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00" autoAdjust="0"/>
    <p:restoredTop sz="94628" autoAdjust="0"/>
  </p:normalViewPr>
  <p:slideViewPr>
    <p:cSldViewPr>
      <p:cViewPr varScale="1">
        <p:scale>
          <a:sx n="109" d="100"/>
          <a:sy n="109" d="100"/>
        </p:scale>
        <p:origin x="1296" y="114"/>
      </p:cViewPr>
      <p:guideLst>
        <p:guide orient="horz" pos="2160"/>
        <p:guide pos="2880"/>
      </p:guideLst>
    </p:cSldViewPr>
  </p:slideViewPr>
  <p:notesTextViewPr>
    <p:cViewPr>
      <p:scale>
        <a:sx n="1" d="1"/>
        <a:sy n="1" d="1"/>
      </p:scale>
      <p:origin x="0" y="-2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AC4A2-42A9-4CF3-AFC5-71D249624AE1}" type="datetimeFigureOut">
              <a:rPr lang="en-US" smtClean="0"/>
              <a:t>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AD78B-66AC-4EAB-807B-BAF0ACE03FED}" type="slidenum">
              <a:rPr lang="en-US" smtClean="0"/>
              <a:t>‹#›</a:t>
            </a:fld>
            <a:endParaRPr lang="en-US"/>
          </a:p>
        </p:txBody>
      </p:sp>
    </p:spTree>
    <p:extLst>
      <p:ext uri="{BB962C8B-B14F-4D97-AF65-F5344CB8AC3E}">
        <p14:creationId xmlns:p14="http://schemas.microsoft.com/office/powerpoint/2010/main" val="131021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Harness heat from cooling loop as a pre-heat and then from the exhaust.</a:t>
            </a:r>
          </a:p>
          <a:p>
            <a:r>
              <a:rPr lang="en-US" dirty="0" err="1"/>
              <a:t>Evs</a:t>
            </a:r>
            <a:r>
              <a:rPr lang="en-US" baseline="0" dirty="0"/>
              <a:t> probably have an air-conditioning system that could be used to pump waste heat into the cabin in the winter.</a:t>
            </a:r>
            <a:endParaRPr lang="en-US" dirty="0"/>
          </a:p>
        </p:txBody>
      </p:sp>
      <p:sp>
        <p:nvSpPr>
          <p:cNvPr id="4" name="Slide Number Placeholder 3"/>
          <p:cNvSpPr>
            <a:spLocks noGrp="1"/>
          </p:cNvSpPr>
          <p:nvPr>
            <p:ph type="sldNum" sz="quarter" idx="10"/>
          </p:nvPr>
        </p:nvSpPr>
        <p:spPr/>
        <p:txBody>
          <a:bodyPr/>
          <a:lstStyle/>
          <a:p>
            <a:fld id="{B20AD78B-66AC-4EAB-807B-BAF0ACE03FED}" type="slidenum">
              <a:rPr lang="en-US" smtClean="0"/>
              <a:t>4</a:t>
            </a:fld>
            <a:endParaRPr lang="en-US"/>
          </a:p>
        </p:txBody>
      </p:sp>
    </p:spTree>
    <p:extLst>
      <p:ext uri="{BB962C8B-B14F-4D97-AF65-F5344CB8AC3E}">
        <p14:creationId xmlns:p14="http://schemas.microsoft.com/office/powerpoint/2010/main" val="273884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Dual vane compressor. - Nate</a:t>
            </a:r>
          </a:p>
        </p:txBody>
      </p:sp>
      <p:sp>
        <p:nvSpPr>
          <p:cNvPr id="4" name="Slide Number Placeholder 3"/>
          <p:cNvSpPr>
            <a:spLocks noGrp="1"/>
          </p:cNvSpPr>
          <p:nvPr>
            <p:ph type="sldNum" sz="quarter" idx="10"/>
          </p:nvPr>
        </p:nvSpPr>
        <p:spPr/>
        <p:txBody>
          <a:bodyPr/>
          <a:lstStyle/>
          <a:p>
            <a:fld id="{B20AD78B-66AC-4EAB-807B-BAF0ACE03FED}" type="slidenum">
              <a:rPr lang="en-US" smtClean="0"/>
              <a:t>5</a:t>
            </a:fld>
            <a:endParaRPr lang="en-US"/>
          </a:p>
        </p:txBody>
      </p:sp>
    </p:spTree>
    <p:extLst>
      <p:ext uri="{BB962C8B-B14F-4D97-AF65-F5344CB8AC3E}">
        <p14:creationId xmlns:p14="http://schemas.microsoft.com/office/powerpoint/2010/main" val="99805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 pump with solenoid</a:t>
            </a:r>
            <a:r>
              <a:rPr lang="en-US" baseline="0" dirty="0"/>
              <a:t> valves that prevent adding back pressure to the condenser.</a:t>
            </a:r>
            <a:endParaRPr lang="en-US" dirty="0"/>
          </a:p>
        </p:txBody>
      </p:sp>
      <p:sp>
        <p:nvSpPr>
          <p:cNvPr id="4" name="Slide Number Placeholder 3"/>
          <p:cNvSpPr>
            <a:spLocks noGrp="1"/>
          </p:cNvSpPr>
          <p:nvPr>
            <p:ph type="sldNum" sz="quarter" idx="10"/>
          </p:nvPr>
        </p:nvSpPr>
        <p:spPr/>
        <p:txBody>
          <a:bodyPr/>
          <a:lstStyle/>
          <a:p>
            <a:fld id="{B20AD78B-66AC-4EAB-807B-BAF0ACE03FED}" type="slidenum">
              <a:rPr lang="en-US" smtClean="0"/>
              <a:t>14</a:t>
            </a:fld>
            <a:endParaRPr lang="en-US"/>
          </a:p>
        </p:txBody>
      </p:sp>
    </p:spTree>
    <p:extLst>
      <p:ext uri="{BB962C8B-B14F-4D97-AF65-F5344CB8AC3E}">
        <p14:creationId xmlns:p14="http://schemas.microsoft.com/office/powerpoint/2010/main" val="309727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a:t>
            </a:r>
            <a:r>
              <a:rPr lang="en-US" baseline="0" dirty="0"/>
              <a:t> and assist with integration, but OEM would have to be responsible for designing the system into the vehicle.</a:t>
            </a:r>
          </a:p>
          <a:p>
            <a:r>
              <a:rPr lang="en-US" baseline="0" dirty="0"/>
              <a:t>Developing components should be done with dedicated software package.</a:t>
            </a:r>
          </a:p>
          <a:p>
            <a:endParaRPr lang="en-US" baseline="0" dirty="0"/>
          </a:p>
          <a:p>
            <a:r>
              <a:rPr lang="en-US" baseline="0" dirty="0"/>
              <a:t>IP search</a:t>
            </a:r>
          </a:p>
          <a:p>
            <a:r>
              <a:rPr lang="en-US" baseline="0" dirty="0"/>
              <a:t>Which OEMs and/or Tier 1s are working on this now?</a:t>
            </a:r>
            <a:endParaRPr lang="en-US" dirty="0"/>
          </a:p>
        </p:txBody>
      </p:sp>
      <p:sp>
        <p:nvSpPr>
          <p:cNvPr id="4" name="Slide Number Placeholder 3"/>
          <p:cNvSpPr>
            <a:spLocks noGrp="1"/>
          </p:cNvSpPr>
          <p:nvPr>
            <p:ph type="sldNum" sz="quarter" idx="10"/>
          </p:nvPr>
        </p:nvSpPr>
        <p:spPr/>
        <p:txBody>
          <a:bodyPr/>
          <a:lstStyle/>
          <a:p>
            <a:fld id="{B20AD78B-66AC-4EAB-807B-BAF0ACE03FED}" type="slidenum">
              <a:rPr lang="en-US" smtClean="0"/>
              <a:t>16</a:t>
            </a:fld>
            <a:endParaRPr lang="en-US"/>
          </a:p>
        </p:txBody>
      </p:sp>
    </p:spTree>
    <p:extLst>
      <p:ext uri="{BB962C8B-B14F-4D97-AF65-F5344CB8AC3E}">
        <p14:creationId xmlns:p14="http://schemas.microsoft.com/office/powerpoint/2010/main" val="58260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97A9851-E70D-4A2D-AD7F-B5BEC52B4798}"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8DDF9C-2F6C-4C27-8841-2F6B52F7306E}" type="slidenum">
              <a:rPr lang="en-US"/>
              <a:pPr>
                <a:defRPr/>
              </a:pPr>
              <a:t>‹#›</a:t>
            </a:fld>
            <a:endParaRPr lang="en-US"/>
          </a:p>
        </p:txBody>
      </p:sp>
    </p:spTree>
    <p:extLst>
      <p:ext uri="{BB962C8B-B14F-4D97-AF65-F5344CB8AC3E}">
        <p14:creationId xmlns:p14="http://schemas.microsoft.com/office/powerpoint/2010/main" val="379671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6DD3BCC-7C3E-4429-8485-BC96E7CD0818}"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A23500-1369-49CF-95A3-175ACB24019B}" type="slidenum">
              <a:rPr lang="en-US"/>
              <a:pPr>
                <a:defRPr/>
              </a:pPr>
              <a:t>‹#›</a:t>
            </a:fld>
            <a:endParaRPr lang="en-US"/>
          </a:p>
        </p:txBody>
      </p:sp>
    </p:spTree>
    <p:extLst>
      <p:ext uri="{BB962C8B-B14F-4D97-AF65-F5344CB8AC3E}">
        <p14:creationId xmlns:p14="http://schemas.microsoft.com/office/powerpoint/2010/main" val="39416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1D3CA9-6F55-4B89-A6A4-73494F64B05B}"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7B3009-6C41-4AC9-8427-89BB7125AE09}" type="slidenum">
              <a:rPr lang="en-US"/>
              <a:pPr>
                <a:defRPr/>
              </a:pPr>
              <a:t>‹#›</a:t>
            </a:fld>
            <a:endParaRPr lang="en-US"/>
          </a:p>
        </p:txBody>
      </p:sp>
    </p:spTree>
    <p:extLst>
      <p:ext uri="{BB962C8B-B14F-4D97-AF65-F5344CB8AC3E}">
        <p14:creationId xmlns:p14="http://schemas.microsoft.com/office/powerpoint/2010/main" val="217995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A755B61-61AA-445E-BF09-8C31B8C49C59}"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AA13E0-B9A4-4E0D-9F3D-F57F682489D7}" type="slidenum">
              <a:rPr lang="en-US"/>
              <a:pPr>
                <a:defRPr/>
              </a:pPr>
              <a:t>‹#›</a:t>
            </a:fld>
            <a:endParaRPr lang="en-US"/>
          </a:p>
        </p:txBody>
      </p:sp>
    </p:spTree>
    <p:extLst>
      <p:ext uri="{BB962C8B-B14F-4D97-AF65-F5344CB8AC3E}">
        <p14:creationId xmlns:p14="http://schemas.microsoft.com/office/powerpoint/2010/main" val="362841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4B76FBB-D573-47CF-8609-881C4D96958D}"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1DAE8B-1E46-4056-AA99-3CADEF913CB7}" type="slidenum">
              <a:rPr lang="en-US"/>
              <a:pPr>
                <a:defRPr/>
              </a:pPr>
              <a:t>‹#›</a:t>
            </a:fld>
            <a:endParaRPr lang="en-US"/>
          </a:p>
        </p:txBody>
      </p:sp>
    </p:spTree>
    <p:extLst>
      <p:ext uri="{BB962C8B-B14F-4D97-AF65-F5344CB8AC3E}">
        <p14:creationId xmlns:p14="http://schemas.microsoft.com/office/powerpoint/2010/main" val="378220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E02775B-AE96-4CD7-9727-B0D19C894086}" type="datetimeFigureOut">
              <a:rPr lang="en-US"/>
              <a:pPr>
                <a:defRPr/>
              </a:pPr>
              <a:t>1/22/2018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F2C9E9-D60B-42B3-8CE6-4D381E9AD013}" type="slidenum">
              <a:rPr lang="en-US"/>
              <a:pPr>
                <a:defRPr/>
              </a:pPr>
              <a:t>‹#›</a:t>
            </a:fld>
            <a:endParaRPr lang="en-US"/>
          </a:p>
        </p:txBody>
      </p:sp>
    </p:spTree>
    <p:extLst>
      <p:ext uri="{BB962C8B-B14F-4D97-AF65-F5344CB8AC3E}">
        <p14:creationId xmlns:p14="http://schemas.microsoft.com/office/powerpoint/2010/main" val="220968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882BC44-E39E-478F-92E8-D903B4E8679F}" type="datetimeFigureOut">
              <a:rPr lang="en-US"/>
              <a:pPr>
                <a:defRPr/>
              </a:pPr>
              <a:t>1/22/2018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0BE26C-D2FA-45AF-B19D-B4F91A3BE118}" type="slidenum">
              <a:rPr lang="en-US"/>
              <a:pPr>
                <a:defRPr/>
              </a:pPr>
              <a:t>‹#›</a:t>
            </a:fld>
            <a:endParaRPr lang="en-US"/>
          </a:p>
        </p:txBody>
      </p:sp>
    </p:spTree>
    <p:extLst>
      <p:ext uri="{BB962C8B-B14F-4D97-AF65-F5344CB8AC3E}">
        <p14:creationId xmlns:p14="http://schemas.microsoft.com/office/powerpoint/2010/main" val="364570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11E13ED-0A4E-4BB7-A14B-829A087C4C52}" type="datetimeFigureOut">
              <a:rPr lang="en-US"/>
              <a:pPr>
                <a:defRPr/>
              </a:pPr>
              <a:t>1/22/2018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D6B933F-CE31-48C1-9B63-15A4249BDA95}" type="slidenum">
              <a:rPr lang="en-US"/>
              <a:pPr>
                <a:defRPr/>
              </a:pPr>
              <a:t>‹#›</a:t>
            </a:fld>
            <a:endParaRPr lang="en-US"/>
          </a:p>
        </p:txBody>
      </p:sp>
    </p:spTree>
    <p:extLst>
      <p:ext uri="{BB962C8B-B14F-4D97-AF65-F5344CB8AC3E}">
        <p14:creationId xmlns:p14="http://schemas.microsoft.com/office/powerpoint/2010/main" val="388039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E69796-A1AE-4525-B770-D7CEA45DB41C}" type="datetimeFigureOut">
              <a:rPr lang="en-US"/>
              <a:pPr>
                <a:defRPr/>
              </a:pPr>
              <a:t>1/22/2018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AFE53EE-CC23-4BCC-82DE-2036EF1D68DD}" type="slidenum">
              <a:rPr lang="en-US"/>
              <a:pPr>
                <a:defRPr/>
              </a:pPr>
              <a:t>‹#›</a:t>
            </a:fld>
            <a:endParaRPr lang="en-US"/>
          </a:p>
        </p:txBody>
      </p:sp>
    </p:spTree>
    <p:extLst>
      <p:ext uri="{BB962C8B-B14F-4D97-AF65-F5344CB8AC3E}">
        <p14:creationId xmlns:p14="http://schemas.microsoft.com/office/powerpoint/2010/main" val="273461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A09565A-F3D4-4CF3-9487-964390F3E597}" type="datetimeFigureOut">
              <a:rPr lang="en-US"/>
              <a:pPr>
                <a:defRPr/>
              </a:pPr>
              <a:t>1/22/2018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E838C1-F515-4E50-8AFB-422D9E17F6F0}" type="slidenum">
              <a:rPr lang="en-US"/>
              <a:pPr>
                <a:defRPr/>
              </a:pPr>
              <a:t>‹#›</a:t>
            </a:fld>
            <a:endParaRPr lang="en-US"/>
          </a:p>
        </p:txBody>
      </p:sp>
    </p:spTree>
    <p:extLst>
      <p:ext uri="{BB962C8B-B14F-4D97-AF65-F5344CB8AC3E}">
        <p14:creationId xmlns:p14="http://schemas.microsoft.com/office/powerpoint/2010/main" val="360616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33D89-3817-4441-8CFC-CB83F04F5C95}" type="datetimeFigureOut">
              <a:rPr lang="en-US"/>
              <a:pPr>
                <a:defRPr/>
              </a:pPr>
              <a:t>1/22/2018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7311A-B8FF-436B-9E00-FACD7881249D}" type="slidenum">
              <a:rPr lang="en-US"/>
              <a:pPr>
                <a:defRPr/>
              </a:pPr>
              <a:t>‹#›</a:t>
            </a:fld>
            <a:endParaRPr lang="en-US"/>
          </a:p>
        </p:txBody>
      </p:sp>
    </p:spTree>
    <p:extLst>
      <p:ext uri="{BB962C8B-B14F-4D97-AF65-F5344CB8AC3E}">
        <p14:creationId xmlns:p14="http://schemas.microsoft.com/office/powerpoint/2010/main" val="43085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D285BB7-C330-45CA-9810-EFC936F77278}" type="datetimeFigureOut">
              <a:rPr lang="en-US"/>
              <a:pPr>
                <a:defRPr/>
              </a:pPr>
              <a:t>1/22/2018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B50AF58-EFFD-4B73-9033-12107F3B8A4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a:t>WHR in HVAC system</a:t>
            </a:r>
          </a:p>
        </p:txBody>
      </p:sp>
      <p:sp>
        <p:nvSpPr>
          <p:cNvPr id="3" name="Subtitle 2"/>
          <p:cNvSpPr>
            <a:spLocks noGrp="1"/>
          </p:cNvSpPr>
          <p:nvPr>
            <p:ph type="subTitle" idx="1"/>
          </p:nvPr>
        </p:nvSpPr>
        <p:spPr>
          <a:xfrm>
            <a:off x="1371600" y="2079624"/>
            <a:ext cx="6400800" cy="2797175"/>
          </a:xfrm>
        </p:spPr>
        <p:txBody>
          <a:bodyPr/>
          <a:lstStyle/>
          <a:p>
            <a:pPr algn="l"/>
            <a:r>
              <a:rPr lang="en-US" sz="2400" dirty="0"/>
              <a:t>Description of idea:</a:t>
            </a:r>
          </a:p>
          <a:p>
            <a:pPr algn="l"/>
            <a:r>
              <a:rPr lang="en-US" sz="2400" dirty="0"/>
              <a:t>Waste heat recovery system based on components already available within the HVAC system on light vehicles. All system components would need some degree of redesign to allow for use as both a cooling and energy generating system.</a:t>
            </a:r>
          </a:p>
        </p:txBody>
      </p:sp>
    </p:spTree>
    <p:extLst>
      <p:ext uri="{BB962C8B-B14F-4D97-AF65-F5344CB8AC3E}">
        <p14:creationId xmlns:p14="http://schemas.microsoft.com/office/powerpoint/2010/main" val="138963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Solutions</a:t>
            </a:r>
          </a:p>
        </p:txBody>
      </p:sp>
      <p:sp>
        <p:nvSpPr>
          <p:cNvPr id="8" name="Content Placeholder 2"/>
          <p:cNvSpPr>
            <a:spLocks noGrp="1"/>
          </p:cNvSpPr>
          <p:nvPr>
            <p:ph idx="1"/>
          </p:nvPr>
        </p:nvSpPr>
        <p:spPr>
          <a:xfrm>
            <a:off x="457200" y="1066800"/>
            <a:ext cx="8229600" cy="1524000"/>
          </a:xfrm>
        </p:spPr>
        <p:txBody>
          <a:bodyPr/>
          <a:lstStyle/>
          <a:p>
            <a:r>
              <a:rPr lang="en-US" dirty="0"/>
              <a:t>The solution was re-run in the temperature and pressure ranges that are reasonable for this specific application.</a:t>
            </a:r>
          </a:p>
        </p:txBody>
      </p:sp>
      <p:pic>
        <p:nvPicPr>
          <p:cNvPr id="9" name="Picture 8"/>
          <p:cNvPicPr/>
          <p:nvPr/>
        </p:nvPicPr>
        <p:blipFill>
          <a:blip r:embed="rId2"/>
          <a:stretch>
            <a:fillRect/>
          </a:stretch>
        </p:blipFill>
        <p:spPr>
          <a:xfrm>
            <a:off x="460131" y="3276600"/>
            <a:ext cx="3343275" cy="3083560"/>
          </a:xfrm>
          <a:prstGeom prst="rect">
            <a:avLst/>
          </a:prstGeom>
        </p:spPr>
      </p:pic>
      <p:pic>
        <p:nvPicPr>
          <p:cNvPr id="10" name="Picture 9"/>
          <p:cNvPicPr/>
          <p:nvPr/>
        </p:nvPicPr>
        <p:blipFill>
          <a:blip r:embed="rId2"/>
          <a:stretch>
            <a:fillRect/>
          </a:stretch>
        </p:blipFill>
        <p:spPr>
          <a:xfrm>
            <a:off x="4724400" y="3282462"/>
            <a:ext cx="3343275" cy="3083560"/>
          </a:xfrm>
          <a:prstGeom prst="rect">
            <a:avLst/>
          </a:prstGeom>
        </p:spPr>
      </p:pic>
    </p:spTree>
    <p:extLst>
      <p:ext uri="{BB962C8B-B14F-4D97-AF65-F5344CB8AC3E}">
        <p14:creationId xmlns:p14="http://schemas.microsoft.com/office/powerpoint/2010/main" val="196940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improvements</a:t>
            </a:r>
          </a:p>
        </p:txBody>
      </p:sp>
      <p:sp>
        <p:nvSpPr>
          <p:cNvPr id="3" name="Content Placeholder 2"/>
          <p:cNvSpPr>
            <a:spLocks noGrp="1"/>
          </p:cNvSpPr>
          <p:nvPr>
            <p:ph idx="1"/>
          </p:nvPr>
        </p:nvSpPr>
        <p:spPr/>
        <p:txBody>
          <a:bodyPr/>
          <a:lstStyle/>
          <a:p>
            <a:r>
              <a:rPr lang="en-US" dirty="0"/>
              <a:t>Regenerators</a:t>
            </a:r>
          </a:p>
        </p:txBody>
      </p:sp>
      <p:pic>
        <p:nvPicPr>
          <p:cNvPr id="4" name="Picture 3"/>
          <p:cNvPicPr>
            <a:picLocks noChangeAspect="1"/>
          </p:cNvPicPr>
          <p:nvPr/>
        </p:nvPicPr>
        <p:blipFill>
          <a:blip r:embed="rId2"/>
          <a:stretch>
            <a:fillRect/>
          </a:stretch>
        </p:blipFill>
        <p:spPr>
          <a:xfrm>
            <a:off x="1219200" y="2743200"/>
            <a:ext cx="6271587" cy="2904972"/>
          </a:xfrm>
          <a:prstGeom prst="rect">
            <a:avLst/>
          </a:prstGeom>
        </p:spPr>
      </p:pic>
    </p:spTree>
    <p:extLst>
      <p:ext uri="{BB962C8B-B14F-4D97-AF65-F5344CB8AC3E}">
        <p14:creationId xmlns:p14="http://schemas.microsoft.com/office/powerpoint/2010/main" val="373176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improvements</a:t>
            </a:r>
          </a:p>
        </p:txBody>
      </p:sp>
      <p:sp>
        <p:nvSpPr>
          <p:cNvPr id="3" name="Content Placeholder 2"/>
          <p:cNvSpPr>
            <a:spLocks noGrp="1"/>
          </p:cNvSpPr>
          <p:nvPr>
            <p:ph idx="1"/>
          </p:nvPr>
        </p:nvSpPr>
        <p:spPr/>
        <p:txBody>
          <a:bodyPr/>
          <a:lstStyle/>
          <a:p>
            <a:r>
              <a:rPr lang="en-US" dirty="0" err="1"/>
              <a:t>Reheaters</a:t>
            </a:r>
            <a:endParaRPr lang="en-US" dirty="0"/>
          </a:p>
        </p:txBody>
      </p:sp>
      <p:pic>
        <p:nvPicPr>
          <p:cNvPr id="6" name="Picture 5"/>
          <p:cNvPicPr>
            <a:picLocks noChangeAspect="1"/>
          </p:cNvPicPr>
          <p:nvPr/>
        </p:nvPicPr>
        <p:blipFill>
          <a:blip r:embed="rId2"/>
          <a:stretch>
            <a:fillRect/>
          </a:stretch>
        </p:blipFill>
        <p:spPr>
          <a:xfrm>
            <a:off x="761999" y="2286000"/>
            <a:ext cx="7175983" cy="3657600"/>
          </a:xfrm>
          <a:prstGeom prst="rect">
            <a:avLst/>
          </a:prstGeom>
        </p:spPr>
      </p:pic>
    </p:spTree>
    <p:extLst>
      <p:ext uri="{BB962C8B-B14F-4D97-AF65-F5344CB8AC3E}">
        <p14:creationId xmlns:p14="http://schemas.microsoft.com/office/powerpoint/2010/main" val="247149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improvements</a:t>
            </a:r>
          </a:p>
        </p:txBody>
      </p:sp>
      <p:sp>
        <p:nvSpPr>
          <p:cNvPr id="3" name="Content Placeholder 2"/>
          <p:cNvSpPr>
            <a:spLocks noGrp="1"/>
          </p:cNvSpPr>
          <p:nvPr>
            <p:ph idx="1"/>
          </p:nvPr>
        </p:nvSpPr>
        <p:spPr/>
        <p:txBody>
          <a:bodyPr/>
          <a:lstStyle/>
          <a:p>
            <a:r>
              <a:rPr lang="en-US" dirty="0"/>
              <a:t>Super heated vapor</a:t>
            </a:r>
          </a:p>
        </p:txBody>
      </p:sp>
      <p:pic>
        <p:nvPicPr>
          <p:cNvPr id="1026" name="Picture 2" descr="C:\Users\clappg\AppData\Local\Temp\SNAGHTML29793a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0"/>
            <a:ext cx="4800600" cy="412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08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improvements</a:t>
            </a:r>
          </a:p>
        </p:txBody>
      </p:sp>
      <p:sp>
        <p:nvSpPr>
          <p:cNvPr id="3" name="Content Placeholder 2"/>
          <p:cNvSpPr>
            <a:spLocks noGrp="1"/>
          </p:cNvSpPr>
          <p:nvPr>
            <p:ph idx="1"/>
          </p:nvPr>
        </p:nvSpPr>
        <p:spPr/>
        <p:txBody>
          <a:bodyPr/>
          <a:lstStyle/>
          <a:p>
            <a:r>
              <a:rPr lang="en-US" dirty="0"/>
              <a:t>Multi-stage turbine</a:t>
            </a:r>
          </a:p>
        </p:txBody>
      </p:sp>
      <p:pic>
        <p:nvPicPr>
          <p:cNvPr id="2050" name="Picture 2" descr="C:\Users\clappg\AppData\Local\Temp\SNAGHTML297c25c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4922838"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81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vs. Heat Utilization</a:t>
            </a:r>
          </a:p>
        </p:txBody>
      </p:sp>
      <p:pic>
        <p:nvPicPr>
          <p:cNvPr id="4" name="Picture 3"/>
          <p:cNvPicPr>
            <a:picLocks noChangeAspect="1"/>
          </p:cNvPicPr>
          <p:nvPr/>
        </p:nvPicPr>
        <p:blipFill>
          <a:blip r:embed="rId2"/>
          <a:stretch>
            <a:fillRect/>
          </a:stretch>
        </p:blipFill>
        <p:spPr>
          <a:xfrm>
            <a:off x="2057400" y="1600200"/>
            <a:ext cx="4152900" cy="4983480"/>
          </a:xfrm>
          <a:prstGeom prst="rect">
            <a:avLst/>
          </a:prstGeom>
        </p:spPr>
      </p:pic>
    </p:spTree>
    <p:extLst>
      <p:ext uri="{BB962C8B-B14F-4D97-AF65-F5344CB8AC3E}">
        <p14:creationId xmlns:p14="http://schemas.microsoft.com/office/powerpoint/2010/main" val="574450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plausible applications</a:t>
            </a:r>
          </a:p>
        </p:txBody>
      </p:sp>
      <p:sp>
        <p:nvSpPr>
          <p:cNvPr id="3" name="Content Placeholder 2"/>
          <p:cNvSpPr>
            <a:spLocks noGrp="1"/>
          </p:cNvSpPr>
          <p:nvPr>
            <p:ph idx="1"/>
          </p:nvPr>
        </p:nvSpPr>
        <p:spPr>
          <a:xfrm>
            <a:off x="457200" y="1600200"/>
            <a:ext cx="8229600" cy="4114800"/>
          </a:xfrm>
        </p:spPr>
        <p:txBody>
          <a:bodyPr/>
          <a:lstStyle/>
          <a:p>
            <a:r>
              <a:rPr lang="en-US" dirty="0"/>
              <a:t>Diesel locomotive</a:t>
            </a:r>
          </a:p>
          <a:p>
            <a:r>
              <a:rPr lang="en-US" dirty="0"/>
              <a:t>Commercial trucking (Heavy duty vehicle)</a:t>
            </a:r>
          </a:p>
          <a:p>
            <a:r>
              <a:rPr lang="en-US" dirty="0"/>
              <a:t>Paper Milling</a:t>
            </a:r>
          </a:p>
          <a:p>
            <a:r>
              <a:rPr lang="en-US" dirty="0"/>
              <a:t>Brewing/Distilling</a:t>
            </a:r>
          </a:p>
          <a:p>
            <a:r>
              <a:rPr lang="en-US" dirty="0"/>
              <a:t>Heavy duty vehicles</a:t>
            </a:r>
          </a:p>
          <a:p>
            <a:r>
              <a:rPr lang="en-US" dirty="0"/>
              <a:t>Aerospace</a:t>
            </a:r>
          </a:p>
          <a:p>
            <a:r>
              <a:rPr lang="en-US" dirty="0"/>
              <a:t>Residential - Cogeneration</a:t>
            </a:r>
          </a:p>
        </p:txBody>
      </p:sp>
    </p:spTree>
    <p:extLst>
      <p:ext uri="{BB962C8B-B14F-4D97-AF65-F5344CB8AC3E}">
        <p14:creationId xmlns:p14="http://schemas.microsoft.com/office/powerpoint/2010/main" val="401017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00"/>
            <a:ext cx="8229600" cy="849800"/>
          </a:xfrm>
        </p:spPr>
        <p:txBody>
          <a:bodyPr/>
          <a:lstStyle/>
          <a:p>
            <a:r>
              <a:rPr lang="en-US" dirty="0"/>
              <a:t>Technical obstacles</a:t>
            </a:r>
          </a:p>
        </p:txBody>
      </p:sp>
      <p:sp>
        <p:nvSpPr>
          <p:cNvPr id="3" name="Content Placeholder 2"/>
          <p:cNvSpPr>
            <a:spLocks noGrp="1"/>
          </p:cNvSpPr>
          <p:nvPr>
            <p:ph idx="1"/>
          </p:nvPr>
        </p:nvSpPr>
        <p:spPr>
          <a:xfrm>
            <a:off x="395287" y="1005254"/>
            <a:ext cx="8229600" cy="1066800"/>
          </a:xfrm>
        </p:spPr>
        <p:txBody>
          <a:bodyPr/>
          <a:lstStyle/>
          <a:p>
            <a:r>
              <a:rPr lang="en-US" dirty="0"/>
              <a:t>Variability of phase transition points in the cooling system of vehicles</a:t>
            </a:r>
          </a:p>
        </p:txBody>
      </p:sp>
      <p:pic>
        <p:nvPicPr>
          <p:cNvPr id="4" name="Picture 3"/>
          <p:cNvPicPr/>
          <p:nvPr/>
        </p:nvPicPr>
        <p:blipFill>
          <a:blip r:embed="rId2"/>
          <a:stretch>
            <a:fillRect/>
          </a:stretch>
        </p:blipFill>
        <p:spPr>
          <a:xfrm>
            <a:off x="333375" y="2382716"/>
            <a:ext cx="4086225" cy="2728302"/>
          </a:xfrm>
          <a:prstGeom prst="rect">
            <a:avLst/>
          </a:prstGeom>
        </p:spPr>
      </p:pic>
      <p:pic>
        <p:nvPicPr>
          <p:cNvPr id="5" name="Picture 4"/>
          <p:cNvPicPr/>
          <p:nvPr/>
        </p:nvPicPr>
        <p:blipFill>
          <a:blip r:embed="rId3"/>
          <a:stretch>
            <a:fillRect/>
          </a:stretch>
        </p:blipFill>
        <p:spPr>
          <a:xfrm>
            <a:off x="4572000" y="2370993"/>
            <a:ext cx="4267200" cy="2740025"/>
          </a:xfrm>
          <a:prstGeom prst="rect">
            <a:avLst/>
          </a:prstGeom>
        </p:spPr>
      </p:pic>
      <p:sp>
        <p:nvSpPr>
          <p:cNvPr id="6" name="TextBox 5"/>
          <p:cNvSpPr txBox="1"/>
          <p:nvPr/>
        </p:nvSpPr>
        <p:spPr>
          <a:xfrm>
            <a:off x="333375" y="5257800"/>
            <a:ext cx="8353425" cy="1477328"/>
          </a:xfrm>
          <a:prstGeom prst="rect">
            <a:avLst/>
          </a:prstGeom>
          <a:noFill/>
        </p:spPr>
        <p:txBody>
          <a:bodyPr wrap="square" rtlCol="0">
            <a:spAutoFit/>
          </a:bodyPr>
          <a:lstStyle/>
          <a:p>
            <a:r>
              <a:rPr lang="en-US" dirty="0"/>
              <a:t>In order to influence the temperature at which an engine is protected from the cold, or conversely to protect from overheating in warmer climates, the mixture of glycol and water in the cooling system is varied by manufacturers as well as end users. This leads to an unreliable phase transition temperature which is critical for a functioning Rankine cycle.</a:t>
            </a:r>
          </a:p>
        </p:txBody>
      </p:sp>
    </p:spTree>
    <p:extLst>
      <p:ext uri="{BB962C8B-B14F-4D97-AF65-F5344CB8AC3E}">
        <p14:creationId xmlns:p14="http://schemas.microsoft.com/office/powerpoint/2010/main" val="411256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00"/>
            <a:ext cx="8229600" cy="849800"/>
          </a:xfrm>
        </p:spPr>
        <p:txBody>
          <a:bodyPr/>
          <a:lstStyle/>
          <a:p>
            <a:r>
              <a:rPr lang="en-US" dirty="0"/>
              <a:t>Technical obstacles</a:t>
            </a:r>
          </a:p>
        </p:txBody>
      </p:sp>
      <p:sp>
        <p:nvSpPr>
          <p:cNvPr id="3" name="Content Placeholder 2"/>
          <p:cNvSpPr>
            <a:spLocks noGrp="1"/>
          </p:cNvSpPr>
          <p:nvPr>
            <p:ph idx="1"/>
          </p:nvPr>
        </p:nvSpPr>
        <p:spPr>
          <a:xfrm>
            <a:off x="395287" y="1005254"/>
            <a:ext cx="8229600" cy="594946"/>
          </a:xfrm>
        </p:spPr>
        <p:txBody>
          <a:bodyPr/>
          <a:lstStyle/>
          <a:p>
            <a:r>
              <a:rPr lang="en-US" dirty="0"/>
              <a:t>Low grade heat</a:t>
            </a:r>
          </a:p>
        </p:txBody>
      </p:sp>
      <p:sp>
        <p:nvSpPr>
          <p:cNvPr id="6" name="TextBox 5"/>
          <p:cNvSpPr txBox="1"/>
          <p:nvPr/>
        </p:nvSpPr>
        <p:spPr>
          <a:xfrm>
            <a:off x="457200" y="1752600"/>
            <a:ext cx="8353425" cy="923330"/>
          </a:xfrm>
          <a:prstGeom prst="rect">
            <a:avLst/>
          </a:prstGeom>
          <a:noFill/>
        </p:spPr>
        <p:txBody>
          <a:bodyPr wrap="square" rtlCol="0">
            <a:spAutoFit/>
          </a:bodyPr>
          <a:lstStyle/>
          <a:p>
            <a:r>
              <a:rPr lang="en-US" dirty="0"/>
              <a:t>Low grade heat is defined by most publications as any temperature difference less than 450</a:t>
            </a:r>
            <a:r>
              <a:rPr lang="en-US" baseline="30000" dirty="0"/>
              <a:t>o</a:t>
            </a:r>
            <a:r>
              <a:rPr lang="en-US" dirty="0"/>
              <a:t>F (232</a:t>
            </a:r>
            <a:r>
              <a:rPr lang="en-US" baseline="30000" dirty="0"/>
              <a:t>o</a:t>
            </a:r>
            <a:r>
              <a:rPr lang="en-US" dirty="0"/>
              <a:t>C). Most internal combustion engines under normal operation do not produce temperatures this far above the average ambient temperature.</a:t>
            </a:r>
          </a:p>
        </p:txBody>
      </p:sp>
    </p:spTree>
    <p:extLst>
      <p:ext uri="{BB962C8B-B14F-4D97-AF65-F5344CB8AC3E}">
        <p14:creationId xmlns:p14="http://schemas.microsoft.com/office/powerpoint/2010/main" val="338790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00"/>
            <a:ext cx="8229600" cy="849800"/>
          </a:xfrm>
        </p:spPr>
        <p:txBody>
          <a:bodyPr/>
          <a:lstStyle/>
          <a:p>
            <a:r>
              <a:rPr lang="en-US" dirty="0"/>
              <a:t>Technical obstacles</a:t>
            </a:r>
          </a:p>
        </p:txBody>
      </p:sp>
      <p:sp>
        <p:nvSpPr>
          <p:cNvPr id="3" name="Content Placeholder 2"/>
          <p:cNvSpPr>
            <a:spLocks noGrp="1"/>
          </p:cNvSpPr>
          <p:nvPr>
            <p:ph idx="1"/>
          </p:nvPr>
        </p:nvSpPr>
        <p:spPr>
          <a:xfrm>
            <a:off x="395287" y="1005254"/>
            <a:ext cx="8229600" cy="594946"/>
          </a:xfrm>
        </p:spPr>
        <p:txBody>
          <a:bodyPr/>
          <a:lstStyle/>
          <a:p>
            <a:r>
              <a:rPr lang="en-US" dirty="0"/>
              <a:t>Cooling load</a:t>
            </a:r>
          </a:p>
        </p:txBody>
      </p:sp>
      <p:sp>
        <p:nvSpPr>
          <p:cNvPr id="6" name="TextBox 5"/>
          <p:cNvSpPr txBox="1"/>
          <p:nvPr/>
        </p:nvSpPr>
        <p:spPr>
          <a:xfrm>
            <a:off x="457200" y="1752600"/>
            <a:ext cx="8353425" cy="3693319"/>
          </a:xfrm>
          <a:prstGeom prst="rect">
            <a:avLst/>
          </a:prstGeom>
          <a:noFill/>
        </p:spPr>
        <p:txBody>
          <a:bodyPr wrap="square" rtlCol="0">
            <a:spAutoFit/>
          </a:bodyPr>
          <a:lstStyle/>
          <a:p>
            <a:r>
              <a:rPr lang="en-US" dirty="0"/>
              <a:t>Harvesting waste heat from the exhaust stream was also considered as this offers a potential for higher grade heat. The problem with this has several facets. The first is that the power generating system proposed would have to reject some 20% of the heat used to effect a phase transition. Because this heat was previously to be rejected to atmosphere in the exhaust stream, the conventional cooling system would be under additional load. Additionally, the highest quality heat would need to be harvested from the exhaust stream ahead of the catalytic converter which raises packaging, performance and chemical reaction problems that would need to be solved in addition to the WHR solution.</a:t>
            </a:r>
          </a:p>
          <a:p>
            <a:endParaRPr lang="en-US" dirty="0"/>
          </a:p>
          <a:p>
            <a:r>
              <a:rPr lang="en-US" dirty="0"/>
              <a:t>This seems like a bad direction to pursue considering the fact that harvesting waste heat from the cooling system would serve to reduce the cooling load rather than increase it. A secondary benefit to the increased efficiency.</a:t>
            </a:r>
          </a:p>
        </p:txBody>
      </p:sp>
    </p:spTree>
    <p:extLst>
      <p:ext uri="{BB962C8B-B14F-4D97-AF65-F5344CB8AC3E}">
        <p14:creationId xmlns:p14="http://schemas.microsoft.com/office/powerpoint/2010/main" val="388878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00"/>
            <a:ext cx="8229600" cy="849800"/>
          </a:xfrm>
        </p:spPr>
        <p:txBody>
          <a:bodyPr/>
          <a:lstStyle/>
          <a:p>
            <a:r>
              <a:rPr lang="en-US" dirty="0"/>
              <a:t>Technical obstacles</a:t>
            </a:r>
          </a:p>
        </p:txBody>
      </p:sp>
      <p:sp>
        <p:nvSpPr>
          <p:cNvPr id="3" name="Content Placeholder 2"/>
          <p:cNvSpPr>
            <a:spLocks noGrp="1"/>
          </p:cNvSpPr>
          <p:nvPr>
            <p:ph idx="1"/>
          </p:nvPr>
        </p:nvSpPr>
        <p:spPr>
          <a:xfrm>
            <a:off x="395287" y="1005254"/>
            <a:ext cx="8229600" cy="594946"/>
          </a:xfrm>
        </p:spPr>
        <p:txBody>
          <a:bodyPr/>
          <a:lstStyle/>
          <a:p>
            <a:r>
              <a:rPr lang="en-US" dirty="0"/>
              <a:t>Working fluid limitations</a:t>
            </a:r>
          </a:p>
        </p:txBody>
      </p:sp>
      <p:sp>
        <p:nvSpPr>
          <p:cNvPr id="6" name="TextBox 5"/>
          <p:cNvSpPr txBox="1"/>
          <p:nvPr/>
        </p:nvSpPr>
        <p:spPr>
          <a:xfrm>
            <a:off x="457200" y="1752600"/>
            <a:ext cx="8353425" cy="1477328"/>
          </a:xfrm>
          <a:prstGeom prst="rect">
            <a:avLst/>
          </a:prstGeom>
          <a:noFill/>
        </p:spPr>
        <p:txBody>
          <a:bodyPr wrap="square" rtlCol="0">
            <a:spAutoFit/>
          </a:bodyPr>
          <a:lstStyle/>
          <a:p>
            <a:r>
              <a:rPr lang="en-US" dirty="0"/>
              <a:t>If the solution were to take advantage of the existing HVAC architecture, the working fluid (water/glycol) would have an inappropriately high phase transition temperature. Additionally, if the working fluid were compressed in order to reduce the boiling temperature, the possibility of steam in the existing cooling system would have to be dealt with.</a:t>
            </a:r>
          </a:p>
        </p:txBody>
      </p:sp>
    </p:spTree>
    <p:extLst>
      <p:ext uri="{BB962C8B-B14F-4D97-AF65-F5344CB8AC3E}">
        <p14:creationId xmlns:p14="http://schemas.microsoft.com/office/powerpoint/2010/main" val="173136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a:t>Solutions</a:t>
            </a:r>
          </a:p>
        </p:txBody>
      </p:sp>
      <p:sp>
        <p:nvSpPr>
          <p:cNvPr id="3" name="Content Placeholder 2"/>
          <p:cNvSpPr>
            <a:spLocks noGrp="1"/>
          </p:cNvSpPr>
          <p:nvPr>
            <p:ph idx="1"/>
          </p:nvPr>
        </p:nvSpPr>
        <p:spPr/>
        <p:txBody>
          <a:bodyPr/>
          <a:lstStyle/>
          <a:p>
            <a:r>
              <a:rPr lang="en-US" sz="2800" dirty="0"/>
              <a:t>Use a closed circuit with a different working fluid</a:t>
            </a:r>
          </a:p>
          <a:p>
            <a:pPr marL="0" indent="0">
              <a:buNone/>
            </a:pPr>
            <a:r>
              <a:rPr lang="en-US" sz="2800" dirty="0"/>
              <a:t>This prevents complicating the existing cooling loop with undesirable phase changes or compromising the vapor power cycle when the glycol/water ratio is changed.</a:t>
            </a:r>
          </a:p>
          <a:p>
            <a:pPr marL="0" indent="0">
              <a:buNone/>
            </a:pPr>
            <a:endParaRPr lang="en-US" sz="2800" dirty="0"/>
          </a:p>
          <a:p>
            <a:pPr marL="0" indent="0">
              <a:buNone/>
            </a:pPr>
            <a:r>
              <a:rPr lang="en-US" sz="2800" dirty="0"/>
              <a:t>Using R245fa or similar also reduces the necessary temperature of the waste heat source.</a:t>
            </a:r>
          </a:p>
        </p:txBody>
      </p:sp>
    </p:spTree>
    <p:extLst>
      <p:ext uri="{BB962C8B-B14F-4D97-AF65-F5344CB8AC3E}">
        <p14:creationId xmlns:p14="http://schemas.microsoft.com/office/powerpoint/2010/main" val="339765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Solutions</a:t>
            </a:r>
          </a:p>
        </p:txBody>
      </p:sp>
      <p:sp>
        <p:nvSpPr>
          <p:cNvPr id="3" name="Content Placeholder 2"/>
          <p:cNvSpPr>
            <a:spLocks noGrp="1"/>
          </p:cNvSpPr>
          <p:nvPr>
            <p:ph idx="1"/>
          </p:nvPr>
        </p:nvSpPr>
        <p:spPr>
          <a:xfrm>
            <a:off x="457200" y="1066800"/>
            <a:ext cx="8229600" cy="2057400"/>
          </a:xfrm>
        </p:spPr>
        <p:txBody>
          <a:bodyPr/>
          <a:lstStyle/>
          <a:p>
            <a:r>
              <a:rPr lang="en-US" dirty="0"/>
              <a:t>Using R245fa moves the working pressures and temperatures of the boiler and condenser into ranges that are plausible for an automotive application.</a:t>
            </a:r>
          </a:p>
        </p:txBody>
      </p:sp>
      <p:pic>
        <p:nvPicPr>
          <p:cNvPr id="4" name="Picture 3"/>
          <p:cNvPicPr/>
          <p:nvPr/>
        </p:nvPicPr>
        <p:blipFill>
          <a:blip r:embed="rId2"/>
          <a:stretch>
            <a:fillRect/>
          </a:stretch>
        </p:blipFill>
        <p:spPr>
          <a:xfrm>
            <a:off x="457200" y="3429000"/>
            <a:ext cx="3505200" cy="2868930"/>
          </a:xfrm>
          <a:prstGeom prst="rect">
            <a:avLst/>
          </a:prstGeom>
        </p:spPr>
      </p:pic>
      <p:pic>
        <p:nvPicPr>
          <p:cNvPr id="5" name="Picture 4"/>
          <p:cNvPicPr/>
          <p:nvPr/>
        </p:nvPicPr>
        <p:blipFill>
          <a:blip r:embed="rId3"/>
          <a:stretch>
            <a:fillRect/>
          </a:stretch>
        </p:blipFill>
        <p:spPr>
          <a:xfrm>
            <a:off x="4343400" y="3429000"/>
            <a:ext cx="3505200" cy="2868930"/>
          </a:xfrm>
          <a:prstGeom prst="rect">
            <a:avLst/>
          </a:prstGeom>
        </p:spPr>
      </p:pic>
    </p:spTree>
    <p:extLst>
      <p:ext uri="{BB962C8B-B14F-4D97-AF65-F5344CB8AC3E}">
        <p14:creationId xmlns:p14="http://schemas.microsoft.com/office/powerpoint/2010/main" val="271872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Solutions</a:t>
            </a:r>
          </a:p>
        </p:txBody>
      </p:sp>
      <p:sp>
        <p:nvSpPr>
          <p:cNvPr id="3" name="Content Placeholder 2"/>
          <p:cNvSpPr>
            <a:spLocks noGrp="1"/>
          </p:cNvSpPr>
          <p:nvPr>
            <p:ph idx="1"/>
          </p:nvPr>
        </p:nvSpPr>
        <p:spPr>
          <a:xfrm>
            <a:off x="457200" y="1066800"/>
            <a:ext cx="8229600" cy="2057400"/>
          </a:xfrm>
        </p:spPr>
        <p:txBody>
          <a:bodyPr/>
          <a:lstStyle/>
          <a:p>
            <a:r>
              <a:rPr lang="en-US" dirty="0"/>
              <a:t>Using R245fa moves the working pressures and temperatures of the boiler and condenser into ranges that are plausible for an automotive application.</a:t>
            </a:r>
          </a:p>
        </p:txBody>
      </p:sp>
      <p:pic>
        <p:nvPicPr>
          <p:cNvPr id="6" name="Picture 5"/>
          <p:cNvPicPr/>
          <p:nvPr/>
        </p:nvPicPr>
        <p:blipFill>
          <a:blip r:embed="rId2"/>
          <a:stretch>
            <a:fillRect/>
          </a:stretch>
        </p:blipFill>
        <p:spPr>
          <a:xfrm>
            <a:off x="457200" y="3352800"/>
            <a:ext cx="3235960" cy="2905125"/>
          </a:xfrm>
          <a:prstGeom prst="rect">
            <a:avLst/>
          </a:prstGeom>
        </p:spPr>
      </p:pic>
      <p:pic>
        <p:nvPicPr>
          <p:cNvPr id="7" name="Picture 6"/>
          <p:cNvPicPr/>
          <p:nvPr/>
        </p:nvPicPr>
        <p:blipFill>
          <a:blip r:embed="rId3"/>
          <a:stretch>
            <a:fillRect/>
          </a:stretch>
        </p:blipFill>
        <p:spPr>
          <a:xfrm>
            <a:off x="5105401" y="3352799"/>
            <a:ext cx="3581400" cy="2905125"/>
          </a:xfrm>
          <a:prstGeom prst="rect">
            <a:avLst/>
          </a:prstGeom>
        </p:spPr>
      </p:pic>
    </p:spTree>
    <p:extLst>
      <p:ext uri="{BB962C8B-B14F-4D97-AF65-F5344CB8AC3E}">
        <p14:creationId xmlns:p14="http://schemas.microsoft.com/office/powerpoint/2010/main" val="310658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Solutions</a:t>
            </a:r>
          </a:p>
        </p:txBody>
      </p:sp>
      <p:sp>
        <p:nvSpPr>
          <p:cNvPr id="3" name="Content Placeholder 2"/>
          <p:cNvSpPr>
            <a:spLocks noGrp="1"/>
          </p:cNvSpPr>
          <p:nvPr>
            <p:ph idx="1"/>
          </p:nvPr>
        </p:nvSpPr>
        <p:spPr>
          <a:xfrm>
            <a:off x="457200" y="1066800"/>
            <a:ext cx="8229600" cy="1524000"/>
          </a:xfrm>
        </p:spPr>
        <p:txBody>
          <a:bodyPr/>
          <a:lstStyle/>
          <a:p>
            <a:r>
              <a:rPr lang="en-US" dirty="0"/>
              <a:t>The solution was re-run in the temperature and pressure ranges that are reasonable for this specific application.</a:t>
            </a:r>
          </a:p>
        </p:txBody>
      </p:sp>
      <p:pic>
        <p:nvPicPr>
          <p:cNvPr id="6" name="Picture 5"/>
          <p:cNvPicPr/>
          <p:nvPr/>
        </p:nvPicPr>
        <p:blipFill>
          <a:blip r:embed="rId2"/>
          <a:stretch>
            <a:fillRect/>
          </a:stretch>
        </p:blipFill>
        <p:spPr>
          <a:xfrm>
            <a:off x="457200" y="3276600"/>
            <a:ext cx="3559175" cy="2857500"/>
          </a:xfrm>
          <a:prstGeom prst="rect">
            <a:avLst/>
          </a:prstGeom>
        </p:spPr>
      </p:pic>
      <p:pic>
        <p:nvPicPr>
          <p:cNvPr id="7" name="Picture 6"/>
          <p:cNvPicPr/>
          <p:nvPr/>
        </p:nvPicPr>
        <p:blipFill>
          <a:blip r:embed="rId3"/>
          <a:stretch>
            <a:fillRect/>
          </a:stretch>
        </p:blipFill>
        <p:spPr>
          <a:xfrm>
            <a:off x="5034280" y="3276600"/>
            <a:ext cx="3652520" cy="2857500"/>
          </a:xfrm>
          <a:prstGeom prst="rect">
            <a:avLst/>
          </a:prstGeom>
        </p:spPr>
      </p:pic>
    </p:spTree>
    <p:extLst>
      <p:ext uri="{BB962C8B-B14F-4D97-AF65-F5344CB8AC3E}">
        <p14:creationId xmlns:p14="http://schemas.microsoft.com/office/powerpoint/2010/main" val="99535525"/>
      </p:ext>
    </p:extLst>
  </p:cSld>
  <p:clrMapOvr>
    <a:masterClrMapping/>
  </p:clrMapOvr>
</p:sld>
</file>

<file path=ppt/theme/theme1.xml><?xml version="1.0" encoding="utf-8"?>
<a:theme xmlns:a="http://schemas.openxmlformats.org/drawingml/2006/main" name="Problem Solving Presentation 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Problem Solving Presentation v3</Template>
  <TotalTime>598</TotalTime>
  <Words>675</Words>
  <Application>Microsoft Office PowerPoint</Application>
  <PresentationFormat>On-screen Show (4:3)</PresentationFormat>
  <Paragraphs>60</Paragraphs>
  <Slides>16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Problem Solving Presentation v3</vt:lpstr>
      <vt:lpstr>WHR in HVAC system</vt:lpstr>
      <vt:lpstr>Technical obstacles</vt:lpstr>
      <vt:lpstr>Technical obstacles</vt:lpstr>
      <vt:lpstr>Technical obstacles</vt:lpstr>
      <vt:lpstr>Technical obstacles</vt:lpstr>
      <vt:lpstr>Solutions</vt:lpstr>
      <vt:lpstr>Solutions</vt:lpstr>
      <vt:lpstr>Solutions</vt:lpstr>
      <vt:lpstr>Solutions</vt:lpstr>
      <vt:lpstr>Solutions</vt:lpstr>
      <vt:lpstr>Efficiency improvements</vt:lpstr>
      <vt:lpstr>Efficiency improvements</vt:lpstr>
      <vt:lpstr>Efficiency improvements</vt:lpstr>
      <vt:lpstr>Efficiency improvements</vt:lpstr>
      <vt:lpstr>Complexity vs. Heat Utilization</vt:lpstr>
      <vt:lpstr>More plausible applications</vt:lpstr>
    </vt:vector>
  </TitlesOfParts>
  <Company>JSJ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Clapp</dc:creator>
  <cp:lastModifiedBy>Glenn Clapp</cp:lastModifiedBy>
  <cp:revision>70</cp:revision>
  <dcterms:created xsi:type="dcterms:W3CDTF">2016-01-08T12:49:44Z</dcterms:created>
  <dcterms:modified xsi:type="dcterms:W3CDTF">2018-01-22T17:51:09Z</dcterms:modified>
</cp:coreProperties>
</file>