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99" r:id="rId3"/>
    <p:sldId id="300" r:id="rId4"/>
    <p:sldId id="301" r:id="rId5"/>
    <p:sldId id="302" r:id="rId6"/>
    <p:sldId id="303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o We Are" id="{D6C91074-8F79-41D2-801B-E26600690077}">
          <p14:sldIdLst>
            <p14:sldId id="281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C"/>
    <a:srgbClr val="E4312A"/>
    <a:srgbClr val="0083BB"/>
    <a:srgbClr val="FFFFFF"/>
    <a:srgbClr val="CCE000"/>
    <a:srgbClr val="FFA813"/>
    <a:srgbClr val="74C044"/>
    <a:srgbClr val="FF0000"/>
    <a:srgbClr val="0091D6"/>
    <a:srgbClr val="20C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78986" autoAdjust="0"/>
  </p:normalViewPr>
  <p:slideViewPr>
    <p:cSldViewPr snapToGrid="0">
      <p:cViewPr varScale="1">
        <p:scale>
          <a:sx n="60" d="100"/>
          <a:sy n="60" d="100"/>
        </p:scale>
        <p:origin x="96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3F05-D987-4841-A5D2-BE3587657B4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18FC1-E41B-4A7F-870D-65A7A02C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18FC1-E41B-4A7F-870D-65A7A02C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46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9864-2A42-45F9-8A57-0C0C1E2E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86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7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7D153FBC-B5F8-446E-B066-7BC3A039D2BD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AF9605D-220D-4680-B96D-D4F478591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382836" y="5988983"/>
            <a:ext cx="2648127" cy="578616"/>
          </a:xfrm>
          <a:prstGeom prst="rect">
            <a:avLst/>
          </a:prstGeom>
        </p:spPr>
        <p:txBody>
          <a:bodyPr wrap="none" lIns="146300" tIns="73150" rIns="146300" bIns="7315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GHSP.COM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A JSJ BUSINESS | CONFIDENTIAL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4DB67-82BA-4220-9D1A-7E691E5CEC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650" r="924" b="222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1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26869D-EBBD-4C31-BB27-42C6C5B73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2049" r="1277" b="2380"/>
          <a:stretch/>
        </p:blipFill>
        <p:spPr>
          <a:xfrm>
            <a:off x="-1" y="-69895"/>
            <a:ext cx="12474055" cy="69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2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3C01-33D9-46A4-8E99-CC2A2ED4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CFD-8A27-4CE2-9559-489A6659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combustion engines do not efficiently</a:t>
            </a:r>
          </a:p>
          <a:p>
            <a:r>
              <a:rPr lang="en-US" dirty="0"/>
              <a:t>Most of the energy that is not utilized is in the form of heat</a:t>
            </a:r>
          </a:p>
          <a:p>
            <a:r>
              <a:rPr lang="en-US" dirty="0"/>
              <a:t>Increasing fuel efficiency standards create a market for harvesting waste heat.</a:t>
            </a:r>
          </a:p>
          <a:p>
            <a:r>
              <a:rPr lang="en-US" dirty="0"/>
              <a:t>GHSP manufactures pumps and other products for which there is a lot of technical knowledge overlap with vapor power generation cycles.</a:t>
            </a:r>
          </a:p>
        </p:txBody>
      </p:sp>
    </p:spTree>
    <p:extLst>
      <p:ext uri="{BB962C8B-B14F-4D97-AF65-F5344CB8AC3E}">
        <p14:creationId xmlns:p14="http://schemas.microsoft.com/office/powerpoint/2010/main" val="330990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A60C-9486-4219-A7C5-5BB10F16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heat recovery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7908-D4AA-4FC5-A745-3DF05D6C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Thermoelectric generation</a:t>
            </a:r>
          </a:p>
          <a:p>
            <a:r>
              <a:rPr lang="en-US" dirty="0" err="1"/>
              <a:t>Peizoelectric</a:t>
            </a:r>
            <a:r>
              <a:rPr lang="en-US" dirty="0"/>
              <a:t> generation</a:t>
            </a:r>
          </a:p>
          <a:p>
            <a:r>
              <a:rPr lang="en-US" dirty="0"/>
              <a:t>Turbo-chargers</a:t>
            </a:r>
          </a:p>
          <a:p>
            <a:r>
              <a:rPr lang="en-US" dirty="0"/>
              <a:t>Vapor power</a:t>
            </a:r>
          </a:p>
        </p:txBody>
      </p:sp>
    </p:spTree>
    <p:extLst>
      <p:ext uri="{BB962C8B-B14F-4D97-AF65-F5344CB8AC3E}">
        <p14:creationId xmlns:p14="http://schemas.microsoft.com/office/powerpoint/2010/main" val="246239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FCEC-DABB-4EC1-B1CC-BF304F4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Thermoelectric and piezoelectric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9D02-6C4D-4A29-8966-64485BF4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output</a:t>
            </a:r>
          </a:p>
          <a:p>
            <a:r>
              <a:rPr lang="en-US" dirty="0"/>
              <a:t>Exotic materials</a:t>
            </a:r>
          </a:p>
          <a:p>
            <a:r>
              <a:rPr lang="en-US" dirty="0"/>
              <a:t>No moving parts</a:t>
            </a:r>
          </a:p>
          <a:p>
            <a:r>
              <a:rPr lang="en-US" dirty="0"/>
              <a:t>Conceptually simple</a:t>
            </a:r>
          </a:p>
        </p:txBody>
      </p:sp>
    </p:spTree>
    <p:extLst>
      <p:ext uri="{BB962C8B-B14F-4D97-AF65-F5344CB8AC3E}">
        <p14:creationId xmlns:p14="http://schemas.microsoft.com/office/powerpoint/2010/main" val="37007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27DC-5129-474A-A516-2F862BB1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Turbocharger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72D73-2B19-4E1A-915E-675A8640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established</a:t>
            </a:r>
          </a:p>
          <a:p>
            <a:r>
              <a:rPr lang="en-US" dirty="0"/>
              <a:t>Implemented in many platforms already</a:t>
            </a:r>
          </a:p>
          <a:p>
            <a:r>
              <a:rPr lang="en-US" dirty="0"/>
              <a:t>Good solution, something more is needed to meet increasing restrictions.</a:t>
            </a:r>
          </a:p>
        </p:txBody>
      </p:sp>
    </p:spTree>
    <p:extLst>
      <p:ext uri="{BB962C8B-B14F-4D97-AF65-F5344CB8AC3E}">
        <p14:creationId xmlns:p14="http://schemas.microsoft.com/office/powerpoint/2010/main" val="39808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8C0F-4CBA-4B8F-BD92-4F83B1E6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Vapor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D531-4F80-4F6F-A4F9-E81EC206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conceptually complex</a:t>
            </a:r>
          </a:p>
          <a:p>
            <a:r>
              <a:rPr lang="en-US" dirty="0"/>
              <a:t>Low temperature, low quality heat is useable</a:t>
            </a:r>
          </a:p>
          <a:p>
            <a:r>
              <a:rPr lang="en-US" dirty="0"/>
              <a:t>Good match for existing GHSP competencies</a:t>
            </a:r>
          </a:p>
          <a:p>
            <a:r>
              <a:rPr lang="en-US" dirty="0"/>
              <a:t>Form factor of heat source is convenient for a cross-flow heat exchanger.</a:t>
            </a:r>
          </a:p>
        </p:txBody>
      </p:sp>
    </p:spTree>
    <p:extLst>
      <p:ext uri="{BB962C8B-B14F-4D97-AF65-F5344CB8AC3E}">
        <p14:creationId xmlns:p14="http://schemas.microsoft.com/office/powerpoint/2010/main" val="379773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A445-EFCD-4A97-9022-E64BD969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EB28-2C55-43DD-A916-45100A056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temperature differentials lead to large heat exchanger area requirements</a:t>
            </a:r>
          </a:p>
          <a:p>
            <a:r>
              <a:rPr lang="en-US" dirty="0"/>
              <a:t>Working fluids with sufficiently low phase transition temperatures are often flammable or fouling.</a:t>
            </a:r>
          </a:p>
          <a:p>
            <a:r>
              <a:rPr lang="en-US" dirty="0"/>
              <a:t>Energy availability – The heat available must be substantial enough, that a low efficiency process will be </a:t>
            </a:r>
            <a:r>
              <a:rPr lang="en-US"/>
              <a:t>economically feasible</a:t>
            </a:r>
          </a:p>
        </p:txBody>
      </p:sp>
    </p:spTree>
    <p:extLst>
      <p:ext uri="{BB962C8B-B14F-4D97-AF65-F5344CB8AC3E}">
        <p14:creationId xmlns:p14="http://schemas.microsoft.com/office/powerpoint/2010/main" val="36592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179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Problem statement</vt:lpstr>
      <vt:lpstr>Waste heat recovery strategies</vt:lpstr>
      <vt:lpstr>Thermoelectric and piezoelectric generation</vt:lpstr>
      <vt:lpstr>Turbocharger</vt:lpstr>
      <vt:lpstr>Vapor power</vt:lpstr>
      <vt:lpstr>Technical hurdles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Vanderklok</dc:creator>
  <cp:lastModifiedBy>Glenn Clapp</cp:lastModifiedBy>
  <cp:revision>352</cp:revision>
  <dcterms:created xsi:type="dcterms:W3CDTF">2017-11-03T18:54:48Z</dcterms:created>
  <dcterms:modified xsi:type="dcterms:W3CDTF">2019-08-02T23:17:19Z</dcterms:modified>
</cp:coreProperties>
</file>