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59" r:id="rId7"/>
    <p:sldId id="277" r:id="rId8"/>
    <p:sldId id="278" r:id="rId9"/>
    <p:sldId id="279" r:id="rId10"/>
    <p:sldId id="280" r:id="rId11"/>
    <p:sldId id="260" r:id="rId12"/>
    <p:sldId id="281" r:id="rId13"/>
    <p:sldId id="261" r:id="rId14"/>
    <p:sldId id="282" r:id="rId15"/>
    <p:sldId id="262" r:id="rId16"/>
    <p:sldId id="283" r:id="rId17"/>
    <p:sldId id="263" r:id="rId18"/>
    <p:sldId id="284" r:id="rId19"/>
    <p:sldId id="264" r:id="rId20"/>
    <p:sldId id="285" r:id="rId21"/>
    <p:sldId id="265" r:id="rId22"/>
    <p:sldId id="286" r:id="rId23"/>
    <p:sldId id="267" r:id="rId24"/>
    <p:sldId id="288" r:id="rId25"/>
    <p:sldId id="268" r:id="rId26"/>
    <p:sldId id="289" r:id="rId27"/>
    <p:sldId id="269" r:id="rId28"/>
    <p:sldId id="290" r:id="rId29"/>
    <p:sldId id="270" r:id="rId30"/>
    <p:sldId id="291" r:id="rId31"/>
    <p:sldId id="271" r:id="rId32"/>
    <p:sldId id="292" r:id="rId33"/>
    <p:sldId id="272" r:id="rId34"/>
    <p:sldId id="293" r:id="rId35"/>
    <p:sldId id="273" r:id="rId36"/>
    <p:sldId id="294" r:id="rId37"/>
    <p:sldId id="274" r:id="rId38"/>
    <p:sldId id="295"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0" autoAdjust="0"/>
    <p:restoredTop sz="94628" autoAdjust="0"/>
  </p:normalViewPr>
  <p:slideViewPr>
    <p:cSldViewPr>
      <p:cViewPr varScale="1">
        <p:scale>
          <a:sx n="70" d="100"/>
          <a:sy n="70" d="100"/>
        </p:scale>
        <p:origin x="-108" y="-9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97A9851-E70D-4A2D-AD7F-B5BEC52B4798}" type="datetimeFigureOut">
              <a:rPr lang="en-US"/>
              <a:pPr>
                <a:defRPr/>
              </a:pPr>
              <a:t>2/19/2019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8DDF9C-2F6C-4C27-8841-2F6B52F7306E}" type="slidenum">
              <a:rPr lang="en-US"/>
              <a:pPr>
                <a:defRPr/>
              </a:pPr>
              <a:t>‹#›</a:t>
            </a:fld>
            <a:endParaRPr lang="en-US"/>
          </a:p>
        </p:txBody>
      </p:sp>
    </p:spTree>
    <p:extLst>
      <p:ext uri="{BB962C8B-B14F-4D97-AF65-F5344CB8AC3E}">
        <p14:creationId xmlns:p14="http://schemas.microsoft.com/office/powerpoint/2010/main" val="379671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DD3BCC-7C3E-4429-8485-BC96E7CD0818}" type="datetimeFigureOut">
              <a:rPr lang="en-US"/>
              <a:pPr>
                <a:defRPr/>
              </a:pPr>
              <a:t>2/19/2019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A23500-1369-49CF-95A3-175ACB24019B}" type="slidenum">
              <a:rPr lang="en-US"/>
              <a:pPr>
                <a:defRPr/>
              </a:pPr>
              <a:t>‹#›</a:t>
            </a:fld>
            <a:endParaRPr lang="en-US"/>
          </a:p>
        </p:txBody>
      </p:sp>
    </p:spTree>
    <p:extLst>
      <p:ext uri="{BB962C8B-B14F-4D97-AF65-F5344CB8AC3E}">
        <p14:creationId xmlns:p14="http://schemas.microsoft.com/office/powerpoint/2010/main" val="39416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1D3CA9-6F55-4B89-A6A4-73494F64B05B}" type="datetimeFigureOut">
              <a:rPr lang="en-US"/>
              <a:pPr>
                <a:defRPr/>
              </a:pPr>
              <a:t>2/19/2019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7B3009-6C41-4AC9-8427-89BB7125AE09}" type="slidenum">
              <a:rPr lang="en-US"/>
              <a:pPr>
                <a:defRPr/>
              </a:pPr>
              <a:t>‹#›</a:t>
            </a:fld>
            <a:endParaRPr lang="en-US"/>
          </a:p>
        </p:txBody>
      </p:sp>
    </p:spTree>
    <p:extLst>
      <p:ext uri="{BB962C8B-B14F-4D97-AF65-F5344CB8AC3E}">
        <p14:creationId xmlns:p14="http://schemas.microsoft.com/office/powerpoint/2010/main" val="217995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755B61-61AA-445E-BF09-8C31B8C49C59}" type="datetimeFigureOut">
              <a:rPr lang="en-US"/>
              <a:pPr>
                <a:defRPr/>
              </a:pPr>
              <a:t>2/19/2019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AA13E0-B9A4-4E0D-9F3D-F57F682489D7}" type="slidenum">
              <a:rPr lang="en-US"/>
              <a:pPr>
                <a:defRPr/>
              </a:pPr>
              <a:t>‹#›</a:t>
            </a:fld>
            <a:endParaRPr lang="en-US"/>
          </a:p>
        </p:txBody>
      </p:sp>
    </p:spTree>
    <p:extLst>
      <p:ext uri="{BB962C8B-B14F-4D97-AF65-F5344CB8AC3E}">
        <p14:creationId xmlns:p14="http://schemas.microsoft.com/office/powerpoint/2010/main" val="362841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B76FBB-D573-47CF-8609-881C4D96958D}" type="datetimeFigureOut">
              <a:rPr lang="en-US"/>
              <a:pPr>
                <a:defRPr/>
              </a:pPr>
              <a:t>2/19/2019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1DAE8B-1E46-4056-AA99-3CADEF913CB7}" type="slidenum">
              <a:rPr lang="en-US"/>
              <a:pPr>
                <a:defRPr/>
              </a:pPr>
              <a:t>‹#›</a:t>
            </a:fld>
            <a:endParaRPr lang="en-US"/>
          </a:p>
        </p:txBody>
      </p:sp>
    </p:spTree>
    <p:extLst>
      <p:ext uri="{BB962C8B-B14F-4D97-AF65-F5344CB8AC3E}">
        <p14:creationId xmlns:p14="http://schemas.microsoft.com/office/powerpoint/2010/main" val="378220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E02775B-AE96-4CD7-9727-B0D19C894086}" type="datetimeFigureOut">
              <a:rPr lang="en-US"/>
              <a:pPr>
                <a:defRPr/>
              </a:pPr>
              <a:t>2/19/2019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F2C9E9-D60B-42B3-8CE6-4D381E9AD013}" type="slidenum">
              <a:rPr lang="en-US"/>
              <a:pPr>
                <a:defRPr/>
              </a:pPr>
              <a:t>‹#›</a:t>
            </a:fld>
            <a:endParaRPr lang="en-US"/>
          </a:p>
        </p:txBody>
      </p:sp>
    </p:spTree>
    <p:extLst>
      <p:ext uri="{BB962C8B-B14F-4D97-AF65-F5344CB8AC3E}">
        <p14:creationId xmlns:p14="http://schemas.microsoft.com/office/powerpoint/2010/main" val="220968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882BC44-E39E-478F-92E8-D903B4E8679F}" type="datetimeFigureOut">
              <a:rPr lang="en-US"/>
              <a:pPr>
                <a:defRPr/>
              </a:pPr>
              <a:t>2/19/2019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0BE26C-D2FA-45AF-B19D-B4F91A3BE118}" type="slidenum">
              <a:rPr lang="en-US"/>
              <a:pPr>
                <a:defRPr/>
              </a:pPr>
              <a:t>‹#›</a:t>
            </a:fld>
            <a:endParaRPr lang="en-US"/>
          </a:p>
        </p:txBody>
      </p:sp>
    </p:spTree>
    <p:extLst>
      <p:ext uri="{BB962C8B-B14F-4D97-AF65-F5344CB8AC3E}">
        <p14:creationId xmlns:p14="http://schemas.microsoft.com/office/powerpoint/2010/main" val="364570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11E13ED-0A4E-4BB7-A14B-829A087C4C52}" type="datetimeFigureOut">
              <a:rPr lang="en-US"/>
              <a:pPr>
                <a:defRPr/>
              </a:pPr>
              <a:t>2/19/2019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D6B933F-CE31-48C1-9B63-15A4249BDA95}" type="slidenum">
              <a:rPr lang="en-US"/>
              <a:pPr>
                <a:defRPr/>
              </a:pPr>
              <a:t>‹#›</a:t>
            </a:fld>
            <a:endParaRPr lang="en-US"/>
          </a:p>
        </p:txBody>
      </p:sp>
    </p:spTree>
    <p:extLst>
      <p:ext uri="{BB962C8B-B14F-4D97-AF65-F5344CB8AC3E}">
        <p14:creationId xmlns:p14="http://schemas.microsoft.com/office/powerpoint/2010/main" val="388039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E69796-A1AE-4525-B770-D7CEA45DB41C}" type="datetimeFigureOut">
              <a:rPr lang="en-US"/>
              <a:pPr>
                <a:defRPr/>
              </a:pPr>
              <a:t>2/19/2019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AFE53EE-CC23-4BCC-82DE-2036EF1D68DD}" type="slidenum">
              <a:rPr lang="en-US"/>
              <a:pPr>
                <a:defRPr/>
              </a:pPr>
              <a:t>‹#›</a:t>
            </a:fld>
            <a:endParaRPr lang="en-US"/>
          </a:p>
        </p:txBody>
      </p:sp>
    </p:spTree>
    <p:extLst>
      <p:ext uri="{BB962C8B-B14F-4D97-AF65-F5344CB8AC3E}">
        <p14:creationId xmlns:p14="http://schemas.microsoft.com/office/powerpoint/2010/main" val="273461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A09565A-F3D4-4CF3-9487-964390F3E597}" type="datetimeFigureOut">
              <a:rPr lang="en-US"/>
              <a:pPr>
                <a:defRPr/>
              </a:pPr>
              <a:t>2/19/2019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E838C1-F515-4E50-8AFB-422D9E17F6F0}" type="slidenum">
              <a:rPr lang="en-US"/>
              <a:pPr>
                <a:defRPr/>
              </a:pPr>
              <a:t>‹#›</a:t>
            </a:fld>
            <a:endParaRPr lang="en-US"/>
          </a:p>
        </p:txBody>
      </p:sp>
    </p:spTree>
    <p:extLst>
      <p:ext uri="{BB962C8B-B14F-4D97-AF65-F5344CB8AC3E}">
        <p14:creationId xmlns:p14="http://schemas.microsoft.com/office/powerpoint/2010/main" val="360616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33D89-3817-4441-8CFC-CB83F04F5C95}" type="datetimeFigureOut">
              <a:rPr lang="en-US"/>
              <a:pPr>
                <a:defRPr/>
              </a:pPr>
              <a:t>2/19/2019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7311A-B8FF-436B-9E00-FACD7881249D}" type="slidenum">
              <a:rPr lang="en-US"/>
              <a:pPr>
                <a:defRPr/>
              </a:pPr>
              <a:t>‹#›</a:t>
            </a:fld>
            <a:endParaRPr lang="en-US"/>
          </a:p>
        </p:txBody>
      </p:sp>
    </p:spTree>
    <p:extLst>
      <p:ext uri="{BB962C8B-B14F-4D97-AF65-F5344CB8AC3E}">
        <p14:creationId xmlns:p14="http://schemas.microsoft.com/office/powerpoint/2010/main" val="43085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D285BB7-C330-45CA-9810-EFC936F77278}" type="datetimeFigureOut">
              <a:rPr lang="en-US"/>
              <a:pPr>
                <a:defRPr/>
              </a:pPr>
              <a:t>2/19/2019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B50AF58-EFFD-4B73-9033-12107F3B8A4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3219450"/>
          </a:xfrm>
        </p:spPr>
        <p:txBody>
          <a:bodyPr/>
          <a:lstStyle/>
          <a:p>
            <a:r>
              <a:rPr lang="en-US" dirty="0" smtClean="0"/>
              <a:t>An Automotive Application of the Organic Rankine Cycle for Power Generation Using Recovered Waste Heat</a:t>
            </a:r>
            <a:endParaRPr lang="en-US" dirty="0"/>
          </a:p>
        </p:txBody>
      </p:sp>
      <p:sp>
        <p:nvSpPr>
          <p:cNvPr id="3" name="Subtitle 2"/>
          <p:cNvSpPr>
            <a:spLocks noGrp="1"/>
          </p:cNvSpPr>
          <p:nvPr>
            <p:ph type="subTitle" idx="1"/>
          </p:nvPr>
        </p:nvSpPr>
        <p:spPr>
          <a:xfrm>
            <a:off x="304800" y="4038600"/>
            <a:ext cx="8610600" cy="1752600"/>
          </a:xfrm>
        </p:spPr>
        <p:txBody>
          <a:bodyPr/>
          <a:lstStyle/>
          <a:p>
            <a:r>
              <a:rPr lang="en-US" dirty="0" smtClean="0"/>
              <a:t>Glenn Clapp</a:t>
            </a:r>
          </a:p>
          <a:p>
            <a:r>
              <a:rPr lang="en-US" dirty="0" smtClean="0"/>
              <a:t>Masters project collaboration between</a:t>
            </a:r>
          </a:p>
          <a:p>
            <a:r>
              <a:rPr lang="en-US" dirty="0" smtClean="0"/>
              <a:t>Grand Valley State University &amp; GHSP</a:t>
            </a:r>
            <a:endParaRPr lang="en-US" dirty="0"/>
          </a:p>
        </p:txBody>
      </p:sp>
    </p:spTree>
    <p:extLst>
      <p:ext uri="{BB962C8B-B14F-4D97-AF65-F5344CB8AC3E}">
        <p14:creationId xmlns:p14="http://schemas.microsoft.com/office/powerpoint/2010/main" val="138963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2031325"/>
          </a:xfrm>
          <a:prstGeom prst="rect">
            <a:avLst/>
          </a:prstGeom>
          <a:noFill/>
        </p:spPr>
        <p:txBody>
          <a:bodyPr wrap="square" rtlCol="0">
            <a:spAutoFit/>
          </a:bodyPr>
          <a:lstStyle/>
          <a:p>
            <a:r>
              <a:rPr lang="en-US" dirty="0" smtClean="0"/>
              <a:t>Electricity generation:</a:t>
            </a:r>
          </a:p>
          <a:p>
            <a:r>
              <a:rPr lang="en-US" dirty="0" smtClean="0"/>
              <a:t>Electricity generation is the least efficient form of waste heat recovery. Most techniques involve the use of waste heat to generate steam or some other vapor, which drives a turbine or similar device which actuates an electric generator.</a:t>
            </a:r>
          </a:p>
          <a:p>
            <a:endParaRPr lang="en-US" dirty="0"/>
          </a:p>
          <a:p>
            <a:r>
              <a:rPr lang="en-US" dirty="0" smtClean="0"/>
              <a:t>This type of waste heat recovery is the subject of this project.</a:t>
            </a:r>
            <a:endParaRPr lang="en-US" dirty="0"/>
          </a:p>
        </p:txBody>
      </p:sp>
    </p:spTree>
    <p:extLst>
      <p:ext uri="{BB962C8B-B14F-4D97-AF65-F5344CB8AC3E}">
        <p14:creationId xmlns:p14="http://schemas.microsoft.com/office/powerpoint/2010/main" val="137137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dirty="0" smtClean="0"/>
              <a:t>Sources</a:t>
            </a:r>
          </a:p>
          <a:p>
            <a:pPr lvl="1"/>
            <a:r>
              <a:rPr lang="en-US" sz="2400" dirty="0" smtClean="0"/>
              <a:t>Recovery techniques</a:t>
            </a:r>
          </a:p>
          <a:p>
            <a:pPr lvl="1"/>
            <a:r>
              <a:rPr lang="en-US" sz="2400" b="1"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hurdles</a:t>
            </a:r>
            <a:endParaRPr lang="en-US" dirty="0"/>
          </a:p>
        </p:txBody>
      </p:sp>
      <p:sp>
        <p:nvSpPr>
          <p:cNvPr id="3" name="Content Placeholder 2"/>
          <p:cNvSpPr>
            <a:spLocks noGrp="1"/>
          </p:cNvSpPr>
          <p:nvPr>
            <p:ph idx="1"/>
          </p:nvPr>
        </p:nvSpPr>
        <p:spPr/>
        <p:txBody>
          <a:bodyPr/>
          <a:lstStyle/>
          <a:p>
            <a:r>
              <a:rPr lang="en-US" dirty="0" smtClean="0"/>
              <a:t>Temperature of waste heat</a:t>
            </a:r>
          </a:p>
          <a:p>
            <a:r>
              <a:rPr lang="en-US" dirty="0" smtClean="0"/>
              <a:t>Heat quality</a:t>
            </a:r>
          </a:p>
          <a:p>
            <a:r>
              <a:rPr lang="en-US" dirty="0" smtClean="0"/>
              <a:t>Collection</a:t>
            </a:r>
          </a:p>
          <a:p>
            <a:r>
              <a:rPr lang="en-US" dirty="0" smtClean="0"/>
              <a:t>Fouling</a:t>
            </a:r>
          </a:p>
          <a:p>
            <a:r>
              <a:rPr lang="en-US" dirty="0" smtClean="0"/>
              <a:t>Technical complexity</a:t>
            </a:r>
          </a:p>
          <a:p>
            <a:r>
              <a:rPr lang="en-US" dirty="0" smtClean="0"/>
              <a:t>Diminishing returns</a:t>
            </a:r>
            <a:endParaRPr lang="en-US" dirty="0"/>
          </a:p>
        </p:txBody>
      </p:sp>
    </p:spTree>
    <p:extLst>
      <p:ext uri="{BB962C8B-B14F-4D97-AF65-F5344CB8AC3E}">
        <p14:creationId xmlns:p14="http://schemas.microsoft.com/office/powerpoint/2010/main" val="266312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b="1"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Rankine cycle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394" y="1183589"/>
            <a:ext cx="5815012" cy="369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3773" y="5181600"/>
            <a:ext cx="8839200" cy="1077218"/>
          </a:xfrm>
          <a:prstGeom prst="rect">
            <a:avLst/>
          </a:prstGeom>
          <a:noFill/>
        </p:spPr>
        <p:txBody>
          <a:bodyPr wrap="square" rtlCol="0">
            <a:spAutoFit/>
          </a:bodyPr>
          <a:lstStyle/>
          <a:p>
            <a:r>
              <a:rPr lang="en-US" sz="1600" dirty="0" smtClean="0"/>
              <a:t>Process 1 -&gt; 2: The working fluid is pumped from low to high pressure in the liquid state.</a:t>
            </a:r>
          </a:p>
          <a:p>
            <a:r>
              <a:rPr lang="en-US" sz="1600" dirty="0" smtClean="0"/>
              <a:t>Process 2 -&gt; 3: The high-pressure working fluid is heated at a constant pressure to a saturated vapor.</a:t>
            </a:r>
          </a:p>
          <a:p>
            <a:r>
              <a:rPr lang="en-US" sz="1600" dirty="0" smtClean="0"/>
              <a:t>Process 3 -&gt; 4: The saturated vapor expands through a turbine. Temperature and pressure decrease.</a:t>
            </a:r>
          </a:p>
          <a:p>
            <a:r>
              <a:rPr lang="en-US" sz="1600" dirty="0" smtClean="0"/>
              <a:t>Process 4 -&gt; 1: The wet vapor condenses into a saturated liquid at a constant pressure</a:t>
            </a:r>
            <a:endParaRPr lang="en-US" sz="1600" dirty="0"/>
          </a:p>
        </p:txBody>
      </p:sp>
    </p:spTree>
    <p:extLst>
      <p:ext uri="{BB962C8B-B14F-4D97-AF65-F5344CB8AC3E}">
        <p14:creationId xmlns:p14="http://schemas.microsoft.com/office/powerpoint/2010/main" val="323397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dirty="0" smtClean="0"/>
              <a:t>Rankine cycle</a:t>
            </a:r>
          </a:p>
          <a:p>
            <a:pPr lvl="1"/>
            <a:r>
              <a:rPr lang="en-US" sz="2400" b="1"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Organic Rankine cycle</a:t>
            </a:r>
            <a:endParaRPr lang="en-US" dirty="0"/>
          </a:p>
        </p:txBody>
      </p:sp>
      <p:sp>
        <p:nvSpPr>
          <p:cNvPr id="4" name="TextBox 3"/>
          <p:cNvSpPr txBox="1"/>
          <p:nvPr/>
        </p:nvSpPr>
        <p:spPr>
          <a:xfrm>
            <a:off x="685800" y="1447800"/>
            <a:ext cx="7772400" cy="2308324"/>
          </a:xfrm>
          <a:prstGeom prst="rect">
            <a:avLst/>
          </a:prstGeom>
          <a:noFill/>
        </p:spPr>
        <p:txBody>
          <a:bodyPr wrap="square" rtlCol="0">
            <a:spAutoFit/>
          </a:bodyPr>
          <a:lstStyle/>
          <a:p>
            <a:r>
              <a:rPr lang="en-US" dirty="0" smtClean="0"/>
              <a:t>The organic Rankine cycle is the same exact cycle in practice. The only difference is the working fluid. In the organic Rankine cycle working fluids with low phase transition temperatures, such as hydrocarbons and refrigerants, are chose. The are “organic molecules.” </a:t>
            </a:r>
          </a:p>
          <a:p>
            <a:endParaRPr lang="en-US" dirty="0"/>
          </a:p>
          <a:p>
            <a:r>
              <a:rPr lang="en-US" dirty="0" smtClean="0"/>
              <a:t>Organic molecules are those usually found in living systems. Organic molecules are usually composed of carbon atoms in rings or long chains, to which are attached other atoms of such elements as hydrogen, oxygen, and nitrogen.</a:t>
            </a:r>
            <a:endParaRPr lang="en-US" dirty="0"/>
          </a:p>
        </p:txBody>
      </p:sp>
    </p:spTree>
    <p:extLst>
      <p:ext uri="{BB962C8B-B14F-4D97-AF65-F5344CB8AC3E}">
        <p14:creationId xmlns:p14="http://schemas.microsoft.com/office/powerpoint/2010/main" val="403650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dirty="0" smtClean="0"/>
              <a:t>Rankine cycle</a:t>
            </a:r>
          </a:p>
          <a:p>
            <a:pPr lvl="1"/>
            <a:r>
              <a:rPr lang="en-US" sz="2400" dirty="0" smtClean="0"/>
              <a:t>Organic Rankine cycle</a:t>
            </a:r>
          </a:p>
          <a:p>
            <a:pPr lvl="1"/>
            <a:r>
              <a:rPr lang="en-US" sz="2400" b="1"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Kalina cycle</a:t>
            </a:r>
            <a:endParaRPr lang="en-US" dirty="0"/>
          </a:p>
        </p:txBody>
      </p:sp>
      <p:sp>
        <p:nvSpPr>
          <p:cNvPr id="4" name="TextBox 3"/>
          <p:cNvSpPr txBox="1"/>
          <p:nvPr/>
        </p:nvSpPr>
        <p:spPr>
          <a:xfrm>
            <a:off x="685800" y="1447800"/>
            <a:ext cx="7772400" cy="2585323"/>
          </a:xfrm>
          <a:prstGeom prst="rect">
            <a:avLst/>
          </a:prstGeom>
          <a:noFill/>
        </p:spPr>
        <p:txBody>
          <a:bodyPr wrap="square" rtlCol="0">
            <a:spAutoFit/>
          </a:bodyPr>
          <a:lstStyle/>
          <a:p>
            <a:r>
              <a:rPr lang="en-US" dirty="0" smtClean="0"/>
              <a:t>The Kalina cycle is also a Rankine cycle. The innovation of the Kalina cycle is its use of a non-azeotropic working fluid. That is, the working fluid is a composition of multiple fluids such that it has a variable phase transition temperature. This allows the cycle to closely match the appropriate phase transition temperature to the heat source available.</a:t>
            </a:r>
          </a:p>
          <a:p>
            <a:endParaRPr lang="en-US" dirty="0"/>
          </a:p>
          <a:p>
            <a:r>
              <a:rPr lang="en-US" dirty="0" smtClean="0"/>
              <a:t>The Kalina cycle is much more technically complex in implementation than the organic Rankine cycle, and requires higher working temperatures which make it less suitable for an automotive application.</a:t>
            </a:r>
            <a:endParaRPr lang="en-US" dirty="0"/>
          </a:p>
        </p:txBody>
      </p:sp>
    </p:spTree>
    <p:extLst>
      <p:ext uri="{BB962C8B-B14F-4D97-AF65-F5344CB8AC3E}">
        <p14:creationId xmlns:p14="http://schemas.microsoft.com/office/powerpoint/2010/main" val="5379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b="1"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marL="457200" lvl="1" indent="0">
              <a:buNone/>
            </a:pPr>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361756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Automotive application design considerations</a:t>
            </a:r>
            <a:endParaRPr lang="en-US" dirty="0"/>
          </a:p>
        </p:txBody>
      </p:sp>
      <p:sp>
        <p:nvSpPr>
          <p:cNvPr id="3" name="Content Placeholder 2"/>
          <p:cNvSpPr>
            <a:spLocks noGrp="1"/>
          </p:cNvSpPr>
          <p:nvPr>
            <p:ph idx="1"/>
          </p:nvPr>
        </p:nvSpPr>
        <p:spPr>
          <a:xfrm>
            <a:off x="457200" y="1600201"/>
            <a:ext cx="8229600" cy="1828800"/>
          </a:xfrm>
        </p:spPr>
        <p:txBody>
          <a:bodyPr/>
          <a:lstStyle/>
          <a:p>
            <a:r>
              <a:rPr lang="en-US" dirty="0" smtClean="0"/>
              <a:t>Limited package space</a:t>
            </a:r>
          </a:p>
          <a:p>
            <a:r>
              <a:rPr lang="en-US" dirty="0" smtClean="0"/>
              <a:t>Narrow range of waste heat temperature availability (~100</a:t>
            </a:r>
            <a:r>
              <a:rPr lang="en-US" baseline="30000" dirty="0" smtClean="0"/>
              <a:t>o</a:t>
            </a:r>
            <a:r>
              <a:rPr lang="en-US" dirty="0" smtClean="0"/>
              <a:t>C)</a:t>
            </a:r>
          </a:p>
          <a:p>
            <a:endParaRPr lang="en-US" dirty="0"/>
          </a:p>
        </p:txBody>
      </p:sp>
    </p:spTree>
    <p:extLst>
      <p:ext uri="{BB962C8B-B14F-4D97-AF65-F5344CB8AC3E}">
        <p14:creationId xmlns:p14="http://schemas.microsoft.com/office/powerpoint/2010/main" val="128272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dirty="0" smtClean="0"/>
              <a:t>Special design considerations</a:t>
            </a:r>
          </a:p>
          <a:p>
            <a:pPr lvl="1"/>
            <a:r>
              <a:rPr lang="en-US" sz="2400" b="1"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Automotive heat sources</a:t>
            </a:r>
            <a:endParaRPr lang="en-US" dirty="0"/>
          </a:p>
        </p:txBody>
      </p:sp>
      <p:sp>
        <p:nvSpPr>
          <p:cNvPr id="3" name="Content Placeholder 2"/>
          <p:cNvSpPr>
            <a:spLocks noGrp="1"/>
          </p:cNvSpPr>
          <p:nvPr>
            <p:ph idx="1"/>
          </p:nvPr>
        </p:nvSpPr>
        <p:spPr>
          <a:xfrm>
            <a:off x="457200" y="1600201"/>
            <a:ext cx="8229600" cy="1371600"/>
          </a:xfrm>
        </p:spPr>
        <p:txBody>
          <a:bodyPr/>
          <a:lstStyle/>
          <a:p>
            <a:r>
              <a:rPr lang="en-US" dirty="0" smtClean="0"/>
              <a:t>Exhaust stream</a:t>
            </a:r>
          </a:p>
          <a:p>
            <a:r>
              <a:rPr lang="en-US" dirty="0" smtClean="0"/>
              <a:t>Coolant</a:t>
            </a:r>
          </a:p>
          <a:p>
            <a:endParaRPr lang="en-US" dirty="0"/>
          </a:p>
        </p:txBody>
      </p:sp>
      <p:sp>
        <p:nvSpPr>
          <p:cNvPr id="4" name="TextBox 3"/>
          <p:cNvSpPr txBox="1"/>
          <p:nvPr/>
        </p:nvSpPr>
        <p:spPr>
          <a:xfrm>
            <a:off x="609600" y="2971800"/>
            <a:ext cx="7848600" cy="3416320"/>
          </a:xfrm>
          <a:prstGeom prst="rect">
            <a:avLst/>
          </a:prstGeom>
          <a:noFill/>
        </p:spPr>
        <p:txBody>
          <a:bodyPr wrap="square" rtlCol="0">
            <a:spAutoFit/>
          </a:bodyPr>
          <a:lstStyle/>
          <a:p>
            <a:r>
              <a:rPr lang="en-US" dirty="0" smtClean="0"/>
              <a:t>The exhaust stream has a lot of drawbacks that the coolant stream doesn’t have. The exhaust temperature must remain high for certain emission control reactions (catalytic converter) , there are a lot of volatile compounds in the exhaust stream that would degrade heat exchanger performance, and raising the pressure of the exhaust stream by restricting its flow would affect the performance of the engine negatively.</a:t>
            </a:r>
          </a:p>
          <a:p>
            <a:endParaRPr lang="en-US" dirty="0"/>
          </a:p>
          <a:p>
            <a:r>
              <a:rPr lang="en-US" dirty="0" smtClean="0"/>
              <a:t>In contrast, the advantages of harnessing heat from the coolant stream are that the temperature of the fluid is relatively consistent, it’s the expected heat sink for the vehicle system in the first place, and it is already circulating under the power of the vehicle pump and so reduces the number of additional components in the proposed system.</a:t>
            </a:r>
            <a:endParaRPr lang="en-US" dirty="0"/>
          </a:p>
        </p:txBody>
      </p:sp>
    </p:spTree>
    <p:extLst>
      <p:ext uri="{BB962C8B-B14F-4D97-AF65-F5344CB8AC3E}">
        <p14:creationId xmlns:p14="http://schemas.microsoft.com/office/powerpoint/2010/main" val="368332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a:t>
            </a:r>
            <a:r>
              <a:rPr lang="en-US" sz="2400" b="1" dirty="0" smtClean="0"/>
              <a:t>design</a:t>
            </a:r>
          </a:p>
          <a:p>
            <a:pPr lvl="1"/>
            <a:r>
              <a:rPr lang="en-US" sz="2400" b="1"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648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a:t>
            </a:r>
            <a:r>
              <a:rPr lang="en-US" sz="2400" b="1" dirty="0" smtClean="0"/>
              <a:t>design</a:t>
            </a:r>
          </a:p>
          <a:p>
            <a:pPr lvl="1"/>
            <a:r>
              <a:rPr lang="en-US" sz="2400" dirty="0" smtClean="0"/>
              <a:t>Cycle parameters</a:t>
            </a:r>
          </a:p>
          <a:p>
            <a:pPr lvl="1"/>
            <a:r>
              <a:rPr lang="en-US" sz="2400" b="1"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9951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a:t>
            </a:r>
            <a:r>
              <a:rPr lang="en-US" sz="2400" b="1" dirty="0" smtClean="0"/>
              <a:t>design</a:t>
            </a:r>
          </a:p>
          <a:p>
            <a:pPr lvl="1"/>
            <a:r>
              <a:rPr lang="en-US" sz="2400" dirty="0" smtClean="0"/>
              <a:t>Cycle parameters</a:t>
            </a:r>
          </a:p>
          <a:p>
            <a:pPr lvl="1"/>
            <a:r>
              <a:rPr lang="en-US" sz="2400" dirty="0" smtClean="0"/>
              <a:t>Design space</a:t>
            </a:r>
          </a:p>
          <a:p>
            <a:pPr lvl="1"/>
            <a:r>
              <a:rPr lang="en-US" sz="2400" b="1"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420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a:t>
            </a:r>
            <a:r>
              <a:rPr lang="en-US" sz="2400" b="1"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b="1"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b="1"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marL="457200" lvl="1" indent="0">
              <a:buNone/>
            </a:pPr>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1328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b="1"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82436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b="1"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5648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dirty="0" smtClean="0"/>
              <a:t>Assumptions</a:t>
            </a:r>
          </a:p>
          <a:p>
            <a:pPr lvl="1"/>
            <a:r>
              <a:rPr lang="en-US" sz="2400" b="1"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449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b="1"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185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source</a:t>
            </a:r>
            <a:endParaRPr lang="en-US" dirty="0"/>
          </a:p>
        </p:txBody>
      </p:sp>
      <p:pic>
        <p:nvPicPr>
          <p:cNvPr id="4" name="Picture 3"/>
          <p:cNvPicPr/>
          <p:nvPr/>
        </p:nvPicPr>
        <p:blipFill>
          <a:blip r:embed="rId2" cstate="print"/>
          <a:stretch>
            <a:fillRect/>
          </a:stretch>
        </p:blipFill>
        <p:spPr>
          <a:xfrm>
            <a:off x="4546598" y="1676400"/>
            <a:ext cx="2787015" cy="3333750"/>
          </a:xfrm>
          <a:prstGeom prst="rect">
            <a:avLst/>
          </a:prstGeom>
        </p:spPr>
      </p:pic>
      <p:sp>
        <p:nvSpPr>
          <p:cNvPr id="6" name="TextBox 5"/>
          <p:cNvSpPr txBox="1"/>
          <p:nvPr/>
        </p:nvSpPr>
        <p:spPr>
          <a:xfrm>
            <a:off x="381000" y="1676400"/>
            <a:ext cx="3810000" cy="2862322"/>
          </a:xfrm>
          <a:prstGeom prst="rect">
            <a:avLst/>
          </a:prstGeom>
          <a:noFill/>
        </p:spPr>
        <p:txBody>
          <a:bodyPr wrap="square" rtlCol="0">
            <a:spAutoFit/>
          </a:bodyPr>
          <a:lstStyle/>
          <a:p>
            <a:r>
              <a:rPr lang="en-US" dirty="0" smtClean="0"/>
              <a:t>This diagram shows a common breakdown of waste heat from an engine. Note that less than half of the power originally contained in the fuel produces useful work.</a:t>
            </a:r>
          </a:p>
          <a:p>
            <a:endParaRPr lang="en-US" dirty="0"/>
          </a:p>
          <a:p>
            <a:r>
              <a:rPr lang="en-US" dirty="0" smtClean="0"/>
              <a:t>Automotive applications typically convert even lower percentages of power from the energy in fuel into useful work.</a:t>
            </a:r>
            <a:endParaRPr lang="en-US" dirty="0"/>
          </a:p>
        </p:txBody>
      </p:sp>
    </p:spTree>
    <p:extLst>
      <p:ext uri="{BB962C8B-B14F-4D97-AF65-F5344CB8AC3E}">
        <p14:creationId xmlns:p14="http://schemas.microsoft.com/office/powerpoint/2010/main" val="14953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source</a:t>
            </a:r>
            <a:endParaRPr lang="en-US" dirty="0"/>
          </a:p>
        </p:txBody>
      </p:sp>
      <p:pic>
        <p:nvPicPr>
          <p:cNvPr id="4" name="Picture 3"/>
          <p:cNvPicPr/>
          <p:nvPr/>
        </p:nvPicPr>
        <p:blipFill>
          <a:blip r:embed="rId2" cstate="print"/>
          <a:stretch>
            <a:fillRect/>
          </a:stretch>
        </p:blipFill>
        <p:spPr>
          <a:xfrm>
            <a:off x="4546598" y="1676400"/>
            <a:ext cx="2787015" cy="3333750"/>
          </a:xfrm>
          <a:prstGeom prst="rect">
            <a:avLst/>
          </a:prstGeom>
        </p:spPr>
      </p:pic>
      <p:sp>
        <p:nvSpPr>
          <p:cNvPr id="6" name="TextBox 5"/>
          <p:cNvSpPr txBox="1"/>
          <p:nvPr/>
        </p:nvSpPr>
        <p:spPr>
          <a:xfrm>
            <a:off x="381000" y="1676400"/>
            <a:ext cx="3810000" cy="3139321"/>
          </a:xfrm>
          <a:prstGeom prst="rect">
            <a:avLst/>
          </a:prstGeom>
          <a:noFill/>
        </p:spPr>
        <p:txBody>
          <a:bodyPr wrap="square" rtlCol="0">
            <a:spAutoFit/>
          </a:bodyPr>
          <a:lstStyle/>
          <a:p>
            <a:r>
              <a:rPr lang="en-US" dirty="0" smtClean="0"/>
              <a:t>The remaining energy fractions are considered waste heat. The energy from the fuel is converted into heat which is managed by vehicle systems, or escapes into the vehicle’s environment.</a:t>
            </a:r>
          </a:p>
          <a:p>
            <a:endParaRPr lang="en-US" dirty="0"/>
          </a:p>
          <a:p>
            <a:r>
              <a:rPr lang="en-US" dirty="0" smtClean="0"/>
              <a:t>It is the goal of this project to harness this waste heat energy to increase the percentage of energy from fuel that does useful work.</a:t>
            </a:r>
            <a:endParaRPr lang="en-US" dirty="0"/>
          </a:p>
        </p:txBody>
      </p:sp>
    </p:spTree>
    <p:extLst>
      <p:ext uri="{BB962C8B-B14F-4D97-AF65-F5344CB8AC3E}">
        <p14:creationId xmlns:p14="http://schemas.microsoft.com/office/powerpoint/2010/main" val="156330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dirty="0" smtClean="0"/>
              <a:t>Sources</a:t>
            </a:r>
          </a:p>
          <a:p>
            <a:pPr lvl="1"/>
            <a:r>
              <a:rPr lang="en-US" sz="2400" b="1"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a:t>
            </a:r>
            <a:r>
              <a:rPr lang="en-US" sz="2400" dirty="0" smtClean="0"/>
              <a:t>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3" name="Content Placeholder 2"/>
          <p:cNvSpPr>
            <a:spLocks noGrp="1"/>
          </p:cNvSpPr>
          <p:nvPr>
            <p:ph idx="1"/>
          </p:nvPr>
        </p:nvSpPr>
        <p:spPr/>
        <p:txBody>
          <a:bodyPr/>
          <a:lstStyle/>
          <a:p>
            <a:r>
              <a:rPr lang="en-US" dirty="0" smtClean="0"/>
              <a:t>Cogeneration</a:t>
            </a:r>
          </a:p>
          <a:p>
            <a:r>
              <a:rPr lang="en-US" dirty="0" smtClean="0"/>
              <a:t>Kinetic energy recovery</a:t>
            </a:r>
          </a:p>
          <a:p>
            <a:r>
              <a:rPr lang="en-US" dirty="0" smtClean="0"/>
              <a:t>Electricity </a:t>
            </a:r>
            <a:r>
              <a:rPr lang="en-US" dirty="0"/>
              <a:t>generation</a:t>
            </a:r>
          </a:p>
          <a:p>
            <a:pPr marL="0" indent="0">
              <a:buNone/>
            </a:pPr>
            <a:endParaRPr lang="en-US" dirty="0"/>
          </a:p>
        </p:txBody>
      </p:sp>
    </p:spTree>
    <p:extLst>
      <p:ext uri="{BB962C8B-B14F-4D97-AF65-F5344CB8AC3E}">
        <p14:creationId xmlns:p14="http://schemas.microsoft.com/office/powerpoint/2010/main" val="346854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2585323"/>
          </a:xfrm>
          <a:prstGeom prst="rect">
            <a:avLst/>
          </a:prstGeom>
          <a:noFill/>
        </p:spPr>
        <p:txBody>
          <a:bodyPr wrap="square" rtlCol="0">
            <a:spAutoFit/>
          </a:bodyPr>
          <a:lstStyle/>
          <a:p>
            <a:r>
              <a:rPr lang="en-US" dirty="0" smtClean="0"/>
              <a:t>Cogeneration:</a:t>
            </a:r>
          </a:p>
          <a:p>
            <a:r>
              <a:rPr lang="en-US" dirty="0" smtClean="0"/>
              <a:t>Cogeneration is also referred to a combined heat and power (CHP). In a process that meets this description, electricity and useful heat are generated at the same time.</a:t>
            </a:r>
          </a:p>
          <a:p>
            <a:endParaRPr lang="en-US" dirty="0"/>
          </a:p>
          <a:p>
            <a:r>
              <a:rPr lang="en-US" dirty="0" smtClean="0"/>
              <a:t>This is the most efficient and technically simple method of harvesting waste heat. The process is simply designed so that the heat generated while generating power is directly useful for some other process on site. It is essentially no longer waste.</a:t>
            </a:r>
            <a:endParaRPr lang="en-US" dirty="0"/>
          </a:p>
        </p:txBody>
      </p:sp>
    </p:spTree>
    <p:extLst>
      <p:ext uri="{BB962C8B-B14F-4D97-AF65-F5344CB8AC3E}">
        <p14:creationId xmlns:p14="http://schemas.microsoft.com/office/powerpoint/2010/main" val="286832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1477328"/>
          </a:xfrm>
          <a:prstGeom prst="rect">
            <a:avLst/>
          </a:prstGeom>
          <a:noFill/>
        </p:spPr>
        <p:txBody>
          <a:bodyPr wrap="square" rtlCol="0">
            <a:spAutoFit/>
          </a:bodyPr>
          <a:lstStyle/>
          <a:p>
            <a:r>
              <a:rPr lang="en-US" dirty="0" smtClean="0"/>
              <a:t>Kinetic energy recovery:</a:t>
            </a:r>
          </a:p>
          <a:p>
            <a:r>
              <a:rPr lang="en-US" dirty="0" smtClean="0"/>
              <a:t>One example of kinetic energy recovery is that of the “turbocharger” which is driven by the exhaust gases from the engine to force extra compressed air into the combustion chamber and improve engine efficiency.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7" y="3124200"/>
            <a:ext cx="47339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4948028"/>
      </p:ext>
    </p:extLst>
  </p:cSld>
  <p:clrMapOvr>
    <a:masterClrMapping/>
  </p:clrMapOvr>
</p:sld>
</file>

<file path=ppt/theme/theme1.xml><?xml version="1.0" encoding="utf-8"?>
<a:theme xmlns:a="http://schemas.openxmlformats.org/drawingml/2006/main" name="Problem Solving Presentation 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Problem Solving Presentation v3</Template>
  <TotalTime>501</TotalTime>
  <Words>1456</Words>
  <Application>Microsoft Office PowerPoint</Application>
  <PresentationFormat>On-screen Show (4:3)</PresentationFormat>
  <Paragraphs>449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Problem Solving Presentation v3</vt:lpstr>
      <vt:lpstr>An Automotive Application of the Organic Rankine Cycle for Power Generation Using Recovered Waste Heat</vt:lpstr>
      <vt:lpstr>Outline</vt:lpstr>
      <vt:lpstr>Outline</vt:lpstr>
      <vt:lpstr>Waste heat recovery source</vt:lpstr>
      <vt:lpstr>Waste heat recovery source</vt:lpstr>
      <vt:lpstr>Outline</vt:lpstr>
      <vt:lpstr>Waste heat recovery techniques</vt:lpstr>
      <vt:lpstr>Waste heat recovery techniques</vt:lpstr>
      <vt:lpstr>Waste heat recovery techniques</vt:lpstr>
      <vt:lpstr>Waste heat recovery techniques</vt:lpstr>
      <vt:lpstr>Outline</vt:lpstr>
      <vt:lpstr>Technical hurdles</vt:lpstr>
      <vt:lpstr>Outline</vt:lpstr>
      <vt:lpstr>Traditional Rankine cycle</vt:lpstr>
      <vt:lpstr>Outline</vt:lpstr>
      <vt:lpstr>Organic Rankine cycle</vt:lpstr>
      <vt:lpstr>Outline</vt:lpstr>
      <vt:lpstr>The Kalina cycle</vt:lpstr>
      <vt:lpstr>Outline</vt:lpstr>
      <vt:lpstr>Automotive application design considerations</vt:lpstr>
      <vt:lpstr>Outline</vt:lpstr>
      <vt:lpstr>Automotive heat sources</vt:lpstr>
      <vt:lpstr>Outline</vt:lpstr>
      <vt:lpstr>PowerPoint Presentation</vt:lpstr>
      <vt:lpstr>Outline</vt:lpstr>
      <vt:lpstr>PowerPoint Presentation</vt:lpstr>
      <vt:lpstr>Outline</vt:lpstr>
      <vt:lpstr>PowerPoint Presentation</vt:lpstr>
      <vt:lpstr>Outline</vt:lpstr>
      <vt:lpstr>PowerPoint Presentation</vt:lpstr>
      <vt:lpstr>Outline</vt:lpstr>
      <vt:lpstr>PowerPoint Presentation</vt:lpstr>
      <vt:lpstr>Outline</vt:lpstr>
      <vt:lpstr>PowerPoint Presentation</vt:lpstr>
      <vt:lpstr>Outline</vt:lpstr>
      <vt:lpstr>PowerPoint Presentation</vt:lpstr>
      <vt:lpstr>Outline</vt:lpstr>
      <vt:lpstr>PowerPoint Presentation</vt:lpstr>
    </vt:vector>
  </TitlesOfParts>
  <Company>JSJ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Clapp</dc:creator>
  <cp:lastModifiedBy>Glenn Clapp</cp:lastModifiedBy>
  <cp:revision>66</cp:revision>
  <dcterms:created xsi:type="dcterms:W3CDTF">2016-01-08T12:49:44Z</dcterms:created>
  <dcterms:modified xsi:type="dcterms:W3CDTF">2019-02-20T00:36:38Z</dcterms:modified>
</cp:coreProperties>
</file>