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81" r:id="rId2"/>
    <p:sldId id="299" r:id="rId3"/>
    <p:sldId id="315" r:id="rId4"/>
    <p:sldId id="300" r:id="rId5"/>
    <p:sldId id="301" r:id="rId6"/>
    <p:sldId id="302" r:id="rId7"/>
    <p:sldId id="303" r:id="rId8"/>
    <p:sldId id="337" r:id="rId9"/>
    <p:sldId id="336" r:id="rId10"/>
    <p:sldId id="304" r:id="rId11"/>
    <p:sldId id="305" r:id="rId12"/>
    <p:sldId id="306" r:id="rId13"/>
    <p:sldId id="329" r:id="rId14"/>
    <p:sldId id="328" r:id="rId15"/>
    <p:sldId id="330" r:id="rId16"/>
    <p:sldId id="331" r:id="rId17"/>
    <p:sldId id="332" r:id="rId18"/>
    <p:sldId id="333" r:id="rId19"/>
    <p:sldId id="334" r:id="rId20"/>
    <p:sldId id="335" r:id="rId21"/>
    <p:sldId id="320" r:id="rId22"/>
    <p:sldId id="321" r:id="rId23"/>
    <p:sldId id="307" r:id="rId24"/>
    <p:sldId id="309" r:id="rId25"/>
    <p:sldId id="310" r:id="rId26"/>
    <p:sldId id="313" r:id="rId27"/>
    <p:sldId id="314" r:id="rId28"/>
    <p:sldId id="311" r:id="rId29"/>
    <p:sldId id="308" r:id="rId30"/>
    <p:sldId id="312" r:id="rId31"/>
    <p:sldId id="326" r:id="rId32"/>
    <p:sldId id="317" r:id="rId33"/>
    <p:sldId id="318" r:id="rId34"/>
    <p:sldId id="319" r:id="rId35"/>
    <p:sldId id="338" r:id="rId36"/>
    <p:sldId id="322" r:id="rId37"/>
    <p:sldId id="323" r:id="rId38"/>
    <p:sldId id="324" r:id="rId39"/>
    <p:sldId id="325" r:id="rId40"/>
    <p:sldId id="327" r:id="rId41"/>
    <p:sldId id="316" r:id="rId42"/>
  </p:sldIdLst>
  <p:sldSz cx="12192000" cy="6858000"/>
  <p:notesSz cx="6858000" cy="9144000"/>
  <p:defaultText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Who We Are" id="{D6C91074-8F79-41D2-801B-E26600690077}">
          <p14:sldIdLst>
            <p14:sldId id="281"/>
            <p14:sldId id="299"/>
            <p14:sldId id="315"/>
            <p14:sldId id="300"/>
            <p14:sldId id="301"/>
            <p14:sldId id="302"/>
            <p14:sldId id="303"/>
            <p14:sldId id="337"/>
            <p14:sldId id="336"/>
            <p14:sldId id="304"/>
            <p14:sldId id="305"/>
            <p14:sldId id="306"/>
            <p14:sldId id="329"/>
            <p14:sldId id="328"/>
            <p14:sldId id="330"/>
            <p14:sldId id="331"/>
            <p14:sldId id="332"/>
            <p14:sldId id="333"/>
            <p14:sldId id="334"/>
            <p14:sldId id="335"/>
            <p14:sldId id="320"/>
            <p14:sldId id="321"/>
            <p14:sldId id="307"/>
            <p14:sldId id="309"/>
            <p14:sldId id="310"/>
            <p14:sldId id="313"/>
            <p14:sldId id="314"/>
            <p14:sldId id="311"/>
            <p14:sldId id="308"/>
            <p14:sldId id="312"/>
            <p14:sldId id="326"/>
            <p14:sldId id="317"/>
            <p14:sldId id="318"/>
            <p14:sldId id="319"/>
            <p14:sldId id="338"/>
            <p14:sldId id="322"/>
            <p14:sldId id="323"/>
            <p14:sldId id="324"/>
            <p14:sldId id="325"/>
            <p14:sldId id="327"/>
            <p14:sldId id="316"/>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BC"/>
    <a:srgbClr val="E4312A"/>
    <a:srgbClr val="0083BB"/>
    <a:srgbClr val="FFFFFF"/>
    <a:srgbClr val="CCE000"/>
    <a:srgbClr val="FFA813"/>
    <a:srgbClr val="74C044"/>
    <a:srgbClr val="FF0000"/>
    <a:srgbClr val="0091D6"/>
    <a:srgbClr val="20C3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5" autoAdjust="0"/>
    <p:restoredTop sz="78986" autoAdjust="0"/>
  </p:normalViewPr>
  <p:slideViewPr>
    <p:cSldViewPr snapToGrid="0">
      <p:cViewPr varScale="1">
        <p:scale>
          <a:sx n="58" d="100"/>
          <a:sy n="58" d="100"/>
        </p:scale>
        <p:origin x="-102" y="-8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E3F05-D987-4841-A5D2-BE3587657B44}" type="datetimeFigureOut">
              <a:rPr lang="en-US" smtClean="0"/>
              <a:t>8/5/2019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18FC1-E41B-4A7F-870D-65A7A02C63B5}" type="slidenum">
              <a:rPr lang="en-US" smtClean="0"/>
              <a:t>‹#›</a:t>
            </a:fld>
            <a:endParaRPr lang="en-US"/>
          </a:p>
        </p:txBody>
      </p:sp>
    </p:spTree>
    <p:extLst>
      <p:ext uri="{BB962C8B-B14F-4D97-AF65-F5344CB8AC3E}">
        <p14:creationId xmlns:p14="http://schemas.microsoft.com/office/powerpoint/2010/main" val="1541698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02C18FC1-E41B-4A7F-870D-65A7A02C63B5}" type="slidenum">
              <a:rPr lang="en-US" smtClean="0"/>
              <a:t>1</a:t>
            </a:fld>
            <a:endParaRPr lang="en-US"/>
          </a:p>
        </p:txBody>
      </p:sp>
    </p:spTree>
    <p:extLst>
      <p:ext uri="{BB962C8B-B14F-4D97-AF65-F5344CB8AC3E}">
        <p14:creationId xmlns:p14="http://schemas.microsoft.com/office/powerpoint/2010/main" val="3048720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c_water</a:t>
            </a:r>
            <a:r>
              <a:rPr lang="en-US" baseline="0" dirty="0" smtClean="0"/>
              <a:t> = 3.7682 kJ/(</a:t>
            </a:r>
            <a:r>
              <a:rPr lang="en-US" baseline="0" dirty="0" err="1" smtClean="0"/>
              <a:t>kgK</a:t>
            </a:r>
            <a:r>
              <a:rPr lang="en-US" baseline="0" dirty="0" smtClean="0"/>
              <a:t>)</a:t>
            </a:r>
          </a:p>
          <a:p>
            <a:r>
              <a:rPr lang="en-US" baseline="0" dirty="0" smtClean="0"/>
              <a:t>C_245fa = 1.337 kJ/(</a:t>
            </a:r>
            <a:r>
              <a:rPr lang="en-US" baseline="0" dirty="0" err="1" smtClean="0"/>
              <a:t>kgK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24</a:t>
            </a:fld>
            <a:endParaRPr lang="en-US"/>
          </a:p>
        </p:txBody>
      </p:sp>
    </p:spTree>
    <p:extLst>
      <p:ext uri="{BB962C8B-B14F-4D97-AF65-F5344CB8AC3E}">
        <p14:creationId xmlns:p14="http://schemas.microsoft.com/office/powerpoint/2010/main" val="4029899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Azeotrope: n: A liquid mixture that is characterized</a:t>
            </a:r>
            <a:r>
              <a:rPr lang="en-US" baseline="0" dirty="0" smtClean="0"/>
              <a:t> by a constant minimum or maximum boiling point which is lower or higher than any of the components.</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26</a:t>
            </a:fld>
            <a:endParaRPr lang="en-US"/>
          </a:p>
        </p:txBody>
      </p:sp>
    </p:spTree>
    <p:extLst>
      <p:ext uri="{BB962C8B-B14F-4D97-AF65-F5344CB8AC3E}">
        <p14:creationId xmlns:p14="http://schemas.microsoft.com/office/powerpoint/2010/main" val="1652998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28</a:t>
            </a:fld>
            <a:endParaRPr lang="en-US"/>
          </a:p>
        </p:txBody>
      </p:sp>
    </p:spTree>
    <p:extLst>
      <p:ext uri="{BB962C8B-B14F-4D97-AF65-F5344CB8AC3E}">
        <p14:creationId xmlns:p14="http://schemas.microsoft.com/office/powerpoint/2010/main" val="4029899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29</a:t>
            </a:fld>
            <a:endParaRPr lang="en-US"/>
          </a:p>
        </p:txBody>
      </p:sp>
    </p:spTree>
    <p:extLst>
      <p:ext uri="{BB962C8B-B14F-4D97-AF65-F5344CB8AC3E}">
        <p14:creationId xmlns:p14="http://schemas.microsoft.com/office/powerpoint/2010/main" val="2483757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c_water</a:t>
            </a:r>
            <a:r>
              <a:rPr lang="en-US" baseline="0" dirty="0" smtClean="0"/>
              <a:t> = 3.7682 kJ/(</a:t>
            </a:r>
            <a:r>
              <a:rPr lang="en-US" baseline="0" dirty="0" err="1" smtClean="0"/>
              <a:t>kgK</a:t>
            </a:r>
            <a:r>
              <a:rPr lang="en-US" baseline="0" dirty="0" smtClean="0"/>
              <a:t>)</a:t>
            </a:r>
          </a:p>
          <a:p>
            <a:r>
              <a:rPr lang="en-US" baseline="0" dirty="0" smtClean="0"/>
              <a:t>C_245fa = 1.337 kJ/(</a:t>
            </a:r>
            <a:r>
              <a:rPr lang="en-US" baseline="0" dirty="0" err="1" smtClean="0"/>
              <a:t>kgK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30</a:t>
            </a:fld>
            <a:endParaRPr lang="en-US"/>
          </a:p>
        </p:txBody>
      </p:sp>
    </p:spTree>
    <p:extLst>
      <p:ext uri="{BB962C8B-B14F-4D97-AF65-F5344CB8AC3E}">
        <p14:creationId xmlns:p14="http://schemas.microsoft.com/office/powerpoint/2010/main" val="4029899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Propane,</a:t>
            </a:r>
            <a:r>
              <a:rPr lang="en-US" baseline="0" dirty="0" smtClean="0"/>
              <a:t> </a:t>
            </a:r>
            <a:r>
              <a:rPr lang="en-US" baseline="0" dirty="0" err="1" smtClean="0"/>
              <a:t>isobutane</a:t>
            </a:r>
            <a:r>
              <a:rPr lang="en-US" baseline="0" dirty="0" smtClean="0"/>
              <a:t> etc.</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31</a:t>
            </a:fld>
            <a:endParaRPr lang="en-US"/>
          </a:p>
        </p:txBody>
      </p:sp>
    </p:spTree>
    <p:extLst>
      <p:ext uri="{BB962C8B-B14F-4D97-AF65-F5344CB8AC3E}">
        <p14:creationId xmlns:p14="http://schemas.microsoft.com/office/powerpoint/2010/main" val="4029899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Pull up the GHSP study PGR</a:t>
            </a:r>
            <a:r>
              <a:rPr lang="en-US" baseline="0" dirty="0" smtClean="0"/>
              <a:t> presentation for more discussion points and future research capability.</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41</a:t>
            </a:fld>
            <a:endParaRPr lang="en-US"/>
          </a:p>
        </p:txBody>
      </p:sp>
    </p:spTree>
    <p:extLst>
      <p:ext uri="{BB962C8B-B14F-4D97-AF65-F5344CB8AC3E}">
        <p14:creationId xmlns:p14="http://schemas.microsoft.com/office/powerpoint/2010/main" val="300537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Enthalpy The sum of the internal energy of</a:t>
            </a:r>
            <a:r>
              <a:rPr lang="en-US" baseline="0" dirty="0" smtClean="0"/>
              <a:t> a system and the product of its pressure and volume H = U +</a:t>
            </a:r>
            <a:r>
              <a:rPr lang="en-US" baseline="0" dirty="0" err="1" smtClean="0"/>
              <a:t>pV</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9</a:t>
            </a:fld>
            <a:endParaRPr lang="en-US"/>
          </a:p>
        </p:txBody>
      </p:sp>
    </p:spTree>
    <p:extLst>
      <p:ext uri="{BB962C8B-B14F-4D97-AF65-F5344CB8AC3E}">
        <p14:creationId xmlns:p14="http://schemas.microsoft.com/office/powerpoint/2010/main" val="344243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P4 =</a:t>
            </a:r>
            <a:r>
              <a:rPr lang="en-US" baseline="0" dirty="0" smtClean="0"/>
              <a:t> p1, p2 = p3</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16</a:t>
            </a:fld>
            <a:endParaRPr lang="en-US"/>
          </a:p>
        </p:txBody>
      </p:sp>
    </p:spTree>
    <p:extLst>
      <p:ext uri="{BB962C8B-B14F-4D97-AF65-F5344CB8AC3E}">
        <p14:creationId xmlns:p14="http://schemas.microsoft.com/office/powerpoint/2010/main" val="3426520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P4 =</a:t>
            </a:r>
            <a:r>
              <a:rPr lang="en-US" baseline="0" smtClean="0"/>
              <a:t> p1, p2 = p3</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17</a:t>
            </a:fld>
            <a:endParaRPr lang="en-US"/>
          </a:p>
        </p:txBody>
      </p:sp>
    </p:spTree>
    <p:extLst>
      <p:ext uri="{BB962C8B-B14F-4D97-AF65-F5344CB8AC3E}">
        <p14:creationId xmlns:p14="http://schemas.microsoft.com/office/powerpoint/2010/main" val="3426520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P4 =</a:t>
            </a:r>
            <a:r>
              <a:rPr lang="en-US" baseline="0" smtClean="0"/>
              <a:t> p1, p2 = p3</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18</a:t>
            </a:fld>
            <a:endParaRPr lang="en-US"/>
          </a:p>
        </p:txBody>
      </p:sp>
    </p:spTree>
    <p:extLst>
      <p:ext uri="{BB962C8B-B14F-4D97-AF65-F5344CB8AC3E}">
        <p14:creationId xmlns:p14="http://schemas.microsoft.com/office/powerpoint/2010/main" val="342652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P4 =</a:t>
            </a:r>
            <a:r>
              <a:rPr lang="en-US" baseline="0" smtClean="0"/>
              <a:t> p1, p2 = p3</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19</a:t>
            </a:fld>
            <a:endParaRPr lang="en-US"/>
          </a:p>
        </p:txBody>
      </p:sp>
    </p:spTree>
    <p:extLst>
      <p:ext uri="{BB962C8B-B14F-4D97-AF65-F5344CB8AC3E}">
        <p14:creationId xmlns:p14="http://schemas.microsoft.com/office/powerpoint/2010/main" val="3426520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20</a:t>
            </a:fld>
            <a:endParaRPr lang="en-US"/>
          </a:p>
        </p:txBody>
      </p:sp>
    </p:spTree>
    <p:extLst>
      <p:ext uri="{BB962C8B-B14F-4D97-AF65-F5344CB8AC3E}">
        <p14:creationId xmlns:p14="http://schemas.microsoft.com/office/powerpoint/2010/main" val="3426520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error of up to 100% could easily occur if the thermal efficiency of the cycle was 5% in reality and was predicted to be 10% by the model. This is one potential weakness of the way I modelled the non-ideal pump and turbine.</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22</a:t>
            </a:fld>
            <a:endParaRPr lang="en-US"/>
          </a:p>
        </p:txBody>
      </p:sp>
    </p:spTree>
    <p:extLst>
      <p:ext uri="{BB962C8B-B14F-4D97-AF65-F5344CB8AC3E}">
        <p14:creationId xmlns:p14="http://schemas.microsoft.com/office/powerpoint/2010/main" val="782102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Isentropic</a:t>
            </a:r>
            <a:r>
              <a:rPr lang="en-US" baseline="0" dirty="0" smtClean="0"/>
              <a:t> expansion is really just EF. DE is the superheat which happens in the latter stage of a hypothetical boiler. One of two ways super-heat is achieved, the other is in a dry working fluid during EF.</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23</a:t>
            </a:fld>
            <a:endParaRPr lang="en-US"/>
          </a:p>
        </p:txBody>
      </p:sp>
    </p:spTree>
    <p:extLst>
      <p:ext uri="{BB962C8B-B14F-4D97-AF65-F5344CB8AC3E}">
        <p14:creationId xmlns:p14="http://schemas.microsoft.com/office/powerpoint/2010/main" val="1555640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646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95246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3252750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9"/>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710721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6"/>
            <a:ext cx="7734300" cy="5811839"/>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8456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859864-2A42-45F9-8A57-0C0C1E2EF40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9770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86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838200" y="1825625"/>
            <a:ext cx="10515600" cy="4351339"/>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3473853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9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1299842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116649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8" name="Footer Placeholder 7"/>
          <p:cNvSpPr>
            <a:spLocks noGrp="1"/>
          </p:cNvSpPr>
          <p:nvPr>
            <p:ph type="ftr" sz="quarter" idx="11"/>
          </p:nvPr>
        </p:nvSpPr>
        <p:spPr>
          <a:xfrm>
            <a:off x="4038600" y="6356351"/>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178787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400326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8773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9382836" y="5988983"/>
            <a:ext cx="2648127" cy="578616"/>
          </a:xfrm>
          <a:prstGeom prst="rect">
            <a:avLst/>
          </a:prstGeom>
        </p:spPr>
        <p:txBody>
          <a:bodyPr wrap="none" lIns="146300" tIns="73150" rIns="146300" bIns="73150">
            <a:spAutoFit/>
          </a:bodyPr>
          <a:lstStyle/>
          <a:p>
            <a:pPr algn="r"/>
            <a:r>
              <a:rPr lang="en-US" sz="1400" dirty="0">
                <a:solidFill>
                  <a:schemeClr val="bg1"/>
                </a:solidFill>
              </a:rPr>
              <a:t>GHSP.COM</a:t>
            </a:r>
          </a:p>
          <a:p>
            <a:pPr algn="r"/>
            <a:r>
              <a:rPr lang="en-US" sz="1400" dirty="0">
                <a:solidFill>
                  <a:schemeClr val="bg1"/>
                </a:solidFill>
              </a:rPr>
              <a:t>A JSJ BUSINESS | CONFIDENTIAL</a:t>
            </a:r>
          </a:p>
        </p:txBody>
      </p:sp>
      <p:pic>
        <p:nvPicPr>
          <p:cNvPr id="4" name="Picture 3">
            <a:extLst>
              <a:ext uri="{FF2B5EF4-FFF2-40B4-BE49-F238E27FC236}">
                <a16:creationId xmlns="" xmlns:a16="http://schemas.microsoft.com/office/drawing/2014/main" id="{2454DB67-82BA-4220-9D1A-7E691E5CEC3E}"/>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l="771" t="650" r="924" b="2223"/>
          <a:stretch/>
        </p:blipFill>
        <p:spPr>
          <a:xfrm>
            <a:off x="1" y="0"/>
            <a:ext cx="12192000" cy="6858000"/>
          </a:xfrm>
          <a:prstGeom prst="rect">
            <a:avLst/>
          </a:prstGeom>
        </p:spPr>
      </p:pic>
    </p:spTree>
    <p:extLst>
      <p:ext uri="{BB962C8B-B14F-4D97-AF65-F5344CB8AC3E}">
        <p14:creationId xmlns:p14="http://schemas.microsoft.com/office/powerpoint/2010/main" val="2164019342"/>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3726869D-EBBD-4C31-BB27-42C6C5B730E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47" t="2049" r="1277" b="2380"/>
          <a:stretch/>
        </p:blipFill>
        <p:spPr>
          <a:xfrm>
            <a:off x="-1" y="-69895"/>
            <a:ext cx="12474055" cy="6941543"/>
          </a:xfrm>
          <a:prstGeom prst="rect">
            <a:avLst/>
          </a:prstGeom>
        </p:spPr>
      </p:pic>
    </p:spTree>
    <p:extLst>
      <p:ext uri="{BB962C8B-B14F-4D97-AF65-F5344CB8AC3E}">
        <p14:creationId xmlns:p14="http://schemas.microsoft.com/office/powerpoint/2010/main" val="865028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75A445-EFCD-4A97-9022-E64BD9699D1C}"/>
              </a:ext>
            </a:extLst>
          </p:cNvPr>
          <p:cNvSpPr>
            <a:spLocks noGrp="1"/>
          </p:cNvSpPr>
          <p:nvPr>
            <p:ph type="title"/>
          </p:nvPr>
        </p:nvSpPr>
        <p:spPr/>
        <p:txBody>
          <a:bodyPr/>
          <a:lstStyle/>
          <a:p>
            <a:r>
              <a:rPr lang="en-US" dirty="0"/>
              <a:t>Technical hurdles</a:t>
            </a:r>
          </a:p>
        </p:txBody>
      </p:sp>
      <p:sp>
        <p:nvSpPr>
          <p:cNvPr id="3" name="Content Placeholder 2">
            <a:extLst>
              <a:ext uri="{FF2B5EF4-FFF2-40B4-BE49-F238E27FC236}">
                <a16:creationId xmlns="" xmlns:a16="http://schemas.microsoft.com/office/drawing/2014/main" id="{CF3DEB28-2C55-43DD-A916-45100A056F61}"/>
              </a:ext>
            </a:extLst>
          </p:cNvPr>
          <p:cNvSpPr>
            <a:spLocks noGrp="1"/>
          </p:cNvSpPr>
          <p:nvPr>
            <p:ph idx="1"/>
          </p:nvPr>
        </p:nvSpPr>
        <p:spPr/>
        <p:txBody>
          <a:bodyPr/>
          <a:lstStyle/>
          <a:p>
            <a:r>
              <a:rPr lang="en-US" dirty="0"/>
              <a:t>Low temperature differentials lead to large heat exchanger area </a:t>
            </a:r>
            <a:r>
              <a:rPr lang="en-US" dirty="0" smtClean="0"/>
              <a:t>requirements. </a:t>
            </a:r>
            <a:endParaRPr lang="en-US" dirty="0"/>
          </a:p>
          <a:p>
            <a:r>
              <a:rPr lang="en-US" dirty="0"/>
              <a:t>Working fluids with sufficiently low phase transition temperatures are often </a:t>
            </a:r>
            <a:r>
              <a:rPr lang="en-US" dirty="0" smtClean="0"/>
              <a:t>flammable, fouling, ozone </a:t>
            </a:r>
            <a:r>
              <a:rPr lang="en-US" dirty="0" err="1" smtClean="0"/>
              <a:t>depleters</a:t>
            </a:r>
            <a:r>
              <a:rPr lang="en-US" dirty="0" smtClean="0"/>
              <a:t> and/or chemically complex to synthesize.</a:t>
            </a:r>
            <a:endParaRPr lang="en-US" dirty="0"/>
          </a:p>
          <a:p>
            <a:r>
              <a:rPr lang="en-US" dirty="0"/>
              <a:t>Energy availability – The heat available must be substantial enough, that a low efficiency process will be economically feasible</a:t>
            </a:r>
          </a:p>
        </p:txBody>
      </p:sp>
    </p:spTree>
    <p:extLst>
      <p:ext uri="{BB962C8B-B14F-4D97-AF65-F5344CB8AC3E}">
        <p14:creationId xmlns:p14="http://schemas.microsoft.com/office/powerpoint/2010/main" val="365923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feasibility</a:t>
            </a:r>
            <a:endParaRPr lang="en-US" dirty="0"/>
          </a:p>
        </p:txBody>
      </p:sp>
      <p:sp>
        <p:nvSpPr>
          <p:cNvPr id="3" name="Content Placeholder 2"/>
          <p:cNvSpPr>
            <a:spLocks noGrp="1"/>
          </p:cNvSpPr>
          <p:nvPr>
            <p:ph idx="1"/>
          </p:nvPr>
        </p:nvSpPr>
        <p:spPr/>
        <p:txBody>
          <a:bodyPr/>
          <a:lstStyle/>
          <a:p>
            <a:r>
              <a:rPr lang="en-US" dirty="0" smtClean="0"/>
              <a:t>In order to evaluate the feasibility of a heat recovery system, a numerical model was made to find the power output, efficiency, heat transfer in, and heat transfer out of a system given working pressures of the boiler and condenser.</a:t>
            </a:r>
            <a:endParaRPr lang="en-US" dirty="0"/>
          </a:p>
        </p:txBody>
      </p:sp>
    </p:spTree>
    <p:extLst>
      <p:ext uri="{BB962C8B-B14F-4D97-AF65-F5344CB8AC3E}">
        <p14:creationId xmlns:p14="http://schemas.microsoft.com/office/powerpoint/2010/main" val="298327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498169" y="934946"/>
            <a:ext cx="6494917" cy="5766617"/>
          </a:xfrm>
          <a:prstGeom prst="rect">
            <a:avLst/>
          </a:prstGeom>
        </p:spPr>
      </p:pic>
    </p:spTree>
    <p:extLst>
      <p:ext uri="{BB962C8B-B14F-4D97-AF65-F5344CB8AC3E}">
        <p14:creationId xmlns:p14="http://schemas.microsoft.com/office/powerpoint/2010/main" val="3193013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p:sp>
        <p:nvSpPr>
          <p:cNvPr id="3" name="Content Placeholder 2"/>
          <p:cNvSpPr>
            <a:spLocks noGrp="1"/>
          </p:cNvSpPr>
          <p:nvPr>
            <p:ph idx="1"/>
          </p:nvPr>
        </p:nvSpPr>
        <p:spPr>
          <a:xfrm>
            <a:off x="870858" y="1401082"/>
            <a:ext cx="10515600" cy="4351339"/>
          </a:xfrm>
        </p:spPr>
        <p:txBody>
          <a:bodyPr/>
          <a:lstStyle/>
          <a:p>
            <a:r>
              <a:rPr lang="en-US" dirty="0" smtClean="0"/>
              <a:t>Working pressures for the boiler and for the condenser are fixed by the user.</a:t>
            </a:r>
          </a:p>
          <a:p>
            <a:r>
              <a:rPr lang="en-US" dirty="0" smtClean="0"/>
              <a:t>The turbine efficiency and pump efficiency are entered by the user. Pump efficiency is usually quite high, while turbine efficiency is somewhat lower – in the code validation section the referenced study turbine efficiency was 0.787.</a:t>
            </a:r>
          </a:p>
          <a:p>
            <a:r>
              <a:rPr lang="en-US" dirty="0" smtClean="0"/>
              <a:t>Other properties at the condensed vapor and condensed liquid states are determined from a lookup table by interpolating the two nearest points to the working pressures selected. Temperature, enthalpy, entropy</a:t>
            </a:r>
            <a:endParaRPr lang="en-US" dirty="0"/>
          </a:p>
        </p:txBody>
      </p:sp>
    </p:spTree>
    <p:extLst>
      <p:ext uri="{BB962C8B-B14F-4D97-AF65-F5344CB8AC3E}">
        <p14:creationId xmlns:p14="http://schemas.microsoft.com/office/powerpoint/2010/main" val="3650340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9843" y="943882"/>
                <a:ext cx="10515600" cy="5424261"/>
              </a:xfrm>
            </p:spPr>
            <p:txBody>
              <a:bodyPr/>
              <a:lstStyle/>
              <a:p>
                <a:pPr>
                  <a:lnSpc>
                    <a:spcPct val="100000"/>
                  </a:lnSpc>
                </a:pPr>
                <a:r>
                  <a:rPr lang="en-US" sz="2000" dirty="0" smtClean="0"/>
                  <a:t>The enthalpy at state 2 is found using:</a:t>
                </a:r>
              </a:p>
              <a:p>
                <a:pPr marL="0" indent="0">
                  <a:lnSpc>
                    <a:spcPct val="100000"/>
                  </a:lnSpc>
                  <a:buNone/>
                </a:pPr>
                <a:endParaRPr lang="en-US" sz="2000" i="1"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2000" i="1">
                              <a:latin typeface="Cambria Math"/>
                            </a:rPr>
                          </m:ctrlPr>
                        </m:sSubPr>
                        <m:e>
                          <m:r>
                            <a:rPr lang="en-US" sz="2000" i="1">
                              <a:latin typeface="Cambria Math"/>
                            </a:rPr>
                            <m:t>h</m:t>
                          </m:r>
                        </m:e>
                        <m:sub>
                          <m:r>
                            <a:rPr lang="en-US" sz="2000" i="1">
                              <a:latin typeface="Cambria Math"/>
                            </a:rPr>
                            <m:t>2</m:t>
                          </m:r>
                        </m:sub>
                      </m:sSub>
                      <m:r>
                        <a:rPr lang="en-US" sz="2000" i="1">
                          <a:latin typeface="Cambria Math"/>
                        </a:rPr>
                        <m:t>=</m:t>
                      </m:r>
                      <m:sSub>
                        <m:sSubPr>
                          <m:ctrlPr>
                            <a:rPr lang="en-US" sz="2000" i="1">
                              <a:latin typeface="Cambria Math"/>
                            </a:rPr>
                          </m:ctrlPr>
                        </m:sSubPr>
                        <m:e>
                          <m:r>
                            <a:rPr lang="en-US" sz="2000" i="1">
                              <a:latin typeface="Cambria Math"/>
                            </a:rPr>
                            <m:t>h</m:t>
                          </m:r>
                        </m:e>
                        <m:sub>
                          <m:r>
                            <a:rPr lang="en-US" sz="2000" i="1">
                              <a:latin typeface="Cambria Math"/>
                            </a:rPr>
                            <m:t>𝑓</m:t>
                          </m:r>
                        </m:sub>
                      </m:sSub>
                      <m:r>
                        <a:rPr lang="en-US" sz="2000" i="1">
                          <a:latin typeface="Cambria Math"/>
                        </a:rPr>
                        <m:t>+</m:t>
                      </m:r>
                      <m:sSub>
                        <m:sSubPr>
                          <m:ctrlPr>
                            <a:rPr lang="en-US" sz="2000" i="1">
                              <a:latin typeface="Cambria Math"/>
                            </a:rPr>
                          </m:ctrlPr>
                        </m:sSubPr>
                        <m:e>
                          <m:r>
                            <a:rPr lang="en-US" sz="2000" i="1">
                              <a:latin typeface="Cambria Math"/>
                            </a:rPr>
                            <m:t>𝑥</m:t>
                          </m:r>
                        </m:e>
                        <m:sub>
                          <m:r>
                            <a:rPr lang="en-US" sz="2000" i="1">
                              <a:latin typeface="Cambria Math"/>
                            </a:rPr>
                            <m:t>2</m:t>
                          </m:r>
                        </m:sub>
                      </m:sSub>
                      <m:sSub>
                        <m:sSubPr>
                          <m:ctrlPr>
                            <a:rPr lang="en-US" sz="2000" i="1">
                              <a:latin typeface="Cambria Math"/>
                            </a:rPr>
                          </m:ctrlPr>
                        </m:sSubPr>
                        <m:e>
                          <m:r>
                            <a:rPr lang="en-US" sz="2000" i="1">
                              <a:latin typeface="Cambria Math"/>
                            </a:rPr>
                            <m:t>h</m:t>
                          </m:r>
                        </m:e>
                        <m:sub>
                          <m:r>
                            <a:rPr lang="en-US" sz="2000" i="1">
                              <a:latin typeface="Cambria Math"/>
                            </a:rPr>
                            <m:t>𝑓𝑔</m:t>
                          </m:r>
                        </m:sub>
                      </m:sSub>
                    </m:oMath>
                  </m:oMathPara>
                </a14:m>
                <a:endParaRPr lang="en-US" sz="2000" dirty="0" smtClean="0"/>
              </a:p>
              <a:p>
                <a:pPr marL="0" indent="0">
                  <a:lnSpc>
                    <a:spcPct val="100000"/>
                  </a:lnSpc>
                  <a:buNone/>
                </a:pPr>
                <a:endParaRPr lang="en-US" sz="2000" dirty="0"/>
              </a:p>
              <a:p>
                <a:pPr marL="0" indent="0">
                  <a:lnSpc>
                    <a:spcPct val="100000"/>
                  </a:lnSpc>
                  <a:buNone/>
                </a:pPr>
                <a:r>
                  <a:rPr lang="en-US" sz="2000" dirty="0" smtClean="0"/>
                  <a:t>Where </a:t>
                </a:r>
                <a:r>
                  <a:rPr lang="en-US" sz="2000" dirty="0" err="1" smtClean="0"/>
                  <a:t>h</a:t>
                </a:r>
                <a:r>
                  <a:rPr lang="en-US" sz="2000" baseline="-25000" dirty="0" err="1" smtClean="0"/>
                  <a:t>f</a:t>
                </a:r>
                <a:r>
                  <a:rPr lang="en-US" sz="2000" dirty="0" smtClean="0"/>
                  <a:t> is the enthalpy of a saturated liquid, </a:t>
                </a:r>
                <a:r>
                  <a:rPr lang="en-US" sz="2000" dirty="0" err="1" smtClean="0"/>
                  <a:t>h</a:t>
                </a:r>
                <a:r>
                  <a:rPr lang="en-US" sz="2000" baseline="-25000" dirty="0" err="1" smtClean="0"/>
                  <a:t>fg</a:t>
                </a:r>
                <a:r>
                  <a:rPr lang="en-US" sz="2000" dirty="0" smtClean="0"/>
                  <a:t> is the evaporation enthalpy – the width of the vapor dome – and x</a:t>
                </a:r>
                <a:r>
                  <a:rPr lang="en-US" sz="2000" baseline="-25000" dirty="0" smtClean="0"/>
                  <a:t>2</a:t>
                </a:r>
                <a:r>
                  <a:rPr lang="en-US" sz="2000" dirty="0" smtClean="0"/>
                  <a:t> is the quality of the vapor-liquid mixture at state 2 which is given by the following:</a:t>
                </a:r>
              </a:p>
              <a:p>
                <a:pPr marL="0" indent="0">
                  <a:lnSpc>
                    <a:spcPct val="100000"/>
                  </a:lnSpc>
                  <a:buNone/>
                </a:pPr>
                <a:endParaRPr lang="en-US" sz="20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2000" i="1">
                              <a:latin typeface="Cambria Math"/>
                            </a:rPr>
                          </m:ctrlPr>
                        </m:sSubPr>
                        <m:e>
                          <m:r>
                            <a:rPr lang="en-US" sz="2000" i="1">
                              <a:latin typeface="Cambria Math"/>
                            </a:rPr>
                            <m:t>𝑥</m:t>
                          </m:r>
                        </m:e>
                        <m:sub>
                          <m:r>
                            <a:rPr lang="en-US" sz="2000" i="1">
                              <a:latin typeface="Cambria Math"/>
                            </a:rPr>
                            <m:t>2</m:t>
                          </m:r>
                        </m:sub>
                      </m:sSub>
                      <m:r>
                        <a:rPr lang="en-US" sz="2000" i="1">
                          <a:latin typeface="Cambria Math"/>
                        </a:rPr>
                        <m:t>=</m:t>
                      </m:r>
                      <m:f>
                        <m:fPr>
                          <m:ctrlPr>
                            <a:rPr lang="en-US" sz="2000" i="1">
                              <a:latin typeface="Cambria Math"/>
                            </a:rPr>
                          </m:ctrlPr>
                        </m:fPr>
                        <m:num>
                          <m:sSub>
                            <m:sSubPr>
                              <m:ctrlPr>
                                <a:rPr lang="en-US" sz="2000" i="1">
                                  <a:latin typeface="Cambria Math"/>
                                </a:rPr>
                              </m:ctrlPr>
                            </m:sSubPr>
                            <m:e>
                              <m:r>
                                <a:rPr lang="en-US" sz="2000" i="1">
                                  <a:latin typeface="Cambria Math"/>
                                </a:rPr>
                                <m:t>𝑠</m:t>
                              </m:r>
                            </m:e>
                            <m:sub>
                              <m:r>
                                <a:rPr lang="en-US" sz="2000" i="1">
                                  <a:latin typeface="Cambria Math"/>
                                </a:rPr>
                                <m:t>2</m:t>
                              </m:r>
                            </m:sub>
                          </m:sSub>
                          <m:r>
                            <a:rPr lang="en-US" sz="2000" i="1">
                              <a:latin typeface="Cambria Math"/>
                            </a:rPr>
                            <m:t>−</m:t>
                          </m:r>
                          <m:sSub>
                            <m:sSubPr>
                              <m:ctrlPr>
                                <a:rPr lang="en-US" sz="2000" i="1">
                                  <a:latin typeface="Cambria Math"/>
                                </a:rPr>
                              </m:ctrlPr>
                            </m:sSubPr>
                            <m:e>
                              <m:r>
                                <a:rPr lang="en-US" sz="2000" i="1">
                                  <a:latin typeface="Cambria Math"/>
                                </a:rPr>
                                <m:t>𝑠</m:t>
                              </m:r>
                            </m:e>
                            <m:sub>
                              <m:r>
                                <a:rPr lang="en-US" sz="2000" i="1">
                                  <a:latin typeface="Cambria Math"/>
                                </a:rPr>
                                <m:t>𝑓</m:t>
                              </m:r>
                            </m:sub>
                          </m:sSub>
                        </m:num>
                        <m:den>
                          <m:sSub>
                            <m:sSubPr>
                              <m:ctrlPr>
                                <a:rPr lang="en-US" sz="2000" i="1">
                                  <a:latin typeface="Cambria Math"/>
                                </a:rPr>
                              </m:ctrlPr>
                            </m:sSubPr>
                            <m:e>
                              <m:r>
                                <a:rPr lang="en-US" sz="2000" i="1">
                                  <a:latin typeface="Cambria Math"/>
                                </a:rPr>
                                <m:t>𝑠</m:t>
                              </m:r>
                            </m:e>
                            <m:sub>
                              <m:r>
                                <a:rPr lang="en-US" sz="2000" i="1">
                                  <a:latin typeface="Cambria Math"/>
                                </a:rPr>
                                <m:t>𝑔</m:t>
                              </m:r>
                            </m:sub>
                          </m:sSub>
                          <m:r>
                            <a:rPr lang="en-US" sz="2000" i="1">
                              <a:latin typeface="Cambria Math"/>
                            </a:rPr>
                            <m:t>−</m:t>
                          </m:r>
                          <m:sSub>
                            <m:sSubPr>
                              <m:ctrlPr>
                                <a:rPr lang="en-US" sz="2000" i="1">
                                  <a:latin typeface="Cambria Math"/>
                                </a:rPr>
                              </m:ctrlPr>
                            </m:sSubPr>
                            <m:e>
                              <m:r>
                                <a:rPr lang="en-US" sz="2000" i="1">
                                  <a:latin typeface="Cambria Math"/>
                                </a:rPr>
                                <m:t>𝑠</m:t>
                              </m:r>
                            </m:e>
                            <m:sub>
                              <m:r>
                                <a:rPr lang="en-US" sz="2000" i="1">
                                  <a:latin typeface="Cambria Math"/>
                                </a:rPr>
                                <m:t>𝑓</m:t>
                              </m:r>
                            </m:sub>
                          </m:sSub>
                        </m:den>
                      </m:f>
                    </m:oMath>
                  </m:oMathPara>
                </a14:m>
                <a:endParaRPr lang="en-US" sz="2000" dirty="0" smtClean="0"/>
              </a:p>
              <a:p>
                <a:pPr marL="0" indent="0">
                  <a:lnSpc>
                    <a:spcPct val="100000"/>
                  </a:lnSpc>
                  <a:buNone/>
                </a:pPr>
                <a:endParaRPr lang="en-US" sz="2000" dirty="0"/>
              </a:p>
              <a:p>
                <a:pPr marL="0" indent="0">
                  <a:lnSpc>
                    <a:spcPct val="100000"/>
                  </a:lnSpc>
                  <a:buNone/>
                </a:pPr>
                <a:r>
                  <a:rPr lang="en-US" sz="2000" dirty="0" smtClean="0"/>
                  <a:t>Note that for R245fa, x</a:t>
                </a:r>
                <a:r>
                  <a:rPr lang="en-US" sz="2000" baseline="-25000" dirty="0" smtClean="0"/>
                  <a:t>2</a:t>
                </a:r>
                <a:r>
                  <a:rPr lang="en-US" sz="2000" dirty="0" smtClean="0"/>
                  <a:t> is very close to 1.</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9843" y="943882"/>
                <a:ext cx="10515600" cy="5424261"/>
              </a:xfrm>
              <a:blipFill rotWithShape="1">
                <a:blip r:embed="rId2"/>
                <a:stretch>
                  <a:fillRect l="-638" t="-562" r="-754"/>
                </a:stretch>
              </a:blipFill>
            </p:spPr>
            <p:txBody>
              <a:bodyPr/>
              <a:lstStyle/>
              <a:p>
                <a:r>
                  <a:rPr lang="en-US">
                    <a:noFill/>
                  </a:rPr>
                  <a:t> </a:t>
                </a:r>
              </a:p>
            </p:txBody>
          </p:sp>
        </mc:Fallback>
      </mc:AlternateContent>
    </p:spTree>
    <p:extLst>
      <p:ext uri="{BB962C8B-B14F-4D97-AF65-F5344CB8AC3E}">
        <p14:creationId xmlns:p14="http://schemas.microsoft.com/office/powerpoint/2010/main" val="731383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70858" y="1401082"/>
                <a:ext cx="10515600" cy="4351339"/>
              </a:xfrm>
            </p:spPr>
            <p:txBody>
              <a:bodyPr/>
              <a:lstStyle/>
              <a:p>
                <a:r>
                  <a:rPr lang="en-US" dirty="0" smtClean="0"/>
                  <a:t>Non-adiabatic turbine: In order to model a non-adiabatic turbine, the efficiency entered by the user is incorporated as follows:</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h</m:t>
                          </m:r>
                        </m:e>
                        <m:sub>
                          <m:r>
                            <a:rPr lang="en-US" i="1">
                              <a:latin typeface="Cambria Math"/>
                            </a:rPr>
                            <m:t>2</m:t>
                          </m:r>
                          <m:r>
                            <a:rPr lang="en-US" i="1">
                              <a:latin typeface="Cambria Math"/>
                            </a:rPr>
                            <m:t>𝑠</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𝑓</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2</m:t>
                          </m:r>
                        </m:sub>
                      </m:sSub>
                      <m:sSub>
                        <m:sSubPr>
                          <m:ctrlPr>
                            <a:rPr lang="en-US" i="1">
                              <a:latin typeface="Cambria Math"/>
                            </a:rPr>
                          </m:ctrlPr>
                        </m:sSubPr>
                        <m:e>
                          <m:r>
                            <a:rPr lang="en-US" i="1">
                              <a:latin typeface="Cambria Math"/>
                            </a:rPr>
                            <m:t>h</m:t>
                          </m:r>
                        </m:e>
                        <m:sub>
                          <m:r>
                            <a:rPr lang="en-US" i="1">
                              <a:latin typeface="Cambria Math"/>
                            </a:rPr>
                            <m:t>𝑓𝑔</m:t>
                          </m:r>
                        </m:sub>
                      </m:sSub>
                    </m:oMath>
                  </m:oMathPara>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h</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𝜂</m:t>
                          </m:r>
                        </m:e>
                        <m:sub>
                          <m:r>
                            <a:rPr lang="en-US" i="1">
                              <a:latin typeface="Cambria Math"/>
                            </a:rPr>
                            <m:t>𝑡𝑢𝑟𝑏𝑖𝑛𝑒</m:t>
                          </m:r>
                        </m:sub>
                      </m:sSub>
                      <m:d>
                        <m:dPr>
                          <m:ctrlPr>
                            <a:rPr lang="en-US" i="1">
                              <a:latin typeface="Cambria Math"/>
                            </a:rPr>
                          </m:ctrlPr>
                        </m:dPr>
                        <m:e>
                          <m:sSub>
                            <m:sSubPr>
                              <m:ctrlPr>
                                <a:rPr lang="en-US" i="1">
                                  <a:latin typeface="Cambria Math"/>
                                </a:rPr>
                              </m:ctrlPr>
                            </m:sSubPr>
                            <m:e>
                              <m:r>
                                <a:rPr lang="en-US" i="1">
                                  <a:latin typeface="Cambria Math"/>
                                </a:rPr>
                                <m:t>h</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2</m:t>
                              </m:r>
                              <m:r>
                                <a:rPr lang="en-US" i="1">
                                  <a:latin typeface="Cambria Math"/>
                                </a:rPr>
                                <m:t>𝑠</m:t>
                              </m:r>
                            </m:sub>
                          </m:sSub>
                        </m:e>
                      </m:d>
                    </m:oMath>
                  </m:oMathPara>
                </a14:m>
                <a:endParaRPr lang="en-US" dirty="0" smtClean="0"/>
              </a:p>
              <a:p>
                <a:pPr marL="0" indent="0">
                  <a:buNone/>
                </a:pPr>
                <a:endParaRPr lang="en-US" dirty="0"/>
              </a:p>
              <a:p>
                <a:pPr marL="0" indent="0">
                  <a:buNone/>
                </a:pPr>
                <a:r>
                  <a:rPr lang="en-US" dirty="0" smtClean="0"/>
                  <a:t>Where h</a:t>
                </a:r>
                <a:r>
                  <a:rPr lang="en-US" baseline="-25000" dirty="0" smtClean="0"/>
                  <a:t>2s</a:t>
                </a:r>
                <a:r>
                  <a:rPr lang="en-US" dirty="0" smtClean="0"/>
                  <a:t> is found using the same method as before, and h</a:t>
                </a:r>
                <a:r>
                  <a:rPr lang="en-US" baseline="-25000" dirty="0" smtClean="0"/>
                  <a:t>2</a:t>
                </a:r>
                <a:r>
                  <a:rPr lang="en-US" dirty="0" smtClean="0"/>
                  <a:t> is the enthalpy of the non-ideal turbine.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70858" y="1401082"/>
                <a:ext cx="10515600" cy="4351339"/>
              </a:xfrm>
              <a:blipFill rotWithShape="1">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01495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70858" y="1401082"/>
                <a:ext cx="10515600" cy="4351339"/>
              </a:xfrm>
            </p:spPr>
            <p:txBody>
              <a:bodyPr/>
              <a:lstStyle/>
              <a:p>
                <a:r>
                  <a:rPr lang="en-US" dirty="0" smtClean="0"/>
                  <a:t>The enthalpy as state 4 is found using the following:</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h</m:t>
                          </m:r>
                        </m:e>
                        <m:sub>
                          <m:r>
                            <a:rPr lang="en-US" i="1">
                              <a:latin typeface="Cambria Math"/>
                            </a:rPr>
                            <m:t>4</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3</m:t>
                          </m:r>
                        </m:sub>
                      </m:sSub>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𝜈</m:t>
                              </m:r>
                            </m:e>
                            <m:sub>
                              <m:r>
                                <a:rPr lang="en-US" i="1">
                                  <a:latin typeface="Cambria Math"/>
                                </a:rPr>
                                <m:t>3</m:t>
                              </m:r>
                            </m:sub>
                          </m:sSub>
                          <m:d>
                            <m:dPr>
                              <m:ctrlPr>
                                <a:rPr lang="en-US" i="1">
                                  <a:latin typeface="Cambria Math"/>
                                </a:rPr>
                              </m:ctrlPr>
                            </m:dPr>
                            <m:e>
                              <m:sSub>
                                <m:sSubPr>
                                  <m:ctrlPr>
                                    <a:rPr lang="en-US" i="1">
                                      <a:latin typeface="Cambria Math"/>
                                    </a:rPr>
                                  </m:ctrlPr>
                                </m:sSubPr>
                                <m:e>
                                  <m:r>
                                    <a:rPr lang="en-US" i="1">
                                      <a:latin typeface="Cambria Math"/>
                                    </a:rPr>
                                    <m:t>𝑝</m:t>
                                  </m:r>
                                </m:e>
                                <m:sub>
                                  <m:r>
                                    <a:rPr lang="en-US" i="1">
                                      <a:latin typeface="Cambria Math"/>
                                    </a:rPr>
                                    <m:t>4</m:t>
                                  </m:r>
                                </m:sub>
                              </m:sSub>
                              <m:r>
                                <a:rPr lang="en-US" i="1">
                                  <a:latin typeface="Cambria Math"/>
                                </a:rPr>
                                <m:t>−</m:t>
                              </m:r>
                              <m:sSub>
                                <m:sSubPr>
                                  <m:ctrlPr>
                                    <a:rPr lang="en-US" i="1">
                                      <a:latin typeface="Cambria Math"/>
                                    </a:rPr>
                                  </m:ctrlPr>
                                </m:sSubPr>
                                <m:e>
                                  <m:r>
                                    <a:rPr lang="en-US" i="1">
                                      <a:latin typeface="Cambria Math"/>
                                    </a:rPr>
                                    <m:t>𝑝</m:t>
                                  </m:r>
                                </m:e>
                                <m:sub>
                                  <m:r>
                                    <a:rPr lang="en-US" i="1">
                                      <a:latin typeface="Cambria Math"/>
                                    </a:rPr>
                                    <m:t>3</m:t>
                                  </m:r>
                                </m:sub>
                              </m:sSub>
                            </m:e>
                          </m:d>
                        </m:num>
                        <m:den>
                          <m:sSub>
                            <m:sSubPr>
                              <m:ctrlPr>
                                <a:rPr lang="en-US" i="1">
                                  <a:latin typeface="Cambria Math"/>
                                </a:rPr>
                              </m:ctrlPr>
                            </m:sSubPr>
                            <m:e>
                              <m:r>
                                <a:rPr lang="en-US" i="1">
                                  <a:latin typeface="Cambria Math"/>
                                </a:rPr>
                                <m:t>𝜂</m:t>
                              </m:r>
                            </m:e>
                            <m:sub>
                              <m:r>
                                <a:rPr lang="en-US" i="1">
                                  <a:latin typeface="Cambria Math"/>
                                </a:rPr>
                                <m:t>𝑝</m:t>
                              </m:r>
                            </m:sub>
                          </m:sSub>
                        </m:den>
                      </m:f>
                    </m:oMath>
                  </m:oMathPara>
                </a14:m>
                <a:endParaRPr lang="en-US" dirty="0" smtClean="0"/>
              </a:p>
              <a:p>
                <a:pPr marL="0" indent="0">
                  <a:buNone/>
                </a:pPr>
                <a:r>
                  <a:rPr lang="en-US" dirty="0" smtClean="0"/>
                  <a:t>Where </a:t>
                </a:r>
                <a:r>
                  <a:rPr lang="el-GR" dirty="0" smtClean="0"/>
                  <a:t>ν</a:t>
                </a:r>
                <a:r>
                  <a:rPr lang="en-US" baseline="-25000" dirty="0" smtClean="0"/>
                  <a:t>3</a:t>
                </a:r>
                <a:r>
                  <a:rPr lang="en-US" dirty="0" smtClean="0"/>
                  <a:t> is the specific volume at state 3, </a:t>
                </a:r>
                <a:r>
                  <a:rPr lang="el-GR" dirty="0" smtClean="0"/>
                  <a:t>η</a:t>
                </a:r>
                <a:r>
                  <a:rPr lang="en-US" baseline="-25000" dirty="0" smtClean="0"/>
                  <a:t>p</a:t>
                </a:r>
                <a:r>
                  <a:rPr lang="en-US" dirty="0" smtClean="0"/>
                  <a:t> is the efficiency of the pump given by the user, and p is the pressure at the given state.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70858" y="1401082"/>
                <a:ext cx="10515600" cy="4351339"/>
              </a:xfrm>
              <a:blipFill rotWithShape="1">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221478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70858" y="1401082"/>
                <a:ext cx="10515600" cy="4351339"/>
              </a:xfrm>
            </p:spPr>
            <p:txBody>
              <a:bodyPr/>
              <a:lstStyle/>
              <a:p>
                <a:r>
                  <a:rPr lang="en-US" dirty="0" smtClean="0"/>
                  <a:t>Finally, with the enthalpy of all four states, the power output per unit mass flow rate, and the efficiency are found by the following</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𝑊</m:t>
                          </m:r>
                        </m:e>
                        <m:sub>
                          <m:r>
                            <a:rPr lang="en-US" i="1">
                              <a:latin typeface="Cambria Math"/>
                            </a:rPr>
                            <m:t>𝑛𝑒𝑡</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4</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3</m:t>
                          </m:r>
                        </m:sub>
                      </m:sSub>
                    </m:oMath>
                  </m:oMathPara>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𝜂</m:t>
                      </m:r>
                      <m:r>
                        <a:rPr lang="en-US" i="1">
                          <a:latin typeface="Cambria Math"/>
                        </a:rPr>
                        <m:t>=</m:t>
                      </m:r>
                      <m:d>
                        <m:dPr>
                          <m:ctrlPr>
                            <a:rPr lang="en-US" i="1">
                              <a:latin typeface="Cambria Math"/>
                            </a:rPr>
                          </m:ctrlPr>
                        </m:dPr>
                        <m:e>
                          <m:f>
                            <m:fPr>
                              <m:ctrlPr>
                                <a:rPr lang="en-US" i="1">
                                  <a:latin typeface="Cambria Math"/>
                                </a:rPr>
                              </m:ctrlPr>
                            </m:fPr>
                            <m:num>
                              <m:sSub>
                                <m:sSubPr>
                                  <m:ctrlPr>
                                    <a:rPr lang="en-US" i="1">
                                      <a:latin typeface="Cambria Math"/>
                                    </a:rPr>
                                  </m:ctrlPr>
                                </m:sSubPr>
                                <m:e>
                                  <m:r>
                                    <a:rPr lang="en-US" i="1">
                                      <a:latin typeface="Cambria Math"/>
                                    </a:rPr>
                                    <m:t>h</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4</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3</m:t>
                                  </m:r>
                                </m:sub>
                              </m:sSub>
                            </m:num>
                            <m:den>
                              <m:sSub>
                                <m:sSubPr>
                                  <m:ctrlPr>
                                    <a:rPr lang="en-US" i="1">
                                      <a:latin typeface="Cambria Math"/>
                                    </a:rPr>
                                  </m:ctrlPr>
                                </m:sSubPr>
                                <m:e>
                                  <m:r>
                                    <a:rPr lang="en-US" i="1">
                                      <a:latin typeface="Cambria Math"/>
                                    </a:rPr>
                                    <m:t>h</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4</m:t>
                                  </m:r>
                                </m:sub>
                              </m:sSub>
                            </m:den>
                          </m:f>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70858" y="1401082"/>
                <a:ext cx="10515600" cy="4351339"/>
              </a:xfrm>
              <a:blipFill rotWithShape="1">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34602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70858" y="1401082"/>
                <a:ext cx="10515600" cy="4351339"/>
              </a:xfrm>
            </p:spPr>
            <p:txBody>
              <a:bodyPr/>
              <a:lstStyle/>
              <a:p>
                <a:r>
                  <a:rPr lang="en-US" dirty="0" smtClean="0"/>
                  <a:t>For discussion of heat exchanger temperatures and heat exchange area the following were used.</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a:rPr>
                        <m:t>q</m:t>
                      </m:r>
                      <m:r>
                        <a:rPr lang="en-US">
                          <a:latin typeface="Cambria Math"/>
                        </a:rPr>
                        <m:t>=</m:t>
                      </m:r>
                      <m:r>
                        <m:rPr>
                          <m:sty m:val="p"/>
                        </m:rPr>
                        <a:rPr lang="en-US">
                          <a:latin typeface="Cambria Math"/>
                        </a:rPr>
                        <m:t>UAΔ</m:t>
                      </m:r>
                      <m:sSub>
                        <m:sSubPr>
                          <m:ctrlPr>
                            <a:rPr lang="en-US" i="1">
                              <a:latin typeface="Cambria Math"/>
                            </a:rPr>
                          </m:ctrlPr>
                        </m:sSubPr>
                        <m:e>
                          <m:r>
                            <a:rPr lang="en-US" i="1">
                              <a:latin typeface="Cambria Math"/>
                            </a:rPr>
                            <m:t>𝑇</m:t>
                          </m:r>
                        </m:e>
                        <m:sub>
                          <m:r>
                            <a:rPr lang="en-US" i="1">
                              <a:latin typeface="Cambria Math"/>
                            </a:rPr>
                            <m:t>𝑚</m:t>
                          </m:r>
                        </m:sub>
                      </m:sSub>
                    </m:oMath>
                  </m:oMathPara>
                </a14:m>
                <a:endParaRPr lang="en-US" dirty="0" smtClean="0"/>
              </a:p>
              <a:p>
                <a:pPr marL="0" indent="0">
                  <a:buNone/>
                </a:pPr>
                <a:endParaRPr lang="en-US" dirty="0"/>
              </a:p>
              <a:p>
                <a:pPr marL="0" indent="0">
                  <a:buNone/>
                </a:pPr>
                <a:r>
                  <a:rPr lang="en-US" dirty="0" smtClean="0"/>
                  <a:t>Where q = heat transfer, U = the overall heat-transfer coefficient, A = the surface area for heat transfer consistent with the definition of U. </a:t>
                </a:r>
                <a:r>
                  <a:rPr lang="en-US" dirty="0"/>
                  <a:t>∆</a:t>
                </a:r>
                <a:r>
                  <a:rPr lang="en-US" dirty="0" smtClean="0"/>
                  <a:t>T</a:t>
                </a:r>
                <a:r>
                  <a:rPr lang="en-US" baseline="-25000" dirty="0" smtClean="0"/>
                  <a:t>m</a:t>
                </a:r>
                <a:r>
                  <a:rPr lang="en-US" dirty="0" smtClean="0"/>
                  <a:t> = the suitable mean temperature difference across the heat exchanger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70858" y="1401082"/>
                <a:ext cx="10515600" cy="4351339"/>
              </a:xfrm>
              <a:blipFill rotWithShape="1">
                <a:blip r:embed="rId3"/>
                <a:stretch>
                  <a:fillRect l="-1217" t="-2241" r="-1797"/>
                </a:stretch>
              </a:blipFill>
            </p:spPr>
            <p:txBody>
              <a:bodyPr/>
              <a:lstStyle/>
              <a:p>
                <a:r>
                  <a:rPr lang="en-US">
                    <a:noFill/>
                  </a:rPr>
                  <a:t> </a:t>
                </a:r>
              </a:p>
            </p:txBody>
          </p:sp>
        </mc:Fallback>
      </mc:AlternateContent>
    </p:spTree>
    <p:extLst>
      <p:ext uri="{BB962C8B-B14F-4D97-AF65-F5344CB8AC3E}">
        <p14:creationId xmlns:p14="http://schemas.microsoft.com/office/powerpoint/2010/main" val="1250895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70858" y="1401082"/>
                <a:ext cx="10515600" cy="4351339"/>
              </a:xfrm>
            </p:spPr>
            <p:txBody>
              <a:bodyPr/>
              <a:lstStyle/>
              <a:p>
                <a:r>
                  <a:rPr lang="en-US" sz="2400" dirty="0" smtClean="0"/>
                  <a:t>The log mean temperature difference was found by the following formula</a:t>
                </a:r>
              </a:p>
              <a:p>
                <a:endParaRPr lang="en-US" sz="2400" dirty="0"/>
              </a:p>
              <a:p>
                <a:pPr marL="0" indent="0">
                  <a:buNone/>
                </a:pPr>
                <a14:m>
                  <m:oMathPara xmlns:m="http://schemas.openxmlformats.org/officeDocument/2006/math">
                    <m:oMathParaPr>
                      <m:jc m:val="centerGroup"/>
                    </m:oMathParaPr>
                    <m:oMath xmlns:m="http://schemas.openxmlformats.org/officeDocument/2006/math">
                      <m:r>
                        <m:rPr>
                          <m:sty m:val="p"/>
                        </m:rPr>
                        <a:rPr lang="en-US" sz="2400">
                          <a:latin typeface="Cambria Math"/>
                        </a:rPr>
                        <m:t>Δ</m:t>
                      </m:r>
                      <m:sSub>
                        <m:sSubPr>
                          <m:ctrlPr>
                            <a:rPr lang="en-US" sz="2400" i="1">
                              <a:latin typeface="Cambria Math"/>
                            </a:rPr>
                          </m:ctrlPr>
                        </m:sSubPr>
                        <m:e>
                          <m:r>
                            <a:rPr lang="en-US" sz="2400" i="1">
                              <a:latin typeface="Cambria Math"/>
                            </a:rPr>
                            <m:t>𝑇</m:t>
                          </m:r>
                        </m:e>
                        <m:sub>
                          <m:r>
                            <a:rPr lang="en-US" sz="2400" i="1">
                              <a:latin typeface="Cambria Math"/>
                            </a:rPr>
                            <m:t>𝑚</m:t>
                          </m:r>
                        </m:sub>
                      </m:sSub>
                      <m:r>
                        <a:rPr lang="en-US" sz="2400" i="1">
                          <a:latin typeface="Cambria Math"/>
                        </a:rPr>
                        <m:t>=</m:t>
                      </m:r>
                      <m:f>
                        <m:fPr>
                          <m:ctrlPr>
                            <a:rPr lang="en-US" sz="2400" i="1">
                              <a:latin typeface="Cambria Math"/>
                            </a:rPr>
                          </m:ctrlPr>
                        </m:fPr>
                        <m:num>
                          <m:d>
                            <m:dPr>
                              <m:ctrlPr>
                                <a:rPr lang="en-US" sz="2400" i="1">
                                  <a:latin typeface="Cambria Math"/>
                                </a:rPr>
                              </m:ctrlPr>
                            </m:dPr>
                            <m:e>
                              <m:sSub>
                                <m:sSubPr>
                                  <m:ctrlPr>
                                    <a:rPr lang="en-US" sz="2400" i="1">
                                      <a:latin typeface="Cambria Math"/>
                                    </a:rPr>
                                  </m:ctrlPr>
                                </m:sSubPr>
                                <m:e>
                                  <m:r>
                                    <a:rPr lang="en-US" sz="2400" i="1">
                                      <a:latin typeface="Cambria Math"/>
                                    </a:rPr>
                                    <m:t>𝑇</m:t>
                                  </m:r>
                                </m:e>
                                <m:sub>
                                  <m:r>
                                    <a:rPr lang="en-US" sz="2400" i="1">
                                      <a:latin typeface="Cambria Math"/>
                                    </a:rPr>
                                    <m:t>h</m:t>
                                  </m:r>
                                  <m:r>
                                    <a:rPr lang="en-US" sz="2400" i="1">
                                      <a:latin typeface="Cambria Math"/>
                                    </a:rPr>
                                    <m:t>2</m:t>
                                  </m:r>
                                </m:sub>
                              </m:sSub>
                              <m:r>
                                <a:rPr lang="en-US" sz="2400" i="1">
                                  <a:latin typeface="Cambria Math"/>
                                </a:rPr>
                                <m:t>−</m:t>
                              </m:r>
                              <m:sSub>
                                <m:sSubPr>
                                  <m:ctrlPr>
                                    <a:rPr lang="en-US" sz="2400" i="1">
                                      <a:latin typeface="Cambria Math"/>
                                    </a:rPr>
                                  </m:ctrlPr>
                                </m:sSubPr>
                                <m:e>
                                  <m:r>
                                    <a:rPr lang="en-US" sz="2400" i="1">
                                      <a:latin typeface="Cambria Math"/>
                                    </a:rPr>
                                    <m:t>𝑇</m:t>
                                  </m:r>
                                </m:e>
                                <m:sub>
                                  <m:r>
                                    <a:rPr lang="en-US" sz="2400" i="1">
                                      <a:latin typeface="Cambria Math"/>
                                    </a:rPr>
                                    <m:t>𝑐</m:t>
                                  </m:r>
                                  <m:r>
                                    <a:rPr lang="en-US" sz="2400" i="1">
                                      <a:latin typeface="Cambria Math"/>
                                    </a:rPr>
                                    <m:t>2</m:t>
                                  </m:r>
                                </m:sub>
                              </m:sSub>
                            </m:e>
                          </m:d>
                          <m:r>
                            <a:rPr lang="en-US" sz="2400" i="1">
                              <a:latin typeface="Cambria Math"/>
                            </a:rPr>
                            <m:t>−</m:t>
                          </m:r>
                          <m:d>
                            <m:dPr>
                              <m:ctrlPr>
                                <a:rPr lang="en-US" sz="2400" i="1">
                                  <a:latin typeface="Cambria Math"/>
                                </a:rPr>
                              </m:ctrlPr>
                            </m:dPr>
                            <m:e>
                              <m:sSub>
                                <m:sSubPr>
                                  <m:ctrlPr>
                                    <a:rPr lang="en-US" sz="2400" i="1">
                                      <a:latin typeface="Cambria Math"/>
                                    </a:rPr>
                                  </m:ctrlPr>
                                </m:sSubPr>
                                <m:e>
                                  <m:r>
                                    <a:rPr lang="en-US" sz="2400" i="1">
                                      <a:latin typeface="Cambria Math"/>
                                    </a:rPr>
                                    <m:t>𝑇</m:t>
                                  </m:r>
                                </m:e>
                                <m:sub>
                                  <m:r>
                                    <a:rPr lang="en-US" sz="2400" i="1">
                                      <a:latin typeface="Cambria Math"/>
                                    </a:rPr>
                                    <m:t>h</m:t>
                                  </m:r>
                                  <m:r>
                                    <a:rPr lang="en-US" sz="2400" i="1">
                                      <a:latin typeface="Cambria Math"/>
                                    </a:rPr>
                                    <m:t>1</m:t>
                                  </m:r>
                                </m:sub>
                              </m:sSub>
                              <m:r>
                                <a:rPr lang="en-US" sz="2400" i="1">
                                  <a:latin typeface="Cambria Math"/>
                                </a:rPr>
                                <m:t>−</m:t>
                              </m:r>
                              <m:sSub>
                                <m:sSubPr>
                                  <m:ctrlPr>
                                    <a:rPr lang="en-US" sz="2400" i="1">
                                      <a:latin typeface="Cambria Math"/>
                                    </a:rPr>
                                  </m:ctrlPr>
                                </m:sSubPr>
                                <m:e>
                                  <m:r>
                                    <a:rPr lang="en-US" sz="2400" i="1">
                                      <a:latin typeface="Cambria Math"/>
                                    </a:rPr>
                                    <m:t>𝑇</m:t>
                                  </m:r>
                                </m:e>
                                <m:sub>
                                  <m:r>
                                    <a:rPr lang="en-US" sz="2400" i="1">
                                      <a:latin typeface="Cambria Math"/>
                                    </a:rPr>
                                    <m:t>𝑐</m:t>
                                  </m:r>
                                  <m:r>
                                    <a:rPr lang="en-US" sz="2400" i="1">
                                      <a:latin typeface="Cambria Math"/>
                                    </a:rPr>
                                    <m:t>1</m:t>
                                  </m:r>
                                </m:sub>
                              </m:sSub>
                            </m:e>
                          </m:d>
                        </m:num>
                        <m:den>
                          <m:func>
                            <m:funcPr>
                              <m:ctrlPr>
                                <a:rPr lang="en-US" sz="2400" i="1">
                                  <a:latin typeface="Cambria Math"/>
                                </a:rPr>
                              </m:ctrlPr>
                            </m:funcPr>
                            <m:fName>
                              <m:r>
                                <m:rPr>
                                  <m:sty m:val="p"/>
                                </m:rPr>
                                <a:rPr lang="en-US" sz="2400">
                                  <a:latin typeface="Cambria Math"/>
                                </a:rPr>
                                <m:t>ln</m:t>
                              </m:r>
                            </m:fName>
                            <m:e>
                              <m:d>
                                <m:dPr>
                                  <m:ctrlPr>
                                    <a:rPr lang="en-US" sz="2400" i="1">
                                      <a:latin typeface="Cambria Math"/>
                                    </a:rPr>
                                  </m:ctrlPr>
                                </m:dPr>
                                <m:e>
                                  <m:f>
                                    <m:fPr>
                                      <m:ctrlPr>
                                        <a:rPr lang="en-US" sz="2400" i="1">
                                          <a:latin typeface="Cambria Math"/>
                                        </a:rPr>
                                      </m:ctrlPr>
                                    </m:fPr>
                                    <m:num>
                                      <m:sSub>
                                        <m:sSubPr>
                                          <m:ctrlPr>
                                            <a:rPr lang="en-US" sz="2400" i="1">
                                              <a:latin typeface="Cambria Math"/>
                                            </a:rPr>
                                          </m:ctrlPr>
                                        </m:sSubPr>
                                        <m:e>
                                          <m:r>
                                            <a:rPr lang="en-US" sz="2400" i="1">
                                              <a:latin typeface="Cambria Math"/>
                                            </a:rPr>
                                            <m:t>𝑇</m:t>
                                          </m:r>
                                        </m:e>
                                        <m:sub>
                                          <m:r>
                                            <a:rPr lang="en-US" sz="2400" i="1">
                                              <a:latin typeface="Cambria Math"/>
                                            </a:rPr>
                                            <m:t>h</m:t>
                                          </m:r>
                                          <m:r>
                                            <a:rPr lang="en-US" sz="2400" i="1">
                                              <a:latin typeface="Cambria Math"/>
                                            </a:rPr>
                                            <m:t>2</m:t>
                                          </m:r>
                                        </m:sub>
                                      </m:sSub>
                                      <m:r>
                                        <a:rPr lang="en-US" sz="2400" i="1">
                                          <a:latin typeface="Cambria Math"/>
                                        </a:rPr>
                                        <m:t>−</m:t>
                                      </m:r>
                                      <m:sSub>
                                        <m:sSubPr>
                                          <m:ctrlPr>
                                            <a:rPr lang="en-US" sz="2400" i="1">
                                              <a:latin typeface="Cambria Math"/>
                                            </a:rPr>
                                          </m:ctrlPr>
                                        </m:sSubPr>
                                        <m:e>
                                          <m:r>
                                            <a:rPr lang="en-US" sz="2400" i="1">
                                              <a:latin typeface="Cambria Math"/>
                                            </a:rPr>
                                            <m:t>𝑇</m:t>
                                          </m:r>
                                        </m:e>
                                        <m:sub>
                                          <m:r>
                                            <a:rPr lang="en-US" sz="2400" i="1">
                                              <a:latin typeface="Cambria Math"/>
                                            </a:rPr>
                                            <m:t>𝑐</m:t>
                                          </m:r>
                                          <m:r>
                                            <a:rPr lang="en-US" sz="2400" i="1">
                                              <a:latin typeface="Cambria Math"/>
                                            </a:rPr>
                                            <m:t>2</m:t>
                                          </m:r>
                                        </m:sub>
                                      </m:sSub>
                                    </m:num>
                                    <m:den>
                                      <m:sSub>
                                        <m:sSubPr>
                                          <m:ctrlPr>
                                            <a:rPr lang="en-US" sz="2400" i="1">
                                              <a:latin typeface="Cambria Math"/>
                                            </a:rPr>
                                          </m:ctrlPr>
                                        </m:sSubPr>
                                        <m:e>
                                          <m:r>
                                            <a:rPr lang="en-US" sz="2400" i="1">
                                              <a:latin typeface="Cambria Math"/>
                                            </a:rPr>
                                            <m:t>𝑇</m:t>
                                          </m:r>
                                        </m:e>
                                        <m:sub>
                                          <m:r>
                                            <a:rPr lang="en-US" sz="2400" i="1">
                                              <a:latin typeface="Cambria Math"/>
                                            </a:rPr>
                                            <m:t>h</m:t>
                                          </m:r>
                                          <m:r>
                                            <a:rPr lang="en-US" sz="2400" i="1">
                                              <a:latin typeface="Cambria Math"/>
                                            </a:rPr>
                                            <m:t>1</m:t>
                                          </m:r>
                                        </m:sub>
                                      </m:sSub>
                                      <m:r>
                                        <a:rPr lang="en-US" sz="2400" i="1">
                                          <a:latin typeface="Cambria Math"/>
                                        </a:rPr>
                                        <m:t>−</m:t>
                                      </m:r>
                                      <m:sSub>
                                        <m:sSubPr>
                                          <m:ctrlPr>
                                            <a:rPr lang="en-US" sz="2400" i="1">
                                              <a:latin typeface="Cambria Math"/>
                                            </a:rPr>
                                          </m:ctrlPr>
                                        </m:sSubPr>
                                        <m:e>
                                          <m:r>
                                            <a:rPr lang="en-US" sz="2400" i="1">
                                              <a:latin typeface="Cambria Math"/>
                                            </a:rPr>
                                            <m:t>𝑇</m:t>
                                          </m:r>
                                        </m:e>
                                        <m:sub>
                                          <m:r>
                                            <a:rPr lang="en-US" sz="2400" i="1">
                                              <a:latin typeface="Cambria Math"/>
                                            </a:rPr>
                                            <m:t>𝑐</m:t>
                                          </m:r>
                                          <m:r>
                                            <a:rPr lang="en-US" sz="2400" i="1">
                                              <a:latin typeface="Cambria Math"/>
                                            </a:rPr>
                                            <m:t>1</m:t>
                                          </m:r>
                                        </m:sub>
                                      </m:sSub>
                                    </m:den>
                                  </m:f>
                                </m:e>
                              </m:d>
                            </m:e>
                          </m:func>
                        </m:den>
                      </m:f>
                    </m:oMath>
                  </m:oMathPara>
                </a14:m>
                <a:endParaRPr lang="en-US" sz="2400" dirty="0" smtClean="0"/>
              </a:p>
              <a:p>
                <a:pPr marL="0" indent="0">
                  <a:buNone/>
                </a:pPr>
                <a:endParaRPr lang="en-US" sz="2400" dirty="0"/>
              </a:p>
              <a:p>
                <a:pPr marL="0" indent="0">
                  <a:buNone/>
                </a:pPr>
                <a:r>
                  <a:rPr lang="en-US" sz="2400" dirty="0" smtClean="0"/>
                  <a:t>Where T</a:t>
                </a:r>
                <a:r>
                  <a:rPr lang="en-US" sz="2400" baseline="-25000" dirty="0" smtClean="0"/>
                  <a:t>c1</a:t>
                </a:r>
                <a:r>
                  <a:rPr lang="en-US" sz="2400" dirty="0" smtClean="0"/>
                  <a:t>, T</a:t>
                </a:r>
                <a:r>
                  <a:rPr lang="en-US" sz="2400" baseline="-25000" dirty="0" smtClean="0"/>
                  <a:t>c2</a:t>
                </a:r>
                <a:r>
                  <a:rPr lang="en-US" sz="2400" dirty="0" smtClean="0"/>
                  <a:t> are the temperatures of the “cold” fluid at the entrance and exit of the heat exchanger respectively, and T</a:t>
                </a:r>
                <a:r>
                  <a:rPr lang="en-US" sz="2400" baseline="-25000" dirty="0" smtClean="0"/>
                  <a:t>h1</a:t>
                </a:r>
                <a:r>
                  <a:rPr lang="en-US" sz="2400" dirty="0" smtClean="0"/>
                  <a:t>, T</a:t>
                </a:r>
                <a:r>
                  <a:rPr lang="en-US" sz="2400" baseline="-25000" dirty="0" smtClean="0"/>
                  <a:t>h2</a:t>
                </a:r>
                <a:r>
                  <a:rPr lang="en-US" sz="2400" dirty="0" smtClean="0"/>
                  <a:t> are the temperatures of the heat source fluid at the entrance and exit of the heat exchanger respectively. This is valid for a single pass cross-flow heat exchanger.</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70858" y="1401082"/>
                <a:ext cx="10515600" cy="4351339"/>
              </a:xfrm>
              <a:blipFill rotWithShape="1">
                <a:blip r:embed="rId3"/>
                <a:stretch>
                  <a:fillRect l="-928" t="-1961" r="-1507"/>
                </a:stretch>
              </a:blipFill>
            </p:spPr>
            <p:txBody>
              <a:bodyPr/>
              <a:lstStyle/>
              <a:p>
                <a:r>
                  <a:rPr lang="en-US">
                    <a:noFill/>
                  </a:rPr>
                  <a:t> </a:t>
                </a:r>
              </a:p>
            </p:txBody>
          </p:sp>
        </mc:Fallback>
      </mc:AlternateContent>
    </p:spTree>
    <p:extLst>
      <p:ext uri="{BB962C8B-B14F-4D97-AF65-F5344CB8AC3E}">
        <p14:creationId xmlns:p14="http://schemas.microsoft.com/office/powerpoint/2010/main" val="4079381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D13C01-33D9-46A4-8E99-CC2A2ED4030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 xmlns:a16="http://schemas.microsoft.com/office/drawing/2014/main" id="{9330BCFD-8A27-4CE2-9559-489A66598E3B}"/>
              </a:ext>
            </a:extLst>
          </p:cNvPr>
          <p:cNvSpPr>
            <a:spLocks noGrp="1"/>
          </p:cNvSpPr>
          <p:nvPr>
            <p:ph idx="1"/>
          </p:nvPr>
        </p:nvSpPr>
        <p:spPr/>
        <p:txBody>
          <a:bodyPr/>
          <a:lstStyle/>
          <a:p>
            <a:r>
              <a:rPr lang="en-US" dirty="0"/>
              <a:t>Internal combustion engines do not </a:t>
            </a:r>
            <a:r>
              <a:rPr lang="en-US" dirty="0" smtClean="0"/>
              <a:t>efficiently convert the energy in their fuel to mechanical energy.</a:t>
            </a:r>
            <a:endParaRPr lang="en-US" dirty="0"/>
          </a:p>
          <a:p>
            <a:r>
              <a:rPr lang="en-US" dirty="0"/>
              <a:t>Most of the energy that is not utilized is in the form of </a:t>
            </a:r>
            <a:r>
              <a:rPr lang="en-US" dirty="0" smtClean="0"/>
              <a:t>heat.</a:t>
            </a:r>
            <a:endParaRPr lang="en-US" dirty="0"/>
          </a:p>
          <a:p>
            <a:r>
              <a:rPr lang="en-US" dirty="0"/>
              <a:t>Increasing fuel efficiency standards create a market for harvesting waste heat.</a:t>
            </a:r>
          </a:p>
          <a:p>
            <a:r>
              <a:rPr lang="en-US" dirty="0"/>
              <a:t>GHSP manufactures pumps and other products for which there is a lot of technical knowledge overlap with vapor power generation cycles.</a:t>
            </a:r>
          </a:p>
        </p:txBody>
      </p:sp>
    </p:spTree>
    <p:extLst>
      <p:ext uri="{BB962C8B-B14F-4D97-AF65-F5344CB8AC3E}">
        <p14:creationId xmlns:p14="http://schemas.microsoft.com/office/powerpoint/2010/main" val="3309902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70858" y="1401082"/>
                <a:ext cx="10515600" cy="4351339"/>
              </a:xfrm>
            </p:spPr>
            <p:txBody>
              <a:bodyPr/>
              <a:lstStyle/>
              <a:p>
                <a:r>
                  <a:rPr lang="en-US" sz="2400" dirty="0" smtClean="0"/>
                  <a:t>Finally, the following formula was used in </a:t>
                </a:r>
                <a:r>
                  <a:rPr lang="en-US" sz="2400" dirty="0" smtClean="0"/>
                  <a:t>conjunction </a:t>
                </a:r>
                <a:r>
                  <a:rPr lang="en-US" sz="2400" dirty="0" smtClean="0"/>
                  <a:t>with the previous slides to determine the maximum boiler temperature. This was a result of the heat available in the coolant of a vehicle and the fact that the heat source fluid must remain at a higher temperature than the boiler for heat exchange to occur. This was ultimately the leading factor in determining practical feasibility of this project.</a:t>
                </a:r>
              </a:p>
              <a:p>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𝑞</m:t>
                      </m:r>
                      <m:r>
                        <a:rPr lang="en-US" sz="2400" i="1">
                          <a:latin typeface="Cambria Math"/>
                        </a:rPr>
                        <m:t>=</m:t>
                      </m:r>
                      <m:acc>
                        <m:accPr>
                          <m:chr m:val="̇"/>
                          <m:ctrlPr>
                            <a:rPr lang="en-US" sz="2400" i="1">
                              <a:latin typeface="Cambria Math"/>
                            </a:rPr>
                          </m:ctrlPr>
                        </m:accPr>
                        <m:e>
                          <m:r>
                            <a:rPr lang="en-US" sz="2400" i="1">
                              <a:latin typeface="Cambria Math"/>
                            </a:rPr>
                            <m:t>𝑚</m:t>
                          </m:r>
                        </m:e>
                      </m:acc>
                      <m:r>
                        <a:rPr lang="en-US" sz="2400" i="1">
                          <a:latin typeface="Cambria Math"/>
                        </a:rPr>
                        <m:t>𝑐</m:t>
                      </m:r>
                      <m:r>
                        <m:rPr>
                          <m:sty m:val="p"/>
                        </m:rPr>
                        <a:rPr lang="en-US" sz="2400">
                          <a:latin typeface="Cambria Math"/>
                        </a:rPr>
                        <m:t>Δ</m:t>
                      </m:r>
                      <m:sSub>
                        <m:sSubPr>
                          <m:ctrlPr>
                            <a:rPr lang="en-US" sz="2400" i="1">
                              <a:latin typeface="Cambria Math"/>
                            </a:rPr>
                          </m:ctrlPr>
                        </m:sSubPr>
                        <m:e>
                          <m:r>
                            <a:rPr lang="en-US" sz="2400" i="1">
                              <a:latin typeface="Cambria Math"/>
                            </a:rPr>
                            <m:t>𝑇</m:t>
                          </m:r>
                        </m:e>
                        <m:sub>
                          <m:r>
                            <a:rPr lang="en-US" sz="2400" i="1">
                              <a:latin typeface="Cambria Math"/>
                            </a:rPr>
                            <m:t>𝑚</m:t>
                          </m:r>
                        </m:sub>
                      </m:sSub>
                      <m:r>
                        <a:rPr lang="en-US" sz="2400" i="1">
                          <a:latin typeface="Cambria Math"/>
                        </a:rPr>
                        <m:t>=</m:t>
                      </m:r>
                      <m:d>
                        <m:dPr>
                          <m:ctrlPr>
                            <a:rPr lang="en-US" sz="2400" i="1">
                              <a:latin typeface="Cambria Math"/>
                            </a:rPr>
                          </m:ctrlPr>
                        </m:dPr>
                        <m:e>
                          <m:sSub>
                            <m:sSubPr>
                              <m:ctrlPr>
                                <a:rPr lang="en-US" sz="2400" i="1">
                                  <a:latin typeface="Cambria Math"/>
                                </a:rPr>
                              </m:ctrlPr>
                            </m:sSubPr>
                            <m:e>
                              <m:r>
                                <a:rPr lang="en-US" sz="2400" i="1">
                                  <a:latin typeface="Cambria Math"/>
                                </a:rPr>
                                <m:t>𝑇</m:t>
                              </m:r>
                            </m:e>
                            <m:sub>
                              <m:r>
                                <a:rPr lang="en-US" sz="2400" i="1">
                                  <a:latin typeface="Cambria Math"/>
                                </a:rPr>
                                <m:t>h</m:t>
                              </m:r>
                              <m:r>
                                <a:rPr lang="en-US" sz="2400" i="1">
                                  <a:latin typeface="Cambria Math"/>
                                </a:rPr>
                                <m:t>1</m:t>
                              </m:r>
                            </m:sub>
                          </m:sSub>
                          <m:r>
                            <a:rPr lang="en-US" sz="2400" i="1">
                              <a:latin typeface="Cambria Math"/>
                            </a:rPr>
                            <m:t>−</m:t>
                          </m:r>
                          <m:sSub>
                            <m:sSubPr>
                              <m:ctrlPr>
                                <a:rPr lang="en-US" sz="2400" i="1">
                                  <a:latin typeface="Cambria Math"/>
                                </a:rPr>
                              </m:ctrlPr>
                            </m:sSubPr>
                            <m:e>
                              <m:r>
                                <a:rPr lang="en-US" sz="2400" i="1">
                                  <a:latin typeface="Cambria Math"/>
                                </a:rPr>
                                <m:t>𝑇</m:t>
                              </m:r>
                            </m:e>
                            <m:sub>
                              <m:r>
                                <a:rPr lang="en-US" sz="2400" i="1">
                                  <a:latin typeface="Cambria Math"/>
                                </a:rPr>
                                <m:t>h</m:t>
                              </m:r>
                              <m:r>
                                <a:rPr lang="en-US" sz="2400" i="1">
                                  <a:latin typeface="Cambria Math"/>
                                </a:rPr>
                                <m:t>2</m:t>
                              </m:r>
                            </m:sub>
                          </m:sSub>
                        </m:e>
                      </m:d>
                      <m:sSub>
                        <m:sSubPr>
                          <m:ctrlPr>
                            <a:rPr lang="en-US" sz="2400" i="1">
                              <a:latin typeface="Cambria Math"/>
                            </a:rPr>
                          </m:ctrlPr>
                        </m:sSubPr>
                        <m:e>
                          <m:r>
                            <a:rPr lang="en-US" sz="2400" i="1">
                              <a:latin typeface="Cambria Math"/>
                            </a:rPr>
                            <m:t>𝑐</m:t>
                          </m:r>
                        </m:e>
                        <m:sub>
                          <m:r>
                            <a:rPr lang="en-US" sz="2400" i="1">
                              <a:latin typeface="Cambria Math"/>
                            </a:rPr>
                            <m:t>h</m:t>
                          </m:r>
                        </m:sub>
                      </m:sSub>
                    </m:oMath>
                  </m:oMathPara>
                </a14:m>
                <a:endParaRPr lang="en-US" sz="2400" dirty="0" smtClean="0"/>
              </a:p>
              <a:p>
                <a:pPr marL="0" indent="0">
                  <a:buNone/>
                </a:pPr>
                <a:endParaRPr lang="en-US" sz="2400" dirty="0"/>
              </a:p>
              <a:p>
                <a:pPr marL="0" indent="0">
                  <a:buNone/>
                </a:pPr>
                <a:r>
                  <a:rPr lang="en-US" sz="2400" dirty="0" smtClean="0"/>
                  <a:t>Isochoric liquid water heat capacity = 3.7682 kJ/</a:t>
                </a:r>
                <a:r>
                  <a:rPr lang="en-US" sz="2400" dirty="0" err="1" smtClean="0"/>
                  <a:t>kgK</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70858" y="1401082"/>
                <a:ext cx="10515600" cy="4351339"/>
              </a:xfrm>
              <a:blipFill rotWithShape="1">
                <a:blip r:embed="rId3"/>
                <a:stretch>
                  <a:fillRect l="-928" t="-1961"/>
                </a:stretch>
              </a:blipFill>
            </p:spPr>
            <p:txBody>
              <a:bodyPr/>
              <a:lstStyle/>
              <a:p>
                <a:r>
                  <a:rPr lang="en-US">
                    <a:noFill/>
                  </a:rPr>
                  <a:t> </a:t>
                </a:r>
              </a:p>
            </p:txBody>
          </p:sp>
        </mc:Fallback>
      </mc:AlternateContent>
    </p:spTree>
    <p:extLst>
      <p:ext uri="{BB962C8B-B14F-4D97-AF65-F5344CB8AC3E}">
        <p14:creationId xmlns:p14="http://schemas.microsoft.com/office/powerpoint/2010/main" val="1616345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p:sp>
        <p:nvSpPr>
          <p:cNvPr id="3" name="Content Placeholder 2"/>
          <p:cNvSpPr>
            <a:spLocks noGrp="1"/>
          </p:cNvSpPr>
          <p:nvPr>
            <p:ph idx="1"/>
          </p:nvPr>
        </p:nvSpPr>
        <p:spPr/>
        <p:txBody>
          <a:bodyPr/>
          <a:lstStyle/>
          <a:p>
            <a:r>
              <a:rPr lang="en-US" dirty="0" smtClean="0"/>
              <a:t>The model was then validated using a published experimental study of an organic Rankine cycle.</a:t>
            </a:r>
            <a:endParaRPr lang="en-US" dirty="0"/>
          </a:p>
        </p:txBody>
      </p:sp>
      <p:pic>
        <p:nvPicPr>
          <p:cNvPr id="4" name="Picture 3"/>
          <p:cNvPicPr>
            <a:picLocks noChangeAspect="1"/>
          </p:cNvPicPr>
          <p:nvPr/>
        </p:nvPicPr>
        <p:blipFill>
          <a:blip r:embed="rId2"/>
          <a:stretch>
            <a:fillRect/>
          </a:stretch>
        </p:blipFill>
        <p:spPr>
          <a:xfrm>
            <a:off x="400549" y="2795540"/>
            <a:ext cx="5436308" cy="363791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216" y="2795540"/>
            <a:ext cx="5635461" cy="3637915"/>
          </a:xfrm>
          <a:prstGeom prst="rect">
            <a:avLst/>
          </a:prstGeom>
        </p:spPr>
      </p:pic>
    </p:spTree>
    <p:extLst>
      <p:ext uri="{BB962C8B-B14F-4D97-AF65-F5344CB8AC3E}">
        <p14:creationId xmlns:p14="http://schemas.microsoft.com/office/powerpoint/2010/main" val="3140103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p:sp>
        <p:nvSpPr>
          <p:cNvPr id="3" name="Content Placeholder 2"/>
          <p:cNvSpPr>
            <a:spLocks noGrp="1"/>
          </p:cNvSpPr>
          <p:nvPr>
            <p:ph idx="1"/>
          </p:nvPr>
        </p:nvSpPr>
        <p:spPr/>
        <p:txBody>
          <a:bodyPr/>
          <a:lstStyle/>
          <a:p>
            <a:r>
              <a:rPr lang="en-US" dirty="0" smtClean="0"/>
              <a:t>The model developed for this study predicted a power output of 44.3kW at a mass flow rate of approximately 2.5 kg/s which is about 10kW higher than what was measured.</a:t>
            </a:r>
          </a:p>
          <a:p>
            <a:endParaRPr lang="en-US" dirty="0"/>
          </a:p>
          <a:p>
            <a:r>
              <a:rPr lang="en-US" dirty="0" smtClean="0"/>
              <a:t>The discrepancy is due to inefficiencies that are not considered by the model developed for this study, and specific losses unique to this system design that were not available in the published paper as well as assumptions about pump efficiency, fouling, line losses, stray heat transfer etc. that had to be made about the system to compare results.</a:t>
            </a:r>
            <a:endParaRPr lang="en-US" dirty="0"/>
          </a:p>
        </p:txBody>
      </p:sp>
    </p:spTree>
    <p:extLst>
      <p:ext uri="{BB962C8B-B14F-4D97-AF65-F5344CB8AC3E}">
        <p14:creationId xmlns:p14="http://schemas.microsoft.com/office/powerpoint/2010/main" val="2341038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Rankine cycle</a:t>
            </a:r>
            <a:endParaRPr lang="en-US"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623" t="6885" b="6558"/>
          <a:stretch/>
        </p:blipFill>
        <p:spPr bwMode="auto">
          <a:xfrm>
            <a:off x="5620539" y="975405"/>
            <a:ext cx="5809460" cy="5164138"/>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419100" y="1482313"/>
            <a:ext cx="5393871" cy="4078039"/>
          </a:xfrm>
          <a:prstGeom prst="rect">
            <a:avLst/>
          </a:prstGeom>
        </p:spPr>
        <p:txBody>
          <a:bodyPr wrap="square">
            <a:spAutoFit/>
          </a:bodyPr>
          <a:lstStyle/>
          <a:p>
            <a:r>
              <a:rPr lang="en-US" sz="1600" dirty="0" smtClean="0"/>
              <a:t>1. Isentropic </a:t>
            </a:r>
            <a:r>
              <a:rPr lang="en-US" sz="1600" dirty="0"/>
              <a:t>expansion of the working fluid through the turbine passing the working fluid to the condenser shown as DEF in the figure below. Note that because DE departs the saturated vapor line, E represents a superheated vapor rather than a saturated vapor</a:t>
            </a:r>
            <a:r>
              <a:rPr lang="en-US" sz="1600" dirty="0" smtClean="0"/>
              <a:t>.</a:t>
            </a:r>
          </a:p>
          <a:p>
            <a:endParaRPr lang="en-US" sz="1600" dirty="0"/>
          </a:p>
          <a:p>
            <a:r>
              <a:rPr lang="en-US" sz="1600" dirty="0"/>
              <a:t>2. Isobaric heat transfer from the working fluid to the surroundings from the condenser resulting in a saturated liquid represented below by the line FA</a:t>
            </a:r>
            <a:r>
              <a:rPr lang="en-US" sz="1600" dirty="0" smtClean="0"/>
              <a:t>.</a:t>
            </a:r>
          </a:p>
          <a:p>
            <a:endParaRPr lang="en-US" sz="1600" dirty="0"/>
          </a:p>
          <a:p>
            <a:r>
              <a:rPr lang="en-US" sz="1600" dirty="0"/>
              <a:t>3. Isentropic compression in the pump to a compressed liquid passed to the boiler. Represented by the line AB</a:t>
            </a:r>
            <a:r>
              <a:rPr lang="en-US" sz="1600" dirty="0" smtClean="0"/>
              <a:t>.</a:t>
            </a:r>
          </a:p>
          <a:p>
            <a:endParaRPr lang="en-US" sz="1600" dirty="0"/>
          </a:p>
          <a:p>
            <a:r>
              <a:rPr lang="en-US" sz="1600" dirty="0"/>
              <a:t>4. Isobaric heat transfer to the working fluid from the heat source resulting in a saturated vapor ready to begin the cycle again. This is represented by the line </a:t>
            </a:r>
            <a:r>
              <a:rPr lang="en-US" dirty="0"/>
              <a:t>BCD</a:t>
            </a:r>
          </a:p>
        </p:txBody>
      </p:sp>
    </p:spTree>
    <p:extLst>
      <p:ext uri="{BB962C8B-B14F-4D97-AF65-F5344CB8AC3E}">
        <p14:creationId xmlns:p14="http://schemas.microsoft.com/office/powerpoint/2010/main" val="1513490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r>
              <a:rPr lang="en-US" dirty="0" smtClean="0"/>
              <a:t>Phase transition temperature</a:t>
            </a:r>
          </a:p>
          <a:p>
            <a:r>
              <a:rPr lang="en-US" dirty="0" smtClean="0"/>
              <a:t>Wet vs. Dry working fluids</a:t>
            </a:r>
          </a:p>
          <a:p>
            <a:r>
              <a:rPr lang="en-US" dirty="0" smtClean="0"/>
              <a:t>Heat capacity</a:t>
            </a:r>
          </a:p>
          <a:p>
            <a:r>
              <a:rPr lang="en-US" dirty="0" smtClean="0"/>
              <a:t>Flammability</a:t>
            </a:r>
          </a:p>
          <a:p>
            <a:endParaRPr lang="en-US" dirty="0"/>
          </a:p>
        </p:txBody>
      </p:sp>
    </p:spTree>
    <p:extLst>
      <p:ext uri="{BB962C8B-B14F-4D97-AF65-F5344CB8AC3E}">
        <p14:creationId xmlns:p14="http://schemas.microsoft.com/office/powerpoint/2010/main" val="3182821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A lower phase transition temperature allows lower temperature source heat to be used. The large change in volume when a fluid transitions from a liquid to a gas is the mechanism by which power is harvested from a heat source.</a:t>
            </a:r>
            <a:endParaRPr lang="en-US"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6956" t="19565" r="51306" b="15651"/>
          <a:stretch/>
        </p:blipFill>
        <p:spPr bwMode="auto">
          <a:xfrm>
            <a:off x="3938179" y="3236050"/>
            <a:ext cx="1931670" cy="299847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cstate="print">
            <a:extLst>
              <a:ext uri="{28A0092B-C50C-407E-A947-70E740481C1C}">
                <a14:useLocalDpi xmlns:a14="http://schemas.microsoft.com/office/drawing/2010/main" val="0"/>
              </a:ext>
            </a:extLst>
          </a:blip>
          <a:srcRect l="8696" t="19565" r="53043" b="17827"/>
          <a:stretch/>
        </p:blipFill>
        <p:spPr bwMode="auto">
          <a:xfrm>
            <a:off x="6200910" y="3157945"/>
            <a:ext cx="1880235" cy="30765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1194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Fluids with low phase transition temperatures are often organic molecules (hydrocarbons and refrigerants mainly) which is where the organic Rankine cycle derives its name.</a:t>
            </a:r>
          </a:p>
          <a:p>
            <a:pPr marL="0" indent="0">
              <a:buNone/>
            </a:pPr>
            <a:endParaRPr lang="en-US" dirty="0"/>
          </a:p>
          <a:p>
            <a:pPr marL="0" indent="0">
              <a:buNone/>
            </a:pPr>
            <a:r>
              <a:rPr lang="en-US" dirty="0" smtClean="0"/>
              <a:t>Other attempts at lowering phase transition temperatures, or dynamically manipulating phase transition temperatures have been implemented. One of the more common being the Kalina cycle in which a mixture of ammonia and water is manipulated to control the phase transition temperature.</a:t>
            </a:r>
            <a:endParaRPr lang="en-US" dirty="0"/>
          </a:p>
        </p:txBody>
      </p:sp>
    </p:spTree>
    <p:extLst>
      <p:ext uri="{BB962C8B-B14F-4D97-AF65-F5344CB8AC3E}">
        <p14:creationId xmlns:p14="http://schemas.microsoft.com/office/powerpoint/2010/main" val="658051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r>
              <a:rPr lang="en-US" dirty="0" smtClean="0"/>
              <a:t>A lot of the literature review was spent comparing the pros and cons of the ORC and the Kalina cycle, and the Kalina cycle was deemed to complex and difficult to control for the limited, and sometimes dubious efficiency gains over comparable ORC implementations.</a:t>
            </a:r>
            <a:endParaRPr lang="en-US" dirty="0"/>
          </a:p>
        </p:txBody>
      </p:sp>
    </p:spTree>
    <p:extLst>
      <p:ext uri="{BB962C8B-B14F-4D97-AF65-F5344CB8AC3E}">
        <p14:creationId xmlns:p14="http://schemas.microsoft.com/office/powerpoint/2010/main" val="2709833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“Wet” vs. “Dry” working fluids</a:t>
            </a:r>
          </a:p>
          <a:p>
            <a:pPr marL="0" indent="0">
              <a:buNone/>
            </a:pPr>
            <a:r>
              <a:rPr lang="en-US" dirty="0" smtClean="0"/>
              <a:t>This terminology refers to what happens to a working fluid when the entropy is held relatively constant as the temperature of the working fluid is reduced. </a:t>
            </a:r>
          </a:p>
          <a:p>
            <a:pPr marL="0" indent="0">
              <a:buNone/>
            </a:pPr>
            <a:endParaRPr lang="en-US" dirty="0"/>
          </a:p>
          <a:p>
            <a:pPr marL="0" indent="0">
              <a:buNone/>
            </a:pPr>
            <a:r>
              <a:rPr lang="en-US" dirty="0" smtClean="0"/>
              <a:t>If a saturated vapor condenses, it is referred to as a wet working fluid, if it becomes super-heated, it is referred to as a dry working fluid. If it remains a saturated vapor, it is referred to as an isentropic</a:t>
            </a:r>
            <a:r>
              <a:rPr lang="en-US" dirty="0"/>
              <a:t> </a:t>
            </a:r>
            <a:r>
              <a:rPr lang="en-US" dirty="0" smtClean="0"/>
              <a:t>working fluid.</a:t>
            </a:r>
          </a:p>
          <a:p>
            <a:pPr marL="0" indent="0">
              <a:buNone/>
            </a:pPr>
            <a:endParaRPr lang="en-US" dirty="0"/>
          </a:p>
        </p:txBody>
      </p:sp>
    </p:spTree>
    <p:extLst>
      <p:ext uri="{BB962C8B-B14F-4D97-AF65-F5344CB8AC3E}">
        <p14:creationId xmlns:p14="http://schemas.microsoft.com/office/powerpoint/2010/main" val="3152103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0739" y="1321752"/>
            <a:ext cx="6625590" cy="4385328"/>
          </a:xfrm>
          <a:prstGeom prst="rect">
            <a:avLst/>
          </a:prstGeom>
        </p:spPr>
      </p:pic>
      <p:sp>
        <p:nvSpPr>
          <p:cNvPr id="5" name="TextBox 4"/>
          <p:cNvSpPr txBox="1"/>
          <p:nvPr/>
        </p:nvSpPr>
        <p:spPr>
          <a:xfrm>
            <a:off x="538843" y="1321752"/>
            <a:ext cx="3804557" cy="3893374"/>
          </a:xfrm>
          <a:prstGeom prst="rect">
            <a:avLst/>
          </a:prstGeom>
          <a:noFill/>
        </p:spPr>
        <p:txBody>
          <a:bodyPr wrap="square" rtlCol="0">
            <a:spAutoFit/>
          </a:bodyPr>
          <a:lstStyle/>
          <a:p>
            <a:r>
              <a:rPr lang="en-US" dirty="0" smtClean="0"/>
              <a:t>Because dry working fluids do not condense, there is less risk of damage to turbine blades due to high velocity contact with condensate.</a:t>
            </a:r>
          </a:p>
          <a:p>
            <a:endParaRPr lang="en-US" dirty="0"/>
          </a:p>
          <a:p>
            <a:r>
              <a:rPr lang="en-US" dirty="0" smtClean="0"/>
              <a:t>Isentropic fluids are better still because no energy is used to heat the fluid beyond its saturated temperature, and a more efficient cycle is possible. The T-s diagram to the right is for the selected working fluid R245fa, and isentropic fluid.</a:t>
            </a:r>
            <a:endParaRPr lang="en-US" dirty="0"/>
          </a:p>
        </p:txBody>
      </p:sp>
    </p:spTree>
    <p:extLst>
      <p:ext uri="{BB962C8B-B14F-4D97-AF65-F5344CB8AC3E}">
        <p14:creationId xmlns:p14="http://schemas.microsoft.com/office/powerpoint/2010/main" val="140365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a:t>
            </a:r>
            <a:endParaRPr lang="en-US" dirty="0"/>
          </a:p>
        </p:txBody>
      </p:sp>
      <p:pic>
        <p:nvPicPr>
          <p:cNvPr id="4" name="Picture 3"/>
          <p:cNvPicPr>
            <a:picLocks noChangeAspect="1"/>
          </p:cNvPicPr>
          <p:nvPr/>
        </p:nvPicPr>
        <p:blipFill>
          <a:blip r:embed="rId2" cstate="print"/>
          <a:stretch>
            <a:fillRect/>
          </a:stretch>
        </p:blipFill>
        <p:spPr>
          <a:xfrm>
            <a:off x="6711044" y="733425"/>
            <a:ext cx="4534036" cy="5423488"/>
          </a:xfrm>
          <a:prstGeom prst="rect">
            <a:avLst/>
          </a:prstGeom>
        </p:spPr>
      </p:pic>
      <p:sp>
        <p:nvSpPr>
          <p:cNvPr id="5" name="TextBox 4"/>
          <p:cNvSpPr txBox="1"/>
          <p:nvPr/>
        </p:nvSpPr>
        <p:spPr>
          <a:xfrm>
            <a:off x="816429" y="1387929"/>
            <a:ext cx="5192485" cy="2431435"/>
          </a:xfrm>
          <a:prstGeom prst="rect">
            <a:avLst/>
          </a:prstGeom>
          <a:noFill/>
        </p:spPr>
        <p:txBody>
          <a:bodyPr wrap="square" rtlCol="0">
            <a:spAutoFit/>
          </a:bodyPr>
          <a:lstStyle/>
          <a:p>
            <a:r>
              <a:rPr lang="en-US" dirty="0" smtClean="0"/>
              <a:t>This diagram represents a MAN 12K98ME/MC marine diesel engine operating at 100 SMCR under ISO conditions.</a:t>
            </a:r>
          </a:p>
          <a:p>
            <a:endParaRPr lang="en-US" dirty="0"/>
          </a:p>
          <a:p>
            <a:r>
              <a:rPr lang="en-US" dirty="0" smtClean="0"/>
              <a:t>This power breakdown is considerably more efficient than many automotive applications; though the ratios between cooling water and exhaust are similar.</a:t>
            </a:r>
            <a:endParaRPr lang="en-US" dirty="0"/>
          </a:p>
        </p:txBody>
      </p:sp>
    </p:spTree>
    <p:extLst>
      <p:ext uri="{BB962C8B-B14F-4D97-AF65-F5344CB8AC3E}">
        <p14:creationId xmlns:p14="http://schemas.microsoft.com/office/powerpoint/2010/main" val="19177392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Heat capacity</a:t>
            </a:r>
          </a:p>
          <a:p>
            <a:pPr marL="0" indent="0">
              <a:buNone/>
            </a:pPr>
            <a:endParaRPr lang="en-US" dirty="0"/>
          </a:p>
          <a:p>
            <a:pPr marL="0" indent="0">
              <a:buNone/>
            </a:pPr>
            <a:r>
              <a:rPr lang="en-US" dirty="0" smtClean="0"/>
              <a:t>Large heat capacity is a </a:t>
            </a:r>
            <a:r>
              <a:rPr lang="en-US" dirty="0" smtClean="0"/>
              <a:t>desirable </a:t>
            </a:r>
            <a:r>
              <a:rPr lang="en-US" dirty="0" smtClean="0"/>
              <a:t>trait of a working fluid because comparatively more heat can be transferred to the fluid with an equal rise in temperature. This results in smaller heat exchangers and slower mass flow rates for similar cycles. </a:t>
            </a:r>
          </a:p>
          <a:p>
            <a:pPr marL="0" indent="0">
              <a:buNone/>
            </a:pPr>
            <a:endParaRPr lang="en-US" dirty="0"/>
          </a:p>
          <a:p>
            <a:pPr marL="0" indent="0">
              <a:buNone/>
            </a:pPr>
            <a:r>
              <a:rPr lang="en-US" dirty="0" smtClean="0"/>
              <a:t>R245fa and other refrigerants have relatively high heat capacities for organic fluids, though not nearly as high as water.</a:t>
            </a:r>
            <a:endParaRPr lang="en-US" dirty="0"/>
          </a:p>
        </p:txBody>
      </p:sp>
    </p:spTree>
    <p:extLst>
      <p:ext uri="{BB962C8B-B14F-4D97-AF65-F5344CB8AC3E}">
        <p14:creationId xmlns:p14="http://schemas.microsoft.com/office/powerpoint/2010/main" val="1424408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Flammability</a:t>
            </a:r>
          </a:p>
          <a:p>
            <a:pPr marL="0" indent="0">
              <a:buNone/>
            </a:pPr>
            <a:endParaRPr lang="en-US" dirty="0"/>
          </a:p>
          <a:p>
            <a:pPr marL="0" indent="0">
              <a:buNone/>
            </a:pPr>
            <a:r>
              <a:rPr lang="en-US" dirty="0" smtClean="0"/>
              <a:t>Finally, many of the organic working fluids were ruled out as potential candidates due to the fact that they were flammable.</a:t>
            </a:r>
            <a:endParaRPr lang="en-US" dirty="0"/>
          </a:p>
        </p:txBody>
      </p:sp>
    </p:spTree>
    <p:extLst>
      <p:ext uri="{BB962C8B-B14F-4D97-AF65-F5344CB8AC3E}">
        <p14:creationId xmlns:p14="http://schemas.microsoft.com/office/powerpoint/2010/main" val="2501269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p:txBody>
          <a:bodyPr/>
          <a:lstStyle/>
          <a:p>
            <a:r>
              <a:rPr lang="en-US" dirty="0" smtClean="0"/>
              <a:t>Given a working pressure, and a state of either saturated vapor or saturated liquid, many other properties of a working fluid can be determined</a:t>
            </a:r>
          </a:p>
          <a:p>
            <a:pPr lvl="1"/>
            <a:r>
              <a:rPr lang="en-US" dirty="0" smtClean="0"/>
              <a:t>Temperature</a:t>
            </a:r>
          </a:p>
          <a:p>
            <a:pPr lvl="1"/>
            <a:r>
              <a:rPr lang="en-US" dirty="0" smtClean="0"/>
              <a:t>Enthalpy</a:t>
            </a:r>
          </a:p>
          <a:p>
            <a:pPr lvl="1"/>
            <a:r>
              <a:rPr lang="en-US" dirty="0" smtClean="0"/>
              <a:t>Entropy</a:t>
            </a:r>
          </a:p>
          <a:p>
            <a:pPr lvl="1"/>
            <a:r>
              <a:rPr lang="en-US" dirty="0" smtClean="0"/>
              <a:t>Specific volume</a:t>
            </a:r>
            <a:endParaRPr lang="en-US" dirty="0"/>
          </a:p>
        </p:txBody>
      </p:sp>
    </p:spTree>
    <p:extLst>
      <p:ext uri="{BB962C8B-B14F-4D97-AF65-F5344CB8AC3E}">
        <p14:creationId xmlns:p14="http://schemas.microsoft.com/office/powerpoint/2010/main" val="2661196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p:txBody>
          <a:bodyPr/>
          <a:lstStyle/>
          <a:p>
            <a:r>
              <a:rPr lang="en-US" dirty="0" smtClean="0"/>
              <a:t>Because heat will always transfer from a high heat source to a low heat sink to reach an equilibrium, it is not possible to transfer heat to a cycle if the waste heat temperature is not greater than the working temperature of the boiler.</a:t>
            </a:r>
          </a:p>
          <a:p>
            <a:endParaRPr lang="en-US" dirty="0"/>
          </a:p>
          <a:p>
            <a:r>
              <a:rPr lang="en-US" dirty="0" smtClean="0"/>
              <a:t>Similarly, heat can not be rejected from a cycle if the temperature of the working fluid in the condenser is not higher than the heat sink temperature, often the ambient air.</a:t>
            </a:r>
            <a:endParaRPr lang="en-US" dirty="0"/>
          </a:p>
        </p:txBody>
      </p:sp>
    </p:spTree>
    <p:extLst>
      <p:ext uri="{BB962C8B-B14F-4D97-AF65-F5344CB8AC3E}">
        <p14:creationId xmlns:p14="http://schemas.microsoft.com/office/powerpoint/2010/main" val="2822115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a:xfrm>
            <a:off x="838200" y="1825624"/>
            <a:ext cx="3211286" cy="4003675"/>
          </a:xfrm>
        </p:spPr>
        <p:txBody>
          <a:bodyPr/>
          <a:lstStyle/>
          <a:p>
            <a:r>
              <a:rPr lang="en-US" dirty="0" smtClean="0"/>
              <a:t>Considering a maximum working temperature of the boiler equal to the temperature of an automotive cooling loop ~100</a:t>
            </a:r>
            <a:r>
              <a:rPr lang="en-US" baseline="30000" dirty="0" smtClean="0"/>
              <a:t>o</a:t>
            </a:r>
            <a:r>
              <a:rPr lang="en-US" dirty="0" smtClean="0"/>
              <a:t>C, the T-s diagram was amended to the following.</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177755" y="1234939"/>
            <a:ext cx="7725774" cy="4839290"/>
          </a:xfrm>
          <a:prstGeom prst="rect">
            <a:avLst/>
          </a:prstGeom>
        </p:spPr>
      </p:pic>
    </p:spTree>
    <p:extLst>
      <p:ext uri="{BB962C8B-B14F-4D97-AF65-F5344CB8AC3E}">
        <p14:creationId xmlns:p14="http://schemas.microsoft.com/office/powerpoint/2010/main" val="3747332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a:xfrm>
            <a:off x="838200" y="1055326"/>
            <a:ext cx="3211286" cy="4773974"/>
          </a:xfrm>
        </p:spPr>
        <p:txBody>
          <a:bodyPr/>
          <a:lstStyle/>
          <a:p>
            <a:r>
              <a:rPr lang="en-US" sz="2400" dirty="0" smtClean="0"/>
              <a:t>This diagram shows the reduced boiler temperature to reflect the lack of heat available from the heat source – the vehicle cooling loop.</a:t>
            </a:r>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8384" y="1055325"/>
            <a:ext cx="7756001" cy="5133204"/>
          </a:xfrm>
          <a:prstGeom prst="rect">
            <a:avLst/>
          </a:prstGeom>
        </p:spPr>
      </p:pic>
    </p:spTree>
    <p:extLst>
      <p:ext uri="{BB962C8B-B14F-4D97-AF65-F5344CB8AC3E}">
        <p14:creationId xmlns:p14="http://schemas.microsoft.com/office/powerpoint/2010/main" val="3788820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a:xfrm>
            <a:off x="838200" y="1055326"/>
            <a:ext cx="3211286" cy="4773974"/>
          </a:xfrm>
        </p:spPr>
        <p:txBody>
          <a:bodyPr/>
          <a:lstStyle/>
          <a:p>
            <a:r>
              <a:rPr lang="en-US" sz="2400" dirty="0" smtClean="0"/>
              <a:t>This diagram assumes a working temperature of less than 25</a:t>
            </a:r>
            <a:r>
              <a:rPr lang="en-US" sz="2400" baseline="30000" dirty="0" smtClean="0"/>
              <a:t>o</a:t>
            </a:r>
            <a:r>
              <a:rPr lang="en-US" sz="2400" dirty="0" smtClean="0"/>
              <a:t>C which severely limits the operating environments in which this system is viable. Under-hood temperatures frequently exceed 40</a:t>
            </a:r>
            <a:r>
              <a:rPr lang="en-US" sz="2400" baseline="30000" dirty="0" smtClean="0"/>
              <a:t>o</a:t>
            </a:r>
            <a:r>
              <a:rPr lang="en-US" sz="2400" dirty="0" smtClean="0"/>
              <a:t>C.</a:t>
            </a:r>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8384" y="1055325"/>
            <a:ext cx="7756001" cy="5133204"/>
          </a:xfrm>
          <a:prstGeom prst="rect">
            <a:avLst/>
          </a:prstGeom>
        </p:spPr>
      </p:pic>
    </p:spTree>
    <p:extLst>
      <p:ext uri="{BB962C8B-B14F-4D97-AF65-F5344CB8AC3E}">
        <p14:creationId xmlns:p14="http://schemas.microsoft.com/office/powerpoint/2010/main" val="564760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exchangers</a:t>
            </a:r>
            <a:endParaRPr lang="en-US" dirty="0"/>
          </a:p>
        </p:txBody>
      </p:sp>
      <p:sp>
        <p:nvSpPr>
          <p:cNvPr id="3" name="Content Placeholder 2"/>
          <p:cNvSpPr>
            <a:spLocks noGrp="1"/>
          </p:cNvSpPr>
          <p:nvPr>
            <p:ph idx="1"/>
          </p:nvPr>
        </p:nvSpPr>
        <p:spPr>
          <a:xfrm>
            <a:off x="838200" y="1825626"/>
            <a:ext cx="10515600" cy="1342118"/>
          </a:xfrm>
        </p:spPr>
        <p:txBody>
          <a:bodyPr/>
          <a:lstStyle/>
          <a:p>
            <a:r>
              <a:rPr lang="en-US" dirty="0" smtClean="0"/>
              <a:t>A log mean temperature difference model for a single pass, cross-flow heat exchanger was used to estimate heat exchanger area requirements for a system like this.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3827577" y="3870960"/>
                <a:ext cx="3655103" cy="9481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Δ</m:t>
                      </m:r>
                      <m:sSub>
                        <m:sSubPr>
                          <m:ctrlPr>
                            <a:rPr lang="en-US" i="1">
                              <a:latin typeface="Cambria Math"/>
                            </a:rPr>
                          </m:ctrlPr>
                        </m:sSubPr>
                        <m:e>
                          <m:r>
                            <a:rPr lang="en-US" i="1">
                              <a:latin typeface="Cambria Math"/>
                            </a:rPr>
                            <m:t>𝑇</m:t>
                          </m:r>
                        </m:e>
                        <m:sub>
                          <m:r>
                            <a:rPr lang="en-US" i="1">
                              <a:latin typeface="Cambria Math"/>
                            </a:rPr>
                            <m:t>𝑚</m:t>
                          </m:r>
                        </m:sub>
                      </m:sSub>
                      <m:r>
                        <a:rPr lang="en-US" i="1">
                          <a:latin typeface="Cambria Math"/>
                        </a:rPr>
                        <m:t>=</m:t>
                      </m:r>
                      <m:f>
                        <m:fPr>
                          <m:ctrlPr>
                            <a:rPr lang="en-US" i="1">
                              <a:latin typeface="Cambria Math"/>
                            </a:rPr>
                          </m:ctrlPr>
                        </m:fPr>
                        <m:num>
                          <m:d>
                            <m:dPr>
                              <m:ctrlPr>
                                <a:rPr lang="en-US" i="1">
                                  <a:latin typeface="Cambria Math"/>
                                </a:rPr>
                              </m:ctrlPr>
                            </m:dPr>
                            <m:e>
                              <m:sSub>
                                <m:sSubPr>
                                  <m:ctrlPr>
                                    <a:rPr lang="en-US" i="1">
                                      <a:latin typeface="Cambria Math"/>
                                    </a:rPr>
                                  </m:ctrlPr>
                                </m:sSubPr>
                                <m:e>
                                  <m:r>
                                    <a:rPr lang="en-US" i="1">
                                      <a:latin typeface="Cambria Math"/>
                                    </a:rPr>
                                    <m:t>𝑇</m:t>
                                  </m:r>
                                </m:e>
                                <m:sub>
                                  <m:r>
                                    <a:rPr lang="en-US" i="1">
                                      <a:latin typeface="Cambria Math"/>
                                    </a:rPr>
                                    <m:t>h</m:t>
                                  </m:r>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𝑇</m:t>
                                  </m:r>
                                </m:e>
                                <m:sub>
                                  <m:r>
                                    <a:rPr lang="en-US" i="1">
                                      <a:latin typeface="Cambria Math"/>
                                    </a:rPr>
                                    <m:t>𝑐</m:t>
                                  </m:r>
                                  <m:r>
                                    <a:rPr lang="en-US" i="1">
                                      <a:latin typeface="Cambria Math"/>
                                    </a:rPr>
                                    <m:t>2</m:t>
                                  </m:r>
                                </m:sub>
                              </m:sSub>
                            </m:e>
                          </m:d>
                          <m:r>
                            <a:rPr lang="en-US" i="1">
                              <a:latin typeface="Cambria Math"/>
                            </a:rPr>
                            <m:t>−</m:t>
                          </m:r>
                          <m:d>
                            <m:dPr>
                              <m:ctrlPr>
                                <a:rPr lang="en-US" i="1">
                                  <a:latin typeface="Cambria Math"/>
                                </a:rPr>
                              </m:ctrlPr>
                            </m:dPr>
                            <m:e>
                              <m:sSub>
                                <m:sSubPr>
                                  <m:ctrlPr>
                                    <a:rPr lang="en-US" i="1">
                                      <a:latin typeface="Cambria Math"/>
                                    </a:rPr>
                                  </m:ctrlPr>
                                </m:sSubPr>
                                <m:e>
                                  <m:r>
                                    <a:rPr lang="en-US" i="1">
                                      <a:latin typeface="Cambria Math"/>
                                    </a:rPr>
                                    <m:t>𝑇</m:t>
                                  </m:r>
                                </m:e>
                                <m:sub>
                                  <m:r>
                                    <a:rPr lang="en-US" i="1">
                                      <a:latin typeface="Cambria Math"/>
                                    </a:rPr>
                                    <m:t>h</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𝑇</m:t>
                                  </m:r>
                                </m:e>
                                <m:sub>
                                  <m:r>
                                    <a:rPr lang="en-US" i="1">
                                      <a:latin typeface="Cambria Math"/>
                                    </a:rPr>
                                    <m:t>𝑐</m:t>
                                  </m:r>
                                  <m:r>
                                    <a:rPr lang="en-US" i="1">
                                      <a:latin typeface="Cambria Math"/>
                                    </a:rPr>
                                    <m:t>1</m:t>
                                  </m:r>
                                </m:sub>
                              </m:sSub>
                            </m:e>
                          </m:d>
                        </m:num>
                        <m:den>
                          <m:func>
                            <m:funcPr>
                              <m:ctrlPr>
                                <a:rPr lang="en-US" i="1">
                                  <a:latin typeface="Cambria Math"/>
                                </a:rPr>
                              </m:ctrlPr>
                            </m:funcPr>
                            <m:fName>
                              <m:r>
                                <m:rPr>
                                  <m:sty m:val="p"/>
                                </m:rPr>
                                <a:rPr lang="en-US">
                                  <a:latin typeface="Cambria Math"/>
                                </a:rPr>
                                <m:t>ln</m:t>
                              </m:r>
                            </m:fName>
                            <m:e>
                              <m:d>
                                <m:dPr>
                                  <m:ctrlPr>
                                    <a:rPr lang="en-US" i="1">
                                      <a:latin typeface="Cambria Math"/>
                                    </a:rPr>
                                  </m:ctrlPr>
                                </m:dPr>
                                <m:e>
                                  <m:f>
                                    <m:fPr>
                                      <m:ctrlPr>
                                        <a:rPr lang="en-US" i="1">
                                          <a:latin typeface="Cambria Math"/>
                                        </a:rPr>
                                      </m:ctrlPr>
                                    </m:fPr>
                                    <m:num>
                                      <m:sSub>
                                        <m:sSubPr>
                                          <m:ctrlPr>
                                            <a:rPr lang="en-US" i="1">
                                              <a:latin typeface="Cambria Math"/>
                                            </a:rPr>
                                          </m:ctrlPr>
                                        </m:sSubPr>
                                        <m:e>
                                          <m:r>
                                            <a:rPr lang="en-US" i="1">
                                              <a:latin typeface="Cambria Math"/>
                                            </a:rPr>
                                            <m:t>𝑇</m:t>
                                          </m:r>
                                        </m:e>
                                        <m:sub>
                                          <m:r>
                                            <a:rPr lang="en-US" i="1">
                                              <a:latin typeface="Cambria Math"/>
                                            </a:rPr>
                                            <m:t>h</m:t>
                                          </m:r>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𝑇</m:t>
                                          </m:r>
                                        </m:e>
                                        <m:sub>
                                          <m:r>
                                            <a:rPr lang="en-US" i="1">
                                              <a:latin typeface="Cambria Math"/>
                                            </a:rPr>
                                            <m:t>𝑐</m:t>
                                          </m:r>
                                          <m:r>
                                            <a:rPr lang="en-US" i="1">
                                              <a:latin typeface="Cambria Math"/>
                                            </a:rPr>
                                            <m:t>2</m:t>
                                          </m:r>
                                        </m:sub>
                                      </m:sSub>
                                    </m:num>
                                    <m:den>
                                      <m:sSub>
                                        <m:sSubPr>
                                          <m:ctrlPr>
                                            <a:rPr lang="en-US" i="1">
                                              <a:latin typeface="Cambria Math"/>
                                            </a:rPr>
                                          </m:ctrlPr>
                                        </m:sSubPr>
                                        <m:e>
                                          <m:r>
                                            <a:rPr lang="en-US" i="1">
                                              <a:latin typeface="Cambria Math"/>
                                            </a:rPr>
                                            <m:t>𝑇</m:t>
                                          </m:r>
                                        </m:e>
                                        <m:sub>
                                          <m:r>
                                            <a:rPr lang="en-US" i="1">
                                              <a:latin typeface="Cambria Math"/>
                                            </a:rPr>
                                            <m:t>h</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𝑇</m:t>
                                          </m:r>
                                        </m:e>
                                        <m:sub>
                                          <m:r>
                                            <a:rPr lang="en-US" i="1">
                                              <a:latin typeface="Cambria Math"/>
                                            </a:rPr>
                                            <m:t>𝑐</m:t>
                                          </m:r>
                                          <m:r>
                                            <a:rPr lang="en-US" i="1">
                                              <a:latin typeface="Cambria Math"/>
                                            </a:rPr>
                                            <m:t>1</m:t>
                                          </m:r>
                                        </m:sub>
                                      </m:sSub>
                                    </m:den>
                                  </m:f>
                                </m:e>
                              </m:d>
                            </m:e>
                          </m:func>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3827577" y="3870960"/>
                <a:ext cx="3655103" cy="94814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75098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exchangers</a:t>
            </a:r>
            <a:endParaRPr lang="en-US" dirty="0"/>
          </a:p>
        </p:txBody>
      </p:sp>
      <p:sp>
        <p:nvSpPr>
          <p:cNvPr id="3" name="Content Placeholder 2"/>
          <p:cNvSpPr>
            <a:spLocks noGrp="1"/>
          </p:cNvSpPr>
          <p:nvPr>
            <p:ph idx="1"/>
          </p:nvPr>
        </p:nvSpPr>
        <p:spPr>
          <a:xfrm>
            <a:off x="838200" y="1825626"/>
            <a:ext cx="10515600" cy="1342118"/>
          </a:xfrm>
        </p:spPr>
        <p:txBody>
          <a:bodyPr/>
          <a:lstStyle/>
          <a:p>
            <a:r>
              <a:rPr lang="en-US" dirty="0" smtClean="0"/>
              <a:t>This temperature difference can then be used to determine the heat exchange area using this heat exchanger heat transfer equation.</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5371442" y="3236640"/>
                <a:ext cx="1449115" cy="3847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q</m:t>
                      </m:r>
                      <m:r>
                        <a:rPr lang="en-US">
                          <a:latin typeface="Cambria Math"/>
                        </a:rPr>
                        <m:t>=</m:t>
                      </m:r>
                      <m:r>
                        <m:rPr>
                          <m:sty m:val="p"/>
                        </m:rPr>
                        <a:rPr lang="en-US">
                          <a:latin typeface="Cambria Math"/>
                        </a:rPr>
                        <m:t>UAΔ</m:t>
                      </m:r>
                      <m:sSub>
                        <m:sSubPr>
                          <m:ctrlPr>
                            <a:rPr lang="en-US" i="1">
                              <a:latin typeface="Cambria Math"/>
                            </a:rPr>
                          </m:ctrlPr>
                        </m:sSubPr>
                        <m:e>
                          <m:r>
                            <a:rPr lang="en-US" i="1">
                              <a:latin typeface="Cambria Math"/>
                            </a:rPr>
                            <m:t>𝑇</m:t>
                          </m:r>
                        </m:e>
                        <m:sub>
                          <m:r>
                            <a:rPr lang="en-US" i="1">
                              <a:latin typeface="Cambria Math"/>
                            </a:rPr>
                            <m:t>𝑚</m:t>
                          </m:r>
                        </m:sub>
                      </m:sSub>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5371442" y="3236640"/>
                <a:ext cx="1449115" cy="384721"/>
              </a:xfrm>
              <a:prstGeom prst="rect">
                <a:avLst/>
              </a:prstGeom>
              <a:blipFill rotWithShape="1">
                <a:blip r:embed="rId2"/>
                <a:stretch>
                  <a:fillRect b="-4762"/>
                </a:stretch>
              </a:blipFill>
            </p:spPr>
            <p:txBody>
              <a:bodyPr/>
              <a:lstStyle/>
              <a:p>
                <a:r>
                  <a:rPr lang="en-US">
                    <a:noFill/>
                  </a:rPr>
                  <a:t> </a:t>
                </a:r>
              </a:p>
            </p:txBody>
          </p:sp>
        </mc:Fallback>
      </mc:AlternateContent>
    </p:spTree>
    <p:extLst>
      <p:ext uri="{BB962C8B-B14F-4D97-AF65-F5344CB8AC3E}">
        <p14:creationId xmlns:p14="http://schemas.microsoft.com/office/powerpoint/2010/main" val="3793437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exchangers</a:t>
            </a:r>
            <a:endParaRPr lang="en-US" dirty="0"/>
          </a:p>
        </p:txBody>
      </p:sp>
      <p:sp>
        <p:nvSpPr>
          <p:cNvPr id="3" name="Content Placeholder 2"/>
          <p:cNvSpPr>
            <a:spLocks noGrp="1"/>
          </p:cNvSpPr>
          <p:nvPr>
            <p:ph idx="1"/>
          </p:nvPr>
        </p:nvSpPr>
        <p:spPr>
          <a:xfrm>
            <a:off x="838200" y="1825626"/>
            <a:ext cx="10515600" cy="688974"/>
          </a:xfrm>
        </p:spPr>
        <p:txBody>
          <a:bodyPr/>
          <a:lstStyle/>
          <a:p>
            <a:r>
              <a:rPr lang="en-US" dirty="0" smtClean="0"/>
              <a:t>Using these equations, the following estimates were acquired</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2563586" y="2796840"/>
                <a:ext cx="6580414" cy="9744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a:rPr>
                          </m:ctrlPr>
                        </m:sSupPr>
                        <m:e>
                          <m:r>
                            <a:rPr lang="en-US">
                              <a:latin typeface="Cambria Math"/>
                            </a:rPr>
                            <m:t>9.1395</m:t>
                          </m:r>
                        </m:e>
                        <m:sup>
                          <m:r>
                            <m:rPr>
                              <m:sty m:val="p"/>
                            </m:rPr>
                            <a:rPr lang="en-US">
                              <a:latin typeface="Cambria Math"/>
                            </a:rPr>
                            <m:t>o</m:t>
                          </m:r>
                        </m:sup>
                      </m:sSup>
                      <m:r>
                        <a:rPr lang="en-US" i="1">
                          <a:latin typeface="Cambria Math"/>
                        </a:rPr>
                        <m:t>𝐶</m:t>
                      </m:r>
                      <m:r>
                        <a:rPr lang="en-US" i="1">
                          <a:latin typeface="Cambria Math"/>
                        </a:rPr>
                        <m:t>=</m:t>
                      </m:r>
                      <m:f>
                        <m:fPr>
                          <m:ctrlPr>
                            <a:rPr lang="en-US" i="1">
                              <a:latin typeface="Cambria Math"/>
                            </a:rPr>
                          </m:ctrlPr>
                        </m:fPr>
                        <m:num>
                          <m:d>
                            <m:dPr>
                              <m:ctrlPr>
                                <a:rPr lang="en-US" i="1">
                                  <a:latin typeface="Cambria Math"/>
                                </a:rPr>
                              </m:ctrlPr>
                            </m:dPr>
                            <m:e>
                              <m:sSup>
                                <m:sSupPr>
                                  <m:ctrlPr>
                                    <a:rPr lang="en-US" i="1">
                                      <a:latin typeface="Cambria Math"/>
                                    </a:rPr>
                                  </m:ctrlPr>
                                </m:sSupPr>
                                <m:e>
                                  <m:r>
                                    <a:rPr lang="en-US" i="1">
                                      <a:latin typeface="Cambria Math"/>
                                    </a:rPr>
                                    <m:t>42.4233</m:t>
                                  </m:r>
                                </m:e>
                                <m:sup>
                                  <m:r>
                                    <a:rPr lang="en-US" i="1">
                                      <a:latin typeface="Cambria Math"/>
                                    </a:rPr>
                                    <m:t>𝑜</m:t>
                                  </m:r>
                                </m:sup>
                              </m:sSup>
                              <m:r>
                                <a:rPr lang="en-US" i="1">
                                  <a:latin typeface="Cambria Math"/>
                                </a:rPr>
                                <m:t>𝐶</m:t>
                              </m:r>
                              <m:r>
                                <a:rPr lang="en-US" i="1">
                                  <a:latin typeface="Cambria Math"/>
                                </a:rPr>
                                <m:t>−</m:t>
                              </m:r>
                              <m:sSup>
                                <m:sSupPr>
                                  <m:ctrlPr>
                                    <a:rPr lang="en-US" i="1">
                                      <a:latin typeface="Cambria Math"/>
                                    </a:rPr>
                                  </m:ctrlPr>
                                </m:sSupPr>
                                <m:e>
                                  <m:r>
                                    <a:rPr lang="en-US" i="1">
                                      <a:latin typeface="Cambria Math"/>
                                    </a:rPr>
                                    <m:t>42.29</m:t>
                                  </m:r>
                                </m:e>
                                <m:sup>
                                  <m:r>
                                    <a:rPr lang="en-US" i="1">
                                      <a:latin typeface="Cambria Math"/>
                                    </a:rPr>
                                    <m:t>𝑜</m:t>
                                  </m:r>
                                </m:sup>
                              </m:sSup>
                              <m:r>
                                <a:rPr lang="en-US" i="1">
                                  <a:latin typeface="Cambria Math"/>
                                </a:rPr>
                                <m:t>𝐶</m:t>
                              </m:r>
                            </m:e>
                          </m:d>
                          <m:r>
                            <a:rPr lang="en-US" i="1">
                              <a:latin typeface="Cambria Math"/>
                            </a:rPr>
                            <m:t>−</m:t>
                          </m:r>
                          <m:d>
                            <m:dPr>
                              <m:ctrlPr>
                                <a:rPr lang="en-US" i="1">
                                  <a:latin typeface="Cambria Math"/>
                                </a:rPr>
                              </m:ctrlPr>
                            </m:dPr>
                            <m:e>
                              <m:sSup>
                                <m:sSupPr>
                                  <m:ctrlPr>
                                    <a:rPr lang="en-US" i="1">
                                      <a:latin typeface="Cambria Math"/>
                                    </a:rPr>
                                  </m:ctrlPr>
                                </m:sSupPr>
                                <m:e>
                                  <m:r>
                                    <a:rPr lang="en-US" i="1">
                                      <a:latin typeface="Cambria Math"/>
                                    </a:rPr>
                                    <m:t>97.5</m:t>
                                  </m:r>
                                </m:e>
                                <m:sup>
                                  <m:r>
                                    <a:rPr lang="en-US" i="1">
                                      <a:latin typeface="Cambria Math"/>
                                    </a:rPr>
                                    <m:t>𝑜</m:t>
                                  </m:r>
                                </m:sup>
                              </m:sSup>
                              <m:r>
                                <a:rPr lang="en-US" i="1">
                                  <a:latin typeface="Cambria Math"/>
                                </a:rPr>
                                <m:t>𝐶</m:t>
                              </m:r>
                              <m:r>
                                <a:rPr lang="en-US" i="1">
                                  <a:latin typeface="Cambria Math"/>
                                </a:rPr>
                                <m:t>−</m:t>
                              </m:r>
                              <m:sSup>
                                <m:sSupPr>
                                  <m:ctrlPr>
                                    <a:rPr lang="en-US" i="1">
                                      <a:latin typeface="Cambria Math"/>
                                    </a:rPr>
                                  </m:ctrlPr>
                                </m:sSupPr>
                                <m:e>
                                  <m:r>
                                    <a:rPr lang="en-US" i="1">
                                      <a:latin typeface="Cambria Math"/>
                                    </a:rPr>
                                    <m:t>42.29</m:t>
                                  </m:r>
                                </m:e>
                                <m:sup>
                                  <m:r>
                                    <a:rPr lang="en-US" i="1">
                                      <a:latin typeface="Cambria Math"/>
                                    </a:rPr>
                                    <m:t>𝑜</m:t>
                                  </m:r>
                                </m:sup>
                              </m:sSup>
                              <m:r>
                                <a:rPr lang="en-US" i="1">
                                  <a:latin typeface="Cambria Math"/>
                                </a:rPr>
                                <m:t>𝐶</m:t>
                              </m:r>
                            </m:e>
                          </m:d>
                        </m:num>
                        <m:den>
                          <m:r>
                            <m:rPr>
                              <m:sty m:val="p"/>
                            </m:rPr>
                            <a:rPr lang="en-US">
                              <a:latin typeface="Cambria Math"/>
                            </a:rPr>
                            <m:t>ln</m:t>
                          </m:r>
                          <m:r>
                            <a:rPr lang="en-US">
                              <a:latin typeface="Cambria Math"/>
                            </a:rPr>
                            <m:t>⁡</m:t>
                          </m:r>
                          <m:r>
                            <a:rPr lang="en-US" i="1">
                              <a:latin typeface="Cambria Math"/>
                            </a:rPr>
                            <m:t>[</m:t>
                          </m:r>
                          <m:f>
                            <m:fPr>
                              <m:ctrlPr>
                                <a:rPr lang="en-US" i="1">
                                  <a:latin typeface="Cambria Math"/>
                                </a:rPr>
                              </m:ctrlPr>
                            </m:fPr>
                            <m:num>
                              <m:sSup>
                                <m:sSupPr>
                                  <m:ctrlPr>
                                    <a:rPr lang="en-US" i="1">
                                      <a:latin typeface="Cambria Math"/>
                                    </a:rPr>
                                  </m:ctrlPr>
                                </m:sSupPr>
                                <m:e>
                                  <m:r>
                                    <a:rPr lang="en-US" i="1">
                                      <a:latin typeface="Cambria Math"/>
                                    </a:rPr>
                                    <m:t>42.4233</m:t>
                                  </m:r>
                                </m:e>
                                <m:sup>
                                  <m:r>
                                    <a:rPr lang="en-US" i="1">
                                      <a:latin typeface="Cambria Math"/>
                                    </a:rPr>
                                    <m:t>𝑜</m:t>
                                  </m:r>
                                </m:sup>
                              </m:sSup>
                              <m:r>
                                <a:rPr lang="en-US" i="1">
                                  <a:latin typeface="Cambria Math"/>
                                </a:rPr>
                                <m:t>𝐶</m:t>
                              </m:r>
                              <m:r>
                                <a:rPr lang="en-US" i="1">
                                  <a:latin typeface="Cambria Math"/>
                                </a:rPr>
                                <m:t>−</m:t>
                              </m:r>
                              <m:sSup>
                                <m:sSupPr>
                                  <m:ctrlPr>
                                    <a:rPr lang="en-US" i="1">
                                      <a:latin typeface="Cambria Math"/>
                                    </a:rPr>
                                  </m:ctrlPr>
                                </m:sSupPr>
                                <m:e>
                                  <m:r>
                                    <a:rPr lang="en-US" i="1">
                                      <a:latin typeface="Cambria Math"/>
                                    </a:rPr>
                                    <m:t>42.29</m:t>
                                  </m:r>
                                </m:e>
                                <m:sup>
                                  <m:r>
                                    <a:rPr lang="en-US" i="1">
                                      <a:latin typeface="Cambria Math"/>
                                    </a:rPr>
                                    <m:t>𝑜</m:t>
                                  </m:r>
                                </m:sup>
                              </m:sSup>
                              <m:r>
                                <a:rPr lang="en-US" i="1">
                                  <a:latin typeface="Cambria Math"/>
                                </a:rPr>
                                <m:t>𝐶</m:t>
                              </m:r>
                            </m:num>
                            <m:den>
                              <m:sSup>
                                <m:sSupPr>
                                  <m:ctrlPr>
                                    <a:rPr lang="en-US" i="1">
                                      <a:latin typeface="Cambria Math"/>
                                    </a:rPr>
                                  </m:ctrlPr>
                                </m:sSupPr>
                                <m:e>
                                  <m:r>
                                    <a:rPr lang="en-US" i="1">
                                      <a:latin typeface="Cambria Math"/>
                                    </a:rPr>
                                    <m:t>97.5</m:t>
                                  </m:r>
                                </m:e>
                                <m:sup>
                                  <m:r>
                                    <a:rPr lang="en-US" i="1">
                                      <a:latin typeface="Cambria Math"/>
                                    </a:rPr>
                                    <m:t>𝑜</m:t>
                                  </m:r>
                                </m:sup>
                              </m:sSup>
                              <m:r>
                                <a:rPr lang="en-US" i="1">
                                  <a:latin typeface="Cambria Math"/>
                                </a:rPr>
                                <m:t>𝐶</m:t>
                              </m:r>
                              <m:r>
                                <a:rPr lang="en-US" i="1">
                                  <a:latin typeface="Cambria Math"/>
                                </a:rPr>
                                <m:t>−</m:t>
                              </m:r>
                              <m:sSup>
                                <m:sSupPr>
                                  <m:ctrlPr>
                                    <a:rPr lang="en-US" i="1">
                                      <a:latin typeface="Cambria Math"/>
                                    </a:rPr>
                                  </m:ctrlPr>
                                </m:sSupPr>
                                <m:e>
                                  <m:r>
                                    <a:rPr lang="en-US" i="1">
                                      <a:latin typeface="Cambria Math"/>
                                    </a:rPr>
                                    <m:t>42.29</m:t>
                                  </m:r>
                                </m:e>
                                <m:sup>
                                  <m:r>
                                    <a:rPr lang="en-US" i="1">
                                      <a:latin typeface="Cambria Math"/>
                                    </a:rPr>
                                    <m:t>𝑜</m:t>
                                  </m:r>
                                </m:sup>
                              </m:sSup>
                              <m:r>
                                <a:rPr lang="en-US" i="1">
                                  <a:latin typeface="Cambria Math"/>
                                </a:rPr>
                                <m:t>𝐶</m:t>
                              </m:r>
                            </m:den>
                          </m:f>
                          <m:r>
                            <a:rPr lang="en-US" i="1">
                              <a:latin typeface="Cambria Math"/>
                            </a:rPr>
                            <m:t>]</m:t>
                          </m:r>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2563586" y="2796840"/>
                <a:ext cx="6580414" cy="974498"/>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058325" y="4218518"/>
                <a:ext cx="3128292" cy="6416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247.02</m:t>
                      </m:r>
                      <m:sSup>
                        <m:sSupPr>
                          <m:ctrlPr>
                            <a:rPr lang="en-US" i="1">
                              <a:latin typeface="Cambria Math"/>
                            </a:rPr>
                          </m:ctrlPr>
                        </m:sSupPr>
                        <m:e>
                          <m:r>
                            <a:rPr lang="en-US" i="1">
                              <a:latin typeface="Cambria Math"/>
                            </a:rPr>
                            <m:t>𝑚</m:t>
                          </m:r>
                        </m:e>
                        <m:sup>
                          <m:r>
                            <a:rPr lang="en-US" i="1">
                              <a:latin typeface="Cambria Math"/>
                            </a:rPr>
                            <m:t>2</m:t>
                          </m:r>
                        </m:sup>
                      </m:sSup>
                      <m:r>
                        <a:rPr lang="en-US" i="1">
                          <a:latin typeface="Cambria Math"/>
                        </a:rPr>
                        <m:t>=</m:t>
                      </m:r>
                      <m:f>
                        <m:fPr>
                          <m:ctrlPr>
                            <a:rPr lang="en-US" i="1">
                              <a:latin typeface="Cambria Math"/>
                            </a:rPr>
                          </m:ctrlPr>
                        </m:fPr>
                        <m:num>
                          <m:r>
                            <a:rPr lang="en-US" i="1">
                              <a:latin typeface="Cambria Math"/>
                            </a:rPr>
                            <m:t>248.34</m:t>
                          </m:r>
                        </m:num>
                        <m:den>
                          <m:r>
                            <a:rPr lang="en-US" i="1">
                              <a:latin typeface="Cambria Math"/>
                            </a:rPr>
                            <m:t>0.110∗9.1395</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4058325" y="4218518"/>
                <a:ext cx="3128292" cy="641651"/>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2625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8DA60C-9486-4219-A7C5-5BB10F1608C0}"/>
              </a:ext>
            </a:extLst>
          </p:cNvPr>
          <p:cNvSpPr>
            <a:spLocks noGrp="1"/>
          </p:cNvSpPr>
          <p:nvPr>
            <p:ph type="title"/>
          </p:nvPr>
        </p:nvSpPr>
        <p:spPr/>
        <p:txBody>
          <a:bodyPr/>
          <a:lstStyle/>
          <a:p>
            <a:r>
              <a:rPr lang="en-US" dirty="0"/>
              <a:t>Waste heat recovery strategies</a:t>
            </a:r>
          </a:p>
        </p:txBody>
      </p:sp>
      <p:sp>
        <p:nvSpPr>
          <p:cNvPr id="3" name="Content Placeholder 2">
            <a:extLst>
              <a:ext uri="{FF2B5EF4-FFF2-40B4-BE49-F238E27FC236}">
                <a16:creationId xmlns="" xmlns:a16="http://schemas.microsoft.com/office/drawing/2014/main" id="{6BE37908-D4AA-4FC5-A745-3DF05D6C61F8}"/>
              </a:ext>
            </a:extLst>
          </p:cNvPr>
          <p:cNvSpPr>
            <a:spLocks noGrp="1"/>
          </p:cNvSpPr>
          <p:nvPr>
            <p:ph idx="1"/>
          </p:nvPr>
        </p:nvSpPr>
        <p:spPr/>
        <p:txBody>
          <a:bodyPr/>
          <a:lstStyle/>
          <a:p>
            <a:r>
              <a:rPr lang="en-US" dirty="0"/>
              <a:t>Thermoelectric generation</a:t>
            </a:r>
          </a:p>
          <a:p>
            <a:r>
              <a:rPr lang="en-US" dirty="0" err="1"/>
              <a:t>Peizoelectric</a:t>
            </a:r>
            <a:r>
              <a:rPr lang="en-US" dirty="0"/>
              <a:t> generation</a:t>
            </a:r>
          </a:p>
          <a:p>
            <a:r>
              <a:rPr lang="en-US" dirty="0"/>
              <a:t>Turbo-chargers</a:t>
            </a:r>
          </a:p>
          <a:p>
            <a:r>
              <a:rPr lang="en-US" dirty="0"/>
              <a:t>Vapor power</a:t>
            </a:r>
          </a:p>
        </p:txBody>
      </p:sp>
    </p:spTree>
    <p:extLst>
      <p:ext uri="{BB962C8B-B14F-4D97-AF65-F5344CB8AC3E}">
        <p14:creationId xmlns:p14="http://schemas.microsoft.com/office/powerpoint/2010/main" val="2462393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exchangers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03862650"/>
              </p:ext>
            </p:extLst>
          </p:nvPr>
        </p:nvGraphicFramePr>
        <p:xfrm>
          <a:off x="2442029" y="1183118"/>
          <a:ext cx="7534728" cy="4389120"/>
        </p:xfrm>
        <a:graphic>
          <a:graphicData uri="http://schemas.openxmlformats.org/drawingml/2006/table">
            <a:tbl>
              <a:tblPr firstRow="1" firstCol="1" bandRow="1">
                <a:tableStyleId>{5C22544A-7EE6-4342-B048-85BDC9FD1C3A}</a:tableStyleId>
              </a:tblPr>
              <a:tblGrid>
                <a:gridCol w="3124156"/>
                <a:gridCol w="2205286"/>
                <a:gridCol w="2205286"/>
              </a:tblGrid>
              <a:tr h="190500">
                <a:tc>
                  <a:txBody>
                    <a:bodyPr/>
                    <a:lstStyle/>
                    <a:p>
                      <a:pPr marL="0" marR="0" algn="l">
                        <a:lnSpc>
                          <a:spcPct val="200000"/>
                        </a:lnSpc>
                        <a:spcBef>
                          <a:spcPts val="0"/>
                        </a:spcBef>
                        <a:spcAft>
                          <a:spcPts val="0"/>
                        </a:spcAft>
                      </a:pPr>
                      <a:r>
                        <a:rPr lang="en-US" sz="2400" dirty="0">
                          <a:effectLst/>
                        </a:rPr>
                        <a:t>Tube length</a:t>
                      </a:r>
                      <a:endParaRPr lang="en-US" sz="2400" dirty="0">
                        <a:effectLst/>
                        <a:latin typeface="Times New Roman"/>
                        <a:ea typeface="Calibri"/>
                        <a:cs typeface="Times New Roman"/>
                      </a:endParaRPr>
                    </a:p>
                  </a:txBody>
                  <a:tcPr marL="68580" marR="68580" marT="0" marB="0" anchor="b"/>
                </a:tc>
                <a:tc>
                  <a:txBody>
                    <a:bodyPr/>
                    <a:lstStyle/>
                    <a:p>
                      <a:pPr marL="0" marR="0" algn="l">
                        <a:lnSpc>
                          <a:spcPct val="200000"/>
                        </a:lnSpc>
                        <a:spcBef>
                          <a:spcPts val="0"/>
                        </a:spcBef>
                        <a:spcAft>
                          <a:spcPts val="0"/>
                        </a:spcAft>
                      </a:pPr>
                      <a:r>
                        <a:rPr lang="en-US" sz="2400">
                          <a:effectLst/>
                        </a:rPr>
                        <a:t>Number of tubes</a:t>
                      </a:r>
                      <a:endParaRPr lang="en-US" sz="2400">
                        <a:effectLst/>
                        <a:latin typeface="Times New Roman"/>
                        <a:ea typeface="Calibri"/>
                        <a:cs typeface="Times New Roman"/>
                      </a:endParaRPr>
                    </a:p>
                  </a:txBody>
                  <a:tcPr marL="68580" marR="68580" marT="0" marB="0" anchor="b"/>
                </a:tc>
                <a:tc>
                  <a:txBody>
                    <a:bodyPr/>
                    <a:lstStyle/>
                    <a:p>
                      <a:pPr marL="0" marR="0" algn="l">
                        <a:lnSpc>
                          <a:spcPct val="200000"/>
                        </a:lnSpc>
                        <a:spcBef>
                          <a:spcPts val="0"/>
                        </a:spcBef>
                        <a:spcAft>
                          <a:spcPts val="0"/>
                        </a:spcAft>
                      </a:pPr>
                      <a:r>
                        <a:rPr lang="en-US" sz="2400">
                          <a:effectLst/>
                        </a:rPr>
                        <a:t>Tube diameter</a:t>
                      </a:r>
                      <a:endParaRPr lang="en-US" sz="2400">
                        <a:effectLst/>
                        <a:latin typeface="Times New Roman"/>
                        <a:ea typeface="Calibri"/>
                        <a:cs typeface="Times New Roman"/>
                      </a:endParaRPr>
                    </a:p>
                  </a:txBody>
                  <a:tcPr marL="68580" marR="68580" marT="0" marB="0" anchor="b"/>
                </a:tc>
              </a:tr>
              <a:tr h="190500">
                <a:tc>
                  <a:txBody>
                    <a:bodyPr/>
                    <a:lstStyle/>
                    <a:p>
                      <a:pPr marL="0" marR="0" algn="r">
                        <a:lnSpc>
                          <a:spcPct val="200000"/>
                        </a:lnSpc>
                        <a:spcBef>
                          <a:spcPts val="0"/>
                        </a:spcBef>
                        <a:spcAft>
                          <a:spcPts val="0"/>
                        </a:spcAft>
                      </a:pPr>
                      <a:r>
                        <a:rPr lang="en-US" sz="2400" dirty="0">
                          <a:effectLst/>
                        </a:rPr>
                        <a:t>1</a:t>
                      </a:r>
                      <a:endParaRPr lang="en-US" sz="2400" dirty="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dirty="0">
                          <a:effectLst/>
                        </a:rPr>
                        <a:t>6191</a:t>
                      </a:r>
                      <a:endParaRPr lang="en-US" sz="2400" dirty="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a:effectLst/>
                        </a:rPr>
                        <a:t>12.7</a:t>
                      </a:r>
                      <a:endParaRPr lang="en-US" sz="2400">
                        <a:effectLst/>
                        <a:latin typeface="Times New Roman"/>
                        <a:ea typeface="Calibri"/>
                        <a:cs typeface="Times New Roman"/>
                      </a:endParaRPr>
                    </a:p>
                  </a:txBody>
                  <a:tcPr marL="68580" marR="68580" marT="0" marB="0" anchor="b"/>
                </a:tc>
              </a:tr>
              <a:tr h="190500">
                <a:tc>
                  <a:txBody>
                    <a:bodyPr/>
                    <a:lstStyle/>
                    <a:p>
                      <a:pPr marL="0" marR="0" algn="r">
                        <a:lnSpc>
                          <a:spcPct val="200000"/>
                        </a:lnSpc>
                        <a:spcBef>
                          <a:spcPts val="0"/>
                        </a:spcBef>
                        <a:spcAft>
                          <a:spcPts val="0"/>
                        </a:spcAft>
                      </a:pPr>
                      <a:r>
                        <a:rPr lang="en-US" sz="2400">
                          <a:effectLst/>
                        </a:rPr>
                        <a:t>2</a:t>
                      </a:r>
                      <a:endParaRPr lang="en-US" sz="240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dirty="0">
                          <a:effectLst/>
                        </a:rPr>
                        <a:t>3095</a:t>
                      </a:r>
                      <a:endParaRPr lang="en-US" sz="2400" dirty="0">
                        <a:effectLst/>
                        <a:latin typeface="Times New Roman"/>
                        <a:ea typeface="Calibri"/>
                        <a:cs typeface="Times New Roman"/>
                      </a:endParaRPr>
                    </a:p>
                  </a:txBody>
                  <a:tcPr marL="68580" marR="68580" marT="0" marB="0" anchor="b"/>
                </a:tc>
                <a:tc>
                  <a:txBody>
                    <a:bodyPr/>
                    <a:lstStyle/>
                    <a:p>
                      <a:pPr>
                        <a:lnSpc>
                          <a:spcPct val="115000"/>
                        </a:lnSpc>
                      </a:pPr>
                      <a:endParaRPr lang="en-US" sz="2400">
                        <a:effectLst/>
                        <a:latin typeface="Times New Roman"/>
                        <a:cs typeface="Times New Roman"/>
                      </a:endParaRPr>
                    </a:p>
                  </a:txBody>
                  <a:tcPr marL="68580" marR="68580" marT="0" marB="0" anchor="b"/>
                </a:tc>
              </a:tr>
              <a:tr h="190500">
                <a:tc>
                  <a:txBody>
                    <a:bodyPr/>
                    <a:lstStyle/>
                    <a:p>
                      <a:pPr marL="0" marR="0" algn="r">
                        <a:lnSpc>
                          <a:spcPct val="200000"/>
                        </a:lnSpc>
                        <a:spcBef>
                          <a:spcPts val="0"/>
                        </a:spcBef>
                        <a:spcAft>
                          <a:spcPts val="0"/>
                        </a:spcAft>
                      </a:pPr>
                      <a:r>
                        <a:rPr lang="en-US" sz="2400">
                          <a:effectLst/>
                        </a:rPr>
                        <a:t>3</a:t>
                      </a:r>
                      <a:endParaRPr lang="en-US" sz="240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dirty="0">
                          <a:effectLst/>
                        </a:rPr>
                        <a:t>2064</a:t>
                      </a:r>
                      <a:endParaRPr lang="en-US" sz="2400" dirty="0">
                        <a:effectLst/>
                        <a:latin typeface="Times New Roman"/>
                        <a:ea typeface="Calibri"/>
                        <a:cs typeface="Times New Roman"/>
                      </a:endParaRPr>
                    </a:p>
                  </a:txBody>
                  <a:tcPr marL="68580" marR="68580" marT="0" marB="0" anchor="b"/>
                </a:tc>
                <a:tc>
                  <a:txBody>
                    <a:bodyPr/>
                    <a:lstStyle/>
                    <a:p>
                      <a:pPr>
                        <a:lnSpc>
                          <a:spcPct val="115000"/>
                        </a:lnSpc>
                      </a:pPr>
                      <a:endParaRPr lang="en-US" sz="2400">
                        <a:effectLst/>
                        <a:latin typeface="Times New Roman"/>
                        <a:cs typeface="Times New Roman"/>
                      </a:endParaRPr>
                    </a:p>
                  </a:txBody>
                  <a:tcPr marL="68580" marR="68580" marT="0" marB="0" anchor="b"/>
                </a:tc>
              </a:tr>
              <a:tr h="190500">
                <a:tc>
                  <a:txBody>
                    <a:bodyPr/>
                    <a:lstStyle/>
                    <a:p>
                      <a:pPr marL="0" marR="0" algn="r">
                        <a:lnSpc>
                          <a:spcPct val="200000"/>
                        </a:lnSpc>
                        <a:spcBef>
                          <a:spcPts val="0"/>
                        </a:spcBef>
                        <a:spcAft>
                          <a:spcPts val="0"/>
                        </a:spcAft>
                      </a:pPr>
                      <a:r>
                        <a:rPr lang="en-US" sz="2400">
                          <a:effectLst/>
                        </a:rPr>
                        <a:t>4</a:t>
                      </a:r>
                      <a:endParaRPr lang="en-US" sz="240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a:effectLst/>
                        </a:rPr>
                        <a:t>1548</a:t>
                      </a:r>
                      <a:endParaRPr lang="en-US" sz="2400">
                        <a:effectLst/>
                        <a:latin typeface="Times New Roman"/>
                        <a:ea typeface="Calibri"/>
                        <a:cs typeface="Times New Roman"/>
                      </a:endParaRPr>
                    </a:p>
                  </a:txBody>
                  <a:tcPr marL="68580" marR="68580" marT="0" marB="0" anchor="b"/>
                </a:tc>
                <a:tc>
                  <a:txBody>
                    <a:bodyPr/>
                    <a:lstStyle/>
                    <a:p>
                      <a:pPr>
                        <a:lnSpc>
                          <a:spcPct val="115000"/>
                        </a:lnSpc>
                      </a:pPr>
                      <a:endParaRPr lang="en-US" sz="2400" dirty="0">
                        <a:effectLst/>
                        <a:latin typeface="Times New Roman"/>
                        <a:cs typeface="Times New Roman"/>
                      </a:endParaRPr>
                    </a:p>
                  </a:txBody>
                  <a:tcPr marL="68580" marR="68580" marT="0" marB="0" anchor="b"/>
                </a:tc>
              </a:tr>
              <a:tr h="190500">
                <a:tc>
                  <a:txBody>
                    <a:bodyPr/>
                    <a:lstStyle/>
                    <a:p>
                      <a:pPr marL="0" marR="0" algn="r">
                        <a:lnSpc>
                          <a:spcPct val="200000"/>
                        </a:lnSpc>
                        <a:spcBef>
                          <a:spcPts val="0"/>
                        </a:spcBef>
                        <a:spcAft>
                          <a:spcPts val="0"/>
                        </a:spcAft>
                      </a:pPr>
                      <a:r>
                        <a:rPr lang="en-US" sz="2400">
                          <a:effectLst/>
                        </a:rPr>
                        <a:t>5</a:t>
                      </a:r>
                      <a:endParaRPr lang="en-US" sz="240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a:effectLst/>
                        </a:rPr>
                        <a:t>1238</a:t>
                      </a:r>
                      <a:endParaRPr lang="en-US" sz="2400">
                        <a:effectLst/>
                        <a:latin typeface="Times New Roman"/>
                        <a:ea typeface="Calibri"/>
                        <a:cs typeface="Times New Roman"/>
                      </a:endParaRPr>
                    </a:p>
                  </a:txBody>
                  <a:tcPr marL="68580" marR="68580" marT="0" marB="0" anchor="b"/>
                </a:tc>
                <a:tc>
                  <a:txBody>
                    <a:bodyPr/>
                    <a:lstStyle/>
                    <a:p>
                      <a:pPr>
                        <a:lnSpc>
                          <a:spcPct val="115000"/>
                        </a:lnSpc>
                      </a:pPr>
                      <a:endParaRPr lang="en-US" sz="2400" dirty="0">
                        <a:effectLst/>
                        <a:latin typeface="Times New Roman"/>
                        <a:cs typeface="Times New Roman"/>
                      </a:endParaRPr>
                    </a:p>
                  </a:txBody>
                  <a:tcPr marL="68580" marR="68580" marT="0" marB="0" anchor="b"/>
                </a:tc>
              </a:tr>
            </a:tbl>
          </a:graphicData>
        </a:graphic>
      </p:graphicFrame>
    </p:spTree>
    <p:extLst>
      <p:ext uri="{BB962C8B-B14F-4D97-AF65-F5344CB8AC3E}">
        <p14:creationId xmlns:p14="http://schemas.microsoft.com/office/powerpoint/2010/main" val="283262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It was apparent at this stage of the project that the heat available was too little, and that heat exchanger size requirements were prohibitively large. A viable organic Rankine cycle is possible with similar temperature waste heat, but not in an automotive application.</a:t>
            </a:r>
            <a:endParaRPr lang="en-US" dirty="0"/>
          </a:p>
        </p:txBody>
      </p:sp>
    </p:spTree>
    <p:extLst>
      <p:ext uri="{BB962C8B-B14F-4D97-AF65-F5344CB8AC3E}">
        <p14:creationId xmlns:p14="http://schemas.microsoft.com/office/powerpoint/2010/main" val="3552849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0BFCEC-DABB-4EC1-B1CC-BF304F479C2B}"/>
              </a:ext>
            </a:extLst>
          </p:cNvPr>
          <p:cNvSpPr>
            <a:spLocks noGrp="1"/>
          </p:cNvSpPr>
          <p:nvPr>
            <p:ph type="title"/>
          </p:nvPr>
        </p:nvSpPr>
        <p:spPr/>
        <p:txBody>
          <a:bodyPr/>
          <a:lstStyle/>
          <a:p>
            <a:r>
              <a:rPr lang="en-US" dirty="0"/>
              <a:t>Thermoelectric and piezoelectric generation</a:t>
            </a:r>
          </a:p>
        </p:txBody>
      </p:sp>
      <p:sp>
        <p:nvSpPr>
          <p:cNvPr id="3" name="Content Placeholder 2">
            <a:extLst>
              <a:ext uri="{FF2B5EF4-FFF2-40B4-BE49-F238E27FC236}">
                <a16:creationId xmlns="" xmlns:a16="http://schemas.microsoft.com/office/drawing/2014/main" id="{B61D9D02-6C4D-4A29-8966-64485BF4D488}"/>
              </a:ext>
            </a:extLst>
          </p:cNvPr>
          <p:cNvSpPr>
            <a:spLocks noGrp="1"/>
          </p:cNvSpPr>
          <p:nvPr>
            <p:ph idx="1"/>
          </p:nvPr>
        </p:nvSpPr>
        <p:spPr/>
        <p:txBody>
          <a:bodyPr/>
          <a:lstStyle/>
          <a:p>
            <a:r>
              <a:rPr lang="en-US" dirty="0"/>
              <a:t>Low output</a:t>
            </a:r>
          </a:p>
          <a:p>
            <a:r>
              <a:rPr lang="en-US" dirty="0"/>
              <a:t>Exotic materials</a:t>
            </a:r>
          </a:p>
          <a:p>
            <a:r>
              <a:rPr lang="en-US" dirty="0"/>
              <a:t>No moving parts</a:t>
            </a:r>
          </a:p>
          <a:p>
            <a:r>
              <a:rPr lang="en-US" dirty="0"/>
              <a:t>Conceptually simple</a:t>
            </a:r>
          </a:p>
        </p:txBody>
      </p:sp>
    </p:spTree>
    <p:extLst>
      <p:ext uri="{BB962C8B-B14F-4D97-AF65-F5344CB8AC3E}">
        <p14:creationId xmlns:p14="http://schemas.microsoft.com/office/powerpoint/2010/main" val="370072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1927DC-5129-474A-A516-2F862BB1D21F}"/>
              </a:ext>
            </a:extLst>
          </p:cNvPr>
          <p:cNvSpPr>
            <a:spLocks noGrp="1"/>
          </p:cNvSpPr>
          <p:nvPr>
            <p:ph type="title"/>
          </p:nvPr>
        </p:nvSpPr>
        <p:spPr/>
        <p:txBody>
          <a:bodyPr/>
          <a:lstStyle/>
          <a:p>
            <a:r>
              <a:rPr lang="en-US" dirty="0"/>
              <a:t>Turbocharger</a:t>
            </a:r>
          </a:p>
        </p:txBody>
      </p:sp>
      <p:sp>
        <p:nvSpPr>
          <p:cNvPr id="3" name="Content Placeholder 2">
            <a:extLst>
              <a:ext uri="{FF2B5EF4-FFF2-40B4-BE49-F238E27FC236}">
                <a16:creationId xmlns="" xmlns:a16="http://schemas.microsoft.com/office/drawing/2014/main" id="{05872D73-2B19-4E1A-915E-675A86403A5A}"/>
              </a:ext>
            </a:extLst>
          </p:cNvPr>
          <p:cNvSpPr>
            <a:spLocks noGrp="1"/>
          </p:cNvSpPr>
          <p:nvPr>
            <p:ph idx="1"/>
          </p:nvPr>
        </p:nvSpPr>
        <p:spPr/>
        <p:txBody>
          <a:bodyPr/>
          <a:lstStyle/>
          <a:p>
            <a:r>
              <a:rPr lang="en-US" dirty="0"/>
              <a:t>Well established</a:t>
            </a:r>
          </a:p>
          <a:p>
            <a:r>
              <a:rPr lang="en-US" dirty="0"/>
              <a:t>Implemented in many platforms already</a:t>
            </a:r>
          </a:p>
          <a:p>
            <a:r>
              <a:rPr lang="en-US" dirty="0"/>
              <a:t>Good solution, something more is needed to meet increasing restrictions.</a:t>
            </a:r>
          </a:p>
        </p:txBody>
      </p:sp>
    </p:spTree>
    <p:extLst>
      <p:ext uri="{BB962C8B-B14F-4D97-AF65-F5344CB8AC3E}">
        <p14:creationId xmlns:p14="http://schemas.microsoft.com/office/powerpoint/2010/main" val="398088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7F8C0F-4CBA-4B8F-BD92-4F83B1E6A27A}"/>
              </a:ext>
            </a:extLst>
          </p:cNvPr>
          <p:cNvSpPr>
            <a:spLocks noGrp="1"/>
          </p:cNvSpPr>
          <p:nvPr>
            <p:ph type="title"/>
          </p:nvPr>
        </p:nvSpPr>
        <p:spPr/>
        <p:txBody>
          <a:bodyPr/>
          <a:lstStyle/>
          <a:p>
            <a:r>
              <a:rPr lang="en-US" dirty="0"/>
              <a:t>Vapor power</a:t>
            </a:r>
          </a:p>
        </p:txBody>
      </p:sp>
      <p:sp>
        <p:nvSpPr>
          <p:cNvPr id="3" name="Content Placeholder 2">
            <a:extLst>
              <a:ext uri="{FF2B5EF4-FFF2-40B4-BE49-F238E27FC236}">
                <a16:creationId xmlns="" xmlns:a16="http://schemas.microsoft.com/office/drawing/2014/main" id="{DDA4D531-4F80-4F6F-A4F9-E81EC206F8E6}"/>
              </a:ext>
            </a:extLst>
          </p:cNvPr>
          <p:cNvSpPr>
            <a:spLocks noGrp="1"/>
          </p:cNvSpPr>
          <p:nvPr>
            <p:ph idx="1"/>
          </p:nvPr>
        </p:nvSpPr>
        <p:spPr/>
        <p:txBody>
          <a:bodyPr/>
          <a:lstStyle/>
          <a:p>
            <a:r>
              <a:rPr lang="en-US" dirty="0"/>
              <a:t>More conceptually complex</a:t>
            </a:r>
          </a:p>
          <a:p>
            <a:r>
              <a:rPr lang="en-US" dirty="0"/>
              <a:t>Low temperature, low quality heat is useable</a:t>
            </a:r>
          </a:p>
          <a:p>
            <a:r>
              <a:rPr lang="en-US" dirty="0"/>
              <a:t>Good match for existing GHSP competencies</a:t>
            </a:r>
          </a:p>
          <a:p>
            <a:r>
              <a:rPr lang="en-US" dirty="0"/>
              <a:t>Form factor of heat source is convenient for a cross-flow heat exchanger.</a:t>
            </a:r>
          </a:p>
        </p:txBody>
      </p:sp>
    </p:spTree>
    <p:extLst>
      <p:ext uri="{BB962C8B-B14F-4D97-AF65-F5344CB8AC3E}">
        <p14:creationId xmlns:p14="http://schemas.microsoft.com/office/powerpoint/2010/main" val="379773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of study</a:t>
            </a:r>
            <a:endParaRPr lang="en-US" dirty="0"/>
          </a:p>
        </p:txBody>
      </p:sp>
      <p:sp>
        <p:nvSpPr>
          <p:cNvPr id="3" name="Content Placeholder 2"/>
          <p:cNvSpPr>
            <a:spLocks noGrp="1"/>
          </p:cNvSpPr>
          <p:nvPr>
            <p:ph idx="1"/>
          </p:nvPr>
        </p:nvSpPr>
        <p:spPr>
          <a:xfrm>
            <a:off x="838200" y="1825625"/>
            <a:ext cx="10515600" cy="2811689"/>
          </a:xfrm>
        </p:spPr>
        <p:txBody>
          <a:bodyPr/>
          <a:lstStyle/>
          <a:p>
            <a:r>
              <a:rPr lang="en-US" dirty="0" smtClean="0"/>
              <a:t>Organic Rankine cycle</a:t>
            </a:r>
          </a:p>
          <a:p>
            <a:r>
              <a:rPr lang="en-US" dirty="0" smtClean="0"/>
              <a:t>Working fluid selection</a:t>
            </a:r>
          </a:p>
          <a:p>
            <a:r>
              <a:rPr lang="en-US" dirty="0" smtClean="0"/>
              <a:t>Working pressures and temperature optimization</a:t>
            </a:r>
          </a:p>
          <a:p>
            <a:r>
              <a:rPr lang="en-US" dirty="0" smtClean="0"/>
              <a:t>Heat exchanger size</a:t>
            </a:r>
          </a:p>
          <a:p>
            <a:r>
              <a:rPr lang="en-US" dirty="0" smtClean="0"/>
              <a:t>Overall feasibility of building a commercial prototype</a:t>
            </a:r>
            <a:endParaRPr lang="en-US" dirty="0"/>
          </a:p>
        </p:txBody>
      </p:sp>
    </p:spTree>
    <p:extLst>
      <p:ext uri="{BB962C8B-B14F-4D97-AF65-F5344CB8AC3E}">
        <p14:creationId xmlns:p14="http://schemas.microsoft.com/office/powerpoint/2010/main" val="3856747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Theoretical background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a:rPr>
                        <m:t>Δ</m:t>
                      </m:r>
                      <m:r>
                        <a:rPr lang="en-US" i="1">
                          <a:latin typeface="Cambria Math"/>
                        </a:rPr>
                        <m:t>𝐾𝐸</m:t>
                      </m:r>
                      <m:r>
                        <a:rPr lang="en-US" i="1">
                          <a:latin typeface="Cambria Math"/>
                        </a:rPr>
                        <m:t>+</m:t>
                      </m:r>
                      <m:r>
                        <m:rPr>
                          <m:sty m:val="p"/>
                        </m:rPr>
                        <a:rPr lang="en-US">
                          <a:latin typeface="Cambria Math"/>
                        </a:rPr>
                        <m:t>Δ</m:t>
                      </m:r>
                      <m:r>
                        <a:rPr lang="en-US" i="1">
                          <a:latin typeface="Cambria Math"/>
                        </a:rPr>
                        <m:t>𝑃𝐸</m:t>
                      </m:r>
                      <m:r>
                        <a:rPr lang="en-US" i="1">
                          <a:latin typeface="Cambria Math"/>
                        </a:rPr>
                        <m:t>+</m:t>
                      </m:r>
                      <m:r>
                        <m:rPr>
                          <m:sty m:val="p"/>
                        </m:rPr>
                        <a:rPr lang="en-US">
                          <a:latin typeface="Cambria Math"/>
                        </a:rPr>
                        <m:t>Δ</m:t>
                      </m:r>
                      <m:r>
                        <a:rPr lang="en-US" i="1">
                          <a:latin typeface="Cambria Math"/>
                        </a:rPr>
                        <m:t>𝑈</m:t>
                      </m:r>
                      <m:r>
                        <a:rPr lang="en-US" i="1">
                          <a:latin typeface="Cambria Math"/>
                        </a:rPr>
                        <m:t>=</m:t>
                      </m:r>
                      <m:d>
                        <m:dPr>
                          <m:ctrlPr>
                            <a:rPr lang="en-US" i="1">
                              <a:latin typeface="Cambria Math"/>
                            </a:rPr>
                          </m:ctrlPr>
                        </m:dPr>
                        <m:e>
                          <m:sSub>
                            <m:sSubPr>
                              <m:ctrlPr>
                                <a:rPr lang="en-US" i="1">
                                  <a:latin typeface="Cambria Math"/>
                                </a:rPr>
                              </m:ctrlPr>
                            </m:sSubPr>
                            <m:e>
                              <m:r>
                                <a:rPr lang="en-US" i="1">
                                  <a:latin typeface="Cambria Math"/>
                                </a:rPr>
                                <m:t>𝑄</m:t>
                              </m:r>
                            </m:e>
                            <m:sub>
                              <m:r>
                                <a:rPr lang="en-US" i="1">
                                  <a:latin typeface="Cambria Math"/>
                                </a:rPr>
                                <m:t>𝑖𝑛</m:t>
                              </m:r>
                            </m:sub>
                          </m:sSub>
                          <m:r>
                            <a:rPr lang="en-US" i="1">
                              <a:latin typeface="Cambria Math"/>
                            </a:rPr>
                            <m:t>−</m:t>
                          </m:r>
                          <m:sSub>
                            <m:sSubPr>
                              <m:ctrlPr>
                                <a:rPr lang="en-US" i="1">
                                  <a:latin typeface="Cambria Math"/>
                                </a:rPr>
                              </m:ctrlPr>
                            </m:sSubPr>
                            <m:e>
                              <m:r>
                                <a:rPr lang="en-US" i="1">
                                  <a:latin typeface="Cambria Math"/>
                                </a:rPr>
                                <m:t>𝑄</m:t>
                              </m:r>
                            </m:e>
                            <m:sub>
                              <m:r>
                                <a:rPr lang="en-US" i="1">
                                  <a:latin typeface="Cambria Math"/>
                                </a:rPr>
                                <m:t>𝑜𝑢𝑡</m:t>
                              </m:r>
                            </m:sub>
                          </m:sSub>
                        </m:e>
                      </m:d>
                      <m:r>
                        <a:rPr lang="en-US" i="1">
                          <a:latin typeface="Cambria Math"/>
                        </a:rPr>
                        <m:t>−</m:t>
                      </m:r>
                      <m:d>
                        <m:dPr>
                          <m:ctrlPr>
                            <a:rPr lang="en-US" i="1">
                              <a:latin typeface="Cambria Math"/>
                            </a:rPr>
                          </m:ctrlPr>
                        </m:dPr>
                        <m:e>
                          <m:sSub>
                            <m:sSubPr>
                              <m:ctrlPr>
                                <a:rPr lang="en-US" i="1">
                                  <a:latin typeface="Cambria Math"/>
                                </a:rPr>
                              </m:ctrlPr>
                            </m:sSubPr>
                            <m:e>
                              <m:r>
                                <a:rPr lang="en-US" i="1">
                                  <a:latin typeface="Cambria Math"/>
                                </a:rPr>
                                <m:t>𝑊</m:t>
                              </m:r>
                            </m:e>
                            <m:sub>
                              <m:r>
                                <a:rPr lang="en-US" i="1">
                                  <a:latin typeface="Cambria Math"/>
                                </a:rPr>
                                <m:t>𝑜𝑢𝑡</m:t>
                              </m:r>
                            </m:sub>
                          </m:sSub>
                          <m:r>
                            <a:rPr lang="en-US" i="1">
                              <a:latin typeface="Cambria Math"/>
                            </a:rPr>
                            <m:t>−</m:t>
                          </m:r>
                          <m:sSub>
                            <m:sSubPr>
                              <m:ctrlPr>
                                <a:rPr lang="en-US" i="1">
                                  <a:latin typeface="Cambria Math"/>
                                </a:rPr>
                              </m:ctrlPr>
                            </m:sSubPr>
                            <m:e>
                              <m:r>
                                <a:rPr lang="en-US" i="1">
                                  <a:latin typeface="Cambria Math"/>
                                </a:rPr>
                                <m:t>𝑊</m:t>
                              </m:r>
                            </m:e>
                            <m:sub>
                              <m:r>
                                <a:rPr lang="en-US" i="1">
                                  <a:latin typeface="Cambria Math"/>
                                </a:rPr>
                                <m:t>𝑖𝑛</m:t>
                              </m:r>
                            </m:sub>
                          </m:sSub>
                        </m:e>
                      </m:d>
                    </m:oMath>
                  </m:oMathPara>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𝑄</m:t>
                          </m:r>
                        </m:e>
                        <m:sub>
                          <m:r>
                            <a:rPr lang="en-US" i="1">
                              <a:latin typeface="Cambria Math"/>
                            </a:rPr>
                            <m:t>𝑖𝑛</m:t>
                          </m:r>
                        </m:sub>
                      </m:sSub>
                      <m:r>
                        <a:rPr lang="en-US" i="1">
                          <a:latin typeface="Cambria Math"/>
                        </a:rPr>
                        <m:t>−</m:t>
                      </m:r>
                      <m:sSub>
                        <m:sSubPr>
                          <m:ctrlPr>
                            <a:rPr lang="en-US" i="1">
                              <a:latin typeface="Cambria Math"/>
                            </a:rPr>
                          </m:ctrlPr>
                        </m:sSubPr>
                        <m:e>
                          <m:r>
                            <a:rPr lang="en-US" i="1">
                              <a:latin typeface="Cambria Math"/>
                            </a:rPr>
                            <m:t>𝑄</m:t>
                          </m:r>
                        </m:e>
                        <m:sub>
                          <m:r>
                            <a:rPr lang="en-US" i="1">
                              <a:latin typeface="Cambria Math"/>
                            </a:rPr>
                            <m:t>𝑜𝑢𝑡</m:t>
                          </m:r>
                        </m:sub>
                      </m:sSub>
                      <m:r>
                        <a:rPr lang="en-US" i="1">
                          <a:latin typeface="Cambria Math"/>
                        </a:rPr>
                        <m:t>=</m:t>
                      </m:r>
                      <m:sSub>
                        <m:sSubPr>
                          <m:ctrlPr>
                            <a:rPr lang="en-US" i="1">
                              <a:latin typeface="Cambria Math"/>
                            </a:rPr>
                          </m:ctrlPr>
                        </m:sSubPr>
                        <m:e>
                          <m:r>
                            <a:rPr lang="en-US" i="1">
                              <a:latin typeface="Cambria Math"/>
                            </a:rPr>
                            <m:t>𝑊</m:t>
                          </m:r>
                        </m:e>
                        <m:sub>
                          <m:r>
                            <a:rPr lang="en-US" i="1">
                              <a:latin typeface="Cambria Math"/>
                            </a:rPr>
                            <m:t>𝑜𝑢𝑡</m:t>
                          </m:r>
                        </m:sub>
                      </m:sSub>
                      <m:r>
                        <a:rPr lang="en-US" i="1">
                          <a:latin typeface="Cambria Math"/>
                        </a:rPr>
                        <m:t>−</m:t>
                      </m:r>
                      <m:sSub>
                        <m:sSubPr>
                          <m:ctrlPr>
                            <a:rPr lang="en-US" i="1">
                              <a:latin typeface="Cambria Math"/>
                            </a:rPr>
                          </m:ctrlPr>
                        </m:sSubPr>
                        <m:e>
                          <m:r>
                            <a:rPr lang="en-US" i="1">
                              <a:latin typeface="Cambria Math"/>
                            </a:rPr>
                            <m:t>𝑊</m:t>
                          </m:r>
                        </m:e>
                        <m:sub>
                          <m:r>
                            <a:rPr lang="en-US" i="1">
                              <a:latin typeface="Cambria Math"/>
                            </a:rPr>
                            <m:t>𝑖𝑛</m:t>
                          </m:r>
                        </m:sub>
                      </m:sSub>
                    </m:oMath>
                  </m:oMathPara>
                </a14:m>
                <a:endParaRPr lang="en-US" dirty="0" smtClean="0"/>
              </a:p>
              <a:p>
                <a:pPr marL="0" indent="0">
                  <a:buNone/>
                </a:pPr>
                <a:endParaRPr lang="en-US" dirty="0"/>
              </a:p>
              <a:p>
                <a:pPr marL="0" indent="0" algn="ctr">
                  <a:buNone/>
                </a:pPr>
                <a14:m>
                  <m:oMath xmlns:m="http://schemas.openxmlformats.org/officeDocument/2006/math">
                    <m:f>
                      <m:fPr>
                        <m:ctrlPr>
                          <a:rPr lang="en-US" i="1">
                            <a:latin typeface="Cambria Math"/>
                          </a:rPr>
                        </m:ctrlPr>
                      </m:fPr>
                      <m:num>
                        <m:sSub>
                          <m:sSubPr>
                            <m:ctrlPr>
                              <a:rPr lang="en-US" i="1">
                                <a:latin typeface="Cambria Math"/>
                              </a:rPr>
                            </m:ctrlPr>
                          </m:sSubPr>
                          <m:e>
                            <m:acc>
                              <m:accPr>
                                <m:chr m:val="̇"/>
                                <m:ctrlPr>
                                  <a:rPr lang="en-US" i="1">
                                    <a:latin typeface="Cambria Math"/>
                                  </a:rPr>
                                </m:ctrlPr>
                              </m:accPr>
                              <m:e>
                                <m:r>
                                  <a:rPr lang="en-US" i="1">
                                    <a:latin typeface="Cambria Math"/>
                                  </a:rPr>
                                  <m:t>𝑄</m:t>
                                </m:r>
                              </m:e>
                            </m:acc>
                          </m:e>
                          <m:sub>
                            <m:r>
                              <a:rPr lang="en-US" i="1">
                                <a:latin typeface="Cambria Math"/>
                              </a:rPr>
                              <m:t>𝑖𝑛</m:t>
                            </m:r>
                          </m:sub>
                        </m:sSub>
                      </m:num>
                      <m:den>
                        <m:acc>
                          <m:accPr>
                            <m:chr m:val="̇"/>
                            <m:ctrlPr>
                              <a:rPr lang="en-US" i="1">
                                <a:latin typeface="Cambria Math"/>
                              </a:rPr>
                            </m:ctrlPr>
                          </m:accPr>
                          <m:e>
                            <m:r>
                              <a:rPr lang="en-US" i="1">
                                <a:latin typeface="Cambria Math"/>
                              </a:rPr>
                              <m:t>𝑚</m:t>
                            </m:r>
                          </m:e>
                        </m:acc>
                      </m:den>
                    </m:f>
                    <m:r>
                      <a:rPr lang="en-US" i="1">
                        <a:latin typeface="Cambria Math"/>
                      </a:rPr>
                      <m:t>=</m:t>
                    </m:r>
                    <m:sSub>
                      <m:sSubPr>
                        <m:ctrlPr>
                          <a:rPr lang="en-US" i="1">
                            <a:latin typeface="Cambria Math"/>
                          </a:rPr>
                        </m:ctrlPr>
                      </m:sSubPr>
                      <m:e>
                        <m:r>
                          <a:rPr lang="en-US" i="1">
                            <a:latin typeface="Cambria Math"/>
                          </a:rPr>
                          <m:t>h</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4</m:t>
                        </m:r>
                      </m:sub>
                    </m:sSub>
                  </m:oMath>
                </a14:m>
                <a:r>
                  <a:rPr lang="en-US" dirty="0" smtClean="0"/>
                  <a:t>; </a:t>
                </a:r>
                <a14:m>
                  <m:oMath xmlns:m="http://schemas.openxmlformats.org/officeDocument/2006/math">
                    <m:f>
                      <m:fPr>
                        <m:ctrlPr>
                          <a:rPr lang="en-US" i="1">
                            <a:latin typeface="Cambria Math"/>
                          </a:rPr>
                        </m:ctrlPr>
                      </m:fPr>
                      <m:num>
                        <m:sSub>
                          <m:sSubPr>
                            <m:ctrlPr>
                              <a:rPr lang="en-US" i="1">
                                <a:latin typeface="Cambria Math"/>
                              </a:rPr>
                            </m:ctrlPr>
                          </m:sSubPr>
                          <m:e>
                            <m:acc>
                              <m:accPr>
                                <m:chr m:val="̇"/>
                                <m:ctrlPr>
                                  <a:rPr lang="en-US" i="1">
                                    <a:latin typeface="Cambria Math"/>
                                  </a:rPr>
                                </m:ctrlPr>
                              </m:accPr>
                              <m:e>
                                <m:r>
                                  <a:rPr lang="en-US" i="1">
                                    <a:latin typeface="Cambria Math"/>
                                  </a:rPr>
                                  <m:t>𝑄</m:t>
                                </m:r>
                              </m:e>
                            </m:acc>
                          </m:e>
                          <m:sub>
                            <m:r>
                              <a:rPr lang="en-US" i="1">
                                <a:latin typeface="Cambria Math"/>
                              </a:rPr>
                              <m:t>𝑜𝑢𝑡</m:t>
                            </m:r>
                          </m:sub>
                        </m:sSub>
                      </m:num>
                      <m:den>
                        <m:acc>
                          <m:accPr>
                            <m:chr m:val="̇"/>
                            <m:ctrlPr>
                              <a:rPr lang="en-US" i="1">
                                <a:latin typeface="Cambria Math"/>
                              </a:rPr>
                            </m:ctrlPr>
                          </m:accPr>
                          <m:e>
                            <m:r>
                              <a:rPr lang="en-US" i="1">
                                <a:latin typeface="Cambria Math"/>
                              </a:rPr>
                              <m:t>𝑚</m:t>
                            </m:r>
                          </m:e>
                        </m:acc>
                      </m:den>
                    </m:f>
                    <m:r>
                      <a:rPr lang="en-US" i="1">
                        <a:latin typeface="Cambria Math"/>
                      </a:rPr>
                      <m:t>=</m:t>
                    </m:r>
                    <m:sSub>
                      <m:sSubPr>
                        <m:ctrlPr>
                          <a:rPr lang="en-US" i="1">
                            <a:latin typeface="Cambria Math"/>
                          </a:rPr>
                        </m:ctrlPr>
                      </m:sSubPr>
                      <m:e>
                        <m:r>
                          <a:rPr lang="en-US" i="1">
                            <a:latin typeface="Cambria Math"/>
                          </a:rPr>
                          <m:t>h</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3</m:t>
                        </m:r>
                      </m:sub>
                    </m:sSub>
                  </m:oMath>
                </a14:m>
                <a:endParaRPr lang="en-US" dirty="0" smtClean="0"/>
              </a:p>
              <a:p>
                <a:pPr marL="0" indent="0" algn="ctr">
                  <a:buNone/>
                </a:pPr>
                <a:endParaRPr lang="en-US" dirty="0" smtClean="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f>
                            <m:fPr>
                              <m:ctrlPr>
                                <a:rPr lang="en-US" i="1">
                                  <a:latin typeface="Cambria Math"/>
                                </a:rPr>
                              </m:ctrlPr>
                            </m:fPr>
                            <m:num>
                              <m:sSub>
                                <m:sSubPr>
                                  <m:ctrlPr>
                                    <a:rPr lang="en-US" i="1">
                                      <a:latin typeface="Cambria Math"/>
                                    </a:rPr>
                                  </m:ctrlPr>
                                </m:sSubPr>
                                <m:e>
                                  <m:r>
                                    <a:rPr lang="en-US" i="1">
                                      <a:latin typeface="Cambria Math"/>
                                    </a:rPr>
                                    <m:t>𝑊</m:t>
                                  </m:r>
                                </m:e>
                                <m:sub>
                                  <m:r>
                                    <a:rPr lang="en-US" i="1">
                                      <a:latin typeface="Cambria Math"/>
                                    </a:rPr>
                                    <m:t>𝑝</m:t>
                                  </m:r>
                                </m:sub>
                              </m:sSub>
                            </m:num>
                            <m:den>
                              <m:acc>
                                <m:accPr>
                                  <m:chr m:val="̇"/>
                                  <m:ctrlPr>
                                    <a:rPr lang="en-US" i="1">
                                      <a:latin typeface="Cambria Math"/>
                                    </a:rPr>
                                  </m:ctrlPr>
                                </m:accPr>
                                <m:e>
                                  <m:r>
                                    <a:rPr lang="en-US" i="1">
                                      <a:latin typeface="Cambria Math"/>
                                    </a:rPr>
                                    <m:t>𝑚</m:t>
                                  </m:r>
                                </m:e>
                              </m:acc>
                            </m:den>
                          </m:f>
                        </m:e>
                      </m:acc>
                      <m:r>
                        <a:rPr lang="en-US" i="1">
                          <a:latin typeface="Cambria Math"/>
                        </a:rPr>
                        <m:t>=</m:t>
                      </m:r>
                      <m:sSub>
                        <m:sSubPr>
                          <m:ctrlPr>
                            <a:rPr lang="en-US" i="1">
                              <a:latin typeface="Cambria Math"/>
                            </a:rPr>
                          </m:ctrlPr>
                        </m:sSubPr>
                        <m:e>
                          <m:r>
                            <a:rPr lang="en-US" i="1">
                              <a:latin typeface="Cambria Math"/>
                            </a:rPr>
                            <m:t>h</m:t>
                          </m:r>
                        </m:e>
                        <m:sub>
                          <m:r>
                            <a:rPr lang="en-US" i="1">
                              <a:latin typeface="Cambria Math"/>
                            </a:rPr>
                            <m:t>4</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3</m:t>
                          </m:r>
                        </m:sub>
                      </m:sSub>
                      <m:r>
                        <a:rPr lang="en-US" i="1">
                          <a:latin typeface="Cambria Math"/>
                        </a:rPr>
                        <m:t>=</m:t>
                      </m:r>
                      <m:sSub>
                        <m:sSubPr>
                          <m:ctrlPr>
                            <a:rPr lang="en-US" i="1">
                              <a:latin typeface="Cambria Math"/>
                            </a:rPr>
                          </m:ctrlPr>
                        </m:sSubPr>
                        <m:e>
                          <m:r>
                            <a:rPr lang="en-US" i="1">
                              <a:latin typeface="Cambria Math"/>
                            </a:rPr>
                            <m:t>𝜈</m:t>
                          </m:r>
                        </m:e>
                        <m:sub>
                          <m:r>
                            <a:rPr lang="en-US" i="1">
                              <a:latin typeface="Cambria Math"/>
                            </a:rPr>
                            <m:t>3</m:t>
                          </m:r>
                        </m:sub>
                      </m:sSub>
                      <m:d>
                        <m:dPr>
                          <m:ctrlPr>
                            <a:rPr lang="en-US" i="1">
                              <a:latin typeface="Cambria Math"/>
                            </a:rPr>
                          </m:ctrlPr>
                        </m:dPr>
                        <m:e>
                          <m:sSub>
                            <m:sSubPr>
                              <m:ctrlPr>
                                <a:rPr lang="en-US" i="1">
                                  <a:latin typeface="Cambria Math"/>
                                </a:rPr>
                              </m:ctrlPr>
                            </m:sSubPr>
                            <m:e>
                              <m:r>
                                <a:rPr lang="en-US" i="1">
                                  <a:latin typeface="Cambria Math"/>
                                </a:rPr>
                                <m:t>𝑝</m:t>
                              </m:r>
                            </m:e>
                            <m:sub>
                              <m:r>
                                <a:rPr lang="en-US" i="1">
                                  <a:latin typeface="Cambria Math"/>
                                </a:rPr>
                                <m:t>4</m:t>
                              </m:r>
                            </m:sub>
                          </m:sSub>
                          <m:r>
                            <a:rPr lang="en-US" i="1">
                              <a:latin typeface="Cambria Math"/>
                            </a:rPr>
                            <m:t>−</m:t>
                          </m:r>
                          <m:sSub>
                            <m:sSubPr>
                              <m:ctrlPr>
                                <a:rPr lang="en-US" i="1">
                                  <a:latin typeface="Cambria Math"/>
                                </a:rPr>
                              </m:ctrlPr>
                            </m:sSubPr>
                            <m:e>
                              <m:r>
                                <a:rPr lang="en-US" i="1">
                                  <a:latin typeface="Cambria Math"/>
                                </a:rPr>
                                <m:t>𝑝</m:t>
                              </m:r>
                            </m:e>
                            <m:sub>
                              <m:r>
                                <a:rPr lang="en-US" i="1">
                                  <a:latin typeface="Cambria Math"/>
                                </a:rPr>
                                <m:t>3</m:t>
                              </m:r>
                            </m:sub>
                          </m:sSub>
                        </m:e>
                      </m:d>
                    </m:oMath>
                  </m:oMathPara>
                </a14:m>
                <a:endParaRPr lang="en-US" dirty="0" smtClean="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44382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11202</TotalTime>
  <Words>2568</Words>
  <Application>Microsoft Office PowerPoint</Application>
  <PresentationFormat>Custom</PresentationFormat>
  <Paragraphs>219</Paragraphs>
  <Slides>41</Slides>
  <Notes>16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PowerPoint Presentation</vt:lpstr>
      <vt:lpstr>Problem statement</vt:lpstr>
      <vt:lpstr>Waste heat</vt:lpstr>
      <vt:lpstr>Waste heat recovery strategies</vt:lpstr>
      <vt:lpstr>Thermoelectric and piezoelectric generation</vt:lpstr>
      <vt:lpstr>Turbocharger</vt:lpstr>
      <vt:lpstr>Vapor power</vt:lpstr>
      <vt:lpstr>Plan of study</vt:lpstr>
      <vt:lpstr>Theoretical background</vt:lpstr>
      <vt:lpstr>Technical hurdles</vt:lpstr>
      <vt:lpstr>Technical feasibility</vt:lpstr>
      <vt:lpstr>Model components</vt:lpstr>
      <vt:lpstr>Model components</vt:lpstr>
      <vt:lpstr>Model components</vt:lpstr>
      <vt:lpstr>Model components</vt:lpstr>
      <vt:lpstr>Model components</vt:lpstr>
      <vt:lpstr>Model components</vt:lpstr>
      <vt:lpstr>Model components</vt:lpstr>
      <vt:lpstr>Model components</vt:lpstr>
      <vt:lpstr>Model components</vt:lpstr>
      <vt:lpstr>Model components</vt:lpstr>
      <vt:lpstr>Model components</vt:lpstr>
      <vt:lpstr>Rankine cycle</vt:lpstr>
      <vt:lpstr>Working fluid selection</vt:lpstr>
      <vt:lpstr>Working fluid selection</vt:lpstr>
      <vt:lpstr>Working fluid selection</vt:lpstr>
      <vt:lpstr>Working fluid selection</vt:lpstr>
      <vt:lpstr>Working fluid selection</vt:lpstr>
      <vt:lpstr>Working fluid selection</vt:lpstr>
      <vt:lpstr>Working fluid selection</vt:lpstr>
      <vt:lpstr>Working fluid selection</vt:lpstr>
      <vt:lpstr>Working pressure development</vt:lpstr>
      <vt:lpstr>Working pressure development</vt:lpstr>
      <vt:lpstr>Working pressure development</vt:lpstr>
      <vt:lpstr>Working pressure development</vt:lpstr>
      <vt:lpstr>Working pressure development</vt:lpstr>
      <vt:lpstr>Heat exchangers</vt:lpstr>
      <vt:lpstr>Heat exchangers</vt:lpstr>
      <vt:lpstr>Heat exchangers</vt:lpstr>
      <vt:lpstr>Heat exchangers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Vanderklok</dc:creator>
  <cp:lastModifiedBy>Glenn Clapp</cp:lastModifiedBy>
  <cp:revision>396</cp:revision>
  <dcterms:created xsi:type="dcterms:W3CDTF">2017-11-03T18:54:48Z</dcterms:created>
  <dcterms:modified xsi:type="dcterms:W3CDTF">2019-08-05T22:12:17Z</dcterms:modified>
</cp:coreProperties>
</file>