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59" r:id="rId7"/>
    <p:sldId id="277" r:id="rId8"/>
    <p:sldId id="278" r:id="rId9"/>
    <p:sldId id="279" r:id="rId10"/>
    <p:sldId id="280" r:id="rId11"/>
    <p:sldId id="260" r:id="rId12"/>
    <p:sldId id="281" r:id="rId13"/>
    <p:sldId id="261" r:id="rId14"/>
    <p:sldId id="282"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00" autoAdjust="0"/>
    <p:restoredTop sz="94628" autoAdjust="0"/>
  </p:normalViewPr>
  <p:slideViewPr>
    <p:cSldViewPr>
      <p:cViewPr varScale="1">
        <p:scale>
          <a:sx n="70" d="100"/>
          <a:sy n="70" d="100"/>
        </p:scale>
        <p:origin x="-108" y="-9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97A9851-E70D-4A2D-AD7F-B5BEC52B4798}" type="datetimeFigureOut">
              <a:rPr lang="en-US"/>
              <a:pPr>
                <a:defRPr/>
              </a:pPr>
              <a:t>2/16/2019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8DDF9C-2F6C-4C27-8841-2F6B52F7306E}" type="slidenum">
              <a:rPr lang="en-US"/>
              <a:pPr>
                <a:defRPr/>
              </a:pPr>
              <a:t>‹#›</a:t>
            </a:fld>
            <a:endParaRPr lang="en-US"/>
          </a:p>
        </p:txBody>
      </p:sp>
    </p:spTree>
    <p:extLst>
      <p:ext uri="{BB962C8B-B14F-4D97-AF65-F5344CB8AC3E}">
        <p14:creationId xmlns:p14="http://schemas.microsoft.com/office/powerpoint/2010/main" val="379671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DD3BCC-7C3E-4429-8485-BC96E7CD0818}" type="datetimeFigureOut">
              <a:rPr lang="en-US"/>
              <a:pPr>
                <a:defRPr/>
              </a:pPr>
              <a:t>2/16/2019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A23500-1369-49CF-95A3-175ACB24019B}" type="slidenum">
              <a:rPr lang="en-US"/>
              <a:pPr>
                <a:defRPr/>
              </a:pPr>
              <a:t>‹#›</a:t>
            </a:fld>
            <a:endParaRPr lang="en-US"/>
          </a:p>
        </p:txBody>
      </p:sp>
    </p:spTree>
    <p:extLst>
      <p:ext uri="{BB962C8B-B14F-4D97-AF65-F5344CB8AC3E}">
        <p14:creationId xmlns:p14="http://schemas.microsoft.com/office/powerpoint/2010/main" val="39416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1D3CA9-6F55-4B89-A6A4-73494F64B05B}" type="datetimeFigureOut">
              <a:rPr lang="en-US"/>
              <a:pPr>
                <a:defRPr/>
              </a:pPr>
              <a:t>2/16/2019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7B3009-6C41-4AC9-8427-89BB7125AE09}" type="slidenum">
              <a:rPr lang="en-US"/>
              <a:pPr>
                <a:defRPr/>
              </a:pPr>
              <a:t>‹#›</a:t>
            </a:fld>
            <a:endParaRPr lang="en-US"/>
          </a:p>
        </p:txBody>
      </p:sp>
    </p:spTree>
    <p:extLst>
      <p:ext uri="{BB962C8B-B14F-4D97-AF65-F5344CB8AC3E}">
        <p14:creationId xmlns:p14="http://schemas.microsoft.com/office/powerpoint/2010/main" val="217995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755B61-61AA-445E-BF09-8C31B8C49C59}" type="datetimeFigureOut">
              <a:rPr lang="en-US"/>
              <a:pPr>
                <a:defRPr/>
              </a:pPr>
              <a:t>2/16/2019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AA13E0-B9A4-4E0D-9F3D-F57F682489D7}" type="slidenum">
              <a:rPr lang="en-US"/>
              <a:pPr>
                <a:defRPr/>
              </a:pPr>
              <a:t>‹#›</a:t>
            </a:fld>
            <a:endParaRPr lang="en-US"/>
          </a:p>
        </p:txBody>
      </p:sp>
    </p:spTree>
    <p:extLst>
      <p:ext uri="{BB962C8B-B14F-4D97-AF65-F5344CB8AC3E}">
        <p14:creationId xmlns:p14="http://schemas.microsoft.com/office/powerpoint/2010/main" val="362841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4B76FBB-D573-47CF-8609-881C4D96958D}" type="datetimeFigureOut">
              <a:rPr lang="en-US"/>
              <a:pPr>
                <a:defRPr/>
              </a:pPr>
              <a:t>2/16/2019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1DAE8B-1E46-4056-AA99-3CADEF913CB7}" type="slidenum">
              <a:rPr lang="en-US"/>
              <a:pPr>
                <a:defRPr/>
              </a:pPr>
              <a:t>‹#›</a:t>
            </a:fld>
            <a:endParaRPr lang="en-US"/>
          </a:p>
        </p:txBody>
      </p:sp>
    </p:spTree>
    <p:extLst>
      <p:ext uri="{BB962C8B-B14F-4D97-AF65-F5344CB8AC3E}">
        <p14:creationId xmlns:p14="http://schemas.microsoft.com/office/powerpoint/2010/main" val="378220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E02775B-AE96-4CD7-9727-B0D19C894086}" type="datetimeFigureOut">
              <a:rPr lang="en-US"/>
              <a:pPr>
                <a:defRPr/>
              </a:pPr>
              <a:t>2/16/2019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8F2C9E9-D60B-42B3-8CE6-4D381E9AD013}" type="slidenum">
              <a:rPr lang="en-US"/>
              <a:pPr>
                <a:defRPr/>
              </a:pPr>
              <a:t>‹#›</a:t>
            </a:fld>
            <a:endParaRPr lang="en-US"/>
          </a:p>
        </p:txBody>
      </p:sp>
    </p:spTree>
    <p:extLst>
      <p:ext uri="{BB962C8B-B14F-4D97-AF65-F5344CB8AC3E}">
        <p14:creationId xmlns:p14="http://schemas.microsoft.com/office/powerpoint/2010/main" val="220968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882BC44-E39E-478F-92E8-D903B4E8679F}" type="datetimeFigureOut">
              <a:rPr lang="en-US"/>
              <a:pPr>
                <a:defRPr/>
              </a:pPr>
              <a:t>2/16/2019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0BE26C-D2FA-45AF-B19D-B4F91A3BE118}" type="slidenum">
              <a:rPr lang="en-US"/>
              <a:pPr>
                <a:defRPr/>
              </a:pPr>
              <a:t>‹#›</a:t>
            </a:fld>
            <a:endParaRPr lang="en-US"/>
          </a:p>
        </p:txBody>
      </p:sp>
    </p:spTree>
    <p:extLst>
      <p:ext uri="{BB962C8B-B14F-4D97-AF65-F5344CB8AC3E}">
        <p14:creationId xmlns:p14="http://schemas.microsoft.com/office/powerpoint/2010/main" val="364570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11E13ED-0A4E-4BB7-A14B-829A087C4C52}" type="datetimeFigureOut">
              <a:rPr lang="en-US"/>
              <a:pPr>
                <a:defRPr/>
              </a:pPr>
              <a:t>2/16/2019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D6B933F-CE31-48C1-9B63-15A4249BDA95}" type="slidenum">
              <a:rPr lang="en-US"/>
              <a:pPr>
                <a:defRPr/>
              </a:pPr>
              <a:t>‹#›</a:t>
            </a:fld>
            <a:endParaRPr lang="en-US"/>
          </a:p>
        </p:txBody>
      </p:sp>
    </p:spTree>
    <p:extLst>
      <p:ext uri="{BB962C8B-B14F-4D97-AF65-F5344CB8AC3E}">
        <p14:creationId xmlns:p14="http://schemas.microsoft.com/office/powerpoint/2010/main" val="388039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E69796-A1AE-4525-B770-D7CEA45DB41C}" type="datetimeFigureOut">
              <a:rPr lang="en-US"/>
              <a:pPr>
                <a:defRPr/>
              </a:pPr>
              <a:t>2/16/2019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AFE53EE-CC23-4BCC-82DE-2036EF1D68DD}" type="slidenum">
              <a:rPr lang="en-US"/>
              <a:pPr>
                <a:defRPr/>
              </a:pPr>
              <a:t>‹#›</a:t>
            </a:fld>
            <a:endParaRPr lang="en-US"/>
          </a:p>
        </p:txBody>
      </p:sp>
    </p:spTree>
    <p:extLst>
      <p:ext uri="{BB962C8B-B14F-4D97-AF65-F5344CB8AC3E}">
        <p14:creationId xmlns:p14="http://schemas.microsoft.com/office/powerpoint/2010/main" val="273461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A09565A-F3D4-4CF3-9487-964390F3E597}" type="datetimeFigureOut">
              <a:rPr lang="en-US"/>
              <a:pPr>
                <a:defRPr/>
              </a:pPr>
              <a:t>2/16/2019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E838C1-F515-4E50-8AFB-422D9E17F6F0}" type="slidenum">
              <a:rPr lang="en-US"/>
              <a:pPr>
                <a:defRPr/>
              </a:pPr>
              <a:t>‹#›</a:t>
            </a:fld>
            <a:endParaRPr lang="en-US"/>
          </a:p>
        </p:txBody>
      </p:sp>
    </p:spTree>
    <p:extLst>
      <p:ext uri="{BB962C8B-B14F-4D97-AF65-F5344CB8AC3E}">
        <p14:creationId xmlns:p14="http://schemas.microsoft.com/office/powerpoint/2010/main" val="360616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33D89-3817-4441-8CFC-CB83F04F5C95}" type="datetimeFigureOut">
              <a:rPr lang="en-US"/>
              <a:pPr>
                <a:defRPr/>
              </a:pPr>
              <a:t>2/16/2019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27311A-B8FF-436B-9E00-FACD7881249D}" type="slidenum">
              <a:rPr lang="en-US"/>
              <a:pPr>
                <a:defRPr/>
              </a:pPr>
              <a:t>‹#›</a:t>
            </a:fld>
            <a:endParaRPr lang="en-US"/>
          </a:p>
        </p:txBody>
      </p:sp>
    </p:spTree>
    <p:extLst>
      <p:ext uri="{BB962C8B-B14F-4D97-AF65-F5344CB8AC3E}">
        <p14:creationId xmlns:p14="http://schemas.microsoft.com/office/powerpoint/2010/main" val="43085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D285BB7-C330-45CA-9810-EFC936F77278}" type="datetimeFigureOut">
              <a:rPr lang="en-US"/>
              <a:pPr>
                <a:defRPr/>
              </a:pPr>
              <a:t>2/16/2019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B50AF58-EFFD-4B73-9033-12107F3B8A4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3219450"/>
          </a:xfrm>
        </p:spPr>
        <p:txBody>
          <a:bodyPr/>
          <a:lstStyle/>
          <a:p>
            <a:r>
              <a:rPr lang="en-US" dirty="0" smtClean="0"/>
              <a:t>An Automotive Application of the Organic Rankine Cycle for Power Generation Using Recovered Waste Heat</a:t>
            </a:r>
            <a:endParaRPr lang="en-US" dirty="0"/>
          </a:p>
        </p:txBody>
      </p:sp>
      <p:sp>
        <p:nvSpPr>
          <p:cNvPr id="3" name="Subtitle 2"/>
          <p:cNvSpPr>
            <a:spLocks noGrp="1"/>
          </p:cNvSpPr>
          <p:nvPr>
            <p:ph type="subTitle" idx="1"/>
          </p:nvPr>
        </p:nvSpPr>
        <p:spPr>
          <a:xfrm>
            <a:off x="304800" y="4038600"/>
            <a:ext cx="8610600" cy="1752600"/>
          </a:xfrm>
        </p:spPr>
        <p:txBody>
          <a:bodyPr/>
          <a:lstStyle/>
          <a:p>
            <a:r>
              <a:rPr lang="en-US" dirty="0" smtClean="0"/>
              <a:t>Glenn Clapp</a:t>
            </a:r>
          </a:p>
          <a:p>
            <a:r>
              <a:rPr lang="en-US" dirty="0" smtClean="0"/>
              <a:t>Masters project collaboration between</a:t>
            </a:r>
          </a:p>
          <a:p>
            <a:r>
              <a:rPr lang="en-US" dirty="0" smtClean="0"/>
              <a:t>Grand Valley State University &amp; </a:t>
            </a:r>
            <a:r>
              <a:rPr lang="en-US" dirty="0" smtClean="0"/>
              <a:t>GHSP</a:t>
            </a:r>
            <a:endParaRPr lang="en-US" dirty="0"/>
          </a:p>
        </p:txBody>
      </p:sp>
    </p:spTree>
    <p:extLst>
      <p:ext uri="{BB962C8B-B14F-4D97-AF65-F5344CB8AC3E}">
        <p14:creationId xmlns:p14="http://schemas.microsoft.com/office/powerpoint/2010/main" val="138963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2031325"/>
          </a:xfrm>
          <a:prstGeom prst="rect">
            <a:avLst/>
          </a:prstGeom>
          <a:noFill/>
        </p:spPr>
        <p:txBody>
          <a:bodyPr wrap="square" rtlCol="0">
            <a:spAutoFit/>
          </a:bodyPr>
          <a:lstStyle/>
          <a:p>
            <a:r>
              <a:rPr lang="en-US" dirty="0" smtClean="0"/>
              <a:t>Electricity generation:</a:t>
            </a:r>
          </a:p>
          <a:p>
            <a:r>
              <a:rPr lang="en-US" dirty="0" smtClean="0"/>
              <a:t>Electricity generation is the least efficient form of waste heat recovery. Most techniques involve the use of waste heat to generate steam or some other vapor, which drives a turbine or similar device which actuates an electric generator.</a:t>
            </a:r>
          </a:p>
          <a:p>
            <a:endParaRPr lang="en-US" dirty="0"/>
          </a:p>
          <a:p>
            <a:r>
              <a:rPr lang="en-US" dirty="0" smtClean="0"/>
              <a:t>This type of waste heat recovery is the subject of this project.</a:t>
            </a:r>
            <a:endParaRPr lang="en-US" dirty="0"/>
          </a:p>
        </p:txBody>
      </p:sp>
    </p:spTree>
    <p:extLst>
      <p:ext uri="{BB962C8B-B14F-4D97-AF65-F5344CB8AC3E}">
        <p14:creationId xmlns:p14="http://schemas.microsoft.com/office/powerpoint/2010/main" val="137137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dirty="0" smtClean="0"/>
              <a:t>Sources</a:t>
            </a:r>
          </a:p>
          <a:p>
            <a:pPr lvl="1"/>
            <a:r>
              <a:rPr lang="en-US" sz="2400" dirty="0" smtClean="0"/>
              <a:t>Recovery techniques</a:t>
            </a:r>
          </a:p>
          <a:p>
            <a:pPr lvl="1"/>
            <a:r>
              <a:rPr lang="en-US" sz="2400" b="1"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hurdles</a:t>
            </a:r>
            <a:endParaRPr lang="en-US" dirty="0"/>
          </a:p>
        </p:txBody>
      </p:sp>
      <p:sp>
        <p:nvSpPr>
          <p:cNvPr id="3" name="Content Placeholder 2"/>
          <p:cNvSpPr>
            <a:spLocks noGrp="1"/>
          </p:cNvSpPr>
          <p:nvPr>
            <p:ph idx="1"/>
          </p:nvPr>
        </p:nvSpPr>
        <p:spPr/>
        <p:txBody>
          <a:bodyPr/>
          <a:lstStyle/>
          <a:p>
            <a:r>
              <a:rPr lang="en-US" dirty="0" smtClean="0"/>
              <a:t>Temperature of waste heat</a:t>
            </a:r>
          </a:p>
          <a:p>
            <a:r>
              <a:rPr lang="en-US" dirty="0" smtClean="0"/>
              <a:t>Heat quality</a:t>
            </a:r>
          </a:p>
          <a:p>
            <a:r>
              <a:rPr lang="en-US" dirty="0" smtClean="0"/>
              <a:t>Collection</a:t>
            </a:r>
          </a:p>
          <a:p>
            <a:r>
              <a:rPr lang="en-US" dirty="0" smtClean="0"/>
              <a:t>Fouling</a:t>
            </a:r>
          </a:p>
          <a:p>
            <a:r>
              <a:rPr lang="en-US" dirty="0" smtClean="0"/>
              <a:t>Technical complexity</a:t>
            </a:r>
          </a:p>
          <a:p>
            <a:r>
              <a:rPr lang="en-US" dirty="0" smtClean="0"/>
              <a:t>Diminishing returns</a:t>
            </a:r>
            <a:endParaRPr lang="en-US" dirty="0"/>
          </a:p>
        </p:txBody>
      </p:sp>
    </p:spTree>
    <p:extLst>
      <p:ext uri="{BB962C8B-B14F-4D97-AF65-F5344CB8AC3E}">
        <p14:creationId xmlns:p14="http://schemas.microsoft.com/office/powerpoint/2010/main" val="266312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b="1"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Rankine cycle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394" y="1183589"/>
            <a:ext cx="5815012" cy="369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3773" y="5181600"/>
            <a:ext cx="8839200" cy="1077218"/>
          </a:xfrm>
          <a:prstGeom prst="rect">
            <a:avLst/>
          </a:prstGeom>
          <a:noFill/>
        </p:spPr>
        <p:txBody>
          <a:bodyPr wrap="square" rtlCol="0">
            <a:spAutoFit/>
          </a:bodyPr>
          <a:lstStyle/>
          <a:p>
            <a:r>
              <a:rPr lang="en-US" sz="1600" dirty="0" smtClean="0"/>
              <a:t>Process 1 -&gt; 2: The working fluid is pumped from low to high pressure in the liquid state.</a:t>
            </a:r>
          </a:p>
          <a:p>
            <a:r>
              <a:rPr lang="en-US" sz="1600" dirty="0" smtClean="0"/>
              <a:t>Process 2 -&gt; 3: The high-pressure working fluid is heated at a constant pressure to a saturated vapor.</a:t>
            </a:r>
          </a:p>
          <a:p>
            <a:r>
              <a:rPr lang="en-US" sz="1600" dirty="0" smtClean="0"/>
              <a:t>Process 3 -&gt; 4: The saturated vapor expands through a turbine. Temperature and pressure decrease.</a:t>
            </a:r>
          </a:p>
          <a:p>
            <a:r>
              <a:rPr lang="en-US" sz="1600" dirty="0" smtClean="0"/>
              <a:t>Process 4 -&gt; 1: The wet vapor condenses into a saturated liquid at a constant pressure</a:t>
            </a:r>
            <a:endParaRPr lang="en-US" sz="1600" dirty="0"/>
          </a:p>
        </p:txBody>
      </p:sp>
    </p:spTree>
    <p:extLst>
      <p:ext uri="{BB962C8B-B14F-4D97-AF65-F5344CB8AC3E}">
        <p14:creationId xmlns:p14="http://schemas.microsoft.com/office/powerpoint/2010/main" val="323397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dirty="0" smtClean="0"/>
              <a:t>Rankine cycle</a:t>
            </a:r>
          </a:p>
          <a:p>
            <a:pPr lvl="1"/>
            <a:r>
              <a:rPr lang="en-US" sz="2400" b="1"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dirty="0" smtClean="0"/>
              <a:t>Rankine cycle</a:t>
            </a:r>
          </a:p>
          <a:p>
            <a:pPr lvl="1"/>
            <a:r>
              <a:rPr lang="en-US" sz="2400" dirty="0" smtClean="0"/>
              <a:t>Organic Rankine cycle</a:t>
            </a:r>
          </a:p>
          <a:p>
            <a:pPr lvl="1"/>
            <a:r>
              <a:rPr lang="en-US" sz="2400" b="1"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b="1" dirty="0" smtClean="0"/>
              <a:t>Automotive application</a:t>
            </a:r>
          </a:p>
          <a:p>
            <a:pPr lvl="1"/>
            <a:r>
              <a:rPr lang="en-US" sz="2400" b="1" dirty="0" smtClean="0"/>
              <a:t>Special design </a:t>
            </a:r>
            <a:r>
              <a:rPr lang="en-US" sz="2400" dirty="0" smtClean="0"/>
              <a:t>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b="1" dirty="0" smtClean="0"/>
              <a:t>Automotive application</a:t>
            </a:r>
          </a:p>
          <a:p>
            <a:pPr lvl="1"/>
            <a:r>
              <a:rPr lang="en-US" sz="2400" dirty="0" smtClean="0"/>
              <a:t>Special design considerations</a:t>
            </a:r>
          </a:p>
          <a:p>
            <a:pPr lvl="1"/>
            <a:r>
              <a:rPr lang="en-US" sz="2400" b="1"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b="1" dirty="0" smtClean="0"/>
              <a:t>Automotive application</a:t>
            </a:r>
          </a:p>
          <a:p>
            <a:pPr lvl="1"/>
            <a:r>
              <a:rPr lang="en-US" sz="2400" dirty="0" smtClean="0"/>
              <a:t>Special design considerations</a:t>
            </a:r>
          </a:p>
          <a:p>
            <a:pPr lvl="1"/>
            <a:r>
              <a:rPr lang="en-US" sz="2400" dirty="0" smtClean="0"/>
              <a:t>Heat sources</a:t>
            </a:r>
          </a:p>
          <a:p>
            <a:pPr lvl="1"/>
            <a:r>
              <a:rPr lang="en-US" sz="2400" b="1"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361756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b="1" dirty="0" smtClean="0"/>
              <a:t>Iterative design</a:t>
            </a:r>
          </a:p>
          <a:p>
            <a:pPr lvl="1"/>
            <a:r>
              <a:rPr lang="en-US" sz="2400" b="1"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b="1" dirty="0" smtClean="0"/>
              <a:t>Iterative design</a:t>
            </a:r>
          </a:p>
          <a:p>
            <a:pPr lvl="1"/>
            <a:r>
              <a:rPr lang="en-US" sz="2400" dirty="0" smtClean="0"/>
              <a:t>Cycle parameters</a:t>
            </a:r>
          </a:p>
          <a:p>
            <a:pPr lvl="1"/>
            <a:r>
              <a:rPr lang="en-US" sz="2400" b="1"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b="1" dirty="0" smtClean="0"/>
              <a:t>Iterative design</a:t>
            </a:r>
          </a:p>
          <a:p>
            <a:pPr lvl="1"/>
            <a:r>
              <a:rPr lang="en-US" sz="2400" dirty="0" smtClean="0"/>
              <a:t>Cycle parameters</a:t>
            </a:r>
          </a:p>
          <a:p>
            <a:pPr lvl="1"/>
            <a:r>
              <a:rPr lang="en-US" sz="2400" dirty="0" smtClean="0"/>
              <a:t>Design space</a:t>
            </a:r>
          </a:p>
          <a:p>
            <a:pPr lvl="1"/>
            <a:r>
              <a:rPr lang="en-US" sz="2400" b="1"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b="1"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b="1"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b="1"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b="1"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dirty="0" smtClean="0"/>
              <a:t>Assumptions</a:t>
            </a:r>
          </a:p>
          <a:p>
            <a:pPr lvl="1"/>
            <a:r>
              <a:rPr lang="en-US" sz="2400" b="1"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b="1"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b="1"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source</a:t>
            </a:r>
            <a:endParaRPr lang="en-US" dirty="0"/>
          </a:p>
        </p:txBody>
      </p:sp>
      <p:pic>
        <p:nvPicPr>
          <p:cNvPr id="4" name="Picture 3"/>
          <p:cNvPicPr/>
          <p:nvPr/>
        </p:nvPicPr>
        <p:blipFill>
          <a:blip r:embed="rId2" cstate="print"/>
          <a:stretch>
            <a:fillRect/>
          </a:stretch>
        </p:blipFill>
        <p:spPr>
          <a:xfrm>
            <a:off x="4546598" y="1676400"/>
            <a:ext cx="2787015" cy="3333750"/>
          </a:xfrm>
          <a:prstGeom prst="rect">
            <a:avLst/>
          </a:prstGeom>
        </p:spPr>
      </p:pic>
      <p:sp>
        <p:nvSpPr>
          <p:cNvPr id="6" name="TextBox 5"/>
          <p:cNvSpPr txBox="1"/>
          <p:nvPr/>
        </p:nvSpPr>
        <p:spPr>
          <a:xfrm>
            <a:off x="381000" y="1676400"/>
            <a:ext cx="3810000" cy="2862322"/>
          </a:xfrm>
          <a:prstGeom prst="rect">
            <a:avLst/>
          </a:prstGeom>
          <a:noFill/>
        </p:spPr>
        <p:txBody>
          <a:bodyPr wrap="square" rtlCol="0">
            <a:spAutoFit/>
          </a:bodyPr>
          <a:lstStyle/>
          <a:p>
            <a:r>
              <a:rPr lang="en-US" dirty="0" smtClean="0"/>
              <a:t>This diagram shows a common breakdown of waste heat from an engine. Note that less than half of the power originally contained in the fuel produces useful work.</a:t>
            </a:r>
          </a:p>
          <a:p>
            <a:endParaRPr lang="en-US" dirty="0"/>
          </a:p>
          <a:p>
            <a:r>
              <a:rPr lang="en-US" dirty="0" smtClean="0"/>
              <a:t>Automotive applications typically convert even lower percentages of power from the energy in fuel into useful work.</a:t>
            </a:r>
            <a:endParaRPr lang="en-US" dirty="0"/>
          </a:p>
        </p:txBody>
      </p:sp>
    </p:spTree>
    <p:extLst>
      <p:ext uri="{BB962C8B-B14F-4D97-AF65-F5344CB8AC3E}">
        <p14:creationId xmlns:p14="http://schemas.microsoft.com/office/powerpoint/2010/main" val="14953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source</a:t>
            </a:r>
            <a:endParaRPr lang="en-US" dirty="0"/>
          </a:p>
        </p:txBody>
      </p:sp>
      <p:pic>
        <p:nvPicPr>
          <p:cNvPr id="4" name="Picture 3"/>
          <p:cNvPicPr/>
          <p:nvPr/>
        </p:nvPicPr>
        <p:blipFill>
          <a:blip r:embed="rId2" cstate="print"/>
          <a:stretch>
            <a:fillRect/>
          </a:stretch>
        </p:blipFill>
        <p:spPr>
          <a:xfrm>
            <a:off x="4546598" y="1676400"/>
            <a:ext cx="2787015" cy="3333750"/>
          </a:xfrm>
          <a:prstGeom prst="rect">
            <a:avLst/>
          </a:prstGeom>
        </p:spPr>
      </p:pic>
      <p:sp>
        <p:nvSpPr>
          <p:cNvPr id="6" name="TextBox 5"/>
          <p:cNvSpPr txBox="1"/>
          <p:nvPr/>
        </p:nvSpPr>
        <p:spPr>
          <a:xfrm>
            <a:off x="381000" y="1676400"/>
            <a:ext cx="3810000" cy="3139321"/>
          </a:xfrm>
          <a:prstGeom prst="rect">
            <a:avLst/>
          </a:prstGeom>
          <a:noFill/>
        </p:spPr>
        <p:txBody>
          <a:bodyPr wrap="square" rtlCol="0">
            <a:spAutoFit/>
          </a:bodyPr>
          <a:lstStyle/>
          <a:p>
            <a:r>
              <a:rPr lang="en-US" dirty="0" smtClean="0"/>
              <a:t>The remaining energy fractions are considered waste heat. The energy from the fuel is converted into heat which is managed by vehicle systems, or escapes into the vehicle’s environment.</a:t>
            </a:r>
          </a:p>
          <a:p>
            <a:endParaRPr lang="en-US" dirty="0"/>
          </a:p>
          <a:p>
            <a:r>
              <a:rPr lang="en-US" dirty="0" smtClean="0"/>
              <a:t>It is the goal of this project to harness this waste heat energy to increase the percentage of energy from fuel that does useful work.</a:t>
            </a:r>
            <a:endParaRPr lang="en-US" dirty="0"/>
          </a:p>
        </p:txBody>
      </p:sp>
    </p:spTree>
    <p:extLst>
      <p:ext uri="{BB962C8B-B14F-4D97-AF65-F5344CB8AC3E}">
        <p14:creationId xmlns:p14="http://schemas.microsoft.com/office/powerpoint/2010/main" val="156330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dirty="0" smtClean="0"/>
              <a:t>Sources</a:t>
            </a:r>
          </a:p>
          <a:p>
            <a:pPr lvl="1"/>
            <a:r>
              <a:rPr lang="en-US" sz="2400" b="1"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lvl="1"/>
            <a:r>
              <a:rPr lang="en-US" sz="2400" dirty="0" smtClean="0"/>
              <a:t>Selection process</a:t>
            </a:r>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3" name="Content Placeholder 2"/>
          <p:cNvSpPr>
            <a:spLocks noGrp="1"/>
          </p:cNvSpPr>
          <p:nvPr>
            <p:ph idx="1"/>
          </p:nvPr>
        </p:nvSpPr>
        <p:spPr/>
        <p:txBody>
          <a:bodyPr/>
          <a:lstStyle/>
          <a:p>
            <a:r>
              <a:rPr lang="en-US" dirty="0" smtClean="0"/>
              <a:t>Cogeneration</a:t>
            </a:r>
          </a:p>
          <a:p>
            <a:r>
              <a:rPr lang="en-US" dirty="0" smtClean="0"/>
              <a:t>Kinetic energy recovery</a:t>
            </a:r>
          </a:p>
          <a:p>
            <a:r>
              <a:rPr lang="en-US" dirty="0" smtClean="0"/>
              <a:t>Electricity </a:t>
            </a:r>
            <a:r>
              <a:rPr lang="en-US" dirty="0"/>
              <a:t>generation</a:t>
            </a:r>
          </a:p>
          <a:p>
            <a:pPr marL="0" indent="0">
              <a:buNone/>
            </a:pPr>
            <a:endParaRPr lang="en-US" dirty="0"/>
          </a:p>
        </p:txBody>
      </p:sp>
    </p:spTree>
    <p:extLst>
      <p:ext uri="{BB962C8B-B14F-4D97-AF65-F5344CB8AC3E}">
        <p14:creationId xmlns:p14="http://schemas.microsoft.com/office/powerpoint/2010/main" val="346854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2585323"/>
          </a:xfrm>
          <a:prstGeom prst="rect">
            <a:avLst/>
          </a:prstGeom>
          <a:noFill/>
        </p:spPr>
        <p:txBody>
          <a:bodyPr wrap="square" rtlCol="0">
            <a:spAutoFit/>
          </a:bodyPr>
          <a:lstStyle/>
          <a:p>
            <a:r>
              <a:rPr lang="en-US" dirty="0" smtClean="0"/>
              <a:t>Cogeneration:</a:t>
            </a:r>
          </a:p>
          <a:p>
            <a:r>
              <a:rPr lang="en-US" dirty="0" smtClean="0"/>
              <a:t>Cogeneration is also referred to a combined heat and power (CHP). In a process that meets this description, electricity and useful heat are generated at the same time.</a:t>
            </a:r>
          </a:p>
          <a:p>
            <a:endParaRPr lang="en-US" dirty="0"/>
          </a:p>
          <a:p>
            <a:r>
              <a:rPr lang="en-US" dirty="0" smtClean="0"/>
              <a:t>This is the most efficient and technically simple method of harvesting waste heat. The process is simply designed so that the heat generated while generating power is directly useful for some other process on site. It is essentially no longer waste.</a:t>
            </a:r>
            <a:endParaRPr lang="en-US" dirty="0"/>
          </a:p>
        </p:txBody>
      </p:sp>
    </p:spTree>
    <p:extLst>
      <p:ext uri="{BB962C8B-B14F-4D97-AF65-F5344CB8AC3E}">
        <p14:creationId xmlns:p14="http://schemas.microsoft.com/office/powerpoint/2010/main" val="286832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1477328"/>
          </a:xfrm>
          <a:prstGeom prst="rect">
            <a:avLst/>
          </a:prstGeom>
          <a:noFill/>
        </p:spPr>
        <p:txBody>
          <a:bodyPr wrap="square" rtlCol="0">
            <a:spAutoFit/>
          </a:bodyPr>
          <a:lstStyle/>
          <a:p>
            <a:r>
              <a:rPr lang="en-US" dirty="0" smtClean="0"/>
              <a:t>Kinetic energy recovery:</a:t>
            </a:r>
          </a:p>
          <a:p>
            <a:r>
              <a:rPr lang="en-US" dirty="0" smtClean="0"/>
              <a:t>One example of kinetic energy recovery is that of the “turbocharger” which is driven by the exhaust gases from the engine to force extra compressed air into the combustion chamber and improve engine efficiency.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7" y="3124200"/>
            <a:ext cx="473392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4948028"/>
      </p:ext>
    </p:extLst>
  </p:cSld>
  <p:clrMapOvr>
    <a:masterClrMapping/>
  </p:clrMapOvr>
</p:sld>
</file>

<file path=ppt/theme/theme1.xml><?xml version="1.0" encoding="utf-8"?>
<a:theme xmlns:a="http://schemas.openxmlformats.org/drawingml/2006/main" name="Problem Solving Presentation v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Problem Solving Presentation v3</Template>
  <TotalTime>381</TotalTime>
  <Words>1187</Words>
  <Application>Microsoft Office PowerPoint</Application>
  <PresentationFormat>On-screen Show (4:3)</PresentationFormat>
  <Paragraphs>455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Problem Solving Presentation v3</vt:lpstr>
      <vt:lpstr>An Automotive Application of the Organic Rankine Cycle for Power Generation Using Recovered Waste Heat</vt:lpstr>
      <vt:lpstr>Outline</vt:lpstr>
      <vt:lpstr>Outline</vt:lpstr>
      <vt:lpstr>Waste heat recovery source</vt:lpstr>
      <vt:lpstr>Waste heat recovery source</vt:lpstr>
      <vt:lpstr>Outline</vt:lpstr>
      <vt:lpstr>Waste heat recovery techniques</vt:lpstr>
      <vt:lpstr>Waste heat recovery techniques</vt:lpstr>
      <vt:lpstr>Waste heat recovery techniques</vt:lpstr>
      <vt:lpstr>Waste heat recovery techniques</vt:lpstr>
      <vt:lpstr>Outline</vt:lpstr>
      <vt:lpstr>Technical hurdles</vt:lpstr>
      <vt:lpstr>Outline</vt:lpstr>
      <vt:lpstr>Traditional Rankine cycle</vt:lpstr>
      <vt:lpstr>Outline</vt:lpstr>
      <vt:lpstr>Outline</vt:lpstr>
      <vt:lpstr>Outline</vt:lpstr>
      <vt:lpstr>Outline</vt:lpstr>
      <vt:lpstr>Outline</vt:lpstr>
      <vt:lpstr>Outline</vt:lpstr>
      <vt:lpstr>Outline</vt:lpstr>
      <vt:lpstr>Outline</vt:lpstr>
      <vt:lpstr>Outline</vt:lpstr>
      <vt:lpstr>Outline</vt:lpstr>
      <vt:lpstr>Outline</vt:lpstr>
      <vt:lpstr>Outline</vt:lpstr>
      <vt:lpstr>Outline</vt:lpstr>
    </vt:vector>
  </TitlesOfParts>
  <Company>JSJ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Clapp</dc:creator>
  <cp:lastModifiedBy>Glenn Clapp</cp:lastModifiedBy>
  <cp:revision>59</cp:revision>
  <dcterms:created xsi:type="dcterms:W3CDTF">2016-01-08T12:49:44Z</dcterms:created>
  <dcterms:modified xsi:type="dcterms:W3CDTF">2019-02-16T18:18:12Z</dcterms:modified>
</cp:coreProperties>
</file>