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Nuni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bold.fntdata"/><Relationship Id="rId16" Type="http://schemas.openxmlformats.org/officeDocument/2006/relationships/font" Target="fonts/Nunito-regular.fntdata"/><Relationship Id="rId5" Type="http://schemas.openxmlformats.org/officeDocument/2006/relationships/notesMaster" Target="notesMasters/notesMaster1.xml"/><Relationship Id="rId19" Type="http://schemas.openxmlformats.org/officeDocument/2006/relationships/font" Target="fonts/Nunito-boldItalic.fntdata"/><Relationship Id="rId6" Type="http://schemas.openxmlformats.org/officeDocument/2006/relationships/slide" Target="slides/slide1.xml"/><Relationship Id="rId18"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870d79fb04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870d79fb04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870d79fb0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870d79fb0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88a2b6ec38_1_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88a2b6ec38_1_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93881bcd0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93881bcd0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870d79fb04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870d79fb04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870d79fb0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870d79fb04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870d79fb04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870d79fb0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7f4dfb885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7f4dfb885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7f4dfb885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7f4dfb885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124" name="Shape 124"/>
        <p:cNvGrpSpPr/>
        <p:nvPr/>
      </p:nvGrpSpPr>
      <p:grpSpPr>
        <a:xfrm>
          <a:off x="0" y="0"/>
          <a:ext cx="0" cy="0"/>
          <a:chOff x="0" y="0"/>
          <a:chExt cx="0" cy="0"/>
        </a:xfrm>
      </p:grpSpPr>
      <p:sp>
        <p:nvSpPr>
          <p:cNvPr id="125" name="Google Shape;125;p13"/>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3"/>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3"/>
          <p:cNvSpPr txBox="1"/>
          <p:nvPr>
            <p:ph type="ctrTitle"/>
          </p:nvPr>
        </p:nvSpPr>
        <p:spPr>
          <a:xfrm>
            <a:off x="390525" y="1819275"/>
            <a:ext cx="8222100" cy="933600"/>
          </a:xfrm>
          <a:prstGeom prst="rect">
            <a:avLst/>
          </a:prstGeom>
        </p:spPr>
        <p:txBody>
          <a:bodyPr anchorCtr="0" anchor="t"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28" name="Google Shape;128;p13"/>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13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29" name="Google Shape;129;p1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hyperlink" Target="https://github.com/gmcmullengrc/chainofresponsibilityexample"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hyperlink" Target="https://github.com/gmcmullengrc/chainofresponsibilityexample"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hyperlink" Target="https://github.com/gmcmullengrc/chainofresponsibilityexample"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3" name="Shape 133"/>
        <p:cNvGrpSpPr/>
        <p:nvPr/>
      </p:nvGrpSpPr>
      <p:grpSpPr>
        <a:xfrm>
          <a:off x="0" y="0"/>
          <a:ext cx="0" cy="0"/>
          <a:chOff x="0" y="0"/>
          <a:chExt cx="0" cy="0"/>
        </a:xfrm>
      </p:grpSpPr>
      <p:sp>
        <p:nvSpPr>
          <p:cNvPr id="134" name="Google Shape;134;p14"/>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solidFill>
                  <a:schemeClr val="dk2"/>
                </a:solidFill>
              </a:rPr>
              <a:t>Chain of Responsibility</a:t>
            </a:r>
            <a:endParaRPr>
              <a:solidFill>
                <a:schemeClr val="dk2"/>
              </a:solidFill>
            </a:endParaRPr>
          </a:p>
        </p:txBody>
      </p:sp>
      <p:sp>
        <p:nvSpPr>
          <p:cNvPr id="135" name="Google Shape;135;p14"/>
          <p:cNvSpPr txBox="1"/>
          <p:nvPr>
            <p:ph idx="1" type="subTitle"/>
          </p:nvPr>
        </p:nvSpPr>
        <p:spPr>
          <a:xfrm>
            <a:off x="1858700" y="3413158"/>
            <a:ext cx="5361300" cy="522600"/>
          </a:xfrm>
          <a:prstGeom prst="rect">
            <a:avLst/>
          </a:prstGeom>
          <a:noFill/>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rgbClr val="2D3B45"/>
                </a:solidFill>
              </a:rPr>
              <a:t>George McMullen and Jada Senebouttarath</a:t>
            </a:r>
            <a:endParaRPr>
              <a:solidFill>
                <a:srgbClr val="2D3B45"/>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3"/>
          <p:cNvSpPr txBox="1"/>
          <p:nvPr>
            <p:ph type="title"/>
          </p:nvPr>
        </p:nvSpPr>
        <p:spPr>
          <a:xfrm>
            <a:off x="1385850" y="1158300"/>
            <a:ext cx="6372300" cy="28269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Thank You</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sz="2600"/>
              <a:t>Questions?</a:t>
            </a:r>
            <a:endParaRPr sz="2600"/>
          </a:p>
        </p:txBody>
      </p:sp>
      <p:pic>
        <p:nvPicPr>
          <p:cNvPr id="197" name="Google Shape;197;p23"/>
          <p:cNvPicPr preferRelativeResize="0"/>
          <p:nvPr/>
        </p:nvPicPr>
        <p:blipFill>
          <a:blip r:embed="rId3">
            <a:alphaModFix/>
          </a:blip>
          <a:stretch>
            <a:fillRect/>
          </a:stretch>
        </p:blipFill>
        <p:spPr>
          <a:xfrm>
            <a:off x="89700" y="2016650"/>
            <a:ext cx="3001874" cy="3001874"/>
          </a:xfrm>
          <a:prstGeom prst="rect">
            <a:avLst/>
          </a:prstGeom>
          <a:noFill/>
          <a:ln>
            <a:noFill/>
          </a:ln>
        </p:spPr>
      </p:pic>
      <p:pic>
        <p:nvPicPr>
          <p:cNvPr id="198" name="Google Shape;198;p23"/>
          <p:cNvPicPr preferRelativeResize="0"/>
          <p:nvPr/>
        </p:nvPicPr>
        <p:blipFill>
          <a:blip r:embed="rId4">
            <a:alphaModFix/>
          </a:blip>
          <a:stretch>
            <a:fillRect/>
          </a:stretch>
        </p:blipFill>
        <p:spPr>
          <a:xfrm>
            <a:off x="7192175" y="139425"/>
            <a:ext cx="1822000" cy="1380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6744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Gang of Four</a:t>
            </a:r>
            <a:endParaRPr/>
          </a:p>
        </p:txBody>
      </p:sp>
      <p:sp>
        <p:nvSpPr>
          <p:cNvPr id="141" name="Google Shape;141;p15"/>
          <p:cNvSpPr txBox="1"/>
          <p:nvPr>
            <p:ph idx="1" type="body"/>
          </p:nvPr>
        </p:nvSpPr>
        <p:spPr>
          <a:xfrm>
            <a:off x="819150" y="1697325"/>
            <a:ext cx="7505700" cy="2448000"/>
          </a:xfrm>
          <a:prstGeom prst="rect">
            <a:avLst/>
          </a:prstGeom>
        </p:spPr>
        <p:txBody>
          <a:bodyPr anchorCtr="0" anchor="t" bIns="91425" lIns="91425" spcFirstLastPara="1" rIns="91425" wrap="square" tIns="91425">
            <a:normAutofit lnSpcReduction="20000"/>
          </a:bodyPr>
          <a:lstStyle/>
          <a:p>
            <a:pPr indent="457200" lvl="0" marL="0" rtl="0" algn="l">
              <a:lnSpc>
                <a:spcPct val="100000"/>
              </a:lnSpc>
              <a:spcBef>
                <a:spcPts val="0"/>
              </a:spcBef>
              <a:spcAft>
                <a:spcPts val="0"/>
              </a:spcAft>
              <a:buNone/>
            </a:pPr>
            <a:r>
              <a:rPr i="1" lang="en" sz="1500">
                <a:solidFill>
                  <a:srgbClr val="999999"/>
                </a:solidFill>
              </a:rPr>
              <a:t>“Avoid coupling the sender of a request to its receiver by giving more than one object the chance to handle the request. Chain the receiving objects and pass the request along the chain until an object handles it.”</a:t>
            </a:r>
            <a:endParaRPr i="1" sz="1500">
              <a:solidFill>
                <a:srgbClr val="999999"/>
              </a:solidFill>
            </a:endParaRPr>
          </a:p>
          <a:p>
            <a:pPr indent="0" lvl="0" marL="0" rtl="0" algn="l">
              <a:lnSpc>
                <a:spcPct val="100000"/>
              </a:lnSpc>
              <a:spcBef>
                <a:spcPts val="0"/>
              </a:spcBef>
              <a:spcAft>
                <a:spcPts val="0"/>
              </a:spcAft>
              <a:buNone/>
            </a:pPr>
            <a:r>
              <a:t/>
            </a:r>
            <a:endParaRPr i="1" sz="1500">
              <a:solidFill>
                <a:srgbClr val="000000"/>
              </a:solidFill>
            </a:endParaRPr>
          </a:p>
          <a:p>
            <a:pPr indent="0" lvl="0" marL="0" rtl="0" algn="l">
              <a:lnSpc>
                <a:spcPct val="100000"/>
              </a:lnSpc>
              <a:spcBef>
                <a:spcPts val="0"/>
              </a:spcBef>
              <a:spcAft>
                <a:spcPts val="0"/>
              </a:spcAft>
              <a:buNone/>
            </a:pPr>
            <a:r>
              <a:rPr i="1" lang="en" sz="1600">
                <a:solidFill>
                  <a:srgbClr val="000000"/>
                </a:solidFill>
              </a:rPr>
              <a:t>Or, in other words…</a:t>
            </a:r>
            <a:endParaRPr i="1" sz="1600">
              <a:solidFill>
                <a:srgbClr val="000000"/>
              </a:solidFill>
            </a:endParaRPr>
          </a:p>
          <a:p>
            <a:pPr indent="0" lvl="0" marL="0" rtl="0" algn="l">
              <a:lnSpc>
                <a:spcPct val="100000"/>
              </a:lnSpc>
              <a:spcBef>
                <a:spcPts val="0"/>
              </a:spcBef>
              <a:spcAft>
                <a:spcPts val="0"/>
              </a:spcAft>
              <a:buNone/>
            </a:pPr>
            <a:r>
              <a:t/>
            </a:r>
            <a:endParaRPr sz="1500">
              <a:solidFill>
                <a:srgbClr val="000000"/>
              </a:solidFill>
            </a:endParaRPr>
          </a:p>
          <a:p>
            <a:pPr indent="0" lvl="0" marL="457200" rtl="0" algn="l">
              <a:lnSpc>
                <a:spcPct val="100000"/>
              </a:lnSpc>
              <a:spcBef>
                <a:spcPts val="0"/>
              </a:spcBef>
              <a:spcAft>
                <a:spcPts val="0"/>
              </a:spcAft>
              <a:buNone/>
            </a:pPr>
            <a:r>
              <a:rPr lang="en" sz="1500">
                <a:solidFill>
                  <a:srgbClr val="000000"/>
                </a:solidFill>
              </a:rPr>
              <a:t>Create a set for your request as to avoid coupling the sender and</a:t>
            </a:r>
            <a:endParaRPr sz="1500">
              <a:solidFill>
                <a:srgbClr val="000000"/>
              </a:solidFill>
            </a:endParaRPr>
          </a:p>
          <a:p>
            <a:pPr indent="0" lvl="0" marL="457200" rtl="0" algn="l">
              <a:lnSpc>
                <a:spcPct val="100000"/>
              </a:lnSpc>
              <a:spcBef>
                <a:spcPts val="0"/>
              </a:spcBef>
              <a:spcAft>
                <a:spcPts val="0"/>
              </a:spcAft>
              <a:buNone/>
            </a:pPr>
            <a:r>
              <a:rPr lang="en" sz="1500">
                <a:solidFill>
                  <a:srgbClr val="000000"/>
                </a:solidFill>
              </a:rPr>
              <a:t>receiver together. Make the handlers into a chain so it’s clear where</a:t>
            </a:r>
            <a:endParaRPr sz="1500">
              <a:solidFill>
                <a:srgbClr val="000000"/>
              </a:solidFill>
            </a:endParaRPr>
          </a:p>
          <a:p>
            <a:pPr indent="0" lvl="0" marL="457200" rtl="0" algn="l">
              <a:lnSpc>
                <a:spcPct val="100000"/>
              </a:lnSpc>
              <a:spcBef>
                <a:spcPts val="0"/>
              </a:spcBef>
              <a:spcAft>
                <a:spcPts val="0"/>
              </a:spcAft>
              <a:buNone/>
            </a:pPr>
            <a:r>
              <a:rPr lang="en" sz="1500">
                <a:solidFill>
                  <a:srgbClr val="000000"/>
                </a:solidFill>
              </a:rPr>
              <a:t>the handler receives and sends the request until handled.</a:t>
            </a:r>
            <a:endParaRPr b="1"/>
          </a:p>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pic>
        <p:nvPicPr>
          <p:cNvPr id="142" name="Google Shape;142;p15"/>
          <p:cNvPicPr preferRelativeResize="0"/>
          <p:nvPr/>
        </p:nvPicPr>
        <p:blipFill>
          <a:blip r:embed="rId3">
            <a:alphaModFix/>
          </a:blip>
          <a:stretch>
            <a:fillRect/>
          </a:stretch>
        </p:blipFill>
        <p:spPr>
          <a:xfrm>
            <a:off x="7060300" y="2377675"/>
            <a:ext cx="1818400" cy="2368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6"/>
          <p:cNvSpPr txBox="1"/>
          <p:nvPr>
            <p:ph type="title"/>
          </p:nvPr>
        </p:nvSpPr>
        <p:spPr>
          <a:xfrm>
            <a:off x="780663" y="7262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Chain of Responsibility</a:t>
            </a:r>
            <a:endParaRPr/>
          </a:p>
        </p:txBody>
      </p:sp>
      <p:sp>
        <p:nvSpPr>
          <p:cNvPr id="148" name="Google Shape;148;p16"/>
          <p:cNvSpPr txBox="1"/>
          <p:nvPr>
            <p:ph idx="1" type="body"/>
          </p:nvPr>
        </p:nvSpPr>
        <p:spPr>
          <a:xfrm>
            <a:off x="613138" y="1546225"/>
            <a:ext cx="7505700" cy="24480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b="1" lang="en" sz="1500"/>
              <a:t>Goal:</a:t>
            </a:r>
            <a:r>
              <a:rPr lang="en" sz="1500"/>
              <a:t> Create a chain of objects to examine requests. Each object in turn examines a request and either handles it, or passes, it onto the next object in the chain. </a:t>
            </a:r>
            <a:endParaRPr sz="1500"/>
          </a:p>
          <a:p>
            <a:pPr indent="-323850" lvl="0" marL="457200" rtl="0" algn="l">
              <a:spcBef>
                <a:spcPts val="0"/>
              </a:spcBef>
              <a:spcAft>
                <a:spcPts val="0"/>
              </a:spcAft>
              <a:buSzPts val="1500"/>
              <a:buChar char="●"/>
            </a:pPr>
            <a:r>
              <a:rPr b="1" lang="en" sz="1500"/>
              <a:t>Category: </a:t>
            </a:r>
            <a:r>
              <a:rPr lang="en" sz="1500"/>
              <a:t>Behavioral design pattern</a:t>
            </a:r>
            <a:endParaRPr sz="1500"/>
          </a:p>
          <a:p>
            <a:pPr indent="-323850" lvl="0" marL="457200" rtl="0" algn="l">
              <a:spcBef>
                <a:spcPts val="0"/>
              </a:spcBef>
              <a:spcAft>
                <a:spcPts val="0"/>
              </a:spcAft>
              <a:buSzPts val="1500"/>
              <a:buChar char="●"/>
            </a:pPr>
            <a:r>
              <a:rPr b="1" lang="en" sz="1500"/>
              <a:t>Participants</a:t>
            </a:r>
            <a:endParaRPr b="1" sz="1500"/>
          </a:p>
          <a:p>
            <a:pPr indent="-311150" lvl="1" marL="914400" rtl="0" algn="l">
              <a:spcBef>
                <a:spcPts val="0"/>
              </a:spcBef>
              <a:spcAft>
                <a:spcPts val="0"/>
              </a:spcAft>
              <a:buSzPts val="1300"/>
              <a:buChar char="○"/>
            </a:pPr>
            <a:r>
              <a:rPr b="1" lang="en" sz="1300"/>
              <a:t>Handler</a:t>
            </a:r>
            <a:r>
              <a:rPr lang="en" sz="1300"/>
              <a:t>: Ingests client requests and passes them to the first handler in the </a:t>
            </a:r>
            <a:r>
              <a:rPr i="1" lang="en" sz="1300"/>
              <a:t>chain of handlers.</a:t>
            </a:r>
            <a:r>
              <a:rPr lang="en" sz="1300"/>
              <a:t> </a:t>
            </a:r>
            <a:endParaRPr sz="1300"/>
          </a:p>
          <a:p>
            <a:pPr indent="-311150" lvl="1" marL="914400" rtl="0" algn="l">
              <a:spcBef>
                <a:spcPts val="0"/>
              </a:spcBef>
              <a:spcAft>
                <a:spcPts val="0"/>
              </a:spcAft>
              <a:buSzPts val="1300"/>
              <a:buChar char="○"/>
            </a:pPr>
            <a:r>
              <a:rPr b="1" lang="en" sz="1300"/>
              <a:t>Concrete Handler</a:t>
            </a:r>
            <a:r>
              <a:rPr b="1" lang="en" sz="1300"/>
              <a:t>s: </a:t>
            </a:r>
            <a:r>
              <a:rPr lang="en" sz="1300"/>
              <a:t>Each link of the chain of handlers, these are set in a specific order and always try to fully handle the request.</a:t>
            </a:r>
            <a:endParaRPr sz="1300"/>
          </a:p>
          <a:p>
            <a:pPr indent="-311150" lvl="1" marL="914400" rtl="0" algn="l">
              <a:spcBef>
                <a:spcPts val="0"/>
              </a:spcBef>
              <a:spcAft>
                <a:spcPts val="0"/>
              </a:spcAft>
              <a:buSzPts val="1300"/>
              <a:buChar char="○"/>
            </a:pPr>
            <a:r>
              <a:rPr b="1" lang="en" sz="1300"/>
              <a:t>Client: </a:t>
            </a:r>
            <a:r>
              <a:rPr lang="en" sz="1300"/>
              <a:t>Originator of the requests being sent</a:t>
            </a:r>
            <a:endParaRPr sz="1300"/>
          </a:p>
          <a:p>
            <a:pPr indent="0" lvl="0" marL="0" rtl="0" algn="l">
              <a:spcBef>
                <a:spcPts val="1200"/>
              </a:spcBef>
              <a:spcAft>
                <a:spcPts val="0"/>
              </a:spcAft>
              <a:buNone/>
            </a:pPr>
            <a:r>
              <a:t/>
            </a:r>
            <a:endParaRPr sz="1500"/>
          </a:p>
          <a:p>
            <a:pPr indent="0" lvl="0" marL="0" rtl="0" algn="l">
              <a:spcBef>
                <a:spcPts val="1200"/>
              </a:spcBef>
              <a:spcAft>
                <a:spcPts val="1200"/>
              </a:spcAft>
              <a:buNone/>
            </a:pPr>
            <a:r>
              <a:t/>
            </a:r>
            <a:endParaRPr sz="1500"/>
          </a:p>
        </p:txBody>
      </p:sp>
      <p:pic>
        <p:nvPicPr>
          <p:cNvPr id="149" name="Google Shape;149;p16"/>
          <p:cNvPicPr preferRelativeResize="0"/>
          <p:nvPr/>
        </p:nvPicPr>
        <p:blipFill>
          <a:blip r:embed="rId3">
            <a:alphaModFix/>
          </a:blip>
          <a:stretch>
            <a:fillRect/>
          </a:stretch>
        </p:blipFill>
        <p:spPr>
          <a:xfrm>
            <a:off x="2364825" y="3598250"/>
            <a:ext cx="3904299" cy="130019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7"/>
          <p:cNvSpPr txBox="1"/>
          <p:nvPr>
            <p:ph type="title"/>
          </p:nvPr>
        </p:nvSpPr>
        <p:spPr>
          <a:xfrm>
            <a:off x="780663" y="62425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Real world example of</a:t>
            </a:r>
            <a:endParaRPr/>
          </a:p>
          <a:p>
            <a:pPr indent="457200" lvl="0" marL="0" rtl="0" algn="l">
              <a:spcBef>
                <a:spcPts val="0"/>
              </a:spcBef>
              <a:spcAft>
                <a:spcPts val="0"/>
              </a:spcAft>
              <a:buNone/>
            </a:pPr>
            <a:r>
              <a:rPr lang="en"/>
              <a:t>Chain of Responsibility</a:t>
            </a:r>
            <a:endParaRPr/>
          </a:p>
        </p:txBody>
      </p:sp>
      <p:pic>
        <p:nvPicPr>
          <p:cNvPr id="155" name="Google Shape;155;p17"/>
          <p:cNvPicPr preferRelativeResize="0"/>
          <p:nvPr/>
        </p:nvPicPr>
        <p:blipFill>
          <a:blip r:embed="rId3">
            <a:alphaModFix/>
          </a:blip>
          <a:stretch>
            <a:fillRect/>
          </a:stretch>
        </p:blipFill>
        <p:spPr>
          <a:xfrm>
            <a:off x="1676025" y="1819950"/>
            <a:ext cx="5715000" cy="2857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Walk-Through</a:t>
            </a:r>
            <a:endParaRPr/>
          </a:p>
        </p:txBody>
      </p:sp>
      <p:sp>
        <p:nvSpPr>
          <p:cNvPr id="161" name="Google Shape;161;p18"/>
          <p:cNvSpPr txBox="1"/>
          <p:nvPr>
            <p:ph idx="1" type="body"/>
          </p:nvPr>
        </p:nvSpPr>
        <p:spPr>
          <a:xfrm>
            <a:off x="568800" y="2157650"/>
            <a:ext cx="3686100" cy="2448000"/>
          </a:xfrm>
          <a:prstGeom prst="rect">
            <a:avLst/>
          </a:prstGeom>
        </p:spPr>
        <p:txBody>
          <a:bodyPr anchorCtr="0" anchor="t" bIns="91425" lIns="91425" spcFirstLastPara="1" rIns="91425" wrap="square" tIns="91425">
            <a:normAutofit/>
          </a:bodyPr>
          <a:lstStyle/>
          <a:p>
            <a:pPr indent="0" lvl="0" marL="0" rtl="0" algn="l">
              <a:lnSpc>
                <a:spcPct val="100000"/>
              </a:lnSpc>
              <a:spcBef>
                <a:spcPts val="1000"/>
              </a:spcBef>
              <a:spcAft>
                <a:spcPts val="0"/>
              </a:spcAft>
              <a:buNone/>
            </a:pPr>
            <a:r>
              <a:rPr b="1" lang="en"/>
              <a:t>When to use:</a:t>
            </a:r>
            <a:endParaRPr b="1"/>
          </a:p>
          <a:p>
            <a:pPr indent="0" lvl="0" marL="0" rtl="0" algn="l">
              <a:lnSpc>
                <a:spcPct val="100000"/>
              </a:lnSpc>
              <a:spcBef>
                <a:spcPts val="1000"/>
              </a:spcBef>
              <a:spcAft>
                <a:spcPts val="0"/>
              </a:spcAft>
              <a:buNone/>
            </a:pPr>
            <a:r>
              <a:rPr lang="en">
                <a:solidFill>
                  <a:srgbClr val="6AA84F"/>
                </a:solidFill>
              </a:rPr>
              <a:t>When you don’t want to specify handlers in your code for the client</a:t>
            </a:r>
            <a:endParaRPr>
              <a:solidFill>
                <a:srgbClr val="6AA84F"/>
              </a:solidFill>
            </a:endParaRPr>
          </a:p>
          <a:p>
            <a:pPr indent="0" lvl="0" marL="0" rtl="0" algn="l">
              <a:lnSpc>
                <a:spcPct val="100000"/>
              </a:lnSpc>
              <a:spcBef>
                <a:spcPts val="1000"/>
              </a:spcBef>
              <a:spcAft>
                <a:spcPts val="0"/>
              </a:spcAft>
              <a:buNone/>
            </a:pPr>
            <a:r>
              <a:rPr b="1" lang="en"/>
              <a:t>When to not use:</a:t>
            </a:r>
            <a:endParaRPr b="1"/>
          </a:p>
          <a:p>
            <a:pPr indent="0" lvl="0" marL="0" rtl="0" algn="l">
              <a:lnSpc>
                <a:spcPct val="100000"/>
              </a:lnSpc>
              <a:spcBef>
                <a:spcPts val="1000"/>
              </a:spcBef>
              <a:spcAft>
                <a:spcPts val="0"/>
              </a:spcAft>
              <a:buNone/>
            </a:pPr>
            <a:r>
              <a:rPr lang="en">
                <a:solidFill>
                  <a:srgbClr val="E06666"/>
                </a:solidFill>
              </a:rPr>
              <a:t>If you don’t have a lot of handlers for each request being given, as this would be </a:t>
            </a:r>
            <a:r>
              <a:rPr lang="en">
                <a:solidFill>
                  <a:srgbClr val="E06666"/>
                </a:solidFill>
              </a:rPr>
              <a:t>inefficient</a:t>
            </a:r>
            <a:endParaRPr>
              <a:solidFill>
                <a:srgbClr val="E06666"/>
              </a:solidFill>
            </a:endParaRPr>
          </a:p>
        </p:txBody>
      </p:sp>
      <p:pic>
        <p:nvPicPr>
          <p:cNvPr id="162" name="Google Shape;162;p18"/>
          <p:cNvPicPr preferRelativeResize="0"/>
          <p:nvPr/>
        </p:nvPicPr>
        <p:blipFill>
          <a:blip r:embed="rId3">
            <a:alphaModFix/>
          </a:blip>
          <a:stretch>
            <a:fillRect/>
          </a:stretch>
        </p:blipFill>
        <p:spPr>
          <a:xfrm>
            <a:off x="7049875" y="427125"/>
            <a:ext cx="1274975" cy="1373075"/>
          </a:xfrm>
          <a:prstGeom prst="rect">
            <a:avLst/>
          </a:prstGeom>
          <a:noFill/>
          <a:ln>
            <a:noFill/>
          </a:ln>
        </p:spPr>
      </p:pic>
      <p:sp>
        <p:nvSpPr>
          <p:cNvPr id="163" name="Google Shape;163;p18"/>
          <p:cNvSpPr txBox="1"/>
          <p:nvPr>
            <p:ph idx="2" type="body"/>
          </p:nvPr>
        </p:nvSpPr>
        <p:spPr>
          <a:xfrm>
            <a:off x="4108325" y="2157650"/>
            <a:ext cx="4586100" cy="2448000"/>
          </a:xfrm>
          <a:prstGeom prst="rect">
            <a:avLst/>
          </a:prstGeom>
        </p:spPr>
        <p:txBody>
          <a:bodyPr anchorCtr="0" anchor="t" bIns="91425" lIns="91425" spcFirstLastPara="1" rIns="91425" wrap="square" tIns="91425">
            <a:noAutofit/>
          </a:bodyPr>
          <a:lstStyle/>
          <a:p>
            <a:pPr indent="0" lvl="0" marL="0" rtl="0" algn="r">
              <a:lnSpc>
                <a:spcPct val="150000"/>
              </a:lnSpc>
              <a:spcBef>
                <a:spcPts val="0"/>
              </a:spcBef>
              <a:spcAft>
                <a:spcPts val="0"/>
              </a:spcAft>
              <a:buSzPts val="935"/>
              <a:buNone/>
            </a:pPr>
            <a:r>
              <a:rPr b="1" lang="en" sz="1305"/>
              <a:t>Pros:</a:t>
            </a:r>
            <a:r>
              <a:rPr lang="en" sz="1305"/>
              <a:t>	</a:t>
            </a:r>
            <a:endParaRPr sz="1305"/>
          </a:p>
          <a:p>
            <a:pPr indent="0" lvl="0" marL="0" rtl="0" algn="r">
              <a:lnSpc>
                <a:spcPct val="150000"/>
              </a:lnSpc>
              <a:spcBef>
                <a:spcPts val="0"/>
              </a:spcBef>
              <a:spcAft>
                <a:spcPts val="0"/>
              </a:spcAft>
              <a:buSzPts val="935"/>
              <a:buNone/>
            </a:pPr>
            <a:r>
              <a:rPr lang="en" sz="1305">
                <a:solidFill>
                  <a:srgbClr val="6AA84F"/>
                </a:solidFill>
              </a:rPr>
              <a:t>Decouples handlers and clients (where requests originate from)</a:t>
            </a:r>
            <a:endParaRPr sz="1305">
              <a:solidFill>
                <a:srgbClr val="6AA84F"/>
              </a:solidFill>
            </a:endParaRPr>
          </a:p>
          <a:p>
            <a:pPr indent="0" lvl="0" marL="0" rtl="0" algn="r">
              <a:lnSpc>
                <a:spcPct val="150000"/>
              </a:lnSpc>
              <a:spcBef>
                <a:spcPts val="0"/>
              </a:spcBef>
              <a:spcAft>
                <a:spcPts val="0"/>
              </a:spcAft>
              <a:buSzPts val="935"/>
              <a:buNone/>
            </a:pPr>
            <a:r>
              <a:rPr lang="en" sz="1305">
                <a:solidFill>
                  <a:srgbClr val="6AA84F"/>
                </a:solidFill>
              </a:rPr>
              <a:t>Handlers will be determined at run time</a:t>
            </a:r>
            <a:endParaRPr sz="1305">
              <a:solidFill>
                <a:srgbClr val="6AA84F"/>
              </a:solidFill>
            </a:endParaRPr>
          </a:p>
          <a:p>
            <a:pPr indent="0" lvl="0" marL="0" rtl="0" algn="r">
              <a:lnSpc>
                <a:spcPct val="150000"/>
              </a:lnSpc>
              <a:spcBef>
                <a:spcPts val="0"/>
              </a:spcBef>
              <a:spcAft>
                <a:spcPts val="0"/>
              </a:spcAft>
              <a:buSzPts val="935"/>
              <a:buNone/>
            </a:pPr>
            <a:r>
              <a:rPr b="1" lang="en" sz="1305"/>
              <a:t>Cons:	</a:t>
            </a:r>
            <a:endParaRPr b="1" sz="1305"/>
          </a:p>
          <a:p>
            <a:pPr indent="0" lvl="0" marL="0" rtl="0" algn="r">
              <a:lnSpc>
                <a:spcPct val="150000"/>
              </a:lnSpc>
              <a:spcBef>
                <a:spcPts val="0"/>
              </a:spcBef>
              <a:spcAft>
                <a:spcPts val="0"/>
              </a:spcAft>
              <a:buSzPts val="935"/>
              <a:buNone/>
            </a:pPr>
            <a:r>
              <a:rPr lang="en" sz="1305">
                <a:solidFill>
                  <a:srgbClr val="E06666"/>
                </a:solidFill>
              </a:rPr>
              <a:t>Debugging is more difficult with tracking all the external calling</a:t>
            </a:r>
            <a:endParaRPr sz="1305">
              <a:solidFill>
                <a:srgbClr val="E06666"/>
              </a:solidFill>
            </a:endParaRPr>
          </a:p>
          <a:p>
            <a:pPr indent="0" lvl="0" marL="0" rtl="0" algn="r">
              <a:lnSpc>
                <a:spcPct val="150000"/>
              </a:lnSpc>
              <a:spcBef>
                <a:spcPts val="0"/>
              </a:spcBef>
              <a:spcAft>
                <a:spcPts val="0"/>
              </a:spcAft>
              <a:buSzPts val="935"/>
              <a:buNone/>
            </a:pPr>
            <a:r>
              <a:rPr lang="en" sz="1305">
                <a:solidFill>
                  <a:srgbClr val="E06666"/>
                </a:solidFill>
              </a:rPr>
              <a:t>More code must be written/less efficient and less performant</a:t>
            </a:r>
            <a:endParaRPr sz="1305">
              <a:solidFill>
                <a:srgbClr val="E06666"/>
              </a:solidFill>
            </a:endParaRPr>
          </a:p>
          <a:p>
            <a:pPr indent="0" lvl="0" marL="0" rtl="0" algn="l">
              <a:spcBef>
                <a:spcPts val="0"/>
              </a:spcBef>
              <a:spcAft>
                <a:spcPts val="1200"/>
              </a:spcAft>
              <a:buSzPts val="935"/>
              <a:buNone/>
            </a:pPr>
            <a:r>
              <a:t/>
            </a:r>
            <a:endParaRPr sz="1105"/>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9"/>
          <p:cNvSpPr txBox="1"/>
          <p:nvPr>
            <p:ph idx="4294967295" type="title"/>
          </p:nvPr>
        </p:nvSpPr>
        <p:spPr>
          <a:xfrm>
            <a:off x="406800" y="967850"/>
            <a:ext cx="8197500" cy="385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9700"/>
              <a:t>Code Example Time!</a:t>
            </a:r>
            <a:endParaRPr sz="9700"/>
          </a:p>
        </p:txBody>
      </p:sp>
      <p:sp>
        <p:nvSpPr>
          <p:cNvPr id="169" name="Google Shape;169;p19"/>
          <p:cNvSpPr txBox="1"/>
          <p:nvPr/>
        </p:nvSpPr>
        <p:spPr>
          <a:xfrm>
            <a:off x="2542950" y="3935050"/>
            <a:ext cx="40581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u="sng">
                <a:solidFill>
                  <a:schemeClr val="hlink"/>
                </a:solidFill>
                <a:latin typeface="Calibri"/>
                <a:ea typeface="Calibri"/>
                <a:cs typeface="Calibri"/>
                <a:sym typeface="Calibri"/>
                <a:hlinkClick r:id="rId3"/>
              </a:rPr>
              <a:t>https://github.com/gmcmullengrc/chainofresponsibilityexample</a:t>
            </a:r>
            <a:endParaRPr sz="11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0"/>
          <p:cNvSpPr txBox="1"/>
          <p:nvPr>
            <p:ph type="title"/>
          </p:nvPr>
        </p:nvSpPr>
        <p:spPr>
          <a:xfrm>
            <a:off x="819150" y="511750"/>
            <a:ext cx="7505700" cy="721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Implementing the Chain of </a:t>
            </a:r>
            <a:r>
              <a:rPr lang="en"/>
              <a:t>Responsibility</a:t>
            </a:r>
            <a:endParaRPr/>
          </a:p>
        </p:txBody>
      </p:sp>
      <p:sp>
        <p:nvSpPr>
          <p:cNvPr id="175" name="Google Shape;175;p20"/>
          <p:cNvSpPr txBox="1"/>
          <p:nvPr>
            <p:ph idx="1" type="body"/>
          </p:nvPr>
        </p:nvSpPr>
        <p:spPr>
          <a:xfrm>
            <a:off x="819150" y="1583075"/>
            <a:ext cx="6600000" cy="2855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sz="1400"/>
              <a:t>Client</a:t>
            </a:r>
            <a:endParaRPr b="1" sz="1400"/>
          </a:p>
          <a:p>
            <a:pPr indent="-304800" lvl="1" marL="914400" rtl="0" algn="l">
              <a:spcBef>
                <a:spcPts val="0"/>
              </a:spcBef>
              <a:spcAft>
                <a:spcPts val="0"/>
              </a:spcAft>
              <a:buSzPts val="1200"/>
              <a:buChar char="○"/>
            </a:pPr>
            <a:r>
              <a:rPr lang="en" sz="1200"/>
              <a:t>Represents the ATM that the client is interacting with (where the request originates from)</a:t>
            </a:r>
            <a:endParaRPr sz="1200"/>
          </a:p>
          <a:p>
            <a:pPr indent="-317500" lvl="0" marL="457200" rtl="0" algn="l">
              <a:spcBef>
                <a:spcPts val="0"/>
              </a:spcBef>
              <a:spcAft>
                <a:spcPts val="0"/>
              </a:spcAft>
              <a:buSzPts val="1400"/>
              <a:buChar char="●"/>
            </a:pPr>
            <a:r>
              <a:rPr b="1" lang="en" sz="1400"/>
              <a:t>Handler</a:t>
            </a:r>
            <a:endParaRPr b="1" sz="1400"/>
          </a:p>
          <a:p>
            <a:pPr indent="-304800" lvl="1" marL="914400" rtl="0" algn="l">
              <a:spcBef>
                <a:spcPts val="0"/>
              </a:spcBef>
              <a:spcAft>
                <a:spcPts val="0"/>
              </a:spcAft>
              <a:buSzPts val="1200"/>
              <a:buChar char="○"/>
            </a:pPr>
            <a:r>
              <a:rPr lang="en" sz="1200"/>
              <a:t>Representing the first handler to pass the request (which is using the Chain of Responsibility to call the next handlers)</a:t>
            </a:r>
            <a:endParaRPr sz="1200"/>
          </a:p>
          <a:p>
            <a:pPr indent="-317500" lvl="0" marL="457200" rtl="0" algn="l">
              <a:spcBef>
                <a:spcPts val="0"/>
              </a:spcBef>
              <a:spcAft>
                <a:spcPts val="0"/>
              </a:spcAft>
              <a:buSzPts val="1400"/>
              <a:buChar char="●"/>
            </a:pPr>
            <a:r>
              <a:rPr b="1" lang="en" sz="1400"/>
              <a:t>Concrete </a:t>
            </a:r>
            <a:r>
              <a:rPr b="1" lang="en" sz="1400"/>
              <a:t>Handlers</a:t>
            </a:r>
            <a:endParaRPr b="1" sz="1400"/>
          </a:p>
          <a:p>
            <a:pPr indent="-304800" lvl="1" marL="914400" rtl="0" algn="l">
              <a:spcBef>
                <a:spcPts val="0"/>
              </a:spcBef>
              <a:spcAft>
                <a:spcPts val="0"/>
              </a:spcAft>
              <a:buSzPts val="1200"/>
              <a:buChar char="○"/>
            </a:pPr>
            <a:r>
              <a:rPr lang="en" sz="1200"/>
              <a:t>Represents each program dispensing each individual type of bill</a:t>
            </a:r>
            <a:endParaRPr sz="1200"/>
          </a:p>
          <a:p>
            <a:pPr indent="-292100" lvl="2" marL="1371600" rtl="0" algn="l">
              <a:spcBef>
                <a:spcPts val="0"/>
              </a:spcBef>
              <a:spcAft>
                <a:spcPts val="0"/>
              </a:spcAft>
              <a:buSzPts val="1000"/>
              <a:buChar char="■"/>
            </a:pPr>
            <a:r>
              <a:rPr b="1" lang="en" sz="1000"/>
              <a:t>Depending on the amount, the request for a </a:t>
            </a:r>
            <a:r>
              <a:rPr b="1" lang="en" sz="1000"/>
              <a:t>withdrawal</a:t>
            </a:r>
            <a:r>
              <a:rPr b="1" lang="en" sz="1000"/>
              <a:t> could be handled before all of the programs are cycled through (e.g. If you ask for $40, the ATM won’t ask how many 10s need to be </a:t>
            </a:r>
            <a:r>
              <a:rPr b="1" lang="en" sz="1000"/>
              <a:t>dispensed after it dispenses two 20s)</a:t>
            </a:r>
            <a:endParaRPr b="1" sz="1000"/>
          </a:p>
          <a:p>
            <a:pPr indent="-317500" lvl="0" marL="457200" rtl="0" algn="l">
              <a:spcBef>
                <a:spcPts val="0"/>
              </a:spcBef>
              <a:spcAft>
                <a:spcPts val="0"/>
              </a:spcAft>
              <a:buSzPts val="1400"/>
              <a:buChar char="●"/>
            </a:pPr>
            <a:r>
              <a:rPr b="1" lang="en" sz="1400"/>
              <a:t>Objects</a:t>
            </a:r>
            <a:endParaRPr b="1" sz="1400"/>
          </a:p>
          <a:p>
            <a:pPr indent="-304800" lvl="1" marL="914400" rtl="0" algn="l">
              <a:spcBef>
                <a:spcPts val="0"/>
              </a:spcBef>
              <a:spcAft>
                <a:spcPts val="0"/>
              </a:spcAft>
              <a:buSzPts val="1200"/>
              <a:buChar char="○"/>
            </a:pPr>
            <a:r>
              <a:rPr lang="en" sz="1200"/>
              <a:t>Represents the money amount being handled (constantly updating after each bill type is dispensed)</a:t>
            </a:r>
            <a:endParaRPr sz="1200"/>
          </a:p>
          <a:p>
            <a:pPr indent="-292100" lvl="2" marL="1371600" rtl="0" algn="l">
              <a:spcBef>
                <a:spcPts val="0"/>
              </a:spcBef>
              <a:spcAft>
                <a:spcPts val="0"/>
              </a:spcAft>
              <a:buSzPts val="1000"/>
              <a:buChar char="■"/>
            </a:pPr>
            <a:r>
              <a:rPr b="1" lang="en" sz="1000"/>
              <a:t>*Objects are not needed for every Chain of Responsibility program</a:t>
            </a:r>
            <a:endParaRPr b="1" sz="1000"/>
          </a:p>
        </p:txBody>
      </p:sp>
      <p:pic>
        <p:nvPicPr>
          <p:cNvPr id="176" name="Google Shape;176;p20"/>
          <p:cNvPicPr preferRelativeResize="0"/>
          <p:nvPr/>
        </p:nvPicPr>
        <p:blipFill>
          <a:blip r:embed="rId3">
            <a:alphaModFix/>
          </a:blip>
          <a:stretch>
            <a:fillRect/>
          </a:stretch>
        </p:blipFill>
        <p:spPr>
          <a:xfrm>
            <a:off x="7103750" y="3331675"/>
            <a:ext cx="1699151" cy="1490950"/>
          </a:xfrm>
          <a:prstGeom prst="rect">
            <a:avLst/>
          </a:prstGeom>
          <a:noFill/>
          <a:ln>
            <a:noFill/>
          </a:ln>
        </p:spPr>
      </p:pic>
      <p:sp>
        <p:nvSpPr>
          <p:cNvPr id="177" name="Google Shape;177;p20"/>
          <p:cNvSpPr txBox="1"/>
          <p:nvPr/>
        </p:nvSpPr>
        <p:spPr>
          <a:xfrm>
            <a:off x="1251975" y="1233550"/>
            <a:ext cx="616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alibri"/>
                <a:ea typeface="Calibri"/>
                <a:cs typeface="Calibri"/>
                <a:sym typeface="Calibri"/>
              </a:rPr>
              <a:t>Below are the individual classes needed for implementation in an ATM example</a:t>
            </a:r>
            <a:endParaRPr b="1">
              <a:latin typeface="Calibri"/>
              <a:ea typeface="Calibri"/>
              <a:cs typeface="Calibri"/>
              <a:sym typeface="Calibri"/>
            </a:endParaRPr>
          </a:p>
        </p:txBody>
      </p:sp>
      <p:sp>
        <p:nvSpPr>
          <p:cNvPr id="178" name="Google Shape;178;p20"/>
          <p:cNvSpPr txBox="1"/>
          <p:nvPr/>
        </p:nvSpPr>
        <p:spPr>
          <a:xfrm>
            <a:off x="2306475" y="946350"/>
            <a:ext cx="40581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u="sng">
                <a:solidFill>
                  <a:schemeClr val="hlink"/>
                </a:solidFill>
                <a:latin typeface="Calibri"/>
                <a:ea typeface="Calibri"/>
                <a:cs typeface="Calibri"/>
                <a:sym typeface="Calibri"/>
                <a:hlinkClick r:id="rId4"/>
              </a:rPr>
              <a:t>https://github.com/gmcmullengrc/chainofresponsibilityexample</a:t>
            </a:r>
            <a:endParaRPr sz="11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1"/>
          <p:cNvSpPr txBox="1"/>
          <p:nvPr/>
        </p:nvSpPr>
        <p:spPr>
          <a:xfrm>
            <a:off x="202075" y="1355650"/>
            <a:ext cx="3941100" cy="345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700">
              <a:latin typeface="Calibri"/>
              <a:ea typeface="Calibri"/>
              <a:cs typeface="Calibri"/>
              <a:sym typeface="Calibri"/>
            </a:endParaRPr>
          </a:p>
          <a:p>
            <a:pPr indent="0" lvl="0" marL="0" rtl="0" algn="l">
              <a:spcBef>
                <a:spcPts val="1000"/>
              </a:spcBef>
              <a:spcAft>
                <a:spcPts val="0"/>
              </a:spcAft>
              <a:buNone/>
            </a:pPr>
            <a:r>
              <a:rPr b="1" lang="en" sz="1900">
                <a:latin typeface="Calibri"/>
                <a:ea typeface="Calibri"/>
                <a:cs typeface="Calibri"/>
                <a:sym typeface="Calibri"/>
              </a:rPr>
              <a:t>Client</a:t>
            </a:r>
            <a:endParaRPr b="1" sz="1900">
              <a:latin typeface="Calibri"/>
              <a:ea typeface="Calibri"/>
              <a:cs typeface="Calibri"/>
              <a:sym typeface="Calibri"/>
            </a:endParaRPr>
          </a:p>
          <a:p>
            <a:pPr indent="0" lvl="0" marL="0" rtl="0" algn="l">
              <a:spcBef>
                <a:spcPts val="1000"/>
              </a:spcBef>
              <a:spcAft>
                <a:spcPts val="0"/>
              </a:spcAft>
              <a:buNone/>
            </a:pPr>
            <a:r>
              <a:rPr b="1" lang="en" sz="1500">
                <a:latin typeface="Calibri"/>
                <a:ea typeface="Calibri"/>
                <a:cs typeface="Calibri"/>
                <a:sym typeface="Calibri"/>
              </a:rPr>
              <a:t>Client.java</a:t>
            </a:r>
            <a:r>
              <a:rPr lang="en" sz="1500">
                <a:latin typeface="Calibri"/>
                <a:ea typeface="Calibri"/>
                <a:cs typeface="Calibri"/>
                <a:sym typeface="Calibri"/>
              </a:rPr>
              <a:t> - Represents a real client program interacting with the program</a:t>
            </a:r>
            <a:endParaRPr sz="1500">
              <a:latin typeface="Calibri"/>
              <a:ea typeface="Calibri"/>
              <a:cs typeface="Calibri"/>
              <a:sym typeface="Calibri"/>
            </a:endParaRPr>
          </a:p>
          <a:p>
            <a:pPr indent="0" lvl="0" marL="0" rtl="0" algn="l">
              <a:spcBef>
                <a:spcPts val="1000"/>
              </a:spcBef>
              <a:spcAft>
                <a:spcPts val="0"/>
              </a:spcAft>
              <a:buNone/>
            </a:pPr>
            <a:r>
              <a:rPr b="1" lang="en" sz="1500">
                <a:latin typeface="Calibri"/>
                <a:ea typeface="Calibri"/>
                <a:cs typeface="Calibri"/>
                <a:sym typeface="Calibri"/>
              </a:rPr>
              <a:t>Test.java</a:t>
            </a:r>
            <a:r>
              <a:rPr lang="en" sz="1500">
                <a:latin typeface="Calibri"/>
                <a:ea typeface="Calibri"/>
                <a:cs typeface="Calibri"/>
                <a:sym typeface="Calibri"/>
              </a:rPr>
              <a:t> - Represents a test client as to automate testing functionality</a:t>
            </a:r>
            <a:endParaRPr sz="1500">
              <a:latin typeface="Calibri"/>
              <a:ea typeface="Calibri"/>
              <a:cs typeface="Calibri"/>
              <a:sym typeface="Calibri"/>
            </a:endParaRPr>
          </a:p>
          <a:p>
            <a:pPr indent="0" lvl="0" marL="0" rtl="0" algn="l">
              <a:spcBef>
                <a:spcPts val="1000"/>
              </a:spcBef>
              <a:spcAft>
                <a:spcPts val="0"/>
              </a:spcAft>
              <a:buNone/>
            </a:pPr>
            <a:r>
              <a:t/>
            </a:r>
            <a:endParaRPr sz="100">
              <a:latin typeface="Calibri"/>
              <a:ea typeface="Calibri"/>
              <a:cs typeface="Calibri"/>
              <a:sym typeface="Calibri"/>
            </a:endParaRPr>
          </a:p>
          <a:p>
            <a:pPr indent="0" lvl="0" marL="0" rtl="0" algn="l">
              <a:spcBef>
                <a:spcPts val="1000"/>
              </a:spcBef>
              <a:spcAft>
                <a:spcPts val="0"/>
              </a:spcAft>
              <a:buNone/>
            </a:pPr>
            <a:r>
              <a:rPr b="1" lang="en" sz="1900">
                <a:latin typeface="Calibri"/>
                <a:ea typeface="Calibri"/>
                <a:cs typeface="Calibri"/>
                <a:sym typeface="Calibri"/>
              </a:rPr>
              <a:t>Handler</a:t>
            </a:r>
            <a:endParaRPr b="1" sz="1900">
              <a:latin typeface="Calibri"/>
              <a:ea typeface="Calibri"/>
              <a:cs typeface="Calibri"/>
              <a:sym typeface="Calibri"/>
            </a:endParaRPr>
          </a:p>
          <a:p>
            <a:pPr indent="0" lvl="0" marL="0" rtl="0" algn="l">
              <a:spcBef>
                <a:spcPts val="1000"/>
              </a:spcBef>
              <a:spcAft>
                <a:spcPts val="1000"/>
              </a:spcAft>
              <a:buNone/>
            </a:pPr>
            <a:r>
              <a:rPr b="1" lang="en" sz="1500">
                <a:latin typeface="Calibri"/>
                <a:ea typeface="Calibri"/>
                <a:cs typeface="Calibri"/>
                <a:sym typeface="Calibri"/>
              </a:rPr>
              <a:t>ATM.java</a:t>
            </a:r>
            <a:r>
              <a:rPr lang="en" sz="1500">
                <a:latin typeface="Calibri"/>
                <a:ea typeface="Calibri"/>
                <a:cs typeface="Calibri"/>
                <a:sym typeface="Calibri"/>
              </a:rPr>
              <a:t> - Represents the first class to handle the request to the appropriate concrete handlers</a:t>
            </a:r>
            <a:endParaRPr sz="1500">
              <a:latin typeface="Calibri"/>
              <a:ea typeface="Calibri"/>
              <a:cs typeface="Calibri"/>
              <a:sym typeface="Calibri"/>
            </a:endParaRPr>
          </a:p>
        </p:txBody>
      </p:sp>
      <p:sp>
        <p:nvSpPr>
          <p:cNvPr id="184" name="Google Shape;184;p21"/>
          <p:cNvSpPr txBox="1"/>
          <p:nvPr/>
        </p:nvSpPr>
        <p:spPr>
          <a:xfrm>
            <a:off x="4143225" y="437350"/>
            <a:ext cx="4798800" cy="437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latin typeface="Calibri"/>
                <a:ea typeface="Calibri"/>
                <a:cs typeface="Calibri"/>
                <a:sym typeface="Calibri"/>
              </a:rPr>
              <a:t>Concrete Handlers (in order from first to last)</a:t>
            </a:r>
            <a:endParaRPr b="1" sz="1900">
              <a:latin typeface="Calibri"/>
              <a:ea typeface="Calibri"/>
              <a:cs typeface="Calibri"/>
              <a:sym typeface="Calibri"/>
            </a:endParaRPr>
          </a:p>
          <a:p>
            <a:pPr indent="0" lvl="0" marL="0" rtl="0" algn="l">
              <a:spcBef>
                <a:spcPts val="1000"/>
              </a:spcBef>
              <a:spcAft>
                <a:spcPts val="0"/>
              </a:spcAft>
              <a:buNone/>
            </a:pPr>
            <a:r>
              <a:rPr b="1" lang="en" sz="1500">
                <a:latin typeface="Calibri"/>
                <a:ea typeface="Calibri"/>
                <a:cs typeface="Calibri"/>
                <a:sym typeface="Calibri"/>
              </a:rPr>
              <a:t>Dispense20s.java </a:t>
            </a:r>
            <a:r>
              <a:rPr lang="en" sz="1500">
                <a:latin typeface="Calibri"/>
                <a:ea typeface="Calibri"/>
                <a:cs typeface="Calibri"/>
                <a:sym typeface="Calibri"/>
              </a:rPr>
              <a:t>- Handler for resolving the amount of 20’s</a:t>
            </a:r>
            <a:endParaRPr sz="1500">
              <a:latin typeface="Calibri"/>
              <a:ea typeface="Calibri"/>
              <a:cs typeface="Calibri"/>
              <a:sym typeface="Calibri"/>
            </a:endParaRPr>
          </a:p>
          <a:p>
            <a:pPr indent="0" lvl="0" marL="0" rtl="0" algn="l">
              <a:spcBef>
                <a:spcPts val="1000"/>
              </a:spcBef>
              <a:spcAft>
                <a:spcPts val="0"/>
              </a:spcAft>
              <a:buNone/>
            </a:pPr>
            <a:r>
              <a:rPr b="1" lang="en" sz="1500">
                <a:latin typeface="Calibri"/>
                <a:ea typeface="Calibri"/>
                <a:cs typeface="Calibri"/>
                <a:sym typeface="Calibri"/>
              </a:rPr>
              <a:t>Dispense10s.java</a:t>
            </a:r>
            <a:r>
              <a:rPr lang="en" sz="1500">
                <a:latin typeface="Calibri"/>
                <a:ea typeface="Calibri"/>
                <a:cs typeface="Calibri"/>
                <a:sym typeface="Calibri"/>
              </a:rPr>
              <a:t> - Handler for resolving the amount of 10’s</a:t>
            </a:r>
            <a:endParaRPr sz="1500">
              <a:latin typeface="Calibri"/>
              <a:ea typeface="Calibri"/>
              <a:cs typeface="Calibri"/>
              <a:sym typeface="Calibri"/>
            </a:endParaRPr>
          </a:p>
          <a:p>
            <a:pPr indent="0" lvl="0" marL="0" rtl="0" algn="l">
              <a:spcBef>
                <a:spcPts val="1000"/>
              </a:spcBef>
              <a:spcAft>
                <a:spcPts val="0"/>
              </a:spcAft>
              <a:buNone/>
            </a:pPr>
            <a:r>
              <a:rPr b="1" lang="en" sz="1500">
                <a:latin typeface="Calibri"/>
                <a:ea typeface="Calibri"/>
                <a:cs typeface="Calibri"/>
                <a:sym typeface="Calibri"/>
              </a:rPr>
              <a:t>Dispense5s.java</a:t>
            </a:r>
            <a:r>
              <a:rPr lang="en" sz="1500">
                <a:latin typeface="Calibri"/>
                <a:ea typeface="Calibri"/>
                <a:cs typeface="Calibri"/>
                <a:sym typeface="Calibri"/>
              </a:rPr>
              <a:t> - Handler for resolving the amount of 5’s</a:t>
            </a:r>
            <a:endParaRPr sz="1500">
              <a:latin typeface="Calibri"/>
              <a:ea typeface="Calibri"/>
              <a:cs typeface="Calibri"/>
              <a:sym typeface="Calibri"/>
            </a:endParaRPr>
          </a:p>
          <a:p>
            <a:pPr indent="0" lvl="0" marL="0" rtl="0" algn="l">
              <a:spcBef>
                <a:spcPts val="1000"/>
              </a:spcBef>
              <a:spcAft>
                <a:spcPts val="0"/>
              </a:spcAft>
              <a:buNone/>
            </a:pPr>
            <a:r>
              <a:rPr b="1" lang="en" sz="1500">
                <a:latin typeface="Calibri"/>
                <a:ea typeface="Calibri"/>
                <a:cs typeface="Calibri"/>
                <a:sym typeface="Calibri"/>
              </a:rPr>
              <a:t>Dispense1s.java</a:t>
            </a:r>
            <a:r>
              <a:rPr lang="en" sz="1500">
                <a:latin typeface="Calibri"/>
                <a:ea typeface="Calibri"/>
                <a:cs typeface="Calibri"/>
                <a:sym typeface="Calibri"/>
              </a:rPr>
              <a:t> - Handler for resolving the amount of 1’s</a:t>
            </a:r>
            <a:endParaRPr sz="1500">
              <a:latin typeface="Calibri"/>
              <a:ea typeface="Calibri"/>
              <a:cs typeface="Calibri"/>
              <a:sym typeface="Calibri"/>
            </a:endParaRPr>
          </a:p>
          <a:p>
            <a:pPr indent="0" lvl="0" marL="0" rtl="0" algn="l">
              <a:spcBef>
                <a:spcPts val="1000"/>
              </a:spcBef>
              <a:spcAft>
                <a:spcPts val="0"/>
              </a:spcAft>
              <a:buNone/>
            </a:pPr>
            <a:r>
              <a:t/>
            </a:r>
            <a:endParaRPr sz="100">
              <a:latin typeface="Calibri"/>
              <a:ea typeface="Calibri"/>
              <a:cs typeface="Calibri"/>
              <a:sym typeface="Calibri"/>
            </a:endParaRPr>
          </a:p>
          <a:p>
            <a:pPr indent="0" lvl="0" marL="0" rtl="0" algn="l">
              <a:spcBef>
                <a:spcPts val="1000"/>
              </a:spcBef>
              <a:spcAft>
                <a:spcPts val="0"/>
              </a:spcAft>
              <a:buNone/>
            </a:pPr>
            <a:r>
              <a:rPr b="1" lang="en" sz="1900">
                <a:latin typeface="Calibri"/>
                <a:ea typeface="Calibri"/>
                <a:cs typeface="Calibri"/>
                <a:sym typeface="Calibri"/>
              </a:rPr>
              <a:t>Objects</a:t>
            </a:r>
            <a:endParaRPr b="1" sz="1900">
              <a:latin typeface="Calibri"/>
              <a:ea typeface="Calibri"/>
              <a:cs typeface="Calibri"/>
              <a:sym typeface="Calibri"/>
            </a:endParaRPr>
          </a:p>
          <a:p>
            <a:pPr indent="0" lvl="0" marL="0" rtl="0" algn="l">
              <a:spcBef>
                <a:spcPts val="1000"/>
              </a:spcBef>
              <a:spcAft>
                <a:spcPts val="0"/>
              </a:spcAft>
              <a:buNone/>
            </a:pPr>
            <a:r>
              <a:rPr b="1" lang="en" sz="1500">
                <a:latin typeface="Calibri"/>
                <a:ea typeface="Calibri"/>
                <a:cs typeface="Calibri"/>
                <a:sym typeface="Calibri"/>
              </a:rPr>
              <a:t>Dispenser.java</a:t>
            </a:r>
            <a:r>
              <a:rPr lang="en" sz="1500">
                <a:latin typeface="Calibri"/>
                <a:ea typeface="Calibri"/>
                <a:cs typeface="Calibri"/>
                <a:sym typeface="Calibri"/>
              </a:rPr>
              <a:t> - Our concrete handlers will extend this dispenser object so they can be set in the order of the chain</a:t>
            </a:r>
            <a:endParaRPr sz="1500">
              <a:latin typeface="Calibri"/>
              <a:ea typeface="Calibri"/>
              <a:cs typeface="Calibri"/>
              <a:sym typeface="Calibri"/>
            </a:endParaRPr>
          </a:p>
          <a:p>
            <a:pPr indent="0" lvl="0" marL="0" rtl="0" algn="l">
              <a:spcBef>
                <a:spcPts val="1000"/>
              </a:spcBef>
              <a:spcAft>
                <a:spcPts val="1000"/>
              </a:spcAft>
              <a:buNone/>
            </a:pPr>
            <a:r>
              <a:rPr b="1" lang="en" sz="1500">
                <a:latin typeface="Calibri"/>
                <a:ea typeface="Calibri"/>
                <a:cs typeface="Calibri"/>
                <a:sym typeface="Calibri"/>
              </a:rPr>
              <a:t>Money.java</a:t>
            </a:r>
            <a:r>
              <a:rPr lang="en" sz="1500">
                <a:latin typeface="Calibri"/>
                <a:ea typeface="Calibri"/>
                <a:cs typeface="Calibri"/>
                <a:sym typeface="Calibri"/>
              </a:rPr>
              <a:t> - Public object to hold our amountRemaining between each concrete handler</a:t>
            </a:r>
            <a:endParaRPr sz="1500">
              <a:latin typeface="Calibri"/>
              <a:ea typeface="Calibri"/>
              <a:cs typeface="Calibri"/>
              <a:sym typeface="Calibri"/>
            </a:endParaRPr>
          </a:p>
        </p:txBody>
      </p:sp>
      <p:sp>
        <p:nvSpPr>
          <p:cNvPr id="185" name="Google Shape;185;p21"/>
          <p:cNvSpPr txBox="1"/>
          <p:nvPr/>
        </p:nvSpPr>
        <p:spPr>
          <a:xfrm>
            <a:off x="202075" y="206375"/>
            <a:ext cx="3941100" cy="1477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200">
                <a:latin typeface="Calibri"/>
                <a:ea typeface="Calibri"/>
                <a:cs typeface="Calibri"/>
                <a:sym typeface="Calibri"/>
              </a:rPr>
              <a:t>Code example</a:t>
            </a:r>
            <a:endParaRPr b="1" sz="4200">
              <a:latin typeface="Calibri"/>
              <a:ea typeface="Calibri"/>
              <a:cs typeface="Calibri"/>
              <a:sym typeface="Calibri"/>
            </a:endParaRPr>
          </a:p>
          <a:p>
            <a:pPr indent="0" lvl="0" marL="0" rtl="0" algn="ctr">
              <a:spcBef>
                <a:spcPts val="0"/>
              </a:spcBef>
              <a:spcAft>
                <a:spcPts val="0"/>
              </a:spcAft>
              <a:buNone/>
            </a:pPr>
            <a:r>
              <a:rPr b="1" lang="en" sz="4200">
                <a:latin typeface="Calibri"/>
                <a:ea typeface="Calibri"/>
                <a:cs typeface="Calibri"/>
                <a:sym typeface="Calibri"/>
              </a:rPr>
              <a:t>cheat sheet</a:t>
            </a:r>
            <a:endParaRPr b="1" sz="4200">
              <a:latin typeface="Calibri"/>
              <a:ea typeface="Calibri"/>
              <a:cs typeface="Calibri"/>
              <a:sym typeface="Calibri"/>
            </a:endParaRPr>
          </a:p>
        </p:txBody>
      </p:sp>
      <p:sp>
        <p:nvSpPr>
          <p:cNvPr id="186" name="Google Shape;186;p21"/>
          <p:cNvSpPr txBox="1"/>
          <p:nvPr/>
        </p:nvSpPr>
        <p:spPr>
          <a:xfrm>
            <a:off x="202075" y="1407825"/>
            <a:ext cx="40581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u="sng">
                <a:solidFill>
                  <a:schemeClr val="hlink"/>
                </a:solidFill>
                <a:latin typeface="Calibri"/>
                <a:ea typeface="Calibri"/>
                <a:cs typeface="Calibri"/>
                <a:sym typeface="Calibri"/>
                <a:hlinkClick r:id="rId3"/>
              </a:rPr>
              <a:t>https://github.com/gmcmullengrc/chainofresponsibilityexample</a:t>
            </a:r>
            <a:endParaRPr sz="11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2"/>
          <p:cNvSpPr txBox="1"/>
          <p:nvPr>
            <p:ph idx="4294967295" type="title"/>
          </p:nvPr>
        </p:nvSpPr>
        <p:spPr>
          <a:xfrm>
            <a:off x="473250" y="642900"/>
            <a:ext cx="8197500" cy="385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9700"/>
              <a:t>Time to CODE! </a:t>
            </a:r>
            <a:endParaRPr sz="9700"/>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