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293" r:id="rId3"/>
    <p:sldId id="295" r:id="rId4"/>
    <p:sldId id="330" r:id="rId5"/>
    <p:sldId id="331" r:id="rId7"/>
    <p:sldId id="296" r:id="rId8"/>
    <p:sldId id="350" r:id="rId9"/>
    <p:sldId id="298" r:id="rId10"/>
    <p:sldId id="271" r:id="rId11"/>
    <p:sldId id="275" r:id="rId12"/>
    <p:sldId id="272" r:id="rId13"/>
    <p:sldId id="316" r:id="rId14"/>
    <p:sldId id="351" r:id="rId15"/>
    <p:sldId id="273" r:id="rId16"/>
    <p:sldId id="277" r:id="rId17"/>
    <p:sldId id="280" r:id="rId18"/>
    <p:sldId id="281" r:id="rId19"/>
    <p:sldId id="283" r:id="rId20"/>
    <p:sldId id="332" r:id="rId21"/>
    <p:sldId id="285" r:id="rId22"/>
    <p:sldId id="286" r:id="rId23"/>
    <p:sldId id="288" r:id="rId24"/>
    <p:sldId id="289" r:id="rId25"/>
    <p:sldId id="315" r:id="rId26"/>
    <p:sldId id="313" r:id="rId27"/>
  </p:sldIdLst>
  <p:sldSz cx="12192000" cy="6858000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baseline="0">
        <a:solidFill>
          <a:schemeClr val="lt1"/>
        </a:solidFill>
        <a:latin typeface="FrutigerNext LT Regular" pitchFamily="34" charset="0"/>
        <a:ea typeface="MS PGothic" panose="020B0600070205080204" pitchFamily="34" charset="-128"/>
        <a:sym typeface="FrutigerNext LT Regular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baseline="0">
        <a:solidFill>
          <a:schemeClr val="lt1"/>
        </a:solidFill>
        <a:latin typeface="FrutigerNext LT Regular" pitchFamily="34" charset="0"/>
        <a:ea typeface="MS PGothic" panose="020B0600070205080204" pitchFamily="34" charset="-128"/>
        <a:sym typeface="FrutigerNext LT Regular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baseline="0">
        <a:solidFill>
          <a:schemeClr val="lt1"/>
        </a:solidFill>
        <a:latin typeface="FrutigerNext LT Regular" pitchFamily="34" charset="0"/>
        <a:ea typeface="MS PGothic" panose="020B0600070205080204" pitchFamily="34" charset="-128"/>
        <a:sym typeface="FrutigerNext LT Regular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baseline="0">
        <a:solidFill>
          <a:schemeClr val="lt1"/>
        </a:solidFill>
        <a:latin typeface="FrutigerNext LT Regular" pitchFamily="34" charset="0"/>
        <a:ea typeface="MS PGothic" panose="020B0600070205080204" pitchFamily="34" charset="-128"/>
        <a:sym typeface="FrutigerNext LT Regular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baseline="0">
        <a:solidFill>
          <a:schemeClr val="lt1"/>
        </a:solidFill>
        <a:latin typeface="FrutigerNext LT Regular" pitchFamily="34" charset="0"/>
        <a:ea typeface="MS PGothic" panose="020B0600070205080204" pitchFamily="34" charset="-128"/>
        <a:sym typeface="FrutigerNext LT Regular" pitchFamily="34" charset="0"/>
      </a:defRPr>
    </a:lvl5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yachao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000101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>
      <p:cViewPr varScale="1">
        <p:scale>
          <a:sx n="67" d="100"/>
          <a:sy n="67" d="100"/>
        </p:scale>
        <p:origin x="80" y="124"/>
      </p:cViewPr>
      <p:guideLst>
        <p:guide orient="horz" pos="2873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页眉占位符 10486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 sz="1200"/>
          </a:p>
        </p:txBody>
      </p:sp>
      <p:sp>
        <p:nvSpPr>
          <p:cNvPr id="1048612" name="日期占位符 1048611"/>
          <p:cNvSpPr>
            <a:spLocks noGrp="1"/>
          </p:cNvSpPr>
          <p:nvPr>
            <p:ph type="dt" sz="quarter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 algn="r"/>
            <a:fld id="{566ABCEB-ACFC-4714-9973-3DA970169C29}" type="datetime1">
              <a:rPr lang="zh-CN" altLang="en-US" sz="1200"/>
            </a:fld>
            <a:endParaRPr lang="zh-CN" altLang="en-US" sz="1200"/>
          </a:p>
        </p:txBody>
      </p:sp>
      <p:sp>
        <p:nvSpPr>
          <p:cNvPr id="1048613" name="页脚占位符 1048612"/>
          <p:cNvSpPr>
            <a:spLocks noGrp="1"/>
          </p:cNvSpPr>
          <p:nvPr>
            <p:ph type="ftr" sz="quarter" idx="2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/>
            <a:endParaRPr lang="zh-CN" altLang="en-US" sz="1200"/>
          </a:p>
        </p:txBody>
      </p:sp>
      <p:sp>
        <p:nvSpPr>
          <p:cNvPr id="1048614" name="灯片编号占位符 1048613"/>
          <p:cNvSpPr>
            <a:spLocks noGrp="1"/>
          </p:cNvSpPr>
          <p:nvPr>
            <p:ph type="sldNum" sz="quarter" idx="3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/>
            <a:fld id="{566ABCEB-ACFC-4714-9973-3DA970169C29}" type="slidenum">
              <a:rPr lang="zh-CN" altLang="en-US" sz="1200"/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页眉占位符 104860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en-US" altLang="zh-CN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048606" name="日期占位符 1048605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 algn="r"/>
            <a:endParaRPr lang="en-US" altLang="zh-CN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048607" name="幻灯片图像占位符 1048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 anchor="t"/>
          <a:lstStyle/>
          <a:p/>
        </p:txBody>
      </p:sp>
      <p:sp>
        <p:nvSpPr>
          <p:cNvPr id="1048608" name="备注占位符 1048607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09" name="页脚占位符 1048608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/>
            <a:endParaRPr lang="en-US" altLang="zh-CN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  <p:sp>
        <p:nvSpPr>
          <p:cNvPr id="1048610" name="灯片编号占位符 1048609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/>
            <a:fld id="{566ABCEB-ACFC-4714-9973-3DA970169C29}" type="slidenum">
              <a:rPr lang="zh-CN" altLang="en-US" sz="1200">
                <a:solidFill>
                  <a:schemeClr val="dk1"/>
                </a:solidFill>
                <a:latin typeface="Arial" panose="020B0604020202020204" pitchFamily="34" charset="0"/>
              </a:rPr>
            </a:fld>
            <a:endParaRPr lang="zh-CN" altLang="en-US" sz="120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  <a:sym typeface="FrutigerNext LT Regular" pitchFamily="34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  <a:sym typeface="FrutigerNext LT Regular" pitchFamily="34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  <a:sym typeface="FrutigerNext LT Regular" pitchFamily="34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  <a:sym typeface="FrutigerNext LT Regular" pitchFamily="34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panose="020B0604020202020204" pitchFamily="34" charset="0"/>
        <a:ea typeface="宋体" panose="02010600030101010101" pitchFamily="2" charset="-122"/>
        <a:sym typeface="FrutigerNext LT Regular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783" y="274364"/>
            <a:ext cx="8244028" cy="858752"/>
          </a:xfrm>
        </p:spPr>
        <p:txBody>
          <a:bodyPr>
            <a:normAutofit/>
          </a:bodyPr>
          <a:lstStyle>
            <a:lvl1pPr algn="l">
              <a:defRPr sz="38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CF9-1C64-45C7-A351-5C2B04CB53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7EE-1E89-4FFA-B365-5BB8C64452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03188" y="1032052"/>
            <a:ext cx="570428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760000"/>
            </a:solidFill>
            <a:round/>
          </a:ln>
        </p:spPr>
        <p:txBody>
          <a:bodyPr wrap="none" lIns="104455" tIns="52227" rIns="104455" bIns="52227" anchor="ctr"/>
          <a:lstStyle/>
          <a:p>
            <a:pPr defTabSz="1018540" fontAlgn="auto" latinLnBrk="0">
              <a:spcBef>
                <a:spcPts val="0"/>
              </a:spcBef>
              <a:spcAft>
                <a:spcPts val="0"/>
              </a:spcAft>
            </a:pPr>
            <a:endParaRPr lang="zh-CN" altLang="en-US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流程图: 延期 8"/>
          <p:cNvSpPr/>
          <p:nvPr userDrawn="1"/>
        </p:nvSpPr>
        <p:spPr>
          <a:xfrm>
            <a:off x="24397" y="411522"/>
            <a:ext cx="1342101" cy="851501"/>
          </a:xfrm>
          <a:custGeom>
            <a:avLst/>
            <a:gdLst>
              <a:gd name="connsiteX0" fmla="*/ 0 w 2304653"/>
              <a:gd name="connsiteY0" fmla="*/ 0 h 1872208"/>
              <a:gd name="connsiteX1" fmla="*/ 1152327 w 2304653"/>
              <a:gd name="connsiteY1" fmla="*/ 0 h 1872208"/>
              <a:gd name="connsiteX2" fmla="*/ 2304654 w 2304653"/>
              <a:gd name="connsiteY2" fmla="*/ 936104 h 1872208"/>
              <a:gd name="connsiteX3" fmla="*/ 1152327 w 2304653"/>
              <a:gd name="connsiteY3" fmla="*/ 1872208 h 1872208"/>
              <a:gd name="connsiteX4" fmla="*/ 0 w 2304653"/>
              <a:gd name="connsiteY4" fmla="*/ 1872208 h 1872208"/>
              <a:gd name="connsiteX5" fmla="*/ 0 w 2304653"/>
              <a:gd name="connsiteY5" fmla="*/ 0 h 1872208"/>
              <a:gd name="connsiteX0-1" fmla="*/ 0 w 3204064"/>
              <a:gd name="connsiteY0-2" fmla="*/ 0 h 1887198"/>
              <a:gd name="connsiteX1-3" fmla="*/ 2051737 w 3204064"/>
              <a:gd name="connsiteY1-4" fmla="*/ 14990 h 1887198"/>
              <a:gd name="connsiteX2-5" fmla="*/ 3204064 w 3204064"/>
              <a:gd name="connsiteY2-6" fmla="*/ 951094 h 1887198"/>
              <a:gd name="connsiteX3-7" fmla="*/ 2051737 w 3204064"/>
              <a:gd name="connsiteY3-8" fmla="*/ 1887198 h 1887198"/>
              <a:gd name="connsiteX4-9" fmla="*/ 899410 w 3204064"/>
              <a:gd name="connsiteY4-10" fmla="*/ 1887198 h 1887198"/>
              <a:gd name="connsiteX5-11" fmla="*/ 0 w 3204064"/>
              <a:gd name="connsiteY5-12" fmla="*/ 0 h 1887198"/>
              <a:gd name="connsiteX0-13" fmla="*/ 0 w 3204064"/>
              <a:gd name="connsiteY0-14" fmla="*/ 0 h 1887198"/>
              <a:gd name="connsiteX1-15" fmla="*/ 2051737 w 3204064"/>
              <a:gd name="connsiteY1-16" fmla="*/ 14990 h 1887198"/>
              <a:gd name="connsiteX2-17" fmla="*/ 3204064 w 3204064"/>
              <a:gd name="connsiteY2-18" fmla="*/ 951094 h 1887198"/>
              <a:gd name="connsiteX3-19" fmla="*/ 2051737 w 3204064"/>
              <a:gd name="connsiteY3-20" fmla="*/ 1887198 h 1887198"/>
              <a:gd name="connsiteX4-21" fmla="*/ 29980 w 3204064"/>
              <a:gd name="connsiteY4-22" fmla="*/ 1887198 h 1887198"/>
              <a:gd name="connsiteX5-23" fmla="*/ 0 w 3204064"/>
              <a:gd name="connsiteY5-24" fmla="*/ 0 h 1887198"/>
              <a:gd name="connsiteX0-25" fmla="*/ 0 w 3189073"/>
              <a:gd name="connsiteY0-26" fmla="*/ 0 h 1872208"/>
              <a:gd name="connsiteX1-27" fmla="*/ 2036746 w 3189073"/>
              <a:gd name="connsiteY1-28" fmla="*/ 0 h 1872208"/>
              <a:gd name="connsiteX2-29" fmla="*/ 3189073 w 3189073"/>
              <a:gd name="connsiteY2-30" fmla="*/ 936104 h 1872208"/>
              <a:gd name="connsiteX3-31" fmla="*/ 2036746 w 3189073"/>
              <a:gd name="connsiteY3-32" fmla="*/ 1872208 h 1872208"/>
              <a:gd name="connsiteX4-33" fmla="*/ 14989 w 3189073"/>
              <a:gd name="connsiteY4-34" fmla="*/ 1872208 h 1872208"/>
              <a:gd name="connsiteX5-35" fmla="*/ 0 w 3189073"/>
              <a:gd name="connsiteY5-36" fmla="*/ 0 h 1872208"/>
              <a:gd name="connsiteX0-37" fmla="*/ 0 w 3848302"/>
              <a:gd name="connsiteY0-38" fmla="*/ 14991 h 1872208"/>
              <a:gd name="connsiteX1-39" fmla="*/ 2695975 w 3848302"/>
              <a:gd name="connsiteY1-40" fmla="*/ 0 h 1872208"/>
              <a:gd name="connsiteX2-41" fmla="*/ 3848302 w 3848302"/>
              <a:gd name="connsiteY2-42" fmla="*/ 936104 h 1872208"/>
              <a:gd name="connsiteX3-43" fmla="*/ 2695975 w 3848302"/>
              <a:gd name="connsiteY3-44" fmla="*/ 1872208 h 1872208"/>
              <a:gd name="connsiteX4-45" fmla="*/ 674218 w 3848302"/>
              <a:gd name="connsiteY4-46" fmla="*/ 1872208 h 1872208"/>
              <a:gd name="connsiteX5-47" fmla="*/ 0 w 3848302"/>
              <a:gd name="connsiteY5-48" fmla="*/ 14991 h 1872208"/>
              <a:gd name="connsiteX0-49" fmla="*/ 0 w 3848302"/>
              <a:gd name="connsiteY0-50" fmla="*/ 14991 h 1902188"/>
              <a:gd name="connsiteX1-51" fmla="*/ 2695975 w 3848302"/>
              <a:gd name="connsiteY1-52" fmla="*/ 0 h 1902188"/>
              <a:gd name="connsiteX2-53" fmla="*/ 3848302 w 3848302"/>
              <a:gd name="connsiteY2-54" fmla="*/ 936104 h 1902188"/>
              <a:gd name="connsiteX3-55" fmla="*/ 2695975 w 3848302"/>
              <a:gd name="connsiteY3-56" fmla="*/ 1872208 h 1902188"/>
              <a:gd name="connsiteX4-57" fmla="*/ 31469 w 3848302"/>
              <a:gd name="connsiteY4-58" fmla="*/ 1902188 h 1902188"/>
              <a:gd name="connsiteX5-59" fmla="*/ 0 w 3848302"/>
              <a:gd name="connsiteY5-60" fmla="*/ 14991 h 1902188"/>
              <a:gd name="connsiteX0-61" fmla="*/ 0 w 3864784"/>
              <a:gd name="connsiteY0-62" fmla="*/ 29981 h 1902188"/>
              <a:gd name="connsiteX1-63" fmla="*/ 2712457 w 3864784"/>
              <a:gd name="connsiteY1-64" fmla="*/ 0 h 1902188"/>
              <a:gd name="connsiteX2-65" fmla="*/ 3864784 w 3864784"/>
              <a:gd name="connsiteY2-66" fmla="*/ 936104 h 1902188"/>
              <a:gd name="connsiteX3-67" fmla="*/ 2712457 w 3864784"/>
              <a:gd name="connsiteY3-68" fmla="*/ 1872208 h 1902188"/>
              <a:gd name="connsiteX4-69" fmla="*/ 47951 w 3864784"/>
              <a:gd name="connsiteY4-70" fmla="*/ 1902188 h 1902188"/>
              <a:gd name="connsiteX5-71" fmla="*/ 0 w 3864784"/>
              <a:gd name="connsiteY5-72" fmla="*/ 29981 h 1902188"/>
              <a:gd name="connsiteX0-73" fmla="*/ 0 w 3831822"/>
              <a:gd name="connsiteY0-74" fmla="*/ 14990 h 1902188"/>
              <a:gd name="connsiteX1-75" fmla="*/ 2679495 w 3831822"/>
              <a:gd name="connsiteY1-76" fmla="*/ 0 h 1902188"/>
              <a:gd name="connsiteX2-77" fmla="*/ 3831822 w 3831822"/>
              <a:gd name="connsiteY2-78" fmla="*/ 936104 h 1902188"/>
              <a:gd name="connsiteX3-79" fmla="*/ 2679495 w 3831822"/>
              <a:gd name="connsiteY3-80" fmla="*/ 1872208 h 1902188"/>
              <a:gd name="connsiteX4-81" fmla="*/ 14989 w 3831822"/>
              <a:gd name="connsiteY4-82" fmla="*/ 1902188 h 1902188"/>
              <a:gd name="connsiteX5-83" fmla="*/ 0 w 3831822"/>
              <a:gd name="connsiteY5-84" fmla="*/ 14990 h 19021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31822" h="1902188">
                <a:moveTo>
                  <a:pt x="0" y="14990"/>
                </a:moveTo>
                <a:lnTo>
                  <a:pt x="2679495" y="0"/>
                </a:lnTo>
                <a:cubicBezTo>
                  <a:pt x="3315908" y="0"/>
                  <a:pt x="3831822" y="419108"/>
                  <a:pt x="3831822" y="936104"/>
                </a:cubicBezTo>
                <a:cubicBezTo>
                  <a:pt x="3831822" y="1453100"/>
                  <a:pt x="3315908" y="1872208"/>
                  <a:pt x="2679495" y="1872208"/>
                </a:cubicBezTo>
                <a:lnTo>
                  <a:pt x="14989" y="1902188"/>
                </a:lnTo>
                <a:lnTo>
                  <a:pt x="0" y="149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8540" fontAlgn="auto" latinLnBrk="0">
              <a:spcBef>
                <a:spcPts val="0"/>
              </a:spcBef>
              <a:spcAft>
                <a:spcPts val="0"/>
              </a:spcAft>
            </a:pPr>
            <a:endParaRPr lang="zh-CN" altLang="en-US" sz="3810" kern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2097151" descr="应用部分3-05"/>
          <p:cNvPicPr/>
          <p:nvPr userDrawn="1"/>
        </p:nvPicPr>
        <p:blipFill>
          <a:blip r:embed="rId2"/>
          <a:srcRect b="88742"/>
          <a:stretch>
            <a:fillRect/>
          </a:stretch>
        </p:blipFill>
        <p:spPr>
          <a:xfrm>
            <a:off x="2782887" y="-9525"/>
            <a:ext cx="9434512" cy="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CF9-1C64-45C7-A351-5C2B04CB53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7EE-1E89-4FFA-B365-5BB8C64452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106985" tIns="53492" rIns="106985" bIns="5349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106985" tIns="53492" rIns="106985" bIns="5349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lvl1pPr algn="l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540" fontAlgn="auto" latinLnBrk="0">
              <a:spcBef>
                <a:spcPts val="0"/>
              </a:spcBef>
              <a:spcAft>
                <a:spcPts val="0"/>
              </a:spcAft>
            </a:pPr>
            <a:fld id="{28C937AB-5291-48FC-9075-9F29944D13C7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lvl1pPr algn="ctr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540" fontAlgn="auto" latinLnBrk="0">
              <a:spcBef>
                <a:spcPts val="0"/>
              </a:spcBef>
              <a:spcAft>
                <a:spcPts val="0"/>
              </a:spcAft>
            </a:pPr>
            <a:endParaRPr lang="zh-CN" altLang="en-US" kern="1200">
              <a:solidFill>
                <a:prstClr val="black">
                  <a:tint val="75000"/>
                </a:prst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6985" tIns="53492" rIns="106985" bIns="53492" rtlCol="0" anchor="ctr"/>
          <a:lstStyle>
            <a:lvl1pPr algn="r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540" fontAlgn="auto" latinLnBrk="0">
              <a:spcBef>
                <a:spcPts val="0"/>
              </a:spcBef>
              <a:spcAft>
                <a:spcPts val="0"/>
              </a:spcAft>
            </a:pPr>
            <a:fld id="{78A3CECD-E187-45A6-BE7A-E277637993E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1018540" rtl="0" eaLnBrk="1" latinLnBrk="0" hangingPunct="1">
        <a:spcBef>
          <a:spcPct val="0"/>
        </a:spcBef>
        <a:buNone/>
        <a:defRPr sz="4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270" indent="-382270" algn="l" defTabSz="1018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828040" indent="-3181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145" kern="1200">
          <a:solidFill>
            <a:schemeClr val="tx1"/>
          </a:solidFill>
          <a:latin typeface="+mn-lt"/>
          <a:ea typeface="+mn-ea"/>
          <a:cs typeface="+mn-cs"/>
        </a:defRPr>
      </a:lvl2pPr>
      <a:lvl3pPr marL="1273810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9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0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9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55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6pPr>
      <a:lvl7pPr marL="3311525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7pPr>
      <a:lvl8pPr marL="3820795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indent="-254635" algn="l" defTabSz="1018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70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445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715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620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890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160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430" algn="l" defTabSz="1018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048595"/>
          <p:cNvSpPr>
            <a:spLocks noGrp="1"/>
          </p:cNvSpPr>
          <p:nvPr>
            <p:ph type="title" idx="4294967295"/>
          </p:nvPr>
        </p:nvSpPr>
        <p:spPr>
          <a:xfrm>
            <a:off x="983615" y="2414270"/>
            <a:ext cx="10224135" cy="8648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anose="020F0502020204030204" pitchFamily="1" charset="0"/>
                <a:ea typeface="宋体" panose="02010600030101010101" pitchFamily="2" charset="-122"/>
                <a:sym typeface="FrutigerNext LT Regular" pitchFamily="34" charset="0"/>
              </a:defRPr>
            </a:lvl1pPr>
          </a:lstStyle>
          <a:p>
            <a:pPr lvl="0" algn="l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Architecture Components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1" name="文本占位符 1048596"/>
          <p:cNvSpPr>
            <a:spLocks noGrp="1"/>
          </p:cNvSpPr>
          <p:nvPr>
            <p:ph type="body" sz="quarter" idx="4294967295"/>
          </p:nvPr>
        </p:nvSpPr>
        <p:spPr>
          <a:xfrm>
            <a:off x="1097915" y="3455035"/>
            <a:ext cx="3239770" cy="36004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马泽佳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048595"/>
          <p:cNvSpPr>
            <a:spLocks noGrp="1"/>
          </p:cNvSpPr>
          <p:nvPr/>
        </p:nvSpPr>
        <p:spPr>
          <a:xfrm>
            <a:off x="1097915" y="1220470"/>
            <a:ext cx="40132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anose="020F0502020204030204" pitchFamily="1" charset="0"/>
                <a:ea typeface="宋体" panose="02010600030101010101" pitchFamily="2" charset="-122"/>
                <a:sym typeface="FrutigerNext LT Regular" pitchFamily="34" charset="0"/>
              </a:defRPr>
            </a:lvl1pPr>
          </a:lstStyle>
          <a:p>
            <a:pPr lvl="0" algn="l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AAC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架构分享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11455" y="260985"/>
            <a:ext cx="3180080" cy="7931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Lifecycle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6421" y="1442273"/>
            <a:ext cx="10238701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5933" y="1544914"/>
            <a:ext cx="1013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将生命周期独立，不</a:t>
            </a:r>
            <a:r>
              <a:rPr lang="zh-CN" altLang="en-US" sz="2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需要在</a:t>
            </a:r>
            <a:r>
              <a:rPr lang="en-US" altLang="zh-CN" sz="2800" kern="12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onCreate,onDestory</a:t>
            </a:r>
            <a:r>
              <a:rPr lang="zh-CN" altLang="en-US" sz="2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等等一一做处理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421" y="2564904"/>
            <a:ext cx="9525000" cy="37623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11455" y="260985"/>
            <a:ext cx="3180080" cy="7931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Lifecycle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580" y="1123950"/>
            <a:ext cx="5644515" cy="461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1271270"/>
            <a:ext cx="6177915" cy="38690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11455" y="260985"/>
            <a:ext cx="3180080" cy="7931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Lifecycle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564130"/>
            <a:ext cx="10299700" cy="135699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70863" y="1395119"/>
            <a:ext cx="8804120" cy="5567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Lifecycle</a:t>
            </a:r>
            <a:r>
              <a:rPr lang="zh-CN" altLang="en-US" sz="24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获取当前状态：</a:t>
            </a:r>
            <a:endParaRPr lang="zh-CN" altLang="en-US" sz="2400" kern="1200" dirty="0" err="1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040" y="128905"/>
            <a:ext cx="3761105" cy="819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Lifecycle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271464" y="948277"/>
            <a:ext cx="7776864" cy="46152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5314" y="949540"/>
            <a:ext cx="7218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getLifecycle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().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addObserver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(new 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</a:rPr>
              <a:t>LifeCycleView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());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529715"/>
            <a:ext cx="6284595" cy="52406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48920" y="260985"/>
            <a:ext cx="4065270" cy="76073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ViewModel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69783" y="1268760"/>
            <a:ext cx="4598225" cy="792088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4319" y="1403194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将</a:t>
            </a:r>
            <a:r>
              <a:rPr lang="en-US" altLang="zh-CN" sz="2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UI</a:t>
            </a:r>
            <a:r>
              <a:rPr lang="zh-CN" altLang="en-US" sz="2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层的数据</a:t>
            </a:r>
            <a:r>
              <a:rPr lang="zh-CN" altLang="en-US" sz="2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剥离</a:t>
            </a:r>
            <a:endParaRPr lang="zh-CN" altLang="en-US" sz="16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056" y="1153276"/>
            <a:ext cx="5375920" cy="5704724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582007" y="2172546"/>
            <a:ext cx="4680520" cy="460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lIns="114117" tIns="57058" rIns="114117" bIns="57058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separate out view data ownership from UI controller</a:t>
            </a:r>
            <a:endParaRPr lang="zh-CN" altLang="en-US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82007" y="2916468"/>
            <a:ext cx="4513992" cy="755919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8936" y="3100278"/>
            <a:ext cx="323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负责业务逻辑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2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1569782" y="3933056"/>
            <a:ext cx="4526217" cy="648072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953" y="4057037"/>
            <a:ext cx="399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2F2F2F"/>
                </a:solidFill>
                <a:latin typeface="+mn-ea"/>
                <a:ea typeface="+mn-ea"/>
              </a:rPr>
              <a:t>数据在屏幕旋转等配置变化后存活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274320"/>
            <a:ext cx="4156075" cy="858520"/>
          </a:xfrm>
        </p:spPr>
        <p:txBody>
          <a:bodyPr/>
          <a:lstStyle/>
          <a:p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ViewModel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82" y="1343809"/>
            <a:ext cx="8772103" cy="511825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275186" y="1333019"/>
            <a:ext cx="2016224" cy="461525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9031" y="1343807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搜索模块例子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25" y="2622942"/>
            <a:ext cx="5604914" cy="1281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>
                <a:alpha val="65000"/>
              </a:srgbClr>
            </a:outerShdw>
          </a:effectLst>
        </p:spPr>
      </p:pic>
      <p:sp>
        <p:nvSpPr>
          <p:cNvPr id="2" name="下箭头 1"/>
          <p:cNvSpPr/>
          <p:nvPr/>
        </p:nvSpPr>
        <p:spPr>
          <a:xfrm>
            <a:off x="9045401" y="1875362"/>
            <a:ext cx="333435" cy="6692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2710" y="300990"/>
            <a:ext cx="4998720" cy="70040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ViewModel</a:t>
            </a:r>
            <a:r>
              <a:rPr lang="zh-CN" altLang="en-US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步骤</a:t>
            </a:r>
            <a:endParaRPr lang="zh-CN" altLang="en-US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43873" y="2502942"/>
            <a:ext cx="825910" cy="3856705"/>
            <a:chOff x="5683045" y="2065269"/>
            <a:chExt cx="825910" cy="3856705"/>
          </a:xfrm>
        </p:grpSpPr>
        <p:sp>
          <p:nvSpPr>
            <p:cNvPr id="29" name="矩形: 圆角 11"/>
            <p:cNvSpPr/>
            <p:nvPr/>
          </p:nvSpPr>
          <p:spPr>
            <a:xfrm>
              <a:off x="5683045" y="2065269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矩形: 圆角 12"/>
            <p:cNvSpPr/>
            <p:nvPr/>
          </p:nvSpPr>
          <p:spPr>
            <a:xfrm>
              <a:off x="5683045" y="3075534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矩形: 圆角 13"/>
            <p:cNvSpPr/>
            <p:nvPr/>
          </p:nvSpPr>
          <p:spPr>
            <a:xfrm>
              <a:off x="5683045" y="4085799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矩形: 圆角 14"/>
            <p:cNvSpPr/>
            <p:nvPr/>
          </p:nvSpPr>
          <p:spPr>
            <a:xfrm>
              <a:off x="5683045" y="5096064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04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753538" y="2637814"/>
            <a:ext cx="8804120" cy="5567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ViewModelProviders.of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(this).get(</a:t>
            </a:r>
            <a:r>
              <a:rPr lang="en-US" altLang="zh-CN" sz="16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SearchViewModel.class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)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53538" y="3708120"/>
            <a:ext cx="5422582" cy="5567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AndroidViewModelFactory</a:t>
            </a: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实现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Factory</a:t>
            </a: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接口创建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model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53538" y="5668308"/>
            <a:ext cx="5278566" cy="5567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HolderFragment</a:t>
            </a: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中的</a:t>
            </a:r>
            <a:r>
              <a:rPr lang="en-US" altLang="zh-CN" sz="16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setRetainInstance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(true)</a:t>
            </a:r>
            <a:endParaRPr lang="en-US" altLang="zh-CN" sz="1600" kern="12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+mn-cs"/>
            </a:endParaRPr>
          </a:p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在</a:t>
            </a:r>
            <a:r>
              <a:rPr lang="en-US" altLang="zh-CN" sz="16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destory</a:t>
            </a: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中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clear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53538" y="4763821"/>
            <a:ext cx="5422582" cy="5567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ViewModelStoredes</a:t>
            </a: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创建一个</a:t>
            </a:r>
            <a:r>
              <a:rPr lang="en-US" altLang="zh-CN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fragment,</a:t>
            </a:r>
            <a:r>
              <a:rPr lang="zh-CN" altLang="en-US" sz="16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+mn-cs"/>
              </a:rPr>
              <a:t>先判断是否存在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125220"/>
            <a:ext cx="11266805" cy="10071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274320"/>
            <a:ext cx="3774440" cy="84582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LiveData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95600" y="1268760"/>
            <a:ext cx="6647974" cy="808012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0148" y="1371401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感知对象变化，更新</a:t>
            </a:r>
            <a:r>
              <a:rPr lang="en-US" altLang="zh-CN" sz="2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UI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424" y="2636912"/>
            <a:ext cx="10706100" cy="32099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329565" y="260985"/>
            <a:ext cx="3148330" cy="830580"/>
          </a:xfrm>
          <a:prstGeom prst="rect">
            <a:avLst/>
          </a:prstGeom>
        </p:spPr>
        <p:txBody>
          <a:bodyPr vert="horz" lIns="106985" tIns="53492" rIns="106985" bIns="53492" rtlCol="0" anchor="ctr">
            <a:normAutofit fontScale="90000"/>
          </a:bodyPr>
          <a:lstStyle>
            <a:lvl1pPr algn="ctr" defTabSz="1018540" rtl="0" eaLnBrk="1" latinLnBrk="0" hangingPunct="1">
              <a:spcBef>
                <a:spcPct val="0"/>
              </a:spcBef>
              <a:buNone/>
              <a:defRPr sz="48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LiveData</a:t>
            </a:r>
            <a:endParaRPr lang="zh-CN" altLang="en-US" dirty="0"/>
          </a:p>
        </p:txBody>
      </p:sp>
      <p:sp>
        <p:nvSpPr>
          <p:cNvPr id="17" name="标题 2"/>
          <p:cNvSpPr>
            <a:spLocks noGrp="1"/>
          </p:cNvSpPr>
          <p:nvPr/>
        </p:nvSpPr>
        <p:spPr>
          <a:xfrm>
            <a:off x="558165" y="1339850"/>
            <a:ext cx="10703560" cy="5386070"/>
          </a:xfrm>
          <a:prstGeom prst="rect">
            <a:avLst/>
          </a:prstGeom>
        </p:spPr>
        <p:txBody>
          <a:bodyPr vert="horz" lIns="106985" tIns="53492" rIns="106985" bIns="53492" rtlCol="0" anchor="ctr">
            <a:noAutofit/>
          </a:bodyPr>
          <a:lstStyle>
            <a:lvl1pPr algn="ctr" defTabSz="1018540" rtl="0" eaLnBrk="1" latinLnBrk="0" hangingPunct="1">
              <a:spcBef>
                <a:spcPct val="0"/>
              </a:spcBef>
              <a:buNone/>
              <a:defRPr sz="48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 err="1" smtClean="0">
                <a:solidFill>
                  <a:schemeClr val="tx1"/>
                </a:solidFill>
              </a:rPr>
              <a:t>没有内存泄漏</a:t>
            </a:r>
            <a:r>
              <a:rPr lang="zh-CN" altLang="en-US" sz="1800" b="1" dirty="0" err="1" smtClean="0">
                <a:solidFill>
                  <a:schemeClr val="tx1"/>
                </a:solidFill>
              </a:rPr>
              <a:t>：</a:t>
            </a:r>
            <a:r>
              <a:rPr lang="en-US" altLang="zh-CN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因为 Observer 被绑定到它们自己的 Lifecycle 对象上，所以，当它们的 Lifecycle 被销毁时，它们能自动的被清理</a:t>
            </a:r>
            <a:r>
              <a:rPr lang="zh-CN" alt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。</a:t>
            </a: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不会因为 activity 停止而崩溃：</a:t>
            </a:r>
            <a:r>
              <a:rPr lang="zh-CN" alt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如果 Observer 的 Lifecycle 处于闲置状态（例如：activity 在后台时），它们不会收到变更事件。</a:t>
            </a: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始终保持数据最新：</a:t>
            </a:r>
            <a:r>
              <a:rPr lang="zh-CN" alt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如果 Lifecycle 重新启动（例如：activity 从后台返回到启动状态）将会收到最新的位置数据（除非还没有）。</a:t>
            </a: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正确处理配置更改：</a:t>
            </a:r>
            <a:r>
              <a:rPr lang="zh-CN" alt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如果 activity 或 fragment 由于配置更改（如：设备旋转）重新创建，将会立即收到最新的有效位置数据。</a:t>
            </a: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资源共享：</a:t>
            </a:r>
            <a:r>
              <a:rPr lang="zh-CN" alt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可以只保留一个 MyLocationListener 实例，只连接系统服务一次，并且能够正确的支持应用程序中的所有观察者。</a:t>
            </a: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不再手动管理生命周期：</a:t>
            </a:r>
            <a:r>
              <a:rPr lang="zh-CN" alt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你可能已经注意到，fragment 只是在需要的时候观察数据，不用担心被停止或者在停止之后启动观察。由于 fragment 在观察数据时提供了其 Lifecycle，所以 LiveData 会自动管理这一切。</a:t>
            </a: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1800" dirty="0" err="1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27685" y="300355"/>
            <a:ext cx="4629785" cy="74041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LiveData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自定义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211" y="1340768"/>
            <a:ext cx="8610600" cy="52673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680176" y="3356992"/>
            <a:ext cx="825910" cy="2846440"/>
            <a:chOff x="5683045" y="2065269"/>
            <a:chExt cx="825910" cy="2846440"/>
          </a:xfrm>
        </p:grpSpPr>
        <p:sp>
          <p:nvSpPr>
            <p:cNvPr id="11" name="矩形: 圆角 11"/>
            <p:cNvSpPr/>
            <p:nvPr/>
          </p:nvSpPr>
          <p:spPr>
            <a:xfrm>
              <a:off x="5683045" y="2065269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矩形: 圆角 12"/>
            <p:cNvSpPr/>
            <p:nvPr/>
          </p:nvSpPr>
          <p:spPr>
            <a:xfrm>
              <a:off x="5683045" y="3075534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矩形: 圆角 13"/>
            <p:cNvSpPr/>
            <p:nvPr/>
          </p:nvSpPr>
          <p:spPr>
            <a:xfrm>
              <a:off x="5683045" y="4085799"/>
              <a:ext cx="825910" cy="825910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03</a:t>
              </a:r>
              <a:endPara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609831" y="3585281"/>
            <a:ext cx="27324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ea"/>
                <a:ea typeface="+mn-ea"/>
              </a:rPr>
              <a:t>onActive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观察者调用时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33291" y="4595546"/>
            <a:ext cx="29063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onInactive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无观察者调用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60296" y="5601819"/>
            <a:ext cx="27705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setValue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(T)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更新信息通知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圆角矩形 30"/>
          <p:cNvSpPr/>
          <p:nvPr/>
        </p:nvSpPr>
        <p:spPr>
          <a:xfrm>
            <a:off x="3419768" y="1240437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419767" y="2696307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19767" y="4100009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26022" y="1343469"/>
            <a:ext cx="1067435" cy="521970"/>
          </a:xfrm>
          <a:prstGeom prst="rect">
            <a:avLst/>
          </a:prstGeom>
        </p:spPr>
        <p:txBody>
          <a:bodyPr wrap="none">
            <a:spAutoFit/>
          </a:bodyPr>
          <a:p>
            <a:pPr defTabSz="101854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endParaRPr lang="en-US" altLang="zh-CN" sz="2800" b="1" dirty="0">
              <a:solidFill>
                <a:srgbClr val="000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72690" y="2798948"/>
            <a:ext cx="9194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kern="1200" dirty="0">
                <a:solidFill>
                  <a:srgbClr val="00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why</a:t>
            </a:r>
            <a:endParaRPr lang="en-US" altLang="zh-CN" sz="2800" b="1" kern="1200" dirty="0">
              <a:solidFill>
                <a:srgbClr val="00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85382" y="4203285"/>
            <a:ext cx="94869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kern="1200" dirty="0">
                <a:solidFill>
                  <a:srgbClr val="00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en-US" altLang="zh-CN" sz="2800" b="1" kern="1200" dirty="0">
              <a:solidFill>
                <a:srgbClr val="000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29565" y="260985"/>
            <a:ext cx="3272790" cy="84518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LiveData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5480" y="1556792"/>
            <a:ext cx="65836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数据转化</a:t>
            </a:r>
            <a:endParaRPr lang="zh-CN" altLang="en-US" sz="24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public static &lt;X, Y&gt; </a:t>
            </a:r>
            <a:r>
              <a:rPr lang="en-US" altLang="zh-CN" sz="2400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LiveData</a:t>
            </a:r>
            <a:r>
              <a:rPr lang="en-US" altLang="zh-CN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&lt;Y&gt; map</a:t>
            </a:r>
            <a:endParaRPr lang="en-US" altLang="zh-CN" sz="24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public static &lt;X, Y&gt; </a:t>
            </a:r>
            <a:r>
              <a:rPr lang="en-US" altLang="zh-CN" sz="2400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LiveData</a:t>
            </a:r>
            <a:r>
              <a:rPr lang="en-US" altLang="zh-CN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&lt;Y&gt; </a:t>
            </a:r>
            <a:r>
              <a:rPr lang="en-US" altLang="zh-CN" sz="2400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switchMap</a:t>
            </a:r>
            <a:endParaRPr lang="zh-CN" altLang="en-US" sz="24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560" y="3180797"/>
            <a:ext cx="9239250" cy="17049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45415" y="260985"/>
            <a:ext cx="3061970" cy="85852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Room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268760"/>
            <a:ext cx="6257925" cy="52673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63525" y="313690"/>
            <a:ext cx="3140075" cy="85852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Room</a:t>
            </a:r>
            <a:endParaRPr lang="zh-CN" altLang="en-US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746760" y="1172210"/>
            <a:ext cx="11068685" cy="5280025"/>
          </a:xfrm>
          <a:prstGeom prst="rect">
            <a:avLst/>
          </a:prstGeom>
        </p:spPr>
        <p:txBody>
          <a:bodyPr vert="horz" lIns="106985" tIns="53492" rIns="106985" bIns="53492" rtlCol="0" anchor="ctr">
            <a:normAutofit/>
          </a:bodyPr>
          <a:lstStyle>
            <a:lvl1pPr algn="ctr" defTabSz="1018540" rtl="0" eaLnBrk="1" latinLnBrk="0" hangingPunct="1">
              <a:spcBef>
                <a:spcPct val="0"/>
              </a:spcBef>
              <a:buNone/>
              <a:defRPr sz="48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Database</a:t>
            </a:r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可以使用此组件创建数据库的持有者。通过注解定义实体列表，通过类的内容定义数据库中数据访问对象（DAO）列表。它是底层连接的主要接入点。注解的类应该是一个继承了 RoomDatabase 的抽象类。在运行时，可以通过调用 Room.databaseBuilder() 或 Room.inMemoryDatabaseBuilder() 获取一个实例。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Entity</a:t>
            </a:r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该组件表示一个保存有数据库行的类。对于每个 Entity，创建一个数据库表来保存项目。必须通过 Database 中的 entities 字段引用 Entity 类。Entity 中的每个字段都会持久化到数据库中，除非使用 @Ignore 注解。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DAO</a:t>
            </a:r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该组件表示一个数据访问对象（DAO）的类或接口。DAO 是 Room 的主要组件，其职责是定义方法来访问数据库。被 @Database 注解的类必须包含一个没有参数的抽象方法，该方法的返回值是被 @Dao 注解的类。在编译时生成代码时，Room 创建该类的实现。</a:t>
            </a: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algn="l">
              <a:lnSpc>
                <a:spcPct val="150000"/>
              </a:lnSpc>
            </a:pPr>
            <a:endParaRPr lang="en-US" altLang="zh-CN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63525" y="313690"/>
            <a:ext cx="3140075" cy="85852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Room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172210"/>
            <a:ext cx="10743565" cy="23482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747770"/>
            <a:ext cx="4547870" cy="29292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20" y="3747770"/>
            <a:ext cx="6005195" cy="28689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3345" y="591820"/>
            <a:ext cx="8058150" cy="8426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谢谢大家，此次分享完毕！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716915" y="1804670"/>
            <a:ext cx="8058150" cy="842645"/>
          </a:xfrm>
          <a:prstGeom prst="rect">
            <a:avLst/>
          </a:prstGeom>
        </p:spPr>
        <p:txBody>
          <a:bodyPr vert="horz" lIns="106985" tIns="53492" rIns="106985" bIns="53492" rtlCol="0" anchor="ctr">
            <a:normAutofit/>
          </a:bodyPr>
          <a:lstStyle>
            <a:lvl1pPr algn="ctr" defTabSz="1018540" rtl="0" eaLnBrk="1" latinLnBrk="0" hangingPunct="1">
              <a:spcBef>
                <a:spcPct val="0"/>
              </a:spcBef>
              <a:buNone/>
              <a:defRPr sz="48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demo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地址：https://github.com/mazejia/AAC_Demo.git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98120" y="300355"/>
            <a:ext cx="3853815" cy="80581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四大类别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10058400" cy="507949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45" y="260985"/>
            <a:ext cx="6687820" cy="858520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Android Jetpack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gray">
          <a:xfrm>
            <a:off x="1271464" y="1484784"/>
            <a:ext cx="1872208" cy="5760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8540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665" kern="12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负责枯燥</a:t>
            </a:r>
            <a:endParaRPr lang="zh-CN" altLang="en-US" sz="2665" kern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4815932" y="1484784"/>
            <a:ext cx="1872208" cy="5760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8540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665" kern="12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减少</a:t>
            </a:r>
            <a:r>
              <a:rPr lang="en-US" altLang="zh-CN" sz="2665" kern="12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Crash</a:t>
            </a:r>
            <a:endParaRPr lang="zh-CN" altLang="en-US" sz="2665" kern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gray">
          <a:xfrm>
            <a:off x="8472264" y="1484784"/>
            <a:ext cx="1872208" cy="5760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8540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665" kern="1200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向后兼容</a:t>
            </a:r>
            <a:endParaRPr lang="zh-CN" altLang="en-US" sz="2665" kern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1302981" y="5162396"/>
            <a:ext cx="8896840" cy="5342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lIns="114117" tIns="57058" rIns="114117" bIns="57058" anchor="ctr"/>
          <a:lstStyle/>
          <a:p>
            <a:pPr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https://android-developers.googleblog.com/search/label/Jetpack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16" y="2911959"/>
            <a:ext cx="8963025" cy="15335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295800" y="1685568"/>
            <a:ext cx="7472730" cy="5342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lIns="114117" tIns="57058" rIns="114117" bIns="57058" anchor="ctr"/>
          <a:lstStyle/>
          <a:p>
            <a:pPr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https://developer.android.com/topic/libraries/architecture/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43535" y="419735"/>
            <a:ext cx="3053080" cy="7924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AAC</a:t>
            </a:r>
            <a:endParaRPr lang="zh-CN" altLang="en-US" dirty="0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1183354" y="1666249"/>
            <a:ext cx="2990446" cy="588411"/>
          </a:xfrm>
          <a:prstGeom prst="homePlate">
            <a:avLst>
              <a:gd name="adj" fmla="val 26172"/>
            </a:avLst>
          </a:prstGeom>
          <a:solidFill>
            <a:srgbClr val="C0000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854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665" kern="1200" dirty="0">
                <a:solidFill>
                  <a:srgbClr val="FFFFFF"/>
                </a:solidFill>
                <a:latin typeface="微软雅黑" panose="020B0503020204020204" pitchFamily="34" charset="-122"/>
              </a:rPr>
              <a:t>2017GoogleI/O</a:t>
            </a:r>
            <a:endParaRPr lang="en-US" altLang="zh-CN" sz="2665" kern="12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354" y="3472810"/>
            <a:ext cx="10585176" cy="2476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5388" y="2835384"/>
            <a:ext cx="106410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一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组库，可帮助您设计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健壮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可测试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可维护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应用程序，从用于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管理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UI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组件生命周期和处理数据持久性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的开始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43535" y="419735"/>
            <a:ext cx="3053080" cy="7924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AAC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1240" y="1686560"/>
            <a:ext cx="108737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>
                <a:solidFill>
                  <a:schemeClr val="tx1"/>
                </a:solidFill>
                <a:latin typeface="+mn-ea"/>
                <a:ea typeface="+mn-ea"/>
              </a:rPr>
              <a:t>通过它可以非常优雅的让数据与界面交互</a:t>
            </a:r>
            <a:endParaRPr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>
                <a:solidFill>
                  <a:schemeClr val="tx1"/>
                </a:solidFill>
                <a:latin typeface="+mn-ea"/>
                <a:ea typeface="+mn-ea"/>
              </a:rPr>
              <a:t>并做一些持久化的东西</a:t>
            </a:r>
            <a:endParaRPr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>
                <a:solidFill>
                  <a:schemeClr val="tx1"/>
                </a:solidFill>
                <a:latin typeface="+mn-ea"/>
                <a:ea typeface="+mn-ea"/>
              </a:rPr>
              <a:t>高度解耦</a:t>
            </a:r>
            <a:endParaRPr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>
                <a:solidFill>
                  <a:schemeClr val="tx1"/>
                </a:solidFill>
                <a:latin typeface="+mn-ea"/>
                <a:ea typeface="+mn-ea"/>
              </a:rPr>
              <a:t>自动管理生命周期</a:t>
            </a:r>
            <a:endParaRPr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>
                <a:solidFill>
                  <a:schemeClr val="tx1"/>
                </a:solidFill>
                <a:latin typeface="+mn-ea"/>
                <a:ea typeface="+mn-ea"/>
              </a:rPr>
              <a:t>而且不用担心内存泄漏的问题</a:t>
            </a:r>
            <a:endParaRPr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56235" y="260985"/>
            <a:ext cx="3482975" cy="8585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74" y="1119535"/>
            <a:ext cx="7531568" cy="525658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82905" y="406400"/>
            <a:ext cx="4458970" cy="596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AAC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核心组件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31704" y="1916832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31704" y="2909020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31704" y="3901208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827" y="2019473"/>
            <a:ext cx="1783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Lifecycle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2827" y="3011661"/>
            <a:ext cx="1783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ViewModel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1727" y="400384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LiveData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31704" y="4921956"/>
            <a:ext cx="4479615" cy="728503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7327" y="5024597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Room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93675" y="293370"/>
            <a:ext cx="3242945" cy="767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Lifecycle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495600" y="1268760"/>
            <a:ext cx="6647974" cy="808012"/>
          </a:xfrm>
          <a:prstGeom prst="roundRect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7746" y="1371401"/>
            <a:ext cx="658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zh-CN" altLang="en-US" sz="2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rPr>
              <a:t>可感知生命周期的组件，自管理生命周期</a:t>
            </a:r>
            <a:endParaRPr lang="zh-CN" altLang="en-US" sz="2800" kern="12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91" y="2452127"/>
            <a:ext cx="7194337" cy="39157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rgbClr val="FFFFFF"/>
      </a:lt1>
      <a:dk2>
        <a:srgbClr val="303030"/>
      </a:dk2>
      <a:lt2>
        <a:srgbClr val="DEDEE0"/>
      </a:lt2>
      <a:accent1>
        <a:srgbClr val="C00000"/>
      </a:accent1>
      <a:accent2>
        <a:srgbClr val="444444"/>
      </a:accent2>
      <a:accent3>
        <a:srgbClr val="C00000"/>
      </a:accent3>
      <a:accent4>
        <a:srgbClr val="A5A5A5"/>
      </a:accent4>
      <a:accent5>
        <a:srgbClr val="0070C0"/>
      </a:accent5>
      <a:accent6>
        <a:srgbClr val="730E00"/>
      </a:accent6>
      <a:hlink>
        <a:srgbClr val="D26900"/>
      </a:hlink>
      <a:folHlink>
        <a:srgbClr val="D8924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演示</Application>
  <PresentationFormat>宽屏</PresentationFormat>
  <Paragraphs>152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FrutigerNext LT Regular</vt:lpstr>
      <vt:lpstr>MS PGothic</vt:lpstr>
      <vt:lpstr>Arial</vt:lpstr>
      <vt:lpstr>微软雅黑</vt:lpstr>
      <vt:lpstr>Calibri</vt:lpstr>
      <vt:lpstr>造字工房悦黑（非商用）纤细体</vt:lpstr>
      <vt:lpstr>Arial Unicode MS</vt:lpstr>
      <vt:lpstr>Segoe Print</vt:lpstr>
      <vt:lpstr>黑体</vt:lpstr>
      <vt:lpstr>Wingdings</vt:lpstr>
      <vt:lpstr>1_Office 主题​​</vt:lpstr>
      <vt:lpstr>Android Architecture Components</vt:lpstr>
      <vt:lpstr>PowerPoint 演示文稿</vt:lpstr>
      <vt:lpstr>四大类别</vt:lpstr>
      <vt:lpstr>Android Jetpack</vt:lpstr>
      <vt:lpstr>AAC</vt:lpstr>
      <vt:lpstr>AAC</vt:lpstr>
      <vt:lpstr>整体架构</vt:lpstr>
      <vt:lpstr>AAC核心组件</vt:lpstr>
      <vt:lpstr>Lifecycle</vt:lpstr>
      <vt:lpstr>Lifecycle</vt:lpstr>
      <vt:lpstr>Lifecycle</vt:lpstr>
      <vt:lpstr>Lifecycle</vt:lpstr>
      <vt:lpstr>Lifecycle</vt:lpstr>
      <vt:lpstr>ViewModel</vt:lpstr>
      <vt:lpstr>ViewModel</vt:lpstr>
      <vt:lpstr>ViewModel步骤</vt:lpstr>
      <vt:lpstr>LiveData</vt:lpstr>
      <vt:lpstr>PowerPoint 演示文稿</vt:lpstr>
      <vt:lpstr>LiveData自定义</vt:lpstr>
      <vt:lpstr>LiveData</vt:lpstr>
      <vt:lpstr>Room</vt:lpstr>
      <vt:lpstr>Room</vt:lpstr>
      <vt:lpstr>Room</vt:lpstr>
      <vt:lpstr>谢谢大家，此次分享完毕！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马泽佳</cp:lastModifiedBy>
  <cp:revision>199</cp:revision>
  <dcterms:created xsi:type="dcterms:W3CDTF">2008-10-15T13:44:00Z</dcterms:created>
  <dcterms:modified xsi:type="dcterms:W3CDTF">2019-01-29T07:13:53Z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