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58" r:id="rId8"/>
    <p:sldId id="259" r:id="rId9"/>
    <p:sldId id="260" r:id="rId10"/>
    <p:sldId id="261" r:id="rId11"/>
    <p:sldId id="262" r:id="rId12"/>
    <p:sldId id="281" r:id="rId13"/>
    <p:sldId id="263" r:id="rId14"/>
    <p:sldId id="264" r:id="rId15"/>
    <p:sldId id="265" r:id="rId16"/>
    <p:sldId id="282" r:id="rId17"/>
    <p:sldId id="284" r:id="rId18"/>
    <p:sldId id="267" r:id="rId19"/>
    <p:sldId id="266" r:id="rId20"/>
    <p:sldId id="268" r:id="rId21"/>
    <p:sldId id="283" r:id="rId22"/>
    <p:sldId id="274" r:id="rId23"/>
    <p:sldId id="285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67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5439" y="337820"/>
            <a:ext cx="591312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005" y="2816859"/>
            <a:ext cx="7793989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oe@abc.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ob@abc.i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50" y="2621279"/>
            <a:ext cx="3390900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860">
              <a:lnSpc>
                <a:spcPts val="2830"/>
              </a:lnSpc>
              <a:spcBef>
                <a:spcPts val="100"/>
              </a:spcBef>
            </a:pPr>
            <a:r>
              <a:rPr sz="2400" spc="114" dirty="0"/>
              <a:t>Introduction</a:t>
            </a:r>
            <a:r>
              <a:rPr sz="2400" spc="-75" dirty="0"/>
              <a:t> </a:t>
            </a:r>
            <a:r>
              <a:rPr sz="2400" spc="120" dirty="0"/>
              <a:t>to</a:t>
            </a:r>
            <a:endParaRPr sz="2400" dirty="0"/>
          </a:p>
          <a:p>
            <a:pPr marL="12700">
              <a:lnSpc>
                <a:spcPts val="6670"/>
              </a:lnSpc>
            </a:pPr>
            <a:r>
              <a:rPr sz="5600" b="1" spc="-160" dirty="0">
                <a:latin typeface="Times New Roman"/>
                <a:cs typeface="Times New Roman"/>
              </a:rPr>
              <a:t>M</a:t>
            </a:r>
            <a:r>
              <a:rPr sz="5600" b="1" spc="555" dirty="0">
                <a:latin typeface="Times New Roman"/>
                <a:cs typeface="Times New Roman"/>
              </a:rPr>
              <a:t>o</a:t>
            </a:r>
            <a:r>
              <a:rPr sz="5600" b="1" spc="470" dirty="0">
                <a:latin typeface="Times New Roman"/>
                <a:cs typeface="Times New Roman"/>
              </a:rPr>
              <a:t>n</a:t>
            </a:r>
            <a:r>
              <a:rPr sz="5600" b="1" spc="120" dirty="0">
                <a:latin typeface="Times New Roman"/>
                <a:cs typeface="Times New Roman"/>
              </a:rPr>
              <a:t>g</a:t>
            </a:r>
            <a:r>
              <a:rPr sz="5600" b="1" spc="555" dirty="0">
                <a:latin typeface="Times New Roman"/>
                <a:cs typeface="Times New Roman"/>
              </a:rPr>
              <a:t>o</a:t>
            </a:r>
            <a:r>
              <a:rPr sz="5600" b="1" spc="380" dirty="0">
                <a:latin typeface="Times New Roman"/>
                <a:cs typeface="Times New Roman"/>
              </a:rPr>
              <a:t>D</a:t>
            </a:r>
            <a:r>
              <a:rPr sz="5600" b="1" spc="-35" dirty="0">
                <a:latin typeface="Times New Roman"/>
                <a:cs typeface="Times New Roman"/>
              </a:rPr>
              <a:t>B</a:t>
            </a:r>
            <a:endParaRPr sz="5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19800" y="241935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66060" y="4682490"/>
            <a:ext cx="34747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3350" algn="ctr">
              <a:lnSpc>
                <a:spcPct val="100000"/>
              </a:lnSpc>
              <a:spcBef>
                <a:spcPts val="100"/>
              </a:spcBef>
            </a:pPr>
            <a:r>
              <a:rPr lang="en-US" spc="20" dirty="0">
                <a:solidFill>
                  <a:srgbClr val="92E40C"/>
                </a:solidFill>
                <a:latin typeface="Times New Roman"/>
                <a:cs typeface="Times New Roman"/>
              </a:rPr>
              <a:t>Aneerudh Prabhakaran</a:t>
            </a:r>
            <a:endParaRPr sz="1800" dirty="0">
              <a:latin typeface="Times New Roman"/>
              <a:cs typeface="Times New Roman"/>
            </a:endParaRPr>
          </a:p>
          <a:p>
            <a:pPr marR="133350" algn="ctr">
              <a:lnSpc>
                <a:spcPct val="100000"/>
              </a:lnSpc>
            </a:pPr>
            <a:r>
              <a:rPr lang="en-IN" sz="1800" spc="60" dirty="0">
                <a:solidFill>
                  <a:srgbClr val="92E40C"/>
                </a:solidFill>
                <a:latin typeface="Times New Roman"/>
                <a:cs typeface="Times New Roman"/>
              </a:rPr>
              <a:t>SDE II, </a:t>
            </a:r>
            <a:r>
              <a:rPr lang="en-IN" sz="1800" spc="40" dirty="0">
                <a:solidFill>
                  <a:srgbClr val="92E40C"/>
                </a:solidFill>
                <a:latin typeface="Times New Roman"/>
                <a:cs typeface="Times New Roman"/>
              </a:rPr>
              <a:t>Mr Cooper</a:t>
            </a:r>
            <a:endParaRPr lang="en-IN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0420" y="337820"/>
            <a:ext cx="2423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Not </a:t>
            </a:r>
            <a:r>
              <a:rPr spc="114" dirty="0"/>
              <a:t>great</a:t>
            </a:r>
            <a:r>
              <a:rPr spc="-470" dirty="0"/>
              <a:t> </a:t>
            </a:r>
            <a:r>
              <a:rPr spc="40" dirty="0"/>
              <a:t>for?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0059" y="1247140"/>
            <a:ext cx="8027034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392430" algn="l"/>
              </a:tabLst>
            </a:pP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Highly </a:t>
            </a:r>
            <a:r>
              <a:rPr sz="2000" spc="85" dirty="0">
                <a:solidFill>
                  <a:srgbClr val="92E40C"/>
                </a:solidFill>
                <a:latin typeface="Times New Roman"/>
                <a:cs typeface="Times New Roman"/>
              </a:rPr>
              <a:t>Transactional</a:t>
            </a:r>
            <a:r>
              <a:rPr sz="2000" spc="-65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Applications.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92430" indent="-172720">
              <a:lnSpc>
                <a:spcPct val="100000"/>
              </a:lnSpc>
              <a:buChar char="•"/>
              <a:tabLst>
                <a:tab pos="392430" algn="l"/>
              </a:tabLst>
            </a:pP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Problems 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requiring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92E40C"/>
                </a:solidFill>
                <a:latin typeface="Times New Roman"/>
                <a:cs typeface="Times New Roman"/>
              </a:rPr>
              <a:t>SQL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lang="en-US" sz="2000" spc="-1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92430" indent="-172720">
              <a:lnSpc>
                <a:spcPct val="100000"/>
              </a:lnSpc>
              <a:buChar char="•"/>
              <a:tabLst>
                <a:tab pos="392430" algn="l"/>
              </a:tabLst>
            </a:pPr>
            <a:endParaRPr lang="en-IN" sz="2000" spc="-1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92430" indent="-172720">
              <a:buFontTx/>
              <a:buChar char="•"/>
              <a:tabLst>
                <a:tab pos="392430" algn="l"/>
              </a:tabLst>
            </a:pPr>
            <a:r>
              <a:rPr lang="en-IN"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Applications requiring strong </a:t>
            </a:r>
            <a:r>
              <a:rPr lang="en-IN" sz="2000" spc="-15" dirty="0">
                <a:solidFill>
                  <a:srgbClr val="92E40C"/>
                </a:solidFill>
                <a:latin typeface="Times New Roman"/>
                <a:cs typeface="Times New Roman"/>
              </a:rPr>
              <a:t>ACID principles</a:t>
            </a:r>
            <a:r>
              <a:rPr lang="en-IN"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</a:p>
          <a:p>
            <a:pPr marL="219710">
              <a:lnSpc>
                <a:spcPct val="100000"/>
              </a:lnSpc>
              <a:tabLst>
                <a:tab pos="392430" algn="l"/>
              </a:tabLst>
            </a:pPr>
            <a:endParaRPr lang="en-IN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670" y="2824479"/>
            <a:ext cx="44659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10" dirty="0">
                <a:latin typeface="Times New Roman"/>
                <a:cs typeface="Times New Roman"/>
              </a:rPr>
              <a:t>Let’s </a:t>
            </a:r>
            <a:r>
              <a:rPr sz="5600" b="1" spc="275" dirty="0">
                <a:latin typeface="Times New Roman"/>
                <a:cs typeface="Times New Roman"/>
              </a:rPr>
              <a:t>Dive </a:t>
            </a:r>
            <a:r>
              <a:rPr sz="5600" b="1" spc="380" dirty="0">
                <a:latin typeface="Times New Roman"/>
                <a:cs typeface="Times New Roman"/>
              </a:rPr>
              <a:t>in</a:t>
            </a:r>
            <a:r>
              <a:rPr sz="5600" b="1" spc="-830" dirty="0">
                <a:latin typeface="Times New Roman"/>
                <a:cs typeface="Times New Roman"/>
              </a:rPr>
              <a:t> </a:t>
            </a:r>
            <a:r>
              <a:rPr sz="5600" b="1" spc="-160" dirty="0">
                <a:latin typeface="Times New Roman"/>
                <a:cs typeface="Times New Roman"/>
              </a:rPr>
              <a:t>!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19800" y="249555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2703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140" dirty="0"/>
              <a:t>How</a:t>
            </a:r>
            <a:r>
              <a:rPr lang="en-IN" sz="2800" spc="-180" dirty="0"/>
              <a:t> </a:t>
            </a:r>
            <a:r>
              <a:rPr lang="en-IN" sz="2800" spc="85" dirty="0">
                <a:solidFill>
                  <a:srgbClr val="92E40C"/>
                </a:solidFill>
              </a:rPr>
              <a:t>MongoDB </a:t>
            </a:r>
            <a:r>
              <a:rPr lang="en-IN" sz="2800" spc="95" dirty="0"/>
              <a:t>looks</a:t>
            </a:r>
            <a:r>
              <a:rPr lang="en-IN" sz="2800" spc="-204" dirty="0"/>
              <a:t> </a:t>
            </a:r>
            <a:r>
              <a:rPr lang="en-IN" sz="2800" spc="70" dirty="0"/>
              <a:t>when</a:t>
            </a:r>
            <a:r>
              <a:rPr lang="en-IN" sz="2800" spc="-155" dirty="0"/>
              <a:t> </a:t>
            </a:r>
            <a:r>
              <a:rPr lang="en-IN" sz="2800" spc="100" dirty="0"/>
              <a:t>compared </a:t>
            </a:r>
            <a:r>
              <a:rPr lang="en-IN" sz="2800" spc="35" dirty="0"/>
              <a:t>to </a:t>
            </a:r>
            <a:r>
              <a:rPr lang="en-IN" sz="2800" spc="225" dirty="0"/>
              <a:t>RDBMS</a:t>
            </a:r>
            <a:r>
              <a:rPr lang="en-IN" sz="2800" spc="-390" dirty="0"/>
              <a:t> </a:t>
            </a:r>
            <a:r>
              <a:rPr lang="en-IN" sz="2800" spc="125" dirty="0"/>
              <a:t>?</a:t>
            </a:r>
            <a:endParaRPr sz="2800" spc="40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316C5955-F40A-584B-B5D3-30D02071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14915"/>
              </p:ext>
            </p:extLst>
          </p:nvPr>
        </p:nvGraphicFramePr>
        <p:xfrm>
          <a:off x="733425" y="2310118"/>
          <a:ext cx="3766184" cy="1462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first_name</a:t>
                      </a:r>
                      <a:endParaRPr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last_name</a:t>
                      </a:r>
                      <a:endParaRPr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email</a:t>
                      </a:r>
                      <a:endParaRPr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Satana</a:t>
                      </a:r>
                      <a:endParaRPr sz="14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joe@abc.in</a:t>
                      </a:r>
                      <a:endParaRPr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Bob</a:t>
                      </a:r>
                      <a:endParaRPr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Michel</a:t>
                      </a: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bob@abc.in</a:t>
                      </a:r>
                      <a:endParaRPr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D971324F-7D83-6140-A47F-EA6290BB165C}"/>
              </a:ext>
            </a:extLst>
          </p:cNvPr>
          <p:cNvSpPr txBox="1"/>
          <p:nvPr/>
        </p:nvSpPr>
        <p:spPr>
          <a:xfrm>
            <a:off x="5118481" y="1600200"/>
            <a:ext cx="3292094" cy="2451953"/>
          </a:xfrm>
          <a:prstGeom prst="rect">
            <a:avLst/>
          </a:prstGeom>
          <a:solidFill>
            <a:srgbClr val="6AA84F"/>
          </a:solidFill>
        </p:spPr>
        <p:txBody>
          <a:bodyPr vert="horz" wrap="square" lIns="0" tIns="8128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64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290830" marR="17145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“first_name”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“Joe”,  “last_name”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“Satana”,  </a:t>
            </a:r>
            <a:endParaRPr lang="en-US" sz="14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0830" marR="17145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“email”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“joe@abc.in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400" dirty="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  <a:spcBef>
                <a:spcPts val="5"/>
              </a:spcBef>
            </a:pP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},</a:t>
            </a:r>
            <a:endParaRPr sz="1400" dirty="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290830" marR="20193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“first_name”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“Bob”,  “last_name”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“Michel”,  </a:t>
            </a:r>
            <a:endParaRPr lang="en-US" sz="14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0830" marR="20193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“email”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“bob@abc.in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400" dirty="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9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169" y="1297940"/>
            <a:ext cx="20294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b="1" spc="55" dirty="0">
                <a:solidFill>
                  <a:srgbClr val="92E40C"/>
                </a:solidFill>
                <a:latin typeface="Times New Roman"/>
                <a:cs typeface="Times New Roman"/>
              </a:rPr>
              <a:t>Database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60469" y="563245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8219" y="687070"/>
            <a:ext cx="17348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155" dirty="0">
                <a:latin typeface="Times New Roman"/>
                <a:cs typeface="Times New Roman"/>
              </a:rPr>
              <a:t>When</a:t>
            </a:r>
            <a:r>
              <a:rPr lang="en-US" sz="2400" b="1" spc="155" dirty="0">
                <a:latin typeface="Times New Roman"/>
                <a:cs typeface="Times New Roman"/>
              </a:rPr>
              <a:t> I</a:t>
            </a:r>
            <a:r>
              <a:rPr sz="2400" b="1" spc="-290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latin typeface="Times New Roman"/>
                <a:cs typeface="Times New Roman"/>
              </a:rPr>
              <a:t>say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6496" y="1296670"/>
            <a:ext cx="20351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b="1" spc="55" dirty="0">
                <a:solidFill>
                  <a:srgbClr val="92E40C"/>
                </a:solidFill>
                <a:latin typeface="Times New Roman"/>
                <a:cs typeface="Times New Roman"/>
              </a:rPr>
              <a:t>Database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2436" y="687070"/>
            <a:ext cx="9632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069" y="2816859"/>
            <a:ext cx="723010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Made </a:t>
            </a:r>
            <a:r>
              <a:rPr sz="2000" spc="150" dirty="0">
                <a:solidFill>
                  <a:srgbClr val="FFFFFF"/>
                </a:solidFill>
                <a:latin typeface="Times New Roman"/>
                <a:cs typeface="Times New Roman"/>
              </a:rPr>
              <a:t>up 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200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92E40C"/>
                </a:solidFill>
                <a:latin typeface="Times New Roman"/>
                <a:cs typeface="Times New Roman"/>
              </a:rPr>
              <a:t>Collections.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Created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92E40C"/>
                </a:solidFill>
                <a:latin typeface="Times New Roman"/>
                <a:cs typeface="Times New Roman"/>
              </a:rPr>
              <a:t>on-the-fly</a:t>
            </a:r>
            <a:r>
              <a:rPr sz="2000" spc="-5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referenced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time.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3BD3B-50FF-4D49-8B15-2D15CEEBC9FC}"/>
              </a:ext>
            </a:extLst>
          </p:cNvPr>
          <p:cNvSpPr/>
          <p:nvPr/>
        </p:nvSpPr>
        <p:spPr>
          <a:xfrm>
            <a:off x="1272419" y="1869479"/>
            <a:ext cx="99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55" dirty="0">
                <a:solidFill>
                  <a:srgbClr val="92E40C"/>
                </a:solidFill>
                <a:latin typeface="Times New Roman"/>
                <a:cs typeface="Times New Roman"/>
              </a:rPr>
              <a:t>(</a:t>
            </a:r>
            <a:r>
              <a:rPr lang="en-IN" sz="1600" spc="55" dirty="0">
                <a:solidFill>
                  <a:srgbClr val="92E40C"/>
                </a:solidFill>
                <a:latin typeface="Times New Roman"/>
                <a:cs typeface="Times New Roman"/>
              </a:rPr>
              <a:t>Mongo</a:t>
            </a:r>
            <a:r>
              <a:rPr lang="en-IN" spc="55" dirty="0">
                <a:solidFill>
                  <a:srgbClr val="92E40C"/>
                </a:solidFill>
                <a:latin typeface="Times New Roman"/>
                <a:cs typeface="Times New Roman"/>
              </a:rPr>
              <a:t>)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193E8-DF1D-CE49-8924-702C08E77D5B}"/>
              </a:ext>
            </a:extLst>
          </p:cNvPr>
          <p:cNvSpPr/>
          <p:nvPr/>
        </p:nvSpPr>
        <p:spPr>
          <a:xfrm>
            <a:off x="6417598" y="1844715"/>
            <a:ext cx="120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55" dirty="0">
                <a:solidFill>
                  <a:srgbClr val="92E40C"/>
                </a:solidFill>
                <a:latin typeface="Times New Roman"/>
                <a:cs typeface="Times New Roman"/>
              </a:rPr>
              <a:t>(RDBMS)</a:t>
            </a:r>
            <a:endParaRPr lang="en-IN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752" y="1344248"/>
            <a:ext cx="261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b="1" spc="55" dirty="0">
                <a:solidFill>
                  <a:srgbClr val="92E40C"/>
                </a:solidFill>
                <a:latin typeface="Times New Roman"/>
                <a:cs typeface="Times New Roman"/>
              </a:rPr>
              <a:t>Collection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8574" y="563245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3469" y="692401"/>
            <a:ext cx="209676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155" dirty="0">
                <a:latin typeface="Times New Roman"/>
                <a:cs typeface="Times New Roman"/>
              </a:rPr>
              <a:t>When </a:t>
            </a:r>
            <a:r>
              <a:rPr lang="en-US" sz="2400" b="1" spc="155" dirty="0"/>
              <a:t>I </a:t>
            </a:r>
            <a:r>
              <a:rPr sz="2400" b="1" spc="95" dirty="0">
                <a:latin typeface="Times New Roman"/>
                <a:cs typeface="Times New Roman"/>
              </a:rPr>
              <a:t>say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5369" y="1311078"/>
            <a:ext cx="1828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b="1" spc="55" dirty="0">
                <a:solidFill>
                  <a:srgbClr val="92E40C"/>
                </a:solidFill>
                <a:latin typeface="Times New Roman"/>
                <a:cs typeface="Times New Roman"/>
              </a:rPr>
              <a:t>Table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8544" y="687070"/>
            <a:ext cx="14668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75005" y="2816859"/>
            <a:ext cx="7793989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97485" algn="l"/>
              </a:tabLst>
            </a:pPr>
            <a:r>
              <a:rPr sz="2000" spc="55" dirty="0"/>
              <a:t>Schema-less, </a:t>
            </a:r>
            <a:r>
              <a:rPr sz="2000" spc="140" dirty="0"/>
              <a:t>and </a:t>
            </a:r>
            <a:r>
              <a:rPr sz="2000" spc="100" dirty="0"/>
              <a:t>contains</a:t>
            </a:r>
            <a:r>
              <a:rPr sz="2000" spc="-200" dirty="0"/>
              <a:t> </a:t>
            </a:r>
            <a:r>
              <a:rPr sz="2000" spc="105" dirty="0">
                <a:solidFill>
                  <a:srgbClr val="92E40C"/>
                </a:solidFill>
              </a:rPr>
              <a:t>Documents.</a:t>
            </a:r>
          </a:p>
          <a:p>
            <a:pPr marL="1143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000" dirty="0"/>
          </a:p>
          <a:p>
            <a:pPr marL="196850" indent="-172720">
              <a:lnSpc>
                <a:spcPct val="100000"/>
              </a:lnSpc>
              <a:buClr>
                <a:srgbClr val="FFFFFF"/>
              </a:buClr>
              <a:buChar char="•"/>
              <a:tabLst>
                <a:tab pos="197485" algn="l"/>
              </a:tabLst>
            </a:pPr>
            <a:r>
              <a:rPr sz="2000" spc="75" dirty="0">
                <a:solidFill>
                  <a:srgbClr val="92E40C"/>
                </a:solidFill>
              </a:rPr>
              <a:t>Indexable </a:t>
            </a:r>
            <a:r>
              <a:rPr sz="2000" spc="45" dirty="0"/>
              <a:t>by </a:t>
            </a:r>
            <a:r>
              <a:rPr sz="2000" spc="145" dirty="0"/>
              <a:t>one/more</a:t>
            </a:r>
            <a:r>
              <a:rPr sz="2000" spc="-130" dirty="0"/>
              <a:t> </a:t>
            </a:r>
            <a:r>
              <a:rPr sz="2000" spc="30" dirty="0"/>
              <a:t>keys.</a:t>
            </a:r>
          </a:p>
          <a:p>
            <a:pPr marL="1143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000" dirty="0"/>
          </a:p>
          <a:p>
            <a:pPr marL="196850" indent="-172720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95" dirty="0"/>
              <a:t>Created</a:t>
            </a:r>
            <a:r>
              <a:rPr sz="2000" spc="-15" dirty="0"/>
              <a:t> </a:t>
            </a:r>
            <a:r>
              <a:rPr sz="2000" spc="75" dirty="0">
                <a:solidFill>
                  <a:srgbClr val="92E40C"/>
                </a:solidFill>
              </a:rPr>
              <a:t>on-the-fly</a:t>
            </a:r>
            <a:r>
              <a:rPr sz="2000" spc="-10" dirty="0">
                <a:solidFill>
                  <a:srgbClr val="92E40C"/>
                </a:solidFill>
              </a:rPr>
              <a:t> </a:t>
            </a:r>
            <a:r>
              <a:rPr sz="2000" spc="120" dirty="0"/>
              <a:t>when</a:t>
            </a:r>
            <a:r>
              <a:rPr sz="2000" spc="-10" dirty="0"/>
              <a:t> </a:t>
            </a:r>
            <a:r>
              <a:rPr sz="2000" spc="90" dirty="0"/>
              <a:t>referenced</a:t>
            </a:r>
            <a:r>
              <a:rPr sz="2000" dirty="0"/>
              <a:t> </a:t>
            </a:r>
            <a:r>
              <a:rPr sz="2000" spc="45" dirty="0"/>
              <a:t>for</a:t>
            </a:r>
            <a:r>
              <a:rPr sz="2000" spc="10" dirty="0"/>
              <a:t> </a:t>
            </a:r>
            <a:r>
              <a:rPr sz="2000" spc="150" dirty="0"/>
              <a:t>the</a:t>
            </a:r>
            <a:r>
              <a:rPr sz="2000" spc="5" dirty="0"/>
              <a:t> </a:t>
            </a:r>
            <a:r>
              <a:rPr sz="2000" spc="55" dirty="0"/>
              <a:t>first</a:t>
            </a:r>
            <a:r>
              <a:rPr sz="2000" dirty="0"/>
              <a:t> </a:t>
            </a:r>
            <a:r>
              <a:rPr sz="2000" spc="100" dirty="0"/>
              <a:t>time.</a:t>
            </a:r>
          </a:p>
          <a:p>
            <a:pPr marL="1143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000" dirty="0"/>
          </a:p>
          <a:p>
            <a:pPr marL="24130" marR="5080">
              <a:lnSpc>
                <a:spcPct val="100000"/>
              </a:lnSpc>
              <a:buClr>
                <a:srgbClr val="FFFFFF"/>
              </a:buClr>
              <a:buChar char="•"/>
              <a:tabLst>
                <a:tab pos="197485" algn="l"/>
              </a:tabLst>
            </a:pPr>
            <a:r>
              <a:rPr lang="en-US" sz="2000" spc="95" dirty="0">
                <a:solidFill>
                  <a:srgbClr val="92E40C"/>
                </a:solidFill>
              </a:rPr>
              <a:t> </a:t>
            </a:r>
            <a:r>
              <a:rPr sz="2000" spc="95" dirty="0">
                <a:solidFill>
                  <a:srgbClr val="92E40C"/>
                </a:solidFill>
              </a:rPr>
              <a:t>Capped </a:t>
            </a:r>
            <a:r>
              <a:rPr sz="2000" spc="50" dirty="0">
                <a:solidFill>
                  <a:srgbClr val="92E40C"/>
                </a:solidFill>
              </a:rPr>
              <a:t>Collections: </a:t>
            </a:r>
            <a:r>
              <a:rPr sz="2000" spc="30" dirty="0"/>
              <a:t>Fixed </a:t>
            </a:r>
            <a:r>
              <a:rPr sz="2000" spc="45" dirty="0"/>
              <a:t>size, </a:t>
            </a:r>
            <a:r>
              <a:rPr sz="2000" spc="90" dirty="0"/>
              <a:t>older records get</a:t>
            </a:r>
            <a:r>
              <a:rPr lang="en-US" sz="2000" spc="90" dirty="0"/>
              <a:t> </a:t>
            </a:r>
            <a:r>
              <a:rPr sz="2000" spc="-390" dirty="0"/>
              <a:t> </a:t>
            </a:r>
            <a:r>
              <a:rPr sz="2000" spc="125" dirty="0"/>
              <a:t>dropped </a:t>
            </a:r>
            <a:r>
              <a:rPr sz="2000" spc="80" dirty="0"/>
              <a:t>after </a:t>
            </a:r>
            <a:r>
              <a:rPr sz="2000" spc="90" dirty="0"/>
              <a:t>reaching </a:t>
            </a:r>
            <a:r>
              <a:rPr sz="2000" spc="150" dirty="0"/>
              <a:t>the</a:t>
            </a:r>
            <a:r>
              <a:rPr sz="2000" spc="-170" dirty="0"/>
              <a:t> </a:t>
            </a:r>
            <a:r>
              <a:rPr sz="2000" spc="70" dirty="0"/>
              <a:t>limit.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D02901-AC98-DD4E-9396-53E0DE382C00}"/>
              </a:ext>
            </a:extLst>
          </p:cNvPr>
          <p:cNvSpPr/>
          <p:nvPr/>
        </p:nvSpPr>
        <p:spPr>
          <a:xfrm>
            <a:off x="1588052" y="1872984"/>
            <a:ext cx="106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55" dirty="0">
                <a:solidFill>
                  <a:srgbClr val="92E40C"/>
                </a:solidFill>
                <a:latin typeface="Times New Roman"/>
                <a:cs typeface="Times New Roman"/>
              </a:rPr>
              <a:t>(Mongo)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9071FB-8916-BF4F-86F2-E66438D51130}"/>
              </a:ext>
            </a:extLst>
          </p:cNvPr>
          <p:cNvSpPr/>
          <p:nvPr/>
        </p:nvSpPr>
        <p:spPr>
          <a:xfrm>
            <a:off x="6265437" y="1869479"/>
            <a:ext cx="120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55" dirty="0">
                <a:solidFill>
                  <a:srgbClr val="92E40C"/>
                </a:solidFill>
                <a:latin typeface="Times New Roman"/>
                <a:cs typeface="Times New Roman"/>
              </a:rPr>
              <a:t>(RDBMS)</a:t>
            </a:r>
            <a:endParaRPr lang="en-IN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930" y="1297940"/>
            <a:ext cx="23133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b="1" spc="55" dirty="0">
                <a:solidFill>
                  <a:srgbClr val="92E40C"/>
                </a:solidFill>
                <a:latin typeface="Times New Roman"/>
                <a:cs typeface="Times New Roman"/>
              </a:rPr>
              <a:t>Document</a:t>
            </a:r>
            <a:endParaRPr lang="en-IN"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4902" y="563245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8219" y="687070"/>
            <a:ext cx="17348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5" dirty="0">
                <a:latin typeface="Times New Roman"/>
                <a:cs typeface="Times New Roman"/>
              </a:rPr>
              <a:t>When</a:t>
            </a:r>
            <a:r>
              <a:rPr lang="en-US" sz="2400" b="1" spc="155" dirty="0">
                <a:latin typeface="Times New Roman"/>
                <a:cs typeface="Times New Roman"/>
              </a:rPr>
              <a:t> </a:t>
            </a:r>
            <a:r>
              <a:rPr lang="en-US" sz="2400" b="1" spc="155" dirty="0"/>
              <a:t>I </a:t>
            </a:r>
            <a:r>
              <a:rPr sz="2400" b="1" spc="95" dirty="0">
                <a:latin typeface="Times New Roman"/>
                <a:cs typeface="Times New Roman"/>
              </a:rPr>
              <a:t>say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3420" y="1296670"/>
            <a:ext cx="27012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b="1" spc="55" dirty="0">
                <a:solidFill>
                  <a:srgbClr val="92E40C"/>
                </a:solidFill>
                <a:latin typeface="Times New Roman"/>
                <a:cs typeface="Times New Roman"/>
              </a:rPr>
              <a:t>Record/Row</a:t>
            </a:r>
            <a:endParaRPr lang="en-IN"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2100" y="687070"/>
            <a:ext cx="9632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069" y="2816859"/>
            <a:ext cx="735838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Stored 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92E40C"/>
                </a:solidFill>
                <a:latin typeface="Times New Roman"/>
                <a:cs typeface="Times New Roman"/>
              </a:rPr>
              <a:t>Collection.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92E40C"/>
                </a:solidFill>
                <a:latin typeface="Times New Roman"/>
                <a:cs typeface="Times New Roman"/>
              </a:rPr>
              <a:t>_id</a:t>
            </a:r>
            <a:r>
              <a:rPr sz="2000" spc="-15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works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Primary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keys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MySQL.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07AA80-6EE7-B04C-B193-9A33DE8749D7}"/>
              </a:ext>
            </a:extLst>
          </p:cNvPr>
          <p:cNvSpPr/>
          <p:nvPr/>
        </p:nvSpPr>
        <p:spPr>
          <a:xfrm>
            <a:off x="1331829" y="1812802"/>
            <a:ext cx="106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55" dirty="0">
                <a:solidFill>
                  <a:srgbClr val="92E40C"/>
                </a:solidFill>
                <a:latin typeface="Times New Roman"/>
                <a:cs typeface="Times New Roman"/>
              </a:rPr>
              <a:t>(Mongo)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DD3C53-0E5D-DC4F-BE83-68B2DCC10F15}"/>
              </a:ext>
            </a:extLst>
          </p:cNvPr>
          <p:cNvSpPr/>
          <p:nvPr/>
        </p:nvSpPr>
        <p:spPr>
          <a:xfrm>
            <a:off x="6467262" y="1812802"/>
            <a:ext cx="120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55" dirty="0">
                <a:solidFill>
                  <a:srgbClr val="92E40C"/>
                </a:solidFill>
                <a:latin typeface="Times New Roman"/>
                <a:cs typeface="Times New Roman"/>
              </a:rPr>
              <a:t>(RDBMS)</a:t>
            </a:r>
            <a:endParaRPr lang="en-IN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37820"/>
            <a:ext cx="7315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85" dirty="0">
                <a:solidFill>
                  <a:srgbClr val="92E40C"/>
                </a:solidFill>
              </a:rPr>
              <a:t>Quick Summary</a:t>
            </a:r>
            <a:endParaRPr spc="40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8DCB4B95-905F-814A-BE8C-2A46B012B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84140"/>
              </p:ext>
            </p:extLst>
          </p:nvPr>
        </p:nvGraphicFramePr>
        <p:xfrm>
          <a:off x="914400" y="1447800"/>
          <a:ext cx="7162800" cy="358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112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SQL</a:t>
                      </a:r>
                      <a:endParaRPr sz="18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MongoDB</a:t>
                      </a:r>
                      <a:endParaRPr sz="18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22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Database</a:t>
                      </a:r>
                      <a:endParaRPr sz="16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Database</a:t>
                      </a:r>
                      <a:endParaRPr sz="16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22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Table</a:t>
                      </a:r>
                      <a:endParaRPr sz="16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Collection</a:t>
                      </a:r>
                      <a:endParaRPr sz="16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23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Index</a:t>
                      </a:r>
                      <a:endParaRPr sz="16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Index</a:t>
                      </a:r>
                      <a:endParaRPr sz="16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9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Row</a:t>
                      </a:r>
                      <a:endParaRPr sz="16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Document</a:t>
                      </a:r>
                      <a:endParaRPr sz="16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22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Column</a:t>
                      </a:r>
                      <a:endParaRPr sz="16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Field</a:t>
                      </a:r>
                      <a:endParaRPr sz="16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009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Joining</a:t>
                      </a:r>
                      <a:endParaRPr sz="16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905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Linking &amp;</a:t>
                      </a:r>
                      <a:r>
                        <a:rPr sz="1600" spc="3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Embedding</a:t>
                      </a:r>
                      <a:endParaRPr sz="16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5905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32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05D4-8B12-E548-A00F-FA6F89E5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39" y="337820"/>
            <a:ext cx="5913120" cy="492443"/>
          </a:xfrm>
        </p:spPr>
        <p:txBody>
          <a:bodyPr/>
          <a:lstStyle/>
          <a:p>
            <a:pPr algn="ctr"/>
            <a:r>
              <a:rPr lang="en-IN" spc="45" dirty="0">
                <a:solidFill>
                  <a:srgbClr val="92E40C"/>
                </a:solidFill>
              </a:rPr>
              <a:t>Demo Rundown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2EDEF-EA57-4940-84EB-2BF18479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004" y="1371600"/>
            <a:ext cx="7793989" cy="258532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Mongo commands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Mongoose – package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Mongoose setup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Mongo Interactions in CRUD APIs.</a:t>
            </a:r>
          </a:p>
        </p:txBody>
      </p:sp>
    </p:spTree>
    <p:extLst>
      <p:ext uri="{BB962C8B-B14F-4D97-AF65-F5344CB8AC3E}">
        <p14:creationId xmlns:p14="http://schemas.microsoft.com/office/powerpoint/2010/main" val="378072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337820"/>
            <a:ext cx="6324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85" dirty="0">
                <a:solidFill>
                  <a:srgbClr val="92E40C"/>
                </a:solidFill>
              </a:rPr>
              <a:t>MongoDB Commands</a:t>
            </a:r>
            <a:endParaRPr spc="85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0169852-3C3A-FB44-8DCC-2672D1FB0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35862"/>
              </p:ext>
            </p:extLst>
          </p:nvPr>
        </p:nvGraphicFramePr>
        <p:xfrm>
          <a:off x="533400" y="1066801"/>
          <a:ext cx="7620000" cy="4303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4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</a:t>
                      </a: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the </a:t>
                      </a:r>
                      <a:r>
                        <a:rPr sz="1400" spc="-5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sz="1400" spc="-75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572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2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</a:t>
                      </a:r>
                      <a:r>
                        <a:rPr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dbs</a:t>
                      </a: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38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all database. Should </a:t>
                      </a:r>
                      <a:r>
                        <a:rPr sz="1400" spc="-5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</a:t>
                      </a:r>
                      <a:r>
                        <a:rPr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on record to display</a:t>
                      </a:r>
                      <a:r>
                        <a:rPr sz="1400" spc="-245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245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</a:t>
                      </a:r>
                      <a:r>
                        <a:rPr sz="1400" spc="-35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list.</a:t>
                      </a:r>
                    </a:p>
                  </a:txBody>
                  <a:tcPr marL="0" marR="0" marT="8636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db_name</a:t>
                      </a: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switch </a:t>
                      </a:r>
                      <a:r>
                        <a:rPr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create</a:t>
                      </a:r>
                      <a:r>
                        <a:rPr sz="1400" spc="-75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75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database.</a:t>
                      </a:r>
                      <a:endParaRPr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460"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db.dropDatabase(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IN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Removes the current database, deleting the associated data files.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lang="en-IN" sz="1400" b="0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107622"/>
                  </a:ext>
                </a:extLst>
              </a:tr>
              <a:tr h="6501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show collections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 a list of all collections for current database.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171"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db.createCollection(‘collection Name’</a:t>
                      </a:r>
                      <a:r>
                        <a:rPr lang="en-IN" sz="1400" b="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spc="2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lang="en-IN" sz="1400" b="0" spc="-11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spc="3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400" b="0" spc="-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spc="15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 with the name specified.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19330"/>
                  </a:ext>
                </a:extLst>
              </a:tr>
              <a:tr h="650171"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db.collectionName.drop()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Drops or removes completely the collection.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9699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669" y="942340"/>
            <a:ext cx="8228331" cy="388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spcBef>
                <a:spcPts val="700"/>
              </a:spcBef>
            </a:pPr>
            <a:endParaRPr lang="en-US" sz="2000" spc="4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76200">
              <a:spcBef>
                <a:spcPts val="700"/>
              </a:spcBef>
            </a:pPr>
            <a:r>
              <a:rPr lang="en-IN"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</a:p>
          <a:p>
            <a:pPr marL="533400" lvl="1">
              <a:spcBef>
                <a:spcPts val="700"/>
              </a:spcBef>
            </a:pPr>
            <a:r>
              <a:rPr lang="en-IN"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id:1, </a:t>
            </a:r>
          </a:p>
          <a:p>
            <a:pPr marL="533400" lvl="1">
              <a:spcBef>
                <a:spcPts val="700"/>
              </a:spcBef>
            </a:pPr>
            <a:r>
              <a:rPr lang="en-IN"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name: ‘Apple watch’, </a:t>
            </a:r>
          </a:p>
          <a:p>
            <a:pPr marL="533400" lvl="1">
              <a:spcBef>
                <a:spcPts val="700"/>
              </a:spcBef>
            </a:pPr>
            <a:r>
              <a:rPr lang="en-IN"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price: 25000, </a:t>
            </a:r>
          </a:p>
          <a:p>
            <a:pPr marL="533400" lvl="1">
              <a:spcBef>
                <a:spcPts val="700"/>
              </a:spcBef>
            </a:pPr>
            <a:r>
              <a:rPr lang="en-IN"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sold: false</a:t>
            </a:r>
          </a:p>
          <a:p>
            <a:pPr marL="76200">
              <a:spcBef>
                <a:spcPts val="700"/>
              </a:spcBef>
            </a:pPr>
            <a:r>
              <a:rPr lang="en-IN"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</a:p>
          <a:p>
            <a:pPr marL="76200">
              <a:spcBef>
                <a:spcPts val="700"/>
              </a:spcBef>
            </a:pPr>
            <a:endParaRPr lang="en-IN" sz="2000" spc="-5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76200">
              <a:spcBef>
                <a:spcPts val="700"/>
              </a:spcBef>
            </a:pPr>
            <a:r>
              <a:rPr lang="en-US" sz="2000" spc="275" dirty="0">
                <a:solidFill>
                  <a:srgbClr val="FFFFFF"/>
                </a:solidFill>
                <a:latin typeface="Times New Roman"/>
                <a:cs typeface="Times New Roman"/>
              </a:rPr>
              <a:t>// Insert a new product object into products collection</a:t>
            </a:r>
          </a:p>
          <a:p>
            <a:pPr marL="299720" indent="-223520">
              <a:lnSpc>
                <a:spcPct val="100000"/>
              </a:lnSpc>
              <a:spcBef>
                <a:spcPts val="600"/>
              </a:spcBef>
              <a:buChar char="&gt;"/>
              <a:tabLst>
                <a:tab pos="299720" algn="l"/>
              </a:tabLst>
            </a:pPr>
            <a:r>
              <a:rPr lang="en-IN"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db.products.insert(obj</a:t>
            </a:r>
            <a:r>
              <a:rPr lang="en-IN"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);</a:t>
            </a: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3650" y="337820"/>
            <a:ext cx="6616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70" dirty="0">
                <a:solidFill>
                  <a:srgbClr val="92E40C"/>
                </a:solidFill>
              </a:rPr>
              <a:t>Mongo</a:t>
            </a:r>
            <a:r>
              <a:rPr lang="en-US" spc="75" dirty="0"/>
              <a:t> Commands</a:t>
            </a:r>
            <a:endParaRPr spc="7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337820"/>
            <a:ext cx="6534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latin typeface="Arial"/>
                <a:cs typeface="Arial"/>
              </a:rPr>
              <a:t>Problems with </a:t>
            </a:r>
            <a:r>
              <a:rPr lang="en-IN" sz="36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RDBMS</a:t>
            </a:r>
            <a:endParaRPr sz="3600" spc="-3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069" y="1247140"/>
            <a:ext cx="683196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IN" sz="24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IN" sz="2400" b="0" spc="-1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IN" sz="2400" b="0" spc="-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IN" sz="2400" b="0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sz="2400" b="0" spc="-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pc="20" dirty="0">
                <a:solidFill>
                  <a:srgbClr val="92E40C"/>
                </a:solidFill>
                <a:latin typeface="Times New Roman"/>
                <a:cs typeface="Times New Roman"/>
              </a:rPr>
              <a:t>MongoDb</a:t>
            </a:r>
            <a:r>
              <a:rPr lang="en-IN" sz="2400" b="0" spc="-1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is,</a:t>
            </a:r>
            <a:r>
              <a:rPr lang="en-IN" sz="2400" b="0" spc="-1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IN" sz="2400" b="0" spc="-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IN" sz="2400" b="0" spc="-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understand the</a:t>
            </a:r>
            <a:r>
              <a:rPr lang="en-IN" sz="2400" b="0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en-IN" sz="2400" b="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400" b="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lang="en-IN" sz="2400" b="0" spc="-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</a:pPr>
            <a:endParaRPr lang="en-IN" sz="24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52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237" y="228600"/>
            <a:ext cx="55975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Queries</a:t>
            </a:r>
            <a:r>
              <a:rPr lang="en-US" spc="110" dirty="0"/>
              <a:t> in</a:t>
            </a:r>
            <a:r>
              <a:rPr lang="en-US" spc="70" dirty="0">
                <a:solidFill>
                  <a:srgbClr val="92E40C"/>
                </a:solidFill>
              </a:rPr>
              <a:t> Mongo</a:t>
            </a:r>
            <a:endParaRPr spc="70" dirty="0">
              <a:solidFill>
                <a:srgbClr val="92E40C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066800"/>
            <a:ext cx="7608570" cy="508344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pc="-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posts </a:t>
            </a:r>
            <a:r>
              <a:rPr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id value of 1</a:t>
            </a:r>
            <a:r>
              <a:rPr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720" indent="-223520">
              <a:lnSpc>
                <a:spcPct val="100000"/>
              </a:lnSpc>
              <a:spcBef>
                <a:spcPts val="600"/>
              </a:spcBef>
              <a:buChar char="&gt;"/>
              <a:tabLst>
                <a:tab pos="299720" algn="l"/>
              </a:tabLst>
            </a:pPr>
            <a:r>
              <a:rPr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r>
              <a:rPr lang="en-US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.find({</a:t>
            </a:r>
            <a:r>
              <a:rPr lang="en-US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  <a:spcBef>
                <a:spcPts val="1300"/>
              </a:spcBef>
            </a:pPr>
            <a:r>
              <a:rPr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pc="-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posts </a:t>
            </a:r>
            <a:r>
              <a:rPr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spc="-150" baseline="2888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720" indent="-223520">
              <a:lnSpc>
                <a:spcPct val="100000"/>
              </a:lnSpc>
              <a:spcBef>
                <a:spcPts val="600"/>
              </a:spcBef>
              <a:buChar char="&gt;"/>
              <a:tabLst>
                <a:tab pos="299720" algn="l"/>
              </a:tabLst>
            </a:pPr>
            <a:r>
              <a:rPr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db.posts.find({‘timestamp’: </a:t>
            </a:r>
            <a:r>
              <a:rPr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{‘</a:t>
            </a:r>
            <a:r>
              <a:rPr lang="en-IN" spc="2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$gte</a:t>
            </a:r>
            <a:r>
              <a:rPr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  <a:r>
              <a:rPr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Date(’31-03-12’)}});</a:t>
            </a:r>
            <a:endParaRPr lang="en-IN" spc="27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  <a:spcBef>
                <a:spcPts val="600"/>
              </a:spcBef>
              <a:tabLst>
                <a:tab pos="299720" algn="l"/>
              </a:tabLst>
            </a:pPr>
            <a:r>
              <a:rPr lang="en-IN" spc="2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pc="-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IN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posts </a:t>
            </a:r>
            <a:r>
              <a:rPr lang="en-IN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IN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IN" spc="-150" baseline="2888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IN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March.</a:t>
            </a:r>
            <a:endParaRPr lang="en-US" spc="-75" dirty="0">
              <a:solidFill>
                <a:srgbClr val="92E4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db.products.update(</a:t>
            </a:r>
          </a:p>
          <a:p>
            <a:pPr marL="469900" lvl="1">
              <a:spcBef>
                <a:spcPts val="70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{id: 2},</a:t>
            </a:r>
          </a:p>
          <a:p>
            <a:pPr marL="469900" lvl="1">
              <a:spcBef>
                <a:spcPts val="70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r>
              <a:rPr lang="en-IN" spc="2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$set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:{price: 28000}}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a particular document using it’s id field.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db.products.remove({id:1})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700"/>
              </a:spcBef>
            </a:pPr>
            <a:r>
              <a:rPr lang="en-IN" spc="10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$gt, $lt, </a:t>
            </a:r>
            <a:r>
              <a:rPr lang="en-IN" spc="2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$gte, </a:t>
            </a:r>
            <a:r>
              <a:rPr lang="en-IN" spc="20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$lte, </a:t>
            </a:r>
            <a:r>
              <a:rPr lang="en-IN" spc="30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$ne, </a:t>
            </a:r>
            <a:r>
              <a:rPr lang="en-IN" spc="-10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$all, </a:t>
            </a:r>
            <a:r>
              <a:rPr lang="en-IN" spc="10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$in, </a:t>
            </a:r>
            <a:r>
              <a:rPr lang="en-IN" spc="40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$nin, </a:t>
            </a:r>
            <a:r>
              <a:rPr lang="en-IN" spc="9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count, </a:t>
            </a:r>
            <a:r>
              <a:rPr lang="en-IN" spc="5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limit, </a:t>
            </a:r>
            <a:r>
              <a:rPr lang="en-IN" spc="4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skip, </a:t>
            </a:r>
            <a:r>
              <a:rPr lang="en-IN" spc="7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group,</a:t>
            </a:r>
            <a:r>
              <a:rPr lang="en-IN" spc="-254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7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etc…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lang="en-IN" b="1" spc="-75" dirty="0">
              <a:solidFill>
                <a:srgbClr val="92E4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809" y="261620"/>
            <a:ext cx="78663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70" dirty="0">
                <a:solidFill>
                  <a:srgbClr val="92E40C"/>
                </a:solidFill>
              </a:rPr>
              <a:t>Where Conditions in Mongo</a:t>
            </a:r>
            <a:endParaRPr sz="2500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58C792A-104A-E14C-B268-4E12B34BA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53839"/>
              </p:ext>
            </p:extLst>
          </p:nvPr>
        </p:nvGraphicFramePr>
        <p:xfrm>
          <a:off x="499395" y="1289352"/>
          <a:ext cx="8005794" cy="3739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71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Operation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Syntax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Example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RDBMS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Equivalent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4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Equality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{&lt;key&gt;:&lt;value&gt;}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db.posts.find({"by": "Batman</a:t>
                      </a:r>
                      <a:r>
                        <a:rPr sz="1100" b="0" spc="2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"}).pretty()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where</a:t>
                      </a:r>
                      <a:r>
                        <a:rPr sz="1100" b="0" spc="-10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by</a:t>
                      </a:r>
                      <a:r>
                        <a:rPr sz="1100" b="0" spc="-10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=</a:t>
                      </a:r>
                      <a:r>
                        <a:rPr sz="1100" b="0" spc="-9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lang="en-US" sz="1100" b="0" spc="2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Batman</a:t>
                      </a:r>
                      <a:r>
                        <a:rPr sz="1100" b="0" spc="1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'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8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b="0" spc="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Less</a:t>
                      </a:r>
                      <a:r>
                        <a:rPr sz="1100" b="0" spc="-10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Than</a:t>
                      </a:r>
                      <a:endParaRPr sz="110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{&lt;key&gt;:{</a:t>
                      </a:r>
                      <a:r>
                        <a:rPr sz="1100" b="0" spc="10" dirty="0">
                          <a:solidFill>
                            <a:srgbClr val="FF0000"/>
                          </a:solidFill>
                          <a:latin typeface="Lato Light"/>
                          <a:cs typeface="Lato Light"/>
                        </a:rPr>
                        <a:t>$lt</a:t>
                      </a: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:&lt;value&gt;}}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b="0" spc="1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db.posts.find({"likes":{$lt:50}}).pretty()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where</a:t>
                      </a:r>
                      <a:r>
                        <a:rPr sz="1100" b="0" spc="-10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likes</a:t>
                      </a:r>
                      <a:r>
                        <a:rPr sz="1100" b="0" spc="-9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&lt;</a:t>
                      </a:r>
                      <a:r>
                        <a:rPr sz="1100" b="0" spc="-9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50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761">
                <a:tc>
                  <a:txBody>
                    <a:bodyPr/>
                    <a:lstStyle/>
                    <a:p>
                      <a:pPr marL="76200" marR="4845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Less</a:t>
                      </a:r>
                      <a:r>
                        <a:rPr sz="1100" b="0" spc="-16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Than  Equals</a:t>
                      </a:r>
                      <a:endParaRPr sz="110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{&lt;key&gt;:{</a:t>
                      </a:r>
                      <a:r>
                        <a:rPr sz="1100" b="0" spc="10" dirty="0">
                          <a:solidFill>
                            <a:srgbClr val="FF0000"/>
                          </a:solidFill>
                          <a:latin typeface="Lato Light"/>
                          <a:cs typeface="Lato Light"/>
                        </a:rPr>
                        <a:t>$lte</a:t>
                      </a: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:&lt;value&gt;}}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db.posts.find({"likes":{$lte:50}}).pretty()</a:t>
                      </a:r>
                      <a:endParaRPr sz="110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where</a:t>
                      </a:r>
                      <a:r>
                        <a:rPr sz="1100" b="0" spc="-10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likes</a:t>
                      </a:r>
                      <a:r>
                        <a:rPr sz="1100" b="0" spc="-9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-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&lt;=</a:t>
                      </a:r>
                      <a:r>
                        <a:rPr sz="1100" b="0" spc="-9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50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18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2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Greater</a:t>
                      </a:r>
                      <a:r>
                        <a:rPr sz="1100" b="0" spc="-12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Than</a:t>
                      </a:r>
                      <a:endParaRPr sz="110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{&lt;key&gt;:{</a:t>
                      </a:r>
                      <a:r>
                        <a:rPr sz="1100" b="0" spc="10" dirty="0">
                          <a:solidFill>
                            <a:srgbClr val="FF0000"/>
                          </a:solidFill>
                          <a:latin typeface="Lato Light"/>
                          <a:cs typeface="Lato Light"/>
                        </a:rPr>
                        <a:t>$gt</a:t>
                      </a: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:&lt;value&gt;}}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db.posts.find({"likes":{$gt:50}}).pretty()</a:t>
                      </a:r>
                      <a:endParaRPr sz="110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where</a:t>
                      </a:r>
                      <a:r>
                        <a:rPr sz="1100" b="0" spc="-10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likes</a:t>
                      </a:r>
                      <a:r>
                        <a:rPr sz="1100" b="0" spc="-9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&gt;</a:t>
                      </a:r>
                      <a:r>
                        <a:rPr sz="1100" b="0" spc="-9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50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761">
                <a:tc>
                  <a:txBody>
                    <a:bodyPr/>
                    <a:lstStyle/>
                    <a:p>
                      <a:pPr marL="76200" marR="2667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2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Greater</a:t>
                      </a:r>
                      <a:r>
                        <a:rPr sz="1100" b="0" spc="-18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Than  Equals</a:t>
                      </a:r>
                      <a:endParaRPr sz="110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{&lt;key&gt;:{</a:t>
                      </a:r>
                      <a:r>
                        <a:rPr sz="1100" b="0" spc="10" dirty="0">
                          <a:solidFill>
                            <a:srgbClr val="FF0000"/>
                          </a:solidFill>
                          <a:latin typeface="Lato Light"/>
                          <a:cs typeface="Lato Light"/>
                        </a:rPr>
                        <a:t>$gte</a:t>
                      </a: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:&lt;value&gt;}}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db.posts.find({"likes":{$gte:50}}).pretty()</a:t>
                      </a:r>
                      <a:endParaRPr sz="110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where</a:t>
                      </a:r>
                      <a:r>
                        <a:rPr sz="1100" b="0" spc="-10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likes</a:t>
                      </a:r>
                      <a:r>
                        <a:rPr sz="1100" b="0" spc="-9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-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&gt;=</a:t>
                      </a:r>
                      <a:r>
                        <a:rPr sz="1100" b="0" spc="-9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50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0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b="0" spc="2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Like</a:t>
                      </a:r>
                      <a:endParaRPr sz="110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9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{&lt;key&gt;:{'</a:t>
                      </a:r>
                      <a:r>
                        <a:rPr sz="1100" b="0" spc="10" dirty="0">
                          <a:solidFill>
                            <a:srgbClr val="FF0000"/>
                          </a:solidFill>
                          <a:latin typeface="Lato Light"/>
                          <a:cs typeface="Lato Light"/>
                        </a:rPr>
                        <a:t>$regex</a:t>
                      </a: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':&lt;value&gt;}}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9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db.posts.find({“title”:</a:t>
                      </a:r>
                      <a:r>
                        <a:rPr sz="1100" b="0" spc="-10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1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{'$regex':</a:t>
                      </a:r>
                      <a:r>
                        <a:rPr sz="1100" b="0" spc="-12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‘How’}</a:t>
                      </a:r>
                      <a:r>
                        <a:rPr sz="1100" b="0" spc="-10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})</a:t>
                      </a:r>
                      <a:endParaRPr sz="110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9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b="0" spc="1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where</a:t>
                      </a:r>
                      <a:r>
                        <a:rPr sz="1100" b="0" spc="-10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title</a:t>
                      </a:r>
                      <a:r>
                        <a:rPr sz="1100" b="0" spc="-9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3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like</a:t>
                      </a:r>
                      <a:r>
                        <a:rPr sz="1100" b="0" spc="-95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‘%How%’</a:t>
                      </a:r>
                      <a:endParaRPr sz="110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0" marR="0" marT="749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485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86600" y="4572000"/>
            <a:ext cx="18288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2362200"/>
            <a:ext cx="3581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spc="80" dirty="0"/>
              <a:t>An object modelling tool for NodeJS</a:t>
            </a:r>
            <a:endParaRPr sz="2400" spc="80" dirty="0">
              <a:solidFill>
                <a:srgbClr val="92E40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9307B9-D0C3-D043-88B7-E7B529DDB983}"/>
              </a:ext>
            </a:extLst>
          </p:cNvPr>
          <p:cNvSpPr/>
          <p:nvPr/>
        </p:nvSpPr>
        <p:spPr>
          <a:xfrm>
            <a:off x="3139058" y="762000"/>
            <a:ext cx="2180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spc="4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86600" y="4572000"/>
            <a:ext cx="18288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2362200"/>
            <a:ext cx="3581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IN" sz="4400" spc="4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IN" sz="4400" spc="80" dirty="0">
              <a:solidFill>
                <a:srgbClr val="92E4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337820"/>
            <a:ext cx="65341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solidFill>
                  <a:srgbClr val="92E40C"/>
                </a:solidFill>
              </a:rPr>
              <a:t>Scalability</a:t>
            </a:r>
            <a:endParaRPr spc="-3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1BCDFA7-5A08-264C-92CB-A89A1C505B0E}"/>
              </a:ext>
            </a:extLst>
          </p:cNvPr>
          <p:cNvSpPr/>
          <p:nvPr/>
        </p:nvSpPr>
        <p:spPr>
          <a:xfrm>
            <a:off x="2955607" y="1371600"/>
            <a:ext cx="3232786" cy="1845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1214E-76EF-5B48-9DDB-34ADFA337572}"/>
              </a:ext>
            </a:extLst>
          </p:cNvPr>
          <p:cNvSpPr/>
          <p:nvPr/>
        </p:nvSpPr>
        <p:spPr>
          <a:xfrm>
            <a:off x="1143000" y="3962400"/>
            <a:ext cx="6534150" cy="18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5080" indent="-330835">
              <a:lnSpc>
                <a:spcPct val="114999"/>
              </a:lnSpc>
              <a:spcBef>
                <a:spcPts val="100"/>
              </a:spcBef>
              <a:buFont typeface="Noto Sans Symbols"/>
              <a:buChar char="❖"/>
              <a:tabLst>
                <a:tab pos="342900" algn="l"/>
                <a:tab pos="343535" algn="l"/>
              </a:tabLst>
            </a:pP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IN" sz="2000" b="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000" b="0" spc="-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IN" sz="2000" b="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millions</a:t>
            </a:r>
            <a:r>
              <a:rPr lang="en-IN" sz="2000" b="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millions </a:t>
            </a:r>
            <a:r>
              <a:rPr lang="en-IN" sz="2000" b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000" b="0" spc="-2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342900" marR="5080" indent="-330835">
              <a:lnSpc>
                <a:spcPct val="114999"/>
              </a:lnSpc>
              <a:spcBef>
                <a:spcPts val="100"/>
              </a:spcBef>
              <a:buFont typeface="Noto Sans Symbols"/>
              <a:buChar char="❖"/>
              <a:tabLst>
                <a:tab pos="342900" algn="l"/>
                <a:tab pos="343535" algn="l"/>
              </a:tabLst>
            </a:pP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stored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tables</a:t>
            </a:r>
            <a:r>
              <a:rPr lang="en-IN" sz="2000" b="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(relationship)</a:t>
            </a:r>
            <a:r>
              <a:rPr lang="en-IN" sz="2000" b="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2000" b="0" spc="-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</a:t>
            </a:r>
            <a:r>
              <a:rPr lang="en-IN" sz="2000" b="0" spc="-25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scale.</a:t>
            </a:r>
          </a:p>
          <a:p>
            <a:pPr marL="342900" marR="5080" indent="-330835">
              <a:lnSpc>
                <a:spcPct val="114999"/>
              </a:lnSpc>
              <a:spcBef>
                <a:spcPts val="100"/>
              </a:spcBef>
              <a:buFont typeface="Noto Sans Symbols"/>
              <a:buChar char="❖"/>
              <a:tabLst>
                <a:tab pos="342900" algn="l"/>
                <a:tab pos="343535" algn="l"/>
              </a:tabLst>
            </a:pPr>
            <a:r>
              <a:rPr lang="en-IN" sz="20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ACID, consistency has to be maintained and that would mean writes to all nodes inside a cluster.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0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337820"/>
            <a:ext cx="65341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solidFill>
                  <a:srgbClr val="92E40C"/>
                </a:solidFill>
              </a:rPr>
              <a:t>Flexibility</a:t>
            </a:r>
            <a:endParaRPr spc="-3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1214E-76EF-5B48-9DDB-34ADFA337572}"/>
              </a:ext>
            </a:extLst>
          </p:cNvPr>
          <p:cNvSpPr/>
          <p:nvPr/>
        </p:nvSpPr>
        <p:spPr>
          <a:xfrm>
            <a:off x="1143000" y="3283310"/>
            <a:ext cx="6534150" cy="224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3365" marR="15240" indent="-241300">
              <a:lnSpc>
                <a:spcPct val="114999"/>
              </a:lnSpc>
              <a:spcBef>
                <a:spcPts val="100"/>
              </a:spcBef>
              <a:buFont typeface="Noto Sans Symbols"/>
              <a:buChar char="❖"/>
              <a:tabLst>
                <a:tab pos="254000" algn="l"/>
              </a:tabLst>
            </a:pP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</a:t>
            </a:r>
            <a:r>
              <a:rPr lang="en-IN" sz="2000" b="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2000" b="0" spc="-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IN" sz="2000" b="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000" b="0" spc="-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IN" sz="2000" b="0" spc="-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92E40C"/>
                </a:solidFill>
              </a:rPr>
              <a:t>modifications</a:t>
            </a:r>
            <a:r>
              <a:rPr lang="en-IN" sz="2000" b="1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000" b="0" spc="-25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marR="142875" indent="-241300">
              <a:lnSpc>
                <a:spcPct val="114999"/>
              </a:lnSpc>
              <a:spcBef>
                <a:spcPts val="1595"/>
              </a:spcBef>
              <a:buFont typeface="Noto Sans Symbols"/>
              <a:buChar char="❖"/>
              <a:tabLst>
                <a:tab pos="254000" algn="l"/>
              </a:tabLst>
            </a:pP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IN" sz="2000" b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b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 </a:t>
            </a: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 </a:t>
            </a:r>
            <a:r>
              <a:rPr lang="en-IN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000" spc="-5" dirty="0">
                <a:solidFill>
                  <a:srgbClr val="92E40C"/>
                </a:solidFill>
              </a:rPr>
              <a:t>designing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IN" sz="2000" b="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IN" sz="2000" b="0" spc="-2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marR="5080" indent="-241300">
              <a:lnSpc>
                <a:spcPct val="114999"/>
              </a:lnSpc>
              <a:spcBef>
                <a:spcPts val="1615"/>
              </a:spcBef>
              <a:buFont typeface="Noto Sans Symbols"/>
              <a:buChar char="❖"/>
              <a:tabLst>
                <a:tab pos="254000" algn="l"/>
              </a:tabLst>
            </a:pPr>
            <a:r>
              <a:rPr lang="en-IN" sz="2000" b="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spc="-5" dirty="0">
                <a:solidFill>
                  <a:srgbClr val="92E40C"/>
                </a:solidFill>
              </a:rPr>
              <a:t>Agile projects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IN" sz="2000" b="0" spc="-2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restructuring.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8A6F713-7FEE-6940-8664-6CEF484C78A9}"/>
              </a:ext>
            </a:extLst>
          </p:cNvPr>
          <p:cNvSpPr/>
          <p:nvPr/>
        </p:nvSpPr>
        <p:spPr>
          <a:xfrm>
            <a:off x="2884437" y="1066800"/>
            <a:ext cx="3051275" cy="1992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069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337820"/>
            <a:ext cx="65341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solidFill>
                  <a:srgbClr val="92E40C"/>
                </a:solidFill>
              </a:rPr>
              <a:t>Performance</a:t>
            </a:r>
            <a:endParaRPr spc="-3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1214E-76EF-5B48-9DDB-34ADFA337572}"/>
              </a:ext>
            </a:extLst>
          </p:cNvPr>
          <p:cNvSpPr/>
          <p:nvPr/>
        </p:nvSpPr>
        <p:spPr>
          <a:xfrm>
            <a:off x="1143000" y="3283310"/>
            <a:ext cx="6534150" cy="20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3365" marR="5080" indent="-241300">
              <a:lnSpc>
                <a:spcPct val="114999"/>
              </a:lnSpc>
              <a:spcBef>
                <a:spcPts val="105"/>
              </a:spcBef>
              <a:buFont typeface="Noto Sans Symbols"/>
              <a:buChar char="❖"/>
              <a:tabLst>
                <a:tab pos="254000" algn="l"/>
              </a:tabLst>
            </a:pP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000" b="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stored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 </a:t>
            </a:r>
            <a:r>
              <a:rPr lang="en-IN" sz="2000" spc="-5" dirty="0">
                <a:solidFill>
                  <a:srgbClr val="92E40C"/>
                </a:solidFill>
              </a:rPr>
              <a:t>multiple tables</a:t>
            </a:r>
            <a:r>
              <a:rPr lang="en-IN" sz="2000" b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b="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  <a:r>
              <a:rPr lang="en-IN" sz="2000" b="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2000" b="0" spc="-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 </a:t>
            </a: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as </a:t>
            </a:r>
            <a:r>
              <a:rPr lang="en-IN" sz="2000" b="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lot </a:t>
            </a:r>
            <a:r>
              <a:rPr lang="en-IN" sz="2000" b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3365" marR="98425" indent="-241300">
              <a:lnSpc>
                <a:spcPct val="114999"/>
              </a:lnSpc>
              <a:spcBef>
                <a:spcPts val="1600"/>
              </a:spcBef>
              <a:buFont typeface="Noto Sans Symbols"/>
              <a:buChar char="❖"/>
              <a:tabLst>
                <a:tab pos="254000" algn="l"/>
              </a:tabLst>
            </a:pPr>
            <a:r>
              <a:rPr lang="en-IN" sz="2000" b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b="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b="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 </a:t>
            </a: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IN" sz="2000" b="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IN" sz="2000" b="0" spc="-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IN" sz="2000" b="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b="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IN" sz="2000" b="0" spc="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2000" b="0" spc="-2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7AA8FFA-86E5-D448-BB77-3F2F0D986BA2}"/>
              </a:ext>
            </a:extLst>
          </p:cNvPr>
          <p:cNvSpPr/>
          <p:nvPr/>
        </p:nvSpPr>
        <p:spPr>
          <a:xfrm>
            <a:off x="3391450" y="1066800"/>
            <a:ext cx="2037249" cy="1668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5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337820"/>
            <a:ext cx="65341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solidFill>
                  <a:srgbClr val="92E40C"/>
                </a:solidFill>
              </a:rPr>
              <a:t>Performance comparison</a:t>
            </a:r>
            <a:endParaRPr spc="-3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00668FD-7A9B-FF43-A7CC-276FB9E934CF}"/>
              </a:ext>
            </a:extLst>
          </p:cNvPr>
          <p:cNvSpPr/>
          <p:nvPr/>
        </p:nvSpPr>
        <p:spPr>
          <a:xfrm>
            <a:off x="1381125" y="1225910"/>
            <a:ext cx="6381750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802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1620" y="337820"/>
            <a:ext cx="3540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What </a:t>
            </a:r>
            <a:r>
              <a:rPr spc="30" dirty="0"/>
              <a:t>is </a:t>
            </a:r>
            <a:r>
              <a:rPr spc="45" dirty="0"/>
              <a:t>MongoDB</a:t>
            </a:r>
            <a:r>
              <a:rPr spc="-459" dirty="0"/>
              <a:t> </a:t>
            </a:r>
            <a:r>
              <a:rPr spc="-3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236682"/>
            <a:ext cx="8153400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0780">
              <a:lnSpc>
                <a:spcPct val="100000"/>
              </a:lnSpc>
              <a:spcBef>
                <a:spcPts val="100"/>
              </a:spcBef>
              <a:tabLst>
                <a:tab pos="185420" algn="l"/>
              </a:tabLst>
            </a:pPr>
            <a:endParaRPr lang="en-US" sz="2000" spc="3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6078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MongoDB is an open source, document-based, distributed 	database built for modern application developers.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542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0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sz="20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542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000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 </a:t>
            </a:r>
            <a:r>
              <a:rPr sz="200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sz="2000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200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sz="2000" spc="-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9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  <a:r>
              <a:rPr sz="20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542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00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Replication </a:t>
            </a:r>
            <a:r>
              <a:rPr sz="2000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Failover 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9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2000" spc="-31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1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sz="200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542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00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Sharding </a:t>
            </a:r>
            <a:r>
              <a:rPr sz="20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sz="2000" spc="-225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92E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sz="20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37820"/>
            <a:ext cx="64579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30" dirty="0"/>
              <a:t>Other reasons</a:t>
            </a:r>
            <a:r>
              <a:rPr spc="130" dirty="0"/>
              <a:t> </a:t>
            </a:r>
            <a:r>
              <a:rPr lang="en-US" spc="130" dirty="0"/>
              <a:t>to </a:t>
            </a:r>
            <a:r>
              <a:rPr spc="125" dirty="0"/>
              <a:t>use</a:t>
            </a:r>
            <a:r>
              <a:rPr lang="en-US" spc="125" dirty="0"/>
              <a:t> </a:t>
            </a:r>
            <a:r>
              <a:rPr lang="en-IN" spc="100" dirty="0">
                <a:solidFill>
                  <a:srgbClr val="92E40C"/>
                </a:solidFill>
              </a:rPr>
              <a:t>MongoDB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687069" y="1247140"/>
            <a:ext cx="674814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invented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70’s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store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92E40C"/>
                </a:solidFill>
                <a:latin typeface="Times New Roman"/>
                <a:cs typeface="Times New Roman"/>
              </a:rPr>
              <a:t>data.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8542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MongoDB 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stores </a:t>
            </a:r>
            <a:r>
              <a:rPr sz="2000" spc="125" dirty="0">
                <a:solidFill>
                  <a:srgbClr val="92E40C"/>
                </a:solidFill>
                <a:latin typeface="Times New Roman"/>
                <a:cs typeface="Times New Roman"/>
              </a:rPr>
              <a:t>documents </a:t>
            </a:r>
            <a:r>
              <a:rPr sz="2000" spc="95" dirty="0">
                <a:solidFill>
                  <a:srgbClr val="92E40C"/>
                </a:solidFill>
                <a:latin typeface="Times New Roman"/>
                <a:cs typeface="Times New Roman"/>
              </a:rPr>
              <a:t>(or)</a:t>
            </a:r>
            <a:r>
              <a:rPr sz="2000" spc="-285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92E40C"/>
                </a:solidFill>
                <a:latin typeface="Times New Roman"/>
                <a:cs typeface="Times New Roman"/>
              </a:rPr>
              <a:t>objects.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2700" marR="109283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lang="en-US"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Now-a-days, 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everyone works 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92E40C"/>
                </a:solidFill>
                <a:latin typeface="Times New Roman"/>
                <a:cs typeface="Times New Roman"/>
              </a:rPr>
              <a:t>objects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(Python/Ruby/Java/etc.)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2700" marR="502284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lang="en-US"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Databases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persist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92E40C"/>
                </a:solidFill>
                <a:latin typeface="Times New Roman"/>
                <a:cs typeface="Times New Roman"/>
              </a:rPr>
              <a:t>objects. 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why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store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92E40C"/>
                </a:solidFill>
                <a:latin typeface="Times New Roman"/>
                <a:cs typeface="Times New Roman"/>
              </a:rPr>
              <a:t>objects</a:t>
            </a:r>
            <a:r>
              <a:rPr sz="2000" spc="-5" dirty="0">
                <a:solidFill>
                  <a:srgbClr val="92E40C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directly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lang="en-US"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Embedded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documents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arrays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reduce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joins.</a:t>
            </a:r>
            <a:r>
              <a:rPr lang="en-US"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92E40C"/>
                </a:solidFill>
                <a:latin typeface="Times New Roman"/>
                <a:cs typeface="Times New Roman"/>
              </a:rPr>
              <a:t>No </a:t>
            </a:r>
            <a:r>
              <a:rPr sz="2000" spc="30" dirty="0">
                <a:solidFill>
                  <a:srgbClr val="92E40C"/>
                </a:solidFill>
                <a:latin typeface="Times New Roman"/>
                <a:cs typeface="Times New Roman"/>
              </a:rPr>
              <a:t>Joins </a:t>
            </a: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No-multi </a:t>
            </a:r>
            <a:r>
              <a:rPr sz="2000" spc="135" dirty="0">
                <a:solidFill>
                  <a:srgbClr val="FFFFFF"/>
                </a:solidFill>
                <a:latin typeface="Times New Roman"/>
                <a:cs typeface="Times New Roman"/>
              </a:rPr>
              <a:t>document </a:t>
            </a:r>
            <a:r>
              <a:rPr sz="2000" spc="95" dirty="0">
                <a:solidFill>
                  <a:srgbClr val="92E40C"/>
                </a:solidFill>
                <a:latin typeface="Times New Roman"/>
                <a:cs typeface="Times New Roman"/>
              </a:rPr>
              <a:t>transactions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7150" y="5105400"/>
            <a:ext cx="1466850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458310"/>
            <a:ext cx="761873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60" dirty="0">
                <a:solidFill>
                  <a:srgbClr val="92E40C"/>
                </a:solidFill>
              </a:rPr>
              <a:t>Mongo is a great choice when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687069" y="1247140"/>
            <a:ext cx="7296784" cy="2151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Evolving data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rapid iterative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and scalability is imperative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3226</TotalTime>
  <Words>994</Words>
  <Application>Microsoft Macintosh PowerPoint</Application>
  <PresentationFormat>On-screen Show (4:3)</PresentationFormat>
  <Paragraphs>198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Georgia</vt:lpstr>
      <vt:lpstr>Lato Light</vt:lpstr>
      <vt:lpstr>Noto Sans Symbols</vt:lpstr>
      <vt:lpstr>Times New Roman</vt:lpstr>
      <vt:lpstr>Office Theme</vt:lpstr>
      <vt:lpstr>Introduction to MongoDB</vt:lpstr>
      <vt:lpstr>Problems with RDBMS</vt:lpstr>
      <vt:lpstr>Scalability</vt:lpstr>
      <vt:lpstr>Flexibility</vt:lpstr>
      <vt:lpstr>Performance</vt:lpstr>
      <vt:lpstr>Performance comparison</vt:lpstr>
      <vt:lpstr>What is MongoDB ?</vt:lpstr>
      <vt:lpstr>Other reasons to use MongoDB</vt:lpstr>
      <vt:lpstr>Mongo is a great choice when</vt:lpstr>
      <vt:lpstr>Not great for?</vt:lpstr>
      <vt:lpstr>Let’s Dive in !</vt:lpstr>
      <vt:lpstr>How MongoDB looks when compared to RDBMS ?</vt:lpstr>
      <vt:lpstr>When I say</vt:lpstr>
      <vt:lpstr>When I say</vt:lpstr>
      <vt:lpstr>When I say</vt:lpstr>
      <vt:lpstr>Quick Summary</vt:lpstr>
      <vt:lpstr>Demo Rundown</vt:lpstr>
      <vt:lpstr>MongoDB Commands</vt:lpstr>
      <vt:lpstr>Mongo Commands</vt:lpstr>
      <vt:lpstr>Queries in Mongo</vt:lpstr>
      <vt:lpstr>Where Conditions in Mongo</vt:lpstr>
      <vt:lpstr>An object modelling tool for NodeJS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ravi teja</dc:creator>
  <cp:lastModifiedBy>Aneerudh P</cp:lastModifiedBy>
  <cp:revision>27</cp:revision>
  <dcterms:created xsi:type="dcterms:W3CDTF">2021-03-22T07:28:30Z</dcterms:created>
  <dcterms:modified xsi:type="dcterms:W3CDTF">2021-03-24T16:05:32Z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2012-04-01T00:00:00Z</vt:filetime>
  </property>
  <property fmtid="{D5CDD505-2E9C-101B-9397-08002B2CF9AE}" pid="3" name="Creator">
    <vt:lpwstr>Impress</vt:lpwstr>
  </property>
  <property fmtid="{D5CDD505-2E9C-101B-9397-08002B2CF9AE}" pid="4" name="LastSaved">
    <vt:filetime>2021-03-22T00:00:00Z</vt:filetime>
  </property>
</Properties>
</file>