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31A01A-B06B-40E3-893A-598A7CDEB4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F4BFB1-CE28-454D-9973-6C170505AF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BD636C-58D3-46F5-B6AD-668D553FDF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DFBA9B-00C1-464B-B55B-30C9EAF253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4A2105-5054-4C41-B310-B3E8A59CF8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29C7BE-D5A2-40B1-868C-D57EB3509B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52966C-FDC8-4AE9-A09E-6861894609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DF4E57-BAF4-489E-8D9D-5590351A22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20EC58-45D3-43DA-B5C8-8C50D226F4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8DACE-8478-4C76-9E1E-C2014EE8F6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F73FE1-A602-4E20-9E90-FA654B368E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E4F860-698E-4768-A349-89670C81AD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C3431E-0672-4209-8D03-490B3A206E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28948D-66A3-452E-8AF0-6C8E3443F4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4B1663-153B-4958-BFC5-7EDCE30BDC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4C3CA3-5081-4616-8E09-575EB3E2B9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15EE9D-6B35-480B-9F44-CFA3B55162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78264C-CCFC-4452-993A-A443A958B0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FBABD4-0BF0-4815-B501-BBCCB5885D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BBBFFB-3F02-4CE4-A882-1581FC6448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3297EA-DA3D-44AB-9541-9AAF3A93ED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D9DF92-73A7-4CBB-B500-EFF02A8402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63273A-A75D-4C60-87EF-4A4CE4417F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5ACC49-8CD7-4E3A-9F7E-7B3524F351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D80F0A-0A61-4787-A230-D44960C5A4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7AA2CB-851F-4E06-9971-CD87CF0096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E386AD-DF1E-4760-B8C0-184DDF8CE9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154188-2752-4590-9542-390153C72B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EE848E-E472-412F-A58F-2B172B795F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80C04E-1859-4018-A68D-13EE091CEC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8FC24A-44ED-4DE5-806D-20FE1123FB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D0B28D-F5BB-446E-8660-44A090A471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2A8E4C-2397-4958-9581-8100E2F546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EE1387-0DE9-4805-ACC7-6C71C25487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B2978D-9866-4522-8EA9-3F6B7F5D8C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B5E866-A257-4545-9CED-056DB231F8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756DFF-63C6-4587-B700-BF65B36EB1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EE0E10-6B3A-425D-9CC7-979BB2712C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2B26EE-2EA0-4FDF-8730-FE982A660D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8232EB-3648-4A6D-8F84-1A1BF53C3C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B9E06D-E39E-4E24-A903-74813F0F2F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1389960" y="3807000"/>
            <a:ext cx="32367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187726-DED5-4D0C-ADAD-43F6E9D9BF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B3F329-1120-4287-8175-E2A27BACC5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D6DB5C-F48F-49D8-9978-7F2F36F2FE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CCDBA2-5EE2-41A4-9861-16B8CF3FF3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636062-7EA7-4546-829F-B77B075005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C11C5CD-5757-4915-9098-6795432D74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825840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9850320" y="255132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66661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/>
          </p:nvPr>
        </p:nvSpPr>
        <p:spPr>
          <a:xfrm>
            <a:off x="825840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/>
          </p:nvPr>
        </p:nvSpPr>
        <p:spPr>
          <a:xfrm>
            <a:off x="9850320" y="3468240"/>
            <a:ext cx="151596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2B2039E-F390-4859-827F-5784DECE0D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17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079200" y="346824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66612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079200" y="2551320"/>
            <a:ext cx="229788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666120" y="3468240"/>
            <a:ext cx="4708800" cy="8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3"/>
          <p:cNvSpPr/>
          <p:nvPr/>
        </p:nvSpPr>
        <p:spPr>
          <a:xfrm>
            <a:off x="4000680" y="1087560"/>
            <a:ext cx="8191080" cy="5770080"/>
          </a:xfrm>
          <a:custGeom>
            <a:avLst/>
            <a:gdLst/>
            <a:ahLst/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Straight Connector 11"/>
          <p:cNvSpPr/>
          <p:nvPr/>
        </p:nvSpPr>
        <p:spPr>
          <a:xfrm>
            <a:off x="406080" y="183600"/>
            <a:ext cx="360" cy="1598040"/>
          </a:xfrm>
          <a:prstGeom prst="line">
            <a:avLst/>
          </a:prstGeom>
          <a:ln cap="rnd" w="127000">
            <a:solidFill>
              <a:srgbClr val="2cc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: Shape 13"/>
          <p:cNvSpPr/>
          <p:nvPr/>
        </p:nvSpPr>
        <p:spPr>
          <a:xfrm>
            <a:off x="5292360" y="0"/>
            <a:ext cx="2279520" cy="1267560"/>
          </a:xfrm>
          <a:custGeom>
            <a:avLst/>
            <a:gdLst/>
            <a:ahLst/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Freeform: Shape 15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Oval 17"/>
          <p:cNvSpPr/>
          <p:nvPr/>
        </p:nvSpPr>
        <p:spPr>
          <a:xfrm>
            <a:off x="1568880" y="514800"/>
            <a:ext cx="2392920" cy="2328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Freeform: Shape 19"/>
          <p:cNvSpPr/>
          <p:nvPr/>
        </p:nvSpPr>
        <p:spPr>
          <a:xfrm flipH="1">
            <a:off x="-720" y="2949840"/>
            <a:ext cx="1186200" cy="1771200"/>
          </a:xfrm>
          <a:custGeom>
            <a:avLst/>
            <a:gdLst/>
            <a:ah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Arc 21"/>
          <p:cNvSpPr/>
          <p:nvPr/>
        </p:nvSpPr>
        <p:spPr>
          <a:xfrm rot="16200000">
            <a:off x="1539720" y="420372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2cc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93280" y="2743200"/>
            <a:ext cx="6592320" cy="238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9"/>
          <p:cNvSpPr/>
          <p:nvPr/>
        </p:nvSpPr>
        <p:spPr>
          <a:xfrm>
            <a:off x="489240" y="111888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Arc 11"/>
          <p:cNvSpPr/>
          <p:nvPr/>
        </p:nvSpPr>
        <p:spPr>
          <a:xfrm rot="19809000">
            <a:off x="8683560" y="941040"/>
            <a:ext cx="2987640" cy="2987640"/>
          </a:xfrm>
          <a:prstGeom prst="arc">
            <a:avLst>
              <a:gd name="adj1" fmla="val 15817365"/>
              <a:gd name="adj2" fmla="val 1781380"/>
            </a:avLst>
          </a:prstGeom>
          <a:noFill/>
          <a:ln cap="rnd" w="127000">
            <a:solidFill>
              <a:srgbClr val="2cc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Oval 13"/>
          <p:cNvSpPr/>
          <p:nvPr/>
        </p:nvSpPr>
        <p:spPr>
          <a:xfrm>
            <a:off x="910080" y="4781160"/>
            <a:ext cx="545760" cy="545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70360" y="139896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788080" y="1527120"/>
            <a:ext cx="5111280" cy="39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2286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457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A765BC-0DB3-4209-B1C2-F8D2EBF683B3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6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Arc 7"/>
          <p:cNvSpPr/>
          <p:nvPr/>
        </p:nvSpPr>
        <p:spPr>
          <a:xfrm flipV="1" rot="9222600">
            <a:off x="2494080" y="-2772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2cc3b4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Oval 13"/>
          <p:cNvSpPr/>
          <p:nvPr/>
        </p:nvSpPr>
        <p:spPr>
          <a:xfrm>
            <a:off x="8165520" y="5241960"/>
            <a:ext cx="758880" cy="7383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319200" y="1380600"/>
            <a:ext cx="5559120" cy="251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319200" y="4078080"/>
            <a:ext cx="5559120" cy="153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CBD7B8-60BD-4932-87A7-E1D8D6A9FC8E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Freeform: Shape 4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/>
            <a:ah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Freeform: Shape 5"/>
          <p:cNvSpPr/>
          <p:nvPr/>
        </p:nvSpPr>
        <p:spPr>
          <a:xfrm>
            <a:off x="10494360" y="0"/>
            <a:ext cx="848880" cy="35748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179720" y="1911240"/>
            <a:ext cx="98294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842908-5E81-41A4-8221-1F231BBB984F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8" name="Freeform: 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Freeform: 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/>
            <a:ah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val 9"/>
          <p:cNvSpPr/>
          <p:nvPr/>
        </p:nvSpPr>
        <p:spPr>
          <a:xfrm>
            <a:off x="707400" y="84744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Freeform: Shape 11"/>
          <p:cNvSpPr/>
          <p:nvPr/>
        </p:nvSpPr>
        <p:spPr>
          <a:xfrm flipH="1">
            <a:off x="530640" y="0"/>
            <a:ext cx="1154880" cy="590760"/>
          </a:xfrm>
          <a:custGeom>
            <a:avLst/>
            <a:gdLst/>
            <a:ahLst/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Freeform: Shape 13"/>
          <p:cNvSpPr/>
          <p:nvPr/>
        </p:nvSpPr>
        <p:spPr>
          <a:xfrm flipH="1">
            <a:off x="3960720" y="0"/>
            <a:ext cx="1737000" cy="959040"/>
          </a:xfrm>
          <a:custGeom>
            <a:avLst/>
            <a:gdLst/>
            <a:ah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Freeform: Shape 15"/>
          <p:cNvSpPr/>
          <p:nvPr/>
        </p:nvSpPr>
        <p:spPr>
          <a:xfrm flipH="1">
            <a:off x="-720" y="2936880"/>
            <a:ext cx="159480" cy="552600"/>
          </a:xfrm>
          <a:custGeom>
            <a:avLst/>
            <a:gdLst/>
            <a:ahLst/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Freeform: Shape 17"/>
          <p:cNvSpPr/>
          <p:nvPr/>
        </p:nvSpPr>
        <p:spPr>
          <a:xfrm flipH="1">
            <a:off x="0" y="5835600"/>
            <a:ext cx="1548000" cy="1022040"/>
          </a:xfrm>
          <a:custGeom>
            <a:avLst/>
            <a:gdLst/>
            <a:ahLst/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Freeform: Shape 19"/>
          <p:cNvSpPr/>
          <p:nvPr/>
        </p:nvSpPr>
        <p:spPr>
          <a:xfrm flipH="1">
            <a:off x="3404880" y="5717880"/>
            <a:ext cx="1771200" cy="1139760"/>
          </a:xfrm>
          <a:custGeom>
            <a:avLst/>
            <a:gdLst/>
            <a:ah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Freeform: Shape 21"/>
          <p:cNvSpPr/>
          <p:nvPr/>
        </p:nvSpPr>
        <p:spPr>
          <a:xfrm flipH="1">
            <a:off x="4132080" y="6258600"/>
            <a:ext cx="1565640" cy="599040"/>
          </a:xfrm>
          <a:custGeom>
            <a:avLst/>
            <a:gdLst/>
            <a:ahLst/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dt" idx="10"/>
          </p:nvPr>
        </p:nvSpPr>
        <p:spPr>
          <a:xfrm>
            <a:off x="1682640" y="6356520"/>
            <a:ext cx="154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ftr" idx="11"/>
          </p:nvPr>
        </p:nvSpPr>
        <p:spPr>
          <a:xfrm>
            <a:off x="6099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sldNum" idx="12"/>
          </p:nvPr>
        </p:nvSpPr>
        <p:spPr>
          <a:xfrm>
            <a:off x="10506600" y="6356520"/>
            <a:ext cx="849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05797F-BA19-46F6-9256-F7C3BE89799C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2286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457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93280" y="2743200"/>
            <a:ext cx="6592320" cy="238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Tw Cen MT"/>
              </a:rPr>
              <a:t>Enrolment and Leaving Analysis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5093280" y="5221080"/>
            <a:ext cx="6592320" cy="99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Gabriel Medina Galicia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Employment Status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94" name="Picture 7" descr=""/>
          <p:cNvPicPr/>
          <p:nvPr/>
        </p:nvPicPr>
        <p:blipFill>
          <a:blip r:embed="rId1"/>
          <a:stretch/>
        </p:blipFill>
        <p:spPr>
          <a:xfrm>
            <a:off x="7216560" y="2860920"/>
            <a:ext cx="3838320" cy="1904760"/>
          </a:xfrm>
          <a:prstGeom prst="rect">
            <a:avLst/>
          </a:prstGeom>
          <a:ln w="0">
            <a:noFill/>
          </a:ln>
        </p:spPr>
      </p:pic>
      <p:pic>
        <p:nvPicPr>
          <p:cNvPr id="295" name="Picture 9" descr=""/>
          <p:cNvPicPr/>
          <p:nvPr/>
        </p:nvPicPr>
        <p:blipFill>
          <a:blip r:embed="rId2"/>
          <a:stretch/>
        </p:blipFill>
        <p:spPr>
          <a:xfrm>
            <a:off x="1136880" y="1644480"/>
            <a:ext cx="5648040" cy="387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Employment Area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97" name="Picture 7" descr=""/>
          <p:cNvPicPr/>
          <p:nvPr/>
        </p:nvPicPr>
        <p:blipFill>
          <a:blip r:embed="rId1"/>
          <a:stretch/>
        </p:blipFill>
        <p:spPr>
          <a:xfrm>
            <a:off x="3500280" y="1392840"/>
            <a:ext cx="5190840" cy="462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319200" y="1380600"/>
            <a:ext cx="5559120" cy="251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ffff"/>
                </a:solidFill>
                <a:latin typeface="Tw Cen MT"/>
              </a:rPr>
              <a:t>Leaving Findings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3319200" y="4078080"/>
            <a:ext cx="5559120" cy="153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What are the proportions of learners archetypes that leave the course?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01" name="Picture 6" descr=""/>
          <p:cNvPicPr/>
          <p:nvPr/>
        </p:nvPicPr>
        <p:blipFill>
          <a:blip r:embed="rId1"/>
          <a:stretch/>
        </p:blipFill>
        <p:spPr>
          <a:xfrm>
            <a:off x="7133040" y="2729160"/>
            <a:ext cx="3438000" cy="1875960"/>
          </a:xfrm>
          <a:prstGeom prst="rect">
            <a:avLst/>
          </a:prstGeom>
          <a:ln w="0">
            <a:noFill/>
          </a:ln>
        </p:spPr>
      </p:pic>
      <p:pic>
        <p:nvPicPr>
          <p:cNvPr id="302" name="Picture 8" descr=""/>
          <p:cNvPicPr/>
          <p:nvPr/>
        </p:nvPicPr>
        <p:blipFill>
          <a:blip r:embed="rId2"/>
          <a:stretch/>
        </p:blipFill>
        <p:spPr>
          <a:xfrm>
            <a:off x="1219680" y="1748160"/>
            <a:ext cx="5352840" cy="383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What are the most common reasons to leave?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04" name="Picture 6" descr=""/>
          <p:cNvPicPr/>
          <p:nvPr/>
        </p:nvPicPr>
        <p:blipFill>
          <a:blip r:embed="rId1"/>
          <a:stretch/>
        </p:blipFill>
        <p:spPr>
          <a:xfrm>
            <a:off x="838080" y="1737000"/>
            <a:ext cx="10524240" cy="338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w Cen MT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170360" y="139896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w Cen M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788080" y="1527120"/>
            <a:ext cx="5111280" cy="393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Enrolment Findings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Leaving Findings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319200" y="1380600"/>
            <a:ext cx="5559120" cy="251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ffff"/>
                </a:solidFill>
                <a:latin typeface="Tw Cen MT"/>
              </a:rPr>
              <a:t>Enrolment Findings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3319200" y="4078080"/>
            <a:ext cx="5559120" cy="153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9/3/20XX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Presentation Title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C0A7B4-59BB-4C69-BB4E-C5957666245F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Enrolment Demographics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4" name="TextBox 7"/>
          <p:cNvSpPr/>
          <p:nvPr/>
        </p:nvSpPr>
        <p:spPr>
          <a:xfrm>
            <a:off x="3048120" y="2278080"/>
            <a:ext cx="6095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venir Next LT Pro"/>
              </a:rPr>
              <a:t>How many enrolments have we had since the beginning?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venir Next LT Pro"/>
              </a:rPr>
              <a:t>What countries do the enrolments come from?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venir Next LT Pro"/>
              </a:rPr>
              <a:t>What are the demographics of the learners?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venir Next LT Pro"/>
              </a:rPr>
              <a:t>What are the proportions of learners archetypes enrol the course?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How many enrolments have we had since the beginning?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76" name="Picture 6" descr=""/>
          <p:cNvPicPr/>
          <p:nvPr/>
        </p:nvPicPr>
        <p:blipFill>
          <a:blip r:embed="rId1"/>
          <a:stretch/>
        </p:blipFill>
        <p:spPr>
          <a:xfrm>
            <a:off x="1700280" y="2036880"/>
            <a:ext cx="4676400" cy="370476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8" descr=""/>
          <p:cNvPicPr/>
          <p:nvPr/>
        </p:nvPicPr>
        <p:blipFill>
          <a:blip r:embed="rId2"/>
          <a:stretch/>
        </p:blipFill>
        <p:spPr>
          <a:xfrm>
            <a:off x="7682040" y="2872440"/>
            <a:ext cx="1856880" cy="14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What countries do the enrolments come from?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79" name="Picture 6" descr=""/>
          <p:cNvPicPr/>
          <p:nvPr/>
        </p:nvPicPr>
        <p:blipFill>
          <a:blip r:embed="rId1"/>
          <a:stretch/>
        </p:blipFill>
        <p:spPr>
          <a:xfrm>
            <a:off x="1278360" y="1777680"/>
            <a:ext cx="5519880" cy="378972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2" descr="Union Flag"/>
          <p:cNvPicPr/>
          <p:nvPr/>
        </p:nvPicPr>
        <p:blipFill>
          <a:blip r:embed="rId2"/>
          <a:stretch/>
        </p:blipFill>
        <p:spPr>
          <a:xfrm>
            <a:off x="8153280" y="1993680"/>
            <a:ext cx="1609200" cy="971280"/>
          </a:xfrm>
          <a:prstGeom prst="rect">
            <a:avLst/>
          </a:prstGeom>
          <a:ln w="0">
            <a:noFill/>
          </a:ln>
        </p:spPr>
      </p:pic>
      <p:pic>
        <p:nvPicPr>
          <p:cNvPr id="281" name="Picture 4" descr=""/>
          <p:cNvPicPr/>
          <p:nvPr/>
        </p:nvPicPr>
        <p:blipFill>
          <a:blip r:embed="rId3"/>
          <a:stretch/>
        </p:blipFill>
        <p:spPr>
          <a:xfrm>
            <a:off x="9254880" y="3270600"/>
            <a:ext cx="1213920" cy="809280"/>
          </a:xfrm>
          <a:prstGeom prst="rect">
            <a:avLst/>
          </a:prstGeom>
          <a:ln w="0">
            <a:noFill/>
          </a:ln>
        </p:spPr>
      </p:pic>
      <p:pic>
        <p:nvPicPr>
          <p:cNvPr id="282" name="Picture 6" descr="Flag of the United States - Wikipedia"/>
          <p:cNvPicPr/>
          <p:nvPr/>
        </p:nvPicPr>
        <p:blipFill>
          <a:blip r:embed="rId4"/>
          <a:stretch/>
        </p:blipFill>
        <p:spPr>
          <a:xfrm>
            <a:off x="8647560" y="4385880"/>
            <a:ext cx="1213920" cy="638280"/>
          </a:xfrm>
          <a:prstGeom prst="rect">
            <a:avLst/>
          </a:prstGeom>
          <a:ln w="0">
            <a:noFill/>
          </a:ln>
        </p:spPr>
      </p:pic>
      <p:sp>
        <p:nvSpPr>
          <p:cNvPr id="283" name="TextBox 7"/>
          <p:cNvSpPr/>
          <p:nvPr/>
        </p:nvSpPr>
        <p:spPr>
          <a:xfrm>
            <a:off x="9831600" y="2300760"/>
            <a:ext cx="985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venir Next LT Pro"/>
              </a:rPr>
              <a:t>49%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" name="TextBox 8"/>
          <p:cNvSpPr/>
          <p:nvPr/>
        </p:nvSpPr>
        <p:spPr>
          <a:xfrm>
            <a:off x="8208360" y="3489120"/>
            <a:ext cx="1037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venir Next LT Pro"/>
              </a:rPr>
              <a:t>14.9%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TextBox 9"/>
          <p:cNvSpPr/>
          <p:nvPr/>
        </p:nvSpPr>
        <p:spPr>
          <a:xfrm>
            <a:off x="9941400" y="4520520"/>
            <a:ext cx="864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venir Next LT Pro"/>
              </a:rPr>
              <a:t>8.9%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914760" y="2743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What are the demographics of the learners?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Age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88" name="Picture 7" descr=""/>
          <p:cNvPicPr/>
          <p:nvPr/>
        </p:nvPicPr>
        <p:blipFill>
          <a:blip r:embed="rId1"/>
          <a:stretch/>
        </p:blipFill>
        <p:spPr>
          <a:xfrm>
            <a:off x="7315200" y="2268360"/>
            <a:ext cx="3572280" cy="230364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9" descr=""/>
          <p:cNvPicPr/>
          <p:nvPr/>
        </p:nvPicPr>
        <p:blipFill>
          <a:blip r:embed="rId2"/>
          <a:stretch/>
        </p:blipFill>
        <p:spPr>
          <a:xfrm>
            <a:off x="1177560" y="1581840"/>
            <a:ext cx="5451840" cy="367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Highest Education Level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91" name="Picture 7" descr=""/>
          <p:cNvPicPr/>
          <p:nvPr/>
        </p:nvPicPr>
        <p:blipFill>
          <a:blip r:embed="rId1"/>
          <a:stretch/>
        </p:blipFill>
        <p:spPr>
          <a:xfrm>
            <a:off x="7364520" y="2443320"/>
            <a:ext cx="4247640" cy="1971360"/>
          </a:xfrm>
          <a:prstGeom prst="rect">
            <a:avLst/>
          </a:prstGeom>
          <a:ln w="0">
            <a:noFill/>
          </a:ln>
        </p:spPr>
      </p:pic>
      <p:pic>
        <p:nvPicPr>
          <p:cNvPr id="292" name="Picture 9" descr=""/>
          <p:cNvPicPr/>
          <p:nvPr/>
        </p:nvPicPr>
        <p:blipFill>
          <a:blip r:embed="rId2"/>
          <a:stretch/>
        </p:blipFill>
        <p:spPr>
          <a:xfrm>
            <a:off x="838080" y="1478520"/>
            <a:ext cx="600984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{B3921337-A67B-4944-A390-732768E9BB6F}tf78504181_win32</Template>
  <TotalTime>91</TotalTime>
  <Application>LibreOffice/7.3.6.2$Linux_X86_64 LibreOffice_project/30$Build-2</Application>
  <AppVersion>15.0000</AppVersion>
  <Words>166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2022-11-17T20:48:58Z</dcterms:created>
  <dc:creator>Gabriel Medina Galicia</dc:creator>
  <dc:description/>
  <dc:language>en-US</dc:language>
  <cp:lastModifiedBy/>
  <dcterms:modified xsi:type="dcterms:W3CDTF">2022-11-17T23:59:54Z</dcterms:modified>
  <cp:revision>2</cp:revision>
  <dc:subject/>
  <dc:title>Enrolment and Leaving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