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0"/>
  </p:notesMasterIdLst>
  <p:sldIdLst>
    <p:sldId id="3825" r:id="rId5"/>
    <p:sldId id="3826" r:id="rId6"/>
    <p:sldId id="3828" r:id="rId7"/>
    <p:sldId id="3836" r:id="rId8"/>
    <p:sldId id="3837" r:id="rId9"/>
    <p:sldId id="3838" r:id="rId10"/>
    <p:sldId id="3839" r:id="rId11"/>
    <p:sldId id="3842" r:id="rId12"/>
    <p:sldId id="3843" r:id="rId13"/>
    <p:sldId id="3844" r:id="rId14"/>
    <p:sldId id="3845" r:id="rId15"/>
    <p:sldId id="3835" r:id="rId16"/>
    <p:sldId id="3840" r:id="rId17"/>
    <p:sldId id="3841" r:id="rId18"/>
    <p:sldId id="38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Enrolment and Leaving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Gabriel Medina Galicia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0FC5-E3F8-FF06-A4E3-B31D2CC5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Status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F964-3728-7BE2-B6FF-C69B16E1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0176-3F06-25C3-DDF2-8112120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93F8-FC8C-4A1F-7C95-9B712C79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D47E5-07C8-53F1-83A0-318A24921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21" y="2860813"/>
            <a:ext cx="3838575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555D95-B211-5C07-57C5-0EFCD4BD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04" y="1644650"/>
            <a:ext cx="56483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C2E2-DC3A-44FC-3AC0-F3CEE9FA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Area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B0FE-1F3D-D4D9-28DB-931242B2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A03D-32A2-1EA5-0551-9FE76EE1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B916-963E-F5CB-BF2D-9E859082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84A79-3C42-FCCF-3BA7-8D686C44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1392721"/>
            <a:ext cx="51911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4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Leaving Findings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BDDA6-97B6-AAC4-A500-FF89C253A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82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B6CB9-4753-620A-2B01-4D2F29C9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4F0E1-59C5-1F22-E0F8-85893F26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E78C4-780E-B9D4-B0AB-F5E73B85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FC83C2-D52B-F481-3C75-2A1B0A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the proportions of learners archetypes that leave the course?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1738B-B6D0-9901-2DB2-3D6E4018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190" y="2729326"/>
            <a:ext cx="3438525" cy="187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CC7ECC-BAF0-1E98-BEB2-9CF4E70E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14" y="1748250"/>
            <a:ext cx="53530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B6CB9-4753-620A-2B01-4D2F29C9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4F0E1-59C5-1F22-E0F8-85893F26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E78C4-780E-B9D4-B0AB-F5E73B85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FC83C2-D52B-F481-3C75-2A1B0A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the most common reasons to leave?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DEFA5-301E-F51E-FBB6-C14EEF8E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966"/>
            <a:ext cx="10524613" cy="33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Enrolment Findings</a:t>
            </a:r>
          </a:p>
          <a:p>
            <a:pPr marL="0" indent="0">
              <a:buNone/>
            </a:pPr>
            <a:r>
              <a:rPr lang="en-US" dirty="0"/>
              <a:t>Leaving Findings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Enrolment Findings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BDDA6-97B6-AAC4-A500-FF89C253A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C60A4-E700-D743-288A-42D59921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72BBC-4268-ADDC-52FD-1D54E39D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C0957-A1E3-0989-EC98-9B8C1108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A3E04E-449C-105A-AF55-BE4A223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Enrolment Demographics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A5B44-7347-8C21-6026-6D96A401A3DB}"/>
              </a:ext>
            </a:extLst>
          </p:cNvPr>
          <p:cNvSpPr txBox="1"/>
          <p:nvPr/>
        </p:nvSpPr>
        <p:spPr>
          <a:xfrm>
            <a:off x="3048000" y="227815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many enrolments have we had since the beginning?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countries do the enrolments come from?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demographics of the learners?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proportions of learners archetypes enrol the course?</a:t>
            </a:r>
          </a:p>
        </p:txBody>
      </p:sp>
    </p:spTree>
    <p:extLst>
      <p:ext uri="{BB962C8B-B14F-4D97-AF65-F5344CB8AC3E}">
        <p14:creationId xmlns:p14="http://schemas.microsoft.com/office/powerpoint/2010/main" val="14700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77AED-DBD6-0134-F127-D8B5C96C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AFDCF-41E3-6B4B-0343-238C41E7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AAECA-2378-A064-406C-A2C79C6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7FB3E6-9B92-4F1E-140A-CF6F5B67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many enrolments have we had since the beginning?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61940-C052-8B8F-E36B-2C7F92F6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036763"/>
            <a:ext cx="4676775" cy="3705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D894C-984E-B2FA-A1EC-5CF303FEC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912" y="2872615"/>
            <a:ext cx="18573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5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5F3BE-1B2E-BEFA-1374-0F1E3B1D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1240B-F3FF-3D4F-98E1-04674508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DF2D-5959-745E-629A-45AE327B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E712B8-BA61-4450-5F9E-6FA426F2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countries do the enrolments come from?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58557-C1FA-3993-9A82-06058A73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24" y="1777521"/>
            <a:ext cx="5520152" cy="3790125"/>
          </a:xfrm>
          <a:prstGeom prst="rect">
            <a:avLst/>
          </a:prstGeom>
        </p:spPr>
      </p:pic>
      <p:pic>
        <p:nvPicPr>
          <p:cNvPr id="1026" name="Picture 2" descr="Union Flag">
            <a:extLst>
              <a:ext uri="{FF2B5EF4-FFF2-40B4-BE49-F238E27FC236}">
                <a16:creationId xmlns:a16="http://schemas.microsoft.com/office/drawing/2014/main" id="{4722B6CB-8136-D04C-9AC1-6DC4FE3A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93617"/>
            <a:ext cx="16097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27DE42-1915-A976-6722-344F0F7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81" y="3270727"/>
            <a:ext cx="1214438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ag of the United States - Wikipedia">
            <a:extLst>
              <a:ext uri="{FF2B5EF4-FFF2-40B4-BE49-F238E27FC236}">
                <a16:creationId xmlns:a16="http://schemas.microsoft.com/office/drawing/2014/main" id="{8D72CFB1-9BD1-693C-D0F6-C8DF4EFD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562" y="4385912"/>
            <a:ext cx="1214438" cy="6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255659-8308-D777-7F3B-F2AB5CA95E00}"/>
              </a:ext>
            </a:extLst>
          </p:cNvPr>
          <p:cNvSpPr txBox="1"/>
          <p:nvPr/>
        </p:nvSpPr>
        <p:spPr>
          <a:xfrm>
            <a:off x="9822888" y="2300592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49%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A1630-8D2D-AAA1-699D-AD17AB97BD73}"/>
              </a:ext>
            </a:extLst>
          </p:cNvPr>
          <p:cNvSpPr txBox="1"/>
          <p:nvPr/>
        </p:nvSpPr>
        <p:spPr>
          <a:xfrm>
            <a:off x="8199684" y="34891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14.9%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D4C08-D681-D160-C5DA-63FF70EB67EC}"/>
              </a:ext>
            </a:extLst>
          </p:cNvPr>
          <p:cNvSpPr txBox="1"/>
          <p:nvPr/>
        </p:nvSpPr>
        <p:spPr>
          <a:xfrm>
            <a:off x="9934913" y="452052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8.9%</a:t>
            </a:r>
          </a:p>
        </p:txBody>
      </p:sp>
    </p:spTree>
    <p:extLst>
      <p:ext uri="{BB962C8B-B14F-4D97-AF65-F5344CB8AC3E}">
        <p14:creationId xmlns:p14="http://schemas.microsoft.com/office/powerpoint/2010/main" val="118177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2F28C-65E2-30CA-F5C1-FC4D4139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6AFD0-E837-A54A-9D85-2FD6DF24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BBB97-2429-A4F0-DD39-244BD298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DBFD6F-896B-8E21-870D-208A5632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GB" dirty="0"/>
              <a:t>What are the demographics of the learners?</a:t>
            </a:r>
          </a:p>
        </p:txBody>
      </p:sp>
    </p:spTree>
    <p:extLst>
      <p:ext uri="{BB962C8B-B14F-4D97-AF65-F5344CB8AC3E}">
        <p14:creationId xmlns:p14="http://schemas.microsoft.com/office/powerpoint/2010/main" val="206679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A92C-E41A-9722-35D2-3759AB2A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A159-D9D1-E6E2-6758-506A6CA4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3339-8F35-F093-1C2F-CDF29327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8206D-5982-BCDD-8114-0BDA116B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BB5D9-6E50-970F-6776-E3446EE71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52" y="3132688"/>
            <a:ext cx="1905000" cy="1228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2E5DE-15B3-FE6A-D7E1-C60A455E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2267777"/>
            <a:ext cx="33337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0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CC8F-3291-7D58-475C-59925E5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Highest Education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A12F7-1538-2819-8BB5-8CF2B668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A8C4-92D6-D8C3-957F-5633C7B8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ED07-78F9-377A-B1CF-5075302C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EE3F3B-A51A-1EE8-278C-33D3807D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82" y="2443162"/>
            <a:ext cx="4248150" cy="1971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A5638-4255-C7AE-8950-4BCF34A1D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8652"/>
            <a:ext cx="6010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127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{B3921337-A67B-4944-A390-732768E9BB6F}tf78504181_win32</Template>
  <TotalTime>89</TotalTime>
  <Words>166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Tw Cen MT</vt:lpstr>
      <vt:lpstr>ShapesVTI</vt:lpstr>
      <vt:lpstr>Enrolment and Leaving Analysis</vt:lpstr>
      <vt:lpstr>Agenda</vt:lpstr>
      <vt:lpstr>Enrolment Findings</vt:lpstr>
      <vt:lpstr>Enrolment Demographics</vt:lpstr>
      <vt:lpstr>How many enrolments have we had since the beginning?</vt:lpstr>
      <vt:lpstr>What countries do the enrolments come from?</vt:lpstr>
      <vt:lpstr>What are the demographics of the learners?</vt:lpstr>
      <vt:lpstr>Age</vt:lpstr>
      <vt:lpstr>Highest Education Level</vt:lpstr>
      <vt:lpstr>Employment Status</vt:lpstr>
      <vt:lpstr>Employment Area</vt:lpstr>
      <vt:lpstr>Leaving Findings</vt:lpstr>
      <vt:lpstr>What are the proportions of learners archetypes that leave the course?</vt:lpstr>
      <vt:lpstr>What are the most common reasons to leave?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Enrolment and Leaving Analysis</dc:title>
  <dc:creator>Gabriel Medina Galicia</dc:creator>
  <cp:lastModifiedBy>Gabriel Medina Galicia</cp:lastModifiedBy>
  <cp:revision>1</cp:revision>
  <dcterms:created xsi:type="dcterms:W3CDTF">2022-11-17T20:48:58Z</dcterms:created>
  <dcterms:modified xsi:type="dcterms:W3CDTF">2022-11-17T22:18:28Z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