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02"/>
    <p:restoredTop sz="94694"/>
  </p:normalViewPr>
  <p:slideViewPr>
    <p:cSldViewPr snapToGrid="0" snapToObjects="1">
      <p:cViewPr varScale="1">
        <p:scale>
          <a:sx n="75" d="100"/>
          <a:sy n="75" d="100"/>
        </p:scale>
        <p:origin x="160" y="2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https://thumb7.shutterstock.com/display_pic_with_logo/699712/531246301/stock-vector-badge-usa-election-531246301.jp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EBFA-6A1A-614A-B1C4-8AA5CC9840DF}"/>
              </a:ext>
            </a:extLst>
          </p:cNvPr>
          <p:cNvSpPr>
            <a:spLocks noGrp="1"/>
          </p:cNvSpPr>
          <p:nvPr>
            <p:ph type="ctrTitle"/>
          </p:nvPr>
        </p:nvSpPr>
        <p:spPr>
          <a:xfrm>
            <a:off x="2589211" y="3150697"/>
            <a:ext cx="8915399" cy="2262781"/>
          </a:xfrm>
        </p:spPr>
        <p:txBody>
          <a:bodyPr/>
          <a:lstStyle/>
          <a:p>
            <a:r>
              <a:rPr lang="en-US" dirty="0"/>
              <a:t>Post-election Reactions   </a:t>
            </a:r>
            <a:br>
              <a:rPr lang="en-US" dirty="0"/>
            </a:br>
            <a:endParaRPr lang="en-US" dirty="0"/>
          </a:p>
        </p:txBody>
      </p:sp>
      <p:sp>
        <p:nvSpPr>
          <p:cNvPr id="3" name="Subtitle 2">
            <a:extLst>
              <a:ext uri="{FF2B5EF4-FFF2-40B4-BE49-F238E27FC236}">
                <a16:creationId xmlns:a16="http://schemas.microsoft.com/office/drawing/2014/main" id="{C26F7A96-0891-924E-BE31-DD8998B95260}"/>
              </a:ext>
            </a:extLst>
          </p:cNvPr>
          <p:cNvSpPr>
            <a:spLocks noGrp="1"/>
          </p:cNvSpPr>
          <p:nvPr>
            <p:ph type="subTitle" idx="1"/>
          </p:nvPr>
        </p:nvSpPr>
        <p:spPr>
          <a:xfrm>
            <a:off x="2589212" y="5413478"/>
            <a:ext cx="8915399" cy="1126283"/>
          </a:xfrm>
        </p:spPr>
        <p:txBody>
          <a:bodyPr/>
          <a:lstStyle/>
          <a:p>
            <a:r>
              <a:rPr lang="en-US" dirty="0"/>
              <a:t>Gebremedhin Melaku | MIS 670 Final Project | December 2020 </a:t>
            </a:r>
          </a:p>
        </p:txBody>
      </p:sp>
      <p:pic>
        <p:nvPicPr>
          <p:cNvPr id="5" name="Picture 4">
            <a:extLst>
              <a:ext uri="{FF2B5EF4-FFF2-40B4-BE49-F238E27FC236}">
                <a16:creationId xmlns:a16="http://schemas.microsoft.com/office/drawing/2014/main" id="{482B6101-CF88-FD48-910F-B4484FFD5036}"/>
              </a:ext>
            </a:extLst>
          </p:cNvPr>
          <p:cNvPicPr/>
          <p:nvPr/>
        </p:nvPicPr>
        <p:blipFill>
          <a:blip r:link="rId2">
            <a:extLst>
              <a:ext uri="{28A0092B-C50C-407E-A947-70E740481C1C}">
                <a14:useLocalDpi xmlns:a14="http://schemas.microsoft.com/office/drawing/2010/main" val="0"/>
              </a:ext>
            </a:extLst>
          </a:blip>
          <a:srcRect/>
          <a:stretch>
            <a:fillRect/>
          </a:stretch>
        </p:blipFill>
        <p:spPr bwMode="auto">
          <a:xfrm>
            <a:off x="4184650" y="0"/>
            <a:ext cx="3314700" cy="3462020"/>
          </a:xfrm>
          <a:prstGeom prst="rect">
            <a:avLst/>
          </a:prstGeom>
          <a:noFill/>
          <a:ln>
            <a:noFill/>
          </a:ln>
        </p:spPr>
      </p:pic>
    </p:spTree>
    <p:extLst>
      <p:ext uri="{BB962C8B-B14F-4D97-AF65-F5344CB8AC3E}">
        <p14:creationId xmlns:p14="http://schemas.microsoft.com/office/powerpoint/2010/main" val="33790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146AD-3C21-C442-BE8D-1AE47897D243}"/>
              </a:ext>
            </a:extLst>
          </p:cNvPr>
          <p:cNvSpPr>
            <a:spLocks noGrp="1"/>
          </p:cNvSpPr>
          <p:nvPr>
            <p:ph type="title"/>
          </p:nvPr>
        </p:nvSpPr>
        <p:spPr>
          <a:xfrm>
            <a:off x="2592925" y="3979877"/>
            <a:ext cx="8911687" cy="778589"/>
          </a:xfrm>
        </p:spPr>
        <p:txBody>
          <a:bodyPr anchor="b">
            <a:normAutofit/>
          </a:bodyPr>
          <a:lstStyle/>
          <a:p>
            <a:r>
              <a:rPr lang="en-US" sz="2800" dirty="0"/>
              <a:t>Results and discussions continued</a:t>
            </a:r>
          </a:p>
        </p:txBody>
      </p:sp>
      <p:sp>
        <p:nvSpPr>
          <p:cNvPr id="11" name="Rectangle 10">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AB1CEA33-552F-DE48-9515-CF76DD735E14}"/>
              </a:ext>
            </a:extLst>
          </p:cNvPr>
          <p:cNvPicPr>
            <a:picLocks noChangeAspect="1"/>
          </p:cNvPicPr>
          <p:nvPr/>
        </p:nvPicPr>
        <p:blipFill>
          <a:blip r:embed="rId2"/>
          <a:stretch>
            <a:fillRect/>
          </a:stretch>
        </p:blipFill>
        <p:spPr>
          <a:xfrm>
            <a:off x="2580799" y="640571"/>
            <a:ext cx="8923813" cy="3167951"/>
          </a:xfrm>
          <a:prstGeom prst="rect">
            <a:avLst/>
          </a:prstGeom>
        </p:spPr>
      </p:pic>
      <p:sp>
        <p:nvSpPr>
          <p:cNvPr id="13"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Content Placeholder 2">
            <a:extLst>
              <a:ext uri="{FF2B5EF4-FFF2-40B4-BE49-F238E27FC236}">
                <a16:creationId xmlns:a16="http://schemas.microsoft.com/office/drawing/2014/main" id="{019AA5D7-FFB3-164E-9E59-70A19F013D77}"/>
              </a:ext>
            </a:extLst>
          </p:cNvPr>
          <p:cNvSpPr>
            <a:spLocks noGrp="1"/>
          </p:cNvSpPr>
          <p:nvPr>
            <p:ph idx="1"/>
          </p:nvPr>
        </p:nvSpPr>
        <p:spPr>
          <a:xfrm>
            <a:off x="2589212" y="4845585"/>
            <a:ext cx="8915400" cy="1280890"/>
          </a:xfrm>
        </p:spPr>
        <p:txBody>
          <a:bodyPr>
            <a:normAutofit/>
          </a:bodyPr>
          <a:lstStyle/>
          <a:p>
            <a:r>
              <a:rPr lang="en-US" dirty="0"/>
              <a:t>The average character counts of Trump’s tweet were 101 compared with 111 to that of Biden’s. The average word counts of Trump’s tweets were 13.8 compared with 15.9 to that of Biden’s. </a:t>
            </a:r>
          </a:p>
          <a:p>
            <a:pPr marL="0" indent="0">
              <a:buNone/>
            </a:pPr>
            <a:endParaRPr lang="en-US" dirty="0"/>
          </a:p>
        </p:txBody>
      </p:sp>
    </p:spTree>
    <p:extLst>
      <p:ext uri="{BB962C8B-B14F-4D97-AF65-F5344CB8AC3E}">
        <p14:creationId xmlns:p14="http://schemas.microsoft.com/office/powerpoint/2010/main" val="335831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CF036-B494-EA48-BEFA-7E663C28B149}"/>
              </a:ext>
            </a:extLst>
          </p:cNvPr>
          <p:cNvSpPr>
            <a:spLocks noGrp="1"/>
          </p:cNvSpPr>
          <p:nvPr>
            <p:ph type="title"/>
          </p:nvPr>
        </p:nvSpPr>
        <p:spPr>
          <a:xfrm>
            <a:off x="2592925" y="3979877"/>
            <a:ext cx="8911687" cy="778589"/>
          </a:xfrm>
        </p:spPr>
        <p:txBody>
          <a:bodyPr anchor="b">
            <a:normAutofit/>
          </a:bodyPr>
          <a:lstStyle/>
          <a:p>
            <a:r>
              <a:rPr lang="en-US" sz="2800"/>
              <a:t>Results and discussions continued</a:t>
            </a:r>
          </a:p>
        </p:txBody>
      </p:sp>
      <p:sp>
        <p:nvSpPr>
          <p:cNvPr id="11" name="Rectangle 10">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5703308-4225-A94C-B940-CA3B66F78140}"/>
              </a:ext>
            </a:extLst>
          </p:cNvPr>
          <p:cNvPicPr>
            <a:picLocks noChangeAspect="1"/>
          </p:cNvPicPr>
          <p:nvPr/>
        </p:nvPicPr>
        <p:blipFill>
          <a:blip r:embed="rId2"/>
          <a:stretch>
            <a:fillRect/>
          </a:stretch>
        </p:blipFill>
        <p:spPr>
          <a:xfrm>
            <a:off x="2580799" y="615880"/>
            <a:ext cx="7660316" cy="3217333"/>
          </a:xfrm>
          <a:prstGeom prst="rect">
            <a:avLst/>
          </a:prstGeom>
        </p:spPr>
      </p:pic>
      <p:sp>
        <p:nvSpPr>
          <p:cNvPr id="13"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Content Placeholder 2">
            <a:extLst>
              <a:ext uri="{FF2B5EF4-FFF2-40B4-BE49-F238E27FC236}">
                <a16:creationId xmlns:a16="http://schemas.microsoft.com/office/drawing/2014/main" id="{4B748314-02D3-A042-91F4-1B5BD7F0A2BC}"/>
              </a:ext>
            </a:extLst>
          </p:cNvPr>
          <p:cNvSpPr>
            <a:spLocks noGrp="1"/>
          </p:cNvSpPr>
          <p:nvPr>
            <p:ph idx="1"/>
          </p:nvPr>
        </p:nvSpPr>
        <p:spPr>
          <a:xfrm>
            <a:off x="2589212" y="4845585"/>
            <a:ext cx="8915400" cy="1280890"/>
          </a:xfrm>
        </p:spPr>
        <p:txBody>
          <a:bodyPr>
            <a:normAutofit/>
          </a:bodyPr>
          <a:lstStyle/>
          <a:p>
            <a:r>
              <a:rPr lang="en-US" dirty="0"/>
              <a:t>69.4% of Biden’s tweet had character length of more than 100 compared with 55.6% to that of Donald Trump’s. </a:t>
            </a:r>
          </a:p>
        </p:txBody>
      </p:sp>
    </p:spTree>
    <p:extLst>
      <p:ext uri="{BB962C8B-B14F-4D97-AF65-F5344CB8AC3E}">
        <p14:creationId xmlns:p14="http://schemas.microsoft.com/office/powerpoint/2010/main" val="290613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19CC7-78BD-1048-8555-EA7ADB96F70E}"/>
              </a:ext>
            </a:extLst>
          </p:cNvPr>
          <p:cNvSpPr>
            <a:spLocks noGrp="1"/>
          </p:cNvSpPr>
          <p:nvPr>
            <p:ph type="title"/>
          </p:nvPr>
        </p:nvSpPr>
        <p:spPr>
          <a:xfrm>
            <a:off x="1433889" y="1059872"/>
            <a:ext cx="3012216" cy="4851349"/>
          </a:xfrm>
        </p:spPr>
        <p:txBody>
          <a:bodyPr>
            <a:normAutofit/>
          </a:bodyPr>
          <a:lstStyle/>
          <a:p>
            <a:r>
              <a:rPr lang="en-US" dirty="0"/>
              <a:t>Conclusions</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7AF1E853-2D68-BA4A-BAEF-C7C56730B2C0}"/>
              </a:ext>
            </a:extLst>
          </p:cNvPr>
          <p:cNvSpPr>
            <a:spLocks noGrp="1"/>
          </p:cNvSpPr>
          <p:nvPr>
            <p:ph idx="1"/>
          </p:nvPr>
        </p:nvSpPr>
        <p:spPr>
          <a:xfrm>
            <a:off x="5280368" y="1059872"/>
            <a:ext cx="6224244" cy="4851350"/>
          </a:xfrm>
        </p:spPr>
        <p:txBody>
          <a:bodyPr>
            <a:normAutofit/>
          </a:bodyPr>
          <a:lstStyle/>
          <a:p>
            <a:r>
              <a:rPr lang="en-US" dirty="0"/>
              <a:t>Both Trump’s and Biden’s tweets are fairly neutral</a:t>
            </a:r>
          </a:p>
          <a:p>
            <a:r>
              <a:rPr lang="en-US" dirty="0"/>
              <a:t>Tweets from both Candidates were halfway between objective and subjective. </a:t>
            </a:r>
          </a:p>
          <a:p>
            <a:r>
              <a:rPr lang="en-US" dirty="0"/>
              <a:t>Tweets in relation to the official account of Joe Biden tends to be longer than tweets in relation with the official account of Donald Trump </a:t>
            </a:r>
          </a:p>
          <a:p>
            <a:r>
              <a:rPr lang="en-US" dirty="0"/>
              <a:t>Candidates in the future should focus on reaching out active social media users especially in swing states such as Pennsylvania, Michigan, Wisconsin and Nevada. </a:t>
            </a:r>
          </a:p>
          <a:p>
            <a:r>
              <a:rPr lang="en-US" dirty="0"/>
              <a:t>The fact that Veterans day was almost equally covered on both sides of the isles indicate no matter how divided Americans are, they will always converge to one single point and unite on matters pertaining to their country. </a:t>
            </a:r>
          </a:p>
        </p:txBody>
      </p:sp>
    </p:spTree>
    <p:extLst>
      <p:ext uri="{BB962C8B-B14F-4D97-AF65-F5344CB8AC3E}">
        <p14:creationId xmlns:p14="http://schemas.microsoft.com/office/powerpoint/2010/main" val="83352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andshake">
            <a:extLst>
              <a:ext uri="{FF2B5EF4-FFF2-40B4-BE49-F238E27FC236}">
                <a16:creationId xmlns:a16="http://schemas.microsoft.com/office/drawing/2014/main" id="{47650B04-A483-4DFD-8DF2-68CE6D81C4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0799" y="615880"/>
            <a:ext cx="3217333" cy="3217333"/>
          </a:xfrm>
          <a:prstGeom prst="rect">
            <a:avLst/>
          </a:prstGeom>
        </p:spPr>
      </p:pic>
      <p:sp>
        <p:nvSpPr>
          <p:cNvPr id="14"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Content Placeholder 2">
            <a:extLst>
              <a:ext uri="{FF2B5EF4-FFF2-40B4-BE49-F238E27FC236}">
                <a16:creationId xmlns:a16="http://schemas.microsoft.com/office/drawing/2014/main" id="{B60C5189-BEF4-E644-BB1B-8654EB5607D4}"/>
              </a:ext>
            </a:extLst>
          </p:cNvPr>
          <p:cNvSpPr>
            <a:spLocks noGrp="1"/>
          </p:cNvSpPr>
          <p:nvPr>
            <p:ph idx="1"/>
          </p:nvPr>
        </p:nvSpPr>
        <p:spPr>
          <a:xfrm>
            <a:off x="2589212" y="4845585"/>
            <a:ext cx="8915400" cy="1280890"/>
          </a:xfrm>
        </p:spPr>
        <p:txBody>
          <a:bodyPr>
            <a:normAutofit/>
          </a:bodyPr>
          <a:lstStyle/>
          <a:p>
            <a:pPr marL="0" indent="0">
              <a:buNone/>
            </a:pPr>
            <a:r>
              <a:rPr lang="en-US" sz="4000" dirty="0"/>
              <a:t>Thank you</a:t>
            </a:r>
          </a:p>
        </p:txBody>
      </p:sp>
    </p:spTree>
    <p:extLst>
      <p:ext uri="{BB962C8B-B14F-4D97-AF65-F5344CB8AC3E}">
        <p14:creationId xmlns:p14="http://schemas.microsoft.com/office/powerpoint/2010/main" val="28647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EFAD-0F8E-A643-A041-301258AA80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D4C2408-412D-B343-88E4-31972187C7CE}"/>
              </a:ext>
            </a:extLst>
          </p:cNvPr>
          <p:cNvSpPr>
            <a:spLocks noGrp="1"/>
          </p:cNvSpPr>
          <p:nvPr>
            <p:ph idx="1"/>
          </p:nvPr>
        </p:nvSpPr>
        <p:spPr/>
        <p:txBody>
          <a:bodyPr/>
          <a:lstStyle/>
          <a:p>
            <a:r>
              <a:rPr lang="en-US" dirty="0"/>
              <a:t>The first Presidential election occurred in 1788 </a:t>
            </a:r>
          </a:p>
          <a:p>
            <a:r>
              <a:rPr lang="en-US" dirty="0"/>
              <a:t>A total of 58 elections so far</a:t>
            </a:r>
          </a:p>
          <a:p>
            <a:r>
              <a:rPr lang="en-US" dirty="0"/>
              <a:t>Running a successful campaign is key in winning the presidency</a:t>
            </a:r>
          </a:p>
          <a:p>
            <a:r>
              <a:rPr lang="en-US" dirty="0"/>
              <a:t>Winner of national popular votes also carried the electoral board in 53 out of 58 elections</a:t>
            </a:r>
          </a:p>
          <a:p>
            <a:r>
              <a:rPr lang="en-US" dirty="0"/>
              <a:t>If results are tied, the House of Representatives determines the winner.</a:t>
            </a:r>
          </a:p>
        </p:txBody>
      </p:sp>
    </p:spTree>
    <p:extLst>
      <p:ext uri="{BB962C8B-B14F-4D97-AF65-F5344CB8AC3E}">
        <p14:creationId xmlns:p14="http://schemas.microsoft.com/office/powerpoint/2010/main" val="104755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CD5C-A025-BF4C-A1E7-29821597380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32D06EA-0801-F34F-853C-3BFF9E6894B8}"/>
              </a:ext>
            </a:extLst>
          </p:cNvPr>
          <p:cNvSpPr>
            <a:spLocks noGrp="1"/>
          </p:cNvSpPr>
          <p:nvPr>
            <p:ph idx="1"/>
          </p:nvPr>
        </p:nvSpPr>
        <p:spPr/>
        <p:txBody>
          <a:bodyPr/>
          <a:lstStyle/>
          <a:p>
            <a:r>
              <a:rPr lang="en-US" dirty="0"/>
              <a:t>In this project, we would like to assess Twitter Users’ reaction to the 2020 elections. The project is intended to answer the following questions</a:t>
            </a:r>
          </a:p>
          <a:p>
            <a:pPr lvl="1"/>
            <a:r>
              <a:rPr lang="en-US" dirty="0"/>
              <a:t>How do Americans react to 2020 elections? (The overall sentiment of supporters of both candidates)</a:t>
            </a:r>
          </a:p>
          <a:p>
            <a:pPr lvl="1"/>
            <a:r>
              <a:rPr lang="en-US" dirty="0"/>
              <a:t>How should Candidates run their campaign in the future? (especially in relation to social media users)</a:t>
            </a:r>
          </a:p>
          <a:p>
            <a:pPr marL="0" indent="0">
              <a:buNone/>
            </a:pPr>
            <a:endParaRPr lang="en-US" dirty="0"/>
          </a:p>
        </p:txBody>
      </p:sp>
    </p:spTree>
    <p:extLst>
      <p:ext uri="{BB962C8B-B14F-4D97-AF65-F5344CB8AC3E}">
        <p14:creationId xmlns:p14="http://schemas.microsoft.com/office/powerpoint/2010/main" val="127368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88FF-EFBE-9D40-96D8-17E66F89347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D14B876-046D-B54A-91F1-0F04FA96B681}"/>
              </a:ext>
            </a:extLst>
          </p:cNvPr>
          <p:cNvSpPr>
            <a:spLocks noGrp="1"/>
          </p:cNvSpPr>
          <p:nvPr>
            <p:ph idx="1"/>
          </p:nvPr>
        </p:nvSpPr>
        <p:spPr/>
        <p:txBody>
          <a:bodyPr/>
          <a:lstStyle/>
          <a:p>
            <a:r>
              <a:rPr lang="en-US" dirty="0"/>
              <a:t>Tweepy used to collect JSON files using the official accounts of Joe Biden and Donald Trump</a:t>
            </a:r>
          </a:p>
          <a:p>
            <a:r>
              <a:rPr lang="en-US" dirty="0"/>
              <a:t>A total of close to 480,000 tweets were collected.</a:t>
            </a:r>
          </a:p>
          <a:p>
            <a:r>
              <a:rPr lang="en-US" dirty="0"/>
              <a:t>JSON file stored into python list</a:t>
            </a:r>
          </a:p>
          <a:p>
            <a:r>
              <a:rPr lang="en-US" dirty="0"/>
              <a:t>Basic twitter statistics were computed prior to data cleaning</a:t>
            </a:r>
          </a:p>
          <a:p>
            <a:r>
              <a:rPr lang="en-US" dirty="0"/>
              <a:t>Lists were converted to CSV files to ease conversion into pandas </a:t>
            </a:r>
            <a:r>
              <a:rPr lang="en-US" dirty="0" err="1"/>
              <a:t>dataframe</a:t>
            </a:r>
            <a:endParaRPr lang="en-US" dirty="0"/>
          </a:p>
          <a:p>
            <a:r>
              <a:rPr lang="en-US" dirty="0"/>
              <a:t>CSV files read into pandas </a:t>
            </a:r>
            <a:r>
              <a:rPr lang="en-US" dirty="0" err="1"/>
              <a:t>dataframe</a:t>
            </a:r>
            <a:endParaRPr lang="en-US" dirty="0"/>
          </a:p>
          <a:p>
            <a:pPr marL="0" indent="0">
              <a:buNone/>
            </a:pPr>
            <a:endParaRPr lang="en-US" dirty="0"/>
          </a:p>
        </p:txBody>
      </p:sp>
    </p:spTree>
    <p:extLst>
      <p:ext uri="{BB962C8B-B14F-4D97-AF65-F5344CB8AC3E}">
        <p14:creationId xmlns:p14="http://schemas.microsoft.com/office/powerpoint/2010/main" val="260409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4E32-444B-D144-9CC4-1A19471A4911}"/>
              </a:ext>
            </a:extLst>
          </p:cNvPr>
          <p:cNvSpPr>
            <a:spLocks noGrp="1"/>
          </p:cNvSpPr>
          <p:nvPr>
            <p:ph type="title"/>
          </p:nvPr>
        </p:nvSpPr>
        <p:spPr/>
        <p:txBody>
          <a:bodyPr/>
          <a:lstStyle/>
          <a:p>
            <a:r>
              <a:rPr lang="en-US" dirty="0"/>
              <a:t>Methodology continued….</a:t>
            </a:r>
          </a:p>
        </p:txBody>
      </p:sp>
      <p:sp>
        <p:nvSpPr>
          <p:cNvPr id="3" name="Content Placeholder 2">
            <a:extLst>
              <a:ext uri="{FF2B5EF4-FFF2-40B4-BE49-F238E27FC236}">
                <a16:creationId xmlns:a16="http://schemas.microsoft.com/office/drawing/2014/main" id="{D80C924E-75B5-C94F-926A-15140E51BFAA}"/>
              </a:ext>
            </a:extLst>
          </p:cNvPr>
          <p:cNvSpPr>
            <a:spLocks noGrp="1"/>
          </p:cNvSpPr>
          <p:nvPr>
            <p:ph idx="1"/>
          </p:nvPr>
        </p:nvSpPr>
        <p:spPr/>
        <p:txBody>
          <a:bodyPr/>
          <a:lstStyle/>
          <a:p>
            <a:r>
              <a:rPr lang="en-US" dirty="0"/>
              <a:t>Alphanumeric objects were removed from the </a:t>
            </a:r>
            <a:r>
              <a:rPr lang="en-US" dirty="0" err="1"/>
              <a:t>dataframe</a:t>
            </a:r>
            <a:endParaRPr lang="en-US" dirty="0"/>
          </a:p>
          <a:p>
            <a:r>
              <a:rPr lang="en-US" dirty="0"/>
              <a:t>Brackets, parentheses, common English words and short words cleaned out</a:t>
            </a:r>
          </a:p>
          <a:p>
            <a:r>
              <a:rPr lang="en-US" dirty="0"/>
              <a:t>Tweets tokenized and lemmatized using NLTK package</a:t>
            </a:r>
          </a:p>
          <a:p>
            <a:r>
              <a:rPr lang="en-US" dirty="0"/>
              <a:t>Word clouds of cleaned tweets were drawn using matplotlib</a:t>
            </a:r>
          </a:p>
          <a:p>
            <a:r>
              <a:rPr lang="en-US" dirty="0"/>
              <a:t>Sentiment analysis (Polarity and subjectivity) were done using pattern, </a:t>
            </a:r>
            <a:r>
              <a:rPr lang="en-US" dirty="0" err="1"/>
              <a:t>TextBlob</a:t>
            </a:r>
            <a:r>
              <a:rPr lang="en-US" dirty="0"/>
              <a:t> and Vader</a:t>
            </a:r>
          </a:p>
          <a:p>
            <a:r>
              <a:rPr lang="en-US" dirty="0"/>
              <a:t>Descriptive statistics of Word counts, character counts, average word length and Hashtag counts were done</a:t>
            </a:r>
          </a:p>
          <a:p>
            <a:r>
              <a:rPr lang="en-US" dirty="0"/>
              <a:t>Histogram of character counts plotted using matplotlib</a:t>
            </a:r>
          </a:p>
          <a:p>
            <a:endParaRPr lang="en-US" dirty="0"/>
          </a:p>
        </p:txBody>
      </p:sp>
    </p:spTree>
    <p:extLst>
      <p:ext uri="{BB962C8B-B14F-4D97-AF65-F5344CB8AC3E}">
        <p14:creationId xmlns:p14="http://schemas.microsoft.com/office/powerpoint/2010/main" val="53471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5487E-BCC4-EA48-8DC6-F1A642B0586E}"/>
              </a:ext>
            </a:extLst>
          </p:cNvPr>
          <p:cNvSpPr>
            <a:spLocks noGrp="1"/>
          </p:cNvSpPr>
          <p:nvPr>
            <p:ph type="title"/>
          </p:nvPr>
        </p:nvSpPr>
        <p:spPr>
          <a:xfrm>
            <a:off x="649224" y="645106"/>
            <a:ext cx="3650279" cy="1259894"/>
          </a:xfrm>
        </p:spPr>
        <p:txBody>
          <a:bodyPr>
            <a:normAutofit/>
          </a:bodyPr>
          <a:lstStyle/>
          <a:p>
            <a:r>
              <a:rPr lang="en-US" dirty="0"/>
              <a:t>Results and Discussions</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6025897-0636-FF43-BAA7-26CEB7E03EFF}"/>
              </a:ext>
            </a:extLst>
          </p:cNvPr>
          <p:cNvSpPr>
            <a:spLocks noGrp="1"/>
          </p:cNvSpPr>
          <p:nvPr>
            <p:ph idx="1"/>
          </p:nvPr>
        </p:nvSpPr>
        <p:spPr>
          <a:xfrm>
            <a:off x="649225" y="2133600"/>
            <a:ext cx="3650278" cy="3759253"/>
          </a:xfrm>
        </p:spPr>
        <p:txBody>
          <a:bodyPr>
            <a:normAutofit/>
          </a:bodyPr>
          <a:lstStyle/>
          <a:p>
            <a:r>
              <a:rPr lang="en-US" dirty="0"/>
              <a:t>Tweets per user for Trump 1.97</a:t>
            </a:r>
          </a:p>
          <a:p>
            <a:r>
              <a:rPr lang="en-US" dirty="0"/>
              <a:t>Tweets per user for Biden 1.57</a:t>
            </a:r>
          </a:p>
          <a:p>
            <a:pPr marL="0" indent="0">
              <a:buNone/>
            </a:pPr>
            <a:endParaRPr lang="en-US" dirty="0"/>
          </a:p>
        </p:txBody>
      </p:sp>
      <p:pic>
        <p:nvPicPr>
          <p:cNvPr id="4" name="Picture 3">
            <a:extLst>
              <a:ext uri="{FF2B5EF4-FFF2-40B4-BE49-F238E27FC236}">
                <a16:creationId xmlns:a16="http://schemas.microsoft.com/office/drawing/2014/main" id="{1F533350-0238-A742-A776-6AC4C514F2E3}"/>
              </a:ext>
            </a:extLst>
          </p:cNvPr>
          <p:cNvPicPr>
            <a:picLocks noChangeAspect="1"/>
          </p:cNvPicPr>
          <p:nvPr/>
        </p:nvPicPr>
        <p:blipFill>
          <a:blip r:embed="rId2"/>
          <a:stretch>
            <a:fillRect/>
          </a:stretch>
        </p:blipFill>
        <p:spPr>
          <a:xfrm>
            <a:off x="4619543" y="1667144"/>
            <a:ext cx="6953577" cy="3198644"/>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00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EBD50-51CF-684B-BC44-1C1B7F4CF994}"/>
              </a:ext>
            </a:extLst>
          </p:cNvPr>
          <p:cNvSpPr>
            <a:spLocks noGrp="1"/>
          </p:cNvSpPr>
          <p:nvPr>
            <p:ph type="title"/>
          </p:nvPr>
        </p:nvSpPr>
        <p:spPr>
          <a:xfrm>
            <a:off x="2592925" y="3979877"/>
            <a:ext cx="8911687" cy="778589"/>
          </a:xfrm>
        </p:spPr>
        <p:txBody>
          <a:bodyPr anchor="b">
            <a:normAutofit/>
          </a:bodyPr>
          <a:lstStyle/>
          <a:p>
            <a:r>
              <a:rPr lang="en-US" sz="2800" dirty="0"/>
              <a:t>Results and discussions continued</a:t>
            </a:r>
          </a:p>
        </p:txBody>
      </p:sp>
      <p:sp>
        <p:nvSpPr>
          <p:cNvPr id="11" name="Rectangle 10">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722A9AD6-B51C-594E-BAE1-67F19843BDDF}"/>
              </a:ext>
            </a:extLst>
          </p:cNvPr>
          <p:cNvPicPr>
            <a:picLocks noChangeAspect="1"/>
          </p:cNvPicPr>
          <p:nvPr/>
        </p:nvPicPr>
        <p:blipFill>
          <a:blip r:embed="rId2"/>
          <a:stretch>
            <a:fillRect/>
          </a:stretch>
        </p:blipFill>
        <p:spPr>
          <a:xfrm>
            <a:off x="2580799" y="707499"/>
            <a:ext cx="8923813" cy="3034094"/>
          </a:xfrm>
          <a:prstGeom prst="rect">
            <a:avLst/>
          </a:prstGeom>
        </p:spPr>
      </p:pic>
      <p:sp>
        <p:nvSpPr>
          <p:cNvPr id="13"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Content Placeholder 2">
            <a:extLst>
              <a:ext uri="{FF2B5EF4-FFF2-40B4-BE49-F238E27FC236}">
                <a16:creationId xmlns:a16="http://schemas.microsoft.com/office/drawing/2014/main" id="{A82DAAE3-D90E-2E40-B757-23850C0972D8}"/>
              </a:ext>
            </a:extLst>
          </p:cNvPr>
          <p:cNvSpPr>
            <a:spLocks noGrp="1"/>
          </p:cNvSpPr>
          <p:nvPr>
            <p:ph idx="1"/>
          </p:nvPr>
        </p:nvSpPr>
        <p:spPr>
          <a:xfrm>
            <a:off x="2589212" y="4845585"/>
            <a:ext cx="8915400" cy="1280890"/>
          </a:xfrm>
        </p:spPr>
        <p:txBody>
          <a:bodyPr>
            <a:normAutofit/>
          </a:bodyPr>
          <a:lstStyle/>
          <a:p>
            <a:r>
              <a:rPr lang="en-US" dirty="0"/>
              <a:t>#</a:t>
            </a:r>
            <a:r>
              <a:rPr lang="en-US" dirty="0" err="1"/>
              <a:t>ChinaJoeBiden</a:t>
            </a:r>
            <a:r>
              <a:rPr lang="en-US" dirty="0"/>
              <a:t> the commonest hashtag for Trump’s tweet</a:t>
            </a:r>
          </a:p>
          <a:p>
            <a:r>
              <a:rPr lang="en-US" dirty="0"/>
              <a:t>#</a:t>
            </a:r>
            <a:r>
              <a:rPr lang="en-US" dirty="0" err="1"/>
              <a:t>JoeBiden</a:t>
            </a:r>
            <a:r>
              <a:rPr lang="en-US" dirty="0"/>
              <a:t> was the commonest hashtag for Biden’s tweet</a:t>
            </a:r>
          </a:p>
        </p:txBody>
      </p:sp>
    </p:spTree>
    <p:extLst>
      <p:ext uri="{BB962C8B-B14F-4D97-AF65-F5344CB8AC3E}">
        <p14:creationId xmlns:p14="http://schemas.microsoft.com/office/powerpoint/2010/main" val="192511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1FAD4-FA74-174D-9B46-92E6A85D7B8C}"/>
              </a:ext>
            </a:extLst>
          </p:cNvPr>
          <p:cNvSpPr>
            <a:spLocks noGrp="1"/>
          </p:cNvSpPr>
          <p:nvPr>
            <p:ph type="title"/>
          </p:nvPr>
        </p:nvSpPr>
        <p:spPr>
          <a:xfrm>
            <a:off x="2592925" y="3979877"/>
            <a:ext cx="8911687" cy="778589"/>
          </a:xfrm>
        </p:spPr>
        <p:txBody>
          <a:bodyPr anchor="b">
            <a:normAutofit/>
          </a:bodyPr>
          <a:lstStyle/>
          <a:p>
            <a:r>
              <a:rPr lang="en-US" sz="2800" dirty="0"/>
              <a:t>Results and discussions continued</a:t>
            </a:r>
          </a:p>
        </p:txBody>
      </p:sp>
      <p:sp>
        <p:nvSpPr>
          <p:cNvPr id="11" name="Rectangle 10">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C7CA8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F315084-7D07-BE44-8265-81EE9BA863EE}"/>
              </a:ext>
            </a:extLst>
          </p:cNvPr>
          <p:cNvPicPr>
            <a:picLocks noChangeAspect="1"/>
          </p:cNvPicPr>
          <p:nvPr/>
        </p:nvPicPr>
        <p:blipFill>
          <a:blip r:embed="rId2"/>
          <a:stretch>
            <a:fillRect/>
          </a:stretch>
        </p:blipFill>
        <p:spPr>
          <a:xfrm>
            <a:off x="2580799" y="615880"/>
            <a:ext cx="6845392" cy="3217333"/>
          </a:xfrm>
          <a:prstGeom prst="rect">
            <a:avLst/>
          </a:prstGeom>
        </p:spPr>
      </p:pic>
      <p:sp>
        <p:nvSpPr>
          <p:cNvPr id="13"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Content Placeholder 2">
            <a:extLst>
              <a:ext uri="{FF2B5EF4-FFF2-40B4-BE49-F238E27FC236}">
                <a16:creationId xmlns:a16="http://schemas.microsoft.com/office/drawing/2014/main" id="{776BEEC4-0C30-C445-A24D-445C928E2E6F}"/>
              </a:ext>
            </a:extLst>
          </p:cNvPr>
          <p:cNvSpPr>
            <a:spLocks noGrp="1"/>
          </p:cNvSpPr>
          <p:nvPr>
            <p:ph idx="1"/>
          </p:nvPr>
        </p:nvSpPr>
        <p:spPr>
          <a:xfrm>
            <a:off x="2589212" y="4845585"/>
            <a:ext cx="8915400" cy="1280890"/>
          </a:xfrm>
        </p:spPr>
        <p:txBody>
          <a:bodyPr>
            <a:normAutofit/>
          </a:bodyPr>
          <a:lstStyle/>
          <a:p>
            <a:r>
              <a:rPr lang="en-US" dirty="0"/>
              <a:t>“Voter fraud” the commonest phrase in Trump’s tweet</a:t>
            </a:r>
          </a:p>
          <a:p>
            <a:r>
              <a:rPr lang="en-US" dirty="0"/>
              <a:t>“President elect” the commonest phrase in Bidens Tweet</a:t>
            </a:r>
          </a:p>
          <a:p>
            <a:pPr marL="0" indent="0">
              <a:buNone/>
            </a:pPr>
            <a:endParaRPr lang="en-US" dirty="0"/>
          </a:p>
        </p:txBody>
      </p:sp>
    </p:spTree>
    <p:extLst>
      <p:ext uri="{BB962C8B-B14F-4D97-AF65-F5344CB8AC3E}">
        <p14:creationId xmlns:p14="http://schemas.microsoft.com/office/powerpoint/2010/main" val="7741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93F75-0D5D-A543-BF8A-69615B996D53}"/>
              </a:ext>
            </a:extLst>
          </p:cNvPr>
          <p:cNvSpPr>
            <a:spLocks noGrp="1"/>
          </p:cNvSpPr>
          <p:nvPr>
            <p:ph type="title"/>
          </p:nvPr>
        </p:nvSpPr>
        <p:spPr>
          <a:xfrm>
            <a:off x="1433889" y="1059872"/>
            <a:ext cx="3012216" cy="4851349"/>
          </a:xfrm>
        </p:spPr>
        <p:txBody>
          <a:bodyPr>
            <a:normAutofit/>
          </a:bodyPr>
          <a:lstStyle/>
          <a:p>
            <a:r>
              <a:rPr lang="en-US" dirty="0"/>
              <a:t>Results and discussions continued</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0373942-787B-1E48-9C28-9676A81F50C6}"/>
              </a:ext>
            </a:extLst>
          </p:cNvPr>
          <p:cNvSpPr>
            <a:spLocks noGrp="1"/>
          </p:cNvSpPr>
          <p:nvPr>
            <p:ph idx="1"/>
          </p:nvPr>
        </p:nvSpPr>
        <p:spPr>
          <a:xfrm>
            <a:off x="5280368" y="1059872"/>
            <a:ext cx="6224244" cy="4851350"/>
          </a:xfrm>
        </p:spPr>
        <p:txBody>
          <a:bodyPr>
            <a:normAutofit/>
          </a:bodyPr>
          <a:lstStyle/>
          <a:p>
            <a:r>
              <a:rPr lang="en-US" dirty="0"/>
              <a:t>Trump tweets had a polarity of 0.06 and subjectivity of 0.48</a:t>
            </a:r>
          </a:p>
          <a:p>
            <a:r>
              <a:rPr lang="en-US" dirty="0"/>
              <a:t>Biden’s tweet had a polarity of 0.16 and subjectivity of 0.52</a:t>
            </a:r>
          </a:p>
          <a:p>
            <a:r>
              <a:rPr lang="en-US" dirty="0"/>
              <a:t>Pattern and </a:t>
            </a:r>
            <a:r>
              <a:rPr lang="en-US" dirty="0" err="1"/>
              <a:t>TextBlob</a:t>
            </a:r>
            <a:r>
              <a:rPr lang="en-US" dirty="0"/>
              <a:t> returned similar values of polarity and subjectivity for both candidates</a:t>
            </a:r>
          </a:p>
          <a:p>
            <a:r>
              <a:rPr lang="en-US" dirty="0"/>
              <a:t>Trump  tweets had a polarity of -0.03  using Vader compared with 0.12  to that of Biden’s</a:t>
            </a:r>
          </a:p>
        </p:txBody>
      </p:sp>
    </p:spTree>
    <p:extLst>
      <p:ext uri="{BB962C8B-B14F-4D97-AF65-F5344CB8AC3E}">
        <p14:creationId xmlns:p14="http://schemas.microsoft.com/office/powerpoint/2010/main" val="23829385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TotalTime>
  <Words>563</Words>
  <Application>Microsoft Macintosh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Post-election Reactions    </vt:lpstr>
      <vt:lpstr>Introduction</vt:lpstr>
      <vt:lpstr>Objective</vt:lpstr>
      <vt:lpstr>Methodology</vt:lpstr>
      <vt:lpstr>Methodology continued….</vt:lpstr>
      <vt:lpstr>Results and Discussions</vt:lpstr>
      <vt:lpstr>Results and discussions continued</vt:lpstr>
      <vt:lpstr>Results and discussions continued</vt:lpstr>
      <vt:lpstr>Results and discussions continued</vt:lpstr>
      <vt:lpstr>Results and discussions continued</vt:lpstr>
      <vt:lpstr>Results and discussions continued</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Post-election Reactions    </dc:title>
  <dc:creator>G Melaku</dc:creator>
  <cp:lastModifiedBy>G Melaku</cp:lastModifiedBy>
  <cp:revision>1</cp:revision>
  <dcterms:created xsi:type="dcterms:W3CDTF">2020-12-06T23:03:30Z</dcterms:created>
  <dcterms:modified xsi:type="dcterms:W3CDTF">2020-12-06T23:05:41Z</dcterms:modified>
</cp:coreProperties>
</file>