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80" r:id="rId4"/>
    <p:sldId id="279" r:id="rId5"/>
    <p:sldId id="259" r:id="rId6"/>
    <p:sldId id="265" r:id="rId7"/>
    <p:sldId id="260" r:id="rId8"/>
    <p:sldId id="261" r:id="rId9"/>
    <p:sldId id="267" r:id="rId10"/>
    <p:sldId id="266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92" autoAdjust="0"/>
    <p:restoredTop sz="94660"/>
  </p:normalViewPr>
  <p:slideViewPr>
    <p:cSldViewPr>
      <p:cViewPr>
        <p:scale>
          <a:sx n="102" d="100"/>
          <a:sy n="102" d="100"/>
        </p:scale>
        <p:origin x="66" y="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01543-6799-4CDE-92A5-8D604F62FCA9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95C6D-64F5-4400-B7B6-DC81B85C8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849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Il arrive qu’une table soit créé temporairement pour stocker des données qui n’ont pas vocation à être réutiliser.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95C6D-64F5-4400-B7B6-DC81B85C8D7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10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71ED-0759-4D34-AAC7-6065B615DC62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880E-EB42-4A4E-A2AC-642D5DD8CAB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71ED-0759-4D34-AAC7-6065B615DC62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880E-EB42-4A4E-A2AC-642D5DD8CA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71ED-0759-4D34-AAC7-6065B615DC62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880E-EB42-4A4E-A2AC-642D5DD8CA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71ED-0759-4D34-AAC7-6065B615DC62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880E-EB42-4A4E-A2AC-642D5DD8CA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71ED-0759-4D34-AAC7-6065B615DC62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880E-EB42-4A4E-A2AC-642D5DD8CAB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71ED-0759-4D34-AAC7-6065B615DC62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880E-EB42-4A4E-A2AC-642D5DD8CA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71ED-0759-4D34-AAC7-6065B615DC62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880E-EB42-4A4E-A2AC-642D5DD8CA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71ED-0759-4D34-AAC7-6065B615DC62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F880E-EB42-4A4E-A2AC-642D5DD8CAB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71ED-0759-4D34-AAC7-6065B615DC62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880E-EB42-4A4E-A2AC-642D5DD8CA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71ED-0759-4D34-AAC7-6065B615DC62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51F880E-EB42-4A4E-A2AC-642D5DD8CA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C1971ED-0759-4D34-AAC7-6065B615DC62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880E-EB42-4A4E-A2AC-642D5DD8CA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C1971ED-0759-4D34-AAC7-6065B615DC62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51F880E-EB42-4A4E-A2AC-642D5DD8CAB9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Autofit/>
          </a:bodyPr>
          <a:lstStyle/>
          <a:p>
            <a:pPr algn="ctr"/>
            <a:r>
              <a:rPr lang="fr-FR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angage </a:t>
            </a:r>
            <a:r>
              <a:rPr lang="fr-FR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éfinition </a:t>
            </a:r>
            <a:b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onnées (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LDD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fr-FR" sz="4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1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23528" y="1988840"/>
            <a:ext cx="842493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LDD permet de : </a:t>
            </a:r>
          </a:p>
          <a:p>
            <a:endParaRPr lang="fr-FR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q"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Créer une table 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q"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Supprimer une table </a:t>
            </a:r>
          </a:p>
          <a:p>
            <a:pPr marL="914400" lvl="1" indent="-457200">
              <a:buFont typeface="Wingdings" pitchFamily="2" charset="2"/>
              <a:buChar char="q"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Modifier la structure des tables</a:t>
            </a:r>
          </a:p>
          <a:p>
            <a:pPr marL="914400" lvl="1" indent="-457200">
              <a:buFont typeface="Wingdings" pitchFamily="2" charset="2"/>
              <a:buChar char="q"/>
            </a:pP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enommer des tables</a:t>
            </a:r>
            <a:endParaRPr lang="fr-FR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416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Autofit/>
          </a:bodyPr>
          <a:lstStyle/>
          <a:p>
            <a:pPr algn="ctr"/>
            <a:r>
              <a:rPr lang="fr-FR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angage </a:t>
            </a:r>
            <a:r>
              <a:rPr lang="fr-FR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éfinition </a:t>
            </a:r>
            <a:b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onnées (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LDD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fr-FR" sz="4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844824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- Ajouter un champ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176" y="2420888"/>
            <a:ext cx="1612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Syntaxe :</a:t>
            </a:r>
            <a:endParaRPr lang="fr-FR" sz="2800" b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44" y="3140968"/>
            <a:ext cx="8208912" cy="954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ALTER  TABLE   </a:t>
            </a:r>
            <a:r>
              <a:rPr lang="fr-FR" sz="2800" dirty="0" err="1" smtClean="0"/>
              <a:t>nom_table</a:t>
            </a:r>
            <a:endParaRPr lang="fr-FR" sz="28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b="1" dirty="0" smtClean="0">
                <a:solidFill>
                  <a:srgbClr val="FFFF00"/>
                </a:solidFill>
              </a:rPr>
              <a:t> ADD </a:t>
            </a:r>
            <a:r>
              <a:rPr lang="fr-FR" sz="2800" dirty="0" err="1" smtClean="0"/>
              <a:t>nom_colonne</a:t>
            </a:r>
            <a:r>
              <a:rPr lang="fr-FR" sz="2800" dirty="0" smtClean="0"/>
              <a:t>    </a:t>
            </a:r>
            <a:r>
              <a:rPr lang="fr-FR" sz="2800" dirty="0" err="1" smtClean="0"/>
              <a:t>type_données</a:t>
            </a:r>
            <a:r>
              <a:rPr lang="fr-FR" sz="2800" dirty="0" smtClean="0"/>
              <a:t>; 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22248" y="4615428"/>
            <a:ext cx="672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Exemple: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Ajouter un champ Mail à la table  utilisateur 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27448" y="5445224"/>
            <a:ext cx="5345088" cy="954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ALTER</a:t>
            </a:r>
            <a:r>
              <a:rPr lang="fr-FR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TABLE   </a:t>
            </a:r>
            <a:r>
              <a:rPr lang="fr-FR" sz="2800" dirty="0" smtClean="0"/>
              <a:t>utilisateur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b="1" dirty="0" smtClean="0">
                <a:solidFill>
                  <a:srgbClr val="FFFF00"/>
                </a:solidFill>
              </a:rPr>
              <a:t>ADD  </a:t>
            </a:r>
            <a:r>
              <a:rPr lang="fr-FR" sz="2000" dirty="0" smtClean="0">
                <a:solidFill>
                  <a:schemeClr val="tx1"/>
                </a:solidFill>
              </a:rPr>
              <a:t>Mail CHAR(60); </a:t>
            </a:r>
            <a:endParaRPr kumimoji="0" lang="fr-FR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2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Autofit/>
          </a:bodyPr>
          <a:lstStyle/>
          <a:p>
            <a:pPr algn="ctr"/>
            <a:r>
              <a:rPr lang="fr-FR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angage </a:t>
            </a:r>
            <a:r>
              <a:rPr lang="fr-FR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éfinition </a:t>
            </a:r>
            <a:b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onnées (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LDD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fr-FR" sz="4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844824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b. Redimensionner un champ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176" y="2420888"/>
            <a:ext cx="1612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Syntaxe :</a:t>
            </a:r>
            <a:endParaRPr lang="fr-FR" sz="2800" b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07277" y="4615428"/>
            <a:ext cx="67539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Exemple: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Agrandir le champ Mail de la table utilisateur</a:t>
            </a:r>
          </a:p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Avant il été de longueur 60, il deviendra de longueur 100    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27448" y="5572224"/>
            <a:ext cx="5345088" cy="954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ALTER</a:t>
            </a:r>
            <a:r>
              <a:rPr lang="fr-FR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TABLE   </a:t>
            </a:r>
            <a:r>
              <a:rPr lang="fr-FR" sz="2800" dirty="0" smtClean="0"/>
              <a:t>utilisateur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b="1" dirty="0" smtClean="0">
                <a:solidFill>
                  <a:srgbClr val="FFFF00"/>
                </a:solidFill>
              </a:rPr>
              <a:t>MODIFY </a:t>
            </a:r>
            <a:r>
              <a:rPr lang="fr-FR" sz="2000" dirty="0" smtClean="0">
                <a:solidFill>
                  <a:schemeClr val="tx1"/>
                </a:solidFill>
              </a:rPr>
              <a:t>Mail CHAR(100); </a:t>
            </a:r>
            <a:endParaRPr kumimoji="0" lang="fr-FR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3140968"/>
            <a:ext cx="8208912" cy="954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ALTER  TABLE   </a:t>
            </a:r>
            <a:r>
              <a:rPr lang="fr-FR" sz="2800" dirty="0" err="1" smtClean="0"/>
              <a:t>nom_table</a:t>
            </a:r>
            <a:endParaRPr lang="fr-FR" sz="28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b="1" dirty="0" smtClean="0">
                <a:solidFill>
                  <a:srgbClr val="FFFF00"/>
                </a:solidFill>
              </a:rPr>
              <a:t>MODIFY   </a:t>
            </a:r>
            <a:r>
              <a:rPr lang="fr-FR" sz="2800" dirty="0" err="1" smtClean="0"/>
              <a:t>nom_colonne</a:t>
            </a:r>
            <a:r>
              <a:rPr lang="fr-FR" sz="2800" dirty="0" smtClean="0"/>
              <a:t>    </a:t>
            </a:r>
            <a:r>
              <a:rPr lang="fr-FR" sz="2800" dirty="0" err="1" smtClean="0"/>
              <a:t>type_données</a:t>
            </a:r>
            <a:r>
              <a:rPr lang="fr-FR" sz="2800" dirty="0" smtClean="0"/>
              <a:t>; 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1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Autofit/>
          </a:bodyPr>
          <a:lstStyle/>
          <a:p>
            <a:pPr algn="ctr"/>
            <a:r>
              <a:rPr lang="fr-FR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angage </a:t>
            </a:r>
            <a:r>
              <a:rPr lang="fr-FR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éfinition </a:t>
            </a:r>
            <a:b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onnées (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LDD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fr-FR" sz="4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844824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c. Supprimer un champ 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176" y="2420888"/>
            <a:ext cx="1612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Syntaxe :</a:t>
            </a:r>
            <a:endParaRPr lang="fr-FR" sz="2800" b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0260" y="4615428"/>
            <a:ext cx="6988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Exemple: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Supprimer le champ Mail de la table utilisateur  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27448" y="5445224"/>
            <a:ext cx="5345088" cy="954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ALTER</a:t>
            </a:r>
            <a:r>
              <a:rPr lang="fr-FR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TABLE   </a:t>
            </a:r>
            <a:r>
              <a:rPr lang="fr-FR" sz="2800" dirty="0" smtClean="0"/>
              <a:t>utilisateur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b="1" dirty="0" smtClean="0">
                <a:solidFill>
                  <a:srgbClr val="FFFF00"/>
                </a:solidFill>
              </a:rPr>
              <a:t>DROP COLUMN Mail;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endParaRPr kumimoji="0" lang="fr-FR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3140968"/>
            <a:ext cx="8208912" cy="954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ALTER  TABLE   </a:t>
            </a:r>
            <a:r>
              <a:rPr lang="fr-FR" sz="2800" dirty="0" err="1" smtClean="0"/>
              <a:t>nom_table</a:t>
            </a:r>
            <a:endParaRPr lang="fr-FR" sz="28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b="1" dirty="0" smtClean="0">
                <a:solidFill>
                  <a:srgbClr val="FFFF00"/>
                </a:solidFill>
              </a:rPr>
              <a:t>DROP</a:t>
            </a:r>
            <a:r>
              <a:rPr lang="fr-FR" sz="2800" dirty="0" smtClean="0"/>
              <a:t> </a:t>
            </a:r>
            <a:r>
              <a:rPr lang="fr-FR" sz="2800" b="1" dirty="0" smtClean="0">
                <a:solidFill>
                  <a:srgbClr val="FFFF00"/>
                </a:solidFill>
              </a:rPr>
              <a:t>COLUMN </a:t>
            </a:r>
            <a:r>
              <a:rPr lang="fr-FR" sz="2800" dirty="0" smtClean="0"/>
              <a:t> </a:t>
            </a:r>
            <a:r>
              <a:rPr lang="fr-FR" sz="2800" dirty="0" err="1" smtClean="0"/>
              <a:t>nom_colonne</a:t>
            </a:r>
            <a:r>
              <a:rPr lang="fr-FR" sz="2800" dirty="0" smtClean="0"/>
              <a:t> ; 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44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Autofit/>
          </a:bodyPr>
          <a:lstStyle/>
          <a:p>
            <a:pPr algn="ctr"/>
            <a:r>
              <a:rPr lang="fr-FR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angage </a:t>
            </a:r>
            <a:r>
              <a:rPr lang="fr-FR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éfinition </a:t>
            </a:r>
            <a:b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onnées (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LDD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fr-FR" sz="4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844824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d. Supprimer une clé sur une table existante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176" y="2420888"/>
            <a:ext cx="1612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Syntaxe :</a:t>
            </a:r>
            <a:endParaRPr lang="fr-FR" sz="2800" b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3051" y="4365104"/>
            <a:ext cx="7860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Exemple :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Supprimer la clé sur le champ id de la table utilisateur. 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27448" y="5589240"/>
            <a:ext cx="5345088" cy="954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ALTER</a:t>
            </a:r>
            <a:r>
              <a:rPr lang="fr-FR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TABLE   </a:t>
            </a:r>
            <a:r>
              <a:rPr lang="fr-FR" sz="2800" dirty="0" smtClean="0"/>
              <a:t>utilisateur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b="1" dirty="0" smtClean="0">
                <a:solidFill>
                  <a:srgbClr val="FFFF00"/>
                </a:solidFill>
              </a:rPr>
              <a:t>DROP CONSTRAINT PK1;</a:t>
            </a:r>
            <a:endParaRPr kumimoji="0" lang="fr-FR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3140968"/>
            <a:ext cx="8208912" cy="954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ALTER  TABLE   </a:t>
            </a:r>
            <a:r>
              <a:rPr lang="fr-FR" sz="2800" dirty="0" err="1" smtClean="0"/>
              <a:t>nom_table</a:t>
            </a:r>
            <a:endParaRPr lang="fr-FR" sz="28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b="1" dirty="0" smtClean="0">
                <a:solidFill>
                  <a:srgbClr val="FFFF00"/>
                </a:solidFill>
              </a:rPr>
              <a:t>DROP CONSTRAINT </a:t>
            </a:r>
            <a:r>
              <a:rPr lang="fr-FR" sz="2800" b="1" dirty="0" err="1" smtClean="0">
                <a:solidFill>
                  <a:srgbClr val="FFFF00"/>
                </a:solidFill>
              </a:rPr>
              <a:t>nom_constraint</a:t>
            </a:r>
            <a:r>
              <a:rPr lang="fr-FR" sz="2800" b="1" dirty="0" smtClean="0">
                <a:solidFill>
                  <a:srgbClr val="FFFF00"/>
                </a:solidFill>
              </a:rPr>
              <a:t>;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56810" y="4869160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Utilisateur (</a:t>
            </a:r>
            <a:r>
              <a:rPr lang="fr-FR" sz="2400" b="1" u="sng" dirty="0" smtClean="0"/>
              <a:t>id</a:t>
            </a:r>
            <a:r>
              <a:rPr lang="fr-FR" sz="2400" dirty="0" smtClean="0"/>
              <a:t>, nom, prénom, </a:t>
            </a:r>
            <a:r>
              <a:rPr lang="fr-FR" sz="2400" dirty="0" err="1" smtClean="0"/>
              <a:t>date_naissance</a:t>
            </a:r>
            <a:r>
              <a:rPr lang="fr-FR" sz="2400" dirty="0" smtClean="0"/>
              <a:t>)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9885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Autofit/>
          </a:bodyPr>
          <a:lstStyle/>
          <a:p>
            <a:pPr algn="ctr"/>
            <a:r>
              <a:rPr lang="fr-FR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angage </a:t>
            </a:r>
            <a:r>
              <a:rPr lang="fr-FR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éfinition </a:t>
            </a:r>
            <a:b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onnées (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LDD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fr-FR" sz="4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844824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d. Ajouter une clé sur une table existante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6708" y="4221088"/>
            <a:ext cx="7860741" cy="954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ALTER</a:t>
            </a:r>
            <a:r>
              <a:rPr lang="fr-FR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TABLE   </a:t>
            </a:r>
            <a:r>
              <a:rPr lang="fr-FR" sz="2800" dirty="0" smtClean="0"/>
              <a:t>utilisateur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FFFF00"/>
                </a:solidFill>
              </a:rPr>
              <a:t>ADD CONSTRAINT PK1 PRIMARY KEY (id);</a:t>
            </a:r>
            <a:endParaRPr kumimoji="0" lang="fr-FR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27037" y="2636912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Utilisateur (id, nom, prénom, </a:t>
            </a:r>
            <a:r>
              <a:rPr lang="fr-FR" sz="2400" dirty="0" err="1" smtClean="0"/>
              <a:t>date_naissance</a:t>
            </a:r>
            <a:r>
              <a:rPr lang="fr-FR" sz="2400" dirty="0" smtClean="0"/>
              <a:t>) 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259632" y="5940569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Utilisateur (</a:t>
            </a:r>
            <a:r>
              <a:rPr lang="fr-FR" sz="3200" b="1" u="sng" dirty="0" smtClean="0">
                <a:solidFill>
                  <a:srgbClr val="00B0F0"/>
                </a:solidFill>
              </a:rPr>
              <a:t>id</a:t>
            </a:r>
            <a:r>
              <a:rPr lang="fr-FR" sz="2400" dirty="0" smtClean="0"/>
              <a:t>, nom, prénom, </a:t>
            </a:r>
            <a:r>
              <a:rPr lang="fr-FR" sz="2400" dirty="0" err="1" smtClean="0"/>
              <a:t>date_naissance</a:t>
            </a:r>
            <a:r>
              <a:rPr lang="fr-FR" sz="2400" dirty="0" smtClean="0"/>
              <a:t>) </a:t>
            </a:r>
            <a:endParaRPr lang="fr-FR" sz="2400" dirty="0"/>
          </a:p>
        </p:txBody>
      </p:sp>
      <p:sp>
        <p:nvSpPr>
          <p:cNvPr id="2" name="Flèche vers le bas 1"/>
          <p:cNvSpPr/>
          <p:nvPr/>
        </p:nvSpPr>
        <p:spPr>
          <a:xfrm>
            <a:off x="3491880" y="3429000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vers le bas 8"/>
          <p:cNvSpPr/>
          <p:nvPr/>
        </p:nvSpPr>
        <p:spPr>
          <a:xfrm>
            <a:off x="3491880" y="5445224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bas 9"/>
          <p:cNvSpPr/>
          <p:nvPr/>
        </p:nvSpPr>
        <p:spPr>
          <a:xfrm>
            <a:off x="4355976" y="3429000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bas 11"/>
          <p:cNvSpPr/>
          <p:nvPr/>
        </p:nvSpPr>
        <p:spPr>
          <a:xfrm>
            <a:off x="4355976" y="5445224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24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  <p:bldP spid="2" grpId="0" animBg="1"/>
      <p:bldP spid="9" grpId="0" animBg="1"/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Autofit/>
          </a:bodyPr>
          <a:lstStyle/>
          <a:p>
            <a:pPr algn="ctr"/>
            <a:r>
              <a:rPr lang="fr-FR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angage </a:t>
            </a:r>
            <a:r>
              <a:rPr lang="fr-FR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éfinition </a:t>
            </a:r>
            <a:b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onnées (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LDD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fr-FR" sz="4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844824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 Renommer une 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176" y="2420888"/>
            <a:ext cx="1612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Syntaxe :</a:t>
            </a:r>
            <a:endParaRPr lang="fr-FR" sz="2800" b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7624" y="4417948"/>
            <a:ext cx="6193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Exemple :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Renommer la table Articles en Produits.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584" y="5301208"/>
            <a:ext cx="7316552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RENAME TABLE </a:t>
            </a:r>
            <a:r>
              <a:rPr lang="fr-F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Articles</a:t>
            </a:r>
            <a:r>
              <a:rPr lang="fr-FR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fr-F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Produits</a:t>
            </a:r>
            <a:r>
              <a:rPr lang="fr-FR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kumimoji="0" lang="fr-FR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3068960"/>
            <a:ext cx="8208912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RENAME TABLE </a:t>
            </a:r>
            <a:r>
              <a:rPr lang="fr-FR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ancien_nom</a:t>
            </a:r>
            <a:r>
              <a:rPr lang="fr-FR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fr-FR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nouveau_nom</a:t>
            </a:r>
            <a:r>
              <a:rPr lang="fr-FR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60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Autofit/>
          </a:bodyPr>
          <a:lstStyle/>
          <a:p>
            <a:pPr algn="ctr"/>
            <a:r>
              <a:rPr lang="fr-FR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angage </a:t>
            </a:r>
            <a:r>
              <a:rPr lang="fr-FR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ontrôle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onnées (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LCD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fr-FR" sz="4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2132856"/>
            <a:ext cx="79208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Le langage de contrôle des données comprend </a:t>
            </a:r>
          </a:p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deux ordres : 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3645024"/>
            <a:ext cx="907300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fr-FR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GRANT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permet de donner des droits à un utilisateur sur une base de données</a:t>
            </a:r>
          </a:p>
          <a:p>
            <a:pPr>
              <a:lnSpc>
                <a:spcPct val="150000"/>
              </a:lnSpc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fr-FR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REVOKE :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supprime des droits acquis.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00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Autofit/>
          </a:bodyPr>
          <a:lstStyle/>
          <a:p>
            <a:pPr algn="ctr"/>
            <a:r>
              <a:rPr lang="fr-FR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angage </a:t>
            </a:r>
            <a:r>
              <a:rPr lang="fr-FR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ontrôle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onnées (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LCD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fr-FR" sz="4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2300" y="3140968"/>
            <a:ext cx="8921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SELECT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: Accès en lecture à toutes les colonnes d'une table.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fr-FR" sz="24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 : Insérer des données dans toutes les colonnes d'une table.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fr-FR" sz="24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UPDATE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: Mettre à jour dans toutes les colonnes d'une table.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fr-FR" sz="24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: Supprimer des enregistrements d'une table.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fr-FR" sz="24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ALTER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: Donne le droit de modifier la structure d’une table. 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fr-FR" sz="24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       : Donner tous les privilèges.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1918573"/>
            <a:ext cx="8467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Une table ayant été créée, son propriétaire peut accorder (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GRANT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) ou retirer (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REVOKE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) à un autre utilisateur (ou à tous : PUBLIC) les droits suivants :</a:t>
            </a:r>
          </a:p>
        </p:txBody>
      </p:sp>
    </p:spTree>
    <p:extLst>
      <p:ext uri="{BB962C8B-B14F-4D97-AF65-F5344CB8AC3E}">
        <p14:creationId xmlns:p14="http://schemas.microsoft.com/office/powerpoint/2010/main" val="11181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Autofit/>
          </a:bodyPr>
          <a:lstStyle/>
          <a:p>
            <a:pPr algn="ctr"/>
            <a:r>
              <a:rPr lang="fr-FR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angage </a:t>
            </a:r>
            <a:r>
              <a:rPr lang="fr-FR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ontrôle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onnées (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LCD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fr-FR" sz="4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0176" y="1825660"/>
            <a:ext cx="1612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Syntaxe :</a:t>
            </a:r>
            <a:endParaRPr lang="fr-FR" sz="2800" b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39752" y="2335560"/>
            <a:ext cx="3024336" cy="13849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b="1" dirty="0" smtClean="0">
                <a:solidFill>
                  <a:srgbClr val="FFC000"/>
                </a:solidFill>
              </a:rPr>
              <a:t>GRANT</a:t>
            </a:r>
            <a:r>
              <a:rPr lang="fr-FR" sz="2800" dirty="0" smtClean="0">
                <a:solidFill>
                  <a:srgbClr val="FFC000"/>
                </a:solidFill>
              </a:rPr>
              <a:t> </a:t>
            </a:r>
            <a:r>
              <a:rPr lang="fr-FR" sz="2800" i="1" dirty="0" smtClean="0"/>
              <a:t>droit</a:t>
            </a:r>
            <a:r>
              <a:rPr lang="fr-FR" sz="2800" dirty="0" smtClean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b="1" dirty="0" smtClean="0">
                <a:solidFill>
                  <a:srgbClr val="FFC000"/>
                </a:solidFill>
              </a:rPr>
              <a:t>ON</a:t>
            </a:r>
            <a:r>
              <a:rPr lang="fr-FR" sz="2800" dirty="0" smtClean="0"/>
              <a:t> </a:t>
            </a:r>
            <a:r>
              <a:rPr lang="fr-FR" sz="2800" i="1" dirty="0" smtClean="0"/>
              <a:t>table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/>
              <a:t> </a:t>
            </a:r>
            <a:r>
              <a:rPr lang="fr-FR" sz="2800" b="1" dirty="0" smtClean="0">
                <a:solidFill>
                  <a:srgbClr val="FFC000"/>
                </a:solidFill>
              </a:rPr>
              <a:t>TO</a:t>
            </a:r>
            <a:r>
              <a:rPr lang="fr-FR" sz="2800" dirty="0" smtClean="0">
                <a:solidFill>
                  <a:srgbClr val="FFC000"/>
                </a:solidFill>
              </a:rPr>
              <a:t> </a:t>
            </a:r>
            <a:r>
              <a:rPr lang="fr-FR" sz="2800" i="1" dirty="0" smtClean="0"/>
              <a:t>user</a:t>
            </a:r>
            <a:r>
              <a:rPr lang="fr-FR" sz="2800" dirty="0" smtClean="0"/>
              <a:t> ;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39752" y="4780309"/>
            <a:ext cx="4608512" cy="13849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b="1" dirty="0" smtClean="0">
                <a:solidFill>
                  <a:srgbClr val="FFC000"/>
                </a:solidFill>
              </a:rPr>
              <a:t>GRANT </a:t>
            </a:r>
            <a:r>
              <a:rPr lang="fr-F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ALTER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b="1" dirty="0" smtClean="0">
                <a:solidFill>
                  <a:srgbClr val="FFC000"/>
                </a:solidFill>
              </a:rPr>
              <a:t>ON</a:t>
            </a:r>
            <a:r>
              <a:rPr lang="fr-FR" sz="2800" dirty="0" smtClean="0">
                <a:solidFill>
                  <a:srgbClr val="FFC000"/>
                </a:solidFill>
              </a:rPr>
              <a:t> 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Clients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b="1" dirty="0" smtClean="0">
                <a:solidFill>
                  <a:srgbClr val="FFC000"/>
                </a:solidFill>
              </a:rPr>
              <a:t>TO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 Jean-Luc</a:t>
            </a:r>
            <a:r>
              <a:rPr lang="fr-FR" sz="2800" dirty="0" smtClean="0"/>
              <a:t> ;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520" y="3822139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Exemple: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Donner le droit à l’utilisateur Jean-­Luc de </a:t>
            </a:r>
            <a:r>
              <a:rPr lang="fr-FR" sz="20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modifier</a:t>
            </a:r>
            <a:r>
              <a:rPr lang="fr-FR" sz="2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la structure de la table Clients. </a:t>
            </a:r>
          </a:p>
        </p:txBody>
      </p:sp>
    </p:spTree>
    <p:extLst>
      <p:ext uri="{BB962C8B-B14F-4D97-AF65-F5344CB8AC3E}">
        <p14:creationId xmlns:p14="http://schemas.microsoft.com/office/powerpoint/2010/main" val="99969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Autofit/>
          </a:bodyPr>
          <a:lstStyle/>
          <a:p>
            <a:pPr algn="ctr"/>
            <a:r>
              <a:rPr lang="fr-FR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angage </a:t>
            </a:r>
            <a:r>
              <a:rPr lang="fr-FR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ontrôle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onnées (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LCD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fr-FR" sz="4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0176" y="1825660"/>
            <a:ext cx="1612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Syntaxe :</a:t>
            </a:r>
            <a:endParaRPr lang="fr-FR" sz="2800" b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39752" y="2335560"/>
            <a:ext cx="3024336" cy="13849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b="1" dirty="0" smtClean="0">
                <a:solidFill>
                  <a:srgbClr val="FFC000"/>
                </a:solidFill>
              </a:rPr>
              <a:t>REVOKE</a:t>
            </a:r>
            <a:r>
              <a:rPr lang="fr-FR" sz="2800" dirty="0" smtClean="0">
                <a:solidFill>
                  <a:srgbClr val="FFC000"/>
                </a:solidFill>
              </a:rPr>
              <a:t> </a:t>
            </a:r>
            <a:r>
              <a:rPr lang="fr-FR" sz="2800" i="1" dirty="0" smtClean="0"/>
              <a:t>droit</a:t>
            </a:r>
            <a:r>
              <a:rPr lang="fr-FR" sz="2800" dirty="0" smtClean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b="1" dirty="0" smtClean="0">
                <a:solidFill>
                  <a:srgbClr val="FFC000"/>
                </a:solidFill>
              </a:rPr>
              <a:t>ON</a:t>
            </a:r>
            <a:r>
              <a:rPr lang="fr-FR" sz="2800" dirty="0" smtClean="0"/>
              <a:t> </a:t>
            </a:r>
            <a:r>
              <a:rPr lang="fr-FR" sz="2800" i="1" dirty="0" smtClean="0"/>
              <a:t>table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/>
              <a:t> </a:t>
            </a:r>
            <a:r>
              <a:rPr lang="fr-FR" sz="2800" b="1" dirty="0" smtClean="0">
                <a:solidFill>
                  <a:srgbClr val="FFC000"/>
                </a:solidFill>
              </a:rPr>
              <a:t>FROM </a:t>
            </a:r>
            <a:r>
              <a:rPr lang="fr-FR" sz="2800" i="1" dirty="0" smtClean="0"/>
              <a:t>user</a:t>
            </a:r>
            <a:r>
              <a:rPr lang="fr-FR" sz="2800" dirty="0" smtClean="0"/>
              <a:t> ;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39752" y="4780309"/>
            <a:ext cx="4608512" cy="13849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b="1" dirty="0" smtClean="0">
                <a:solidFill>
                  <a:srgbClr val="FFC000"/>
                </a:solidFill>
              </a:rPr>
              <a:t>REVOKE 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b="1" dirty="0" smtClean="0">
                <a:solidFill>
                  <a:srgbClr val="FFC000"/>
                </a:solidFill>
              </a:rPr>
              <a:t>ON</a:t>
            </a:r>
            <a:r>
              <a:rPr lang="fr-FR" sz="2800" dirty="0" smtClean="0">
                <a:solidFill>
                  <a:srgbClr val="FFC000"/>
                </a:solidFill>
              </a:rPr>
              <a:t> 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Clients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b="1" dirty="0" smtClean="0">
                <a:solidFill>
                  <a:srgbClr val="FFC000"/>
                </a:solidFill>
              </a:rPr>
              <a:t>FROM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 Jean-Luc</a:t>
            </a:r>
            <a:r>
              <a:rPr lang="fr-FR" sz="2800" dirty="0" smtClean="0"/>
              <a:t> ;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520" y="3822139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Exemple: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Enlever le droit donné à </a:t>
            </a:r>
            <a:r>
              <a:rPr lang="fr-FR" sz="2000" b="1" dirty="0" err="1" smtClean="0">
                <a:latin typeface="Times New Roman" pitchFamily="18" charset="0"/>
                <a:cs typeface="Times New Roman" pitchFamily="18" charset="0"/>
              </a:rPr>
              <a:t>Jean­Luc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d’afficher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 la table Clients.</a:t>
            </a:r>
          </a:p>
        </p:txBody>
      </p:sp>
    </p:spTree>
    <p:extLst>
      <p:ext uri="{BB962C8B-B14F-4D97-AF65-F5344CB8AC3E}">
        <p14:creationId xmlns:p14="http://schemas.microsoft.com/office/powerpoint/2010/main" val="100777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Autofit/>
          </a:bodyPr>
          <a:lstStyle/>
          <a:p>
            <a:pPr algn="ctr"/>
            <a:r>
              <a:rPr lang="fr-FR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angage </a:t>
            </a:r>
            <a:r>
              <a:rPr lang="fr-FR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éfinition </a:t>
            </a:r>
            <a:b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onnées (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LDD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fr-FR" sz="4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844824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1- La création de tables </a:t>
            </a:r>
          </a:p>
          <a:p>
            <a:r>
              <a:rPr lang="fr-FR" dirty="0" smtClean="0"/>
              <a:t>La création d’une table se réalise avec l’ordre </a:t>
            </a:r>
            <a:r>
              <a:rPr lang="fr-FR" b="1" dirty="0" smtClean="0">
                <a:solidFill>
                  <a:srgbClr val="FF0000"/>
                </a:solidFill>
              </a:rPr>
              <a:t>CREATE</a:t>
            </a:r>
            <a:r>
              <a:rPr lang="fr-FR" dirty="0" smtClean="0"/>
              <a:t>.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95536" y="2852936"/>
            <a:ext cx="1612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Syntaxe :</a:t>
            </a:r>
            <a:endParaRPr lang="fr-FR" sz="2800" b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2007" y="3573016"/>
            <a:ext cx="6034289" cy="26776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CREATE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rgbClr val="373737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TABLE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373737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fr-F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nom_table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colonne1      </a:t>
            </a:r>
            <a:r>
              <a:rPr kumimoji="0" lang="fr-F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type_données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colonne2      </a:t>
            </a:r>
            <a:r>
              <a:rPr kumimoji="0" lang="fr-F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type_données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76004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Autofit/>
          </a:bodyPr>
          <a:lstStyle/>
          <a:p>
            <a:pPr algn="ctr"/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Application </a:t>
            </a:r>
            <a:endParaRPr lang="fr-FR" sz="4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0" y="1772815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Donner tous les droits à l’utilisateur Jean­-Luc sur la table Client.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GRANT ALL </a:t>
            </a:r>
          </a:p>
          <a:p>
            <a:r>
              <a:rPr lang="fr-FR" sz="24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ON Clients</a:t>
            </a:r>
          </a:p>
          <a:p>
            <a:r>
              <a:rPr lang="fr-FR" sz="24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TO Jean-Luc;</a:t>
            </a:r>
            <a:endParaRPr lang="fr-FR" sz="24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04" y="4005064"/>
            <a:ext cx="8892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Enlever tous les droits donnés sur la table Clients à tous les utilisateurs.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2788" y="46531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REVOKE ALL</a:t>
            </a:r>
          </a:p>
          <a:p>
            <a:r>
              <a:rPr lang="en-US" sz="24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ON Clients</a:t>
            </a:r>
          </a:p>
          <a:p>
            <a:r>
              <a:rPr lang="en-US" sz="24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FROM PUBLIC;</a:t>
            </a:r>
            <a:endParaRPr lang="fr-FR" sz="24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61655" y="2351787"/>
            <a:ext cx="3024336" cy="13849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b="1" dirty="0" smtClean="0">
                <a:solidFill>
                  <a:srgbClr val="FFC000"/>
                </a:solidFill>
              </a:rPr>
              <a:t>GRANT</a:t>
            </a:r>
            <a:r>
              <a:rPr lang="fr-FR" sz="2800" dirty="0" smtClean="0">
                <a:solidFill>
                  <a:srgbClr val="FFC000"/>
                </a:solidFill>
              </a:rPr>
              <a:t> </a:t>
            </a:r>
            <a:r>
              <a:rPr lang="fr-FR" sz="2800" i="1" dirty="0" smtClean="0"/>
              <a:t>droit</a:t>
            </a:r>
            <a:r>
              <a:rPr lang="fr-FR" sz="2800" dirty="0" smtClean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b="1" dirty="0" smtClean="0">
                <a:solidFill>
                  <a:srgbClr val="FFC000"/>
                </a:solidFill>
              </a:rPr>
              <a:t>ON</a:t>
            </a:r>
            <a:r>
              <a:rPr lang="fr-FR" sz="2800" dirty="0" smtClean="0"/>
              <a:t> </a:t>
            </a:r>
            <a:r>
              <a:rPr lang="fr-FR" sz="2800" i="1" dirty="0" smtClean="0"/>
              <a:t>table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/>
              <a:t> </a:t>
            </a:r>
            <a:r>
              <a:rPr lang="fr-FR" sz="2800" b="1" dirty="0" smtClean="0">
                <a:solidFill>
                  <a:srgbClr val="FFC000"/>
                </a:solidFill>
              </a:rPr>
              <a:t>TO</a:t>
            </a:r>
            <a:r>
              <a:rPr lang="fr-FR" sz="2800" dirty="0" smtClean="0">
                <a:solidFill>
                  <a:srgbClr val="FFC000"/>
                </a:solidFill>
              </a:rPr>
              <a:t> </a:t>
            </a:r>
            <a:r>
              <a:rPr lang="fr-FR" sz="2800" i="1" dirty="0" smtClean="0"/>
              <a:t>user</a:t>
            </a:r>
            <a:r>
              <a:rPr lang="fr-FR" sz="2800" dirty="0" smtClean="0"/>
              <a:t> 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76056" y="5160967"/>
            <a:ext cx="3024336" cy="13849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b="1" dirty="0" smtClean="0">
                <a:solidFill>
                  <a:srgbClr val="FFC000"/>
                </a:solidFill>
              </a:rPr>
              <a:t>REVOKE</a:t>
            </a:r>
            <a:r>
              <a:rPr lang="fr-FR" sz="2800" dirty="0" smtClean="0">
                <a:solidFill>
                  <a:srgbClr val="FFC000"/>
                </a:solidFill>
              </a:rPr>
              <a:t> </a:t>
            </a:r>
            <a:r>
              <a:rPr lang="fr-FR" sz="2800" i="1" dirty="0" smtClean="0"/>
              <a:t>droit</a:t>
            </a:r>
            <a:r>
              <a:rPr lang="fr-FR" sz="2800" dirty="0" smtClean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b="1" dirty="0" smtClean="0">
                <a:solidFill>
                  <a:srgbClr val="FFC000"/>
                </a:solidFill>
              </a:rPr>
              <a:t>ON</a:t>
            </a:r>
            <a:r>
              <a:rPr lang="fr-FR" sz="2800" dirty="0" smtClean="0"/>
              <a:t> </a:t>
            </a:r>
            <a:r>
              <a:rPr lang="fr-FR" sz="2800" i="1" dirty="0" smtClean="0"/>
              <a:t>table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/>
              <a:t> </a:t>
            </a:r>
            <a:r>
              <a:rPr lang="fr-FR" sz="2800" b="1" dirty="0" smtClean="0">
                <a:solidFill>
                  <a:srgbClr val="FFC000"/>
                </a:solidFill>
              </a:rPr>
              <a:t>FROM </a:t>
            </a:r>
            <a:r>
              <a:rPr lang="fr-FR" sz="2800" i="1" dirty="0" smtClean="0"/>
              <a:t>user</a:t>
            </a:r>
            <a:r>
              <a:rPr lang="fr-FR" sz="2800" dirty="0" smtClean="0"/>
              <a:t> ; </a:t>
            </a:r>
          </a:p>
        </p:txBody>
      </p:sp>
    </p:spTree>
    <p:extLst>
      <p:ext uri="{BB962C8B-B14F-4D97-AF65-F5344CB8AC3E}">
        <p14:creationId xmlns:p14="http://schemas.microsoft.com/office/powerpoint/2010/main" val="43855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Autofit/>
          </a:bodyPr>
          <a:lstStyle/>
          <a:p>
            <a:pPr algn="ctr"/>
            <a:r>
              <a:rPr lang="fr-FR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angage </a:t>
            </a:r>
            <a:r>
              <a:rPr lang="fr-FR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éfinition </a:t>
            </a:r>
            <a:b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onnées (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LDD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fr-FR" sz="4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628800"/>
            <a:ext cx="259558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b="1" dirty="0"/>
              <a:t>Les types de données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597530"/>
              </p:ext>
            </p:extLst>
          </p:nvPr>
        </p:nvGraphicFramePr>
        <p:xfrm>
          <a:off x="297230" y="2348880"/>
          <a:ext cx="8451234" cy="4176464"/>
        </p:xfrm>
        <a:graphic>
          <a:graphicData uri="http://schemas.openxmlformats.org/drawingml/2006/table">
            <a:tbl>
              <a:tblPr/>
              <a:tblGrid>
                <a:gridCol w="1898506"/>
                <a:gridCol w="1656184"/>
                <a:gridCol w="4896544"/>
              </a:tblGrid>
              <a:tr h="389703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</a:rPr>
                        <a:t>Type de </a:t>
                      </a:r>
                      <a:r>
                        <a:rPr lang="fr-FR" sz="1600" b="1" dirty="0" smtClean="0">
                          <a:solidFill>
                            <a:schemeClr val="tx1"/>
                          </a:solidFill>
                          <a:effectLst/>
                        </a:rPr>
                        <a:t>donnée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848" marR="30848" marT="30848" marB="30848" anchor="ctr">
                    <a:lnL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1" dirty="0" smtClean="0">
                          <a:solidFill>
                            <a:schemeClr val="tx1"/>
                          </a:solidFill>
                          <a:effectLst/>
                        </a:rPr>
                        <a:t>Syntaxe</a:t>
                      </a:r>
                      <a:endParaRPr lang="fr-FR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848" marR="30848" marT="30848" marB="30848" anchor="ctr">
                    <a:lnL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1" dirty="0" smtClean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fr-FR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848" marR="30848" marT="30848" marB="30848" anchor="ctr">
                    <a:lnL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83786">
                <a:tc rowSpan="2">
                  <a:txBody>
                    <a:bodyPr/>
                    <a:lstStyle/>
                    <a:p>
                      <a:pPr algn="ctr" fontAlgn="t"/>
                      <a:r>
                        <a:rPr lang="fr-FR" sz="18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 </a:t>
                      </a:r>
                    </a:p>
                    <a:p>
                      <a:pPr algn="ctr" fontAlgn="t"/>
                      <a:r>
                        <a:rPr lang="fr-FR" sz="18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alphanumérique</a:t>
                      </a:r>
                      <a:endParaRPr lang="fr-FR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848" marR="30848" marT="30848" marB="30848" anchor="ctr">
                    <a:lnL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CHAR(n)</a:t>
                      </a:r>
                    </a:p>
                  </a:txBody>
                  <a:tcPr marL="30848" marR="30848" marT="30848" marB="30848">
                    <a:lnL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Chaîne de caractères</a:t>
                      </a:r>
                    </a:p>
                  </a:txBody>
                  <a:tcPr marL="30848" marR="30848" marT="30848" marB="30848" anchor="ctr">
                    <a:lnL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69004">
                <a:tc vMerge="1">
                  <a:txBody>
                    <a:bodyPr/>
                    <a:lstStyle/>
                    <a:p>
                      <a:pPr algn="ctr" fontAlgn="t"/>
                      <a:endParaRPr lang="fr-FR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848" marR="30848" marT="30848" marB="30848">
                    <a:lnL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VARCHAR(n)</a:t>
                      </a:r>
                    </a:p>
                  </a:txBody>
                  <a:tcPr marL="30848" marR="30848" marT="30848" marB="30848">
                    <a:lnL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fr-FR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848" marR="30848" marT="30848" marB="30848">
                    <a:lnL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69004">
                <a:tc rowSpan="4">
                  <a:txBody>
                    <a:bodyPr/>
                    <a:lstStyle/>
                    <a:p>
                      <a:pPr algn="ctr" fontAlgn="t"/>
                      <a:r>
                        <a:rPr lang="fr-FR" sz="18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 numérique</a:t>
                      </a:r>
                    </a:p>
                  </a:txBody>
                  <a:tcPr marL="30848" marR="30848" marT="30848" marB="30848" anchor="ctr">
                    <a:lnL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NUMBER(n,[d])</a:t>
                      </a:r>
                    </a:p>
                  </a:txBody>
                  <a:tcPr marL="30848" marR="30848" marT="30848" marB="30848">
                    <a:lnL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Nombre de n chiffres [optionnellement </a:t>
                      </a: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après la virgule]</a:t>
                      </a:r>
                    </a:p>
                  </a:txBody>
                  <a:tcPr marL="30848" marR="30848" marT="30848" marB="30848">
                    <a:lnL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89703">
                <a:tc vMerge="1">
                  <a:txBody>
                    <a:bodyPr/>
                    <a:lstStyle/>
                    <a:p>
                      <a:pPr algn="ctr" fontAlgn="t"/>
                      <a:endParaRPr lang="fr-FR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848" marR="30848" marT="30848" marB="30848">
                    <a:lnL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SMALLINT</a:t>
                      </a:r>
                    </a:p>
                  </a:txBody>
                  <a:tcPr marL="30848" marR="30848" marT="30848" marB="30848">
                    <a:lnL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Entier signé de 16 bits (-32768 à 32757)</a:t>
                      </a:r>
                    </a:p>
                  </a:txBody>
                  <a:tcPr marL="30848" marR="30848" marT="30848" marB="30848">
                    <a:lnL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89703">
                <a:tc vMerge="1">
                  <a:txBody>
                    <a:bodyPr/>
                    <a:lstStyle/>
                    <a:p>
                      <a:pPr algn="ctr" fontAlgn="t"/>
                      <a:endParaRPr lang="fr-FR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848" marR="30848" marT="30848" marB="30848">
                    <a:lnL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INTEGER</a:t>
                      </a:r>
                    </a:p>
                  </a:txBody>
                  <a:tcPr marL="30848" marR="30848" marT="30848" marB="30848">
                    <a:lnL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Entier signé de 32 bits (-2E31 à 2E31-1)</a:t>
                      </a:r>
                      <a:endParaRPr lang="fr-FR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848" marR="30848" marT="30848" marB="30848">
                    <a:lnL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89703">
                <a:tc vMerge="1">
                  <a:txBody>
                    <a:bodyPr/>
                    <a:lstStyle/>
                    <a:p>
                      <a:pPr algn="ctr" fontAlgn="t"/>
                      <a:endParaRPr lang="fr-FR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848" marR="30848" marT="30848" marB="30848">
                    <a:lnL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</a:p>
                  </a:txBody>
                  <a:tcPr marL="30848" marR="30848" marT="30848" marB="30848">
                    <a:lnL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Nombre à virgule flottante</a:t>
                      </a:r>
                    </a:p>
                  </a:txBody>
                  <a:tcPr marL="30848" marR="30848" marT="30848" marB="30848">
                    <a:lnL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89703">
                <a:tc rowSpan="3">
                  <a:txBody>
                    <a:bodyPr/>
                    <a:lstStyle/>
                    <a:p>
                      <a:pPr algn="ctr" fontAlgn="t"/>
                      <a:r>
                        <a:rPr lang="fr-FR" sz="18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 horaire</a:t>
                      </a:r>
                    </a:p>
                  </a:txBody>
                  <a:tcPr marL="30848" marR="30848" marT="30848" marB="30848" anchor="ctr">
                    <a:lnL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DATE</a:t>
                      </a:r>
                    </a:p>
                  </a:txBody>
                  <a:tcPr marL="30848" marR="30848" marT="30848" marB="30848">
                    <a:lnL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Date sous la forme 16/07/99</a:t>
                      </a:r>
                    </a:p>
                  </a:txBody>
                  <a:tcPr marL="30848" marR="30848" marT="30848" marB="30848">
                    <a:lnL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89703">
                <a:tc vMerge="1">
                  <a:txBody>
                    <a:bodyPr/>
                    <a:lstStyle/>
                    <a:p>
                      <a:pPr algn="ctr" fontAlgn="t"/>
                      <a:endParaRPr lang="fr-FR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848" marR="30848" marT="30848" marB="30848">
                    <a:lnL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TIME</a:t>
                      </a:r>
                    </a:p>
                  </a:txBody>
                  <a:tcPr marL="30848" marR="30848" marT="30848" marB="30848">
                    <a:lnL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Heure sous la forme 12:54:24.85</a:t>
                      </a:r>
                    </a:p>
                  </a:txBody>
                  <a:tcPr marL="30848" marR="30848" marT="30848" marB="30848">
                    <a:lnL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16452">
                <a:tc vMerge="1">
                  <a:txBody>
                    <a:bodyPr/>
                    <a:lstStyle/>
                    <a:p>
                      <a:pPr algn="ctr" fontAlgn="t"/>
                      <a:endParaRPr lang="fr-FR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848" marR="30848" marT="30848" marB="30848">
                    <a:lnL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TIMESTAMP</a:t>
                      </a:r>
                    </a:p>
                  </a:txBody>
                  <a:tcPr marL="30848" marR="30848" marT="30848" marB="30848">
                    <a:lnL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Date et Heure</a:t>
                      </a:r>
                    </a:p>
                  </a:txBody>
                  <a:tcPr marL="30848" marR="30848" marT="30848" marB="30848">
                    <a:lnL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34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5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475656" y="2780928"/>
            <a:ext cx="6048672" cy="2308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ourier 10 Pitch"/>
                <a:cs typeface="Arial" pitchFamily="34" charset="0"/>
              </a:rPr>
              <a:t>CREATE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373737"/>
                </a:solidFill>
                <a:effectLst/>
                <a:latin typeface="Courier 10 Pitch"/>
                <a:cs typeface="Arial" pitchFamily="34" charset="0"/>
              </a:rPr>
              <a:t> 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ourier 10 Pitch"/>
                <a:cs typeface="Arial" pitchFamily="34" charset="0"/>
              </a:rPr>
              <a:t>TABLE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373737"/>
                </a:solidFill>
                <a:effectLst/>
                <a:latin typeface="Courier 10 Pitch"/>
                <a:cs typeface="Arial" pitchFamily="34" charset="0"/>
              </a:rPr>
              <a:t>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Arial" pitchFamily="34" charset="0"/>
              </a:rPr>
              <a:t>utilisateur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373737"/>
                </a:solidFill>
                <a:effectLst/>
                <a:latin typeface="Courier 10 Pitch"/>
                <a:cs typeface="Arial" pitchFamily="34" charset="0"/>
              </a:rPr>
              <a:t>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Arial" pitchFamily="34" charset="0"/>
              </a:rPr>
              <a:t>(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373737"/>
                </a:solidFill>
                <a:effectLst/>
                <a:latin typeface="Courier 10 Pitch"/>
                <a:cs typeface="Arial" pitchFamily="34" charset="0"/>
              </a:rPr>
              <a:t>  </a:t>
            </a:r>
          </a:p>
          <a:p>
            <a:pPr marL="266700"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Arial" pitchFamily="34" charset="0"/>
              </a:rPr>
              <a:t>Id                        INT NOT NULL,</a:t>
            </a:r>
          </a:p>
          <a:p>
            <a:pPr marL="266700"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Arial" pitchFamily="34" charset="0"/>
              </a:rPr>
              <a:t>nom</a:t>
            </a:r>
            <a:r>
              <a:rPr kumimoji="0" lang="fr-FR" sz="2400" i="0" u="none" strike="noStrike" cap="none" normalizeH="0" baseline="0" dirty="0" smtClean="0">
                <a:ln>
                  <a:noFill/>
                </a:ln>
                <a:solidFill>
                  <a:srgbClr val="373737"/>
                </a:solidFill>
                <a:effectLst/>
                <a:latin typeface="Courier 10 Pitch"/>
                <a:cs typeface="Arial" pitchFamily="34" charset="0"/>
              </a:rPr>
              <a:t>                    </a:t>
            </a:r>
            <a:r>
              <a:rPr kumimoji="0" lang="fr-FR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Arial" pitchFamily="34" charset="0"/>
              </a:rPr>
              <a:t>VARCHAR(100), </a:t>
            </a:r>
          </a:p>
          <a:p>
            <a:pPr marL="266700"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Arial" pitchFamily="34" charset="0"/>
              </a:rPr>
              <a:t>date_naissance</a:t>
            </a:r>
            <a:r>
              <a:rPr kumimoji="0" lang="fr-FR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Arial" pitchFamily="34" charset="0"/>
              </a:rPr>
              <a:t> DATE</a:t>
            </a:r>
          </a:p>
          <a:p>
            <a:pPr marL="85725"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Arial" pitchFamily="34" charset="0"/>
              </a:rPr>
              <a:t>) ; 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</a:t>
            </a:r>
            <a:endParaRPr kumimoji="0" lang="fr-FR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43608" y="1412776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Utilisateur (</a:t>
            </a:r>
            <a:r>
              <a:rPr lang="fr-FR" sz="2400" b="1" u="sng" dirty="0" smtClean="0"/>
              <a:t>id</a:t>
            </a:r>
            <a:r>
              <a:rPr lang="fr-FR" sz="2400" dirty="0" smtClean="0"/>
              <a:t>, nom, </a:t>
            </a:r>
            <a:r>
              <a:rPr lang="fr-FR" sz="2400" dirty="0" err="1" smtClean="0"/>
              <a:t>date_naissance</a:t>
            </a:r>
            <a:r>
              <a:rPr lang="fr-FR" sz="2400" dirty="0" smtClean="0"/>
              <a:t>)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3836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5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403648" y="2132856"/>
            <a:ext cx="5112568" cy="1754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ourier 10 Pitch"/>
                <a:cs typeface="Arial" pitchFamily="34" charset="0"/>
              </a:rPr>
              <a:t>CREATE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373737"/>
                </a:solidFill>
                <a:effectLst/>
                <a:latin typeface="Courier 10 Pitch"/>
                <a:cs typeface="Arial" pitchFamily="34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ourier 10 Pitch"/>
                <a:cs typeface="Arial" pitchFamily="34" charset="0"/>
              </a:rPr>
              <a:t>TABLE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373737"/>
                </a:solidFill>
                <a:effectLst/>
                <a:latin typeface="Courier 10 Pitch"/>
                <a:cs typeface="Arial" pitchFamily="34" charset="0"/>
              </a:rPr>
              <a:t>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Arial" pitchFamily="34" charset="0"/>
              </a:rPr>
              <a:t>utilisateur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373737"/>
                </a:solidFill>
                <a:effectLst/>
                <a:latin typeface="Courier 10 Pitch"/>
                <a:cs typeface="Arial" pitchFamily="34" charset="0"/>
              </a:rPr>
              <a:t>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Arial" pitchFamily="34" charset="0"/>
              </a:rPr>
              <a:t>(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373737"/>
                </a:solidFill>
                <a:effectLst/>
                <a:latin typeface="Courier 10 Pitch"/>
                <a:cs typeface="Arial" pitchFamily="34" charset="0"/>
              </a:rPr>
              <a:t>  </a:t>
            </a:r>
          </a:p>
          <a:p>
            <a:pPr marL="266700"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10 Pitch"/>
                <a:cs typeface="Arial" pitchFamily="34" charset="0"/>
              </a:rPr>
              <a:t>id        INT PRIMARY KEY NOT NULL,</a:t>
            </a:r>
          </a:p>
          <a:p>
            <a:pPr marL="266700"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Arial" pitchFamily="34" charset="0"/>
              </a:rPr>
              <a:t>nom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373737"/>
                </a:solidFill>
                <a:effectLst/>
                <a:latin typeface="Courier 10 Pitch"/>
                <a:cs typeface="Arial" pitchFamily="34" charset="0"/>
              </a:rPr>
              <a:t>                   </a:t>
            </a:r>
            <a:r>
              <a:rPr lang="fr-FR" dirty="0" smtClean="0">
                <a:solidFill>
                  <a:schemeClr val="tx1"/>
                </a:solidFill>
                <a:latin typeface="Courier 10 Pitch"/>
                <a:cs typeface="Arial" pitchFamily="34" charset="0"/>
              </a:rPr>
              <a:t>VARCHAR(100</a:t>
            </a:r>
            <a:r>
              <a:rPr lang="fr-FR" dirty="0">
                <a:solidFill>
                  <a:schemeClr val="tx1"/>
                </a:solidFill>
                <a:latin typeface="Courier 10 Pitch"/>
                <a:cs typeface="Arial" pitchFamily="34" charset="0"/>
              </a:rPr>
              <a:t>), </a:t>
            </a:r>
          </a:p>
          <a:p>
            <a:pPr marL="266700"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Arial" pitchFamily="34" charset="0"/>
              </a:rPr>
              <a:t>date_naissance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Arial" pitchFamily="34" charset="0"/>
              </a:rPr>
              <a:t> DATE</a:t>
            </a:r>
          </a:p>
          <a:p>
            <a:pPr marL="85725"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Arial" pitchFamily="34" charset="0"/>
              </a:rPr>
              <a:t>) ;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</a:t>
            </a:r>
            <a:endParaRPr kumimoji="0" lang="fr-F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43608" y="1412776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Utilisateur (</a:t>
            </a:r>
            <a:r>
              <a:rPr lang="fr-FR" sz="2400" b="1" u="sng" dirty="0" smtClean="0"/>
              <a:t>id</a:t>
            </a:r>
            <a:r>
              <a:rPr lang="fr-FR" sz="2400" dirty="0" smtClean="0"/>
              <a:t>, nom, </a:t>
            </a:r>
            <a:r>
              <a:rPr lang="fr-FR" sz="2400" dirty="0" err="1" smtClean="0"/>
              <a:t>date_naissance</a:t>
            </a:r>
            <a:r>
              <a:rPr lang="fr-FR" sz="2400" dirty="0" smtClean="0"/>
              <a:t>) </a:t>
            </a:r>
            <a:endParaRPr lang="fr-FR" sz="2400" dirty="0"/>
          </a:p>
        </p:txBody>
      </p:sp>
      <p:sp>
        <p:nvSpPr>
          <p:cNvPr id="9" name="Rectangle 8"/>
          <p:cNvSpPr/>
          <p:nvPr/>
        </p:nvSpPr>
        <p:spPr>
          <a:xfrm>
            <a:off x="1331640" y="4365104"/>
            <a:ext cx="5388272" cy="20313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>
                <a:solidFill>
                  <a:srgbClr val="FFC000"/>
                </a:solidFill>
                <a:latin typeface="Courier 10 Pitch"/>
                <a:cs typeface="Arial" pitchFamily="34" charset="0"/>
              </a:rPr>
              <a:t>CREATE TABLE </a:t>
            </a:r>
            <a:r>
              <a:rPr lang="fr-FR" b="1" dirty="0" smtClean="0">
                <a:solidFill>
                  <a:srgbClr val="FFC000"/>
                </a:solidFill>
                <a:latin typeface="Courier 10 Pitch"/>
                <a:cs typeface="Arial" pitchFamily="34" charset="0"/>
              </a:rPr>
              <a:t>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utilisateur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  </a:t>
            </a:r>
          </a:p>
          <a:p>
            <a:pPr marL="266700" lvl="0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FFFF00"/>
                </a:solidFill>
                <a:latin typeface="Courier 10 Pitch"/>
                <a:cs typeface="Arial" pitchFamily="34" charset="0"/>
              </a:rPr>
              <a:t>Id                    </a:t>
            </a:r>
            <a:r>
              <a:rPr lang="fr-FR" b="1" dirty="0">
                <a:solidFill>
                  <a:srgbClr val="FFFF00"/>
                </a:solidFill>
                <a:latin typeface="Courier 10 Pitch"/>
                <a:cs typeface="Arial" pitchFamily="34" charset="0"/>
              </a:rPr>
              <a:t>INT </a:t>
            </a:r>
            <a:r>
              <a:rPr lang="fr-FR" b="1" dirty="0" smtClean="0">
                <a:solidFill>
                  <a:srgbClr val="FFFF00"/>
                </a:solidFill>
                <a:latin typeface="Courier 10 Pitch"/>
                <a:cs typeface="Arial" pitchFamily="34" charset="0"/>
              </a:rPr>
              <a:t>NOT </a:t>
            </a:r>
            <a:r>
              <a:rPr lang="fr-FR" b="1" dirty="0">
                <a:solidFill>
                  <a:srgbClr val="FFFF00"/>
                </a:solidFill>
                <a:latin typeface="Courier 10 Pitch"/>
                <a:cs typeface="Arial" pitchFamily="34" charset="0"/>
              </a:rPr>
              <a:t>NULL,</a:t>
            </a:r>
          </a:p>
          <a:p>
            <a:pPr marL="266700"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nom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373737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fr-FR" dirty="0" smtClean="0">
                <a:solidFill>
                  <a:schemeClr val="tx1"/>
                </a:solidFill>
                <a:latin typeface="Courier 10 Pitch"/>
                <a:cs typeface="Arial" pitchFamily="34" charset="0"/>
              </a:rPr>
              <a:t>VARCHAR(100</a:t>
            </a:r>
            <a:r>
              <a:rPr lang="fr-FR" dirty="0">
                <a:solidFill>
                  <a:schemeClr val="tx1"/>
                </a:solidFill>
                <a:latin typeface="Courier 10 Pitch"/>
                <a:cs typeface="Arial" pitchFamily="34" charset="0"/>
              </a:rPr>
              <a:t>), </a:t>
            </a:r>
          </a:p>
          <a:p>
            <a:pPr marL="266700"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date_naissance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DATE, </a:t>
            </a:r>
          </a:p>
          <a:p>
            <a:pPr marL="266700"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37373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10 Pitch"/>
                <a:cs typeface="Arial" pitchFamily="34" charset="0"/>
              </a:rPr>
              <a:t>[Constraint PK1] </a:t>
            </a:r>
            <a:r>
              <a:rPr lang="en-US" b="1" dirty="0">
                <a:solidFill>
                  <a:srgbClr val="FFFF00"/>
                </a:solidFill>
                <a:latin typeface="Courier 10 Pitch"/>
                <a:cs typeface="Arial" pitchFamily="34" charset="0"/>
              </a:rPr>
              <a:t>PRIMARY KEY (id</a:t>
            </a:r>
            <a:r>
              <a:rPr lang="en-US" b="1" dirty="0" smtClean="0">
                <a:solidFill>
                  <a:srgbClr val="FFFF00"/>
                </a:solidFill>
                <a:latin typeface="Courier 10 Pitch"/>
                <a:cs typeface="Arial" pitchFamily="34" charset="0"/>
              </a:rPr>
              <a:t>)</a:t>
            </a:r>
          </a:p>
          <a:p>
            <a:pPr marL="85725"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ourier 10 Pitch"/>
                <a:cs typeface="Arial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Courier 10 Pitch"/>
                <a:cs typeface="Arial" pitchFamily="34" charset="0"/>
              </a:rPr>
              <a:t>; </a:t>
            </a:r>
            <a:r>
              <a:rPr lang="fr-FR" dirty="0">
                <a:solidFill>
                  <a:schemeClr val="tx1"/>
                </a:solidFill>
                <a:latin typeface="Courier 10 Pitch"/>
                <a:cs typeface="Arial" pitchFamily="34" charset="0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72300" y="3585790"/>
            <a:ext cx="136815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b="1" dirty="0" smtClean="0"/>
              <a:t> Définition </a:t>
            </a:r>
          </a:p>
          <a:p>
            <a:pPr algn="ctr"/>
            <a:r>
              <a:rPr lang="fr-FR" b="1" dirty="0" smtClean="0"/>
              <a:t>de la clé </a:t>
            </a:r>
          </a:p>
          <a:p>
            <a:pPr algn="ctr"/>
            <a:r>
              <a:rPr lang="fr-FR" b="1" dirty="0" smtClean="0"/>
              <a:t>primaire </a:t>
            </a:r>
            <a:endParaRPr lang="fr-FR" b="1" dirty="0"/>
          </a:p>
        </p:txBody>
      </p:sp>
      <p:sp>
        <p:nvSpPr>
          <p:cNvPr id="11" name="Flèche courbée vers le bas 10"/>
          <p:cNvSpPr/>
          <p:nvPr/>
        </p:nvSpPr>
        <p:spPr>
          <a:xfrm rot="958316" flipH="1">
            <a:off x="5436096" y="2711152"/>
            <a:ext cx="2160240" cy="360040"/>
          </a:xfrm>
          <a:prstGeom prst="curved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                                  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Flèche courbée vers le bas 11"/>
          <p:cNvSpPr/>
          <p:nvPr/>
        </p:nvSpPr>
        <p:spPr>
          <a:xfrm rot="8966469">
            <a:off x="5498130" y="5267139"/>
            <a:ext cx="2498454" cy="360040"/>
          </a:xfrm>
          <a:prstGeom prst="curvedDownArrow">
            <a:avLst>
              <a:gd name="adj1" fmla="val 25000"/>
              <a:gd name="adj2" fmla="val 50000"/>
              <a:gd name="adj3" fmla="val 209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1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5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043607" y="1412776"/>
            <a:ext cx="784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Utilisateur (</a:t>
            </a:r>
            <a:r>
              <a:rPr lang="fr-FR" sz="2400" b="1" u="sng" dirty="0" smtClean="0"/>
              <a:t>id</a:t>
            </a:r>
            <a:r>
              <a:rPr lang="fr-FR" sz="2400" dirty="0" smtClean="0"/>
              <a:t>, nom, </a:t>
            </a:r>
            <a:r>
              <a:rPr lang="fr-FR" sz="2400" dirty="0" err="1" smtClean="0"/>
              <a:t>date_naissance</a:t>
            </a:r>
            <a:r>
              <a:rPr lang="fr-FR" sz="2400" dirty="0" smtClean="0"/>
              <a:t>, </a:t>
            </a:r>
            <a:r>
              <a:rPr lang="fr-FR" sz="2400" b="1" dirty="0" smtClean="0">
                <a:solidFill>
                  <a:srgbClr val="FFC000"/>
                </a:solidFill>
              </a:rPr>
              <a:t>#</a:t>
            </a:r>
            <a:r>
              <a:rPr lang="fr-FR" sz="2400" b="1" dirty="0" err="1" smtClean="0">
                <a:solidFill>
                  <a:srgbClr val="FFC000"/>
                </a:solidFill>
              </a:rPr>
              <a:t>id_pays</a:t>
            </a:r>
            <a:r>
              <a:rPr lang="fr-FR" sz="2400" dirty="0" smtClean="0"/>
              <a:t>) </a:t>
            </a:r>
            <a:endParaRPr lang="fr-FR" sz="2400" dirty="0"/>
          </a:p>
        </p:txBody>
      </p:sp>
      <p:sp>
        <p:nvSpPr>
          <p:cNvPr id="9" name="Rectangle 8"/>
          <p:cNvSpPr/>
          <p:nvPr/>
        </p:nvSpPr>
        <p:spPr>
          <a:xfrm>
            <a:off x="144016" y="2307302"/>
            <a:ext cx="8820472" cy="2369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66700" lvl="0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CREATE TABLE </a:t>
            </a:r>
            <a:r>
              <a:rPr lang="fr-F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utilisateur</a:t>
            </a:r>
          </a:p>
          <a:p>
            <a:pPr marL="266700" lvl="0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 marL="444500" lvl="0" fontAlgn="base">
              <a:spcBef>
                <a:spcPct val="0"/>
              </a:spcBef>
              <a:spcAft>
                <a:spcPct val="0"/>
              </a:spcAft>
            </a:pPr>
            <a:r>
              <a:rPr lang="fr-FR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id_utilisateur</a:t>
            </a:r>
            <a:r>
              <a:rPr lang="fr-FR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INT  NOT NULL, </a:t>
            </a:r>
          </a:p>
          <a:p>
            <a:pPr marL="444500" lvl="0" fontAlgn="base">
              <a:spcBef>
                <a:spcPct val="0"/>
              </a:spcBef>
              <a:spcAft>
                <a:spcPct val="0"/>
              </a:spcAft>
            </a:pPr>
            <a:r>
              <a:rPr lang="fr-FR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id_pays</a:t>
            </a:r>
            <a:r>
              <a:rPr lang="fr-FR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INT  NOT NULL, </a:t>
            </a:r>
          </a:p>
          <a:p>
            <a:pPr marL="444500" lvl="0" fontAlgn="base">
              <a:spcBef>
                <a:spcPct val="0"/>
              </a:spcBef>
              <a:spcAft>
                <a:spcPct val="0"/>
              </a:spcAft>
            </a:pPr>
            <a:r>
              <a:rPr lang="fr-FR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nom                     VARCHAR(100), </a:t>
            </a:r>
          </a:p>
          <a:p>
            <a:pPr marL="444500" lvl="0" fontAlgn="base">
              <a:spcBef>
                <a:spcPct val="0"/>
              </a:spcBef>
              <a:spcAft>
                <a:spcPct val="0"/>
              </a:spcAft>
            </a:pPr>
            <a:r>
              <a:rPr lang="fr-FR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date_naissance</a:t>
            </a:r>
            <a:r>
              <a:rPr lang="fr-FR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DATE,</a:t>
            </a:r>
          </a:p>
          <a:p>
            <a:pPr marL="444500" lvl="0" fontAlgn="base">
              <a:spcBef>
                <a:spcPct val="0"/>
              </a:spcBef>
              <a:spcAft>
                <a:spcPct val="0"/>
              </a:spcAft>
            </a:pPr>
            <a:r>
              <a:rPr lang="fr-FR" sz="15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CONSTRAINT PK1 PRIMARY KEY (</a:t>
            </a:r>
            <a:r>
              <a:rPr lang="fr-FR" sz="15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id_utilisateur</a:t>
            </a:r>
            <a:r>
              <a:rPr lang="fr-FR" sz="15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marL="444500" lvl="0" fontAlgn="base">
              <a:spcBef>
                <a:spcPct val="0"/>
              </a:spcBef>
              <a:spcAft>
                <a:spcPct val="0"/>
              </a:spcAft>
            </a:pPr>
            <a:r>
              <a:rPr lang="fr-FR" sz="19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CONSTRAINT FK1 FOREIGN KEY (</a:t>
            </a:r>
            <a:r>
              <a:rPr lang="fr-FR" sz="1900" b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id_pays</a:t>
            </a:r>
            <a:r>
              <a:rPr lang="fr-FR" sz="19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fr-FR" sz="19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fr-FR" sz="19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pays (</a:t>
            </a:r>
            <a:r>
              <a:rPr lang="fr-FR" sz="1900" b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id_pays</a:t>
            </a:r>
            <a:r>
              <a:rPr lang="fr-FR" sz="19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)  </a:t>
            </a:r>
          </a:p>
          <a:p>
            <a:pPr marL="266700" lvl="0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07904" y="4941168"/>
            <a:ext cx="136815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b="1" dirty="0" smtClean="0"/>
              <a:t> Définition </a:t>
            </a:r>
          </a:p>
          <a:p>
            <a:pPr algn="ctr"/>
            <a:r>
              <a:rPr lang="fr-FR" b="1" dirty="0" smtClean="0"/>
              <a:t>de la clé </a:t>
            </a:r>
          </a:p>
          <a:p>
            <a:pPr algn="ctr"/>
            <a:r>
              <a:rPr lang="fr-FR" b="1" dirty="0" smtClean="0"/>
              <a:t>étrangères</a:t>
            </a:r>
            <a:endParaRPr lang="fr-FR" b="1" dirty="0"/>
          </a:p>
        </p:txBody>
      </p:sp>
      <p:sp>
        <p:nvSpPr>
          <p:cNvPr id="13" name="Flèche courbée vers le bas 12"/>
          <p:cNvSpPr/>
          <p:nvPr/>
        </p:nvSpPr>
        <p:spPr>
          <a:xfrm rot="13646121">
            <a:off x="2226505" y="4794400"/>
            <a:ext cx="1519464" cy="360040"/>
          </a:xfrm>
          <a:prstGeom prst="curvedDownArrow">
            <a:avLst>
              <a:gd name="adj1" fmla="val 25000"/>
              <a:gd name="adj2" fmla="val 50000"/>
              <a:gd name="adj3" fmla="val 209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28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Autofit/>
          </a:bodyPr>
          <a:lstStyle/>
          <a:p>
            <a:pPr algn="ctr"/>
            <a:r>
              <a:rPr lang="fr-FR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angage </a:t>
            </a:r>
            <a:r>
              <a:rPr lang="fr-FR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éfinition </a:t>
            </a:r>
            <a:b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onnées (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LDD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fr-FR" sz="4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844824"/>
            <a:ext cx="8352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2-  La suppression physique de tables</a:t>
            </a:r>
          </a:p>
          <a:p>
            <a:endParaRPr lang="fr-FR" sz="12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La suppression physique de tables se réalise avec l’ordre SQL </a:t>
            </a:r>
            <a:r>
              <a:rPr lang="fr-FR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DROP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22004" y="5157192"/>
            <a:ext cx="702078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>
                <a:solidFill>
                  <a:srgbClr val="FF0000"/>
                </a:solidFill>
              </a:rPr>
              <a:t>Attention :</a:t>
            </a:r>
            <a:r>
              <a:rPr lang="fr-FR" dirty="0">
                <a:solidFill>
                  <a:srgbClr val="FF0000"/>
                </a:solidFill>
              </a:rPr>
              <a:t> </a:t>
            </a:r>
            <a:r>
              <a:rPr lang="fr-FR" dirty="0" smtClean="0">
                <a:solidFill>
                  <a:srgbClr val="FF0000"/>
                </a:solidFill>
              </a:rPr>
              <a:t>une </a:t>
            </a:r>
            <a:r>
              <a:rPr lang="fr-FR" dirty="0">
                <a:solidFill>
                  <a:srgbClr val="FF0000"/>
                </a:solidFill>
              </a:rPr>
              <a:t>fois supprimée, les données sont perdues. </a:t>
            </a:r>
            <a:r>
              <a:rPr lang="fr-FR" dirty="0" smtClean="0">
                <a:solidFill>
                  <a:srgbClr val="FF0000"/>
                </a:solidFill>
              </a:rPr>
              <a:t>Avant </a:t>
            </a:r>
            <a:r>
              <a:rPr lang="fr-FR" dirty="0">
                <a:solidFill>
                  <a:srgbClr val="FF0000"/>
                </a:solidFill>
              </a:rPr>
              <a:t>de l’utiliser sur une base importante il peut être judicieux d’effectuer un backup (une sauvegarde) pour éviter les mauvaises surprises.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2852936"/>
            <a:ext cx="1612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Syntaxe :</a:t>
            </a:r>
            <a:endParaRPr lang="fr-FR" sz="2800" b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19200" y="3697868"/>
            <a:ext cx="5238552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DROP TABLE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nom_table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; 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4883312"/>
            <a:ext cx="1752128" cy="174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49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Remarque </a:t>
            </a:r>
            <a:endParaRPr lang="fr-FR" sz="5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3184" y="1783357"/>
            <a:ext cx="8507288" cy="3471977"/>
          </a:xfrm>
          <a:solidFill>
            <a:srgbClr val="00B0F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36576" indent="0"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S’il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y a une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dépendance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avec une autre table, il est recommandé de les supprimer avant de supprimer la table.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(clés étrangères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6576" indent="0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6576" indent="0" fontAlgn="base"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suppression d’une table non utilisée est avantageux sur plusieurs aspects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6576" indent="0" fontAlgn="base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11560" y="3501008"/>
            <a:ext cx="81079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 fontAlgn="base">
              <a:buClr>
                <a:schemeClr val="tx1"/>
              </a:buClr>
              <a:buFont typeface="Wingdings" pitchFamily="2" charset="2"/>
              <a:buChar char="q"/>
            </a:pPr>
            <a:r>
              <a:rPr lang="fr-FR" b="1" dirty="0">
                <a:latin typeface="Times New Roman" pitchFamily="18" charset="0"/>
                <a:cs typeface="Times New Roman" pitchFamily="18" charset="0"/>
              </a:rPr>
              <a:t>Libérer de la mémoire et alléger le poids des backups</a:t>
            </a:r>
          </a:p>
          <a:p>
            <a:pPr marL="742950" lvl="1" indent="-285750" fontAlgn="base">
              <a:buClr>
                <a:schemeClr val="tx1"/>
              </a:buClr>
              <a:buFont typeface="Wingdings" pitchFamily="2" charset="2"/>
              <a:buChar char="q"/>
            </a:pPr>
            <a:r>
              <a:rPr lang="fr-FR" b="1" dirty="0">
                <a:latin typeface="Times New Roman" pitchFamily="18" charset="0"/>
                <a:cs typeface="Times New Roman" pitchFamily="18" charset="0"/>
              </a:rPr>
              <a:t>Éviter des erreurs dans le futur si une table porte un nom similaire </a:t>
            </a:r>
          </a:p>
          <a:p>
            <a:pPr marL="742950" lvl="1" indent="-285750" fontAlgn="base">
              <a:buClr>
                <a:schemeClr val="tx1"/>
              </a:buClr>
              <a:buFont typeface="Wingdings" pitchFamily="2" charset="2"/>
              <a:buChar char="q"/>
            </a:pPr>
            <a:r>
              <a:rPr lang="fr-FR" b="1" dirty="0">
                <a:latin typeface="Times New Roman" pitchFamily="18" charset="0"/>
                <a:cs typeface="Times New Roman" pitchFamily="18" charset="0"/>
              </a:rPr>
              <a:t>Lorsqu’un développeur ou administrateur de base de données découvre </a:t>
            </a:r>
          </a:p>
          <a:p>
            <a:pPr lvl="1" fontAlgn="base">
              <a:buClr>
                <a:schemeClr val="tx1"/>
              </a:buClr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 une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application, il est plus rapide de comprendre le système s’il n’y a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que</a:t>
            </a:r>
          </a:p>
          <a:p>
            <a:pPr lvl="1" fontAlgn="base">
              <a:buClr>
                <a:schemeClr val="tx1"/>
              </a:buClr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 les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tables utilisées qui sont présente.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30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Autofit/>
          </a:bodyPr>
          <a:lstStyle/>
          <a:p>
            <a:pPr algn="ctr"/>
            <a:r>
              <a:rPr lang="fr-FR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angage </a:t>
            </a:r>
            <a:r>
              <a:rPr lang="fr-FR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éfinition </a:t>
            </a:r>
            <a:b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onnées (</a:t>
            </a:r>
            <a:r>
              <a:rPr lang="fr-FR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LDD</a:t>
            </a:r>
            <a:r>
              <a:rPr lang="fr-FR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fr-FR" sz="4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844824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3-Modification d’une structure de table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331640" y="3068960"/>
            <a:ext cx="4572000" cy="195386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Ajouter un champ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Redimensionner un champ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Supprimer un champ</a:t>
            </a:r>
          </a:p>
        </p:txBody>
      </p:sp>
    </p:spTree>
    <p:extLst>
      <p:ext uri="{BB962C8B-B14F-4D97-AF65-F5344CB8AC3E}">
        <p14:creationId xmlns:p14="http://schemas.microsoft.com/office/powerpoint/2010/main" val="114724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Personnalisé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668</TotalTime>
  <Words>798</Words>
  <Application>Microsoft Office PowerPoint</Application>
  <PresentationFormat>Affichage à l'écran (4:3)</PresentationFormat>
  <Paragraphs>203</Paragraphs>
  <Slides>20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Technique</vt:lpstr>
      <vt:lpstr>Le Langage de Définition  des Données (LDD) </vt:lpstr>
      <vt:lpstr>Le Langage de Définition  des Données (LDD) </vt:lpstr>
      <vt:lpstr>Le Langage de Définition  des Données (LDD) </vt:lpstr>
      <vt:lpstr>Exemple </vt:lpstr>
      <vt:lpstr>Exemple </vt:lpstr>
      <vt:lpstr>Exemple </vt:lpstr>
      <vt:lpstr>Le Langage de Définition  des Données (LDD) </vt:lpstr>
      <vt:lpstr>Remarque </vt:lpstr>
      <vt:lpstr>Le Langage de Définition  des Données (LDD) </vt:lpstr>
      <vt:lpstr>Le Langage de Définition  des Données (LDD) </vt:lpstr>
      <vt:lpstr>Le Langage de Définition  des Données (LDD) </vt:lpstr>
      <vt:lpstr>Le Langage de Définition  des Données (LDD) </vt:lpstr>
      <vt:lpstr>Le Langage de Définition  des Données (LDD) </vt:lpstr>
      <vt:lpstr>Le Langage de Définition  des Données (LDD) </vt:lpstr>
      <vt:lpstr>Le Langage de Définition  des Données (LDD) </vt:lpstr>
      <vt:lpstr>Le Langage de Contrôle  des Données (LCD) </vt:lpstr>
      <vt:lpstr>Le Langage de Contrôle  des Données (LCD) </vt:lpstr>
      <vt:lpstr>Le Langage de Contrôle  des Données (LCD) </vt:lpstr>
      <vt:lpstr>Le Langage de Contrôle  des Données (LCD) </vt:lpstr>
      <vt:lpstr>Application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Langage de définition  des données (LDD)</dc:title>
  <dc:creator>hamma</dc:creator>
  <cp:lastModifiedBy>Mohamed OUANA</cp:lastModifiedBy>
  <cp:revision>51</cp:revision>
  <dcterms:created xsi:type="dcterms:W3CDTF">2015-10-21T07:22:06Z</dcterms:created>
  <dcterms:modified xsi:type="dcterms:W3CDTF">2015-11-03T13:26:07Z</dcterms:modified>
</cp:coreProperties>
</file>