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97"/>
  </p:notesMasterIdLst>
  <p:handoutMasterIdLst>
    <p:handoutMasterId r:id="rId498"/>
  </p:handoutMasterIdLst>
  <p:sldIdLst>
    <p:sldId id="459" r:id="rId3"/>
    <p:sldId id="461" r:id="rId4"/>
    <p:sldId id="462" r:id="rId5"/>
    <p:sldId id="460" r:id="rId6"/>
    <p:sldId id="464" r:id="rId7"/>
    <p:sldId id="466" r:id="rId8"/>
    <p:sldId id="465" r:id="rId9"/>
    <p:sldId id="467" r:id="rId10"/>
    <p:sldId id="861" r:id="rId11"/>
    <p:sldId id="862" r:id="rId12"/>
    <p:sldId id="468" r:id="rId13"/>
    <p:sldId id="469" r:id="rId14"/>
    <p:sldId id="470" r:id="rId15"/>
    <p:sldId id="471" r:id="rId16"/>
    <p:sldId id="472" r:id="rId17"/>
    <p:sldId id="473" r:id="rId18"/>
    <p:sldId id="474" r:id="rId19"/>
    <p:sldId id="475" r:id="rId20"/>
    <p:sldId id="476" r:id="rId21"/>
    <p:sldId id="477" r:id="rId22"/>
    <p:sldId id="478" r:id="rId23"/>
    <p:sldId id="479" r:id="rId24"/>
    <p:sldId id="481" r:id="rId25"/>
    <p:sldId id="484" r:id="rId26"/>
    <p:sldId id="482" r:id="rId27"/>
    <p:sldId id="483" r:id="rId28"/>
    <p:sldId id="485" r:id="rId29"/>
    <p:sldId id="486" r:id="rId30"/>
    <p:sldId id="487" r:id="rId31"/>
    <p:sldId id="488" r:id="rId32"/>
    <p:sldId id="489" r:id="rId33"/>
    <p:sldId id="490" r:id="rId34"/>
    <p:sldId id="863" r:id="rId35"/>
    <p:sldId id="864" r:id="rId36"/>
    <p:sldId id="491" r:id="rId37"/>
    <p:sldId id="492" r:id="rId38"/>
    <p:sldId id="493" r:id="rId39"/>
    <p:sldId id="494" r:id="rId40"/>
    <p:sldId id="495" r:id="rId41"/>
    <p:sldId id="496" r:id="rId42"/>
    <p:sldId id="497" r:id="rId43"/>
    <p:sldId id="498" r:id="rId44"/>
    <p:sldId id="499" r:id="rId45"/>
    <p:sldId id="500" r:id="rId46"/>
    <p:sldId id="501" r:id="rId47"/>
    <p:sldId id="502" r:id="rId48"/>
    <p:sldId id="503" r:id="rId49"/>
    <p:sldId id="505" r:id="rId50"/>
    <p:sldId id="506" r:id="rId51"/>
    <p:sldId id="504" r:id="rId52"/>
    <p:sldId id="507" r:id="rId53"/>
    <p:sldId id="508" r:id="rId54"/>
    <p:sldId id="509" r:id="rId55"/>
    <p:sldId id="541" r:id="rId56"/>
    <p:sldId id="540" r:id="rId57"/>
    <p:sldId id="542" r:id="rId58"/>
    <p:sldId id="543" r:id="rId59"/>
    <p:sldId id="544" r:id="rId60"/>
    <p:sldId id="545" r:id="rId61"/>
    <p:sldId id="510" r:id="rId62"/>
    <p:sldId id="511" r:id="rId63"/>
    <p:sldId id="512" r:id="rId64"/>
    <p:sldId id="513" r:id="rId65"/>
    <p:sldId id="517" r:id="rId66"/>
    <p:sldId id="515" r:id="rId67"/>
    <p:sldId id="516" r:id="rId68"/>
    <p:sldId id="514" r:id="rId69"/>
    <p:sldId id="518" r:id="rId70"/>
    <p:sldId id="519" r:id="rId71"/>
    <p:sldId id="520" r:id="rId72"/>
    <p:sldId id="521" r:id="rId73"/>
    <p:sldId id="522" r:id="rId74"/>
    <p:sldId id="523" r:id="rId75"/>
    <p:sldId id="524" r:id="rId76"/>
    <p:sldId id="525" r:id="rId77"/>
    <p:sldId id="526" r:id="rId78"/>
    <p:sldId id="527" r:id="rId79"/>
    <p:sldId id="528" r:id="rId80"/>
    <p:sldId id="529" r:id="rId81"/>
    <p:sldId id="530" r:id="rId82"/>
    <p:sldId id="531" r:id="rId83"/>
    <p:sldId id="546" r:id="rId84"/>
    <p:sldId id="547" r:id="rId85"/>
    <p:sldId id="548" r:id="rId86"/>
    <p:sldId id="549" r:id="rId87"/>
    <p:sldId id="550" r:id="rId88"/>
    <p:sldId id="551" r:id="rId89"/>
    <p:sldId id="552" r:id="rId90"/>
    <p:sldId id="553" r:id="rId91"/>
    <p:sldId id="554" r:id="rId92"/>
    <p:sldId id="555" r:id="rId93"/>
    <p:sldId id="556" r:id="rId94"/>
    <p:sldId id="557" r:id="rId95"/>
    <p:sldId id="558" r:id="rId96"/>
    <p:sldId id="559" r:id="rId97"/>
    <p:sldId id="560" r:id="rId98"/>
    <p:sldId id="561" r:id="rId99"/>
    <p:sldId id="562" r:id="rId100"/>
    <p:sldId id="563" r:id="rId101"/>
    <p:sldId id="564" r:id="rId102"/>
    <p:sldId id="565" r:id="rId103"/>
    <p:sldId id="566" r:id="rId104"/>
    <p:sldId id="567" r:id="rId105"/>
    <p:sldId id="568" r:id="rId106"/>
    <p:sldId id="569" r:id="rId107"/>
    <p:sldId id="570" r:id="rId108"/>
    <p:sldId id="571" r:id="rId109"/>
    <p:sldId id="572" r:id="rId110"/>
    <p:sldId id="573" r:id="rId111"/>
    <p:sldId id="865" r:id="rId112"/>
    <p:sldId id="574" r:id="rId113"/>
    <p:sldId id="575" r:id="rId114"/>
    <p:sldId id="576" r:id="rId115"/>
    <p:sldId id="577" r:id="rId116"/>
    <p:sldId id="957" r:id="rId117"/>
    <p:sldId id="578" r:id="rId118"/>
    <p:sldId id="579" r:id="rId119"/>
    <p:sldId id="580" r:id="rId120"/>
    <p:sldId id="581" r:id="rId121"/>
    <p:sldId id="582" r:id="rId122"/>
    <p:sldId id="583" r:id="rId123"/>
    <p:sldId id="584" r:id="rId124"/>
    <p:sldId id="585" r:id="rId125"/>
    <p:sldId id="586" r:id="rId126"/>
    <p:sldId id="587" r:id="rId127"/>
    <p:sldId id="588" r:id="rId128"/>
    <p:sldId id="589" r:id="rId129"/>
    <p:sldId id="590" r:id="rId130"/>
    <p:sldId id="591" r:id="rId131"/>
    <p:sldId id="592" r:id="rId132"/>
    <p:sldId id="593" r:id="rId133"/>
    <p:sldId id="594" r:id="rId134"/>
    <p:sldId id="595" r:id="rId135"/>
    <p:sldId id="596" r:id="rId136"/>
    <p:sldId id="597" r:id="rId137"/>
    <p:sldId id="598" r:id="rId138"/>
    <p:sldId id="599" r:id="rId139"/>
    <p:sldId id="600" r:id="rId140"/>
    <p:sldId id="601" r:id="rId141"/>
    <p:sldId id="602" r:id="rId142"/>
    <p:sldId id="603" r:id="rId143"/>
    <p:sldId id="604" r:id="rId144"/>
    <p:sldId id="605" r:id="rId145"/>
    <p:sldId id="606" r:id="rId146"/>
    <p:sldId id="607" r:id="rId147"/>
    <p:sldId id="608" r:id="rId148"/>
    <p:sldId id="609" r:id="rId149"/>
    <p:sldId id="610" r:id="rId150"/>
    <p:sldId id="611" r:id="rId151"/>
    <p:sldId id="612" r:id="rId152"/>
    <p:sldId id="613" r:id="rId153"/>
    <p:sldId id="614" r:id="rId154"/>
    <p:sldId id="615" r:id="rId155"/>
    <p:sldId id="616" r:id="rId156"/>
    <p:sldId id="617" r:id="rId157"/>
    <p:sldId id="618" r:id="rId158"/>
    <p:sldId id="619" r:id="rId159"/>
    <p:sldId id="620" r:id="rId160"/>
    <p:sldId id="621" r:id="rId161"/>
    <p:sldId id="624" r:id="rId162"/>
    <p:sldId id="625" r:id="rId163"/>
    <p:sldId id="626" r:id="rId164"/>
    <p:sldId id="627" r:id="rId165"/>
    <p:sldId id="628" r:id="rId166"/>
    <p:sldId id="629" r:id="rId167"/>
    <p:sldId id="630" r:id="rId168"/>
    <p:sldId id="631" r:id="rId169"/>
    <p:sldId id="632" r:id="rId170"/>
    <p:sldId id="633" r:id="rId171"/>
    <p:sldId id="634" r:id="rId172"/>
    <p:sldId id="635" r:id="rId173"/>
    <p:sldId id="637" r:id="rId174"/>
    <p:sldId id="638" r:id="rId175"/>
    <p:sldId id="639" r:id="rId176"/>
    <p:sldId id="640" r:id="rId177"/>
    <p:sldId id="641" r:id="rId178"/>
    <p:sldId id="642" r:id="rId179"/>
    <p:sldId id="643" r:id="rId180"/>
    <p:sldId id="644" r:id="rId181"/>
    <p:sldId id="645" r:id="rId182"/>
    <p:sldId id="646" r:id="rId183"/>
    <p:sldId id="647" r:id="rId184"/>
    <p:sldId id="648" r:id="rId185"/>
    <p:sldId id="649" r:id="rId186"/>
    <p:sldId id="650" r:id="rId187"/>
    <p:sldId id="651" r:id="rId188"/>
    <p:sldId id="652" r:id="rId189"/>
    <p:sldId id="653" r:id="rId190"/>
    <p:sldId id="654" r:id="rId191"/>
    <p:sldId id="655" r:id="rId192"/>
    <p:sldId id="656" r:id="rId193"/>
    <p:sldId id="657" r:id="rId194"/>
    <p:sldId id="658" r:id="rId195"/>
    <p:sldId id="659" r:id="rId196"/>
    <p:sldId id="660" r:id="rId197"/>
    <p:sldId id="661" r:id="rId198"/>
    <p:sldId id="662" r:id="rId199"/>
    <p:sldId id="663" r:id="rId200"/>
    <p:sldId id="664" r:id="rId201"/>
    <p:sldId id="665" r:id="rId202"/>
    <p:sldId id="666" r:id="rId203"/>
    <p:sldId id="667" r:id="rId204"/>
    <p:sldId id="668" r:id="rId205"/>
    <p:sldId id="669" r:id="rId206"/>
    <p:sldId id="670" r:id="rId207"/>
    <p:sldId id="671" r:id="rId208"/>
    <p:sldId id="672" r:id="rId209"/>
    <p:sldId id="673" r:id="rId210"/>
    <p:sldId id="674" r:id="rId211"/>
    <p:sldId id="675" r:id="rId212"/>
    <p:sldId id="676" r:id="rId213"/>
    <p:sldId id="677" r:id="rId214"/>
    <p:sldId id="678" r:id="rId215"/>
    <p:sldId id="679" r:id="rId216"/>
    <p:sldId id="680" r:id="rId217"/>
    <p:sldId id="681" r:id="rId218"/>
    <p:sldId id="682" r:id="rId219"/>
    <p:sldId id="683" r:id="rId220"/>
    <p:sldId id="684" r:id="rId221"/>
    <p:sldId id="685" r:id="rId222"/>
    <p:sldId id="958" r:id="rId223"/>
    <p:sldId id="959" r:id="rId224"/>
    <p:sldId id="960" r:id="rId225"/>
    <p:sldId id="961" r:id="rId226"/>
    <p:sldId id="962" r:id="rId227"/>
    <p:sldId id="963" r:id="rId228"/>
    <p:sldId id="964" r:id="rId229"/>
    <p:sldId id="965" r:id="rId230"/>
    <p:sldId id="966" r:id="rId231"/>
    <p:sldId id="967" r:id="rId232"/>
    <p:sldId id="686" r:id="rId233"/>
    <p:sldId id="687" r:id="rId234"/>
    <p:sldId id="688" r:id="rId235"/>
    <p:sldId id="689" r:id="rId236"/>
    <p:sldId id="690" r:id="rId237"/>
    <p:sldId id="691" r:id="rId238"/>
    <p:sldId id="692" r:id="rId239"/>
    <p:sldId id="693" r:id="rId240"/>
    <p:sldId id="694" r:id="rId241"/>
    <p:sldId id="695" r:id="rId242"/>
    <p:sldId id="696" r:id="rId243"/>
    <p:sldId id="697" r:id="rId244"/>
    <p:sldId id="698" r:id="rId245"/>
    <p:sldId id="699" r:id="rId246"/>
    <p:sldId id="700" r:id="rId247"/>
    <p:sldId id="701" r:id="rId248"/>
    <p:sldId id="702" r:id="rId249"/>
    <p:sldId id="866" r:id="rId250"/>
    <p:sldId id="867" r:id="rId251"/>
    <p:sldId id="705" r:id="rId252"/>
    <p:sldId id="868" r:id="rId253"/>
    <p:sldId id="869" r:id="rId254"/>
    <p:sldId id="870" r:id="rId255"/>
    <p:sldId id="871" r:id="rId256"/>
    <p:sldId id="872" r:id="rId257"/>
    <p:sldId id="873" r:id="rId258"/>
    <p:sldId id="874" r:id="rId259"/>
    <p:sldId id="875" r:id="rId260"/>
    <p:sldId id="876" r:id="rId261"/>
    <p:sldId id="877" r:id="rId262"/>
    <p:sldId id="878" r:id="rId263"/>
    <p:sldId id="879" r:id="rId264"/>
    <p:sldId id="880" r:id="rId265"/>
    <p:sldId id="881" r:id="rId266"/>
    <p:sldId id="882" r:id="rId267"/>
    <p:sldId id="883" r:id="rId268"/>
    <p:sldId id="884" r:id="rId269"/>
    <p:sldId id="885" r:id="rId270"/>
    <p:sldId id="886" r:id="rId271"/>
    <p:sldId id="887" r:id="rId272"/>
    <p:sldId id="888" r:id="rId273"/>
    <p:sldId id="889" r:id="rId274"/>
    <p:sldId id="890" r:id="rId275"/>
    <p:sldId id="891" r:id="rId276"/>
    <p:sldId id="892" r:id="rId277"/>
    <p:sldId id="893" r:id="rId278"/>
    <p:sldId id="894" r:id="rId279"/>
    <p:sldId id="895" r:id="rId280"/>
    <p:sldId id="896" r:id="rId281"/>
    <p:sldId id="897" r:id="rId282"/>
    <p:sldId id="898" r:id="rId283"/>
    <p:sldId id="899" r:id="rId284"/>
    <p:sldId id="900" r:id="rId285"/>
    <p:sldId id="901" r:id="rId286"/>
    <p:sldId id="902" r:id="rId287"/>
    <p:sldId id="956" r:id="rId288"/>
    <p:sldId id="706" r:id="rId289"/>
    <p:sldId id="707" r:id="rId290"/>
    <p:sldId id="708" r:id="rId291"/>
    <p:sldId id="709" r:id="rId292"/>
    <p:sldId id="710" r:id="rId293"/>
    <p:sldId id="711" r:id="rId294"/>
    <p:sldId id="712" r:id="rId295"/>
    <p:sldId id="713" r:id="rId296"/>
    <p:sldId id="714" r:id="rId297"/>
    <p:sldId id="715" r:id="rId298"/>
    <p:sldId id="716" r:id="rId299"/>
    <p:sldId id="717" r:id="rId300"/>
    <p:sldId id="718" r:id="rId301"/>
    <p:sldId id="719" r:id="rId302"/>
    <p:sldId id="720" r:id="rId303"/>
    <p:sldId id="721" r:id="rId304"/>
    <p:sldId id="722" r:id="rId305"/>
    <p:sldId id="723" r:id="rId306"/>
    <p:sldId id="724" r:id="rId307"/>
    <p:sldId id="725" r:id="rId308"/>
    <p:sldId id="726" r:id="rId309"/>
    <p:sldId id="727" r:id="rId310"/>
    <p:sldId id="728" r:id="rId311"/>
    <p:sldId id="729" r:id="rId312"/>
    <p:sldId id="730" r:id="rId313"/>
    <p:sldId id="731" r:id="rId314"/>
    <p:sldId id="732" r:id="rId315"/>
    <p:sldId id="733" r:id="rId316"/>
    <p:sldId id="734" r:id="rId317"/>
    <p:sldId id="735" r:id="rId318"/>
    <p:sldId id="736" r:id="rId319"/>
    <p:sldId id="737" r:id="rId320"/>
    <p:sldId id="738" r:id="rId321"/>
    <p:sldId id="739" r:id="rId322"/>
    <p:sldId id="740" r:id="rId323"/>
    <p:sldId id="741" r:id="rId324"/>
    <p:sldId id="742" r:id="rId325"/>
    <p:sldId id="903" r:id="rId326"/>
    <p:sldId id="904" r:id="rId327"/>
    <p:sldId id="905" r:id="rId328"/>
    <p:sldId id="906" r:id="rId329"/>
    <p:sldId id="907" r:id="rId330"/>
    <p:sldId id="908" r:id="rId331"/>
    <p:sldId id="909" r:id="rId332"/>
    <p:sldId id="910" r:id="rId333"/>
    <p:sldId id="911" r:id="rId334"/>
    <p:sldId id="912" r:id="rId335"/>
    <p:sldId id="913" r:id="rId336"/>
    <p:sldId id="914" r:id="rId337"/>
    <p:sldId id="915" r:id="rId338"/>
    <p:sldId id="916" r:id="rId339"/>
    <p:sldId id="917" r:id="rId340"/>
    <p:sldId id="918" r:id="rId341"/>
    <p:sldId id="919" r:id="rId342"/>
    <p:sldId id="920" r:id="rId343"/>
    <p:sldId id="921" r:id="rId344"/>
    <p:sldId id="922" r:id="rId345"/>
    <p:sldId id="923" r:id="rId346"/>
    <p:sldId id="924" r:id="rId347"/>
    <p:sldId id="925" r:id="rId348"/>
    <p:sldId id="926" r:id="rId349"/>
    <p:sldId id="927" r:id="rId350"/>
    <p:sldId id="928" r:id="rId351"/>
    <p:sldId id="929" r:id="rId352"/>
    <p:sldId id="930" r:id="rId353"/>
    <p:sldId id="931" r:id="rId354"/>
    <p:sldId id="932" r:id="rId355"/>
    <p:sldId id="933" r:id="rId356"/>
    <p:sldId id="934" r:id="rId357"/>
    <p:sldId id="935" r:id="rId358"/>
    <p:sldId id="936" r:id="rId359"/>
    <p:sldId id="937" r:id="rId360"/>
    <p:sldId id="938" r:id="rId361"/>
    <p:sldId id="939" r:id="rId362"/>
    <p:sldId id="940" r:id="rId363"/>
    <p:sldId id="941" r:id="rId364"/>
    <p:sldId id="942" r:id="rId365"/>
    <p:sldId id="943" r:id="rId366"/>
    <p:sldId id="944" r:id="rId367"/>
    <p:sldId id="945" r:id="rId368"/>
    <p:sldId id="946" r:id="rId369"/>
    <p:sldId id="947" r:id="rId370"/>
    <p:sldId id="948" r:id="rId371"/>
    <p:sldId id="949" r:id="rId372"/>
    <p:sldId id="950" r:id="rId373"/>
    <p:sldId id="951" r:id="rId374"/>
    <p:sldId id="952" r:id="rId375"/>
    <p:sldId id="953" r:id="rId376"/>
    <p:sldId id="954" r:id="rId377"/>
    <p:sldId id="955" r:id="rId378"/>
    <p:sldId id="743" r:id="rId379"/>
    <p:sldId id="744" r:id="rId380"/>
    <p:sldId id="745" r:id="rId381"/>
    <p:sldId id="746" r:id="rId382"/>
    <p:sldId id="747" r:id="rId383"/>
    <p:sldId id="748" r:id="rId384"/>
    <p:sldId id="749" r:id="rId385"/>
    <p:sldId id="750" r:id="rId386"/>
    <p:sldId id="751" r:id="rId387"/>
    <p:sldId id="752" r:id="rId388"/>
    <p:sldId id="753" r:id="rId389"/>
    <p:sldId id="754" r:id="rId390"/>
    <p:sldId id="755" r:id="rId391"/>
    <p:sldId id="756" r:id="rId392"/>
    <p:sldId id="757" r:id="rId393"/>
    <p:sldId id="758" r:id="rId394"/>
    <p:sldId id="759" r:id="rId395"/>
    <p:sldId id="760" r:id="rId396"/>
    <p:sldId id="761" r:id="rId397"/>
    <p:sldId id="762" r:id="rId398"/>
    <p:sldId id="763" r:id="rId399"/>
    <p:sldId id="764" r:id="rId400"/>
    <p:sldId id="765" r:id="rId401"/>
    <p:sldId id="766" r:id="rId402"/>
    <p:sldId id="767" r:id="rId403"/>
    <p:sldId id="768" r:id="rId404"/>
    <p:sldId id="769" r:id="rId405"/>
    <p:sldId id="770" r:id="rId406"/>
    <p:sldId id="771" r:id="rId407"/>
    <p:sldId id="772" r:id="rId408"/>
    <p:sldId id="773" r:id="rId409"/>
    <p:sldId id="774" r:id="rId410"/>
    <p:sldId id="775" r:id="rId411"/>
    <p:sldId id="776" r:id="rId412"/>
    <p:sldId id="777" r:id="rId413"/>
    <p:sldId id="778" r:id="rId414"/>
    <p:sldId id="779" r:id="rId415"/>
    <p:sldId id="780" r:id="rId416"/>
    <p:sldId id="781" r:id="rId417"/>
    <p:sldId id="782" r:id="rId418"/>
    <p:sldId id="783" r:id="rId419"/>
    <p:sldId id="784" r:id="rId420"/>
    <p:sldId id="785" r:id="rId421"/>
    <p:sldId id="786" r:id="rId422"/>
    <p:sldId id="787" r:id="rId423"/>
    <p:sldId id="788" r:id="rId424"/>
    <p:sldId id="789" r:id="rId425"/>
    <p:sldId id="790" r:id="rId426"/>
    <p:sldId id="791" r:id="rId427"/>
    <p:sldId id="792" r:id="rId428"/>
    <p:sldId id="793" r:id="rId429"/>
    <p:sldId id="794" r:id="rId430"/>
    <p:sldId id="795" r:id="rId431"/>
    <p:sldId id="796" r:id="rId432"/>
    <p:sldId id="797" r:id="rId433"/>
    <p:sldId id="798" r:id="rId434"/>
    <p:sldId id="799" r:id="rId435"/>
    <p:sldId id="800" r:id="rId436"/>
    <p:sldId id="801" r:id="rId437"/>
    <p:sldId id="802" r:id="rId438"/>
    <p:sldId id="803" r:id="rId439"/>
    <p:sldId id="804" r:id="rId440"/>
    <p:sldId id="805" r:id="rId441"/>
    <p:sldId id="806" r:id="rId442"/>
    <p:sldId id="807" r:id="rId443"/>
    <p:sldId id="808" r:id="rId444"/>
    <p:sldId id="809" r:id="rId445"/>
    <p:sldId id="810" r:id="rId446"/>
    <p:sldId id="811" r:id="rId447"/>
    <p:sldId id="812" r:id="rId448"/>
    <p:sldId id="813" r:id="rId449"/>
    <p:sldId id="814" r:id="rId450"/>
    <p:sldId id="815" r:id="rId451"/>
    <p:sldId id="816" r:id="rId452"/>
    <p:sldId id="817" r:id="rId453"/>
    <p:sldId id="818" r:id="rId454"/>
    <p:sldId id="819" r:id="rId455"/>
    <p:sldId id="820" r:id="rId456"/>
    <p:sldId id="821" r:id="rId457"/>
    <p:sldId id="822" r:id="rId458"/>
    <p:sldId id="823" r:id="rId459"/>
    <p:sldId id="824" r:id="rId460"/>
    <p:sldId id="825" r:id="rId461"/>
    <p:sldId id="826" r:id="rId462"/>
    <p:sldId id="827" r:id="rId463"/>
    <p:sldId id="828" r:id="rId464"/>
    <p:sldId id="829" r:id="rId465"/>
    <p:sldId id="830" r:id="rId466"/>
    <p:sldId id="831" r:id="rId467"/>
    <p:sldId id="832" r:id="rId468"/>
    <p:sldId id="833" r:id="rId469"/>
    <p:sldId id="834" r:id="rId470"/>
    <p:sldId id="835" r:id="rId471"/>
    <p:sldId id="836" r:id="rId472"/>
    <p:sldId id="837" r:id="rId473"/>
    <p:sldId id="838" r:id="rId474"/>
    <p:sldId id="839" r:id="rId475"/>
    <p:sldId id="840" r:id="rId476"/>
    <p:sldId id="841" r:id="rId477"/>
    <p:sldId id="842" r:id="rId478"/>
    <p:sldId id="843" r:id="rId479"/>
    <p:sldId id="844" r:id="rId480"/>
    <p:sldId id="845" r:id="rId481"/>
    <p:sldId id="846" r:id="rId482"/>
    <p:sldId id="847" r:id="rId483"/>
    <p:sldId id="848" r:id="rId484"/>
    <p:sldId id="849" r:id="rId485"/>
    <p:sldId id="850" r:id="rId486"/>
    <p:sldId id="851" r:id="rId487"/>
    <p:sldId id="852" r:id="rId488"/>
    <p:sldId id="853" r:id="rId489"/>
    <p:sldId id="854" r:id="rId490"/>
    <p:sldId id="855" r:id="rId491"/>
    <p:sldId id="856" r:id="rId492"/>
    <p:sldId id="857" r:id="rId493"/>
    <p:sldId id="858" r:id="rId494"/>
    <p:sldId id="859" r:id="rId495"/>
    <p:sldId id="860" r:id="rId496"/>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403E7"/>
    <a:srgbClr val="0066FF"/>
    <a:srgbClr val="009ED6"/>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92610" autoAdjust="0"/>
  </p:normalViewPr>
  <p:slideViewPr>
    <p:cSldViewPr>
      <p:cViewPr varScale="1">
        <p:scale>
          <a:sx n="77" d="100"/>
          <a:sy n="77" d="100"/>
        </p:scale>
        <p:origin x="-240" y="-90"/>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99" Type="http://schemas.openxmlformats.org/officeDocument/2006/relationships/slide" Target="slides/slide297.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324" Type="http://schemas.openxmlformats.org/officeDocument/2006/relationships/slide" Target="slides/slide322.xml"/><Relationship Id="rId366" Type="http://schemas.openxmlformats.org/officeDocument/2006/relationships/slide" Target="slides/slide364.xml"/><Relationship Id="rId170" Type="http://schemas.openxmlformats.org/officeDocument/2006/relationships/slide" Target="slides/slide168.xml"/><Relationship Id="rId226" Type="http://schemas.openxmlformats.org/officeDocument/2006/relationships/slide" Target="slides/slide224.xml"/><Relationship Id="rId433" Type="http://schemas.openxmlformats.org/officeDocument/2006/relationships/slide" Target="slides/slide431.xml"/><Relationship Id="rId268" Type="http://schemas.openxmlformats.org/officeDocument/2006/relationships/slide" Target="slides/slide266.xml"/><Relationship Id="rId475" Type="http://schemas.openxmlformats.org/officeDocument/2006/relationships/slide" Target="slides/slide473.xml"/><Relationship Id="rId32" Type="http://schemas.openxmlformats.org/officeDocument/2006/relationships/slide" Target="slides/slide30.xml"/><Relationship Id="rId74" Type="http://schemas.openxmlformats.org/officeDocument/2006/relationships/slide" Target="slides/slide72.xml"/><Relationship Id="rId128" Type="http://schemas.openxmlformats.org/officeDocument/2006/relationships/slide" Target="slides/slide126.xml"/><Relationship Id="rId335" Type="http://schemas.openxmlformats.org/officeDocument/2006/relationships/slide" Target="slides/slide333.xml"/><Relationship Id="rId377" Type="http://schemas.openxmlformats.org/officeDocument/2006/relationships/slide" Target="slides/slide375.xml"/><Relationship Id="rId500" Type="http://schemas.openxmlformats.org/officeDocument/2006/relationships/viewProps" Target="viewProps.xml"/><Relationship Id="rId5" Type="http://schemas.openxmlformats.org/officeDocument/2006/relationships/slide" Target="slides/slide3.xml"/><Relationship Id="rId181" Type="http://schemas.openxmlformats.org/officeDocument/2006/relationships/slide" Target="slides/slide179.xml"/><Relationship Id="rId237" Type="http://schemas.openxmlformats.org/officeDocument/2006/relationships/slide" Target="slides/slide235.xml"/><Relationship Id="rId402" Type="http://schemas.openxmlformats.org/officeDocument/2006/relationships/slide" Target="slides/slide400.xml"/><Relationship Id="rId279" Type="http://schemas.openxmlformats.org/officeDocument/2006/relationships/slide" Target="slides/slide277.xml"/><Relationship Id="rId444" Type="http://schemas.openxmlformats.org/officeDocument/2006/relationships/slide" Target="slides/slide442.xml"/><Relationship Id="rId486" Type="http://schemas.openxmlformats.org/officeDocument/2006/relationships/slide" Target="slides/slide484.xml"/><Relationship Id="rId43" Type="http://schemas.openxmlformats.org/officeDocument/2006/relationships/slide" Target="slides/slide41.xml"/><Relationship Id="rId139" Type="http://schemas.openxmlformats.org/officeDocument/2006/relationships/slide" Target="slides/slide137.xml"/><Relationship Id="rId290" Type="http://schemas.openxmlformats.org/officeDocument/2006/relationships/slide" Target="slides/slide288.xml"/><Relationship Id="rId304" Type="http://schemas.openxmlformats.org/officeDocument/2006/relationships/slide" Target="slides/slide302.xml"/><Relationship Id="rId346" Type="http://schemas.openxmlformats.org/officeDocument/2006/relationships/slide" Target="slides/slide344.xml"/><Relationship Id="rId388" Type="http://schemas.openxmlformats.org/officeDocument/2006/relationships/slide" Target="slides/slide386.xml"/><Relationship Id="rId85" Type="http://schemas.openxmlformats.org/officeDocument/2006/relationships/slide" Target="slides/slide83.xml"/><Relationship Id="rId150" Type="http://schemas.openxmlformats.org/officeDocument/2006/relationships/slide" Target="slides/slide148.xml"/><Relationship Id="rId192" Type="http://schemas.openxmlformats.org/officeDocument/2006/relationships/slide" Target="slides/slide190.xml"/><Relationship Id="rId206" Type="http://schemas.openxmlformats.org/officeDocument/2006/relationships/slide" Target="slides/slide204.xml"/><Relationship Id="rId413" Type="http://schemas.openxmlformats.org/officeDocument/2006/relationships/slide" Target="slides/slide411.xml"/><Relationship Id="rId248" Type="http://schemas.openxmlformats.org/officeDocument/2006/relationships/slide" Target="slides/slide246.xml"/><Relationship Id="rId455" Type="http://schemas.openxmlformats.org/officeDocument/2006/relationships/slide" Target="slides/slide453.xml"/><Relationship Id="rId497" Type="http://schemas.openxmlformats.org/officeDocument/2006/relationships/notesMaster" Target="notesMasters/notesMaster1.xml"/><Relationship Id="rId12" Type="http://schemas.openxmlformats.org/officeDocument/2006/relationships/slide" Target="slides/slide10.xml"/><Relationship Id="rId108" Type="http://schemas.openxmlformats.org/officeDocument/2006/relationships/slide" Target="slides/slide106.xml"/><Relationship Id="rId315" Type="http://schemas.openxmlformats.org/officeDocument/2006/relationships/slide" Target="slides/slide313.xml"/><Relationship Id="rId357" Type="http://schemas.openxmlformats.org/officeDocument/2006/relationships/slide" Target="slides/slide355.xml"/><Relationship Id="rId54" Type="http://schemas.openxmlformats.org/officeDocument/2006/relationships/slide" Target="slides/slide52.xml"/><Relationship Id="rId96" Type="http://schemas.openxmlformats.org/officeDocument/2006/relationships/slide" Target="slides/slide94.xml"/><Relationship Id="rId161" Type="http://schemas.openxmlformats.org/officeDocument/2006/relationships/slide" Target="slides/slide159.xml"/><Relationship Id="rId217" Type="http://schemas.openxmlformats.org/officeDocument/2006/relationships/slide" Target="slides/slide215.xml"/><Relationship Id="rId399" Type="http://schemas.openxmlformats.org/officeDocument/2006/relationships/slide" Target="slides/slide397.xml"/><Relationship Id="rId259" Type="http://schemas.openxmlformats.org/officeDocument/2006/relationships/slide" Target="slides/slide257.xml"/><Relationship Id="rId424" Type="http://schemas.openxmlformats.org/officeDocument/2006/relationships/slide" Target="slides/slide422.xml"/><Relationship Id="rId466" Type="http://schemas.openxmlformats.org/officeDocument/2006/relationships/slide" Target="slides/slide464.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326" Type="http://schemas.openxmlformats.org/officeDocument/2006/relationships/slide" Target="slides/slide324.xml"/><Relationship Id="rId65" Type="http://schemas.openxmlformats.org/officeDocument/2006/relationships/slide" Target="slides/slide63.xml"/><Relationship Id="rId130" Type="http://schemas.openxmlformats.org/officeDocument/2006/relationships/slide" Target="slides/slide128.xml"/><Relationship Id="rId368" Type="http://schemas.openxmlformats.org/officeDocument/2006/relationships/slide" Target="slides/slide366.xml"/><Relationship Id="rId172" Type="http://schemas.openxmlformats.org/officeDocument/2006/relationships/slide" Target="slides/slide170.xml"/><Relationship Id="rId228" Type="http://schemas.openxmlformats.org/officeDocument/2006/relationships/slide" Target="slides/slide226.xml"/><Relationship Id="rId435" Type="http://schemas.openxmlformats.org/officeDocument/2006/relationships/slide" Target="slides/slide433.xml"/><Relationship Id="rId477" Type="http://schemas.openxmlformats.org/officeDocument/2006/relationships/slide" Target="slides/slide475.xml"/><Relationship Id="rId281" Type="http://schemas.openxmlformats.org/officeDocument/2006/relationships/slide" Target="slides/slide279.xml"/><Relationship Id="rId337" Type="http://schemas.openxmlformats.org/officeDocument/2006/relationships/slide" Target="slides/slide335.xml"/><Relationship Id="rId502" Type="http://schemas.openxmlformats.org/officeDocument/2006/relationships/tableStyles" Target="tableStyles.xml"/><Relationship Id="rId34" Type="http://schemas.openxmlformats.org/officeDocument/2006/relationships/slide" Target="slides/slide32.xml"/><Relationship Id="rId76" Type="http://schemas.openxmlformats.org/officeDocument/2006/relationships/slide" Target="slides/slide74.xml"/><Relationship Id="rId141" Type="http://schemas.openxmlformats.org/officeDocument/2006/relationships/slide" Target="slides/slide139.xml"/><Relationship Id="rId379" Type="http://schemas.openxmlformats.org/officeDocument/2006/relationships/slide" Target="slides/slide377.xml"/><Relationship Id="rId7" Type="http://schemas.openxmlformats.org/officeDocument/2006/relationships/slide" Target="slides/slide5.xml"/><Relationship Id="rId183" Type="http://schemas.openxmlformats.org/officeDocument/2006/relationships/slide" Target="slides/slide181.xml"/><Relationship Id="rId239" Type="http://schemas.openxmlformats.org/officeDocument/2006/relationships/slide" Target="slides/slide237.xml"/><Relationship Id="rId390" Type="http://schemas.openxmlformats.org/officeDocument/2006/relationships/slide" Target="slides/slide388.xml"/><Relationship Id="rId404" Type="http://schemas.openxmlformats.org/officeDocument/2006/relationships/slide" Target="slides/slide402.xml"/><Relationship Id="rId446" Type="http://schemas.openxmlformats.org/officeDocument/2006/relationships/slide" Target="slides/slide444.xml"/><Relationship Id="rId250" Type="http://schemas.openxmlformats.org/officeDocument/2006/relationships/slide" Target="slides/slide248.xml"/><Relationship Id="rId292" Type="http://schemas.openxmlformats.org/officeDocument/2006/relationships/slide" Target="slides/slide290.xml"/><Relationship Id="rId306" Type="http://schemas.openxmlformats.org/officeDocument/2006/relationships/slide" Target="slides/slide304.xml"/><Relationship Id="rId488" Type="http://schemas.openxmlformats.org/officeDocument/2006/relationships/slide" Target="slides/slide486.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327" Type="http://schemas.openxmlformats.org/officeDocument/2006/relationships/slide" Target="slides/slide325.xml"/><Relationship Id="rId348" Type="http://schemas.openxmlformats.org/officeDocument/2006/relationships/slide" Target="slides/slide346.xml"/><Relationship Id="rId369" Type="http://schemas.openxmlformats.org/officeDocument/2006/relationships/slide" Target="slides/slide367.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380" Type="http://schemas.openxmlformats.org/officeDocument/2006/relationships/slide" Target="slides/slide378.xml"/><Relationship Id="rId415" Type="http://schemas.openxmlformats.org/officeDocument/2006/relationships/slide" Target="slides/slide413.xml"/><Relationship Id="rId436" Type="http://schemas.openxmlformats.org/officeDocument/2006/relationships/slide" Target="slides/slide434.xml"/><Relationship Id="rId457" Type="http://schemas.openxmlformats.org/officeDocument/2006/relationships/slide" Target="slides/slide455.xml"/><Relationship Id="rId240" Type="http://schemas.openxmlformats.org/officeDocument/2006/relationships/slide" Target="slides/slide238.xml"/><Relationship Id="rId261" Type="http://schemas.openxmlformats.org/officeDocument/2006/relationships/slide" Target="slides/slide259.xml"/><Relationship Id="rId478" Type="http://schemas.openxmlformats.org/officeDocument/2006/relationships/slide" Target="slides/slide476.xml"/><Relationship Id="rId499" Type="http://schemas.openxmlformats.org/officeDocument/2006/relationships/presProps" Target="presProps.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317" Type="http://schemas.openxmlformats.org/officeDocument/2006/relationships/slide" Target="slides/slide315.xml"/><Relationship Id="rId338" Type="http://schemas.openxmlformats.org/officeDocument/2006/relationships/slide" Target="slides/slide336.xml"/><Relationship Id="rId359" Type="http://schemas.openxmlformats.org/officeDocument/2006/relationships/slide" Target="slides/slide357.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370" Type="http://schemas.openxmlformats.org/officeDocument/2006/relationships/slide" Target="slides/slide368.xml"/><Relationship Id="rId391" Type="http://schemas.openxmlformats.org/officeDocument/2006/relationships/slide" Target="slides/slide389.xml"/><Relationship Id="rId405" Type="http://schemas.openxmlformats.org/officeDocument/2006/relationships/slide" Target="slides/slide403.xml"/><Relationship Id="rId426" Type="http://schemas.openxmlformats.org/officeDocument/2006/relationships/slide" Target="slides/slide424.xml"/><Relationship Id="rId447" Type="http://schemas.openxmlformats.org/officeDocument/2006/relationships/slide" Target="slides/slide445.xml"/><Relationship Id="rId230" Type="http://schemas.openxmlformats.org/officeDocument/2006/relationships/slide" Target="slides/slide228.xml"/><Relationship Id="rId251" Type="http://schemas.openxmlformats.org/officeDocument/2006/relationships/slide" Target="slides/slide249.xml"/><Relationship Id="rId468" Type="http://schemas.openxmlformats.org/officeDocument/2006/relationships/slide" Target="slides/slide466.xml"/><Relationship Id="rId489" Type="http://schemas.openxmlformats.org/officeDocument/2006/relationships/slide" Target="slides/slide487.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72" Type="http://schemas.openxmlformats.org/officeDocument/2006/relationships/slide" Target="slides/slide270.xml"/><Relationship Id="rId293" Type="http://schemas.openxmlformats.org/officeDocument/2006/relationships/slide" Target="slides/slide291.xml"/><Relationship Id="rId307" Type="http://schemas.openxmlformats.org/officeDocument/2006/relationships/slide" Target="slides/slide305.xml"/><Relationship Id="rId328" Type="http://schemas.openxmlformats.org/officeDocument/2006/relationships/slide" Target="slides/slide326.xml"/><Relationship Id="rId349" Type="http://schemas.openxmlformats.org/officeDocument/2006/relationships/slide" Target="slides/slide347.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360" Type="http://schemas.openxmlformats.org/officeDocument/2006/relationships/slide" Target="slides/slide358.xml"/><Relationship Id="rId381" Type="http://schemas.openxmlformats.org/officeDocument/2006/relationships/slide" Target="slides/slide379.xml"/><Relationship Id="rId416" Type="http://schemas.openxmlformats.org/officeDocument/2006/relationships/slide" Target="slides/slide414.xml"/><Relationship Id="rId220" Type="http://schemas.openxmlformats.org/officeDocument/2006/relationships/slide" Target="slides/slide218.xml"/><Relationship Id="rId241" Type="http://schemas.openxmlformats.org/officeDocument/2006/relationships/slide" Target="slides/slide239.xml"/><Relationship Id="rId437" Type="http://schemas.openxmlformats.org/officeDocument/2006/relationships/slide" Target="slides/slide435.xml"/><Relationship Id="rId458" Type="http://schemas.openxmlformats.org/officeDocument/2006/relationships/slide" Target="slides/slide456.xml"/><Relationship Id="rId479" Type="http://schemas.openxmlformats.org/officeDocument/2006/relationships/slide" Target="slides/slide477.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283" Type="http://schemas.openxmlformats.org/officeDocument/2006/relationships/slide" Target="slides/slide281.xml"/><Relationship Id="rId318" Type="http://schemas.openxmlformats.org/officeDocument/2006/relationships/slide" Target="slides/slide316.xml"/><Relationship Id="rId339" Type="http://schemas.openxmlformats.org/officeDocument/2006/relationships/slide" Target="slides/slide337.xml"/><Relationship Id="rId490" Type="http://schemas.openxmlformats.org/officeDocument/2006/relationships/slide" Target="slides/slide488.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350" Type="http://schemas.openxmlformats.org/officeDocument/2006/relationships/slide" Target="slides/slide348.xml"/><Relationship Id="rId371" Type="http://schemas.openxmlformats.org/officeDocument/2006/relationships/slide" Target="slides/slide369.xml"/><Relationship Id="rId406" Type="http://schemas.openxmlformats.org/officeDocument/2006/relationships/slide" Target="slides/slide404.xml"/><Relationship Id="rId9" Type="http://schemas.openxmlformats.org/officeDocument/2006/relationships/slide" Target="slides/slide7.xml"/><Relationship Id="rId210" Type="http://schemas.openxmlformats.org/officeDocument/2006/relationships/slide" Target="slides/slide208.xml"/><Relationship Id="rId392" Type="http://schemas.openxmlformats.org/officeDocument/2006/relationships/slide" Target="slides/slide390.xml"/><Relationship Id="rId427" Type="http://schemas.openxmlformats.org/officeDocument/2006/relationships/slide" Target="slides/slide425.xml"/><Relationship Id="rId448" Type="http://schemas.openxmlformats.org/officeDocument/2006/relationships/slide" Target="slides/slide446.xml"/><Relationship Id="rId469" Type="http://schemas.openxmlformats.org/officeDocument/2006/relationships/slide" Target="slides/slide467.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294" Type="http://schemas.openxmlformats.org/officeDocument/2006/relationships/slide" Target="slides/slide292.xml"/><Relationship Id="rId308" Type="http://schemas.openxmlformats.org/officeDocument/2006/relationships/slide" Target="slides/slide306.xml"/><Relationship Id="rId329" Type="http://schemas.openxmlformats.org/officeDocument/2006/relationships/slide" Target="slides/slide327.xml"/><Relationship Id="rId480" Type="http://schemas.openxmlformats.org/officeDocument/2006/relationships/slide" Target="slides/slide478.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340" Type="http://schemas.openxmlformats.org/officeDocument/2006/relationships/slide" Target="slides/slide338.xml"/><Relationship Id="rId361" Type="http://schemas.openxmlformats.org/officeDocument/2006/relationships/slide" Target="slides/slide359.xml"/><Relationship Id="rId196" Type="http://schemas.openxmlformats.org/officeDocument/2006/relationships/slide" Target="slides/slide194.xml"/><Relationship Id="rId200" Type="http://schemas.openxmlformats.org/officeDocument/2006/relationships/slide" Target="slides/slide198.xml"/><Relationship Id="rId382" Type="http://schemas.openxmlformats.org/officeDocument/2006/relationships/slide" Target="slides/slide380.xml"/><Relationship Id="rId417" Type="http://schemas.openxmlformats.org/officeDocument/2006/relationships/slide" Target="slides/slide415.xml"/><Relationship Id="rId438" Type="http://schemas.openxmlformats.org/officeDocument/2006/relationships/slide" Target="slides/slide436.xml"/><Relationship Id="rId459" Type="http://schemas.openxmlformats.org/officeDocument/2006/relationships/slide" Target="slides/slide457.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slide" Target="slides/slide282.xml"/><Relationship Id="rId319" Type="http://schemas.openxmlformats.org/officeDocument/2006/relationships/slide" Target="slides/slide317.xml"/><Relationship Id="rId470" Type="http://schemas.openxmlformats.org/officeDocument/2006/relationships/slide" Target="slides/slide468.xml"/><Relationship Id="rId491" Type="http://schemas.openxmlformats.org/officeDocument/2006/relationships/slide" Target="slides/slide489.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330" Type="http://schemas.openxmlformats.org/officeDocument/2006/relationships/slide" Target="slides/slide328.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351" Type="http://schemas.openxmlformats.org/officeDocument/2006/relationships/slide" Target="slides/slide349.xml"/><Relationship Id="rId372" Type="http://schemas.openxmlformats.org/officeDocument/2006/relationships/slide" Target="slides/slide370.xml"/><Relationship Id="rId393" Type="http://schemas.openxmlformats.org/officeDocument/2006/relationships/slide" Target="slides/slide391.xml"/><Relationship Id="rId407" Type="http://schemas.openxmlformats.org/officeDocument/2006/relationships/slide" Target="slides/slide405.xml"/><Relationship Id="rId428" Type="http://schemas.openxmlformats.org/officeDocument/2006/relationships/slide" Target="slides/slide426.xml"/><Relationship Id="rId449" Type="http://schemas.openxmlformats.org/officeDocument/2006/relationships/slide" Target="slides/slide447.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95" Type="http://schemas.openxmlformats.org/officeDocument/2006/relationships/slide" Target="slides/slide293.xml"/><Relationship Id="rId309" Type="http://schemas.openxmlformats.org/officeDocument/2006/relationships/slide" Target="slides/slide307.xml"/><Relationship Id="rId460" Type="http://schemas.openxmlformats.org/officeDocument/2006/relationships/slide" Target="slides/slide458.xml"/><Relationship Id="rId481" Type="http://schemas.openxmlformats.org/officeDocument/2006/relationships/slide" Target="slides/slide479.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320" Type="http://schemas.openxmlformats.org/officeDocument/2006/relationships/slide" Target="slides/slide318.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341" Type="http://schemas.openxmlformats.org/officeDocument/2006/relationships/slide" Target="slides/slide339.xml"/><Relationship Id="rId362" Type="http://schemas.openxmlformats.org/officeDocument/2006/relationships/slide" Target="slides/slide360.xml"/><Relationship Id="rId383" Type="http://schemas.openxmlformats.org/officeDocument/2006/relationships/slide" Target="slides/slide381.xml"/><Relationship Id="rId418" Type="http://schemas.openxmlformats.org/officeDocument/2006/relationships/slide" Target="slides/slide416.xml"/><Relationship Id="rId439" Type="http://schemas.openxmlformats.org/officeDocument/2006/relationships/slide" Target="slides/slide437.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slide" Target="slides/slide283.xml"/><Relationship Id="rId450" Type="http://schemas.openxmlformats.org/officeDocument/2006/relationships/slide" Target="slides/slide448.xml"/><Relationship Id="rId471" Type="http://schemas.openxmlformats.org/officeDocument/2006/relationships/slide" Target="slides/slide469.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310" Type="http://schemas.openxmlformats.org/officeDocument/2006/relationships/slide" Target="slides/slide308.xml"/><Relationship Id="rId492" Type="http://schemas.openxmlformats.org/officeDocument/2006/relationships/slide" Target="slides/slide490.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331" Type="http://schemas.openxmlformats.org/officeDocument/2006/relationships/slide" Target="slides/slide329.xml"/><Relationship Id="rId352" Type="http://schemas.openxmlformats.org/officeDocument/2006/relationships/slide" Target="slides/slide350.xml"/><Relationship Id="rId373" Type="http://schemas.openxmlformats.org/officeDocument/2006/relationships/slide" Target="slides/slide371.xml"/><Relationship Id="rId394" Type="http://schemas.openxmlformats.org/officeDocument/2006/relationships/slide" Target="slides/slide392.xml"/><Relationship Id="rId408" Type="http://schemas.openxmlformats.org/officeDocument/2006/relationships/slide" Target="slides/slide406.xml"/><Relationship Id="rId429" Type="http://schemas.openxmlformats.org/officeDocument/2006/relationships/slide" Target="slides/slide427.xml"/><Relationship Id="rId1" Type="http://schemas.openxmlformats.org/officeDocument/2006/relationships/customXml" Target="../customXml/item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440" Type="http://schemas.openxmlformats.org/officeDocument/2006/relationships/slide" Target="slides/slide438.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296" Type="http://schemas.openxmlformats.org/officeDocument/2006/relationships/slide" Target="slides/slide294.xml"/><Relationship Id="rId300" Type="http://schemas.openxmlformats.org/officeDocument/2006/relationships/slide" Target="slides/slide298.xml"/><Relationship Id="rId461" Type="http://schemas.openxmlformats.org/officeDocument/2006/relationships/slide" Target="slides/slide459.xml"/><Relationship Id="rId482" Type="http://schemas.openxmlformats.org/officeDocument/2006/relationships/slide" Target="slides/slide480.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321" Type="http://schemas.openxmlformats.org/officeDocument/2006/relationships/slide" Target="slides/slide319.xml"/><Relationship Id="rId342" Type="http://schemas.openxmlformats.org/officeDocument/2006/relationships/slide" Target="slides/slide340.xml"/><Relationship Id="rId363" Type="http://schemas.openxmlformats.org/officeDocument/2006/relationships/slide" Target="slides/slide361.xml"/><Relationship Id="rId384" Type="http://schemas.openxmlformats.org/officeDocument/2006/relationships/slide" Target="slides/slide382.xml"/><Relationship Id="rId419" Type="http://schemas.openxmlformats.org/officeDocument/2006/relationships/slide" Target="slides/slide417.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430" Type="http://schemas.openxmlformats.org/officeDocument/2006/relationships/slide" Target="slides/slide428.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451" Type="http://schemas.openxmlformats.org/officeDocument/2006/relationships/slide" Target="slides/slide449.xml"/><Relationship Id="rId472" Type="http://schemas.openxmlformats.org/officeDocument/2006/relationships/slide" Target="slides/slide470.xml"/><Relationship Id="rId493" Type="http://schemas.openxmlformats.org/officeDocument/2006/relationships/slide" Target="slides/slide491.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311" Type="http://schemas.openxmlformats.org/officeDocument/2006/relationships/slide" Target="slides/slide309.xml"/><Relationship Id="rId332" Type="http://schemas.openxmlformats.org/officeDocument/2006/relationships/slide" Target="slides/slide330.xml"/><Relationship Id="rId353" Type="http://schemas.openxmlformats.org/officeDocument/2006/relationships/slide" Target="slides/slide351.xml"/><Relationship Id="rId374" Type="http://schemas.openxmlformats.org/officeDocument/2006/relationships/slide" Target="slides/slide372.xml"/><Relationship Id="rId395" Type="http://schemas.openxmlformats.org/officeDocument/2006/relationships/slide" Target="slides/slide393.xml"/><Relationship Id="rId409" Type="http://schemas.openxmlformats.org/officeDocument/2006/relationships/slide" Target="slides/slide407.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420" Type="http://schemas.openxmlformats.org/officeDocument/2006/relationships/slide" Target="slides/slide418.xml"/><Relationship Id="rId2" Type="http://schemas.openxmlformats.org/officeDocument/2006/relationships/slideMaster" Target="slideMasters/slideMaster1.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297" Type="http://schemas.openxmlformats.org/officeDocument/2006/relationships/slide" Target="slides/slide295.xml"/><Relationship Id="rId441" Type="http://schemas.openxmlformats.org/officeDocument/2006/relationships/slide" Target="slides/slide439.xml"/><Relationship Id="rId462" Type="http://schemas.openxmlformats.org/officeDocument/2006/relationships/slide" Target="slides/slide460.xml"/><Relationship Id="rId483" Type="http://schemas.openxmlformats.org/officeDocument/2006/relationships/slide" Target="slides/slide481.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301" Type="http://schemas.openxmlformats.org/officeDocument/2006/relationships/slide" Target="slides/slide299.xml"/><Relationship Id="rId322" Type="http://schemas.openxmlformats.org/officeDocument/2006/relationships/slide" Target="slides/slide320.xml"/><Relationship Id="rId343" Type="http://schemas.openxmlformats.org/officeDocument/2006/relationships/slide" Target="slides/slide341.xml"/><Relationship Id="rId364" Type="http://schemas.openxmlformats.org/officeDocument/2006/relationships/slide" Target="slides/slide362.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385" Type="http://schemas.openxmlformats.org/officeDocument/2006/relationships/slide" Target="slides/slide383.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slide" Target="slides/slide285.xml"/><Relationship Id="rId410" Type="http://schemas.openxmlformats.org/officeDocument/2006/relationships/slide" Target="slides/slide408.xml"/><Relationship Id="rId431" Type="http://schemas.openxmlformats.org/officeDocument/2006/relationships/slide" Target="slides/slide429.xml"/><Relationship Id="rId452" Type="http://schemas.openxmlformats.org/officeDocument/2006/relationships/slide" Target="slides/slide450.xml"/><Relationship Id="rId473" Type="http://schemas.openxmlformats.org/officeDocument/2006/relationships/slide" Target="slides/slide471.xml"/><Relationship Id="rId494" Type="http://schemas.openxmlformats.org/officeDocument/2006/relationships/slide" Target="slides/slide492.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312" Type="http://schemas.openxmlformats.org/officeDocument/2006/relationships/slide" Target="slides/slide310.xml"/><Relationship Id="rId333" Type="http://schemas.openxmlformats.org/officeDocument/2006/relationships/slide" Target="slides/slide331.xml"/><Relationship Id="rId354" Type="http://schemas.openxmlformats.org/officeDocument/2006/relationships/slide" Target="slides/slide352.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75" Type="http://schemas.openxmlformats.org/officeDocument/2006/relationships/slide" Target="slides/slide373.xml"/><Relationship Id="rId396" Type="http://schemas.openxmlformats.org/officeDocument/2006/relationships/slide" Target="slides/slide394.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298" Type="http://schemas.openxmlformats.org/officeDocument/2006/relationships/slide" Target="slides/slide296.xml"/><Relationship Id="rId400" Type="http://schemas.openxmlformats.org/officeDocument/2006/relationships/slide" Target="slides/slide398.xml"/><Relationship Id="rId421" Type="http://schemas.openxmlformats.org/officeDocument/2006/relationships/slide" Target="slides/slide419.xml"/><Relationship Id="rId442" Type="http://schemas.openxmlformats.org/officeDocument/2006/relationships/slide" Target="slides/slide440.xml"/><Relationship Id="rId463" Type="http://schemas.openxmlformats.org/officeDocument/2006/relationships/slide" Target="slides/slide461.xml"/><Relationship Id="rId484" Type="http://schemas.openxmlformats.org/officeDocument/2006/relationships/slide" Target="slides/slide482.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302" Type="http://schemas.openxmlformats.org/officeDocument/2006/relationships/slide" Target="slides/slide300.xml"/><Relationship Id="rId323" Type="http://schemas.openxmlformats.org/officeDocument/2006/relationships/slide" Target="slides/slide321.xml"/><Relationship Id="rId344" Type="http://schemas.openxmlformats.org/officeDocument/2006/relationships/slide" Target="slides/slide342.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365" Type="http://schemas.openxmlformats.org/officeDocument/2006/relationships/slide" Target="slides/slide363.xml"/><Relationship Id="rId386" Type="http://schemas.openxmlformats.org/officeDocument/2006/relationships/slide" Target="slides/slide384.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411" Type="http://schemas.openxmlformats.org/officeDocument/2006/relationships/slide" Target="slides/slide409.xml"/><Relationship Id="rId432" Type="http://schemas.openxmlformats.org/officeDocument/2006/relationships/slide" Target="slides/slide430.xml"/><Relationship Id="rId453" Type="http://schemas.openxmlformats.org/officeDocument/2006/relationships/slide" Target="slides/slide451.xml"/><Relationship Id="rId474" Type="http://schemas.openxmlformats.org/officeDocument/2006/relationships/slide" Target="slides/slide472.xml"/><Relationship Id="rId106" Type="http://schemas.openxmlformats.org/officeDocument/2006/relationships/slide" Target="slides/slide104.xml"/><Relationship Id="rId127" Type="http://schemas.openxmlformats.org/officeDocument/2006/relationships/slide" Target="slides/slide125.xml"/><Relationship Id="rId313" Type="http://schemas.openxmlformats.org/officeDocument/2006/relationships/slide" Target="slides/slide311.xml"/><Relationship Id="rId495" Type="http://schemas.openxmlformats.org/officeDocument/2006/relationships/slide" Target="slides/slide493.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334" Type="http://schemas.openxmlformats.org/officeDocument/2006/relationships/slide" Target="slides/slide332.xml"/><Relationship Id="rId355" Type="http://schemas.openxmlformats.org/officeDocument/2006/relationships/slide" Target="slides/slide353.xml"/><Relationship Id="rId376" Type="http://schemas.openxmlformats.org/officeDocument/2006/relationships/slide" Target="slides/slide374.xml"/><Relationship Id="rId397" Type="http://schemas.openxmlformats.org/officeDocument/2006/relationships/slide" Target="slides/slide395.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401" Type="http://schemas.openxmlformats.org/officeDocument/2006/relationships/slide" Target="slides/slide399.xml"/><Relationship Id="rId422" Type="http://schemas.openxmlformats.org/officeDocument/2006/relationships/slide" Target="slides/slide420.xml"/><Relationship Id="rId443" Type="http://schemas.openxmlformats.org/officeDocument/2006/relationships/slide" Target="slides/slide441.xml"/><Relationship Id="rId464" Type="http://schemas.openxmlformats.org/officeDocument/2006/relationships/slide" Target="slides/slide462.xml"/><Relationship Id="rId303" Type="http://schemas.openxmlformats.org/officeDocument/2006/relationships/slide" Target="slides/slide301.xml"/><Relationship Id="rId485" Type="http://schemas.openxmlformats.org/officeDocument/2006/relationships/slide" Target="slides/slide483.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345" Type="http://schemas.openxmlformats.org/officeDocument/2006/relationships/slide" Target="slides/slide343.xml"/><Relationship Id="rId387" Type="http://schemas.openxmlformats.org/officeDocument/2006/relationships/slide" Target="slides/slide385.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412" Type="http://schemas.openxmlformats.org/officeDocument/2006/relationships/slide" Target="slides/slide410.xml"/><Relationship Id="rId107" Type="http://schemas.openxmlformats.org/officeDocument/2006/relationships/slide" Target="slides/slide105.xml"/><Relationship Id="rId289" Type="http://schemas.openxmlformats.org/officeDocument/2006/relationships/slide" Target="slides/slide287.xml"/><Relationship Id="rId454" Type="http://schemas.openxmlformats.org/officeDocument/2006/relationships/slide" Target="slides/slide452.xml"/><Relationship Id="rId496" Type="http://schemas.openxmlformats.org/officeDocument/2006/relationships/slide" Target="slides/slide494.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314" Type="http://schemas.openxmlformats.org/officeDocument/2006/relationships/slide" Target="slides/slide312.xml"/><Relationship Id="rId356" Type="http://schemas.openxmlformats.org/officeDocument/2006/relationships/slide" Target="slides/slide354.xml"/><Relationship Id="rId398" Type="http://schemas.openxmlformats.org/officeDocument/2006/relationships/slide" Target="slides/slide396.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423" Type="http://schemas.openxmlformats.org/officeDocument/2006/relationships/slide" Target="slides/slide421.xml"/><Relationship Id="rId258" Type="http://schemas.openxmlformats.org/officeDocument/2006/relationships/slide" Target="slides/slide256.xml"/><Relationship Id="rId465" Type="http://schemas.openxmlformats.org/officeDocument/2006/relationships/slide" Target="slides/slide463.xml"/><Relationship Id="rId22" Type="http://schemas.openxmlformats.org/officeDocument/2006/relationships/slide" Target="slides/slide20.xml"/><Relationship Id="rId64" Type="http://schemas.openxmlformats.org/officeDocument/2006/relationships/slide" Target="slides/slide62.xml"/><Relationship Id="rId118" Type="http://schemas.openxmlformats.org/officeDocument/2006/relationships/slide" Target="slides/slide116.xml"/><Relationship Id="rId325" Type="http://schemas.openxmlformats.org/officeDocument/2006/relationships/slide" Target="slides/slide323.xml"/><Relationship Id="rId367" Type="http://schemas.openxmlformats.org/officeDocument/2006/relationships/slide" Target="slides/slide365.xml"/><Relationship Id="rId171" Type="http://schemas.openxmlformats.org/officeDocument/2006/relationships/slide" Target="slides/slide169.xml"/><Relationship Id="rId227" Type="http://schemas.openxmlformats.org/officeDocument/2006/relationships/slide" Target="slides/slide225.xml"/><Relationship Id="rId269" Type="http://schemas.openxmlformats.org/officeDocument/2006/relationships/slide" Target="slides/slide267.xml"/><Relationship Id="rId434" Type="http://schemas.openxmlformats.org/officeDocument/2006/relationships/slide" Target="slides/slide432.xml"/><Relationship Id="rId476" Type="http://schemas.openxmlformats.org/officeDocument/2006/relationships/slide" Target="slides/slide474.xml"/><Relationship Id="rId33" Type="http://schemas.openxmlformats.org/officeDocument/2006/relationships/slide" Target="slides/slide31.xml"/><Relationship Id="rId129" Type="http://schemas.openxmlformats.org/officeDocument/2006/relationships/slide" Target="slides/slide127.xml"/><Relationship Id="rId280" Type="http://schemas.openxmlformats.org/officeDocument/2006/relationships/slide" Target="slides/slide278.xml"/><Relationship Id="rId336" Type="http://schemas.openxmlformats.org/officeDocument/2006/relationships/slide" Target="slides/slide334.xml"/><Relationship Id="rId501" Type="http://schemas.openxmlformats.org/officeDocument/2006/relationships/theme" Target="theme/theme1.xml"/><Relationship Id="rId75" Type="http://schemas.openxmlformats.org/officeDocument/2006/relationships/slide" Target="slides/slide73.xml"/><Relationship Id="rId140" Type="http://schemas.openxmlformats.org/officeDocument/2006/relationships/slide" Target="slides/slide138.xml"/><Relationship Id="rId182" Type="http://schemas.openxmlformats.org/officeDocument/2006/relationships/slide" Target="slides/slide180.xml"/><Relationship Id="rId378" Type="http://schemas.openxmlformats.org/officeDocument/2006/relationships/slide" Target="slides/slide376.xml"/><Relationship Id="rId403" Type="http://schemas.openxmlformats.org/officeDocument/2006/relationships/slide" Target="slides/slide401.xml"/><Relationship Id="rId6" Type="http://schemas.openxmlformats.org/officeDocument/2006/relationships/slide" Target="slides/slide4.xml"/><Relationship Id="rId238" Type="http://schemas.openxmlformats.org/officeDocument/2006/relationships/slide" Target="slides/slide236.xml"/><Relationship Id="rId445" Type="http://schemas.openxmlformats.org/officeDocument/2006/relationships/slide" Target="slides/slide443.xml"/><Relationship Id="rId487" Type="http://schemas.openxmlformats.org/officeDocument/2006/relationships/slide" Target="slides/slide485.xml"/><Relationship Id="rId291" Type="http://schemas.openxmlformats.org/officeDocument/2006/relationships/slide" Target="slides/slide289.xml"/><Relationship Id="rId305" Type="http://schemas.openxmlformats.org/officeDocument/2006/relationships/slide" Target="slides/slide303.xml"/><Relationship Id="rId347" Type="http://schemas.openxmlformats.org/officeDocument/2006/relationships/slide" Target="slides/slide345.xml"/><Relationship Id="rId44" Type="http://schemas.openxmlformats.org/officeDocument/2006/relationships/slide" Target="slides/slide42.xml"/><Relationship Id="rId86" Type="http://schemas.openxmlformats.org/officeDocument/2006/relationships/slide" Target="slides/slide84.xml"/><Relationship Id="rId151" Type="http://schemas.openxmlformats.org/officeDocument/2006/relationships/slide" Target="slides/slide149.xml"/><Relationship Id="rId389" Type="http://schemas.openxmlformats.org/officeDocument/2006/relationships/slide" Target="slides/slide387.xml"/><Relationship Id="rId193" Type="http://schemas.openxmlformats.org/officeDocument/2006/relationships/slide" Target="slides/slide191.xml"/><Relationship Id="rId207" Type="http://schemas.openxmlformats.org/officeDocument/2006/relationships/slide" Target="slides/slide205.xml"/><Relationship Id="rId249" Type="http://schemas.openxmlformats.org/officeDocument/2006/relationships/slide" Target="slides/slide247.xml"/><Relationship Id="rId414" Type="http://schemas.openxmlformats.org/officeDocument/2006/relationships/slide" Target="slides/slide412.xml"/><Relationship Id="rId456" Type="http://schemas.openxmlformats.org/officeDocument/2006/relationships/slide" Target="slides/slide454.xml"/><Relationship Id="rId498" Type="http://schemas.openxmlformats.org/officeDocument/2006/relationships/handoutMaster" Target="handoutMasters/handoutMaster1.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316" Type="http://schemas.openxmlformats.org/officeDocument/2006/relationships/slide" Target="slides/slide314.xml"/><Relationship Id="rId55" Type="http://schemas.openxmlformats.org/officeDocument/2006/relationships/slide" Target="slides/slide53.xml"/><Relationship Id="rId97" Type="http://schemas.openxmlformats.org/officeDocument/2006/relationships/slide" Target="slides/slide95.xml"/><Relationship Id="rId120" Type="http://schemas.openxmlformats.org/officeDocument/2006/relationships/slide" Target="slides/slide118.xml"/><Relationship Id="rId358" Type="http://schemas.openxmlformats.org/officeDocument/2006/relationships/slide" Target="slides/slide356.xml"/><Relationship Id="rId162" Type="http://schemas.openxmlformats.org/officeDocument/2006/relationships/slide" Target="slides/slide160.xml"/><Relationship Id="rId218" Type="http://schemas.openxmlformats.org/officeDocument/2006/relationships/slide" Target="slides/slide216.xml"/><Relationship Id="rId425" Type="http://schemas.openxmlformats.org/officeDocument/2006/relationships/slide" Target="slides/slide423.xml"/><Relationship Id="rId467" Type="http://schemas.openxmlformats.org/officeDocument/2006/relationships/slide" Target="slides/slide465.xml"/><Relationship Id="rId271" Type="http://schemas.openxmlformats.org/officeDocument/2006/relationships/slide" Target="slides/slide26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latinLnBrk="0">
              <a:spcBef>
                <a:spcPts val="0"/>
              </a:spcBef>
              <a:spcAft>
                <a:spcPts val="0"/>
              </a:spcAft>
              <a:defRPr lang="fr-FR" sz="1200" dirty="0">
                <a:latin typeface="+mn-lt"/>
                <a:cs typeface="+mn-cs"/>
              </a:defRPr>
            </a:lvl1pPr>
          </a:lstStyle>
          <a:p>
            <a:pPr>
              <a:defRPr/>
            </a:pP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latinLnBrk="0">
              <a:spcBef>
                <a:spcPts val="0"/>
              </a:spcBef>
              <a:spcAft>
                <a:spcPts val="0"/>
              </a:spcAft>
              <a:defRPr lang="fr-FR" sz="1200" smtClean="0">
                <a:latin typeface="+mn-lt"/>
                <a:cs typeface="+mn-cs"/>
              </a:defRPr>
            </a:lvl1pPr>
          </a:lstStyle>
          <a:p>
            <a:pPr>
              <a:defRPr/>
            </a:pPr>
            <a:fld id="{70545340-293D-4A86-8B29-ABF4CD17F7BC}" type="datetimeFigureOut">
              <a:rPr lang="fr-FR"/>
              <a:pPr>
                <a:defRPr/>
              </a:pPr>
              <a:t>25/10/2017</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latinLnBrk="0">
              <a:spcBef>
                <a:spcPts val="0"/>
              </a:spcBef>
              <a:spcAft>
                <a:spcPts val="0"/>
              </a:spcAft>
              <a:defRPr lang="fr-FR" sz="1200" dirty="0">
                <a:latin typeface="+mn-lt"/>
                <a:cs typeface="+mn-cs"/>
              </a:defRPr>
            </a:lvl1pPr>
          </a:lstStyle>
          <a:p>
            <a:pPr>
              <a:defRPr/>
            </a:pP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latinLnBrk="0">
              <a:spcBef>
                <a:spcPts val="0"/>
              </a:spcBef>
              <a:spcAft>
                <a:spcPts val="0"/>
              </a:spcAft>
              <a:defRPr lang="fr-FR" sz="1200" smtClean="0">
                <a:latin typeface="+mn-lt"/>
                <a:cs typeface="+mn-cs"/>
              </a:defRPr>
            </a:lvl1pPr>
          </a:lstStyle>
          <a:p>
            <a:pPr>
              <a:defRPr/>
            </a:pPr>
            <a:fld id="{B92E9CCB-844C-4828-B13F-CEDE6269841D}" type="slidenum">
              <a:rPr/>
              <a:pPr>
                <a:defRPr/>
              </a:pPr>
              <a:t>‹N°›</a:t>
            </a:fld>
            <a:endParaRPr dirty="0"/>
          </a:p>
        </p:txBody>
      </p:sp>
    </p:spTree>
    <p:extLst>
      <p:ext uri="{BB962C8B-B14F-4D97-AF65-F5344CB8AC3E}">
        <p14:creationId xmlns:p14="http://schemas.microsoft.com/office/powerpoint/2010/main" val="36728097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latinLnBrk="0">
              <a:spcBef>
                <a:spcPts val="0"/>
              </a:spcBef>
              <a:spcAft>
                <a:spcPts val="0"/>
              </a:spcAft>
              <a:defRPr lang="fr-FR" sz="1200">
                <a:latin typeface="+mn-lt"/>
                <a:cs typeface="+mn-cs"/>
              </a:defRPr>
            </a:lvl1pPr>
          </a:lstStyle>
          <a:p>
            <a:pPr>
              <a:defRPr/>
            </a:pP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latinLnBrk="0">
              <a:spcBef>
                <a:spcPts val="0"/>
              </a:spcBef>
              <a:spcAft>
                <a:spcPts val="0"/>
              </a:spcAft>
              <a:defRPr lang="fr-FR" sz="1200">
                <a:latin typeface="+mn-lt"/>
                <a:cs typeface="+mn-cs"/>
              </a:defRPr>
            </a:lvl1pPr>
          </a:lstStyle>
          <a:p>
            <a:pPr>
              <a:defRPr/>
            </a:pPr>
            <a:fld id="{95F8F0CE-3A36-4914-A22F-0971B8471107}" type="datetimeFigureOut">
              <a:rPr lang="fr-FR"/>
              <a:pPr>
                <a:defRPr/>
              </a:pPr>
              <a:t>25/10/2017</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noProof="0"/>
              <a:t>Modifiez les styles du texte du masque</a:t>
            </a:r>
          </a:p>
          <a:p>
            <a:pPr lvl="1"/>
            <a:r>
              <a:rPr lang="fr-FR" noProof="0"/>
              <a:t>Niveau 2</a:t>
            </a:r>
          </a:p>
          <a:p>
            <a:pPr lvl="2"/>
            <a:r>
              <a:rPr lang="fr-FR" noProof="0"/>
              <a:t>Niveau 3</a:t>
            </a:r>
          </a:p>
          <a:p>
            <a:pPr lvl="3"/>
            <a:r>
              <a:rPr lang="fr-FR" noProof="0"/>
              <a:t>Niveau 4</a:t>
            </a:r>
          </a:p>
          <a:p>
            <a:pPr lvl="4"/>
            <a:r>
              <a:rPr lang="fr-FR" noProof="0"/>
              <a:t>Niveau 5</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latinLnBrk="0">
              <a:spcBef>
                <a:spcPts val="0"/>
              </a:spcBef>
              <a:spcAft>
                <a:spcPts val="0"/>
              </a:spcAft>
              <a:defRPr lang="fr-FR" sz="1200">
                <a:latin typeface="+mn-lt"/>
                <a:cs typeface="+mn-cs"/>
              </a:defRPr>
            </a:lvl1pPr>
          </a:lstStyle>
          <a:p>
            <a:pPr>
              <a:defRPr/>
            </a:pP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latinLnBrk="0">
              <a:spcBef>
                <a:spcPts val="0"/>
              </a:spcBef>
              <a:spcAft>
                <a:spcPts val="0"/>
              </a:spcAft>
              <a:defRPr lang="fr-FR" sz="1200">
                <a:latin typeface="+mn-lt"/>
                <a:cs typeface="+mn-cs"/>
              </a:defRPr>
            </a:lvl1pPr>
          </a:lstStyle>
          <a:p>
            <a:pPr>
              <a:defRPr/>
            </a:pPr>
            <a:fld id="{F38864DE-58DC-4DED-8A05-CAA8CC40930A}" type="slidenum">
              <a:rPr/>
              <a:pPr>
                <a:defRPr/>
              </a:pPr>
              <a:t>‹N°›</a:t>
            </a:fld>
            <a:endParaRPr/>
          </a:p>
        </p:txBody>
      </p:sp>
    </p:spTree>
    <p:extLst>
      <p:ext uri="{BB962C8B-B14F-4D97-AF65-F5344CB8AC3E}">
        <p14:creationId xmlns:p14="http://schemas.microsoft.com/office/powerpoint/2010/main" val="24793752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fr-FR" sz="1200" kern="1200">
        <a:solidFill>
          <a:schemeClr val="tx1"/>
        </a:solidFill>
        <a:latin typeface="+mn-lt"/>
        <a:ea typeface="+mn-ea"/>
        <a:cs typeface="+mn-cs"/>
      </a:defRPr>
    </a:lvl1pPr>
    <a:lvl2pPr marL="457200" algn="l" rtl="0" fontAlgn="base">
      <a:spcBef>
        <a:spcPct val="30000"/>
      </a:spcBef>
      <a:spcAft>
        <a:spcPct val="0"/>
      </a:spcAft>
      <a:defRPr lang="fr-FR" sz="1200" kern="1200">
        <a:solidFill>
          <a:schemeClr val="tx1"/>
        </a:solidFill>
        <a:latin typeface="+mn-lt"/>
        <a:ea typeface="+mn-ea"/>
        <a:cs typeface="+mn-cs"/>
      </a:defRPr>
    </a:lvl2pPr>
    <a:lvl3pPr marL="914400" algn="l" rtl="0" fontAlgn="base">
      <a:spcBef>
        <a:spcPct val="30000"/>
      </a:spcBef>
      <a:spcAft>
        <a:spcPct val="0"/>
      </a:spcAft>
      <a:defRPr lang="fr-FR" sz="1200" kern="1200">
        <a:solidFill>
          <a:schemeClr val="tx1"/>
        </a:solidFill>
        <a:latin typeface="+mn-lt"/>
        <a:ea typeface="+mn-ea"/>
        <a:cs typeface="+mn-cs"/>
      </a:defRPr>
    </a:lvl3pPr>
    <a:lvl4pPr marL="1371600" algn="l" rtl="0" fontAlgn="base">
      <a:spcBef>
        <a:spcPct val="30000"/>
      </a:spcBef>
      <a:spcAft>
        <a:spcPct val="0"/>
      </a:spcAft>
      <a:defRPr lang="fr-FR" sz="1200" kern="1200">
        <a:solidFill>
          <a:schemeClr val="tx1"/>
        </a:solidFill>
        <a:latin typeface="+mn-lt"/>
        <a:ea typeface="+mn-ea"/>
        <a:cs typeface="+mn-cs"/>
      </a:defRPr>
    </a:lvl4pPr>
    <a:lvl5pPr marL="1828800" algn="l" rtl="0" fontAlgn="base">
      <a:spcBef>
        <a:spcPct val="30000"/>
      </a:spcBef>
      <a:spcAft>
        <a:spcPct val="0"/>
      </a:spcAft>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dirty="0" smtClean="0"/>
              <a:t>Ce modèle peut être utilisé comme fichier de démarrage pour présenter des supports de formation à un groupe.</a:t>
            </a:r>
          </a:p>
          <a:p>
            <a:pPr>
              <a:spcBef>
                <a:spcPct val="0"/>
              </a:spcBef>
            </a:pPr>
            <a:endParaRPr dirty="0" smtClean="0"/>
          </a:p>
          <a:p>
            <a:pPr>
              <a:spcBef>
                <a:spcPct val="0"/>
              </a:spcBef>
            </a:pPr>
            <a:r>
              <a:rPr b="1" dirty="0" smtClean="0"/>
              <a:t>Sections</a:t>
            </a:r>
            <a:endParaRPr dirty="0" smtClean="0"/>
          </a:p>
          <a:p>
            <a:pPr>
              <a:spcBef>
                <a:spcPct val="0"/>
              </a:spcBef>
            </a:pPr>
            <a:r>
              <a:rPr dirty="0" smtClean="0"/>
              <a:t>Cliquez avec le bouton droit sur une diapositive pour ajouter des sections. Les sections permettent d’organiser les diapositives et facilitent la collaboration entre plusieurs auteurs.</a:t>
            </a:r>
          </a:p>
          <a:p>
            <a:pPr>
              <a:spcBef>
                <a:spcPct val="0"/>
              </a:spcBef>
            </a:pPr>
            <a:endParaRPr b="1" dirty="0" smtClean="0"/>
          </a:p>
          <a:p>
            <a:pPr>
              <a:spcBef>
                <a:spcPct val="0"/>
              </a:spcBef>
            </a:pPr>
            <a:r>
              <a:rPr b="1" dirty="0" smtClean="0"/>
              <a:t>Notes</a:t>
            </a:r>
          </a:p>
          <a:p>
            <a:pPr>
              <a:spcBef>
                <a:spcPct val="0"/>
              </a:spcBef>
            </a:pPr>
            <a:r>
              <a:rPr dirty="0" smtClean="0"/>
              <a:t>Utilisez la section Notes pour les notes de présentation ou pour fournir des informations  supplémentaires à l’audience. Affichez ces notes en mode Présentation pendant votre présentation. </a:t>
            </a:r>
          </a:p>
          <a:p>
            <a:pPr>
              <a:spcBef>
                <a:spcPct val="0"/>
              </a:spcBef>
            </a:pPr>
            <a:r>
              <a:rPr dirty="0" smtClean="0"/>
              <a:t>N’oubliez pas de tenir compte de la taille de la police (critère important pour l’accessibilité, la visibilité, l’enregistrement vidéo et la production en ligne)</a:t>
            </a:r>
          </a:p>
          <a:p>
            <a:pPr>
              <a:spcBef>
                <a:spcPct val="0"/>
              </a:spcBef>
            </a:pPr>
            <a:endParaRPr dirty="0" smtClean="0"/>
          </a:p>
          <a:p>
            <a:pPr>
              <a:spcBef>
                <a:spcPct val="0"/>
              </a:spcBef>
            </a:pPr>
            <a:r>
              <a:rPr b="1" dirty="0" smtClean="0"/>
              <a:t>Couleurs coordonnées </a:t>
            </a:r>
          </a:p>
          <a:p>
            <a:pPr>
              <a:spcBef>
                <a:spcPct val="0"/>
              </a:spcBef>
            </a:pPr>
            <a:r>
              <a:rPr dirty="0" smtClean="0"/>
              <a:t>Faites tout particulièrement attention aux diagrammes, graphiques et zones de texte. </a:t>
            </a:r>
          </a:p>
          <a:p>
            <a:pPr>
              <a:spcBef>
                <a:spcPct val="0"/>
              </a:spcBef>
            </a:pPr>
            <a:r>
              <a:rPr dirty="0" smtClean="0"/>
              <a:t>Tenez compte du fait que les participants imprimeront la présentation en noir et blanc ou nuances de gris. Effectuez un test d’impression pour vérifier que vos couleurs s’impriment correctement en noir et blanc intégral et nuances de gris.</a:t>
            </a:r>
          </a:p>
          <a:p>
            <a:pPr>
              <a:spcBef>
                <a:spcPct val="0"/>
              </a:spcBef>
            </a:pPr>
            <a:endParaRPr dirty="0" smtClean="0"/>
          </a:p>
          <a:p>
            <a:pPr>
              <a:spcBef>
                <a:spcPct val="0"/>
              </a:spcBef>
            </a:pPr>
            <a:r>
              <a:rPr b="1" dirty="0" smtClean="0"/>
              <a:t>Graphiques, tableaux et diagrammes</a:t>
            </a:r>
          </a:p>
          <a:p>
            <a:pPr>
              <a:spcBef>
                <a:spcPct val="0"/>
              </a:spcBef>
            </a:pPr>
            <a:r>
              <a:rPr dirty="0" smtClean="0"/>
              <a:t>Faites en sorte que votre présentation soit simple : utilisez des styles et des couleurs identiques qui ne soient pas gênants.</a:t>
            </a:r>
          </a:p>
          <a:p>
            <a:pPr>
              <a:spcBef>
                <a:spcPct val="0"/>
              </a:spcBef>
            </a:pPr>
            <a:r>
              <a:rPr dirty="0" smtClean="0"/>
              <a:t>Ajoutez une étiquette à tous les graphiques et tableaux.</a:t>
            </a:r>
          </a:p>
          <a:p>
            <a:pPr>
              <a:spcBef>
                <a:spcPct val="0"/>
              </a:spcBef>
            </a:pPr>
            <a:endParaRPr dirty="0" smtClean="0"/>
          </a:p>
          <a:p>
            <a:pPr>
              <a:spcBef>
                <a:spcPct val="0"/>
              </a:spcBef>
            </a:pPr>
            <a:endParaRPr dirty="0" smtClean="0"/>
          </a:p>
          <a:p>
            <a:pPr>
              <a:spcBef>
                <a:spcPct val="0"/>
              </a:spcBef>
            </a:pPr>
            <a:endParaRPr dirty="0"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03B27E87-E017-464C-9B57-3739136CAFF7}" type="slidenum">
              <a:rPr smtClean="0"/>
              <a:pPr fontAlgn="base">
                <a:spcBef>
                  <a:spcPct val="0"/>
                </a:spcBef>
                <a:spcAft>
                  <a:spcPct val="0"/>
                </a:spcAft>
              </a:pPr>
              <a:t>1</a:t>
            </a:fld>
            <a:endParaRPr dirty="0" smtClean="0"/>
          </a:p>
        </p:txBody>
      </p:sp>
    </p:spTree>
    <p:extLst>
      <p:ext uri="{BB962C8B-B14F-4D97-AF65-F5344CB8AC3E}">
        <p14:creationId xmlns:p14="http://schemas.microsoft.com/office/powerpoint/2010/main" val="1590024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38864DE-58DC-4DED-8A05-CAA8CC40930A}" type="slidenum">
              <a:rPr lang="fr-FR" smtClean="0"/>
              <a:pPr>
                <a:defRPr/>
              </a:pPr>
              <a:t>265</a:t>
            </a:fld>
            <a:endParaRPr lang="fr-FR"/>
          </a:p>
        </p:txBody>
      </p:sp>
    </p:spTree>
    <p:extLst>
      <p:ext uri="{BB962C8B-B14F-4D97-AF65-F5344CB8AC3E}">
        <p14:creationId xmlns:p14="http://schemas.microsoft.com/office/powerpoint/2010/main" val="3797493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38864DE-58DC-4DED-8A05-CAA8CC40930A}" type="slidenum">
              <a:rPr lang="fr-FR" smtClean="0"/>
              <a:pPr>
                <a:defRPr/>
              </a:pPr>
              <a:t>266</a:t>
            </a:fld>
            <a:endParaRPr lang="fr-FR"/>
          </a:p>
        </p:txBody>
      </p:sp>
    </p:spTree>
    <p:extLst>
      <p:ext uri="{BB962C8B-B14F-4D97-AF65-F5344CB8AC3E}">
        <p14:creationId xmlns:p14="http://schemas.microsoft.com/office/powerpoint/2010/main" val="158667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38864DE-58DC-4DED-8A05-CAA8CC40930A}" type="slidenum">
              <a:rPr lang="fr-FR" smtClean="0"/>
              <a:pPr>
                <a:defRPr/>
              </a:pPr>
              <a:t>274</a:t>
            </a:fld>
            <a:endParaRPr lang="fr-FR"/>
          </a:p>
        </p:txBody>
      </p:sp>
    </p:spTree>
    <p:extLst>
      <p:ext uri="{BB962C8B-B14F-4D97-AF65-F5344CB8AC3E}">
        <p14:creationId xmlns:p14="http://schemas.microsoft.com/office/powerpoint/2010/main" val="603183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38864DE-58DC-4DED-8A05-CAA8CC40930A}" type="slidenum">
              <a:rPr lang="fr-FR" smtClean="0"/>
              <a:pPr>
                <a:defRPr/>
              </a:pPr>
              <a:t>276</a:t>
            </a:fld>
            <a:endParaRPr lang="fr-FR"/>
          </a:p>
        </p:txBody>
      </p:sp>
    </p:spTree>
    <p:extLst>
      <p:ext uri="{BB962C8B-B14F-4D97-AF65-F5344CB8AC3E}">
        <p14:creationId xmlns:p14="http://schemas.microsoft.com/office/powerpoint/2010/main" val="19836867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863" y="0"/>
            <a:ext cx="9101137"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3721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590800" y="2286000"/>
            <a:ext cx="6180224" cy="1470025"/>
          </a:xfrm>
        </p:spPr>
        <p:txBody>
          <a:bodyPr anchor="t"/>
          <a:lstStyle>
            <a:lvl1pPr algn="r" eaLnBrk="1" latinLnBrk="0" hangingPunct="1">
              <a:defRPr kumimoji="0" lang="fr-FR" b="1" cap="small" baseline="0">
                <a:solidFill>
                  <a:srgbClr val="003300"/>
                </a:solidFill>
              </a:defRPr>
            </a:lvl1pPr>
          </a:lstStyle>
          <a:p>
            <a:r>
              <a:rPr lang="fr-FR" smtClean="0"/>
              <a:t>Modifiez le style du titre</a:t>
            </a:r>
            <a:endParaRPr lang="fr-F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fr-FR" sz="2000" b="0">
                <a:solidFill>
                  <a:schemeClr val="tx1"/>
                </a:solidFill>
                <a:latin typeface="Georgia" pitchFamily="18" charset="0"/>
              </a:defRPr>
            </a:lvl1pPr>
            <a:lvl2pPr marL="457200" indent="0" algn="ctr" eaLnBrk="1" latinLnBrk="0" hangingPunct="1">
              <a:buNone/>
              <a:defRPr kumimoji="0" lang="fr-FR">
                <a:solidFill>
                  <a:schemeClr val="tx1">
                    <a:tint val="75000"/>
                  </a:schemeClr>
                </a:solidFill>
              </a:defRPr>
            </a:lvl2pPr>
            <a:lvl3pPr marL="914400" indent="0" algn="ctr" eaLnBrk="1" latinLnBrk="0" hangingPunct="1">
              <a:buNone/>
              <a:defRPr kumimoji="0" lang="fr-FR">
                <a:solidFill>
                  <a:schemeClr val="tx1">
                    <a:tint val="75000"/>
                  </a:schemeClr>
                </a:solidFill>
              </a:defRPr>
            </a:lvl3pPr>
            <a:lvl4pPr marL="1371600" indent="0" algn="ctr" eaLnBrk="1" latinLnBrk="0" hangingPunct="1">
              <a:buNone/>
              <a:defRPr kumimoji="0" lang="fr-FR">
                <a:solidFill>
                  <a:schemeClr val="tx1">
                    <a:tint val="75000"/>
                  </a:schemeClr>
                </a:solidFill>
              </a:defRPr>
            </a:lvl4pPr>
            <a:lvl5pPr marL="1828800" indent="0" algn="ctr" eaLnBrk="1" latinLnBrk="0" hangingPunct="1">
              <a:buNone/>
              <a:defRPr kumimoji="0" lang="fr-FR">
                <a:solidFill>
                  <a:schemeClr val="tx1">
                    <a:tint val="75000"/>
                  </a:schemeClr>
                </a:solidFill>
              </a:defRPr>
            </a:lvl5pPr>
            <a:lvl6pPr marL="2286000" indent="0" algn="ctr" eaLnBrk="1" latinLnBrk="0" hangingPunct="1">
              <a:buNone/>
              <a:defRPr kumimoji="0" lang="fr-FR">
                <a:solidFill>
                  <a:schemeClr val="tx1">
                    <a:tint val="75000"/>
                  </a:schemeClr>
                </a:solidFill>
              </a:defRPr>
            </a:lvl6pPr>
            <a:lvl7pPr marL="2743200" indent="0" algn="ctr" eaLnBrk="1" latinLnBrk="0" hangingPunct="1">
              <a:buNone/>
              <a:defRPr kumimoji="0" lang="fr-FR">
                <a:solidFill>
                  <a:schemeClr val="tx1">
                    <a:tint val="75000"/>
                  </a:schemeClr>
                </a:solidFill>
              </a:defRPr>
            </a:lvl7pPr>
            <a:lvl8pPr marL="3200400" indent="0" algn="ctr" eaLnBrk="1" latinLnBrk="0" hangingPunct="1">
              <a:buNone/>
              <a:defRPr kumimoji="0" lang="fr-FR">
                <a:solidFill>
                  <a:schemeClr val="tx1">
                    <a:tint val="75000"/>
                  </a:schemeClr>
                </a:solidFill>
              </a:defRPr>
            </a:lvl8pPr>
            <a:lvl9pPr marL="3657600" indent="0" algn="ctr" eaLnBrk="1" latinLnBrk="0" hangingPunct="1">
              <a:buNone/>
              <a:defRPr kumimoji="0" lang="fr-FR">
                <a:solidFill>
                  <a:schemeClr val="tx1">
                    <a:tint val="75000"/>
                  </a:schemeClr>
                </a:solidFill>
              </a:defRPr>
            </a:lvl9pPr>
          </a:lstStyle>
          <a:p>
            <a:r>
              <a:rPr lang="fr-FR" smtClean="0"/>
              <a:t>Modifiez le style des sous-titres du masque</a:t>
            </a:r>
            <a:endParaRPr/>
          </a:p>
        </p:txBody>
      </p:sp>
      <p:sp>
        <p:nvSpPr>
          <p:cNvPr id="10" name="Picture Placeholder 9"/>
          <p:cNvSpPr>
            <a:spLocks noGrp="1"/>
          </p:cNvSpPr>
          <p:nvPr>
            <p:ph type="pic" sz="quarter" idx="13"/>
          </p:nvPr>
        </p:nvSpPr>
        <p:spPr>
          <a:xfrm>
            <a:off x="6858000" y="5105400"/>
            <a:ext cx="1828800" cy="990600"/>
          </a:xfrm>
        </p:spPr>
        <p:txBody>
          <a:bodyPr rtlCol="0">
            <a:normAutofit/>
          </a:bodyPr>
          <a:lstStyle>
            <a:lvl1pPr marL="0" indent="0" algn="ctr" eaLnBrk="1" latinLnBrk="0" hangingPunct="1">
              <a:buNone/>
              <a:defRPr kumimoji="0" lang="fr-FR" sz="2000" baseline="0"/>
            </a:lvl1pPr>
          </a:lstStyle>
          <a:p>
            <a:pPr lvl="0"/>
            <a:r>
              <a:rPr lang="fr-FR" noProof="0" smtClean="0"/>
              <a:t>Cliquez sur l'icône pour ajouter une image</a:t>
            </a:r>
            <a:endParaRPr lang="fr-FR" noProof="0"/>
          </a:p>
        </p:txBody>
      </p:sp>
    </p:spTree>
    <p:extLst>
      <p:ext uri="{BB962C8B-B14F-4D97-AF65-F5344CB8AC3E}">
        <p14:creationId xmlns:p14="http://schemas.microsoft.com/office/powerpoint/2010/main" val="74830243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a:p>
        </p:txBody>
      </p:sp>
      <p:sp>
        <p:nvSpPr>
          <p:cNvPr id="3" name="Date Placeholder 3"/>
          <p:cNvSpPr>
            <a:spLocks noGrp="1"/>
          </p:cNvSpPr>
          <p:nvPr>
            <p:ph type="dt" sz="half" idx="10"/>
          </p:nvPr>
        </p:nvSpPr>
        <p:spPr/>
        <p:txBody>
          <a:bodyPr/>
          <a:lstStyle>
            <a:lvl1pPr>
              <a:defRPr/>
            </a:lvl1pPr>
          </a:lstStyle>
          <a:p>
            <a:pPr>
              <a:defRPr/>
            </a:pPr>
            <a:fld id="{C95EB430-94D4-4945-8738-68315A918D38}" type="datetimeFigureOut">
              <a:rPr lang="fr-FR"/>
              <a:pPr>
                <a:defRPr/>
              </a:pPr>
              <a:t>25/10/2017</a:t>
            </a:fld>
            <a:endParaRPr/>
          </a:p>
        </p:txBody>
      </p:sp>
      <p:sp>
        <p:nvSpPr>
          <p:cNvPr id="4" name="Footer Placeholder 4"/>
          <p:cNvSpPr>
            <a:spLocks noGrp="1"/>
          </p:cNvSpPr>
          <p:nvPr>
            <p:ph type="ftr" sz="quarter" idx="11"/>
          </p:nvPr>
        </p:nvSpPr>
        <p:spPr/>
        <p:txBody>
          <a:bodyPr/>
          <a:lstStyle>
            <a:lvl1pPr>
              <a:defRPr/>
            </a:lvl1pPr>
          </a:lstStyle>
          <a:p>
            <a:pPr>
              <a:defRPr/>
            </a:pPr>
            <a:endParaRPr/>
          </a:p>
        </p:txBody>
      </p:sp>
      <p:sp>
        <p:nvSpPr>
          <p:cNvPr id="5" name="Slide Number Placeholder 5"/>
          <p:cNvSpPr>
            <a:spLocks noGrp="1"/>
          </p:cNvSpPr>
          <p:nvPr>
            <p:ph type="sldNum" sz="quarter" idx="12"/>
          </p:nvPr>
        </p:nvSpPr>
        <p:spPr/>
        <p:txBody>
          <a:bodyPr/>
          <a:lstStyle>
            <a:lvl1pPr>
              <a:defRPr/>
            </a:lvl1pPr>
          </a:lstStyle>
          <a:p>
            <a:pPr>
              <a:defRPr/>
            </a:pPr>
            <a:fld id="{64281A2E-FDA4-462E-BFA1-D8713CF37B9F}" type="slidenum">
              <a:rPr/>
              <a:pPr>
                <a:defRPr/>
              </a:pPr>
              <a:t>‹N°›</a:t>
            </a:fld>
            <a:endParaRPr/>
          </a:p>
        </p:txBody>
      </p:sp>
    </p:spTree>
    <p:extLst>
      <p:ext uri="{BB962C8B-B14F-4D97-AF65-F5344CB8AC3E}">
        <p14:creationId xmlns:p14="http://schemas.microsoft.com/office/powerpoint/2010/main" val="4269188862"/>
      </p:ext>
    </p:extLst>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E722EC7-1E28-4891-A14D-C2534DB875AC}" type="datetimeFigureOut">
              <a:rPr lang="fr-FR"/>
              <a:pPr>
                <a:defRPr/>
              </a:pPr>
              <a:t>25/10/2017</a:t>
            </a:fld>
            <a:endParaRPr/>
          </a:p>
        </p:txBody>
      </p:sp>
      <p:sp>
        <p:nvSpPr>
          <p:cNvPr id="3" name="Footer Placeholder 4"/>
          <p:cNvSpPr>
            <a:spLocks noGrp="1"/>
          </p:cNvSpPr>
          <p:nvPr>
            <p:ph type="ftr" sz="quarter" idx="11"/>
          </p:nvPr>
        </p:nvSpPr>
        <p:spPr/>
        <p:txBody>
          <a:bodyPr/>
          <a:lstStyle>
            <a:lvl1pPr>
              <a:defRPr/>
            </a:lvl1pPr>
          </a:lstStyle>
          <a:p>
            <a:pPr>
              <a:defRPr/>
            </a:pPr>
            <a:endParaRPr/>
          </a:p>
        </p:txBody>
      </p:sp>
      <p:sp>
        <p:nvSpPr>
          <p:cNvPr id="4" name="Slide Number Placeholder 5"/>
          <p:cNvSpPr>
            <a:spLocks noGrp="1"/>
          </p:cNvSpPr>
          <p:nvPr>
            <p:ph type="sldNum" sz="quarter" idx="12"/>
          </p:nvPr>
        </p:nvSpPr>
        <p:spPr/>
        <p:txBody>
          <a:bodyPr/>
          <a:lstStyle>
            <a:lvl1pPr>
              <a:defRPr/>
            </a:lvl1pPr>
          </a:lstStyle>
          <a:p>
            <a:pPr>
              <a:defRPr/>
            </a:pPr>
            <a:fld id="{B0E1668A-EE4B-4F05-B200-0A8F5571CC8D}" type="slidenum">
              <a:rPr/>
              <a:pPr>
                <a:defRPr/>
              </a:pPr>
              <a:t>‹N°›</a:t>
            </a:fld>
            <a:endParaRPr/>
          </a:p>
        </p:txBody>
      </p:sp>
    </p:spTree>
    <p:extLst>
      <p:ext uri="{BB962C8B-B14F-4D97-AF65-F5344CB8AC3E}">
        <p14:creationId xmlns:p14="http://schemas.microsoft.com/office/powerpoint/2010/main" val="3800914325"/>
      </p:ext>
    </p:extLst>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rrière-plan uniquem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863" y="0"/>
            <a:ext cx="9101137"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p:txBody>
          <a:bodyPr/>
          <a:lstStyle>
            <a:lvl1pPr>
              <a:defRPr/>
            </a:lvl1pPr>
          </a:lstStyle>
          <a:p>
            <a:pPr>
              <a:defRPr/>
            </a:pPr>
            <a:fld id="{D4859475-8B55-4A50-973A-9957B42840C9}" type="datetimeFigureOut">
              <a:rPr lang="fr-FR"/>
              <a:pPr>
                <a:defRPr/>
              </a:pPr>
              <a:t>25/10/2017</a:t>
            </a:fld>
            <a:endParaRPr/>
          </a:p>
        </p:txBody>
      </p:sp>
      <p:sp>
        <p:nvSpPr>
          <p:cNvPr id="4" name="Footer Placeholder 4"/>
          <p:cNvSpPr>
            <a:spLocks noGrp="1"/>
          </p:cNvSpPr>
          <p:nvPr>
            <p:ph type="ftr" sz="quarter" idx="11"/>
          </p:nvPr>
        </p:nvSpPr>
        <p:spPr/>
        <p:txBody>
          <a:bodyPr/>
          <a:lstStyle>
            <a:lvl1pPr>
              <a:defRPr/>
            </a:lvl1pPr>
          </a:lstStyle>
          <a:p>
            <a:pPr>
              <a:defRPr/>
            </a:pPr>
            <a:endParaRPr/>
          </a:p>
        </p:txBody>
      </p:sp>
      <p:sp>
        <p:nvSpPr>
          <p:cNvPr id="5" name="Slide Number Placeholder 5"/>
          <p:cNvSpPr>
            <a:spLocks noGrp="1"/>
          </p:cNvSpPr>
          <p:nvPr>
            <p:ph type="sldNum" sz="quarter" idx="12"/>
          </p:nvPr>
        </p:nvSpPr>
        <p:spPr/>
        <p:txBody>
          <a:bodyPr/>
          <a:lstStyle>
            <a:lvl1pPr>
              <a:defRPr/>
            </a:lvl1pPr>
          </a:lstStyle>
          <a:p>
            <a:pPr>
              <a:defRPr/>
            </a:pPr>
            <a:fld id="{FF762E62-6FFD-435E-B3B8-F0F3048389A1}" type="slidenum">
              <a:rPr/>
              <a:pPr>
                <a:defRPr/>
              </a:pPr>
              <a:t>‹N°›</a:t>
            </a:fld>
            <a:endParaRPr/>
          </a:p>
        </p:txBody>
      </p:sp>
    </p:spTree>
    <p:extLst>
      <p:ext uri="{BB962C8B-B14F-4D97-AF65-F5344CB8AC3E}">
        <p14:creationId xmlns:p14="http://schemas.microsoft.com/office/powerpoint/2010/main" val="3511355577"/>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863" y="0"/>
            <a:ext cx="9101137"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75" y="0"/>
            <a:ext cx="917257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0" y="3048000"/>
            <a:ext cx="4343400" cy="1362075"/>
          </a:xfrm>
        </p:spPr>
        <p:txBody>
          <a:bodyPr anchor="b"/>
          <a:lstStyle>
            <a:lvl1pPr algn="l" eaLnBrk="1" latinLnBrk="0" hangingPunct="1">
              <a:defRPr kumimoji="0" lang="fr-FR" sz="4000" b="1" cap="small" baseline="0">
                <a:solidFill>
                  <a:srgbClr val="003300"/>
                </a:solidFill>
              </a:defRPr>
            </a:lvl1pPr>
          </a:lstStyle>
          <a:p>
            <a:r>
              <a:rPr lang="fr-FR" smtClean="0"/>
              <a:t>Modifiez le style du titre</a:t>
            </a:r>
            <a:endParaRPr lang="fr-FR"/>
          </a:p>
        </p:txBody>
      </p:sp>
      <p:sp>
        <p:nvSpPr>
          <p:cNvPr id="10" name="Picture Placeholder 9"/>
          <p:cNvSpPr>
            <a:spLocks noGrp="1"/>
          </p:cNvSpPr>
          <p:nvPr>
            <p:ph type="pic" sz="quarter" idx="13"/>
          </p:nvPr>
        </p:nvSpPr>
        <p:spPr>
          <a:xfrm>
            <a:off x="6781800" y="5334000"/>
            <a:ext cx="2133600" cy="990600"/>
          </a:xfrm>
        </p:spPr>
        <p:txBody>
          <a:bodyPr rtlCol="0">
            <a:normAutofit/>
          </a:bodyPr>
          <a:lstStyle>
            <a:lvl1pPr marL="0" indent="0" algn="ctr" eaLnBrk="1" latinLnBrk="0" hangingPunct="1">
              <a:buNone/>
              <a:defRPr kumimoji="0" lang="fr-FR" sz="1800"/>
            </a:lvl1pPr>
          </a:lstStyle>
          <a:p>
            <a:pPr lvl="0"/>
            <a:r>
              <a:rPr lang="fr-FR" noProof="0" smtClean="0"/>
              <a:t>Cliquez sur l'icône pour ajouter une image</a:t>
            </a:r>
            <a:endParaRPr lang="fr-FR" noProof="0"/>
          </a:p>
        </p:txBody>
      </p:sp>
      <p:sp>
        <p:nvSpPr>
          <p:cNvPr id="6" name="Date Placeholder 3"/>
          <p:cNvSpPr>
            <a:spLocks noGrp="1"/>
          </p:cNvSpPr>
          <p:nvPr>
            <p:ph type="dt" sz="half" idx="14"/>
          </p:nvPr>
        </p:nvSpPr>
        <p:spPr/>
        <p:txBody>
          <a:bodyPr/>
          <a:lstStyle>
            <a:lvl1pPr>
              <a:defRPr/>
            </a:lvl1pPr>
          </a:lstStyle>
          <a:p>
            <a:pPr>
              <a:defRPr/>
            </a:pPr>
            <a:fld id="{EB9DAEA3-CEBD-4419-9E10-FFF3A88D774B}" type="datetimeFigureOut">
              <a:rPr lang="fr-FR"/>
              <a:pPr>
                <a:defRPr/>
              </a:pPr>
              <a:t>25/10/2017</a:t>
            </a:fld>
            <a:endParaRPr/>
          </a:p>
        </p:txBody>
      </p:sp>
      <p:sp>
        <p:nvSpPr>
          <p:cNvPr id="7" name="Footer Placeholder 4"/>
          <p:cNvSpPr>
            <a:spLocks noGrp="1"/>
          </p:cNvSpPr>
          <p:nvPr>
            <p:ph type="ftr" sz="quarter" idx="15"/>
          </p:nvPr>
        </p:nvSpPr>
        <p:spPr/>
        <p:txBody>
          <a:bodyPr/>
          <a:lstStyle>
            <a:lvl1pPr>
              <a:defRPr/>
            </a:lvl1pPr>
          </a:lstStyle>
          <a:p>
            <a:pPr>
              <a:defRPr/>
            </a:pPr>
            <a:endParaRPr/>
          </a:p>
        </p:txBody>
      </p:sp>
      <p:sp>
        <p:nvSpPr>
          <p:cNvPr id="8" name="Slide Number Placeholder 5"/>
          <p:cNvSpPr>
            <a:spLocks noGrp="1"/>
          </p:cNvSpPr>
          <p:nvPr>
            <p:ph type="sldNum" sz="quarter" idx="16"/>
          </p:nvPr>
        </p:nvSpPr>
        <p:spPr/>
        <p:txBody>
          <a:bodyPr/>
          <a:lstStyle>
            <a:lvl1pPr>
              <a:defRPr/>
            </a:lvl1pPr>
          </a:lstStyle>
          <a:p>
            <a:pPr>
              <a:defRPr/>
            </a:pPr>
            <a:fld id="{ECFBFCCE-D588-402E-BB3C-48CC6A487AA3}" type="slidenum">
              <a:rPr/>
              <a:pPr>
                <a:defRPr/>
              </a:pPr>
              <a:t>‹N°›</a:t>
            </a:fld>
            <a:endParaRPr/>
          </a:p>
        </p:txBody>
      </p:sp>
    </p:spTree>
    <p:extLst>
      <p:ext uri="{BB962C8B-B14F-4D97-AF65-F5344CB8AC3E}">
        <p14:creationId xmlns:p14="http://schemas.microsoft.com/office/powerpoint/2010/main" val="252425033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1143000"/>
          </a:xfrm>
        </p:spPr>
        <p:txBody>
          <a:bodyPr/>
          <a:lstStyle>
            <a:lvl1pPr algn="l" eaLnBrk="1" latinLnBrk="0" hangingPunct="1">
              <a:defRPr kumimoji="0" lang="fr-FR"/>
            </a:lvl1pPr>
          </a:lstStyle>
          <a:p>
            <a:r>
              <a:rPr lang="fr-FR" smtClean="0"/>
              <a:t>Modifiez le style du titre</a:t>
            </a:r>
            <a:endParaRPr lang="fr-F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fr-FR" sz="3200">
                <a:latin typeface="+mn-lt"/>
              </a:defRPr>
            </a:lvl1pPr>
            <a:lvl2pPr eaLnBrk="1" latinLnBrk="0" hangingPunct="1">
              <a:defRPr kumimoji="0" lang="fr-FR" sz="2800">
                <a:latin typeface="+mn-lt"/>
              </a:defRPr>
            </a:lvl2pPr>
            <a:lvl3pPr eaLnBrk="1" latinLnBrk="0" hangingPunct="1">
              <a:defRPr kumimoji="0" lang="fr-FR" sz="2400">
                <a:latin typeface="+mn-lt"/>
              </a:defRPr>
            </a:lvl3pPr>
            <a:lvl4pPr eaLnBrk="1" latinLnBrk="0" hangingPunct="1">
              <a:defRPr kumimoji="0" lang="fr-FR" sz="2400">
                <a:latin typeface="+mn-lt"/>
              </a:defRPr>
            </a:lvl4pPr>
            <a:lvl5pPr eaLnBrk="1" latinLnBrk="0" hangingPunct="1">
              <a:defRPr kumimoji="0" lang="fr-FR" sz="2400">
                <a:latin typeface="+mn-lt"/>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10"/>
          </p:nvPr>
        </p:nvSpPr>
        <p:spPr/>
        <p:txBody>
          <a:bodyPr/>
          <a:lstStyle>
            <a:lvl1pPr>
              <a:defRPr/>
            </a:lvl1pPr>
          </a:lstStyle>
          <a:p>
            <a:pPr>
              <a:defRPr/>
            </a:pPr>
            <a:fld id="{BC44676B-3C10-408F-B605-8960979ED0BF}" type="datetimeFigureOut">
              <a:rPr lang="fr-FR"/>
              <a:pPr>
                <a:defRPr/>
              </a:pPr>
              <a:t>25/10/2017</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p:txBody>
          <a:bodyPr/>
          <a:lstStyle>
            <a:lvl1pPr>
              <a:defRPr/>
            </a:lvl1pPr>
          </a:lstStyle>
          <a:p>
            <a:pPr>
              <a:defRPr/>
            </a:pPr>
            <a:fld id="{83A0A37C-E987-49DD-9CF6-A8DC97E4A43E}" type="slidenum">
              <a:rPr/>
              <a:pPr>
                <a:defRPr/>
              </a:pPr>
              <a:t>‹N°›</a:t>
            </a:fld>
            <a:endParaRPr/>
          </a:p>
        </p:txBody>
      </p:sp>
    </p:spTree>
    <p:extLst>
      <p:ext uri="{BB962C8B-B14F-4D97-AF65-F5344CB8AC3E}">
        <p14:creationId xmlns:p14="http://schemas.microsoft.com/office/powerpoint/2010/main" val="3400887707"/>
      </p:ext>
    </p:extLst>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5" name="Date Placeholder 3"/>
          <p:cNvSpPr>
            <a:spLocks noGrp="1"/>
          </p:cNvSpPr>
          <p:nvPr>
            <p:ph type="dt" sz="half" idx="10"/>
          </p:nvPr>
        </p:nvSpPr>
        <p:spPr/>
        <p:txBody>
          <a:bodyPr/>
          <a:lstStyle>
            <a:lvl1pPr>
              <a:defRPr/>
            </a:lvl1pPr>
          </a:lstStyle>
          <a:p>
            <a:pPr>
              <a:defRPr/>
            </a:pPr>
            <a:fld id="{6555F3F1-1B3E-4091-BC77-399B18AEA8C9}" type="datetimeFigureOut">
              <a:rPr lang="fr-FR"/>
              <a:pPr>
                <a:defRPr/>
              </a:pPr>
              <a:t>25/10/2017</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7" name="Slide Number Placeholder 5"/>
          <p:cNvSpPr>
            <a:spLocks noGrp="1"/>
          </p:cNvSpPr>
          <p:nvPr>
            <p:ph type="sldNum" sz="quarter" idx="12"/>
          </p:nvPr>
        </p:nvSpPr>
        <p:spPr/>
        <p:txBody>
          <a:bodyPr/>
          <a:lstStyle>
            <a:lvl1pPr>
              <a:defRPr/>
            </a:lvl1pPr>
          </a:lstStyle>
          <a:p>
            <a:pPr>
              <a:defRPr/>
            </a:pPr>
            <a:fld id="{F461AE4D-9345-40FE-A2E8-CC0D467847B6}" type="slidenum">
              <a:rPr/>
              <a:pPr>
                <a:defRPr/>
              </a:pPr>
              <a:t>‹N°›</a:t>
            </a:fld>
            <a:endParaRPr/>
          </a:p>
        </p:txBody>
      </p:sp>
    </p:spTree>
    <p:extLst>
      <p:ext uri="{BB962C8B-B14F-4D97-AF65-F5344CB8AC3E}">
        <p14:creationId xmlns:p14="http://schemas.microsoft.com/office/powerpoint/2010/main" val="816332149"/>
      </p:ext>
    </p:extLst>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fr-FR"/>
            </a:lvl1pPr>
          </a:lstStyle>
          <a:p>
            <a:r>
              <a:rPr lang="fr-FR" smtClean="0"/>
              <a:t>Modifiez le style du titre</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a:r>
              <a:rPr lang="fr-FR" smtClean="0"/>
              <a:t>Modifiez les styles du texte du masque</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a:r>
              <a:rPr lang="fr-FR" smtClean="0"/>
              <a:t>Modifiez les styles du texte du masque</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7" name="Date Placeholder 3"/>
          <p:cNvSpPr>
            <a:spLocks noGrp="1"/>
          </p:cNvSpPr>
          <p:nvPr>
            <p:ph type="dt" sz="half" idx="10"/>
          </p:nvPr>
        </p:nvSpPr>
        <p:spPr/>
        <p:txBody>
          <a:bodyPr/>
          <a:lstStyle>
            <a:lvl1pPr>
              <a:defRPr/>
            </a:lvl1pPr>
          </a:lstStyle>
          <a:p>
            <a:pPr>
              <a:defRPr/>
            </a:pPr>
            <a:fld id="{1729ED54-5261-431F-A4A6-8541AF382683}" type="datetimeFigureOut">
              <a:rPr lang="fr-FR"/>
              <a:pPr>
                <a:defRPr/>
              </a:pPr>
              <a:t>25/10/2017</a:t>
            </a:fld>
            <a:endParaRPr/>
          </a:p>
        </p:txBody>
      </p:sp>
      <p:sp>
        <p:nvSpPr>
          <p:cNvPr id="8" name="Footer Placeholder 4"/>
          <p:cNvSpPr>
            <a:spLocks noGrp="1"/>
          </p:cNvSpPr>
          <p:nvPr>
            <p:ph type="ftr" sz="quarter" idx="11"/>
          </p:nvPr>
        </p:nvSpPr>
        <p:spPr/>
        <p:txBody>
          <a:bodyPr/>
          <a:lstStyle>
            <a:lvl1pPr>
              <a:defRPr/>
            </a:lvl1pPr>
          </a:lstStyle>
          <a:p>
            <a:pPr>
              <a:defRPr/>
            </a:pPr>
            <a:endParaRPr/>
          </a:p>
        </p:txBody>
      </p:sp>
      <p:sp>
        <p:nvSpPr>
          <p:cNvPr id="9" name="Slide Number Placeholder 5"/>
          <p:cNvSpPr>
            <a:spLocks noGrp="1"/>
          </p:cNvSpPr>
          <p:nvPr>
            <p:ph type="sldNum" sz="quarter" idx="12"/>
          </p:nvPr>
        </p:nvSpPr>
        <p:spPr/>
        <p:txBody>
          <a:bodyPr/>
          <a:lstStyle>
            <a:lvl1pPr>
              <a:defRPr/>
            </a:lvl1pPr>
          </a:lstStyle>
          <a:p>
            <a:pPr>
              <a:defRPr/>
            </a:pPr>
            <a:fld id="{E9C4097A-1BAF-46FE-9008-6C69B63FD7AC}" type="slidenum">
              <a:rPr/>
              <a:pPr>
                <a:defRPr/>
              </a:pPr>
              <a:t>‹N°›</a:t>
            </a:fld>
            <a:endParaRPr/>
          </a:p>
        </p:txBody>
      </p:sp>
    </p:spTree>
    <p:extLst>
      <p:ext uri="{BB962C8B-B14F-4D97-AF65-F5344CB8AC3E}">
        <p14:creationId xmlns:p14="http://schemas.microsoft.com/office/powerpoint/2010/main" val="3447952417"/>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fr-FR" sz="2000" b="1"/>
            </a:lvl1pPr>
          </a:lstStyle>
          <a:p>
            <a:r>
              <a:rPr lang="fr-FR" smtClean="0"/>
              <a:t>Modifiez le style du titre</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fr-FR" sz="3200"/>
            </a:lvl1pPr>
            <a:lvl2pPr eaLnBrk="1" latinLnBrk="0" hangingPunct="1">
              <a:defRPr kumimoji="0" lang="fr-FR" sz="2800"/>
            </a:lvl2pPr>
            <a:lvl3pPr eaLnBrk="1" latinLnBrk="0" hangingPunct="1">
              <a:defRPr kumimoji="0" lang="fr-FR" sz="2400"/>
            </a:lvl3pPr>
            <a:lvl4pPr eaLnBrk="1" latinLnBrk="0" hangingPunct="1">
              <a:defRPr kumimoji="0" lang="fr-FR" sz="2000"/>
            </a:lvl4pPr>
            <a:lvl5pPr eaLnBrk="1" latinLnBrk="0" hangingPunct="1">
              <a:defRPr kumimoji="0" lang="fr-FR" sz="2000"/>
            </a:lvl5pPr>
            <a:lvl6pPr eaLnBrk="1" latinLnBrk="0" hangingPunct="1">
              <a:defRPr kumimoji="0" lang="fr-FR" sz="2000"/>
            </a:lvl6pPr>
            <a:lvl7pPr eaLnBrk="1" latinLnBrk="0" hangingPunct="1">
              <a:defRPr kumimoji="0" lang="fr-FR" sz="2000"/>
            </a:lvl7pPr>
            <a:lvl8pPr eaLnBrk="1" latinLnBrk="0" hangingPunct="1">
              <a:defRPr kumimoji="0" lang="fr-FR" sz="2000"/>
            </a:lvl8pPr>
            <a:lvl9pPr eaLnBrk="1" latinLnBrk="0" hangingPunct="1">
              <a:defRPr kumimoji="0" lang="fr-F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a:r>
              <a:rPr lang="fr-FR" smtClean="0"/>
              <a:t>Modifiez les styles du texte du masque</a:t>
            </a:r>
          </a:p>
        </p:txBody>
      </p:sp>
      <p:sp>
        <p:nvSpPr>
          <p:cNvPr id="5" name="Date Placeholder 3"/>
          <p:cNvSpPr>
            <a:spLocks noGrp="1"/>
          </p:cNvSpPr>
          <p:nvPr>
            <p:ph type="dt" sz="half" idx="10"/>
          </p:nvPr>
        </p:nvSpPr>
        <p:spPr/>
        <p:txBody>
          <a:bodyPr/>
          <a:lstStyle>
            <a:lvl1pPr>
              <a:defRPr/>
            </a:lvl1pPr>
          </a:lstStyle>
          <a:p>
            <a:pPr>
              <a:defRPr/>
            </a:pPr>
            <a:fld id="{9BA694C7-0E44-44A3-A094-C770700628C6}" type="datetimeFigureOut">
              <a:rPr lang="fr-FR"/>
              <a:pPr>
                <a:defRPr/>
              </a:pPr>
              <a:t>25/10/2017</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7" name="Slide Number Placeholder 5"/>
          <p:cNvSpPr>
            <a:spLocks noGrp="1"/>
          </p:cNvSpPr>
          <p:nvPr>
            <p:ph type="sldNum" sz="quarter" idx="12"/>
          </p:nvPr>
        </p:nvSpPr>
        <p:spPr/>
        <p:txBody>
          <a:bodyPr/>
          <a:lstStyle>
            <a:lvl1pPr>
              <a:defRPr/>
            </a:lvl1pPr>
          </a:lstStyle>
          <a:p>
            <a:pPr>
              <a:defRPr/>
            </a:pPr>
            <a:fld id="{9EDE41C5-9873-4180-AFA4-C79542BB2597}" type="slidenum">
              <a:rPr/>
              <a:pPr>
                <a:defRPr/>
              </a:pPr>
              <a:t>‹N°›</a:t>
            </a:fld>
            <a:endParaRPr/>
          </a:p>
        </p:txBody>
      </p:sp>
    </p:spTree>
    <p:extLst>
      <p:ext uri="{BB962C8B-B14F-4D97-AF65-F5344CB8AC3E}">
        <p14:creationId xmlns:p14="http://schemas.microsoft.com/office/powerpoint/2010/main" val="1665560924"/>
      </p:ext>
    </p:extLst>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fr-FR" sz="2000" b="1"/>
            </a:lvl1pPr>
          </a:lstStyle>
          <a:p>
            <a:r>
              <a:rPr lang="fr-FR" smtClean="0"/>
              <a:t>Modifiez le style du titre</a:t>
            </a:r>
            <a:endParaRP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eaLnBrk="1" latinLnBrk="0" hangingPunct="1">
              <a:buNone/>
              <a:defRPr kumimoji="0" lang="fr-FR" sz="3200"/>
            </a:lvl1pPr>
            <a:lvl2pPr marL="457200" indent="0" eaLnBrk="1" latinLnBrk="0" hangingPunct="1">
              <a:buNone/>
              <a:defRPr kumimoji="0" lang="fr-FR" sz="2800"/>
            </a:lvl2pPr>
            <a:lvl3pPr marL="914400" indent="0" eaLnBrk="1" latinLnBrk="0" hangingPunct="1">
              <a:buNone/>
              <a:defRPr kumimoji="0" lang="fr-FR" sz="2400"/>
            </a:lvl3pPr>
            <a:lvl4pPr marL="1371600" indent="0" eaLnBrk="1" latinLnBrk="0" hangingPunct="1">
              <a:buNone/>
              <a:defRPr kumimoji="0" lang="fr-FR" sz="2000"/>
            </a:lvl4pPr>
            <a:lvl5pPr marL="1828800" indent="0" eaLnBrk="1" latinLnBrk="0" hangingPunct="1">
              <a:buNone/>
              <a:defRPr kumimoji="0" lang="fr-FR" sz="2000"/>
            </a:lvl5pPr>
            <a:lvl6pPr marL="2286000" indent="0" eaLnBrk="1" latinLnBrk="0" hangingPunct="1">
              <a:buNone/>
              <a:defRPr kumimoji="0" lang="fr-FR" sz="2000"/>
            </a:lvl6pPr>
            <a:lvl7pPr marL="2743200" indent="0" eaLnBrk="1" latinLnBrk="0" hangingPunct="1">
              <a:buNone/>
              <a:defRPr kumimoji="0" lang="fr-FR" sz="2000"/>
            </a:lvl7pPr>
            <a:lvl8pPr marL="3200400" indent="0" eaLnBrk="1" latinLnBrk="0" hangingPunct="1">
              <a:buNone/>
              <a:defRPr kumimoji="0" lang="fr-FR" sz="2000"/>
            </a:lvl8pPr>
            <a:lvl9pPr marL="3657600" indent="0" eaLnBrk="1" latinLnBrk="0" hangingPunct="1">
              <a:buNone/>
              <a:defRPr kumimoji="0" lang="fr-FR" sz="2000"/>
            </a:lvl9pPr>
          </a:lstStyle>
          <a:p>
            <a:pPr lvl="0"/>
            <a:r>
              <a:rPr lang="fr-FR" noProof="0" smtClean="0"/>
              <a:t>Cliquez sur l'icône pour ajouter une image</a:t>
            </a:r>
            <a:endParaRPr lang="fr-FR" noProof="0"/>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a:r>
              <a:rPr lang="fr-FR" smtClean="0"/>
              <a:t>Modifiez les styles du texte du masque</a:t>
            </a:r>
          </a:p>
        </p:txBody>
      </p:sp>
      <p:sp>
        <p:nvSpPr>
          <p:cNvPr id="5" name="Date Placeholder 3"/>
          <p:cNvSpPr>
            <a:spLocks noGrp="1"/>
          </p:cNvSpPr>
          <p:nvPr>
            <p:ph type="dt" sz="half" idx="10"/>
          </p:nvPr>
        </p:nvSpPr>
        <p:spPr/>
        <p:txBody>
          <a:bodyPr/>
          <a:lstStyle>
            <a:lvl1pPr>
              <a:defRPr/>
            </a:lvl1pPr>
          </a:lstStyle>
          <a:p>
            <a:pPr>
              <a:defRPr/>
            </a:pPr>
            <a:fld id="{67B6D23D-58C5-430B-BEE8-2EF86147F621}" type="datetimeFigureOut">
              <a:rPr lang="fr-FR"/>
              <a:pPr>
                <a:defRPr/>
              </a:pPr>
              <a:t>25/10/2017</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7" name="Slide Number Placeholder 5"/>
          <p:cNvSpPr>
            <a:spLocks noGrp="1"/>
          </p:cNvSpPr>
          <p:nvPr>
            <p:ph type="sldNum" sz="quarter" idx="12"/>
          </p:nvPr>
        </p:nvSpPr>
        <p:spPr/>
        <p:txBody>
          <a:bodyPr/>
          <a:lstStyle>
            <a:lvl1pPr>
              <a:defRPr/>
            </a:lvl1pPr>
          </a:lstStyle>
          <a:p>
            <a:pPr>
              <a:defRPr/>
            </a:pPr>
            <a:fld id="{99C28F0F-21C9-4D25-9449-C1DECB5494E4}" type="slidenum">
              <a:rPr/>
              <a:pPr>
                <a:defRPr/>
              </a:pPr>
              <a:t>‹N°›</a:t>
            </a:fld>
            <a:endParaRPr/>
          </a:p>
        </p:txBody>
      </p:sp>
    </p:spTree>
    <p:extLst>
      <p:ext uri="{BB962C8B-B14F-4D97-AF65-F5344CB8AC3E}">
        <p14:creationId xmlns:p14="http://schemas.microsoft.com/office/powerpoint/2010/main" val="3996986314"/>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10"/>
          </p:nvPr>
        </p:nvSpPr>
        <p:spPr/>
        <p:txBody>
          <a:bodyPr/>
          <a:lstStyle>
            <a:lvl1pPr>
              <a:defRPr/>
            </a:lvl1pPr>
          </a:lstStyle>
          <a:p>
            <a:pPr>
              <a:defRPr/>
            </a:pPr>
            <a:fld id="{DEED922A-C6A7-43C9-A7D4-247ED29C6176}" type="datetimeFigureOut">
              <a:rPr lang="fr-FR"/>
              <a:pPr>
                <a:defRPr/>
              </a:pPr>
              <a:t>25/10/2017</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p:txBody>
          <a:bodyPr/>
          <a:lstStyle>
            <a:lvl1pPr>
              <a:defRPr/>
            </a:lvl1pPr>
          </a:lstStyle>
          <a:p>
            <a:pPr>
              <a:defRPr/>
            </a:pPr>
            <a:fld id="{E12D51DE-3887-477A-AF79-44BE179C2BC2}" type="slidenum">
              <a:rPr/>
              <a:pPr>
                <a:defRPr/>
              </a:pPr>
              <a:t>‹N°›</a:t>
            </a:fld>
            <a:endParaRPr/>
          </a:p>
        </p:txBody>
      </p:sp>
    </p:spTree>
    <p:extLst>
      <p:ext uri="{BB962C8B-B14F-4D97-AF65-F5344CB8AC3E}">
        <p14:creationId xmlns:p14="http://schemas.microsoft.com/office/powerpoint/2010/main" val="3531431396"/>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fr-FR" smtClean="0"/>
              <a:t>Modifiez le style du titre</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10"/>
          </p:nvPr>
        </p:nvSpPr>
        <p:spPr/>
        <p:txBody>
          <a:bodyPr/>
          <a:lstStyle>
            <a:lvl1pPr>
              <a:defRPr/>
            </a:lvl1pPr>
          </a:lstStyle>
          <a:p>
            <a:pPr>
              <a:defRPr/>
            </a:pPr>
            <a:fld id="{BB1011CD-EA69-4EC8-BC16-06F4D7D7C6D5}" type="datetimeFigureOut">
              <a:rPr lang="fr-FR"/>
              <a:pPr>
                <a:defRPr/>
              </a:pPr>
              <a:t>25/10/2017</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p:txBody>
          <a:bodyPr/>
          <a:lstStyle>
            <a:lvl1pPr>
              <a:defRPr/>
            </a:lvl1pPr>
          </a:lstStyle>
          <a:p>
            <a:pPr>
              <a:defRPr/>
            </a:pPr>
            <a:fld id="{46D09C9F-ED65-49DF-AD3E-41A18D8C30D0}" type="slidenum">
              <a:rPr/>
              <a:pPr>
                <a:defRPr/>
              </a:pPr>
              <a:t>‹N°›</a:t>
            </a:fld>
            <a:endParaRPr/>
          </a:p>
        </p:txBody>
      </p:sp>
    </p:spTree>
    <p:extLst>
      <p:ext uri="{BB962C8B-B14F-4D97-AF65-F5344CB8AC3E}">
        <p14:creationId xmlns:p14="http://schemas.microsoft.com/office/powerpoint/2010/main" val="2833829291"/>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2863" y="0"/>
            <a:ext cx="9101137"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762000" y="274638"/>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Modifiez le style du titre</a:t>
            </a:r>
            <a:endParaRPr lang="en-US" smtClean="0"/>
          </a:p>
        </p:txBody>
      </p:sp>
      <p:sp>
        <p:nvSpPr>
          <p:cNvPr id="1028" name="Text Placeholder 2"/>
          <p:cNvSpPr>
            <a:spLocks noGrp="1"/>
          </p:cNvSpPr>
          <p:nvPr>
            <p:ph type="body" idx="1"/>
          </p:nvPr>
        </p:nvSpPr>
        <p:spPr bwMode="auto">
          <a:xfrm>
            <a:off x="762000" y="1600200"/>
            <a:ext cx="8077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smtClean="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fontAlgn="auto" latinLnBrk="0" hangingPunct="1">
              <a:spcBef>
                <a:spcPts val="0"/>
              </a:spcBef>
              <a:spcAft>
                <a:spcPts val="0"/>
              </a:spcAft>
              <a:defRPr kumimoji="0" lang="fr-FR" sz="1200">
                <a:solidFill>
                  <a:schemeClr val="tx1">
                    <a:tint val="75000"/>
                  </a:schemeClr>
                </a:solidFill>
                <a:latin typeface="+mn-lt"/>
                <a:cs typeface="+mn-cs"/>
              </a:defRPr>
            </a:lvl1pPr>
          </a:lstStyle>
          <a:p>
            <a:pPr>
              <a:defRPr/>
            </a:pPr>
            <a:fld id="{FEA5385F-54C9-4EA2-8242-A8CFECB146BB}" type="datetimeFigureOut">
              <a:rPr lang="fr-FR"/>
              <a:pPr>
                <a:defRPr/>
              </a:pPr>
              <a:t>25/10/2017</a:t>
            </a:fld>
            <a:endParaRPr/>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fontAlgn="auto" latinLnBrk="0" hangingPunct="1">
              <a:spcBef>
                <a:spcPts val="0"/>
              </a:spcBef>
              <a:spcAft>
                <a:spcPts val="0"/>
              </a:spcAft>
              <a:defRPr kumimoji="0" lang="fr-FR" sz="1200">
                <a:solidFill>
                  <a:schemeClr val="tx1">
                    <a:tint val="75000"/>
                  </a:schemeClr>
                </a:solidFill>
                <a:latin typeface="+mn-lt"/>
                <a:cs typeface="+mn-cs"/>
              </a:defRPr>
            </a:lvl1pPr>
          </a:lstStyle>
          <a:p>
            <a:pPr>
              <a:defRPr/>
            </a:pPr>
            <a:endParaRPr/>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fontAlgn="auto" latinLnBrk="0" hangingPunct="1">
              <a:spcBef>
                <a:spcPts val="0"/>
              </a:spcBef>
              <a:spcAft>
                <a:spcPts val="0"/>
              </a:spcAft>
              <a:defRPr kumimoji="0" lang="fr-FR" sz="1200">
                <a:solidFill>
                  <a:schemeClr val="tx1">
                    <a:tint val="75000"/>
                  </a:schemeClr>
                </a:solidFill>
                <a:latin typeface="+mn-lt"/>
                <a:cs typeface="+mn-cs"/>
              </a:defRPr>
            </a:lvl1pPr>
          </a:lstStyle>
          <a:p>
            <a:pPr>
              <a:defRPr/>
            </a:pPr>
            <a:fld id="{2C5C53B7-54AC-4D21-A20F-405C6FA19308}" type="slidenum">
              <a:rPr/>
              <a:pPr>
                <a:defRPr/>
              </a:pPr>
              <a:t>‹N°›</a:t>
            </a:fld>
            <a:endParaRPr/>
          </a:p>
        </p:txBody>
      </p:sp>
      <p:pic>
        <p:nvPicPr>
          <p:cNvPr id="1032" name="Picture 7"/>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2400" y="-109538"/>
            <a:ext cx="819150" cy="7083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9" r:id="rId12"/>
  </p:sldLayoutIdLst>
  <p:transition spd="slow">
    <p:wipe dir="d"/>
  </p:transition>
  <p:timing>
    <p:tnLst>
      <p:par>
        <p:cTn id="1" dur="indefinite" restart="never" nodeType="tmRoot"/>
      </p:par>
    </p:tnLst>
  </p:timing>
  <p:txStyles>
    <p:titleStyle>
      <a:lvl1pPr algn="l" rtl="0" fontAlgn="base">
        <a:spcBef>
          <a:spcPct val="0"/>
        </a:spcBef>
        <a:spcAft>
          <a:spcPct val="0"/>
        </a:spcAft>
        <a:defRPr lang="fr-F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Calibri" pitchFamily="34" charset="0"/>
        </a:defRPr>
      </a:lvl2pPr>
      <a:lvl3pPr algn="l" rtl="0" fontAlgn="base">
        <a:spcBef>
          <a:spcPct val="0"/>
        </a:spcBef>
        <a:spcAft>
          <a:spcPct val="0"/>
        </a:spcAft>
        <a:defRPr sz="4400">
          <a:solidFill>
            <a:schemeClr val="tx1"/>
          </a:solidFill>
          <a:latin typeface="Calibri" pitchFamily="34" charset="0"/>
        </a:defRPr>
      </a:lvl3pPr>
      <a:lvl4pPr algn="l" rtl="0" fontAlgn="base">
        <a:spcBef>
          <a:spcPct val="0"/>
        </a:spcBef>
        <a:spcAft>
          <a:spcPct val="0"/>
        </a:spcAft>
        <a:defRPr sz="4400">
          <a:solidFill>
            <a:schemeClr val="tx1"/>
          </a:solidFill>
          <a:latin typeface="Calibri" pitchFamily="34" charset="0"/>
        </a:defRPr>
      </a:lvl4pPr>
      <a:lvl5pPr algn="l" rtl="0" fontAlgn="base">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lang="fr-FR" sz="28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lang="fr-FR" sz="24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lang="fr-FR" sz="20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lang="fr-FR"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lang="fr-F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php.net/manual/fr/function.header.php" TargetMode="Externa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2" Type="http://schemas.openxmlformats.org/officeDocument/2006/relationships/hyperlink" Target="http://php.net/manual/fr/language.types.float.php" TargetMode="External"/><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2" Type="http://schemas.openxmlformats.org/officeDocument/2006/relationships/hyperlink" Target="http://php.net/manual/fr/function.str-replace.php" TargetMode="External"/><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4.xml.rels><?xml version="1.0" encoding="UTF-8" standalone="yes"?>
<Relationships xmlns="http://schemas.openxmlformats.org/package/2006/relationships"><Relationship Id="rId2" Type="http://schemas.openxmlformats.org/officeDocument/2006/relationships/hyperlink" Target="http://php.net/manual/fr/timezones.php" TargetMode="External"/><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67.xml.rels><?xml version="1.0" encoding="UTF-8" standalone="yes"?>
<Relationships xmlns="http://schemas.openxmlformats.org/package/2006/relationships"><Relationship Id="rId3" Type="http://schemas.openxmlformats.org/officeDocument/2006/relationships/hyperlink" Target="http://php.net/manual/fr/class.datetime.php" TargetMode="External"/><Relationship Id="rId2" Type="http://schemas.openxmlformats.org/officeDocument/2006/relationships/hyperlink" Target="http://php.net/manual/fr/datetime.format.php" TargetMode="External"/><Relationship Id="rId1" Type="http://schemas.openxmlformats.org/officeDocument/2006/relationships/slideLayout" Target="../slideLayouts/slideLayout3.xml"/></Relationships>
</file>

<file path=ppt/slides/_rels/slide268.xml.rels><?xml version="1.0" encoding="UTF-8" standalone="yes"?>
<Relationships xmlns="http://schemas.openxmlformats.org/package/2006/relationships"><Relationship Id="rId3" Type="http://schemas.openxmlformats.org/officeDocument/2006/relationships/hyperlink" Target="http://php.net/manual/fr/function.time.php" TargetMode="External"/><Relationship Id="rId2" Type="http://schemas.openxmlformats.org/officeDocument/2006/relationships/hyperlink" Target="http://www.faqs.org/rfcs/rfc2822" TargetMode="External"/><Relationship Id="rId1" Type="http://schemas.openxmlformats.org/officeDocument/2006/relationships/slideLayout" Target="../slideLayouts/slideLayout3.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8.xml.rels><?xml version="1.0" encoding="UTF-8" standalone="yes"?>
<Relationships xmlns="http://schemas.openxmlformats.org/package/2006/relationships"><Relationship Id="rId2" Type="http://schemas.openxmlformats.org/officeDocument/2006/relationships/hyperlink" Target="http://php.net/manual/fr/datetime.formats.relative.php" TargetMode="External"/><Relationship Id="rId1" Type="http://schemas.openxmlformats.org/officeDocument/2006/relationships/slideLayout" Target="../slideLayouts/slideLayout3.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29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29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30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31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31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32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3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34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36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37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37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9.xml.rels><?xml version="1.0" encoding="UTF-8" standalone="yes"?>
<Relationships xmlns="http://schemas.openxmlformats.org/package/2006/relationships"><Relationship Id="rId2" Type="http://schemas.openxmlformats.org/officeDocument/2006/relationships/hyperlink" Target="http://www.php.net/manual/fr/language.oop5.decon.php"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2.xml.rels><?xml version="1.0" encoding="UTF-8" standalone="yes"?>
<Relationships xmlns="http://schemas.openxmlformats.org/package/2006/relationships"><Relationship Id="rId2" Type="http://schemas.openxmlformats.org/officeDocument/2006/relationships/hyperlink" Target="http://www.php.net/manual/fr/language.oop5.magic.php" TargetMode="External"/><Relationship Id="rId1" Type="http://schemas.openxmlformats.org/officeDocument/2006/relationships/slideLayout" Target="../slideLayouts/slideLayout3.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42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3.xml"/><Relationship Id="rId4" Type="http://schemas.openxmlformats.org/officeDocument/2006/relationships/image" Target="../media/image83.png"/></Relationships>
</file>

<file path=ppt/slides/_rels/slide42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3.xml"/><Relationship Id="rId4" Type="http://schemas.openxmlformats.org/officeDocument/2006/relationships/image" Target="../media/image83.png"/></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3.xml"/></Relationships>
</file>

<file path=ppt/slides/_rels/slide43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3.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3.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3.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3.xml"/></Relationships>
</file>

<file path=ppt/slides/_rels/slide46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3.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3.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3.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4.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3.xml"/></Relationships>
</file>

<file path=ppt/slides/_rels/slide485.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3.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7.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3.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3.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590800" y="2286000"/>
            <a:ext cx="6180138" cy="1470025"/>
          </a:xfrm>
        </p:spPr>
        <p:txBody>
          <a:bodyPr rtlCol="0">
            <a:normAutofit/>
          </a:bodyPr>
          <a:lstStyle/>
          <a:p>
            <a:pPr fontAlgn="auto">
              <a:spcAft>
                <a:spcPts val="0"/>
              </a:spcAft>
              <a:defRPr/>
            </a:pPr>
            <a:r>
              <a:rPr dirty="0" smtClean="0"/>
              <a:t>Introduction au PHP</a:t>
            </a:r>
            <a:endParaRPr dirty="0"/>
          </a:p>
        </p:txBody>
      </p:sp>
      <p:sp>
        <p:nvSpPr>
          <p:cNvPr id="6147" name="Subtitle 2"/>
          <p:cNvSpPr>
            <a:spLocks noGrp="1"/>
          </p:cNvSpPr>
          <p:nvPr>
            <p:ph type="subTitle" idx="1"/>
            <p:custDataLst>
              <p:tags r:id="rId3"/>
            </p:custDataLst>
          </p:nvPr>
        </p:nvSpPr>
        <p:spPr>
          <a:xfrm>
            <a:off x="3962400" y="4038600"/>
            <a:ext cx="4772025" cy="1334616"/>
          </a:xfrm>
        </p:spPr>
        <p:txBody>
          <a:bodyPr>
            <a:normAutofit lnSpcReduction="10000"/>
          </a:bodyPr>
          <a:lstStyle/>
          <a:p>
            <a:r>
              <a:rPr sz="2400" dirty="0" smtClean="0">
                <a:latin typeface="Calibri" pitchFamily="34" charset="0"/>
              </a:rPr>
              <a:t>Jean-François HARTMANN</a:t>
            </a:r>
          </a:p>
          <a:p>
            <a:r>
              <a:rPr lang="fr-FR" sz="2400" dirty="0" smtClean="0">
                <a:latin typeface="Calibri" pitchFamily="34" charset="0"/>
              </a:rPr>
              <a:t>Développez.com</a:t>
            </a:r>
          </a:p>
          <a:p>
            <a:r>
              <a:rPr lang="fr-FR" sz="2400" dirty="0" smtClean="0">
                <a:latin typeface="Calibri" pitchFamily="34" charset="0"/>
              </a:rPr>
              <a:t>PHP.net</a:t>
            </a:r>
          </a:p>
          <a:p>
            <a:endParaRPr lang="fr-FR" sz="2400" dirty="0">
              <a:latin typeface="Calibri" pitchFamily="34" charset="0"/>
            </a:endParaRPr>
          </a:p>
          <a:p>
            <a:endParaRPr sz="2400" dirty="0" smtClean="0">
              <a:latin typeface="Calibri" pitchFamily="34" charset="0"/>
            </a:endParaRPr>
          </a:p>
        </p:txBody>
      </p:sp>
    </p:spTree>
    <p:custDataLst>
      <p:tags r:id="rId1"/>
    </p:custDataLst>
    <p:extLst>
      <p:ext uri="{BB962C8B-B14F-4D97-AF65-F5344CB8AC3E}">
        <p14:creationId xmlns:p14="http://schemas.microsoft.com/office/powerpoint/2010/main" val="10470595"/>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bases</a:t>
            </a:r>
            <a:endParaRPr lang="fr-FR" dirty="0"/>
          </a:p>
        </p:txBody>
      </p:sp>
      <p:sp>
        <p:nvSpPr>
          <p:cNvPr id="3" name="Espace réservé du contenu 2"/>
          <p:cNvSpPr>
            <a:spLocks noGrp="1"/>
          </p:cNvSpPr>
          <p:nvPr>
            <p:ph idx="1"/>
          </p:nvPr>
        </p:nvSpPr>
        <p:spPr>
          <a:xfrm>
            <a:off x="777744" y="1866045"/>
            <a:ext cx="8382001" cy="4297363"/>
          </a:xfrm>
        </p:spPr>
        <p:txBody>
          <a:bodyPr>
            <a:normAutofit/>
          </a:bodyPr>
          <a:lstStyle/>
          <a:p>
            <a:pPr marL="0" indent="0">
              <a:buNone/>
            </a:pPr>
            <a:r>
              <a:rPr lang="fr-FR" sz="2000" dirty="0" smtClean="0"/>
              <a:t>La solution :</a:t>
            </a:r>
          </a:p>
          <a:p>
            <a:pPr marL="0" indent="0">
              <a:buNone/>
            </a:pPr>
            <a:r>
              <a:rPr lang="fr-FR" altLang="fr-FR" sz="2000" dirty="0" smtClean="0">
                <a:latin typeface="Arial Unicode MS" panose="020B0604020202020204" pitchFamily="34" charset="-128"/>
              </a:rPr>
              <a:t>Mettre en première ligne d'un script </a:t>
            </a:r>
            <a:r>
              <a:rPr lang="fr-FR" altLang="fr-FR" sz="2000" dirty="0" err="1" smtClean="0">
                <a:latin typeface="Arial Unicode MS" panose="020B0604020202020204" pitchFamily="34" charset="-128"/>
              </a:rPr>
              <a:t>PHPdans</a:t>
            </a:r>
            <a:r>
              <a:rPr lang="fr-FR" altLang="fr-FR" sz="2000" dirty="0" smtClean="0">
                <a:latin typeface="Arial Unicode MS" panose="020B0604020202020204" pitchFamily="34" charset="-128"/>
              </a:rPr>
              <a:t> un fichier  ne comportant pas </a:t>
            </a:r>
            <a:r>
              <a:rPr lang="fr-FR" altLang="fr-FR" sz="2000" dirty="0">
                <a:latin typeface="Arial Unicode MS" panose="020B0604020202020204" pitchFamily="34" charset="-128"/>
              </a:rPr>
              <a:t>la ligne "&lt;</a:t>
            </a:r>
            <a:r>
              <a:rPr lang="fr-FR" altLang="fr-FR" sz="2000" dirty="0" err="1">
                <a:latin typeface="Arial Unicode MS" panose="020B0604020202020204" pitchFamily="34" charset="-128"/>
              </a:rPr>
              <a:t>meta</a:t>
            </a:r>
            <a:r>
              <a:rPr lang="fr-FR" altLang="fr-FR" sz="2000" dirty="0">
                <a:latin typeface="Arial Unicode MS" panose="020B0604020202020204" pitchFamily="34" charset="-128"/>
              </a:rPr>
              <a:t> </a:t>
            </a:r>
            <a:r>
              <a:rPr lang="fr-FR" altLang="fr-FR" sz="2000" dirty="0" err="1">
                <a:latin typeface="Arial Unicode MS" panose="020B0604020202020204" pitchFamily="34" charset="-128"/>
              </a:rPr>
              <a:t>charset</a:t>
            </a:r>
            <a:r>
              <a:rPr lang="fr-FR" altLang="fr-FR" sz="2000" dirty="0">
                <a:latin typeface="Arial Unicode MS" panose="020B0604020202020204" pitchFamily="34" charset="-128"/>
              </a:rPr>
              <a:t>="UTF-8</a:t>
            </a:r>
            <a:r>
              <a:rPr lang="fr-FR" altLang="fr-FR" sz="2000" dirty="0" smtClean="0">
                <a:latin typeface="Arial Unicode MS" panose="020B0604020202020204" pitchFamily="34" charset="-128"/>
              </a:rPr>
              <a:t>"&gt;</a:t>
            </a:r>
            <a:endParaRPr lang="fr-FR" altLang="fr-FR" sz="2000" dirty="0" smtClean="0">
              <a:latin typeface="Arial Unicode MS" panose="020B0604020202020204" pitchFamily="34" charset="-128"/>
              <a:hlinkClick r:id="rId2"/>
            </a:endParaRPr>
          </a:p>
          <a:p>
            <a:pPr marL="0" indent="0">
              <a:buNone/>
            </a:pPr>
            <a:r>
              <a:rPr lang="fr-FR" altLang="fr-FR" sz="2000" dirty="0" smtClean="0">
                <a:latin typeface="Arial Unicode MS" panose="020B0604020202020204" pitchFamily="34" charset="-128"/>
                <a:hlinkClick r:id="rId2"/>
              </a:rPr>
              <a:t> </a:t>
            </a:r>
            <a:endParaRPr lang="fr-FR" altLang="fr-FR" sz="2000" dirty="0">
              <a:latin typeface="Arial Unicode MS" panose="020B0604020202020204" pitchFamily="34" charset="-128"/>
              <a:hlinkClick r:id="rId2"/>
            </a:endParaRPr>
          </a:p>
          <a:p>
            <a:pPr marL="0" indent="0">
              <a:buNone/>
            </a:pPr>
            <a:r>
              <a:rPr lang="fr-FR" sz="2000" b="1" dirty="0" smtClean="0">
                <a:solidFill>
                  <a:srgbClr val="C00000"/>
                </a:solidFill>
              </a:rPr>
              <a:t>&lt;?PHP</a:t>
            </a:r>
          </a:p>
          <a:p>
            <a:pPr marL="0" indent="0">
              <a:buNone/>
            </a:pPr>
            <a:r>
              <a:rPr lang="fr-FR" altLang="fr-FR" sz="2000" dirty="0" smtClean="0">
                <a:latin typeface="Arial Unicode MS" panose="020B0604020202020204" pitchFamily="34" charset="-128"/>
              </a:rPr>
              <a:t>    	</a:t>
            </a:r>
            <a:r>
              <a:rPr lang="fr-FR" altLang="fr-FR" sz="2000" b="1" dirty="0" smtClean="0">
                <a:latin typeface="Courier New" panose="02070309020205020404" pitchFamily="49" charset="0"/>
                <a:cs typeface="Courier New" panose="02070309020205020404" pitchFamily="49" charset="0"/>
              </a:rPr>
              <a:t>header('</a:t>
            </a:r>
            <a:r>
              <a:rPr lang="fr-FR" altLang="fr-FR" sz="2000" b="1" dirty="0" err="1" smtClean="0">
                <a:latin typeface="Courier New" panose="02070309020205020404" pitchFamily="49" charset="0"/>
                <a:cs typeface="Courier New" panose="02070309020205020404" pitchFamily="49" charset="0"/>
              </a:rPr>
              <a:t>content-type:text</a:t>
            </a:r>
            <a:r>
              <a:rPr lang="fr-FR" altLang="fr-FR" sz="2000" b="1" dirty="0" smtClean="0">
                <a:latin typeface="Courier New" panose="02070309020205020404" pitchFamily="49" charset="0"/>
                <a:cs typeface="Courier New" panose="02070309020205020404" pitchFamily="49" charset="0"/>
              </a:rPr>
              <a:t>/</a:t>
            </a:r>
            <a:r>
              <a:rPr lang="fr-FR" altLang="fr-FR" sz="2000" b="1" dirty="0" err="1" smtClean="0">
                <a:latin typeface="Courier New" panose="02070309020205020404" pitchFamily="49" charset="0"/>
                <a:cs typeface="Courier New" panose="02070309020205020404" pitchFamily="49" charset="0"/>
              </a:rPr>
              <a:t>html;charset</a:t>
            </a:r>
            <a:r>
              <a:rPr lang="fr-FR" altLang="fr-FR" sz="2000" b="1" dirty="0" smtClean="0">
                <a:latin typeface="Courier New" panose="02070309020205020404" pitchFamily="49" charset="0"/>
                <a:cs typeface="Courier New" panose="02070309020205020404" pitchFamily="49" charset="0"/>
              </a:rPr>
              <a:t>=utf-8');</a:t>
            </a:r>
            <a:r>
              <a:rPr lang="fr-FR" altLang="fr-FR" sz="800" b="1" dirty="0" smtClean="0">
                <a:latin typeface="Courier New" panose="02070309020205020404" pitchFamily="49" charset="0"/>
                <a:cs typeface="Courier New" panose="02070309020205020404" pitchFamily="49" charset="0"/>
              </a:rPr>
              <a:t> </a:t>
            </a:r>
            <a:endParaRPr lang="fr-FR" altLang="fr-FR" sz="4400" b="1" dirty="0">
              <a:latin typeface="Courier New" panose="02070309020205020404" pitchFamily="49" charset="0"/>
              <a:cs typeface="Courier New" panose="02070309020205020404" pitchFamily="49" charset="0"/>
            </a:endParaRPr>
          </a:p>
          <a:p>
            <a:pPr marL="0" indent="0">
              <a:buNone/>
            </a:pPr>
            <a:r>
              <a:rPr lang="fr-FR" sz="2000" dirty="0" smtClean="0"/>
              <a:t>	</a:t>
            </a:r>
            <a:r>
              <a:rPr lang="fr-FR" sz="2000" b="1" dirty="0" err="1" smtClean="0">
                <a:solidFill>
                  <a:schemeClr val="tx2"/>
                </a:solidFill>
                <a:latin typeface="Courier New" panose="02070309020205020404" pitchFamily="49" charset="0"/>
                <a:cs typeface="Courier New" panose="02070309020205020404" pitchFamily="49" charset="0"/>
              </a:rPr>
              <a:t>echo</a:t>
            </a:r>
            <a:r>
              <a:rPr lang="fr-FR" sz="2000" b="1" dirty="0" smtClean="0">
                <a:latin typeface="Courier New" panose="02070309020205020404" pitchFamily="49" charset="0"/>
                <a:cs typeface="Courier New" panose="02070309020205020404" pitchFamily="49" charset="0"/>
              </a:rPr>
              <a:t> "Bonjour!";</a:t>
            </a:r>
            <a:endParaRPr lang="fr-FR" sz="2000" b="1" dirty="0">
              <a:latin typeface="Courier New" panose="02070309020205020404" pitchFamily="49" charset="0"/>
              <a:cs typeface="Courier New" panose="02070309020205020404" pitchFamily="49" charset="0"/>
            </a:endParaRPr>
          </a:p>
          <a:p>
            <a:pPr marL="0" indent="0">
              <a:buNone/>
            </a:pPr>
            <a:r>
              <a:rPr lang="fr-FR" sz="2000" b="1" dirty="0" smtClean="0">
                <a:solidFill>
                  <a:srgbClr val="C00000"/>
                </a:solidFill>
              </a:rPr>
              <a:t>?&gt;</a:t>
            </a:r>
          </a:p>
          <a:p>
            <a:pPr marL="0" indent="0">
              <a:buNone/>
            </a:pPr>
            <a:r>
              <a:rPr lang="fr-FR" sz="2000" dirty="0" smtClean="0"/>
              <a:t>Cela donne :</a:t>
            </a:r>
          </a:p>
          <a:p>
            <a:pPr marL="0" indent="0">
              <a:buNone/>
            </a:pPr>
            <a:endParaRPr lang="fr-FR" sz="2000" dirty="0"/>
          </a:p>
        </p:txBody>
      </p:sp>
      <p:pic>
        <p:nvPicPr>
          <p:cNvPr id="5" name="Image 4"/>
          <p:cNvPicPr>
            <a:picLocks noChangeAspect="1"/>
          </p:cNvPicPr>
          <p:nvPr/>
        </p:nvPicPr>
        <p:blipFill>
          <a:blip r:embed="rId3"/>
          <a:stretch>
            <a:fillRect/>
          </a:stretch>
        </p:blipFill>
        <p:spPr>
          <a:xfrm>
            <a:off x="1187624" y="5229200"/>
            <a:ext cx="2590800" cy="657225"/>
          </a:xfrm>
          <a:prstGeom prst="rect">
            <a:avLst/>
          </a:prstGeom>
        </p:spPr>
      </p:pic>
    </p:spTree>
    <p:extLst>
      <p:ext uri="{BB962C8B-B14F-4D97-AF65-F5344CB8AC3E}">
        <p14:creationId xmlns:p14="http://schemas.microsoft.com/office/powerpoint/2010/main" val="1366917214"/>
      </p:ext>
    </p:extLst>
  </p:cSld>
  <p:clrMapOvr>
    <a:masterClrMapping/>
  </p:clrMapOvr>
  <p:transition spd="slow">
    <p:wipe dir="d"/>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7914456" cy="855112"/>
          </a:xfrm>
        </p:spPr>
        <p:txBody>
          <a:bodyPr/>
          <a:lstStyle/>
          <a:p>
            <a:r>
              <a:rPr lang="fr-FR" b="1" i="1" dirty="0" smtClean="0"/>
              <a:t>La fonction </a:t>
            </a:r>
            <a:r>
              <a:rPr lang="fr-FR" b="1" i="1" dirty="0" smtClean="0">
                <a:solidFill>
                  <a:schemeClr val="accent2">
                    <a:lumMod val="75000"/>
                  </a:schemeClr>
                </a:solidFill>
              </a:rPr>
              <a:t>'</a:t>
            </a:r>
            <a:r>
              <a:rPr lang="fr-FR" b="1" i="1" dirty="0" err="1" smtClean="0">
                <a:solidFill>
                  <a:schemeClr val="accent2">
                    <a:lumMod val="75000"/>
                  </a:schemeClr>
                </a:solidFill>
              </a:rPr>
              <a:t>is_array</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052736"/>
            <a:ext cx="8274496" cy="5544617"/>
          </a:xfrm>
        </p:spPr>
        <p:txBody>
          <a:bodyPr numCol="1">
            <a:normAutofit/>
          </a:bodyPr>
          <a:lstStyle/>
          <a:p>
            <a:pPr marL="0" indent="0">
              <a:buNone/>
            </a:pPr>
            <a:r>
              <a:rPr lang="fr-FR" sz="1800" dirty="0" err="1">
                <a:solidFill>
                  <a:schemeClr val="tx2">
                    <a:lumMod val="75000"/>
                  </a:schemeClr>
                </a:solidFill>
              </a:rPr>
              <a:t>bool</a:t>
            </a:r>
            <a:r>
              <a:rPr lang="fr-FR" sz="1800" dirty="0"/>
              <a:t> </a:t>
            </a:r>
            <a:r>
              <a:rPr lang="fr-FR" sz="1800" b="1" dirty="0" err="1" smtClean="0">
                <a:solidFill>
                  <a:schemeClr val="accent2">
                    <a:lumMod val="75000"/>
                  </a:schemeClr>
                </a:solidFill>
              </a:rPr>
              <a:t>is_array</a:t>
            </a:r>
            <a:r>
              <a:rPr lang="fr-FR" sz="1800" b="1" dirty="0" smtClean="0">
                <a:solidFill>
                  <a:schemeClr val="accent2">
                    <a:lumMod val="75000"/>
                  </a:schemeClr>
                </a:solidFill>
              </a:rPr>
              <a:t> </a:t>
            </a:r>
            <a:r>
              <a:rPr lang="fr-FR" sz="1800" dirty="0"/>
              <a:t>(</a:t>
            </a:r>
            <a:r>
              <a:rPr lang="fr-FR" sz="1800" b="1" dirty="0">
                <a:solidFill>
                  <a:schemeClr val="tx2">
                    <a:lumMod val="75000"/>
                  </a:schemeClr>
                </a:solidFill>
              </a:rPr>
              <a:t>$var</a:t>
            </a:r>
            <a:r>
              <a:rPr lang="fr-FR" sz="1800" dirty="0"/>
              <a:t>) </a:t>
            </a:r>
            <a:endParaRPr lang="fr-FR" sz="1800" dirty="0" smtClean="0"/>
          </a:p>
          <a:p>
            <a:pPr marL="0" indent="0">
              <a:buNone/>
            </a:pPr>
            <a:r>
              <a:rPr lang="fr-FR" sz="1800" dirty="0"/>
              <a:t>Détermine si une variable </a:t>
            </a:r>
            <a:r>
              <a:rPr lang="fr-FR" sz="1800" b="1" dirty="0">
                <a:solidFill>
                  <a:schemeClr val="tx2">
                    <a:lumMod val="75000"/>
                  </a:schemeClr>
                </a:solidFill>
              </a:rPr>
              <a:t>$</a:t>
            </a:r>
            <a:r>
              <a:rPr lang="fr-FR" sz="1800" b="1" dirty="0" smtClean="0">
                <a:solidFill>
                  <a:schemeClr val="tx2">
                    <a:lumMod val="75000"/>
                  </a:schemeClr>
                </a:solidFill>
              </a:rPr>
              <a:t>var </a:t>
            </a:r>
            <a:r>
              <a:rPr lang="fr-FR" sz="1800" dirty="0" smtClean="0"/>
              <a:t>est </a:t>
            </a:r>
            <a:r>
              <a:rPr lang="fr-FR" sz="1800" dirty="0"/>
              <a:t>un </a:t>
            </a:r>
            <a:r>
              <a:rPr lang="fr-FR" sz="1800" dirty="0" smtClean="0"/>
              <a:t>tableau.</a:t>
            </a:r>
            <a:endParaRPr lang="fr-FR" sz="1800" dirty="0"/>
          </a:p>
          <a:p>
            <a:pPr marL="0" indent="0">
              <a:buNone/>
            </a:pPr>
            <a:r>
              <a:rPr lang="fr-FR" sz="1800" b="1" dirty="0">
                <a:solidFill>
                  <a:schemeClr val="tx2">
                    <a:lumMod val="75000"/>
                  </a:schemeClr>
                </a:solidFill>
              </a:rPr>
              <a:t>$var </a:t>
            </a:r>
            <a:r>
              <a:rPr lang="fr-FR" sz="1800" dirty="0"/>
              <a:t>est la </a:t>
            </a:r>
            <a:r>
              <a:rPr lang="fr-FR" sz="1800" dirty="0" smtClean="0"/>
              <a:t>variable à </a:t>
            </a:r>
            <a:r>
              <a:rPr lang="fr-FR" sz="1800" dirty="0"/>
              <a:t>évaluer.</a:t>
            </a:r>
          </a:p>
          <a:p>
            <a:pPr marL="0" indent="0">
              <a:buNone/>
            </a:pPr>
            <a:r>
              <a:rPr lang="fr-FR" sz="1800" dirty="0"/>
              <a:t>Retourne </a:t>
            </a:r>
            <a:r>
              <a:rPr lang="fr-FR" sz="1800" b="1" dirty="0"/>
              <a:t>TRUE</a:t>
            </a:r>
            <a:r>
              <a:rPr lang="fr-FR" sz="1800" dirty="0"/>
              <a:t> si </a:t>
            </a:r>
            <a:r>
              <a:rPr lang="fr-FR" sz="1800" b="1" dirty="0" smtClean="0">
                <a:solidFill>
                  <a:schemeClr val="tx2">
                    <a:lumMod val="75000"/>
                  </a:schemeClr>
                </a:solidFill>
              </a:rPr>
              <a:t>$</a:t>
            </a:r>
            <a:r>
              <a:rPr lang="fr-FR" sz="1800" b="1" dirty="0">
                <a:solidFill>
                  <a:schemeClr val="tx2">
                    <a:lumMod val="75000"/>
                  </a:schemeClr>
                </a:solidFill>
              </a:rPr>
              <a:t>var </a:t>
            </a:r>
            <a:r>
              <a:rPr lang="fr-FR" sz="1800" dirty="0" smtClean="0"/>
              <a:t>est un tableau, </a:t>
            </a:r>
            <a:r>
              <a:rPr lang="fr-FR" sz="1800" b="1" dirty="0"/>
              <a:t>FALSE</a:t>
            </a:r>
            <a:r>
              <a:rPr lang="fr-FR" sz="1800" dirty="0"/>
              <a:t> sinon. </a:t>
            </a:r>
            <a:endParaRPr lang="fr-FR" sz="1800" dirty="0" smtClean="0"/>
          </a:p>
          <a:p>
            <a:pPr marL="0" indent="0">
              <a:buNone/>
            </a:pPr>
            <a:endParaRPr lang="fr-FR" sz="1800" dirty="0" smtClean="0"/>
          </a:p>
          <a:p>
            <a:pPr marL="0" indent="0">
              <a:buNone/>
            </a:pPr>
            <a:r>
              <a:rPr lang="fr-FR" sz="1800" dirty="0" smtClean="0"/>
              <a:t>exemple :</a:t>
            </a:r>
            <a:endParaRPr lang="fr-FR" sz="1800" dirty="0"/>
          </a:p>
          <a:p>
            <a:pPr marL="0" indent="0">
              <a:buNone/>
            </a:pPr>
            <a:r>
              <a:rPr lang="fr-FR" sz="1800" dirty="0"/>
              <a:t>&lt;?</a:t>
            </a:r>
            <a:r>
              <a:rPr lang="fr-FR" sz="1800" dirty="0" err="1"/>
              <a:t>php</a:t>
            </a:r>
            <a:r>
              <a:rPr lang="fr-FR" sz="1800" dirty="0"/>
              <a:t/>
            </a:r>
            <a:br>
              <a:rPr lang="fr-FR" sz="1800" dirty="0"/>
            </a:br>
            <a:r>
              <a:rPr lang="fr-FR" sz="1800" dirty="0"/>
              <a:t>$</a:t>
            </a:r>
            <a:r>
              <a:rPr lang="fr-FR" sz="1800" dirty="0" err="1"/>
              <a:t>yes</a:t>
            </a:r>
            <a:r>
              <a:rPr lang="fr-FR" sz="1800" dirty="0"/>
              <a:t> = </a:t>
            </a:r>
            <a:r>
              <a:rPr lang="fr-FR" sz="1800" dirty="0" err="1"/>
              <a:t>array</a:t>
            </a:r>
            <a:r>
              <a:rPr lang="fr-FR" sz="1800" dirty="0"/>
              <a:t>('ceci', 'est', 'un tableau');</a:t>
            </a:r>
            <a:br>
              <a:rPr lang="fr-FR" sz="1800" dirty="0"/>
            </a:br>
            <a:r>
              <a:rPr lang="fr-FR" sz="1800" dirty="0" err="1" smtClean="0"/>
              <a:t>echo</a:t>
            </a:r>
            <a:r>
              <a:rPr lang="fr-FR" sz="1800" dirty="0"/>
              <a:t> </a:t>
            </a:r>
            <a:r>
              <a:rPr lang="fr-FR" sz="1800" dirty="0" err="1"/>
              <a:t>is_array</a:t>
            </a:r>
            <a:r>
              <a:rPr lang="fr-FR" sz="1800" dirty="0"/>
              <a:t>($</a:t>
            </a:r>
            <a:r>
              <a:rPr lang="fr-FR" sz="1800" dirty="0" err="1"/>
              <a:t>yes</a:t>
            </a:r>
            <a:r>
              <a:rPr lang="fr-FR" sz="1800" dirty="0"/>
              <a:t>) ? 'Tableau' : 'ce n\'est pas un tableau';</a:t>
            </a:r>
            <a:br>
              <a:rPr lang="fr-FR" sz="1800" dirty="0"/>
            </a:br>
            <a:r>
              <a:rPr lang="fr-FR" sz="1800" dirty="0" err="1"/>
              <a:t>echo</a:t>
            </a:r>
            <a:r>
              <a:rPr lang="fr-FR" sz="1800" dirty="0"/>
              <a:t> "\n";</a:t>
            </a:r>
            <a:br>
              <a:rPr lang="fr-FR" sz="1800" dirty="0"/>
            </a:br>
            <a:r>
              <a:rPr lang="fr-FR" sz="1800" dirty="0" smtClean="0"/>
              <a:t>$</a:t>
            </a:r>
            <a:r>
              <a:rPr lang="fr-FR" sz="1800" dirty="0"/>
              <a:t>no = 'ceci est une chaîne';</a:t>
            </a:r>
            <a:br>
              <a:rPr lang="fr-FR" sz="1800" dirty="0"/>
            </a:br>
            <a:r>
              <a:rPr lang="fr-FR" sz="1800" dirty="0" err="1" smtClean="0"/>
              <a:t>echo</a:t>
            </a:r>
            <a:r>
              <a:rPr lang="fr-FR" sz="1800" dirty="0"/>
              <a:t> </a:t>
            </a:r>
            <a:r>
              <a:rPr lang="fr-FR" sz="1800" dirty="0" err="1"/>
              <a:t>is_array</a:t>
            </a:r>
            <a:r>
              <a:rPr lang="fr-FR" sz="1800" dirty="0"/>
              <a:t>($no) ? 'Tableau' : 'ce n\'est pas un tableau';</a:t>
            </a:r>
            <a:br>
              <a:rPr lang="fr-FR" sz="1800" dirty="0"/>
            </a:br>
            <a:r>
              <a:rPr lang="fr-FR" sz="1800" dirty="0"/>
              <a:t>?&gt; </a:t>
            </a:r>
          </a:p>
          <a:p>
            <a:pPr marL="0" indent="0">
              <a:buNone/>
            </a:pPr>
            <a:r>
              <a:rPr lang="fr-FR" sz="1800" dirty="0"/>
              <a:t>Tableau </a:t>
            </a:r>
            <a:endParaRPr lang="fr-FR" sz="1800" dirty="0" smtClean="0"/>
          </a:p>
          <a:p>
            <a:pPr marL="0" indent="0">
              <a:buNone/>
            </a:pPr>
            <a:r>
              <a:rPr lang="fr-FR" sz="1800" dirty="0" smtClean="0"/>
              <a:t>ce </a:t>
            </a:r>
            <a:r>
              <a:rPr lang="fr-FR" sz="1800" dirty="0"/>
              <a:t>n'est pas un tableau</a:t>
            </a:r>
            <a:endParaRPr lang="fr-FR" sz="1800" dirty="0" smtClean="0"/>
          </a:p>
          <a:p>
            <a:pPr marL="0" indent="0">
              <a:buNone/>
            </a:pPr>
            <a:endParaRPr lang="fr-FR" sz="1800" dirty="0"/>
          </a:p>
        </p:txBody>
      </p:sp>
    </p:spTree>
    <p:extLst>
      <p:ext uri="{BB962C8B-B14F-4D97-AF65-F5344CB8AC3E}">
        <p14:creationId xmlns:p14="http://schemas.microsoft.com/office/powerpoint/2010/main" val="1407401288"/>
      </p:ext>
    </p:extLst>
  </p:cSld>
  <p:clrMapOvr>
    <a:masterClrMapping/>
  </p:clrMapOvr>
  <p:transition spd="slow">
    <p:wipe dir="d"/>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7914456" cy="855112"/>
          </a:xfrm>
        </p:spPr>
        <p:txBody>
          <a:bodyPr/>
          <a:lstStyle/>
          <a:p>
            <a:r>
              <a:rPr lang="fr-FR" b="1" i="1" dirty="0" smtClean="0"/>
              <a:t>La fonction </a:t>
            </a:r>
            <a:r>
              <a:rPr lang="fr-FR" b="1" i="1" dirty="0" smtClean="0">
                <a:solidFill>
                  <a:schemeClr val="accent2">
                    <a:lumMod val="75000"/>
                  </a:schemeClr>
                </a:solidFill>
              </a:rPr>
              <a:t>'count' </a:t>
            </a:r>
            <a:r>
              <a:rPr lang="fr-FR" b="1" i="1" dirty="0" smtClean="0"/>
              <a:t>ou</a:t>
            </a:r>
            <a:r>
              <a:rPr lang="fr-FR" b="1" i="1" dirty="0" smtClean="0">
                <a:solidFill>
                  <a:schemeClr val="accent2">
                    <a:lumMod val="75000"/>
                  </a:schemeClr>
                </a:solidFill>
              </a:rPr>
              <a:t> '</a:t>
            </a:r>
            <a:r>
              <a:rPr lang="fr-FR" b="1" i="1" dirty="0" err="1" smtClean="0">
                <a:solidFill>
                  <a:schemeClr val="accent2">
                    <a:lumMod val="75000"/>
                  </a:schemeClr>
                </a:solidFill>
              </a:rPr>
              <a:t>sizeof</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052736"/>
            <a:ext cx="8274496" cy="5544617"/>
          </a:xfrm>
        </p:spPr>
        <p:txBody>
          <a:bodyPr numCol="1">
            <a:normAutofit lnSpcReduction="10000"/>
          </a:bodyPr>
          <a:lstStyle/>
          <a:p>
            <a:pPr marL="0" indent="0">
              <a:buNone/>
            </a:pPr>
            <a:r>
              <a:rPr lang="fr-FR" sz="1800" dirty="0" err="1" smtClean="0">
                <a:solidFill>
                  <a:schemeClr val="tx2">
                    <a:lumMod val="75000"/>
                  </a:schemeClr>
                </a:solidFill>
              </a:rPr>
              <a:t>int</a:t>
            </a:r>
            <a:r>
              <a:rPr lang="fr-FR" sz="1800" dirty="0" smtClean="0"/>
              <a:t> </a:t>
            </a:r>
            <a:r>
              <a:rPr lang="fr-FR" sz="1800" b="1" dirty="0" smtClean="0">
                <a:solidFill>
                  <a:schemeClr val="accent2">
                    <a:lumMod val="75000"/>
                  </a:schemeClr>
                </a:solidFill>
              </a:rPr>
              <a:t>count</a:t>
            </a:r>
            <a:r>
              <a:rPr lang="fr-FR" sz="1800" dirty="0" smtClean="0"/>
              <a:t>(</a:t>
            </a:r>
            <a:r>
              <a:rPr lang="fr-FR" sz="1800" b="1" dirty="0" smtClean="0">
                <a:solidFill>
                  <a:schemeClr val="tx2">
                    <a:lumMod val="75000"/>
                  </a:schemeClr>
                </a:solidFill>
              </a:rPr>
              <a:t>$var</a:t>
            </a:r>
            <a:r>
              <a:rPr lang="fr-FR" sz="1800" dirty="0" smtClean="0"/>
              <a:t>) </a:t>
            </a:r>
          </a:p>
          <a:p>
            <a:pPr marL="0" indent="0">
              <a:buNone/>
            </a:pPr>
            <a:r>
              <a:rPr lang="fr-FR" sz="1800" dirty="0" err="1">
                <a:solidFill>
                  <a:schemeClr val="tx2">
                    <a:lumMod val="75000"/>
                  </a:schemeClr>
                </a:solidFill>
              </a:rPr>
              <a:t>int</a:t>
            </a:r>
            <a:r>
              <a:rPr lang="fr-FR" sz="1800" dirty="0"/>
              <a:t> </a:t>
            </a:r>
            <a:r>
              <a:rPr lang="fr-FR" sz="1800" b="1" dirty="0" err="1" smtClean="0">
                <a:solidFill>
                  <a:schemeClr val="accent2">
                    <a:lumMod val="75000"/>
                  </a:schemeClr>
                </a:solidFill>
              </a:rPr>
              <a:t>sizeof</a:t>
            </a:r>
            <a:r>
              <a:rPr lang="fr-FR" sz="1800" smtClean="0"/>
              <a:t>(</a:t>
            </a:r>
            <a:r>
              <a:rPr lang="fr-FR" sz="1800" b="1" smtClean="0">
                <a:solidFill>
                  <a:schemeClr val="tx2">
                    <a:lumMod val="75000"/>
                  </a:schemeClr>
                </a:solidFill>
              </a:rPr>
              <a:t>$</a:t>
            </a:r>
            <a:r>
              <a:rPr lang="fr-FR" sz="1800" b="1" dirty="0">
                <a:solidFill>
                  <a:schemeClr val="tx2">
                    <a:lumMod val="75000"/>
                  </a:schemeClr>
                </a:solidFill>
              </a:rPr>
              <a:t>var</a:t>
            </a:r>
            <a:r>
              <a:rPr lang="fr-FR" sz="1800"/>
              <a:t>) </a:t>
            </a:r>
            <a:r>
              <a:rPr lang="fr-FR" sz="1800" smtClean="0"/>
              <a:t>  (alias de count)</a:t>
            </a:r>
            <a:endParaRPr lang="fr-FR" sz="1800" dirty="0"/>
          </a:p>
          <a:p>
            <a:pPr marL="0" indent="0">
              <a:buNone/>
            </a:pPr>
            <a:r>
              <a:rPr lang="fr-FR" sz="1800" smtClean="0"/>
              <a:t>Retourne </a:t>
            </a:r>
            <a:r>
              <a:rPr lang="fr-FR" sz="1800" dirty="0" smtClean="0"/>
              <a:t>le nombre d'éléments </a:t>
            </a:r>
            <a:r>
              <a:rPr lang="fr-FR" sz="1800" dirty="0"/>
              <a:t>d'un </a:t>
            </a:r>
            <a:r>
              <a:rPr lang="fr-FR" sz="1800" dirty="0" smtClean="0"/>
              <a:t>tableau,</a:t>
            </a:r>
          </a:p>
          <a:p>
            <a:pPr marL="0" indent="0">
              <a:buNone/>
            </a:pPr>
            <a:r>
              <a:rPr lang="fr-FR" sz="1800" b="1" dirty="0" smtClean="0">
                <a:solidFill>
                  <a:schemeClr val="tx2">
                    <a:lumMod val="75000"/>
                  </a:schemeClr>
                </a:solidFill>
              </a:rPr>
              <a:t>$var </a:t>
            </a:r>
            <a:r>
              <a:rPr lang="fr-FR" sz="1800" dirty="0"/>
              <a:t>est la </a:t>
            </a:r>
            <a:r>
              <a:rPr lang="fr-FR" sz="1800" dirty="0" smtClean="0"/>
              <a:t>variable à </a:t>
            </a:r>
            <a:r>
              <a:rPr lang="fr-FR" sz="1800" dirty="0"/>
              <a:t>évaluer.</a:t>
            </a:r>
          </a:p>
          <a:p>
            <a:pPr marL="0" indent="0">
              <a:buNone/>
            </a:pPr>
            <a:r>
              <a:rPr lang="fr-FR" sz="1800" dirty="0"/>
              <a:t>Retourne </a:t>
            </a:r>
            <a:r>
              <a:rPr lang="fr-FR" sz="1800" dirty="0" smtClean="0"/>
              <a:t>le nombre d'éléments de</a:t>
            </a:r>
            <a:r>
              <a:rPr lang="fr-FR" sz="1800" b="1" dirty="0" smtClean="0"/>
              <a:t> </a:t>
            </a:r>
            <a:r>
              <a:rPr lang="fr-FR" sz="1800" b="1" dirty="0" smtClean="0">
                <a:solidFill>
                  <a:schemeClr val="tx2">
                    <a:lumMod val="75000"/>
                  </a:schemeClr>
                </a:solidFill>
              </a:rPr>
              <a:t>$var</a:t>
            </a:r>
            <a:r>
              <a:rPr lang="fr-FR" sz="1800" dirty="0" smtClean="0"/>
              <a:t>. </a:t>
            </a:r>
          </a:p>
          <a:p>
            <a:pPr marL="0" indent="0">
              <a:buNone/>
            </a:pPr>
            <a:r>
              <a:rPr lang="fr-FR" sz="1800" dirty="0" smtClean="0"/>
              <a:t>Si </a:t>
            </a:r>
            <a:r>
              <a:rPr lang="fr-FR" sz="1800" b="1" dirty="0">
                <a:solidFill>
                  <a:schemeClr val="tx2">
                    <a:lumMod val="75000"/>
                  </a:schemeClr>
                </a:solidFill>
              </a:rPr>
              <a:t>$var </a:t>
            </a:r>
            <a:r>
              <a:rPr lang="fr-FR" sz="1800" dirty="0" smtClean="0"/>
              <a:t>n'est pas un tableau, la valeur 1 sera retournée sauf si </a:t>
            </a:r>
            <a:r>
              <a:rPr lang="fr-FR" sz="1800" b="1" dirty="0">
                <a:solidFill>
                  <a:schemeClr val="tx2">
                    <a:lumMod val="75000"/>
                  </a:schemeClr>
                </a:solidFill>
              </a:rPr>
              <a:t>$var </a:t>
            </a:r>
            <a:r>
              <a:rPr lang="fr-FR" sz="1800" dirty="0" smtClean="0"/>
              <a:t>vaut NULL auquel cas c'est 0 qui sera retourné.</a:t>
            </a:r>
          </a:p>
          <a:p>
            <a:pPr marL="0" indent="0">
              <a:buNone/>
            </a:pPr>
            <a:r>
              <a:rPr lang="fr-FR" sz="1800" dirty="0" smtClean="0"/>
              <a:t>exemple :</a:t>
            </a:r>
            <a:endParaRPr lang="fr-FR" sz="1800" dirty="0"/>
          </a:p>
          <a:p>
            <a:pPr marL="0" indent="0">
              <a:buNone/>
            </a:pPr>
            <a:r>
              <a:rPr lang="en-US" sz="1800" dirty="0"/>
              <a:t>&lt;?</a:t>
            </a:r>
            <a:r>
              <a:rPr lang="en-US" sz="1800" dirty="0" err="1"/>
              <a:t>php</a:t>
            </a:r>
            <a:r>
              <a:rPr lang="en-US" sz="1800" dirty="0"/>
              <a:t/>
            </a:r>
            <a:br>
              <a:rPr lang="en-US" sz="1800" dirty="0"/>
            </a:br>
            <a:r>
              <a:rPr lang="en-US" sz="1800" dirty="0"/>
              <a:t>$a[0] = 1;</a:t>
            </a:r>
            <a:br>
              <a:rPr lang="en-US" sz="1800" dirty="0"/>
            </a:br>
            <a:r>
              <a:rPr lang="en-US" sz="1800" dirty="0"/>
              <a:t>$a[1] = 3;</a:t>
            </a:r>
            <a:br>
              <a:rPr lang="en-US" sz="1800" dirty="0"/>
            </a:br>
            <a:r>
              <a:rPr lang="en-US" sz="1800" dirty="0"/>
              <a:t>$a[2] = 5;</a:t>
            </a:r>
            <a:br>
              <a:rPr lang="en-US" sz="1800" dirty="0"/>
            </a:br>
            <a:r>
              <a:rPr lang="en-US" sz="1800" dirty="0"/>
              <a:t>$result = count($a);</a:t>
            </a:r>
            <a:br>
              <a:rPr lang="en-US" sz="1800" dirty="0"/>
            </a:br>
            <a:r>
              <a:rPr lang="en-US" sz="1800" dirty="0"/>
              <a:t>// $result == 3</a:t>
            </a:r>
            <a:br>
              <a:rPr lang="en-US" sz="1800" dirty="0"/>
            </a:br>
            <a:r>
              <a:rPr lang="en-US" sz="1800" dirty="0" smtClean="0"/>
              <a:t>$</a:t>
            </a:r>
            <a:r>
              <a:rPr lang="en-US" sz="1800" dirty="0"/>
              <a:t>result = count(null);</a:t>
            </a:r>
            <a:br>
              <a:rPr lang="en-US" sz="1800" dirty="0"/>
            </a:br>
            <a:r>
              <a:rPr lang="en-US" sz="1800" dirty="0"/>
              <a:t>// $result == 0</a:t>
            </a:r>
            <a:br>
              <a:rPr lang="en-US" sz="1800" dirty="0"/>
            </a:br>
            <a:r>
              <a:rPr lang="en-US" sz="1800" dirty="0" smtClean="0"/>
              <a:t>$</a:t>
            </a:r>
            <a:r>
              <a:rPr lang="en-US" sz="1800" dirty="0"/>
              <a:t>result = count(false);</a:t>
            </a:r>
            <a:br>
              <a:rPr lang="en-US" sz="1800" dirty="0"/>
            </a:br>
            <a:r>
              <a:rPr lang="en-US" sz="1800" dirty="0"/>
              <a:t>// $result == 1</a:t>
            </a:r>
            <a:br>
              <a:rPr lang="en-US" sz="1800" dirty="0"/>
            </a:br>
            <a:r>
              <a:rPr lang="en-US" sz="1800" dirty="0"/>
              <a:t>?&gt; </a:t>
            </a:r>
          </a:p>
          <a:p>
            <a:pPr marL="0" indent="0">
              <a:buNone/>
            </a:pPr>
            <a:endParaRPr lang="fr-FR" sz="1800" dirty="0"/>
          </a:p>
        </p:txBody>
      </p:sp>
    </p:spTree>
    <p:extLst>
      <p:ext uri="{BB962C8B-B14F-4D97-AF65-F5344CB8AC3E}">
        <p14:creationId xmlns:p14="http://schemas.microsoft.com/office/powerpoint/2010/main" val="2237264181"/>
      </p:ext>
    </p:extLst>
  </p:cSld>
  <p:clrMapOvr>
    <a:masterClrMapping/>
  </p:clrMapOvr>
  <p:transition spd="slow">
    <p:wipe dir="d"/>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7914456" cy="855112"/>
          </a:xfrm>
        </p:spPr>
        <p:txBody>
          <a:bodyPr/>
          <a:lstStyle/>
          <a:p>
            <a:r>
              <a:rPr lang="fr-FR" b="1" i="1" dirty="0" smtClean="0"/>
              <a:t>La fonction </a:t>
            </a:r>
            <a:r>
              <a:rPr lang="fr-FR" b="1" i="1" dirty="0" smtClean="0">
                <a:solidFill>
                  <a:schemeClr val="accent2">
                    <a:lumMod val="75000"/>
                  </a:schemeClr>
                </a:solidFill>
              </a:rPr>
              <a:t>'</a:t>
            </a:r>
            <a:r>
              <a:rPr lang="fr-FR" b="1" i="1" dirty="0" err="1" smtClean="0">
                <a:solidFill>
                  <a:schemeClr val="accent2">
                    <a:lumMod val="75000"/>
                  </a:schemeClr>
                </a:solidFill>
              </a:rPr>
              <a:t>intval</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052736"/>
            <a:ext cx="8274496" cy="5544617"/>
          </a:xfrm>
        </p:spPr>
        <p:txBody>
          <a:bodyPr numCol="1">
            <a:normAutofit/>
          </a:bodyPr>
          <a:lstStyle/>
          <a:p>
            <a:pPr marL="0" indent="0">
              <a:buNone/>
            </a:pPr>
            <a:r>
              <a:rPr lang="fr-FR" sz="1800" dirty="0" err="1" smtClean="0">
                <a:solidFill>
                  <a:schemeClr val="tx2">
                    <a:lumMod val="75000"/>
                  </a:schemeClr>
                </a:solidFill>
              </a:rPr>
              <a:t>int</a:t>
            </a:r>
            <a:r>
              <a:rPr lang="fr-FR" sz="1800" dirty="0" smtClean="0"/>
              <a:t> </a:t>
            </a:r>
            <a:r>
              <a:rPr lang="fr-FR" sz="1800" b="1" dirty="0" err="1" smtClean="0">
                <a:solidFill>
                  <a:schemeClr val="accent2">
                    <a:lumMod val="75000"/>
                  </a:schemeClr>
                </a:solidFill>
              </a:rPr>
              <a:t>intval</a:t>
            </a:r>
            <a:r>
              <a:rPr lang="fr-FR" sz="1800" dirty="0" smtClean="0"/>
              <a:t>(</a:t>
            </a:r>
            <a:r>
              <a:rPr lang="fr-FR" sz="1800" b="1" dirty="0" smtClean="0">
                <a:solidFill>
                  <a:schemeClr val="tx2">
                    <a:lumMod val="75000"/>
                  </a:schemeClr>
                </a:solidFill>
              </a:rPr>
              <a:t>$</a:t>
            </a:r>
            <a:r>
              <a:rPr lang="fr-FR" sz="1800" b="1" dirty="0" err="1" smtClean="0">
                <a:solidFill>
                  <a:schemeClr val="tx2">
                    <a:lumMod val="75000"/>
                  </a:schemeClr>
                </a:solidFill>
              </a:rPr>
              <a:t>var,$base</a:t>
            </a:r>
            <a:r>
              <a:rPr lang="fr-FR" sz="1800" dirty="0" smtClean="0"/>
              <a:t>) </a:t>
            </a:r>
          </a:p>
          <a:p>
            <a:pPr marL="0" indent="0">
              <a:buNone/>
            </a:pPr>
            <a:r>
              <a:rPr lang="fr-FR" sz="1800" dirty="0"/>
              <a:t>retourne la valeur numérique entière (entier) de la variable </a:t>
            </a:r>
            <a:r>
              <a:rPr lang="fr-FR" sz="1800" b="1" dirty="0">
                <a:solidFill>
                  <a:schemeClr val="tx2">
                    <a:lumMod val="75000"/>
                  </a:schemeClr>
                </a:solidFill>
              </a:rPr>
              <a:t>$var </a:t>
            </a:r>
            <a:r>
              <a:rPr lang="fr-FR" sz="1800" dirty="0" smtClean="0"/>
              <a:t>, </a:t>
            </a:r>
            <a:r>
              <a:rPr lang="fr-FR" sz="1800" dirty="0"/>
              <a:t>en convertissant la valeur dans la base spécifiée (par défaut en base 10). </a:t>
            </a:r>
            <a:endParaRPr lang="fr-FR" sz="1800" dirty="0" smtClean="0"/>
          </a:p>
          <a:p>
            <a:pPr marL="0" indent="0">
              <a:buNone/>
            </a:pPr>
            <a:r>
              <a:rPr lang="fr-FR" sz="1800" dirty="0" smtClean="0"/>
              <a:t>sont </a:t>
            </a:r>
            <a:r>
              <a:rPr lang="fr-FR" sz="1800" dirty="0"/>
              <a:t>des chiffres hexadécimaux. </a:t>
            </a:r>
            <a:r>
              <a:rPr lang="fr-FR" sz="1800" dirty="0" smtClean="0"/>
              <a:t> </a:t>
            </a:r>
            <a:endParaRPr lang="fr-FR" sz="1800" dirty="0"/>
          </a:p>
          <a:p>
            <a:pPr marL="0" indent="0">
              <a:buNone/>
            </a:pPr>
            <a:r>
              <a:rPr lang="fr-FR" sz="1800" b="1" dirty="0">
                <a:solidFill>
                  <a:schemeClr val="tx2">
                    <a:lumMod val="75000"/>
                  </a:schemeClr>
                </a:solidFill>
              </a:rPr>
              <a:t>$var </a:t>
            </a:r>
            <a:r>
              <a:rPr lang="fr-FR" sz="1800" dirty="0"/>
              <a:t>est la variable </a:t>
            </a:r>
            <a:r>
              <a:rPr lang="fr-FR" sz="1800" dirty="0" smtClean="0"/>
              <a:t>scalaire à </a:t>
            </a:r>
            <a:r>
              <a:rPr lang="fr-FR" sz="1800" dirty="0"/>
              <a:t>évaluer</a:t>
            </a:r>
            <a:r>
              <a:rPr lang="fr-FR" sz="1800" dirty="0" smtClean="0"/>
              <a:t>.</a:t>
            </a:r>
          </a:p>
          <a:p>
            <a:pPr marL="0" indent="0">
              <a:buNone/>
            </a:pPr>
            <a:r>
              <a:rPr lang="fr-FR" sz="1800" b="1" dirty="0" smtClean="0">
                <a:solidFill>
                  <a:schemeClr val="tx2">
                    <a:lumMod val="75000"/>
                  </a:schemeClr>
                </a:solidFill>
              </a:rPr>
              <a:t>$base </a:t>
            </a:r>
            <a:r>
              <a:rPr lang="fr-FR" sz="1800" dirty="0"/>
              <a:t>est </a:t>
            </a:r>
            <a:r>
              <a:rPr lang="fr-FR" sz="1800" dirty="0" smtClean="0"/>
              <a:t>un entier indiquant la base de la conversion.</a:t>
            </a:r>
          </a:p>
          <a:p>
            <a:pPr marL="0" indent="0">
              <a:buNone/>
            </a:pPr>
            <a:r>
              <a:rPr lang="fr-FR" sz="1800" b="1" dirty="0" smtClean="0"/>
              <a:t>Valeurs de retour :</a:t>
            </a:r>
          </a:p>
          <a:p>
            <a:r>
              <a:rPr lang="fr-FR" sz="1800" dirty="0"/>
              <a:t>Une valeur de type entier de </a:t>
            </a:r>
            <a:r>
              <a:rPr lang="fr-FR" sz="1800" b="1" dirty="0">
                <a:solidFill>
                  <a:schemeClr val="tx2">
                    <a:lumMod val="75000"/>
                  </a:schemeClr>
                </a:solidFill>
              </a:rPr>
              <a:t>$var</a:t>
            </a:r>
            <a:r>
              <a:rPr lang="fr-FR" sz="1800" dirty="0" smtClean="0"/>
              <a:t> </a:t>
            </a:r>
            <a:r>
              <a:rPr lang="fr-FR" sz="1800" dirty="0"/>
              <a:t>en cas de succès ou 0 en cas d'échec</a:t>
            </a:r>
            <a:r>
              <a:rPr lang="fr-FR" sz="1800" dirty="0" smtClean="0"/>
              <a:t>.</a:t>
            </a:r>
          </a:p>
          <a:p>
            <a:r>
              <a:rPr lang="fr-FR" sz="1800" dirty="0" smtClean="0"/>
              <a:t>Les </a:t>
            </a:r>
            <a:r>
              <a:rPr lang="fr-FR" sz="1800" dirty="0"/>
              <a:t>tableaux vides retournent 0, les tableaux non vides retournent 1. </a:t>
            </a:r>
          </a:p>
          <a:p>
            <a:r>
              <a:rPr lang="fr-FR" sz="1800" dirty="0"/>
              <a:t>La valeur maximale dépend du système. Les systèmes à 32 bits ont une valeur entière signée maximale de -2147483648 à 2147483647. Alors, par exemple, sur un système semblable, </a:t>
            </a:r>
            <a:r>
              <a:rPr lang="fr-FR" sz="1800" i="1" dirty="0" err="1"/>
              <a:t>intval</a:t>
            </a:r>
            <a:r>
              <a:rPr lang="fr-FR" sz="1800" i="1" dirty="0"/>
              <a:t>('1000000000000')</a:t>
            </a:r>
            <a:r>
              <a:rPr lang="fr-FR" sz="1800" dirty="0"/>
              <a:t> retournera 2147483647. </a:t>
            </a:r>
            <a:r>
              <a:rPr lang="fr-FR" sz="1800" dirty="0" smtClean="0"/>
              <a:t/>
            </a:r>
            <a:br>
              <a:rPr lang="fr-FR" sz="1800" dirty="0" smtClean="0"/>
            </a:br>
            <a:r>
              <a:rPr lang="fr-FR" sz="1800" dirty="0" smtClean="0"/>
              <a:t>La </a:t>
            </a:r>
            <a:r>
              <a:rPr lang="fr-FR" sz="1800" dirty="0"/>
              <a:t>valeur entière signée maximale pour un système à 64 bits est </a:t>
            </a:r>
            <a:r>
              <a:rPr lang="fr-FR" sz="1800" dirty="0" smtClean="0"/>
              <a:t>9223372036854775807</a:t>
            </a:r>
            <a:r>
              <a:rPr lang="fr-FR" sz="1800" dirty="0"/>
              <a:t>. </a:t>
            </a:r>
            <a:endParaRPr lang="fr-FR" sz="1800" dirty="0" smtClean="0"/>
          </a:p>
          <a:p>
            <a:pPr marL="0" indent="0">
              <a:buNone/>
            </a:pPr>
            <a:r>
              <a:rPr lang="fr-FR" sz="1800" dirty="0" smtClean="0"/>
              <a:t>Remarque : </a:t>
            </a:r>
          </a:p>
          <a:p>
            <a:pPr marL="0" indent="0">
              <a:buNone/>
            </a:pPr>
            <a:r>
              <a:rPr lang="fr-FR" sz="1800" b="1" dirty="0">
                <a:solidFill>
                  <a:schemeClr val="tx2">
                    <a:lumMod val="75000"/>
                  </a:schemeClr>
                </a:solidFill>
              </a:rPr>
              <a:t>$</a:t>
            </a:r>
            <a:r>
              <a:rPr lang="fr-FR" sz="1800" b="1" dirty="0" smtClean="0">
                <a:solidFill>
                  <a:schemeClr val="tx2">
                    <a:lumMod val="75000"/>
                  </a:schemeClr>
                </a:solidFill>
              </a:rPr>
              <a:t>base </a:t>
            </a:r>
            <a:r>
              <a:rPr lang="fr-FR" sz="1800" dirty="0" smtClean="0"/>
              <a:t>ne s'applique que lorsque </a:t>
            </a:r>
            <a:r>
              <a:rPr lang="fr-FR" sz="1800" b="1" dirty="0" smtClean="0">
                <a:solidFill>
                  <a:schemeClr val="tx2">
                    <a:lumMod val="75000"/>
                  </a:schemeClr>
                </a:solidFill>
              </a:rPr>
              <a:t>$var</a:t>
            </a:r>
            <a:r>
              <a:rPr lang="fr-FR" sz="1800" dirty="0" smtClean="0"/>
              <a:t> est une chaîne de caractères. Dans les autres cas $base n'a aucun effet.</a:t>
            </a:r>
            <a:endParaRPr lang="fr-FR" sz="1800" dirty="0"/>
          </a:p>
        </p:txBody>
      </p:sp>
    </p:spTree>
    <p:extLst>
      <p:ext uri="{BB962C8B-B14F-4D97-AF65-F5344CB8AC3E}">
        <p14:creationId xmlns:p14="http://schemas.microsoft.com/office/powerpoint/2010/main" val="635129262"/>
      </p:ext>
    </p:extLst>
  </p:cSld>
  <p:clrMapOvr>
    <a:masterClrMapping/>
  </p:clrMapOvr>
  <p:transition spd="slow">
    <p:wipe dir="d"/>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7914456" cy="855112"/>
          </a:xfrm>
        </p:spPr>
        <p:txBody>
          <a:bodyPr/>
          <a:lstStyle/>
          <a:p>
            <a:r>
              <a:rPr lang="fr-FR" b="1" i="1" dirty="0" smtClean="0"/>
              <a:t>La fonction </a:t>
            </a:r>
            <a:r>
              <a:rPr lang="fr-FR" b="1" i="1" dirty="0" smtClean="0">
                <a:solidFill>
                  <a:schemeClr val="accent2">
                    <a:lumMod val="75000"/>
                  </a:schemeClr>
                </a:solidFill>
              </a:rPr>
              <a:t>'</a:t>
            </a:r>
            <a:r>
              <a:rPr lang="fr-FR" b="1" i="1" dirty="0" err="1" smtClean="0">
                <a:solidFill>
                  <a:schemeClr val="accent2">
                    <a:lumMod val="75000"/>
                  </a:schemeClr>
                </a:solidFill>
              </a:rPr>
              <a:t>intval</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052736"/>
            <a:ext cx="8274496" cy="5544617"/>
          </a:xfrm>
        </p:spPr>
        <p:txBody>
          <a:bodyPr numCol="1">
            <a:normAutofit/>
          </a:bodyPr>
          <a:lstStyle/>
          <a:p>
            <a:pPr marL="0" indent="0">
              <a:buNone/>
            </a:pPr>
            <a:r>
              <a:rPr lang="fr-FR" sz="1800" dirty="0" err="1" smtClean="0">
                <a:solidFill>
                  <a:schemeClr val="tx2">
                    <a:lumMod val="75000"/>
                  </a:schemeClr>
                </a:solidFill>
              </a:rPr>
              <a:t>int</a:t>
            </a:r>
            <a:r>
              <a:rPr lang="fr-FR" sz="1800" dirty="0" smtClean="0"/>
              <a:t> </a:t>
            </a:r>
            <a:r>
              <a:rPr lang="fr-FR" sz="1800" b="1" dirty="0" err="1" smtClean="0">
                <a:solidFill>
                  <a:schemeClr val="accent2">
                    <a:lumMod val="75000"/>
                  </a:schemeClr>
                </a:solidFill>
              </a:rPr>
              <a:t>intval</a:t>
            </a:r>
            <a:r>
              <a:rPr lang="fr-FR" sz="1800" dirty="0" smtClean="0"/>
              <a:t>(</a:t>
            </a:r>
            <a:r>
              <a:rPr lang="fr-FR" sz="1800" b="1" dirty="0" smtClean="0">
                <a:solidFill>
                  <a:schemeClr val="tx2">
                    <a:lumMod val="75000"/>
                  </a:schemeClr>
                </a:solidFill>
              </a:rPr>
              <a:t>$</a:t>
            </a:r>
            <a:r>
              <a:rPr lang="fr-FR" sz="1800" b="1" dirty="0" err="1" smtClean="0">
                <a:solidFill>
                  <a:schemeClr val="tx2">
                    <a:lumMod val="75000"/>
                  </a:schemeClr>
                </a:solidFill>
              </a:rPr>
              <a:t>var,$base</a:t>
            </a:r>
            <a:r>
              <a:rPr lang="fr-FR" sz="1800" dirty="0" smtClean="0"/>
              <a:t>) </a:t>
            </a:r>
          </a:p>
          <a:p>
            <a:pPr marL="0" indent="0">
              <a:buNone/>
            </a:pPr>
            <a:r>
              <a:rPr lang="fr-FR" sz="1800" dirty="0" smtClean="0"/>
              <a:t>exemples:</a:t>
            </a:r>
          </a:p>
          <a:p>
            <a:pPr marL="0" indent="0">
              <a:buNone/>
            </a:pPr>
            <a:r>
              <a:rPr lang="fr-FR" sz="1800" dirty="0" err="1"/>
              <a:t>echo</a:t>
            </a:r>
            <a:r>
              <a:rPr lang="fr-FR" sz="1800" dirty="0"/>
              <a:t> </a:t>
            </a:r>
            <a:r>
              <a:rPr lang="fr-FR" sz="1800" dirty="0" err="1"/>
              <a:t>intval</a:t>
            </a:r>
            <a:r>
              <a:rPr lang="fr-FR" sz="1800" dirty="0"/>
              <a:t>(42);                      </a:t>
            </a:r>
            <a:r>
              <a:rPr lang="fr-FR" sz="1800" dirty="0" smtClean="0"/>
              <a:t>		//</a:t>
            </a:r>
            <a:r>
              <a:rPr lang="fr-FR" sz="1800" dirty="0"/>
              <a:t> 42</a:t>
            </a:r>
            <a:br>
              <a:rPr lang="fr-FR" sz="1800" dirty="0"/>
            </a:br>
            <a:r>
              <a:rPr lang="fr-FR" sz="1800" dirty="0" err="1"/>
              <a:t>echo</a:t>
            </a:r>
            <a:r>
              <a:rPr lang="fr-FR" sz="1800" dirty="0"/>
              <a:t> </a:t>
            </a:r>
            <a:r>
              <a:rPr lang="fr-FR" sz="1800" dirty="0" err="1"/>
              <a:t>intval</a:t>
            </a:r>
            <a:r>
              <a:rPr lang="fr-FR" sz="1800" dirty="0"/>
              <a:t>(4.2);                    </a:t>
            </a:r>
            <a:r>
              <a:rPr lang="fr-FR" sz="1800" dirty="0" smtClean="0"/>
              <a:t>	</a:t>
            </a:r>
            <a:r>
              <a:rPr lang="fr-FR" sz="1800" dirty="0"/>
              <a:t> </a:t>
            </a:r>
            <a:r>
              <a:rPr lang="fr-FR" sz="1800" dirty="0" smtClean="0"/>
              <a:t>	//</a:t>
            </a:r>
            <a:r>
              <a:rPr lang="fr-FR" sz="1800" dirty="0"/>
              <a:t> 4</a:t>
            </a:r>
            <a:br>
              <a:rPr lang="fr-FR" sz="1800" dirty="0"/>
            </a:br>
            <a:r>
              <a:rPr lang="fr-FR" sz="1800" dirty="0" err="1"/>
              <a:t>echo</a:t>
            </a:r>
            <a:r>
              <a:rPr lang="fr-FR" sz="1800" dirty="0"/>
              <a:t> </a:t>
            </a:r>
            <a:r>
              <a:rPr lang="fr-FR" sz="1800" dirty="0" err="1"/>
              <a:t>intval</a:t>
            </a:r>
            <a:r>
              <a:rPr lang="fr-FR" sz="1800" dirty="0"/>
              <a:t>('42');                    </a:t>
            </a:r>
            <a:r>
              <a:rPr lang="fr-FR" sz="1800" dirty="0" smtClean="0"/>
              <a:t>		//</a:t>
            </a:r>
            <a:r>
              <a:rPr lang="fr-FR" sz="1800" dirty="0"/>
              <a:t> 42</a:t>
            </a:r>
            <a:br>
              <a:rPr lang="fr-FR" sz="1800" dirty="0"/>
            </a:br>
            <a:r>
              <a:rPr lang="fr-FR" sz="1800" dirty="0" err="1"/>
              <a:t>echo</a:t>
            </a:r>
            <a:r>
              <a:rPr lang="fr-FR" sz="1800" dirty="0"/>
              <a:t> </a:t>
            </a:r>
            <a:r>
              <a:rPr lang="fr-FR" sz="1800" dirty="0" err="1"/>
              <a:t>intval</a:t>
            </a:r>
            <a:r>
              <a:rPr lang="fr-FR" sz="1800" dirty="0"/>
              <a:t>('+42');                   </a:t>
            </a:r>
            <a:r>
              <a:rPr lang="fr-FR" sz="1800" dirty="0" smtClean="0"/>
              <a:t>		//</a:t>
            </a:r>
            <a:r>
              <a:rPr lang="fr-FR" sz="1800" dirty="0"/>
              <a:t> 42</a:t>
            </a:r>
            <a:br>
              <a:rPr lang="fr-FR" sz="1800" dirty="0"/>
            </a:br>
            <a:r>
              <a:rPr lang="fr-FR" sz="1800" dirty="0" err="1"/>
              <a:t>echo</a:t>
            </a:r>
            <a:r>
              <a:rPr lang="fr-FR" sz="1800" dirty="0"/>
              <a:t> </a:t>
            </a:r>
            <a:r>
              <a:rPr lang="fr-FR" sz="1800" dirty="0" err="1"/>
              <a:t>intval</a:t>
            </a:r>
            <a:r>
              <a:rPr lang="fr-FR" sz="1800" dirty="0"/>
              <a:t>('-42');                   </a:t>
            </a:r>
            <a:r>
              <a:rPr lang="fr-FR" sz="1800" dirty="0" smtClean="0"/>
              <a:t>		//</a:t>
            </a:r>
            <a:r>
              <a:rPr lang="fr-FR" sz="1800" dirty="0"/>
              <a:t> -42</a:t>
            </a:r>
            <a:br>
              <a:rPr lang="fr-FR" sz="1800" dirty="0"/>
            </a:br>
            <a:r>
              <a:rPr lang="fr-FR" sz="1800" dirty="0" err="1"/>
              <a:t>echo</a:t>
            </a:r>
            <a:r>
              <a:rPr lang="fr-FR" sz="1800" dirty="0"/>
              <a:t> </a:t>
            </a:r>
            <a:r>
              <a:rPr lang="fr-FR" sz="1800" dirty="0" err="1"/>
              <a:t>intval</a:t>
            </a:r>
            <a:r>
              <a:rPr lang="fr-FR" sz="1800" dirty="0"/>
              <a:t>(042);                     </a:t>
            </a:r>
            <a:r>
              <a:rPr lang="fr-FR" sz="1800" dirty="0" smtClean="0"/>
              <a:t>		//</a:t>
            </a:r>
            <a:r>
              <a:rPr lang="fr-FR" sz="1800" dirty="0"/>
              <a:t> 34</a:t>
            </a:r>
            <a:br>
              <a:rPr lang="fr-FR" sz="1800" dirty="0"/>
            </a:br>
            <a:r>
              <a:rPr lang="fr-FR" sz="1800" dirty="0" err="1"/>
              <a:t>echo</a:t>
            </a:r>
            <a:r>
              <a:rPr lang="fr-FR" sz="1800" dirty="0"/>
              <a:t> </a:t>
            </a:r>
            <a:r>
              <a:rPr lang="fr-FR" sz="1800" dirty="0" err="1"/>
              <a:t>intval</a:t>
            </a:r>
            <a:r>
              <a:rPr lang="fr-FR" sz="1800" dirty="0"/>
              <a:t>('042');                   </a:t>
            </a:r>
            <a:r>
              <a:rPr lang="fr-FR" sz="1800" dirty="0" smtClean="0"/>
              <a:t>		//</a:t>
            </a:r>
            <a:r>
              <a:rPr lang="fr-FR" sz="1800" dirty="0"/>
              <a:t> 42</a:t>
            </a:r>
            <a:br>
              <a:rPr lang="fr-FR" sz="1800" dirty="0"/>
            </a:br>
            <a:r>
              <a:rPr lang="fr-FR" sz="1800" dirty="0" err="1"/>
              <a:t>echo</a:t>
            </a:r>
            <a:r>
              <a:rPr lang="fr-FR" sz="1800" dirty="0"/>
              <a:t> </a:t>
            </a:r>
            <a:r>
              <a:rPr lang="fr-FR" sz="1800" dirty="0" err="1"/>
              <a:t>intval</a:t>
            </a:r>
            <a:r>
              <a:rPr lang="fr-FR" sz="1800" dirty="0"/>
              <a:t>(1e10);                    </a:t>
            </a:r>
            <a:r>
              <a:rPr lang="fr-FR" sz="1800" dirty="0" smtClean="0"/>
              <a:t>		//</a:t>
            </a:r>
            <a:r>
              <a:rPr lang="fr-FR" sz="1800" dirty="0"/>
              <a:t> 1410065408</a:t>
            </a:r>
            <a:br>
              <a:rPr lang="fr-FR" sz="1800" dirty="0"/>
            </a:br>
            <a:r>
              <a:rPr lang="fr-FR" sz="1800" dirty="0" err="1"/>
              <a:t>echo</a:t>
            </a:r>
            <a:r>
              <a:rPr lang="fr-FR" sz="1800" dirty="0"/>
              <a:t> </a:t>
            </a:r>
            <a:r>
              <a:rPr lang="fr-FR" sz="1800" dirty="0" err="1"/>
              <a:t>intval</a:t>
            </a:r>
            <a:r>
              <a:rPr lang="fr-FR" sz="1800" dirty="0"/>
              <a:t>('1e10');                  </a:t>
            </a:r>
            <a:r>
              <a:rPr lang="fr-FR" sz="1800" dirty="0" smtClean="0"/>
              <a:t>		//</a:t>
            </a:r>
            <a:r>
              <a:rPr lang="fr-FR" sz="1800" dirty="0"/>
              <a:t> 1</a:t>
            </a:r>
            <a:br>
              <a:rPr lang="fr-FR" sz="1800" dirty="0"/>
            </a:br>
            <a:r>
              <a:rPr lang="fr-FR" sz="1800" dirty="0" err="1"/>
              <a:t>echo</a:t>
            </a:r>
            <a:r>
              <a:rPr lang="fr-FR" sz="1800" dirty="0"/>
              <a:t> </a:t>
            </a:r>
            <a:r>
              <a:rPr lang="fr-FR" sz="1800" dirty="0" err="1"/>
              <a:t>intval</a:t>
            </a:r>
            <a:r>
              <a:rPr lang="fr-FR" sz="1800" dirty="0"/>
              <a:t>(0x1A);                    </a:t>
            </a:r>
            <a:r>
              <a:rPr lang="fr-FR" sz="1800" dirty="0" smtClean="0"/>
              <a:t>		//</a:t>
            </a:r>
            <a:r>
              <a:rPr lang="fr-FR" sz="1800" dirty="0"/>
              <a:t> 26</a:t>
            </a:r>
            <a:br>
              <a:rPr lang="fr-FR" sz="1800" dirty="0"/>
            </a:br>
            <a:r>
              <a:rPr lang="fr-FR" sz="1800" dirty="0" err="1"/>
              <a:t>echo</a:t>
            </a:r>
            <a:r>
              <a:rPr lang="fr-FR" sz="1800" dirty="0"/>
              <a:t> </a:t>
            </a:r>
            <a:r>
              <a:rPr lang="fr-FR" sz="1800" dirty="0" err="1"/>
              <a:t>intval</a:t>
            </a:r>
            <a:r>
              <a:rPr lang="fr-FR" sz="1800" dirty="0"/>
              <a:t>(42000000);                </a:t>
            </a:r>
            <a:r>
              <a:rPr lang="fr-FR" sz="1800" dirty="0" smtClean="0"/>
              <a:t>	//</a:t>
            </a:r>
            <a:r>
              <a:rPr lang="fr-FR" sz="1800" dirty="0"/>
              <a:t> 42000000</a:t>
            </a:r>
            <a:br>
              <a:rPr lang="fr-FR" sz="1800" dirty="0"/>
            </a:br>
            <a:r>
              <a:rPr lang="fr-FR" sz="1800" dirty="0" err="1"/>
              <a:t>echo</a:t>
            </a:r>
            <a:r>
              <a:rPr lang="fr-FR" sz="1800" dirty="0"/>
              <a:t> </a:t>
            </a:r>
            <a:r>
              <a:rPr lang="fr-FR" sz="1800" dirty="0" err="1"/>
              <a:t>intval</a:t>
            </a:r>
            <a:r>
              <a:rPr lang="fr-FR" sz="1800" dirty="0"/>
              <a:t>(420000000000000000000);   // 0</a:t>
            </a:r>
            <a:br>
              <a:rPr lang="fr-FR" sz="1800" dirty="0"/>
            </a:br>
            <a:r>
              <a:rPr lang="fr-FR" sz="1800" dirty="0" err="1"/>
              <a:t>echo</a:t>
            </a:r>
            <a:r>
              <a:rPr lang="fr-FR" sz="1800" dirty="0"/>
              <a:t> </a:t>
            </a:r>
            <a:r>
              <a:rPr lang="fr-FR" sz="1800" dirty="0" err="1"/>
              <a:t>intval</a:t>
            </a:r>
            <a:r>
              <a:rPr lang="fr-FR" sz="1800" dirty="0"/>
              <a:t>('420000000000000000000'); // 2147483647</a:t>
            </a:r>
            <a:br>
              <a:rPr lang="fr-FR" sz="1800" dirty="0"/>
            </a:br>
            <a:r>
              <a:rPr lang="fr-FR" sz="1800" dirty="0" err="1"/>
              <a:t>echo</a:t>
            </a:r>
            <a:r>
              <a:rPr lang="fr-FR" sz="1800" dirty="0"/>
              <a:t> </a:t>
            </a:r>
            <a:r>
              <a:rPr lang="fr-FR" sz="1800" dirty="0" err="1"/>
              <a:t>intval</a:t>
            </a:r>
            <a:r>
              <a:rPr lang="fr-FR" sz="1800" dirty="0"/>
              <a:t>(42, 8);                   </a:t>
            </a:r>
            <a:r>
              <a:rPr lang="fr-FR" sz="1800" dirty="0" smtClean="0"/>
              <a:t>		//</a:t>
            </a:r>
            <a:r>
              <a:rPr lang="fr-FR" sz="1800" dirty="0"/>
              <a:t> 42</a:t>
            </a:r>
            <a:br>
              <a:rPr lang="fr-FR" sz="1800" dirty="0"/>
            </a:br>
            <a:r>
              <a:rPr lang="fr-FR" sz="1800" dirty="0" err="1"/>
              <a:t>echo</a:t>
            </a:r>
            <a:r>
              <a:rPr lang="fr-FR" sz="1800" dirty="0"/>
              <a:t> </a:t>
            </a:r>
            <a:r>
              <a:rPr lang="fr-FR" sz="1800" dirty="0" err="1"/>
              <a:t>intval</a:t>
            </a:r>
            <a:r>
              <a:rPr lang="fr-FR" sz="1800" dirty="0"/>
              <a:t>('42', 8);                 </a:t>
            </a:r>
            <a:r>
              <a:rPr lang="fr-FR" sz="1800" dirty="0" smtClean="0"/>
              <a:t>		//</a:t>
            </a:r>
            <a:r>
              <a:rPr lang="fr-FR" sz="1800" dirty="0"/>
              <a:t> 34</a:t>
            </a:r>
            <a:br>
              <a:rPr lang="fr-FR" sz="1800" dirty="0"/>
            </a:br>
            <a:r>
              <a:rPr lang="fr-FR" sz="1800" dirty="0" err="1"/>
              <a:t>echo</a:t>
            </a:r>
            <a:r>
              <a:rPr lang="fr-FR" sz="1800" dirty="0"/>
              <a:t> </a:t>
            </a:r>
            <a:r>
              <a:rPr lang="fr-FR" sz="1800" dirty="0" err="1"/>
              <a:t>intval</a:t>
            </a:r>
            <a:r>
              <a:rPr lang="fr-FR" sz="1800" dirty="0"/>
              <a:t>(</a:t>
            </a:r>
            <a:r>
              <a:rPr lang="fr-FR" sz="1800" dirty="0" err="1"/>
              <a:t>array</a:t>
            </a:r>
            <a:r>
              <a:rPr lang="fr-FR" sz="1800" dirty="0"/>
              <a:t>());                 </a:t>
            </a:r>
            <a:r>
              <a:rPr lang="fr-FR" sz="1800" dirty="0" smtClean="0"/>
              <a:t>		//</a:t>
            </a:r>
            <a:r>
              <a:rPr lang="fr-FR" sz="1800" dirty="0"/>
              <a:t> 0</a:t>
            </a:r>
            <a:br>
              <a:rPr lang="fr-FR" sz="1800" dirty="0"/>
            </a:br>
            <a:r>
              <a:rPr lang="fr-FR" sz="1800" dirty="0" err="1"/>
              <a:t>echo</a:t>
            </a:r>
            <a:r>
              <a:rPr lang="fr-FR" sz="1800" dirty="0"/>
              <a:t> </a:t>
            </a:r>
            <a:r>
              <a:rPr lang="fr-FR" sz="1800" dirty="0" err="1"/>
              <a:t>intval</a:t>
            </a:r>
            <a:r>
              <a:rPr lang="fr-FR" sz="1800" dirty="0"/>
              <a:t>(</a:t>
            </a:r>
            <a:r>
              <a:rPr lang="fr-FR" sz="1800" dirty="0" err="1"/>
              <a:t>array</a:t>
            </a:r>
            <a:r>
              <a:rPr lang="fr-FR" sz="1800" dirty="0"/>
              <a:t>('</a:t>
            </a:r>
            <a:r>
              <a:rPr lang="fr-FR" sz="1800" dirty="0" err="1"/>
              <a:t>foo</a:t>
            </a:r>
            <a:r>
              <a:rPr lang="fr-FR" sz="1800" dirty="0"/>
              <a:t>', 'bar'));     </a:t>
            </a:r>
            <a:r>
              <a:rPr lang="fr-FR" sz="1800" dirty="0" smtClean="0"/>
              <a:t>	//</a:t>
            </a:r>
            <a:r>
              <a:rPr lang="fr-FR" sz="1800" dirty="0"/>
              <a:t> 1</a:t>
            </a:r>
          </a:p>
        </p:txBody>
      </p:sp>
    </p:spTree>
    <p:extLst>
      <p:ext uri="{BB962C8B-B14F-4D97-AF65-F5344CB8AC3E}">
        <p14:creationId xmlns:p14="http://schemas.microsoft.com/office/powerpoint/2010/main" val="1005509944"/>
      </p:ext>
    </p:extLst>
  </p:cSld>
  <p:clrMapOvr>
    <a:masterClrMapping/>
  </p:clrMapOvr>
  <p:transition spd="slow">
    <p:wipe dir="d"/>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7914456" cy="855112"/>
          </a:xfrm>
        </p:spPr>
        <p:txBody>
          <a:bodyPr/>
          <a:lstStyle/>
          <a:p>
            <a:r>
              <a:rPr lang="fr-FR" b="1" i="1" dirty="0" smtClean="0"/>
              <a:t>La fonction </a:t>
            </a:r>
            <a:r>
              <a:rPr lang="fr-FR" b="1" i="1" dirty="0" smtClean="0">
                <a:solidFill>
                  <a:schemeClr val="accent2">
                    <a:lumMod val="75000"/>
                  </a:schemeClr>
                </a:solidFill>
              </a:rPr>
              <a:t>'</a:t>
            </a:r>
            <a:r>
              <a:rPr lang="fr-FR" b="1" i="1" dirty="0" err="1" smtClean="0">
                <a:solidFill>
                  <a:schemeClr val="accent2">
                    <a:lumMod val="75000"/>
                  </a:schemeClr>
                </a:solidFill>
              </a:rPr>
              <a:t>strval</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340768"/>
            <a:ext cx="8274496" cy="5256585"/>
          </a:xfrm>
        </p:spPr>
        <p:txBody>
          <a:bodyPr numCol="1">
            <a:normAutofit/>
          </a:bodyPr>
          <a:lstStyle/>
          <a:p>
            <a:pPr marL="0" indent="0">
              <a:buNone/>
            </a:pPr>
            <a:r>
              <a:rPr lang="fr-FR" sz="1800" dirty="0" smtClean="0">
                <a:solidFill>
                  <a:schemeClr val="tx2">
                    <a:lumMod val="75000"/>
                  </a:schemeClr>
                </a:solidFill>
              </a:rPr>
              <a:t>string</a:t>
            </a:r>
            <a:r>
              <a:rPr lang="fr-FR" sz="1800" dirty="0" smtClean="0"/>
              <a:t> </a:t>
            </a:r>
            <a:r>
              <a:rPr lang="fr-FR" sz="1800" b="1" dirty="0" err="1">
                <a:solidFill>
                  <a:schemeClr val="accent2">
                    <a:lumMod val="75000"/>
                  </a:schemeClr>
                </a:solidFill>
              </a:rPr>
              <a:t>str</a:t>
            </a:r>
            <a:r>
              <a:rPr lang="fr-FR" sz="1800" b="1" dirty="0" err="1" smtClean="0">
                <a:solidFill>
                  <a:schemeClr val="accent2">
                    <a:lumMod val="75000"/>
                  </a:schemeClr>
                </a:solidFill>
              </a:rPr>
              <a:t>val</a:t>
            </a:r>
            <a:r>
              <a:rPr lang="fr-FR" sz="1800" dirty="0" smtClean="0"/>
              <a:t>(</a:t>
            </a:r>
            <a:r>
              <a:rPr lang="fr-FR" sz="1800" b="1" dirty="0" smtClean="0">
                <a:solidFill>
                  <a:schemeClr val="tx2">
                    <a:lumMod val="75000"/>
                  </a:schemeClr>
                </a:solidFill>
              </a:rPr>
              <a:t>$var</a:t>
            </a:r>
            <a:r>
              <a:rPr lang="fr-FR" sz="1800" dirty="0" smtClean="0"/>
              <a:t>) </a:t>
            </a:r>
          </a:p>
          <a:p>
            <a:pPr marL="0" indent="0">
              <a:buNone/>
            </a:pPr>
            <a:r>
              <a:rPr lang="fr-FR" sz="1800" dirty="0"/>
              <a:t>Récupère la valeur de la variable </a:t>
            </a:r>
            <a:r>
              <a:rPr lang="fr-FR" sz="1800" b="1" dirty="0">
                <a:solidFill>
                  <a:schemeClr val="tx2">
                    <a:lumMod val="75000"/>
                  </a:schemeClr>
                </a:solidFill>
              </a:rPr>
              <a:t>$</a:t>
            </a:r>
            <a:r>
              <a:rPr lang="fr-FR" sz="1800" b="1" dirty="0" smtClean="0">
                <a:solidFill>
                  <a:schemeClr val="tx2">
                    <a:lumMod val="75000"/>
                  </a:schemeClr>
                </a:solidFill>
              </a:rPr>
              <a:t>var</a:t>
            </a:r>
            <a:r>
              <a:rPr lang="fr-FR" sz="1800" dirty="0" smtClean="0"/>
              <a:t>, </a:t>
            </a:r>
            <a:r>
              <a:rPr lang="fr-FR" sz="1800" dirty="0"/>
              <a:t>au format chaîne de caractères </a:t>
            </a:r>
            <a:endParaRPr lang="fr-FR" sz="1800" dirty="0" smtClean="0"/>
          </a:p>
          <a:p>
            <a:pPr marL="0" indent="0">
              <a:buNone/>
            </a:pPr>
            <a:r>
              <a:rPr lang="fr-FR" sz="1800" dirty="0"/>
              <a:t>Cette fonction n'effectue aucun formatage sur la valeur retournée. </a:t>
            </a:r>
            <a:r>
              <a:rPr lang="fr-FR" sz="1800" dirty="0" smtClean="0"/>
              <a:t>Pour </a:t>
            </a:r>
            <a:r>
              <a:rPr lang="fr-FR" sz="1800" dirty="0" err="1"/>
              <a:t>formatter</a:t>
            </a:r>
            <a:r>
              <a:rPr lang="fr-FR" sz="1800" dirty="0"/>
              <a:t> une valeur numérique en chaîne de </a:t>
            </a:r>
            <a:r>
              <a:rPr lang="fr-FR" sz="1800" dirty="0" smtClean="0"/>
              <a:t>caractères, utiliser la fonction </a:t>
            </a:r>
            <a:r>
              <a:rPr lang="fr-FR" sz="1800" b="1" dirty="0" err="1" smtClean="0">
                <a:solidFill>
                  <a:schemeClr val="tx2">
                    <a:lumMod val="75000"/>
                  </a:schemeClr>
                </a:solidFill>
              </a:rPr>
              <a:t>number_format</a:t>
            </a:r>
            <a:r>
              <a:rPr lang="fr-FR" sz="1800" b="1" dirty="0" smtClean="0">
                <a:solidFill>
                  <a:schemeClr val="tx2">
                    <a:lumMod val="75000"/>
                  </a:schemeClr>
                </a:solidFill>
              </a:rPr>
              <a:t>()</a:t>
            </a:r>
          </a:p>
          <a:p>
            <a:pPr marL="0" indent="0">
              <a:buNone/>
            </a:pPr>
            <a:r>
              <a:rPr lang="fr-FR" sz="1800" b="1" dirty="0" smtClean="0">
                <a:solidFill>
                  <a:schemeClr val="tx2">
                    <a:lumMod val="75000"/>
                  </a:schemeClr>
                </a:solidFill>
              </a:rPr>
              <a:t>$</a:t>
            </a:r>
            <a:r>
              <a:rPr lang="fr-FR" sz="1800" b="1" dirty="0">
                <a:solidFill>
                  <a:schemeClr val="tx2">
                    <a:lumMod val="75000"/>
                  </a:schemeClr>
                </a:solidFill>
              </a:rPr>
              <a:t>var </a:t>
            </a:r>
            <a:r>
              <a:rPr lang="fr-FR" sz="1800" dirty="0"/>
              <a:t>est la variable </a:t>
            </a:r>
            <a:r>
              <a:rPr lang="fr-FR" sz="1800" u="sng" dirty="0" smtClean="0"/>
              <a:t>scalaire</a:t>
            </a:r>
            <a:r>
              <a:rPr lang="fr-FR" sz="1800" dirty="0" smtClean="0"/>
              <a:t> à convertir en chaîne de caractères,</a:t>
            </a:r>
          </a:p>
          <a:p>
            <a:pPr marL="0" indent="0">
              <a:buNone/>
            </a:pPr>
            <a:endParaRPr lang="fr-FR" sz="1800" b="1" dirty="0" smtClean="0"/>
          </a:p>
          <a:p>
            <a:pPr marL="0" indent="0">
              <a:buNone/>
            </a:pPr>
            <a:r>
              <a:rPr lang="fr-FR" sz="1800" dirty="0" smtClean="0"/>
              <a:t>Résultat : La </a:t>
            </a:r>
            <a:r>
              <a:rPr lang="fr-FR" sz="1800" dirty="0"/>
              <a:t>valeur de la variable </a:t>
            </a:r>
            <a:r>
              <a:rPr lang="fr-FR" sz="1800" b="1" dirty="0">
                <a:solidFill>
                  <a:schemeClr val="tx2">
                    <a:lumMod val="75000"/>
                  </a:schemeClr>
                </a:solidFill>
              </a:rPr>
              <a:t>$var</a:t>
            </a:r>
            <a:r>
              <a:rPr lang="fr-FR" sz="1800" dirty="0"/>
              <a:t> </a:t>
            </a:r>
            <a:r>
              <a:rPr lang="fr-FR" sz="1800" dirty="0" smtClean="0"/>
              <a:t> </a:t>
            </a:r>
            <a:r>
              <a:rPr lang="fr-FR" sz="1800" dirty="0"/>
              <a:t>sous la forme d'une chaîne de caractères. </a:t>
            </a:r>
            <a:endParaRPr lang="fr-FR" sz="1800" dirty="0" smtClean="0"/>
          </a:p>
          <a:p>
            <a:pPr marL="0" indent="0">
              <a:buNone/>
            </a:pPr>
            <a:r>
              <a:rPr lang="fr-FR" sz="1800" dirty="0" smtClean="0"/>
              <a:t>exemple :</a:t>
            </a:r>
          </a:p>
          <a:p>
            <a:pPr marL="0" indent="0">
              <a:buNone/>
            </a:pPr>
            <a:r>
              <a:rPr lang="fr-FR" sz="1800" dirty="0" smtClean="0"/>
              <a:t>&lt;?PHP</a:t>
            </a:r>
          </a:p>
          <a:p>
            <a:pPr marL="0" indent="0">
              <a:buNone/>
            </a:pPr>
            <a:r>
              <a:rPr lang="fr-FR" sz="1800" dirty="0" err="1" smtClean="0"/>
              <a:t>echo</a:t>
            </a:r>
            <a:r>
              <a:rPr lang="fr-FR" sz="1800" dirty="0" smtClean="0"/>
              <a:t> </a:t>
            </a:r>
            <a:r>
              <a:rPr lang="fr-FR" sz="1800" dirty="0" err="1" smtClean="0"/>
              <a:t>strval</a:t>
            </a:r>
            <a:r>
              <a:rPr lang="fr-FR" sz="1800" dirty="0" smtClean="0"/>
              <a:t> (10.5);</a:t>
            </a:r>
            <a:endParaRPr lang="fr-FR" sz="1800" dirty="0"/>
          </a:p>
          <a:p>
            <a:pPr marL="0" indent="0">
              <a:buNone/>
            </a:pPr>
            <a:r>
              <a:rPr lang="fr-FR" sz="1800" dirty="0" smtClean="0"/>
              <a:t>?&gt;</a:t>
            </a:r>
          </a:p>
          <a:p>
            <a:pPr marL="0" indent="0">
              <a:buNone/>
            </a:pPr>
            <a:r>
              <a:rPr lang="fr-FR" sz="1800" dirty="0" smtClean="0"/>
              <a:t>affiche 10.5</a:t>
            </a:r>
            <a:endParaRPr lang="fr-FR" sz="1800" dirty="0"/>
          </a:p>
        </p:txBody>
      </p:sp>
    </p:spTree>
    <p:extLst>
      <p:ext uri="{BB962C8B-B14F-4D97-AF65-F5344CB8AC3E}">
        <p14:creationId xmlns:p14="http://schemas.microsoft.com/office/powerpoint/2010/main" val="2218531900"/>
      </p:ext>
    </p:extLst>
  </p:cSld>
  <p:clrMapOvr>
    <a:masterClrMapping/>
  </p:clrMapOvr>
  <p:transition spd="slow">
    <p:wipe dir="d"/>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7914456" cy="855112"/>
          </a:xfrm>
        </p:spPr>
        <p:txBody>
          <a:bodyPr/>
          <a:lstStyle/>
          <a:p>
            <a:r>
              <a:rPr lang="fr-FR" b="1" i="1" dirty="0" smtClean="0"/>
              <a:t>La fonction </a:t>
            </a:r>
            <a:r>
              <a:rPr lang="fr-FR" b="1" i="1" dirty="0" smtClean="0">
                <a:solidFill>
                  <a:schemeClr val="accent2">
                    <a:lumMod val="75000"/>
                  </a:schemeClr>
                </a:solidFill>
              </a:rPr>
              <a:t>'</a:t>
            </a:r>
            <a:r>
              <a:rPr lang="fr-FR" b="1" i="1" dirty="0" err="1" smtClean="0">
                <a:solidFill>
                  <a:schemeClr val="accent2">
                    <a:lumMod val="75000"/>
                  </a:schemeClr>
                </a:solidFill>
              </a:rPr>
              <a:t>number_format</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340768"/>
            <a:ext cx="8274496" cy="5256585"/>
          </a:xfrm>
        </p:spPr>
        <p:txBody>
          <a:bodyPr numCol="1">
            <a:normAutofit/>
          </a:bodyPr>
          <a:lstStyle/>
          <a:p>
            <a:pPr marL="0" indent="0">
              <a:buNone/>
            </a:pPr>
            <a:r>
              <a:rPr lang="fr-FR" sz="1800" dirty="0" smtClean="0">
                <a:solidFill>
                  <a:schemeClr val="tx2">
                    <a:lumMod val="75000"/>
                  </a:schemeClr>
                </a:solidFill>
              </a:rPr>
              <a:t>string</a:t>
            </a:r>
            <a:r>
              <a:rPr lang="fr-FR" sz="1800" dirty="0" smtClean="0"/>
              <a:t> </a:t>
            </a:r>
            <a:r>
              <a:rPr lang="fr-FR" sz="1800" b="1" dirty="0" err="1" smtClean="0">
                <a:solidFill>
                  <a:schemeClr val="accent2">
                    <a:lumMod val="75000"/>
                  </a:schemeClr>
                </a:solidFill>
              </a:rPr>
              <a:t>number_format</a:t>
            </a:r>
            <a:r>
              <a:rPr lang="fr-FR" sz="1800" dirty="0" smtClean="0"/>
              <a:t>(</a:t>
            </a:r>
            <a:r>
              <a:rPr lang="fr-FR" sz="1800" b="1" dirty="0" smtClean="0">
                <a:solidFill>
                  <a:schemeClr val="tx2">
                    <a:lumMod val="75000"/>
                  </a:schemeClr>
                </a:solidFill>
              </a:rPr>
              <a:t>$var[,&lt;</a:t>
            </a:r>
            <a:r>
              <a:rPr lang="fr-FR" sz="1800" b="1" dirty="0" err="1" smtClean="0">
                <a:solidFill>
                  <a:schemeClr val="tx2">
                    <a:lumMod val="75000"/>
                  </a:schemeClr>
                </a:solidFill>
              </a:rPr>
              <a:t>nbdecimales</a:t>
            </a:r>
            <a:r>
              <a:rPr lang="fr-FR" sz="1800" b="1" dirty="0" smtClean="0">
                <a:solidFill>
                  <a:schemeClr val="tx2">
                    <a:lumMod val="75000"/>
                  </a:schemeClr>
                </a:solidFill>
              </a:rPr>
              <a:t>&gt;[,&lt;</a:t>
            </a:r>
            <a:r>
              <a:rPr lang="fr-FR" sz="1800" b="1" dirty="0" err="1" smtClean="0">
                <a:solidFill>
                  <a:schemeClr val="tx2">
                    <a:lumMod val="75000"/>
                  </a:schemeClr>
                </a:solidFill>
              </a:rPr>
              <a:t>sepdecimales</a:t>
            </a:r>
            <a:r>
              <a:rPr lang="fr-FR" sz="1800" b="1" dirty="0" smtClean="0">
                <a:solidFill>
                  <a:schemeClr val="tx2">
                    <a:lumMod val="75000"/>
                  </a:schemeClr>
                </a:solidFill>
              </a:rPr>
              <a:t>&gt;,&lt;</a:t>
            </a:r>
            <a:r>
              <a:rPr lang="fr-FR" sz="1800" b="1" dirty="0" err="1" smtClean="0">
                <a:solidFill>
                  <a:schemeClr val="tx2">
                    <a:lumMod val="75000"/>
                  </a:schemeClr>
                </a:solidFill>
              </a:rPr>
              <a:t>sepmilliers</a:t>
            </a:r>
            <a:r>
              <a:rPr lang="fr-FR" sz="1800" b="1" dirty="0" smtClean="0">
                <a:solidFill>
                  <a:schemeClr val="tx2">
                    <a:lumMod val="75000"/>
                  </a:schemeClr>
                </a:solidFill>
              </a:rPr>
              <a:t>&gt;]]</a:t>
            </a:r>
            <a:r>
              <a:rPr lang="fr-FR" sz="1800" dirty="0" smtClean="0"/>
              <a:t>) </a:t>
            </a:r>
          </a:p>
          <a:p>
            <a:pPr marL="0" indent="0">
              <a:buNone/>
            </a:pPr>
            <a:r>
              <a:rPr lang="fr-FR" sz="1800" dirty="0"/>
              <a:t>Formate un nombre pour </a:t>
            </a:r>
            <a:r>
              <a:rPr lang="fr-FR" sz="1800" dirty="0" smtClean="0"/>
              <a:t>l'affichage</a:t>
            </a:r>
          </a:p>
          <a:p>
            <a:pPr marL="0" indent="0">
              <a:buNone/>
            </a:pPr>
            <a:r>
              <a:rPr lang="fr-FR" sz="1800" dirty="0"/>
              <a:t>Cette fonction accepte un, deux, ou quatre paramètres (et pas trois) </a:t>
            </a:r>
            <a:endParaRPr lang="fr-FR" sz="1800" dirty="0" smtClean="0"/>
          </a:p>
          <a:p>
            <a:pPr marL="0" indent="0">
              <a:buNone/>
            </a:pPr>
            <a:r>
              <a:rPr lang="fr-FR" sz="1800" b="1" dirty="0">
                <a:solidFill>
                  <a:schemeClr val="tx2">
                    <a:lumMod val="75000"/>
                  </a:schemeClr>
                </a:solidFill>
              </a:rPr>
              <a:t>$var </a:t>
            </a:r>
            <a:r>
              <a:rPr lang="fr-FR" sz="1800" dirty="0"/>
              <a:t>est la variable </a:t>
            </a:r>
            <a:r>
              <a:rPr lang="fr-FR" sz="1800" u="sng" dirty="0"/>
              <a:t>scalaire</a:t>
            </a:r>
            <a:r>
              <a:rPr lang="fr-FR" sz="1800" dirty="0"/>
              <a:t> numérique à formater en chaîne de caractères</a:t>
            </a:r>
            <a:r>
              <a:rPr lang="fr-FR" sz="1800" dirty="0" smtClean="0"/>
              <a:t>,</a:t>
            </a:r>
          </a:p>
          <a:p>
            <a:pPr marL="0" indent="0">
              <a:buNone/>
            </a:pPr>
            <a:r>
              <a:rPr lang="fr-FR" sz="1800" b="1" dirty="0" smtClean="0">
                <a:solidFill>
                  <a:schemeClr val="tx2">
                    <a:lumMod val="75000"/>
                  </a:schemeClr>
                </a:solidFill>
              </a:rPr>
              <a:t>&lt;</a:t>
            </a:r>
            <a:r>
              <a:rPr lang="fr-FR" sz="1800" b="1" dirty="0" err="1" smtClean="0">
                <a:solidFill>
                  <a:schemeClr val="tx2">
                    <a:lumMod val="75000"/>
                  </a:schemeClr>
                </a:solidFill>
              </a:rPr>
              <a:t>nbdecimales</a:t>
            </a:r>
            <a:r>
              <a:rPr lang="fr-FR" sz="1800" b="1" dirty="0" smtClean="0">
                <a:solidFill>
                  <a:schemeClr val="tx2">
                    <a:lumMod val="75000"/>
                  </a:schemeClr>
                </a:solidFill>
              </a:rPr>
              <a:t>&gt; </a:t>
            </a:r>
            <a:r>
              <a:rPr lang="fr-FR" sz="1800" dirty="0" smtClean="0"/>
              <a:t>entier définissant </a:t>
            </a:r>
            <a:r>
              <a:rPr lang="fr-FR" sz="1800" dirty="0"/>
              <a:t>le nombre de </a:t>
            </a:r>
            <a:r>
              <a:rPr lang="fr-FR" sz="1800" dirty="0" smtClean="0"/>
              <a:t>décimales.</a:t>
            </a:r>
            <a:r>
              <a:rPr lang="fr-FR" sz="1800" b="1" dirty="0" smtClean="0">
                <a:solidFill>
                  <a:schemeClr val="tx2">
                    <a:lumMod val="75000"/>
                  </a:schemeClr>
                </a:solidFill>
              </a:rPr>
              <a:t> </a:t>
            </a:r>
          </a:p>
          <a:p>
            <a:pPr marL="0" indent="0">
              <a:buNone/>
            </a:pPr>
            <a:r>
              <a:rPr lang="fr-FR" sz="1800" b="1" dirty="0" smtClean="0">
                <a:solidFill>
                  <a:schemeClr val="tx2">
                    <a:lumMod val="75000"/>
                  </a:schemeClr>
                </a:solidFill>
              </a:rPr>
              <a:t>&lt;</a:t>
            </a:r>
            <a:r>
              <a:rPr lang="fr-FR" sz="1800" b="1" dirty="0" err="1" smtClean="0">
                <a:solidFill>
                  <a:schemeClr val="tx2">
                    <a:lumMod val="75000"/>
                  </a:schemeClr>
                </a:solidFill>
              </a:rPr>
              <a:t>sepdecimales</a:t>
            </a:r>
            <a:r>
              <a:rPr lang="fr-FR" sz="1800" b="1" dirty="0">
                <a:solidFill>
                  <a:schemeClr val="tx2">
                    <a:lumMod val="75000"/>
                  </a:schemeClr>
                </a:solidFill>
              </a:rPr>
              <a:t>&gt; </a:t>
            </a:r>
            <a:r>
              <a:rPr lang="fr-FR" sz="1800" dirty="0" smtClean="0"/>
              <a:t>caractère servant de séparateur décimal.</a:t>
            </a:r>
          </a:p>
          <a:p>
            <a:pPr marL="0" indent="0">
              <a:buNone/>
            </a:pPr>
            <a:r>
              <a:rPr lang="fr-FR" sz="1800" b="1" dirty="0">
                <a:solidFill>
                  <a:schemeClr val="tx2">
                    <a:lumMod val="75000"/>
                  </a:schemeClr>
                </a:solidFill>
              </a:rPr>
              <a:t>&lt;</a:t>
            </a:r>
            <a:r>
              <a:rPr lang="fr-FR" sz="1800" b="1" dirty="0" err="1" smtClean="0">
                <a:solidFill>
                  <a:schemeClr val="tx2">
                    <a:lumMod val="75000"/>
                  </a:schemeClr>
                </a:solidFill>
              </a:rPr>
              <a:t>sepmilliers</a:t>
            </a:r>
            <a:r>
              <a:rPr lang="fr-FR" sz="1800" b="1" dirty="0" smtClean="0">
                <a:solidFill>
                  <a:schemeClr val="tx2">
                    <a:lumMod val="75000"/>
                  </a:schemeClr>
                </a:solidFill>
              </a:rPr>
              <a:t>&gt; </a:t>
            </a:r>
            <a:r>
              <a:rPr lang="fr-FR" sz="1800" dirty="0"/>
              <a:t>caractère servant de séparateur </a:t>
            </a:r>
            <a:r>
              <a:rPr lang="fr-FR" sz="1800" dirty="0" smtClean="0"/>
              <a:t>des milliers.</a:t>
            </a:r>
          </a:p>
          <a:p>
            <a:pPr marL="0" indent="0">
              <a:buNone/>
            </a:pPr>
            <a:endParaRPr lang="fr-FR" sz="1800" dirty="0" smtClean="0"/>
          </a:p>
          <a:p>
            <a:pPr marL="0" indent="0">
              <a:buNone/>
            </a:pPr>
            <a:r>
              <a:rPr lang="fr-FR" sz="1800" dirty="0"/>
              <a:t>Si seul le paramètre </a:t>
            </a:r>
            <a:r>
              <a:rPr lang="fr-FR" sz="1800" b="1" dirty="0">
                <a:solidFill>
                  <a:schemeClr val="tx2">
                    <a:lumMod val="75000"/>
                  </a:schemeClr>
                </a:solidFill>
              </a:rPr>
              <a:t>$var</a:t>
            </a:r>
            <a:r>
              <a:rPr lang="fr-FR" sz="1800" dirty="0" smtClean="0"/>
              <a:t> </a:t>
            </a:r>
            <a:r>
              <a:rPr lang="fr-FR" sz="1800" dirty="0"/>
              <a:t>est donné, il sera formaté sans partie décimale, mais avec une virgule entre chaque millier. </a:t>
            </a:r>
          </a:p>
          <a:p>
            <a:pPr marL="0" indent="0">
              <a:buNone/>
            </a:pPr>
            <a:r>
              <a:rPr lang="fr-FR" sz="1800" dirty="0"/>
              <a:t>Si les deux paramètres </a:t>
            </a:r>
            <a:r>
              <a:rPr lang="fr-FR" sz="1800" b="1" dirty="0">
                <a:solidFill>
                  <a:schemeClr val="tx2">
                    <a:lumMod val="75000"/>
                  </a:schemeClr>
                </a:solidFill>
              </a:rPr>
              <a:t>$var</a:t>
            </a:r>
            <a:r>
              <a:rPr lang="fr-FR" sz="1800" dirty="0"/>
              <a:t> </a:t>
            </a:r>
            <a:r>
              <a:rPr lang="fr-FR" sz="1800" dirty="0" smtClean="0"/>
              <a:t>et </a:t>
            </a:r>
            <a:r>
              <a:rPr lang="fr-FR" sz="1800" b="1" dirty="0">
                <a:solidFill>
                  <a:schemeClr val="tx2">
                    <a:lumMod val="75000"/>
                  </a:schemeClr>
                </a:solidFill>
              </a:rPr>
              <a:t>&lt;</a:t>
            </a:r>
            <a:r>
              <a:rPr lang="fr-FR" sz="1800" b="1" dirty="0" err="1">
                <a:solidFill>
                  <a:schemeClr val="tx2">
                    <a:lumMod val="75000"/>
                  </a:schemeClr>
                </a:solidFill>
              </a:rPr>
              <a:t>nbdecimales</a:t>
            </a:r>
            <a:r>
              <a:rPr lang="fr-FR" sz="1800" b="1" dirty="0">
                <a:solidFill>
                  <a:schemeClr val="tx2">
                    <a:lumMod val="75000"/>
                  </a:schemeClr>
                </a:solidFill>
              </a:rPr>
              <a:t>&gt;</a:t>
            </a:r>
            <a:r>
              <a:rPr lang="fr-FR" sz="1800" dirty="0" smtClean="0"/>
              <a:t> </a:t>
            </a:r>
            <a:r>
              <a:rPr lang="fr-FR" sz="1800" dirty="0"/>
              <a:t>sont fournis, </a:t>
            </a:r>
            <a:r>
              <a:rPr lang="fr-FR" sz="1800" b="1" dirty="0">
                <a:solidFill>
                  <a:schemeClr val="tx2">
                    <a:lumMod val="75000"/>
                  </a:schemeClr>
                </a:solidFill>
              </a:rPr>
              <a:t>$var</a:t>
            </a:r>
            <a:r>
              <a:rPr lang="fr-FR" sz="1800" dirty="0" smtClean="0"/>
              <a:t> </a:t>
            </a:r>
            <a:r>
              <a:rPr lang="fr-FR" sz="1800" dirty="0"/>
              <a:t>sera formaté avec </a:t>
            </a:r>
            <a:r>
              <a:rPr lang="fr-FR" sz="1800" b="1" dirty="0">
                <a:solidFill>
                  <a:schemeClr val="tx2">
                    <a:lumMod val="75000"/>
                  </a:schemeClr>
                </a:solidFill>
              </a:rPr>
              <a:t>&lt;</a:t>
            </a:r>
            <a:r>
              <a:rPr lang="fr-FR" sz="1800" b="1" dirty="0" err="1">
                <a:solidFill>
                  <a:schemeClr val="tx2">
                    <a:lumMod val="75000"/>
                  </a:schemeClr>
                </a:solidFill>
              </a:rPr>
              <a:t>nbdecimales</a:t>
            </a:r>
            <a:r>
              <a:rPr lang="fr-FR" sz="1800" b="1" dirty="0">
                <a:solidFill>
                  <a:schemeClr val="tx2">
                    <a:lumMod val="75000"/>
                  </a:schemeClr>
                </a:solidFill>
              </a:rPr>
              <a:t>&gt; </a:t>
            </a:r>
            <a:r>
              <a:rPr lang="fr-FR" sz="1800" dirty="0" smtClean="0"/>
              <a:t>décimales</a:t>
            </a:r>
            <a:r>
              <a:rPr lang="fr-FR" sz="1800" dirty="0"/>
              <a:t>, un point (".") comme séparateur décimal et une virgule entre chaque millier. </a:t>
            </a:r>
            <a:endParaRPr lang="fr-FR" sz="1800" dirty="0" smtClean="0"/>
          </a:p>
          <a:p>
            <a:pPr marL="0" indent="0">
              <a:buNone/>
            </a:pPr>
            <a:r>
              <a:rPr lang="fr-FR" sz="1800" dirty="0"/>
              <a:t>Avec quatre paramètres, </a:t>
            </a:r>
            <a:r>
              <a:rPr lang="fr-FR" sz="1800" b="1" dirty="0">
                <a:solidFill>
                  <a:schemeClr val="tx2">
                    <a:lumMod val="75000"/>
                  </a:schemeClr>
                </a:solidFill>
              </a:rPr>
              <a:t>$var</a:t>
            </a:r>
            <a:r>
              <a:rPr lang="fr-FR" sz="1800" dirty="0" smtClean="0"/>
              <a:t> </a:t>
            </a:r>
            <a:r>
              <a:rPr lang="fr-FR" sz="1800" dirty="0"/>
              <a:t>sera formaté avec </a:t>
            </a:r>
            <a:r>
              <a:rPr lang="fr-FR" sz="1800" b="1" dirty="0">
                <a:solidFill>
                  <a:schemeClr val="tx2">
                    <a:lumMod val="75000"/>
                  </a:schemeClr>
                </a:solidFill>
              </a:rPr>
              <a:t>&lt;</a:t>
            </a:r>
            <a:r>
              <a:rPr lang="fr-FR" sz="1800" b="1" dirty="0" err="1">
                <a:solidFill>
                  <a:schemeClr val="tx2">
                    <a:lumMod val="75000"/>
                  </a:schemeClr>
                </a:solidFill>
              </a:rPr>
              <a:t>nbdecimales</a:t>
            </a:r>
            <a:r>
              <a:rPr lang="fr-FR" sz="1800" b="1" dirty="0">
                <a:solidFill>
                  <a:schemeClr val="tx2">
                    <a:lumMod val="75000"/>
                  </a:schemeClr>
                </a:solidFill>
              </a:rPr>
              <a:t>&gt;</a:t>
            </a:r>
            <a:r>
              <a:rPr lang="fr-FR" sz="1800" dirty="0" smtClean="0"/>
              <a:t> </a:t>
            </a:r>
            <a:r>
              <a:rPr lang="fr-FR" sz="1800" dirty="0"/>
              <a:t>décimales, </a:t>
            </a:r>
            <a:r>
              <a:rPr lang="fr-FR" sz="1800" b="1" dirty="0">
                <a:solidFill>
                  <a:schemeClr val="tx2">
                    <a:lumMod val="75000"/>
                  </a:schemeClr>
                </a:solidFill>
              </a:rPr>
              <a:t>&lt;</a:t>
            </a:r>
            <a:r>
              <a:rPr lang="fr-FR" sz="1800" b="1" dirty="0" err="1">
                <a:solidFill>
                  <a:schemeClr val="tx2">
                    <a:lumMod val="75000"/>
                  </a:schemeClr>
                </a:solidFill>
              </a:rPr>
              <a:t>sepdecimales</a:t>
            </a:r>
            <a:r>
              <a:rPr lang="fr-FR" sz="1800" b="1" dirty="0">
                <a:solidFill>
                  <a:schemeClr val="tx2">
                    <a:lumMod val="75000"/>
                  </a:schemeClr>
                </a:solidFill>
              </a:rPr>
              <a:t>&gt;</a:t>
            </a:r>
            <a:r>
              <a:rPr lang="fr-FR" sz="1800" dirty="0" smtClean="0"/>
              <a:t> </a:t>
            </a:r>
            <a:r>
              <a:rPr lang="fr-FR" sz="1800" dirty="0"/>
              <a:t>comme séparateur décimal, et </a:t>
            </a:r>
            <a:r>
              <a:rPr lang="fr-FR" sz="1800" b="1" dirty="0">
                <a:solidFill>
                  <a:schemeClr val="tx2">
                    <a:lumMod val="75000"/>
                  </a:schemeClr>
                </a:solidFill>
              </a:rPr>
              <a:t>&lt;</a:t>
            </a:r>
            <a:r>
              <a:rPr lang="fr-FR" sz="1800" b="1" dirty="0" err="1">
                <a:solidFill>
                  <a:schemeClr val="tx2">
                    <a:lumMod val="75000"/>
                  </a:schemeClr>
                </a:solidFill>
              </a:rPr>
              <a:t>sepmilliers</a:t>
            </a:r>
            <a:r>
              <a:rPr lang="fr-FR" sz="1800" b="1" dirty="0">
                <a:solidFill>
                  <a:schemeClr val="tx2">
                    <a:lumMod val="75000"/>
                  </a:schemeClr>
                </a:solidFill>
              </a:rPr>
              <a:t>&gt;</a:t>
            </a:r>
            <a:r>
              <a:rPr lang="fr-FR" sz="1800" dirty="0" smtClean="0"/>
              <a:t>comme </a:t>
            </a:r>
            <a:r>
              <a:rPr lang="fr-FR" sz="1800" dirty="0"/>
              <a:t>séparateur de milliers</a:t>
            </a:r>
            <a:r>
              <a:rPr lang="fr-FR" sz="1800" dirty="0" smtClean="0"/>
              <a:t>.</a:t>
            </a:r>
          </a:p>
        </p:txBody>
      </p:sp>
    </p:spTree>
    <p:extLst>
      <p:ext uri="{BB962C8B-B14F-4D97-AF65-F5344CB8AC3E}">
        <p14:creationId xmlns:p14="http://schemas.microsoft.com/office/powerpoint/2010/main" val="2920396641"/>
      </p:ext>
    </p:extLst>
  </p:cSld>
  <p:clrMapOvr>
    <a:masterClrMapping/>
  </p:clrMapOvr>
  <p:transition spd="slow">
    <p:wipe dir="d"/>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7914456" cy="855112"/>
          </a:xfrm>
        </p:spPr>
        <p:txBody>
          <a:bodyPr/>
          <a:lstStyle/>
          <a:p>
            <a:r>
              <a:rPr lang="fr-FR" b="1" i="1" dirty="0" smtClean="0"/>
              <a:t>La fonction </a:t>
            </a:r>
            <a:r>
              <a:rPr lang="fr-FR" b="1" i="1" dirty="0" smtClean="0">
                <a:solidFill>
                  <a:schemeClr val="accent2">
                    <a:lumMod val="75000"/>
                  </a:schemeClr>
                </a:solidFill>
              </a:rPr>
              <a:t>'</a:t>
            </a:r>
            <a:r>
              <a:rPr lang="fr-FR" b="1" i="1" dirty="0" err="1" smtClean="0">
                <a:solidFill>
                  <a:schemeClr val="accent2">
                    <a:lumMod val="75000"/>
                  </a:schemeClr>
                </a:solidFill>
              </a:rPr>
              <a:t>number_format</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340768"/>
            <a:ext cx="8274496" cy="5256585"/>
          </a:xfrm>
        </p:spPr>
        <p:txBody>
          <a:bodyPr numCol="1">
            <a:normAutofit lnSpcReduction="10000"/>
          </a:bodyPr>
          <a:lstStyle/>
          <a:p>
            <a:pPr marL="0" indent="0">
              <a:buNone/>
            </a:pPr>
            <a:r>
              <a:rPr lang="fr-FR" sz="1800" dirty="0" smtClean="0"/>
              <a:t>exemples</a:t>
            </a:r>
          </a:p>
          <a:p>
            <a:pPr marL="0" indent="0">
              <a:buNone/>
            </a:pPr>
            <a:r>
              <a:rPr lang="fr-FR" sz="1800" dirty="0" smtClean="0"/>
              <a:t>&lt;?</a:t>
            </a:r>
            <a:r>
              <a:rPr lang="fr-FR" sz="1800" dirty="0" err="1"/>
              <a:t>php</a:t>
            </a:r>
            <a:r>
              <a:rPr lang="fr-FR" sz="1800" dirty="0"/>
              <a:t/>
            </a:r>
            <a:br>
              <a:rPr lang="fr-FR" sz="1800" dirty="0"/>
            </a:br>
            <a:r>
              <a:rPr lang="fr-FR" sz="1800" dirty="0" smtClean="0"/>
              <a:t>$</a:t>
            </a:r>
            <a:r>
              <a:rPr lang="fr-FR" sz="1800" dirty="0" err="1"/>
              <a:t>number</a:t>
            </a:r>
            <a:r>
              <a:rPr lang="fr-FR" sz="1800" dirty="0"/>
              <a:t> = 1234.56;</a:t>
            </a:r>
            <a:br>
              <a:rPr lang="fr-FR" sz="1800" dirty="0"/>
            </a:br>
            <a:r>
              <a:rPr lang="fr-FR" sz="1800" dirty="0"/>
              <a:t/>
            </a:r>
            <a:br>
              <a:rPr lang="fr-FR" sz="1800" dirty="0"/>
            </a:br>
            <a:r>
              <a:rPr lang="fr-FR" sz="1800" dirty="0"/>
              <a:t>// Notation anglaise (par défaut)</a:t>
            </a:r>
            <a:br>
              <a:rPr lang="fr-FR" sz="1800" dirty="0"/>
            </a:br>
            <a:r>
              <a:rPr lang="fr-FR" sz="1800" dirty="0"/>
              <a:t>$</a:t>
            </a:r>
            <a:r>
              <a:rPr lang="fr-FR" sz="1800" dirty="0" err="1"/>
              <a:t>english_format_number</a:t>
            </a:r>
            <a:r>
              <a:rPr lang="fr-FR" sz="1800" dirty="0"/>
              <a:t> = </a:t>
            </a:r>
            <a:r>
              <a:rPr lang="fr-FR" sz="1800" dirty="0" err="1"/>
              <a:t>number_format</a:t>
            </a:r>
            <a:r>
              <a:rPr lang="fr-FR" sz="1800" dirty="0"/>
              <a:t>($</a:t>
            </a:r>
            <a:r>
              <a:rPr lang="fr-FR" sz="1800" dirty="0" err="1"/>
              <a:t>number</a:t>
            </a:r>
            <a:r>
              <a:rPr lang="fr-FR" sz="1800" dirty="0"/>
              <a:t>);</a:t>
            </a:r>
            <a:br>
              <a:rPr lang="fr-FR" sz="1800" dirty="0"/>
            </a:br>
            <a:r>
              <a:rPr lang="fr-FR" sz="1800" dirty="0"/>
              <a:t>// 1,235</a:t>
            </a:r>
            <a:br>
              <a:rPr lang="fr-FR" sz="1800" dirty="0"/>
            </a:br>
            <a:r>
              <a:rPr lang="fr-FR" sz="1800" dirty="0"/>
              <a:t/>
            </a:r>
            <a:br>
              <a:rPr lang="fr-FR" sz="1800" dirty="0"/>
            </a:br>
            <a:r>
              <a:rPr lang="fr-FR" sz="1800" dirty="0"/>
              <a:t>// Notation française</a:t>
            </a:r>
            <a:br>
              <a:rPr lang="fr-FR" sz="1800" dirty="0"/>
            </a:br>
            <a:r>
              <a:rPr lang="fr-FR" sz="1800" dirty="0"/>
              <a:t>$</a:t>
            </a:r>
            <a:r>
              <a:rPr lang="fr-FR" sz="1800" dirty="0" err="1"/>
              <a:t>nombre_format_francais</a:t>
            </a:r>
            <a:r>
              <a:rPr lang="fr-FR" sz="1800" dirty="0"/>
              <a:t> = </a:t>
            </a:r>
            <a:r>
              <a:rPr lang="fr-FR" sz="1800" dirty="0" err="1"/>
              <a:t>number_format</a:t>
            </a:r>
            <a:r>
              <a:rPr lang="fr-FR" sz="1800" dirty="0"/>
              <a:t>($</a:t>
            </a:r>
            <a:r>
              <a:rPr lang="fr-FR" sz="1800" dirty="0" err="1"/>
              <a:t>number</a:t>
            </a:r>
            <a:r>
              <a:rPr lang="fr-FR" sz="1800" dirty="0"/>
              <a:t>, 2, ',', ' ');</a:t>
            </a:r>
            <a:br>
              <a:rPr lang="fr-FR" sz="1800" dirty="0"/>
            </a:br>
            <a:r>
              <a:rPr lang="fr-FR" sz="1800" dirty="0"/>
              <a:t>// 1 234,56</a:t>
            </a:r>
            <a:br>
              <a:rPr lang="fr-FR" sz="1800" dirty="0"/>
            </a:br>
            <a:r>
              <a:rPr lang="fr-FR" sz="1800" dirty="0"/>
              <a:t/>
            </a:r>
            <a:br>
              <a:rPr lang="fr-FR" sz="1800" dirty="0"/>
            </a:br>
            <a:r>
              <a:rPr lang="fr-FR" sz="1800" dirty="0"/>
              <a:t>$</a:t>
            </a:r>
            <a:r>
              <a:rPr lang="fr-FR" sz="1800" dirty="0" err="1"/>
              <a:t>number</a:t>
            </a:r>
            <a:r>
              <a:rPr lang="fr-FR" sz="1800" dirty="0"/>
              <a:t> = 1234.5678;</a:t>
            </a:r>
            <a:br>
              <a:rPr lang="fr-FR" sz="1800" dirty="0"/>
            </a:br>
            <a:r>
              <a:rPr lang="fr-FR" sz="1800" dirty="0"/>
              <a:t/>
            </a:r>
            <a:br>
              <a:rPr lang="fr-FR" sz="1800" dirty="0"/>
            </a:br>
            <a:r>
              <a:rPr lang="fr-FR" sz="1800" dirty="0"/>
              <a:t>// Notation anglaise sans séparateur des </a:t>
            </a:r>
            <a:r>
              <a:rPr lang="fr-FR" sz="1800" dirty="0" smtClean="0"/>
              <a:t>milliers</a:t>
            </a:r>
            <a:r>
              <a:rPr lang="fr-FR" sz="1800" dirty="0"/>
              <a:t/>
            </a:r>
            <a:br>
              <a:rPr lang="fr-FR" sz="1800" dirty="0"/>
            </a:br>
            <a:r>
              <a:rPr lang="fr-FR" sz="1800" dirty="0"/>
              <a:t>$</a:t>
            </a:r>
            <a:r>
              <a:rPr lang="fr-FR" sz="1800" dirty="0" err="1"/>
              <a:t>english_format_number</a:t>
            </a:r>
            <a:r>
              <a:rPr lang="fr-FR" sz="1800" dirty="0"/>
              <a:t> = </a:t>
            </a:r>
            <a:r>
              <a:rPr lang="fr-FR" sz="1800" dirty="0" err="1"/>
              <a:t>number_format</a:t>
            </a:r>
            <a:r>
              <a:rPr lang="fr-FR" sz="1800" dirty="0"/>
              <a:t>($</a:t>
            </a:r>
            <a:r>
              <a:rPr lang="fr-FR" sz="1800" dirty="0" err="1"/>
              <a:t>number</a:t>
            </a:r>
            <a:r>
              <a:rPr lang="fr-FR" sz="1800" dirty="0"/>
              <a:t>, 2, '.', '');</a:t>
            </a:r>
            <a:br>
              <a:rPr lang="fr-FR" sz="1800" dirty="0"/>
            </a:br>
            <a:r>
              <a:rPr lang="fr-FR" sz="1800" dirty="0"/>
              <a:t>// 1234.57</a:t>
            </a:r>
            <a:br>
              <a:rPr lang="fr-FR" sz="1800" dirty="0"/>
            </a:br>
            <a:r>
              <a:rPr lang="fr-FR" sz="1800" dirty="0"/>
              <a:t/>
            </a:r>
            <a:br>
              <a:rPr lang="fr-FR" sz="1800" dirty="0"/>
            </a:br>
            <a:r>
              <a:rPr lang="fr-FR" sz="1800" dirty="0"/>
              <a:t>?&gt; </a:t>
            </a:r>
          </a:p>
        </p:txBody>
      </p:sp>
    </p:spTree>
    <p:extLst>
      <p:ext uri="{BB962C8B-B14F-4D97-AF65-F5344CB8AC3E}">
        <p14:creationId xmlns:p14="http://schemas.microsoft.com/office/powerpoint/2010/main" val="1531186419"/>
      </p:ext>
    </p:extLst>
  </p:cSld>
  <p:clrMapOvr>
    <a:masterClrMapping/>
  </p:clrMapOvr>
  <p:transition spd="slow">
    <p:wipe dir="d"/>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7914456" cy="855112"/>
          </a:xfrm>
        </p:spPr>
        <p:txBody>
          <a:bodyPr/>
          <a:lstStyle/>
          <a:p>
            <a:r>
              <a:rPr lang="fr-FR" b="1" i="1" dirty="0" smtClean="0"/>
              <a:t>Quelques variables </a:t>
            </a:r>
            <a:r>
              <a:rPr lang="fr-FR" b="1" i="1" dirty="0" smtClean="0">
                <a:solidFill>
                  <a:srgbClr val="C00000"/>
                </a:solidFill>
              </a:rPr>
              <a:t>$_SERVER</a:t>
            </a:r>
            <a:endParaRPr lang="fr-FR" b="1" i="1" dirty="0">
              <a:solidFill>
                <a:srgbClr val="C00000"/>
              </a:solidFill>
            </a:endParaRPr>
          </a:p>
        </p:txBody>
      </p:sp>
      <p:sp>
        <p:nvSpPr>
          <p:cNvPr id="3" name="Espace réservé du contenu 2"/>
          <p:cNvSpPr>
            <a:spLocks noGrp="1"/>
          </p:cNvSpPr>
          <p:nvPr>
            <p:ph idx="1"/>
          </p:nvPr>
        </p:nvSpPr>
        <p:spPr>
          <a:xfrm>
            <a:off x="683568" y="1340768"/>
            <a:ext cx="8352928" cy="5256585"/>
          </a:xfrm>
        </p:spPr>
        <p:txBody>
          <a:bodyPr numCol="1">
            <a:normAutofit lnSpcReduction="10000"/>
          </a:bodyPr>
          <a:lstStyle/>
          <a:p>
            <a:pPr marL="0" indent="0">
              <a:buNone/>
            </a:pPr>
            <a:r>
              <a:rPr lang="fr-FR" sz="1800" b="1" i="1" dirty="0">
                <a:solidFill>
                  <a:srgbClr val="C00000"/>
                </a:solidFill>
              </a:rPr>
              <a:t>$_SERVER</a:t>
            </a:r>
            <a:r>
              <a:rPr lang="fr-FR" sz="1800" b="1" dirty="0">
                <a:solidFill>
                  <a:srgbClr val="C00000"/>
                </a:solidFill>
              </a:rPr>
              <a:t> </a:t>
            </a:r>
            <a:r>
              <a:rPr lang="fr-FR" sz="1800" dirty="0"/>
              <a:t>est un tableau contenant des informations comme les en-têtes, dossiers et chemins du script. </a:t>
            </a:r>
            <a:endParaRPr lang="fr-FR" sz="1800" dirty="0" smtClean="0"/>
          </a:p>
          <a:p>
            <a:pPr marL="0" indent="0">
              <a:buNone/>
            </a:pPr>
            <a:r>
              <a:rPr lang="fr-FR" sz="1800" dirty="0" smtClean="0"/>
              <a:t>Chaque entrée du tableau  contient une information susceptible d'être utilisée par le script PHP.</a:t>
            </a:r>
          </a:p>
          <a:p>
            <a:pPr marL="0" indent="0">
              <a:buNone/>
            </a:pPr>
            <a:r>
              <a:rPr lang="fr-FR" sz="1800" dirty="0" smtClean="0"/>
              <a:t>Exemples :</a:t>
            </a:r>
            <a:endParaRPr lang="fr-FR" sz="1800" dirty="0"/>
          </a:p>
          <a:p>
            <a:pPr marL="0" indent="0">
              <a:buNone/>
            </a:pPr>
            <a:r>
              <a:rPr lang="fr-FR" sz="1800" dirty="0" err="1" smtClean="0"/>
              <a:t>echo</a:t>
            </a:r>
            <a:r>
              <a:rPr lang="fr-FR" sz="1800" dirty="0" smtClean="0"/>
              <a:t> </a:t>
            </a:r>
            <a:r>
              <a:rPr lang="fr-FR" sz="1800" b="1" dirty="0" smtClean="0">
                <a:solidFill>
                  <a:srgbClr val="C00000"/>
                </a:solidFill>
              </a:rPr>
              <a:t>$_SERVER</a:t>
            </a:r>
            <a:r>
              <a:rPr lang="fr-FR" sz="1800" dirty="0" smtClean="0"/>
              <a:t>[</a:t>
            </a:r>
            <a:r>
              <a:rPr lang="fr-FR" sz="1800" b="1" dirty="0" smtClean="0">
                <a:solidFill>
                  <a:srgbClr val="C00000"/>
                </a:solidFill>
              </a:rPr>
              <a:t>PHP_SELF</a:t>
            </a:r>
            <a:r>
              <a:rPr lang="fr-FR" sz="1800" dirty="0" smtClean="0"/>
              <a:t>] affiche le nom du fichier,</a:t>
            </a:r>
          </a:p>
          <a:p>
            <a:pPr marL="0" indent="0">
              <a:buNone/>
            </a:pPr>
            <a:r>
              <a:rPr lang="fr-FR" sz="1800" dirty="0" err="1"/>
              <a:t>echo</a:t>
            </a:r>
            <a:r>
              <a:rPr lang="fr-FR" sz="1800" dirty="0"/>
              <a:t> </a:t>
            </a:r>
            <a:r>
              <a:rPr lang="fr-FR" sz="1800" b="1" dirty="0">
                <a:solidFill>
                  <a:srgbClr val="C00000"/>
                </a:solidFill>
              </a:rPr>
              <a:t>$_</a:t>
            </a:r>
            <a:r>
              <a:rPr lang="fr-FR" sz="1800" b="1" dirty="0" smtClean="0">
                <a:solidFill>
                  <a:srgbClr val="C00000"/>
                </a:solidFill>
              </a:rPr>
              <a:t>SERVER</a:t>
            </a:r>
            <a:r>
              <a:rPr lang="fr-FR" sz="1800" dirty="0" smtClean="0"/>
              <a:t>[</a:t>
            </a:r>
            <a:r>
              <a:rPr lang="fr-FR" sz="1800" b="1" dirty="0" smtClean="0">
                <a:solidFill>
                  <a:srgbClr val="C00000"/>
                </a:solidFill>
              </a:rPr>
              <a:t>SERVER_ADDR</a:t>
            </a:r>
            <a:r>
              <a:rPr lang="fr-FR" sz="1800" dirty="0" smtClean="0"/>
              <a:t>] </a:t>
            </a:r>
            <a:r>
              <a:rPr lang="fr-FR" sz="1800" dirty="0"/>
              <a:t>affiche </a:t>
            </a:r>
            <a:r>
              <a:rPr lang="fr-FR" sz="1800" dirty="0" smtClean="0"/>
              <a:t>l'adresse IP du serveur,</a:t>
            </a:r>
          </a:p>
          <a:p>
            <a:pPr marL="0" indent="0">
              <a:buNone/>
            </a:pPr>
            <a:r>
              <a:rPr lang="fr-FR" sz="1800" dirty="0" err="1" smtClean="0"/>
              <a:t>echo</a:t>
            </a:r>
            <a:r>
              <a:rPr lang="fr-FR" sz="1800" dirty="0" smtClean="0"/>
              <a:t> </a:t>
            </a:r>
            <a:r>
              <a:rPr lang="fr-FR" sz="1800" b="1" dirty="0">
                <a:solidFill>
                  <a:srgbClr val="C00000"/>
                </a:solidFill>
              </a:rPr>
              <a:t>$_</a:t>
            </a:r>
            <a:r>
              <a:rPr lang="fr-FR" sz="1800" b="1" dirty="0" smtClean="0">
                <a:solidFill>
                  <a:srgbClr val="C00000"/>
                </a:solidFill>
              </a:rPr>
              <a:t>SERVER</a:t>
            </a:r>
            <a:r>
              <a:rPr lang="fr-FR" sz="1800" dirty="0" smtClean="0"/>
              <a:t>[</a:t>
            </a:r>
            <a:r>
              <a:rPr lang="fr-FR" sz="1800" b="1" dirty="0" smtClean="0">
                <a:solidFill>
                  <a:srgbClr val="C00000"/>
                </a:solidFill>
              </a:rPr>
              <a:t>REMOTE_ADDR</a:t>
            </a:r>
            <a:r>
              <a:rPr lang="fr-FR" sz="1800" dirty="0"/>
              <a:t>] affiche l'adresse IP du </a:t>
            </a:r>
            <a:r>
              <a:rPr lang="fr-FR" sz="1800" dirty="0" smtClean="0"/>
              <a:t>client,</a:t>
            </a:r>
            <a:endParaRPr lang="fr-FR" sz="1800" dirty="0"/>
          </a:p>
          <a:p>
            <a:pPr marL="0" indent="0">
              <a:buNone/>
            </a:pPr>
            <a:r>
              <a:rPr lang="fr-FR" sz="1800" dirty="0" err="1"/>
              <a:t>echo</a:t>
            </a:r>
            <a:r>
              <a:rPr lang="fr-FR" sz="1800" dirty="0"/>
              <a:t> </a:t>
            </a:r>
            <a:r>
              <a:rPr lang="fr-FR" sz="1800" b="1" dirty="0">
                <a:solidFill>
                  <a:srgbClr val="C00000"/>
                </a:solidFill>
              </a:rPr>
              <a:t>$_</a:t>
            </a:r>
            <a:r>
              <a:rPr lang="fr-FR" sz="1800" b="1" dirty="0" smtClean="0">
                <a:solidFill>
                  <a:srgbClr val="C00000"/>
                </a:solidFill>
              </a:rPr>
              <a:t>SERVER</a:t>
            </a:r>
            <a:r>
              <a:rPr lang="fr-FR" sz="1800" dirty="0" smtClean="0"/>
              <a:t>[</a:t>
            </a:r>
            <a:r>
              <a:rPr lang="fr-FR" sz="1800" b="1" dirty="0" smtClean="0">
                <a:solidFill>
                  <a:srgbClr val="C00000"/>
                </a:solidFill>
              </a:rPr>
              <a:t>SERVER_NAME</a:t>
            </a:r>
            <a:r>
              <a:rPr lang="fr-FR" sz="1800" dirty="0" smtClean="0"/>
              <a:t>] </a:t>
            </a:r>
            <a:r>
              <a:rPr lang="fr-FR" sz="1800" dirty="0"/>
              <a:t>affiche </a:t>
            </a:r>
            <a:r>
              <a:rPr lang="fr-FR" sz="1800" dirty="0" smtClean="0"/>
              <a:t>le nom </a:t>
            </a:r>
            <a:r>
              <a:rPr lang="fr-FR" sz="1800" dirty="0"/>
              <a:t>du serveur</a:t>
            </a:r>
            <a:r>
              <a:rPr lang="fr-FR" sz="1800" dirty="0" smtClean="0"/>
              <a:t>,</a:t>
            </a:r>
          </a:p>
          <a:p>
            <a:pPr marL="0" indent="0">
              <a:buNone/>
            </a:pPr>
            <a:r>
              <a:rPr lang="fr-FR" sz="1800" dirty="0" err="1"/>
              <a:t>echo</a:t>
            </a:r>
            <a:r>
              <a:rPr lang="fr-FR" sz="1800" dirty="0"/>
              <a:t> </a:t>
            </a:r>
            <a:r>
              <a:rPr lang="fr-FR" sz="1800" b="1" dirty="0">
                <a:solidFill>
                  <a:srgbClr val="C00000"/>
                </a:solidFill>
              </a:rPr>
              <a:t>$_</a:t>
            </a:r>
            <a:r>
              <a:rPr lang="fr-FR" sz="1800" b="1" dirty="0" smtClean="0">
                <a:solidFill>
                  <a:srgbClr val="C00000"/>
                </a:solidFill>
              </a:rPr>
              <a:t>SERVER</a:t>
            </a:r>
            <a:r>
              <a:rPr lang="fr-FR" sz="1800" dirty="0" smtClean="0"/>
              <a:t>[</a:t>
            </a:r>
            <a:r>
              <a:rPr lang="fr-FR" sz="1800" b="1" dirty="0" smtClean="0">
                <a:solidFill>
                  <a:srgbClr val="C00000"/>
                </a:solidFill>
              </a:rPr>
              <a:t>DOCUMENT_ROOT</a:t>
            </a:r>
            <a:r>
              <a:rPr lang="fr-FR" sz="1800" dirty="0" smtClean="0"/>
              <a:t>] </a:t>
            </a:r>
            <a:r>
              <a:rPr lang="fr-FR" sz="1800" dirty="0"/>
              <a:t>affiche </a:t>
            </a:r>
            <a:r>
              <a:rPr lang="fr-FR" sz="1800" dirty="0" smtClean="0"/>
              <a:t>la racine sous laquelle le script est exécuté,</a:t>
            </a:r>
          </a:p>
          <a:p>
            <a:pPr marL="0" indent="0">
              <a:buNone/>
            </a:pPr>
            <a:r>
              <a:rPr lang="fr-FR" sz="1800" dirty="0" smtClean="0"/>
              <a:t>petit script pour les connaître tous</a:t>
            </a:r>
            <a:endParaRPr lang="fr-FR" sz="1800" dirty="0"/>
          </a:p>
          <a:p>
            <a:pPr marL="0" indent="0">
              <a:buNone/>
            </a:pPr>
            <a:r>
              <a:rPr lang="fr-FR" sz="1800" dirty="0"/>
              <a:t>&lt;?PHP</a:t>
            </a:r>
          </a:p>
          <a:p>
            <a:pPr marL="0" indent="0">
              <a:buNone/>
            </a:pPr>
            <a:r>
              <a:rPr lang="fr-FR" sz="1800" dirty="0" err="1"/>
              <a:t>foreach</a:t>
            </a:r>
            <a:r>
              <a:rPr lang="fr-FR" sz="1800" dirty="0"/>
              <a:t> ($_SERVER as $key=&gt;$valeur) {</a:t>
            </a:r>
          </a:p>
          <a:p>
            <a:pPr marL="0" indent="0">
              <a:buNone/>
            </a:pPr>
            <a:r>
              <a:rPr lang="fr-FR" sz="1800" dirty="0"/>
              <a:t> </a:t>
            </a:r>
            <a:r>
              <a:rPr lang="fr-FR" sz="1800" dirty="0" smtClean="0"/>
              <a:t>       </a:t>
            </a:r>
            <a:r>
              <a:rPr lang="fr-FR" sz="1800" dirty="0" err="1" smtClean="0"/>
              <a:t>echo</a:t>
            </a:r>
            <a:r>
              <a:rPr lang="fr-FR" sz="1800" dirty="0" smtClean="0"/>
              <a:t> </a:t>
            </a:r>
            <a:r>
              <a:rPr lang="fr-FR" sz="1800" dirty="0"/>
              <a:t>"&lt;p style='</a:t>
            </a:r>
            <a:r>
              <a:rPr lang="fr-FR" sz="1800" dirty="0" err="1"/>
              <a:t>color:blue</a:t>
            </a:r>
            <a:r>
              <a:rPr lang="fr-FR" sz="1800" dirty="0"/>
              <a:t>'&gt;".$key." : &lt;</a:t>
            </a:r>
            <a:r>
              <a:rPr lang="fr-FR" sz="1800" dirty="0" err="1"/>
              <a:t>span</a:t>
            </a:r>
            <a:r>
              <a:rPr lang="fr-FR" sz="1800" dirty="0"/>
              <a:t> </a:t>
            </a:r>
            <a:r>
              <a:rPr lang="fr-FR" sz="1800" dirty="0" smtClean="0"/>
              <a:t>	style</a:t>
            </a:r>
            <a:r>
              <a:rPr lang="fr-FR" sz="1800" dirty="0"/>
              <a:t>='</a:t>
            </a:r>
            <a:r>
              <a:rPr lang="fr-FR" sz="1800" dirty="0" err="1"/>
              <a:t>color:black</a:t>
            </a:r>
            <a:r>
              <a:rPr lang="fr-FR" sz="1800" dirty="0"/>
              <a:t>'&gt;".$valeur."&lt;/</a:t>
            </a:r>
            <a:r>
              <a:rPr lang="fr-FR" sz="1800" dirty="0" err="1"/>
              <a:t>span</a:t>
            </a:r>
            <a:r>
              <a:rPr lang="fr-FR" sz="1800" dirty="0"/>
              <a:t>&gt;&lt;/p&gt;\n";</a:t>
            </a:r>
          </a:p>
          <a:p>
            <a:pPr marL="0" indent="0">
              <a:buNone/>
            </a:pPr>
            <a:r>
              <a:rPr lang="fr-FR" sz="1800" dirty="0"/>
              <a:t>}</a:t>
            </a:r>
          </a:p>
          <a:p>
            <a:pPr marL="0" indent="0">
              <a:buNone/>
            </a:pPr>
            <a:r>
              <a:rPr lang="fr-FR" sz="1800" dirty="0"/>
              <a:t>?&gt;</a:t>
            </a:r>
            <a:endParaRPr lang="fr-FR" sz="1800" dirty="0" smtClean="0"/>
          </a:p>
        </p:txBody>
      </p:sp>
    </p:spTree>
    <p:extLst>
      <p:ext uri="{BB962C8B-B14F-4D97-AF65-F5344CB8AC3E}">
        <p14:creationId xmlns:p14="http://schemas.microsoft.com/office/powerpoint/2010/main" val="1676196548"/>
      </p:ext>
    </p:extLst>
  </p:cSld>
  <p:clrMapOvr>
    <a:masterClrMapping/>
  </p:clrMapOvr>
  <p:transition spd="slow">
    <p:wipe dir="d"/>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7914456" cy="855112"/>
          </a:xfrm>
        </p:spPr>
        <p:txBody>
          <a:bodyPr/>
          <a:lstStyle/>
          <a:p>
            <a:r>
              <a:rPr lang="fr-FR" b="1" i="1" dirty="0" smtClean="0"/>
              <a:t>Quelques variables </a:t>
            </a:r>
            <a:r>
              <a:rPr lang="fr-FR" b="1" i="1" dirty="0" smtClean="0">
                <a:solidFill>
                  <a:srgbClr val="C00000"/>
                </a:solidFill>
              </a:rPr>
              <a:t>$_SERVER</a:t>
            </a:r>
            <a:endParaRPr lang="fr-FR" b="1" i="1" dirty="0">
              <a:solidFill>
                <a:srgbClr val="C00000"/>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124744"/>
            <a:ext cx="5610225"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7" y="4725144"/>
            <a:ext cx="345757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p:cNvSpPr txBox="1"/>
          <p:nvPr/>
        </p:nvSpPr>
        <p:spPr>
          <a:xfrm>
            <a:off x="679705" y="4188695"/>
            <a:ext cx="1944217" cy="369332"/>
          </a:xfrm>
          <a:prstGeom prst="rect">
            <a:avLst/>
          </a:prstGeom>
          <a:noFill/>
        </p:spPr>
        <p:txBody>
          <a:bodyPr wrap="square" rtlCol="0">
            <a:spAutoFit/>
          </a:bodyPr>
          <a:lstStyle/>
          <a:p>
            <a:r>
              <a:rPr lang="fr-FR" dirty="0" smtClean="0"/>
              <a:t>......</a:t>
            </a:r>
            <a:endParaRPr lang="fr-FR" dirty="0"/>
          </a:p>
        </p:txBody>
      </p:sp>
    </p:spTree>
    <p:extLst>
      <p:ext uri="{BB962C8B-B14F-4D97-AF65-F5344CB8AC3E}">
        <p14:creationId xmlns:p14="http://schemas.microsoft.com/office/powerpoint/2010/main" val="2917934698"/>
      </p:ext>
    </p:extLst>
  </p:cSld>
  <p:clrMapOvr>
    <a:masterClrMapping/>
  </p:clrMapOvr>
  <p:transition spd="slow">
    <p:wipe dir="d"/>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99648" cy="567080"/>
          </a:xfrm>
        </p:spPr>
        <p:txBody>
          <a:bodyPr/>
          <a:lstStyle/>
          <a:p>
            <a:r>
              <a:rPr lang="fr-FR" b="1" i="1" dirty="0"/>
              <a:t>exercice </a:t>
            </a:r>
            <a:r>
              <a:rPr lang="fr-FR" b="1" i="1" dirty="0" smtClean="0"/>
              <a:t>: </a:t>
            </a:r>
            <a:r>
              <a:rPr lang="fr-FR" b="1" i="1" dirty="0" err="1" smtClean="0"/>
              <a:t>janvier.php</a:t>
            </a:r>
            <a:endParaRPr lang="fr-FR" b="1" i="1" dirty="0">
              <a:solidFill>
                <a:schemeClr val="accent2">
                  <a:lumMod val="75000"/>
                </a:schemeClr>
              </a:solidFill>
            </a:endParaRPr>
          </a:p>
        </p:txBody>
      </p:sp>
      <p:pic>
        <p:nvPicPr>
          <p:cNvPr id="7" name="Image 6"/>
          <p:cNvPicPr>
            <a:picLocks noChangeAspect="1"/>
          </p:cNvPicPr>
          <p:nvPr/>
        </p:nvPicPr>
        <p:blipFill>
          <a:blip r:embed="rId2"/>
          <a:stretch>
            <a:fillRect/>
          </a:stretch>
        </p:blipFill>
        <p:spPr>
          <a:xfrm>
            <a:off x="761256" y="2276872"/>
            <a:ext cx="8100392" cy="3738225"/>
          </a:xfrm>
          <a:prstGeom prst="rect">
            <a:avLst/>
          </a:prstGeom>
        </p:spPr>
      </p:pic>
    </p:spTree>
    <p:extLst>
      <p:ext uri="{BB962C8B-B14F-4D97-AF65-F5344CB8AC3E}">
        <p14:creationId xmlns:p14="http://schemas.microsoft.com/office/powerpoint/2010/main" val="1299610001"/>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Bloc d'instructions</a:t>
            </a:r>
            <a:endParaRPr lang="fr-FR" dirty="0"/>
          </a:p>
        </p:txBody>
      </p:sp>
      <p:sp>
        <p:nvSpPr>
          <p:cNvPr id="3" name="Espace réservé du contenu 2"/>
          <p:cNvSpPr>
            <a:spLocks noGrp="1"/>
          </p:cNvSpPr>
          <p:nvPr>
            <p:ph idx="1"/>
          </p:nvPr>
        </p:nvSpPr>
        <p:spPr/>
        <p:txBody>
          <a:bodyPr>
            <a:normAutofit/>
          </a:bodyPr>
          <a:lstStyle/>
          <a:p>
            <a:pPr marL="0" indent="0">
              <a:buNone/>
            </a:pPr>
            <a:r>
              <a:rPr lang="fr-FR" sz="2000" dirty="0"/>
              <a:t>Un bloc d'instructions se place entre accolades { et }. Un bloc d'instructions peut contenir du </a:t>
            </a:r>
            <a:r>
              <a:rPr lang="fr-FR" sz="2000" dirty="0" smtClean="0"/>
              <a:t>code de </a:t>
            </a:r>
            <a:r>
              <a:rPr lang="fr-FR" sz="2000" dirty="0"/>
              <a:t>n'importe quelle longueur et est considéré dans le reste du code comme une instruction unique. </a:t>
            </a:r>
            <a:r>
              <a:rPr lang="fr-FR" sz="2000" dirty="0" smtClean="0"/>
              <a:t>exemple :</a:t>
            </a:r>
          </a:p>
          <a:p>
            <a:pPr marL="0" indent="0">
              <a:buNone/>
            </a:pPr>
            <a:r>
              <a:rPr lang="fr-FR" sz="2000" b="1" dirty="0">
                <a:solidFill>
                  <a:srgbClr val="C00000"/>
                </a:solidFill>
              </a:rPr>
              <a:t>&lt;?</a:t>
            </a:r>
            <a:r>
              <a:rPr lang="fr-FR" sz="2000" b="1" dirty="0" smtClean="0">
                <a:solidFill>
                  <a:srgbClr val="C00000"/>
                </a:solidFill>
              </a:rPr>
              <a:t>PHP</a:t>
            </a:r>
          </a:p>
          <a:p>
            <a:pPr marL="0" indent="0">
              <a:buNone/>
            </a:pPr>
            <a:r>
              <a:rPr lang="fr-FR" sz="2000" dirty="0" err="1" smtClean="0"/>
              <a:t>while</a:t>
            </a:r>
            <a:r>
              <a:rPr lang="fr-FR" sz="2000" dirty="0" smtClean="0"/>
              <a:t> ($condition) </a:t>
            </a:r>
          </a:p>
          <a:p>
            <a:pPr marL="0" indent="0">
              <a:buNone/>
            </a:pPr>
            <a:r>
              <a:rPr lang="fr-FR" sz="2000" dirty="0" smtClean="0"/>
              <a:t>{</a:t>
            </a:r>
          </a:p>
          <a:p>
            <a:pPr marL="0" indent="0">
              <a:buNone/>
            </a:pPr>
            <a:r>
              <a:rPr lang="fr-FR" sz="2000" dirty="0" smtClean="0"/>
              <a:t>	$n = 1;</a:t>
            </a:r>
          </a:p>
          <a:p>
            <a:pPr marL="0" indent="0">
              <a:buNone/>
            </a:pPr>
            <a:r>
              <a:rPr lang="fr-FR" sz="2000" dirty="0"/>
              <a:t>	</a:t>
            </a:r>
            <a:r>
              <a:rPr lang="fr-FR" sz="2000" dirty="0" smtClean="0"/>
              <a:t>$jour = "mercredi";</a:t>
            </a:r>
            <a:endParaRPr lang="fr-FR" sz="2000" dirty="0"/>
          </a:p>
          <a:p>
            <a:pPr marL="0" indent="0">
              <a:buNone/>
            </a:pPr>
            <a:r>
              <a:rPr lang="fr-FR" sz="2000" dirty="0" smtClean="0"/>
              <a:t>}</a:t>
            </a:r>
            <a:endParaRPr lang="fr-FR" sz="2000" dirty="0"/>
          </a:p>
          <a:p>
            <a:pPr marL="0" indent="0">
              <a:buNone/>
            </a:pPr>
            <a:r>
              <a:rPr lang="fr-FR" sz="2000" b="1" dirty="0" smtClean="0">
                <a:solidFill>
                  <a:srgbClr val="C00000"/>
                </a:solidFill>
              </a:rPr>
              <a:t>?&gt;</a:t>
            </a:r>
          </a:p>
          <a:p>
            <a:pPr marL="0" indent="0">
              <a:buNone/>
            </a:pPr>
            <a:endParaRPr lang="fr-FR" sz="2000" dirty="0"/>
          </a:p>
        </p:txBody>
      </p:sp>
    </p:spTree>
    <p:extLst>
      <p:ext uri="{BB962C8B-B14F-4D97-AF65-F5344CB8AC3E}">
        <p14:creationId xmlns:p14="http://schemas.microsoft.com/office/powerpoint/2010/main" val="2837633767"/>
      </p:ext>
    </p:extLst>
  </p:cSld>
  <p:clrMapOvr>
    <a:masterClrMapping/>
  </p:clrMapOvr>
  <p:transition spd="slow">
    <p:wipe dir="d"/>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99648" cy="567080"/>
          </a:xfrm>
        </p:spPr>
        <p:txBody>
          <a:bodyPr/>
          <a:lstStyle/>
          <a:p>
            <a:r>
              <a:rPr lang="fr-FR" b="1" i="1" dirty="0"/>
              <a:t>exercice </a:t>
            </a:r>
            <a:r>
              <a:rPr lang="fr-FR" b="1" i="1" dirty="0" smtClean="0"/>
              <a:t>: </a:t>
            </a:r>
            <a:r>
              <a:rPr lang="fr-FR" b="1" i="1" dirty="0" err="1" smtClean="0"/>
              <a:t>janvier.php</a:t>
            </a:r>
            <a:endParaRPr lang="fr-FR" b="1" i="1" dirty="0">
              <a:solidFill>
                <a:schemeClr val="accent2">
                  <a:lumMod val="75000"/>
                </a:schemeClr>
              </a:solidFill>
            </a:endParaRPr>
          </a:p>
        </p:txBody>
      </p:sp>
      <p:sp>
        <p:nvSpPr>
          <p:cNvPr id="5" name="ZoneTexte 4"/>
          <p:cNvSpPr txBox="1"/>
          <p:nvPr/>
        </p:nvSpPr>
        <p:spPr>
          <a:xfrm>
            <a:off x="611560" y="836712"/>
            <a:ext cx="8748464" cy="2585323"/>
          </a:xfrm>
          <a:prstGeom prst="rect">
            <a:avLst/>
          </a:prstGeom>
          <a:noFill/>
        </p:spPr>
        <p:txBody>
          <a:bodyPr wrap="square" rtlCol="0">
            <a:spAutoFit/>
          </a:bodyPr>
          <a:lstStyle/>
          <a:p>
            <a:r>
              <a:rPr lang="fr-FR" dirty="0" smtClean="0"/>
              <a:t>Ecrire en PHP le programme générant le mois de janvier 2018 entre les 2 balises &lt;body&gt; et &lt;/body&gt;. Les CSS peuvent être écrites dans un fichier externe ou entre &lt;style&gt; et &lt;/style&gt;</a:t>
            </a:r>
          </a:p>
          <a:p>
            <a:r>
              <a:rPr lang="fr-FR" dirty="0" smtClean="0"/>
              <a:t>Analyse :</a:t>
            </a:r>
          </a:p>
          <a:p>
            <a:r>
              <a:rPr lang="fr-FR" dirty="0" smtClean="0"/>
              <a:t>1 / Initialisation des données,</a:t>
            </a:r>
          </a:p>
          <a:p>
            <a:r>
              <a:rPr lang="fr-FR" dirty="0" smtClean="0"/>
              <a:t>2 / Affichage de l'année et du jour</a:t>
            </a:r>
          </a:p>
          <a:p>
            <a:r>
              <a:rPr lang="fr-FR" dirty="0" smtClean="0"/>
              <a:t>3 / Affichage des jours de la semaine sur fond bleu</a:t>
            </a:r>
          </a:p>
          <a:p>
            <a:r>
              <a:rPr lang="fr-FR" dirty="0" smtClean="0"/>
              <a:t>4 / Affichage des cases vides précédant le 1</a:t>
            </a:r>
            <a:r>
              <a:rPr lang="fr-FR" baseline="30000" dirty="0" smtClean="0"/>
              <a:t>er</a:t>
            </a:r>
            <a:r>
              <a:rPr lang="fr-FR" dirty="0" smtClean="0"/>
              <a:t> janvier </a:t>
            </a:r>
            <a:r>
              <a:rPr lang="fr-FR" dirty="0"/>
              <a:t> sur fond jaune pâle</a:t>
            </a:r>
            <a:endParaRPr lang="fr-FR" dirty="0" smtClean="0"/>
          </a:p>
          <a:p>
            <a:r>
              <a:rPr lang="fr-FR" dirty="0" smtClean="0"/>
              <a:t>5 / Affichage des 31 jours du mois sur fond jaune pâle</a:t>
            </a:r>
          </a:p>
          <a:p>
            <a:r>
              <a:rPr lang="fr-FR" dirty="0" smtClean="0"/>
              <a:t>6 / Affichage des cases vides postérieures au 31 janvier sur </a:t>
            </a:r>
            <a:r>
              <a:rPr lang="fr-FR" dirty="0"/>
              <a:t>fond jaune pâle</a:t>
            </a:r>
          </a:p>
        </p:txBody>
      </p:sp>
      <p:pic>
        <p:nvPicPr>
          <p:cNvPr id="6" name="Image 5"/>
          <p:cNvPicPr>
            <a:picLocks noChangeAspect="1"/>
          </p:cNvPicPr>
          <p:nvPr/>
        </p:nvPicPr>
        <p:blipFill>
          <a:blip r:embed="rId2"/>
          <a:stretch>
            <a:fillRect/>
          </a:stretch>
        </p:blipFill>
        <p:spPr>
          <a:xfrm>
            <a:off x="833264" y="3603626"/>
            <a:ext cx="7051104" cy="3338087"/>
          </a:xfrm>
          <a:prstGeom prst="rect">
            <a:avLst/>
          </a:prstGeom>
        </p:spPr>
      </p:pic>
    </p:spTree>
    <p:extLst>
      <p:ext uri="{BB962C8B-B14F-4D97-AF65-F5344CB8AC3E}">
        <p14:creationId xmlns:p14="http://schemas.microsoft.com/office/powerpoint/2010/main" val="1134801978"/>
      </p:ext>
    </p:extLst>
  </p:cSld>
  <p:clrMapOvr>
    <a:masterClrMapping/>
  </p:clrMapOvr>
  <p:transition spd="slow">
    <p:wipe dir="d"/>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corrigé exercice 12 bis : janvier</a:t>
            </a:r>
            <a:endParaRPr lang="fr-FR" b="1" i="1" dirty="0">
              <a:solidFill>
                <a:schemeClr val="accent2">
                  <a:lumMod val="75000"/>
                </a:schemeClr>
              </a:solidFill>
            </a:endParaRPr>
          </a:p>
        </p:txBody>
      </p:sp>
      <p:sp>
        <p:nvSpPr>
          <p:cNvPr id="3" name="Espace réservé du contenu 2"/>
          <p:cNvSpPr>
            <a:spLocks noGrp="1"/>
          </p:cNvSpPr>
          <p:nvPr>
            <p:ph idx="1"/>
          </p:nvPr>
        </p:nvSpPr>
        <p:spPr/>
        <p:txBody>
          <a:bodyPr>
            <a:noAutofit/>
          </a:bodyPr>
          <a:lstStyle/>
          <a:p>
            <a:pPr marL="0" indent="0">
              <a:buNone/>
            </a:pPr>
            <a:r>
              <a:rPr lang="fr-FR" sz="2400" b="1" dirty="0">
                <a:solidFill>
                  <a:schemeClr val="tx2">
                    <a:lumMod val="75000"/>
                  </a:schemeClr>
                </a:solidFill>
                <a:latin typeface="Courier New" panose="02070309020205020404" pitchFamily="49" charset="0"/>
                <a:cs typeface="Courier New" panose="02070309020205020404" pitchFamily="49" charset="0"/>
              </a:rPr>
              <a:t>&lt;style&gt;</a:t>
            </a:r>
          </a:p>
          <a:p>
            <a:pPr marL="0" indent="0">
              <a:buNone/>
            </a:pPr>
            <a:r>
              <a:rPr lang="fr-FR" sz="2400" b="1" dirty="0">
                <a:latin typeface="Courier New" panose="02070309020205020404" pitchFamily="49" charset="0"/>
                <a:cs typeface="Courier New" panose="02070309020205020404" pitchFamily="49" charset="0"/>
              </a:rPr>
              <a:t>h1 {text-align:center;font-size:3vw;}</a:t>
            </a:r>
          </a:p>
          <a:p>
            <a:pPr marL="0" indent="0">
              <a:buNone/>
            </a:pPr>
            <a:r>
              <a:rPr lang="fr-FR" sz="2400" b="1" dirty="0">
                <a:latin typeface="Courier New" panose="02070309020205020404" pitchFamily="49" charset="0"/>
                <a:cs typeface="Courier New" panose="02070309020205020404" pitchFamily="49" charset="0"/>
              </a:rPr>
              <a:t>h2 {color:blue;padding-left:8vw;;font-size:2.5vw;}</a:t>
            </a:r>
          </a:p>
          <a:p>
            <a:pPr marL="0" indent="0">
              <a:buNone/>
            </a:pPr>
            <a:r>
              <a:rPr lang="fr-FR" sz="2400" b="1" dirty="0">
                <a:latin typeface="Courier New" panose="02070309020205020404" pitchFamily="49" charset="0"/>
                <a:cs typeface="Courier New" panose="02070309020205020404" pitchFamily="49" charset="0"/>
              </a:rPr>
              <a:t>table {margin-left:8vw;border-collapse:collapse}</a:t>
            </a:r>
          </a:p>
          <a:p>
            <a:pPr marL="0" indent="0">
              <a:buNone/>
            </a:pPr>
            <a:r>
              <a:rPr lang="fr-FR" sz="2400" b="1" dirty="0">
                <a:latin typeface="Courier New" panose="02070309020205020404" pitchFamily="49" charset="0"/>
                <a:cs typeface="Courier New" panose="02070309020205020404" pitchFamily="49" charset="0"/>
              </a:rPr>
              <a:t>th, td {width:12vw; </a:t>
            </a:r>
            <a:r>
              <a:rPr lang="fr-FR" sz="2400" b="1" dirty="0" err="1">
                <a:latin typeface="Courier New" panose="02070309020205020404" pitchFamily="49" charset="0"/>
                <a:cs typeface="Courier New" panose="02070309020205020404" pitchFamily="49" charset="0"/>
              </a:rPr>
              <a:t>border:solid</a:t>
            </a:r>
            <a:r>
              <a:rPr lang="fr-FR" sz="2400" b="1" dirty="0">
                <a:latin typeface="Courier New" panose="02070309020205020404" pitchFamily="49" charset="0"/>
                <a:cs typeface="Courier New" panose="02070309020205020404" pitchFamily="49" charset="0"/>
              </a:rPr>
              <a:t> black 1px;padding:2vh 0;text-align:center;font-size:1.5vw }</a:t>
            </a:r>
          </a:p>
          <a:p>
            <a:pPr marL="0" indent="0">
              <a:buNone/>
            </a:pPr>
            <a:r>
              <a:rPr lang="fr-FR" sz="2400" b="1" dirty="0">
                <a:latin typeface="Courier New" panose="02070309020205020404" pitchFamily="49" charset="0"/>
                <a:cs typeface="Courier New" panose="02070309020205020404" pitchFamily="49" charset="0"/>
              </a:rPr>
              <a:t>th {background-</a:t>
            </a:r>
            <a:r>
              <a:rPr lang="fr-FR" sz="2400" b="1" dirty="0" err="1">
                <a:latin typeface="Courier New" panose="02070309020205020404" pitchFamily="49" charset="0"/>
                <a:cs typeface="Courier New" panose="02070309020205020404" pitchFamily="49" charset="0"/>
              </a:rPr>
              <a:t>color</a:t>
            </a:r>
            <a:r>
              <a:rPr lang="fr-FR" sz="2400" b="1" dirty="0">
                <a:latin typeface="Courier New" panose="02070309020205020404" pitchFamily="49" charset="0"/>
                <a:cs typeface="Courier New" panose="02070309020205020404" pitchFamily="49" charset="0"/>
              </a:rPr>
              <a:t>:#d0eef4}</a:t>
            </a:r>
          </a:p>
          <a:p>
            <a:pPr marL="0" indent="0">
              <a:buNone/>
            </a:pPr>
            <a:r>
              <a:rPr lang="fr-FR" sz="2400" b="1" dirty="0">
                <a:latin typeface="Courier New" panose="02070309020205020404" pitchFamily="49" charset="0"/>
                <a:cs typeface="Courier New" panose="02070309020205020404" pitchFamily="49" charset="0"/>
              </a:rPr>
              <a:t>td {background-</a:t>
            </a:r>
            <a:r>
              <a:rPr lang="fr-FR" sz="2400" b="1" dirty="0" err="1">
                <a:latin typeface="Courier New" panose="02070309020205020404" pitchFamily="49" charset="0"/>
                <a:cs typeface="Courier New" panose="02070309020205020404" pitchFamily="49" charset="0"/>
              </a:rPr>
              <a:t>color</a:t>
            </a:r>
            <a:r>
              <a:rPr lang="fr-FR" sz="2400" b="1" dirty="0">
                <a:latin typeface="Courier New" panose="02070309020205020404" pitchFamily="49" charset="0"/>
                <a:cs typeface="Courier New" panose="02070309020205020404" pitchFamily="49" charset="0"/>
              </a:rPr>
              <a:t>:#f9fdda}</a:t>
            </a:r>
          </a:p>
          <a:p>
            <a:pPr marL="0" indent="0">
              <a:buNone/>
            </a:pPr>
            <a:r>
              <a:rPr lang="fr-FR" sz="2400" b="1" dirty="0">
                <a:solidFill>
                  <a:schemeClr val="tx2">
                    <a:lumMod val="75000"/>
                  </a:schemeClr>
                </a:solidFill>
                <a:latin typeface="Courier New" panose="02070309020205020404" pitchFamily="49" charset="0"/>
                <a:cs typeface="Courier New" panose="02070309020205020404" pitchFamily="49" charset="0"/>
              </a:rPr>
              <a:t>&lt;/style&gt;</a:t>
            </a:r>
          </a:p>
        </p:txBody>
      </p:sp>
    </p:spTree>
    <p:extLst>
      <p:ext uri="{BB962C8B-B14F-4D97-AF65-F5344CB8AC3E}">
        <p14:creationId xmlns:p14="http://schemas.microsoft.com/office/powerpoint/2010/main" val="77576483"/>
      </p:ext>
    </p:extLst>
  </p:cSld>
  <p:clrMapOvr>
    <a:masterClrMapping/>
  </p:clrMapOvr>
  <p:transition spd="slow">
    <p:wipe dir="d"/>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corrigé exercice 12 bis : janvier</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596413"/>
            <a:ext cx="8077200" cy="5072947"/>
          </a:xfrm>
        </p:spPr>
        <p:txBody>
          <a:bodyPr>
            <a:normAutofit fontScale="55000" lnSpcReduction="20000"/>
          </a:bodyPr>
          <a:lstStyle/>
          <a:p>
            <a:pPr marL="0" indent="0">
              <a:buNone/>
            </a:pPr>
            <a:r>
              <a:rPr lang="fr-FR" b="1" dirty="0">
                <a:solidFill>
                  <a:schemeClr val="tx2">
                    <a:lumMod val="75000"/>
                  </a:schemeClr>
                </a:solidFill>
                <a:latin typeface="Courier New" panose="02070309020205020404" pitchFamily="49" charset="0"/>
                <a:cs typeface="Courier New" panose="02070309020205020404" pitchFamily="49" charset="0"/>
              </a:rPr>
              <a:t>&lt;body&gt;</a:t>
            </a:r>
          </a:p>
          <a:p>
            <a:pPr marL="0" indent="0">
              <a:buNone/>
            </a:pPr>
            <a:r>
              <a:rPr lang="fr-FR" b="1" dirty="0">
                <a:solidFill>
                  <a:srgbClr val="C00000"/>
                </a:solidFill>
                <a:latin typeface="Courier New" panose="02070309020205020404" pitchFamily="49" charset="0"/>
                <a:cs typeface="Courier New" panose="02070309020205020404" pitchFamily="49" charset="0"/>
              </a:rPr>
              <a:t>&lt;?PHP</a:t>
            </a:r>
          </a:p>
          <a:p>
            <a:pPr marL="0" indent="0">
              <a:buNone/>
            </a:pPr>
            <a:r>
              <a:rPr lang="fr-FR" b="1" dirty="0">
                <a:latin typeface="Courier New" panose="02070309020205020404" pitchFamily="49" charset="0"/>
                <a:cs typeface="Courier New" panose="02070309020205020404" pitchFamily="49" charset="0"/>
              </a:rPr>
              <a:t>$an="</a:t>
            </a:r>
            <a:r>
              <a:rPr lang="fr-FR" b="1" dirty="0" smtClean="0">
                <a:latin typeface="Courier New" panose="02070309020205020404" pitchFamily="49" charset="0"/>
                <a:cs typeface="Courier New" panose="02070309020205020404" pitchFamily="49" charset="0"/>
              </a:rPr>
              <a:t>2018";</a:t>
            </a:r>
            <a:endParaRPr lang="fr-FR" b="1" dirty="0">
              <a:latin typeface="Courier New" panose="02070309020205020404" pitchFamily="49" charset="0"/>
              <a:cs typeface="Courier New" panose="02070309020205020404" pitchFamily="49" charset="0"/>
            </a:endParaRPr>
          </a:p>
          <a:p>
            <a:pPr marL="0" indent="0">
              <a:buNone/>
            </a:pPr>
            <a:r>
              <a:rPr lang="fr-FR" b="1" dirty="0">
                <a:latin typeface="Courier New" panose="02070309020205020404" pitchFamily="49" charset="0"/>
                <a:cs typeface="Courier New" panose="02070309020205020404" pitchFamily="49" charset="0"/>
              </a:rPr>
              <a:t>$</a:t>
            </a:r>
            <a:r>
              <a:rPr lang="fr-FR" b="1" dirty="0" err="1" smtClean="0">
                <a:latin typeface="Courier New" panose="02070309020205020404" pitchFamily="49" charset="0"/>
                <a:cs typeface="Courier New" panose="02070309020205020404" pitchFamily="49" charset="0"/>
              </a:rPr>
              <a:t>premierjour</a:t>
            </a:r>
            <a:r>
              <a:rPr lang="fr-FR" b="1" dirty="0" smtClean="0">
                <a:latin typeface="Courier New" panose="02070309020205020404" pitchFamily="49" charset="0"/>
                <a:cs typeface="Courier New" panose="02070309020205020404" pitchFamily="49" charset="0"/>
              </a:rPr>
              <a:t>=1; </a:t>
            </a:r>
            <a:r>
              <a:rPr lang="fr-FR" b="1" dirty="0">
                <a:solidFill>
                  <a:schemeClr val="accent3">
                    <a:lumMod val="50000"/>
                  </a:schemeClr>
                </a:solidFill>
                <a:latin typeface="Courier New" panose="02070309020205020404" pitchFamily="49" charset="0"/>
                <a:cs typeface="Courier New" panose="02070309020205020404" pitchFamily="49" charset="0"/>
              </a:rPr>
              <a:t>// </a:t>
            </a:r>
            <a:r>
              <a:rPr lang="fr-FR" b="1" dirty="0" smtClean="0">
                <a:solidFill>
                  <a:schemeClr val="accent3">
                    <a:lumMod val="50000"/>
                  </a:schemeClr>
                </a:solidFill>
                <a:latin typeface="Courier New" panose="02070309020205020404" pitchFamily="49" charset="0"/>
                <a:cs typeface="Courier New" panose="02070309020205020404" pitchFamily="49" charset="0"/>
              </a:rPr>
              <a:t>premier </a:t>
            </a:r>
            <a:r>
              <a:rPr lang="fr-FR" b="1" dirty="0">
                <a:solidFill>
                  <a:schemeClr val="accent3">
                    <a:lumMod val="50000"/>
                  </a:schemeClr>
                </a:solidFill>
                <a:latin typeface="Courier New" panose="02070309020205020404" pitchFamily="49" charset="0"/>
                <a:cs typeface="Courier New" panose="02070309020205020404" pitchFamily="49" charset="0"/>
              </a:rPr>
              <a:t>jour de </a:t>
            </a:r>
            <a:r>
              <a:rPr lang="fr-FR" b="1" dirty="0" smtClean="0">
                <a:solidFill>
                  <a:schemeClr val="accent3">
                    <a:lumMod val="50000"/>
                  </a:schemeClr>
                </a:solidFill>
                <a:latin typeface="Courier New" panose="02070309020205020404" pitchFamily="49" charset="0"/>
                <a:cs typeface="Courier New" panose="02070309020205020404" pitchFamily="49" charset="0"/>
              </a:rPr>
              <a:t>l'année</a:t>
            </a:r>
            <a:endParaRPr lang="fr-FR" b="1" dirty="0">
              <a:solidFill>
                <a:schemeClr val="accent3">
                  <a:lumMod val="50000"/>
                </a:schemeClr>
              </a:solidFill>
              <a:latin typeface="Courier New" panose="02070309020205020404" pitchFamily="49" charset="0"/>
              <a:cs typeface="Courier New" panose="02070309020205020404" pitchFamily="49" charset="0"/>
            </a:endParaRPr>
          </a:p>
          <a:p>
            <a:pPr marL="0" indent="0">
              <a:buNone/>
            </a:pPr>
            <a:r>
              <a:rPr lang="fr-FR" b="1" dirty="0">
                <a:latin typeface="Courier New" panose="02070309020205020404" pitchFamily="49" charset="0"/>
                <a:cs typeface="Courier New" panose="02070309020205020404" pitchFamily="49" charset="0"/>
              </a:rPr>
              <a:t>$</a:t>
            </a:r>
            <a:r>
              <a:rPr lang="fr-FR" b="1" dirty="0" err="1">
                <a:latin typeface="Courier New" panose="02070309020205020404" pitchFamily="49" charset="0"/>
                <a:cs typeface="Courier New" panose="02070309020205020404" pitchFamily="49" charset="0"/>
              </a:rPr>
              <a:t>rc</a:t>
            </a:r>
            <a:r>
              <a:rPr lang="fr-FR" b="1" dirty="0">
                <a:latin typeface="Courier New" panose="02070309020205020404" pitchFamily="49" charset="0"/>
                <a:cs typeface="Courier New" panose="02070309020205020404" pitchFamily="49" charset="0"/>
              </a:rPr>
              <a:t>="\n";</a:t>
            </a:r>
          </a:p>
          <a:p>
            <a:pPr marL="0" indent="0">
              <a:buNone/>
            </a:pPr>
            <a:r>
              <a:rPr lang="fr-FR" b="1" dirty="0">
                <a:latin typeface="Courier New" panose="02070309020205020404" pitchFamily="49" charset="0"/>
                <a:cs typeface="Courier New" panose="02070309020205020404" pitchFamily="49" charset="0"/>
              </a:rPr>
              <a:t>$jour=</a:t>
            </a:r>
            <a:r>
              <a:rPr lang="fr-FR" b="1" dirty="0" err="1">
                <a:latin typeface="Courier New" panose="02070309020205020404" pitchFamily="49" charset="0"/>
                <a:cs typeface="Courier New" panose="02070309020205020404" pitchFamily="49" charset="0"/>
              </a:rPr>
              <a:t>array</a:t>
            </a:r>
            <a:r>
              <a:rPr lang="fr-FR" b="1" dirty="0">
                <a:latin typeface="Courier New" panose="02070309020205020404" pitchFamily="49" charset="0"/>
                <a:cs typeface="Courier New" panose="02070309020205020404" pitchFamily="49" charset="0"/>
              </a:rPr>
              <a:t>("","Lundi","Mardi","Mercredi","Jeudi","Vendredi","Samedi","Dimanche");</a:t>
            </a:r>
          </a:p>
          <a:p>
            <a:pPr marL="0" indent="0">
              <a:buNone/>
            </a:pPr>
            <a:r>
              <a:rPr lang="fr-FR" b="1" dirty="0" err="1" smtClean="0">
                <a:latin typeface="Courier New" panose="02070309020205020404" pitchFamily="49" charset="0"/>
                <a:cs typeface="Courier New" panose="02070309020205020404" pitchFamily="49" charset="0"/>
              </a:rPr>
              <a:t>echo</a:t>
            </a:r>
            <a:r>
              <a:rPr lang="fr-FR" b="1" dirty="0" smtClean="0">
                <a:latin typeface="Courier New" panose="02070309020205020404" pitchFamily="49" charset="0"/>
                <a:cs typeface="Courier New" panose="02070309020205020404" pitchFamily="49" charset="0"/>
              </a:rPr>
              <a:t> </a:t>
            </a:r>
            <a:r>
              <a:rPr lang="fr-FR" b="1" dirty="0">
                <a:latin typeface="Courier New" panose="02070309020205020404" pitchFamily="49" charset="0"/>
                <a:cs typeface="Courier New" panose="02070309020205020404" pitchFamily="49" charset="0"/>
              </a:rPr>
              <a:t>"&lt;h1&gt;".$an."&lt;/h1&gt;".$</a:t>
            </a:r>
            <a:r>
              <a:rPr lang="fr-FR" b="1" dirty="0" err="1">
                <a:latin typeface="Courier New" panose="02070309020205020404" pitchFamily="49" charset="0"/>
                <a:cs typeface="Courier New" panose="02070309020205020404" pitchFamily="49" charset="0"/>
              </a:rPr>
              <a:t>rc</a:t>
            </a:r>
            <a:r>
              <a:rPr lang="fr-FR" b="1" dirty="0" smtClean="0">
                <a:latin typeface="Courier New" panose="02070309020205020404" pitchFamily="49" charset="0"/>
                <a:cs typeface="Courier New" panose="02070309020205020404" pitchFamily="49" charset="0"/>
              </a:rPr>
              <a:t>;</a:t>
            </a:r>
            <a:r>
              <a:rPr lang="fr-FR" b="1" dirty="0">
                <a:solidFill>
                  <a:schemeClr val="accent3">
                    <a:lumMod val="50000"/>
                  </a:schemeClr>
                </a:solidFill>
                <a:latin typeface="Courier New" panose="02070309020205020404" pitchFamily="49" charset="0"/>
                <a:cs typeface="Courier New" panose="02070309020205020404" pitchFamily="49" charset="0"/>
              </a:rPr>
              <a:t> </a:t>
            </a:r>
            <a:r>
              <a:rPr lang="fr-FR" b="1" dirty="0" smtClean="0">
                <a:solidFill>
                  <a:schemeClr val="accent3">
                    <a:lumMod val="50000"/>
                  </a:schemeClr>
                </a:solidFill>
                <a:latin typeface="Courier New" panose="02070309020205020404" pitchFamily="49" charset="0"/>
                <a:cs typeface="Courier New" panose="02070309020205020404" pitchFamily="49" charset="0"/>
              </a:rPr>
              <a:t>	//</a:t>
            </a:r>
            <a:r>
              <a:rPr lang="fr-FR" b="1" dirty="0">
                <a:solidFill>
                  <a:schemeClr val="accent3">
                    <a:lumMod val="50000"/>
                  </a:schemeClr>
                </a:solidFill>
                <a:latin typeface="Courier New" panose="02070309020205020404" pitchFamily="49" charset="0"/>
                <a:cs typeface="Courier New" panose="02070309020205020404" pitchFamily="49" charset="0"/>
              </a:rPr>
              <a:t>		Année</a:t>
            </a:r>
          </a:p>
          <a:p>
            <a:pPr marL="0" indent="0">
              <a:buNone/>
            </a:pPr>
            <a:r>
              <a:rPr lang="fr-FR" b="1" dirty="0" err="1" smtClean="0">
                <a:latin typeface="Courier New" panose="02070309020205020404" pitchFamily="49" charset="0"/>
                <a:cs typeface="Courier New" panose="02070309020205020404" pitchFamily="49" charset="0"/>
              </a:rPr>
              <a:t>echo</a:t>
            </a:r>
            <a:r>
              <a:rPr lang="fr-FR" b="1" dirty="0" smtClean="0">
                <a:latin typeface="Courier New" panose="02070309020205020404" pitchFamily="49" charset="0"/>
                <a:cs typeface="Courier New" panose="02070309020205020404" pitchFamily="49" charset="0"/>
              </a:rPr>
              <a:t> </a:t>
            </a:r>
            <a:r>
              <a:rPr lang="fr-FR" b="1" dirty="0">
                <a:latin typeface="Courier New" panose="02070309020205020404" pitchFamily="49" charset="0"/>
                <a:cs typeface="Courier New" panose="02070309020205020404" pitchFamily="49" charset="0"/>
              </a:rPr>
              <a:t>"&lt;h2&gt;Janvier&lt;/h2&gt;".$</a:t>
            </a:r>
            <a:r>
              <a:rPr lang="fr-FR" b="1" dirty="0" err="1">
                <a:latin typeface="Courier New" panose="02070309020205020404" pitchFamily="49" charset="0"/>
                <a:cs typeface="Courier New" panose="02070309020205020404" pitchFamily="49" charset="0"/>
              </a:rPr>
              <a:t>rc</a:t>
            </a:r>
            <a:r>
              <a:rPr lang="fr-FR" b="1" dirty="0" smtClean="0">
                <a:latin typeface="Courier New" panose="02070309020205020404" pitchFamily="49" charset="0"/>
                <a:cs typeface="Courier New" panose="02070309020205020404" pitchFamily="49" charset="0"/>
              </a:rPr>
              <a:t>;</a:t>
            </a:r>
            <a:r>
              <a:rPr lang="fr-FR" b="1" dirty="0">
                <a:solidFill>
                  <a:schemeClr val="accent3">
                    <a:lumMod val="50000"/>
                  </a:schemeClr>
                </a:solidFill>
                <a:latin typeface="Courier New" panose="02070309020205020404" pitchFamily="49" charset="0"/>
                <a:cs typeface="Courier New" panose="02070309020205020404" pitchFamily="49" charset="0"/>
              </a:rPr>
              <a:t> </a:t>
            </a:r>
            <a:r>
              <a:rPr lang="fr-FR" b="1" dirty="0" smtClean="0">
                <a:solidFill>
                  <a:schemeClr val="accent3">
                    <a:lumMod val="50000"/>
                  </a:schemeClr>
                </a:solidFill>
                <a:latin typeface="Courier New" panose="02070309020205020404" pitchFamily="49" charset="0"/>
                <a:cs typeface="Courier New" panose="02070309020205020404" pitchFamily="49" charset="0"/>
              </a:rPr>
              <a:t>	//</a:t>
            </a:r>
            <a:r>
              <a:rPr lang="fr-FR" b="1" dirty="0">
                <a:solidFill>
                  <a:schemeClr val="accent3">
                    <a:lumMod val="50000"/>
                  </a:schemeClr>
                </a:solidFill>
                <a:latin typeface="Courier New" panose="02070309020205020404" pitchFamily="49" charset="0"/>
                <a:cs typeface="Courier New" panose="02070309020205020404" pitchFamily="49" charset="0"/>
              </a:rPr>
              <a:t>		Mois</a:t>
            </a:r>
          </a:p>
          <a:p>
            <a:pPr marL="0" indent="0">
              <a:buNone/>
            </a:pPr>
            <a:r>
              <a:rPr lang="fr-FR" b="1" dirty="0" smtClean="0">
                <a:solidFill>
                  <a:schemeClr val="accent3">
                    <a:lumMod val="50000"/>
                  </a:schemeClr>
                </a:solidFill>
                <a:latin typeface="Courier New" panose="02070309020205020404" pitchFamily="49" charset="0"/>
                <a:cs typeface="Courier New" panose="02070309020205020404" pitchFamily="49" charset="0"/>
              </a:rPr>
              <a:t>//</a:t>
            </a:r>
            <a:r>
              <a:rPr lang="fr-FR" b="1" dirty="0">
                <a:solidFill>
                  <a:schemeClr val="accent3">
                    <a:lumMod val="50000"/>
                  </a:schemeClr>
                </a:solidFill>
                <a:latin typeface="Courier New" panose="02070309020205020404" pitchFamily="49" charset="0"/>
                <a:cs typeface="Courier New" panose="02070309020205020404" pitchFamily="49" charset="0"/>
              </a:rPr>
              <a:t>		Jours de la semaine</a:t>
            </a:r>
          </a:p>
          <a:p>
            <a:pPr marL="0" indent="0">
              <a:buNone/>
            </a:pPr>
            <a:r>
              <a:rPr lang="fr-FR" b="1" dirty="0" err="1">
                <a:latin typeface="Courier New" panose="02070309020205020404" pitchFamily="49" charset="0"/>
                <a:cs typeface="Courier New" panose="02070309020205020404" pitchFamily="49" charset="0"/>
              </a:rPr>
              <a:t>echo</a:t>
            </a:r>
            <a:r>
              <a:rPr lang="fr-FR" b="1" dirty="0">
                <a:latin typeface="Courier New" panose="02070309020205020404" pitchFamily="49" charset="0"/>
                <a:cs typeface="Courier New" panose="02070309020205020404" pitchFamily="49" charset="0"/>
              </a:rPr>
              <a:t> "&lt;table&gt;&lt;</a:t>
            </a:r>
            <a:r>
              <a:rPr lang="fr-FR" b="1" dirty="0" err="1">
                <a:latin typeface="Courier New" panose="02070309020205020404" pitchFamily="49" charset="0"/>
                <a:cs typeface="Courier New" panose="02070309020205020404" pitchFamily="49" charset="0"/>
              </a:rPr>
              <a:t>thead</a:t>
            </a:r>
            <a:r>
              <a:rPr lang="fr-FR" b="1" dirty="0">
                <a:latin typeface="Courier New" panose="02070309020205020404" pitchFamily="49" charset="0"/>
                <a:cs typeface="Courier New" panose="02070309020205020404" pitchFamily="49" charset="0"/>
              </a:rPr>
              <a:t>&gt;&lt;tr&gt;".$</a:t>
            </a:r>
            <a:r>
              <a:rPr lang="fr-FR" b="1" dirty="0" err="1">
                <a:latin typeface="Courier New" panose="02070309020205020404" pitchFamily="49" charset="0"/>
                <a:cs typeface="Courier New" panose="02070309020205020404" pitchFamily="49" charset="0"/>
              </a:rPr>
              <a:t>rc</a:t>
            </a:r>
            <a:r>
              <a:rPr lang="fr-FR" b="1" dirty="0">
                <a:latin typeface="Courier New" panose="02070309020205020404" pitchFamily="49" charset="0"/>
                <a:cs typeface="Courier New" panose="02070309020205020404" pitchFamily="49" charset="0"/>
              </a:rPr>
              <a:t>;</a:t>
            </a:r>
          </a:p>
          <a:p>
            <a:pPr marL="0" indent="0">
              <a:buNone/>
            </a:pPr>
            <a:r>
              <a:rPr lang="fr-FR" b="1" dirty="0">
                <a:latin typeface="Courier New" panose="02070309020205020404" pitchFamily="49" charset="0"/>
                <a:cs typeface="Courier New" panose="02070309020205020404" pitchFamily="49" charset="0"/>
              </a:rPr>
              <a:t>for ($i=1;$i&lt;=7;$i++) {</a:t>
            </a:r>
          </a:p>
          <a:p>
            <a:pPr marL="0" indent="0">
              <a:buNone/>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echo</a:t>
            </a:r>
            <a:r>
              <a:rPr lang="fr-FR" b="1" dirty="0">
                <a:latin typeface="Courier New" panose="02070309020205020404" pitchFamily="49" charset="0"/>
                <a:cs typeface="Courier New" panose="02070309020205020404" pitchFamily="49" charset="0"/>
              </a:rPr>
              <a:t> "&lt;th&gt;".$jour[$i]."&lt;/th&gt;".$</a:t>
            </a:r>
            <a:r>
              <a:rPr lang="fr-FR" b="1" dirty="0" err="1">
                <a:latin typeface="Courier New" panose="02070309020205020404" pitchFamily="49" charset="0"/>
                <a:cs typeface="Courier New" panose="02070309020205020404" pitchFamily="49" charset="0"/>
              </a:rPr>
              <a:t>rc</a:t>
            </a:r>
            <a:r>
              <a:rPr lang="fr-FR" b="1" dirty="0">
                <a:latin typeface="Courier New" panose="02070309020205020404" pitchFamily="49" charset="0"/>
                <a:cs typeface="Courier New" panose="02070309020205020404" pitchFamily="49" charset="0"/>
              </a:rPr>
              <a:t>;</a:t>
            </a:r>
          </a:p>
          <a:p>
            <a:pPr marL="0" indent="0">
              <a:buNone/>
            </a:pPr>
            <a:r>
              <a:rPr lang="fr-FR" b="1" dirty="0">
                <a:latin typeface="Courier New" panose="02070309020205020404" pitchFamily="49" charset="0"/>
                <a:cs typeface="Courier New" panose="02070309020205020404" pitchFamily="49" charset="0"/>
              </a:rPr>
              <a:t>}</a:t>
            </a:r>
          </a:p>
          <a:p>
            <a:pPr marL="0" indent="0">
              <a:buNone/>
            </a:pPr>
            <a:r>
              <a:rPr lang="fr-FR" b="1" dirty="0" err="1">
                <a:latin typeface="Courier New" panose="02070309020205020404" pitchFamily="49" charset="0"/>
                <a:cs typeface="Courier New" panose="02070309020205020404" pitchFamily="49" charset="0"/>
              </a:rPr>
              <a:t>echo</a:t>
            </a:r>
            <a:r>
              <a:rPr lang="fr-FR" b="1" dirty="0">
                <a:latin typeface="Courier New" panose="02070309020205020404" pitchFamily="49" charset="0"/>
                <a:cs typeface="Courier New" panose="02070309020205020404" pitchFamily="49" charset="0"/>
              </a:rPr>
              <a:t> "&lt;/tr&gt;&lt;/</a:t>
            </a:r>
            <a:r>
              <a:rPr lang="fr-FR" b="1" dirty="0" err="1">
                <a:latin typeface="Courier New" panose="02070309020205020404" pitchFamily="49" charset="0"/>
                <a:cs typeface="Courier New" panose="02070309020205020404" pitchFamily="49" charset="0"/>
              </a:rPr>
              <a:t>thead</a:t>
            </a:r>
            <a:r>
              <a:rPr lang="fr-FR" b="1" dirty="0">
                <a:latin typeface="Courier New" panose="02070309020205020404" pitchFamily="49" charset="0"/>
                <a:cs typeface="Courier New" panose="02070309020205020404" pitchFamily="49" charset="0"/>
              </a:rPr>
              <a:t>&gt;".$</a:t>
            </a:r>
            <a:r>
              <a:rPr lang="fr-FR" b="1" dirty="0" err="1">
                <a:latin typeface="Courier New" panose="02070309020205020404" pitchFamily="49" charset="0"/>
                <a:cs typeface="Courier New" panose="02070309020205020404" pitchFamily="49" charset="0"/>
              </a:rPr>
              <a:t>rc</a:t>
            </a:r>
            <a:r>
              <a:rPr lang="fr-FR" b="1" dirty="0">
                <a:latin typeface="Courier New" panose="02070309020205020404" pitchFamily="49" charset="0"/>
                <a:cs typeface="Courier New" panose="02070309020205020404" pitchFamily="49" charset="0"/>
              </a:rPr>
              <a:t>;</a:t>
            </a:r>
          </a:p>
          <a:p>
            <a:pPr marL="0" indent="0">
              <a:buNone/>
            </a:pPr>
            <a:r>
              <a:rPr lang="fr-FR" b="1" dirty="0">
                <a:solidFill>
                  <a:schemeClr val="accent3">
                    <a:lumMod val="50000"/>
                  </a:schemeClr>
                </a:solidFill>
                <a:latin typeface="Courier New" panose="02070309020205020404" pitchFamily="49" charset="0"/>
                <a:cs typeface="Courier New" panose="02070309020205020404" pitchFamily="49" charset="0"/>
              </a:rPr>
              <a:t>//		Jours du mois</a:t>
            </a:r>
          </a:p>
          <a:p>
            <a:pPr marL="0" indent="0">
              <a:buNone/>
            </a:pPr>
            <a:r>
              <a:rPr lang="fr-FR" b="1" dirty="0">
                <a:latin typeface="Courier New" panose="02070309020205020404" pitchFamily="49" charset="0"/>
                <a:cs typeface="Courier New" panose="02070309020205020404" pitchFamily="49" charset="0"/>
              </a:rPr>
              <a:t>$</a:t>
            </a:r>
            <a:r>
              <a:rPr lang="fr-FR" b="1" dirty="0" err="1">
                <a:latin typeface="Courier New" panose="02070309020205020404" pitchFamily="49" charset="0"/>
                <a:cs typeface="Courier New" panose="02070309020205020404" pitchFamily="49" charset="0"/>
              </a:rPr>
              <a:t>nbjours</a:t>
            </a:r>
            <a:r>
              <a:rPr lang="fr-FR" b="1" dirty="0">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389130666"/>
      </p:ext>
    </p:extLst>
  </p:cSld>
  <p:clrMapOvr>
    <a:masterClrMapping/>
  </p:clrMapOvr>
  <p:transition spd="slow">
    <p:wipe dir="d"/>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corrigé exercice 12 bis : janvier</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268761"/>
            <a:ext cx="8058472" cy="5472608"/>
          </a:xfrm>
        </p:spPr>
        <p:txBody>
          <a:bodyPr>
            <a:normAutofit fontScale="55000" lnSpcReduction="20000"/>
          </a:bodyPr>
          <a:lstStyle/>
          <a:p>
            <a:pPr marL="0" indent="0">
              <a:buNone/>
            </a:pPr>
            <a:r>
              <a:rPr lang="fr-FR" b="1" dirty="0">
                <a:solidFill>
                  <a:schemeClr val="accent3">
                    <a:lumMod val="50000"/>
                  </a:schemeClr>
                </a:solidFill>
                <a:latin typeface="Courier New" panose="02070309020205020404" pitchFamily="49" charset="0"/>
                <a:cs typeface="Courier New" panose="02070309020205020404" pitchFamily="49" charset="0"/>
              </a:rPr>
              <a:t>// première ligne</a:t>
            </a:r>
          </a:p>
          <a:p>
            <a:pPr marL="0" indent="0">
              <a:buNone/>
            </a:pPr>
            <a:r>
              <a:rPr lang="fr-FR" b="1" dirty="0" err="1">
                <a:latin typeface="Courier New" panose="02070309020205020404" pitchFamily="49" charset="0"/>
                <a:cs typeface="Courier New" panose="02070309020205020404" pitchFamily="49" charset="0"/>
              </a:rPr>
              <a:t>echo</a:t>
            </a:r>
            <a:r>
              <a:rPr lang="fr-FR" b="1" dirty="0">
                <a:latin typeface="Courier New" panose="02070309020205020404" pitchFamily="49" charset="0"/>
                <a:cs typeface="Courier New" panose="02070309020205020404" pitchFamily="49" charset="0"/>
              </a:rPr>
              <a:t> "&lt;</a:t>
            </a:r>
            <a:r>
              <a:rPr lang="fr-FR" b="1" dirty="0" err="1">
                <a:latin typeface="Courier New" panose="02070309020205020404" pitchFamily="49" charset="0"/>
                <a:cs typeface="Courier New" panose="02070309020205020404" pitchFamily="49" charset="0"/>
              </a:rPr>
              <a:t>tbody</a:t>
            </a:r>
            <a:r>
              <a:rPr lang="fr-FR" b="1" dirty="0">
                <a:latin typeface="Courier New" panose="02070309020205020404" pitchFamily="49" charset="0"/>
                <a:cs typeface="Courier New" panose="02070309020205020404" pitchFamily="49" charset="0"/>
              </a:rPr>
              <a:t>&gt;&lt;tr&gt;".$</a:t>
            </a:r>
            <a:r>
              <a:rPr lang="fr-FR" b="1" dirty="0" err="1">
                <a:latin typeface="Courier New" panose="02070309020205020404" pitchFamily="49" charset="0"/>
                <a:cs typeface="Courier New" panose="02070309020205020404" pitchFamily="49" charset="0"/>
              </a:rPr>
              <a:t>rc</a:t>
            </a:r>
            <a:r>
              <a:rPr lang="fr-FR" b="1" dirty="0">
                <a:latin typeface="Courier New" panose="02070309020205020404" pitchFamily="49" charset="0"/>
                <a:cs typeface="Courier New" panose="02070309020205020404" pitchFamily="49" charset="0"/>
              </a:rPr>
              <a:t>;</a:t>
            </a:r>
          </a:p>
          <a:p>
            <a:pPr marL="0" indent="0">
              <a:buNone/>
            </a:pPr>
            <a:r>
              <a:rPr lang="fr-FR" b="1" dirty="0">
                <a:solidFill>
                  <a:schemeClr val="accent3">
                    <a:lumMod val="50000"/>
                  </a:schemeClr>
                </a:solidFill>
                <a:latin typeface="Courier New" panose="02070309020205020404" pitchFamily="49" charset="0"/>
                <a:cs typeface="Courier New" panose="02070309020205020404" pitchFamily="49" charset="0"/>
              </a:rPr>
              <a:t>//		 1 -cases vides</a:t>
            </a:r>
          </a:p>
          <a:p>
            <a:pPr marL="0" indent="0">
              <a:buNone/>
            </a:pPr>
            <a:r>
              <a:rPr lang="fr-FR" b="1" dirty="0">
                <a:latin typeface="Courier New" panose="02070309020205020404" pitchFamily="49" charset="0"/>
                <a:cs typeface="Courier New" panose="02070309020205020404" pitchFamily="49" charset="0"/>
              </a:rPr>
              <a:t>for ($v=1;$v&lt;$</a:t>
            </a:r>
            <a:r>
              <a:rPr lang="fr-FR" b="1" dirty="0" err="1">
                <a:latin typeface="Courier New" panose="02070309020205020404" pitchFamily="49" charset="0"/>
                <a:cs typeface="Courier New" panose="02070309020205020404" pitchFamily="49" charset="0"/>
              </a:rPr>
              <a:t>premierjour</a:t>
            </a:r>
            <a:r>
              <a:rPr lang="fr-FR" b="1" dirty="0">
                <a:latin typeface="Courier New" panose="02070309020205020404" pitchFamily="49" charset="0"/>
                <a:cs typeface="Courier New" panose="02070309020205020404" pitchFamily="49" charset="0"/>
              </a:rPr>
              <a:t>;$v++) {</a:t>
            </a:r>
          </a:p>
          <a:p>
            <a:pPr marL="0" indent="0">
              <a:buNone/>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echo</a:t>
            </a:r>
            <a:r>
              <a:rPr lang="fr-FR" b="1" dirty="0">
                <a:latin typeface="Courier New" panose="02070309020205020404" pitchFamily="49" charset="0"/>
                <a:cs typeface="Courier New" panose="02070309020205020404" pitchFamily="49" charset="0"/>
              </a:rPr>
              <a:t> "&lt;td&gt;&amp;</a:t>
            </a:r>
            <a:r>
              <a:rPr lang="fr-FR" b="1" dirty="0" err="1">
                <a:latin typeface="Courier New" panose="02070309020205020404" pitchFamily="49" charset="0"/>
                <a:cs typeface="Courier New" panose="02070309020205020404" pitchFamily="49" charset="0"/>
              </a:rPr>
              <a:t>nbsp</a:t>
            </a:r>
            <a:r>
              <a:rPr lang="fr-FR" b="1" dirty="0">
                <a:latin typeface="Courier New" panose="02070309020205020404" pitchFamily="49" charset="0"/>
                <a:cs typeface="Courier New" panose="02070309020205020404" pitchFamily="49" charset="0"/>
              </a:rPr>
              <a:t>;&lt;/td&gt;".$</a:t>
            </a:r>
            <a:r>
              <a:rPr lang="fr-FR" b="1" dirty="0" err="1">
                <a:latin typeface="Courier New" panose="02070309020205020404" pitchFamily="49" charset="0"/>
                <a:cs typeface="Courier New" panose="02070309020205020404" pitchFamily="49" charset="0"/>
              </a:rPr>
              <a:t>rc</a:t>
            </a:r>
            <a:r>
              <a:rPr lang="fr-FR" b="1" dirty="0">
                <a:latin typeface="Courier New" panose="02070309020205020404" pitchFamily="49" charset="0"/>
                <a:cs typeface="Courier New" panose="02070309020205020404" pitchFamily="49" charset="0"/>
              </a:rPr>
              <a:t>;</a:t>
            </a:r>
          </a:p>
          <a:p>
            <a:pPr marL="0" indent="0">
              <a:buNone/>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nbjours</a:t>
            </a:r>
            <a:r>
              <a:rPr lang="fr-FR" b="1" dirty="0">
                <a:latin typeface="Courier New" panose="02070309020205020404" pitchFamily="49" charset="0"/>
                <a:cs typeface="Courier New" panose="02070309020205020404" pitchFamily="49" charset="0"/>
              </a:rPr>
              <a:t>++;</a:t>
            </a:r>
          </a:p>
          <a:p>
            <a:pPr marL="0" indent="0">
              <a:buNone/>
            </a:pPr>
            <a:r>
              <a:rPr lang="fr-FR" b="1" dirty="0">
                <a:latin typeface="Courier New" panose="02070309020205020404" pitchFamily="49" charset="0"/>
                <a:cs typeface="Courier New" panose="02070309020205020404" pitchFamily="49" charset="0"/>
              </a:rPr>
              <a:t>}</a:t>
            </a:r>
          </a:p>
          <a:p>
            <a:pPr marL="0" indent="0">
              <a:buNone/>
            </a:pPr>
            <a:r>
              <a:rPr lang="fr-FR" b="1" dirty="0">
                <a:solidFill>
                  <a:schemeClr val="accent3">
                    <a:lumMod val="50000"/>
                  </a:schemeClr>
                </a:solidFill>
                <a:latin typeface="Courier New" panose="02070309020205020404" pitchFamily="49" charset="0"/>
                <a:cs typeface="Courier New" panose="02070309020205020404" pitchFamily="49" charset="0"/>
              </a:rPr>
              <a:t>// jours normaux</a:t>
            </a:r>
          </a:p>
          <a:p>
            <a:pPr marL="0" indent="0">
              <a:buNone/>
            </a:pPr>
            <a:r>
              <a:rPr lang="fr-FR" b="1" dirty="0">
                <a:latin typeface="Courier New" panose="02070309020205020404" pitchFamily="49" charset="0"/>
                <a:cs typeface="Courier New" panose="02070309020205020404" pitchFamily="49" charset="0"/>
              </a:rPr>
              <a:t>$</a:t>
            </a:r>
            <a:r>
              <a:rPr lang="fr-FR" b="1" dirty="0" err="1">
                <a:latin typeface="Courier New" panose="02070309020205020404" pitchFamily="49" charset="0"/>
                <a:cs typeface="Courier New" panose="02070309020205020404" pitchFamily="49" charset="0"/>
              </a:rPr>
              <a:t>numero</a:t>
            </a:r>
            <a:r>
              <a:rPr lang="fr-FR" b="1" dirty="0">
                <a:latin typeface="Courier New" panose="02070309020205020404" pitchFamily="49" charset="0"/>
                <a:cs typeface="Courier New" panose="02070309020205020404" pitchFamily="49" charset="0"/>
              </a:rPr>
              <a:t>=1;</a:t>
            </a:r>
          </a:p>
          <a:p>
            <a:pPr marL="0" indent="0">
              <a:buNone/>
            </a:pPr>
            <a:r>
              <a:rPr lang="fr-FR" b="1" dirty="0">
                <a:latin typeface="Courier New" panose="02070309020205020404" pitchFamily="49" charset="0"/>
                <a:cs typeface="Courier New" panose="02070309020205020404" pitchFamily="49" charset="0"/>
              </a:rPr>
              <a:t>do {</a:t>
            </a:r>
          </a:p>
          <a:p>
            <a:pPr marL="0" indent="0">
              <a:buNone/>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echo</a:t>
            </a:r>
            <a:r>
              <a:rPr lang="fr-FR" b="1" dirty="0">
                <a:latin typeface="Courier New" panose="02070309020205020404" pitchFamily="49" charset="0"/>
                <a:cs typeface="Courier New" panose="02070309020205020404" pitchFamily="49" charset="0"/>
              </a:rPr>
              <a:t> "&lt;td&gt;".$</a:t>
            </a:r>
            <a:r>
              <a:rPr lang="fr-FR" b="1" dirty="0" err="1">
                <a:latin typeface="Courier New" panose="02070309020205020404" pitchFamily="49" charset="0"/>
                <a:cs typeface="Courier New" panose="02070309020205020404" pitchFamily="49" charset="0"/>
              </a:rPr>
              <a:t>numero</a:t>
            </a:r>
            <a:r>
              <a:rPr lang="fr-FR" b="1" dirty="0">
                <a:latin typeface="Courier New" panose="02070309020205020404" pitchFamily="49" charset="0"/>
                <a:cs typeface="Courier New" panose="02070309020205020404" pitchFamily="49" charset="0"/>
              </a:rPr>
              <a:t>."&lt;/td&gt;".$</a:t>
            </a:r>
            <a:r>
              <a:rPr lang="fr-FR" b="1" dirty="0" err="1">
                <a:latin typeface="Courier New" panose="02070309020205020404" pitchFamily="49" charset="0"/>
                <a:cs typeface="Courier New" panose="02070309020205020404" pitchFamily="49" charset="0"/>
              </a:rPr>
              <a:t>rc</a:t>
            </a:r>
            <a:r>
              <a:rPr lang="fr-FR" b="1" dirty="0">
                <a:latin typeface="Courier New" panose="02070309020205020404" pitchFamily="49" charset="0"/>
                <a:cs typeface="Courier New" panose="02070309020205020404" pitchFamily="49" charset="0"/>
              </a:rPr>
              <a:t>;</a:t>
            </a:r>
          </a:p>
          <a:p>
            <a:pPr marL="0" indent="0">
              <a:buNone/>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numero</a:t>
            </a:r>
            <a:r>
              <a:rPr lang="fr-FR" b="1" dirty="0">
                <a:latin typeface="Courier New" panose="02070309020205020404" pitchFamily="49" charset="0"/>
                <a:cs typeface="Courier New" panose="02070309020205020404" pitchFamily="49" charset="0"/>
              </a:rPr>
              <a:t>++;</a:t>
            </a:r>
          </a:p>
          <a:p>
            <a:pPr marL="0" indent="0">
              <a:buNone/>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nbjours</a:t>
            </a:r>
            <a:r>
              <a:rPr lang="fr-FR" b="1" dirty="0">
                <a:latin typeface="Courier New" panose="02070309020205020404" pitchFamily="49" charset="0"/>
                <a:cs typeface="Courier New" panose="02070309020205020404" pitchFamily="49" charset="0"/>
              </a:rPr>
              <a:t>++;</a:t>
            </a:r>
          </a:p>
          <a:p>
            <a:pPr marL="0" indent="0">
              <a:buNone/>
            </a:pPr>
            <a:r>
              <a:rPr lang="fr-FR" b="1" dirty="0">
                <a:latin typeface="Courier New" panose="02070309020205020404" pitchFamily="49" charset="0"/>
                <a:cs typeface="Courier New" panose="02070309020205020404" pitchFamily="49" charset="0"/>
              </a:rPr>
              <a:t>	if ($</a:t>
            </a:r>
            <a:r>
              <a:rPr lang="fr-FR" b="1" dirty="0" err="1">
                <a:latin typeface="Courier New" panose="02070309020205020404" pitchFamily="49" charset="0"/>
                <a:cs typeface="Courier New" panose="02070309020205020404" pitchFamily="49" charset="0"/>
              </a:rPr>
              <a:t>nbjours</a:t>
            </a:r>
            <a:r>
              <a:rPr lang="fr-FR" b="1" dirty="0">
                <a:latin typeface="Courier New" panose="02070309020205020404" pitchFamily="49" charset="0"/>
                <a:cs typeface="Courier New" panose="02070309020205020404" pitchFamily="49" charset="0"/>
              </a:rPr>
              <a:t>&gt;=7) {</a:t>
            </a:r>
          </a:p>
          <a:p>
            <a:pPr marL="0" indent="0">
              <a:buNone/>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nbjours</a:t>
            </a:r>
            <a:r>
              <a:rPr lang="fr-FR" b="1" dirty="0">
                <a:latin typeface="Courier New" panose="02070309020205020404" pitchFamily="49" charset="0"/>
                <a:cs typeface="Courier New" panose="02070309020205020404" pitchFamily="49" charset="0"/>
              </a:rPr>
              <a:t>=0;</a:t>
            </a:r>
          </a:p>
          <a:p>
            <a:pPr marL="0" indent="0">
              <a:buNone/>
            </a:pP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echo</a:t>
            </a:r>
            <a:r>
              <a:rPr lang="fr-FR" b="1" dirty="0">
                <a:latin typeface="Courier New" panose="02070309020205020404" pitchFamily="49" charset="0"/>
                <a:cs typeface="Courier New" panose="02070309020205020404" pitchFamily="49" charset="0"/>
              </a:rPr>
              <a:t> "&lt;/tr&gt;".$</a:t>
            </a:r>
            <a:r>
              <a:rPr lang="fr-FR" b="1" dirty="0" err="1">
                <a:latin typeface="Courier New" panose="02070309020205020404" pitchFamily="49" charset="0"/>
                <a:cs typeface="Courier New" panose="02070309020205020404" pitchFamily="49" charset="0"/>
              </a:rPr>
              <a:t>rc</a:t>
            </a:r>
            <a:r>
              <a:rPr lang="fr-FR" b="1" dirty="0">
                <a:latin typeface="Courier New" panose="02070309020205020404" pitchFamily="49" charset="0"/>
                <a:cs typeface="Courier New" panose="02070309020205020404" pitchFamily="49" charset="0"/>
              </a:rPr>
              <a:t>."&lt;tr&gt;";</a:t>
            </a:r>
          </a:p>
          <a:p>
            <a:pPr marL="0" indent="0">
              <a:buNone/>
            </a:pPr>
            <a:r>
              <a:rPr lang="fr-FR" b="1" dirty="0">
                <a:latin typeface="Courier New" panose="02070309020205020404" pitchFamily="49" charset="0"/>
                <a:cs typeface="Courier New" panose="02070309020205020404" pitchFamily="49" charset="0"/>
              </a:rPr>
              <a:t>	}</a:t>
            </a:r>
          </a:p>
          <a:p>
            <a:pPr marL="0" indent="0">
              <a:buNone/>
            </a:pPr>
            <a:r>
              <a:rPr lang="fr-FR" b="1" dirty="0" smtClean="0">
                <a:latin typeface="Courier New" panose="02070309020205020404" pitchFamily="49" charset="0"/>
                <a:cs typeface="Courier New" panose="02070309020205020404" pitchFamily="49" charset="0"/>
              </a:rPr>
              <a:t>}</a:t>
            </a:r>
          </a:p>
          <a:p>
            <a:pPr marL="0" indent="0">
              <a:buNone/>
            </a:pPr>
            <a:r>
              <a:rPr lang="fr-FR" b="1" dirty="0" err="1">
                <a:latin typeface="Courier New" panose="02070309020205020404" pitchFamily="49" charset="0"/>
                <a:cs typeface="Courier New" panose="02070309020205020404" pitchFamily="49" charset="0"/>
              </a:rPr>
              <a:t>while</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numero</a:t>
            </a:r>
            <a:r>
              <a:rPr lang="fr-FR" b="1" dirty="0">
                <a:latin typeface="Courier New" panose="02070309020205020404" pitchFamily="49" charset="0"/>
                <a:cs typeface="Courier New" panose="02070309020205020404" pitchFamily="49" charset="0"/>
              </a:rPr>
              <a:t>&lt;=31);</a:t>
            </a:r>
          </a:p>
          <a:p>
            <a:pPr marL="0" indent="0">
              <a:buNone/>
            </a:pPr>
            <a:endParaRPr lang="fr-FR"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2462205"/>
      </p:ext>
    </p:extLst>
  </p:cSld>
  <p:clrMapOvr>
    <a:masterClrMapping/>
  </p:clrMapOvr>
  <p:transition spd="slow">
    <p:wipe dir="d"/>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corrigé exercice 12 bis : janvier</a:t>
            </a:r>
            <a:endParaRPr lang="fr-FR" b="1" i="1" dirty="0">
              <a:solidFill>
                <a:schemeClr val="accent2">
                  <a:lumMod val="75000"/>
                </a:schemeClr>
              </a:solidFill>
            </a:endParaRPr>
          </a:p>
        </p:txBody>
      </p:sp>
      <p:sp>
        <p:nvSpPr>
          <p:cNvPr id="3" name="Espace réservé du contenu 2"/>
          <p:cNvSpPr>
            <a:spLocks noGrp="1"/>
          </p:cNvSpPr>
          <p:nvPr>
            <p:ph idx="1"/>
          </p:nvPr>
        </p:nvSpPr>
        <p:spPr/>
        <p:txBody>
          <a:bodyPr>
            <a:normAutofit/>
          </a:bodyPr>
          <a:lstStyle/>
          <a:p>
            <a:pPr marL="0" indent="0">
              <a:buNone/>
            </a:pPr>
            <a:r>
              <a:rPr lang="fr-FR" sz="2400" b="1" dirty="0" smtClean="0">
                <a:solidFill>
                  <a:schemeClr val="accent3">
                    <a:lumMod val="50000"/>
                  </a:schemeClr>
                </a:solidFill>
                <a:latin typeface="Courier New" panose="02070309020205020404" pitchFamily="49" charset="0"/>
                <a:cs typeface="Courier New" panose="02070309020205020404" pitchFamily="49" charset="0"/>
              </a:rPr>
              <a:t>// </a:t>
            </a:r>
            <a:r>
              <a:rPr lang="fr-FR" sz="2400" b="1" dirty="0">
                <a:solidFill>
                  <a:schemeClr val="accent3">
                    <a:lumMod val="50000"/>
                  </a:schemeClr>
                </a:solidFill>
                <a:latin typeface="Courier New" panose="02070309020205020404" pitchFamily="49" charset="0"/>
                <a:cs typeface="Courier New" panose="02070309020205020404" pitchFamily="49" charset="0"/>
              </a:rPr>
              <a:t>		dernières cases vides</a:t>
            </a:r>
          </a:p>
          <a:p>
            <a:pPr marL="0" indent="0">
              <a:buNone/>
            </a:pPr>
            <a:r>
              <a:rPr lang="fr-FR" sz="2400" b="1" dirty="0">
                <a:latin typeface="Courier New" panose="02070309020205020404" pitchFamily="49" charset="0"/>
                <a:cs typeface="Courier New" panose="02070309020205020404" pitchFamily="49" charset="0"/>
              </a:rPr>
              <a:t>for ($v=$</a:t>
            </a:r>
            <a:r>
              <a:rPr lang="fr-FR" sz="2400" b="1" dirty="0" err="1">
                <a:latin typeface="Courier New" panose="02070309020205020404" pitchFamily="49" charset="0"/>
                <a:cs typeface="Courier New" panose="02070309020205020404" pitchFamily="49" charset="0"/>
              </a:rPr>
              <a:t>nbjours</a:t>
            </a:r>
            <a:r>
              <a:rPr lang="fr-FR" sz="2400" b="1" dirty="0">
                <a:latin typeface="Courier New" panose="02070309020205020404" pitchFamily="49" charset="0"/>
                <a:cs typeface="Courier New" panose="02070309020205020404" pitchFamily="49" charset="0"/>
              </a:rPr>
              <a:t>;$v&lt;7;$v++) {</a:t>
            </a:r>
          </a:p>
          <a:p>
            <a:pPr marL="0" indent="0">
              <a:buNone/>
            </a:pPr>
            <a:r>
              <a:rPr lang="fr-FR" sz="2400" b="1" dirty="0">
                <a:latin typeface="Courier New" panose="02070309020205020404" pitchFamily="49" charset="0"/>
                <a:cs typeface="Courier New" panose="02070309020205020404" pitchFamily="49" charset="0"/>
              </a:rPr>
              <a:t>	</a:t>
            </a:r>
            <a:r>
              <a:rPr lang="fr-FR" sz="2400" b="1" dirty="0" err="1">
                <a:latin typeface="Courier New" panose="02070309020205020404" pitchFamily="49" charset="0"/>
                <a:cs typeface="Courier New" panose="02070309020205020404" pitchFamily="49" charset="0"/>
              </a:rPr>
              <a:t>echo</a:t>
            </a:r>
            <a:r>
              <a:rPr lang="fr-FR" sz="2400" b="1" dirty="0">
                <a:latin typeface="Courier New" panose="02070309020205020404" pitchFamily="49" charset="0"/>
                <a:cs typeface="Courier New" panose="02070309020205020404" pitchFamily="49" charset="0"/>
              </a:rPr>
              <a:t> "&lt;td&gt;&amp;</a:t>
            </a:r>
            <a:r>
              <a:rPr lang="fr-FR" sz="2400" b="1" dirty="0" err="1">
                <a:latin typeface="Courier New" panose="02070309020205020404" pitchFamily="49" charset="0"/>
                <a:cs typeface="Courier New" panose="02070309020205020404" pitchFamily="49" charset="0"/>
              </a:rPr>
              <a:t>nbsp</a:t>
            </a:r>
            <a:r>
              <a:rPr lang="fr-FR" sz="2400" b="1" dirty="0">
                <a:latin typeface="Courier New" panose="02070309020205020404" pitchFamily="49" charset="0"/>
                <a:cs typeface="Courier New" panose="02070309020205020404" pitchFamily="49" charset="0"/>
              </a:rPr>
              <a:t>;&lt;/td&gt;".$</a:t>
            </a:r>
            <a:r>
              <a:rPr lang="fr-FR" sz="2400" b="1" dirty="0" err="1">
                <a:latin typeface="Courier New" panose="02070309020205020404" pitchFamily="49" charset="0"/>
                <a:cs typeface="Courier New" panose="02070309020205020404" pitchFamily="49" charset="0"/>
              </a:rPr>
              <a:t>rc</a:t>
            </a:r>
            <a:r>
              <a:rPr lang="fr-FR" sz="2400" b="1" dirty="0">
                <a:latin typeface="Courier New" panose="02070309020205020404" pitchFamily="49" charset="0"/>
                <a:cs typeface="Courier New" panose="02070309020205020404" pitchFamily="49" charset="0"/>
              </a:rPr>
              <a:t>;</a:t>
            </a:r>
          </a:p>
          <a:p>
            <a:pPr marL="0" indent="0">
              <a:buNone/>
            </a:pPr>
            <a:r>
              <a:rPr lang="fr-FR" sz="2400" b="1" dirty="0">
                <a:latin typeface="Courier New" panose="02070309020205020404" pitchFamily="49" charset="0"/>
                <a:cs typeface="Courier New" panose="02070309020205020404" pitchFamily="49" charset="0"/>
              </a:rPr>
              <a:t>}</a:t>
            </a:r>
          </a:p>
          <a:p>
            <a:pPr marL="0" indent="0">
              <a:buNone/>
            </a:pPr>
            <a:r>
              <a:rPr lang="fr-FR" sz="2400" b="1" dirty="0" err="1">
                <a:latin typeface="Courier New" panose="02070309020205020404" pitchFamily="49" charset="0"/>
                <a:cs typeface="Courier New" panose="02070309020205020404" pitchFamily="49" charset="0"/>
              </a:rPr>
              <a:t>echo</a:t>
            </a:r>
            <a:r>
              <a:rPr lang="fr-FR" sz="2400" b="1" dirty="0">
                <a:latin typeface="Courier New" panose="02070309020205020404" pitchFamily="49" charset="0"/>
                <a:cs typeface="Courier New" panose="02070309020205020404" pitchFamily="49" charset="0"/>
              </a:rPr>
              <a:t> "&lt;/tr&gt;&lt;/</a:t>
            </a:r>
            <a:r>
              <a:rPr lang="fr-FR" sz="2400" b="1" dirty="0" err="1">
                <a:latin typeface="Courier New" panose="02070309020205020404" pitchFamily="49" charset="0"/>
                <a:cs typeface="Courier New" panose="02070309020205020404" pitchFamily="49" charset="0"/>
              </a:rPr>
              <a:t>tbody</a:t>
            </a:r>
            <a:r>
              <a:rPr lang="fr-FR" sz="2400" b="1" dirty="0">
                <a:latin typeface="Courier New" panose="02070309020205020404" pitchFamily="49" charset="0"/>
                <a:cs typeface="Courier New" panose="02070309020205020404" pitchFamily="49" charset="0"/>
              </a:rPr>
              <a:t>&gt;&lt;/table&gt;".$</a:t>
            </a:r>
            <a:r>
              <a:rPr lang="fr-FR" sz="2400" b="1" dirty="0" err="1">
                <a:latin typeface="Courier New" panose="02070309020205020404" pitchFamily="49" charset="0"/>
                <a:cs typeface="Courier New" panose="02070309020205020404" pitchFamily="49" charset="0"/>
              </a:rPr>
              <a:t>rc</a:t>
            </a:r>
            <a:r>
              <a:rPr lang="fr-FR" sz="2400" b="1" dirty="0">
                <a:latin typeface="Courier New" panose="02070309020205020404" pitchFamily="49" charset="0"/>
                <a:cs typeface="Courier New" panose="02070309020205020404" pitchFamily="49" charset="0"/>
              </a:rPr>
              <a:t>;</a:t>
            </a:r>
          </a:p>
          <a:p>
            <a:pPr marL="0" indent="0">
              <a:buNone/>
            </a:pPr>
            <a:r>
              <a:rPr lang="fr-FR" sz="2400" b="1" dirty="0">
                <a:solidFill>
                  <a:srgbClr val="C00000"/>
                </a:solidFill>
                <a:latin typeface="Courier New" panose="02070309020205020404" pitchFamily="49" charset="0"/>
                <a:cs typeface="Courier New" panose="02070309020205020404" pitchFamily="49" charset="0"/>
              </a:rPr>
              <a:t>?&gt;</a:t>
            </a:r>
          </a:p>
          <a:p>
            <a:pPr marL="0" indent="0">
              <a:buNone/>
            </a:pPr>
            <a:r>
              <a:rPr lang="fr-FR" sz="2400" b="1" dirty="0">
                <a:solidFill>
                  <a:schemeClr val="tx2">
                    <a:lumMod val="75000"/>
                  </a:schemeClr>
                </a:solidFill>
                <a:latin typeface="Courier New" panose="02070309020205020404" pitchFamily="49" charset="0"/>
                <a:cs typeface="Courier New" panose="02070309020205020404" pitchFamily="49" charset="0"/>
              </a:rPr>
              <a:t>&lt;/body&gt;</a:t>
            </a:r>
          </a:p>
        </p:txBody>
      </p:sp>
    </p:spTree>
    <p:extLst>
      <p:ext uri="{BB962C8B-B14F-4D97-AF65-F5344CB8AC3E}">
        <p14:creationId xmlns:p14="http://schemas.microsoft.com/office/powerpoint/2010/main" val="1042223354"/>
      </p:ext>
    </p:extLst>
  </p:cSld>
  <p:clrMapOvr>
    <a:masterClrMapping/>
  </p:clrMapOvr>
  <p:transition spd="slow">
    <p:wipe dir="d"/>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2885550"/>
          </a:xfrm>
        </p:spPr>
        <p:txBody>
          <a:bodyPr/>
          <a:lstStyle/>
          <a:p>
            <a:r>
              <a:rPr lang="fr-FR" sz="4000" b="1" i="1" dirty="0" smtClean="0"/>
              <a:t>Fonction définie par l'utilisateur:</a:t>
            </a:r>
            <a:br>
              <a:rPr lang="fr-FR" sz="4000" b="1" i="1" dirty="0" smtClean="0"/>
            </a:br>
            <a:r>
              <a:rPr lang="fr-FR" sz="2800" b="1" i="1" dirty="0" err="1" smtClean="0">
                <a:solidFill>
                  <a:schemeClr val="accent2">
                    <a:lumMod val="75000"/>
                  </a:schemeClr>
                </a:solidFill>
              </a:rPr>
              <a:t>function</a:t>
            </a:r>
            <a:r>
              <a:rPr lang="fr-FR" sz="2800" b="1" i="1" dirty="0" smtClean="0">
                <a:solidFill>
                  <a:schemeClr val="accent2">
                    <a:lumMod val="75000"/>
                  </a:schemeClr>
                </a:solidFill>
              </a:rPr>
              <a:t> nom(</a:t>
            </a:r>
            <a:r>
              <a:rPr lang="fr-FR" sz="2800" b="1" i="1" dirty="0" smtClean="0">
                <a:solidFill>
                  <a:srgbClr val="0070C0"/>
                </a:solidFill>
              </a:rPr>
              <a:t>[$arg1][,$arg2][,...][,$</a:t>
            </a:r>
            <a:r>
              <a:rPr lang="fr-FR" sz="2800" b="1" i="1" dirty="0" err="1" smtClean="0">
                <a:solidFill>
                  <a:srgbClr val="0070C0"/>
                </a:solidFill>
              </a:rPr>
              <a:t>argn</a:t>
            </a:r>
            <a:r>
              <a:rPr lang="fr-FR" sz="2800" b="1" i="1" dirty="0" smtClean="0">
                <a:solidFill>
                  <a:srgbClr val="0070C0"/>
                </a:solidFill>
              </a:rPr>
              <a:t>]</a:t>
            </a:r>
            <a:r>
              <a:rPr lang="fr-FR" sz="2800" b="1" i="1" dirty="0" smtClean="0">
                <a:solidFill>
                  <a:schemeClr val="accent2">
                    <a:lumMod val="75000"/>
                  </a:schemeClr>
                </a:solidFill>
              </a:rPr>
              <a:t>)</a:t>
            </a:r>
            <a:br>
              <a:rPr lang="fr-FR" sz="2800" b="1" i="1" dirty="0" smtClean="0">
                <a:solidFill>
                  <a:schemeClr val="accent2">
                    <a:lumMod val="75000"/>
                  </a:schemeClr>
                </a:solidFill>
              </a:rPr>
            </a:br>
            <a:r>
              <a:rPr lang="fr-FR" sz="2800" b="1" i="1" dirty="0" smtClean="0">
                <a:solidFill>
                  <a:schemeClr val="accent2">
                    <a:lumMod val="75000"/>
                  </a:schemeClr>
                </a:solidFill>
              </a:rPr>
              <a:t>{</a:t>
            </a:r>
            <a:br>
              <a:rPr lang="fr-FR" sz="2800" b="1" i="1" dirty="0" smtClean="0">
                <a:solidFill>
                  <a:schemeClr val="accent2">
                    <a:lumMod val="75000"/>
                  </a:schemeClr>
                </a:solidFill>
              </a:rPr>
            </a:br>
            <a:r>
              <a:rPr lang="fr-FR" sz="2800" b="1" i="1" dirty="0" smtClean="0">
                <a:solidFill>
                  <a:schemeClr val="accent2">
                    <a:lumMod val="75000"/>
                  </a:schemeClr>
                </a:solidFill>
              </a:rPr>
              <a:t>...   </a:t>
            </a:r>
            <a:r>
              <a:rPr lang="fr-FR" sz="2800" b="1" i="1" dirty="0" smtClean="0">
                <a:solidFill>
                  <a:srgbClr val="0070C0"/>
                </a:solidFill>
              </a:rPr>
              <a:t>instructions PHP</a:t>
            </a:r>
            <a:r>
              <a:rPr lang="fr-FR" sz="2800" b="1" i="1" dirty="0" smtClean="0">
                <a:solidFill>
                  <a:schemeClr val="accent2">
                    <a:lumMod val="75000"/>
                  </a:schemeClr>
                </a:solidFill>
              </a:rPr>
              <a:t/>
            </a:r>
            <a:br>
              <a:rPr lang="fr-FR" sz="2800" b="1" i="1" dirty="0" smtClean="0">
                <a:solidFill>
                  <a:schemeClr val="accent2">
                    <a:lumMod val="75000"/>
                  </a:schemeClr>
                </a:solidFill>
              </a:rPr>
            </a:br>
            <a:r>
              <a:rPr lang="fr-FR" sz="2800" b="1" i="1" dirty="0" smtClean="0">
                <a:solidFill>
                  <a:schemeClr val="accent2">
                    <a:lumMod val="75000"/>
                  </a:schemeClr>
                </a:solidFill>
              </a:rPr>
              <a:t>return </a:t>
            </a:r>
            <a:r>
              <a:rPr lang="fr-FR" sz="2800" b="1" i="1" dirty="0" smtClean="0">
                <a:solidFill>
                  <a:srgbClr val="0070C0"/>
                </a:solidFill>
              </a:rPr>
              <a:t>$retour</a:t>
            </a:r>
            <a:r>
              <a:rPr lang="fr-FR" sz="2800" b="1" i="1" dirty="0" smtClean="0">
                <a:solidFill>
                  <a:schemeClr val="accent2">
                    <a:lumMod val="75000"/>
                  </a:schemeClr>
                </a:solidFill>
              </a:rPr>
              <a:t>;</a:t>
            </a:r>
            <a:r>
              <a:rPr lang="fr-FR" sz="2800" b="1" i="1" dirty="0">
                <a:solidFill>
                  <a:schemeClr val="accent2">
                    <a:lumMod val="75000"/>
                  </a:schemeClr>
                </a:solidFill>
              </a:rPr>
              <a:t/>
            </a:r>
            <a:br>
              <a:rPr lang="fr-FR" sz="2800" b="1" i="1" dirty="0">
                <a:solidFill>
                  <a:schemeClr val="accent2">
                    <a:lumMod val="75000"/>
                  </a:schemeClr>
                </a:solidFill>
              </a:rPr>
            </a:b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3284984"/>
            <a:ext cx="8077200" cy="3573016"/>
          </a:xfrm>
        </p:spPr>
        <p:txBody>
          <a:bodyPr numCol="1">
            <a:normAutofit fontScale="92500" lnSpcReduction="10000"/>
          </a:bodyPr>
          <a:lstStyle/>
          <a:p>
            <a:pPr marL="0" indent="0">
              <a:buNone/>
            </a:pPr>
            <a:r>
              <a:rPr lang="fr-FR" sz="2000" dirty="0" smtClean="0"/>
              <a:t>Une fonction est un ensemble d'instructions qui seront </a:t>
            </a:r>
            <a:r>
              <a:rPr lang="fr-FR" sz="2000" dirty="0" err="1" smtClean="0"/>
              <a:t>éxecutées</a:t>
            </a:r>
            <a:r>
              <a:rPr lang="fr-FR" sz="2000" dirty="0" smtClean="0"/>
              <a:t> lorsque le programme principal le demandera en lui passant éventuellement des arguments, c'est à dire des variables, des tableaux ou des constantes.</a:t>
            </a:r>
          </a:p>
          <a:p>
            <a:pPr marL="0" indent="0">
              <a:buNone/>
            </a:pPr>
            <a:r>
              <a:rPr lang="fr-FR" sz="2000" dirty="0" smtClean="0"/>
              <a:t>La fonction peut éventuellement renvoyer un résultat avec l'instruction </a:t>
            </a:r>
            <a:r>
              <a:rPr lang="fr-FR" sz="2000" b="1" dirty="0" smtClean="0">
                <a:solidFill>
                  <a:schemeClr val="accent2">
                    <a:lumMod val="75000"/>
                  </a:schemeClr>
                </a:solidFill>
              </a:rPr>
              <a:t>return.</a:t>
            </a:r>
          </a:p>
          <a:p>
            <a:pPr marL="0" indent="0">
              <a:buNone/>
            </a:pPr>
            <a:r>
              <a:rPr lang="fr-FR" sz="2000" b="1" dirty="0" smtClean="0"/>
              <a:t>Exemple :</a:t>
            </a:r>
          </a:p>
          <a:p>
            <a:pPr marL="0" indent="0">
              <a:buNone/>
            </a:pPr>
            <a:r>
              <a:rPr lang="fr-FR" sz="2000" b="1" dirty="0" smtClean="0"/>
              <a:t>$</a:t>
            </a:r>
            <a:r>
              <a:rPr lang="fr-FR" sz="2000" b="1" dirty="0" err="1" smtClean="0"/>
              <a:t>datedujour</a:t>
            </a:r>
            <a:r>
              <a:rPr lang="fr-FR" sz="2000" b="1" dirty="0" smtClean="0"/>
              <a:t>=</a:t>
            </a:r>
            <a:r>
              <a:rPr lang="fr-FR" sz="2000" b="1" dirty="0" err="1" smtClean="0"/>
              <a:t>recupdate</a:t>
            </a:r>
            <a:r>
              <a:rPr lang="fr-FR" sz="2000" b="1" dirty="0" smtClean="0"/>
              <a:t>();</a:t>
            </a:r>
          </a:p>
          <a:p>
            <a:pPr marL="0" indent="0">
              <a:buNone/>
            </a:pPr>
            <a:r>
              <a:rPr lang="fr-FR" sz="2000" b="1" dirty="0" err="1" smtClean="0"/>
              <a:t>echo</a:t>
            </a:r>
            <a:r>
              <a:rPr lang="fr-FR" sz="2000" b="1" dirty="0" smtClean="0"/>
              <a:t> $</a:t>
            </a:r>
            <a:r>
              <a:rPr lang="fr-FR" sz="2000" b="1" dirty="0" err="1" smtClean="0"/>
              <a:t>datedujour</a:t>
            </a:r>
            <a:r>
              <a:rPr lang="fr-FR" sz="2000" b="1" dirty="0" smtClean="0"/>
              <a:t>; 	</a:t>
            </a:r>
            <a:r>
              <a:rPr lang="fr-FR" sz="2000" b="1" smtClean="0"/>
              <a:t>// renvoie 6/10/2016</a:t>
            </a:r>
            <a:endParaRPr lang="fr-FR" sz="2000" b="1" dirty="0" smtClean="0"/>
          </a:p>
          <a:p>
            <a:pPr marL="0" indent="0">
              <a:buNone/>
            </a:pPr>
            <a:r>
              <a:rPr lang="fr-FR" sz="2000" b="1" dirty="0" err="1" smtClean="0"/>
              <a:t>function</a:t>
            </a:r>
            <a:r>
              <a:rPr lang="fr-FR" sz="2000" b="1" dirty="0" smtClean="0"/>
              <a:t> </a:t>
            </a:r>
            <a:r>
              <a:rPr lang="fr-FR" sz="2000" b="1" dirty="0" err="1" smtClean="0"/>
              <a:t>recupdate</a:t>
            </a:r>
            <a:r>
              <a:rPr lang="fr-FR" sz="2000" b="1" dirty="0" smtClean="0"/>
              <a:t>() {</a:t>
            </a:r>
          </a:p>
          <a:p>
            <a:pPr marL="0" indent="0">
              <a:buNone/>
            </a:pPr>
            <a:r>
              <a:rPr lang="fr-FR" sz="2000" b="1" dirty="0"/>
              <a:t> </a:t>
            </a:r>
            <a:r>
              <a:rPr lang="fr-FR" sz="2000" b="1" dirty="0" smtClean="0"/>
              <a:t>   $d=date('d').'/'.date('m').'/'.date('Y');</a:t>
            </a:r>
          </a:p>
          <a:p>
            <a:pPr marL="0" indent="0">
              <a:buNone/>
            </a:pPr>
            <a:r>
              <a:rPr lang="fr-FR" sz="2000" b="1" dirty="0" smtClean="0"/>
              <a:t>return $d;</a:t>
            </a:r>
          </a:p>
          <a:p>
            <a:pPr marL="0" indent="0">
              <a:buNone/>
            </a:pPr>
            <a:r>
              <a:rPr lang="fr-FR" sz="2000" b="1" dirty="0" smtClean="0"/>
              <a:t>}</a:t>
            </a:r>
          </a:p>
        </p:txBody>
      </p:sp>
    </p:spTree>
    <p:extLst>
      <p:ext uri="{BB962C8B-B14F-4D97-AF65-F5344CB8AC3E}">
        <p14:creationId xmlns:p14="http://schemas.microsoft.com/office/powerpoint/2010/main" val="525947750"/>
      </p:ext>
    </p:extLst>
  </p:cSld>
  <p:clrMapOvr>
    <a:masterClrMapping/>
  </p:clrMapOvr>
  <p:transition spd="slow">
    <p:wipe dir="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err="1" smtClean="0">
                <a:solidFill>
                  <a:schemeClr val="accent2">
                    <a:lumMod val="75000"/>
                  </a:schemeClr>
                </a:solidFill>
              </a:rPr>
              <a:t>function</a:t>
            </a:r>
            <a:r>
              <a:rPr lang="fr-FR" b="1" i="1" dirty="0" smtClean="0">
                <a:solidFill>
                  <a:schemeClr val="accent2">
                    <a:lumMod val="75000"/>
                  </a:schemeClr>
                </a:solidFill>
              </a:rPr>
              <a:t>' </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1800" dirty="0" smtClean="0"/>
              <a:t>Une fonction est un ensemble d'instructions et de fonctions PHP qui peuvent être exécutées à plusieurs endroits ou plusieurs fois au sein d'un script PHP.</a:t>
            </a:r>
          </a:p>
          <a:p>
            <a:pPr marL="0" indent="0">
              <a:buNone/>
            </a:pPr>
            <a:r>
              <a:rPr lang="fr-FR" sz="1800" dirty="0" smtClean="0"/>
              <a:t>exemple : </a:t>
            </a:r>
          </a:p>
          <a:p>
            <a:pPr marL="0" indent="0">
              <a:buNone/>
            </a:pPr>
            <a:r>
              <a:rPr lang="fr-FR" sz="1800" dirty="0" smtClean="0"/>
              <a:t>&lt;?PHP</a:t>
            </a:r>
          </a:p>
          <a:p>
            <a:pPr marL="0" indent="0">
              <a:buNone/>
            </a:pPr>
            <a:r>
              <a:rPr lang="fr-FR" sz="1800" dirty="0" smtClean="0"/>
              <a:t>$a=5;</a:t>
            </a:r>
          </a:p>
          <a:p>
            <a:pPr marL="0" indent="0">
              <a:buNone/>
            </a:pPr>
            <a:r>
              <a:rPr lang="fr-FR" sz="1800" dirty="0" smtClean="0"/>
              <a:t>$b=6;</a:t>
            </a:r>
          </a:p>
          <a:p>
            <a:pPr marL="0" indent="0">
              <a:buNone/>
            </a:pPr>
            <a:r>
              <a:rPr lang="fr-FR" sz="1800" dirty="0" err="1" smtClean="0"/>
              <a:t>echo</a:t>
            </a:r>
            <a:r>
              <a:rPr lang="fr-FR" sz="1800" dirty="0" smtClean="0"/>
              <a:t> 'Le résultat est '.$a</a:t>
            </a:r>
            <a:r>
              <a:rPr lang="fr-FR" sz="1800" dirty="0"/>
              <a:t>*$b.'&lt;</a:t>
            </a:r>
            <a:r>
              <a:rPr lang="fr-FR" sz="1800" dirty="0" err="1"/>
              <a:t>br</a:t>
            </a:r>
            <a:r>
              <a:rPr lang="fr-FR" sz="1800" dirty="0"/>
              <a:t>/&gt;';</a:t>
            </a:r>
            <a:endParaRPr lang="fr-FR" sz="1800" dirty="0" smtClean="0"/>
          </a:p>
          <a:p>
            <a:pPr marL="0" indent="0">
              <a:buNone/>
            </a:pPr>
            <a:r>
              <a:rPr lang="fr-FR" sz="1800" dirty="0" smtClean="0"/>
              <a:t>$b=9;</a:t>
            </a:r>
          </a:p>
          <a:p>
            <a:pPr marL="0" indent="0">
              <a:buNone/>
            </a:pPr>
            <a:r>
              <a:rPr lang="fr-FR" sz="1800" dirty="0" err="1"/>
              <a:t>echo</a:t>
            </a:r>
            <a:r>
              <a:rPr lang="fr-FR" sz="1800" dirty="0"/>
              <a:t> 'Le résultat est '.$a*$b.'&lt;</a:t>
            </a:r>
            <a:r>
              <a:rPr lang="fr-FR" sz="1800" dirty="0" err="1"/>
              <a:t>br</a:t>
            </a:r>
            <a:r>
              <a:rPr lang="fr-FR" sz="1800" dirty="0"/>
              <a:t>/&gt;';</a:t>
            </a:r>
            <a:endParaRPr lang="fr-FR" sz="1800" dirty="0" smtClean="0"/>
          </a:p>
          <a:p>
            <a:pPr marL="0" indent="0">
              <a:buNone/>
            </a:pPr>
            <a:r>
              <a:rPr lang="fr-FR" sz="1800" dirty="0" smtClean="0"/>
              <a:t>$b=2;</a:t>
            </a:r>
            <a:endParaRPr lang="fr-FR" sz="1800" dirty="0"/>
          </a:p>
          <a:p>
            <a:pPr marL="0" indent="0">
              <a:buNone/>
            </a:pPr>
            <a:r>
              <a:rPr lang="fr-FR" sz="1800" dirty="0" err="1"/>
              <a:t>echo</a:t>
            </a:r>
            <a:r>
              <a:rPr lang="fr-FR" sz="1800" dirty="0"/>
              <a:t> 'Le résultat est '.$a*$b.'&lt;</a:t>
            </a:r>
            <a:r>
              <a:rPr lang="fr-FR" sz="1800" dirty="0" err="1"/>
              <a:t>br</a:t>
            </a:r>
            <a:r>
              <a:rPr lang="fr-FR" sz="1800" dirty="0"/>
              <a:t>/&gt;';</a:t>
            </a:r>
          </a:p>
          <a:p>
            <a:pPr marL="0" indent="0">
              <a:buNone/>
            </a:pPr>
            <a:r>
              <a:rPr lang="fr-FR" sz="1800" dirty="0" smtClean="0"/>
              <a:t>?&gt;</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3284984"/>
            <a:ext cx="3668762"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6957462"/>
      </p:ext>
    </p:extLst>
  </p:cSld>
  <p:clrMapOvr>
    <a:masterClrMapping/>
  </p:clrMapOvr>
  <p:transition spd="slow">
    <p:wipe dir="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err="1" smtClean="0">
                <a:solidFill>
                  <a:schemeClr val="accent2">
                    <a:lumMod val="75000"/>
                  </a:schemeClr>
                </a:solidFill>
              </a:rPr>
              <a:t>function</a:t>
            </a:r>
            <a:r>
              <a:rPr lang="fr-FR" b="1" i="1" dirty="0" smtClean="0">
                <a:solidFill>
                  <a:schemeClr val="accent2">
                    <a:lumMod val="75000"/>
                  </a:schemeClr>
                </a:solidFill>
              </a:rPr>
              <a:t>' </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1800" dirty="0" smtClean="0"/>
              <a:t>L'utilisation de </a:t>
            </a:r>
            <a:r>
              <a:rPr lang="fr-FR" sz="1800" b="1" dirty="0" err="1" smtClean="0">
                <a:solidFill>
                  <a:schemeClr val="accent2">
                    <a:lumMod val="75000"/>
                  </a:schemeClr>
                </a:solidFill>
              </a:rPr>
              <a:t>function</a:t>
            </a:r>
            <a:r>
              <a:rPr lang="fr-FR" sz="1800" dirty="0" smtClean="0"/>
              <a:t> va nous donner :</a:t>
            </a:r>
          </a:p>
          <a:p>
            <a:pPr marL="0" indent="0">
              <a:buNone/>
            </a:pPr>
            <a:r>
              <a:rPr lang="fr-FR" sz="1800" dirty="0" smtClean="0"/>
              <a:t>exemple : </a:t>
            </a:r>
          </a:p>
          <a:p>
            <a:pPr marL="0" indent="0">
              <a:buNone/>
            </a:pPr>
            <a:r>
              <a:rPr lang="fr-FR" sz="1800" dirty="0" smtClean="0"/>
              <a:t>&lt;?PHP</a:t>
            </a:r>
          </a:p>
          <a:p>
            <a:pPr marL="0" indent="0">
              <a:buNone/>
            </a:pPr>
            <a:r>
              <a:rPr lang="fr-FR" sz="1800" dirty="0" smtClean="0"/>
              <a:t>$a=5;</a:t>
            </a:r>
          </a:p>
          <a:p>
            <a:pPr marL="0" indent="0">
              <a:buNone/>
            </a:pPr>
            <a:r>
              <a:rPr lang="fr-FR" sz="1800" dirty="0" smtClean="0"/>
              <a:t>$b=6;</a:t>
            </a:r>
          </a:p>
          <a:p>
            <a:pPr marL="0" indent="0">
              <a:buNone/>
            </a:pPr>
            <a:r>
              <a:rPr lang="fr-FR" sz="1800" dirty="0" smtClean="0"/>
              <a:t>affiche ($</a:t>
            </a:r>
            <a:r>
              <a:rPr lang="fr-FR" sz="1800" dirty="0" err="1" smtClean="0"/>
              <a:t>a,$b</a:t>
            </a:r>
            <a:r>
              <a:rPr lang="fr-FR" sz="1800" dirty="0" smtClean="0"/>
              <a:t>);</a:t>
            </a:r>
          </a:p>
          <a:p>
            <a:pPr marL="0" indent="0">
              <a:buNone/>
            </a:pPr>
            <a:r>
              <a:rPr lang="fr-FR" sz="1800" dirty="0" smtClean="0"/>
              <a:t>$b=9;</a:t>
            </a:r>
          </a:p>
          <a:p>
            <a:pPr marL="0" indent="0">
              <a:buNone/>
            </a:pPr>
            <a:r>
              <a:rPr lang="fr-FR" sz="1800" dirty="0"/>
              <a:t>affiche ($</a:t>
            </a:r>
            <a:r>
              <a:rPr lang="fr-FR" sz="1800" dirty="0" err="1"/>
              <a:t>a,$b</a:t>
            </a:r>
            <a:r>
              <a:rPr lang="fr-FR" sz="1800" dirty="0"/>
              <a:t>);</a:t>
            </a:r>
          </a:p>
          <a:p>
            <a:pPr marL="0" indent="0">
              <a:buNone/>
            </a:pPr>
            <a:r>
              <a:rPr lang="fr-FR" sz="1800" dirty="0" smtClean="0"/>
              <a:t>$b=2;</a:t>
            </a:r>
            <a:endParaRPr lang="fr-FR" sz="1800" dirty="0"/>
          </a:p>
          <a:p>
            <a:pPr marL="0" indent="0">
              <a:buNone/>
            </a:pPr>
            <a:r>
              <a:rPr lang="fr-FR" sz="1800" dirty="0"/>
              <a:t>affiche ($</a:t>
            </a:r>
            <a:r>
              <a:rPr lang="fr-FR" sz="1800" dirty="0" err="1"/>
              <a:t>a,$b</a:t>
            </a:r>
            <a:r>
              <a:rPr lang="fr-FR" sz="1800" dirty="0"/>
              <a:t>);</a:t>
            </a:r>
          </a:p>
          <a:p>
            <a:pPr marL="0" indent="0">
              <a:buNone/>
            </a:pPr>
            <a:r>
              <a:rPr lang="fr-FR" sz="1800" b="1" dirty="0" err="1">
                <a:solidFill>
                  <a:schemeClr val="accent2">
                    <a:lumMod val="75000"/>
                  </a:schemeClr>
                </a:solidFill>
              </a:rPr>
              <a:t>function</a:t>
            </a:r>
            <a:r>
              <a:rPr lang="fr-FR" sz="1800" dirty="0" smtClean="0"/>
              <a:t> affiche($var1,$var2)</a:t>
            </a:r>
          </a:p>
          <a:p>
            <a:pPr marL="0" indent="0">
              <a:buNone/>
            </a:pPr>
            <a:r>
              <a:rPr lang="fr-FR" sz="1800" dirty="0" smtClean="0"/>
              <a:t>{</a:t>
            </a:r>
          </a:p>
          <a:p>
            <a:pPr marL="0" indent="0">
              <a:buNone/>
            </a:pPr>
            <a:r>
              <a:rPr lang="fr-FR" sz="1800" dirty="0" err="1"/>
              <a:t>echo</a:t>
            </a:r>
            <a:r>
              <a:rPr lang="fr-FR" sz="1800" dirty="0"/>
              <a:t> 'Le résultat est </a:t>
            </a:r>
            <a:r>
              <a:rPr lang="fr-FR" sz="1800" dirty="0" smtClean="0"/>
              <a:t>'.$var1*$var2.'&lt;</a:t>
            </a:r>
            <a:r>
              <a:rPr lang="fr-FR" sz="1800" dirty="0" err="1"/>
              <a:t>br</a:t>
            </a:r>
            <a:r>
              <a:rPr lang="fr-FR" sz="1800" dirty="0"/>
              <a:t>/&gt;';</a:t>
            </a:r>
          </a:p>
          <a:p>
            <a:pPr marL="0" indent="0">
              <a:buNone/>
            </a:pPr>
            <a:r>
              <a:rPr lang="fr-FR" sz="1800" dirty="0" smtClean="0"/>
              <a:t>}</a:t>
            </a:r>
            <a:endParaRPr lang="fr-FR" sz="1800" dirty="0"/>
          </a:p>
          <a:p>
            <a:pPr marL="0" indent="0">
              <a:buNone/>
            </a:pPr>
            <a:r>
              <a:rPr lang="fr-FR" sz="1800" dirty="0" smtClean="0"/>
              <a:t>?&gt;</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3284984"/>
            <a:ext cx="3668762"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6234358"/>
      </p:ext>
    </p:extLst>
  </p:cSld>
  <p:clrMapOvr>
    <a:masterClrMapping/>
  </p:clrMapOvr>
  <p:transition spd="slow">
    <p:wipe dir="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err="1" smtClean="0">
                <a:solidFill>
                  <a:schemeClr val="accent2">
                    <a:lumMod val="75000"/>
                  </a:schemeClr>
                </a:solidFill>
              </a:rPr>
              <a:t>function</a:t>
            </a:r>
            <a:r>
              <a:rPr lang="fr-FR" b="1" i="1" dirty="0" smtClean="0">
                <a:solidFill>
                  <a:schemeClr val="accent2">
                    <a:lumMod val="75000"/>
                  </a:schemeClr>
                </a:solidFill>
              </a:rPr>
              <a:t>' </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1800" dirty="0" smtClean="0"/>
              <a:t>Syntaxe </a:t>
            </a:r>
            <a:r>
              <a:rPr lang="fr-FR" sz="1800" dirty="0"/>
              <a:t>d'une </a:t>
            </a:r>
            <a:r>
              <a:rPr lang="fr-FR" sz="1800" dirty="0" smtClean="0"/>
              <a:t>fonction :</a:t>
            </a:r>
            <a:endParaRPr lang="fr-FR" sz="1800" dirty="0"/>
          </a:p>
          <a:p>
            <a:pPr marL="0" indent="0">
              <a:buNone/>
            </a:pPr>
            <a:r>
              <a:rPr lang="fr-FR" sz="1800" b="1" dirty="0" err="1">
                <a:solidFill>
                  <a:schemeClr val="accent2">
                    <a:lumMod val="75000"/>
                  </a:schemeClr>
                </a:solidFill>
              </a:rPr>
              <a:t>function</a:t>
            </a:r>
            <a:r>
              <a:rPr lang="fr-FR" sz="1800" dirty="0"/>
              <a:t> </a:t>
            </a:r>
            <a:r>
              <a:rPr lang="fr-FR" sz="1800" b="1" dirty="0">
                <a:solidFill>
                  <a:schemeClr val="tx2">
                    <a:lumMod val="75000"/>
                  </a:schemeClr>
                </a:solidFill>
              </a:rPr>
              <a:t>&lt;</a:t>
            </a:r>
            <a:r>
              <a:rPr lang="fr-FR" sz="1800" b="1" dirty="0" err="1">
                <a:solidFill>
                  <a:schemeClr val="tx2">
                    <a:lumMod val="75000"/>
                  </a:schemeClr>
                </a:solidFill>
              </a:rPr>
              <a:t>nom_fonction</a:t>
            </a:r>
            <a:r>
              <a:rPr lang="fr-FR" sz="1800" b="1" dirty="0">
                <a:solidFill>
                  <a:schemeClr val="tx2">
                    <a:lumMod val="75000"/>
                  </a:schemeClr>
                </a:solidFill>
              </a:rPr>
              <a:t>&gt;</a:t>
            </a:r>
            <a:r>
              <a:rPr lang="fr-FR" sz="1800" dirty="0"/>
              <a:t>([</a:t>
            </a:r>
            <a:r>
              <a:rPr lang="fr-FR" sz="1800" b="1" dirty="0">
                <a:solidFill>
                  <a:schemeClr val="tx2">
                    <a:lumMod val="75000"/>
                  </a:schemeClr>
                </a:solidFill>
              </a:rPr>
              <a:t>&lt;$arg1&gt;</a:t>
            </a:r>
            <a:r>
              <a:rPr lang="fr-FR" sz="1800" dirty="0"/>
              <a:t>[, </a:t>
            </a:r>
            <a:r>
              <a:rPr lang="fr-FR" sz="1800" b="1" dirty="0">
                <a:solidFill>
                  <a:schemeClr val="tx2">
                    <a:lumMod val="75000"/>
                  </a:schemeClr>
                </a:solidFill>
              </a:rPr>
              <a:t>&lt;$arg2</a:t>
            </a:r>
            <a:r>
              <a:rPr lang="fr-FR" sz="1800" dirty="0"/>
              <a:t>&gt;[, </a:t>
            </a:r>
            <a:r>
              <a:rPr lang="fr-FR" sz="1800" b="1" dirty="0">
                <a:solidFill>
                  <a:schemeClr val="tx2">
                    <a:lumMod val="75000"/>
                  </a:schemeClr>
                </a:solidFill>
              </a:rPr>
              <a:t>&lt;$arg3&gt;, </a:t>
            </a:r>
            <a:r>
              <a:rPr lang="fr-FR" sz="1800" dirty="0"/>
              <a:t>[..., </a:t>
            </a:r>
            <a:r>
              <a:rPr lang="fr-FR" sz="1800" b="1" dirty="0">
                <a:solidFill>
                  <a:schemeClr val="tx2">
                    <a:lumMod val="75000"/>
                  </a:schemeClr>
                </a:solidFill>
              </a:rPr>
              <a:t>[&lt;$</a:t>
            </a:r>
            <a:r>
              <a:rPr lang="fr-FR" sz="1800" b="1" dirty="0" err="1">
                <a:solidFill>
                  <a:schemeClr val="tx2">
                    <a:lumMod val="75000"/>
                  </a:schemeClr>
                </a:solidFill>
              </a:rPr>
              <a:t>argn</a:t>
            </a:r>
            <a:r>
              <a:rPr lang="fr-FR" sz="1800" dirty="0"/>
              <a:t>&gt;]]]]]) {</a:t>
            </a:r>
          </a:p>
          <a:p>
            <a:pPr marL="0" indent="0">
              <a:buNone/>
            </a:pPr>
            <a:r>
              <a:rPr lang="fr-FR" sz="1800" dirty="0" smtClean="0"/>
              <a:t>    bloc </a:t>
            </a:r>
            <a:r>
              <a:rPr lang="fr-FR" sz="1800" dirty="0"/>
              <a:t>de commandes</a:t>
            </a:r>
          </a:p>
          <a:p>
            <a:pPr marL="0" indent="0">
              <a:buNone/>
            </a:pPr>
            <a:r>
              <a:rPr lang="fr-FR" sz="1800" b="1" dirty="0" smtClean="0">
                <a:solidFill>
                  <a:schemeClr val="accent2">
                    <a:lumMod val="75000"/>
                  </a:schemeClr>
                </a:solidFill>
              </a:rPr>
              <a:t>return</a:t>
            </a:r>
            <a:r>
              <a:rPr lang="fr-FR" sz="1800" dirty="0" smtClean="0"/>
              <a:t> </a:t>
            </a:r>
            <a:r>
              <a:rPr lang="fr-FR" sz="1800" dirty="0"/>
              <a:t>[$</a:t>
            </a:r>
            <a:r>
              <a:rPr lang="fr-FR" sz="1800" dirty="0" smtClean="0"/>
              <a:t>valeur;]</a:t>
            </a:r>
            <a:endParaRPr lang="fr-FR" sz="1800" dirty="0"/>
          </a:p>
          <a:p>
            <a:pPr marL="0" indent="0">
              <a:buNone/>
            </a:pPr>
            <a:r>
              <a:rPr lang="fr-FR" sz="1800" dirty="0" smtClean="0"/>
              <a:t>}</a:t>
            </a:r>
          </a:p>
          <a:p>
            <a:pPr marL="0" indent="0">
              <a:buNone/>
            </a:pPr>
            <a:r>
              <a:rPr lang="fr-FR" sz="1800" b="1" dirty="0">
                <a:solidFill>
                  <a:schemeClr val="tx2">
                    <a:lumMod val="75000"/>
                  </a:schemeClr>
                </a:solidFill>
              </a:rPr>
              <a:t>&lt;</a:t>
            </a:r>
            <a:r>
              <a:rPr lang="fr-FR" sz="1800" b="1" dirty="0" err="1" smtClean="0">
                <a:solidFill>
                  <a:schemeClr val="tx2">
                    <a:lumMod val="75000"/>
                  </a:schemeClr>
                </a:solidFill>
              </a:rPr>
              <a:t>nom_fonction</a:t>
            </a:r>
            <a:r>
              <a:rPr lang="fr-FR" sz="1800" b="1" dirty="0" smtClean="0">
                <a:solidFill>
                  <a:schemeClr val="tx2">
                    <a:lumMod val="75000"/>
                  </a:schemeClr>
                </a:solidFill>
              </a:rPr>
              <a:t>&gt;</a:t>
            </a:r>
          </a:p>
          <a:p>
            <a:pPr marL="0" indent="0">
              <a:buNone/>
            </a:pPr>
            <a:r>
              <a:rPr lang="fr-FR" sz="1800" dirty="0" smtClean="0"/>
              <a:t>C'est le nom de la fonction. Il doit être unique dans le script PHP.</a:t>
            </a:r>
          </a:p>
          <a:p>
            <a:pPr marL="0" indent="0">
              <a:buNone/>
            </a:pPr>
            <a:r>
              <a:rPr lang="fr-FR" sz="1800" dirty="0"/>
              <a:t>Les noms de fonctions suivent les mêmes règles que les autres labels en PHP. </a:t>
            </a:r>
            <a:endParaRPr lang="fr-FR" sz="1800" dirty="0" smtClean="0"/>
          </a:p>
          <a:p>
            <a:pPr marL="0" indent="0">
              <a:buNone/>
            </a:pPr>
            <a:r>
              <a:rPr lang="fr-FR" sz="1800" dirty="0" smtClean="0"/>
              <a:t>Un </a:t>
            </a:r>
            <a:r>
              <a:rPr lang="fr-FR" sz="1800" dirty="0"/>
              <a:t>nom de fonction valide commence par une lettre ou un souligné, suivi par un nombre quelconque de lettres, de </a:t>
            </a:r>
            <a:r>
              <a:rPr lang="fr-FR" sz="1800" dirty="0" smtClean="0"/>
              <a:t>chiffres </a:t>
            </a:r>
            <a:r>
              <a:rPr lang="fr-FR" sz="1800" dirty="0"/>
              <a:t>ou de soulignés</a:t>
            </a:r>
            <a:r>
              <a:rPr lang="fr-FR" sz="1800" dirty="0" smtClean="0"/>
              <a:t>.</a:t>
            </a:r>
          </a:p>
          <a:p>
            <a:pPr marL="0" indent="0">
              <a:buNone/>
            </a:pPr>
            <a:r>
              <a:rPr lang="fr-FR" sz="1800" dirty="0"/>
              <a:t>Les noms de fonctions sont insensibles à la </a:t>
            </a:r>
            <a:r>
              <a:rPr lang="fr-FR" sz="1800" dirty="0" smtClean="0"/>
              <a:t>casse.</a:t>
            </a:r>
          </a:p>
          <a:p>
            <a:pPr marL="0" indent="0">
              <a:buNone/>
            </a:pPr>
            <a:r>
              <a:rPr lang="fr-FR" sz="1800" dirty="0" smtClean="0"/>
              <a:t>exemple :</a:t>
            </a:r>
          </a:p>
          <a:p>
            <a:pPr marL="0" indent="0">
              <a:buNone/>
            </a:pPr>
            <a:r>
              <a:rPr lang="fr-FR" sz="1800" dirty="0" err="1" smtClean="0"/>
              <a:t>verif</a:t>
            </a:r>
            <a:r>
              <a:rPr lang="fr-FR" sz="1800" dirty="0" smtClean="0"/>
              <a:t> ()		// OK</a:t>
            </a:r>
          </a:p>
          <a:p>
            <a:pPr marL="0" indent="0">
              <a:buNone/>
            </a:pPr>
            <a:r>
              <a:rPr lang="en-US" sz="1800" dirty="0" smtClean="0"/>
              <a:t>_anti_these624()	// OK</a:t>
            </a:r>
          </a:p>
          <a:p>
            <a:pPr marL="0" indent="0">
              <a:buNone/>
            </a:pPr>
            <a:r>
              <a:rPr lang="en-US" sz="1800" dirty="0" err="1" smtClean="0"/>
              <a:t>période</a:t>
            </a:r>
            <a:r>
              <a:rPr lang="en-US" sz="1800" dirty="0" smtClean="0"/>
              <a:t> ()	// pas OK</a:t>
            </a:r>
            <a:endParaRPr lang="en-US" sz="1800" dirty="0"/>
          </a:p>
        </p:txBody>
      </p:sp>
    </p:spTree>
    <p:extLst>
      <p:ext uri="{BB962C8B-B14F-4D97-AF65-F5344CB8AC3E}">
        <p14:creationId xmlns:p14="http://schemas.microsoft.com/office/powerpoint/2010/main" val="2429359274"/>
      </p:ext>
    </p:extLst>
  </p:cSld>
  <p:clrMapOvr>
    <a:masterClrMapping/>
  </p:clrMapOvr>
  <p:transition spd="slow">
    <p:wipe dir="d"/>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err="1" smtClean="0">
                <a:solidFill>
                  <a:schemeClr val="accent2">
                    <a:lumMod val="75000"/>
                  </a:schemeClr>
                </a:solidFill>
              </a:rPr>
              <a:t>function</a:t>
            </a:r>
            <a:r>
              <a:rPr lang="fr-FR" b="1" i="1" dirty="0" smtClean="0">
                <a:solidFill>
                  <a:schemeClr val="accent2">
                    <a:lumMod val="75000"/>
                  </a:schemeClr>
                </a:solidFill>
              </a:rPr>
              <a:t>' </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1800" b="1" dirty="0" smtClean="0">
                <a:solidFill>
                  <a:schemeClr val="tx2">
                    <a:lumMod val="75000"/>
                  </a:schemeClr>
                </a:solidFill>
              </a:rPr>
              <a:t>&lt;$arg1&gt;</a:t>
            </a:r>
            <a:r>
              <a:rPr lang="fr-FR" sz="1800" dirty="0" smtClean="0"/>
              <a:t>, </a:t>
            </a:r>
            <a:r>
              <a:rPr lang="fr-FR" sz="1800" b="1" dirty="0">
                <a:solidFill>
                  <a:schemeClr val="tx2">
                    <a:lumMod val="75000"/>
                  </a:schemeClr>
                </a:solidFill>
              </a:rPr>
              <a:t>&lt;$arg2</a:t>
            </a:r>
            <a:r>
              <a:rPr lang="fr-FR" sz="1800" dirty="0" smtClean="0"/>
              <a:t>&gt;, </a:t>
            </a:r>
            <a:r>
              <a:rPr lang="fr-FR" sz="1800" b="1" dirty="0">
                <a:solidFill>
                  <a:schemeClr val="tx2">
                    <a:lumMod val="75000"/>
                  </a:schemeClr>
                </a:solidFill>
              </a:rPr>
              <a:t>&lt;$arg3&gt;, </a:t>
            </a:r>
            <a:r>
              <a:rPr lang="fr-FR" sz="1800" dirty="0" smtClean="0"/>
              <a:t>..., </a:t>
            </a:r>
            <a:r>
              <a:rPr lang="fr-FR" sz="1800" b="1" dirty="0" smtClean="0">
                <a:solidFill>
                  <a:schemeClr val="tx2">
                    <a:lumMod val="75000"/>
                  </a:schemeClr>
                </a:solidFill>
              </a:rPr>
              <a:t>&lt;$</a:t>
            </a:r>
            <a:r>
              <a:rPr lang="fr-FR" sz="1800" b="1" dirty="0" err="1">
                <a:solidFill>
                  <a:schemeClr val="tx2">
                    <a:lumMod val="75000"/>
                  </a:schemeClr>
                </a:solidFill>
              </a:rPr>
              <a:t>argn</a:t>
            </a:r>
            <a:r>
              <a:rPr lang="fr-FR" sz="1800" dirty="0" smtClean="0"/>
              <a:t>&gt;</a:t>
            </a:r>
          </a:p>
          <a:p>
            <a:pPr marL="0" indent="0">
              <a:buNone/>
            </a:pPr>
            <a:r>
              <a:rPr lang="fr-FR" sz="1800" dirty="0" smtClean="0"/>
              <a:t>Arguments de la fonction.</a:t>
            </a:r>
          </a:p>
          <a:p>
            <a:pPr marL="0" indent="0">
              <a:buNone/>
            </a:pPr>
            <a:r>
              <a:rPr lang="fr-FR" sz="1800" dirty="0" smtClean="0"/>
              <a:t>Une fonction peut avoir de 0 à n arguments (ou paramètres). Ces arguments peuvent être de n'importe quel type.</a:t>
            </a:r>
          </a:p>
          <a:p>
            <a:pPr marL="0" indent="0">
              <a:buNone/>
            </a:pPr>
            <a:r>
              <a:rPr lang="fr-FR" sz="1800" dirty="0" smtClean="0"/>
              <a:t>Par défaut, les arguments sont passés par valeur et non par référence.</a:t>
            </a:r>
          </a:p>
          <a:p>
            <a:pPr marL="0" indent="0">
              <a:buNone/>
            </a:pPr>
            <a:r>
              <a:rPr lang="fr-FR" sz="1800" b="1" i="1" dirty="0" smtClean="0"/>
              <a:t>Par </a:t>
            </a:r>
            <a:r>
              <a:rPr lang="fr-FR" sz="1800" b="1" i="1" u="sng" dirty="0" smtClean="0"/>
              <a:t>valeur,</a:t>
            </a:r>
            <a:r>
              <a:rPr lang="fr-FR" sz="1800" b="1" i="1" dirty="0" smtClean="0"/>
              <a:t> </a:t>
            </a:r>
            <a:r>
              <a:rPr lang="fr-FR" sz="1800" dirty="0" smtClean="0"/>
              <a:t>cela veut dire que c'est une copie de la valeur de la variable indiquée comme argument qui est passée à la fonction. Autrement dit, cela veut dire que la fonction ne pourra pas modifier la variable d'origine.</a:t>
            </a:r>
          </a:p>
          <a:p>
            <a:pPr marL="0" indent="0">
              <a:buNone/>
            </a:pPr>
            <a:r>
              <a:rPr lang="fr-FR" sz="1800" dirty="0" smtClean="0"/>
              <a:t>exemple :</a:t>
            </a:r>
          </a:p>
          <a:p>
            <a:pPr marL="0" indent="0">
              <a:buNone/>
            </a:pPr>
            <a:r>
              <a:rPr lang="fr-FR" sz="1800" dirty="0" smtClean="0"/>
              <a:t>$a=5;</a:t>
            </a:r>
          </a:p>
          <a:p>
            <a:pPr marL="0" indent="0">
              <a:buNone/>
            </a:pPr>
            <a:r>
              <a:rPr lang="fr-FR" sz="1800" dirty="0" smtClean="0"/>
              <a:t>tripler ($a);</a:t>
            </a:r>
          </a:p>
          <a:p>
            <a:pPr marL="0" indent="0">
              <a:buNone/>
            </a:pPr>
            <a:r>
              <a:rPr lang="fr-FR" sz="1800" dirty="0" err="1" smtClean="0"/>
              <a:t>echo</a:t>
            </a:r>
            <a:r>
              <a:rPr lang="fr-FR" sz="1800" dirty="0" smtClean="0"/>
              <a:t> $a;			// affiche 5</a:t>
            </a:r>
          </a:p>
          <a:p>
            <a:pPr marL="0" indent="0">
              <a:buNone/>
            </a:pPr>
            <a:r>
              <a:rPr lang="fr-FR" sz="1800" b="1" dirty="0" err="1">
                <a:solidFill>
                  <a:schemeClr val="accent2">
                    <a:lumMod val="75000"/>
                  </a:schemeClr>
                </a:solidFill>
              </a:rPr>
              <a:t>function</a:t>
            </a:r>
            <a:r>
              <a:rPr lang="fr-FR" sz="1800" dirty="0" smtClean="0"/>
              <a:t> tripler($var) {</a:t>
            </a:r>
          </a:p>
          <a:p>
            <a:pPr marL="0" indent="0">
              <a:buNone/>
            </a:pPr>
            <a:r>
              <a:rPr lang="fr-FR" sz="1800" dirty="0" smtClean="0"/>
              <a:t>$var = $var *3;		// affiche 15</a:t>
            </a:r>
          </a:p>
          <a:p>
            <a:pPr marL="0" indent="0">
              <a:buNone/>
            </a:pPr>
            <a:r>
              <a:rPr lang="fr-FR" sz="1800" dirty="0" err="1" smtClean="0"/>
              <a:t>echo</a:t>
            </a:r>
            <a:r>
              <a:rPr lang="fr-FR" sz="1800" dirty="0" smtClean="0"/>
              <a:t> $var;</a:t>
            </a:r>
            <a:endParaRPr lang="fr-FR" sz="1800" dirty="0"/>
          </a:p>
          <a:p>
            <a:pPr marL="0" indent="0">
              <a:buNone/>
            </a:pPr>
            <a:r>
              <a:rPr lang="fr-FR" sz="1800" dirty="0" smtClean="0"/>
              <a:t>}</a:t>
            </a:r>
          </a:p>
        </p:txBody>
      </p:sp>
    </p:spTree>
    <p:extLst>
      <p:ext uri="{BB962C8B-B14F-4D97-AF65-F5344CB8AC3E}">
        <p14:creationId xmlns:p14="http://schemas.microsoft.com/office/powerpoint/2010/main" val="1719188904"/>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Commentaires</a:t>
            </a:r>
            <a:endParaRPr lang="fr-FR" dirty="0"/>
          </a:p>
        </p:txBody>
      </p:sp>
      <p:sp>
        <p:nvSpPr>
          <p:cNvPr id="3" name="Espace réservé du contenu 2"/>
          <p:cNvSpPr>
            <a:spLocks noGrp="1"/>
          </p:cNvSpPr>
          <p:nvPr>
            <p:ph idx="1"/>
          </p:nvPr>
        </p:nvSpPr>
        <p:spPr>
          <a:xfrm>
            <a:off x="762000" y="1596413"/>
            <a:ext cx="8077200" cy="4784915"/>
          </a:xfrm>
        </p:spPr>
        <p:txBody>
          <a:bodyPr>
            <a:normAutofit lnSpcReduction="10000"/>
          </a:bodyPr>
          <a:lstStyle/>
          <a:p>
            <a:pPr marL="0" indent="0">
              <a:buNone/>
            </a:pPr>
            <a:r>
              <a:rPr lang="fr-FR" sz="2000" dirty="0"/>
              <a:t>Les commentaires s'utilisent comme en C et en C++ avec </a:t>
            </a:r>
            <a:r>
              <a:rPr lang="fr-FR" sz="2000" b="1" dirty="0">
                <a:solidFill>
                  <a:schemeClr val="accent2">
                    <a:lumMod val="75000"/>
                  </a:schemeClr>
                </a:solidFill>
              </a:rPr>
              <a:t>/* .. */ </a:t>
            </a:r>
            <a:r>
              <a:rPr lang="fr-FR" sz="2000" dirty="0"/>
              <a:t>et </a:t>
            </a:r>
            <a:r>
              <a:rPr lang="fr-FR" sz="2000" dirty="0">
                <a:solidFill>
                  <a:schemeClr val="accent2">
                    <a:lumMod val="75000"/>
                  </a:schemeClr>
                </a:solidFill>
              </a:rPr>
              <a:t>//</a:t>
            </a:r>
            <a:r>
              <a:rPr lang="fr-FR" sz="2000" dirty="0"/>
              <a:t>. </a:t>
            </a:r>
            <a:endParaRPr lang="fr-FR" sz="2000" dirty="0" smtClean="0"/>
          </a:p>
          <a:p>
            <a:pPr marL="0" indent="0">
              <a:buNone/>
            </a:pPr>
            <a:r>
              <a:rPr lang="fr-FR" sz="2000" b="1" dirty="0" smtClean="0">
                <a:solidFill>
                  <a:srgbClr val="C00000"/>
                </a:solidFill>
              </a:rPr>
              <a:t>&lt;?PHP</a:t>
            </a:r>
          </a:p>
          <a:p>
            <a:pPr marL="0" indent="0">
              <a:buNone/>
            </a:pPr>
            <a:r>
              <a:rPr lang="fr-FR" sz="2000" dirty="0" err="1" smtClean="0"/>
              <a:t>while</a:t>
            </a:r>
            <a:r>
              <a:rPr lang="fr-FR" sz="2000" dirty="0" smtClean="0"/>
              <a:t> ($condition) </a:t>
            </a:r>
          </a:p>
          <a:p>
            <a:pPr marL="0" indent="0">
              <a:buNone/>
            </a:pPr>
            <a:r>
              <a:rPr lang="fr-FR" sz="2000" dirty="0" smtClean="0"/>
              <a:t>{</a:t>
            </a:r>
          </a:p>
          <a:p>
            <a:pPr marL="0" indent="0">
              <a:buNone/>
            </a:pPr>
            <a:r>
              <a:rPr lang="fr-FR" sz="2000" dirty="0" smtClean="0"/>
              <a:t>	$n = 1;	</a:t>
            </a:r>
            <a:r>
              <a:rPr lang="fr-FR" sz="2000" b="1" dirty="0" smtClean="0">
                <a:solidFill>
                  <a:schemeClr val="accent2">
                    <a:lumMod val="75000"/>
                  </a:schemeClr>
                </a:solidFill>
              </a:rPr>
              <a:t>// ce commentaire tient sur une ligne</a:t>
            </a:r>
          </a:p>
          <a:p>
            <a:pPr marL="0" indent="0">
              <a:buNone/>
            </a:pPr>
            <a:r>
              <a:rPr lang="fr-FR" sz="2000" dirty="0"/>
              <a:t>	</a:t>
            </a:r>
            <a:r>
              <a:rPr lang="fr-FR" sz="2000" dirty="0" smtClean="0"/>
              <a:t>$jour = "mercredi";</a:t>
            </a:r>
            <a:endParaRPr lang="fr-FR" sz="2000" dirty="0"/>
          </a:p>
          <a:p>
            <a:pPr marL="0" indent="0">
              <a:buNone/>
            </a:pPr>
            <a:r>
              <a:rPr lang="fr-FR" sz="2000" dirty="0" smtClean="0"/>
              <a:t>}</a:t>
            </a:r>
          </a:p>
          <a:p>
            <a:pPr marL="0" indent="0">
              <a:buNone/>
            </a:pPr>
            <a:r>
              <a:rPr lang="fr-FR" sz="2000" b="1" dirty="0">
                <a:solidFill>
                  <a:schemeClr val="accent2">
                    <a:lumMod val="75000"/>
                  </a:schemeClr>
                </a:solidFill>
              </a:rPr>
              <a:t>/*</a:t>
            </a:r>
          </a:p>
          <a:p>
            <a:pPr marL="0" indent="0">
              <a:buNone/>
            </a:pPr>
            <a:r>
              <a:rPr lang="fr-FR" sz="2000" b="1" dirty="0">
                <a:solidFill>
                  <a:schemeClr val="accent2">
                    <a:lumMod val="75000"/>
                  </a:schemeClr>
                </a:solidFill>
              </a:rPr>
              <a:t>commentaire sur plusieurs lignes</a:t>
            </a:r>
          </a:p>
          <a:p>
            <a:pPr marL="0" indent="0">
              <a:buNone/>
            </a:pPr>
            <a:r>
              <a:rPr lang="fr-FR" sz="2000" b="1" dirty="0" smtClean="0">
                <a:solidFill>
                  <a:schemeClr val="accent2">
                    <a:lumMod val="75000"/>
                  </a:schemeClr>
                </a:solidFill>
              </a:rPr>
              <a:t>.......</a:t>
            </a:r>
            <a:endParaRPr lang="fr-FR" sz="2000" b="1" dirty="0">
              <a:solidFill>
                <a:schemeClr val="accent2">
                  <a:lumMod val="75000"/>
                </a:schemeClr>
              </a:solidFill>
            </a:endParaRPr>
          </a:p>
          <a:p>
            <a:pPr marL="0" indent="0">
              <a:buNone/>
            </a:pPr>
            <a:r>
              <a:rPr lang="fr-FR" sz="2000" b="1" dirty="0">
                <a:solidFill>
                  <a:schemeClr val="accent2">
                    <a:lumMod val="75000"/>
                  </a:schemeClr>
                </a:solidFill>
              </a:rPr>
              <a:t>fin du commentaire</a:t>
            </a:r>
          </a:p>
          <a:p>
            <a:pPr marL="0" indent="0">
              <a:buNone/>
            </a:pPr>
            <a:r>
              <a:rPr lang="fr-FR" sz="2000" b="1" dirty="0">
                <a:solidFill>
                  <a:schemeClr val="accent2">
                    <a:lumMod val="75000"/>
                  </a:schemeClr>
                </a:solidFill>
              </a:rPr>
              <a:t>*/</a:t>
            </a:r>
          </a:p>
          <a:p>
            <a:pPr marL="0" indent="0">
              <a:buNone/>
            </a:pPr>
            <a:r>
              <a:rPr lang="fr-FR" sz="2000" b="1" dirty="0" smtClean="0">
                <a:solidFill>
                  <a:srgbClr val="C00000"/>
                </a:solidFill>
              </a:rPr>
              <a:t>?&gt;</a:t>
            </a:r>
          </a:p>
          <a:p>
            <a:pPr marL="0" indent="0">
              <a:buNone/>
            </a:pPr>
            <a:endParaRPr lang="fr-FR" sz="2000" dirty="0"/>
          </a:p>
        </p:txBody>
      </p:sp>
    </p:spTree>
    <p:extLst>
      <p:ext uri="{BB962C8B-B14F-4D97-AF65-F5344CB8AC3E}">
        <p14:creationId xmlns:p14="http://schemas.microsoft.com/office/powerpoint/2010/main" val="1796925992"/>
      </p:ext>
    </p:extLst>
  </p:cSld>
  <p:clrMapOvr>
    <a:masterClrMapping/>
  </p:clrMapOvr>
  <p:transition spd="slow">
    <p:wipe dir="d"/>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err="1" smtClean="0">
                <a:solidFill>
                  <a:schemeClr val="accent2">
                    <a:lumMod val="75000"/>
                  </a:schemeClr>
                </a:solidFill>
              </a:rPr>
              <a:t>function</a:t>
            </a:r>
            <a:r>
              <a:rPr lang="fr-FR" b="1" i="1" dirty="0" smtClean="0">
                <a:solidFill>
                  <a:schemeClr val="accent2">
                    <a:lumMod val="75000"/>
                  </a:schemeClr>
                </a:solidFill>
              </a:rPr>
              <a:t>' </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1800" b="1" i="1" dirty="0" smtClean="0"/>
              <a:t>Par </a:t>
            </a:r>
            <a:r>
              <a:rPr lang="fr-FR" sz="1800" b="1" i="1" u="sng" dirty="0" smtClean="0"/>
              <a:t>référence</a:t>
            </a:r>
            <a:r>
              <a:rPr lang="fr-FR" sz="1800" dirty="0" smtClean="0"/>
              <a:t>, cela veut dire que c'est la référence de l'argument qui est passée à la fonction . La fonction pourra donc modifier la valeur de l'argument et donc la valeur de la variable d'origine.</a:t>
            </a:r>
          </a:p>
          <a:p>
            <a:pPr marL="0" indent="0">
              <a:buNone/>
            </a:pPr>
            <a:r>
              <a:rPr lang="fr-FR" sz="1800" dirty="0"/>
              <a:t>exemple :</a:t>
            </a:r>
          </a:p>
          <a:p>
            <a:pPr marL="0" indent="0">
              <a:buNone/>
            </a:pPr>
            <a:r>
              <a:rPr lang="fr-FR" sz="1800" dirty="0"/>
              <a:t>$a=5;</a:t>
            </a:r>
          </a:p>
          <a:p>
            <a:pPr marL="0" indent="0">
              <a:buNone/>
            </a:pPr>
            <a:r>
              <a:rPr lang="fr-FR" sz="1800" dirty="0"/>
              <a:t>tripler ($a);</a:t>
            </a:r>
          </a:p>
          <a:p>
            <a:pPr marL="0" indent="0">
              <a:buNone/>
            </a:pPr>
            <a:r>
              <a:rPr lang="fr-FR" sz="1800" dirty="0" err="1"/>
              <a:t>echo</a:t>
            </a:r>
            <a:r>
              <a:rPr lang="fr-FR" sz="1800" dirty="0"/>
              <a:t> $a;			// affiche </a:t>
            </a:r>
            <a:r>
              <a:rPr lang="fr-FR" sz="1800" dirty="0" smtClean="0"/>
              <a:t>15</a:t>
            </a:r>
            <a:endParaRPr lang="fr-FR" sz="1800" dirty="0"/>
          </a:p>
          <a:p>
            <a:pPr marL="0" indent="0">
              <a:buNone/>
            </a:pPr>
            <a:r>
              <a:rPr lang="fr-FR" sz="1800" b="1" dirty="0" err="1">
                <a:solidFill>
                  <a:schemeClr val="accent2">
                    <a:lumMod val="75000"/>
                  </a:schemeClr>
                </a:solidFill>
              </a:rPr>
              <a:t>function</a:t>
            </a:r>
            <a:r>
              <a:rPr lang="fr-FR" sz="1800" dirty="0"/>
              <a:t> tripler</a:t>
            </a:r>
            <a:r>
              <a:rPr lang="fr-FR" sz="1800" dirty="0" smtClean="0"/>
              <a:t>(</a:t>
            </a:r>
            <a:r>
              <a:rPr lang="fr-FR" sz="1800" b="1" dirty="0" smtClean="0">
                <a:solidFill>
                  <a:schemeClr val="tx2">
                    <a:lumMod val="75000"/>
                  </a:schemeClr>
                </a:solidFill>
              </a:rPr>
              <a:t>&amp;</a:t>
            </a:r>
            <a:r>
              <a:rPr lang="fr-FR" sz="1800" dirty="0" smtClean="0"/>
              <a:t>$</a:t>
            </a:r>
            <a:r>
              <a:rPr lang="fr-FR" sz="1800" dirty="0"/>
              <a:t>var) {</a:t>
            </a:r>
          </a:p>
          <a:p>
            <a:pPr marL="0" indent="0">
              <a:buNone/>
            </a:pPr>
            <a:r>
              <a:rPr lang="fr-FR" sz="1800" dirty="0"/>
              <a:t>$var = $var *3;		// affiche 15</a:t>
            </a:r>
          </a:p>
          <a:p>
            <a:pPr marL="0" indent="0">
              <a:buNone/>
            </a:pPr>
            <a:r>
              <a:rPr lang="fr-FR" sz="1800" dirty="0" err="1"/>
              <a:t>echo</a:t>
            </a:r>
            <a:r>
              <a:rPr lang="fr-FR" sz="1800" dirty="0"/>
              <a:t> $var;</a:t>
            </a:r>
          </a:p>
          <a:p>
            <a:pPr marL="0" indent="0">
              <a:buNone/>
            </a:pPr>
            <a:r>
              <a:rPr lang="fr-FR" sz="1800" dirty="0" smtClean="0"/>
              <a:t>}</a:t>
            </a:r>
          </a:p>
          <a:p>
            <a:pPr marL="0" indent="0">
              <a:buNone/>
            </a:pPr>
            <a:endParaRPr lang="fr-FR" sz="1800" dirty="0"/>
          </a:p>
        </p:txBody>
      </p:sp>
    </p:spTree>
    <p:extLst>
      <p:ext uri="{BB962C8B-B14F-4D97-AF65-F5344CB8AC3E}">
        <p14:creationId xmlns:p14="http://schemas.microsoft.com/office/powerpoint/2010/main" val="1074882647"/>
      </p:ext>
    </p:extLst>
  </p:cSld>
  <p:clrMapOvr>
    <a:masterClrMapping/>
  </p:clrMapOvr>
  <p:transition spd="slow">
    <p:wipe dir="d"/>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err="1" smtClean="0">
                <a:solidFill>
                  <a:schemeClr val="accent2">
                    <a:lumMod val="75000"/>
                  </a:schemeClr>
                </a:solidFill>
              </a:rPr>
              <a:t>function</a:t>
            </a:r>
            <a:r>
              <a:rPr lang="fr-FR" b="1" i="1" dirty="0" smtClean="0">
                <a:solidFill>
                  <a:schemeClr val="accent2">
                    <a:lumMod val="75000"/>
                  </a:schemeClr>
                </a:solidFill>
              </a:rPr>
              <a:t>' </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1800" b="1" i="1" dirty="0" smtClean="0"/>
              <a:t>Passage d'une valeur par défaut :</a:t>
            </a:r>
          </a:p>
          <a:p>
            <a:pPr marL="0" indent="0">
              <a:buNone/>
            </a:pPr>
            <a:r>
              <a:rPr lang="fr-FR" sz="1800" dirty="0" smtClean="0"/>
              <a:t>Lorsque un argument est omis lors de l'appel de la fonction, il est prudent de prévoir dans la définition de la fonction une </a:t>
            </a:r>
            <a:r>
              <a:rPr lang="fr-FR" sz="1800" u="sng" dirty="0" smtClean="0"/>
              <a:t>valeur par défaut</a:t>
            </a:r>
            <a:r>
              <a:rPr lang="fr-FR" sz="1800" dirty="0" smtClean="0"/>
              <a:t>. Cette valeur sera affectée à l'argument manquant.</a:t>
            </a:r>
          </a:p>
          <a:p>
            <a:pPr marL="0" indent="0">
              <a:buNone/>
            </a:pPr>
            <a:r>
              <a:rPr lang="fr-FR" sz="1800" dirty="0" smtClean="0"/>
              <a:t>exemple :</a:t>
            </a:r>
          </a:p>
          <a:p>
            <a:pPr marL="0" indent="0">
              <a:buNone/>
            </a:pPr>
            <a:r>
              <a:rPr lang="fr-FR" sz="1800" dirty="0" err="1"/>
              <a:t>function</a:t>
            </a:r>
            <a:r>
              <a:rPr lang="fr-FR" sz="1800" dirty="0"/>
              <a:t> </a:t>
            </a:r>
            <a:r>
              <a:rPr lang="fr-FR" sz="1800" dirty="0" err="1"/>
              <a:t>calcul_TVA</a:t>
            </a:r>
            <a:r>
              <a:rPr lang="fr-FR" sz="1800" dirty="0"/>
              <a:t>($</a:t>
            </a:r>
            <a:r>
              <a:rPr lang="fr-FR" sz="1800" dirty="0" err="1"/>
              <a:t>montant,$taux</a:t>
            </a:r>
            <a:r>
              <a:rPr lang="fr-FR" sz="1800" dirty="0"/>
              <a:t> = 0.2)</a:t>
            </a:r>
          </a:p>
          <a:p>
            <a:pPr marL="0" indent="0">
              <a:buNone/>
            </a:pPr>
            <a:r>
              <a:rPr lang="fr-FR" sz="1800" dirty="0" smtClean="0"/>
              <a:t>{</a:t>
            </a:r>
          </a:p>
          <a:p>
            <a:pPr marL="0" indent="0">
              <a:buNone/>
            </a:pPr>
            <a:r>
              <a:rPr lang="fr-FR" sz="1800" dirty="0"/>
              <a:t> </a:t>
            </a:r>
            <a:r>
              <a:rPr lang="fr-FR" sz="1800" dirty="0" smtClean="0"/>
              <a:t>   </a:t>
            </a:r>
            <a:r>
              <a:rPr lang="fr-FR" sz="1800" dirty="0" err="1" smtClean="0"/>
              <a:t>echo</a:t>
            </a:r>
            <a:r>
              <a:rPr lang="fr-FR" sz="1800" dirty="0" smtClean="0"/>
              <a:t> 'montant de la TVA : '. $montant * $taux.' €&lt;</a:t>
            </a:r>
            <a:r>
              <a:rPr lang="fr-FR" sz="1800" dirty="0" err="1" smtClean="0"/>
              <a:t>br</a:t>
            </a:r>
            <a:r>
              <a:rPr lang="fr-FR" sz="1800" dirty="0" smtClean="0"/>
              <a:t>/&gt;'."\n";</a:t>
            </a:r>
          </a:p>
          <a:p>
            <a:pPr marL="0" indent="0">
              <a:buNone/>
            </a:pPr>
            <a:r>
              <a:rPr lang="fr-FR" sz="1800" dirty="0"/>
              <a:t>}</a:t>
            </a:r>
          </a:p>
          <a:p>
            <a:pPr marL="0" indent="0">
              <a:buNone/>
            </a:pPr>
            <a:r>
              <a:rPr lang="fr-FR" sz="1800" dirty="0" err="1" smtClean="0"/>
              <a:t>echo</a:t>
            </a:r>
            <a:r>
              <a:rPr lang="fr-FR" sz="1800" dirty="0" smtClean="0"/>
              <a:t> </a:t>
            </a:r>
            <a:r>
              <a:rPr lang="fr-FR" sz="1800" dirty="0" err="1" smtClean="0"/>
              <a:t>calcul_TVA</a:t>
            </a:r>
            <a:r>
              <a:rPr lang="fr-FR" sz="1800" dirty="0" smtClean="0"/>
              <a:t>(100,0.07);</a:t>
            </a:r>
          </a:p>
          <a:p>
            <a:pPr marL="0" indent="0">
              <a:buNone/>
            </a:pPr>
            <a:r>
              <a:rPr lang="fr-FR" sz="1800" dirty="0" err="1" smtClean="0"/>
              <a:t>echo</a:t>
            </a:r>
            <a:r>
              <a:rPr lang="fr-FR" sz="1800" dirty="0"/>
              <a:t> </a:t>
            </a:r>
            <a:r>
              <a:rPr lang="fr-FR" sz="1800" dirty="0" err="1" smtClean="0"/>
              <a:t>calcul_TVA</a:t>
            </a:r>
            <a:r>
              <a:rPr lang="fr-FR" sz="1800" dirty="0" smtClean="0"/>
              <a:t>(100);</a:t>
            </a:r>
          </a:p>
          <a:p>
            <a:pPr marL="0" indent="0">
              <a:buNone/>
            </a:pPr>
            <a:endParaRPr lang="fr-FR"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4653136"/>
            <a:ext cx="4695866"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3766646"/>
      </p:ext>
    </p:extLst>
  </p:cSld>
  <p:clrMapOvr>
    <a:masterClrMapping/>
  </p:clrMapOvr>
  <p:transition spd="slow">
    <p:wipe dir="d"/>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err="1" smtClean="0">
                <a:solidFill>
                  <a:schemeClr val="accent2">
                    <a:lumMod val="75000"/>
                  </a:schemeClr>
                </a:solidFill>
              </a:rPr>
              <a:t>function</a:t>
            </a:r>
            <a:r>
              <a:rPr lang="fr-FR" b="1" i="1" dirty="0" smtClean="0">
                <a:solidFill>
                  <a:schemeClr val="accent2">
                    <a:lumMod val="75000"/>
                  </a:schemeClr>
                </a:solidFill>
              </a:rPr>
              <a:t>' </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124744"/>
            <a:ext cx="8274496" cy="5472609"/>
          </a:xfrm>
        </p:spPr>
        <p:txBody>
          <a:bodyPr numCol="1">
            <a:normAutofit/>
          </a:bodyPr>
          <a:lstStyle/>
          <a:p>
            <a:pPr marL="0" indent="0">
              <a:buNone/>
            </a:pPr>
            <a:r>
              <a:rPr lang="fr-FR" sz="1800" b="1" i="1" dirty="0" smtClean="0"/>
              <a:t>Passage d'une valeur par défaut :</a:t>
            </a:r>
          </a:p>
          <a:p>
            <a:pPr marL="0" indent="0">
              <a:buNone/>
            </a:pPr>
            <a:r>
              <a:rPr lang="fr-FR" sz="1800" dirty="0" smtClean="0"/>
              <a:t>Remarques :</a:t>
            </a:r>
          </a:p>
          <a:p>
            <a:pPr marL="0" indent="0">
              <a:buNone/>
            </a:pPr>
            <a:r>
              <a:rPr lang="fr-FR" sz="1800" dirty="0" smtClean="0"/>
              <a:t>Les valeurs par défaut doivent </a:t>
            </a:r>
            <a:r>
              <a:rPr lang="fr-FR" sz="1800" u="sng" dirty="0" smtClean="0"/>
              <a:t>toujours être des constantes </a:t>
            </a:r>
            <a:r>
              <a:rPr lang="fr-FR" sz="1800" dirty="0" smtClean="0"/>
              <a:t>jamais des variables.</a:t>
            </a:r>
          </a:p>
          <a:p>
            <a:pPr marL="0" indent="0">
              <a:buNone/>
            </a:pPr>
            <a:r>
              <a:rPr lang="fr-FR" sz="1800" dirty="0" smtClean="0"/>
              <a:t>Les arguments avec des valeurs par défaut doivent toujours être placés </a:t>
            </a:r>
            <a:r>
              <a:rPr lang="fr-FR" sz="1800" u="sng" dirty="0" smtClean="0"/>
              <a:t>après </a:t>
            </a:r>
            <a:r>
              <a:rPr lang="fr-FR" sz="1800" dirty="0" smtClean="0"/>
              <a:t>ceux sans valeur par défaut. Dans le cas contraire, cela peut provoquer une erreur PHP :</a:t>
            </a:r>
          </a:p>
          <a:p>
            <a:pPr marL="0" indent="0">
              <a:buNone/>
            </a:pPr>
            <a:r>
              <a:rPr lang="fr-FR" sz="1800" dirty="0" smtClean="0"/>
              <a:t>exemple :</a:t>
            </a:r>
          </a:p>
          <a:p>
            <a:pPr marL="0" indent="0">
              <a:buNone/>
            </a:pPr>
            <a:r>
              <a:rPr lang="fr-FR" sz="1800" dirty="0" err="1" smtClean="0"/>
              <a:t>function</a:t>
            </a:r>
            <a:r>
              <a:rPr lang="fr-FR" sz="1800" dirty="0" smtClean="0"/>
              <a:t> </a:t>
            </a:r>
            <a:r>
              <a:rPr lang="fr-FR" sz="1800" dirty="0" err="1"/>
              <a:t>calcul_TVA</a:t>
            </a:r>
            <a:r>
              <a:rPr lang="fr-FR" sz="1800" dirty="0"/>
              <a:t>($taux = 0.2,$montant</a:t>
            </a:r>
            <a:r>
              <a:rPr lang="fr-FR" sz="1800" dirty="0" smtClean="0"/>
              <a:t>) {</a:t>
            </a:r>
          </a:p>
          <a:p>
            <a:pPr marL="0" indent="0">
              <a:buNone/>
            </a:pPr>
            <a:r>
              <a:rPr lang="fr-FR" sz="1800" dirty="0"/>
              <a:t> </a:t>
            </a:r>
            <a:r>
              <a:rPr lang="fr-FR" sz="1800" dirty="0" smtClean="0"/>
              <a:t>   </a:t>
            </a:r>
            <a:r>
              <a:rPr lang="fr-FR" sz="1800" dirty="0" err="1" smtClean="0"/>
              <a:t>echo</a:t>
            </a:r>
            <a:r>
              <a:rPr lang="fr-FR" sz="1800" dirty="0" smtClean="0"/>
              <a:t> 'montant de la TVA : '. $montant * $taux.' €&lt;</a:t>
            </a:r>
            <a:r>
              <a:rPr lang="fr-FR" sz="1800" dirty="0" err="1" smtClean="0"/>
              <a:t>br</a:t>
            </a:r>
            <a:r>
              <a:rPr lang="fr-FR" sz="1800" dirty="0" smtClean="0"/>
              <a:t>/&gt;'."\n";</a:t>
            </a:r>
          </a:p>
          <a:p>
            <a:pPr marL="0" indent="0">
              <a:buNone/>
            </a:pPr>
            <a:r>
              <a:rPr lang="fr-FR" sz="1800" dirty="0"/>
              <a:t>}</a:t>
            </a:r>
          </a:p>
          <a:p>
            <a:pPr marL="0" indent="0">
              <a:buNone/>
            </a:pPr>
            <a:r>
              <a:rPr lang="fr-FR" sz="1800" dirty="0" err="1" smtClean="0"/>
              <a:t>echo</a:t>
            </a:r>
            <a:r>
              <a:rPr lang="fr-FR" sz="1800" dirty="0" smtClean="0"/>
              <a:t> </a:t>
            </a:r>
            <a:r>
              <a:rPr lang="fr-FR" sz="1800" dirty="0" err="1" smtClean="0"/>
              <a:t>calcul_TVA</a:t>
            </a:r>
            <a:r>
              <a:rPr lang="fr-FR" sz="1800" dirty="0" smtClean="0"/>
              <a:t>(100,0.07);</a:t>
            </a:r>
          </a:p>
          <a:p>
            <a:pPr marL="0" indent="0">
              <a:buNone/>
            </a:pPr>
            <a:r>
              <a:rPr lang="fr-FR" sz="1800" dirty="0" err="1" smtClean="0"/>
              <a:t>echo</a:t>
            </a:r>
            <a:r>
              <a:rPr lang="fr-FR" sz="1800" dirty="0"/>
              <a:t> </a:t>
            </a:r>
            <a:r>
              <a:rPr lang="fr-FR" sz="1800" dirty="0" err="1" smtClean="0"/>
              <a:t>calcul_TVA</a:t>
            </a:r>
            <a:r>
              <a:rPr lang="fr-FR" sz="1800" dirty="0" smtClean="0"/>
              <a:t>(100);</a:t>
            </a:r>
          </a:p>
          <a:p>
            <a:pPr marL="0" indent="0">
              <a:buNone/>
            </a:pPr>
            <a:endParaRPr lang="fr-FR" sz="1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725144"/>
            <a:ext cx="6065515" cy="2045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5713500"/>
      </p:ext>
    </p:extLst>
  </p:cSld>
  <p:clrMapOvr>
    <a:masterClrMapping/>
  </p:clrMapOvr>
  <p:transition spd="slow">
    <p:wipe dir="d"/>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err="1" smtClean="0">
                <a:solidFill>
                  <a:schemeClr val="accent2">
                    <a:lumMod val="75000"/>
                  </a:schemeClr>
                </a:solidFill>
              </a:rPr>
              <a:t>function</a:t>
            </a:r>
            <a:r>
              <a:rPr lang="fr-FR" b="1" i="1" dirty="0" smtClean="0">
                <a:solidFill>
                  <a:schemeClr val="accent2">
                    <a:lumMod val="75000"/>
                  </a:schemeClr>
                </a:solidFill>
              </a:rPr>
              <a:t>' </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1800" b="1" i="1" dirty="0" smtClean="0"/>
              <a:t>Passage d'un tableau:</a:t>
            </a:r>
          </a:p>
          <a:p>
            <a:pPr marL="0" indent="0">
              <a:buNone/>
            </a:pPr>
            <a:r>
              <a:rPr lang="fr-FR" sz="1800" dirty="0" smtClean="0"/>
              <a:t>Il est possible de passer un tableau comme argument d'un fonction.</a:t>
            </a:r>
          </a:p>
          <a:p>
            <a:pPr marL="0" indent="0">
              <a:buNone/>
            </a:pPr>
            <a:r>
              <a:rPr lang="fr-FR" sz="1800" dirty="0" smtClean="0"/>
              <a:t>exemple :</a:t>
            </a:r>
          </a:p>
          <a:p>
            <a:pPr marL="0" indent="0">
              <a:buNone/>
            </a:pPr>
            <a:r>
              <a:rPr lang="fr-FR" sz="1800" dirty="0" err="1" smtClean="0"/>
              <a:t>function</a:t>
            </a:r>
            <a:r>
              <a:rPr lang="fr-FR" sz="1800" dirty="0"/>
              <a:t> </a:t>
            </a:r>
            <a:r>
              <a:rPr lang="fr-FR" sz="1800" dirty="0" smtClean="0"/>
              <a:t>jours($</a:t>
            </a:r>
            <a:r>
              <a:rPr lang="fr-FR" sz="1800" dirty="0" err="1" smtClean="0"/>
              <a:t>tabjours</a:t>
            </a:r>
            <a:r>
              <a:rPr lang="fr-FR" sz="1800" dirty="0" smtClean="0"/>
              <a:t> = </a:t>
            </a:r>
            <a:r>
              <a:rPr lang="fr-FR" sz="1800" dirty="0" err="1" smtClean="0"/>
              <a:t>array</a:t>
            </a:r>
            <a:r>
              <a:rPr lang="fr-FR" sz="1800" dirty="0" smtClean="0"/>
              <a:t>("lundi")) {</a:t>
            </a:r>
            <a:endParaRPr lang="fr-FR" sz="1800" dirty="0"/>
          </a:p>
          <a:p>
            <a:pPr marL="0" indent="0">
              <a:buNone/>
            </a:pPr>
            <a:r>
              <a:rPr lang="fr-FR" sz="1800" dirty="0"/>
              <a:t> </a:t>
            </a:r>
            <a:r>
              <a:rPr lang="fr-FR" sz="1800" dirty="0" smtClean="0"/>
              <a:t>   </a:t>
            </a:r>
            <a:r>
              <a:rPr lang="fr-FR" sz="1800" dirty="0" err="1" smtClean="0"/>
              <a:t>echo</a:t>
            </a:r>
            <a:r>
              <a:rPr lang="fr-FR" sz="1800" dirty="0" smtClean="0"/>
              <a:t> count($</a:t>
            </a:r>
            <a:r>
              <a:rPr lang="fr-FR" sz="1800" dirty="0" err="1" smtClean="0"/>
              <a:t>tabjours</a:t>
            </a:r>
            <a:r>
              <a:rPr lang="fr-FR" sz="1800" dirty="0" smtClean="0"/>
              <a:t>),"&lt;</a:t>
            </a:r>
            <a:r>
              <a:rPr lang="fr-FR" sz="1800" dirty="0" err="1" smtClean="0"/>
              <a:t>br</a:t>
            </a:r>
            <a:r>
              <a:rPr lang="fr-FR" sz="1800" dirty="0" smtClean="0"/>
              <a:t>/&gt;\n";</a:t>
            </a:r>
          </a:p>
          <a:p>
            <a:pPr marL="0" indent="0">
              <a:buNone/>
            </a:pPr>
            <a:r>
              <a:rPr lang="fr-FR" sz="1800" dirty="0" smtClean="0"/>
              <a:t>}</a:t>
            </a:r>
            <a:endParaRPr lang="fr-FR" sz="1800" dirty="0"/>
          </a:p>
          <a:p>
            <a:pPr marL="0" indent="0">
              <a:buNone/>
            </a:pPr>
            <a:r>
              <a:rPr lang="fr-FR" sz="1800" dirty="0" smtClean="0"/>
              <a:t>jours();</a:t>
            </a:r>
          </a:p>
          <a:p>
            <a:pPr marL="0" indent="0">
              <a:buNone/>
            </a:pPr>
            <a:r>
              <a:rPr lang="fr-FR" sz="1800" dirty="0" smtClean="0"/>
              <a:t>jours (</a:t>
            </a:r>
            <a:r>
              <a:rPr lang="fr-FR" sz="1800" dirty="0" err="1" smtClean="0"/>
              <a:t>array</a:t>
            </a:r>
            <a:r>
              <a:rPr lang="fr-FR" sz="1800" dirty="0" smtClean="0"/>
              <a:t>("</a:t>
            </a:r>
            <a:r>
              <a:rPr lang="fr-FR" sz="1800" dirty="0" err="1" smtClean="0"/>
              <a:t>mardi","jeudi","samedi</a:t>
            </a:r>
            <a:r>
              <a:rPr lang="fr-FR" sz="1800" dirty="0" smtClean="0"/>
              <a:t>"));</a:t>
            </a:r>
            <a:endParaRPr lang="fr-FR"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6588" y="3068960"/>
            <a:ext cx="4104502" cy="3547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7106268"/>
      </p:ext>
    </p:extLst>
  </p:cSld>
  <p:clrMapOvr>
    <a:masterClrMapping/>
  </p:clrMapOvr>
  <p:transition spd="slow">
    <p:wipe dir="d"/>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err="1" smtClean="0">
                <a:solidFill>
                  <a:schemeClr val="accent2">
                    <a:lumMod val="75000"/>
                  </a:schemeClr>
                </a:solidFill>
              </a:rPr>
              <a:t>function</a:t>
            </a:r>
            <a:r>
              <a:rPr lang="fr-FR" b="1" i="1" dirty="0" smtClean="0">
                <a:solidFill>
                  <a:schemeClr val="accent2">
                    <a:lumMod val="75000"/>
                  </a:schemeClr>
                </a:solidFill>
              </a:rPr>
              <a:t>' </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1800" b="1" i="1" dirty="0" smtClean="0"/>
              <a:t>Nombre variable d'arguments </a:t>
            </a:r>
            <a:r>
              <a:rPr lang="fr-FR" sz="1800" b="1" i="1" dirty="0"/>
              <a:t>:</a:t>
            </a:r>
            <a:endParaRPr lang="fr-FR" sz="1800" b="1" i="1" dirty="0" smtClean="0"/>
          </a:p>
          <a:p>
            <a:pPr marL="0" indent="0">
              <a:buNone/>
            </a:pPr>
            <a:r>
              <a:rPr lang="fr-FR" sz="1800" dirty="0" smtClean="0"/>
              <a:t>Il est possible de passer un nombre d'arguments variable. Il n'y a pas de </a:t>
            </a:r>
            <a:r>
              <a:rPr lang="fr-FR" sz="1800" dirty="0"/>
              <a:t>syntaxe particulière et la liste d'arguments doit toujours être fournie explicitement avec la définition de la fonction</a:t>
            </a:r>
            <a:endParaRPr lang="fr-FR" sz="1800" dirty="0" smtClean="0"/>
          </a:p>
          <a:p>
            <a:pPr marL="0" indent="0">
              <a:buNone/>
            </a:pPr>
            <a:r>
              <a:rPr lang="fr-FR" sz="1800" dirty="0" smtClean="0"/>
              <a:t>Trois fonctions vont nous aider à traiter ce cas :</a:t>
            </a:r>
          </a:p>
          <a:p>
            <a:pPr marL="0" indent="0">
              <a:buNone/>
            </a:pPr>
            <a:r>
              <a:rPr lang="fr-FR" sz="1800" b="1" dirty="0">
                <a:solidFill>
                  <a:schemeClr val="accent2">
                    <a:lumMod val="75000"/>
                  </a:schemeClr>
                </a:solidFill>
              </a:rPr>
              <a:t>func_num_args</a:t>
            </a:r>
            <a:r>
              <a:rPr lang="fr-FR" sz="1800" b="1" dirty="0" smtClean="0">
                <a:solidFill>
                  <a:schemeClr val="accent2">
                    <a:lumMod val="75000"/>
                  </a:schemeClr>
                </a:solidFill>
              </a:rPr>
              <a:t>() </a:t>
            </a:r>
            <a:r>
              <a:rPr lang="fr-FR" sz="1800" dirty="0"/>
              <a:t>: Retourne le nombre d'arguments passés à la </a:t>
            </a:r>
            <a:r>
              <a:rPr lang="fr-FR" sz="1800" dirty="0" smtClean="0"/>
              <a:t>fonction,</a:t>
            </a:r>
          </a:p>
          <a:p>
            <a:pPr marL="0" indent="0">
              <a:buNone/>
            </a:pPr>
            <a:r>
              <a:rPr lang="fr-FR" sz="1800" b="1" dirty="0" smtClean="0">
                <a:solidFill>
                  <a:schemeClr val="accent2">
                    <a:lumMod val="75000"/>
                  </a:schemeClr>
                </a:solidFill>
              </a:rPr>
              <a:t>func_get_arg()</a:t>
            </a:r>
            <a:r>
              <a:rPr lang="fr-FR" sz="1800" dirty="0"/>
              <a:t> : Retourne un élément de la liste des </a:t>
            </a:r>
            <a:r>
              <a:rPr lang="fr-FR" sz="1800" dirty="0" smtClean="0"/>
              <a:t>arguments,</a:t>
            </a:r>
          </a:p>
          <a:p>
            <a:pPr marL="0" indent="0">
              <a:buNone/>
            </a:pPr>
            <a:r>
              <a:rPr lang="fr-FR" sz="1800" b="1" dirty="0" smtClean="0">
                <a:solidFill>
                  <a:schemeClr val="accent2">
                    <a:lumMod val="75000"/>
                  </a:schemeClr>
                </a:solidFill>
              </a:rPr>
              <a:t>func_get_args()</a:t>
            </a:r>
            <a:r>
              <a:rPr lang="fr-FR" sz="1800" dirty="0" smtClean="0"/>
              <a:t> </a:t>
            </a:r>
            <a:r>
              <a:rPr lang="fr-FR" sz="1800" dirty="0"/>
              <a:t>: Retourne les arguments d'une fonction sous la forme d'un </a:t>
            </a:r>
            <a:r>
              <a:rPr lang="fr-FR" sz="1800" dirty="0" smtClean="0"/>
              <a:t>tableau.</a:t>
            </a:r>
            <a:endParaRPr lang="fr-FR" sz="1800" dirty="0"/>
          </a:p>
        </p:txBody>
      </p:sp>
    </p:spTree>
    <p:extLst>
      <p:ext uri="{BB962C8B-B14F-4D97-AF65-F5344CB8AC3E}">
        <p14:creationId xmlns:p14="http://schemas.microsoft.com/office/powerpoint/2010/main" val="3287897134"/>
      </p:ext>
    </p:extLst>
  </p:cSld>
  <p:clrMapOvr>
    <a:masterClrMapping/>
  </p:clrMapOvr>
  <p:transition spd="slow">
    <p:wipe dir="d"/>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La fonction  '</a:t>
            </a:r>
            <a:r>
              <a:rPr lang="fr-FR" b="1" i="1" dirty="0" smtClean="0">
                <a:solidFill>
                  <a:schemeClr val="accent2">
                    <a:lumMod val="75000"/>
                  </a:schemeClr>
                </a:solidFill>
              </a:rPr>
              <a:t>func_num_args' </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endParaRPr lang="fr-FR" sz="1800" b="1" i="1" dirty="0" smtClean="0"/>
          </a:p>
          <a:p>
            <a:pPr marL="0" indent="0">
              <a:buNone/>
            </a:pPr>
            <a:r>
              <a:rPr lang="fr-FR" sz="1800" b="1" dirty="0">
                <a:solidFill>
                  <a:schemeClr val="accent2">
                    <a:lumMod val="75000"/>
                  </a:schemeClr>
                </a:solidFill>
              </a:rPr>
              <a:t>func_num_args</a:t>
            </a:r>
            <a:r>
              <a:rPr lang="fr-FR" sz="1800" b="1" dirty="0" smtClean="0">
                <a:solidFill>
                  <a:schemeClr val="accent2">
                    <a:lumMod val="75000"/>
                  </a:schemeClr>
                </a:solidFill>
              </a:rPr>
              <a:t>() </a:t>
            </a:r>
            <a:r>
              <a:rPr lang="fr-FR" sz="1800" dirty="0"/>
              <a:t> </a:t>
            </a:r>
            <a:r>
              <a:rPr lang="fr-FR" sz="1800" dirty="0" smtClean="0"/>
              <a:t>récupère </a:t>
            </a:r>
            <a:r>
              <a:rPr lang="fr-FR" sz="1800" dirty="0"/>
              <a:t>le nombre d'arguments passés à la fonction. </a:t>
            </a:r>
            <a:r>
              <a:rPr lang="fr-FR" sz="1800" dirty="0" smtClean="0"/>
              <a:t> Cette fonction n'a pas de paramètres et renvoie un entier égal au nombre d'arguments.</a:t>
            </a:r>
          </a:p>
          <a:p>
            <a:pPr marL="0" indent="0">
              <a:buNone/>
            </a:pPr>
            <a:r>
              <a:rPr lang="fr-FR" sz="1800" dirty="0" smtClean="0"/>
              <a:t>exemple : </a:t>
            </a:r>
          </a:p>
          <a:p>
            <a:pPr marL="0" indent="0">
              <a:buNone/>
            </a:pPr>
            <a:r>
              <a:rPr lang="fr-FR" sz="1800" dirty="0"/>
              <a:t>&lt;?</a:t>
            </a:r>
            <a:r>
              <a:rPr lang="fr-FR" sz="1800" dirty="0" err="1"/>
              <a:t>php</a:t>
            </a:r>
            <a:r>
              <a:rPr lang="fr-FR" sz="1800" dirty="0"/>
              <a:t/>
            </a:r>
            <a:br>
              <a:rPr lang="fr-FR" sz="1800" dirty="0"/>
            </a:br>
            <a:r>
              <a:rPr lang="fr-FR" sz="1800" dirty="0" err="1"/>
              <a:t>function</a:t>
            </a:r>
            <a:r>
              <a:rPr lang="fr-FR" sz="1800" dirty="0"/>
              <a:t> </a:t>
            </a:r>
            <a:r>
              <a:rPr lang="fr-FR" sz="1800" dirty="0" smtClean="0"/>
              <a:t>test()</a:t>
            </a:r>
            <a:r>
              <a:rPr lang="fr-FR" sz="1800" dirty="0"/>
              <a:t/>
            </a:r>
            <a:br>
              <a:rPr lang="fr-FR" sz="1800" dirty="0"/>
            </a:br>
            <a:r>
              <a:rPr lang="fr-FR" sz="1800" dirty="0"/>
              <a:t>{</a:t>
            </a:r>
            <a:br>
              <a:rPr lang="fr-FR" sz="1800" dirty="0"/>
            </a:br>
            <a:r>
              <a:rPr lang="fr-FR" sz="1800" dirty="0"/>
              <a:t>    $</a:t>
            </a:r>
            <a:r>
              <a:rPr lang="fr-FR" sz="1800" dirty="0" err="1"/>
              <a:t>numargs</a:t>
            </a:r>
            <a:r>
              <a:rPr lang="fr-FR" sz="1800" dirty="0"/>
              <a:t> = func_num_args();</a:t>
            </a:r>
            <a:br>
              <a:rPr lang="fr-FR" sz="1800" dirty="0"/>
            </a:br>
            <a:r>
              <a:rPr lang="fr-FR" sz="1800" dirty="0"/>
              <a:t>    </a:t>
            </a:r>
            <a:r>
              <a:rPr lang="fr-FR" sz="1800" dirty="0" err="1"/>
              <a:t>echo</a:t>
            </a:r>
            <a:r>
              <a:rPr lang="fr-FR" sz="1800" dirty="0"/>
              <a:t> "Nombre d'arguments : $</a:t>
            </a:r>
            <a:r>
              <a:rPr lang="fr-FR" sz="1800" dirty="0" err="1"/>
              <a:t>numargs</a:t>
            </a:r>
            <a:r>
              <a:rPr lang="fr-FR" sz="1800" dirty="0"/>
              <a:t>\n";</a:t>
            </a:r>
            <a:br>
              <a:rPr lang="fr-FR" sz="1800" dirty="0"/>
            </a:br>
            <a:r>
              <a:rPr lang="fr-FR" sz="1800" dirty="0"/>
              <a:t>}</a:t>
            </a:r>
            <a:br>
              <a:rPr lang="fr-FR" sz="1800" dirty="0"/>
            </a:br>
            <a:r>
              <a:rPr lang="fr-FR" sz="1800" dirty="0"/>
              <a:t/>
            </a:r>
            <a:br>
              <a:rPr lang="fr-FR" sz="1800" dirty="0"/>
            </a:br>
            <a:r>
              <a:rPr lang="fr-FR" sz="1800" dirty="0" smtClean="0"/>
              <a:t>test(1</a:t>
            </a:r>
            <a:r>
              <a:rPr lang="fr-FR" sz="1800" dirty="0"/>
              <a:t>, 2, 3);    // affiche ''Nombre d'arguments: </a:t>
            </a:r>
            <a:r>
              <a:rPr lang="fr-FR" sz="1800" dirty="0" smtClean="0"/>
              <a:t>3"</a:t>
            </a:r>
            <a:r>
              <a:rPr lang="fr-FR" sz="1800" dirty="0"/>
              <a:t/>
            </a:r>
            <a:br>
              <a:rPr lang="fr-FR" sz="1800" dirty="0"/>
            </a:br>
            <a:r>
              <a:rPr lang="fr-FR" sz="1800" dirty="0"/>
              <a:t>?&gt; </a:t>
            </a:r>
          </a:p>
        </p:txBody>
      </p:sp>
    </p:spTree>
    <p:extLst>
      <p:ext uri="{BB962C8B-B14F-4D97-AF65-F5344CB8AC3E}">
        <p14:creationId xmlns:p14="http://schemas.microsoft.com/office/powerpoint/2010/main" val="2375949871"/>
      </p:ext>
    </p:extLst>
  </p:cSld>
  <p:clrMapOvr>
    <a:masterClrMapping/>
  </p:clrMapOvr>
  <p:transition spd="slow">
    <p:wipe dir="d"/>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La fonction  '</a:t>
            </a:r>
            <a:r>
              <a:rPr lang="fr-FR" b="1" i="1" dirty="0" smtClean="0">
                <a:solidFill>
                  <a:schemeClr val="accent2">
                    <a:lumMod val="75000"/>
                  </a:schemeClr>
                </a:solidFill>
              </a:rPr>
              <a:t>func_get_arg' </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endParaRPr lang="fr-FR" sz="1800" b="1" i="1" dirty="0" smtClean="0"/>
          </a:p>
          <a:p>
            <a:pPr marL="0" indent="0">
              <a:buNone/>
            </a:pPr>
            <a:r>
              <a:rPr lang="fr-FR" sz="1800" b="1" dirty="0" smtClean="0">
                <a:solidFill>
                  <a:schemeClr val="accent2">
                    <a:lumMod val="75000"/>
                  </a:schemeClr>
                </a:solidFill>
              </a:rPr>
              <a:t>func_get_arg(</a:t>
            </a:r>
            <a:r>
              <a:rPr lang="fr-FR" sz="1800" b="1" dirty="0" smtClean="0">
                <a:solidFill>
                  <a:schemeClr val="tx2">
                    <a:lumMod val="75000"/>
                  </a:schemeClr>
                </a:solidFill>
              </a:rPr>
              <a:t>$</a:t>
            </a:r>
            <a:r>
              <a:rPr lang="fr-FR" sz="1800" b="1" dirty="0" err="1" smtClean="0">
                <a:solidFill>
                  <a:schemeClr val="tx2">
                    <a:lumMod val="75000"/>
                  </a:schemeClr>
                </a:solidFill>
              </a:rPr>
              <a:t>numarg</a:t>
            </a:r>
            <a:r>
              <a:rPr lang="fr-FR" sz="1800" b="1" dirty="0" smtClean="0">
                <a:solidFill>
                  <a:schemeClr val="accent2">
                    <a:lumMod val="75000"/>
                  </a:schemeClr>
                </a:solidFill>
              </a:rPr>
              <a:t>) </a:t>
            </a:r>
            <a:r>
              <a:rPr lang="fr-FR" sz="1800" dirty="0" smtClean="0"/>
              <a:t>récupère </a:t>
            </a:r>
            <a:r>
              <a:rPr lang="fr-FR" sz="1800" dirty="0"/>
              <a:t>un élément de la liste des arguments d'une fonction utilisateur. </a:t>
            </a:r>
            <a:endParaRPr lang="fr-FR" sz="1800" dirty="0" smtClean="0"/>
          </a:p>
          <a:p>
            <a:pPr marL="0" indent="0">
              <a:buNone/>
            </a:pPr>
            <a:r>
              <a:rPr lang="fr-FR" sz="1800" b="1" dirty="0" smtClean="0">
                <a:solidFill>
                  <a:schemeClr val="tx2">
                    <a:lumMod val="75000"/>
                  </a:schemeClr>
                </a:solidFill>
              </a:rPr>
              <a:t>$</a:t>
            </a:r>
            <a:r>
              <a:rPr lang="fr-FR" sz="1800" b="1" dirty="0" err="1" smtClean="0">
                <a:solidFill>
                  <a:schemeClr val="tx2">
                    <a:lumMod val="75000"/>
                  </a:schemeClr>
                </a:solidFill>
              </a:rPr>
              <a:t>numarg</a:t>
            </a:r>
            <a:r>
              <a:rPr lang="fr-FR" sz="1800" b="1" dirty="0" smtClean="0">
                <a:solidFill>
                  <a:schemeClr val="tx2">
                    <a:lumMod val="75000"/>
                  </a:schemeClr>
                </a:solidFill>
              </a:rPr>
              <a:t> </a:t>
            </a:r>
            <a:r>
              <a:rPr lang="fr-FR" sz="1800" dirty="0" smtClean="0"/>
              <a:t>est la position de l'élément à récupérer. C'est un entier. </a:t>
            </a:r>
          </a:p>
          <a:p>
            <a:pPr marL="0" indent="0">
              <a:buNone/>
            </a:pPr>
            <a:r>
              <a:rPr lang="fr-FR" sz="1800" dirty="0"/>
              <a:t>Les arguments de la fonction sont comptés en commençant à partir de </a:t>
            </a:r>
            <a:r>
              <a:rPr lang="fr-FR" sz="1800" i="1" dirty="0"/>
              <a:t>0</a:t>
            </a:r>
            <a:r>
              <a:rPr lang="fr-FR" sz="1800" dirty="0"/>
              <a:t>.</a:t>
            </a:r>
            <a:endParaRPr lang="fr-FR" sz="1800" dirty="0" smtClean="0"/>
          </a:p>
          <a:p>
            <a:pPr marL="0" indent="0">
              <a:buNone/>
            </a:pPr>
            <a:r>
              <a:rPr lang="fr-FR" sz="1800" dirty="0" smtClean="0"/>
              <a:t>exemple : </a:t>
            </a:r>
          </a:p>
          <a:p>
            <a:pPr marL="0" indent="0">
              <a:buNone/>
            </a:pPr>
            <a:r>
              <a:rPr lang="fr-FR" sz="1800" dirty="0"/>
              <a:t>&lt;?</a:t>
            </a:r>
            <a:r>
              <a:rPr lang="fr-FR" sz="1800" dirty="0" err="1"/>
              <a:t>php</a:t>
            </a:r>
            <a:r>
              <a:rPr lang="fr-FR" sz="1800" dirty="0"/>
              <a:t/>
            </a:r>
            <a:br>
              <a:rPr lang="fr-FR" sz="1800" dirty="0"/>
            </a:br>
            <a:r>
              <a:rPr lang="fr-FR" sz="1800" dirty="0" err="1"/>
              <a:t>function</a:t>
            </a:r>
            <a:r>
              <a:rPr lang="fr-FR" sz="1800" dirty="0"/>
              <a:t> </a:t>
            </a:r>
            <a:r>
              <a:rPr lang="fr-FR" sz="1800" dirty="0" smtClean="0"/>
              <a:t>test()</a:t>
            </a:r>
            <a:r>
              <a:rPr lang="fr-FR" sz="1800" dirty="0"/>
              <a:t/>
            </a:r>
            <a:br>
              <a:rPr lang="fr-FR" sz="1800" dirty="0"/>
            </a:br>
            <a:r>
              <a:rPr lang="fr-FR" sz="1800" dirty="0"/>
              <a:t>{</a:t>
            </a:r>
            <a:br>
              <a:rPr lang="fr-FR" sz="1800" dirty="0"/>
            </a:br>
            <a:r>
              <a:rPr lang="fr-FR" sz="1800" dirty="0"/>
              <a:t>     $</a:t>
            </a:r>
            <a:r>
              <a:rPr lang="fr-FR" sz="1800" dirty="0" err="1"/>
              <a:t>numargs</a:t>
            </a:r>
            <a:r>
              <a:rPr lang="fr-FR" sz="1800" dirty="0"/>
              <a:t> = func_num_args();</a:t>
            </a:r>
            <a:br>
              <a:rPr lang="fr-FR" sz="1800" dirty="0"/>
            </a:br>
            <a:r>
              <a:rPr lang="fr-FR" sz="1800" dirty="0"/>
              <a:t>     </a:t>
            </a:r>
            <a:r>
              <a:rPr lang="fr-FR" sz="1800" dirty="0" err="1"/>
              <a:t>echo</a:t>
            </a:r>
            <a:r>
              <a:rPr lang="fr-FR" sz="1800" dirty="0"/>
              <a:t> "Nombre d'arguments : $</a:t>
            </a:r>
            <a:r>
              <a:rPr lang="fr-FR" sz="1800" dirty="0" err="1"/>
              <a:t>numargs</a:t>
            </a:r>
            <a:r>
              <a:rPr lang="fr-FR" sz="1800" dirty="0"/>
              <a:t>&lt;</a:t>
            </a:r>
            <a:r>
              <a:rPr lang="fr-FR" sz="1800" dirty="0" err="1"/>
              <a:t>br</a:t>
            </a:r>
            <a:r>
              <a:rPr lang="fr-FR" sz="1800" dirty="0"/>
              <a:t> /&gt;\n";</a:t>
            </a:r>
            <a:br>
              <a:rPr lang="fr-FR" sz="1800" dirty="0"/>
            </a:br>
            <a:r>
              <a:rPr lang="fr-FR" sz="1800" dirty="0"/>
              <a:t>     if ($</a:t>
            </a:r>
            <a:r>
              <a:rPr lang="fr-FR" sz="1800" dirty="0" err="1"/>
              <a:t>numargs</a:t>
            </a:r>
            <a:r>
              <a:rPr lang="fr-FR" sz="1800" dirty="0"/>
              <a:t> &gt;= 2) {</a:t>
            </a:r>
            <a:br>
              <a:rPr lang="fr-FR" sz="1800" dirty="0"/>
            </a:br>
            <a:r>
              <a:rPr lang="fr-FR" sz="1800" dirty="0"/>
              <a:t>         </a:t>
            </a:r>
            <a:r>
              <a:rPr lang="fr-FR" sz="1800" dirty="0" err="1"/>
              <a:t>echo</a:t>
            </a:r>
            <a:r>
              <a:rPr lang="fr-FR" sz="1800" dirty="0"/>
              <a:t> "Le second argument est : " . func_get_arg(1) . "&lt;</a:t>
            </a:r>
            <a:r>
              <a:rPr lang="fr-FR" sz="1800" dirty="0" err="1"/>
              <a:t>br</a:t>
            </a:r>
            <a:r>
              <a:rPr lang="fr-FR" sz="1800" dirty="0"/>
              <a:t> /&gt;\n";</a:t>
            </a:r>
            <a:br>
              <a:rPr lang="fr-FR" sz="1800" dirty="0"/>
            </a:br>
            <a:r>
              <a:rPr lang="fr-FR" sz="1800" dirty="0"/>
              <a:t>     }</a:t>
            </a:r>
            <a:br>
              <a:rPr lang="fr-FR" sz="1800" dirty="0"/>
            </a:br>
            <a:r>
              <a:rPr lang="fr-FR" sz="1800" dirty="0"/>
              <a:t>}</a:t>
            </a:r>
            <a:br>
              <a:rPr lang="fr-FR" sz="1800" dirty="0"/>
            </a:br>
            <a:r>
              <a:rPr lang="fr-FR" sz="1800" dirty="0" smtClean="0"/>
              <a:t>test(1</a:t>
            </a:r>
            <a:r>
              <a:rPr lang="fr-FR" sz="1800" dirty="0"/>
              <a:t>, 2, 3);    </a:t>
            </a:r>
            <a:r>
              <a:rPr lang="fr-FR" sz="1800" dirty="0" smtClean="0"/>
              <a:t>	//</a:t>
            </a:r>
            <a:r>
              <a:rPr lang="fr-FR" sz="1800" dirty="0"/>
              <a:t> affiche  </a:t>
            </a:r>
            <a:r>
              <a:rPr lang="fr-FR" sz="1800" dirty="0" smtClean="0"/>
              <a:t>Nombre </a:t>
            </a:r>
            <a:r>
              <a:rPr lang="fr-FR" sz="1800" dirty="0"/>
              <a:t>d'arguments: </a:t>
            </a:r>
            <a:r>
              <a:rPr lang="fr-FR" sz="1800" dirty="0" smtClean="0"/>
              <a:t>3</a:t>
            </a:r>
            <a:r>
              <a:rPr lang="fr-FR" sz="1800" dirty="0"/>
              <a:t/>
            </a:r>
            <a:br>
              <a:rPr lang="fr-FR" sz="1800" dirty="0"/>
            </a:br>
            <a:r>
              <a:rPr lang="fr-FR" sz="1800" dirty="0"/>
              <a:t>?&gt; </a:t>
            </a:r>
            <a:r>
              <a:rPr lang="fr-FR" sz="1800" dirty="0" smtClean="0"/>
              <a:t>		                   Le second argument est : 2</a:t>
            </a:r>
            <a:endParaRPr lang="fr-FR" sz="1800" dirty="0"/>
          </a:p>
        </p:txBody>
      </p:sp>
    </p:spTree>
    <p:extLst>
      <p:ext uri="{BB962C8B-B14F-4D97-AF65-F5344CB8AC3E}">
        <p14:creationId xmlns:p14="http://schemas.microsoft.com/office/powerpoint/2010/main" val="2953666499"/>
      </p:ext>
    </p:extLst>
  </p:cSld>
  <p:clrMapOvr>
    <a:masterClrMapping/>
  </p:clrMapOvr>
  <p:transition spd="slow">
    <p:wipe dir="d"/>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La fonction  '</a:t>
            </a:r>
            <a:r>
              <a:rPr lang="fr-FR" b="1" i="1" dirty="0" smtClean="0">
                <a:solidFill>
                  <a:schemeClr val="accent2">
                    <a:lumMod val="75000"/>
                  </a:schemeClr>
                </a:solidFill>
              </a:rPr>
              <a:t>func_get_args' </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268760"/>
            <a:ext cx="8274496" cy="5328593"/>
          </a:xfrm>
        </p:spPr>
        <p:txBody>
          <a:bodyPr numCol="1">
            <a:normAutofit lnSpcReduction="10000"/>
          </a:bodyPr>
          <a:lstStyle/>
          <a:p>
            <a:pPr marL="0" indent="0">
              <a:buNone/>
            </a:pPr>
            <a:r>
              <a:rPr lang="fr-FR" sz="1800" b="1" dirty="0" smtClean="0">
                <a:solidFill>
                  <a:schemeClr val="accent2">
                    <a:lumMod val="75000"/>
                  </a:schemeClr>
                </a:solidFill>
              </a:rPr>
              <a:t>func_get_args() </a:t>
            </a:r>
            <a:r>
              <a:rPr lang="fr-FR" sz="1800" dirty="0" smtClean="0"/>
              <a:t>récupère </a:t>
            </a:r>
            <a:r>
              <a:rPr lang="fr-FR" sz="1800" dirty="0"/>
              <a:t>un élément de la liste des arguments </a:t>
            </a:r>
            <a:r>
              <a:rPr lang="fr-FR" sz="1800" dirty="0" smtClean="0"/>
              <a:t>sous la forme d'un tableau.</a:t>
            </a:r>
          </a:p>
          <a:p>
            <a:pPr marL="0" indent="0">
              <a:buNone/>
            </a:pPr>
            <a:r>
              <a:rPr lang="fr-FR" sz="1800" dirty="0" smtClean="0"/>
              <a:t>Chaque élément du tableau est une copie des arguments passés.</a:t>
            </a:r>
          </a:p>
          <a:p>
            <a:pPr marL="0" indent="0">
              <a:buNone/>
            </a:pPr>
            <a:r>
              <a:rPr lang="fr-FR" sz="1800" dirty="0" smtClean="0"/>
              <a:t>exemple : </a:t>
            </a:r>
          </a:p>
          <a:p>
            <a:pPr marL="0" indent="0">
              <a:buNone/>
            </a:pPr>
            <a:r>
              <a:rPr lang="fr-FR" sz="1800" dirty="0"/>
              <a:t>&lt;?</a:t>
            </a:r>
            <a:r>
              <a:rPr lang="fr-FR" sz="1800" dirty="0" err="1"/>
              <a:t>php</a:t>
            </a:r>
            <a:r>
              <a:rPr lang="fr-FR" sz="1800" dirty="0"/>
              <a:t/>
            </a:r>
            <a:br>
              <a:rPr lang="fr-FR" sz="1800" dirty="0"/>
            </a:br>
            <a:r>
              <a:rPr lang="fr-FR" sz="1800" dirty="0" err="1"/>
              <a:t>function</a:t>
            </a:r>
            <a:r>
              <a:rPr lang="fr-FR" sz="1800" dirty="0"/>
              <a:t> </a:t>
            </a:r>
            <a:r>
              <a:rPr lang="fr-FR" sz="1800" dirty="0" smtClean="0"/>
              <a:t>test()</a:t>
            </a:r>
            <a:r>
              <a:rPr lang="fr-FR" sz="1800" dirty="0"/>
              <a:t/>
            </a:r>
            <a:br>
              <a:rPr lang="fr-FR" sz="1800" dirty="0"/>
            </a:br>
            <a:r>
              <a:rPr lang="fr-FR" sz="1800" dirty="0"/>
              <a:t>{</a:t>
            </a:r>
            <a:br>
              <a:rPr lang="fr-FR" sz="1800" dirty="0"/>
            </a:br>
            <a:r>
              <a:rPr lang="fr-FR" sz="1800" dirty="0"/>
              <a:t>    </a:t>
            </a:r>
            <a:r>
              <a:rPr lang="fr-FR" sz="1800" dirty="0" smtClean="0"/>
              <a:t>$</a:t>
            </a:r>
            <a:r>
              <a:rPr lang="fr-FR" sz="1800" dirty="0" err="1"/>
              <a:t>numargs</a:t>
            </a:r>
            <a:r>
              <a:rPr lang="fr-FR" sz="1800" dirty="0"/>
              <a:t> = func_num_args();</a:t>
            </a:r>
            <a:br>
              <a:rPr lang="fr-FR" sz="1800" dirty="0"/>
            </a:br>
            <a:r>
              <a:rPr lang="fr-FR" sz="1800" dirty="0"/>
              <a:t>    </a:t>
            </a:r>
            <a:r>
              <a:rPr lang="fr-FR" sz="1800" dirty="0" err="1"/>
              <a:t>echo</a:t>
            </a:r>
            <a:r>
              <a:rPr lang="fr-FR" sz="1800" dirty="0"/>
              <a:t> "Nombre d'arguments : $</a:t>
            </a:r>
            <a:r>
              <a:rPr lang="fr-FR" sz="1800" dirty="0" err="1"/>
              <a:t>numargs</a:t>
            </a:r>
            <a:r>
              <a:rPr lang="fr-FR" sz="1800" dirty="0"/>
              <a:t>&lt;</a:t>
            </a:r>
            <a:r>
              <a:rPr lang="fr-FR" sz="1800" dirty="0" err="1"/>
              <a:t>br</a:t>
            </a:r>
            <a:r>
              <a:rPr lang="fr-FR" sz="1800" dirty="0"/>
              <a:t> /&gt;\n";</a:t>
            </a:r>
            <a:br>
              <a:rPr lang="fr-FR" sz="1800" dirty="0"/>
            </a:br>
            <a:r>
              <a:rPr lang="fr-FR" sz="1800" dirty="0"/>
              <a:t>    </a:t>
            </a:r>
            <a:r>
              <a:rPr lang="fr-FR" sz="1800" dirty="0" smtClean="0"/>
              <a:t>$</a:t>
            </a:r>
            <a:r>
              <a:rPr lang="fr-FR" sz="1800" dirty="0" err="1"/>
              <a:t>arg_list</a:t>
            </a:r>
            <a:r>
              <a:rPr lang="fr-FR" sz="1800" dirty="0"/>
              <a:t> = func_get_args();</a:t>
            </a:r>
            <a:br>
              <a:rPr lang="fr-FR" sz="1800" dirty="0"/>
            </a:br>
            <a:r>
              <a:rPr lang="fr-FR" sz="1800" dirty="0"/>
              <a:t>    for ($i = 0; $i &lt; $</a:t>
            </a:r>
            <a:r>
              <a:rPr lang="fr-FR" sz="1800" dirty="0" err="1"/>
              <a:t>numargs</a:t>
            </a:r>
            <a:r>
              <a:rPr lang="fr-FR" sz="1800" dirty="0"/>
              <a:t>; $i++) {</a:t>
            </a:r>
            <a:br>
              <a:rPr lang="fr-FR" sz="1800" dirty="0"/>
            </a:br>
            <a:r>
              <a:rPr lang="fr-FR" sz="1800" dirty="0"/>
              <a:t>        </a:t>
            </a:r>
            <a:r>
              <a:rPr lang="fr-FR" sz="1800" dirty="0" err="1"/>
              <a:t>echo</a:t>
            </a:r>
            <a:r>
              <a:rPr lang="fr-FR" sz="1800" dirty="0"/>
              <a:t> "L'argument $i est : " . $</a:t>
            </a:r>
            <a:r>
              <a:rPr lang="fr-FR" sz="1800" dirty="0" err="1"/>
              <a:t>arg_list</a:t>
            </a:r>
            <a:r>
              <a:rPr lang="fr-FR" sz="1800" dirty="0"/>
              <a:t>[$i] . "&lt;</a:t>
            </a:r>
            <a:r>
              <a:rPr lang="fr-FR" sz="1800" dirty="0" err="1"/>
              <a:t>br</a:t>
            </a:r>
            <a:r>
              <a:rPr lang="fr-FR" sz="1800" dirty="0"/>
              <a:t> /&gt;\n";</a:t>
            </a:r>
            <a:br>
              <a:rPr lang="fr-FR" sz="1800" dirty="0"/>
            </a:br>
            <a:r>
              <a:rPr lang="fr-FR" sz="1800" dirty="0"/>
              <a:t>    </a:t>
            </a:r>
            <a:r>
              <a:rPr lang="fr-FR" sz="1800" dirty="0" smtClean="0"/>
              <a:t>}</a:t>
            </a:r>
          </a:p>
          <a:p>
            <a:pPr marL="0" indent="0">
              <a:buNone/>
            </a:pPr>
            <a:r>
              <a:rPr lang="fr-FR" sz="1800" dirty="0" smtClean="0"/>
              <a:t>}</a:t>
            </a:r>
            <a:r>
              <a:rPr lang="fr-FR" sz="1800" dirty="0"/>
              <a:t/>
            </a:r>
            <a:br>
              <a:rPr lang="fr-FR" sz="1800" dirty="0"/>
            </a:br>
            <a:r>
              <a:rPr lang="fr-FR" sz="1800" dirty="0" smtClean="0"/>
              <a:t>test(1</a:t>
            </a:r>
            <a:r>
              <a:rPr lang="fr-FR" sz="1800" dirty="0"/>
              <a:t>, 2, 3);    </a:t>
            </a:r>
            <a:r>
              <a:rPr lang="fr-FR" sz="1800" dirty="0" smtClean="0"/>
              <a:t>//</a:t>
            </a:r>
            <a:r>
              <a:rPr lang="fr-FR" sz="1800" dirty="0"/>
              <a:t> </a:t>
            </a:r>
            <a:r>
              <a:rPr lang="fr-FR" sz="1800" dirty="0" smtClean="0"/>
              <a:t>affiche</a:t>
            </a:r>
            <a:r>
              <a:rPr lang="fr-FR" sz="1800" dirty="0"/>
              <a:t>  </a:t>
            </a:r>
            <a:r>
              <a:rPr lang="fr-FR" sz="1800" dirty="0" smtClean="0"/>
              <a:t>	Nombre </a:t>
            </a:r>
            <a:r>
              <a:rPr lang="fr-FR" sz="1800" dirty="0"/>
              <a:t>d'arguments: </a:t>
            </a:r>
            <a:r>
              <a:rPr lang="fr-FR" sz="1800" dirty="0" smtClean="0"/>
              <a:t>3</a:t>
            </a:r>
            <a:r>
              <a:rPr lang="fr-FR" sz="1800" dirty="0"/>
              <a:t/>
            </a:r>
            <a:br>
              <a:rPr lang="fr-FR" sz="1800" dirty="0"/>
            </a:br>
            <a:r>
              <a:rPr lang="fr-FR" sz="1800" dirty="0"/>
              <a:t>?&gt; </a:t>
            </a:r>
            <a:r>
              <a:rPr lang="fr-FR" sz="1800" dirty="0" smtClean="0"/>
              <a:t>	</a:t>
            </a:r>
            <a:r>
              <a:rPr lang="fr-FR" sz="1800" dirty="0"/>
              <a:t>	 </a:t>
            </a:r>
            <a:r>
              <a:rPr lang="fr-FR" sz="1800" dirty="0" smtClean="0"/>
              <a:t>	L'argument </a:t>
            </a:r>
            <a:r>
              <a:rPr lang="fr-FR" sz="1800" dirty="0"/>
              <a:t>0 est : </a:t>
            </a:r>
            <a:r>
              <a:rPr lang="fr-FR" sz="1800" dirty="0" smtClean="0"/>
              <a:t>1</a:t>
            </a:r>
          </a:p>
          <a:p>
            <a:pPr marL="0" indent="0">
              <a:buNone/>
            </a:pPr>
            <a:r>
              <a:rPr lang="fr-FR" sz="1800" dirty="0"/>
              <a:t>	</a:t>
            </a:r>
            <a:r>
              <a:rPr lang="fr-FR" sz="1800" dirty="0" smtClean="0"/>
              <a:t>		L'argument </a:t>
            </a:r>
            <a:r>
              <a:rPr lang="fr-FR" sz="1800" dirty="0"/>
              <a:t>1 est : </a:t>
            </a:r>
            <a:r>
              <a:rPr lang="fr-FR" sz="1800" dirty="0" smtClean="0"/>
              <a:t>2</a:t>
            </a:r>
          </a:p>
          <a:p>
            <a:pPr marL="0" indent="0">
              <a:buNone/>
            </a:pPr>
            <a:r>
              <a:rPr lang="fr-FR" sz="1800" dirty="0"/>
              <a:t>	</a:t>
            </a:r>
            <a:r>
              <a:rPr lang="fr-FR" sz="1800" dirty="0" smtClean="0"/>
              <a:t>		L'argument </a:t>
            </a:r>
            <a:r>
              <a:rPr lang="fr-FR" sz="1800" dirty="0"/>
              <a:t>2 est : </a:t>
            </a:r>
            <a:r>
              <a:rPr lang="fr-FR" sz="1800" dirty="0" smtClean="0"/>
              <a:t>3</a:t>
            </a:r>
            <a:endParaRPr lang="fr-FR" sz="1800" dirty="0"/>
          </a:p>
        </p:txBody>
      </p:sp>
    </p:spTree>
    <p:extLst>
      <p:ext uri="{BB962C8B-B14F-4D97-AF65-F5344CB8AC3E}">
        <p14:creationId xmlns:p14="http://schemas.microsoft.com/office/powerpoint/2010/main" val="550104014"/>
      </p:ext>
    </p:extLst>
  </p:cSld>
  <p:clrMapOvr>
    <a:masterClrMapping/>
  </p:clrMapOvr>
  <p:transition spd="slow">
    <p:wipe dir="d"/>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err="1" smtClean="0">
                <a:solidFill>
                  <a:schemeClr val="accent2">
                    <a:lumMod val="75000"/>
                  </a:schemeClr>
                </a:solidFill>
              </a:rPr>
              <a:t>function</a:t>
            </a:r>
            <a:r>
              <a:rPr lang="fr-FR" b="1" i="1" dirty="0" smtClean="0">
                <a:solidFill>
                  <a:schemeClr val="accent2">
                    <a:lumMod val="75000"/>
                  </a:schemeClr>
                </a:solidFill>
              </a:rPr>
              <a:t>' </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1800" b="1" i="1" dirty="0" smtClean="0"/>
              <a:t>Les fonctions conditionnelles</a:t>
            </a:r>
          </a:p>
          <a:p>
            <a:pPr marL="0" indent="0">
              <a:buNone/>
            </a:pPr>
            <a:r>
              <a:rPr lang="fr-FR" sz="1800" dirty="0" smtClean="0"/>
              <a:t>En général, les fonctions sont définies dans un script en dehors du code. </a:t>
            </a:r>
          </a:p>
          <a:p>
            <a:pPr marL="0" indent="0">
              <a:buNone/>
            </a:pPr>
            <a:r>
              <a:rPr lang="fr-FR" sz="1800" dirty="0" smtClean="0"/>
              <a:t>Cependant il peut arriver que des fonctions soient définies dans une condition ou dans une autre fonction.</a:t>
            </a:r>
          </a:p>
          <a:p>
            <a:pPr marL="0" indent="0">
              <a:buNone/>
            </a:pPr>
            <a:r>
              <a:rPr lang="fr-FR" sz="1800" dirty="0" smtClean="0"/>
              <a:t>Dans ce cas, les fonctions ne seront pas connues du PHP tant que le script ne sera pas passé dans la condition ou dans la fonction. Cela veut dire qu'il ne sera pas possible de l'utiliser ailleurs avant que la condition ne soit remplie ou que la fonction soit appelée.</a:t>
            </a:r>
          </a:p>
          <a:p>
            <a:pPr marL="0" indent="0">
              <a:buNone/>
            </a:pPr>
            <a:r>
              <a:rPr lang="fr-FR" sz="1800" dirty="0" smtClean="0"/>
              <a:t>exemple :</a:t>
            </a:r>
          </a:p>
          <a:p>
            <a:pPr marL="0" indent="0">
              <a:buNone/>
            </a:pPr>
            <a:r>
              <a:rPr lang="fr-FR" sz="1800" dirty="0" smtClean="0"/>
              <a:t>$a=1;</a:t>
            </a:r>
          </a:p>
          <a:p>
            <a:pPr marL="0" indent="0">
              <a:buNone/>
            </a:pPr>
            <a:r>
              <a:rPr lang="fr-FR" sz="1800" dirty="0" smtClean="0"/>
              <a:t>affiche;		// Erreur </a:t>
            </a:r>
            <a:r>
              <a:rPr lang="fr-FR" sz="1800" dirty="0" err="1" smtClean="0"/>
              <a:t>unknown</a:t>
            </a:r>
            <a:r>
              <a:rPr lang="fr-FR" sz="1800" dirty="0" smtClean="0"/>
              <a:t> </a:t>
            </a:r>
            <a:r>
              <a:rPr lang="fr-FR" sz="1800" dirty="0" err="1" smtClean="0"/>
              <a:t>function</a:t>
            </a:r>
            <a:r>
              <a:rPr lang="fr-FR" sz="1800" dirty="0" smtClean="0"/>
              <a:t> 'affiche' line 2</a:t>
            </a:r>
          </a:p>
          <a:p>
            <a:pPr marL="0" indent="0">
              <a:buNone/>
            </a:pPr>
            <a:r>
              <a:rPr lang="fr-FR" sz="1800" dirty="0" smtClean="0"/>
              <a:t>if ($a&gt;=5) {</a:t>
            </a:r>
          </a:p>
          <a:p>
            <a:pPr marL="0" indent="0">
              <a:buNone/>
            </a:pPr>
            <a:r>
              <a:rPr lang="fr-FR" sz="1800" dirty="0" smtClean="0"/>
              <a:t>    </a:t>
            </a:r>
            <a:r>
              <a:rPr lang="fr-FR" sz="1800" dirty="0" err="1" smtClean="0"/>
              <a:t>function</a:t>
            </a:r>
            <a:r>
              <a:rPr lang="fr-FR" sz="1800" dirty="0" smtClean="0"/>
              <a:t> affiche () {</a:t>
            </a:r>
          </a:p>
          <a:p>
            <a:pPr marL="0" indent="0">
              <a:buNone/>
            </a:pPr>
            <a:r>
              <a:rPr lang="fr-FR" sz="1800" dirty="0"/>
              <a:t> </a:t>
            </a:r>
            <a:r>
              <a:rPr lang="fr-FR" sz="1800" dirty="0" smtClean="0"/>
              <a:t>       </a:t>
            </a:r>
            <a:r>
              <a:rPr lang="fr-FR" sz="1800" dirty="0" err="1" smtClean="0"/>
              <a:t>echo</a:t>
            </a:r>
            <a:r>
              <a:rPr lang="fr-FR" sz="1800" dirty="0" smtClean="0"/>
              <a:t> 'Je suis connue';</a:t>
            </a:r>
          </a:p>
          <a:p>
            <a:pPr marL="0" indent="0">
              <a:buNone/>
            </a:pPr>
            <a:r>
              <a:rPr lang="fr-FR" sz="1800" dirty="0" smtClean="0"/>
              <a:t>    }</a:t>
            </a:r>
            <a:endParaRPr lang="fr-FR" sz="1800" dirty="0"/>
          </a:p>
          <a:p>
            <a:pPr marL="0" indent="0">
              <a:buNone/>
            </a:pPr>
            <a:r>
              <a:rPr lang="fr-FR" sz="1800" dirty="0" smtClean="0"/>
              <a:t>}</a:t>
            </a:r>
            <a:endParaRPr lang="fr-FR" sz="1800" dirty="0"/>
          </a:p>
        </p:txBody>
      </p:sp>
    </p:spTree>
    <p:extLst>
      <p:ext uri="{BB962C8B-B14F-4D97-AF65-F5344CB8AC3E}">
        <p14:creationId xmlns:p14="http://schemas.microsoft.com/office/powerpoint/2010/main" val="120392060"/>
      </p:ext>
    </p:extLst>
  </p:cSld>
  <p:clrMapOvr>
    <a:masterClrMapping/>
  </p:clrMapOvr>
  <p:transition spd="slow">
    <p:wipe dir="d"/>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err="1" smtClean="0">
                <a:solidFill>
                  <a:schemeClr val="accent2">
                    <a:lumMod val="75000"/>
                  </a:schemeClr>
                </a:solidFill>
              </a:rPr>
              <a:t>function</a:t>
            </a:r>
            <a:r>
              <a:rPr lang="fr-FR" b="1" i="1" dirty="0" smtClean="0">
                <a:solidFill>
                  <a:schemeClr val="accent2">
                    <a:lumMod val="75000"/>
                  </a:schemeClr>
                </a:solidFill>
              </a:rPr>
              <a:t>' </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1800" b="1" i="1" dirty="0"/>
              <a:t>Les fonctions </a:t>
            </a:r>
            <a:r>
              <a:rPr lang="fr-FR" sz="1800" b="1" i="1" dirty="0" smtClean="0"/>
              <a:t>récursives</a:t>
            </a:r>
          </a:p>
          <a:p>
            <a:pPr marL="0" indent="0">
              <a:buNone/>
            </a:pPr>
            <a:r>
              <a:rPr lang="fr-FR" sz="1800" i="1" dirty="0" smtClean="0">
                <a:solidFill>
                  <a:schemeClr val="tx2">
                    <a:lumMod val="50000"/>
                  </a:schemeClr>
                </a:solidFill>
              </a:rPr>
              <a:t>Une fonction récursive est un fonction qui s'appelle elle-même.</a:t>
            </a:r>
            <a:endParaRPr lang="fr-FR" sz="1800" i="1" dirty="0">
              <a:solidFill>
                <a:schemeClr val="tx2">
                  <a:lumMod val="50000"/>
                </a:schemeClr>
              </a:solidFill>
            </a:endParaRPr>
          </a:p>
          <a:p>
            <a:pPr marL="0" indent="0">
              <a:buNone/>
            </a:pPr>
            <a:r>
              <a:rPr lang="fr-FR" sz="1800" dirty="0"/>
              <a:t>Il est possible d'appeler des fonctions récursives en PHP. </a:t>
            </a:r>
            <a:endParaRPr lang="fr-FR" sz="1800" dirty="0" smtClean="0"/>
          </a:p>
          <a:p>
            <a:pPr marL="0" indent="0">
              <a:buNone/>
            </a:pPr>
            <a:r>
              <a:rPr lang="fr-FR" sz="1800" dirty="0" smtClean="0"/>
              <a:t>Cependant</a:t>
            </a:r>
            <a:r>
              <a:rPr lang="fr-FR" sz="1800" dirty="0"/>
              <a:t>, les appels de méthodes/fonctions récursives avec 100-200 degrés de récursivité peuvent remplir la pile et ainsi, terminer le script courant. </a:t>
            </a:r>
            <a:endParaRPr lang="fr-FR" sz="1800" dirty="0" smtClean="0"/>
          </a:p>
          <a:p>
            <a:pPr marL="0" indent="0">
              <a:buNone/>
            </a:pPr>
            <a:r>
              <a:rPr lang="fr-FR" sz="1800" dirty="0" smtClean="0"/>
              <a:t>Exemple :</a:t>
            </a:r>
          </a:p>
          <a:p>
            <a:pPr marL="0" indent="0">
              <a:buNone/>
            </a:pPr>
            <a:r>
              <a:rPr lang="fr-FR" sz="1800" dirty="0"/>
              <a:t>&lt;?</a:t>
            </a:r>
            <a:r>
              <a:rPr lang="fr-FR" sz="1800" dirty="0" err="1"/>
              <a:t>php</a:t>
            </a:r>
            <a:r>
              <a:rPr lang="fr-FR" sz="1800" dirty="0"/>
              <a:t/>
            </a:r>
            <a:br>
              <a:rPr lang="fr-FR" sz="1800" dirty="0"/>
            </a:br>
            <a:r>
              <a:rPr lang="fr-FR" sz="1800" b="1" dirty="0" err="1">
                <a:solidFill>
                  <a:schemeClr val="accent2">
                    <a:lumMod val="75000"/>
                  </a:schemeClr>
                </a:solidFill>
              </a:rPr>
              <a:t>function</a:t>
            </a:r>
            <a:r>
              <a:rPr lang="fr-FR" sz="1800" dirty="0"/>
              <a:t> </a:t>
            </a:r>
            <a:r>
              <a:rPr lang="fr-FR" sz="1800" dirty="0" err="1"/>
              <a:t>recursion</a:t>
            </a:r>
            <a:r>
              <a:rPr lang="fr-FR" sz="1800" dirty="0"/>
              <a:t>($a)</a:t>
            </a:r>
            <a:br>
              <a:rPr lang="fr-FR" sz="1800" dirty="0"/>
            </a:br>
            <a:r>
              <a:rPr lang="fr-FR" sz="1800" dirty="0"/>
              <a:t>{</a:t>
            </a:r>
            <a:br>
              <a:rPr lang="fr-FR" sz="1800" dirty="0"/>
            </a:br>
            <a:r>
              <a:rPr lang="fr-FR" sz="1800" dirty="0"/>
              <a:t>    if ($a &lt; 20) {</a:t>
            </a:r>
            <a:br>
              <a:rPr lang="fr-FR" sz="1800" dirty="0"/>
            </a:br>
            <a:r>
              <a:rPr lang="fr-FR" sz="1800" dirty="0"/>
              <a:t>        </a:t>
            </a:r>
            <a:r>
              <a:rPr lang="fr-FR" sz="1800" dirty="0" err="1"/>
              <a:t>echo</a:t>
            </a:r>
            <a:r>
              <a:rPr lang="fr-FR" sz="1800" dirty="0"/>
              <a:t> "$a\n";</a:t>
            </a:r>
            <a:br>
              <a:rPr lang="fr-FR" sz="1800" dirty="0"/>
            </a:br>
            <a:r>
              <a:rPr lang="fr-FR" sz="1800" dirty="0"/>
              <a:t>        </a:t>
            </a:r>
            <a:r>
              <a:rPr lang="fr-FR" sz="1800" dirty="0" err="1"/>
              <a:t>recursion</a:t>
            </a:r>
            <a:r>
              <a:rPr lang="fr-FR" sz="1800" dirty="0"/>
              <a:t>($a + 1);</a:t>
            </a:r>
            <a:br>
              <a:rPr lang="fr-FR" sz="1800" dirty="0"/>
            </a:br>
            <a:r>
              <a:rPr lang="fr-FR" sz="1800" dirty="0"/>
              <a:t>    }</a:t>
            </a:r>
            <a:br>
              <a:rPr lang="fr-FR" sz="1800" dirty="0"/>
            </a:br>
            <a:r>
              <a:rPr lang="fr-FR" sz="1800" dirty="0"/>
              <a:t>}</a:t>
            </a:r>
            <a:br>
              <a:rPr lang="fr-FR" sz="1800" dirty="0"/>
            </a:br>
            <a:r>
              <a:rPr lang="fr-FR" sz="1800" dirty="0" err="1" smtClean="0"/>
              <a:t>recursion</a:t>
            </a:r>
            <a:r>
              <a:rPr lang="fr-FR" sz="1800" dirty="0" smtClean="0"/>
              <a:t>(3</a:t>
            </a:r>
            <a:r>
              <a:rPr lang="fr-FR" sz="1800" dirty="0"/>
              <a:t>);</a:t>
            </a:r>
            <a:br>
              <a:rPr lang="fr-FR" sz="1800" dirty="0"/>
            </a:br>
            <a:r>
              <a:rPr lang="fr-FR" sz="1800" dirty="0"/>
              <a:t>?&gt; </a:t>
            </a:r>
          </a:p>
          <a:p>
            <a:pPr marL="0" indent="0">
              <a:buNone/>
            </a:pPr>
            <a:endParaRPr lang="fr-FR" sz="18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4951521"/>
            <a:ext cx="5871422"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5353824"/>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variables</a:t>
            </a:r>
            <a:endParaRPr lang="fr-FR" dirty="0"/>
          </a:p>
        </p:txBody>
      </p:sp>
      <p:sp>
        <p:nvSpPr>
          <p:cNvPr id="3" name="Espace réservé du contenu 2"/>
          <p:cNvSpPr>
            <a:spLocks noGrp="1"/>
          </p:cNvSpPr>
          <p:nvPr>
            <p:ph idx="1"/>
          </p:nvPr>
        </p:nvSpPr>
        <p:spPr>
          <a:xfrm>
            <a:off x="762000" y="1412777"/>
            <a:ext cx="8077200" cy="5184576"/>
          </a:xfrm>
        </p:spPr>
        <p:txBody>
          <a:bodyPr>
            <a:normAutofit/>
          </a:bodyPr>
          <a:lstStyle/>
          <a:p>
            <a:pPr marL="0" indent="0">
              <a:buNone/>
            </a:pPr>
            <a:r>
              <a:rPr lang="fr-FR" sz="2000" dirty="0"/>
              <a:t>Une variable commence par un dollar « </a:t>
            </a:r>
            <a:r>
              <a:rPr lang="fr-FR" sz="2000" b="1" dirty="0">
                <a:solidFill>
                  <a:schemeClr val="accent2">
                    <a:lumMod val="75000"/>
                  </a:schemeClr>
                </a:solidFill>
              </a:rPr>
              <a:t>$</a:t>
            </a:r>
            <a:r>
              <a:rPr lang="fr-FR" sz="2000" dirty="0"/>
              <a:t> » suivi d'un nom de variable. Les variables ne sont </a:t>
            </a:r>
            <a:r>
              <a:rPr lang="fr-FR" sz="2000" dirty="0" smtClean="0"/>
              <a:t>pas typées </a:t>
            </a:r>
            <a:r>
              <a:rPr lang="fr-FR" sz="2000" dirty="0"/>
              <a:t>au moment de leur création. </a:t>
            </a:r>
            <a:endParaRPr lang="fr-FR" sz="2000" dirty="0" smtClean="0"/>
          </a:p>
          <a:p>
            <a:pPr marL="0" indent="0">
              <a:buNone/>
            </a:pPr>
            <a:r>
              <a:rPr lang="fr-FR" sz="2000" dirty="0" smtClean="0"/>
              <a:t>Cela veut dire que la même variable peut contenir une valeur numérique à un moment donné, puis du texte ou une valeur logique. C'est pratique mais peut provoquer des erreurs si vous n'êtes pas vigilant !</a:t>
            </a:r>
          </a:p>
          <a:p>
            <a:pPr marL="0" indent="0">
              <a:buNone/>
            </a:pPr>
            <a:endParaRPr lang="fr-FR" sz="2000" dirty="0"/>
          </a:p>
          <a:p>
            <a:pPr marL="0" indent="0">
              <a:buNone/>
            </a:pPr>
            <a:r>
              <a:rPr lang="fr-FR" sz="2000" dirty="0" smtClean="0"/>
              <a:t>Attention </a:t>
            </a:r>
            <a:r>
              <a:rPr lang="fr-FR" sz="2000" dirty="0"/>
              <a:t>PHP est sensible à la casse : var et Var ne sont pas les</a:t>
            </a:r>
          </a:p>
          <a:p>
            <a:pPr marL="0" indent="0">
              <a:buNone/>
            </a:pPr>
            <a:r>
              <a:rPr lang="fr-FR" sz="2000" dirty="0"/>
              <a:t>mêmes variables ! Voici les règles à respecter :</a:t>
            </a:r>
          </a:p>
          <a:p>
            <a:r>
              <a:rPr lang="fr-FR" sz="2000" dirty="0" smtClean="0"/>
              <a:t>Une </a:t>
            </a:r>
            <a:r>
              <a:rPr lang="fr-FR" sz="2000" dirty="0"/>
              <a:t>variable peut commencer par une lettre</a:t>
            </a:r>
          </a:p>
          <a:p>
            <a:r>
              <a:rPr lang="fr-FR" sz="2000" dirty="0" smtClean="0"/>
              <a:t>Une </a:t>
            </a:r>
            <a:r>
              <a:rPr lang="fr-FR" sz="2000" dirty="0"/>
              <a:t>variable peut commencer par un souligné (</a:t>
            </a:r>
            <a:r>
              <a:rPr lang="fr-FR" sz="2000" dirty="0" err="1"/>
              <a:t>underscore</a:t>
            </a:r>
            <a:r>
              <a:rPr lang="fr-FR" sz="2000" dirty="0"/>
              <a:t>) « _ »</a:t>
            </a:r>
          </a:p>
          <a:p>
            <a:r>
              <a:rPr lang="fr-FR" sz="2000" dirty="0" smtClean="0"/>
              <a:t>Une </a:t>
            </a:r>
            <a:r>
              <a:rPr lang="fr-FR" sz="2000" dirty="0"/>
              <a:t>variable ne doit pas commencer par un chiffre</a:t>
            </a:r>
            <a:r>
              <a:rPr lang="fr-FR" sz="2000" dirty="0" smtClean="0"/>
              <a:t>.</a:t>
            </a:r>
          </a:p>
          <a:p>
            <a:r>
              <a:rPr lang="fr-FR" sz="2000" dirty="0" smtClean="0"/>
              <a:t>Une variable peut contenir des caractères accentués et certains caractères spéciaux mais ce n'est pas conseillé.</a:t>
            </a:r>
          </a:p>
          <a:p>
            <a:r>
              <a:rPr lang="fr-FR" sz="2000" dirty="0" smtClean="0"/>
              <a:t>Le nombre de caractères d'une variable n'est pas limité.</a:t>
            </a:r>
            <a:endParaRPr lang="fr-FR" sz="2000" dirty="0"/>
          </a:p>
        </p:txBody>
      </p:sp>
    </p:spTree>
    <p:extLst>
      <p:ext uri="{BB962C8B-B14F-4D97-AF65-F5344CB8AC3E}">
        <p14:creationId xmlns:p14="http://schemas.microsoft.com/office/powerpoint/2010/main" val="2220062278"/>
      </p:ext>
    </p:extLst>
  </p:cSld>
  <p:clrMapOvr>
    <a:masterClrMapping/>
  </p:clrMapOvr>
  <p:transition spd="slow">
    <p:wipe dir="d"/>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err="1" smtClean="0">
                <a:solidFill>
                  <a:schemeClr val="accent2">
                    <a:lumMod val="75000"/>
                  </a:schemeClr>
                </a:solidFill>
              </a:rPr>
              <a:t>function</a:t>
            </a:r>
            <a:r>
              <a:rPr lang="fr-FR" b="1" i="1" dirty="0" smtClean="0">
                <a:solidFill>
                  <a:schemeClr val="accent2">
                    <a:lumMod val="75000"/>
                  </a:schemeClr>
                </a:solidFill>
              </a:rPr>
              <a:t>' </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1800" dirty="0"/>
              <a:t>Remarques :</a:t>
            </a:r>
          </a:p>
          <a:p>
            <a:pPr marL="0" indent="0">
              <a:buNone/>
            </a:pPr>
            <a:r>
              <a:rPr lang="fr-FR" sz="1800" dirty="0"/>
              <a:t>Toutes les fonctions  en PHP ont une portée globale,</a:t>
            </a:r>
          </a:p>
          <a:p>
            <a:pPr marL="0" indent="0">
              <a:buNone/>
            </a:pPr>
            <a:r>
              <a:rPr lang="fr-FR" sz="1800" dirty="0"/>
              <a:t>PHP ne supporte pas le surchargement de fonction, ni la destruction ou la redéfinition de fonctions déjà déclarées.</a:t>
            </a:r>
          </a:p>
          <a:p>
            <a:pPr marL="0" indent="0">
              <a:buNone/>
            </a:pPr>
            <a:endParaRPr lang="fr-FR" sz="1800" dirty="0" smtClean="0"/>
          </a:p>
        </p:txBody>
      </p:sp>
    </p:spTree>
    <p:extLst>
      <p:ext uri="{BB962C8B-B14F-4D97-AF65-F5344CB8AC3E}">
        <p14:creationId xmlns:p14="http://schemas.microsoft.com/office/powerpoint/2010/main" val="3502159788"/>
      </p:ext>
    </p:extLst>
  </p:cSld>
  <p:clrMapOvr>
    <a:masterClrMapping/>
  </p:clrMapOvr>
  <p:transition spd="slow">
    <p:wipe dir="d"/>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a:solidFill>
                  <a:schemeClr val="accent2">
                    <a:lumMod val="75000"/>
                  </a:schemeClr>
                </a:solidFill>
              </a:rPr>
              <a:t>'return</a:t>
            </a:r>
            <a:r>
              <a:rPr lang="fr-FR" b="1" i="1" dirty="0" smtClean="0">
                <a:solidFill>
                  <a:schemeClr val="accent2">
                    <a:lumMod val="75000"/>
                  </a:schemeClr>
                </a:solidFill>
              </a:rPr>
              <a:t>' </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196752"/>
            <a:ext cx="8274496" cy="5544616"/>
          </a:xfrm>
        </p:spPr>
        <p:txBody>
          <a:bodyPr numCol="1">
            <a:normAutofit/>
          </a:bodyPr>
          <a:lstStyle/>
          <a:p>
            <a:pPr marL="0" indent="0">
              <a:buNone/>
            </a:pPr>
            <a:r>
              <a:rPr lang="fr-FR" sz="1800" b="1" dirty="0" smtClean="0">
                <a:solidFill>
                  <a:schemeClr val="accent2">
                    <a:lumMod val="75000"/>
                  </a:schemeClr>
                </a:solidFill>
              </a:rPr>
              <a:t>return</a:t>
            </a:r>
            <a:r>
              <a:rPr lang="fr-FR" sz="1800" dirty="0" smtClean="0"/>
              <a:t> </a:t>
            </a:r>
            <a:r>
              <a:rPr lang="fr-FR" sz="1800" b="1" dirty="0" smtClean="0">
                <a:solidFill>
                  <a:schemeClr val="tx2"/>
                </a:solidFill>
              </a:rPr>
              <a:t>[&lt;</a:t>
            </a:r>
            <a:r>
              <a:rPr lang="fr-FR" sz="1800" b="1" dirty="0" err="1" smtClean="0">
                <a:solidFill>
                  <a:schemeClr val="tx2"/>
                </a:solidFill>
              </a:rPr>
              <a:t>expr</a:t>
            </a:r>
            <a:r>
              <a:rPr lang="fr-FR" sz="1800" b="1" dirty="0" smtClean="0">
                <a:solidFill>
                  <a:schemeClr val="tx2"/>
                </a:solidFill>
              </a:rPr>
              <a:t>&gt;]</a:t>
            </a:r>
          </a:p>
          <a:p>
            <a:pPr marL="0" indent="0">
              <a:buNone/>
            </a:pPr>
            <a:r>
              <a:rPr lang="fr-FR" sz="1800" dirty="0" smtClean="0"/>
              <a:t>termine l'exécution d'une fonction et revient sur le script qui l'a appelé sur l'instruction qui suit immédiatement  appel de la fonction après avoir retourner éventuellement  une valeur de retour </a:t>
            </a:r>
            <a:r>
              <a:rPr lang="fr-FR" sz="1800" b="1" dirty="0">
                <a:solidFill>
                  <a:schemeClr val="tx2"/>
                </a:solidFill>
              </a:rPr>
              <a:t>&lt;</a:t>
            </a:r>
            <a:r>
              <a:rPr lang="fr-FR" sz="1800" b="1" dirty="0" err="1">
                <a:solidFill>
                  <a:schemeClr val="tx2"/>
                </a:solidFill>
              </a:rPr>
              <a:t>expr</a:t>
            </a:r>
            <a:r>
              <a:rPr lang="fr-FR" sz="1800" b="1" dirty="0">
                <a:solidFill>
                  <a:schemeClr val="tx2"/>
                </a:solidFill>
              </a:rPr>
              <a:t>&gt;</a:t>
            </a:r>
          </a:p>
          <a:p>
            <a:pPr marL="0" indent="0">
              <a:buNone/>
            </a:pPr>
            <a:r>
              <a:rPr lang="fr-FR" sz="1800" b="1" dirty="0" smtClean="0">
                <a:solidFill>
                  <a:schemeClr val="tx2"/>
                </a:solidFill>
              </a:rPr>
              <a:t>&lt;</a:t>
            </a:r>
            <a:r>
              <a:rPr lang="fr-FR" sz="1800" b="1" dirty="0" err="1">
                <a:solidFill>
                  <a:schemeClr val="tx2"/>
                </a:solidFill>
              </a:rPr>
              <a:t>expr</a:t>
            </a:r>
            <a:r>
              <a:rPr lang="fr-FR" sz="1800" b="1" dirty="0" smtClean="0">
                <a:solidFill>
                  <a:schemeClr val="tx2"/>
                </a:solidFill>
              </a:rPr>
              <a:t>&gt; </a:t>
            </a:r>
            <a:r>
              <a:rPr lang="fr-FR" sz="1800" dirty="0" smtClean="0"/>
              <a:t>[facultatif] </a:t>
            </a:r>
          </a:p>
          <a:p>
            <a:pPr marL="0" indent="0">
              <a:buNone/>
            </a:pPr>
            <a:r>
              <a:rPr lang="fr-FR" sz="1800" dirty="0" smtClean="0"/>
              <a:t>valeur </a:t>
            </a:r>
            <a:r>
              <a:rPr lang="fr-FR" sz="1800" dirty="0"/>
              <a:t>ou </a:t>
            </a:r>
            <a:r>
              <a:rPr lang="fr-FR" sz="1800" dirty="0" smtClean="0"/>
              <a:t>expression à retourner au script appelant. Cette valeur peut être un scalaire ou un tableau. Dans ce dernier cas, le tableau doit être déclaré avant d'être retourné.</a:t>
            </a:r>
            <a:endParaRPr lang="fr-FR" sz="1800" dirty="0"/>
          </a:p>
          <a:p>
            <a:pPr marL="0" indent="0">
              <a:buNone/>
            </a:pPr>
            <a:r>
              <a:rPr lang="fr-FR" sz="1800" dirty="0" smtClean="0"/>
              <a:t>exemple :</a:t>
            </a:r>
          </a:p>
          <a:p>
            <a:pPr marL="0" indent="0">
              <a:buNone/>
            </a:pPr>
            <a:r>
              <a:rPr lang="fr-FR" sz="1800" dirty="0"/>
              <a:t>$a=5;</a:t>
            </a:r>
          </a:p>
          <a:p>
            <a:pPr marL="0" indent="0">
              <a:buNone/>
            </a:pPr>
            <a:r>
              <a:rPr lang="fr-FR" sz="1800" dirty="0"/>
              <a:t>$b = carre($a);</a:t>
            </a:r>
          </a:p>
          <a:p>
            <a:pPr marL="0" indent="0">
              <a:buNone/>
            </a:pPr>
            <a:r>
              <a:rPr lang="fr-FR" sz="1800" dirty="0" err="1"/>
              <a:t>echo</a:t>
            </a:r>
            <a:r>
              <a:rPr lang="fr-FR" sz="1800" dirty="0"/>
              <a:t> $b;		// 25</a:t>
            </a:r>
          </a:p>
          <a:p>
            <a:pPr marL="0" indent="0">
              <a:buNone/>
            </a:pPr>
            <a:r>
              <a:rPr lang="fr-FR" sz="1800" dirty="0" err="1"/>
              <a:t>function</a:t>
            </a:r>
            <a:r>
              <a:rPr lang="fr-FR" sz="1800" dirty="0"/>
              <a:t> carre($var) {</a:t>
            </a:r>
          </a:p>
          <a:p>
            <a:pPr marL="0" indent="0">
              <a:buNone/>
            </a:pPr>
            <a:r>
              <a:rPr lang="fr-FR" sz="1800" dirty="0"/>
              <a:t>    $</a:t>
            </a:r>
            <a:r>
              <a:rPr lang="fr-FR" sz="1800" dirty="0" err="1"/>
              <a:t>res</a:t>
            </a:r>
            <a:r>
              <a:rPr lang="fr-FR" sz="1800" dirty="0"/>
              <a:t>=0;</a:t>
            </a:r>
          </a:p>
          <a:p>
            <a:pPr marL="0" indent="0">
              <a:buNone/>
            </a:pPr>
            <a:r>
              <a:rPr lang="fr-FR" sz="1800" dirty="0"/>
              <a:t>   if (</a:t>
            </a:r>
            <a:r>
              <a:rPr lang="fr-FR" sz="1800" dirty="0" err="1"/>
              <a:t>is_numeric</a:t>
            </a:r>
            <a:r>
              <a:rPr lang="fr-FR" sz="1800" dirty="0"/>
              <a:t>($var) ) {</a:t>
            </a:r>
          </a:p>
          <a:p>
            <a:pPr marL="0" indent="0">
              <a:buNone/>
            </a:pPr>
            <a:r>
              <a:rPr lang="fr-FR" sz="1800" dirty="0"/>
              <a:t>	$</a:t>
            </a:r>
            <a:r>
              <a:rPr lang="fr-FR" sz="1800" dirty="0" err="1"/>
              <a:t>res</a:t>
            </a:r>
            <a:r>
              <a:rPr lang="fr-FR" sz="1800" dirty="0"/>
              <a:t>= $var*$var;</a:t>
            </a:r>
          </a:p>
          <a:p>
            <a:pPr marL="0" indent="0">
              <a:buNone/>
            </a:pPr>
            <a:r>
              <a:rPr lang="fr-FR" sz="1800" dirty="0"/>
              <a:t>	}</a:t>
            </a:r>
          </a:p>
          <a:p>
            <a:pPr marL="0" indent="0">
              <a:buNone/>
            </a:pPr>
            <a:r>
              <a:rPr lang="fr-FR" sz="1800" dirty="0"/>
              <a:t>return $</a:t>
            </a:r>
            <a:r>
              <a:rPr lang="fr-FR" sz="1800" dirty="0" err="1"/>
              <a:t>res</a:t>
            </a:r>
            <a:r>
              <a:rPr lang="fr-FR" sz="1800" dirty="0" smtClean="0"/>
              <a:t>; }</a:t>
            </a:r>
          </a:p>
        </p:txBody>
      </p:sp>
    </p:spTree>
    <p:extLst>
      <p:ext uri="{BB962C8B-B14F-4D97-AF65-F5344CB8AC3E}">
        <p14:creationId xmlns:p14="http://schemas.microsoft.com/office/powerpoint/2010/main" val="235607698"/>
      </p:ext>
    </p:extLst>
  </p:cSld>
  <p:clrMapOvr>
    <a:masterClrMapping/>
  </p:clrMapOvr>
  <p:transition spd="slow">
    <p:wipe dir="d"/>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instructions  </a:t>
            </a:r>
            <a:r>
              <a:rPr lang="fr-FR" sz="3600" b="1" i="1" dirty="0" smtClean="0">
                <a:solidFill>
                  <a:schemeClr val="accent2">
                    <a:lumMod val="75000"/>
                  </a:schemeClr>
                </a:solidFill>
              </a:rPr>
              <a:t>'</a:t>
            </a:r>
            <a:r>
              <a:rPr lang="fr-FR" sz="3600" b="1" i="1" dirty="0" err="1" smtClean="0">
                <a:solidFill>
                  <a:schemeClr val="accent2">
                    <a:lumMod val="75000"/>
                  </a:schemeClr>
                </a:solidFill>
              </a:rPr>
              <a:t>include</a:t>
            </a:r>
            <a:r>
              <a:rPr lang="fr-FR" sz="3600" b="1" i="1" dirty="0" smtClean="0">
                <a:solidFill>
                  <a:schemeClr val="accent2">
                    <a:lumMod val="75000"/>
                  </a:schemeClr>
                </a:solidFill>
              </a:rPr>
              <a:t>' </a:t>
            </a:r>
            <a:r>
              <a:rPr lang="fr-FR" sz="3600" b="1" i="1" dirty="0" smtClean="0">
                <a:solidFill>
                  <a:schemeClr val="tx2"/>
                </a:solidFill>
              </a:rPr>
              <a:t>et</a:t>
            </a:r>
            <a:r>
              <a:rPr lang="fr-FR" sz="3600" b="1" i="1" dirty="0" smtClean="0">
                <a:solidFill>
                  <a:schemeClr val="accent2">
                    <a:lumMod val="75000"/>
                  </a:schemeClr>
                </a:solidFill>
              </a:rPr>
              <a:t> 'require'</a:t>
            </a:r>
            <a:endParaRPr lang="fr-FR" sz="3600" b="1" i="1" dirty="0">
              <a:solidFill>
                <a:schemeClr val="accent2">
                  <a:lumMod val="75000"/>
                </a:schemeClr>
              </a:solidFill>
            </a:endParaRPr>
          </a:p>
        </p:txBody>
      </p:sp>
      <p:sp>
        <p:nvSpPr>
          <p:cNvPr id="3" name="Espace réservé du contenu 2"/>
          <p:cNvSpPr>
            <a:spLocks noGrp="1"/>
          </p:cNvSpPr>
          <p:nvPr>
            <p:ph idx="1"/>
          </p:nvPr>
        </p:nvSpPr>
        <p:spPr>
          <a:xfrm>
            <a:off x="762000" y="1700808"/>
            <a:ext cx="8274496" cy="5040560"/>
          </a:xfrm>
        </p:spPr>
        <p:txBody>
          <a:bodyPr numCol="1">
            <a:normAutofit/>
          </a:bodyPr>
          <a:lstStyle/>
          <a:p>
            <a:pPr marL="0" indent="0">
              <a:buNone/>
            </a:pPr>
            <a:r>
              <a:rPr lang="fr-FR" sz="1800" b="1" dirty="0" err="1" smtClean="0">
                <a:solidFill>
                  <a:schemeClr val="accent2">
                    <a:lumMod val="75000"/>
                  </a:schemeClr>
                </a:solidFill>
              </a:rPr>
              <a:t>include</a:t>
            </a:r>
            <a:r>
              <a:rPr lang="fr-FR" sz="1800" dirty="0" smtClean="0"/>
              <a:t> </a:t>
            </a:r>
            <a:r>
              <a:rPr lang="fr-FR" sz="1800" b="1" dirty="0" smtClean="0">
                <a:solidFill>
                  <a:schemeClr val="tx2"/>
                </a:solidFill>
              </a:rPr>
              <a:t>'&lt;fichier&gt;'</a:t>
            </a:r>
          </a:p>
          <a:p>
            <a:pPr marL="0" indent="0">
              <a:buNone/>
            </a:pPr>
            <a:r>
              <a:rPr lang="fr-FR" sz="1800" b="1" dirty="0" smtClean="0">
                <a:solidFill>
                  <a:schemeClr val="accent2">
                    <a:lumMod val="75000"/>
                  </a:schemeClr>
                </a:solidFill>
              </a:rPr>
              <a:t>require</a:t>
            </a:r>
            <a:r>
              <a:rPr lang="fr-FR" sz="1800" dirty="0" smtClean="0"/>
              <a:t> </a:t>
            </a:r>
            <a:r>
              <a:rPr lang="fr-FR" sz="1800" b="1" dirty="0">
                <a:solidFill>
                  <a:schemeClr val="tx2"/>
                </a:solidFill>
              </a:rPr>
              <a:t>'&lt;fichier&gt;'</a:t>
            </a:r>
          </a:p>
          <a:p>
            <a:pPr marL="0" indent="0">
              <a:buNone/>
            </a:pPr>
            <a:r>
              <a:rPr lang="fr-FR" sz="1800" b="1" dirty="0" smtClean="0">
                <a:solidFill>
                  <a:schemeClr val="tx2"/>
                </a:solidFill>
              </a:rPr>
              <a:t>&lt;</a:t>
            </a:r>
            <a:r>
              <a:rPr lang="fr-FR" sz="1800" b="1" dirty="0">
                <a:solidFill>
                  <a:schemeClr val="tx2"/>
                </a:solidFill>
              </a:rPr>
              <a:t>fichier</a:t>
            </a:r>
            <a:r>
              <a:rPr lang="fr-FR" sz="1800" b="1" dirty="0" smtClean="0">
                <a:solidFill>
                  <a:schemeClr val="tx2"/>
                </a:solidFill>
              </a:rPr>
              <a:t>&gt;  </a:t>
            </a:r>
            <a:r>
              <a:rPr lang="fr-FR" sz="1800" dirty="0" smtClean="0"/>
              <a:t>chaîne de caractères spécifiant le chemin et le nom du fichier.</a:t>
            </a:r>
          </a:p>
          <a:p>
            <a:pPr marL="0" indent="0">
              <a:buNone/>
            </a:pPr>
            <a:r>
              <a:rPr lang="fr-FR" sz="1800" dirty="0"/>
              <a:t>L'instruction de langage </a:t>
            </a:r>
            <a:r>
              <a:rPr lang="fr-FR" sz="1800" b="1" dirty="0" err="1">
                <a:solidFill>
                  <a:schemeClr val="accent2">
                    <a:lumMod val="75000"/>
                  </a:schemeClr>
                </a:solidFill>
              </a:rPr>
              <a:t>include</a:t>
            </a:r>
            <a:r>
              <a:rPr lang="fr-FR" sz="1800" dirty="0"/>
              <a:t> inclut et exécute le fichier spécifié en argument. </a:t>
            </a:r>
            <a:endParaRPr lang="fr-FR" sz="1800" dirty="0" smtClean="0"/>
          </a:p>
          <a:p>
            <a:pPr marL="0" indent="0">
              <a:buNone/>
            </a:pPr>
            <a:r>
              <a:rPr lang="fr-FR" sz="1800" dirty="0" smtClean="0"/>
              <a:t>Les </a:t>
            </a:r>
            <a:r>
              <a:rPr lang="fr-FR" sz="1800" dirty="0"/>
              <a:t>fichiers sont inclus suivant le chemin du fichier fourni </a:t>
            </a:r>
            <a:r>
              <a:rPr lang="fr-FR" sz="1800" dirty="0" smtClean="0"/>
              <a:t>.</a:t>
            </a:r>
          </a:p>
          <a:p>
            <a:pPr marL="0" indent="0">
              <a:buNone/>
            </a:pPr>
            <a:r>
              <a:rPr lang="fr-FR" sz="1800" dirty="0" smtClean="0"/>
              <a:t>Si PHP ne trouve pas le fichier, l'instruction </a:t>
            </a:r>
            <a:r>
              <a:rPr lang="fr-FR" sz="1800" b="1" dirty="0" err="1">
                <a:solidFill>
                  <a:schemeClr val="accent2">
                    <a:lumMod val="75000"/>
                  </a:schemeClr>
                </a:solidFill>
              </a:rPr>
              <a:t>include</a:t>
            </a:r>
            <a:r>
              <a:rPr lang="fr-FR" sz="1800" dirty="0"/>
              <a:t> enverra une erreur de type warning </a:t>
            </a:r>
            <a:r>
              <a:rPr lang="fr-FR" sz="1800" dirty="0" smtClean="0"/>
              <a:t>ce </a:t>
            </a:r>
            <a:r>
              <a:rPr lang="fr-FR" sz="1800" dirty="0"/>
              <a:t>comportement est différent de </a:t>
            </a:r>
            <a:r>
              <a:rPr lang="fr-FR" sz="1800" b="1" dirty="0">
                <a:solidFill>
                  <a:schemeClr val="accent2">
                    <a:lumMod val="75000"/>
                  </a:schemeClr>
                </a:solidFill>
              </a:rPr>
              <a:t>require</a:t>
            </a:r>
            <a:r>
              <a:rPr lang="fr-FR" sz="1800" dirty="0"/>
              <a:t>, qui enverra </a:t>
            </a:r>
            <a:r>
              <a:rPr lang="fr-FR" sz="1800" dirty="0" smtClean="0"/>
              <a:t>lui une </a:t>
            </a:r>
            <a:r>
              <a:rPr lang="fr-FR" sz="1800" dirty="0"/>
              <a:t>erreur </a:t>
            </a:r>
            <a:r>
              <a:rPr lang="fr-FR" sz="1800" dirty="0" smtClean="0"/>
              <a:t>fatale</a:t>
            </a:r>
          </a:p>
          <a:p>
            <a:pPr marL="0" indent="0">
              <a:buNone/>
            </a:pPr>
            <a:r>
              <a:rPr lang="fr-FR" sz="1800" dirty="0"/>
              <a:t>e</a:t>
            </a:r>
            <a:r>
              <a:rPr lang="fr-FR" sz="1800" dirty="0" smtClean="0"/>
              <a:t>xemple :</a:t>
            </a:r>
          </a:p>
          <a:p>
            <a:pPr marL="0" indent="0">
              <a:buNone/>
            </a:pPr>
            <a:r>
              <a:rPr lang="fr-FR" sz="1800" dirty="0" smtClean="0"/>
              <a:t>&lt;?PHP</a:t>
            </a:r>
          </a:p>
          <a:p>
            <a:pPr marL="0" indent="0">
              <a:buNone/>
            </a:pPr>
            <a:r>
              <a:rPr lang="fr-FR" sz="1800" dirty="0" smtClean="0"/>
              <a:t>$</a:t>
            </a:r>
            <a:r>
              <a:rPr lang="fr-FR" sz="1800" dirty="0"/>
              <a:t>a=5;</a:t>
            </a:r>
          </a:p>
          <a:p>
            <a:pPr marL="0" indent="0">
              <a:buNone/>
            </a:pPr>
            <a:r>
              <a:rPr lang="fr-FR" sz="1800" dirty="0" err="1" smtClean="0"/>
              <a:t>include</a:t>
            </a:r>
            <a:r>
              <a:rPr lang="fr-FR" sz="1800" dirty="0" smtClean="0"/>
              <a:t> 'lib/</a:t>
            </a:r>
            <a:r>
              <a:rPr lang="fr-FR" sz="1800" dirty="0" err="1" smtClean="0"/>
              <a:t>modules.php</a:t>
            </a:r>
            <a:r>
              <a:rPr lang="fr-FR" sz="1800" dirty="0" smtClean="0"/>
              <a:t>';  // </a:t>
            </a:r>
            <a:r>
              <a:rPr lang="fr-FR" sz="1800" dirty="0" err="1" smtClean="0"/>
              <a:t>modules,php</a:t>
            </a:r>
            <a:r>
              <a:rPr lang="fr-FR" sz="1800" dirty="0" smtClean="0"/>
              <a:t> se trouve dans le répertoire 'lib'</a:t>
            </a:r>
          </a:p>
          <a:p>
            <a:pPr marL="0" indent="0">
              <a:buNone/>
            </a:pPr>
            <a:r>
              <a:rPr lang="fr-FR" sz="1800" dirty="0" smtClean="0"/>
              <a:t>?&gt;</a:t>
            </a:r>
          </a:p>
          <a:p>
            <a:pPr marL="0" indent="0">
              <a:buNone/>
            </a:pPr>
            <a:r>
              <a:rPr lang="fr-FR" sz="1800" dirty="0" smtClean="0"/>
              <a:t>Remarque :</a:t>
            </a:r>
          </a:p>
          <a:p>
            <a:pPr marL="0" indent="0">
              <a:buNone/>
            </a:pPr>
            <a:r>
              <a:rPr lang="fr-FR" sz="1800" dirty="0" smtClean="0"/>
              <a:t>Le paramètre '</a:t>
            </a:r>
            <a:r>
              <a:rPr lang="fr-FR" sz="1800" dirty="0" err="1" smtClean="0"/>
              <a:t>include_path</a:t>
            </a:r>
            <a:r>
              <a:rPr lang="fr-FR" sz="1800" dirty="0" smtClean="0"/>
              <a:t>' du fichier PHP.INI vous permet de spécifier un chemin par défaut si celui indiqué ne permet pas de retrouver le fichier.</a:t>
            </a:r>
          </a:p>
        </p:txBody>
      </p:sp>
    </p:spTree>
    <p:extLst>
      <p:ext uri="{BB962C8B-B14F-4D97-AF65-F5344CB8AC3E}">
        <p14:creationId xmlns:p14="http://schemas.microsoft.com/office/powerpoint/2010/main" val="1442429212"/>
      </p:ext>
    </p:extLst>
  </p:cSld>
  <p:clrMapOvr>
    <a:masterClrMapping/>
  </p:clrMapOvr>
  <p:transition spd="slow">
    <p:wipe dir="d"/>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instructions  </a:t>
            </a:r>
            <a:br>
              <a:rPr lang="fr-FR" b="1" i="1" dirty="0" smtClean="0"/>
            </a:br>
            <a:r>
              <a:rPr lang="fr-FR" b="1" i="1" dirty="0" smtClean="0"/>
              <a:t>	</a:t>
            </a:r>
            <a:r>
              <a:rPr lang="fr-FR" sz="3600" b="1" i="1" dirty="0" smtClean="0">
                <a:solidFill>
                  <a:schemeClr val="accent2">
                    <a:lumMod val="75000"/>
                  </a:schemeClr>
                </a:solidFill>
              </a:rPr>
              <a:t>'</a:t>
            </a:r>
            <a:r>
              <a:rPr lang="fr-FR" sz="3600" b="1" i="1" dirty="0" err="1" smtClean="0">
                <a:solidFill>
                  <a:schemeClr val="accent2">
                    <a:lumMod val="75000"/>
                  </a:schemeClr>
                </a:solidFill>
              </a:rPr>
              <a:t>include_once</a:t>
            </a:r>
            <a:r>
              <a:rPr lang="fr-FR" sz="3600" b="1" i="1" dirty="0" smtClean="0">
                <a:solidFill>
                  <a:schemeClr val="accent2">
                    <a:lumMod val="75000"/>
                  </a:schemeClr>
                </a:solidFill>
              </a:rPr>
              <a:t>' </a:t>
            </a:r>
            <a:r>
              <a:rPr lang="fr-FR" sz="3600" b="1" i="1" dirty="0" smtClean="0">
                <a:solidFill>
                  <a:schemeClr val="tx2"/>
                </a:solidFill>
              </a:rPr>
              <a:t>et</a:t>
            </a:r>
            <a:r>
              <a:rPr lang="fr-FR" sz="3600" b="1" i="1" dirty="0" smtClean="0">
                <a:solidFill>
                  <a:schemeClr val="accent2">
                    <a:lumMod val="75000"/>
                  </a:schemeClr>
                </a:solidFill>
              </a:rPr>
              <a:t> '</a:t>
            </a:r>
            <a:r>
              <a:rPr lang="fr-FR" sz="3600" b="1" i="1" dirty="0" err="1" smtClean="0">
                <a:solidFill>
                  <a:schemeClr val="accent2">
                    <a:lumMod val="75000"/>
                  </a:schemeClr>
                </a:solidFill>
              </a:rPr>
              <a:t>require_once</a:t>
            </a:r>
            <a:r>
              <a:rPr lang="fr-FR" sz="3600" b="1" i="1" dirty="0" smtClean="0">
                <a:solidFill>
                  <a:schemeClr val="accent2">
                    <a:lumMod val="75000"/>
                  </a:schemeClr>
                </a:solidFill>
              </a:rPr>
              <a:t>'</a:t>
            </a:r>
            <a:endParaRPr lang="fr-FR" sz="3600" b="1" i="1" dirty="0">
              <a:solidFill>
                <a:schemeClr val="accent2">
                  <a:lumMod val="75000"/>
                </a:schemeClr>
              </a:solidFill>
            </a:endParaRPr>
          </a:p>
        </p:txBody>
      </p:sp>
      <p:sp>
        <p:nvSpPr>
          <p:cNvPr id="3" name="Espace réservé du contenu 2"/>
          <p:cNvSpPr>
            <a:spLocks noGrp="1"/>
          </p:cNvSpPr>
          <p:nvPr>
            <p:ph idx="1"/>
          </p:nvPr>
        </p:nvSpPr>
        <p:spPr>
          <a:xfrm>
            <a:off x="762000" y="1700808"/>
            <a:ext cx="8274496" cy="5040560"/>
          </a:xfrm>
        </p:spPr>
        <p:txBody>
          <a:bodyPr numCol="1">
            <a:normAutofit/>
          </a:bodyPr>
          <a:lstStyle/>
          <a:p>
            <a:pPr marL="0" indent="0">
              <a:buNone/>
            </a:pPr>
            <a:r>
              <a:rPr lang="fr-FR" sz="1800" b="1" dirty="0" err="1">
                <a:solidFill>
                  <a:schemeClr val="accent2">
                    <a:lumMod val="75000"/>
                  </a:schemeClr>
                </a:solidFill>
              </a:rPr>
              <a:t>include_once</a:t>
            </a:r>
            <a:r>
              <a:rPr lang="fr-FR" sz="1800" b="1" dirty="0">
                <a:solidFill>
                  <a:schemeClr val="accent2">
                    <a:lumMod val="75000"/>
                  </a:schemeClr>
                </a:solidFill>
              </a:rPr>
              <a:t>'&lt;</a:t>
            </a:r>
            <a:r>
              <a:rPr lang="fr-FR" sz="1800" b="1" dirty="0" smtClean="0">
                <a:solidFill>
                  <a:schemeClr val="tx2"/>
                </a:solidFill>
              </a:rPr>
              <a:t>fichier&gt;'</a:t>
            </a:r>
          </a:p>
          <a:p>
            <a:pPr marL="0" indent="0">
              <a:buNone/>
            </a:pPr>
            <a:r>
              <a:rPr lang="fr-FR" sz="1800" b="1" dirty="0" err="1" smtClean="0">
                <a:solidFill>
                  <a:schemeClr val="accent2">
                    <a:lumMod val="75000"/>
                  </a:schemeClr>
                </a:solidFill>
              </a:rPr>
              <a:t>require_once</a:t>
            </a:r>
            <a:r>
              <a:rPr lang="fr-FR" sz="1800" dirty="0" smtClean="0"/>
              <a:t> </a:t>
            </a:r>
            <a:r>
              <a:rPr lang="fr-FR" sz="1800" b="1" dirty="0">
                <a:solidFill>
                  <a:schemeClr val="tx2"/>
                </a:solidFill>
              </a:rPr>
              <a:t>'&lt;fichier&gt;'</a:t>
            </a:r>
          </a:p>
          <a:p>
            <a:pPr marL="0" indent="0">
              <a:buNone/>
            </a:pPr>
            <a:r>
              <a:rPr lang="fr-FR" sz="1800" b="1" dirty="0" smtClean="0">
                <a:solidFill>
                  <a:schemeClr val="tx2"/>
                </a:solidFill>
              </a:rPr>
              <a:t>&lt;</a:t>
            </a:r>
            <a:r>
              <a:rPr lang="fr-FR" sz="1800" b="1" dirty="0">
                <a:solidFill>
                  <a:schemeClr val="tx2"/>
                </a:solidFill>
              </a:rPr>
              <a:t>fichier</a:t>
            </a:r>
            <a:r>
              <a:rPr lang="fr-FR" sz="1800" b="1" dirty="0" smtClean="0">
                <a:solidFill>
                  <a:schemeClr val="tx2"/>
                </a:solidFill>
              </a:rPr>
              <a:t>&gt;  </a:t>
            </a:r>
            <a:r>
              <a:rPr lang="fr-FR" sz="1800" dirty="0" smtClean="0"/>
              <a:t>chaîne de caractères spécifiant le chemin et le nom du fichier.</a:t>
            </a:r>
          </a:p>
          <a:p>
            <a:pPr marL="0" indent="0">
              <a:buNone/>
            </a:pPr>
            <a:r>
              <a:rPr lang="fr-FR" sz="1800" dirty="0" smtClean="0"/>
              <a:t>Les instructions </a:t>
            </a:r>
            <a:r>
              <a:rPr lang="fr-FR" sz="1800" b="1" dirty="0" err="1" smtClean="0">
                <a:solidFill>
                  <a:schemeClr val="accent2">
                    <a:lumMod val="75000"/>
                  </a:schemeClr>
                </a:solidFill>
              </a:rPr>
              <a:t>include_once</a:t>
            </a:r>
            <a:r>
              <a:rPr lang="fr-FR" sz="1800" dirty="0" smtClean="0"/>
              <a:t>  et </a:t>
            </a:r>
            <a:r>
              <a:rPr lang="fr-FR" sz="1800" dirty="0" err="1" smtClean="0"/>
              <a:t>r</a:t>
            </a:r>
            <a:r>
              <a:rPr lang="fr-FR" sz="1800" b="1" dirty="0" err="1" smtClean="0">
                <a:solidFill>
                  <a:schemeClr val="accent2">
                    <a:lumMod val="75000"/>
                  </a:schemeClr>
                </a:solidFill>
              </a:rPr>
              <a:t>equire_once</a:t>
            </a:r>
            <a:r>
              <a:rPr lang="fr-FR" sz="1800" dirty="0"/>
              <a:t> </a:t>
            </a:r>
            <a:r>
              <a:rPr lang="fr-FR" sz="1800" dirty="0" smtClean="0"/>
              <a:t>sont identiques à </a:t>
            </a:r>
            <a:r>
              <a:rPr lang="fr-FR" sz="1800" b="1" dirty="0" err="1">
                <a:solidFill>
                  <a:schemeClr val="accent2">
                    <a:lumMod val="75000"/>
                  </a:schemeClr>
                </a:solidFill>
              </a:rPr>
              <a:t>include</a:t>
            </a:r>
            <a:r>
              <a:rPr lang="fr-FR" sz="1800" b="1" dirty="0">
                <a:solidFill>
                  <a:schemeClr val="accent2">
                    <a:lumMod val="75000"/>
                  </a:schemeClr>
                </a:solidFill>
              </a:rPr>
              <a:t> </a:t>
            </a:r>
            <a:r>
              <a:rPr lang="fr-FR" sz="1800" dirty="0"/>
              <a:t>et</a:t>
            </a:r>
            <a:r>
              <a:rPr lang="fr-FR" sz="1800" b="1" dirty="0">
                <a:solidFill>
                  <a:schemeClr val="accent2">
                    <a:lumMod val="75000"/>
                  </a:schemeClr>
                </a:solidFill>
              </a:rPr>
              <a:t> require  </a:t>
            </a:r>
            <a:r>
              <a:rPr lang="fr-FR" sz="1800" dirty="0"/>
              <a:t>mise à part que PHP vérifie si le fichier a déjà été inclus et si c'est le cas, ne l'inclut pas une deuxième fois. </a:t>
            </a:r>
            <a:endParaRPr lang="fr-FR" sz="1800" dirty="0" smtClean="0"/>
          </a:p>
          <a:p>
            <a:pPr marL="0" indent="0">
              <a:buNone/>
            </a:pPr>
            <a:r>
              <a:rPr lang="fr-FR" sz="1800" dirty="0" smtClean="0"/>
              <a:t>Les </a:t>
            </a:r>
            <a:r>
              <a:rPr lang="fr-FR" sz="1800" dirty="0"/>
              <a:t>fichiers sont inclus suivant le chemin du fichier fourni </a:t>
            </a:r>
            <a:r>
              <a:rPr lang="fr-FR" sz="1800" dirty="0" smtClean="0"/>
              <a:t>.</a:t>
            </a:r>
          </a:p>
          <a:p>
            <a:pPr marL="0" indent="0">
              <a:buNone/>
            </a:pPr>
            <a:r>
              <a:rPr lang="fr-FR" sz="1800" dirty="0" smtClean="0"/>
              <a:t>Si PHP ne trouve pas le fichier, l'instruction </a:t>
            </a:r>
            <a:r>
              <a:rPr lang="fr-FR" sz="1800" b="1" dirty="0" err="1">
                <a:solidFill>
                  <a:schemeClr val="accent2">
                    <a:lumMod val="75000"/>
                  </a:schemeClr>
                </a:solidFill>
              </a:rPr>
              <a:t>include</a:t>
            </a:r>
            <a:r>
              <a:rPr lang="fr-FR" sz="1800" dirty="0"/>
              <a:t> enverra une erreur de type warning </a:t>
            </a:r>
            <a:r>
              <a:rPr lang="fr-FR" sz="1800" dirty="0" smtClean="0"/>
              <a:t>ce </a:t>
            </a:r>
            <a:r>
              <a:rPr lang="fr-FR" sz="1800" dirty="0"/>
              <a:t>comportement est différent de </a:t>
            </a:r>
            <a:r>
              <a:rPr lang="fr-FR" sz="1800" b="1" dirty="0">
                <a:solidFill>
                  <a:schemeClr val="accent2">
                    <a:lumMod val="75000"/>
                  </a:schemeClr>
                </a:solidFill>
              </a:rPr>
              <a:t>require</a:t>
            </a:r>
            <a:r>
              <a:rPr lang="fr-FR" sz="1800" dirty="0"/>
              <a:t>, qui enverra </a:t>
            </a:r>
            <a:r>
              <a:rPr lang="fr-FR" sz="1800" dirty="0" smtClean="0"/>
              <a:t>lui une </a:t>
            </a:r>
            <a:r>
              <a:rPr lang="fr-FR" sz="1800" dirty="0"/>
              <a:t>erreur </a:t>
            </a:r>
            <a:r>
              <a:rPr lang="fr-FR" sz="1800" dirty="0" smtClean="0"/>
              <a:t>fatale</a:t>
            </a:r>
          </a:p>
          <a:p>
            <a:pPr marL="0" indent="0">
              <a:buNone/>
            </a:pPr>
            <a:r>
              <a:rPr lang="fr-FR" sz="1800" dirty="0"/>
              <a:t>e</a:t>
            </a:r>
            <a:r>
              <a:rPr lang="fr-FR" sz="1800" dirty="0" smtClean="0"/>
              <a:t>xemple :</a:t>
            </a:r>
          </a:p>
          <a:p>
            <a:pPr marL="0" indent="0">
              <a:buNone/>
            </a:pPr>
            <a:r>
              <a:rPr lang="fr-FR" sz="1800" dirty="0" smtClean="0"/>
              <a:t>&lt;?PHP</a:t>
            </a:r>
          </a:p>
          <a:p>
            <a:pPr marL="0" indent="0">
              <a:buNone/>
            </a:pPr>
            <a:r>
              <a:rPr lang="fr-FR" sz="1800" dirty="0" smtClean="0"/>
              <a:t>$</a:t>
            </a:r>
            <a:r>
              <a:rPr lang="fr-FR" sz="1800" dirty="0"/>
              <a:t>a=5;</a:t>
            </a:r>
          </a:p>
          <a:p>
            <a:pPr marL="0" indent="0">
              <a:buNone/>
            </a:pPr>
            <a:r>
              <a:rPr lang="fr-FR" sz="1800" dirty="0" err="1" smtClean="0"/>
              <a:t>include_once</a:t>
            </a:r>
            <a:r>
              <a:rPr lang="fr-FR" sz="1800" dirty="0" smtClean="0"/>
              <a:t> 'lib/</a:t>
            </a:r>
            <a:r>
              <a:rPr lang="fr-FR" sz="1800" dirty="0" err="1" smtClean="0"/>
              <a:t>modules.php</a:t>
            </a:r>
            <a:r>
              <a:rPr lang="fr-FR" sz="1800" dirty="0" smtClean="0"/>
              <a:t>';  // </a:t>
            </a:r>
            <a:r>
              <a:rPr lang="fr-FR" sz="1800" dirty="0" err="1" smtClean="0"/>
              <a:t>modules,php</a:t>
            </a:r>
            <a:r>
              <a:rPr lang="fr-FR" sz="1800" dirty="0" smtClean="0"/>
              <a:t> se trouve dans le répertoire 'lib'</a:t>
            </a:r>
          </a:p>
          <a:p>
            <a:pPr marL="0" indent="0">
              <a:buNone/>
            </a:pPr>
            <a:r>
              <a:rPr lang="fr-FR" sz="1800" dirty="0" smtClean="0"/>
              <a:t>?&gt;</a:t>
            </a:r>
          </a:p>
        </p:txBody>
      </p:sp>
    </p:spTree>
    <p:extLst>
      <p:ext uri="{BB962C8B-B14F-4D97-AF65-F5344CB8AC3E}">
        <p14:creationId xmlns:p14="http://schemas.microsoft.com/office/powerpoint/2010/main" val="289624670"/>
      </p:ext>
    </p:extLst>
  </p:cSld>
  <p:clrMapOvr>
    <a:masterClrMapping/>
  </p:clrMapOvr>
  <p:transition spd="slow">
    <p:wipe dir="d"/>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Quelques fonctions regroupées par type d'utilisation</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endParaRPr lang="fr-FR" sz="2000" dirty="0" smtClean="0"/>
          </a:p>
          <a:p>
            <a:pPr marL="0" indent="0">
              <a:spcBef>
                <a:spcPts val="600"/>
              </a:spcBef>
              <a:buNone/>
            </a:pPr>
            <a:r>
              <a:rPr lang="fr-FR" sz="2000" dirty="0" smtClean="0"/>
              <a:t>Les </a:t>
            </a:r>
            <a:r>
              <a:rPr lang="fr-FR" sz="2000" dirty="0"/>
              <a:t>fonctions </a:t>
            </a:r>
            <a:r>
              <a:rPr lang="fr-FR" sz="2000" dirty="0" smtClean="0"/>
              <a:t>mathématiques</a:t>
            </a:r>
          </a:p>
          <a:p>
            <a:pPr marL="0" indent="0">
              <a:spcBef>
                <a:spcPts val="600"/>
              </a:spcBef>
              <a:buNone/>
            </a:pPr>
            <a:r>
              <a:rPr lang="fr-FR" sz="2000" dirty="0" smtClean="0"/>
              <a:t>Les fonctions de gestion des variables</a:t>
            </a:r>
            <a:endParaRPr lang="fr-FR" sz="2000" dirty="0"/>
          </a:p>
          <a:p>
            <a:pPr marL="0" indent="0">
              <a:spcBef>
                <a:spcPts val="600"/>
              </a:spcBef>
              <a:buNone/>
            </a:pPr>
            <a:r>
              <a:rPr lang="fr-FR" sz="2000" dirty="0" smtClean="0"/>
              <a:t>Les fonctions de manipulation du texte</a:t>
            </a:r>
          </a:p>
          <a:p>
            <a:pPr marL="0" indent="0">
              <a:spcBef>
                <a:spcPts val="600"/>
              </a:spcBef>
              <a:buNone/>
            </a:pPr>
            <a:r>
              <a:rPr lang="fr-FR" sz="2000" dirty="0" smtClean="0"/>
              <a:t>Les fonctions de manipulation des tableaux</a:t>
            </a:r>
          </a:p>
          <a:p>
            <a:pPr marL="0" indent="0">
              <a:spcBef>
                <a:spcPts val="600"/>
              </a:spcBef>
              <a:buNone/>
            </a:pPr>
            <a:r>
              <a:rPr lang="fr-FR" sz="2000" dirty="0" smtClean="0"/>
              <a:t>Les fonctions de gestion des dates</a:t>
            </a:r>
          </a:p>
          <a:p>
            <a:pPr marL="0" indent="0">
              <a:spcBef>
                <a:spcPts val="600"/>
              </a:spcBef>
              <a:buNone/>
            </a:pPr>
            <a:r>
              <a:rPr lang="fr-FR" sz="2000" dirty="0" smtClean="0"/>
              <a:t>Les fonctions de gestion des cookies</a:t>
            </a:r>
          </a:p>
          <a:p>
            <a:pPr marL="0" indent="0">
              <a:spcBef>
                <a:spcPts val="600"/>
              </a:spcBef>
              <a:buNone/>
            </a:pPr>
            <a:r>
              <a:rPr lang="fr-FR" sz="2000" dirty="0" smtClean="0"/>
              <a:t>Les </a:t>
            </a:r>
            <a:r>
              <a:rPr lang="fr-FR" sz="2000" dirty="0"/>
              <a:t>fonctions de gestion des fichiers texte</a:t>
            </a:r>
          </a:p>
          <a:p>
            <a:pPr marL="0" indent="0">
              <a:buNone/>
            </a:pPr>
            <a:endParaRPr lang="fr-FR" sz="2000" dirty="0" smtClean="0"/>
          </a:p>
          <a:p>
            <a:pPr marL="0" indent="0">
              <a:buNone/>
            </a:pPr>
            <a:r>
              <a:rPr lang="fr-FR" sz="2000" dirty="0" smtClean="0"/>
              <a:t> </a:t>
            </a:r>
            <a:endParaRPr lang="fr-FR" sz="2000" dirty="0"/>
          </a:p>
        </p:txBody>
      </p:sp>
    </p:spTree>
    <p:extLst>
      <p:ext uri="{BB962C8B-B14F-4D97-AF65-F5344CB8AC3E}">
        <p14:creationId xmlns:p14="http://schemas.microsoft.com/office/powerpoint/2010/main" val="192420582"/>
      </p:ext>
    </p:extLst>
  </p:cSld>
  <p:clrMapOvr>
    <a:masterClrMapping/>
  </p:clrMapOvr>
  <p:transition spd="slow">
    <p:wipe dir="d"/>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4000" b="1" i="1" dirty="0" smtClean="0">
                <a:solidFill>
                  <a:schemeClr val="accent2">
                    <a:lumMod val="75000"/>
                  </a:schemeClr>
                </a:solidFill>
              </a:rPr>
              <a:t>abs($var)</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err="1" smtClean="0">
                <a:solidFill>
                  <a:schemeClr val="tx2">
                    <a:lumMod val="75000"/>
                  </a:schemeClr>
                </a:solidFill>
              </a:rPr>
              <a:t>number</a:t>
            </a:r>
            <a:r>
              <a:rPr lang="fr-FR" sz="2000" dirty="0" smtClean="0"/>
              <a:t> </a:t>
            </a:r>
            <a:r>
              <a:rPr lang="fr-FR" sz="2000" b="1" dirty="0" smtClean="0">
                <a:solidFill>
                  <a:schemeClr val="accent2">
                    <a:lumMod val="75000"/>
                  </a:schemeClr>
                </a:solidFill>
              </a:rPr>
              <a:t>abs</a:t>
            </a:r>
            <a:r>
              <a:rPr lang="fr-FR" sz="2000" b="1" dirty="0" smtClean="0">
                <a:solidFill>
                  <a:schemeClr val="tx2">
                    <a:lumMod val="75000"/>
                  </a:schemeClr>
                </a:solidFill>
              </a:rPr>
              <a:t>($var</a:t>
            </a:r>
            <a:r>
              <a:rPr lang="fr-FR" sz="2000" b="1" dirty="0" smtClean="0">
                <a:solidFill>
                  <a:schemeClr val="accent2">
                    <a:lumMod val="75000"/>
                  </a:schemeClr>
                </a:solidFill>
              </a:rPr>
              <a:t>)</a:t>
            </a:r>
          </a:p>
          <a:p>
            <a:pPr marL="0" indent="0">
              <a:buNone/>
            </a:pPr>
            <a:r>
              <a:rPr lang="fr-FR" sz="2000" dirty="0" smtClean="0"/>
              <a:t>Cette fonction retourne la valeur absolue d'un nombre.</a:t>
            </a:r>
          </a:p>
          <a:p>
            <a:pPr marL="0" indent="0">
              <a:buNone/>
            </a:pPr>
            <a:r>
              <a:rPr lang="fr-FR" sz="2000" b="1" dirty="0" smtClean="0">
                <a:solidFill>
                  <a:schemeClr val="tx2">
                    <a:lumMod val="75000"/>
                  </a:schemeClr>
                </a:solidFill>
              </a:rPr>
              <a:t>$var : </a:t>
            </a:r>
            <a:r>
              <a:rPr lang="fr-FR" sz="2000" dirty="0" smtClean="0"/>
              <a:t>est la valeur numérique à traiter,</a:t>
            </a:r>
          </a:p>
          <a:p>
            <a:pPr marL="0" indent="0">
              <a:buNone/>
            </a:pPr>
            <a:r>
              <a:rPr lang="fr-FR" sz="2000" dirty="0" smtClean="0"/>
              <a:t>Valeur de retour :</a:t>
            </a:r>
          </a:p>
          <a:p>
            <a:pPr marL="0" indent="0">
              <a:buNone/>
            </a:pPr>
            <a:r>
              <a:rPr lang="fr-FR" sz="2000" dirty="0"/>
              <a:t>Si le nombre est un nombre à virgule flottante (</a:t>
            </a:r>
            <a:r>
              <a:rPr lang="fr-FR" sz="2000" b="1" dirty="0">
                <a:solidFill>
                  <a:schemeClr val="accent2">
                    <a:lumMod val="75000"/>
                  </a:schemeClr>
                </a:solidFill>
              </a:rPr>
              <a:t>float</a:t>
            </a:r>
            <a:r>
              <a:rPr lang="fr-FR" sz="2000" dirty="0"/>
              <a:t>), le type retourné est aussi un nombre à virgule flottante (</a:t>
            </a:r>
            <a:r>
              <a:rPr lang="fr-FR" sz="2000" b="1" dirty="0">
                <a:solidFill>
                  <a:schemeClr val="accent2">
                    <a:lumMod val="75000"/>
                  </a:schemeClr>
                </a:solidFill>
              </a:rPr>
              <a:t>float</a:t>
            </a:r>
            <a:r>
              <a:rPr lang="fr-FR" sz="2000" dirty="0"/>
              <a:t>), sinon, c'est un entier </a:t>
            </a:r>
            <a:r>
              <a:rPr lang="fr-FR" sz="2000" dirty="0" smtClean="0"/>
              <a:t>(</a:t>
            </a:r>
            <a:r>
              <a:rPr lang="fr-FR" sz="2000" b="1" dirty="0" err="1" smtClean="0">
                <a:solidFill>
                  <a:schemeClr val="accent2">
                    <a:lumMod val="75000"/>
                  </a:schemeClr>
                </a:solidFill>
              </a:rPr>
              <a:t>integer</a:t>
            </a:r>
            <a:r>
              <a:rPr lang="fr-FR" sz="2000" dirty="0" smtClean="0"/>
              <a:t>).</a:t>
            </a:r>
            <a:endParaRPr lang="fr-FR" sz="2000" dirty="0"/>
          </a:p>
          <a:p>
            <a:pPr marL="0" indent="0">
              <a:buNone/>
            </a:pPr>
            <a:r>
              <a:rPr lang="fr-FR" sz="2000" dirty="0" smtClean="0"/>
              <a:t>exemples :</a:t>
            </a:r>
          </a:p>
          <a:p>
            <a:pPr marL="0" indent="0">
              <a:buNone/>
            </a:pPr>
            <a:r>
              <a:rPr lang="fr-FR" sz="2000" dirty="0" smtClean="0">
                <a:solidFill>
                  <a:srgbClr val="FF0000"/>
                </a:solidFill>
              </a:rPr>
              <a:t> </a:t>
            </a:r>
            <a:r>
              <a:rPr lang="fr-FR" sz="2000" dirty="0">
                <a:solidFill>
                  <a:srgbClr val="FF0000"/>
                </a:solidFill>
              </a:rPr>
              <a:t>&lt;?</a:t>
            </a:r>
            <a:r>
              <a:rPr lang="fr-FR" sz="2000" dirty="0" err="1">
                <a:solidFill>
                  <a:srgbClr val="FF0000"/>
                </a:solidFill>
              </a:rPr>
              <a:t>php</a:t>
            </a:r>
            <a:r>
              <a:rPr lang="fr-FR" sz="2000" dirty="0"/>
              <a:t/>
            </a:r>
            <a:br>
              <a:rPr lang="fr-FR" sz="2000" dirty="0"/>
            </a:br>
            <a:r>
              <a:rPr lang="fr-FR" sz="2000" dirty="0"/>
              <a:t>$abs = </a:t>
            </a:r>
            <a:r>
              <a:rPr lang="fr-FR" sz="2000" b="1" dirty="0">
                <a:solidFill>
                  <a:schemeClr val="accent2">
                    <a:lumMod val="75000"/>
                  </a:schemeClr>
                </a:solidFill>
              </a:rPr>
              <a:t>abs</a:t>
            </a:r>
            <a:r>
              <a:rPr lang="fr-FR" sz="2000" dirty="0"/>
              <a:t>(-4.2); </a:t>
            </a:r>
            <a:r>
              <a:rPr lang="fr-FR" sz="2000" dirty="0" smtClean="0"/>
              <a:t>	//</a:t>
            </a:r>
            <a:r>
              <a:rPr lang="fr-FR" sz="2000" dirty="0"/>
              <a:t> $abs = 4.2; (double/float)</a:t>
            </a:r>
            <a:br>
              <a:rPr lang="fr-FR" sz="2000" dirty="0"/>
            </a:br>
            <a:r>
              <a:rPr lang="fr-FR" sz="2000" dirty="0"/>
              <a:t>$abs2 = </a:t>
            </a:r>
            <a:r>
              <a:rPr lang="fr-FR" sz="2000" b="1" dirty="0">
                <a:solidFill>
                  <a:schemeClr val="accent2">
                    <a:lumMod val="75000"/>
                  </a:schemeClr>
                </a:solidFill>
              </a:rPr>
              <a:t>abs</a:t>
            </a:r>
            <a:r>
              <a:rPr lang="fr-FR" sz="2000" dirty="0"/>
              <a:t>(5);   </a:t>
            </a:r>
            <a:r>
              <a:rPr lang="fr-FR" sz="2000" dirty="0" smtClean="0"/>
              <a:t>	//</a:t>
            </a:r>
            <a:r>
              <a:rPr lang="fr-FR" sz="2000" dirty="0"/>
              <a:t> $abs2 = 5; (</a:t>
            </a:r>
            <a:r>
              <a:rPr lang="fr-FR" sz="2000" dirty="0" err="1"/>
              <a:t>integer</a:t>
            </a:r>
            <a:r>
              <a:rPr lang="fr-FR" sz="2000" dirty="0"/>
              <a:t>)</a:t>
            </a:r>
            <a:br>
              <a:rPr lang="fr-FR" sz="2000" dirty="0"/>
            </a:br>
            <a:r>
              <a:rPr lang="fr-FR" sz="2000" dirty="0"/>
              <a:t>$abs3 = </a:t>
            </a:r>
            <a:r>
              <a:rPr lang="fr-FR" sz="2000" b="1" dirty="0">
                <a:solidFill>
                  <a:schemeClr val="accent2">
                    <a:lumMod val="75000"/>
                  </a:schemeClr>
                </a:solidFill>
              </a:rPr>
              <a:t>abs</a:t>
            </a:r>
            <a:r>
              <a:rPr lang="fr-FR" sz="2000" dirty="0"/>
              <a:t>(-5);  </a:t>
            </a:r>
            <a:r>
              <a:rPr lang="fr-FR" sz="2000" dirty="0" smtClean="0"/>
              <a:t>	//</a:t>
            </a:r>
            <a:r>
              <a:rPr lang="fr-FR" sz="2000" dirty="0"/>
              <a:t> $abs3 = 5; (</a:t>
            </a:r>
            <a:r>
              <a:rPr lang="fr-FR" sz="2000" dirty="0" err="1"/>
              <a:t>integer</a:t>
            </a:r>
            <a:r>
              <a:rPr lang="fr-FR" sz="2000" dirty="0"/>
              <a:t>)</a:t>
            </a:r>
            <a:br>
              <a:rPr lang="fr-FR" sz="2000" dirty="0"/>
            </a:br>
            <a:r>
              <a:rPr lang="fr-FR" sz="2000" dirty="0">
                <a:solidFill>
                  <a:srgbClr val="FF0000"/>
                </a:solidFill>
              </a:rPr>
              <a:t>?&gt; </a:t>
            </a:r>
          </a:p>
          <a:p>
            <a:pPr marL="0" indent="0">
              <a:buNone/>
            </a:pPr>
            <a:endParaRPr lang="fr-FR" sz="2000" dirty="0"/>
          </a:p>
        </p:txBody>
      </p:sp>
    </p:spTree>
    <p:extLst>
      <p:ext uri="{BB962C8B-B14F-4D97-AF65-F5344CB8AC3E}">
        <p14:creationId xmlns:p14="http://schemas.microsoft.com/office/powerpoint/2010/main" val="2549289461"/>
      </p:ext>
    </p:extLst>
  </p:cSld>
  <p:clrMapOvr>
    <a:masterClrMapping/>
  </p:clrMapOvr>
  <p:transition spd="slow">
    <p:wipe dir="d"/>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4000" b="1" i="1" dirty="0" smtClean="0">
                <a:solidFill>
                  <a:schemeClr val="accent2">
                    <a:lumMod val="75000"/>
                  </a:schemeClr>
                </a:solidFill>
              </a:rPr>
              <a:t>min($</a:t>
            </a:r>
            <a:r>
              <a:rPr lang="fr-FR" sz="4000" b="1" i="1" dirty="0" err="1" smtClean="0">
                <a:solidFill>
                  <a:schemeClr val="accent2">
                    <a:lumMod val="75000"/>
                  </a:schemeClr>
                </a:solidFill>
              </a:rPr>
              <a:t>array</a:t>
            </a:r>
            <a:r>
              <a:rPr lang="fr-FR" sz="4000" b="1" i="1" dirty="0" smtClean="0">
                <a:solidFill>
                  <a:schemeClr val="accent2">
                    <a:lumMod val="75000"/>
                  </a:schemeClr>
                </a:solidFill>
              </a:rPr>
              <a:t>)  min($v1, $v2, ...)</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variable </a:t>
            </a:r>
            <a:r>
              <a:rPr lang="fr-FR" sz="2000" b="1" dirty="0" smtClean="0">
                <a:solidFill>
                  <a:schemeClr val="accent2">
                    <a:lumMod val="75000"/>
                  </a:schemeClr>
                </a:solidFill>
              </a:rPr>
              <a:t>min</a:t>
            </a:r>
            <a:r>
              <a:rPr lang="fr-FR" sz="2000" b="1" dirty="0" smtClean="0">
                <a:solidFill>
                  <a:schemeClr val="tx2">
                    <a:lumMod val="75000"/>
                  </a:schemeClr>
                </a:solidFill>
              </a:rPr>
              <a:t>($</a:t>
            </a:r>
            <a:r>
              <a:rPr lang="fr-FR" sz="2000" b="1" dirty="0" err="1" smtClean="0">
                <a:solidFill>
                  <a:schemeClr val="tx2">
                    <a:lumMod val="75000"/>
                  </a:schemeClr>
                </a:solidFill>
              </a:rPr>
              <a:t>array</a:t>
            </a:r>
            <a:r>
              <a:rPr lang="fr-FR" sz="2000" b="1" dirty="0" smtClean="0">
                <a:solidFill>
                  <a:schemeClr val="accent2">
                    <a:lumMod val="75000"/>
                  </a:schemeClr>
                </a:solidFill>
              </a:rPr>
              <a:t>)</a:t>
            </a:r>
          </a:p>
          <a:p>
            <a:pPr marL="0" indent="0">
              <a:buNone/>
            </a:pPr>
            <a:r>
              <a:rPr lang="fr-FR" sz="2000" dirty="0" smtClean="0"/>
              <a:t>variable </a:t>
            </a:r>
            <a:r>
              <a:rPr lang="fr-FR" sz="2000" b="1" dirty="0">
                <a:solidFill>
                  <a:schemeClr val="accent2">
                    <a:lumMod val="75000"/>
                  </a:schemeClr>
                </a:solidFill>
              </a:rPr>
              <a:t>min</a:t>
            </a:r>
            <a:r>
              <a:rPr lang="fr-FR" sz="2000" b="1" dirty="0" smtClean="0">
                <a:solidFill>
                  <a:schemeClr val="tx2">
                    <a:lumMod val="75000"/>
                  </a:schemeClr>
                </a:solidFill>
              </a:rPr>
              <a:t>($v1,$v2,...</a:t>
            </a:r>
            <a:r>
              <a:rPr lang="fr-FR" sz="2000" b="1" dirty="0" smtClean="0">
                <a:solidFill>
                  <a:schemeClr val="accent2">
                    <a:lumMod val="75000"/>
                  </a:schemeClr>
                </a:solidFill>
              </a:rPr>
              <a:t>)</a:t>
            </a:r>
            <a:endParaRPr lang="fr-FR" sz="2000" b="1" dirty="0">
              <a:solidFill>
                <a:schemeClr val="accent2">
                  <a:lumMod val="75000"/>
                </a:schemeClr>
              </a:solidFill>
            </a:endParaRPr>
          </a:p>
          <a:p>
            <a:pPr marL="0" indent="0">
              <a:buNone/>
            </a:pPr>
            <a:r>
              <a:rPr lang="fr-FR" sz="2000" dirty="0" smtClean="0"/>
              <a:t>Dans le premier cas </a:t>
            </a:r>
            <a:r>
              <a:rPr lang="fr-FR" sz="2000" b="1" dirty="0">
                <a:solidFill>
                  <a:schemeClr val="accent2">
                    <a:lumMod val="75000"/>
                  </a:schemeClr>
                </a:solidFill>
              </a:rPr>
              <a:t>min</a:t>
            </a:r>
            <a:r>
              <a:rPr lang="fr-FR" sz="2000" b="1" dirty="0">
                <a:solidFill>
                  <a:schemeClr val="tx2">
                    <a:lumMod val="75000"/>
                  </a:schemeClr>
                </a:solidFill>
              </a:rPr>
              <a:t>($</a:t>
            </a:r>
            <a:r>
              <a:rPr lang="fr-FR" sz="2000" b="1" dirty="0" err="1">
                <a:solidFill>
                  <a:schemeClr val="tx2">
                    <a:lumMod val="75000"/>
                  </a:schemeClr>
                </a:solidFill>
              </a:rPr>
              <a:t>array</a:t>
            </a:r>
            <a:r>
              <a:rPr lang="fr-FR" sz="2000" b="1" dirty="0" smtClean="0">
                <a:solidFill>
                  <a:schemeClr val="accent2">
                    <a:lumMod val="75000"/>
                  </a:schemeClr>
                </a:solidFill>
              </a:rPr>
              <a:t>), </a:t>
            </a:r>
            <a:r>
              <a:rPr lang="fr-FR" sz="2000" dirty="0" smtClean="0"/>
              <a:t>la valeur de retour sera la plus petite valeur numérique du tableau.</a:t>
            </a:r>
          </a:p>
          <a:p>
            <a:pPr marL="0" indent="0">
              <a:buNone/>
            </a:pPr>
            <a:r>
              <a:rPr lang="fr-FR" sz="2000" dirty="0" smtClean="0"/>
              <a:t>Dans le second cas </a:t>
            </a:r>
            <a:r>
              <a:rPr lang="fr-FR" sz="2000" b="1" dirty="0">
                <a:solidFill>
                  <a:schemeClr val="accent2">
                    <a:lumMod val="75000"/>
                  </a:schemeClr>
                </a:solidFill>
              </a:rPr>
              <a:t>min</a:t>
            </a:r>
            <a:r>
              <a:rPr lang="fr-FR" sz="2000" b="1" dirty="0">
                <a:solidFill>
                  <a:schemeClr val="tx2">
                    <a:lumMod val="75000"/>
                  </a:schemeClr>
                </a:solidFill>
              </a:rPr>
              <a:t>($v1,$v2</a:t>
            </a:r>
            <a:r>
              <a:rPr lang="fr-FR" sz="2000" b="1" dirty="0" smtClean="0">
                <a:solidFill>
                  <a:schemeClr val="tx2">
                    <a:lumMod val="75000"/>
                  </a:schemeClr>
                </a:solidFill>
              </a:rPr>
              <a:t>,...</a:t>
            </a:r>
            <a:r>
              <a:rPr lang="fr-FR" sz="2000" b="1" dirty="0" smtClean="0">
                <a:solidFill>
                  <a:schemeClr val="accent2">
                    <a:lumMod val="75000"/>
                  </a:schemeClr>
                </a:solidFill>
              </a:rPr>
              <a:t>)</a:t>
            </a:r>
            <a:r>
              <a:rPr lang="fr-FR" sz="2000" dirty="0" smtClean="0"/>
              <a:t>, si $v1, $v2 sont des scalaires, </a:t>
            </a:r>
            <a:r>
              <a:rPr lang="fr-FR" sz="2000" dirty="0"/>
              <a:t>la valeur de retour sera la plus petite valeur numérique </a:t>
            </a:r>
            <a:r>
              <a:rPr lang="fr-FR" sz="2000" dirty="0" smtClean="0"/>
              <a:t> des paramètres $v1, $v2, ...</a:t>
            </a:r>
          </a:p>
          <a:p>
            <a:pPr marL="0" indent="0">
              <a:buNone/>
            </a:pPr>
            <a:r>
              <a:rPr lang="fr-FR" sz="2000" dirty="0" smtClean="0"/>
              <a:t>Si $v1, $v2, ... sont des tableaux, le valeur de retour sera un tableau de même taille égal à l'un des paramètres, sachant que PHP effectuera la comparaison à partir de la première valeur de chacun des tableaux. Le tableau le plus petit sera celui </a:t>
            </a:r>
            <a:r>
              <a:rPr lang="fr-FR" sz="2000" dirty="0"/>
              <a:t>q</a:t>
            </a:r>
            <a:r>
              <a:rPr lang="fr-FR" sz="2000" dirty="0" smtClean="0"/>
              <a:t>ui aura la valeur minimale le premier.</a:t>
            </a:r>
          </a:p>
          <a:p>
            <a:pPr marL="0" indent="0">
              <a:buNone/>
            </a:pPr>
            <a:r>
              <a:rPr lang="fr-FR" sz="2000" dirty="0" smtClean="0"/>
              <a:t>exemples :</a:t>
            </a:r>
          </a:p>
          <a:p>
            <a:pPr marL="0" indent="0">
              <a:buNone/>
            </a:pPr>
            <a:r>
              <a:rPr lang="es-ES" sz="2000" dirty="0"/>
              <a:t>echo </a:t>
            </a:r>
            <a:r>
              <a:rPr lang="es-ES" sz="2000" b="1" dirty="0">
                <a:solidFill>
                  <a:schemeClr val="accent2">
                    <a:lumMod val="75000"/>
                  </a:schemeClr>
                </a:solidFill>
              </a:rPr>
              <a:t>min</a:t>
            </a:r>
            <a:r>
              <a:rPr lang="es-ES" sz="2000" dirty="0"/>
              <a:t>(2, 3, 1, 6, 7);  </a:t>
            </a:r>
            <a:r>
              <a:rPr lang="es-ES" sz="2000" dirty="0" smtClean="0"/>
              <a:t>	//</a:t>
            </a:r>
            <a:r>
              <a:rPr lang="es-ES" sz="2000" dirty="0"/>
              <a:t> 1</a:t>
            </a:r>
            <a:br>
              <a:rPr lang="es-ES" sz="2000" dirty="0"/>
            </a:br>
            <a:r>
              <a:rPr lang="es-ES" sz="2000" dirty="0"/>
              <a:t>echo </a:t>
            </a:r>
            <a:r>
              <a:rPr lang="es-ES" sz="2000" b="1" dirty="0">
                <a:solidFill>
                  <a:schemeClr val="accent2">
                    <a:lumMod val="75000"/>
                  </a:schemeClr>
                </a:solidFill>
              </a:rPr>
              <a:t>min</a:t>
            </a:r>
            <a:r>
              <a:rPr lang="es-ES" sz="2000" dirty="0"/>
              <a:t>(</a:t>
            </a:r>
            <a:r>
              <a:rPr lang="es-ES" sz="2000" dirty="0" err="1"/>
              <a:t>array</a:t>
            </a:r>
            <a:r>
              <a:rPr lang="es-ES" sz="2000" dirty="0"/>
              <a:t>(2, 4, 5)); </a:t>
            </a:r>
            <a:r>
              <a:rPr lang="es-ES" sz="2000" dirty="0" smtClean="0"/>
              <a:t>	//</a:t>
            </a:r>
            <a:r>
              <a:rPr lang="es-ES" sz="2000" dirty="0"/>
              <a:t> </a:t>
            </a:r>
            <a:r>
              <a:rPr lang="es-ES" sz="2000" dirty="0" smtClean="0"/>
              <a:t>2</a:t>
            </a:r>
          </a:p>
          <a:p>
            <a:pPr marL="0" indent="0">
              <a:buNone/>
            </a:pPr>
            <a:r>
              <a:rPr lang="en-US" sz="2000" dirty="0"/>
              <a:t>$</a:t>
            </a:r>
            <a:r>
              <a:rPr lang="en-US" sz="2000" dirty="0" err="1"/>
              <a:t>val</a:t>
            </a:r>
            <a:r>
              <a:rPr lang="en-US" sz="2000" dirty="0"/>
              <a:t> = </a:t>
            </a:r>
            <a:r>
              <a:rPr lang="en-US" sz="2000" b="1" dirty="0">
                <a:solidFill>
                  <a:schemeClr val="accent2">
                    <a:lumMod val="75000"/>
                  </a:schemeClr>
                </a:solidFill>
              </a:rPr>
              <a:t>min</a:t>
            </a:r>
            <a:r>
              <a:rPr lang="en-US" sz="2000" dirty="0"/>
              <a:t>(array(2, 4, 8), array(2, 5, 1)); </a:t>
            </a:r>
            <a:r>
              <a:rPr lang="en-US" sz="2000" dirty="0" smtClean="0"/>
              <a:t>	//</a:t>
            </a:r>
            <a:r>
              <a:rPr lang="en-US" sz="2000" dirty="0"/>
              <a:t> array(2, 4, 8)</a:t>
            </a:r>
            <a:endParaRPr lang="fr-FR" sz="2000" dirty="0" smtClean="0"/>
          </a:p>
        </p:txBody>
      </p:sp>
    </p:spTree>
    <p:extLst>
      <p:ext uri="{BB962C8B-B14F-4D97-AF65-F5344CB8AC3E}">
        <p14:creationId xmlns:p14="http://schemas.microsoft.com/office/powerpoint/2010/main" val="1655610497"/>
      </p:ext>
    </p:extLst>
  </p:cSld>
  <p:clrMapOvr>
    <a:masterClrMapping/>
  </p:clrMapOvr>
  <p:transition spd="slow">
    <p:wipe dir="d"/>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4000" b="1" i="1" dirty="0" smtClean="0">
                <a:solidFill>
                  <a:schemeClr val="accent2">
                    <a:lumMod val="75000"/>
                  </a:schemeClr>
                </a:solidFill>
              </a:rPr>
              <a:t>min($</a:t>
            </a:r>
            <a:r>
              <a:rPr lang="fr-FR" sz="4000" b="1" i="1" dirty="0" err="1" smtClean="0">
                <a:solidFill>
                  <a:schemeClr val="accent2">
                    <a:lumMod val="75000"/>
                  </a:schemeClr>
                </a:solidFill>
              </a:rPr>
              <a:t>array</a:t>
            </a:r>
            <a:r>
              <a:rPr lang="fr-FR" sz="4000" b="1" i="1" dirty="0" smtClean="0">
                <a:solidFill>
                  <a:schemeClr val="accent2">
                    <a:lumMod val="75000"/>
                  </a:schemeClr>
                </a:solidFill>
              </a:rPr>
              <a:t>)  min($v1, $v2, ...)</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Remarques :</a:t>
            </a:r>
          </a:p>
          <a:p>
            <a:pPr marL="0" indent="0">
              <a:buNone/>
            </a:pPr>
            <a:r>
              <a:rPr lang="fr-FR" sz="2000" dirty="0" smtClean="0"/>
              <a:t>Cas des chaines de caractères :</a:t>
            </a:r>
            <a:endParaRPr lang="fr-FR" sz="2000" b="1" dirty="0">
              <a:solidFill>
                <a:schemeClr val="accent2">
                  <a:lumMod val="75000"/>
                </a:schemeClr>
              </a:solidFill>
            </a:endParaRPr>
          </a:p>
          <a:p>
            <a:pPr marL="0" indent="0">
              <a:buNone/>
            </a:pPr>
            <a:r>
              <a:rPr lang="fr-FR" sz="2000" dirty="0"/>
              <a:t>PHP évaluera une chaîne de caractères non-numérique en tant que </a:t>
            </a:r>
            <a:r>
              <a:rPr lang="fr-FR" sz="2000" i="1" dirty="0"/>
              <a:t>0</a:t>
            </a:r>
            <a:r>
              <a:rPr lang="fr-FR" sz="2000" dirty="0"/>
              <a:t>, mais continuera de retourner une chaîne de caractères s'il s'aperçoit qu'elle a une valeur numérique </a:t>
            </a:r>
            <a:r>
              <a:rPr lang="fr-FR" sz="2000" dirty="0" smtClean="0"/>
              <a:t>inférieure</a:t>
            </a:r>
            <a:r>
              <a:rPr lang="fr-FR" sz="2000" dirty="0"/>
              <a:t>. </a:t>
            </a:r>
            <a:endParaRPr lang="fr-FR" sz="2000" dirty="0" smtClean="0"/>
          </a:p>
          <a:p>
            <a:pPr marL="0" indent="0">
              <a:buNone/>
            </a:pPr>
            <a:r>
              <a:rPr lang="fr-FR" sz="2000" dirty="0" smtClean="0"/>
              <a:t>Si </a:t>
            </a:r>
            <a:r>
              <a:rPr lang="fr-FR" sz="2000" dirty="0"/>
              <a:t>de multiples arguments sont évalués à </a:t>
            </a:r>
            <a:r>
              <a:rPr lang="fr-FR" sz="2000" i="1" dirty="0"/>
              <a:t>0</a:t>
            </a:r>
            <a:r>
              <a:rPr lang="fr-FR" sz="2000" dirty="0"/>
              <a:t>, </a:t>
            </a:r>
            <a:r>
              <a:rPr lang="fr-FR" sz="2000" dirty="0" smtClean="0"/>
              <a:t>min() </a:t>
            </a:r>
            <a:r>
              <a:rPr lang="fr-FR" sz="2000" dirty="0"/>
              <a:t>retournera un </a:t>
            </a:r>
            <a:r>
              <a:rPr lang="fr-FR" sz="2000" i="1" dirty="0"/>
              <a:t>0</a:t>
            </a:r>
            <a:r>
              <a:rPr lang="fr-FR" sz="2000" dirty="0"/>
              <a:t> numérique s'il est fourni, sinon, la chaîne de caractères alphabétiquement </a:t>
            </a:r>
            <a:r>
              <a:rPr lang="fr-FR" sz="2000" dirty="0" smtClean="0"/>
              <a:t>inférieure </a:t>
            </a:r>
            <a:r>
              <a:rPr lang="fr-FR" sz="2000" dirty="0"/>
              <a:t>sera retournée. </a:t>
            </a:r>
            <a:endParaRPr lang="fr-FR" sz="2000" dirty="0" smtClean="0"/>
          </a:p>
          <a:p>
            <a:pPr marL="0" indent="0">
              <a:buNone/>
            </a:pPr>
            <a:r>
              <a:rPr lang="fr-FR" sz="2000" dirty="0" smtClean="0"/>
              <a:t>exemples :</a:t>
            </a:r>
          </a:p>
          <a:p>
            <a:pPr marL="0" indent="0">
              <a:buNone/>
            </a:pPr>
            <a:r>
              <a:rPr lang="fr-FR" sz="2000" dirty="0" err="1"/>
              <a:t>echo</a:t>
            </a:r>
            <a:r>
              <a:rPr lang="fr-FR" sz="2000" dirty="0"/>
              <a:t> </a:t>
            </a:r>
            <a:r>
              <a:rPr lang="fr-FR" sz="2000" b="1" dirty="0">
                <a:solidFill>
                  <a:schemeClr val="accent2">
                    <a:lumMod val="75000"/>
                  </a:schemeClr>
                </a:solidFill>
              </a:rPr>
              <a:t>min</a:t>
            </a:r>
            <a:r>
              <a:rPr lang="fr-FR" sz="2000" dirty="0"/>
              <a:t>(0, 'hello');     // 0</a:t>
            </a:r>
            <a:br>
              <a:rPr lang="fr-FR" sz="2000" dirty="0"/>
            </a:br>
            <a:r>
              <a:rPr lang="fr-FR" sz="2000" dirty="0" err="1"/>
              <a:t>echo</a:t>
            </a:r>
            <a:r>
              <a:rPr lang="fr-FR" sz="2000" dirty="0"/>
              <a:t> </a:t>
            </a:r>
            <a:r>
              <a:rPr lang="fr-FR" sz="2000" b="1" dirty="0">
                <a:solidFill>
                  <a:schemeClr val="accent2">
                    <a:lumMod val="75000"/>
                  </a:schemeClr>
                </a:solidFill>
              </a:rPr>
              <a:t>min</a:t>
            </a:r>
            <a:r>
              <a:rPr lang="fr-FR" sz="2000" dirty="0"/>
              <a:t>('hello', 0);     // hello</a:t>
            </a:r>
            <a:br>
              <a:rPr lang="fr-FR" sz="2000" dirty="0"/>
            </a:br>
            <a:r>
              <a:rPr lang="fr-FR" sz="2000" dirty="0" err="1"/>
              <a:t>echo</a:t>
            </a:r>
            <a:r>
              <a:rPr lang="fr-FR" sz="2000" dirty="0"/>
              <a:t> </a:t>
            </a:r>
            <a:r>
              <a:rPr lang="fr-FR" sz="2000" b="1" dirty="0">
                <a:solidFill>
                  <a:schemeClr val="accent2">
                    <a:lumMod val="75000"/>
                  </a:schemeClr>
                </a:solidFill>
              </a:rPr>
              <a:t>min</a:t>
            </a:r>
            <a:r>
              <a:rPr lang="fr-FR" sz="2000" dirty="0"/>
              <a:t>('hello', -1);    // -</a:t>
            </a:r>
            <a:r>
              <a:rPr lang="fr-FR" sz="2000" dirty="0" smtClean="0"/>
              <a:t>1</a:t>
            </a:r>
          </a:p>
          <a:p>
            <a:pPr marL="0" indent="0">
              <a:buNone/>
            </a:pPr>
            <a:r>
              <a:rPr lang="fr-FR" sz="2000" dirty="0"/>
              <a:t>$val = </a:t>
            </a:r>
            <a:r>
              <a:rPr lang="fr-FR" sz="2000" b="1" dirty="0">
                <a:solidFill>
                  <a:schemeClr val="accent2">
                    <a:lumMod val="75000"/>
                  </a:schemeClr>
                </a:solidFill>
              </a:rPr>
              <a:t>min</a:t>
            </a:r>
            <a:r>
              <a:rPr lang="fr-FR" sz="2000" dirty="0"/>
              <a:t>('string', </a:t>
            </a:r>
            <a:r>
              <a:rPr lang="fr-FR" sz="2000" dirty="0" err="1"/>
              <a:t>array</a:t>
            </a:r>
            <a:r>
              <a:rPr lang="fr-FR" sz="2000" dirty="0"/>
              <a:t>(2, 5, 7), 42);   // string</a:t>
            </a:r>
            <a:endParaRPr lang="fr-FR" sz="2000" dirty="0" smtClean="0"/>
          </a:p>
        </p:txBody>
      </p:sp>
    </p:spTree>
    <p:extLst>
      <p:ext uri="{BB962C8B-B14F-4D97-AF65-F5344CB8AC3E}">
        <p14:creationId xmlns:p14="http://schemas.microsoft.com/office/powerpoint/2010/main" val="3995567191"/>
      </p:ext>
    </p:extLst>
  </p:cSld>
  <p:clrMapOvr>
    <a:masterClrMapping/>
  </p:clrMapOvr>
  <p:transition spd="slow">
    <p:wipe dir="d"/>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4000" b="1" i="1" dirty="0" smtClean="0">
                <a:solidFill>
                  <a:schemeClr val="accent2">
                    <a:lumMod val="75000"/>
                  </a:schemeClr>
                </a:solidFill>
              </a:rPr>
              <a:t>max($</a:t>
            </a:r>
            <a:r>
              <a:rPr lang="fr-FR" sz="4000" b="1" i="1" dirty="0" err="1" smtClean="0">
                <a:solidFill>
                  <a:schemeClr val="accent2">
                    <a:lumMod val="75000"/>
                  </a:schemeClr>
                </a:solidFill>
              </a:rPr>
              <a:t>array</a:t>
            </a:r>
            <a:r>
              <a:rPr lang="fr-FR" sz="4000" b="1" i="1" dirty="0" smtClean="0">
                <a:solidFill>
                  <a:schemeClr val="accent2">
                    <a:lumMod val="75000"/>
                  </a:schemeClr>
                </a:solidFill>
              </a:rPr>
              <a:t>)  max($v1, $v2, ...)</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variable </a:t>
            </a:r>
            <a:r>
              <a:rPr lang="fr-FR" sz="2000" b="1" dirty="0" smtClean="0">
                <a:solidFill>
                  <a:schemeClr val="accent2">
                    <a:lumMod val="75000"/>
                  </a:schemeClr>
                </a:solidFill>
              </a:rPr>
              <a:t>max</a:t>
            </a:r>
            <a:r>
              <a:rPr lang="fr-FR" sz="2000" b="1" dirty="0" smtClean="0">
                <a:solidFill>
                  <a:schemeClr val="tx2">
                    <a:lumMod val="75000"/>
                  </a:schemeClr>
                </a:solidFill>
              </a:rPr>
              <a:t>($</a:t>
            </a:r>
            <a:r>
              <a:rPr lang="fr-FR" sz="2000" b="1" dirty="0" err="1" smtClean="0">
                <a:solidFill>
                  <a:schemeClr val="tx2">
                    <a:lumMod val="75000"/>
                  </a:schemeClr>
                </a:solidFill>
              </a:rPr>
              <a:t>array</a:t>
            </a:r>
            <a:r>
              <a:rPr lang="fr-FR" sz="2000" b="1" dirty="0" smtClean="0">
                <a:solidFill>
                  <a:schemeClr val="accent2">
                    <a:lumMod val="75000"/>
                  </a:schemeClr>
                </a:solidFill>
              </a:rPr>
              <a:t>)</a:t>
            </a:r>
          </a:p>
          <a:p>
            <a:pPr marL="0" indent="0">
              <a:buNone/>
            </a:pPr>
            <a:r>
              <a:rPr lang="fr-FR" sz="2000" dirty="0" smtClean="0"/>
              <a:t>variable </a:t>
            </a:r>
            <a:r>
              <a:rPr lang="fr-FR" sz="2000" b="1" dirty="0" smtClean="0">
                <a:solidFill>
                  <a:schemeClr val="accent2">
                    <a:lumMod val="75000"/>
                  </a:schemeClr>
                </a:solidFill>
              </a:rPr>
              <a:t>max</a:t>
            </a:r>
            <a:r>
              <a:rPr lang="fr-FR" sz="2000" b="1" dirty="0" smtClean="0">
                <a:solidFill>
                  <a:schemeClr val="tx2">
                    <a:lumMod val="75000"/>
                  </a:schemeClr>
                </a:solidFill>
              </a:rPr>
              <a:t>($v1,$v2,...</a:t>
            </a:r>
            <a:r>
              <a:rPr lang="fr-FR" sz="2000" b="1" dirty="0" smtClean="0">
                <a:solidFill>
                  <a:schemeClr val="accent2">
                    <a:lumMod val="75000"/>
                  </a:schemeClr>
                </a:solidFill>
              </a:rPr>
              <a:t>)</a:t>
            </a:r>
            <a:endParaRPr lang="fr-FR" sz="2000" b="1" dirty="0">
              <a:solidFill>
                <a:schemeClr val="accent2">
                  <a:lumMod val="75000"/>
                </a:schemeClr>
              </a:solidFill>
            </a:endParaRPr>
          </a:p>
          <a:p>
            <a:pPr marL="0" indent="0">
              <a:buNone/>
            </a:pPr>
            <a:r>
              <a:rPr lang="fr-FR" sz="2000" dirty="0" smtClean="0"/>
              <a:t>Dans le premier cas </a:t>
            </a:r>
            <a:r>
              <a:rPr lang="fr-FR" sz="2000" b="1" dirty="0" smtClean="0">
                <a:solidFill>
                  <a:schemeClr val="accent2">
                    <a:lumMod val="75000"/>
                  </a:schemeClr>
                </a:solidFill>
              </a:rPr>
              <a:t>max</a:t>
            </a:r>
            <a:r>
              <a:rPr lang="fr-FR" sz="2000" b="1" dirty="0" smtClean="0">
                <a:solidFill>
                  <a:schemeClr val="tx2">
                    <a:lumMod val="75000"/>
                  </a:schemeClr>
                </a:solidFill>
              </a:rPr>
              <a:t>($</a:t>
            </a:r>
            <a:r>
              <a:rPr lang="fr-FR" sz="2000" b="1" dirty="0" err="1">
                <a:solidFill>
                  <a:schemeClr val="tx2">
                    <a:lumMod val="75000"/>
                  </a:schemeClr>
                </a:solidFill>
              </a:rPr>
              <a:t>array</a:t>
            </a:r>
            <a:r>
              <a:rPr lang="fr-FR" sz="2000" b="1" dirty="0" smtClean="0">
                <a:solidFill>
                  <a:schemeClr val="accent2">
                    <a:lumMod val="75000"/>
                  </a:schemeClr>
                </a:solidFill>
              </a:rPr>
              <a:t>), </a:t>
            </a:r>
            <a:r>
              <a:rPr lang="fr-FR" sz="2000" dirty="0" smtClean="0"/>
              <a:t>la valeur de retour sera la plus grande valeur numérique du tableau.</a:t>
            </a:r>
          </a:p>
          <a:p>
            <a:pPr marL="0" indent="0">
              <a:buNone/>
            </a:pPr>
            <a:r>
              <a:rPr lang="fr-FR" sz="2000" dirty="0" smtClean="0"/>
              <a:t>Dans le second cas </a:t>
            </a:r>
            <a:r>
              <a:rPr lang="fr-FR" sz="2000" b="1" dirty="0" smtClean="0">
                <a:solidFill>
                  <a:schemeClr val="accent2">
                    <a:lumMod val="75000"/>
                  </a:schemeClr>
                </a:solidFill>
              </a:rPr>
              <a:t>max</a:t>
            </a:r>
            <a:r>
              <a:rPr lang="fr-FR" sz="2000" b="1" dirty="0" smtClean="0">
                <a:solidFill>
                  <a:schemeClr val="tx2">
                    <a:lumMod val="75000"/>
                  </a:schemeClr>
                </a:solidFill>
              </a:rPr>
              <a:t>($</a:t>
            </a:r>
            <a:r>
              <a:rPr lang="fr-FR" sz="2000" b="1" dirty="0">
                <a:solidFill>
                  <a:schemeClr val="tx2">
                    <a:lumMod val="75000"/>
                  </a:schemeClr>
                </a:solidFill>
              </a:rPr>
              <a:t>v1,$v2</a:t>
            </a:r>
            <a:r>
              <a:rPr lang="fr-FR" sz="2000" b="1" dirty="0" smtClean="0">
                <a:solidFill>
                  <a:schemeClr val="tx2">
                    <a:lumMod val="75000"/>
                  </a:schemeClr>
                </a:solidFill>
              </a:rPr>
              <a:t>,...</a:t>
            </a:r>
            <a:r>
              <a:rPr lang="fr-FR" sz="2000" b="1" dirty="0" smtClean="0">
                <a:solidFill>
                  <a:schemeClr val="accent2">
                    <a:lumMod val="75000"/>
                  </a:schemeClr>
                </a:solidFill>
              </a:rPr>
              <a:t>)</a:t>
            </a:r>
            <a:r>
              <a:rPr lang="fr-FR" sz="2000" dirty="0" smtClean="0"/>
              <a:t>, si $v1, $v2 sont des scalaires, </a:t>
            </a:r>
            <a:r>
              <a:rPr lang="fr-FR" sz="2000" dirty="0"/>
              <a:t>la valeur de retour sera la plus </a:t>
            </a:r>
            <a:r>
              <a:rPr lang="fr-FR" sz="2000" dirty="0" smtClean="0"/>
              <a:t>grande </a:t>
            </a:r>
            <a:r>
              <a:rPr lang="fr-FR" sz="2000" dirty="0"/>
              <a:t>valeur numérique </a:t>
            </a:r>
            <a:r>
              <a:rPr lang="fr-FR" sz="2000" dirty="0" smtClean="0"/>
              <a:t> des paramètres $v1, $v2, ...</a:t>
            </a:r>
          </a:p>
          <a:p>
            <a:pPr marL="0" indent="0">
              <a:buNone/>
            </a:pPr>
            <a:r>
              <a:rPr lang="fr-FR" sz="2000" dirty="0" smtClean="0"/>
              <a:t>Si $v1, $v2, ... sont des tableaux, le valeur de retour sera un tableau de même taille égal à l'un des paramètres, sachant que PHP effectuera la comparaison à partir de la première valeur de chacun des tableaux. Le tableau le plus petit sera celui </a:t>
            </a:r>
            <a:r>
              <a:rPr lang="fr-FR" sz="2000" dirty="0"/>
              <a:t>q</a:t>
            </a:r>
            <a:r>
              <a:rPr lang="fr-FR" sz="2000" dirty="0" smtClean="0"/>
              <a:t>ui aura la valeur la plus grande le premier.</a:t>
            </a:r>
          </a:p>
          <a:p>
            <a:pPr marL="0" indent="0">
              <a:buNone/>
            </a:pPr>
            <a:r>
              <a:rPr lang="fr-FR" sz="2000" dirty="0" smtClean="0"/>
              <a:t>exemples :</a:t>
            </a:r>
          </a:p>
          <a:p>
            <a:pPr marL="0" indent="0">
              <a:buNone/>
            </a:pPr>
            <a:r>
              <a:rPr lang="es-ES" sz="2000" dirty="0"/>
              <a:t>echo </a:t>
            </a:r>
            <a:r>
              <a:rPr lang="es-ES" sz="2000" b="1" dirty="0" err="1" smtClean="0">
                <a:solidFill>
                  <a:schemeClr val="accent2">
                    <a:lumMod val="75000"/>
                  </a:schemeClr>
                </a:solidFill>
              </a:rPr>
              <a:t>max</a:t>
            </a:r>
            <a:r>
              <a:rPr lang="es-ES" sz="2000" dirty="0" smtClean="0"/>
              <a:t>(2</a:t>
            </a:r>
            <a:r>
              <a:rPr lang="es-ES" sz="2000" dirty="0"/>
              <a:t>, 3, 1, 6, 7);  </a:t>
            </a:r>
            <a:r>
              <a:rPr lang="es-ES" sz="2000" dirty="0" smtClean="0"/>
              <a:t>	//</a:t>
            </a:r>
            <a:r>
              <a:rPr lang="es-ES" sz="2000" dirty="0"/>
              <a:t> </a:t>
            </a:r>
            <a:r>
              <a:rPr lang="es-ES" sz="2000" dirty="0" smtClean="0"/>
              <a:t>7</a:t>
            </a:r>
            <a:r>
              <a:rPr lang="es-ES" sz="2000" dirty="0"/>
              <a:t/>
            </a:r>
            <a:br>
              <a:rPr lang="es-ES" sz="2000" dirty="0"/>
            </a:br>
            <a:r>
              <a:rPr lang="es-ES" sz="2000" dirty="0"/>
              <a:t>echo </a:t>
            </a:r>
            <a:r>
              <a:rPr lang="es-ES" sz="2000" b="1" dirty="0" err="1" smtClean="0">
                <a:solidFill>
                  <a:schemeClr val="accent2">
                    <a:lumMod val="75000"/>
                  </a:schemeClr>
                </a:solidFill>
              </a:rPr>
              <a:t>max</a:t>
            </a:r>
            <a:r>
              <a:rPr lang="es-ES" sz="2000" dirty="0" smtClean="0"/>
              <a:t>(</a:t>
            </a:r>
            <a:r>
              <a:rPr lang="es-ES" sz="2000" dirty="0" err="1" smtClean="0"/>
              <a:t>array</a:t>
            </a:r>
            <a:r>
              <a:rPr lang="es-ES" sz="2000" dirty="0" smtClean="0"/>
              <a:t>(2</a:t>
            </a:r>
            <a:r>
              <a:rPr lang="es-ES" sz="2000" dirty="0"/>
              <a:t>, 4, 5)); </a:t>
            </a:r>
            <a:r>
              <a:rPr lang="es-ES" sz="2000" dirty="0" smtClean="0"/>
              <a:t>	//</a:t>
            </a:r>
            <a:r>
              <a:rPr lang="es-ES" sz="2000" dirty="0"/>
              <a:t> 5</a:t>
            </a:r>
            <a:endParaRPr lang="es-ES" sz="2000" dirty="0" smtClean="0"/>
          </a:p>
          <a:p>
            <a:pPr marL="0" indent="0">
              <a:buNone/>
            </a:pPr>
            <a:r>
              <a:rPr lang="en-US" sz="2000" dirty="0"/>
              <a:t>$</a:t>
            </a:r>
            <a:r>
              <a:rPr lang="en-US" sz="2000" dirty="0" err="1"/>
              <a:t>val</a:t>
            </a:r>
            <a:r>
              <a:rPr lang="en-US" sz="2000" dirty="0"/>
              <a:t> = </a:t>
            </a:r>
            <a:r>
              <a:rPr lang="en-US" sz="2000" b="1" dirty="0" smtClean="0">
                <a:solidFill>
                  <a:schemeClr val="accent2">
                    <a:lumMod val="75000"/>
                  </a:schemeClr>
                </a:solidFill>
              </a:rPr>
              <a:t>max</a:t>
            </a:r>
            <a:r>
              <a:rPr lang="en-US" sz="2000" dirty="0" smtClean="0"/>
              <a:t>(array(2</a:t>
            </a:r>
            <a:r>
              <a:rPr lang="en-US" sz="2000" dirty="0"/>
              <a:t>, 4, 8), array(2, 5, 1)); </a:t>
            </a:r>
            <a:r>
              <a:rPr lang="en-US" sz="2000" dirty="0" smtClean="0"/>
              <a:t>	//</a:t>
            </a:r>
            <a:r>
              <a:rPr lang="en-US" sz="2000" dirty="0"/>
              <a:t> array(2, </a:t>
            </a:r>
            <a:r>
              <a:rPr lang="en-US" sz="2000" dirty="0" smtClean="0"/>
              <a:t>5,</a:t>
            </a:r>
            <a:r>
              <a:rPr lang="en-US" sz="2000" dirty="0"/>
              <a:t> </a:t>
            </a:r>
            <a:r>
              <a:rPr lang="en-US" sz="2000" dirty="0" smtClean="0"/>
              <a:t>1)</a:t>
            </a:r>
            <a:endParaRPr lang="fr-FR" sz="2000" dirty="0" smtClean="0"/>
          </a:p>
        </p:txBody>
      </p:sp>
    </p:spTree>
    <p:extLst>
      <p:ext uri="{BB962C8B-B14F-4D97-AF65-F5344CB8AC3E}">
        <p14:creationId xmlns:p14="http://schemas.microsoft.com/office/powerpoint/2010/main" val="4152820214"/>
      </p:ext>
    </p:extLst>
  </p:cSld>
  <p:clrMapOvr>
    <a:masterClrMapping/>
  </p:clrMapOvr>
  <p:transition spd="slow">
    <p:wipe dir="d"/>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4000" b="1" i="1" dirty="0" smtClean="0">
                <a:solidFill>
                  <a:schemeClr val="accent2">
                    <a:lumMod val="75000"/>
                  </a:schemeClr>
                </a:solidFill>
              </a:rPr>
              <a:t>max($</a:t>
            </a:r>
            <a:r>
              <a:rPr lang="fr-FR" sz="4000" b="1" i="1" dirty="0" err="1" smtClean="0">
                <a:solidFill>
                  <a:schemeClr val="accent2">
                    <a:lumMod val="75000"/>
                  </a:schemeClr>
                </a:solidFill>
              </a:rPr>
              <a:t>array</a:t>
            </a:r>
            <a:r>
              <a:rPr lang="fr-FR" sz="4000" b="1" i="1" dirty="0" smtClean="0">
                <a:solidFill>
                  <a:schemeClr val="accent2">
                    <a:lumMod val="75000"/>
                  </a:schemeClr>
                </a:solidFill>
              </a:rPr>
              <a:t>)  max($v1, $v2, ...)</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Remarques :</a:t>
            </a:r>
          </a:p>
          <a:p>
            <a:pPr marL="0" indent="0">
              <a:buNone/>
            </a:pPr>
            <a:r>
              <a:rPr lang="fr-FR" sz="2000" dirty="0" smtClean="0"/>
              <a:t>Cas des chaines de caractères :</a:t>
            </a:r>
            <a:endParaRPr lang="fr-FR" sz="2000" b="1" dirty="0">
              <a:solidFill>
                <a:schemeClr val="accent2">
                  <a:lumMod val="75000"/>
                </a:schemeClr>
              </a:solidFill>
            </a:endParaRPr>
          </a:p>
          <a:p>
            <a:pPr marL="0" indent="0">
              <a:buNone/>
            </a:pPr>
            <a:r>
              <a:rPr lang="fr-FR" sz="2000" dirty="0"/>
              <a:t>PHP évaluera une chaîne de caractères non-numérique en tant que </a:t>
            </a:r>
            <a:r>
              <a:rPr lang="fr-FR" sz="2000" i="1" dirty="0"/>
              <a:t>0</a:t>
            </a:r>
            <a:r>
              <a:rPr lang="fr-FR" sz="2000" dirty="0"/>
              <a:t>, mais continuera de retourner une chaîne de caractères s'il s'aperçoit qu'elle a une valeur numérique </a:t>
            </a:r>
            <a:r>
              <a:rPr lang="fr-FR" sz="2000" dirty="0" smtClean="0"/>
              <a:t>supérieure</a:t>
            </a:r>
            <a:r>
              <a:rPr lang="fr-FR" sz="2000" dirty="0"/>
              <a:t>. </a:t>
            </a:r>
            <a:endParaRPr lang="fr-FR" sz="2000" dirty="0" smtClean="0"/>
          </a:p>
          <a:p>
            <a:pPr marL="0" indent="0">
              <a:buNone/>
            </a:pPr>
            <a:r>
              <a:rPr lang="fr-FR" sz="2000" dirty="0" smtClean="0"/>
              <a:t>Si </a:t>
            </a:r>
            <a:r>
              <a:rPr lang="fr-FR" sz="2000" dirty="0"/>
              <a:t>de multiples arguments sont évalués à </a:t>
            </a:r>
            <a:r>
              <a:rPr lang="fr-FR" sz="2000" i="1" dirty="0"/>
              <a:t>0</a:t>
            </a:r>
            <a:r>
              <a:rPr lang="fr-FR" sz="2000" dirty="0"/>
              <a:t>, </a:t>
            </a:r>
            <a:r>
              <a:rPr lang="fr-FR" sz="2000" dirty="0" smtClean="0"/>
              <a:t>min() </a:t>
            </a:r>
            <a:r>
              <a:rPr lang="fr-FR" sz="2000" dirty="0"/>
              <a:t>retournera un </a:t>
            </a:r>
            <a:r>
              <a:rPr lang="fr-FR" sz="2000" i="1" dirty="0"/>
              <a:t>0</a:t>
            </a:r>
            <a:r>
              <a:rPr lang="fr-FR" sz="2000" dirty="0"/>
              <a:t> numérique s'il est fourni, sinon, la chaîne de caractères alphabétiquement </a:t>
            </a:r>
            <a:r>
              <a:rPr lang="fr-FR" sz="2000" dirty="0" smtClean="0"/>
              <a:t>supérieure </a:t>
            </a:r>
            <a:r>
              <a:rPr lang="fr-FR" sz="2000" dirty="0"/>
              <a:t>sera retournée. </a:t>
            </a:r>
            <a:endParaRPr lang="fr-FR" sz="2000" dirty="0" smtClean="0"/>
          </a:p>
          <a:p>
            <a:pPr marL="0" indent="0">
              <a:buNone/>
            </a:pPr>
            <a:r>
              <a:rPr lang="fr-FR" sz="2000" dirty="0" smtClean="0"/>
              <a:t>exemples :</a:t>
            </a:r>
          </a:p>
          <a:p>
            <a:pPr marL="0" indent="0">
              <a:buNone/>
            </a:pPr>
            <a:r>
              <a:rPr lang="fr-FR" sz="2000" dirty="0" err="1"/>
              <a:t>echo</a:t>
            </a:r>
            <a:r>
              <a:rPr lang="fr-FR" sz="2000" dirty="0"/>
              <a:t> </a:t>
            </a:r>
            <a:r>
              <a:rPr lang="fr-FR" sz="2000" b="1" dirty="0" smtClean="0">
                <a:solidFill>
                  <a:schemeClr val="accent2">
                    <a:lumMod val="75000"/>
                  </a:schemeClr>
                </a:solidFill>
              </a:rPr>
              <a:t>max</a:t>
            </a:r>
            <a:r>
              <a:rPr lang="fr-FR" sz="2000" dirty="0" smtClean="0"/>
              <a:t>(0</a:t>
            </a:r>
            <a:r>
              <a:rPr lang="fr-FR" sz="2000" dirty="0"/>
              <a:t>, 'hello');     // 0</a:t>
            </a:r>
            <a:br>
              <a:rPr lang="fr-FR" sz="2000" dirty="0"/>
            </a:br>
            <a:r>
              <a:rPr lang="fr-FR" sz="2000" dirty="0" err="1"/>
              <a:t>echo</a:t>
            </a:r>
            <a:r>
              <a:rPr lang="fr-FR" sz="2000" dirty="0"/>
              <a:t> </a:t>
            </a:r>
            <a:r>
              <a:rPr lang="fr-FR" sz="2000" b="1" dirty="0" smtClean="0">
                <a:solidFill>
                  <a:schemeClr val="accent2">
                    <a:lumMod val="75000"/>
                  </a:schemeClr>
                </a:solidFill>
              </a:rPr>
              <a:t>max</a:t>
            </a:r>
            <a:r>
              <a:rPr lang="fr-FR" sz="2000" dirty="0" smtClean="0"/>
              <a:t>(</a:t>
            </a:r>
            <a:r>
              <a:rPr lang="fr-FR" sz="2000" dirty="0"/>
              <a:t>'hello', 0);     // hello</a:t>
            </a:r>
            <a:br>
              <a:rPr lang="fr-FR" sz="2000" dirty="0"/>
            </a:br>
            <a:r>
              <a:rPr lang="fr-FR" sz="2000" dirty="0" err="1"/>
              <a:t>echo</a:t>
            </a:r>
            <a:r>
              <a:rPr lang="fr-FR" sz="2000" dirty="0"/>
              <a:t> </a:t>
            </a:r>
            <a:r>
              <a:rPr lang="fr-FR" sz="2000" b="1" dirty="0" smtClean="0">
                <a:solidFill>
                  <a:schemeClr val="accent2">
                    <a:lumMod val="75000"/>
                  </a:schemeClr>
                </a:solidFill>
              </a:rPr>
              <a:t>max</a:t>
            </a:r>
            <a:r>
              <a:rPr lang="fr-FR" sz="2000" dirty="0" smtClean="0"/>
              <a:t>(</a:t>
            </a:r>
            <a:r>
              <a:rPr lang="fr-FR" sz="2000" dirty="0"/>
              <a:t>'hello', -1);    // </a:t>
            </a:r>
            <a:r>
              <a:rPr lang="fr-FR" sz="2000" dirty="0" smtClean="0"/>
              <a:t>hello</a:t>
            </a:r>
          </a:p>
          <a:p>
            <a:pPr marL="0" indent="0">
              <a:buNone/>
            </a:pPr>
            <a:r>
              <a:rPr lang="fr-FR" sz="2000" dirty="0"/>
              <a:t>$val = </a:t>
            </a:r>
            <a:r>
              <a:rPr lang="fr-FR" sz="2000" b="1" dirty="0" smtClean="0">
                <a:solidFill>
                  <a:schemeClr val="accent2">
                    <a:lumMod val="75000"/>
                  </a:schemeClr>
                </a:solidFill>
              </a:rPr>
              <a:t>max</a:t>
            </a:r>
            <a:r>
              <a:rPr lang="fr-FR" sz="2000" dirty="0" smtClean="0"/>
              <a:t>(</a:t>
            </a:r>
            <a:r>
              <a:rPr lang="fr-FR" sz="2000" dirty="0"/>
              <a:t>'string', </a:t>
            </a:r>
            <a:r>
              <a:rPr lang="fr-FR" sz="2000" dirty="0" err="1"/>
              <a:t>array</a:t>
            </a:r>
            <a:r>
              <a:rPr lang="fr-FR" sz="2000" dirty="0"/>
              <a:t>(2, 5, 7), 42);   //  </a:t>
            </a:r>
            <a:r>
              <a:rPr lang="fr-FR" sz="2000" dirty="0" err="1"/>
              <a:t>array</a:t>
            </a:r>
            <a:r>
              <a:rPr lang="fr-FR" sz="2000" dirty="0"/>
              <a:t>(2, 5, 7)</a:t>
            </a:r>
            <a:endParaRPr lang="fr-FR" sz="2000" dirty="0" smtClean="0"/>
          </a:p>
        </p:txBody>
      </p:sp>
    </p:spTree>
    <p:extLst>
      <p:ext uri="{BB962C8B-B14F-4D97-AF65-F5344CB8AC3E}">
        <p14:creationId xmlns:p14="http://schemas.microsoft.com/office/powerpoint/2010/main" val="2200259870"/>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variables</a:t>
            </a:r>
            <a:endParaRPr lang="fr-FR" dirty="0"/>
          </a:p>
        </p:txBody>
      </p:sp>
      <p:sp>
        <p:nvSpPr>
          <p:cNvPr id="3" name="Espace réservé du contenu 2"/>
          <p:cNvSpPr>
            <a:spLocks noGrp="1"/>
          </p:cNvSpPr>
          <p:nvPr>
            <p:ph idx="1"/>
          </p:nvPr>
        </p:nvSpPr>
        <p:spPr>
          <a:xfrm>
            <a:off x="762000" y="1412777"/>
            <a:ext cx="8077200" cy="5184576"/>
          </a:xfrm>
        </p:spPr>
        <p:txBody>
          <a:bodyPr>
            <a:normAutofit/>
          </a:bodyPr>
          <a:lstStyle/>
          <a:p>
            <a:pPr marL="0" indent="0">
              <a:buNone/>
            </a:pPr>
            <a:r>
              <a:rPr lang="fr-FR" sz="2000" b="1" i="1" dirty="0" smtClean="0"/>
              <a:t>Déclarer </a:t>
            </a:r>
            <a:r>
              <a:rPr lang="fr-FR" sz="2000" b="1" i="1" dirty="0"/>
              <a:t>une variable</a:t>
            </a:r>
            <a:endParaRPr lang="fr-FR" sz="2000" dirty="0"/>
          </a:p>
          <a:p>
            <a:pPr marL="0" indent="0">
              <a:buNone/>
            </a:pPr>
            <a:r>
              <a:rPr lang="fr-FR" sz="2000" dirty="0" smtClean="0"/>
              <a:t>Il faut affecter une valeur à une variable avant de pouvoir l'utiliser. </a:t>
            </a:r>
            <a:r>
              <a:rPr lang="fr-FR" sz="2000" dirty="0"/>
              <a:t> </a:t>
            </a:r>
            <a:r>
              <a:rPr lang="fr-FR" sz="2000" dirty="0" smtClean="0"/>
              <a:t>Cela s'appelle une déclaration.</a:t>
            </a:r>
          </a:p>
          <a:p>
            <a:pPr marL="0" indent="0">
              <a:buNone/>
            </a:pPr>
            <a:r>
              <a:rPr lang="fr-FR" sz="2000" dirty="0"/>
              <a:t>On </a:t>
            </a:r>
            <a:r>
              <a:rPr lang="fr-FR" sz="2000" dirty="0" smtClean="0"/>
              <a:t>affecte une </a:t>
            </a:r>
            <a:r>
              <a:rPr lang="fr-FR" sz="2000" dirty="0"/>
              <a:t>valeur à une variable avec le signe égal « = » avec ou sans espace avant ou après.</a:t>
            </a:r>
            <a:endParaRPr lang="fr-FR" sz="2000" dirty="0" smtClean="0"/>
          </a:p>
          <a:p>
            <a:pPr marL="0" indent="0">
              <a:buNone/>
            </a:pPr>
            <a:r>
              <a:rPr lang="fr-FR" sz="2000" dirty="0" smtClean="0"/>
              <a:t>exemples :</a:t>
            </a:r>
          </a:p>
          <a:p>
            <a:pPr marL="0" indent="0">
              <a:buNone/>
            </a:pPr>
            <a:r>
              <a:rPr lang="fr-FR" sz="2000" b="1" dirty="0">
                <a:solidFill>
                  <a:schemeClr val="tx2">
                    <a:lumMod val="75000"/>
                  </a:schemeClr>
                </a:solidFill>
              </a:rPr>
              <a:t>$var</a:t>
            </a:r>
            <a:r>
              <a:rPr lang="fr-FR" sz="2000" dirty="0"/>
              <a:t>=1; </a:t>
            </a:r>
            <a:r>
              <a:rPr lang="fr-FR" sz="2000" dirty="0" smtClean="0"/>
              <a:t>		// </a:t>
            </a:r>
            <a:r>
              <a:rPr lang="fr-FR" sz="2000" dirty="0"/>
              <a:t>$var est à 1</a:t>
            </a:r>
          </a:p>
          <a:p>
            <a:pPr marL="0" indent="0">
              <a:buNone/>
            </a:pPr>
            <a:r>
              <a:rPr lang="fr-FR" sz="2000" b="1" dirty="0">
                <a:solidFill>
                  <a:schemeClr val="tx2">
                    <a:lumMod val="75000"/>
                  </a:schemeClr>
                </a:solidFill>
              </a:rPr>
              <a:t>$Var</a:t>
            </a:r>
            <a:r>
              <a:rPr lang="fr-FR" sz="2000" dirty="0"/>
              <a:t>=2; </a:t>
            </a:r>
            <a:r>
              <a:rPr lang="fr-FR" sz="2000" dirty="0" smtClean="0"/>
              <a:t>		// $Var </a:t>
            </a:r>
            <a:r>
              <a:rPr lang="fr-FR" sz="2000" dirty="0"/>
              <a:t>est à 2</a:t>
            </a:r>
          </a:p>
          <a:p>
            <a:pPr marL="0" indent="0">
              <a:buNone/>
            </a:pPr>
            <a:r>
              <a:rPr lang="fr-FR" sz="2000" b="1" dirty="0">
                <a:solidFill>
                  <a:schemeClr val="tx2">
                    <a:lumMod val="75000"/>
                  </a:schemeClr>
                </a:solidFill>
              </a:rPr>
              <a:t>$_toto</a:t>
            </a:r>
            <a:r>
              <a:rPr lang="fr-FR" sz="2000" dirty="0"/>
              <a:t>='Salut'; </a:t>
            </a:r>
            <a:r>
              <a:rPr lang="fr-FR" sz="2000" dirty="0" smtClean="0"/>
              <a:t>	// </a:t>
            </a:r>
            <a:r>
              <a:rPr lang="fr-FR" sz="2000" dirty="0"/>
              <a:t>Ok</a:t>
            </a:r>
          </a:p>
        </p:txBody>
      </p:sp>
    </p:spTree>
    <p:extLst>
      <p:ext uri="{BB962C8B-B14F-4D97-AF65-F5344CB8AC3E}">
        <p14:creationId xmlns:p14="http://schemas.microsoft.com/office/powerpoint/2010/main" val="2453980550"/>
      </p:ext>
    </p:extLst>
  </p:cSld>
  <p:clrMapOvr>
    <a:masterClrMapping/>
  </p:clrMapOvr>
  <p:transition spd="slow">
    <p:wipe dir="d"/>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4000" b="1" i="1" dirty="0" err="1" smtClean="0">
                <a:solidFill>
                  <a:schemeClr val="accent2">
                    <a:lumMod val="75000"/>
                  </a:schemeClr>
                </a:solidFill>
              </a:rPr>
              <a:t>floor</a:t>
            </a:r>
            <a:r>
              <a:rPr lang="fr-FR" sz="4000" b="1" i="1" dirty="0" smtClean="0">
                <a:solidFill>
                  <a:schemeClr val="accent2">
                    <a:lumMod val="75000"/>
                  </a:schemeClr>
                </a:solidFill>
              </a:rPr>
              <a:t>($var)</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float </a:t>
            </a:r>
            <a:r>
              <a:rPr lang="fr-FR" sz="2000" b="1" dirty="0" err="1" smtClean="0">
                <a:solidFill>
                  <a:schemeClr val="accent2">
                    <a:lumMod val="75000"/>
                  </a:schemeClr>
                </a:solidFill>
              </a:rPr>
              <a:t>floor</a:t>
            </a:r>
            <a:r>
              <a:rPr lang="fr-FR" sz="2000" b="1" dirty="0" smtClean="0">
                <a:solidFill>
                  <a:schemeClr val="tx2">
                    <a:lumMod val="75000"/>
                  </a:schemeClr>
                </a:solidFill>
              </a:rPr>
              <a:t>($var</a:t>
            </a:r>
            <a:r>
              <a:rPr lang="fr-FR" sz="2000" b="1" dirty="0" smtClean="0">
                <a:solidFill>
                  <a:schemeClr val="accent2">
                    <a:lumMod val="75000"/>
                  </a:schemeClr>
                </a:solidFill>
              </a:rPr>
              <a:t>)</a:t>
            </a:r>
          </a:p>
          <a:p>
            <a:pPr marL="0" indent="0">
              <a:buNone/>
            </a:pPr>
            <a:r>
              <a:rPr lang="fr-FR" sz="2000" dirty="0"/>
              <a:t>Retourne l'entier inférieur du nombre </a:t>
            </a:r>
            <a:r>
              <a:rPr lang="fr-FR" sz="2000" b="1" dirty="0" smtClean="0">
                <a:solidFill>
                  <a:schemeClr val="tx2">
                    <a:lumMod val="75000"/>
                  </a:schemeClr>
                </a:solidFill>
              </a:rPr>
              <a:t>$var</a:t>
            </a:r>
            <a:r>
              <a:rPr lang="fr-FR" sz="2000" dirty="0" smtClean="0"/>
              <a:t>.</a:t>
            </a:r>
          </a:p>
          <a:p>
            <a:pPr marL="0" indent="0">
              <a:buNone/>
            </a:pPr>
            <a:r>
              <a:rPr lang="fr-FR" sz="2000" b="1" dirty="0">
                <a:solidFill>
                  <a:schemeClr val="tx2">
                    <a:lumMod val="75000"/>
                  </a:schemeClr>
                </a:solidFill>
              </a:rPr>
              <a:t>$var : </a:t>
            </a:r>
            <a:r>
              <a:rPr lang="fr-FR" sz="2000" dirty="0"/>
              <a:t>est la valeur numérique </a:t>
            </a:r>
            <a:r>
              <a:rPr lang="fr-FR" sz="2000" dirty="0" smtClean="0"/>
              <a:t>à tronquer,</a:t>
            </a:r>
            <a:endParaRPr lang="fr-FR" sz="2000" dirty="0"/>
          </a:p>
          <a:p>
            <a:pPr marL="0" indent="0">
              <a:buNone/>
            </a:pPr>
            <a:r>
              <a:rPr lang="fr-FR" sz="2000" dirty="0" smtClean="0"/>
              <a:t>Valeur </a:t>
            </a:r>
            <a:r>
              <a:rPr lang="fr-FR" sz="2000" dirty="0"/>
              <a:t>de retour :</a:t>
            </a:r>
          </a:p>
          <a:p>
            <a:pPr marL="0" indent="0">
              <a:buNone/>
            </a:pPr>
            <a:r>
              <a:rPr lang="fr-FR" sz="2000" dirty="0"/>
              <a:t>La valeur retournée est un nombre à virgule flottante, (float) car ces nombres peuvent être plus grands que les entiers. </a:t>
            </a:r>
          </a:p>
          <a:p>
            <a:pPr marL="0" indent="0">
              <a:buNone/>
            </a:pPr>
            <a:endParaRPr lang="fr-FR" sz="2000" dirty="0" smtClean="0"/>
          </a:p>
          <a:p>
            <a:pPr marL="0" indent="0">
              <a:buNone/>
            </a:pPr>
            <a:r>
              <a:rPr lang="fr-FR" sz="2000" dirty="0" smtClean="0"/>
              <a:t>exemples :</a:t>
            </a:r>
          </a:p>
          <a:p>
            <a:pPr marL="0" indent="0">
              <a:buNone/>
            </a:pPr>
            <a:r>
              <a:rPr lang="en-US" sz="2000" dirty="0"/>
              <a:t>echo </a:t>
            </a:r>
            <a:r>
              <a:rPr lang="en-US" sz="2000" b="1" dirty="0">
                <a:solidFill>
                  <a:schemeClr val="accent2">
                    <a:lumMod val="75000"/>
                  </a:schemeClr>
                </a:solidFill>
              </a:rPr>
              <a:t>floor</a:t>
            </a:r>
            <a:r>
              <a:rPr lang="en-US" sz="2000" dirty="0"/>
              <a:t>(4.3);   </a:t>
            </a:r>
            <a:r>
              <a:rPr lang="en-US" sz="2000" dirty="0" smtClean="0"/>
              <a:t>		//</a:t>
            </a:r>
            <a:r>
              <a:rPr lang="en-US" sz="2000" dirty="0"/>
              <a:t> 4</a:t>
            </a:r>
            <a:br>
              <a:rPr lang="en-US" sz="2000" dirty="0"/>
            </a:br>
            <a:r>
              <a:rPr lang="en-US" sz="2000" dirty="0"/>
              <a:t>echo </a:t>
            </a:r>
            <a:r>
              <a:rPr lang="en-US" sz="2000" b="1" dirty="0">
                <a:solidFill>
                  <a:schemeClr val="accent2">
                    <a:lumMod val="75000"/>
                  </a:schemeClr>
                </a:solidFill>
              </a:rPr>
              <a:t>floor</a:t>
            </a:r>
            <a:r>
              <a:rPr lang="en-US" sz="2000" dirty="0"/>
              <a:t>(9.999); </a:t>
            </a:r>
            <a:r>
              <a:rPr lang="en-US" sz="2000" dirty="0" smtClean="0"/>
              <a:t>	//</a:t>
            </a:r>
            <a:r>
              <a:rPr lang="en-US" sz="2000" dirty="0"/>
              <a:t> 9</a:t>
            </a:r>
            <a:br>
              <a:rPr lang="en-US" sz="2000" dirty="0"/>
            </a:br>
            <a:r>
              <a:rPr lang="en-US" sz="2000" dirty="0"/>
              <a:t>echo </a:t>
            </a:r>
            <a:r>
              <a:rPr lang="en-US" sz="2000" b="1" dirty="0">
                <a:solidFill>
                  <a:schemeClr val="accent2">
                    <a:lumMod val="75000"/>
                  </a:schemeClr>
                </a:solidFill>
              </a:rPr>
              <a:t>floor</a:t>
            </a:r>
            <a:r>
              <a:rPr lang="en-US" sz="2000" dirty="0"/>
              <a:t>(-3.14); </a:t>
            </a:r>
            <a:r>
              <a:rPr lang="en-US" sz="2000" dirty="0" smtClean="0"/>
              <a:t>	//</a:t>
            </a:r>
            <a:r>
              <a:rPr lang="en-US" sz="2000" dirty="0"/>
              <a:t> -4</a:t>
            </a:r>
            <a:endParaRPr lang="fr-FR" sz="2000" dirty="0" smtClean="0"/>
          </a:p>
        </p:txBody>
      </p:sp>
    </p:spTree>
    <p:extLst>
      <p:ext uri="{BB962C8B-B14F-4D97-AF65-F5344CB8AC3E}">
        <p14:creationId xmlns:p14="http://schemas.microsoft.com/office/powerpoint/2010/main" val="493061812"/>
      </p:ext>
    </p:extLst>
  </p:cSld>
  <p:clrMapOvr>
    <a:masterClrMapping/>
  </p:clrMapOvr>
  <p:transition spd="slow">
    <p:wipe dir="d"/>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4000" b="1" i="1" dirty="0" err="1" smtClean="0">
                <a:solidFill>
                  <a:schemeClr val="accent2">
                    <a:lumMod val="75000"/>
                  </a:schemeClr>
                </a:solidFill>
              </a:rPr>
              <a:t>ceil</a:t>
            </a:r>
            <a:r>
              <a:rPr lang="fr-FR" sz="4000" b="1" i="1" dirty="0" smtClean="0">
                <a:solidFill>
                  <a:schemeClr val="accent2">
                    <a:lumMod val="75000"/>
                  </a:schemeClr>
                </a:solidFill>
              </a:rPr>
              <a:t>($var)</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float </a:t>
            </a:r>
            <a:r>
              <a:rPr lang="fr-FR" sz="2000" b="1" dirty="0" err="1" smtClean="0">
                <a:solidFill>
                  <a:schemeClr val="accent2">
                    <a:lumMod val="75000"/>
                  </a:schemeClr>
                </a:solidFill>
              </a:rPr>
              <a:t>ceil</a:t>
            </a:r>
            <a:r>
              <a:rPr lang="fr-FR" sz="2000" b="1" dirty="0" smtClean="0">
                <a:solidFill>
                  <a:schemeClr val="tx2">
                    <a:lumMod val="75000"/>
                  </a:schemeClr>
                </a:solidFill>
              </a:rPr>
              <a:t>($var</a:t>
            </a:r>
            <a:r>
              <a:rPr lang="fr-FR" sz="2000" b="1" dirty="0" smtClean="0">
                <a:solidFill>
                  <a:schemeClr val="accent2">
                    <a:lumMod val="75000"/>
                  </a:schemeClr>
                </a:solidFill>
              </a:rPr>
              <a:t>)</a:t>
            </a:r>
          </a:p>
          <a:p>
            <a:pPr marL="0" indent="0">
              <a:buNone/>
            </a:pPr>
            <a:r>
              <a:rPr lang="fr-FR" sz="2000" dirty="0"/>
              <a:t>Retourne l'entier </a:t>
            </a:r>
            <a:r>
              <a:rPr lang="fr-FR" sz="2000" dirty="0" smtClean="0"/>
              <a:t>supérieur </a:t>
            </a:r>
            <a:r>
              <a:rPr lang="fr-FR" sz="2000" dirty="0"/>
              <a:t>du nombre </a:t>
            </a:r>
            <a:r>
              <a:rPr lang="fr-FR" sz="2000" b="1" dirty="0" smtClean="0">
                <a:solidFill>
                  <a:schemeClr val="tx2">
                    <a:lumMod val="75000"/>
                  </a:schemeClr>
                </a:solidFill>
              </a:rPr>
              <a:t>$var</a:t>
            </a:r>
            <a:r>
              <a:rPr lang="fr-FR" sz="2000" dirty="0" smtClean="0"/>
              <a:t>.</a:t>
            </a:r>
          </a:p>
          <a:p>
            <a:pPr marL="0" indent="0">
              <a:buNone/>
            </a:pPr>
            <a:r>
              <a:rPr lang="fr-FR" sz="2000" b="1" dirty="0">
                <a:solidFill>
                  <a:schemeClr val="tx2">
                    <a:lumMod val="75000"/>
                  </a:schemeClr>
                </a:solidFill>
              </a:rPr>
              <a:t>$var : </a:t>
            </a:r>
            <a:r>
              <a:rPr lang="fr-FR" sz="2000" dirty="0"/>
              <a:t>est la valeur numérique </a:t>
            </a:r>
            <a:r>
              <a:rPr lang="fr-FR" sz="2000" dirty="0" smtClean="0"/>
              <a:t>à arrondir,</a:t>
            </a:r>
            <a:endParaRPr lang="fr-FR" sz="2000" dirty="0"/>
          </a:p>
          <a:p>
            <a:pPr marL="0" indent="0">
              <a:buNone/>
            </a:pPr>
            <a:r>
              <a:rPr lang="fr-FR" sz="2000" dirty="0" smtClean="0"/>
              <a:t>Valeur </a:t>
            </a:r>
            <a:r>
              <a:rPr lang="fr-FR" sz="2000" dirty="0"/>
              <a:t>de retour :</a:t>
            </a:r>
          </a:p>
          <a:p>
            <a:pPr marL="0" indent="0">
              <a:buNone/>
            </a:pPr>
            <a:r>
              <a:rPr lang="fr-FR" sz="2000" dirty="0"/>
              <a:t>La valeur retournée est un nombre à virgule flottante, (float) car ces nombres peuvent être plus grands que les entiers. </a:t>
            </a:r>
          </a:p>
          <a:p>
            <a:pPr marL="0" indent="0">
              <a:buNone/>
            </a:pPr>
            <a:endParaRPr lang="fr-FR" sz="2000" dirty="0" smtClean="0"/>
          </a:p>
          <a:p>
            <a:pPr marL="0" indent="0">
              <a:buNone/>
            </a:pPr>
            <a:r>
              <a:rPr lang="fr-FR" sz="2000" dirty="0" smtClean="0"/>
              <a:t>exemples :</a:t>
            </a:r>
          </a:p>
          <a:p>
            <a:pPr marL="0" indent="0">
              <a:buNone/>
            </a:pPr>
            <a:r>
              <a:rPr lang="en-US" sz="2000" dirty="0"/>
              <a:t>echo </a:t>
            </a:r>
            <a:r>
              <a:rPr lang="en-US" sz="2000" b="1" dirty="0">
                <a:solidFill>
                  <a:schemeClr val="accent2">
                    <a:lumMod val="75000"/>
                  </a:schemeClr>
                </a:solidFill>
              </a:rPr>
              <a:t>floor</a:t>
            </a:r>
            <a:r>
              <a:rPr lang="en-US" sz="2000" dirty="0"/>
              <a:t>(4.3);   </a:t>
            </a:r>
            <a:r>
              <a:rPr lang="en-US" sz="2000" dirty="0" smtClean="0"/>
              <a:t>		//</a:t>
            </a:r>
            <a:r>
              <a:rPr lang="en-US" sz="2000" dirty="0"/>
              <a:t> </a:t>
            </a:r>
            <a:r>
              <a:rPr lang="en-US" sz="2000" dirty="0" smtClean="0"/>
              <a:t>5</a:t>
            </a:r>
            <a:r>
              <a:rPr lang="en-US" sz="2000" dirty="0"/>
              <a:t/>
            </a:r>
            <a:br>
              <a:rPr lang="en-US" sz="2000" dirty="0"/>
            </a:br>
            <a:r>
              <a:rPr lang="en-US" sz="2000" dirty="0"/>
              <a:t>echo </a:t>
            </a:r>
            <a:r>
              <a:rPr lang="en-US" sz="2000" b="1" dirty="0">
                <a:solidFill>
                  <a:schemeClr val="accent2">
                    <a:lumMod val="75000"/>
                  </a:schemeClr>
                </a:solidFill>
              </a:rPr>
              <a:t>floor</a:t>
            </a:r>
            <a:r>
              <a:rPr lang="en-US" sz="2000" dirty="0"/>
              <a:t>(9.999); </a:t>
            </a:r>
            <a:r>
              <a:rPr lang="en-US" sz="2000" dirty="0" smtClean="0"/>
              <a:t>	//</a:t>
            </a:r>
            <a:r>
              <a:rPr lang="en-US" sz="2000" dirty="0"/>
              <a:t> </a:t>
            </a:r>
            <a:r>
              <a:rPr lang="en-US" sz="2000" dirty="0" smtClean="0"/>
              <a:t>10</a:t>
            </a:r>
            <a:r>
              <a:rPr lang="en-US" sz="2000" dirty="0"/>
              <a:t/>
            </a:r>
            <a:br>
              <a:rPr lang="en-US" sz="2000" dirty="0"/>
            </a:br>
            <a:r>
              <a:rPr lang="en-US" sz="2000" dirty="0"/>
              <a:t>echo </a:t>
            </a:r>
            <a:r>
              <a:rPr lang="en-US" sz="2000" b="1" dirty="0">
                <a:solidFill>
                  <a:schemeClr val="accent2">
                    <a:lumMod val="75000"/>
                  </a:schemeClr>
                </a:solidFill>
              </a:rPr>
              <a:t>floor</a:t>
            </a:r>
            <a:r>
              <a:rPr lang="en-US" sz="2000" dirty="0"/>
              <a:t>(-3.14); </a:t>
            </a:r>
            <a:r>
              <a:rPr lang="en-US" sz="2000" dirty="0" smtClean="0"/>
              <a:t>	//</a:t>
            </a:r>
            <a:r>
              <a:rPr lang="en-US" sz="2000" dirty="0"/>
              <a:t> </a:t>
            </a:r>
            <a:r>
              <a:rPr lang="en-US" sz="2000" dirty="0" smtClean="0"/>
              <a:t>-3</a:t>
            </a:r>
            <a:endParaRPr lang="fr-FR" sz="2000" dirty="0" smtClean="0"/>
          </a:p>
        </p:txBody>
      </p:sp>
    </p:spTree>
    <p:extLst>
      <p:ext uri="{BB962C8B-B14F-4D97-AF65-F5344CB8AC3E}">
        <p14:creationId xmlns:p14="http://schemas.microsoft.com/office/powerpoint/2010/main" val="4275901835"/>
      </p:ext>
    </p:extLst>
  </p:cSld>
  <p:clrMapOvr>
    <a:masterClrMapping/>
  </p:clrMapOvr>
  <p:transition spd="slow">
    <p:wipe dir="d"/>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4000" b="1" i="1" dirty="0" smtClean="0">
                <a:solidFill>
                  <a:schemeClr val="accent2">
                    <a:lumMod val="75000"/>
                  </a:schemeClr>
                </a:solidFill>
              </a:rPr>
              <a:t>round($var[,$</a:t>
            </a:r>
            <a:r>
              <a:rPr lang="fr-FR" sz="4000" b="1" i="1" dirty="0" err="1" smtClean="0">
                <a:solidFill>
                  <a:schemeClr val="accent2">
                    <a:lumMod val="75000"/>
                  </a:schemeClr>
                </a:solidFill>
              </a:rPr>
              <a:t>precision</a:t>
            </a:r>
            <a:r>
              <a:rPr lang="fr-FR" sz="4000" b="1" i="1" dirty="0" smtClean="0">
                <a:solidFill>
                  <a:schemeClr val="accent2">
                    <a:lumMod val="75000"/>
                  </a:schemeClr>
                </a:solidFill>
              </a:rPr>
              <a:t>[,$mode]])</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float </a:t>
            </a:r>
            <a:r>
              <a:rPr lang="fr-FR" sz="2000" b="1" dirty="0" smtClean="0">
                <a:solidFill>
                  <a:schemeClr val="accent2">
                    <a:lumMod val="75000"/>
                  </a:schemeClr>
                </a:solidFill>
              </a:rPr>
              <a:t>round</a:t>
            </a:r>
            <a:r>
              <a:rPr lang="fr-FR" sz="2000" b="1" dirty="0" smtClean="0">
                <a:solidFill>
                  <a:schemeClr val="tx2">
                    <a:lumMod val="75000"/>
                  </a:schemeClr>
                </a:solidFill>
              </a:rPr>
              <a:t>($var[,$</a:t>
            </a:r>
            <a:r>
              <a:rPr lang="fr-FR" sz="2000" b="1" dirty="0" err="1" smtClean="0">
                <a:solidFill>
                  <a:schemeClr val="tx2">
                    <a:lumMod val="75000"/>
                  </a:schemeClr>
                </a:solidFill>
              </a:rPr>
              <a:t>precision</a:t>
            </a:r>
            <a:r>
              <a:rPr lang="fr-FR" sz="2000" b="1" dirty="0" smtClean="0">
                <a:solidFill>
                  <a:schemeClr val="tx2">
                    <a:lumMod val="75000"/>
                  </a:schemeClr>
                </a:solidFill>
              </a:rPr>
              <a:t>[,$mode]]</a:t>
            </a:r>
            <a:r>
              <a:rPr lang="fr-FR" sz="2000" b="1" dirty="0" smtClean="0">
                <a:solidFill>
                  <a:schemeClr val="accent2">
                    <a:lumMod val="75000"/>
                  </a:schemeClr>
                </a:solidFill>
              </a:rPr>
              <a:t>)</a:t>
            </a:r>
          </a:p>
          <a:p>
            <a:pPr marL="0" indent="0">
              <a:buNone/>
            </a:pPr>
            <a:r>
              <a:rPr lang="fr-FR" sz="2000" dirty="0"/>
              <a:t>Retourne la valeur arrondie de </a:t>
            </a:r>
            <a:r>
              <a:rPr lang="fr-FR" sz="2000" b="1" dirty="0" smtClean="0">
                <a:solidFill>
                  <a:schemeClr val="tx2">
                    <a:lumMod val="75000"/>
                  </a:schemeClr>
                </a:solidFill>
              </a:rPr>
              <a:t>$</a:t>
            </a:r>
            <a:r>
              <a:rPr lang="fr-FR" sz="2000" b="1" dirty="0">
                <a:solidFill>
                  <a:schemeClr val="tx2">
                    <a:lumMod val="75000"/>
                  </a:schemeClr>
                </a:solidFill>
              </a:rPr>
              <a:t>var</a:t>
            </a:r>
            <a:r>
              <a:rPr lang="fr-FR" sz="2000" dirty="0" smtClean="0"/>
              <a:t> </a:t>
            </a:r>
            <a:r>
              <a:rPr lang="fr-FR" sz="2000" dirty="0"/>
              <a:t>à la précision </a:t>
            </a:r>
            <a:r>
              <a:rPr lang="fr-FR" sz="2000" b="1" dirty="0" smtClean="0">
                <a:solidFill>
                  <a:schemeClr val="tx2">
                    <a:lumMod val="75000"/>
                  </a:schemeClr>
                </a:solidFill>
              </a:rPr>
              <a:t>$</a:t>
            </a:r>
            <a:r>
              <a:rPr lang="fr-FR" sz="2000" b="1" dirty="0" err="1">
                <a:solidFill>
                  <a:schemeClr val="tx2">
                    <a:lumMod val="75000"/>
                  </a:schemeClr>
                </a:solidFill>
              </a:rPr>
              <a:t>precision</a:t>
            </a:r>
            <a:r>
              <a:rPr lang="fr-FR" sz="2000" dirty="0" smtClean="0"/>
              <a:t> </a:t>
            </a:r>
            <a:r>
              <a:rPr lang="fr-FR" sz="2000" dirty="0"/>
              <a:t>(nombre de chiffres après la virgule). Le paramètre </a:t>
            </a:r>
            <a:r>
              <a:rPr lang="fr-FR" sz="2000" b="1" dirty="0" smtClean="0">
                <a:solidFill>
                  <a:schemeClr val="tx2">
                    <a:lumMod val="75000"/>
                  </a:schemeClr>
                </a:solidFill>
              </a:rPr>
              <a:t>$</a:t>
            </a:r>
            <a:r>
              <a:rPr lang="fr-FR" sz="2000" b="1" dirty="0" err="1">
                <a:solidFill>
                  <a:schemeClr val="tx2">
                    <a:lumMod val="75000"/>
                  </a:schemeClr>
                </a:solidFill>
              </a:rPr>
              <a:t>precision</a:t>
            </a:r>
            <a:r>
              <a:rPr lang="fr-FR" sz="2000" dirty="0" smtClean="0"/>
              <a:t> </a:t>
            </a:r>
            <a:r>
              <a:rPr lang="fr-FR" sz="2000" dirty="0"/>
              <a:t>peut être négatif ou </a:t>
            </a:r>
            <a:r>
              <a:rPr lang="fr-FR" sz="2000" b="1" dirty="0"/>
              <a:t>NULL</a:t>
            </a:r>
            <a:r>
              <a:rPr lang="fr-FR" sz="2000" dirty="0"/>
              <a:t> : </a:t>
            </a:r>
            <a:r>
              <a:rPr lang="fr-FR" sz="2000" dirty="0" smtClean="0"/>
              <a:t>sa </a:t>
            </a:r>
            <a:r>
              <a:rPr lang="fr-FR" sz="2000" dirty="0"/>
              <a:t>valeur par défaut. </a:t>
            </a:r>
            <a:endParaRPr lang="fr-FR" sz="2000" dirty="0" smtClean="0"/>
          </a:p>
          <a:p>
            <a:pPr marL="0" indent="0">
              <a:buNone/>
            </a:pPr>
            <a:r>
              <a:rPr lang="fr-FR" sz="2000" b="1" dirty="0" smtClean="0">
                <a:solidFill>
                  <a:schemeClr val="tx2">
                    <a:lumMod val="75000"/>
                  </a:schemeClr>
                </a:solidFill>
              </a:rPr>
              <a:t>$</a:t>
            </a:r>
            <a:r>
              <a:rPr lang="fr-FR" sz="2000" b="1" dirty="0">
                <a:solidFill>
                  <a:schemeClr val="tx2">
                    <a:lumMod val="75000"/>
                  </a:schemeClr>
                </a:solidFill>
              </a:rPr>
              <a:t>var : </a:t>
            </a:r>
            <a:r>
              <a:rPr lang="fr-FR" sz="2000" dirty="0"/>
              <a:t>est la valeur numérique </a:t>
            </a:r>
            <a:r>
              <a:rPr lang="fr-FR" sz="2000" dirty="0" smtClean="0"/>
              <a:t>à arrondir,</a:t>
            </a:r>
          </a:p>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precision</a:t>
            </a:r>
            <a:r>
              <a:rPr lang="fr-FR" sz="2000" b="1" dirty="0" smtClean="0">
                <a:solidFill>
                  <a:schemeClr val="tx2">
                    <a:lumMod val="75000"/>
                  </a:schemeClr>
                </a:solidFill>
              </a:rPr>
              <a:t> </a:t>
            </a:r>
            <a:r>
              <a:rPr lang="fr-FR" sz="2000" b="1" dirty="0">
                <a:solidFill>
                  <a:schemeClr val="tx2">
                    <a:lumMod val="75000"/>
                  </a:schemeClr>
                </a:solidFill>
              </a:rPr>
              <a:t>: </a:t>
            </a:r>
            <a:r>
              <a:rPr lang="fr-FR" sz="2000" dirty="0"/>
              <a:t>est </a:t>
            </a:r>
            <a:r>
              <a:rPr lang="fr-FR" sz="2000" dirty="0" smtClean="0"/>
              <a:t>le </a:t>
            </a:r>
            <a:r>
              <a:rPr lang="fr-FR" sz="2000" dirty="0"/>
              <a:t>nombre optionnel de décimales </a:t>
            </a:r>
            <a:r>
              <a:rPr lang="fr-FR" sz="2000" dirty="0" smtClean="0"/>
              <a:t>pour </a:t>
            </a:r>
            <a:r>
              <a:rPr lang="fr-FR" sz="2000" dirty="0"/>
              <a:t>arrondir. </a:t>
            </a:r>
            <a:endParaRPr lang="fr-FR" sz="2000" dirty="0" smtClean="0"/>
          </a:p>
          <a:p>
            <a:pPr marL="0" indent="0">
              <a:buNone/>
            </a:pPr>
            <a:r>
              <a:rPr lang="fr-FR" sz="2000" b="1" dirty="0" smtClean="0">
                <a:solidFill>
                  <a:schemeClr val="tx2">
                    <a:lumMod val="75000"/>
                  </a:schemeClr>
                </a:solidFill>
              </a:rPr>
              <a:t>$mode </a:t>
            </a:r>
            <a:r>
              <a:rPr lang="fr-FR" sz="2000" b="1" dirty="0">
                <a:solidFill>
                  <a:schemeClr val="tx2">
                    <a:lumMod val="75000"/>
                  </a:schemeClr>
                </a:solidFill>
              </a:rPr>
              <a:t>:</a:t>
            </a:r>
            <a:r>
              <a:rPr lang="fr-FR" sz="2000" dirty="0"/>
              <a:t> </a:t>
            </a:r>
            <a:r>
              <a:rPr lang="fr-FR" sz="2000" dirty="0" smtClean="0"/>
              <a:t>spécifie le mode d'arrondi :</a:t>
            </a:r>
          </a:p>
          <a:p>
            <a:pPr marL="0" indent="0">
              <a:buNone/>
            </a:pPr>
            <a:r>
              <a:rPr lang="fr-FR" sz="2000" dirty="0" smtClean="0"/>
              <a:t>PHP_ROUND_HALF_UP : arrondit </a:t>
            </a:r>
            <a:r>
              <a:rPr lang="fr-FR" sz="2000" b="1" dirty="0">
                <a:solidFill>
                  <a:schemeClr val="tx2">
                    <a:lumMod val="75000"/>
                  </a:schemeClr>
                </a:solidFill>
              </a:rPr>
              <a:t>$var </a:t>
            </a:r>
            <a:r>
              <a:rPr lang="fr-FR" sz="2000" dirty="0" smtClean="0"/>
              <a:t>à la valeur supérieure,</a:t>
            </a:r>
          </a:p>
          <a:p>
            <a:pPr marL="0" indent="0">
              <a:buNone/>
            </a:pPr>
            <a:r>
              <a:rPr lang="fr-FR" sz="2000" dirty="0" smtClean="0"/>
              <a:t>PHP_ROUND_HALF_DOWN : </a:t>
            </a:r>
            <a:r>
              <a:rPr lang="fr-FR" sz="2000" dirty="0"/>
              <a:t>arrondit </a:t>
            </a:r>
            <a:r>
              <a:rPr lang="fr-FR" sz="2000" b="1" dirty="0">
                <a:solidFill>
                  <a:schemeClr val="tx2">
                    <a:lumMod val="75000"/>
                  </a:schemeClr>
                </a:solidFill>
              </a:rPr>
              <a:t>$var </a:t>
            </a:r>
            <a:r>
              <a:rPr lang="fr-FR" sz="2000" dirty="0"/>
              <a:t>à la valeur </a:t>
            </a:r>
            <a:r>
              <a:rPr lang="fr-FR" sz="2000" dirty="0" smtClean="0"/>
              <a:t>inférieure</a:t>
            </a:r>
            <a:r>
              <a:rPr lang="fr-FR" sz="2000" dirty="0"/>
              <a:t>,</a:t>
            </a:r>
          </a:p>
          <a:p>
            <a:pPr marL="0" indent="0">
              <a:buNone/>
            </a:pPr>
            <a:r>
              <a:rPr lang="fr-FR" sz="2000" dirty="0" smtClean="0"/>
              <a:t>PHP_ROUND_HALF_EVEN : </a:t>
            </a:r>
            <a:r>
              <a:rPr lang="fr-FR" sz="2000" dirty="0"/>
              <a:t>arrondit </a:t>
            </a:r>
            <a:r>
              <a:rPr lang="fr-FR" sz="2000" b="1" dirty="0">
                <a:solidFill>
                  <a:schemeClr val="tx2">
                    <a:lumMod val="75000"/>
                  </a:schemeClr>
                </a:solidFill>
              </a:rPr>
              <a:t>$var </a:t>
            </a:r>
            <a:r>
              <a:rPr lang="fr-FR" sz="2000" dirty="0"/>
              <a:t>à la valeur </a:t>
            </a:r>
            <a:r>
              <a:rPr lang="fr-FR" sz="2000" dirty="0" smtClean="0"/>
              <a:t>paire la plus proche,</a:t>
            </a:r>
            <a:endParaRPr lang="fr-FR" sz="2000" dirty="0"/>
          </a:p>
          <a:p>
            <a:pPr marL="0" indent="0">
              <a:buNone/>
            </a:pPr>
            <a:r>
              <a:rPr lang="fr-FR" sz="2000" dirty="0" smtClean="0"/>
              <a:t>PHP_ROUND_HALF_ODD </a:t>
            </a:r>
            <a:r>
              <a:rPr lang="fr-FR" sz="2000" dirty="0"/>
              <a:t>: arrondit </a:t>
            </a:r>
            <a:r>
              <a:rPr lang="fr-FR" sz="2000" b="1" dirty="0">
                <a:solidFill>
                  <a:schemeClr val="tx2">
                    <a:lumMod val="75000"/>
                  </a:schemeClr>
                </a:solidFill>
              </a:rPr>
              <a:t>$var </a:t>
            </a:r>
            <a:r>
              <a:rPr lang="fr-FR" sz="2000" dirty="0"/>
              <a:t>à la valeur </a:t>
            </a:r>
            <a:r>
              <a:rPr lang="fr-FR" sz="2000" dirty="0" smtClean="0"/>
              <a:t>impaire </a:t>
            </a:r>
            <a:r>
              <a:rPr lang="fr-FR" sz="2000" dirty="0"/>
              <a:t>la plus proche,</a:t>
            </a:r>
          </a:p>
          <a:p>
            <a:pPr marL="0" indent="0">
              <a:buNone/>
            </a:pPr>
            <a:r>
              <a:rPr lang="fr-FR" sz="2000" dirty="0" smtClean="0"/>
              <a:t>Valeur </a:t>
            </a:r>
            <a:r>
              <a:rPr lang="fr-FR" sz="2000" dirty="0"/>
              <a:t>de retour :</a:t>
            </a:r>
          </a:p>
          <a:p>
            <a:pPr marL="0" indent="0">
              <a:buNone/>
            </a:pPr>
            <a:r>
              <a:rPr lang="fr-FR" sz="2000" dirty="0"/>
              <a:t>La valeur retournée est un nombre à virgule </a:t>
            </a:r>
            <a:r>
              <a:rPr lang="fr-FR" sz="2000" dirty="0" smtClean="0"/>
              <a:t>flottante </a:t>
            </a:r>
            <a:r>
              <a:rPr lang="fr-FR" sz="2000" dirty="0"/>
              <a:t>(float</a:t>
            </a:r>
            <a:r>
              <a:rPr lang="fr-FR" sz="2000" dirty="0" smtClean="0"/>
              <a:t>).</a:t>
            </a:r>
          </a:p>
        </p:txBody>
      </p:sp>
    </p:spTree>
    <p:extLst>
      <p:ext uri="{BB962C8B-B14F-4D97-AF65-F5344CB8AC3E}">
        <p14:creationId xmlns:p14="http://schemas.microsoft.com/office/powerpoint/2010/main" val="149402977"/>
      </p:ext>
    </p:extLst>
  </p:cSld>
  <p:clrMapOvr>
    <a:masterClrMapping/>
  </p:clrMapOvr>
  <p:transition spd="slow">
    <p:wipe dir="d"/>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4000" b="1" i="1" dirty="0" smtClean="0">
                <a:solidFill>
                  <a:schemeClr val="accent2">
                    <a:lumMod val="75000"/>
                  </a:schemeClr>
                </a:solidFill>
              </a:rPr>
              <a:t>round($var[,$</a:t>
            </a:r>
            <a:r>
              <a:rPr lang="fr-FR" sz="4000" b="1" i="1" dirty="0" err="1" smtClean="0">
                <a:solidFill>
                  <a:schemeClr val="accent2">
                    <a:lumMod val="75000"/>
                  </a:schemeClr>
                </a:solidFill>
              </a:rPr>
              <a:t>precision</a:t>
            </a:r>
            <a:r>
              <a:rPr lang="fr-FR" sz="4000" b="1" i="1" dirty="0" smtClean="0">
                <a:solidFill>
                  <a:schemeClr val="accent2">
                    <a:lumMod val="75000"/>
                  </a:schemeClr>
                </a:solidFill>
              </a:rPr>
              <a:t>[,$mode]])</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lnSpcReduction="10000"/>
          </a:bodyPr>
          <a:lstStyle/>
          <a:p>
            <a:pPr marL="0" indent="0">
              <a:buNone/>
            </a:pPr>
            <a:r>
              <a:rPr lang="fr-FR" sz="2000" dirty="0" smtClean="0"/>
              <a:t>exemples :</a:t>
            </a:r>
          </a:p>
          <a:p>
            <a:pPr marL="0" indent="0">
              <a:buNone/>
            </a:pPr>
            <a:r>
              <a:rPr lang="en-US" sz="2000" dirty="0"/>
              <a:t>echo </a:t>
            </a:r>
            <a:r>
              <a:rPr lang="en-US" sz="2000" b="1" dirty="0">
                <a:solidFill>
                  <a:schemeClr val="accent2">
                    <a:lumMod val="75000"/>
                  </a:schemeClr>
                </a:solidFill>
              </a:rPr>
              <a:t>round</a:t>
            </a:r>
            <a:r>
              <a:rPr lang="en-US" sz="2000" dirty="0"/>
              <a:t>(3.4);        </a:t>
            </a:r>
            <a:r>
              <a:rPr lang="en-US" sz="2000" dirty="0" smtClean="0"/>
              <a:t>	</a:t>
            </a:r>
            <a:r>
              <a:rPr lang="en-US" sz="2000" dirty="0"/>
              <a:t> // 3</a:t>
            </a:r>
            <a:br>
              <a:rPr lang="en-US" sz="2000" dirty="0"/>
            </a:br>
            <a:r>
              <a:rPr lang="en-US" sz="2000" dirty="0"/>
              <a:t>echo </a:t>
            </a:r>
            <a:r>
              <a:rPr lang="en-US" sz="2000" b="1" dirty="0">
                <a:solidFill>
                  <a:schemeClr val="accent2">
                    <a:lumMod val="75000"/>
                  </a:schemeClr>
                </a:solidFill>
              </a:rPr>
              <a:t>round</a:t>
            </a:r>
            <a:r>
              <a:rPr lang="en-US" sz="2000" dirty="0"/>
              <a:t>(3.5);         </a:t>
            </a:r>
            <a:r>
              <a:rPr lang="en-US" sz="2000" dirty="0" smtClean="0"/>
              <a:t>	//</a:t>
            </a:r>
            <a:r>
              <a:rPr lang="en-US" sz="2000" dirty="0"/>
              <a:t> 4</a:t>
            </a:r>
            <a:br>
              <a:rPr lang="en-US" sz="2000" dirty="0"/>
            </a:br>
            <a:r>
              <a:rPr lang="en-US" sz="2000" dirty="0"/>
              <a:t>echo </a:t>
            </a:r>
            <a:r>
              <a:rPr lang="en-US" sz="2000" b="1" dirty="0">
                <a:solidFill>
                  <a:schemeClr val="accent2">
                    <a:lumMod val="75000"/>
                  </a:schemeClr>
                </a:solidFill>
              </a:rPr>
              <a:t>round</a:t>
            </a:r>
            <a:r>
              <a:rPr lang="en-US" sz="2000" dirty="0"/>
              <a:t>(3.6);         </a:t>
            </a:r>
            <a:r>
              <a:rPr lang="en-US" sz="2000" dirty="0" smtClean="0"/>
              <a:t>	//</a:t>
            </a:r>
            <a:r>
              <a:rPr lang="en-US" sz="2000" dirty="0"/>
              <a:t> 4</a:t>
            </a:r>
            <a:br>
              <a:rPr lang="en-US" sz="2000" dirty="0"/>
            </a:br>
            <a:r>
              <a:rPr lang="en-US" sz="2000" dirty="0"/>
              <a:t>echo </a:t>
            </a:r>
            <a:r>
              <a:rPr lang="en-US" sz="2000" b="1" dirty="0">
                <a:solidFill>
                  <a:schemeClr val="accent2">
                    <a:lumMod val="75000"/>
                  </a:schemeClr>
                </a:solidFill>
              </a:rPr>
              <a:t>round</a:t>
            </a:r>
            <a:r>
              <a:rPr lang="en-US" sz="2000" dirty="0"/>
              <a:t>(3.6, 0);      </a:t>
            </a:r>
            <a:r>
              <a:rPr lang="en-US" sz="2000" dirty="0" smtClean="0"/>
              <a:t>	//</a:t>
            </a:r>
            <a:r>
              <a:rPr lang="en-US" sz="2000" dirty="0"/>
              <a:t> 4</a:t>
            </a:r>
            <a:br>
              <a:rPr lang="en-US" sz="2000" dirty="0"/>
            </a:br>
            <a:r>
              <a:rPr lang="en-US" sz="2000" dirty="0"/>
              <a:t>echo </a:t>
            </a:r>
            <a:r>
              <a:rPr lang="en-US" sz="2000" b="1" dirty="0">
                <a:solidFill>
                  <a:schemeClr val="accent2">
                    <a:lumMod val="75000"/>
                  </a:schemeClr>
                </a:solidFill>
              </a:rPr>
              <a:t>round</a:t>
            </a:r>
            <a:r>
              <a:rPr lang="en-US" sz="2000" dirty="0"/>
              <a:t>(1.95583, 2);  </a:t>
            </a:r>
            <a:r>
              <a:rPr lang="en-US" sz="2000" dirty="0" smtClean="0"/>
              <a:t>	//</a:t>
            </a:r>
            <a:r>
              <a:rPr lang="en-US" sz="2000" dirty="0"/>
              <a:t> 1.96</a:t>
            </a:r>
            <a:br>
              <a:rPr lang="en-US" sz="2000" dirty="0"/>
            </a:br>
            <a:r>
              <a:rPr lang="en-US" sz="2000" dirty="0"/>
              <a:t>echo </a:t>
            </a:r>
            <a:r>
              <a:rPr lang="en-US" sz="2000" b="1" dirty="0">
                <a:solidFill>
                  <a:schemeClr val="accent2">
                    <a:lumMod val="75000"/>
                  </a:schemeClr>
                </a:solidFill>
              </a:rPr>
              <a:t>round</a:t>
            </a:r>
            <a:r>
              <a:rPr lang="en-US" sz="2000" dirty="0"/>
              <a:t>(1241757, -3); </a:t>
            </a:r>
            <a:r>
              <a:rPr lang="en-US" sz="2000" dirty="0" smtClean="0"/>
              <a:t>	//</a:t>
            </a:r>
            <a:r>
              <a:rPr lang="en-US" sz="2000" dirty="0"/>
              <a:t> 1242000</a:t>
            </a:r>
            <a:br>
              <a:rPr lang="en-US" sz="2000" dirty="0"/>
            </a:br>
            <a:r>
              <a:rPr lang="en-US" sz="2000" dirty="0"/>
              <a:t>echo </a:t>
            </a:r>
            <a:r>
              <a:rPr lang="en-US" sz="2000" b="1" dirty="0">
                <a:solidFill>
                  <a:schemeClr val="accent2">
                    <a:lumMod val="75000"/>
                  </a:schemeClr>
                </a:solidFill>
              </a:rPr>
              <a:t>round</a:t>
            </a:r>
            <a:r>
              <a:rPr lang="en-US" sz="2000" dirty="0"/>
              <a:t>(5.045, 2);    </a:t>
            </a:r>
            <a:r>
              <a:rPr lang="en-US" sz="2000" dirty="0" smtClean="0"/>
              <a:t>	//</a:t>
            </a:r>
            <a:r>
              <a:rPr lang="en-US" sz="2000" dirty="0"/>
              <a:t> 5.05</a:t>
            </a:r>
            <a:br>
              <a:rPr lang="en-US" sz="2000" dirty="0"/>
            </a:br>
            <a:r>
              <a:rPr lang="en-US" sz="2000" dirty="0" smtClean="0"/>
              <a:t>echo</a:t>
            </a:r>
            <a:r>
              <a:rPr lang="en-US" sz="2000" dirty="0"/>
              <a:t> </a:t>
            </a:r>
            <a:r>
              <a:rPr lang="en-US" sz="2000" b="1" dirty="0">
                <a:solidFill>
                  <a:schemeClr val="accent2">
                    <a:lumMod val="75000"/>
                  </a:schemeClr>
                </a:solidFill>
              </a:rPr>
              <a:t>round</a:t>
            </a:r>
            <a:r>
              <a:rPr lang="en-US" sz="2000" dirty="0"/>
              <a:t>(5.055, 2);    </a:t>
            </a:r>
            <a:r>
              <a:rPr lang="en-US" sz="2000" dirty="0" smtClean="0"/>
              <a:t>	//</a:t>
            </a:r>
            <a:r>
              <a:rPr lang="en-US" sz="2000" dirty="0"/>
              <a:t> </a:t>
            </a:r>
            <a:r>
              <a:rPr lang="en-US" sz="2000" dirty="0" smtClean="0"/>
              <a:t>5.06</a:t>
            </a:r>
          </a:p>
          <a:p>
            <a:pPr marL="0" indent="0">
              <a:buNone/>
            </a:pPr>
            <a:r>
              <a:rPr lang="fr-FR" sz="2000" dirty="0" err="1"/>
              <a:t>echo</a:t>
            </a:r>
            <a:r>
              <a:rPr lang="fr-FR" sz="2000" dirty="0"/>
              <a:t> </a:t>
            </a:r>
            <a:r>
              <a:rPr lang="fr-FR" sz="2000" b="1" dirty="0">
                <a:solidFill>
                  <a:schemeClr val="accent2">
                    <a:lumMod val="75000"/>
                  </a:schemeClr>
                </a:solidFill>
              </a:rPr>
              <a:t>round</a:t>
            </a:r>
            <a:r>
              <a:rPr lang="fr-FR" sz="2000" dirty="0"/>
              <a:t>(9.5, 0, PHP_ROUND_HALF_UP);   // 10</a:t>
            </a:r>
            <a:br>
              <a:rPr lang="fr-FR" sz="2000" dirty="0"/>
            </a:br>
            <a:r>
              <a:rPr lang="fr-FR" sz="2000" dirty="0" err="1"/>
              <a:t>echo</a:t>
            </a:r>
            <a:r>
              <a:rPr lang="fr-FR" sz="2000" dirty="0"/>
              <a:t> </a:t>
            </a:r>
            <a:r>
              <a:rPr lang="fr-FR" sz="2000" b="1" dirty="0">
                <a:solidFill>
                  <a:schemeClr val="accent2">
                    <a:lumMod val="75000"/>
                  </a:schemeClr>
                </a:solidFill>
              </a:rPr>
              <a:t>round</a:t>
            </a:r>
            <a:r>
              <a:rPr lang="fr-FR" sz="2000" dirty="0"/>
              <a:t>(9.5, 0, PHP_ROUND_HALF_DOWN); // 9</a:t>
            </a:r>
            <a:br>
              <a:rPr lang="fr-FR" sz="2000" dirty="0"/>
            </a:br>
            <a:r>
              <a:rPr lang="fr-FR" sz="2000" dirty="0" err="1"/>
              <a:t>echo</a:t>
            </a:r>
            <a:r>
              <a:rPr lang="fr-FR" sz="2000" dirty="0"/>
              <a:t> </a:t>
            </a:r>
            <a:r>
              <a:rPr lang="fr-FR" sz="2000" b="1" dirty="0">
                <a:solidFill>
                  <a:schemeClr val="accent2">
                    <a:lumMod val="75000"/>
                  </a:schemeClr>
                </a:solidFill>
              </a:rPr>
              <a:t>round</a:t>
            </a:r>
            <a:r>
              <a:rPr lang="fr-FR" sz="2000" dirty="0"/>
              <a:t>(9.5, 0, PHP_ROUND_HALF_EVEN); // 10</a:t>
            </a:r>
            <a:br>
              <a:rPr lang="fr-FR" sz="2000" dirty="0"/>
            </a:br>
            <a:r>
              <a:rPr lang="fr-FR" sz="2000" dirty="0" err="1"/>
              <a:t>echo</a:t>
            </a:r>
            <a:r>
              <a:rPr lang="fr-FR" sz="2000" dirty="0"/>
              <a:t> </a:t>
            </a:r>
            <a:r>
              <a:rPr lang="fr-FR" sz="2000" b="1" dirty="0">
                <a:solidFill>
                  <a:schemeClr val="accent2">
                    <a:lumMod val="75000"/>
                  </a:schemeClr>
                </a:solidFill>
              </a:rPr>
              <a:t>round</a:t>
            </a:r>
            <a:r>
              <a:rPr lang="fr-FR" sz="2000" dirty="0"/>
              <a:t>(9.5, 0, PHP_ROUND_HALF_ODD);  // 9</a:t>
            </a:r>
            <a:br>
              <a:rPr lang="fr-FR" sz="2000" dirty="0"/>
            </a:br>
            <a:r>
              <a:rPr lang="fr-FR" sz="2000" dirty="0" err="1" smtClean="0"/>
              <a:t>echo</a:t>
            </a:r>
            <a:r>
              <a:rPr lang="fr-FR" sz="2000" dirty="0"/>
              <a:t> </a:t>
            </a:r>
            <a:r>
              <a:rPr lang="fr-FR" sz="2000" b="1" dirty="0">
                <a:solidFill>
                  <a:schemeClr val="accent2">
                    <a:lumMod val="75000"/>
                  </a:schemeClr>
                </a:solidFill>
              </a:rPr>
              <a:t>round</a:t>
            </a:r>
            <a:r>
              <a:rPr lang="fr-FR" sz="2000" dirty="0"/>
              <a:t>(8.5, 0, PHP_ROUND_HALF_UP);   // 9</a:t>
            </a:r>
            <a:br>
              <a:rPr lang="fr-FR" sz="2000" dirty="0"/>
            </a:br>
            <a:r>
              <a:rPr lang="fr-FR" sz="2000" dirty="0" err="1"/>
              <a:t>echo</a:t>
            </a:r>
            <a:r>
              <a:rPr lang="fr-FR" sz="2000" dirty="0"/>
              <a:t> </a:t>
            </a:r>
            <a:r>
              <a:rPr lang="fr-FR" sz="2000" b="1" dirty="0">
                <a:solidFill>
                  <a:schemeClr val="accent2">
                    <a:lumMod val="75000"/>
                  </a:schemeClr>
                </a:solidFill>
              </a:rPr>
              <a:t>round</a:t>
            </a:r>
            <a:r>
              <a:rPr lang="fr-FR" sz="2000" dirty="0"/>
              <a:t>(8.5, 0, PHP_ROUND_HALF_DOWN); // 8</a:t>
            </a:r>
            <a:br>
              <a:rPr lang="fr-FR" sz="2000" dirty="0"/>
            </a:br>
            <a:r>
              <a:rPr lang="fr-FR" sz="2000" dirty="0" err="1"/>
              <a:t>echo</a:t>
            </a:r>
            <a:r>
              <a:rPr lang="fr-FR" sz="2000" dirty="0"/>
              <a:t> </a:t>
            </a:r>
            <a:r>
              <a:rPr lang="fr-FR" sz="2000" b="1" dirty="0">
                <a:solidFill>
                  <a:schemeClr val="accent2">
                    <a:lumMod val="75000"/>
                  </a:schemeClr>
                </a:solidFill>
              </a:rPr>
              <a:t>round</a:t>
            </a:r>
            <a:r>
              <a:rPr lang="fr-FR" sz="2000" dirty="0"/>
              <a:t>(8.5, 0, PHP_ROUND_HALF_EVEN); // 8</a:t>
            </a:r>
            <a:br>
              <a:rPr lang="fr-FR" sz="2000" dirty="0"/>
            </a:br>
            <a:r>
              <a:rPr lang="fr-FR" sz="2000" dirty="0" err="1"/>
              <a:t>echo</a:t>
            </a:r>
            <a:r>
              <a:rPr lang="fr-FR" sz="2000" dirty="0"/>
              <a:t> </a:t>
            </a:r>
            <a:r>
              <a:rPr lang="fr-FR" sz="2000" b="1" dirty="0">
                <a:solidFill>
                  <a:schemeClr val="accent2">
                    <a:lumMod val="75000"/>
                  </a:schemeClr>
                </a:solidFill>
              </a:rPr>
              <a:t>round</a:t>
            </a:r>
            <a:r>
              <a:rPr lang="fr-FR" sz="2000" dirty="0"/>
              <a:t>(8.5, 0, PHP_ROUND_HALF_ODD);  // 9</a:t>
            </a:r>
            <a:endParaRPr lang="fr-FR" sz="2000" dirty="0" smtClean="0"/>
          </a:p>
        </p:txBody>
      </p:sp>
    </p:spTree>
    <p:extLst>
      <p:ext uri="{BB962C8B-B14F-4D97-AF65-F5344CB8AC3E}">
        <p14:creationId xmlns:p14="http://schemas.microsoft.com/office/powerpoint/2010/main" val="176158221"/>
      </p:ext>
    </p:extLst>
  </p:cSld>
  <p:clrMapOvr>
    <a:masterClrMapping/>
  </p:clrMapOvr>
  <p:transition spd="slow">
    <p:wipe dir="d"/>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4000" b="1" i="1" dirty="0" smtClean="0">
                <a:solidFill>
                  <a:schemeClr val="accent2">
                    <a:lumMod val="75000"/>
                  </a:schemeClr>
                </a:solidFill>
              </a:rPr>
              <a:t>pi()</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float </a:t>
            </a:r>
            <a:r>
              <a:rPr lang="fr-FR" sz="2000" b="1" dirty="0" smtClean="0">
                <a:solidFill>
                  <a:schemeClr val="accent2">
                    <a:lumMod val="75000"/>
                  </a:schemeClr>
                </a:solidFill>
              </a:rPr>
              <a:t>pi</a:t>
            </a:r>
            <a:r>
              <a:rPr lang="fr-FR" sz="2000" b="1" dirty="0" smtClean="0">
                <a:solidFill>
                  <a:schemeClr val="tx2">
                    <a:lumMod val="75000"/>
                  </a:schemeClr>
                </a:solidFill>
              </a:rPr>
              <a:t>(</a:t>
            </a:r>
            <a:r>
              <a:rPr lang="fr-FR" sz="2000" b="1" dirty="0" smtClean="0">
                <a:solidFill>
                  <a:schemeClr val="accent2">
                    <a:lumMod val="75000"/>
                  </a:schemeClr>
                </a:solidFill>
              </a:rPr>
              <a:t>)</a:t>
            </a:r>
          </a:p>
          <a:p>
            <a:pPr marL="0" indent="0">
              <a:buNone/>
            </a:pPr>
            <a:r>
              <a:rPr lang="fr-FR" sz="2000" dirty="0"/>
              <a:t>Retourne la valeur </a:t>
            </a:r>
            <a:r>
              <a:rPr lang="fr-FR" sz="2000" dirty="0" smtClean="0"/>
              <a:t>de pi avec 14 décimales.</a:t>
            </a:r>
          </a:p>
          <a:p>
            <a:pPr marL="0" indent="0">
              <a:buNone/>
            </a:pPr>
            <a:endParaRPr lang="fr-FR" sz="2000" dirty="0" smtClean="0"/>
          </a:p>
          <a:p>
            <a:pPr marL="0" indent="0">
              <a:buNone/>
            </a:pPr>
            <a:r>
              <a:rPr lang="fr-FR" sz="2000" dirty="0" smtClean="0"/>
              <a:t>exemple : </a:t>
            </a:r>
          </a:p>
          <a:p>
            <a:pPr marL="0" indent="0">
              <a:buNone/>
            </a:pPr>
            <a:r>
              <a:rPr lang="fr-FR" sz="2000" dirty="0" err="1"/>
              <a:t>echo</a:t>
            </a:r>
            <a:r>
              <a:rPr lang="fr-FR" sz="2000" dirty="0"/>
              <a:t> </a:t>
            </a:r>
            <a:r>
              <a:rPr lang="fr-FR" sz="2000" b="1" dirty="0">
                <a:solidFill>
                  <a:schemeClr val="accent2">
                    <a:lumMod val="75000"/>
                  </a:schemeClr>
                </a:solidFill>
              </a:rPr>
              <a:t>pi();</a:t>
            </a:r>
            <a:r>
              <a:rPr lang="fr-FR" sz="2000" dirty="0"/>
              <a:t> </a:t>
            </a:r>
            <a:r>
              <a:rPr lang="fr-FR" sz="2000" dirty="0" smtClean="0"/>
              <a:t>  //</a:t>
            </a:r>
            <a:r>
              <a:rPr lang="fr-FR" sz="2000" dirty="0"/>
              <a:t> </a:t>
            </a:r>
            <a:r>
              <a:rPr lang="fr-FR" sz="2000" dirty="0" smtClean="0"/>
              <a:t>3.1415926535898</a:t>
            </a:r>
          </a:p>
          <a:p>
            <a:pPr marL="0" indent="0">
              <a:buNone/>
            </a:pPr>
            <a:endParaRPr lang="fr-FR" sz="2000" dirty="0"/>
          </a:p>
          <a:p>
            <a:pPr marL="0" indent="0">
              <a:buNone/>
            </a:pPr>
            <a:r>
              <a:rPr lang="fr-FR" sz="2000" dirty="0" smtClean="0"/>
              <a:t>il existe aussi la constante </a:t>
            </a:r>
            <a:r>
              <a:rPr lang="fr-FR" sz="2000" b="1" dirty="0">
                <a:solidFill>
                  <a:schemeClr val="accent2">
                    <a:lumMod val="75000"/>
                  </a:schemeClr>
                </a:solidFill>
              </a:rPr>
              <a:t>M_PI</a:t>
            </a:r>
            <a:r>
              <a:rPr lang="fr-FR" sz="2000" dirty="0" smtClean="0"/>
              <a:t> qui donne la même valeur.</a:t>
            </a:r>
          </a:p>
          <a:p>
            <a:pPr marL="0" indent="0">
              <a:buNone/>
            </a:pPr>
            <a:r>
              <a:rPr lang="fr-FR" sz="2000" dirty="0"/>
              <a:t>exemple : </a:t>
            </a:r>
          </a:p>
          <a:p>
            <a:pPr marL="0" indent="0">
              <a:buNone/>
            </a:pPr>
            <a:r>
              <a:rPr lang="fr-FR" sz="2000" dirty="0" err="1"/>
              <a:t>echo</a:t>
            </a:r>
            <a:r>
              <a:rPr lang="fr-FR" sz="2000" dirty="0"/>
              <a:t> </a:t>
            </a:r>
            <a:r>
              <a:rPr lang="fr-FR" sz="2000" b="1" dirty="0" smtClean="0">
                <a:solidFill>
                  <a:schemeClr val="accent2">
                    <a:lumMod val="75000"/>
                  </a:schemeClr>
                </a:solidFill>
              </a:rPr>
              <a:t>M_PI;</a:t>
            </a:r>
            <a:r>
              <a:rPr lang="fr-FR" sz="2000" dirty="0"/>
              <a:t>   // 3.1415926535898</a:t>
            </a:r>
          </a:p>
          <a:p>
            <a:pPr marL="0" indent="0">
              <a:buNone/>
            </a:pPr>
            <a:endParaRPr lang="fr-FR" sz="2000" dirty="0" smtClean="0"/>
          </a:p>
        </p:txBody>
      </p:sp>
    </p:spTree>
    <p:extLst>
      <p:ext uri="{BB962C8B-B14F-4D97-AF65-F5344CB8AC3E}">
        <p14:creationId xmlns:p14="http://schemas.microsoft.com/office/powerpoint/2010/main" val="3020989540"/>
      </p:ext>
    </p:extLst>
  </p:cSld>
  <p:clrMapOvr>
    <a:masterClrMapping/>
  </p:clrMapOvr>
  <p:transition spd="slow">
    <p:wipe dir="d"/>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4000" b="1" i="1" dirty="0" err="1" smtClean="0">
                <a:solidFill>
                  <a:schemeClr val="accent2">
                    <a:lumMod val="75000"/>
                  </a:schemeClr>
                </a:solidFill>
              </a:rPr>
              <a:t>exp</a:t>
            </a:r>
            <a:r>
              <a:rPr lang="fr-FR" sz="4000" b="1" i="1" dirty="0" smtClean="0">
                <a:solidFill>
                  <a:schemeClr val="accent2">
                    <a:lumMod val="75000"/>
                  </a:schemeClr>
                </a:solidFill>
              </a:rPr>
              <a:t>($</a:t>
            </a:r>
            <a:r>
              <a:rPr lang="fr-FR" sz="4000" b="1" i="1" dirty="0" err="1" smtClean="0">
                <a:solidFill>
                  <a:schemeClr val="accent2">
                    <a:lumMod val="75000"/>
                  </a:schemeClr>
                </a:solidFill>
              </a:rPr>
              <a:t>arg</a:t>
            </a:r>
            <a:r>
              <a:rPr lang="fr-FR" sz="4000" b="1" i="1" dirty="0" smtClean="0">
                <a:solidFill>
                  <a:schemeClr val="accent2">
                    <a:lumMod val="75000"/>
                  </a:schemeClr>
                </a:solidFill>
              </a:rPr>
              <a:t>)</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float </a:t>
            </a:r>
            <a:r>
              <a:rPr lang="fr-FR" sz="2000" b="1" dirty="0" err="1" smtClean="0">
                <a:solidFill>
                  <a:schemeClr val="accent2">
                    <a:lumMod val="75000"/>
                  </a:schemeClr>
                </a:solidFill>
              </a:rPr>
              <a:t>exp</a:t>
            </a:r>
            <a:r>
              <a:rPr lang="fr-FR" sz="2000" b="1" dirty="0" smtClean="0">
                <a:solidFill>
                  <a:schemeClr val="tx2">
                    <a:lumMod val="75000"/>
                  </a:schemeClr>
                </a:solidFill>
              </a:rPr>
              <a:t>($</a:t>
            </a:r>
            <a:r>
              <a:rPr lang="fr-FR" sz="2000" b="1" dirty="0" err="1" smtClean="0">
                <a:solidFill>
                  <a:schemeClr val="tx2">
                    <a:lumMod val="75000"/>
                  </a:schemeClr>
                </a:solidFill>
              </a:rPr>
              <a:t>arg</a:t>
            </a:r>
            <a:r>
              <a:rPr lang="fr-FR" sz="2000" b="1" dirty="0" smtClean="0">
                <a:solidFill>
                  <a:schemeClr val="tx2">
                    <a:lumMod val="75000"/>
                  </a:schemeClr>
                </a:solidFill>
              </a:rPr>
              <a:t>)</a:t>
            </a:r>
            <a:endParaRPr lang="fr-FR" sz="2000" b="1" dirty="0" smtClean="0">
              <a:solidFill>
                <a:schemeClr val="accent2">
                  <a:lumMod val="75000"/>
                </a:schemeClr>
              </a:solidFill>
            </a:endParaRPr>
          </a:p>
          <a:p>
            <a:pPr marL="0" indent="0">
              <a:buNone/>
            </a:pPr>
            <a:r>
              <a:rPr lang="fr-FR" sz="2000" dirty="0"/>
              <a:t>Retourne </a:t>
            </a:r>
            <a:r>
              <a:rPr lang="fr-FR" sz="2000" b="1" dirty="0"/>
              <a:t>e</a:t>
            </a:r>
            <a:r>
              <a:rPr lang="fr-FR" sz="2000" dirty="0"/>
              <a:t>, à la puissance </a:t>
            </a:r>
            <a:r>
              <a:rPr lang="fr-FR" sz="2000" b="1" dirty="0">
                <a:solidFill>
                  <a:schemeClr val="tx2">
                    <a:lumMod val="75000"/>
                  </a:schemeClr>
                </a:solidFill>
              </a:rPr>
              <a:t>$</a:t>
            </a:r>
            <a:r>
              <a:rPr lang="fr-FR" sz="2000" b="1" dirty="0" smtClean="0">
                <a:solidFill>
                  <a:schemeClr val="tx2">
                    <a:lumMod val="75000"/>
                  </a:schemeClr>
                </a:solidFill>
              </a:rPr>
              <a:t>arg.</a:t>
            </a:r>
          </a:p>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arg</a:t>
            </a:r>
            <a:r>
              <a:rPr lang="fr-FR" sz="2000" b="1" dirty="0" smtClean="0">
                <a:solidFill>
                  <a:schemeClr val="tx2">
                    <a:lumMod val="75000"/>
                  </a:schemeClr>
                </a:solidFill>
              </a:rPr>
              <a:t> </a:t>
            </a:r>
            <a:r>
              <a:rPr lang="fr-FR" sz="2000" b="1" dirty="0">
                <a:solidFill>
                  <a:schemeClr val="tx2">
                    <a:lumMod val="75000"/>
                  </a:schemeClr>
                </a:solidFill>
              </a:rPr>
              <a:t>: </a:t>
            </a:r>
            <a:r>
              <a:rPr lang="fr-FR" sz="2000" dirty="0"/>
              <a:t>est la valeur numérique </a:t>
            </a:r>
            <a:r>
              <a:rPr lang="fr-FR" sz="2000" dirty="0" smtClean="0"/>
              <a:t>dont on veut calculer l'exponentielle,</a:t>
            </a:r>
          </a:p>
          <a:p>
            <a:pPr marL="0" indent="0">
              <a:buNone/>
            </a:pPr>
            <a:r>
              <a:rPr lang="fr-FR" sz="2000" dirty="0" smtClean="0"/>
              <a:t>exemple : </a:t>
            </a:r>
          </a:p>
          <a:p>
            <a:pPr marL="0" indent="0">
              <a:buNone/>
            </a:pPr>
            <a:r>
              <a:rPr lang="fr-FR" sz="2000" dirty="0" err="1"/>
              <a:t>echo</a:t>
            </a:r>
            <a:r>
              <a:rPr lang="fr-FR" sz="2000" dirty="0"/>
              <a:t> </a:t>
            </a:r>
            <a:r>
              <a:rPr lang="fr-FR" sz="2000" b="1" dirty="0" err="1" smtClean="0">
                <a:solidFill>
                  <a:schemeClr val="accent2">
                    <a:lumMod val="75000"/>
                  </a:schemeClr>
                </a:solidFill>
              </a:rPr>
              <a:t>exp</a:t>
            </a:r>
            <a:r>
              <a:rPr lang="fr-FR" sz="2000" b="1" dirty="0" smtClean="0">
                <a:solidFill>
                  <a:schemeClr val="accent2">
                    <a:lumMod val="75000"/>
                  </a:schemeClr>
                </a:solidFill>
              </a:rPr>
              <a:t>(5.7);</a:t>
            </a:r>
            <a:r>
              <a:rPr lang="fr-FR" sz="2000" dirty="0"/>
              <a:t> </a:t>
            </a:r>
            <a:r>
              <a:rPr lang="fr-FR" sz="2000" dirty="0" smtClean="0"/>
              <a:t>  //</a:t>
            </a:r>
            <a:r>
              <a:rPr lang="fr-FR" sz="2000" dirty="0"/>
              <a:t> </a:t>
            </a:r>
            <a:r>
              <a:rPr lang="fr-FR" sz="2000" dirty="0" smtClean="0"/>
              <a:t>298.87</a:t>
            </a:r>
          </a:p>
        </p:txBody>
      </p:sp>
    </p:spTree>
    <p:extLst>
      <p:ext uri="{BB962C8B-B14F-4D97-AF65-F5344CB8AC3E}">
        <p14:creationId xmlns:p14="http://schemas.microsoft.com/office/powerpoint/2010/main" val="4276954921"/>
      </p:ext>
    </p:extLst>
  </p:cSld>
  <p:clrMapOvr>
    <a:masterClrMapping/>
  </p:clrMapOvr>
  <p:transition spd="slow">
    <p:wipe dir="d"/>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4000" b="1" i="1" dirty="0" err="1" smtClean="0">
                <a:solidFill>
                  <a:schemeClr val="accent2">
                    <a:lumMod val="75000"/>
                  </a:schemeClr>
                </a:solidFill>
              </a:rPr>
              <a:t>pow</a:t>
            </a:r>
            <a:r>
              <a:rPr lang="fr-FR" sz="4000" b="1" i="1" dirty="0" smtClean="0">
                <a:solidFill>
                  <a:schemeClr val="accent2">
                    <a:lumMod val="75000"/>
                  </a:schemeClr>
                </a:solidFill>
              </a:rPr>
              <a:t>($base,$</a:t>
            </a:r>
            <a:r>
              <a:rPr lang="fr-FR" sz="4000" b="1" i="1" dirty="0" err="1" smtClean="0">
                <a:solidFill>
                  <a:schemeClr val="accent2">
                    <a:lumMod val="75000"/>
                  </a:schemeClr>
                </a:solidFill>
              </a:rPr>
              <a:t>arg</a:t>
            </a:r>
            <a:r>
              <a:rPr lang="fr-FR" sz="4000" b="1" i="1" dirty="0" smtClean="0">
                <a:solidFill>
                  <a:schemeClr val="accent2">
                    <a:lumMod val="75000"/>
                  </a:schemeClr>
                </a:solidFill>
              </a:rPr>
              <a:t>)</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float </a:t>
            </a:r>
            <a:r>
              <a:rPr lang="fr-FR" sz="2000" b="1" dirty="0" err="1" smtClean="0">
                <a:solidFill>
                  <a:schemeClr val="accent2">
                    <a:lumMod val="75000"/>
                  </a:schemeClr>
                </a:solidFill>
              </a:rPr>
              <a:t>pow</a:t>
            </a:r>
            <a:r>
              <a:rPr lang="fr-FR" sz="2000" b="1" dirty="0" smtClean="0">
                <a:solidFill>
                  <a:schemeClr val="tx2">
                    <a:lumMod val="75000"/>
                  </a:schemeClr>
                </a:solidFill>
              </a:rPr>
              <a:t>($base,$</a:t>
            </a:r>
            <a:r>
              <a:rPr lang="fr-FR" sz="2000" b="1" dirty="0" err="1" smtClean="0">
                <a:solidFill>
                  <a:schemeClr val="tx2">
                    <a:lumMod val="75000"/>
                  </a:schemeClr>
                </a:solidFill>
              </a:rPr>
              <a:t>arg</a:t>
            </a:r>
            <a:r>
              <a:rPr lang="fr-FR" sz="2000" b="1" dirty="0" smtClean="0">
                <a:solidFill>
                  <a:schemeClr val="tx2">
                    <a:lumMod val="75000"/>
                  </a:schemeClr>
                </a:solidFill>
              </a:rPr>
              <a:t>)</a:t>
            </a:r>
            <a:endParaRPr lang="fr-FR" sz="2000" b="1" dirty="0" smtClean="0">
              <a:solidFill>
                <a:schemeClr val="accent2">
                  <a:lumMod val="75000"/>
                </a:schemeClr>
              </a:solidFill>
            </a:endParaRPr>
          </a:p>
          <a:p>
            <a:pPr marL="0" indent="0">
              <a:buNone/>
            </a:pPr>
            <a:r>
              <a:rPr lang="fr-FR" sz="2000" dirty="0"/>
              <a:t>Retourne </a:t>
            </a:r>
            <a:r>
              <a:rPr lang="fr-FR" sz="2000" b="1" dirty="0" smtClean="0">
                <a:solidFill>
                  <a:schemeClr val="tx2">
                    <a:lumMod val="75000"/>
                  </a:schemeClr>
                </a:solidFill>
              </a:rPr>
              <a:t>$base</a:t>
            </a:r>
            <a:r>
              <a:rPr lang="fr-FR" sz="2000" dirty="0" smtClean="0"/>
              <a:t> </a:t>
            </a:r>
            <a:r>
              <a:rPr lang="fr-FR" sz="2000" dirty="0"/>
              <a:t>à la puissance </a:t>
            </a:r>
            <a:r>
              <a:rPr lang="fr-FR" sz="2000" b="1" dirty="0">
                <a:solidFill>
                  <a:schemeClr val="tx2">
                    <a:lumMod val="75000"/>
                  </a:schemeClr>
                </a:solidFill>
              </a:rPr>
              <a:t>$</a:t>
            </a:r>
            <a:r>
              <a:rPr lang="fr-FR" sz="2000" b="1" dirty="0" smtClean="0">
                <a:solidFill>
                  <a:schemeClr val="tx2">
                    <a:lumMod val="75000"/>
                  </a:schemeClr>
                </a:solidFill>
              </a:rPr>
              <a:t>arg.</a:t>
            </a:r>
          </a:p>
          <a:p>
            <a:pPr marL="0" indent="0">
              <a:buNone/>
            </a:pPr>
            <a:r>
              <a:rPr lang="fr-FR" sz="2000" b="1" dirty="0" smtClean="0">
                <a:solidFill>
                  <a:schemeClr val="tx2">
                    <a:lumMod val="75000"/>
                  </a:schemeClr>
                </a:solidFill>
              </a:rPr>
              <a:t>$base : </a:t>
            </a:r>
            <a:r>
              <a:rPr lang="fr-FR" sz="2000" dirty="0" smtClean="0"/>
              <a:t>est la base à utiliser,</a:t>
            </a:r>
          </a:p>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arg</a:t>
            </a:r>
            <a:r>
              <a:rPr lang="fr-FR" sz="2000" b="1" dirty="0" smtClean="0">
                <a:solidFill>
                  <a:schemeClr val="tx2">
                    <a:lumMod val="75000"/>
                  </a:schemeClr>
                </a:solidFill>
              </a:rPr>
              <a:t> </a:t>
            </a:r>
            <a:r>
              <a:rPr lang="fr-FR" sz="2000" b="1" dirty="0">
                <a:solidFill>
                  <a:schemeClr val="tx2">
                    <a:lumMod val="75000"/>
                  </a:schemeClr>
                </a:solidFill>
              </a:rPr>
              <a:t>: </a:t>
            </a:r>
            <a:r>
              <a:rPr lang="fr-FR" sz="2000" dirty="0"/>
              <a:t>est </a:t>
            </a:r>
            <a:r>
              <a:rPr lang="fr-FR" sz="2000" dirty="0" smtClean="0"/>
              <a:t>l'exponentielle,</a:t>
            </a:r>
          </a:p>
          <a:p>
            <a:pPr marL="0" indent="0">
              <a:buNone/>
            </a:pPr>
            <a:r>
              <a:rPr lang="fr-FR" sz="2000" i="1" dirty="0" smtClean="0"/>
              <a:t>Valeur de retour :</a:t>
            </a:r>
            <a:endParaRPr lang="fr-FR" sz="2000" i="1" dirty="0"/>
          </a:p>
          <a:p>
            <a:pPr marL="0" indent="0">
              <a:buNone/>
            </a:pPr>
            <a:r>
              <a:rPr lang="fr-FR" sz="2000" dirty="0" smtClean="0"/>
              <a:t>Si </a:t>
            </a:r>
            <a:r>
              <a:rPr lang="fr-FR" sz="2000" dirty="0"/>
              <a:t>les arguments ne sont pas des entiers négatifs, et que le résultat peut être représenté sous la forme d'un entier, le résultat sera retourné sous la forme d'un entier, sinon, si il sera retourné sous la forme d'un nombre à virgule flottante.</a:t>
            </a:r>
          </a:p>
          <a:p>
            <a:pPr marL="0" indent="0">
              <a:buNone/>
            </a:pPr>
            <a:r>
              <a:rPr lang="fr-FR" sz="2000" dirty="0" smtClean="0"/>
              <a:t>exemples : </a:t>
            </a:r>
          </a:p>
          <a:p>
            <a:pPr marL="0" indent="0">
              <a:buNone/>
            </a:pPr>
            <a:r>
              <a:rPr lang="fr-FR" sz="2000" dirty="0" err="1"/>
              <a:t>echo</a:t>
            </a:r>
            <a:r>
              <a:rPr lang="fr-FR" sz="2000" dirty="0"/>
              <a:t> </a:t>
            </a:r>
            <a:r>
              <a:rPr lang="fr-FR" sz="2000" b="1" dirty="0" err="1" smtClean="0">
                <a:solidFill>
                  <a:schemeClr val="accent2">
                    <a:lumMod val="75000"/>
                  </a:schemeClr>
                </a:solidFill>
              </a:rPr>
              <a:t>pow</a:t>
            </a:r>
            <a:r>
              <a:rPr lang="fr-FR" sz="2000" b="1" dirty="0" smtClean="0">
                <a:solidFill>
                  <a:schemeClr val="accent2">
                    <a:lumMod val="75000"/>
                  </a:schemeClr>
                </a:solidFill>
              </a:rPr>
              <a:t>(2,8);</a:t>
            </a:r>
            <a:r>
              <a:rPr lang="fr-FR" sz="2000" dirty="0"/>
              <a:t> </a:t>
            </a:r>
            <a:r>
              <a:rPr lang="fr-FR" sz="2000" dirty="0" smtClean="0"/>
              <a:t>  		//</a:t>
            </a:r>
            <a:r>
              <a:rPr lang="fr-FR" sz="2000" dirty="0"/>
              <a:t> </a:t>
            </a:r>
            <a:r>
              <a:rPr lang="fr-FR" sz="2000" dirty="0" smtClean="0"/>
              <a:t>256</a:t>
            </a:r>
          </a:p>
          <a:p>
            <a:pPr marL="0" indent="0">
              <a:buNone/>
            </a:pPr>
            <a:r>
              <a:rPr lang="fr-FR" sz="2000" dirty="0" err="1"/>
              <a:t>echo</a:t>
            </a:r>
            <a:r>
              <a:rPr lang="fr-FR" sz="2000" dirty="0"/>
              <a:t> </a:t>
            </a:r>
            <a:r>
              <a:rPr lang="fr-FR" sz="2000" b="1" dirty="0" err="1">
                <a:solidFill>
                  <a:schemeClr val="accent2">
                    <a:lumMod val="75000"/>
                  </a:schemeClr>
                </a:solidFill>
              </a:rPr>
              <a:t>pow</a:t>
            </a:r>
            <a:r>
              <a:rPr lang="fr-FR" sz="2000" b="1" dirty="0" smtClean="0">
                <a:solidFill>
                  <a:schemeClr val="accent2">
                    <a:lumMod val="75000"/>
                  </a:schemeClr>
                </a:solidFill>
              </a:rPr>
              <a:t>(-1,20);</a:t>
            </a:r>
            <a:r>
              <a:rPr lang="fr-FR" sz="2000" dirty="0"/>
              <a:t>   </a:t>
            </a:r>
            <a:r>
              <a:rPr lang="fr-FR" sz="2000" dirty="0" smtClean="0"/>
              <a:t>	//</a:t>
            </a:r>
            <a:r>
              <a:rPr lang="fr-FR" sz="2000" dirty="0"/>
              <a:t> </a:t>
            </a:r>
            <a:r>
              <a:rPr lang="fr-FR" sz="2000" dirty="0" smtClean="0"/>
              <a:t>1</a:t>
            </a:r>
            <a:endParaRPr lang="fr-FR" sz="2000" dirty="0"/>
          </a:p>
          <a:p>
            <a:pPr marL="0" indent="0">
              <a:buNone/>
            </a:pPr>
            <a:endParaRPr lang="fr-FR" sz="2000" dirty="0" smtClean="0"/>
          </a:p>
        </p:txBody>
      </p:sp>
    </p:spTree>
    <p:extLst>
      <p:ext uri="{BB962C8B-B14F-4D97-AF65-F5344CB8AC3E}">
        <p14:creationId xmlns:p14="http://schemas.microsoft.com/office/powerpoint/2010/main" val="1036707194"/>
      </p:ext>
    </p:extLst>
  </p:cSld>
  <p:clrMapOvr>
    <a:masterClrMapping/>
  </p:clrMapOvr>
  <p:transition spd="slow">
    <p:wipe dir="d"/>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4000" b="1" i="1" dirty="0" err="1" smtClean="0">
                <a:solidFill>
                  <a:schemeClr val="accent2">
                    <a:lumMod val="75000"/>
                  </a:schemeClr>
                </a:solidFill>
              </a:rPr>
              <a:t>sqrt</a:t>
            </a:r>
            <a:r>
              <a:rPr lang="fr-FR" sz="4000" b="1" i="1" dirty="0" smtClean="0">
                <a:solidFill>
                  <a:schemeClr val="accent2">
                    <a:lumMod val="75000"/>
                  </a:schemeClr>
                </a:solidFill>
              </a:rPr>
              <a:t>($</a:t>
            </a:r>
            <a:r>
              <a:rPr lang="fr-FR" sz="4000" b="1" i="1" dirty="0" err="1" smtClean="0">
                <a:solidFill>
                  <a:schemeClr val="accent2">
                    <a:lumMod val="75000"/>
                  </a:schemeClr>
                </a:solidFill>
              </a:rPr>
              <a:t>arg</a:t>
            </a:r>
            <a:r>
              <a:rPr lang="fr-FR" sz="4000" b="1" i="1" dirty="0" smtClean="0">
                <a:solidFill>
                  <a:schemeClr val="accent2">
                    <a:lumMod val="75000"/>
                  </a:schemeClr>
                </a:solidFill>
              </a:rPr>
              <a:t>)</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float </a:t>
            </a:r>
            <a:r>
              <a:rPr lang="fr-FR" sz="2000" b="1" dirty="0" err="1" smtClean="0">
                <a:solidFill>
                  <a:schemeClr val="accent2">
                    <a:lumMod val="75000"/>
                  </a:schemeClr>
                </a:solidFill>
              </a:rPr>
              <a:t>sqrt</a:t>
            </a:r>
            <a:r>
              <a:rPr lang="fr-FR" sz="2000" b="1" dirty="0" smtClean="0">
                <a:solidFill>
                  <a:schemeClr val="tx2">
                    <a:lumMod val="75000"/>
                  </a:schemeClr>
                </a:solidFill>
              </a:rPr>
              <a:t>($</a:t>
            </a:r>
            <a:r>
              <a:rPr lang="fr-FR" sz="2000" b="1" dirty="0" err="1" smtClean="0">
                <a:solidFill>
                  <a:schemeClr val="tx2">
                    <a:lumMod val="75000"/>
                  </a:schemeClr>
                </a:solidFill>
              </a:rPr>
              <a:t>arg</a:t>
            </a:r>
            <a:r>
              <a:rPr lang="fr-FR" sz="2000" b="1" dirty="0" smtClean="0">
                <a:solidFill>
                  <a:schemeClr val="tx2">
                    <a:lumMod val="75000"/>
                  </a:schemeClr>
                </a:solidFill>
              </a:rPr>
              <a:t>)</a:t>
            </a:r>
            <a:endParaRPr lang="fr-FR" sz="2000" b="1" dirty="0" smtClean="0">
              <a:solidFill>
                <a:schemeClr val="accent2">
                  <a:lumMod val="75000"/>
                </a:schemeClr>
              </a:solidFill>
            </a:endParaRPr>
          </a:p>
          <a:p>
            <a:pPr marL="0" indent="0">
              <a:buNone/>
            </a:pPr>
            <a:r>
              <a:rPr lang="fr-FR" sz="2000" dirty="0"/>
              <a:t>Retourne la racine carrée </a:t>
            </a:r>
            <a:r>
              <a:rPr lang="fr-FR" sz="2000" dirty="0" smtClean="0"/>
              <a:t>de </a:t>
            </a:r>
            <a:r>
              <a:rPr lang="fr-FR" sz="2000" b="1" dirty="0" smtClean="0">
                <a:solidFill>
                  <a:schemeClr val="tx2">
                    <a:lumMod val="75000"/>
                  </a:schemeClr>
                </a:solidFill>
              </a:rPr>
              <a:t>$arg.</a:t>
            </a:r>
          </a:p>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arg</a:t>
            </a:r>
            <a:r>
              <a:rPr lang="fr-FR" sz="2000" b="1" dirty="0" smtClean="0">
                <a:solidFill>
                  <a:schemeClr val="tx2">
                    <a:lumMod val="75000"/>
                  </a:schemeClr>
                </a:solidFill>
              </a:rPr>
              <a:t> </a:t>
            </a:r>
            <a:r>
              <a:rPr lang="fr-FR" sz="2000" b="1" dirty="0">
                <a:solidFill>
                  <a:schemeClr val="tx2">
                    <a:lumMod val="75000"/>
                  </a:schemeClr>
                </a:solidFill>
              </a:rPr>
              <a:t>: </a:t>
            </a:r>
            <a:r>
              <a:rPr lang="fr-FR" sz="2000" dirty="0"/>
              <a:t>est </a:t>
            </a:r>
            <a:r>
              <a:rPr lang="fr-FR" sz="2000" dirty="0" smtClean="0"/>
              <a:t>l'argument à traiter,</a:t>
            </a:r>
          </a:p>
          <a:p>
            <a:pPr marL="0" indent="0">
              <a:buNone/>
            </a:pPr>
            <a:r>
              <a:rPr lang="fr-FR" sz="2000" i="1" dirty="0" smtClean="0"/>
              <a:t>Valeur de retour :</a:t>
            </a:r>
            <a:endParaRPr lang="fr-FR" sz="2000" i="1" dirty="0"/>
          </a:p>
          <a:p>
            <a:pPr marL="0" indent="0">
              <a:buNone/>
            </a:pPr>
            <a:r>
              <a:rPr lang="fr-FR" sz="2000" dirty="0"/>
              <a:t>La racine carrée de </a:t>
            </a:r>
            <a:r>
              <a:rPr lang="fr-FR" sz="2000" i="1" dirty="0" err="1"/>
              <a:t>arg</a:t>
            </a:r>
            <a:r>
              <a:rPr lang="fr-FR" sz="2000" dirty="0"/>
              <a:t> ou la valeur spéciale </a:t>
            </a:r>
            <a:r>
              <a:rPr lang="fr-FR" sz="2000" i="1" dirty="0"/>
              <a:t>NAN</a:t>
            </a:r>
            <a:r>
              <a:rPr lang="fr-FR" sz="2000" dirty="0"/>
              <a:t> pour les nombres négatifs</a:t>
            </a:r>
            <a:r>
              <a:rPr lang="fr-FR" sz="2000" dirty="0" smtClean="0"/>
              <a:t>.</a:t>
            </a:r>
            <a:endParaRPr lang="fr-FR" sz="2000" dirty="0"/>
          </a:p>
          <a:p>
            <a:pPr marL="0" indent="0">
              <a:buNone/>
            </a:pPr>
            <a:r>
              <a:rPr lang="fr-FR" sz="2000" dirty="0" smtClean="0"/>
              <a:t>exemples : </a:t>
            </a:r>
          </a:p>
          <a:p>
            <a:pPr marL="0" indent="0">
              <a:buNone/>
            </a:pPr>
            <a:r>
              <a:rPr lang="es-ES" sz="2000" dirty="0"/>
              <a:t>echo </a:t>
            </a:r>
            <a:r>
              <a:rPr lang="es-ES" sz="2000" b="1" dirty="0" err="1">
                <a:solidFill>
                  <a:schemeClr val="accent2">
                    <a:lumMod val="75000"/>
                  </a:schemeClr>
                </a:solidFill>
              </a:rPr>
              <a:t>sqrt</a:t>
            </a:r>
            <a:r>
              <a:rPr lang="es-ES" sz="2000" dirty="0"/>
              <a:t>(9); </a:t>
            </a:r>
            <a:r>
              <a:rPr lang="es-ES" sz="2000" dirty="0" smtClean="0"/>
              <a:t>		//</a:t>
            </a:r>
            <a:r>
              <a:rPr lang="es-ES" sz="2000" dirty="0"/>
              <a:t> 3</a:t>
            </a:r>
            <a:br>
              <a:rPr lang="es-ES" sz="2000" dirty="0"/>
            </a:br>
            <a:r>
              <a:rPr lang="es-ES" sz="2000" dirty="0"/>
              <a:t>echo </a:t>
            </a:r>
            <a:r>
              <a:rPr lang="es-ES" sz="2000" b="1" dirty="0" err="1">
                <a:solidFill>
                  <a:schemeClr val="accent2">
                    <a:lumMod val="75000"/>
                  </a:schemeClr>
                </a:solidFill>
              </a:rPr>
              <a:t>sqrt</a:t>
            </a:r>
            <a:r>
              <a:rPr lang="es-ES" sz="2000" dirty="0"/>
              <a:t>(10); </a:t>
            </a:r>
            <a:r>
              <a:rPr lang="es-ES" sz="2000" dirty="0" smtClean="0"/>
              <a:t>		//</a:t>
            </a:r>
            <a:r>
              <a:rPr lang="es-ES" sz="2000" dirty="0"/>
              <a:t> 3.16227766 ...</a:t>
            </a:r>
            <a:endParaRPr lang="fr-FR" sz="2000" dirty="0" smtClean="0"/>
          </a:p>
        </p:txBody>
      </p:sp>
    </p:spTree>
    <p:extLst>
      <p:ext uri="{BB962C8B-B14F-4D97-AF65-F5344CB8AC3E}">
        <p14:creationId xmlns:p14="http://schemas.microsoft.com/office/powerpoint/2010/main" val="3397817742"/>
      </p:ext>
    </p:extLst>
  </p:cSld>
  <p:clrMapOvr>
    <a:masterClrMapping/>
  </p:clrMapOvr>
  <p:transition spd="slow">
    <p:wipe dir="d"/>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4000" b="1" i="1" dirty="0" err="1" smtClean="0">
                <a:solidFill>
                  <a:schemeClr val="accent2">
                    <a:lumMod val="75000"/>
                  </a:schemeClr>
                </a:solidFill>
              </a:rPr>
              <a:t>fmod</a:t>
            </a:r>
            <a:r>
              <a:rPr lang="fr-FR" sz="4000" b="1" i="1" dirty="0" smtClean="0">
                <a:solidFill>
                  <a:schemeClr val="accent2">
                    <a:lumMod val="75000"/>
                  </a:schemeClr>
                </a:solidFill>
              </a:rPr>
              <a:t>($</a:t>
            </a:r>
            <a:r>
              <a:rPr lang="fr-FR" sz="4000" b="1" i="1" dirty="0" err="1" smtClean="0">
                <a:solidFill>
                  <a:schemeClr val="accent2">
                    <a:lumMod val="75000"/>
                  </a:schemeClr>
                </a:solidFill>
              </a:rPr>
              <a:t>x,$y</a:t>
            </a:r>
            <a:r>
              <a:rPr lang="fr-FR" sz="4000" b="1" i="1" dirty="0" smtClean="0">
                <a:solidFill>
                  <a:schemeClr val="accent2">
                    <a:lumMod val="75000"/>
                  </a:schemeClr>
                </a:solidFill>
              </a:rPr>
              <a:t>)</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float </a:t>
            </a:r>
            <a:r>
              <a:rPr lang="fr-FR" sz="2000" b="1" dirty="0" err="1" smtClean="0">
                <a:solidFill>
                  <a:schemeClr val="accent2">
                    <a:lumMod val="75000"/>
                  </a:schemeClr>
                </a:solidFill>
              </a:rPr>
              <a:t>fmod</a:t>
            </a:r>
            <a:r>
              <a:rPr lang="fr-FR" sz="2000" b="1" dirty="0" smtClean="0">
                <a:solidFill>
                  <a:schemeClr val="tx2">
                    <a:lumMod val="75000"/>
                  </a:schemeClr>
                </a:solidFill>
              </a:rPr>
              <a:t>($</a:t>
            </a:r>
            <a:r>
              <a:rPr lang="fr-FR" sz="2000" b="1" dirty="0" err="1" smtClean="0">
                <a:solidFill>
                  <a:schemeClr val="tx2">
                    <a:lumMod val="75000"/>
                  </a:schemeClr>
                </a:solidFill>
              </a:rPr>
              <a:t>x,$y</a:t>
            </a:r>
            <a:r>
              <a:rPr lang="fr-FR" sz="2000" b="1" dirty="0" smtClean="0">
                <a:solidFill>
                  <a:schemeClr val="tx2">
                    <a:lumMod val="75000"/>
                  </a:schemeClr>
                </a:solidFill>
              </a:rPr>
              <a:t>)</a:t>
            </a:r>
            <a:endParaRPr lang="fr-FR" sz="2000" b="1" dirty="0" smtClean="0">
              <a:solidFill>
                <a:schemeClr val="accent2">
                  <a:lumMod val="75000"/>
                </a:schemeClr>
              </a:solidFill>
            </a:endParaRPr>
          </a:p>
          <a:p>
            <a:pPr marL="0" indent="0">
              <a:buNone/>
            </a:pPr>
            <a:r>
              <a:rPr lang="fr-FR" sz="2000" dirty="0"/>
              <a:t>Retourne le reste de la division de </a:t>
            </a:r>
            <a:r>
              <a:rPr lang="fr-FR" sz="2000" b="1" dirty="0" smtClean="0">
                <a:solidFill>
                  <a:schemeClr val="tx2">
                    <a:lumMod val="75000"/>
                  </a:schemeClr>
                </a:solidFill>
              </a:rPr>
              <a:t>$</a:t>
            </a:r>
            <a:r>
              <a:rPr lang="fr-FR" sz="2000" b="1" dirty="0">
                <a:solidFill>
                  <a:schemeClr val="tx2">
                    <a:lumMod val="75000"/>
                  </a:schemeClr>
                </a:solidFill>
              </a:rPr>
              <a:t>x</a:t>
            </a:r>
            <a:r>
              <a:rPr lang="fr-FR" sz="2000" dirty="0" smtClean="0"/>
              <a:t> </a:t>
            </a:r>
            <a:r>
              <a:rPr lang="fr-FR" sz="2000" dirty="0"/>
              <a:t>par </a:t>
            </a:r>
            <a:r>
              <a:rPr lang="fr-FR" sz="2000" b="1" dirty="0" smtClean="0">
                <a:solidFill>
                  <a:schemeClr val="tx2">
                    <a:lumMod val="75000"/>
                  </a:schemeClr>
                </a:solidFill>
              </a:rPr>
              <a:t>$y</a:t>
            </a:r>
            <a:r>
              <a:rPr lang="fr-FR" sz="2000" dirty="0" smtClean="0"/>
              <a:t>. </a:t>
            </a:r>
            <a:r>
              <a:rPr lang="fr-FR" sz="2000" dirty="0"/>
              <a:t>Ce reste est un nombre à virgule flottante. Le reste (</a:t>
            </a:r>
            <a:r>
              <a:rPr lang="fr-FR" sz="2000" i="1" dirty="0"/>
              <a:t>r</a:t>
            </a:r>
            <a:r>
              <a:rPr lang="fr-FR" sz="2000" dirty="0"/>
              <a:t>) est défini par : </a:t>
            </a:r>
            <a:r>
              <a:rPr lang="fr-FR" sz="2000" dirty="0" smtClean="0"/>
              <a:t>$x =$ </a:t>
            </a:r>
            <a:r>
              <a:rPr lang="fr-FR" sz="2000" dirty="0"/>
              <a:t>i * </a:t>
            </a:r>
            <a:r>
              <a:rPr lang="fr-FR" sz="2000" dirty="0" smtClean="0"/>
              <a:t>$y </a:t>
            </a:r>
            <a:r>
              <a:rPr lang="fr-FR" sz="2000" dirty="0"/>
              <a:t>+ </a:t>
            </a:r>
            <a:r>
              <a:rPr lang="fr-FR" sz="2000" dirty="0" smtClean="0"/>
              <a:t>$r</a:t>
            </a:r>
            <a:r>
              <a:rPr lang="fr-FR" sz="2000" dirty="0"/>
              <a:t>, pour un entier </a:t>
            </a:r>
            <a:r>
              <a:rPr lang="fr-FR" sz="2000" dirty="0" smtClean="0"/>
              <a:t>$i. </a:t>
            </a:r>
          </a:p>
          <a:p>
            <a:pPr marL="0" indent="0">
              <a:buNone/>
            </a:pPr>
            <a:r>
              <a:rPr lang="fr-FR" sz="2000" dirty="0" smtClean="0"/>
              <a:t>Si $</a:t>
            </a:r>
            <a:r>
              <a:rPr lang="fr-FR" sz="2000" i="1" dirty="0" smtClean="0"/>
              <a:t>y</a:t>
            </a:r>
            <a:r>
              <a:rPr lang="fr-FR" sz="2000" dirty="0" smtClean="0"/>
              <a:t> </a:t>
            </a:r>
            <a:r>
              <a:rPr lang="fr-FR" sz="2000" dirty="0"/>
              <a:t>n'est pas nul, </a:t>
            </a:r>
            <a:r>
              <a:rPr lang="fr-FR" sz="2000" dirty="0" smtClean="0"/>
              <a:t>$</a:t>
            </a:r>
            <a:r>
              <a:rPr lang="fr-FR" sz="2000" i="1" dirty="0" smtClean="0"/>
              <a:t>r</a:t>
            </a:r>
            <a:r>
              <a:rPr lang="fr-FR" sz="2000" dirty="0" smtClean="0"/>
              <a:t> </a:t>
            </a:r>
            <a:r>
              <a:rPr lang="fr-FR" sz="2000" dirty="0"/>
              <a:t>a le même signe que </a:t>
            </a:r>
            <a:r>
              <a:rPr lang="fr-FR" sz="2000" dirty="0" smtClean="0"/>
              <a:t>$</a:t>
            </a:r>
            <a:r>
              <a:rPr lang="fr-FR" sz="2000" i="1" dirty="0" smtClean="0"/>
              <a:t>x</a:t>
            </a:r>
            <a:r>
              <a:rPr lang="fr-FR" sz="2000" dirty="0" smtClean="0"/>
              <a:t> </a:t>
            </a:r>
            <a:r>
              <a:rPr lang="fr-FR" sz="2000" dirty="0"/>
              <a:t>est une taille inférieure à </a:t>
            </a:r>
            <a:r>
              <a:rPr lang="fr-FR" sz="2000" dirty="0" smtClean="0"/>
              <a:t>$</a:t>
            </a:r>
            <a:r>
              <a:rPr lang="fr-FR" sz="2000" i="1" dirty="0" smtClean="0"/>
              <a:t>y</a:t>
            </a:r>
            <a:r>
              <a:rPr lang="fr-FR" sz="2000" dirty="0"/>
              <a:t>. </a:t>
            </a:r>
            <a:endParaRPr lang="fr-FR" sz="2000" dirty="0" smtClean="0"/>
          </a:p>
          <a:p>
            <a:pPr marL="0" indent="0">
              <a:buNone/>
            </a:pPr>
            <a:r>
              <a:rPr lang="fr-FR" sz="2000" b="1" dirty="0" smtClean="0">
                <a:solidFill>
                  <a:schemeClr val="tx2">
                    <a:lumMod val="75000"/>
                  </a:schemeClr>
                </a:solidFill>
              </a:rPr>
              <a:t>$x : </a:t>
            </a:r>
            <a:r>
              <a:rPr lang="fr-FR" sz="2000" dirty="0" smtClean="0"/>
              <a:t>est le dividende,</a:t>
            </a:r>
          </a:p>
          <a:p>
            <a:pPr marL="0" indent="0">
              <a:buNone/>
            </a:pPr>
            <a:r>
              <a:rPr lang="fr-FR" sz="2000" b="1" dirty="0" smtClean="0">
                <a:solidFill>
                  <a:schemeClr val="tx2">
                    <a:lumMod val="75000"/>
                  </a:schemeClr>
                </a:solidFill>
              </a:rPr>
              <a:t>$y </a:t>
            </a:r>
            <a:r>
              <a:rPr lang="fr-FR" sz="2000" b="1" dirty="0">
                <a:solidFill>
                  <a:schemeClr val="tx2">
                    <a:lumMod val="75000"/>
                  </a:schemeClr>
                </a:solidFill>
              </a:rPr>
              <a:t>: </a:t>
            </a:r>
            <a:r>
              <a:rPr lang="fr-FR" sz="2000" dirty="0"/>
              <a:t>est le </a:t>
            </a:r>
            <a:r>
              <a:rPr lang="fr-FR" sz="2000" dirty="0" smtClean="0"/>
              <a:t>diviseur,</a:t>
            </a:r>
            <a:endParaRPr lang="fr-FR" sz="2000" dirty="0"/>
          </a:p>
          <a:p>
            <a:pPr marL="0" indent="0">
              <a:buNone/>
            </a:pPr>
            <a:endParaRPr lang="fr-FR" sz="2000" dirty="0" smtClean="0"/>
          </a:p>
          <a:p>
            <a:pPr marL="0" indent="0">
              <a:buNone/>
            </a:pPr>
            <a:r>
              <a:rPr lang="fr-FR" sz="2000" i="1" dirty="0" smtClean="0"/>
              <a:t>Valeur de retour :</a:t>
            </a:r>
            <a:endParaRPr lang="fr-FR" sz="2000" i="1" dirty="0"/>
          </a:p>
          <a:p>
            <a:pPr marL="0" indent="0">
              <a:buNone/>
            </a:pPr>
            <a:r>
              <a:rPr lang="fr-FR" sz="2000" dirty="0"/>
              <a:t>Le reste de la division de </a:t>
            </a:r>
            <a:r>
              <a:rPr lang="fr-FR" sz="2000" i="1" dirty="0"/>
              <a:t>x</a:t>
            </a:r>
            <a:r>
              <a:rPr lang="fr-FR" sz="2000" dirty="0"/>
              <a:t> par </a:t>
            </a:r>
            <a:r>
              <a:rPr lang="fr-FR" sz="2000" i="1" dirty="0"/>
              <a:t>y</a:t>
            </a:r>
            <a:r>
              <a:rPr lang="fr-FR" sz="2000" dirty="0"/>
              <a:t>. </a:t>
            </a:r>
          </a:p>
          <a:p>
            <a:pPr marL="0" indent="0">
              <a:buNone/>
            </a:pPr>
            <a:r>
              <a:rPr lang="fr-FR" sz="2000" dirty="0" smtClean="0"/>
              <a:t>exemples : </a:t>
            </a:r>
          </a:p>
          <a:p>
            <a:pPr marL="0" indent="0">
              <a:buNone/>
            </a:pPr>
            <a:r>
              <a:rPr lang="en-US" sz="2000" dirty="0"/>
              <a:t>$x = 5.7;</a:t>
            </a:r>
            <a:br>
              <a:rPr lang="en-US" sz="2000" dirty="0"/>
            </a:br>
            <a:r>
              <a:rPr lang="en-US" sz="2000" dirty="0"/>
              <a:t>$y = 1.3;</a:t>
            </a:r>
            <a:br>
              <a:rPr lang="en-US" sz="2000" dirty="0"/>
            </a:br>
            <a:r>
              <a:rPr lang="en-US" sz="2000" dirty="0"/>
              <a:t>$r = </a:t>
            </a:r>
            <a:r>
              <a:rPr lang="en-US" sz="2000" dirty="0" err="1"/>
              <a:t>fmod</a:t>
            </a:r>
            <a:r>
              <a:rPr lang="en-US" sz="2000" dirty="0"/>
              <a:t>($x, $y);</a:t>
            </a:r>
            <a:br>
              <a:rPr lang="en-US" sz="2000" dirty="0"/>
            </a:br>
            <a:r>
              <a:rPr lang="en-US" sz="2000" dirty="0"/>
              <a:t>// $r </a:t>
            </a:r>
            <a:r>
              <a:rPr lang="en-US" sz="2000" dirty="0" smtClean="0"/>
              <a:t>=</a:t>
            </a:r>
            <a:r>
              <a:rPr lang="en-US" sz="2000" dirty="0"/>
              <a:t> 0.5, </a:t>
            </a:r>
            <a:r>
              <a:rPr lang="en-US" sz="2000" dirty="0" err="1" smtClean="0"/>
              <a:t>parce</a:t>
            </a:r>
            <a:r>
              <a:rPr lang="en-US" sz="2000" dirty="0" smtClean="0"/>
              <a:t> que</a:t>
            </a:r>
            <a:r>
              <a:rPr lang="en-US" sz="2000" dirty="0"/>
              <a:t> 4 * 1.3 + 0.5 = 5.7</a:t>
            </a:r>
            <a:endParaRPr lang="fr-FR" sz="2000" dirty="0" smtClean="0"/>
          </a:p>
        </p:txBody>
      </p:sp>
    </p:spTree>
    <p:extLst>
      <p:ext uri="{BB962C8B-B14F-4D97-AF65-F5344CB8AC3E}">
        <p14:creationId xmlns:p14="http://schemas.microsoft.com/office/powerpoint/2010/main" val="1080826291"/>
      </p:ext>
    </p:extLst>
  </p:cSld>
  <p:clrMapOvr>
    <a:masterClrMapping/>
  </p:clrMapOvr>
  <p:transition spd="slow">
    <p:wipe dir="d"/>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4000" b="1" i="1" dirty="0">
                <a:solidFill>
                  <a:schemeClr val="accent2">
                    <a:lumMod val="75000"/>
                  </a:schemeClr>
                </a:solidFill>
              </a:rPr>
              <a:t>rand ()  </a:t>
            </a:r>
            <a:r>
              <a:rPr lang="fr-FR" sz="4000" i="1" dirty="0" smtClean="0"/>
              <a:t>et</a:t>
            </a:r>
            <a:r>
              <a:rPr lang="fr-FR" sz="4000" b="1" i="1" dirty="0" smtClean="0">
                <a:solidFill>
                  <a:schemeClr val="accent2">
                    <a:lumMod val="75000"/>
                  </a:schemeClr>
                </a:solidFill>
              </a:rPr>
              <a:t>  rand($</a:t>
            </a:r>
            <a:r>
              <a:rPr lang="fr-FR" sz="4000" b="1" i="1" dirty="0" err="1" smtClean="0">
                <a:solidFill>
                  <a:schemeClr val="accent2">
                    <a:lumMod val="75000"/>
                  </a:schemeClr>
                </a:solidFill>
              </a:rPr>
              <a:t>min,$max</a:t>
            </a:r>
            <a:r>
              <a:rPr lang="fr-FR" sz="4000" b="1" i="1" dirty="0" smtClean="0">
                <a:solidFill>
                  <a:schemeClr val="accent2">
                    <a:lumMod val="75000"/>
                  </a:schemeClr>
                </a:solidFill>
              </a:rPr>
              <a:t>)</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err="1" smtClean="0"/>
              <a:t>int</a:t>
            </a:r>
            <a:r>
              <a:rPr lang="fr-FR" sz="2000" dirty="0" smtClean="0"/>
              <a:t> </a:t>
            </a:r>
            <a:r>
              <a:rPr lang="fr-FR" sz="2000" b="1" dirty="0">
                <a:solidFill>
                  <a:schemeClr val="accent2">
                    <a:lumMod val="75000"/>
                  </a:schemeClr>
                </a:solidFill>
              </a:rPr>
              <a:t>rand</a:t>
            </a:r>
            <a:r>
              <a:rPr lang="fr-FR" sz="2000" dirty="0" smtClean="0"/>
              <a:t>()</a:t>
            </a:r>
          </a:p>
          <a:p>
            <a:pPr marL="0" indent="0">
              <a:buNone/>
            </a:pPr>
            <a:r>
              <a:rPr lang="fr-FR" sz="2000" dirty="0" err="1" smtClean="0"/>
              <a:t>int</a:t>
            </a:r>
            <a:r>
              <a:rPr lang="fr-FR" sz="2000" dirty="0" smtClean="0"/>
              <a:t> </a:t>
            </a:r>
            <a:r>
              <a:rPr lang="fr-FR" sz="2000" b="1" dirty="0" smtClean="0">
                <a:solidFill>
                  <a:schemeClr val="accent2">
                    <a:lumMod val="75000"/>
                  </a:schemeClr>
                </a:solidFill>
              </a:rPr>
              <a:t>rand</a:t>
            </a:r>
            <a:r>
              <a:rPr lang="fr-FR" sz="2000" b="1" dirty="0" smtClean="0">
                <a:solidFill>
                  <a:schemeClr val="tx2">
                    <a:lumMod val="75000"/>
                  </a:schemeClr>
                </a:solidFill>
              </a:rPr>
              <a:t>($</a:t>
            </a:r>
            <a:r>
              <a:rPr lang="fr-FR" sz="2000" b="1" dirty="0" err="1" smtClean="0">
                <a:solidFill>
                  <a:schemeClr val="tx2">
                    <a:lumMod val="75000"/>
                  </a:schemeClr>
                </a:solidFill>
              </a:rPr>
              <a:t>x,$y</a:t>
            </a:r>
            <a:r>
              <a:rPr lang="fr-FR" sz="2000" b="1" dirty="0" smtClean="0">
                <a:solidFill>
                  <a:schemeClr val="tx2">
                    <a:lumMod val="75000"/>
                  </a:schemeClr>
                </a:solidFill>
              </a:rPr>
              <a:t>)</a:t>
            </a:r>
            <a:endParaRPr lang="fr-FR" sz="2000" b="1" dirty="0" smtClean="0">
              <a:solidFill>
                <a:schemeClr val="accent2">
                  <a:lumMod val="75000"/>
                </a:schemeClr>
              </a:solidFill>
            </a:endParaRPr>
          </a:p>
          <a:p>
            <a:pPr marL="0" indent="0">
              <a:buNone/>
            </a:pPr>
            <a:r>
              <a:rPr lang="fr-FR" sz="2000" dirty="0" smtClean="0"/>
              <a:t>La première forme retourne un nombre entier aléatoire entre 0 et la valeur 32767 ou une valeur maxi que l'on peut retrouver avec la fonction </a:t>
            </a:r>
            <a:r>
              <a:rPr lang="fr-FR" sz="2000" dirty="0" err="1" smtClean="0"/>
              <a:t>getrandmax</a:t>
            </a:r>
            <a:r>
              <a:rPr lang="fr-FR" sz="2000" dirty="0" smtClean="0"/>
              <a:t>().</a:t>
            </a:r>
          </a:p>
          <a:p>
            <a:pPr marL="0" indent="0">
              <a:buNone/>
            </a:pPr>
            <a:r>
              <a:rPr lang="fr-FR" sz="2000" dirty="0" smtClean="0"/>
              <a:t>La seconde forme retourne un nombre entier aléatoire entre </a:t>
            </a:r>
            <a:r>
              <a:rPr lang="fr-FR" sz="2000" b="1" dirty="0">
                <a:solidFill>
                  <a:schemeClr val="accent2">
                    <a:lumMod val="75000"/>
                  </a:schemeClr>
                </a:solidFill>
              </a:rPr>
              <a:t>$min </a:t>
            </a:r>
            <a:r>
              <a:rPr lang="fr-FR" sz="2000" dirty="0" smtClean="0"/>
              <a:t>et </a:t>
            </a:r>
            <a:r>
              <a:rPr lang="fr-FR" sz="2000" b="1" dirty="0">
                <a:solidFill>
                  <a:schemeClr val="accent2">
                    <a:lumMod val="75000"/>
                  </a:schemeClr>
                </a:solidFill>
              </a:rPr>
              <a:t>$max</a:t>
            </a:r>
            <a:r>
              <a:rPr lang="fr-FR" sz="2000" dirty="0" smtClean="0"/>
              <a:t>.</a:t>
            </a:r>
          </a:p>
          <a:p>
            <a:pPr marL="0" indent="0">
              <a:buNone/>
            </a:pPr>
            <a:r>
              <a:rPr lang="fr-FR" sz="2000" i="1" dirty="0" smtClean="0"/>
              <a:t>Valeur de retour :</a:t>
            </a:r>
            <a:endParaRPr lang="fr-FR" sz="2000" i="1" dirty="0"/>
          </a:p>
          <a:p>
            <a:pPr marL="0" indent="0">
              <a:buNone/>
            </a:pPr>
            <a:r>
              <a:rPr lang="fr-FR" sz="2000" dirty="0"/>
              <a:t>Une valeur </a:t>
            </a:r>
            <a:r>
              <a:rPr lang="fr-FR" sz="2000" dirty="0" err="1"/>
              <a:t>pseudoaléatoire</a:t>
            </a:r>
            <a:r>
              <a:rPr lang="fr-FR" sz="2000" dirty="0"/>
              <a:t>, comprise entre </a:t>
            </a:r>
            <a:r>
              <a:rPr lang="fr-FR" sz="2000" i="1" dirty="0"/>
              <a:t>min</a:t>
            </a:r>
            <a:r>
              <a:rPr lang="fr-FR" sz="2000" dirty="0"/>
              <a:t> (ou 0) et </a:t>
            </a:r>
            <a:r>
              <a:rPr lang="fr-FR" sz="2000" i="1" dirty="0"/>
              <a:t>max</a:t>
            </a:r>
            <a:r>
              <a:rPr lang="fr-FR" sz="2000" dirty="0"/>
              <a:t> (ou mt_getrandmax()</a:t>
            </a:r>
            <a:r>
              <a:rPr lang="fr-FR" sz="2000" dirty="0" smtClean="0"/>
              <a:t>. </a:t>
            </a:r>
            <a:endParaRPr lang="fr-FR" sz="2000" dirty="0"/>
          </a:p>
          <a:p>
            <a:pPr marL="0" indent="0">
              <a:buNone/>
            </a:pPr>
            <a:r>
              <a:rPr lang="fr-FR" sz="2000" dirty="0" smtClean="0"/>
              <a:t>exemple : </a:t>
            </a:r>
          </a:p>
          <a:p>
            <a:pPr marL="0" indent="0">
              <a:buNone/>
            </a:pPr>
            <a:r>
              <a:rPr lang="fr-FR" sz="2000" dirty="0" err="1"/>
              <a:t>echo</a:t>
            </a:r>
            <a:r>
              <a:rPr lang="fr-FR" sz="2000" dirty="0"/>
              <a:t> rand(5, 15</a:t>
            </a:r>
            <a:r>
              <a:rPr lang="fr-FR" sz="2000" dirty="0" smtClean="0"/>
              <a:t>);		</a:t>
            </a:r>
            <a:r>
              <a:rPr lang="en-US" sz="2000" dirty="0" smtClean="0"/>
              <a:t>//</a:t>
            </a:r>
            <a:r>
              <a:rPr lang="en-US" sz="2000" dirty="0"/>
              <a:t> </a:t>
            </a:r>
            <a:r>
              <a:rPr lang="en-US" sz="2000" dirty="0" smtClean="0"/>
              <a:t>11</a:t>
            </a:r>
            <a:endParaRPr lang="fr-FR" sz="2000" dirty="0" smtClean="0"/>
          </a:p>
        </p:txBody>
      </p:sp>
    </p:spTree>
    <p:extLst>
      <p:ext uri="{BB962C8B-B14F-4D97-AF65-F5344CB8AC3E}">
        <p14:creationId xmlns:p14="http://schemas.microsoft.com/office/powerpoint/2010/main" val="2149753001"/>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variables</a:t>
            </a:r>
            <a:endParaRPr lang="fr-FR" dirty="0"/>
          </a:p>
        </p:txBody>
      </p:sp>
      <p:sp>
        <p:nvSpPr>
          <p:cNvPr id="3" name="Espace réservé du contenu 2"/>
          <p:cNvSpPr>
            <a:spLocks noGrp="1"/>
          </p:cNvSpPr>
          <p:nvPr>
            <p:ph idx="1"/>
          </p:nvPr>
        </p:nvSpPr>
        <p:spPr>
          <a:xfrm>
            <a:off x="762000" y="1412777"/>
            <a:ext cx="8274496" cy="5184576"/>
          </a:xfrm>
        </p:spPr>
        <p:txBody>
          <a:bodyPr>
            <a:normAutofit/>
          </a:bodyPr>
          <a:lstStyle/>
          <a:p>
            <a:pPr marL="0" indent="0">
              <a:buNone/>
            </a:pPr>
            <a:r>
              <a:rPr lang="fr-FR" sz="2000" b="1" i="1" dirty="0" smtClean="0"/>
              <a:t>Transtypage ("</a:t>
            </a:r>
            <a:r>
              <a:rPr lang="fr-FR" sz="2000" b="1" i="1" dirty="0" err="1" smtClean="0"/>
              <a:t>cast</a:t>
            </a:r>
            <a:r>
              <a:rPr lang="fr-FR" sz="2000" b="1" i="1" dirty="0" smtClean="0"/>
              <a:t>" en anglais)</a:t>
            </a:r>
            <a:endParaRPr lang="fr-FR" sz="2000" dirty="0"/>
          </a:p>
          <a:p>
            <a:pPr marL="0" indent="0">
              <a:buNone/>
            </a:pPr>
            <a:r>
              <a:rPr lang="fr-FR" sz="2000" dirty="0" smtClean="0"/>
              <a:t>Le transtypage est l'opération qui consiste à adapter le type de la variable à son contenu :</a:t>
            </a:r>
          </a:p>
          <a:p>
            <a:pPr marL="0" indent="0">
              <a:buNone/>
            </a:pPr>
            <a:r>
              <a:rPr lang="fr-FR" sz="2000" dirty="0" smtClean="0"/>
              <a:t>exemples :</a:t>
            </a:r>
          </a:p>
          <a:p>
            <a:pPr marL="0" indent="0">
              <a:buNone/>
            </a:pPr>
            <a:r>
              <a:rPr lang="fr-FR" sz="2000" b="1" dirty="0">
                <a:solidFill>
                  <a:schemeClr val="tx2">
                    <a:lumMod val="75000"/>
                  </a:schemeClr>
                </a:solidFill>
              </a:rPr>
              <a:t>$</a:t>
            </a:r>
            <a:r>
              <a:rPr lang="fr-FR" sz="2000" b="1" dirty="0" smtClean="0">
                <a:solidFill>
                  <a:schemeClr val="tx2">
                    <a:lumMod val="75000"/>
                  </a:schemeClr>
                </a:solidFill>
              </a:rPr>
              <a:t>var </a:t>
            </a:r>
            <a:r>
              <a:rPr lang="fr-FR" sz="2000" dirty="0" smtClean="0"/>
              <a:t>= '2'; 	// </a:t>
            </a:r>
            <a:r>
              <a:rPr lang="fr-FR" sz="2000" dirty="0"/>
              <a:t>$var est </a:t>
            </a:r>
            <a:r>
              <a:rPr lang="fr-FR" sz="2000" dirty="0" smtClean="0"/>
              <a:t>une chaîne égale à 2</a:t>
            </a:r>
            <a:endParaRPr lang="fr-FR" sz="2000" dirty="0"/>
          </a:p>
          <a:p>
            <a:pPr marL="0" indent="0">
              <a:buNone/>
            </a:pPr>
            <a:r>
              <a:rPr lang="fr-FR" sz="2000" b="1" dirty="0" smtClean="0">
                <a:solidFill>
                  <a:schemeClr val="tx2">
                    <a:lumMod val="75000"/>
                  </a:schemeClr>
                </a:solidFill>
              </a:rPr>
              <a:t>$var </a:t>
            </a:r>
            <a:r>
              <a:rPr lang="fr-FR" sz="2000" dirty="0" smtClean="0"/>
              <a:t>+= 3; 	// $var </a:t>
            </a:r>
            <a:r>
              <a:rPr lang="fr-FR" sz="2000" dirty="0"/>
              <a:t>est </a:t>
            </a:r>
            <a:r>
              <a:rPr lang="fr-FR" sz="2000" dirty="0" smtClean="0"/>
              <a:t>maintenant un nombre entier égal à 5</a:t>
            </a:r>
          </a:p>
          <a:p>
            <a:pPr marL="0" indent="0">
              <a:buNone/>
            </a:pPr>
            <a:r>
              <a:rPr lang="fr-FR" sz="2000" b="1" dirty="0">
                <a:solidFill>
                  <a:schemeClr val="tx2">
                    <a:lumMod val="75000"/>
                  </a:schemeClr>
                </a:solidFill>
              </a:rPr>
              <a:t>$var </a:t>
            </a:r>
            <a:r>
              <a:rPr lang="fr-FR" sz="2000" dirty="0" smtClean="0"/>
              <a:t>= </a:t>
            </a:r>
            <a:r>
              <a:rPr lang="fr-FR" sz="2000" b="1" dirty="0">
                <a:solidFill>
                  <a:schemeClr val="tx2">
                    <a:lumMod val="75000"/>
                  </a:schemeClr>
                </a:solidFill>
              </a:rPr>
              <a:t>$var </a:t>
            </a:r>
            <a:r>
              <a:rPr lang="fr-FR" sz="2000" dirty="0" smtClean="0"/>
              <a:t>* 0.5; // </a:t>
            </a:r>
            <a:r>
              <a:rPr lang="fr-FR" sz="2000" dirty="0"/>
              <a:t>$var est maintenant un nombre </a:t>
            </a:r>
            <a:r>
              <a:rPr lang="fr-FR" sz="2000" dirty="0" smtClean="0"/>
              <a:t>de type double égal </a:t>
            </a:r>
            <a:r>
              <a:rPr lang="fr-FR" sz="2000" dirty="0"/>
              <a:t>à </a:t>
            </a:r>
            <a:r>
              <a:rPr lang="fr-FR" sz="2000" dirty="0" smtClean="0"/>
              <a:t>2,5</a:t>
            </a:r>
            <a:endParaRPr lang="fr-FR" sz="2000" dirty="0"/>
          </a:p>
          <a:p>
            <a:pPr marL="0" indent="0">
              <a:buNone/>
            </a:pPr>
            <a:r>
              <a:rPr lang="fr-FR" sz="2000" b="1" dirty="0">
                <a:solidFill>
                  <a:schemeClr val="tx2">
                    <a:lumMod val="75000"/>
                  </a:schemeClr>
                </a:solidFill>
              </a:rPr>
              <a:t>$var </a:t>
            </a:r>
            <a:r>
              <a:rPr lang="fr-FR" sz="2000" dirty="0"/>
              <a:t>= </a:t>
            </a:r>
            <a:r>
              <a:rPr lang="fr-FR" sz="2000" dirty="0" smtClean="0"/>
              <a:t>4</a:t>
            </a:r>
            <a:r>
              <a:rPr lang="fr-FR" sz="2000" b="1" dirty="0" smtClean="0">
                <a:solidFill>
                  <a:schemeClr val="tx2">
                    <a:lumMod val="75000"/>
                  </a:schemeClr>
                </a:solidFill>
              </a:rPr>
              <a:t> </a:t>
            </a:r>
            <a:r>
              <a:rPr lang="fr-FR" sz="2000" dirty="0" smtClean="0"/>
              <a:t>+</a:t>
            </a:r>
            <a:r>
              <a:rPr lang="fr-FR" sz="2000" b="1" dirty="0">
                <a:solidFill>
                  <a:schemeClr val="tx2">
                    <a:lumMod val="75000"/>
                  </a:schemeClr>
                </a:solidFill>
              </a:rPr>
              <a:t> </a:t>
            </a:r>
            <a:r>
              <a:rPr lang="fr-FR" sz="2000" dirty="0" smtClean="0"/>
              <a:t>"3 éléphants"; </a:t>
            </a:r>
            <a:r>
              <a:rPr lang="fr-FR" sz="2000" dirty="0"/>
              <a:t>// $var est maintenant un nombre entier égal à </a:t>
            </a:r>
            <a:r>
              <a:rPr lang="fr-FR" sz="2000" dirty="0" smtClean="0"/>
              <a:t>7</a:t>
            </a:r>
          </a:p>
          <a:p>
            <a:pPr marL="0" indent="0">
              <a:buNone/>
            </a:pPr>
            <a:r>
              <a:rPr lang="fr-FR" sz="2000" b="1" dirty="0" smtClean="0">
                <a:solidFill>
                  <a:schemeClr val="tx2">
                    <a:lumMod val="75000"/>
                  </a:schemeClr>
                </a:solidFill>
              </a:rPr>
              <a:t>$</a:t>
            </a:r>
            <a:r>
              <a:rPr lang="fr-FR" sz="2000" b="1" dirty="0">
                <a:solidFill>
                  <a:schemeClr val="tx2">
                    <a:lumMod val="75000"/>
                  </a:schemeClr>
                </a:solidFill>
              </a:rPr>
              <a:t>var </a:t>
            </a:r>
            <a:r>
              <a:rPr lang="fr-FR" sz="2000" dirty="0"/>
              <a:t>= 4</a:t>
            </a:r>
            <a:r>
              <a:rPr lang="fr-FR" sz="2000" b="1" dirty="0">
                <a:solidFill>
                  <a:schemeClr val="tx2">
                    <a:lumMod val="75000"/>
                  </a:schemeClr>
                </a:solidFill>
              </a:rPr>
              <a:t> </a:t>
            </a:r>
            <a:r>
              <a:rPr lang="fr-FR" sz="2000" dirty="0"/>
              <a:t>+</a:t>
            </a:r>
            <a:r>
              <a:rPr lang="fr-FR" sz="2000" b="1" dirty="0">
                <a:solidFill>
                  <a:schemeClr val="tx2">
                    <a:lumMod val="75000"/>
                  </a:schemeClr>
                </a:solidFill>
              </a:rPr>
              <a:t> </a:t>
            </a:r>
            <a:r>
              <a:rPr lang="fr-FR" sz="2000" dirty="0" smtClean="0"/>
              <a:t>"année 2000"; </a:t>
            </a:r>
            <a:r>
              <a:rPr lang="fr-FR" sz="2000" dirty="0"/>
              <a:t>// $var est maintenant un nombre entier égal à </a:t>
            </a:r>
            <a:r>
              <a:rPr lang="fr-FR" sz="2000" dirty="0" smtClean="0"/>
              <a:t>4</a:t>
            </a:r>
            <a:endParaRPr lang="fr-FR" sz="2000" dirty="0"/>
          </a:p>
          <a:p>
            <a:pPr marL="0" indent="0">
              <a:buNone/>
            </a:pPr>
            <a:endParaRPr lang="fr-FR" sz="2000" dirty="0"/>
          </a:p>
          <a:p>
            <a:pPr marL="0" indent="0">
              <a:buNone/>
            </a:pPr>
            <a:endParaRPr lang="fr-FR" sz="2000" dirty="0"/>
          </a:p>
        </p:txBody>
      </p:sp>
    </p:spTree>
    <p:extLst>
      <p:ext uri="{BB962C8B-B14F-4D97-AF65-F5344CB8AC3E}">
        <p14:creationId xmlns:p14="http://schemas.microsoft.com/office/powerpoint/2010/main" val="692060321"/>
      </p:ext>
    </p:extLst>
  </p:cSld>
  <p:clrMapOvr>
    <a:masterClrMapping/>
  </p:clrMapOvr>
  <p:transition spd="slow">
    <p:wipe dir="d"/>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4000" b="1" i="1" dirty="0" err="1" smtClean="0">
                <a:solidFill>
                  <a:schemeClr val="accent2">
                    <a:lumMod val="75000"/>
                  </a:schemeClr>
                </a:solidFill>
              </a:rPr>
              <a:t>getrandmax</a:t>
            </a:r>
            <a:r>
              <a:rPr lang="fr-FR" sz="4000" b="1" i="1" dirty="0" smtClean="0">
                <a:solidFill>
                  <a:schemeClr val="accent2">
                    <a:lumMod val="75000"/>
                  </a:schemeClr>
                </a:solidFill>
              </a:rPr>
              <a:t> ()</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err="1" smtClean="0"/>
              <a:t>int</a:t>
            </a:r>
            <a:r>
              <a:rPr lang="fr-FR" sz="2000" dirty="0" smtClean="0"/>
              <a:t> </a:t>
            </a:r>
            <a:r>
              <a:rPr lang="fr-FR" sz="2000" b="1" dirty="0" err="1" smtClean="0">
                <a:solidFill>
                  <a:schemeClr val="accent2">
                    <a:lumMod val="75000"/>
                  </a:schemeClr>
                </a:solidFill>
              </a:rPr>
              <a:t>getrandmax</a:t>
            </a:r>
            <a:r>
              <a:rPr lang="fr-FR" sz="2000" dirty="0" smtClean="0"/>
              <a:t>()</a:t>
            </a:r>
          </a:p>
          <a:p>
            <a:pPr marL="0" indent="0">
              <a:buNone/>
            </a:pPr>
            <a:endParaRPr lang="fr-FR" sz="2000" i="1" dirty="0" smtClean="0"/>
          </a:p>
          <a:p>
            <a:pPr marL="0" indent="0">
              <a:buNone/>
            </a:pPr>
            <a:r>
              <a:rPr lang="fr-FR" sz="2000" i="1" dirty="0" smtClean="0"/>
              <a:t>Valeur de retour :</a:t>
            </a:r>
            <a:endParaRPr lang="fr-FR" sz="2000" i="1" dirty="0"/>
          </a:p>
          <a:p>
            <a:pPr marL="0" indent="0">
              <a:buNone/>
            </a:pPr>
            <a:r>
              <a:rPr lang="fr-FR" sz="2000" dirty="0"/>
              <a:t>Retourne la plus grande valeur aléatoire </a:t>
            </a:r>
            <a:r>
              <a:rPr lang="fr-FR" sz="2000" dirty="0" smtClean="0"/>
              <a:t>possible,</a:t>
            </a:r>
          </a:p>
          <a:p>
            <a:pPr marL="0" indent="0">
              <a:buNone/>
            </a:pPr>
            <a:r>
              <a:rPr lang="fr-FR" sz="2000" dirty="0" smtClean="0"/>
              <a:t>exemple : </a:t>
            </a:r>
          </a:p>
          <a:p>
            <a:pPr marL="0" indent="0">
              <a:buNone/>
            </a:pPr>
            <a:r>
              <a:rPr lang="fr-FR" sz="2000" dirty="0" err="1" smtClean="0"/>
              <a:t>echo</a:t>
            </a:r>
            <a:r>
              <a:rPr lang="fr-FR" sz="2000" dirty="0" smtClean="0"/>
              <a:t> </a:t>
            </a:r>
            <a:r>
              <a:rPr lang="fr-FR" sz="2000" b="1" dirty="0" err="1" smtClean="0">
                <a:solidFill>
                  <a:schemeClr val="accent2">
                    <a:lumMod val="75000"/>
                  </a:schemeClr>
                </a:solidFill>
              </a:rPr>
              <a:t>getrandmax</a:t>
            </a:r>
            <a:r>
              <a:rPr lang="fr-FR" sz="2000" dirty="0" smtClean="0"/>
              <a:t>();		</a:t>
            </a:r>
            <a:r>
              <a:rPr lang="en-US" sz="2000" dirty="0" smtClean="0"/>
              <a:t>// 37767</a:t>
            </a:r>
            <a:endParaRPr lang="fr-FR" sz="2000" dirty="0" smtClean="0"/>
          </a:p>
        </p:txBody>
      </p:sp>
    </p:spTree>
    <p:extLst>
      <p:ext uri="{BB962C8B-B14F-4D97-AF65-F5344CB8AC3E}">
        <p14:creationId xmlns:p14="http://schemas.microsoft.com/office/powerpoint/2010/main" val="350808483"/>
      </p:ext>
    </p:extLst>
  </p:cSld>
  <p:clrMapOvr>
    <a:masterClrMapping/>
  </p:clrMapOvr>
  <p:transition spd="slow">
    <p:wipe dir="d"/>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4000" b="1" i="1" dirty="0" err="1" smtClean="0">
                <a:solidFill>
                  <a:schemeClr val="accent2">
                    <a:lumMod val="75000"/>
                  </a:schemeClr>
                </a:solidFill>
              </a:rPr>
              <a:t>srand</a:t>
            </a:r>
            <a:r>
              <a:rPr lang="fr-FR" sz="4000" b="1" i="1" dirty="0" smtClean="0">
                <a:solidFill>
                  <a:schemeClr val="accent2">
                    <a:lumMod val="75000"/>
                  </a:schemeClr>
                </a:solidFill>
              </a:rPr>
              <a:t>($</a:t>
            </a:r>
            <a:r>
              <a:rPr lang="fr-FR" sz="4000" b="1" i="1" dirty="0" err="1" smtClean="0">
                <a:solidFill>
                  <a:schemeClr val="accent2">
                    <a:lumMod val="75000"/>
                  </a:schemeClr>
                </a:solidFill>
              </a:rPr>
              <a:t>seed</a:t>
            </a:r>
            <a:r>
              <a:rPr lang="fr-FR" sz="4000" b="1" i="1" dirty="0" smtClean="0">
                <a:solidFill>
                  <a:schemeClr val="accent2">
                    <a:lumMod val="75000"/>
                  </a:schemeClr>
                </a:solidFill>
              </a:rPr>
              <a:t>)</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err="1" smtClean="0"/>
              <a:t>int</a:t>
            </a:r>
            <a:r>
              <a:rPr lang="fr-FR" sz="2000" dirty="0" smtClean="0"/>
              <a:t> </a:t>
            </a:r>
            <a:r>
              <a:rPr lang="fr-FR" sz="2000" b="1" dirty="0" err="1" smtClean="0">
                <a:solidFill>
                  <a:schemeClr val="accent2">
                    <a:lumMod val="75000"/>
                  </a:schemeClr>
                </a:solidFill>
              </a:rPr>
              <a:t>srand</a:t>
            </a:r>
            <a:r>
              <a:rPr lang="fr-FR" sz="2000" b="1" dirty="0" smtClean="0">
                <a:solidFill>
                  <a:schemeClr val="tx2">
                    <a:lumMod val="75000"/>
                  </a:schemeClr>
                </a:solidFill>
              </a:rPr>
              <a:t>($</a:t>
            </a:r>
            <a:r>
              <a:rPr lang="fr-FR" sz="2000" b="1" dirty="0" err="1" smtClean="0">
                <a:solidFill>
                  <a:schemeClr val="tx2">
                    <a:lumMod val="75000"/>
                  </a:schemeClr>
                </a:solidFill>
              </a:rPr>
              <a:t>seed</a:t>
            </a:r>
            <a:r>
              <a:rPr lang="fr-FR" sz="2000" b="1" dirty="0" smtClean="0">
                <a:solidFill>
                  <a:schemeClr val="tx2">
                    <a:lumMod val="75000"/>
                  </a:schemeClr>
                </a:solidFill>
              </a:rPr>
              <a:t>)</a:t>
            </a:r>
            <a:endParaRPr lang="fr-FR" sz="2000" b="1" dirty="0" smtClean="0">
              <a:solidFill>
                <a:schemeClr val="accent2">
                  <a:lumMod val="75000"/>
                </a:schemeClr>
              </a:solidFill>
            </a:endParaRPr>
          </a:p>
          <a:p>
            <a:pPr marL="0" indent="0">
              <a:buNone/>
            </a:pPr>
            <a:r>
              <a:rPr lang="fr-FR" sz="2000" dirty="0" smtClean="0"/>
              <a:t>initialise le générateur de nombres aléatoires avec un nombre $</a:t>
            </a:r>
            <a:r>
              <a:rPr lang="fr-FR" sz="2000" dirty="0" err="1" smtClean="0"/>
              <a:t>seed</a:t>
            </a:r>
            <a:r>
              <a:rPr lang="fr-FR" sz="2000" dirty="0" smtClean="0"/>
              <a:t>.</a:t>
            </a:r>
          </a:p>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seed</a:t>
            </a:r>
            <a:r>
              <a:rPr lang="fr-FR" sz="2000" b="1" dirty="0" smtClean="0">
                <a:solidFill>
                  <a:schemeClr val="tx2">
                    <a:lumMod val="75000"/>
                  </a:schemeClr>
                </a:solidFill>
              </a:rPr>
              <a:t> : </a:t>
            </a:r>
            <a:r>
              <a:rPr lang="fr-FR" sz="2000" dirty="0" smtClean="0"/>
              <a:t>est optionnel. S'il n'est pas précisé, il est remplacé par une valeur aléatoire.</a:t>
            </a:r>
          </a:p>
          <a:p>
            <a:pPr marL="0" indent="0">
              <a:buNone/>
            </a:pPr>
            <a:endParaRPr lang="fr-FR" sz="2000" i="1" dirty="0" smtClean="0"/>
          </a:p>
          <a:p>
            <a:pPr marL="0" indent="0">
              <a:buNone/>
            </a:pPr>
            <a:r>
              <a:rPr lang="fr-FR" sz="2000" i="1" dirty="0" smtClean="0"/>
              <a:t>Valeur de retour :</a:t>
            </a:r>
            <a:endParaRPr lang="fr-FR" sz="2000" i="1" dirty="0"/>
          </a:p>
          <a:p>
            <a:pPr marL="0" indent="0">
              <a:buNone/>
            </a:pPr>
            <a:r>
              <a:rPr lang="fr-FR" sz="2000" dirty="0" smtClean="0"/>
              <a:t>aucune</a:t>
            </a:r>
            <a:endParaRPr lang="fr-FR" sz="2000" dirty="0"/>
          </a:p>
          <a:p>
            <a:pPr marL="0" indent="0">
              <a:buNone/>
            </a:pPr>
            <a:r>
              <a:rPr lang="fr-FR" sz="2000" dirty="0" smtClean="0"/>
              <a:t>exemple : </a:t>
            </a:r>
          </a:p>
          <a:p>
            <a:pPr marL="0" indent="0">
              <a:buNone/>
            </a:pPr>
            <a:r>
              <a:rPr lang="fr-FR" sz="2000" dirty="0" err="1" smtClean="0"/>
              <a:t>srand</a:t>
            </a:r>
            <a:r>
              <a:rPr lang="fr-FR" sz="2000" dirty="0" smtClean="0"/>
              <a:t>();		</a:t>
            </a:r>
          </a:p>
        </p:txBody>
      </p:sp>
    </p:spTree>
    <p:extLst>
      <p:ext uri="{BB962C8B-B14F-4D97-AF65-F5344CB8AC3E}">
        <p14:creationId xmlns:p14="http://schemas.microsoft.com/office/powerpoint/2010/main" val="1273872723"/>
      </p:ext>
    </p:extLst>
  </p:cSld>
  <p:clrMapOvr>
    <a:masterClrMapping/>
  </p:clrMapOvr>
  <p:transition spd="slow">
    <p:wipe dir="d"/>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4000" b="1" i="1" dirty="0" err="1">
                <a:solidFill>
                  <a:schemeClr val="accent2">
                    <a:lumMod val="75000"/>
                  </a:schemeClr>
                </a:solidFill>
              </a:rPr>
              <a:t>mt_</a:t>
            </a:r>
            <a:r>
              <a:rPr lang="fr-FR" sz="4000" b="1" i="1" dirty="0" err="1" smtClean="0">
                <a:solidFill>
                  <a:schemeClr val="accent2">
                    <a:lumMod val="75000"/>
                  </a:schemeClr>
                </a:solidFill>
              </a:rPr>
              <a:t>rand</a:t>
            </a:r>
            <a:r>
              <a:rPr lang="fr-FR" sz="4000" b="1" i="1" dirty="0" smtClean="0">
                <a:solidFill>
                  <a:schemeClr val="accent2">
                    <a:lumMod val="75000"/>
                  </a:schemeClr>
                </a:solidFill>
              </a:rPr>
              <a:t> </a:t>
            </a:r>
            <a:r>
              <a:rPr lang="fr-FR" sz="4000" b="1" i="1" dirty="0">
                <a:solidFill>
                  <a:schemeClr val="accent2">
                    <a:lumMod val="75000"/>
                  </a:schemeClr>
                </a:solidFill>
              </a:rPr>
              <a:t>()  </a:t>
            </a:r>
            <a:r>
              <a:rPr lang="fr-FR" sz="4000" i="1" dirty="0" smtClean="0"/>
              <a:t>et</a:t>
            </a:r>
            <a:r>
              <a:rPr lang="fr-FR" sz="4000" b="1" i="1" dirty="0" smtClean="0">
                <a:solidFill>
                  <a:schemeClr val="accent2">
                    <a:lumMod val="75000"/>
                  </a:schemeClr>
                </a:solidFill>
              </a:rPr>
              <a:t>  </a:t>
            </a:r>
            <a:r>
              <a:rPr lang="fr-FR" sz="4000" b="1" i="1" dirty="0" err="1">
                <a:solidFill>
                  <a:schemeClr val="accent2">
                    <a:lumMod val="75000"/>
                  </a:schemeClr>
                </a:solidFill>
              </a:rPr>
              <a:t>mt_rand</a:t>
            </a:r>
            <a:r>
              <a:rPr lang="fr-FR" sz="4000" b="1" i="1" dirty="0" smtClean="0">
                <a:solidFill>
                  <a:schemeClr val="accent2">
                    <a:lumMod val="75000"/>
                  </a:schemeClr>
                </a:solidFill>
              </a:rPr>
              <a:t>($</a:t>
            </a:r>
            <a:r>
              <a:rPr lang="fr-FR" sz="4000" b="1" i="1" dirty="0" err="1" smtClean="0">
                <a:solidFill>
                  <a:schemeClr val="accent2">
                    <a:lumMod val="75000"/>
                  </a:schemeClr>
                </a:solidFill>
              </a:rPr>
              <a:t>min,$max</a:t>
            </a:r>
            <a:r>
              <a:rPr lang="fr-FR" sz="4000" b="1" i="1" dirty="0" smtClean="0">
                <a:solidFill>
                  <a:schemeClr val="accent2">
                    <a:lumMod val="75000"/>
                  </a:schemeClr>
                </a:solidFill>
              </a:rPr>
              <a:t>)</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err="1" smtClean="0"/>
              <a:t>int</a:t>
            </a:r>
            <a:r>
              <a:rPr lang="fr-FR" sz="2000" dirty="0" smtClean="0"/>
              <a:t> </a:t>
            </a:r>
            <a:r>
              <a:rPr lang="fr-FR" sz="2000" b="1" dirty="0" err="1" smtClean="0">
                <a:solidFill>
                  <a:schemeClr val="accent2">
                    <a:lumMod val="75000"/>
                  </a:schemeClr>
                </a:solidFill>
              </a:rPr>
              <a:t>mt_rand</a:t>
            </a:r>
            <a:r>
              <a:rPr lang="fr-FR" sz="2000" dirty="0" smtClean="0"/>
              <a:t>()</a:t>
            </a:r>
          </a:p>
          <a:p>
            <a:pPr marL="0" indent="0">
              <a:buNone/>
            </a:pPr>
            <a:r>
              <a:rPr lang="fr-FR" sz="2000" dirty="0" err="1" smtClean="0"/>
              <a:t>int</a:t>
            </a:r>
            <a:r>
              <a:rPr lang="fr-FR" sz="2000" dirty="0" smtClean="0"/>
              <a:t> </a:t>
            </a:r>
            <a:r>
              <a:rPr lang="fr-FR" sz="2000" b="1" dirty="0" err="1">
                <a:solidFill>
                  <a:schemeClr val="accent2">
                    <a:lumMod val="75000"/>
                  </a:schemeClr>
                </a:solidFill>
              </a:rPr>
              <a:t>mt_rand</a:t>
            </a:r>
            <a:r>
              <a:rPr lang="fr-FR" sz="2000" b="1" dirty="0" smtClean="0">
                <a:solidFill>
                  <a:schemeClr val="tx2">
                    <a:lumMod val="75000"/>
                  </a:schemeClr>
                </a:solidFill>
              </a:rPr>
              <a:t>($</a:t>
            </a:r>
            <a:r>
              <a:rPr lang="fr-FR" sz="2000" b="1" dirty="0" err="1" smtClean="0">
                <a:solidFill>
                  <a:schemeClr val="tx2">
                    <a:lumMod val="75000"/>
                  </a:schemeClr>
                </a:solidFill>
              </a:rPr>
              <a:t>x,$y</a:t>
            </a:r>
            <a:r>
              <a:rPr lang="fr-FR" sz="2000" b="1" dirty="0" smtClean="0">
                <a:solidFill>
                  <a:schemeClr val="tx2">
                    <a:lumMod val="75000"/>
                  </a:schemeClr>
                </a:solidFill>
              </a:rPr>
              <a:t>)</a:t>
            </a:r>
          </a:p>
          <a:p>
            <a:pPr marL="0" indent="0">
              <a:buNone/>
            </a:pPr>
            <a:r>
              <a:rPr lang="fr-FR" sz="2000" b="1" dirty="0" smtClean="0">
                <a:solidFill>
                  <a:schemeClr val="tx2">
                    <a:lumMod val="75000"/>
                  </a:schemeClr>
                </a:solidFill>
              </a:rPr>
              <a:t>Meilleure fonction que rand()</a:t>
            </a:r>
            <a:endParaRPr lang="fr-FR" sz="2000" b="1" dirty="0" smtClean="0">
              <a:solidFill>
                <a:schemeClr val="accent2">
                  <a:lumMod val="75000"/>
                </a:schemeClr>
              </a:solidFill>
            </a:endParaRPr>
          </a:p>
          <a:p>
            <a:pPr marL="0" indent="0">
              <a:buNone/>
            </a:pPr>
            <a:r>
              <a:rPr lang="fr-FR" sz="2000" dirty="0" smtClean="0"/>
              <a:t>La première forme retourne un nombre entier aléatoire entre 0 et la valeur maxi que l'on peut retrouver avec la fonction mt_getrandmax().</a:t>
            </a:r>
          </a:p>
          <a:p>
            <a:pPr marL="0" indent="0">
              <a:buNone/>
            </a:pPr>
            <a:r>
              <a:rPr lang="fr-FR" sz="2000" dirty="0" smtClean="0"/>
              <a:t>La seconde forme retourne un nombre entier aléatoire entre </a:t>
            </a:r>
            <a:r>
              <a:rPr lang="fr-FR" sz="2000" b="1" dirty="0">
                <a:solidFill>
                  <a:schemeClr val="accent2">
                    <a:lumMod val="75000"/>
                  </a:schemeClr>
                </a:solidFill>
              </a:rPr>
              <a:t>$min </a:t>
            </a:r>
            <a:r>
              <a:rPr lang="fr-FR" sz="2000" dirty="0" smtClean="0"/>
              <a:t>et </a:t>
            </a:r>
            <a:r>
              <a:rPr lang="fr-FR" sz="2000" b="1" dirty="0">
                <a:solidFill>
                  <a:schemeClr val="accent2">
                    <a:lumMod val="75000"/>
                  </a:schemeClr>
                </a:solidFill>
              </a:rPr>
              <a:t>$max</a:t>
            </a:r>
            <a:r>
              <a:rPr lang="fr-FR" sz="2000" dirty="0" smtClean="0"/>
              <a:t>.</a:t>
            </a:r>
          </a:p>
          <a:p>
            <a:pPr marL="0" indent="0">
              <a:buNone/>
            </a:pPr>
            <a:r>
              <a:rPr lang="fr-FR" sz="2000" i="1" dirty="0" smtClean="0"/>
              <a:t>Valeur de retour :</a:t>
            </a:r>
            <a:endParaRPr lang="fr-FR" sz="2000" i="1" dirty="0"/>
          </a:p>
          <a:p>
            <a:pPr marL="0" indent="0">
              <a:buNone/>
            </a:pPr>
            <a:r>
              <a:rPr lang="fr-FR" sz="2000" dirty="0"/>
              <a:t>Une valeur </a:t>
            </a:r>
            <a:r>
              <a:rPr lang="fr-FR" sz="2000" dirty="0" err="1"/>
              <a:t>pseudoaléatoire</a:t>
            </a:r>
            <a:r>
              <a:rPr lang="fr-FR" sz="2000" dirty="0"/>
              <a:t>, comprise entre </a:t>
            </a:r>
            <a:r>
              <a:rPr lang="fr-FR" sz="2000" i="1" dirty="0"/>
              <a:t>min</a:t>
            </a:r>
            <a:r>
              <a:rPr lang="fr-FR" sz="2000" dirty="0"/>
              <a:t> (ou 0) et </a:t>
            </a:r>
            <a:r>
              <a:rPr lang="fr-FR" sz="2000" i="1" dirty="0"/>
              <a:t>max</a:t>
            </a:r>
            <a:r>
              <a:rPr lang="fr-FR" sz="2000" dirty="0"/>
              <a:t> (ou mt_getrandmax()</a:t>
            </a:r>
            <a:r>
              <a:rPr lang="fr-FR" sz="2000" dirty="0" smtClean="0"/>
              <a:t>. </a:t>
            </a:r>
            <a:endParaRPr lang="fr-FR" sz="2000" dirty="0"/>
          </a:p>
          <a:p>
            <a:pPr marL="0" indent="0">
              <a:buNone/>
            </a:pPr>
            <a:r>
              <a:rPr lang="fr-FR" sz="2000" dirty="0" smtClean="0"/>
              <a:t>exemple : </a:t>
            </a:r>
          </a:p>
          <a:p>
            <a:pPr marL="0" indent="0">
              <a:buNone/>
            </a:pPr>
            <a:r>
              <a:rPr lang="fr-FR" sz="2000" dirty="0" err="1" smtClean="0"/>
              <a:t>echo</a:t>
            </a:r>
            <a:r>
              <a:rPr lang="fr-FR" sz="2000" dirty="0" smtClean="0"/>
              <a:t> </a:t>
            </a:r>
            <a:r>
              <a:rPr lang="fr-FR" sz="2000" dirty="0" err="1" smtClean="0"/>
              <a:t>mt_rand</a:t>
            </a:r>
            <a:r>
              <a:rPr lang="fr-FR" sz="2000" dirty="0"/>
              <a:t>();			// 1478613278</a:t>
            </a:r>
            <a:endParaRPr lang="fr-FR" sz="2000" dirty="0" smtClean="0"/>
          </a:p>
          <a:p>
            <a:pPr marL="0" indent="0">
              <a:buNone/>
            </a:pPr>
            <a:r>
              <a:rPr lang="fr-FR" sz="2000" dirty="0" err="1"/>
              <a:t>echo</a:t>
            </a:r>
            <a:r>
              <a:rPr lang="fr-FR" sz="2000" dirty="0"/>
              <a:t> </a:t>
            </a:r>
            <a:r>
              <a:rPr lang="fr-FR" sz="2000" dirty="0" err="1" smtClean="0"/>
              <a:t>mt_rand</a:t>
            </a:r>
            <a:r>
              <a:rPr lang="fr-FR" sz="2000" dirty="0" smtClean="0"/>
              <a:t>(5</a:t>
            </a:r>
            <a:r>
              <a:rPr lang="fr-FR" sz="2000" dirty="0"/>
              <a:t>, 15</a:t>
            </a:r>
            <a:r>
              <a:rPr lang="fr-FR" sz="2000" dirty="0" smtClean="0"/>
              <a:t>);		</a:t>
            </a:r>
            <a:r>
              <a:rPr lang="en-US" sz="2000" dirty="0" smtClean="0"/>
              <a:t>//</a:t>
            </a:r>
            <a:r>
              <a:rPr lang="en-US" sz="2000" dirty="0"/>
              <a:t> </a:t>
            </a:r>
            <a:r>
              <a:rPr lang="en-US" sz="2000" dirty="0" smtClean="0"/>
              <a:t>11</a:t>
            </a:r>
            <a:endParaRPr lang="fr-FR" sz="2000" dirty="0" smtClean="0"/>
          </a:p>
        </p:txBody>
      </p:sp>
    </p:spTree>
    <p:extLst>
      <p:ext uri="{BB962C8B-B14F-4D97-AF65-F5344CB8AC3E}">
        <p14:creationId xmlns:p14="http://schemas.microsoft.com/office/powerpoint/2010/main" val="1015762806"/>
      </p:ext>
    </p:extLst>
  </p:cSld>
  <p:clrMapOvr>
    <a:masterClrMapping/>
  </p:clrMapOvr>
  <p:transition spd="slow">
    <p:wipe dir="d"/>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4000" b="1" i="1" dirty="0">
                <a:solidFill>
                  <a:schemeClr val="accent2">
                    <a:lumMod val="75000"/>
                  </a:schemeClr>
                </a:solidFill>
              </a:rPr>
              <a:t>mt_</a:t>
            </a:r>
            <a:r>
              <a:rPr lang="fr-FR" sz="4000" b="1" i="1" dirty="0" smtClean="0">
                <a:solidFill>
                  <a:schemeClr val="accent2">
                    <a:lumMod val="75000"/>
                  </a:schemeClr>
                </a:solidFill>
              </a:rPr>
              <a:t>getrandmax ()</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err="1" smtClean="0"/>
              <a:t>int</a:t>
            </a:r>
            <a:r>
              <a:rPr lang="fr-FR" sz="2000" dirty="0" smtClean="0"/>
              <a:t> </a:t>
            </a:r>
            <a:r>
              <a:rPr lang="fr-FR" sz="2000" b="1" dirty="0">
                <a:solidFill>
                  <a:schemeClr val="accent2">
                    <a:lumMod val="75000"/>
                  </a:schemeClr>
                </a:solidFill>
              </a:rPr>
              <a:t>mt_</a:t>
            </a:r>
            <a:r>
              <a:rPr lang="fr-FR" sz="2000" b="1" dirty="0" smtClean="0">
                <a:solidFill>
                  <a:schemeClr val="accent2">
                    <a:lumMod val="75000"/>
                  </a:schemeClr>
                </a:solidFill>
              </a:rPr>
              <a:t>getrandmax</a:t>
            </a:r>
            <a:r>
              <a:rPr lang="fr-FR" sz="2000" dirty="0" smtClean="0"/>
              <a:t>()</a:t>
            </a:r>
          </a:p>
          <a:p>
            <a:pPr marL="0" indent="0">
              <a:buNone/>
            </a:pPr>
            <a:endParaRPr lang="fr-FR" sz="2000" i="1" dirty="0" smtClean="0"/>
          </a:p>
          <a:p>
            <a:pPr marL="0" indent="0">
              <a:buNone/>
            </a:pPr>
            <a:r>
              <a:rPr lang="fr-FR" sz="2000" i="1" dirty="0" smtClean="0"/>
              <a:t>Valeur de retour :</a:t>
            </a:r>
            <a:endParaRPr lang="fr-FR" sz="2000" i="1" dirty="0"/>
          </a:p>
          <a:p>
            <a:pPr marL="0" indent="0">
              <a:buNone/>
            </a:pPr>
            <a:r>
              <a:rPr lang="fr-FR" sz="2000" dirty="0"/>
              <a:t>Retourne la plus grande valeur aléatoire </a:t>
            </a:r>
            <a:r>
              <a:rPr lang="fr-FR" sz="2000" dirty="0" smtClean="0"/>
              <a:t>possible,</a:t>
            </a:r>
          </a:p>
          <a:p>
            <a:pPr marL="0" indent="0">
              <a:buNone/>
            </a:pPr>
            <a:r>
              <a:rPr lang="fr-FR" sz="2000" dirty="0" smtClean="0"/>
              <a:t>exemple : </a:t>
            </a:r>
          </a:p>
          <a:p>
            <a:pPr marL="0" indent="0">
              <a:buNone/>
            </a:pPr>
            <a:r>
              <a:rPr lang="fr-FR" sz="2000" dirty="0" err="1" smtClean="0"/>
              <a:t>echo</a:t>
            </a:r>
            <a:r>
              <a:rPr lang="fr-FR" sz="2000" dirty="0" smtClean="0"/>
              <a:t> </a:t>
            </a:r>
            <a:r>
              <a:rPr lang="fr-FR" sz="2000" b="1" dirty="0">
                <a:solidFill>
                  <a:schemeClr val="accent2">
                    <a:lumMod val="75000"/>
                  </a:schemeClr>
                </a:solidFill>
              </a:rPr>
              <a:t>mt_g</a:t>
            </a:r>
            <a:r>
              <a:rPr lang="fr-FR" sz="2000" b="1" dirty="0" smtClean="0">
                <a:solidFill>
                  <a:schemeClr val="accent2">
                    <a:lumMod val="75000"/>
                  </a:schemeClr>
                </a:solidFill>
              </a:rPr>
              <a:t>etrandmax</a:t>
            </a:r>
            <a:r>
              <a:rPr lang="fr-FR" sz="2000" dirty="0" smtClean="0"/>
              <a:t>();		</a:t>
            </a:r>
            <a:r>
              <a:rPr lang="en-US" sz="2000" dirty="0" smtClean="0"/>
              <a:t>// </a:t>
            </a:r>
            <a:r>
              <a:rPr lang="fr-FR" altLang="fr-FR" sz="2000" dirty="0">
                <a:latin typeface="Arial Unicode MS" panose="020B0604020202020204" pitchFamily="34" charset="-128"/>
              </a:rPr>
              <a:t> 2147483647</a:t>
            </a:r>
            <a:endParaRPr lang="fr-FR" sz="2000" dirty="0" smtClean="0"/>
          </a:p>
        </p:txBody>
      </p:sp>
    </p:spTree>
    <p:extLst>
      <p:ext uri="{BB962C8B-B14F-4D97-AF65-F5344CB8AC3E}">
        <p14:creationId xmlns:p14="http://schemas.microsoft.com/office/powerpoint/2010/main" val="1791221958"/>
      </p:ext>
    </p:extLst>
  </p:cSld>
  <p:clrMapOvr>
    <a:masterClrMapping/>
  </p:clrMapOvr>
  <p:transition spd="slow">
    <p:wipe dir="d"/>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4000" b="1" i="1" dirty="0" err="1">
                <a:solidFill>
                  <a:schemeClr val="accent2">
                    <a:lumMod val="75000"/>
                  </a:schemeClr>
                </a:solidFill>
              </a:rPr>
              <a:t>mt_</a:t>
            </a:r>
            <a:r>
              <a:rPr lang="fr-FR" sz="4000" b="1" i="1" dirty="0" err="1" smtClean="0">
                <a:solidFill>
                  <a:schemeClr val="accent2">
                    <a:lumMod val="75000"/>
                  </a:schemeClr>
                </a:solidFill>
              </a:rPr>
              <a:t>srand</a:t>
            </a:r>
            <a:r>
              <a:rPr lang="fr-FR" sz="4000" b="1" i="1" dirty="0" smtClean="0">
                <a:solidFill>
                  <a:schemeClr val="accent2">
                    <a:lumMod val="75000"/>
                  </a:schemeClr>
                </a:solidFill>
              </a:rPr>
              <a:t>($</a:t>
            </a:r>
            <a:r>
              <a:rPr lang="fr-FR" sz="4000" b="1" i="1" dirty="0" err="1" smtClean="0">
                <a:solidFill>
                  <a:schemeClr val="accent2">
                    <a:lumMod val="75000"/>
                  </a:schemeClr>
                </a:solidFill>
              </a:rPr>
              <a:t>seed</a:t>
            </a:r>
            <a:r>
              <a:rPr lang="fr-FR" sz="4000" b="1" i="1" dirty="0" smtClean="0">
                <a:solidFill>
                  <a:schemeClr val="accent2">
                    <a:lumMod val="75000"/>
                  </a:schemeClr>
                </a:solidFill>
              </a:rPr>
              <a:t>)</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err="1" smtClean="0"/>
              <a:t>int</a:t>
            </a:r>
            <a:r>
              <a:rPr lang="fr-FR" sz="2000" dirty="0" smtClean="0"/>
              <a:t> </a:t>
            </a:r>
            <a:r>
              <a:rPr lang="fr-FR" sz="2000" b="1" dirty="0" err="1" smtClean="0">
                <a:solidFill>
                  <a:schemeClr val="accent2">
                    <a:lumMod val="75000"/>
                  </a:schemeClr>
                </a:solidFill>
              </a:rPr>
              <a:t>srand</a:t>
            </a:r>
            <a:r>
              <a:rPr lang="fr-FR" sz="2000" b="1" dirty="0" smtClean="0">
                <a:solidFill>
                  <a:schemeClr val="tx2">
                    <a:lumMod val="75000"/>
                  </a:schemeClr>
                </a:solidFill>
              </a:rPr>
              <a:t>($</a:t>
            </a:r>
            <a:r>
              <a:rPr lang="fr-FR" sz="2000" b="1" dirty="0" err="1" smtClean="0">
                <a:solidFill>
                  <a:schemeClr val="tx2">
                    <a:lumMod val="75000"/>
                  </a:schemeClr>
                </a:solidFill>
              </a:rPr>
              <a:t>seed</a:t>
            </a:r>
            <a:r>
              <a:rPr lang="fr-FR" sz="2000" b="1" dirty="0" smtClean="0">
                <a:solidFill>
                  <a:schemeClr val="tx2">
                    <a:lumMod val="75000"/>
                  </a:schemeClr>
                </a:solidFill>
              </a:rPr>
              <a:t>)</a:t>
            </a:r>
            <a:endParaRPr lang="fr-FR" sz="2000" b="1" dirty="0" smtClean="0">
              <a:solidFill>
                <a:schemeClr val="accent2">
                  <a:lumMod val="75000"/>
                </a:schemeClr>
              </a:solidFill>
            </a:endParaRPr>
          </a:p>
          <a:p>
            <a:pPr marL="0" indent="0">
              <a:buNone/>
            </a:pPr>
            <a:r>
              <a:rPr lang="fr-FR" sz="2000" dirty="0"/>
              <a:t>initialise le générateur de valeurs aléatoires avec </a:t>
            </a:r>
            <a:r>
              <a:rPr lang="fr-FR" sz="2000" b="1" dirty="0" smtClean="0">
                <a:solidFill>
                  <a:schemeClr val="tx2">
                    <a:lumMod val="75000"/>
                  </a:schemeClr>
                </a:solidFill>
              </a:rPr>
              <a:t>$</a:t>
            </a:r>
            <a:r>
              <a:rPr lang="fr-FR" sz="2000" b="1" dirty="0" err="1">
                <a:solidFill>
                  <a:schemeClr val="tx2">
                    <a:lumMod val="75000"/>
                  </a:schemeClr>
                </a:solidFill>
              </a:rPr>
              <a:t>seed</a:t>
            </a:r>
            <a:r>
              <a:rPr lang="fr-FR" sz="2000" b="1" dirty="0">
                <a:solidFill>
                  <a:schemeClr val="tx2">
                    <a:lumMod val="75000"/>
                  </a:schemeClr>
                </a:solidFill>
              </a:rPr>
              <a:t> </a:t>
            </a:r>
            <a:r>
              <a:rPr lang="fr-FR" sz="2000" dirty="0" smtClean="0"/>
              <a:t>ou </a:t>
            </a:r>
            <a:r>
              <a:rPr lang="fr-FR" sz="2000" dirty="0"/>
              <a:t>avec une valeur aléatoire si aucun paramètre </a:t>
            </a:r>
            <a:r>
              <a:rPr lang="fr-FR" sz="2000" b="1" dirty="0" smtClean="0">
                <a:solidFill>
                  <a:schemeClr val="tx2">
                    <a:lumMod val="75000"/>
                  </a:schemeClr>
                </a:solidFill>
              </a:rPr>
              <a:t>$</a:t>
            </a:r>
            <a:r>
              <a:rPr lang="fr-FR" sz="2000" b="1" dirty="0" err="1">
                <a:solidFill>
                  <a:schemeClr val="tx2">
                    <a:lumMod val="75000"/>
                  </a:schemeClr>
                </a:solidFill>
              </a:rPr>
              <a:t>seed</a:t>
            </a:r>
            <a:r>
              <a:rPr lang="fr-FR" sz="2000" b="1" dirty="0">
                <a:solidFill>
                  <a:schemeClr val="tx2">
                    <a:lumMod val="75000"/>
                  </a:schemeClr>
                </a:solidFill>
              </a:rPr>
              <a:t> </a:t>
            </a:r>
            <a:r>
              <a:rPr lang="fr-FR" sz="2000" dirty="0" smtClean="0"/>
              <a:t>n'est </a:t>
            </a:r>
            <a:r>
              <a:rPr lang="fr-FR" sz="2000" dirty="0"/>
              <a:t>fourni. </a:t>
            </a:r>
            <a:endParaRPr lang="fr-FR" sz="2000" dirty="0" smtClean="0"/>
          </a:p>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seed</a:t>
            </a:r>
            <a:r>
              <a:rPr lang="fr-FR" sz="2000" b="1" dirty="0" smtClean="0">
                <a:solidFill>
                  <a:schemeClr val="tx2">
                    <a:lumMod val="75000"/>
                  </a:schemeClr>
                </a:solidFill>
              </a:rPr>
              <a:t> : </a:t>
            </a:r>
            <a:r>
              <a:rPr lang="fr-FR" sz="2000" dirty="0" smtClean="0"/>
              <a:t>est optionnel. S'il n'est pas précisé, il est remplacé par une valeur aléatoire.</a:t>
            </a:r>
          </a:p>
          <a:p>
            <a:pPr marL="0" indent="0">
              <a:buNone/>
            </a:pPr>
            <a:endParaRPr lang="fr-FR" sz="2000" i="1" dirty="0" smtClean="0"/>
          </a:p>
          <a:p>
            <a:pPr marL="0" indent="0">
              <a:buNone/>
            </a:pPr>
            <a:r>
              <a:rPr lang="fr-FR" sz="2000" i="1" dirty="0" smtClean="0"/>
              <a:t>Valeur de retour :</a:t>
            </a:r>
            <a:endParaRPr lang="fr-FR" sz="2000" i="1" dirty="0"/>
          </a:p>
          <a:p>
            <a:pPr marL="0" indent="0">
              <a:buNone/>
            </a:pPr>
            <a:r>
              <a:rPr lang="fr-FR" sz="2000" dirty="0" smtClean="0"/>
              <a:t>aucune</a:t>
            </a:r>
            <a:endParaRPr lang="fr-FR" sz="2000" dirty="0"/>
          </a:p>
          <a:p>
            <a:pPr marL="0" indent="0">
              <a:buNone/>
            </a:pPr>
            <a:r>
              <a:rPr lang="fr-FR" sz="2000" dirty="0" smtClean="0"/>
              <a:t>exemple : </a:t>
            </a:r>
          </a:p>
          <a:p>
            <a:pPr marL="0" indent="0">
              <a:buNone/>
            </a:pPr>
            <a:r>
              <a:rPr lang="fr-FR" sz="2000" dirty="0" err="1" smtClean="0"/>
              <a:t>mt_srand</a:t>
            </a:r>
            <a:r>
              <a:rPr lang="fr-FR" sz="2000" dirty="0" smtClean="0"/>
              <a:t>();		</a:t>
            </a:r>
          </a:p>
        </p:txBody>
      </p:sp>
    </p:spTree>
    <p:extLst>
      <p:ext uri="{BB962C8B-B14F-4D97-AF65-F5344CB8AC3E}">
        <p14:creationId xmlns:p14="http://schemas.microsoft.com/office/powerpoint/2010/main" val="2100787820"/>
      </p:ext>
    </p:extLst>
  </p:cSld>
  <p:clrMapOvr>
    <a:masterClrMapping/>
  </p:clrMapOvr>
  <p:transition spd="slow">
    <p:wipe dir="d"/>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2800" b="1" i="1" dirty="0" err="1" smtClean="0">
                <a:solidFill>
                  <a:schemeClr val="accent2">
                    <a:lumMod val="75000"/>
                  </a:schemeClr>
                </a:solidFill>
              </a:rPr>
              <a:t>base_convert</a:t>
            </a:r>
            <a:r>
              <a:rPr lang="fr-FR" sz="2800" b="1" i="1" dirty="0" smtClean="0">
                <a:solidFill>
                  <a:schemeClr val="accent2">
                    <a:lumMod val="75000"/>
                  </a:schemeClr>
                </a:solidFill>
              </a:rPr>
              <a:t>($nombre, $</a:t>
            </a:r>
            <a:r>
              <a:rPr lang="fr-FR" sz="2800" b="1" i="1" dirty="0" err="1" smtClean="0">
                <a:solidFill>
                  <a:schemeClr val="accent2">
                    <a:lumMod val="75000"/>
                  </a:schemeClr>
                </a:solidFill>
              </a:rPr>
              <a:t>base_origine</a:t>
            </a:r>
            <a:r>
              <a:rPr lang="fr-FR" sz="2800" b="1" i="1" dirty="0" smtClean="0">
                <a:solidFill>
                  <a:schemeClr val="accent2">
                    <a:lumMod val="75000"/>
                  </a:schemeClr>
                </a:solidFill>
              </a:rPr>
              <a:t>, $</a:t>
            </a:r>
            <a:r>
              <a:rPr lang="fr-FR" sz="2800" b="1" i="1" dirty="0" err="1" smtClean="0">
                <a:solidFill>
                  <a:schemeClr val="accent2">
                    <a:lumMod val="75000"/>
                  </a:schemeClr>
                </a:solidFill>
              </a:rPr>
              <a:t>base_destination</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700808"/>
            <a:ext cx="8274496" cy="4896545"/>
          </a:xfrm>
        </p:spPr>
        <p:txBody>
          <a:bodyPr numCol="1">
            <a:normAutofit lnSpcReduction="10000"/>
          </a:bodyPr>
          <a:lstStyle/>
          <a:p>
            <a:pPr marL="0" indent="0">
              <a:buNone/>
            </a:pPr>
            <a:r>
              <a:rPr lang="fr-FR" sz="2000" dirty="0" smtClean="0"/>
              <a:t>string </a:t>
            </a:r>
            <a:r>
              <a:rPr lang="fr-FR" sz="2000" b="1" dirty="0" err="1">
                <a:solidFill>
                  <a:schemeClr val="accent2">
                    <a:lumMod val="75000"/>
                  </a:schemeClr>
                </a:solidFill>
              </a:rPr>
              <a:t>base_convert</a:t>
            </a:r>
            <a:r>
              <a:rPr lang="fr-FR" sz="2000" b="1" dirty="0">
                <a:solidFill>
                  <a:schemeClr val="accent2">
                    <a:lumMod val="75000"/>
                  </a:schemeClr>
                </a:solidFill>
              </a:rPr>
              <a:t>(</a:t>
            </a:r>
            <a:r>
              <a:rPr lang="fr-FR" sz="2000" b="1" dirty="0">
                <a:solidFill>
                  <a:schemeClr val="tx2">
                    <a:lumMod val="75000"/>
                  </a:schemeClr>
                </a:solidFill>
              </a:rPr>
              <a:t>$nombre, $</a:t>
            </a:r>
            <a:r>
              <a:rPr lang="fr-FR" sz="2000" b="1" dirty="0" err="1">
                <a:solidFill>
                  <a:schemeClr val="tx2">
                    <a:lumMod val="75000"/>
                  </a:schemeClr>
                </a:solidFill>
              </a:rPr>
              <a:t>base_origine</a:t>
            </a:r>
            <a:r>
              <a:rPr lang="fr-FR" sz="2000" b="1" dirty="0">
                <a:solidFill>
                  <a:schemeClr val="tx2">
                    <a:lumMod val="75000"/>
                  </a:schemeClr>
                </a:solidFill>
              </a:rPr>
              <a:t>, </a:t>
            </a:r>
            <a:r>
              <a:rPr lang="fr-FR" sz="2000" b="1" dirty="0" smtClean="0">
                <a:solidFill>
                  <a:schemeClr val="tx2">
                    <a:lumMod val="75000"/>
                  </a:schemeClr>
                </a:solidFill>
              </a:rPr>
              <a:t>$</a:t>
            </a:r>
            <a:r>
              <a:rPr lang="fr-FR" sz="2000" b="1" dirty="0" err="1" smtClean="0">
                <a:solidFill>
                  <a:schemeClr val="tx2">
                    <a:lumMod val="75000"/>
                  </a:schemeClr>
                </a:solidFill>
              </a:rPr>
              <a:t>base_destination</a:t>
            </a:r>
            <a:r>
              <a:rPr lang="fr-FR" sz="2000" b="1" i="1" dirty="0" smtClean="0">
                <a:solidFill>
                  <a:schemeClr val="accent2">
                    <a:lumMod val="75000"/>
                  </a:schemeClr>
                </a:solidFill>
              </a:rPr>
              <a:t>)</a:t>
            </a:r>
          </a:p>
          <a:p>
            <a:pPr marL="0" indent="0">
              <a:buNone/>
            </a:pPr>
            <a:r>
              <a:rPr lang="fr-FR" sz="2000" dirty="0"/>
              <a:t>Retourne une chaîne contenant l'argument </a:t>
            </a:r>
            <a:r>
              <a:rPr lang="fr-FR" sz="2000" b="1" dirty="0" smtClean="0">
                <a:solidFill>
                  <a:schemeClr val="tx2">
                    <a:lumMod val="75000"/>
                  </a:schemeClr>
                </a:solidFill>
              </a:rPr>
              <a:t>$</a:t>
            </a:r>
            <a:r>
              <a:rPr lang="fr-FR" sz="2000" b="1" dirty="0">
                <a:solidFill>
                  <a:schemeClr val="tx2">
                    <a:lumMod val="75000"/>
                  </a:schemeClr>
                </a:solidFill>
              </a:rPr>
              <a:t>nombre </a:t>
            </a:r>
            <a:r>
              <a:rPr lang="fr-FR" sz="2000" dirty="0" smtClean="0"/>
              <a:t>représenté </a:t>
            </a:r>
            <a:r>
              <a:rPr lang="fr-FR" sz="2000" dirty="0"/>
              <a:t>dans la base </a:t>
            </a:r>
            <a:r>
              <a:rPr lang="fr-FR" sz="2000" b="1" dirty="0">
                <a:solidFill>
                  <a:schemeClr val="tx2">
                    <a:lumMod val="75000"/>
                  </a:schemeClr>
                </a:solidFill>
              </a:rPr>
              <a:t>$</a:t>
            </a:r>
            <a:r>
              <a:rPr lang="fr-FR" sz="2000" b="1" dirty="0" err="1">
                <a:solidFill>
                  <a:schemeClr val="tx2">
                    <a:lumMod val="75000"/>
                  </a:schemeClr>
                </a:solidFill>
              </a:rPr>
              <a:t>base_destination</a:t>
            </a:r>
            <a:r>
              <a:rPr lang="fr-FR" sz="2000" dirty="0"/>
              <a:t>. La base de représentation de </a:t>
            </a:r>
            <a:r>
              <a:rPr lang="fr-FR" sz="2000" b="1" dirty="0">
                <a:solidFill>
                  <a:schemeClr val="tx2">
                    <a:lumMod val="75000"/>
                  </a:schemeClr>
                </a:solidFill>
              </a:rPr>
              <a:t>$nombre</a:t>
            </a:r>
            <a:r>
              <a:rPr lang="fr-FR" sz="2000" dirty="0" smtClean="0"/>
              <a:t> </a:t>
            </a:r>
            <a:r>
              <a:rPr lang="fr-FR" sz="2000" dirty="0"/>
              <a:t>est donnée par </a:t>
            </a:r>
            <a:r>
              <a:rPr lang="fr-FR" sz="2000" b="1" dirty="0">
                <a:solidFill>
                  <a:schemeClr val="tx2">
                    <a:lumMod val="75000"/>
                  </a:schemeClr>
                </a:solidFill>
              </a:rPr>
              <a:t>$</a:t>
            </a:r>
            <a:r>
              <a:rPr lang="fr-FR" sz="2000" b="1" dirty="0" err="1" smtClean="0">
                <a:solidFill>
                  <a:schemeClr val="tx2">
                    <a:lumMod val="75000"/>
                  </a:schemeClr>
                </a:solidFill>
              </a:rPr>
              <a:t>base_origine</a:t>
            </a:r>
            <a:r>
              <a:rPr lang="fr-FR" sz="2000" b="1" dirty="0" smtClean="0">
                <a:solidFill>
                  <a:schemeClr val="tx2">
                    <a:lumMod val="75000"/>
                  </a:schemeClr>
                </a:solidFill>
              </a:rPr>
              <a:t>,</a:t>
            </a:r>
          </a:p>
          <a:p>
            <a:pPr marL="0" indent="0">
              <a:buNone/>
            </a:pPr>
            <a:r>
              <a:rPr lang="fr-FR" sz="2000" b="1" dirty="0" smtClean="0">
                <a:solidFill>
                  <a:schemeClr val="tx2">
                    <a:lumMod val="75000"/>
                  </a:schemeClr>
                </a:solidFill>
              </a:rPr>
              <a:t>$nombre :</a:t>
            </a:r>
            <a:r>
              <a:rPr lang="fr-FR" sz="2000" dirty="0" smtClean="0"/>
              <a:t> le nombre à convertir,</a:t>
            </a:r>
          </a:p>
          <a:p>
            <a:pPr marL="0" indent="0">
              <a:buNone/>
            </a:pPr>
            <a:r>
              <a:rPr lang="fr-FR" sz="2000" b="1" dirty="0" smtClean="0">
                <a:solidFill>
                  <a:schemeClr val="tx2">
                    <a:lumMod val="75000"/>
                  </a:schemeClr>
                </a:solidFill>
              </a:rPr>
              <a:t>$</a:t>
            </a:r>
            <a:r>
              <a:rPr lang="fr-FR" sz="2000" b="1" dirty="0" err="1">
                <a:solidFill>
                  <a:schemeClr val="tx2">
                    <a:lumMod val="75000"/>
                  </a:schemeClr>
                </a:solidFill>
              </a:rPr>
              <a:t>base_origine</a:t>
            </a:r>
            <a:r>
              <a:rPr lang="fr-FR" sz="2000" b="1" dirty="0" smtClean="0">
                <a:solidFill>
                  <a:schemeClr val="tx2">
                    <a:lumMod val="75000"/>
                  </a:schemeClr>
                </a:solidFill>
              </a:rPr>
              <a:t> </a:t>
            </a:r>
            <a:r>
              <a:rPr lang="fr-FR" sz="2000" b="1" dirty="0">
                <a:solidFill>
                  <a:schemeClr val="tx2">
                    <a:lumMod val="75000"/>
                  </a:schemeClr>
                </a:solidFill>
              </a:rPr>
              <a:t>:</a:t>
            </a:r>
            <a:r>
              <a:rPr lang="fr-FR" sz="2000" dirty="0"/>
              <a:t> </a:t>
            </a:r>
            <a:r>
              <a:rPr lang="fr-FR" sz="2000" dirty="0" smtClean="0"/>
              <a:t>base dans laquelle le </a:t>
            </a:r>
            <a:r>
              <a:rPr lang="fr-FR" sz="2000" dirty="0"/>
              <a:t>nombre à </a:t>
            </a:r>
            <a:r>
              <a:rPr lang="fr-FR" sz="2000" dirty="0" smtClean="0"/>
              <a:t>convertir est écrit dans la chaine, compris entre 2 et 36,</a:t>
            </a:r>
            <a:endParaRPr lang="fr-FR" sz="2000" dirty="0"/>
          </a:p>
          <a:p>
            <a:pPr marL="0" indent="0">
              <a:buNone/>
            </a:pPr>
            <a:r>
              <a:rPr lang="fr-FR" sz="2000" b="1" dirty="0">
                <a:solidFill>
                  <a:schemeClr val="tx2">
                    <a:lumMod val="75000"/>
                  </a:schemeClr>
                </a:solidFill>
              </a:rPr>
              <a:t>$</a:t>
            </a:r>
            <a:r>
              <a:rPr lang="fr-FR" sz="2000" b="1" dirty="0" err="1" smtClean="0">
                <a:solidFill>
                  <a:schemeClr val="tx2">
                    <a:lumMod val="75000"/>
                  </a:schemeClr>
                </a:solidFill>
              </a:rPr>
              <a:t>base_destination</a:t>
            </a:r>
            <a:r>
              <a:rPr lang="fr-FR" sz="2000" b="1" dirty="0" smtClean="0">
                <a:solidFill>
                  <a:schemeClr val="tx2">
                    <a:lumMod val="75000"/>
                  </a:schemeClr>
                </a:solidFill>
              </a:rPr>
              <a:t> </a:t>
            </a:r>
            <a:r>
              <a:rPr lang="fr-FR" sz="2000" b="1" dirty="0">
                <a:solidFill>
                  <a:schemeClr val="tx2">
                    <a:lumMod val="75000"/>
                  </a:schemeClr>
                </a:solidFill>
              </a:rPr>
              <a:t>:</a:t>
            </a:r>
            <a:r>
              <a:rPr lang="fr-FR" sz="2000" dirty="0"/>
              <a:t> base dans laquelle </a:t>
            </a:r>
            <a:r>
              <a:rPr lang="fr-FR" sz="2000" dirty="0" smtClean="0"/>
              <a:t>la conversion du nombre doit être effectuée,</a:t>
            </a:r>
            <a:r>
              <a:rPr lang="fr-FR" sz="2000" dirty="0"/>
              <a:t> compris entre 2 et 36,</a:t>
            </a:r>
            <a:endParaRPr lang="fr-FR" sz="2000" dirty="0" smtClean="0"/>
          </a:p>
          <a:p>
            <a:pPr marL="0" indent="0">
              <a:buNone/>
            </a:pPr>
            <a:r>
              <a:rPr lang="fr-FR" sz="2000" i="1" dirty="0" smtClean="0"/>
              <a:t>Valeur de retour :</a:t>
            </a:r>
            <a:endParaRPr lang="fr-FR" sz="2000" i="1" dirty="0"/>
          </a:p>
          <a:p>
            <a:pPr marL="0" indent="0">
              <a:buNone/>
            </a:pPr>
            <a:r>
              <a:rPr lang="fr-FR" sz="2000" dirty="0" smtClean="0"/>
              <a:t>le nombre dans la base destination sous forme de chaine</a:t>
            </a:r>
            <a:endParaRPr lang="fr-FR" sz="2000" dirty="0"/>
          </a:p>
          <a:p>
            <a:pPr marL="0" indent="0">
              <a:buNone/>
            </a:pPr>
            <a:r>
              <a:rPr lang="fr-FR" sz="2000" dirty="0" smtClean="0"/>
              <a:t>exemple : </a:t>
            </a:r>
          </a:p>
          <a:p>
            <a:pPr marL="0" indent="0">
              <a:buNone/>
            </a:pPr>
            <a:r>
              <a:rPr lang="fr-FR" sz="2000" dirty="0"/>
              <a:t>$</a:t>
            </a:r>
            <a:r>
              <a:rPr lang="fr-FR" sz="2000" dirty="0" err="1"/>
              <a:t>hexadecimal</a:t>
            </a:r>
            <a:r>
              <a:rPr lang="fr-FR" sz="2000" dirty="0"/>
              <a:t> = 'A37334';</a:t>
            </a:r>
            <a:br>
              <a:rPr lang="fr-FR" sz="2000" dirty="0"/>
            </a:br>
            <a:r>
              <a:rPr lang="fr-FR" sz="2000" dirty="0" err="1"/>
              <a:t>echo</a:t>
            </a:r>
            <a:r>
              <a:rPr lang="fr-FR" sz="2000" dirty="0"/>
              <a:t> </a:t>
            </a:r>
            <a:r>
              <a:rPr lang="fr-FR" sz="2000" dirty="0" err="1"/>
              <a:t>base_convert</a:t>
            </a:r>
            <a:r>
              <a:rPr lang="fr-FR" sz="2000" dirty="0"/>
              <a:t>($</a:t>
            </a:r>
            <a:r>
              <a:rPr lang="fr-FR" sz="2000" dirty="0" err="1"/>
              <a:t>hexadecimal</a:t>
            </a:r>
            <a:r>
              <a:rPr lang="fr-FR" sz="2000" dirty="0"/>
              <a:t>, 16, 2); // 101000110111001100110100</a:t>
            </a:r>
            <a:r>
              <a:rPr lang="fr-FR" sz="2000" dirty="0" smtClean="0"/>
              <a:t>	</a:t>
            </a:r>
          </a:p>
        </p:txBody>
      </p:sp>
    </p:spTree>
    <p:extLst>
      <p:ext uri="{BB962C8B-B14F-4D97-AF65-F5344CB8AC3E}">
        <p14:creationId xmlns:p14="http://schemas.microsoft.com/office/powerpoint/2010/main" val="2679482473"/>
      </p:ext>
    </p:extLst>
  </p:cSld>
  <p:clrMapOvr>
    <a:masterClrMapping/>
  </p:clrMapOvr>
  <p:transition spd="slow">
    <p:wipe dir="d"/>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2800" b="1" i="1" dirty="0" smtClean="0">
                <a:solidFill>
                  <a:schemeClr val="accent2">
                    <a:lumMod val="75000"/>
                  </a:schemeClr>
                </a:solidFill>
              </a:rPr>
              <a:t>log($nombre, $base)</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700808"/>
            <a:ext cx="8274496" cy="4896545"/>
          </a:xfrm>
        </p:spPr>
        <p:txBody>
          <a:bodyPr numCol="1">
            <a:normAutofit/>
          </a:bodyPr>
          <a:lstStyle/>
          <a:p>
            <a:pPr marL="0" indent="0">
              <a:buNone/>
            </a:pPr>
            <a:r>
              <a:rPr lang="fr-FR" sz="2000" dirty="0" smtClean="0">
                <a:solidFill>
                  <a:schemeClr val="tx2">
                    <a:lumMod val="75000"/>
                  </a:schemeClr>
                </a:solidFill>
              </a:rPr>
              <a:t>float</a:t>
            </a:r>
            <a:r>
              <a:rPr lang="fr-FR" sz="2000" dirty="0" smtClean="0"/>
              <a:t> </a:t>
            </a:r>
            <a:r>
              <a:rPr lang="fr-FR" sz="2000" b="1" dirty="0">
                <a:solidFill>
                  <a:schemeClr val="accent2">
                    <a:lumMod val="75000"/>
                  </a:schemeClr>
                </a:solidFill>
              </a:rPr>
              <a:t>log</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a:solidFill>
                  <a:schemeClr val="tx2">
                    <a:lumMod val="75000"/>
                  </a:schemeClr>
                </a:solidFill>
              </a:rPr>
              <a:t>nombre, $</a:t>
            </a:r>
            <a:r>
              <a:rPr lang="fr-FR" sz="2000" b="1" dirty="0" smtClean="0">
                <a:solidFill>
                  <a:schemeClr val="tx2">
                    <a:lumMod val="75000"/>
                  </a:schemeClr>
                </a:solidFill>
              </a:rPr>
              <a:t>base</a:t>
            </a:r>
            <a:r>
              <a:rPr lang="fr-FR" sz="2000" b="1" dirty="0" smtClean="0">
                <a:solidFill>
                  <a:schemeClr val="accent2">
                    <a:lumMod val="75000"/>
                  </a:schemeClr>
                </a:solidFill>
              </a:rPr>
              <a:t>)</a:t>
            </a:r>
          </a:p>
          <a:p>
            <a:pPr marL="0" indent="0">
              <a:buNone/>
            </a:pPr>
            <a:r>
              <a:rPr lang="fr-FR" sz="2000" dirty="0"/>
              <a:t>Si le paramètre optionnel </a:t>
            </a:r>
            <a:r>
              <a:rPr lang="fr-FR" sz="2000" b="1" dirty="0">
                <a:solidFill>
                  <a:schemeClr val="tx2">
                    <a:lumMod val="75000"/>
                  </a:schemeClr>
                </a:solidFill>
              </a:rPr>
              <a:t>$base</a:t>
            </a:r>
            <a:r>
              <a:rPr lang="fr-FR" sz="2000" dirty="0" smtClean="0"/>
              <a:t> </a:t>
            </a:r>
            <a:r>
              <a:rPr lang="fr-FR" sz="2000" dirty="0"/>
              <a:t>est spécifié, </a:t>
            </a:r>
            <a:r>
              <a:rPr lang="fr-FR" sz="2000" b="1" dirty="0">
                <a:solidFill>
                  <a:schemeClr val="accent2">
                    <a:lumMod val="75000"/>
                  </a:schemeClr>
                </a:solidFill>
              </a:rPr>
              <a:t>log()</a:t>
            </a:r>
            <a:r>
              <a:rPr lang="fr-FR" sz="2000" dirty="0"/>
              <a:t> retourne alors le logarithme en base </a:t>
            </a:r>
            <a:r>
              <a:rPr lang="fr-FR" sz="2000" b="1" dirty="0">
                <a:solidFill>
                  <a:schemeClr val="tx2">
                    <a:lumMod val="75000"/>
                  </a:schemeClr>
                </a:solidFill>
              </a:rPr>
              <a:t>$base</a:t>
            </a:r>
            <a:r>
              <a:rPr lang="fr-FR" sz="2000" dirty="0" smtClean="0"/>
              <a:t>, </a:t>
            </a:r>
            <a:r>
              <a:rPr lang="fr-FR" sz="2000" dirty="0"/>
              <a:t>sinon </a:t>
            </a:r>
            <a:r>
              <a:rPr lang="fr-FR" sz="2000" b="1" dirty="0">
                <a:solidFill>
                  <a:schemeClr val="accent2">
                    <a:lumMod val="75000"/>
                  </a:schemeClr>
                </a:solidFill>
              </a:rPr>
              <a:t>log() </a:t>
            </a:r>
            <a:r>
              <a:rPr lang="fr-FR" sz="2000" dirty="0"/>
              <a:t>retourne le logarithme naturel (ou népérien) de </a:t>
            </a:r>
            <a:r>
              <a:rPr lang="fr-FR" sz="2000" b="1" dirty="0" smtClean="0">
                <a:solidFill>
                  <a:schemeClr val="tx2">
                    <a:lumMod val="75000"/>
                  </a:schemeClr>
                </a:solidFill>
              </a:rPr>
              <a:t>$</a:t>
            </a:r>
            <a:r>
              <a:rPr lang="fr-FR" sz="2000" b="1" dirty="0">
                <a:solidFill>
                  <a:schemeClr val="tx2">
                    <a:lumMod val="75000"/>
                  </a:schemeClr>
                </a:solidFill>
              </a:rPr>
              <a:t>nombre</a:t>
            </a:r>
            <a:r>
              <a:rPr lang="fr-FR" sz="2000" dirty="0" smtClean="0"/>
              <a:t>.</a:t>
            </a:r>
            <a:endParaRPr lang="fr-FR" sz="2000" b="1" dirty="0" smtClean="0">
              <a:solidFill>
                <a:schemeClr val="tx2">
                  <a:lumMod val="75000"/>
                </a:schemeClr>
              </a:solidFill>
            </a:endParaRPr>
          </a:p>
          <a:p>
            <a:pPr marL="0" indent="0">
              <a:buNone/>
            </a:pPr>
            <a:r>
              <a:rPr lang="fr-FR" sz="2000" b="1" dirty="0" smtClean="0">
                <a:solidFill>
                  <a:schemeClr val="tx2">
                    <a:lumMod val="75000"/>
                  </a:schemeClr>
                </a:solidFill>
              </a:rPr>
              <a:t>$nombre :</a:t>
            </a:r>
            <a:r>
              <a:rPr lang="fr-FR" sz="2000" dirty="0" smtClean="0"/>
              <a:t> la </a:t>
            </a:r>
            <a:r>
              <a:rPr lang="fr-FR" sz="2000" dirty="0"/>
              <a:t>valeur pour laquelle on calcule le </a:t>
            </a:r>
            <a:r>
              <a:rPr lang="fr-FR" sz="2000" dirty="0" smtClean="0"/>
              <a:t>logarithme,</a:t>
            </a:r>
          </a:p>
          <a:p>
            <a:pPr marL="0" indent="0">
              <a:buNone/>
            </a:pPr>
            <a:r>
              <a:rPr lang="fr-FR" sz="2000" b="1" dirty="0" smtClean="0">
                <a:solidFill>
                  <a:schemeClr val="tx2">
                    <a:lumMod val="75000"/>
                  </a:schemeClr>
                </a:solidFill>
              </a:rPr>
              <a:t>$base </a:t>
            </a:r>
            <a:r>
              <a:rPr lang="fr-FR" sz="2000" b="1" dirty="0">
                <a:solidFill>
                  <a:schemeClr val="tx2">
                    <a:lumMod val="75000"/>
                  </a:schemeClr>
                </a:solidFill>
              </a:rPr>
              <a:t>:</a:t>
            </a:r>
            <a:r>
              <a:rPr lang="fr-FR" sz="2000" dirty="0"/>
              <a:t> La base logarithmique optionnelle à utiliser (par défaut, 'e' et donc, le logarithme naturel</a:t>
            </a:r>
            <a:r>
              <a:rPr lang="fr-FR" sz="2000" dirty="0" smtClean="0"/>
              <a:t>),</a:t>
            </a:r>
            <a:endParaRPr lang="fr-FR" sz="2000" dirty="0"/>
          </a:p>
          <a:p>
            <a:pPr marL="0" indent="0">
              <a:buNone/>
            </a:pPr>
            <a:r>
              <a:rPr lang="fr-FR" sz="2000" i="1" dirty="0" smtClean="0"/>
              <a:t>Valeur de retour :</a:t>
            </a:r>
            <a:endParaRPr lang="fr-FR" sz="2000" i="1" dirty="0"/>
          </a:p>
          <a:p>
            <a:pPr marL="0" indent="0">
              <a:buNone/>
            </a:pPr>
            <a:r>
              <a:rPr lang="fr-FR" sz="2000" dirty="0"/>
              <a:t>Le logarithme </a:t>
            </a:r>
            <a:r>
              <a:rPr lang="fr-FR" sz="2000" dirty="0" smtClean="0"/>
              <a:t>de</a:t>
            </a:r>
            <a:r>
              <a:rPr lang="fr-FR" sz="2000" dirty="0"/>
              <a:t> </a:t>
            </a:r>
            <a:r>
              <a:rPr lang="fr-FR" sz="2000" dirty="0" smtClean="0"/>
              <a:t>$nombre </a:t>
            </a:r>
            <a:r>
              <a:rPr lang="fr-FR" sz="2000" dirty="0"/>
              <a:t>en base </a:t>
            </a:r>
            <a:r>
              <a:rPr lang="fr-FR" sz="2000" dirty="0" smtClean="0"/>
              <a:t>$</a:t>
            </a:r>
            <a:r>
              <a:rPr lang="fr-FR" sz="2000" i="1" dirty="0" smtClean="0"/>
              <a:t>base</a:t>
            </a:r>
            <a:r>
              <a:rPr lang="fr-FR" sz="2000" dirty="0"/>
              <a:t>, si fourni, ou le logarithme naturel. </a:t>
            </a:r>
            <a:r>
              <a:rPr lang="fr-FR" sz="2000" dirty="0" smtClean="0"/>
              <a:t>exemple : </a:t>
            </a:r>
          </a:p>
          <a:p>
            <a:pPr marL="0" indent="0">
              <a:buNone/>
            </a:pPr>
            <a:r>
              <a:rPr lang="fr-FR" sz="2000" dirty="0" err="1" smtClean="0"/>
              <a:t>echo</a:t>
            </a:r>
            <a:r>
              <a:rPr lang="fr-FR" sz="2000" dirty="0"/>
              <a:t> </a:t>
            </a:r>
            <a:r>
              <a:rPr lang="fr-FR" sz="2000" b="1" dirty="0">
                <a:solidFill>
                  <a:schemeClr val="accent2">
                    <a:lumMod val="75000"/>
                  </a:schemeClr>
                </a:solidFill>
              </a:rPr>
              <a:t>log</a:t>
            </a:r>
            <a:r>
              <a:rPr lang="fr-FR" sz="2000" dirty="0" smtClean="0"/>
              <a:t>(6); 	</a:t>
            </a:r>
            <a:r>
              <a:rPr lang="fr-FR" sz="2000" dirty="0"/>
              <a:t>// 1.7917594692281 </a:t>
            </a:r>
            <a:r>
              <a:rPr lang="fr-FR" sz="2000" dirty="0" smtClean="0"/>
              <a:t>	</a:t>
            </a:r>
          </a:p>
        </p:txBody>
      </p:sp>
    </p:spTree>
    <p:extLst>
      <p:ext uri="{BB962C8B-B14F-4D97-AF65-F5344CB8AC3E}">
        <p14:creationId xmlns:p14="http://schemas.microsoft.com/office/powerpoint/2010/main" val="959250643"/>
      </p:ext>
    </p:extLst>
  </p:cSld>
  <p:clrMapOvr>
    <a:masterClrMapping/>
  </p:clrMapOvr>
  <p:transition spd="slow">
    <p:wipe dir="d"/>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2800" b="1" i="1" dirty="0" smtClean="0">
                <a:solidFill>
                  <a:schemeClr val="accent2">
                    <a:lumMod val="75000"/>
                  </a:schemeClr>
                </a:solidFill>
              </a:rPr>
              <a:t>log10($nombre)</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700808"/>
            <a:ext cx="8274496" cy="4896545"/>
          </a:xfrm>
        </p:spPr>
        <p:txBody>
          <a:bodyPr numCol="1">
            <a:normAutofit/>
          </a:bodyPr>
          <a:lstStyle/>
          <a:p>
            <a:pPr marL="0" indent="0">
              <a:buNone/>
            </a:pPr>
            <a:r>
              <a:rPr lang="fr-FR" sz="2000" dirty="0" err="1" smtClean="0">
                <a:solidFill>
                  <a:schemeClr val="tx2">
                    <a:lumMod val="75000"/>
                  </a:schemeClr>
                </a:solidFill>
              </a:rPr>
              <a:t>float</a:t>
            </a:r>
            <a:r>
              <a:rPr lang="fr-FR" sz="2000" dirty="0" smtClean="0"/>
              <a:t> </a:t>
            </a:r>
            <a:r>
              <a:rPr lang="fr-FR" sz="2000" b="1" dirty="0" smtClean="0">
                <a:solidFill>
                  <a:schemeClr val="accent2">
                    <a:lumMod val="75000"/>
                  </a:schemeClr>
                </a:solidFill>
              </a:rPr>
              <a:t>log10(</a:t>
            </a:r>
            <a:r>
              <a:rPr lang="fr-FR" sz="2000" b="1" dirty="0" smtClean="0">
                <a:solidFill>
                  <a:schemeClr val="tx2">
                    <a:lumMod val="75000"/>
                  </a:schemeClr>
                </a:solidFill>
              </a:rPr>
              <a:t>$nombre</a:t>
            </a:r>
            <a:r>
              <a:rPr lang="fr-FR" sz="2000" b="1" dirty="0" smtClean="0">
                <a:solidFill>
                  <a:schemeClr val="accent2">
                    <a:lumMod val="75000"/>
                  </a:schemeClr>
                </a:solidFill>
              </a:rPr>
              <a:t>)</a:t>
            </a:r>
          </a:p>
          <a:p>
            <a:pPr marL="0" indent="0">
              <a:buNone/>
            </a:pPr>
            <a:r>
              <a:rPr lang="fr-FR" sz="2000" dirty="0"/>
              <a:t>Retourne le logarithme en base 10 de </a:t>
            </a:r>
            <a:r>
              <a:rPr lang="fr-FR" sz="2000" b="1" dirty="0" smtClean="0">
                <a:solidFill>
                  <a:schemeClr val="tx2">
                    <a:lumMod val="75000"/>
                  </a:schemeClr>
                </a:solidFill>
              </a:rPr>
              <a:t>$</a:t>
            </a:r>
            <a:r>
              <a:rPr lang="fr-FR" sz="2000" b="1" dirty="0">
                <a:solidFill>
                  <a:schemeClr val="tx2">
                    <a:lumMod val="75000"/>
                  </a:schemeClr>
                </a:solidFill>
              </a:rPr>
              <a:t>nombre</a:t>
            </a:r>
            <a:r>
              <a:rPr lang="fr-FR" sz="2000" dirty="0" smtClean="0"/>
              <a:t>.</a:t>
            </a:r>
            <a:endParaRPr lang="fr-FR" sz="2000" b="1" dirty="0" smtClean="0">
              <a:solidFill>
                <a:schemeClr val="tx2">
                  <a:lumMod val="75000"/>
                </a:schemeClr>
              </a:solidFill>
            </a:endParaRPr>
          </a:p>
          <a:p>
            <a:pPr marL="0" indent="0">
              <a:buNone/>
            </a:pPr>
            <a:r>
              <a:rPr lang="fr-FR" sz="2000" b="1" dirty="0" smtClean="0">
                <a:solidFill>
                  <a:schemeClr val="tx2">
                    <a:lumMod val="75000"/>
                  </a:schemeClr>
                </a:solidFill>
              </a:rPr>
              <a:t>$nombre :</a:t>
            </a:r>
            <a:r>
              <a:rPr lang="fr-FR" sz="2000" dirty="0" smtClean="0"/>
              <a:t> la </a:t>
            </a:r>
            <a:r>
              <a:rPr lang="fr-FR" sz="2000" dirty="0"/>
              <a:t>valeur pour laquelle on calcule le </a:t>
            </a:r>
            <a:r>
              <a:rPr lang="fr-FR" sz="2000" dirty="0" smtClean="0"/>
              <a:t>logarithme,</a:t>
            </a:r>
          </a:p>
          <a:p>
            <a:pPr marL="0" indent="0">
              <a:buNone/>
            </a:pPr>
            <a:endParaRPr lang="fr-FR" sz="2000" dirty="0"/>
          </a:p>
          <a:p>
            <a:pPr marL="0" indent="0">
              <a:buNone/>
            </a:pPr>
            <a:r>
              <a:rPr lang="fr-FR" sz="2000" i="1" dirty="0" smtClean="0"/>
              <a:t>Valeur de retour :</a:t>
            </a:r>
            <a:endParaRPr lang="fr-FR" sz="2000" i="1" dirty="0"/>
          </a:p>
          <a:p>
            <a:pPr marL="0" indent="0">
              <a:buNone/>
            </a:pPr>
            <a:r>
              <a:rPr lang="fr-FR" sz="2000" dirty="0"/>
              <a:t>Le logarithme </a:t>
            </a:r>
            <a:r>
              <a:rPr lang="fr-FR" sz="2000" dirty="0" smtClean="0"/>
              <a:t>de</a:t>
            </a:r>
            <a:r>
              <a:rPr lang="fr-FR" sz="2000" dirty="0"/>
              <a:t> </a:t>
            </a:r>
            <a:r>
              <a:rPr lang="fr-FR" sz="2000" dirty="0" smtClean="0"/>
              <a:t>$nombre </a:t>
            </a:r>
            <a:r>
              <a:rPr lang="fr-FR" sz="2000" dirty="0"/>
              <a:t>en base </a:t>
            </a:r>
            <a:r>
              <a:rPr lang="fr-FR" sz="2000" dirty="0" smtClean="0"/>
              <a:t>10</a:t>
            </a:r>
          </a:p>
          <a:p>
            <a:pPr marL="0" indent="0">
              <a:buNone/>
            </a:pPr>
            <a:r>
              <a:rPr lang="fr-FR" sz="2000" dirty="0" smtClean="0"/>
              <a:t>exemple : </a:t>
            </a:r>
          </a:p>
          <a:p>
            <a:pPr marL="0" indent="0">
              <a:buNone/>
            </a:pPr>
            <a:r>
              <a:rPr lang="fr-FR" sz="2000" dirty="0" err="1" smtClean="0"/>
              <a:t>echo</a:t>
            </a:r>
            <a:r>
              <a:rPr lang="fr-FR" sz="2000" dirty="0"/>
              <a:t> </a:t>
            </a:r>
            <a:r>
              <a:rPr lang="fr-FR" sz="2000" b="1" dirty="0">
                <a:solidFill>
                  <a:schemeClr val="accent2">
                    <a:lumMod val="75000"/>
                  </a:schemeClr>
                </a:solidFill>
              </a:rPr>
              <a:t>log10</a:t>
            </a:r>
            <a:r>
              <a:rPr lang="fr-FR" sz="2000" dirty="0" smtClean="0"/>
              <a:t>(6); 	</a:t>
            </a:r>
            <a:r>
              <a:rPr lang="fr-FR" sz="2000" dirty="0"/>
              <a:t>// 0.77815125038364</a:t>
            </a:r>
            <a:endParaRPr lang="fr-FR" sz="2000" dirty="0" smtClean="0"/>
          </a:p>
        </p:txBody>
      </p:sp>
    </p:spTree>
    <p:extLst>
      <p:ext uri="{BB962C8B-B14F-4D97-AF65-F5344CB8AC3E}">
        <p14:creationId xmlns:p14="http://schemas.microsoft.com/office/powerpoint/2010/main" val="3780895432"/>
      </p:ext>
    </p:extLst>
  </p:cSld>
  <p:clrMapOvr>
    <a:masterClrMapping/>
  </p:clrMapOvr>
  <p:transition spd="slow">
    <p:wipe dir="d"/>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4000" b="1" i="1" dirty="0" smtClean="0">
                <a:solidFill>
                  <a:schemeClr val="accent2">
                    <a:lumMod val="75000"/>
                  </a:schemeClr>
                </a:solidFill>
              </a:rPr>
              <a:t>les fonctions trigonométriques</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256584"/>
          </a:xfrm>
        </p:spPr>
        <p:txBody>
          <a:bodyPr numCol="1">
            <a:normAutofit lnSpcReduction="10000"/>
          </a:bodyPr>
          <a:lstStyle/>
          <a:p>
            <a:pPr marL="0" indent="0">
              <a:buNone/>
            </a:pPr>
            <a:r>
              <a:rPr lang="fr-FR" sz="2000" dirty="0" smtClean="0">
                <a:solidFill>
                  <a:schemeClr val="tx2">
                    <a:lumMod val="75000"/>
                  </a:schemeClr>
                </a:solidFill>
              </a:rPr>
              <a:t>float</a:t>
            </a:r>
            <a:r>
              <a:rPr lang="fr-FR" sz="2000" dirty="0" smtClean="0"/>
              <a:t> </a:t>
            </a:r>
            <a:r>
              <a:rPr lang="fr-FR" sz="2000" b="1" dirty="0" smtClean="0">
                <a:solidFill>
                  <a:schemeClr val="accent2">
                    <a:lumMod val="75000"/>
                  </a:schemeClr>
                </a:solidFill>
              </a:rPr>
              <a:t>sin</a:t>
            </a:r>
            <a:r>
              <a:rPr lang="fr-FR" sz="2000" b="1" dirty="0" smtClean="0">
                <a:solidFill>
                  <a:schemeClr val="tx2">
                    <a:lumMod val="75000"/>
                  </a:schemeClr>
                </a:solidFill>
              </a:rPr>
              <a:t>($</a:t>
            </a:r>
            <a:r>
              <a:rPr lang="fr-FR" sz="2000" b="1" dirty="0" err="1" smtClean="0">
                <a:solidFill>
                  <a:schemeClr val="tx2">
                    <a:lumMod val="75000"/>
                  </a:schemeClr>
                </a:solidFill>
              </a:rPr>
              <a:t>arg</a:t>
            </a:r>
            <a:r>
              <a:rPr lang="fr-FR" sz="2000" b="1" dirty="0" smtClean="0">
                <a:solidFill>
                  <a:schemeClr val="accent2">
                    <a:lumMod val="75000"/>
                  </a:schemeClr>
                </a:solidFill>
              </a:rPr>
              <a:t>)	</a:t>
            </a:r>
            <a:r>
              <a:rPr lang="fr-FR" sz="2000" dirty="0"/>
              <a:t>retourne </a:t>
            </a:r>
            <a:r>
              <a:rPr lang="fr-FR" sz="2000" dirty="0" smtClean="0"/>
              <a:t>le sinus de </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tx2">
                    <a:lumMod val="75000"/>
                  </a:schemeClr>
                </a:solidFill>
              </a:rPr>
              <a:t> </a:t>
            </a:r>
            <a:r>
              <a:rPr lang="fr-FR" sz="2000" dirty="0" smtClean="0"/>
              <a:t>(en radians),</a:t>
            </a:r>
            <a:endParaRPr lang="fr-FR" sz="2000" b="1" dirty="0" smtClean="0">
              <a:solidFill>
                <a:schemeClr val="accent2">
                  <a:lumMod val="75000"/>
                </a:schemeClr>
              </a:solidFill>
            </a:endParaRPr>
          </a:p>
          <a:p>
            <a:pPr marL="0" indent="0">
              <a:buNone/>
            </a:pPr>
            <a:r>
              <a:rPr lang="fr-FR" sz="2000" dirty="0">
                <a:solidFill>
                  <a:schemeClr val="tx2">
                    <a:lumMod val="75000"/>
                  </a:schemeClr>
                </a:solidFill>
              </a:rPr>
              <a:t>float</a:t>
            </a:r>
            <a:r>
              <a:rPr lang="fr-FR" sz="2000" dirty="0"/>
              <a:t> </a:t>
            </a:r>
            <a:r>
              <a:rPr lang="fr-FR" sz="2000" b="1" dirty="0">
                <a:solidFill>
                  <a:schemeClr val="accent2">
                    <a:lumMod val="75000"/>
                  </a:schemeClr>
                </a:solidFill>
              </a:rPr>
              <a:t>cos</a:t>
            </a:r>
            <a:r>
              <a:rPr lang="fr-FR" sz="2000" b="1" dirty="0" smtClean="0">
                <a:solidFill>
                  <a:schemeClr val="tx2">
                    <a:lumMod val="75000"/>
                  </a:schemeClr>
                </a:solidFill>
              </a:rPr>
              <a:t>($</a:t>
            </a:r>
            <a:r>
              <a:rPr lang="fr-FR" sz="2000" b="1" dirty="0" err="1">
                <a:solidFill>
                  <a:schemeClr val="tx2">
                    <a:lumMod val="75000"/>
                  </a:schemeClr>
                </a:solidFill>
              </a:rPr>
              <a:t>arg</a:t>
            </a:r>
            <a:r>
              <a:rPr lang="fr-FR" sz="2000" b="1" dirty="0">
                <a:solidFill>
                  <a:schemeClr val="accent2">
                    <a:lumMod val="75000"/>
                  </a:schemeClr>
                </a:solidFill>
              </a:rPr>
              <a:t>)	</a:t>
            </a:r>
            <a:r>
              <a:rPr lang="fr-FR" sz="2000" dirty="0"/>
              <a:t>retourne le </a:t>
            </a:r>
            <a:r>
              <a:rPr lang="fr-FR" sz="2000" dirty="0" smtClean="0"/>
              <a:t>cosinus </a:t>
            </a:r>
            <a:r>
              <a:rPr lang="fr-FR" sz="2000" dirty="0"/>
              <a:t>de </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tx2">
                    <a:lumMod val="75000"/>
                  </a:schemeClr>
                </a:solidFill>
              </a:rPr>
              <a:t> </a:t>
            </a:r>
            <a:r>
              <a:rPr lang="fr-FR" sz="2000" dirty="0"/>
              <a:t>(en radians),</a:t>
            </a:r>
            <a:endParaRPr lang="fr-FR" sz="2000" b="1" dirty="0">
              <a:solidFill>
                <a:schemeClr val="accent2">
                  <a:lumMod val="75000"/>
                </a:schemeClr>
              </a:solidFill>
            </a:endParaRPr>
          </a:p>
          <a:p>
            <a:pPr marL="0" indent="0">
              <a:buNone/>
            </a:pPr>
            <a:r>
              <a:rPr lang="fr-FR" sz="2000" dirty="0">
                <a:solidFill>
                  <a:schemeClr val="tx2">
                    <a:lumMod val="75000"/>
                  </a:schemeClr>
                </a:solidFill>
              </a:rPr>
              <a:t>float</a:t>
            </a:r>
            <a:r>
              <a:rPr lang="fr-FR" sz="2000" dirty="0"/>
              <a:t> </a:t>
            </a:r>
            <a:r>
              <a:rPr lang="fr-FR" sz="2000" b="1" dirty="0" smtClean="0">
                <a:solidFill>
                  <a:schemeClr val="accent2">
                    <a:lumMod val="75000"/>
                  </a:schemeClr>
                </a:solidFill>
              </a:rPr>
              <a:t>tan</a:t>
            </a:r>
            <a:r>
              <a:rPr lang="fr-FR" sz="2000" b="1" dirty="0" smtClean="0">
                <a:solidFill>
                  <a:schemeClr val="tx2">
                    <a:lumMod val="75000"/>
                  </a:schemeClr>
                </a:solidFill>
              </a:rPr>
              <a:t>($</a:t>
            </a:r>
            <a:r>
              <a:rPr lang="fr-FR" sz="2000" b="1" dirty="0" err="1">
                <a:solidFill>
                  <a:schemeClr val="tx2">
                    <a:lumMod val="75000"/>
                  </a:schemeClr>
                </a:solidFill>
              </a:rPr>
              <a:t>arg</a:t>
            </a:r>
            <a:r>
              <a:rPr lang="fr-FR" sz="2000" b="1" dirty="0">
                <a:solidFill>
                  <a:schemeClr val="accent2">
                    <a:lumMod val="75000"/>
                  </a:schemeClr>
                </a:solidFill>
              </a:rPr>
              <a:t>)	</a:t>
            </a:r>
            <a:r>
              <a:rPr lang="fr-FR" sz="2000" dirty="0"/>
              <a:t>retourne </a:t>
            </a:r>
            <a:r>
              <a:rPr lang="fr-FR" sz="2000" dirty="0" smtClean="0"/>
              <a:t>la tangente de </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tx2">
                    <a:lumMod val="75000"/>
                  </a:schemeClr>
                </a:solidFill>
              </a:rPr>
              <a:t> </a:t>
            </a:r>
            <a:r>
              <a:rPr lang="fr-FR" sz="2000" dirty="0"/>
              <a:t>(en radians),</a:t>
            </a:r>
            <a:endParaRPr lang="fr-FR" sz="2000" b="1" dirty="0">
              <a:solidFill>
                <a:schemeClr val="accent2">
                  <a:lumMod val="75000"/>
                </a:schemeClr>
              </a:solidFill>
            </a:endParaRPr>
          </a:p>
          <a:p>
            <a:pPr marL="0" indent="0">
              <a:buNone/>
            </a:pPr>
            <a:r>
              <a:rPr lang="fr-FR" sz="2000" dirty="0">
                <a:solidFill>
                  <a:schemeClr val="tx2">
                    <a:lumMod val="75000"/>
                  </a:schemeClr>
                </a:solidFill>
              </a:rPr>
              <a:t>float</a:t>
            </a:r>
            <a:r>
              <a:rPr lang="fr-FR" sz="2000" dirty="0"/>
              <a:t> </a:t>
            </a:r>
            <a:r>
              <a:rPr lang="fr-FR" sz="2000" b="1" dirty="0" err="1" smtClean="0">
                <a:solidFill>
                  <a:schemeClr val="accent2">
                    <a:lumMod val="75000"/>
                  </a:schemeClr>
                </a:solidFill>
              </a:rPr>
              <a:t>sinh</a:t>
            </a:r>
            <a:r>
              <a:rPr lang="fr-FR" sz="2000" b="1" dirty="0" smtClean="0">
                <a:solidFill>
                  <a:schemeClr val="tx2">
                    <a:lumMod val="75000"/>
                  </a:schemeClr>
                </a:solidFill>
              </a:rPr>
              <a:t>($</a:t>
            </a:r>
            <a:r>
              <a:rPr lang="fr-FR" sz="2000" b="1" dirty="0" err="1">
                <a:solidFill>
                  <a:schemeClr val="tx2">
                    <a:lumMod val="75000"/>
                  </a:schemeClr>
                </a:solidFill>
              </a:rPr>
              <a:t>arg</a:t>
            </a:r>
            <a:r>
              <a:rPr lang="fr-FR" sz="2000" b="1" dirty="0">
                <a:solidFill>
                  <a:schemeClr val="accent2">
                    <a:lumMod val="75000"/>
                  </a:schemeClr>
                </a:solidFill>
              </a:rPr>
              <a:t>)	</a:t>
            </a:r>
            <a:r>
              <a:rPr lang="fr-FR" sz="2000" dirty="0"/>
              <a:t>retourne le sinus </a:t>
            </a:r>
            <a:r>
              <a:rPr lang="fr-FR" sz="2000" dirty="0" smtClean="0"/>
              <a:t>hyperbolique de </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tx2">
                    <a:lumMod val="75000"/>
                  </a:schemeClr>
                </a:solidFill>
              </a:rPr>
              <a:t> </a:t>
            </a:r>
            <a:r>
              <a:rPr lang="fr-FR" sz="2000" dirty="0"/>
              <a:t>(en radians),</a:t>
            </a:r>
            <a:endParaRPr lang="fr-FR" sz="2000" b="1" dirty="0">
              <a:solidFill>
                <a:schemeClr val="accent2">
                  <a:lumMod val="75000"/>
                </a:schemeClr>
              </a:solidFill>
            </a:endParaRPr>
          </a:p>
          <a:p>
            <a:pPr marL="0" indent="0">
              <a:buNone/>
            </a:pPr>
            <a:r>
              <a:rPr lang="fr-FR" sz="2000" dirty="0">
                <a:solidFill>
                  <a:schemeClr val="tx2">
                    <a:lumMod val="75000"/>
                  </a:schemeClr>
                </a:solidFill>
              </a:rPr>
              <a:t>float</a:t>
            </a:r>
            <a:r>
              <a:rPr lang="fr-FR" sz="2000" dirty="0"/>
              <a:t> </a:t>
            </a:r>
            <a:r>
              <a:rPr lang="fr-FR" sz="2000" b="1" dirty="0" err="1" smtClean="0">
                <a:solidFill>
                  <a:schemeClr val="accent2">
                    <a:lumMod val="75000"/>
                  </a:schemeClr>
                </a:solidFill>
              </a:rPr>
              <a:t>cosh</a:t>
            </a:r>
            <a:r>
              <a:rPr lang="fr-FR" sz="2000" b="1" dirty="0" smtClean="0">
                <a:solidFill>
                  <a:schemeClr val="tx2">
                    <a:lumMod val="75000"/>
                  </a:schemeClr>
                </a:solidFill>
              </a:rPr>
              <a:t>($</a:t>
            </a:r>
            <a:r>
              <a:rPr lang="fr-FR" sz="2000" b="1" dirty="0" err="1">
                <a:solidFill>
                  <a:schemeClr val="tx2">
                    <a:lumMod val="75000"/>
                  </a:schemeClr>
                </a:solidFill>
              </a:rPr>
              <a:t>arg</a:t>
            </a:r>
            <a:r>
              <a:rPr lang="fr-FR" sz="2000" b="1" dirty="0">
                <a:solidFill>
                  <a:schemeClr val="accent2">
                    <a:lumMod val="75000"/>
                  </a:schemeClr>
                </a:solidFill>
              </a:rPr>
              <a:t>)	</a:t>
            </a:r>
            <a:r>
              <a:rPr lang="fr-FR" sz="2000" dirty="0"/>
              <a:t>retourne le </a:t>
            </a:r>
            <a:r>
              <a:rPr lang="fr-FR" sz="2000" dirty="0" smtClean="0"/>
              <a:t>cosinus</a:t>
            </a:r>
            <a:r>
              <a:rPr lang="fr-FR" sz="2000" dirty="0"/>
              <a:t> hyperbolique </a:t>
            </a:r>
            <a:r>
              <a:rPr lang="fr-FR" sz="2000" dirty="0" smtClean="0"/>
              <a:t> </a:t>
            </a:r>
            <a:r>
              <a:rPr lang="fr-FR" sz="2000" dirty="0"/>
              <a:t>de </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tx2">
                    <a:lumMod val="75000"/>
                  </a:schemeClr>
                </a:solidFill>
              </a:rPr>
              <a:t> </a:t>
            </a:r>
            <a:r>
              <a:rPr lang="fr-FR" sz="2000" dirty="0"/>
              <a:t>(en radians),</a:t>
            </a:r>
            <a:endParaRPr lang="fr-FR" sz="2000" b="1" dirty="0">
              <a:solidFill>
                <a:schemeClr val="accent2">
                  <a:lumMod val="75000"/>
                </a:schemeClr>
              </a:solidFill>
            </a:endParaRPr>
          </a:p>
          <a:p>
            <a:pPr marL="0" indent="0">
              <a:buNone/>
            </a:pPr>
            <a:r>
              <a:rPr lang="fr-FR" sz="2000" dirty="0">
                <a:solidFill>
                  <a:schemeClr val="tx2">
                    <a:lumMod val="75000"/>
                  </a:schemeClr>
                </a:solidFill>
              </a:rPr>
              <a:t>float</a:t>
            </a:r>
            <a:r>
              <a:rPr lang="fr-FR" sz="2000" dirty="0"/>
              <a:t> </a:t>
            </a:r>
            <a:r>
              <a:rPr lang="fr-FR" sz="2000" b="1" dirty="0" err="1" smtClean="0">
                <a:solidFill>
                  <a:schemeClr val="accent2">
                    <a:lumMod val="75000"/>
                  </a:schemeClr>
                </a:solidFill>
              </a:rPr>
              <a:t>tanh</a:t>
            </a:r>
            <a:r>
              <a:rPr lang="fr-FR" sz="2000" b="1" dirty="0" smtClean="0">
                <a:solidFill>
                  <a:schemeClr val="tx2">
                    <a:lumMod val="75000"/>
                  </a:schemeClr>
                </a:solidFill>
              </a:rPr>
              <a:t>($</a:t>
            </a:r>
            <a:r>
              <a:rPr lang="fr-FR" sz="2000" b="1" dirty="0" err="1">
                <a:solidFill>
                  <a:schemeClr val="tx2">
                    <a:lumMod val="75000"/>
                  </a:schemeClr>
                </a:solidFill>
              </a:rPr>
              <a:t>arg</a:t>
            </a:r>
            <a:r>
              <a:rPr lang="fr-FR" sz="2000" b="1" dirty="0">
                <a:solidFill>
                  <a:schemeClr val="accent2">
                    <a:lumMod val="75000"/>
                  </a:schemeClr>
                </a:solidFill>
              </a:rPr>
              <a:t>)	</a:t>
            </a:r>
            <a:r>
              <a:rPr lang="fr-FR" sz="2000" dirty="0"/>
              <a:t>retourne </a:t>
            </a:r>
            <a:r>
              <a:rPr lang="fr-FR" sz="2000" dirty="0" smtClean="0"/>
              <a:t>la tangente </a:t>
            </a:r>
            <a:r>
              <a:rPr lang="fr-FR" sz="2000" dirty="0"/>
              <a:t>hyperbolique </a:t>
            </a:r>
            <a:r>
              <a:rPr lang="fr-FR" sz="2000" dirty="0" smtClean="0"/>
              <a:t> </a:t>
            </a:r>
            <a:r>
              <a:rPr lang="fr-FR" sz="2000" dirty="0"/>
              <a:t>de </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tx2">
                    <a:lumMod val="75000"/>
                  </a:schemeClr>
                </a:solidFill>
              </a:rPr>
              <a:t> </a:t>
            </a:r>
            <a:r>
              <a:rPr lang="fr-FR" sz="2000" dirty="0"/>
              <a:t>(en radians</a:t>
            </a:r>
            <a:r>
              <a:rPr lang="fr-FR" sz="2000" dirty="0" smtClean="0"/>
              <a:t>),</a:t>
            </a:r>
          </a:p>
          <a:p>
            <a:pPr marL="0" indent="0">
              <a:buNone/>
            </a:pPr>
            <a:r>
              <a:rPr lang="fr-FR" sz="2000" dirty="0">
                <a:solidFill>
                  <a:schemeClr val="tx2">
                    <a:lumMod val="75000"/>
                  </a:schemeClr>
                </a:solidFill>
              </a:rPr>
              <a:t>float</a:t>
            </a:r>
            <a:r>
              <a:rPr lang="fr-FR" sz="2000" dirty="0"/>
              <a:t> </a:t>
            </a:r>
            <a:r>
              <a:rPr lang="fr-FR" sz="2000" b="1" dirty="0" err="1">
                <a:solidFill>
                  <a:schemeClr val="accent2">
                    <a:lumMod val="75000"/>
                  </a:schemeClr>
                </a:solidFill>
              </a:rPr>
              <a:t>a</a:t>
            </a:r>
            <a:r>
              <a:rPr lang="fr-FR" sz="2000" b="1" dirty="0" err="1" smtClean="0">
                <a:solidFill>
                  <a:schemeClr val="accent2">
                    <a:lumMod val="75000"/>
                  </a:schemeClr>
                </a:solidFill>
              </a:rPr>
              <a:t>sin</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accent2">
                    <a:lumMod val="75000"/>
                  </a:schemeClr>
                </a:solidFill>
              </a:rPr>
              <a:t>)	</a:t>
            </a:r>
            <a:r>
              <a:rPr lang="fr-FR" sz="2000" dirty="0"/>
              <a:t>retourne </a:t>
            </a:r>
            <a:r>
              <a:rPr lang="fr-FR" sz="2000" dirty="0" smtClean="0"/>
              <a:t>l'arc </a:t>
            </a:r>
            <a:r>
              <a:rPr lang="fr-FR" sz="2000" dirty="0"/>
              <a:t>sinus de </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tx2">
                    <a:lumMod val="75000"/>
                  </a:schemeClr>
                </a:solidFill>
              </a:rPr>
              <a:t> </a:t>
            </a:r>
            <a:r>
              <a:rPr lang="fr-FR" sz="2000" dirty="0" smtClean="0"/>
              <a:t>( résultat en </a:t>
            </a:r>
            <a:r>
              <a:rPr lang="fr-FR" sz="2000" dirty="0"/>
              <a:t>radians),</a:t>
            </a:r>
            <a:endParaRPr lang="fr-FR" sz="2000" b="1" dirty="0">
              <a:solidFill>
                <a:schemeClr val="accent2">
                  <a:lumMod val="75000"/>
                </a:schemeClr>
              </a:solidFill>
            </a:endParaRPr>
          </a:p>
          <a:p>
            <a:pPr marL="0" indent="0">
              <a:buNone/>
            </a:pPr>
            <a:r>
              <a:rPr lang="fr-FR" sz="2000" dirty="0">
                <a:solidFill>
                  <a:schemeClr val="tx2">
                    <a:lumMod val="75000"/>
                  </a:schemeClr>
                </a:solidFill>
              </a:rPr>
              <a:t>float</a:t>
            </a:r>
            <a:r>
              <a:rPr lang="fr-FR" sz="2000" dirty="0"/>
              <a:t> </a:t>
            </a:r>
            <a:r>
              <a:rPr lang="fr-FR" sz="2000" b="1" dirty="0" err="1">
                <a:solidFill>
                  <a:schemeClr val="accent2">
                    <a:lumMod val="75000"/>
                  </a:schemeClr>
                </a:solidFill>
              </a:rPr>
              <a:t>ac</a:t>
            </a:r>
            <a:r>
              <a:rPr lang="fr-FR" sz="2000" b="1" dirty="0" err="1" smtClean="0">
                <a:solidFill>
                  <a:schemeClr val="accent2">
                    <a:lumMod val="75000"/>
                  </a:schemeClr>
                </a:solidFill>
              </a:rPr>
              <a:t>os</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accent2">
                    <a:lumMod val="75000"/>
                  </a:schemeClr>
                </a:solidFill>
              </a:rPr>
              <a:t>)	</a:t>
            </a:r>
            <a:r>
              <a:rPr lang="fr-FR" sz="2000" dirty="0"/>
              <a:t>retourne l'arc</a:t>
            </a:r>
            <a:r>
              <a:rPr lang="fr-FR" sz="2000" dirty="0" smtClean="0"/>
              <a:t> </a:t>
            </a:r>
            <a:r>
              <a:rPr lang="fr-FR" sz="2000" dirty="0"/>
              <a:t>cosinus de </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tx2">
                    <a:lumMod val="75000"/>
                  </a:schemeClr>
                </a:solidFill>
              </a:rPr>
              <a:t> </a:t>
            </a:r>
            <a:r>
              <a:rPr lang="fr-FR" sz="2000" dirty="0" smtClean="0"/>
              <a:t>(</a:t>
            </a:r>
            <a:r>
              <a:rPr lang="fr-FR" sz="2000" dirty="0"/>
              <a:t>résultat </a:t>
            </a:r>
            <a:r>
              <a:rPr lang="fr-FR" sz="2000" dirty="0" smtClean="0"/>
              <a:t>en </a:t>
            </a:r>
            <a:r>
              <a:rPr lang="fr-FR" sz="2000" dirty="0"/>
              <a:t>radians),</a:t>
            </a:r>
            <a:endParaRPr lang="fr-FR" sz="2000" b="1" dirty="0">
              <a:solidFill>
                <a:schemeClr val="accent2">
                  <a:lumMod val="75000"/>
                </a:schemeClr>
              </a:solidFill>
            </a:endParaRPr>
          </a:p>
          <a:p>
            <a:pPr marL="0" indent="0">
              <a:buNone/>
            </a:pPr>
            <a:r>
              <a:rPr lang="fr-FR" sz="2000" dirty="0">
                <a:solidFill>
                  <a:schemeClr val="tx2">
                    <a:lumMod val="75000"/>
                  </a:schemeClr>
                </a:solidFill>
              </a:rPr>
              <a:t>float</a:t>
            </a:r>
            <a:r>
              <a:rPr lang="fr-FR" sz="2000" dirty="0"/>
              <a:t> </a:t>
            </a:r>
            <a:r>
              <a:rPr lang="fr-FR" sz="2000" b="1" dirty="0" err="1">
                <a:solidFill>
                  <a:schemeClr val="accent2">
                    <a:lumMod val="75000"/>
                  </a:schemeClr>
                </a:solidFill>
              </a:rPr>
              <a:t>at</a:t>
            </a:r>
            <a:r>
              <a:rPr lang="fr-FR" sz="2000" b="1" dirty="0" err="1" smtClean="0">
                <a:solidFill>
                  <a:schemeClr val="accent2">
                    <a:lumMod val="75000"/>
                  </a:schemeClr>
                </a:solidFill>
              </a:rPr>
              <a:t>an</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accent2">
                    <a:lumMod val="75000"/>
                  </a:schemeClr>
                </a:solidFill>
              </a:rPr>
              <a:t>)	</a:t>
            </a:r>
            <a:r>
              <a:rPr lang="fr-FR" sz="2000" dirty="0"/>
              <a:t>retourne l'arc</a:t>
            </a:r>
            <a:r>
              <a:rPr lang="fr-FR" sz="2000" dirty="0" smtClean="0"/>
              <a:t> </a:t>
            </a:r>
            <a:r>
              <a:rPr lang="fr-FR" sz="2000" dirty="0"/>
              <a:t>tangente de </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tx2">
                    <a:lumMod val="75000"/>
                  </a:schemeClr>
                </a:solidFill>
              </a:rPr>
              <a:t> </a:t>
            </a:r>
            <a:r>
              <a:rPr lang="fr-FR" sz="2000" dirty="0" smtClean="0"/>
              <a:t>(</a:t>
            </a:r>
            <a:r>
              <a:rPr lang="fr-FR" sz="2000" dirty="0"/>
              <a:t>résultat </a:t>
            </a:r>
            <a:r>
              <a:rPr lang="fr-FR" sz="2000" dirty="0" smtClean="0"/>
              <a:t>en </a:t>
            </a:r>
            <a:r>
              <a:rPr lang="fr-FR" sz="2000" dirty="0"/>
              <a:t>radians),</a:t>
            </a:r>
            <a:endParaRPr lang="fr-FR" sz="2000" b="1" dirty="0">
              <a:solidFill>
                <a:schemeClr val="accent2">
                  <a:lumMod val="75000"/>
                </a:schemeClr>
              </a:solidFill>
            </a:endParaRPr>
          </a:p>
          <a:p>
            <a:pPr marL="0" indent="0">
              <a:buNone/>
            </a:pPr>
            <a:r>
              <a:rPr lang="fr-FR" sz="2000" dirty="0">
                <a:solidFill>
                  <a:schemeClr val="tx2">
                    <a:lumMod val="75000"/>
                  </a:schemeClr>
                </a:solidFill>
              </a:rPr>
              <a:t>float</a:t>
            </a:r>
            <a:r>
              <a:rPr lang="fr-FR" sz="2000" dirty="0"/>
              <a:t> </a:t>
            </a:r>
            <a:r>
              <a:rPr lang="fr-FR" sz="2000" b="1" dirty="0" err="1">
                <a:solidFill>
                  <a:schemeClr val="accent2">
                    <a:lumMod val="75000"/>
                  </a:schemeClr>
                </a:solidFill>
              </a:rPr>
              <a:t>asi</a:t>
            </a:r>
            <a:r>
              <a:rPr lang="fr-FR" sz="2000" b="1" dirty="0" err="1" smtClean="0">
                <a:solidFill>
                  <a:schemeClr val="accent2">
                    <a:lumMod val="75000"/>
                  </a:schemeClr>
                </a:solidFill>
              </a:rPr>
              <a:t>nh</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accent2">
                    <a:lumMod val="75000"/>
                  </a:schemeClr>
                </a:solidFill>
              </a:rPr>
              <a:t>)	</a:t>
            </a:r>
            <a:r>
              <a:rPr lang="fr-FR" sz="2000" dirty="0"/>
              <a:t>retourne l'arc</a:t>
            </a:r>
            <a:r>
              <a:rPr lang="fr-FR" sz="2000" dirty="0" smtClean="0"/>
              <a:t> </a:t>
            </a:r>
            <a:r>
              <a:rPr lang="fr-FR" sz="2000" dirty="0"/>
              <a:t>sinus hyperbolique de </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tx2">
                    <a:lumMod val="75000"/>
                  </a:schemeClr>
                </a:solidFill>
              </a:rPr>
              <a:t> </a:t>
            </a:r>
            <a:r>
              <a:rPr lang="fr-FR" sz="2000" dirty="0" smtClean="0"/>
              <a:t>(</a:t>
            </a:r>
            <a:r>
              <a:rPr lang="fr-FR" sz="2000" dirty="0"/>
              <a:t>résultat </a:t>
            </a:r>
            <a:r>
              <a:rPr lang="fr-FR" sz="2000" dirty="0" smtClean="0"/>
              <a:t>en </a:t>
            </a:r>
            <a:r>
              <a:rPr lang="fr-FR" sz="2000" dirty="0"/>
              <a:t>radians),</a:t>
            </a:r>
            <a:endParaRPr lang="fr-FR" sz="2000" b="1" dirty="0">
              <a:solidFill>
                <a:schemeClr val="accent2">
                  <a:lumMod val="75000"/>
                </a:schemeClr>
              </a:solidFill>
            </a:endParaRPr>
          </a:p>
          <a:p>
            <a:pPr marL="0" indent="0">
              <a:buNone/>
            </a:pPr>
            <a:r>
              <a:rPr lang="fr-FR" sz="2000" dirty="0">
                <a:solidFill>
                  <a:schemeClr val="tx2">
                    <a:lumMod val="75000"/>
                  </a:schemeClr>
                </a:solidFill>
              </a:rPr>
              <a:t>float</a:t>
            </a:r>
            <a:r>
              <a:rPr lang="fr-FR" sz="2000" dirty="0"/>
              <a:t> </a:t>
            </a:r>
            <a:r>
              <a:rPr lang="fr-FR" sz="2000" b="1" dirty="0" err="1">
                <a:solidFill>
                  <a:schemeClr val="accent2">
                    <a:lumMod val="75000"/>
                  </a:schemeClr>
                </a:solidFill>
              </a:rPr>
              <a:t>aco</a:t>
            </a:r>
            <a:r>
              <a:rPr lang="fr-FR" sz="2000" b="1" dirty="0" err="1" smtClean="0">
                <a:solidFill>
                  <a:schemeClr val="accent2">
                    <a:lumMod val="75000"/>
                  </a:schemeClr>
                </a:solidFill>
              </a:rPr>
              <a:t>sh</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accent2">
                    <a:lumMod val="75000"/>
                  </a:schemeClr>
                </a:solidFill>
              </a:rPr>
              <a:t>)	</a:t>
            </a:r>
            <a:r>
              <a:rPr lang="fr-FR" sz="2000" dirty="0"/>
              <a:t>retourne l'arc</a:t>
            </a:r>
            <a:r>
              <a:rPr lang="fr-FR" sz="2000" dirty="0" smtClean="0"/>
              <a:t> </a:t>
            </a:r>
            <a:r>
              <a:rPr lang="fr-FR" sz="2000" dirty="0"/>
              <a:t>cosinus hyperbolique  de </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tx2">
                    <a:lumMod val="75000"/>
                  </a:schemeClr>
                </a:solidFill>
              </a:rPr>
              <a:t> </a:t>
            </a:r>
            <a:r>
              <a:rPr lang="fr-FR" sz="2000" dirty="0" smtClean="0"/>
              <a:t>(</a:t>
            </a:r>
            <a:r>
              <a:rPr lang="fr-FR" sz="2000" dirty="0"/>
              <a:t>résultat </a:t>
            </a:r>
            <a:r>
              <a:rPr lang="fr-FR" sz="2000" dirty="0" smtClean="0"/>
              <a:t>en </a:t>
            </a:r>
            <a:r>
              <a:rPr lang="fr-FR" sz="2000" dirty="0"/>
              <a:t>radians),</a:t>
            </a:r>
            <a:endParaRPr lang="fr-FR" sz="2000" b="1" dirty="0">
              <a:solidFill>
                <a:schemeClr val="accent2">
                  <a:lumMod val="75000"/>
                </a:schemeClr>
              </a:solidFill>
            </a:endParaRPr>
          </a:p>
          <a:p>
            <a:pPr marL="0" indent="0">
              <a:buNone/>
            </a:pPr>
            <a:r>
              <a:rPr lang="fr-FR" sz="2000" dirty="0">
                <a:solidFill>
                  <a:schemeClr val="tx2">
                    <a:lumMod val="75000"/>
                  </a:schemeClr>
                </a:solidFill>
              </a:rPr>
              <a:t>float</a:t>
            </a:r>
            <a:r>
              <a:rPr lang="fr-FR" sz="2000" dirty="0"/>
              <a:t> </a:t>
            </a:r>
            <a:r>
              <a:rPr lang="fr-FR" sz="2000" b="1" dirty="0" err="1" smtClean="0">
                <a:solidFill>
                  <a:schemeClr val="accent2">
                    <a:lumMod val="75000"/>
                  </a:schemeClr>
                </a:solidFill>
              </a:rPr>
              <a:t>atanh</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accent2">
                    <a:lumMod val="75000"/>
                  </a:schemeClr>
                </a:solidFill>
              </a:rPr>
              <a:t>)	</a:t>
            </a:r>
            <a:r>
              <a:rPr lang="fr-FR" sz="2000" dirty="0"/>
              <a:t>retourne l'arc</a:t>
            </a:r>
            <a:r>
              <a:rPr lang="fr-FR" sz="2000" dirty="0" smtClean="0"/>
              <a:t> </a:t>
            </a:r>
            <a:r>
              <a:rPr lang="fr-FR" sz="2000" dirty="0"/>
              <a:t>tangente hyperbolique  de </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tx2">
                    <a:lumMod val="75000"/>
                  </a:schemeClr>
                </a:solidFill>
              </a:rPr>
              <a:t> </a:t>
            </a:r>
            <a:r>
              <a:rPr lang="fr-FR" sz="2000" dirty="0" smtClean="0"/>
              <a:t>(</a:t>
            </a:r>
            <a:r>
              <a:rPr lang="fr-FR" sz="2000" dirty="0"/>
              <a:t>résultat </a:t>
            </a:r>
            <a:r>
              <a:rPr lang="fr-FR" sz="2000" dirty="0" smtClean="0"/>
              <a:t>en </a:t>
            </a:r>
            <a:r>
              <a:rPr lang="fr-FR" sz="2000" dirty="0"/>
              <a:t>radians</a:t>
            </a:r>
            <a:r>
              <a:rPr lang="fr-FR" sz="2000" dirty="0" smtClean="0"/>
              <a:t>),</a:t>
            </a:r>
            <a:endParaRPr lang="fr-FR" sz="2000" b="1" dirty="0">
              <a:solidFill>
                <a:schemeClr val="accent2">
                  <a:lumMod val="75000"/>
                </a:schemeClr>
              </a:solidFill>
            </a:endParaRPr>
          </a:p>
        </p:txBody>
      </p:sp>
    </p:spTree>
    <p:extLst>
      <p:ext uri="{BB962C8B-B14F-4D97-AF65-F5344CB8AC3E}">
        <p14:creationId xmlns:p14="http://schemas.microsoft.com/office/powerpoint/2010/main" val="3815121737"/>
      </p:ext>
    </p:extLst>
  </p:cSld>
  <p:clrMapOvr>
    <a:masterClrMapping/>
  </p:clrMapOvr>
  <p:transition spd="slow">
    <p:wipe dir="d"/>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mathématiques:</a:t>
            </a:r>
            <a:br>
              <a:rPr lang="fr-FR" sz="4000" b="1" i="1" dirty="0" smtClean="0"/>
            </a:br>
            <a:r>
              <a:rPr lang="fr-FR" sz="4000" b="1" i="1" dirty="0" smtClean="0">
                <a:solidFill>
                  <a:schemeClr val="accent2">
                    <a:lumMod val="75000"/>
                  </a:schemeClr>
                </a:solidFill>
              </a:rPr>
              <a:t>les fonctions trigonométriques</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256584"/>
          </a:xfrm>
        </p:spPr>
        <p:txBody>
          <a:bodyPr numCol="1">
            <a:normAutofit/>
          </a:bodyPr>
          <a:lstStyle/>
          <a:p>
            <a:pPr marL="0" indent="0">
              <a:buNone/>
            </a:pPr>
            <a:r>
              <a:rPr lang="fr-FR" sz="2000" dirty="0" smtClean="0">
                <a:solidFill>
                  <a:schemeClr val="tx2">
                    <a:lumMod val="75000"/>
                  </a:schemeClr>
                </a:solidFill>
              </a:rPr>
              <a:t>float</a:t>
            </a:r>
            <a:r>
              <a:rPr lang="fr-FR" sz="2000" dirty="0" smtClean="0"/>
              <a:t> </a:t>
            </a:r>
            <a:r>
              <a:rPr lang="fr-FR" sz="2000" b="1" dirty="0" smtClean="0">
                <a:solidFill>
                  <a:schemeClr val="accent2">
                    <a:lumMod val="75000"/>
                  </a:schemeClr>
                </a:solidFill>
              </a:rPr>
              <a:t>atan2</a:t>
            </a:r>
            <a:r>
              <a:rPr lang="fr-FR" sz="2000" b="1" dirty="0" smtClean="0">
                <a:solidFill>
                  <a:schemeClr val="tx2">
                    <a:lumMod val="75000"/>
                  </a:schemeClr>
                </a:solidFill>
              </a:rPr>
              <a:t>($</a:t>
            </a:r>
            <a:r>
              <a:rPr lang="fr-FR" sz="2000" b="1" dirty="0" err="1" smtClean="0">
                <a:solidFill>
                  <a:schemeClr val="tx2">
                    <a:lumMod val="75000"/>
                  </a:schemeClr>
                </a:solidFill>
              </a:rPr>
              <a:t>x,$y</a:t>
            </a:r>
            <a:r>
              <a:rPr lang="fr-FR" sz="2000" b="1" dirty="0" smtClean="0">
                <a:solidFill>
                  <a:schemeClr val="accent2">
                    <a:lumMod val="75000"/>
                  </a:schemeClr>
                </a:solidFill>
              </a:rPr>
              <a:t>) </a:t>
            </a:r>
            <a:r>
              <a:rPr lang="fr-FR" sz="2000" dirty="0" smtClean="0"/>
              <a:t>retourne </a:t>
            </a:r>
            <a:r>
              <a:rPr lang="fr-FR" sz="2000" dirty="0"/>
              <a:t>l'arc</a:t>
            </a:r>
            <a:r>
              <a:rPr lang="fr-FR" sz="2000" dirty="0" smtClean="0"/>
              <a:t> </a:t>
            </a:r>
            <a:r>
              <a:rPr lang="fr-FR" sz="2000" dirty="0"/>
              <a:t>tangente de </a:t>
            </a:r>
            <a:r>
              <a:rPr lang="fr-FR" sz="2000" b="1" dirty="0" smtClean="0">
                <a:solidFill>
                  <a:schemeClr val="tx2">
                    <a:lumMod val="75000"/>
                  </a:schemeClr>
                </a:solidFill>
              </a:rPr>
              <a:t>$x / $y </a:t>
            </a:r>
            <a:r>
              <a:rPr lang="fr-FR" sz="2000" dirty="0" smtClean="0"/>
              <a:t>(</a:t>
            </a:r>
            <a:r>
              <a:rPr lang="fr-FR" sz="2000" dirty="0"/>
              <a:t>résultat </a:t>
            </a:r>
            <a:r>
              <a:rPr lang="fr-FR" sz="2000" dirty="0" smtClean="0"/>
              <a:t>en </a:t>
            </a:r>
            <a:r>
              <a:rPr lang="fr-FR" sz="2000" dirty="0"/>
              <a:t>radians),</a:t>
            </a:r>
            <a:endParaRPr lang="fr-FR" sz="2000" b="1" dirty="0">
              <a:solidFill>
                <a:schemeClr val="accent2">
                  <a:lumMod val="75000"/>
                </a:schemeClr>
              </a:solidFill>
            </a:endParaRPr>
          </a:p>
          <a:p>
            <a:pPr marL="0" indent="0">
              <a:buNone/>
            </a:pPr>
            <a:endParaRPr lang="fr-FR" sz="2000" dirty="0" smtClean="0">
              <a:solidFill>
                <a:schemeClr val="tx2">
                  <a:lumMod val="75000"/>
                </a:schemeClr>
              </a:solidFill>
            </a:endParaRPr>
          </a:p>
          <a:p>
            <a:pPr marL="0" indent="0">
              <a:buNone/>
            </a:pPr>
            <a:r>
              <a:rPr lang="fr-FR" sz="2000" dirty="0" smtClean="0">
                <a:solidFill>
                  <a:schemeClr val="tx2">
                    <a:lumMod val="75000"/>
                  </a:schemeClr>
                </a:solidFill>
              </a:rPr>
              <a:t>float</a:t>
            </a:r>
            <a:r>
              <a:rPr lang="fr-FR" sz="2000" dirty="0" smtClean="0"/>
              <a:t> </a:t>
            </a:r>
            <a:r>
              <a:rPr lang="fr-FR" sz="2000" b="1" dirty="0" smtClean="0">
                <a:solidFill>
                  <a:schemeClr val="accent2">
                    <a:lumMod val="75000"/>
                  </a:schemeClr>
                </a:solidFill>
              </a:rPr>
              <a:t>deg2rad</a:t>
            </a:r>
            <a:r>
              <a:rPr lang="fr-FR" sz="2000" b="1" dirty="0" smtClean="0">
                <a:solidFill>
                  <a:schemeClr val="tx2">
                    <a:lumMod val="75000"/>
                  </a:schemeClr>
                </a:solidFill>
              </a:rPr>
              <a:t>($</a:t>
            </a:r>
            <a:r>
              <a:rPr lang="fr-FR" sz="2000" b="1" dirty="0" err="1">
                <a:solidFill>
                  <a:schemeClr val="tx2">
                    <a:lumMod val="75000"/>
                  </a:schemeClr>
                </a:solidFill>
              </a:rPr>
              <a:t>arg</a:t>
            </a:r>
            <a:r>
              <a:rPr lang="fr-FR" sz="2000" b="1" dirty="0" smtClean="0">
                <a:solidFill>
                  <a:schemeClr val="accent2">
                    <a:lumMod val="75000"/>
                  </a:schemeClr>
                </a:solidFill>
              </a:rPr>
              <a:t>)  </a:t>
            </a:r>
            <a:r>
              <a:rPr lang="fr-FR" sz="2000" dirty="0" smtClean="0"/>
              <a:t>convertit </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tx2">
                    <a:lumMod val="75000"/>
                  </a:schemeClr>
                </a:solidFill>
              </a:rPr>
              <a:t> </a:t>
            </a:r>
            <a:r>
              <a:rPr lang="fr-FR" sz="2000" dirty="0" smtClean="0"/>
              <a:t>de degrés en radians,</a:t>
            </a:r>
          </a:p>
          <a:p>
            <a:pPr marL="0" indent="0">
              <a:buNone/>
            </a:pPr>
            <a:r>
              <a:rPr lang="fr-FR" sz="2000" dirty="0" smtClean="0">
                <a:solidFill>
                  <a:schemeClr val="tx2">
                    <a:lumMod val="75000"/>
                  </a:schemeClr>
                </a:solidFill>
              </a:rPr>
              <a:t>float</a:t>
            </a:r>
            <a:r>
              <a:rPr lang="fr-FR" sz="2000" dirty="0" smtClean="0"/>
              <a:t> </a:t>
            </a:r>
            <a:r>
              <a:rPr lang="fr-FR" sz="2000" b="1" dirty="0">
                <a:solidFill>
                  <a:schemeClr val="accent2">
                    <a:lumMod val="75000"/>
                  </a:schemeClr>
                </a:solidFill>
              </a:rPr>
              <a:t>rad</a:t>
            </a:r>
            <a:r>
              <a:rPr lang="fr-FR" sz="2000" b="1" dirty="0" smtClean="0">
                <a:solidFill>
                  <a:schemeClr val="accent2">
                    <a:lumMod val="75000"/>
                  </a:schemeClr>
                </a:solidFill>
              </a:rPr>
              <a:t>2deg</a:t>
            </a:r>
            <a:r>
              <a:rPr lang="fr-FR" sz="2000" b="1" dirty="0" smtClean="0">
                <a:solidFill>
                  <a:schemeClr val="tx2">
                    <a:lumMod val="75000"/>
                  </a:schemeClr>
                </a:solidFill>
              </a:rPr>
              <a:t>($</a:t>
            </a:r>
            <a:r>
              <a:rPr lang="fr-FR" sz="2000" b="1" dirty="0" err="1">
                <a:solidFill>
                  <a:schemeClr val="tx2">
                    <a:lumMod val="75000"/>
                  </a:schemeClr>
                </a:solidFill>
              </a:rPr>
              <a:t>arg</a:t>
            </a:r>
            <a:r>
              <a:rPr lang="fr-FR" sz="2000" b="1" dirty="0">
                <a:solidFill>
                  <a:schemeClr val="accent2">
                    <a:lumMod val="75000"/>
                  </a:schemeClr>
                </a:solidFill>
              </a:rPr>
              <a:t>)  </a:t>
            </a:r>
            <a:r>
              <a:rPr lang="fr-FR" sz="2000" dirty="0"/>
              <a:t>convertit </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tx2">
                    <a:lumMod val="75000"/>
                  </a:schemeClr>
                </a:solidFill>
              </a:rPr>
              <a:t> </a:t>
            </a:r>
            <a:r>
              <a:rPr lang="fr-FR" sz="2000" dirty="0"/>
              <a:t>de </a:t>
            </a:r>
            <a:r>
              <a:rPr lang="fr-FR" sz="2000" dirty="0" smtClean="0"/>
              <a:t>radians en degrés,</a:t>
            </a:r>
            <a:endParaRPr lang="fr-FR" sz="2000" dirty="0"/>
          </a:p>
          <a:p>
            <a:pPr marL="0" indent="0">
              <a:buNone/>
            </a:pPr>
            <a:endParaRPr lang="fr-FR" sz="2000" b="1" dirty="0">
              <a:solidFill>
                <a:schemeClr val="accent2">
                  <a:lumMod val="75000"/>
                </a:schemeClr>
              </a:solidFill>
            </a:endParaRPr>
          </a:p>
          <a:p>
            <a:pPr marL="0" indent="0">
              <a:buNone/>
            </a:pPr>
            <a:r>
              <a:rPr lang="fr-FR" sz="2000" dirty="0">
                <a:solidFill>
                  <a:schemeClr val="tx2">
                    <a:lumMod val="75000"/>
                  </a:schemeClr>
                </a:solidFill>
              </a:rPr>
              <a:t>float</a:t>
            </a:r>
            <a:r>
              <a:rPr lang="fr-FR" sz="2000" dirty="0"/>
              <a:t> </a:t>
            </a:r>
            <a:r>
              <a:rPr lang="fr-FR" sz="2000" b="1" dirty="0" err="1">
                <a:solidFill>
                  <a:schemeClr val="accent2">
                    <a:lumMod val="75000"/>
                  </a:schemeClr>
                </a:solidFill>
              </a:rPr>
              <a:t>aco</a:t>
            </a:r>
            <a:r>
              <a:rPr lang="fr-FR" sz="2000" b="1" dirty="0" err="1" smtClean="0">
                <a:solidFill>
                  <a:schemeClr val="accent2">
                    <a:lumMod val="75000"/>
                  </a:schemeClr>
                </a:solidFill>
              </a:rPr>
              <a:t>sh</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accent2">
                    <a:lumMod val="75000"/>
                  </a:schemeClr>
                </a:solidFill>
              </a:rPr>
              <a:t>)	</a:t>
            </a:r>
            <a:r>
              <a:rPr lang="fr-FR" sz="2000" dirty="0"/>
              <a:t>retourne l'arc</a:t>
            </a:r>
            <a:r>
              <a:rPr lang="fr-FR" sz="2000" dirty="0" smtClean="0"/>
              <a:t> </a:t>
            </a:r>
            <a:r>
              <a:rPr lang="fr-FR" sz="2000" dirty="0"/>
              <a:t>cosinus hyperbolique  de </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tx2">
                    <a:lumMod val="75000"/>
                  </a:schemeClr>
                </a:solidFill>
              </a:rPr>
              <a:t> </a:t>
            </a:r>
            <a:r>
              <a:rPr lang="fr-FR" sz="2000" dirty="0" smtClean="0"/>
              <a:t>(</a:t>
            </a:r>
            <a:r>
              <a:rPr lang="fr-FR" sz="2000" dirty="0"/>
              <a:t>résultat </a:t>
            </a:r>
            <a:r>
              <a:rPr lang="fr-FR" sz="2000" dirty="0" smtClean="0"/>
              <a:t>en </a:t>
            </a:r>
            <a:r>
              <a:rPr lang="fr-FR" sz="2000" dirty="0"/>
              <a:t>radians),</a:t>
            </a:r>
            <a:endParaRPr lang="fr-FR" sz="2000" b="1" dirty="0">
              <a:solidFill>
                <a:schemeClr val="accent2">
                  <a:lumMod val="75000"/>
                </a:schemeClr>
              </a:solidFill>
            </a:endParaRPr>
          </a:p>
          <a:p>
            <a:pPr marL="0" indent="0">
              <a:buNone/>
            </a:pPr>
            <a:r>
              <a:rPr lang="fr-FR" sz="2000" dirty="0">
                <a:solidFill>
                  <a:schemeClr val="tx2">
                    <a:lumMod val="75000"/>
                  </a:schemeClr>
                </a:solidFill>
              </a:rPr>
              <a:t>float</a:t>
            </a:r>
            <a:r>
              <a:rPr lang="fr-FR" sz="2000" dirty="0"/>
              <a:t> </a:t>
            </a:r>
            <a:r>
              <a:rPr lang="fr-FR" sz="2000" b="1" dirty="0" err="1" smtClean="0">
                <a:solidFill>
                  <a:schemeClr val="accent2">
                    <a:lumMod val="75000"/>
                  </a:schemeClr>
                </a:solidFill>
              </a:rPr>
              <a:t>atanh</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accent2">
                    <a:lumMod val="75000"/>
                  </a:schemeClr>
                </a:solidFill>
              </a:rPr>
              <a:t>)	</a:t>
            </a:r>
            <a:r>
              <a:rPr lang="fr-FR" sz="2000" dirty="0"/>
              <a:t>retourne l'arc</a:t>
            </a:r>
            <a:r>
              <a:rPr lang="fr-FR" sz="2000" dirty="0" smtClean="0"/>
              <a:t> </a:t>
            </a:r>
            <a:r>
              <a:rPr lang="fr-FR" sz="2000" dirty="0"/>
              <a:t>tangente hyperbolique  de </a:t>
            </a:r>
            <a:r>
              <a:rPr lang="fr-FR" sz="2000" b="1" dirty="0">
                <a:solidFill>
                  <a:schemeClr val="tx2">
                    <a:lumMod val="75000"/>
                  </a:schemeClr>
                </a:solidFill>
              </a:rPr>
              <a:t>$</a:t>
            </a:r>
            <a:r>
              <a:rPr lang="fr-FR" sz="2000" b="1" dirty="0" err="1">
                <a:solidFill>
                  <a:schemeClr val="tx2">
                    <a:lumMod val="75000"/>
                  </a:schemeClr>
                </a:solidFill>
              </a:rPr>
              <a:t>arg</a:t>
            </a:r>
            <a:r>
              <a:rPr lang="fr-FR" sz="2000" b="1" dirty="0">
                <a:solidFill>
                  <a:schemeClr val="tx2">
                    <a:lumMod val="75000"/>
                  </a:schemeClr>
                </a:solidFill>
              </a:rPr>
              <a:t> </a:t>
            </a:r>
            <a:r>
              <a:rPr lang="fr-FR" sz="2000" dirty="0" smtClean="0"/>
              <a:t>(</a:t>
            </a:r>
            <a:r>
              <a:rPr lang="fr-FR" sz="2000" dirty="0"/>
              <a:t>résultat </a:t>
            </a:r>
            <a:r>
              <a:rPr lang="fr-FR" sz="2000" dirty="0" smtClean="0"/>
              <a:t>en </a:t>
            </a:r>
            <a:r>
              <a:rPr lang="fr-FR" sz="2000" dirty="0"/>
              <a:t>radians</a:t>
            </a:r>
            <a:r>
              <a:rPr lang="fr-FR" sz="2000" dirty="0" smtClean="0"/>
              <a:t>),</a:t>
            </a:r>
            <a:endParaRPr lang="fr-FR" sz="2000" b="1" dirty="0">
              <a:solidFill>
                <a:schemeClr val="accent2">
                  <a:lumMod val="75000"/>
                </a:schemeClr>
              </a:solidFill>
            </a:endParaRPr>
          </a:p>
        </p:txBody>
      </p:sp>
    </p:spTree>
    <p:extLst>
      <p:ext uri="{BB962C8B-B14F-4D97-AF65-F5344CB8AC3E}">
        <p14:creationId xmlns:p14="http://schemas.microsoft.com/office/powerpoint/2010/main" val="2848657452"/>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variables</a:t>
            </a:r>
            <a:endParaRPr lang="fr-FR" dirty="0"/>
          </a:p>
        </p:txBody>
      </p:sp>
      <p:sp>
        <p:nvSpPr>
          <p:cNvPr id="3" name="Espace réservé du contenu 2"/>
          <p:cNvSpPr>
            <a:spLocks noGrp="1"/>
          </p:cNvSpPr>
          <p:nvPr>
            <p:ph idx="1"/>
          </p:nvPr>
        </p:nvSpPr>
        <p:spPr>
          <a:xfrm>
            <a:off x="762000" y="1268760"/>
            <a:ext cx="8274496" cy="5328593"/>
          </a:xfrm>
        </p:spPr>
        <p:txBody>
          <a:bodyPr>
            <a:normAutofit lnSpcReduction="10000"/>
          </a:bodyPr>
          <a:lstStyle/>
          <a:p>
            <a:pPr marL="0" indent="0">
              <a:buNone/>
            </a:pPr>
            <a:r>
              <a:rPr lang="fr-FR" sz="2000" b="1" i="1" dirty="0" smtClean="0"/>
              <a:t>Alias : assignation par référence</a:t>
            </a:r>
            <a:endParaRPr lang="fr-FR" sz="2000" dirty="0"/>
          </a:p>
          <a:p>
            <a:pPr marL="0" indent="0">
              <a:buNone/>
            </a:pPr>
            <a:r>
              <a:rPr lang="fr-FR" sz="2000" dirty="0"/>
              <a:t>Par défaut les variables sont assignées par valeur : la valeur assignée à la variable est recopiée </a:t>
            </a:r>
            <a:r>
              <a:rPr lang="fr-FR" sz="2000" dirty="0" smtClean="0"/>
              <a:t>dans la </a:t>
            </a:r>
            <a:r>
              <a:rPr lang="fr-FR" sz="2000" dirty="0"/>
              <a:t>variable. </a:t>
            </a:r>
            <a:endParaRPr lang="fr-FR" sz="2000" dirty="0" smtClean="0"/>
          </a:p>
          <a:p>
            <a:pPr marL="0" indent="0">
              <a:buNone/>
            </a:pPr>
            <a:r>
              <a:rPr lang="fr-FR" sz="2000" dirty="0" smtClean="0"/>
              <a:t>PHP </a:t>
            </a:r>
            <a:r>
              <a:rPr lang="fr-FR" sz="2000" dirty="0"/>
              <a:t>peut aussi travailler par référence. Une variable peut donc référencer une </a:t>
            </a:r>
            <a:r>
              <a:rPr lang="fr-FR" sz="2000" dirty="0" smtClean="0"/>
              <a:t>autre variable</a:t>
            </a:r>
            <a:r>
              <a:rPr lang="fr-FR" sz="2000" dirty="0"/>
              <a:t>. On dit alors que la variable devient un alias, ou pointe sur une autre variable. </a:t>
            </a:r>
            <a:endParaRPr lang="fr-FR" sz="2000" dirty="0" smtClean="0"/>
          </a:p>
          <a:p>
            <a:pPr marL="0" indent="0">
              <a:buNone/>
            </a:pPr>
            <a:r>
              <a:rPr lang="fr-FR" sz="2000" dirty="0" smtClean="0"/>
              <a:t>On assigne par </a:t>
            </a:r>
            <a:r>
              <a:rPr lang="fr-FR" sz="2000" dirty="0"/>
              <a:t>référence en utilisant le signe « </a:t>
            </a:r>
            <a:r>
              <a:rPr lang="fr-FR" sz="2000" b="1" dirty="0">
                <a:solidFill>
                  <a:schemeClr val="accent2">
                    <a:lumMod val="75000"/>
                  </a:schemeClr>
                </a:solidFill>
              </a:rPr>
              <a:t>&amp;</a:t>
            </a:r>
            <a:r>
              <a:rPr lang="fr-FR" sz="2000" dirty="0"/>
              <a:t> » devant la variable assignée</a:t>
            </a:r>
            <a:endParaRPr lang="fr-FR" sz="2000" dirty="0" smtClean="0"/>
          </a:p>
          <a:p>
            <a:pPr marL="0" indent="0">
              <a:buNone/>
            </a:pPr>
            <a:r>
              <a:rPr lang="fr-FR" sz="2000" dirty="0" smtClean="0"/>
              <a:t>exemples :</a:t>
            </a:r>
          </a:p>
          <a:p>
            <a:pPr marL="0" indent="0">
              <a:buNone/>
            </a:pPr>
            <a:r>
              <a:rPr lang="fr-FR" sz="2000" dirty="0"/>
              <a:t>$var=2;</a:t>
            </a:r>
          </a:p>
          <a:p>
            <a:pPr marL="0" indent="0">
              <a:buNone/>
            </a:pPr>
            <a:r>
              <a:rPr lang="fr-FR" sz="2000" dirty="0"/>
              <a:t>$</a:t>
            </a:r>
            <a:r>
              <a:rPr lang="fr-FR" sz="2000" dirty="0" err="1"/>
              <a:t>ref</a:t>
            </a:r>
            <a:r>
              <a:rPr lang="fr-FR" sz="2000" dirty="0"/>
              <a:t>=</a:t>
            </a:r>
            <a:r>
              <a:rPr lang="fr-FR" sz="2000" dirty="0">
                <a:solidFill>
                  <a:schemeClr val="accent2">
                    <a:lumMod val="75000"/>
                  </a:schemeClr>
                </a:solidFill>
              </a:rPr>
              <a:t>&amp;</a:t>
            </a:r>
            <a:r>
              <a:rPr lang="fr-FR" sz="2000" dirty="0"/>
              <a:t>$var; </a:t>
            </a:r>
            <a:r>
              <a:rPr lang="fr-FR" sz="2000" dirty="0" smtClean="0"/>
              <a:t>	// </a:t>
            </a:r>
            <a:r>
              <a:rPr lang="fr-FR" sz="2000" dirty="0"/>
              <a:t>$</a:t>
            </a:r>
            <a:r>
              <a:rPr lang="fr-FR" sz="2000" dirty="0" err="1"/>
              <a:t>ref</a:t>
            </a:r>
            <a:r>
              <a:rPr lang="fr-FR" sz="2000" dirty="0"/>
              <a:t> devient une référence de $var</a:t>
            </a:r>
          </a:p>
          <a:p>
            <a:pPr marL="0" indent="0">
              <a:buNone/>
            </a:pPr>
            <a:r>
              <a:rPr lang="fr-FR" sz="2000" dirty="0" err="1"/>
              <a:t>echo</a:t>
            </a:r>
            <a:r>
              <a:rPr lang="fr-FR" sz="2000" dirty="0"/>
              <a:t> $</a:t>
            </a:r>
            <a:r>
              <a:rPr lang="fr-FR" sz="2000" dirty="0" err="1"/>
              <a:t>ref</a:t>
            </a:r>
            <a:r>
              <a:rPr lang="fr-FR" sz="2000" dirty="0"/>
              <a:t>; </a:t>
            </a:r>
            <a:r>
              <a:rPr lang="fr-FR" sz="2000" dirty="0" smtClean="0"/>
              <a:t>	// </a:t>
            </a:r>
            <a:r>
              <a:rPr lang="fr-FR" sz="2000" dirty="0"/>
              <a:t>affiche 2</a:t>
            </a:r>
          </a:p>
          <a:p>
            <a:pPr marL="0" indent="0">
              <a:buNone/>
            </a:pPr>
            <a:r>
              <a:rPr lang="fr-FR" sz="2000" dirty="0"/>
              <a:t>$var=3;</a:t>
            </a:r>
          </a:p>
          <a:p>
            <a:pPr marL="0" indent="0">
              <a:buNone/>
            </a:pPr>
            <a:r>
              <a:rPr lang="fr-FR" sz="2000" dirty="0" err="1"/>
              <a:t>echo</a:t>
            </a:r>
            <a:r>
              <a:rPr lang="fr-FR" sz="2000" dirty="0"/>
              <a:t> $</a:t>
            </a:r>
            <a:r>
              <a:rPr lang="fr-FR" sz="2000" dirty="0" err="1"/>
              <a:t>ref</a:t>
            </a:r>
            <a:r>
              <a:rPr lang="fr-FR" sz="2000" dirty="0"/>
              <a:t>; </a:t>
            </a:r>
            <a:r>
              <a:rPr lang="fr-FR" sz="2000" dirty="0" smtClean="0"/>
              <a:t>	// </a:t>
            </a:r>
            <a:r>
              <a:rPr lang="fr-FR" sz="2000" dirty="0"/>
              <a:t>affiche 3</a:t>
            </a:r>
          </a:p>
          <a:p>
            <a:pPr marL="0" indent="0">
              <a:buNone/>
            </a:pPr>
            <a:r>
              <a:rPr lang="fr-FR" sz="2000" dirty="0"/>
              <a:t>$</a:t>
            </a:r>
            <a:r>
              <a:rPr lang="fr-FR" sz="2000" dirty="0" err="1"/>
              <a:t>ref</a:t>
            </a:r>
            <a:r>
              <a:rPr lang="fr-FR" sz="2000" dirty="0"/>
              <a:t>=4;</a:t>
            </a:r>
          </a:p>
          <a:p>
            <a:pPr marL="0" indent="0">
              <a:buNone/>
            </a:pPr>
            <a:r>
              <a:rPr lang="fr-FR" sz="2000" dirty="0" err="1"/>
              <a:t>echo</a:t>
            </a:r>
            <a:r>
              <a:rPr lang="fr-FR" sz="2000" dirty="0"/>
              <a:t> $var; </a:t>
            </a:r>
            <a:r>
              <a:rPr lang="fr-FR" sz="2000" dirty="0" smtClean="0"/>
              <a:t>	// </a:t>
            </a:r>
            <a:r>
              <a:rPr lang="fr-FR" sz="2000" dirty="0"/>
              <a:t>affiche 4</a:t>
            </a:r>
          </a:p>
        </p:txBody>
      </p:sp>
    </p:spTree>
    <p:extLst>
      <p:ext uri="{BB962C8B-B14F-4D97-AF65-F5344CB8AC3E}">
        <p14:creationId xmlns:p14="http://schemas.microsoft.com/office/powerpoint/2010/main" val="3638191747"/>
      </p:ext>
    </p:extLst>
  </p:cSld>
  <p:clrMapOvr>
    <a:masterClrMapping/>
  </p:clrMapOvr>
  <p:transition spd="slow">
    <p:wipe dir="d"/>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gestion des variables:</a:t>
            </a:r>
            <a:br>
              <a:rPr lang="fr-FR" sz="4000" b="1" i="1" dirty="0" smtClean="0"/>
            </a:br>
            <a:r>
              <a:rPr lang="fr-FR" sz="3200" b="1" i="1" dirty="0" err="1" smtClean="0">
                <a:solidFill>
                  <a:schemeClr val="accent2">
                    <a:lumMod val="75000"/>
                  </a:schemeClr>
                </a:solidFill>
              </a:rPr>
              <a:t>ob_xxx</a:t>
            </a:r>
            <a:r>
              <a:rPr lang="fr-FR" sz="3200" b="1" i="1" dirty="0" smtClean="0">
                <a:solidFill>
                  <a:schemeClr val="accent2">
                    <a:lumMod val="75000"/>
                  </a:schemeClr>
                </a:solidFill>
              </a:rPr>
              <a:t>() capture du flux d'affichage</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256584"/>
          </a:xfrm>
        </p:spPr>
        <p:txBody>
          <a:bodyPr numCol="1">
            <a:normAutofit lnSpcReduction="10000"/>
          </a:bodyPr>
          <a:lstStyle/>
          <a:p>
            <a:pPr marL="0" indent="0">
              <a:buNone/>
            </a:pPr>
            <a:r>
              <a:rPr lang="fr-FR" sz="2000" dirty="0" smtClean="0"/>
              <a:t>Comment capturer les données qui vont être affichées et les stocker dans une variable par exemple ?</a:t>
            </a:r>
          </a:p>
          <a:p>
            <a:pPr marL="0" indent="0">
              <a:buNone/>
            </a:pPr>
            <a:r>
              <a:rPr lang="fr-FR" sz="2000" b="1" dirty="0" err="1" smtClean="0">
                <a:solidFill>
                  <a:schemeClr val="accent2">
                    <a:lumMod val="75000"/>
                  </a:schemeClr>
                </a:solidFill>
              </a:rPr>
              <a:t>ob_start</a:t>
            </a:r>
            <a:r>
              <a:rPr lang="fr-FR" sz="2000" b="1" dirty="0" smtClean="0">
                <a:solidFill>
                  <a:schemeClr val="accent2">
                    <a:lumMod val="75000"/>
                  </a:schemeClr>
                </a:solidFill>
              </a:rPr>
              <a:t>() : </a:t>
            </a:r>
            <a:r>
              <a:rPr lang="fr-FR" sz="2000" dirty="0"/>
              <a:t>démarre la temporisation de sortie. Tant qu'elle est enclenchée, aucune donnée, hormis les en-têtes, n'est envoyée au navigateur, mais temporairement mise en </a:t>
            </a:r>
            <a:r>
              <a:rPr lang="fr-FR" sz="2000" dirty="0" smtClean="0"/>
              <a:t>buffer. </a:t>
            </a:r>
            <a:endParaRPr lang="fr-FR" sz="2000" b="1" dirty="0">
              <a:solidFill>
                <a:schemeClr val="accent2">
                  <a:lumMod val="75000"/>
                </a:schemeClr>
              </a:solidFill>
            </a:endParaRPr>
          </a:p>
          <a:p>
            <a:pPr marL="0" indent="0">
              <a:buNone/>
            </a:pPr>
            <a:r>
              <a:rPr lang="fr-FR" sz="2000" dirty="0" smtClean="0">
                <a:solidFill>
                  <a:schemeClr val="tx2">
                    <a:lumMod val="75000"/>
                  </a:schemeClr>
                </a:solidFill>
              </a:rPr>
              <a:t>string </a:t>
            </a:r>
            <a:r>
              <a:rPr lang="fr-FR" sz="2000" b="1" dirty="0" err="1" smtClean="0">
                <a:solidFill>
                  <a:schemeClr val="accent2">
                    <a:lumMod val="75000"/>
                  </a:schemeClr>
                </a:solidFill>
              </a:rPr>
              <a:t>ob_get_contents</a:t>
            </a:r>
            <a:r>
              <a:rPr lang="fr-FR" sz="2000" b="1" dirty="0" smtClean="0">
                <a:solidFill>
                  <a:schemeClr val="accent2">
                    <a:lumMod val="75000"/>
                  </a:schemeClr>
                </a:solidFill>
              </a:rPr>
              <a:t>() : </a:t>
            </a:r>
            <a:r>
              <a:rPr lang="fr-FR" sz="2000" dirty="0"/>
              <a:t>Retourne le contenu du </a:t>
            </a:r>
            <a:r>
              <a:rPr lang="fr-FR" sz="2000" dirty="0" smtClean="0"/>
              <a:t>buffer,</a:t>
            </a:r>
            <a:endParaRPr lang="fr-FR" sz="2000" b="1" dirty="0">
              <a:solidFill>
                <a:schemeClr val="accent2">
                  <a:lumMod val="75000"/>
                </a:schemeClr>
              </a:solidFill>
            </a:endParaRPr>
          </a:p>
          <a:p>
            <a:pPr marL="0" indent="0">
              <a:buNone/>
            </a:pPr>
            <a:r>
              <a:rPr lang="fr-FR" sz="2000" b="1" dirty="0" err="1" smtClean="0">
                <a:solidFill>
                  <a:schemeClr val="accent2">
                    <a:lumMod val="75000"/>
                  </a:schemeClr>
                </a:solidFill>
              </a:rPr>
              <a:t>ob_end_clean</a:t>
            </a:r>
            <a:r>
              <a:rPr lang="fr-FR" sz="2000" b="1" dirty="0" smtClean="0">
                <a:solidFill>
                  <a:schemeClr val="accent2">
                    <a:lumMod val="75000"/>
                  </a:schemeClr>
                </a:solidFill>
              </a:rPr>
              <a:t>() : </a:t>
            </a:r>
            <a:r>
              <a:rPr lang="fr-FR" sz="2000" dirty="0"/>
              <a:t>Détruit les données du tampon de sortie et </a:t>
            </a:r>
            <a:r>
              <a:rPr lang="fr-FR" sz="2000" dirty="0" smtClean="0"/>
              <a:t>arrête </a:t>
            </a:r>
            <a:r>
              <a:rPr lang="fr-FR" sz="2000"/>
              <a:t>la </a:t>
            </a:r>
            <a:r>
              <a:rPr lang="fr-FR" sz="2000" smtClean="0"/>
              <a:t>temporisation </a:t>
            </a:r>
            <a:r>
              <a:rPr lang="fr-FR" sz="2000" dirty="0"/>
              <a:t>de sortie</a:t>
            </a:r>
            <a:endParaRPr lang="fr-FR" sz="2000" b="1" dirty="0">
              <a:solidFill>
                <a:schemeClr val="accent2">
                  <a:lumMod val="75000"/>
                </a:schemeClr>
              </a:solidFill>
            </a:endParaRPr>
          </a:p>
          <a:p>
            <a:pPr marL="0" indent="0">
              <a:buNone/>
            </a:pPr>
            <a:r>
              <a:rPr lang="fr-FR" sz="2000" dirty="0" smtClean="0"/>
              <a:t>exemple :</a:t>
            </a:r>
          </a:p>
          <a:p>
            <a:pPr marL="0" indent="0">
              <a:buNone/>
            </a:pPr>
            <a:r>
              <a:rPr lang="en-US" sz="2000" b="1" dirty="0" err="1">
                <a:solidFill>
                  <a:schemeClr val="accent2">
                    <a:lumMod val="75000"/>
                  </a:schemeClr>
                </a:solidFill>
              </a:rPr>
              <a:t>ob_start</a:t>
            </a:r>
            <a:r>
              <a:rPr lang="en-US" sz="2000" dirty="0"/>
              <a:t>();</a:t>
            </a:r>
            <a:br>
              <a:rPr lang="en-US" sz="2000" dirty="0"/>
            </a:br>
            <a:r>
              <a:rPr lang="en-US" sz="2000" dirty="0" smtClean="0"/>
              <a:t>echo</a:t>
            </a:r>
            <a:r>
              <a:rPr lang="en-US" sz="2000" dirty="0"/>
              <a:t> "Bonjour ";</a:t>
            </a:r>
            <a:br>
              <a:rPr lang="en-US" sz="2000" dirty="0"/>
            </a:br>
            <a:r>
              <a:rPr lang="en-US" sz="2000" dirty="0" smtClean="0"/>
              <a:t>$</a:t>
            </a:r>
            <a:r>
              <a:rPr lang="en-US" sz="2000" dirty="0"/>
              <a:t>out1 = </a:t>
            </a:r>
            <a:r>
              <a:rPr lang="en-US" sz="2000" b="1" dirty="0" err="1">
                <a:solidFill>
                  <a:schemeClr val="accent2">
                    <a:lumMod val="75000"/>
                  </a:schemeClr>
                </a:solidFill>
              </a:rPr>
              <a:t>ob_get_contents</a:t>
            </a:r>
            <a:r>
              <a:rPr lang="en-US" sz="2000" dirty="0"/>
              <a:t>();</a:t>
            </a:r>
            <a:br>
              <a:rPr lang="en-US" sz="2000" dirty="0"/>
            </a:br>
            <a:r>
              <a:rPr lang="en-US" sz="2000" dirty="0" smtClean="0"/>
              <a:t>echo</a:t>
            </a:r>
            <a:r>
              <a:rPr lang="en-US" sz="2000" dirty="0"/>
              <a:t> "le monde !";</a:t>
            </a:r>
            <a:br>
              <a:rPr lang="en-US" sz="2000" dirty="0"/>
            </a:br>
            <a:r>
              <a:rPr lang="en-US" sz="2000" dirty="0" smtClean="0"/>
              <a:t>$</a:t>
            </a:r>
            <a:r>
              <a:rPr lang="en-US" sz="2000" dirty="0"/>
              <a:t>out2 = </a:t>
            </a:r>
            <a:r>
              <a:rPr lang="en-US" sz="2000" b="1" dirty="0" err="1">
                <a:solidFill>
                  <a:schemeClr val="accent2">
                    <a:lumMod val="75000"/>
                  </a:schemeClr>
                </a:solidFill>
              </a:rPr>
              <a:t>ob_get_contents</a:t>
            </a:r>
            <a:r>
              <a:rPr lang="en-US" sz="2000" dirty="0"/>
              <a:t>();</a:t>
            </a:r>
            <a:br>
              <a:rPr lang="en-US" sz="2000" dirty="0"/>
            </a:br>
            <a:r>
              <a:rPr lang="en-US" sz="2000" b="1" dirty="0" err="1">
                <a:solidFill>
                  <a:schemeClr val="accent2">
                    <a:lumMod val="75000"/>
                  </a:schemeClr>
                </a:solidFill>
              </a:rPr>
              <a:t>ob_end_clean</a:t>
            </a:r>
            <a:r>
              <a:rPr lang="en-US" sz="2000" dirty="0"/>
              <a:t>();</a:t>
            </a:r>
            <a:br>
              <a:rPr lang="en-US" sz="2000" dirty="0"/>
            </a:br>
            <a:r>
              <a:rPr lang="en-US" sz="2000" dirty="0" err="1" smtClean="0"/>
              <a:t>var_dump</a:t>
            </a:r>
            <a:r>
              <a:rPr lang="en-US" sz="2000" dirty="0"/>
              <a:t>($out1, $out2</a:t>
            </a:r>
            <a:r>
              <a:rPr lang="en-US" sz="2000" dirty="0" smtClean="0"/>
              <a:t>);</a:t>
            </a:r>
            <a:endParaRPr lang="fr-FR" sz="2000" b="1" dirty="0">
              <a:solidFill>
                <a:schemeClr val="accent2">
                  <a:lumMod val="75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6675" y="5600700"/>
            <a:ext cx="5267325"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4281439"/>
      </p:ext>
    </p:extLst>
  </p:cSld>
  <p:clrMapOvr>
    <a:masterClrMapping/>
  </p:clrMapOvr>
  <p:transition spd="slow">
    <p:wipe dir="d"/>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smtClean="0">
                <a:solidFill>
                  <a:schemeClr val="accent2">
                    <a:lumMod val="75000"/>
                  </a:schemeClr>
                </a:solidFill>
              </a:rPr>
              <a:t>ord($texte)</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700808"/>
            <a:ext cx="8274496" cy="4896545"/>
          </a:xfrm>
        </p:spPr>
        <p:txBody>
          <a:bodyPr numCol="1">
            <a:normAutofit/>
          </a:bodyPr>
          <a:lstStyle/>
          <a:p>
            <a:pPr marL="0" indent="0">
              <a:buNone/>
            </a:pPr>
            <a:r>
              <a:rPr lang="fr-FR" sz="2000" dirty="0" err="1" smtClean="0">
                <a:solidFill>
                  <a:schemeClr val="tx2">
                    <a:lumMod val="75000"/>
                  </a:schemeClr>
                </a:solidFill>
              </a:rPr>
              <a:t>int</a:t>
            </a:r>
            <a:r>
              <a:rPr lang="fr-FR" sz="2000" dirty="0" smtClean="0"/>
              <a:t> </a:t>
            </a:r>
            <a:r>
              <a:rPr lang="fr-FR" sz="2000" b="1" dirty="0" smtClean="0">
                <a:solidFill>
                  <a:schemeClr val="accent2">
                    <a:lumMod val="75000"/>
                  </a:schemeClr>
                </a:solidFill>
              </a:rPr>
              <a:t>ord(</a:t>
            </a:r>
            <a:r>
              <a:rPr lang="fr-FR" sz="2000" b="1" dirty="0" smtClean="0">
                <a:solidFill>
                  <a:schemeClr val="tx2">
                    <a:lumMod val="75000"/>
                  </a:schemeClr>
                </a:solidFill>
              </a:rPr>
              <a:t>$texte</a:t>
            </a:r>
            <a:r>
              <a:rPr lang="fr-FR" sz="2000" b="1" dirty="0" smtClean="0">
                <a:solidFill>
                  <a:schemeClr val="accent2">
                    <a:lumMod val="75000"/>
                  </a:schemeClr>
                </a:solidFill>
              </a:rPr>
              <a:t>)</a:t>
            </a:r>
          </a:p>
          <a:p>
            <a:pPr marL="0" indent="0">
              <a:buNone/>
            </a:pPr>
            <a:r>
              <a:rPr lang="fr-FR" sz="2000" dirty="0"/>
              <a:t>Retourne le code ASCII du </a:t>
            </a:r>
            <a:r>
              <a:rPr lang="fr-FR" sz="2000" u="sng" dirty="0"/>
              <a:t>premier caractère</a:t>
            </a:r>
            <a:r>
              <a:rPr lang="fr-FR" sz="2000" dirty="0"/>
              <a:t> </a:t>
            </a:r>
            <a:r>
              <a:rPr lang="fr-FR" sz="2000" dirty="0" smtClean="0"/>
              <a:t>de </a:t>
            </a:r>
            <a:r>
              <a:rPr lang="fr-FR" sz="2000" b="1" dirty="0" smtClean="0">
                <a:solidFill>
                  <a:schemeClr val="tx2">
                    <a:lumMod val="75000"/>
                  </a:schemeClr>
                </a:solidFill>
              </a:rPr>
              <a:t>$texte</a:t>
            </a:r>
            <a:r>
              <a:rPr lang="fr-FR" sz="2000" dirty="0" smtClean="0"/>
              <a:t>.</a:t>
            </a:r>
            <a:endParaRPr lang="fr-FR" sz="2000" b="1" dirty="0" smtClean="0">
              <a:solidFill>
                <a:schemeClr val="tx2">
                  <a:lumMod val="75000"/>
                </a:schemeClr>
              </a:solidFill>
            </a:endParaRPr>
          </a:p>
          <a:p>
            <a:pPr marL="0" indent="0">
              <a:buNone/>
            </a:pPr>
            <a:r>
              <a:rPr lang="fr-FR" sz="2000" b="1" dirty="0" smtClean="0">
                <a:solidFill>
                  <a:schemeClr val="tx2">
                    <a:lumMod val="75000"/>
                  </a:schemeClr>
                </a:solidFill>
              </a:rPr>
              <a:t>$texte :</a:t>
            </a:r>
            <a:r>
              <a:rPr lang="fr-FR" sz="2000" dirty="0" smtClean="0"/>
              <a:t> la chaîne à traiter.</a:t>
            </a:r>
            <a:endParaRPr lang="fr-FR" sz="2000" dirty="0"/>
          </a:p>
          <a:p>
            <a:pPr marL="0" indent="0">
              <a:buNone/>
            </a:pPr>
            <a:r>
              <a:rPr lang="fr-FR" sz="2000" i="1" dirty="0" smtClean="0"/>
              <a:t>Valeur de retour :</a:t>
            </a:r>
            <a:endParaRPr lang="fr-FR" sz="2000" i="1" dirty="0"/>
          </a:p>
          <a:p>
            <a:pPr marL="0" indent="0">
              <a:buNone/>
            </a:pPr>
            <a:r>
              <a:rPr lang="fr-FR" sz="2000" dirty="0" smtClean="0"/>
              <a:t>le code ASCII sous la forme d'un entier,</a:t>
            </a:r>
          </a:p>
          <a:p>
            <a:pPr marL="0" indent="0">
              <a:buNone/>
            </a:pPr>
            <a:r>
              <a:rPr lang="fr-FR" sz="2000" dirty="0" smtClean="0"/>
              <a:t>exemple : </a:t>
            </a:r>
          </a:p>
          <a:p>
            <a:pPr marL="0" indent="0">
              <a:buNone/>
            </a:pPr>
            <a:r>
              <a:rPr lang="fr-FR" sz="2000" dirty="0" err="1" smtClean="0"/>
              <a:t>echo</a:t>
            </a:r>
            <a:r>
              <a:rPr lang="fr-FR" sz="2000" dirty="0"/>
              <a:t> </a:t>
            </a:r>
            <a:r>
              <a:rPr lang="fr-FR" sz="2000" b="1" dirty="0" smtClean="0">
                <a:solidFill>
                  <a:schemeClr val="accent2">
                    <a:lumMod val="75000"/>
                  </a:schemeClr>
                </a:solidFill>
              </a:rPr>
              <a:t>ord</a:t>
            </a:r>
            <a:r>
              <a:rPr lang="fr-FR" sz="2000" dirty="0" smtClean="0"/>
              <a:t>('</a:t>
            </a:r>
            <a:r>
              <a:rPr lang="fr-FR" sz="2000" dirty="0" err="1" smtClean="0"/>
              <a:t>abcdef</a:t>
            </a:r>
            <a:r>
              <a:rPr lang="fr-FR" sz="2000" dirty="0" smtClean="0"/>
              <a:t>'); 	</a:t>
            </a:r>
            <a:r>
              <a:rPr lang="fr-FR" sz="2000" dirty="0"/>
              <a:t>// </a:t>
            </a:r>
            <a:r>
              <a:rPr lang="fr-FR" sz="2000" dirty="0" smtClean="0"/>
              <a:t> 97</a:t>
            </a:r>
          </a:p>
          <a:p>
            <a:pPr marL="0" indent="0">
              <a:buNone/>
            </a:pPr>
            <a:endParaRPr lang="fr-FR" sz="2000" dirty="0" smtClean="0"/>
          </a:p>
        </p:txBody>
      </p:sp>
    </p:spTree>
    <p:extLst>
      <p:ext uri="{BB962C8B-B14F-4D97-AF65-F5344CB8AC3E}">
        <p14:creationId xmlns:p14="http://schemas.microsoft.com/office/powerpoint/2010/main" val="553368540"/>
      </p:ext>
    </p:extLst>
  </p:cSld>
  <p:clrMapOvr>
    <a:masterClrMapping/>
  </p:clrMapOvr>
  <p:transition spd="slow">
    <p:wipe dir="d"/>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chr</a:t>
            </a:r>
            <a:r>
              <a:rPr lang="fr-FR" sz="2800" b="1" i="1" dirty="0" smtClean="0">
                <a:solidFill>
                  <a:schemeClr val="accent2">
                    <a:lumMod val="75000"/>
                  </a:schemeClr>
                </a:solidFill>
              </a:rPr>
              <a:t>($entier)</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700808"/>
            <a:ext cx="8274496" cy="4896545"/>
          </a:xfrm>
        </p:spPr>
        <p:txBody>
          <a:bodyPr numCol="1">
            <a:normAutofit/>
          </a:bodyPr>
          <a:lstStyle/>
          <a:p>
            <a:pPr marL="0" indent="0">
              <a:buNone/>
            </a:pPr>
            <a:r>
              <a:rPr lang="fr-FR" sz="2000" dirty="0" smtClean="0">
                <a:solidFill>
                  <a:schemeClr val="tx2">
                    <a:lumMod val="75000"/>
                  </a:schemeClr>
                </a:solidFill>
              </a:rPr>
              <a:t>string</a:t>
            </a:r>
            <a:r>
              <a:rPr lang="fr-FR" sz="2000" dirty="0" smtClean="0"/>
              <a:t> </a:t>
            </a:r>
            <a:r>
              <a:rPr lang="fr-FR" sz="2000" b="1" dirty="0" err="1" smtClean="0">
                <a:solidFill>
                  <a:schemeClr val="accent2">
                    <a:lumMod val="75000"/>
                  </a:schemeClr>
                </a:solidFill>
              </a:rPr>
              <a:t>chr</a:t>
            </a:r>
            <a:r>
              <a:rPr lang="fr-FR" sz="2000" b="1" dirty="0" smtClean="0">
                <a:solidFill>
                  <a:schemeClr val="accent2">
                    <a:lumMod val="75000"/>
                  </a:schemeClr>
                </a:solidFill>
              </a:rPr>
              <a:t>(</a:t>
            </a:r>
            <a:r>
              <a:rPr lang="fr-FR" sz="2000" b="1" dirty="0" smtClean="0">
                <a:solidFill>
                  <a:schemeClr val="tx2">
                    <a:lumMod val="75000"/>
                  </a:schemeClr>
                </a:solidFill>
              </a:rPr>
              <a:t>$entier</a:t>
            </a:r>
            <a:r>
              <a:rPr lang="fr-FR" sz="2000" b="1" dirty="0" smtClean="0">
                <a:solidFill>
                  <a:schemeClr val="accent2">
                    <a:lumMod val="75000"/>
                  </a:schemeClr>
                </a:solidFill>
              </a:rPr>
              <a:t>)</a:t>
            </a:r>
          </a:p>
          <a:p>
            <a:pPr marL="0" indent="0">
              <a:buNone/>
            </a:pPr>
            <a:r>
              <a:rPr lang="fr-FR" sz="2000" dirty="0"/>
              <a:t>Retourne </a:t>
            </a:r>
            <a:r>
              <a:rPr lang="fr-FR" sz="2000" dirty="0" smtClean="0"/>
              <a:t>un caractère à partir de son code ASCII $entier (0-255).</a:t>
            </a:r>
            <a:endParaRPr lang="fr-FR" sz="2000" b="1" dirty="0" smtClean="0">
              <a:solidFill>
                <a:schemeClr val="tx2">
                  <a:lumMod val="75000"/>
                </a:schemeClr>
              </a:solidFill>
            </a:endParaRPr>
          </a:p>
          <a:p>
            <a:pPr marL="0" indent="0">
              <a:buNone/>
            </a:pPr>
            <a:r>
              <a:rPr lang="fr-FR" sz="2000" b="1" dirty="0" smtClean="0">
                <a:solidFill>
                  <a:schemeClr val="tx2">
                    <a:lumMod val="75000"/>
                  </a:schemeClr>
                </a:solidFill>
              </a:rPr>
              <a:t>$entier :</a:t>
            </a:r>
            <a:r>
              <a:rPr lang="fr-FR" sz="2000" dirty="0" smtClean="0"/>
              <a:t> </a:t>
            </a:r>
            <a:r>
              <a:rPr lang="fr-FR" sz="2000" dirty="0"/>
              <a:t>le code ASCII </a:t>
            </a:r>
            <a:r>
              <a:rPr lang="fr-FR" sz="2000" dirty="0" smtClean="0"/>
              <a:t>,</a:t>
            </a:r>
            <a:endParaRPr lang="fr-FR" sz="2000" dirty="0"/>
          </a:p>
          <a:p>
            <a:pPr marL="0" indent="0">
              <a:buNone/>
            </a:pPr>
            <a:r>
              <a:rPr lang="fr-FR" sz="2000" i="1" dirty="0" smtClean="0"/>
              <a:t>Valeur de retour :</a:t>
            </a:r>
            <a:endParaRPr lang="fr-FR" sz="2000" i="1" dirty="0"/>
          </a:p>
          <a:p>
            <a:pPr marL="0" indent="0">
              <a:buNone/>
            </a:pPr>
            <a:r>
              <a:rPr lang="fr-FR" sz="2000" dirty="0" smtClean="0"/>
              <a:t>un caractère,</a:t>
            </a:r>
          </a:p>
          <a:p>
            <a:pPr marL="0" indent="0">
              <a:buNone/>
            </a:pPr>
            <a:r>
              <a:rPr lang="fr-FR" sz="2000" dirty="0" smtClean="0"/>
              <a:t>exemple : </a:t>
            </a:r>
          </a:p>
          <a:p>
            <a:pPr marL="0" indent="0">
              <a:buNone/>
            </a:pPr>
            <a:r>
              <a:rPr lang="fr-FR" sz="2000" dirty="0" err="1" smtClean="0"/>
              <a:t>echo</a:t>
            </a:r>
            <a:r>
              <a:rPr lang="fr-FR" sz="2000" dirty="0"/>
              <a:t> </a:t>
            </a:r>
            <a:r>
              <a:rPr lang="fr-FR" sz="2000" b="1" dirty="0" err="1" smtClean="0">
                <a:solidFill>
                  <a:schemeClr val="accent2">
                    <a:lumMod val="75000"/>
                  </a:schemeClr>
                </a:solidFill>
              </a:rPr>
              <a:t>chr</a:t>
            </a:r>
            <a:r>
              <a:rPr lang="fr-FR" sz="2000" dirty="0" smtClean="0"/>
              <a:t>(66); 	</a:t>
            </a:r>
            <a:r>
              <a:rPr lang="fr-FR" sz="2000" dirty="0"/>
              <a:t>// </a:t>
            </a:r>
            <a:r>
              <a:rPr lang="fr-FR" sz="2000" dirty="0" smtClean="0"/>
              <a:t> B</a:t>
            </a:r>
          </a:p>
          <a:p>
            <a:pPr marL="0" indent="0">
              <a:buNone/>
            </a:pPr>
            <a:endParaRPr lang="fr-FR" sz="2000" dirty="0" smtClean="0"/>
          </a:p>
        </p:txBody>
      </p:sp>
    </p:spTree>
    <p:extLst>
      <p:ext uri="{BB962C8B-B14F-4D97-AF65-F5344CB8AC3E}">
        <p14:creationId xmlns:p14="http://schemas.microsoft.com/office/powerpoint/2010/main" val="626303840"/>
      </p:ext>
    </p:extLst>
  </p:cSld>
  <p:clrMapOvr>
    <a:masterClrMapping/>
  </p:clrMapOvr>
  <p:transition spd="slow">
    <p:wipe dir="d"/>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strlen</a:t>
            </a:r>
            <a:r>
              <a:rPr lang="fr-FR" sz="2800" b="1" i="1" dirty="0" smtClean="0">
                <a:solidFill>
                  <a:schemeClr val="accent2">
                    <a:lumMod val="75000"/>
                  </a:schemeClr>
                </a:solidFill>
              </a:rPr>
              <a:t>($texte)</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700808"/>
            <a:ext cx="8274496" cy="4896545"/>
          </a:xfrm>
        </p:spPr>
        <p:txBody>
          <a:bodyPr numCol="1">
            <a:normAutofit/>
          </a:bodyPr>
          <a:lstStyle/>
          <a:p>
            <a:pPr marL="0" indent="0">
              <a:buNone/>
            </a:pPr>
            <a:r>
              <a:rPr lang="fr-FR" sz="2000" dirty="0" err="1" smtClean="0">
                <a:solidFill>
                  <a:schemeClr val="tx2">
                    <a:lumMod val="75000"/>
                  </a:schemeClr>
                </a:solidFill>
              </a:rPr>
              <a:t>int</a:t>
            </a:r>
            <a:r>
              <a:rPr lang="fr-FR" sz="2000" dirty="0" smtClean="0"/>
              <a:t> </a:t>
            </a:r>
            <a:r>
              <a:rPr lang="fr-FR" sz="2000" b="1" dirty="0" err="1" smtClean="0">
                <a:solidFill>
                  <a:schemeClr val="accent2">
                    <a:lumMod val="75000"/>
                  </a:schemeClr>
                </a:solidFill>
              </a:rPr>
              <a:t>strlen</a:t>
            </a:r>
            <a:r>
              <a:rPr lang="fr-FR" sz="2000" b="1" dirty="0" smtClean="0">
                <a:solidFill>
                  <a:schemeClr val="accent2">
                    <a:lumMod val="75000"/>
                  </a:schemeClr>
                </a:solidFill>
              </a:rPr>
              <a:t>(</a:t>
            </a:r>
            <a:r>
              <a:rPr lang="fr-FR" sz="2000" b="1" dirty="0" smtClean="0">
                <a:solidFill>
                  <a:schemeClr val="tx2">
                    <a:lumMod val="75000"/>
                  </a:schemeClr>
                </a:solidFill>
              </a:rPr>
              <a:t>$texte</a:t>
            </a:r>
            <a:r>
              <a:rPr lang="fr-FR" sz="2000" b="1" dirty="0" smtClean="0">
                <a:solidFill>
                  <a:schemeClr val="accent2">
                    <a:lumMod val="75000"/>
                  </a:schemeClr>
                </a:solidFill>
              </a:rPr>
              <a:t>)</a:t>
            </a:r>
          </a:p>
          <a:p>
            <a:pPr marL="0" indent="0">
              <a:buNone/>
            </a:pPr>
            <a:r>
              <a:rPr lang="fr-FR" sz="2000" dirty="0" smtClean="0"/>
              <a:t>Retourne un entier donnant </a:t>
            </a:r>
            <a:r>
              <a:rPr lang="fr-FR" sz="2000" dirty="0"/>
              <a:t>le </a:t>
            </a:r>
            <a:r>
              <a:rPr lang="fr-FR" sz="2000" dirty="0" smtClean="0"/>
              <a:t>nombre de caractères de </a:t>
            </a:r>
            <a:r>
              <a:rPr lang="fr-FR" sz="2000" b="1" dirty="0" smtClean="0">
                <a:solidFill>
                  <a:schemeClr val="tx2">
                    <a:lumMod val="75000"/>
                  </a:schemeClr>
                </a:solidFill>
              </a:rPr>
              <a:t>$texte</a:t>
            </a:r>
            <a:r>
              <a:rPr lang="fr-FR" sz="2000" dirty="0" smtClean="0"/>
              <a:t>.</a:t>
            </a:r>
            <a:endParaRPr lang="fr-FR" sz="2000" b="1" dirty="0" smtClean="0">
              <a:solidFill>
                <a:schemeClr val="tx2">
                  <a:lumMod val="75000"/>
                </a:schemeClr>
              </a:solidFill>
            </a:endParaRPr>
          </a:p>
          <a:p>
            <a:pPr marL="0" indent="0">
              <a:buNone/>
            </a:pPr>
            <a:r>
              <a:rPr lang="fr-FR" sz="2000" b="1" dirty="0" smtClean="0">
                <a:solidFill>
                  <a:schemeClr val="tx2">
                    <a:lumMod val="75000"/>
                  </a:schemeClr>
                </a:solidFill>
              </a:rPr>
              <a:t>$texte :</a:t>
            </a:r>
            <a:r>
              <a:rPr lang="fr-FR" sz="2000" dirty="0" smtClean="0"/>
              <a:t> la chaîne dont on désire connaître la longueur.</a:t>
            </a:r>
            <a:endParaRPr lang="fr-FR" sz="2000" dirty="0"/>
          </a:p>
          <a:p>
            <a:pPr marL="0" indent="0">
              <a:buNone/>
            </a:pPr>
            <a:r>
              <a:rPr lang="fr-FR" sz="2000" i="1" dirty="0" smtClean="0"/>
              <a:t>Valeur de retour :</a:t>
            </a:r>
            <a:endParaRPr lang="fr-FR" sz="2000" i="1" dirty="0"/>
          </a:p>
          <a:p>
            <a:pPr marL="0" indent="0">
              <a:buNone/>
            </a:pPr>
            <a:r>
              <a:rPr lang="fr-FR" sz="2000" dirty="0" smtClean="0"/>
              <a:t>le nombre de caractères,</a:t>
            </a:r>
          </a:p>
          <a:p>
            <a:pPr marL="0" indent="0">
              <a:buNone/>
            </a:pPr>
            <a:r>
              <a:rPr lang="fr-FR" sz="2000" dirty="0" smtClean="0"/>
              <a:t>exemple : </a:t>
            </a:r>
          </a:p>
          <a:p>
            <a:pPr marL="0" indent="0">
              <a:buNone/>
            </a:pPr>
            <a:r>
              <a:rPr lang="fr-FR" sz="2000" dirty="0" err="1" smtClean="0"/>
              <a:t>echo</a:t>
            </a:r>
            <a:r>
              <a:rPr lang="fr-FR" sz="2000" dirty="0"/>
              <a:t> </a:t>
            </a:r>
            <a:r>
              <a:rPr lang="fr-FR" sz="2000" b="1" dirty="0" err="1">
                <a:solidFill>
                  <a:schemeClr val="accent2">
                    <a:lumMod val="75000"/>
                  </a:schemeClr>
                </a:solidFill>
              </a:rPr>
              <a:t>strlen</a:t>
            </a:r>
            <a:r>
              <a:rPr lang="fr-FR" sz="2000" dirty="0" smtClean="0"/>
              <a:t>('</a:t>
            </a:r>
            <a:r>
              <a:rPr lang="fr-FR" sz="2000" dirty="0" err="1" smtClean="0"/>
              <a:t>abcdef</a:t>
            </a:r>
            <a:r>
              <a:rPr lang="fr-FR" sz="2000" dirty="0" smtClean="0"/>
              <a:t>'); 	</a:t>
            </a:r>
            <a:r>
              <a:rPr lang="fr-FR" sz="2000" dirty="0"/>
              <a:t>// </a:t>
            </a:r>
            <a:r>
              <a:rPr lang="fr-FR" sz="2000" dirty="0" smtClean="0"/>
              <a:t> 6</a:t>
            </a:r>
          </a:p>
          <a:p>
            <a:pPr marL="0" indent="0">
              <a:buNone/>
            </a:pPr>
            <a:endParaRPr lang="fr-FR" sz="2000" dirty="0" smtClean="0"/>
          </a:p>
        </p:txBody>
      </p:sp>
    </p:spTree>
    <p:extLst>
      <p:ext uri="{BB962C8B-B14F-4D97-AF65-F5344CB8AC3E}">
        <p14:creationId xmlns:p14="http://schemas.microsoft.com/office/powerpoint/2010/main" val="3081121657"/>
      </p:ext>
    </p:extLst>
  </p:cSld>
  <p:clrMapOvr>
    <a:masterClrMapping/>
  </p:clrMapOvr>
  <p:transition spd="slow">
    <p:wipe dir="d"/>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trim</a:t>
            </a:r>
            <a:r>
              <a:rPr lang="fr-FR" sz="2800" b="1" i="1" dirty="0" smtClean="0">
                <a:solidFill>
                  <a:schemeClr val="accent2">
                    <a:lumMod val="75000"/>
                  </a:schemeClr>
                </a:solidFill>
              </a:rPr>
              <a:t>($texte</a:t>
            </a:r>
            <a:r>
              <a:rPr lang="fr-FR" sz="2800" b="1" i="1" dirty="0">
                <a:solidFill>
                  <a:schemeClr val="accent2">
                    <a:lumMod val="75000"/>
                  </a:schemeClr>
                </a:solidFill>
              </a:rPr>
              <a:t> </a:t>
            </a:r>
            <a:r>
              <a:rPr lang="fr-FR" sz="2800" b="1" i="1" dirty="0" smtClean="0">
                <a:solidFill>
                  <a:schemeClr val="accent2">
                    <a:lumMod val="75000"/>
                  </a:schemeClr>
                </a:solidFill>
              </a:rPr>
              <a:t>[,$</a:t>
            </a:r>
            <a:r>
              <a:rPr lang="fr-FR" sz="2800" b="1" i="1" dirty="0" err="1" smtClean="0">
                <a:solidFill>
                  <a:schemeClr val="accent2">
                    <a:lumMod val="75000"/>
                  </a:schemeClr>
                </a:solidFill>
              </a:rPr>
              <a:t>listcar</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700808"/>
            <a:ext cx="8274496" cy="4896545"/>
          </a:xfrm>
        </p:spPr>
        <p:txBody>
          <a:bodyPr numCol="1">
            <a:normAutofit/>
          </a:bodyPr>
          <a:lstStyle/>
          <a:p>
            <a:pPr marL="0" indent="0">
              <a:buNone/>
            </a:pPr>
            <a:r>
              <a:rPr lang="fr-FR" sz="2000" dirty="0" smtClean="0">
                <a:solidFill>
                  <a:schemeClr val="tx2">
                    <a:lumMod val="75000"/>
                  </a:schemeClr>
                </a:solidFill>
              </a:rPr>
              <a:t>string</a:t>
            </a:r>
            <a:r>
              <a:rPr lang="fr-FR" sz="2000" dirty="0" smtClean="0"/>
              <a:t> </a:t>
            </a:r>
            <a:r>
              <a:rPr lang="fr-FR" sz="2000" b="1" dirty="0" err="1" smtClean="0">
                <a:solidFill>
                  <a:schemeClr val="accent2">
                    <a:lumMod val="75000"/>
                  </a:schemeClr>
                </a:solidFill>
              </a:rPr>
              <a:t>trim</a:t>
            </a:r>
            <a:r>
              <a:rPr lang="fr-FR" sz="2000" b="1" dirty="0" smtClean="0">
                <a:solidFill>
                  <a:schemeClr val="accent2">
                    <a:lumMod val="75000"/>
                  </a:schemeClr>
                </a:solidFill>
              </a:rPr>
              <a:t>(</a:t>
            </a:r>
            <a:r>
              <a:rPr lang="fr-FR" sz="2000" b="1" dirty="0" smtClean="0">
                <a:solidFill>
                  <a:schemeClr val="tx2">
                    <a:lumMod val="75000"/>
                  </a:schemeClr>
                </a:solidFill>
              </a:rPr>
              <a:t>$texte[,$</a:t>
            </a:r>
            <a:r>
              <a:rPr lang="fr-FR" sz="2000" b="1" dirty="0" err="1" smtClean="0">
                <a:solidFill>
                  <a:schemeClr val="tx2">
                    <a:lumMod val="75000"/>
                  </a:schemeClr>
                </a:solidFill>
              </a:rPr>
              <a:t>listcar</a:t>
            </a:r>
            <a:r>
              <a:rPr lang="fr-FR" sz="2000" b="1" dirty="0" smtClean="0">
                <a:solidFill>
                  <a:schemeClr val="tx2">
                    <a:lumMod val="75000"/>
                  </a:schemeClr>
                </a:solidFill>
              </a:rPr>
              <a:t>]</a:t>
            </a:r>
            <a:r>
              <a:rPr lang="fr-FR" sz="2000" b="1" dirty="0" smtClean="0">
                <a:solidFill>
                  <a:schemeClr val="accent2">
                    <a:lumMod val="75000"/>
                  </a:schemeClr>
                </a:solidFill>
              </a:rPr>
              <a:t>)</a:t>
            </a:r>
          </a:p>
          <a:p>
            <a:pPr marL="0" indent="0">
              <a:buNone/>
            </a:pPr>
            <a:r>
              <a:rPr lang="fr-FR" sz="2000" dirty="0"/>
              <a:t>retourne la chaîne </a:t>
            </a:r>
            <a:r>
              <a:rPr lang="fr-FR" sz="2000" b="1" dirty="0" smtClean="0">
                <a:solidFill>
                  <a:schemeClr val="tx2">
                    <a:lumMod val="75000"/>
                  </a:schemeClr>
                </a:solidFill>
              </a:rPr>
              <a:t>$</a:t>
            </a:r>
            <a:r>
              <a:rPr lang="fr-FR" sz="2000" b="1" dirty="0">
                <a:solidFill>
                  <a:schemeClr val="tx2">
                    <a:lumMod val="75000"/>
                  </a:schemeClr>
                </a:solidFill>
              </a:rPr>
              <a:t>texte</a:t>
            </a:r>
            <a:r>
              <a:rPr lang="fr-FR" sz="2000" dirty="0" smtClean="0"/>
              <a:t>, </a:t>
            </a:r>
            <a:r>
              <a:rPr lang="fr-FR" sz="2000" dirty="0"/>
              <a:t>après avoir </a:t>
            </a:r>
            <a:r>
              <a:rPr lang="fr-FR" sz="2000" dirty="0" smtClean="0"/>
              <a:t>supprimer </a:t>
            </a:r>
            <a:r>
              <a:rPr lang="fr-FR" sz="2000" dirty="0"/>
              <a:t>les caractères invisibles en début et fin de chaîne. Si le second paramètre </a:t>
            </a:r>
            <a:r>
              <a:rPr lang="fr-FR" sz="2000" b="1" dirty="0" smtClean="0">
                <a:solidFill>
                  <a:schemeClr val="tx2">
                    <a:lumMod val="75000"/>
                  </a:schemeClr>
                </a:solidFill>
              </a:rPr>
              <a:t>$</a:t>
            </a:r>
            <a:r>
              <a:rPr lang="fr-FR" sz="2000" b="1" dirty="0" err="1">
                <a:solidFill>
                  <a:schemeClr val="tx2">
                    <a:lumMod val="75000"/>
                  </a:schemeClr>
                </a:solidFill>
              </a:rPr>
              <a:t>listcar</a:t>
            </a:r>
            <a:r>
              <a:rPr lang="fr-FR" sz="2000" dirty="0" smtClean="0"/>
              <a:t> </a:t>
            </a:r>
            <a:r>
              <a:rPr lang="fr-FR" sz="2000" dirty="0"/>
              <a:t>est omis, </a:t>
            </a:r>
            <a:r>
              <a:rPr lang="fr-FR" sz="2000" b="1" dirty="0" err="1">
                <a:solidFill>
                  <a:schemeClr val="accent2">
                    <a:lumMod val="75000"/>
                  </a:schemeClr>
                </a:solidFill>
              </a:rPr>
              <a:t>trim</a:t>
            </a:r>
            <a:r>
              <a:rPr lang="fr-FR" sz="2000" b="1" dirty="0">
                <a:solidFill>
                  <a:schemeClr val="accent2">
                    <a:lumMod val="75000"/>
                  </a:schemeClr>
                </a:solidFill>
              </a:rPr>
              <a:t>() </a:t>
            </a:r>
            <a:r>
              <a:rPr lang="fr-FR" sz="2000" dirty="0"/>
              <a:t>supprimera les caractères suivants : </a:t>
            </a:r>
          </a:p>
          <a:p>
            <a:r>
              <a:rPr lang="fr-FR" sz="2000" dirty="0"/>
              <a:t>"</a:t>
            </a:r>
            <a:r>
              <a:rPr lang="fr-FR" sz="2000" i="1" dirty="0"/>
              <a:t> </a:t>
            </a:r>
            <a:r>
              <a:rPr lang="fr-FR" sz="2000" dirty="0"/>
              <a:t>" (ASCII </a:t>
            </a:r>
            <a:r>
              <a:rPr lang="fr-FR" sz="2000" i="1" dirty="0"/>
              <a:t>32</a:t>
            </a:r>
            <a:r>
              <a:rPr lang="fr-FR" sz="2000" dirty="0"/>
              <a:t> (</a:t>
            </a:r>
            <a:r>
              <a:rPr lang="fr-FR" sz="2000" i="1" dirty="0"/>
              <a:t>0x20</a:t>
            </a:r>
            <a:r>
              <a:rPr lang="fr-FR" sz="2000" dirty="0"/>
              <a:t>)), </a:t>
            </a:r>
            <a:r>
              <a:rPr lang="fr-FR" sz="2000" dirty="0" smtClean="0"/>
              <a:t>	un </a:t>
            </a:r>
            <a:r>
              <a:rPr lang="fr-FR" sz="2000" dirty="0"/>
              <a:t>espace ordinaire. </a:t>
            </a:r>
          </a:p>
          <a:p>
            <a:r>
              <a:rPr lang="fr-FR" sz="2000" dirty="0"/>
              <a:t>"</a:t>
            </a:r>
            <a:r>
              <a:rPr lang="fr-FR" sz="2000" i="1" dirty="0"/>
              <a:t>\t</a:t>
            </a:r>
            <a:r>
              <a:rPr lang="fr-FR" sz="2000" dirty="0"/>
              <a:t>" (ASCII </a:t>
            </a:r>
            <a:r>
              <a:rPr lang="fr-FR" sz="2000" i="1" dirty="0"/>
              <a:t>9</a:t>
            </a:r>
            <a:r>
              <a:rPr lang="fr-FR" sz="2000" dirty="0"/>
              <a:t> (</a:t>
            </a:r>
            <a:r>
              <a:rPr lang="fr-FR" sz="2000" i="1" dirty="0"/>
              <a:t>0x09</a:t>
            </a:r>
            <a:r>
              <a:rPr lang="fr-FR" sz="2000" dirty="0"/>
              <a:t>)), </a:t>
            </a:r>
            <a:r>
              <a:rPr lang="fr-FR" sz="2000" dirty="0" smtClean="0"/>
              <a:t>	une </a:t>
            </a:r>
            <a:r>
              <a:rPr lang="fr-FR" sz="2000" dirty="0"/>
              <a:t>tabulation. </a:t>
            </a:r>
          </a:p>
          <a:p>
            <a:r>
              <a:rPr lang="fr-FR" sz="2000" dirty="0"/>
              <a:t>"</a:t>
            </a:r>
            <a:r>
              <a:rPr lang="fr-FR" sz="2000" i="1" dirty="0"/>
              <a:t>\n</a:t>
            </a:r>
            <a:r>
              <a:rPr lang="fr-FR" sz="2000" dirty="0"/>
              <a:t>" (ASCII </a:t>
            </a:r>
            <a:r>
              <a:rPr lang="fr-FR" sz="2000" i="1" dirty="0"/>
              <a:t>10</a:t>
            </a:r>
            <a:r>
              <a:rPr lang="fr-FR" sz="2000" dirty="0"/>
              <a:t> (</a:t>
            </a:r>
            <a:r>
              <a:rPr lang="fr-FR" sz="2000" i="1" dirty="0"/>
              <a:t>0x0A</a:t>
            </a:r>
            <a:r>
              <a:rPr lang="fr-FR" sz="2000" dirty="0"/>
              <a:t>)), </a:t>
            </a:r>
            <a:r>
              <a:rPr lang="fr-FR" sz="2000" dirty="0" smtClean="0"/>
              <a:t>	une </a:t>
            </a:r>
            <a:r>
              <a:rPr lang="fr-FR" sz="2000" dirty="0"/>
              <a:t>nouvelle ligne (</a:t>
            </a:r>
            <a:r>
              <a:rPr lang="fr-FR" sz="2000" i="1" dirty="0"/>
              <a:t>line </a:t>
            </a:r>
            <a:r>
              <a:rPr lang="fr-FR" sz="2000" i="1" dirty="0" err="1"/>
              <a:t>feed</a:t>
            </a:r>
            <a:r>
              <a:rPr lang="fr-FR" sz="2000" dirty="0"/>
              <a:t>). </a:t>
            </a:r>
          </a:p>
          <a:p>
            <a:r>
              <a:rPr lang="fr-FR" sz="2000" dirty="0"/>
              <a:t>"</a:t>
            </a:r>
            <a:r>
              <a:rPr lang="fr-FR" sz="2000" i="1" dirty="0"/>
              <a:t>\r</a:t>
            </a:r>
            <a:r>
              <a:rPr lang="fr-FR" sz="2000" dirty="0"/>
              <a:t>" (ASCII </a:t>
            </a:r>
            <a:r>
              <a:rPr lang="fr-FR" sz="2000" i="1" dirty="0"/>
              <a:t>13</a:t>
            </a:r>
            <a:r>
              <a:rPr lang="fr-FR" sz="2000" dirty="0"/>
              <a:t> (</a:t>
            </a:r>
            <a:r>
              <a:rPr lang="fr-FR" sz="2000" i="1" dirty="0"/>
              <a:t>0x0D</a:t>
            </a:r>
            <a:r>
              <a:rPr lang="fr-FR" sz="2000" dirty="0"/>
              <a:t>)), </a:t>
            </a:r>
            <a:r>
              <a:rPr lang="fr-FR" sz="2000" dirty="0" smtClean="0"/>
              <a:t>	un </a:t>
            </a:r>
            <a:r>
              <a:rPr lang="fr-FR" sz="2000" dirty="0"/>
              <a:t>retour chariot (</a:t>
            </a:r>
            <a:r>
              <a:rPr lang="fr-FR" sz="2000" i="1" dirty="0" err="1"/>
              <a:t>carriage</a:t>
            </a:r>
            <a:r>
              <a:rPr lang="fr-FR" sz="2000" i="1" dirty="0"/>
              <a:t> return</a:t>
            </a:r>
            <a:r>
              <a:rPr lang="fr-FR" sz="2000" dirty="0"/>
              <a:t>). </a:t>
            </a:r>
          </a:p>
          <a:p>
            <a:r>
              <a:rPr lang="fr-FR" sz="2000" dirty="0"/>
              <a:t>"</a:t>
            </a:r>
            <a:r>
              <a:rPr lang="fr-FR" sz="2000" i="1" dirty="0"/>
              <a:t>\0</a:t>
            </a:r>
            <a:r>
              <a:rPr lang="fr-FR" sz="2000" dirty="0"/>
              <a:t>" (ASCII </a:t>
            </a:r>
            <a:r>
              <a:rPr lang="fr-FR" sz="2000" i="1" dirty="0"/>
              <a:t>0</a:t>
            </a:r>
            <a:r>
              <a:rPr lang="fr-FR" sz="2000" dirty="0"/>
              <a:t> (</a:t>
            </a:r>
            <a:r>
              <a:rPr lang="fr-FR" sz="2000" i="1" dirty="0"/>
              <a:t>0x00</a:t>
            </a:r>
            <a:r>
              <a:rPr lang="fr-FR" sz="2000" dirty="0"/>
              <a:t>)), </a:t>
            </a:r>
            <a:r>
              <a:rPr lang="fr-FR" sz="2000" dirty="0" smtClean="0"/>
              <a:t>	le </a:t>
            </a:r>
            <a:r>
              <a:rPr lang="fr-FR" sz="2000" dirty="0"/>
              <a:t>caractère </a:t>
            </a:r>
            <a:r>
              <a:rPr lang="fr-FR" sz="2000" i="1" dirty="0" smtClean="0"/>
              <a:t>NULL</a:t>
            </a:r>
            <a:r>
              <a:rPr lang="fr-FR" sz="2000" dirty="0" smtClean="0"/>
              <a:t>. </a:t>
            </a:r>
            <a:endParaRPr lang="fr-FR" sz="2000" dirty="0"/>
          </a:p>
          <a:p>
            <a:r>
              <a:rPr lang="fr-FR" sz="2000" dirty="0"/>
              <a:t>"\x0B" (ASCII </a:t>
            </a:r>
            <a:r>
              <a:rPr lang="fr-FR" sz="2000" i="1" dirty="0"/>
              <a:t>11</a:t>
            </a:r>
            <a:r>
              <a:rPr lang="fr-FR" sz="2000" dirty="0"/>
              <a:t> (</a:t>
            </a:r>
            <a:r>
              <a:rPr lang="fr-FR" sz="2000" i="1" dirty="0"/>
              <a:t>0x0B</a:t>
            </a:r>
            <a:r>
              <a:rPr lang="fr-FR" sz="2000" dirty="0"/>
              <a:t>)), une tabulation verticale. </a:t>
            </a:r>
          </a:p>
          <a:p>
            <a:pPr marL="0" indent="0">
              <a:buNone/>
            </a:pPr>
            <a:r>
              <a:rPr lang="fr-FR" sz="2000" b="1" dirty="0" smtClean="0">
                <a:solidFill>
                  <a:schemeClr val="tx2">
                    <a:lumMod val="75000"/>
                  </a:schemeClr>
                </a:solidFill>
              </a:rPr>
              <a:t>$texte :</a:t>
            </a:r>
            <a:r>
              <a:rPr lang="fr-FR" sz="2000" dirty="0" smtClean="0"/>
              <a:t> la chaîne de caractères à nettoyer.</a:t>
            </a:r>
          </a:p>
          <a:p>
            <a:pPr marL="0" indent="0">
              <a:buNone/>
            </a:pPr>
            <a:r>
              <a:rPr lang="fr-FR" sz="2000" b="1" dirty="0">
                <a:solidFill>
                  <a:schemeClr val="tx2">
                    <a:lumMod val="75000"/>
                  </a:schemeClr>
                </a:solidFill>
              </a:rPr>
              <a:t>$</a:t>
            </a:r>
            <a:r>
              <a:rPr lang="fr-FR" sz="2000" b="1" dirty="0" err="1">
                <a:solidFill>
                  <a:schemeClr val="tx2">
                    <a:lumMod val="75000"/>
                  </a:schemeClr>
                </a:solidFill>
              </a:rPr>
              <a:t>listcar</a:t>
            </a:r>
            <a:r>
              <a:rPr lang="fr-FR" sz="2000" b="1" dirty="0">
                <a:solidFill>
                  <a:schemeClr val="tx2">
                    <a:lumMod val="75000"/>
                  </a:schemeClr>
                </a:solidFill>
              </a:rPr>
              <a:t> </a:t>
            </a:r>
            <a:r>
              <a:rPr lang="fr-FR" sz="2000" dirty="0" smtClean="0"/>
              <a:t>: une chaîne de caractères contenant la liste des caractères à supprimer en début et en fin de chaîne,</a:t>
            </a:r>
            <a:endParaRPr lang="fr-FR" sz="2000" dirty="0"/>
          </a:p>
          <a:p>
            <a:pPr marL="0" indent="0">
              <a:buNone/>
            </a:pPr>
            <a:endParaRPr lang="fr-FR" sz="2000" dirty="0" smtClean="0"/>
          </a:p>
        </p:txBody>
      </p:sp>
    </p:spTree>
    <p:extLst>
      <p:ext uri="{BB962C8B-B14F-4D97-AF65-F5344CB8AC3E}">
        <p14:creationId xmlns:p14="http://schemas.microsoft.com/office/powerpoint/2010/main" val="2245283268"/>
      </p:ext>
    </p:extLst>
  </p:cSld>
  <p:clrMapOvr>
    <a:masterClrMapping/>
  </p:clrMapOvr>
  <p:transition spd="slow">
    <p:wipe dir="d"/>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trim</a:t>
            </a:r>
            <a:r>
              <a:rPr lang="fr-FR" sz="2800" b="1" i="1" dirty="0" smtClean="0">
                <a:solidFill>
                  <a:schemeClr val="accent2">
                    <a:lumMod val="75000"/>
                  </a:schemeClr>
                </a:solidFill>
              </a:rPr>
              <a:t>($texte,$</a:t>
            </a:r>
            <a:r>
              <a:rPr lang="fr-FR" sz="2800" b="1" i="1" dirty="0" err="1" smtClean="0">
                <a:solidFill>
                  <a:schemeClr val="accent2">
                    <a:lumMod val="75000"/>
                  </a:schemeClr>
                </a:solidFill>
              </a:rPr>
              <a:t>listcar</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700808"/>
            <a:ext cx="8274496" cy="4896545"/>
          </a:xfrm>
        </p:spPr>
        <p:txBody>
          <a:bodyPr numCol="1">
            <a:normAutofit/>
          </a:bodyPr>
          <a:lstStyle/>
          <a:p>
            <a:pPr marL="0" indent="0">
              <a:buNone/>
            </a:pPr>
            <a:r>
              <a:rPr lang="fr-FR" sz="2000" i="1" dirty="0" smtClean="0"/>
              <a:t>Valeur de retour :</a:t>
            </a:r>
            <a:endParaRPr lang="fr-FR" sz="2000" i="1" dirty="0"/>
          </a:p>
          <a:p>
            <a:pPr marL="0" indent="0">
              <a:buNone/>
            </a:pPr>
            <a:r>
              <a:rPr lang="fr-FR" sz="2000" dirty="0" smtClean="0"/>
              <a:t>la chaîne de caractères nettoyée.</a:t>
            </a:r>
          </a:p>
          <a:p>
            <a:pPr marL="0" indent="0">
              <a:buNone/>
            </a:pPr>
            <a:r>
              <a:rPr lang="fr-FR" sz="2000" dirty="0" smtClean="0"/>
              <a:t>exemples : </a:t>
            </a:r>
          </a:p>
          <a:p>
            <a:pPr marL="0" indent="0">
              <a:buNone/>
            </a:pPr>
            <a:r>
              <a:rPr lang="en-US" sz="2000" dirty="0"/>
              <a:t>$</a:t>
            </a:r>
            <a:r>
              <a:rPr lang="en-US" sz="2000" dirty="0" smtClean="0"/>
              <a:t>txt</a:t>
            </a:r>
            <a:r>
              <a:rPr lang="en-US" sz="2000" dirty="0"/>
              <a:t>   = "\</a:t>
            </a:r>
            <a:r>
              <a:rPr lang="en-US" sz="2000" dirty="0" smtClean="0"/>
              <a:t>t\</a:t>
            </a:r>
            <a:r>
              <a:rPr lang="en-US" sz="2000" dirty="0" err="1" smtClean="0"/>
              <a:t>tEt</a:t>
            </a:r>
            <a:r>
              <a:rPr lang="en-US" sz="2000" dirty="0" smtClean="0"/>
              <a:t> en </a:t>
            </a:r>
            <a:r>
              <a:rPr lang="en-US" sz="2000" dirty="0" err="1" smtClean="0"/>
              <a:t>quelques</a:t>
            </a:r>
            <a:r>
              <a:rPr lang="en-US" sz="2000" dirty="0" smtClean="0"/>
              <a:t> mots</a:t>
            </a:r>
            <a:r>
              <a:rPr lang="en-US" sz="2000" dirty="0"/>
              <a:t> :) ...  </a:t>
            </a:r>
            <a:r>
              <a:rPr lang="en-US" sz="2000" dirty="0" smtClean="0"/>
              <a:t>";</a:t>
            </a:r>
          </a:p>
          <a:p>
            <a:pPr marL="0" indent="0">
              <a:buNone/>
            </a:pPr>
            <a:r>
              <a:rPr lang="fr-FR" sz="2000" dirty="0"/>
              <a:t>$</a:t>
            </a:r>
            <a:r>
              <a:rPr lang="fr-FR" sz="2000" dirty="0" smtClean="0"/>
              <a:t>txt2</a:t>
            </a:r>
            <a:r>
              <a:rPr lang="fr-FR" sz="2000" dirty="0"/>
              <a:t> </a:t>
            </a:r>
            <a:r>
              <a:rPr lang="fr-FR" sz="2000" dirty="0" smtClean="0"/>
              <a:t>=</a:t>
            </a:r>
            <a:r>
              <a:rPr lang="fr-FR" sz="2000" dirty="0"/>
              <a:t> </a:t>
            </a:r>
            <a:r>
              <a:rPr lang="fr-FR" sz="2000" b="1" dirty="0" err="1">
                <a:solidFill>
                  <a:schemeClr val="accent2">
                    <a:lumMod val="75000"/>
                  </a:schemeClr>
                </a:solidFill>
              </a:rPr>
              <a:t>trim</a:t>
            </a:r>
            <a:r>
              <a:rPr lang="fr-FR" sz="2000" dirty="0"/>
              <a:t>($</a:t>
            </a:r>
            <a:r>
              <a:rPr lang="fr-FR" sz="2000" dirty="0" err="1" smtClean="0"/>
              <a:t>txt</a:t>
            </a:r>
            <a:r>
              <a:rPr lang="fr-FR" sz="2000" dirty="0" smtClean="0"/>
              <a:t>);   	//  </a:t>
            </a:r>
            <a:r>
              <a:rPr lang="en-US" sz="2000" dirty="0" smtClean="0"/>
              <a:t>"Et </a:t>
            </a:r>
            <a:r>
              <a:rPr lang="en-US" sz="2000" dirty="0"/>
              <a:t>en </a:t>
            </a:r>
            <a:r>
              <a:rPr lang="en-US" sz="2000" dirty="0" err="1"/>
              <a:t>quelques</a:t>
            </a:r>
            <a:r>
              <a:rPr lang="en-US" sz="2000" dirty="0"/>
              <a:t> mots :) </a:t>
            </a:r>
            <a:r>
              <a:rPr lang="en-US" sz="2000" dirty="0" smtClean="0"/>
              <a:t>..."</a:t>
            </a:r>
          </a:p>
          <a:p>
            <a:pPr marL="0" indent="0">
              <a:buNone/>
            </a:pPr>
            <a:r>
              <a:rPr lang="en-US" sz="2000" dirty="0" smtClean="0"/>
              <a:t>$txt3 </a:t>
            </a:r>
            <a:r>
              <a:rPr lang="en-US" sz="2000" dirty="0"/>
              <a:t>=</a:t>
            </a:r>
            <a:r>
              <a:rPr lang="en-US" sz="2000" b="1" dirty="0">
                <a:solidFill>
                  <a:schemeClr val="accent2">
                    <a:lumMod val="75000"/>
                  </a:schemeClr>
                </a:solidFill>
              </a:rPr>
              <a:t> trim</a:t>
            </a:r>
            <a:r>
              <a:rPr lang="en-US" sz="2000" dirty="0" smtClean="0"/>
              <a:t>($txt,' .');</a:t>
            </a:r>
            <a:r>
              <a:rPr lang="en-US" sz="2000" dirty="0"/>
              <a:t>	//  "\t\</a:t>
            </a:r>
            <a:r>
              <a:rPr lang="en-US" sz="2000" dirty="0" err="1"/>
              <a:t>tEt</a:t>
            </a:r>
            <a:r>
              <a:rPr lang="en-US" sz="2000" dirty="0"/>
              <a:t> en </a:t>
            </a:r>
            <a:r>
              <a:rPr lang="en-US" sz="2000" dirty="0" err="1"/>
              <a:t>quelques</a:t>
            </a:r>
            <a:r>
              <a:rPr lang="en-US" sz="2000" dirty="0"/>
              <a:t> mots </a:t>
            </a:r>
            <a:r>
              <a:rPr lang="en-US" sz="2000" dirty="0" smtClean="0"/>
              <a:t>:)"</a:t>
            </a:r>
          </a:p>
          <a:p>
            <a:pPr marL="0" indent="0">
              <a:buNone/>
            </a:pPr>
            <a:r>
              <a:rPr lang="en-US" sz="2000" dirty="0" smtClean="0"/>
              <a:t>$txt = "Bonjour Monsieur";</a:t>
            </a:r>
          </a:p>
          <a:p>
            <a:pPr marL="0" indent="0">
              <a:buNone/>
            </a:pPr>
            <a:r>
              <a:rPr lang="en-US" sz="2000" dirty="0"/>
              <a:t>$</a:t>
            </a:r>
            <a:r>
              <a:rPr lang="en-US" sz="2000" dirty="0" smtClean="0"/>
              <a:t>txt4 </a:t>
            </a:r>
            <a:r>
              <a:rPr lang="en-US" sz="2000" b="1" dirty="0">
                <a:solidFill>
                  <a:schemeClr val="accent2">
                    <a:lumMod val="75000"/>
                  </a:schemeClr>
                </a:solidFill>
              </a:rPr>
              <a:t>= trim</a:t>
            </a:r>
            <a:r>
              <a:rPr lang="en-US" sz="2000" dirty="0"/>
              <a:t>($txt,</a:t>
            </a:r>
            <a:r>
              <a:rPr lang="en-US" sz="2000" dirty="0" smtClean="0"/>
              <a:t>'</a:t>
            </a:r>
            <a:r>
              <a:rPr lang="en-US" sz="2000" dirty="0" err="1" smtClean="0"/>
              <a:t>Bonur</a:t>
            </a:r>
            <a:r>
              <a:rPr lang="en-US" sz="2000" dirty="0" smtClean="0"/>
              <a:t> ');</a:t>
            </a:r>
            <a:r>
              <a:rPr lang="en-US" sz="2000" dirty="0"/>
              <a:t>	</a:t>
            </a:r>
            <a:r>
              <a:rPr lang="en-US" sz="2000" dirty="0" smtClean="0"/>
              <a:t>// "jour </a:t>
            </a:r>
            <a:r>
              <a:rPr lang="en-US" sz="2000" dirty="0" err="1" smtClean="0"/>
              <a:t>Monsie</a:t>
            </a:r>
            <a:r>
              <a:rPr lang="en-US" sz="2000" dirty="0" smtClean="0"/>
              <a:t>"</a:t>
            </a:r>
            <a:endParaRPr lang="fr-FR" sz="2000" dirty="0" smtClean="0"/>
          </a:p>
        </p:txBody>
      </p:sp>
    </p:spTree>
    <p:extLst>
      <p:ext uri="{BB962C8B-B14F-4D97-AF65-F5344CB8AC3E}">
        <p14:creationId xmlns:p14="http://schemas.microsoft.com/office/powerpoint/2010/main" val="396870816"/>
      </p:ext>
    </p:extLst>
  </p:cSld>
  <p:clrMapOvr>
    <a:masterClrMapping/>
  </p:clrMapOvr>
  <p:transition spd="slow">
    <p:wipe dir="d"/>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ltrim</a:t>
            </a:r>
            <a:r>
              <a:rPr lang="fr-FR" sz="2800" b="1" i="1" dirty="0" smtClean="0">
                <a:solidFill>
                  <a:schemeClr val="accent2">
                    <a:lumMod val="75000"/>
                  </a:schemeClr>
                </a:solidFill>
              </a:rPr>
              <a:t>($texte</a:t>
            </a:r>
            <a:r>
              <a:rPr lang="fr-FR" sz="2800" b="1" i="1" dirty="0">
                <a:solidFill>
                  <a:schemeClr val="accent2">
                    <a:lumMod val="75000"/>
                  </a:schemeClr>
                </a:solidFill>
              </a:rPr>
              <a:t> </a:t>
            </a:r>
            <a:r>
              <a:rPr lang="fr-FR" sz="2800" b="1" i="1" dirty="0" smtClean="0">
                <a:solidFill>
                  <a:schemeClr val="accent2">
                    <a:lumMod val="75000"/>
                  </a:schemeClr>
                </a:solidFill>
              </a:rPr>
              <a:t>,[$</a:t>
            </a:r>
            <a:r>
              <a:rPr lang="fr-FR" sz="2800" b="1" i="1" dirty="0" err="1" smtClean="0">
                <a:solidFill>
                  <a:schemeClr val="accent2">
                    <a:lumMod val="75000"/>
                  </a:schemeClr>
                </a:solidFill>
              </a:rPr>
              <a:t>listcar</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dirty="0" smtClean="0">
                <a:solidFill>
                  <a:schemeClr val="tx2">
                    <a:lumMod val="75000"/>
                  </a:schemeClr>
                </a:solidFill>
              </a:rPr>
              <a:t>string</a:t>
            </a:r>
            <a:r>
              <a:rPr lang="fr-FR" sz="2000" dirty="0" smtClean="0"/>
              <a:t> </a:t>
            </a:r>
            <a:r>
              <a:rPr lang="fr-FR" sz="2000" b="1" dirty="0" err="1">
                <a:solidFill>
                  <a:schemeClr val="accent2">
                    <a:lumMod val="75000"/>
                  </a:schemeClr>
                </a:solidFill>
              </a:rPr>
              <a:t>lt</a:t>
            </a:r>
            <a:r>
              <a:rPr lang="fr-FR" sz="2000" b="1" dirty="0" err="1" smtClean="0">
                <a:solidFill>
                  <a:schemeClr val="accent2">
                    <a:lumMod val="75000"/>
                  </a:schemeClr>
                </a:solidFill>
              </a:rPr>
              <a:t>rim</a:t>
            </a:r>
            <a:r>
              <a:rPr lang="fr-FR" sz="2000" b="1" dirty="0" smtClean="0">
                <a:solidFill>
                  <a:schemeClr val="accent2">
                    <a:lumMod val="75000"/>
                  </a:schemeClr>
                </a:solidFill>
              </a:rPr>
              <a:t>(</a:t>
            </a:r>
            <a:r>
              <a:rPr lang="fr-FR" sz="2000" b="1" dirty="0" smtClean="0">
                <a:solidFill>
                  <a:schemeClr val="tx2">
                    <a:lumMod val="75000"/>
                  </a:schemeClr>
                </a:solidFill>
              </a:rPr>
              <a:t>$texte[,$</a:t>
            </a:r>
            <a:r>
              <a:rPr lang="fr-FR" sz="2000" b="1" dirty="0" err="1" smtClean="0">
                <a:solidFill>
                  <a:schemeClr val="tx2">
                    <a:lumMod val="75000"/>
                  </a:schemeClr>
                </a:solidFill>
              </a:rPr>
              <a:t>listcar</a:t>
            </a:r>
            <a:r>
              <a:rPr lang="fr-FR" sz="2000" b="1" dirty="0" smtClean="0">
                <a:solidFill>
                  <a:schemeClr val="tx2">
                    <a:lumMod val="75000"/>
                  </a:schemeClr>
                </a:solidFill>
              </a:rPr>
              <a:t>]</a:t>
            </a:r>
            <a:r>
              <a:rPr lang="fr-FR" sz="2000" b="1" dirty="0" smtClean="0">
                <a:solidFill>
                  <a:schemeClr val="accent2">
                    <a:lumMod val="75000"/>
                  </a:schemeClr>
                </a:solidFill>
              </a:rPr>
              <a:t>)</a:t>
            </a:r>
          </a:p>
          <a:p>
            <a:pPr marL="0" indent="0">
              <a:buNone/>
            </a:pPr>
            <a:r>
              <a:rPr lang="fr-FR" sz="2000" dirty="0"/>
              <a:t>retourne la chaîne </a:t>
            </a:r>
            <a:r>
              <a:rPr lang="fr-FR" sz="2000" b="1" dirty="0" smtClean="0">
                <a:solidFill>
                  <a:schemeClr val="tx2">
                    <a:lumMod val="75000"/>
                  </a:schemeClr>
                </a:solidFill>
              </a:rPr>
              <a:t>$</a:t>
            </a:r>
            <a:r>
              <a:rPr lang="fr-FR" sz="2000" b="1" dirty="0">
                <a:solidFill>
                  <a:schemeClr val="tx2">
                    <a:lumMod val="75000"/>
                  </a:schemeClr>
                </a:solidFill>
              </a:rPr>
              <a:t>texte</a:t>
            </a:r>
            <a:r>
              <a:rPr lang="fr-FR" sz="2000" dirty="0" smtClean="0"/>
              <a:t>, </a:t>
            </a:r>
            <a:r>
              <a:rPr lang="fr-FR" sz="2000" dirty="0"/>
              <a:t>après avoir </a:t>
            </a:r>
            <a:r>
              <a:rPr lang="fr-FR" sz="2000" dirty="0" smtClean="0"/>
              <a:t>supprimer </a:t>
            </a:r>
            <a:r>
              <a:rPr lang="fr-FR" sz="2000" dirty="0"/>
              <a:t>les caractères invisibles en début </a:t>
            </a:r>
            <a:r>
              <a:rPr lang="fr-FR" sz="2000" dirty="0" smtClean="0"/>
              <a:t>de </a:t>
            </a:r>
            <a:r>
              <a:rPr lang="fr-FR" sz="2000" dirty="0"/>
              <a:t>chaîne. </a:t>
            </a:r>
            <a:endParaRPr lang="fr-FR" sz="2000" dirty="0" smtClean="0"/>
          </a:p>
          <a:p>
            <a:pPr marL="0" indent="0">
              <a:buNone/>
            </a:pPr>
            <a:r>
              <a:rPr lang="fr-FR" sz="2000" dirty="0" smtClean="0"/>
              <a:t>le fonctionnement avec </a:t>
            </a:r>
            <a:r>
              <a:rPr lang="fr-FR" sz="2000" b="1" dirty="0">
                <a:solidFill>
                  <a:schemeClr val="tx2">
                    <a:lumMod val="75000"/>
                  </a:schemeClr>
                </a:solidFill>
              </a:rPr>
              <a:t>$</a:t>
            </a:r>
            <a:r>
              <a:rPr lang="fr-FR" sz="2000" b="1" dirty="0" err="1">
                <a:solidFill>
                  <a:schemeClr val="tx2">
                    <a:lumMod val="75000"/>
                  </a:schemeClr>
                </a:solidFill>
              </a:rPr>
              <a:t>listcar</a:t>
            </a:r>
            <a:r>
              <a:rPr lang="fr-FR" sz="2000" b="1" dirty="0">
                <a:solidFill>
                  <a:schemeClr val="tx2">
                    <a:lumMod val="75000"/>
                  </a:schemeClr>
                </a:solidFill>
              </a:rPr>
              <a:t> </a:t>
            </a:r>
            <a:r>
              <a:rPr lang="fr-FR" sz="2000" dirty="0" smtClean="0"/>
              <a:t>est identique à celui de la fonction </a:t>
            </a:r>
            <a:r>
              <a:rPr lang="fr-FR" sz="2000" b="1" dirty="0" err="1">
                <a:solidFill>
                  <a:schemeClr val="accent2">
                    <a:lumMod val="75000"/>
                  </a:schemeClr>
                </a:solidFill>
              </a:rPr>
              <a:t>trim</a:t>
            </a:r>
            <a:r>
              <a:rPr lang="fr-FR" sz="2000" b="1" dirty="0">
                <a:solidFill>
                  <a:schemeClr val="accent2">
                    <a:lumMod val="75000"/>
                  </a:schemeClr>
                </a:solidFill>
              </a:rPr>
              <a:t>().</a:t>
            </a:r>
          </a:p>
          <a:p>
            <a:pPr marL="0" indent="0">
              <a:buNone/>
            </a:pPr>
            <a:r>
              <a:rPr lang="fr-FR" sz="2000" b="1" dirty="0" smtClean="0">
                <a:solidFill>
                  <a:schemeClr val="tx2">
                    <a:lumMod val="75000"/>
                  </a:schemeClr>
                </a:solidFill>
              </a:rPr>
              <a:t>$texte :</a:t>
            </a:r>
            <a:r>
              <a:rPr lang="fr-FR" sz="2000" dirty="0" smtClean="0"/>
              <a:t> la chaîne de caractères à nettoyer.</a:t>
            </a:r>
          </a:p>
          <a:p>
            <a:pPr marL="0" indent="0">
              <a:buNone/>
            </a:pPr>
            <a:r>
              <a:rPr lang="fr-FR" sz="2000" b="1" dirty="0">
                <a:solidFill>
                  <a:schemeClr val="tx2">
                    <a:lumMod val="75000"/>
                  </a:schemeClr>
                </a:solidFill>
              </a:rPr>
              <a:t>$</a:t>
            </a:r>
            <a:r>
              <a:rPr lang="fr-FR" sz="2000" b="1" dirty="0" err="1">
                <a:solidFill>
                  <a:schemeClr val="tx2">
                    <a:lumMod val="75000"/>
                  </a:schemeClr>
                </a:solidFill>
              </a:rPr>
              <a:t>listcar</a:t>
            </a:r>
            <a:r>
              <a:rPr lang="fr-FR" sz="2000" b="1" dirty="0">
                <a:solidFill>
                  <a:schemeClr val="tx2">
                    <a:lumMod val="75000"/>
                  </a:schemeClr>
                </a:solidFill>
              </a:rPr>
              <a:t> </a:t>
            </a:r>
            <a:r>
              <a:rPr lang="fr-FR" sz="2000" dirty="0" smtClean="0"/>
              <a:t>: une chaîne de caractères contenant la liste des caractères à supprimer en début  de chaîne,</a:t>
            </a:r>
            <a:endParaRPr lang="fr-FR" sz="2000" dirty="0"/>
          </a:p>
          <a:p>
            <a:pPr marL="0" indent="0">
              <a:buNone/>
            </a:pPr>
            <a:r>
              <a:rPr lang="fr-FR" sz="2000" i="1" dirty="0"/>
              <a:t>Valeur de retour :</a:t>
            </a:r>
          </a:p>
          <a:p>
            <a:pPr marL="0" indent="0">
              <a:buNone/>
            </a:pPr>
            <a:r>
              <a:rPr lang="fr-FR" sz="2000" dirty="0"/>
              <a:t>la chaîne de caractères nettoyée.</a:t>
            </a:r>
          </a:p>
          <a:p>
            <a:pPr marL="0" indent="0">
              <a:buNone/>
            </a:pPr>
            <a:r>
              <a:rPr lang="fr-FR" sz="2000" dirty="0"/>
              <a:t>exemples : </a:t>
            </a:r>
          </a:p>
          <a:p>
            <a:pPr marL="0" indent="0">
              <a:buNone/>
            </a:pPr>
            <a:r>
              <a:rPr lang="en-US" sz="2000" dirty="0"/>
              <a:t>$txt   = "\t\</a:t>
            </a:r>
            <a:r>
              <a:rPr lang="en-US" sz="2000" dirty="0" err="1"/>
              <a:t>tEt</a:t>
            </a:r>
            <a:r>
              <a:rPr lang="en-US" sz="2000" dirty="0"/>
              <a:t> en </a:t>
            </a:r>
            <a:r>
              <a:rPr lang="en-US" sz="2000" dirty="0" err="1"/>
              <a:t>quelques</a:t>
            </a:r>
            <a:r>
              <a:rPr lang="en-US" sz="2000" dirty="0"/>
              <a:t> mots :) ...  ";</a:t>
            </a:r>
          </a:p>
          <a:p>
            <a:pPr marL="0" indent="0">
              <a:buNone/>
            </a:pPr>
            <a:r>
              <a:rPr lang="fr-FR" sz="2000" dirty="0"/>
              <a:t>$txt2 = </a:t>
            </a:r>
            <a:r>
              <a:rPr lang="fr-FR" sz="2000" b="1" dirty="0" err="1">
                <a:solidFill>
                  <a:schemeClr val="accent2">
                    <a:lumMod val="75000"/>
                  </a:schemeClr>
                </a:solidFill>
              </a:rPr>
              <a:t>ltrim</a:t>
            </a:r>
            <a:r>
              <a:rPr lang="fr-FR" sz="2000" dirty="0"/>
              <a:t>($</a:t>
            </a:r>
            <a:r>
              <a:rPr lang="fr-FR" sz="2000" dirty="0" err="1"/>
              <a:t>txt</a:t>
            </a:r>
            <a:r>
              <a:rPr lang="fr-FR" sz="2000" dirty="0"/>
              <a:t>);   	//  </a:t>
            </a:r>
            <a:r>
              <a:rPr lang="en-US" sz="2000" dirty="0"/>
              <a:t>"Et en </a:t>
            </a:r>
            <a:r>
              <a:rPr lang="en-US" sz="2000" dirty="0" err="1"/>
              <a:t>quelques</a:t>
            </a:r>
            <a:r>
              <a:rPr lang="en-US" sz="2000" dirty="0"/>
              <a:t> mots :) ... </a:t>
            </a:r>
            <a:r>
              <a:rPr lang="en-US" sz="2000" dirty="0" smtClean="0"/>
              <a:t>  "</a:t>
            </a:r>
          </a:p>
          <a:p>
            <a:pPr marL="0" indent="0">
              <a:buNone/>
            </a:pPr>
            <a:r>
              <a:rPr lang="en-US" sz="2000" dirty="0"/>
              <a:t>$txt = "Bonjour Monsieur";</a:t>
            </a:r>
          </a:p>
          <a:p>
            <a:pPr marL="0" indent="0">
              <a:buNone/>
            </a:pPr>
            <a:r>
              <a:rPr lang="en-US" sz="2000" dirty="0"/>
              <a:t>$txt4 =</a:t>
            </a:r>
            <a:r>
              <a:rPr lang="en-US" sz="2000" b="1" dirty="0">
                <a:solidFill>
                  <a:schemeClr val="accent2">
                    <a:lumMod val="75000"/>
                  </a:schemeClr>
                </a:solidFill>
              </a:rPr>
              <a:t> </a:t>
            </a:r>
            <a:r>
              <a:rPr lang="en-US" sz="2000" b="1" dirty="0" err="1">
                <a:solidFill>
                  <a:schemeClr val="accent2">
                    <a:lumMod val="75000"/>
                  </a:schemeClr>
                </a:solidFill>
              </a:rPr>
              <a:t>ltrim</a:t>
            </a:r>
            <a:r>
              <a:rPr lang="en-US" sz="2000" dirty="0"/>
              <a:t>($txt,'</a:t>
            </a:r>
            <a:r>
              <a:rPr lang="en-US" sz="2000" dirty="0" err="1"/>
              <a:t>Bonur</a:t>
            </a:r>
            <a:r>
              <a:rPr lang="en-US" sz="2000" dirty="0"/>
              <a:t> ');	// "jour </a:t>
            </a:r>
            <a:r>
              <a:rPr lang="en-US" sz="2000" dirty="0" smtClean="0"/>
              <a:t>Monsieur"</a:t>
            </a:r>
            <a:endParaRPr lang="fr-FR" sz="2000" dirty="0"/>
          </a:p>
          <a:p>
            <a:pPr marL="0" indent="0">
              <a:buNone/>
            </a:pPr>
            <a:endParaRPr lang="fr-FR" sz="2000" dirty="0" smtClean="0"/>
          </a:p>
        </p:txBody>
      </p:sp>
    </p:spTree>
    <p:extLst>
      <p:ext uri="{BB962C8B-B14F-4D97-AF65-F5344CB8AC3E}">
        <p14:creationId xmlns:p14="http://schemas.microsoft.com/office/powerpoint/2010/main" val="3852008751"/>
      </p:ext>
    </p:extLst>
  </p:cSld>
  <p:clrMapOvr>
    <a:masterClrMapping/>
  </p:clrMapOvr>
  <p:transition spd="slow">
    <p:wipe dir="d"/>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rtrim</a:t>
            </a:r>
            <a:r>
              <a:rPr lang="fr-FR" sz="2800" b="1" i="1" dirty="0" smtClean="0">
                <a:solidFill>
                  <a:schemeClr val="accent2">
                    <a:lumMod val="75000"/>
                  </a:schemeClr>
                </a:solidFill>
              </a:rPr>
              <a:t>($texte</a:t>
            </a:r>
            <a:r>
              <a:rPr lang="fr-FR" sz="2800" b="1" i="1" dirty="0">
                <a:solidFill>
                  <a:schemeClr val="accent2">
                    <a:lumMod val="75000"/>
                  </a:schemeClr>
                </a:solidFill>
              </a:rPr>
              <a:t> </a:t>
            </a:r>
            <a:r>
              <a:rPr lang="fr-FR" sz="2800" b="1" i="1" dirty="0" smtClean="0">
                <a:solidFill>
                  <a:schemeClr val="accent2">
                    <a:lumMod val="75000"/>
                  </a:schemeClr>
                </a:solidFill>
              </a:rPr>
              <a:t>,[$</a:t>
            </a:r>
            <a:r>
              <a:rPr lang="fr-FR" sz="2800" b="1" i="1" dirty="0" err="1" smtClean="0">
                <a:solidFill>
                  <a:schemeClr val="accent2">
                    <a:lumMod val="75000"/>
                  </a:schemeClr>
                </a:solidFill>
              </a:rPr>
              <a:t>listcar</a:t>
            </a:r>
            <a:r>
              <a:rPr lang="fr-FR" sz="2800" b="1" i="1" dirty="0" smtClean="0">
                <a:solidFill>
                  <a:schemeClr val="accent2">
                    <a:lumMod val="75000"/>
                  </a:schemeClr>
                </a:solidFill>
              </a:rPr>
              <a:t>])     chop</a:t>
            </a:r>
            <a:r>
              <a:rPr lang="fr-FR" sz="2800" b="1" i="1" dirty="0">
                <a:solidFill>
                  <a:schemeClr val="accent2">
                    <a:lumMod val="75000"/>
                  </a:schemeClr>
                </a:solidFill>
              </a:rPr>
              <a:t> ($</a:t>
            </a:r>
            <a:r>
              <a:rPr lang="fr-FR" sz="2800" b="1" i="1" dirty="0" smtClean="0">
                <a:solidFill>
                  <a:schemeClr val="accent2">
                    <a:lumMod val="75000"/>
                  </a:schemeClr>
                </a:solidFill>
              </a:rPr>
              <a:t>texte[,$</a:t>
            </a:r>
            <a:r>
              <a:rPr lang="fr-FR" sz="2800" b="1" i="1" dirty="0" err="1" smtClean="0">
                <a:solidFill>
                  <a:schemeClr val="accent2">
                    <a:lumMod val="75000"/>
                  </a:schemeClr>
                </a:solidFill>
              </a:rPr>
              <a:t>listcar</a:t>
            </a:r>
            <a:r>
              <a:rPr lang="fr-FR" sz="2800" b="1" i="1" dirty="0" smtClean="0">
                <a:solidFill>
                  <a:schemeClr val="accent2">
                    <a:lumMod val="75000"/>
                  </a:schemeClr>
                </a:solidFill>
              </a:rPr>
              <a:t>]) </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12569"/>
          </a:xfrm>
        </p:spPr>
        <p:txBody>
          <a:bodyPr numCol="1">
            <a:normAutofit lnSpcReduction="10000"/>
          </a:bodyPr>
          <a:lstStyle/>
          <a:p>
            <a:pPr marL="0" indent="0">
              <a:buNone/>
            </a:pPr>
            <a:r>
              <a:rPr lang="fr-FR" sz="2000" dirty="0" smtClean="0">
                <a:solidFill>
                  <a:schemeClr val="tx2">
                    <a:lumMod val="75000"/>
                  </a:schemeClr>
                </a:solidFill>
              </a:rPr>
              <a:t>string</a:t>
            </a:r>
            <a:r>
              <a:rPr lang="fr-FR" sz="2000" dirty="0" smtClean="0"/>
              <a:t> </a:t>
            </a:r>
            <a:r>
              <a:rPr lang="fr-FR" sz="2000" b="1" dirty="0" err="1" smtClean="0">
                <a:solidFill>
                  <a:schemeClr val="accent2">
                    <a:lumMod val="75000"/>
                  </a:schemeClr>
                </a:solidFill>
              </a:rPr>
              <a:t>rtrim</a:t>
            </a:r>
            <a:r>
              <a:rPr lang="fr-FR" sz="2000" b="1" dirty="0" smtClean="0">
                <a:solidFill>
                  <a:schemeClr val="accent2">
                    <a:lumMod val="75000"/>
                  </a:schemeClr>
                </a:solidFill>
              </a:rPr>
              <a:t>(</a:t>
            </a:r>
            <a:r>
              <a:rPr lang="fr-FR" sz="2000" b="1" dirty="0" smtClean="0">
                <a:solidFill>
                  <a:schemeClr val="tx2">
                    <a:lumMod val="75000"/>
                  </a:schemeClr>
                </a:solidFill>
              </a:rPr>
              <a:t>$texte[,$</a:t>
            </a:r>
            <a:r>
              <a:rPr lang="fr-FR" sz="2000" b="1" dirty="0" err="1" smtClean="0">
                <a:solidFill>
                  <a:schemeClr val="tx2">
                    <a:lumMod val="75000"/>
                  </a:schemeClr>
                </a:solidFill>
              </a:rPr>
              <a:t>listcar</a:t>
            </a:r>
            <a:r>
              <a:rPr lang="fr-FR" sz="2000" b="1" dirty="0" smtClean="0">
                <a:solidFill>
                  <a:schemeClr val="tx2">
                    <a:lumMod val="75000"/>
                  </a:schemeClr>
                </a:solidFill>
              </a:rPr>
              <a:t>]</a:t>
            </a:r>
            <a:r>
              <a:rPr lang="fr-FR" sz="2000" b="1" dirty="0" smtClean="0">
                <a:solidFill>
                  <a:schemeClr val="accent2">
                    <a:lumMod val="75000"/>
                  </a:schemeClr>
                </a:solidFill>
              </a:rPr>
              <a:t>)</a:t>
            </a:r>
          </a:p>
          <a:p>
            <a:pPr marL="0" indent="0">
              <a:buNone/>
            </a:pPr>
            <a:r>
              <a:rPr lang="fr-FR" sz="2000" dirty="0">
                <a:solidFill>
                  <a:schemeClr val="tx2">
                    <a:lumMod val="75000"/>
                  </a:schemeClr>
                </a:solidFill>
              </a:rPr>
              <a:t>string</a:t>
            </a:r>
            <a:r>
              <a:rPr lang="fr-FR" sz="2000" dirty="0"/>
              <a:t> </a:t>
            </a:r>
            <a:r>
              <a:rPr lang="fr-FR" sz="2000" b="1" dirty="0" smtClean="0">
                <a:solidFill>
                  <a:schemeClr val="accent2">
                    <a:lumMod val="75000"/>
                  </a:schemeClr>
                </a:solidFill>
              </a:rPr>
              <a:t>chop(</a:t>
            </a:r>
            <a:r>
              <a:rPr lang="fr-FR" sz="2000" b="1" dirty="0" smtClean="0">
                <a:solidFill>
                  <a:schemeClr val="tx2">
                    <a:lumMod val="75000"/>
                  </a:schemeClr>
                </a:solidFill>
              </a:rPr>
              <a:t>$</a:t>
            </a:r>
            <a:r>
              <a:rPr lang="fr-FR" sz="2000" b="1" dirty="0">
                <a:solidFill>
                  <a:schemeClr val="tx2">
                    <a:lumMod val="75000"/>
                  </a:schemeClr>
                </a:solidFill>
              </a:rPr>
              <a:t>texte[,$</a:t>
            </a:r>
            <a:r>
              <a:rPr lang="fr-FR" sz="2000" b="1" dirty="0" err="1">
                <a:solidFill>
                  <a:schemeClr val="tx2">
                    <a:lumMod val="75000"/>
                  </a:schemeClr>
                </a:solidFill>
              </a:rPr>
              <a:t>listcar</a:t>
            </a:r>
            <a:r>
              <a:rPr lang="fr-FR" sz="2000" b="1" dirty="0" smtClean="0">
                <a:solidFill>
                  <a:schemeClr val="tx2">
                    <a:lumMod val="75000"/>
                  </a:schemeClr>
                </a:solidFill>
              </a:rPr>
              <a:t>]</a:t>
            </a:r>
            <a:r>
              <a:rPr lang="fr-FR" sz="2000" b="1" dirty="0" smtClean="0">
                <a:solidFill>
                  <a:schemeClr val="accent2">
                    <a:lumMod val="75000"/>
                  </a:schemeClr>
                </a:solidFill>
              </a:rPr>
              <a:t>)  </a:t>
            </a:r>
            <a:r>
              <a:rPr lang="fr-FR" sz="2000" dirty="0" smtClean="0">
                <a:solidFill>
                  <a:schemeClr val="tx2">
                    <a:lumMod val="75000"/>
                  </a:schemeClr>
                </a:solidFill>
              </a:rPr>
              <a:t>(alias de </a:t>
            </a:r>
            <a:r>
              <a:rPr lang="fr-FR" sz="2000" dirty="0" err="1" smtClean="0">
                <a:solidFill>
                  <a:schemeClr val="tx2">
                    <a:lumMod val="75000"/>
                  </a:schemeClr>
                </a:solidFill>
              </a:rPr>
              <a:t>rtrim</a:t>
            </a:r>
            <a:r>
              <a:rPr lang="fr-FR" sz="2000" dirty="0" smtClean="0">
                <a:solidFill>
                  <a:schemeClr val="tx2">
                    <a:lumMod val="75000"/>
                  </a:schemeClr>
                </a:solidFill>
              </a:rPr>
              <a:t>)</a:t>
            </a:r>
            <a:endParaRPr lang="fr-FR" sz="2000" dirty="0">
              <a:solidFill>
                <a:schemeClr val="tx2">
                  <a:lumMod val="75000"/>
                </a:schemeClr>
              </a:solidFill>
            </a:endParaRPr>
          </a:p>
          <a:p>
            <a:pPr marL="0" indent="0">
              <a:buNone/>
            </a:pPr>
            <a:r>
              <a:rPr lang="fr-FR" sz="2000" dirty="0" smtClean="0"/>
              <a:t>retourne </a:t>
            </a:r>
            <a:r>
              <a:rPr lang="fr-FR" sz="2000" dirty="0"/>
              <a:t>la chaîne </a:t>
            </a:r>
            <a:r>
              <a:rPr lang="fr-FR" sz="2000" b="1" dirty="0" smtClean="0">
                <a:solidFill>
                  <a:schemeClr val="tx2">
                    <a:lumMod val="75000"/>
                  </a:schemeClr>
                </a:solidFill>
              </a:rPr>
              <a:t>$</a:t>
            </a:r>
            <a:r>
              <a:rPr lang="fr-FR" sz="2000" b="1" dirty="0">
                <a:solidFill>
                  <a:schemeClr val="tx2">
                    <a:lumMod val="75000"/>
                  </a:schemeClr>
                </a:solidFill>
              </a:rPr>
              <a:t>texte</a:t>
            </a:r>
            <a:r>
              <a:rPr lang="fr-FR" sz="2000" dirty="0" smtClean="0"/>
              <a:t>, </a:t>
            </a:r>
            <a:r>
              <a:rPr lang="fr-FR" sz="2000" dirty="0"/>
              <a:t>après avoir </a:t>
            </a:r>
            <a:r>
              <a:rPr lang="fr-FR" sz="2000" dirty="0" smtClean="0"/>
              <a:t>supprimer </a:t>
            </a:r>
            <a:r>
              <a:rPr lang="fr-FR" sz="2000" dirty="0"/>
              <a:t>les caractères invisibles en </a:t>
            </a:r>
            <a:r>
              <a:rPr lang="fr-FR" sz="2000" dirty="0" smtClean="0"/>
              <a:t>fin de </a:t>
            </a:r>
            <a:r>
              <a:rPr lang="fr-FR" sz="2000" dirty="0"/>
              <a:t>chaîne. </a:t>
            </a:r>
            <a:endParaRPr lang="fr-FR" sz="2000" dirty="0" smtClean="0"/>
          </a:p>
          <a:p>
            <a:pPr marL="0" indent="0">
              <a:buNone/>
            </a:pPr>
            <a:r>
              <a:rPr lang="fr-FR" sz="2000" dirty="0" smtClean="0"/>
              <a:t>le fonctionnement avec </a:t>
            </a:r>
            <a:r>
              <a:rPr lang="fr-FR" sz="2000" b="1" dirty="0">
                <a:solidFill>
                  <a:schemeClr val="tx2">
                    <a:lumMod val="75000"/>
                  </a:schemeClr>
                </a:solidFill>
              </a:rPr>
              <a:t>$</a:t>
            </a:r>
            <a:r>
              <a:rPr lang="fr-FR" sz="2000" b="1" dirty="0" err="1">
                <a:solidFill>
                  <a:schemeClr val="tx2">
                    <a:lumMod val="75000"/>
                  </a:schemeClr>
                </a:solidFill>
              </a:rPr>
              <a:t>listcar</a:t>
            </a:r>
            <a:r>
              <a:rPr lang="fr-FR" sz="2000" b="1" dirty="0">
                <a:solidFill>
                  <a:schemeClr val="tx2">
                    <a:lumMod val="75000"/>
                  </a:schemeClr>
                </a:solidFill>
              </a:rPr>
              <a:t> </a:t>
            </a:r>
            <a:r>
              <a:rPr lang="fr-FR" sz="2000" dirty="0" smtClean="0"/>
              <a:t>est identique à celui de la fonction </a:t>
            </a:r>
            <a:r>
              <a:rPr lang="fr-FR" sz="2000" b="1" dirty="0" err="1">
                <a:solidFill>
                  <a:schemeClr val="accent2">
                    <a:lumMod val="75000"/>
                  </a:schemeClr>
                </a:solidFill>
              </a:rPr>
              <a:t>trim</a:t>
            </a:r>
            <a:r>
              <a:rPr lang="fr-FR" sz="2000" b="1" dirty="0">
                <a:solidFill>
                  <a:schemeClr val="accent2">
                    <a:lumMod val="75000"/>
                  </a:schemeClr>
                </a:solidFill>
              </a:rPr>
              <a:t>().</a:t>
            </a:r>
          </a:p>
          <a:p>
            <a:pPr marL="0" indent="0">
              <a:buNone/>
            </a:pPr>
            <a:r>
              <a:rPr lang="fr-FR" sz="2000" b="1" dirty="0" smtClean="0">
                <a:solidFill>
                  <a:schemeClr val="tx2">
                    <a:lumMod val="75000"/>
                  </a:schemeClr>
                </a:solidFill>
              </a:rPr>
              <a:t>$texte :</a:t>
            </a:r>
            <a:r>
              <a:rPr lang="fr-FR" sz="2000" dirty="0" smtClean="0"/>
              <a:t> la chaîne de caractères à nettoyer.</a:t>
            </a:r>
          </a:p>
          <a:p>
            <a:pPr marL="0" indent="0">
              <a:buNone/>
            </a:pPr>
            <a:r>
              <a:rPr lang="fr-FR" sz="2000" b="1" dirty="0">
                <a:solidFill>
                  <a:schemeClr val="tx2">
                    <a:lumMod val="75000"/>
                  </a:schemeClr>
                </a:solidFill>
              </a:rPr>
              <a:t>$</a:t>
            </a:r>
            <a:r>
              <a:rPr lang="fr-FR" sz="2000" b="1" dirty="0" err="1">
                <a:solidFill>
                  <a:schemeClr val="tx2">
                    <a:lumMod val="75000"/>
                  </a:schemeClr>
                </a:solidFill>
              </a:rPr>
              <a:t>listcar</a:t>
            </a:r>
            <a:r>
              <a:rPr lang="fr-FR" sz="2000" b="1" dirty="0">
                <a:solidFill>
                  <a:schemeClr val="tx2">
                    <a:lumMod val="75000"/>
                  </a:schemeClr>
                </a:solidFill>
              </a:rPr>
              <a:t> </a:t>
            </a:r>
            <a:r>
              <a:rPr lang="fr-FR" sz="2000" dirty="0" smtClean="0"/>
              <a:t>: une chaîne de caractères contenant la liste des caractères à supprimer en fin  de chaîne,</a:t>
            </a:r>
            <a:endParaRPr lang="fr-FR" sz="2000" dirty="0"/>
          </a:p>
          <a:p>
            <a:pPr marL="0" indent="0">
              <a:buNone/>
            </a:pPr>
            <a:r>
              <a:rPr lang="fr-FR" sz="2000" i="1" dirty="0"/>
              <a:t>Valeur de retour :</a:t>
            </a:r>
          </a:p>
          <a:p>
            <a:pPr marL="0" indent="0">
              <a:buNone/>
            </a:pPr>
            <a:r>
              <a:rPr lang="fr-FR" sz="2000" dirty="0"/>
              <a:t>la chaîne de caractères nettoyée.</a:t>
            </a:r>
          </a:p>
          <a:p>
            <a:pPr marL="0" indent="0">
              <a:buNone/>
            </a:pPr>
            <a:r>
              <a:rPr lang="fr-FR" sz="2000" dirty="0"/>
              <a:t>exemples : </a:t>
            </a:r>
          </a:p>
          <a:p>
            <a:pPr marL="0" indent="0">
              <a:buNone/>
            </a:pPr>
            <a:r>
              <a:rPr lang="en-US" sz="2000" dirty="0"/>
              <a:t>$txt   = "\t\</a:t>
            </a:r>
            <a:r>
              <a:rPr lang="en-US" sz="2000" dirty="0" err="1"/>
              <a:t>tEt</a:t>
            </a:r>
            <a:r>
              <a:rPr lang="en-US" sz="2000" dirty="0"/>
              <a:t> en </a:t>
            </a:r>
            <a:r>
              <a:rPr lang="en-US" sz="2000" dirty="0" err="1"/>
              <a:t>quelques</a:t>
            </a:r>
            <a:r>
              <a:rPr lang="en-US" sz="2000" dirty="0"/>
              <a:t> mots :) ...  ";</a:t>
            </a:r>
          </a:p>
          <a:p>
            <a:pPr marL="0" indent="0">
              <a:buNone/>
            </a:pPr>
            <a:r>
              <a:rPr lang="fr-FR" sz="2000" dirty="0"/>
              <a:t>$txt2 = </a:t>
            </a:r>
            <a:r>
              <a:rPr lang="fr-FR" sz="2000" b="1" dirty="0" err="1">
                <a:solidFill>
                  <a:schemeClr val="accent2">
                    <a:lumMod val="75000"/>
                  </a:schemeClr>
                </a:solidFill>
              </a:rPr>
              <a:t>r</a:t>
            </a:r>
            <a:r>
              <a:rPr lang="fr-FR" sz="2000" b="1" dirty="0" err="1" smtClean="0">
                <a:solidFill>
                  <a:schemeClr val="accent2">
                    <a:lumMod val="75000"/>
                  </a:schemeClr>
                </a:solidFill>
              </a:rPr>
              <a:t>trim</a:t>
            </a:r>
            <a:r>
              <a:rPr lang="fr-FR" sz="2000" dirty="0"/>
              <a:t>($</a:t>
            </a:r>
            <a:r>
              <a:rPr lang="fr-FR" sz="2000" dirty="0" err="1"/>
              <a:t>txt</a:t>
            </a:r>
            <a:r>
              <a:rPr lang="fr-FR" sz="2000" dirty="0"/>
              <a:t>);   	//  </a:t>
            </a:r>
            <a:r>
              <a:rPr lang="en-US" sz="2000" dirty="0" smtClean="0"/>
              <a:t>"\t\</a:t>
            </a:r>
            <a:r>
              <a:rPr lang="en-US" sz="2000" dirty="0" err="1" smtClean="0"/>
              <a:t>tEt</a:t>
            </a:r>
            <a:r>
              <a:rPr lang="en-US" sz="2000" dirty="0" smtClean="0"/>
              <a:t> </a:t>
            </a:r>
            <a:r>
              <a:rPr lang="en-US" sz="2000" dirty="0"/>
              <a:t>en </a:t>
            </a:r>
            <a:r>
              <a:rPr lang="en-US" sz="2000" dirty="0" err="1"/>
              <a:t>quelques</a:t>
            </a:r>
            <a:r>
              <a:rPr lang="en-US" sz="2000" dirty="0"/>
              <a:t> mots :) </a:t>
            </a:r>
            <a:r>
              <a:rPr lang="en-US" sz="2000" dirty="0" smtClean="0"/>
              <a:t>..."</a:t>
            </a:r>
          </a:p>
          <a:p>
            <a:pPr marL="0" indent="0">
              <a:buNone/>
            </a:pPr>
            <a:r>
              <a:rPr lang="en-US" sz="2000" dirty="0"/>
              <a:t>$txt = "Bonjour Monsieur";</a:t>
            </a:r>
          </a:p>
          <a:p>
            <a:pPr marL="0" indent="0">
              <a:buNone/>
            </a:pPr>
            <a:r>
              <a:rPr lang="en-US" sz="2000" dirty="0"/>
              <a:t>$txt4 = </a:t>
            </a:r>
            <a:r>
              <a:rPr lang="en-US" sz="2000" b="1" dirty="0" err="1">
                <a:solidFill>
                  <a:schemeClr val="accent2">
                    <a:lumMod val="75000"/>
                  </a:schemeClr>
                </a:solidFill>
              </a:rPr>
              <a:t>rtrim</a:t>
            </a:r>
            <a:r>
              <a:rPr lang="en-US" sz="2000" dirty="0"/>
              <a:t>($txt,'</a:t>
            </a:r>
            <a:r>
              <a:rPr lang="en-US" sz="2000" dirty="0" err="1"/>
              <a:t>Bonur</a:t>
            </a:r>
            <a:r>
              <a:rPr lang="en-US" sz="2000" dirty="0"/>
              <a:t> ');	// </a:t>
            </a:r>
            <a:r>
              <a:rPr lang="en-US" sz="2000" dirty="0" smtClean="0"/>
              <a:t>"Bonjour </a:t>
            </a:r>
            <a:r>
              <a:rPr lang="en-US" sz="2000" dirty="0" err="1"/>
              <a:t>Monsie</a:t>
            </a:r>
            <a:r>
              <a:rPr lang="en-US" sz="2000" dirty="0"/>
              <a:t>"</a:t>
            </a:r>
            <a:endParaRPr lang="fr-FR" sz="2000" dirty="0"/>
          </a:p>
          <a:p>
            <a:pPr marL="0" indent="0">
              <a:buNone/>
            </a:pPr>
            <a:endParaRPr lang="fr-FR" sz="2000" dirty="0" smtClean="0"/>
          </a:p>
        </p:txBody>
      </p:sp>
    </p:spTree>
    <p:extLst>
      <p:ext uri="{BB962C8B-B14F-4D97-AF65-F5344CB8AC3E}">
        <p14:creationId xmlns:p14="http://schemas.microsoft.com/office/powerpoint/2010/main" val="4093536083"/>
      </p:ext>
    </p:extLst>
  </p:cSld>
  <p:clrMapOvr>
    <a:masterClrMapping/>
  </p:clrMapOvr>
  <p:transition spd="slow">
    <p:wipe dir="d"/>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substr</a:t>
            </a:r>
            <a:r>
              <a:rPr lang="fr-FR" sz="2800" b="1" i="1" dirty="0" smtClean="0">
                <a:solidFill>
                  <a:schemeClr val="accent2">
                    <a:lumMod val="75000"/>
                  </a:schemeClr>
                </a:solidFill>
              </a:rPr>
              <a:t>($texte,$</a:t>
            </a:r>
            <a:r>
              <a:rPr lang="fr-FR" sz="2800" b="1" i="1" dirty="0" err="1" smtClean="0">
                <a:solidFill>
                  <a:schemeClr val="accent2">
                    <a:lumMod val="75000"/>
                  </a:schemeClr>
                </a:solidFill>
              </a:rPr>
              <a:t>debut</a:t>
            </a:r>
            <a:r>
              <a:rPr lang="fr-FR" sz="2800" b="1" i="1" dirty="0" smtClean="0">
                <a:solidFill>
                  <a:schemeClr val="accent2">
                    <a:lumMod val="75000"/>
                  </a:schemeClr>
                </a:solidFill>
              </a:rPr>
              <a:t>[,$longueur])</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solidFill>
                  <a:schemeClr val="tx2">
                    <a:lumMod val="75000"/>
                  </a:schemeClr>
                </a:solidFill>
              </a:rPr>
              <a:t>string</a:t>
            </a:r>
            <a:r>
              <a:rPr lang="fr-FR" sz="2000" dirty="0" smtClean="0"/>
              <a:t> </a:t>
            </a:r>
            <a:r>
              <a:rPr lang="fr-FR" sz="2000" b="1" dirty="0" err="1" smtClean="0">
                <a:solidFill>
                  <a:schemeClr val="accent2">
                    <a:lumMod val="75000"/>
                  </a:schemeClr>
                </a:solidFill>
              </a:rPr>
              <a:t>substr</a:t>
            </a:r>
            <a:r>
              <a:rPr lang="fr-FR" sz="2000" b="1" dirty="0" smtClean="0">
                <a:solidFill>
                  <a:schemeClr val="accent2">
                    <a:lumMod val="75000"/>
                  </a:schemeClr>
                </a:solidFill>
              </a:rPr>
              <a:t>(</a:t>
            </a:r>
            <a:r>
              <a:rPr lang="fr-FR" sz="2000" b="1" dirty="0" smtClean="0">
                <a:solidFill>
                  <a:schemeClr val="tx2">
                    <a:lumMod val="75000"/>
                  </a:schemeClr>
                </a:solidFill>
              </a:rPr>
              <a:t>$texte,$</a:t>
            </a:r>
            <a:r>
              <a:rPr lang="fr-FR" sz="2000" b="1" dirty="0" err="1" smtClean="0">
                <a:solidFill>
                  <a:schemeClr val="tx2">
                    <a:lumMod val="75000"/>
                  </a:schemeClr>
                </a:solidFill>
              </a:rPr>
              <a:t>debut</a:t>
            </a:r>
            <a:r>
              <a:rPr lang="fr-FR" sz="2000" b="1" dirty="0" smtClean="0">
                <a:solidFill>
                  <a:schemeClr val="tx2">
                    <a:lumMod val="75000"/>
                  </a:schemeClr>
                </a:solidFill>
              </a:rPr>
              <a:t>[,$longueur]</a:t>
            </a:r>
            <a:r>
              <a:rPr lang="fr-FR" sz="2000" b="1" dirty="0" smtClean="0">
                <a:solidFill>
                  <a:schemeClr val="accent2">
                    <a:lumMod val="75000"/>
                  </a:schemeClr>
                </a:solidFill>
              </a:rPr>
              <a:t>)</a:t>
            </a:r>
          </a:p>
          <a:p>
            <a:pPr marL="0" indent="0">
              <a:buNone/>
            </a:pPr>
            <a:r>
              <a:rPr lang="fr-FR" sz="2000" dirty="0"/>
              <a:t>Retourne le segment de </a:t>
            </a:r>
            <a:r>
              <a:rPr lang="fr-FR" sz="2000" b="1" dirty="0" smtClean="0">
                <a:solidFill>
                  <a:schemeClr val="tx2">
                    <a:lumMod val="75000"/>
                  </a:schemeClr>
                </a:solidFill>
              </a:rPr>
              <a:t>$</a:t>
            </a:r>
            <a:r>
              <a:rPr lang="fr-FR" sz="2000" b="1" dirty="0">
                <a:solidFill>
                  <a:schemeClr val="tx2">
                    <a:lumMod val="75000"/>
                  </a:schemeClr>
                </a:solidFill>
              </a:rPr>
              <a:t>texte</a:t>
            </a:r>
            <a:r>
              <a:rPr lang="fr-FR" sz="2000" dirty="0" smtClean="0"/>
              <a:t> </a:t>
            </a:r>
            <a:r>
              <a:rPr lang="fr-FR" sz="2000" dirty="0"/>
              <a:t>défini par </a:t>
            </a:r>
            <a:r>
              <a:rPr lang="fr-FR" sz="2000" i="1" dirty="0" smtClean="0"/>
              <a:t>s</a:t>
            </a:r>
            <a:r>
              <a:rPr lang="fr-FR" sz="2000" b="1" dirty="0">
                <a:solidFill>
                  <a:schemeClr val="tx2">
                    <a:lumMod val="75000"/>
                  </a:schemeClr>
                </a:solidFill>
              </a:rPr>
              <a:t> ,$</a:t>
            </a:r>
            <a:r>
              <a:rPr lang="fr-FR" sz="2000" b="1" dirty="0" err="1">
                <a:solidFill>
                  <a:schemeClr val="tx2">
                    <a:lumMod val="75000"/>
                  </a:schemeClr>
                </a:solidFill>
              </a:rPr>
              <a:t>debut</a:t>
            </a:r>
            <a:r>
              <a:rPr lang="fr-FR" sz="2000" dirty="0" smtClean="0"/>
              <a:t> </a:t>
            </a:r>
            <a:r>
              <a:rPr lang="fr-FR" sz="2000" dirty="0"/>
              <a:t>et </a:t>
            </a:r>
            <a:r>
              <a:rPr lang="fr-FR" sz="2000" b="1" dirty="0" smtClean="0">
                <a:solidFill>
                  <a:schemeClr val="tx2">
                    <a:lumMod val="75000"/>
                  </a:schemeClr>
                </a:solidFill>
              </a:rPr>
              <a:t>$</a:t>
            </a:r>
            <a:r>
              <a:rPr lang="fr-FR" sz="2000" b="1" dirty="0">
                <a:solidFill>
                  <a:schemeClr val="tx2">
                    <a:lumMod val="75000"/>
                  </a:schemeClr>
                </a:solidFill>
              </a:rPr>
              <a:t>longueur</a:t>
            </a:r>
            <a:r>
              <a:rPr lang="fr-FR" sz="2000" dirty="0" smtClean="0"/>
              <a:t>. </a:t>
            </a:r>
          </a:p>
          <a:p>
            <a:pPr marL="0" indent="0">
              <a:buNone/>
            </a:pPr>
            <a:r>
              <a:rPr lang="fr-FR" sz="2000" b="1" dirty="0" smtClean="0">
                <a:solidFill>
                  <a:schemeClr val="tx2">
                    <a:lumMod val="75000"/>
                  </a:schemeClr>
                </a:solidFill>
              </a:rPr>
              <a:t>$texte :</a:t>
            </a:r>
            <a:r>
              <a:rPr lang="fr-FR" sz="2000" dirty="0" smtClean="0"/>
              <a:t> la chaîne de caractères à examiner.</a:t>
            </a:r>
          </a:p>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debut</a:t>
            </a:r>
            <a:r>
              <a:rPr lang="fr-FR" sz="2000" b="1" dirty="0" smtClean="0">
                <a:solidFill>
                  <a:schemeClr val="tx2">
                    <a:lumMod val="75000"/>
                  </a:schemeClr>
                </a:solidFill>
              </a:rPr>
              <a:t> </a:t>
            </a:r>
            <a:r>
              <a:rPr lang="fr-FR" sz="2000" b="1" dirty="0">
                <a:solidFill>
                  <a:schemeClr val="tx2">
                    <a:lumMod val="75000"/>
                  </a:schemeClr>
                </a:solidFill>
              </a:rPr>
              <a:t>:</a:t>
            </a:r>
            <a:r>
              <a:rPr lang="fr-FR" sz="2000" dirty="0"/>
              <a:t> </a:t>
            </a:r>
            <a:r>
              <a:rPr lang="fr-FR" sz="2000" dirty="0" smtClean="0"/>
              <a:t>position du début de la chaîne à extraire de $texte (le 1er caractère porte le numéro 0</a:t>
            </a:r>
            <a:r>
              <a:rPr lang="fr-FR" sz="2000" u="sng" dirty="0" smtClean="0"/>
              <a:t>). Si </a:t>
            </a:r>
            <a:r>
              <a:rPr lang="fr-FR" sz="2000" b="1" dirty="0">
                <a:solidFill>
                  <a:schemeClr val="tx2">
                    <a:lumMod val="75000"/>
                  </a:schemeClr>
                </a:solidFill>
              </a:rPr>
              <a:t>$</a:t>
            </a:r>
            <a:r>
              <a:rPr lang="fr-FR" sz="2000" b="1" dirty="0" err="1">
                <a:solidFill>
                  <a:schemeClr val="tx2">
                    <a:lumMod val="75000"/>
                  </a:schemeClr>
                </a:solidFill>
              </a:rPr>
              <a:t>debut</a:t>
            </a:r>
            <a:r>
              <a:rPr lang="fr-FR" sz="2000" b="1" dirty="0">
                <a:solidFill>
                  <a:schemeClr val="tx2">
                    <a:lumMod val="75000"/>
                  </a:schemeClr>
                </a:solidFill>
              </a:rPr>
              <a:t> </a:t>
            </a:r>
            <a:r>
              <a:rPr lang="fr-FR" sz="2000" u="sng" dirty="0" smtClean="0"/>
              <a:t>est négatif  </a:t>
            </a:r>
            <a:r>
              <a:rPr lang="fr-FR" sz="2000" dirty="0" smtClean="0"/>
              <a:t>la position du début de l'extraction sera calculée à partir de la fin de la chaine.</a:t>
            </a:r>
            <a:endParaRPr lang="fr-FR" sz="2000" dirty="0"/>
          </a:p>
          <a:p>
            <a:pPr marL="0" indent="0">
              <a:buNone/>
            </a:pPr>
            <a:r>
              <a:rPr lang="fr-FR" sz="2000" b="1" dirty="0" smtClean="0">
                <a:solidFill>
                  <a:schemeClr val="tx2">
                    <a:lumMod val="75000"/>
                  </a:schemeClr>
                </a:solidFill>
              </a:rPr>
              <a:t>$longueur </a:t>
            </a:r>
            <a:r>
              <a:rPr lang="fr-FR" sz="2000" b="1" dirty="0">
                <a:solidFill>
                  <a:schemeClr val="tx2">
                    <a:lumMod val="75000"/>
                  </a:schemeClr>
                </a:solidFill>
              </a:rPr>
              <a:t>:</a:t>
            </a:r>
            <a:r>
              <a:rPr lang="fr-FR" sz="2000" dirty="0"/>
              <a:t> </a:t>
            </a:r>
            <a:r>
              <a:rPr lang="fr-FR" sz="2000" dirty="0" smtClean="0"/>
              <a:t>s'il n'est pas spécifié, l'extraction se fera jusqu'au bout de la chaîne.</a:t>
            </a:r>
          </a:p>
          <a:p>
            <a:pPr marL="0" indent="0">
              <a:buNone/>
            </a:pPr>
            <a:r>
              <a:rPr lang="fr-FR" sz="2000" dirty="0" smtClean="0"/>
              <a:t>Si </a:t>
            </a:r>
            <a:r>
              <a:rPr lang="fr-FR" sz="2000" b="1" dirty="0">
                <a:solidFill>
                  <a:schemeClr val="tx2">
                    <a:lumMod val="75000"/>
                  </a:schemeClr>
                </a:solidFill>
              </a:rPr>
              <a:t>$longueur </a:t>
            </a:r>
            <a:r>
              <a:rPr lang="fr-FR" sz="2000" dirty="0" smtClean="0"/>
              <a:t>est positif, il indique le nombre de caractères à extraire à partir de la position </a:t>
            </a:r>
            <a:r>
              <a:rPr lang="fr-FR" sz="2000" b="1" dirty="0">
                <a:solidFill>
                  <a:schemeClr val="tx2">
                    <a:lumMod val="75000"/>
                  </a:schemeClr>
                </a:solidFill>
              </a:rPr>
              <a:t>$</a:t>
            </a:r>
            <a:r>
              <a:rPr lang="fr-FR" sz="2000" b="1" dirty="0" err="1">
                <a:solidFill>
                  <a:schemeClr val="tx2">
                    <a:lumMod val="75000"/>
                  </a:schemeClr>
                </a:solidFill>
              </a:rPr>
              <a:t>debut</a:t>
            </a:r>
            <a:r>
              <a:rPr lang="fr-FR" sz="2000" b="1" dirty="0">
                <a:solidFill>
                  <a:schemeClr val="tx2">
                    <a:lumMod val="75000"/>
                  </a:schemeClr>
                </a:solidFill>
              </a:rPr>
              <a:t> </a:t>
            </a:r>
            <a:r>
              <a:rPr lang="fr-FR" sz="2000" dirty="0" smtClean="0"/>
              <a:t>incluse,</a:t>
            </a:r>
          </a:p>
          <a:p>
            <a:pPr marL="0" indent="0">
              <a:buNone/>
            </a:pPr>
            <a:r>
              <a:rPr lang="fr-FR" sz="2000" dirty="0"/>
              <a:t>Si </a:t>
            </a:r>
            <a:r>
              <a:rPr lang="fr-FR" sz="2000" b="1" dirty="0">
                <a:solidFill>
                  <a:schemeClr val="tx2">
                    <a:lumMod val="75000"/>
                  </a:schemeClr>
                </a:solidFill>
              </a:rPr>
              <a:t>$longueur </a:t>
            </a:r>
            <a:r>
              <a:rPr lang="fr-FR" sz="2000" dirty="0"/>
              <a:t>est </a:t>
            </a:r>
            <a:r>
              <a:rPr lang="fr-FR" sz="2000" dirty="0" smtClean="0"/>
              <a:t>négatif, </a:t>
            </a:r>
            <a:r>
              <a:rPr lang="fr-FR" sz="2000" dirty="0"/>
              <a:t>il indique le nombre de caractères à </a:t>
            </a:r>
            <a:r>
              <a:rPr lang="fr-FR" sz="2000" dirty="0" smtClean="0"/>
              <a:t>omettre </a:t>
            </a:r>
            <a:r>
              <a:rPr lang="fr-FR" sz="2000" dirty="0"/>
              <a:t>à partir de la </a:t>
            </a:r>
            <a:r>
              <a:rPr lang="fr-FR" sz="2000" dirty="0" smtClean="0"/>
              <a:t>fin de </a:t>
            </a:r>
            <a:r>
              <a:rPr lang="fr-FR" sz="2000" b="1" dirty="0" smtClean="0">
                <a:solidFill>
                  <a:schemeClr val="tx2">
                    <a:lumMod val="75000"/>
                  </a:schemeClr>
                </a:solidFill>
              </a:rPr>
              <a:t>$texte,</a:t>
            </a:r>
          </a:p>
          <a:p>
            <a:pPr marL="0" indent="0">
              <a:buNone/>
            </a:pPr>
            <a:r>
              <a:rPr lang="fr-FR" sz="2000" dirty="0"/>
              <a:t>Si </a:t>
            </a:r>
            <a:r>
              <a:rPr lang="fr-FR" sz="2000" b="1" dirty="0">
                <a:solidFill>
                  <a:schemeClr val="tx2">
                    <a:lumMod val="75000"/>
                  </a:schemeClr>
                </a:solidFill>
              </a:rPr>
              <a:t>$longueur </a:t>
            </a:r>
            <a:r>
              <a:rPr lang="fr-FR" sz="2000" dirty="0" smtClean="0"/>
              <a:t>est égal à 0, NULL ou FALSE, une chaîne de caractères vide sera retournée.</a:t>
            </a:r>
            <a:endParaRPr lang="fr-FR" sz="2000" dirty="0"/>
          </a:p>
        </p:txBody>
      </p:sp>
    </p:spTree>
    <p:extLst>
      <p:ext uri="{BB962C8B-B14F-4D97-AF65-F5344CB8AC3E}">
        <p14:creationId xmlns:p14="http://schemas.microsoft.com/office/powerpoint/2010/main" val="3377114238"/>
      </p:ext>
    </p:extLst>
  </p:cSld>
  <p:clrMapOvr>
    <a:masterClrMapping/>
  </p:clrMapOvr>
  <p:transition spd="slow">
    <p:wipe dir="d"/>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substr</a:t>
            </a:r>
            <a:r>
              <a:rPr lang="fr-FR" sz="2800" b="1" i="1" dirty="0" smtClean="0">
                <a:solidFill>
                  <a:schemeClr val="accent2">
                    <a:lumMod val="75000"/>
                  </a:schemeClr>
                </a:solidFill>
              </a:rPr>
              <a:t>($texte,$</a:t>
            </a:r>
            <a:r>
              <a:rPr lang="fr-FR" sz="2800" b="1" i="1" dirty="0" err="1" smtClean="0">
                <a:solidFill>
                  <a:schemeClr val="accent2">
                    <a:lumMod val="75000"/>
                  </a:schemeClr>
                </a:solidFill>
              </a:rPr>
              <a:t>debut</a:t>
            </a:r>
            <a:r>
              <a:rPr lang="fr-FR" sz="2800" b="1" i="1" dirty="0" smtClean="0">
                <a:solidFill>
                  <a:schemeClr val="accent2">
                    <a:lumMod val="75000"/>
                  </a:schemeClr>
                </a:solidFill>
              </a:rPr>
              <a:t>[,$longueur])</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i="1" dirty="0" smtClean="0"/>
              <a:t>Valeur </a:t>
            </a:r>
            <a:r>
              <a:rPr lang="fr-FR" sz="2000" i="1" dirty="0"/>
              <a:t>de retour :</a:t>
            </a:r>
          </a:p>
          <a:p>
            <a:pPr marL="0" indent="0">
              <a:buNone/>
            </a:pPr>
            <a:r>
              <a:rPr lang="fr-FR" sz="2000" dirty="0" smtClean="0"/>
              <a:t>La </a:t>
            </a:r>
            <a:r>
              <a:rPr lang="fr-FR" sz="2000" dirty="0"/>
              <a:t>partie extraite de la chaîne ou </a:t>
            </a:r>
            <a:r>
              <a:rPr lang="fr-FR" sz="2000" b="1" dirty="0"/>
              <a:t>FALSE</a:t>
            </a:r>
            <a:r>
              <a:rPr lang="fr-FR" sz="2000" dirty="0"/>
              <a:t> si une erreur survient ou une chaine </a:t>
            </a:r>
            <a:r>
              <a:rPr lang="fr-FR" sz="2000" i="1" dirty="0"/>
              <a:t>string</a:t>
            </a:r>
            <a:r>
              <a:rPr lang="fr-FR" sz="2000" dirty="0"/>
              <a:t> vide. </a:t>
            </a:r>
            <a:endParaRPr lang="fr-FR" sz="2000" dirty="0" smtClean="0"/>
          </a:p>
          <a:p>
            <a:pPr marL="0" indent="0">
              <a:buNone/>
            </a:pPr>
            <a:r>
              <a:rPr lang="fr-FR" sz="2000" dirty="0" smtClean="0"/>
              <a:t>exemples </a:t>
            </a:r>
            <a:r>
              <a:rPr lang="fr-FR" sz="2000" dirty="0"/>
              <a:t>: </a:t>
            </a:r>
          </a:p>
          <a:p>
            <a:pPr marL="0" indent="0">
              <a:spcBef>
                <a:spcPts val="0"/>
              </a:spcBef>
              <a:buNone/>
            </a:pPr>
            <a:r>
              <a:rPr lang="fr-FR" sz="2000" dirty="0" err="1"/>
              <a:t>echo</a:t>
            </a:r>
            <a:r>
              <a:rPr lang="fr-FR" sz="2000" dirty="0"/>
              <a:t> </a:t>
            </a:r>
            <a:r>
              <a:rPr lang="fr-FR" sz="2000" b="1" dirty="0" err="1">
                <a:solidFill>
                  <a:schemeClr val="accent2">
                    <a:lumMod val="75000"/>
                  </a:schemeClr>
                </a:solidFill>
              </a:rPr>
              <a:t>substr</a:t>
            </a:r>
            <a:r>
              <a:rPr lang="fr-FR" sz="2000" dirty="0"/>
              <a:t>('</a:t>
            </a:r>
            <a:r>
              <a:rPr lang="fr-FR" sz="2000" dirty="0" err="1"/>
              <a:t>abcdef</a:t>
            </a:r>
            <a:r>
              <a:rPr lang="fr-FR" sz="2000" dirty="0"/>
              <a:t>', 1);     </a:t>
            </a:r>
            <a:r>
              <a:rPr lang="fr-FR" sz="2000" dirty="0" smtClean="0"/>
              <a:t>	//</a:t>
            </a:r>
            <a:r>
              <a:rPr lang="fr-FR" sz="2000" dirty="0"/>
              <a:t> </a:t>
            </a:r>
            <a:r>
              <a:rPr lang="fr-FR" sz="2000" dirty="0" err="1"/>
              <a:t>bcdef</a:t>
            </a:r>
            <a:r>
              <a:rPr lang="fr-FR" sz="2000" dirty="0"/>
              <a:t/>
            </a:r>
            <a:br>
              <a:rPr lang="fr-FR" sz="2000" dirty="0"/>
            </a:br>
            <a:r>
              <a:rPr lang="fr-FR" sz="2000" dirty="0" err="1"/>
              <a:t>echo</a:t>
            </a:r>
            <a:r>
              <a:rPr lang="fr-FR" sz="2000" dirty="0"/>
              <a:t> </a:t>
            </a:r>
            <a:r>
              <a:rPr lang="fr-FR" sz="2000" b="1" dirty="0" err="1">
                <a:solidFill>
                  <a:schemeClr val="accent2">
                    <a:lumMod val="75000"/>
                  </a:schemeClr>
                </a:solidFill>
              </a:rPr>
              <a:t>substr</a:t>
            </a:r>
            <a:r>
              <a:rPr lang="fr-FR" sz="2000" dirty="0"/>
              <a:t>('</a:t>
            </a:r>
            <a:r>
              <a:rPr lang="fr-FR" sz="2000" dirty="0" err="1"/>
              <a:t>abcdef</a:t>
            </a:r>
            <a:r>
              <a:rPr lang="fr-FR" sz="2000" dirty="0"/>
              <a:t>', 1, 3);  </a:t>
            </a:r>
            <a:r>
              <a:rPr lang="fr-FR" sz="2000" dirty="0" smtClean="0"/>
              <a:t>	//</a:t>
            </a:r>
            <a:r>
              <a:rPr lang="fr-FR" sz="2000" dirty="0"/>
              <a:t> </a:t>
            </a:r>
            <a:r>
              <a:rPr lang="fr-FR" sz="2000" dirty="0" err="1" smtClean="0"/>
              <a:t>bcd</a:t>
            </a:r>
            <a:endParaRPr lang="fr-FR" sz="2000" dirty="0" smtClean="0"/>
          </a:p>
          <a:p>
            <a:pPr marL="0" indent="0">
              <a:spcBef>
                <a:spcPts val="0"/>
              </a:spcBef>
              <a:buNone/>
            </a:pPr>
            <a:r>
              <a:rPr lang="fr-FR" sz="2000" dirty="0" err="1" smtClean="0"/>
              <a:t>echo</a:t>
            </a:r>
            <a:r>
              <a:rPr lang="fr-FR" sz="2000" dirty="0"/>
              <a:t> </a:t>
            </a:r>
            <a:r>
              <a:rPr lang="fr-FR" sz="2000" b="1" dirty="0" err="1">
                <a:solidFill>
                  <a:schemeClr val="accent2">
                    <a:lumMod val="75000"/>
                  </a:schemeClr>
                </a:solidFill>
              </a:rPr>
              <a:t>substr</a:t>
            </a:r>
            <a:r>
              <a:rPr lang="fr-FR" sz="2000" dirty="0"/>
              <a:t>("</a:t>
            </a:r>
            <a:r>
              <a:rPr lang="fr-FR" sz="2000" dirty="0" err="1"/>
              <a:t>abcdef</a:t>
            </a:r>
            <a:r>
              <a:rPr lang="fr-FR" sz="2000" dirty="0"/>
              <a:t>", -2);    </a:t>
            </a:r>
            <a:r>
              <a:rPr lang="fr-FR" sz="2000" dirty="0" smtClean="0"/>
              <a:t>	//</a:t>
            </a:r>
            <a:r>
              <a:rPr lang="fr-FR" sz="2000" dirty="0"/>
              <a:t> </a:t>
            </a:r>
            <a:r>
              <a:rPr lang="fr-FR" sz="2000" dirty="0" err="1" smtClean="0"/>
              <a:t>ef</a:t>
            </a:r>
            <a:r>
              <a:rPr lang="fr-FR" sz="2000" dirty="0"/>
              <a:t/>
            </a:r>
            <a:br>
              <a:rPr lang="fr-FR" sz="2000" dirty="0"/>
            </a:br>
            <a:r>
              <a:rPr lang="fr-FR" sz="2000" dirty="0" err="1" smtClean="0"/>
              <a:t>echo</a:t>
            </a:r>
            <a:r>
              <a:rPr lang="fr-FR" sz="2000" dirty="0"/>
              <a:t> </a:t>
            </a:r>
            <a:r>
              <a:rPr lang="fr-FR" sz="2000" b="1" dirty="0" err="1">
                <a:solidFill>
                  <a:schemeClr val="accent2">
                    <a:lumMod val="75000"/>
                  </a:schemeClr>
                </a:solidFill>
              </a:rPr>
              <a:t>substr</a:t>
            </a:r>
            <a:r>
              <a:rPr lang="fr-FR" sz="2000" dirty="0"/>
              <a:t>("</a:t>
            </a:r>
            <a:r>
              <a:rPr lang="fr-FR" sz="2000" dirty="0" err="1"/>
              <a:t>abcdef</a:t>
            </a:r>
            <a:r>
              <a:rPr lang="fr-FR" sz="2000" dirty="0"/>
              <a:t>", -3, 1); </a:t>
            </a:r>
            <a:r>
              <a:rPr lang="fr-FR" sz="2000" dirty="0" smtClean="0"/>
              <a:t>	//</a:t>
            </a:r>
            <a:r>
              <a:rPr lang="fr-FR" sz="2000" dirty="0"/>
              <a:t> </a:t>
            </a:r>
            <a:r>
              <a:rPr lang="fr-FR" sz="2000" dirty="0" smtClean="0"/>
              <a:t>d</a:t>
            </a:r>
          </a:p>
          <a:p>
            <a:pPr marL="0" indent="0">
              <a:spcBef>
                <a:spcPts val="0"/>
              </a:spcBef>
              <a:buNone/>
            </a:pPr>
            <a:r>
              <a:rPr lang="fr-FR" sz="2000" dirty="0" err="1" smtClean="0"/>
              <a:t>echo</a:t>
            </a:r>
            <a:r>
              <a:rPr lang="fr-FR" sz="2000" dirty="0"/>
              <a:t> </a:t>
            </a:r>
            <a:r>
              <a:rPr lang="fr-FR" sz="2000" b="1" dirty="0" err="1">
                <a:solidFill>
                  <a:schemeClr val="accent2">
                    <a:lumMod val="75000"/>
                  </a:schemeClr>
                </a:solidFill>
              </a:rPr>
              <a:t>substr</a:t>
            </a:r>
            <a:r>
              <a:rPr lang="fr-FR" sz="2000" dirty="0"/>
              <a:t>("</a:t>
            </a:r>
            <a:r>
              <a:rPr lang="fr-FR" sz="2000" dirty="0" err="1"/>
              <a:t>abcdef</a:t>
            </a:r>
            <a:r>
              <a:rPr lang="fr-FR" sz="2000" dirty="0"/>
              <a:t>", 0, -1);  </a:t>
            </a:r>
            <a:r>
              <a:rPr lang="fr-FR" sz="2000" dirty="0" smtClean="0"/>
              <a:t>	//</a:t>
            </a:r>
            <a:r>
              <a:rPr lang="fr-FR" sz="2000" dirty="0"/>
              <a:t> </a:t>
            </a:r>
            <a:r>
              <a:rPr lang="fr-FR" sz="2000" dirty="0" err="1" smtClean="0"/>
              <a:t>abcde</a:t>
            </a:r>
            <a:r>
              <a:rPr lang="fr-FR" sz="2000" dirty="0"/>
              <a:t/>
            </a:r>
            <a:br>
              <a:rPr lang="fr-FR" sz="2000" dirty="0"/>
            </a:br>
            <a:r>
              <a:rPr lang="fr-FR" sz="2000" dirty="0" err="1" smtClean="0"/>
              <a:t>echo</a:t>
            </a:r>
            <a:r>
              <a:rPr lang="fr-FR" sz="2000" dirty="0"/>
              <a:t> </a:t>
            </a:r>
            <a:r>
              <a:rPr lang="fr-FR" sz="2000" b="1" dirty="0" err="1">
                <a:solidFill>
                  <a:schemeClr val="accent2">
                    <a:lumMod val="75000"/>
                  </a:schemeClr>
                </a:solidFill>
              </a:rPr>
              <a:t>substr</a:t>
            </a:r>
            <a:r>
              <a:rPr lang="fr-FR" sz="2000" dirty="0"/>
              <a:t>("</a:t>
            </a:r>
            <a:r>
              <a:rPr lang="fr-FR" sz="2000" dirty="0" err="1"/>
              <a:t>abcdef</a:t>
            </a:r>
            <a:r>
              <a:rPr lang="fr-FR" sz="2000" dirty="0"/>
              <a:t>", 2, -1);  </a:t>
            </a:r>
            <a:r>
              <a:rPr lang="fr-FR" sz="2000" dirty="0" smtClean="0"/>
              <a:t>	//</a:t>
            </a:r>
            <a:r>
              <a:rPr lang="fr-FR" sz="2000" dirty="0"/>
              <a:t> </a:t>
            </a:r>
            <a:r>
              <a:rPr lang="fr-FR" sz="2000" dirty="0" smtClean="0"/>
              <a:t>cde</a:t>
            </a:r>
            <a:r>
              <a:rPr lang="fr-FR" sz="2000" dirty="0"/>
              <a:t/>
            </a:r>
            <a:br>
              <a:rPr lang="fr-FR" sz="2000" dirty="0"/>
            </a:br>
            <a:r>
              <a:rPr lang="fr-FR" sz="2000" dirty="0" err="1" smtClean="0"/>
              <a:t>echo</a:t>
            </a:r>
            <a:r>
              <a:rPr lang="fr-FR" sz="2000" dirty="0"/>
              <a:t> </a:t>
            </a:r>
            <a:r>
              <a:rPr lang="fr-FR" sz="2000" b="1" dirty="0" err="1">
                <a:solidFill>
                  <a:schemeClr val="accent2">
                    <a:lumMod val="75000"/>
                  </a:schemeClr>
                </a:solidFill>
              </a:rPr>
              <a:t>substr</a:t>
            </a:r>
            <a:r>
              <a:rPr lang="fr-FR" sz="2000" dirty="0"/>
              <a:t>("</a:t>
            </a:r>
            <a:r>
              <a:rPr lang="fr-FR" sz="2000" dirty="0" err="1"/>
              <a:t>abcdef</a:t>
            </a:r>
            <a:r>
              <a:rPr lang="fr-FR" sz="2000" dirty="0"/>
              <a:t>", 4, -4);  </a:t>
            </a:r>
            <a:r>
              <a:rPr lang="fr-FR" sz="2000" dirty="0" smtClean="0"/>
              <a:t>	//</a:t>
            </a:r>
            <a:r>
              <a:rPr lang="fr-FR" sz="2000" dirty="0"/>
              <a:t> </a:t>
            </a:r>
            <a:r>
              <a:rPr lang="fr-FR" sz="2000" dirty="0" smtClean="0"/>
              <a:t>false</a:t>
            </a:r>
            <a:r>
              <a:rPr lang="fr-FR" sz="2000" dirty="0"/>
              <a:t/>
            </a:r>
            <a:br>
              <a:rPr lang="fr-FR" sz="2000" dirty="0"/>
            </a:br>
            <a:r>
              <a:rPr lang="fr-FR" sz="2000" dirty="0" err="1" smtClean="0"/>
              <a:t>echo</a:t>
            </a:r>
            <a:r>
              <a:rPr lang="fr-FR" sz="2000" dirty="0"/>
              <a:t> </a:t>
            </a:r>
            <a:r>
              <a:rPr lang="fr-FR" sz="2000" b="1" dirty="0" err="1">
                <a:solidFill>
                  <a:schemeClr val="accent2">
                    <a:lumMod val="75000"/>
                  </a:schemeClr>
                </a:solidFill>
              </a:rPr>
              <a:t>substr</a:t>
            </a:r>
            <a:r>
              <a:rPr lang="fr-FR" sz="2000" dirty="0"/>
              <a:t>("</a:t>
            </a:r>
            <a:r>
              <a:rPr lang="fr-FR" sz="2000" dirty="0" err="1"/>
              <a:t>abcdef</a:t>
            </a:r>
            <a:r>
              <a:rPr lang="fr-FR" sz="2000" dirty="0"/>
              <a:t>", -3, -1); </a:t>
            </a:r>
            <a:r>
              <a:rPr lang="fr-FR" sz="2000" dirty="0" smtClean="0"/>
              <a:t>	//</a:t>
            </a:r>
            <a:r>
              <a:rPr lang="fr-FR" sz="2000" dirty="0"/>
              <a:t> </a:t>
            </a:r>
            <a:r>
              <a:rPr lang="fr-FR" sz="2000" dirty="0" smtClean="0"/>
              <a:t>de</a:t>
            </a:r>
            <a:endParaRPr lang="fr-FR" sz="2000" dirty="0"/>
          </a:p>
        </p:txBody>
      </p:sp>
    </p:spTree>
    <p:extLst>
      <p:ext uri="{BB962C8B-B14F-4D97-AF65-F5344CB8AC3E}">
        <p14:creationId xmlns:p14="http://schemas.microsoft.com/office/powerpoint/2010/main" val="1382718929"/>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variables</a:t>
            </a:r>
            <a:endParaRPr lang="fr-FR" dirty="0"/>
          </a:p>
        </p:txBody>
      </p:sp>
      <p:sp>
        <p:nvSpPr>
          <p:cNvPr id="3" name="Espace réservé du contenu 2"/>
          <p:cNvSpPr>
            <a:spLocks noGrp="1"/>
          </p:cNvSpPr>
          <p:nvPr>
            <p:ph idx="1"/>
          </p:nvPr>
        </p:nvSpPr>
        <p:spPr>
          <a:xfrm>
            <a:off x="762000" y="1268760"/>
            <a:ext cx="8274496" cy="5328593"/>
          </a:xfrm>
        </p:spPr>
        <p:txBody>
          <a:bodyPr>
            <a:normAutofit lnSpcReduction="10000"/>
          </a:bodyPr>
          <a:lstStyle/>
          <a:p>
            <a:pPr marL="0" indent="0">
              <a:buNone/>
            </a:pPr>
            <a:r>
              <a:rPr lang="fr-FR" sz="2000" b="1" i="1" dirty="0"/>
              <a:t>Portée des </a:t>
            </a:r>
            <a:r>
              <a:rPr lang="fr-FR" sz="2000" b="1" i="1" dirty="0" smtClean="0"/>
              <a:t>variables</a:t>
            </a:r>
          </a:p>
          <a:p>
            <a:pPr marL="0" indent="0">
              <a:buNone/>
            </a:pPr>
            <a:r>
              <a:rPr lang="fr-FR" sz="2000" dirty="0" smtClean="0"/>
              <a:t>La portée d'une variable est limitée au script courant. </a:t>
            </a:r>
          </a:p>
          <a:p>
            <a:pPr marL="0" indent="0">
              <a:buNone/>
            </a:pPr>
            <a:r>
              <a:rPr lang="fr-FR" sz="2000" dirty="0" smtClean="0"/>
              <a:t>Pour utiliser une variable dans plusieurs scripts, il faut la déclarer en hors de ces scripts et utiliser le mot-clé '</a:t>
            </a:r>
            <a:r>
              <a:rPr lang="fr-FR" sz="2000" b="1" dirty="0" smtClean="0">
                <a:solidFill>
                  <a:schemeClr val="accent2">
                    <a:lumMod val="75000"/>
                  </a:schemeClr>
                </a:solidFill>
              </a:rPr>
              <a:t>global</a:t>
            </a:r>
            <a:r>
              <a:rPr lang="fr-FR" sz="2000" dirty="0" smtClean="0"/>
              <a:t>' dans les autres scripts ou fonctions  pour utiliser cette variable.</a:t>
            </a:r>
          </a:p>
          <a:p>
            <a:pPr marL="0" indent="0">
              <a:buNone/>
            </a:pPr>
            <a:r>
              <a:rPr lang="fr-FR" sz="2000" dirty="0" smtClean="0"/>
              <a:t>exemple :</a:t>
            </a:r>
          </a:p>
          <a:p>
            <a:pPr marL="0" indent="0">
              <a:buNone/>
            </a:pPr>
            <a:r>
              <a:rPr lang="fr-FR" sz="2000" dirty="0"/>
              <a:t>$</a:t>
            </a:r>
            <a:r>
              <a:rPr lang="fr-FR" sz="2000" dirty="0" smtClean="0"/>
              <a:t>a=1;</a:t>
            </a:r>
          </a:p>
          <a:p>
            <a:pPr marL="0" indent="0">
              <a:buNone/>
            </a:pPr>
            <a:r>
              <a:rPr lang="fr-FR" sz="2000" dirty="0" smtClean="0"/>
              <a:t>$b=2;</a:t>
            </a:r>
            <a:endParaRPr lang="fr-FR" sz="2000" dirty="0"/>
          </a:p>
          <a:p>
            <a:pPr marL="0" indent="0">
              <a:buNone/>
            </a:pPr>
            <a:r>
              <a:rPr lang="fr-FR" sz="2000" dirty="0" err="1"/>
              <a:t>function</a:t>
            </a:r>
            <a:r>
              <a:rPr lang="fr-FR" sz="2000" dirty="0"/>
              <a:t> </a:t>
            </a:r>
            <a:r>
              <a:rPr lang="fr-FR" sz="2000" dirty="0" smtClean="0"/>
              <a:t>test() </a:t>
            </a:r>
            <a:r>
              <a:rPr lang="fr-FR" sz="2000" dirty="0"/>
              <a:t>{</a:t>
            </a:r>
          </a:p>
          <a:p>
            <a:pPr marL="0" indent="0">
              <a:buNone/>
            </a:pPr>
            <a:r>
              <a:rPr lang="fr-FR" sz="2000" dirty="0" smtClean="0"/>
              <a:t>   </a:t>
            </a:r>
            <a:r>
              <a:rPr lang="fr-FR" sz="2000" dirty="0" err="1" smtClean="0"/>
              <a:t>echo</a:t>
            </a:r>
            <a:r>
              <a:rPr lang="fr-FR" sz="2000" dirty="0" smtClean="0"/>
              <a:t> </a:t>
            </a:r>
            <a:r>
              <a:rPr lang="fr-FR" sz="2000" dirty="0"/>
              <a:t>$a; </a:t>
            </a:r>
            <a:r>
              <a:rPr lang="fr-FR" sz="2000" dirty="0" smtClean="0"/>
              <a:t>// </a:t>
            </a:r>
            <a:r>
              <a:rPr lang="fr-FR" sz="2000" dirty="0"/>
              <a:t>c'est une variable locale à la fonction : n'affiche rien</a:t>
            </a:r>
          </a:p>
          <a:p>
            <a:pPr marL="0" indent="0">
              <a:buNone/>
            </a:pPr>
            <a:r>
              <a:rPr lang="fr-FR" sz="2000" dirty="0" smtClean="0"/>
              <a:t>}</a:t>
            </a:r>
          </a:p>
          <a:p>
            <a:pPr marL="0" indent="0">
              <a:buNone/>
            </a:pPr>
            <a:r>
              <a:rPr lang="fr-FR" sz="2000" dirty="0" err="1"/>
              <a:t>function</a:t>
            </a:r>
            <a:r>
              <a:rPr lang="fr-FR" sz="2000" dirty="0"/>
              <a:t> </a:t>
            </a:r>
            <a:r>
              <a:rPr lang="fr-FR" sz="2000" dirty="0" smtClean="0"/>
              <a:t>test2() {</a:t>
            </a:r>
          </a:p>
          <a:p>
            <a:pPr marL="0" indent="0">
              <a:buNone/>
            </a:pPr>
            <a:r>
              <a:rPr lang="fr-FR" sz="2000" dirty="0" smtClean="0"/>
              <a:t>  </a:t>
            </a:r>
            <a:r>
              <a:rPr lang="fr-FR" sz="2000" b="1" dirty="0" smtClean="0">
                <a:solidFill>
                  <a:schemeClr val="accent2">
                    <a:lumMod val="75000"/>
                  </a:schemeClr>
                </a:solidFill>
              </a:rPr>
              <a:t>global</a:t>
            </a:r>
            <a:r>
              <a:rPr lang="fr-FR" sz="2000" dirty="0" smtClean="0"/>
              <a:t> $b;</a:t>
            </a:r>
            <a:endParaRPr lang="fr-FR" sz="2000" dirty="0"/>
          </a:p>
          <a:p>
            <a:pPr marL="0" indent="0">
              <a:buNone/>
            </a:pPr>
            <a:r>
              <a:rPr lang="fr-FR" sz="2000" dirty="0"/>
              <a:t>   </a:t>
            </a:r>
            <a:r>
              <a:rPr lang="fr-FR" sz="2000" dirty="0" err="1"/>
              <a:t>echo</a:t>
            </a:r>
            <a:r>
              <a:rPr lang="fr-FR" sz="2000" dirty="0"/>
              <a:t> </a:t>
            </a:r>
            <a:r>
              <a:rPr lang="fr-FR" sz="2000" dirty="0" smtClean="0"/>
              <a:t>$b*3;  // affiche 6</a:t>
            </a:r>
          </a:p>
          <a:p>
            <a:pPr marL="0" indent="0">
              <a:buNone/>
            </a:pPr>
            <a:r>
              <a:rPr lang="fr-FR" sz="2000" dirty="0" smtClean="0"/>
              <a:t>}</a:t>
            </a:r>
          </a:p>
          <a:p>
            <a:pPr marL="0" indent="0">
              <a:buNone/>
            </a:pPr>
            <a:endParaRPr lang="fr-FR" sz="2000" dirty="0" smtClean="0"/>
          </a:p>
        </p:txBody>
      </p:sp>
    </p:spTree>
    <p:extLst>
      <p:ext uri="{BB962C8B-B14F-4D97-AF65-F5344CB8AC3E}">
        <p14:creationId xmlns:p14="http://schemas.microsoft.com/office/powerpoint/2010/main" val="855691641"/>
      </p:ext>
    </p:extLst>
  </p:cSld>
  <p:clrMapOvr>
    <a:masterClrMapping/>
  </p:clrMapOvr>
  <p:transition spd="slow">
    <p:wipe dir="d"/>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strtolower</a:t>
            </a:r>
            <a:r>
              <a:rPr lang="fr-FR" sz="2800" b="1" i="1" dirty="0" smtClean="0">
                <a:solidFill>
                  <a:schemeClr val="accent2">
                    <a:lumMod val="75000"/>
                  </a:schemeClr>
                </a:solidFill>
              </a:rPr>
              <a:t>($texte)</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dirty="0" smtClean="0">
                <a:solidFill>
                  <a:schemeClr val="tx2">
                    <a:lumMod val="75000"/>
                  </a:schemeClr>
                </a:solidFill>
              </a:rPr>
              <a:t>string</a:t>
            </a:r>
            <a:r>
              <a:rPr lang="fr-FR" sz="2000" dirty="0" smtClean="0"/>
              <a:t> </a:t>
            </a:r>
            <a:r>
              <a:rPr lang="fr-FR" sz="2000" b="1" dirty="0" err="1" smtClean="0">
                <a:solidFill>
                  <a:schemeClr val="accent2">
                    <a:lumMod val="75000"/>
                  </a:schemeClr>
                </a:solidFill>
              </a:rPr>
              <a:t>strtolower</a:t>
            </a:r>
            <a:r>
              <a:rPr lang="fr-FR" sz="2000" b="1" dirty="0" smtClean="0">
                <a:solidFill>
                  <a:schemeClr val="accent2">
                    <a:lumMod val="75000"/>
                  </a:schemeClr>
                </a:solidFill>
              </a:rPr>
              <a:t>(</a:t>
            </a:r>
            <a:r>
              <a:rPr lang="fr-FR" sz="2000" b="1" dirty="0" smtClean="0">
                <a:solidFill>
                  <a:schemeClr val="tx2">
                    <a:lumMod val="75000"/>
                  </a:schemeClr>
                </a:solidFill>
              </a:rPr>
              <a:t>$texte</a:t>
            </a:r>
            <a:r>
              <a:rPr lang="fr-FR" sz="2000" b="1" dirty="0" smtClean="0">
                <a:solidFill>
                  <a:schemeClr val="accent2">
                    <a:lumMod val="75000"/>
                  </a:schemeClr>
                </a:solidFill>
              </a:rPr>
              <a:t>)</a:t>
            </a:r>
          </a:p>
          <a:p>
            <a:pPr marL="0" indent="0">
              <a:buNone/>
            </a:pPr>
            <a:r>
              <a:rPr lang="fr-FR" sz="2000" dirty="0"/>
              <a:t>Retourne </a:t>
            </a:r>
            <a:r>
              <a:rPr lang="fr-FR" sz="2000" b="1" dirty="0" smtClean="0">
                <a:solidFill>
                  <a:schemeClr val="tx2">
                    <a:lumMod val="75000"/>
                  </a:schemeClr>
                </a:solidFill>
              </a:rPr>
              <a:t>$</a:t>
            </a:r>
            <a:r>
              <a:rPr lang="fr-FR" sz="2000" b="1" dirty="0">
                <a:solidFill>
                  <a:schemeClr val="tx2">
                    <a:lumMod val="75000"/>
                  </a:schemeClr>
                </a:solidFill>
              </a:rPr>
              <a:t>texte</a:t>
            </a:r>
            <a:r>
              <a:rPr lang="fr-FR" sz="2000" dirty="0" smtClean="0"/>
              <a:t>, </a:t>
            </a:r>
            <a:r>
              <a:rPr lang="fr-FR" sz="2000" dirty="0"/>
              <a:t>après avoir converti tous les caractères alphabétiques en minuscules. </a:t>
            </a:r>
            <a:endParaRPr lang="fr-FR" sz="2000" dirty="0" smtClean="0"/>
          </a:p>
          <a:p>
            <a:pPr marL="0" indent="0">
              <a:buNone/>
            </a:pPr>
            <a:r>
              <a:rPr lang="fr-FR" sz="2000" dirty="0" smtClean="0"/>
              <a:t>Remarque : La </a:t>
            </a:r>
            <a:r>
              <a:rPr lang="fr-FR" sz="2000" dirty="0"/>
              <a:t>notion d'"alphabétique" est déterminée par la configuration de localisation. Cela signifie que pour la configuration par défaut "C", les caractères tels que les voyelles accentuées (comme é, è ou à) ne seront pas converties. </a:t>
            </a:r>
          </a:p>
          <a:p>
            <a:pPr marL="0" indent="0">
              <a:buNone/>
            </a:pPr>
            <a:r>
              <a:rPr lang="fr-FR" sz="2000" b="1" dirty="0" smtClean="0">
                <a:solidFill>
                  <a:schemeClr val="tx2">
                    <a:lumMod val="75000"/>
                  </a:schemeClr>
                </a:solidFill>
              </a:rPr>
              <a:t>$texte :</a:t>
            </a:r>
            <a:r>
              <a:rPr lang="fr-FR" sz="2000" dirty="0" smtClean="0"/>
              <a:t> la chaîne de caractères à traiter.</a:t>
            </a:r>
          </a:p>
          <a:p>
            <a:pPr marL="0" indent="0">
              <a:buNone/>
            </a:pPr>
            <a:r>
              <a:rPr lang="fr-FR" sz="2000" i="1" dirty="0" smtClean="0"/>
              <a:t>Valeur </a:t>
            </a:r>
            <a:r>
              <a:rPr lang="fr-FR" sz="2000" i="1" dirty="0"/>
              <a:t>de retour :</a:t>
            </a:r>
          </a:p>
          <a:p>
            <a:pPr marL="0" indent="0">
              <a:buNone/>
            </a:pPr>
            <a:r>
              <a:rPr lang="fr-FR" sz="2000" dirty="0"/>
              <a:t>la chaîne de caractères </a:t>
            </a:r>
            <a:r>
              <a:rPr lang="fr-FR" sz="2000" dirty="0" smtClean="0"/>
              <a:t>traitée.</a:t>
            </a:r>
            <a:endParaRPr lang="fr-FR" sz="2000" dirty="0"/>
          </a:p>
          <a:p>
            <a:pPr marL="0" indent="0">
              <a:buNone/>
            </a:pPr>
            <a:r>
              <a:rPr lang="fr-FR" sz="2000" dirty="0"/>
              <a:t>exemples : </a:t>
            </a:r>
          </a:p>
          <a:p>
            <a:pPr marL="0" indent="0">
              <a:buNone/>
            </a:pPr>
            <a:r>
              <a:rPr lang="en-US" sz="2000" dirty="0"/>
              <a:t>$txt   = </a:t>
            </a:r>
            <a:r>
              <a:rPr lang="en-US" sz="2000" dirty="0" smtClean="0"/>
              <a:t>"IL ÉTAIT </a:t>
            </a:r>
            <a:r>
              <a:rPr lang="en-US" sz="2000" dirty="0" err="1" smtClean="0"/>
              <a:t>uNe</a:t>
            </a:r>
            <a:r>
              <a:rPr lang="en-US" sz="2000" dirty="0" smtClean="0"/>
              <a:t> </a:t>
            </a:r>
            <a:r>
              <a:rPr lang="en-US" sz="2000" dirty="0" err="1" smtClean="0"/>
              <a:t>FoiS</a:t>
            </a:r>
            <a:r>
              <a:rPr lang="en-US" sz="2000" dirty="0" smtClean="0"/>
              <a:t>";</a:t>
            </a:r>
            <a:endParaRPr lang="en-US" sz="2000" dirty="0"/>
          </a:p>
          <a:p>
            <a:pPr marL="0" indent="0">
              <a:buNone/>
            </a:pPr>
            <a:r>
              <a:rPr lang="fr-FR" sz="2000" dirty="0" err="1" smtClean="0"/>
              <a:t>echo</a:t>
            </a:r>
            <a:r>
              <a:rPr lang="fr-FR" sz="2000" dirty="0" smtClean="0"/>
              <a:t> </a:t>
            </a:r>
            <a:r>
              <a:rPr lang="fr-FR" sz="2000" b="1" dirty="0" err="1">
                <a:solidFill>
                  <a:schemeClr val="accent2">
                    <a:lumMod val="75000"/>
                  </a:schemeClr>
                </a:solidFill>
              </a:rPr>
              <a:t>strtolower</a:t>
            </a:r>
            <a:r>
              <a:rPr lang="fr-FR" sz="2000" dirty="0" smtClean="0"/>
              <a:t>($</a:t>
            </a:r>
            <a:r>
              <a:rPr lang="fr-FR" sz="2000" dirty="0" err="1" smtClean="0"/>
              <a:t>txt</a:t>
            </a:r>
            <a:r>
              <a:rPr lang="fr-FR" sz="2000" dirty="0" smtClean="0"/>
              <a:t>);   </a:t>
            </a:r>
            <a:r>
              <a:rPr lang="fr-FR" sz="2000" dirty="0"/>
              <a:t>	//  </a:t>
            </a:r>
            <a:r>
              <a:rPr lang="en-US" sz="2000" dirty="0" smtClean="0"/>
              <a:t>"</a:t>
            </a:r>
            <a:r>
              <a:rPr lang="fr-FR" sz="2000" dirty="0"/>
              <a:t>il Était une fois</a:t>
            </a:r>
            <a:r>
              <a:rPr lang="en-US" sz="2000" dirty="0" smtClean="0"/>
              <a:t>"</a:t>
            </a:r>
          </a:p>
        </p:txBody>
      </p:sp>
    </p:spTree>
    <p:extLst>
      <p:ext uri="{BB962C8B-B14F-4D97-AF65-F5344CB8AC3E}">
        <p14:creationId xmlns:p14="http://schemas.microsoft.com/office/powerpoint/2010/main" val="3055327251"/>
      </p:ext>
    </p:extLst>
  </p:cSld>
  <p:clrMapOvr>
    <a:masterClrMapping/>
  </p:clrMapOvr>
  <p:transition spd="slow">
    <p:wipe dir="d"/>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strtoupper</a:t>
            </a:r>
            <a:r>
              <a:rPr lang="fr-FR" sz="2800" b="1" i="1" dirty="0" smtClean="0">
                <a:solidFill>
                  <a:schemeClr val="accent2">
                    <a:lumMod val="75000"/>
                  </a:schemeClr>
                </a:solidFill>
              </a:rPr>
              <a:t>($texte)</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dirty="0" smtClean="0">
                <a:solidFill>
                  <a:schemeClr val="tx2">
                    <a:lumMod val="75000"/>
                  </a:schemeClr>
                </a:solidFill>
              </a:rPr>
              <a:t>string</a:t>
            </a:r>
            <a:r>
              <a:rPr lang="fr-FR" sz="2000" dirty="0" smtClean="0"/>
              <a:t> </a:t>
            </a:r>
            <a:r>
              <a:rPr lang="fr-FR" sz="2000" b="1" dirty="0" err="1" smtClean="0">
                <a:solidFill>
                  <a:schemeClr val="accent2">
                    <a:lumMod val="75000"/>
                  </a:schemeClr>
                </a:solidFill>
              </a:rPr>
              <a:t>strtoupper</a:t>
            </a:r>
            <a:r>
              <a:rPr lang="fr-FR" sz="2000" b="1" dirty="0" smtClean="0">
                <a:solidFill>
                  <a:schemeClr val="accent2">
                    <a:lumMod val="75000"/>
                  </a:schemeClr>
                </a:solidFill>
              </a:rPr>
              <a:t>(</a:t>
            </a:r>
            <a:r>
              <a:rPr lang="fr-FR" sz="2000" b="1" dirty="0" smtClean="0">
                <a:solidFill>
                  <a:schemeClr val="tx2">
                    <a:lumMod val="75000"/>
                  </a:schemeClr>
                </a:solidFill>
              </a:rPr>
              <a:t>$texte</a:t>
            </a:r>
            <a:r>
              <a:rPr lang="fr-FR" sz="2000" b="1" dirty="0" smtClean="0">
                <a:solidFill>
                  <a:schemeClr val="accent2">
                    <a:lumMod val="75000"/>
                  </a:schemeClr>
                </a:solidFill>
              </a:rPr>
              <a:t>)</a:t>
            </a:r>
          </a:p>
          <a:p>
            <a:pPr marL="0" indent="0">
              <a:buNone/>
            </a:pPr>
            <a:r>
              <a:rPr lang="fr-FR" sz="2000" dirty="0"/>
              <a:t>Retourne </a:t>
            </a:r>
            <a:r>
              <a:rPr lang="fr-FR" sz="2000" b="1" dirty="0" smtClean="0">
                <a:solidFill>
                  <a:schemeClr val="tx2">
                    <a:lumMod val="75000"/>
                  </a:schemeClr>
                </a:solidFill>
              </a:rPr>
              <a:t>$</a:t>
            </a:r>
            <a:r>
              <a:rPr lang="fr-FR" sz="2000" b="1" dirty="0">
                <a:solidFill>
                  <a:schemeClr val="tx2">
                    <a:lumMod val="75000"/>
                  </a:schemeClr>
                </a:solidFill>
              </a:rPr>
              <a:t>texte</a:t>
            </a:r>
            <a:r>
              <a:rPr lang="fr-FR" sz="2000" dirty="0" smtClean="0"/>
              <a:t>, </a:t>
            </a:r>
            <a:r>
              <a:rPr lang="fr-FR" sz="2000" dirty="0"/>
              <a:t>après avoir converti tous les caractères alphabétiques en </a:t>
            </a:r>
            <a:r>
              <a:rPr lang="fr-FR" sz="2000" dirty="0" smtClean="0"/>
              <a:t>majuscules</a:t>
            </a:r>
            <a:r>
              <a:rPr lang="fr-FR" sz="2000" dirty="0"/>
              <a:t>. </a:t>
            </a:r>
            <a:endParaRPr lang="fr-FR" sz="2000" dirty="0" smtClean="0"/>
          </a:p>
          <a:p>
            <a:pPr marL="0" indent="0">
              <a:buNone/>
            </a:pPr>
            <a:r>
              <a:rPr lang="fr-FR" sz="2000" dirty="0" smtClean="0"/>
              <a:t>Remarque : La </a:t>
            </a:r>
            <a:r>
              <a:rPr lang="fr-FR" sz="2000" dirty="0"/>
              <a:t>notion d'"alphabétique" est déterminée par la configuration de localisation. Cela signifie que pour la configuration par défaut "C", les caractères tels que les voyelles accentuées (comme é, è ou à) ne seront pas converties. </a:t>
            </a:r>
          </a:p>
          <a:p>
            <a:pPr marL="0" indent="0">
              <a:buNone/>
            </a:pPr>
            <a:r>
              <a:rPr lang="fr-FR" sz="2000" b="1" dirty="0" smtClean="0">
                <a:solidFill>
                  <a:schemeClr val="tx2">
                    <a:lumMod val="75000"/>
                  </a:schemeClr>
                </a:solidFill>
              </a:rPr>
              <a:t>$texte :</a:t>
            </a:r>
            <a:r>
              <a:rPr lang="fr-FR" sz="2000" dirty="0" smtClean="0"/>
              <a:t> la chaîne de caractères à traiter.</a:t>
            </a:r>
          </a:p>
          <a:p>
            <a:pPr marL="0" indent="0">
              <a:buNone/>
            </a:pPr>
            <a:r>
              <a:rPr lang="fr-FR" sz="2000" i="1" dirty="0" smtClean="0"/>
              <a:t>Valeur </a:t>
            </a:r>
            <a:r>
              <a:rPr lang="fr-FR" sz="2000" i="1" dirty="0"/>
              <a:t>de retour :</a:t>
            </a:r>
          </a:p>
          <a:p>
            <a:pPr marL="0" indent="0">
              <a:buNone/>
            </a:pPr>
            <a:r>
              <a:rPr lang="fr-FR" sz="2000" dirty="0"/>
              <a:t>la chaîne de caractères </a:t>
            </a:r>
            <a:r>
              <a:rPr lang="fr-FR" sz="2000" dirty="0" smtClean="0"/>
              <a:t>traitée.</a:t>
            </a:r>
            <a:endParaRPr lang="fr-FR" sz="2000" dirty="0"/>
          </a:p>
          <a:p>
            <a:pPr marL="0" indent="0">
              <a:buNone/>
            </a:pPr>
            <a:r>
              <a:rPr lang="fr-FR" sz="2000" dirty="0"/>
              <a:t>exemples : </a:t>
            </a:r>
          </a:p>
          <a:p>
            <a:pPr marL="0" indent="0">
              <a:buNone/>
            </a:pPr>
            <a:r>
              <a:rPr lang="en-US" sz="2000" dirty="0"/>
              <a:t>$txt   = </a:t>
            </a:r>
            <a:r>
              <a:rPr lang="en-US" sz="2000" dirty="0" smtClean="0"/>
              <a:t>"</a:t>
            </a:r>
            <a:r>
              <a:rPr lang="en-US" sz="2000" dirty="0" err="1" smtClean="0"/>
              <a:t>il</a:t>
            </a:r>
            <a:r>
              <a:rPr lang="en-US" sz="2000" dirty="0" smtClean="0"/>
              <a:t> </a:t>
            </a:r>
            <a:r>
              <a:rPr lang="en-US" sz="2000" dirty="0" err="1" smtClean="0"/>
              <a:t>était</a:t>
            </a:r>
            <a:r>
              <a:rPr lang="en-US" sz="2000" dirty="0" smtClean="0"/>
              <a:t> </a:t>
            </a:r>
            <a:r>
              <a:rPr lang="en-US" sz="2000" dirty="0" err="1" smtClean="0"/>
              <a:t>une</a:t>
            </a:r>
            <a:r>
              <a:rPr lang="en-US" sz="2000" dirty="0" smtClean="0"/>
              <a:t> </a:t>
            </a:r>
            <a:r>
              <a:rPr lang="en-US" sz="2000" dirty="0" err="1" smtClean="0"/>
              <a:t>fois</a:t>
            </a:r>
            <a:r>
              <a:rPr lang="en-US" sz="2000" dirty="0" smtClean="0"/>
              <a:t>";</a:t>
            </a:r>
            <a:endParaRPr lang="en-US" sz="2000" dirty="0"/>
          </a:p>
          <a:p>
            <a:pPr marL="0" indent="0">
              <a:buNone/>
            </a:pPr>
            <a:r>
              <a:rPr lang="fr-FR" sz="2000" dirty="0" err="1" smtClean="0"/>
              <a:t>echo</a:t>
            </a:r>
            <a:r>
              <a:rPr lang="fr-FR" sz="2000" dirty="0" smtClean="0"/>
              <a:t> </a:t>
            </a:r>
            <a:r>
              <a:rPr lang="fr-FR" sz="2000" b="1" dirty="0" err="1" smtClean="0">
                <a:solidFill>
                  <a:schemeClr val="accent2">
                    <a:lumMod val="75000"/>
                  </a:schemeClr>
                </a:solidFill>
              </a:rPr>
              <a:t>strtoupper</a:t>
            </a:r>
            <a:r>
              <a:rPr lang="fr-FR" sz="2000" dirty="0" smtClean="0"/>
              <a:t>($</a:t>
            </a:r>
            <a:r>
              <a:rPr lang="fr-FR" sz="2000" dirty="0" err="1" smtClean="0"/>
              <a:t>txt</a:t>
            </a:r>
            <a:r>
              <a:rPr lang="fr-FR" sz="2000" dirty="0" smtClean="0"/>
              <a:t>);   </a:t>
            </a:r>
            <a:r>
              <a:rPr lang="fr-FR" sz="2000" dirty="0"/>
              <a:t>	//  </a:t>
            </a:r>
            <a:r>
              <a:rPr lang="en-US" sz="2000" dirty="0" smtClean="0"/>
              <a:t>"</a:t>
            </a:r>
            <a:r>
              <a:rPr lang="fr-FR" sz="2000" dirty="0" smtClean="0"/>
              <a:t>IL </a:t>
            </a:r>
            <a:r>
              <a:rPr lang="fr-FR" sz="2000" dirty="0" err="1" smtClean="0"/>
              <a:t>éTAIT</a:t>
            </a:r>
            <a:r>
              <a:rPr lang="fr-FR" sz="2000" dirty="0" smtClean="0"/>
              <a:t> UNE FOIS</a:t>
            </a:r>
            <a:r>
              <a:rPr lang="en-US" sz="2000" dirty="0" smtClean="0"/>
              <a:t>"</a:t>
            </a:r>
          </a:p>
        </p:txBody>
      </p:sp>
    </p:spTree>
    <p:extLst>
      <p:ext uri="{BB962C8B-B14F-4D97-AF65-F5344CB8AC3E}">
        <p14:creationId xmlns:p14="http://schemas.microsoft.com/office/powerpoint/2010/main" val="1664634831"/>
      </p:ext>
    </p:extLst>
  </p:cSld>
  <p:clrMapOvr>
    <a:masterClrMapping/>
  </p:clrMapOvr>
  <p:transition spd="slow">
    <p:wipe dir="d"/>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exercice n°14</a:t>
            </a:r>
            <a:endParaRPr lang="fr-FR" b="1" dirty="0">
              <a:solidFill>
                <a:schemeClr val="accent2">
                  <a:lumMod val="75000"/>
                </a:schemeClr>
              </a:solidFill>
            </a:endParaRPr>
          </a:p>
        </p:txBody>
      </p:sp>
      <p:sp>
        <p:nvSpPr>
          <p:cNvPr id="3" name="ZoneTexte 2"/>
          <p:cNvSpPr txBox="1"/>
          <p:nvPr/>
        </p:nvSpPr>
        <p:spPr>
          <a:xfrm>
            <a:off x="827584" y="1484784"/>
            <a:ext cx="7848872" cy="5078313"/>
          </a:xfrm>
          <a:prstGeom prst="rect">
            <a:avLst/>
          </a:prstGeom>
          <a:noFill/>
        </p:spPr>
        <p:txBody>
          <a:bodyPr wrap="square" rtlCol="0">
            <a:spAutoFit/>
          </a:bodyPr>
          <a:lstStyle/>
          <a:p>
            <a:r>
              <a:rPr lang="fr-FR" dirty="0" smtClean="0"/>
              <a:t>Ecrire deux fonctions qui n'existent pas en PHP :</a:t>
            </a:r>
          </a:p>
          <a:p>
            <a:r>
              <a:rPr lang="fr-FR" dirty="0" smtClean="0">
                <a:solidFill>
                  <a:schemeClr val="tx2">
                    <a:lumMod val="75000"/>
                  </a:schemeClr>
                </a:solidFill>
              </a:rPr>
              <a:t>string</a:t>
            </a:r>
            <a:r>
              <a:rPr lang="fr-FR" dirty="0" smtClean="0"/>
              <a:t> </a:t>
            </a:r>
            <a:r>
              <a:rPr lang="fr-FR" b="1" dirty="0" smtClean="0">
                <a:solidFill>
                  <a:schemeClr val="accent2">
                    <a:lumMod val="75000"/>
                  </a:schemeClr>
                </a:solidFill>
              </a:rPr>
              <a:t>gauche</a:t>
            </a:r>
            <a:r>
              <a:rPr lang="fr-FR" b="1" dirty="0" smtClean="0">
                <a:solidFill>
                  <a:schemeClr val="tx2">
                    <a:lumMod val="75000"/>
                  </a:schemeClr>
                </a:solidFill>
              </a:rPr>
              <a:t>($var, $nb</a:t>
            </a:r>
            <a:r>
              <a:rPr lang="fr-FR" dirty="0" smtClean="0"/>
              <a:t>)</a:t>
            </a:r>
          </a:p>
          <a:p>
            <a:r>
              <a:rPr lang="fr-FR" dirty="0" smtClean="0"/>
              <a:t>extrait les </a:t>
            </a:r>
            <a:r>
              <a:rPr lang="fr-FR" b="1" dirty="0">
                <a:solidFill>
                  <a:schemeClr val="tx2">
                    <a:lumMod val="75000"/>
                  </a:schemeClr>
                </a:solidFill>
              </a:rPr>
              <a:t>$nb </a:t>
            </a:r>
            <a:r>
              <a:rPr lang="fr-FR" dirty="0" smtClean="0"/>
              <a:t>caractères de gauche d'une chaîne de caractères </a:t>
            </a:r>
            <a:r>
              <a:rPr lang="fr-FR" b="1" dirty="0" smtClean="0">
                <a:solidFill>
                  <a:schemeClr val="tx2">
                    <a:lumMod val="75000"/>
                  </a:schemeClr>
                </a:solidFill>
              </a:rPr>
              <a:t>$var</a:t>
            </a:r>
            <a:r>
              <a:rPr lang="fr-FR" dirty="0" smtClean="0"/>
              <a:t>.</a:t>
            </a:r>
          </a:p>
          <a:p>
            <a:r>
              <a:rPr lang="fr-FR" dirty="0" smtClean="0"/>
              <a:t>Si </a:t>
            </a:r>
            <a:r>
              <a:rPr lang="fr-FR" b="1" dirty="0">
                <a:solidFill>
                  <a:schemeClr val="tx2">
                    <a:lumMod val="75000"/>
                  </a:schemeClr>
                </a:solidFill>
              </a:rPr>
              <a:t>$</a:t>
            </a:r>
            <a:r>
              <a:rPr lang="fr-FR" b="1" dirty="0" smtClean="0">
                <a:solidFill>
                  <a:schemeClr val="tx2">
                    <a:lumMod val="75000"/>
                  </a:schemeClr>
                </a:solidFill>
              </a:rPr>
              <a:t>var </a:t>
            </a:r>
            <a:r>
              <a:rPr lang="fr-FR" dirty="0" smtClean="0"/>
              <a:t>est vide, NULL ou n'est pas une chaîne de caractères ou n'est pas un scalaire, retourner une chaîne vide.</a:t>
            </a:r>
          </a:p>
          <a:p>
            <a:r>
              <a:rPr lang="fr-FR" dirty="0" smtClean="0"/>
              <a:t>Si </a:t>
            </a:r>
            <a:r>
              <a:rPr lang="fr-FR" b="1" dirty="0">
                <a:solidFill>
                  <a:schemeClr val="tx2">
                    <a:lumMod val="75000"/>
                  </a:schemeClr>
                </a:solidFill>
              </a:rPr>
              <a:t>$nb </a:t>
            </a:r>
            <a:r>
              <a:rPr lang="fr-FR" dirty="0" smtClean="0"/>
              <a:t>est supérieur à la longueur de la chaîne, retourner la chaîne </a:t>
            </a:r>
            <a:r>
              <a:rPr lang="fr-FR" dirty="0" err="1" smtClean="0"/>
              <a:t>complête</a:t>
            </a:r>
            <a:r>
              <a:rPr lang="fr-FR" dirty="0" smtClean="0"/>
              <a:t>.</a:t>
            </a:r>
          </a:p>
          <a:p>
            <a:r>
              <a:rPr lang="fr-FR" dirty="0" smtClean="0"/>
              <a:t>Si </a:t>
            </a:r>
            <a:r>
              <a:rPr lang="fr-FR" b="1" dirty="0" smtClean="0"/>
              <a:t>$nb </a:t>
            </a:r>
            <a:r>
              <a:rPr lang="fr-FR" dirty="0" smtClean="0"/>
              <a:t>n'est pas un entier positif, retourner une chaîne vide</a:t>
            </a:r>
          </a:p>
          <a:p>
            <a:endParaRPr lang="fr-FR" dirty="0"/>
          </a:p>
          <a:p>
            <a:r>
              <a:rPr lang="fr-FR" dirty="0">
                <a:solidFill>
                  <a:schemeClr val="tx2">
                    <a:lumMod val="75000"/>
                  </a:schemeClr>
                </a:solidFill>
              </a:rPr>
              <a:t>string</a:t>
            </a:r>
            <a:r>
              <a:rPr lang="fr-FR" dirty="0"/>
              <a:t> </a:t>
            </a:r>
            <a:r>
              <a:rPr lang="fr-FR" b="1" dirty="0" smtClean="0">
                <a:solidFill>
                  <a:schemeClr val="accent2">
                    <a:lumMod val="75000"/>
                  </a:schemeClr>
                </a:solidFill>
              </a:rPr>
              <a:t>droite</a:t>
            </a:r>
            <a:r>
              <a:rPr lang="fr-FR" b="1" dirty="0" smtClean="0">
                <a:solidFill>
                  <a:schemeClr val="tx2">
                    <a:lumMod val="75000"/>
                  </a:schemeClr>
                </a:solidFill>
              </a:rPr>
              <a:t>($</a:t>
            </a:r>
            <a:r>
              <a:rPr lang="fr-FR" b="1" dirty="0">
                <a:solidFill>
                  <a:schemeClr val="tx2">
                    <a:lumMod val="75000"/>
                  </a:schemeClr>
                </a:solidFill>
              </a:rPr>
              <a:t>var, $nb</a:t>
            </a:r>
            <a:r>
              <a:rPr lang="fr-FR" dirty="0"/>
              <a:t>)</a:t>
            </a:r>
          </a:p>
          <a:p>
            <a:r>
              <a:rPr lang="fr-FR" dirty="0"/>
              <a:t>extrait les </a:t>
            </a:r>
            <a:r>
              <a:rPr lang="fr-FR" b="1" dirty="0">
                <a:solidFill>
                  <a:schemeClr val="tx2">
                    <a:lumMod val="75000"/>
                  </a:schemeClr>
                </a:solidFill>
              </a:rPr>
              <a:t>$nb </a:t>
            </a:r>
            <a:r>
              <a:rPr lang="fr-FR" dirty="0"/>
              <a:t>caractères de </a:t>
            </a:r>
            <a:r>
              <a:rPr lang="fr-FR" dirty="0" smtClean="0"/>
              <a:t>droite </a:t>
            </a:r>
            <a:r>
              <a:rPr lang="fr-FR" dirty="0"/>
              <a:t>d'une chaîne de caractères </a:t>
            </a:r>
            <a:r>
              <a:rPr lang="fr-FR" b="1" dirty="0">
                <a:solidFill>
                  <a:schemeClr val="tx2">
                    <a:lumMod val="75000"/>
                  </a:schemeClr>
                </a:solidFill>
              </a:rPr>
              <a:t>$var</a:t>
            </a:r>
            <a:r>
              <a:rPr lang="fr-FR" dirty="0" smtClean="0"/>
              <a:t>.</a:t>
            </a:r>
          </a:p>
          <a:p>
            <a:r>
              <a:rPr lang="fr-FR" dirty="0" smtClean="0"/>
              <a:t>Valeur retournée dans les mêmes conditions que </a:t>
            </a:r>
            <a:r>
              <a:rPr lang="fr-FR" b="1" dirty="0">
                <a:solidFill>
                  <a:schemeClr val="accent2">
                    <a:lumMod val="75000"/>
                  </a:schemeClr>
                </a:solidFill>
              </a:rPr>
              <a:t>gauche</a:t>
            </a:r>
            <a:r>
              <a:rPr lang="fr-FR" b="1" dirty="0" smtClean="0">
                <a:solidFill>
                  <a:schemeClr val="accent2">
                    <a:lumMod val="75000"/>
                  </a:schemeClr>
                </a:solidFill>
              </a:rPr>
              <a:t>()</a:t>
            </a:r>
          </a:p>
          <a:p>
            <a:r>
              <a:rPr lang="fr-FR" b="1" dirty="0" smtClean="0">
                <a:solidFill>
                  <a:schemeClr val="accent2">
                    <a:lumMod val="75000"/>
                  </a:schemeClr>
                </a:solidFill>
              </a:rPr>
              <a:t>Tests :</a:t>
            </a:r>
          </a:p>
          <a:p>
            <a:r>
              <a:rPr lang="fr-FR" dirty="0"/>
              <a:t>gauche($</a:t>
            </a:r>
            <a:r>
              <a:rPr lang="fr-FR" dirty="0" smtClean="0"/>
              <a:t>a,3)		gauche</a:t>
            </a:r>
            <a:r>
              <a:rPr lang="fr-FR" dirty="0"/>
              <a:t>($</a:t>
            </a:r>
            <a:r>
              <a:rPr lang="fr-FR" dirty="0" err="1"/>
              <a:t>a,NULL</a:t>
            </a:r>
            <a:r>
              <a:rPr lang="fr-FR" dirty="0" smtClean="0"/>
              <a:t>)		gauche</a:t>
            </a:r>
            <a:r>
              <a:rPr lang="fr-FR" dirty="0"/>
              <a:t>($</a:t>
            </a:r>
            <a:r>
              <a:rPr lang="fr-FR" dirty="0" err="1" smtClean="0"/>
              <a:t>a,FALSE</a:t>
            </a:r>
            <a:r>
              <a:rPr lang="fr-FR" dirty="0" smtClean="0"/>
              <a:t>)</a:t>
            </a:r>
            <a:endParaRPr lang="fr-FR" dirty="0"/>
          </a:p>
          <a:p>
            <a:r>
              <a:rPr lang="fr-FR" dirty="0" smtClean="0"/>
              <a:t>gauche(NULL,3)		gauche(FALSE,3)		gauche</a:t>
            </a:r>
            <a:r>
              <a:rPr lang="fr-FR" dirty="0"/>
              <a:t>($a,-3</a:t>
            </a:r>
            <a:r>
              <a:rPr lang="fr-FR" dirty="0" smtClean="0"/>
              <a:t>)</a:t>
            </a:r>
            <a:endParaRPr lang="fr-FR" dirty="0"/>
          </a:p>
          <a:p>
            <a:r>
              <a:rPr lang="fr-FR" dirty="0" smtClean="0"/>
              <a:t>gauche(</a:t>
            </a:r>
            <a:r>
              <a:rPr lang="fr-FR" dirty="0" err="1" smtClean="0"/>
              <a:t>array</a:t>
            </a:r>
            <a:r>
              <a:rPr lang="fr-FR" dirty="0" smtClean="0"/>
              <a:t>(1,2,3</a:t>
            </a:r>
            <a:r>
              <a:rPr lang="fr-FR" dirty="0"/>
              <a:t>),</a:t>
            </a:r>
            <a:r>
              <a:rPr lang="fr-FR" dirty="0" smtClean="0"/>
              <a:t>3)	gauche(192,3)		gauche</a:t>
            </a:r>
            <a:r>
              <a:rPr lang="fr-FR" dirty="0"/>
              <a:t>($</a:t>
            </a:r>
            <a:r>
              <a:rPr lang="fr-FR" dirty="0" smtClean="0"/>
              <a:t>a,123)</a:t>
            </a:r>
          </a:p>
          <a:p>
            <a:r>
              <a:rPr lang="fr-FR" dirty="0" smtClean="0"/>
              <a:t>gauche</a:t>
            </a:r>
            <a:r>
              <a:rPr lang="fr-FR" dirty="0"/>
              <a:t>($a</a:t>
            </a:r>
            <a:r>
              <a:rPr lang="fr-FR" dirty="0" smtClean="0"/>
              <a:t>)		gauche(NULL)		gauche()</a:t>
            </a:r>
            <a:endParaRPr lang="fr-FR" dirty="0"/>
          </a:p>
          <a:p>
            <a:r>
              <a:rPr lang="fr-FR" dirty="0" smtClean="0"/>
              <a:t>gauche(3e18,3e18)</a:t>
            </a:r>
            <a:endParaRPr lang="fr-FR" dirty="0"/>
          </a:p>
          <a:p>
            <a:r>
              <a:rPr lang="fr-FR" b="1" u="sng" dirty="0" smtClean="0"/>
              <a:t>idem pour droite()</a:t>
            </a:r>
            <a:endParaRPr lang="fr-FR" b="1" u="sng" dirty="0"/>
          </a:p>
        </p:txBody>
      </p:sp>
    </p:spTree>
    <p:extLst>
      <p:ext uri="{BB962C8B-B14F-4D97-AF65-F5344CB8AC3E}">
        <p14:creationId xmlns:p14="http://schemas.microsoft.com/office/powerpoint/2010/main" val="599181394"/>
      </p:ext>
    </p:extLst>
  </p:cSld>
  <p:clrMapOvr>
    <a:masterClrMapping/>
  </p:clrMapOvr>
  <p:transition spd="slow">
    <p:wipe dir="d"/>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279048"/>
          </a:xfrm>
        </p:spPr>
        <p:txBody>
          <a:bodyPr/>
          <a:lstStyle/>
          <a:p>
            <a:r>
              <a:rPr lang="fr-FR" sz="1600" b="1" i="1" dirty="0" smtClean="0"/>
              <a:t>corrigé ex 14</a:t>
            </a:r>
            <a:endParaRPr lang="fr-FR" sz="1600" b="1" dirty="0">
              <a:solidFill>
                <a:schemeClr val="accent2">
                  <a:lumMod val="75000"/>
                </a:schemeClr>
              </a:solidFill>
            </a:endParaRPr>
          </a:p>
        </p:txBody>
      </p:sp>
      <p:sp>
        <p:nvSpPr>
          <p:cNvPr id="3" name="ZoneTexte 2"/>
          <p:cNvSpPr txBox="1"/>
          <p:nvPr/>
        </p:nvSpPr>
        <p:spPr>
          <a:xfrm>
            <a:off x="827584" y="764704"/>
            <a:ext cx="7848872" cy="5632311"/>
          </a:xfrm>
          <a:prstGeom prst="rect">
            <a:avLst/>
          </a:prstGeom>
          <a:noFill/>
        </p:spPr>
        <p:txBody>
          <a:bodyPr wrap="square" rtlCol="0">
            <a:spAutoFit/>
          </a:bodyPr>
          <a:lstStyle/>
          <a:p>
            <a:r>
              <a:rPr lang="fr-FR" dirty="0" err="1"/>
              <a:t>function</a:t>
            </a:r>
            <a:r>
              <a:rPr lang="fr-FR" dirty="0"/>
              <a:t> gauche($</a:t>
            </a:r>
            <a:r>
              <a:rPr lang="fr-FR" dirty="0" err="1"/>
              <a:t>txt</a:t>
            </a:r>
            <a:r>
              <a:rPr lang="fr-FR" dirty="0"/>
              <a:t> = '',$long=32767</a:t>
            </a:r>
            <a:r>
              <a:rPr lang="fr-FR" dirty="0" smtClean="0"/>
              <a:t>) {</a:t>
            </a:r>
            <a:endParaRPr lang="fr-FR" dirty="0"/>
          </a:p>
          <a:p>
            <a:r>
              <a:rPr lang="fr-FR" dirty="0"/>
              <a:t>// extrait les $long caractères de gauche</a:t>
            </a:r>
          </a:p>
          <a:p>
            <a:r>
              <a:rPr lang="fr-FR" dirty="0" smtClean="0"/>
              <a:t>$</a:t>
            </a:r>
            <a:r>
              <a:rPr lang="fr-FR" dirty="0" err="1"/>
              <a:t>res</a:t>
            </a:r>
            <a:r>
              <a:rPr lang="fr-FR" dirty="0"/>
              <a:t> ='';			</a:t>
            </a:r>
            <a:r>
              <a:rPr lang="fr-FR" dirty="0" smtClean="0"/>
              <a:t>// initialisation </a:t>
            </a:r>
            <a:r>
              <a:rPr lang="fr-FR" dirty="0"/>
              <a:t>du résultat</a:t>
            </a:r>
          </a:p>
          <a:p>
            <a:r>
              <a:rPr lang="fr-FR" dirty="0"/>
              <a:t>$</a:t>
            </a:r>
            <a:r>
              <a:rPr lang="fr-FR" dirty="0" err="1"/>
              <a:t>nbarg</a:t>
            </a:r>
            <a:r>
              <a:rPr lang="fr-FR" dirty="0"/>
              <a:t> = </a:t>
            </a:r>
            <a:r>
              <a:rPr lang="fr-FR" dirty="0" err="1"/>
              <a:t>func_num_args</a:t>
            </a:r>
            <a:r>
              <a:rPr lang="fr-FR" dirty="0" smtClean="0"/>
              <a:t>();</a:t>
            </a:r>
          </a:p>
          <a:p>
            <a:r>
              <a:rPr lang="fr-FR" dirty="0" smtClean="0"/>
              <a:t>if </a:t>
            </a:r>
            <a:r>
              <a:rPr lang="fr-FR" dirty="0"/>
              <a:t>($</a:t>
            </a:r>
            <a:r>
              <a:rPr lang="fr-FR" dirty="0" err="1"/>
              <a:t>nbarg</a:t>
            </a:r>
            <a:r>
              <a:rPr lang="fr-FR" dirty="0"/>
              <a:t>==2) { 		</a:t>
            </a:r>
            <a:r>
              <a:rPr lang="fr-FR" dirty="0" smtClean="0"/>
              <a:t>// </a:t>
            </a:r>
            <a:r>
              <a:rPr lang="fr-FR" dirty="0"/>
              <a:t>Est-ce que tous les arguments </a:t>
            </a:r>
            <a:r>
              <a:rPr lang="fr-FR" dirty="0" smtClean="0"/>
              <a:t>sont </a:t>
            </a:r>
            <a:r>
              <a:rPr lang="fr-FR" dirty="0"/>
              <a:t>définis </a:t>
            </a:r>
            <a:r>
              <a:rPr lang="fr-FR" dirty="0" smtClean="0"/>
              <a:t>?</a:t>
            </a:r>
            <a:endParaRPr lang="fr-FR" dirty="0"/>
          </a:p>
          <a:p>
            <a:r>
              <a:rPr lang="fr-FR" dirty="0" smtClean="0"/>
              <a:t>        if </a:t>
            </a:r>
            <a:r>
              <a:rPr lang="fr-FR" dirty="0"/>
              <a:t>((!</a:t>
            </a:r>
            <a:r>
              <a:rPr lang="fr-FR" dirty="0" err="1"/>
              <a:t>is_null</a:t>
            </a:r>
            <a:r>
              <a:rPr lang="fr-FR" dirty="0"/>
              <a:t>($</a:t>
            </a:r>
            <a:r>
              <a:rPr lang="fr-FR" dirty="0" err="1"/>
              <a:t>txt</a:t>
            </a:r>
            <a:r>
              <a:rPr lang="fr-FR" dirty="0"/>
              <a:t>)) &amp;&amp; (!</a:t>
            </a:r>
            <a:r>
              <a:rPr lang="fr-FR" dirty="0" err="1"/>
              <a:t>is_null</a:t>
            </a:r>
            <a:r>
              <a:rPr lang="fr-FR" dirty="0"/>
              <a:t>($long))) </a:t>
            </a:r>
            <a:r>
              <a:rPr lang="fr-FR" dirty="0" smtClean="0"/>
              <a:t>{</a:t>
            </a:r>
            <a:r>
              <a:rPr lang="fr-FR" dirty="0"/>
              <a:t>	// variables non NULL</a:t>
            </a:r>
          </a:p>
          <a:p>
            <a:r>
              <a:rPr lang="fr-FR" dirty="0" smtClean="0"/>
              <a:t>	if </a:t>
            </a:r>
            <a:r>
              <a:rPr lang="fr-FR" dirty="0"/>
              <a:t>((!</a:t>
            </a:r>
            <a:r>
              <a:rPr lang="fr-FR" dirty="0" err="1"/>
              <a:t>is_array</a:t>
            </a:r>
            <a:r>
              <a:rPr lang="fr-FR" dirty="0"/>
              <a:t>($</a:t>
            </a:r>
            <a:r>
              <a:rPr lang="fr-FR" dirty="0" err="1"/>
              <a:t>txt</a:t>
            </a:r>
            <a:r>
              <a:rPr lang="fr-FR" dirty="0"/>
              <a:t>)) &amp;&amp; (</a:t>
            </a:r>
            <a:r>
              <a:rPr lang="fr-FR" dirty="0" err="1"/>
              <a:t>is_string</a:t>
            </a:r>
            <a:r>
              <a:rPr lang="fr-FR" dirty="0"/>
              <a:t>($</a:t>
            </a:r>
            <a:r>
              <a:rPr lang="fr-FR" dirty="0" err="1"/>
              <a:t>txt</a:t>
            </a:r>
            <a:r>
              <a:rPr lang="fr-FR" dirty="0"/>
              <a:t>)) &amp;&amp; </a:t>
            </a:r>
            <a:r>
              <a:rPr lang="fr-FR" dirty="0" err="1"/>
              <a:t>is_int</a:t>
            </a:r>
            <a:r>
              <a:rPr lang="fr-FR" dirty="0"/>
              <a:t>($long)) { // variables de </a:t>
            </a:r>
            <a:r>
              <a:rPr lang="fr-FR" dirty="0" smtClean="0"/>
              <a:t>						type </a:t>
            </a:r>
            <a:r>
              <a:rPr lang="fr-FR" dirty="0"/>
              <a:t>correct</a:t>
            </a:r>
          </a:p>
          <a:p>
            <a:r>
              <a:rPr lang="fr-FR" dirty="0"/>
              <a:t>	</a:t>
            </a:r>
            <a:r>
              <a:rPr lang="fr-FR" dirty="0" smtClean="0"/>
              <a:t>        if </a:t>
            </a:r>
            <a:r>
              <a:rPr lang="fr-FR" dirty="0"/>
              <a:t>($long&gt;0) { 		</a:t>
            </a:r>
            <a:r>
              <a:rPr lang="fr-FR" dirty="0" smtClean="0"/>
              <a:t>	// </a:t>
            </a:r>
            <a:r>
              <a:rPr lang="fr-FR" dirty="0"/>
              <a:t>longueur positive</a:t>
            </a:r>
          </a:p>
          <a:p>
            <a:r>
              <a:rPr lang="fr-FR" dirty="0"/>
              <a:t>		if ($long &gt; </a:t>
            </a:r>
            <a:r>
              <a:rPr lang="fr-FR" dirty="0" err="1"/>
              <a:t>strlen</a:t>
            </a:r>
            <a:r>
              <a:rPr lang="fr-FR" dirty="0"/>
              <a:t>($</a:t>
            </a:r>
            <a:r>
              <a:rPr lang="fr-FR" dirty="0" err="1"/>
              <a:t>txt</a:t>
            </a:r>
            <a:r>
              <a:rPr lang="fr-FR" dirty="0"/>
              <a:t>)) { 	// longueur correcte</a:t>
            </a:r>
          </a:p>
          <a:p>
            <a:r>
              <a:rPr lang="fr-FR" dirty="0"/>
              <a:t>		</a:t>
            </a:r>
            <a:r>
              <a:rPr lang="fr-FR" dirty="0" smtClean="0"/>
              <a:t>        $</a:t>
            </a:r>
            <a:r>
              <a:rPr lang="fr-FR" dirty="0" err="1"/>
              <a:t>res</a:t>
            </a:r>
            <a:r>
              <a:rPr lang="fr-FR" dirty="0"/>
              <a:t>=$</a:t>
            </a:r>
            <a:r>
              <a:rPr lang="fr-FR" dirty="0" err="1"/>
              <a:t>txt</a:t>
            </a:r>
            <a:r>
              <a:rPr lang="fr-FR" dirty="0"/>
              <a:t>;</a:t>
            </a:r>
          </a:p>
          <a:p>
            <a:r>
              <a:rPr lang="fr-FR" dirty="0"/>
              <a:t>		</a:t>
            </a:r>
            <a:r>
              <a:rPr lang="fr-FR" dirty="0" smtClean="0"/>
              <a:t>}</a:t>
            </a:r>
            <a:endParaRPr lang="fr-FR" dirty="0"/>
          </a:p>
          <a:p>
            <a:r>
              <a:rPr lang="fr-FR" dirty="0"/>
              <a:t>		</a:t>
            </a:r>
            <a:r>
              <a:rPr lang="fr-FR" dirty="0" err="1" smtClean="0"/>
              <a:t>else</a:t>
            </a:r>
            <a:r>
              <a:rPr lang="fr-FR" dirty="0" smtClean="0"/>
              <a:t> </a:t>
            </a:r>
            <a:r>
              <a:rPr lang="fr-FR" dirty="0"/>
              <a:t>{</a:t>
            </a:r>
          </a:p>
          <a:p>
            <a:r>
              <a:rPr lang="fr-FR" dirty="0"/>
              <a:t>		</a:t>
            </a:r>
            <a:r>
              <a:rPr lang="fr-FR" dirty="0" smtClean="0"/>
              <a:t>        $</a:t>
            </a:r>
            <a:r>
              <a:rPr lang="fr-FR" dirty="0" err="1"/>
              <a:t>res</a:t>
            </a:r>
            <a:r>
              <a:rPr lang="fr-FR" dirty="0"/>
              <a:t> = </a:t>
            </a:r>
            <a:r>
              <a:rPr lang="fr-FR" dirty="0" err="1"/>
              <a:t>substr</a:t>
            </a:r>
            <a:r>
              <a:rPr lang="fr-FR" dirty="0"/>
              <a:t>($</a:t>
            </a:r>
            <a:r>
              <a:rPr lang="fr-FR" dirty="0" err="1"/>
              <a:t>txt</a:t>
            </a:r>
            <a:r>
              <a:rPr lang="fr-FR" dirty="0"/>
              <a:t>,$long</a:t>
            </a:r>
            <a:r>
              <a:rPr lang="fr-FR" dirty="0" smtClean="0"/>
              <a:t>);    //extraction</a:t>
            </a:r>
            <a:endParaRPr lang="fr-FR" dirty="0"/>
          </a:p>
          <a:p>
            <a:r>
              <a:rPr lang="fr-FR" dirty="0"/>
              <a:t>		}</a:t>
            </a:r>
          </a:p>
          <a:p>
            <a:r>
              <a:rPr lang="fr-FR" dirty="0" smtClean="0"/>
              <a:t>        </a:t>
            </a:r>
            <a:r>
              <a:rPr lang="fr-FR" dirty="0"/>
              <a:t>	</a:t>
            </a:r>
            <a:r>
              <a:rPr lang="fr-FR" dirty="0" smtClean="0"/>
              <a:t>        }</a:t>
            </a:r>
            <a:endParaRPr lang="fr-FR" dirty="0"/>
          </a:p>
          <a:p>
            <a:r>
              <a:rPr lang="fr-FR" dirty="0"/>
              <a:t>	}</a:t>
            </a:r>
          </a:p>
          <a:p>
            <a:r>
              <a:rPr lang="fr-FR" dirty="0" smtClean="0"/>
              <a:t>        }</a:t>
            </a:r>
            <a:endParaRPr lang="fr-FR" dirty="0"/>
          </a:p>
          <a:p>
            <a:r>
              <a:rPr lang="fr-FR" dirty="0" smtClean="0"/>
              <a:t>}</a:t>
            </a:r>
          </a:p>
          <a:p>
            <a:pPr algn="ctr"/>
            <a:r>
              <a:rPr lang="fr-FR" i="1" dirty="0" smtClean="0"/>
              <a:t>(suite page suivante)</a:t>
            </a:r>
            <a:endParaRPr lang="fr-FR" i="1" dirty="0"/>
          </a:p>
        </p:txBody>
      </p:sp>
    </p:spTree>
    <p:extLst>
      <p:ext uri="{BB962C8B-B14F-4D97-AF65-F5344CB8AC3E}">
        <p14:creationId xmlns:p14="http://schemas.microsoft.com/office/powerpoint/2010/main" val="3210178800"/>
      </p:ext>
    </p:extLst>
  </p:cSld>
  <p:clrMapOvr>
    <a:masterClrMapping/>
  </p:clrMapOvr>
  <p:transition spd="slow">
    <p:wipe dir="d"/>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279048"/>
          </a:xfrm>
        </p:spPr>
        <p:txBody>
          <a:bodyPr/>
          <a:lstStyle/>
          <a:p>
            <a:r>
              <a:rPr lang="fr-FR" sz="1600" b="1" i="1" dirty="0" smtClean="0"/>
              <a:t>corrigé ex 14</a:t>
            </a:r>
            <a:endParaRPr lang="fr-FR" sz="1600" b="1" dirty="0">
              <a:solidFill>
                <a:schemeClr val="accent2">
                  <a:lumMod val="75000"/>
                </a:schemeClr>
              </a:solidFill>
            </a:endParaRPr>
          </a:p>
        </p:txBody>
      </p:sp>
      <p:sp>
        <p:nvSpPr>
          <p:cNvPr id="3" name="ZoneTexte 2"/>
          <p:cNvSpPr txBox="1"/>
          <p:nvPr/>
        </p:nvSpPr>
        <p:spPr>
          <a:xfrm>
            <a:off x="827584" y="764704"/>
            <a:ext cx="7848872" cy="4524315"/>
          </a:xfrm>
          <a:prstGeom prst="rect">
            <a:avLst/>
          </a:prstGeom>
          <a:noFill/>
        </p:spPr>
        <p:txBody>
          <a:bodyPr wrap="square" rtlCol="0">
            <a:spAutoFit/>
          </a:bodyPr>
          <a:lstStyle/>
          <a:p>
            <a:r>
              <a:rPr lang="fr-FR" dirty="0" err="1"/>
              <a:t>elseif</a:t>
            </a:r>
            <a:r>
              <a:rPr lang="fr-FR" dirty="0"/>
              <a:t> ($</a:t>
            </a:r>
            <a:r>
              <a:rPr lang="fr-FR" dirty="0" err="1"/>
              <a:t>nbarg</a:t>
            </a:r>
            <a:r>
              <a:rPr lang="fr-FR" dirty="0"/>
              <a:t>==1) {</a:t>
            </a:r>
          </a:p>
          <a:p>
            <a:r>
              <a:rPr lang="fr-FR" dirty="0" smtClean="0"/>
              <a:t>        $</a:t>
            </a:r>
            <a:r>
              <a:rPr lang="fr-FR" dirty="0" err="1"/>
              <a:t>arg</a:t>
            </a:r>
            <a:r>
              <a:rPr lang="fr-FR" dirty="0"/>
              <a:t> = </a:t>
            </a:r>
            <a:r>
              <a:rPr lang="fr-FR" dirty="0" err="1"/>
              <a:t>func_get_arg</a:t>
            </a:r>
            <a:r>
              <a:rPr lang="fr-FR" dirty="0"/>
              <a:t>(0);</a:t>
            </a:r>
          </a:p>
          <a:p>
            <a:r>
              <a:rPr lang="fr-FR" dirty="0" smtClean="0"/>
              <a:t>        if </a:t>
            </a:r>
            <a:r>
              <a:rPr lang="fr-FR" dirty="0"/>
              <a:t>(</a:t>
            </a:r>
            <a:r>
              <a:rPr lang="fr-FR" dirty="0" err="1"/>
              <a:t>is_string</a:t>
            </a:r>
            <a:r>
              <a:rPr lang="fr-FR" dirty="0"/>
              <a:t>($</a:t>
            </a:r>
            <a:r>
              <a:rPr lang="fr-FR" dirty="0" err="1"/>
              <a:t>arg</a:t>
            </a:r>
            <a:r>
              <a:rPr lang="fr-FR" dirty="0"/>
              <a:t>)) {</a:t>
            </a:r>
          </a:p>
          <a:p>
            <a:r>
              <a:rPr lang="fr-FR" dirty="0" smtClean="0"/>
              <a:t>                 if </a:t>
            </a:r>
            <a:r>
              <a:rPr lang="fr-FR" dirty="0"/>
              <a:t>($long&gt;0) { 		</a:t>
            </a:r>
            <a:r>
              <a:rPr lang="fr-FR" dirty="0" smtClean="0"/>
              <a:t>	// </a:t>
            </a:r>
            <a:r>
              <a:rPr lang="fr-FR" dirty="0"/>
              <a:t>longueur positive</a:t>
            </a:r>
          </a:p>
          <a:p>
            <a:r>
              <a:rPr lang="fr-FR" dirty="0"/>
              <a:t>	</a:t>
            </a:r>
            <a:r>
              <a:rPr lang="fr-FR" dirty="0" smtClean="0"/>
              <a:t>        if </a:t>
            </a:r>
            <a:r>
              <a:rPr lang="fr-FR" dirty="0"/>
              <a:t>($long &gt; </a:t>
            </a:r>
            <a:r>
              <a:rPr lang="fr-FR" dirty="0" err="1"/>
              <a:t>strlen</a:t>
            </a:r>
            <a:r>
              <a:rPr lang="fr-FR" dirty="0"/>
              <a:t>($</a:t>
            </a:r>
            <a:r>
              <a:rPr lang="fr-FR" dirty="0" err="1"/>
              <a:t>txt</a:t>
            </a:r>
            <a:r>
              <a:rPr lang="fr-FR" dirty="0"/>
              <a:t>)) { 	</a:t>
            </a:r>
            <a:r>
              <a:rPr lang="fr-FR" dirty="0" smtClean="0"/>
              <a:t>// </a:t>
            </a:r>
            <a:r>
              <a:rPr lang="fr-FR" dirty="0"/>
              <a:t>longueur correcte</a:t>
            </a:r>
          </a:p>
          <a:p>
            <a:r>
              <a:rPr lang="fr-FR" dirty="0"/>
              <a:t>	</a:t>
            </a:r>
            <a:r>
              <a:rPr lang="fr-FR" dirty="0" smtClean="0"/>
              <a:t>        	$</a:t>
            </a:r>
            <a:r>
              <a:rPr lang="fr-FR" dirty="0" err="1"/>
              <a:t>res</a:t>
            </a:r>
            <a:r>
              <a:rPr lang="fr-FR" dirty="0"/>
              <a:t>=$</a:t>
            </a:r>
            <a:r>
              <a:rPr lang="fr-FR" dirty="0" err="1"/>
              <a:t>txt</a:t>
            </a:r>
            <a:r>
              <a:rPr lang="fr-FR" dirty="0"/>
              <a:t>;</a:t>
            </a:r>
          </a:p>
          <a:p>
            <a:r>
              <a:rPr lang="fr-FR" dirty="0"/>
              <a:t>	</a:t>
            </a:r>
            <a:r>
              <a:rPr lang="fr-FR" dirty="0" smtClean="0"/>
              <a:t>        }</a:t>
            </a:r>
            <a:endParaRPr lang="fr-FR" dirty="0"/>
          </a:p>
          <a:p>
            <a:r>
              <a:rPr lang="fr-FR" dirty="0"/>
              <a:t>	</a:t>
            </a:r>
            <a:r>
              <a:rPr lang="fr-FR" dirty="0" smtClean="0"/>
              <a:t>        </a:t>
            </a:r>
            <a:r>
              <a:rPr lang="fr-FR" dirty="0" err="1" smtClean="0"/>
              <a:t>else</a:t>
            </a:r>
            <a:r>
              <a:rPr lang="fr-FR" dirty="0" smtClean="0"/>
              <a:t> {</a:t>
            </a:r>
          </a:p>
          <a:p>
            <a:r>
              <a:rPr lang="fr-FR" dirty="0"/>
              <a:t>	</a:t>
            </a:r>
            <a:r>
              <a:rPr lang="fr-FR" dirty="0" smtClean="0"/>
              <a:t>        	$</a:t>
            </a:r>
            <a:r>
              <a:rPr lang="fr-FR" dirty="0" err="1"/>
              <a:t>res</a:t>
            </a:r>
            <a:r>
              <a:rPr lang="fr-FR" dirty="0"/>
              <a:t> = </a:t>
            </a:r>
            <a:r>
              <a:rPr lang="fr-FR" dirty="0" err="1"/>
              <a:t>substr</a:t>
            </a:r>
            <a:r>
              <a:rPr lang="fr-FR" dirty="0"/>
              <a:t>($</a:t>
            </a:r>
            <a:r>
              <a:rPr lang="fr-FR" dirty="0" err="1"/>
              <a:t>txt</a:t>
            </a:r>
            <a:r>
              <a:rPr lang="fr-FR" dirty="0"/>
              <a:t>,$long);</a:t>
            </a:r>
          </a:p>
          <a:p>
            <a:r>
              <a:rPr lang="fr-FR" dirty="0"/>
              <a:t>	</a:t>
            </a:r>
            <a:r>
              <a:rPr lang="fr-FR" dirty="0" smtClean="0"/>
              <a:t>        }</a:t>
            </a:r>
            <a:endParaRPr lang="fr-FR" dirty="0"/>
          </a:p>
          <a:p>
            <a:r>
              <a:rPr lang="fr-FR" dirty="0" smtClean="0"/>
              <a:t>          	}</a:t>
            </a:r>
            <a:endParaRPr lang="fr-FR" dirty="0"/>
          </a:p>
          <a:p>
            <a:r>
              <a:rPr lang="fr-FR" dirty="0" smtClean="0"/>
              <a:t>        }</a:t>
            </a:r>
            <a:endParaRPr lang="fr-FR" dirty="0"/>
          </a:p>
          <a:p>
            <a:r>
              <a:rPr lang="fr-FR" dirty="0"/>
              <a:t>}</a:t>
            </a:r>
          </a:p>
          <a:p>
            <a:r>
              <a:rPr lang="fr-FR" dirty="0"/>
              <a:t>return $</a:t>
            </a:r>
            <a:r>
              <a:rPr lang="fr-FR" dirty="0" err="1"/>
              <a:t>res</a:t>
            </a:r>
            <a:r>
              <a:rPr lang="fr-FR" dirty="0"/>
              <a:t>;</a:t>
            </a:r>
          </a:p>
          <a:p>
            <a:r>
              <a:rPr lang="fr-FR" dirty="0"/>
              <a:t>}</a:t>
            </a:r>
          </a:p>
          <a:p>
            <a:pPr algn="ctr"/>
            <a:r>
              <a:rPr lang="fr-FR" i="1" dirty="0" smtClean="0"/>
              <a:t>(test page suivante)</a:t>
            </a:r>
            <a:endParaRPr lang="fr-FR" i="1" dirty="0"/>
          </a:p>
        </p:txBody>
      </p:sp>
    </p:spTree>
    <p:extLst>
      <p:ext uri="{BB962C8B-B14F-4D97-AF65-F5344CB8AC3E}">
        <p14:creationId xmlns:p14="http://schemas.microsoft.com/office/powerpoint/2010/main" val="4259492016"/>
      </p:ext>
    </p:extLst>
  </p:cSld>
  <p:clrMapOvr>
    <a:masterClrMapping/>
  </p:clrMapOvr>
  <p:transition spd="slow">
    <p:wipe dir="d"/>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279048"/>
          </a:xfrm>
        </p:spPr>
        <p:txBody>
          <a:bodyPr/>
          <a:lstStyle/>
          <a:p>
            <a:r>
              <a:rPr lang="fr-FR" sz="1600" b="1" i="1" dirty="0" smtClean="0"/>
              <a:t>corrigé ex 14</a:t>
            </a:r>
            <a:endParaRPr lang="fr-FR" sz="1600" b="1" dirty="0">
              <a:solidFill>
                <a:schemeClr val="accent2">
                  <a:lumMod val="75000"/>
                </a:schemeClr>
              </a:solidFill>
            </a:endParaRPr>
          </a:p>
        </p:txBody>
      </p:sp>
      <p:sp>
        <p:nvSpPr>
          <p:cNvPr id="3" name="ZoneTexte 2"/>
          <p:cNvSpPr txBox="1"/>
          <p:nvPr/>
        </p:nvSpPr>
        <p:spPr>
          <a:xfrm>
            <a:off x="827584" y="764704"/>
            <a:ext cx="7848872" cy="5632311"/>
          </a:xfrm>
          <a:prstGeom prst="rect">
            <a:avLst/>
          </a:prstGeom>
          <a:noFill/>
        </p:spPr>
        <p:txBody>
          <a:bodyPr wrap="square" rtlCol="0">
            <a:spAutoFit/>
          </a:bodyPr>
          <a:lstStyle/>
          <a:p>
            <a:r>
              <a:rPr lang="fr-FR" dirty="0" smtClean="0"/>
              <a:t>// tests</a:t>
            </a:r>
          </a:p>
          <a:p>
            <a:r>
              <a:rPr lang="fr-FR" dirty="0" smtClean="0"/>
              <a:t>$</a:t>
            </a:r>
            <a:r>
              <a:rPr lang="fr-FR" dirty="0" err="1"/>
              <a:t>rc</a:t>
            </a:r>
            <a:r>
              <a:rPr lang="fr-FR" dirty="0"/>
              <a:t> = "&lt;</a:t>
            </a:r>
            <a:r>
              <a:rPr lang="fr-FR" dirty="0" err="1"/>
              <a:t>br</a:t>
            </a:r>
            <a:r>
              <a:rPr lang="fr-FR" dirty="0"/>
              <a:t>/&gt;\n";</a:t>
            </a:r>
          </a:p>
          <a:p>
            <a:r>
              <a:rPr lang="fr-FR" dirty="0"/>
              <a:t>$a = 'Bonjour';</a:t>
            </a:r>
          </a:p>
          <a:p>
            <a:r>
              <a:rPr lang="fr-FR" dirty="0" err="1"/>
              <a:t>echo</a:t>
            </a:r>
            <a:r>
              <a:rPr lang="fr-FR" dirty="0"/>
              <a:t> 'résultat &gt;'.gauche($a,3).'&lt;'.$</a:t>
            </a:r>
            <a:r>
              <a:rPr lang="fr-FR" dirty="0" err="1"/>
              <a:t>rc</a:t>
            </a:r>
            <a:r>
              <a:rPr lang="fr-FR" dirty="0"/>
              <a:t>;		// résultat &gt;jour&lt;</a:t>
            </a:r>
          </a:p>
          <a:p>
            <a:r>
              <a:rPr lang="fr-FR" dirty="0" err="1"/>
              <a:t>echo</a:t>
            </a:r>
            <a:r>
              <a:rPr lang="fr-FR" dirty="0"/>
              <a:t> 'résultat &gt;'.gauche($</a:t>
            </a:r>
            <a:r>
              <a:rPr lang="fr-FR" dirty="0" err="1"/>
              <a:t>a,NULL</a:t>
            </a:r>
            <a:r>
              <a:rPr lang="fr-FR" dirty="0"/>
              <a:t>).'&lt;'.$</a:t>
            </a:r>
            <a:r>
              <a:rPr lang="fr-FR" dirty="0" err="1"/>
              <a:t>rc</a:t>
            </a:r>
            <a:r>
              <a:rPr lang="fr-FR" dirty="0"/>
              <a:t>;	// résultat &gt;&lt;</a:t>
            </a:r>
          </a:p>
          <a:p>
            <a:r>
              <a:rPr lang="fr-FR" dirty="0" err="1"/>
              <a:t>echo</a:t>
            </a:r>
            <a:r>
              <a:rPr lang="fr-FR" dirty="0"/>
              <a:t> 'résultat &gt;'.gauche($</a:t>
            </a:r>
            <a:r>
              <a:rPr lang="fr-FR" dirty="0" err="1"/>
              <a:t>a,FALSE</a:t>
            </a:r>
            <a:r>
              <a:rPr lang="fr-FR" dirty="0"/>
              <a:t>).'&lt;'.$</a:t>
            </a:r>
            <a:r>
              <a:rPr lang="fr-FR" dirty="0" err="1"/>
              <a:t>rc</a:t>
            </a:r>
            <a:r>
              <a:rPr lang="fr-FR" dirty="0" smtClean="0"/>
              <a:t>;	// </a:t>
            </a:r>
            <a:r>
              <a:rPr lang="fr-FR" dirty="0"/>
              <a:t>résultat &gt;&lt;</a:t>
            </a:r>
          </a:p>
          <a:p>
            <a:r>
              <a:rPr lang="fr-FR" dirty="0" err="1"/>
              <a:t>echo</a:t>
            </a:r>
            <a:r>
              <a:rPr lang="fr-FR" dirty="0"/>
              <a:t> 'résultat &gt;'.gauche(NULL,3).'&lt;'.$</a:t>
            </a:r>
            <a:r>
              <a:rPr lang="fr-FR" dirty="0" err="1"/>
              <a:t>rc</a:t>
            </a:r>
            <a:r>
              <a:rPr lang="fr-FR" dirty="0" smtClean="0"/>
              <a:t>;	// </a:t>
            </a:r>
            <a:r>
              <a:rPr lang="fr-FR" dirty="0"/>
              <a:t>résultat &gt;&lt;</a:t>
            </a:r>
          </a:p>
          <a:p>
            <a:r>
              <a:rPr lang="fr-FR" dirty="0" err="1"/>
              <a:t>echo</a:t>
            </a:r>
            <a:r>
              <a:rPr lang="fr-FR" dirty="0"/>
              <a:t> 'résultat &gt;'.gauche(FALSE,3).'&lt;'.$</a:t>
            </a:r>
            <a:r>
              <a:rPr lang="fr-FR" dirty="0" err="1"/>
              <a:t>rc</a:t>
            </a:r>
            <a:r>
              <a:rPr lang="fr-FR" dirty="0" smtClean="0"/>
              <a:t>;	</a:t>
            </a:r>
            <a:r>
              <a:rPr lang="fr-FR" dirty="0"/>
              <a:t>// résultat &gt;&lt;</a:t>
            </a:r>
          </a:p>
          <a:p>
            <a:r>
              <a:rPr lang="fr-FR" dirty="0" err="1" smtClean="0"/>
              <a:t>echo</a:t>
            </a:r>
            <a:r>
              <a:rPr lang="fr-FR" dirty="0" smtClean="0"/>
              <a:t> </a:t>
            </a:r>
            <a:r>
              <a:rPr lang="fr-FR" dirty="0"/>
              <a:t>'résultat &gt;'.gauche($a,-3).'&lt;'.$</a:t>
            </a:r>
            <a:r>
              <a:rPr lang="fr-FR" dirty="0" err="1"/>
              <a:t>rc</a:t>
            </a:r>
            <a:r>
              <a:rPr lang="fr-FR" dirty="0" smtClean="0"/>
              <a:t>;		</a:t>
            </a:r>
            <a:r>
              <a:rPr lang="fr-FR" dirty="0"/>
              <a:t>// résultat &gt;&lt;</a:t>
            </a:r>
          </a:p>
          <a:p>
            <a:r>
              <a:rPr lang="fr-FR" dirty="0" err="1" smtClean="0"/>
              <a:t>echo</a:t>
            </a:r>
            <a:r>
              <a:rPr lang="fr-FR" dirty="0" smtClean="0"/>
              <a:t> </a:t>
            </a:r>
            <a:r>
              <a:rPr lang="fr-FR" dirty="0"/>
              <a:t>'résultat &gt;'.gauche(</a:t>
            </a:r>
            <a:r>
              <a:rPr lang="fr-FR" dirty="0" err="1"/>
              <a:t>array</a:t>
            </a:r>
            <a:r>
              <a:rPr lang="fr-FR" dirty="0"/>
              <a:t>(1,2,3),3).'&lt;'.$</a:t>
            </a:r>
            <a:r>
              <a:rPr lang="fr-FR" dirty="0" err="1"/>
              <a:t>rc</a:t>
            </a:r>
            <a:r>
              <a:rPr lang="fr-FR" dirty="0" smtClean="0"/>
              <a:t>;	</a:t>
            </a:r>
            <a:r>
              <a:rPr lang="fr-FR" dirty="0"/>
              <a:t>// résultat </a:t>
            </a:r>
            <a:r>
              <a:rPr lang="fr-FR" dirty="0" smtClean="0"/>
              <a:t>&gt;&lt;</a:t>
            </a:r>
            <a:endParaRPr lang="fr-FR" dirty="0"/>
          </a:p>
          <a:p>
            <a:r>
              <a:rPr lang="fr-FR" dirty="0" err="1"/>
              <a:t>echo</a:t>
            </a:r>
            <a:r>
              <a:rPr lang="fr-FR" dirty="0"/>
              <a:t> 'résultat &gt;'.gauche(192,3).'&lt;'.$</a:t>
            </a:r>
            <a:r>
              <a:rPr lang="fr-FR" dirty="0" err="1"/>
              <a:t>rc</a:t>
            </a:r>
            <a:r>
              <a:rPr lang="fr-FR" dirty="0" smtClean="0"/>
              <a:t>;		</a:t>
            </a:r>
            <a:r>
              <a:rPr lang="fr-FR" dirty="0"/>
              <a:t>// résultat &gt;&lt;</a:t>
            </a:r>
          </a:p>
          <a:p>
            <a:r>
              <a:rPr lang="fr-FR" dirty="0" err="1" smtClean="0"/>
              <a:t>echo</a:t>
            </a:r>
            <a:r>
              <a:rPr lang="fr-FR" dirty="0" smtClean="0"/>
              <a:t> </a:t>
            </a:r>
            <a:r>
              <a:rPr lang="fr-FR" dirty="0"/>
              <a:t>'résultat &gt;'.gauche($a,123).'&lt;'.$</a:t>
            </a:r>
            <a:r>
              <a:rPr lang="fr-FR" dirty="0" err="1"/>
              <a:t>rc</a:t>
            </a:r>
            <a:r>
              <a:rPr lang="fr-FR" dirty="0"/>
              <a:t>;	// résultat &gt;Bonjour&lt;</a:t>
            </a:r>
          </a:p>
          <a:p>
            <a:r>
              <a:rPr lang="fr-FR" dirty="0" err="1" smtClean="0"/>
              <a:t>echo</a:t>
            </a:r>
            <a:r>
              <a:rPr lang="fr-FR" dirty="0" smtClean="0"/>
              <a:t> </a:t>
            </a:r>
            <a:r>
              <a:rPr lang="fr-FR" dirty="0"/>
              <a:t>'résultat &gt;'.gauche($a).'&lt;'.$</a:t>
            </a:r>
            <a:r>
              <a:rPr lang="fr-FR" dirty="0" err="1"/>
              <a:t>rc</a:t>
            </a:r>
            <a:r>
              <a:rPr lang="fr-FR" dirty="0" smtClean="0"/>
              <a:t>;		</a:t>
            </a:r>
            <a:r>
              <a:rPr lang="fr-FR" dirty="0"/>
              <a:t>// résultat &gt;Bonjour&lt;</a:t>
            </a:r>
          </a:p>
          <a:p>
            <a:r>
              <a:rPr lang="fr-FR" dirty="0" err="1" smtClean="0"/>
              <a:t>echo</a:t>
            </a:r>
            <a:r>
              <a:rPr lang="fr-FR" dirty="0" smtClean="0"/>
              <a:t> </a:t>
            </a:r>
            <a:r>
              <a:rPr lang="fr-FR" dirty="0"/>
              <a:t>'résultat &gt;'.gauche(NULL).'&lt;'.$</a:t>
            </a:r>
            <a:r>
              <a:rPr lang="fr-FR" dirty="0" err="1"/>
              <a:t>rc</a:t>
            </a:r>
            <a:r>
              <a:rPr lang="fr-FR" dirty="0" smtClean="0"/>
              <a:t>;		// </a:t>
            </a:r>
            <a:r>
              <a:rPr lang="fr-FR" dirty="0"/>
              <a:t>résultat &gt;&lt;</a:t>
            </a:r>
          </a:p>
          <a:p>
            <a:r>
              <a:rPr lang="fr-FR" dirty="0" err="1" smtClean="0"/>
              <a:t>echo</a:t>
            </a:r>
            <a:r>
              <a:rPr lang="fr-FR" dirty="0" smtClean="0"/>
              <a:t> </a:t>
            </a:r>
            <a:r>
              <a:rPr lang="fr-FR" dirty="0"/>
              <a:t>'résultat &gt;'.gauche().'&lt;'.$</a:t>
            </a:r>
            <a:r>
              <a:rPr lang="fr-FR" dirty="0" err="1"/>
              <a:t>rc</a:t>
            </a:r>
            <a:r>
              <a:rPr lang="fr-FR" dirty="0" smtClean="0"/>
              <a:t>;		</a:t>
            </a:r>
            <a:r>
              <a:rPr lang="fr-FR" dirty="0"/>
              <a:t>// résultat &gt;&lt;</a:t>
            </a:r>
          </a:p>
          <a:p>
            <a:r>
              <a:rPr lang="fr-FR" dirty="0" err="1" smtClean="0"/>
              <a:t>echo</a:t>
            </a:r>
            <a:r>
              <a:rPr lang="fr-FR" dirty="0" smtClean="0"/>
              <a:t> </a:t>
            </a:r>
            <a:r>
              <a:rPr lang="fr-FR" dirty="0"/>
              <a:t>'résultat &gt;'.gauche(3e18,3e18).'&lt;'.$</a:t>
            </a:r>
            <a:r>
              <a:rPr lang="fr-FR" dirty="0" err="1"/>
              <a:t>rc</a:t>
            </a:r>
            <a:r>
              <a:rPr lang="fr-FR" dirty="0" smtClean="0"/>
              <a:t>;	</a:t>
            </a:r>
            <a:r>
              <a:rPr lang="fr-FR" dirty="0"/>
              <a:t>// résultat </a:t>
            </a:r>
            <a:r>
              <a:rPr lang="fr-FR" dirty="0" smtClean="0"/>
              <a:t>&gt;&lt;</a:t>
            </a:r>
          </a:p>
          <a:p>
            <a:endParaRPr lang="fr-FR" dirty="0"/>
          </a:p>
          <a:p>
            <a:r>
              <a:rPr lang="fr-FR" dirty="0" err="1" smtClean="0"/>
              <a:t>function</a:t>
            </a:r>
            <a:r>
              <a:rPr lang="fr-FR" dirty="0" smtClean="0"/>
              <a:t> droite() identique à gauche() sauf 1 ligne :</a:t>
            </a:r>
          </a:p>
          <a:p>
            <a:r>
              <a:rPr lang="fr-FR" dirty="0" smtClean="0"/>
              <a:t>		 </a:t>
            </a:r>
            <a:r>
              <a:rPr lang="fr-FR" dirty="0"/>
              <a:t>$</a:t>
            </a:r>
            <a:r>
              <a:rPr lang="fr-FR" dirty="0" err="1"/>
              <a:t>res</a:t>
            </a:r>
            <a:r>
              <a:rPr lang="fr-FR" dirty="0"/>
              <a:t> = </a:t>
            </a:r>
            <a:r>
              <a:rPr lang="fr-FR" dirty="0" err="1"/>
              <a:t>substr</a:t>
            </a:r>
            <a:r>
              <a:rPr lang="fr-FR" dirty="0"/>
              <a:t>($</a:t>
            </a:r>
            <a:r>
              <a:rPr lang="fr-FR" dirty="0" err="1"/>
              <a:t>txt</a:t>
            </a:r>
            <a:r>
              <a:rPr lang="fr-FR" b="1" dirty="0" smtClean="0">
                <a:solidFill>
                  <a:srgbClr val="FF0000"/>
                </a:solidFill>
              </a:rPr>
              <a:t>,-</a:t>
            </a:r>
            <a:r>
              <a:rPr lang="fr-FR" dirty="0" smtClean="0"/>
              <a:t>$</a:t>
            </a:r>
            <a:r>
              <a:rPr lang="fr-FR" dirty="0"/>
              <a:t>long</a:t>
            </a:r>
            <a:r>
              <a:rPr lang="fr-FR" dirty="0" smtClean="0"/>
              <a:t>); 	//extraction (signe -)</a:t>
            </a:r>
            <a:endParaRPr lang="fr-FR" dirty="0"/>
          </a:p>
          <a:p>
            <a:endParaRPr lang="fr-FR" dirty="0"/>
          </a:p>
        </p:txBody>
      </p:sp>
    </p:spTree>
    <p:extLst>
      <p:ext uri="{BB962C8B-B14F-4D97-AF65-F5344CB8AC3E}">
        <p14:creationId xmlns:p14="http://schemas.microsoft.com/office/powerpoint/2010/main" val="1461963024"/>
      </p:ext>
    </p:extLst>
  </p:cSld>
  <p:clrMapOvr>
    <a:masterClrMapping/>
  </p:clrMapOvr>
  <p:transition spd="slow">
    <p:wipe dir="d"/>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ucfirst</a:t>
            </a:r>
            <a:r>
              <a:rPr lang="fr-FR" sz="2800" b="1" i="1" dirty="0" smtClean="0">
                <a:solidFill>
                  <a:schemeClr val="accent2">
                    <a:lumMod val="75000"/>
                  </a:schemeClr>
                </a:solidFill>
              </a:rPr>
              <a:t>($texte)</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dirty="0" smtClean="0">
                <a:solidFill>
                  <a:schemeClr val="tx2">
                    <a:lumMod val="75000"/>
                  </a:schemeClr>
                </a:solidFill>
              </a:rPr>
              <a:t>string</a:t>
            </a:r>
            <a:r>
              <a:rPr lang="fr-FR" sz="2000" dirty="0" smtClean="0"/>
              <a:t> </a:t>
            </a:r>
            <a:r>
              <a:rPr lang="fr-FR" sz="2000" b="1" dirty="0" err="1" smtClean="0">
                <a:solidFill>
                  <a:schemeClr val="accent2">
                    <a:lumMod val="75000"/>
                  </a:schemeClr>
                </a:solidFill>
              </a:rPr>
              <a:t>ucfirst</a:t>
            </a:r>
            <a:r>
              <a:rPr lang="fr-FR" sz="2000" b="1" dirty="0" smtClean="0">
                <a:solidFill>
                  <a:schemeClr val="accent2">
                    <a:lumMod val="75000"/>
                  </a:schemeClr>
                </a:solidFill>
              </a:rPr>
              <a:t>(</a:t>
            </a:r>
            <a:r>
              <a:rPr lang="fr-FR" sz="2000" b="1" dirty="0" smtClean="0">
                <a:solidFill>
                  <a:schemeClr val="tx2">
                    <a:lumMod val="75000"/>
                  </a:schemeClr>
                </a:solidFill>
              </a:rPr>
              <a:t>$texte</a:t>
            </a:r>
            <a:r>
              <a:rPr lang="fr-FR" sz="2000" b="1" dirty="0" smtClean="0">
                <a:solidFill>
                  <a:schemeClr val="accent2">
                    <a:lumMod val="75000"/>
                  </a:schemeClr>
                </a:solidFill>
              </a:rPr>
              <a:t>)</a:t>
            </a:r>
          </a:p>
          <a:p>
            <a:pPr marL="0" indent="0">
              <a:buNone/>
            </a:pPr>
            <a:r>
              <a:rPr lang="fr-FR" sz="2000" dirty="0"/>
              <a:t>Retourne la chaîne </a:t>
            </a:r>
            <a:r>
              <a:rPr lang="fr-FR" sz="2000" b="1" dirty="0" smtClean="0">
                <a:solidFill>
                  <a:schemeClr val="tx2">
                    <a:lumMod val="75000"/>
                  </a:schemeClr>
                </a:solidFill>
              </a:rPr>
              <a:t>$</a:t>
            </a:r>
            <a:r>
              <a:rPr lang="fr-FR" sz="2000" b="1" dirty="0">
                <a:solidFill>
                  <a:schemeClr val="tx2">
                    <a:lumMod val="75000"/>
                  </a:schemeClr>
                </a:solidFill>
              </a:rPr>
              <a:t>texte </a:t>
            </a:r>
            <a:r>
              <a:rPr lang="fr-FR" sz="2000" dirty="0" smtClean="0"/>
              <a:t>après </a:t>
            </a:r>
            <a:r>
              <a:rPr lang="fr-FR" sz="2000" dirty="0"/>
              <a:t>avoir remplacé le premier caractère par sa majuscule, si le premier caractère est alphabétique. </a:t>
            </a:r>
          </a:p>
          <a:p>
            <a:pPr marL="0" indent="0">
              <a:buNone/>
            </a:pPr>
            <a:r>
              <a:rPr lang="fr-FR" sz="2000" dirty="0" smtClean="0"/>
              <a:t>Remarque : La </a:t>
            </a:r>
            <a:r>
              <a:rPr lang="fr-FR" sz="2000" dirty="0"/>
              <a:t>notion d'"alphabétique" est déterminée par la configuration de localisation. Cela signifie que pour la configuration par défaut "C", les caractères tels que les voyelles accentuées (comme é, è ou à) ne seront pas converties. </a:t>
            </a:r>
          </a:p>
          <a:p>
            <a:pPr marL="0" indent="0">
              <a:buNone/>
            </a:pPr>
            <a:r>
              <a:rPr lang="fr-FR" sz="2000" b="1" dirty="0" smtClean="0">
                <a:solidFill>
                  <a:schemeClr val="tx2">
                    <a:lumMod val="75000"/>
                  </a:schemeClr>
                </a:solidFill>
              </a:rPr>
              <a:t>$texte :</a:t>
            </a:r>
            <a:r>
              <a:rPr lang="fr-FR" sz="2000" dirty="0" smtClean="0"/>
              <a:t> la chaîne de caractères à traiter.</a:t>
            </a:r>
          </a:p>
          <a:p>
            <a:pPr marL="0" indent="0">
              <a:buNone/>
            </a:pPr>
            <a:r>
              <a:rPr lang="fr-FR" sz="2000" i="1" dirty="0" smtClean="0"/>
              <a:t>Valeur </a:t>
            </a:r>
            <a:r>
              <a:rPr lang="fr-FR" sz="2000" i="1" dirty="0"/>
              <a:t>de retour :</a:t>
            </a:r>
          </a:p>
          <a:p>
            <a:pPr marL="0" indent="0">
              <a:buNone/>
            </a:pPr>
            <a:r>
              <a:rPr lang="fr-FR" sz="2000" dirty="0"/>
              <a:t>la chaîne de caractères </a:t>
            </a:r>
            <a:r>
              <a:rPr lang="fr-FR" sz="2000" dirty="0" smtClean="0"/>
              <a:t>traitée.</a:t>
            </a:r>
            <a:endParaRPr lang="fr-FR" sz="2000" dirty="0"/>
          </a:p>
          <a:p>
            <a:pPr marL="0" indent="0">
              <a:buNone/>
            </a:pPr>
            <a:r>
              <a:rPr lang="fr-FR" sz="2000" dirty="0"/>
              <a:t>exemples : </a:t>
            </a:r>
          </a:p>
          <a:p>
            <a:pPr marL="0" indent="0">
              <a:buNone/>
            </a:pPr>
            <a:r>
              <a:rPr lang="en-US" sz="2000" dirty="0"/>
              <a:t>$txt   = </a:t>
            </a:r>
            <a:r>
              <a:rPr lang="en-US" sz="2000" dirty="0" smtClean="0"/>
              <a:t>"</a:t>
            </a:r>
            <a:r>
              <a:rPr lang="en-US" sz="2000" dirty="0" err="1" smtClean="0"/>
              <a:t>trottoir</a:t>
            </a:r>
            <a:r>
              <a:rPr lang="en-US" sz="2000" dirty="0" smtClean="0"/>
              <a:t>";</a:t>
            </a:r>
            <a:endParaRPr lang="en-US" sz="2000" dirty="0"/>
          </a:p>
          <a:p>
            <a:pPr marL="0" indent="0">
              <a:buNone/>
            </a:pPr>
            <a:r>
              <a:rPr lang="fr-FR" sz="2000" dirty="0" err="1" smtClean="0"/>
              <a:t>echo</a:t>
            </a:r>
            <a:r>
              <a:rPr lang="fr-FR" sz="2000" dirty="0" smtClean="0"/>
              <a:t> </a:t>
            </a:r>
            <a:r>
              <a:rPr lang="fr-FR" sz="2000" b="1" dirty="0" err="1">
                <a:solidFill>
                  <a:schemeClr val="accent2">
                    <a:lumMod val="75000"/>
                  </a:schemeClr>
                </a:solidFill>
              </a:rPr>
              <a:t>ucfirst</a:t>
            </a:r>
            <a:r>
              <a:rPr lang="fr-FR" sz="2000" dirty="0" smtClean="0"/>
              <a:t>($</a:t>
            </a:r>
            <a:r>
              <a:rPr lang="fr-FR" sz="2000" dirty="0" err="1" smtClean="0"/>
              <a:t>txt</a:t>
            </a:r>
            <a:r>
              <a:rPr lang="fr-FR" sz="2000" dirty="0" smtClean="0"/>
              <a:t>);   </a:t>
            </a:r>
            <a:r>
              <a:rPr lang="fr-FR" sz="2000" dirty="0"/>
              <a:t>	//  </a:t>
            </a:r>
            <a:r>
              <a:rPr lang="en-US" sz="2000" dirty="0" smtClean="0"/>
              <a:t>"</a:t>
            </a:r>
            <a:r>
              <a:rPr lang="en-US" sz="2000" dirty="0" err="1" smtClean="0"/>
              <a:t>Trottoir</a:t>
            </a:r>
            <a:r>
              <a:rPr lang="en-US" sz="2000" dirty="0" smtClean="0"/>
              <a:t>"</a:t>
            </a:r>
          </a:p>
        </p:txBody>
      </p:sp>
    </p:spTree>
    <p:extLst>
      <p:ext uri="{BB962C8B-B14F-4D97-AF65-F5344CB8AC3E}">
        <p14:creationId xmlns:p14="http://schemas.microsoft.com/office/powerpoint/2010/main" val="3112956701"/>
      </p:ext>
    </p:extLst>
  </p:cSld>
  <p:clrMapOvr>
    <a:masterClrMapping/>
  </p:clrMapOvr>
  <p:transition spd="slow">
    <p:wipe dir="d"/>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lcfirst</a:t>
            </a:r>
            <a:r>
              <a:rPr lang="fr-FR" sz="2800" b="1" i="1" dirty="0" smtClean="0">
                <a:solidFill>
                  <a:schemeClr val="accent2">
                    <a:lumMod val="75000"/>
                  </a:schemeClr>
                </a:solidFill>
              </a:rPr>
              <a:t>($texte)</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dirty="0" smtClean="0">
                <a:solidFill>
                  <a:schemeClr val="tx2">
                    <a:lumMod val="75000"/>
                  </a:schemeClr>
                </a:solidFill>
              </a:rPr>
              <a:t>string</a:t>
            </a:r>
            <a:r>
              <a:rPr lang="fr-FR" sz="2000" dirty="0" smtClean="0"/>
              <a:t> </a:t>
            </a:r>
            <a:r>
              <a:rPr lang="fr-FR" sz="2000" b="1" dirty="0" err="1" smtClean="0">
                <a:solidFill>
                  <a:schemeClr val="accent2">
                    <a:lumMod val="75000"/>
                  </a:schemeClr>
                </a:solidFill>
              </a:rPr>
              <a:t>lcfirst</a:t>
            </a:r>
            <a:r>
              <a:rPr lang="fr-FR" sz="2000" b="1" dirty="0" smtClean="0">
                <a:solidFill>
                  <a:schemeClr val="accent2">
                    <a:lumMod val="75000"/>
                  </a:schemeClr>
                </a:solidFill>
              </a:rPr>
              <a:t>(</a:t>
            </a:r>
            <a:r>
              <a:rPr lang="fr-FR" sz="2000" b="1" dirty="0" smtClean="0">
                <a:solidFill>
                  <a:schemeClr val="tx2">
                    <a:lumMod val="75000"/>
                  </a:schemeClr>
                </a:solidFill>
              </a:rPr>
              <a:t>$texte</a:t>
            </a:r>
            <a:r>
              <a:rPr lang="fr-FR" sz="2000" b="1" dirty="0" smtClean="0">
                <a:solidFill>
                  <a:schemeClr val="accent2">
                    <a:lumMod val="75000"/>
                  </a:schemeClr>
                </a:solidFill>
              </a:rPr>
              <a:t>)</a:t>
            </a:r>
          </a:p>
          <a:p>
            <a:pPr marL="0" indent="0">
              <a:buNone/>
            </a:pPr>
            <a:r>
              <a:rPr lang="fr-FR" sz="2000" dirty="0"/>
              <a:t>Retourne la chaîne </a:t>
            </a:r>
            <a:r>
              <a:rPr lang="fr-FR" sz="2000" b="1" dirty="0" smtClean="0">
                <a:solidFill>
                  <a:schemeClr val="tx2">
                    <a:lumMod val="75000"/>
                  </a:schemeClr>
                </a:solidFill>
              </a:rPr>
              <a:t>$</a:t>
            </a:r>
            <a:r>
              <a:rPr lang="fr-FR" sz="2000" b="1" dirty="0">
                <a:solidFill>
                  <a:schemeClr val="tx2">
                    <a:lumMod val="75000"/>
                  </a:schemeClr>
                </a:solidFill>
              </a:rPr>
              <a:t>texte </a:t>
            </a:r>
            <a:r>
              <a:rPr lang="fr-FR" sz="2000" dirty="0" smtClean="0"/>
              <a:t>après </a:t>
            </a:r>
            <a:r>
              <a:rPr lang="fr-FR" sz="2000" dirty="0"/>
              <a:t>avoir remplacé le premier caractère par sa </a:t>
            </a:r>
            <a:r>
              <a:rPr lang="fr-FR" sz="2000" dirty="0" smtClean="0"/>
              <a:t>minuscule</a:t>
            </a:r>
            <a:r>
              <a:rPr lang="fr-FR" sz="2000" dirty="0"/>
              <a:t>, si le premier caractère est alphabétique. </a:t>
            </a:r>
          </a:p>
          <a:p>
            <a:pPr marL="0" indent="0">
              <a:buNone/>
            </a:pPr>
            <a:r>
              <a:rPr lang="fr-FR" sz="2000" dirty="0" smtClean="0"/>
              <a:t>Remarque : La </a:t>
            </a:r>
            <a:r>
              <a:rPr lang="fr-FR" sz="2000" dirty="0"/>
              <a:t>notion d'"alphabétique" est déterminée par la configuration de localisation. Cela signifie que pour la configuration par défaut "C", les caractères tels que les voyelles accentuées (comme é, è ou à) ne seront pas converties. </a:t>
            </a:r>
          </a:p>
          <a:p>
            <a:pPr marL="0" indent="0">
              <a:buNone/>
            </a:pPr>
            <a:r>
              <a:rPr lang="fr-FR" sz="2000" b="1" dirty="0" smtClean="0">
                <a:solidFill>
                  <a:schemeClr val="tx2">
                    <a:lumMod val="75000"/>
                  </a:schemeClr>
                </a:solidFill>
              </a:rPr>
              <a:t>$texte :</a:t>
            </a:r>
            <a:r>
              <a:rPr lang="fr-FR" sz="2000" dirty="0" smtClean="0"/>
              <a:t> la chaîne de caractères à traiter.</a:t>
            </a:r>
          </a:p>
          <a:p>
            <a:pPr marL="0" indent="0">
              <a:buNone/>
            </a:pPr>
            <a:r>
              <a:rPr lang="fr-FR" sz="2000" i="1" dirty="0" smtClean="0"/>
              <a:t>Valeur </a:t>
            </a:r>
            <a:r>
              <a:rPr lang="fr-FR" sz="2000" i="1" dirty="0"/>
              <a:t>de retour :</a:t>
            </a:r>
          </a:p>
          <a:p>
            <a:pPr marL="0" indent="0">
              <a:buNone/>
            </a:pPr>
            <a:r>
              <a:rPr lang="fr-FR" sz="2000" dirty="0"/>
              <a:t>la chaîne de caractères </a:t>
            </a:r>
            <a:r>
              <a:rPr lang="fr-FR" sz="2000" dirty="0" smtClean="0"/>
              <a:t>traitée.</a:t>
            </a:r>
            <a:endParaRPr lang="fr-FR" sz="2000" dirty="0"/>
          </a:p>
          <a:p>
            <a:pPr marL="0" indent="0">
              <a:buNone/>
            </a:pPr>
            <a:r>
              <a:rPr lang="fr-FR" sz="2000" dirty="0"/>
              <a:t>exemples : </a:t>
            </a:r>
          </a:p>
          <a:p>
            <a:pPr marL="0" indent="0">
              <a:buNone/>
            </a:pPr>
            <a:r>
              <a:rPr lang="en-US" sz="2000" dirty="0"/>
              <a:t>$txt   = </a:t>
            </a:r>
            <a:r>
              <a:rPr lang="en-US" sz="2000" dirty="0" smtClean="0"/>
              <a:t>"BRAVO";</a:t>
            </a:r>
            <a:endParaRPr lang="en-US" sz="2000" dirty="0"/>
          </a:p>
          <a:p>
            <a:pPr marL="0" indent="0">
              <a:buNone/>
            </a:pPr>
            <a:r>
              <a:rPr lang="fr-FR" sz="2000" dirty="0" err="1" smtClean="0"/>
              <a:t>echo</a:t>
            </a:r>
            <a:r>
              <a:rPr lang="fr-FR" sz="2000" dirty="0" smtClean="0"/>
              <a:t> </a:t>
            </a:r>
            <a:r>
              <a:rPr lang="fr-FR" sz="2000" b="1" dirty="0" err="1">
                <a:solidFill>
                  <a:schemeClr val="accent2">
                    <a:lumMod val="75000"/>
                  </a:schemeClr>
                </a:solidFill>
              </a:rPr>
              <a:t>lcfirst</a:t>
            </a:r>
            <a:r>
              <a:rPr lang="fr-FR" sz="2000" dirty="0" smtClean="0"/>
              <a:t>($</a:t>
            </a:r>
            <a:r>
              <a:rPr lang="fr-FR" sz="2000" dirty="0" err="1" smtClean="0"/>
              <a:t>txt</a:t>
            </a:r>
            <a:r>
              <a:rPr lang="fr-FR" sz="2000" dirty="0" smtClean="0"/>
              <a:t>);   </a:t>
            </a:r>
            <a:r>
              <a:rPr lang="fr-FR" sz="2000" dirty="0"/>
              <a:t>	//  </a:t>
            </a:r>
            <a:r>
              <a:rPr lang="en-US" sz="2000" dirty="0" smtClean="0"/>
              <a:t>"</a:t>
            </a:r>
            <a:r>
              <a:rPr lang="en-US" sz="2000" dirty="0" err="1" smtClean="0"/>
              <a:t>bRAVO</a:t>
            </a:r>
            <a:r>
              <a:rPr lang="en-US" sz="2000" dirty="0" smtClean="0"/>
              <a:t>"</a:t>
            </a:r>
          </a:p>
        </p:txBody>
      </p:sp>
    </p:spTree>
    <p:extLst>
      <p:ext uri="{BB962C8B-B14F-4D97-AF65-F5344CB8AC3E}">
        <p14:creationId xmlns:p14="http://schemas.microsoft.com/office/powerpoint/2010/main" val="2298240031"/>
      </p:ext>
    </p:extLst>
  </p:cSld>
  <p:clrMapOvr>
    <a:masterClrMapping/>
  </p:clrMapOvr>
  <p:transition spd="slow">
    <p:wipe dir="d"/>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ucwords</a:t>
            </a:r>
            <a:r>
              <a:rPr lang="fr-FR" sz="2800" b="1" i="1" dirty="0" smtClean="0">
                <a:solidFill>
                  <a:schemeClr val="accent2">
                    <a:lumMod val="75000"/>
                  </a:schemeClr>
                </a:solidFill>
              </a:rPr>
              <a:t>($texte)</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dirty="0" smtClean="0">
                <a:solidFill>
                  <a:schemeClr val="tx2">
                    <a:lumMod val="75000"/>
                  </a:schemeClr>
                </a:solidFill>
              </a:rPr>
              <a:t>string</a:t>
            </a:r>
            <a:r>
              <a:rPr lang="fr-FR" sz="2000" dirty="0" smtClean="0"/>
              <a:t> </a:t>
            </a:r>
            <a:r>
              <a:rPr lang="fr-FR" sz="2000" b="1" dirty="0" err="1" smtClean="0">
                <a:solidFill>
                  <a:schemeClr val="accent2">
                    <a:lumMod val="75000"/>
                  </a:schemeClr>
                </a:solidFill>
              </a:rPr>
              <a:t>ucwords</a:t>
            </a:r>
            <a:r>
              <a:rPr lang="fr-FR" sz="2000" b="1" dirty="0" smtClean="0">
                <a:solidFill>
                  <a:schemeClr val="accent2">
                    <a:lumMod val="75000"/>
                  </a:schemeClr>
                </a:solidFill>
              </a:rPr>
              <a:t>(</a:t>
            </a:r>
            <a:r>
              <a:rPr lang="fr-FR" sz="2000" b="1" dirty="0" smtClean="0">
                <a:solidFill>
                  <a:schemeClr val="tx2">
                    <a:lumMod val="75000"/>
                  </a:schemeClr>
                </a:solidFill>
              </a:rPr>
              <a:t>$texte</a:t>
            </a:r>
            <a:r>
              <a:rPr lang="fr-FR" sz="2000" b="1" dirty="0" smtClean="0">
                <a:solidFill>
                  <a:schemeClr val="accent2">
                    <a:lumMod val="75000"/>
                  </a:schemeClr>
                </a:solidFill>
              </a:rPr>
              <a:t>)</a:t>
            </a:r>
          </a:p>
          <a:p>
            <a:pPr marL="0" indent="0">
              <a:buNone/>
            </a:pPr>
            <a:r>
              <a:rPr lang="fr-FR" sz="2000" dirty="0"/>
              <a:t>Retourne la chaîne </a:t>
            </a:r>
            <a:r>
              <a:rPr lang="fr-FR" sz="2000" b="1" dirty="0" smtClean="0">
                <a:solidFill>
                  <a:schemeClr val="tx2">
                    <a:lumMod val="75000"/>
                  </a:schemeClr>
                </a:solidFill>
              </a:rPr>
              <a:t>$</a:t>
            </a:r>
            <a:r>
              <a:rPr lang="fr-FR" sz="2000" b="1" dirty="0">
                <a:solidFill>
                  <a:schemeClr val="tx2">
                    <a:lumMod val="75000"/>
                  </a:schemeClr>
                </a:solidFill>
              </a:rPr>
              <a:t>texte </a:t>
            </a:r>
            <a:r>
              <a:rPr lang="fr-FR" sz="2000" dirty="0" smtClean="0"/>
              <a:t>après </a:t>
            </a:r>
            <a:r>
              <a:rPr lang="fr-FR" sz="2000" dirty="0"/>
              <a:t>avoir remplacé le premier caractère </a:t>
            </a:r>
            <a:r>
              <a:rPr lang="fr-FR" sz="2000" dirty="0" smtClean="0"/>
              <a:t>de chaque mot par </a:t>
            </a:r>
            <a:r>
              <a:rPr lang="fr-FR" sz="2000" dirty="0"/>
              <a:t>sa majuscule, si le premier caractère est alphabétique. </a:t>
            </a:r>
          </a:p>
          <a:p>
            <a:pPr marL="0" indent="0">
              <a:buNone/>
            </a:pPr>
            <a:r>
              <a:rPr lang="fr-FR" sz="2000" dirty="0"/>
              <a:t>La définition d'un mot est : toute séquence de caractères qui suit immédiatement un caractère blanc (espace, tabulation, nouvelle ligne, retour chariot, tabulation verticale). </a:t>
            </a:r>
            <a:endParaRPr lang="fr-FR" sz="2000" dirty="0" smtClean="0"/>
          </a:p>
          <a:p>
            <a:pPr marL="0" indent="0">
              <a:buNone/>
            </a:pPr>
            <a:r>
              <a:rPr lang="fr-FR" sz="2000" b="1" dirty="0" smtClean="0">
                <a:solidFill>
                  <a:schemeClr val="tx2">
                    <a:lumMod val="75000"/>
                  </a:schemeClr>
                </a:solidFill>
              </a:rPr>
              <a:t>$texte :</a:t>
            </a:r>
            <a:r>
              <a:rPr lang="fr-FR" sz="2000" dirty="0" smtClean="0"/>
              <a:t> la chaîne de caractères à traiter.</a:t>
            </a:r>
          </a:p>
          <a:p>
            <a:pPr marL="0" indent="0">
              <a:buNone/>
            </a:pPr>
            <a:r>
              <a:rPr lang="fr-FR" sz="2000" i="1" dirty="0" smtClean="0"/>
              <a:t>Valeur </a:t>
            </a:r>
            <a:r>
              <a:rPr lang="fr-FR" sz="2000" i="1" dirty="0"/>
              <a:t>de retour :</a:t>
            </a:r>
          </a:p>
          <a:p>
            <a:pPr marL="0" indent="0">
              <a:buNone/>
            </a:pPr>
            <a:r>
              <a:rPr lang="fr-FR" sz="2000" dirty="0"/>
              <a:t>la chaîne de caractères </a:t>
            </a:r>
            <a:r>
              <a:rPr lang="fr-FR" sz="2000" dirty="0" smtClean="0"/>
              <a:t>traitée.</a:t>
            </a:r>
            <a:endParaRPr lang="fr-FR" sz="2000" dirty="0"/>
          </a:p>
          <a:p>
            <a:pPr marL="0" indent="0">
              <a:buNone/>
            </a:pPr>
            <a:r>
              <a:rPr lang="fr-FR" sz="2000" dirty="0"/>
              <a:t>exemples : </a:t>
            </a:r>
          </a:p>
          <a:p>
            <a:pPr marL="0" indent="0">
              <a:buNone/>
            </a:pPr>
            <a:r>
              <a:rPr lang="en-US" sz="2000" dirty="0"/>
              <a:t>$txt   = </a:t>
            </a:r>
            <a:r>
              <a:rPr lang="en-US" sz="2000" dirty="0" smtClean="0"/>
              <a:t>"</a:t>
            </a:r>
            <a:r>
              <a:rPr lang="en-US" sz="2000" dirty="0" err="1" smtClean="0"/>
              <a:t>il</a:t>
            </a:r>
            <a:r>
              <a:rPr lang="en-US" sz="2000" dirty="0" smtClean="0"/>
              <a:t> </a:t>
            </a:r>
            <a:r>
              <a:rPr lang="en-US" sz="2000" dirty="0" err="1" smtClean="0"/>
              <a:t>était</a:t>
            </a:r>
            <a:r>
              <a:rPr lang="en-US" sz="2000" dirty="0" smtClean="0"/>
              <a:t> </a:t>
            </a:r>
            <a:r>
              <a:rPr lang="en-US" sz="2000" dirty="0" err="1" smtClean="0"/>
              <a:t>une</a:t>
            </a:r>
            <a:r>
              <a:rPr lang="en-US" sz="2000" dirty="0" smtClean="0"/>
              <a:t> </a:t>
            </a:r>
            <a:r>
              <a:rPr lang="en-US" sz="2000" dirty="0" err="1" smtClean="0"/>
              <a:t>fois</a:t>
            </a:r>
            <a:r>
              <a:rPr lang="en-US" sz="2000" dirty="0" smtClean="0"/>
              <a:t>";</a:t>
            </a:r>
            <a:endParaRPr lang="en-US" sz="2000" dirty="0"/>
          </a:p>
          <a:p>
            <a:pPr marL="0" indent="0">
              <a:buNone/>
            </a:pPr>
            <a:r>
              <a:rPr lang="fr-FR" sz="2000" dirty="0" err="1" smtClean="0"/>
              <a:t>echo</a:t>
            </a:r>
            <a:r>
              <a:rPr lang="fr-FR" sz="2000" dirty="0" smtClean="0"/>
              <a:t> </a:t>
            </a:r>
            <a:r>
              <a:rPr lang="fr-FR" sz="2000" b="1" dirty="0" err="1">
                <a:solidFill>
                  <a:schemeClr val="accent2">
                    <a:lumMod val="75000"/>
                  </a:schemeClr>
                </a:solidFill>
              </a:rPr>
              <a:t>ucwords</a:t>
            </a:r>
            <a:r>
              <a:rPr lang="fr-FR" sz="2000" dirty="0" smtClean="0"/>
              <a:t>($</a:t>
            </a:r>
            <a:r>
              <a:rPr lang="fr-FR" sz="2000" dirty="0" err="1" smtClean="0"/>
              <a:t>txt</a:t>
            </a:r>
            <a:r>
              <a:rPr lang="fr-FR" sz="2000" dirty="0" smtClean="0"/>
              <a:t>);   </a:t>
            </a:r>
            <a:r>
              <a:rPr lang="fr-FR" sz="2000" dirty="0"/>
              <a:t>	//  </a:t>
            </a:r>
            <a:r>
              <a:rPr lang="en-US" sz="2000" dirty="0" smtClean="0"/>
              <a:t>"Il </a:t>
            </a:r>
            <a:r>
              <a:rPr lang="en-US" sz="2000" dirty="0" err="1" smtClean="0"/>
              <a:t>était</a:t>
            </a:r>
            <a:r>
              <a:rPr lang="en-US" sz="2000" dirty="0" smtClean="0"/>
              <a:t> </a:t>
            </a:r>
            <a:r>
              <a:rPr lang="en-US" sz="2000" dirty="0" err="1" smtClean="0"/>
              <a:t>Une</a:t>
            </a:r>
            <a:r>
              <a:rPr lang="en-US" sz="2000" dirty="0" smtClean="0"/>
              <a:t> </a:t>
            </a:r>
            <a:r>
              <a:rPr lang="en-US" sz="2000" dirty="0" err="1"/>
              <a:t>F</a:t>
            </a:r>
            <a:r>
              <a:rPr lang="en-US" sz="2000" dirty="0" err="1" smtClean="0"/>
              <a:t>ois</a:t>
            </a:r>
            <a:r>
              <a:rPr lang="en-US" sz="2000" dirty="0" smtClean="0"/>
              <a:t>"</a:t>
            </a:r>
          </a:p>
        </p:txBody>
      </p:sp>
    </p:spTree>
    <p:extLst>
      <p:ext uri="{BB962C8B-B14F-4D97-AF65-F5344CB8AC3E}">
        <p14:creationId xmlns:p14="http://schemas.microsoft.com/office/powerpoint/2010/main" val="297525063"/>
      </p:ext>
    </p:extLst>
  </p:cSld>
  <p:clrMapOvr>
    <a:masterClrMapping/>
  </p:clrMapOvr>
  <p:transition spd="slow">
    <p:wipe dir="d"/>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strpos</a:t>
            </a:r>
            <a:r>
              <a:rPr lang="fr-FR" sz="2800" b="1" i="1" dirty="0" smtClean="0">
                <a:solidFill>
                  <a:schemeClr val="accent2">
                    <a:lumMod val="75000"/>
                  </a:schemeClr>
                </a:solidFill>
              </a:rPr>
              <a:t>($</a:t>
            </a:r>
            <a:r>
              <a:rPr lang="fr-FR" sz="2800" b="1" i="1" dirty="0" err="1" smtClean="0">
                <a:solidFill>
                  <a:schemeClr val="accent2">
                    <a:lumMod val="75000"/>
                  </a:schemeClr>
                </a:solidFill>
              </a:rPr>
              <a:t>texte,$var,$offset</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dirty="0" err="1" smtClean="0">
                <a:solidFill>
                  <a:schemeClr val="tx2">
                    <a:lumMod val="75000"/>
                  </a:schemeClr>
                </a:solidFill>
              </a:rPr>
              <a:t>int</a:t>
            </a:r>
            <a:r>
              <a:rPr lang="fr-FR" sz="2000" dirty="0" smtClean="0"/>
              <a:t> </a:t>
            </a:r>
            <a:r>
              <a:rPr lang="fr-FR" sz="2000" b="1" dirty="0" err="1" smtClean="0">
                <a:solidFill>
                  <a:schemeClr val="accent2">
                    <a:lumMod val="75000"/>
                  </a:schemeClr>
                </a:solidFill>
              </a:rPr>
              <a:t>strpos</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texte,$var</a:t>
            </a:r>
            <a:r>
              <a:rPr lang="fr-FR" sz="2000" b="1" dirty="0" smtClean="0">
                <a:solidFill>
                  <a:schemeClr val="tx2">
                    <a:lumMod val="75000"/>
                  </a:schemeClr>
                </a:solidFill>
              </a:rPr>
              <a:t>[,$offset]</a:t>
            </a:r>
            <a:r>
              <a:rPr lang="fr-FR" sz="2000" b="1" dirty="0" smtClean="0">
                <a:solidFill>
                  <a:schemeClr val="accent2">
                    <a:lumMod val="75000"/>
                  </a:schemeClr>
                </a:solidFill>
              </a:rPr>
              <a:t>)</a:t>
            </a:r>
          </a:p>
          <a:p>
            <a:pPr marL="0" indent="0">
              <a:buNone/>
            </a:pPr>
            <a:r>
              <a:rPr lang="fr-FR" sz="2000" dirty="0"/>
              <a:t>Cherche la position numérique de la première occurrence de </a:t>
            </a:r>
            <a:r>
              <a:rPr lang="fr-FR" sz="2000" b="1" dirty="0" smtClean="0">
                <a:solidFill>
                  <a:schemeClr val="tx2">
                    <a:lumMod val="75000"/>
                  </a:schemeClr>
                </a:solidFill>
              </a:rPr>
              <a:t>$</a:t>
            </a:r>
            <a:r>
              <a:rPr lang="fr-FR" sz="2000" b="1" dirty="0">
                <a:solidFill>
                  <a:schemeClr val="tx2">
                    <a:lumMod val="75000"/>
                  </a:schemeClr>
                </a:solidFill>
              </a:rPr>
              <a:t>var</a:t>
            </a:r>
            <a:r>
              <a:rPr lang="fr-FR" sz="2000" dirty="0" smtClean="0"/>
              <a:t> </a:t>
            </a:r>
            <a:r>
              <a:rPr lang="fr-FR" sz="2000" dirty="0"/>
              <a:t>dans la chaîne de caractères </a:t>
            </a:r>
            <a:r>
              <a:rPr lang="fr-FR" sz="2000" b="1" dirty="0" smtClean="0">
                <a:solidFill>
                  <a:schemeClr val="tx2">
                    <a:lumMod val="75000"/>
                  </a:schemeClr>
                </a:solidFill>
              </a:rPr>
              <a:t>$</a:t>
            </a:r>
            <a:r>
              <a:rPr lang="fr-FR" sz="2000" b="1" dirty="0">
                <a:solidFill>
                  <a:schemeClr val="tx2">
                    <a:lumMod val="75000"/>
                  </a:schemeClr>
                </a:solidFill>
              </a:rPr>
              <a:t>texte</a:t>
            </a:r>
            <a:r>
              <a:rPr lang="fr-FR" sz="2000" dirty="0" smtClean="0"/>
              <a:t>.</a:t>
            </a:r>
            <a:endParaRPr lang="fr-FR" sz="2000" dirty="0"/>
          </a:p>
          <a:p>
            <a:pPr marL="0" indent="0">
              <a:buNone/>
            </a:pPr>
            <a:r>
              <a:rPr lang="fr-FR" sz="2000" b="1" dirty="0" smtClean="0">
                <a:solidFill>
                  <a:schemeClr val="tx2">
                    <a:lumMod val="75000"/>
                  </a:schemeClr>
                </a:solidFill>
              </a:rPr>
              <a:t>$texte :</a:t>
            </a:r>
            <a:r>
              <a:rPr lang="fr-FR" sz="2000" dirty="0" smtClean="0"/>
              <a:t> la chaîne de caractères à traiter.</a:t>
            </a:r>
          </a:p>
          <a:p>
            <a:pPr marL="0" indent="0">
              <a:buNone/>
            </a:pPr>
            <a:r>
              <a:rPr lang="fr-FR" sz="2000" b="1" dirty="0" smtClean="0">
                <a:solidFill>
                  <a:schemeClr val="tx2">
                    <a:lumMod val="75000"/>
                  </a:schemeClr>
                </a:solidFill>
              </a:rPr>
              <a:t>$var </a:t>
            </a:r>
            <a:r>
              <a:rPr lang="fr-FR" sz="2000" b="1" dirty="0">
                <a:solidFill>
                  <a:schemeClr val="tx2">
                    <a:lumMod val="75000"/>
                  </a:schemeClr>
                </a:solidFill>
              </a:rPr>
              <a:t>:</a:t>
            </a:r>
            <a:r>
              <a:rPr lang="fr-FR" sz="2000" dirty="0"/>
              <a:t> la chaîne de caractères </a:t>
            </a:r>
            <a:r>
              <a:rPr lang="fr-FR" sz="2000" dirty="0" smtClean="0"/>
              <a:t>recherchée.</a:t>
            </a:r>
            <a:endParaRPr lang="fr-FR" sz="2000" dirty="0"/>
          </a:p>
          <a:p>
            <a:pPr marL="0" indent="0">
              <a:buNone/>
            </a:pPr>
            <a:r>
              <a:rPr lang="fr-FR" sz="2000" b="1" dirty="0" smtClean="0">
                <a:solidFill>
                  <a:schemeClr val="tx2">
                    <a:lumMod val="75000"/>
                  </a:schemeClr>
                </a:solidFill>
              </a:rPr>
              <a:t>$offset </a:t>
            </a:r>
            <a:r>
              <a:rPr lang="fr-FR" sz="2000" b="1" dirty="0">
                <a:solidFill>
                  <a:schemeClr val="tx2">
                    <a:lumMod val="75000"/>
                  </a:schemeClr>
                </a:solidFill>
              </a:rPr>
              <a:t>:</a:t>
            </a:r>
            <a:r>
              <a:rPr lang="fr-FR" sz="2000" dirty="0"/>
              <a:t> </a:t>
            </a:r>
            <a:r>
              <a:rPr lang="fr-FR" sz="2000" dirty="0" smtClean="0"/>
              <a:t>si spécifié, la recherche commencera à partir de ce nombre (&gt;=0).</a:t>
            </a:r>
            <a:endParaRPr lang="fr-FR" sz="2000" dirty="0"/>
          </a:p>
          <a:p>
            <a:pPr marL="0" indent="0">
              <a:buNone/>
            </a:pPr>
            <a:r>
              <a:rPr lang="fr-FR" sz="2000" i="1" dirty="0" smtClean="0"/>
              <a:t>Valeur </a:t>
            </a:r>
            <a:r>
              <a:rPr lang="fr-FR" sz="2000" i="1" dirty="0"/>
              <a:t>de retour :</a:t>
            </a:r>
          </a:p>
          <a:p>
            <a:pPr marL="0" indent="0">
              <a:buNone/>
            </a:pPr>
            <a:r>
              <a:rPr lang="fr-FR" sz="2000" dirty="0"/>
              <a:t>Retourne la position numérique de l'occurrence relativement au début de la chaîne </a:t>
            </a:r>
            <a:r>
              <a:rPr lang="fr-FR" sz="2000" b="1" dirty="0" smtClean="0">
                <a:solidFill>
                  <a:schemeClr val="tx2">
                    <a:lumMod val="75000"/>
                  </a:schemeClr>
                </a:solidFill>
              </a:rPr>
              <a:t>$</a:t>
            </a:r>
            <a:r>
              <a:rPr lang="fr-FR" sz="2000" b="1" dirty="0">
                <a:solidFill>
                  <a:schemeClr val="tx2">
                    <a:lumMod val="75000"/>
                  </a:schemeClr>
                </a:solidFill>
              </a:rPr>
              <a:t>texte</a:t>
            </a:r>
            <a:r>
              <a:rPr lang="fr-FR" sz="2000" dirty="0" smtClean="0"/>
              <a:t> </a:t>
            </a:r>
            <a:r>
              <a:rPr lang="fr-FR" sz="2000" dirty="0"/>
              <a:t>(indépendamment de l'offset). Notez également que la position dans la chaîne commence à 0, et non pas à 1. </a:t>
            </a:r>
          </a:p>
          <a:p>
            <a:pPr marL="0" indent="0">
              <a:buNone/>
            </a:pPr>
            <a:r>
              <a:rPr lang="fr-FR" sz="2000" dirty="0"/>
              <a:t>Retourne </a:t>
            </a:r>
            <a:r>
              <a:rPr lang="fr-FR" sz="2000" b="1" dirty="0"/>
              <a:t>FALSE</a:t>
            </a:r>
            <a:r>
              <a:rPr lang="fr-FR" sz="2000" dirty="0"/>
              <a:t> si l'occurrence n'a pas été trouvée. </a:t>
            </a:r>
          </a:p>
        </p:txBody>
      </p:sp>
    </p:spTree>
    <p:extLst>
      <p:ext uri="{BB962C8B-B14F-4D97-AF65-F5344CB8AC3E}">
        <p14:creationId xmlns:p14="http://schemas.microsoft.com/office/powerpoint/2010/main" val="1872141877"/>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variables</a:t>
            </a:r>
            <a:endParaRPr lang="fr-FR" dirty="0"/>
          </a:p>
        </p:txBody>
      </p:sp>
      <p:sp>
        <p:nvSpPr>
          <p:cNvPr id="3" name="Espace réservé du contenu 2"/>
          <p:cNvSpPr>
            <a:spLocks noGrp="1"/>
          </p:cNvSpPr>
          <p:nvPr>
            <p:ph idx="1"/>
          </p:nvPr>
        </p:nvSpPr>
        <p:spPr>
          <a:xfrm>
            <a:off x="762000" y="1268760"/>
            <a:ext cx="8274496" cy="5328593"/>
          </a:xfrm>
        </p:spPr>
        <p:txBody>
          <a:bodyPr>
            <a:normAutofit/>
          </a:bodyPr>
          <a:lstStyle/>
          <a:p>
            <a:pPr marL="0" indent="0">
              <a:buNone/>
            </a:pPr>
            <a:r>
              <a:rPr lang="fr-FR" sz="2000" b="1" i="1" dirty="0" smtClean="0"/>
              <a:t>Les variables statiques</a:t>
            </a:r>
          </a:p>
          <a:p>
            <a:pPr marL="0" indent="0">
              <a:buNone/>
            </a:pPr>
            <a:r>
              <a:rPr lang="fr-FR" sz="2000" dirty="0"/>
              <a:t>PHP accepte les variables statiques. Comme en </a:t>
            </a:r>
            <a:r>
              <a:rPr lang="fr-FR" sz="2000" dirty="0" smtClean="0"/>
              <a:t>C, </a:t>
            </a:r>
            <a:r>
              <a:rPr lang="fr-FR" sz="2000" dirty="0"/>
              <a:t>une variable statique ne perd pas sa valeur </a:t>
            </a:r>
            <a:r>
              <a:rPr lang="fr-FR" sz="2000" dirty="0" smtClean="0"/>
              <a:t>quand on </a:t>
            </a:r>
            <a:r>
              <a:rPr lang="fr-FR" sz="2000" dirty="0"/>
              <a:t>sort d'une fonction</a:t>
            </a:r>
            <a:r>
              <a:rPr lang="fr-FR" sz="2000" dirty="0" smtClean="0"/>
              <a:t>.</a:t>
            </a:r>
          </a:p>
          <a:p>
            <a:pPr marL="0" indent="0">
              <a:buNone/>
            </a:pPr>
            <a:r>
              <a:rPr lang="fr-FR" sz="2000" dirty="0" smtClean="0"/>
              <a:t>exemple :</a:t>
            </a:r>
            <a:endParaRPr lang="fr-FR" sz="2000" dirty="0"/>
          </a:p>
          <a:p>
            <a:pPr marL="0" indent="0">
              <a:buNone/>
            </a:pPr>
            <a:r>
              <a:rPr lang="fr-FR" sz="2000" dirty="0" err="1"/>
              <a:t>function</a:t>
            </a:r>
            <a:r>
              <a:rPr lang="fr-FR" sz="2000" dirty="0"/>
              <a:t> </a:t>
            </a:r>
            <a:r>
              <a:rPr lang="fr-FR" sz="2000" dirty="0" err="1"/>
              <a:t>test_static</a:t>
            </a:r>
            <a:r>
              <a:rPr lang="fr-FR" sz="2000" dirty="0"/>
              <a:t>() {</a:t>
            </a:r>
          </a:p>
          <a:p>
            <a:pPr marL="0" indent="0">
              <a:buNone/>
            </a:pPr>
            <a:r>
              <a:rPr lang="fr-FR" sz="2000" dirty="0" smtClean="0"/>
              <a:t>  </a:t>
            </a:r>
            <a:r>
              <a:rPr lang="fr-FR" sz="2000" dirty="0" err="1" smtClean="0"/>
              <a:t>static</a:t>
            </a:r>
            <a:r>
              <a:rPr lang="fr-FR" sz="2000" dirty="0" smtClean="0"/>
              <a:t> </a:t>
            </a:r>
            <a:r>
              <a:rPr lang="fr-FR" sz="2000" dirty="0"/>
              <a:t>$a=0;</a:t>
            </a:r>
          </a:p>
          <a:p>
            <a:pPr marL="0" indent="0">
              <a:buNone/>
            </a:pPr>
            <a:r>
              <a:rPr lang="fr-FR" sz="2000" dirty="0" smtClean="0"/>
              <a:t>  </a:t>
            </a:r>
            <a:r>
              <a:rPr lang="fr-FR" sz="2000" dirty="0" err="1" smtClean="0"/>
              <a:t>echo</a:t>
            </a:r>
            <a:r>
              <a:rPr lang="fr-FR" sz="2000" dirty="0" smtClean="0"/>
              <a:t> </a:t>
            </a:r>
            <a:r>
              <a:rPr lang="fr-FR" sz="2000" dirty="0"/>
              <a:t>$a; </a:t>
            </a:r>
            <a:r>
              <a:rPr lang="fr-FR" sz="2000" dirty="0" smtClean="0"/>
              <a:t>  // </a:t>
            </a:r>
            <a:r>
              <a:rPr lang="fr-FR" sz="2000" dirty="0"/>
              <a:t>+1 à chaque passage dans la fonction</a:t>
            </a:r>
          </a:p>
          <a:p>
            <a:pPr marL="0" indent="0">
              <a:buNone/>
            </a:pPr>
            <a:r>
              <a:rPr lang="fr-FR" sz="2000" dirty="0" smtClean="0"/>
              <a:t>  $</a:t>
            </a:r>
            <a:r>
              <a:rPr lang="fr-FR" sz="2000" dirty="0"/>
              <a:t>a++;</a:t>
            </a:r>
          </a:p>
          <a:p>
            <a:pPr marL="0" indent="0">
              <a:buNone/>
            </a:pPr>
            <a:r>
              <a:rPr lang="fr-FR" sz="2000" dirty="0"/>
              <a:t>}</a:t>
            </a:r>
            <a:endParaRPr lang="fr-FR" sz="2000" dirty="0" smtClean="0"/>
          </a:p>
        </p:txBody>
      </p:sp>
    </p:spTree>
    <p:extLst>
      <p:ext uri="{BB962C8B-B14F-4D97-AF65-F5344CB8AC3E}">
        <p14:creationId xmlns:p14="http://schemas.microsoft.com/office/powerpoint/2010/main" val="2297661086"/>
      </p:ext>
    </p:extLst>
  </p:cSld>
  <p:clrMapOvr>
    <a:masterClrMapping/>
  </p:clrMapOvr>
  <p:transition spd="slow">
    <p:wipe dir="d"/>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strpos</a:t>
            </a:r>
            <a:r>
              <a:rPr lang="fr-FR" sz="2800" b="1" i="1" dirty="0" smtClean="0">
                <a:solidFill>
                  <a:schemeClr val="accent2">
                    <a:lumMod val="75000"/>
                  </a:schemeClr>
                </a:solidFill>
              </a:rPr>
              <a:t>($</a:t>
            </a:r>
            <a:r>
              <a:rPr lang="fr-FR" sz="2800" b="1" i="1" dirty="0" err="1" smtClean="0">
                <a:solidFill>
                  <a:schemeClr val="accent2">
                    <a:lumMod val="75000"/>
                  </a:schemeClr>
                </a:solidFill>
              </a:rPr>
              <a:t>texte,$var,$offset</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dirty="0" smtClean="0"/>
              <a:t>exemples </a:t>
            </a:r>
            <a:r>
              <a:rPr lang="fr-FR" sz="2000" dirty="0"/>
              <a:t>: </a:t>
            </a:r>
          </a:p>
          <a:p>
            <a:pPr marL="0" indent="0">
              <a:buNone/>
            </a:pPr>
            <a:r>
              <a:rPr lang="en-US" sz="2000" dirty="0"/>
              <a:t>$txt  </a:t>
            </a:r>
            <a:r>
              <a:rPr lang="en-US" sz="2000" dirty="0" smtClean="0"/>
              <a:t>=</a:t>
            </a:r>
            <a:r>
              <a:rPr lang="en-US" sz="2000" dirty="0"/>
              <a:t> </a:t>
            </a:r>
            <a:r>
              <a:rPr lang="en-US" sz="2000" dirty="0" smtClean="0"/>
              <a:t>"</a:t>
            </a:r>
            <a:r>
              <a:rPr lang="en-US" sz="2000" dirty="0" err="1" smtClean="0"/>
              <a:t>il</a:t>
            </a:r>
            <a:r>
              <a:rPr lang="en-US" sz="2000" dirty="0" smtClean="0"/>
              <a:t> </a:t>
            </a:r>
            <a:r>
              <a:rPr lang="en-US" sz="2000" dirty="0" err="1" smtClean="0"/>
              <a:t>était</a:t>
            </a:r>
            <a:r>
              <a:rPr lang="en-US" sz="2000" dirty="0" smtClean="0"/>
              <a:t> </a:t>
            </a:r>
            <a:r>
              <a:rPr lang="en-US" sz="2000" dirty="0" err="1" smtClean="0"/>
              <a:t>une</a:t>
            </a:r>
            <a:r>
              <a:rPr lang="en-US" sz="2000" dirty="0" smtClean="0"/>
              <a:t> </a:t>
            </a:r>
            <a:r>
              <a:rPr lang="en-US" sz="2000" dirty="0" err="1" smtClean="0"/>
              <a:t>fois</a:t>
            </a:r>
            <a:r>
              <a:rPr lang="en-US" sz="2000" dirty="0" smtClean="0"/>
              <a:t>";</a:t>
            </a:r>
          </a:p>
          <a:p>
            <a:pPr marL="0" indent="0">
              <a:buNone/>
            </a:pPr>
            <a:r>
              <a:rPr lang="en-US" sz="2000" dirty="0" smtClean="0"/>
              <a:t>$</a:t>
            </a:r>
            <a:r>
              <a:rPr lang="en-US" sz="2000" dirty="0" err="1" smtClean="0"/>
              <a:t>var</a:t>
            </a:r>
            <a:r>
              <a:rPr lang="en-US" sz="2000" dirty="0" smtClean="0"/>
              <a:t> = 't';</a:t>
            </a:r>
          </a:p>
          <a:p>
            <a:pPr marL="0" indent="0">
              <a:buNone/>
            </a:pPr>
            <a:r>
              <a:rPr lang="fr-FR" sz="2000" dirty="0" err="1" smtClean="0"/>
              <a:t>echo</a:t>
            </a:r>
            <a:r>
              <a:rPr lang="fr-FR" sz="2000" dirty="0" smtClean="0"/>
              <a:t> </a:t>
            </a:r>
            <a:r>
              <a:rPr lang="fr-FR" sz="2000" b="1" dirty="0" err="1">
                <a:solidFill>
                  <a:schemeClr val="accent2">
                    <a:lumMod val="75000"/>
                  </a:schemeClr>
                </a:solidFill>
              </a:rPr>
              <a:t>strpos</a:t>
            </a:r>
            <a:r>
              <a:rPr lang="fr-FR" sz="2000" dirty="0" smtClean="0"/>
              <a:t>($</a:t>
            </a:r>
            <a:r>
              <a:rPr lang="fr-FR" sz="2000" dirty="0" err="1" smtClean="0"/>
              <a:t>txt</a:t>
            </a:r>
            <a:r>
              <a:rPr lang="fr-FR" sz="2000" dirty="0" smtClean="0"/>
              <a:t>,$var);   </a:t>
            </a:r>
            <a:r>
              <a:rPr lang="fr-FR" sz="2000" dirty="0"/>
              <a:t>	//  </a:t>
            </a:r>
            <a:r>
              <a:rPr lang="en-US" sz="2000" dirty="0" smtClean="0"/>
              <a:t>4</a:t>
            </a:r>
          </a:p>
          <a:p>
            <a:pPr marL="0" indent="0">
              <a:buNone/>
            </a:pPr>
            <a:r>
              <a:rPr lang="fr-FR" sz="2000" dirty="0" err="1"/>
              <a:t>echo</a:t>
            </a:r>
            <a:r>
              <a:rPr lang="fr-FR" sz="2000" dirty="0"/>
              <a:t> </a:t>
            </a:r>
            <a:r>
              <a:rPr lang="fr-FR" sz="2000" b="1" dirty="0" err="1">
                <a:solidFill>
                  <a:schemeClr val="accent2">
                    <a:lumMod val="75000"/>
                  </a:schemeClr>
                </a:solidFill>
              </a:rPr>
              <a:t>strpos</a:t>
            </a:r>
            <a:r>
              <a:rPr lang="fr-FR" sz="2000" dirty="0"/>
              <a:t>($txt,$</a:t>
            </a:r>
            <a:r>
              <a:rPr lang="fr-FR" sz="2000" dirty="0" smtClean="0"/>
              <a:t>var,6);   </a:t>
            </a:r>
            <a:r>
              <a:rPr lang="fr-FR" sz="2000" dirty="0"/>
              <a:t>	//  </a:t>
            </a:r>
            <a:r>
              <a:rPr lang="fr-FR" sz="2000" dirty="0" smtClean="0"/>
              <a:t>7</a:t>
            </a:r>
            <a:endParaRPr lang="en-US" sz="2000" dirty="0"/>
          </a:p>
          <a:p>
            <a:pPr marL="0" indent="0">
              <a:buNone/>
            </a:pPr>
            <a:r>
              <a:rPr lang="fr-FR" sz="2000" dirty="0" err="1"/>
              <a:t>echo</a:t>
            </a:r>
            <a:r>
              <a:rPr lang="fr-FR" sz="2000" dirty="0"/>
              <a:t> </a:t>
            </a:r>
            <a:r>
              <a:rPr lang="fr-FR" sz="2000" b="1" dirty="0" err="1">
                <a:solidFill>
                  <a:schemeClr val="accent2">
                    <a:lumMod val="75000"/>
                  </a:schemeClr>
                </a:solidFill>
              </a:rPr>
              <a:t>strpos</a:t>
            </a:r>
            <a:r>
              <a:rPr lang="fr-FR" sz="2000" dirty="0"/>
              <a:t>($txt,$</a:t>
            </a:r>
            <a:r>
              <a:rPr lang="fr-FR" sz="2000" dirty="0" smtClean="0"/>
              <a:t>var,8);   </a:t>
            </a:r>
            <a:r>
              <a:rPr lang="fr-FR" sz="2000" dirty="0"/>
              <a:t>	//  </a:t>
            </a:r>
            <a:r>
              <a:rPr lang="en-US" sz="2000" dirty="0" smtClean="0"/>
              <a:t>FALSE  (ne pas </a:t>
            </a:r>
            <a:r>
              <a:rPr lang="en-US" sz="2000" dirty="0" err="1" smtClean="0"/>
              <a:t>confondre</a:t>
            </a:r>
            <a:r>
              <a:rPr lang="en-US" sz="2000" dirty="0" smtClean="0"/>
              <a:t> avec 0)</a:t>
            </a:r>
          </a:p>
          <a:p>
            <a:pPr marL="0" indent="0">
              <a:buNone/>
            </a:pPr>
            <a:r>
              <a:rPr lang="en-US" sz="2000" dirty="0" smtClean="0"/>
              <a:t>$</a:t>
            </a:r>
            <a:r>
              <a:rPr lang="en-US" sz="2000" dirty="0" err="1" smtClean="0"/>
              <a:t>var</a:t>
            </a:r>
            <a:r>
              <a:rPr lang="en-US" sz="2000" dirty="0" smtClean="0"/>
              <a:t> = '</a:t>
            </a:r>
            <a:r>
              <a:rPr lang="en-US" sz="2000" dirty="0" err="1" smtClean="0"/>
              <a:t>i</a:t>
            </a:r>
            <a:r>
              <a:rPr lang="en-US" sz="2000" dirty="0" smtClean="0"/>
              <a:t>';</a:t>
            </a:r>
            <a:endParaRPr lang="en-US" sz="2000" dirty="0"/>
          </a:p>
          <a:p>
            <a:pPr marL="0" indent="0">
              <a:buNone/>
            </a:pPr>
            <a:r>
              <a:rPr lang="fr-FR" sz="2000" dirty="0" err="1"/>
              <a:t>echo</a:t>
            </a:r>
            <a:r>
              <a:rPr lang="fr-FR" sz="2000" dirty="0"/>
              <a:t> </a:t>
            </a:r>
            <a:r>
              <a:rPr lang="fr-FR" sz="2000" b="1" dirty="0" err="1">
                <a:solidFill>
                  <a:schemeClr val="accent2">
                    <a:lumMod val="75000"/>
                  </a:schemeClr>
                </a:solidFill>
              </a:rPr>
              <a:t>strpos</a:t>
            </a:r>
            <a:r>
              <a:rPr lang="fr-FR" sz="2000" dirty="0"/>
              <a:t>($</a:t>
            </a:r>
            <a:r>
              <a:rPr lang="fr-FR" sz="2000" dirty="0" err="1"/>
              <a:t>txt</a:t>
            </a:r>
            <a:r>
              <a:rPr lang="fr-FR" sz="2000" dirty="0"/>
              <a:t>,$var);   	//  </a:t>
            </a:r>
            <a:r>
              <a:rPr lang="en-US" sz="2000" dirty="0" smtClean="0"/>
              <a:t>0</a:t>
            </a:r>
            <a:endParaRPr lang="en-US" sz="2000" dirty="0"/>
          </a:p>
          <a:p>
            <a:pPr marL="0" indent="0">
              <a:buNone/>
            </a:pPr>
            <a:endParaRPr lang="en-US" sz="2000" dirty="0" smtClean="0"/>
          </a:p>
        </p:txBody>
      </p:sp>
    </p:spTree>
    <p:extLst>
      <p:ext uri="{BB962C8B-B14F-4D97-AF65-F5344CB8AC3E}">
        <p14:creationId xmlns:p14="http://schemas.microsoft.com/office/powerpoint/2010/main" val="3324120934"/>
      </p:ext>
    </p:extLst>
  </p:cSld>
  <p:clrMapOvr>
    <a:masterClrMapping/>
  </p:clrMapOvr>
  <p:transition spd="slow">
    <p:wipe dir="d"/>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stripos</a:t>
            </a:r>
            <a:r>
              <a:rPr lang="fr-FR" sz="2800" b="1" i="1" dirty="0" smtClean="0">
                <a:solidFill>
                  <a:schemeClr val="accent2">
                    <a:lumMod val="75000"/>
                  </a:schemeClr>
                </a:solidFill>
              </a:rPr>
              <a:t>($</a:t>
            </a:r>
            <a:r>
              <a:rPr lang="fr-FR" sz="2800" b="1" i="1" dirty="0" err="1" smtClean="0">
                <a:solidFill>
                  <a:schemeClr val="accent2">
                    <a:lumMod val="75000"/>
                  </a:schemeClr>
                </a:solidFill>
              </a:rPr>
              <a:t>texte,$var,$offset</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dirty="0" err="1" smtClean="0">
                <a:solidFill>
                  <a:schemeClr val="tx2">
                    <a:lumMod val="75000"/>
                  </a:schemeClr>
                </a:solidFill>
              </a:rPr>
              <a:t>int</a:t>
            </a:r>
            <a:r>
              <a:rPr lang="fr-FR" sz="2000" dirty="0" smtClean="0"/>
              <a:t> </a:t>
            </a:r>
            <a:r>
              <a:rPr lang="fr-FR" sz="2000" b="1" dirty="0" err="1" smtClean="0">
                <a:solidFill>
                  <a:schemeClr val="accent2">
                    <a:lumMod val="75000"/>
                  </a:schemeClr>
                </a:solidFill>
              </a:rPr>
              <a:t>stripos</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texte,$var</a:t>
            </a:r>
            <a:r>
              <a:rPr lang="fr-FR" sz="2000" b="1" dirty="0" smtClean="0">
                <a:solidFill>
                  <a:schemeClr val="tx2">
                    <a:lumMod val="75000"/>
                  </a:schemeClr>
                </a:solidFill>
              </a:rPr>
              <a:t>[,$offset]</a:t>
            </a:r>
            <a:r>
              <a:rPr lang="fr-FR" sz="2000" b="1" dirty="0" smtClean="0">
                <a:solidFill>
                  <a:schemeClr val="accent2">
                    <a:lumMod val="75000"/>
                  </a:schemeClr>
                </a:solidFill>
              </a:rPr>
              <a:t>)</a:t>
            </a:r>
          </a:p>
          <a:p>
            <a:pPr marL="0" indent="0">
              <a:buNone/>
            </a:pPr>
            <a:r>
              <a:rPr lang="fr-FR" sz="2000" dirty="0"/>
              <a:t>Cherche la position numérique de la première occurrence de </a:t>
            </a:r>
            <a:r>
              <a:rPr lang="fr-FR" sz="2000" b="1" dirty="0" smtClean="0">
                <a:solidFill>
                  <a:schemeClr val="tx2">
                    <a:lumMod val="75000"/>
                  </a:schemeClr>
                </a:solidFill>
              </a:rPr>
              <a:t>$</a:t>
            </a:r>
            <a:r>
              <a:rPr lang="fr-FR" sz="2000" b="1" dirty="0">
                <a:solidFill>
                  <a:schemeClr val="tx2">
                    <a:lumMod val="75000"/>
                  </a:schemeClr>
                </a:solidFill>
              </a:rPr>
              <a:t>var</a:t>
            </a:r>
            <a:r>
              <a:rPr lang="fr-FR" sz="2000" dirty="0" smtClean="0"/>
              <a:t> </a:t>
            </a:r>
            <a:r>
              <a:rPr lang="fr-FR" sz="2000" dirty="0"/>
              <a:t>dans la chaîne de caractères </a:t>
            </a:r>
            <a:r>
              <a:rPr lang="fr-FR" sz="2000" b="1" dirty="0" smtClean="0">
                <a:solidFill>
                  <a:schemeClr val="tx2">
                    <a:lumMod val="75000"/>
                  </a:schemeClr>
                </a:solidFill>
              </a:rPr>
              <a:t>$texte </a:t>
            </a:r>
            <a:r>
              <a:rPr lang="fr-FR" sz="2000" u="sng" dirty="0" smtClean="0"/>
              <a:t>sans tenir compte de la casse.</a:t>
            </a:r>
            <a:endParaRPr lang="fr-FR" sz="2000" u="sng" dirty="0"/>
          </a:p>
          <a:p>
            <a:pPr marL="0" indent="0">
              <a:buNone/>
            </a:pPr>
            <a:r>
              <a:rPr lang="fr-FR" sz="2000" b="1" dirty="0" smtClean="0">
                <a:solidFill>
                  <a:schemeClr val="tx2">
                    <a:lumMod val="75000"/>
                  </a:schemeClr>
                </a:solidFill>
              </a:rPr>
              <a:t>$texte :</a:t>
            </a:r>
            <a:r>
              <a:rPr lang="fr-FR" sz="2000" dirty="0" smtClean="0"/>
              <a:t> la chaîne de caractères à traiter.</a:t>
            </a:r>
          </a:p>
          <a:p>
            <a:pPr marL="0" indent="0">
              <a:buNone/>
            </a:pPr>
            <a:r>
              <a:rPr lang="fr-FR" sz="2000" b="1" dirty="0" smtClean="0">
                <a:solidFill>
                  <a:schemeClr val="tx2">
                    <a:lumMod val="75000"/>
                  </a:schemeClr>
                </a:solidFill>
              </a:rPr>
              <a:t>$var </a:t>
            </a:r>
            <a:r>
              <a:rPr lang="fr-FR" sz="2000" b="1" dirty="0">
                <a:solidFill>
                  <a:schemeClr val="tx2">
                    <a:lumMod val="75000"/>
                  </a:schemeClr>
                </a:solidFill>
              </a:rPr>
              <a:t>:</a:t>
            </a:r>
            <a:r>
              <a:rPr lang="fr-FR" sz="2000" dirty="0"/>
              <a:t> la chaîne de caractères </a:t>
            </a:r>
            <a:r>
              <a:rPr lang="fr-FR" sz="2000" dirty="0" smtClean="0"/>
              <a:t>rechercher.</a:t>
            </a:r>
            <a:endParaRPr lang="fr-FR" sz="2000" dirty="0"/>
          </a:p>
          <a:p>
            <a:pPr marL="0" indent="0">
              <a:buNone/>
            </a:pPr>
            <a:r>
              <a:rPr lang="fr-FR" sz="2000" b="1" dirty="0" smtClean="0">
                <a:solidFill>
                  <a:schemeClr val="tx2">
                    <a:lumMod val="75000"/>
                  </a:schemeClr>
                </a:solidFill>
              </a:rPr>
              <a:t>$offset </a:t>
            </a:r>
            <a:r>
              <a:rPr lang="fr-FR" sz="2000" b="1" dirty="0">
                <a:solidFill>
                  <a:schemeClr val="tx2">
                    <a:lumMod val="75000"/>
                  </a:schemeClr>
                </a:solidFill>
              </a:rPr>
              <a:t>:</a:t>
            </a:r>
            <a:r>
              <a:rPr lang="fr-FR" sz="2000" dirty="0"/>
              <a:t> </a:t>
            </a:r>
            <a:r>
              <a:rPr lang="fr-FR" sz="2000" dirty="0" smtClean="0"/>
              <a:t>si spécifié, la recherche commencera à partir de ce nombre (&gt;=0).</a:t>
            </a:r>
            <a:endParaRPr lang="fr-FR" sz="2000" dirty="0"/>
          </a:p>
          <a:p>
            <a:pPr marL="0" indent="0">
              <a:buNone/>
            </a:pPr>
            <a:r>
              <a:rPr lang="fr-FR" sz="2000" i="1" dirty="0" smtClean="0"/>
              <a:t>Valeur </a:t>
            </a:r>
            <a:r>
              <a:rPr lang="fr-FR" sz="2000" i="1" dirty="0"/>
              <a:t>de retour :</a:t>
            </a:r>
          </a:p>
          <a:p>
            <a:pPr marL="0" indent="0">
              <a:buNone/>
            </a:pPr>
            <a:r>
              <a:rPr lang="fr-FR" sz="2000" dirty="0"/>
              <a:t>Retourne la position numérique de l'occurrence relativement au début de la chaîne </a:t>
            </a:r>
            <a:r>
              <a:rPr lang="fr-FR" sz="2000" b="1" dirty="0" smtClean="0">
                <a:solidFill>
                  <a:schemeClr val="tx2">
                    <a:lumMod val="75000"/>
                  </a:schemeClr>
                </a:solidFill>
              </a:rPr>
              <a:t>$</a:t>
            </a:r>
            <a:r>
              <a:rPr lang="fr-FR" sz="2000" b="1" dirty="0">
                <a:solidFill>
                  <a:schemeClr val="tx2">
                    <a:lumMod val="75000"/>
                  </a:schemeClr>
                </a:solidFill>
              </a:rPr>
              <a:t>texte</a:t>
            </a:r>
            <a:r>
              <a:rPr lang="fr-FR" sz="2000" dirty="0" smtClean="0"/>
              <a:t> </a:t>
            </a:r>
            <a:r>
              <a:rPr lang="fr-FR" sz="2000" dirty="0"/>
              <a:t>(indépendamment de l'offset). Notez également que la position dans la chaîne commence à 0, et non pas à 1. </a:t>
            </a:r>
          </a:p>
          <a:p>
            <a:pPr marL="0" indent="0">
              <a:buNone/>
            </a:pPr>
            <a:r>
              <a:rPr lang="fr-FR" sz="2000" dirty="0"/>
              <a:t>Retourne </a:t>
            </a:r>
            <a:r>
              <a:rPr lang="fr-FR" sz="2000" b="1" dirty="0"/>
              <a:t>FALSE</a:t>
            </a:r>
            <a:r>
              <a:rPr lang="fr-FR" sz="2000" dirty="0"/>
              <a:t> si l'occurrence n'a pas été trouvée. </a:t>
            </a:r>
            <a:endParaRPr lang="fr-FR" sz="2000" dirty="0" smtClean="0"/>
          </a:p>
          <a:p>
            <a:pPr marL="0" indent="0">
              <a:buNone/>
            </a:pPr>
            <a:r>
              <a:rPr lang="fr-FR" sz="2000" dirty="0"/>
              <a:t>F</a:t>
            </a:r>
            <a:r>
              <a:rPr lang="fr-FR" sz="2000" dirty="0" smtClean="0"/>
              <a:t>onctionnement identique à </a:t>
            </a:r>
            <a:r>
              <a:rPr lang="fr-FR" sz="2000" b="1" dirty="0" err="1">
                <a:solidFill>
                  <a:schemeClr val="accent2">
                    <a:lumMod val="75000"/>
                  </a:schemeClr>
                </a:solidFill>
              </a:rPr>
              <a:t>strpos</a:t>
            </a:r>
            <a:r>
              <a:rPr lang="fr-FR" sz="2000" dirty="0" smtClean="0"/>
              <a:t> </a:t>
            </a:r>
            <a:endParaRPr lang="fr-FR" sz="2000" dirty="0"/>
          </a:p>
        </p:txBody>
      </p:sp>
    </p:spTree>
    <p:extLst>
      <p:ext uri="{BB962C8B-B14F-4D97-AF65-F5344CB8AC3E}">
        <p14:creationId xmlns:p14="http://schemas.microsoft.com/office/powerpoint/2010/main" val="2668822946"/>
      </p:ext>
    </p:extLst>
  </p:cSld>
  <p:clrMapOvr>
    <a:masterClrMapping/>
  </p:clrMapOvr>
  <p:transition spd="slow">
    <p:wipe dir="d"/>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strrpos</a:t>
            </a:r>
            <a:r>
              <a:rPr lang="fr-FR" sz="2800" b="1" i="1" dirty="0" smtClean="0">
                <a:solidFill>
                  <a:schemeClr val="accent2">
                    <a:lumMod val="75000"/>
                  </a:schemeClr>
                </a:solidFill>
              </a:rPr>
              <a:t>($</a:t>
            </a:r>
            <a:r>
              <a:rPr lang="fr-FR" sz="2800" b="1" i="1" dirty="0" err="1" smtClean="0">
                <a:solidFill>
                  <a:schemeClr val="accent2">
                    <a:lumMod val="75000"/>
                  </a:schemeClr>
                </a:solidFill>
              </a:rPr>
              <a:t>texte,$var,$offset</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628800"/>
            <a:ext cx="8274496" cy="5112568"/>
          </a:xfrm>
        </p:spPr>
        <p:txBody>
          <a:bodyPr numCol="1">
            <a:normAutofit/>
          </a:bodyPr>
          <a:lstStyle/>
          <a:p>
            <a:pPr marL="0" indent="0">
              <a:spcBef>
                <a:spcPts val="0"/>
              </a:spcBef>
              <a:buNone/>
            </a:pPr>
            <a:r>
              <a:rPr lang="fr-FR" sz="2000" dirty="0" err="1" smtClean="0">
                <a:solidFill>
                  <a:schemeClr val="tx2">
                    <a:lumMod val="75000"/>
                  </a:schemeClr>
                </a:solidFill>
              </a:rPr>
              <a:t>int</a:t>
            </a:r>
            <a:r>
              <a:rPr lang="fr-FR" sz="2000" dirty="0" smtClean="0"/>
              <a:t> </a:t>
            </a:r>
            <a:r>
              <a:rPr lang="fr-FR" sz="2000" b="1" dirty="0" err="1" smtClean="0">
                <a:solidFill>
                  <a:schemeClr val="accent2">
                    <a:lumMod val="75000"/>
                  </a:schemeClr>
                </a:solidFill>
              </a:rPr>
              <a:t>strrpos</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texte,$var</a:t>
            </a:r>
            <a:r>
              <a:rPr lang="fr-FR" sz="2000" b="1" dirty="0" smtClean="0">
                <a:solidFill>
                  <a:schemeClr val="tx2">
                    <a:lumMod val="75000"/>
                  </a:schemeClr>
                </a:solidFill>
              </a:rPr>
              <a:t>[,$offset]</a:t>
            </a:r>
            <a:r>
              <a:rPr lang="fr-FR" sz="2000" b="1" dirty="0" smtClean="0">
                <a:solidFill>
                  <a:schemeClr val="accent2">
                    <a:lumMod val="75000"/>
                  </a:schemeClr>
                </a:solidFill>
              </a:rPr>
              <a:t>)</a:t>
            </a:r>
          </a:p>
          <a:p>
            <a:pPr marL="0" indent="0">
              <a:spcBef>
                <a:spcPts val="0"/>
              </a:spcBef>
              <a:buNone/>
            </a:pPr>
            <a:r>
              <a:rPr lang="fr-FR" sz="2000" dirty="0"/>
              <a:t>Cherche la position numérique de la </a:t>
            </a:r>
            <a:r>
              <a:rPr lang="fr-FR" sz="2000" dirty="0" smtClean="0"/>
              <a:t>dernière </a:t>
            </a:r>
            <a:r>
              <a:rPr lang="fr-FR" sz="2000" dirty="0"/>
              <a:t>occurrence de </a:t>
            </a:r>
            <a:r>
              <a:rPr lang="fr-FR" sz="2000" b="1" dirty="0" smtClean="0">
                <a:solidFill>
                  <a:schemeClr val="tx2">
                    <a:lumMod val="75000"/>
                  </a:schemeClr>
                </a:solidFill>
              </a:rPr>
              <a:t>$</a:t>
            </a:r>
            <a:r>
              <a:rPr lang="fr-FR" sz="2000" b="1" dirty="0">
                <a:solidFill>
                  <a:schemeClr val="tx2">
                    <a:lumMod val="75000"/>
                  </a:schemeClr>
                </a:solidFill>
              </a:rPr>
              <a:t>var</a:t>
            </a:r>
            <a:r>
              <a:rPr lang="fr-FR" sz="2000" dirty="0" smtClean="0"/>
              <a:t> </a:t>
            </a:r>
            <a:r>
              <a:rPr lang="fr-FR" sz="2000" dirty="0"/>
              <a:t>dans la chaîne de caractères </a:t>
            </a:r>
            <a:r>
              <a:rPr lang="fr-FR" sz="2000" b="1" dirty="0" smtClean="0">
                <a:solidFill>
                  <a:schemeClr val="tx2">
                    <a:lumMod val="75000"/>
                  </a:schemeClr>
                </a:solidFill>
              </a:rPr>
              <a:t>$</a:t>
            </a:r>
            <a:r>
              <a:rPr lang="fr-FR" sz="2000" b="1" dirty="0">
                <a:solidFill>
                  <a:schemeClr val="tx2">
                    <a:lumMod val="75000"/>
                  </a:schemeClr>
                </a:solidFill>
              </a:rPr>
              <a:t>texte</a:t>
            </a:r>
            <a:r>
              <a:rPr lang="fr-FR" sz="2000" dirty="0" smtClean="0"/>
              <a:t>.</a:t>
            </a:r>
            <a:endParaRPr lang="fr-FR" sz="2000" dirty="0"/>
          </a:p>
          <a:p>
            <a:pPr marL="0" indent="0">
              <a:spcBef>
                <a:spcPts val="0"/>
              </a:spcBef>
              <a:buNone/>
            </a:pPr>
            <a:r>
              <a:rPr lang="fr-FR" sz="2000" b="1" dirty="0" smtClean="0">
                <a:solidFill>
                  <a:schemeClr val="tx2">
                    <a:lumMod val="75000"/>
                  </a:schemeClr>
                </a:solidFill>
              </a:rPr>
              <a:t>$texte :</a:t>
            </a:r>
            <a:r>
              <a:rPr lang="fr-FR" sz="2000" dirty="0" smtClean="0"/>
              <a:t> la chaîne de caractères à traiter.</a:t>
            </a:r>
          </a:p>
          <a:p>
            <a:pPr marL="0" indent="0">
              <a:spcBef>
                <a:spcPts val="0"/>
              </a:spcBef>
              <a:buNone/>
            </a:pPr>
            <a:r>
              <a:rPr lang="fr-FR" sz="2000" b="1" dirty="0" smtClean="0">
                <a:solidFill>
                  <a:schemeClr val="tx2">
                    <a:lumMod val="75000"/>
                  </a:schemeClr>
                </a:solidFill>
              </a:rPr>
              <a:t>$var </a:t>
            </a:r>
            <a:r>
              <a:rPr lang="fr-FR" sz="2000" b="1" dirty="0">
                <a:solidFill>
                  <a:schemeClr val="tx2">
                    <a:lumMod val="75000"/>
                  </a:schemeClr>
                </a:solidFill>
              </a:rPr>
              <a:t>:</a:t>
            </a:r>
            <a:r>
              <a:rPr lang="fr-FR" sz="2000" dirty="0"/>
              <a:t> la chaîne de caractères </a:t>
            </a:r>
            <a:r>
              <a:rPr lang="fr-FR" sz="2000" dirty="0" smtClean="0"/>
              <a:t>rechercher.</a:t>
            </a:r>
            <a:endParaRPr lang="fr-FR" sz="2000" dirty="0"/>
          </a:p>
          <a:p>
            <a:pPr marL="0" indent="0">
              <a:spcBef>
                <a:spcPts val="0"/>
              </a:spcBef>
              <a:buNone/>
            </a:pPr>
            <a:r>
              <a:rPr lang="fr-FR" sz="2000" b="1" dirty="0" smtClean="0">
                <a:solidFill>
                  <a:schemeClr val="tx2">
                    <a:lumMod val="75000"/>
                  </a:schemeClr>
                </a:solidFill>
              </a:rPr>
              <a:t>$offset </a:t>
            </a:r>
            <a:r>
              <a:rPr lang="fr-FR" sz="2000" b="1" dirty="0">
                <a:solidFill>
                  <a:schemeClr val="tx2">
                    <a:lumMod val="75000"/>
                  </a:schemeClr>
                </a:solidFill>
              </a:rPr>
              <a:t>:</a:t>
            </a:r>
            <a:r>
              <a:rPr lang="fr-FR" sz="2000" dirty="0"/>
              <a:t> </a:t>
            </a:r>
            <a:r>
              <a:rPr lang="fr-FR" sz="2000" dirty="0" smtClean="0"/>
              <a:t>si spécifié, la recherche commencera à partir de ce nombre (&gt;=0).</a:t>
            </a:r>
            <a:endParaRPr lang="fr-FR" sz="2000" dirty="0"/>
          </a:p>
          <a:p>
            <a:pPr marL="0" indent="0">
              <a:spcBef>
                <a:spcPts val="0"/>
              </a:spcBef>
              <a:buNone/>
            </a:pPr>
            <a:r>
              <a:rPr lang="fr-FR" sz="2000" i="1" dirty="0" smtClean="0"/>
              <a:t>Valeur </a:t>
            </a:r>
            <a:r>
              <a:rPr lang="fr-FR" sz="2000" i="1" dirty="0"/>
              <a:t>de retour :</a:t>
            </a:r>
          </a:p>
          <a:p>
            <a:pPr marL="0" indent="0">
              <a:spcBef>
                <a:spcPts val="0"/>
              </a:spcBef>
              <a:buNone/>
            </a:pPr>
            <a:r>
              <a:rPr lang="fr-FR" sz="2000" dirty="0"/>
              <a:t>Retourne la position numérique de l'occurrence relativement au début de la chaîne </a:t>
            </a:r>
            <a:r>
              <a:rPr lang="fr-FR" sz="2000" b="1" dirty="0" smtClean="0">
                <a:solidFill>
                  <a:schemeClr val="tx2">
                    <a:lumMod val="75000"/>
                  </a:schemeClr>
                </a:solidFill>
              </a:rPr>
              <a:t>$</a:t>
            </a:r>
            <a:r>
              <a:rPr lang="fr-FR" sz="2000" b="1" dirty="0">
                <a:solidFill>
                  <a:schemeClr val="tx2">
                    <a:lumMod val="75000"/>
                  </a:schemeClr>
                </a:solidFill>
              </a:rPr>
              <a:t>texte</a:t>
            </a:r>
            <a:r>
              <a:rPr lang="fr-FR" sz="2000" dirty="0" smtClean="0"/>
              <a:t> </a:t>
            </a:r>
            <a:r>
              <a:rPr lang="fr-FR" sz="2000" dirty="0"/>
              <a:t>(indépendamment de l'offset). Notez également que la position dans la chaîne commence à 0, et non pas à 1. </a:t>
            </a:r>
          </a:p>
          <a:p>
            <a:pPr marL="0" indent="0">
              <a:spcBef>
                <a:spcPts val="0"/>
              </a:spcBef>
              <a:buNone/>
            </a:pPr>
            <a:r>
              <a:rPr lang="fr-FR" sz="2000" dirty="0"/>
              <a:t>Retourne </a:t>
            </a:r>
            <a:r>
              <a:rPr lang="fr-FR" sz="2000" b="1" dirty="0"/>
              <a:t>FALSE</a:t>
            </a:r>
            <a:r>
              <a:rPr lang="fr-FR" sz="2000" dirty="0"/>
              <a:t> si l'occurrence n'a pas été trouvée. </a:t>
            </a:r>
            <a:endParaRPr lang="fr-FR" sz="2000" dirty="0" smtClean="0"/>
          </a:p>
          <a:p>
            <a:pPr marL="0" indent="0">
              <a:spcBef>
                <a:spcPts val="0"/>
              </a:spcBef>
              <a:buNone/>
            </a:pPr>
            <a:r>
              <a:rPr lang="fr-FR" sz="2000" dirty="0" smtClean="0"/>
              <a:t>exemple </a:t>
            </a:r>
            <a:r>
              <a:rPr lang="fr-FR" sz="2000" dirty="0"/>
              <a:t>: </a:t>
            </a:r>
          </a:p>
          <a:p>
            <a:pPr marL="0" indent="0">
              <a:spcBef>
                <a:spcPts val="0"/>
              </a:spcBef>
              <a:buNone/>
            </a:pPr>
            <a:r>
              <a:rPr lang="en-US" sz="2000" dirty="0"/>
              <a:t>$txt  = "</a:t>
            </a:r>
            <a:r>
              <a:rPr lang="en-US" sz="2000" dirty="0" err="1"/>
              <a:t>il</a:t>
            </a:r>
            <a:r>
              <a:rPr lang="en-US" sz="2000" dirty="0"/>
              <a:t> </a:t>
            </a:r>
            <a:r>
              <a:rPr lang="en-US" sz="2000" dirty="0" err="1"/>
              <a:t>était</a:t>
            </a:r>
            <a:r>
              <a:rPr lang="en-US" sz="2000" dirty="0"/>
              <a:t> </a:t>
            </a:r>
            <a:r>
              <a:rPr lang="en-US" sz="2000" dirty="0" err="1"/>
              <a:t>une</a:t>
            </a:r>
            <a:r>
              <a:rPr lang="en-US" sz="2000" dirty="0"/>
              <a:t> </a:t>
            </a:r>
            <a:r>
              <a:rPr lang="en-US" sz="2000" dirty="0" err="1"/>
              <a:t>fois</a:t>
            </a:r>
            <a:r>
              <a:rPr lang="en-US" sz="2000" dirty="0"/>
              <a:t>";</a:t>
            </a:r>
          </a:p>
          <a:p>
            <a:pPr marL="0" indent="0">
              <a:spcBef>
                <a:spcPts val="0"/>
              </a:spcBef>
              <a:buNone/>
            </a:pPr>
            <a:r>
              <a:rPr lang="en-US" sz="2000" dirty="0"/>
              <a:t>$</a:t>
            </a:r>
            <a:r>
              <a:rPr lang="en-US" sz="2000" dirty="0" err="1"/>
              <a:t>var</a:t>
            </a:r>
            <a:r>
              <a:rPr lang="en-US" sz="2000" dirty="0"/>
              <a:t> = 't';</a:t>
            </a:r>
          </a:p>
          <a:p>
            <a:pPr marL="0" indent="0">
              <a:spcBef>
                <a:spcPts val="0"/>
              </a:spcBef>
              <a:buNone/>
            </a:pPr>
            <a:r>
              <a:rPr lang="fr-FR" sz="2000" dirty="0" err="1"/>
              <a:t>echo</a:t>
            </a:r>
            <a:r>
              <a:rPr lang="fr-FR" sz="2000" dirty="0"/>
              <a:t> </a:t>
            </a:r>
            <a:r>
              <a:rPr lang="fr-FR" sz="2000" b="1" dirty="0" err="1">
                <a:solidFill>
                  <a:schemeClr val="accent2">
                    <a:lumMod val="75000"/>
                  </a:schemeClr>
                </a:solidFill>
              </a:rPr>
              <a:t>strrpos</a:t>
            </a:r>
            <a:r>
              <a:rPr lang="fr-FR" sz="2000" dirty="0"/>
              <a:t>($</a:t>
            </a:r>
            <a:r>
              <a:rPr lang="fr-FR" sz="2000" dirty="0" err="1"/>
              <a:t>txt</a:t>
            </a:r>
            <a:r>
              <a:rPr lang="fr-FR" sz="2000" dirty="0"/>
              <a:t>,$var);   	//  </a:t>
            </a:r>
            <a:r>
              <a:rPr lang="fr-FR" sz="2000" dirty="0" smtClean="0"/>
              <a:t>7</a:t>
            </a:r>
            <a:endParaRPr lang="en-US" sz="2000" dirty="0"/>
          </a:p>
          <a:p>
            <a:pPr marL="0" indent="0">
              <a:buNone/>
            </a:pPr>
            <a:endParaRPr lang="fr-FR" sz="2000" dirty="0"/>
          </a:p>
        </p:txBody>
      </p:sp>
    </p:spTree>
    <p:extLst>
      <p:ext uri="{BB962C8B-B14F-4D97-AF65-F5344CB8AC3E}">
        <p14:creationId xmlns:p14="http://schemas.microsoft.com/office/powerpoint/2010/main" val="2989401087"/>
      </p:ext>
    </p:extLst>
  </p:cSld>
  <p:clrMapOvr>
    <a:masterClrMapping/>
  </p:clrMapOvr>
  <p:transition spd="slow">
    <p:wipe dir="d"/>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strripos</a:t>
            </a:r>
            <a:r>
              <a:rPr lang="fr-FR" sz="2800" b="1" i="1" dirty="0" smtClean="0">
                <a:solidFill>
                  <a:schemeClr val="accent2">
                    <a:lumMod val="75000"/>
                  </a:schemeClr>
                </a:solidFill>
              </a:rPr>
              <a:t>($</a:t>
            </a:r>
            <a:r>
              <a:rPr lang="fr-FR" sz="2800" b="1" i="1" dirty="0" err="1" smtClean="0">
                <a:solidFill>
                  <a:schemeClr val="accent2">
                    <a:lumMod val="75000"/>
                  </a:schemeClr>
                </a:solidFill>
              </a:rPr>
              <a:t>texte,$var,$offset</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256584"/>
          </a:xfrm>
        </p:spPr>
        <p:txBody>
          <a:bodyPr numCol="1">
            <a:normAutofit/>
          </a:bodyPr>
          <a:lstStyle/>
          <a:p>
            <a:pPr marL="0" indent="0">
              <a:spcBef>
                <a:spcPts val="200"/>
              </a:spcBef>
              <a:buNone/>
            </a:pPr>
            <a:r>
              <a:rPr lang="fr-FR" sz="2000" dirty="0" err="1" smtClean="0">
                <a:solidFill>
                  <a:schemeClr val="tx2">
                    <a:lumMod val="75000"/>
                  </a:schemeClr>
                </a:solidFill>
              </a:rPr>
              <a:t>int</a:t>
            </a:r>
            <a:r>
              <a:rPr lang="fr-FR" sz="2000" dirty="0" smtClean="0"/>
              <a:t> </a:t>
            </a:r>
            <a:r>
              <a:rPr lang="fr-FR" sz="2000" b="1" dirty="0" err="1" smtClean="0">
                <a:solidFill>
                  <a:schemeClr val="accent2">
                    <a:lumMod val="75000"/>
                  </a:schemeClr>
                </a:solidFill>
              </a:rPr>
              <a:t>strripos</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texte,$var</a:t>
            </a:r>
            <a:r>
              <a:rPr lang="fr-FR" sz="2000" b="1" dirty="0" smtClean="0">
                <a:solidFill>
                  <a:schemeClr val="tx2">
                    <a:lumMod val="75000"/>
                  </a:schemeClr>
                </a:solidFill>
              </a:rPr>
              <a:t>[,$offset]</a:t>
            </a:r>
            <a:r>
              <a:rPr lang="fr-FR" sz="2000" b="1" dirty="0" smtClean="0">
                <a:solidFill>
                  <a:schemeClr val="accent2">
                    <a:lumMod val="75000"/>
                  </a:schemeClr>
                </a:solidFill>
              </a:rPr>
              <a:t>)</a:t>
            </a:r>
          </a:p>
          <a:p>
            <a:pPr marL="0" indent="0">
              <a:spcBef>
                <a:spcPts val="200"/>
              </a:spcBef>
              <a:buNone/>
            </a:pPr>
            <a:r>
              <a:rPr lang="fr-FR" sz="2000" dirty="0"/>
              <a:t>Cherche la position numérique de la </a:t>
            </a:r>
            <a:r>
              <a:rPr lang="fr-FR" sz="2000" dirty="0" smtClean="0"/>
              <a:t>dernière </a:t>
            </a:r>
            <a:r>
              <a:rPr lang="fr-FR" sz="2000" dirty="0"/>
              <a:t>occurrence de </a:t>
            </a:r>
            <a:r>
              <a:rPr lang="fr-FR" sz="2000" b="1" dirty="0" smtClean="0">
                <a:solidFill>
                  <a:schemeClr val="tx2">
                    <a:lumMod val="75000"/>
                  </a:schemeClr>
                </a:solidFill>
              </a:rPr>
              <a:t>$</a:t>
            </a:r>
            <a:r>
              <a:rPr lang="fr-FR" sz="2000" b="1" dirty="0">
                <a:solidFill>
                  <a:schemeClr val="tx2">
                    <a:lumMod val="75000"/>
                  </a:schemeClr>
                </a:solidFill>
              </a:rPr>
              <a:t>var</a:t>
            </a:r>
            <a:r>
              <a:rPr lang="fr-FR" sz="2000" dirty="0" smtClean="0"/>
              <a:t> </a:t>
            </a:r>
            <a:r>
              <a:rPr lang="fr-FR" sz="2000" dirty="0"/>
              <a:t>dans la chaîne de caractères </a:t>
            </a:r>
            <a:r>
              <a:rPr lang="fr-FR" sz="2000" b="1" dirty="0" smtClean="0">
                <a:solidFill>
                  <a:schemeClr val="tx2">
                    <a:lumMod val="75000"/>
                  </a:schemeClr>
                </a:solidFill>
              </a:rPr>
              <a:t>$texte</a:t>
            </a:r>
            <a:r>
              <a:rPr lang="fr-FR" sz="2000" dirty="0"/>
              <a:t> </a:t>
            </a:r>
            <a:r>
              <a:rPr lang="fr-FR" sz="2000" u="sng" dirty="0"/>
              <a:t>sans tenir compte de la casse.</a:t>
            </a:r>
            <a:endParaRPr lang="fr-FR" sz="2000" dirty="0"/>
          </a:p>
          <a:p>
            <a:pPr marL="0" indent="0">
              <a:spcBef>
                <a:spcPts val="200"/>
              </a:spcBef>
              <a:buNone/>
            </a:pPr>
            <a:r>
              <a:rPr lang="fr-FR" sz="2000" b="1" dirty="0" smtClean="0">
                <a:solidFill>
                  <a:schemeClr val="tx2">
                    <a:lumMod val="75000"/>
                  </a:schemeClr>
                </a:solidFill>
              </a:rPr>
              <a:t>$texte :</a:t>
            </a:r>
            <a:r>
              <a:rPr lang="fr-FR" sz="2000" dirty="0" smtClean="0"/>
              <a:t> la chaîne de caractères à traiter.</a:t>
            </a:r>
          </a:p>
          <a:p>
            <a:pPr marL="0" indent="0">
              <a:spcBef>
                <a:spcPts val="200"/>
              </a:spcBef>
              <a:buNone/>
            </a:pPr>
            <a:r>
              <a:rPr lang="fr-FR" sz="2000" b="1" dirty="0" smtClean="0">
                <a:solidFill>
                  <a:schemeClr val="tx2">
                    <a:lumMod val="75000"/>
                  </a:schemeClr>
                </a:solidFill>
              </a:rPr>
              <a:t>$var </a:t>
            </a:r>
            <a:r>
              <a:rPr lang="fr-FR" sz="2000" b="1" dirty="0">
                <a:solidFill>
                  <a:schemeClr val="tx2">
                    <a:lumMod val="75000"/>
                  </a:schemeClr>
                </a:solidFill>
              </a:rPr>
              <a:t>:</a:t>
            </a:r>
            <a:r>
              <a:rPr lang="fr-FR" sz="2000" dirty="0"/>
              <a:t> la chaîne de caractères </a:t>
            </a:r>
            <a:r>
              <a:rPr lang="fr-FR" sz="2000" dirty="0" smtClean="0"/>
              <a:t>rechercher.</a:t>
            </a:r>
            <a:endParaRPr lang="fr-FR" sz="2000" dirty="0"/>
          </a:p>
          <a:p>
            <a:pPr marL="0" indent="0">
              <a:spcBef>
                <a:spcPts val="200"/>
              </a:spcBef>
              <a:buNone/>
            </a:pPr>
            <a:r>
              <a:rPr lang="fr-FR" sz="2000" b="1" dirty="0" smtClean="0">
                <a:solidFill>
                  <a:schemeClr val="tx2">
                    <a:lumMod val="75000"/>
                  </a:schemeClr>
                </a:solidFill>
              </a:rPr>
              <a:t>$offset </a:t>
            </a:r>
            <a:r>
              <a:rPr lang="fr-FR" sz="2000" b="1" dirty="0">
                <a:solidFill>
                  <a:schemeClr val="tx2">
                    <a:lumMod val="75000"/>
                  </a:schemeClr>
                </a:solidFill>
              </a:rPr>
              <a:t>:</a:t>
            </a:r>
            <a:r>
              <a:rPr lang="fr-FR" sz="2000" dirty="0"/>
              <a:t> </a:t>
            </a:r>
            <a:r>
              <a:rPr lang="fr-FR" sz="2000" dirty="0" smtClean="0"/>
              <a:t>si spécifié, la recherche commencera à partir de ce nombre (&gt;=0).</a:t>
            </a:r>
            <a:endParaRPr lang="fr-FR" sz="2000" dirty="0"/>
          </a:p>
          <a:p>
            <a:pPr marL="0" indent="0">
              <a:spcBef>
                <a:spcPts val="200"/>
              </a:spcBef>
              <a:buNone/>
            </a:pPr>
            <a:r>
              <a:rPr lang="fr-FR" sz="2000" i="1" dirty="0" smtClean="0"/>
              <a:t>Valeur </a:t>
            </a:r>
            <a:r>
              <a:rPr lang="fr-FR" sz="2000" i="1" dirty="0"/>
              <a:t>de retour :</a:t>
            </a:r>
          </a:p>
          <a:p>
            <a:pPr marL="0" indent="0">
              <a:spcBef>
                <a:spcPts val="200"/>
              </a:spcBef>
              <a:buNone/>
            </a:pPr>
            <a:r>
              <a:rPr lang="fr-FR" sz="2000" dirty="0"/>
              <a:t>Retourne la position numérique de l'occurrence relativement au début de la chaîne </a:t>
            </a:r>
            <a:r>
              <a:rPr lang="fr-FR" sz="2000" b="1" dirty="0" smtClean="0">
                <a:solidFill>
                  <a:schemeClr val="tx2">
                    <a:lumMod val="75000"/>
                  </a:schemeClr>
                </a:solidFill>
              </a:rPr>
              <a:t>$</a:t>
            </a:r>
            <a:r>
              <a:rPr lang="fr-FR" sz="2000" b="1" dirty="0">
                <a:solidFill>
                  <a:schemeClr val="tx2">
                    <a:lumMod val="75000"/>
                  </a:schemeClr>
                </a:solidFill>
              </a:rPr>
              <a:t>texte</a:t>
            </a:r>
            <a:r>
              <a:rPr lang="fr-FR" sz="2000" dirty="0" smtClean="0"/>
              <a:t> </a:t>
            </a:r>
            <a:r>
              <a:rPr lang="fr-FR" sz="2000" dirty="0"/>
              <a:t>(indépendamment de l'offset). Notez également que la position dans la chaîne commence à 0, et non pas à 1. </a:t>
            </a:r>
          </a:p>
          <a:p>
            <a:pPr marL="0" indent="0">
              <a:spcBef>
                <a:spcPts val="200"/>
              </a:spcBef>
              <a:buNone/>
            </a:pPr>
            <a:r>
              <a:rPr lang="fr-FR" sz="2000" dirty="0"/>
              <a:t>Retourne </a:t>
            </a:r>
            <a:r>
              <a:rPr lang="fr-FR" sz="2000" b="1" dirty="0"/>
              <a:t>FALSE</a:t>
            </a:r>
            <a:r>
              <a:rPr lang="fr-FR" sz="2000" dirty="0"/>
              <a:t> si l'occurrence n'a pas été trouvée. </a:t>
            </a:r>
            <a:endParaRPr lang="fr-FR" sz="2000" dirty="0" smtClean="0"/>
          </a:p>
          <a:p>
            <a:pPr marL="0" indent="0">
              <a:spcBef>
                <a:spcPts val="200"/>
              </a:spcBef>
              <a:buNone/>
            </a:pPr>
            <a:r>
              <a:rPr lang="fr-FR" sz="2000" dirty="0" smtClean="0"/>
              <a:t>exemple </a:t>
            </a:r>
            <a:r>
              <a:rPr lang="fr-FR" sz="2000" dirty="0"/>
              <a:t>: </a:t>
            </a:r>
          </a:p>
          <a:p>
            <a:pPr marL="0" indent="0">
              <a:spcBef>
                <a:spcPts val="200"/>
              </a:spcBef>
              <a:buNone/>
            </a:pPr>
            <a:r>
              <a:rPr lang="en-US" sz="2000" dirty="0"/>
              <a:t>$txt  = "</a:t>
            </a:r>
            <a:r>
              <a:rPr lang="en-US" sz="2000" dirty="0" err="1"/>
              <a:t>il</a:t>
            </a:r>
            <a:r>
              <a:rPr lang="en-US" sz="2000" dirty="0"/>
              <a:t> </a:t>
            </a:r>
            <a:r>
              <a:rPr lang="en-US" sz="2000" dirty="0" err="1"/>
              <a:t>était</a:t>
            </a:r>
            <a:r>
              <a:rPr lang="en-US" sz="2000" dirty="0"/>
              <a:t> </a:t>
            </a:r>
            <a:r>
              <a:rPr lang="en-US" sz="2000" dirty="0" err="1"/>
              <a:t>une</a:t>
            </a:r>
            <a:r>
              <a:rPr lang="en-US" sz="2000" dirty="0"/>
              <a:t> </a:t>
            </a:r>
            <a:r>
              <a:rPr lang="en-US" sz="2000" dirty="0" err="1"/>
              <a:t>fois</a:t>
            </a:r>
            <a:r>
              <a:rPr lang="en-US" sz="2000" dirty="0"/>
              <a:t>";</a:t>
            </a:r>
          </a:p>
          <a:p>
            <a:pPr marL="0" indent="0">
              <a:spcBef>
                <a:spcPts val="200"/>
              </a:spcBef>
              <a:buNone/>
            </a:pPr>
            <a:r>
              <a:rPr lang="en-US" sz="2000" dirty="0"/>
              <a:t>$</a:t>
            </a:r>
            <a:r>
              <a:rPr lang="en-US" sz="2000" dirty="0" err="1"/>
              <a:t>var</a:t>
            </a:r>
            <a:r>
              <a:rPr lang="en-US" sz="2000" dirty="0"/>
              <a:t> = </a:t>
            </a:r>
            <a:r>
              <a:rPr lang="en-US" sz="2000" dirty="0" smtClean="0"/>
              <a:t>'T';</a:t>
            </a:r>
            <a:endParaRPr lang="en-US" sz="2000" dirty="0"/>
          </a:p>
          <a:p>
            <a:pPr marL="0" indent="0">
              <a:spcBef>
                <a:spcPts val="200"/>
              </a:spcBef>
              <a:buNone/>
            </a:pPr>
            <a:r>
              <a:rPr lang="fr-FR" sz="2000" dirty="0" err="1"/>
              <a:t>echo</a:t>
            </a:r>
            <a:r>
              <a:rPr lang="fr-FR" sz="2000" dirty="0"/>
              <a:t> </a:t>
            </a:r>
            <a:r>
              <a:rPr lang="fr-FR" sz="2000" b="1" dirty="0" err="1" smtClean="0">
                <a:solidFill>
                  <a:schemeClr val="accent2">
                    <a:lumMod val="75000"/>
                  </a:schemeClr>
                </a:solidFill>
              </a:rPr>
              <a:t>strripos</a:t>
            </a:r>
            <a:r>
              <a:rPr lang="fr-FR" sz="2000" dirty="0"/>
              <a:t>($</a:t>
            </a:r>
            <a:r>
              <a:rPr lang="fr-FR" sz="2000" dirty="0" err="1"/>
              <a:t>txt</a:t>
            </a:r>
            <a:r>
              <a:rPr lang="fr-FR" sz="2000" dirty="0"/>
              <a:t>,$var);   	//  </a:t>
            </a:r>
            <a:r>
              <a:rPr lang="fr-FR" sz="2000" dirty="0" smtClean="0"/>
              <a:t>7</a:t>
            </a:r>
            <a:endParaRPr lang="en-US" sz="2000" dirty="0"/>
          </a:p>
          <a:p>
            <a:pPr marL="0" indent="0">
              <a:buNone/>
            </a:pPr>
            <a:endParaRPr lang="fr-FR" sz="2000" dirty="0"/>
          </a:p>
        </p:txBody>
      </p:sp>
    </p:spTree>
    <p:extLst>
      <p:ext uri="{BB962C8B-B14F-4D97-AF65-F5344CB8AC3E}">
        <p14:creationId xmlns:p14="http://schemas.microsoft.com/office/powerpoint/2010/main" val="3997665355"/>
      </p:ext>
    </p:extLst>
  </p:cSld>
  <p:clrMapOvr>
    <a:masterClrMapping/>
  </p:clrMapOvr>
  <p:transition spd="slow">
    <p:wipe dir="d"/>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strstr</a:t>
            </a:r>
            <a:r>
              <a:rPr lang="fr-FR" sz="2800" b="1" i="1" dirty="0" smtClean="0">
                <a:solidFill>
                  <a:schemeClr val="accent2">
                    <a:lumMod val="75000"/>
                  </a:schemeClr>
                </a:solidFill>
              </a:rPr>
              <a:t>($</a:t>
            </a:r>
            <a:r>
              <a:rPr lang="fr-FR" sz="2800" b="1" i="1" dirty="0" err="1" smtClean="0">
                <a:solidFill>
                  <a:schemeClr val="accent2">
                    <a:lumMod val="75000"/>
                  </a:schemeClr>
                </a:solidFill>
              </a:rPr>
              <a:t>texte,$var,$offset</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lnSpcReduction="10000"/>
          </a:bodyPr>
          <a:lstStyle/>
          <a:p>
            <a:pPr marL="0" indent="0">
              <a:buNone/>
            </a:pPr>
            <a:r>
              <a:rPr lang="fr-FR" sz="2000" dirty="0" smtClean="0">
                <a:solidFill>
                  <a:schemeClr val="tx2">
                    <a:lumMod val="75000"/>
                  </a:schemeClr>
                </a:solidFill>
              </a:rPr>
              <a:t>string</a:t>
            </a:r>
            <a:r>
              <a:rPr lang="fr-FR" sz="2000" dirty="0" smtClean="0"/>
              <a:t> </a:t>
            </a:r>
            <a:r>
              <a:rPr lang="fr-FR" sz="2000" b="1" dirty="0" err="1" smtClean="0">
                <a:solidFill>
                  <a:schemeClr val="accent2">
                    <a:lumMod val="75000"/>
                  </a:schemeClr>
                </a:solidFill>
              </a:rPr>
              <a:t>strstr</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texte,$var</a:t>
            </a:r>
            <a:r>
              <a:rPr lang="fr-FR" sz="2000" b="1" dirty="0" smtClean="0">
                <a:solidFill>
                  <a:schemeClr val="tx2">
                    <a:lumMod val="75000"/>
                  </a:schemeClr>
                </a:solidFill>
              </a:rPr>
              <a:t>[,$offset]</a:t>
            </a:r>
            <a:r>
              <a:rPr lang="fr-FR" sz="2000" b="1" dirty="0" smtClean="0">
                <a:solidFill>
                  <a:schemeClr val="accent2">
                    <a:lumMod val="75000"/>
                  </a:schemeClr>
                </a:solidFill>
              </a:rPr>
              <a:t>) </a:t>
            </a:r>
            <a:r>
              <a:rPr lang="fr-FR" sz="2000" dirty="0" smtClean="0"/>
              <a:t>alias de </a:t>
            </a:r>
            <a:r>
              <a:rPr lang="fr-FR" sz="2000" b="1" dirty="0" err="1" smtClean="0">
                <a:solidFill>
                  <a:schemeClr val="accent2">
                    <a:lumMod val="75000"/>
                  </a:schemeClr>
                </a:solidFill>
              </a:rPr>
              <a:t>strchr</a:t>
            </a:r>
            <a:r>
              <a:rPr lang="fr-FR" sz="2000" b="1" dirty="0" smtClean="0">
                <a:solidFill>
                  <a:schemeClr val="accent2">
                    <a:lumMod val="75000"/>
                  </a:schemeClr>
                </a:solidFill>
              </a:rPr>
              <a:t>()</a:t>
            </a:r>
          </a:p>
          <a:p>
            <a:pPr marL="0" indent="0">
              <a:buNone/>
            </a:pPr>
            <a:r>
              <a:rPr lang="fr-FR" sz="2000" dirty="0"/>
              <a:t>Cherche la position numérique de la première occurrence de </a:t>
            </a:r>
            <a:r>
              <a:rPr lang="fr-FR" sz="2000" b="1" dirty="0" smtClean="0">
                <a:solidFill>
                  <a:schemeClr val="tx2">
                    <a:lumMod val="75000"/>
                  </a:schemeClr>
                </a:solidFill>
              </a:rPr>
              <a:t>$</a:t>
            </a:r>
            <a:r>
              <a:rPr lang="fr-FR" sz="2000" b="1" dirty="0">
                <a:solidFill>
                  <a:schemeClr val="tx2">
                    <a:lumMod val="75000"/>
                  </a:schemeClr>
                </a:solidFill>
              </a:rPr>
              <a:t>var</a:t>
            </a:r>
            <a:r>
              <a:rPr lang="fr-FR" sz="2000" dirty="0" smtClean="0"/>
              <a:t> </a:t>
            </a:r>
            <a:r>
              <a:rPr lang="fr-FR" sz="2000" dirty="0"/>
              <a:t>dans la chaîne de caractères </a:t>
            </a:r>
            <a:r>
              <a:rPr lang="fr-FR" sz="2000" b="1" dirty="0" smtClean="0">
                <a:solidFill>
                  <a:schemeClr val="tx2">
                    <a:lumMod val="75000"/>
                  </a:schemeClr>
                </a:solidFill>
              </a:rPr>
              <a:t>$</a:t>
            </a:r>
            <a:r>
              <a:rPr lang="fr-FR" sz="2000" b="1" dirty="0">
                <a:solidFill>
                  <a:schemeClr val="tx2">
                    <a:lumMod val="75000"/>
                  </a:schemeClr>
                </a:solidFill>
              </a:rPr>
              <a:t>texte</a:t>
            </a:r>
            <a:r>
              <a:rPr lang="fr-FR" sz="2000" dirty="0" smtClean="0"/>
              <a:t>. </a:t>
            </a:r>
          </a:p>
          <a:p>
            <a:pPr marL="0" indent="0">
              <a:buNone/>
            </a:pPr>
            <a:r>
              <a:rPr lang="fr-FR" sz="2000" b="1" dirty="0" err="1" smtClean="0">
                <a:solidFill>
                  <a:schemeClr val="accent2">
                    <a:lumMod val="75000"/>
                  </a:schemeClr>
                </a:solidFill>
              </a:rPr>
              <a:t>strstr</a:t>
            </a:r>
            <a:r>
              <a:rPr lang="fr-FR" sz="2000" b="1" dirty="0"/>
              <a:t>()</a:t>
            </a:r>
            <a:r>
              <a:rPr lang="fr-FR" sz="2000" dirty="0"/>
              <a:t> est sensible à la </a:t>
            </a:r>
            <a:r>
              <a:rPr lang="fr-FR" sz="2000" dirty="0" smtClean="0"/>
              <a:t>casse et retourne une chaîne de caractères :</a:t>
            </a:r>
            <a:endParaRPr lang="fr-FR" sz="2000" dirty="0"/>
          </a:p>
          <a:p>
            <a:pPr marL="0" indent="0">
              <a:buNone/>
            </a:pPr>
            <a:r>
              <a:rPr lang="fr-FR" sz="2000" b="1" dirty="0" smtClean="0">
                <a:solidFill>
                  <a:schemeClr val="tx2">
                    <a:lumMod val="75000"/>
                  </a:schemeClr>
                </a:solidFill>
              </a:rPr>
              <a:t>$texte :</a:t>
            </a:r>
            <a:r>
              <a:rPr lang="fr-FR" sz="2000" dirty="0" smtClean="0"/>
              <a:t> la chaîne de caractères à analyser.</a:t>
            </a:r>
          </a:p>
          <a:p>
            <a:pPr marL="0" indent="0">
              <a:buNone/>
            </a:pPr>
            <a:r>
              <a:rPr lang="fr-FR" sz="2000" b="1" dirty="0" smtClean="0">
                <a:solidFill>
                  <a:schemeClr val="tx2">
                    <a:lumMod val="75000"/>
                  </a:schemeClr>
                </a:solidFill>
              </a:rPr>
              <a:t>$var </a:t>
            </a:r>
            <a:r>
              <a:rPr lang="fr-FR" sz="2000" b="1" dirty="0">
                <a:solidFill>
                  <a:schemeClr val="tx2">
                    <a:lumMod val="75000"/>
                  </a:schemeClr>
                </a:solidFill>
              </a:rPr>
              <a:t>:</a:t>
            </a:r>
            <a:r>
              <a:rPr lang="fr-FR" sz="2000" dirty="0"/>
              <a:t> la chaîne de caractères </a:t>
            </a:r>
            <a:r>
              <a:rPr lang="fr-FR" sz="2000" dirty="0" smtClean="0"/>
              <a:t>recherchée.</a:t>
            </a:r>
            <a:endParaRPr lang="fr-FR" sz="2000" dirty="0"/>
          </a:p>
          <a:p>
            <a:pPr marL="0" indent="0">
              <a:buNone/>
            </a:pPr>
            <a:r>
              <a:rPr lang="fr-FR" sz="2000" b="1" dirty="0" smtClean="0">
                <a:solidFill>
                  <a:schemeClr val="tx2">
                    <a:lumMod val="75000"/>
                  </a:schemeClr>
                </a:solidFill>
              </a:rPr>
              <a:t>$offset </a:t>
            </a:r>
            <a:r>
              <a:rPr lang="fr-FR" sz="2000" b="1" dirty="0">
                <a:solidFill>
                  <a:schemeClr val="tx2">
                    <a:lumMod val="75000"/>
                  </a:schemeClr>
                </a:solidFill>
              </a:rPr>
              <a:t>:</a:t>
            </a:r>
            <a:r>
              <a:rPr lang="fr-FR" sz="2000" dirty="0"/>
              <a:t> </a:t>
            </a:r>
            <a:r>
              <a:rPr lang="fr-FR" sz="2000" dirty="0" smtClean="0"/>
              <a:t>si égal à TRUE, retourne la partie de </a:t>
            </a:r>
            <a:r>
              <a:rPr lang="fr-FR" sz="2000" b="1" dirty="0">
                <a:solidFill>
                  <a:schemeClr val="tx2">
                    <a:lumMod val="75000"/>
                  </a:schemeClr>
                </a:solidFill>
              </a:rPr>
              <a:t>$t</a:t>
            </a:r>
            <a:r>
              <a:rPr lang="fr-FR" sz="2000" b="1" dirty="0" smtClean="0">
                <a:solidFill>
                  <a:schemeClr val="tx2">
                    <a:lumMod val="75000"/>
                  </a:schemeClr>
                </a:solidFill>
              </a:rPr>
              <a:t>exte </a:t>
            </a:r>
            <a:r>
              <a:rPr lang="fr-FR" sz="2000" dirty="0" smtClean="0"/>
              <a:t>précédant la première occurrence, sinon la partie de la chaîne commençant à la première occurrence. </a:t>
            </a:r>
            <a:endParaRPr lang="fr-FR" sz="2000" dirty="0"/>
          </a:p>
          <a:p>
            <a:pPr marL="0" indent="0">
              <a:buNone/>
            </a:pPr>
            <a:r>
              <a:rPr lang="fr-FR" sz="2000" i="1" dirty="0" smtClean="0"/>
              <a:t>Valeur </a:t>
            </a:r>
            <a:r>
              <a:rPr lang="fr-FR" sz="2000" i="1" dirty="0"/>
              <a:t>de retour :</a:t>
            </a:r>
          </a:p>
          <a:p>
            <a:pPr marL="0" indent="0">
              <a:buNone/>
            </a:pPr>
            <a:r>
              <a:rPr lang="fr-FR" sz="2000" dirty="0"/>
              <a:t>Retourne la portion de la </a:t>
            </a:r>
            <a:r>
              <a:rPr lang="fr-FR" sz="2000" dirty="0" smtClean="0"/>
              <a:t>chaîne ou </a:t>
            </a:r>
            <a:r>
              <a:rPr lang="fr-FR" sz="2000" b="1" dirty="0"/>
              <a:t>FALSE</a:t>
            </a:r>
            <a:r>
              <a:rPr lang="fr-FR" sz="2000" dirty="0"/>
              <a:t> si l'occurrence n'a pas été trouvée. </a:t>
            </a:r>
            <a:endParaRPr lang="fr-FR" sz="2000" dirty="0" smtClean="0"/>
          </a:p>
          <a:p>
            <a:pPr marL="0" indent="0">
              <a:buNone/>
            </a:pPr>
            <a:r>
              <a:rPr lang="fr-FR" sz="2000" dirty="0" smtClean="0"/>
              <a:t>exemple :</a:t>
            </a:r>
          </a:p>
          <a:p>
            <a:pPr marL="0" indent="0">
              <a:buNone/>
            </a:pPr>
            <a:r>
              <a:rPr lang="fr-FR" sz="2000" dirty="0"/>
              <a:t>$var = 'il était une fois';</a:t>
            </a:r>
          </a:p>
          <a:p>
            <a:pPr marL="0" indent="0">
              <a:buNone/>
            </a:pPr>
            <a:r>
              <a:rPr lang="fr-FR" sz="2000" dirty="0" err="1"/>
              <a:t>echo</a:t>
            </a:r>
            <a:r>
              <a:rPr lang="fr-FR" sz="2000" dirty="0"/>
              <a:t> '&lt;</a:t>
            </a:r>
            <a:r>
              <a:rPr lang="fr-FR" sz="2000" dirty="0" err="1"/>
              <a:t>br</a:t>
            </a:r>
            <a:r>
              <a:rPr lang="fr-FR" sz="2000" dirty="0"/>
              <a:t>/&gt;'.</a:t>
            </a:r>
            <a:r>
              <a:rPr lang="fr-FR" sz="2000" b="1" dirty="0" err="1">
                <a:solidFill>
                  <a:schemeClr val="accent2">
                    <a:lumMod val="75000"/>
                  </a:schemeClr>
                </a:solidFill>
              </a:rPr>
              <a:t>strstr</a:t>
            </a:r>
            <a:r>
              <a:rPr lang="fr-FR" sz="2000" dirty="0"/>
              <a:t>($</a:t>
            </a:r>
            <a:r>
              <a:rPr lang="fr-FR" sz="2000" dirty="0" err="1"/>
              <a:t>var,'une</a:t>
            </a:r>
            <a:r>
              <a:rPr lang="fr-FR" sz="2000" dirty="0" smtClean="0"/>
              <a:t>');		// une fois</a:t>
            </a:r>
            <a:endParaRPr lang="fr-FR" sz="2000" dirty="0"/>
          </a:p>
          <a:p>
            <a:pPr marL="0" indent="0">
              <a:buNone/>
            </a:pPr>
            <a:r>
              <a:rPr lang="fr-FR" sz="2000" dirty="0" err="1"/>
              <a:t>echo</a:t>
            </a:r>
            <a:r>
              <a:rPr lang="fr-FR" sz="2000" dirty="0"/>
              <a:t> '&lt;</a:t>
            </a:r>
            <a:r>
              <a:rPr lang="fr-FR" sz="2000" dirty="0" err="1"/>
              <a:t>br</a:t>
            </a:r>
            <a:r>
              <a:rPr lang="fr-FR" sz="2000" dirty="0"/>
              <a:t>/&gt;'.</a:t>
            </a:r>
            <a:r>
              <a:rPr lang="fr-FR" sz="2000" b="1" dirty="0" err="1">
                <a:solidFill>
                  <a:schemeClr val="accent2">
                    <a:lumMod val="75000"/>
                  </a:schemeClr>
                </a:solidFill>
              </a:rPr>
              <a:t>strstr</a:t>
            </a:r>
            <a:r>
              <a:rPr lang="fr-FR" sz="2000" dirty="0"/>
              <a:t>($</a:t>
            </a:r>
            <a:r>
              <a:rPr lang="fr-FR" sz="2000" dirty="0" err="1"/>
              <a:t>var,'une',TRUE</a:t>
            </a:r>
            <a:r>
              <a:rPr lang="fr-FR" sz="2000" dirty="0" smtClean="0"/>
              <a:t>);	// il était</a:t>
            </a:r>
            <a:endParaRPr lang="fr-FR" sz="2000" dirty="0"/>
          </a:p>
          <a:p>
            <a:pPr marL="0" indent="0">
              <a:buNone/>
            </a:pPr>
            <a:endParaRPr lang="fr-FR" sz="2000" dirty="0"/>
          </a:p>
        </p:txBody>
      </p:sp>
    </p:spTree>
    <p:extLst>
      <p:ext uri="{BB962C8B-B14F-4D97-AF65-F5344CB8AC3E}">
        <p14:creationId xmlns:p14="http://schemas.microsoft.com/office/powerpoint/2010/main" val="114503432"/>
      </p:ext>
    </p:extLst>
  </p:cSld>
  <p:clrMapOvr>
    <a:masterClrMapping/>
  </p:clrMapOvr>
  <p:transition spd="slow">
    <p:wipe dir="d"/>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stristr</a:t>
            </a:r>
            <a:r>
              <a:rPr lang="fr-FR" sz="2800" b="1" i="1" dirty="0" smtClean="0">
                <a:solidFill>
                  <a:schemeClr val="accent2">
                    <a:lumMod val="75000"/>
                  </a:schemeClr>
                </a:solidFill>
              </a:rPr>
              <a:t>($</a:t>
            </a:r>
            <a:r>
              <a:rPr lang="fr-FR" sz="2800" b="1" i="1" dirty="0" err="1" smtClean="0">
                <a:solidFill>
                  <a:schemeClr val="accent2">
                    <a:lumMod val="75000"/>
                  </a:schemeClr>
                </a:solidFill>
              </a:rPr>
              <a:t>texte,$var,$offset</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lnSpcReduction="10000"/>
          </a:bodyPr>
          <a:lstStyle/>
          <a:p>
            <a:pPr marL="0" indent="0">
              <a:buNone/>
            </a:pPr>
            <a:r>
              <a:rPr lang="fr-FR" sz="2000" dirty="0" smtClean="0">
                <a:solidFill>
                  <a:schemeClr val="tx2">
                    <a:lumMod val="75000"/>
                  </a:schemeClr>
                </a:solidFill>
              </a:rPr>
              <a:t>string</a:t>
            </a:r>
            <a:r>
              <a:rPr lang="fr-FR" sz="2000" dirty="0" smtClean="0"/>
              <a:t> </a:t>
            </a:r>
            <a:r>
              <a:rPr lang="fr-FR" sz="2000" b="1" dirty="0" err="1" smtClean="0">
                <a:solidFill>
                  <a:schemeClr val="accent2">
                    <a:lumMod val="75000"/>
                  </a:schemeClr>
                </a:solidFill>
              </a:rPr>
              <a:t>stristr</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texte,$var</a:t>
            </a:r>
            <a:r>
              <a:rPr lang="fr-FR" sz="2000" b="1" dirty="0" smtClean="0">
                <a:solidFill>
                  <a:schemeClr val="tx2">
                    <a:lumMod val="75000"/>
                  </a:schemeClr>
                </a:solidFill>
              </a:rPr>
              <a:t>[,$offset]</a:t>
            </a:r>
            <a:r>
              <a:rPr lang="fr-FR" sz="2000" b="1" dirty="0" smtClean="0">
                <a:solidFill>
                  <a:schemeClr val="accent2">
                    <a:lumMod val="75000"/>
                  </a:schemeClr>
                </a:solidFill>
              </a:rPr>
              <a:t>)</a:t>
            </a:r>
          </a:p>
          <a:p>
            <a:pPr marL="0" indent="0">
              <a:buNone/>
            </a:pPr>
            <a:r>
              <a:rPr lang="fr-FR" sz="2000" dirty="0"/>
              <a:t>Cherche la position numérique de la première occurrence de </a:t>
            </a:r>
            <a:r>
              <a:rPr lang="fr-FR" sz="2000" b="1" dirty="0" smtClean="0">
                <a:solidFill>
                  <a:schemeClr val="tx2">
                    <a:lumMod val="75000"/>
                  </a:schemeClr>
                </a:solidFill>
              </a:rPr>
              <a:t>$</a:t>
            </a:r>
            <a:r>
              <a:rPr lang="fr-FR" sz="2000" b="1" dirty="0">
                <a:solidFill>
                  <a:schemeClr val="tx2">
                    <a:lumMod val="75000"/>
                  </a:schemeClr>
                </a:solidFill>
              </a:rPr>
              <a:t>var</a:t>
            </a:r>
            <a:r>
              <a:rPr lang="fr-FR" sz="2000" dirty="0" smtClean="0"/>
              <a:t> </a:t>
            </a:r>
            <a:r>
              <a:rPr lang="fr-FR" sz="2000" dirty="0"/>
              <a:t>dans la chaîne de caractères </a:t>
            </a:r>
            <a:r>
              <a:rPr lang="fr-FR" sz="2000" b="1" dirty="0" smtClean="0">
                <a:solidFill>
                  <a:schemeClr val="tx2">
                    <a:lumMod val="75000"/>
                  </a:schemeClr>
                </a:solidFill>
              </a:rPr>
              <a:t>$</a:t>
            </a:r>
            <a:r>
              <a:rPr lang="fr-FR" sz="2000" b="1" dirty="0">
                <a:solidFill>
                  <a:schemeClr val="tx2">
                    <a:lumMod val="75000"/>
                  </a:schemeClr>
                </a:solidFill>
              </a:rPr>
              <a:t>texte</a:t>
            </a:r>
            <a:r>
              <a:rPr lang="fr-FR" sz="2000" dirty="0" smtClean="0"/>
              <a:t>. </a:t>
            </a:r>
          </a:p>
          <a:p>
            <a:pPr marL="0" indent="0">
              <a:buNone/>
            </a:pPr>
            <a:r>
              <a:rPr lang="fr-FR" sz="2000" b="1" dirty="0" err="1" smtClean="0">
                <a:solidFill>
                  <a:schemeClr val="accent2">
                    <a:lumMod val="75000"/>
                  </a:schemeClr>
                </a:solidFill>
              </a:rPr>
              <a:t>stristr</a:t>
            </a:r>
            <a:r>
              <a:rPr lang="fr-FR" sz="2000" b="1" dirty="0"/>
              <a:t>()</a:t>
            </a:r>
            <a:r>
              <a:rPr lang="fr-FR" sz="2000" dirty="0"/>
              <a:t> est </a:t>
            </a:r>
            <a:r>
              <a:rPr lang="fr-FR" sz="2000" dirty="0" smtClean="0"/>
              <a:t>insensible </a:t>
            </a:r>
            <a:r>
              <a:rPr lang="fr-FR" sz="2000" dirty="0"/>
              <a:t>à la casse et retourne une chaîne de caractères :</a:t>
            </a:r>
          </a:p>
          <a:p>
            <a:pPr marL="0" indent="0">
              <a:buNone/>
            </a:pPr>
            <a:r>
              <a:rPr lang="fr-FR" sz="2000" b="1" dirty="0" smtClean="0">
                <a:solidFill>
                  <a:schemeClr val="tx2">
                    <a:lumMod val="75000"/>
                  </a:schemeClr>
                </a:solidFill>
              </a:rPr>
              <a:t>$texte :</a:t>
            </a:r>
            <a:r>
              <a:rPr lang="fr-FR" sz="2000" dirty="0" smtClean="0"/>
              <a:t> la chaîne de caractères à analyser.</a:t>
            </a:r>
          </a:p>
          <a:p>
            <a:pPr marL="0" indent="0">
              <a:buNone/>
            </a:pPr>
            <a:r>
              <a:rPr lang="fr-FR" sz="2000" b="1" dirty="0" smtClean="0">
                <a:solidFill>
                  <a:schemeClr val="tx2">
                    <a:lumMod val="75000"/>
                  </a:schemeClr>
                </a:solidFill>
              </a:rPr>
              <a:t>$var </a:t>
            </a:r>
            <a:r>
              <a:rPr lang="fr-FR" sz="2000" b="1" dirty="0">
                <a:solidFill>
                  <a:schemeClr val="tx2">
                    <a:lumMod val="75000"/>
                  </a:schemeClr>
                </a:solidFill>
              </a:rPr>
              <a:t>:</a:t>
            </a:r>
            <a:r>
              <a:rPr lang="fr-FR" sz="2000" dirty="0"/>
              <a:t> la chaîne de caractères </a:t>
            </a:r>
            <a:r>
              <a:rPr lang="fr-FR" sz="2000" dirty="0" smtClean="0"/>
              <a:t>recherchée.</a:t>
            </a:r>
            <a:endParaRPr lang="fr-FR" sz="2000" dirty="0"/>
          </a:p>
          <a:p>
            <a:pPr marL="0" indent="0">
              <a:buNone/>
            </a:pPr>
            <a:r>
              <a:rPr lang="fr-FR" sz="2000" b="1" dirty="0" smtClean="0">
                <a:solidFill>
                  <a:schemeClr val="tx2">
                    <a:lumMod val="75000"/>
                  </a:schemeClr>
                </a:solidFill>
              </a:rPr>
              <a:t>$offset </a:t>
            </a:r>
            <a:r>
              <a:rPr lang="fr-FR" sz="2000" b="1" dirty="0">
                <a:solidFill>
                  <a:schemeClr val="tx2">
                    <a:lumMod val="75000"/>
                  </a:schemeClr>
                </a:solidFill>
              </a:rPr>
              <a:t>:</a:t>
            </a:r>
            <a:r>
              <a:rPr lang="fr-FR" sz="2000" dirty="0"/>
              <a:t> </a:t>
            </a:r>
            <a:r>
              <a:rPr lang="fr-FR" sz="2000" dirty="0" smtClean="0"/>
              <a:t>si égal à TRUE, retourne la partie de </a:t>
            </a:r>
            <a:r>
              <a:rPr lang="fr-FR" sz="2000" b="1" dirty="0">
                <a:solidFill>
                  <a:schemeClr val="tx2">
                    <a:lumMod val="75000"/>
                  </a:schemeClr>
                </a:solidFill>
              </a:rPr>
              <a:t>$t</a:t>
            </a:r>
            <a:r>
              <a:rPr lang="fr-FR" sz="2000" b="1" dirty="0" smtClean="0">
                <a:solidFill>
                  <a:schemeClr val="tx2">
                    <a:lumMod val="75000"/>
                  </a:schemeClr>
                </a:solidFill>
              </a:rPr>
              <a:t>exte </a:t>
            </a:r>
            <a:r>
              <a:rPr lang="fr-FR" sz="2000" dirty="0" smtClean="0"/>
              <a:t>précédant la première occurrence, sinon la partie de la chaîne commençant à la première occurrence. </a:t>
            </a:r>
            <a:endParaRPr lang="fr-FR" sz="2000" dirty="0"/>
          </a:p>
          <a:p>
            <a:pPr marL="0" indent="0">
              <a:buNone/>
            </a:pPr>
            <a:r>
              <a:rPr lang="fr-FR" sz="2000" i="1" dirty="0" smtClean="0"/>
              <a:t>Valeur </a:t>
            </a:r>
            <a:r>
              <a:rPr lang="fr-FR" sz="2000" i="1" dirty="0"/>
              <a:t>de retour :</a:t>
            </a:r>
          </a:p>
          <a:p>
            <a:pPr marL="0" indent="0">
              <a:buNone/>
            </a:pPr>
            <a:r>
              <a:rPr lang="fr-FR" sz="2000" dirty="0"/>
              <a:t>Retourne la portion de la </a:t>
            </a:r>
            <a:r>
              <a:rPr lang="fr-FR" sz="2000" dirty="0" smtClean="0"/>
              <a:t>chaîne ou </a:t>
            </a:r>
            <a:r>
              <a:rPr lang="fr-FR" sz="2000" b="1" dirty="0"/>
              <a:t>FALSE</a:t>
            </a:r>
            <a:r>
              <a:rPr lang="fr-FR" sz="2000" dirty="0"/>
              <a:t> si l'occurrence n'a pas été trouvée. </a:t>
            </a:r>
            <a:endParaRPr lang="fr-FR" sz="2000" dirty="0" smtClean="0"/>
          </a:p>
          <a:p>
            <a:pPr marL="0" indent="0">
              <a:buNone/>
            </a:pPr>
            <a:r>
              <a:rPr lang="fr-FR" sz="2000" dirty="0" smtClean="0"/>
              <a:t>exemple :</a:t>
            </a:r>
          </a:p>
          <a:p>
            <a:pPr marL="0" indent="0">
              <a:buNone/>
            </a:pPr>
            <a:r>
              <a:rPr lang="fr-FR" sz="2000" dirty="0"/>
              <a:t>$var = 'il était une fois';</a:t>
            </a:r>
          </a:p>
          <a:p>
            <a:pPr marL="0" indent="0">
              <a:buNone/>
            </a:pPr>
            <a:r>
              <a:rPr lang="fr-FR" sz="2000" dirty="0" err="1"/>
              <a:t>echo</a:t>
            </a:r>
            <a:r>
              <a:rPr lang="fr-FR" sz="2000" dirty="0"/>
              <a:t> '&lt;</a:t>
            </a:r>
            <a:r>
              <a:rPr lang="fr-FR" sz="2000" dirty="0" err="1"/>
              <a:t>br</a:t>
            </a:r>
            <a:r>
              <a:rPr lang="fr-FR" sz="2000" dirty="0"/>
              <a:t>/&gt;'.</a:t>
            </a:r>
            <a:r>
              <a:rPr lang="fr-FR" sz="2000" b="1" dirty="0" err="1">
                <a:solidFill>
                  <a:schemeClr val="accent2">
                    <a:lumMod val="75000"/>
                  </a:schemeClr>
                </a:solidFill>
              </a:rPr>
              <a:t>stristr</a:t>
            </a:r>
            <a:r>
              <a:rPr lang="fr-FR" sz="2000" dirty="0"/>
              <a:t>($</a:t>
            </a:r>
            <a:r>
              <a:rPr lang="fr-FR" sz="2000" dirty="0" err="1"/>
              <a:t>var,</a:t>
            </a:r>
            <a:r>
              <a:rPr lang="fr-FR" sz="2000" dirty="0" err="1" smtClean="0"/>
              <a:t>'Une</a:t>
            </a:r>
            <a:r>
              <a:rPr lang="fr-FR" sz="2000" dirty="0" smtClean="0"/>
              <a:t>');		// une fois</a:t>
            </a:r>
            <a:endParaRPr lang="fr-FR" sz="2000" dirty="0"/>
          </a:p>
          <a:p>
            <a:pPr marL="0" indent="0">
              <a:buNone/>
            </a:pPr>
            <a:r>
              <a:rPr lang="fr-FR" sz="2000" dirty="0" err="1"/>
              <a:t>echo</a:t>
            </a:r>
            <a:r>
              <a:rPr lang="fr-FR" sz="2000" dirty="0"/>
              <a:t> '&lt;</a:t>
            </a:r>
            <a:r>
              <a:rPr lang="fr-FR" sz="2000" dirty="0" err="1"/>
              <a:t>br</a:t>
            </a:r>
            <a:r>
              <a:rPr lang="fr-FR" sz="2000" dirty="0"/>
              <a:t>/&gt;'.</a:t>
            </a:r>
            <a:r>
              <a:rPr lang="fr-FR" sz="2000" b="1" dirty="0" err="1">
                <a:solidFill>
                  <a:schemeClr val="accent2">
                    <a:lumMod val="75000"/>
                  </a:schemeClr>
                </a:solidFill>
              </a:rPr>
              <a:t>stristr</a:t>
            </a:r>
            <a:r>
              <a:rPr lang="fr-FR" sz="2000" dirty="0"/>
              <a:t>($</a:t>
            </a:r>
            <a:r>
              <a:rPr lang="fr-FR" sz="2000" dirty="0" err="1"/>
              <a:t>var,</a:t>
            </a:r>
            <a:r>
              <a:rPr lang="fr-FR" sz="2000" dirty="0" err="1" smtClean="0"/>
              <a:t>'Une</a:t>
            </a:r>
            <a:r>
              <a:rPr lang="fr-FR" sz="2000" dirty="0" err="1"/>
              <a:t>',TRUE</a:t>
            </a:r>
            <a:r>
              <a:rPr lang="fr-FR" sz="2000" dirty="0" smtClean="0"/>
              <a:t>);	// il était</a:t>
            </a:r>
            <a:endParaRPr lang="fr-FR" sz="2000" dirty="0"/>
          </a:p>
          <a:p>
            <a:pPr marL="0" indent="0">
              <a:buNone/>
            </a:pPr>
            <a:endParaRPr lang="fr-FR" sz="2000" dirty="0"/>
          </a:p>
        </p:txBody>
      </p:sp>
    </p:spTree>
    <p:extLst>
      <p:ext uri="{BB962C8B-B14F-4D97-AF65-F5344CB8AC3E}">
        <p14:creationId xmlns:p14="http://schemas.microsoft.com/office/powerpoint/2010/main" val="3970305605"/>
      </p:ext>
    </p:extLst>
  </p:cSld>
  <p:clrMapOvr>
    <a:masterClrMapping/>
  </p:clrMapOvr>
  <p:transition spd="slow">
    <p:wipe dir="d"/>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strrchr</a:t>
            </a:r>
            <a:r>
              <a:rPr lang="fr-FR" sz="2800" b="1" i="1" dirty="0" smtClean="0">
                <a:solidFill>
                  <a:schemeClr val="accent2">
                    <a:lumMod val="75000"/>
                  </a:schemeClr>
                </a:solidFill>
              </a:rPr>
              <a:t>($</a:t>
            </a:r>
            <a:r>
              <a:rPr lang="fr-FR" sz="2800" b="1" i="1" dirty="0" err="1" smtClean="0">
                <a:solidFill>
                  <a:schemeClr val="accent2">
                    <a:lumMod val="75000"/>
                  </a:schemeClr>
                </a:solidFill>
              </a:rPr>
              <a:t>texte,$var</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dirty="0" smtClean="0">
                <a:solidFill>
                  <a:schemeClr val="tx2">
                    <a:lumMod val="75000"/>
                  </a:schemeClr>
                </a:solidFill>
              </a:rPr>
              <a:t>string</a:t>
            </a:r>
            <a:r>
              <a:rPr lang="fr-FR" sz="2000" dirty="0" smtClean="0"/>
              <a:t> </a:t>
            </a:r>
            <a:r>
              <a:rPr lang="fr-FR" sz="2000" b="1" dirty="0" err="1" smtClean="0">
                <a:solidFill>
                  <a:schemeClr val="accent2">
                    <a:lumMod val="75000"/>
                  </a:schemeClr>
                </a:solidFill>
              </a:rPr>
              <a:t>strrchr</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texte,$var</a:t>
            </a:r>
            <a:r>
              <a:rPr lang="fr-FR" sz="2000" b="1" dirty="0" smtClean="0">
                <a:solidFill>
                  <a:schemeClr val="accent2">
                    <a:lumMod val="75000"/>
                  </a:schemeClr>
                </a:solidFill>
              </a:rPr>
              <a:t>)</a:t>
            </a:r>
          </a:p>
          <a:p>
            <a:pPr marL="0" indent="0">
              <a:buNone/>
            </a:pPr>
            <a:r>
              <a:rPr lang="fr-FR" sz="2000" dirty="0"/>
              <a:t>Cherche la position numérique de la </a:t>
            </a:r>
            <a:r>
              <a:rPr lang="fr-FR" sz="2000" dirty="0" smtClean="0"/>
              <a:t>dernière </a:t>
            </a:r>
            <a:r>
              <a:rPr lang="fr-FR" sz="2000" dirty="0"/>
              <a:t>occurrence </a:t>
            </a:r>
            <a:r>
              <a:rPr lang="fr-FR" sz="2000" dirty="0" smtClean="0"/>
              <a:t>du premier caractère de </a:t>
            </a:r>
            <a:r>
              <a:rPr lang="fr-FR" sz="2000" b="1" dirty="0" smtClean="0">
                <a:solidFill>
                  <a:schemeClr val="tx2">
                    <a:lumMod val="75000"/>
                  </a:schemeClr>
                </a:solidFill>
              </a:rPr>
              <a:t>$</a:t>
            </a:r>
            <a:r>
              <a:rPr lang="fr-FR" sz="2000" b="1" dirty="0">
                <a:solidFill>
                  <a:schemeClr val="tx2">
                    <a:lumMod val="75000"/>
                  </a:schemeClr>
                </a:solidFill>
              </a:rPr>
              <a:t>var</a:t>
            </a:r>
            <a:r>
              <a:rPr lang="fr-FR" sz="2000" dirty="0" smtClean="0"/>
              <a:t> </a:t>
            </a:r>
            <a:r>
              <a:rPr lang="fr-FR" sz="2000" dirty="0"/>
              <a:t>dans la chaîne de caractères </a:t>
            </a:r>
            <a:r>
              <a:rPr lang="fr-FR" sz="2000" b="1" dirty="0" smtClean="0">
                <a:solidFill>
                  <a:schemeClr val="tx2">
                    <a:lumMod val="75000"/>
                  </a:schemeClr>
                </a:solidFill>
              </a:rPr>
              <a:t>$texte</a:t>
            </a:r>
            <a:r>
              <a:rPr lang="fr-FR" sz="2000" dirty="0"/>
              <a:t> et retourne une chaîne de caractères :</a:t>
            </a:r>
          </a:p>
          <a:p>
            <a:pPr marL="0" indent="0">
              <a:buNone/>
            </a:pPr>
            <a:r>
              <a:rPr lang="fr-FR" sz="2000" b="1" dirty="0" smtClean="0">
                <a:solidFill>
                  <a:schemeClr val="tx2">
                    <a:lumMod val="75000"/>
                  </a:schemeClr>
                </a:solidFill>
              </a:rPr>
              <a:t>$texte :</a:t>
            </a:r>
            <a:r>
              <a:rPr lang="fr-FR" sz="2000" dirty="0" smtClean="0"/>
              <a:t> la chaîne de caractères à analyser.</a:t>
            </a:r>
          </a:p>
          <a:p>
            <a:pPr marL="0" indent="0">
              <a:buNone/>
            </a:pPr>
            <a:r>
              <a:rPr lang="fr-FR" sz="2000" b="1" dirty="0" smtClean="0">
                <a:solidFill>
                  <a:schemeClr val="tx2">
                    <a:lumMod val="75000"/>
                  </a:schemeClr>
                </a:solidFill>
              </a:rPr>
              <a:t>$var </a:t>
            </a:r>
            <a:r>
              <a:rPr lang="fr-FR" sz="2000" b="1" dirty="0">
                <a:solidFill>
                  <a:schemeClr val="tx2">
                    <a:lumMod val="75000"/>
                  </a:schemeClr>
                </a:solidFill>
              </a:rPr>
              <a:t>:</a:t>
            </a:r>
            <a:r>
              <a:rPr lang="fr-FR" sz="2000" dirty="0"/>
              <a:t> </a:t>
            </a:r>
            <a:r>
              <a:rPr lang="fr-FR" sz="2000" dirty="0" smtClean="0"/>
              <a:t>le caractère recherché ou la chaine dont le 1er caractère sera recherché.</a:t>
            </a:r>
            <a:endParaRPr lang="fr-FR" sz="2000" dirty="0"/>
          </a:p>
          <a:p>
            <a:pPr marL="0" indent="0">
              <a:buNone/>
            </a:pPr>
            <a:r>
              <a:rPr lang="fr-FR" sz="2000" i="1" dirty="0" smtClean="0"/>
              <a:t>Valeur </a:t>
            </a:r>
            <a:r>
              <a:rPr lang="fr-FR" sz="2000" i="1" dirty="0"/>
              <a:t>de retour :</a:t>
            </a:r>
          </a:p>
          <a:p>
            <a:pPr marL="0" indent="0">
              <a:buNone/>
            </a:pPr>
            <a:r>
              <a:rPr lang="fr-FR" sz="2000" dirty="0"/>
              <a:t>Retourne le segment de la chaîne </a:t>
            </a:r>
            <a:r>
              <a:rPr lang="fr-FR" sz="2000" b="1" dirty="0" smtClean="0">
                <a:solidFill>
                  <a:schemeClr val="tx2">
                    <a:lumMod val="75000"/>
                  </a:schemeClr>
                </a:solidFill>
              </a:rPr>
              <a:t>$</a:t>
            </a:r>
            <a:r>
              <a:rPr lang="fr-FR" sz="2000" b="1" dirty="0">
                <a:solidFill>
                  <a:schemeClr val="tx2">
                    <a:lumMod val="75000"/>
                  </a:schemeClr>
                </a:solidFill>
              </a:rPr>
              <a:t>texte </a:t>
            </a:r>
            <a:r>
              <a:rPr lang="fr-FR" sz="2000" dirty="0" smtClean="0"/>
              <a:t>qui commence avec la </a:t>
            </a:r>
            <a:r>
              <a:rPr lang="fr-FR" sz="2000" dirty="0"/>
              <a:t>dernière occurrence du caractère </a:t>
            </a:r>
            <a:r>
              <a:rPr lang="fr-FR" sz="2000" dirty="0" smtClean="0"/>
              <a:t>recherché ou </a:t>
            </a:r>
            <a:r>
              <a:rPr lang="fr-FR" sz="2000" b="1" dirty="0"/>
              <a:t>FALSE</a:t>
            </a:r>
            <a:r>
              <a:rPr lang="fr-FR" sz="2000" dirty="0"/>
              <a:t> si l'occurrence n'a pas été trouvée. </a:t>
            </a:r>
            <a:endParaRPr lang="fr-FR" sz="2000" dirty="0" smtClean="0"/>
          </a:p>
          <a:p>
            <a:pPr marL="0" indent="0">
              <a:buNone/>
            </a:pPr>
            <a:r>
              <a:rPr lang="fr-FR" sz="2000" dirty="0" smtClean="0"/>
              <a:t>exemple :</a:t>
            </a:r>
          </a:p>
          <a:p>
            <a:pPr marL="0" indent="0">
              <a:buNone/>
            </a:pPr>
            <a:r>
              <a:rPr lang="fr-FR" sz="2000" dirty="0"/>
              <a:t>$var = 'il était une fois';</a:t>
            </a:r>
          </a:p>
          <a:p>
            <a:pPr marL="0" indent="0">
              <a:buNone/>
            </a:pPr>
            <a:r>
              <a:rPr lang="fr-FR" sz="2000" dirty="0" err="1"/>
              <a:t>echo</a:t>
            </a:r>
            <a:r>
              <a:rPr lang="fr-FR" sz="2000" dirty="0"/>
              <a:t> '&lt;</a:t>
            </a:r>
            <a:r>
              <a:rPr lang="fr-FR" sz="2000" dirty="0" err="1"/>
              <a:t>br</a:t>
            </a:r>
            <a:r>
              <a:rPr lang="fr-FR" sz="2000" dirty="0"/>
              <a:t>/&gt;'.</a:t>
            </a:r>
            <a:r>
              <a:rPr lang="fr-FR" sz="2000" b="1" dirty="0" err="1">
                <a:solidFill>
                  <a:schemeClr val="accent2">
                    <a:lumMod val="75000"/>
                  </a:schemeClr>
                </a:solidFill>
              </a:rPr>
              <a:t>strrchr</a:t>
            </a:r>
            <a:r>
              <a:rPr lang="fr-FR" sz="2000" dirty="0" smtClean="0"/>
              <a:t>($</a:t>
            </a:r>
            <a:r>
              <a:rPr lang="fr-FR" sz="2000" dirty="0" err="1"/>
              <a:t>var,</a:t>
            </a:r>
            <a:r>
              <a:rPr lang="fr-FR" sz="2000" dirty="0" err="1" smtClean="0"/>
              <a:t>'une</a:t>
            </a:r>
            <a:r>
              <a:rPr lang="fr-FR" sz="2000" dirty="0" smtClean="0"/>
              <a:t>');		// une fois</a:t>
            </a:r>
            <a:endParaRPr lang="fr-FR" sz="2000" dirty="0"/>
          </a:p>
          <a:p>
            <a:pPr marL="0" indent="0">
              <a:buNone/>
            </a:pPr>
            <a:endParaRPr lang="fr-FR" sz="2000" dirty="0"/>
          </a:p>
          <a:p>
            <a:pPr marL="0" indent="0">
              <a:buNone/>
            </a:pPr>
            <a:endParaRPr lang="fr-FR" sz="2000" dirty="0"/>
          </a:p>
        </p:txBody>
      </p:sp>
    </p:spTree>
    <p:extLst>
      <p:ext uri="{BB962C8B-B14F-4D97-AF65-F5344CB8AC3E}">
        <p14:creationId xmlns:p14="http://schemas.microsoft.com/office/powerpoint/2010/main" val="2122197770"/>
      </p:ext>
    </p:extLst>
  </p:cSld>
  <p:clrMapOvr>
    <a:masterClrMapping/>
  </p:clrMapOvr>
  <p:transition spd="slow">
    <p:wipe dir="d"/>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strpbrk</a:t>
            </a:r>
            <a:r>
              <a:rPr lang="fr-FR" sz="2800" b="1" i="1" dirty="0" smtClean="0">
                <a:solidFill>
                  <a:schemeClr val="accent2">
                    <a:lumMod val="75000"/>
                  </a:schemeClr>
                </a:solidFill>
              </a:rPr>
              <a:t>($</a:t>
            </a:r>
            <a:r>
              <a:rPr lang="fr-FR" sz="2800" b="1" i="1" dirty="0" err="1" smtClean="0">
                <a:solidFill>
                  <a:schemeClr val="accent2">
                    <a:lumMod val="75000"/>
                  </a:schemeClr>
                </a:solidFill>
              </a:rPr>
              <a:t>texte,$liste</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dirty="0" smtClean="0">
                <a:solidFill>
                  <a:schemeClr val="tx2">
                    <a:lumMod val="75000"/>
                  </a:schemeClr>
                </a:solidFill>
              </a:rPr>
              <a:t>string</a:t>
            </a:r>
            <a:r>
              <a:rPr lang="fr-FR" sz="2000" dirty="0" smtClean="0"/>
              <a:t> </a:t>
            </a:r>
            <a:r>
              <a:rPr lang="fr-FR" sz="2000" b="1" dirty="0" err="1" smtClean="0">
                <a:solidFill>
                  <a:schemeClr val="accent2">
                    <a:lumMod val="75000"/>
                  </a:schemeClr>
                </a:solidFill>
              </a:rPr>
              <a:t>strpbrk</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texte,$liste</a:t>
            </a:r>
            <a:r>
              <a:rPr lang="fr-FR" sz="2000" b="1" dirty="0" smtClean="0">
                <a:solidFill>
                  <a:schemeClr val="accent2">
                    <a:lumMod val="75000"/>
                  </a:schemeClr>
                </a:solidFill>
              </a:rPr>
              <a:t>)</a:t>
            </a:r>
          </a:p>
          <a:p>
            <a:pPr marL="0" indent="0">
              <a:buNone/>
            </a:pPr>
            <a:r>
              <a:rPr lang="fr-FR" sz="2000" dirty="0"/>
              <a:t>Recherche un ensemble de caractères dans une chaîne de </a:t>
            </a:r>
            <a:r>
              <a:rPr lang="fr-FR" sz="2000" dirty="0" smtClean="0"/>
              <a:t>caractères </a:t>
            </a:r>
            <a:r>
              <a:rPr lang="fr-FR" sz="2000" b="1" dirty="0" smtClean="0">
                <a:solidFill>
                  <a:schemeClr val="tx2">
                    <a:lumMod val="75000"/>
                  </a:schemeClr>
                </a:solidFill>
              </a:rPr>
              <a:t>$</a:t>
            </a:r>
            <a:r>
              <a:rPr lang="fr-FR" sz="2000" b="1" dirty="0">
                <a:solidFill>
                  <a:schemeClr val="tx2">
                    <a:lumMod val="75000"/>
                  </a:schemeClr>
                </a:solidFill>
              </a:rPr>
              <a:t>texte</a:t>
            </a:r>
            <a:r>
              <a:rPr lang="fr-FR" sz="2000" dirty="0" smtClean="0"/>
              <a:t>.</a:t>
            </a:r>
            <a:endParaRPr lang="fr-FR" sz="2000" dirty="0"/>
          </a:p>
          <a:p>
            <a:pPr marL="0" indent="0">
              <a:buNone/>
            </a:pPr>
            <a:r>
              <a:rPr lang="fr-FR" sz="2000" b="1" dirty="0" smtClean="0">
                <a:solidFill>
                  <a:schemeClr val="tx2">
                    <a:lumMod val="75000"/>
                  </a:schemeClr>
                </a:solidFill>
              </a:rPr>
              <a:t>$texte :</a:t>
            </a:r>
            <a:r>
              <a:rPr lang="fr-FR" sz="2000" dirty="0" smtClean="0"/>
              <a:t> la chaîne de caractères à analyser.</a:t>
            </a:r>
          </a:p>
          <a:p>
            <a:pPr marL="0" indent="0">
              <a:buNone/>
            </a:pPr>
            <a:r>
              <a:rPr lang="fr-FR" sz="2000" b="1" dirty="0" smtClean="0">
                <a:solidFill>
                  <a:schemeClr val="tx2">
                    <a:lumMod val="75000"/>
                  </a:schemeClr>
                </a:solidFill>
              </a:rPr>
              <a:t>$liste </a:t>
            </a:r>
            <a:r>
              <a:rPr lang="fr-FR" sz="2000" b="1" dirty="0">
                <a:solidFill>
                  <a:schemeClr val="tx2">
                    <a:lumMod val="75000"/>
                  </a:schemeClr>
                </a:solidFill>
              </a:rPr>
              <a:t>:</a:t>
            </a:r>
            <a:r>
              <a:rPr lang="fr-FR" sz="2000" dirty="0"/>
              <a:t> </a:t>
            </a:r>
            <a:r>
              <a:rPr lang="fr-FR" sz="2000" dirty="0" smtClean="0"/>
              <a:t>liste des caractères recherchés (sensible à la casse).</a:t>
            </a:r>
            <a:endParaRPr lang="fr-FR" sz="2000" dirty="0"/>
          </a:p>
          <a:p>
            <a:pPr marL="0" indent="0">
              <a:buNone/>
            </a:pPr>
            <a:r>
              <a:rPr lang="fr-FR" sz="2000" i="1" dirty="0" smtClean="0"/>
              <a:t>Valeur </a:t>
            </a:r>
            <a:r>
              <a:rPr lang="fr-FR" sz="2000" i="1" dirty="0"/>
              <a:t>de retour :</a:t>
            </a:r>
          </a:p>
          <a:p>
            <a:pPr marL="0" indent="0">
              <a:buNone/>
            </a:pPr>
            <a:r>
              <a:rPr lang="fr-FR" sz="2000" dirty="0"/>
              <a:t>Retourne le segment de la chaîne </a:t>
            </a:r>
            <a:r>
              <a:rPr lang="fr-FR" sz="2000" b="1" dirty="0" smtClean="0">
                <a:solidFill>
                  <a:schemeClr val="tx2">
                    <a:lumMod val="75000"/>
                  </a:schemeClr>
                </a:solidFill>
              </a:rPr>
              <a:t>$</a:t>
            </a:r>
            <a:r>
              <a:rPr lang="fr-FR" sz="2000" b="1" dirty="0">
                <a:solidFill>
                  <a:schemeClr val="tx2">
                    <a:lumMod val="75000"/>
                  </a:schemeClr>
                </a:solidFill>
              </a:rPr>
              <a:t>texte </a:t>
            </a:r>
            <a:r>
              <a:rPr lang="fr-FR" sz="2000" dirty="0" smtClean="0"/>
              <a:t>qui </a:t>
            </a:r>
            <a:r>
              <a:rPr lang="fr-FR" sz="2000" dirty="0"/>
              <a:t>commence </a:t>
            </a:r>
            <a:r>
              <a:rPr lang="fr-FR" sz="2000" dirty="0" smtClean="0"/>
              <a:t>au </a:t>
            </a:r>
            <a:r>
              <a:rPr lang="fr-FR" sz="2000" dirty="0"/>
              <a:t>premier caractère </a:t>
            </a:r>
            <a:r>
              <a:rPr lang="fr-FR" sz="2000" dirty="0" smtClean="0"/>
              <a:t>trouvé ou </a:t>
            </a:r>
            <a:r>
              <a:rPr lang="fr-FR" sz="2000" b="1" dirty="0"/>
              <a:t>FALSE</a:t>
            </a:r>
            <a:r>
              <a:rPr lang="fr-FR" sz="2000" dirty="0"/>
              <a:t> si l'occurrence n'a pas été trouvée. </a:t>
            </a:r>
            <a:endParaRPr lang="fr-FR" sz="2000" dirty="0" smtClean="0"/>
          </a:p>
          <a:p>
            <a:pPr marL="0" indent="0">
              <a:buNone/>
            </a:pPr>
            <a:r>
              <a:rPr lang="fr-FR" sz="2000" dirty="0" smtClean="0"/>
              <a:t>exemple :</a:t>
            </a:r>
          </a:p>
          <a:p>
            <a:pPr marL="0" indent="0">
              <a:buNone/>
            </a:pPr>
            <a:r>
              <a:rPr lang="fr-FR" sz="2000" dirty="0"/>
              <a:t>$var = </a:t>
            </a:r>
            <a:r>
              <a:rPr lang="fr-FR" sz="2000" dirty="0" smtClean="0"/>
              <a:t>'Ceci est un exemple';</a:t>
            </a:r>
            <a:endParaRPr lang="fr-FR" sz="2000" dirty="0"/>
          </a:p>
          <a:p>
            <a:pPr marL="0" indent="0">
              <a:buNone/>
            </a:pPr>
            <a:r>
              <a:rPr lang="fr-FR" sz="2000" dirty="0" err="1"/>
              <a:t>echo</a:t>
            </a:r>
            <a:r>
              <a:rPr lang="fr-FR" sz="2000" dirty="0"/>
              <a:t> '&lt;</a:t>
            </a:r>
            <a:r>
              <a:rPr lang="fr-FR" sz="2000" dirty="0" err="1"/>
              <a:t>br</a:t>
            </a:r>
            <a:r>
              <a:rPr lang="fr-FR" sz="2000" dirty="0"/>
              <a:t>/&gt;'.</a:t>
            </a:r>
            <a:r>
              <a:rPr lang="fr-FR" sz="2000" b="1" dirty="0" err="1">
                <a:solidFill>
                  <a:schemeClr val="accent2">
                    <a:lumMod val="75000"/>
                  </a:schemeClr>
                </a:solidFill>
              </a:rPr>
              <a:t>strpbrk</a:t>
            </a:r>
            <a:r>
              <a:rPr lang="fr-FR" sz="2000" dirty="0" smtClean="0"/>
              <a:t>($</a:t>
            </a:r>
            <a:r>
              <a:rPr lang="fr-FR" sz="2000" dirty="0"/>
              <a:t>var,</a:t>
            </a:r>
            <a:r>
              <a:rPr lang="fr-FR" sz="2000" dirty="0" smtClean="0"/>
              <a:t>'</a:t>
            </a:r>
            <a:r>
              <a:rPr lang="fr-FR" sz="2000" dirty="0" err="1" smtClean="0"/>
              <a:t>cxp</a:t>
            </a:r>
            <a:r>
              <a:rPr lang="fr-FR" sz="2000" dirty="0" smtClean="0"/>
              <a:t>');		// </a:t>
            </a:r>
            <a:r>
              <a:rPr lang="fr-FR" sz="2000" dirty="0"/>
              <a:t>ci est un exemple</a:t>
            </a:r>
          </a:p>
          <a:p>
            <a:pPr marL="0" indent="0">
              <a:buNone/>
            </a:pPr>
            <a:endParaRPr lang="fr-FR" sz="2000" dirty="0"/>
          </a:p>
        </p:txBody>
      </p:sp>
    </p:spTree>
    <p:extLst>
      <p:ext uri="{BB962C8B-B14F-4D97-AF65-F5344CB8AC3E}">
        <p14:creationId xmlns:p14="http://schemas.microsoft.com/office/powerpoint/2010/main" val="7439185"/>
      </p:ext>
    </p:extLst>
  </p:cSld>
  <p:clrMapOvr>
    <a:masterClrMapping/>
  </p:clrMapOvr>
  <p:transition spd="slow">
    <p:wipe dir="d"/>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wordwrap</a:t>
            </a:r>
            <a:r>
              <a:rPr lang="fr-FR" sz="2800" b="1" i="1" dirty="0" smtClean="0">
                <a:solidFill>
                  <a:schemeClr val="accent2">
                    <a:lumMod val="75000"/>
                  </a:schemeClr>
                </a:solidFill>
              </a:rPr>
              <a:t>($</a:t>
            </a:r>
            <a:r>
              <a:rPr lang="fr-FR" sz="2800" b="1" i="1" dirty="0" err="1" smtClean="0">
                <a:solidFill>
                  <a:schemeClr val="accent2">
                    <a:lumMod val="75000"/>
                  </a:schemeClr>
                </a:solidFill>
              </a:rPr>
              <a:t>texte,$taille</a:t>
            </a:r>
            <a:r>
              <a:rPr lang="fr-FR" sz="2800" b="1" i="1" dirty="0" smtClean="0">
                <a:solidFill>
                  <a:schemeClr val="accent2">
                    <a:lumMod val="75000"/>
                  </a:schemeClr>
                </a:solidFill>
              </a:rPr>
              <a:t>[,$chaine[,$coupure]])</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solidFill>
                  <a:schemeClr val="tx2">
                    <a:lumMod val="75000"/>
                  </a:schemeClr>
                </a:solidFill>
              </a:rPr>
              <a:t>string</a:t>
            </a:r>
            <a:r>
              <a:rPr lang="fr-FR" sz="2000" dirty="0" smtClean="0"/>
              <a:t> </a:t>
            </a:r>
            <a:r>
              <a:rPr lang="fr-FR" sz="2000" b="1" dirty="0" err="1" smtClean="0">
                <a:solidFill>
                  <a:schemeClr val="accent2">
                    <a:lumMod val="75000"/>
                  </a:schemeClr>
                </a:solidFill>
              </a:rPr>
              <a:t>wordwrap</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texte,$taille</a:t>
            </a:r>
            <a:r>
              <a:rPr lang="fr-FR" sz="2000" b="1" dirty="0" smtClean="0">
                <a:solidFill>
                  <a:schemeClr val="tx2">
                    <a:lumMod val="75000"/>
                  </a:schemeClr>
                </a:solidFill>
              </a:rPr>
              <a:t>[,$chaine[,$coupure]]</a:t>
            </a:r>
            <a:r>
              <a:rPr lang="fr-FR" sz="2000" b="1" dirty="0" smtClean="0">
                <a:solidFill>
                  <a:schemeClr val="accent2">
                    <a:lumMod val="75000"/>
                  </a:schemeClr>
                </a:solidFill>
              </a:rPr>
              <a:t>)</a:t>
            </a:r>
          </a:p>
          <a:p>
            <a:pPr marL="0" indent="0">
              <a:buNone/>
            </a:pPr>
            <a:r>
              <a:rPr lang="fr-FR" sz="2000" dirty="0"/>
              <a:t>Effectue la césure </a:t>
            </a:r>
            <a:r>
              <a:rPr lang="fr-FR" sz="2000" dirty="0" smtClean="0"/>
              <a:t>"intelligente" d'une chaîne</a:t>
            </a:r>
            <a:r>
              <a:rPr lang="fr-FR" sz="2000" dirty="0"/>
              <a:t> </a:t>
            </a:r>
            <a:r>
              <a:rPr lang="fr-FR" sz="2000" dirty="0" smtClean="0"/>
              <a:t>au niveau d'un mot.</a:t>
            </a:r>
          </a:p>
          <a:p>
            <a:pPr marL="0" indent="0">
              <a:buNone/>
            </a:pPr>
            <a:r>
              <a:rPr lang="fr-FR" sz="2000" b="1" dirty="0" smtClean="0">
                <a:solidFill>
                  <a:schemeClr val="tx2">
                    <a:lumMod val="75000"/>
                  </a:schemeClr>
                </a:solidFill>
              </a:rPr>
              <a:t>$texte :</a:t>
            </a:r>
            <a:r>
              <a:rPr lang="fr-FR" sz="2000" dirty="0" smtClean="0"/>
              <a:t> la chaîne de mots à examiner.</a:t>
            </a:r>
          </a:p>
          <a:p>
            <a:pPr marL="0" indent="0">
              <a:buNone/>
            </a:pPr>
            <a:r>
              <a:rPr lang="fr-FR" sz="2000" b="1" dirty="0" smtClean="0">
                <a:solidFill>
                  <a:schemeClr val="tx2">
                    <a:lumMod val="75000"/>
                  </a:schemeClr>
                </a:solidFill>
              </a:rPr>
              <a:t>$taille </a:t>
            </a:r>
            <a:r>
              <a:rPr lang="fr-FR" sz="2000" b="1" dirty="0">
                <a:solidFill>
                  <a:schemeClr val="tx2">
                    <a:lumMod val="75000"/>
                  </a:schemeClr>
                </a:solidFill>
              </a:rPr>
              <a:t>:</a:t>
            </a:r>
            <a:r>
              <a:rPr lang="fr-FR" sz="2000" dirty="0"/>
              <a:t> nombre de caractères à partir duquel la chaîne sera coupée. </a:t>
            </a:r>
            <a:endParaRPr lang="fr-FR" sz="2000" dirty="0" smtClean="0"/>
          </a:p>
          <a:p>
            <a:pPr marL="0" indent="0">
              <a:buNone/>
            </a:pPr>
            <a:r>
              <a:rPr lang="fr-FR" sz="2000" b="1" dirty="0" smtClean="0">
                <a:solidFill>
                  <a:schemeClr val="tx2">
                    <a:lumMod val="75000"/>
                  </a:schemeClr>
                </a:solidFill>
              </a:rPr>
              <a:t>$chaine </a:t>
            </a:r>
            <a:r>
              <a:rPr lang="fr-FR" sz="2000" b="1" dirty="0">
                <a:solidFill>
                  <a:schemeClr val="tx2">
                    <a:lumMod val="75000"/>
                  </a:schemeClr>
                </a:solidFill>
              </a:rPr>
              <a:t>:</a:t>
            </a:r>
            <a:r>
              <a:rPr lang="fr-FR" sz="2000" dirty="0"/>
              <a:t> </a:t>
            </a:r>
            <a:r>
              <a:rPr lang="fr-FR" sz="2000" dirty="0" smtClean="0"/>
              <a:t>si spécifiée,  cette chaîne sera insérée à l'endroit de la césure,</a:t>
            </a:r>
          </a:p>
          <a:p>
            <a:pPr marL="0" indent="0">
              <a:buNone/>
            </a:pPr>
            <a:r>
              <a:rPr lang="fr-FR" sz="2000" b="1" dirty="0" smtClean="0">
                <a:solidFill>
                  <a:schemeClr val="tx2">
                    <a:lumMod val="75000"/>
                  </a:schemeClr>
                </a:solidFill>
              </a:rPr>
              <a:t>$coupure</a:t>
            </a:r>
            <a:r>
              <a:rPr lang="fr-FR" sz="2000" dirty="0"/>
              <a:t> </a:t>
            </a:r>
            <a:r>
              <a:rPr lang="fr-FR" sz="2000" dirty="0" smtClean="0"/>
              <a:t>: si ce paramètre vaut TRUE, la taille maximale de chaque partie de la chaîne ne pourra pas excéder </a:t>
            </a:r>
            <a:r>
              <a:rPr lang="fr-FR" sz="2000" b="1" dirty="0">
                <a:solidFill>
                  <a:schemeClr val="tx2">
                    <a:lumMod val="75000"/>
                  </a:schemeClr>
                </a:solidFill>
              </a:rPr>
              <a:t>$taille.</a:t>
            </a:r>
          </a:p>
          <a:p>
            <a:pPr marL="0" indent="0">
              <a:buNone/>
            </a:pPr>
            <a:r>
              <a:rPr lang="fr-FR" sz="2000" i="1" dirty="0"/>
              <a:t>Valeur de retour :</a:t>
            </a:r>
          </a:p>
          <a:p>
            <a:pPr marL="0" indent="0">
              <a:buNone/>
            </a:pPr>
            <a:r>
              <a:rPr lang="fr-FR" sz="2000" dirty="0" smtClean="0"/>
              <a:t>Une chaîne de caractères.</a:t>
            </a:r>
          </a:p>
          <a:p>
            <a:pPr marL="0" indent="0">
              <a:buNone/>
            </a:pPr>
            <a:r>
              <a:rPr lang="fr-FR" sz="2000" dirty="0" smtClean="0"/>
              <a:t>exemple :</a:t>
            </a:r>
          </a:p>
          <a:p>
            <a:pPr marL="0" indent="0">
              <a:buNone/>
            </a:pPr>
            <a:r>
              <a:rPr lang="fr-FR" sz="2000" dirty="0"/>
              <a:t>$</a:t>
            </a:r>
            <a:r>
              <a:rPr lang="fr-FR" sz="2000" dirty="0" err="1"/>
              <a:t>text</a:t>
            </a:r>
            <a:r>
              <a:rPr lang="fr-FR" sz="2000" dirty="0"/>
              <a:t> = "Portez ce vieux whisky au juge blond qui fume.";</a:t>
            </a:r>
            <a:br>
              <a:rPr lang="fr-FR" sz="2000" dirty="0"/>
            </a:br>
            <a:r>
              <a:rPr lang="fr-FR" sz="2000" dirty="0"/>
              <a:t>$</a:t>
            </a:r>
            <a:r>
              <a:rPr lang="fr-FR" sz="2000" dirty="0" err="1"/>
              <a:t>newtext</a:t>
            </a:r>
            <a:r>
              <a:rPr lang="fr-FR" sz="2000" dirty="0"/>
              <a:t> = </a:t>
            </a:r>
            <a:r>
              <a:rPr lang="fr-FR" sz="2000" b="1" dirty="0" err="1">
                <a:solidFill>
                  <a:schemeClr val="accent2">
                    <a:lumMod val="75000"/>
                  </a:schemeClr>
                </a:solidFill>
              </a:rPr>
              <a:t>wordwrap</a:t>
            </a:r>
            <a:r>
              <a:rPr lang="fr-FR" sz="2000" dirty="0"/>
              <a:t>($</a:t>
            </a:r>
            <a:r>
              <a:rPr lang="fr-FR" sz="2000" dirty="0" err="1"/>
              <a:t>text</a:t>
            </a:r>
            <a:r>
              <a:rPr lang="fr-FR" sz="2000" dirty="0"/>
              <a:t>, 20, "&lt;</a:t>
            </a:r>
            <a:r>
              <a:rPr lang="fr-FR" sz="2000" dirty="0" err="1"/>
              <a:t>br</a:t>
            </a:r>
            <a:r>
              <a:rPr lang="fr-FR" sz="2000" dirty="0"/>
              <a:t> /&gt;\n");</a:t>
            </a:r>
            <a:br>
              <a:rPr lang="fr-FR" sz="2000" dirty="0"/>
            </a:br>
            <a:r>
              <a:rPr lang="fr-FR" sz="2000" dirty="0" err="1" smtClean="0"/>
              <a:t>echo</a:t>
            </a:r>
            <a:r>
              <a:rPr lang="fr-FR" sz="2000" dirty="0"/>
              <a:t> $</a:t>
            </a:r>
            <a:r>
              <a:rPr lang="fr-FR" sz="2000" dirty="0" err="1"/>
              <a:t>newtext</a:t>
            </a:r>
            <a:r>
              <a:rPr lang="fr-FR" sz="2000" dirty="0" smtClean="0"/>
              <a:t>;</a:t>
            </a:r>
          </a:p>
          <a:p>
            <a:pPr marL="0" indent="0">
              <a:buNone/>
            </a:pPr>
            <a:r>
              <a:rPr lang="fr-FR" sz="2000" dirty="0" smtClean="0"/>
              <a:t>//  Portez </a:t>
            </a:r>
            <a:r>
              <a:rPr lang="fr-FR" sz="2000" dirty="0"/>
              <a:t>ce vieux&lt;</a:t>
            </a:r>
            <a:r>
              <a:rPr lang="fr-FR" sz="2000" dirty="0" err="1"/>
              <a:t>br</a:t>
            </a:r>
            <a:r>
              <a:rPr lang="fr-FR" sz="2000" dirty="0"/>
              <a:t> /&gt; whisky au juge&lt;</a:t>
            </a:r>
            <a:r>
              <a:rPr lang="fr-FR" sz="2000" dirty="0" err="1"/>
              <a:t>br</a:t>
            </a:r>
            <a:r>
              <a:rPr lang="fr-FR" sz="2000" dirty="0"/>
              <a:t> /&gt; blond qui fume.</a:t>
            </a:r>
          </a:p>
        </p:txBody>
      </p:sp>
    </p:spTree>
    <p:extLst>
      <p:ext uri="{BB962C8B-B14F-4D97-AF65-F5344CB8AC3E}">
        <p14:creationId xmlns:p14="http://schemas.microsoft.com/office/powerpoint/2010/main" val="4184623901"/>
      </p:ext>
    </p:extLst>
  </p:cSld>
  <p:clrMapOvr>
    <a:masterClrMapping/>
  </p:clrMapOvr>
  <p:transition spd="slow">
    <p:wipe dir="d"/>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count_chars</a:t>
            </a:r>
            <a:r>
              <a:rPr lang="fr-FR" sz="2800" b="1" i="1" dirty="0" smtClean="0">
                <a:solidFill>
                  <a:schemeClr val="accent2">
                    <a:lumMod val="75000"/>
                  </a:schemeClr>
                </a:solidFill>
              </a:rPr>
              <a:t>($texte[,$mode])</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solidFill>
                  <a:schemeClr val="tx2">
                    <a:lumMod val="75000"/>
                  </a:schemeClr>
                </a:solidFill>
              </a:rPr>
              <a:t>variable</a:t>
            </a:r>
            <a:r>
              <a:rPr lang="fr-FR" sz="2000" dirty="0" smtClean="0"/>
              <a:t> </a:t>
            </a:r>
            <a:r>
              <a:rPr lang="fr-FR" sz="2000" b="1" dirty="0" err="1" smtClean="0">
                <a:solidFill>
                  <a:schemeClr val="accent2">
                    <a:lumMod val="75000"/>
                  </a:schemeClr>
                </a:solidFill>
              </a:rPr>
              <a:t>count_chars</a:t>
            </a:r>
            <a:r>
              <a:rPr lang="fr-FR" sz="2000" b="1" dirty="0" smtClean="0">
                <a:solidFill>
                  <a:schemeClr val="accent2">
                    <a:lumMod val="75000"/>
                  </a:schemeClr>
                </a:solidFill>
              </a:rPr>
              <a:t>(</a:t>
            </a:r>
            <a:r>
              <a:rPr lang="fr-FR" sz="2000" b="1" dirty="0" smtClean="0">
                <a:solidFill>
                  <a:schemeClr val="tx2">
                    <a:lumMod val="75000"/>
                  </a:schemeClr>
                </a:solidFill>
              </a:rPr>
              <a:t>$texte[,$mode]</a:t>
            </a:r>
            <a:r>
              <a:rPr lang="fr-FR" sz="2000" b="1" dirty="0" smtClean="0">
                <a:solidFill>
                  <a:schemeClr val="accent2">
                    <a:lumMod val="75000"/>
                  </a:schemeClr>
                </a:solidFill>
              </a:rPr>
              <a:t>)</a:t>
            </a:r>
          </a:p>
          <a:p>
            <a:pPr marL="0" indent="0">
              <a:buNone/>
            </a:pPr>
            <a:r>
              <a:rPr lang="fr-FR" sz="2000" dirty="0" smtClean="0"/>
              <a:t>Retourne un tableau  ou une chaine contenant le nombre d'occurrences de chaque caractère (octet) dans </a:t>
            </a:r>
            <a:r>
              <a:rPr lang="fr-FR" sz="2000" b="1" dirty="0" smtClean="0">
                <a:solidFill>
                  <a:schemeClr val="tx2">
                    <a:lumMod val="75000"/>
                  </a:schemeClr>
                </a:solidFill>
              </a:rPr>
              <a:t>$</a:t>
            </a:r>
            <a:r>
              <a:rPr lang="fr-FR" sz="2000" b="1" dirty="0">
                <a:solidFill>
                  <a:schemeClr val="tx2">
                    <a:lumMod val="75000"/>
                  </a:schemeClr>
                </a:solidFill>
              </a:rPr>
              <a:t>texte</a:t>
            </a:r>
            <a:r>
              <a:rPr lang="fr-FR" sz="2000" dirty="0" smtClean="0"/>
              <a:t>.</a:t>
            </a:r>
          </a:p>
          <a:p>
            <a:pPr marL="0" indent="0">
              <a:buNone/>
            </a:pPr>
            <a:r>
              <a:rPr lang="fr-FR" sz="2000" b="1" dirty="0" smtClean="0">
                <a:solidFill>
                  <a:schemeClr val="tx2">
                    <a:lumMod val="75000"/>
                  </a:schemeClr>
                </a:solidFill>
              </a:rPr>
              <a:t>$texte :</a:t>
            </a:r>
            <a:r>
              <a:rPr lang="fr-FR" sz="2000" dirty="0" smtClean="0"/>
              <a:t> la chaîne de caractères à examiner.</a:t>
            </a:r>
          </a:p>
          <a:p>
            <a:pPr marL="0" indent="0">
              <a:buNone/>
            </a:pPr>
            <a:r>
              <a:rPr lang="fr-FR" sz="2000" b="1" dirty="0" smtClean="0">
                <a:solidFill>
                  <a:schemeClr val="tx2">
                    <a:lumMod val="75000"/>
                  </a:schemeClr>
                </a:solidFill>
              </a:rPr>
              <a:t>$mode </a:t>
            </a:r>
            <a:r>
              <a:rPr lang="fr-FR" sz="2000" b="1" dirty="0">
                <a:solidFill>
                  <a:schemeClr val="tx2">
                    <a:lumMod val="75000"/>
                  </a:schemeClr>
                </a:solidFill>
              </a:rPr>
              <a:t>:</a:t>
            </a:r>
            <a:r>
              <a:rPr lang="fr-FR" sz="2000" dirty="0"/>
              <a:t> </a:t>
            </a:r>
            <a:r>
              <a:rPr lang="fr-FR" sz="2000" dirty="0" smtClean="0"/>
              <a:t>spécifie les informations retournées :</a:t>
            </a:r>
          </a:p>
          <a:p>
            <a:r>
              <a:rPr lang="fr-FR" sz="2000" dirty="0"/>
              <a:t>0 : un tableau avec l'octet en </a:t>
            </a:r>
            <a:r>
              <a:rPr lang="fr-FR" sz="2000" dirty="0" smtClean="0"/>
              <a:t>clé </a:t>
            </a:r>
            <a:r>
              <a:rPr lang="fr-FR" sz="2000" dirty="0"/>
              <a:t>et la fréquence correspondante pour chaque octet. </a:t>
            </a:r>
          </a:p>
          <a:p>
            <a:r>
              <a:rPr lang="fr-FR" sz="2000" dirty="0"/>
              <a:t>1 : identique à 0, mais seules les fréquences supérieures à zéro sont listées. </a:t>
            </a:r>
          </a:p>
          <a:p>
            <a:r>
              <a:rPr lang="fr-FR" sz="2000" dirty="0"/>
              <a:t>2 : identique à 0, mais seules les fréquences nulles sont listées. </a:t>
            </a:r>
          </a:p>
          <a:p>
            <a:r>
              <a:rPr lang="fr-FR" sz="2000" dirty="0"/>
              <a:t>3 : une chaîne contenant tous les octets utilisés est retournée. </a:t>
            </a:r>
          </a:p>
          <a:p>
            <a:r>
              <a:rPr lang="fr-FR" sz="2000" dirty="0"/>
              <a:t>4 : une chaîne contenant tous les octets non utilisés est retournée. </a:t>
            </a:r>
          </a:p>
        </p:txBody>
      </p:sp>
    </p:spTree>
    <p:extLst>
      <p:ext uri="{BB962C8B-B14F-4D97-AF65-F5344CB8AC3E}">
        <p14:creationId xmlns:p14="http://schemas.microsoft.com/office/powerpoint/2010/main" val="3189103781"/>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variables prédéfinies</a:t>
            </a:r>
            <a:endParaRPr lang="fr-FR" dirty="0"/>
          </a:p>
        </p:txBody>
      </p:sp>
      <p:sp>
        <p:nvSpPr>
          <p:cNvPr id="3" name="Espace réservé du contenu 2"/>
          <p:cNvSpPr>
            <a:spLocks noGrp="1"/>
          </p:cNvSpPr>
          <p:nvPr>
            <p:ph idx="1"/>
          </p:nvPr>
        </p:nvSpPr>
        <p:spPr>
          <a:xfrm>
            <a:off x="762000" y="1268760"/>
            <a:ext cx="8274496" cy="5328593"/>
          </a:xfrm>
        </p:spPr>
        <p:txBody>
          <a:bodyPr>
            <a:normAutofit/>
          </a:bodyPr>
          <a:lstStyle/>
          <a:p>
            <a:pPr marL="0" indent="0">
              <a:buNone/>
            </a:pPr>
            <a:r>
              <a:rPr lang="fr-FR" sz="2000" dirty="0"/>
              <a:t>PHP dispose d'un grand nombre de variables prédéfinies. Ces variables sont généralement de </a:t>
            </a:r>
            <a:r>
              <a:rPr lang="fr-FR" sz="2000" dirty="0" smtClean="0"/>
              <a:t>type scalaires </a:t>
            </a:r>
            <a:r>
              <a:rPr lang="fr-FR" sz="2000" dirty="0"/>
              <a:t>ou des tableaux. Elles sont souvent de type </a:t>
            </a:r>
            <a:r>
              <a:rPr lang="fr-FR" sz="2000" dirty="0" err="1"/>
              <a:t>superglobales</a:t>
            </a:r>
            <a:r>
              <a:rPr lang="fr-FR" sz="2000" dirty="0"/>
              <a:t>, c'est à dire accessible </a:t>
            </a:r>
            <a:r>
              <a:rPr lang="fr-FR" sz="2000" dirty="0" smtClean="0"/>
              <a:t>depuis n'importe </a:t>
            </a:r>
            <a:r>
              <a:rPr lang="fr-FR" sz="2000" dirty="0"/>
              <a:t>où sans notion de portée. </a:t>
            </a:r>
            <a:endParaRPr lang="fr-FR" sz="2000" dirty="0" smtClean="0"/>
          </a:p>
          <a:p>
            <a:pPr marL="0" indent="0">
              <a:buNone/>
            </a:pPr>
            <a:r>
              <a:rPr lang="fr-FR" sz="2000" dirty="0" smtClean="0"/>
              <a:t>Voici </a:t>
            </a:r>
            <a:r>
              <a:rPr lang="fr-FR" sz="2000" dirty="0"/>
              <a:t>quelques tableaux prédéfinis </a:t>
            </a:r>
          </a:p>
          <a:p>
            <a:pPr marL="0" indent="0">
              <a:buNone/>
            </a:pPr>
            <a:r>
              <a:rPr lang="fr-FR" sz="2000" dirty="0"/>
              <a:t>• $_GLOBALS : tableau des variables globales. La clé est le nom de la variable.</a:t>
            </a:r>
          </a:p>
          <a:p>
            <a:pPr marL="0" indent="0">
              <a:buNone/>
            </a:pPr>
            <a:r>
              <a:rPr lang="fr-FR" sz="2000" dirty="0"/>
              <a:t>• $_SERVER : variables fournies par le serveur web, par exemple 'SERVER_NAME'</a:t>
            </a:r>
          </a:p>
          <a:p>
            <a:pPr marL="0" indent="0">
              <a:buNone/>
            </a:pPr>
            <a:r>
              <a:rPr lang="fr-FR" sz="2000" dirty="0"/>
              <a:t>• $_GET : variables fournies par HTTP par la méthode GET (formulaires)</a:t>
            </a:r>
          </a:p>
          <a:p>
            <a:pPr marL="0" indent="0">
              <a:buNone/>
            </a:pPr>
            <a:r>
              <a:rPr lang="fr-FR" sz="2000" dirty="0"/>
              <a:t>• $_POST : idem mais pour la méthode POST</a:t>
            </a:r>
          </a:p>
          <a:p>
            <a:pPr marL="0" indent="0">
              <a:buNone/>
            </a:pPr>
            <a:r>
              <a:rPr lang="fr-FR" sz="2000" dirty="0"/>
              <a:t>• $_COOKIE : les variables fournies par un cookie</a:t>
            </a:r>
          </a:p>
          <a:p>
            <a:pPr marL="0" indent="0">
              <a:buNone/>
            </a:pPr>
            <a:r>
              <a:rPr lang="fr-FR" sz="2000" dirty="0"/>
              <a:t>• $_FILES : variables sur le téléchargement d'un fichier (</a:t>
            </a:r>
            <a:r>
              <a:rPr lang="fr-FR" sz="2000" dirty="0" err="1"/>
              <a:t>upload</a:t>
            </a:r>
            <a:r>
              <a:rPr lang="fr-FR" sz="2000" dirty="0"/>
              <a:t>)</a:t>
            </a:r>
          </a:p>
          <a:p>
            <a:pPr marL="0" indent="0">
              <a:buNone/>
            </a:pPr>
            <a:r>
              <a:rPr lang="fr-FR" sz="2000" dirty="0"/>
              <a:t>• $_ENV : accès aux variables d'environnement du serveur</a:t>
            </a:r>
          </a:p>
          <a:p>
            <a:pPr marL="0" indent="0">
              <a:buNone/>
            </a:pPr>
            <a:r>
              <a:rPr lang="fr-FR" sz="2000" dirty="0"/>
              <a:t>• $_SESSION : les variables de session (voir cours sur les sessions)</a:t>
            </a:r>
            <a:endParaRPr lang="fr-FR" sz="2000" dirty="0" smtClean="0"/>
          </a:p>
        </p:txBody>
      </p:sp>
    </p:spTree>
    <p:extLst>
      <p:ext uri="{BB962C8B-B14F-4D97-AF65-F5344CB8AC3E}">
        <p14:creationId xmlns:p14="http://schemas.microsoft.com/office/powerpoint/2010/main" val="208333855"/>
      </p:ext>
    </p:extLst>
  </p:cSld>
  <p:clrMapOvr>
    <a:masterClrMapping/>
  </p:clrMapOvr>
  <p:transition spd="slow">
    <p:wipe dir="d"/>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manipulation de texte:</a:t>
            </a:r>
            <a:br>
              <a:rPr lang="fr-FR" sz="4000" b="1" i="1" dirty="0" smtClean="0"/>
            </a:br>
            <a:r>
              <a:rPr lang="fr-FR" sz="2800" b="1" i="1" dirty="0" err="1" smtClean="0">
                <a:solidFill>
                  <a:schemeClr val="accent2">
                    <a:lumMod val="75000"/>
                  </a:schemeClr>
                </a:solidFill>
              </a:rPr>
              <a:t>count_chars</a:t>
            </a:r>
            <a:r>
              <a:rPr lang="fr-FR" sz="2800" b="1" i="1" dirty="0" smtClean="0">
                <a:solidFill>
                  <a:schemeClr val="accent2">
                    <a:lumMod val="75000"/>
                  </a:schemeClr>
                </a:solidFill>
              </a:rPr>
              <a:t>($texte[,$mode])</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t>exemple :</a:t>
            </a:r>
          </a:p>
          <a:p>
            <a:pPr marL="0" indent="0">
              <a:buNone/>
            </a:pPr>
            <a:r>
              <a:rPr lang="fr-FR" sz="2000" dirty="0"/>
              <a:t>$data = "Deux D et un F.";</a:t>
            </a:r>
            <a:br>
              <a:rPr lang="fr-FR" sz="2000" dirty="0"/>
            </a:br>
            <a:r>
              <a:rPr lang="fr-FR" sz="2000" dirty="0" err="1" smtClean="0"/>
              <a:t>foreach</a:t>
            </a:r>
            <a:r>
              <a:rPr lang="fr-FR" sz="2000" dirty="0"/>
              <a:t> (</a:t>
            </a:r>
            <a:r>
              <a:rPr lang="fr-FR" sz="2000" b="1" dirty="0" err="1">
                <a:solidFill>
                  <a:schemeClr val="accent2">
                    <a:lumMod val="75000"/>
                  </a:schemeClr>
                </a:solidFill>
              </a:rPr>
              <a:t>count_chars</a:t>
            </a:r>
            <a:r>
              <a:rPr lang="fr-FR" sz="2000" dirty="0"/>
              <a:t>($data, 1) as $i =&gt; $val) {</a:t>
            </a:r>
            <a:br>
              <a:rPr lang="fr-FR" sz="2000" dirty="0"/>
            </a:br>
            <a:r>
              <a:rPr lang="fr-FR" sz="2000" dirty="0"/>
              <a:t>   </a:t>
            </a:r>
            <a:r>
              <a:rPr lang="fr-FR" sz="2000" dirty="0" err="1"/>
              <a:t>echo</a:t>
            </a:r>
            <a:r>
              <a:rPr lang="fr-FR" sz="2000" dirty="0"/>
              <a:t> "Il y a $val </a:t>
            </a:r>
            <a:r>
              <a:rPr lang="fr-FR" sz="2000" dirty="0" smtClean="0"/>
              <a:t>occurrence(s</a:t>
            </a:r>
            <a:r>
              <a:rPr lang="fr-FR" sz="2000" dirty="0"/>
              <a:t>) de \"" , </a:t>
            </a:r>
            <a:r>
              <a:rPr lang="fr-FR" sz="2000" dirty="0" err="1"/>
              <a:t>chr</a:t>
            </a:r>
            <a:r>
              <a:rPr lang="fr-FR" sz="2000" dirty="0"/>
              <a:t>($i) , "\" dans la phrase</a:t>
            </a:r>
            <a:r>
              <a:rPr lang="fr-FR" sz="2000" dirty="0" smtClean="0"/>
              <a:t>.&lt;</a:t>
            </a:r>
            <a:r>
              <a:rPr lang="fr-FR" sz="2000" dirty="0" err="1" smtClean="0"/>
              <a:t>br</a:t>
            </a:r>
            <a:r>
              <a:rPr lang="fr-FR" sz="2000" dirty="0" smtClean="0"/>
              <a:t>/&gt;\n</a:t>
            </a:r>
            <a:r>
              <a:rPr lang="fr-FR" sz="2000" dirty="0"/>
              <a:t>";</a:t>
            </a:r>
            <a:br>
              <a:rPr lang="fr-FR" sz="2000" dirty="0"/>
            </a:br>
            <a:r>
              <a:rPr lang="fr-FR" sz="2000" dirty="0" smtClean="0"/>
              <a:t>}</a:t>
            </a:r>
          </a:p>
          <a:p>
            <a:pPr marL="0" indent="0">
              <a:buNone/>
            </a:pPr>
            <a:r>
              <a:rPr lang="fr-FR" sz="2000" dirty="0"/>
              <a:t>Il y a 4 </a:t>
            </a:r>
            <a:r>
              <a:rPr lang="fr-FR" sz="2000" dirty="0" smtClean="0"/>
              <a:t>occurrence(s</a:t>
            </a:r>
            <a:r>
              <a:rPr lang="fr-FR" sz="2000" dirty="0"/>
              <a:t>) de " " dans la phrase.</a:t>
            </a:r>
            <a:br>
              <a:rPr lang="fr-FR" sz="2000" dirty="0"/>
            </a:br>
            <a:r>
              <a:rPr lang="fr-FR" sz="2000" dirty="0"/>
              <a:t>Il y a 1 </a:t>
            </a:r>
            <a:r>
              <a:rPr lang="fr-FR" sz="2000" dirty="0" smtClean="0"/>
              <a:t>occurrence(s</a:t>
            </a:r>
            <a:r>
              <a:rPr lang="fr-FR" sz="2000" dirty="0"/>
              <a:t>) de "." dans la phrase.</a:t>
            </a:r>
            <a:br>
              <a:rPr lang="fr-FR" sz="2000" dirty="0"/>
            </a:br>
            <a:r>
              <a:rPr lang="fr-FR" sz="2000" dirty="0"/>
              <a:t>Il y a 2 </a:t>
            </a:r>
            <a:r>
              <a:rPr lang="fr-FR" sz="2000" dirty="0" smtClean="0"/>
              <a:t>occurrence(s</a:t>
            </a:r>
            <a:r>
              <a:rPr lang="fr-FR" sz="2000" dirty="0"/>
              <a:t>) de "D" dans la phrase.</a:t>
            </a:r>
            <a:br>
              <a:rPr lang="fr-FR" sz="2000" dirty="0"/>
            </a:br>
            <a:r>
              <a:rPr lang="fr-FR" sz="2000" dirty="0"/>
              <a:t>Il y a 1 </a:t>
            </a:r>
            <a:r>
              <a:rPr lang="fr-FR" sz="2000" dirty="0" smtClean="0"/>
              <a:t>occurrence(s</a:t>
            </a:r>
            <a:r>
              <a:rPr lang="fr-FR" sz="2000" dirty="0"/>
              <a:t>) de "F" dans la phrase.</a:t>
            </a:r>
            <a:br>
              <a:rPr lang="fr-FR" sz="2000" dirty="0"/>
            </a:br>
            <a:r>
              <a:rPr lang="fr-FR" sz="2000" dirty="0"/>
              <a:t>Il y a 2 </a:t>
            </a:r>
            <a:r>
              <a:rPr lang="fr-FR" sz="2000" dirty="0" smtClean="0"/>
              <a:t>occurrence(s</a:t>
            </a:r>
            <a:r>
              <a:rPr lang="fr-FR" sz="2000" dirty="0"/>
              <a:t>) de "e" dans la phrase.</a:t>
            </a:r>
            <a:br>
              <a:rPr lang="fr-FR" sz="2000" dirty="0"/>
            </a:br>
            <a:r>
              <a:rPr lang="fr-FR" sz="2000" dirty="0"/>
              <a:t>Il y a 1 </a:t>
            </a:r>
            <a:r>
              <a:rPr lang="fr-FR" sz="2000" dirty="0" smtClean="0"/>
              <a:t>occurrence(s</a:t>
            </a:r>
            <a:r>
              <a:rPr lang="fr-FR" sz="2000" dirty="0"/>
              <a:t>) de "n" dans la phrase.</a:t>
            </a:r>
            <a:br>
              <a:rPr lang="fr-FR" sz="2000" dirty="0"/>
            </a:br>
            <a:r>
              <a:rPr lang="fr-FR" sz="2000" dirty="0"/>
              <a:t>Il y a 1 </a:t>
            </a:r>
            <a:r>
              <a:rPr lang="fr-FR" sz="2000" dirty="0" smtClean="0"/>
              <a:t>occurrence(s</a:t>
            </a:r>
            <a:r>
              <a:rPr lang="fr-FR" sz="2000" dirty="0"/>
              <a:t>) de "t" dans la phrase.</a:t>
            </a:r>
            <a:br>
              <a:rPr lang="fr-FR" sz="2000" dirty="0"/>
            </a:br>
            <a:r>
              <a:rPr lang="fr-FR" sz="2000" dirty="0"/>
              <a:t>Il y a 2 </a:t>
            </a:r>
            <a:r>
              <a:rPr lang="fr-FR" sz="2000" dirty="0" smtClean="0"/>
              <a:t>occurrence(s</a:t>
            </a:r>
            <a:r>
              <a:rPr lang="fr-FR" sz="2000" dirty="0"/>
              <a:t>) de "u" dans la phrase.</a:t>
            </a:r>
            <a:br>
              <a:rPr lang="fr-FR" sz="2000" dirty="0"/>
            </a:br>
            <a:r>
              <a:rPr lang="fr-FR" sz="2000" dirty="0"/>
              <a:t>Il y a 1 </a:t>
            </a:r>
            <a:r>
              <a:rPr lang="fr-FR" sz="2000" dirty="0" smtClean="0"/>
              <a:t>occurrence(s</a:t>
            </a:r>
            <a:r>
              <a:rPr lang="fr-FR" sz="2000" dirty="0"/>
              <a:t>) de "x" dans la phrase.</a:t>
            </a:r>
            <a:endParaRPr lang="fr-FR" sz="2000" dirty="0" smtClean="0"/>
          </a:p>
        </p:txBody>
      </p:sp>
    </p:spTree>
    <p:extLst>
      <p:ext uri="{BB962C8B-B14F-4D97-AF65-F5344CB8AC3E}">
        <p14:creationId xmlns:p14="http://schemas.microsoft.com/office/powerpoint/2010/main" val="2793568036"/>
      </p:ext>
    </p:extLst>
  </p:cSld>
  <p:clrMapOvr>
    <a:masterClrMapping/>
  </p:clrMapOvr>
  <p:transition spd="slow">
    <p:wipe dir="d"/>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1215152"/>
          </a:xfrm>
        </p:spPr>
        <p:txBody>
          <a:bodyPr/>
          <a:lstStyle/>
          <a:p>
            <a:r>
              <a:rPr lang="fr-FR" sz="4000" b="1" i="1" dirty="0"/>
              <a:t>Fonctions de manipulation de texte: </a:t>
            </a:r>
            <a:r>
              <a:rPr lang="fr-FR" sz="2800" b="1" i="1" dirty="0" err="1" smtClean="0">
                <a:solidFill>
                  <a:schemeClr val="accent2">
                    <a:lumMod val="75000"/>
                  </a:schemeClr>
                </a:solidFill>
              </a:rPr>
              <a:t>print</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dirty="0" err="1">
                <a:solidFill>
                  <a:schemeClr val="tx2">
                    <a:lumMod val="75000"/>
                  </a:schemeClr>
                </a:solidFill>
              </a:rPr>
              <a:t>int</a:t>
            </a:r>
            <a:r>
              <a:rPr lang="fr-FR" sz="2000" dirty="0"/>
              <a:t> </a:t>
            </a:r>
            <a:r>
              <a:rPr lang="fr-FR" sz="2000" b="1" dirty="0" err="1" smtClean="0">
                <a:solidFill>
                  <a:schemeClr val="accent2">
                    <a:lumMod val="75000"/>
                  </a:schemeClr>
                </a:solidFill>
              </a:rPr>
              <a:t>print</a:t>
            </a:r>
            <a:r>
              <a:rPr lang="fr-FR" sz="2000" b="1" dirty="0" smtClean="0">
                <a:solidFill>
                  <a:schemeClr val="accent2">
                    <a:lumMod val="75000"/>
                  </a:schemeClr>
                </a:solidFill>
              </a:rPr>
              <a:t>(</a:t>
            </a:r>
            <a:r>
              <a:rPr lang="fr-FR" sz="2000" b="1" dirty="0" smtClean="0">
                <a:solidFill>
                  <a:schemeClr val="tx2">
                    <a:lumMod val="75000"/>
                  </a:schemeClr>
                </a:solidFill>
              </a:rPr>
              <a:t>$var</a:t>
            </a:r>
            <a:r>
              <a:rPr lang="fr-FR" sz="2000" b="1" dirty="0" smtClean="0">
                <a:solidFill>
                  <a:schemeClr val="accent2">
                    <a:lumMod val="75000"/>
                  </a:schemeClr>
                </a:solidFill>
              </a:rPr>
              <a:t>)	</a:t>
            </a:r>
            <a:r>
              <a:rPr lang="fr-FR" sz="2000" dirty="0" smtClean="0"/>
              <a:t>alias de </a:t>
            </a:r>
            <a:r>
              <a:rPr lang="fr-FR" sz="2000" b="1" dirty="0" err="1" smtClean="0">
                <a:solidFill>
                  <a:schemeClr val="accent2">
                    <a:lumMod val="75000"/>
                  </a:schemeClr>
                </a:solidFill>
              </a:rPr>
              <a:t>echo</a:t>
            </a:r>
            <a:r>
              <a:rPr lang="fr-FR" sz="2000" b="1" dirty="0" smtClean="0">
                <a:solidFill>
                  <a:schemeClr val="accent2">
                    <a:lumMod val="75000"/>
                  </a:schemeClr>
                </a:solidFill>
              </a:rPr>
              <a:t>()</a:t>
            </a:r>
            <a:endParaRPr lang="fr-FR" sz="2000" b="1" dirty="0">
              <a:solidFill>
                <a:schemeClr val="accent2">
                  <a:lumMod val="75000"/>
                </a:schemeClr>
              </a:solidFill>
            </a:endParaRPr>
          </a:p>
          <a:p>
            <a:pPr marL="0" indent="0">
              <a:buNone/>
            </a:pPr>
            <a:r>
              <a:rPr lang="fr-FR" sz="2000" i="1" dirty="0" smtClean="0"/>
              <a:t>Affiche une chaîne de caractères</a:t>
            </a:r>
            <a:r>
              <a:rPr lang="fr-FR" sz="2000" i="1" dirty="0"/>
              <a:t> </a:t>
            </a:r>
            <a:r>
              <a:rPr lang="fr-FR" sz="2000" i="1" dirty="0" smtClean="0"/>
              <a:t>(comme </a:t>
            </a:r>
            <a:r>
              <a:rPr lang="fr-FR" sz="2000" i="1" dirty="0" err="1" smtClean="0"/>
              <a:t>echo</a:t>
            </a:r>
            <a:r>
              <a:rPr lang="fr-FR" sz="2000" i="1" dirty="0"/>
              <a:t>)</a:t>
            </a:r>
            <a:endParaRPr lang="fr-FR" sz="2000" i="1" dirty="0" smtClean="0"/>
          </a:p>
          <a:p>
            <a:pPr marL="0" indent="0">
              <a:buNone/>
            </a:pPr>
            <a:r>
              <a:rPr lang="fr-FR" sz="2000" b="1" i="1" dirty="0" err="1" smtClean="0">
                <a:solidFill>
                  <a:schemeClr val="accent2">
                    <a:lumMod val="75000"/>
                  </a:schemeClr>
                </a:solidFill>
              </a:rPr>
              <a:t>print</a:t>
            </a:r>
            <a:r>
              <a:rPr lang="fr-FR" sz="2000" b="1" dirty="0" smtClean="0">
                <a:solidFill>
                  <a:schemeClr val="accent2">
                    <a:lumMod val="75000"/>
                  </a:schemeClr>
                </a:solidFill>
              </a:rPr>
              <a:t> </a:t>
            </a:r>
            <a:r>
              <a:rPr lang="fr-FR" sz="2000" dirty="0"/>
              <a:t>n'est pas vraiment une fonction (c'est techniquement une structure du langage), cela fait que vous n'êtes pas obligé d'utiliser des parenthèses</a:t>
            </a:r>
            <a:r>
              <a:rPr lang="fr-FR" sz="2000" dirty="0" smtClean="0"/>
              <a:t>.</a:t>
            </a:r>
          </a:p>
          <a:p>
            <a:pPr marL="0" indent="0">
              <a:buNone/>
            </a:pPr>
            <a:r>
              <a:rPr lang="fr-FR" sz="2000" b="1" dirty="0" smtClean="0">
                <a:solidFill>
                  <a:schemeClr val="tx2">
                    <a:lumMod val="75000"/>
                  </a:schemeClr>
                </a:solidFill>
              </a:rPr>
              <a:t>$var </a:t>
            </a:r>
            <a:r>
              <a:rPr lang="fr-FR" sz="2000" b="1" dirty="0">
                <a:solidFill>
                  <a:schemeClr val="tx2">
                    <a:lumMod val="75000"/>
                  </a:schemeClr>
                </a:solidFill>
              </a:rPr>
              <a:t>:</a:t>
            </a:r>
            <a:r>
              <a:rPr lang="fr-FR" sz="2000" dirty="0"/>
              <a:t> la chaîne </a:t>
            </a:r>
            <a:r>
              <a:rPr lang="fr-FR" sz="2000" dirty="0" smtClean="0"/>
              <a:t>à afficher.</a:t>
            </a:r>
            <a:endParaRPr lang="fr-FR" sz="2000" dirty="0"/>
          </a:p>
          <a:p>
            <a:pPr marL="0" indent="0">
              <a:buNone/>
            </a:pPr>
            <a:r>
              <a:rPr lang="fr-FR" sz="2000" i="1" dirty="0" smtClean="0"/>
              <a:t>Valeur </a:t>
            </a:r>
            <a:r>
              <a:rPr lang="fr-FR" sz="2000" i="1" dirty="0"/>
              <a:t>de retour :</a:t>
            </a:r>
          </a:p>
          <a:p>
            <a:pPr marL="0" indent="0">
              <a:buNone/>
            </a:pPr>
            <a:r>
              <a:rPr lang="fr-FR" sz="2000" dirty="0" smtClean="0"/>
              <a:t>toujours 1,</a:t>
            </a:r>
          </a:p>
          <a:p>
            <a:pPr marL="0" indent="0">
              <a:buNone/>
            </a:pPr>
            <a:r>
              <a:rPr lang="fr-FR" sz="2000" dirty="0" smtClean="0"/>
              <a:t>exemples :</a:t>
            </a:r>
            <a:endParaRPr lang="fr-FR" sz="2000" dirty="0"/>
          </a:p>
          <a:p>
            <a:pPr marL="0" indent="0">
              <a:buNone/>
            </a:pPr>
            <a:r>
              <a:rPr lang="fr-FR" sz="2000" b="1" dirty="0" err="1">
                <a:solidFill>
                  <a:schemeClr val="accent2">
                    <a:lumMod val="75000"/>
                  </a:schemeClr>
                </a:solidFill>
              </a:rPr>
              <a:t>print</a:t>
            </a:r>
            <a:r>
              <a:rPr lang="fr-FR" sz="2000" dirty="0"/>
              <a:t>("Bonjour le monde</a:t>
            </a:r>
            <a:r>
              <a:rPr lang="fr-FR" sz="2000" dirty="0" smtClean="0"/>
              <a:t>");</a:t>
            </a:r>
          </a:p>
          <a:p>
            <a:pPr marL="0" indent="0">
              <a:buNone/>
            </a:pPr>
            <a:r>
              <a:rPr lang="fr-FR" sz="2000" b="1" dirty="0" err="1">
                <a:solidFill>
                  <a:schemeClr val="accent2">
                    <a:lumMod val="75000"/>
                  </a:schemeClr>
                </a:solidFill>
              </a:rPr>
              <a:t>print</a:t>
            </a:r>
            <a:r>
              <a:rPr lang="fr-FR" sz="2000" dirty="0"/>
              <a:t> </a:t>
            </a:r>
            <a:r>
              <a:rPr lang="fr-FR" sz="2000" dirty="0" smtClean="0"/>
              <a:t>"Bonjour</a:t>
            </a:r>
            <a:r>
              <a:rPr lang="fr-FR" sz="2000" dirty="0"/>
              <a:t> le monde</a:t>
            </a:r>
            <a:r>
              <a:rPr lang="fr-FR" sz="2000" dirty="0" smtClean="0"/>
              <a:t>";</a:t>
            </a:r>
          </a:p>
          <a:p>
            <a:pPr marL="0" indent="0">
              <a:buNone/>
            </a:pPr>
            <a:endParaRPr lang="fr-FR" sz="2000" dirty="0" smtClean="0"/>
          </a:p>
        </p:txBody>
      </p:sp>
    </p:spTree>
    <p:extLst>
      <p:ext uri="{BB962C8B-B14F-4D97-AF65-F5344CB8AC3E}">
        <p14:creationId xmlns:p14="http://schemas.microsoft.com/office/powerpoint/2010/main" val="2970806828"/>
      </p:ext>
    </p:extLst>
  </p:cSld>
  <p:clrMapOvr>
    <a:masterClrMapping/>
  </p:clrMapOvr>
  <p:transition spd="slow">
    <p:wipe dir="d"/>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manipulation de texte: </a:t>
            </a:r>
            <a:r>
              <a:rPr lang="fr-FR" sz="3600" b="1" i="1" dirty="0" err="1" smtClean="0">
                <a:solidFill>
                  <a:schemeClr val="accent2">
                    <a:lumMod val="75000"/>
                  </a:schemeClr>
                </a:solidFill>
              </a:rPr>
              <a:t>sprintf</a:t>
            </a:r>
            <a:r>
              <a:rPr lang="fr-FR" sz="3600" b="1" i="1" dirty="0" smtClean="0">
                <a:solidFill>
                  <a:schemeClr val="accent2">
                    <a:lumMod val="75000"/>
                  </a:schemeClr>
                </a:solidFill>
              </a:rPr>
              <a:t>()</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lnSpcReduction="10000"/>
          </a:bodyPr>
          <a:lstStyle/>
          <a:p>
            <a:pPr marL="0" indent="0">
              <a:buNone/>
            </a:pPr>
            <a:r>
              <a:rPr lang="fr-FR" sz="2000" dirty="0" smtClean="0">
                <a:solidFill>
                  <a:schemeClr val="tx2">
                    <a:lumMod val="75000"/>
                  </a:schemeClr>
                </a:solidFill>
              </a:rPr>
              <a:t>string</a:t>
            </a:r>
            <a:r>
              <a:rPr lang="fr-FR" sz="2000" dirty="0" smtClean="0"/>
              <a:t> </a:t>
            </a:r>
            <a:r>
              <a:rPr lang="fr-FR" sz="2000" b="1" dirty="0" err="1" smtClean="0">
                <a:solidFill>
                  <a:schemeClr val="accent2">
                    <a:lumMod val="75000"/>
                  </a:schemeClr>
                </a:solidFill>
              </a:rPr>
              <a:t>sprintf</a:t>
            </a:r>
            <a:r>
              <a:rPr lang="fr-FR" sz="2000" b="1" dirty="0" smtClean="0">
                <a:solidFill>
                  <a:schemeClr val="accent2">
                    <a:lumMod val="75000"/>
                  </a:schemeClr>
                </a:solidFill>
              </a:rPr>
              <a:t>(</a:t>
            </a:r>
            <a:r>
              <a:rPr lang="fr-FR" sz="2000" b="1" dirty="0" smtClean="0">
                <a:solidFill>
                  <a:schemeClr val="tx2">
                    <a:lumMod val="75000"/>
                  </a:schemeClr>
                </a:solidFill>
              </a:rPr>
              <a:t>$format, $var1[,$var2,...] </a:t>
            </a:r>
            <a:r>
              <a:rPr lang="fr-FR" sz="2000" b="1" dirty="0" smtClean="0">
                <a:solidFill>
                  <a:schemeClr val="accent2">
                    <a:lumMod val="75000"/>
                  </a:schemeClr>
                </a:solidFill>
              </a:rPr>
              <a:t>)</a:t>
            </a:r>
            <a:endParaRPr lang="fr-FR" sz="2000" b="1" dirty="0">
              <a:solidFill>
                <a:schemeClr val="accent2">
                  <a:lumMod val="75000"/>
                </a:schemeClr>
              </a:solidFill>
            </a:endParaRPr>
          </a:p>
          <a:p>
            <a:pPr marL="0" indent="0">
              <a:buNone/>
            </a:pPr>
            <a:r>
              <a:rPr lang="fr-FR" sz="2000" dirty="0"/>
              <a:t>Retourne une </a:t>
            </a:r>
            <a:r>
              <a:rPr lang="fr-FR" sz="2000" u="sng" dirty="0"/>
              <a:t>chaîne formatée</a:t>
            </a:r>
            <a:r>
              <a:rPr lang="fr-FR" sz="2000" dirty="0"/>
              <a:t>, avec le format </a:t>
            </a:r>
            <a:r>
              <a:rPr lang="fr-FR" sz="2000" b="1" dirty="0" smtClean="0">
                <a:solidFill>
                  <a:schemeClr val="tx2">
                    <a:lumMod val="75000"/>
                  </a:schemeClr>
                </a:solidFill>
              </a:rPr>
              <a:t>$</a:t>
            </a:r>
            <a:r>
              <a:rPr lang="fr-FR" sz="2000" b="1" dirty="0">
                <a:solidFill>
                  <a:schemeClr val="tx2">
                    <a:lumMod val="75000"/>
                  </a:schemeClr>
                </a:solidFill>
              </a:rPr>
              <a:t>format</a:t>
            </a:r>
            <a:r>
              <a:rPr lang="fr-FR" sz="2000" dirty="0" smtClean="0"/>
              <a:t>, </a:t>
            </a:r>
            <a:r>
              <a:rPr lang="fr-FR" sz="2000" dirty="0"/>
              <a:t>en utilisant les arguments </a:t>
            </a:r>
            <a:r>
              <a:rPr lang="fr-FR" sz="2000" b="1" dirty="0">
                <a:solidFill>
                  <a:schemeClr val="tx2">
                    <a:lumMod val="75000"/>
                  </a:schemeClr>
                </a:solidFill>
              </a:rPr>
              <a:t>$var</a:t>
            </a:r>
            <a:r>
              <a:rPr lang="fr-FR" sz="2000" dirty="0" smtClean="0"/>
              <a:t>. </a:t>
            </a:r>
          </a:p>
          <a:p>
            <a:pPr marL="0" indent="0">
              <a:buNone/>
            </a:pPr>
            <a:r>
              <a:rPr lang="fr-FR" sz="2000" b="1" i="1" u="sng" dirty="0" smtClean="0">
                <a:solidFill>
                  <a:schemeClr val="accent2">
                    <a:lumMod val="75000"/>
                  </a:schemeClr>
                </a:solidFill>
              </a:rPr>
              <a:t>Principes :</a:t>
            </a:r>
          </a:p>
          <a:p>
            <a:pPr marL="0" indent="0">
              <a:buNone/>
            </a:pPr>
            <a:r>
              <a:rPr lang="fr-FR" sz="2000" dirty="0" smtClean="0"/>
              <a:t>La chaîne </a:t>
            </a:r>
            <a:r>
              <a:rPr lang="fr-FR" sz="2000" b="1" dirty="0" smtClean="0">
                <a:solidFill>
                  <a:schemeClr val="tx2">
                    <a:lumMod val="75000"/>
                  </a:schemeClr>
                </a:solidFill>
              </a:rPr>
              <a:t>$format </a:t>
            </a:r>
            <a:r>
              <a:rPr lang="fr-FR" sz="2000" dirty="0" smtClean="0"/>
              <a:t>est composée d'une ou plusieurs directives qui précisent la façon dont chaque variable va être formatée.</a:t>
            </a:r>
          </a:p>
          <a:p>
            <a:pPr marL="0" indent="0">
              <a:buNone/>
            </a:pPr>
            <a:r>
              <a:rPr lang="fr-FR" sz="2000" dirty="0" smtClean="0"/>
              <a:t>Chaque directive commence par le signe </a:t>
            </a:r>
            <a:r>
              <a:rPr lang="fr-FR" sz="2000" b="1" dirty="0" smtClean="0">
                <a:solidFill>
                  <a:schemeClr val="accent2">
                    <a:lumMod val="75000"/>
                  </a:schemeClr>
                </a:solidFill>
              </a:rPr>
              <a:t>%</a:t>
            </a:r>
            <a:r>
              <a:rPr lang="fr-FR" sz="2000" dirty="0" smtClean="0"/>
              <a:t> suivi d'un ou de plusieurs éléments qui décrivent le formatage.</a:t>
            </a:r>
          </a:p>
          <a:p>
            <a:pPr marL="0" indent="0">
              <a:buNone/>
            </a:pPr>
            <a:r>
              <a:rPr lang="fr-FR" sz="2000" dirty="0" smtClean="0"/>
              <a:t>L'analyse de la directive en tant que telle cesse si PHP n'attend plus rien ou lorsque le caractère suivant  ne fait pas partie de ceux pouvant être interprétés par la directive.</a:t>
            </a:r>
          </a:p>
          <a:p>
            <a:pPr marL="0" indent="0">
              <a:buNone/>
            </a:pPr>
            <a:r>
              <a:rPr lang="fr-FR" sz="2000" dirty="0" smtClean="0"/>
              <a:t>exemple :</a:t>
            </a:r>
          </a:p>
          <a:p>
            <a:pPr marL="0" indent="0">
              <a:buNone/>
            </a:pPr>
            <a:r>
              <a:rPr lang="fr-FR" sz="2000" dirty="0" smtClean="0"/>
              <a:t>$jour = 18;</a:t>
            </a:r>
          </a:p>
          <a:p>
            <a:pPr marL="0" indent="0">
              <a:buNone/>
            </a:pPr>
            <a:r>
              <a:rPr lang="fr-FR" sz="2000" dirty="0" smtClean="0"/>
              <a:t>$</a:t>
            </a:r>
            <a:r>
              <a:rPr lang="fr-FR" sz="2000" dirty="0" err="1" smtClean="0"/>
              <a:t>fmt</a:t>
            </a:r>
            <a:r>
              <a:rPr lang="fr-FR" sz="2000" dirty="0" smtClean="0"/>
              <a:t> = 'Nous sommes le </a:t>
            </a:r>
            <a:r>
              <a:rPr lang="fr-FR" sz="2000" b="1" dirty="0" smtClean="0">
                <a:solidFill>
                  <a:schemeClr val="tx2">
                    <a:lumMod val="75000"/>
                  </a:schemeClr>
                </a:solidFill>
              </a:rPr>
              <a:t>%d</a:t>
            </a:r>
            <a:r>
              <a:rPr lang="fr-FR" sz="2000" dirty="0" smtClean="0"/>
              <a:t> juin';</a:t>
            </a:r>
          </a:p>
          <a:p>
            <a:pPr marL="0" indent="0">
              <a:buNone/>
            </a:pPr>
            <a:r>
              <a:rPr lang="fr-FR" sz="2000" dirty="0" err="1" smtClean="0"/>
              <a:t>echo</a:t>
            </a:r>
            <a:r>
              <a:rPr lang="fr-FR" sz="2000" dirty="0" smtClean="0"/>
              <a:t> </a:t>
            </a:r>
            <a:r>
              <a:rPr lang="fr-FR" sz="2000" b="1" dirty="0" err="1">
                <a:solidFill>
                  <a:schemeClr val="accent2">
                    <a:lumMod val="75000"/>
                  </a:schemeClr>
                </a:solidFill>
              </a:rPr>
              <a:t>sprintf</a:t>
            </a:r>
            <a:r>
              <a:rPr lang="fr-FR" sz="2000" b="1" dirty="0">
                <a:solidFill>
                  <a:schemeClr val="accent2">
                    <a:lumMod val="75000"/>
                  </a:schemeClr>
                </a:solidFill>
              </a:rPr>
              <a:t>(</a:t>
            </a:r>
            <a:r>
              <a:rPr lang="fr-FR" sz="2000" dirty="0" smtClean="0"/>
              <a:t>$</a:t>
            </a:r>
            <a:r>
              <a:rPr lang="fr-FR" sz="2000" dirty="0" err="1" smtClean="0"/>
              <a:t>fmt</a:t>
            </a:r>
            <a:r>
              <a:rPr lang="fr-FR" sz="2000" dirty="0" smtClean="0"/>
              <a:t>, $jour);  // </a:t>
            </a:r>
            <a:r>
              <a:rPr lang="fr-FR" sz="2000" dirty="0"/>
              <a:t>Nous sommes le 18 juin </a:t>
            </a:r>
            <a:endParaRPr lang="fr-FR" sz="2000" dirty="0" smtClean="0"/>
          </a:p>
          <a:p>
            <a:pPr marL="0" indent="0">
              <a:buNone/>
            </a:pPr>
            <a:endParaRPr lang="fr-FR" sz="2000" b="1" i="1" dirty="0" smtClean="0">
              <a:solidFill>
                <a:schemeClr val="accent2">
                  <a:lumMod val="75000"/>
                </a:schemeClr>
              </a:solidFill>
            </a:endParaRPr>
          </a:p>
          <a:p>
            <a:pPr marL="0" indent="0">
              <a:buNone/>
            </a:pPr>
            <a:endParaRPr lang="fr-FR" sz="2000" b="1" i="1" dirty="0">
              <a:solidFill>
                <a:schemeClr val="accent2">
                  <a:lumMod val="75000"/>
                </a:schemeClr>
              </a:solidFill>
            </a:endParaRPr>
          </a:p>
        </p:txBody>
      </p:sp>
    </p:spTree>
    <p:extLst>
      <p:ext uri="{BB962C8B-B14F-4D97-AF65-F5344CB8AC3E}">
        <p14:creationId xmlns:p14="http://schemas.microsoft.com/office/powerpoint/2010/main" val="505762090"/>
      </p:ext>
    </p:extLst>
  </p:cSld>
  <p:clrMapOvr>
    <a:masterClrMapping/>
  </p:clrMapOvr>
  <p:transition spd="slow">
    <p:wipe dir="d"/>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manipulation de texte: </a:t>
            </a:r>
            <a:r>
              <a:rPr lang="fr-FR" sz="3600" b="1" i="1" dirty="0" err="1" smtClean="0">
                <a:solidFill>
                  <a:schemeClr val="accent2">
                    <a:lumMod val="75000"/>
                  </a:schemeClr>
                </a:solidFill>
              </a:rPr>
              <a:t>sprintf</a:t>
            </a:r>
            <a:r>
              <a:rPr lang="fr-FR" sz="3600" b="1" i="1" dirty="0" smtClean="0">
                <a:solidFill>
                  <a:schemeClr val="accent2">
                    <a:lumMod val="75000"/>
                  </a:schemeClr>
                </a:solidFill>
              </a:rPr>
              <a:t>()</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b="1" i="1" dirty="0" smtClean="0">
                <a:solidFill>
                  <a:schemeClr val="accent2">
                    <a:lumMod val="75000"/>
                  </a:schemeClr>
                </a:solidFill>
              </a:rPr>
              <a:t>Spécifications des directives :</a:t>
            </a:r>
          </a:p>
          <a:p>
            <a:pPr marL="0" indent="0">
              <a:buNone/>
            </a:pPr>
            <a:r>
              <a:rPr lang="fr-FR" sz="2000" dirty="0"/>
              <a:t>Chaque spécification de conversion est constituée d'un signe de pourcentage (</a:t>
            </a:r>
            <a:r>
              <a:rPr lang="fr-FR" sz="2000" i="1" dirty="0"/>
              <a:t>%</a:t>
            </a:r>
            <a:r>
              <a:rPr lang="fr-FR" sz="2000" dirty="0"/>
              <a:t>), suivi d'un ou plusieurs des éléments suivants, </a:t>
            </a:r>
            <a:r>
              <a:rPr lang="fr-FR" sz="2000" u="sng" dirty="0"/>
              <a:t>dans cet ordre </a:t>
            </a:r>
            <a:r>
              <a:rPr lang="fr-FR" sz="2000" dirty="0"/>
              <a:t>: </a:t>
            </a:r>
            <a:endParaRPr lang="fr-FR" sz="2000" dirty="0" smtClean="0"/>
          </a:p>
          <a:p>
            <a:pPr marL="0" indent="0">
              <a:buNone/>
            </a:pPr>
            <a:endParaRPr lang="fr-FR" sz="2000" b="1" i="1" dirty="0">
              <a:solidFill>
                <a:schemeClr val="accent2">
                  <a:lumMod val="75000"/>
                </a:schemeClr>
              </a:solidFill>
            </a:endParaRPr>
          </a:p>
          <a:p>
            <a:pPr marL="0" indent="0">
              <a:buNone/>
            </a:pPr>
            <a:r>
              <a:rPr lang="fr-FR" sz="2000" dirty="0" smtClean="0"/>
              <a:t>1 - Le signe pour les nombres (optionnel)</a:t>
            </a:r>
          </a:p>
          <a:p>
            <a:r>
              <a:rPr lang="fr-FR" sz="2000" dirty="0" smtClean="0"/>
              <a:t>+ force l'affichage de '+' pour les nombres positifs et de '-' pour les nombres négatifs,</a:t>
            </a:r>
          </a:p>
          <a:p>
            <a:r>
              <a:rPr lang="fr-FR" sz="2000" dirty="0" smtClean="0"/>
              <a:t>- </a:t>
            </a:r>
            <a:r>
              <a:rPr lang="fr-FR" sz="2000" dirty="0"/>
              <a:t>force l'affichage de '-' pour les nombres négatifs</a:t>
            </a:r>
            <a:r>
              <a:rPr lang="fr-FR" sz="2000" dirty="0" smtClean="0"/>
              <a:t>,</a:t>
            </a:r>
          </a:p>
          <a:p>
            <a:pPr marL="0" indent="0">
              <a:buNone/>
            </a:pPr>
            <a:r>
              <a:rPr lang="fr-FR" sz="2000" dirty="0" smtClean="0"/>
              <a:t>exemples :</a:t>
            </a:r>
          </a:p>
          <a:p>
            <a:pPr marL="0" indent="0">
              <a:buNone/>
            </a:pPr>
            <a:r>
              <a:rPr lang="fr-FR" sz="2000" dirty="0" smtClean="0"/>
              <a:t>$var = 18;</a:t>
            </a:r>
          </a:p>
          <a:p>
            <a:pPr marL="0" indent="0">
              <a:buNone/>
            </a:pPr>
            <a:r>
              <a:rPr lang="fr-FR" sz="2000" dirty="0" smtClean="0"/>
              <a:t>$</a:t>
            </a:r>
            <a:r>
              <a:rPr lang="fr-FR" sz="2000" dirty="0" err="1" smtClean="0"/>
              <a:t>fmt</a:t>
            </a:r>
            <a:r>
              <a:rPr lang="fr-FR" sz="2000" dirty="0" smtClean="0"/>
              <a:t> = 'Le résultat est : %+d';</a:t>
            </a:r>
          </a:p>
          <a:p>
            <a:pPr marL="0" indent="0">
              <a:buNone/>
            </a:pPr>
            <a:r>
              <a:rPr lang="fr-FR" sz="2000" dirty="0" err="1" smtClean="0"/>
              <a:t>echo</a:t>
            </a:r>
            <a:r>
              <a:rPr lang="fr-FR" sz="2000" dirty="0" smtClean="0"/>
              <a:t> </a:t>
            </a:r>
            <a:r>
              <a:rPr lang="fr-FR" sz="2000" b="1" i="1" dirty="0" err="1">
                <a:solidFill>
                  <a:schemeClr val="accent2">
                    <a:lumMod val="75000"/>
                  </a:schemeClr>
                </a:solidFill>
              </a:rPr>
              <a:t>sprintf</a:t>
            </a:r>
            <a:r>
              <a:rPr lang="fr-FR" sz="2000" dirty="0" smtClean="0"/>
              <a:t>($</a:t>
            </a:r>
            <a:r>
              <a:rPr lang="fr-FR" sz="2000" dirty="0" err="1" smtClean="0"/>
              <a:t>fmt</a:t>
            </a:r>
            <a:r>
              <a:rPr lang="fr-FR" sz="2000" dirty="0" smtClean="0"/>
              <a:t>,$var);    // Le résultat est +18</a:t>
            </a:r>
          </a:p>
          <a:p>
            <a:pPr marL="0" indent="0">
              <a:buNone/>
            </a:pPr>
            <a:endParaRPr lang="fr-FR" sz="2000" dirty="0" smtClean="0"/>
          </a:p>
        </p:txBody>
      </p:sp>
    </p:spTree>
    <p:extLst>
      <p:ext uri="{BB962C8B-B14F-4D97-AF65-F5344CB8AC3E}">
        <p14:creationId xmlns:p14="http://schemas.microsoft.com/office/powerpoint/2010/main" val="468716237"/>
      </p:ext>
    </p:extLst>
  </p:cSld>
  <p:clrMapOvr>
    <a:masterClrMapping/>
  </p:clrMapOvr>
  <p:transition spd="slow">
    <p:wipe dir="d"/>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manipulation de texte: </a:t>
            </a:r>
            <a:r>
              <a:rPr lang="fr-FR" sz="3600" b="1" i="1" dirty="0" err="1" smtClean="0">
                <a:solidFill>
                  <a:schemeClr val="accent2">
                    <a:lumMod val="75000"/>
                  </a:schemeClr>
                </a:solidFill>
              </a:rPr>
              <a:t>sprintf</a:t>
            </a:r>
            <a:r>
              <a:rPr lang="fr-FR" sz="3600" b="1" i="1" dirty="0" smtClean="0">
                <a:solidFill>
                  <a:schemeClr val="accent2">
                    <a:lumMod val="75000"/>
                  </a:schemeClr>
                </a:solidFill>
              </a:rPr>
              <a:t>()</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dirty="0" smtClean="0"/>
              <a:t>2 - Le spécificateur de remplissage (optionnel)</a:t>
            </a:r>
          </a:p>
          <a:p>
            <a:pPr marL="0" indent="0">
              <a:buNone/>
            </a:pPr>
            <a:r>
              <a:rPr lang="fr-FR" sz="2000" dirty="0" smtClean="0"/>
              <a:t>Par défaut, ce caractère est l'espace pour les chaînes et 0 pour les nombres. Pour utiliser un autre caractère, il faut indiquer ce caractère précédé du guillemet simple (').</a:t>
            </a:r>
          </a:p>
          <a:p>
            <a:pPr marL="0" indent="0">
              <a:buNone/>
            </a:pPr>
            <a:r>
              <a:rPr lang="fr-FR" sz="2000" dirty="0"/>
              <a:t>$var = 'jeudi';</a:t>
            </a:r>
          </a:p>
          <a:p>
            <a:pPr marL="0" indent="0">
              <a:buNone/>
            </a:pPr>
            <a:r>
              <a:rPr lang="fr-FR" sz="2000" dirty="0"/>
              <a:t>$</a:t>
            </a:r>
            <a:r>
              <a:rPr lang="fr-FR" sz="2000" dirty="0" err="1"/>
              <a:t>fmt</a:t>
            </a:r>
            <a:r>
              <a:rPr lang="fr-FR" sz="2000" dirty="0"/>
              <a:t> = </a:t>
            </a:r>
            <a:r>
              <a:rPr lang="fr-FR" sz="2000" dirty="0" smtClean="0"/>
              <a:t>"Nous </a:t>
            </a:r>
            <a:r>
              <a:rPr lang="fr-FR" sz="2000" dirty="0"/>
              <a:t>sommes </a:t>
            </a:r>
            <a:r>
              <a:rPr lang="fr-FR" sz="2000" dirty="0" smtClean="0"/>
              <a:t>[%</a:t>
            </a:r>
            <a:r>
              <a:rPr lang="fr-FR" sz="2000" dirty="0"/>
              <a:t>'*</a:t>
            </a:r>
            <a:r>
              <a:rPr lang="fr-FR" sz="2000" dirty="0" smtClean="0"/>
              <a:t>10s]";</a:t>
            </a:r>
            <a:endParaRPr lang="fr-FR" sz="2000" dirty="0"/>
          </a:p>
          <a:p>
            <a:pPr marL="0" indent="0">
              <a:buNone/>
            </a:pPr>
            <a:r>
              <a:rPr lang="fr-FR" sz="2000" dirty="0" err="1"/>
              <a:t>echo</a:t>
            </a:r>
            <a:r>
              <a:rPr lang="fr-FR" sz="2000" dirty="0"/>
              <a:t> </a:t>
            </a:r>
            <a:r>
              <a:rPr lang="fr-FR" sz="2000" b="1" i="1" dirty="0" err="1">
                <a:solidFill>
                  <a:schemeClr val="accent2">
                    <a:lumMod val="75000"/>
                  </a:schemeClr>
                </a:solidFill>
              </a:rPr>
              <a:t>sprintf</a:t>
            </a:r>
            <a:r>
              <a:rPr lang="fr-FR" sz="2000" dirty="0"/>
              <a:t>($</a:t>
            </a:r>
            <a:r>
              <a:rPr lang="fr-FR" sz="2000" dirty="0" err="1"/>
              <a:t>fmt</a:t>
            </a:r>
            <a:r>
              <a:rPr lang="fr-FR" sz="2000" dirty="0"/>
              <a:t>,$var);    // Nous sommes </a:t>
            </a:r>
            <a:r>
              <a:rPr lang="fr-FR" sz="2000" dirty="0" smtClean="0"/>
              <a:t>[*****jeudi</a:t>
            </a:r>
            <a:r>
              <a:rPr lang="fr-FR" sz="2000" dirty="0"/>
              <a:t>] </a:t>
            </a:r>
          </a:p>
          <a:p>
            <a:pPr marL="0" indent="0">
              <a:buNone/>
            </a:pPr>
            <a:endParaRPr lang="fr-FR" sz="2000" dirty="0" smtClean="0"/>
          </a:p>
          <a:p>
            <a:pPr marL="0" indent="0">
              <a:buNone/>
            </a:pPr>
            <a:r>
              <a:rPr lang="fr-FR" sz="2000" dirty="0" smtClean="0"/>
              <a:t>3 </a:t>
            </a:r>
            <a:r>
              <a:rPr lang="fr-FR" sz="2000" dirty="0"/>
              <a:t>- Le spécificateur </a:t>
            </a:r>
            <a:r>
              <a:rPr lang="fr-FR" sz="2000" dirty="0" smtClean="0"/>
              <a:t>d'alignement </a:t>
            </a:r>
            <a:r>
              <a:rPr lang="fr-FR" sz="2000" dirty="0"/>
              <a:t>(optionnel</a:t>
            </a:r>
            <a:r>
              <a:rPr lang="fr-FR" sz="2000" dirty="0" smtClean="0"/>
              <a:t>)</a:t>
            </a:r>
          </a:p>
          <a:p>
            <a:pPr marL="0" indent="0">
              <a:buNone/>
            </a:pPr>
            <a:r>
              <a:rPr lang="fr-FR" sz="2000" dirty="0"/>
              <a:t>Par défaut, le résultat est aligné à droite. Le caractère </a:t>
            </a:r>
            <a:r>
              <a:rPr lang="fr-FR" sz="2000" dirty="0" smtClean="0"/>
              <a:t>'</a:t>
            </a:r>
            <a:r>
              <a:rPr lang="fr-FR" sz="2000" i="1" dirty="0" smtClean="0"/>
              <a:t>-' (moins)</a:t>
            </a:r>
            <a:r>
              <a:rPr lang="fr-FR" sz="2000" dirty="0" smtClean="0"/>
              <a:t> spécifiera que </a:t>
            </a:r>
            <a:r>
              <a:rPr lang="fr-FR" sz="2000" dirty="0"/>
              <a:t>le résultat sera </a:t>
            </a:r>
            <a:r>
              <a:rPr lang="fr-FR" sz="2000" dirty="0" smtClean="0"/>
              <a:t>aligné </a:t>
            </a:r>
            <a:r>
              <a:rPr lang="fr-FR" sz="2000" dirty="0"/>
              <a:t>à gauche.</a:t>
            </a:r>
          </a:p>
          <a:p>
            <a:pPr marL="0" indent="0">
              <a:buNone/>
            </a:pPr>
            <a:r>
              <a:rPr lang="fr-FR" sz="2000" dirty="0"/>
              <a:t>$var = 'jeudi';</a:t>
            </a:r>
          </a:p>
          <a:p>
            <a:pPr marL="0" indent="0">
              <a:buNone/>
            </a:pPr>
            <a:r>
              <a:rPr lang="fr-FR" sz="2000" dirty="0"/>
              <a:t>$</a:t>
            </a:r>
            <a:r>
              <a:rPr lang="fr-FR" sz="2000" dirty="0" err="1"/>
              <a:t>fmt</a:t>
            </a:r>
            <a:r>
              <a:rPr lang="fr-FR" sz="2000" dirty="0"/>
              <a:t> = "Nous sommes </a:t>
            </a:r>
            <a:r>
              <a:rPr lang="fr-FR" sz="2000" dirty="0" smtClean="0"/>
              <a:t>[%'*-10s</a:t>
            </a:r>
            <a:r>
              <a:rPr lang="fr-FR" sz="2000" dirty="0"/>
              <a:t>]";</a:t>
            </a:r>
          </a:p>
          <a:p>
            <a:pPr marL="0" indent="0">
              <a:buNone/>
            </a:pPr>
            <a:r>
              <a:rPr lang="fr-FR" sz="2000" dirty="0" err="1"/>
              <a:t>echo</a:t>
            </a:r>
            <a:r>
              <a:rPr lang="fr-FR" sz="2000" dirty="0"/>
              <a:t> </a:t>
            </a:r>
            <a:r>
              <a:rPr lang="fr-FR" sz="2000" b="1" i="1" dirty="0" err="1">
                <a:solidFill>
                  <a:schemeClr val="accent2">
                    <a:lumMod val="75000"/>
                  </a:schemeClr>
                </a:solidFill>
              </a:rPr>
              <a:t>sprintf</a:t>
            </a:r>
            <a:r>
              <a:rPr lang="fr-FR" sz="2000" dirty="0"/>
              <a:t>($</a:t>
            </a:r>
            <a:r>
              <a:rPr lang="fr-FR" sz="2000" dirty="0" err="1"/>
              <a:t>fmt</a:t>
            </a:r>
            <a:r>
              <a:rPr lang="fr-FR" sz="2000" dirty="0"/>
              <a:t>,$var);    // Nous sommes </a:t>
            </a:r>
            <a:r>
              <a:rPr lang="fr-FR" sz="2000" dirty="0" smtClean="0"/>
              <a:t>[jeudi</a:t>
            </a:r>
            <a:r>
              <a:rPr lang="fr-FR" sz="2000" dirty="0"/>
              <a:t>*****</a:t>
            </a:r>
            <a:r>
              <a:rPr lang="fr-FR" sz="2000" dirty="0" smtClean="0"/>
              <a:t>] </a:t>
            </a:r>
            <a:endParaRPr lang="fr-FR" sz="2000" dirty="0"/>
          </a:p>
          <a:p>
            <a:pPr marL="0" indent="0">
              <a:buNone/>
            </a:pPr>
            <a:endParaRPr lang="fr-FR" sz="2000" dirty="0" smtClean="0"/>
          </a:p>
          <a:p>
            <a:pPr marL="0" indent="0">
              <a:buNone/>
            </a:pPr>
            <a:endParaRPr lang="fr-FR" sz="2000" dirty="0" smtClean="0"/>
          </a:p>
        </p:txBody>
      </p:sp>
    </p:spTree>
    <p:extLst>
      <p:ext uri="{BB962C8B-B14F-4D97-AF65-F5344CB8AC3E}">
        <p14:creationId xmlns:p14="http://schemas.microsoft.com/office/powerpoint/2010/main" val="3365617742"/>
      </p:ext>
    </p:extLst>
  </p:cSld>
  <p:clrMapOvr>
    <a:masterClrMapping/>
  </p:clrMapOvr>
  <p:transition spd="slow">
    <p:wipe dir="d"/>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manipulation de texte: </a:t>
            </a:r>
            <a:r>
              <a:rPr lang="fr-FR" sz="3600" b="1" i="1" dirty="0" err="1" smtClean="0">
                <a:solidFill>
                  <a:schemeClr val="accent2">
                    <a:lumMod val="75000"/>
                  </a:schemeClr>
                </a:solidFill>
              </a:rPr>
              <a:t>sprintf</a:t>
            </a:r>
            <a:r>
              <a:rPr lang="fr-FR" sz="3600" b="1" i="1" dirty="0" smtClean="0">
                <a:solidFill>
                  <a:schemeClr val="accent2">
                    <a:lumMod val="75000"/>
                  </a:schemeClr>
                </a:solidFill>
              </a:rPr>
              <a:t>()</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dirty="0" smtClean="0"/>
              <a:t>4 - Le spécificateur de taille (optionnel)</a:t>
            </a:r>
          </a:p>
          <a:p>
            <a:pPr marL="0" indent="0">
              <a:buNone/>
            </a:pPr>
            <a:r>
              <a:rPr lang="fr-FR" sz="2000" dirty="0" smtClean="0"/>
              <a:t>indique le nombre minimum de caractères à afficher pour le résultat</a:t>
            </a:r>
          </a:p>
          <a:p>
            <a:pPr marL="0" indent="0">
              <a:buNone/>
            </a:pPr>
            <a:r>
              <a:rPr lang="fr-FR" sz="2000" dirty="0" smtClean="0"/>
              <a:t>exemples :</a:t>
            </a:r>
          </a:p>
          <a:p>
            <a:pPr marL="0" indent="0">
              <a:buNone/>
            </a:pPr>
            <a:r>
              <a:rPr lang="fr-FR" sz="2000" dirty="0" smtClean="0"/>
              <a:t>$var = 'jeudi';</a:t>
            </a:r>
          </a:p>
          <a:p>
            <a:pPr marL="0" indent="0">
              <a:buNone/>
            </a:pPr>
            <a:r>
              <a:rPr lang="fr-FR" sz="2000" dirty="0" smtClean="0"/>
              <a:t>$</a:t>
            </a:r>
            <a:r>
              <a:rPr lang="fr-FR" sz="2000" dirty="0" err="1" smtClean="0"/>
              <a:t>fmt</a:t>
            </a:r>
            <a:r>
              <a:rPr lang="fr-FR" sz="2000" dirty="0" smtClean="0"/>
              <a:t> = "Nous sommes [%'*10s]";</a:t>
            </a:r>
          </a:p>
          <a:p>
            <a:pPr marL="0" indent="0">
              <a:buNone/>
            </a:pPr>
            <a:r>
              <a:rPr lang="fr-FR" sz="2000" dirty="0" err="1" smtClean="0"/>
              <a:t>echo</a:t>
            </a:r>
            <a:r>
              <a:rPr lang="fr-FR" sz="2000" dirty="0" smtClean="0"/>
              <a:t> </a:t>
            </a:r>
            <a:r>
              <a:rPr lang="fr-FR" sz="2000" b="1" i="1" dirty="0" err="1">
                <a:solidFill>
                  <a:schemeClr val="accent2">
                    <a:lumMod val="75000"/>
                  </a:schemeClr>
                </a:solidFill>
              </a:rPr>
              <a:t>sprintf</a:t>
            </a:r>
            <a:r>
              <a:rPr lang="fr-FR" sz="2000" dirty="0" smtClean="0"/>
              <a:t>($</a:t>
            </a:r>
            <a:r>
              <a:rPr lang="fr-FR" sz="2000" dirty="0" err="1" smtClean="0"/>
              <a:t>fmt</a:t>
            </a:r>
            <a:r>
              <a:rPr lang="fr-FR" sz="2000" dirty="0" smtClean="0"/>
              <a:t>,$var);    </a:t>
            </a:r>
            <a:r>
              <a:rPr lang="fr-FR" sz="2000" dirty="0"/>
              <a:t>// Nous sommes </a:t>
            </a:r>
            <a:r>
              <a:rPr lang="fr-FR" sz="2000" dirty="0" smtClean="0"/>
              <a:t>[*****jeudi</a:t>
            </a:r>
            <a:r>
              <a:rPr lang="fr-FR" sz="2000" dirty="0"/>
              <a:t>] </a:t>
            </a:r>
            <a:endParaRPr lang="fr-FR" sz="2000" dirty="0" smtClean="0"/>
          </a:p>
          <a:p>
            <a:pPr marL="0" indent="0">
              <a:buNone/>
            </a:pPr>
            <a:endParaRPr lang="fr-FR" sz="2000" dirty="0" smtClean="0"/>
          </a:p>
          <a:p>
            <a:pPr marL="0" indent="0">
              <a:buNone/>
            </a:pPr>
            <a:endParaRPr lang="fr-FR" sz="2000" dirty="0" smtClean="0"/>
          </a:p>
          <a:p>
            <a:pPr marL="0" indent="0">
              <a:buNone/>
            </a:pPr>
            <a:endParaRPr lang="fr-FR" sz="2000" dirty="0" smtClean="0"/>
          </a:p>
        </p:txBody>
      </p:sp>
    </p:spTree>
    <p:extLst>
      <p:ext uri="{BB962C8B-B14F-4D97-AF65-F5344CB8AC3E}">
        <p14:creationId xmlns:p14="http://schemas.microsoft.com/office/powerpoint/2010/main" val="3993786712"/>
      </p:ext>
    </p:extLst>
  </p:cSld>
  <p:clrMapOvr>
    <a:masterClrMapping/>
  </p:clrMapOvr>
  <p:transition spd="slow">
    <p:wipe dir="d"/>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manipulation de texte: </a:t>
            </a:r>
            <a:r>
              <a:rPr lang="fr-FR" sz="3600" b="1" i="1" dirty="0" err="1" smtClean="0">
                <a:solidFill>
                  <a:schemeClr val="accent2">
                    <a:lumMod val="75000"/>
                  </a:schemeClr>
                </a:solidFill>
              </a:rPr>
              <a:t>sprintf</a:t>
            </a:r>
            <a:r>
              <a:rPr lang="fr-FR" sz="3600" b="1" i="1" dirty="0" smtClean="0">
                <a:solidFill>
                  <a:schemeClr val="accent2">
                    <a:lumMod val="75000"/>
                  </a:schemeClr>
                </a:solidFill>
              </a:rPr>
              <a:t>()</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dirty="0" smtClean="0"/>
              <a:t>5 - Le spécificateur de précision (optionnel)</a:t>
            </a:r>
          </a:p>
          <a:p>
            <a:pPr marL="0" indent="0">
              <a:buNone/>
            </a:pPr>
            <a:r>
              <a:rPr lang="fr-FR" sz="2000" dirty="0" smtClean="0"/>
              <a:t>Sous la forme d'un point décimal '.' suivi d'un nombre, il précisera le nombre de décimales du nombre à formater.</a:t>
            </a:r>
          </a:p>
          <a:p>
            <a:pPr marL="0" indent="0">
              <a:buNone/>
            </a:pPr>
            <a:r>
              <a:rPr lang="fr-FR" sz="2000" dirty="0" smtClean="0"/>
              <a:t>Lorsqu'il s'agit d'une chaîne de caractères, le point suivi d'un nombre indiquera le nombre maximum de caractères à afficher.</a:t>
            </a:r>
          </a:p>
          <a:p>
            <a:pPr marL="0" indent="0">
              <a:buNone/>
            </a:pPr>
            <a:r>
              <a:rPr lang="fr-FR" sz="2000" dirty="0" smtClean="0"/>
              <a:t>exemples :</a:t>
            </a:r>
          </a:p>
          <a:p>
            <a:pPr marL="0" indent="0">
              <a:buNone/>
            </a:pPr>
            <a:r>
              <a:rPr lang="fr-FR" sz="2000" dirty="0" smtClean="0"/>
              <a:t>$var = 18.54;</a:t>
            </a:r>
          </a:p>
          <a:p>
            <a:pPr marL="0" indent="0">
              <a:buNone/>
            </a:pPr>
            <a:r>
              <a:rPr lang="fr-FR" sz="2000" dirty="0" smtClean="0"/>
              <a:t>$</a:t>
            </a:r>
            <a:r>
              <a:rPr lang="fr-FR" sz="2000" dirty="0" err="1" smtClean="0"/>
              <a:t>fmt</a:t>
            </a:r>
            <a:r>
              <a:rPr lang="fr-FR" sz="2000" dirty="0" smtClean="0"/>
              <a:t> = "La température est de %+.1f°";</a:t>
            </a:r>
          </a:p>
          <a:p>
            <a:pPr marL="0" indent="0">
              <a:buNone/>
            </a:pPr>
            <a:r>
              <a:rPr lang="fr-FR" sz="2000" dirty="0" err="1"/>
              <a:t>echo</a:t>
            </a:r>
            <a:r>
              <a:rPr lang="fr-FR" sz="2000" dirty="0"/>
              <a:t> </a:t>
            </a:r>
            <a:r>
              <a:rPr lang="fr-FR" sz="2000" b="1" i="1" dirty="0" err="1">
                <a:solidFill>
                  <a:schemeClr val="accent2">
                    <a:lumMod val="75000"/>
                  </a:schemeClr>
                </a:solidFill>
              </a:rPr>
              <a:t>sprintf</a:t>
            </a:r>
            <a:r>
              <a:rPr lang="fr-FR" sz="2000" dirty="0"/>
              <a:t>($</a:t>
            </a:r>
            <a:r>
              <a:rPr lang="fr-FR" sz="2000" dirty="0" err="1"/>
              <a:t>fmt</a:t>
            </a:r>
            <a:r>
              <a:rPr lang="fr-FR" sz="2000" dirty="0"/>
              <a:t>,$var);    // La température est de +18.5° </a:t>
            </a:r>
            <a:endParaRPr lang="fr-FR" sz="2000" dirty="0" smtClean="0"/>
          </a:p>
          <a:p>
            <a:pPr marL="0" indent="0">
              <a:buNone/>
            </a:pPr>
            <a:r>
              <a:rPr lang="fr-FR" sz="2000" dirty="0" smtClean="0"/>
              <a:t>$</a:t>
            </a:r>
            <a:r>
              <a:rPr lang="fr-FR" sz="2000" dirty="0"/>
              <a:t>var = </a:t>
            </a:r>
            <a:r>
              <a:rPr lang="fr-FR" sz="2000" dirty="0" smtClean="0"/>
              <a:t>'sommes jeudi</a:t>
            </a:r>
            <a:r>
              <a:rPr lang="fr-FR" sz="2000" dirty="0"/>
              <a:t>';</a:t>
            </a:r>
          </a:p>
          <a:p>
            <a:pPr marL="0" indent="0">
              <a:buNone/>
            </a:pPr>
            <a:r>
              <a:rPr lang="fr-FR" sz="2000" dirty="0"/>
              <a:t>$</a:t>
            </a:r>
            <a:r>
              <a:rPr lang="fr-FR" sz="2000" dirty="0" err="1"/>
              <a:t>fmt</a:t>
            </a:r>
            <a:r>
              <a:rPr lang="fr-FR" sz="2000" dirty="0"/>
              <a:t> = </a:t>
            </a:r>
            <a:r>
              <a:rPr lang="fr-FR" sz="2000" dirty="0" smtClean="0"/>
              <a:t>"Nous [%'*20.10s]";</a:t>
            </a:r>
            <a:endParaRPr lang="fr-FR" sz="2000" dirty="0"/>
          </a:p>
          <a:p>
            <a:pPr marL="0" indent="0">
              <a:buNone/>
            </a:pPr>
            <a:r>
              <a:rPr lang="fr-FR" sz="2000" dirty="0" err="1"/>
              <a:t>echo</a:t>
            </a:r>
            <a:r>
              <a:rPr lang="fr-FR" sz="2000" dirty="0"/>
              <a:t> </a:t>
            </a:r>
            <a:r>
              <a:rPr lang="fr-FR" sz="2000" b="1" i="1" dirty="0" err="1">
                <a:solidFill>
                  <a:schemeClr val="accent2">
                    <a:lumMod val="75000"/>
                  </a:schemeClr>
                </a:solidFill>
              </a:rPr>
              <a:t>sprintf</a:t>
            </a:r>
            <a:r>
              <a:rPr lang="fr-FR" sz="2000" dirty="0"/>
              <a:t>($</a:t>
            </a:r>
            <a:r>
              <a:rPr lang="fr-FR" sz="2000" dirty="0" err="1"/>
              <a:t>fmt</a:t>
            </a:r>
            <a:r>
              <a:rPr lang="fr-FR" sz="2000" dirty="0"/>
              <a:t>,$var);    // Nous [**********sommes jeu] </a:t>
            </a:r>
            <a:endParaRPr lang="fr-FR" sz="2000" dirty="0" smtClean="0"/>
          </a:p>
          <a:p>
            <a:pPr marL="0" indent="0">
              <a:buNone/>
            </a:pPr>
            <a:endParaRPr lang="fr-FR" sz="2000" dirty="0" smtClean="0"/>
          </a:p>
        </p:txBody>
      </p:sp>
    </p:spTree>
    <p:extLst>
      <p:ext uri="{BB962C8B-B14F-4D97-AF65-F5344CB8AC3E}">
        <p14:creationId xmlns:p14="http://schemas.microsoft.com/office/powerpoint/2010/main" val="909113862"/>
      </p:ext>
    </p:extLst>
  </p:cSld>
  <p:clrMapOvr>
    <a:masterClrMapping/>
  </p:clrMapOvr>
  <p:transition spd="slow">
    <p:wipe dir="d"/>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manipulation de texte: </a:t>
            </a:r>
            <a:r>
              <a:rPr lang="fr-FR" sz="3600" b="1" i="1" dirty="0" err="1" smtClean="0">
                <a:solidFill>
                  <a:schemeClr val="accent2">
                    <a:lumMod val="75000"/>
                  </a:schemeClr>
                </a:solidFill>
              </a:rPr>
              <a:t>sprintf</a:t>
            </a:r>
            <a:r>
              <a:rPr lang="fr-FR" sz="3600" b="1" i="1" dirty="0" smtClean="0">
                <a:solidFill>
                  <a:schemeClr val="accent2">
                    <a:lumMod val="75000"/>
                  </a:schemeClr>
                </a:solidFill>
              </a:rPr>
              <a:t>()</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dirty="0" smtClean="0"/>
              <a:t>6 - Le spécificateur de type</a:t>
            </a:r>
          </a:p>
          <a:p>
            <a:pPr marL="0" indent="0">
              <a:buNone/>
            </a:pPr>
            <a:r>
              <a:rPr lang="fr-FR" sz="2000" dirty="0" smtClean="0"/>
              <a:t>Indique </a:t>
            </a:r>
            <a:r>
              <a:rPr lang="fr-FR" sz="2000" dirty="0"/>
              <a:t>le type avec lequel l'argument sera traité. </a:t>
            </a:r>
            <a:r>
              <a:rPr lang="fr-FR" sz="2000" dirty="0" smtClean="0"/>
              <a:t> 15 types possibles :</a:t>
            </a:r>
          </a:p>
          <a:p>
            <a:r>
              <a:rPr lang="fr-FR" sz="2000" i="1" dirty="0"/>
              <a:t>%</a:t>
            </a:r>
            <a:r>
              <a:rPr lang="fr-FR" sz="2000" dirty="0"/>
              <a:t> : un caractère de pourcentage littéral. </a:t>
            </a:r>
            <a:r>
              <a:rPr lang="fr-FR" sz="2000" dirty="0" smtClean="0"/>
              <a:t>Cela permet d'afficher le caractère '%' dans un format : on écrit alors %%. </a:t>
            </a:r>
            <a:endParaRPr lang="fr-FR" sz="2000" dirty="0"/>
          </a:p>
          <a:p>
            <a:r>
              <a:rPr lang="fr-FR" sz="2000" i="1" dirty="0"/>
              <a:t>b</a:t>
            </a:r>
            <a:r>
              <a:rPr lang="fr-FR" sz="2000" dirty="0"/>
              <a:t> : l'argument est traité comme un entier, et présenté comme un nombre binaire. </a:t>
            </a:r>
          </a:p>
          <a:p>
            <a:r>
              <a:rPr lang="fr-FR" sz="2000" i="1" dirty="0"/>
              <a:t>c</a:t>
            </a:r>
            <a:r>
              <a:rPr lang="fr-FR" sz="2000" dirty="0"/>
              <a:t> : l'argument est traité comme un entier, et présenté comme le caractère de code ASCII correspondant. </a:t>
            </a:r>
          </a:p>
          <a:p>
            <a:r>
              <a:rPr lang="fr-FR" sz="2000" i="1" dirty="0"/>
              <a:t>d</a:t>
            </a:r>
            <a:r>
              <a:rPr lang="fr-FR" sz="2000" dirty="0"/>
              <a:t> : l'argument est traité comme un entier, et présenté comme un nombre décimal signé. </a:t>
            </a:r>
          </a:p>
          <a:p>
            <a:r>
              <a:rPr lang="fr-FR" sz="2000" i="1" dirty="0"/>
              <a:t>e</a:t>
            </a:r>
            <a:r>
              <a:rPr lang="fr-FR" sz="2000" dirty="0"/>
              <a:t> : l'argument est traité comme une notation scientifique </a:t>
            </a:r>
            <a:r>
              <a:rPr lang="fr-FR" sz="2000" dirty="0" smtClean="0"/>
              <a:t>(par ex.:  </a:t>
            </a:r>
            <a:r>
              <a:rPr lang="fr-FR" sz="2000" i="1" dirty="0"/>
              <a:t>1.2e+2</a:t>
            </a:r>
            <a:r>
              <a:rPr lang="fr-FR" sz="2000" dirty="0"/>
              <a:t>). Le spécificateur de précision représente le nombre de chiffres après la </a:t>
            </a:r>
            <a:r>
              <a:rPr lang="fr-FR" sz="2000" dirty="0" smtClean="0"/>
              <a:t>virgule</a:t>
            </a:r>
          </a:p>
          <a:p>
            <a:r>
              <a:rPr lang="fr-FR" sz="2000" i="1" dirty="0" smtClean="0"/>
              <a:t>E</a:t>
            </a:r>
            <a:r>
              <a:rPr lang="fr-FR" sz="2000" dirty="0" smtClean="0"/>
              <a:t> </a:t>
            </a:r>
            <a:r>
              <a:rPr lang="fr-FR" sz="2000" dirty="0"/>
              <a:t>: comme </a:t>
            </a:r>
            <a:r>
              <a:rPr lang="fr-FR" sz="2000" i="1" dirty="0"/>
              <a:t>%e</a:t>
            </a:r>
            <a:r>
              <a:rPr lang="fr-FR" sz="2000" dirty="0"/>
              <a:t> mais utilise des lettres en majuscule (i.e. 1.2E+2). </a:t>
            </a:r>
          </a:p>
        </p:txBody>
      </p:sp>
    </p:spTree>
    <p:extLst>
      <p:ext uri="{BB962C8B-B14F-4D97-AF65-F5344CB8AC3E}">
        <p14:creationId xmlns:p14="http://schemas.microsoft.com/office/powerpoint/2010/main" val="3524773108"/>
      </p:ext>
    </p:extLst>
  </p:cSld>
  <p:clrMapOvr>
    <a:masterClrMapping/>
  </p:clrMapOvr>
  <p:transition spd="slow">
    <p:wipe dir="d"/>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manipulation de texte: </a:t>
            </a:r>
            <a:r>
              <a:rPr lang="fr-FR" sz="3600" b="1" i="1" dirty="0" err="1" smtClean="0">
                <a:solidFill>
                  <a:schemeClr val="accent2">
                    <a:lumMod val="75000"/>
                  </a:schemeClr>
                </a:solidFill>
              </a:rPr>
              <a:t>sprintf</a:t>
            </a:r>
            <a:r>
              <a:rPr lang="fr-FR" sz="3600" b="1" i="1" dirty="0" smtClean="0">
                <a:solidFill>
                  <a:schemeClr val="accent2">
                    <a:lumMod val="75000"/>
                  </a:schemeClr>
                </a:solidFill>
              </a:rPr>
              <a:t>()</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r>
              <a:rPr lang="fr-FR" sz="2000" i="1" dirty="0" smtClean="0"/>
              <a:t>u</a:t>
            </a:r>
            <a:r>
              <a:rPr lang="fr-FR" sz="2000" dirty="0" smtClean="0"/>
              <a:t> </a:t>
            </a:r>
            <a:r>
              <a:rPr lang="fr-FR" sz="2000" dirty="0"/>
              <a:t>: l'argument est traité comme un entier, et présenté comme un nombre décimal non signé. </a:t>
            </a:r>
          </a:p>
          <a:p>
            <a:r>
              <a:rPr lang="fr-FR" sz="2000" i="1" dirty="0"/>
              <a:t>f</a:t>
            </a:r>
            <a:r>
              <a:rPr lang="fr-FR" sz="2000" dirty="0"/>
              <a:t> : l'argument est traité comme un nombre à virgule flottante (type float), et présenté comme un nombre à virgule </a:t>
            </a:r>
            <a:r>
              <a:rPr lang="fr-FR" sz="2000" dirty="0" smtClean="0"/>
              <a:t>flottante, (tenant compte de la configuration locale utilisée). </a:t>
            </a:r>
            <a:endParaRPr lang="fr-FR" sz="2000" dirty="0"/>
          </a:p>
          <a:p>
            <a:r>
              <a:rPr lang="fr-FR" sz="2000" i="1" dirty="0"/>
              <a:t>F</a:t>
            </a:r>
            <a:r>
              <a:rPr lang="fr-FR" sz="2000" dirty="0"/>
              <a:t> : l'argument est traité comme un nombre à virgule flottante (type float), et présenté comme un nombre à virgule flottante (ne tenant pas compte de la </a:t>
            </a:r>
            <a:r>
              <a:rPr lang="fr-FR" sz="2000" dirty="0" smtClean="0"/>
              <a:t>configuration locale </a:t>
            </a:r>
            <a:r>
              <a:rPr lang="fr-FR" sz="2000" dirty="0"/>
              <a:t>utilisée</a:t>
            </a:r>
            <a:r>
              <a:rPr lang="fr-FR" sz="2000" dirty="0" smtClean="0"/>
              <a:t>).</a:t>
            </a:r>
            <a:endParaRPr lang="fr-FR" sz="2000" dirty="0"/>
          </a:p>
          <a:p>
            <a:r>
              <a:rPr lang="fr-FR" sz="2000" i="1" dirty="0"/>
              <a:t>g</a:t>
            </a:r>
            <a:r>
              <a:rPr lang="fr-FR" sz="2000" dirty="0"/>
              <a:t> : raccourci pour </a:t>
            </a:r>
            <a:r>
              <a:rPr lang="fr-FR" sz="2000" i="1" dirty="0"/>
              <a:t>%e</a:t>
            </a:r>
            <a:r>
              <a:rPr lang="fr-FR" sz="2000" dirty="0"/>
              <a:t> et </a:t>
            </a:r>
            <a:r>
              <a:rPr lang="fr-FR" sz="2000" i="1" dirty="0"/>
              <a:t>%f</a:t>
            </a:r>
            <a:r>
              <a:rPr lang="fr-FR" sz="2000" dirty="0"/>
              <a:t>. </a:t>
            </a:r>
          </a:p>
          <a:p>
            <a:r>
              <a:rPr lang="fr-FR" sz="2000" i="1" dirty="0"/>
              <a:t>G</a:t>
            </a:r>
            <a:r>
              <a:rPr lang="fr-FR" sz="2000" dirty="0"/>
              <a:t> : </a:t>
            </a:r>
            <a:r>
              <a:rPr lang="fr-FR" sz="2000" dirty="0" smtClean="0"/>
              <a:t>raccourci </a:t>
            </a:r>
            <a:r>
              <a:rPr lang="fr-FR" sz="2000" dirty="0"/>
              <a:t>pour </a:t>
            </a:r>
            <a:r>
              <a:rPr lang="fr-FR" sz="2000" i="1" dirty="0"/>
              <a:t>%E</a:t>
            </a:r>
            <a:r>
              <a:rPr lang="fr-FR" sz="2000" dirty="0"/>
              <a:t> et </a:t>
            </a:r>
            <a:r>
              <a:rPr lang="fr-FR" sz="2000" i="1" dirty="0"/>
              <a:t>%f</a:t>
            </a:r>
            <a:r>
              <a:rPr lang="fr-FR" sz="2000" dirty="0"/>
              <a:t>. </a:t>
            </a:r>
          </a:p>
          <a:p>
            <a:r>
              <a:rPr lang="fr-FR" sz="2000" i="1" dirty="0"/>
              <a:t>o</a:t>
            </a:r>
            <a:r>
              <a:rPr lang="fr-FR" sz="2000" dirty="0"/>
              <a:t> : l'argument est traité comme un entier, et présenté comme un nombre octal. </a:t>
            </a:r>
          </a:p>
          <a:p>
            <a:r>
              <a:rPr lang="fr-FR" sz="2000" i="1" dirty="0"/>
              <a:t>s</a:t>
            </a:r>
            <a:r>
              <a:rPr lang="fr-FR" sz="2000" dirty="0"/>
              <a:t> : l'argument est traité et présenté comme une chaîne de caractères. </a:t>
            </a:r>
          </a:p>
        </p:txBody>
      </p:sp>
    </p:spTree>
    <p:extLst>
      <p:ext uri="{BB962C8B-B14F-4D97-AF65-F5344CB8AC3E}">
        <p14:creationId xmlns:p14="http://schemas.microsoft.com/office/powerpoint/2010/main" val="1590967041"/>
      </p:ext>
    </p:extLst>
  </p:cSld>
  <p:clrMapOvr>
    <a:masterClrMapping/>
  </p:clrMapOvr>
  <p:transition spd="slow">
    <p:wipe dir="d"/>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manipulation de texte: </a:t>
            </a:r>
            <a:r>
              <a:rPr lang="fr-FR" sz="3600" b="1" i="1" dirty="0" err="1" smtClean="0">
                <a:solidFill>
                  <a:schemeClr val="accent2">
                    <a:lumMod val="75000"/>
                  </a:schemeClr>
                </a:solidFill>
              </a:rPr>
              <a:t>sprintf</a:t>
            </a:r>
            <a:r>
              <a:rPr lang="fr-FR" sz="3600" b="1" i="1" dirty="0" smtClean="0">
                <a:solidFill>
                  <a:schemeClr val="accent2">
                    <a:lumMod val="75000"/>
                  </a:schemeClr>
                </a:solidFill>
              </a:rPr>
              <a:t>()</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r>
              <a:rPr lang="fr-FR" sz="2000" i="1" dirty="0" smtClean="0"/>
              <a:t>x</a:t>
            </a:r>
            <a:r>
              <a:rPr lang="fr-FR" sz="2000" dirty="0" smtClean="0"/>
              <a:t> </a:t>
            </a:r>
            <a:r>
              <a:rPr lang="fr-FR" sz="2000" dirty="0"/>
              <a:t>: l'argument est traité comme un entier, et présenté comme un nombre hexadécimal (les lettres en minuscules). </a:t>
            </a:r>
          </a:p>
          <a:p>
            <a:r>
              <a:rPr lang="fr-FR" sz="2000" i="1" dirty="0"/>
              <a:t>X</a:t>
            </a:r>
            <a:r>
              <a:rPr lang="fr-FR" sz="2000" dirty="0"/>
              <a:t> : l'argument est traité comme un entier, et présenté comme un nombre hexadécimal (les lettres en majuscules). </a:t>
            </a:r>
          </a:p>
          <a:p>
            <a:pPr marL="0" indent="0">
              <a:buNone/>
            </a:pPr>
            <a:endParaRPr lang="fr-FR" sz="2000" dirty="0" smtClean="0"/>
          </a:p>
          <a:p>
            <a:pPr marL="0" indent="0">
              <a:buNone/>
            </a:pPr>
            <a:endParaRPr lang="fr-FR" sz="2000" dirty="0" smtClean="0"/>
          </a:p>
          <a:p>
            <a:pPr marL="0" indent="0">
              <a:buNone/>
            </a:pPr>
            <a:endParaRPr lang="fr-FR" sz="2000" dirty="0"/>
          </a:p>
          <a:p>
            <a:pPr marL="0" indent="0">
              <a:buNone/>
            </a:pPr>
            <a:endParaRPr lang="fr-FR" sz="2000" dirty="0" smtClean="0"/>
          </a:p>
        </p:txBody>
      </p:sp>
    </p:spTree>
    <p:extLst>
      <p:ext uri="{BB962C8B-B14F-4D97-AF65-F5344CB8AC3E}">
        <p14:creationId xmlns:p14="http://schemas.microsoft.com/office/powerpoint/2010/main" val="1744236293"/>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numéro de diapositive 3"/>
          <p:cNvSpPr>
            <a:spLocks noGrp="1"/>
          </p:cNvSpPr>
          <p:nvPr>
            <p:ph type="sldNum" sz="quarter" idx="10"/>
          </p:nvPr>
        </p:nvSpPr>
        <p:spPr/>
        <p:txBody>
          <a:bodyPr/>
          <a:lstStyle/>
          <a:p>
            <a:fld id="{ED9FFD0B-5BA7-4B8C-B047-C5B082C2B328}" type="slidenum">
              <a:rPr lang="fr-FR" smtClean="0"/>
              <a:pPr/>
              <a:t>2</a:t>
            </a:fld>
            <a:r>
              <a:rPr lang="fr-FR" dirty="0" smtClean="0"/>
              <a:t>/154</a:t>
            </a:r>
            <a:endParaRPr lang="fr-FR" dirty="0"/>
          </a:p>
        </p:txBody>
      </p:sp>
      <p:sp>
        <p:nvSpPr>
          <p:cNvPr id="5122" name="Rectangle 2"/>
          <p:cNvSpPr>
            <a:spLocks noGrp="1" noChangeArrowheads="1"/>
          </p:cNvSpPr>
          <p:nvPr>
            <p:ph type="title"/>
          </p:nvPr>
        </p:nvSpPr>
        <p:spPr/>
        <p:txBody>
          <a:bodyPr/>
          <a:lstStyle/>
          <a:p>
            <a:r>
              <a:rPr lang="fr-FR"/>
              <a:t>Modèle</a:t>
            </a:r>
          </a:p>
        </p:txBody>
      </p:sp>
      <p:sp>
        <p:nvSpPr>
          <p:cNvPr id="5126" name="Rectangle 6"/>
          <p:cNvSpPr>
            <a:spLocks noChangeArrowheads="1"/>
          </p:cNvSpPr>
          <p:nvPr/>
        </p:nvSpPr>
        <p:spPr bwMode="auto">
          <a:xfrm>
            <a:off x="609600" y="1676400"/>
            <a:ext cx="1447800" cy="11430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a:latin typeface="Arial" charset="0"/>
              </a:rPr>
              <a:t>Client</a:t>
            </a:r>
          </a:p>
        </p:txBody>
      </p:sp>
      <p:sp>
        <p:nvSpPr>
          <p:cNvPr id="5129" name="AutoShape 9"/>
          <p:cNvSpPr>
            <a:spLocks noChangeArrowheads="1"/>
          </p:cNvSpPr>
          <p:nvPr/>
        </p:nvSpPr>
        <p:spPr bwMode="auto">
          <a:xfrm>
            <a:off x="685800" y="4114800"/>
            <a:ext cx="1371600" cy="1905000"/>
          </a:xfrm>
          <a:prstGeom prst="can">
            <a:avLst>
              <a:gd name="adj" fmla="val 32555"/>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a:latin typeface="Arial" charset="0"/>
              </a:rPr>
              <a:t>Base de </a:t>
            </a:r>
          </a:p>
          <a:p>
            <a:pPr algn="ctr"/>
            <a:r>
              <a:rPr lang="fr-FR">
                <a:latin typeface="Arial" charset="0"/>
              </a:rPr>
              <a:t>données </a:t>
            </a:r>
          </a:p>
          <a:p>
            <a:pPr algn="ctr"/>
            <a:r>
              <a:rPr lang="fr-FR">
                <a:latin typeface="Arial" charset="0"/>
              </a:rPr>
              <a:t>MySQL</a:t>
            </a:r>
          </a:p>
        </p:txBody>
      </p:sp>
      <p:sp>
        <p:nvSpPr>
          <p:cNvPr id="5130" name="AutoShape 10"/>
          <p:cNvSpPr>
            <a:spLocks noChangeArrowheads="1"/>
          </p:cNvSpPr>
          <p:nvPr/>
        </p:nvSpPr>
        <p:spPr bwMode="auto">
          <a:xfrm>
            <a:off x="6477000" y="1219200"/>
            <a:ext cx="1981200" cy="1752600"/>
          </a:xfrm>
          <a:prstGeom prst="cube">
            <a:avLst>
              <a:gd name="adj" fmla="val 11144"/>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a:latin typeface="Arial" charset="0"/>
              </a:rPr>
              <a:t>Serveur</a:t>
            </a:r>
          </a:p>
        </p:txBody>
      </p:sp>
      <p:sp>
        <p:nvSpPr>
          <p:cNvPr id="5131" name="AutoShape 11"/>
          <p:cNvSpPr>
            <a:spLocks noChangeArrowheads="1"/>
          </p:cNvSpPr>
          <p:nvPr/>
        </p:nvSpPr>
        <p:spPr bwMode="auto">
          <a:xfrm>
            <a:off x="3810000" y="4648200"/>
            <a:ext cx="1143000" cy="1066800"/>
          </a:xfrm>
          <a:prstGeom prst="foldedCorner">
            <a:avLst>
              <a:gd name="adj" fmla="val 12500"/>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a:latin typeface="Arial" charset="0"/>
              </a:rPr>
              <a:t>Script </a:t>
            </a:r>
          </a:p>
          <a:p>
            <a:pPr algn="ctr"/>
            <a:r>
              <a:rPr lang="fr-FR">
                <a:latin typeface="Arial" charset="0"/>
              </a:rPr>
              <a:t>PHP</a:t>
            </a:r>
          </a:p>
        </p:txBody>
      </p:sp>
      <p:sp>
        <p:nvSpPr>
          <p:cNvPr id="5132" name="AutoShape 12"/>
          <p:cNvSpPr>
            <a:spLocks noChangeArrowheads="1"/>
          </p:cNvSpPr>
          <p:nvPr/>
        </p:nvSpPr>
        <p:spPr bwMode="auto">
          <a:xfrm>
            <a:off x="3352800" y="1676400"/>
            <a:ext cx="1905000" cy="1219200"/>
          </a:xfrm>
          <a:prstGeom prst="cloudCallout">
            <a:avLst>
              <a:gd name="adj1" fmla="val 54000"/>
              <a:gd name="adj2" fmla="val 7032"/>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fr-FR" sz="1000">
              <a:latin typeface="Arial" charset="0"/>
            </a:endParaRPr>
          </a:p>
          <a:p>
            <a:pPr algn="ctr"/>
            <a:r>
              <a:rPr lang="fr-FR">
                <a:latin typeface="Arial" charset="0"/>
              </a:rPr>
              <a:t>internet</a:t>
            </a:r>
          </a:p>
        </p:txBody>
      </p:sp>
      <p:sp>
        <p:nvSpPr>
          <p:cNvPr id="5133" name="Line 13"/>
          <p:cNvSpPr>
            <a:spLocks noChangeShapeType="1"/>
          </p:cNvSpPr>
          <p:nvPr/>
        </p:nvSpPr>
        <p:spPr bwMode="auto">
          <a:xfrm>
            <a:off x="2743200" y="1828800"/>
            <a:ext cx="3048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134" name="Text Box 14"/>
          <p:cNvSpPr txBox="1">
            <a:spLocks noChangeArrowheads="1"/>
          </p:cNvSpPr>
          <p:nvPr/>
        </p:nvSpPr>
        <p:spPr bwMode="auto">
          <a:xfrm>
            <a:off x="2667000" y="1371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atin typeface="Arial" charset="0"/>
              </a:rPr>
              <a:t>requête</a:t>
            </a:r>
          </a:p>
        </p:txBody>
      </p:sp>
      <p:sp>
        <p:nvSpPr>
          <p:cNvPr id="5135" name="Line 15"/>
          <p:cNvSpPr>
            <a:spLocks noChangeShapeType="1"/>
          </p:cNvSpPr>
          <p:nvPr/>
        </p:nvSpPr>
        <p:spPr bwMode="auto">
          <a:xfrm flipH="1">
            <a:off x="2743200" y="2743200"/>
            <a:ext cx="2971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136" name="Text Box 16"/>
          <p:cNvSpPr txBox="1">
            <a:spLocks noChangeArrowheads="1"/>
          </p:cNvSpPr>
          <p:nvPr/>
        </p:nvSpPr>
        <p:spPr bwMode="auto">
          <a:xfrm>
            <a:off x="4419600" y="26670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fr-FR">
                <a:latin typeface="Arial" charset="0"/>
              </a:rPr>
              <a:t>réponse</a:t>
            </a:r>
          </a:p>
        </p:txBody>
      </p:sp>
      <p:sp>
        <p:nvSpPr>
          <p:cNvPr id="5137" name="AutoShape 17"/>
          <p:cNvSpPr>
            <a:spLocks noChangeArrowheads="1"/>
          </p:cNvSpPr>
          <p:nvPr/>
        </p:nvSpPr>
        <p:spPr bwMode="auto">
          <a:xfrm>
            <a:off x="6629400" y="4572000"/>
            <a:ext cx="1752600" cy="1371600"/>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a:latin typeface="Arial" charset="0"/>
              </a:rPr>
              <a:t>Document </a:t>
            </a:r>
          </a:p>
          <a:p>
            <a:pPr algn="ctr"/>
            <a:r>
              <a:rPr lang="fr-FR">
                <a:latin typeface="Arial" charset="0"/>
              </a:rPr>
              <a:t>Html</a:t>
            </a:r>
          </a:p>
        </p:txBody>
      </p:sp>
      <p:sp>
        <p:nvSpPr>
          <p:cNvPr id="5138" name="AutoShape 18"/>
          <p:cNvSpPr>
            <a:spLocks noChangeArrowheads="1"/>
          </p:cNvSpPr>
          <p:nvPr/>
        </p:nvSpPr>
        <p:spPr bwMode="auto">
          <a:xfrm>
            <a:off x="6324600" y="3276600"/>
            <a:ext cx="2362200" cy="1066800"/>
          </a:xfrm>
          <a:prstGeom prst="upDownArrow">
            <a:avLst>
              <a:gd name="adj1" fmla="val 82259"/>
              <a:gd name="adj2" fmla="val 29315"/>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800">
                <a:latin typeface="Arial" charset="0"/>
              </a:rPr>
              <a:t>appel de la page</a:t>
            </a:r>
          </a:p>
        </p:txBody>
      </p:sp>
      <p:sp>
        <p:nvSpPr>
          <p:cNvPr id="5139" name="AutoShape 19"/>
          <p:cNvSpPr>
            <a:spLocks noChangeArrowheads="1"/>
          </p:cNvSpPr>
          <p:nvPr/>
        </p:nvSpPr>
        <p:spPr bwMode="auto">
          <a:xfrm>
            <a:off x="2286000" y="4343400"/>
            <a:ext cx="1371600" cy="1752600"/>
          </a:xfrm>
          <a:prstGeom prst="leftRightArrow">
            <a:avLst>
              <a:gd name="adj1" fmla="val 54167"/>
              <a:gd name="adj2" fmla="val 22569"/>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800">
                <a:latin typeface="Arial" charset="0"/>
              </a:rPr>
              <a:t>extraction </a:t>
            </a:r>
          </a:p>
          <a:p>
            <a:pPr algn="ctr"/>
            <a:r>
              <a:rPr lang="fr-FR" sz="1800">
                <a:latin typeface="Arial" charset="0"/>
              </a:rPr>
              <a:t>de données</a:t>
            </a:r>
          </a:p>
        </p:txBody>
      </p:sp>
      <p:sp>
        <p:nvSpPr>
          <p:cNvPr id="5140" name="AutoShape 20"/>
          <p:cNvSpPr>
            <a:spLocks noChangeArrowheads="1"/>
          </p:cNvSpPr>
          <p:nvPr/>
        </p:nvSpPr>
        <p:spPr bwMode="auto">
          <a:xfrm>
            <a:off x="5105400" y="4419600"/>
            <a:ext cx="1371600" cy="1676400"/>
          </a:xfrm>
          <a:prstGeom prst="leftRightArrow">
            <a:avLst>
              <a:gd name="adj1" fmla="val 56815"/>
              <a:gd name="adj2" fmla="val 22106"/>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800">
                <a:latin typeface="Arial" charset="0"/>
              </a:rPr>
              <a:t>exécution</a:t>
            </a:r>
          </a:p>
        </p:txBody>
      </p:sp>
    </p:spTree>
    <p:extLst>
      <p:ext uri="{BB962C8B-B14F-4D97-AF65-F5344CB8AC3E}">
        <p14:creationId xmlns:p14="http://schemas.microsoft.com/office/powerpoint/2010/main" val="450958432"/>
      </p:ext>
    </p:ext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variables dynamiques</a:t>
            </a:r>
            <a:endParaRPr lang="fr-FR" dirty="0"/>
          </a:p>
        </p:txBody>
      </p:sp>
      <p:sp>
        <p:nvSpPr>
          <p:cNvPr id="3" name="Espace réservé du contenu 2"/>
          <p:cNvSpPr>
            <a:spLocks noGrp="1"/>
          </p:cNvSpPr>
          <p:nvPr>
            <p:ph idx="1"/>
          </p:nvPr>
        </p:nvSpPr>
        <p:spPr>
          <a:xfrm>
            <a:off x="762000" y="1268760"/>
            <a:ext cx="8274496" cy="5328593"/>
          </a:xfrm>
        </p:spPr>
        <p:txBody>
          <a:bodyPr>
            <a:normAutofit/>
          </a:bodyPr>
          <a:lstStyle/>
          <a:p>
            <a:pPr marL="0" indent="0">
              <a:buNone/>
            </a:pPr>
            <a:r>
              <a:rPr lang="fr-FR" sz="2000" dirty="0"/>
              <a:t>Une variable dynamique utilise la valeur d'une variable comme nom d'une autre variable</a:t>
            </a:r>
            <a:r>
              <a:rPr lang="fr-FR" sz="2000" dirty="0" smtClean="0"/>
              <a:t>.</a:t>
            </a:r>
          </a:p>
          <a:p>
            <a:pPr marL="0" indent="0">
              <a:buNone/>
            </a:pPr>
            <a:r>
              <a:rPr lang="fr-FR" sz="2000" dirty="0" smtClean="0"/>
              <a:t>On utilise les </a:t>
            </a:r>
            <a:r>
              <a:rPr lang="fr-FR" sz="2000" dirty="0"/>
              <a:t>variables dynamiques en rajoutant un « $ » devant le nom de la première variable</a:t>
            </a:r>
            <a:r>
              <a:rPr lang="fr-FR" sz="2000" dirty="0" smtClean="0"/>
              <a:t>.</a:t>
            </a:r>
          </a:p>
          <a:p>
            <a:pPr marL="0" indent="0">
              <a:buNone/>
            </a:pPr>
            <a:r>
              <a:rPr lang="fr-FR" sz="2000" dirty="0" smtClean="0"/>
              <a:t>exemple :</a:t>
            </a:r>
          </a:p>
          <a:p>
            <a:pPr marL="0" indent="0">
              <a:buNone/>
            </a:pPr>
            <a:r>
              <a:rPr lang="fr-FR" sz="2000" dirty="0" smtClean="0"/>
              <a:t>$repas = "fromage";</a:t>
            </a:r>
          </a:p>
          <a:p>
            <a:pPr marL="0" indent="0">
              <a:buNone/>
            </a:pPr>
            <a:r>
              <a:rPr lang="fr-FR" sz="2000" b="1" dirty="0" smtClean="0">
                <a:solidFill>
                  <a:schemeClr val="accent2">
                    <a:lumMod val="75000"/>
                  </a:schemeClr>
                </a:solidFill>
              </a:rPr>
              <a:t>La variable $repas contient "fromage"</a:t>
            </a:r>
          </a:p>
          <a:p>
            <a:pPr marL="0" indent="0">
              <a:buNone/>
            </a:pPr>
            <a:endParaRPr lang="fr-FR" sz="2000" b="1" dirty="0" smtClean="0">
              <a:solidFill>
                <a:schemeClr val="accent2">
                  <a:lumMod val="75000"/>
                </a:schemeClr>
              </a:solidFill>
            </a:endParaRPr>
          </a:p>
          <a:p>
            <a:pPr marL="0" indent="0">
              <a:buNone/>
            </a:pPr>
            <a:r>
              <a:rPr lang="fr-FR" sz="2000" dirty="0" smtClean="0"/>
              <a:t>$$repas = "roquefort";  // équivalent à $fromage = "roquefort"</a:t>
            </a:r>
          </a:p>
          <a:p>
            <a:pPr marL="0" indent="0">
              <a:buNone/>
            </a:pPr>
            <a:r>
              <a:rPr lang="fr-FR" sz="2000" b="1" dirty="0">
                <a:solidFill>
                  <a:schemeClr val="accent2">
                    <a:lumMod val="75000"/>
                  </a:schemeClr>
                </a:solidFill>
              </a:rPr>
              <a:t>La variable </a:t>
            </a:r>
            <a:r>
              <a:rPr lang="fr-FR" sz="2000" b="1" dirty="0" smtClean="0">
                <a:solidFill>
                  <a:schemeClr val="accent2">
                    <a:lumMod val="75000"/>
                  </a:schemeClr>
                </a:solidFill>
              </a:rPr>
              <a:t>dont le nom est contenu dans $repas </a:t>
            </a:r>
            <a:r>
              <a:rPr lang="fr-FR" sz="2000" b="1" dirty="0">
                <a:solidFill>
                  <a:schemeClr val="accent2">
                    <a:lumMod val="75000"/>
                  </a:schemeClr>
                </a:solidFill>
              </a:rPr>
              <a:t>contient "roquefort"</a:t>
            </a:r>
            <a:endParaRPr lang="fr-FR" sz="2000" dirty="0" smtClean="0"/>
          </a:p>
          <a:p>
            <a:pPr marL="0" indent="0">
              <a:buNone/>
            </a:pPr>
            <a:endParaRPr lang="fr-FR" sz="2000" dirty="0" smtClean="0"/>
          </a:p>
          <a:p>
            <a:pPr marL="0" indent="0">
              <a:buNone/>
            </a:pPr>
            <a:r>
              <a:rPr lang="fr-FR" sz="2000" dirty="0" err="1" smtClean="0"/>
              <a:t>echo</a:t>
            </a:r>
            <a:r>
              <a:rPr lang="fr-FR" sz="2000" dirty="0" smtClean="0"/>
              <a:t> $repas; 	// affiche fromage</a:t>
            </a:r>
          </a:p>
          <a:p>
            <a:pPr marL="0" indent="0">
              <a:buNone/>
            </a:pPr>
            <a:r>
              <a:rPr lang="fr-FR" sz="2000" dirty="0" err="1" smtClean="0"/>
              <a:t>echo</a:t>
            </a:r>
            <a:r>
              <a:rPr lang="fr-FR" sz="2000" dirty="0" smtClean="0"/>
              <a:t> $$repas;	// affiche roquefort</a:t>
            </a:r>
          </a:p>
          <a:p>
            <a:pPr marL="0" indent="0">
              <a:buNone/>
            </a:pPr>
            <a:r>
              <a:rPr lang="fr-FR" sz="2000" dirty="0" err="1" smtClean="0"/>
              <a:t>echo</a:t>
            </a:r>
            <a:r>
              <a:rPr lang="fr-FR" sz="2000" dirty="0" smtClean="0"/>
              <a:t> $fromage;	// affiche roquefort</a:t>
            </a:r>
          </a:p>
        </p:txBody>
      </p:sp>
    </p:spTree>
    <p:extLst>
      <p:ext uri="{BB962C8B-B14F-4D97-AF65-F5344CB8AC3E}">
        <p14:creationId xmlns:p14="http://schemas.microsoft.com/office/powerpoint/2010/main" val="3002545990"/>
      </p:ext>
    </p:extLst>
  </p:cSld>
  <p:clrMapOvr>
    <a:masterClrMapping/>
  </p:clrMapOvr>
  <p:transition spd="slow">
    <p:wipe dir="d"/>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manipulation de texte: </a:t>
            </a:r>
            <a:r>
              <a:rPr lang="fr-FR" sz="3600" b="1" i="1" dirty="0" err="1" smtClean="0">
                <a:solidFill>
                  <a:schemeClr val="accent2">
                    <a:lumMod val="75000"/>
                  </a:schemeClr>
                </a:solidFill>
              </a:rPr>
              <a:t>sprintf</a:t>
            </a:r>
            <a:r>
              <a:rPr lang="fr-FR" sz="3600" b="1" i="1" dirty="0" smtClean="0">
                <a:solidFill>
                  <a:schemeClr val="accent2">
                    <a:lumMod val="75000"/>
                  </a:schemeClr>
                </a:solidFill>
              </a:rPr>
              <a:t>()</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fontScale="92500" lnSpcReduction="20000"/>
          </a:bodyPr>
          <a:lstStyle/>
          <a:p>
            <a:pPr marL="0" indent="0">
              <a:buNone/>
            </a:pPr>
            <a:r>
              <a:rPr lang="fr-FR" sz="2000" dirty="0" smtClean="0"/>
              <a:t>7 </a:t>
            </a:r>
            <a:r>
              <a:rPr lang="fr-FR" sz="2000" dirty="0"/>
              <a:t>- Le spécificateur </a:t>
            </a:r>
            <a:r>
              <a:rPr lang="fr-FR" sz="2000" dirty="0" smtClean="0"/>
              <a:t>d'ordre des arguments</a:t>
            </a:r>
          </a:p>
          <a:p>
            <a:pPr marL="0" indent="0">
              <a:buNone/>
            </a:pPr>
            <a:r>
              <a:rPr lang="fr-FR" sz="2000" dirty="0" smtClean="0"/>
              <a:t>Il arrive que le script d'affichage [</a:t>
            </a:r>
            <a:r>
              <a:rPr lang="fr-FR" sz="2000" dirty="0" err="1" smtClean="0"/>
              <a:t>sprintf</a:t>
            </a:r>
            <a:r>
              <a:rPr lang="fr-FR" sz="2000" dirty="0" smtClean="0"/>
              <a:t>(......) ]soit défini dans un autre fichier ou dans une bibliothèque externe. Nous pouvons spécifier le format mais l'ordre dans lequel les arguments sont passés n'est pas le bon.</a:t>
            </a:r>
          </a:p>
          <a:p>
            <a:pPr marL="0" indent="0">
              <a:buNone/>
            </a:pPr>
            <a:r>
              <a:rPr lang="fr-FR" sz="2000" dirty="0" smtClean="0"/>
              <a:t>$v1 = '</a:t>
            </a:r>
            <a:r>
              <a:rPr lang="fr-FR" sz="2000" dirty="0" err="1" smtClean="0"/>
              <a:t>sister</a:t>
            </a:r>
            <a:r>
              <a:rPr lang="fr-FR" sz="2000" dirty="0" smtClean="0"/>
              <a:t>';</a:t>
            </a:r>
          </a:p>
          <a:p>
            <a:pPr marL="0" indent="0">
              <a:buNone/>
            </a:pPr>
            <a:r>
              <a:rPr lang="fr-FR" sz="2000" dirty="0" smtClean="0"/>
              <a:t>$v2 = '</a:t>
            </a:r>
            <a:r>
              <a:rPr lang="fr-FR" sz="2000" dirty="0" err="1" smtClean="0"/>
              <a:t>name</a:t>
            </a:r>
            <a:r>
              <a:rPr lang="fr-FR" sz="2000" dirty="0" smtClean="0"/>
              <a:t>';</a:t>
            </a:r>
          </a:p>
          <a:p>
            <a:pPr marL="0" indent="0">
              <a:buNone/>
            </a:pPr>
            <a:r>
              <a:rPr lang="fr-FR" sz="2000" dirty="0" smtClean="0"/>
              <a:t>$v3 = 'Marie';</a:t>
            </a:r>
          </a:p>
          <a:p>
            <a:pPr marL="0" indent="0">
              <a:buNone/>
            </a:pPr>
            <a:r>
              <a:rPr lang="fr-FR" sz="2000" dirty="0" smtClean="0"/>
              <a:t>$</a:t>
            </a:r>
            <a:r>
              <a:rPr lang="fr-FR" sz="2000" dirty="0" err="1" smtClean="0"/>
              <a:t>fmt</a:t>
            </a:r>
            <a:r>
              <a:rPr lang="fr-FR" sz="2000" dirty="0" smtClean="0"/>
              <a:t> = "</a:t>
            </a:r>
            <a:r>
              <a:rPr lang="fr-FR" sz="2000" dirty="0" err="1" smtClean="0"/>
              <a:t>my</a:t>
            </a:r>
            <a:r>
              <a:rPr lang="fr-FR" sz="2000" dirty="0" smtClean="0"/>
              <a:t> %s 's %s </a:t>
            </a:r>
            <a:r>
              <a:rPr lang="fr-FR" sz="2000" dirty="0" err="1" smtClean="0"/>
              <a:t>is</a:t>
            </a:r>
            <a:r>
              <a:rPr lang="fr-FR" sz="2000" dirty="0" smtClean="0"/>
              <a:t> %s";</a:t>
            </a:r>
          </a:p>
          <a:p>
            <a:pPr marL="0" indent="0">
              <a:buNone/>
            </a:pPr>
            <a:r>
              <a:rPr lang="fr-FR" sz="2000" dirty="0" err="1" smtClean="0">
                <a:solidFill>
                  <a:srgbClr val="C00000"/>
                </a:solidFill>
              </a:rPr>
              <a:t>echo</a:t>
            </a:r>
            <a:r>
              <a:rPr lang="fr-FR" sz="2000" dirty="0" smtClean="0">
                <a:solidFill>
                  <a:srgbClr val="C00000"/>
                </a:solidFill>
              </a:rPr>
              <a:t> </a:t>
            </a:r>
            <a:r>
              <a:rPr lang="fr-FR" sz="2000" dirty="0" err="1" smtClean="0">
                <a:solidFill>
                  <a:srgbClr val="C00000"/>
                </a:solidFill>
              </a:rPr>
              <a:t>sprintf</a:t>
            </a:r>
            <a:r>
              <a:rPr lang="fr-FR" sz="2000" dirty="0" smtClean="0">
                <a:solidFill>
                  <a:srgbClr val="C00000"/>
                </a:solidFill>
              </a:rPr>
              <a:t>($fmt,$v1,$v2,$v3); </a:t>
            </a:r>
            <a:r>
              <a:rPr lang="fr-FR" sz="2000" dirty="0" smtClean="0"/>
              <a:t>  // </a:t>
            </a:r>
            <a:r>
              <a:rPr lang="en-US" sz="2000" dirty="0"/>
              <a:t>my sister's name is Marie</a:t>
            </a:r>
            <a:endParaRPr lang="fr-FR" sz="2000" dirty="0" smtClean="0"/>
          </a:p>
          <a:p>
            <a:pPr marL="0" indent="0">
              <a:buNone/>
            </a:pPr>
            <a:r>
              <a:rPr lang="fr-FR" sz="2000" dirty="0"/>
              <a:t>$v1 = </a:t>
            </a:r>
            <a:r>
              <a:rPr lang="fr-FR" sz="2000" dirty="0" smtClean="0"/>
              <a:t>'</a:t>
            </a:r>
            <a:r>
              <a:rPr lang="fr-FR" sz="2000" dirty="0" err="1" smtClean="0"/>
              <a:t>soeur</a:t>
            </a:r>
            <a:r>
              <a:rPr lang="fr-FR" sz="2000" dirty="0" smtClean="0"/>
              <a:t>';</a:t>
            </a:r>
            <a:endParaRPr lang="fr-FR" sz="2000" dirty="0"/>
          </a:p>
          <a:p>
            <a:pPr marL="0" indent="0">
              <a:buNone/>
            </a:pPr>
            <a:r>
              <a:rPr lang="fr-FR" sz="2000" dirty="0"/>
              <a:t>$v2 = </a:t>
            </a:r>
            <a:r>
              <a:rPr lang="fr-FR" sz="2000" dirty="0" smtClean="0"/>
              <a:t>'nom';</a:t>
            </a:r>
            <a:endParaRPr lang="fr-FR" sz="2000" dirty="0"/>
          </a:p>
          <a:p>
            <a:pPr marL="0" indent="0">
              <a:buNone/>
            </a:pPr>
            <a:r>
              <a:rPr lang="fr-FR" sz="2000" dirty="0"/>
              <a:t>$</a:t>
            </a:r>
            <a:r>
              <a:rPr lang="fr-FR" sz="2000" dirty="0" err="1" smtClean="0"/>
              <a:t>fmt</a:t>
            </a:r>
            <a:r>
              <a:rPr lang="fr-FR" sz="2000" dirty="0" smtClean="0"/>
              <a:t> </a:t>
            </a:r>
            <a:r>
              <a:rPr lang="fr-FR" sz="2000" dirty="0"/>
              <a:t>= "le %s de ma %s est %s</a:t>
            </a:r>
            <a:r>
              <a:rPr lang="fr-FR" sz="2000" dirty="0" smtClean="0"/>
              <a:t>";</a:t>
            </a:r>
          </a:p>
          <a:p>
            <a:pPr marL="0" indent="0">
              <a:buNone/>
            </a:pPr>
            <a:r>
              <a:rPr lang="fr-FR" sz="2000" dirty="0" err="1" smtClean="0">
                <a:solidFill>
                  <a:srgbClr val="C00000"/>
                </a:solidFill>
              </a:rPr>
              <a:t>echo</a:t>
            </a:r>
            <a:r>
              <a:rPr lang="fr-FR" sz="2000" dirty="0" smtClean="0">
                <a:solidFill>
                  <a:srgbClr val="C00000"/>
                </a:solidFill>
              </a:rPr>
              <a:t> </a:t>
            </a:r>
            <a:r>
              <a:rPr lang="fr-FR" sz="2000" dirty="0" err="1">
                <a:solidFill>
                  <a:srgbClr val="C00000"/>
                </a:solidFill>
              </a:rPr>
              <a:t>sprintf</a:t>
            </a:r>
            <a:r>
              <a:rPr lang="fr-FR" sz="2000" dirty="0">
                <a:solidFill>
                  <a:srgbClr val="C00000"/>
                </a:solidFill>
              </a:rPr>
              <a:t>($</a:t>
            </a:r>
            <a:r>
              <a:rPr lang="fr-FR" sz="2000" dirty="0" smtClean="0">
                <a:solidFill>
                  <a:srgbClr val="C00000"/>
                </a:solidFill>
              </a:rPr>
              <a:t>fmt,$</a:t>
            </a:r>
            <a:r>
              <a:rPr lang="fr-FR" sz="2000" dirty="0">
                <a:solidFill>
                  <a:srgbClr val="C00000"/>
                </a:solidFill>
              </a:rPr>
              <a:t>v1,$v2,$v3); </a:t>
            </a:r>
            <a:r>
              <a:rPr lang="fr-FR" sz="2000" dirty="0" smtClean="0">
                <a:solidFill>
                  <a:schemeClr val="accent6">
                    <a:lumMod val="75000"/>
                  </a:schemeClr>
                </a:solidFill>
              </a:rPr>
              <a:t>  </a:t>
            </a:r>
            <a:r>
              <a:rPr lang="fr-FR" sz="2000" dirty="0" smtClean="0"/>
              <a:t>// </a:t>
            </a:r>
            <a:r>
              <a:rPr lang="fr-FR" sz="2000" dirty="0"/>
              <a:t>le </a:t>
            </a:r>
            <a:r>
              <a:rPr lang="fr-FR" sz="2000" dirty="0" err="1"/>
              <a:t>soeur</a:t>
            </a:r>
            <a:r>
              <a:rPr lang="fr-FR" sz="2000" dirty="0"/>
              <a:t> de ma nom est Marie </a:t>
            </a:r>
          </a:p>
          <a:p>
            <a:pPr marL="0" indent="0">
              <a:buNone/>
            </a:pPr>
            <a:r>
              <a:rPr lang="fr-FR" sz="2000" dirty="0" smtClean="0"/>
              <a:t>		// au lieu de : le nom de ma </a:t>
            </a:r>
            <a:r>
              <a:rPr lang="fr-FR" sz="2000" dirty="0" err="1" smtClean="0"/>
              <a:t>soeur</a:t>
            </a:r>
            <a:r>
              <a:rPr lang="fr-FR" sz="2000" dirty="0" smtClean="0"/>
              <a:t> est Marie</a:t>
            </a:r>
          </a:p>
          <a:p>
            <a:pPr marL="0" indent="0">
              <a:buNone/>
            </a:pPr>
            <a:endParaRPr lang="fr-FR" sz="2000" dirty="0" smtClean="0"/>
          </a:p>
          <a:p>
            <a:pPr marL="0" indent="0">
              <a:buNone/>
            </a:pPr>
            <a:r>
              <a:rPr lang="en-US" sz="2000" dirty="0"/>
              <a:t>my sister's name is </a:t>
            </a:r>
            <a:r>
              <a:rPr lang="en-US" sz="2000" dirty="0" smtClean="0"/>
              <a:t>Marie</a:t>
            </a:r>
          </a:p>
          <a:p>
            <a:pPr marL="0" indent="0">
              <a:buNone/>
            </a:pPr>
            <a:r>
              <a:rPr lang="fr-FR" sz="2000" dirty="0"/>
              <a:t>le prénom de ma </a:t>
            </a:r>
            <a:r>
              <a:rPr lang="fr-FR" sz="2000" dirty="0" err="1"/>
              <a:t>soeur</a:t>
            </a:r>
            <a:r>
              <a:rPr lang="fr-FR" sz="2000" dirty="0"/>
              <a:t> est Marie</a:t>
            </a:r>
          </a:p>
          <a:p>
            <a:pPr marL="0" indent="0">
              <a:buNone/>
            </a:pPr>
            <a:endParaRPr lang="fr-FR" sz="2000" dirty="0" smtClean="0"/>
          </a:p>
          <a:p>
            <a:pPr marL="0" indent="0">
              <a:buNone/>
            </a:pPr>
            <a:endParaRPr lang="fr-FR" sz="2000" dirty="0" smtClean="0"/>
          </a:p>
          <a:p>
            <a:pPr marL="0" indent="0">
              <a:buNone/>
            </a:pPr>
            <a:endParaRPr lang="fr-FR" sz="2000" dirty="0"/>
          </a:p>
          <a:p>
            <a:pPr marL="0" indent="0">
              <a:buNone/>
            </a:pPr>
            <a:endParaRPr lang="fr-FR" sz="2000" dirty="0" smtClean="0"/>
          </a:p>
        </p:txBody>
      </p:sp>
    </p:spTree>
    <p:extLst>
      <p:ext uri="{BB962C8B-B14F-4D97-AF65-F5344CB8AC3E}">
        <p14:creationId xmlns:p14="http://schemas.microsoft.com/office/powerpoint/2010/main" val="2499858775"/>
      </p:ext>
    </p:extLst>
  </p:cSld>
  <p:clrMapOvr>
    <a:masterClrMapping/>
  </p:clrMapOvr>
  <p:transition spd="slow">
    <p:wipe dir="d"/>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manipulation de texte: </a:t>
            </a:r>
            <a:r>
              <a:rPr lang="fr-FR" sz="3600" b="1" i="1" dirty="0" err="1" smtClean="0">
                <a:solidFill>
                  <a:schemeClr val="accent2">
                    <a:lumMod val="75000"/>
                  </a:schemeClr>
                </a:solidFill>
              </a:rPr>
              <a:t>sprintf</a:t>
            </a:r>
            <a:r>
              <a:rPr lang="fr-FR" sz="3600" b="1" i="1" dirty="0" smtClean="0">
                <a:solidFill>
                  <a:schemeClr val="accent2">
                    <a:lumMod val="75000"/>
                  </a:schemeClr>
                </a:solidFill>
              </a:rPr>
              <a:t>()</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dirty="0" smtClean="0"/>
              <a:t>7 </a:t>
            </a:r>
            <a:r>
              <a:rPr lang="fr-FR" sz="2000" dirty="0"/>
              <a:t>- Le spécificateur </a:t>
            </a:r>
            <a:r>
              <a:rPr lang="fr-FR" sz="2000" dirty="0" smtClean="0"/>
              <a:t>d'ordre des arguments</a:t>
            </a:r>
          </a:p>
          <a:p>
            <a:pPr marL="0" indent="0">
              <a:buNone/>
            </a:pPr>
            <a:r>
              <a:rPr lang="fr-FR" sz="2000" dirty="0" smtClean="0"/>
              <a:t>PHP nous permet de définir dans le format le n° d'ordre de la variable à utiliser en indiquant derrière le caractère </a:t>
            </a:r>
            <a:r>
              <a:rPr lang="fr-FR" sz="2000" dirty="0" smtClean="0">
                <a:solidFill>
                  <a:srgbClr val="C00000"/>
                </a:solidFill>
              </a:rPr>
              <a:t>%</a:t>
            </a:r>
            <a:r>
              <a:rPr lang="fr-FR" sz="2000" dirty="0" smtClean="0"/>
              <a:t> ce numéro suivi d'un </a:t>
            </a:r>
            <a:r>
              <a:rPr lang="fr-FR" sz="2000" dirty="0" smtClean="0">
                <a:solidFill>
                  <a:srgbClr val="C00000"/>
                </a:solidFill>
              </a:rPr>
              <a:t>$</a:t>
            </a:r>
            <a:r>
              <a:rPr lang="fr-FR" sz="2000" dirty="0" smtClean="0"/>
              <a:t> :</a:t>
            </a:r>
          </a:p>
          <a:p>
            <a:pPr marL="0" indent="0">
              <a:buNone/>
            </a:pPr>
            <a:r>
              <a:rPr lang="fr-FR" sz="2000" dirty="0"/>
              <a:t>$</a:t>
            </a:r>
            <a:r>
              <a:rPr lang="fr-FR" sz="2000" dirty="0" err="1"/>
              <a:t>fmt</a:t>
            </a:r>
            <a:r>
              <a:rPr lang="fr-FR" sz="2000" dirty="0"/>
              <a:t> = </a:t>
            </a:r>
            <a:r>
              <a:rPr lang="fr-FR" sz="2000" dirty="0" smtClean="0"/>
              <a:t>'le %</a:t>
            </a:r>
            <a:r>
              <a:rPr lang="fr-FR" sz="2000" dirty="0" smtClean="0">
                <a:solidFill>
                  <a:srgbClr val="C00000"/>
                </a:solidFill>
              </a:rPr>
              <a:t>2$</a:t>
            </a:r>
            <a:r>
              <a:rPr lang="fr-FR" sz="2000" dirty="0" smtClean="0"/>
              <a:t>s </a:t>
            </a:r>
            <a:r>
              <a:rPr lang="fr-FR" sz="2000" dirty="0"/>
              <a:t>de ma </a:t>
            </a:r>
            <a:r>
              <a:rPr lang="fr-FR" sz="2000" dirty="0" smtClean="0"/>
              <a:t>%</a:t>
            </a:r>
            <a:r>
              <a:rPr lang="fr-FR" sz="2000" dirty="0" smtClean="0">
                <a:solidFill>
                  <a:srgbClr val="C00000"/>
                </a:solidFill>
              </a:rPr>
              <a:t>1$</a:t>
            </a:r>
            <a:r>
              <a:rPr lang="fr-FR" sz="2000" dirty="0" smtClean="0"/>
              <a:t>s </a:t>
            </a:r>
            <a:r>
              <a:rPr lang="fr-FR" sz="2000" dirty="0"/>
              <a:t>est </a:t>
            </a:r>
            <a:r>
              <a:rPr lang="fr-FR" sz="2000" dirty="0" smtClean="0"/>
              <a:t>%</a:t>
            </a:r>
            <a:r>
              <a:rPr lang="fr-FR" sz="2000" dirty="0" smtClean="0">
                <a:solidFill>
                  <a:srgbClr val="C00000"/>
                </a:solidFill>
              </a:rPr>
              <a:t>3$</a:t>
            </a:r>
            <a:r>
              <a:rPr lang="fr-FR" sz="2000" dirty="0" smtClean="0"/>
              <a:t>s';</a:t>
            </a:r>
            <a:endParaRPr lang="fr-FR" sz="2000" dirty="0"/>
          </a:p>
          <a:p>
            <a:pPr marL="0" indent="0">
              <a:buNone/>
            </a:pPr>
            <a:r>
              <a:rPr lang="fr-FR" sz="2000" dirty="0" err="1">
                <a:solidFill>
                  <a:srgbClr val="C00000"/>
                </a:solidFill>
              </a:rPr>
              <a:t>echo</a:t>
            </a:r>
            <a:r>
              <a:rPr lang="fr-FR" sz="2000" dirty="0">
                <a:solidFill>
                  <a:srgbClr val="C00000"/>
                </a:solidFill>
              </a:rPr>
              <a:t> </a:t>
            </a:r>
            <a:r>
              <a:rPr lang="fr-FR" sz="2000" dirty="0" err="1">
                <a:solidFill>
                  <a:srgbClr val="C00000"/>
                </a:solidFill>
              </a:rPr>
              <a:t>sprintf</a:t>
            </a:r>
            <a:r>
              <a:rPr lang="fr-FR" sz="2000" dirty="0">
                <a:solidFill>
                  <a:srgbClr val="C00000"/>
                </a:solidFill>
              </a:rPr>
              <a:t>($fmt,$v1,$v2,$v3);   </a:t>
            </a:r>
            <a:r>
              <a:rPr lang="fr-FR" sz="2000" dirty="0"/>
              <a:t>// le nom de ma </a:t>
            </a:r>
            <a:r>
              <a:rPr lang="fr-FR" sz="2000" dirty="0" err="1"/>
              <a:t>soeur</a:t>
            </a:r>
            <a:r>
              <a:rPr lang="fr-FR" sz="2000" dirty="0"/>
              <a:t> est Marie </a:t>
            </a:r>
          </a:p>
          <a:p>
            <a:pPr marL="0" indent="0">
              <a:buNone/>
            </a:pPr>
            <a:endParaRPr lang="fr-FR" sz="2000" dirty="0" smtClean="0"/>
          </a:p>
          <a:p>
            <a:pPr marL="0" indent="0">
              <a:buNone/>
            </a:pPr>
            <a:r>
              <a:rPr lang="fr-FR" sz="2000" dirty="0" smtClean="0"/>
              <a:t>Cette façon de préciser le n° ordre des variables nous permet en outre de les utiliser plusieurs fois :</a:t>
            </a:r>
          </a:p>
          <a:p>
            <a:pPr marL="0" indent="0">
              <a:buNone/>
            </a:pPr>
            <a:r>
              <a:rPr lang="fr-FR" sz="2000" dirty="0"/>
              <a:t>$</a:t>
            </a:r>
            <a:r>
              <a:rPr lang="fr-FR" sz="2000" dirty="0" err="1"/>
              <a:t>fmt</a:t>
            </a:r>
            <a:r>
              <a:rPr lang="fr-FR" sz="2000" dirty="0"/>
              <a:t> = </a:t>
            </a:r>
            <a:r>
              <a:rPr lang="fr-FR" sz="2000" dirty="0" smtClean="0"/>
              <a:t>'le </a:t>
            </a:r>
            <a:r>
              <a:rPr lang="fr-FR" sz="2000" dirty="0"/>
              <a:t>%</a:t>
            </a:r>
            <a:r>
              <a:rPr lang="fr-FR" sz="2000" dirty="0">
                <a:solidFill>
                  <a:srgbClr val="C00000"/>
                </a:solidFill>
              </a:rPr>
              <a:t>2$</a:t>
            </a:r>
            <a:r>
              <a:rPr lang="fr-FR" sz="2000" dirty="0"/>
              <a:t>s de ma %</a:t>
            </a:r>
            <a:r>
              <a:rPr lang="fr-FR" sz="2000" dirty="0">
                <a:solidFill>
                  <a:srgbClr val="C00000"/>
                </a:solidFill>
              </a:rPr>
              <a:t>1$</a:t>
            </a:r>
            <a:r>
              <a:rPr lang="fr-FR" sz="2000" dirty="0"/>
              <a:t>s est %</a:t>
            </a:r>
            <a:r>
              <a:rPr lang="fr-FR" sz="2000" dirty="0" smtClean="0">
                <a:solidFill>
                  <a:srgbClr val="C00000"/>
                </a:solidFill>
              </a:rPr>
              <a:t>3$</a:t>
            </a:r>
            <a:r>
              <a:rPr lang="fr-FR" sz="2000" dirty="0" smtClean="0"/>
              <a:t>s et j\'aime bien ma petite %</a:t>
            </a:r>
            <a:r>
              <a:rPr lang="fr-FR" sz="2000" dirty="0" smtClean="0">
                <a:solidFill>
                  <a:srgbClr val="C00000"/>
                </a:solidFill>
              </a:rPr>
              <a:t>1$</a:t>
            </a:r>
            <a:r>
              <a:rPr lang="fr-FR" sz="2000" dirty="0" smtClean="0"/>
              <a:t>s. ';</a:t>
            </a:r>
          </a:p>
          <a:p>
            <a:pPr marL="0" indent="0">
              <a:buNone/>
            </a:pPr>
            <a:r>
              <a:rPr lang="fr-FR" sz="2000" dirty="0" err="1">
                <a:solidFill>
                  <a:srgbClr val="C00000"/>
                </a:solidFill>
              </a:rPr>
              <a:t>echo</a:t>
            </a:r>
            <a:r>
              <a:rPr lang="fr-FR" sz="2000" dirty="0">
                <a:solidFill>
                  <a:srgbClr val="C00000"/>
                </a:solidFill>
              </a:rPr>
              <a:t> </a:t>
            </a:r>
            <a:r>
              <a:rPr lang="fr-FR" sz="2000" dirty="0" err="1">
                <a:solidFill>
                  <a:srgbClr val="C00000"/>
                </a:solidFill>
              </a:rPr>
              <a:t>sprintf</a:t>
            </a:r>
            <a:r>
              <a:rPr lang="fr-FR" sz="2000" dirty="0">
                <a:solidFill>
                  <a:srgbClr val="C00000"/>
                </a:solidFill>
              </a:rPr>
              <a:t>($fmt,$v1,$v2,$v3</a:t>
            </a:r>
            <a:r>
              <a:rPr lang="fr-FR" sz="2000" dirty="0" smtClean="0">
                <a:solidFill>
                  <a:srgbClr val="C00000"/>
                </a:solidFill>
              </a:rPr>
              <a:t>);</a:t>
            </a:r>
          </a:p>
          <a:p>
            <a:pPr marL="0" indent="0">
              <a:buNone/>
            </a:pPr>
            <a:r>
              <a:rPr lang="fr-FR" sz="2000" dirty="0" smtClean="0">
                <a:solidFill>
                  <a:srgbClr val="C00000"/>
                </a:solidFill>
              </a:rPr>
              <a:t>// </a:t>
            </a:r>
            <a:r>
              <a:rPr lang="fr-FR" sz="2000" dirty="0"/>
              <a:t>le nom de ma </a:t>
            </a:r>
            <a:r>
              <a:rPr lang="fr-FR" sz="2000" dirty="0" err="1"/>
              <a:t>soeur</a:t>
            </a:r>
            <a:r>
              <a:rPr lang="fr-FR" sz="2000" dirty="0"/>
              <a:t> est Marie et j'aime bien ma petite </a:t>
            </a:r>
            <a:r>
              <a:rPr lang="fr-FR" sz="2000" dirty="0" err="1"/>
              <a:t>soeur</a:t>
            </a:r>
            <a:r>
              <a:rPr lang="fr-FR" sz="2000" dirty="0"/>
              <a:t>. </a:t>
            </a:r>
          </a:p>
        </p:txBody>
      </p:sp>
    </p:spTree>
    <p:extLst>
      <p:ext uri="{BB962C8B-B14F-4D97-AF65-F5344CB8AC3E}">
        <p14:creationId xmlns:p14="http://schemas.microsoft.com/office/powerpoint/2010/main" val="1894912282"/>
      </p:ext>
    </p:extLst>
  </p:cSld>
  <p:clrMapOvr>
    <a:masterClrMapping/>
  </p:clrMapOvr>
  <p:transition spd="slow">
    <p:wipe dir="d"/>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279048"/>
          </a:xfrm>
        </p:spPr>
        <p:txBody>
          <a:bodyPr/>
          <a:lstStyle/>
          <a:p>
            <a:r>
              <a:rPr lang="fr-FR" sz="3600" b="1" i="1" dirty="0" err="1" smtClean="0">
                <a:solidFill>
                  <a:schemeClr val="accent2">
                    <a:lumMod val="75000"/>
                  </a:schemeClr>
                </a:solidFill>
              </a:rPr>
              <a:t>sprintf</a:t>
            </a:r>
            <a:r>
              <a:rPr lang="fr-FR" sz="3600" b="1" i="1" dirty="0" smtClean="0">
                <a:solidFill>
                  <a:schemeClr val="accent2">
                    <a:lumMod val="75000"/>
                  </a:schemeClr>
                </a:solidFill>
              </a:rPr>
              <a:t>()</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764704"/>
            <a:ext cx="8274496" cy="6093296"/>
          </a:xfrm>
        </p:spPr>
        <p:txBody>
          <a:bodyPr numCol="1">
            <a:normAutofit fontScale="85000" lnSpcReduction="20000"/>
          </a:bodyPr>
          <a:lstStyle/>
          <a:p>
            <a:r>
              <a:rPr lang="fr-FR" sz="2000" i="1" dirty="0"/>
              <a:t>%</a:t>
            </a:r>
            <a:r>
              <a:rPr lang="fr-FR" sz="2000" dirty="0"/>
              <a:t> : un caractère de pourcentage littéral. Aucun argument n'est nécessaire. </a:t>
            </a:r>
          </a:p>
          <a:p>
            <a:r>
              <a:rPr lang="fr-FR" sz="2000" i="1" dirty="0"/>
              <a:t>b</a:t>
            </a:r>
            <a:r>
              <a:rPr lang="fr-FR" sz="2000" dirty="0"/>
              <a:t> : l'argument est traité comme un entier, et présenté comme un nombre binaire. </a:t>
            </a:r>
          </a:p>
          <a:p>
            <a:r>
              <a:rPr lang="fr-FR" sz="2000" i="1" dirty="0"/>
              <a:t>c</a:t>
            </a:r>
            <a:r>
              <a:rPr lang="fr-FR" sz="2000" dirty="0"/>
              <a:t> : l'argument est traité comme un entier, et présenté comme le caractère de code ASCII correspondant. </a:t>
            </a:r>
          </a:p>
          <a:p>
            <a:r>
              <a:rPr lang="fr-FR" sz="2000" i="1" dirty="0"/>
              <a:t>d</a:t>
            </a:r>
            <a:r>
              <a:rPr lang="fr-FR" sz="2000" dirty="0"/>
              <a:t> : l'argument est traité comme un entier, et présenté comme un nombre entier (en base 10) signé. </a:t>
            </a:r>
          </a:p>
          <a:p>
            <a:r>
              <a:rPr lang="fr-FR" sz="2000" i="1" dirty="0"/>
              <a:t>e</a:t>
            </a:r>
            <a:r>
              <a:rPr lang="fr-FR" sz="2000" dirty="0"/>
              <a:t> : l'argument est traité comme une notation scientifique (</a:t>
            </a:r>
            <a:r>
              <a:rPr lang="fr-FR" sz="2000" dirty="0" err="1"/>
              <a:t>e.g</a:t>
            </a:r>
            <a:r>
              <a:rPr lang="fr-FR" sz="2000" dirty="0"/>
              <a:t>. </a:t>
            </a:r>
            <a:r>
              <a:rPr lang="fr-FR" sz="2000" i="1" dirty="0"/>
              <a:t>1.2e+2</a:t>
            </a:r>
            <a:r>
              <a:rPr lang="fr-FR" sz="2000" dirty="0"/>
              <a:t>). Le spécificateur de précision représente le nombre de chiffres après la virgule depuis PHP 5.2.1. Dans les versions antérieures, il a été pris comme nombre des chiffres significatifs (au moins un). </a:t>
            </a:r>
          </a:p>
          <a:p>
            <a:r>
              <a:rPr lang="fr-FR" sz="2000" i="1" dirty="0"/>
              <a:t>E</a:t>
            </a:r>
            <a:r>
              <a:rPr lang="fr-FR" sz="2000" dirty="0"/>
              <a:t> : comme </a:t>
            </a:r>
            <a:r>
              <a:rPr lang="fr-FR" sz="2000" i="1" dirty="0"/>
              <a:t>%e</a:t>
            </a:r>
            <a:r>
              <a:rPr lang="fr-FR" sz="2000" dirty="0"/>
              <a:t> mais utilise des lettres en majuscule (i.e. 1.2E+2). </a:t>
            </a:r>
          </a:p>
          <a:p>
            <a:r>
              <a:rPr lang="fr-FR" sz="2000" i="1" dirty="0"/>
              <a:t>f</a:t>
            </a:r>
            <a:r>
              <a:rPr lang="fr-FR" sz="2000" dirty="0"/>
              <a:t> : l'argument est traité comme un nombre à virgule flottante (type </a:t>
            </a:r>
            <a:r>
              <a:rPr lang="fr-FR" sz="2000" dirty="0" err="1">
                <a:hlinkClick r:id="rId2"/>
              </a:rPr>
              <a:t>float</a:t>
            </a:r>
            <a:r>
              <a:rPr lang="fr-FR" sz="2000" dirty="0"/>
              <a:t>), et présenté comme un nombre à virgule flottante (tenant compte de la locale utilisée). </a:t>
            </a:r>
          </a:p>
          <a:p>
            <a:r>
              <a:rPr lang="fr-FR" sz="2000" i="1" dirty="0"/>
              <a:t>F</a:t>
            </a:r>
            <a:r>
              <a:rPr lang="fr-FR" sz="2000" dirty="0"/>
              <a:t> : l'argument est traité comme un nombre à virgule flottante (type </a:t>
            </a:r>
            <a:r>
              <a:rPr lang="fr-FR" sz="2000" dirty="0" err="1">
                <a:hlinkClick r:id="rId2"/>
              </a:rPr>
              <a:t>float</a:t>
            </a:r>
            <a:r>
              <a:rPr lang="fr-FR" sz="2000" dirty="0"/>
              <a:t>), et présenté comme un nombre à virgule flottante (ne tenant pas compte de la locale utilisée). Disponible depuis PHP 4.3.10 et PHP 5.0.3. </a:t>
            </a:r>
          </a:p>
          <a:p>
            <a:r>
              <a:rPr lang="fr-FR" sz="2000" i="1" dirty="0"/>
              <a:t>g</a:t>
            </a:r>
            <a:r>
              <a:rPr lang="fr-FR" sz="2000" dirty="0"/>
              <a:t> : raccourci pour </a:t>
            </a:r>
            <a:r>
              <a:rPr lang="fr-FR" sz="2000" i="1" dirty="0"/>
              <a:t>%e</a:t>
            </a:r>
            <a:r>
              <a:rPr lang="fr-FR" sz="2000" dirty="0"/>
              <a:t> et </a:t>
            </a:r>
            <a:r>
              <a:rPr lang="fr-FR" sz="2000" i="1" dirty="0"/>
              <a:t>%f</a:t>
            </a:r>
            <a:r>
              <a:rPr lang="fr-FR" sz="2000" dirty="0"/>
              <a:t>. </a:t>
            </a:r>
          </a:p>
          <a:p>
            <a:r>
              <a:rPr lang="fr-FR" sz="2000" i="1" dirty="0"/>
              <a:t>G</a:t>
            </a:r>
            <a:r>
              <a:rPr lang="fr-FR" sz="2000" dirty="0"/>
              <a:t> : raccourci pour </a:t>
            </a:r>
            <a:r>
              <a:rPr lang="fr-FR" sz="2000" i="1" dirty="0"/>
              <a:t>%E</a:t>
            </a:r>
            <a:r>
              <a:rPr lang="fr-FR" sz="2000" dirty="0"/>
              <a:t> et </a:t>
            </a:r>
            <a:r>
              <a:rPr lang="fr-FR" sz="2000" i="1" dirty="0"/>
              <a:t>%f</a:t>
            </a:r>
            <a:r>
              <a:rPr lang="fr-FR" sz="2000" dirty="0"/>
              <a:t>. </a:t>
            </a:r>
          </a:p>
          <a:p>
            <a:r>
              <a:rPr lang="fr-FR" sz="2000" i="1" dirty="0"/>
              <a:t>o</a:t>
            </a:r>
            <a:r>
              <a:rPr lang="fr-FR" sz="2000" dirty="0"/>
              <a:t> : l'argument est traité comme un entier, et présenté comme un nombre octal. </a:t>
            </a:r>
          </a:p>
          <a:p>
            <a:r>
              <a:rPr lang="fr-FR" sz="2000" i="1" dirty="0"/>
              <a:t>s</a:t>
            </a:r>
            <a:r>
              <a:rPr lang="fr-FR" sz="2000" dirty="0"/>
              <a:t> : l'argument est traité et présenté comme une chaîne de caractères. </a:t>
            </a:r>
          </a:p>
          <a:p>
            <a:r>
              <a:rPr lang="fr-FR" sz="2000" i="1" dirty="0"/>
              <a:t>u</a:t>
            </a:r>
            <a:r>
              <a:rPr lang="fr-FR" sz="2000" dirty="0"/>
              <a:t> : l'argument est traité comme un entier, et présenté comme un nombre entier (en base 10) non signé. </a:t>
            </a:r>
          </a:p>
          <a:p>
            <a:r>
              <a:rPr lang="fr-FR" sz="2000" i="1" dirty="0"/>
              <a:t>x</a:t>
            </a:r>
            <a:r>
              <a:rPr lang="fr-FR" sz="2000" dirty="0"/>
              <a:t> : l'argument est traité comme un entier, et présenté comme un nombre hexadécimal (les lettres en minuscules). </a:t>
            </a:r>
          </a:p>
          <a:p>
            <a:r>
              <a:rPr lang="fr-FR" sz="2000" i="1" dirty="0"/>
              <a:t>X</a:t>
            </a:r>
            <a:r>
              <a:rPr lang="fr-FR" sz="2000" dirty="0"/>
              <a:t> : l'argument est traité comme un entier, et présenté comme un nombre hexadécimal (les lettres en majuscules). </a:t>
            </a:r>
          </a:p>
        </p:txBody>
      </p:sp>
    </p:spTree>
    <p:extLst>
      <p:ext uri="{BB962C8B-B14F-4D97-AF65-F5344CB8AC3E}">
        <p14:creationId xmlns:p14="http://schemas.microsoft.com/office/powerpoint/2010/main" val="3540651054"/>
      </p:ext>
    </p:extLst>
  </p:cSld>
  <p:clrMapOvr>
    <a:masterClrMapping/>
  </p:clrMapOvr>
  <p:transition spd="slow">
    <p:wipe dir="d"/>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manipulation de texte: </a:t>
            </a:r>
            <a:r>
              <a:rPr lang="fr-FR" sz="3600" b="1" i="1" dirty="0" err="1" smtClean="0">
                <a:solidFill>
                  <a:schemeClr val="accent2">
                    <a:lumMod val="75000"/>
                  </a:schemeClr>
                </a:solidFill>
              </a:rPr>
              <a:t>sprintf</a:t>
            </a:r>
            <a:r>
              <a:rPr lang="fr-FR" sz="3600" b="1" i="1" dirty="0" smtClean="0">
                <a:solidFill>
                  <a:schemeClr val="accent2">
                    <a:lumMod val="75000"/>
                  </a:schemeClr>
                </a:solidFill>
              </a:rPr>
              <a:t>()</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lnSpcReduction="10000"/>
          </a:bodyPr>
          <a:lstStyle/>
          <a:p>
            <a:pPr marL="0" indent="0">
              <a:spcBef>
                <a:spcPts val="0"/>
              </a:spcBef>
              <a:buNone/>
            </a:pPr>
            <a:r>
              <a:rPr lang="fr-FR" sz="2000" dirty="0" smtClean="0"/>
              <a:t>Quelques exemples :</a:t>
            </a:r>
          </a:p>
          <a:p>
            <a:pPr marL="0" indent="0">
              <a:spcBef>
                <a:spcPts val="0"/>
              </a:spcBef>
              <a:buNone/>
            </a:pPr>
            <a:r>
              <a:rPr lang="en-US" sz="2000" dirty="0"/>
              <a:t>$s = </a:t>
            </a:r>
            <a:r>
              <a:rPr lang="en-US" sz="2000" dirty="0" smtClean="0"/>
              <a:t>'singe';</a:t>
            </a:r>
            <a:r>
              <a:rPr lang="en-US" sz="2000" dirty="0"/>
              <a:t/>
            </a:r>
            <a:br>
              <a:rPr lang="en-US" sz="2000" dirty="0"/>
            </a:br>
            <a:r>
              <a:rPr lang="en-US" sz="2000" dirty="0"/>
              <a:t>$t = </a:t>
            </a:r>
            <a:r>
              <a:rPr lang="en-US" sz="2000" dirty="0" smtClean="0"/>
              <a:t>'</a:t>
            </a:r>
            <a:r>
              <a:rPr lang="en-US" sz="2000" dirty="0" err="1" smtClean="0"/>
              <a:t>trois</a:t>
            </a:r>
            <a:r>
              <a:rPr lang="en-US" sz="2000" dirty="0" smtClean="0"/>
              <a:t> singes';</a:t>
            </a:r>
            <a:r>
              <a:rPr lang="en-US" sz="2000" dirty="0"/>
              <a:t/>
            </a:r>
            <a:br>
              <a:rPr lang="en-US" sz="2000" dirty="0"/>
            </a:br>
            <a:r>
              <a:rPr lang="en-US" sz="2000" dirty="0" smtClean="0"/>
              <a:t>s</a:t>
            </a:r>
            <a:r>
              <a:rPr lang="fr-FR" sz="2000" dirty="0" err="1" smtClean="0"/>
              <a:t>printf</a:t>
            </a:r>
            <a:r>
              <a:rPr lang="fr-FR" sz="2000" dirty="0"/>
              <a:t>("[%s]\n",   </a:t>
            </a:r>
            <a:r>
              <a:rPr lang="fr-FR" sz="2000" dirty="0" smtClean="0"/>
              <a:t>$</a:t>
            </a:r>
            <a:r>
              <a:rPr lang="fr-FR" sz="2000" dirty="0"/>
              <a:t>s); // affichage d'une chaîne standard  </a:t>
            </a:r>
            <a:r>
              <a:rPr lang="fr-FR" sz="2000" dirty="0" smtClean="0">
                <a:solidFill>
                  <a:srgbClr val="C00000"/>
                </a:solidFill>
              </a:rPr>
              <a:t>[singe]</a:t>
            </a:r>
            <a:r>
              <a:rPr lang="fr-FR" sz="2000" dirty="0">
                <a:solidFill>
                  <a:srgbClr val="C00000"/>
                </a:solidFill>
              </a:rPr>
              <a:t/>
            </a:r>
            <a:br>
              <a:rPr lang="fr-FR" sz="2000" dirty="0">
                <a:solidFill>
                  <a:srgbClr val="C00000"/>
                </a:solidFill>
              </a:rPr>
            </a:br>
            <a:r>
              <a:rPr lang="fr-FR" sz="2000" dirty="0" err="1" smtClean="0"/>
              <a:t>sprintf</a:t>
            </a:r>
            <a:r>
              <a:rPr lang="fr-FR" sz="2000" dirty="0"/>
              <a:t>("[%10s]\n",    $s); // justification à droite avec des espaces </a:t>
            </a:r>
            <a:r>
              <a:rPr lang="fr-FR" sz="2000" dirty="0">
                <a:solidFill>
                  <a:srgbClr val="C00000"/>
                </a:solidFill>
              </a:rPr>
              <a:t>[ </a:t>
            </a:r>
            <a:r>
              <a:rPr lang="fr-FR" sz="2000" dirty="0" smtClean="0">
                <a:solidFill>
                  <a:srgbClr val="C00000"/>
                </a:solidFill>
              </a:rPr>
              <a:t>    singe]</a:t>
            </a:r>
            <a:r>
              <a:rPr lang="fr-FR" sz="2000" dirty="0"/>
              <a:t/>
            </a:r>
            <a:br>
              <a:rPr lang="fr-FR" sz="2000" dirty="0"/>
            </a:br>
            <a:r>
              <a:rPr lang="fr-FR" sz="2000" dirty="0" err="1" smtClean="0"/>
              <a:t>sprintf</a:t>
            </a:r>
            <a:r>
              <a:rPr lang="fr-FR" sz="2000" dirty="0"/>
              <a:t>("[%-10s]\n",   $s); // justification à gauche avec des </a:t>
            </a:r>
            <a:r>
              <a:rPr lang="fr-FR" sz="2000" dirty="0" smtClean="0"/>
              <a:t>espaces </a:t>
            </a:r>
            <a:r>
              <a:rPr lang="fr-FR" sz="2000" dirty="0" smtClean="0">
                <a:solidFill>
                  <a:srgbClr val="C00000"/>
                </a:solidFill>
              </a:rPr>
              <a:t>[singe     ]</a:t>
            </a:r>
            <a:r>
              <a:rPr lang="fr-FR" sz="2000" dirty="0"/>
              <a:t/>
            </a:r>
            <a:br>
              <a:rPr lang="fr-FR" sz="2000" dirty="0"/>
            </a:br>
            <a:r>
              <a:rPr lang="fr-FR" sz="2000" dirty="0" err="1" smtClean="0"/>
              <a:t>sprintf</a:t>
            </a:r>
            <a:r>
              <a:rPr lang="fr-FR" sz="2000" dirty="0"/>
              <a:t>("[%010s]\n",   $s); // </a:t>
            </a:r>
            <a:r>
              <a:rPr lang="fr-FR" sz="2000" dirty="0" smtClean="0"/>
              <a:t>caractère de</a:t>
            </a:r>
            <a:r>
              <a:rPr lang="fr-FR" sz="2000" dirty="0"/>
              <a:t> </a:t>
            </a:r>
            <a:r>
              <a:rPr lang="fr-FR" sz="2000" dirty="0" smtClean="0"/>
              <a:t>remplissage 0 </a:t>
            </a:r>
            <a:r>
              <a:rPr lang="fr-FR" sz="2000" dirty="0" smtClean="0">
                <a:solidFill>
                  <a:srgbClr val="C00000"/>
                </a:solidFill>
              </a:rPr>
              <a:t>[00000singe</a:t>
            </a:r>
            <a:r>
              <a:rPr lang="fr-FR" sz="2000" dirty="0">
                <a:solidFill>
                  <a:srgbClr val="C00000"/>
                </a:solidFill>
              </a:rPr>
              <a:t>]</a:t>
            </a:r>
            <a:r>
              <a:rPr lang="fr-FR" sz="2000" dirty="0"/>
              <a:t/>
            </a:r>
            <a:br>
              <a:rPr lang="fr-FR" sz="2000" dirty="0"/>
            </a:br>
            <a:r>
              <a:rPr lang="fr-FR" sz="2000" dirty="0" err="1" smtClean="0"/>
              <a:t>sprintf</a:t>
            </a:r>
            <a:r>
              <a:rPr lang="fr-FR" sz="2000" dirty="0"/>
              <a:t>("[%'#10s]\n",  $s); // </a:t>
            </a:r>
            <a:r>
              <a:rPr lang="fr-FR" sz="2000" dirty="0" smtClean="0"/>
              <a:t>caractère</a:t>
            </a:r>
            <a:r>
              <a:rPr lang="fr-FR" sz="2000" dirty="0"/>
              <a:t> </a:t>
            </a:r>
            <a:r>
              <a:rPr lang="fr-FR" sz="2000" dirty="0" smtClean="0"/>
              <a:t>de</a:t>
            </a:r>
            <a:r>
              <a:rPr lang="fr-FR" sz="2000" dirty="0"/>
              <a:t> </a:t>
            </a:r>
            <a:r>
              <a:rPr lang="fr-FR" sz="2000" dirty="0" smtClean="0"/>
              <a:t>remplissage</a:t>
            </a:r>
            <a:r>
              <a:rPr lang="fr-FR" sz="2000" dirty="0"/>
              <a:t> </a:t>
            </a:r>
            <a:r>
              <a:rPr lang="fr-FR" sz="2000" dirty="0" smtClean="0"/>
              <a:t>'#' </a:t>
            </a:r>
            <a:r>
              <a:rPr lang="fr-FR" sz="2000" dirty="0" smtClean="0">
                <a:solidFill>
                  <a:srgbClr val="C00000"/>
                </a:solidFill>
              </a:rPr>
              <a:t>[#####singe]</a:t>
            </a:r>
            <a:r>
              <a:rPr lang="fr-FR" sz="2000" dirty="0"/>
              <a:t/>
            </a:r>
            <a:br>
              <a:rPr lang="fr-FR" sz="2000" dirty="0"/>
            </a:br>
            <a:r>
              <a:rPr lang="fr-FR" sz="2000" dirty="0" err="1" smtClean="0"/>
              <a:t>sprintf</a:t>
            </a:r>
            <a:r>
              <a:rPr lang="fr-FR" sz="2000" dirty="0"/>
              <a:t>("[%10.10s]\n", $t); // justification à gauche mais avec une coupure à </a:t>
            </a:r>
            <a:endParaRPr lang="fr-FR" sz="2000" dirty="0" smtClean="0"/>
          </a:p>
          <a:p>
            <a:pPr marL="0" indent="0">
              <a:spcBef>
                <a:spcPts val="0"/>
              </a:spcBef>
              <a:buNone/>
            </a:pPr>
            <a:r>
              <a:rPr lang="fr-FR" sz="2000" dirty="0" smtClean="0"/>
              <a:t>10</a:t>
            </a:r>
            <a:r>
              <a:rPr lang="fr-FR" sz="2000" dirty="0"/>
              <a:t> </a:t>
            </a:r>
            <a:r>
              <a:rPr lang="fr-FR" sz="2000" dirty="0" smtClean="0"/>
              <a:t>caractères </a:t>
            </a:r>
            <a:r>
              <a:rPr lang="fr-FR" sz="2000" dirty="0" smtClean="0">
                <a:solidFill>
                  <a:srgbClr val="C00000"/>
                </a:solidFill>
              </a:rPr>
              <a:t>[trois </a:t>
            </a:r>
            <a:r>
              <a:rPr lang="fr-FR" sz="2000" dirty="0" err="1" smtClean="0">
                <a:solidFill>
                  <a:srgbClr val="C00000"/>
                </a:solidFill>
              </a:rPr>
              <a:t>sing</a:t>
            </a:r>
            <a:r>
              <a:rPr lang="fr-FR" sz="2000" dirty="0" smtClean="0">
                <a:solidFill>
                  <a:srgbClr val="C00000"/>
                </a:solidFill>
              </a:rPr>
              <a:t>]</a:t>
            </a:r>
          </a:p>
          <a:p>
            <a:pPr marL="0" indent="0">
              <a:spcBef>
                <a:spcPts val="0"/>
              </a:spcBef>
              <a:buNone/>
            </a:pPr>
            <a:r>
              <a:rPr lang="fr-FR" sz="2000" dirty="0" err="1" smtClean="0"/>
              <a:t>sprintf</a:t>
            </a:r>
            <a:r>
              <a:rPr lang="fr-FR" sz="2000" dirty="0"/>
              <a:t>("%%b = '%b'\n", $n); //  %b = </a:t>
            </a:r>
            <a:r>
              <a:rPr lang="fr-FR" sz="2000" dirty="0">
                <a:solidFill>
                  <a:srgbClr val="C00000"/>
                </a:solidFill>
              </a:rPr>
              <a:t>'10100111101010011010101101'</a:t>
            </a:r>
            <a:r>
              <a:rPr lang="fr-FR" sz="2000" dirty="0"/>
              <a:t> </a:t>
            </a:r>
            <a:r>
              <a:rPr lang="fr-FR" sz="2000" dirty="0" err="1" smtClean="0"/>
              <a:t>sprintf</a:t>
            </a:r>
            <a:r>
              <a:rPr lang="fr-FR" sz="2000" dirty="0"/>
              <a:t>("%%c = '%c'\n", $c); // affiche le caractère ascii, </a:t>
            </a:r>
            <a:r>
              <a:rPr lang="fr-FR" sz="2000" dirty="0">
                <a:solidFill>
                  <a:srgbClr val="C00000"/>
                </a:solidFill>
              </a:rPr>
              <a:t>%c = 'A'</a:t>
            </a:r>
            <a:br>
              <a:rPr lang="fr-FR" sz="2000" dirty="0">
                <a:solidFill>
                  <a:srgbClr val="C00000"/>
                </a:solidFill>
              </a:rPr>
            </a:br>
            <a:r>
              <a:rPr lang="fr-FR" sz="2000" dirty="0" err="1" smtClean="0"/>
              <a:t>sprintf</a:t>
            </a:r>
            <a:r>
              <a:rPr lang="fr-FR" sz="2000" dirty="0"/>
              <a:t>("%%d = '%d'\n", $n); // représentation  d'un </a:t>
            </a:r>
            <a:r>
              <a:rPr lang="fr-FR" sz="2000" dirty="0" smtClean="0"/>
              <a:t>entier </a:t>
            </a:r>
            <a:r>
              <a:rPr lang="fr-FR" sz="2000" dirty="0">
                <a:solidFill>
                  <a:srgbClr val="C00000"/>
                </a:solidFill>
              </a:rPr>
              <a:t>%d = '43951789'</a:t>
            </a:r>
            <a:br>
              <a:rPr lang="fr-FR" sz="2000" dirty="0">
                <a:solidFill>
                  <a:srgbClr val="C00000"/>
                </a:solidFill>
              </a:rPr>
            </a:br>
            <a:r>
              <a:rPr lang="fr-FR" sz="2000" dirty="0" err="1" smtClean="0"/>
              <a:t>sprintf</a:t>
            </a:r>
            <a:r>
              <a:rPr lang="fr-FR" sz="2000" dirty="0"/>
              <a:t>("%%e = '%e'\n", $n); // notation </a:t>
            </a:r>
            <a:r>
              <a:rPr lang="fr-FR" sz="2000" dirty="0" smtClean="0"/>
              <a:t>scientifique </a:t>
            </a:r>
            <a:r>
              <a:rPr lang="fr-FR" sz="2000" dirty="0">
                <a:solidFill>
                  <a:srgbClr val="C00000"/>
                </a:solidFill>
              </a:rPr>
              <a:t>%e = '4.39518e+7</a:t>
            </a:r>
            <a:r>
              <a:rPr lang="fr-FR" sz="2000" dirty="0" smtClean="0">
                <a:solidFill>
                  <a:srgbClr val="C00000"/>
                </a:solidFill>
              </a:rPr>
              <a:t>'</a:t>
            </a:r>
          </a:p>
          <a:p>
            <a:pPr marL="0" indent="0">
              <a:spcBef>
                <a:spcPts val="0"/>
              </a:spcBef>
              <a:buNone/>
            </a:pPr>
            <a:r>
              <a:rPr lang="fr-FR" sz="2000" dirty="0" err="1" smtClean="0"/>
              <a:t>sprintf</a:t>
            </a:r>
            <a:r>
              <a:rPr lang="fr-FR" sz="2000" dirty="0"/>
              <a:t>("%%+d = '%+d'\n", $n); // </a:t>
            </a:r>
            <a:r>
              <a:rPr lang="fr-FR" sz="2000" dirty="0" smtClean="0"/>
              <a:t>signe</a:t>
            </a:r>
            <a:r>
              <a:rPr lang="fr-FR" sz="2000" dirty="0"/>
              <a:t> pour un </a:t>
            </a:r>
            <a:r>
              <a:rPr lang="fr-FR" sz="2000" dirty="0" smtClean="0"/>
              <a:t>entier  </a:t>
            </a:r>
            <a:r>
              <a:rPr lang="fr-FR" sz="2000" dirty="0">
                <a:solidFill>
                  <a:srgbClr val="C00000"/>
                </a:solidFill>
              </a:rPr>
              <a:t>%+d = '+43951789'</a:t>
            </a:r>
            <a:r>
              <a:rPr lang="fr-FR" sz="2000" dirty="0"/>
              <a:t/>
            </a:r>
            <a:br>
              <a:rPr lang="fr-FR" sz="2000" dirty="0"/>
            </a:br>
            <a:r>
              <a:rPr lang="fr-FR" sz="2000" dirty="0" err="1" smtClean="0"/>
              <a:t>sprintf</a:t>
            </a:r>
            <a:r>
              <a:rPr lang="fr-FR" sz="2000" dirty="0"/>
              <a:t>("%%+d = '%+d'\n", $u); // </a:t>
            </a:r>
            <a:r>
              <a:rPr lang="fr-FR" sz="2000" dirty="0" smtClean="0"/>
              <a:t>signe</a:t>
            </a:r>
            <a:r>
              <a:rPr lang="fr-FR" sz="2000" dirty="0"/>
              <a:t> pour un entier </a:t>
            </a:r>
            <a:r>
              <a:rPr lang="fr-FR" sz="2000" dirty="0">
                <a:solidFill>
                  <a:srgbClr val="C00000"/>
                </a:solidFill>
              </a:rPr>
              <a:t> %+d = '-43951789'</a:t>
            </a:r>
            <a:br>
              <a:rPr lang="fr-FR" sz="2000" dirty="0">
                <a:solidFill>
                  <a:srgbClr val="C00000"/>
                </a:solidFill>
              </a:rPr>
            </a:br>
            <a:endParaRPr lang="fr-FR" sz="2000" dirty="0">
              <a:solidFill>
                <a:srgbClr val="C00000"/>
              </a:solidFill>
            </a:endParaRPr>
          </a:p>
        </p:txBody>
      </p:sp>
    </p:spTree>
    <p:extLst>
      <p:ext uri="{BB962C8B-B14F-4D97-AF65-F5344CB8AC3E}">
        <p14:creationId xmlns:p14="http://schemas.microsoft.com/office/powerpoint/2010/main" val="2669385214"/>
      </p:ext>
    </p:extLst>
  </p:cSld>
  <p:clrMapOvr>
    <a:masterClrMapping/>
  </p:clrMapOvr>
  <p:transition spd="slow">
    <p:wipe dir="d"/>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manipulation de texte: </a:t>
            </a:r>
            <a:r>
              <a:rPr lang="fr-FR" sz="3600" b="1" i="1" dirty="0" err="1" smtClean="0">
                <a:solidFill>
                  <a:schemeClr val="accent2">
                    <a:lumMod val="75000"/>
                  </a:schemeClr>
                </a:solidFill>
              </a:rPr>
              <a:t>printf</a:t>
            </a:r>
            <a:r>
              <a:rPr lang="fr-FR" sz="3600" b="1" i="1" dirty="0" smtClean="0">
                <a:solidFill>
                  <a:schemeClr val="accent2">
                    <a:lumMod val="75000"/>
                  </a:schemeClr>
                </a:solidFill>
              </a:rPr>
              <a:t>()</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fr-FR" sz="2000" dirty="0" err="1" smtClean="0">
                <a:solidFill>
                  <a:schemeClr val="tx2">
                    <a:lumMod val="75000"/>
                  </a:schemeClr>
                </a:solidFill>
              </a:rPr>
              <a:t>int</a:t>
            </a:r>
            <a:r>
              <a:rPr lang="fr-FR" sz="2000" dirty="0" smtClean="0"/>
              <a:t> </a:t>
            </a:r>
            <a:r>
              <a:rPr lang="fr-FR" sz="2000" b="1" dirty="0" err="1" smtClean="0">
                <a:solidFill>
                  <a:schemeClr val="accent2">
                    <a:lumMod val="75000"/>
                  </a:schemeClr>
                </a:solidFill>
              </a:rPr>
              <a:t>printf</a:t>
            </a:r>
            <a:r>
              <a:rPr lang="fr-FR" sz="2000" b="1" dirty="0" smtClean="0">
                <a:solidFill>
                  <a:schemeClr val="accent2">
                    <a:lumMod val="75000"/>
                  </a:schemeClr>
                </a:solidFill>
              </a:rPr>
              <a:t>(</a:t>
            </a:r>
            <a:r>
              <a:rPr lang="fr-FR" sz="2000" b="1" dirty="0" smtClean="0">
                <a:solidFill>
                  <a:schemeClr val="tx2">
                    <a:lumMod val="75000"/>
                  </a:schemeClr>
                </a:solidFill>
              </a:rPr>
              <a:t>$format, $var1[,$var2,...] </a:t>
            </a:r>
            <a:r>
              <a:rPr lang="fr-FR" sz="2000" b="1" dirty="0" smtClean="0">
                <a:solidFill>
                  <a:schemeClr val="accent2">
                    <a:lumMod val="75000"/>
                  </a:schemeClr>
                </a:solidFill>
              </a:rPr>
              <a:t>)</a:t>
            </a:r>
            <a:endParaRPr lang="fr-FR" sz="2000" b="1" dirty="0">
              <a:solidFill>
                <a:schemeClr val="accent2">
                  <a:lumMod val="75000"/>
                </a:schemeClr>
              </a:solidFill>
            </a:endParaRPr>
          </a:p>
          <a:p>
            <a:pPr marL="0" indent="0">
              <a:buNone/>
            </a:pPr>
            <a:r>
              <a:rPr lang="fr-FR" sz="2000" dirty="0" smtClean="0"/>
              <a:t>Affiche </a:t>
            </a:r>
            <a:r>
              <a:rPr lang="fr-FR" sz="2000" dirty="0"/>
              <a:t>une chaîne formatée, avec le format </a:t>
            </a:r>
            <a:r>
              <a:rPr lang="fr-FR" sz="2000" b="1" dirty="0" smtClean="0">
                <a:solidFill>
                  <a:schemeClr val="tx2">
                    <a:lumMod val="75000"/>
                  </a:schemeClr>
                </a:solidFill>
              </a:rPr>
              <a:t>$</a:t>
            </a:r>
            <a:r>
              <a:rPr lang="fr-FR" sz="2000" b="1" dirty="0">
                <a:solidFill>
                  <a:schemeClr val="tx2">
                    <a:lumMod val="75000"/>
                  </a:schemeClr>
                </a:solidFill>
              </a:rPr>
              <a:t>format</a:t>
            </a:r>
            <a:r>
              <a:rPr lang="fr-FR" sz="2000" dirty="0" smtClean="0"/>
              <a:t>, </a:t>
            </a:r>
            <a:r>
              <a:rPr lang="fr-FR" sz="2000" dirty="0"/>
              <a:t>en utilisant les arguments </a:t>
            </a:r>
            <a:r>
              <a:rPr lang="fr-FR" sz="2000" b="1" dirty="0">
                <a:solidFill>
                  <a:schemeClr val="tx2">
                    <a:lumMod val="75000"/>
                  </a:schemeClr>
                </a:solidFill>
              </a:rPr>
              <a:t>$var</a:t>
            </a:r>
            <a:r>
              <a:rPr lang="fr-FR" sz="2000" dirty="0" smtClean="0"/>
              <a:t>. </a:t>
            </a:r>
          </a:p>
          <a:p>
            <a:pPr marL="0" indent="0">
              <a:buNone/>
            </a:pPr>
            <a:r>
              <a:rPr lang="fr-FR" sz="2000" b="1" i="1" u="sng" dirty="0" smtClean="0">
                <a:solidFill>
                  <a:schemeClr val="accent2">
                    <a:lumMod val="75000"/>
                  </a:schemeClr>
                </a:solidFill>
              </a:rPr>
              <a:t>Principes :</a:t>
            </a:r>
          </a:p>
          <a:p>
            <a:pPr marL="0" indent="0">
              <a:buNone/>
            </a:pPr>
            <a:r>
              <a:rPr lang="fr-FR" sz="2000" dirty="0" err="1" smtClean="0"/>
              <a:t>printf</a:t>
            </a:r>
            <a:r>
              <a:rPr lang="fr-FR" sz="2000" dirty="0" smtClean="0"/>
              <a:t>() fonctionne comme </a:t>
            </a:r>
            <a:r>
              <a:rPr lang="fr-FR" sz="2000" dirty="0" err="1" smtClean="0"/>
              <a:t>sprintf</a:t>
            </a:r>
            <a:r>
              <a:rPr lang="fr-FR" sz="2000" dirty="0" smtClean="0"/>
              <a:t>() et est équivalent à :</a:t>
            </a:r>
          </a:p>
          <a:p>
            <a:pPr marL="0" indent="0">
              <a:buNone/>
            </a:pPr>
            <a:r>
              <a:rPr lang="fr-FR" sz="2000" dirty="0" err="1" smtClean="0"/>
              <a:t>print</a:t>
            </a:r>
            <a:r>
              <a:rPr lang="fr-FR" sz="2000" dirty="0" smtClean="0"/>
              <a:t> </a:t>
            </a:r>
            <a:r>
              <a:rPr lang="fr-FR" sz="2000" dirty="0" err="1" smtClean="0"/>
              <a:t>sprintf</a:t>
            </a:r>
            <a:r>
              <a:rPr lang="fr-FR" sz="2000" b="1" dirty="0">
                <a:solidFill>
                  <a:schemeClr val="accent2">
                    <a:lumMod val="75000"/>
                  </a:schemeClr>
                </a:solidFill>
              </a:rPr>
              <a:t>(</a:t>
            </a:r>
            <a:r>
              <a:rPr lang="fr-FR" sz="2000" b="1" dirty="0">
                <a:solidFill>
                  <a:schemeClr val="tx2">
                    <a:lumMod val="75000"/>
                  </a:schemeClr>
                </a:solidFill>
              </a:rPr>
              <a:t>$format, $var1[,$var2,...] </a:t>
            </a:r>
            <a:r>
              <a:rPr lang="fr-FR" sz="2000" b="1" dirty="0">
                <a:solidFill>
                  <a:schemeClr val="accent2">
                    <a:lumMod val="75000"/>
                  </a:schemeClr>
                </a:solidFill>
              </a:rPr>
              <a:t>)</a:t>
            </a:r>
          </a:p>
          <a:p>
            <a:pPr marL="0" indent="0">
              <a:buNone/>
            </a:pPr>
            <a:r>
              <a:rPr lang="fr-FR" sz="2000" dirty="0" smtClean="0"/>
              <a:t>Valeur de retour :</a:t>
            </a:r>
          </a:p>
          <a:p>
            <a:pPr marL="0" indent="0">
              <a:buNone/>
            </a:pPr>
            <a:r>
              <a:rPr lang="fr-FR" sz="2000" dirty="0"/>
              <a:t>Retourne la taille de la chaîne affichée. </a:t>
            </a:r>
            <a:endParaRPr lang="fr-FR" sz="2000" dirty="0" smtClean="0"/>
          </a:p>
          <a:p>
            <a:pPr marL="0" indent="0">
              <a:buNone/>
            </a:pPr>
            <a:r>
              <a:rPr lang="fr-FR" sz="2000" dirty="0" smtClean="0"/>
              <a:t>exemple :</a:t>
            </a:r>
          </a:p>
          <a:p>
            <a:pPr marL="0" indent="0">
              <a:buNone/>
            </a:pPr>
            <a:r>
              <a:rPr lang="fr-FR" sz="2000" dirty="0" smtClean="0"/>
              <a:t>$jour = 18;</a:t>
            </a:r>
          </a:p>
          <a:p>
            <a:pPr marL="0" indent="0">
              <a:buNone/>
            </a:pPr>
            <a:r>
              <a:rPr lang="fr-FR" sz="2000" dirty="0" smtClean="0"/>
              <a:t>$</a:t>
            </a:r>
            <a:r>
              <a:rPr lang="fr-FR" sz="2000" dirty="0" err="1" smtClean="0"/>
              <a:t>fmt</a:t>
            </a:r>
            <a:r>
              <a:rPr lang="fr-FR" sz="2000" dirty="0" smtClean="0"/>
              <a:t> = 'Nous sommes le </a:t>
            </a:r>
            <a:r>
              <a:rPr lang="fr-FR" sz="2000" b="1" dirty="0" smtClean="0">
                <a:solidFill>
                  <a:schemeClr val="tx2">
                    <a:lumMod val="75000"/>
                  </a:schemeClr>
                </a:solidFill>
              </a:rPr>
              <a:t>%d</a:t>
            </a:r>
            <a:r>
              <a:rPr lang="fr-FR" sz="2000" dirty="0" smtClean="0"/>
              <a:t> juin';</a:t>
            </a:r>
          </a:p>
          <a:p>
            <a:pPr marL="0" indent="0">
              <a:buNone/>
            </a:pPr>
            <a:r>
              <a:rPr lang="fr-FR" sz="2000" b="1" dirty="0" err="1" smtClean="0">
                <a:solidFill>
                  <a:schemeClr val="accent2">
                    <a:lumMod val="75000"/>
                  </a:schemeClr>
                </a:solidFill>
              </a:rPr>
              <a:t>printf</a:t>
            </a:r>
            <a:r>
              <a:rPr lang="fr-FR" sz="2000" b="1" dirty="0">
                <a:solidFill>
                  <a:schemeClr val="accent2">
                    <a:lumMod val="75000"/>
                  </a:schemeClr>
                </a:solidFill>
              </a:rPr>
              <a:t>(</a:t>
            </a:r>
            <a:r>
              <a:rPr lang="fr-FR" sz="2000" dirty="0" smtClean="0"/>
              <a:t>$</a:t>
            </a:r>
            <a:r>
              <a:rPr lang="fr-FR" sz="2000" dirty="0" err="1" smtClean="0"/>
              <a:t>fmt</a:t>
            </a:r>
            <a:r>
              <a:rPr lang="fr-FR" sz="2000" dirty="0" smtClean="0"/>
              <a:t>, $jour);  // affiche : </a:t>
            </a:r>
            <a:r>
              <a:rPr lang="fr-FR" sz="2000" dirty="0" smtClean="0">
                <a:solidFill>
                  <a:srgbClr val="C00000"/>
                </a:solidFill>
              </a:rPr>
              <a:t>Nous </a:t>
            </a:r>
            <a:r>
              <a:rPr lang="fr-FR" sz="2000" dirty="0">
                <a:solidFill>
                  <a:srgbClr val="C00000"/>
                </a:solidFill>
              </a:rPr>
              <a:t>sommes le 18 juin </a:t>
            </a:r>
            <a:endParaRPr lang="fr-FR" sz="2000" dirty="0" smtClean="0">
              <a:solidFill>
                <a:srgbClr val="C00000"/>
              </a:solidFill>
            </a:endParaRPr>
          </a:p>
          <a:p>
            <a:pPr marL="0" indent="0">
              <a:buNone/>
            </a:pPr>
            <a:endParaRPr lang="fr-FR" sz="2000" b="1" i="1" dirty="0" smtClean="0">
              <a:solidFill>
                <a:schemeClr val="accent2">
                  <a:lumMod val="75000"/>
                </a:schemeClr>
              </a:solidFill>
            </a:endParaRPr>
          </a:p>
          <a:p>
            <a:pPr marL="0" indent="0">
              <a:buNone/>
            </a:pPr>
            <a:endParaRPr lang="fr-FR" sz="2000" b="1" i="1" dirty="0">
              <a:solidFill>
                <a:schemeClr val="accent2">
                  <a:lumMod val="75000"/>
                </a:schemeClr>
              </a:solidFill>
            </a:endParaRPr>
          </a:p>
        </p:txBody>
      </p:sp>
    </p:spTree>
    <p:extLst>
      <p:ext uri="{BB962C8B-B14F-4D97-AF65-F5344CB8AC3E}">
        <p14:creationId xmlns:p14="http://schemas.microsoft.com/office/powerpoint/2010/main" val="3462781025"/>
      </p:ext>
    </p:extLst>
  </p:cSld>
  <p:clrMapOvr>
    <a:masterClrMapping/>
  </p:clrMapOvr>
  <p:transition spd="slow">
    <p:wipe dir="d"/>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manipulation de texte: </a:t>
            </a:r>
            <a:r>
              <a:rPr lang="fr-FR" sz="3600" b="1" i="1" dirty="0" err="1" smtClean="0">
                <a:solidFill>
                  <a:schemeClr val="accent2">
                    <a:lumMod val="75000"/>
                  </a:schemeClr>
                </a:solidFill>
              </a:rPr>
              <a:t>vprintf</a:t>
            </a:r>
            <a:r>
              <a:rPr lang="fr-FR" sz="3600" b="1" i="1" dirty="0" smtClean="0">
                <a:solidFill>
                  <a:schemeClr val="accent2">
                    <a:lumMod val="75000"/>
                  </a:schemeClr>
                </a:solidFill>
              </a:rPr>
              <a:t>()</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fr-FR" sz="2000" dirty="0" err="1" smtClean="0">
                <a:solidFill>
                  <a:schemeClr val="tx2">
                    <a:lumMod val="75000"/>
                  </a:schemeClr>
                </a:solidFill>
              </a:rPr>
              <a:t>int</a:t>
            </a:r>
            <a:r>
              <a:rPr lang="fr-FR" sz="2000" dirty="0" smtClean="0"/>
              <a:t> </a:t>
            </a:r>
            <a:r>
              <a:rPr lang="fr-FR" sz="2000" b="1" dirty="0" err="1" smtClean="0">
                <a:solidFill>
                  <a:schemeClr val="accent2">
                    <a:lumMod val="75000"/>
                  </a:schemeClr>
                </a:solidFill>
              </a:rPr>
              <a:t>vprintf</a:t>
            </a:r>
            <a:r>
              <a:rPr lang="fr-FR" sz="2000" b="1" dirty="0" smtClean="0">
                <a:solidFill>
                  <a:schemeClr val="accent2">
                    <a:lumMod val="75000"/>
                  </a:schemeClr>
                </a:solidFill>
              </a:rPr>
              <a:t>(</a:t>
            </a:r>
            <a:r>
              <a:rPr lang="fr-FR" sz="2000" b="1" dirty="0" smtClean="0">
                <a:solidFill>
                  <a:schemeClr val="tx2">
                    <a:lumMod val="75000"/>
                  </a:schemeClr>
                </a:solidFill>
              </a:rPr>
              <a:t>$format, $</a:t>
            </a:r>
            <a:r>
              <a:rPr lang="fr-FR" sz="2000" b="1" dirty="0" err="1" smtClean="0">
                <a:solidFill>
                  <a:schemeClr val="tx2">
                    <a:lumMod val="75000"/>
                  </a:schemeClr>
                </a:solidFill>
              </a:rPr>
              <a:t>array</a:t>
            </a:r>
            <a:r>
              <a:rPr lang="fr-FR" sz="2000" b="1" dirty="0" smtClean="0">
                <a:solidFill>
                  <a:schemeClr val="tx2">
                    <a:lumMod val="75000"/>
                  </a:schemeClr>
                </a:solidFill>
              </a:rPr>
              <a:t> </a:t>
            </a:r>
            <a:r>
              <a:rPr lang="fr-FR" sz="2000" b="1" dirty="0" smtClean="0">
                <a:solidFill>
                  <a:schemeClr val="accent2">
                    <a:lumMod val="75000"/>
                  </a:schemeClr>
                </a:solidFill>
              </a:rPr>
              <a:t>)</a:t>
            </a:r>
            <a:endParaRPr lang="fr-FR" sz="2000" b="1" dirty="0">
              <a:solidFill>
                <a:schemeClr val="accent2">
                  <a:lumMod val="75000"/>
                </a:schemeClr>
              </a:solidFill>
            </a:endParaRPr>
          </a:p>
          <a:p>
            <a:pPr marL="0" indent="0">
              <a:buNone/>
            </a:pPr>
            <a:r>
              <a:rPr lang="fr-FR" sz="2000" dirty="0" smtClean="0"/>
              <a:t>Affiche </a:t>
            </a:r>
            <a:r>
              <a:rPr lang="fr-FR" sz="2000" dirty="0"/>
              <a:t>une chaîne formatée, avec le format </a:t>
            </a:r>
            <a:r>
              <a:rPr lang="fr-FR" sz="2000" b="1" dirty="0" smtClean="0">
                <a:solidFill>
                  <a:schemeClr val="tx2">
                    <a:lumMod val="75000"/>
                  </a:schemeClr>
                </a:solidFill>
              </a:rPr>
              <a:t>$</a:t>
            </a:r>
            <a:r>
              <a:rPr lang="fr-FR" sz="2000" b="1" dirty="0">
                <a:solidFill>
                  <a:schemeClr val="tx2">
                    <a:lumMod val="75000"/>
                  </a:schemeClr>
                </a:solidFill>
              </a:rPr>
              <a:t>format</a:t>
            </a:r>
            <a:r>
              <a:rPr lang="fr-FR" sz="2000" dirty="0" smtClean="0"/>
              <a:t>, </a:t>
            </a:r>
            <a:r>
              <a:rPr lang="fr-FR" sz="2000" dirty="0"/>
              <a:t>en utilisant les arguments </a:t>
            </a:r>
            <a:r>
              <a:rPr lang="fr-FR" sz="2000" b="1" dirty="0">
                <a:solidFill>
                  <a:schemeClr val="tx2">
                    <a:lumMod val="75000"/>
                  </a:schemeClr>
                </a:solidFill>
              </a:rPr>
              <a:t>$var</a:t>
            </a:r>
            <a:r>
              <a:rPr lang="fr-FR" sz="2000" dirty="0" smtClean="0"/>
              <a:t>. </a:t>
            </a:r>
          </a:p>
          <a:p>
            <a:pPr marL="0" indent="0">
              <a:buNone/>
            </a:pPr>
            <a:r>
              <a:rPr lang="fr-FR" sz="2000" b="1" i="1" u="sng" dirty="0" smtClean="0">
                <a:solidFill>
                  <a:schemeClr val="accent2">
                    <a:lumMod val="75000"/>
                  </a:schemeClr>
                </a:solidFill>
              </a:rPr>
              <a:t>Principes :</a:t>
            </a:r>
          </a:p>
          <a:p>
            <a:pPr marL="0" indent="0">
              <a:buNone/>
            </a:pPr>
            <a:r>
              <a:rPr lang="fr-FR" sz="2000" dirty="0" err="1" smtClean="0"/>
              <a:t>vprintf</a:t>
            </a:r>
            <a:r>
              <a:rPr lang="fr-FR" sz="2000" dirty="0" smtClean="0"/>
              <a:t>() fonctionne comme </a:t>
            </a:r>
            <a:r>
              <a:rPr lang="fr-FR" sz="2000" dirty="0" err="1" smtClean="0"/>
              <a:t>printf</a:t>
            </a:r>
            <a:r>
              <a:rPr lang="fr-FR" sz="2000" dirty="0" smtClean="0"/>
              <a:t>() dans lequel la liste d'arguments est remplacée par un tableau.</a:t>
            </a:r>
          </a:p>
          <a:p>
            <a:pPr marL="0" indent="0">
              <a:buNone/>
            </a:pPr>
            <a:endParaRPr lang="fr-FR" sz="2000" b="1" dirty="0">
              <a:solidFill>
                <a:schemeClr val="accent2">
                  <a:lumMod val="75000"/>
                </a:schemeClr>
              </a:solidFill>
            </a:endParaRPr>
          </a:p>
          <a:p>
            <a:pPr marL="0" indent="0">
              <a:buNone/>
            </a:pPr>
            <a:r>
              <a:rPr lang="fr-FR" sz="2000" dirty="0" smtClean="0"/>
              <a:t>Valeur de retour :</a:t>
            </a:r>
          </a:p>
          <a:p>
            <a:pPr marL="0" indent="0">
              <a:buNone/>
            </a:pPr>
            <a:r>
              <a:rPr lang="fr-FR" sz="2000" dirty="0"/>
              <a:t>Retourne la taille de la chaîne affichée. </a:t>
            </a:r>
            <a:endParaRPr lang="fr-FR" sz="2000" dirty="0" smtClean="0"/>
          </a:p>
          <a:p>
            <a:pPr marL="0" indent="0">
              <a:buNone/>
            </a:pPr>
            <a:r>
              <a:rPr lang="fr-FR" sz="2000" dirty="0" smtClean="0"/>
              <a:t>exemple :</a:t>
            </a:r>
          </a:p>
          <a:p>
            <a:pPr marL="0" indent="0">
              <a:buNone/>
            </a:pPr>
            <a:r>
              <a:rPr lang="fr-FR" sz="2000" dirty="0"/>
              <a:t>$</a:t>
            </a:r>
            <a:r>
              <a:rPr lang="fr-FR" sz="2000" dirty="0" smtClean="0"/>
              <a:t>var = </a:t>
            </a:r>
            <a:r>
              <a:rPr lang="fr-FR" sz="2000" dirty="0" err="1" smtClean="0"/>
              <a:t>array</a:t>
            </a:r>
            <a:r>
              <a:rPr lang="fr-FR" sz="2000" dirty="0" smtClean="0"/>
              <a:t>('nom','</a:t>
            </a:r>
            <a:r>
              <a:rPr lang="fr-FR" sz="2000" dirty="0" err="1" smtClean="0"/>
              <a:t>soeur</a:t>
            </a:r>
            <a:r>
              <a:rPr lang="fr-FR" sz="2000" dirty="0" smtClean="0"/>
              <a:t>','Marie');</a:t>
            </a:r>
            <a:endParaRPr lang="fr-FR" sz="2000" dirty="0"/>
          </a:p>
          <a:p>
            <a:pPr marL="0" indent="0">
              <a:buNone/>
            </a:pPr>
            <a:r>
              <a:rPr lang="fr-FR" sz="2000" dirty="0" smtClean="0"/>
              <a:t>$</a:t>
            </a:r>
            <a:r>
              <a:rPr lang="fr-FR" sz="2000" dirty="0" err="1"/>
              <a:t>fmt</a:t>
            </a:r>
            <a:r>
              <a:rPr lang="fr-FR" sz="2000" dirty="0"/>
              <a:t> = "le %s de ma %s est %s";</a:t>
            </a:r>
          </a:p>
          <a:p>
            <a:pPr marL="0" indent="0">
              <a:buNone/>
            </a:pPr>
            <a:r>
              <a:rPr lang="fr-FR" sz="2000" dirty="0" err="1">
                <a:solidFill>
                  <a:srgbClr val="C00000"/>
                </a:solidFill>
              </a:rPr>
              <a:t>v</a:t>
            </a:r>
            <a:r>
              <a:rPr lang="fr-FR" sz="2000" dirty="0" err="1" smtClean="0">
                <a:solidFill>
                  <a:srgbClr val="C00000"/>
                </a:solidFill>
              </a:rPr>
              <a:t>printf</a:t>
            </a:r>
            <a:r>
              <a:rPr lang="fr-FR" sz="2000" dirty="0">
                <a:solidFill>
                  <a:srgbClr val="C00000"/>
                </a:solidFill>
              </a:rPr>
              <a:t>($fmt,$</a:t>
            </a:r>
            <a:r>
              <a:rPr lang="fr-FR" sz="2000" dirty="0" smtClean="0">
                <a:solidFill>
                  <a:srgbClr val="C00000"/>
                </a:solidFill>
              </a:rPr>
              <a:t>var); </a:t>
            </a:r>
            <a:r>
              <a:rPr lang="fr-FR" sz="2000" dirty="0" smtClean="0">
                <a:solidFill>
                  <a:schemeClr val="accent6">
                    <a:lumMod val="75000"/>
                  </a:schemeClr>
                </a:solidFill>
              </a:rPr>
              <a:t>  </a:t>
            </a:r>
            <a:r>
              <a:rPr lang="fr-FR" sz="2000" dirty="0"/>
              <a:t>// le </a:t>
            </a:r>
            <a:r>
              <a:rPr lang="fr-FR" sz="2000" dirty="0" smtClean="0"/>
              <a:t>nom de ma </a:t>
            </a:r>
            <a:r>
              <a:rPr lang="fr-FR" sz="2000" dirty="0" err="1" smtClean="0"/>
              <a:t>soeur</a:t>
            </a:r>
            <a:r>
              <a:rPr lang="fr-FR" sz="2000" dirty="0" smtClean="0"/>
              <a:t>  </a:t>
            </a:r>
            <a:r>
              <a:rPr lang="fr-FR" sz="2000" dirty="0"/>
              <a:t>Marie </a:t>
            </a:r>
          </a:p>
          <a:p>
            <a:pPr marL="0" indent="0">
              <a:buNone/>
            </a:pPr>
            <a:endParaRPr lang="fr-FR" sz="2000" b="1" i="1" dirty="0" smtClean="0">
              <a:solidFill>
                <a:schemeClr val="accent2">
                  <a:lumMod val="75000"/>
                </a:schemeClr>
              </a:solidFill>
            </a:endParaRPr>
          </a:p>
          <a:p>
            <a:pPr marL="0" indent="0">
              <a:buNone/>
            </a:pPr>
            <a:endParaRPr lang="fr-FR" sz="2000" b="1" i="1" dirty="0">
              <a:solidFill>
                <a:schemeClr val="accent2">
                  <a:lumMod val="75000"/>
                </a:schemeClr>
              </a:solidFill>
            </a:endParaRPr>
          </a:p>
        </p:txBody>
      </p:sp>
    </p:spTree>
    <p:extLst>
      <p:ext uri="{BB962C8B-B14F-4D97-AF65-F5344CB8AC3E}">
        <p14:creationId xmlns:p14="http://schemas.microsoft.com/office/powerpoint/2010/main" val="1712813488"/>
      </p:ext>
    </p:extLst>
  </p:cSld>
  <p:clrMapOvr>
    <a:masterClrMapping/>
  </p:clrMapOvr>
  <p:transition spd="slow">
    <p:wipe dir="d"/>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manipulation de texte: </a:t>
            </a:r>
            <a:r>
              <a:rPr lang="fr-FR" sz="3600" b="1" i="1" dirty="0" err="1" smtClean="0">
                <a:solidFill>
                  <a:schemeClr val="accent2">
                    <a:lumMod val="75000"/>
                  </a:schemeClr>
                </a:solidFill>
              </a:rPr>
              <a:t>vsprintf</a:t>
            </a:r>
            <a:r>
              <a:rPr lang="fr-FR" sz="3600" b="1" i="1" dirty="0" smtClean="0">
                <a:solidFill>
                  <a:schemeClr val="accent2">
                    <a:lumMod val="75000"/>
                  </a:schemeClr>
                </a:solidFill>
              </a:rPr>
              <a:t>()</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fr-FR" sz="2000" dirty="0" smtClean="0">
                <a:solidFill>
                  <a:schemeClr val="tx2">
                    <a:lumMod val="75000"/>
                  </a:schemeClr>
                </a:solidFill>
              </a:rPr>
              <a:t>string</a:t>
            </a:r>
            <a:r>
              <a:rPr lang="fr-FR" sz="2000" dirty="0" smtClean="0"/>
              <a:t> </a:t>
            </a:r>
            <a:r>
              <a:rPr lang="fr-FR" sz="2000" b="1" dirty="0" err="1" smtClean="0">
                <a:solidFill>
                  <a:schemeClr val="accent2">
                    <a:lumMod val="75000"/>
                  </a:schemeClr>
                </a:solidFill>
              </a:rPr>
              <a:t>vsprintf</a:t>
            </a:r>
            <a:r>
              <a:rPr lang="fr-FR" sz="2000" b="1" dirty="0" smtClean="0">
                <a:solidFill>
                  <a:schemeClr val="accent2">
                    <a:lumMod val="75000"/>
                  </a:schemeClr>
                </a:solidFill>
              </a:rPr>
              <a:t>(</a:t>
            </a:r>
            <a:r>
              <a:rPr lang="fr-FR" sz="2000" b="1" dirty="0" smtClean="0">
                <a:solidFill>
                  <a:schemeClr val="tx2">
                    <a:lumMod val="75000"/>
                  </a:schemeClr>
                </a:solidFill>
              </a:rPr>
              <a:t>$format, $</a:t>
            </a:r>
            <a:r>
              <a:rPr lang="fr-FR" sz="2000" b="1" dirty="0" err="1" smtClean="0">
                <a:solidFill>
                  <a:schemeClr val="tx2">
                    <a:lumMod val="75000"/>
                  </a:schemeClr>
                </a:solidFill>
              </a:rPr>
              <a:t>array</a:t>
            </a:r>
            <a:r>
              <a:rPr lang="fr-FR" sz="2000" b="1" dirty="0" smtClean="0">
                <a:solidFill>
                  <a:schemeClr val="tx2">
                    <a:lumMod val="75000"/>
                  </a:schemeClr>
                </a:solidFill>
              </a:rPr>
              <a:t> </a:t>
            </a:r>
            <a:r>
              <a:rPr lang="fr-FR" sz="2000" b="1" dirty="0" smtClean="0">
                <a:solidFill>
                  <a:schemeClr val="accent2">
                    <a:lumMod val="75000"/>
                  </a:schemeClr>
                </a:solidFill>
              </a:rPr>
              <a:t>)</a:t>
            </a:r>
            <a:endParaRPr lang="fr-FR" sz="2000" b="1" dirty="0">
              <a:solidFill>
                <a:schemeClr val="accent2">
                  <a:lumMod val="75000"/>
                </a:schemeClr>
              </a:solidFill>
            </a:endParaRPr>
          </a:p>
          <a:p>
            <a:pPr marL="0" indent="0">
              <a:buNone/>
            </a:pPr>
            <a:r>
              <a:rPr lang="fr-FR" sz="2000" dirty="0" smtClean="0"/>
              <a:t>Affiche </a:t>
            </a:r>
            <a:r>
              <a:rPr lang="fr-FR" sz="2000" dirty="0"/>
              <a:t>une chaîne formatée, avec le format </a:t>
            </a:r>
            <a:r>
              <a:rPr lang="fr-FR" sz="2000" b="1" dirty="0" smtClean="0">
                <a:solidFill>
                  <a:schemeClr val="tx2">
                    <a:lumMod val="75000"/>
                  </a:schemeClr>
                </a:solidFill>
              </a:rPr>
              <a:t>$</a:t>
            </a:r>
            <a:r>
              <a:rPr lang="fr-FR" sz="2000" b="1" dirty="0">
                <a:solidFill>
                  <a:schemeClr val="tx2">
                    <a:lumMod val="75000"/>
                  </a:schemeClr>
                </a:solidFill>
              </a:rPr>
              <a:t>format</a:t>
            </a:r>
            <a:r>
              <a:rPr lang="fr-FR" sz="2000" dirty="0" smtClean="0"/>
              <a:t>, </a:t>
            </a:r>
            <a:r>
              <a:rPr lang="fr-FR" sz="2000" dirty="0"/>
              <a:t>en utilisant les arguments </a:t>
            </a:r>
            <a:r>
              <a:rPr lang="fr-FR" sz="2000" b="1" dirty="0">
                <a:solidFill>
                  <a:schemeClr val="tx2">
                    <a:lumMod val="75000"/>
                  </a:schemeClr>
                </a:solidFill>
              </a:rPr>
              <a:t>$var</a:t>
            </a:r>
            <a:r>
              <a:rPr lang="fr-FR" sz="2000" dirty="0" smtClean="0"/>
              <a:t>. </a:t>
            </a:r>
          </a:p>
          <a:p>
            <a:pPr marL="0" indent="0">
              <a:buNone/>
            </a:pPr>
            <a:r>
              <a:rPr lang="fr-FR" sz="2000" b="1" i="1" u="sng" dirty="0" smtClean="0">
                <a:solidFill>
                  <a:schemeClr val="accent2">
                    <a:lumMod val="75000"/>
                  </a:schemeClr>
                </a:solidFill>
              </a:rPr>
              <a:t>Principes :</a:t>
            </a:r>
          </a:p>
          <a:p>
            <a:pPr marL="0" indent="0">
              <a:buNone/>
            </a:pPr>
            <a:r>
              <a:rPr lang="fr-FR" sz="2000" dirty="0" err="1" smtClean="0"/>
              <a:t>vsprintf</a:t>
            </a:r>
            <a:r>
              <a:rPr lang="fr-FR" sz="2000" dirty="0" smtClean="0"/>
              <a:t>() fonctionne comme </a:t>
            </a:r>
            <a:r>
              <a:rPr lang="fr-FR" sz="2000" dirty="0" err="1" smtClean="0"/>
              <a:t>sprintf</a:t>
            </a:r>
            <a:r>
              <a:rPr lang="fr-FR" sz="2000" dirty="0" smtClean="0"/>
              <a:t>() dans lequel la liste d'arguments est remplacée par un tableau.</a:t>
            </a:r>
          </a:p>
          <a:p>
            <a:pPr marL="0" indent="0">
              <a:buNone/>
            </a:pPr>
            <a:endParaRPr lang="fr-FR" sz="2000" b="1" dirty="0">
              <a:solidFill>
                <a:schemeClr val="accent2">
                  <a:lumMod val="75000"/>
                </a:schemeClr>
              </a:solidFill>
            </a:endParaRPr>
          </a:p>
          <a:p>
            <a:pPr marL="0" indent="0">
              <a:buNone/>
            </a:pPr>
            <a:r>
              <a:rPr lang="fr-FR" sz="2000" dirty="0" smtClean="0"/>
              <a:t>Valeur de retour :</a:t>
            </a:r>
          </a:p>
          <a:p>
            <a:pPr marL="0" indent="0">
              <a:buNone/>
            </a:pPr>
            <a:r>
              <a:rPr lang="fr-FR" sz="2000" dirty="0"/>
              <a:t>Retourne la taille de la chaîne affichée. </a:t>
            </a:r>
            <a:endParaRPr lang="fr-FR" sz="2000" dirty="0" smtClean="0"/>
          </a:p>
          <a:p>
            <a:pPr marL="0" indent="0">
              <a:buNone/>
            </a:pPr>
            <a:r>
              <a:rPr lang="fr-FR" sz="2000" dirty="0" smtClean="0"/>
              <a:t>exemple :</a:t>
            </a:r>
          </a:p>
          <a:p>
            <a:pPr marL="0" indent="0">
              <a:buNone/>
            </a:pPr>
            <a:r>
              <a:rPr lang="fr-FR" sz="2000" dirty="0"/>
              <a:t>$</a:t>
            </a:r>
            <a:r>
              <a:rPr lang="fr-FR" sz="2000" dirty="0" smtClean="0"/>
              <a:t>var = </a:t>
            </a:r>
            <a:r>
              <a:rPr lang="fr-FR" sz="2000" dirty="0" err="1" smtClean="0"/>
              <a:t>array</a:t>
            </a:r>
            <a:r>
              <a:rPr lang="fr-FR" sz="2000" dirty="0" smtClean="0"/>
              <a:t>('nom','</a:t>
            </a:r>
            <a:r>
              <a:rPr lang="fr-FR" sz="2000" dirty="0" err="1" smtClean="0"/>
              <a:t>soeur</a:t>
            </a:r>
            <a:r>
              <a:rPr lang="fr-FR" sz="2000" dirty="0" smtClean="0"/>
              <a:t>','Marie');</a:t>
            </a:r>
            <a:endParaRPr lang="fr-FR" sz="2000" dirty="0"/>
          </a:p>
          <a:p>
            <a:pPr marL="0" indent="0">
              <a:buNone/>
            </a:pPr>
            <a:r>
              <a:rPr lang="fr-FR" sz="2000" dirty="0" smtClean="0"/>
              <a:t>$</a:t>
            </a:r>
            <a:r>
              <a:rPr lang="fr-FR" sz="2000" dirty="0" err="1"/>
              <a:t>fmt</a:t>
            </a:r>
            <a:r>
              <a:rPr lang="fr-FR" sz="2000" dirty="0"/>
              <a:t> = "le %s de ma %s est %s";</a:t>
            </a:r>
          </a:p>
          <a:p>
            <a:pPr marL="0" indent="0">
              <a:buNone/>
            </a:pPr>
            <a:r>
              <a:rPr lang="fr-FR" sz="2000" dirty="0" err="1" smtClean="0">
                <a:solidFill>
                  <a:srgbClr val="C00000"/>
                </a:solidFill>
              </a:rPr>
              <a:t>echo</a:t>
            </a:r>
            <a:r>
              <a:rPr lang="fr-FR" sz="2000" dirty="0" smtClean="0">
                <a:solidFill>
                  <a:srgbClr val="C00000"/>
                </a:solidFill>
              </a:rPr>
              <a:t> </a:t>
            </a:r>
            <a:r>
              <a:rPr lang="fr-FR" sz="2000" dirty="0" err="1" smtClean="0">
                <a:solidFill>
                  <a:srgbClr val="C00000"/>
                </a:solidFill>
              </a:rPr>
              <a:t>vsprintf</a:t>
            </a:r>
            <a:r>
              <a:rPr lang="fr-FR" sz="2000" dirty="0">
                <a:solidFill>
                  <a:srgbClr val="C00000"/>
                </a:solidFill>
              </a:rPr>
              <a:t>($fmt,$</a:t>
            </a:r>
            <a:r>
              <a:rPr lang="fr-FR" sz="2000" dirty="0" smtClean="0">
                <a:solidFill>
                  <a:srgbClr val="C00000"/>
                </a:solidFill>
              </a:rPr>
              <a:t>var); </a:t>
            </a:r>
            <a:r>
              <a:rPr lang="fr-FR" sz="2000" dirty="0" smtClean="0">
                <a:solidFill>
                  <a:schemeClr val="accent6">
                    <a:lumMod val="75000"/>
                  </a:schemeClr>
                </a:solidFill>
              </a:rPr>
              <a:t>  </a:t>
            </a:r>
            <a:r>
              <a:rPr lang="fr-FR" sz="2000" dirty="0"/>
              <a:t>// le </a:t>
            </a:r>
            <a:r>
              <a:rPr lang="fr-FR" sz="2000" dirty="0" smtClean="0"/>
              <a:t>nom de ma </a:t>
            </a:r>
            <a:r>
              <a:rPr lang="fr-FR" sz="2000" dirty="0" err="1" smtClean="0"/>
              <a:t>soeur</a:t>
            </a:r>
            <a:r>
              <a:rPr lang="fr-FR" sz="2000" dirty="0" smtClean="0"/>
              <a:t>  </a:t>
            </a:r>
            <a:r>
              <a:rPr lang="fr-FR" sz="2000" dirty="0"/>
              <a:t>Marie </a:t>
            </a:r>
          </a:p>
          <a:p>
            <a:pPr marL="0" indent="0">
              <a:buNone/>
            </a:pPr>
            <a:endParaRPr lang="fr-FR" sz="2000" b="1" i="1" dirty="0" smtClean="0">
              <a:solidFill>
                <a:schemeClr val="accent2">
                  <a:lumMod val="75000"/>
                </a:schemeClr>
              </a:solidFill>
            </a:endParaRPr>
          </a:p>
          <a:p>
            <a:pPr marL="0" indent="0">
              <a:buNone/>
            </a:pPr>
            <a:endParaRPr lang="fr-FR" sz="2000" b="1" i="1" dirty="0">
              <a:solidFill>
                <a:schemeClr val="accent2">
                  <a:lumMod val="75000"/>
                </a:schemeClr>
              </a:solidFill>
            </a:endParaRPr>
          </a:p>
        </p:txBody>
      </p:sp>
    </p:spTree>
    <p:extLst>
      <p:ext uri="{BB962C8B-B14F-4D97-AF65-F5344CB8AC3E}">
        <p14:creationId xmlns:p14="http://schemas.microsoft.com/office/powerpoint/2010/main" val="2560721600"/>
      </p:ext>
    </p:extLst>
  </p:cSld>
  <p:clrMapOvr>
    <a:masterClrMapping/>
  </p:clrMapOvr>
  <p:transition spd="slow">
    <p:wipe dir="d"/>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manipulation de texte: </a:t>
            </a:r>
            <a:r>
              <a:rPr lang="fr-FR" sz="2800" b="1" i="1" dirty="0" err="1" smtClean="0">
                <a:solidFill>
                  <a:schemeClr val="accent2">
                    <a:lumMod val="75000"/>
                  </a:schemeClr>
                </a:solidFill>
              </a:rPr>
              <a:t>str_repeat</a:t>
            </a:r>
            <a:r>
              <a:rPr lang="fr-FR" sz="2800" b="1" i="1" dirty="0" smtClean="0">
                <a:solidFill>
                  <a:schemeClr val="accent2">
                    <a:lumMod val="75000"/>
                  </a:schemeClr>
                </a:solidFill>
              </a:rPr>
              <a:t>($var,$</a:t>
            </a:r>
            <a:r>
              <a:rPr lang="fr-FR" sz="2800" b="1" i="1" dirty="0" err="1" smtClean="0">
                <a:solidFill>
                  <a:schemeClr val="accent2">
                    <a:lumMod val="75000"/>
                  </a:schemeClr>
                </a:solidFill>
              </a:rPr>
              <a:t>nbfois</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fr-FR" sz="2000" dirty="0" smtClean="0">
                <a:solidFill>
                  <a:schemeClr val="tx2">
                    <a:lumMod val="75000"/>
                  </a:schemeClr>
                </a:solidFill>
              </a:rPr>
              <a:t>string</a:t>
            </a:r>
            <a:r>
              <a:rPr lang="fr-FR" sz="2000" dirty="0" smtClean="0"/>
              <a:t> </a:t>
            </a:r>
            <a:r>
              <a:rPr lang="fr-FR" sz="2000" b="1" dirty="0" err="1" smtClean="0">
                <a:solidFill>
                  <a:schemeClr val="accent2">
                    <a:lumMod val="75000"/>
                  </a:schemeClr>
                </a:solidFill>
              </a:rPr>
              <a:t>str_repeat</a:t>
            </a:r>
            <a:r>
              <a:rPr lang="fr-FR" sz="2000" b="1" dirty="0" smtClean="0">
                <a:solidFill>
                  <a:schemeClr val="accent2">
                    <a:lumMod val="75000"/>
                  </a:schemeClr>
                </a:solidFill>
              </a:rPr>
              <a:t>(</a:t>
            </a:r>
            <a:r>
              <a:rPr lang="fr-FR" sz="2000" b="1" dirty="0" smtClean="0">
                <a:solidFill>
                  <a:schemeClr val="tx2">
                    <a:lumMod val="75000"/>
                  </a:schemeClr>
                </a:solidFill>
              </a:rPr>
              <a:t>$var, $</a:t>
            </a:r>
            <a:r>
              <a:rPr lang="fr-FR" sz="2000" b="1" dirty="0" err="1" smtClean="0">
                <a:solidFill>
                  <a:schemeClr val="tx2">
                    <a:lumMod val="75000"/>
                  </a:schemeClr>
                </a:solidFill>
              </a:rPr>
              <a:t>nbfois</a:t>
            </a:r>
            <a:r>
              <a:rPr lang="fr-FR" sz="2000" b="1" dirty="0" smtClean="0">
                <a:solidFill>
                  <a:schemeClr val="tx2">
                    <a:lumMod val="75000"/>
                  </a:schemeClr>
                </a:solidFill>
              </a:rPr>
              <a:t> </a:t>
            </a:r>
            <a:r>
              <a:rPr lang="fr-FR" sz="2000" b="1" dirty="0" smtClean="0">
                <a:solidFill>
                  <a:schemeClr val="accent2">
                    <a:lumMod val="75000"/>
                  </a:schemeClr>
                </a:solidFill>
              </a:rPr>
              <a:t>)</a:t>
            </a:r>
            <a:endParaRPr lang="fr-FR" sz="2000" b="1" dirty="0">
              <a:solidFill>
                <a:schemeClr val="accent2">
                  <a:lumMod val="75000"/>
                </a:schemeClr>
              </a:solidFill>
            </a:endParaRPr>
          </a:p>
          <a:p>
            <a:pPr marL="0" indent="0">
              <a:buNone/>
            </a:pPr>
            <a:r>
              <a:rPr lang="fr-FR" sz="2000" dirty="0"/>
              <a:t>retourne une chaîne </a:t>
            </a:r>
            <a:r>
              <a:rPr lang="fr-FR" sz="2000" b="1" dirty="0" smtClean="0">
                <a:solidFill>
                  <a:schemeClr val="tx2">
                    <a:lumMod val="75000"/>
                  </a:schemeClr>
                </a:solidFill>
              </a:rPr>
              <a:t>$</a:t>
            </a:r>
            <a:r>
              <a:rPr lang="fr-FR" sz="2000" b="1" dirty="0">
                <a:solidFill>
                  <a:schemeClr val="tx2">
                    <a:lumMod val="75000"/>
                  </a:schemeClr>
                </a:solidFill>
              </a:rPr>
              <a:t>var</a:t>
            </a:r>
            <a:r>
              <a:rPr lang="fr-FR" sz="2000" dirty="0"/>
              <a:t> </a:t>
            </a:r>
            <a:r>
              <a:rPr lang="fr-FR" sz="2000" dirty="0" smtClean="0"/>
              <a:t>répétée </a:t>
            </a:r>
            <a:r>
              <a:rPr lang="fr-FR" sz="2000" b="1" dirty="0" smtClean="0">
                <a:solidFill>
                  <a:schemeClr val="tx2">
                    <a:lumMod val="75000"/>
                  </a:schemeClr>
                </a:solidFill>
              </a:rPr>
              <a:t>$</a:t>
            </a:r>
            <a:r>
              <a:rPr lang="fr-FR" sz="2000" b="1" dirty="0" err="1" smtClean="0">
                <a:solidFill>
                  <a:schemeClr val="tx2">
                    <a:lumMod val="75000"/>
                  </a:schemeClr>
                </a:solidFill>
              </a:rPr>
              <a:t>nbfois</a:t>
            </a:r>
            <a:r>
              <a:rPr lang="fr-FR" sz="2000" b="1" dirty="0" smtClean="0">
                <a:solidFill>
                  <a:schemeClr val="tx2">
                    <a:lumMod val="75000"/>
                  </a:schemeClr>
                </a:solidFill>
              </a:rPr>
              <a:t>.</a:t>
            </a:r>
          </a:p>
          <a:p>
            <a:pPr marL="0" indent="0">
              <a:buNone/>
            </a:pPr>
            <a:endParaRPr lang="fr-FR" sz="2000" b="1" dirty="0" smtClean="0">
              <a:solidFill>
                <a:schemeClr val="tx2">
                  <a:lumMod val="75000"/>
                </a:schemeClr>
              </a:solidFill>
            </a:endParaRPr>
          </a:p>
          <a:p>
            <a:pPr marL="0" indent="0">
              <a:buNone/>
            </a:pPr>
            <a:r>
              <a:rPr lang="fr-FR" sz="2000" b="1" dirty="0" smtClean="0">
                <a:solidFill>
                  <a:schemeClr val="tx2">
                    <a:lumMod val="75000"/>
                  </a:schemeClr>
                </a:solidFill>
              </a:rPr>
              <a:t>$var </a:t>
            </a:r>
            <a:r>
              <a:rPr lang="fr-FR" sz="2000" b="1" dirty="0">
                <a:solidFill>
                  <a:schemeClr val="tx2">
                    <a:lumMod val="75000"/>
                  </a:schemeClr>
                </a:solidFill>
              </a:rPr>
              <a:t>:</a:t>
            </a:r>
            <a:r>
              <a:rPr lang="fr-FR" sz="2000" dirty="0"/>
              <a:t> La chaîne de caractères </a:t>
            </a:r>
            <a:r>
              <a:rPr lang="fr-FR" sz="2000" dirty="0" smtClean="0"/>
              <a:t>à répéter.</a:t>
            </a:r>
            <a:endParaRPr lang="fr-FR" sz="2000" dirty="0"/>
          </a:p>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nbfois</a:t>
            </a:r>
            <a:r>
              <a:rPr lang="fr-FR" sz="2000" b="1" dirty="0" smtClean="0">
                <a:solidFill>
                  <a:schemeClr val="tx2">
                    <a:lumMod val="75000"/>
                  </a:schemeClr>
                </a:solidFill>
              </a:rPr>
              <a:t> </a:t>
            </a:r>
            <a:r>
              <a:rPr lang="fr-FR" sz="2000" b="1" dirty="0">
                <a:solidFill>
                  <a:schemeClr val="tx2">
                    <a:lumMod val="75000"/>
                  </a:schemeClr>
                </a:solidFill>
              </a:rPr>
              <a:t>:</a:t>
            </a:r>
            <a:r>
              <a:rPr lang="fr-FR" sz="2000" dirty="0"/>
              <a:t> </a:t>
            </a:r>
            <a:r>
              <a:rPr lang="fr-FR" sz="2000" dirty="0" smtClean="0"/>
              <a:t>Nombre de fois où la chaîne sera répétée (&gt;=0 sinon une chaîne vide sera retournée)</a:t>
            </a:r>
          </a:p>
          <a:p>
            <a:pPr marL="0" indent="0">
              <a:buNone/>
            </a:pPr>
            <a:r>
              <a:rPr lang="fr-FR" sz="2000" dirty="0"/>
              <a:t>Valeur de retour :</a:t>
            </a:r>
          </a:p>
          <a:p>
            <a:pPr marL="0" indent="0">
              <a:buNone/>
            </a:pPr>
            <a:r>
              <a:rPr lang="fr-FR" sz="2000" dirty="0" smtClean="0"/>
              <a:t>La chaîne répétée $</a:t>
            </a:r>
            <a:r>
              <a:rPr lang="fr-FR" sz="2000" dirty="0" err="1" smtClean="0"/>
              <a:t>nbfois</a:t>
            </a:r>
            <a:r>
              <a:rPr lang="fr-FR" sz="2000" dirty="0"/>
              <a:t>.</a:t>
            </a:r>
          </a:p>
          <a:p>
            <a:pPr marL="0" indent="0">
              <a:buNone/>
            </a:pPr>
            <a:r>
              <a:rPr lang="fr-FR" sz="2000" dirty="0"/>
              <a:t>&lt;?</a:t>
            </a:r>
            <a:r>
              <a:rPr lang="fr-FR" sz="2000" dirty="0" err="1"/>
              <a:t>php</a:t>
            </a:r>
            <a:r>
              <a:rPr lang="fr-FR" sz="2000" dirty="0"/>
              <a:t/>
            </a:r>
            <a:br>
              <a:rPr lang="fr-FR" sz="2000" dirty="0"/>
            </a:br>
            <a:r>
              <a:rPr lang="fr-FR" sz="2000" dirty="0" err="1"/>
              <a:t>echo</a:t>
            </a:r>
            <a:r>
              <a:rPr lang="fr-FR" sz="2000" dirty="0"/>
              <a:t> </a:t>
            </a:r>
            <a:r>
              <a:rPr lang="fr-FR" sz="2000" dirty="0" err="1"/>
              <a:t>str_repeat</a:t>
            </a:r>
            <a:r>
              <a:rPr lang="fr-FR" sz="2000" dirty="0" smtClean="0"/>
              <a:t>("*=",</a:t>
            </a:r>
            <a:r>
              <a:rPr lang="fr-FR" sz="2000" dirty="0"/>
              <a:t> 10);	</a:t>
            </a:r>
            <a:r>
              <a:rPr lang="fr-FR" sz="2000" dirty="0" smtClean="0"/>
              <a:t>	//*=*=*=*=*=*=*=*=*=*=</a:t>
            </a:r>
            <a:r>
              <a:rPr lang="fr-FR" sz="2000" dirty="0"/>
              <a:t/>
            </a:r>
            <a:br>
              <a:rPr lang="fr-FR" sz="2000" dirty="0"/>
            </a:br>
            <a:r>
              <a:rPr lang="fr-FR" sz="2000" dirty="0"/>
              <a:t>?&gt; </a:t>
            </a:r>
          </a:p>
          <a:p>
            <a:pPr marL="0" indent="0">
              <a:buNone/>
            </a:pPr>
            <a:endParaRPr lang="fr-FR" sz="2000" b="1" i="1" dirty="0">
              <a:solidFill>
                <a:schemeClr val="accent2">
                  <a:lumMod val="75000"/>
                </a:schemeClr>
              </a:solidFill>
            </a:endParaRPr>
          </a:p>
        </p:txBody>
      </p:sp>
    </p:spTree>
    <p:extLst>
      <p:ext uri="{BB962C8B-B14F-4D97-AF65-F5344CB8AC3E}">
        <p14:creationId xmlns:p14="http://schemas.microsoft.com/office/powerpoint/2010/main" val="3002528270"/>
      </p:ext>
    </p:extLst>
  </p:cSld>
  <p:clrMapOvr>
    <a:masterClrMapping/>
  </p:clrMapOvr>
  <p:transition spd="slow">
    <p:wipe dir="d"/>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manipulation de texte: </a:t>
            </a:r>
            <a:r>
              <a:rPr lang="fr-FR" sz="2800" b="1" i="1" dirty="0" err="1" smtClean="0">
                <a:solidFill>
                  <a:schemeClr val="accent2">
                    <a:lumMod val="75000"/>
                  </a:schemeClr>
                </a:solidFill>
              </a:rPr>
              <a:t>str_split</a:t>
            </a:r>
            <a:r>
              <a:rPr lang="fr-FR" sz="2800" b="1" i="1" dirty="0" smtClean="0">
                <a:solidFill>
                  <a:schemeClr val="accent2">
                    <a:lumMod val="75000"/>
                  </a:schemeClr>
                </a:solidFill>
              </a:rPr>
              <a:t>($var[,$longs})</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fr-FR" sz="2000" dirty="0" smtClean="0">
                <a:solidFill>
                  <a:schemeClr val="tx2">
                    <a:lumMod val="75000"/>
                  </a:schemeClr>
                </a:solidFill>
              </a:rPr>
              <a:t>tableau</a:t>
            </a:r>
            <a:r>
              <a:rPr lang="fr-FR" sz="2000" dirty="0" smtClean="0"/>
              <a:t> </a:t>
            </a:r>
            <a:r>
              <a:rPr lang="fr-FR" sz="2000" b="1" dirty="0" err="1" smtClean="0">
                <a:solidFill>
                  <a:schemeClr val="accent2">
                    <a:lumMod val="75000"/>
                  </a:schemeClr>
                </a:solidFill>
              </a:rPr>
              <a:t>str_split</a:t>
            </a:r>
            <a:r>
              <a:rPr lang="fr-FR" sz="2000" b="1" dirty="0" smtClean="0">
                <a:solidFill>
                  <a:schemeClr val="accent2">
                    <a:lumMod val="75000"/>
                  </a:schemeClr>
                </a:solidFill>
              </a:rPr>
              <a:t>(</a:t>
            </a:r>
            <a:r>
              <a:rPr lang="fr-FR" sz="2000" b="1" dirty="0" smtClean="0">
                <a:solidFill>
                  <a:schemeClr val="tx2">
                    <a:lumMod val="75000"/>
                  </a:schemeClr>
                </a:solidFill>
              </a:rPr>
              <a:t>$var,[ $long] </a:t>
            </a:r>
            <a:r>
              <a:rPr lang="fr-FR" sz="2000" b="1" dirty="0" smtClean="0">
                <a:solidFill>
                  <a:schemeClr val="accent2">
                    <a:lumMod val="75000"/>
                  </a:schemeClr>
                </a:solidFill>
              </a:rPr>
              <a:t>)</a:t>
            </a:r>
            <a:endParaRPr lang="fr-FR" sz="2000" b="1" dirty="0">
              <a:solidFill>
                <a:schemeClr val="accent2">
                  <a:lumMod val="75000"/>
                </a:schemeClr>
              </a:solidFill>
            </a:endParaRPr>
          </a:p>
          <a:p>
            <a:pPr marL="0" indent="0">
              <a:buNone/>
            </a:pPr>
            <a:r>
              <a:rPr lang="fr-FR" sz="2000" dirty="0" smtClean="0"/>
              <a:t>convertit une chaîne de caractères </a:t>
            </a:r>
            <a:r>
              <a:rPr lang="fr-FR" sz="2000" b="1" dirty="0" smtClean="0">
                <a:solidFill>
                  <a:schemeClr val="tx2">
                    <a:lumMod val="75000"/>
                  </a:schemeClr>
                </a:solidFill>
              </a:rPr>
              <a:t>$var</a:t>
            </a:r>
            <a:r>
              <a:rPr lang="fr-FR" sz="2000" dirty="0" smtClean="0"/>
              <a:t> en un tableau.</a:t>
            </a:r>
            <a:endParaRPr lang="fr-FR" sz="2000" b="1" dirty="0" smtClean="0">
              <a:solidFill>
                <a:schemeClr val="tx2">
                  <a:lumMod val="75000"/>
                </a:schemeClr>
              </a:solidFill>
            </a:endParaRPr>
          </a:p>
          <a:p>
            <a:pPr marL="0" indent="0">
              <a:buNone/>
            </a:pPr>
            <a:endParaRPr lang="fr-FR" sz="2000" b="1" dirty="0" smtClean="0">
              <a:solidFill>
                <a:schemeClr val="tx2">
                  <a:lumMod val="75000"/>
                </a:schemeClr>
              </a:solidFill>
            </a:endParaRPr>
          </a:p>
          <a:p>
            <a:pPr marL="0" indent="0">
              <a:buNone/>
            </a:pPr>
            <a:r>
              <a:rPr lang="fr-FR" sz="2000" b="1" dirty="0" smtClean="0">
                <a:solidFill>
                  <a:schemeClr val="tx2">
                    <a:lumMod val="75000"/>
                  </a:schemeClr>
                </a:solidFill>
              </a:rPr>
              <a:t>$var </a:t>
            </a:r>
            <a:r>
              <a:rPr lang="fr-FR" sz="2000" b="1" dirty="0">
                <a:solidFill>
                  <a:schemeClr val="tx2">
                    <a:lumMod val="75000"/>
                  </a:schemeClr>
                </a:solidFill>
              </a:rPr>
              <a:t>:</a:t>
            </a:r>
            <a:r>
              <a:rPr lang="fr-FR" sz="2000" dirty="0"/>
              <a:t> La chaîne de caractères </a:t>
            </a:r>
            <a:r>
              <a:rPr lang="fr-FR" sz="2000" dirty="0" smtClean="0"/>
              <a:t>à convertir.</a:t>
            </a:r>
            <a:endParaRPr lang="fr-FR" sz="2000" dirty="0"/>
          </a:p>
          <a:p>
            <a:pPr marL="0" indent="0">
              <a:buNone/>
            </a:pPr>
            <a:r>
              <a:rPr lang="fr-FR" sz="2000" b="1" dirty="0" smtClean="0">
                <a:solidFill>
                  <a:schemeClr val="tx2">
                    <a:lumMod val="75000"/>
                  </a:schemeClr>
                </a:solidFill>
              </a:rPr>
              <a:t>$long </a:t>
            </a:r>
            <a:r>
              <a:rPr lang="fr-FR" sz="2000" b="1" dirty="0">
                <a:solidFill>
                  <a:schemeClr val="tx2">
                    <a:lumMod val="75000"/>
                  </a:schemeClr>
                </a:solidFill>
              </a:rPr>
              <a:t>:</a:t>
            </a:r>
            <a:r>
              <a:rPr lang="fr-FR" sz="2000" dirty="0"/>
              <a:t> </a:t>
            </a:r>
            <a:r>
              <a:rPr lang="fr-FR" sz="2000" dirty="0" smtClean="0"/>
              <a:t>Vaut 1 par défaut. Si spécifiée égale à la longueur maximale de chaque élément.</a:t>
            </a:r>
          </a:p>
          <a:p>
            <a:pPr marL="0" indent="0">
              <a:buNone/>
            </a:pPr>
            <a:r>
              <a:rPr lang="fr-FR" sz="2000" dirty="0"/>
              <a:t>Valeur de retour :</a:t>
            </a:r>
          </a:p>
          <a:p>
            <a:pPr marL="0" indent="0">
              <a:buNone/>
            </a:pPr>
            <a:r>
              <a:rPr lang="fr-FR" sz="2000" dirty="0"/>
              <a:t>Si le paramètre optionnel </a:t>
            </a:r>
            <a:r>
              <a:rPr lang="fr-FR" sz="2000" b="1" dirty="0">
                <a:solidFill>
                  <a:schemeClr val="tx2">
                    <a:lumMod val="75000"/>
                  </a:schemeClr>
                </a:solidFill>
              </a:rPr>
              <a:t>$long</a:t>
            </a:r>
            <a:r>
              <a:rPr lang="fr-FR" sz="2000" dirty="0" smtClean="0"/>
              <a:t> </a:t>
            </a:r>
            <a:r>
              <a:rPr lang="fr-FR" sz="2000" dirty="0"/>
              <a:t>est spécifié, le tableau retourné sera découpé en sous-parties, chacune de taille </a:t>
            </a:r>
            <a:r>
              <a:rPr lang="fr-FR" sz="2000" b="1" dirty="0" smtClean="0">
                <a:solidFill>
                  <a:schemeClr val="tx2">
                    <a:lumMod val="75000"/>
                  </a:schemeClr>
                </a:solidFill>
              </a:rPr>
              <a:t> </a:t>
            </a:r>
            <a:r>
              <a:rPr lang="fr-FR" sz="2000" b="1" dirty="0">
                <a:solidFill>
                  <a:schemeClr val="tx2">
                    <a:lumMod val="75000"/>
                  </a:schemeClr>
                </a:solidFill>
              </a:rPr>
              <a:t>$long</a:t>
            </a:r>
            <a:r>
              <a:rPr lang="fr-FR" sz="2000" dirty="0" smtClean="0"/>
              <a:t>, </a:t>
            </a:r>
            <a:r>
              <a:rPr lang="fr-FR" sz="2000" dirty="0"/>
              <a:t>sinon, chaque sous-partie aura la taille d'un caractère. </a:t>
            </a:r>
            <a:endParaRPr lang="fr-FR" sz="2000" dirty="0" smtClean="0"/>
          </a:p>
          <a:p>
            <a:pPr marL="0" indent="0">
              <a:buNone/>
            </a:pPr>
            <a:r>
              <a:rPr lang="fr-FR" sz="2000" dirty="0" smtClean="0"/>
              <a:t>Si </a:t>
            </a:r>
            <a:r>
              <a:rPr lang="fr-FR" sz="2000" b="1" dirty="0">
                <a:solidFill>
                  <a:schemeClr val="tx2">
                    <a:lumMod val="75000"/>
                  </a:schemeClr>
                </a:solidFill>
              </a:rPr>
              <a:t>$long</a:t>
            </a:r>
            <a:r>
              <a:rPr lang="fr-FR" sz="2000" dirty="0"/>
              <a:t> </a:t>
            </a:r>
            <a:r>
              <a:rPr lang="fr-FR" sz="2000" dirty="0" smtClean="0"/>
              <a:t>est inférieur à 1, FALSE est retourné et le résultat est un tableau d'un seul élément contenant </a:t>
            </a:r>
            <a:r>
              <a:rPr lang="fr-FR" sz="2000" b="1" dirty="0" smtClean="0">
                <a:solidFill>
                  <a:schemeClr val="tx2">
                    <a:lumMod val="75000"/>
                  </a:schemeClr>
                </a:solidFill>
              </a:rPr>
              <a:t>$var.</a:t>
            </a:r>
            <a:endParaRPr lang="fr-FR" sz="2000" dirty="0" smtClean="0"/>
          </a:p>
          <a:p>
            <a:pPr marL="0" indent="0">
              <a:buNone/>
            </a:pPr>
            <a:endParaRPr lang="fr-FR" sz="2000" b="1" i="1" dirty="0">
              <a:solidFill>
                <a:schemeClr val="accent2">
                  <a:lumMod val="75000"/>
                </a:schemeClr>
              </a:solidFill>
            </a:endParaRPr>
          </a:p>
        </p:txBody>
      </p:sp>
    </p:spTree>
    <p:extLst>
      <p:ext uri="{BB962C8B-B14F-4D97-AF65-F5344CB8AC3E}">
        <p14:creationId xmlns:p14="http://schemas.microsoft.com/office/powerpoint/2010/main" val="271302516"/>
      </p:ext>
    </p:extLst>
  </p:cSld>
  <p:clrMapOvr>
    <a:masterClrMapping/>
  </p:clrMapOvr>
  <p:transition spd="slow">
    <p:wipe dir="d"/>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manipulation de texte: </a:t>
            </a:r>
            <a:r>
              <a:rPr lang="fr-FR" sz="2800" b="1" i="1" dirty="0" err="1" smtClean="0">
                <a:solidFill>
                  <a:schemeClr val="accent2">
                    <a:lumMod val="75000"/>
                  </a:schemeClr>
                </a:solidFill>
              </a:rPr>
              <a:t>str_split</a:t>
            </a:r>
            <a:r>
              <a:rPr lang="fr-FR" sz="2800" b="1" i="1" dirty="0" smtClean="0">
                <a:solidFill>
                  <a:schemeClr val="accent2">
                    <a:lumMod val="75000"/>
                  </a:schemeClr>
                </a:solidFill>
              </a:rPr>
              <a:t>($var[,$longs])</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fr-FR" sz="2000" dirty="0" smtClean="0"/>
              <a:t>exemples :</a:t>
            </a:r>
          </a:p>
          <a:p>
            <a:pPr marL="0" indent="0">
              <a:buNone/>
            </a:pPr>
            <a:r>
              <a:rPr lang="fr-FR" sz="2000" dirty="0"/>
              <a:t>$</a:t>
            </a:r>
            <a:r>
              <a:rPr lang="fr-FR" sz="2000" dirty="0" err="1"/>
              <a:t>str</a:t>
            </a:r>
            <a:r>
              <a:rPr lang="fr-FR" sz="2000" dirty="0"/>
              <a:t> = "Hello </a:t>
            </a:r>
            <a:r>
              <a:rPr lang="fr-FR" sz="2000" dirty="0" err="1"/>
              <a:t>Friend</a:t>
            </a:r>
            <a:r>
              <a:rPr lang="fr-FR" sz="2000" dirty="0"/>
              <a:t>";</a:t>
            </a:r>
            <a:br>
              <a:rPr lang="fr-FR" sz="2000" dirty="0"/>
            </a:br>
            <a:r>
              <a:rPr lang="fr-FR" sz="2000" dirty="0"/>
              <a:t/>
            </a:r>
            <a:br>
              <a:rPr lang="fr-FR" sz="2000" dirty="0"/>
            </a:br>
            <a:r>
              <a:rPr lang="fr-FR" sz="2000" dirty="0"/>
              <a:t>$arr1 = </a:t>
            </a:r>
            <a:r>
              <a:rPr lang="fr-FR" sz="2000" dirty="0" err="1"/>
              <a:t>str_split</a:t>
            </a:r>
            <a:r>
              <a:rPr lang="fr-FR" sz="2000" dirty="0"/>
              <a:t>($</a:t>
            </a:r>
            <a:r>
              <a:rPr lang="fr-FR" sz="2000" dirty="0" err="1"/>
              <a:t>str</a:t>
            </a:r>
            <a:r>
              <a:rPr lang="fr-FR" sz="2000" dirty="0" smtClean="0"/>
              <a:t>);  //</a:t>
            </a:r>
            <a:r>
              <a:rPr lang="fr-FR" sz="2000" dirty="0" err="1" smtClean="0"/>
              <a:t>array</a:t>
            </a:r>
            <a:r>
              <a:rPr lang="fr-FR" sz="2000" dirty="0" smtClean="0"/>
              <a:t> ('</a:t>
            </a:r>
            <a:r>
              <a:rPr lang="fr-FR" sz="2000" dirty="0" err="1" smtClean="0"/>
              <a:t>H','e','l','l','o</a:t>
            </a:r>
            <a:r>
              <a:rPr lang="fr-FR" sz="2000" dirty="0" smtClean="0"/>
              <a:t>',' ','</a:t>
            </a:r>
            <a:r>
              <a:rPr lang="fr-FR" sz="2000" dirty="0" err="1" smtClean="0"/>
              <a:t>F','r','i','e','n','d</a:t>
            </a:r>
            <a:r>
              <a:rPr lang="fr-FR" sz="2000" dirty="0" smtClean="0"/>
              <a:t>')</a:t>
            </a:r>
            <a:r>
              <a:rPr lang="fr-FR" sz="2000" dirty="0"/>
              <a:t/>
            </a:r>
            <a:br>
              <a:rPr lang="fr-FR" sz="2000" dirty="0"/>
            </a:br>
            <a:r>
              <a:rPr lang="fr-FR" sz="2000" dirty="0"/>
              <a:t>$arr2 = </a:t>
            </a:r>
            <a:r>
              <a:rPr lang="fr-FR" sz="2000" dirty="0" err="1"/>
              <a:t>str_split</a:t>
            </a:r>
            <a:r>
              <a:rPr lang="fr-FR" sz="2000" dirty="0"/>
              <a:t>($</a:t>
            </a:r>
            <a:r>
              <a:rPr lang="fr-FR" sz="2000" dirty="0" err="1"/>
              <a:t>str</a:t>
            </a:r>
            <a:r>
              <a:rPr lang="fr-FR" sz="2000" dirty="0"/>
              <a:t>, 3</a:t>
            </a:r>
            <a:r>
              <a:rPr lang="fr-FR" sz="2000" dirty="0" smtClean="0"/>
              <a:t>); </a:t>
            </a:r>
            <a:r>
              <a:rPr lang="fr-FR" sz="2000" dirty="0"/>
              <a:t>//</a:t>
            </a:r>
            <a:r>
              <a:rPr lang="fr-FR" sz="2000" dirty="0" err="1"/>
              <a:t>array</a:t>
            </a:r>
            <a:r>
              <a:rPr lang="fr-FR" sz="2000" dirty="0"/>
              <a:t> (</a:t>
            </a:r>
            <a:r>
              <a:rPr lang="fr-FR" sz="2000" dirty="0" smtClean="0"/>
              <a:t>'Hel</a:t>
            </a:r>
            <a:r>
              <a:rPr lang="fr-FR" sz="2000" dirty="0"/>
              <a:t>',</a:t>
            </a:r>
            <a:r>
              <a:rPr lang="fr-FR" sz="2000" dirty="0" smtClean="0"/>
              <a:t>'</a:t>
            </a:r>
            <a:r>
              <a:rPr lang="fr-FR" sz="2000" dirty="0" err="1" smtClean="0"/>
              <a:t>lo</a:t>
            </a:r>
            <a:r>
              <a:rPr lang="fr-FR" sz="2000" dirty="0" smtClean="0"/>
              <a:t> </a:t>
            </a:r>
            <a:r>
              <a:rPr lang="fr-FR" sz="2000" dirty="0"/>
              <a:t>',</a:t>
            </a:r>
            <a:r>
              <a:rPr lang="fr-FR" sz="2000" dirty="0" smtClean="0"/>
              <a:t>'</a:t>
            </a:r>
            <a:r>
              <a:rPr lang="fr-FR" sz="2000" dirty="0" err="1" smtClean="0"/>
              <a:t>Fri</a:t>
            </a:r>
            <a:r>
              <a:rPr lang="fr-FR" sz="2000" dirty="0"/>
              <a:t>',</a:t>
            </a:r>
            <a:r>
              <a:rPr lang="fr-FR" sz="2000" dirty="0" smtClean="0"/>
              <a:t>'end</a:t>
            </a:r>
            <a:r>
              <a:rPr lang="fr-FR" sz="2000" dirty="0"/>
              <a:t>')</a:t>
            </a:r>
            <a:endParaRPr lang="fr-FR" sz="2000" b="1" i="1" dirty="0">
              <a:solidFill>
                <a:schemeClr val="accent2">
                  <a:lumMod val="75000"/>
                </a:schemeClr>
              </a:solidFill>
            </a:endParaRPr>
          </a:p>
        </p:txBody>
      </p:sp>
    </p:spTree>
    <p:extLst>
      <p:ext uri="{BB962C8B-B14F-4D97-AF65-F5344CB8AC3E}">
        <p14:creationId xmlns:p14="http://schemas.microsoft.com/office/powerpoint/2010/main" val="2784732362"/>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types de variables</a:t>
            </a:r>
            <a:endParaRPr lang="fr-FR" dirty="0"/>
          </a:p>
        </p:txBody>
      </p:sp>
      <p:sp>
        <p:nvSpPr>
          <p:cNvPr id="3" name="Espace réservé du contenu 2"/>
          <p:cNvSpPr>
            <a:spLocks noGrp="1"/>
          </p:cNvSpPr>
          <p:nvPr>
            <p:ph idx="1"/>
          </p:nvPr>
        </p:nvSpPr>
        <p:spPr>
          <a:xfrm>
            <a:off x="762000" y="1268760"/>
            <a:ext cx="8274496" cy="5328593"/>
          </a:xfrm>
        </p:spPr>
        <p:txBody>
          <a:bodyPr>
            <a:normAutofit/>
          </a:bodyPr>
          <a:lstStyle/>
          <a:p>
            <a:pPr marL="0" indent="0">
              <a:buNone/>
            </a:pPr>
            <a:r>
              <a:rPr lang="fr-FR" sz="2000" b="1" dirty="0" smtClean="0"/>
              <a:t>booléen ou logique</a:t>
            </a:r>
          </a:p>
          <a:p>
            <a:pPr marL="0" indent="0">
              <a:buNone/>
            </a:pPr>
            <a:r>
              <a:rPr lang="fr-FR" sz="2000" dirty="0"/>
              <a:t>Un booléen peut prendre deux valeurs </a:t>
            </a:r>
            <a:r>
              <a:rPr lang="fr-FR" sz="2000" b="1" dirty="0">
                <a:solidFill>
                  <a:schemeClr val="accent2">
                    <a:lumMod val="75000"/>
                  </a:schemeClr>
                </a:solidFill>
              </a:rPr>
              <a:t>TRUE</a:t>
            </a:r>
            <a:r>
              <a:rPr lang="fr-FR" sz="2000" dirty="0"/>
              <a:t> ou </a:t>
            </a:r>
            <a:r>
              <a:rPr lang="fr-FR" sz="2000" b="1" dirty="0">
                <a:solidFill>
                  <a:schemeClr val="accent2">
                    <a:lumMod val="75000"/>
                  </a:schemeClr>
                </a:solidFill>
              </a:rPr>
              <a:t>FALSE</a:t>
            </a:r>
            <a:r>
              <a:rPr lang="fr-FR" sz="2000" dirty="0"/>
              <a:t>. Les deux constantes </a:t>
            </a:r>
            <a:r>
              <a:rPr lang="fr-FR" sz="2000" b="1" dirty="0">
                <a:solidFill>
                  <a:schemeClr val="accent2">
                    <a:lumMod val="75000"/>
                  </a:schemeClr>
                </a:solidFill>
              </a:rPr>
              <a:t>TRUE</a:t>
            </a:r>
            <a:r>
              <a:rPr lang="fr-FR" sz="2000" dirty="0"/>
              <a:t> et </a:t>
            </a:r>
            <a:r>
              <a:rPr lang="fr-FR" sz="2000" b="1" dirty="0" smtClean="0">
                <a:solidFill>
                  <a:schemeClr val="accent2">
                    <a:lumMod val="75000"/>
                  </a:schemeClr>
                </a:solidFill>
              </a:rPr>
              <a:t>FALSE</a:t>
            </a:r>
            <a:r>
              <a:rPr lang="fr-FR" sz="2000" dirty="0" smtClean="0"/>
              <a:t> peuvent </a:t>
            </a:r>
            <a:r>
              <a:rPr lang="fr-FR" sz="2000" dirty="0"/>
              <a:t>être utilisées sans aucune distinction de casse (pas de différences entre les majuscules et </a:t>
            </a:r>
            <a:r>
              <a:rPr lang="fr-FR" sz="2000" dirty="0" smtClean="0"/>
              <a:t>les minuscules</a:t>
            </a:r>
            <a:r>
              <a:rPr lang="fr-FR" sz="2000" dirty="0"/>
              <a:t>). </a:t>
            </a:r>
            <a:endParaRPr lang="fr-FR" sz="2000" dirty="0" smtClean="0"/>
          </a:p>
          <a:p>
            <a:pPr marL="0" indent="0">
              <a:buNone/>
            </a:pPr>
            <a:r>
              <a:rPr lang="fr-FR" sz="2000" dirty="0" smtClean="0"/>
              <a:t>exemple :</a:t>
            </a:r>
          </a:p>
          <a:p>
            <a:pPr marL="0" indent="0">
              <a:buNone/>
            </a:pPr>
            <a:r>
              <a:rPr lang="fr-FR" sz="2000" dirty="0" smtClean="0"/>
              <a:t>$var = </a:t>
            </a:r>
            <a:r>
              <a:rPr lang="fr-FR" sz="2000" dirty="0" err="1" smtClean="0"/>
              <a:t>true</a:t>
            </a:r>
            <a:r>
              <a:rPr lang="fr-FR" sz="2000" dirty="0" smtClean="0"/>
              <a:t>; 	// vrai</a:t>
            </a:r>
          </a:p>
          <a:p>
            <a:pPr marL="0" indent="0">
              <a:buNone/>
            </a:pPr>
            <a:r>
              <a:rPr lang="fr-FR" sz="2000" dirty="0" smtClean="0"/>
              <a:t>$</a:t>
            </a:r>
            <a:r>
              <a:rPr lang="fr-FR" sz="2000" dirty="0" err="1" smtClean="0"/>
              <a:t>rep</a:t>
            </a:r>
            <a:r>
              <a:rPr lang="fr-FR" sz="2000" dirty="0" smtClean="0"/>
              <a:t> = FALSE;	// faux</a:t>
            </a:r>
          </a:p>
          <a:p>
            <a:pPr marL="0" indent="0">
              <a:buNone/>
            </a:pPr>
            <a:endParaRPr lang="fr-FR" sz="2000" dirty="0" smtClean="0"/>
          </a:p>
        </p:txBody>
      </p:sp>
    </p:spTree>
    <p:extLst>
      <p:ext uri="{BB962C8B-B14F-4D97-AF65-F5344CB8AC3E}">
        <p14:creationId xmlns:p14="http://schemas.microsoft.com/office/powerpoint/2010/main" val="1087745196"/>
      </p:ext>
    </p:extLst>
  </p:cSld>
  <p:clrMapOvr>
    <a:masterClrMapping/>
  </p:clrMapOvr>
  <p:transition spd="slow">
    <p:wipe dir="d"/>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manipulation de texte: </a:t>
            </a:r>
            <a:r>
              <a:rPr lang="fr-FR" sz="2800" b="1" i="1" dirty="0" err="1" smtClean="0">
                <a:solidFill>
                  <a:schemeClr val="accent2">
                    <a:lumMod val="75000"/>
                  </a:schemeClr>
                </a:solidFill>
              </a:rPr>
              <a:t>str_word_count</a:t>
            </a:r>
            <a:r>
              <a:rPr lang="fr-FR" sz="2800" b="1" i="1" dirty="0" smtClean="0">
                <a:solidFill>
                  <a:schemeClr val="accent2">
                    <a:lumMod val="75000"/>
                  </a:schemeClr>
                </a:solidFill>
              </a:rPr>
              <a:t>($var[,$format[,$liste]])</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fr-FR" sz="2000" dirty="0" smtClean="0">
                <a:solidFill>
                  <a:schemeClr val="tx2">
                    <a:lumMod val="75000"/>
                  </a:schemeClr>
                </a:solidFill>
              </a:rPr>
              <a:t>variable</a:t>
            </a:r>
            <a:r>
              <a:rPr lang="fr-FR" sz="2000" dirty="0" smtClean="0"/>
              <a:t> </a:t>
            </a:r>
            <a:r>
              <a:rPr lang="fr-FR" sz="2000" b="1" dirty="0" err="1" smtClean="0">
                <a:solidFill>
                  <a:schemeClr val="accent2">
                    <a:lumMod val="75000"/>
                  </a:schemeClr>
                </a:solidFill>
              </a:rPr>
              <a:t>str_word_count</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a:solidFill>
                  <a:schemeClr val="tx2">
                    <a:lumMod val="75000"/>
                  </a:schemeClr>
                </a:solidFill>
              </a:rPr>
              <a:t>var,[ </a:t>
            </a:r>
            <a:r>
              <a:rPr lang="fr-FR" sz="2000" b="1" dirty="0" smtClean="0">
                <a:solidFill>
                  <a:schemeClr val="tx2">
                    <a:lumMod val="75000"/>
                  </a:schemeClr>
                </a:solidFill>
              </a:rPr>
              <a:t>$format[,$liste]] </a:t>
            </a:r>
            <a:r>
              <a:rPr lang="fr-FR" sz="2000" b="1" dirty="0">
                <a:solidFill>
                  <a:schemeClr val="accent2">
                    <a:lumMod val="75000"/>
                  </a:schemeClr>
                </a:solidFill>
              </a:rPr>
              <a:t>)</a:t>
            </a:r>
          </a:p>
          <a:p>
            <a:pPr marL="0" indent="0">
              <a:buNone/>
            </a:pPr>
            <a:r>
              <a:rPr lang="fr-FR" sz="2000" dirty="0"/>
              <a:t>Compte le nombre de mots utilisés dans une chaîne. Si le paramètre optionnel </a:t>
            </a:r>
            <a:r>
              <a:rPr lang="fr-FR" sz="2000" b="1" dirty="0">
                <a:solidFill>
                  <a:schemeClr val="tx2">
                    <a:lumMod val="75000"/>
                  </a:schemeClr>
                </a:solidFill>
              </a:rPr>
              <a:t>$format</a:t>
            </a:r>
            <a:r>
              <a:rPr lang="fr-FR" sz="2000" dirty="0" smtClean="0"/>
              <a:t> </a:t>
            </a:r>
            <a:r>
              <a:rPr lang="fr-FR" sz="2000" dirty="0"/>
              <a:t>n'est pas spécifié, alors la valeur retournée sera un entier, représentant le nombre de mots trouvés. Si </a:t>
            </a:r>
            <a:r>
              <a:rPr lang="fr-FR" sz="2000" b="1" dirty="0">
                <a:solidFill>
                  <a:schemeClr val="tx2">
                    <a:lumMod val="75000"/>
                  </a:schemeClr>
                </a:solidFill>
              </a:rPr>
              <a:t>$format</a:t>
            </a:r>
            <a:r>
              <a:rPr lang="fr-FR" sz="2000" dirty="0" smtClean="0"/>
              <a:t> </a:t>
            </a:r>
            <a:r>
              <a:rPr lang="fr-FR" sz="2000" dirty="0"/>
              <a:t>est spécifié, la valeur retournée sera un tableau, qui dépend du format </a:t>
            </a:r>
            <a:r>
              <a:rPr lang="fr-FR" sz="2000" b="1" dirty="0">
                <a:solidFill>
                  <a:schemeClr val="tx2">
                    <a:lumMod val="75000"/>
                  </a:schemeClr>
                </a:solidFill>
              </a:rPr>
              <a:t>$format </a:t>
            </a:r>
            <a:r>
              <a:rPr lang="fr-FR" sz="2000" dirty="0" smtClean="0"/>
              <a:t>.</a:t>
            </a:r>
          </a:p>
          <a:p>
            <a:pPr marL="0" indent="0">
              <a:buNone/>
            </a:pPr>
            <a:r>
              <a:rPr lang="fr-FR" sz="2000" b="1" dirty="0" smtClean="0">
                <a:solidFill>
                  <a:schemeClr val="tx2">
                    <a:lumMod val="75000"/>
                  </a:schemeClr>
                </a:solidFill>
              </a:rPr>
              <a:t>$var : </a:t>
            </a:r>
            <a:r>
              <a:rPr lang="fr-FR" sz="2000" dirty="0" smtClean="0"/>
              <a:t>chaîne de caractères à analyser,</a:t>
            </a:r>
          </a:p>
          <a:p>
            <a:pPr marL="0" indent="0">
              <a:buNone/>
            </a:pPr>
            <a:r>
              <a:rPr lang="fr-FR" sz="2000" b="1" dirty="0" smtClean="0">
                <a:solidFill>
                  <a:schemeClr val="tx2">
                    <a:lumMod val="75000"/>
                  </a:schemeClr>
                </a:solidFill>
              </a:rPr>
              <a:t>$format : </a:t>
            </a:r>
            <a:r>
              <a:rPr lang="fr-FR" sz="2000" dirty="0" smtClean="0"/>
              <a:t>spécifie comment sera retourné l'analyse :</a:t>
            </a:r>
          </a:p>
          <a:p>
            <a:r>
              <a:rPr lang="fr-FR" sz="2000" dirty="0" smtClean="0"/>
              <a:t>0 </a:t>
            </a:r>
            <a:r>
              <a:rPr lang="fr-FR" sz="2000" dirty="0"/>
              <a:t>: retourne le nombre de mots trouvés </a:t>
            </a:r>
            <a:r>
              <a:rPr lang="fr-FR" sz="2000" dirty="0" smtClean="0"/>
              <a:t> (un entier)</a:t>
            </a:r>
            <a:endParaRPr lang="fr-FR" sz="2000" dirty="0"/>
          </a:p>
          <a:p>
            <a:r>
              <a:rPr lang="fr-FR" sz="2000" dirty="0"/>
              <a:t>1 : retourne un tableau contenant tous les mots trouvés à l'intérieur de </a:t>
            </a:r>
            <a:r>
              <a:rPr lang="fr-FR" sz="2000" b="1" dirty="0" smtClean="0">
                <a:solidFill>
                  <a:schemeClr val="tx2">
                    <a:lumMod val="75000"/>
                  </a:schemeClr>
                </a:solidFill>
              </a:rPr>
              <a:t>$</a:t>
            </a:r>
            <a:r>
              <a:rPr lang="fr-FR" sz="2000" b="1" dirty="0">
                <a:solidFill>
                  <a:schemeClr val="tx2">
                    <a:lumMod val="75000"/>
                  </a:schemeClr>
                </a:solidFill>
              </a:rPr>
              <a:t>var</a:t>
            </a:r>
            <a:endParaRPr lang="fr-FR" sz="2000" dirty="0"/>
          </a:p>
          <a:p>
            <a:r>
              <a:rPr lang="fr-FR" sz="2000" dirty="0"/>
              <a:t>2 : retourne un tableau associatif, où la clé indique la position numérique du mot à l'intérieur de </a:t>
            </a:r>
            <a:r>
              <a:rPr lang="fr-FR" sz="2000" b="1" dirty="0" smtClean="0">
                <a:solidFill>
                  <a:schemeClr val="tx2">
                    <a:lumMod val="75000"/>
                  </a:schemeClr>
                </a:solidFill>
              </a:rPr>
              <a:t>$</a:t>
            </a:r>
            <a:r>
              <a:rPr lang="fr-FR" sz="2000" b="1" dirty="0">
                <a:solidFill>
                  <a:schemeClr val="tx2">
                    <a:lumMod val="75000"/>
                  </a:schemeClr>
                </a:solidFill>
              </a:rPr>
              <a:t>var</a:t>
            </a:r>
            <a:r>
              <a:rPr lang="fr-FR" sz="2000" dirty="0" smtClean="0"/>
              <a:t> </a:t>
            </a:r>
            <a:r>
              <a:rPr lang="fr-FR" sz="2000" dirty="0"/>
              <a:t>et la valeur </a:t>
            </a:r>
            <a:r>
              <a:rPr lang="fr-FR" sz="2000" dirty="0" smtClean="0"/>
              <a:t>contient le </a:t>
            </a:r>
            <a:r>
              <a:rPr lang="fr-FR" sz="2000" dirty="0"/>
              <a:t>mot </a:t>
            </a:r>
            <a:r>
              <a:rPr lang="fr-FR" sz="2000" dirty="0" smtClean="0"/>
              <a:t>correspondant. </a:t>
            </a:r>
          </a:p>
          <a:p>
            <a:pPr marL="0" indent="0">
              <a:buNone/>
            </a:pPr>
            <a:r>
              <a:rPr lang="fr-FR" sz="2000" b="1" dirty="0" smtClean="0">
                <a:solidFill>
                  <a:schemeClr val="tx2">
                    <a:lumMod val="75000"/>
                  </a:schemeClr>
                </a:solidFill>
              </a:rPr>
              <a:t>$liste </a:t>
            </a:r>
            <a:r>
              <a:rPr lang="fr-FR" sz="2000" dirty="0" smtClean="0"/>
              <a:t>:</a:t>
            </a:r>
            <a:r>
              <a:rPr lang="fr-FR" sz="2000" b="1" dirty="0" smtClean="0">
                <a:solidFill>
                  <a:schemeClr val="tx2">
                    <a:lumMod val="75000"/>
                  </a:schemeClr>
                </a:solidFill>
              </a:rPr>
              <a:t> </a:t>
            </a:r>
            <a:r>
              <a:rPr lang="fr-FR" sz="2000" dirty="0" smtClean="0"/>
              <a:t>Liste </a:t>
            </a:r>
            <a:r>
              <a:rPr lang="fr-FR" sz="2000" dirty="0"/>
              <a:t>des caractères additionnels qui seront considérés comme </a:t>
            </a:r>
            <a:r>
              <a:rPr lang="fr-FR" sz="2000" dirty="0" smtClean="0"/>
              <a:t>faisant partie d'un mot </a:t>
            </a:r>
          </a:p>
        </p:txBody>
      </p:sp>
    </p:spTree>
    <p:extLst>
      <p:ext uri="{BB962C8B-B14F-4D97-AF65-F5344CB8AC3E}">
        <p14:creationId xmlns:p14="http://schemas.microsoft.com/office/powerpoint/2010/main" val="979586448"/>
      </p:ext>
    </p:extLst>
  </p:cSld>
  <p:clrMapOvr>
    <a:masterClrMapping/>
  </p:clrMapOvr>
  <p:transition spd="slow">
    <p:wipe dir="d"/>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manipulation de texte: </a:t>
            </a:r>
            <a:r>
              <a:rPr lang="fr-FR" sz="2800" b="1" i="1" dirty="0" err="1" smtClean="0">
                <a:solidFill>
                  <a:schemeClr val="accent2">
                    <a:lumMod val="75000"/>
                  </a:schemeClr>
                </a:solidFill>
              </a:rPr>
              <a:t>str_word_count</a:t>
            </a:r>
            <a:r>
              <a:rPr lang="fr-FR" sz="2800" b="1" i="1" dirty="0" smtClean="0">
                <a:solidFill>
                  <a:schemeClr val="accent2">
                    <a:lumMod val="75000"/>
                  </a:schemeClr>
                </a:solidFill>
              </a:rPr>
              <a:t>($var[,$format[,$liste]])</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fr-FR" sz="2000" dirty="0"/>
              <a:t>Valeur de retour :</a:t>
            </a:r>
          </a:p>
          <a:p>
            <a:pPr marL="0" indent="0">
              <a:buNone/>
            </a:pPr>
            <a:r>
              <a:rPr lang="fr-FR" sz="2000" dirty="0"/>
              <a:t>Retourne un tableau ou un entier, dépendamment du </a:t>
            </a:r>
            <a:r>
              <a:rPr lang="fr-FR" sz="2000" i="1" dirty="0"/>
              <a:t>format</a:t>
            </a:r>
            <a:r>
              <a:rPr lang="fr-FR" sz="2000" dirty="0"/>
              <a:t> choisi.</a:t>
            </a:r>
          </a:p>
          <a:p>
            <a:pPr marL="0" indent="0">
              <a:buNone/>
            </a:pPr>
            <a:r>
              <a:rPr lang="fr-FR" sz="2000" dirty="0" smtClean="0"/>
              <a:t>exemples:</a:t>
            </a:r>
          </a:p>
          <a:p>
            <a:pPr marL="0" indent="0">
              <a:buNone/>
            </a:pPr>
            <a:r>
              <a:rPr lang="fr-FR" sz="2000" dirty="0"/>
              <a:t>$</a:t>
            </a:r>
            <a:r>
              <a:rPr lang="fr-FR" sz="2000" dirty="0" err="1"/>
              <a:t>str</a:t>
            </a:r>
            <a:r>
              <a:rPr lang="fr-FR" sz="2000" dirty="0"/>
              <a:t> = "Salut l'ami, vous          avez        une b3lle mine !";</a:t>
            </a:r>
          </a:p>
          <a:p>
            <a:pPr marL="0" indent="0">
              <a:buNone/>
            </a:pPr>
            <a:r>
              <a:rPr lang="fr-FR" sz="2000" dirty="0" err="1"/>
              <a:t>echo</a:t>
            </a:r>
            <a:r>
              <a:rPr lang="fr-FR" sz="2000" dirty="0"/>
              <a:t> </a:t>
            </a:r>
            <a:r>
              <a:rPr lang="fr-FR" sz="2000" dirty="0" err="1"/>
              <a:t>str_word_count</a:t>
            </a:r>
            <a:r>
              <a:rPr lang="fr-FR" sz="2000" dirty="0"/>
              <a:t>($</a:t>
            </a:r>
            <a:r>
              <a:rPr lang="fr-FR" sz="2000" dirty="0" err="1"/>
              <a:t>str</a:t>
            </a:r>
            <a:r>
              <a:rPr lang="fr-FR" sz="2000" dirty="0"/>
              <a:t>).'&lt;</a:t>
            </a:r>
            <a:r>
              <a:rPr lang="fr-FR" sz="2000" dirty="0" err="1"/>
              <a:t>br</a:t>
            </a:r>
            <a:r>
              <a:rPr lang="fr-FR" sz="2000" dirty="0" smtClean="0"/>
              <a:t>/&gt;';  // 8</a:t>
            </a:r>
            <a:endParaRPr lang="fr-FR" sz="2000" dirty="0"/>
          </a:p>
          <a:p>
            <a:pPr marL="0" indent="0">
              <a:buNone/>
            </a:pPr>
            <a:r>
              <a:rPr lang="fr-FR" sz="2000" dirty="0" err="1" smtClean="0"/>
              <a:t>print_r</a:t>
            </a:r>
            <a:r>
              <a:rPr lang="fr-FR" sz="2000" dirty="0" smtClean="0"/>
              <a:t>(</a:t>
            </a:r>
            <a:r>
              <a:rPr lang="fr-FR" sz="2000" dirty="0" err="1" smtClean="0"/>
              <a:t>str_word_count</a:t>
            </a:r>
            <a:r>
              <a:rPr lang="fr-FR" sz="2000" dirty="0"/>
              <a:t>($</a:t>
            </a:r>
            <a:r>
              <a:rPr lang="fr-FR" sz="2000" dirty="0" err="1"/>
              <a:t>str</a:t>
            </a:r>
            <a:r>
              <a:rPr lang="fr-FR" sz="2000" dirty="0"/>
              <a:t>, 2)); </a:t>
            </a:r>
            <a:endParaRPr lang="fr-FR" sz="2000" dirty="0" smtClean="0"/>
          </a:p>
          <a:p>
            <a:pPr marL="0" indent="0">
              <a:buNone/>
            </a:pPr>
            <a:r>
              <a:rPr lang="fr-FR" sz="2000" dirty="0"/>
              <a:t>// </a:t>
            </a:r>
            <a:r>
              <a:rPr lang="fr-FR" sz="2000" dirty="0" err="1"/>
              <a:t>Array</a:t>
            </a:r>
            <a:r>
              <a:rPr lang="fr-FR" sz="2000" dirty="0"/>
              <a:t> ( [0] =&gt; Salut [6] =&gt; l'ami [14] =&gt; vous [28] =&gt; avez [40] =&gt; une [45] =&gt; b [47] =&gt; </a:t>
            </a:r>
            <a:r>
              <a:rPr lang="fr-FR" sz="2000" dirty="0" err="1"/>
              <a:t>lle</a:t>
            </a:r>
            <a:r>
              <a:rPr lang="fr-FR" sz="2000" dirty="0"/>
              <a:t> [52] =&gt; mine ) </a:t>
            </a:r>
          </a:p>
        </p:txBody>
      </p:sp>
    </p:spTree>
    <p:extLst>
      <p:ext uri="{BB962C8B-B14F-4D97-AF65-F5344CB8AC3E}">
        <p14:creationId xmlns:p14="http://schemas.microsoft.com/office/powerpoint/2010/main" val="250245415"/>
      </p:ext>
    </p:extLst>
  </p:cSld>
  <p:clrMapOvr>
    <a:masterClrMapping/>
  </p:clrMapOvr>
  <p:transition spd="slow">
    <p:wipe dir="d"/>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manipulation de texte: </a:t>
            </a:r>
            <a:r>
              <a:rPr lang="fr-FR" sz="2800" b="1" i="1" dirty="0" err="1" smtClean="0">
                <a:solidFill>
                  <a:schemeClr val="accent2">
                    <a:lumMod val="75000"/>
                  </a:schemeClr>
                </a:solidFill>
              </a:rPr>
              <a:t>str_replace</a:t>
            </a:r>
            <a:r>
              <a:rPr lang="fr-FR" sz="2800" b="1" i="1" dirty="0" smtClean="0">
                <a:solidFill>
                  <a:schemeClr val="accent2">
                    <a:lumMod val="75000"/>
                  </a:schemeClr>
                </a:solidFill>
              </a:rPr>
              <a:t>($</a:t>
            </a:r>
            <a:r>
              <a:rPr lang="fr-FR" sz="2800" b="1" i="1" dirty="0" err="1" smtClean="0">
                <a:solidFill>
                  <a:schemeClr val="accent2">
                    <a:lumMod val="75000"/>
                  </a:schemeClr>
                </a:solidFill>
              </a:rPr>
              <a:t>cherche,$remplace,$var</a:t>
            </a:r>
            <a:r>
              <a:rPr lang="fr-FR" sz="2800" b="1" i="1" dirty="0" smtClean="0">
                <a:solidFill>
                  <a:schemeClr val="accent2">
                    <a:lumMod val="75000"/>
                  </a:schemeClr>
                </a:solidFill>
              </a:rPr>
              <a:t>[,$</a:t>
            </a:r>
            <a:r>
              <a:rPr lang="fr-FR" sz="2800" b="1" i="1" dirty="0" err="1" smtClean="0">
                <a:solidFill>
                  <a:schemeClr val="accent2">
                    <a:lumMod val="75000"/>
                  </a:schemeClr>
                </a:solidFill>
              </a:rPr>
              <a:t>nbfois</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fr-FR" sz="2000" dirty="0" smtClean="0">
                <a:solidFill>
                  <a:schemeClr val="tx2">
                    <a:lumMod val="75000"/>
                  </a:schemeClr>
                </a:solidFill>
              </a:rPr>
              <a:t>variable</a:t>
            </a:r>
            <a:r>
              <a:rPr lang="fr-FR" sz="2000" dirty="0" smtClean="0"/>
              <a:t> </a:t>
            </a:r>
            <a:r>
              <a:rPr lang="fr-FR" sz="2000" b="1" dirty="0" err="1" smtClean="0">
                <a:solidFill>
                  <a:schemeClr val="accent2">
                    <a:lumMod val="75000"/>
                  </a:schemeClr>
                </a:solidFill>
              </a:rPr>
              <a:t>str_replace</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cherche,$remplace,$var</a:t>
            </a:r>
            <a:r>
              <a:rPr lang="fr-FR" sz="2000" b="1" dirty="0" smtClean="0">
                <a:solidFill>
                  <a:schemeClr val="tx2">
                    <a:lumMod val="75000"/>
                  </a:schemeClr>
                </a:solidFill>
              </a:rPr>
              <a:t>[, $</a:t>
            </a:r>
            <a:r>
              <a:rPr lang="fr-FR" sz="2000" b="1" dirty="0" err="1" smtClean="0">
                <a:solidFill>
                  <a:schemeClr val="tx2">
                    <a:lumMod val="75000"/>
                  </a:schemeClr>
                </a:solidFill>
              </a:rPr>
              <a:t>nbfois</a:t>
            </a:r>
            <a:r>
              <a:rPr lang="fr-FR" sz="2000" b="1" dirty="0" smtClean="0">
                <a:solidFill>
                  <a:schemeClr val="tx2">
                    <a:lumMod val="75000"/>
                  </a:schemeClr>
                </a:solidFill>
              </a:rPr>
              <a:t>] </a:t>
            </a:r>
            <a:r>
              <a:rPr lang="fr-FR" sz="2000" b="1" dirty="0" smtClean="0">
                <a:solidFill>
                  <a:schemeClr val="accent2">
                    <a:lumMod val="75000"/>
                  </a:schemeClr>
                </a:solidFill>
              </a:rPr>
              <a:t>)</a:t>
            </a:r>
            <a:endParaRPr lang="fr-FR" sz="2000" b="1" dirty="0">
              <a:solidFill>
                <a:schemeClr val="accent2">
                  <a:lumMod val="75000"/>
                </a:schemeClr>
              </a:solidFill>
            </a:endParaRPr>
          </a:p>
          <a:p>
            <a:pPr marL="0" indent="0">
              <a:buNone/>
            </a:pPr>
            <a:r>
              <a:rPr lang="fr-FR" sz="2000" dirty="0"/>
              <a:t>retourne une chaîne ou un tableau, dont toutes les occurrences de </a:t>
            </a:r>
            <a:r>
              <a:rPr lang="fr-FR" sz="2000" b="1" dirty="0" smtClean="0">
                <a:solidFill>
                  <a:schemeClr val="tx2">
                    <a:lumMod val="75000"/>
                  </a:schemeClr>
                </a:solidFill>
              </a:rPr>
              <a:t>$</a:t>
            </a:r>
            <a:r>
              <a:rPr lang="fr-FR" sz="2000" b="1" dirty="0">
                <a:solidFill>
                  <a:schemeClr val="tx2">
                    <a:lumMod val="75000"/>
                  </a:schemeClr>
                </a:solidFill>
              </a:rPr>
              <a:t>cherche </a:t>
            </a:r>
            <a:r>
              <a:rPr lang="fr-FR" sz="2000" dirty="0" smtClean="0"/>
              <a:t>dans </a:t>
            </a:r>
            <a:r>
              <a:rPr lang="fr-FR" sz="2000" b="1" dirty="0" smtClean="0">
                <a:solidFill>
                  <a:schemeClr val="tx2">
                    <a:lumMod val="75000"/>
                  </a:schemeClr>
                </a:solidFill>
              </a:rPr>
              <a:t>$</a:t>
            </a:r>
            <a:r>
              <a:rPr lang="fr-FR" sz="2000" b="1" dirty="0">
                <a:solidFill>
                  <a:schemeClr val="tx2">
                    <a:lumMod val="75000"/>
                  </a:schemeClr>
                </a:solidFill>
              </a:rPr>
              <a:t>var</a:t>
            </a:r>
            <a:r>
              <a:rPr lang="fr-FR" sz="2000" dirty="0" smtClean="0"/>
              <a:t> </a:t>
            </a:r>
            <a:r>
              <a:rPr lang="fr-FR" sz="2000" dirty="0"/>
              <a:t>ont été remplacées par </a:t>
            </a:r>
            <a:r>
              <a:rPr lang="fr-FR" sz="2000" b="1" dirty="0" smtClean="0">
                <a:solidFill>
                  <a:schemeClr val="tx2">
                    <a:lumMod val="75000"/>
                  </a:schemeClr>
                </a:solidFill>
              </a:rPr>
              <a:t>$</a:t>
            </a:r>
            <a:r>
              <a:rPr lang="fr-FR" sz="2000" b="1" dirty="0">
                <a:solidFill>
                  <a:schemeClr val="tx2">
                    <a:lumMod val="75000"/>
                  </a:schemeClr>
                </a:solidFill>
              </a:rPr>
              <a:t>remplace</a:t>
            </a:r>
            <a:r>
              <a:rPr lang="fr-FR" sz="2000" dirty="0" smtClean="0"/>
              <a:t>. </a:t>
            </a:r>
          </a:p>
          <a:p>
            <a:pPr marL="0" indent="0">
              <a:buNone/>
            </a:pPr>
            <a:r>
              <a:rPr lang="fr-FR" sz="2000" b="1" dirty="0" smtClean="0">
                <a:solidFill>
                  <a:schemeClr val="tx2">
                    <a:lumMod val="75000"/>
                  </a:schemeClr>
                </a:solidFill>
              </a:rPr>
              <a:t>$cherche </a:t>
            </a:r>
            <a:r>
              <a:rPr lang="fr-FR" sz="2000" b="1" dirty="0">
                <a:solidFill>
                  <a:schemeClr val="tx2">
                    <a:lumMod val="75000"/>
                  </a:schemeClr>
                </a:solidFill>
              </a:rPr>
              <a:t>:</a:t>
            </a:r>
            <a:r>
              <a:rPr lang="fr-FR" sz="2000" dirty="0"/>
              <a:t> La valeur à chercher, autrement connue comme le </a:t>
            </a:r>
            <a:r>
              <a:rPr lang="fr-FR" sz="2000" i="1" dirty="0"/>
              <a:t>masque</a:t>
            </a:r>
            <a:r>
              <a:rPr lang="fr-FR" sz="2000" dirty="0"/>
              <a:t>. Un tableau peut être utilisé pour désigner plusieurs masques. </a:t>
            </a:r>
            <a:endParaRPr lang="fr-FR" sz="2000" dirty="0" smtClean="0"/>
          </a:p>
          <a:p>
            <a:pPr marL="0" indent="0">
              <a:buNone/>
            </a:pPr>
            <a:r>
              <a:rPr lang="fr-FR" sz="2000" b="1" dirty="0" smtClean="0">
                <a:solidFill>
                  <a:schemeClr val="tx2">
                    <a:lumMod val="75000"/>
                  </a:schemeClr>
                </a:solidFill>
              </a:rPr>
              <a:t>$remplace </a:t>
            </a:r>
            <a:r>
              <a:rPr lang="fr-FR" sz="2000" b="1" dirty="0">
                <a:solidFill>
                  <a:schemeClr val="tx2">
                    <a:lumMod val="75000"/>
                  </a:schemeClr>
                </a:solidFill>
              </a:rPr>
              <a:t>:</a:t>
            </a:r>
            <a:r>
              <a:rPr lang="fr-FR" sz="2000" dirty="0"/>
              <a:t> La valeur de remplacement à substituer aux valeurs trouvées. Un tableau peut être utilisé pour désigner plusieurs valeurs de remplacement. </a:t>
            </a:r>
            <a:endParaRPr lang="fr-FR" sz="2000" dirty="0" smtClean="0"/>
          </a:p>
          <a:p>
            <a:pPr marL="0" indent="0">
              <a:buNone/>
            </a:pPr>
            <a:r>
              <a:rPr lang="fr-FR" sz="2000" b="1" dirty="0" smtClean="0">
                <a:solidFill>
                  <a:schemeClr val="tx2">
                    <a:lumMod val="75000"/>
                  </a:schemeClr>
                </a:solidFill>
              </a:rPr>
              <a:t>$var </a:t>
            </a:r>
            <a:r>
              <a:rPr lang="fr-FR" sz="2000" b="1" dirty="0">
                <a:solidFill>
                  <a:schemeClr val="tx2">
                    <a:lumMod val="75000"/>
                  </a:schemeClr>
                </a:solidFill>
              </a:rPr>
              <a:t>:</a:t>
            </a:r>
            <a:r>
              <a:rPr lang="fr-FR" sz="2000" dirty="0"/>
              <a:t> La chaîne de caractères ou le tableau sur lequel on va effectuer la recherche et le remplacement. Si </a:t>
            </a:r>
            <a:r>
              <a:rPr lang="fr-FR" sz="2000" b="1" dirty="0">
                <a:solidFill>
                  <a:schemeClr val="tx2">
                    <a:lumMod val="75000"/>
                  </a:schemeClr>
                </a:solidFill>
              </a:rPr>
              <a:t>$var</a:t>
            </a:r>
            <a:r>
              <a:rPr lang="fr-FR" sz="2000" dirty="0" smtClean="0"/>
              <a:t> </a:t>
            </a:r>
            <a:r>
              <a:rPr lang="fr-FR" sz="2000" dirty="0"/>
              <a:t>est un tableau, alors le remplacement se fera sur chaque élément de celui-ci, et la valeur retournée sera aussi un tableau.</a:t>
            </a:r>
          </a:p>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nbfois</a:t>
            </a:r>
            <a:r>
              <a:rPr lang="fr-FR" sz="2000" b="1" dirty="0" smtClean="0">
                <a:solidFill>
                  <a:schemeClr val="tx2">
                    <a:lumMod val="75000"/>
                  </a:schemeClr>
                </a:solidFill>
              </a:rPr>
              <a:t> </a:t>
            </a:r>
            <a:r>
              <a:rPr lang="fr-FR" sz="2000" b="1" dirty="0">
                <a:solidFill>
                  <a:schemeClr val="tx2">
                    <a:lumMod val="75000"/>
                  </a:schemeClr>
                </a:solidFill>
              </a:rPr>
              <a:t>:</a:t>
            </a:r>
            <a:r>
              <a:rPr lang="fr-FR" sz="2000" dirty="0"/>
              <a:t> Si fournie, cette variable contiendra le nombre de remplacements </a:t>
            </a:r>
            <a:r>
              <a:rPr lang="fr-FR" sz="2000" dirty="0" smtClean="0"/>
              <a:t>à effectuer. </a:t>
            </a:r>
          </a:p>
          <a:p>
            <a:pPr marL="0" indent="0">
              <a:buNone/>
            </a:pPr>
            <a:endParaRPr lang="fr-FR" sz="2000" dirty="0"/>
          </a:p>
          <a:p>
            <a:pPr marL="0" indent="0">
              <a:buNone/>
            </a:pPr>
            <a:endParaRPr lang="fr-FR" sz="2000" b="1" i="1" dirty="0">
              <a:solidFill>
                <a:schemeClr val="accent2">
                  <a:lumMod val="75000"/>
                </a:schemeClr>
              </a:solidFill>
            </a:endParaRPr>
          </a:p>
        </p:txBody>
      </p:sp>
    </p:spTree>
    <p:extLst>
      <p:ext uri="{BB962C8B-B14F-4D97-AF65-F5344CB8AC3E}">
        <p14:creationId xmlns:p14="http://schemas.microsoft.com/office/powerpoint/2010/main" val="145288547"/>
      </p:ext>
    </p:extLst>
  </p:cSld>
  <p:clrMapOvr>
    <a:masterClrMapping/>
  </p:clrMapOvr>
  <p:transition spd="slow">
    <p:wipe dir="d"/>
  </p:transition>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manipulation de texte: </a:t>
            </a:r>
            <a:r>
              <a:rPr lang="fr-FR" sz="2800" b="1" i="1" dirty="0" err="1" smtClean="0">
                <a:solidFill>
                  <a:schemeClr val="accent2">
                    <a:lumMod val="75000"/>
                  </a:schemeClr>
                </a:solidFill>
              </a:rPr>
              <a:t>str_replace</a:t>
            </a:r>
            <a:r>
              <a:rPr lang="fr-FR" sz="2800" b="1" i="1" dirty="0" smtClean="0">
                <a:solidFill>
                  <a:schemeClr val="accent2">
                    <a:lumMod val="75000"/>
                  </a:schemeClr>
                </a:solidFill>
              </a:rPr>
              <a:t>($</a:t>
            </a:r>
            <a:r>
              <a:rPr lang="fr-FR" sz="2800" b="1" i="1" dirty="0" err="1" smtClean="0">
                <a:solidFill>
                  <a:schemeClr val="accent2">
                    <a:lumMod val="75000"/>
                  </a:schemeClr>
                </a:solidFill>
              </a:rPr>
              <a:t>cherche,$remplace,$var</a:t>
            </a:r>
            <a:r>
              <a:rPr lang="fr-FR" sz="2800" b="1" i="1" dirty="0" smtClean="0">
                <a:solidFill>
                  <a:schemeClr val="accent2">
                    <a:lumMod val="75000"/>
                  </a:schemeClr>
                </a:solidFill>
              </a:rPr>
              <a:t>[,$</a:t>
            </a:r>
            <a:r>
              <a:rPr lang="fr-FR" sz="2800" b="1" i="1" dirty="0" err="1" smtClean="0">
                <a:solidFill>
                  <a:schemeClr val="accent2">
                    <a:lumMod val="75000"/>
                  </a:schemeClr>
                </a:solidFill>
              </a:rPr>
              <a:t>nbfois</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fr-FR" sz="2000" i="1" dirty="0" smtClean="0"/>
              <a:t>Valeur </a:t>
            </a:r>
            <a:r>
              <a:rPr lang="fr-FR" sz="2000" i="1" dirty="0"/>
              <a:t>de retour :</a:t>
            </a:r>
          </a:p>
          <a:p>
            <a:pPr marL="0" indent="0">
              <a:buNone/>
            </a:pPr>
            <a:r>
              <a:rPr lang="fr-FR" sz="2000" dirty="0"/>
              <a:t>Cette fonction retourne une chaîne, ou un tableau, contenant les valeurs remplacées. Cette fonction est sensible à la casse</a:t>
            </a:r>
            <a:endParaRPr lang="fr-FR" sz="2000" dirty="0" smtClean="0"/>
          </a:p>
          <a:p>
            <a:pPr marL="0" indent="0">
              <a:buNone/>
            </a:pPr>
            <a:r>
              <a:rPr lang="fr-FR" sz="2000" dirty="0" smtClean="0"/>
              <a:t>exemples </a:t>
            </a:r>
            <a:r>
              <a:rPr lang="fr-FR" sz="2000" dirty="0"/>
              <a:t>:</a:t>
            </a:r>
          </a:p>
          <a:p>
            <a:pPr marL="0" indent="0">
              <a:buNone/>
            </a:pPr>
            <a:r>
              <a:rPr lang="fr-FR" sz="2000" dirty="0"/>
              <a:t>$var = 'Ceci est un exemple</a:t>
            </a:r>
            <a:r>
              <a:rPr lang="fr-FR" sz="2000" dirty="0" smtClean="0"/>
              <a:t>';</a:t>
            </a:r>
          </a:p>
          <a:p>
            <a:pPr marL="0" indent="0">
              <a:buNone/>
            </a:pPr>
            <a:r>
              <a:rPr lang="fr-FR" sz="2000" dirty="0" smtClean="0"/>
              <a:t>$</a:t>
            </a:r>
            <a:r>
              <a:rPr lang="fr-FR" sz="2000" dirty="0" err="1" smtClean="0"/>
              <a:t>ch</a:t>
            </a:r>
            <a:r>
              <a:rPr lang="fr-FR" sz="2000" dirty="0" smtClean="0"/>
              <a:t> = 'est';</a:t>
            </a:r>
          </a:p>
          <a:p>
            <a:pPr marL="0" indent="0">
              <a:buNone/>
            </a:pPr>
            <a:r>
              <a:rPr lang="fr-FR" sz="2000" dirty="0" smtClean="0"/>
              <a:t>$</a:t>
            </a:r>
            <a:r>
              <a:rPr lang="fr-FR" sz="2000" dirty="0" err="1" smtClean="0"/>
              <a:t>remp</a:t>
            </a:r>
            <a:r>
              <a:rPr lang="fr-FR" sz="2000" dirty="0" smtClean="0"/>
              <a:t> = 'aurait pu être';</a:t>
            </a:r>
            <a:endParaRPr lang="fr-FR" sz="2000" dirty="0"/>
          </a:p>
          <a:p>
            <a:pPr marL="0" indent="0">
              <a:buNone/>
            </a:pPr>
            <a:r>
              <a:rPr lang="fr-FR" sz="2000" dirty="0" err="1"/>
              <a:t>echo</a:t>
            </a:r>
            <a:r>
              <a:rPr lang="fr-FR" sz="2000" dirty="0"/>
              <a:t> '&lt;</a:t>
            </a:r>
            <a:r>
              <a:rPr lang="fr-FR" sz="2000" dirty="0" err="1"/>
              <a:t>br</a:t>
            </a:r>
            <a:r>
              <a:rPr lang="fr-FR" sz="2000" dirty="0"/>
              <a:t>/&gt;'.</a:t>
            </a:r>
            <a:r>
              <a:rPr lang="fr-FR" sz="2000" b="1" dirty="0" err="1" smtClean="0">
                <a:solidFill>
                  <a:schemeClr val="accent2">
                    <a:lumMod val="75000"/>
                  </a:schemeClr>
                </a:solidFill>
              </a:rPr>
              <a:t>str_replace</a:t>
            </a:r>
            <a:r>
              <a:rPr lang="fr-FR" sz="2000" dirty="0" smtClean="0"/>
              <a:t>($</a:t>
            </a:r>
            <a:r>
              <a:rPr lang="fr-FR" sz="2000" dirty="0" err="1" smtClean="0"/>
              <a:t>ch</a:t>
            </a:r>
            <a:r>
              <a:rPr lang="fr-FR" sz="2000" dirty="0" smtClean="0"/>
              <a:t>,$</a:t>
            </a:r>
            <a:r>
              <a:rPr lang="fr-FR" sz="2000" dirty="0" err="1" smtClean="0"/>
              <a:t>remp</a:t>
            </a:r>
            <a:r>
              <a:rPr lang="fr-FR" sz="2000" dirty="0" smtClean="0"/>
              <a:t>,$var');</a:t>
            </a:r>
            <a:r>
              <a:rPr lang="fr-FR" sz="2000" dirty="0"/>
              <a:t>	</a:t>
            </a:r>
            <a:r>
              <a:rPr lang="fr-FR" sz="2000" dirty="0" smtClean="0"/>
              <a:t>// Ceci aurait </a:t>
            </a:r>
            <a:r>
              <a:rPr lang="fr-FR" sz="2000" dirty="0"/>
              <a:t>pu être</a:t>
            </a:r>
            <a:r>
              <a:rPr lang="fr-FR" sz="2000" dirty="0" smtClean="0"/>
              <a:t> </a:t>
            </a:r>
            <a:r>
              <a:rPr lang="fr-FR" sz="2000" dirty="0"/>
              <a:t>un </a:t>
            </a:r>
            <a:r>
              <a:rPr lang="fr-FR" sz="2000" dirty="0" smtClean="0"/>
              <a:t>exemple</a:t>
            </a:r>
          </a:p>
          <a:p>
            <a:pPr marL="0" indent="0">
              <a:buNone/>
            </a:pPr>
            <a:r>
              <a:rPr lang="fr-FR" sz="2000" dirty="0" smtClean="0"/>
              <a:t>$</a:t>
            </a:r>
            <a:r>
              <a:rPr lang="fr-FR" sz="2000" dirty="0" err="1" smtClean="0"/>
              <a:t>minacc</a:t>
            </a:r>
            <a:r>
              <a:rPr lang="fr-FR" sz="2000" dirty="0" smtClean="0"/>
              <a:t> = </a:t>
            </a:r>
            <a:r>
              <a:rPr lang="fr-FR" sz="2000" dirty="0" err="1" smtClean="0"/>
              <a:t>array</a:t>
            </a:r>
            <a:r>
              <a:rPr lang="fr-FR" sz="2000" dirty="0" smtClean="0"/>
              <a:t>('</a:t>
            </a:r>
            <a:r>
              <a:rPr lang="fr-FR" sz="2000" dirty="0" err="1" smtClean="0"/>
              <a:t>é','è','ê','â','à','ô','ù','û','î</a:t>
            </a:r>
            <a:r>
              <a:rPr lang="fr-FR" sz="2000" dirty="0" smtClean="0"/>
              <a:t>')</a:t>
            </a:r>
            <a:endParaRPr lang="fr-FR" sz="2000" dirty="0"/>
          </a:p>
          <a:p>
            <a:pPr marL="0" indent="0">
              <a:buNone/>
            </a:pPr>
            <a:r>
              <a:rPr lang="fr-FR" sz="2000" dirty="0"/>
              <a:t>$</a:t>
            </a:r>
            <a:r>
              <a:rPr lang="fr-FR" sz="2000" dirty="0" err="1" smtClean="0"/>
              <a:t>majacc</a:t>
            </a:r>
            <a:r>
              <a:rPr lang="fr-FR" sz="2000" dirty="0" smtClean="0"/>
              <a:t> </a:t>
            </a:r>
            <a:r>
              <a:rPr lang="fr-FR" sz="2000" dirty="0"/>
              <a:t>= </a:t>
            </a:r>
            <a:r>
              <a:rPr lang="fr-FR" sz="2000" dirty="0" err="1"/>
              <a:t>array</a:t>
            </a:r>
            <a:r>
              <a:rPr lang="fr-FR" sz="2000" dirty="0"/>
              <a:t>(</a:t>
            </a:r>
            <a:r>
              <a:rPr lang="fr-FR" sz="2000" dirty="0" smtClean="0"/>
              <a:t>'É','È','Ê','</a:t>
            </a:r>
            <a:r>
              <a:rPr lang="fr-FR" sz="2000" dirty="0" smtClean="0">
                <a:latin typeface="Arial Unicode MS"/>
                <a:ea typeface="Arial Unicode MS"/>
                <a:cs typeface="Arial Unicode MS"/>
              </a:rPr>
              <a:t>Â','À','Ô','Ù','Û','Î'</a:t>
            </a:r>
            <a:r>
              <a:rPr lang="fr-FR" sz="2000" dirty="0" smtClean="0"/>
              <a:t>)</a:t>
            </a:r>
          </a:p>
          <a:p>
            <a:pPr marL="0" indent="0">
              <a:buNone/>
            </a:pPr>
            <a:r>
              <a:rPr lang="fr-FR" sz="2000" dirty="0" smtClean="0"/>
              <a:t>$var = 'déjà les chaînes'</a:t>
            </a:r>
          </a:p>
          <a:p>
            <a:pPr marL="0" indent="0">
              <a:buNone/>
            </a:pPr>
            <a:r>
              <a:rPr lang="fr-FR" sz="2000" dirty="0" err="1"/>
              <a:t>echo</a:t>
            </a:r>
            <a:r>
              <a:rPr lang="fr-FR" sz="2000" dirty="0"/>
              <a:t> '&lt;</a:t>
            </a:r>
            <a:r>
              <a:rPr lang="fr-FR" sz="2000" dirty="0" err="1"/>
              <a:t>br</a:t>
            </a:r>
            <a:r>
              <a:rPr lang="fr-FR" sz="2000" dirty="0" smtClean="0"/>
              <a:t>/&gt;'.</a:t>
            </a:r>
            <a:r>
              <a:rPr lang="fr-FR" sz="2000" b="1" dirty="0" err="1">
                <a:solidFill>
                  <a:schemeClr val="accent2">
                    <a:lumMod val="75000"/>
                  </a:schemeClr>
                </a:solidFill>
              </a:rPr>
              <a:t>strtoupper</a:t>
            </a:r>
            <a:r>
              <a:rPr lang="fr-FR" sz="2000" dirty="0" smtClean="0"/>
              <a:t>(</a:t>
            </a:r>
            <a:r>
              <a:rPr lang="fr-FR" sz="2000" b="1" dirty="0" err="1" smtClean="0">
                <a:solidFill>
                  <a:schemeClr val="accent2">
                    <a:lumMod val="75000"/>
                  </a:schemeClr>
                </a:solidFill>
              </a:rPr>
              <a:t>str_replace</a:t>
            </a:r>
            <a:r>
              <a:rPr lang="fr-FR" sz="2000" dirty="0" smtClean="0"/>
              <a:t>($</a:t>
            </a:r>
            <a:r>
              <a:rPr lang="fr-FR" sz="2000" dirty="0" err="1" smtClean="0"/>
              <a:t>minacc</a:t>
            </a:r>
            <a:r>
              <a:rPr lang="fr-FR" sz="2000" dirty="0" smtClean="0"/>
              <a:t>,$</a:t>
            </a:r>
            <a:r>
              <a:rPr lang="fr-FR" sz="2000" dirty="0" err="1" smtClean="0"/>
              <a:t>majacc</a:t>
            </a:r>
            <a:r>
              <a:rPr lang="fr-FR" sz="2000" dirty="0" smtClean="0"/>
              <a:t>,$</a:t>
            </a:r>
            <a:r>
              <a:rPr lang="fr-FR" sz="2000" dirty="0"/>
              <a:t>var</a:t>
            </a:r>
            <a:r>
              <a:rPr lang="fr-FR" sz="2000" dirty="0" smtClean="0"/>
              <a:t>'));  </a:t>
            </a:r>
          </a:p>
          <a:p>
            <a:pPr marL="0" indent="0">
              <a:buNone/>
            </a:pPr>
            <a:r>
              <a:rPr lang="fr-FR" sz="2000" dirty="0" smtClean="0"/>
              <a:t> //</a:t>
            </a:r>
            <a:r>
              <a:rPr lang="fr-FR" sz="2000" dirty="0" smtClean="0">
                <a:latin typeface="Arial Unicode MS" pitchFamily="34" charset="-128"/>
                <a:ea typeface="Arial Unicode MS" pitchFamily="34" charset="-128"/>
                <a:cs typeface="Arial Unicode MS" pitchFamily="34" charset="-128"/>
              </a:rPr>
              <a:t>DÉJÀ LES CHAÎNES</a:t>
            </a:r>
            <a:r>
              <a:rPr lang="fr-FR" sz="2000" dirty="0"/>
              <a:t>	</a:t>
            </a:r>
          </a:p>
          <a:p>
            <a:pPr marL="0" indent="0">
              <a:buNone/>
            </a:pPr>
            <a:endParaRPr lang="fr-FR" sz="2000" b="1" i="1" dirty="0" smtClean="0">
              <a:solidFill>
                <a:schemeClr val="accent2">
                  <a:lumMod val="75000"/>
                </a:schemeClr>
              </a:solidFill>
            </a:endParaRPr>
          </a:p>
          <a:p>
            <a:pPr marL="0" indent="0">
              <a:buNone/>
            </a:pPr>
            <a:endParaRPr lang="fr-FR" sz="2000" b="1" i="1" dirty="0">
              <a:solidFill>
                <a:schemeClr val="accent2">
                  <a:lumMod val="75000"/>
                </a:schemeClr>
              </a:solidFill>
            </a:endParaRPr>
          </a:p>
        </p:txBody>
      </p:sp>
    </p:spTree>
    <p:extLst>
      <p:ext uri="{BB962C8B-B14F-4D97-AF65-F5344CB8AC3E}">
        <p14:creationId xmlns:p14="http://schemas.microsoft.com/office/powerpoint/2010/main" val="1556953475"/>
      </p:ext>
    </p:extLst>
  </p:cSld>
  <p:clrMapOvr>
    <a:masterClrMapping/>
  </p:clrMapOvr>
  <p:transition spd="slow">
    <p:wipe dir="d"/>
  </p:transition>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manipulation de texte: </a:t>
            </a:r>
            <a:r>
              <a:rPr lang="fr-FR" sz="2800" b="1" i="1" dirty="0" err="1" smtClean="0">
                <a:solidFill>
                  <a:schemeClr val="accent2">
                    <a:lumMod val="75000"/>
                  </a:schemeClr>
                </a:solidFill>
              </a:rPr>
              <a:t>str_ireplace</a:t>
            </a:r>
            <a:r>
              <a:rPr lang="fr-FR" sz="2800" b="1" i="1" dirty="0" smtClean="0">
                <a:solidFill>
                  <a:schemeClr val="accent2">
                    <a:lumMod val="75000"/>
                  </a:schemeClr>
                </a:solidFill>
              </a:rPr>
              <a:t>($</a:t>
            </a:r>
            <a:r>
              <a:rPr lang="fr-FR" sz="2800" b="1" i="1" dirty="0" err="1" smtClean="0">
                <a:solidFill>
                  <a:schemeClr val="accent2">
                    <a:lumMod val="75000"/>
                  </a:schemeClr>
                </a:solidFill>
              </a:rPr>
              <a:t>cherche,$remplace,$var</a:t>
            </a:r>
            <a:r>
              <a:rPr lang="fr-FR" sz="2800" b="1" i="1" dirty="0" smtClean="0">
                <a:solidFill>
                  <a:schemeClr val="accent2">
                    <a:lumMod val="75000"/>
                  </a:schemeClr>
                </a:solidFill>
              </a:rPr>
              <a:t>[,$</a:t>
            </a:r>
            <a:r>
              <a:rPr lang="fr-FR" sz="2800" b="1" i="1" dirty="0" err="1" smtClean="0">
                <a:solidFill>
                  <a:schemeClr val="accent2">
                    <a:lumMod val="75000"/>
                  </a:schemeClr>
                </a:solidFill>
              </a:rPr>
              <a:t>nbfois</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fr-FR" sz="2000" dirty="0"/>
              <a:t>Version insensible à la casse de </a:t>
            </a:r>
            <a:r>
              <a:rPr lang="fr-FR" sz="2000" dirty="0" err="1">
                <a:hlinkClick r:id="rId2"/>
              </a:rPr>
              <a:t>str_replace</a:t>
            </a:r>
            <a:r>
              <a:rPr lang="fr-FR" sz="2000" dirty="0">
                <a:hlinkClick r:id="rId2"/>
              </a:rPr>
              <a:t>()</a:t>
            </a:r>
            <a:endParaRPr lang="fr-FR" sz="2000" dirty="0" smtClean="0"/>
          </a:p>
          <a:p>
            <a:pPr marL="0" indent="0">
              <a:buNone/>
            </a:pPr>
            <a:r>
              <a:rPr lang="fr-FR" sz="2000" dirty="0" smtClean="0">
                <a:solidFill>
                  <a:schemeClr val="tx2">
                    <a:lumMod val="75000"/>
                  </a:schemeClr>
                </a:solidFill>
              </a:rPr>
              <a:t>variable</a:t>
            </a:r>
            <a:r>
              <a:rPr lang="fr-FR" sz="2000" dirty="0" smtClean="0"/>
              <a:t> </a:t>
            </a:r>
            <a:r>
              <a:rPr lang="fr-FR" sz="2000" b="1" dirty="0" err="1" smtClean="0">
                <a:solidFill>
                  <a:schemeClr val="accent2">
                    <a:lumMod val="75000"/>
                  </a:schemeClr>
                </a:solidFill>
              </a:rPr>
              <a:t>str_ireplace</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cherche,$remplace,$var</a:t>
            </a:r>
            <a:r>
              <a:rPr lang="fr-FR" sz="2000" b="1" dirty="0" smtClean="0">
                <a:solidFill>
                  <a:schemeClr val="tx2">
                    <a:lumMod val="75000"/>
                  </a:schemeClr>
                </a:solidFill>
              </a:rPr>
              <a:t>[, $</a:t>
            </a:r>
            <a:r>
              <a:rPr lang="fr-FR" sz="2000" b="1" dirty="0" err="1" smtClean="0">
                <a:solidFill>
                  <a:schemeClr val="tx2">
                    <a:lumMod val="75000"/>
                  </a:schemeClr>
                </a:solidFill>
              </a:rPr>
              <a:t>nbfois</a:t>
            </a:r>
            <a:r>
              <a:rPr lang="fr-FR" sz="2000" b="1" dirty="0" smtClean="0">
                <a:solidFill>
                  <a:schemeClr val="tx2">
                    <a:lumMod val="75000"/>
                  </a:schemeClr>
                </a:solidFill>
              </a:rPr>
              <a:t>] </a:t>
            </a:r>
            <a:r>
              <a:rPr lang="fr-FR" sz="2000" b="1" dirty="0" smtClean="0">
                <a:solidFill>
                  <a:schemeClr val="accent2">
                    <a:lumMod val="75000"/>
                  </a:schemeClr>
                </a:solidFill>
              </a:rPr>
              <a:t>)</a:t>
            </a:r>
            <a:endParaRPr lang="fr-FR" sz="2000" b="1" dirty="0">
              <a:solidFill>
                <a:schemeClr val="accent2">
                  <a:lumMod val="75000"/>
                </a:schemeClr>
              </a:solidFill>
            </a:endParaRPr>
          </a:p>
          <a:p>
            <a:pPr marL="0" indent="0">
              <a:buNone/>
            </a:pPr>
            <a:r>
              <a:rPr lang="fr-FR" sz="2000" dirty="0"/>
              <a:t>retourne une chaîne ou un tableau, dont toutes les occurrences de </a:t>
            </a:r>
            <a:r>
              <a:rPr lang="fr-FR" sz="2000" b="1" dirty="0" smtClean="0">
                <a:solidFill>
                  <a:schemeClr val="tx2">
                    <a:lumMod val="75000"/>
                  </a:schemeClr>
                </a:solidFill>
              </a:rPr>
              <a:t>$</a:t>
            </a:r>
            <a:r>
              <a:rPr lang="fr-FR" sz="2000" b="1" dirty="0">
                <a:solidFill>
                  <a:schemeClr val="tx2">
                    <a:lumMod val="75000"/>
                  </a:schemeClr>
                </a:solidFill>
              </a:rPr>
              <a:t>cherche </a:t>
            </a:r>
            <a:r>
              <a:rPr lang="fr-FR" sz="2000" dirty="0" smtClean="0"/>
              <a:t>dans </a:t>
            </a:r>
            <a:r>
              <a:rPr lang="fr-FR" sz="2000" b="1" dirty="0" smtClean="0">
                <a:solidFill>
                  <a:schemeClr val="tx2">
                    <a:lumMod val="75000"/>
                  </a:schemeClr>
                </a:solidFill>
              </a:rPr>
              <a:t>$</a:t>
            </a:r>
            <a:r>
              <a:rPr lang="fr-FR" sz="2000" b="1" dirty="0">
                <a:solidFill>
                  <a:schemeClr val="tx2">
                    <a:lumMod val="75000"/>
                  </a:schemeClr>
                </a:solidFill>
              </a:rPr>
              <a:t>var</a:t>
            </a:r>
            <a:r>
              <a:rPr lang="fr-FR" sz="2000" dirty="0" smtClean="0"/>
              <a:t> </a:t>
            </a:r>
            <a:r>
              <a:rPr lang="fr-FR" sz="2000" dirty="0"/>
              <a:t>ont été remplacées par </a:t>
            </a:r>
            <a:r>
              <a:rPr lang="fr-FR" sz="2000" b="1" dirty="0" smtClean="0">
                <a:solidFill>
                  <a:schemeClr val="tx2">
                    <a:lumMod val="75000"/>
                  </a:schemeClr>
                </a:solidFill>
              </a:rPr>
              <a:t>$</a:t>
            </a:r>
            <a:r>
              <a:rPr lang="fr-FR" sz="2000" b="1" dirty="0">
                <a:solidFill>
                  <a:schemeClr val="tx2">
                    <a:lumMod val="75000"/>
                  </a:schemeClr>
                </a:solidFill>
              </a:rPr>
              <a:t>remplace</a:t>
            </a:r>
            <a:r>
              <a:rPr lang="fr-FR" sz="2000" dirty="0" smtClean="0"/>
              <a:t>. </a:t>
            </a:r>
          </a:p>
          <a:p>
            <a:pPr marL="0" indent="0">
              <a:buNone/>
            </a:pPr>
            <a:r>
              <a:rPr lang="fr-FR" sz="2000" b="1" dirty="0" smtClean="0">
                <a:solidFill>
                  <a:schemeClr val="tx2">
                    <a:lumMod val="75000"/>
                  </a:schemeClr>
                </a:solidFill>
              </a:rPr>
              <a:t>$cherche </a:t>
            </a:r>
            <a:r>
              <a:rPr lang="fr-FR" sz="2000" b="1" dirty="0">
                <a:solidFill>
                  <a:schemeClr val="tx2">
                    <a:lumMod val="75000"/>
                  </a:schemeClr>
                </a:solidFill>
              </a:rPr>
              <a:t>:</a:t>
            </a:r>
            <a:r>
              <a:rPr lang="fr-FR" sz="2000" dirty="0"/>
              <a:t> La valeur à chercher, autrement connue comme le </a:t>
            </a:r>
            <a:r>
              <a:rPr lang="fr-FR" sz="2000" i="1" dirty="0"/>
              <a:t>masque</a:t>
            </a:r>
            <a:r>
              <a:rPr lang="fr-FR" sz="2000" dirty="0"/>
              <a:t>. Un tableau peut être utilisé pour désigner plusieurs masques. </a:t>
            </a:r>
            <a:endParaRPr lang="fr-FR" sz="2000" dirty="0" smtClean="0"/>
          </a:p>
          <a:p>
            <a:pPr marL="0" indent="0">
              <a:buNone/>
            </a:pPr>
            <a:r>
              <a:rPr lang="fr-FR" sz="2000" b="1" dirty="0" smtClean="0">
                <a:solidFill>
                  <a:schemeClr val="tx2">
                    <a:lumMod val="75000"/>
                  </a:schemeClr>
                </a:solidFill>
              </a:rPr>
              <a:t>$remplace </a:t>
            </a:r>
            <a:r>
              <a:rPr lang="fr-FR" sz="2000" b="1" dirty="0">
                <a:solidFill>
                  <a:schemeClr val="tx2">
                    <a:lumMod val="75000"/>
                  </a:schemeClr>
                </a:solidFill>
              </a:rPr>
              <a:t>:</a:t>
            </a:r>
            <a:r>
              <a:rPr lang="fr-FR" sz="2000" dirty="0"/>
              <a:t> La valeur de remplacement à substituer aux valeurs trouvées. Un tableau peut être utilisé pour désigner plusieurs valeurs de remplacement. </a:t>
            </a:r>
            <a:endParaRPr lang="fr-FR" sz="2000" dirty="0" smtClean="0"/>
          </a:p>
          <a:p>
            <a:pPr marL="0" indent="0">
              <a:buNone/>
            </a:pPr>
            <a:r>
              <a:rPr lang="fr-FR" sz="2000" b="1" dirty="0" smtClean="0">
                <a:solidFill>
                  <a:schemeClr val="tx2">
                    <a:lumMod val="75000"/>
                  </a:schemeClr>
                </a:solidFill>
              </a:rPr>
              <a:t>$var </a:t>
            </a:r>
            <a:r>
              <a:rPr lang="fr-FR" sz="2000" b="1" dirty="0">
                <a:solidFill>
                  <a:schemeClr val="tx2">
                    <a:lumMod val="75000"/>
                  </a:schemeClr>
                </a:solidFill>
              </a:rPr>
              <a:t>:</a:t>
            </a:r>
            <a:r>
              <a:rPr lang="fr-FR" sz="2000" dirty="0"/>
              <a:t> La chaîne de caractères ou le tableau sur lequel on va effectuer la recherche et le remplacement. Si </a:t>
            </a:r>
            <a:r>
              <a:rPr lang="fr-FR" sz="2000" b="1" dirty="0">
                <a:solidFill>
                  <a:schemeClr val="tx2">
                    <a:lumMod val="75000"/>
                  </a:schemeClr>
                </a:solidFill>
              </a:rPr>
              <a:t>$var</a:t>
            </a:r>
            <a:r>
              <a:rPr lang="fr-FR" sz="2000" dirty="0" smtClean="0"/>
              <a:t> </a:t>
            </a:r>
            <a:r>
              <a:rPr lang="fr-FR" sz="2000" dirty="0"/>
              <a:t>est un tableau, alors le remplacement se fera sur chaque élément de celui-ci, et la valeur retournée sera aussi un tableau.</a:t>
            </a:r>
          </a:p>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nbfois</a:t>
            </a:r>
            <a:r>
              <a:rPr lang="fr-FR" sz="2000" b="1" dirty="0" smtClean="0">
                <a:solidFill>
                  <a:schemeClr val="tx2">
                    <a:lumMod val="75000"/>
                  </a:schemeClr>
                </a:solidFill>
              </a:rPr>
              <a:t> </a:t>
            </a:r>
            <a:r>
              <a:rPr lang="fr-FR" sz="2000" b="1" dirty="0">
                <a:solidFill>
                  <a:schemeClr val="tx2">
                    <a:lumMod val="75000"/>
                  </a:schemeClr>
                </a:solidFill>
              </a:rPr>
              <a:t>:</a:t>
            </a:r>
            <a:r>
              <a:rPr lang="fr-FR" sz="2000" dirty="0"/>
              <a:t> Si fournie, cette variable contiendra le nombre de remplacements </a:t>
            </a:r>
            <a:r>
              <a:rPr lang="fr-FR" sz="2000" dirty="0" smtClean="0"/>
              <a:t>à effectuer. </a:t>
            </a:r>
          </a:p>
          <a:p>
            <a:pPr marL="0" indent="0">
              <a:buNone/>
            </a:pPr>
            <a:endParaRPr lang="fr-FR" sz="2000" dirty="0"/>
          </a:p>
          <a:p>
            <a:pPr marL="0" indent="0">
              <a:buNone/>
            </a:pPr>
            <a:endParaRPr lang="fr-FR" sz="2000" b="1" i="1" dirty="0">
              <a:solidFill>
                <a:schemeClr val="accent2">
                  <a:lumMod val="75000"/>
                </a:schemeClr>
              </a:solidFill>
            </a:endParaRPr>
          </a:p>
        </p:txBody>
      </p:sp>
    </p:spTree>
    <p:extLst>
      <p:ext uri="{BB962C8B-B14F-4D97-AF65-F5344CB8AC3E}">
        <p14:creationId xmlns:p14="http://schemas.microsoft.com/office/powerpoint/2010/main" val="1391651716"/>
      </p:ext>
    </p:extLst>
  </p:cSld>
  <p:clrMapOvr>
    <a:masterClrMapping/>
  </p:clrMapOvr>
  <p:transition spd="slow">
    <p:wipe dir="d"/>
  </p:transition>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manipulation de texte: </a:t>
            </a:r>
            <a:r>
              <a:rPr lang="fr-FR" sz="2800" b="1" i="1" dirty="0" err="1" smtClean="0">
                <a:solidFill>
                  <a:schemeClr val="accent2">
                    <a:lumMod val="75000"/>
                  </a:schemeClr>
                </a:solidFill>
              </a:rPr>
              <a:t>str_ireplace</a:t>
            </a:r>
            <a:r>
              <a:rPr lang="fr-FR" sz="2800" b="1" i="1" dirty="0" smtClean="0">
                <a:solidFill>
                  <a:schemeClr val="accent2">
                    <a:lumMod val="75000"/>
                  </a:schemeClr>
                </a:solidFill>
              </a:rPr>
              <a:t>($</a:t>
            </a:r>
            <a:r>
              <a:rPr lang="fr-FR" sz="2800" b="1" i="1" dirty="0" err="1" smtClean="0">
                <a:solidFill>
                  <a:schemeClr val="accent2">
                    <a:lumMod val="75000"/>
                  </a:schemeClr>
                </a:solidFill>
              </a:rPr>
              <a:t>cherche,$remplace,$var</a:t>
            </a:r>
            <a:r>
              <a:rPr lang="fr-FR" sz="2800" b="1" i="1" dirty="0" smtClean="0">
                <a:solidFill>
                  <a:schemeClr val="accent2">
                    <a:lumMod val="75000"/>
                  </a:schemeClr>
                </a:solidFill>
              </a:rPr>
              <a:t>[,$</a:t>
            </a:r>
            <a:r>
              <a:rPr lang="fr-FR" sz="2800" b="1" i="1" dirty="0" err="1" smtClean="0">
                <a:solidFill>
                  <a:schemeClr val="accent2">
                    <a:lumMod val="75000"/>
                  </a:schemeClr>
                </a:solidFill>
              </a:rPr>
              <a:t>nbfois</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fr-FR" sz="2000" i="1" dirty="0" smtClean="0"/>
              <a:t>Valeur </a:t>
            </a:r>
            <a:r>
              <a:rPr lang="fr-FR" sz="2000" i="1" dirty="0"/>
              <a:t>de retour :</a:t>
            </a:r>
          </a:p>
          <a:p>
            <a:pPr marL="0" indent="0">
              <a:buNone/>
            </a:pPr>
            <a:r>
              <a:rPr lang="fr-FR" sz="2000" dirty="0"/>
              <a:t>Cette fonction retourne une chaîne, ou un tableau, contenant les valeurs remplacées. Cette fonction est </a:t>
            </a:r>
            <a:r>
              <a:rPr lang="fr-FR" sz="2000" dirty="0" smtClean="0"/>
              <a:t>insensible </a:t>
            </a:r>
            <a:r>
              <a:rPr lang="fr-FR" sz="2000" dirty="0"/>
              <a:t>à la casse</a:t>
            </a:r>
            <a:endParaRPr lang="fr-FR" sz="2000" dirty="0" smtClean="0"/>
          </a:p>
          <a:p>
            <a:pPr marL="0" indent="0">
              <a:buNone/>
            </a:pPr>
            <a:r>
              <a:rPr lang="fr-FR" sz="2000" dirty="0" smtClean="0"/>
              <a:t>exemples </a:t>
            </a:r>
            <a:r>
              <a:rPr lang="fr-FR" sz="2000" dirty="0"/>
              <a:t>:</a:t>
            </a:r>
          </a:p>
          <a:p>
            <a:pPr marL="0" indent="0">
              <a:buNone/>
            </a:pPr>
            <a:r>
              <a:rPr lang="fr-FR" sz="2000" dirty="0"/>
              <a:t>$var = 'Ceci est un exemple</a:t>
            </a:r>
            <a:r>
              <a:rPr lang="fr-FR" sz="2000" dirty="0" smtClean="0"/>
              <a:t>';</a:t>
            </a:r>
          </a:p>
          <a:p>
            <a:pPr marL="0" indent="0">
              <a:buNone/>
            </a:pPr>
            <a:r>
              <a:rPr lang="fr-FR" sz="2000" dirty="0" smtClean="0"/>
              <a:t>$</a:t>
            </a:r>
            <a:r>
              <a:rPr lang="fr-FR" sz="2000" dirty="0" err="1" smtClean="0"/>
              <a:t>ch</a:t>
            </a:r>
            <a:r>
              <a:rPr lang="fr-FR" sz="2000" dirty="0" smtClean="0"/>
              <a:t> = 'EST';</a:t>
            </a:r>
          </a:p>
          <a:p>
            <a:pPr marL="0" indent="0">
              <a:buNone/>
            </a:pPr>
            <a:r>
              <a:rPr lang="fr-FR" sz="2000" dirty="0" smtClean="0"/>
              <a:t>$</a:t>
            </a:r>
            <a:r>
              <a:rPr lang="fr-FR" sz="2000" dirty="0" err="1" smtClean="0"/>
              <a:t>remp</a:t>
            </a:r>
            <a:r>
              <a:rPr lang="fr-FR" sz="2000" dirty="0" smtClean="0"/>
              <a:t> = 'aurait pu être';</a:t>
            </a:r>
            <a:endParaRPr lang="fr-FR" sz="2000" dirty="0"/>
          </a:p>
          <a:p>
            <a:pPr marL="0" indent="0">
              <a:buNone/>
            </a:pPr>
            <a:r>
              <a:rPr lang="fr-FR" sz="2000" dirty="0" err="1"/>
              <a:t>echo</a:t>
            </a:r>
            <a:r>
              <a:rPr lang="fr-FR" sz="2000" dirty="0"/>
              <a:t> '&lt;</a:t>
            </a:r>
            <a:r>
              <a:rPr lang="fr-FR" sz="2000" dirty="0" err="1"/>
              <a:t>br</a:t>
            </a:r>
            <a:r>
              <a:rPr lang="fr-FR" sz="2000" dirty="0"/>
              <a:t>/&gt;'.</a:t>
            </a:r>
            <a:r>
              <a:rPr lang="fr-FR" sz="2000" b="1" dirty="0" err="1" smtClean="0">
                <a:solidFill>
                  <a:schemeClr val="accent2">
                    <a:lumMod val="75000"/>
                  </a:schemeClr>
                </a:solidFill>
              </a:rPr>
              <a:t>str_ireplace</a:t>
            </a:r>
            <a:r>
              <a:rPr lang="fr-FR" sz="2000" dirty="0" smtClean="0"/>
              <a:t>($</a:t>
            </a:r>
            <a:r>
              <a:rPr lang="fr-FR" sz="2000" dirty="0" err="1" smtClean="0"/>
              <a:t>ch</a:t>
            </a:r>
            <a:r>
              <a:rPr lang="fr-FR" sz="2000" dirty="0" smtClean="0"/>
              <a:t>,$</a:t>
            </a:r>
            <a:r>
              <a:rPr lang="fr-FR" sz="2000" dirty="0" err="1" smtClean="0"/>
              <a:t>remp</a:t>
            </a:r>
            <a:r>
              <a:rPr lang="fr-FR" sz="2000" dirty="0" smtClean="0"/>
              <a:t>,$var');</a:t>
            </a:r>
            <a:r>
              <a:rPr lang="fr-FR" sz="2000" dirty="0"/>
              <a:t>	</a:t>
            </a:r>
            <a:r>
              <a:rPr lang="fr-FR" sz="2000" dirty="0" smtClean="0"/>
              <a:t>// Ceci aurait </a:t>
            </a:r>
            <a:r>
              <a:rPr lang="fr-FR" sz="2000" dirty="0"/>
              <a:t>pu être</a:t>
            </a:r>
            <a:r>
              <a:rPr lang="fr-FR" sz="2000" dirty="0" smtClean="0"/>
              <a:t> </a:t>
            </a:r>
            <a:r>
              <a:rPr lang="fr-FR" sz="2000" dirty="0"/>
              <a:t>un </a:t>
            </a:r>
            <a:r>
              <a:rPr lang="fr-FR" sz="2000" dirty="0" smtClean="0"/>
              <a:t>exemple</a:t>
            </a:r>
          </a:p>
          <a:p>
            <a:pPr marL="0" indent="0">
              <a:buNone/>
            </a:pPr>
            <a:r>
              <a:rPr lang="fr-FR" sz="2000" dirty="0" smtClean="0"/>
              <a:t>$</a:t>
            </a:r>
            <a:r>
              <a:rPr lang="fr-FR" sz="2000" dirty="0" err="1" smtClean="0"/>
              <a:t>minacc</a:t>
            </a:r>
            <a:r>
              <a:rPr lang="fr-FR" sz="2000" dirty="0" smtClean="0"/>
              <a:t> = </a:t>
            </a:r>
            <a:r>
              <a:rPr lang="fr-FR" sz="2000" dirty="0" err="1" smtClean="0"/>
              <a:t>array</a:t>
            </a:r>
            <a:r>
              <a:rPr lang="fr-FR" sz="2000" dirty="0" smtClean="0"/>
              <a:t>('</a:t>
            </a:r>
            <a:r>
              <a:rPr lang="fr-FR" sz="2000" dirty="0" err="1" smtClean="0"/>
              <a:t>é','è','ê','â','à','ô','ù','û','î</a:t>
            </a:r>
            <a:r>
              <a:rPr lang="fr-FR" sz="2000" dirty="0" smtClean="0"/>
              <a:t>')</a:t>
            </a:r>
            <a:endParaRPr lang="fr-FR" sz="2000" dirty="0"/>
          </a:p>
          <a:p>
            <a:pPr marL="0" indent="0">
              <a:buNone/>
            </a:pPr>
            <a:r>
              <a:rPr lang="fr-FR" sz="2000" dirty="0"/>
              <a:t>$</a:t>
            </a:r>
            <a:r>
              <a:rPr lang="fr-FR" sz="2000" dirty="0" err="1" smtClean="0"/>
              <a:t>majacc</a:t>
            </a:r>
            <a:r>
              <a:rPr lang="fr-FR" sz="2000" dirty="0" smtClean="0"/>
              <a:t> </a:t>
            </a:r>
            <a:r>
              <a:rPr lang="fr-FR" sz="2000" dirty="0"/>
              <a:t>= </a:t>
            </a:r>
            <a:r>
              <a:rPr lang="fr-FR" sz="2000" dirty="0" err="1"/>
              <a:t>array</a:t>
            </a:r>
            <a:r>
              <a:rPr lang="fr-FR" sz="2000" dirty="0"/>
              <a:t>(</a:t>
            </a:r>
            <a:r>
              <a:rPr lang="fr-FR" sz="2000" dirty="0" smtClean="0"/>
              <a:t>'É','È','Ê','</a:t>
            </a:r>
            <a:r>
              <a:rPr lang="fr-FR" sz="2000" dirty="0" smtClean="0">
                <a:latin typeface="Arial Unicode MS"/>
                <a:ea typeface="Arial Unicode MS"/>
                <a:cs typeface="Arial Unicode MS"/>
              </a:rPr>
              <a:t>Â','À','Ô','Ù','Û','Î'</a:t>
            </a:r>
            <a:r>
              <a:rPr lang="fr-FR" sz="2000" dirty="0" smtClean="0"/>
              <a:t>)</a:t>
            </a:r>
          </a:p>
          <a:p>
            <a:pPr marL="0" indent="0">
              <a:buNone/>
            </a:pPr>
            <a:r>
              <a:rPr lang="fr-FR" sz="2000" dirty="0" smtClean="0"/>
              <a:t>$var = 'déjà les chaînes'</a:t>
            </a:r>
          </a:p>
          <a:p>
            <a:pPr marL="0" indent="0">
              <a:buNone/>
            </a:pPr>
            <a:r>
              <a:rPr lang="fr-FR" sz="2000" dirty="0" err="1"/>
              <a:t>echo</a:t>
            </a:r>
            <a:r>
              <a:rPr lang="fr-FR" sz="2000" dirty="0"/>
              <a:t> '&lt;</a:t>
            </a:r>
            <a:r>
              <a:rPr lang="fr-FR" sz="2000" dirty="0" err="1"/>
              <a:t>br</a:t>
            </a:r>
            <a:r>
              <a:rPr lang="fr-FR" sz="2000" dirty="0" smtClean="0"/>
              <a:t>/&gt;'.</a:t>
            </a:r>
            <a:r>
              <a:rPr lang="fr-FR" sz="2000" b="1" dirty="0" err="1" smtClean="0">
                <a:solidFill>
                  <a:schemeClr val="accent2">
                    <a:lumMod val="75000"/>
                  </a:schemeClr>
                </a:solidFill>
              </a:rPr>
              <a:t>strtoupper</a:t>
            </a:r>
            <a:r>
              <a:rPr lang="fr-FR" sz="2000" dirty="0" smtClean="0"/>
              <a:t>(</a:t>
            </a:r>
            <a:r>
              <a:rPr lang="fr-FR" sz="2000" b="1" dirty="0" err="1" smtClean="0">
                <a:solidFill>
                  <a:schemeClr val="accent2">
                    <a:lumMod val="75000"/>
                  </a:schemeClr>
                </a:solidFill>
              </a:rPr>
              <a:t>str_ireplace</a:t>
            </a:r>
            <a:r>
              <a:rPr lang="fr-FR" sz="2000" dirty="0" smtClean="0"/>
              <a:t>($</a:t>
            </a:r>
            <a:r>
              <a:rPr lang="fr-FR" sz="2000" dirty="0" err="1" smtClean="0"/>
              <a:t>minacc</a:t>
            </a:r>
            <a:r>
              <a:rPr lang="fr-FR" sz="2000" dirty="0" smtClean="0"/>
              <a:t>,$</a:t>
            </a:r>
            <a:r>
              <a:rPr lang="fr-FR" sz="2000" dirty="0" err="1" smtClean="0"/>
              <a:t>majacc</a:t>
            </a:r>
            <a:r>
              <a:rPr lang="fr-FR" sz="2000" dirty="0" smtClean="0"/>
              <a:t>,$</a:t>
            </a:r>
            <a:r>
              <a:rPr lang="fr-FR" sz="2000" dirty="0"/>
              <a:t>var</a:t>
            </a:r>
            <a:r>
              <a:rPr lang="fr-FR" sz="2000" dirty="0" smtClean="0"/>
              <a:t>'));  </a:t>
            </a:r>
          </a:p>
          <a:p>
            <a:pPr marL="0" indent="0">
              <a:buNone/>
            </a:pPr>
            <a:r>
              <a:rPr lang="fr-FR" sz="2000" dirty="0" smtClean="0"/>
              <a:t> //</a:t>
            </a:r>
            <a:r>
              <a:rPr lang="fr-FR" sz="2000" dirty="0" smtClean="0">
                <a:latin typeface="Arial Unicode MS" pitchFamily="34" charset="-128"/>
                <a:ea typeface="Arial Unicode MS" pitchFamily="34" charset="-128"/>
                <a:cs typeface="Arial Unicode MS" pitchFamily="34" charset="-128"/>
              </a:rPr>
              <a:t>DÉJÀ LES CHAÎNES</a:t>
            </a:r>
            <a:r>
              <a:rPr lang="fr-FR" sz="2000" dirty="0"/>
              <a:t>	</a:t>
            </a:r>
          </a:p>
          <a:p>
            <a:pPr marL="0" indent="0">
              <a:buNone/>
            </a:pPr>
            <a:endParaRPr lang="fr-FR" sz="2000" b="1" i="1" dirty="0" smtClean="0">
              <a:solidFill>
                <a:schemeClr val="accent2">
                  <a:lumMod val="75000"/>
                </a:schemeClr>
              </a:solidFill>
            </a:endParaRPr>
          </a:p>
          <a:p>
            <a:pPr marL="0" indent="0">
              <a:buNone/>
            </a:pPr>
            <a:endParaRPr lang="fr-FR" sz="2000" b="1" i="1" dirty="0">
              <a:solidFill>
                <a:schemeClr val="accent2">
                  <a:lumMod val="75000"/>
                </a:schemeClr>
              </a:solidFill>
            </a:endParaRPr>
          </a:p>
        </p:txBody>
      </p:sp>
    </p:spTree>
    <p:extLst>
      <p:ext uri="{BB962C8B-B14F-4D97-AF65-F5344CB8AC3E}">
        <p14:creationId xmlns:p14="http://schemas.microsoft.com/office/powerpoint/2010/main" val="3595543124"/>
      </p:ext>
    </p:extLst>
  </p:cSld>
  <p:clrMapOvr>
    <a:masterClrMapping/>
  </p:clrMapOvr>
  <p:transition spd="slow">
    <p:wipe dir="d"/>
  </p:transition>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gestion des tableaux : </a:t>
            </a:r>
            <a:br>
              <a:rPr lang="fr-FR" sz="4000" b="1" i="1" dirty="0"/>
            </a:br>
            <a:r>
              <a:rPr lang="fr-FR" sz="2800" b="1" i="1" dirty="0" smtClean="0">
                <a:solidFill>
                  <a:schemeClr val="accent2">
                    <a:lumMod val="75000"/>
                  </a:schemeClr>
                </a:solidFill>
              </a:rPr>
              <a:t>range($</a:t>
            </a:r>
            <a:r>
              <a:rPr lang="fr-FR" sz="2800" b="1" i="1" dirty="0" err="1" smtClean="0">
                <a:solidFill>
                  <a:schemeClr val="accent2">
                    <a:lumMod val="75000"/>
                  </a:schemeClr>
                </a:solidFill>
              </a:rPr>
              <a:t>debut</a:t>
            </a:r>
            <a:r>
              <a:rPr lang="fr-FR" sz="2800" b="1" i="1" dirty="0" smtClean="0">
                <a:solidFill>
                  <a:schemeClr val="accent2">
                    <a:lumMod val="75000"/>
                  </a:schemeClr>
                </a:solidFill>
              </a:rPr>
              <a:t>,$fin[,$pas])</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fr-FR" sz="2000" dirty="0" smtClean="0">
                <a:solidFill>
                  <a:schemeClr val="tx2">
                    <a:lumMod val="75000"/>
                  </a:schemeClr>
                </a:solidFill>
              </a:rPr>
              <a:t>tableau</a:t>
            </a:r>
            <a:r>
              <a:rPr lang="fr-FR" sz="2000" dirty="0" smtClean="0"/>
              <a:t> </a:t>
            </a:r>
            <a:r>
              <a:rPr lang="fr-FR" sz="2000" b="1" dirty="0" smtClean="0">
                <a:solidFill>
                  <a:schemeClr val="accent2">
                    <a:lumMod val="75000"/>
                  </a:schemeClr>
                </a:solidFill>
              </a:rPr>
              <a:t>range(</a:t>
            </a:r>
            <a:r>
              <a:rPr lang="fr-FR" sz="2000" b="1" dirty="0" smtClean="0">
                <a:solidFill>
                  <a:schemeClr val="tx2">
                    <a:lumMod val="75000"/>
                  </a:schemeClr>
                </a:solidFill>
              </a:rPr>
              <a:t>$</a:t>
            </a:r>
            <a:r>
              <a:rPr lang="fr-FR" sz="2000" b="1" dirty="0" err="1" smtClean="0">
                <a:solidFill>
                  <a:schemeClr val="tx2">
                    <a:lumMod val="75000"/>
                  </a:schemeClr>
                </a:solidFill>
              </a:rPr>
              <a:t>debut</a:t>
            </a:r>
            <a:r>
              <a:rPr lang="fr-FR" sz="2000" b="1" dirty="0" smtClean="0">
                <a:solidFill>
                  <a:schemeClr val="tx2">
                    <a:lumMod val="75000"/>
                  </a:schemeClr>
                </a:solidFill>
              </a:rPr>
              <a:t>,$fin[, $pas] </a:t>
            </a:r>
            <a:r>
              <a:rPr lang="fr-FR" sz="2000" b="1" dirty="0">
                <a:solidFill>
                  <a:schemeClr val="accent2">
                    <a:lumMod val="75000"/>
                  </a:schemeClr>
                </a:solidFill>
              </a:rPr>
              <a:t>)</a:t>
            </a:r>
          </a:p>
          <a:p>
            <a:pPr marL="0" indent="0">
              <a:buNone/>
            </a:pPr>
            <a:r>
              <a:rPr lang="fr-FR" sz="2000" dirty="0"/>
              <a:t>Crée un </a:t>
            </a:r>
            <a:r>
              <a:rPr lang="fr-FR" sz="2000" dirty="0" smtClean="0"/>
              <a:t>tableau dont le premier élément est </a:t>
            </a:r>
            <a:r>
              <a:rPr lang="fr-FR" sz="2000" b="1" dirty="0">
                <a:solidFill>
                  <a:schemeClr val="tx2">
                    <a:lumMod val="75000"/>
                  </a:schemeClr>
                </a:solidFill>
              </a:rPr>
              <a:t>$</a:t>
            </a:r>
            <a:r>
              <a:rPr lang="fr-FR" sz="2000" b="1" dirty="0" err="1">
                <a:solidFill>
                  <a:schemeClr val="tx2">
                    <a:lumMod val="75000"/>
                  </a:schemeClr>
                </a:solidFill>
              </a:rPr>
              <a:t>debut</a:t>
            </a:r>
            <a:r>
              <a:rPr lang="fr-FR" sz="2000" b="1" dirty="0">
                <a:solidFill>
                  <a:schemeClr val="tx2">
                    <a:lumMod val="75000"/>
                  </a:schemeClr>
                </a:solidFill>
              </a:rPr>
              <a:t> </a:t>
            </a:r>
            <a:r>
              <a:rPr lang="fr-FR" sz="2000" dirty="0" smtClean="0"/>
              <a:t>jusqu'à  </a:t>
            </a:r>
            <a:r>
              <a:rPr lang="fr-FR" sz="2000" b="1" dirty="0">
                <a:solidFill>
                  <a:schemeClr val="tx2">
                    <a:lumMod val="75000"/>
                  </a:schemeClr>
                </a:solidFill>
              </a:rPr>
              <a:t>$</a:t>
            </a:r>
            <a:r>
              <a:rPr lang="fr-FR" sz="2000" b="1" dirty="0" smtClean="0">
                <a:solidFill>
                  <a:schemeClr val="tx2">
                    <a:lumMod val="75000"/>
                  </a:schemeClr>
                </a:solidFill>
              </a:rPr>
              <a:t>fin. </a:t>
            </a:r>
          </a:p>
          <a:p>
            <a:pPr marL="0" indent="0">
              <a:buNone/>
            </a:pPr>
            <a:r>
              <a:rPr lang="fr-FR" sz="2000" dirty="0" smtClean="0"/>
              <a:t>L'intervalle entre deux éléments est de 1 par défaut  ou est donné par </a:t>
            </a:r>
            <a:r>
              <a:rPr lang="fr-FR" sz="2000" b="1" dirty="0">
                <a:solidFill>
                  <a:schemeClr val="tx2">
                    <a:lumMod val="75000"/>
                  </a:schemeClr>
                </a:solidFill>
              </a:rPr>
              <a:t>$</a:t>
            </a:r>
            <a:r>
              <a:rPr lang="fr-FR" sz="2000" b="1" dirty="0" smtClean="0">
                <a:solidFill>
                  <a:schemeClr val="tx2">
                    <a:lumMod val="75000"/>
                  </a:schemeClr>
                </a:solidFill>
              </a:rPr>
              <a:t>pas,</a:t>
            </a:r>
            <a:endParaRPr lang="fr-FR" sz="2000" i="1" dirty="0" smtClean="0"/>
          </a:p>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debut</a:t>
            </a:r>
            <a:r>
              <a:rPr lang="fr-FR" sz="2000" b="1" dirty="0" smtClean="0">
                <a:solidFill>
                  <a:schemeClr val="tx2">
                    <a:lumMod val="75000"/>
                  </a:schemeClr>
                </a:solidFill>
              </a:rPr>
              <a:t> : </a:t>
            </a:r>
            <a:r>
              <a:rPr lang="fr-FR" sz="2000" dirty="0" smtClean="0"/>
              <a:t>première valeur de la séquence,</a:t>
            </a:r>
            <a:endParaRPr lang="fr-FR" sz="2000" b="1" dirty="0" smtClean="0">
              <a:solidFill>
                <a:schemeClr val="tx2">
                  <a:lumMod val="75000"/>
                </a:schemeClr>
              </a:solidFill>
            </a:endParaRPr>
          </a:p>
          <a:p>
            <a:pPr marL="0" indent="0">
              <a:buNone/>
            </a:pPr>
            <a:r>
              <a:rPr lang="fr-FR" sz="2000" b="1" i="1" dirty="0" smtClean="0">
                <a:solidFill>
                  <a:schemeClr val="tx2">
                    <a:lumMod val="75000"/>
                  </a:schemeClr>
                </a:solidFill>
              </a:rPr>
              <a:t>$fin : </a:t>
            </a:r>
            <a:r>
              <a:rPr lang="fr-FR" sz="2000" dirty="0" smtClean="0"/>
              <a:t>valeur </a:t>
            </a:r>
            <a:r>
              <a:rPr lang="fr-FR" sz="2000" dirty="0"/>
              <a:t>de la </a:t>
            </a:r>
            <a:r>
              <a:rPr lang="fr-FR" sz="2000" dirty="0" smtClean="0"/>
              <a:t>séquence à ne pas dépasser,</a:t>
            </a:r>
            <a:endParaRPr lang="fr-FR" sz="2000" b="1" i="1" dirty="0" smtClean="0">
              <a:solidFill>
                <a:schemeClr val="tx2">
                  <a:lumMod val="75000"/>
                </a:schemeClr>
              </a:solidFill>
            </a:endParaRPr>
          </a:p>
          <a:p>
            <a:pPr marL="0" indent="0">
              <a:buNone/>
            </a:pPr>
            <a:r>
              <a:rPr lang="fr-FR" sz="2000" b="1" i="1" dirty="0" smtClean="0">
                <a:solidFill>
                  <a:schemeClr val="tx2">
                    <a:lumMod val="75000"/>
                  </a:schemeClr>
                </a:solidFill>
              </a:rPr>
              <a:t>$pas : </a:t>
            </a:r>
            <a:r>
              <a:rPr lang="fr-FR" sz="2000" dirty="0"/>
              <a:t>valeur incrémentale entre les éléments de la séquence.</a:t>
            </a:r>
            <a:endParaRPr lang="fr-FR" sz="2000" i="1" dirty="0"/>
          </a:p>
          <a:p>
            <a:pPr marL="0" indent="0">
              <a:buNone/>
            </a:pPr>
            <a:r>
              <a:rPr lang="fr-FR" sz="2000" i="1" dirty="0" smtClean="0"/>
              <a:t>Valeur </a:t>
            </a:r>
            <a:r>
              <a:rPr lang="fr-FR" sz="2000" i="1" dirty="0"/>
              <a:t>de retour :</a:t>
            </a:r>
          </a:p>
          <a:p>
            <a:pPr marL="0" indent="0">
              <a:buNone/>
            </a:pPr>
            <a:r>
              <a:rPr lang="fr-FR" sz="2000" dirty="0"/>
              <a:t>Retourne un tableau d'éléments </a:t>
            </a:r>
            <a:endParaRPr lang="fr-FR" sz="2000" dirty="0" smtClean="0"/>
          </a:p>
          <a:p>
            <a:pPr marL="0" indent="0">
              <a:buNone/>
            </a:pPr>
            <a:r>
              <a:rPr lang="fr-FR" sz="2000" dirty="0" smtClean="0"/>
              <a:t>exemples </a:t>
            </a:r>
            <a:r>
              <a:rPr lang="fr-FR" sz="2000" dirty="0"/>
              <a:t>:</a:t>
            </a:r>
          </a:p>
          <a:p>
            <a:pPr marL="0" indent="0">
              <a:buNone/>
            </a:pPr>
            <a:r>
              <a:rPr lang="en-US" sz="2000" dirty="0" err="1"/>
              <a:t>foreach</a:t>
            </a:r>
            <a:r>
              <a:rPr lang="en-US" sz="2000" dirty="0"/>
              <a:t> (range(0, 12) as $number) {</a:t>
            </a:r>
            <a:br>
              <a:rPr lang="en-US" sz="2000" dirty="0"/>
            </a:br>
            <a:r>
              <a:rPr lang="en-US" sz="2000" dirty="0"/>
              <a:t>    echo $number .' - ';</a:t>
            </a:r>
            <a:br>
              <a:rPr lang="en-US" sz="2000" dirty="0"/>
            </a:br>
            <a:r>
              <a:rPr lang="en-US" sz="2000" dirty="0" smtClean="0"/>
              <a:t>}</a:t>
            </a:r>
            <a:endParaRPr lang="fr-FR" sz="2000" b="1" i="1" dirty="0" smtClean="0">
              <a:solidFill>
                <a:schemeClr val="accent2">
                  <a:lumMod val="75000"/>
                </a:schemeClr>
              </a:solidFill>
            </a:endParaRPr>
          </a:p>
          <a:p>
            <a:pPr marL="0" indent="0">
              <a:buNone/>
            </a:pPr>
            <a:endParaRPr lang="fr-FR" sz="2000" b="1" i="1" dirty="0">
              <a:solidFill>
                <a:schemeClr val="accent2">
                  <a:lumMod val="75000"/>
                </a:schemeClr>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5877272"/>
            <a:ext cx="497205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6003308"/>
      </p:ext>
    </p:extLst>
  </p:cSld>
  <p:clrMapOvr>
    <a:masterClrMapping/>
  </p:clrMapOvr>
  <p:transition spd="slow">
    <p:wipe dir="d"/>
  </p:transition>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gestion des tableaux : </a:t>
            </a:r>
            <a:br>
              <a:rPr lang="fr-FR" sz="4000" b="1" i="1" dirty="0"/>
            </a:br>
            <a:r>
              <a:rPr lang="fr-FR" sz="2800" b="1" i="1" dirty="0" smtClean="0">
                <a:solidFill>
                  <a:schemeClr val="accent2">
                    <a:lumMod val="75000"/>
                  </a:schemeClr>
                </a:solidFill>
              </a:rPr>
              <a:t>range($</a:t>
            </a:r>
            <a:r>
              <a:rPr lang="fr-FR" sz="2800" b="1" i="1" dirty="0" err="1" smtClean="0">
                <a:solidFill>
                  <a:schemeClr val="accent2">
                    <a:lumMod val="75000"/>
                  </a:schemeClr>
                </a:solidFill>
              </a:rPr>
              <a:t>debut</a:t>
            </a:r>
            <a:r>
              <a:rPr lang="fr-FR" sz="2800" b="1" i="1" dirty="0" smtClean="0">
                <a:solidFill>
                  <a:schemeClr val="accent2">
                    <a:lumMod val="75000"/>
                  </a:schemeClr>
                </a:solidFill>
              </a:rPr>
              <a:t>,$fin[,$pas])</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fr-FR" sz="2000" dirty="0"/>
              <a:t>$alphabet=range('A','Z</a:t>
            </a:r>
            <a:r>
              <a:rPr lang="fr-FR" sz="2000" dirty="0" smtClean="0"/>
              <a:t>');</a:t>
            </a:r>
          </a:p>
          <a:p>
            <a:pPr marL="0" indent="0">
              <a:buNone/>
            </a:pPr>
            <a:endParaRPr lang="fr-FR" sz="2000" dirty="0"/>
          </a:p>
          <a:p>
            <a:pPr marL="0" indent="0">
              <a:buNone/>
            </a:pPr>
            <a:r>
              <a:rPr lang="en-US" sz="2000" dirty="0" err="1" smtClean="0"/>
              <a:t>foreach</a:t>
            </a:r>
            <a:r>
              <a:rPr lang="en-US" sz="2000" dirty="0" smtClean="0"/>
              <a:t> </a:t>
            </a:r>
            <a:r>
              <a:rPr lang="en-US" sz="2000" dirty="0"/>
              <a:t>(range(0, 21, 4) as $number) {</a:t>
            </a:r>
          </a:p>
          <a:p>
            <a:pPr marL="0" indent="0">
              <a:buNone/>
            </a:pPr>
            <a:r>
              <a:rPr lang="en-US" sz="2000" dirty="0"/>
              <a:t>    echo $number.' - ';</a:t>
            </a:r>
          </a:p>
          <a:p>
            <a:pPr marL="0" indent="0">
              <a:buNone/>
            </a:pPr>
            <a:r>
              <a:rPr lang="en-US" sz="2000" dirty="0" smtClean="0"/>
              <a:t>}</a:t>
            </a:r>
          </a:p>
          <a:p>
            <a:pPr marL="0" indent="0">
              <a:buNone/>
            </a:pPr>
            <a:r>
              <a:rPr lang="en-US" sz="2000" dirty="0" err="1"/>
              <a:t>foreach</a:t>
            </a:r>
            <a:r>
              <a:rPr lang="en-US" sz="2000" dirty="0"/>
              <a:t> (range(1.5, 21, 4.3) as $number) {</a:t>
            </a:r>
          </a:p>
          <a:p>
            <a:pPr marL="0" indent="0">
              <a:buNone/>
            </a:pPr>
            <a:r>
              <a:rPr lang="en-US" sz="2000" dirty="0"/>
              <a:t>    echo $number.' - ';</a:t>
            </a:r>
          </a:p>
          <a:p>
            <a:pPr marL="0" indent="0">
              <a:buNone/>
            </a:pPr>
            <a:r>
              <a:rPr lang="en-US" sz="2000" dirty="0"/>
              <a:t>}</a:t>
            </a:r>
          </a:p>
          <a:p>
            <a:pPr marL="0" indent="0">
              <a:buNone/>
            </a:pPr>
            <a:r>
              <a:rPr lang="en-US" sz="2000" dirty="0" err="1"/>
              <a:t>foreach</a:t>
            </a:r>
            <a:r>
              <a:rPr lang="en-US" sz="2000" dirty="0"/>
              <a:t> (range('a', '</a:t>
            </a:r>
            <a:r>
              <a:rPr lang="en-US" sz="2000" dirty="0" err="1"/>
              <a:t>i</a:t>
            </a:r>
            <a:r>
              <a:rPr lang="en-US" sz="2000" dirty="0"/>
              <a:t>') as $letter) {</a:t>
            </a:r>
          </a:p>
          <a:p>
            <a:pPr marL="0" indent="0">
              <a:buNone/>
            </a:pPr>
            <a:r>
              <a:rPr lang="en-US" sz="2000" dirty="0"/>
              <a:t>    echo $letter;</a:t>
            </a:r>
          </a:p>
          <a:p>
            <a:pPr marL="0" indent="0">
              <a:buNone/>
            </a:pPr>
            <a:r>
              <a:rPr lang="en-US" sz="2000" dirty="0" smtClean="0"/>
              <a:t>}</a:t>
            </a:r>
          </a:p>
          <a:p>
            <a:pPr marL="0" indent="0">
              <a:buNone/>
            </a:pPr>
            <a:r>
              <a:rPr lang="en-US" sz="2000" dirty="0" err="1"/>
              <a:t>foreach</a:t>
            </a:r>
            <a:r>
              <a:rPr lang="en-US" sz="2000" dirty="0"/>
              <a:t> (range('Z', 'L',-1) as $letter) {</a:t>
            </a:r>
          </a:p>
          <a:p>
            <a:pPr marL="0" indent="0">
              <a:buNone/>
            </a:pPr>
            <a:r>
              <a:rPr lang="en-US" sz="2000" dirty="0"/>
              <a:t>    echo $letter;</a:t>
            </a:r>
          </a:p>
          <a:p>
            <a:pPr marL="0" indent="0">
              <a:buNone/>
            </a:pPr>
            <a:r>
              <a:rPr lang="en-US" sz="2000" dirty="0" smtClean="0"/>
              <a:t>}</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100" y="2558654"/>
            <a:ext cx="266700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5205" y="3735057"/>
            <a:ext cx="323850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5205" y="4882885"/>
            <a:ext cx="11811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3486" y="5877272"/>
            <a:ext cx="28384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002101"/>
      </p:ext>
    </p:extLst>
  </p:cSld>
  <p:clrMapOvr>
    <a:masterClrMapping/>
  </p:clrMapOvr>
  <p:transition spd="slow">
    <p:wipe dir="d"/>
  </p:transition>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gestion des tableaux : </a:t>
            </a:r>
            <a:br>
              <a:rPr lang="fr-FR" sz="4000" b="1" i="1" dirty="0"/>
            </a:br>
            <a:r>
              <a:rPr lang="fr-FR" sz="2800" b="1" i="1" dirty="0" err="1" smtClean="0">
                <a:solidFill>
                  <a:schemeClr val="accent2">
                    <a:lumMod val="75000"/>
                  </a:schemeClr>
                </a:solidFill>
              </a:rPr>
              <a:t>array_fill</a:t>
            </a:r>
            <a:r>
              <a:rPr lang="fr-FR" sz="2800" b="1" i="1" dirty="0" smtClean="0">
                <a:solidFill>
                  <a:schemeClr val="accent2">
                    <a:lumMod val="75000"/>
                  </a:schemeClr>
                </a:solidFill>
              </a:rPr>
              <a:t>($</a:t>
            </a:r>
            <a:r>
              <a:rPr lang="fr-FR" sz="2800" b="1" i="1" dirty="0" err="1" smtClean="0">
                <a:solidFill>
                  <a:schemeClr val="accent2">
                    <a:lumMod val="75000"/>
                  </a:schemeClr>
                </a:solidFill>
              </a:rPr>
              <a:t>debut</a:t>
            </a:r>
            <a:r>
              <a:rPr lang="fr-FR" sz="2800" b="1" i="1" dirty="0" smtClean="0">
                <a:solidFill>
                  <a:schemeClr val="accent2">
                    <a:lumMod val="75000"/>
                  </a:schemeClr>
                </a:solidFill>
              </a:rPr>
              <a:t>,$</a:t>
            </a:r>
            <a:r>
              <a:rPr lang="fr-FR" sz="2800" b="1" i="1" dirty="0" err="1" smtClean="0">
                <a:solidFill>
                  <a:schemeClr val="accent2">
                    <a:lumMod val="75000"/>
                  </a:schemeClr>
                </a:solidFill>
              </a:rPr>
              <a:t>nombre,$valeur</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fr-FR" sz="2000" dirty="0" smtClean="0">
                <a:solidFill>
                  <a:schemeClr val="tx2">
                    <a:lumMod val="75000"/>
                  </a:schemeClr>
                </a:solidFill>
              </a:rPr>
              <a:t>tableau</a:t>
            </a:r>
            <a:r>
              <a:rPr lang="fr-FR" sz="2000" dirty="0" smtClean="0"/>
              <a:t> </a:t>
            </a:r>
            <a:r>
              <a:rPr lang="fr-FR" sz="2000" b="1" dirty="0" err="1" smtClean="0">
                <a:solidFill>
                  <a:schemeClr val="accent2">
                    <a:lumMod val="75000"/>
                  </a:schemeClr>
                </a:solidFill>
              </a:rPr>
              <a:t>array_fill</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debut</a:t>
            </a:r>
            <a:r>
              <a:rPr lang="fr-FR" sz="2000" b="1" dirty="0" smtClean="0">
                <a:solidFill>
                  <a:schemeClr val="tx2">
                    <a:lumMod val="75000"/>
                  </a:schemeClr>
                </a:solidFill>
              </a:rPr>
              <a:t>,$</a:t>
            </a:r>
            <a:r>
              <a:rPr lang="fr-FR" sz="2000" b="1" dirty="0" err="1" smtClean="0">
                <a:solidFill>
                  <a:schemeClr val="tx2">
                    <a:lumMod val="75000"/>
                  </a:schemeClr>
                </a:solidFill>
              </a:rPr>
              <a:t>nombre,$valeur</a:t>
            </a:r>
            <a:r>
              <a:rPr lang="fr-FR" sz="2000" b="1" dirty="0" smtClean="0">
                <a:solidFill>
                  <a:schemeClr val="tx2">
                    <a:lumMod val="75000"/>
                  </a:schemeClr>
                </a:solidFill>
              </a:rPr>
              <a:t> </a:t>
            </a:r>
            <a:r>
              <a:rPr lang="fr-FR" sz="2000" b="1" dirty="0">
                <a:solidFill>
                  <a:schemeClr val="accent2">
                    <a:lumMod val="75000"/>
                  </a:schemeClr>
                </a:solidFill>
              </a:rPr>
              <a:t>)</a:t>
            </a:r>
          </a:p>
          <a:p>
            <a:pPr marL="0" indent="0">
              <a:buNone/>
            </a:pPr>
            <a:r>
              <a:rPr lang="fr-FR" sz="2000" dirty="0" smtClean="0"/>
              <a:t>Génère un tableau de </a:t>
            </a:r>
            <a:r>
              <a:rPr lang="fr-FR" sz="2000" b="1" dirty="0" smtClean="0">
                <a:solidFill>
                  <a:schemeClr val="tx2">
                    <a:lumMod val="75000"/>
                  </a:schemeClr>
                </a:solidFill>
              </a:rPr>
              <a:t>$</a:t>
            </a:r>
            <a:r>
              <a:rPr lang="fr-FR" sz="2000" b="1" dirty="0">
                <a:solidFill>
                  <a:schemeClr val="tx2">
                    <a:lumMod val="75000"/>
                  </a:schemeClr>
                </a:solidFill>
              </a:rPr>
              <a:t>nombre </a:t>
            </a:r>
            <a:r>
              <a:rPr lang="fr-FR" sz="2000" dirty="0" smtClean="0"/>
              <a:t>éléments dont la première clé est </a:t>
            </a:r>
            <a:r>
              <a:rPr lang="fr-FR" sz="2000" b="1" dirty="0" smtClean="0">
                <a:solidFill>
                  <a:schemeClr val="tx2">
                    <a:lumMod val="75000"/>
                  </a:schemeClr>
                </a:solidFill>
              </a:rPr>
              <a:t>$</a:t>
            </a:r>
            <a:r>
              <a:rPr lang="fr-FR" sz="2000" b="1" dirty="0" err="1" smtClean="0">
                <a:solidFill>
                  <a:schemeClr val="tx2">
                    <a:lumMod val="75000"/>
                  </a:schemeClr>
                </a:solidFill>
              </a:rPr>
              <a:t>debut</a:t>
            </a:r>
            <a:r>
              <a:rPr lang="fr-FR" sz="2000" b="1" dirty="0" smtClean="0">
                <a:solidFill>
                  <a:schemeClr val="tx2">
                    <a:lumMod val="75000"/>
                  </a:schemeClr>
                </a:solidFill>
              </a:rPr>
              <a:t> </a:t>
            </a:r>
            <a:r>
              <a:rPr lang="fr-FR" sz="2000" dirty="0"/>
              <a:t>et dont toutes les </a:t>
            </a:r>
            <a:r>
              <a:rPr lang="fr-FR" sz="2000" dirty="0" smtClean="0"/>
              <a:t>valeurs sont égales à </a:t>
            </a:r>
            <a:r>
              <a:rPr lang="fr-FR" sz="2000" b="1" dirty="0" smtClean="0">
                <a:solidFill>
                  <a:schemeClr val="tx2">
                    <a:lumMod val="75000"/>
                  </a:schemeClr>
                </a:solidFill>
              </a:rPr>
              <a:t>$valeur. </a:t>
            </a:r>
          </a:p>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debut</a:t>
            </a:r>
            <a:r>
              <a:rPr lang="fr-FR" sz="2000" b="1" dirty="0" smtClean="0">
                <a:solidFill>
                  <a:schemeClr val="tx2">
                    <a:lumMod val="75000"/>
                  </a:schemeClr>
                </a:solidFill>
              </a:rPr>
              <a:t> : </a:t>
            </a:r>
            <a:r>
              <a:rPr lang="fr-FR" sz="2000" dirty="0" smtClean="0"/>
              <a:t>première clé,</a:t>
            </a:r>
            <a:endParaRPr lang="fr-FR" sz="2000" b="1" dirty="0" smtClean="0">
              <a:solidFill>
                <a:schemeClr val="tx2">
                  <a:lumMod val="75000"/>
                </a:schemeClr>
              </a:solidFill>
            </a:endParaRPr>
          </a:p>
          <a:p>
            <a:pPr marL="0" indent="0">
              <a:buNone/>
            </a:pPr>
            <a:r>
              <a:rPr lang="fr-FR" sz="2000" b="1" i="1" dirty="0" smtClean="0">
                <a:solidFill>
                  <a:schemeClr val="tx2">
                    <a:lumMod val="75000"/>
                  </a:schemeClr>
                </a:solidFill>
              </a:rPr>
              <a:t>$nombre : </a:t>
            </a:r>
            <a:r>
              <a:rPr lang="fr-FR" sz="2000" dirty="0" smtClean="0"/>
              <a:t>nombre d'éléments du tableau (doit être supérieur à zéro),</a:t>
            </a:r>
            <a:endParaRPr lang="fr-FR" sz="2000" b="1" i="1" dirty="0" smtClean="0">
              <a:solidFill>
                <a:schemeClr val="tx2">
                  <a:lumMod val="75000"/>
                </a:schemeClr>
              </a:solidFill>
            </a:endParaRPr>
          </a:p>
          <a:p>
            <a:pPr marL="0" indent="0">
              <a:buNone/>
            </a:pPr>
            <a:r>
              <a:rPr lang="fr-FR" sz="2000" b="1" i="1" dirty="0" smtClean="0">
                <a:solidFill>
                  <a:schemeClr val="tx2">
                    <a:lumMod val="75000"/>
                  </a:schemeClr>
                </a:solidFill>
              </a:rPr>
              <a:t>$valeur : </a:t>
            </a:r>
            <a:r>
              <a:rPr lang="fr-FR" sz="2000" dirty="0"/>
              <a:t>valeur </a:t>
            </a:r>
            <a:r>
              <a:rPr lang="fr-FR" sz="2000" dirty="0" smtClean="0"/>
              <a:t>à utiliser pour remplir le tableau.</a:t>
            </a:r>
          </a:p>
          <a:p>
            <a:pPr marL="0" indent="0">
              <a:buNone/>
            </a:pPr>
            <a:r>
              <a:rPr lang="fr-FR" sz="2000" i="1" dirty="0" smtClean="0"/>
              <a:t>Valeur </a:t>
            </a:r>
            <a:r>
              <a:rPr lang="fr-FR" sz="2000" i="1" dirty="0"/>
              <a:t>de retour :</a:t>
            </a:r>
          </a:p>
          <a:p>
            <a:pPr marL="0" indent="0">
              <a:buNone/>
            </a:pPr>
            <a:r>
              <a:rPr lang="fr-FR" sz="2000" dirty="0"/>
              <a:t>Retourne un tableau d'éléments </a:t>
            </a:r>
            <a:r>
              <a:rPr lang="fr-FR" sz="2000" dirty="0" smtClean="0"/>
              <a:t>généré.</a:t>
            </a:r>
          </a:p>
          <a:p>
            <a:pPr marL="0" indent="0">
              <a:buNone/>
            </a:pPr>
            <a:r>
              <a:rPr lang="fr-FR" sz="2000" dirty="0" smtClean="0"/>
              <a:t>exemples </a:t>
            </a:r>
            <a:r>
              <a:rPr lang="fr-FR" sz="2000" dirty="0"/>
              <a:t>:</a:t>
            </a:r>
          </a:p>
          <a:p>
            <a:pPr marL="0" indent="0">
              <a:buNone/>
            </a:pPr>
            <a:r>
              <a:rPr lang="en-US" sz="2000" dirty="0"/>
              <a:t>$a = </a:t>
            </a:r>
            <a:r>
              <a:rPr lang="en-US" sz="2000" dirty="0" err="1"/>
              <a:t>array_fill</a:t>
            </a:r>
            <a:r>
              <a:rPr lang="en-US" sz="2000" dirty="0"/>
              <a:t>(7,5,'inconnu');</a:t>
            </a:r>
          </a:p>
          <a:p>
            <a:pPr marL="0" indent="0">
              <a:buNone/>
            </a:pPr>
            <a:r>
              <a:rPr lang="en-US" sz="2000" dirty="0" err="1"/>
              <a:t>print_r</a:t>
            </a:r>
            <a:r>
              <a:rPr lang="en-US" sz="2000" dirty="0"/>
              <a:t> ($a);</a:t>
            </a:r>
            <a:endParaRPr lang="fr-FR" sz="2000" b="1" i="1" dirty="0">
              <a:solidFill>
                <a:schemeClr val="accent2">
                  <a:lumMod val="75000"/>
                </a:schemeClr>
              </a:solidFill>
            </a:endParaRP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50" y="5476187"/>
            <a:ext cx="832485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5332146"/>
      </p:ext>
    </p:extLst>
  </p:cSld>
  <p:clrMapOvr>
    <a:masterClrMapping/>
  </p:clrMapOvr>
  <p:transition spd="slow">
    <p:wipe dir="d"/>
  </p:transition>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gestion des tableaux : </a:t>
            </a:r>
            <a:br>
              <a:rPr lang="fr-FR" sz="4000" b="1" i="1" dirty="0"/>
            </a:br>
            <a:r>
              <a:rPr lang="fr-FR" sz="2800" b="1" i="1" dirty="0" err="1" smtClean="0">
                <a:solidFill>
                  <a:schemeClr val="accent2">
                    <a:lumMod val="75000"/>
                  </a:schemeClr>
                </a:solidFill>
              </a:rPr>
              <a:t>array_fill</a:t>
            </a:r>
            <a:r>
              <a:rPr lang="fr-FR" sz="2800" b="1" i="1" dirty="0" smtClean="0">
                <a:solidFill>
                  <a:schemeClr val="accent2">
                    <a:lumMod val="75000"/>
                  </a:schemeClr>
                </a:solidFill>
              </a:rPr>
              <a:t>($</a:t>
            </a:r>
            <a:r>
              <a:rPr lang="fr-FR" sz="2800" b="1" i="1" dirty="0" err="1" smtClean="0">
                <a:solidFill>
                  <a:schemeClr val="accent2">
                    <a:lumMod val="75000"/>
                  </a:schemeClr>
                </a:solidFill>
              </a:rPr>
              <a:t>debut</a:t>
            </a:r>
            <a:r>
              <a:rPr lang="fr-FR" sz="2800" b="1" i="1" dirty="0" smtClean="0">
                <a:solidFill>
                  <a:schemeClr val="accent2">
                    <a:lumMod val="75000"/>
                  </a:schemeClr>
                </a:solidFill>
              </a:rPr>
              <a:t>,$</a:t>
            </a:r>
            <a:r>
              <a:rPr lang="fr-FR" sz="2800" b="1" i="1" dirty="0" err="1" smtClean="0">
                <a:solidFill>
                  <a:schemeClr val="accent2">
                    <a:lumMod val="75000"/>
                  </a:schemeClr>
                </a:solidFill>
              </a:rPr>
              <a:t>nombre,$valeur</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en-US" sz="2000" dirty="0"/>
              <a:t>$tab = array(1,2,3);</a:t>
            </a:r>
          </a:p>
          <a:p>
            <a:pPr marL="0" indent="0">
              <a:buNone/>
            </a:pPr>
            <a:r>
              <a:rPr lang="en-US" sz="2000" dirty="0"/>
              <a:t>$a = </a:t>
            </a:r>
            <a:r>
              <a:rPr lang="en-US" sz="2000" b="1" dirty="0" err="1">
                <a:solidFill>
                  <a:schemeClr val="accent2">
                    <a:lumMod val="75000"/>
                  </a:schemeClr>
                </a:solidFill>
              </a:rPr>
              <a:t>array_fill</a:t>
            </a:r>
            <a:r>
              <a:rPr lang="en-US" sz="2000" dirty="0"/>
              <a:t>(1,4,$tab);</a:t>
            </a:r>
          </a:p>
          <a:p>
            <a:pPr marL="0" indent="0">
              <a:buNone/>
            </a:pPr>
            <a:r>
              <a:rPr lang="en-US" sz="2000" dirty="0" err="1"/>
              <a:t>var_dump</a:t>
            </a:r>
            <a:r>
              <a:rPr lang="en-US" sz="2000" dirty="0"/>
              <a:t>($a);</a:t>
            </a:r>
          </a:p>
          <a:p>
            <a:pPr marL="0" indent="0">
              <a:buNone/>
            </a:pPr>
            <a:endParaRPr lang="fr-FR" sz="2000" b="1" i="1" dirty="0">
              <a:solidFill>
                <a:schemeClr val="accent2">
                  <a:lumMod val="75000"/>
                </a:schemeClr>
              </a:solidFill>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556792"/>
            <a:ext cx="202882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7549020"/>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types de variables</a:t>
            </a:r>
            <a:endParaRPr lang="fr-FR" dirty="0"/>
          </a:p>
        </p:txBody>
      </p:sp>
      <p:sp>
        <p:nvSpPr>
          <p:cNvPr id="3" name="Espace réservé du contenu 2"/>
          <p:cNvSpPr>
            <a:spLocks noGrp="1"/>
          </p:cNvSpPr>
          <p:nvPr>
            <p:ph idx="1"/>
          </p:nvPr>
        </p:nvSpPr>
        <p:spPr>
          <a:xfrm>
            <a:off x="762000" y="1268760"/>
            <a:ext cx="8274496" cy="5328593"/>
          </a:xfrm>
        </p:spPr>
        <p:txBody>
          <a:bodyPr>
            <a:normAutofit/>
          </a:bodyPr>
          <a:lstStyle/>
          <a:p>
            <a:pPr marL="0" indent="0">
              <a:buNone/>
            </a:pPr>
            <a:r>
              <a:rPr lang="fr-FR" sz="2000" b="1" dirty="0" smtClean="0"/>
              <a:t>Booléen ou logique</a:t>
            </a:r>
          </a:p>
          <a:p>
            <a:pPr marL="0" indent="0">
              <a:buNone/>
            </a:pPr>
            <a:r>
              <a:rPr lang="fr-FR" sz="2000" dirty="0"/>
              <a:t>Tous les types peuvent être convertis en booléens. Voici les cas où une variable retournera </a:t>
            </a:r>
            <a:r>
              <a:rPr lang="fr-FR" sz="2000" b="1" dirty="0">
                <a:solidFill>
                  <a:schemeClr val="accent2">
                    <a:lumMod val="75000"/>
                  </a:schemeClr>
                </a:solidFill>
              </a:rPr>
              <a:t>FALSE</a:t>
            </a:r>
          </a:p>
          <a:p>
            <a:pPr marL="0" indent="0">
              <a:buNone/>
            </a:pPr>
            <a:r>
              <a:rPr lang="fr-FR" sz="2000" dirty="0"/>
              <a:t>en booléen suivant le type :</a:t>
            </a:r>
          </a:p>
          <a:p>
            <a:pPr marL="0" indent="0">
              <a:buNone/>
            </a:pPr>
            <a:r>
              <a:rPr lang="fr-FR" sz="2000" dirty="0"/>
              <a:t>• Booléen : </a:t>
            </a:r>
            <a:r>
              <a:rPr lang="fr-FR" sz="2000" b="1" dirty="0">
                <a:solidFill>
                  <a:schemeClr val="accent2">
                    <a:lumMod val="75000"/>
                  </a:schemeClr>
                </a:solidFill>
              </a:rPr>
              <a:t>FALSE</a:t>
            </a:r>
          </a:p>
          <a:p>
            <a:pPr marL="0" indent="0">
              <a:buNone/>
            </a:pPr>
            <a:r>
              <a:rPr lang="fr-FR" sz="2000" dirty="0"/>
              <a:t>• Entier : 0 (zéro)</a:t>
            </a:r>
          </a:p>
          <a:p>
            <a:pPr marL="0" indent="0">
              <a:buNone/>
            </a:pPr>
            <a:r>
              <a:rPr lang="fr-FR" sz="2000" dirty="0"/>
              <a:t>• Nombre flottant : 0.0 (zéro)</a:t>
            </a:r>
          </a:p>
          <a:p>
            <a:pPr marL="0" indent="0">
              <a:buNone/>
            </a:pPr>
            <a:r>
              <a:rPr lang="fr-FR" sz="2000" dirty="0"/>
              <a:t>• Chaîne : chaîne vide "" ou "0" (zéro)</a:t>
            </a:r>
          </a:p>
          <a:p>
            <a:pPr marL="0" indent="0">
              <a:buNone/>
            </a:pPr>
            <a:r>
              <a:rPr lang="fr-FR" sz="2000" dirty="0"/>
              <a:t>• Tableau : tableau vide sans aucun élément</a:t>
            </a:r>
          </a:p>
          <a:p>
            <a:pPr marL="0" indent="0">
              <a:buNone/>
            </a:pPr>
            <a:r>
              <a:rPr lang="fr-FR" sz="2000" dirty="0"/>
              <a:t>• Objet : objet vide sans aucun élément</a:t>
            </a:r>
          </a:p>
          <a:p>
            <a:pPr marL="0" indent="0">
              <a:buNone/>
            </a:pPr>
            <a:r>
              <a:rPr lang="fr-FR" sz="2000" dirty="0"/>
              <a:t>• Constante spéciale NULL</a:t>
            </a:r>
          </a:p>
          <a:p>
            <a:pPr marL="0" indent="0">
              <a:buNone/>
            </a:pPr>
            <a:r>
              <a:rPr lang="fr-FR" sz="2000" dirty="0"/>
              <a:t>Dans tous les autres cas, la valeur retournée est </a:t>
            </a:r>
            <a:r>
              <a:rPr lang="fr-FR" sz="2000" b="1" dirty="0">
                <a:solidFill>
                  <a:schemeClr val="accent2">
                    <a:lumMod val="75000"/>
                  </a:schemeClr>
                </a:solidFill>
              </a:rPr>
              <a:t>TRUE</a:t>
            </a:r>
            <a:r>
              <a:rPr lang="fr-FR" sz="2000" dirty="0"/>
              <a:t>. Attention : -1 est considéré comme </a:t>
            </a:r>
            <a:r>
              <a:rPr lang="fr-FR" sz="2000" dirty="0" smtClean="0"/>
              <a:t>vrai donc </a:t>
            </a:r>
            <a:r>
              <a:rPr lang="fr-FR" sz="2000" b="1" dirty="0">
                <a:solidFill>
                  <a:schemeClr val="accent2">
                    <a:lumMod val="75000"/>
                  </a:schemeClr>
                </a:solidFill>
              </a:rPr>
              <a:t>TRUE</a:t>
            </a:r>
            <a:r>
              <a:rPr lang="fr-FR" sz="2000" dirty="0"/>
              <a:t>. Comme en C, les tests de conditions dans les structures de contrôles effectuent </a:t>
            </a:r>
            <a:r>
              <a:rPr lang="fr-FR" sz="2000" dirty="0" smtClean="0"/>
              <a:t>une conversion </a:t>
            </a:r>
            <a:r>
              <a:rPr lang="fr-FR" sz="2000" dirty="0"/>
              <a:t>booléenne </a:t>
            </a:r>
            <a:r>
              <a:rPr lang="fr-FR" sz="2000" dirty="0" smtClean="0"/>
              <a:t>de </a:t>
            </a:r>
            <a:r>
              <a:rPr lang="fr-FR" sz="2000" dirty="0"/>
              <a:t>la condition.</a:t>
            </a:r>
            <a:endParaRPr lang="fr-FR" sz="2000" dirty="0" smtClean="0"/>
          </a:p>
        </p:txBody>
      </p:sp>
    </p:spTree>
    <p:extLst>
      <p:ext uri="{BB962C8B-B14F-4D97-AF65-F5344CB8AC3E}">
        <p14:creationId xmlns:p14="http://schemas.microsoft.com/office/powerpoint/2010/main" val="1880780870"/>
      </p:ext>
    </p:extLst>
  </p:cSld>
  <p:clrMapOvr>
    <a:masterClrMapping/>
  </p:clrMapOvr>
  <p:transition spd="slow">
    <p:wipe dir="d"/>
  </p:transition>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gestion des tableaux : </a:t>
            </a:r>
            <a:br>
              <a:rPr lang="fr-FR" sz="4000" b="1" i="1" dirty="0"/>
            </a:br>
            <a:r>
              <a:rPr lang="fr-FR" sz="2800" b="1" i="1" dirty="0" err="1" smtClean="0">
                <a:solidFill>
                  <a:schemeClr val="accent2">
                    <a:lumMod val="75000"/>
                  </a:schemeClr>
                </a:solidFill>
              </a:rPr>
              <a:t>list</a:t>
            </a:r>
            <a:r>
              <a:rPr lang="fr-FR" sz="2800" b="1" i="1" dirty="0" smtClean="0">
                <a:solidFill>
                  <a:schemeClr val="accent2">
                    <a:lumMod val="75000"/>
                  </a:schemeClr>
                </a:solidFill>
              </a:rPr>
              <a:t>($var1[,$var2[,$var3 ...]])</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lnSpcReduction="10000"/>
          </a:bodyPr>
          <a:lstStyle/>
          <a:p>
            <a:pPr marL="0" indent="0">
              <a:buNone/>
            </a:pPr>
            <a:r>
              <a:rPr lang="fr-FR" sz="2000" dirty="0" smtClean="0">
                <a:solidFill>
                  <a:schemeClr val="tx2">
                    <a:lumMod val="75000"/>
                  </a:schemeClr>
                </a:solidFill>
              </a:rPr>
              <a:t>tableau</a:t>
            </a:r>
            <a:r>
              <a:rPr lang="fr-FR" sz="2000" dirty="0" smtClean="0"/>
              <a:t> </a:t>
            </a:r>
            <a:r>
              <a:rPr lang="fr-FR" sz="2000" b="1" dirty="0" err="1" smtClean="0">
                <a:solidFill>
                  <a:schemeClr val="accent2">
                    <a:lumMod val="75000"/>
                  </a:schemeClr>
                </a:solidFill>
              </a:rPr>
              <a:t>list</a:t>
            </a:r>
            <a:r>
              <a:rPr lang="fr-FR" sz="2000" b="1" dirty="0" smtClean="0">
                <a:solidFill>
                  <a:schemeClr val="accent2">
                    <a:lumMod val="75000"/>
                  </a:schemeClr>
                </a:solidFill>
              </a:rPr>
              <a:t>(</a:t>
            </a:r>
            <a:r>
              <a:rPr lang="fr-FR" sz="2000" b="1" dirty="0" smtClean="0">
                <a:solidFill>
                  <a:schemeClr val="tx2">
                    <a:lumMod val="75000"/>
                  </a:schemeClr>
                </a:solidFill>
              </a:rPr>
              <a:t>$var1[,var2[,$var3....]]</a:t>
            </a:r>
            <a:r>
              <a:rPr lang="fr-FR" sz="2000" b="1" dirty="0" smtClean="0">
                <a:solidFill>
                  <a:schemeClr val="accent2">
                    <a:lumMod val="75000"/>
                  </a:schemeClr>
                </a:solidFill>
              </a:rPr>
              <a:t>)</a:t>
            </a:r>
            <a:endParaRPr lang="fr-FR" sz="2000" b="1" dirty="0">
              <a:solidFill>
                <a:schemeClr val="accent2">
                  <a:lumMod val="75000"/>
                </a:schemeClr>
              </a:solidFill>
            </a:endParaRPr>
          </a:p>
          <a:p>
            <a:pPr marL="0" indent="0">
              <a:buNone/>
            </a:pPr>
            <a:r>
              <a:rPr lang="fr-FR" sz="2000" dirty="0"/>
              <a:t>Assigne des variables comme si elles </a:t>
            </a:r>
            <a:r>
              <a:rPr lang="fr-FR" sz="2000" dirty="0" smtClean="0"/>
              <a:t>constituaient </a:t>
            </a:r>
            <a:r>
              <a:rPr lang="fr-FR" sz="2000" dirty="0"/>
              <a:t>un tableau </a:t>
            </a:r>
            <a:endParaRPr lang="fr-FR" sz="2000" dirty="0" smtClean="0"/>
          </a:p>
          <a:p>
            <a:pPr marL="0" indent="0">
              <a:buNone/>
            </a:pPr>
            <a:r>
              <a:rPr lang="fr-FR" sz="2000" b="1" dirty="0" smtClean="0">
                <a:solidFill>
                  <a:schemeClr val="tx2">
                    <a:lumMod val="75000"/>
                  </a:schemeClr>
                </a:solidFill>
              </a:rPr>
              <a:t>$var1,$var2,$var3 : </a:t>
            </a:r>
            <a:r>
              <a:rPr lang="fr-FR" sz="2000" dirty="0" smtClean="0"/>
              <a:t>variables,</a:t>
            </a:r>
            <a:endParaRPr lang="fr-FR" sz="2000" b="1" dirty="0" smtClean="0">
              <a:solidFill>
                <a:schemeClr val="tx2">
                  <a:lumMod val="75000"/>
                </a:schemeClr>
              </a:solidFill>
            </a:endParaRPr>
          </a:p>
          <a:p>
            <a:pPr marL="0" indent="0">
              <a:buNone/>
            </a:pPr>
            <a:r>
              <a:rPr lang="fr-FR" sz="2000" i="1" dirty="0" smtClean="0"/>
              <a:t>Valeur </a:t>
            </a:r>
            <a:r>
              <a:rPr lang="fr-FR" sz="2000" i="1" dirty="0"/>
              <a:t>de retour :</a:t>
            </a:r>
          </a:p>
          <a:p>
            <a:pPr marL="0" indent="0">
              <a:buNone/>
            </a:pPr>
            <a:r>
              <a:rPr lang="fr-FR" sz="2000" dirty="0"/>
              <a:t>Retourne un tableau </a:t>
            </a:r>
            <a:r>
              <a:rPr lang="fr-FR" sz="2000" dirty="0" smtClean="0"/>
              <a:t>d'éléments.</a:t>
            </a:r>
          </a:p>
          <a:p>
            <a:pPr marL="0" indent="0">
              <a:buNone/>
            </a:pPr>
            <a:r>
              <a:rPr lang="fr-FR" sz="2000" dirty="0" smtClean="0"/>
              <a:t>exemple </a:t>
            </a:r>
            <a:r>
              <a:rPr lang="fr-FR" sz="2000" dirty="0"/>
              <a:t>:</a:t>
            </a:r>
          </a:p>
          <a:p>
            <a:pPr marL="0" indent="0">
              <a:buNone/>
            </a:pPr>
            <a:r>
              <a:rPr lang="fr-FR" sz="2000" dirty="0"/>
              <a:t>$info = </a:t>
            </a:r>
            <a:r>
              <a:rPr lang="fr-FR" sz="2000" dirty="0" err="1"/>
              <a:t>array</a:t>
            </a:r>
            <a:r>
              <a:rPr lang="fr-FR" sz="2000" dirty="0"/>
              <a:t>(</a:t>
            </a:r>
            <a:r>
              <a:rPr lang="fr-FR" sz="2000" dirty="0" smtClean="0"/>
              <a:t>'café',</a:t>
            </a:r>
            <a:r>
              <a:rPr lang="fr-FR" sz="2000" dirty="0"/>
              <a:t> </a:t>
            </a:r>
            <a:r>
              <a:rPr lang="fr-FR" sz="2000" dirty="0" smtClean="0"/>
              <a:t>'noir',</a:t>
            </a:r>
            <a:r>
              <a:rPr lang="fr-FR" sz="2000" dirty="0"/>
              <a:t> </a:t>
            </a:r>
            <a:r>
              <a:rPr lang="fr-FR" sz="2000" dirty="0" smtClean="0"/>
              <a:t>'caféine</a:t>
            </a:r>
            <a:r>
              <a:rPr lang="fr-FR" sz="2000" dirty="0"/>
              <a:t>');</a:t>
            </a:r>
            <a:br>
              <a:rPr lang="fr-FR" sz="2000" dirty="0"/>
            </a:br>
            <a:r>
              <a:rPr lang="fr-FR" sz="2000" dirty="0" smtClean="0"/>
              <a:t>//</a:t>
            </a:r>
            <a:r>
              <a:rPr lang="fr-FR" sz="2000" dirty="0"/>
              <a:t> Liste toutes les </a:t>
            </a:r>
            <a:r>
              <a:rPr lang="fr-FR" sz="2000" dirty="0" smtClean="0"/>
              <a:t>variables</a:t>
            </a:r>
            <a:r>
              <a:rPr lang="fr-FR" sz="2000" dirty="0"/>
              <a:t/>
            </a:r>
            <a:br>
              <a:rPr lang="fr-FR" sz="2000" dirty="0"/>
            </a:br>
            <a:r>
              <a:rPr lang="fr-FR" sz="2000" b="1" dirty="0" err="1">
                <a:solidFill>
                  <a:schemeClr val="accent2">
                    <a:lumMod val="75000"/>
                  </a:schemeClr>
                </a:solidFill>
              </a:rPr>
              <a:t>list</a:t>
            </a:r>
            <a:r>
              <a:rPr lang="fr-FR" sz="2000" dirty="0" smtClean="0"/>
              <a:t>($boisson,</a:t>
            </a:r>
            <a:r>
              <a:rPr lang="fr-FR" sz="2000" dirty="0"/>
              <a:t> $</a:t>
            </a:r>
            <a:r>
              <a:rPr lang="fr-FR" sz="2000" dirty="0" smtClean="0"/>
              <a:t>couleur,</a:t>
            </a:r>
            <a:r>
              <a:rPr lang="fr-FR" sz="2000" dirty="0"/>
              <a:t> </a:t>
            </a:r>
            <a:r>
              <a:rPr lang="fr-FR" sz="2000" dirty="0" smtClean="0"/>
              <a:t>$excitant)</a:t>
            </a:r>
            <a:r>
              <a:rPr lang="fr-FR" sz="2000" dirty="0"/>
              <a:t> = $info;</a:t>
            </a:r>
            <a:br>
              <a:rPr lang="fr-FR" sz="2000" dirty="0"/>
            </a:br>
            <a:r>
              <a:rPr lang="fr-FR" sz="2000" dirty="0" err="1"/>
              <a:t>echo</a:t>
            </a:r>
            <a:r>
              <a:rPr lang="fr-FR" sz="2000" dirty="0"/>
              <a:t> </a:t>
            </a:r>
            <a:r>
              <a:rPr lang="fr-FR" sz="2000" dirty="0" smtClean="0"/>
              <a:t>"le $boisson</a:t>
            </a:r>
            <a:r>
              <a:rPr lang="fr-FR" sz="2000" dirty="0"/>
              <a:t> </a:t>
            </a:r>
            <a:r>
              <a:rPr lang="fr-FR" sz="2000" dirty="0" smtClean="0"/>
              <a:t>est  $couleur avec de la $excitant&lt;</a:t>
            </a:r>
            <a:r>
              <a:rPr lang="fr-FR" sz="2000" dirty="0" err="1" smtClean="0"/>
              <a:t>br</a:t>
            </a:r>
            <a:r>
              <a:rPr lang="fr-FR" sz="2000" dirty="0" smtClean="0"/>
              <a:t>/&gt;\</a:t>
            </a:r>
            <a:r>
              <a:rPr lang="fr-FR" sz="2000" dirty="0"/>
              <a:t>n</a:t>
            </a:r>
            <a:r>
              <a:rPr lang="fr-FR" sz="2000" dirty="0" smtClean="0"/>
              <a:t>";</a:t>
            </a:r>
          </a:p>
          <a:p>
            <a:pPr marL="0" indent="0">
              <a:buNone/>
            </a:pPr>
            <a:endParaRPr lang="fr-FR" sz="2000" b="1" i="1" dirty="0">
              <a:solidFill>
                <a:schemeClr val="accent2">
                  <a:lumMod val="75000"/>
                </a:schemeClr>
              </a:solidFill>
            </a:endParaRPr>
          </a:p>
          <a:p>
            <a:pPr marL="0" indent="0">
              <a:buNone/>
            </a:pPr>
            <a:r>
              <a:rPr lang="fr-FR" sz="2000" b="1" dirty="0" err="1">
                <a:solidFill>
                  <a:schemeClr val="accent2">
                    <a:lumMod val="75000"/>
                  </a:schemeClr>
                </a:solidFill>
              </a:rPr>
              <a:t>list</a:t>
            </a:r>
            <a:r>
              <a:rPr lang="fr-FR" sz="2000" b="1" dirty="0">
                <a:solidFill>
                  <a:schemeClr val="accent2">
                    <a:lumMod val="75000"/>
                  </a:schemeClr>
                </a:solidFill>
              </a:rPr>
              <a:t>() </a:t>
            </a:r>
            <a:r>
              <a:rPr lang="fr-FR" sz="2000" dirty="0"/>
              <a:t>fonctionne uniquement avec des tableaux à indexation numérique, et </a:t>
            </a:r>
            <a:r>
              <a:rPr lang="fr-FR" sz="2000" dirty="0" smtClean="0"/>
              <a:t>suppose </a:t>
            </a:r>
            <a:r>
              <a:rPr lang="fr-FR" sz="2000" dirty="0"/>
              <a:t>que l'indexation commence à 0. </a:t>
            </a:r>
            <a:endParaRPr lang="fr-FR" sz="2000" dirty="0" smtClean="0"/>
          </a:p>
          <a:p>
            <a:pPr marL="0" indent="0">
              <a:buNone/>
            </a:pPr>
            <a:r>
              <a:rPr lang="fr-FR" sz="2000" b="1" dirty="0" err="1">
                <a:solidFill>
                  <a:schemeClr val="accent2">
                    <a:lumMod val="75000"/>
                  </a:schemeClr>
                </a:solidFill>
              </a:rPr>
              <a:t>list</a:t>
            </a:r>
            <a:r>
              <a:rPr lang="fr-FR" sz="2000" b="1" dirty="0">
                <a:solidFill>
                  <a:schemeClr val="accent2">
                    <a:lumMod val="75000"/>
                  </a:schemeClr>
                </a:solidFill>
              </a:rPr>
              <a:t>() </a:t>
            </a:r>
            <a:r>
              <a:rPr lang="fr-FR" sz="2000" dirty="0"/>
              <a:t>assigne les valeurs en commençant par la valeur la plus à droite. </a:t>
            </a:r>
            <a:r>
              <a:rPr lang="fr-FR" sz="2000" dirty="0" smtClean="0"/>
              <a:t>Si </a:t>
            </a:r>
            <a:r>
              <a:rPr lang="fr-FR" sz="2000" dirty="0"/>
              <a:t>vous utilisez des tableaux, </a:t>
            </a:r>
            <a:r>
              <a:rPr lang="fr-FR" sz="2000" dirty="0" smtClean="0"/>
              <a:t>n'oubliez pas </a:t>
            </a:r>
            <a:r>
              <a:rPr lang="fr-FR" sz="2000" dirty="0"/>
              <a:t>que </a:t>
            </a:r>
            <a:r>
              <a:rPr lang="fr-FR" sz="2000" b="1" dirty="0" err="1">
                <a:solidFill>
                  <a:schemeClr val="accent2">
                    <a:lumMod val="75000"/>
                  </a:schemeClr>
                </a:solidFill>
              </a:rPr>
              <a:t>list</a:t>
            </a:r>
            <a:r>
              <a:rPr lang="fr-FR" sz="2000" b="1" dirty="0">
                <a:solidFill>
                  <a:schemeClr val="accent2">
                    <a:lumMod val="75000"/>
                  </a:schemeClr>
                </a:solidFill>
              </a:rPr>
              <a:t>()</a:t>
            </a:r>
            <a:r>
              <a:rPr lang="fr-FR" sz="2000" dirty="0"/>
              <a:t> les affecte de droite à gauche. </a:t>
            </a:r>
            <a:endParaRPr lang="fr-FR" sz="2000" b="1" i="1" dirty="0">
              <a:solidFill>
                <a:schemeClr val="accent2">
                  <a:lumMod val="75000"/>
                </a:schemeClr>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653136"/>
            <a:ext cx="334327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0646247"/>
      </p:ext>
    </p:extLst>
  </p:cSld>
  <p:clrMapOvr>
    <a:masterClrMapping/>
  </p:clrMapOvr>
  <p:transition spd="slow">
    <p:wipe dir="d"/>
  </p:transition>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Une instruction pas comme les autres</a:t>
            </a:r>
            <a:r>
              <a:rPr lang="fr-FR" sz="4000" b="1" i="1" dirty="0"/>
              <a:t/>
            </a:r>
            <a:br>
              <a:rPr lang="fr-FR" sz="4000" b="1" i="1" dirty="0"/>
            </a:br>
            <a:r>
              <a:rPr lang="fr-FR" sz="2800" b="1" i="1" dirty="0" err="1" smtClean="0">
                <a:solidFill>
                  <a:schemeClr val="accent2">
                    <a:lumMod val="75000"/>
                  </a:schemeClr>
                </a:solidFill>
              </a:rPr>
              <a:t>eval</a:t>
            </a:r>
            <a:r>
              <a:rPr lang="fr-FR" sz="2800" b="1" i="1" dirty="0" smtClean="0">
                <a:solidFill>
                  <a:schemeClr val="accent2">
                    <a:lumMod val="75000"/>
                  </a:schemeClr>
                </a:solidFill>
              </a:rPr>
              <a:t>(</a:t>
            </a:r>
            <a:r>
              <a:rPr lang="fr-FR" sz="2800" b="1" i="1" dirty="0" smtClean="0">
                <a:solidFill>
                  <a:schemeClr val="accent1">
                    <a:lumMod val="75000"/>
                  </a:schemeClr>
                </a:solidFill>
              </a:rPr>
              <a:t>$chaine</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en-US" sz="2000" dirty="0" err="1" smtClean="0"/>
              <a:t>Eval</a:t>
            </a:r>
            <a:r>
              <a:rPr lang="en-US" sz="2000" dirty="0" smtClean="0"/>
              <a:t> </a:t>
            </a:r>
            <a:r>
              <a:rPr lang="en-US" sz="2000" dirty="0" err="1" smtClean="0"/>
              <a:t>est</a:t>
            </a:r>
            <a:r>
              <a:rPr lang="en-US" sz="2000" dirty="0" smtClean="0"/>
              <a:t> </a:t>
            </a:r>
            <a:r>
              <a:rPr lang="en-US" sz="2000" dirty="0" err="1" smtClean="0"/>
              <a:t>une</a:t>
            </a:r>
            <a:r>
              <a:rPr lang="en-US" sz="2000" dirty="0" smtClean="0"/>
              <a:t> instruction mal </a:t>
            </a:r>
            <a:r>
              <a:rPr lang="en-US" sz="2000" dirty="0" err="1" smtClean="0"/>
              <a:t>connue</a:t>
            </a:r>
            <a:r>
              <a:rPr lang="en-US" sz="2000" dirty="0" smtClean="0"/>
              <a:t>, </a:t>
            </a:r>
            <a:r>
              <a:rPr lang="en-US" sz="2000" dirty="0" err="1" smtClean="0"/>
              <a:t>puissante</a:t>
            </a:r>
            <a:r>
              <a:rPr lang="en-US" sz="2000" dirty="0" smtClean="0"/>
              <a:t> et </a:t>
            </a:r>
            <a:r>
              <a:rPr lang="en-US" sz="2000" dirty="0" err="1" smtClean="0"/>
              <a:t>donc</a:t>
            </a:r>
            <a:r>
              <a:rPr lang="en-US" sz="2000" dirty="0" smtClean="0"/>
              <a:t> </a:t>
            </a:r>
            <a:r>
              <a:rPr lang="en-US" sz="2000" dirty="0" err="1" smtClean="0"/>
              <a:t>dangereuse</a:t>
            </a:r>
            <a:r>
              <a:rPr lang="en-US" sz="2000" dirty="0" smtClean="0"/>
              <a:t>. Il </a:t>
            </a:r>
            <a:r>
              <a:rPr lang="en-US" sz="2000" dirty="0" err="1" smtClean="0"/>
              <a:t>est</a:t>
            </a:r>
            <a:r>
              <a:rPr lang="en-US" sz="2000" dirty="0" smtClean="0"/>
              <a:t> </a:t>
            </a:r>
            <a:r>
              <a:rPr lang="en-US" sz="2000" dirty="0" err="1" smtClean="0"/>
              <a:t>recommandé</a:t>
            </a:r>
            <a:r>
              <a:rPr lang="en-US" sz="2000" dirty="0" smtClean="0"/>
              <a:t> de </a:t>
            </a:r>
            <a:r>
              <a:rPr lang="en-US" sz="2000" dirty="0" err="1" smtClean="0"/>
              <a:t>l'utiliser</a:t>
            </a:r>
            <a:r>
              <a:rPr lang="en-US" sz="2000" dirty="0" smtClean="0"/>
              <a:t> avec precaution.</a:t>
            </a:r>
          </a:p>
          <a:p>
            <a:pPr marL="0" indent="0">
              <a:buNone/>
            </a:pPr>
            <a:endParaRPr lang="en-US" sz="2000" dirty="0" smtClean="0"/>
          </a:p>
          <a:p>
            <a:pPr marL="0" indent="0">
              <a:buNone/>
            </a:pPr>
            <a:endParaRPr lang="en-US" sz="2000" dirty="0" smtClean="0"/>
          </a:p>
          <a:p>
            <a:pPr marL="0" indent="0">
              <a:buNone/>
            </a:pPr>
            <a:r>
              <a:rPr lang="en-US" sz="2000" dirty="0" err="1" smtClean="0"/>
              <a:t>Lorsqu'une</a:t>
            </a:r>
            <a:r>
              <a:rPr lang="en-US" sz="2000" dirty="0" smtClean="0"/>
              <a:t> page </a:t>
            </a:r>
            <a:r>
              <a:rPr lang="en-US" sz="2000" dirty="0" err="1" smtClean="0"/>
              <a:t>xxxx.php</a:t>
            </a:r>
            <a:r>
              <a:rPr lang="en-US" sz="2000" dirty="0" smtClean="0"/>
              <a:t> </a:t>
            </a:r>
            <a:r>
              <a:rPr lang="en-US" sz="2000" dirty="0" err="1" smtClean="0"/>
              <a:t>est</a:t>
            </a:r>
            <a:r>
              <a:rPr lang="en-US" sz="2000" dirty="0" smtClean="0"/>
              <a:t> </a:t>
            </a:r>
            <a:r>
              <a:rPr lang="en-US" sz="2000" dirty="0" err="1" smtClean="0"/>
              <a:t>chargée</a:t>
            </a:r>
            <a:r>
              <a:rPr lang="en-US" sz="2000" dirty="0" smtClean="0"/>
              <a:t> </a:t>
            </a:r>
            <a:r>
              <a:rPr lang="en-US" sz="2000" dirty="0" err="1" smtClean="0"/>
              <a:t>dans</a:t>
            </a:r>
            <a:r>
              <a:rPr lang="en-US" sz="2000" dirty="0" smtClean="0"/>
              <a:t> la </a:t>
            </a:r>
            <a:r>
              <a:rPr lang="en-US" sz="2000" dirty="0" err="1" smtClean="0"/>
              <a:t>mémoire</a:t>
            </a:r>
            <a:r>
              <a:rPr lang="en-US" sz="2000" dirty="0" smtClean="0"/>
              <a:t> du </a:t>
            </a:r>
            <a:r>
              <a:rPr lang="en-US" sz="2000" dirty="0" err="1" smtClean="0"/>
              <a:t>serveur</a:t>
            </a:r>
            <a:r>
              <a:rPr lang="en-US" sz="2000" dirty="0" smtClean="0"/>
              <a:t>, </a:t>
            </a:r>
            <a:r>
              <a:rPr lang="en-US" sz="2000" dirty="0" err="1" smtClean="0"/>
              <a:t>ce</a:t>
            </a:r>
            <a:r>
              <a:rPr lang="en-US" sz="2000" dirty="0" smtClean="0"/>
              <a:t> dernier </a:t>
            </a:r>
            <a:r>
              <a:rPr lang="en-US" sz="2000" dirty="0" err="1" smtClean="0"/>
              <a:t>demande</a:t>
            </a:r>
            <a:r>
              <a:rPr lang="en-US" sz="2000" dirty="0" smtClean="0"/>
              <a:t> à </a:t>
            </a:r>
            <a:r>
              <a:rPr lang="en-US" sz="2000" dirty="0" err="1" smtClean="0"/>
              <a:t>l'interprêteur</a:t>
            </a:r>
            <a:r>
              <a:rPr lang="en-US" sz="2000" dirty="0" smtClean="0"/>
              <a:t> PHP </a:t>
            </a:r>
            <a:r>
              <a:rPr lang="en-US" sz="2000" dirty="0" err="1" smtClean="0"/>
              <a:t>d'analyser</a:t>
            </a:r>
            <a:r>
              <a:rPr lang="en-US" sz="2000" dirty="0" smtClean="0"/>
              <a:t> </a:t>
            </a:r>
            <a:r>
              <a:rPr lang="en-US" sz="2000" dirty="0" err="1" smtClean="0"/>
              <a:t>chaque</a:t>
            </a:r>
            <a:r>
              <a:rPr lang="en-US" sz="2000" dirty="0" smtClean="0"/>
              <a:t> </a:t>
            </a:r>
            <a:r>
              <a:rPr lang="en-US" sz="2000" dirty="0" err="1" smtClean="0"/>
              <a:t>ligne</a:t>
            </a:r>
            <a:r>
              <a:rPr lang="en-US" sz="2000" dirty="0" smtClean="0"/>
              <a:t> de la page.</a:t>
            </a:r>
          </a:p>
          <a:p>
            <a:pPr marL="0" indent="0">
              <a:buNone/>
            </a:pPr>
            <a:r>
              <a:rPr lang="en-US" sz="2000" dirty="0" err="1" smtClean="0"/>
              <a:t>Lorsque</a:t>
            </a:r>
            <a:r>
              <a:rPr lang="en-US" sz="2000" dirty="0" smtClean="0"/>
              <a:t> </a:t>
            </a:r>
            <a:r>
              <a:rPr lang="en-US" sz="2000" dirty="0" err="1" smtClean="0"/>
              <a:t>l'interprêteur</a:t>
            </a:r>
            <a:r>
              <a:rPr lang="en-US" sz="2000" dirty="0" smtClean="0"/>
              <a:t> PHP </a:t>
            </a:r>
            <a:r>
              <a:rPr lang="en-US" sz="2000" dirty="0" err="1" smtClean="0"/>
              <a:t>trouve</a:t>
            </a:r>
            <a:r>
              <a:rPr lang="en-US" sz="2000" dirty="0" smtClean="0"/>
              <a:t> </a:t>
            </a:r>
            <a:r>
              <a:rPr lang="en-US" sz="2000" dirty="0" err="1" smtClean="0"/>
              <a:t>une</a:t>
            </a:r>
            <a:r>
              <a:rPr lang="en-US" sz="2000" dirty="0" smtClean="0"/>
              <a:t> instruction </a:t>
            </a:r>
            <a:r>
              <a:rPr lang="en-US" sz="2000" dirty="0" err="1" smtClean="0"/>
              <a:t>ou</a:t>
            </a:r>
            <a:r>
              <a:rPr lang="en-US" sz="2000" dirty="0" smtClean="0"/>
              <a:t> </a:t>
            </a:r>
            <a:r>
              <a:rPr lang="en-US" sz="2000" dirty="0" err="1" smtClean="0"/>
              <a:t>une</a:t>
            </a:r>
            <a:r>
              <a:rPr lang="en-US" sz="2000" dirty="0" smtClean="0"/>
              <a:t> function PHP, </a:t>
            </a:r>
            <a:r>
              <a:rPr lang="en-US" sz="2000" dirty="0" err="1" smtClean="0"/>
              <a:t>il</a:t>
            </a:r>
            <a:r>
              <a:rPr lang="en-US" sz="2000" dirty="0" smtClean="0"/>
              <a:t> </a:t>
            </a:r>
            <a:r>
              <a:rPr lang="en-US" sz="2000" dirty="0" err="1" smtClean="0"/>
              <a:t>vérifie</a:t>
            </a:r>
            <a:r>
              <a:rPr lang="en-US" sz="2000" dirty="0" smtClean="0"/>
              <a:t> la </a:t>
            </a:r>
            <a:r>
              <a:rPr lang="en-US" sz="2000" dirty="0" err="1" smtClean="0"/>
              <a:t>syntaxe</a:t>
            </a:r>
            <a:r>
              <a:rPr lang="en-US" sz="2000" dirty="0" smtClean="0"/>
              <a:t> de </a:t>
            </a:r>
            <a:r>
              <a:rPr lang="en-US" sz="2000" dirty="0" err="1" smtClean="0"/>
              <a:t>celle</a:t>
            </a:r>
            <a:r>
              <a:rPr lang="en-US" sz="2000" dirty="0" smtClean="0"/>
              <a:t>-ci. Si </a:t>
            </a:r>
            <a:r>
              <a:rPr lang="en-US" sz="2000" dirty="0" err="1" smtClean="0"/>
              <a:t>une</a:t>
            </a:r>
            <a:r>
              <a:rPr lang="en-US" sz="2000" dirty="0" smtClean="0"/>
              <a:t> </a:t>
            </a:r>
            <a:r>
              <a:rPr lang="en-US" sz="2000" dirty="0" err="1" smtClean="0"/>
              <a:t>ou</a:t>
            </a:r>
            <a:r>
              <a:rPr lang="en-US" sz="2000" dirty="0" smtClean="0"/>
              <a:t> </a:t>
            </a:r>
            <a:r>
              <a:rPr lang="en-US" sz="2000" dirty="0" err="1" smtClean="0"/>
              <a:t>plusieurs</a:t>
            </a:r>
            <a:r>
              <a:rPr lang="en-US" sz="2000" dirty="0" smtClean="0"/>
              <a:t> </a:t>
            </a:r>
            <a:r>
              <a:rPr lang="en-US" sz="2000" dirty="0" err="1" smtClean="0"/>
              <a:t>erreurs</a:t>
            </a:r>
            <a:r>
              <a:rPr lang="en-US" sz="2000" dirty="0" smtClean="0"/>
              <a:t> </a:t>
            </a:r>
            <a:r>
              <a:rPr lang="en-US" sz="2000" dirty="0" err="1" smtClean="0"/>
              <a:t>sont</a:t>
            </a:r>
            <a:r>
              <a:rPr lang="en-US" sz="2000" dirty="0" smtClean="0"/>
              <a:t> </a:t>
            </a:r>
            <a:r>
              <a:rPr lang="en-US" sz="2000" dirty="0" err="1" smtClean="0"/>
              <a:t>détectées</a:t>
            </a:r>
            <a:r>
              <a:rPr lang="en-US" sz="2000" dirty="0" smtClean="0"/>
              <a:t>, les messages </a:t>
            </a:r>
            <a:r>
              <a:rPr lang="en-US" sz="2000" dirty="0" err="1" smtClean="0"/>
              <a:t>d'erreur</a:t>
            </a:r>
            <a:r>
              <a:rPr lang="en-US" sz="2000" dirty="0" smtClean="0"/>
              <a:t> </a:t>
            </a:r>
            <a:r>
              <a:rPr lang="en-US" sz="2000" dirty="0" err="1" smtClean="0"/>
              <a:t>sont</a:t>
            </a:r>
            <a:r>
              <a:rPr lang="en-US" sz="2000" dirty="0" smtClean="0"/>
              <a:t> </a:t>
            </a:r>
            <a:r>
              <a:rPr lang="en-US" sz="2000" dirty="0" err="1" smtClean="0"/>
              <a:t>affichés</a:t>
            </a:r>
            <a:r>
              <a:rPr lang="en-US" sz="2000" dirty="0" smtClean="0"/>
              <a:t> </a:t>
            </a:r>
            <a:r>
              <a:rPr lang="en-US" sz="2000" dirty="0" err="1" smtClean="0"/>
              <a:t>dans</a:t>
            </a:r>
            <a:r>
              <a:rPr lang="en-US" sz="2000" dirty="0" smtClean="0"/>
              <a:t> la page à </a:t>
            </a:r>
            <a:r>
              <a:rPr lang="en-US" sz="2000" dirty="0" err="1" smtClean="0"/>
              <a:t>envoyer</a:t>
            </a:r>
            <a:r>
              <a:rPr lang="en-US" sz="2000" dirty="0" smtClean="0"/>
              <a:t> au client et </a:t>
            </a:r>
            <a:r>
              <a:rPr lang="en-US" sz="2000" dirty="0" err="1" smtClean="0"/>
              <a:t>l'exécution</a:t>
            </a:r>
            <a:r>
              <a:rPr lang="en-US" sz="2000" dirty="0" smtClean="0"/>
              <a:t> des instructions PHP </a:t>
            </a:r>
            <a:r>
              <a:rPr lang="en-US" sz="2000" dirty="0" err="1" smtClean="0"/>
              <a:t>n'est</a:t>
            </a:r>
            <a:r>
              <a:rPr lang="en-US" sz="2000" dirty="0" smtClean="0"/>
              <a:t> pas </a:t>
            </a:r>
            <a:r>
              <a:rPr lang="en-US" sz="2000" dirty="0" err="1" smtClean="0"/>
              <a:t>réalisée</a:t>
            </a:r>
            <a:r>
              <a:rPr lang="en-US" sz="2000" dirty="0" smtClean="0"/>
              <a:t>.</a:t>
            </a:r>
          </a:p>
          <a:p>
            <a:pPr marL="0" indent="0">
              <a:buNone/>
            </a:pPr>
            <a:r>
              <a:rPr lang="en-US" sz="2000" dirty="0" err="1" smtClean="0"/>
              <a:t>Lorsque</a:t>
            </a:r>
            <a:r>
              <a:rPr lang="en-US" sz="2000" dirty="0" smtClean="0"/>
              <a:t> la </a:t>
            </a:r>
            <a:r>
              <a:rPr lang="en-US" sz="2000" dirty="0" err="1" smtClean="0"/>
              <a:t>syntaxe</a:t>
            </a:r>
            <a:r>
              <a:rPr lang="en-US" sz="2000" dirty="0" smtClean="0"/>
              <a:t> de </a:t>
            </a:r>
            <a:r>
              <a:rPr lang="en-US" sz="2000" dirty="0" err="1" smtClean="0"/>
              <a:t>toutes</a:t>
            </a:r>
            <a:r>
              <a:rPr lang="en-US" sz="2000" dirty="0" smtClean="0"/>
              <a:t> les instructions a </a:t>
            </a:r>
            <a:r>
              <a:rPr lang="en-US" sz="2000" dirty="0" err="1" smtClean="0"/>
              <a:t>été</a:t>
            </a:r>
            <a:r>
              <a:rPr lang="en-US" sz="2000" dirty="0" smtClean="0"/>
              <a:t> </a:t>
            </a:r>
            <a:r>
              <a:rPr lang="en-US" sz="2000" dirty="0" err="1" smtClean="0"/>
              <a:t>vérifiée</a:t>
            </a:r>
            <a:r>
              <a:rPr lang="en-US" sz="2000" dirty="0" smtClean="0"/>
              <a:t> et </a:t>
            </a:r>
            <a:r>
              <a:rPr lang="en-US" sz="2000" dirty="0" err="1" smtClean="0"/>
              <a:t>qu'aucune</a:t>
            </a:r>
            <a:r>
              <a:rPr lang="en-US" sz="2000" dirty="0" smtClean="0"/>
              <a:t> </a:t>
            </a:r>
            <a:r>
              <a:rPr lang="en-US" sz="2000" dirty="0" err="1" smtClean="0"/>
              <a:t>erreur</a:t>
            </a:r>
            <a:r>
              <a:rPr lang="en-US" sz="2000" dirty="0" smtClean="0"/>
              <a:t> </a:t>
            </a:r>
            <a:r>
              <a:rPr lang="en-US" sz="2000" dirty="0" err="1" smtClean="0"/>
              <a:t>n'a</a:t>
            </a:r>
            <a:r>
              <a:rPr lang="en-US" sz="2000" dirty="0" smtClean="0"/>
              <a:t> </a:t>
            </a:r>
            <a:r>
              <a:rPr lang="en-US" sz="2000" dirty="0" err="1" smtClean="0"/>
              <a:t>été</a:t>
            </a:r>
            <a:r>
              <a:rPr lang="en-US" sz="2000" dirty="0" smtClean="0"/>
              <a:t> </a:t>
            </a:r>
            <a:r>
              <a:rPr lang="en-US" sz="2000" dirty="0" err="1" smtClean="0"/>
              <a:t>détectée</a:t>
            </a:r>
            <a:r>
              <a:rPr lang="en-US" sz="2000" dirty="0" smtClean="0"/>
              <a:t>, </a:t>
            </a:r>
            <a:r>
              <a:rPr lang="en-US" sz="2000" dirty="0" err="1" smtClean="0"/>
              <a:t>l'interprêteur</a:t>
            </a:r>
            <a:r>
              <a:rPr lang="en-US" sz="2000" dirty="0" smtClean="0"/>
              <a:t> PHP </a:t>
            </a:r>
            <a:r>
              <a:rPr lang="en-US" sz="2000" dirty="0" err="1" smtClean="0"/>
              <a:t>exécute</a:t>
            </a:r>
            <a:r>
              <a:rPr lang="en-US" sz="2000" dirty="0" smtClean="0"/>
              <a:t> les instructions PHP. </a:t>
            </a:r>
          </a:p>
          <a:p>
            <a:pPr marL="0" indent="0">
              <a:buNone/>
            </a:pPr>
            <a:r>
              <a:rPr lang="en-US" sz="2000" dirty="0" smtClean="0"/>
              <a:t>A la fin, la page </a:t>
            </a:r>
            <a:r>
              <a:rPr lang="en-US" sz="2000" dirty="0" err="1" smtClean="0"/>
              <a:t>générée</a:t>
            </a:r>
            <a:r>
              <a:rPr lang="en-US" sz="2000" dirty="0" smtClean="0"/>
              <a:t> par </a:t>
            </a:r>
            <a:r>
              <a:rPr lang="en-US" sz="2000" dirty="0" err="1" smtClean="0"/>
              <a:t>xxxx.php</a:t>
            </a:r>
            <a:r>
              <a:rPr lang="en-US" sz="2000" dirty="0" smtClean="0"/>
              <a:t> </a:t>
            </a:r>
            <a:r>
              <a:rPr lang="en-US" sz="2000" dirty="0" err="1" smtClean="0"/>
              <a:t>est</a:t>
            </a:r>
            <a:r>
              <a:rPr lang="en-US" sz="2000" dirty="0" smtClean="0"/>
              <a:t> </a:t>
            </a:r>
            <a:r>
              <a:rPr lang="en-US" sz="2000" dirty="0" err="1" smtClean="0"/>
              <a:t>est</a:t>
            </a:r>
            <a:r>
              <a:rPr lang="en-US" sz="2000" dirty="0" smtClean="0"/>
              <a:t> </a:t>
            </a:r>
            <a:r>
              <a:rPr lang="en-US" sz="2000" dirty="0" err="1" smtClean="0"/>
              <a:t>mise</a:t>
            </a:r>
            <a:r>
              <a:rPr lang="en-US" sz="2000" dirty="0" smtClean="0"/>
              <a:t> à la disposition du </a:t>
            </a:r>
            <a:r>
              <a:rPr lang="en-US" sz="2000" dirty="0" err="1" smtClean="0"/>
              <a:t>serveur</a:t>
            </a:r>
            <a:r>
              <a:rPr lang="en-US" sz="2000" dirty="0" smtClean="0"/>
              <a:t> qui </a:t>
            </a:r>
            <a:r>
              <a:rPr lang="en-US" sz="2000" dirty="0" err="1" smtClean="0"/>
              <a:t>va</a:t>
            </a:r>
            <a:r>
              <a:rPr lang="en-US" sz="2000" dirty="0" smtClean="0"/>
              <a:t> </a:t>
            </a:r>
            <a:r>
              <a:rPr lang="en-US" sz="2000" dirty="0" err="1" smtClean="0"/>
              <a:t>l'envoyer</a:t>
            </a:r>
            <a:r>
              <a:rPr lang="en-US" sz="2000" dirty="0" smtClean="0"/>
              <a:t> au client,</a:t>
            </a:r>
            <a:endParaRPr lang="fr-FR" sz="2000" dirty="0"/>
          </a:p>
        </p:txBody>
      </p:sp>
      <p:sp>
        <p:nvSpPr>
          <p:cNvPr id="4" name="Rectangle 3"/>
          <p:cNvSpPr/>
          <p:nvPr/>
        </p:nvSpPr>
        <p:spPr>
          <a:xfrm>
            <a:off x="827584" y="2276872"/>
            <a:ext cx="6170984" cy="482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err="1">
                <a:effectLst>
                  <a:outerShdw blurRad="38100" dist="38100" dir="2700000" algn="tl">
                    <a:srgbClr val="000000">
                      <a:alpha val="43137"/>
                    </a:srgbClr>
                  </a:outerShdw>
                </a:effectLst>
              </a:rPr>
              <a:t>Fonctionnement</a:t>
            </a:r>
            <a:r>
              <a:rPr lang="en-US" dirty="0">
                <a:effectLst>
                  <a:outerShdw blurRad="38100" dist="38100" dir="2700000" algn="tl">
                    <a:srgbClr val="000000">
                      <a:alpha val="43137"/>
                    </a:srgbClr>
                  </a:outerShdw>
                </a:effectLst>
              </a:rPr>
              <a:t> d'un script PHP sur le </a:t>
            </a:r>
            <a:r>
              <a:rPr lang="en-US" dirty="0" err="1">
                <a:effectLst>
                  <a:outerShdw blurRad="38100" dist="38100" dir="2700000" algn="tl">
                    <a:srgbClr val="000000">
                      <a:alpha val="43137"/>
                    </a:srgbClr>
                  </a:outerShdw>
                </a:effectLst>
              </a:rPr>
              <a:t>serveur</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41348582"/>
      </p:ext>
    </p:extLst>
  </p:cSld>
  <p:clrMapOvr>
    <a:masterClrMapping/>
  </p:clrMapOvr>
  <p:transition spd="slow">
    <p:wipe dir="d"/>
  </p:transition>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Une instruction pas comme les autres</a:t>
            </a:r>
            <a:r>
              <a:rPr lang="fr-FR" sz="4000" b="1" i="1" dirty="0"/>
              <a:t/>
            </a:r>
            <a:br>
              <a:rPr lang="fr-FR" sz="4000" b="1" i="1" dirty="0"/>
            </a:br>
            <a:r>
              <a:rPr lang="fr-FR" sz="2800" b="1" i="1" dirty="0" err="1" smtClean="0">
                <a:solidFill>
                  <a:schemeClr val="accent2">
                    <a:lumMod val="75000"/>
                  </a:schemeClr>
                </a:solidFill>
              </a:rPr>
              <a:t>eval</a:t>
            </a:r>
            <a:r>
              <a:rPr lang="fr-FR" sz="2800" b="1" i="1" dirty="0" smtClean="0">
                <a:solidFill>
                  <a:schemeClr val="accent2">
                    <a:lumMod val="75000"/>
                  </a:schemeClr>
                </a:solidFill>
              </a:rPr>
              <a:t>(</a:t>
            </a:r>
            <a:r>
              <a:rPr lang="fr-FR" sz="2800" b="1" i="1" dirty="0" smtClean="0">
                <a:solidFill>
                  <a:schemeClr val="accent1">
                    <a:lumMod val="75000"/>
                  </a:schemeClr>
                </a:solidFill>
              </a:rPr>
              <a:t>$chaine</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en-US" sz="2000" b="1" dirty="0" err="1">
                <a:solidFill>
                  <a:schemeClr val="accent2">
                    <a:lumMod val="75000"/>
                  </a:schemeClr>
                </a:solidFill>
                <a:latin typeface="+mj-lt"/>
                <a:ea typeface="+mj-ea"/>
                <a:cs typeface="+mj-cs"/>
              </a:rPr>
              <a:t>eval</a:t>
            </a:r>
            <a:r>
              <a:rPr lang="en-US" sz="2000" b="1" dirty="0">
                <a:solidFill>
                  <a:schemeClr val="accent2">
                    <a:lumMod val="75000"/>
                  </a:schemeClr>
                </a:solidFill>
                <a:latin typeface="+mj-lt"/>
                <a:ea typeface="+mj-ea"/>
                <a:cs typeface="+mj-cs"/>
              </a:rPr>
              <a:t> </a:t>
            </a:r>
            <a:r>
              <a:rPr lang="en-US" sz="2000" dirty="0" err="1" smtClean="0"/>
              <a:t>est</a:t>
            </a:r>
            <a:r>
              <a:rPr lang="en-US" sz="2000" dirty="0" smtClean="0"/>
              <a:t> </a:t>
            </a:r>
            <a:r>
              <a:rPr lang="en-US" sz="2000" dirty="0" err="1" smtClean="0"/>
              <a:t>une</a:t>
            </a:r>
            <a:r>
              <a:rPr lang="en-US" sz="2000" dirty="0" smtClean="0"/>
              <a:t> instruction qui </a:t>
            </a:r>
            <a:r>
              <a:rPr lang="en-US" sz="2000" dirty="0" err="1" smtClean="0"/>
              <a:t>demande</a:t>
            </a:r>
            <a:r>
              <a:rPr lang="en-US" sz="2000" dirty="0" smtClean="0"/>
              <a:t> à </a:t>
            </a:r>
            <a:r>
              <a:rPr lang="en-US" sz="2000" dirty="0" err="1" smtClean="0"/>
              <a:t>l'interprêteur</a:t>
            </a:r>
            <a:r>
              <a:rPr lang="en-US" sz="2000" dirty="0" smtClean="0"/>
              <a:t> PHP </a:t>
            </a:r>
            <a:r>
              <a:rPr lang="en-US" sz="2000" dirty="0" err="1" smtClean="0"/>
              <a:t>d'effectuer</a:t>
            </a:r>
            <a:r>
              <a:rPr lang="en-US" sz="2000" dirty="0" smtClean="0"/>
              <a:t> la verification </a:t>
            </a:r>
            <a:r>
              <a:rPr lang="en-US" sz="2000" dirty="0" err="1" smtClean="0"/>
              <a:t>puis</a:t>
            </a:r>
            <a:r>
              <a:rPr lang="en-US" sz="2000" dirty="0" smtClean="0"/>
              <a:t>, </a:t>
            </a:r>
            <a:r>
              <a:rPr lang="en-US" sz="2000" dirty="0" err="1" smtClean="0"/>
              <a:t>si</a:t>
            </a:r>
            <a:r>
              <a:rPr lang="en-US" sz="2000" dirty="0" smtClean="0"/>
              <a:t> </a:t>
            </a:r>
            <a:r>
              <a:rPr lang="en-US" sz="2000" dirty="0" err="1" smtClean="0"/>
              <a:t>aucune</a:t>
            </a:r>
            <a:r>
              <a:rPr lang="en-US" sz="2000" dirty="0" smtClean="0"/>
              <a:t> </a:t>
            </a:r>
            <a:r>
              <a:rPr lang="en-US" sz="2000" dirty="0" err="1" smtClean="0"/>
              <a:t>erreur</a:t>
            </a:r>
            <a:r>
              <a:rPr lang="en-US" sz="2000" dirty="0" smtClean="0"/>
              <a:t> </a:t>
            </a:r>
            <a:r>
              <a:rPr lang="en-US" sz="2000" dirty="0" err="1" smtClean="0"/>
              <a:t>n'est</a:t>
            </a:r>
            <a:r>
              <a:rPr lang="en-US" sz="2000" dirty="0" smtClean="0"/>
              <a:t> </a:t>
            </a:r>
            <a:r>
              <a:rPr lang="en-US" sz="2000" dirty="0" err="1" smtClean="0"/>
              <a:t>détectée</a:t>
            </a:r>
            <a:r>
              <a:rPr lang="en-US" sz="2000" dirty="0" smtClean="0"/>
              <a:t>,  </a:t>
            </a:r>
            <a:r>
              <a:rPr lang="en-US" sz="2000" dirty="0" err="1" smtClean="0"/>
              <a:t>l'exécution</a:t>
            </a:r>
            <a:r>
              <a:rPr lang="en-US" sz="2000" dirty="0" smtClean="0"/>
              <a:t> des instructions </a:t>
            </a:r>
            <a:r>
              <a:rPr lang="en-US" sz="2000" dirty="0" err="1" smtClean="0"/>
              <a:t>stockées</a:t>
            </a:r>
            <a:r>
              <a:rPr lang="en-US" sz="2000" dirty="0" smtClean="0"/>
              <a:t> </a:t>
            </a:r>
            <a:r>
              <a:rPr lang="en-US" sz="2000" dirty="0" err="1" smtClean="0"/>
              <a:t>dans</a:t>
            </a:r>
            <a:r>
              <a:rPr lang="en-US" sz="2000" dirty="0" smtClean="0"/>
              <a:t> la variable </a:t>
            </a:r>
            <a:r>
              <a:rPr lang="en-US" sz="2000" b="1" dirty="0" smtClean="0">
                <a:solidFill>
                  <a:schemeClr val="tx2">
                    <a:lumMod val="75000"/>
                  </a:schemeClr>
                </a:solidFill>
              </a:rPr>
              <a:t>$</a:t>
            </a:r>
            <a:r>
              <a:rPr lang="en-US" sz="2000" b="1" dirty="0" err="1" smtClean="0">
                <a:solidFill>
                  <a:schemeClr val="tx2">
                    <a:lumMod val="75000"/>
                  </a:schemeClr>
                </a:solidFill>
              </a:rPr>
              <a:t>chaine</a:t>
            </a:r>
            <a:r>
              <a:rPr lang="en-US" sz="2000" dirty="0" smtClean="0"/>
              <a:t>.</a:t>
            </a:r>
          </a:p>
          <a:p>
            <a:pPr marL="0" indent="0">
              <a:buNone/>
            </a:pPr>
            <a:r>
              <a:rPr lang="en-US" sz="2000" dirty="0" smtClean="0"/>
              <a:t>Si </a:t>
            </a:r>
            <a:r>
              <a:rPr lang="en-US" sz="2000" dirty="0" err="1" smtClean="0"/>
              <a:t>une</a:t>
            </a:r>
            <a:r>
              <a:rPr lang="en-US" sz="2000" dirty="0" smtClean="0"/>
              <a:t> </a:t>
            </a:r>
            <a:r>
              <a:rPr lang="en-US" sz="2000" dirty="0" err="1" smtClean="0"/>
              <a:t>erreur</a:t>
            </a:r>
            <a:r>
              <a:rPr lang="en-US" sz="2000" dirty="0" smtClean="0"/>
              <a:t> </a:t>
            </a:r>
            <a:r>
              <a:rPr lang="en-US" sz="2000" dirty="0" err="1" smtClean="0"/>
              <a:t>est</a:t>
            </a:r>
            <a:r>
              <a:rPr lang="en-US" sz="2000" dirty="0" smtClean="0"/>
              <a:t> </a:t>
            </a:r>
            <a:r>
              <a:rPr lang="en-US" sz="2000" dirty="0" err="1" smtClean="0"/>
              <a:t>détectée</a:t>
            </a:r>
            <a:r>
              <a:rPr lang="en-US" sz="2000" dirty="0" smtClean="0"/>
              <a:t>, </a:t>
            </a:r>
            <a:r>
              <a:rPr lang="en-US" sz="2000" dirty="0" err="1" smtClean="0"/>
              <a:t>l'exécution</a:t>
            </a:r>
            <a:r>
              <a:rPr lang="en-US" sz="2000" dirty="0" smtClean="0"/>
              <a:t> des instructions </a:t>
            </a:r>
            <a:r>
              <a:rPr lang="en-US" sz="2000" dirty="0" err="1" smtClean="0"/>
              <a:t>s'arrête</a:t>
            </a:r>
            <a:r>
              <a:rPr lang="en-US" sz="2000" dirty="0" smtClean="0"/>
              <a:t> et la page </a:t>
            </a:r>
            <a:r>
              <a:rPr lang="en-US" sz="2000" dirty="0" err="1" smtClean="0"/>
              <a:t>générée</a:t>
            </a:r>
            <a:r>
              <a:rPr lang="en-US" sz="2000" dirty="0" smtClean="0"/>
              <a:t> </a:t>
            </a:r>
            <a:r>
              <a:rPr lang="en-US" sz="2000" dirty="0" err="1" smtClean="0"/>
              <a:t>est</a:t>
            </a:r>
            <a:r>
              <a:rPr lang="en-US" sz="2000" dirty="0" smtClean="0"/>
              <a:t> </a:t>
            </a:r>
            <a:r>
              <a:rPr lang="en-US" sz="2000" dirty="0" err="1" smtClean="0"/>
              <a:t>mise</a:t>
            </a:r>
            <a:r>
              <a:rPr lang="en-US" sz="2000" dirty="0" smtClean="0"/>
              <a:t> à la disposition du </a:t>
            </a:r>
            <a:r>
              <a:rPr lang="en-US" sz="2000" dirty="0" err="1" smtClean="0"/>
              <a:t>serveur</a:t>
            </a:r>
            <a:r>
              <a:rPr lang="en-US" sz="2000" dirty="0" smtClean="0"/>
              <a:t> pour </a:t>
            </a:r>
            <a:r>
              <a:rPr lang="en-US" sz="2000" dirty="0" err="1" smtClean="0"/>
              <a:t>l'envoyer</a:t>
            </a:r>
            <a:r>
              <a:rPr lang="en-US" sz="2000" dirty="0" smtClean="0"/>
              <a:t> au client.</a:t>
            </a:r>
          </a:p>
          <a:p>
            <a:pPr marL="0" indent="0">
              <a:buNone/>
            </a:pPr>
            <a:r>
              <a:rPr lang="en-US" sz="2000" dirty="0" err="1" smtClean="0"/>
              <a:t>En</a:t>
            </a:r>
            <a:r>
              <a:rPr lang="en-US" sz="2000" dirty="0" smtClean="0"/>
              <a:t> résumé, </a:t>
            </a:r>
            <a:r>
              <a:rPr lang="en-US" sz="2000" dirty="0" err="1" smtClean="0"/>
              <a:t>lorsque</a:t>
            </a:r>
            <a:r>
              <a:rPr lang="en-US" sz="2000" dirty="0" smtClean="0"/>
              <a:t> </a:t>
            </a:r>
            <a:r>
              <a:rPr lang="en-US" sz="2000" dirty="0" err="1" smtClean="0"/>
              <a:t>l'interpêteur</a:t>
            </a:r>
            <a:r>
              <a:rPr lang="en-US" sz="2000" dirty="0" smtClean="0"/>
              <a:t> PHP </a:t>
            </a:r>
            <a:r>
              <a:rPr lang="en-US" sz="2000" dirty="0" err="1" smtClean="0"/>
              <a:t>vérifie</a:t>
            </a:r>
            <a:r>
              <a:rPr lang="en-US" sz="2000" dirty="0" smtClean="0"/>
              <a:t> la </a:t>
            </a:r>
            <a:r>
              <a:rPr lang="en-US" sz="2000" dirty="0" err="1" smtClean="0"/>
              <a:t>syntaxe</a:t>
            </a:r>
            <a:r>
              <a:rPr lang="en-US" sz="2000" dirty="0" smtClean="0"/>
              <a:t> de </a:t>
            </a:r>
            <a:r>
              <a:rPr lang="en-US" sz="2000" dirty="0" err="1" smtClean="0"/>
              <a:t>chaque</a:t>
            </a:r>
            <a:r>
              <a:rPr lang="en-US" sz="2000" dirty="0" smtClean="0"/>
              <a:t> instruction, </a:t>
            </a:r>
            <a:r>
              <a:rPr lang="en-US" sz="2000" dirty="0" err="1" smtClean="0"/>
              <a:t>il</a:t>
            </a:r>
            <a:r>
              <a:rPr lang="en-US" sz="2000" dirty="0" smtClean="0"/>
              <a:t> </a:t>
            </a:r>
            <a:r>
              <a:rPr lang="en-US" sz="2000" dirty="0" err="1" smtClean="0"/>
              <a:t>contrôle</a:t>
            </a:r>
            <a:r>
              <a:rPr lang="en-US" sz="2000" dirty="0" smtClean="0"/>
              <a:t> la </a:t>
            </a:r>
            <a:r>
              <a:rPr lang="en-US" sz="2000" dirty="0" err="1" smtClean="0"/>
              <a:t>validité</a:t>
            </a:r>
            <a:r>
              <a:rPr lang="en-US" sz="2000" dirty="0" smtClean="0"/>
              <a:t> de </a:t>
            </a:r>
            <a:r>
              <a:rPr lang="en-US" sz="2000" dirty="0" err="1" smtClean="0"/>
              <a:t>chacune</a:t>
            </a:r>
            <a:r>
              <a:rPr lang="en-US" sz="2000" dirty="0" smtClean="0"/>
              <a:t> des </a:t>
            </a:r>
            <a:r>
              <a:rPr lang="en-US" sz="2000" dirty="0" err="1" smtClean="0"/>
              <a:t>lignes</a:t>
            </a:r>
            <a:r>
              <a:rPr lang="en-US" sz="2000" dirty="0"/>
              <a:t> </a:t>
            </a:r>
            <a:r>
              <a:rPr lang="en-US" sz="2000" dirty="0" err="1" smtClean="0"/>
              <a:t>avant</a:t>
            </a:r>
            <a:r>
              <a:rPr lang="en-US" sz="2000" dirty="0" smtClean="0"/>
              <a:t> </a:t>
            </a:r>
            <a:r>
              <a:rPr lang="en-US" sz="2000" dirty="0" err="1" smtClean="0"/>
              <a:t>d'exécuter</a:t>
            </a:r>
            <a:r>
              <a:rPr lang="en-US" sz="2000" dirty="0" smtClean="0"/>
              <a:t> </a:t>
            </a:r>
            <a:r>
              <a:rPr lang="en-US" sz="2000" dirty="0" err="1" smtClean="0"/>
              <a:t>l'ensemble</a:t>
            </a:r>
            <a:r>
              <a:rPr lang="en-US" sz="2000" dirty="0" smtClean="0"/>
              <a:t> du script PHP.</a:t>
            </a:r>
          </a:p>
          <a:p>
            <a:pPr marL="0" indent="0">
              <a:buNone/>
            </a:pPr>
            <a:r>
              <a:rPr lang="en-US" sz="2000" dirty="0" err="1" smtClean="0"/>
              <a:t>Lorsqu'il</a:t>
            </a:r>
            <a:r>
              <a:rPr lang="en-US" sz="2000" dirty="0" smtClean="0"/>
              <a:t> </a:t>
            </a:r>
            <a:r>
              <a:rPr lang="en-US" sz="2000" dirty="0" err="1" smtClean="0"/>
              <a:t>trouve</a:t>
            </a:r>
            <a:r>
              <a:rPr lang="en-US" sz="2000" dirty="0" smtClean="0"/>
              <a:t> </a:t>
            </a:r>
            <a:r>
              <a:rPr lang="en-US" sz="2000" dirty="0" err="1" smtClean="0"/>
              <a:t>une</a:t>
            </a:r>
            <a:r>
              <a:rPr lang="en-US" sz="2000" dirty="0" smtClean="0"/>
              <a:t> instruction </a:t>
            </a:r>
            <a:r>
              <a:rPr lang="en-US" sz="2000" dirty="0" err="1" smtClean="0"/>
              <a:t>eval</a:t>
            </a:r>
            <a:r>
              <a:rPr lang="en-US" sz="2000" dirty="0" smtClean="0"/>
              <a:t>, </a:t>
            </a:r>
            <a:r>
              <a:rPr lang="en-US" sz="2000" dirty="0" err="1" smtClean="0"/>
              <a:t>il</a:t>
            </a:r>
            <a:r>
              <a:rPr lang="en-US" sz="2000" dirty="0" smtClean="0"/>
              <a:t> </a:t>
            </a:r>
            <a:r>
              <a:rPr lang="en-US" sz="2000" dirty="0" err="1" smtClean="0"/>
              <a:t>vérifie</a:t>
            </a:r>
            <a:r>
              <a:rPr lang="en-US" sz="2000" dirty="0" smtClean="0"/>
              <a:t> la </a:t>
            </a:r>
            <a:r>
              <a:rPr lang="en-US" sz="2000" dirty="0" err="1" smtClean="0"/>
              <a:t>syntaxe</a:t>
            </a:r>
            <a:r>
              <a:rPr lang="en-US" sz="2000" dirty="0" smtClean="0"/>
              <a:t> de </a:t>
            </a:r>
            <a:r>
              <a:rPr lang="en-US" sz="2000" dirty="0" err="1" smtClean="0"/>
              <a:t>l'instruction</a:t>
            </a:r>
            <a:r>
              <a:rPr lang="en-US" sz="2000" dirty="0" smtClean="0"/>
              <a:t> </a:t>
            </a:r>
            <a:r>
              <a:rPr lang="en-US" sz="2000" dirty="0" err="1" smtClean="0"/>
              <a:t>mais</a:t>
            </a:r>
            <a:r>
              <a:rPr lang="en-US" sz="2000" dirty="0" smtClean="0"/>
              <a:t> pas </a:t>
            </a:r>
            <a:r>
              <a:rPr lang="en-US" sz="2000" dirty="0" err="1" smtClean="0"/>
              <a:t>celle</a:t>
            </a:r>
            <a:r>
              <a:rPr lang="en-US" sz="2000" dirty="0" smtClean="0"/>
              <a:t> de la </a:t>
            </a:r>
            <a:r>
              <a:rPr lang="en-US" sz="2000" dirty="0" err="1" smtClean="0"/>
              <a:t>chaîne</a:t>
            </a:r>
            <a:r>
              <a:rPr lang="en-US" sz="2000" dirty="0" smtClean="0"/>
              <a:t> de </a:t>
            </a:r>
            <a:r>
              <a:rPr lang="en-US" sz="2000" dirty="0" err="1" smtClean="0"/>
              <a:t>caractères</a:t>
            </a:r>
            <a:r>
              <a:rPr lang="en-US" sz="2000" dirty="0" smtClean="0"/>
              <a:t> entre parentheses car </a:t>
            </a:r>
            <a:r>
              <a:rPr lang="en-US" sz="2000" dirty="0" err="1" smtClean="0"/>
              <a:t>l'exécution</a:t>
            </a:r>
            <a:r>
              <a:rPr lang="en-US" sz="2000" dirty="0" smtClean="0"/>
              <a:t> n' a pas encore commence :</a:t>
            </a:r>
          </a:p>
        </p:txBody>
      </p:sp>
    </p:spTree>
    <p:extLst>
      <p:ext uri="{BB962C8B-B14F-4D97-AF65-F5344CB8AC3E}">
        <p14:creationId xmlns:p14="http://schemas.microsoft.com/office/powerpoint/2010/main" val="2376677226"/>
      </p:ext>
    </p:extLst>
  </p:cSld>
  <p:clrMapOvr>
    <a:masterClrMapping/>
  </p:clrMapOvr>
  <p:transition spd="slow">
    <p:wipe dir="d"/>
  </p:transition>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Une instruction pas comme les autres</a:t>
            </a:r>
            <a:r>
              <a:rPr lang="fr-FR" sz="4000" b="1" i="1" dirty="0"/>
              <a:t/>
            </a:r>
            <a:br>
              <a:rPr lang="fr-FR" sz="4000" b="1" i="1" dirty="0"/>
            </a:br>
            <a:r>
              <a:rPr lang="fr-FR" sz="2800" b="1" i="1" dirty="0" err="1" smtClean="0">
                <a:solidFill>
                  <a:schemeClr val="accent2">
                    <a:lumMod val="75000"/>
                  </a:schemeClr>
                </a:solidFill>
              </a:rPr>
              <a:t>eval</a:t>
            </a:r>
            <a:r>
              <a:rPr lang="fr-FR" sz="2800" b="1" i="1" dirty="0" smtClean="0">
                <a:solidFill>
                  <a:schemeClr val="accent2">
                    <a:lumMod val="75000"/>
                  </a:schemeClr>
                </a:solidFill>
              </a:rPr>
              <a:t>(</a:t>
            </a:r>
            <a:r>
              <a:rPr lang="fr-FR" sz="2800" b="1" i="1" dirty="0" smtClean="0">
                <a:solidFill>
                  <a:schemeClr val="accent1">
                    <a:lumMod val="75000"/>
                  </a:schemeClr>
                </a:solidFill>
              </a:rPr>
              <a:t>$chaine</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en-US" sz="2000" dirty="0" err="1" smtClean="0"/>
              <a:t>exemple</a:t>
            </a:r>
            <a:r>
              <a:rPr lang="en-US" sz="2000" dirty="0" smtClean="0"/>
              <a:t> 1 :</a:t>
            </a:r>
          </a:p>
          <a:p>
            <a:pPr marL="0" indent="0">
              <a:buNone/>
            </a:pPr>
            <a:r>
              <a:rPr lang="en-US" sz="2000" b="1" dirty="0">
                <a:solidFill>
                  <a:srgbClr val="C00000"/>
                </a:solidFill>
                <a:latin typeface="Courier New" panose="02070309020205020404" pitchFamily="49" charset="0"/>
                <a:cs typeface="Courier New" panose="02070309020205020404" pitchFamily="49" charset="0"/>
              </a:rPr>
              <a:t>&lt;?PHP</a:t>
            </a:r>
          </a:p>
          <a:p>
            <a:pPr marL="0" indent="0">
              <a:buNone/>
            </a:pPr>
            <a:r>
              <a:rPr lang="en-US" sz="2000" b="1" dirty="0">
                <a:latin typeface="Courier New" panose="02070309020205020404" pitchFamily="49" charset="0"/>
                <a:cs typeface="Courier New" panose="02070309020205020404" pitchFamily="49" charset="0"/>
              </a:rPr>
              <a:t>header( 'content-type: text/html; charset=utf-8' ); </a:t>
            </a:r>
          </a:p>
          <a:p>
            <a:pPr marL="0" indent="0">
              <a:buNone/>
            </a:pPr>
            <a:r>
              <a:rPr lang="en-US" sz="2000" b="1" dirty="0">
                <a:solidFill>
                  <a:schemeClr val="accent1">
                    <a:lumMod val="75000"/>
                  </a:schemeClr>
                </a:solidFill>
                <a:latin typeface="Courier New" panose="02070309020205020404" pitchFamily="49" charset="0"/>
                <a:cs typeface="Courier New" panose="02070309020205020404" pitchFamily="49" charset="0"/>
              </a:rPr>
              <a:t>echo</a:t>
            </a:r>
            <a:r>
              <a:rPr lang="en-US" sz="2000" b="1" dirty="0">
                <a:latin typeface="Courier New" panose="02070309020205020404" pitchFamily="49" charset="0"/>
                <a:cs typeface="Courier New" panose="02070309020205020404" pitchFamily="49" charset="0"/>
              </a:rPr>
              <a:t> "Début&lt;</a:t>
            </a:r>
            <a:r>
              <a:rPr lang="en-US" sz="2000" b="1" dirty="0" err="1">
                <a:latin typeface="Courier New" panose="02070309020205020404" pitchFamily="49" charset="0"/>
                <a:cs typeface="Courier New" panose="02070309020205020404" pitchFamily="49" charset="0"/>
              </a:rPr>
              <a:t>br</a:t>
            </a:r>
            <a:r>
              <a:rPr lang="en-US" sz="2000" b="1" dirty="0">
                <a:latin typeface="Courier New" panose="02070309020205020404" pitchFamily="49" charset="0"/>
                <a:cs typeface="Courier New" panose="02070309020205020404" pitchFamily="49" charset="0"/>
              </a:rPr>
              <a:t>/&gt;";</a:t>
            </a:r>
          </a:p>
          <a:p>
            <a:pPr marL="0" indent="0">
              <a:buNone/>
            </a:pPr>
            <a:r>
              <a:rPr lang="en-US" sz="2000" b="1" dirty="0">
                <a:latin typeface="Courier New" panose="02070309020205020404" pitchFamily="49" charset="0"/>
                <a:cs typeface="Courier New" panose="02070309020205020404" pitchFamily="49" charset="0"/>
              </a:rPr>
              <a:t>$instruction = 'echo "Bonjour";';</a:t>
            </a:r>
          </a:p>
          <a:p>
            <a:pPr marL="0" indent="0">
              <a:buNone/>
            </a:pPr>
            <a:r>
              <a:rPr lang="en-US" sz="2000" b="1" dirty="0">
                <a:solidFill>
                  <a:schemeClr val="accent1">
                    <a:lumMod val="75000"/>
                  </a:schemeClr>
                </a:solidFill>
                <a:latin typeface="Courier New" panose="02070309020205020404" pitchFamily="49" charset="0"/>
                <a:cs typeface="Courier New" panose="02070309020205020404" pitchFamily="49" charset="0"/>
              </a:rPr>
              <a:t>echo</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$instruction;</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solidFill>
                  <a:srgbClr val="C00000"/>
                </a:solidFill>
                <a:latin typeface="Courier New" panose="02070309020205020404" pitchFamily="49" charset="0"/>
                <a:cs typeface="Courier New" panose="02070309020205020404" pitchFamily="49" charset="0"/>
              </a:rPr>
              <a:t>?&gt;</a:t>
            </a:r>
            <a:endParaRPr lang="en-US" sz="2000" b="1" dirty="0" smtClean="0">
              <a:solidFill>
                <a:srgbClr val="C00000"/>
              </a:solidFill>
              <a:latin typeface="Courier New" panose="02070309020205020404" pitchFamily="49" charset="0"/>
              <a:cs typeface="Courier New" panose="02070309020205020404" pitchFamily="49" charset="0"/>
            </a:endParaRPr>
          </a:p>
        </p:txBody>
      </p:sp>
      <p:pic>
        <p:nvPicPr>
          <p:cNvPr id="5" name="Image 4"/>
          <p:cNvPicPr>
            <a:picLocks noChangeAspect="1"/>
          </p:cNvPicPr>
          <p:nvPr/>
        </p:nvPicPr>
        <p:blipFill>
          <a:blip r:embed="rId2"/>
          <a:stretch>
            <a:fillRect/>
          </a:stretch>
        </p:blipFill>
        <p:spPr>
          <a:xfrm>
            <a:off x="1691680" y="3874152"/>
            <a:ext cx="6827465" cy="2867360"/>
          </a:xfrm>
          <a:prstGeom prst="rect">
            <a:avLst/>
          </a:prstGeom>
        </p:spPr>
      </p:pic>
    </p:spTree>
    <p:extLst>
      <p:ext uri="{BB962C8B-B14F-4D97-AF65-F5344CB8AC3E}">
        <p14:creationId xmlns:p14="http://schemas.microsoft.com/office/powerpoint/2010/main" val="1137722888"/>
      </p:ext>
    </p:extLst>
  </p:cSld>
  <p:clrMapOvr>
    <a:masterClrMapping/>
  </p:clrMapOvr>
  <p:transition spd="slow">
    <p:wipe dir="d"/>
  </p:transition>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Une instruction pas comme les autres</a:t>
            </a:r>
            <a:r>
              <a:rPr lang="fr-FR" sz="4000" b="1" i="1" dirty="0"/>
              <a:t/>
            </a:r>
            <a:br>
              <a:rPr lang="fr-FR" sz="4000" b="1" i="1" dirty="0"/>
            </a:br>
            <a:r>
              <a:rPr lang="fr-FR" sz="2800" b="1" i="1" dirty="0" err="1" smtClean="0">
                <a:solidFill>
                  <a:schemeClr val="accent2">
                    <a:lumMod val="75000"/>
                  </a:schemeClr>
                </a:solidFill>
              </a:rPr>
              <a:t>eval</a:t>
            </a:r>
            <a:r>
              <a:rPr lang="fr-FR" sz="2800" b="1" i="1" dirty="0" smtClean="0">
                <a:solidFill>
                  <a:schemeClr val="accent2">
                    <a:lumMod val="75000"/>
                  </a:schemeClr>
                </a:solidFill>
              </a:rPr>
              <a:t>(</a:t>
            </a:r>
            <a:r>
              <a:rPr lang="fr-FR" sz="2800" b="1" i="1" dirty="0" smtClean="0">
                <a:solidFill>
                  <a:schemeClr val="accent1">
                    <a:lumMod val="75000"/>
                  </a:schemeClr>
                </a:solidFill>
              </a:rPr>
              <a:t>$chaine</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en-US" sz="2000" dirty="0" err="1" smtClean="0"/>
              <a:t>exemple</a:t>
            </a:r>
            <a:r>
              <a:rPr lang="en-US" sz="2000" dirty="0" smtClean="0"/>
              <a:t> 2 :</a:t>
            </a:r>
          </a:p>
          <a:p>
            <a:pPr marL="0" indent="0">
              <a:buNone/>
            </a:pPr>
            <a:r>
              <a:rPr lang="en-US" sz="2000" b="1" dirty="0">
                <a:solidFill>
                  <a:srgbClr val="C00000"/>
                </a:solidFill>
                <a:latin typeface="Courier New" panose="02070309020205020404" pitchFamily="49" charset="0"/>
                <a:cs typeface="Courier New" panose="02070309020205020404" pitchFamily="49" charset="0"/>
              </a:rPr>
              <a:t>&lt;?PHP</a:t>
            </a:r>
          </a:p>
          <a:p>
            <a:pPr marL="0" indent="0">
              <a:buNone/>
            </a:pPr>
            <a:r>
              <a:rPr lang="en-US" sz="2000" b="1" dirty="0">
                <a:latin typeface="Courier New" panose="02070309020205020404" pitchFamily="49" charset="0"/>
                <a:cs typeface="Courier New" panose="02070309020205020404" pitchFamily="49" charset="0"/>
              </a:rPr>
              <a:t>header( 'content-type: text/html; charset=utf-8' ); </a:t>
            </a:r>
          </a:p>
          <a:p>
            <a:pPr marL="0" indent="0">
              <a:buNone/>
            </a:pPr>
            <a:r>
              <a:rPr lang="en-US" sz="2000" b="1" dirty="0">
                <a:solidFill>
                  <a:schemeClr val="accent1">
                    <a:lumMod val="75000"/>
                  </a:schemeClr>
                </a:solidFill>
                <a:latin typeface="Courier New" panose="02070309020205020404" pitchFamily="49" charset="0"/>
                <a:cs typeface="Courier New" panose="02070309020205020404" pitchFamily="49" charset="0"/>
              </a:rPr>
              <a:t>echo</a:t>
            </a:r>
            <a:r>
              <a:rPr lang="en-US" sz="2000" b="1" dirty="0">
                <a:latin typeface="Courier New" panose="02070309020205020404" pitchFamily="49" charset="0"/>
                <a:cs typeface="Courier New" panose="02070309020205020404" pitchFamily="49" charset="0"/>
              </a:rPr>
              <a:t> "Début&lt;</a:t>
            </a:r>
            <a:r>
              <a:rPr lang="en-US" sz="2000" b="1" dirty="0" err="1">
                <a:latin typeface="Courier New" panose="02070309020205020404" pitchFamily="49" charset="0"/>
                <a:cs typeface="Courier New" panose="02070309020205020404" pitchFamily="49" charset="0"/>
              </a:rPr>
              <a:t>br</a:t>
            </a:r>
            <a:r>
              <a:rPr lang="en-US" sz="2000" b="1" dirty="0">
                <a:latin typeface="Courier New" panose="02070309020205020404" pitchFamily="49" charset="0"/>
                <a:cs typeface="Courier New" panose="02070309020205020404" pitchFamily="49" charset="0"/>
              </a:rPr>
              <a:t>/&gt;";</a:t>
            </a:r>
          </a:p>
          <a:p>
            <a:pPr marL="0" indent="0">
              <a:buNone/>
            </a:pPr>
            <a:r>
              <a:rPr lang="en-US" sz="2000" b="1" dirty="0">
                <a:latin typeface="Courier New" panose="02070309020205020404" pitchFamily="49" charset="0"/>
                <a:cs typeface="Courier New" panose="02070309020205020404" pitchFamily="49" charset="0"/>
              </a:rPr>
              <a:t>$instruction = 'echo "Bonjour";';</a:t>
            </a:r>
          </a:p>
          <a:p>
            <a:pPr marL="0" indent="0">
              <a:buNone/>
            </a:pPr>
            <a:r>
              <a:rPr lang="en-US" sz="2000" b="1" dirty="0" err="1" smtClean="0">
                <a:solidFill>
                  <a:schemeClr val="accent1">
                    <a:lumMod val="75000"/>
                  </a:schemeClr>
                </a:solidFill>
                <a:latin typeface="Courier New" panose="02070309020205020404" pitchFamily="49" charset="0"/>
                <a:cs typeface="Courier New" panose="02070309020205020404" pitchFamily="49" charset="0"/>
              </a:rPr>
              <a:t>eval</a:t>
            </a:r>
            <a:r>
              <a:rPr lang="en-US" sz="2000" b="1" dirty="0" smtClean="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instruction);</a:t>
            </a:r>
          </a:p>
          <a:p>
            <a:pPr marL="0" indent="0">
              <a:buNone/>
            </a:pPr>
            <a:r>
              <a:rPr lang="en-US" sz="2000" b="1" dirty="0">
                <a:solidFill>
                  <a:srgbClr val="C00000"/>
                </a:solidFill>
                <a:latin typeface="Courier New" panose="02070309020205020404" pitchFamily="49" charset="0"/>
                <a:cs typeface="Courier New" panose="02070309020205020404" pitchFamily="49" charset="0"/>
              </a:rPr>
              <a:t>?&gt;</a:t>
            </a:r>
            <a:endParaRPr lang="en-US" sz="2000" b="1" dirty="0" smtClean="0">
              <a:solidFill>
                <a:srgbClr val="C00000"/>
              </a:solidFill>
              <a:latin typeface="Courier New" panose="02070309020205020404" pitchFamily="49" charset="0"/>
              <a:cs typeface="Courier New" panose="02070309020205020404" pitchFamily="49" charset="0"/>
            </a:endParaRPr>
          </a:p>
        </p:txBody>
      </p:sp>
      <p:pic>
        <p:nvPicPr>
          <p:cNvPr id="4" name="Image 3"/>
          <p:cNvPicPr>
            <a:picLocks noChangeAspect="1"/>
          </p:cNvPicPr>
          <p:nvPr/>
        </p:nvPicPr>
        <p:blipFill>
          <a:blip r:embed="rId2"/>
          <a:stretch>
            <a:fillRect/>
          </a:stretch>
        </p:blipFill>
        <p:spPr>
          <a:xfrm>
            <a:off x="1619672" y="3833174"/>
            <a:ext cx="6973146" cy="2928543"/>
          </a:xfrm>
          <a:prstGeom prst="rect">
            <a:avLst/>
          </a:prstGeom>
        </p:spPr>
      </p:pic>
    </p:spTree>
    <p:extLst>
      <p:ext uri="{BB962C8B-B14F-4D97-AF65-F5344CB8AC3E}">
        <p14:creationId xmlns:p14="http://schemas.microsoft.com/office/powerpoint/2010/main" val="1460011347"/>
      </p:ext>
    </p:extLst>
  </p:cSld>
  <p:clrMapOvr>
    <a:masterClrMapping/>
  </p:clrMapOvr>
  <p:transition spd="slow">
    <p:wipe dir="d"/>
  </p:transition>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Une instruction pas comme les autres</a:t>
            </a:r>
            <a:r>
              <a:rPr lang="fr-FR" sz="4000" b="1" i="1" dirty="0"/>
              <a:t/>
            </a:r>
            <a:br>
              <a:rPr lang="fr-FR" sz="4000" b="1" i="1" dirty="0"/>
            </a:br>
            <a:r>
              <a:rPr lang="fr-FR" sz="2800" b="1" i="1" dirty="0" err="1" smtClean="0">
                <a:solidFill>
                  <a:schemeClr val="accent2">
                    <a:lumMod val="75000"/>
                  </a:schemeClr>
                </a:solidFill>
              </a:rPr>
              <a:t>eval</a:t>
            </a:r>
            <a:r>
              <a:rPr lang="fr-FR" sz="2800" b="1" i="1" dirty="0" smtClean="0">
                <a:solidFill>
                  <a:schemeClr val="accent2">
                    <a:lumMod val="75000"/>
                  </a:schemeClr>
                </a:solidFill>
              </a:rPr>
              <a:t>(</a:t>
            </a:r>
            <a:r>
              <a:rPr lang="fr-FR" sz="2800" b="1" i="1" dirty="0" smtClean="0">
                <a:solidFill>
                  <a:schemeClr val="accent1">
                    <a:lumMod val="75000"/>
                  </a:schemeClr>
                </a:solidFill>
              </a:rPr>
              <a:t>$chaine</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en-US" sz="2000" dirty="0" err="1" smtClean="0"/>
              <a:t>exemple</a:t>
            </a:r>
            <a:r>
              <a:rPr lang="en-US" sz="2000" dirty="0" smtClean="0"/>
              <a:t> 3 :</a:t>
            </a:r>
          </a:p>
          <a:p>
            <a:pPr marL="0" indent="0">
              <a:buNone/>
            </a:pPr>
            <a:r>
              <a:rPr lang="en-US" sz="2000" b="1" dirty="0">
                <a:solidFill>
                  <a:srgbClr val="C00000"/>
                </a:solidFill>
                <a:latin typeface="Courier New" panose="02070309020205020404" pitchFamily="49" charset="0"/>
                <a:cs typeface="Courier New" panose="02070309020205020404" pitchFamily="49" charset="0"/>
              </a:rPr>
              <a:t>&lt;?PHP</a:t>
            </a:r>
          </a:p>
          <a:p>
            <a:pPr marL="0" indent="0">
              <a:buNone/>
            </a:pPr>
            <a:r>
              <a:rPr lang="en-US" sz="2000" b="1" dirty="0">
                <a:latin typeface="Courier New" panose="02070309020205020404" pitchFamily="49" charset="0"/>
                <a:cs typeface="Courier New" panose="02070309020205020404" pitchFamily="49" charset="0"/>
              </a:rPr>
              <a:t>header( 'content-type: text/html; charset=utf-8' ); </a:t>
            </a:r>
          </a:p>
          <a:p>
            <a:pPr marL="0" indent="0">
              <a:buNone/>
            </a:pPr>
            <a:r>
              <a:rPr lang="en-US" sz="2000" b="1" dirty="0">
                <a:solidFill>
                  <a:schemeClr val="accent1">
                    <a:lumMod val="75000"/>
                  </a:schemeClr>
                </a:solidFill>
                <a:latin typeface="Courier New" panose="02070309020205020404" pitchFamily="49" charset="0"/>
                <a:cs typeface="Courier New" panose="02070309020205020404" pitchFamily="49" charset="0"/>
              </a:rPr>
              <a:t>echo</a:t>
            </a:r>
            <a:r>
              <a:rPr lang="en-US" sz="2000" b="1" dirty="0">
                <a:latin typeface="Courier New" panose="02070309020205020404" pitchFamily="49" charset="0"/>
                <a:cs typeface="Courier New" panose="02070309020205020404" pitchFamily="49" charset="0"/>
              </a:rPr>
              <a:t> "Début&lt;</a:t>
            </a:r>
            <a:r>
              <a:rPr lang="en-US" sz="2000" b="1" dirty="0" err="1">
                <a:latin typeface="Courier New" panose="02070309020205020404" pitchFamily="49" charset="0"/>
                <a:cs typeface="Courier New" panose="02070309020205020404" pitchFamily="49" charset="0"/>
              </a:rPr>
              <a:t>br</a:t>
            </a:r>
            <a:r>
              <a:rPr lang="en-US" sz="2000" b="1" dirty="0" smtClean="0">
                <a:latin typeface="Courier New" panose="02070309020205020404" pitchFamily="49" charset="0"/>
                <a:cs typeface="Courier New" panose="02070309020205020404" pitchFamily="49" charset="0"/>
              </a:rPr>
              <a:t>/&gt;"</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$instruction = 'echo "Bonjour";';</a:t>
            </a:r>
          </a:p>
          <a:p>
            <a:pPr marL="0" indent="0">
              <a:buNone/>
            </a:pPr>
            <a:r>
              <a:rPr lang="en-US" sz="2000" b="1" dirty="0" err="1" smtClean="0">
                <a:solidFill>
                  <a:schemeClr val="accent1">
                    <a:lumMod val="75000"/>
                  </a:schemeClr>
                </a:solidFill>
                <a:latin typeface="Courier New" panose="02070309020205020404" pitchFamily="49" charset="0"/>
                <a:cs typeface="Courier New" panose="02070309020205020404" pitchFamily="49" charset="0"/>
              </a:rPr>
              <a:t>eval</a:t>
            </a:r>
            <a:r>
              <a:rPr lang="en-US" sz="2000" b="1" dirty="0" smtClean="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instruction);</a:t>
            </a:r>
          </a:p>
          <a:p>
            <a:pPr marL="0" indent="0">
              <a:buNone/>
            </a:pPr>
            <a:r>
              <a:rPr lang="en-US" sz="2000" b="1" dirty="0">
                <a:solidFill>
                  <a:srgbClr val="C00000"/>
                </a:solidFill>
                <a:latin typeface="Courier New" panose="02070309020205020404" pitchFamily="49" charset="0"/>
                <a:cs typeface="Courier New" panose="02070309020205020404" pitchFamily="49" charset="0"/>
              </a:rPr>
              <a:t>?&gt;</a:t>
            </a:r>
            <a:endParaRPr lang="en-US" sz="2000" b="1" dirty="0" smtClean="0">
              <a:solidFill>
                <a:srgbClr val="C00000"/>
              </a:solidFill>
              <a:latin typeface="Courier New" panose="02070309020205020404" pitchFamily="49" charset="0"/>
              <a:cs typeface="Courier New" panose="02070309020205020404" pitchFamily="49" charset="0"/>
            </a:endParaRPr>
          </a:p>
        </p:txBody>
      </p:sp>
      <p:pic>
        <p:nvPicPr>
          <p:cNvPr id="5" name="Image 4"/>
          <p:cNvPicPr>
            <a:picLocks noChangeAspect="1"/>
          </p:cNvPicPr>
          <p:nvPr/>
        </p:nvPicPr>
        <p:blipFill>
          <a:blip r:embed="rId2"/>
          <a:stretch>
            <a:fillRect/>
          </a:stretch>
        </p:blipFill>
        <p:spPr>
          <a:xfrm>
            <a:off x="1547664" y="3834911"/>
            <a:ext cx="7360564" cy="3023089"/>
          </a:xfrm>
          <a:prstGeom prst="rect">
            <a:avLst/>
          </a:prstGeom>
        </p:spPr>
      </p:pic>
      <p:sp>
        <p:nvSpPr>
          <p:cNvPr id="6" name="Rectangle à coins arrondis 5"/>
          <p:cNvSpPr/>
          <p:nvPr/>
        </p:nvSpPr>
        <p:spPr>
          <a:xfrm>
            <a:off x="3779912" y="2564904"/>
            <a:ext cx="4176464"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sym typeface="Wingdings" panose="05000000000000000000" pitchFamily="2" charset="2"/>
              </a:rPr>
              <a:t> </a:t>
            </a:r>
            <a:r>
              <a:rPr lang="fr-FR" dirty="0" smtClean="0">
                <a:solidFill>
                  <a:srgbClr val="FF0000"/>
                </a:solidFill>
              </a:rPr>
              <a:t>il manque le point-virgule à la fin !!!</a:t>
            </a:r>
            <a:endParaRPr lang="fr-FR" dirty="0">
              <a:solidFill>
                <a:srgbClr val="FF0000"/>
              </a:solidFill>
            </a:endParaRPr>
          </a:p>
        </p:txBody>
      </p:sp>
    </p:spTree>
    <p:extLst>
      <p:ext uri="{BB962C8B-B14F-4D97-AF65-F5344CB8AC3E}">
        <p14:creationId xmlns:p14="http://schemas.microsoft.com/office/powerpoint/2010/main" val="3373365305"/>
      </p:ext>
    </p:extLst>
  </p:cSld>
  <p:clrMapOvr>
    <a:masterClrMapping/>
  </p:clrMapOvr>
  <p:transition spd="slow">
    <p:wipe dir="d"/>
  </p:transition>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Une instruction pas comme les autres</a:t>
            </a:r>
            <a:r>
              <a:rPr lang="fr-FR" sz="4000" b="1" i="1" dirty="0"/>
              <a:t/>
            </a:r>
            <a:br>
              <a:rPr lang="fr-FR" sz="4000" b="1" i="1" dirty="0"/>
            </a:br>
            <a:r>
              <a:rPr lang="fr-FR" sz="2800" b="1" i="1" dirty="0" err="1" smtClean="0">
                <a:solidFill>
                  <a:schemeClr val="accent2">
                    <a:lumMod val="75000"/>
                  </a:schemeClr>
                </a:solidFill>
              </a:rPr>
              <a:t>eval</a:t>
            </a:r>
            <a:r>
              <a:rPr lang="fr-FR" sz="2800" b="1" i="1" dirty="0" smtClean="0">
                <a:solidFill>
                  <a:schemeClr val="accent2">
                    <a:lumMod val="75000"/>
                  </a:schemeClr>
                </a:solidFill>
              </a:rPr>
              <a:t>(</a:t>
            </a:r>
            <a:r>
              <a:rPr lang="fr-FR" sz="2800" b="1" i="1" dirty="0" smtClean="0">
                <a:solidFill>
                  <a:schemeClr val="accent1">
                    <a:lumMod val="75000"/>
                  </a:schemeClr>
                </a:solidFill>
              </a:rPr>
              <a:t>$chaine</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en-US" sz="2000" dirty="0" err="1" smtClean="0"/>
              <a:t>exemple</a:t>
            </a:r>
            <a:r>
              <a:rPr lang="en-US" sz="2000" dirty="0" smtClean="0"/>
              <a:t> 4 :</a:t>
            </a:r>
          </a:p>
          <a:p>
            <a:pPr marL="0" indent="0">
              <a:buNone/>
            </a:pPr>
            <a:r>
              <a:rPr lang="en-US" sz="2000" b="1" dirty="0">
                <a:solidFill>
                  <a:srgbClr val="C00000"/>
                </a:solidFill>
                <a:latin typeface="Courier New" panose="02070309020205020404" pitchFamily="49" charset="0"/>
                <a:cs typeface="Courier New" panose="02070309020205020404" pitchFamily="49" charset="0"/>
              </a:rPr>
              <a:t>&lt;?PHP</a:t>
            </a:r>
          </a:p>
          <a:p>
            <a:pPr marL="0" indent="0">
              <a:buNone/>
            </a:pPr>
            <a:r>
              <a:rPr lang="en-US" sz="2000" b="1" dirty="0">
                <a:latin typeface="Courier New" panose="02070309020205020404" pitchFamily="49" charset="0"/>
                <a:cs typeface="Courier New" panose="02070309020205020404" pitchFamily="49" charset="0"/>
              </a:rPr>
              <a:t>header( 'content-type: text/html; charset=utf-8' ); </a:t>
            </a:r>
          </a:p>
          <a:p>
            <a:pPr marL="0" indent="0">
              <a:buNone/>
            </a:pPr>
            <a:r>
              <a:rPr lang="en-US" sz="2000" b="1" dirty="0">
                <a:solidFill>
                  <a:schemeClr val="accent1">
                    <a:lumMod val="75000"/>
                  </a:schemeClr>
                </a:solidFill>
                <a:latin typeface="Courier New" panose="02070309020205020404" pitchFamily="49" charset="0"/>
                <a:cs typeface="Courier New" panose="02070309020205020404" pitchFamily="49" charset="0"/>
              </a:rPr>
              <a:t>echo</a:t>
            </a:r>
            <a:r>
              <a:rPr lang="en-US" sz="2000" b="1" dirty="0">
                <a:latin typeface="Courier New" panose="02070309020205020404" pitchFamily="49" charset="0"/>
                <a:cs typeface="Courier New" panose="02070309020205020404" pitchFamily="49" charset="0"/>
              </a:rPr>
              <a:t> "Début&lt;</a:t>
            </a:r>
            <a:r>
              <a:rPr lang="en-US" sz="2000" b="1" dirty="0" err="1">
                <a:latin typeface="Courier New" panose="02070309020205020404" pitchFamily="49" charset="0"/>
                <a:cs typeface="Courier New" panose="02070309020205020404" pitchFamily="49" charset="0"/>
              </a:rPr>
              <a:t>br</a:t>
            </a:r>
            <a:r>
              <a:rPr lang="en-US" sz="2000" b="1" dirty="0" smtClean="0">
                <a:latin typeface="Courier New" panose="02070309020205020404" pitchFamily="49" charset="0"/>
                <a:cs typeface="Courier New" panose="02070309020205020404" pitchFamily="49" charset="0"/>
              </a:rPr>
              <a:t>/&gt;";</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$instruction = 'echo "Bonjour</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pPr marL="0" indent="0">
              <a:buNone/>
            </a:pPr>
            <a:r>
              <a:rPr lang="en-US" sz="2000" b="1" dirty="0" err="1" smtClean="0">
                <a:solidFill>
                  <a:schemeClr val="accent1">
                    <a:lumMod val="75000"/>
                  </a:schemeClr>
                </a:solidFill>
                <a:latin typeface="Courier New" panose="02070309020205020404" pitchFamily="49" charset="0"/>
                <a:cs typeface="Courier New" panose="02070309020205020404" pitchFamily="49" charset="0"/>
              </a:rPr>
              <a:t>eval</a:t>
            </a:r>
            <a:r>
              <a:rPr lang="en-US" sz="2000" b="1" dirty="0" smtClean="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instruction);</a:t>
            </a:r>
          </a:p>
          <a:p>
            <a:pPr marL="0" indent="0">
              <a:buNone/>
            </a:pPr>
            <a:r>
              <a:rPr lang="en-US" sz="2000" b="1" dirty="0">
                <a:solidFill>
                  <a:srgbClr val="C00000"/>
                </a:solidFill>
                <a:latin typeface="Courier New" panose="02070309020205020404" pitchFamily="49" charset="0"/>
                <a:cs typeface="Courier New" panose="02070309020205020404" pitchFamily="49" charset="0"/>
              </a:rPr>
              <a:t>?&gt;</a:t>
            </a:r>
            <a:endParaRPr lang="en-US" sz="2000" b="1" dirty="0" smtClean="0">
              <a:solidFill>
                <a:srgbClr val="C00000"/>
              </a:solidFill>
              <a:latin typeface="Courier New" panose="02070309020205020404" pitchFamily="49" charset="0"/>
              <a:cs typeface="Courier New" panose="02070309020205020404" pitchFamily="49" charset="0"/>
            </a:endParaRPr>
          </a:p>
        </p:txBody>
      </p:sp>
      <p:sp>
        <p:nvSpPr>
          <p:cNvPr id="6" name="Rectangle à coins arrondis 5"/>
          <p:cNvSpPr/>
          <p:nvPr/>
        </p:nvSpPr>
        <p:spPr>
          <a:xfrm>
            <a:off x="5940152" y="2725379"/>
            <a:ext cx="2736304" cy="8640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0000"/>
                </a:solidFill>
                <a:sym typeface="Wingdings" panose="05000000000000000000" pitchFamily="2" charset="2"/>
              </a:rPr>
              <a:t> </a:t>
            </a:r>
            <a:r>
              <a:rPr lang="fr-FR" dirty="0" smtClean="0">
                <a:solidFill>
                  <a:srgbClr val="FF0000"/>
                </a:solidFill>
              </a:rPr>
              <a:t>il manque le point-virgule après Bonjour"</a:t>
            </a:r>
            <a:endParaRPr lang="fr-FR" dirty="0">
              <a:solidFill>
                <a:srgbClr val="FF0000"/>
              </a:solidFill>
            </a:endParaRPr>
          </a:p>
        </p:txBody>
      </p:sp>
      <p:pic>
        <p:nvPicPr>
          <p:cNvPr id="7" name="Image 6"/>
          <p:cNvPicPr>
            <a:picLocks noChangeAspect="1"/>
          </p:cNvPicPr>
          <p:nvPr/>
        </p:nvPicPr>
        <p:blipFill>
          <a:blip r:embed="rId2"/>
          <a:stretch>
            <a:fillRect/>
          </a:stretch>
        </p:blipFill>
        <p:spPr>
          <a:xfrm>
            <a:off x="1373112" y="3692592"/>
            <a:ext cx="7466087" cy="3058905"/>
          </a:xfrm>
          <a:prstGeom prst="rect">
            <a:avLst/>
          </a:prstGeom>
        </p:spPr>
      </p:pic>
    </p:spTree>
    <p:extLst>
      <p:ext uri="{BB962C8B-B14F-4D97-AF65-F5344CB8AC3E}">
        <p14:creationId xmlns:p14="http://schemas.microsoft.com/office/powerpoint/2010/main" val="842245679"/>
      </p:ext>
    </p:extLst>
  </p:cSld>
  <p:clrMapOvr>
    <a:masterClrMapping/>
  </p:clrMapOvr>
  <p:transition spd="slow">
    <p:wipe dir="d"/>
  </p:transition>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Une instruction pas comme les autres</a:t>
            </a:r>
            <a:r>
              <a:rPr lang="fr-FR" sz="4000" b="1" i="1" dirty="0"/>
              <a:t/>
            </a:r>
            <a:br>
              <a:rPr lang="fr-FR" sz="4000" b="1" i="1" dirty="0"/>
            </a:br>
            <a:r>
              <a:rPr lang="fr-FR" sz="2800" b="1" i="1" dirty="0" err="1" smtClean="0">
                <a:solidFill>
                  <a:schemeClr val="accent2">
                    <a:lumMod val="75000"/>
                  </a:schemeClr>
                </a:solidFill>
              </a:rPr>
              <a:t>eval</a:t>
            </a:r>
            <a:r>
              <a:rPr lang="fr-FR" sz="2800" b="1" i="1" dirty="0" smtClean="0">
                <a:solidFill>
                  <a:schemeClr val="accent2">
                    <a:lumMod val="75000"/>
                  </a:schemeClr>
                </a:solidFill>
              </a:rPr>
              <a:t>(</a:t>
            </a:r>
            <a:r>
              <a:rPr lang="fr-FR" sz="2800" b="1" i="1" dirty="0" smtClean="0">
                <a:solidFill>
                  <a:schemeClr val="accent1">
                    <a:lumMod val="75000"/>
                  </a:schemeClr>
                </a:solidFill>
              </a:rPr>
              <a:t>$chaine</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en-US" sz="2000" b="1" dirty="0" err="1">
                <a:solidFill>
                  <a:schemeClr val="accent2">
                    <a:lumMod val="75000"/>
                  </a:schemeClr>
                </a:solidFill>
                <a:latin typeface="+mj-lt"/>
                <a:ea typeface="+mj-ea"/>
                <a:cs typeface="+mj-cs"/>
              </a:rPr>
              <a:t>eval</a:t>
            </a:r>
            <a:r>
              <a:rPr lang="en-US" sz="2000" b="1" dirty="0">
                <a:solidFill>
                  <a:schemeClr val="accent2">
                    <a:lumMod val="75000"/>
                  </a:schemeClr>
                </a:solidFill>
                <a:latin typeface="+mj-lt"/>
                <a:ea typeface="+mj-ea"/>
                <a:cs typeface="+mj-cs"/>
              </a:rPr>
              <a:t> </a:t>
            </a:r>
            <a:r>
              <a:rPr lang="en-US" sz="2000" dirty="0" err="1" smtClean="0"/>
              <a:t>est</a:t>
            </a:r>
            <a:r>
              <a:rPr lang="en-US" sz="2000" dirty="0" smtClean="0"/>
              <a:t> </a:t>
            </a:r>
            <a:r>
              <a:rPr lang="en-US" sz="2000" dirty="0" err="1" smtClean="0"/>
              <a:t>donc</a:t>
            </a:r>
            <a:r>
              <a:rPr lang="en-US" sz="2000" dirty="0" smtClean="0"/>
              <a:t> </a:t>
            </a:r>
            <a:r>
              <a:rPr lang="en-US" sz="2000" dirty="0" err="1" smtClean="0"/>
              <a:t>une</a:t>
            </a:r>
            <a:r>
              <a:rPr lang="en-US" sz="2000" dirty="0" smtClean="0"/>
              <a:t> instruction qui </a:t>
            </a:r>
            <a:r>
              <a:rPr lang="en-US" sz="2000" dirty="0" err="1" smtClean="0"/>
              <a:t>va</a:t>
            </a:r>
            <a:r>
              <a:rPr lang="en-US" sz="2000" dirty="0" smtClean="0"/>
              <a:t> </a:t>
            </a:r>
            <a:r>
              <a:rPr lang="en-US" sz="2000" dirty="0" err="1" smtClean="0"/>
              <a:t>être</a:t>
            </a:r>
            <a:r>
              <a:rPr lang="en-US" sz="2000" dirty="0" smtClean="0"/>
              <a:t> </a:t>
            </a:r>
            <a:r>
              <a:rPr lang="en-US" sz="2000" dirty="0" err="1" smtClean="0"/>
              <a:t>exécutée</a:t>
            </a:r>
            <a:r>
              <a:rPr lang="en-US" sz="2000" dirty="0" smtClean="0"/>
              <a:t> </a:t>
            </a:r>
            <a:r>
              <a:rPr lang="en-US" sz="2000" dirty="0" err="1" smtClean="0"/>
              <a:t>lorsque</a:t>
            </a:r>
            <a:r>
              <a:rPr lang="en-US" sz="2000" dirty="0" smtClean="0"/>
              <a:t> le </a:t>
            </a:r>
            <a:r>
              <a:rPr lang="en-US" sz="2000" dirty="0" err="1" smtClean="0"/>
              <a:t>contenu</a:t>
            </a:r>
            <a:r>
              <a:rPr lang="en-US" sz="2000" dirty="0" smtClean="0"/>
              <a:t> de la variable </a:t>
            </a:r>
            <a:r>
              <a:rPr lang="en-US" sz="2000" b="1" dirty="0" smtClean="0">
                <a:solidFill>
                  <a:schemeClr val="tx2">
                    <a:lumMod val="75000"/>
                  </a:schemeClr>
                </a:solidFill>
              </a:rPr>
              <a:t>$</a:t>
            </a:r>
            <a:r>
              <a:rPr lang="en-US" sz="2000" b="1" dirty="0" err="1" smtClean="0">
                <a:solidFill>
                  <a:schemeClr val="tx2">
                    <a:lumMod val="75000"/>
                  </a:schemeClr>
                </a:solidFill>
              </a:rPr>
              <a:t>chaine</a:t>
            </a:r>
            <a:r>
              <a:rPr lang="en-US" sz="2000" b="1" dirty="0" smtClean="0">
                <a:solidFill>
                  <a:schemeClr val="tx2">
                    <a:lumMod val="75000"/>
                  </a:schemeClr>
                </a:solidFill>
              </a:rPr>
              <a:t> </a:t>
            </a:r>
            <a:r>
              <a:rPr lang="en-US" sz="2000" dirty="0" smtClean="0"/>
              <a:t>aura </a:t>
            </a:r>
            <a:r>
              <a:rPr lang="en-US" sz="2000" dirty="0" err="1" smtClean="0"/>
              <a:t>été</a:t>
            </a:r>
            <a:r>
              <a:rPr lang="en-US" sz="2000" dirty="0" smtClean="0"/>
              <a:t> </a:t>
            </a:r>
            <a:r>
              <a:rPr lang="en-US" sz="2000" dirty="0" err="1" smtClean="0"/>
              <a:t>vérifiée</a:t>
            </a:r>
            <a:r>
              <a:rPr lang="en-US" sz="2000" dirty="0" smtClean="0"/>
              <a:t>.</a:t>
            </a:r>
          </a:p>
          <a:p>
            <a:pPr marL="0" indent="0">
              <a:buNone/>
            </a:pPr>
            <a:r>
              <a:rPr lang="en-US" sz="2000" dirty="0" err="1" smtClean="0"/>
              <a:t>Cela</a:t>
            </a:r>
            <a:r>
              <a:rPr lang="en-US" sz="2000" dirty="0" smtClean="0"/>
              <a:t> </a:t>
            </a:r>
            <a:r>
              <a:rPr lang="en-US" sz="2000" dirty="0" err="1" smtClean="0"/>
              <a:t>va</a:t>
            </a:r>
            <a:r>
              <a:rPr lang="en-US" sz="2000" dirty="0" smtClean="0"/>
              <a:t> nous </a:t>
            </a:r>
            <a:r>
              <a:rPr lang="en-US" sz="2000" dirty="0" err="1" smtClean="0"/>
              <a:t>permettre</a:t>
            </a:r>
            <a:r>
              <a:rPr lang="en-US" sz="2000" dirty="0" smtClean="0"/>
              <a:t> de </a:t>
            </a:r>
            <a:r>
              <a:rPr lang="en-US" sz="2000" dirty="0" err="1" smtClean="0"/>
              <a:t>préparer</a:t>
            </a:r>
            <a:r>
              <a:rPr lang="en-US" sz="2000" dirty="0" smtClean="0"/>
              <a:t> des instructions </a:t>
            </a:r>
            <a:r>
              <a:rPr lang="en-US" sz="2000" u="sng" dirty="0" err="1" smtClean="0"/>
              <a:t>dont</a:t>
            </a:r>
            <a:r>
              <a:rPr lang="en-US" sz="2000" u="sng" dirty="0" smtClean="0"/>
              <a:t> un </a:t>
            </a:r>
            <a:r>
              <a:rPr lang="en-US" sz="2000" u="sng" dirty="0" err="1" smtClean="0"/>
              <a:t>partie</a:t>
            </a:r>
            <a:r>
              <a:rPr lang="en-US" sz="2000" u="sng" dirty="0" smtClean="0"/>
              <a:t> de </a:t>
            </a:r>
            <a:r>
              <a:rPr lang="en-US" sz="2000" u="sng" dirty="0" err="1" smtClean="0"/>
              <a:t>celles</a:t>
            </a:r>
            <a:r>
              <a:rPr lang="en-US" sz="2000" u="sng" dirty="0" smtClean="0"/>
              <a:t>-ci ne </a:t>
            </a:r>
            <a:r>
              <a:rPr lang="en-US" sz="2000" u="sng" dirty="0" err="1" smtClean="0"/>
              <a:t>seront</a:t>
            </a:r>
            <a:r>
              <a:rPr lang="en-US" sz="2000" u="sng" dirty="0" smtClean="0"/>
              <a:t> </a:t>
            </a:r>
            <a:r>
              <a:rPr lang="en-US" sz="2000" u="sng" dirty="0" err="1" smtClean="0"/>
              <a:t>connues</a:t>
            </a:r>
            <a:r>
              <a:rPr lang="en-US" sz="2000" u="sng" dirty="0" smtClean="0"/>
              <a:t> </a:t>
            </a:r>
            <a:r>
              <a:rPr lang="en-US" sz="2000" u="sng" dirty="0" err="1" smtClean="0"/>
              <a:t>qu'au</a:t>
            </a:r>
            <a:r>
              <a:rPr lang="en-US" sz="2000" u="sng" dirty="0" smtClean="0"/>
              <a:t> moment de </a:t>
            </a:r>
            <a:r>
              <a:rPr lang="en-US" sz="2000" u="sng" dirty="0" err="1" smtClean="0"/>
              <a:t>l'exécution</a:t>
            </a:r>
            <a:r>
              <a:rPr lang="en-US" sz="2000" u="sng" dirty="0" smtClean="0"/>
              <a:t> du script PHP.</a:t>
            </a:r>
          </a:p>
          <a:p>
            <a:pPr marL="0" indent="0">
              <a:buNone/>
            </a:pPr>
            <a:r>
              <a:rPr lang="en-US" sz="2000" dirty="0" err="1" smtClean="0"/>
              <a:t>C'est</a:t>
            </a:r>
            <a:r>
              <a:rPr lang="en-US" sz="2000" dirty="0" smtClean="0"/>
              <a:t> </a:t>
            </a:r>
            <a:r>
              <a:rPr lang="en-US" sz="2000" dirty="0" err="1" smtClean="0"/>
              <a:t>en</a:t>
            </a:r>
            <a:r>
              <a:rPr lang="en-US" sz="2000" dirty="0" smtClean="0"/>
              <a:t> </a:t>
            </a:r>
            <a:r>
              <a:rPr lang="en-US" sz="2000" dirty="0" err="1" smtClean="0"/>
              <a:t>cela</a:t>
            </a:r>
            <a:r>
              <a:rPr lang="en-US" sz="2000" dirty="0" smtClean="0"/>
              <a:t> que </a:t>
            </a:r>
            <a:r>
              <a:rPr lang="en-US" sz="2000" dirty="0" err="1" smtClean="0"/>
              <a:t>l'instruction</a:t>
            </a:r>
            <a:r>
              <a:rPr lang="en-US" sz="2000" dirty="0" smtClean="0"/>
              <a:t> </a:t>
            </a:r>
            <a:r>
              <a:rPr lang="en-US" sz="2000" dirty="0" err="1" smtClean="0"/>
              <a:t>eval</a:t>
            </a:r>
            <a:r>
              <a:rPr lang="en-US" sz="2000" dirty="0" smtClean="0"/>
              <a:t> </a:t>
            </a:r>
            <a:r>
              <a:rPr lang="en-US" sz="2000" dirty="0" err="1" smtClean="0"/>
              <a:t>est</a:t>
            </a:r>
            <a:r>
              <a:rPr lang="en-US" sz="2000" dirty="0" smtClean="0"/>
              <a:t> </a:t>
            </a:r>
            <a:r>
              <a:rPr lang="en-US" sz="2000" dirty="0" err="1" smtClean="0"/>
              <a:t>dangereuse</a:t>
            </a:r>
            <a:r>
              <a:rPr lang="en-US" sz="2000" dirty="0" smtClean="0"/>
              <a:t>, </a:t>
            </a:r>
            <a:r>
              <a:rPr lang="en-US" sz="2000" dirty="0" err="1" smtClean="0"/>
              <a:t>il</a:t>
            </a:r>
            <a:r>
              <a:rPr lang="en-US" sz="2000" dirty="0" smtClean="0"/>
              <a:t> </a:t>
            </a:r>
            <a:r>
              <a:rPr lang="en-US" sz="2000" dirty="0" err="1" smtClean="0"/>
              <a:t>faut</a:t>
            </a:r>
            <a:r>
              <a:rPr lang="en-US" sz="2000" dirty="0" smtClean="0"/>
              <a:t> </a:t>
            </a:r>
            <a:r>
              <a:rPr lang="en-US" sz="2000" dirty="0" err="1" smtClean="0"/>
              <a:t>être</a:t>
            </a:r>
            <a:r>
              <a:rPr lang="en-US" sz="2000" dirty="0" smtClean="0"/>
              <a:t> </a:t>
            </a:r>
            <a:r>
              <a:rPr lang="en-US" sz="2000" dirty="0" err="1" smtClean="0"/>
              <a:t>sûr</a:t>
            </a:r>
            <a:r>
              <a:rPr lang="en-US" sz="2000" dirty="0" smtClean="0"/>
              <a:t> que </a:t>
            </a:r>
            <a:r>
              <a:rPr lang="en-US" sz="2000" dirty="0" err="1" smtClean="0"/>
              <a:t>l'exécution</a:t>
            </a:r>
            <a:r>
              <a:rPr lang="en-US" sz="2000" dirty="0" smtClean="0"/>
              <a:t> de </a:t>
            </a:r>
            <a:r>
              <a:rPr lang="en-US" sz="2000" b="1" dirty="0">
                <a:solidFill>
                  <a:schemeClr val="tx2">
                    <a:lumMod val="75000"/>
                  </a:schemeClr>
                </a:solidFill>
              </a:rPr>
              <a:t>$</a:t>
            </a:r>
            <a:r>
              <a:rPr lang="en-US" sz="2000" b="1" dirty="0" err="1">
                <a:solidFill>
                  <a:schemeClr val="tx2">
                    <a:lumMod val="75000"/>
                  </a:schemeClr>
                </a:solidFill>
              </a:rPr>
              <a:t>chaine</a:t>
            </a:r>
            <a:r>
              <a:rPr lang="en-US" sz="2000" b="1" dirty="0">
                <a:solidFill>
                  <a:schemeClr val="tx2">
                    <a:lumMod val="75000"/>
                  </a:schemeClr>
                </a:solidFill>
              </a:rPr>
              <a:t> </a:t>
            </a:r>
            <a:r>
              <a:rPr lang="en-US" sz="2000" dirty="0" smtClean="0"/>
              <a:t>ne </a:t>
            </a:r>
            <a:r>
              <a:rPr lang="en-US" sz="2000" dirty="0" err="1" smtClean="0"/>
              <a:t>provoquera</a:t>
            </a:r>
            <a:r>
              <a:rPr lang="en-US" sz="2000" dirty="0" smtClean="0"/>
              <a:t> pas de </a:t>
            </a:r>
            <a:r>
              <a:rPr lang="en-US" sz="2000" dirty="0" err="1" smtClean="0"/>
              <a:t>désastres</a:t>
            </a:r>
            <a:r>
              <a:rPr lang="en-US" sz="2000" dirty="0" smtClean="0"/>
              <a:t> !!</a:t>
            </a:r>
          </a:p>
        </p:txBody>
      </p:sp>
    </p:spTree>
    <p:extLst>
      <p:ext uri="{BB962C8B-B14F-4D97-AF65-F5344CB8AC3E}">
        <p14:creationId xmlns:p14="http://schemas.microsoft.com/office/powerpoint/2010/main" val="2506815082"/>
      </p:ext>
    </p:extLst>
  </p:cSld>
  <p:clrMapOvr>
    <a:masterClrMapping/>
  </p:clrMapOvr>
  <p:transition spd="slow">
    <p:wipe dir="d"/>
  </p:transition>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Une instruction pas comme les autres</a:t>
            </a:r>
            <a:r>
              <a:rPr lang="fr-FR" sz="4000" b="1" i="1" dirty="0"/>
              <a:t/>
            </a:r>
            <a:br>
              <a:rPr lang="fr-FR" sz="4000" b="1" i="1" dirty="0"/>
            </a:br>
            <a:r>
              <a:rPr lang="fr-FR" sz="2800" b="1" i="1" dirty="0" err="1" smtClean="0">
                <a:solidFill>
                  <a:schemeClr val="accent2">
                    <a:lumMod val="75000"/>
                  </a:schemeClr>
                </a:solidFill>
              </a:rPr>
              <a:t>eval</a:t>
            </a:r>
            <a:r>
              <a:rPr lang="fr-FR" sz="2800" b="1" i="1" dirty="0" smtClean="0">
                <a:solidFill>
                  <a:schemeClr val="accent2">
                    <a:lumMod val="75000"/>
                  </a:schemeClr>
                </a:solidFill>
              </a:rPr>
              <a:t>(</a:t>
            </a:r>
            <a:r>
              <a:rPr lang="fr-FR" sz="2800" b="1" i="1" dirty="0" smtClean="0">
                <a:solidFill>
                  <a:schemeClr val="accent1">
                    <a:lumMod val="75000"/>
                  </a:schemeClr>
                </a:solidFill>
              </a:rPr>
              <a:t>$chaine</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84784"/>
            <a:ext cx="8424936" cy="5184576"/>
          </a:xfrm>
        </p:spPr>
        <p:txBody>
          <a:bodyPr numCol="1">
            <a:normAutofit fontScale="77500" lnSpcReduction="20000"/>
          </a:bodyPr>
          <a:lstStyle/>
          <a:p>
            <a:pPr marL="0" indent="0">
              <a:buNone/>
            </a:pPr>
            <a:r>
              <a:rPr lang="en-US" sz="2000" b="1" dirty="0" err="1" smtClean="0">
                <a:solidFill>
                  <a:srgbClr val="C00000"/>
                </a:solidFill>
              </a:rPr>
              <a:t>Exemple</a:t>
            </a:r>
            <a:r>
              <a:rPr lang="en-US" sz="2000" b="1" dirty="0" smtClean="0">
                <a:solidFill>
                  <a:srgbClr val="C00000"/>
                </a:solidFill>
              </a:rPr>
              <a:t> à ne pas </a:t>
            </a:r>
            <a:r>
              <a:rPr lang="en-US" sz="2000" b="1" dirty="0" err="1" smtClean="0">
                <a:solidFill>
                  <a:srgbClr val="C00000"/>
                </a:solidFill>
              </a:rPr>
              <a:t>suivre</a:t>
            </a:r>
            <a:r>
              <a:rPr lang="en-US" sz="2000" b="1" dirty="0" smtClean="0">
                <a:solidFill>
                  <a:srgbClr val="C00000"/>
                </a:solidFill>
              </a:rPr>
              <a:t> !</a:t>
            </a:r>
          </a:p>
          <a:p>
            <a:pPr marL="0" indent="0">
              <a:buNone/>
            </a:pPr>
            <a:r>
              <a:rPr lang="en-US" sz="2000" b="1" dirty="0">
                <a:solidFill>
                  <a:srgbClr val="C00000"/>
                </a:solidFill>
                <a:latin typeface="Courier New" panose="02070309020205020404" pitchFamily="49" charset="0"/>
                <a:cs typeface="Courier New" panose="02070309020205020404" pitchFamily="49" charset="0"/>
              </a:rPr>
              <a:t>&lt;?PHP</a:t>
            </a:r>
          </a:p>
          <a:p>
            <a:pPr marL="0" indent="0">
              <a:buNone/>
            </a:pPr>
            <a:r>
              <a:rPr lang="en-US" sz="2000" b="1" dirty="0">
                <a:latin typeface="Courier New" panose="02070309020205020404" pitchFamily="49" charset="0"/>
                <a:cs typeface="Courier New" panose="02070309020205020404" pitchFamily="49" charset="0"/>
              </a:rPr>
              <a:t>header( 'content-type: text/html; charset=utf-8' ); </a:t>
            </a:r>
          </a:p>
          <a:p>
            <a:pPr marL="0" indent="0">
              <a:buNone/>
            </a:pPr>
            <a:r>
              <a:rPr lang="en-US" sz="2000" b="1" dirty="0">
                <a:solidFill>
                  <a:schemeClr val="tx2">
                    <a:lumMod val="60000"/>
                    <a:lumOff val="40000"/>
                  </a:schemeClr>
                </a:solidFill>
                <a:latin typeface="Courier New" panose="02070309020205020404" pitchFamily="49" charset="0"/>
                <a:cs typeface="Courier New" panose="02070309020205020404" pitchFamily="49" charset="0"/>
              </a:rPr>
              <a:t>echo</a:t>
            </a:r>
            <a:r>
              <a:rPr lang="en-US" sz="2000" b="1" dirty="0">
                <a:latin typeface="Courier New" panose="02070309020205020404" pitchFamily="49" charset="0"/>
                <a:cs typeface="Courier New" panose="02070309020205020404" pitchFamily="49" charset="0"/>
              </a:rPr>
              <a:t> "Début&lt;</a:t>
            </a:r>
            <a:r>
              <a:rPr lang="en-US" sz="2000" b="1" dirty="0" err="1">
                <a:latin typeface="Courier New" panose="02070309020205020404" pitchFamily="49" charset="0"/>
                <a:cs typeface="Courier New" panose="02070309020205020404" pitchFamily="49" charset="0"/>
              </a:rPr>
              <a:t>br</a:t>
            </a:r>
            <a:r>
              <a:rPr lang="en-US" sz="2000" b="1" dirty="0">
                <a:latin typeface="Courier New" panose="02070309020205020404" pitchFamily="49" charset="0"/>
                <a:cs typeface="Courier New" panose="02070309020205020404" pitchFamily="49" charset="0"/>
              </a:rPr>
              <a:t>/&gt;";</a:t>
            </a:r>
          </a:p>
          <a:p>
            <a:pPr marL="0" indent="0">
              <a:buNone/>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nomfichier</a:t>
            </a:r>
            <a:r>
              <a:rPr lang="en-US" sz="2000" b="1" dirty="0">
                <a:latin typeface="Courier New" panose="02070309020205020404" pitchFamily="49" charset="0"/>
                <a:cs typeface="Courier New" panose="02070309020205020404" pitchFamily="49" charset="0"/>
              </a:rPr>
              <a:t>=$_SERVER['PHP_SELF'];</a:t>
            </a:r>
          </a:p>
          <a:p>
            <a:pPr marL="0" indent="0">
              <a:buNone/>
            </a:pPr>
            <a:r>
              <a:rPr lang="en-US" sz="2000" b="1" dirty="0">
                <a:solidFill>
                  <a:schemeClr val="tx2">
                    <a:lumMod val="60000"/>
                    <a:lumOff val="40000"/>
                  </a:schemeClr>
                </a:solidFill>
                <a:latin typeface="Courier New" panose="02070309020205020404" pitchFamily="49" charset="0"/>
                <a:cs typeface="Courier New" panose="02070309020205020404" pitchFamily="49" charset="0"/>
              </a:rPr>
              <a:t>echo</a:t>
            </a:r>
            <a:r>
              <a:rPr lang="en-US" sz="2000" b="1" dirty="0">
                <a:latin typeface="Courier New" panose="02070309020205020404" pitchFamily="49" charset="0"/>
                <a:cs typeface="Courier New" panose="02070309020205020404" pitchFamily="49" charset="0"/>
              </a:rPr>
              <a:t> "PHP_SELF </a:t>
            </a:r>
            <a:r>
              <a:rPr lang="en-US" sz="2000" b="1" dirty="0" err="1">
                <a:latin typeface="Courier New" panose="02070309020205020404" pitchFamily="49" charset="0"/>
                <a:cs typeface="Courier New" panose="02070309020205020404" pitchFamily="49" charset="0"/>
              </a:rPr>
              <a:t>fournit</a:t>
            </a:r>
            <a:r>
              <a:rPr lang="en-US" sz="2000" b="1" dirty="0">
                <a:latin typeface="Courier New" panose="02070309020205020404" pitchFamily="49" charset="0"/>
                <a:cs typeface="Courier New" panose="02070309020205020404" pitchFamily="49" charset="0"/>
              </a:rPr>
              <a:t> : &lt;b&gt;$</a:t>
            </a:r>
            <a:r>
              <a:rPr lang="en-US" sz="2000" b="1" dirty="0" err="1">
                <a:latin typeface="Courier New" panose="02070309020205020404" pitchFamily="49" charset="0"/>
                <a:cs typeface="Courier New" panose="02070309020205020404" pitchFamily="49" charset="0"/>
              </a:rPr>
              <a:t>nomfichier</a:t>
            </a:r>
            <a:r>
              <a:rPr lang="en-US" sz="2000" b="1" dirty="0">
                <a:latin typeface="Courier New" panose="02070309020205020404" pitchFamily="49" charset="0"/>
                <a:cs typeface="Courier New" panose="02070309020205020404" pitchFamily="49" charset="0"/>
              </a:rPr>
              <a:t>&lt;/b&gt;&lt;</a:t>
            </a:r>
            <a:r>
              <a:rPr lang="en-US" sz="2000" b="1" dirty="0" err="1">
                <a:latin typeface="Courier New" panose="02070309020205020404" pitchFamily="49" charset="0"/>
                <a:cs typeface="Courier New" panose="02070309020205020404" pitchFamily="49" charset="0"/>
              </a:rPr>
              <a:t>br</a:t>
            </a:r>
            <a:r>
              <a:rPr lang="en-US" sz="2000" b="1" dirty="0">
                <a:latin typeface="Courier New" panose="02070309020205020404" pitchFamily="49" charset="0"/>
                <a:cs typeface="Courier New" panose="02070309020205020404" pitchFamily="49" charset="0"/>
              </a:rPr>
              <a:t>/&gt;";</a:t>
            </a:r>
          </a:p>
          <a:p>
            <a:pPr marL="0" indent="0">
              <a:buNone/>
            </a:pPr>
            <a:r>
              <a:rPr lang="en-US" sz="2000" b="1" dirty="0">
                <a:latin typeface="Courier New" panose="02070309020205020404" pitchFamily="49" charset="0"/>
                <a:cs typeface="Courier New" panose="02070309020205020404" pitchFamily="49" charset="0"/>
              </a:rPr>
              <a:t>$f=</a:t>
            </a:r>
            <a:r>
              <a:rPr lang="en-US" sz="2000" b="1" dirty="0" err="1">
                <a:latin typeface="Courier New" panose="02070309020205020404" pitchFamily="49" charset="0"/>
                <a:cs typeface="Courier New" panose="02070309020205020404" pitchFamily="49" charset="0"/>
              </a:rPr>
              <a:t>substr</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nomfichier,strrpos</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nomfichier</a:t>
            </a:r>
            <a:r>
              <a:rPr lang="en-US" sz="2000" b="1" dirty="0">
                <a:latin typeface="Courier New" panose="02070309020205020404" pitchFamily="49" charset="0"/>
                <a:cs typeface="Courier New" panose="02070309020205020404" pitchFamily="49" charset="0"/>
              </a:rPr>
              <a:t>,'/')+1);</a:t>
            </a:r>
          </a:p>
          <a:p>
            <a:pPr marL="0" indent="0">
              <a:buNone/>
            </a:pPr>
            <a:r>
              <a:rPr lang="en-US" sz="2000" b="1" dirty="0">
                <a:solidFill>
                  <a:schemeClr val="tx2">
                    <a:lumMod val="60000"/>
                    <a:lumOff val="40000"/>
                  </a:schemeClr>
                </a:solidFill>
                <a:latin typeface="Courier New" panose="02070309020205020404" pitchFamily="49" charset="0"/>
                <a:cs typeface="Courier New" panose="02070309020205020404" pitchFamily="49" charset="0"/>
              </a:rPr>
              <a:t>echo</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J'en</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extrait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dans</a:t>
            </a:r>
            <a:r>
              <a:rPr lang="en-US" sz="2000" b="1" dirty="0">
                <a:latin typeface="Courier New" panose="02070309020205020404" pitchFamily="49" charset="0"/>
                <a:cs typeface="Courier New" panose="02070309020205020404" pitchFamily="49" charset="0"/>
              </a:rPr>
              <a:t> \$f : &lt;b&gt;$f&lt;/b&gt;&lt;</a:t>
            </a:r>
            <a:r>
              <a:rPr lang="en-US" sz="2000" b="1" dirty="0" err="1">
                <a:latin typeface="Courier New" panose="02070309020205020404" pitchFamily="49" charset="0"/>
                <a:cs typeface="Courier New" panose="02070309020205020404" pitchFamily="49" charset="0"/>
              </a:rPr>
              <a:t>br</a:t>
            </a:r>
            <a:r>
              <a:rPr lang="en-US" sz="2000" b="1" dirty="0">
                <a:latin typeface="Courier New" panose="02070309020205020404" pitchFamily="49" charset="0"/>
                <a:cs typeface="Courier New" panose="02070309020205020404" pitchFamily="49" charset="0"/>
              </a:rPr>
              <a:t>/&gt;";</a:t>
            </a:r>
          </a:p>
          <a:p>
            <a:pPr marL="0" indent="0">
              <a:buNone/>
            </a:pPr>
            <a:r>
              <a:rPr lang="en-US" sz="2000" b="1" dirty="0" err="1">
                <a:latin typeface="Courier New" panose="02070309020205020404" pitchFamily="49" charset="0"/>
                <a:cs typeface="Courier New" panose="02070309020205020404" pitchFamily="49" charset="0"/>
              </a:rPr>
              <a:t>existe</a:t>
            </a:r>
            <a:r>
              <a:rPr lang="en-US" sz="2000" b="1" dirty="0">
                <a:latin typeface="Courier New" panose="02070309020205020404" pitchFamily="49" charset="0"/>
                <a:cs typeface="Courier New" panose="02070309020205020404" pitchFamily="49" charset="0"/>
              </a:rPr>
              <a:t>($f);</a:t>
            </a:r>
          </a:p>
          <a:p>
            <a:pPr marL="0" indent="0">
              <a:buNone/>
            </a:pPr>
            <a:r>
              <a:rPr lang="en-US" sz="2000" b="1" dirty="0">
                <a:latin typeface="Courier New" panose="02070309020205020404" pitchFamily="49" charset="0"/>
                <a:cs typeface="Courier New" panose="02070309020205020404" pitchFamily="49" charset="0"/>
              </a:rPr>
              <a:t>$instruction = "unlink('$f');";</a:t>
            </a:r>
          </a:p>
          <a:p>
            <a:pPr marL="0" indent="0">
              <a:buNone/>
            </a:pPr>
            <a:r>
              <a:rPr lang="en-US" sz="2000" b="1" dirty="0">
                <a:solidFill>
                  <a:schemeClr val="tx2">
                    <a:lumMod val="60000"/>
                    <a:lumOff val="40000"/>
                  </a:schemeClr>
                </a:solidFill>
                <a:latin typeface="Courier New" panose="02070309020205020404" pitchFamily="49" charset="0"/>
                <a:cs typeface="Courier New" panose="02070309020205020404" pitchFamily="49" charset="0"/>
              </a:rPr>
              <a:t>echo</a:t>
            </a:r>
            <a:r>
              <a:rPr lang="en-US" sz="2000" b="1" dirty="0">
                <a:latin typeface="Courier New" panose="02070309020205020404" pitchFamily="49" charset="0"/>
                <a:cs typeface="Courier New" panose="02070309020205020404" pitchFamily="49" charset="0"/>
              </a:rPr>
              <a:t> "Je </a:t>
            </a:r>
            <a:r>
              <a:rPr lang="en-US" sz="2000" b="1" dirty="0" err="1">
                <a:latin typeface="Courier New" panose="02070309020205020404" pitchFamily="49" charset="0"/>
                <a:cs typeface="Courier New" panose="02070309020205020404" pitchFamily="49" charset="0"/>
              </a:rPr>
              <a:t>vais</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exécuter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cette</a:t>
            </a:r>
            <a:r>
              <a:rPr lang="en-US" sz="2000" b="1" dirty="0">
                <a:latin typeface="Courier New" panose="02070309020205020404" pitchFamily="49" charset="0"/>
                <a:cs typeface="Courier New" panose="02070309020205020404" pitchFamily="49" charset="0"/>
              </a:rPr>
              <a:t> instruction : </a:t>
            </a:r>
            <a:r>
              <a:rPr lang="en-US" sz="2000" b="1" dirty="0" smtClean="0">
                <a:latin typeface="Courier New" panose="02070309020205020404" pitchFamily="49" charset="0"/>
                <a:cs typeface="Courier New" panose="02070309020205020404" pitchFamily="49" charset="0"/>
              </a:rPr>
              <a:t>	&lt;</a:t>
            </a:r>
            <a:r>
              <a:rPr lang="en-US" sz="2000" b="1" dirty="0">
                <a:latin typeface="Courier New" panose="02070309020205020404" pitchFamily="49" charset="0"/>
                <a:cs typeface="Courier New" panose="02070309020205020404" pitchFamily="49" charset="0"/>
              </a:rPr>
              <a:t>b&gt;$instruction&lt;/b&gt;.&lt;</a:t>
            </a:r>
            <a:r>
              <a:rPr lang="en-US" sz="2000" b="1" dirty="0" err="1">
                <a:latin typeface="Courier New" panose="02070309020205020404" pitchFamily="49" charset="0"/>
                <a:cs typeface="Courier New" panose="02070309020205020404" pitchFamily="49" charset="0"/>
              </a:rPr>
              <a:t>br</a:t>
            </a:r>
            <a:r>
              <a:rPr lang="en-US" sz="2000" b="1" dirty="0">
                <a:latin typeface="Courier New" panose="02070309020205020404" pitchFamily="49" charset="0"/>
                <a:cs typeface="Courier New" panose="02070309020205020404" pitchFamily="49" charset="0"/>
              </a:rPr>
              <a:t>/&gt;";</a:t>
            </a:r>
          </a:p>
          <a:p>
            <a:pPr marL="0" indent="0">
              <a:buNone/>
            </a:pPr>
            <a:r>
              <a:rPr lang="en-US" sz="2000" b="1" dirty="0" err="1">
                <a:solidFill>
                  <a:schemeClr val="tx2">
                    <a:lumMod val="60000"/>
                    <a:lumOff val="40000"/>
                  </a:schemeClr>
                </a:solidFill>
                <a:latin typeface="Courier New" panose="02070309020205020404" pitchFamily="49" charset="0"/>
                <a:cs typeface="Courier New" panose="02070309020205020404" pitchFamily="49" charset="0"/>
              </a:rPr>
              <a:t>eval</a:t>
            </a:r>
            <a:r>
              <a:rPr lang="en-US" sz="2000" b="1" dirty="0">
                <a:latin typeface="Courier New" panose="02070309020205020404" pitchFamily="49" charset="0"/>
                <a:cs typeface="Courier New" panose="02070309020205020404" pitchFamily="49" charset="0"/>
              </a:rPr>
              <a:t>($instruction);</a:t>
            </a:r>
          </a:p>
          <a:p>
            <a:pPr marL="0" indent="0">
              <a:buNone/>
            </a:pPr>
            <a:r>
              <a:rPr lang="en-US" sz="2000" b="1" dirty="0" err="1">
                <a:latin typeface="Courier New" panose="02070309020205020404" pitchFamily="49" charset="0"/>
                <a:cs typeface="Courier New" panose="02070309020205020404" pitchFamily="49" charset="0"/>
              </a:rPr>
              <a:t>existe</a:t>
            </a:r>
            <a:r>
              <a:rPr lang="en-US" sz="2000" b="1" dirty="0">
                <a:latin typeface="Courier New" panose="02070309020205020404" pitchFamily="49" charset="0"/>
                <a:cs typeface="Courier New" panose="02070309020205020404" pitchFamily="49" charset="0"/>
              </a:rPr>
              <a:t>($f);</a:t>
            </a:r>
          </a:p>
          <a:p>
            <a:pPr marL="0" indent="0">
              <a:buNone/>
            </a:pPr>
            <a:r>
              <a:rPr lang="en-US" sz="2000" b="1" dirty="0">
                <a:latin typeface="Courier New" panose="02070309020205020404" pitchFamily="49" charset="0"/>
                <a:cs typeface="Courier New" panose="02070309020205020404" pitchFamily="49" charset="0"/>
              </a:rPr>
              <a:t>function </a:t>
            </a:r>
            <a:r>
              <a:rPr lang="en-US" sz="2000" b="1" dirty="0" err="1">
                <a:latin typeface="Courier New" panose="02070309020205020404" pitchFamily="49" charset="0"/>
                <a:cs typeface="Courier New" panose="02070309020205020404" pitchFamily="49" charset="0"/>
              </a:rPr>
              <a:t>existe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fichier</a:t>
            </a:r>
            <a:r>
              <a:rPr lang="en-US" sz="2000" b="1" dirty="0">
                <a:latin typeface="Courier New" panose="02070309020205020404" pitchFamily="49" charset="0"/>
                <a:cs typeface="Courier New" panose="02070309020205020404" pitchFamily="49" charset="0"/>
              </a:rPr>
              <a:t>) {</a:t>
            </a:r>
          </a:p>
          <a:p>
            <a:pPr marL="0" indent="0">
              <a:buNone/>
            </a:pPr>
            <a:r>
              <a:rPr lang="en-US" sz="2000" b="1" dirty="0" smtClean="0">
                <a:latin typeface="Courier New" panose="02070309020205020404" pitchFamily="49" charset="0"/>
                <a:cs typeface="Courier New" panose="02070309020205020404" pitchFamily="49" charset="0"/>
              </a:rPr>
              <a:t>  if </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file_exists</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fichier</a:t>
            </a:r>
            <a:r>
              <a:rPr lang="en-US" sz="2000" b="1" dirty="0">
                <a:latin typeface="Courier New" panose="02070309020205020404" pitchFamily="49" charset="0"/>
                <a:cs typeface="Courier New" panose="02070309020205020404" pitchFamily="49" charset="0"/>
              </a:rPr>
              <a:t>))</a:t>
            </a:r>
          </a:p>
          <a:p>
            <a:pPr marL="0" indent="0">
              <a:buNone/>
            </a:pPr>
            <a:r>
              <a:rPr lang="en-US" sz="2000" b="1" dirty="0" smtClean="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echo "OK - Le </a:t>
            </a:r>
            <a:r>
              <a:rPr lang="en-US" sz="2000" b="1" dirty="0" err="1">
                <a:latin typeface="Courier New" panose="02070309020205020404" pitchFamily="49" charset="0"/>
                <a:cs typeface="Courier New" panose="02070309020205020404" pitchFamily="49" charset="0"/>
              </a:rPr>
              <a:t>fichier</a:t>
            </a:r>
            <a:r>
              <a:rPr lang="en-US" sz="2000" b="1" dirty="0">
                <a:latin typeface="Courier New" panose="02070309020205020404" pitchFamily="49" charset="0"/>
                <a:cs typeface="Courier New" panose="02070309020205020404" pitchFamily="49" charset="0"/>
              </a:rPr>
              <a:t> &lt;b&gt;$</a:t>
            </a:r>
            <a:r>
              <a:rPr lang="en-US" sz="2000" b="1" dirty="0" err="1">
                <a:latin typeface="Courier New" panose="02070309020205020404" pitchFamily="49" charset="0"/>
                <a:cs typeface="Courier New" panose="02070309020205020404" pitchFamily="49" charset="0"/>
              </a:rPr>
              <a:t>fichier</a:t>
            </a:r>
            <a:r>
              <a:rPr lang="en-US" sz="2000" b="1" dirty="0">
                <a:latin typeface="Courier New" panose="02070309020205020404" pitchFamily="49" charset="0"/>
                <a:cs typeface="Courier New" panose="02070309020205020404" pitchFamily="49" charset="0"/>
              </a:rPr>
              <a:t>&lt;/b&gt; </a:t>
            </a:r>
            <a:r>
              <a:rPr lang="en-US" sz="2000" b="1" dirty="0" err="1">
                <a:latin typeface="Courier New" panose="02070309020205020404" pitchFamily="49" charset="0"/>
                <a:cs typeface="Courier New" panose="02070309020205020404" pitchFamily="49" charset="0"/>
              </a:rPr>
              <a:t>existe</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bien</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br</a:t>
            </a:r>
            <a:r>
              <a:rPr lang="en-US" sz="2000" b="1" dirty="0">
                <a:latin typeface="Courier New" panose="02070309020205020404" pitchFamily="49" charset="0"/>
                <a:cs typeface="Courier New" panose="02070309020205020404" pitchFamily="49" charset="0"/>
              </a:rPr>
              <a:t>/&gt;"; }</a:t>
            </a:r>
          </a:p>
          <a:p>
            <a:pPr marL="0" indent="0">
              <a:buNone/>
            </a:pPr>
            <a:r>
              <a:rPr lang="en-US" sz="2000" b="1" dirty="0" smtClean="0">
                <a:latin typeface="Courier New" panose="02070309020205020404" pitchFamily="49" charset="0"/>
                <a:cs typeface="Courier New" panose="02070309020205020404" pitchFamily="49" charset="0"/>
              </a:rPr>
              <a:t>  else</a:t>
            </a:r>
            <a:endParaRPr lang="en-US" sz="2000" b="1" dirty="0">
              <a:latin typeface="Courier New" panose="02070309020205020404" pitchFamily="49" charset="0"/>
              <a:cs typeface="Courier New" panose="02070309020205020404" pitchFamily="49" charset="0"/>
            </a:endParaRPr>
          </a:p>
          <a:p>
            <a:pPr marL="0" indent="0">
              <a:buNone/>
            </a:pPr>
            <a:r>
              <a:rPr lang="en-US" sz="2000" b="1" dirty="0" smtClean="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echo "NON - Le </a:t>
            </a:r>
            <a:r>
              <a:rPr lang="en-US" sz="2000" b="1" dirty="0" err="1">
                <a:latin typeface="Courier New" panose="02070309020205020404" pitchFamily="49" charset="0"/>
                <a:cs typeface="Courier New" panose="02070309020205020404" pitchFamily="49" charset="0"/>
              </a:rPr>
              <a:t>fichier</a:t>
            </a:r>
            <a:r>
              <a:rPr lang="en-US" sz="2000" b="1" dirty="0">
                <a:latin typeface="Courier New" panose="02070309020205020404" pitchFamily="49" charset="0"/>
                <a:cs typeface="Courier New" panose="02070309020205020404" pitchFamily="49" charset="0"/>
              </a:rPr>
              <a:t> &lt;b&gt;$</a:t>
            </a:r>
            <a:r>
              <a:rPr lang="en-US" sz="2000" b="1" dirty="0" err="1">
                <a:latin typeface="Courier New" panose="02070309020205020404" pitchFamily="49" charset="0"/>
                <a:cs typeface="Courier New" panose="02070309020205020404" pitchFamily="49" charset="0"/>
              </a:rPr>
              <a:t>fichier</a:t>
            </a:r>
            <a:r>
              <a:rPr lang="en-US" sz="2000" b="1" dirty="0">
                <a:latin typeface="Courier New" panose="02070309020205020404" pitchFamily="49" charset="0"/>
                <a:cs typeface="Courier New" panose="02070309020205020404" pitchFamily="49" charset="0"/>
              </a:rPr>
              <a:t>&lt;/b&gt; </a:t>
            </a:r>
            <a:r>
              <a:rPr lang="en-US" sz="2000" b="1" dirty="0" err="1">
                <a:latin typeface="Courier New" panose="02070309020205020404" pitchFamily="49" charset="0"/>
                <a:cs typeface="Courier New" panose="02070309020205020404" pitchFamily="49" charset="0"/>
              </a:rPr>
              <a:t>n'existe</a:t>
            </a:r>
            <a:r>
              <a:rPr lang="en-US" sz="2000" b="1" dirty="0">
                <a:latin typeface="Courier New" panose="02070309020205020404" pitchFamily="49" charset="0"/>
                <a:cs typeface="Courier New" panose="02070309020205020404" pitchFamily="49" charset="0"/>
              </a:rPr>
              <a:t> pas !!&lt;</a:t>
            </a:r>
            <a:r>
              <a:rPr lang="en-US" sz="2000" b="1" dirty="0" err="1">
                <a:latin typeface="Courier New" panose="02070309020205020404" pitchFamily="49" charset="0"/>
                <a:cs typeface="Courier New" panose="02070309020205020404" pitchFamily="49" charset="0"/>
              </a:rPr>
              <a:t>br</a:t>
            </a:r>
            <a:r>
              <a:rPr lang="en-US" sz="2000" b="1" dirty="0">
                <a:latin typeface="Courier New" panose="02070309020205020404" pitchFamily="49" charset="0"/>
                <a:cs typeface="Courier New" panose="02070309020205020404" pitchFamily="49" charset="0"/>
              </a:rPr>
              <a:t>/&gt;";}</a:t>
            </a:r>
          </a:p>
          <a:p>
            <a:pPr marL="0" indent="0">
              <a:buNone/>
            </a:pPr>
            <a:r>
              <a:rPr lang="en-US" sz="2000" b="1" dirty="0">
                <a:latin typeface="Courier New" panose="02070309020205020404" pitchFamily="49" charset="0"/>
                <a:cs typeface="Courier New" panose="02070309020205020404" pitchFamily="49" charset="0"/>
              </a:rPr>
              <a:t>}</a:t>
            </a:r>
          </a:p>
          <a:p>
            <a:pPr marL="0" indent="0">
              <a:buNone/>
            </a:pPr>
            <a:r>
              <a:rPr lang="en-US" sz="2000" b="1" dirty="0">
                <a:solidFill>
                  <a:srgbClr val="C00000"/>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2752059"/>
      </p:ext>
    </p:extLst>
  </p:cSld>
  <p:clrMapOvr>
    <a:masterClrMapping/>
  </p:clrMapOvr>
  <p:transition spd="slow">
    <p:wipe dir="d"/>
  </p:transition>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Une instruction pas comme les autres</a:t>
            </a:r>
            <a:r>
              <a:rPr lang="fr-FR" sz="4000" b="1" i="1" dirty="0"/>
              <a:t/>
            </a:r>
            <a:br>
              <a:rPr lang="fr-FR" sz="4000" b="1" i="1" dirty="0"/>
            </a:br>
            <a:r>
              <a:rPr lang="fr-FR" sz="2800" b="1" i="1" dirty="0" err="1" smtClean="0">
                <a:solidFill>
                  <a:schemeClr val="accent2">
                    <a:lumMod val="75000"/>
                  </a:schemeClr>
                </a:solidFill>
              </a:rPr>
              <a:t>eval</a:t>
            </a:r>
            <a:r>
              <a:rPr lang="fr-FR" sz="2800" b="1" i="1" dirty="0" smtClean="0">
                <a:solidFill>
                  <a:schemeClr val="accent2">
                    <a:lumMod val="75000"/>
                  </a:schemeClr>
                </a:solidFill>
              </a:rPr>
              <a:t>(</a:t>
            </a:r>
            <a:r>
              <a:rPr lang="fr-FR" sz="2800" b="1" i="1" dirty="0" smtClean="0">
                <a:solidFill>
                  <a:schemeClr val="accent1">
                    <a:lumMod val="75000"/>
                  </a:schemeClr>
                </a:solidFill>
              </a:rPr>
              <a:t>$chaine</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84784"/>
            <a:ext cx="8424936" cy="5184576"/>
          </a:xfrm>
        </p:spPr>
        <p:txBody>
          <a:bodyPr numCol="1">
            <a:normAutofit/>
          </a:bodyPr>
          <a:lstStyle/>
          <a:p>
            <a:pPr marL="0" indent="0">
              <a:buNone/>
            </a:pPr>
            <a:r>
              <a:rPr lang="en-US" sz="2000" b="1" dirty="0" err="1" smtClean="0">
                <a:solidFill>
                  <a:srgbClr val="C00000"/>
                </a:solidFill>
              </a:rPr>
              <a:t>Exemple</a:t>
            </a:r>
            <a:r>
              <a:rPr lang="en-US" sz="2000" b="1" dirty="0" smtClean="0">
                <a:solidFill>
                  <a:srgbClr val="C00000"/>
                </a:solidFill>
              </a:rPr>
              <a:t> à ne pas </a:t>
            </a:r>
            <a:r>
              <a:rPr lang="en-US" sz="2000" b="1" dirty="0" err="1" smtClean="0">
                <a:solidFill>
                  <a:srgbClr val="C00000"/>
                </a:solidFill>
              </a:rPr>
              <a:t>suivre</a:t>
            </a:r>
            <a:r>
              <a:rPr lang="en-US" sz="2000" b="1" dirty="0" smtClean="0">
                <a:solidFill>
                  <a:srgbClr val="C00000"/>
                </a:solidFill>
              </a:rPr>
              <a:t> (</a:t>
            </a:r>
            <a:r>
              <a:rPr lang="en-US" sz="2000" b="1" dirty="0" err="1" smtClean="0">
                <a:solidFill>
                  <a:srgbClr val="C00000"/>
                </a:solidFill>
              </a:rPr>
              <a:t>résultat</a:t>
            </a:r>
            <a:r>
              <a:rPr lang="en-US" sz="2000" b="1" dirty="0" smtClean="0">
                <a:solidFill>
                  <a:srgbClr val="C00000"/>
                </a:solidFill>
              </a:rPr>
              <a:t>) !</a:t>
            </a:r>
          </a:p>
        </p:txBody>
      </p:sp>
      <p:pic>
        <p:nvPicPr>
          <p:cNvPr id="4" name="Image 3"/>
          <p:cNvPicPr>
            <a:picLocks noChangeAspect="1"/>
          </p:cNvPicPr>
          <p:nvPr/>
        </p:nvPicPr>
        <p:blipFill>
          <a:blip r:embed="rId2"/>
          <a:stretch>
            <a:fillRect/>
          </a:stretch>
        </p:blipFill>
        <p:spPr>
          <a:xfrm>
            <a:off x="623146" y="2164035"/>
            <a:ext cx="8439150" cy="4505325"/>
          </a:xfrm>
          <a:prstGeom prst="rect">
            <a:avLst/>
          </a:prstGeom>
        </p:spPr>
      </p:pic>
    </p:spTree>
    <p:extLst>
      <p:ext uri="{BB962C8B-B14F-4D97-AF65-F5344CB8AC3E}">
        <p14:creationId xmlns:p14="http://schemas.microsoft.com/office/powerpoint/2010/main" val="3709090622"/>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types de variables</a:t>
            </a:r>
            <a:endParaRPr lang="fr-FR" dirty="0"/>
          </a:p>
        </p:txBody>
      </p:sp>
      <p:sp>
        <p:nvSpPr>
          <p:cNvPr id="3" name="Espace réservé du contenu 2"/>
          <p:cNvSpPr>
            <a:spLocks noGrp="1"/>
          </p:cNvSpPr>
          <p:nvPr>
            <p:ph idx="1"/>
          </p:nvPr>
        </p:nvSpPr>
        <p:spPr>
          <a:xfrm>
            <a:off x="762000" y="1268760"/>
            <a:ext cx="8274496" cy="5328593"/>
          </a:xfrm>
        </p:spPr>
        <p:txBody>
          <a:bodyPr>
            <a:normAutofit/>
          </a:bodyPr>
          <a:lstStyle/>
          <a:p>
            <a:pPr marL="0" indent="0">
              <a:buNone/>
            </a:pPr>
            <a:r>
              <a:rPr lang="fr-FR" sz="2000" b="1" dirty="0" smtClean="0"/>
              <a:t>Entier</a:t>
            </a:r>
          </a:p>
          <a:p>
            <a:pPr marL="0" indent="0">
              <a:buNone/>
            </a:pPr>
            <a:r>
              <a:rPr lang="fr-FR" sz="2000" dirty="0"/>
              <a:t>Un entier est l'ensemble </a:t>
            </a:r>
            <a:r>
              <a:rPr lang="fr-FR" sz="2000" dirty="0" smtClean="0"/>
              <a:t>un nombre naturel, </a:t>
            </a:r>
            <a:r>
              <a:rPr lang="fr-FR" sz="2000" dirty="0"/>
              <a:t>c'est à dire </a:t>
            </a:r>
            <a:r>
              <a:rPr lang="fr-FR" sz="2000" dirty="0" smtClean="0"/>
              <a:t>sans </a:t>
            </a:r>
            <a:r>
              <a:rPr lang="fr-FR" sz="2000" dirty="0"/>
              <a:t>virgule, </a:t>
            </a:r>
            <a:r>
              <a:rPr lang="fr-FR" sz="2000" dirty="0" smtClean="0"/>
              <a:t>positif </a:t>
            </a:r>
            <a:r>
              <a:rPr lang="fr-FR" sz="2000" dirty="0"/>
              <a:t>ou </a:t>
            </a:r>
            <a:r>
              <a:rPr lang="fr-FR" sz="2000" dirty="0" smtClean="0"/>
              <a:t>négatif. Les entiers </a:t>
            </a:r>
            <a:r>
              <a:rPr lang="fr-FR" sz="2000" dirty="0"/>
              <a:t>sont généralement codés sur 32 bits mais cela dépend de l'architecture. Si on affecte </a:t>
            </a:r>
            <a:r>
              <a:rPr lang="fr-FR" sz="2000" dirty="0" smtClean="0"/>
              <a:t>un nombre </a:t>
            </a:r>
            <a:r>
              <a:rPr lang="fr-FR" sz="2000" dirty="0"/>
              <a:t>entier qui dépasse la capacité de la variable, celle-ci sera transformée en réel (</a:t>
            </a:r>
            <a:r>
              <a:rPr lang="fr-FR" sz="2000" dirty="0" err="1"/>
              <a:t>float</a:t>
            </a:r>
            <a:r>
              <a:rPr lang="fr-FR" sz="2000" dirty="0"/>
              <a:t>). </a:t>
            </a:r>
            <a:endParaRPr lang="fr-FR" sz="2000" dirty="0" smtClean="0"/>
          </a:p>
          <a:p>
            <a:pPr marL="0" indent="0">
              <a:buNone/>
            </a:pPr>
            <a:r>
              <a:rPr lang="fr-FR" sz="2000" dirty="0" smtClean="0"/>
              <a:t>Il n'y </a:t>
            </a:r>
            <a:r>
              <a:rPr lang="fr-FR" sz="2000" dirty="0"/>
              <a:t>a pas </a:t>
            </a:r>
            <a:r>
              <a:rPr lang="fr-FR" sz="2000" dirty="0" smtClean="0"/>
              <a:t>d'entier </a:t>
            </a:r>
            <a:r>
              <a:rPr lang="fr-FR" sz="2000" dirty="0"/>
              <a:t>non signé</a:t>
            </a:r>
            <a:r>
              <a:rPr lang="fr-FR" sz="2000" dirty="0" smtClean="0"/>
              <a:t>.</a:t>
            </a:r>
          </a:p>
          <a:p>
            <a:pPr marL="0" indent="0">
              <a:buNone/>
            </a:pPr>
            <a:endParaRPr lang="fr-FR" sz="2000" dirty="0"/>
          </a:p>
          <a:p>
            <a:pPr marL="0" indent="0">
              <a:buNone/>
            </a:pPr>
            <a:r>
              <a:rPr lang="fr-FR" sz="2000" dirty="0"/>
              <a:t>Lors de la conversion d'un booléen en entier, </a:t>
            </a:r>
            <a:r>
              <a:rPr lang="fr-FR" sz="2000" b="1" dirty="0">
                <a:solidFill>
                  <a:schemeClr val="accent2">
                    <a:lumMod val="75000"/>
                  </a:schemeClr>
                </a:solidFill>
              </a:rPr>
              <a:t>FALSE</a:t>
            </a:r>
            <a:r>
              <a:rPr lang="fr-FR" sz="2000" dirty="0"/>
              <a:t> devient 0 et </a:t>
            </a:r>
            <a:r>
              <a:rPr lang="fr-FR" sz="2000" b="1" dirty="0">
                <a:solidFill>
                  <a:schemeClr val="accent2">
                    <a:lumMod val="75000"/>
                  </a:schemeClr>
                </a:solidFill>
              </a:rPr>
              <a:t>TRUE</a:t>
            </a:r>
            <a:r>
              <a:rPr lang="fr-FR" sz="2000" dirty="0"/>
              <a:t> devient 1. </a:t>
            </a:r>
            <a:endParaRPr lang="fr-FR" sz="2000" dirty="0" smtClean="0"/>
          </a:p>
          <a:p>
            <a:pPr marL="0" indent="0">
              <a:buNone/>
            </a:pPr>
            <a:r>
              <a:rPr lang="fr-FR" sz="2000" dirty="0" smtClean="0"/>
              <a:t>Lors </a:t>
            </a:r>
            <a:r>
              <a:rPr lang="fr-FR" sz="2000" dirty="0"/>
              <a:t>de </a:t>
            </a:r>
            <a:r>
              <a:rPr lang="fr-FR" sz="2000" dirty="0" smtClean="0"/>
              <a:t>la conversion </a:t>
            </a:r>
            <a:r>
              <a:rPr lang="fr-FR" sz="2000" dirty="0"/>
              <a:t>d'un nombre à virgule flottante, le nombre sera arrondi à la valeur inférieure s'il </a:t>
            </a:r>
            <a:r>
              <a:rPr lang="fr-FR" sz="2000" dirty="0" smtClean="0"/>
              <a:t>est</a:t>
            </a:r>
            <a:r>
              <a:rPr lang="fr-FR" sz="2000" dirty="0"/>
              <a:t> positif, ou supérieure s'il est négatif (conversion vers zéro). </a:t>
            </a:r>
            <a:endParaRPr lang="fr-FR" sz="2000" dirty="0" smtClean="0"/>
          </a:p>
          <a:p>
            <a:pPr marL="0" indent="0">
              <a:buNone/>
            </a:pPr>
            <a:r>
              <a:rPr lang="fr-FR" sz="2000" dirty="0" smtClean="0"/>
              <a:t>Pour </a:t>
            </a:r>
            <a:r>
              <a:rPr lang="fr-FR" sz="2000" dirty="0"/>
              <a:t>la conversion depuis les </a:t>
            </a:r>
            <a:r>
              <a:rPr lang="fr-FR" sz="2000" dirty="0" smtClean="0"/>
              <a:t>chaînes, voir </a:t>
            </a:r>
            <a:r>
              <a:rPr lang="fr-FR" sz="2000" dirty="0"/>
              <a:t>à ce type.</a:t>
            </a:r>
            <a:endParaRPr lang="fr-FR" sz="2000" dirty="0" smtClean="0"/>
          </a:p>
        </p:txBody>
      </p:sp>
    </p:spTree>
    <p:extLst>
      <p:ext uri="{BB962C8B-B14F-4D97-AF65-F5344CB8AC3E}">
        <p14:creationId xmlns:p14="http://schemas.microsoft.com/office/powerpoint/2010/main" val="900075805"/>
      </p:ext>
    </p:extLst>
  </p:cSld>
  <p:clrMapOvr>
    <a:masterClrMapping/>
  </p:clrMapOvr>
  <p:transition spd="slow">
    <p:wipe dir="d"/>
  </p:transition>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Une instruction pas comme les autres</a:t>
            </a:r>
            <a:r>
              <a:rPr lang="fr-FR" sz="4000" b="1" i="1" dirty="0"/>
              <a:t/>
            </a:r>
            <a:br>
              <a:rPr lang="fr-FR" sz="4000" b="1" i="1" dirty="0"/>
            </a:br>
            <a:r>
              <a:rPr lang="fr-FR" sz="2800" b="1" i="1" dirty="0" err="1" smtClean="0">
                <a:solidFill>
                  <a:schemeClr val="accent2">
                    <a:lumMod val="75000"/>
                  </a:schemeClr>
                </a:solidFill>
              </a:rPr>
              <a:t>eval</a:t>
            </a:r>
            <a:r>
              <a:rPr lang="fr-FR" sz="2800" b="1" i="1" dirty="0" smtClean="0">
                <a:solidFill>
                  <a:schemeClr val="accent2">
                    <a:lumMod val="75000"/>
                  </a:schemeClr>
                </a:solidFill>
              </a:rPr>
              <a:t>(</a:t>
            </a:r>
            <a:r>
              <a:rPr lang="fr-FR" sz="2800" b="1" i="1" dirty="0" smtClean="0">
                <a:solidFill>
                  <a:schemeClr val="accent1">
                    <a:lumMod val="75000"/>
                  </a:schemeClr>
                </a:solidFill>
              </a:rPr>
              <a:t>$chaine</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84784"/>
            <a:ext cx="5328592" cy="5373216"/>
          </a:xfrm>
          <a:ln w="22225">
            <a:solidFill>
              <a:schemeClr val="tx2">
                <a:lumMod val="60000"/>
                <a:lumOff val="40000"/>
              </a:schemeClr>
            </a:solidFill>
          </a:ln>
        </p:spPr>
        <p:txBody>
          <a:bodyPr numCol="1">
            <a:normAutofit fontScale="85000" lnSpcReduction="20000"/>
          </a:bodyPr>
          <a:lstStyle/>
          <a:p>
            <a:pPr marL="0" indent="0">
              <a:buNone/>
            </a:pPr>
            <a:r>
              <a:rPr lang="en-US" sz="2000" dirty="0" err="1" smtClean="0"/>
              <a:t>Exercice</a:t>
            </a:r>
            <a:r>
              <a:rPr lang="en-US" sz="2000" dirty="0" smtClean="0"/>
              <a:t> : </a:t>
            </a:r>
            <a:r>
              <a:rPr lang="en-US" sz="2000" dirty="0" err="1" smtClean="0"/>
              <a:t>Ecrire</a:t>
            </a:r>
            <a:r>
              <a:rPr lang="en-US" sz="2000" dirty="0" smtClean="0"/>
              <a:t> </a:t>
            </a:r>
            <a:r>
              <a:rPr lang="en-US" sz="2000" dirty="0" err="1" smtClean="0"/>
              <a:t>une</a:t>
            </a:r>
            <a:r>
              <a:rPr lang="en-US" sz="2000" dirty="0" smtClean="0"/>
              <a:t> </a:t>
            </a:r>
            <a:r>
              <a:rPr lang="en-US" sz="2000" dirty="0" err="1" smtClean="0"/>
              <a:t>fonction</a:t>
            </a:r>
            <a:r>
              <a:rPr lang="en-US" sz="2000" dirty="0" smtClean="0"/>
              <a:t> pour </a:t>
            </a:r>
            <a:r>
              <a:rPr lang="en-US" sz="2000" dirty="0" err="1" smtClean="0"/>
              <a:t>faciliter</a:t>
            </a:r>
            <a:r>
              <a:rPr lang="en-US" sz="2000" dirty="0" smtClean="0"/>
              <a:t> la </a:t>
            </a:r>
            <a:r>
              <a:rPr lang="en-US" sz="2000" dirty="0" err="1" smtClean="0"/>
              <a:t>récuperation</a:t>
            </a:r>
            <a:r>
              <a:rPr lang="en-US" sz="2000" dirty="0" smtClean="0"/>
              <a:t> des </a:t>
            </a:r>
            <a:r>
              <a:rPr lang="en-US" sz="2000" dirty="0" err="1" smtClean="0"/>
              <a:t>données</a:t>
            </a:r>
            <a:r>
              <a:rPr lang="en-US" sz="2000" dirty="0" smtClean="0"/>
              <a:t> </a:t>
            </a:r>
            <a:r>
              <a:rPr lang="en-US" sz="2000" dirty="0" err="1" smtClean="0"/>
              <a:t>fournies</a:t>
            </a:r>
            <a:r>
              <a:rPr lang="en-US" sz="2000" dirty="0" smtClean="0"/>
              <a:t> par le client avec la </a:t>
            </a:r>
            <a:r>
              <a:rPr lang="en-US" sz="2000" dirty="0" err="1" smtClean="0"/>
              <a:t>méthode</a:t>
            </a:r>
            <a:r>
              <a:rPr lang="en-US" sz="2000" dirty="0" smtClean="0"/>
              <a:t> GET </a:t>
            </a:r>
            <a:r>
              <a:rPr lang="en-US" sz="2000" dirty="0" err="1" smtClean="0"/>
              <a:t>ou</a:t>
            </a:r>
            <a:r>
              <a:rPr lang="en-US" sz="2000" dirty="0" smtClean="0"/>
              <a:t> </a:t>
            </a:r>
            <a:r>
              <a:rPr lang="en-US" sz="2000" dirty="0"/>
              <a:t>POST </a:t>
            </a:r>
            <a:r>
              <a:rPr lang="en-US" sz="2000" dirty="0" smtClean="0"/>
              <a:t>:</a:t>
            </a:r>
          </a:p>
          <a:p>
            <a:pPr marL="0" indent="0">
              <a:buNone/>
            </a:pPr>
            <a:r>
              <a:rPr lang="en-US" sz="2000" b="1" dirty="0" smtClean="0">
                <a:solidFill>
                  <a:srgbClr val="C00000"/>
                </a:solidFill>
                <a:latin typeface="Courier New" panose="02070309020205020404" pitchFamily="49" charset="0"/>
                <a:cs typeface="Courier New" panose="02070309020205020404" pitchFamily="49" charset="0"/>
              </a:rPr>
              <a:t>&lt;?</a:t>
            </a:r>
            <a:r>
              <a:rPr lang="en-US" sz="2000" b="1" dirty="0">
                <a:solidFill>
                  <a:srgbClr val="C00000"/>
                </a:solidFill>
                <a:latin typeface="Courier New" panose="02070309020205020404" pitchFamily="49" charset="0"/>
                <a:cs typeface="Courier New" panose="02070309020205020404" pitchFamily="49" charset="0"/>
              </a:rPr>
              <a:t>PHP</a:t>
            </a:r>
          </a:p>
          <a:p>
            <a:pPr marL="0" indent="0">
              <a:buNone/>
            </a:pPr>
            <a:r>
              <a:rPr lang="en-US" sz="2000" b="1" dirty="0">
                <a:solidFill>
                  <a:schemeClr val="accent3">
                    <a:lumMod val="75000"/>
                  </a:schemeClr>
                </a:solidFill>
                <a:latin typeface="Courier New" panose="02070309020205020404" pitchFamily="49" charset="0"/>
                <a:cs typeface="Courier New" panose="02070309020205020404" pitchFamily="49" charset="0"/>
              </a:rPr>
              <a:t>//  </a:t>
            </a:r>
            <a:r>
              <a:rPr lang="en-US" sz="2000" b="1" dirty="0" smtClean="0">
                <a:solidFill>
                  <a:schemeClr val="accent3">
                    <a:lumMod val="75000"/>
                  </a:schemeClr>
                </a:solidFill>
                <a:latin typeface="Courier New" panose="02070309020205020404" pitchFamily="49" charset="0"/>
                <a:cs typeface="Courier New" panose="02070309020205020404" pitchFamily="49" charset="0"/>
              </a:rPr>
              <a:t> </a:t>
            </a:r>
            <a:r>
              <a:rPr lang="en-US" sz="2000" b="1" dirty="0" err="1" smtClean="0">
                <a:solidFill>
                  <a:schemeClr val="accent3">
                    <a:lumMod val="75000"/>
                  </a:schemeClr>
                </a:solidFill>
                <a:latin typeface="Courier New" panose="02070309020205020404" pitchFamily="49" charset="0"/>
                <a:cs typeface="Courier New" panose="02070309020205020404" pitchFamily="49" charset="0"/>
              </a:rPr>
              <a:t>Exemple</a:t>
            </a:r>
            <a:r>
              <a:rPr lang="en-US" sz="2000" b="1" dirty="0" smtClean="0">
                <a:solidFill>
                  <a:schemeClr val="accent3">
                    <a:lumMod val="75000"/>
                  </a:schemeClr>
                </a:solidFill>
                <a:latin typeface="Courier New" panose="02070309020205020404" pitchFamily="49" charset="0"/>
                <a:cs typeface="Courier New" panose="02070309020205020404" pitchFamily="49" charset="0"/>
              </a:rPr>
              <a:t> </a:t>
            </a:r>
            <a:r>
              <a:rPr lang="en-US" sz="2000" b="1" dirty="0">
                <a:solidFill>
                  <a:schemeClr val="accent3">
                    <a:lumMod val="75000"/>
                  </a:schemeClr>
                </a:solidFill>
                <a:latin typeface="Courier New" panose="02070309020205020404" pitchFamily="49" charset="0"/>
                <a:cs typeface="Courier New" panose="02070309020205020404" pitchFamily="49" charset="0"/>
              </a:rPr>
              <a:t>pour le test</a:t>
            </a:r>
          </a:p>
          <a:p>
            <a:pPr marL="0" indent="0">
              <a:buNone/>
            </a:pPr>
            <a:r>
              <a:rPr lang="en-US" sz="2000" b="1" dirty="0">
                <a:latin typeface="Courier New" panose="02070309020205020404" pitchFamily="49" charset="0"/>
                <a:cs typeface="Courier New" panose="02070309020205020404" pitchFamily="49" charset="0"/>
              </a:rPr>
              <a:t>$_GET['nom']="</a:t>
            </a:r>
            <a:r>
              <a:rPr lang="en-US" sz="2000" b="1" dirty="0" err="1">
                <a:latin typeface="Courier New" panose="02070309020205020404" pitchFamily="49" charset="0"/>
                <a:cs typeface="Courier New" panose="02070309020205020404" pitchFamily="49" charset="0"/>
              </a:rPr>
              <a:t>Dupont</a:t>
            </a:r>
            <a:r>
              <a:rPr lang="en-US" sz="2000" b="1" dirty="0">
                <a:latin typeface="Courier New" panose="02070309020205020404" pitchFamily="49" charset="0"/>
                <a:cs typeface="Courier New" panose="02070309020205020404" pitchFamily="49" charset="0"/>
              </a:rPr>
              <a:t>";</a:t>
            </a:r>
          </a:p>
          <a:p>
            <a:pPr marL="0" indent="0">
              <a:buNone/>
            </a:pPr>
            <a:r>
              <a:rPr lang="en-US" sz="2000" b="1" dirty="0">
                <a:solidFill>
                  <a:schemeClr val="accent3">
                    <a:lumMod val="75000"/>
                  </a:schemeClr>
                </a:solidFill>
                <a:latin typeface="Courier New" panose="02070309020205020404" pitchFamily="49" charset="0"/>
                <a:cs typeface="Courier New" panose="02070309020205020404" pitchFamily="49" charset="0"/>
              </a:rPr>
              <a:t>// </a:t>
            </a:r>
            <a:r>
              <a:rPr lang="en-US" sz="2000" b="1" dirty="0" smtClean="0">
                <a:solidFill>
                  <a:schemeClr val="accent3">
                    <a:lumMod val="75000"/>
                  </a:schemeClr>
                </a:solidFill>
                <a:latin typeface="Courier New" panose="02070309020205020404" pitchFamily="49" charset="0"/>
                <a:cs typeface="Courier New" panose="02070309020205020404" pitchFamily="49" charset="0"/>
              </a:rPr>
              <a:t>  Instruction </a:t>
            </a:r>
            <a:r>
              <a:rPr lang="en-US" sz="2000" b="1" dirty="0">
                <a:solidFill>
                  <a:schemeClr val="accent3">
                    <a:lumMod val="75000"/>
                  </a:schemeClr>
                </a:solidFill>
                <a:latin typeface="Courier New" panose="02070309020205020404" pitchFamily="49" charset="0"/>
                <a:cs typeface="Courier New" panose="02070309020205020404" pitchFamily="49" charset="0"/>
              </a:rPr>
              <a:t>que je </a:t>
            </a:r>
            <a:r>
              <a:rPr lang="en-US" sz="2000" b="1" dirty="0" err="1">
                <a:solidFill>
                  <a:schemeClr val="accent3">
                    <a:lumMod val="75000"/>
                  </a:schemeClr>
                </a:solidFill>
                <a:latin typeface="Courier New" panose="02070309020205020404" pitchFamily="49" charset="0"/>
                <a:cs typeface="Courier New" panose="02070309020205020404" pitchFamily="49" charset="0"/>
              </a:rPr>
              <a:t>veux</a:t>
            </a:r>
            <a:r>
              <a:rPr lang="en-US" sz="2000" b="1" dirty="0">
                <a:solidFill>
                  <a:schemeClr val="accent3">
                    <a:lumMod val="75000"/>
                  </a:schemeClr>
                </a:solidFill>
                <a:latin typeface="Courier New" panose="02070309020205020404" pitchFamily="49" charset="0"/>
                <a:cs typeface="Courier New" panose="02070309020205020404" pitchFamily="49" charset="0"/>
              </a:rPr>
              <a:t> </a:t>
            </a:r>
            <a:r>
              <a:rPr lang="en-US" sz="2000" b="1" dirty="0" err="1">
                <a:solidFill>
                  <a:schemeClr val="accent3">
                    <a:lumMod val="75000"/>
                  </a:schemeClr>
                </a:solidFill>
                <a:latin typeface="Courier New" panose="02070309020205020404" pitchFamily="49" charset="0"/>
                <a:cs typeface="Courier New" panose="02070309020205020404" pitchFamily="49" charset="0"/>
              </a:rPr>
              <a:t>utiliser</a:t>
            </a:r>
            <a:r>
              <a:rPr lang="en-US" sz="2000" b="1" dirty="0">
                <a:solidFill>
                  <a:schemeClr val="accent3">
                    <a:lumMod val="75000"/>
                  </a:schemeClr>
                </a:solidFill>
                <a:latin typeface="Courier New" panose="02070309020205020404" pitchFamily="49" charset="0"/>
                <a:cs typeface="Courier New" panose="02070309020205020404" pitchFamily="49" charset="0"/>
              </a:rPr>
              <a:t> :</a:t>
            </a:r>
          </a:p>
          <a:p>
            <a:pPr marL="0" indent="0">
              <a:buNone/>
            </a:pPr>
            <a:r>
              <a:rPr lang="en-US" sz="2000" b="1" dirty="0">
                <a:latin typeface="Courier New" panose="02070309020205020404" pitchFamily="49" charset="0"/>
                <a:cs typeface="Courier New" panose="02070309020205020404" pitchFamily="49" charset="0"/>
              </a:rPr>
              <a:t>$nom='';</a:t>
            </a:r>
            <a:r>
              <a:rPr lang="en-US" sz="2000" b="1" dirty="0" err="1">
                <a:solidFill>
                  <a:srgbClr val="C00000"/>
                </a:solidFill>
                <a:latin typeface="Courier New" panose="02070309020205020404" pitchFamily="49" charset="0"/>
                <a:cs typeface="Courier New" panose="02070309020205020404" pitchFamily="49" charset="0"/>
              </a:rPr>
              <a:t>getparam</a:t>
            </a:r>
            <a:r>
              <a:rPr lang="en-US" sz="2000" b="1" dirty="0">
                <a:latin typeface="Courier New" panose="02070309020205020404" pitchFamily="49" charset="0"/>
                <a:cs typeface="Courier New" panose="02070309020205020404" pitchFamily="49" charset="0"/>
              </a:rPr>
              <a:t>('nom');</a:t>
            </a:r>
          </a:p>
          <a:p>
            <a:pPr marL="0" indent="0">
              <a:buNone/>
            </a:pPr>
            <a:r>
              <a:rPr lang="en-US" sz="2000" b="1" dirty="0">
                <a:solidFill>
                  <a:schemeClr val="accent3">
                    <a:lumMod val="75000"/>
                  </a:schemeClr>
                </a:solidFill>
                <a:latin typeface="Courier New" panose="02070309020205020404" pitchFamily="49" charset="0"/>
                <a:cs typeface="Courier New" panose="02070309020205020404" pitchFamily="49" charset="0"/>
              </a:rPr>
              <a:t>// </a:t>
            </a:r>
            <a:r>
              <a:rPr lang="en-US" sz="2000" b="1" dirty="0" smtClean="0">
                <a:solidFill>
                  <a:schemeClr val="accent3">
                    <a:lumMod val="75000"/>
                  </a:schemeClr>
                </a:solidFill>
                <a:latin typeface="Courier New" panose="02070309020205020404" pitchFamily="49" charset="0"/>
                <a:cs typeface="Courier New" panose="02070309020205020404" pitchFamily="49" charset="0"/>
              </a:rPr>
              <a:t>  Test </a:t>
            </a:r>
            <a:r>
              <a:rPr lang="en-US" sz="2000" b="1" dirty="0">
                <a:solidFill>
                  <a:schemeClr val="accent3">
                    <a:lumMod val="75000"/>
                  </a:schemeClr>
                </a:solidFill>
                <a:latin typeface="Courier New" panose="02070309020205020404" pitchFamily="49" charset="0"/>
                <a:cs typeface="Courier New" panose="02070309020205020404" pitchFamily="49" charset="0"/>
              </a:rPr>
              <a:t>pour </a:t>
            </a:r>
            <a:r>
              <a:rPr lang="en-US" sz="2000" b="1" dirty="0" err="1">
                <a:solidFill>
                  <a:schemeClr val="accent3">
                    <a:lumMod val="75000"/>
                  </a:schemeClr>
                </a:solidFill>
                <a:latin typeface="Courier New" panose="02070309020205020404" pitchFamily="49" charset="0"/>
                <a:cs typeface="Courier New" panose="02070309020205020404" pitchFamily="49" charset="0"/>
              </a:rPr>
              <a:t>vérifier</a:t>
            </a:r>
            <a:r>
              <a:rPr lang="en-US" sz="2000" b="1" dirty="0">
                <a:solidFill>
                  <a:schemeClr val="accent3">
                    <a:lumMod val="75000"/>
                  </a:schemeClr>
                </a:solidFill>
                <a:latin typeface="Courier New" panose="02070309020205020404" pitchFamily="49" charset="0"/>
                <a:cs typeface="Courier New" panose="02070309020205020404" pitchFamily="49" charset="0"/>
              </a:rPr>
              <a:t> ma </a:t>
            </a:r>
            <a:r>
              <a:rPr lang="en-US" sz="2000" b="1" dirty="0" err="1">
                <a:solidFill>
                  <a:schemeClr val="accent3">
                    <a:lumMod val="75000"/>
                  </a:schemeClr>
                </a:solidFill>
                <a:latin typeface="Courier New" panose="02070309020205020404" pitchFamily="49" charset="0"/>
                <a:cs typeface="Courier New" panose="02070309020205020404" pitchFamily="49" charset="0"/>
              </a:rPr>
              <a:t>fonction</a:t>
            </a:r>
            <a:r>
              <a:rPr lang="en-US" sz="2000" b="1" dirty="0">
                <a:solidFill>
                  <a:schemeClr val="accent3">
                    <a:lumMod val="75000"/>
                  </a:schemeClr>
                </a:solidFill>
                <a:latin typeface="Courier New" panose="02070309020205020404" pitchFamily="49" charset="0"/>
                <a:cs typeface="Courier New" panose="02070309020205020404" pitchFamily="49" charset="0"/>
              </a:rPr>
              <a:t>.</a:t>
            </a:r>
          </a:p>
          <a:p>
            <a:pPr marL="0" indent="0">
              <a:buNone/>
            </a:pPr>
            <a:r>
              <a:rPr lang="en-US" sz="2000" b="1" dirty="0">
                <a:solidFill>
                  <a:schemeClr val="accent1">
                    <a:lumMod val="75000"/>
                  </a:schemeClr>
                </a:solidFill>
                <a:latin typeface="Courier New" panose="02070309020205020404" pitchFamily="49" charset="0"/>
                <a:cs typeface="Courier New" panose="02070309020205020404" pitchFamily="49" charset="0"/>
              </a:rPr>
              <a:t>echo </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paramètre</a:t>
            </a:r>
            <a:r>
              <a:rPr lang="en-US" sz="2000" b="1" dirty="0">
                <a:latin typeface="Courier New" panose="02070309020205020404" pitchFamily="49" charset="0"/>
                <a:cs typeface="Courier New" panose="02070309020205020404" pitchFamily="49" charset="0"/>
              </a:rPr>
              <a:t> nom : &lt;b&gt;$nom&lt;/b&gt;&lt;</a:t>
            </a:r>
            <a:r>
              <a:rPr lang="en-US" sz="2000" b="1" dirty="0" err="1">
                <a:latin typeface="Courier New" panose="02070309020205020404" pitchFamily="49" charset="0"/>
                <a:cs typeface="Courier New" panose="02070309020205020404" pitchFamily="49" charset="0"/>
              </a:rPr>
              <a:t>br</a:t>
            </a:r>
            <a:r>
              <a:rPr lang="en-US" sz="2000" b="1" dirty="0">
                <a:latin typeface="Courier New" panose="02070309020205020404" pitchFamily="49" charset="0"/>
                <a:cs typeface="Courier New" panose="02070309020205020404" pitchFamily="49" charset="0"/>
              </a:rPr>
              <a:t>/&gt;";</a:t>
            </a:r>
          </a:p>
          <a:p>
            <a:pPr marL="0" indent="0">
              <a:buNone/>
            </a:pPr>
            <a:r>
              <a:rPr lang="en-US" sz="2000" b="1" dirty="0">
                <a:solidFill>
                  <a:schemeClr val="accent3">
                    <a:lumMod val="75000"/>
                  </a:schemeClr>
                </a:solidFill>
                <a:latin typeface="Courier New" panose="02070309020205020404" pitchFamily="49" charset="0"/>
                <a:cs typeface="Courier New" panose="02070309020205020404" pitchFamily="49" charset="0"/>
              </a:rPr>
              <a:t>// </a:t>
            </a:r>
            <a:r>
              <a:rPr lang="en-US" sz="2000" b="1" dirty="0" smtClean="0">
                <a:solidFill>
                  <a:schemeClr val="accent3">
                    <a:lumMod val="75000"/>
                  </a:schemeClr>
                </a:solidFill>
                <a:latin typeface="Courier New" panose="02070309020205020404" pitchFamily="49" charset="0"/>
                <a:cs typeface="Courier New" panose="02070309020205020404" pitchFamily="49" charset="0"/>
              </a:rPr>
              <a:t>  </a:t>
            </a:r>
            <a:r>
              <a:rPr lang="en-US" sz="2000" b="1" dirty="0" err="1" smtClean="0">
                <a:solidFill>
                  <a:schemeClr val="accent3">
                    <a:lumMod val="75000"/>
                  </a:schemeClr>
                </a:solidFill>
                <a:latin typeface="Courier New" panose="02070309020205020404" pitchFamily="49" charset="0"/>
                <a:cs typeface="Courier New" panose="02070309020205020404" pitchFamily="49" charset="0"/>
              </a:rPr>
              <a:t>Fonction</a:t>
            </a:r>
            <a:r>
              <a:rPr lang="en-US" sz="2000" b="1" dirty="0" smtClean="0">
                <a:solidFill>
                  <a:schemeClr val="accent3">
                    <a:lumMod val="75000"/>
                  </a:schemeClr>
                </a:solidFill>
                <a:latin typeface="Courier New" panose="02070309020205020404" pitchFamily="49" charset="0"/>
                <a:cs typeface="Courier New" panose="02070309020205020404" pitchFamily="49" charset="0"/>
              </a:rPr>
              <a:t> </a:t>
            </a:r>
            <a:r>
              <a:rPr lang="en-US" sz="2000" b="1" dirty="0">
                <a:solidFill>
                  <a:schemeClr val="accent3">
                    <a:lumMod val="75000"/>
                  </a:schemeClr>
                </a:solidFill>
                <a:latin typeface="Courier New" panose="02070309020205020404" pitchFamily="49" charset="0"/>
                <a:cs typeface="Courier New" panose="02070309020205020404" pitchFamily="49" charset="0"/>
              </a:rPr>
              <a:t>à </a:t>
            </a:r>
            <a:r>
              <a:rPr lang="en-US" sz="2000" b="1" dirty="0" err="1">
                <a:solidFill>
                  <a:schemeClr val="accent3">
                    <a:lumMod val="75000"/>
                  </a:schemeClr>
                </a:solidFill>
                <a:latin typeface="Courier New" panose="02070309020205020404" pitchFamily="49" charset="0"/>
                <a:cs typeface="Courier New" panose="02070309020205020404" pitchFamily="49" charset="0"/>
              </a:rPr>
              <a:t>écrire</a:t>
            </a:r>
            <a:endParaRPr lang="en-US" sz="2000" b="1" dirty="0">
              <a:solidFill>
                <a:schemeClr val="accent3">
                  <a:lumMod val="75000"/>
                </a:schemeClr>
              </a:solidFill>
              <a:latin typeface="Courier New" panose="02070309020205020404" pitchFamily="49" charset="0"/>
              <a:cs typeface="Courier New" panose="02070309020205020404" pitchFamily="49" charset="0"/>
            </a:endParaRPr>
          </a:p>
          <a:p>
            <a:pPr marL="0" indent="0">
              <a:buNone/>
            </a:pPr>
            <a:r>
              <a:rPr lang="en-US" sz="2000" b="1" dirty="0">
                <a:solidFill>
                  <a:schemeClr val="accent1">
                    <a:lumMod val="75000"/>
                  </a:schemeClr>
                </a:solidFill>
                <a:latin typeface="Courier New" panose="02070309020205020404" pitchFamily="49" charset="0"/>
                <a:cs typeface="Courier New" panose="02070309020205020404" pitchFamily="49" charset="0"/>
              </a:rPr>
              <a:t>function</a:t>
            </a:r>
            <a:r>
              <a:rPr lang="en-US" sz="2000" b="1" dirty="0">
                <a:latin typeface="Courier New" panose="02070309020205020404" pitchFamily="49" charset="0"/>
                <a:cs typeface="Courier New" panose="02070309020205020404" pitchFamily="49" charset="0"/>
              </a:rPr>
              <a:t> </a:t>
            </a:r>
            <a:r>
              <a:rPr lang="en-US" sz="2000" b="1" dirty="0" err="1">
                <a:solidFill>
                  <a:srgbClr val="C00000"/>
                </a:solidFill>
                <a:latin typeface="Courier New" panose="02070309020205020404" pitchFamily="49" charset="0"/>
                <a:cs typeface="Courier New" panose="02070309020205020404" pitchFamily="49" charset="0"/>
              </a:rPr>
              <a:t>getparam</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 {</a:t>
            </a:r>
          </a:p>
          <a:p>
            <a:pPr marL="0" indent="0">
              <a:buNone/>
            </a:pPr>
            <a:r>
              <a:rPr lang="en-US" sz="2000" b="1" dirty="0">
                <a:solidFill>
                  <a:schemeClr val="accent3">
                    <a:lumMod val="75000"/>
                  </a:schemeClr>
                </a:solidFill>
                <a:latin typeface="Courier New" panose="02070309020205020404" pitchFamily="49" charset="0"/>
                <a:cs typeface="Courier New" panose="02070309020205020404" pitchFamily="49" charset="0"/>
              </a:rPr>
              <a:t>/*   teste </a:t>
            </a:r>
            <a:r>
              <a:rPr lang="en-US" sz="2000" b="1" dirty="0" err="1">
                <a:solidFill>
                  <a:schemeClr val="accent3">
                    <a:lumMod val="75000"/>
                  </a:schemeClr>
                </a:solidFill>
                <a:latin typeface="Courier New" panose="02070309020205020404" pitchFamily="49" charset="0"/>
                <a:cs typeface="Courier New" panose="02070309020205020404" pitchFamily="49" charset="0"/>
              </a:rPr>
              <a:t>l'existence</a:t>
            </a:r>
            <a:r>
              <a:rPr lang="en-US" sz="2000" b="1" dirty="0">
                <a:solidFill>
                  <a:schemeClr val="accent3">
                    <a:lumMod val="75000"/>
                  </a:schemeClr>
                </a:solidFill>
                <a:latin typeface="Courier New" panose="02070309020205020404" pitchFamily="49" charset="0"/>
                <a:cs typeface="Courier New" panose="02070309020205020404" pitchFamily="49" charset="0"/>
              </a:rPr>
              <a:t> du </a:t>
            </a:r>
            <a:r>
              <a:rPr lang="en-US" sz="2000" b="1" dirty="0" err="1">
                <a:solidFill>
                  <a:schemeClr val="accent3">
                    <a:lumMod val="75000"/>
                  </a:schemeClr>
                </a:solidFill>
                <a:latin typeface="Courier New" panose="02070309020205020404" pitchFamily="49" charset="0"/>
                <a:cs typeface="Courier New" panose="02070309020205020404" pitchFamily="49" charset="0"/>
              </a:rPr>
              <a:t>paramètre</a:t>
            </a:r>
            <a:r>
              <a:rPr lang="en-US" sz="2000" b="1" dirty="0">
                <a:solidFill>
                  <a:schemeClr val="accent3">
                    <a:lumMod val="75000"/>
                  </a:schemeClr>
                </a:solidFill>
                <a:latin typeface="Courier New" panose="02070309020205020404" pitchFamily="49" charset="0"/>
                <a:cs typeface="Courier New" panose="02070309020205020404" pitchFamily="49" charset="0"/>
              </a:rPr>
              <a:t> </a:t>
            </a:r>
            <a:endParaRPr lang="en-US" sz="2000" b="1" dirty="0" smtClean="0">
              <a:solidFill>
                <a:schemeClr val="accent3">
                  <a:lumMod val="75000"/>
                </a:schemeClr>
              </a:solidFill>
              <a:latin typeface="Courier New" panose="02070309020205020404" pitchFamily="49" charset="0"/>
              <a:cs typeface="Courier New" panose="02070309020205020404" pitchFamily="49" charset="0"/>
            </a:endParaRPr>
          </a:p>
          <a:p>
            <a:pPr marL="0" indent="0">
              <a:buNone/>
            </a:pPr>
            <a:r>
              <a:rPr lang="en-US" sz="2000" b="1" dirty="0" smtClean="0">
                <a:solidFill>
                  <a:schemeClr val="accent3">
                    <a:lumMod val="75000"/>
                  </a:schemeClr>
                </a:solidFill>
                <a:latin typeface="Courier New" panose="02070309020205020404" pitchFamily="49" charset="0"/>
                <a:cs typeface="Courier New" panose="02070309020205020404" pitchFamily="49" charset="0"/>
              </a:rPr>
              <a:t>     $</a:t>
            </a:r>
            <a:r>
              <a:rPr lang="en-US" sz="2000" b="1" dirty="0" err="1">
                <a:solidFill>
                  <a:schemeClr val="accent3">
                    <a:lumMod val="75000"/>
                  </a:schemeClr>
                </a:solidFill>
                <a:latin typeface="Courier New" panose="02070309020205020404" pitchFamily="49" charset="0"/>
                <a:cs typeface="Courier New" panose="02070309020205020404" pitchFamily="49" charset="0"/>
              </a:rPr>
              <a:t>param</a:t>
            </a:r>
            <a:r>
              <a:rPr lang="en-US" sz="2000" b="1" dirty="0">
                <a:solidFill>
                  <a:schemeClr val="accent3">
                    <a:lumMod val="75000"/>
                  </a:schemeClr>
                </a:solidFill>
                <a:latin typeface="Courier New" panose="02070309020205020404" pitchFamily="49" charset="0"/>
                <a:cs typeface="Courier New" panose="02070309020205020404" pitchFamily="49" charset="0"/>
              </a:rPr>
              <a:t> </a:t>
            </a:r>
            <a:r>
              <a:rPr lang="en-US" sz="2000" b="1" dirty="0" err="1" smtClean="0">
                <a:solidFill>
                  <a:schemeClr val="accent3">
                    <a:lumMod val="75000"/>
                  </a:schemeClr>
                </a:solidFill>
                <a:latin typeface="Courier New" panose="02070309020205020404" pitchFamily="49" charset="0"/>
                <a:cs typeface="Courier New" panose="02070309020205020404" pitchFamily="49" charset="0"/>
              </a:rPr>
              <a:t>envoyé</a:t>
            </a:r>
            <a:r>
              <a:rPr lang="en-US" sz="2000" b="1" dirty="0" smtClean="0">
                <a:solidFill>
                  <a:schemeClr val="accent3">
                    <a:lumMod val="75000"/>
                  </a:schemeClr>
                </a:solidFill>
                <a:latin typeface="Courier New" panose="02070309020205020404" pitchFamily="49" charset="0"/>
                <a:cs typeface="Courier New" panose="02070309020205020404" pitchFamily="49" charset="0"/>
              </a:rPr>
              <a:t> </a:t>
            </a:r>
            <a:r>
              <a:rPr lang="en-US" sz="2000" b="1" dirty="0">
                <a:solidFill>
                  <a:schemeClr val="accent3">
                    <a:lumMod val="75000"/>
                  </a:schemeClr>
                </a:solidFill>
                <a:latin typeface="Courier New" panose="02070309020205020404" pitchFamily="49" charset="0"/>
                <a:cs typeface="Courier New" panose="02070309020205020404" pitchFamily="49" charset="0"/>
              </a:rPr>
              <a:t>avec la </a:t>
            </a:r>
            <a:r>
              <a:rPr lang="en-US" sz="2000" b="1" dirty="0" err="1">
                <a:solidFill>
                  <a:schemeClr val="accent3">
                    <a:lumMod val="75000"/>
                  </a:schemeClr>
                </a:solidFill>
                <a:latin typeface="Courier New" panose="02070309020205020404" pitchFamily="49" charset="0"/>
                <a:cs typeface="Courier New" panose="02070309020205020404" pitchFamily="49" charset="0"/>
              </a:rPr>
              <a:t>méthode</a:t>
            </a:r>
            <a:r>
              <a:rPr lang="en-US" sz="2000" b="1" dirty="0">
                <a:solidFill>
                  <a:schemeClr val="accent3">
                    <a:lumMod val="75000"/>
                  </a:schemeClr>
                </a:solidFill>
                <a:latin typeface="Courier New" panose="02070309020205020404" pitchFamily="49" charset="0"/>
                <a:cs typeface="Courier New" panose="02070309020205020404" pitchFamily="49" charset="0"/>
              </a:rPr>
              <a:t> </a:t>
            </a:r>
            <a:r>
              <a:rPr lang="en-US" sz="2000" b="1" dirty="0" smtClean="0">
                <a:solidFill>
                  <a:schemeClr val="accent3">
                    <a:lumMod val="75000"/>
                  </a:schemeClr>
                </a:solidFill>
                <a:latin typeface="Courier New" panose="02070309020205020404" pitchFamily="49" charset="0"/>
                <a:cs typeface="Courier New" panose="02070309020205020404" pitchFamily="49" charset="0"/>
              </a:rPr>
              <a:t>GET</a:t>
            </a:r>
          </a:p>
          <a:p>
            <a:pPr marL="0" indent="0">
              <a:buNone/>
            </a:pPr>
            <a:r>
              <a:rPr lang="en-US" sz="2000" b="1" dirty="0" smtClean="0">
                <a:solidFill>
                  <a:schemeClr val="accent3">
                    <a:lumMod val="75000"/>
                  </a:schemeClr>
                </a:solidFill>
                <a:latin typeface="Courier New" panose="02070309020205020404" pitchFamily="49" charset="0"/>
                <a:cs typeface="Courier New" panose="02070309020205020404" pitchFamily="49" charset="0"/>
              </a:rPr>
              <a:t>     et le </a:t>
            </a:r>
            <a:r>
              <a:rPr lang="en-US" sz="2000" b="1" dirty="0" err="1" smtClean="0">
                <a:solidFill>
                  <a:schemeClr val="accent3">
                    <a:lumMod val="75000"/>
                  </a:schemeClr>
                </a:solidFill>
                <a:latin typeface="Courier New" panose="02070309020205020404" pitchFamily="49" charset="0"/>
                <a:cs typeface="Courier New" panose="02070309020205020404" pitchFamily="49" charset="0"/>
              </a:rPr>
              <a:t>récupère</a:t>
            </a:r>
            <a:endParaRPr lang="en-US" sz="2000" b="1" dirty="0">
              <a:solidFill>
                <a:schemeClr val="accent3">
                  <a:lumMod val="75000"/>
                </a:schemeClr>
              </a:solidFill>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a:t>
            </a:r>
          </a:p>
          <a:p>
            <a:pPr marL="0" indent="0">
              <a:buNone/>
            </a:pPr>
            <a:r>
              <a:rPr lang="en-US" sz="2000" b="1" dirty="0">
                <a:solidFill>
                  <a:schemeClr val="accent3">
                    <a:lumMod val="75000"/>
                  </a:schemeClr>
                </a:solidFill>
                <a:latin typeface="Courier New" panose="02070309020205020404" pitchFamily="49" charset="0"/>
                <a:cs typeface="Courier New" panose="02070309020205020404" pitchFamily="49" charset="0"/>
              </a:rPr>
              <a:t>*/</a:t>
            </a:r>
          </a:p>
          <a:p>
            <a:pPr marL="0" indent="0">
              <a:buNone/>
            </a:pPr>
            <a:r>
              <a:rPr lang="en-US" sz="2000" b="1" dirty="0" smtClean="0">
                <a:latin typeface="Courier New" panose="02070309020205020404" pitchFamily="49" charset="0"/>
                <a:cs typeface="Courier New" panose="02070309020205020404" pitchFamily="49" charset="0"/>
              </a:rPr>
              <a:t>}</a:t>
            </a:r>
          </a:p>
          <a:p>
            <a:pPr marL="0" indent="0">
              <a:buNone/>
            </a:pPr>
            <a:r>
              <a:rPr lang="en-US" sz="2000" b="1" dirty="0" smtClean="0">
                <a:solidFill>
                  <a:srgbClr val="C00000"/>
                </a:solidFill>
                <a:latin typeface="Courier New" panose="02070309020205020404" pitchFamily="49" charset="0"/>
                <a:cs typeface="Courier New" panose="02070309020205020404" pitchFamily="49" charset="0"/>
              </a:rPr>
              <a:t>?&gt;</a:t>
            </a:r>
            <a:endParaRPr lang="en-US" sz="2000" b="1" dirty="0">
              <a:solidFill>
                <a:srgbClr val="C00000"/>
              </a:solidFill>
              <a:latin typeface="Courier New" panose="02070309020205020404" pitchFamily="49" charset="0"/>
              <a:cs typeface="Courier New" panose="02070309020205020404" pitchFamily="49" charset="0"/>
            </a:endParaRPr>
          </a:p>
        </p:txBody>
      </p:sp>
      <p:sp>
        <p:nvSpPr>
          <p:cNvPr id="5" name="ZoneTexte 4"/>
          <p:cNvSpPr txBox="1"/>
          <p:nvPr/>
        </p:nvSpPr>
        <p:spPr>
          <a:xfrm>
            <a:off x="5940152" y="1484784"/>
            <a:ext cx="3384376" cy="3139321"/>
          </a:xfrm>
          <a:prstGeom prst="rect">
            <a:avLst/>
          </a:prstGeom>
          <a:noFill/>
          <a:ln w="22225">
            <a:solidFill>
              <a:schemeClr val="tx2">
                <a:lumMod val="60000"/>
                <a:lumOff val="40000"/>
              </a:schemeClr>
            </a:solidFill>
          </a:ln>
        </p:spPr>
        <p:txBody>
          <a:bodyPr wrap="square" rtlCol="0">
            <a:spAutoFit/>
          </a:bodyPr>
          <a:lstStyle/>
          <a:p>
            <a:r>
              <a:rPr lang="fr-FR" dirty="0">
                <a:solidFill>
                  <a:schemeClr val="accent3">
                    <a:lumMod val="75000"/>
                  </a:schemeClr>
                </a:solidFill>
              </a:rPr>
              <a:t>/*  Ce que j'écrirai </a:t>
            </a:r>
          </a:p>
          <a:p>
            <a:r>
              <a:rPr lang="fr-FR" dirty="0" smtClean="0">
                <a:solidFill>
                  <a:schemeClr val="accent3">
                    <a:lumMod val="75000"/>
                  </a:schemeClr>
                </a:solidFill>
              </a:rPr>
              <a:t>    sans </a:t>
            </a:r>
            <a:r>
              <a:rPr lang="fr-FR" dirty="0">
                <a:solidFill>
                  <a:schemeClr val="accent3">
                    <a:lumMod val="75000"/>
                  </a:schemeClr>
                </a:solidFill>
              </a:rPr>
              <a:t>la fonction :</a:t>
            </a:r>
          </a:p>
          <a:p>
            <a:r>
              <a:rPr lang="fr-FR" dirty="0">
                <a:solidFill>
                  <a:schemeClr val="accent3">
                    <a:lumMod val="75000"/>
                  </a:schemeClr>
                </a:solidFill>
              </a:rPr>
              <a:t>----------------------------</a:t>
            </a:r>
          </a:p>
          <a:p>
            <a:r>
              <a:rPr lang="fr-FR" sz="1700" b="1" dirty="0">
                <a:solidFill>
                  <a:schemeClr val="accent1">
                    <a:lumMod val="75000"/>
                  </a:schemeClr>
                </a:solidFill>
                <a:latin typeface="Courier New" panose="02070309020205020404" pitchFamily="49" charset="0"/>
                <a:cs typeface="Courier New" panose="02070309020205020404" pitchFamily="49" charset="0"/>
              </a:rPr>
              <a:t>if </a:t>
            </a:r>
            <a:r>
              <a:rPr lang="fr-FR" b="1" dirty="0">
                <a:latin typeface="Courier New" panose="02070309020205020404" pitchFamily="49" charset="0"/>
                <a:cs typeface="Courier New" panose="02070309020205020404" pitchFamily="49" charset="0"/>
              </a:rPr>
              <a:t>(</a:t>
            </a:r>
            <a:r>
              <a:rPr lang="fr-FR" sz="1700" b="1" dirty="0" err="1">
                <a:solidFill>
                  <a:schemeClr val="accent1">
                    <a:lumMod val="75000"/>
                  </a:schemeClr>
                </a:solidFill>
                <a:latin typeface="Courier New" panose="02070309020205020404" pitchFamily="49" charset="0"/>
                <a:cs typeface="Courier New" panose="02070309020205020404" pitchFamily="49" charset="0"/>
              </a:rPr>
              <a:t>isset</a:t>
            </a:r>
            <a:r>
              <a:rPr lang="fr-FR" b="1" dirty="0">
                <a:latin typeface="Courier New" panose="02070309020205020404" pitchFamily="49" charset="0"/>
                <a:cs typeface="Courier New" panose="02070309020205020404" pitchFamily="49" charset="0"/>
              </a:rPr>
              <a:t>($_GET['nom'])) {</a:t>
            </a:r>
          </a:p>
          <a:p>
            <a:r>
              <a:rPr lang="fr-FR" b="1" dirty="0" smtClean="0">
                <a:latin typeface="Courier New" panose="02070309020205020404" pitchFamily="49" charset="0"/>
                <a:cs typeface="Courier New" panose="02070309020205020404" pitchFamily="49" charset="0"/>
              </a:rPr>
              <a:t>  $</a:t>
            </a:r>
            <a:r>
              <a:rPr lang="fr-FR" b="1" dirty="0">
                <a:latin typeface="Courier New" panose="02070309020205020404" pitchFamily="49" charset="0"/>
                <a:cs typeface="Courier New" panose="02070309020205020404" pitchFamily="49" charset="0"/>
              </a:rPr>
              <a:t>nom = $_GET['nom'];</a:t>
            </a:r>
          </a:p>
          <a:p>
            <a:r>
              <a:rPr lang="fr-FR" b="1" dirty="0" smtClean="0">
                <a:latin typeface="Courier New" panose="02070309020205020404" pitchFamily="49" charset="0"/>
                <a:cs typeface="Courier New" panose="02070309020205020404" pitchFamily="49" charset="0"/>
              </a:rPr>
              <a:t>  </a:t>
            </a:r>
            <a:r>
              <a:rPr lang="fr-FR" b="1" dirty="0" err="1" smtClean="0">
                <a:latin typeface="Courier New" panose="02070309020205020404" pitchFamily="49" charset="0"/>
                <a:cs typeface="Courier New" panose="02070309020205020404" pitchFamily="49" charset="0"/>
              </a:rPr>
              <a:t>unset</a:t>
            </a:r>
            <a:r>
              <a:rPr lang="fr-FR" b="1" dirty="0" smtClean="0">
                <a:latin typeface="Courier New" panose="02070309020205020404" pitchFamily="49" charset="0"/>
                <a:cs typeface="Courier New" panose="02070309020205020404" pitchFamily="49" charset="0"/>
              </a:rPr>
              <a:t> </a:t>
            </a:r>
            <a:r>
              <a:rPr lang="fr-FR" b="1" dirty="0">
                <a:latin typeface="Courier New" panose="02070309020205020404" pitchFamily="49" charset="0"/>
                <a:cs typeface="Courier New" panose="02070309020205020404" pitchFamily="49" charset="0"/>
              </a:rPr>
              <a:t>($_GET['nom']);</a:t>
            </a:r>
          </a:p>
          <a:p>
            <a:r>
              <a:rPr lang="fr-FR" b="1" dirty="0">
                <a:latin typeface="Courier New" panose="02070309020205020404" pitchFamily="49" charset="0"/>
                <a:cs typeface="Courier New" panose="02070309020205020404" pitchFamily="49" charset="0"/>
              </a:rPr>
              <a:t>}</a:t>
            </a:r>
          </a:p>
          <a:p>
            <a:r>
              <a:rPr lang="fr-FR" sz="1700" b="1" dirty="0" err="1">
                <a:solidFill>
                  <a:schemeClr val="accent1">
                    <a:lumMod val="75000"/>
                  </a:schemeClr>
                </a:solidFill>
                <a:latin typeface="Courier New" panose="02070309020205020404" pitchFamily="49" charset="0"/>
                <a:cs typeface="Courier New" panose="02070309020205020404" pitchFamily="49" charset="0"/>
              </a:rPr>
              <a:t>else</a:t>
            </a:r>
            <a:r>
              <a:rPr lang="fr-FR" b="1" dirty="0">
                <a:latin typeface="Courier New" panose="02070309020205020404" pitchFamily="49" charset="0"/>
                <a:cs typeface="Courier New" panose="02070309020205020404" pitchFamily="49" charset="0"/>
              </a:rPr>
              <a:t> {$nom='';}</a:t>
            </a:r>
          </a:p>
          <a:p>
            <a:r>
              <a:rPr lang="fr-FR" dirty="0">
                <a:solidFill>
                  <a:schemeClr val="accent3">
                    <a:lumMod val="75000"/>
                  </a:schemeClr>
                </a:solidFill>
              </a:rPr>
              <a:t>----------------------------</a:t>
            </a:r>
          </a:p>
          <a:p>
            <a:r>
              <a:rPr lang="fr-FR" dirty="0">
                <a:solidFill>
                  <a:schemeClr val="accent3">
                    <a:lumMod val="75000"/>
                  </a:schemeClr>
                </a:solidFill>
              </a:rPr>
              <a:t>*/</a:t>
            </a:r>
          </a:p>
        </p:txBody>
      </p:sp>
    </p:spTree>
    <p:extLst>
      <p:ext uri="{BB962C8B-B14F-4D97-AF65-F5344CB8AC3E}">
        <p14:creationId xmlns:p14="http://schemas.microsoft.com/office/powerpoint/2010/main" val="3875376403"/>
      </p:ext>
    </p:extLst>
  </p:cSld>
  <p:clrMapOvr>
    <a:masterClrMapping/>
  </p:clrMapOvr>
  <p:transition spd="slow">
    <p:wipe dir="d"/>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a:t>
            </a:r>
            <a:r>
              <a:rPr lang="fr-FR" sz="4000" b="1" i="1" dirty="0" smtClean="0"/>
              <a:t>gestion des tableaux : </a:t>
            </a:r>
            <a:br>
              <a:rPr lang="fr-FR" sz="4000" b="1" i="1" dirty="0" smtClean="0"/>
            </a:br>
            <a:r>
              <a:rPr lang="fr-FR" sz="2800" b="1" i="1" dirty="0" smtClean="0">
                <a:solidFill>
                  <a:schemeClr val="accent2">
                    <a:lumMod val="75000"/>
                  </a:schemeClr>
                </a:solidFill>
              </a:rPr>
              <a:t>les fonctions de tri des tableaux</a:t>
            </a:r>
            <a:endParaRPr lang="fr-FR" sz="2800" b="1" dirty="0">
              <a:solidFill>
                <a:schemeClr val="accent2">
                  <a:lumMod val="75000"/>
                </a:schemeClr>
              </a:solidFill>
            </a:endParaRPr>
          </a:p>
        </p:txBody>
      </p:sp>
      <p:graphicFrame>
        <p:nvGraphicFramePr>
          <p:cNvPr id="4" name="Espace réservé du contenu 3"/>
          <p:cNvGraphicFramePr>
            <a:graphicFrameLocks noGrp="1"/>
          </p:cNvGraphicFramePr>
          <p:nvPr>
            <p:ph idx="1"/>
            <p:extLst/>
          </p:nvPr>
        </p:nvGraphicFramePr>
        <p:xfrm>
          <a:off x="762000" y="1484313"/>
          <a:ext cx="8274052" cy="4820920"/>
        </p:xfrm>
        <a:graphic>
          <a:graphicData uri="http://schemas.openxmlformats.org/drawingml/2006/table">
            <a:tbl>
              <a:tblPr firstRow="1" bandRow="1">
                <a:tableStyleId>{5C22544A-7EE6-4342-B048-85BDC9FD1C3A}</a:tableStyleId>
              </a:tblPr>
              <a:tblGrid>
                <a:gridCol w="1433736"/>
                <a:gridCol w="1656184"/>
                <a:gridCol w="2376264"/>
                <a:gridCol w="2807868"/>
              </a:tblGrid>
              <a:tr h="370840">
                <a:tc>
                  <a:txBody>
                    <a:bodyPr/>
                    <a:lstStyle/>
                    <a:p>
                      <a:r>
                        <a:rPr lang="fr-FR" dirty="0" smtClean="0"/>
                        <a:t>Nom</a:t>
                      </a:r>
                      <a:endParaRPr lang="fr-FR" dirty="0"/>
                    </a:p>
                  </a:txBody>
                  <a:tcPr/>
                </a:tc>
                <a:tc>
                  <a:txBody>
                    <a:bodyPr/>
                    <a:lstStyle/>
                    <a:p>
                      <a:r>
                        <a:rPr lang="fr-FR" dirty="0" smtClean="0"/>
                        <a:t>Tri par</a:t>
                      </a:r>
                      <a:endParaRPr lang="fr-FR" dirty="0"/>
                    </a:p>
                  </a:txBody>
                  <a:tcPr/>
                </a:tc>
                <a:tc>
                  <a:txBody>
                    <a:bodyPr/>
                    <a:lstStyle/>
                    <a:p>
                      <a:r>
                        <a:rPr lang="fr-FR" dirty="0" smtClean="0"/>
                        <a:t>Association clé-valeur</a:t>
                      </a:r>
                      <a:endParaRPr lang="fr-FR" dirty="0"/>
                    </a:p>
                  </a:txBody>
                  <a:tcPr/>
                </a:tc>
                <a:tc>
                  <a:txBody>
                    <a:bodyPr/>
                    <a:lstStyle/>
                    <a:p>
                      <a:r>
                        <a:rPr lang="fr-FR" dirty="0" smtClean="0"/>
                        <a:t>Ordre de tri</a:t>
                      </a:r>
                      <a:endParaRPr lang="fr-FR" dirty="0"/>
                    </a:p>
                  </a:txBody>
                  <a:tcPr/>
                </a:tc>
              </a:tr>
              <a:tr h="370840">
                <a:tc>
                  <a:txBody>
                    <a:bodyPr/>
                    <a:lstStyle/>
                    <a:p>
                      <a:r>
                        <a:rPr lang="fr-FR" dirty="0" err="1" smtClean="0"/>
                        <a:t>asort</a:t>
                      </a:r>
                      <a:r>
                        <a:rPr lang="fr-FR" dirty="0" smtClean="0"/>
                        <a:t>()</a:t>
                      </a:r>
                      <a:endParaRPr lang="fr-FR" dirty="0"/>
                    </a:p>
                  </a:txBody>
                  <a:tcPr/>
                </a:tc>
                <a:tc>
                  <a:txBody>
                    <a:bodyPr/>
                    <a:lstStyle/>
                    <a:p>
                      <a:r>
                        <a:rPr lang="fr-FR" dirty="0" smtClean="0"/>
                        <a:t>valeur</a:t>
                      </a:r>
                      <a:endParaRPr lang="fr-FR" dirty="0"/>
                    </a:p>
                  </a:txBody>
                  <a:tcPr/>
                </a:tc>
                <a:tc>
                  <a:txBody>
                    <a:bodyPr/>
                    <a:lstStyle/>
                    <a:p>
                      <a:r>
                        <a:rPr lang="fr-FR" dirty="0" smtClean="0"/>
                        <a:t>oui</a:t>
                      </a:r>
                      <a:endParaRPr lang="fr-FR" dirty="0"/>
                    </a:p>
                  </a:txBody>
                  <a:tcPr/>
                </a:tc>
                <a:tc>
                  <a:txBody>
                    <a:bodyPr/>
                    <a:lstStyle/>
                    <a:p>
                      <a:r>
                        <a:rPr lang="fr-FR" dirty="0" smtClean="0"/>
                        <a:t>croissant</a:t>
                      </a:r>
                      <a:endParaRPr lang="fr-FR" dirty="0"/>
                    </a:p>
                  </a:txBody>
                  <a:tcPr/>
                </a:tc>
              </a:tr>
              <a:tr h="370840">
                <a:tc>
                  <a:txBody>
                    <a:bodyPr/>
                    <a:lstStyle/>
                    <a:p>
                      <a:r>
                        <a:rPr lang="fr-FR" dirty="0" err="1" smtClean="0"/>
                        <a:t>arsort</a:t>
                      </a:r>
                      <a:r>
                        <a:rPr lang="fr-FR" dirty="0" smtClean="0"/>
                        <a:t>()</a:t>
                      </a:r>
                      <a:endParaRPr lang="fr-FR" dirty="0"/>
                    </a:p>
                  </a:txBody>
                  <a:tcPr/>
                </a:tc>
                <a:tc>
                  <a:txBody>
                    <a:bodyPr/>
                    <a:lstStyle/>
                    <a:p>
                      <a:r>
                        <a:rPr lang="fr-FR" dirty="0" smtClean="0"/>
                        <a:t>valeur</a:t>
                      </a:r>
                      <a:endParaRPr lang="fr-FR" dirty="0"/>
                    </a:p>
                  </a:txBody>
                  <a:tcPr/>
                </a:tc>
                <a:tc>
                  <a:txBody>
                    <a:bodyPr/>
                    <a:lstStyle/>
                    <a:p>
                      <a:r>
                        <a:rPr lang="fr-FR" dirty="0" smtClean="0"/>
                        <a:t>oui</a:t>
                      </a:r>
                      <a:endParaRPr lang="fr-FR" dirty="0"/>
                    </a:p>
                  </a:txBody>
                  <a:tcPr/>
                </a:tc>
                <a:tc>
                  <a:txBody>
                    <a:bodyPr/>
                    <a:lstStyle/>
                    <a:p>
                      <a:r>
                        <a:rPr lang="fr-FR" dirty="0" smtClean="0"/>
                        <a:t>décroissant</a:t>
                      </a:r>
                      <a:endParaRPr lang="fr-FR" dirty="0"/>
                    </a:p>
                  </a:txBody>
                  <a:tcPr/>
                </a:tc>
              </a:tr>
              <a:tr h="370840">
                <a:tc>
                  <a:txBody>
                    <a:bodyPr/>
                    <a:lstStyle/>
                    <a:p>
                      <a:r>
                        <a:rPr lang="fr-FR" dirty="0" err="1" smtClean="0"/>
                        <a:t>ksort</a:t>
                      </a:r>
                      <a:r>
                        <a:rPr lang="fr-FR" dirty="0" smtClean="0"/>
                        <a:t>()</a:t>
                      </a:r>
                      <a:endParaRPr lang="fr-FR" dirty="0"/>
                    </a:p>
                  </a:txBody>
                  <a:tcPr/>
                </a:tc>
                <a:tc>
                  <a:txBody>
                    <a:bodyPr/>
                    <a:lstStyle/>
                    <a:p>
                      <a:r>
                        <a:rPr lang="fr-FR" dirty="0" smtClean="0"/>
                        <a:t>clé</a:t>
                      </a:r>
                      <a:endParaRPr lang="fr-FR" dirty="0"/>
                    </a:p>
                  </a:txBody>
                  <a:tcPr/>
                </a:tc>
                <a:tc>
                  <a:txBody>
                    <a:bodyPr/>
                    <a:lstStyle/>
                    <a:p>
                      <a:r>
                        <a:rPr lang="fr-FR" dirty="0" smtClean="0"/>
                        <a:t>oui</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croissant</a:t>
                      </a:r>
                    </a:p>
                  </a:txBody>
                  <a:tcPr/>
                </a:tc>
              </a:tr>
              <a:tr h="370840">
                <a:tc>
                  <a:txBody>
                    <a:bodyPr/>
                    <a:lstStyle/>
                    <a:p>
                      <a:r>
                        <a:rPr lang="fr-FR" dirty="0" err="1" smtClean="0"/>
                        <a:t>krsort</a:t>
                      </a:r>
                      <a:r>
                        <a:rPr lang="fr-FR" dirty="0" smtClean="0"/>
                        <a:t>()</a:t>
                      </a:r>
                      <a:endParaRPr lang="fr-FR" dirty="0"/>
                    </a:p>
                  </a:txBody>
                  <a:tcPr/>
                </a:tc>
                <a:tc>
                  <a:txBody>
                    <a:bodyPr/>
                    <a:lstStyle/>
                    <a:p>
                      <a:r>
                        <a:rPr lang="fr-FR" dirty="0" smtClean="0"/>
                        <a:t>clé</a:t>
                      </a:r>
                      <a:endParaRPr lang="fr-FR" dirty="0"/>
                    </a:p>
                  </a:txBody>
                  <a:tcPr/>
                </a:tc>
                <a:tc>
                  <a:txBody>
                    <a:bodyPr/>
                    <a:lstStyle/>
                    <a:p>
                      <a:r>
                        <a:rPr lang="fr-FR" dirty="0" smtClean="0"/>
                        <a:t>oui</a:t>
                      </a:r>
                      <a:endParaRPr lang="fr-FR" dirty="0"/>
                    </a:p>
                  </a:txBody>
                  <a:tcPr/>
                </a:tc>
                <a:tc>
                  <a:txBody>
                    <a:bodyPr/>
                    <a:lstStyle/>
                    <a:p>
                      <a:r>
                        <a:rPr lang="fr-FR" dirty="0" smtClean="0"/>
                        <a:t>décroissant</a:t>
                      </a:r>
                      <a:endParaRPr lang="fr-FR" dirty="0"/>
                    </a:p>
                  </a:txBody>
                  <a:tcPr/>
                </a:tc>
              </a:tr>
              <a:tr h="370840">
                <a:tc>
                  <a:txBody>
                    <a:bodyPr/>
                    <a:lstStyle/>
                    <a:p>
                      <a:r>
                        <a:rPr lang="fr-FR" dirty="0" err="1" smtClean="0"/>
                        <a:t>natcasesort</a:t>
                      </a:r>
                      <a:r>
                        <a:rPr lang="fr-FR" dirty="0" smtClean="0"/>
                        <a:t>()</a:t>
                      </a:r>
                      <a:endParaRPr lang="fr-FR" dirty="0"/>
                    </a:p>
                  </a:txBody>
                  <a:tcPr/>
                </a:tc>
                <a:tc>
                  <a:txBody>
                    <a:bodyPr/>
                    <a:lstStyle/>
                    <a:p>
                      <a:r>
                        <a:rPr lang="fr-FR" dirty="0" smtClean="0"/>
                        <a:t>valeur</a:t>
                      </a:r>
                      <a:endParaRPr lang="fr-FR" dirty="0"/>
                    </a:p>
                  </a:txBody>
                  <a:tcPr/>
                </a:tc>
                <a:tc>
                  <a:txBody>
                    <a:bodyPr/>
                    <a:lstStyle/>
                    <a:p>
                      <a:r>
                        <a:rPr lang="fr-FR" dirty="0" smtClean="0"/>
                        <a:t>oui</a:t>
                      </a:r>
                      <a:endParaRPr lang="fr-FR" dirty="0"/>
                    </a:p>
                  </a:txBody>
                  <a:tcPr/>
                </a:tc>
                <a:tc>
                  <a:txBody>
                    <a:bodyPr/>
                    <a:lstStyle/>
                    <a:p>
                      <a:r>
                        <a:rPr lang="fr-FR" dirty="0" smtClean="0"/>
                        <a:t>naturel insensible à la casse</a:t>
                      </a:r>
                      <a:endParaRPr lang="fr-FR" dirty="0"/>
                    </a:p>
                  </a:txBody>
                  <a:tcPr/>
                </a:tc>
              </a:tr>
              <a:tr h="370840">
                <a:tc>
                  <a:txBody>
                    <a:bodyPr/>
                    <a:lstStyle/>
                    <a:p>
                      <a:r>
                        <a:rPr lang="fr-FR" dirty="0" err="1" smtClean="0"/>
                        <a:t>natsort</a:t>
                      </a:r>
                      <a:r>
                        <a:rPr lang="fr-FR" dirty="0" smtClean="0"/>
                        <a:t>()</a:t>
                      </a:r>
                      <a:endParaRPr lang="fr-FR" dirty="0"/>
                    </a:p>
                  </a:txBody>
                  <a:tcPr/>
                </a:tc>
                <a:tc>
                  <a:txBody>
                    <a:bodyPr/>
                    <a:lstStyle/>
                    <a:p>
                      <a:r>
                        <a:rPr lang="fr-FR" dirty="0" smtClean="0"/>
                        <a:t>valeur</a:t>
                      </a:r>
                      <a:endParaRPr lang="fr-FR" dirty="0"/>
                    </a:p>
                  </a:txBody>
                  <a:tcPr/>
                </a:tc>
                <a:tc>
                  <a:txBody>
                    <a:bodyPr/>
                    <a:lstStyle/>
                    <a:p>
                      <a:r>
                        <a:rPr lang="fr-FR" dirty="0" smtClean="0"/>
                        <a:t>oui</a:t>
                      </a:r>
                      <a:endParaRPr lang="fr-FR" dirty="0"/>
                    </a:p>
                  </a:txBody>
                  <a:tcPr/>
                </a:tc>
                <a:tc>
                  <a:txBody>
                    <a:bodyPr/>
                    <a:lstStyle/>
                    <a:p>
                      <a:r>
                        <a:rPr lang="fr-FR" dirty="0" smtClean="0"/>
                        <a:t>naturel</a:t>
                      </a:r>
                      <a:endParaRPr lang="fr-FR" dirty="0"/>
                    </a:p>
                  </a:txBody>
                  <a:tcPr/>
                </a:tc>
              </a:tr>
              <a:tr h="370840">
                <a:tc>
                  <a:txBody>
                    <a:bodyPr/>
                    <a:lstStyle/>
                    <a:p>
                      <a:r>
                        <a:rPr lang="fr-FR" dirty="0" smtClean="0"/>
                        <a:t>sort()</a:t>
                      </a:r>
                      <a:endParaRPr lang="fr-FR" dirty="0"/>
                    </a:p>
                  </a:txBody>
                  <a:tcPr/>
                </a:tc>
                <a:tc>
                  <a:txBody>
                    <a:bodyPr/>
                    <a:lstStyle/>
                    <a:p>
                      <a:r>
                        <a:rPr lang="fr-FR" dirty="0" smtClean="0"/>
                        <a:t>valeur</a:t>
                      </a:r>
                      <a:endParaRPr lang="fr-FR" dirty="0"/>
                    </a:p>
                  </a:txBody>
                  <a:tcPr/>
                </a:tc>
                <a:tc>
                  <a:txBody>
                    <a:bodyPr/>
                    <a:lstStyle/>
                    <a:p>
                      <a:r>
                        <a:rPr lang="fr-FR" dirty="0" smtClean="0"/>
                        <a:t>non</a:t>
                      </a:r>
                      <a:endParaRPr lang="fr-FR" dirty="0"/>
                    </a:p>
                  </a:txBody>
                  <a:tcPr/>
                </a:tc>
                <a:tc>
                  <a:txBody>
                    <a:bodyPr/>
                    <a:lstStyle/>
                    <a:p>
                      <a:r>
                        <a:rPr lang="fr-FR" dirty="0" smtClean="0"/>
                        <a:t>croissant</a:t>
                      </a:r>
                      <a:endParaRPr lang="fr-FR" dirty="0"/>
                    </a:p>
                  </a:txBody>
                  <a:tcPr/>
                </a:tc>
              </a:tr>
              <a:tr h="370840">
                <a:tc>
                  <a:txBody>
                    <a:bodyPr/>
                    <a:lstStyle/>
                    <a:p>
                      <a:r>
                        <a:rPr lang="fr-FR" dirty="0" err="1" smtClean="0"/>
                        <a:t>rsort</a:t>
                      </a:r>
                      <a:r>
                        <a:rPr lang="fr-FR" dirty="0" smtClean="0"/>
                        <a:t>()</a:t>
                      </a:r>
                      <a:endParaRPr lang="fr-FR" dirty="0"/>
                    </a:p>
                  </a:txBody>
                  <a:tcPr/>
                </a:tc>
                <a:tc>
                  <a:txBody>
                    <a:bodyPr/>
                    <a:lstStyle/>
                    <a:p>
                      <a:r>
                        <a:rPr lang="fr-FR" dirty="0" smtClean="0"/>
                        <a:t>valeur</a:t>
                      </a:r>
                      <a:endParaRPr lang="fr-FR" dirty="0"/>
                    </a:p>
                  </a:txBody>
                  <a:tcPr/>
                </a:tc>
                <a:tc>
                  <a:txBody>
                    <a:bodyPr/>
                    <a:lstStyle/>
                    <a:p>
                      <a:r>
                        <a:rPr lang="fr-FR" dirty="0" smtClean="0"/>
                        <a:t>non</a:t>
                      </a:r>
                      <a:endParaRPr lang="fr-FR" dirty="0"/>
                    </a:p>
                  </a:txBody>
                  <a:tcPr/>
                </a:tc>
                <a:tc>
                  <a:txBody>
                    <a:bodyPr/>
                    <a:lstStyle/>
                    <a:p>
                      <a:r>
                        <a:rPr lang="fr-FR" dirty="0" smtClean="0"/>
                        <a:t>décroissant</a:t>
                      </a:r>
                      <a:endParaRPr lang="fr-FR" dirty="0"/>
                    </a:p>
                  </a:txBody>
                  <a:tcPr/>
                </a:tc>
              </a:tr>
              <a:tr h="370840">
                <a:tc>
                  <a:txBody>
                    <a:bodyPr/>
                    <a:lstStyle/>
                    <a:p>
                      <a:r>
                        <a:rPr lang="fr-FR" dirty="0" err="1" smtClean="0"/>
                        <a:t>uasort</a:t>
                      </a:r>
                      <a:endParaRPr lang="fr-FR" dirty="0"/>
                    </a:p>
                  </a:txBody>
                  <a:tcPr/>
                </a:tc>
                <a:tc>
                  <a:txBody>
                    <a:bodyPr/>
                    <a:lstStyle/>
                    <a:p>
                      <a:r>
                        <a:rPr lang="fr-FR" dirty="0" smtClean="0"/>
                        <a:t>valeur</a:t>
                      </a:r>
                      <a:endParaRPr lang="fr-FR" dirty="0"/>
                    </a:p>
                  </a:txBody>
                  <a:tcPr/>
                </a:tc>
                <a:tc>
                  <a:txBody>
                    <a:bodyPr/>
                    <a:lstStyle/>
                    <a:p>
                      <a:r>
                        <a:rPr lang="fr-FR" dirty="0" smtClean="0"/>
                        <a:t>oui</a:t>
                      </a:r>
                      <a:endParaRPr lang="fr-FR" dirty="0"/>
                    </a:p>
                  </a:txBody>
                  <a:tcPr/>
                </a:tc>
                <a:tc>
                  <a:txBody>
                    <a:bodyPr/>
                    <a:lstStyle/>
                    <a:p>
                      <a:r>
                        <a:rPr lang="fr-FR" dirty="0" smtClean="0"/>
                        <a:t>fonction utilisateur</a:t>
                      </a:r>
                      <a:endParaRPr lang="fr-FR" dirty="0"/>
                    </a:p>
                  </a:txBody>
                  <a:tcPr/>
                </a:tc>
              </a:tr>
              <a:tr h="370840">
                <a:tc>
                  <a:txBody>
                    <a:bodyPr/>
                    <a:lstStyle/>
                    <a:p>
                      <a:r>
                        <a:rPr lang="fr-FR" dirty="0" err="1" smtClean="0"/>
                        <a:t>uksort</a:t>
                      </a:r>
                      <a:r>
                        <a:rPr lang="fr-FR" dirty="0" smtClean="0"/>
                        <a:t>()</a:t>
                      </a:r>
                      <a:endParaRPr lang="fr-FR" dirty="0"/>
                    </a:p>
                  </a:txBody>
                  <a:tcPr/>
                </a:tc>
                <a:tc>
                  <a:txBody>
                    <a:bodyPr/>
                    <a:lstStyle/>
                    <a:p>
                      <a:r>
                        <a:rPr lang="fr-FR" dirty="0" smtClean="0"/>
                        <a:t>clé</a:t>
                      </a:r>
                      <a:endParaRPr lang="fr-FR" dirty="0"/>
                    </a:p>
                  </a:txBody>
                  <a:tcPr/>
                </a:tc>
                <a:tc>
                  <a:txBody>
                    <a:bodyPr/>
                    <a:lstStyle/>
                    <a:p>
                      <a:r>
                        <a:rPr lang="fr-FR" dirty="0" smtClean="0"/>
                        <a:t>oui</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fonction utilisateur</a:t>
                      </a:r>
                    </a:p>
                  </a:txBody>
                  <a:tcPr/>
                </a:tc>
              </a:tr>
              <a:tr h="370840">
                <a:tc>
                  <a:txBody>
                    <a:bodyPr/>
                    <a:lstStyle/>
                    <a:p>
                      <a:r>
                        <a:rPr lang="fr-FR" dirty="0" err="1" smtClean="0"/>
                        <a:t>usort</a:t>
                      </a:r>
                      <a:r>
                        <a:rPr lang="fr-FR" dirty="0" smtClean="0"/>
                        <a:t>()</a:t>
                      </a:r>
                      <a:endParaRPr lang="fr-FR" dirty="0"/>
                    </a:p>
                  </a:txBody>
                  <a:tcPr/>
                </a:tc>
                <a:tc>
                  <a:txBody>
                    <a:bodyPr/>
                    <a:lstStyle/>
                    <a:p>
                      <a:r>
                        <a:rPr lang="fr-FR" dirty="0" smtClean="0"/>
                        <a:t>valeur</a:t>
                      </a:r>
                      <a:endParaRPr lang="fr-FR" dirty="0"/>
                    </a:p>
                  </a:txBody>
                  <a:tcPr/>
                </a:tc>
                <a:tc>
                  <a:txBody>
                    <a:bodyPr/>
                    <a:lstStyle/>
                    <a:p>
                      <a:r>
                        <a:rPr lang="fr-FR" dirty="0" smtClean="0"/>
                        <a:t>non</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fonction utilisateur</a:t>
                      </a:r>
                    </a:p>
                  </a:txBody>
                  <a:tcPr/>
                </a:tc>
              </a:tr>
              <a:tr h="370840">
                <a:tc>
                  <a:txBody>
                    <a:bodyPr/>
                    <a:lstStyle/>
                    <a:p>
                      <a:r>
                        <a:rPr lang="fr-FR" dirty="0" err="1" smtClean="0"/>
                        <a:t>shuffle</a:t>
                      </a:r>
                      <a:r>
                        <a:rPr lang="fr-FR" dirty="0" smtClean="0"/>
                        <a:t>()</a:t>
                      </a:r>
                      <a:endParaRPr lang="fr-FR" dirty="0"/>
                    </a:p>
                  </a:txBody>
                  <a:tcPr/>
                </a:tc>
                <a:tc>
                  <a:txBody>
                    <a:bodyPr/>
                    <a:lstStyle/>
                    <a:p>
                      <a:r>
                        <a:rPr lang="fr-FR" dirty="0" smtClean="0"/>
                        <a:t>valeur</a:t>
                      </a:r>
                      <a:endParaRPr lang="fr-FR" dirty="0"/>
                    </a:p>
                  </a:txBody>
                  <a:tcPr/>
                </a:tc>
                <a:tc>
                  <a:txBody>
                    <a:bodyPr/>
                    <a:lstStyle/>
                    <a:p>
                      <a:r>
                        <a:rPr lang="fr-FR" dirty="0" smtClean="0"/>
                        <a:t>non</a:t>
                      </a:r>
                      <a:endParaRPr lang="fr-FR" dirty="0"/>
                    </a:p>
                  </a:txBody>
                  <a:tcPr/>
                </a:tc>
                <a:tc>
                  <a:txBody>
                    <a:bodyPr/>
                    <a:lstStyle/>
                    <a:p>
                      <a:r>
                        <a:rPr lang="fr-FR" dirty="0" smtClean="0"/>
                        <a:t>aléatoire</a:t>
                      </a:r>
                      <a:endParaRPr lang="fr-FR" dirty="0"/>
                    </a:p>
                  </a:txBody>
                  <a:tcPr/>
                </a:tc>
              </a:tr>
            </a:tbl>
          </a:graphicData>
        </a:graphic>
      </p:graphicFrame>
    </p:spTree>
    <p:extLst>
      <p:ext uri="{BB962C8B-B14F-4D97-AF65-F5344CB8AC3E}">
        <p14:creationId xmlns:p14="http://schemas.microsoft.com/office/powerpoint/2010/main" val="805067647"/>
      </p:ext>
    </p:extLst>
  </p:cSld>
  <p:clrMapOvr>
    <a:masterClrMapping/>
  </p:clrMapOvr>
  <p:transition spd="slow">
    <p:wipe dir="d"/>
  </p:transition>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a:t>
            </a:r>
            <a:r>
              <a:rPr lang="fr-FR" sz="4000" b="1" i="1" dirty="0" smtClean="0"/>
              <a:t>gestion des tableaux : </a:t>
            </a:r>
            <a:r>
              <a:rPr lang="fr-FR" sz="2800" b="1" i="1" dirty="0" smtClean="0">
                <a:solidFill>
                  <a:schemeClr val="accent2">
                    <a:lumMod val="75000"/>
                  </a:schemeClr>
                </a:solidFill>
              </a:rPr>
              <a:t>sort($tableau[,$flag])</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spcBef>
                <a:spcPts val="0"/>
              </a:spcBef>
              <a:buNone/>
            </a:pPr>
            <a:r>
              <a:rPr lang="fr-FR" sz="2000" dirty="0" err="1" smtClean="0">
                <a:solidFill>
                  <a:schemeClr val="tx2">
                    <a:lumMod val="75000"/>
                  </a:schemeClr>
                </a:solidFill>
              </a:rPr>
              <a:t>bool</a:t>
            </a:r>
            <a:r>
              <a:rPr lang="fr-FR" sz="2000" dirty="0" smtClean="0"/>
              <a:t> </a:t>
            </a:r>
            <a:r>
              <a:rPr lang="fr-FR" sz="2000" b="1" dirty="0" smtClean="0">
                <a:solidFill>
                  <a:schemeClr val="accent2">
                    <a:lumMod val="75000"/>
                  </a:schemeClr>
                </a:solidFill>
              </a:rPr>
              <a:t>sort(</a:t>
            </a:r>
            <a:r>
              <a:rPr lang="fr-FR" sz="2000" b="1" dirty="0" smtClean="0">
                <a:solidFill>
                  <a:schemeClr val="tx2">
                    <a:lumMod val="75000"/>
                  </a:schemeClr>
                </a:solidFill>
              </a:rPr>
              <a:t>$tableau[,$flag] </a:t>
            </a:r>
            <a:r>
              <a:rPr lang="fr-FR" sz="2000" b="1" dirty="0">
                <a:solidFill>
                  <a:schemeClr val="accent2">
                    <a:lumMod val="75000"/>
                  </a:schemeClr>
                </a:solidFill>
              </a:rPr>
              <a:t>)</a:t>
            </a:r>
          </a:p>
          <a:p>
            <a:pPr marL="0" indent="0">
              <a:spcBef>
                <a:spcPts val="0"/>
              </a:spcBef>
              <a:buNone/>
            </a:pPr>
            <a:r>
              <a:rPr lang="fr-FR" sz="2000" dirty="0"/>
              <a:t>Cette fonction trie le tableau </a:t>
            </a:r>
            <a:r>
              <a:rPr lang="fr-FR" sz="2000" b="1" dirty="0" smtClean="0">
                <a:solidFill>
                  <a:schemeClr val="tx2">
                    <a:lumMod val="75000"/>
                  </a:schemeClr>
                </a:solidFill>
              </a:rPr>
              <a:t>$tableau </a:t>
            </a:r>
            <a:r>
              <a:rPr lang="fr-FR" sz="2000" dirty="0" smtClean="0"/>
              <a:t>dans </a:t>
            </a:r>
            <a:r>
              <a:rPr lang="fr-FR" sz="2000" u="sng" dirty="0" smtClean="0"/>
              <a:t>l'ordre croissant des valeurs.</a:t>
            </a:r>
            <a:endParaRPr lang="fr-FR" sz="2000" i="1" u="sng" dirty="0" smtClean="0"/>
          </a:p>
          <a:p>
            <a:pPr marL="0" indent="0">
              <a:spcBef>
                <a:spcPts val="0"/>
              </a:spcBef>
              <a:buNone/>
            </a:pPr>
            <a:r>
              <a:rPr lang="fr-FR" sz="2000" b="1" dirty="0" smtClean="0">
                <a:solidFill>
                  <a:schemeClr val="tx2">
                    <a:lumMod val="75000"/>
                  </a:schemeClr>
                </a:solidFill>
              </a:rPr>
              <a:t>$tableau :</a:t>
            </a:r>
            <a:r>
              <a:rPr lang="fr-FR" sz="2000" dirty="0" smtClean="0"/>
              <a:t> Le tableau à trier,</a:t>
            </a:r>
            <a:endParaRPr lang="fr-FR" sz="2000" i="1" dirty="0" smtClean="0"/>
          </a:p>
          <a:p>
            <a:pPr marL="0" indent="0">
              <a:spcBef>
                <a:spcPts val="0"/>
              </a:spcBef>
              <a:buNone/>
            </a:pPr>
            <a:r>
              <a:rPr lang="fr-FR" sz="2000" b="1" dirty="0" smtClean="0">
                <a:solidFill>
                  <a:schemeClr val="tx2">
                    <a:lumMod val="75000"/>
                  </a:schemeClr>
                </a:solidFill>
              </a:rPr>
              <a:t>$flag </a:t>
            </a:r>
            <a:r>
              <a:rPr lang="fr-FR" sz="2000" b="1" dirty="0">
                <a:solidFill>
                  <a:schemeClr val="tx2">
                    <a:lumMod val="75000"/>
                  </a:schemeClr>
                </a:solidFill>
              </a:rPr>
              <a:t>:</a:t>
            </a:r>
            <a:r>
              <a:rPr lang="fr-FR" sz="2000" dirty="0"/>
              <a:t> (optionnel) utilisé pour modifier le comportement de tri en utilisant ces valeurs : </a:t>
            </a:r>
            <a:endParaRPr lang="fr-FR" sz="2000" dirty="0" smtClean="0"/>
          </a:p>
          <a:p>
            <a:pPr>
              <a:spcBef>
                <a:spcPts val="0"/>
              </a:spcBef>
            </a:pPr>
            <a:r>
              <a:rPr lang="fr-FR" sz="2000" b="1" dirty="0"/>
              <a:t>SORT_REGULAR</a:t>
            </a:r>
            <a:r>
              <a:rPr lang="fr-FR" sz="2000" dirty="0"/>
              <a:t> : compare les éléments normalement (ne modifie pas les types) </a:t>
            </a:r>
          </a:p>
          <a:p>
            <a:pPr>
              <a:spcBef>
                <a:spcPts val="0"/>
              </a:spcBef>
            </a:pPr>
            <a:r>
              <a:rPr lang="fr-FR" sz="2000" b="1" dirty="0"/>
              <a:t>SORT_NUMERIC</a:t>
            </a:r>
            <a:r>
              <a:rPr lang="fr-FR" sz="2000" dirty="0"/>
              <a:t> : compare les éléments numériquement </a:t>
            </a:r>
          </a:p>
          <a:p>
            <a:pPr>
              <a:spcBef>
                <a:spcPts val="0"/>
              </a:spcBef>
            </a:pPr>
            <a:r>
              <a:rPr lang="fr-FR" sz="2000" b="1" dirty="0"/>
              <a:t>SORT_STRING</a:t>
            </a:r>
            <a:r>
              <a:rPr lang="fr-FR" sz="2000" dirty="0"/>
              <a:t> : compare les éléments comme des chaînes de caractères </a:t>
            </a:r>
          </a:p>
          <a:p>
            <a:pPr>
              <a:spcBef>
                <a:spcPts val="0"/>
              </a:spcBef>
            </a:pPr>
            <a:r>
              <a:rPr lang="fr-FR" sz="2000" b="1" dirty="0"/>
              <a:t>SORT_LOCALE_STRING</a:t>
            </a:r>
            <a:r>
              <a:rPr lang="fr-FR" sz="2000" dirty="0"/>
              <a:t> : compare les éléments en utilisant la configuration locale. </a:t>
            </a:r>
            <a:endParaRPr lang="fr-FR" sz="2000" dirty="0" smtClean="0"/>
          </a:p>
          <a:p>
            <a:pPr>
              <a:spcBef>
                <a:spcPts val="0"/>
              </a:spcBef>
            </a:pPr>
            <a:r>
              <a:rPr lang="fr-FR" sz="2000" b="1" dirty="0" smtClean="0"/>
              <a:t>SORT_NATURAL</a:t>
            </a:r>
            <a:r>
              <a:rPr lang="fr-FR" sz="2000" dirty="0" smtClean="0"/>
              <a:t> </a:t>
            </a:r>
            <a:r>
              <a:rPr lang="fr-FR" sz="2000" dirty="0"/>
              <a:t>- compare les éléments comme des chaînes de caractères en utilisant l'ordre </a:t>
            </a:r>
            <a:r>
              <a:rPr lang="fr-FR" sz="2000" dirty="0" smtClean="0"/>
              <a:t>naturel,</a:t>
            </a:r>
          </a:p>
          <a:p>
            <a:pPr>
              <a:spcBef>
                <a:spcPts val="0"/>
              </a:spcBef>
            </a:pPr>
            <a:r>
              <a:rPr lang="fr-FR" sz="2000" b="1" dirty="0" smtClean="0"/>
              <a:t>SORT_FLAG_CASE</a:t>
            </a:r>
            <a:r>
              <a:rPr lang="fr-FR" sz="2000" dirty="0" smtClean="0"/>
              <a:t> </a:t>
            </a:r>
            <a:r>
              <a:rPr lang="fr-FR" sz="2000" dirty="0"/>
              <a:t>- pour trier les chaînes sans tenir compte de la casse. </a:t>
            </a:r>
            <a:r>
              <a:rPr lang="fr-FR" sz="2000" dirty="0" smtClean="0"/>
              <a:t>peut </a:t>
            </a:r>
            <a:r>
              <a:rPr lang="fr-FR" sz="2000" dirty="0"/>
              <a:t>être combiné (grâce à l'opérateur OR) avec </a:t>
            </a:r>
            <a:r>
              <a:rPr lang="fr-FR" sz="2000" b="1" dirty="0"/>
              <a:t>SORT_STRING</a:t>
            </a:r>
            <a:r>
              <a:rPr lang="fr-FR" sz="2000" dirty="0"/>
              <a:t> ou </a:t>
            </a:r>
            <a:r>
              <a:rPr lang="fr-FR" sz="2000" b="1" dirty="0" smtClean="0"/>
              <a:t>SORT_NATURAL</a:t>
            </a:r>
            <a:endParaRPr lang="fr-FR" sz="2000" i="1" dirty="0"/>
          </a:p>
        </p:txBody>
      </p:sp>
    </p:spTree>
    <p:extLst>
      <p:ext uri="{BB962C8B-B14F-4D97-AF65-F5344CB8AC3E}">
        <p14:creationId xmlns:p14="http://schemas.microsoft.com/office/powerpoint/2010/main" val="640437428"/>
      </p:ext>
    </p:extLst>
  </p:cSld>
  <p:clrMapOvr>
    <a:masterClrMapping/>
  </p:clrMapOvr>
  <p:transition spd="slow">
    <p:wipe dir="d"/>
  </p:transition>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a:t>
            </a:r>
            <a:r>
              <a:rPr lang="fr-FR" sz="4000" b="1" i="1" dirty="0" smtClean="0"/>
              <a:t>gestion des tableaux : </a:t>
            </a:r>
            <a:r>
              <a:rPr lang="fr-FR" sz="2800" b="1" i="1" dirty="0" smtClean="0">
                <a:solidFill>
                  <a:schemeClr val="accent2">
                    <a:lumMod val="75000"/>
                  </a:schemeClr>
                </a:solidFill>
              </a:rPr>
              <a:t>sort($tableau[,$flag])</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fr-FR" sz="2000" i="1" dirty="0" smtClean="0"/>
              <a:t>Valeur </a:t>
            </a:r>
            <a:r>
              <a:rPr lang="fr-FR" sz="2000" i="1" dirty="0"/>
              <a:t>de retour :</a:t>
            </a:r>
          </a:p>
          <a:p>
            <a:pPr marL="0" indent="0">
              <a:buNone/>
            </a:pPr>
            <a:r>
              <a:rPr lang="fr-FR" sz="2000" dirty="0" smtClean="0"/>
              <a:t>TRUE si tout s'est bien passé, FALSE sinon.</a:t>
            </a:r>
          </a:p>
          <a:p>
            <a:pPr marL="0" indent="0">
              <a:buNone/>
            </a:pPr>
            <a:r>
              <a:rPr lang="fr-FR" sz="2000" dirty="0" smtClean="0"/>
              <a:t>exemples </a:t>
            </a:r>
            <a:r>
              <a:rPr lang="fr-FR" sz="2000" dirty="0"/>
              <a:t>:</a:t>
            </a:r>
          </a:p>
          <a:p>
            <a:pPr marL="0" indent="0">
              <a:buNone/>
            </a:pPr>
            <a:r>
              <a:rPr lang="fr-FR" sz="2000" dirty="0"/>
              <a:t>$fruits = </a:t>
            </a:r>
            <a:r>
              <a:rPr lang="fr-FR" sz="2000" dirty="0" err="1"/>
              <a:t>array</a:t>
            </a:r>
            <a:r>
              <a:rPr lang="fr-FR" sz="2000" dirty="0" smtClean="0"/>
              <a:t>("citron",</a:t>
            </a:r>
            <a:r>
              <a:rPr lang="fr-FR" sz="2000" dirty="0"/>
              <a:t> "orange", "</a:t>
            </a:r>
            <a:r>
              <a:rPr lang="fr-FR" sz="2000" dirty="0" smtClean="0"/>
              <a:t>banane",</a:t>
            </a:r>
            <a:r>
              <a:rPr lang="fr-FR" sz="2000" dirty="0"/>
              <a:t> "</a:t>
            </a:r>
            <a:r>
              <a:rPr lang="fr-FR" sz="2000" dirty="0" smtClean="0"/>
              <a:t>abricot");</a:t>
            </a:r>
            <a:r>
              <a:rPr lang="fr-FR" sz="2000" dirty="0"/>
              <a:t/>
            </a:r>
            <a:br>
              <a:rPr lang="fr-FR" sz="2000" dirty="0"/>
            </a:br>
            <a:r>
              <a:rPr lang="fr-FR" sz="2000" b="1" dirty="0">
                <a:solidFill>
                  <a:schemeClr val="accent2">
                    <a:lumMod val="75000"/>
                  </a:schemeClr>
                </a:solidFill>
              </a:rPr>
              <a:t>sort</a:t>
            </a:r>
            <a:r>
              <a:rPr lang="fr-FR" sz="2000" dirty="0"/>
              <a:t>($fruits);</a:t>
            </a:r>
            <a:br>
              <a:rPr lang="fr-FR" sz="2000" dirty="0"/>
            </a:br>
            <a:r>
              <a:rPr lang="fr-FR" sz="2000" dirty="0" err="1"/>
              <a:t>foreach</a:t>
            </a:r>
            <a:r>
              <a:rPr lang="fr-FR" sz="2000" dirty="0"/>
              <a:t> ($fruits as $key =&gt; $val) {</a:t>
            </a:r>
            <a:br>
              <a:rPr lang="fr-FR" sz="2000" dirty="0"/>
            </a:br>
            <a:r>
              <a:rPr lang="fr-FR" sz="2000" dirty="0"/>
              <a:t>    </a:t>
            </a:r>
            <a:r>
              <a:rPr lang="fr-FR" sz="2000" dirty="0" err="1"/>
              <a:t>echo</a:t>
            </a:r>
            <a:r>
              <a:rPr lang="fr-FR" sz="2000" dirty="0"/>
              <a:t> "fruits[" . $key . "] = " . $val . </a:t>
            </a:r>
            <a:r>
              <a:rPr lang="fr-FR" sz="2000" dirty="0" smtClean="0"/>
              <a:t>"&lt;</a:t>
            </a:r>
            <a:r>
              <a:rPr lang="fr-FR" sz="2000" dirty="0" err="1" smtClean="0"/>
              <a:t>br</a:t>
            </a:r>
            <a:r>
              <a:rPr lang="fr-FR" sz="2000" dirty="0" smtClean="0"/>
              <a:t>/&gt;\n</a:t>
            </a:r>
            <a:r>
              <a:rPr lang="fr-FR" sz="2000" dirty="0"/>
              <a:t>";</a:t>
            </a:r>
            <a:endParaRPr lang="fr-FR" sz="2000" b="1" i="1" dirty="0" smtClean="0">
              <a:solidFill>
                <a:schemeClr val="accent2">
                  <a:lumMod val="75000"/>
                </a:schemeClr>
              </a:solidFill>
            </a:endParaRPr>
          </a:p>
          <a:p>
            <a:pPr marL="0" indent="0">
              <a:buNone/>
            </a:pPr>
            <a:r>
              <a:rPr lang="fr-FR" sz="2000" dirty="0" smtClean="0"/>
              <a:t>}</a:t>
            </a:r>
            <a:endParaRPr lang="fr-FR"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4195763"/>
            <a:ext cx="229552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7507332"/>
      </p:ext>
    </p:extLst>
  </p:cSld>
  <p:clrMapOvr>
    <a:masterClrMapping/>
  </p:clrMapOvr>
  <p:transition spd="slow">
    <p:wipe dir="d"/>
  </p:transition>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a:t>
            </a:r>
            <a:r>
              <a:rPr lang="fr-FR" sz="4000" b="1" i="1" dirty="0" smtClean="0"/>
              <a:t>gestion des tableaux : </a:t>
            </a:r>
            <a:r>
              <a:rPr lang="fr-FR" sz="2800" b="1" i="1" dirty="0" err="1" smtClean="0">
                <a:solidFill>
                  <a:schemeClr val="accent2">
                    <a:lumMod val="75000"/>
                  </a:schemeClr>
                </a:solidFill>
              </a:rPr>
              <a:t>rsort</a:t>
            </a:r>
            <a:r>
              <a:rPr lang="fr-FR" sz="2800" b="1" i="1" dirty="0" smtClean="0">
                <a:solidFill>
                  <a:schemeClr val="accent2">
                    <a:lumMod val="75000"/>
                  </a:schemeClr>
                </a:solidFill>
              </a:rPr>
              <a:t>($tableau[,$flag])</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spcBef>
                <a:spcPts val="0"/>
              </a:spcBef>
              <a:buNone/>
            </a:pPr>
            <a:r>
              <a:rPr lang="fr-FR" sz="2000" dirty="0" err="1" smtClean="0">
                <a:solidFill>
                  <a:schemeClr val="tx2">
                    <a:lumMod val="75000"/>
                  </a:schemeClr>
                </a:solidFill>
              </a:rPr>
              <a:t>bool</a:t>
            </a:r>
            <a:r>
              <a:rPr lang="fr-FR" sz="2000" dirty="0" smtClean="0"/>
              <a:t> </a:t>
            </a:r>
            <a:r>
              <a:rPr lang="fr-FR" sz="2000" b="1" dirty="0" err="1" smtClean="0">
                <a:solidFill>
                  <a:schemeClr val="accent2">
                    <a:lumMod val="75000"/>
                  </a:schemeClr>
                </a:solidFill>
              </a:rPr>
              <a:t>rsort</a:t>
            </a:r>
            <a:r>
              <a:rPr lang="fr-FR" sz="2000" b="1" dirty="0" smtClean="0">
                <a:solidFill>
                  <a:schemeClr val="accent2">
                    <a:lumMod val="75000"/>
                  </a:schemeClr>
                </a:solidFill>
              </a:rPr>
              <a:t>(</a:t>
            </a:r>
            <a:r>
              <a:rPr lang="fr-FR" sz="2000" b="1" dirty="0" smtClean="0">
                <a:solidFill>
                  <a:schemeClr val="tx2">
                    <a:lumMod val="75000"/>
                  </a:schemeClr>
                </a:solidFill>
              </a:rPr>
              <a:t>$tableau[,$flag] </a:t>
            </a:r>
            <a:r>
              <a:rPr lang="fr-FR" sz="2000" b="1" dirty="0">
                <a:solidFill>
                  <a:schemeClr val="accent2">
                    <a:lumMod val="75000"/>
                  </a:schemeClr>
                </a:solidFill>
              </a:rPr>
              <a:t>)</a:t>
            </a:r>
          </a:p>
          <a:p>
            <a:pPr marL="0" indent="0">
              <a:spcBef>
                <a:spcPts val="0"/>
              </a:spcBef>
              <a:buNone/>
            </a:pPr>
            <a:r>
              <a:rPr lang="fr-FR" sz="2000" dirty="0"/>
              <a:t>Cette fonction trie le tableau </a:t>
            </a:r>
            <a:r>
              <a:rPr lang="fr-FR" sz="2000" b="1" dirty="0" smtClean="0">
                <a:solidFill>
                  <a:schemeClr val="tx2">
                    <a:lumMod val="75000"/>
                  </a:schemeClr>
                </a:solidFill>
              </a:rPr>
              <a:t>$tableau </a:t>
            </a:r>
            <a:r>
              <a:rPr lang="fr-FR" sz="2000" dirty="0" smtClean="0"/>
              <a:t>dans </a:t>
            </a:r>
            <a:r>
              <a:rPr lang="fr-FR" sz="2000" u="sng" dirty="0" smtClean="0"/>
              <a:t>l'ordre décroissant des valeurs.</a:t>
            </a:r>
            <a:endParaRPr lang="fr-FR" sz="2000" i="1" u="sng" dirty="0" smtClean="0"/>
          </a:p>
          <a:p>
            <a:pPr marL="0" indent="0">
              <a:spcBef>
                <a:spcPts val="0"/>
              </a:spcBef>
              <a:buNone/>
            </a:pPr>
            <a:r>
              <a:rPr lang="fr-FR" sz="2000" b="1" dirty="0" smtClean="0">
                <a:solidFill>
                  <a:schemeClr val="tx2">
                    <a:lumMod val="75000"/>
                  </a:schemeClr>
                </a:solidFill>
              </a:rPr>
              <a:t>$tableau :</a:t>
            </a:r>
            <a:r>
              <a:rPr lang="fr-FR" sz="2000" dirty="0" smtClean="0"/>
              <a:t> Le tableau à trier,</a:t>
            </a:r>
            <a:endParaRPr lang="fr-FR" sz="2000" i="1" dirty="0" smtClean="0"/>
          </a:p>
          <a:p>
            <a:pPr marL="0" indent="0">
              <a:spcBef>
                <a:spcPts val="0"/>
              </a:spcBef>
              <a:buNone/>
            </a:pPr>
            <a:r>
              <a:rPr lang="fr-FR" sz="2000" b="1" dirty="0" smtClean="0">
                <a:solidFill>
                  <a:schemeClr val="tx2">
                    <a:lumMod val="75000"/>
                  </a:schemeClr>
                </a:solidFill>
              </a:rPr>
              <a:t>$flag </a:t>
            </a:r>
            <a:r>
              <a:rPr lang="fr-FR" sz="2000" b="1" dirty="0">
                <a:solidFill>
                  <a:schemeClr val="tx2">
                    <a:lumMod val="75000"/>
                  </a:schemeClr>
                </a:solidFill>
              </a:rPr>
              <a:t>:</a:t>
            </a:r>
            <a:r>
              <a:rPr lang="fr-FR" sz="2000" dirty="0"/>
              <a:t> (optionnel) utilisé pour modifier le comportement de tri en utilisant ces valeurs : </a:t>
            </a:r>
            <a:endParaRPr lang="fr-FR" sz="2000" dirty="0" smtClean="0"/>
          </a:p>
          <a:p>
            <a:pPr>
              <a:spcBef>
                <a:spcPts val="0"/>
              </a:spcBef>
            </a:pPr>
            <a:r>
              <a:rPr lang="fr-FR" sz="2000" b="1" dirty="0"/>
              <a:t>SORT_REGULAR</a:t>
            </a:r>
            <a:r>
              <a:rPr lang="fr-FR" sz="2000" dirty="0"/>
              <a:t> : compare les éléments normalement (ne modifie pas les types) </a:t>
            </a:r>
          </a:p>
          <a:p>
            <a:pPr>
              <a:spcBef>
                <a:spcPts val="0"/>
              </a:spcBef>
            </a:pPr>
            <a:r>
              <a:rPr lang="fr-FR" sz="2000" b="1" dirty="0"/>
              <a:t>SORT_NUMERIC</a:t>
            </a:r>
            <a:r>
              <a:rPr lang="fr-FR" sz="2000" dirty="0"/>
              <a:t> : compare les éléments numériquement </a:t>
            </a:r>
          </a:p>
          <a:p>
            <a:pPr>
              <a:spcBef>
                <a:spcPts val="0"/>
              </a:spcBef>
            </a:pPr>
            <a:r>
              <a:rPr lang="fr-FR" sz="2000" b="1" dirty="0"/>
              <a:t>SORT_STRING</a:t>
            </a:r>
            <a:r>
              <a:rPr lang="fr-FR" sz="2000" dirty="0"/>
              <a:t> : compare les éléments comme des chaînes de caractères </a:t>
            </a:r>
          </a:p>
          <a:p>
            <a:pPr>
              <a:spcBef>
                <a:spcPts val="0"/>
              </a:spcBef>
            </a:pPr>
            <a:r>
              <a:rPr lang="fr-FR" sz="2000" b="1" dirty="0"/>
              <a:t>SORT_LOCALE_STRING</a:t>
            </a:r>
            <a:r>
              <a:rPr lang="fr-FR" sz="2000" dirty="0"/>
              <a:t> : compare les éléments en utilisant la configuration locale. </a:t>
            </a:r>
            <a:endParaRPr lang="fr-FR" sz="2000" dirty="0" smtClean="0"/>
          </a:p>
          <a:p>
            <a:pPr>
              <a:spcBef>
                <a:spcPts val="0"/>
              </a:spcBef>
            </a:pPr>
            <a:r>
              <a:rPr lang="fr-FR" sz="2000" b="1" dirty="0" smtClean="0"/>
              <a:t>SORT_NATURAL</a:t>
            </a:r>
            <a:r>
              <a:rPr lang="fr-FR" sz="2000" dirty="0" smtClean="0"/>
              <a:t> </a:t>
            </a:r>
            <a:r>
              <a:rPr lang="fr-FR" sz="2000" dirty="0"/>
              <a:t>- compare les éléments comme des chaînes de caractères en utilisant l'ordre </a:t>
            </a:r>
            <a:r>
              <a:rPr lang="fr-FR" sz="2000" dirty="0" smtClean="0"/>
              <a:t>naturel,</a:t>
            </a:r>
          </a:p>
          <a:p>
            <a:pPr>
              <a:spcBef>
                <a:spcPts val="0"/>
              </a:spcBef>
            </a:pPr>
            <a:r>
              <a:rPr lang="fr-FR" sz="2000" b="1" dirty="0" smtClean="0"/>
              <a:t>SORT_FLAG_CASE</a:t>
            </a:r>
            <a:r>
              <a:rPr lang="fr-FR" sz="2000" dirty="0" smtClean="0"/>
              <a:t> </a:t>
            </a:r>
            <a:r>
              <a:rPr lang="fr-FR" sz="2000" dirty="0"/>
              <a:t>- pour trier les chaînes sans tenir compte de la casse. </a:t>
            </a:r>
            <a:r>
              <a:rPr lang="fr-FR" sz="2000" dirty="0" smtClean="0"/>
              <a:t>peut </a:t>
            </a:r>
            <a:r>
              <a:rPr lang="fr-FR" sz="2000" dirty="0"/>
              <a:t>être combiné (grâce à l'opérateur OR) avec </a:t>
            </a:r>
            <a:r>
              <a:rPr lang="fr-FR" sz="2000" b="1" dirty="0"/>
              <a:t>SORT_STRING</a:t>
            </a:r>
            <a:r>
              <a:rPr lang="fr-FR" sz="2000" dirty="0"/>
              <a:t> ou </a:t>
            </a:r>
            <a:r>
              <a:rPr lang="fr-FR" sz="2000" b="1" dirty="0" smtClean="0"/>
              <a:t>SORT_NATURAL</a:t>
            </a:r>
            <a:endParaRPr lang="fr-FR" sz="2000" i="1" dirty="0"/>
          </a:p>
        </p:txBody>
      </p:sp>
    </p:spTree>
    <p:extLst>
      <p:ext uri="{BB962C8B-B14F-4D97-AF65-F5344CB8AC3E}">
        <p14:creationId xmlns:p14="http://schemas.microsoft.com/office/powerpoint/2010/main" val="3395842842"/>
      </p:ext>
    </p:extLst>
  </p:cSld>
  <p:clrMapOvr>
    <a:masterClrMapping/>
  </p:clrMapOvr>
  <p:transition spd="slow">
    <p:wipe dir="d"/>
  </p:transition>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a:t>
            </a:r>
            <a:r>
              <a:rPr lang="fr-FR" sz="4000" b="1" i="1" dirty="0" smtClean="0"/>
              <a:t>gestion des tableaux : </a:t>
            </a:r>
            <a:r>
              <a:rPr lang="fr-FR" sz="2800" b="1" i="1" dirty="0" err="1" smtClean="0">
                <a:solidFill>
                  <a:schemeClr val="accent2">
                    <a:lumMod val="75000"/>
                  </a:schemeClr>
                </a:solidFill>
              </a:rPr>
              <a:t>rsort</a:t>
            </a:r>
            <a:r>
              <a:rPr lang="fr-FR" sz="2800" b="1" i="1" dirty="0" smtClean="0">
                <a:solidFill>
                  <a:schemeClr val="accent2">
                    <a:lumMod val="75000"/>
                  </a:schemeClr>
                </a:solidFill>
              </a:rPr>
              <a:t>($tableau[,$flag])</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fr-FR" sz="2000" i="1" dirty="0" smtClean="0"/>
              <a:t>Valeur </a:t>
            </a:r>
            <a:r>
              <a:rPr lang="fr-FR" sz="2000" i="1" dirty="0"/>
              <a:t>de retour :</a:t>
            </a:r>
          </a:p>
          <a:p>
            <a:pPr marL="0" indent="0">
              <a:buNone/>
            </a:pPr>
            <a:r>
              <a:rPr lang="fr-FR" sz="2000" dirty="0" smtClean="0"/>
              <a:t>TRUE si tout s'est bien passé, FALSE sinon.</a:t>
            </a:r>
          </a:p>
          <a:p>
            <a:pPr marL="0" indent="0">
              <a:buNone/>
            </a:pPr>
            <a:r>
              <a:rPr lang="fr-FR" sz="2000" dirty="0" smtClean="0"/>
              <a:t>exemples </a:t>
            </a:r>
            <a:r>
              <a:rPr lang="fr-FR" sz="2000" dirty="0"/>
              <a:t>:</a:t>
            </a:r>
          </a:p>
          <a:p>
            <a:pPr marL="0" indent="0">
              <a:buNone/>
            </a:pPr>
            <a:r>
              <a:rPr lang="fr-FR" sz="2000" dirty="0"/>
              <a:t>$fruits = </a:t>
            </a:r>
            <a:r>
              <a:rPr lang="fr-FR" sz="2000" dirty="0" err="1"/>
              <a:t>array</a:t>
            </a:r>
            <a:r>
              <a:rPr lang="fr-FR" sz="2000" dirty="0" smtClean="0"/>
              <a:t>("citron",</a:t>
            </a:r>
            <a:r>
              <a:rPr lang="fr-FR" sz="2000" dirty="0"/>
              <a:t> "orange", "</a:t>
            </a:r>
            <a:r>
              <a:rPr lang="fr-FR" sz="2000" dirty="0" smtClean="0"/>
              <a:t>banane",</a:t>
            </a:r>
            <a:r>
              <a:rPr lang="fr-FR" sz="2000" dirty="0"/>
              <a:t> "</a:t>
            </a:r>
            <a:r>
              <a:rPr lang="fr-FR" sz="2000" dirty="0" smtClean="0"/>
              <a:t>abricot");</a:t>
            </a:r>
            <a:r>
              <a:rPr lang="fr-FR" sz="2000" dirty="0"/>
              <a:t/>
            </a:r>
            <a:br>
              <a:rPr lang="fr-FR" sz="2000" dirty="0"/>
            </a:br>
            <a:r>
              <a:rPr lang="fr-FR" sz="2000" b="1" dirty="0" err="1" smtClean="0">
                <a:solidFill>
                  <a:schemeClr val="accent2">
                    <a:lumMod val="75000"/>
                  </a:schemeClr>
                </a:solidFill>
              </a:rPr>
              <a:t>rsort</a:t>
            </a:r>
            <a:r>
              <a:rPr lang="fr-FR" sz="2000" dirty="0"/>
              <a:t>($fruits);</a:t>
            </a:r>
            <a:br>
              <a:rPr lang="fr-FR" sz="2000" dirty="0"/>
            </a:br>
            <a:r>
              <a:rPr lang="fr-FR" sz="2000" dirty="0" err="1"/>
              <a:t>foreach</a:t>
            </a:r>
            <a:r>
              <a:rPr lang="fr-FR" sz="2000" dirty="0"/>
              <a:t> ($fruits as $key =&gt; $val) {</a:t>
            </a:r>
            <a:br>
              <a:rPr lang="fr-FR" sz="2000" dirty="0"/>
            </a:br>
            <a:r>
              <a:rPr lang="fr-FR" sz="2000" dirty="0"/>
              <a:t>    </a:t>
            </a:r>
            <a:r>
              <a:rPr lang="fr-FR" sz="2000" dirty="0" err="1"/>
              <a:t>echo</a:t>
            </a:r>
            <a:r>
              <a:rPr lang="fr-FR" sz="2000" dirty="0"/>
              <a:t> "fruits[" . $key . "] = " . $val . </a:t>
            </a:r>
            <a:r>
              <a:rPr lang="fr-FR" sz="2000" dirty="0" smtClean="0"/>
              <a:t>"&lt;</a:t>
            </a:r>
            <a:r>
              <a:rPr lang="fr-FR" sz="2000" dirty="0" err="1" smtClean="0"/>
              <a:t>br</a:t>
            </a:r>
            <a:r>
              <a:rPr lang="fr-FR" sz="2000" dirty="0" smtClean="0"/>
              <a:t>/&gt;\n</a:t>
            </a:r>
            <a:r>
              <a:rPr lang="fr-FR" sz="2000" dirty="0"/>
              <a:t>";</a:t>
            </a:r>
            <a:endParaRPr lang="fr-FR" sz="2000" b="1" i="1" dirty="0" smtClean="0">
              <a:solidFill>
                <a:schemeClr val="accent2">
                  <a:lumMod val="75000"/>
                </a:schemeClr>
              </a:solidFill>
            </a:endParaRPr>
          </a:p>
          <a:p>
            <a:pPr marL="0" indent="0">
              <a:buNone/>
            </a:pPr>
            <a:r>
              <a:rPr lang="fr-FR" sz="2000" dirty="0" smtClean="0"/>
              <a:t>}</a:t>
            </a:r>
            <a:endParaRPr lang="fr-FR"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5938" y="4087112"/>
            <a:ext cx="2047875"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5583660"/>
      </p:ext>
    </p:extLst>
  </p:cSld>
  <p:clrMapOvr>
    <a:masterClrMapping/>
  </p:clrMapOvr>
  <p:transition spd="slow">
    <p:wipe dir="d"/>
  </p:transition>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a:t>
            </a:r>
            <a:r>
              <a:rPr lang="fr-FR" sz="4000" b="1" i="1" dirty="0" smtClean="0"/>
              <a:t>gestion des tableaux : </a:t>
            </a:r>
            <a:r>
              <a:rPr lang="fr-FR" sz="2800" b="1" i="1" dirty="0" err="1" smtClean="0">
                <a:solidFill>
                  <a:schemeClr val="accent2">
                    <a:lumMod val="75000"/>
                  </a:schemeClr>
                </a:solidFill>
              </a:rPr>
              <a:t>ksort</a:t>
            </a:r>
            <a:r>
              <a:rPr lang="fr-FR" sz="2800" b="1" i="1" dirty="0" smtClean="0">
                <a:solidFill>
                  <a:schemeClr val="accent2">
                    <a:lumMod val="75000"/>
                  </a:schemeClr>
                </a:solidFill>
              </a:rPr>
              <a:t>($tableau[,$flag])</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lnSpcReduction="10000"/>
          </a:bodyPr>
          <a:lstStyle/>
          <a:p>
            <a:pPr marL="0" indent="0">
              <a:spcBef>
                <a:spcPts val="0"/>
              </a:spcBef>
              <a:buNone/>
            </a:pPr>
            <a:r>
              <a:rPr lang="fr-FR" sz="2000" dirty="0" err="1" smtClean="0">
                <a:solidFill>
                  <a:schemeClr val="tx2">
                    <a:lumMod val="75000"/>
                  </a:schemeClr>
                </a:solidFill>
              </a:rPr>
              <a:t>bool</a:t>
            </a:r>
            <a:r>
              <a:rPr lang="fr-FR" sz="2000" dirty="0" smtClean="0"/>
              <a:t> </a:t>
            </a:r>
            <a:r>
              <a:rPr lang="fr-FR" sz="2000" b="1" dirty="0" err="1" smtClean="0">
                <a:solidFill>
                  <a:schemeClr val="accent2">
                    <a:lumMod val="75000"/>
                  </a:schemeClr>
                </a:solidFill>
              </a:rPr>
              <a:t>ksort</a:t>
            </a:r>
            <a:r>
              <a:rPr lang="fr-FR" sz="2000" b="1" dirty="0" smtClean="0">
                <a:solidFill>
                  <a:schemeClr val="accent2">
                    <a:lumMod val="75000"/>
                  </a:schemeClr>
                </a:solidFill>
              </a:rPr>
              <a:t>(</a:t>
            </a:r>
            <a:r>
              <a:rPr lang="fr-FR" sz="2000" b="1" dirty="0" smtClean="0">
                <a:solidFill>
                  <a:schemeClr val="tx2">
                    <a:lumMod val="75000"/>
                  </a:schemeClr>
                </a:solidFill>
              </a:rPr>
              <a:t>$tableau[,$flag] </a:t>
            </a:r>
            <a:r>
              <a:rPr lang="fr-FR" sz="2000" b="1" dirty="0">
                <a:solidFill>
                  <a:schemeClr val="accent2">
                    <a:lumMod val="75000"/>
                  </a:schemeClr>
                </a:solidFill>
              </a:rPr>
              <a:t>)</a:t>
            </a:r>
          </a:p>
          <a:p>
            <a:pPr marL="0" indent="0">
              <a:spcBef>
                <a:spcPts val="0"/>
              </a:spcBef>
              <a:buNone/>
            </a:pPr>
            <a:r>
              <a:rPr lang="fr-FR" sz="2000" dirty="0"/>
              <a:t>Cette fonction trie le tableau </a:t>
            </a:r>
            <a:r>
              <a:rPr lang="fr-FR" sz="2000" b="1" dirty="0" smtClean="0">
                <a:solidFill>
                  <a:schemeClr val="tx2">
                    <a:lumMod val="75000"/>
                  </a:schemeClr>
                </a:solidFill>
              </a:rPr>
              <a:t>$tableau </a:t>
            </a:r>
            <a:r>
              <a:rPr lang="fr-FR" sz="2000" dirty="0" smtClean="0"/>
              <a:t>dans </a:t>
            </a:r>
            <a:r>
              <a:rPr lang="fr-FR" sz="2000" u="sng" dirty="0" smtClean="0"/>
              <a:t>l'ordre croissant des </a:t>
            </a:r>
            <a:r>
              <a:rPr lang="fr-FR" sz="2000" u="sng" dirty="0"/>
              <a:t>clés</a:t>
            </a:r>
            <a:r>
              <a:rPr lang="fr-FR" sz="2000" dirty="0"/>
              <a:t>. Cette fonction est pratique pour les tableaux associatifs. </a:t>
            </a:r>
            <a:endParaRPr lang="fr-FR" sz="2000" i="1" dirty="0" smtClean="0"/>
          </a:p>
          <a:p>
            <a:pPr marL="0" indent="0">
              <a:spcBef>
                <a:spcPts val="0"/>
              </a:spcBef>
              <a:buNone/>
            </a:pPr>
            <a:r>
              <a:rPr lang="fr-FR" sz="2000" b="1" dirty="0" smtClean="0">
                <a:solidFill>
                  <a:schemeClr val="tx2">
                    <a:lumMod val="75000"/>
                  </a:schemeClr>
                </a:solidFill>
              </a:rPr>
              <a:t>$tableau :</a:t>
            </a:r>
            <a:r>
              <a:rPr lang="fr-FR" sz="2000" dirty="0" smtClean="0"/>
              <a:t> Le tableau à trier,</a:t>
            </a:r>
            <a:endParaRPr lang="fr-FR" sz="2000" i="1" dirty="0" smtClean="0"/>
          </a:p>
          <a:p>
            <a:pPr marL="0" indent="0">
              <a:spcBef>
                <a:spcPts val="0"/>
              </a:spcBef>
              <a:buNone/>
            </a:pPr>
            <a:r>
              <a:rPr lang="fr-FR" sz="2000" b="1" dirty="0" smtClean="0">
                <a:solidFill>
                  <a:schemeClr val="tx2">
                    <a:lumMod val="75000"/>
                  </a:schemeClr>
                </a:solidFill>
              </a:rPr>
              <a:t>$flag </a:t>
            </a:r>
            <a:r>
              <a:rPr lang="fr-FR" sz="2000" b="1" dirty="0">
                <a:solidFill>
                  <a:schemeClr val="tx2">
                    <a:lumMod val="75000"/>
                  </a:schemeClr>
                </a:solidFill>
              </a:rPr>
              <a:t>:</a:t>
            </a:r>
            <a:r>
              <a:rPr lang="fr-FR" sz="2000" dirty="0"/>
              <a:t> (optionnel) utilisé pour modifier le comportement de tri en utilisant ces valeurs : </a:t>
            </a:r>
            <a:endParaRPr lang="fr-FR" sz="2000" dirty="0" smtClean="0"/>
          </a:p>
          <a:p>
            <a:pPr>
              <a:spcBef>
                <a:spcPts val="0"/>
              </a:spcBef>
            </a:pPr>
            <a:r>
              <a:rPr lang="fr-FR" sz="2000" b="1" dirty="0"/>
              <a:t>SORT_REGULAR</a:t>
            </a:r>
            <a:r>
              <a:rPr lang="fr-FR" sz="2000" dirty="0"/>
              <a:t> : compare les éléments normalement (ne modifie pas les types) </a:t>
            </a:r>
          </a:p>
          <a:p>
            <a:pPr>
              <a:spcBef>
                <a:spcPts val="0"/>
              </a:spcBef>
            </a:pPr>
            <a:r>
              <a:rPr lang="fr-FR" sz="2000" b="1" dirty="0"/>
              <a:t>SORT_NUMERIC</a:t>
            </a:r>
            <a:r>
              <a:rPr lang="fr-FR" sz="2000" dirty="0"/>
              <a:t> : compare les éléments numériquement </a:t>
            </a:r>
          </a:p>
          <a:p>
            <a:pPr>
              <a:spcBef>
                <a:spcPts val="0"/>
              </a:spcBef>
            </a:pPr>
            <a:r>
              <a:rPr lang="fr-FR" sz="2000" b="1" dirty="0"/>
              <a:t>SORT_STRING</a:t>
            </a:r>
            <a:r>
              <a:rPr lang="fr-FR" sz="2000" dirty="0"/>
              <a:t> : compare les éléments comme des chaînes de caractères </a:t>
            </a:r>
          </a:p>
          <a:p>
            <a:pPr>
              <a:spcBef>
                <a:spcPts val="0"/>
              </a:spcBef>
            </a:pPr>
            <a:r>
              <a:rPr lang="fr-FR" sz="2000" b="1" dirty="0"/>
              <a:t>SORT_LOCALE_STRING</a:t>
            </a:r>
            <a:r>
              <a:rPr lang="fr-FR" sz="2000" dirty="0"/>
              <a:t> : compare les éléments en utilisant la configuration locale. </a:t>
            </a:r>
            <a:endParaRPr lang="fr-FR" sz="2000" dirty="0" smtClean="0"/>
          </a:p>
          <a:p>
            <a:pPr>
              <a:spcBef>
                <a:spcPts val="0"/>
              </a:spcBef>
            </a:pPr>
            <a:r>
              <a:rPr lang="fr-FR" sz="2000" b="1" dirty="0" smtClean="0"/>
              <a:t>SORT_NATURAL</a:t>
            </a:r>
            <a:r>
              <a:rPr lang="fr-FR" sz="2000" dirty="0" smtClean="0"/>
              <a:t> </a:t>
            </a:r>
            <a:r>
              <a:rPr lang="fr-FR" sz="2000" dirty="0"/>
              <a:t>- compare les éléments comme des chaînes de caractères en utilisant l'ordre </a:t>
            </a:r>
            <a:r>
              <a:rPr lang="fr-FR" sz="2000" dirty="0" smtClean="0"/>
              <a:t>naturel,</a:t>
            </a:r>
          </a:p>
          <a:p>
            <a:pPr>
              <a:spcBef>
                <a:spcPts val="0"/>
              </a:spcBef>
            </a:pPr>
            <a:r>
              <a:rPr lang="fr-FR" sz="2000" b="1" dirty="0" smtClean="0"/>
              <a:t>SORT_FLAG_CASE</a:t>
            </a:r>
            <a:r>
              <a:rPr lang="fr-FR" sz="2000" dirty="0" smtClean="0"/>
              <a:t> </a:t>
            </a:r>
            <a:r>
              <a:rPr lang="fr-FR" sz="2000" dirty="0"/>
              <a:t>- pour trier les chaînes sans tenir compte de la casse. </a:t>
            </a:r>
            <a:r>
              <a:rPr lang="fr-FR" sz="2000" dirty="0" smtClean="0"/>
              <a:t>peut </a:t>
            </a:r>
            <a:r>
              <a:rPr lang="fr-FR" sz="2000" dirty="0"/>
              <a:t>être combiné (grâce à l'opérateur OR) avec </a:t>
            </a:r>
            <a:r>
              <a:rPr lang="fr-FR" sz="2000" b="1" dirty="0"/>
              <a:t>SORT_STRING</a:t>
            </a:r>
            <a:r>
              <a:rPr lang="fr-FR" sz="2000" dirty="0"/>
              <a:t> ou </a:t>
            </a:r>
            <a:r>
              <a:rPr lang="fr-FR" sz="2000" b="1" dirty="0" smtClean="0"/>
              <a:t>SORT_NATURAL</a:t>
            </a:r>
            <a:endParaRPr lang="fr-FR" sz="2000" i="1" dirty="0"/>
          </a:p>
        </p:txBody>
      </p:sp>
    </p:spTree>
    <p:extLst>
      <p:ext uri="{BB962C8B-B14F-4D97-AF65-F5344CB8AC3E}">
        <p14:creationId xmlns:p14="http://schemas.microsoft.com/office/powerpoint/2010/main" val="3649559684"/>
      </p:ext>
    </p:extLst>
  </p:cSld>
  <p:clrMapOvr>
    <a:masterClrMapping/>
  </p:clrMapOvr>
  <p:transition spd="slow">
    <p:wipe dir="d"/>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a:t>
            </a:r>
            <a:r>
              <a:rPr lang="fr-FR" sz="4000" b="1" i="1" dirty="0" smtClean="0"/>
              <a:t>gestion des tableaux : </a:t>
            </a:r>
            <a:r>
              <a:rPr lang="fr-FR" sz="2800" b="1" i="1" dirty="0" err="1" smtClean="0">
                <a:solidFill>
                  <a:schemeClr val="accent2">
                    <a:lumMod val="75000"/>
                  </a:schemeClr>
                </a:solidFill>
              </a:rPr>
              <a:t>ksort</a:t>
            </a:r>
            <a:r>
              <a:rPr lang="fr-FR" sz="2800" b="1" i="1" dirty="0" smtClean="0">
                <a:solidFill>
                  <a:schemeClr val="accent2">
                    <a:lumMod val="75000"/>
                  </a:schemeClr>
                </a:solidFill>
              </a:rPr>
              <a:t>($tableau[,$flag])</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fr-FR" sz="2000" i="1" dirty="0" smtClean="0"/>
              <a:t>Valeur </a:t>
            </a:r>
            <a:r>
              <a:rPr lang="fr-FR" sz="2000" i="1" dirty="0"/>
              <a:t>de retour :</a:t>
            </a:r>
          </a:p>
          <a:p>
            <a:pPr marL="0" indent="0">
              <a:buNone/>
            </a:pPr>
            <a:r>
              <a:rPr lang="fr-FR" sz="2000" dirty="0" smtClean="0"/>
              <a:t>TRUE si tout s'est bien passé, FALSE sinon.</a:t>
            </a:r>
          </a:p>
          <a:p>
            <a:pPr marL="0" indent="0">
              <a:buNone/>
            </a:pPr>
            <a:r>
              <a:rPr lang="fr-FR" sz="2000" dirty="0" smtClean="0"/>
              <a:t>exemples </a:t>
            </a:r>
            <a:r>
              <a:rPr lang="fr-FR" sz="2000" dirty="0"/>
              <a:t>:</a:t>
            </a:r>
          </a:p>
          <a:p>
            <a:pPr marL="0" indent="0">
              <a:buNone/>
            </a:pPr>
            <a:r>
              <a:rPr lang="fr-FR" sz="2000" dirty="0"/>
              <a:t>$fruits=</a:t>
            </a:r>
            <a:r>
              <a:rPr lang="fr-FR" sz="2000" dirty="0" err="1"/>
              <a:t>array</a:t>
            </a:r>
            <a:r>
              <a:rPr lang="fr-FR" sz="2000" dirty="0"/>
              <a:t>("d"=&gt;"</a:t>
            </a:r>
            <a:r>
              <a:rPr lang="fr-FR" sz="2000" dirty="0" err="1"/>
              <a:t>citron","c</a:t>
            </a:r>
            <a:r>
              <a:rPr lang="fr-FR" sz="2000" dirty="0"/>
              <a:t>"=&gt;"</a:t>
            </a:r>
            <a:r>
              <a:rPr lang="fr-FR" sz="2000" dirty="0" err="1"/>
              <a:t>orange","a</a:t>
            </a:r>
            <a:r>
              <a:rPr lang="fr-FR" sz="2000" dirty="0"/>
              <a:t>"=&gt;"</a:t>
            </a:r>
            <a:r>
              <a:rPr lang="fr-FR" sz="2000" dirty="0" err="1"/>
              <a:t>banane","b</a:t>
            </a:r>
            <a:r>
              <a:rPr lang="fr-FR" sz="2000" dirty="0"/>
              <a:t>"=&gt;"abricot");</a:t>
            </a:r>
            <a:br>
              <a:rPr lang="fr-FR" sz="2000" dirty="0"/>
            </a:br>
            <a:r>
              <a:rPr lang="fr-FR" sz="2000" b="1" dirty="0">
                <a:solidFill>
                  <a:schemeClr val="accent2">
                    <a:lumMod val="75000"/>
                  </a:schemeClr>
                </a:solidFill>
              </a:rPr>
              <a:t>sort</a:t>
            </a:r>
            <a:r>
              <a:rPr lang="fr-FR" sz="2000" dirty="0"/>
              <a:t>($fruits);</a:t>
            </a:r>
            <a:br>
              <a:rPr lang="fr-FR" sz="2000" dirty="0"/>
            </a:br>
            <a:r>
              <a:rPr lang="fr-FR" sz="2000" dirty="0" err="1"/>
              <a:t>foreach</a:t>
            </a:r>
            <a:r>
              <a:rPr lang="fr-FR" sz="2000" dirty="0"/>
              <a:t> ($fruits as $key =&gt; $val) {</a:t>
            </a:r>
            <a:br>
              <a:rPr lang="fr-FR" sz="2000" dirty="0"/>
            </a:br>
            <a:r>
              <a:rPr lang="fr-FR" sz="2000" dirty="0"/>
              <a:t>    </a:t>
            </a:r>
            <a:r>
              <a:rPr lang="fr-FR" sz="2000" dirty="0" err="1"/>
              <a:t>echo</a:t>
            </a:r>
            <a:r>
              <a:rPr lang="fr-FR" sz="2000" dirty="0"/>
              <a:t> "fruits[" . $key . "] = " . $val . </a:t>
            </a:r>
            <a:r>
              <a:rPr lang="fr-FR" sz="2000" dirty="0" smtClean="0"/>
              <a:t>"&lt;</a:t>
            </a:r>
            <a:r>
              <a:rPr lang="fr-FR" sz="2000" dirty="0" err="1" smtClean="0"/>
              <a:t>br</a:t>
            </a:r>
            <a:r>
              <a:rPr lang="fr-FR" sz="2000" dirty="0" smtClean="0"/>
              <a:t>/&gt;\n</a:t>
            </a:r>
            <a:r>
              <a:rPr lang="fr-FR" sz="2000" dirty="0"/>
              <a:t>";</a:t>
            </a:r>
            <a:endParaRPr lang="fr-FR" sz="2000" b="1" i="1" dirty="0" smtClean="0">
              <a:solidFill>
                <a:schemeClr val="accent2">
                  <a:lumMod val="75000"/>
                </a:schemeClr>
              </a:solidFill>
            </a:endParaRPr>
          </a:p>
          <a:p>
            <a:pPr marL="0" indent="0">
              <a:buNone/>
            </a:pPr>
            <a:r>
              <a:rPr lang="fr-FR" sz="2000" dirty="0" smtClean="0"/>
              <a:t>}</a:t>
            </a:r>
            <a:endParaRPr lang="fr-FR"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4797152"/>
            <a:ext cx="222885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9982711"/>
      </p:ext>
    </p:extLst>
  </p:cSld>
  <p:clrMapOvr>
    <a:masterClrMapping/>
  </p:clrMapOvr>
  <p:transition spd="slow">
    <p:wipe dir="d"/>
  </p:transition>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a:t>
            </a:r>
            <a:r>
              <a:rPr lang="fr-FR" sz="4000" b="1" i="1" dirty="0" smtClean="0"/>
              <a:t>gestion des tableaux : </a:t>
            </a:r>
            <a:r>
              <a:rPr lang="fr-FR" sz="2800" b="1" i="1" dirty="0" err="1" smtClean="0">
                <a:solidFill>
                  <a:schemeClr val="accent2">
                    <a:lumMod val="75000"/>
                  </a:schemeClr>
                </a:solidFill>
              </a:rPr>
              <a:t>krsort</a:t>
            </a:r>
            <a:r>
              <a:rPr lang="fr-FR" sz="2800" b="1" i="1" dirty="0" smtClean="0">
                <a:solidFill>
                  <a:schemeClr val="accent2">
                    <a:lumMod val="75000"/>
                  </a:schemeClr>
                </a:solidFill>
              </a:rPr>
              <a:t>($tableau[,$flag])</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spcBef>
                <a:spcPts val="0"/>
              </a:spcBef>
              <a:buNone/>
            </a:pPr>
            <a:r>
              <a:rPr lang="fr-FR" sz="2000" dirty="0" err="1" smtClean="0">
                <a:solidFill>
                  <a:schemeClr val="tx2">
                    <a:lumMod val="75000"/>
                  </a:schemeClr>
                </a:solidFill>
              </a:rPr>
              <a:t>bool</a:t>
            </a:r>
            <a:r>
              <a:rPr lang="fr-FR" sz="2000" dirty="0" smtClean="0"/>
              <a:t> </a:t>
            </a:r>
            <a:r>
              <a:rPr lang="fr-FR" sz="2000" b="1" dirty="0" err="1" smtClean="0">
                <a:solidFill>
                  <a:schemeClr val="accent2">
                    <a:lumMod val="75000"/>
                  </a:schemeClr>
                </a:solidFill>
              </a:rPr>
              <a:t>krsort</a:t>
            </a:r>
            <a:r>
              <a:rPr lang="fr-FR" sz="2000" b="1" dirty="0" smtClean="0">
                <a:solidFill>
                  <a:schemeClr val="accent2">
                    <a:lumMod val="75000"/>
                  </a:schemeClr>
                </a:solidFill>
              </a:rPr>
              <a:t>(</a:t>
            </a:r>
            <a:r>
              <a:rPr lang="fr-FR" sz="2000" b="1" dirty="0" smtClean="0">
                <a:solidFill>
                  <a:schemeClr val="tx2">
                    <a:lumMod val="75000"/>
                  </a:schemeClr>
                </a:solidFill>
              </a:rPr>
              <a:t>$tableau[,$flag] </a:t>
            </a:r>
            <a:r>
              <a:rPr lang="fr-FR" sz="2000" b="1" dirty="0">
                <a:solidFill>
                  <a:schemeClr val="accent2">
                    <a:lumMod val="75000"/>
                  </a:schemeClr>
                </a:solidFill>
              </a:rPr>
              <a:t>)</a:t>
            </a:r>
          </a:p>
          <a:p>
            <a:pPr marL="0" indent="0">
              <a:spcBef>
                <a:spcPts val="0"/>
              </a:spcBef>
              <a:buNone/>
            </a:pPr>
            <a:r>
              <a:rPr lang="fr-FR" sz="2000" dirty="0"/>
              <a:t>Cette fonction trie le tableau </a:t>
            </a:r>
            <a:r>
              <a:rPr lang="fr-FR" sz="2000" b="1" dirty="0" smtClean="0">
                <a:solidFill>
                  <a:schemeClr val="tx2">
                    <a:lumMod val="75000"/>
                  </a:schemeClr>
                </a:solidFill>
              </a:rPr>
              <a:t>$tableau </a:t>
            </a:r>
            <a:r>
              <a:rPr lang="fr-FR" sz="2000" dirty="0" smtClean="0"/>
              <a:t>dans </a:t>
            </a:r>
            <a:r>
              <a:rPr lang="fr-FR" sz="2000" u="sng" dirty="0" smtClean="0"/>
              <a:t>l'ordre décroissant des clés</a:t>
            </a:r>
            <a:r>
              <a:rPr lang="fr-FR" sz="2000" dirty="0" smtClean="0"/>
              <a:t>.</a:t>
            </a:r>
            <a:endParaRPr lang="fr-FR" sz="2000" i="1" dirty="0" smtClean="0"/>
          </a:p>
          <a:p>
            <a:pPr marL="0" indent="0">
              <a:spcBef>
                <a:spcPts val="0"/>
              </a:spcBef>
              <a:buNone/>
            </a:pPr>
            <a:r>
              <a:rPr lang="fr-FR" sz="2000" b="1" dirty="0" smtClean="0">
                <a:solidFill>
                  <a:schemeClr val="tx2">
                    <a:lumMod val="75000"/>
                  </a:schemeClr>
                </a:solidFill>
              </a:rPr>
              <a:t>$tableau :</a:t>
            </a:r>
            <a:r>
              <a:rPr lang="fr-FR" sz="2000" dirty="0" smtClean="0"/>
              <a:t> Le tableau à trier,</a:t>
            </a:r>
            <a:endParaRPr lang="fr-FR" sz="2000" i="1" dirty="0" smtClean="0"/>
          </a:p>
          <a:p>
            <a:pPr marL="0" indent="0">
              <a:spcBef>
                <a:spcPts val="0"/>
              </a:spcBef>
              <a:buNone/>
            </a:pPr>
            <a:r>
              <a:rPr lang="fr-FR" sz="2000" b="1" dirty="0" smtClean="0">
                <a:solidFill>
                  <a:schemeClr val="tx2">
                    <a:lumMod val="75000"/>
                  </a:schemeClr>
                </a:solidFill>
              </a:rPr>
              <a:t>$flag </a:t>
            </a:r>
            <a:r>
              <a:rPr lang="fr-FR" sz="2000" b="1" dirty="0">
                <a:solidFill>
                  <a:schemeClr val="tx2">
                    <a:lumMod val="75000"/>
                  </a:schemeClr>
                </a:solidFill>
              </a:rPr>
              <a:t>:</a:t>
            </a:r>
            <a:r>
              <a:rPr lang="fr-FR" sz="2000" dirty="0"/>
              <a:t> (optionnel) utilisé pour modifier le comportement de tri en utilisant ces valeurs : </a:t>
            </a:r>
            <a:endParaRPr lang="fr-FR" sz="2000" dirty="0" smtClean="0"/>
          </a:p>
          <a:p>
            <a:pPr>
              <a:spcBef>
                <a:spcPts val="0"/>
              </a:spcBef>
            </a:pPr>
            <a:r>
              <a:rPr lang="fr-FR" sz="2000" b="1" dirty="0"/>
              <a:t>SORT_REGULAR</a:t>
            </a:r>
            <a:r>
              <a:rPr lang="fr-FR" sz="2000" dirty="0"/>
              <a:t> : compare les éléments normalement (ne modifie pas les types) </a:t>
            </a:r>
          </a:p>
          <a:p>
            <a:pPr>
              <a:spcBef>
                <a:spcPts val="0"/>
              </a:spcBef>
            </a:pPr>
            <a:r>
              <a:rPr lang="fr-FR" sz="2000" b="1" dirty="0"/>
              <a:t>SORT_NUMERIC</a:t>
            </a:r>
            <a:r>
              <a:rPr lang="fr-FR" sz="2000" dirty="0"/>
              <a:t> : compare les éléments numériquement </a:t>
            </a:r>
          </a:p>
          <a:p>
            <a:pPr>
              <a:spcBef>
                <a:spcPts val="0"/>
              </a:spcBef>
            </a:pPr>
            <a:r>
              <a:rPr lang="fr-FR" sz="2000" b="1" dirty="0"/>
              <a:t>SORT_STRING</a:t>
            </a:r>
            <a:r>
              <a:rPr lang="fr-FR" sz="2000" dirty="0"/>
              <a:t> : compare les éléments comme des chaînes de caractères </a:t>
            </a:r>
          </a:p>
          <a:p>
            <a:pPr>
              <a:spcBef>
                <a:spcPts val="0"/>
              </a:spcBef>
            </a:pPr>
            <a:r>
              <a:rPr lang="fr-FR" sz="2000" b="1" dirty="0"/>
              <a:t>SORT_LOCALE_STRING</a:t>
            </a:r>
            <a:r>
              <a:rPr lang="fr-FR" sz="2000" dirty="0"/>
              <a:t> : compare les éléments en utilisant la configuration locale. </a:t>
            </a:r>
            <a:endParaRPr lang="fr-FR" sz="2000" dirty="0" smtClean="0"/>
          </a:p>
          <a:p>
            <a:pPr>
              <a:spcBef>
                <a:spcPts val="0"/>
              </a:spcBef>
            </a:pPr>
            <a:r>
              <a:rPr lang="fr-FR" sz="2000" b="1" dirty="0" smtClean="0"/>
              <a:t>SORT_NATURAL</a:t>
            </a:r>
            <a:r>
              <a:rPr lang="fr-FR" sz="2000" dirty="0" smtClean="0"/>
              <a:t> </a:t>
            </a:r>
            <a:r>
              <a:rPr lang="fr-FR" sz="2000" dirty="0"/>
              <a:t>- compare les éléments comme des chaînes de caractères en utilisant l'ordre </a:t>
            </a:r>
            <a:r>
              <a:rPr lang="fr-FR" sz="2000" dirty="0" smtClean="0"/>
              <a:t>naturel,</a:t>
            </a:r>
          </a:p>
          <a:p>
            <a:pPr>
              <a:spcBef>
                <a:spcPts val="0"/>
              </a:spcBef>
            </a:pPr>
            <a:r>
              <a:rPr lang="fr-FR" sz="2000" b="1" dirty="0" smtClean="0"/>
              <a:t>SORT_FLAG_CASE</a:t>
            </a:r>
            <a:r>
              <a:rPr lang="fr-FR" sz="2000" dirty="0" smtClean="0"/>
              <a:t> </a:t>
            </a:r>
            <a:r>
              <a:rPr lang="fr-FR" sz="2000" dirty="0"/>
              <a:t>- pour trier les chaînes sans tenir compte de la casse. </a:t>
            </a:r>
            <a:r>
              <a:rPr lang="fr-FR" sz="2000" dirty="0" smtClean="0"/>
              <a:t>peut </a:t>
            </a:r>
            <a:r>
              <a:rPr lang="fr-FR" sz="2000" dirty="0"/>
              <a:t>être combiné (grâce à l'opérateur OR) avec </a:t>
            </a:r>
            <a:r>
              <a:rPr lang="fr-FR" sz="2000" b="1" dirty="0"/>
              <a:t>SORT_STRING</a:t>
            </a:r>
            <a:r>
              <a:rPr lang="fr-FR" sz="2000" dirty="0"/>
              <a:t> ou </a:t>
            </a:r>
            <a:r>
              <a:rPr lang="fr-FR" sz="2000" b="1" dirty="0" smtClean="0"/>
              <a:t>SORT_NATURAL</a:t>
            </a:r>
            <a:endParaRPr lang="fr-FR" sz="2000" i="1" dirty="0"/>
          </a:p>
        </p:txBody>
      </p:sp>
    </p:spTree>
    <p:extLst>
      <p:ext uri="{BB962C8B-B14F-4D97-AF65-F5344CB8AC3E}">
        <p14:creationId xmlns:p14="http://schemas.microsoft.com/office/powerpoint/2010/main" val="4202740888"/>
      </p:ext>
    </p:extLst>
  </p:cSld>
  <p:clrMapOvr>
    <a:masterClrMapping/>
  </p:clrMapOvr>
  <p:transition spd="slow">
    <p:wipe dir="d"/>
  </p:transition>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a:t>
            </a:r>
            <a:r>
              <a:rPr lang="fr-FR" sz="4000" b="1" i="1" dirty="0" smtClean="0"/>
              <a:t>gestion des tableaux : </a:t>
            </a:r>
            <a:r>
              <a:rPr lang="fr-FR" sz="2800" b="1" i="1" dirty="0" err="1" smtClean="0">
                <a:solidFill>
                  <a:schemeClr val="accent2">
                    <a:lumMod val="75000"/>
                  </a:schemeClr>
                </a:solidFill>
              </a:rPr>
              <a:t>krsort</a:t>
            </a:r>
            <a:r>
              <a:rPr lang="fr-FR" sz="2800" b="1" i="1" dirty="0" smtClean="0">
                <a:solidFill>
                  <a:schemeClr val="accent2">
                    <a:lumMod val="75000"/>
                  </a:schemeClr>
                </a:solidFill>
              </a:rPr>
              <a:t>($tableau[,$flag])</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fr-FR" sz="2000" i="1" dirty="0" smtClean="0"/>
              <a:t>Valeur </a:t>
            </a:r>
            <a:r>
              <a:rPr lang="fr-FR" sz="2000" i="1" dirty="0"/>
              <a:t>de retour :</a:t>
            </a:r>
          </a:p>
          <a:p>
            <a:pPr marL="0" indent="0">
              <a:buNone/>
            </a:pPr>
            <a:r>
              <a:rPr lang="fr-FR" sz="2000" dirty="0" smtClean="0"/>
              <a:t>TRUE si tout s'est bien passé, FALSE sinon.</a:t>
            </a:r>
          </a:p>
          <a:p>
            <a:pPr marL="0" indent="0">
              <a:buNone/>
            </a:pPr>
            <a:r>
              <a:rPr lang="fr-FR" sz="2000" dirty="0" smtClean="0"/>
              <a:t>exemples </a:t>
            </a:r>
            <a:r>
              <a:rPr lang="fr-FR" sz="2000" dirty="0"/>
              <a:t>:</a:t>
            </a:r>
          </a:p>
          <a:p>
            <a:pPr marL="0" indent="0">
              <a:buNone/>
            </a:pPr>
            <a:r>
              <a:rPr lang="fr-FR" sz="2000" dirty="0"/>
              <a:t>$fruits=</a:t>
            </a:r>
            <a:r>
              <a:rPr lang="fr-FR" sz="2000" dirty="0" err="1"/>
              <a:t>array</a:t>
            </a:r>
            <a:r>
              <a:rPr lang="fr-FR" sz="2000" dirty="0"/>
              <a:t>("d"=&gt;"</a:t>
            </a:r>
            <a:r>
              <a:rPr lang="fr-FR" sz="2000" dirty="0" err="1"/>
              <a:t>citron","c</a:t>
            </a:r>
            <a:r>
              <a:rPr lang="fr-FR" sz="2000" dirty="0"/>
              <a:t>"=&gt;"</a:t>
            </a:r>
            <a:r>
              <a:rPr lang="fr-FR" sz="2000" dirty="0" err="1"/>
              <a:t>orange","a</a:t>
            </a:r>
            <a:r>
              <a:rPr lang="fr-FR" sz="2000" dirty="0"/>
              <a:t>"=&gt;"</a:t>
            </a:r>
            <a:r>
              <a:rPr lang="fr-FR" sz="2000" dirty="0" err="1"/>
              <a:t>banane","b</a:t>
            </a:r>
            <a:r>
              <a:rPr lang="fr-FR" sz="2000" dirty="0"/>
              <a:t>"=&gt;"abricot</a:t>
            </a:r>
            <a:r>
              <a:rPr lang="fr-FR" sz="2000" dirty="0" smtClean="0"/>
              <a:t>");</a:t>
            </a:r>
          </a:p>
          <a:p>
            <a:pPr marL="0" indent="0">
              <a:buNone/>
            </a:pPr>
            <a:r>
              <a:rPr lang="fr-FR" sz="2000" b="1" dirty="0" err="1">
                <a:solidFill>
                  <a:schemeClr val="accent2">
                    <a:lumMod val="75000"/>
                  </a:schemeClr>
                </a:solidFill>
              </a:rPr>
              <a:t>k</a:t>
            </a:r>
            <a:r>
              <a:rPr lang="fr-FR" sz="2000" b="1" dirty="0" err="1" smtClean="0">
                <a:solidFill>
                  <a:schemeClr val="accent2">
                    <a:lumMod val="75000"/>
                  </a:schemeClr>
                </a:solidFill>
              </a:rPr>
              <a:t>rsort</a:t>
            </a:r>
            <a:r>
              <a:rPr lang="fr-FR" sz="2000" dirty="0"/>
              <a:t>($fruits);</a:t>
            </a:r>
            <a:br>
              <a:rPr lang="fr-FR" sz="2000" dirty="0"/>
            </a:br>
            <a:r>
              <a:rPr lang="fr-FR" sz="2000" dirty="0" err="1"/>
              <a:t>foreach</a:t>
            </a:r>
            <a:r>
              <a:rPr lang="fr-FR" sz="2000" dirty="0"/>
              <a:t> ($fruits as $key =&gt; $val) {</a:t>
            </a:r>
            <a:br>
              <a:rPr lang="fr-FR" sz="2000" dirty="0"/>
            </a:br>
            <a:r>
              <a:rPr lang="fr-FR" sz="2000" dirty="0"/>
              <a:t>    </a:t>
            </a:r>
            <a:r>
              <a:rPr lang="fr-FR" sz="2000" dirty="0" err="1"/>
              <a:t>echo</a:t>
            </a:r>
            <a:r>
              <a:rPr lang="fr-FR" sz="2000" dirty="0"/>
              <a:t> "fruits[" . $key . "] = " . $val . </a:t>
            </a:r>
            <a:r>
              <a:rPr lang="fr-FR" sz="2000" dirty="0" smtClean="0"/>
              <a:t>"&lt;</a:t>
            </a:r>
            <a:r>
              <a:rPr lang="fr-FR" sz="2000" dirty="0" err="1" smtClean="0"/>
              <a:t>br</a:t>
            </a:r>
            <a:r>
              <a:rPr lang="fr-FR" sz="2000" dirty="0" smtClean="0"/>
              <a:t>/&gt;\n</a:t>
            </a:r>
            <a:r>
              <a:rPr lang="fr-FR" sz="2000" dirty="0"/>
              <a:t>";</a:t>
            </a:r>
            <a:endParaRPr lang="fr-FR" sz="2000" b="1" i="1" dirty="0" smtClean="0">
              <a:solidFill>
                <a:schemeClr val="accent2">
                  <a:lumMod val="75000"/>
                </a:schemeClr>
              </a:solidFill>
            </a:endParaRPr>
          </a:p>
          <a:p>
            <a:pPr marL="0" indent="0">
              <a:buNone/>
            </a:pPr>
            <a:r>
              <a:rPr lang="fr-FR" sz="2000" dirty="0" smtClean="0"/>
              <a:t>}</a:t>
            </a:r>
            <a:endParaRPr lang="fr-FR"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4293096"/>
            <a:ext cx="214312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6264199"/>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types de variables</a:t>
            </a:r>
            <a:endParaRPr lang="fr-FR" dirty="0"/>
          </a:p>
        </p:txBody>
      </p:sp>
      <p:sp>
        <p:nvSpPr>
          <p:cNvPr id="3" name="Espace réservé du contenu 2"/>
          <p:cNvSpPr>
            <a:spLocks noGrp="1"/>
          </p:cNvSpPr>
          <p:nvPr>
            <p:ph idx="1"/>
          </p:nvPr>
        </p:nvSpPr>
        <p:spPr>
          <a:xfrm>
            <a:off x="762000" y="1268760"/>
            <a:ext cx="8274496" cy="5328593"/>
          </a:xfrm>
        </p:spPr>
        <p:txBody>
          <a:bodyPr>
            <a:normAutofit/>
          </a:bodyPr>
          <a:lstStyle/>
          <a:p>
            <a:pPr marL="0" indent="0">
              <a:buNone/>
            </a:pPr>
            <a:r>
              <a:rPr lang="fr-FR" sz="2000" b="1" dirty="0" smtClean="0"/>
              <a:t>Entier</a:t>
            </a:r>
          </a:p>
          <a:p>
            <a:pPr marL="0" indent="0">
              <a:buNone/>
            </a:pPr>
            <a:r>
              <a:rPr lang="fr-FR" sz="2000" dirty="0"/>
              <a:t>Vous pouvez utiliser les notations, hexadécimales, octales ou binaire :</a:t>
            </a:r>
          </a:p>
          <a:p>
            <a:pPr marL="0" indent="0">
              <a:buNone/>
            </a:pPr>
            <a:r>
              <a:rPr lang="fr-FR" sz="2000" dirty="0"/>
              <a:t>Pour utiliser la notation octale, précédez le nombre d'un </a:t>
            </a:r>
            <a:r>
              <a:rPr lang="fr-FR" sz="2000" i="1" dirty="0"/>
              <a:t>0</a:t>
            </a:r>
            <a:r>
              <a:rPr lang="fr-FR" sz="2000" dirty="0"/>
              <a:t> (zéro). </a:t>
            </a:r>
            <a:endParaRPr lang="fr-FR" sz="2000" dirty="0" smtClean="0"/>
          </a:p>
          <a:p>
            <a:pPr marL="0" indent="0">
              <a:buNone/>
            </a:pPr>
            <a:r>
              <a:rPr lang="fr-FR" sz="2000" dirty="0" smtClean="0"/>
              <a:t>Pour </a:t>
            </a:r>
            <a:r>
              <a:rPr lang="fr-FR" sz="2000" dirty="0"/>
              <a:t>utiliser la notation hexadécimale, précédez le nombre d'un </a:t>
            </a:r>
            <a:r>
              <a:rPr lang="fr-FR" sz="2000" i="1" dirty="0"/>
              <a:t>0x</a:t>
            </a:r>
            <a:r>
              <a:rPr lang="fr-FR" sz="2000" dirty="0"/>
              <a:t>. </a:t>
            </a:r>
            <a:endParaRPr lang="fr-FR" sz="2000" dirty="0" smtClean="0"/>
          </a:p>
          <a:p>
            <a:pPr marL="0" indent="0">
              <a:buNone/>
            </a:pPr>
            <a:r>
              <a:rPr lang="fr-FR" sz="2000" dirty="0" smtClean="0"/>
              <a:t>Pour </a:t>
            </a:r>
            <a:r>
              <a:rPr lang="fr-FR" sz="2000" dirty="0"/>
              <a:t>utiliser la notation binaire, précédez le nombre d'un </a:t>
            </a:r>
            <a:r>
              <a:rPr lang="fr-FR" sz="2000" i="1" dirty="0"/>
              <a:t>0b</a:t>
            </a:r>
            <a:r>
              <a:rPr lang="fr-FR" sz="2000" dirty="0" smtClean="0"/>
              <a:t>.</a:t>
            </a:r>
          </a:p>
          <a:p>
            <a:pPr marL="0" indent="0">
              <a:buNone/>
            </a:pPr>
            <a:r>
              <a:rPr lang="fr-FR" sz="2000" dirty="0" smtClean="0"/>
              <a:t>exemples :</a:t>
            </a:r>
            <a:endParaRPr lang="fr-FR" sz="2000" dirty="0"/>
          </a:p>
          <a:p>
            <a:pPr marL="0" indent="0">
              <a:buNone/>
            </a:pPr>
            <a:r>
              <a:rPr lang="fr-FR" sz="2000" dirty="0"/>
              <a:t>$a = 1234; </a:t>
            </a:r>
            <a:r>
              <a:rPr lang="fr-FR" sz="2000" dirty="0" smtClean="0"/>
              <a:t>	//</a:t>
            </a:r>
            <a:r>
              <a:rPr lang="fr-FR" sz="2000" dirty="0"/>
              <a:t> un nombre décimal</a:t>
            </a:r>
            <a:br>
              <a:rPr lang="fr-FR" sz="2000" dirty="0"/>
            </a:br>
            <a:r>
              <a:rPr lang="fr-FR" sz="2000" dirty="0"/>
              <a:t>$a = -123; </a:t>
            </a:r>
            <a:r>
              <a:rPr lang="fr-FR" sz="2000" dirty="0" smtClean="0"/>
              <a:t>	//</a:t>
            </a:r>
            <a:r>
              <a:rPr lang="fr-FR" sz="2000" dirty="0"/>
              <a:t> un nombre négatif</a:t>
            </a:r>
            <a:br>
              <a:rPr lang="fr-FR" sz="2000" dirty="0"/>
            </a:br>
            <a:r>
              <a:rPr lang="fr-FR" sz="2000" dirty="0"/>
              <a:t>$a = 0123; </a:t>
            </a:r>
            <a:r>
              <a:rPr lang="fr-FR" sz="2000" dirty="0" smtClean="0"/>
              <a:t>	//</a:t>
            </a:r>
            <a:r>
              <a:rPr lang="fr-FR" sz="2000" dirty="0"/>
              <a:t> un nombre octal (équivalent à 83 </a:t>
            </a:r>
            <a:r>
              <a:rPr lang="fr-FR" sz="2000" dirty="0" smtClean="0"/>
              <a:t>en décimal)</a:t>
            </a:r>
            <a:r>
              <a:rPr lang="fr-FR" sz="2000" dirty="0"/>
              <a:t/>
            </a:r>
            <a:br>
              <a:rPr lang="fr-FR" sz="2000" dirty="0"/>
            </a:br>
            <a:r>
              <a:rPr lang="fr-FR" sz="2000" dirty="0"/>
              <a:t>$a = </a:t>
            </a:r>
            <a:r>
              <a:rPr lang="fr-FR" sz="2000" dirty="0" smtClean="0"/>
              <a:t>0x1A</a:t>
            </a:r>
            <a:r>
              <a:rPr lang="fr-FR" sz="2000" dirty="0"/>
              <a:t>; </a:t>
            </a:r>
            <a:r>
              <a:rPr lang="fr-FR" sz="2000" dirty="0" smtClean="0"/>
              <a:t>	//</a:t>
            </a:r>
            <a:r>
              <a:rPr lang="fr-FR" sz="2000" dirty="0"/>
              <a:t> un nombre </a:t>
            </a:r>
            <a:r>
              <a:rPr lang="fr-FR" sz="2000" dirty="0" smtClean="0"/>
              <a:t>hexadécimal</a:t>
            </a:r>
            <a:r>
              <a:rPr lang="fr-FR" sz="2000" dirty="0"/>
              <a:t> (équivalent à 26 </a:t>
            </a:r>
            <a:r>
              <a:rPr lang="fr-FR" sz="2000" dirty="0" smtClean="0"/>
              <a:t>en décimal)</a:t>
            </a:r>
          </a:p>
          <a:p>
            <a:pPr marL="0" indent="0">
              <a:buNone/>
            </a:pPr>
            <a:r>
              <a:rPr lang="fr-FR" sz="2000" dirty="0" smtClean="0"/>
              <a:t>$</a:t>
            </a:r>
            <a:r>
              <a:rPr lang="fr-FR" sz="2000" dirty="0"/>
              <a:t>a = </a:t>
            </a:r>
            <a:r>
              <a:rPr lang="fr-FR" sz="2000" dirty="0" smtClean="0"/>
              <a:t>0b10000000;</a:t>
            </a:r>
            <a:r>
              <a:rPr lang="fr-FR" sz="2000" dirty="0"/>
              <a:t> </a:t>
            </a:r>
            <a:r>
              <a:rPr lang="fr-FR" sz="2000" dirty="0" smtClean="0"/>
              <a:t> //</a:t>
            </a:r>
            <a:r>
              <a:rPr lang="fr-FR" sz="2000" dirty="0"/>
              <a:t> un nombre </a:t>
            </a:r>
            <a:r>
              <a:rPr lang="fr-FR" sz="2000" dirty="0" smtClean="0"/>
              <a:t>binaire</a:t>
            </a:r>
            <a:r>
              <a:rPr lang="fr-FR" sz="2000" dirty="0"/>
              <a:t> (équivalent à </a:t>
            </a:r>
            <a:r>
              <a:rPr lang="fr-FR" sz="2000" dirty="0" smtClean="0"/>
              <a:t>128</a:t>
            </a:r>
            <a:r>
              <a:rPr lang="fr-FR" sz="2000" dirty="0"/>
              <a:t> en décimal)</a:t>
            </a:r>
          </a:p>
          <a:p>
            <a:pPr marL="0" indent="0">
              <a:buNone/>
            </a:pPr>
            <a:endParaRPr lang="fr-FR" sz="2000" dirty="0" smtClean="0"/>
          </a:p>
        </p:txBody>
      </p:sp>
    </p:spTree>
    <p:extLst>
      <p:ext uri="{BB962C8B-B14F-4D97-AF65-F5344CB8AC3E}">
        <p14:creationId xmlns:p14="http://schemas.microsoft.com/office/powerpoint/2010/main" val="310384031"/>
      </p:ext>
    </p:extLst>
  </p:cSld>
  <p:clrMapOvr>
    <a:masterClrMapping/>
  </p:clrMapOvr>
  <p:transition spd="slow">
    <p:wipe dir="d"/>
  </p:transition>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a:t>
            </a:r>
            <a:r>
              <a:rPr lang="fr-FR" sz="4000" b="1" i="1" dirty="0" smtClean="0"/>
              <a:t>gestion des tableaux : </a:t>
            </a:r>
            <a:r>
              <a:rPr lang="fr-FR" sz="2800" b="1" i="1" dirty="0" err="1" smtClean="0">
                <a:solidFill>
                  <a:schemeClr val="accent2">
                    <a:lumMod val="75000"/>
                  </a:schemeClr>
                </a:solidFill>
              </a:rPr>
              <a:t>usort</a:t>
            </a:r>
            <a:r>
              <a:rPr lang="fr-FR" sz="2800" b="1" i="1" dirty="0" smtClean="0">
                <a:solidFill>
                  <a:schemeClr val="accent2">
                    <a:lumMod val="75000"/>
                  </a:schemeClr>
                </a:solidFill>
              </a:rPr>
              <a:t>($tableau,$</a:t>
            </a:r>
            <a:r>
              <a:rPr lang="fr-FR" sz="2800" b="1" i="1" dirty="0" err="1" smtClean="0">
                <a:solidFill>
                  <a:schemeClr val="accent2">
                    <a:lumMod val="75000"/>
                  </a:schemeClr>
                </a:solidFill>
              </a:rPr>
              <a:t>cmp</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spcBef>
                <a:spcPts val="0"/>
              </a:spcBef>
              <a:buNone/>
            </a:pPr>
            <a:r>
              <a:rPr lang="fr-FR" sz="2000" dirty="0" err="1" smtClean="0">
                <a:solidFill>
                  <a:schemeClr val="tx2">
                    <a:lumMod val="75000"/>
                  </a:schemeClr>
                </a:solidFill>
              </a:rPr>
              <a:t>bool</a:t>
            </a:r>
            <a:r>
              <a:rPr lang="fr-FR" sz="2000" dirty="0" smtClean="0"/>
              <a:t> </a:t>
            </a:r>
            <a:r>
              <a:rPr lang="fr-FR" sz="2000" b="1" dirty="0" err="1" smtClean="0">
                <a:solidFill>
                  <a:schemeClr val="accent2">
                    <a:lumMod val="75000"/>
                  </a:schemeClr>
                </a:solidFill>
              </a:rPr>
              <a:t>usort</a:t>
            </a:r>
            <a:r>
              <a:rPr lang="fr-FR" sz="2000" b="1" dirty="0" smtClean="0">
                <a:solidFill>
                  <a:schemeClr val="accent2">
                    <a:lumMod val="75000"/>
                  </a:schemeClr>
                </a:solidFill>
              </a:rPr>
              <a:t>(</a:t>
            </a:r>
            <a:r>
              <a:rPr lang="fr-FR" sz="2000" b="1" dirty="0" smtClean="0">
                <a:solidFill>
                  <a:schemeClr val="tx2">
                    <a:lumMod val="75000"/>
                  </a:schemeClr>
                </a:solidFill>
              </a:rPr>
              <a:t>$tableau,$</a:t>
            </a:r>
            <a:r>
              <a:rPr lang="fr-FR" sz="2000" b="1" dirty="0" err="1" smtClean="0">
                <a:solidFill>
                  <a:schemeClr val="tx2">
                    <a:lumMod val="75000"/>
                  </a:schemeClr>
                </a:solidFill>
              </a:rPr>
              <a:t>cmp</a:t>
            </a:r>
            <a:r>
              <a:rPr lang="fr-FR" sz="2000" b="1" dirty="0" smtClean="0">
                <a:solidFill>
                  <a:schemeClr val="tx2">
                    <a:lumMod val="75000"/>
                  </a:schemeClr>
                </a:solidFill>
              </a:rPr>
              <a:t> </a:t>
            </a:r>
            <a:r>
              <a:rPr lang="fr-FR" sz="2000" b="1" dirty="0">
                <a:solidFill>
                  <a:schemeClr val="accent2">
                    <a:lumMod val="75000"/>
                  </a:schemeClr>
                </a:solidFill>
              </a:rPr>
              <a:t>)</a:t>
            </a:r>
          </a:p>
          <a:p>
            <a:pPr marL="0" indent="0">
              <a:spcBef>
                <a:spcPts val="0"/>
              </a:spcBef>
              <a:buNone/>
            </a:pPr>
            <a:r>
              <a:rPr lang="fr-FR" sz="2000" dirty="0"/>
              <a:t>Cette fonction trie le tableau </a:t>
            </a:r>
            <a:r>
              <a:rPr lang="fr-FR" sz="2000" b="1" dirty="0" smtClean="0">
                <a:solidFill>
                  <a:schemeClr val="tx2">
                    <a:lumMod val="75000"/>
                  </a:schemeClr>
                </a:solidFill>
              </a:rPr>
              <a:t>$tableau </a:t>
            </a:r>
            <a:r>
              <a:rPr lang="fr-FR" sz="2000" dirty="0" smtClean="0"/>
              <a:t>en utilisant une fonction de comparaison des valeurs</a:t>
            </a:r>
            <a:endParaRPr lang="fr-FR" sz="2000" i="1" dirty="0" smtClean="0"/>
          </a:p>
          <a:p>
            <a:pPr marL="0" indent="0">
              <a:spcBef>
                <a:spcPts val="0"/>
              </a:spcBef>
              <a:buNone/>
            </a:pPr>
            <a:r>
              <a:rPr lang="fr-FR" sz="2000" b="1" dirty="0" smtClean="0">
                <a:solidFill>
                  <a:schemeClr val="tx2">
                    <a:lumMod val="75000"/>
                  </a:schemeClr>
                </a:solidFill>
              </a:rPr>
              <a:t>$tableau :</a:t>
            </a:r>
            <a:r>
              <a:rPr lang="fr-FR" sz="2000" dirty="0" smtClean="0"/>
              <a:t> Le tableau à trier,</a:t>
            </a:r>
            <a:endParaRPr lang="fr-FR" sz="2000" i="1" dirty="0" smtClean="0"/>
          </a:p>
          <a:p>
            <a:pPr marL="0" indent="0">
              <a:spcBef>
                <a:spcPts val="0"/>
              </a:spcBef>
              <a:buNone/>
            </a:pPr>
            <a:r>
              <a:rPr lang="fr-FR" sz="2000" b="1" dirty="0" smtClean="0">
                <a:solidFill>
                  <a:schemeClr val="tx2">
                    <a:lumMod val="75000"/>
                  </a:schemeClr>
                </a:solidFill>
              </a:rPr>
              <a:t>$</a:t>
            </a:r>
            <a:r>
              <a:rPr lang="fr-FR" sz="2000" b="1" dirty="0" err="1" smtClean="0">
                <a:solidFill>
                  <a:schemeClr val="tx2">
                    <a:lumMod val="75000"/>
                  </a:schemeClr>
                </a:solidFill>
              </a:rPr>
              <a:t>cmp</a:t>
            </a:r>
            <a:r>
              <a:rPr lang="fr-FR" sz="2000" b="1" dirty="0" smtClean="0">
                <a:solidFill>
                  <a:schemeClr val="tx2">
                    <a:lumMod val="75000"/>
                  </a:schemeClr>
                </a:solidFill>
              </a:rPr>
              <a:t> </a:t>
            </a:r>
            <a:r>
              <a:rPr lang="fr-FR" sz="2000" b="1" dirty="0">
                <a:solidFill>
                  <a:schemeClr val="tx2">
                    <a:lumMod val="75000"/>
                  </a:schemeClr>
                </a:solidFill>
              </a:rPr>
              <a:t>:</a:t>
            </a:r>
            <a:r>
              <a:rPr lang="fr-FR" sz="2000" dirty="0"/>
              <a:t> </a:t>
            </a:r>
            <a:r>
              <a:rPr lang="fr-FR" sz="2000" dirty="0" smtClean="0"/>
              <a:t>nom de la fonction de comparaison.</a:t>
            </a:r>
          </a:p>
          <a:p>
            <a:pPr marL="0" indent="0">
              <a:spcBef>
                <a:spcPts val="0"/>
              </a:spcBef>
              <a:buNone/>
            </a:pPr>
            <a:r>
              <a:rPr lang="fr-FR" sz="2000" dirty="0"/>
              <a:t>La fonction de comparaison doit retourner un entier inférieur à, égal à, ou supérieur à 0 si le premier argument est considéré comme, respectivement, inférieur à, égal à, ou supérieur au second. </a:t>
            </a:r>
            <a:endParaRPr lang="fr-FR" sz="2000" dirty="0" smtClean="0"/>
          </a:p>
          <a:p>
            <a:pPr marL="0" indent="0">
              <a:spcBef>
                <a:spcPts val="0"/>
              </a:spcBef>
              <a:buNone/>
            </a:pPr>
            <a:r>
              <a:rPr lang="fr-FR" sz="2000" dirty="0" smtClean="0"/>
              <a:t>La fonction de comparaison suit le schéma suivant :</a:t>
            </a:r>
          </a:p>
          <a:p>
            <a:pPr marL="0" indent="0">
              <a:spcBef>
                <a:spcPts val="0"/>
              </a:spcBef>
              <a:buNone/>
            </a:pPr>
            <a:r>
              <a:rPr lang="fr-FR" sz="2000" dirty="0" err="1" smtClean="0"/>
              <a:t>int</a:t>
            </a:r>
            <a:r>
              <a:rPr lang="fr-FR" sz="2000" dirty="0" smtClean="0"/>
              <a:t> </a:t>
            </a:r>
            <a:r>
              <a:rPr lang="fr-FR" sz="2000" b="1" dirty="0">
                <a:solidFill>
                  <a:schemeClr val="accent2">
                    <a:lumMod val="75000"/>
                  </a:schemeClr>
                </a:solidFill>
              </a:rPr>
              <a:t>compare</a:t>
            </a:r>
            <a:r>
              <a:rPr lang="fr-FR" sz="2000" dirty="0" smtClean="0"/>
              <a:t>($</a:t>
            </a:r>
            <a:r>
              <a:rPr lang="fr-FR" sz="2000" dirty="0" err="1" smtClean="0"/>
              <a:t>a,$b</a:t>
            </a:r>
            <a:r>
              <a:rPr lang="fr-FR" sz="2000" dirty="0" smtClean="0"/>
              <a:t>)</a:t>
            </a:r>
          </a:p>
          <a:p>
            <a:pPr marL="0" indent="0">
              <a:spcBef>
                <a:spcPts val="0"/>
              </a:spcBef>
              <a:buNone/>
            </a:pPr>
            <a:r>
              <a:rPr lang="fr-FR" sz="2000" dirty="0" smtClean="0"/>
              <a:t>$a sera considéré comme inférieur à $b si la fonction retourne la valeur -1,</a:t>
            </a:r>
          </a:p>
          <a:p>
            <a:pPr marL="0" indent="0">
              <a:spcBef>
                <a:spcPts val="0"/>
              </a:spcBef>
              <a:buNone/>
            </a:pPr>
            <a:r>
              <a:rPr lang="fr-FR" sz="2000" dirty="0"/>
              <a:t>$a sera considéré comme </a:t>
            </a:r>
            <a:r>
              <a:rPr lang="fr-FR" sz="2000" dirty="0" smtClean="0"/>
              <a:t>égal </a:t>
            </a:r>
            <a:r>
              <a:rPr lang="fr-FR" sz="2000" dirty="0"/>
              <a:t>à $b si la fonction retourne la valeur </a:t>
            </a:r>
            <a:r>
              <a:rPr lang="fr-FR" sz="2000" dirty="0" smtClean="0"/>
              <a:t>0,</a:t>
            </a:r>
            <a:endParaRPr lang="fr-FR" sz="2000" dirty="0"/>
          </a:p>
          <a:p>
            <a:pPr marL="0" indent="0">
              <a:spcBef>
                <a:spcPts val="0"/>
              </a:spcBef>
              <a:buNone/>
            </a:pPr>
            <a:r>
              <a:rPr lang="fr-FR" sz="2000" dirty="0"/>
              <a:t>$a sera considéré comme </a:t>
            </a:r>
            <a:r>
              <a:rPr lang="fr-FR" sz="2000" dirty="0" smtClean="0"/>
              <a:t>supérieur </a:t>
            </a:r>
            <a:r>
              <a:rPr lang="fr-FR" sz="2000" dirty="0"/>
              <a:t>à $b si la fonction retourne la valeur </a:t>
            </a:r>
            <a:r>
              <a:rPr lang="fr-FR" sz="2000" dirty="0" smtClean="0"/>
              <a:t>+1</a:t>
            </a:r>
            <a:r>
              <a:rPr lang="fr-FR" sz="2000" dirty="0"/>
              <a:t>,</a:t>
            </a:r>
          </a:p>
          <a:p>
            <a:pPr marL="0" indent="0">
              <a:spcBef>
                <a:spcPts val="0"/>
              </a:spcBef>
              <a:buNone/>
            </a:pPr>
            <a:endParaRPr lang="fr-FR" sz="2000" dirty="0" smtClean="0"/>
          </a:p>
        </p:txBody>
      </p:sp>
    </p:spTree>
    <p:extLst>
      <p:ext uri="{BB962C8B-B14F-4D97-AF65-F5344CB8AC3E}">
        <p14:creationId xmlns:p14="http://schemas.microsoft.com/office/powerpoint/2010/main" val="1659592474"/>
      </p:ext>
    </p:extLst>
  </p:cSld>
  <p:clrMapOvr>
    <a:masterClrMapping/>
  </p:clrMapOvr>
  <p:transition spd="slow">
    <p:wipe dir="d"/>
  </p:transition>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a:t>
            </a:r>
            <a:r>
              <a:rPr lang="fr-FR" sz="4000" b="1" i="1" dirty="0" smtClean="0"/>
              <a:t>gestion des tableaux : </a:t>
            </a:r>
            <a:r>
              <a:rPr lang="fr-FR" sz="2800" b="1" i="1" dirty="0" err="1" smtClean="0">
                <a:solidFill>
                  <a:schemeClr val="accent2">
                    <a:lumMod val="75000"/>
                  </a:schemeClr>
                </a:solidFill>
              </a:rPr>
              <a:t>usort</a:t>
            </a:r>
            <a:r>
              <a:rPr lang="fr-FR" sz="2800" b="1" i="1" dirty="0" smtClean="0">
                <a:solidFill>
                  <a:schemeClr val="accent2">
                    <a:lumMod val="75000"/>
                  </a:schemeClr>
                </a:solidFill>
              </a:rPr>
              <a:t>($tableau,$</a:t>
            </a:r>
            <a:r>
              <a:rPr lang="fr-FR" sz="2800" b="1" i="1" dirty="0" err="1" smtClean="0">
                <a:solidFill>
                  <a:schemeClr val="accent2">
                    <a:lumMod val="75000"/>
                  </a:schemeClr>
                </a:solidFill>
              </a:rPr>
              <a:t>cmp</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buNone/>
            </a:pPr>
            <a:r>
              <a:rPr lang="fr-FR" sz="2000" i="1" dirty="0" smtClean="0"/>
              <a:t>Valeur </a:t>
            </a:r>
            <a:r>
              <a:rPr lang="fr-FR" sz="2000" i="1" dirty="0"/>
              <a:t>de retour :</a:t>
            </a:r>
          </a:p>
          <a:p>
            <a:pPr marL="0" indent="0">
              <a:buNone/>
            </a:pPr>
            <a:r>
              <a:rPr lang="fr-FR" sz="2000" dirty="0" smtClean="0"/>
              <a:t>TRUE si tout s'est bien passé, FALSE sinon.</a:t>
            </a:r>
          </a:p>
          <a:p>
            <a:pPr marL="0" indent="0">
              <a:buNone/>
            </a:pPr>
            <a:r>
              <a:rPr lang="fr-FR" sz="2000" dirty="0" smtClean="0"/>
              <a:t>exemples </a:t>
            </a:r>
            <a:r>
              <a:rPr lang="fr-FR" sz="2000" dirty="0"/>
              <a:t>:</a:t>
            </a:r>
          </a:p>
          <a:p>
            <a:pPr marL="0" indent="0">
              <a:spcBef>
                <a:spcPts val="0"/>
              </a:spcBef>
              <a:buNone/>
            </a:pPr>
            <a:r>
              <a:rPr lang="en-US" sz="2000" dirty="0"/>
              <a:t>function </a:t>
            </a:r>
            <a:r>
              <a:rPr lang="en-US" sz="2000" dirty="0" err="1"/>
              <a:t>cmp</a:t>
            </a:r>
            <a:r>
              <a:rPr lang="en-US" sz="2000" dirty="0"/>
              <a:t>($a, $b)</a:t>
            </a:r>
          </a:p>
          <a:p>
            <a:pPr marL="0" indent="0">
              <a:spcBef>
                <a:spcPts val="0"/>
              </a:spcBef>
              <a:buNone/>
            </a:pPr>
            <a:r>
              <a:rPr lang="en-US" sz="2000" dirty="0"/>
              <a:t>{</a:t>
            </a:r>
          </a:p>
          <a:p>
            <a:pPr marL="0" indent="0">
              <a:spcBef>
                <a:spcPts val="0"/>
              </a:spcBef>
              <a:buNone/>
            </a:pPr>
            <a:r>
              <a:rPr lang="en-US" sz="2000" dirty="0"/>
              <a:t>    if ($a == $b) {</a:t>
            </a:r>
          </a:p>
          <a:p>
            <a:pPr marL="0" indent="0">
              <a:spcBef>
                <a:spcPts val="0"/>
              </a:spcBef>
              <a:buNone/>
            </a:pPr>
            <a:r>
              <a:rPr lang="en-US" sz="2000" dirty="0"/>
              <a:t>        return 0;</a:t>
            </a:r>
          </a:p>
          <a:p>
            <a:pPr marL="0" indent="0">
              <a:spcBef>
                <a:spcPts val="0"/>
              </a:spcBef>
              <a:buNone/>
            </a:pPr>
            <a:r>
              <a:rPr lang="en-US" sz="2000" dirty="0"/>
              <a:t>    }</a:t>
            </a:r>
          </a:p>
          <a:p>
            <a:pPr marL="0" indent="0">
              <a:spcBef>
                <a:spcPts val="0"/>
              </a:spcBef>
              <a:buNone/>
            </a:pPr>
            <a:r>
              <a:rPr lang="en-US" sz="2000" dirty="0"/>
              <a:t>    return ($a &lt; $b) ? -1 : 1;</a:t>
            </a:r>
          </a:p>
          <a:p>
            <a:pPr marL="0" indent="0">
              <a:spcBef>
                <a:spcPts val="0"/>
              </a:spcBef>
              <a:buNone/>
            </a:pPr>
            <a:r>
              <a:rPr lang="en-US" sz="2000" dirty="0"/>
              <a:t>}</a:t>
            </a:r>
          </a:p>
          <a:p>
            <a:pPr marL="0" indent="0">
              <a:spcBef>
                <a:spcPts val="0"/>
              </a:spcBef>
              <a:buNone/>
            </a:pPr>
            <a:r>
              <a:rPr lang="en-US" sz="2000" dirty="0" smtClean="0"/>
              <a:t>$</a:t>
            </a:r>
            <a:r>
              <a:rPr lang="en-US" sz="2000" dirty="0"/>
              <a:t>a = array(3, 2, 5, 6, 1);</a:t>
            </a:r>
          </a:p>
          <a:p>
            <a:pPr marL="0" indent="0">
              <a:spcBef>
                <a:spcPts val="0"/>
              </a:spcBef>
              <a:buNone/>
            </a:pPr>
            <a:r>
              <a:rPr lang="en-US" sz="2000" dirty="0" err="1" smtClean="0"/>
              <a:t>usort</a:t>
            </a:r>
            <a:r>
              <a:rPr lang="en-US" sz="2000" dirty="0"/>
              <a:t>($a, "</a:t>
            </a:r>
            <a:r>
              <a:rPr lang="en-US" sz="2000" dirty="0" err="1"/>
              <a:t>cmp</a:t>
            </a:r>
            <a:r>
              <a:rPr lang="en-US" sz="2000" dirty="0"/>
              <a:t>");</a:t>
            </a:r>
          </a:p>
          <a:p>
            <a:pPr marL="0" indent="0">
              <a:spcBef>
                <a:spcPts val="0"/>
              </a:spcBef>
              <a:buNone/>
            </a:pPr>
            <a:endParaRPr lang="en-US" sz="2000" dirty="0"/>
          </a:p>
          <a:p>
            <a:pPr marL="0" indent="0">
              <a:spcBef>
                <a:spcPts val="0"/>
              </a:spcBef>
              <a:buNone/>
            </a:pPr>
            <a:r>
              <a:rPr lang="en-US" sz="2000" dirty="0" err="1"/>
              <a:t>foreach</a:t>
            </a:r>
            <a:r>
              <a:rPr lang="en-US" sz="2000" dirty="0"/>
              <a:t> ($a as $key =&gt; $value) {</a:t>
            </a:r>
          </a:p>
          <a:p>
            <a:pPr marL="0" indent="0">
              <a:spcBef>
                <a:spcPts val="0"/>
              </a:spcBef>
              <a:buNone/>
            </a:pPr>
            <a:r>
              <a:rPr lang="en-US" sz="2000" dirty="0"/>
              <a:t>    echo "$key: $value&lt;</a:t>
            </a:r>
            <a:r>
              <a:rPr lang="en-US" sz="2000" dirty="0" err="1"/>
              <a:t>br</a:t>
            </a:r>
            <a:r>
              <a:rPr lang="en-US" sz="2000" dirty="0"/>
              <a:t>/&gt;\n";</a:t>
            </a:r>
          </a:p>
          <a:p>
            <a:pPr marL="0" indent="0">
              <a:spcBef>
                <a:spcPts val="0"/>
              </a:spcBef>
              <a:buNone/>
            </a:pPr>
            <a:r>
              <a:rPr lang="en-US" sz="2000" dirty="0"/>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3603566"/>
            <a:ext cx="916682" cy="2652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6615914"/>
      </p:ext>
    </p:extLst>
  </p:cSld>
  <p:clrMapOvr>
    <a:masterClrMapping/>
  </p:clrMapOvr>
  <p:transition spd="slow">
    <p:wipe dir="d"/>
  </p:transition>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a:t>
            </a:r>
            <a:r>
              <a:rPr lang="fr-FR" sz="4000" b="1" i="1" dirty="0" smtClean="0"/>
              <a:t>gestion des tableaux : </a:t>
            </a:r>
            <a:r>
              <a:rPr lang="fr-FR" sz="2800" b="1" i="1" dirty="0" err="1" smtClean="0">
                <a:solidFill>
                  <a:schemeClr val="accent2">
                    <a:lumMod val="75000"/>
                  </a:schemeClr>
                </a:solidFill>
              </a:rPr>
              <a:t>usort</a:t>
            </a:r>
            <a:r>
              <a:rPr lang="fr-FR" sz="2800" b="1" i="1" dirty="0" smtClean="0">
                <a:solidFill>
                  <a:schemeClr val="accent2">
                    <a:lumMod val="75000"/>
                  </a:schemeClr>
                </a:solidFill>
              </a:rPr>
              <a:t>($tableau,$</a:t>
            </a:r>
            <a:r>
              <a:rPr lang="fr-FR" sz="2800" b="1" i="1" dirty="0" err="1" smtClean="0">
                <a:solidFill>
                  <a:schemeClr val="accent2">
                    <a:lumMod val="75000"/>
                  </a:schemeClr>
                </a:solidFill>
              </a:rPr>
              <a:t>cmp</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spcBef>
                <a:spcPts val="0"/>
              </a:spcBef>
              <a:buNone/>
            </a:pPr>
            <a:r>
              <a:rPr lang="en-US" sz="2000" dirty="0" smtClean="0"/>
              <a:t>function cmp2($</a:t>
            </a:r>
            <a:r>
              <a:rPr lang="en-US" sz="2000" dirty="0"/>
              <a:t>a, $b)</a:t>
            </a:r>
          </a:p>
          <a:p>
            <a:pPr marL="0" indent="0">
              <a:spcBef>
                <a:spcPts val="0"/>
              </a:spcBef>
              <a:buNone/>
            </a:pPr>
            <a:r>
              <a:rPr lang="en-US" sz="2000" dirty="0"/>
              <a:t>{</a:t>
            </a:r>
          </a:p>
          <a:p>
            <a:pPr marL="0" indent="0">
              <a:spcBef>
                <a:spcPts val="0"/>
              </a:spcBef>
              <a:buNone/>
            </a:pPr>
            <a:r>
              <a:rPr lang="en-US" sz="2000" dirty="0"/>
              <a:t>    if ($a == $b) {</a:t>
            </a:r>
          </a:p>
          <a:p>
            <a:pPr marL="0" indent="0">
              <a:spcBef>
                <a:spcPts val="0"/>
              </a:spcBef>
              <a:buNone/>
            </a:pPr>
            <a:r>
              <a:rPr lang="en-US" sz="2000" dirty="0"/>
              <a:t>        return 0;</a:t>
            </a:r>
          </a:p>
          <a:p>
            <a:pPr marL="0" indent="0">
              <a:spcBef>
                <a:spcPts val="0"/>
              </a:spcBef>
              <a:buNone/>
            </a:pPr>
            <a:r>
              <a:rPr lang="en-US" sz="2000" dirty="0"/>
              <a:t>    }</a:t>
            </a:r>
          </a:p>
          <a:p>
            <a:pPr marL="0" indent="0">
              <a:spcBef>
                <a:spcPts val="0"/>
              </a:spcBef>
              <a:buNone/>
            </a:pPr>
            <a:r>
              <a:rPr lang="en-US" sz="2000" dirty="0"/>
              <a:t>    return ($a </a:t>
            </a:r>
            <a:r>
              <a:rPr lang="en-US" sz="2000" dirty="0" smtClean="0"/>
              <a:t>&gt; </a:t>
            </a:r>
            <a:r>
              <a:rPr lang="en-US" sz="2000" dirty="0"/>
              <a:t>$b) ? -1 : 1;</a:t>
            </a:r>
          </a:p>
          <a:p>
            <a:pPr marL="0" indent="0">
              <a:spcBef>
                <a:spcPts val="0"/>
              </a:spcBef>
              <a:buNone/>
            </a:pPr>
            <a:r>
              <a:rPr lang="en-US" sz="2000" dirty="0"/>
              <a:t>}</a:t>
            </a:r>
          </a:p>
          <a:p>
            <a:pPr marL="0" indent="0">
              <a:spcBef>
                <a:spcPts val="0"/>
              </a:spcBef>
              <a:buNone/>
            </a:pPr>
            <a:r>
              <a:rPr lang="en-US" sz="2000" dirty="0" smtClean="0"/>
              <a:t>$</a:t>
            </a:r>
            <a:r>
              <a:rPr lang="en-US" sz="2000" dirty="0"/>
              <a:t>a = array(3, 2, 5, 6, 1);</a:t>
            </a:r>
          </a:p>
          <a:p>
            <a:pPr marL="0" indent="0">
              <a:spcBef>
                <a:spcPts val="0"/>
              </a:spcBef>
              <a:buNone/>
            </a:pPr>
            <a:r>
              <a:rPr lang="en-US" sz="2000" dirty="0" err="1" smtClean="0"/>
              <a:t>usort</a:t>
            </a:r>
            <a:r>
              <a:rPr lang="en-US" sz="2000" dirty="0"/>
              <a:t>($a, "</a:t>
            </a:r>
            <a:r>
              <a:rPr lang="en-US" sz="2000" dirty="0" smtClean="0"/>
              <a:t>cmp2");</a:t>
            </a:r>
            <a:endParaRPr lang="en-US" sz="2000" dirty="0"/>
          </a:p>
          <a:p>
            <a:pPr marL="0" indent="0">
              <a:spcBef>
                <a:spcPts val="0"/>
              </a:spcBef>
              <a:buNone/>
            </a:pPr>
            <a:endParaRPr lang="en-US" sz="2000" dirty="0"/>
          </a:p>
          <a:p>
            <a:pPr marL="0" indent="0">
              <a:spcBef>
                <a:spcPts val="0"/>
              </a:spcBef>
              <a:buNone/>
            </a:pPr>
            <a:r>
              <a:rPr lang="en-US" sz="2000" dirty="0" err="1"/>
              <a:t>foreach</a:t>
            </a:r>
            <a:r>
              <a:rPr lang="en-US" sz="2000" dirty="0"/>
              <a:t> ($a as $key =&gt; $value) {</a:t>
            </a:r>
          </a:p>
          <a:p>
            <a:pPr marL="0" indent="0">
              <a:spcBef>
                <a:spcPts val="0"/>
              </a:spcBef>
              <a:buNone/>
            </a:pPr>
            <a:r>
              <a:rPr lang="en-US" sz="2000" dirty="0"/>
              <a:t>    echo "$key: $value&lt;</a:t>
            </a:r>
            <a:r>
              <a:rPr lang="en-US" sz="2000" dirty="0" err="1"/>
              <a:t>br</a:t>
            </a:r>
            <a:r>
              <a:rPr lang="en-US" sz="2000" dirty="0"/>
              <a:t>/&gt;\n";</a:t>
            </a:r>
          </a:p>
          <a:p>
            <a:pPr marL="0" indent="0">
              <a:spcBef>
                <a:spcPts val="0"/>
              </a:spcBef>
              <a:buNone/>
            </a:pPr>
            <a:r>
              <a:rPr lang="en-US" sz="2000" dirty="0"/>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2492896"/>
            <a:ext cx="996305" cy="3143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8263516"/>
      </p:ext>
    </p:extLst>
  </p:cSld>
  <p:clrMapOvr>
    <a:masterClrMapping/>
  </p:clrMapOvr>
  <p:transition spd="slow">
    <p:wipe dir="d"/>
  </p:transition>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a:t>
            </a:r>
            <a:r>
              <a:rPr lang="fr-FR" sz="4000" b="1" i="1" dirty="0" smtClean="0"/>
              <a:t>gestion des tableaux : </a:t>
            </a:r>
            <a:r>
              <a:rPr lang="fr-FR" sz="2800" b="1" i="1" dirty="0" err="1" smtClean="0">
                <a:solidFill>
                  <a:schemeClr val="accent2">
                    <a:lumMod val="75000"/>
                  </a:schemeClr>
                </a:solidFill>
              </a:rPr>
              <a:t>uasort</a:t>
            </a:r>
            <a:r>
              <a:rPr lang="fr-FR" sz="2800" b="1" i="1" dirty="0" smtClean="0">
                <a:solidFill>
                  <a:schemeClr val="accent2">
                    <a:lumMod val="75000"/>
                  </a:schemeClr>
                </a:solidFill>
              </a:rPr>
              <a:t>($tableau,$</a:t>
            </a:r>
            <a:r>
              <a:rPr lang="fr-FR" sz="2800" b="1" i="1" dirty="0" err="1" smtClean="0">
                <a:solidFill>
                  <a:schemeClr val="accent2">
                    <a:lumMod val="75000"/>
                  </a:schemeClr>
                </a:solidFill>
              </a:rPr>
              <a:t>cmp</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lnSpcReduction="10000"/>
          </a:bodyPr>
          <a:lstStyle/>
          <a:p>
            <a:pPr marL="0" indent="0">
              <a:spcBef>
                <a:spcPts val="0"/>
              </a:spcBef>
              <a:buNone/>
            </a:pPr>
            <a:r>
              <a:rPr lang="fr-FR" sz="2000" dirty="0" err="1" smtClean="0">
                <a:solidFill>
                  <a:schemeClr val="tx2">
                    <a:lumMod val="75000"/>
                  </a:schemeClr>
                </a:solidFill>
              </a:rPr>
              <a:t>bool</a:t>
            </a:r>
            <a:r>
              <a:rPr lang="fr-FR" sz="2000" dirty="0" smtClean="0"/>
              <a:t> </a:t>
            </a:r>
            <a:r>
              <a:rPr lang="fr-FR" sz="2000" b="1" dirty="0" err="1" smtClean="0">
                <a:solidFill>
                  <a:schemeClr val="accent2">
                    <a:lumMod val="75000"/>
                  </a:schemeClr>
                </a:solidFill>
              </a:rPr>
              <a:t>uasort</a:t>
            </a:r>
            <a:r>
              <a:rPr lang="fr-FR" sz="2000" b="1" dirty="0" smtClean="0">
                <a:solidFill>
                  <a:schemeClr val="accent2">
                    <a:lumMod val="75000"/>
                  </a:schemeClr>
                </a:solidFill>
              </a:rPr>
              <a:t>(</a:t>
            </a:r>
            <a:r>
              <a:rPr lang="fr-FR" sz="2000" b="1" dirty="0" smtClean="0">
                <a:solidFill>
                  <a:schemeClr val="tx2">
                    <a:lumMod val="75000"/>
                  </a:schemeClr>
                </a:solidFill>
              </a:rPr>
              <a:t>$tableau,$</a:t>
            </a:r>
            <a:r>
              <a:rPr lang="fr-FR" sz="2000" b="1" dirty="0" err="1" smtClean="0">
                <a:solidFill>
                  <a:schemeClr val="tx2">
                    <a:lumMod val="75000"/>
                  </a:schemeClr>
                </a:solidFill>
              </a:rPr>
              <a:t>cmp</a:t>
            </a:r>
            <a:r>
              <a:rPr lang="fr-FR" sz="2000" b="1" dirty="0" smtClean="0">
                <a:solidFill>
                  <a:schemeClr val="tx2">
                    <a:lumMod val="75000"/>
                  </a:schemeClr>
                </a:solidFill>
              </a:rPr>
              <a:t> </a:t>
            </a:r>
            <a:r>
              <a:rPr lang="fr-FR" sz="2000" b="1" dirty="0">
                <a:solidFill>
                  <a:schemeClr val="accent2">
                    <a:lumMod val="75000"/>
                  </a:schemeClr>
                </a:solidFill>
              </a:rPr>
              <a:t>)</a:t>
            </a:r>
          </a:p>
          <a:p>
            <a:pPr marL="0" indent="0">
              <a:spcBef>
                <a:spcPts val="0"/>
              </a:spcBef>
              <a:buNone/>
            </a:pPr>
            <a:r>
              <a:rPr lang="fr-FR" sz="2000" dirty="0"/>
              <a:t>Trie le tableau </a:t>
            </a:r>
            <a:r>
              <a:rPr lang="fr-FR" sz="2000" b="1" dirty="0" smtClean="0">
                <a:solidFill>
                  <a:schemeClr val="tx2">
                    <a:lumMod val="75000"/>
                  </a:schemeClr>
                </a:solidFill>
              </a:rPr>
              <a:t>$</a:t>
            </a:r>
            <a:r>
              <a:rPr lang="fr-FR" sz="2000" b="1" dirty="0">
                <a:solidFill>
                  <a:schemeClr val="tx2">
                    <a:lumMod val="75000"/>
                  </a:schemeClr>
                </a:solidFill>
              </a:rPr>
              <a:t>tableau</a:t>
            </a:r>
            <a:r>
              <a:rPr lang="fr-FR" sz="2000" dirty="0" smtClean="0"/>
              <a:t> </a:t>
            </a:r>
            <a:r>
              <a:rPr lang="fr-FR" sz="2000" u="sng" dirty="0" smtClean="0"/>
              <a:t>sur les valeurs </a:t>
            </a:r>
            <a:r>
              <a:rPr lang="fr-FR" sz="2000" dirty="0" smtClean="0"/>
              <a:t>en </a:t>
            </a:r>
            <a:r>
              <a:rPr lang="fr-FR" sz="2000" dirty="0"/>
              <a:t>conservant la correspondance entre les </a:t>
            </a:r>
            <a:r>
              <a:rPr lang="fr-FR" sz="2000" dirty="0" smtClean="0"/>
              <a:t>clés </a:t>
            </a:r>
            <a:r>
              <a:rPr lang="fr-FR" sz="2000" dirty="0"/>
              <a:t>et leurs valeurs. </a:t>
            </a:r>
            <a:endParaRPr lang="fr-FR" sz="2000" dirty="0" smtClean="0"/>
          </a:p>
          <a:p>
            <a:pPr marL="0" indent="0">
              <a:spcBef>
                <a:spcPts val="0"/>
              </a:spcBef>
              <a:buNone/>
            </a:pPr>
            <a:r>
              <a:rPr lang="fr-FR" sz="2000" b="1" dirty="0" err="1" smtClean="0">
                <a:solidFill>
                  <a:schemeClr val="accent2">
                    <a:lumMod val="75000"/>
                  </a:schemeClr>
                </a:solidFill>
              </a:rPr>
              <a:t>uasort</a:t>
            </a:r>
            <a:r>
              <a:rPr lang="fr-FR" sz="2000" b="1" dirty="0">
                <a:solidFill>
                  <a:schemeClr val="accent2">
                    <a:lumMod val="75000"/>
                  </a:schemeClr>
                </a:solidFill>
              </a:rPr>
              <a:t>() </a:t>
            </a:r>
            <a:r>
              <a:rPr lang="fr-FR" sz="2000" dirty="0"/>
              <a:t>sert essentiellement lors de tri de tableaux associatifs où l'ordre des éléments est significatif. La fonction de comparaison utilisée </a:t>
            </a:r>
            <a:r>
              <a:rPr lang="fr-FR" sz="2000" b="1" i="1" dirty="0" smtClean="0">
                <a:solidFill>
                  <a:schemeClr val="accent2">
                    <a:lumMod val="75000"/>
                  </a:schemeClr>
                </a:solidFill>
              </a:rPr>
              <a:t>$</a:t>
            </a:r>
            <a:r>
              <a:rPr lang="fr-FR" sz="2000" b="1" i="1" dirty="0" err="1">
                <a:solidFill>
                  <a:schemeClr val="accent2">
                    <a:lumMod val="75000"/>
                  </a:schemeClr>
                </a:solidFill>
              </a:rPr>
              <a:t>cmp</a:t>
            </a:r>
            <a:r>
              <a:rPr lang="fr-FR" sz="2000" dirty="0" smtClean="0"/>
              <a:t> </a:t>
            </a:r>
            <a:r>
              <a:rPr lang="fr-FR" sz="2000" dirty="0"/>
              <a:t>est définie par l'utilisateur. </a:t>
            </a:r>
            <a:endParaRPr lang="fr-FR" sz="2000" dirty="0" smtClean="0"/>
          </a:p>
          <a:p>
            <a:pPr marL="0" indent="0">
              <a:spcBef>
                <a:spcPts val="0"/>
              </a:spcBef>
              <a:buNone/>
            </a:pPr>
            <a:endParaRPr lang="fr-FR" sz="2000" b="1" dirty="0">
              <a:solidFill>
                <a:schemeClr val="tx2">
                  <a:lumMod val="75000"/>
                </a:schemeClr>
              </a:solidFill>
            </a:endParaRPr>
          </a:p>
          <a:p>
            <a:pPr marL="0" indent="0">
              <a:spcBef>
                <a:spcPts val="0"/>
              </a:spcBef>
              <a:buNone/>
            </a:pPr>
            <a:r>
              <a:rPr lang="fr-FR" sz="2000" b="1" dirty="0" smtClean="0">
                <a:solidFill>
                  <a:schemeClr val="tx2">
                    <a:lumMod val="75000"/>
                  </a:schemeClr>
                </a:solidFill>
              </a:rPr>
              <a:t>$tableau :</a:t>
            </a:r>
            <a:r>
              <a:rPr lang="fr-FR" sz="2000" dirty="0" smtClean="0"/>
              <a:t> Le tableau à trier,</a:t>
            </a:r>
            <a:endParaRPr lang="fr-FR" sz="2000" i="1" dirty="0" smtClean="0"/>
          </a:p>
          <a:p>
            <a:pPr marL="0" indent="0">
              <a:spcBef>
                <a:spcPts val="0"/>
              </a:spcBef>
              <a:buNone/>
            </a:pPr>
            <a:r>
              <a:rPr lang="fr-FR" sz="2000" b="1" dirty="0" smtClean="0">
                <a:solidFill>
                  <a:schemeClr val="tx2">
                    <a:lumMod val="75000"/>
                  </a:schemeClr>
                </a:solidFill>
              </a:rPr>
              <a:t>$</a:t>
            </a:r>
            <a:r>
              <a:rPr lang="fr-FR" sz="2000" b="1" dirty="0" err="1" smtClean="0">
                <a:solidFill>
                  <a:schemeClr val="tx2">
                    <a:lumMod val="75000"/>
                  </a:schemeClr>
                </a:solidFill>
              </a:rPr>
              <a:t>cmp</a:t>
            </a:r>
            <a:r>
              <a:rPr lang="fr-FR" sz="2000" b="1" dirty="0" smtClean="0">
                <a:solidFill>
                  <a:schemeClr val="tx2">
                    <a:lumMod val="75000"/>
                  </a:schemeClr>
                </a:solidFill>
              </a:rPr>
              <a:t> </a:t>
            </a:r>
            <a:r>
              <a:rPr lang="fr-FR" sz="2000" b="1" dirty="0">
                <a:solidFill>
                  <a:schemeClr val="tx2">
                    <a:lumMod val="75000"/>
                  </a:schemeClr>
                </a:solidFill>
              </a:rPr>
              <a:t>:</a:t>
            </a:r>
            <a:r>
              <a:rPr lang="fr-FR" sz="2000" dirty="0"/>
              <a:t> </a:t>
            </a:r>
            <a:r>
              <a:rPr lang="fr-FR" sz="2000" dirty="0" smtClean="0"/>
              <a:t>nom de la fonction de comparaison.</a:t>
            </a:r>
          </a:p>
          <a:p>
            <a:pPr marL="0" indent="0">
              <a:spcBef>
                <a:spcPts val="0"/>
              </a:spcBef>
              <a:buNone/>
            </a:pPr>
            <a:r>
              <a:rPr lang="fr-FR" sz="2000" dirty="0"/>
              <a:t>La fonction de comparaison doit retourner un entier inférieur à, égal à, ou supérieur à 0 si le premier argument est considéré comme, respectivement, inférieur à, égal à, ou supérieur au second. </a:t>
            </a:r>
            <a:endParaRPr lang="fr-FR" sz="2000" dirty="0" smtClean="0"/>
          </a:p>
          <a:p>
            <a:pPr marL="0" indent="0">
              <a:spcBef>
                <a:spcPts val="0"/>
              </a:spcBef>
              <a:buNone/>
            </a:pPr>
            <a:r>
              <a:rPr lang="fr-FR" sz="2000" dirty="0" smtClean="0"/>
              <a:t>La fonction de comparaison suit le schéma suivant :</a:t>
            </a:r>
          </a:p>
          <a:p>
            <a:pPr marL="0" indent="0">
              <a:spcBef>
                <a:spcPts val="0"/>
              </a:spcBef>
              <a:buNone/>
            </a:pPr>
            <a:r>
              <a:rPr lang="fr-FR" sz="2000" dirty="0" err="1" smtClean="0"/>
              <a:t>int</a:t>
            </a:r>
            <a:r>
              <a:rPr lang="fr-FR" sz="2000" dirty="0" smtClean="0"/>
              <a:t> </a:t>
            </a:r>
            <a:r>
              <a:rPr lang="fr-FR" sz="2000" b="1" dirty="0">
                <a:solidFill>
                  <a:schemeClr val="accent2">
                    <a:lumMod val="75000"/>
                  </a:schemeClr>
                </a:solidFill>
              </a:rPr>
              <a:t>compare</a:t>
            </a:r>
            <a:r>
              <a:rPr lang="fr-FR" sz="2000" dirty="0" smtClean="0"/>
              <a:t>($</a:t>
            </a:r>
            <a:r>
              <a:rPr lang="fr-FR" sz="2000" dirty="0" err="1" smtClean="0"/>
              <a:t>a,$b</a:t>
            </a:r>
            <a:r>
              <a:rPr lang="fr-FR" sz="2000" dirty="0" smtClean="0"/>
              <a:t>)</a:t>
            </a:r>
          </a:p>
          <a:p>
            <a:pPr marL="0" indent="0">
              <a:spcBef>
                <a:spcPts val="0"/>
              </a:spcBef>
              <a:buNone/>
            </a:pPr>
            <a:r>
              <a:rPr lang="fr-FR" sz="2000" dirty="0" smtClean="0"/>
              <a:t>$a sera considéré comme inférieur à $b si la fonction retourne la valeur -1,</a:t>
            </a:r>
          </a:p>
          <a:p>
            <a:pPr marL="0" indent="0">
              <a:spcBef>
                <a:spcPts val="0"/>
              </a:spcBef>
              <a:buNone/>
            </a:pPr>
            <a:r>
              <a:rPr lang="fr-FR" sz="2000" dirty="0"/>
              <a:t>$a sera considéré comme </a:t>
            </a:r>
            <a:r>
              <a:rPr lang="fr-FR" sz="2000" dirty="0" smtClean="0"/>
              <a:t>égal </a:t>
            </a:r>
            <a:r>
              <a:rPr lang="fr-FR" sz="2000" dirty="0"/>
              <a:t>à $b si la fonction retourne la valeur </a:t>
            </a:r>
            <a:r>
              <a:rPr lang="fr-FR" sz="2000" dirty="0" smtClean="0"/>
              <a:t>0,</a:t>
            </a:r>
            <a:endParaRPr lang="fr-FR" sz="2000" dirty="0"/>
          </a:p>
          <a:p>
            <a:pPr marL="0" indent="0">
              <a:spcBef>
                <a:spcPts val="0"/>
              </a:spcBef>
              <a:buNone/>
            </a:pPr>
            <a:r>
              <a:rPr lang="fr-FR" sz="2000" dirty="0"/>
              <a:t>$a sera considéré comme </a:t>
            </a:r>
            <a:r>
              <a:rPr lang="fr-FR" sz="2000" dirty="0" smtClean="0"/>
              <a:t>supérieur </a:t>
            </a:r>
            <a:r>
              <a:rPr lang="fr-FR" sz="2000" dirty="0"/>
              <a:t>à $b si la fonction retourne la valeur </a:t>
            </a:r>
            <a:r>
              <a:rPr lang="fr-FR" sz="2000" dirty="0" smtClean="0"/>
              <a:t>+1</a:t>
            </a:r>
            <a:r>
              <a:rPr lang="fr-FR" sz="2000" dirty="0"/>
              <a:t>,</a:t>
            </a:r>
          </a:p>
          <a:p>
            <a:pPr marL="0" indent="0">
              <a:spcBef>
                <a:spcPts val="0"/>
              </a:spcBef>
              <a:buNone/>
            </a:pPr>
            <a:endParaRPr lang="fr-FR" sz="2000" dirty="0" smtClean="0"/>
          </a:p>
        </p:txBody>
      </p:sp>
    </p:spTree>
    <p:extLst>
      <p:ext uri="{BB962C8B-B14F-4D97-AF65-F5344CB8AC3E}">
        <p14:creationId xmlns:p14="http://schemas.microsoft.com/office/powerpoint/2010/main" val="163128660"/>
      </p:ext>
    </p:extLst>
  </p:cSld>
  <p:clrMapOvr>
    <a:masterClrMapping/>
  </p:clrMapOvr>
  <p:transition spd="slow">
    <p:wipe dir="d"/>
  </p:transition>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a:t>
            </a:r>
            <a:r>
              <a:rPr lang="fr-FR" sz="4000" b="1" i="1" dirty="0" smtClean="0"/>
              <a:t>gestion des tableaux : </a:t>
            </a:r>
            <a:r>
              <a:rPr lang="fr-FR" sz="2800" b="1" i="1" dirty="0" err="1" smtClean="0">
                <a:solidFill>
                  <a:schemeClr val="accent2">
                    <a:lumMod val="75000"/>
                  </a:schemeClr>
                </a:solidFill>
              </a:rPr>
              <a:t>uasort</a:t>
            </a:r>
            <a:r>
              <a:rPr lang="fr-FR" sz="2800" b="1" i="1" dirty="0" smtClean="0">
                <a:solidFill>
                  <a:schemeClr val="accent2">
                    <a:lumMod val="75000"/>
                  </a:schemeClr>
                </a:solidFill>
              </a:rPr>
              <a:t>($tableau,$</a:t>
            </a:r>
            <a:r>
              <a:rPr lang="fr-FR" sz="2800" b="1" i="1" dirty="0" err="1" smtClean="0">
                <a:solidFill>
                  <a:schemeClr val="accent2">
                    <a:lumMod val="75000"/>
                  </a:schemeClr>
                </a:solidFill>
              </a:rPr>
              <a:t>cmp</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spcBef>
                <a:spcPts val="0"/>
              </a:spcBef>
              <a:buNone/>
            </a:pPr>
            <a:r>
              <a:rPr lang="fr-FR" sz="2000" i="1" dirty="0" smtClean="0"/>
              <a:t>Valeur </a:t>
            </a:r>
            <a:r>
              <a:rPr lang="fr-FR" sz="2000" i="1" dirty="0"/>
              <a:t>de retour :</a:t>
            </a:r>
          </a:p>
          <a:p>
            <a:pPr marL="0" indent="0">
              <a:spcBef>
                <a:spcPts val="0"/>
              </a:spcBef>
              <a:buNone/>
            </a:pPr>
            <a:r>
              <a:rPr lang="fr-FR" sz="2000" dirty="0" smtClean="0"/>
              <a:t>TRUE si tout s'est bien passé, FALSE sinon.</a:t>
            </a:r>
          </a:p>
          <a:p>
            <a:pPr marL="0" indent="0">
              <a:spcBef>
                <a:spcPts val="0"/>
              </a:spcBef>
              <a:buNone/>
            </a:pPr>
            <a:r>
              <a:rPr lang="fr-FR" sz="2000" dirty="0" smtClean="0"/>
              <a:t>exemple </a:t>
            </a:r>
            <a:r>
              <a:rPr lang="fr-FR" sz="2000" dirty="0"/>
              <a:t>:</a:t>
            </a:r>
          </a:p>
          <a:p>
            <a:pPr marL="0" indent="0">
              <a:spcBef>
                <a:spcPts val="0"/>
              </a:spcBef>
              <a:buNone/>
            </a:pPr>
            <a:r>
              <a:rPr lang="en-US" sz="2000" dirty="0"/>
              <a:t>function cmp3($a, $b) {</a:t>
            </a:r>
          </a:p>
          <a:p>
            <a:pPr marL="0" indent="0">
              <a:spcBef>
                <a:spcPts val="0"/>
              </a:spcBef>
              <a:buNone/>
            </a:pPr>
            <a:r>
              <a:rPr lang="en-US" sz="2000" dirty="0"/>
              <a:t>    if ($a == $b) {</a:t>
            </a:r>
          </a:p>
          <a:p>
            <a:pPr marL="0" indent="0">
              <a:spcBef>
                <a:spcPts val="0"/>
              </a:spcBef>
              <a:buNone/>
            </a:pPr>
            <a:r>
              <a:rPr lang="en-US" sz="2000" dirty="0"/>
              <a:t>        return 0;</a:t>
            </a:r>
          </a:p>
          <a:p>
            <a:pPr marL="0" indent="0">
              <a:spcBef>
                <a:spcPts val="0"/>
              </a:spcBef>
              <a:buNone/>
            </a:pPr>
            <a:r>
              <a:rPr lang="en-US" sz="2000" dirty="0"/>
              <a:t>    }</a:t>
            </a:r>
          </a:p>
          <a:p>
            <a:pPr marL="0" indent="0">
              <a:spcBef>
                <a:spcPts val="0"/>
              </a:spcBef>
              <a:buNone/>
            </a:pPr>
            <a:r>
              <a:rPr lang="en-US" sz="2000" dirty="0"/>
              <a:t>    return ($a &lt; $b) ? -1 : 1;</a:t>
            </a:r>
          </a:p>
          <a:p>
            <a:pPr marL="0" indent="0">
              <a:spcBef>
                <a:spcPts val="0"/>
              </a:spcBef>
              <a:buNone/>
            </a:pPr>
            <a:r>
              <a:rPr lang="en-US" sz="2000" dirty="0"/>
              <a:t>}</a:t>
            </a:r>
          </a:p>
          <a:p>
            <a:pPr marL="0" indent="0">
              <a:spcBef>
                <a:spcPts val="0"/>
              </a:spcBef>
              <a:buNone/>
            </a:pPr>
            <a:r>
              <a:rPr lang="en-US" sz="2000" dirty="0" smtClean="0"/>
              <a:t>$</a:t>
            </a:r>
            <a:r>
              <a:rPr lang="en-US" sz="2000" dirty="0"/>
              <a:t>array = array('a' =&gt; 4, 'b' =&gt; 8, 'c' =&gt; -1, 'd' =&gt; -9, 'e' =&gt; 2, 'f' =&gt; 5, 'g' =&gt; 3, 'h' =&gt; -4);</a:t>
            </a:r>
          </a:p>
          <a:p>
            <a:pPr marL="0" indent="0">
              <a:spcBef>
                <a:spcPts val="0"/>
              </a:spcBef>
              <a:buNone/>
            </a:pPr>
            <a:r>
              <a:rPr lang="en-US" sz="2000" dirty="0" err="1" smtClean="0"/>
              <a:t>print_r</a:t>
            </a:r>
            <a:r>
              <a:rPr lang="en-US" sz="2000" dirty="0" smtClean="0"/>
              <a:t>($array);</a:t>
            </a:r>
          </a:p>
          <a:p>
            <a:pPr marL="0" indent="0">
              <a:spcBef>
                <a:spcPts val="0"/>
              </a:spcBef>
              <a:buNone/>
            </a:pPr>
            <a:r>
              <a:rPr lang="en-US" sz="2000" dirty="0" smtClean="0"/>
              <a:t>echo </a:t>
            </a:r>
            <a:r>
              <a:rPr lang="en-US" sz="2000" dirty="0"/>
              <a:t>'&lt;</a:t>
            </a:r>
            <a:r>
              <a:rPr lang="en-US" sz="2000" dirty="0" err="1"/>
              <a:t>br</a:t>
            </a:r>
            <a:r>
              <a:rPr lang="en-US" sz="2000" dirty="0"/>
              <a:t>/&gt;';</a:t>
            </a:r>
          </a:p>
          <a:p>
            <a:pPr marL="0" indent="0">
              <a:spcBef>
                <a:spcPts val="0"/>
              </a:spcBef>
              <a:buNone/>
            </a:pPr>
            <a:r>
              <a:rPr lang="en-US" sz="2000" dirty="0" err="1" smtClean="0"/>
              <a:t>uasort</a:t>
            </a:r>
            <a:r>
              <a:rPr lang="en-US" sz="2000" dirty="0"/>
              <a:t>($array, 'cmp3');</a:t>
            </a:r>
          </a:p>
          <a:p>
            <a:pPr marL="0" indent="0">
              <a:spcBef>
                <a:spcPts val="0"/>
              </a:spcBef>
              <a:buNone/>
            </a:pPr>
            <a:r>
              <a:rPr lang="en-US" sz="2000" dirty="0" err="1"/>
              <a:t>print_r</a:t>
            </a:r>
            <a:r>
              <a:rPr lang="en-US" sz="2000" dirty="0"/>
              <a:t>($array);</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224" y="6155525"/>
            <a:ext cx="868680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7171866"/>
      </p:ext>
    </p:extLst>
  </p:cSld>
  <p:clrMapOvr>
    <a:masterClrMapping/>
  </p:clrMapOvr>
  <p:transition spd="slow">
    <p:wipe dir="d"/>
  </p:transition>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a:t>
            </a:r>
            <a:r>
              <a:rPr lang="fr-FR" sz="4000" b="1" i="1" dirty="0" smtClean="0"/>
              <a:t>gestion des tableaux : </a:t>
            </a:r>
            <a:r>
              <a:rPr lang="fr-FR" sz="2800" b="1" i="1" dirty="0" err="1" smtClean="0">
                <a:solidFill>
                  <a:schemeClr val="accent2">
                    <a:lumMod val="75000"/>
                  </a:schemeClr>
                </a:solidFill>
              </a:rPr>
              <a:t>uksort</a:t>
            </a:r>
            <a:r>
              <a:rPr lang="fr-FR" sz="2800" b="1" i="1" dirty="0" smtClean="0">
                <a:solidFill>
                  <a:schemeClr val="accent2">
                    <a:lumMod val="75000"/>
                  </a:schemeClr>
                </a:solidFill>
              </a:rPr>
              <a:t>($tableau,$</a:t>
            </a:r>
            <a:r>
              <a:rPr lang="fr-FR" sz="2800" b="1" i="1" dirty="0" err="1" smtClean="0">
                <a:solidFill>
                  <a:schemeClr val="accent2">
                    <a:lumMod val="75000"/>
                  </a:schemeClr>
                </a:solidFill>
              </a:rPr>
              <a:t>cmp</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spcBef>
                <a:spcPts val="0"/>
              </a:spcBef>
              <a:buNone/>
            </a:pPr>
            <a:r>
              <a:rPr lang="fr-FR" sz="2000" dirty="0" err="1" smtClean="0">
                <a:solidFill>
                  <a:schemeClr val="tx2">
                    <a:lumMod val="75000"/>
                  </a:schemeClr>
                </a:solidFill>
              </a:rPr>
              <a:t>bool</a:t>
            </a:r>
            <a:r>
              <a:rPr lang="fr-FR" sz="2000" dirty="0" smtClean="0"/>
              <a:t> </a:t>
            </a:r>
            <a:r>
              <a:rPr lang="fr-FR" sz="2000" b="1" dirty="0" err="1" smtClean="0">
                <a:solidFill>
                  <a:schemeClr val="accent2">
                    <a:lumMod val="75000"/>
                  </a:schemeClr>
                </a:solidFill>
              </a:rPr>
              <a:t>uksort</a:t>
            </a:r>
            <a:r>
              <a:rPr lang="fr-FR" sz="2000" b="1" dirty="0" smtClean="0">
                <a:solidFill>
                  <a:schemeClr val="accent2">
                    <a:lumMod val="75000"/>
                  </a:schemeClr>
                </a:solidFill>
              </a:rPr>
              <a:t>(</a:t>
            </a:r>
            <a:r>
              <a:rPr lang="fr-FR" sz="2000" b="1" dirty="0" smtClean="0">
                <a:solidFill>
                  <a:schemeClr val="tx2">
                    <a:lumMod val="75000"/>
                  </a:schemeClr>
                </a:solidFill>
              </a:rPr>
              <a:t>$tableau,$</a:t>
            </a:r>
            <a:r>
              <a:rPr lang="fr-FR" sz="2000" b="1" dirty="0" err="1" smtClean="0">
                <a:solidFill>
                  <a:schemeClr val="tx2">
                    <a:lumMod val="75000"/>
                  </a:schemeClr>
                </a:solidFill>
              </a:rPr>
              <a:t>cmp</a:t>
            </a:r>
            <a:r>
              <a:rPr lang="fr-FR" sz="2000" b="1" dirty="0" smtClean="0">
                <a:solidFill>
                  <a:schemeClr val="tx2">
                    <a:lumMod val="75000"/>
                  </a:schemeClr>
                </a:solidFill>
              </a:rPr>
              <a:t> </a:t>
            </a:r>
            <a:r>
              <a:rPr lang="fr-FR" sz="2000" b="1" dirty="0">
                <a:solidFill>
                  <a:schemeClr val="accent2">
                    <a:lumMod val="75000"/>
                  </a:schemeClr>
                </a:solidFill>
              </a:rPr>
              <a:t>)</a:t>
            </a:r>
          </a:p>
          <a:p>
            <a:pPr marL="0" indent="0">
              <a:spcBef>
                <a:spcPts val="0"/>
              </a:spcBef>
              <a:buNone/>
            </a:pPr>
            <a:r>
              <a:rPr lang="fr-FR" sz="2000" dirty="0"/>
              <a:t>Trie le tableau </a:t>
            </a:r>
            <a:r>
              <a:rPr lang="fr-FR" sz="2000" b="1" dirty="0" smtClean="0">
                <a:solidFill>
                  <a:schemeClr val="tx2">
                    <a:lumMod val="75000"/>
                  </a:schemeClr>
                </a:solidFill>
              </a:rPr>
              <a:t>$</a:t>
            </a:r>
            <a:r>
              <a:rPr lang="fr-FR" sz="2000" b="1" dirty="0">
                <a:solidFill>
                  <a:schemeClr val="tx2">
                    <a:lumMod val="75000"/>
                  </a:schemeClr>
                </a:solidFill>
              </a:rPr>
              <a:t>tableau </a:t>
            </a:r>
            <a:r>
              <a:rPr lang="fr-FR" sz="2000" dirty="0" smtClean="0"/>
              <a:t>sur les clés en </a:t>
            </a:r>
            <a:r>
              <a:rPr lang="fr-FR" sz="2000" dirty="0"/>
              <a:t>conservant la correspondance entre les </a:t>
            </a:r>
            <a:r>
              <a:rPr lang="fr-FR" sz="2000" dirty="0" smtClean="0"/>
              <a:t>clés </a:t>
            </a:r>
            <a:r>
              <a:rPr lang="fr-FR" sz="2000" dirty="0"/>
              <a:t>et leurs valeurs. </a:t>
            </a:r>
            <a:endParaRPr lang="fr-FR" sz="2000" dirty="0" smtClean="0"/>
          </a:p>
          <a:p>
            <a:pPr marL="0" indent="0">
              <a:spcBef>
                <a:spcPts val="0"/>
              </a:spcBef>
              <a:buNone/>
            </a:pPr>
            <a:r>
              <a:rPr lang="fr-FR" sz="2000" b="1" dirty="0" err="1" smtClean="0">
                <a:solidFill>
                  <a:schemeClr val="accent2">
                    <a:lumMod val="75000"/>
                  </a:schemeClr>
                </a:solidFill>
              </a:rPr>
              <a:t>uksort</a:t>
            </a:r>
            <a:r>
              <a:rPr lang="fr-FR" sz="2000" b="1" dirty="0"/>
              <a:t>()</a:t>
            </a:r>
            <a:r>
              <a:rPr lang="fr-FR" sz="2000" dirty="0"/>
              <a:t> sert essentiellement lors de tri de tableaux associatifs où l'ordre des éléments est significatif. La fonction de comparaison utilisée </a:t>
            </a:r>
            <a:r>
              <a:rPr lang="fr-FR" sz="2000" b="1" i="1" dirty="0" smtClean="0">
                <a:solidFill>
                  <a:schemeClr val="accent2">
                    <a:lumMod val="75000"/>
                  </a:schemeClr>
                </a:solidFill>
              </a:rPr>
              <a:t>$</a:t>
            </a:r>
            <a:r>
              <a:rPr lang="fr-FR" sz="2000" b="1" i="1" dirty="0" err="1">
                <a:solidFill>
                  <a:schemeClr val="accent2">
                    <a:lumMod val="75000"/>
                  </a:schemeClr>
                </a:solidFill>
              </a:rPr>
              <a:t>cmp</a:t>
            </a:r>
            <a:r>
              <a:rPr lang="fr-FR" sz="2000" dirty="0" smtClean="0"/>
              <a:t> </a:t>
            </a:r>
            <a:r>
              <a:rPr lang="fr-FR" sz="2000" dirty="0"/>
              <a:t>est définie par l'utilisateur. </a:t>
            </a:r>
            <a:endParaRPr lang="fr-FR" sz="2000" dirty="0" smtClean="0"/>
          </a:p>
          <a:p>
            <a:pPr marL="0" indent="0">
              <a:spcBef>
                <a:spcPts val="0"/>
              </a:spcBef>
              <a:buNone/>
            </a:pPr>
            <a:r>
              <a:rPr lang="fr-FR" sz="2000" b="1" dirty="0" smtClean="0">
                <a:solidFill>
                  <a:schemeClr val="tx2">
                    <a:lumMod val="75000"/>
                  </a:schemeClr>
                </a:solidFill>
              </a:rPr>
              <a:t>$tableau :</a:t>
            </a:r>
            <a:r>
              <a:rPr lang="fr-FR" sz="2000" dirty="0" smtClean="0"/>
              <a:t> Le tableau à trier,</a:t>
            </a:r>
            <a:endParaRPr lang="fr-FR" sz="2000" i="1" dirty="0" smtClean="0"/>
          </a:p>
          <a:p>
            <a:pPr marL="0" indent="0">
              <a:spcBef>
                <a:spcPts val="0"/>
              </a:spcBef>
              <a:buNone/>
            </a:pPr>
            <a:r>
              <a:rPr lang="fr-FR" sz="2000" b="1" dirty="0" smtClean="0">
                <a:solidFill>
                  <a:schemeClr val="tx2">
                    <a:lumMod val="75000"/>
                  </a:schemeClr>
                </a:solidFill>
              </a:rPr>
              <a:t>$</a:t>
            </a:r>
            <a:r>
              <a:rPr lang="fr-FR" sz="2000" b="1" dirty="0" err="1" smtClean="0">
                <a:solidFill>
                  <a:schemeClr val="tx2">
                    <a:lumMod val="75000"/>
                  </a:schemeClr>
                </a:solidFill>
              </a:rPr>
              <a:t>cmp</a:t>
            </a:r>
            <a:r>
              <a:rPr lang="fr-FR" sz="2000" b="1" dirty="0" smtClean="0">
                <a:solidFill>
                  <a:schemeClr val="tx2">
                    <a:lumMod val="75000"/>
                  </a:schemeClr>
                </a:solidFill>
              </a:rPr>
              <a:t> </a:t>
            </a:r>
            <a:r>
              <a:rPr lang="fr-FR" sz="2000" b="1" dirty="0">
                <a:solidFill>
                  <a:schemeClr val="tx2">
                    <a:lumMod val="75000"/>
                  </a:schemeClr>
                </a:solidFill>
              </a:rPr>
              <a:t>:</a:t>
            </a:r>
            <a:r>
              <a:rPr lang="fr-FR" sz="2000" dirty="0"/>
              <a:t> </a:t>
            </a:r>
            <a:r>
              <a:rPr lang="fr-FR" sz="2000" dirty="0" smtClean="0"/>
              <a:t>nom de la fonction de comparaison.</a:t>
            </a:r>
          </a:p>
          <a:p>
            <a:pPr marL="0" indent="0">
              <a:spcBef>
                <a:spcPts val="0"/>
              </a:spcBef>
              <a:buNone/>
            </a:pPr>
            <a:r>
              <a:rPr lang="fr-FR" sz="2000" dirty="0"/>
              <a:t>La fonction de comparaison doit retourner un entier inférieur à, égal à, ou supérieur à 0 si le premier argument est considéré comme, respectivement, inférieur à, égal à, ou supérieur au second. </a:t>
            </a:r>
            <a:endParaRPr lang="fr-FR" sz="2000" dirty="0" smtClean="0"/>
          </a:p>
          <a:p>
            <a:pPr marL="0" indent="0">
              <a:spcBef>
                <a:spcPts val="0"/>
              </a:spcBef>
              <a:buNone/>
            </a:pPr>
            <a:r>
              <a:rPr lang="fr-FR" sz="2000" dirty="0" smtClean="0"/>
              <a:t>La fonction de comparaison suit le schéma suivant :</a:t>
            </a:r>
          </a:p>
          <a:p>
            <a:pPr marL="0" indent="0">
              <a:spcBef>
                <a:spcPts val="0"/>
              </a:spcBef>
              <a:buNone/>
            </a:pPr>
            <a:r>
              <a:rPr lang="fr-FR" sz="2000" dirty="0" err="1" smtClean="0"/>
              <a:t>int</a:t>
            </a:r>
            <a:r>
              <a:rPr lang="fr-FR" sz="2000" dirty="0" smtClean="0"/>
              <a:t> </a:t>
            </a:r>
            <a:r>
              <a:rPr lang="fr-FR" sz="2000" b="1" dirty="0">
                <a:solidFill>
                  <a:schemeClr val="accent2">
                    <a:lumMod val="75000"/>
                  </a:schemeClr>
                </a:solidFill>
              </a:rPr>
              <a:t>compare</a:t>
            </a:r>
            <a:r>
              <a:rPr lang="fr-FR" sz="2000" dirty="0" smtClean="0"/>
              <a:t>($</a:t>
            </a:r>
            <a:r>
              <a:rPr lang="fr-FR" sz="2000" dirty="0" err="1" smtClean="0"/>
              <a:t>a,$b</a:t>
            </a:r>
            <a:r>
              <a:rPr lang="fr-FR" sz="2000" dirty="0" smtClean="0"/>
              <a:t>)</a:t>
            </a:r>
          </a:p>
          <a:p>
            <a:pPr marL="0" indent="0">
              <a:spcBef>
                <a:spcPts val="0"/>
              </a:spcBef>
              <a:buNone/>
            </a:pPr>
            <a:r>
              <a:rPr lang="fr-FR" sz="2000" dirty="0" smtClean="0"/>
              <a:t>$a sera considéré comme inférieur à $b si la fonction retourne la valeur -1,</a:t>
            </a:r>
          </a:p>
          <a:p>
            <a:pPr marL="0" indent="0">
              <a:spcBef>
                <a:spcPts val="0"/>
              </a:spcBef>
              <a:buNone/>
            </a:pPr>
            <a:r>
              <a:rPr lang="fr-FR" sz="2000" dirty="0"/>
              <a:t>$a sera considéré comme </a:t>
            </a:r>
            <a:r>
              <a:rPr lang="fr-FR" sz="2000" dirty="0" smtClean="0"/>
              <a:t>égal </a:t>
            </a:r>
            <a:r>
              <a:rPr lang="fr-FR" sz="2000" dirty="0"/>
              <a:t>à $b si la fonction retourne la valeur </a:t>
            </a:r>
            <a:r>
              <a:rPr lang="fr-FR" sz="2000" dirty="0" smtClean="0"/>
              <a:t>0,</a:t>
            </a:r>
            <a:endParaRPr lang="fr-FR" sz="2000" dirty="0"/>
          </a:p>
          <a:p>
            <a:pPr marL="0" indent="0">
              <a:spcBef>
                <a:spcPts val="0"/>
              </a:spcBef>
              <a:buNone/>
            </a:pPr>
            <a:r>
              <a:rPr lang="fr-FR" sz="2000" dirty="0"/>
              <a:t>$a sera considéré comme </a:t>
            </a:r>
            <a:r>
              <a:rPr lang="fr-FR" sz="2000" dirty="0" smtClean="0"/>
              <a:t>supérieur </a:t>
            </a:r>
            <a:r>
              <a:rPr lang="fr-FR" sz="2000" dirty="0"/>
              <a:t>à $b si la fonction retourne la valeur </a:t>
            </a:r>
            <a:r>
              <a:rPr lang="fr-FR" sz="2000" dirty="0" smtClean="0"/>
              <a:t>+1</a:t>
            </a:r>
            <a:r>
              <a:rPr lang="fr-FR" sz="2000" dirty="0"/>
              <a:t>,</a:t>
            </a:r>
          </a:p>
          <a:p>
            <a:pPr marL="0" indent="0">
              <a:spcBef>
                <a:spcPts val="0"/>
              </a:spcBef>
              <a:buNone/>
            </a:pPr>
            <a:endParaRPr lang="fr-FR" sz="2000" dirty="0" smtClean="0"/>
          </a:p>
        </p:txBody>
      </p:sp>
    </p:spTree>
    <p:extLst>
      <p:ext uri="{BB962C8B-B14F-4D97-AF65-F5344CB8AC3E}">
        <p14:creationId xmlns:p14="http://schemas.microsoft.com/office/powerpoint/2010/main" val="933966149"/>
      </p:ext>
    </p:extLst>
  </p:cSld>
  <p:clrMapOvr>
    <a:masterClrMapping/>
  </p:clrMapOvr>
  <p:transition spd="slow">
    <p:wipe dir="d"/>
  </p:transition>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a:t>
            </a:r>
            <a:r>
              <a:rPr lang="fr-FR" sz="4000" b="1" i="1" dirty="0" smtClean="0"/>
              <a:t>gestion des tableaux : </a:t>
            </a:r>
            <a:r>
              <a:rPr lang="fr-FR" sz="2800" b="1" i="1" dirty="0" err="1" smtClean="0">
                <a:solidFill>
                  <a:schemeClr val="accent2">
                    <a:lumMod val="75000"/>
                  </a:schemeClr>
                </a:solidFill>
              </a:rPr>
              <a:t>uksort</a:t>
            </a:r>
            <a:r>
              <a:rPr lang="fr-FR" sz="2800" b="1" i="1" dirty="0" smtClean="0">
                <a:solidFill>
                  <a:schemeClr val="accent2">
                    <a:lumMod val="75000"/>
                  </a:schemeClr>
                </a:solidFill>
              </a:rPr>
              <a:t>($tableau,$</a:t>
            </a:r>
            <a:r>
              <a:rPr lang="fr-FR" sz="2800" b="1" i="1" dirty="0" err="1" smtClean="0">
                <a:solidFill>
                  <a:schemeClr val="accent2">
                    <a:lumMod val="75000"/>
                  </a:schemeClr>
                </a:solidFill>
              </a:rPr>
              <a:t>cmp</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256584"/>
          </a:xfrm>
        </p:spPr>
        <p:txBody>
          <a:bodyPr numCol="1">
            <a:normAutofit/>
          </a:bodyPr>
          <a:lstStyle/>
          <a:p>
            <a:pPr marL="0" indent="0">
              <a:spcBef>
                <a:spcPts val="0"/>
              </a:spcBef>
              <a:buNone/>
            </a:pPr>
            <a:r>
              <a:rPr lang="fr-FR" sz="2000" i="1" dirty="0" smtClean="0"/>
              <a:t>Valeur </a:t>
            </a:r>
            <a:r>
              <a:rPr lang="fr-FR" sz="2000" i="1" dirty="0"/>
              <a:t>de retour :</a:t>
            </a:r>
          </a:p>
          <a:p>
            <a:pPr marL="0" indent="0">
              <a:spcBef>
                <a:spcPts val="0"/>
              </a:spcBef>
              <a:buNone/>
            </a:pPr>
            <a:r>
              <a:rPr lang="fr-FR" sz="2000" dirty="0" smtClean="0"/>
              <a:t>TRUE si tout s'est bien passé, FALSE sinon.</a:t>
            </a:r>
          </a:p>
          <a:p>
            <a:pPr marL="0" indent="0">
              <a:spcBef>
                <a:spcPts val="0"/>
              </a:spcBef>
              <a:buNone/>
            </a:pPr>
            <a:r>
              <a:rPr lang="fr-FR" sz="2000" dirty="0" smtClean="0"/>
              <a:t>exemple </a:t>
            </a:r>
            <a:r>
              <a:rPr lang="fr-FR" sz="2000" dirty="0"/>
              <a:t>:</a:t>
            </a:r>
          </a:p>
          <a:p>
            <a:pPr marL="0" indent="0">
              <a:spcBef>
                <a:spcPts val="0"/>
              </a:spcBef>
              <a:buNone/>
            </a:pPr>
            <a:r>
              <a:rPr lang="en-US" sz="2000" dirty="0"/>
              <a:t>function cmp3($a, $b) {</a:t>
            </a:r>
          </a:p>
          <a:p>
            <a:pPr marL="0" indent="0">
              <a:spcBef>
                <a:spcPts val="0"/>
              </a:spcBef>
              <a:buNone/>
            </a:pPr>
            <a:r>
              <a:rPr lang="en-US" sz="2000" dirty="0"/>
              <a:t>    if ($a == $b) {</a:t>
            </a:r>
          </a:p>
          <a:p>
            <a:pPr marL="0" indent="0">
              <a:spcBef>
                <a:spcPts val="0"/>
              </a:spcBef>
              <a:buNone/>
            </a:pPr>
            <a:r>
              <a:rPr lang="en-US" sz="2000" dirty="0"/>
              <a:t>        return 0;</a:t>
            </a:r>
          </a:p>
          <a:p>
            <a:pPr marL="0" indent="0">
              <a:spcBef>
                <a:spcPts val="0"/>
              </a:spcBef>
              <a:buNone/>
            </a:pPr>
            <a:r>
              <a:rPr lang="en-US" sz="2000" dirty="0"/>
              <a:t>    }</a:t>
            </a:r>
          </a:p>
          <a:p>
            <a:pPr marL="0" indent="0">
              <a:spcBef>
                <a:spcPts val="0"/>
              </a:spcBef>
              <a:buNone/>
            </a:pPr>
            <a:r>
              <a:rPr lang="en-US" sz="2000" dirty="0"/>
              <a:t>    return ($a &lt; $b) ? -1 : 1;</a:t>
            </a:r>
          </a:p>
          <a:p>
            <a:pPr marL="0" indent="0">
              <a:spcBef>
                <a:spcPts val="0"/>
              </a:spcBef>
              <a:buNone/>
            </a:pPr>
            <a:r>
              <a:rPr lang="en-US" sz="2000" dirty="0"/>
              <a:t>}</a:t>
            </a:r>
          </a:p>
          <a:p>
            <a:pPr marL="0" indent="0">
              <a:spcBef>
                <a:spcPts val="0"/>
              </a:spcBef>
              <a:buNone/>
            </a:pPr>
            <a:r>
              <a:rPr lang="pt-BR" sz="2000" dirty="0"/>
              <a:t>$array = array('a' =&gt; 4, 'e' =&gt; 8, 'c' =&gt; -1, 'd' =&gt; -9, 'b' =&gt; 2, 'f' =&gt; 5, 'g' =&gt; 3, 'h' =&gt; -4);</a:t>
            </a:r>
            <a:endParaRPr lang="en-US" sz="2000" dirty="0"/>
          </a:p>
          <a:p>
            <a:pPr marL="0" indent="0">
              <a:spcBef>
                <a:spcPts val="0"/>
              </a:spcBef>
              <a:buNone/>
            </a:pPr>
            <a:r>
              <a:rPr lang="en-US" sz="2000" dirty="0" err="1" smtClean="0"/>
              <a:t>print_r</a:t>
            </a:r>
            <a:r>
              <a:rPr lang="en-US" sz="2000" dirty="0" smtClean="0"/>
              <a:t>($array);</a:t>
            </a:r>
          </a:p>
          <a:p>
            <a:pPr marL="0" indent="0">
              <a:spcBef>
                <a:spcPts val="0"/>
              </a:spcBef>
              <a:buNone/>
            </a:pPr>
            <a:r>
              <a:rPr lang="en-US" sz="2000" dirty="0" smtClean="0"/>
              <a:t>echo </a:t>
            </a:r>
            <a:r>
              <a:rPr lang="en-US" sz="2000" dirty="0"/>
              <a:t>'&lt;</a:t>
            </a:r>
            <a:r>
              <a:rPr lang="en-US" sz="2000" dirty="0" err="1"/>
              <a:t>br</a:t>
            </a:r>
            <a:r>
              <a:rPr lang="en-US" sz="2000" dirty="0"/>
              <a:t>/&gt;';</a:t>
            </a:r>
          </a:p>
          <a:p>
            <a:pPr marL="0" indent="0">
              <a:spcBef>
                <a:spcPts val="0"/>
              </a:spcBef>
              <a:buNone/>
            </a:pPr>
            <a:r>
              <a:rPr lang="en-US" sz="2000" dirty="0" err="1" smtClean="0"/>
              <a:t>uasort</a:t>
            </a:r>
            <a:r>
              <a:rPr lang="en-US" sz="2000" dirty="0"/>
              <a:t>($array, 'cmp3');</a:t>
            </a:r>
          </a:p>
          <a:p>
            <a:pPr marL="0" indent="0">
              <a:spcBef>
                <a:spcPts val="0"/>
              </a:spcBef>
              <a:buNone/>
            </a:pPr>
            <a:r>
              <a:rPr lang="en-US" sz="2000" dirty="0" err="1"/>
              <a:t>print_r</a:t>
            </a:r>
            <a:r>
              <a:rPr lang="en-US" sz="2000" dirty="0"/>
              <a:t>($array);</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929" y="6093296"/>
            <a:ext cx="86296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0907626"/>
      </p:ext>
    </p:extLst>
  </p:cSld>
  <p:clrMapOvr>
    <a:masterClrMapping/>
  </p:clrMapOvr>
  <p:transition spd="slow">
    <p:wipe dir="d"/>
  </p:transition>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Fonctions de </a:t>
            </a:r>
            <a:r>
              <a:rPr lang="fr-FR" sz="4000" b="1" i="1" dirty="0" smtClean="0"/>
              <a:t>gestion des tableaux : </a:t>
            </a:r>
            <a:r>
              <a:rPr lang="fr-FR" sz="2800" b="1" i="1" dirty="0" err="1" smtClean="0">
                <a:solidFill>
                  <a:schemeClr val="accent2">
                    <a:lumMod val="75000"/>
                  </a:schemeClr>
                </a:solidFill>
              </a:rPr>
              <a:t>shuffle</a:t>
            </a:r>
            <a:r>
              <a:rPr lang="fr-FR" sz="2800" b="1" i="1" dirty="0" smtClean="0">
                <a:solidFill>
                  <a:schemeClr val="accent2">
                    <a:lumMod val="75000"/>
                  </a:schemeClr>
                </a:solidFill>
              </a:rPr>
              <a:t>($tableau)</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84576"/>
          </a:xfrm>
        </p:spPr>
        <p:txBody>
          <a:bodyPr numCol="1">
            <a:normAutofit/>
          </a:bodyPr>
          <a:lstStyle/>
          <a:p>
            <a:pPr marL="0" indent="0">
              <a:spcBef>
                <a:spcPts val="0"/>
              </a:spcBef>
              <a:buNone/>
            </a:pPr>
            <a:r>
              <a:rPr lang="fr-FR" sz="2000" dirty="0" err="1" smtClean="0">
                <a:solidFill>
                  <a:schemeClr val="tx2">
                    <a:lumMod val="75000"/>
                  </a:schemeClr>
                </a:solidFill>
              </a:rPr>
              <a:t>bool</a:t>
            </a:r>
            <a:r>
              <a:rPr lang="fr-FR" sz="2000" dirty="0" smtClean="0"/>
              <a:t> </a:t>
            </a:r>
            <a:r>
              <a:rPr lang="fr-FR" sz="2000" b="1" dirty="0" err="1" smtClean="0">
                <a:solidFill>
                  <a:schemeClr val="accent2">
                    <a:lumMod val="75000"/>
                  </a:schemeClr>
                </a:solidFill>
              </a:rPr>
              <a:t>shuffle</a:t>
            </a:r>
            <a:r>
              <a:rPr lang="fr-FR" sz="2000" b="1" dirty="0" smtClean="0">
                <a:solidFill>
                  <a:schemeClr val="accent2">
                    <a:lumMod val="75000"/>
                  </a:schemeClr>
                </a:solidFill>
              </a:rPr>
              <a:t>(</a:t>
            </a:r>
            <a:r>
              <a:rPr lang="fr-FR" sz="2000" b="1" dirty="0" smtClean="0">
                <a:solidFill>
                  <a:schemeClr val="tx2">
                    <a:lumMod val="75000"/>
                  </a:schemeClr>
                </a:solidFill>
              </a:rPr>
              <a:t>$tableau </a:t>
            </a:r>
            <a:r>
              <a:rPr lang="fr-FR" sz="2000" b="1" dirty="0">
                <a:solidFill>
                  <a:schemeClr val="accent2">
                    <a:lumMod val="75000"/>
                  </a:schemeClr>
                </a:solidFill>
              </a:rPr>
              <a:t>)</a:t>
            </a:r>
          </a:p>
          <a:p>
            <a:pPr marL="0" indent="0">
              <a:spcBef>
                <a:spcPts val="0"/>
              </a:spcBef>
              <a:buNone/>
            </a:pPr>
            <a:r>
              <a:rPr lang="fr-FR" sz="2000" dirty="0" smtClean="0"/>
              <a:t>Mélange les éléments du tableau </a:t>
            </a:r>
            <a:r>
              <a:rPr lang="fr-FR" sz="2000" b="1" dirty="0" smtClean="0">
                <a:solidFill>
                  <a:schemeClr val="tx2">
                    <a:lumMod val="75000"/>
                  </a:schemeClr>
                </a:solidFill>
              </a:rPr>
              <a:t>$</a:t>
            </a:r>
            <a:r>
              <a:rPr lang="fr-FR" sz="2000" b="1" dirty="0">
                <a:solidFill>
                  <a:schemeClr val="tx2">
                    <a:lumMod val="75000"/>
                  </a:schemeClr>
                </a:solidFill>
              </a:rPr>
              <a:t>tableau </a:t>
            </a:r>
            <a:endParaRPr lang="fr-FR" sz="2000" b="1" dirty="0" smtClean="0">
              <a:solidFill>
                <a:schemeClr val="tx2">
                  <a:lumMod val="75000"/>
                </a:schemeClr>
              </a:solidFill>
            </a:endParaRPr>
          </a:p>
          <a:p>
            <a:pPr marL="0" indent="0">
              <a:spcBef>
                <a:spcPts val="0"/>
              </a:spcBef>
              <a:buNone/>
            </a:pPr>
            <a:endParaRPr lang="fr-FR" sz="2000" b="1" dirty="0" smtClean="0">
              <a:solidFill>
                <a:schemeClr val="tx2">
                  <a:lumMod val="75000"/>
                </a:schemeClr>
              </a:solidFill>
            </a:endParaRPr>
          </a:p>
          <a:p>
            <a:pPr marL="0" indent="0">
              <a:spcBef>
                <a:spcPts val="0"/>
              </a:spcBef>
              <a:buNone/>
            </a:pPr>
            <a:r>
              <a:rPr lang="fr-FR" sz="2000" b="1" dirty="0" smtClean="0">
                <a:solidFill>
                  <a:schemeClr val="tx2">
                    <a:lumMod val="75000"/>
                  </a:schemeClr>
                </a:solidFill>
              </a:rPr>
              <a:t>$tableau :</a:t>
            </a:r>
            <a:r>
              <a:rPr lang="fr-FR" sz="2000" dirty="0" smtClean="0"/>
              <a:t> Le tableau à trier,</a:t>
            </a:r>
          </a:p>
          <a:p>
            <a:pPr marL="0" indent="0">
              <a:spcBef>
                <a:spcPts val="0"/>
              </a:spcBef>
              <a:buNone/>
            </a:pPr>
            <a:endParaRPr lang="fr-FR" sz="2000" i="1" dirty="0" smtClean="0"/>
          </a:p>
          <a:p>
            <a:pPr marL="0" indent="0">
              <a:spcBef>
                <a:spcPts val="0"/>
              </a:spcBef>
              <a:buNone/>
            </a:pPr>
            <a:r>
              <a:rPr lang="fr-FR" sz="2000" dirty="0" smtClean="0"/>
              <a:t>exemple :</a:t>
            </a:r>
          </a:p>
          <a:p>
            <a:pPr marL="0" indent="0">
              <a:spcBef>
                <a:spcPts val="0"/>
              </a:spcBef>
              <a:buNone/>
            </a:pPr>
            <a:r>
              <a:rPr lang="en-US" sz="2000" dirty="0"/>
              <a:t>$numbers = range(1, 20);</a:t>
            </a:r>
            <a:br>
              <a:rPr lang="en-US" sz="2000" dirty="0"/>
            </a:br>
            <a:r>
              <a:rPr lang="en-US" sz="2000" dirty="0"/>
              <a:t>shuffle($numbers);</a:t>
            </a:r>
            <a:br>
              <a:rPr lang="en-US" sz="2000" dirty="0"/>
            </a:br>
            <a:r>
              <a:rPr lang="en-US" sz="2000" dirty="0" err="1"/>
              <a:t>foreach</a:t>
            </a:r>
            <a:r>
              <a:rPr lang="en-US" sz="2000" dirty="0"/>
              <a:t> ($numbers as $number) {</a:t>
            </a:r>
            <a:br>
              <a:rPr lang="en-US" sz="2000" dirty="0"/>
            </a:br>
            <a:r>
              <a:rPr lang="en-US" sz="2000" dirty="0"/>
              <a:t>    echo "$number ";</a:t>
            </a:r>
            <a:br>
              <a:rPr lang="en-US" sz="2000" dirty="0"/>
            </a:br>
            <a:r>
              <a:rPr lang="en-US" sz="2000" dirty="0"/>
              <a:t>}</a:t>
            </a:r>
            <a:endParaRPr lang="fr-FR" sz="2000" dirty="0" smtClean="0"/>
          </a:p>
          <a:p>
            <a:pPr marL="0" indent="0">
              <a:spcBef>
                <a:spcPts val="0"/>
              </a:spcBef>
              <a:buNone/>
            </a:pPr>
            <a:endParaRPr lang="fr-FR" sz="2000" dirty="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057" y="5013176"/>
            <a:ext cx="5457825"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0608417"/>
      </p:ext>
    </p:extLst>
  </p:cSld>
  <p:clrMapOvr>
    <a:masterClrMapping/>
  </p:clrMapOvr>
  <p:transition spd="slow">
    <p:wipe dir="d"/>
  </p:transition>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Les dates, dans tous les langages, ont toujours été un problème majeur lors des développements. Aujourd'hui, encore plus qu'au siècle dernier, en raison de l'accroissement de la vitesse d'exécution des programmes.</a:t>
            </a:r>
          </a:p>
          <a:p>
            <a:pPr marL="0" indent="0">
              <a:buNone/>
            </a:pPr>
            <a:r>
              <a:rPr lang="fr-FR" sz="2000" dirty="0" smtClean="0"/>
              <a:t>Il en a été de même pour le PHP. Les solutions ont été nombreuses et souvent imparfaites. Souvenez-vous de l'affolement lors du passage à l'an 2000 ! </a:t>
            </a:r>
          </a:p>
          <a:p>
            <a:pPr marL="0" indent="0">
              <a:buNone/>
            </a:pPr>
            <a:r>
              <a:rPr lang="fr-FR" sz="2000" dirty="0" smtClean="0"/>
              <a:t>Une nième solution adoptée par nombre de systèmes fut et est encore le "</a:t>
            </a:r>
            <a:r>
              <a:rPr lang="fr-FR" sz="2000" dirty="0" err="1" smtClean="0"/>
              <a:t>timestamp</a:t>
            </a:r>
            <a:r>
              <a:rPr lang="fr-FR" sz="2000" dirty="0" smtClean="0"/>
              <a:t>".</a:t>
            </a:r>
          </a:p>
          <a:p>
            <a:pPr marL="0" indent="0">
              <a:buNone/>
            </a:pPr>
            <a:r>
              <a:rPr lang="fr-FR" sz="2000" dirty="0" smtClean="0"/>
              <a:t>Le </a:t>
            </a:r>
            <a:r>
              <a:rPr lang="fr-FR" sz="2000" dirty="0" err="1" smtClean="0"/>
              <a:t>timestamp</a:t>
            </a:r>
            <a:r>
              <a:rPr lang="fr-FR" sz="2000" dirty="0" smtClean="0"/>
              <a:t>, c'est le nombre de secondes écoulées depuis le premier janvier 1970 à zéro heure.</a:t>
            </a:r>
          </a:p>
          <a:p>
            <a:pPr marL="0" indent="0">
              <a:buNone/>
            </a:pPr>
            <a:r>
              <a:rPr lang="fr-FR" sz="2000" dirty="0" smtClean="0"/>
              <a:t>Cependant, cette solution a un inconvénient : les dates antérieures au 1</a:t>
            </a:r>
            <a:r>
              <a:rPr lang="fr-FR" sz="2000" baseline="30000" dirty="0" smtClean="0"/>
              <a:t>er</a:t>
            </a:r>
            <a:r>
              <a:rPr lang="fr-FR" sz="2000" dirty="0" smtClean="0"/>
              <a:t> janvier 1970,</a:t>
            </a:r>
          </a:p>
          <a:p>
            <a:pPr marL="0" indent="0">
              <a:buNone/>
            </a:pPr>
            <a:r>
              <a:rPr lang="fr-FR" sz="2000" dirty="0" smtClean="0"/>
              <a:t>L'objet </a:t>
            </a:r>
            <a:r>
              <a:rPr lang="fr-FR" sz="2000" dirty="0" err="1" smtClean="0"/>
              <a:t>DateTime</a:t>
            </a:r>
            <a:r>
              <a:rPr lang="fr-FR" sz="2000" dirty="0" smtClean="0"/>
              <a:t> du PHP permet de résoudre ce problème et de manipuler une ou plusieurs dates, heures, de rechercher les intervalles entre deux dates et d'effectuer des opérations arithmétiques sur les dates et les heures.</a:t>
            </a:r>
            <a:endParaRPr lang="fr-FR" sz="2000" dirty="0"/>
          </a:p>
        </p:txBody>
      </p:sp>
    </p:spTree>
    <p:extLst>
      <p:ext uri="{BB962C8B-B14F-4D97-AF65-F5344CB8AC3E}">
        <p14:creationId xmlns:p14="http://schemas.microsoft.com/office/powerpoint/2010/main" val="3493471029"/>
      </p:ext>
    </p:extLst>
  </p:cSld>
  <p:clrMapOvr>
    <a:masterClrMapping/>
  </p:clrMapOvr>
  <p:transition spd="slow">
    <p:wipe dir="d"/>
  </p:transition>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Nous savons tous que la date et l'heure qu'il est sont liées au fuseau horaire auquel l'endroit où nous sommes appartient :</a:t>
            </a:r>
            <a:endParaRPr lang="fr-FR" sz="20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953" y="2204864"/>
            <a:ext cx="8475057" cy="4426971"/>
          </a:xfrm>
          <a:prstGeom prst="rect">
            <a:avLst/>
          </a:prstGeom>
        </p:spPr>
      </p:pic>
    </p:spTree>
    <p:extLst>
      <p:ext uri="{BB962C8B-B14F-4D97-AF65-F5344CB8AC3E}">
        <p14:creationId xmlns:p14="http://schemas.microsoft.com/office/powerpoint/2010/main" val="1656125107"/>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types de variables</a:t>
            </a:r>
            <a:endParaRPr lang="fr-FR" dirty="0"/>
          </a:p>
        </p:txBody>
      </p:sp>
      <p:sp>
        <p:nvSpPr>
          <p:cNvPr id="3" name="Espace réservé du contenu 2"/>
          <p:cNvSpPr>
            <a:spLocks noGrp="1"/>
          </p:cNvSpPr>
          <p:nvPr>
            <p:ph idx="1"/>
          </p:nvPr>
        </p:nvSpPr>
        <p:spPr>
          <a:xfrm>
            <a:off x="762000" y="1268760"/>
            <a:ext cx="8274496" cy="5328593"/>
          </a:xfrm>
        </p:spPr>
        <p:txBody>
          <a:bodyPr>
            <a:normAutofit/>
          </a:bodyPr>
          <a:lstStyle/>
          <a:p>
            <a:pPr marL="0" indent="0">
              <a:buNone/>
            </a:pPr>
            <a:r>
              <a:rPr lang="fr-FR" sz="2000" b="1" dirty="0"/>
              <a:t>Virgule flottante </a:t>
            </a:r>
            <a:r>
              <a:rPr lang="fr-FR" sz="2000" b="1" dirty="0" smtClean="0"/>
              <a:t>ou nombre réel</a:t>
            </a:r>
          </a:p>
          <a:p>
            <a:pPr marL="0" indent="0">
              <a:buNone/>
            </a:pPr>
            <a:r>
              <a:rPr lang="fr-FR" sz="2000" dirty="0" smtClean="0"/>
              <a:t>un nombre réel est un nombre acceptant des décimales. Il est stocké sous la forme d'une mantisse et d'un exposant puissance de 10 :</a:t>
            </a:r>
          </a:p>
          <a:p>
            <a:pPr marL="0" indent="0">
              <a:buNone/>
            </a:pPr>
            <a:r>
              <a:rPr lang="fr-FR" sz="2000" dirty="0" smtClean="0"/>
              <a:t>exemples :</a:t>
            </a:r>
          </a:p>
          <a:p>
            <a:pPr marL="0" indent="0">
              <a:buNone/>
            </a:pPr>
            <a:r>
              <a:rPr lang="fr-FR" sz="2000" dirty="0" smtClean="0"/>
              <a:t>$var = 1.23456; </a:t>
            </a:r>
          </a:p>
          <a:p>
            <a:pPr marL="0" indent="0">
              <a:buNone/>
            </a:pPr>
            <a:r>
              <a:rPr lang="fr-FR" sz="2000" dirty="0" smtClean="0"/>
              <a:t>$var = 1.314159E4;  //  = 13141,59</a:t>
            </a:r>
          </a:p>
          <a:p>
            <a:pPr marL="0" indent="0">
              <a:buNone/>
            </a:pPr>
            <a:r>
              <a:rPr lang="fr-FR" sz="2000" dirty="0" smtClean="0"/>
              <a:t>La précision des nombre en virgule flottante est de 16 chiffres. Attention à vos calculs si vous dépasser cette précision.</a:t>
            </a:r>
          </a:p>
          <a:p>
            <a:pPr marL="0" indent="0">
              <a:buNone/>
            </a:pPr>
            <a:endParaRPr lang="fr-FR" sz="2000" dirty="0" smtClean="0"/>
          </a:p>
        </p:txBody>
      </p:sp>
    </p:spTree>
    <p:extLst>
      <p:ext uri="{BB962C8B-B14F-4D97-AF65-F5344CB8AC3E}">
        <p14:creationId xmlns:p14="http://schemas.microsoft.com/office/powerpoint/2010/main" val="1361247537"/>
      </p:ext>
    </p:extLst>
  </p:cSld>
  <p:clrMapOvr>
    <a:masterClrMapping/>
  </p:clrMapOvr>
  <p:transition spd="slow">
    <p:wipe dir="d"/>
  </p:transition>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smtClean="0">
                <a:solidFill>
                  <a:schemeClr val="accent2">
                    <a:lumMod val="75000"/>
                  </a:schemeClr>
                </a:solidFill>
              </a:rPr>
              <a:t>getcwd</a:t>
            </a:r>
            <a:r>
              <a:rPr lang="fr-FR" sz="3600" b="1" i="1" dirty="0" smtClean="0">
                <a:solidFill>
                  <a:schemeClr val="accent2">
                    <a:lumMod val="75000"/>
                  </a:schemeClr>
                </a:solidFill>
              </a:rPr>
              <a:t>()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b="1" i="1" dirty="0" err="1" smtClean="0">
                <a:solidFill>
                  <a:schemeClr val="accent2">
                    <a:lumMod val="75000"/>
                  </a:schemeClr>
                </a:solidFill>
              </a:rPr>
              <a:t>getcwd</a:t>
            </a:r>
            <a:r>
              <a:rPr lang="fr-FR" sz="2000" b="1" i="1" dirty="0" smtClean="0">
                <a:solidFill>
                  <a:schemeClr val="accent2">
                    <a:lumMod val="75000"/>
                  </a:schemeClr>
                </a:solidFill>
              </a:rPr>
              <a:t>()</a:t>
            </a:r>
          </a:p>
          <a:p>
            <a:pPr marL="0" indent="0">
              <a:buNone/>
            </a:pPr>
            <a:r>
              <a:rPr lang="fr-FR" sz="2000" dirty="0" smtClean="0"/>
              <a:t>retourne </a:t>
            </a:r>
            <a:r>
              <a:rPr lang="fr-FR" sz="2000" dirty="0"/>
              <a:t>le dossier </a:t>
            </a:r>
            <a:r>
              <a:rPr lang="fr-FR" sz="2000" dirty="0" smtClean="0"/>
              <a:t>courant</a:t>
            </a:r>
            <a:r>
              <a:rPr lang="fr-FR" sz="2000" b="1" dirty="0" smtClean="0">
                <a:solidFill>
                  <a:schemeClr val="tx2">
                    <a:lumMod val="75000"/>
                  </a:schemeClr>
                </a:solidFill>
              </a:rPr>
              <a:t>.</a:t>
            </a:r>
          </a:p>
          <a:p>
            <a:pPr marL="0" indent="0">
              <a:buNone/>
            </a:pPr>
            <a:endParaRPr lang="fr-FR" sz="2000" dirty="0" smtClean="0"/>
          </a:p>
          <a:p>
            <a:pPr marL="0" indent="0">
              <a:buNone/>
            </a:pPr>
            <a:r>
              <a:rPr lang="fr-FR" sz="2000" b="1" dirty="0" smtClean="0"/>
              <a:t>Valeur de retour </a:t>
            </a:r>
            <a:r>
              <a:rPr lang="fr-FR" sz="2000" dirty="0" smtClean="0"/>
              <a:t>: Une chaine contenant le dossier courant </a:t>
            </a:r>
            <a:r>
              <a:rPr lang="fr-FR" sz="2000" dirty="0"/>
              <a:t>en cas de succès ou </a:t>
            </a:r>
            <a:r>
              <a:rPr lang="fr-FR" sz="2000" b="1" dirty="0"/>
              <a:t>FALSE</a:t>
            </a:r>
            <a:r>
              <a:rPr lang="fr-FR" sz="2000" dirty="0"/>
              <a:t> si une erreur survient. </a:t>
            </a:r>
            <a:endParaRPr lang="fr-FR" sz="2000" dirty="0" smtClean="0"/>
          </a:p>
          <a:p>
            <a:pPr marL="0" indent="0">
              <a:buNone/>
            </a:pPr>
            <a:r>
              <a:rPr lang="fr-FR" sz="2000" dirty="0" smtClean="0"/>
              <a:t> Exemple :</a:t>
            </a:r>
          </a:p>
          <a:p>
            <a:pPr marL="0" indent="0">
              <a:buNone/>
            </a:pPr>
            <a:r>
              <a:rPr lang="fr-FR" sz="1800" b="1" dirty="0" smtClean="0">
                <a:solidFill>
                  <a:srgbClr val="C00000"/>
                </a:solidFill>
                <a:latin typeface="Courier New" pitchFamily="49" charset="0"/>
                <a:cs typeface="Courier New" pitchFamily="49" charset="0"/>
              </a:rPr>
              <a:t>&lt;?PHP</a:t>
            </a:r>
          </a:p>
          <a:p>
            <a:pPr marL="0" indent="0">
              <a:buNone/>
            </a:pPr>
            <a:r>
              <a:rPr lang="pt-BR" sz="1800" b="1" dirty="0">
                <a:latin typeface="Courier New" pitchFamily="49" charset="0"/>
                <a:cs typeface="Courier New" pitchFamily="49" charset="0"/>
              </a:rPr>
              <a:t>chdir ("E:/ICONES");</a:t>
            </a:r>
          </a:p>
          <a:p>
            <a:pPr marL="0" indent="0">
              <a:buNone/>
            </a:pPr>
            <a:r>
              <a:rPr lang="pt-BR" sz="1800" b="1" dirty="0">
                <a:latin typeface="Courier New" pitchFamily="49" charset="0"/>
                <a:cs typeface="Courier New" pitchFamily="49" charset="0"/>
              </a:rPr>
              <a:t>echo getcwd()."&lt;br/&gt;";</a:t>
            </a:r>
          </a:p>
          <a:p>
            <a:pPr marL="0" indent="0">
              <a:buNone/>
            </a:pPr>
            <a:r>
              <a:rPr lang="pt-BR" sz="1800" b="1" dirty="0">
                <a:latin typeface="Courier New" pitchFamily="49" charset="0"/>
                <a:cs typeface="Courier New" pitchFamily="49" charset="0"/>
              </a:rPr>
              <a:t>chdir ("F:\\IBM");</a:t>
            </a:r>
          </a:p>
          <a:p>
            <a:pPr marL="0" indent="0">
              <a:buNone/>
            </a:pPr>
            <a:r>
              <a:rPr lang="pt-BR" sz="1800" b="1" dirty="0">
                <a:latin typeface="Courier New" pitchFamily="49" charset="0"/>
                <a:cs typeface="Courier New" pitchFamily="49" charset="0"/>
              </a:rPr>
              <a:t>echo getcwd()."&lt;br</a:t>
            </a:r>
            <a:r>
              <a:rPr lang="pt-BR" sz="1800" b="1" dirty="0" smtClean="0">
                <a:latin typeface="Courier New" pitchFamily="49" charset="0"/>
                <a:cs typeface="Courier New" pitchFamily="49" charset="0"/>
              </a:rPr>
              <a:t>/&gt;";</a:t>
            </a:r>
          </a:p>
          <a:p>
            <a:pPr marL="0" indent="0">
              <a:buNone/>
            </a:pPr>
            <a:r>
              <a:rPr lang="fr-FR" sz="1800" b="1" dirty="0" smtClean="0">
                <a:solidFill>
                  <a:srgbClr val="C00000"/>
                </a:solidFill>
                <a:latin typeface="Courier New" pitchFamily="49" charset="0"/>
                <a:cs typeface="Courier New" pitchFamily="49" charset="0"/>
              </a:rPr>
              <a:t>?&gt;</a:t>
            </a:r>
          </a:p>
          <a:p>
            <a:pPr marL="0" indent="0">
              <a:buNone/>
            </a:pPr>
            <a:endParaRPr lang="fr-FR" sz="1800" b="1" dirty="0" smtClean="0">
              <a:solidFill>
                <a:srgbClr val="C00000"/>
              </a:solidFill>
              <a:latin typeface="Courier New" pitchFamily="49" charset="0"/>
              <a:cs typeface="Courier New" pitchFamily="49"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3822458"/>
            <a:ext cx="1656184" cy="938504"/>
          </a:xfrm>
          <a:prstGeom prst="rect">
            <a:avLst/>
          </a:prstGeom>
          <a:noFill/>
          <a:ln>
            <a:noFill/>
          </a:ln>
          <a:scene3d>
            <a:camera prst="orthographicFront"/>
            <a:lightRig rig="threePt" dir="t"/>
          </a:scene3d>
          <a:sp3d>
            <a:bevelT w="165100" prst="coolSlan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0299874"/>
      </p:ext>
    </p:extLst>
  </p:cSld>
  <p:clrMapOvr>
    <a:masterClrMapping/>
  </p:clrMapOvr>
  <p:transition spd="slow">
    <p:wipe dir="d"/>
  </p:transition>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Les dates, dans tous les langages, ont toujours été un problème majeur lors des développements. Aujourd'hui, encore plus qu'au siècle dernier, en raison de l'accroissement de la vitesse d'exécution des programmes.</a:t>
            </a:r>
          </a:p>
          <a:p>
            <a:pPr marL="0" indent="0">
              <a:buNone/>
            </a:pPr>
            <a:r>
              <a:rPr lang="fr-FR" sz="2000" dirty="0" smtClean="0"/>
              <a:t>Il en a été de même pour le PHP. Les solutions ont été nombreuses et souvent imparfaites. Souvenez-vous de l'affolement lors du passage à l'an 2000 ! </a:t>
            </a:r>
          </a:p>
          <a:p>
            <a:pPr marL="0" indent="0">
              <a:buNone/>
            </a:pPr>
            <a:r>
              <a:rPr lang="fr-FR" sz="2000" dirty="0" smtClean="0"/>
              <a:t>Une nième solution adoptée par nombre de systèmes fut et est encore le "</a:t>
            </a:r>
            <a:r>
              <a:rPr lang="fr-FR" sz="2000" dirty="0" err="1" smtClean="0"/>
              <a:t>timestamp</a:t>
            </a:r>
            <a:r>
              <a:rPr lang="fr-FR" sz="2000" dirty="0" smtClean="0"/>
              <a:t>".</a:t>
            </a:r>
          </a:p>
          <a:p>
            <a:pPr marL="0" indent="0">
              <a:buNone/>
            </a:pPr>
            <a:r>
              <a:rPr lang="fr-FR" sz="2000" dirty="0" smtClean="0"/>
              <a:t>Le </a:t>
            </a:r>
            <a:r>
              <a:rPr lang="fr-FR" sz="2000" dirty="0" err="1" smtClean="0"/>
              <a:t>timestamp</a:t>
            </a:r>
            <a:r>
              <a:rPr lang="fr-FR" sz="2000" dirty="0" smtClean="0"/>
              <a:t>, c'est le nombre de secondes écoulées depuis le premier janvier 1970 à zéro heure.</a:t>
            </a:r>
          </a:p>
          <a:p>
            <a:pPr marL="0" indent="0">
              <a:buNone/>
            </a:pPr>
            <a:r>
              <a:rPr lang="fr-FR" sz="2000" dirty="0" smtClean="0"/>
              <a:t>Cependant, cette solution a un inconvénient : les dates antérieures au 1</a:t>
            </a:r>
            <a:r>
              <a:rPr lang="fr-FR" sz="2000" baseline="30000" dirty="0" smtClean="0"/>
              <a:t>er</a:t>
            </a:r>
            <a:r>
              <a:rPr lang="fr-FR" sz="2000" dirty="0" smtClean="0"/>
              <a:t> janvier 1970,</a:t>
            </a:r>
          </a:p>
          <a:p>
            <a:pPr marL="0" indent="0">
              <a:buNone/>
            </a:pPr>
            <a:r>
              <a:rPr lang="fr-FR" sz="2000" dirty="0" smtClean="0"/>
              <a:t>L'objet </a:t>
            </a:r>
            <a:r>
              <a:rPr lang="fr-FR" sz="2000" dirty="0" err="1" smtClean="0"/>
              <a:t>DateTime</a:t>
            </a:r>
            <a:r>
              <a:rPr lang="fr-FR" sz="2000" dirty="0" smtClean="0"/>
              <a:t> du PHP permet de résoudre ce problème et de manipuler une ou plusieurs dates, heures, de rechercher les intervalles entre deux dates et d'effectuer des opérations arithmétiques sur les dates et les heures.</a:t>
            </a:r>
            <a:endParaRPr lang="fr-FR" sz="2000" dirty="0"/>
          </a:p>
        </p:txBody>
      </p:sp>
    </p:spTree>
    <p:extLst>
      <p:ext uri="{BB962C8B-B14F-4D97-AF65-F5344CB8AC3E}">
        <p14:creationId xmlns:p14="http://schemas.microsoft.com/office/powerpoint/2010/main" val="372587410"/>
      </p:ext>
    </p:extLst>
  </p:cSld>
  <p:clrMapOvr>
    <a:masterClrMapping/>
  </p:clrMapOvr>
  <p:transition spd="slow">
    <p:wipe dir="d"/>
  </p:transition>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Nous savons tous que la date et l'heure qu'il est sont liées au fuseau horaire auquel l'endroit où nous sommes appartient :</a:t>
            </a:r>
            <a:endParaRPr lang="fr-FR" sz="20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953" y="2204864"/>
            <a:ext cx="8475057" cy="4426971"/>
          </a:xfrm>
          <a:prstGeom prst="rect">
            <a:avLst/>
          </a:prstGeom>
        </p:spPr>
      </p:pic>
    </p:spTree>
    <p:extLst>
      <p:ext uri="{BB962C8B-B14F-4D97-AF65-F5344CB8AC3E}">
        <p14:creationId xmlns:p14="http://schemas.microsoft.com/office/powerpoint/2010/main" val="470397228"/>
      </p:ext>
    </p:extLst>
  </p:cSld>
  <p:clrMapOvr>
    <a:masterClrMapping/>
  </p:clrMapOvr>
  <p:transition spd="slow">
    <p:wipe dir="d"/>
  </p:transition>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En outre, certains pays sont traversés par plusieurs fuseaux horaires, tous ne passent pas à l'heure d'été ou ne le font pas en même temps et le décalage peut aussi être différent. Et ce n'est pas tout.</a:t>
            </a:r>
          </a:p>
          <a:p>
            <a:pPr marL="0" indent="0">
              <a:buNone/>
            </a:pPr>
            <a:r>
              <a:rPr lang="fr-FR" sz="2000" dirty="0" smtClean="0"/>
              <a:t>C'est pour toutes ces raisons que depuis la version 5,1, le </a:t>
            </a:r>
            <a:r>
              <a:rPr lang="fr-FR" sz="2000" dirty="0" err="1" smtClean="0"/>
              <a:t>timestamp</a:t>
            </a:r>
            <a:r>
              <a:rPr lang="fr-FR" sz="2000" dirty="0" smtClean="0"/>
              <a:t> n'est plus utilisé pour manipuler les dates passées mais seulement pour effectuer par exemple un horodatage de vos fichiers</a:t>
            </a:r>
          </a:p>
          <a:p>
            <a:pPr marL="0" indent="0">
              <a:buNone/>
            </a:pPr>
            <a:endParaRPr lang="fr-FR" sz="2000" dirty="0"/>
          </a:p>
          <a:p>
            <a:pPr marL="0" indent="0">
              <a:buNone/>
            </a:pPr>
            <a:r>
              <a:rPr lang="fr-FR" sz="2000" dirty="0" smtClean="0"/>
              <a:t>C'est pour cela qu'avant de manipuler une date ou une heure, il est nécessaire d'indiquer au PHP le fuseau horaire utilisé.</a:t>
            </a:r>
          </a:p>
          <a:p>
            <a:pPr marL="0" indent="0">
              <a:buNone/>
            </a:pPr>
            <a:endParaRPr lang="fr-FR" sz="2000" dirty="0"/>
          </a:p>
        </p:txBody>
      </p:sp>
    </p:spTree>
    <p:extLst>
      <p:ext uri="{BB962C8B-B14F-4D97-AF65-F5344CB8AC3E}">
        <p14:creationId xmlns:p14="http://schemas.microsoft.com/office/powerpoint/2010/main" val="4210749852"/>
      </p:ext>
    </p:extLst>
  </p:cSld>
  <p:clrMapOvr>
    <a:masterClrMapping/>
  </p:clrMapOvr>
  <p:transition spd="slow">
    <p:wipe dir="d"/>
  </p:transition>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br>
              <a:rPr lang="fr-FR" sz="4000" b="1" i="1" dirty="0" smtClean="0"/>
            </a:br>
            <a:r>
              <a:rPr lang="fr-FR" sz="3200" b="1" i="1" dirty="0" err="1" smtClean="0">
                <a:solidFill>
                  <a:schemeClr val="accent2">
                    <a:lumMod val="75000"/>
                  </a:schemeClr>
                </a:solidFill>
              </a:rPr>
              <a:t>date_default_timezone_set</a:t>
            </a:r>
            <a:r>
              <a:rPr lang="fr-FR" sz="3200" b="1" i="1" dirty="0" smtClean="0">
                <a:solidFill>
                  <a:schemeClr val="accent2">
                    <a:lumMod val="75000"/>
                  </a:schemeClr>
                </a:solidFill>
              </a:rPr>
              <a:t>(</a:t>
            </a:r>
            <a:r>
              <a:rPr lang="fr-FR" sz="3200" b="1" i="1" dirty="0" smtClean="0">
                <a:solidFill>
                  <a:schemeClr val="tx2">
                    <a:lumMod val="75000"/>
                  </a:schemeClr>
                </a:solidFill>
              </a:rPr>
              <a:t>chaîne</a:t>
            </a:r>
            <a:r>
              <a:rPr lang="fr-FR" sz="3200" b="1" i="1" dirty="0">
                <a:solidFill>
                  <a:schemeClr val="accent2">
                    <a:lumMod val="75000"/>
                  </a:schemeClr>
                </a:solidFill>
              </a:rPr>
              <a:t>)</a:t>
            </a: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b="1" dirty="0" err="1" smtClean="0"/>
              <a:t>date_default_timezone_set</a:t>
            </a:r>
            <a:r>
              <a:rPr lang="fr-FR" sz="2000" b="1" dirty="0" smtClean="0"/>
              <a:t> </a:t>
            </a:r>
            <a:r>
              <a:rPr lang="fr-FR" sz="2000" dirty="0" smtClean="0"/>
              <a:t>définit </a:t>
            </a:r>
            <a:r>
              <a:rPr lang="fr-FR" sz="2000" dirty="0"/>
              <a:t>le décalage horaire par défaut de toutes les fonctions </a:t>
            </a:r>
            <a:r>
              <a:rPr lang="fr-FR" sz="2000" dirty="0" smtClean="0"/>
              <a:t>date/heure.</a:t>
            </a:r>
          </a:p>
          <a:p>
            <a:pPr marL="0" indent="0">
              <a:buNone/>
            </a:pPr>
            <a:r>
              <a:rPr lang="fr-FR" sz="2000" dirty="0" smtClean="0"/>
              <a:t>La chaîne représente le fuseau horaire utilisé pour permettre d'effectuer toutes les manipulations sans erreur PHP.</a:t>
            </a:r>
          </a:p>
          <a:p>
            <a:pPr marL="0" indent="0">
              <a:buNone/>
            </a:pPr>
            <a:r>
              <a:rPr lang="fr-FR" sz="2000" dirty="0" smtClean="0"/>
              <a:t>Exemple :</a:t>
            </a:r>
          </a:p>
          <a:p>
            <a:pPr marL="0" indent="0">
              <a:buNone/>
            </a:pPr>
            <a:r>
              <a:rPr lang="fr-FR" sz="2000" b="1" dirty="0" err="1">
                <a:solidFill>
                  <a:schemeClr val="accent2">
                    <a:lumMod val="75000"/>
                  </a:schemeClr>
                </a:solidFill>
                <a:latin typeface="Courier New" panose="02070309020205020404" pitchFamily="49" charset="0"/>
                <a:ea typeface="+mj-ea"/>
                <a:cs typeface="Courier New" panose="02070309020205020404" pitchFamily="49" charset="0"/>
              </a:rPr>
              <a:t>date_default_timezone_set</a:t>
            </a:r>
            <a:r>
              <a:rPr lang="fr-FR" sz="2000" b="1" dirty="0">
                <a:solidFill>
                  <a:schemeClr val="accent2">
                    <a:lumMod val="75000"/>
                  </a:schemeClr>
                </a:solidFill>
                <a:latin typeface="Courier New" panose="02070309020205020404" pitchFamily="49" charset="0"/>
                <a:ea typeface="+mj-ea"/>
                <a:cs typeface="Courier New" panose="02070309020205020404" pitchFamily="49" charset="0"/>
              </a:rPr>
              <a:t>(</a:t>
            </a:r>
            <a:r>
              <a:rPr lang="fr-FR" sz="2000" b="1" dirty="0">
                <a:solidFill>
                  <a:schemeClr val="tx2">
                    <a:lumMod val="75000"/>
                  </a:schemeClr>
                </a:solidFill>
                <a:latin typeface="Courier New" panose="02070309020205020404" pitchFamily="49" charset="0"/>
                <a:ea typeface="+mj-ea"/>
                <a:cs typeface="Courier New" panose="02070309020205020404" pitchFamily="49" charset="0"/>
              </a:rPr>
              <a:t>'Europe/Paris'</a:t>
            </a:r>
            <a:r>
              <a:rPr lang="fr-FR" sz="2000" b="1" dirty="0">
                <a:solidFill>
                  <a:schemeClr val="accent2">
                    <a:lumMod val="75000"/>
                  </a:schemeClr>
                </a:solidFill>
                <a:latin typeface="Courier New" panose="02070309020205020404" pitchFamily="49" charset="0"/>
                <a:ea typeface="+mj-ea"/>
                <a:cs typeface="Courier New" panose="02070309020205020404" pitchFamily="49" charset="0"/>
              </a:rPr>
              <a:t>);</a:t>
            </a:r>
          </a:p>
          <a:p>
            <a:pPr marL="0" indent="0">
              <a:buNone/>
            </a:pPr>
            <a:r>
              <a:rPr lang="fr-FR" sz="2000" dirty="0" smtClean="0"/>
              <a:t>Un fuseau horaire est en général composé de :</a:t>
            </a:r>
          </a:p>
          <a:p>
            <a:r>
              <a:rPr lang="fr-FR" sz="2000" dirty="0" smtClean="0"/>
              <a:t>un continent et une ville séparé par un '/' </a:t>
            </a:r>
            <a:r>
              <a:rPr lang="fr-FR" sz="2000" dirty="0"/>
              <a:t>: </a:t>
            </a:r>
            <a:r>
              <a:rPr lang="fr-FR" sz="2000" b="1" dirty="0" err="1">
                <a:solidFill>
                  <a:schemeClr val="tx2">
                    <a:lumMod val="75000"/>
                  </a:schemeClr>
                </a:solidFill>
                <a:latin typeface="Courier New" panose="02070309020205020404" pitchFamily="49" charset="0"/>
                <a:ea typeface="+mj-ea"/>
                <a:cs typeface="Courier New" panose="02070309020205020404" pitchFamily="49" charset="0"/>
              </a:rPr>
              <a:t>America</a:t>
            </a:r>
            <a:r>
              <a:rPr lang="fr-FR" sz="2000" b="1" dirty="0">
                <a:solidFill>
                  <a:schemeClr val="tx2">
                    <a:lumMod val="75000"/>
                  </a:schemeClr>
                </a:solidFill>
                <a:latin typeface="Courier New" panose="02070309020205020404" pitchFamily="49" charset="0"/>
                <a:ea typeface="+mj-ea"/>
                <a:cs typeface="Courier New" panose="02070309020205020404" pitchFamily="49" charset="0"/>
              </a:rPr>
              <a:t>/Denver</a:t>
            </a:r>
          </a:p>
          <a:p>
            <a:r>
              <a:rPr lang="fr-FR" sz="2000" dirty="0"/>
              <a:t>un </a:t>
            </a:r>
            <a:r>
              <a:rPr lang="fr-FR" sz="2000" dirty="0" smtClean="0"/>
              <a:t>continent, un état </a:t>
            </a:r>
            <a:r>
              <a:rPr lang="fr-FR" sz="2000" dirty="0"/>
              <a:t>et une ville </a:t>
            </a:r>
            <a:r>
              <a:rPr lang="fr-FR" sz="2000" dirty="0" smtClean="0"/>
              <a:t>séparés </a:t>
            </a:r>
            <a:r>
              <a:rPr lang="fr-FR" sz="2000" dirty="0"/>
              <a:t>par un '/' : </a:t>
            </a:r>
            <a:r>
              <a:rPr lang="fr-FR" sz="2000" b="1" dirty="0" err="1">
                <a:solidFill>
                  <a:schemeClr val="tx2">
                    <a:lumMod val="75000"/>
                  </a:schemeClr>
                </a:solidFill>
                <a:latin typeface="Courier New" panose="02070309020205020404" pitchFamily="49" charset="0"/>
                <a:ea typeface="+mj-ea"/>
                <a:cs typeface="Courier New" panose="02070309020205020404" pitchFamily="49" charset="0"/>
              </a:rPr>
              <a:t>America</a:t>
            </a:r>
            <a:r>
              <a:rPr lang="fr-FR" sz="2000" b="1" dirty="0">
                <a:solidFill>
                  <a:schemeClr val="tx2">
                    <a:lumMod val="75000"/>
                  </a:schemeClr>
                </a:solidFill>
                <a:latin typeface="Courier New" panose="02070309020205020404" pitchFamily="49" charset="0"/>
                <a:ea typeface="+mj-ea"/>
                <a:cs typeface="Courier New" panose="02070309020205020404" pitchFamily="49" charset="0"/>
              </a:rPr>
              <a:t>/Argentina/Cordoba</a:t>
            </a:r>
          </a:p>
          <a:p>
            <a:r>
              <a:rPr lang="fr-FR" sz="2000" dirty="0" smtClean="0"/>
              <a:t>un océan et une île </a:t>
            </a:r>
            <a:r>
              <a:rPr lang="fr-FR" sz="2000" dirty="0"/>
              <a:t>séparé par un '/' : </a:t>
            </a:r>
            <a:r>
              <a:rPr lang="fr-FR" sz="2000" b="1" dirty="0">
                <a:solidFill>
                  <a:schemeClr val="tx2">
                    <a:lumMod val="75000"/>
                  </a:schemeClr>
                </a:solidFill>
                <a:latin typeface="Courier New" panose="02070309020205020404" pitchFamily="49" charset="0"/>
                <a:ea typeface="+mj-ea"/>
                <a:cs typeface="Courier New" panose="02070309020205020404" pitchFamily="49" charset="0"/>
              </a:rPr>
              <a:t>Pacific/Honolulu</a:t>
            </a:r>
          </a:p>
          <a:p>
            <a:pPr marL="0" indent="0">
              <a:buNone/>
            </a:pPr>
            <a:endParaRPr lang="fr-FR" sz="2000" dirty="0" smtClean="0"/>
          </a:p>
          <a:p>
            <a:pPr marL="0" indent="0">
              <a:buNone/>
            </a:pPr>
            <a:r>
              <a:rPr lang="fr-FR" sz="2000" dirty="0" smtClean="0"/>
              <a:t>La liste de tous les fuseaux horaires se trouve sur le site de PHP.NET :</a:t>
            </a:r>
          </a:p>
          <a:p>
            <a:pPr marL="0" indent="0">
              <a:buNone/>
            </a:pPr>
            <a:r>
              <a:rPr lang="fr-FR" sz="2000" dirty="0">
                <a:hlinkClick r:id="rId2"/>
              </a:rPr>
              <a:t>http://php.net/manual/fr/timezones.php</a:t>
            </a:r>
            <a:endParaRPr lang="fr-FR" sz="2000" dirty="0"/>
          </a:p>
          <a:p>
            <a:pPr marL="0" indent="0">
              <a:buNone/>
            </a:pPr>
            <a:endParaRPr lang="fr-FR" sz="2000" dirty="0"/>
          </a:p>
        </p:txBody>
      </p:sp>
    </p:spTree>
    <p:extLst>
      <p:ext uri="{BB962C8B-B14F-4D97-AF65-F5344CB8AC3E}">
        <p14:creationId xmlns:p14="http://schemas.microsoft.com/office/powerpoint/2010/main" val="3998161106"/>
      </p:ext>
    </p:extLst>
  </p:cSld>
  <p:clrMapOvr>
    <a:masterClrMapping/>
  </p:clrMapOvr>
  <p:transition spd="slow">
    <p:wipe dir="d"/>
  </p:transition>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La date est un objet appelé </a:t>
            </a:r>
            <a:r>
              <a:rPr lang="fr-FR" sz="2000" b="1" dirty="0" err="1" smtClean="0">
                <a:solidFill>
                  <a:srgbClr val="C00000"/>
                </a:solidFill>
              </a:rPr>
              <a:t>DateTime</a:t>
            </a:r>
            <a:r>
              <a:rPr lang="fr-FR" sz="2000" dirty="0" smtClean="0"/>
              <a:t>. Pour la manipuler, il est possible d'utiliser les fonctions classiques ou les fonctions "avancées" avec une syntaxe un peu différente : </a:t>
            </a:r>
          </a:p>
          <a:p>
            <a:pPr marL="0" indent="0">
              <a:buNone/>
            </a:pPr>
            <a:r>
              <a:rPr lang="fr-FR" altLang="fr-FR" sz="2000" b="1" dirty="0">
                <a:latin typeface="Courier New" panose="02070309020205020404" pitchFamily="49" charset="0"/>
                <a:ea typeface="+mj-ea"/>
                <a:cs typeface="Courier New" panose="02070309020205020404" pitchFamily="49" charset="0"/>
              </a:rPr>
              <a:t>$date = </a:t>
            </a:r>
            <a:r>
              <a:rPr lang="fr-FR" altLang="fr-FR" sz="2000" b="1" dirty="0" err="1">
                <a:solidFill>
                  <a:schemeClr val="accent2">
                    <a:lumMod val="75000"/>
                  </a:schemeClr>
                </a:solidFill>
                <a:latin typeface="Courier New" panose="02070309020205020404" pitchFamily="49" charset="0"/>
                <a:ea typeface="+mj-ea"/>
                <a:cs typeface="Courier New" panose="02070309020205020404" pitchFamily="49" charset="0"/>
              </a:rPr>
              <a:t>date_create</a:t>
            </a:r>
            <a:r>
              <a:rPr lang="fr-FR" altLang="fr-FR" sz="2000" b="1" dirty="0">
                <a:solidFill>
                  <a:schemeClr val="tx2">
                    <a:lumMod val="75000"/>
                  </a:schemeClr>
                </a:solidFill>
                <a:latin typeface="Courier New" panose="02070309020205020404" pitchFamily="49" charset="0"/>
                <a:ea typeface="+mj-ea"/>
                <a:cs typeface="Courier New" panose="02070309020205020404" pitchFamily="49" charset="0"/>
              </a:rPr>
              <a:t>("1969-12-31 12:13:40</a:t>
            </a:r>
            <a:r>
              <a:rPr lang="fr-FR" altLang="fr-FR" sz="2000" b="1" dirty="0" smtClean="0">
                <a:solidFill>
                  <a:schemeClr val="tx2">
                    <a:lumMod val="75000"/>
                  </a:schemeClr>
                </a:solidFill>
                <a:latin typeface="Courier New" panose="02070309020205020404" pitchFamily="49" charset="0"/>
                <a:ea typeface="+mj-ea"/>
                <a:cs typeface="Courier New" panose="02070309020205020404" pitchFamily="49" charset="0"/>
              </a:rPr>
              <a:t>");</a:t>
            </a:r>
            <a:endParaRPr lang="fr-FR" altLang="fr-FR" sz="2000" b="1" dirty="0">
              <a:solidFill>
                <a:schemeClr val="tx2">
                  <a:lumMod val="75000"/>
                </a:schemeClr>
              </a:solidFill>
              <a:latin typeface="Courier New" panose="02070309020205020404" pitchFamily="49" charset="0"/>
              <a:ea typeface="+mj-ea"/>
              <a:cs typeface="Courier New" panose="02070309020205020404" pitchFamily="49" charset="0"/>
            </a:endParaRPr>
          </a:p>
          <a:p>
            <a:pPr marL="0" indent="0">
              <a:buNone/>
            </a:pPr>
            <a:r>
              <a:rPr lang="fr-FR" sz="2000" dirty="0" smtClean="0"/>
              <a:t>est équivalent à :</a:t>
            </a:r>
          </a:p>
          <a:p>
            <a:pPr marL="0" indent="0">
              <a:buNone/>
            </a:pPr>
            <a:r>
              <a:rPr lang="fr-FR" altLang="fr-FR" sz="2000" b="1" dirty="0">
                <a:latin typeface="Courier New" panose="02070309020205020404" pitchFamily="49" charset="0"/>
                <a:ea typeface="+mj-ea"/>
                <a:cs typeface="Courier New" panose="02070309020205020404" pitchFamily="49" charset="0"/>
              </a:rPr>
              <a:t>$date = </a:t>
            </a:r>
            <a:r>
              <a:rPr lang="fr-FR" altLang="fr-FR" sz="2000" b="1" dirty="0">
                <a:solidFill>
                  <a:schemeClr val="tx2">
                    <a:lumMod val="75000"/>
                  </a:schemeClr>
                </a:solidFill>
                <a:latin typeface="Courier New" panose="02070309020205020404" pitchFamily="49" charset="0"/>
                <a:ea typeface="+mj-ea"/>
                <a:cs typeface="Courier New" panose="02070309020205020404" pitchFamily="49" charset="0"/>
              </a:rPr>
              <a:t>new </a:t>
            </a:r>
            <a:r>
              <a:rPr lang="fr-FR" altLang="fr-FR" sz="2000" b="1" dirty="0" err="1">
                <a:solidFill>
                  <a:schemeClr val="accent2">
                    <a:lumMod val="75000"/>
                  </a:schemeClr>
                </a:solidFill>
                <a:latin typeface="Courier New" panose="02070309020205020404" pitchFamily="49" charset="0"/>
                <a:ea typeface="+mj-ea"/>
                <a:cs typeface="Courier New" panose="02070309020205020404" pitchFamily="49" charset="0"/>
              </a:rPr>
              <a:t>DateTime</a:t>
            </a:r>
            <a:r>
              <a:rPr lang="fr-FR" altLang="fr-FR" sz="2000" b="1" dirty="0">
                <a:solidFill>
                  <a:schemeClr val="tx2">
                    <a:lumMod val="75000"/>
                  </a:schemeClr>
                </a:solidFill>
                <a:latin typeface="Courier New" panose="02070309020205020404" pitchFamily="49" charset="0"/>
                <a:ea typeface="+mj-ea"/>
                <a:cs typeface="Courier New" panose="02070309020205020404" pitchFamily="49" charset="0"/>
              </a:rPr>
              <a:t>("1969-12-31 12:13:40");</a:t>
            </a:r>
            <a:endParaRPr lang="fr-FR" sz="2000" b="1" dirty="0">
              <a:solidFill>
                <a:schemeClr val="tx2">
                  <a:lumMod val="75000"/>
                </a:schemeClr>
              </a:solidFill>
              <a:latin typeface="Courier New" panose="02070309020205020404" pitchFamily="49" charset="0"/>
              <a:ea typeface="+mj-ea"/>
              <a:cs typeface="Courier New" panose="02070309020205020404" pitchFamily="49" charset="0"/>
            </a:endParaRPr>
          </a:p>
        </p:txBody>
      </p:sp>
      <p:cxnSp>
        <p:nvCxnSpPr>
          <p:cNvPr id="7" name="Connecteur droit avec flèche 6"/>
          <p:cNvCxnSpPr/>
          <p:nvPr/>
        </p:nvCxnSpPr>
        <p:spPr>
          <a:xfrm flipV="1">
            <a:off x="2195736" y="3573016"/>
            <a:ext cx="72008" cy="1296144"/>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906016" y="5086925"/>
            <a:ext cx="2585864" cy="677108"/>
          </a:xfrm>
          <a:prstGeom prst="rect">
            <a:avLst/>
          </a:prstGeom>
          <a:noFill/>
        </p:spPr>
        <p:txBody>
          <a:bodyPr wrap="square" rtlCol="0">
            <a:spAutoFit/>
          </a:bodyPr>
          <a:lstStyle/>
          <a:p>
            <a:r>
              <a:rPr lang="fr-FR" sz="2000" b="1" dirty="0">
                <a:solidFill>
                  <a:schemeClr val="tx2">
                    <a:lumMod val="75000"/>
                  </a:schemeClr>
                </a:solidFill>
                <a:latin typeface="Courier New" panose="02070309020205020404" pitchFamily="49" charset="0"/>
                <a:ea typeface="+mj-ea"/>
                <a:cs typeface="Courier New" panose="02070309020205020404" pitchFamily="49" charset="0"/>
              </a:rPr>
              <a:t>New </a:t>
            </a:r>
            <a:r>
              <a:rPr lang="fr-FR" dirty="0" smtClean="0"/>
              <a:t>crée une nouvelle instanciation de l'objet</a:t>
            </a:r>
            <a:endParaRPr lang="fr-FR" dirty="0"/>
          </a:p>
        </p:txBody>
      </p:sp>
      <p:cxnSp>
        <p:nvCxnSpPr>
          <p:cNvPr id="10" name="Connecteur droit avec flèche 9"/>
          <p:cNvCxnSpPr/>
          <p:nvPr/>
        </p:nvCxnSpPr>
        <p:spPr>
          <a:xfrm flipH="1" flipV="1">
            <a:off x="3491880" y="3573016"/>
            <a:ext cx="2124236" cy="1513765"/>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4700032" y="5066173"/>
            <a:ext cx="2585864" cy="954107"/>
          </a:xfrm>
          <a:prstGeom prst="rect">
            <a:avLst/>
          </a:prstGeom>
          <a:noFill/>
        </p:spPr>
        <p:txBody>
          <a:bodyPr wrap="square" rtlCol="0">
            <a:spAutoFit/>
          </a:bodyPr>
          <a:lstStyle/>
          <a:p>
            <a:r>
              <a:rPr lang="fr-FR" sz="2000" b="1" dirty="0" err="1">
                <a:solidFill>
                  <a:schemeClr val="accent2">
                    <a:lumMod val="75000"/>
                  </a:schemeClr>
                </a:solidFill>
                <a:latin typeface="Courier New" panose="02070309020205020404" pitchFamily="49" charset="0"/>
                <a:ea typeface="+mj-ea"/>
                <a:cs typeface="Courier New" panose="02070309020205020404" pitchFamily="49" charset="0"/>
              </a:rPr>
              <a:t>DateTime</a:t>
            </a:r>
            <a:r>
              <a:rPr lang="fr-FR" sz="2000" b="1" dirty="0" smtClean="0">
                <a:solidFill>
                  <a:schemeClr val="tx2">
                    <a:lumMod val="75000"/>
                  </a:schemeClr>
                </a:solidFill>
                <a:latin typeface="Courier New" panose="02070309020205020404" pitchFamily="49" charset="0"/>
                <a:ea typeface="+mj-ea"/>
                <a:cs typeface="Courier New" panose="02070309020205020404" pitchFamily="49" charset="0"/>
              </a:rPr>
              <a:t> </a:t>
            </a:r>
            <a:r>
              <a:rPr lang="fr-FR" dirty="0" smtClean="0"/>
              <a:t>objet dont une instanciation est créée</a:t>
            </a:r>
            <a:endParaRPr lang="fr-FR" dirty="0"/>
          </a:p>
        </p:txBody>
      </p:sp>
    </p:spTree>
    <p:extLst>
      <p:ext uri="{BB962C8B-B14F-4D97-AF65-F5344CB8AC3E}">
        <p14:creationId xmlns:p14="http://schemas.microsoft.com/office/powerpoint/2010/main" val="1749210257"/>
      </p:ext>
    </p:extLst>
  </p:cSld>
  <p:clrMapOvr>
    <a:masterClrMapping/>
  </p:clrMapOvr>
  <p:transition spd="slow">
    <p:wipe dir="d"/>
  </p:transition>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un autre objet est utilisé pour manipuler </a:t>
            </a:r>
            <a:r>
              <a:rPr lang="fr-FR" sz="2000" dirty="0" err="1" smtClean="0"/>
              <a:t>kes</a:t>
            </a:r>
            <a:r>
              <a:rPr lang="fr-FR" sz="2000" dirty="0" smtClean="0"/>
              <a:t> dates : il s'agit de l'objet </a:t>
            </a:r>
            <a:r>
              <a:rPr lang="fr-FR" sz="2000" b="1" dirty="0" err="1" smtClean="0">
                <a:solidFill>
                  <a:srgbClr val="C00000"/>
                </a:solidFill>
              </a:rPr>
              <a:t>DateInterval</a:t>
            </a:r>
            <a:r>
              <a:rPr lang="fr-FR" sz="2000" dirty="0" smtClean="0"/>
              <a:t>. </a:t>
            </a:r>
          </a:p>
          <a:p>
            <a:pPr marL="0" indent="0">
              <a:buNone/>
            </a:pPr>
            <a:r>
              <a:rPr lang="fr-FR" sz="2000" dirty="0" smtClean="0"/>
              <a:t>Cet objet sert à ajouter ou soustraire du temps à une date.</a:t>
            </a:r>
          </a:p>
          <a:p>
            <a:pPr marL="0" indent="0">
              <a:buNone/>
            </a:pPr>
            <a:r>
              <a:rPr lang="fr-FR" sz="2000" dirty="0" smtClean="0">
                <a:latin typeface="+mj-lt"/>
                <a:ea typeface="+mj-ea"/>
                <a:cs typeface="Courier New" panose="02070309020205020404" pitchFamily="49" charset="0"/>
              </a:rPr>
              <a:t>Pour manipuler les dates, nous aurons à notre disposition :</a:t>
            </a:r>
          </a:p>
          <a:p>
            <a:pPr marL="0" indent="0">
              <a:buNone/>
            </a:pPr>
            <a:r>
              <a:rPr lang="fr-FR" sz="2000" dirty="0" smtClean="0">
                <a:latin typeface="+mj-lt"/>
                <a:ea typeface="+mj-ea"/>
                <a:cs typeface="Courier New" panose="02070309020205020404" pitchFamily="49" charset="0"/>
              </a:rPr>
              <a:t>du texte pour définir une date et/ou une heure : </a:t>
            </a:r>
            <a:r>
              <a:rPr lang="fr-FR" sz="2000" b="1" dirty="0" smtClean="0">
                <a:solidFill>
                  <a:schemeClr val="tx2">
                    <a:lumMod val="75000"/>
                  </a:schemeClr>
                </a:solidFill>
                <a:latin typeface="+mj-lt"/>
                <a:ea typeface="+mj-ea"/>
                <a:cs typeface="Courier New" panose="02070309020205020404" pitchFamily="49" charset="0"/>
              </a:rPr>
              <a:t>'2017-02-28 11:22:43</a:t>
            </a:r>
            <a:r>
              <a:rPr lang="fr-FR" sz="2000" dirty="0" smtClean="0">
                <a:latin typeface="+mj-lt"/>
                <a:ea typeface="+mj-ea"/>
                <a:cs typeface="Courier New" panose="02070309020205020404" pitchFamily="49" charset="0"/>
              </a:rPr>
              <a:t>',</a:t>
            </a:r>
          </a:p>
          <a:p>
            <a:pPr marL="0" indent="0">
              <a:buNone/>
            </a:pPr>
            <a:r>
              <a:rPr lang="fr-FR" sz="2000" dirty="0" smtClean="0">
                <a:latin typeface="+mj-lt"/>
                <a:ea typeface="+mj-ea"/>
                <a:cs typeface="Courier New" panose="02070309020205020404" pitchFamily="49" charset="0"/>
              </a:rPr>
              <a:t>du texte pour définir un intervalle de temps : </a:t>
            </a:r>
            <a:r>
              <a:rPr lang="fr-FR" sz="2000" b="1" dirty="0" smtClean="0">
                <a:solidFill>
                  <a:schemeClr val="tx2">
                    <a:lumMod val="75000"/>
                  </a:schemeClr>
                </a:solidFill>
                <a:latin typeface="+mj-lt"/>
                <a:ea typeface="+mj-ea"/>
                <a:cs typeface="Courier New" panose="02070309020205020404" pitchFamily="49" charset="0"/>
              </a:rPr>
              <a:t>'+ 3 </a:t>
            </a:r>
            <a:r>
              <a:rPr lang="fr-FR" sz="2000" b="1" dirty="0" err="1" smtClean="0">
                <a:solidFill>
                  <a:schemeClr val="tx2">
                    <a:lumMod val="75000"/>
                  </a:schemeClr>
                </a:solidFill>
                <a:latin typeface="+mj-lt"/>
                <a:ea typeface="+mj-ea"/>
                <a:cs typeface="Courier New" panose="02070309020205020404" pitchFamily="49" charset="0"/>
              </a:rPr>
              <a:t>months</a:t>
            </a:r>
            <a:r>
              <a:rPr lang="fr-FR" sz="2000" b="1" dirty="0" smtClean="0">
                <a:solidFill>
                  <a:schemeClr val="tx2">
                    <a:lumMod val="75000"/>
                  </a:schemeClr>
                </a:solidFill>
                <a:latin typeface="+mj-lt"/>
                <a:ea typeface="+mj-ea"/>
                <a:cs typeface="Courier New" panose="02070309020205020404" pitchFamily="49" charset="0"/>
              </a:rPr>
              <a:t>' </a:t>
            </a:r>
            <a:r>
              <a:rPr lang="fr-FR" sz="2000" dirty="0" smtClean="0">
                <a:latin typeface="+mj-lt"/>
                <a:ea typeface="+mj-ea"/>
                <a:cs typeface="Courier New" panose="02070309020205020404" pitchFamily="49" charset="0"/>
              </a:rPr>
              <a:t>ou</a:t>
            </a:r>
            <a:r>
              <a:rPr lang="fr-FR" sz="2000" b="1" dirty="0" smtClean="0">
                <a:solidFill>
                  <a:schemeClr val="tx2">
                    <a:lumMod val="75000"/>
                  </a:schemeClr>
                </a:solidFill>
                <a:latin typeface="+mj-lt"/>
                <a:ea typeface="+mj-ea"/>
                <a:cs typeface="Courier New" panose="02070309020205020404" pitchFamily="49" charset="0"/>
              </a:rPr>
              <a:t> '- 6 minutes</a:t>
            </a:r>
            <a:r>
              <a:rPr lang="fr-FR" sz="2000" dirty="0" smtClean="0">
                <a:latin typeface="+mj-lt"/>
                <a:ea typeface="+mj-ea"/>
                <a:cs typeface="Courier New" panose="02070309020205020404" pitchFamily="49" charset="0"/>
              </a:rPr>
              <a:t>'</a:t>
            </a:r>
          </a:p>
          <a:p>
            <a:pPr marL="0" indent="0">
              <a:buNone/>
            </a:pPr>
            <a:r>
              <a:rPr lang="fr-FR" sz="2000" dirty="0" smtClean="0">
                <a:latin typeface="+mj-lt"/>
                <a:ea typeface="+mj-ea"/>
                <a:cs typeface="Courier New" panose="02070309020205020404" pitchFamily="49" charset="0"/>
              </a:rPr>
              <a:t>un entier (</a:t>
            </a:r>
            <a:r>
              <a:rPr lang="fr-FR" sz="2000" dirty="0" err="1" smtClean="0">
                <a:latin typeface="+mj-lt"/>
                <a:ea typeface="+mj-ea"/>
                <a:cs typeface="Courier New" panose="02070309020205020404" pitchFamily="49" charset="0"/>
              </a:rPr>
              <a:t>timestamp</a:t>
            </a:r>
            <a:r>
              <a:rPr lang="fr-FR" sz="2000" dirty="0" smtClean="0">
                <a:latin typeface="+mj-lt"/>
                <a:ea typeface="+mj-ea"/>
                <a:cs typeface="Courier New" panose="02070309020205020404" pitchFamily="49" charset="0"/>
              </a:rPr>
              <a:t>) pour définir une date et une heure représentant le nombre de secondes écoulées depuis le 1/1/1970 : </a:t>
            </a:r>
            <a:r>
              <a:rPr lang="fr-FR" sz="2000" b="1" dirty="0"/>
              <a:t>1507965164</a:t>
            </a:r>
            <a:endParaRPr lang="fr-FR" sz="2000" b="1" dirty="0" smtClean="0">
              <a:latin typeface="+mj-lt"/>
              <a:ea typeface="+mj-ea"/>
              <a:cs typeface="Courier New" panose="02070309020205020404" pitchFamily="49" charset="0"/>
            </a:endParaRPr>
          </a:p>
          <a:p>
            <a:pPr marL="0" indent="0">
              <a:buNone/>
            </a:pPr>
            <a:r>
              <a:rPr lang="fr-FR" sz="2000" dirty="0" smtClean="0">
                <a:latin typeface="+mj-lt"/>
                <a:ea typeface="+mj-ea"/>
                <a:cs typeface="Courier New" panose="02070309020205020404" pitchFamily="49" charset="0"/>
              </a:rPr>
              <a:t>un objet </a:t>
            </a:r>
            <a:r>
              <a:rPr lang="fr-FR" sz="2000" dirty="0" err="1" smtClean="0">
                <a:latin typeface="+mj-lt"/>
                <a:ea typeface="+mj-ea"/>
                <a:cs typeface="Courier New" panose="02070309020205020404" pitchFamily="49" charset="0"/>
              </a:rPr>
              <a:t>DateTime</a:t>
            </a:r>
            <a:r>
              <a:rPr lang="fr-FR" sz="2000" dirty="0" smtClean="0">
                <a:latin typeface="+mj-lt"/>
                <a:ea typeface="+mj-ea"/>
                <a:cs typeface="Courier New" panose="02070309020205020404" pitchFamily="49" charset="0"/>
              </a:rPr>
              <a:t> pour définir une date et une heure,</a:t>
            </a:r>
          </a:p>
          <a:p>
            <a:pPr marL="0" indent="0">
              <a:buNone/>
            </a:pPr>
            <a:r>
              <a:rPr lang="fr-FR" sz="2000" dirty="0" smtClean="0">
                <a:latin typeface="+mj-lt"/>
                <a:ea typeface="+mj-ea"/>
                <a:cs typeface="Courier New" panose="02070309020205020404" pitchFamily="49" charset="0"/>
              </a:rPr>
              <a:t>un objet </a:t>
            </a:r>
            <a:r>
              <a:rPr lang="fr-FR" sz="2000" dirty="0" err="1" smtClean="0">
                <a:latin typeface="+mj-lt"/>
                <a:ea typeface="+mj-ea"/>
                <a:cs typeface="Courier New" panose="02070309020205020404" pitchFamily="49" charset="0"/>
              </a:rPr>
              <a:t>DateInterval</a:t>
            </a:r>
            <a:r>
              <a:rPr lang="fr-FR" sz="2000" dirty="0" smtClean="0">
                <a:latin typeface="+mj-lt"/>
                <a:ea typeface="+mj-ea"/>
                <a:cs typeface="Courier New" panose="02070309020205020404" pitchFamily="49" charset="0"/>
              </a:rPr>
              <a:t> pour définir un intervalle de temps.</a:t>
            </a:r>
            <a:endParaRPr lang="fr-FR" sz="2000" dirty="0">
              <a:latin typeface="+mj-lt"/>
              <a:ea typeface="+mj-ea"/>
              <a:cs typeface="Courier New" panose="02070309020205020404" pitchFamily="49" charset="0"/>
            </a:endParaRPr>
          </a:p>
          <a:p>
            <a:pPr marL="0" indent="0">
              <a:buNone/>
            </a:pPr>
            <a:endParaRPr lang="fr-FR" sz="2000" dirty="0">
              <a:latin typeface="+mj-lt"/>
              <a:ea typeface="+mj-ea"/>
              <a:cs typeface="Courier New" panose="02070309020205020404" pitchFamily="49" charset="0"/>
            </a:endParaRPr>
          </a:p>
          <a:p>
            <a:pPr marL="0" indent="0">
              <a:buNone/>
            </a:pPr>
            <a:endParaRPr lang="fr-FR" sz="2000" b="1" dirty="0">
              <a:solidFill>
                <a:schemeClr val="tx2">
                  <a:lumMod val="75000"/>
                </a:schemeClr>
              </a:solidFill>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2760387937"/>
      </p:ext>
    </p:extLst>
  </p:cSld>
  <p:clrMapOvr>
    <a:masterClrMapping/>
  </p:clrMapOvr>
  <p:transition spd="slow">
    <p:wipe dir="d"/>
  </p:transition>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Exemples :</a:t>
            </a:r>
          </a:p>
          <a:p>
            <a:pPr marL="0" indent="0">
              <a:buNone/>
            </a:pPr>
            <a:r>
              <a:rPr lang="fr-FR" sz="2000" dirty="0">
                <a:solidFill>
                  <a:srgbClr val="C00000"/>
                </a:solidFill>
              </a:rPr>
              <a:t>&lt;?PHP</a:t>
            </a:r>
          </a:p>
          <a:p>
            <a:pPr marL="0" indent="0">
              <a:buNone/>
            </a:pPr>
            <a:r>
              <a:rPr lang="fr-FR" sz="2000" dirty="0" smtClean="0"/>
              <a:t>    header</a:t>
            </a:r>
            <a:r>
              <a:rPr lang="fr-FR" sz="2000" dirty="0"/>
              <a:t>( 'content-type: </a:t>
            </a:r>
            <a:r>
              <a:rPr lang="fr-FR" sz="2000" dirty="0" err="1"/>
              <a:t>text</a:t>
            </a:r>
            <a:r>
              <a:rPr lang="fr-FR" sz="2000" dirty="0"/>
              <a:t>/html; </a:t>
            </a:r>
            <a:r>
              <a:rPr lang="fr-FR" sz="2000" dirty="0" err="1"/>
              <a:t>charset</a:t>
            </a:r>
            <a:r>
              <a:rPr lang="fr-FR" sz="2000" dirty="0"/>
              <a:t>=utf-8' ); </a:t>
            </a:r>
          </a:p>
          <a:p>
            <a:pPr marL="0" indent="0">
              <a:buNone/>
            </a:pPr>
            <a:r>
              <a:rPr lang="fr-FR" sz="2000" dirty="0" smtClean="0"/>
              <a:t>    </a:t>
            </a:r>
            <a:r>
              <a:rPr lang="fr-FR" sz="2000" dirty="0" err="1" smtClean="0"/>
              <a:t>date_default_timezone_set</a:t>
            </a:r>
            <a:r>
              <a:rPr lang="fr-FR" sz="2000" dirty="0"/>
              <a:t>('Europe/Paris');</a:t>
            </a:r>
          </a:p>
          <a:p>
            <a:pPr marL="0" indent="0">
              <a:buNone/>
            </a:pPr>
            <a:r>
              <a:rPr lang="fr-FR" sz="2000" dirty="0" smtClean="0"/>
              <a:t>    $</a:t>
            </a:r>
            <a:r>
              <a:rPr lang="fr-FR" sz="2000" dirty="0"/>
              <a:t>date = new </a:t>
            </a:r>
            <a:r>
              <a:rPr lang="fr-FR" sz="2000" dirty="0" err="1"/>
              <a:t>DateTime</a:t>
            </a:r>
            <a:r>
              <a:rPr lang="fr-FR" sz="2000" dirty="0"/>
              <a:t>("1969-12-31 12:13:40");</a:t>
            </a:r>
          </a:p>
          <a:p>
            <a:pPr marL="0" indent="0">
              <a:buNone/>
            </a:pPr>
            <a:r>
              <a:rPr lang="fr-FR" sz="2000" dirty="0" smtClean="0"/>
              <a:t>    </a:t>
            </a:r>
            <a:r>
              <a:rPr lang="fr-FR" sz="2000" dirty="0" err="1" smtClean="0"/>
              <a:t>echo</a:t>
            </a:r>
            <a:r>
              <a:rPr lang="fr-FR" sz="2000" dirty="0" smtClean="0"/>
              <a:t> </a:t>
            </a:r>
            <a:r>
              <a:rPr lang="fr-FR" sz="2000" dirty="0" err="1"/>
              <a:t>date_format</a:t>
            </a:r>
            <a:r>
              <a:rPr lang="fr-FR" sz="2000" dirty="0"/>
              <a:t>($date, 'Y-m-d H:i:s');</a:t>
            </a:r>
          </a:p>
          <a:p>
            <a:pPr marL="0" indent="0">
              <a:buNone/>
            </a:pPr>
            <a:r>
              <a:rPr lang="fr-FR" sz="2000" dirty="0">
                <a:solidFill>
                  <a:srgbClr val="C00000"/>
                </a:solidFill>
              </a:rPr>
              <a:t>?&gt;</a:t>
            </a:r>
            <a:endParaRPr lang="fr-FR" sz="2000" dirty="0" smtClean="0">
              <a:solidFill>
                <a:srgbClr val="C00000"/>
              </a:solidFill>
            </a:endParaRPr>
          </a:p>
          <a:p>
            <a:pPr marL="0" indent="0">
              <a:buNone/>
            </a:pPr>
            <a:r>
              <a:rPr lang="fr-FR" sz="2000" dirty="0" smtClean="0"/>
              <a:t> 	ou bien :</a:t>
            </a:r>
          </a:p>
          <a:p>
            <a:pPr marL="0" indent="0">
              <a:buNone/>
            </a:pPr>
            <a:r>
              <a:rPr lang="fr-FR" sz="2000" dirty="0">
                <a:solidFill>
                  <a:srgbClr val="C00000"/>
                </a:solidFill>
              </a:rPr>
              <a:t>&lt;?PHP</a:t>
            </a:r>
          </a:p>
          <a:p>
            <a:pPr marL="0" indent="0">
              <a:buNone/>
            </a:pPr>
            <a:r>
              <a:rPr lang="fr-FR" sz="2000" dirty="0"/>
              <a:t>    header( 'content-type: </a:t>
            </a:r>
            <a:r>
              <a:rPr lang="fr-FR" sz="2000" dirty="0" err="1"/>
              <a:t>text</a:t>
            </a:r>
            <a:r>
              <a:rPr lang="fr-FR" sz="2000" dirty="0"/>
              <a:t>/html; </a:t>
            </a:r>
            <a:r>
              <a:rPr lang="fr-FR" sz="2000" dirty="0" err="1"/>
              <a:t>charset</a:t>
            </a:r>
            <a:r>
              <a:rPr lang="fr-FR" sz="2000" dirty="0"/>
              <a:t>=utf-8' ); </a:t>
            </a:r>
          </a:p>
          <a:p>
            <a:pPr marL="0" indent="0">
              <a:buNone/>
            </a:pPr>
            <a:r>
              <a:rPr lang="fr-FR" sz="2000" dirty="0"/>
              <a:t>    </a:t>
            </a:r>
            <a:r>
              <a:rPr lang="fr-FR" sz="2000" dirty="0" err="1"/>
              <a:t>date_default_timezone_set</a:t>
            </a:r>
            <a:r>
              <a:rPr lang="fr-FR" sz="2000" dirty="0"/>
              <a:t>('Europe/Paris');</a:t>
            </a:r>
          </a:p>
          <a:p>
            <a:pPr marL="0" indent="0">
              <a:buNone/>
            </a:pPr>
            <a:r>
              <a:rPr lang="fr-FR" sz="2000" dirty="0"/>
              <a:t>    $date = </a:t>
            </a:r>
            <a:r>
              <a:rPr lang="fr-FR" sz="2000" dirty="0" err="1"/>
              <a:t>date_create</a:t>
            </a:r>
            <a:r>
              <a:rPr lang="fr-FR" sz="2000" dirty="0"/>
              <a:t> ("1969-12-31 12:13:40");</a:t>
            </a:r>
          </a:p>
          <a:p>
            <a:pPr marL="0" indent="0">
              <a:buNone/>
            </a:pPr>
            <a:r>
              <a:rPr lang="fr-FR" sz="2000" dirty="0"/>
              <a:t>    </a:t>
            </a:r>
            <a:r>
              <a:rPr lang="fr-FR" sz="2000" dirty="0" err="1"/>
              <a:t>echo</a:t>
            </a:r>
            <a:r>
              <a:rPr lang="fr-FR" sz="2000" dirty="0"/>
              <a:t> </a:t>
            </a:r>
            <a:r>
              <a:rPr lang="fr-FR" sz="2000" dirty="0" err="1"/>
              <a:t>date_format</a:t>
            </a:r>
            <a:r>
              <a:rPr lang="fr-FR" sz="2000" dirty="0"/>
              <a:t>($date, 'Y-m-d H:i:s');</a:t>
            </a:r>
          </a:p>
          <a:p>
            <a:pPr marL="0" indent="0">
              <a:buNone/>
            </a:pPr>
            <a:r>
              <a:rPr lang="fr-FR" sz="2000" dirty="0">
                <a:solidFill>
                  <a:srgbClr val="C00000"/>
                </a:solidFill>
              </a:rPr>
              <a:t>?&gt;</a:t>
            </a:r>
          </a:p>
          <a:p>
            <a:pPr marL="0" indent="0">
              <a:buNone/>
            </a:pPr>
            <a:endParaRPr lang="fr-FR" sz="2000" dirty="0" smtClean="0"/>
          </a:p>
          <a:p>
            <a:pPr marL="0" indent="0">
              <a:buNone/>
            </a:pPr>
            <a:endParaRPr lang="fr-FR" sz="2000" dirty="0"/>
          </a:p>
        </p:txBody>
      </p:sp>
      <p:pic>
        <p:nvPicPr>
          <p:cNvPr id="4" name="Image 3"/>
          <p:cNvPicPr>
            <a:picLocks noChangeAspect="1"/>
          </p:cNvPicPr>
          <p:nvPr/>
        </p:nvPicPr>
        <p:blipFill>
          <a:blip r:embed="rId2"/>
          <a:stretch>
            <a:fillRect/>
          </a:stretch>
        </p:blipFill>
        <p:spPr>
          <a:xfrm>
            <a:off x="6298161" y="2941985"/>
            <a:ext cx="2792087" cy="2126158"/>
          </a:xfrm>
          <a:prstGeom prst="rect">
            <a:avLst/>
          </a:prstGeom>
        </p:spPr>
      </p:pic>
    </p:spTree>
    <p:extLst>
      <p:ext uri="{BB962C8B-B14F-4D97-AF65-F5344CB8AC3E}">
        <p14:creationId xmlns:p14="http://schemas.microsoft.com/office/powerpoint/2010/main" val="1149103549"/>
      </p:ext>
    </p:extLst>
  </p:cSld>
  <p:clrMapOvr>
    <a:masterClrMapping/>
  </p:clrMapOvr>
  <p:transition spd="slow">
    <p:wipe dir="d"/>
  </p:transition>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br>
              <a:rPr lang="fr-FR" sz="4000" b="1" i="1" dirty="0" smtClean="0"/>
            </a:br>
            <a:r>
              <a:rPr lang="fr-FR" sz="4000" b="1" i="1" dirty="0" err="1" smtClean="0">
                <a:solidFill>
                  <a:schemeClr val="accent2">
                    <a:lumMod val="75000"/>
                  </a:schemeClr>
                </a:solidFill>
              </a:rPr>
              <a:t>date_create</a:t>
            </a:r>
            <a:r>
              <a:rPr lang="fr-FR" sz="4000" b="1" i="1" dirty="0" smtClean="0">
                <a:solidFill>
                  <a:schemeClr val="accent2">
                    <a:lumMod val="75000"/>
                  </a:schemeClr>
                </a:solidFill>
              </a:rPr>
              <a:t>(</a:t>
            </a:r>
            <a:r>
              <a:rPr lang="fr-FR" sz="4000" b="1" i="1" dirty="0" smtClean="0">
                <a:solidFill>
                  <a:schemeClr val="tx2">
                    <a:lumMod val="75000"/>
                  </a:schemeClr>
                </a:solidFill>
              </a:rPr>
              <a:t>chaîne</a:t>
            </a:r>
            <a:r>
              <a:rPr lang="fr-FR" sz="4000" b="1" i="1" dirty="0">
                <a:solidFill>
                  <a:schemeClr val="accent2">
                    <a:lumMod val="75000"/>
                  </a:schemeClr>
                </a:solidFill>
              </a:rPr>
              <a:t>)</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Alias de </a:t>
            </a:r>
            <a:r>
              <a:rPr lang="fr-FR" sz="2000" b="1" dirty="0" err="1" smtClean="0">
                <a:solidFill>
                  <a:srgbClr val="C00000"/>
                </a:solidFill>
              </a:rPr>
              <a:t>DateTime</a:t>
            </a:r>
            <a:r>
              <a:rPr lang="fr-FR" sz="2000" b="1" dirty="0" smtClean="0">
                <a:solidFill>
                  <a:srgbClr val="C00000"/>
                </a:solidFill>
              </a:rPr>
              <a:t>::__</a:t>
            </a:r>
            <a:r>
              <a:rPr lang="fr-FR" sz="2000" b="1" dirty="0" err="1" smtClean="0">
                <a:solidFill>
                  <a:srgbClr val="C00000"/>
                </a:solidFill>
              </a:rPr>
              <a:t>construct</a:t>
            </a:r>
            <a:r>
              <a:rPr lang="fr-FR" sz="2000" b="1" dirty="0" smtClean="0">
                <a:solidFill>
                  <a:schemeClr val="tx2">
                    <a:lumMod val="75000"/>
                  </a:schemeClr>
                </a:solidFill>
              </a:rPr>
              <a:t>(chaîne)</a:t>
            </a:r>
          </a:p>
          <a:p>
            <a:pPr marL="0" indent="0">
              <a:buNone/>
            </a:pPr>
            <a:r>
              <a:rPr lang="fr-FR" sz="2000" dirty="0" smtClean="0"/>
              <a:t>Crée une nouvelle instanciation de </a:t>
            </a:r>
            <a:r>
              <a:rPr lang="fr-FR" sz="2000" dirty="0" err="1" smtClean="0"/>
              <a:t>DateTime</a:t>
            </a:r>
            <a:r>
              <a:rPr lang="fr-FR" sz="2000" dirty="0" smtClean="0"/>
              <a:t>, c'est à dire un nouvel objet contenant une date et une heure.</a:t>
            </a:r>
          </a:p>
          <a:p>
            <a:pPr marL="0" indent="0">
              <a:buNone/>
            </a:pPr>
            <a:r>
              <a:rPr lang="fr-FR" sz="2000" dirty="0" smtClean="0"/>
              <a:t>Exemples :</a:t>
            </a:r>
          </a:p>
          <a:p>
            <a:pPr marL="0" indent="0">
              <a:buNone/>
            </a:pPr>
            <a:r>
              <a:rPr lang="fr-FR" sz="2000" b="1" dirty="0" smtClean="0">
                <a:latin typeface="Courier New" panose="02070309020205020404" pitchFamily="49" charset="0"/>
                <a:cs typeface="Courier New" panose="02070309020205020404" pitchFamily="49" charset="0"/>
              </a:rPr>
              <a:t>$</a:t>
            </a:r>
            <a:r>
              <a:rPr lang="fr-FR" sz="2000" b="1" dirty="0" err="1" smtClean="0">
                <a:latin typeface="Courier New" panose="02070309020205020404" pitchFamily="49" charset="0"/>
                <a:cs typeface="Courier New" panose="02070309020205020404" pitchFamily="49" charset="0"/>
              </a:rPr>
              <a:t>dt</a:t>
            </a:r>
            <a:r>
              <a:rPr lang="fr-FR" sz="2000" b="1" dirty="0" smtClean="0">
                <a:latin typeface="Courier New" panose="02070309020205020404" pitchFamily="49" charset="0"/>
                <a:cs typeface="Courier New" panose="02070309020205020404" pitchFamily="49" charset="0"/>
              </a:rPr>
              <a:t> = </a:t>
            </a:r>
            <a:r>
              <a:rPr lang="fr-FR" sz="2000" b="1" dirty="0" err="1" smtClean="0">
                <a:latin typeface="Courier New" panose="02070309020205020404" pitchFamily="49" charset="0"/>
                <a:cs typeface="Courier New" panose="02070309020205020404" pitchFamily="49" charset="0"/>
              </a:rPr>
              <a:t>date_create</a:t>
            </a:r>
            <a:r>
              <a:rPr lang="fr-FR" sz="2000" b="1" dirty="0" smtClean="0">
                <a:latin typeface="Courier New" panose="02070309020205020404" pitchFamily="49" charset="0"/>
                <a:cs typeface="Courier New" panose="02070309020205020404" pitchFamily="49" charset="0"/>
              </a:rPr>
              <a:t>("2018-10-18 04:35:54");</a:t>
            </a:r>
          </a:p>
          <a:p>
            <a:pPr marL="0" indent="0">
              <a:buNone/>
            </a:pPr>
            <a:r>
              <a:rPr lang="fr-FR" sz="2000" b="1" dirty="0" smtClean="0">
                <a:latin typeface="Courier New" panose="02070309020205020404" pitchFamily="49" charset="0"/>
                <a:cs typeface="Courier New" panose="02070309020205020404" pitchFamily="49" charset="0"/>
              </a:rPr>
              <a:t>$</a:t>
            </a:r>
            <a:r>
              <a:rPr lang="fr-FR" sz="2000" b="1" dirty="0" err="1" smtClean="0">
                <a:latin typeface="Courier New" panose="02070309020205020404" pitchFamily="49" charset="0"/>
                <a:cs typeface="Courier New" panose="02070309020205020404" pitchFamily="49" charset="0"/>
              </a:rPr>
              <a:t>dt</a:t>
            </a:r>
            <a:r>
              <a:rPr lang="fr-FR" sz="2000" b="1" dirty="0" smtClean="0">
                <a:latin typeface="Courier New" panose="02070309020205020404" pitchFamily="49" charset="0"/>
                <a:cs typeface="Courier New" panose="02070309020205020404" pitchFamily="49" charset="0"/>
              </a:rPr>
              <a:t> = new </a:t>
            </a:r>
            <a:r>
              <a:rPr lang="fr-FR" sz="2000" b="1" dirty="0" err="1" smtClean="0">
                <a:latin typeface="Courier New" panose="02070309020205020404" pitchFamily="49" charset="0"/>
                <a:cs typeface="Courier New" panose="02070309020205020404" pitchFamily="49" charset="0"/>
              </a:rPr>
              <a:t>DateTime</a:t>
            </a:r>
            <a:r>
              <a:rPr lang="fr-FR" sz="2000" b="1" dirty="0" smtClean="0">
                <a:latin typeface="Courier New" panose="02070309020205020404" pitchFamily="49" charset="0"/>
                <a:cs typeface="Courier New" panose="02070309020205020404" pitchFamily="49" charset="0"/>
              </a:rPr>
              <a:t>(</a:t>
            </a:r>
            <a:r>
              <a:rPr lang="fr-FR" sz="2000" b="1" dirty="0">
                <a:latin typeface="Courier New" panose="02070309020205020404" pitchFamily="49" charset="0"/>
                <a:cs typeface="Courier New" panose="02070309020205020404" pitchFamily="49" charset="0"/>
              </a:rPr>
              <a:t>"2018-10-18 04:35:54</a:t>
            </a:r>
            <a:r>
              <a:rPr lang="fr-FR" sz="2000" b="1" dirty="0" smtClean="0">
                <a:latin typeface="Courier New" panose="02070309020205020404" pitchFamily="49" charset="0"/>
                <a:cs typeface="Courier New" panose="02070309020205020404" pitchFamily="49" charset="0"/>
              </a:rPr>
              <a:t>");</a:t>
            </a:r>
          </a:p>
          <a:p>
            <a:pPr marL="0" indent="0">
              <a:buNone/>
            </a:pPr>
            <a:endParaRPr lang="fr-FR" sz="2000" b="1" dirty="0" smtClean="0">
              <a:latin typeface="Courier New" panose="02070309020205020404" pitchFamily="49" charset="0"/>
              <a:cs typeface="Courier New" panose="02070309020205020404" pitchFamily="49" charset="0"/>
            </a:endParaRPr>
          </a:p>
          <a:p>
            <a:pPr marL="0" indent="0">
              <a:buNone/>
            </a:pPr>
            <a:r>
              <a:rPr lang="fr-FR" sz="2000" b="1" dirty="0">
                <a:latin typeface="Courier New" panose="02070309020205020404" pitchFamily="49" charset="0"/>
                <a:cs typeface="Courier New" panose="02070309020205020404" pitchFamily="49" charset="0"/>
              </a:rPr>
              <a:t>$maintenant = </a:t>
            </a:r>
            <a:r>
              <a:rPr lang="fr-FR" sz="2000" b="1" dirty="0" err="1" smtClean="0">
                <a:latin typeface="Courier New" panose="02070309020205020404" pitchFamily="49" charset="0"/>
                <a:cs typeface="Courier New" panose="02070309020205020404" pitchFamily="49" charset="0"/>
              </a:rPr>
              <a:t>date_create</a:t>
            </a:r>
            <a:r>
              <a:rPr lang="fr-FR" sz="2000" b="1" dirty="0">
                <a:latin typeface="Courier New" panose="02070309020205020404" pitchFamily="49" charset="0"/>
                <a:cs typeface="Courier New" panose="02070309020205020404" pitchFamily="49" charset="0"/>
              </a:rPr>
              <a:t>("</a:t>
            </a:r>
            <a:r>
              <a:rPr lang="fr-FR" sz="2000" b="1" dirty="0" err="1">
                <a:latin typeface="Courier New" panose="02070309020205020404" pitchFamily="49" charset="0"/>
                <a:cs typeface="Courier New" panose="02070309020205020404" pitchFamily="49" charset="0"/>
              </a:rPr>
              <a:t>now</a:t>
            </a:r>
            <a:r>
              <a:rPr lang="fr-FR" sz="2000" b="1" dirty="0">
                <a:latin typeface="Courier New" panose="02070309020205020404" pitchFamily="49" charset="0"/>
                <a:cs typeface="Courier New" panose="02070309020205020404" pitchFamily="49" charset="0"/>
              </a:rPr>
              <a:t>"); </a:t>
            </a:r>
            <a:r>
              <a:rPr lang="fr-FR" sz="2000" dirty="0" smtClean="0"/>
              <a:t>	2017-10-18 11:47:16</a:t>
            </a:r>
            <a:endParaRPr lang="fr-FR" sz="2000" dirty="0"/>
          </a:p>
          <a:p>
            <a:pPr marL="0" indent="0">
              <a:buNone/>
            </a:pPr>
            <a:r>
              <a:rPr lang="fr-FR" sz="2000" b="1" dirty="0">
                <a:latin typeface="Courier New" panose="02070309020205020404" pitchFamily="49" charset="0"/>
                <a:cs typeface="Courier New" panose="02070309020205020404" pitchFamily="49" charset="0"/>
              </a:rPr>
              <a:t>$maintenant = new </a:t>
            </a:r>
            <a:r>
              <a:rPr lang="fr-FR" sz="2000" b="1" dirty="0" err="1">
                <a:latin typeface="Courier New" panose="02070309020205020404" pitchFamily="49" charset="0"/>
                <a:cs typeface="Courier New" panose="02070309020205020404" pitchFamily="49" charset="0"/>
              </a:rPr>
              <a:t>DateTime</a:t>
            </a:r>
            <a:r>
              <a:rPr lang="fr-FR" sz="2000" b="1" dirty="0">
                <a:latin typeface="Courier New" panose="02070309020205020404" pitchFamily="49" charset="0"/>
                <a:cs typeface="Courier New" panose="02070309020205020404" pitchFamily="49" charset="0"/>
              </a:rPr>
              <a:t>("</a:t>
            </a:r>
            <a:r>
              <a:rPr lang="fr-FR" sz="2000" b="1" dirty="0" err="1">
                <a:latin typeface="Courier New" panose="02070309020205020404" pitchFamily="49" charset="0"/>
                <a:cs typeface="Courier New" panose="02070309020205020404" pitchFamily="49" charset="0"/>
              </a:rPr>
              <a:t>now</a:t>
            </a:r>
            <a:r>
              <a:rPr lang="fr-FR"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63231391"/>
      </p:ext>
    </p:extLst>
  </p:cSld>
  <p:clrMapOvr>
    <a:masterClrMapping/>
  </p:clrMapOvr>
  <p:transition spd="slow">
    <p:wipe dir="d"/>
  </p:transition>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br>
              <a:rPr lang="fr-FR" sz="4000" b="1" i="1" dirty="0" smtClean="0"/>
            </a:br>
            <a:r>
              <a:rPr lang="fr-FR" sz="4000" b="1" i="1" dirty="0" err="1" smtClean="0">
                <a:solidFill>
                  <a:schemeClr val="accent2">
                    <a:lumMod val="75000"/>
                  </a:schemeClr>
                </a:solidFill>
              </a:rPr>
              <a:t>strtotime</a:t>
            </a:r>
            <a:r>
              <a:rPr lang="fr-FR" sz="4000" b="1" i="1" dirty="0" smtClean="0">
                <a:solidFill>
                  <a:schemeClr val="accent2">
                    <a:lumMod val="75000"/>
                  </a:schemeClr>
                </a:solidFill>
              </a:rPr>
              <a:t>(</a:t>
            </a:r>
            <a:r>
              <a:rPr lang="fr-FR" sz="4000" b="1" i="1" dirty="0" smtClean="0">
                <a:solidFill>
                  <a:schemeClr val="tx2">
                    <a:lumMod val="75000"/>
                  </a:schemeClr>
                </a:solidFill>
              </a:rPr>
              <a:t>$</a:t>
            </a:r>
            <a:r>
              <a:rPr lang="fr-FR" sz="4000" b="1" i="1" dirty="0">
                <a:solidFill>
                  <a:schemeClr val="tx2">
                    <a:lumMod val="75000"/>
                  </a:schemeClr>
                </a:solidFill>
              </a:rPr>
              <a:t>time </a:t>
            </a:r>
            <a:r>
              <a:rPr lang="fr-FR" sz="4000" b="1" i="1" dirty="0" smtClean="0">
                <a:solidFill>
                  <a:schemeClr val="tx2">
                    <a:lumMod val="75000"/>
                  </a:schemeClr>
                </a:solidFill>
              </a:rPr>
              <a:t>[,$</a:t>
            </a:r>
            <a:r>
              <a:rPr lang="fr-FR" sz="4000" b="1" i="1" dirty="0" err="1" smtClean="0">
                <a:solidFill>
                  <a:schemeClr val="tx2">
                    <a:lumMod val="75000"/>
                  </a:schemeClr>
                </a:solidFill>
              </a:rPr>
              <a:t>timestamp</a:t>
            </a:r>
            <a:r>
              <a:rPr lang="fr-FR" sz="4000" b="1" i="1" dirty="0" smtClean="0">
                <a:solidFill>
                  <a:schemeClr val="tx2">
                    <a:lumMod val="75000"/>
                  </a:schemeClr>
                </a:solidFill>
              </a:rPr>
              <a:t>]</a:t>
            </a:r>
            <a:r>
              <a:rPr lang="fr-FR" sz="4000" b="1" i="1" dirty="0" smtClean="0">
                <a:solidFill>
                  <a:schemeClr val="accent2">
                    <a:lumMod val="75000"/>
                  </a:schemeClr>
                </a:solidFill>
              </a:rPr>
              <a:t>)</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382000" cy="5445224"/>
          </a:xfrm>
        </p:spPr>
        <p:txBody>
          <a:bodyPr numCol="1">
            <a:normAutofit/>
          </a:bodyPr>
          <a:lstStyle/>
          <a:p>
            <a:pPr marL="0" indent="0">
              <a:buNone/>
            </a:pPr>
            <a:r>
              <a:rPr lang="fr-FR" sz="2000" dirty="0" smtClean="0"/>
              <a:t>Transforme un texte en américain en un </a:t>
            </a:r>
            <a:r>
              <a:rPr lang="fr-FR" sz="2000" dirty="0" err="1" smtClean="0"/>
              <a:t>timestamp</a:t>
            </a:r>
            <a:r>
              <a:rPr lang="fr-FR" sz="2000" dirty="0" smtClean="0"/>
              <a:t>.</a:t>
            </a:r>
          </a:p>
          <a:p>
            <a:pPr marL="0" indent="0">
              <a:buNone/>
            </a:pPr>
            <a:r>
              <a:rPr lang="fr-FR" sz="2000" b="1" dirty="0" smtClean="0">
                <a:solidFill>
                  <a:schemeClr val="tx2">
                    <a:lumMod val="75000"/>
                  </a:schemeClr>
                </a:solidFill>
              </a:rPr>
              <a:t>$time </a:t>
            </a:r>
            <a:r>
              <a:rPr lang="fr-FR" sz="2000" dirty="0" smtClean="0"/>
              <a:t>: chaine comprenant une date et/ou une heure</a:t>
            </a:r>
          </a:p>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timestamp</a:t>
            </a:r>
            <a:r>
              <a:rPr lang="fr-FR" sz="2000" b="1" dirty="0" smtClean="0">
                <a:solidFill>
                  <a:schemeClr val="tx2">
                    <a:lumMod val="75000"/>
                  </a:schemeClr>
                </a:solidFill>
              </a:rPr>
              <a:t> </a:t>
            </a:r>
            <a:r>
              <a:rPr lang="fr-FR" sz="2000" dirty="0" smtClean="0"/>
              <a:t>: </a:t>
            </a:r>
            <a:r>
              <a:rPr lang="fr-FR" sz="2000" dirty="0" err="1" smtClean="0"/>
              <a:t>timestamp</a:t>
            </a:r>
            <a:r>
              <a:rPr lang="fr-FR" sz="2000" dirty="0" smtClean="0"/>
              <a:t> représentant une date courant postérieure au 1/1/1970, par défaut </a:t>
            </a:r>
            <a:r>
              <a:rPr lang="fr-FR" sz="2000" dirty="0" err="1" smtClean="0"/>
              <a:t>now</a:t>
            </a:r>
            <a:r>
              <a:rPr lang="fr-FR" sz="2000" dirty="0" smtClean="0"/>
              <a:t> (maintenant) </a:t>
            </a:r>
          </a:p>
          <a:p>
            <a:pPr marL="0" indent="0">
              <a:buNone/>
            </a:pPr>
            <a:r>
              <a:rPr lang="fr-FR" sz="2000" dirty="0" smtClean="0"/>
              <a:t>Exemples :</a:t>
            </a:r>
          </a:p>
          <a:p>
            <a:pPr marL="0" indent="0">
              <a:buNone/>
            </a:pPr>
            <a:r>
              <a:rPr lang="fr-FR" sz="1600" b="1" dirty="0" err="1">
                <a:latin typeface="Courier New" panose="02070309020205020404" pitchFamily="49" charset="0"/>
                <a:cs typeface="Courier New" panose="02070309020205020404" pitchFamily="49" charset="0"/>
              </a:rPr>
              <a:t>echo</a:t>
            </a:r>
            <a:r>
              <a:rPr lang="fr-FR" sz="1600" b="1" dirty="0">
                <a:latin typeface="Courier New" panose="02070309020205020404" pitchFamily="49" charset="0"/>
                <a:cs typeface="Courier New" panose="02070309020205020404" pitchFamily="49" charset="0"/>
              </a:rPr>
              <a:t> date('d/m/Y h:i:s',strtotime("now"))."&lt;br/&gt;\n";</a:t>
            </a:r>
          </a:p>
          <a:p>
            <a:pPr marL="0" indent="0">
              <a:buNone/>
            </a:pPr>
            <a:r>
              <a:rPr lang="fr-FR" sz="1600" b="1" dirty="0" err="1">
                <a:latin typeface="Courier New" panose="02070309020205020404" pitchFamily="49" charset="0"/>
                <a:cs typeface="Courier New" panose="02070309020205020404" pitchFamily="49" charset="0"/>
              </a:rPr>
              <a:t>echo</a:t>
            </a:r>
            <a:r>
              <a:rPr lang="fr-FR" sz="1600" b="1" dirty="0">
                <a:latin typeface="Courier New" panose="02070309020205020404" pitchFamily="49" charset="0"/>
                <a:cs typeface="Courier New" panose="02070309020205020404" pitchFamily="49" charset="0"/>
              </a:rPr>
              <a:t> date('d/m/Y h:i:s',strtotime("10 </a:t>
            </a:r>
            <a:r>
              <a:rPr lang="fr-FR" sz="1600" b="1" dirty="0" err="1">
                <a:latin typeface="Courier New" panose="02070309020205020404" pitchFamily="49" charset="0"/>
                <a:cs typeface="Courier New" panose="02070309020205020404" pitchFamily="49" charset="0"/>
              </a:rPr>
              <a:t>September</a:t>
            </a:r>
            <a:r>
              <a:rPr lang="fr-FR" sz="1600" b="1" dirty="0">
                <a:latin typeface="Courier New" panose="02070309020205020404" pitchFamily="49" charset="0"/>
                <a:cs typeface="Courier New" panose="02070309020205020404" pitchFamily="49" charset="0"/>
              </a:rPr>
              <a:t> 2000"))."&lt;</a:t>
            </a:r>
            <a:r>
              <a:rPr lang="fr-FR" sz="1600" b="1" dirty="0" err="1">
                <a:latin typeface="Courier New" panose="02070309020205020404" pitchFamily="49" charset="0"/>
                <a:cs typeface="Courier New" panose="02070309020205020404" pitchFamily="49" charset="0"/>
              </a:rPr>
              <a:t>br</a:t>
            </a:r>
            <a:r>
              <a:rPr lang="fr-FR" sz="1600" b="1" dirty="0">
                <a:latin typeface="Courier New" panose="02070309020205020404" pitchFamily="49" charset="0"/>
                <a:cs typeface="Courier New" panose="02070309020205020404" pitchFamily="49" charset="0"/>
              </a:rPr>
              <a:t>/&gt;\n";</a:t>
            </a:r>
          </a:p>
          <a:p>
            <a:pPr marL="0" indent="0">
              <a:buNone/>
            </a:pPr>
            <a:r>
              <a:rPr lang="fr-FR" sz="1600" b="1" dirty="0" err="1">
                <a:latin typeface="Courier New" panose="02070309020205020404" pitchFamily="49" charset="0"/>
                <a:cs typeface="Courier New" panose="02070309020205020404" pitchFamily="49" charset="0"/>
              </a:rPr>
              <a:t>echo</a:t>
            </a:r>
            <a:r>
              <a:rPr lang="fr-FR" sz="1600" b="1" dirty="0">
                <a:latin typeface="Courier New" panose="02070309020205020404" pitchFamily="49" charset="0"/>
                <a:cs typeface="Courier New" panose="02070309020205020404" pitchFamily="49" charset="0"/>
              </a:rPr>
              <a:t> date('d/m/Y h:i:s',strtotime("+1 </a:t>
            </a:r>
            <a:r>
              <a:rPr lang="fr-FR" sz="1600" b="1" dirty="0" err="1">
                <a:latin typeface="Courier New" panose="02070309020205020404" pitchFamily="49" charset="0"/>
                <a:cs typeface="Courier New" panose="02070309020205020404" pitchFamily="49" charset="0"/>
              </a:rPr>
              <a:t>day</a:t>
            </a:r>
            <a:r>
              <a:rPr lang="fr-FR" sz="1600" b="1" dirty="0">
                <a:latin typeface="Courier New" panose="02070309020205020404" pitchFamily="49" charset="0"/>
                <a:cs typeface="Courier New" panose="02070309020205020404" pitchFamily="49" charset="0"/>
              </a:rPr>
              <a:t>"))."&lt;</a:t>
            </a:r>
            <a:r>
              <a:rPr lang="fr-FR" sz="1600" b="1" dirty="0" err="1">
                <a:latin typeface="Courier New" panose="02070309020205020404" pitchFamily="49" charset="0"/>
                <a:cs typeface="Courier New" panose="02070309020205020404" pitchFamily="49" charset="0"/>
              </a:rPr>
              <a:t>br</a:t>
            </a:r>
            <a:r>
              <a:rPr lang="fr-FR" sz="1600" b="1" dirty="0">
                <a:latin typeface="Courier New" panose="02070309020205020404" pitchFamily="49" charset="0"/>
                <a:cs typeface="Courier New" panose="02070309020205020404" pitchFamily="49" charset="0"/>
              </a:rPr>
              <a:t>/&gt;\n";</a:t>
            </a:r>
          </a:p>
          <a:p>
            <a:pPr marL="0" indent="0">
              <a:buNone/>
            </a:pPr>
            <a:r>
              <a:rPr lang="fr-FR" sz="1600" b="1" dirty="0" err="1">
                <a:latin typeface="Courier New" panose="02070309020205020404" pitchFamily="49" charset="0"/>
                <a:cs typeface="Courier New" panose="02070309020205020404" pitchFamily="49" charset="0"/>
              </a:rPr>
              <a:t>echo</a:t>
            </a:r>
            <a:r>
              <a:rPr lang="fr-FR" sz="1600" b="1" dirty="0">
                <a:latin typeface="Courier New" panose="02070309020205020404" pitchFamily="49" charset="0"/>
                <a:cs typeface="Courier New" panose="02070309020205020404" pitchFamily="49" charset="0"/>
              </a:rPr>
              <a:t> date('d/m/Y h:i:s',strtotime("+1 </a:t>
            </a:r>
            <a:r>
              <a:rPr lang="fr-FR" sz="1600" b="1" dirty="0" err="1">
                <a:latin typeface="Courier New" panose="02070309020205020404" pitchFamily="49" charset="0"/>
                <a:cs typeface="Courier New" panose="02070309020205020404" pitchFamily="49" charset="0"/>
              </a:rPr>
              <a:t>week</a:t>
            </a:r>
            <a:r>
              <a:rPr lang="fr-FR" sz="1600" b="1" dirty="0">
                <a:latin typeface="Courier New" panose="02070309020205020404" pitchFamily="49" charset="0"/>
                <a:cs typeface="Courier New" panose="02070309020205020404" pitchFamily="49" charset="0"/>
              </a:rPr>
              <a:t>"))."&lt;</a:t>
            </a:r>
            <a:r>
              <a:rPr lang="fr-FR" sz="1600" b="1" dirty="0" err="1">
                <a:latin typeface="Courier New" panose="02070309020205020404" pitchFamily="49" charset="0"/>
                <a:cs typeface="Courier New" panose="02070309020205020404" pitchFamily="49" charset="0"/>
              </a:rPr>
              <a:t>br</a:t>
            </a:r>
            <a:r>
              <a:rPr lang="fr-FR" sz="1600" b="1" dirty="0">
                <a:latin typeface="Courier New" panose="02070309020205020404" pitchFamily="49" charset="0"/>
                <a:cs typeface="Courier New" panose="02070309020205020404" pitchFamily="49" charset="0"/>
              </a:rPr>
              <a:t>/&gt;\n";</a:t>
            </a:r>
          </a:p>
          <a:p>
            <a:pPr marL="0" indent="0">
              <a:buNone/>
            </a:pPr>
            <a:r>
              <a:rPr lang="fr-FR" sz="1600" b="1" dirty="0" err="1">
                <a:latin typeface="Courier New" panose="02070309020205020404" pitchFamily="49" charset="0"/>
                <a:cs typeface="Courier New" panose="02070309020205020404" pitchFamily="49" charset="0"/>
              </a:rPr>
              <a:t>echo</a:t>
            </a:r>
            <a:r>
              <a:rPr lang="fr-FR" sz="1600" b="1" dirty="0">
                <a:latin typeface="Courier New" panose="02070309020205020404" pitchFamily="49" charset="0"/>
                <a:cs typeface="Courier New" panose="02070309020205020404" pitchFamily="49" charset="0"/>
              </a:rPr>
              <a:t> date('d/m/Y h:i:s',strtotime("+1 </a:t>
            </a:r>
            <a:r>
              <a:rPr lang="fr-FR" sz="1600" b="1" dirty="0" err="1">
                <a:latin typeface="Courier New" panose="02070309020205020404" pitchFamily="49" charset="0"/>
                <a:cs typeface="Courier New" panose="02070309020205020404" pitchFamily="49" charset="0"/>
              </a:rPr>
              <a:t>week</a:t>
            </a:r>
            <a:r>
              <a:rPr lang="fr-FR" sz="1600" b="1" dirty="0">
                <a:latin typeface="Courier New" panose="02070309020205020404" pitchFamily="49" charset="0"/>
                <a:cs typeface="Courier New" panose="02070309020205020404" pitchFamily="49" charset="0"/>
              </a:rPr>
              <a:t> 2 </a:t>
            </a:r>
            <a:r>
              <a:rPr lang="fr-FR" sz="1600" b="1" dirty="0" err="1">
                <a:latin typeface="Courier New" panose="02070309020205020404" pitchFamily="49" charset="0"/>
                <a:cs typeface="Courier New" panose="02070309020205020404" pitchFamily="49" charset="0"/>
              </a:rPr>
              <a:t>days</a:t>
            </a:r>
            <a:r>
              <a:rPr lang="fr-FR" sz="1600" b="1" dirty="0">
                <a:latin typeface="Courier New" panose="02070309020205020404" pitchFamily="49" charset="0"/>
                <a:cs typeface="Courier New" panose="02070309020205020404" pitchFamily="49" charset="0"/>
              </a:rPr>
              <a:t> 4 </a:t>
            </a:r>
            <a:r>
              <a:rPr lang="fr-FR" sz="1600" b="1" dirty="0" err="1">
                <a:latin typeface="Courier New" panose="02070309020205020404" pitchFamily="49" charset="0"/>
                <a:cs typeface="Courier New" panose="02070309020205020404" pitchFamily="49" charset="0"/>
              </a:rPr>
              <a:t>hours</a:t>
            </a:r>
            <a:r>
              <a:rPr lang="fr-FR" sz="1600" b="1" dirty="0">
                <a:latin typeface="Courier New" panose="02070309020205020404" pitchFamily="49" charset="0"/>
                <a:cs typeface="Courier New" panose="02070309020205020404" pitchFamily="49" charset="0"/>
              </a:rPr>
              <a:t> 2 seconds"))."&lt;</a:t>
            </a:r>
            <a:r>
              <a:rPr lang="fr-FR" sz="1600" b="1" dirty="0" err="1">
                <a:latin typeface="Courier New" panose="02070309020205020404" pitchFamily="49" charset="0"/>
                <a:cs typeface="Courier New" panose="02070309020205020404" pitchFamily="49" charset="0"/>
              </a:rPr>
              <a:t>br</a:t>
            </a:r>
            <a:r>
              <a:rPr lang="fr-FR" sz="1600" b="1" dirty="0">
                <a:latin typeface="Courier New" panose="02070309020205020404" pitchFamily="49" charset="0"/>
                <a:cs typeface="Courier New" panose="02070309020205020404" pitchFamily="49" charset="0"/>
              </a:rPr>
              <a:t>/&gt;\n";</a:t>
            </a:r>
          </a:p>
          <a:p>
            <a:pPr marL="0" indent="0">
              <a:buNone/>
            </a:pPr>
            <a:r>
              <a:rPr lang="fr-FR" sz="1600" b="1" dirty="0" err="1">
                <a:latin typeface="Courier New" panose="02070309020205020404" pitchFamily="49" charset="0"/>
                <a:cs typeface="Courier New" panose="02070309020205020404" pitchFamily="49" charset="0"/>
              </a:rPr>
              <a:t>echo</a:t>
            </a:r>
            <a:r>
              <a:rPr lang="fr-FR" sz="1600" b="1" dirty="0">
                <a:latin typeface="Courier New" panose="02070309020205020404" pitchFamily="49" charset="0"/>
                <a:cs typeface="Courier New" panose="02070309020205020404" pitchFamily="49" charset="0"/>
              </a:rPr>
              <a:t> date('d/m/Y h:i:s',strtotime("next Thursday"))."&lt;</a:t>
            </a:r>
            <a:r>
              <a:rPr lang="fr-FR" sz="1600" b="1" dirty="0" err="1">
                <a:latin typeface="Courier New" panose="02070309020205020404" pitchFamily="49" charset="0"/>
                <a:cs typeface="Courier New" panose="02070309020205020404" pitchFamily="49" charset="0"/>
              </a:rPr>
              <a:t>br</a:t>
            </a:r>
            <a:r>
              <a:rPr lang="fr-FR" sz="1600" b="1" dirty="0">
                <a:latin typeface="Courier New" panose="02070309020205020404" pitchFamily="49" charset="0"/>
                <a:cs typeface="Courier New" panose="02070309020205020404" pitchFamily="49" charset="0"/>
              </a:rPr>
              <a:t>/&gt;\n";</a:t>
            </a:r>
          </a:p>
          <a:p>
            <a:pPr marL="0" indent="0">
              <a:buNone/>
            </a:pPr>
            <a:r>
              <a:rPr lang="fr-FR" sz="1600" b="1" dirty="0" err="1">
                <a:latin typeface="Courier New" panose="02070309020205020404" pitchFamily="49" charset="0"/>
                <a:cs typeface="Courier New" panose="02070309020205020404" pitchFamily="49" charset="0"/>
              </a:rPr>
              <a:t>echo</a:t>
            </a:r>
            <a:r>
              <a:rPr lang="fr-FR" sz="1600" b="1" dirty="0">
                <a:latin typeface="Courier New" panose="02070309020205020404" pitchFamily="49" charset="0"/>
                <a:cs typeface="Courier New" panose="02070309020205020404" pitchFamily="49" charset="0"/>
              </a:rPr>
              <a:t> date('d/m/Y h:i:s',strtotime("last </a:t>
            </a:r>
            <a:r>
              <a:rPr lang="fr-FR" sz="1600" b="1" dirty="0" err="1">
                <a:latin typeface="Courier New" panose="02070309020205020404" pitchFamily="49" charset="0"/>
                <a:cs typeface="Courier New" panose="02070309020205020404" pitchFamily="49" charset="0"/>
              </a:rPr>
              <a:t>Monday</a:t>
            </a:r>
            <a:r>
              <a:rPr lang="fr-FR" sz="1600" b="1" dirty="0">
                <a:latin typeface="Courier New" panose="02070309020205020404" pitchFamily="49" charset="0"/>
                <a:cs typeface="Courier New" panose="02070309020205020404" pitchFamily="49" charset="0"/>
              </a:rPr>
              <a:t>"))."&lt;</a:t>
            </a:r>
            <a:r>
              <a:rPr lang="fr-FR" sz="1600" b="1" dirty="0" err="1">
                <a:latin typeface="Courier New" panose="02070309020205020404" pitchFamily="49" charset="0"/>
                <a:cs typeface="Courier New" panose="02070309020205020404" pitchFamily="49" charset="0"/>
              </a:rPr>
              <a:t>br</a:t>
            </a:r>
            <a:r>
              <a:rPr lang="fr-FR" sz="1600" b="1" dirty="0">
                <a:latin typeface="Courier New" panose="02070309020205020404" pitchFamily="49" charset="0"/>
                <a:cs typeface="Courier New" panose="02070309020205020404" pitchFamily="49" charset="0"/>
              </a:rPr>
              <a:t>/&gt;\n</a:t>
            </a:r>
            <a:r>
              <a:rPr lang="fr-FR" sz="1600" b="1" dirty="0" smtClean="0">
                <a:latin typeface="Courier New" panose="02070309020205020404" pitchFamily="49" charset="0"/>
                <a:cs typeface="Courier New" panose="02070309020205020404" pitchFamily="49" charset="0"/>
              </a:rPr>
              <a:t>";</a:t>
            </a:r>
          </a:p>
          <a:p>
            <a:pPr marL="0" indent="0">
              <a:buNone/>
            </a:pPr>
            <a:endParaRPr lang="fr-FR" sz="1600" dirty="0" smtClean="0">
              <a:latin typeface="+mj-lt"/>
              <a:cs typeface="Courier New" panose="02070309020205020404" pitchFamily="49" charset="0"/>
            </a:endParaRPr>
          </a:p>
          <a:p>
            <a:pPr marL="0" indent="0">
              <a:buNone/>
            </a:pPr>
            <a:r>
              <a:rPr lang="fr-FR" sz="1600" dirty="0" smtClean="0">
                <a:latin typeface="+mj-lt"/>
                <a:cs typeface="Courier New" panose="02070309020205020404" pitchFamily="49" charset="0"/>
              </a:rPr>
              <a:t>affichent :</a:t>
            </a:r>
            <a:endParaRPr lang="fr-FR" sz="1600" dirty="0">
              <a:latin typeface="+mj-lt"/>
              <a:cs typeface="Courier New" panose="02070309020205020404" pitchFamily="49" charset="0"/>
            </a:endParaRPr>
          </a:p>
          <a:p>
            <a:pPr marL="0" indent="0">
              <a:buNone/>
            </a:pPr>
            <a:endParaRPr lang="fr-FR" sz="1600" b="1" dirty="0">
              <a:latin typeface="Courier New" panose="02070309020205020404" pitchFamily="49" charset="0"/>
              <a:cs typeface="Courier New" panose="02070309020205020404" pitchFamily="49" charset="0"/>
            </a:endParaRPr>
          </a:p>
        </p:txBody>
      </p:sp>
      <p:pic>
        <p:nvPicPr>
          <p:cNvPr id="4" name="Image 3"/>
          <p:cNvPicPr>
            <a:picLocks noChangeAspect="1"/>
          </p:cNvPicPr>
          <p:nvPr/>
        </p:nvPicPr>
        <p:blipFill>
          <a:blip r:embed="rId2"/>
          <a:stretch>
            <a:fillRect/>
          </a:stretch>
        </p:blipFill>
        <p:spPr>
          <a:xfrm>
            <a:off x="2560676" y="5517233"/>
            <a:ext cx="2541325" cy="1340768"/>
          </a:xfrm>
          <a:prstGeom prst="rect">
            <a:avLst/>
          </a:prstGeom>
        </p:spPr>
      </p:pic>
      <p:pic>
        <p:nvPicPr>
          <p:cNvPr id="5" name="Image 4"/>
          <p:cNvPicPr>
            <a:picLocks noChangeAspect="1"/>
          </p:cNvPicPr>
          <p:nvPr/>
        </p:nvPicPr>
        <p:blipFill>
          <a:blip r:embed="rId3"/>
          <a:stretch>
            <a:fillRect/>
          </a:stretch>
        </p:blipFill>
        <p:spPr>
          <a:xfrm>
            <a:off x="5580112" y="5844756"/>
            <a:ext cx="2483482" cy="1015970"/>
          </a:xfrm>
          <a:prstGeom prst="rect">
            <a:avLst/>
          </a:prstGeom>
        </p:spPr>
      </p:pic>
    </p:spTree>
    <p:extLst>
      <p:ext uri="{BB962C8B-B14F-4D97-AF65-F5344CB8AC3E}">
        <p14:creationId xmlns:p14="http://schemas.microsoft.com/office/powerpoint/2010/main" val="1244262937"/>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types de variables</a:t>
            </a:r>
            <a:endParaRPr lang="fr-FR" dirty="0"/>
          </a:p>
        </p:txBody>
      </p:sp>
      <p:sp>
        <p:nvSpPr>
          <p:cNvPr id="3" name="Espace réservé du contenu 2"/>
          <p:cNvSpPr>
            <a:spLocks noGrp="1"/>
          </p:cNvSpPr>
          <p:nvPr>
            <p:ph idx="1"/>
          </p:nvPr>
        </p:nvSpPr>
        <p:spPr>
          <a:xfrm>
            <a:off x="762000" y="1268760"/>
            <a:ext cx="8274496" cy="5328593"/>
          </a:xfrm>
        </p:spPr>
        <p:txBody>
          <a:bodyPr>
            <a:normAutofit/>
          </a:bodyPr>
          <a:lstStyle/>
          <a:p>
            <a:pPr marL="0" indent="0">
              <a:buNone/>
            </a:pPr>
            <a:r>
              <a:rPr lang="fr-FR" sz="2000" b="1" dirty="0" smtClean="0"/>
              <a:t>Chaîne de caractères</a:t>
            </a:r>
          </a:p>
          <a:p>
            <a:pPr marL="0" indent="0">
              <a:buNone/>
            </a:pPr>
            <a:r>
              <a:rPr lang="fr-FR" sz="2000" dirty="0"/>
              <a:t>Une chaîne est une séquence de caractères. </a:t>
            </a:r>
            <a:r>
              <a:rPr lang="fr-FR" sz="2000" dirty="0" smtClean="0"/>
              <a:t>PHP4 travaillait </a:t>
            </a:r>
            <a:r>
              <a:rPr lang="fr-FR" sz="2000" dirty="0"/>
              <a:t>en ASCII soit 256 caractères, </a:t>
            </a:r>
            <a:r>
              <a:rPr lang="fr-FR" sz="2000" dirty="0" smtClean="0"/>
              <a:t>PHP5 supporte le </a:t>
            </a:r>
            <a:r>
              <a:rPr lang="fr-FR" sz="2000" dirty="0"/>
              <a:t>format </a:t>
            </a:r>
            <a:r>
              <a:rPr lang="fr-FR" sz="2000" dirty="0" smtClean="0"/>
              <a:t>Unicode.</a:t>
            </a:r>
          </a:p>
          <a:p>
            <a:pPr marL="0" indent="0">
              <a:buNone/>
            </a:pPr>
            <a:r>
              <a:rPr lang="fr-FR" sz="2000" dirty="0" smtClean="0"/>
              <a:t> </a:t>
            </a:r>
            <a:r>
              <a:rPr lang="fr-FR" sz="2000" dirty="0"/>
              <a:t>Il n'y a pas de limite théorique </a:t>
            </a:r>
            <a:r>
              <a:rPr lang="fr-FR" sz="2000" dirty="0" smtClean="0"/>
              <a:t>pour la </a:t>
            </a:r>
            <a:r>
              <a:rPr lang="fr-FR" sz="2000" dirty="0"/>
              <a:t>taille de la chaîne</a:t>
            </a:r>
            <a:r>
              <a:rPr lang="fr-FR" sz="2000" dirty="0" smtClean="0"/>
              <a:t>.</a:t>
            </a:r>
          </a:p>
          <a:p>
            <a:pPr marL="0" indent="0">
              <a:buNone/>
            </a:pPr>
            <a:r>
              <a:rPr lang="fr-FR" sz="2000" dirty="0" smtClean="0"/>
              <a:t>Vous avez plusieurs façon de déclarer une chaîne de caractères :</a:t>
            </a:r>
          </a:p>
          <a:p>
            <a:r>
              <a:rPr lang="fr-FR" sz="2000" dirty="0"/>
              <a:t>Entourée de guillemets simples </a:t>
            </a:r>
            <a:endParaRPr lang="fr-FR" sz="2000" dirty="0" smtClean="0"/>
          </a:p>
          <a:p>
            <a:r>
              <a:rPr lang="fr-FR" sz="2000" dirty="0" smtClean="0"/>
              <a:t>Entourée </a:t>
            </a:r>
            <a:r>
              <a:rPr lang="fr-FR" sz="2000" dirty="0"/>
              <a:t>de guillemets doubles </a:t>
            </a:r>
            <a:endParaRPr lang="fr-FR" sz="2000" dirty="0" smtClean="0"/>
          </a:p>
          <a:p>
            <a:r>
              <a:rPr lang="fr-FR" sz="2000" dirty="0" smtClean="0"/>
              <a:t>Syntaxe </a:t>
            </a:r>
            <a:r>
              <a:rPr lang="fr-FR" sz="2000" dirty="0" err="1"/>
              <a:t>Heredoc</a:t>
            </a:r>
            <a:r>
              <a:rPr lang="fr-FR" sz="2000" dirty="0"/>
              <a:t> </a:t>
            </a:r>
            <a:endParaRPr lang="fr-FR" sz="2000" dirty="0" smtClean="0"/>
          </a:p>
          <a:p>
            <a:r>
              <a:rPr lang="fr-FR" sz="2000" dirty="0" smtClean="0"/>
              <a:t>Syntaxe </a:t>
            </a:r>
            <a:r>
              <a:rPr lang="fr-FR" sz="2000" dirty="0" err="1" smtClean="0"/>
              <a:t>Nowdoc</a:t>
            </a:r>
            <a:r>
              <a:rPr lang="fr-FR" sz="2000" dirty="0" smtClean="0"/>
              <a:t> (depuis 5.3.0)</a:t>
            </a:r>
          </a:p>
          <a:p>
            <a:pPr marL="0" indent="0">
              <a:buNone/>
            </a:pPr>
            <a:endParaRPr lang="fr-FR" sz="2000" dirty="0" smtClean="0"/>
          </a:p>
        </p:txBody>
      </p:sp>
    </p:spTree>
    <p:extLst>
      <p:ext uri="{BB962C8B-B14F-4D97-AF65-F5344CB8AC3E}">
        <p14:creationId xmlns:p14="http://schemas.microsoft.com/office/powerpoint/2010/main" val="4221233852"/>
      </p:ext>
    </p:extLst>
  </p:cSld>
  <p:clrMapOvr>
    <a:masterClrMapping/>
  </p:clrMapOvr>
  <p:transition spd="slow">
    <p:wipe dir="d"/>
  </p:transition>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br>
              <a:rPr lang="fr-FR" sz="4000" b="1" i="1" dirty="0" smtClean="0"/>
            </a:br>
            <a:r>
              <a:rPr lang="fr-FR" sz="2800" b="1" i="1" dirty="0" err="1" smtClean="0">
                <a:solidFill>
                  <a:schemeClr val="accent2">
                    <a:lumMod val="75000"/>
                  </a:schemeClr>
                </a:solidFill>
              </a:rPr>
              <a:t>date_date_set</a:t>
            </a:r>
            <a:r>
              <a:rPr lang="fr-FR" sz="2800" b="1" i="1" dirty="0" smtClean="0">
                <a:solidFill>
                  <a:schemeClr val="accent2">
                    <a:lumMod val="75000"/>
                  </a:schemeClr>
                </a:solidFill>
              </a:rPr>
              <a:t>(</a:t>
            </a:r>
            <a:r>
              <a:rPr lang="fr-FR" sz="2800" b="1" i="1" dirty="0" err="1" smtClean="0">
                <a:solidFill>
                  <a:schemeClr val="tx2">
                    <a:lumMod val="75000"/>
                  </a:schemeClr>
                </a:solidFill>
              </a:rPr>
              <a:t>date,année,mois,jour</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Alias de </a:t>
            </a:r>
            <a:r>
              <a:rPr lang="fr-FR" sz="2000" b="1" dirty="0" err="1" smtClean="0">
                <a:solidFill>
                  <a:srgbClr val="C00000"/>
                </a:solidFill>
              </a:rPr>
              <a:t>DateTime</a:t>
            </a:r>
            <a:r>
              <a:rPr lang="fr-FR" sz="2000" b="1" dirty="0" smtClean="0">
                <a:solidFill>
                  <a:srgbClr val="C00000"/>
                </a:solidFill>
              </a:rPr>
              <a:t>::</a:t>
            </a:r>
            <a:r>
              <a:rPr lang="fr-FR" sz="2000" b="1" dirty="0" err="1" smtClean="0">
                <a:solidFill>
                  <a:srgbClr val="C00000"/>
                </a:solidFill>
              </a:rPr>
              <a:t>setDate</a:t>
            </a:r>
            <a:r>
              <a:rPr lang="fr-FR" sz="2000" b="1" dirty="0" smtClean="0">
                <a:solidFill>
                  <a:schemeClr val="tx2">
                    <a:lumMod val="75000"/>
                  </a:schemeClr>
                </a:solidFill>
              </a:rPr>
              <a:t>(année, mois, jour)</a:t>
            </a:r>
          </a:p>
          <a:p>
            <a:pPr marL="0" indent="0">
              <a:buNone/>
            </a:pPr>
            <a:r>
              <a:rPr lang="fr-FR" sz="2000" dirty="0" smtClean="0"/>
              <a:t>Assigne la date de l'objet </a:t>
            </a:r>
            <a:r>
              <a:rPr lang="fr-FR" sz="2000" dirty="0" err="1" smtClean="0"/>
              <a:t>DateTime</a:t>
            </a:r>
            <a:r>
              <a:rPr lang="fr-FR" sz="2000" dirty="0" smtClean="0"/>
              <a:t> à une nouvelle date définie par année, mois et jour</a:t>
            </a:r>
          </a:p>
          <a:p>
            <a:pPr marL="0" indent="0">
              <a:buNone/>
            </a:pPr>
            <a:r>
              <a:rPr lang="fr-FR" sz="2000" dirty="0" smtClean="0"/>
              <a:t>Exemples :</a:t>
            </a:r>
          </a:p>
          <a:p>
            <a:pPr marL="0" indent="0">
              <a:buNone/>
            </a:pPr>
            <a:r>
              <a:rPr lang="fr-FR" sz="2000" b="1" dirty="0" err="1" smtClean="0">
                <a:latin typeface="Courier New" panose="02070309020205020404" pitchFamily="49" charset="0"/>
                <a:cs typeface="Courier New" panose="02070309020205020404" pitchFamily="49" charset="0"/>
              </a:rPr>
              <a:t>date_date_set</a:t>
            </a:r>
            <a:r>
              <a:rPr lang="fr-FR" sz="2000" b="1" dirty="0" smtClean="0">
                <a:latin typeface="Courier New" panose="02070309020205020404" pitchFamily="49" charset="0"/>
                <a:cs typeface="Courier New" panose="02070309020205020404" pitchFamily="49" charset="0"/>
              </a:rPr>
              <a:t>($dt,1985,11,25);</a:t>
            </a:r>
          </a:p>
          <a:p>
            <a:pPr marL="0" indent="0">
              <a:buNone/>
            </a:pPr>
            <a:endParaRPr lang="fr-FR" sz="2000" b="1" dirty="0" smtClean="0">
              <a:latin typeface="Courier New" panose="02070309020205020404" pitchFamily="49" charset="0"/>
              <a:cs typeface="Courier New" panose="02070309020205020404" pitchFamily="49" charset="0"/>
            </a:endParaRPr>
          </a:p>
          <a:p>
            <a:pPr marL="0" indent="0">
              <a:buNone/>
            </a:pPr>
            <a:r>
              <a:rPr lang="fr-FR" sz="2000" b="1" dirty="0" smtClean="0">
                <a:latin typeface="Courier New" panose="02070309020205020404" pitchFamily="49" charset="0"/>
                <a:cs typeface="Courier New" panose="02070309020205020404" pitchFamily="49" charset="0"/>
              </a:rPr>
              <a:t>$</a:t>
            </a:r>
            <a:r>
              <a:rPr lang="fr-FR" sz="2000" b="1" dirty="0" err="1" smtClean="0">
                <a:latin typeface="Courier New" panose="02070309020205020404" pitchFamily="49" charset="0"/>
                <a:cs typeface="Courier New" panose="02070309020205020404" pitchFamily="49" charset="0"/>
              </a:rPr>
              <a:t>dt</a:t>
            </a:r>
            <a:r>
              <a:rPr lang="fr-FR" sz="2000" b="1" dirty="0" smtClean="0">
                <a:latin typeface="Courier New" panose="02070309020205020404" pitchFamily="49" charset="0"/>
                <a:cs typeface="Courier New" panose="02070309020205020404" pitchFamily="49" charset="0"/>
              </a:rPr>
              <a:t>-&gt;</a:t>
            </a:r>
            <a:r>
              <a:rPr lang="fr-FR" sz="2000" b="1" dirty="0" err="1" smtClean="0">
                <a:latin typeface="Courier New" panose="02070309020205020404" pitchFamily="49" charset="0"/>
                <a:cs typeface="Courier New" panose="02070309020205020404" pitchFamily="49" charset="0"/>
              </a:rPr>
              <a:t>setDate</a:t>
            </a:r>
            <a:r>
              <a:rPr lang="fr-FR" sz="2000" b="1" dirty="0" smtClean="0">
                <a:latin typeface="Courier New" panose="02070309020205020404" pitchFamily="49" charset="0"/>
                <a:cs typeface="Courier New" panose="02070309020205020404" pitchFamily="49" charset="0"/>
              </a:rPr>
              <a:t>(1985,11,25);</a:t>
            </a:r>
            <a:endParaRPr lang="fr-FR" sz="2000" dirty="0"/>
          </a:p>
        </p:txBody>
      </p:sp>
    </p:spTree>
    <p:extLst>
      <p:ext uri="{BB962C8B-B14F-4D97-AF65-F5344CB8AC3E}">
        <p14:creationId xmlns:p14="http://schemas.microsoft.com/office/powerpoint/2010/main" val="2653742334"/>
      </p:ext>
    </p:extLst>
  </p:cSld>
  <p:clrMapOvr>
    <a:masterClrMapping/>
  </p:clrMapOvr>
  <p:transition spd="slow">
    <p:wipe dir="d"/>
  </p:transition>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br>
              <a:rPr lang="fr-FR" sz="4000" b="1" i="1" dirty="0" smtClean="0"/>
            </a:br>
            <a:r>
              <a:rPr lang="fr-FR" sz="3200" b="1" i="1" dirty="0" err="1" smtClean="0">
                <a:solidFill>
                  <a:schemeClr val="accent2">
                    <a:lumMod val="75000"/>
                  </a:schemeClr>
                </a:solidFill>
              </a:rPr>
              <a:t>date_time_set</a:t>
            </a:r>
            <a:r>
              <a:rPr lang="fr-FR" sz="3200" b="1" i="1" dirty="0" smtClean="0">
                <a:solidFill>
                  <a:schemeClr val="accent2">
                    <a:lumMod val="75000"/>
                  </a:schemeClr>
                </a:solidFill>
              </a:rPr>
              <a:t>(</a:t>
            </a:r>
            <a:r>
              <a:rPr lang="fr-FR" sz="3200" b="1" i="1" dirty="0" err="1" smtClean="0">
                <a:solidFill>
                  <a:schemeClr val="tx2">
                    <a:lumMod val="75000"/>
                  </a:schemeClr>
                </a:solidFill>
              </a:rPr>
              <a:t>date,heures</a:t>
            </a:r>
            <a:r>
              <a:rPr lang="fr-FR" sz="3200" b="1" i="1" dirty="0" smtClean="0">
                <a:solidFill>
                  <a:schemeClr val="tx2">
                    <a:lumMod val="75000"/>
                  </a:schemeClr>
                </a:solidFill>
              </a:rPr>
              <a:t>, minutes, secondes</a:t>
            </a:r>
            <a:r>
              <a:rPr lang="fr-FR" sz="3200" b="1" i="1" dirty="0" smtClean="0">
                <a:solidFill>
                  <a:schemeClr val="accent2">
                    <a:lumMod val="75000"/>
                  </a:schemeClr>
                </a:solidFill>
              </a:rPr>
              <a:t>)</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Alias de </a:t>
            </a:r>
            <a:r>
              <a:rPr lang="fr-FR" sz="2000" b="1" dirty="0" err="1" smtClean="0">
                <a:solidFill>
                  <a:srgbClr val="C00000"/>
                </a:solidFill>
              </a:rPr>
              <a:t>DateTisme</a:t>
            </a:r>
            <a:r>
              <a:rPr lang="fr-FR" sz="2000" b="1" dirty="0" smtClean="0">
                <a:solidFill>
                  <a:srgbClr val="C00000"/>
                </a:solidFill>
              </a:rPr>
              <a:t>::</a:t>
            </a:r>
            <a:r>
              <a:rPr lang="fr-FR" sz="2000" b="1" dirty="0" err="1" smtClean="0">
                <a:solidFill>
                  <a:srgbClr val="C00000"/>
                </a:solidFill>
              </a:rPr>
              <a:t>setTime</a:t>
            </a:r>
            <a:r>
              <a:rPr lang="fr-FR" sz="2000" b="1" dirty="0" smtClean="0">
                <a:solidFill>
                  <a:schemeClr val="tx2">
                    <a:lumMod val="75000"/>
                  </a:schemeClr>
                </a:solidFill>
              </a:rPr>
              <a:t>(heures, minutes, secondes)</a:t>
            </a:r>
          </a:p>
          <a:p>
            <a:pPr marL="0" indent="0">
              <a:buNone/>
            </a:pPr>
            <a:r>
              <a:rPr lang="fr-FR" sz="2000" dirty="0" smtClean="0"/>
              <a:t>Assigne la date de l'objet </a:t>
            </a:r>
            <a:r>
              <a:rPr lang="fr-FR" sz="2000" dirty="0" err="1" smtClean="0"/>
              <a:t>DateTime</a:t>
            </a:r>
            <a:r>
              <a:rPr lang="fr-FR" sz="2000" dirty="0" smtClean="0"/>
              <a:t> à une nouvelle date définie par année, mois et jour</a:t>
            </a:r>
          </a:p>
          <a:p>
            <a:pPr marL="0" indent="0">
              <a:buNone/>
            </a:pPr>
            <a:r>
              <a:rPr lang="fr-FR" sz="2000" dirty="0" smtClean="0"/>
              <a:t>Exemples :</a:t>
            </a:r>
          </a:p>
          <a:p>
            <a:pPr marL="0" indent="0">
              <a:buNone/>
            </a:pPr>
            <a:r>
              <a:rPr lang="fr-FR" sz="2000" b="1" dirty="0">
                <a:latin typeface="Courier New" panose="02070309020205020404" pitchFamily="49" charset="0"/>
                <a:cs typeface="Courier New" panose="02070309020205020404" pitchFamily="49" charset="0"/>
              </a:rPr>
              <a:t>$</a:t>
            </a:r>
            <a:r>
              <a:rPr lang="fr-FR" sz="2000" b="1" dirty="0" err="1">
                <a:latin typeface="Courier New" panose="02070309020205020404" pitchFamily="49" charset="0"/>
                <a:cs typeface="Courier New" panose="02070309020205020404" pitchFamily="49" charset="0"/>
              </a:rPr>
              <a:t>dt</a:t>
            </a:r>
            <a:r>
              <a:rPr lang="fr-FR" sz="2000" b="1" dirty="0">
                <a:latin typeface="Courier New" panose="02070309020205020404" pitchFamily="49" charset="0"/>
                <a:cs typeface="Courier New" panose="02070309020205020404" pitchFamily="49" charset="0"/>
              </a:rPr>
              <a:t> = </a:t>
            </a:r>
            <a:r>
              <a:rPr lang="fr-FR" sz="2000" b="1" dirty="0" err="1">
                <a:latin typeface="Courier New" panose="02070309020205020404" pitchFamily="49" charset="0"/>
                <a:cs typeface="Courier New" panose="02070309020205020404" pitchFamily="49" charset="0"/>
              </a:rPr>
              <a:t>date_create</a:t>
            </a:r>
            <a:r>
              <a:rPr lang="fr-FR" sz="2000" b="1" dirty="0">
                <a:latin typeface="Courier New" panose="02070309020205020404" pitchFamily="49" charset="0"/>
                <a:cs typeface="Courier New" panose="02070309020205020404" pitchFamily="49" charset="0"/>
              </a:rPr>
              <a:t>('2018-12-30');</a:t>
            </a:r>
          </a:p>
          <a:p>
            <a:pPr marL="0" indent="0">
              <a:buNone/>
            </a:pPr>
            <a:r>
              <a:rPr lang="fr-FR" sz="2000" b="1" dirty="0" err="1" smtClean="0">
                <a:latin typeface="Courier New" panose="02070309020205020404" pitchFamily="49" charset="0"/>
                <a:cs typeface="Courier New" panose="02070309020205020404" pitchFamily="49" charset="0"/>
              </a:rPr>
              <a:t>date_time_set</a:t>
            </a:r>
            <a:r>
              <a:rPr lang="fr-FR" sz="2000" b="1" dirty="0" smtClean="0">
                <a:latin typeface="Courier New" panose="02070309020205020404" pitchFamily="49" charset="0"/>
                <a:cs typeface="Courier New" panose="02070309020205020404" pitchFamily="49" charset="0"/>
              </a:rPr>
              <a:t>($dt,13,51,32);</a:t>
            </a:r>
          </a:p>
          <a:p>
            <a:pPr marL="0" indent="0">
              <a:buNone/>
            </a:pPr>
            <a:endParaRPr lang="fr-FR" sz="2000" b="1" dirty="0">
              <a:latin typeface="Courier New" panose="02070309020205020404" pitchFamily="49" charset="0"/>
              <a:cs typeface="Courier New" panose="02070309020205020404" pitchFamily="49" charset="0"/>
            </a:endParaRPr>
          </a:p>
          <a:p>
            <a:pPr marL="0" indent="0">
              <a:buNone/>
            </a:pPr>
            <a:r>
              <a:rPr lang="fr-FR" sz="2000" b="1" dirty="0">
                <a:latin typeface="Courier New" panose="02070309020205020404" pitchFamily="49" charset="0"/>
                <a:cs typeface="Courier New" panose="02070309020205020404" pitchFamily="49" charset="0"/>
              </a:rPr>
              <a:t>$</a:t>
            </a:r>
            <a:r>
              <a:rPr lang="fr-FR" sz="2000" b="1" dirty="0" err="1">
                <a:latin typeface="Courier New" panose="02070309020205020404" pitchFamily="49" charset="0"/>
                <a:cs typeface="Courier New" panose="02070309020205020404" pitchFamily="49" charset="0"/>
              </a:rPr>
              <a:t>dt</a:t>
            </a:r>
            <a:r>
              <a:rPr lang="fr-FR" sz="2000" b="1" dirty="0">
                <a:latin typeface="Courier New" panose="02070309020205020404" pitchFamily="49" charset="0"/>
                <a:cs typeface="Courier New" panose="02070309020205020404" pitchFamily="49" charset="0"/>
              </a:rPr>
              <a:t> = new </a:t>
            </a:r>
            <a:r>
              <a:rPr lang="fr-FR" sz="2000" b="1" dirty="0" err="1">
                <a:latin typeface="Courier New" panose="02070309020205020404" pitchFamily="49" charset="0"/>
                <a:cs typeface="Courier New" panose="02070309020205020404" pitchFamily="49" charset="0"/>
              </a:rPr>
              <a:t>DateTime</a:t>
            </a:r>
            <a:r>
              <a:rPr lang="fr-FR" sz="2000" b="1" dirty="0">
                <a:latin typeface="Courier New" panose="02070309020205020404" pitchFamily="49" charset="0"/>
                <a:cs typeface="Courier New" panose="02070309020205020404" pitchFamily="49" charset="0"/>
              </a:rPr>
              <a:t>("2018-10-18 04:35:54</a:t>
            </a:r>
            <a:r>
              <a:rPr lang="fr-FR" sz="2000" b="1" dirty="0" smtClean="0">
                <a:latin typeface="Courier New" panose="02070309020205020404" pitchFamily="49" charset="0"/>
                <a:cs typeface="Courier New" panose="02070309020205020404" pitchFamily="49" charset="0"/>
              </a:rPr>
              <a:t>");</a:t>
            </a:r>
          </a:p>
          <a:p>
            <a:pPr marL="0" indent="0">
              <a:buNone/>
            </a:pPr>
            <a:r>
              <a:rPr lang="fr-FR" sz="2000" b="1" dirty="0" smtClean="0">
                <a:latin typeface="Courier New" panose="02070309020205020404" pitchFamily="49" charset="0"/>
                <a:cs typeface="Courier New" panose="02070309020205020404" pitchFamily="49" charset="0"/>
              </a:rPr>
              <a:t>$</a:t>
            </a:r>
            <a:r>
              <a:rPr lang="fr-FR" sz="2000" b="1" dirty="0" err="1" smtClean="0">
                <a:latin typeface="Courier New" panose="02070309020205020404" pitchFamily="49" charset="0"/>
                <a:cs typeface="Courier New" panose="02070309020205020404" pitchFamily="49" charset="0"/>
              </a:rPr>
              <a:t>dt</a:t>
            </a:r>
            <a:r>
              <a:rPr lang="fr-FR" sz="2000" b="1" dirty="0" smtClean="0">
                <a:latin typeface="Courier New" panose="02070309020205020404" pitchFamily="49" charset="0"/>
                <a:cs typeface="Courier New" panose="02070309020205020404" pitchFamily="49" charset="0"/>
              </a:rPr>
              <a:t>-&gt;</a:t>
            </a:r>
            <a:r>
              <a:rPr lang="fr-FR" sz="2000" b="1" dirty="0" err="1" smtClean="0">
                <a:latin typeface="Courier New" panose="02070309020205020404" pitchFamily="49" charset="0"/>
                <a:cs typeface="Courier New" panose="02070309020205020404" pitchFamily="49" charset="0"/>
              </a:rPr>
              <a:t>setTime</a:t>
            </a:r>
            <a:r>
              <a:rPr lang="fr-FR" sz="2000" b="1" dirty="0" smtClean="0">
                <a:latin typeface="Courier New" panose="02070309020205020404" pitchFamily="49" charset="0"/>
                <a:cs typeface="Courier New" panose="02070309020205020404" pitchFamily="49" charset="0"/>
              </a:rPr>
              <a:t>(13,51,32);</a:t>
            </a:r>
            <a:endParaRPr lang="fr-FR" sz="2000" dirty="0"/>
          </a:p>
        </p:txBody>
      </p:sp>
    </p:spTree>
    <p:extLst>
      <p:ext uri="{BB962C8B-B14F-4D97-AF65-F5344CB8AC3E}">
        <p14:creationId xmlns:p14="http://schemas.microsoft.com/office/powerpoint/2010/main" val="3448796665"/>
      </p:ext>
    </p:extLst>
  </p:cSld>
  <p:clrMapOvr>
    <a:masterClrMapping/>
  </p:clrMapOvr>
  <p:transition spd="slow">
    <p:wipe dir="d"/>
  </p:transition>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br>
              <a:rPr lang="fr-FR" sz="4000" b="1" i="1" dirty="0" smtClean="0"/>
            </a:br>
            <a:r>
              <a:rPr lang="fr-FR" sz="3200" b="1" i="1" dirty="0" smtClean="0">
                <a:solidFill>
                  <a:schemeClr val="accent2">
                    <a:lumMod val="75000"/>
                  </a:schemeClr>
                </a:solidFill>
              </a:rPr>
              <a:t>time()</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endParaRPr lang="fr-FR" sz="2000" b="1" dirty="0" smtClean="0">
              <a:solidFill>
                <a:schemeClr val="tx2">
                  <a:lumMod val="75000"/>
                </a:schemeClr>
              </a:solidFill>
            </a:endParaRPr>
          </a:p>
          <a:p>
            <a:pPr marL="0" indent="0">
              <a:buNone/>
            </a:pPr>
            <a:r>
              <a:rPr lang="fr-FR" sz="2000" dirty="0" smtClean="0"/>
              <a:t>Retourne le </a:t>
            </a:r>
            <a:r>
              <a:rPr lang="fr-FR" sz="2000" dirty="0" err="1" smtClean="0"/>
              <a:t>timestamp</a:t>
            </a:r>
            <a:r>
              <a:rPr lang="fr-FR" sz="2000" dirty="0" smtClean="0"/>
              <a:t>, c'est à dire le nombre de secondes écoulées depuis le 1</a:t>
            </a:r>
            <a:r>
              <a:rPr lang="fr-FR" sz="2000" baseline="30000" dirty="0" smtClean="0"/>
              <a:t>er</a:t>
            </a:r>
            <a:r>
              <a:rPr lang="fr-FR" sz="2000" dirty="0" smtClean="0"/>
              <a:t> janvier 1970</a:t>
            </a:r>
          </a:p>
          <a:p>
            <a:pPr marL="0" indent="0">
              <a:buNone/>
            </a:pPr>
            <a:r>
              <a:rPr lang="fr-FR" sz="2000" dirty="0" smtClean="0"/>
              <a:t>Exemple :</a:t>
            </a:r>
          </a:p>
          <a:p>
            <a:pPr marL="0" indent="0">
              <a:buNone/>
            </a:pPr>
            <a:r>
              <a:rPr lang="fr-FR" sz="2000" b="1" dirty="0" err="1" smtClean="0">
                <a:latin typeface="Courier New" panose="02070309020205020404" pitchFamily="49" charset="0"/>
                <a:cs typeface="Courier New" panose="02070309020205020404" pitchFamily="49" charset="0"/>
              </a:rPr>
              <a:t>echo</a:t>
            </a:r>
            <a:r>
              <a:rPr lang="fr-FR" sz="2000" b="1" dirty="0" smtClean="0">
                <a:latin typeface="Courier New" panose="02070309020205020404" pitchFamily="49" charset="0"/>
                <a:cs typeface="Courier New" panose="02070309020205020404" pitchFamily="49" charset="0"/>
              </a:rPr>
              <a:t> time();	affiche : </a:t>
            </a:r>
            <a:r>
              <a:rPr lang="fr-FR" sz="2000" dirty="0" smtClean="0"/>
              <a:t>1507965164</a:t>
            </a:r>
            <a:endParaRPr lang="fr-FR" sz="20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4051277"/>
      </p:ext>
    </p:extLst>
  </p:cSld>
  <p:clrMapOvr>
    <a:masterClrMapping/>
  </p:clrMapOvr>
  <p:transition spd="slow">
    <p:wipe dir="d"/>
  </p:transition>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br>
              <a:rPr lang="fr-FR" sz="4000" b="1" i="1" dirty="0" smtClean="0"/>
            </a:br>
            <a:r>
              <a:rPr lang="fr-FR" sz="3200" b="1" i="1" dirty="0" err="1" smtClean="0">
                <a:solidFill>
                  <a:schemeClr val="accent2">
                    <a:lumMod val="75000"/>
                  </a:schemeClr>
                </a:solidFill>
              </a:rPr>
              <a:t>getdate</a:t>
            </a:r>
            <a:r>
              <a:rPr lang="fr-FR" sz="3200" b="1" i="1" dirty="0" smtClean="0">
                <a:solidFill>
                  <a:schemeClr val="accent2">
                    <a:lumMod val="75000"/>
                  </a:schemeClr>
                </a:solidFill>
              </a:rPr>
              <a:t>(</a:t>
            </a:r>
            <a:r>
              <a:rPr lang="fr-FR" sz="3200" b="1" i="1" dirty="0" smtClean="0">
                <a:solidFill>
                  <a:schemeClr val="tx2">
                    <a:lumMod val="75000"/>
                  </a:schemeClr>
                </a:solidFill>
              </a:rPr>
              <a:t>[$</a:t>
            </a:r>
            <a:r>
              <a:rPr lang="fr-FR" sz="3200" b="1" i="1" dirty="0" err="1" smtClean="0">
                <a:solidFill>
                  <a:schemeClr val="tx2">
                    <a:lumMod val="75000"/>
                  </a:schemeClr>
                </a:solidFill>
              </a:rPr>
              <a:t>timestamp</a:t>
            </a:r>
            <a:r>
              <a:rPr lang="fr-FR" sz="3200" b="1" i="1" dirty="0" smtClean="0">
                <a:solidFill>
                  <a:schemeClr val="tx2">
                    <a:lumMod val="75000"/>
                  </a:schemeClr>
                </a:solidFill>
              </a:rPr>
              <a:t>]</a:t>
            </a:r>
            <a:r>
              <a:rPr lang="fr-FR" sz="3200" b="1" i="1" dirty="0" smtClean="0">
                <a:solidFill>
                  <a:schemeClr val="accent2">
                    <a:lumMod val="75000"/>
                  </a:schemeClr>
                </a:solidFill>
              </a:rPr>
              <a:t>)</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fontScale="92500" lnSpcReduction="20000"/>
          </a:bodyPr>
          <a:lstStyle/>
          <a:p>
            <a:pPr marL="0" indent="0">
              <a:buNone/>
            </a:pPr>
            <a:endParaRPr lang="fr-FR" sz="2000" b="1" dirty="0" smtClean="0">
              <a:solidFill>
                <a:schemeClr val="tx2">
                  <a:lumMod val="75000"/>
                </a:schemeClr>
              </a:solidFill>
            </a:endParaRPr>
          </a:p>
          <a:p>
            <a:pPr marL="0" indent="0">
              <a:buNone/>
            </a:pPr>
            <a:r>
              <a:rPr lang="fr-FR" sz="2000" dirty="0" smtClean="0"/>
              <a:t>Retourne un tableau associatif contentant les informations de date et d'heure de </a:t>
            </a:r>
            <a:r>
              <a:rPr lang="fr-FR" sz="2000" b="1" dirty="0" smtClean="0">
                <a:solidFill>
                  <a:schemeClr val="tx2">
                    <a:lumMod val="75000"/>
                  </a:schemeClr>
                </a:solidFill>
              </a:rPr>
              <a:t>$</a:t>
            </a:r>
            <a:r>
              <a:rPr lang="fr-FR" sz="2000" b="1" dirty="0" err="1" smtClean="0">
                <a:solidFill>
                  <a:schemeClr val="tx2">
                    <a:lumMod val="75000"/>
                  </a:schemeClr>
                </a:solidFill>
              </a:rPr>
              <a:t>timestamp</a:t>
            </a:r>
            <a:r>
              <a:rPr lang="fr-FR" sz="2000" dirty="0" smtClean="0"/>
              <a:t>. Si $</a:t>
            </a:r>
            <a:r>
              <a:rPr lang="fr-FR" sz="2000" dirty="0" err="1" smtClean="0"/>
              <a:t>timestamp</a:t>
            </a:r>
            <a:r>
              <a:rPr lang="fr-FR" sz="2000" dirty="0" smtClean="0"/>
              <a:t> n'est pas indiquée, c'est la date et l'heure actuelle qui remplissent le tableau.</a:t>
            </a:r>
          </a:p>
          <a:p>
            <a:pPr marL="0" indent="0">
              <a:buNone/>
            </a:pPr>
            <a:r>
              <a:rPr lang="fr-FR" sz="2000" dirty="0" smtClean="0"/>
              <a:t>Exemple :</a:t>
            </a:r>
          </a:p>
          <a:p>
            <a:pPr marL="0" indent="0">
              <a:buNone/>
            </a:pPr>
            <a:r>
              <a:rPr lang="fr-FR" sz="2000" b="1" dirty="0" smtClean="0">
                <a:latin typeface="Courier New" panose="02070309020205020404" pitchFamily="49" charset="0"/>
                <a:cs typeface="Courier New" panose="02070309020205020404" pitchFamily="49" charset="0"/>
              </a:rPr>
              <a:t>$</a:t>
            </a:r>
            <a:r>
              <a:rPr lang="fr-FR" sz="2000" b="1" dirty="0" err="1" smtClean="0">
                <a:latin typeface="Courier New" panose="02070309020205020404" pitchFamily="49" charset="0"/>
                <a:cs typeface="Courier New" panose="02070309020205020404" pitchFamily="49" charset="0"/>
              </a:rPr>
              <a:t>cejour</a:t>
            </a:r>
            <a:r>
              <a:rPr lang="fr-FR" sz="2000" b="1" dirty="0">
                <a:latin typeface="Courier New" panose="02070309020205020404" pitchFamily="49" charset="0"/>
                <a:cs typeface="Courier New" panose="02070309020205020404" pitchFamily="49" charset="0"/>
              </a:rPr>
              <a:t> </a:t>
            </a:r>
            <a:r>
              <a:rPr lang="fr-FR" sz="2000" b="1" dirty="0" smtClean="0">
                <a:latin typeface="Courier New" panose="02070309020205020404" pitchFamily="49" charset="0"/>
                <a:cs typeface="Courier New" panose="02070309020205020404" pitchFamily="49" charset="0"/>
              </a:rPr>
              <a:t>= </a:t>
            </a:r>
            <a:r>
              <a:rPr lang="fr-FR" sz="2000" b="1" dirty="0" err="1" smtClean="0">
                <a:latin typeface="Courier New" panose="02070309020205020404" pitchFamily="49" charset="0"/>
                <a:cs typeface="Courier New" panose="02070309020205020404" pitchFamily="49" charset="0"/>
              </a:rPr>
              <a:t>getdate</a:t>
            </a:r>
            <a:r>
              <a:rPr lang="fr-FR" sz="2000" b="1" dirty="0" smtClean="0">
                <a:latin typeface="Courier New" panose="02070309020205020404" pitchFamily="49" charset="0"/>
                <a:cs typeface="Courier New" panose="02070309020205020404" pitchFamily="49" charset="0"/>
              </a:rPr>
              <a:t>();	//</a:t>
            </a:r>
            <a:r>
              <a:rPr lang="fr-FR" sz="2000" dirty="0"/>
              <a:t> </a:t>
            </a:r>
            <a:r>
              <a:rPr lang="fr-FR" sz="2000" dirty="0">
                <a:latin typeface="Times New Roman" panose="02020603050405020304" pitchFamily="18" charset="0"/>
                <a:cs typeface="Times New Roman" panose="02020603050405020304" pitchFamily="18" charset="0"/>
              </a:rPr>
              <a:t>2017-10-14 11:48:03</a:t>
            </a:r>
            <a:endParaRPr lang="fr-FR" sz="2000" b="1" dirty="0" smtClean="0">
              <a:latin typeface="Times New Roman" panose="02020603050405020304" pitchFamily="18" charset="0"/>
              <a:cs typeface="Times New Roman" panose="02020603050405020304" pitchFamily="18" charset="0"/>
            </a:endParaRPr>
          </a:p>
          <a:p>
            <a:pPr marL="0" indent="0">
              <a:buNone/>
            </a:pPr>
            <a:r>
              <a:rPr lang="fr-FR" sz="2000" b="1" dirty="0" err="1" smtClean="0">
                <a:latin typeface="Courier New" panose="02070309020205020404" pitchFamily="49" charset="0"/>
                <a:cs typeface="Courier New" panose="02070309020205020404" pitchFamily="49" charset="0"/>
              </a:rPr>
              <a:t>print_r</a:t>
            </a:r>
            <a:r>
              <a:rPr lang="fr-FR" sz="2000" b="1" dirty="0" smtClean="0">
                <a:latin typeface="Courier New" panose="02070309020205020404" pitchFamily="49" charset="0"/>
                <a:cs typeface="Courier New" panose="02070309020205020404" pitchFamily="49" charset="0"/>
              </a:rPr>
              <a:t>($</a:t>
            </a:r>
            <a:r>
              <a:rPr lang="fr-FR" sz="2000" b="1" dirty="0" err="1" smtClean="0">
                <a:latin typeface="Courier New" panose="02070309020205020404" pitchFamily="49" charset="0"/>
                <a:cs typeface="Courier New" panose="02070309020205020404" pitchFamily="49" charset="0"/>
              </a:rPr>
              <a:t>cejour</a:t>
            </a:r>
            <a:r>
              <a:rPr lang="fr-FR" sz="2000" b="1" dirty="0" smtClean="0">
                <a:latin typeface="Courier New" panose="02070309020205020404" pitchFamily="49" charset="0"/>
                <a:cs typeface="Courier New" panose="02070309020205020404" pitchFamily="49" charset="0"/>
              </a:rPr>
              <a:t>);	//va afficher :</a:t>
            </a:r>
          </a:p>
          <a:p>
            <a:pPr marL="0" indent="0">
              <a:buNone/>
            </a:pPr>
            <a:r>
              <a:rPr lang="en-US" sz="2000" dirty="0">
                <a:latin typeface="Times New Roman" panose="02020603050405020304" pitchFamily="18" charset="0"/>
                <a:cs typeface="Times New Roman" panose="02020603050405020304" pitchFamily="18" charset="0"/>
              </a:rPr>
              <a:t>Array (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seconds] =&gt; 3 </a:t>
            </a:r>
            <a:r>
              <a:rPr lang="en-US" sz="2000" dirty="0" smtClean="0">
                <a:latin typeface="Times New Roman" panose="02020603050405020304" pitchFamily="18" charset="0"/>
                <a:cs typeface="Times New Roman" panose="02020603050405020304" pitchFamily="18" charset="0"/>
              </a:rPr>
              <a:t>		</a:t>
            </a:r>
            <a:r>
              <a:rPr lang="en-US" sz="2000" dirty="0" err="1" smtClean="0">
                <a:solidFill>
                  <a:schemeClr val="tx2">
                    <a:lumMod val="75000"/>
                  </a:schemeClr>
                </a:solidFill>
                <a:latin typeface="Times New Roman" panose="02020603050405020304" pitchFamily="18" charset="0"/>
                <a:cs typeface="Times New Roman" panose="02020603050405020304" pitchFamily="18" charset="0"/>
              </a:rPr>
              <a:t>secondes</a:t>
            </a:r>
            <a:endParaRPr lang="en-US" sz="2000" dirty="0" smtClean="0">
              <a:solidFill>
                <a:schemeClr val="tx2">
                  <a:lumMod val="75000"/>
                </a:schemeClr>
              </a:solidFill>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[minutes</a:t>
            </a:r>
            <a:r>
              <a:rPr lang="en-US" sz="2000" dirty="0">
                <a:latin typeface="Times New Roman" panose="02020603050405020304" pitchFamily="18" charset="0"/>
                <a:cs typeface="Times New Roman" panose="02020603050405020304" pitchFamily="18" charset="0"/>
              </a:rPr>
              <a:t>] =&gt; 48 </a:t>
            </a:r>
            <a:r>
              <a:rPr lang="en-US" sz="2000" dirty="0" smtClean="0">
                <a:latin typeface="Times New Roman" panose="02020603050405020304" pitchFamily="18" charset="0"/>
                <a:cs typeface="Times New Roman" panose="02020603050405020304" pitchFamily="18" charset="0"/>
              </a:rPr>
              <a:t>		</a:t>
            </a:r>
            <a:r>
              <a:rPr lang="en-US" sz="2000" dirty="0" smtClean="0">
                <a:solidFill>
                  <a:schemeClr val="tx2">
                    <a:lumMod val="75000"/>
                  </a:schemeClr>
                </a:solidFill>
                <a:latin typeface="Times New Roman" panose="02020603050405020304" pitchFamily="18" charset="0"/>
                <a:cs typeface="Times New Roman" panose="02020603050405020304" pitchFamily="18" charset="0"/>
              </a:rPr>
              <a:t>minutes</a:t>
            </a:r>
          </a:p>
          <a:p>
            <a:pPr marL="0" indent="0">
              <a:buNone/>
            </a:pPr>
            <a:r>
              <a:rPr lang="en-US" sz="2000" dirty="0" smtClean="0">
                <a:latin typeface="Times New Roman" panose="02020603050405020304" pitchFamily="18" charset="0"/>
                <a:cs typeface="Times New Roman" panose="02020603050405020304" pitchFamily="18" charset="0"/>
              </a:rPr>
              <a:t>	[hours</a:t>
            </a:r>
            <a:r>
              <a:rPr lang="en-US" sz="2000" dirty="0">
                <a:latin typeface="Times New Roman" panose="02020603050405020304" pitchFamily="18" charset="0"/>
                <a:cs typeface="Times New Roman" panose="02020603050405020304" pitchFamily="18" charset="0"/>
              </a:rPr>
              <a:t>] =&gt; 11 </a:t>
            </a:r>
            <a:r>
              <a:rPr lang="en-US" sz="2000" dirty="0" smtClean="0">
                <a:latin typeface="Times New Roman" panose="02020603050405020304" pitchFamily="18" charset="0"/>
                <a:cs typeface="Times New Roman" panose="02020603050405020304" pitchFamily="18" charset="0"/>
              </a:rPr>
              <a:t>		</a:t>
            </a:r>
            <a:r>
              <a:rPr lang="en-US" sz="2000" dirty="0" err="1" smtClean="0">
                <a:solidFill>
                  <a:schemeClr val="tx2">
                    <a:lumMod val="75000"/>
                  </a:schemeClr>
                </a:solidFill>
                <a:latin typeface="Times New Roman" panose="02020603050405020304" pitchFamily="18" charset="0"/>
                <a:cs typeface="Times New Roman" panose="02020603050405020304" pitchFamily="18" charset="0"/>
              </a:rPr>
              <a:t>heures</a:t>
            </a:r>
            <a:endParaRPr lang="en-US" sz="2000" dirty="0" smtClean="0">
              <a:solidFill>
                <a:schemeClr val="tx2">
                  <a:lumMod val="75000"/>
                </a:schemeClr>
              </a:solidFill>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mday</a:t>
            </a:r>
            <a:r>
              <a:rPr lang="en-US" sz="2000" dirty="0">
                <a:latin typeface="Times New Roman" panose="02020603050405020304" pitchFamily="18" charset="0"/>
                <a:cs typeface="Times New Roman" panose="02020603050405020304" pitchFamily="18" charset="0"/>
              </a:rPr>
              <a:t>] =&gt; 14 </a:t>
            </a:r>
            <a:r>
              <a:rPr lang="en-US" sz="2000" dirty="0" smtClean="0">
                <a:latin typeface="Times New Roman" panose="02020603050405020304" pitchFamily="18" charset="0"/>
                <a:cs typeface="Times New Roman" panose="02020603050405020304" pitchFamily="18" charset="0"/>
              </a:rPr>
              <a:t>		</a:t>
            </a:r>
            <a:r>
              <a:rPr lang="en-US" sz="2000" dirty="0" smtClean="0">
                <a:solidFill>
                  <a:schemeClr val="tx2">
                    <a:lumMod val="75000"/>
                  </a:schemeClr>
                </a:solidFill>
                <a:latin typeface="Times New Roman" panose="02020603050405020304" pitchFamily="18" charset="0"/>
                <a:cs typeface="Times New Roman" panose="02020603050405020304" pitchFamily="18" charset="0"/>
              </a:rPr>
              <a:t>jour du </a:t>
            </a:r>
            <a:r>
              <a:rPr lang="en-US" sz="2000" dirty="0" err="1" smtClean="0">
                <a:solidFill>
                  <a:schemeClr val="tx2">
                    <a:lumMod val="75000"/>
                  </a:schemeClr>
                </a:solidFill>
                <a:latin typeface="Times New Roman" panose="02020603050405020304" pitchFamily="18" charset="0"/>
                <a:cs typeface="Times New Roman" panose="02020603050405020304" pitchFamily="18" charset="0"/>
              </a:rPr>
              <a:t>mois</a:t>
            </a:r>
            <a:endParaRPr lang="en-US" sz="2000" dirty="0" smtClean="0">
              <a:solidFill>
                <a:schemeClr val="tx2">
                  <a:lumMod val="75000"/>
                </a:schemeClr>
              </a:solidFill>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wday</a:t>
            </a:r>
            <a:r>
              <a:rPr lang="en-US" sz="2000" dirty="0">
                <a:latin typeface="Times New Roman" panose="02020603050405020304" pitchFamily="18" charset="0"/>
                <a:cs typeface="Times New Roman" panose="02020603050405020304" pitchFamily="18" charset="0"/>
              </a:rPr>
              <a:t>] =&gt; 6 </a:t>
            </a:r>
            <a:r>
              <a:rPr lang="en-US" sz="2000" dirty="0" smtClean="0">
                <a:latin typeface="Times New Roman" panose="02020603050405020304" pitchFamily="18" charset="0"/>
                <a:cs typeface="Times New Roman" panose="02020603050405020304" pitchFamily="18" charset="0"/>
              </a:rPr>
              <a:t>		</a:t>
            </a:r>
            <a:r>
              <a:rPr lang="en-US" sz="2000" dirty="0" err="1" smtClean="0">
                <a:solidFill>
                  <a:schemeClr val="tx2">
                    <a:lumMod val="75000"/>
                  </a:schemeClr>
                </a:solidFill>
                <a:latin typeface="Times New Roman" panose="02020603050405020304" pitchFamily="18" charset="0"/>
                <a:cs typeface="Times New Roman" panose="02020603050405020304" pitchFamily="18" charset="0"/>
              </a:rPr>
              <a:t>numéro</a:t>
            </a:r>
            <a:r>
              <a:rPr lang="en-US" sz="2000" dirty="0" smtClean="0">
                <a:solidFill>
                  <a:schemeClr val="tx2">
                    <a:lumMod val="75000"/>
                  </a:schemeClr>
                </a:solidFill>
                <a:latin typeface="Times New Roman" panose="02020603050405020304" pitchFamily="18" charset="0"/>
                <a:cs typeface="Times New Roman" panose="02020603050405020304" pitchFamily="18" charset="0"/>
              </a:rPr>
              <a:t> du jour de la </a:t>
            </a:r>
            <a:r>
              <a:rPr lang="en-US" sz="2000" dirty="0" err="1" smtClean="0">
                <a:solidFill>
                  <a:schemeClr val="tx2">
                    <a:lumMod val="75000"/>
                  </a:schemeClr>
                </a:solidFill>
                <a:latin typeface="Times New Roman" panose="02020603050405020304" pitchFamily="18" charset="0"/>
                <a:cs typeface="Times New Roman" panose="02020603050405020304" pitchFamily="18" charset="0"/>
              </a:rPr>
              <a:t>semaine</a:t>
            </a:r>
            <a:endParaRPr lang="en-US" sz="2000" dirty="0" smtClean="0">
              <a:solidFill>
                <a:schemeClr val="tx2">
                  <a:lumMod val="75000"/>
                </a:schemeClr>
              </a:solidFill>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mon] =&gt; 10 </a:t>
            </a:r>
            <a:r>
              <a:rPr lang="en-US" sz="2000" dirty="0" smtClean="0">
                <a:latin typeface="Times New Roman" panose="02020603050405020304" pitchFamily="18" charset="0"/>
                <a:cs typeface="Times New Roman" panose="02020603050405020304" pitchFamily="18" charset="0"/>
              </a:rPr>
              <a:t>		</a:t>
            </a:r>
            <a:r>
              <a:rPr lang="en-US" sz="2000" dirty="0" err="1" smtClean="0">
                <a:solidFill>
                  <a:schemeClr val="tx2">
                    <a:lumMod val="75000"/>
                  </a:schemeClr>
                </a:solidFill>
                <a:latin typeface="Times New Roman" panose="02020603050405020304" pitchFamily="18" charset="0"/>
                <a:cs typeface="Times New Roman" panose="02020603050405020304" pitchFamily="18" charset="0"/>
              </a:rPr>
              <a:t>numéro</a:t>
            </a:r>
            <a:r>
              <a:rPr lang="en-US" sz="2000" dirty="0" smtClean="0">
                <a:solidFill>
                  <a:schemeClr val="tx2">
                    <a:lumMod val="75000"/>
                  </a:schemeClr>
                </a:solidFill>
                <a:latin typeface="Times New Roman" panose="02020603050405020304" pitchFamily="18" charset="0"/>
                <a:cs typeface="Times New Roman" panose="02020603050405020304" pitchFamily="18" charset="0"/>
              </a:rPr>
              <a:t> du </a:t>
            </a:r>
            <a:r>
              <a:rPr lang="en-US" sz="2000" dirty="0" err="1" smtClean="0">
                <a:solidFill>
                  <a:schemeClr val="tx2">
                    <a:lumMod val="75000"/>
                  </a:schemeClr>
                </a:solidFill>
                <a:latin typeface="Times New Roman" panose="02020603050405020304" pitchFamily="18" charset="0"/>
                <a:cs typeface="Times New Roman" panose="02020603050405020304" pitchFamily="18" charset="0"/>
              </a:rPr>
              <a:t>mois</a:t>
            </a:r>
            <a:endParaRPr lang="en-US" sz="2000" dirty="0" smtClean="0">
              <a:solidFill>
                <a:schemeClr val="tx2">
                  <a:lumMod val="75000"/>
                </a:schemeClr>
              </a:solidFill>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year] =&gt; 2017 </a:t>
            </a:r>
            <a:r>
              <a:rPr lang="en-US" sz="2000" dirty="0" smtClean="0">
                <a:latin typeface="Times New Roman" panose="02020603050405020304" pitchFamily="18" charset="0"/>
                <a:cs typeface="Times New Roman" panose="02020603050405020304" pitchFamily="18" charset="0"/>
              </a:rPr>
              <a:t>		</a:t>
            </a:r>
            <a:r>
              <a:rPr lang="en-US" sz="2000" dirty="0" err="1" smtClean="0">
                <a:solidFill>
                  <a:schemeClr val="tx2">
                    <a:lumMod val="75000"/>
                  </a:schemeClr>
                </a:solidFill>
                <a:latin typeface="Times New Roman" panose="02020603050405020304" pitchFamily="18" charset="0"/>
                <a:cs typeface="Times New Roman" panose="02020603050405020304" pitchFamily="18" charset="0"/>
              </a:rPr>
              <a:t>année</a:t>
            </a:r>
            <a:endParaRPr lang="en-US" sz="2000" dirty="0" smtClean="0">
              <a:solidFill>
                <a:schemeClr val="tx2">
                  <a:lumMod val="75000"/>
                </a:schemeClr>
              </a:solidFill>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yday</a:t>
            </a:r>
            <a:r>
              <a:rPr lang="en-US" sz="2000" dirty="0">
                <a:latin typeface="Times New Roman" panose="02020603050405020304" pitchFamily="18" charset="0"/>
                <a:cs typeface="Times New Roman" panose="02020603050405020304" pitchFamily="18" charset="0"/>
              </a:rPr>
              <a:t>] =&gt; 286 </a:t>
            </a:r>
            <a:r>
              <a:rPr lang="en-US" sz="2000" dirty="0" smtClean="0">
                <a:latin typeface="Times New Roman" panose="02020603050405020304" pitchFamily="18" charset="0"/>
                <a:cs typeface="Times New Roman" panose="02020603050405020304" pitchFamily="18" charset="0"/>
              </a:rPr>
              <a:t>		</a:t>
            </a:r>
            <a:r>
              <a:rPr lang="en-US" sz="2000" dirty="0" err="1" smtClean="0">
                <a:solidFill>
                  <a:schemeClr val="tx2">
                    <a:lumMod val="75000"/>
                  </a:schemeClr>
                </a:solidFill>
                <a:latin typeface="Times New Roman" panose="02020603050405020304" pitchFamily="18" charset="0"/>
                <a:cs typeface="Times New Roman" panose="02020603050405020304" pitchFamily="18" charset="0"/>
              </a:rPr>
              <a:t>numéro</a:t>
            </a:r>
            <a:r>
              <a:rPr lang="en-US" sz="2000" dirty="0" smtClean="0">
                <a:solidFill>
                  <a:schemeClr val="tx2">
                    <a:lumMod val="75000"/>
                  </a:schemeClr>
                </a:solidFill>
                <a:latin typeface="Times New Roman" panose="02020603050405020304" pitchFamily="18" charset="0"/>
                <a:cs typeface="Times New Roman" panose="02020603050405020304" pitchFamily="18" charset="0"/>
              </a:rPr>
              <a:t> du jour </a:t>
            </a:r>
            <a:r>
              <a:rPr lang="en-US" sz="2000" dirty="0" err="1" smtClean="0">
                <a:solidFill>
                  <a:schemeClr val="tx2">
                    <a:lumMod val="75000"/>
                  </a:schemeClr>
                </a:solidFill>
                <a:latin typeface="Times New Roman" panose="02020603050405020304" pitchFamily="18" charset="0"/>
                <a:cs typeface="Times New Roman" panose="02020603050405020304" pitchFamily="18" charset="0"/>
              </a:rPr>
              <a:t>dans</a:t>
            </a:r>
            <a:r>
              <a:rPr lang="en-US" sz="2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2000" dirty="0" err="1" smtClean="0">
                <a:solidFill>
                  <a:schemeClr val="tx2">
                    <a:lumMod val="75000"/>
                  </a:schemeClr>
                </a:solidFill>
                <a:latin typeface="Times New Roman" panose="02020603050405020304" pitchFamily="18" charset="0"/>
                <a:cs typeface="Times New Roman" panose="02020603050405020304" pitchFamily="18" charset="0"/>
              </a:rPr>
              <a:t>l'année</a:t>
            </a:r>
            <a:endParaRPr lang="en-US" sz="2000" dirty="0" smtClean="0">
              <a:solidFill>
                <a:schemeClr val="tx2">
                  <a:lumMod val="75000"/>
                </a:schemeClr>
              </a:solidFill>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weekday] =&gt; Saturday </a:t>
            </a:r>
            <a:r>
              <a:rPr lang="en-US" sz="2000" dirty="0" smtClean="0">
                <a:latin typeface="Times New Roman" panose="02020603050405020304" pitchFamily="18" charset="0"/>
                <a:cs typeface="Times New Roman" panose="02020603050405020304" pitchFamily="18" charset="0"/>
              </a:rPr>
              <a:t>	</a:t>
            </a:r>
            <a:r>
              <a:rPr lang="en-US" sz="2000" dirty="0">
                <a:solidFill>
                  <a:schemeClr val="tx2">
                    <a:lumMod val="75000"/>
                  </a:schemeClr>
                </a:solidFill>
                <a:latin typeface="Times New Roman" panose="02020603050405020304" pitchFamily="18" charset="0"/>
                <a:cs typeface="Times New Roman" panose="02020603050405020304" pitchFamily="18" charset="0"/>
              </a:rPr>
              <a:t>j</a:t>
            </a:r>
            <a:r>
              <a:rPr lang="en-US" sz="2000" dirty="0" smtClean="0">
                <a:solidFill>
                  <a:schemeClr val="tx2">
                    <a:lumMod val="75000"/>
                  </a:schemeClr>
                </a:solidFill>
                <a:latin typeface="Times New Roman" panose="02020603050405020304" pitchFamily="18" charset="0"/>
                <a:cs typeface="Times New Roman" panose="02020603050405020304" pitchFamily="18" charset="0"/>
              </a:rPr>
              <a:t>our de la </a:t>
            </a:r>
            <a:r>
              <a:rPr lang="en-US" sz="2000" dirty="0" err="1" smtClean="0">
                <a:solidFill>
                  <a:schemeClr val="tx2">
                    <a:lumMod val="75000"/>
                  </a:schemeClr>
                </a:solidFill>
                <a:latin typeface="Times New Roman" panose="02020603050405020304" pitchFamily="18" charset="0"/>
                <a:cs typeface="Times New Roman" panose="02020603050405020304" pitchFamily="18" charset="0"/>
              </a:rPr>
              <a:t>semaine</a:t>
            </a:r>
            <a:r>
              <a:rPr lang="en-US" sz="2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2000" dirty="0" err="1" smtClean="0">
                <a:solidFill>
                  <a:schemeClr val="tx2">
                    <a:lumMod val="75000"/>
                  </a:schemeClr>
                </a:solidFill>
                <a:latin typeface="Times New Roman" panose="02020603050405020304" pitchFamily="18" charset="0"/>
                <a:cs typeface="Times New Roman" panose="02020603050405020304" pitchFamily="18" charset="0"/>
              </a:rPr>
              <a:t>en</a:t>
            </a:r>
            <a:r>
              <a:rPr lang="en-US" sz="2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2000" dirty="0" err="1" smtClean="0">
                <a:solidFill>
                  <a:schemeClr val="tx2">
                    <a:lumMod val="75000"/>
                  </a:schemeClr>
                </a:solidFill>
                <a:latin typeface="Times New Roman" panose="02020603050405020304" pitchFamily="18" charset="0"/>
                <a:cs typeface="Times New Roman" panose="02020603050405020304" pitchFamily="18" charset="0"/>
              </a:rPr>
              <a:t>texte</a:t>
            </a:r>
            <a:endParaRPr lang="en-US" sz="2000" dirty="0" smtClean="0">
              <a:solidFill>
                <a:schemeClr val="tx2">
                  <a:lumMod val="75000"/>
                </a:schemeClr>
              </a:solidFill>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month] =&gt; October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t>
            </a:r>
            <a:r>
              <a:rPr lang="en-US" sz="2000" dirty="0" err="1" smtClean="0">
                <a:solidFill>
                  <a:schemeClr val="tx2">
                    <a:lumMod val="75000"/>
                  </a:schemeClr>
                </a:solidFill>
                <a:latin typeface="Times New Roman" panose="02020603050405020304" pitchFamily="18" charset="0"/>
                <a:cs typeface="Times New Roman" panose="02020603050405020304" pitchFamily="18" charset="0"/>
              </a:rPr>
              <a:t>ois</a:t>
            </a:r>
            <a:r>
              <a:rPr lang="en-US" sz="2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2000" dirty="0" err="1" smtClean="0">
                <a:solidFill>
                  <a:schemeClr val="tx2">
                    <a:lumMod val="75000"/>
                  </a:schemeClr>
                </a:solidFill>
                <a:latin typeface="Times New Roman" panose="02020603050405020304" pitchFamily="18" charset="0"/>
                <a:cs typeface="Times New Roman" panose="02020603050405020304" pitchFamily="18" charset="0"/>
              </a:rPr>
              <a:t>en</a:t>
            </a:r>
            <a:r>
              <a:rPr lang="en-US" sz="2000" dirty="0" smtClean="0">
                <a:solidFill>
                  <a:schemeClr val="tx2">
                    <a:lumMod val="75000"/>
                  </a:schemeClr>
                </a:solidFill>
                <a:latin typeface="Times New Roman" panose="02020603050405020304" pitchFamily="18" charset="0"/>
                <a:cs typeface="Times New Roman" panose="02020603050405020304" pitchFamily="18" charset="0"/>
              </a:rPr>
              <a:t> </a:t>
            </a:r>
            <a:r>
              <a:rPr lang="en-US" sz="2000" dirty="0" err="1" smtClean="0">
                <a:solidFill>
                  <a:schemeClr val="tx2">
                    <a:lumMod val="75000"/>
                  </a:schemeClr>
                </a:solidFill>
                <a:latin typeface="Times New Roman" panose="02020603050405020304" pitchFamily="18" charset="0"/>
                <a:cs typeface="Times New Roman" panose="02020603050405020304" pitchFamily="18" charset="0"/>
              </a:rPr>
              <a:t>texte</a:t>
            </a:r>
            <a:endParaRPr lang="en-US" sz="2000" dirty="0" smtClean="0">
              <a:solidFill>
                <a:schemeClr val="tx2">
                  <a:lumMod val="75000"/>
                </a:schemeClr>
              </a:solidFill>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0] =&gt; 1507974483 </a:t>
            </a:r>
            <a:r>
              <a:rPr lang="en-US" sz="2000" dirty="0" smtClean="0">
                <a:latin typeface="Times New Roman" panose="02020603050405020304" pitchFamily="18" charset="0"/>
                <a:cs typeface="Times New Roman" panose="02020603050405020304" pitchFamily="18" charset="0"/>
              </a:rPr>
              <a:t>)	t</a:t>
            </a:r>
            <a:r>
              <a:rPr lang="en-US" sz="2000" dirty="0" smtClean="0">
                <a:solidFill>
                  <a:schemeClr val="tx2">
                    <a:lumMod val="75000"/>
                  </a:schemeClr>
                </a:solidFill>
                <a:latin typeface="Times New Roman" panose="02020603050405020304" pitchFamily="18" charset="0"/>
                <a:cs typeface="Times New Roman" panose="02020603050405020304" pitchFamily="18" charset="0"/>
              </a:rPr>
              <a:t>imestamp</a:t>
            </a:r>
            <a:endParaRPr lang="fr-FR" sz="2000" b="1" dirty="0" smtClean="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5304591"/>
      </p:ext>
    </p:extLst>
  </p:cSld>
  <p:clrMapOvr>
    <a:masterClrMapping/>
  </p:clrMapOvr>
  <p:transition spd="slow">
    <p:wipe dir="d"/>
  </p:transition>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br>
              <a:rPr lang="fr-FR" sz="4000" b="1" i="1" dirty="0" smtClean="0"/>
            </a:br>
            <a:r>
              <a:rPr lang="fr-FR" sz="3200" b="1" i="1" dirty="0" smtClean="0">
                <a:solidFill>
                  <a:schemeClr val="accent2">
                    <a:lumMod val="75000"/>
                  </a:schemeClr>
                </a:solidFill>
              </a:rPr>
              <a:t>date(</a:t>
            </a:r>
            <a:r>
              <a:rPr lang="fr-FR" sz="3200" b="1" i="1" dirty="0" smtClean="0">
                <a:solidFill>
                  <a:schemeClr val="tx2">
                    <a:lumMod val="75000"/>
                  </a:schemeClr>
                </a:solidFill>
              </a:rPr>
              <a:t>$format[,$</a:t>
            </a:r>
            <a:r>
              <a:rPr lang="fr-FR" sz="3200" b="1" i="1" dirty="0" err="1" smtClean="0">
                <a:solidFill>
                  <a:schemeClr val="tx2">
                    <a:lumMod val="75000"/>
                  </a:schemeClr>
                </a:solidFill>
              </a:rPr>
              <a:t>timestamp</a:t>
            </a:r>
            <a:r>
              <a:rPr lang="fr-FR" sz="3200" b="1" i="1" dirty="0" smtClean="0">
                <a:solidFill>
                  <a:schemeClr val="tx2">
                    <a:lumMod val="75000"/>
                  </a:schemeClr>
                </a:solidFill>
              </a:rPr>
              <a:t>]</a:t>
            </a:r>
            <a:r>
              <a:rPr lang="fr-FR" sz="3200" b="1" i="1" dirty="0" smtClean="0">
                <a:solidFill>
                  <a:schemeClr val="accent2">
                    <a:lumMod val="75000"/>
                  </a:schemeClr>
                </a:solidFill>
              </a:rPr>
              <a:t>)</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endParaRPr lang="fr-FR" sz="2000" b="1" dirty="0" smtClean="0">
              <a:solidFill>
                <a:schemeClr val="tx2">
                  <a:lumMod val="75000"/>
                </a:schemeClr>
              </a:solidFill>
            </a:endParaRPr>
          </a:p>
          <a:p>
            <a:pPr marL="0" indent="0">
              <a:buNone/>
            </a:pPr>
            <a:r>
              <a:rPr lang="fr-FR" sz="2000" dirty="0" smtClean="0"/>
              <a:t>Retourne une date sous la forme d'une chaîne de caractères dont le format est défini par le paramètre format.</a:t>
            </a:r>
          </a:p>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timestamp</a:t>
            </a:r>
            <a:r>
              <a:rPr lang="fr-FR" sz="2000" b="1" dirty="0" smtClean="0">
                <a:solidFill>
                  <a:schemeClr val="tx2">
                    <a:lumMod val="75000"/>
                  </a:schemeClr>
                </a:solidFill>
              </a:rPr>
              <a:t> </a:t>
            </a:r>
            <a:r>
              <a:rPr lang="fr-FR" sz="2000" dirty="0" smtClean="0"/>
              <a:t>: date et heure à formater (par défaut, la date et l'heure courante)</a:t>
            </a:r>
          </a:p>
          <a:p>
            <a:pPr marL="0" indent="0">
              <a:buNone/>
            </a:pPr>
            <a:r>
              <a:rPr lang="fr-FR" sz="2000" b="1" dirty="0" smtClean="0">
                <a:solidFill>
                  <a:schemeClr val="tx2">
                    <a:lumMod val="75000"/>
                  </a:schemeClr>
                </a:solidFill>
              </a:rPr>
              <a:t>$format : </a:t>
            </a:r>
            <a:r>
              <a:rPr lang="fr-FR" sz="2000" dirty="0" smtClean="0"/>
              <a:t>options de formatage de la date et de l'heure. (Voir les détails dans les pages suivantes)</a:t>
            </a:r>
          </a:p>
          <a:p>
            <a:pPr marL="0" indent="0">
              <a:buNone/>
            </a:pPr>
            <a:r>
              <a:rPr lang="fr-FR" sz="2000" dirty="0" smtClean="0"/>
              <a:t>Le format est une chaîne de caractères entre </a:t>
            </a:r>
            <a:r>
              <a:rPr lang="fr-FR" sz="2000" dirty="0" err="1" smtClean="0"/>
              <a:t>quotes</a:t>
            </a:r>
            <a:r>
              <a:rPr lang="fr-FR" sz="2000" dirty="0" smtClean="0"/>
              <a:t> ou entre guillemets</a:t>
            </a:r>
            <a:endParaRPr lang="fr-FR" sz="2000" dirty="0"/>
          </a:p>
          <a:p>
            <a:pPr marL="0" indent="0">
              <a:buNone/>
            </a:pPr>
            <a:endParaRPr lang="fr-FR" sz="2000" dirty="0" smtClean="0"/>
          </a:p>
          <a:p>
            <a:pPr marL="0" indent="0">
              <a:buNone/>
            </a:pPr>
            <a:r>
              <a:rPr lang="fr-FR" sz="2000" dirty="0" smtClean="0"/>
              <a:t>Exemples :</a:t>
            </a:r>
          </a:p>
          <a:p>
            <a:pPr marL="0" indent="0">
              <a:buNone/>
            </a:pPr>
            <a:r>
              <a:rPr lang="fr-FR" sz="2000" b="1" dirty="0" err="1" smtClean="0">
                <a:latin typeface="Courier New" panose="02070309020205020404" pitchFamily="49" charset="0"/>
                <a:cs typeface="Courier New" panose="02070309020205020404" pitchFamily="49" charset="0"/>
              </a:rPr>
              <a:t>echo</a:t>
            </a:r>
            <a:r>
              <a:rPr lang="fr-FR" sz="2000" b="1" dirty="0" smtClean="0">
                <a:latin typeface="Courier New" panose="02070309020205020404" pitchFamily="49" charset="0"/>
                <a:cs typeface="Courier New" panose="02070309020205020404" pitchFamily="49" charset="0"/>
              </a:rPr>
              <a:t> date('l');		affiche : </a:t>
            </a:r>
            <a:r>
              <a:rPr lang="fr-FR" sz="2000" b="1" dirty="0" err="1" smtClean="0">
                <a:latin typeface="+mj-lt"/>
                <a:cs typeface="Courier New" panose="02070309020205020404" pitchFamily="49" charset="0"/>
              </a:rPr>
              <a:t>Wednesday</a:t>
            </a:r>
            <a:endParaRPr lang="fr-FR" sz="2000" b="1" dirty="0" smtClean="0">
              <a:latin typeface="+mj-lt"/>
              <a:cs typeface="Courier New" panose="02070309020205020404" pitchFamily="49" charset="0"/>
            </a:endParaRPr>
          </a:p>
          <a:p>
            <a:pPr marL="0" indent="0">
              <a:buNone/>
            </a:pPr>
            <a:r>
              <a:rPr lang="fr-FR" sz="2000" b="1" dirty="0" err="1">
                <a:latin typeface="Courier New" panose="02070309020205020404" pitchFamily="49" charset="0"/>
                <a:cs typeface="Courier New" panose="02070309020205020404" pitchFamily="49" charset="0"/>
              </a:rPr>
              <a:t>echo</a:t>
            </a:r>
            <a:r>
              <a:rPr lang="fr-FR" sz="2000" b="1" dirty="0">
                <a:latin typeface="Courier New" panose="02070309020205020404" pitchFamily="49" charset="0"/>
                <a:cs typeface="Courier New" panose="02070309020205020404" pitchFamily="49" charset="0"/>
              </a:rPr>
              <a:t> date('d F Y</a:t>
            </a:r>
            <a:r>
              <a:rPr lang="fr-FR" sz="2000" b="1" dirty="0" smtClean="0">
                <a:latin typeface="Courier New" panose="02070309020205020404" pitchFamily="49" charset="0"/>
                <a:cs typeface="Courier New" panose="02070309020205020404" pitchFamily="49" charset="0"/>
              </a:rPr>
              <a:t>');	affiche </a:t>
            </a:r>
            <a:r>
              <a:rPr lang="fr-FR" sz="2000" b="1" dirty="0" smtClean="0">
                <a:latin typeface="+mj-lt"/>
                <a:cs typeface="Courier New" panose="02070309020205020404" pitchFamily="49" charset="0"/>
              </a:rPr>
              <a:t>18 </a:t>
            </a:r>
            <a:r>
              <a:rPr lang="fr-FR" sz="2000" b="1" dirty="0" err="1" smtClean="0">
                <a:latin typeface="+mj-lt"/>
                <a:cs typeface="Courier New" panose="02070309020205020404" pitchFamily="49" charset="0"/>
              </a:rPr>
              <a:t>October</a:t>
            </a:r>
            <a:r>
              <a:rPr lang="fr-FR" sz="2000" b="1" dirty="0" smtClean="0">
                <a:latin typeface="+mj-lt"/>
                <a:cs typeface="Courier New" panose="02070309020205020404" pitchFamily="49" charset="0"/>
              </a:rPr>
              <a:t> 2017</a:t>
            </a:r>
            <a:endParaRPr lang="fr-FR" sz="2000" b="1" dirty="0">
              <a:latin typeface="+mj-lt"/>
              <a:cs typeface="Courier New" panose="02070309020205020404" pitchFamily="49" charset="0"/>
            </a:endParaRPr>
          </a:p>
        </p:txBody>
      </p:sp>
    </p:spTree>
    <p:extLst>
      <p:ext uri="{BB962C8B-B14F-4D97-AF65-F5344CB8AC3E}">
        <p14:creationId xmlns:p14="http://schemas.microsoft.com/office/powerpoint/2010/main" val="3979655234"/>
      </p:ext>
    </p:extLst>
  </p:cSld>
  <p:clrMapOvr>
    <a:masterClrMapping/>
  </p:clrMapOvr>
  <p:transition spd="slow">
    <p:wipe dir="d"/>
  </p:transition>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071136"/>
          </a:xfrm>
        </p:spPr>
        <p:txBody>
          <a:bodyPr/>
          <a:lstStyle/>
          <a:p>
            <a:r>
              <a:rPr lang="fr-FR" sz="4000" b="1" i="1" dirty="0" smtClean="0"/>
              <a:t>L'objet date et les fonctions associées :</a:t>
            </a:r>
            <a:br>
              <a:rPr lang="fr-FR" sz="4000" b="1" i="1" dirty="0" smtClean="0"/>
            </a:br>
            <a:r>
              <a:rPr lang="fr-FR" sz="3200" b="1" i="1" dirty="0" smtClean="0">
                <a:solidFill>
                  <a:schemeClr val="accent2">
                    <a:lumMod val="75000"/>
                  </a:schemeClr>
                </a:solidFill>
              </a:rPr>
              <a:t>date(</a:t>
            </a:r>
            <a:r>
              <a:rPr lang="fr-FR" sz="3200" b="1" i="1" dirty="0" smtClean="0">
                <a:solidFill>
                  <a:schemeClr val="tx2">
                    <a:lumMod val="75000"/>
                  </a:schemeClr>
                </a:solidFill>
              </a:rPr>
              <a:t>$format[,$</a:t>
            </a:r>
            <a:r>
              <a:rPr lang="fr-FR" sz="3200" b="1" i="1" dirty="0" err="1" smtClean="0">
                <a:solidFill>
                  <a:schemeClr val="tx2">
                    <a:lumMod val="75000"/>
                  </a:schemeClr>
                </a:solidFill>
              </a:rPr>
              <a:t>timestamp</a:t>
            </a:r>
            <a:r>
              <a:rPr lang="fr-FR" sz="3200" b="1" i="1" dirty="0" smtClean="0">
                <a:solidFill>
                  <a:schemeClr val="tx2">
                    <a:lumMod val="75000"/>
                  </a:schemeClr>
                </a:solidFill>
              </a:rPr>
              <a:t>]</a:t>
            </a:r>
            <a:r>
              <a:rPr lang="fr-FR" sz="3200" b="1" i="1" dirty="0" smtClean="0">
                <a:solidFill>
                  <a:schemeClr val="accent2">
                    <a:lumMod val="75000"/>
                  </a:schemeClr>
                </a:solidFill>
              </a:rPr>
              <a:t>)</a:t>
            </a:r>
            <a:endParaRPr lang="fr-FR" sz="3200" b="1" dirty="0">
              <a:solidFill>
                <a:schemeClr val="accent2">
                  <a:lumMod val="75000"/>
                </a:schemeClr>
              </a:solidFill>
            </a:endParaRPr>
          </a:p>
        </p:txBody>
      </p:sp>
      <p:graphicFrame>
        <p:nvGraphicFramePr>
          <p:cNvPr id="4" name="Espace réservé du contenu 3"/>
          <p:cNvGraphicFramePr>
            <a:graphicFrameLocks noGrp="1"/>
          </p:cNvGraphicFramePr>
          <p:nvPr>
            <p:ph idx="1"/>
          </p:nvPr>
        </p:nvGraphicFramePr>
        <p:xfrm>
          <a:off x="827586" y="1740654"/>
          <a:ext cx="8208909" cy="5065864"/>
        </p:xfrm>
        <a:graphic>
          <a:graphicData uri="http://schemas.openxmlformats.org/drawingml/2006/table">
            <a:tbl>
              <a:tblPr/>
              <a:tblGrid>
                <a:gridCol w="1440158"/>
                <a:gridCol w="4032448"/>
                <a:gridCol w="2736303"/>
              </a:tblGrid>
              <a:tr h="609381">
                <a:tc>
                  <a:txBody>
                    <a:bodyPr/>
                    <a:lstStyle/>
                    <a:p>
                      <a:r>
                        <a:rPr lang="fr-FR" sz="1600" i="0" dirty="0">
                          <a:latin typeface="Times New Roman" panose="02020603050405020304" pitchFamily="18" charset="0"/>
                          <a:cs typeface="Times New Roman" panose="02020603050405020304" pitchFamily="18" charset="0"/>
                        </a:rPr>
                        <a:t>d</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0" dirty="0">
                          <a:latin typeface="Times New Roman" panose="02020603050405020304" pitchFamily="18" charset="0"/>
                          <a:cs typeface="Times New Roman" panose="02020603050405020304" pitchFamily="18" charset="0"/>
                        </a:rPr>
                        <a:t>Jour du mois, sur deux chiffres (avec un zéro initial)</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0" dirty="0">
                          <a:latin typeface="Times New Roman" panose="02020603050405020304" pitchFamily="18" charset="0"/>
                          <a:cs typeface="Times New Roman" panose="02020603050405020304" pitchFamily="18" charset="0"/>
                        </a:rPr>
                        <a:t>01 à 31</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975008">
                <a:tc>
                  <a:txBody>
                    <a:bodyPr/>
                    <a:lstStyle/>
                    <a:p>
                      <a:r>
                        <a:rPr lang="fr-FR" sz="1600" i="0" dirty="0">
                          <a:latin typeface="Times New Roman" panose="02020603050405020304" pitchFamily="18" charset="0"/>
                          <a:cs typeface="Times New Roman" panose="02020603050405020304" pitchFamily="18" charset="0"/>
                        </a:rPr>
                        <a:t>D</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0" dirty="0">
                          <a:latin typeface="Times New Roman" panose="02020603050405020304" pitchFamily="18" charset="0"/>
                          <a:cs typeface="Times New Roman" panose="02020603050405020304" pitchFamily="18" charset="0"/>
                        </a:rPr>
                        <a:t>Jour de la semaine, en trois lettres (et en anglais - par défaut : en anglais, ou sinon, dans la langue locale du serveur)</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0">
                          <a:latin typeface="Times New Roman" panose="02020603050405020304" pitchFamily="18" charset="0"/>
                          <a:cs typeface="Times New Roman" panose="02020603050405020304" pitchFamily="18" charset="0"/>
                        </a:rPr>
                        <a:t>Mon à Sun</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426566">
                <a:tc>
                  <a:txBody>
                    <a:bodyPr/>
                    <a:lstStyle/>
                    <a:p>
                      <a:r>
                        <a:rPr lang="fr-FR" sz="1600" i="0">
                          <a:latin typeface="Times New Roman" panose="02020603050405020304" pitchFamily="18" charset="0"/>
                          <a:cs typeface="Times New Roman" panose="02020603050405020304" pitchFamily="18" charset="0"/>
                        </a:rPr>
                        <a:t>j</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0" dirty="0">
                          <a:latin typeface="Times New Roman" panose="02020603050405020304" pitchFamily="18" charset="0"/>
                          <a:cs typeface="Times New Roman" panose="02020603050405020304" pitchFamily="18" charset="0"/>
                        </a:rPr>
                        <a:t>Jour du mois sans les zéros initiaux</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0">
                          <a:latin typeface="Times New Roman" panose="02020603050405020304" pitchFamily="18" charset="0"/>
                          <a:cs typeface="Times New Roman" panose="02020603050405020304" pitchFamily="18" charset="0"/>
                        </a:rPr>
                        <a:t>1 à 31</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609381">
                <a:tc>
                  <a:txBody>
                    <a:bodyPr/>
                    <a:lstStyle/>
                    <a:p>
                      <a:r>
                        <a:rPr lang="fr-FR" sz="1600" i="0" dirty="0">
                          <a:latin typeface="Times New Roman" panose="02020603050405020304" pitchFamily="18" charset="0"/>
                          <a:cs typeface="Times New Roman" panose="02020603050405020304" pitchFamily="18" charset="0"/>
                        </a:rPr>
                        <a:t>l </a:t>
                      </a:r>
                      <a:r>
                        <a:rPr lang="fr-FR" sz="1600" i="0" dirty="0" smtClean="0">
                          <a:latin typeface="Times New Roman" panose="02020603050405020304" pitchFamily="18" charset="0"/>
                          <a:cs typeface="Times New Roman" panose="02020603050405020304" pitchFamily="18" charset="0"/>
                        </a:rPr>
                        <a:t/>
                      </a:r>
                      <a:br>
                        <a:rPr lang="fr-FR" sz="1600" i="0" dirty="0" smtClean="0">
                          <a:latin typeface="Times New Roman" panose="02020603050405020304" pitchFamily="18" charset="0"/>
                          <a:cs typeface="Times New Roman" panose="02020603050405020304" pitchFamily="18" charset="0"/>
                        </a:rPr>
                      </a:br>
                      <a:r>
                        <a:rPr lang="fr-FR" sz="1600" i="0" dirty="0" smtClean="0">
                          <a:latin typeface="Times New Roman" panose="02020603050405020304" pitchFamily="18" charset="0"/>
                          <a:cs typeface="Times New Roman" panose="02020603050405020304" pitchFamily="18" charset="0"/>
                        </a:rPr>
                        <a:t>(</a:t>
                      </a:r>
                      <a:r>
                        <a:rPr lang="fr-FR" sz="1600" i="0" dirty="0">
                          <a:latin typeface="Times New Roman" panose="02020603050405020304" pitchFamily="18" charset="0"/>
                          <a:cs typeface="Times New Roman" panose="02020603050405020304" pitchFamily="18" charset="0"/>
                        </a:rPr>
                        <a:t>'L' minuscule)</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0" dirty="0">
                          <a:latin typeface="Times New Roman" panose="02020603050405020304" pitchFamily="18" charset="0"/>
                          <a:cs typeface="Times New Roman" panose="02020603050405020304" pitchFamily="18" charset="0"/>
                        </a:rPr>
                        <a:t>Jour de la semaine, textuel, version longue, en anglais</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0">
                          <a:latin typeface="Times New Roman" panose="02020603050405020304" pitchFamily="18" charset="0"/>
                          <a:cs typeface="Times New Roman" panose="02020603050405020304" pitchFamily="18" charset="0"/>
                        </a:rPr>
                        <a:t>Sunday à Saturday</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792194">
                <a:tc>
                  <a:txBody>
                    <a:bodyPr/>
                    <a:lstStyle/>
                    <a:p>
                      <a:r>
                        <a:rPr lang="fr-FR" sz="1600" i="0">
                          <a:latin typeface="Times New Roman" panose="02020603050405020304" pitchFamily="18" charset="0"/>
                          <a:cs typeface="Times New Roman" panose="02020603050405020304" pitchFamily="18" charset="0"/>
                        </a:rPr>
                        <a:t>N</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0" dirty="0">
                          <a:latin typeface="Times New Roman" panose="02020603050405020304" pitchFamily="18" charset="0"/>
                          <a:cs typeface="Times New Roman" panose="02020603050405020304" pitchFamily="18" charset="0"/>
                        </a:rPr>
                        <a:t>Représentation numérique ISO-8601 du jour de la semaine (ajouté en PHP 5.1.0)</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0">
                          <a:latin typeface="Times New Roman" panose="02020603050405020304" pitchFamily="18" charset="0"/>
                          <a:cs typeface="Times New Roman" panose="02020603050405020304" pitchFamily="18" charset="0"/>
                        </a:rPr>
                        <a:t>1 (pour Lundi) à 7 (pour Dimanche)</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792194">
                <a:tc>
                  <a:txBody>
                    <a:bodyPr/>
                    <a:lstStyle/>
                    <a:p>
                      <a:r>
                        <a:rPr lang="fr-FR" sz="1600" i="0">
                          <a:latin typeface="Times New Roman" panose="02020603050405020304" pitchFamily="18" charset="0"/>
                          <a:cs typeface="Times New Roman" panose="02020603050405020304" pitchFamily="18" charset="0"/>
                        </a:rPr>
                        <a:t>S</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0" dirty="0">
                          <a:latin typeface="Times New Roman" panose="02020603050405020304" pitchFamily="18" charset="0"/>
                          <a:cs typeface="Times New Roman" panose="02020603050405020304" pitchFamily="18" charset="0"/>
                        </a:rPr>
                        <a:t>Suffixe ordinal d'un nombre pour le jour du mois, en anglais, sur deux lettres</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0" dirty="0">
                          <a:latin typeface="Times New Roman" panose="02020603050405020304" pitchFamily="18" charset="0"/>
                          <a:cs typeface="Times New Roman" panose="02020603050405020304" pitchFamily="18" charset="0"/>
                        </a:rPr>
                        <a:t>st, </a:t>
                      </a:r>
                      <a:r>
                        <a:rPr lang="fr-FR" sz="1600" i="0" dirty="0" err="1">
                          <a:latin typeface="Times New Roman" panose="02020603050405020304" pitchFamily="18" charset="0"/>
                          <a:cs typeface="Times New Roman" panose="02020603050405020304" pitchFamily="18" charset="0"/>
                        </a:rPr>
                        <a:t>nd</a:t>
                      </a:r>
                      <a:r>
                        <a:rPr lang="fr-FR" sz="1600" i="0" dirty="0">
                          <a:latin typeface="Times New Roman" panose="02020603050405020304" pitchFamily="18" charset="0"/>
                          <a:cs typeface="Times New Roman" panose="02020603050405020304" pitchFamily="18" charset="0"/>
                        </a:rPr>
                        <a:t>, rd ou th. Fonctionne bien avec j </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440569">
                <a:tc>
                  <a:txBody>
                    <a:bodyPr/>
                    <a:lstStyle/>
                    <a:p>
                      <a:r>
                        <a:rPr lang="fr-FR" sz="1600" i="0" dirty="0">
                          <a:latin typeface="Times New Roman" panose="02020603050405020304" pitchFamily="18" charset="0"/>
                          <a:cs typeface="Times New Roman" panose="02020603050405020304" pitchFamily="18" charset="0"/>
                        </a:rPr>
                        <a:t>w</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0" dirty="0">
                          <a:latin typeface="Times New Roman" panose="02020603050405020304" pitchFamily="18" charset="0"/>
                          <a:cs typeface="Times New Roman" panose="02020603050405020304" pitchFamily="18" charset="0"/>
                        </a:rPr>
                        <a:t>Jour de la semaine au format numérique</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0" dirty="0">
                          <a:latin typeface="Times New Roman" panose="02020603050405020304" pitchFamily="18" charset="0"/>
                          <a:cs typeface="Times New Roman" panose="02020603050405020304" pitchFamily="18" charset="0"/>
                        </a:rPr>
                        <a:t>0 (pour dimanche) à 6 (pour samedi)</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51250">
                <a:tc>
                  <a:txBody>
                    <a:bodyPr/>
                    <a:lstStyle/>
                    <a:p>
                      <a:r>
                        <a:rPr lang="fr-FR" sz="1600" i="0">
                          <a:latin typeface="Times New Roman" panose="02020603050405020304" pitchFamily="18" charset="0"/>
                          <a:cs typeface="Times New Roman" panose="02020603050405020304" pitchFamily="18" charset="0"/>
                        </a:rPr>
                        <a:t>z</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0" dirty="0">
                          <a:latin typeface="Times New Roman" panose="02020603050405020304" pitchFamily="18" charset="0"/>
                          <a:cs typeface="Times New Roman" panose="02020603050405020304" pitchFamily="18" charset="0"/>
                        </a:rPr>
                        <a:t>Jour de l'année</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0" dirty="0">
                          <a:latin typeface="Times New Roman" panose="02020603050405020304" pitchFamily="18" charset="0"/>
                          <a:cs typeface="Times New Roman" panose="02020603050405020304" pitchFamily="18" charset="0"/>
                        </a:rPr>
                        <a:t>0 à 365</a:t>
                      </a:r>
                    </a:p>
                  </a:txBody>
                  <a:tcPr marL="64810" marR="64810" marT="32405" marB="32405"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
        <p:nvSpPr>
          <p:cNvPr id="5" name="Rectangle 4"/>
          <p:cNvSpPr/>
          <p:nvPr/>
        </p:nvSpPr>
        <p:spPr>
          <a:xfrm>
            <a:off x="1259632" y="1340768"/>
            <a:ext cx="633507" cy="369332"/>
          </a:xfrm>
          <a:prstGeom prst="rect">
            <a:avLst/>
          </a:prstGeom>
        </p:spPr>
        <p:txBody>
          <a:bodyPr wrap="none">
            <a:spAutoFit/>
          </a:bodyPr>
          <a:lstStyle/>
          <a:p>
            <a:pPr algn="ctr"/>
            <a:r>
              <a:rPr lang="fr-FR" b="1" i="1" dirty="0" smtClean="0">
                <a:solidFill>
                  <a:srgbClr val="C00000"/>
                </a:solidFill>
                <a:latin typeface="Times New Roman" panose="02020603050405020304" pitchFamily="18" charset="0"/>
                <a:cs typeface="Times New Roman" panose="02020603050405020304" pitchFamily="18" charset="0"/>
              </a:rPr>
              <a:t>Jour</a:t>
            </a:r>
            <a:endParaRPr lang="fr-FR"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683077"/>
      </p:ext>
    </p:extLst>
  </p:cSld>
  <p:clrMapOvr>
    <a:masterClrMapping/>
  </p:clrMapOvr>
  <p:transition spd="slow">
    <p:wipe dir="d"/>
  </p:transition>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7448" y="23980"/>
            <a:ext cx="8532440" cy="711096"/>
          </a:xfrm>
        </p:spPr>
        <p:txBody>
          <a:bodyPr/>
          <a:lstStyle/>
          <a:p>
            <a:r>
              <a:rPr lang="fr-FR" sz="4000" b="1" i="1" dirty="0" smtClean="0"/>
              <a:t>L'objet date et les fonctions associées :</a:t>
            </a:r>
            <a:endParaRPr lang="fr-FR" sz="3200" b="1" dirty="0">
              <a:solidFill>
                <a:schemeClr val="accent2">
                  <a:lumMod val="75000"/>
                </a:schemeClr>
              </a:solidFill>
            </a:endParaRPr>
          </a:p>
        </p:txBody>
      </p:sp>
      <p:graphicFrame>
        <p:nvGraphicFramePr>
          <p:cNvPr id="4" name="Espace réservé du contenu 3"/>
          <p:cNvGraphicFramePr>
            <a:graphicFrameLocks noGrp="1"/>
          </p:cNvGraphicFramePr>
          <p:nvPr>
            <p:ph idx="1"/>
          </p:nvPr>
        </p:nvGraphicFramePr>
        <p:xfrm>
          <a:off x="647448" y="866146"/>
          <a:ext cx="8425734" cy="5991854"/>
        </p:xfrm>
        <a:graphic>
          <a:graphicData uri="http://schemas.openxmlformats.org/drawingml/2006/table">
            <a:tbl>
              <a:tblPr/>
              <a:tblGrid>
                <a:gridCol w="1494935"/>
                <a:gridCol w="4122221"/>
                <a:gridCol w="2808578"/>
              </a:tblGrid>
              <a:tr h="277467">
                <a:tc>
                  <a:txBody>
                    <a:bodyPr/>
                    <a:lstStyle/>
                    <a:p>
                      <a:pPr algn="ctr"/>
                      <a:r>
                        <a:rPr lang="fr-FR" sz="1600" b="1" i="1" dirty="0">
                          <a:solidFill>
                            <a:srgbClr val="C00000"/>
                          </a:solidFill>
                          <a:effectLst/>
                          <a:latin typeface="Times New Roman" panose="02020603050405020304" pitchFamily="18" charset="0"/>
                          <a:cs typeface="Times New Roman" panose="02020603050405020304" pitchFamily="18" charset="0"/>
                        </a:rPr>
                        <a:t>Semaine</a:t>
                      </a:r>
                      <a:endParaRPr lang="fr-FR" sz="1600" b="1" dirty="0">
                        <a:solidFill>
                          <a:srgbClr val="C00000"/>
                        </a:solidFill>
                        <a:effectLst/>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endParaRPr lang="fr-FR" sz="1600" dirty="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endParaRPr lang="fr-FR" sz="1600" dirty="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667830">
                <a:tc>
                  <a:txBody>
                    <a:bodyPr/>
                    <a:lstStyle/>
                    <a:p>
                      <a:r>
                        <a:rPr lang="fr-FR" sz="1600" i="1" dirty="0">
                          <a:latin typeface="Times New Roman" panose="02020603050405020304" pitchFamily="18" charset="0"/>
                          <a:cs typeface="Times New Roman" panose="02020603050405020304" pitchFamily="18" charset="0"/>
                        </a:rPr>
                        <a:t>W</a:t>
                      </a:r>
                      <a:endParaRPr lang="fr-FR" sz="1600" dirty="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dirty="0">
                          <a:latin typeface="Times New Roman" panose="02020603050405020304" pitchFamily="18" charset="0"/>
                          <a:cs typeface="Times New Roman" panose="02020603050405020304" pitchFamily="18" charset="0"/>
                        </a:rPr>
                        <a:t>Numéro de semaine dans l'année ISO-8601, les semaines commencent le </a:t>
                      </a:r>
                      <a:r>
                        <a:rPr lang="fr-FR" sz="1600" dirty="0" smtClean="0">
                          <a:latin typeface="Times New Roman" panose="02020603050405020304" pitchFamily="18" charset="0"/>
                          <a:cs typeface="Times New Roman" panose="02020603050405020304" pitchFamily="18" charset="0"/>
                        </a:rPr>
                        <a:t>lundi</a:t>
                      </a:r>
                      <a:endParaRPr lang="fr-FR" sz="1600" dirty="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dirty="0">
                          <a:latin typeface="Times New Roman" panose="02020603050405020304" pitchFamily="18" charset="0"/>
                          <a:cs typeface="Times New Roman" panose="02020603050405020304" pitchFamily="18" charset="0"/>
                        </a:rPr>
                        <a:t>Exemple : </a:t>
                      </a:r>
                      <a:r>
                        <a:rPr lang="fr-FR" sz="1600" i="1" dirty="0">
                          <a:latin typeface="Times New Roman" panose="02020603050405020304" pitchFamily="18" charset="0"/>
                          <a:cs typeface="Times New Roman" panose="02020603050405020304" pitchFamily="18" charset="0"/>
                        </a:rPr>
                        <a:t>42</a:t>
                      </a:r>
                      <a:r>
                        <a:rPr lang="fr-FR" sz="1600" dirty="0">
                          <a:latin typeface="Times New Roman" panose="02020603050405020304" pitchFamily="18" charset="0"/>
                          <a:cs typeface="Times New Roman" panose="02020603050405020304" pitchFamily="18" charset="0"/>
                        </a:rPr>
                        <a:t> (la </a:t>
                      </a:r>
                      <a:r>
                        <a:rPr lang="fr-FR" sz="1600" dirty="0" smtClean="0">
                          <a:latin typeface="Times New Roman" panose="02020603050405020304" pitchFamily="18" charset="0"/>
                          <a:cs typeface="Times New Roman" panose="02020603050405020304" pitchFamily="18" charset="0"/>
                        </a:rPr>
                        <a:t>42e </a:t>
                      </a:r>
                      <a:r>
                        <a:rPr lang="fr-FR" sz="1600" dirty="0">
                          <a:latin typeface="Times New Roman" panose="02020603050405020304" pitchFamily="18" charset="0"/>
                          <a:cs typeface="Times New Roman" panose="02020603050405020304" pitchFamily="18" charset="0"/>
                        </a:rPr>
                        <a:t>semaine de l'année)</a:t>
                      </a: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77467">
                <a:tc>
                  <a:txBody>
                    <a:bodyPr/>
                    <a:lstStyle/>
                    <a:p>
                      <a:pPr algn="ctr"/>
                      <a:r>
                        <a:rPr lang="fr-FR" sz="1600" b="1" i="1" dirty="0">
                          <a:solidFill>
                            <a:srgbClr val="C00000"/>
                          </a:solidFill>
                          <a:effectLst/>
                          <a:latin typeface="Times New Roman" panose="02020603050405020304" pitchFamily="18" charset="0"/>
                          <a:cs typeface="Times New Roman" panose="02020603050405020304" pitchFamily="18" charset="0"/>
                        </a:rPr>
                        <a:t>Mois</a:t>
                      </a:r>
                      <a:endParaRPr lang="fr-FR" sz="1600" b="1" dirty="0">
                        <a:solidFill>
                          <a:srgbClr val="C00000"/>
                        </a:solidFill>
                        <a:effectLst/>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endParaRPr lang="fr-FR" sz="1600" dirty="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endParaRPr lang="fr-FR" sz="1600" dirty="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513715">
                <a:tc>
                  <a:txBody>
                    <a:bodyPr/>
                    <a:lstStyle/>
                    <a:p>
                      <a:r>
                        <a:rPr lang="fr-FR" sz="1600" i="1">
                          <a:latin typeface="Times New Roman" panose="02020603050405020304" pitchFamily="18" charset="0"/>
                          <a:cs typeface="Times New Roman" panose="02020603050405020304" pitchFamily="18" charset="0"/>
                        </a:rPr>
                        <a:t>F</a:t>
                      </a:r>
                      <a:endParaRPr lang="fr-FR" sz="160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dirty="0">
                          <a:latin typeface="Times New Roman" panose="02020603050405020304" pitchFamily="18" charset="0"/>
                          <a:cs typeface="Times New Roman" panose="02020603050405020304" pitchFamily="18" charset="0"/>
                        </a:rPr>
                        <a:t>Mois, textuel, version longue; en anglais, comme </a:t>
                      </a:r>
                      <a:r>
                        <a:rPr lang="fr-FR" sz="1600" i="1" dirty="0" err="1">
                          <a:latin typeface="Times New Roman" panose="02020603050405020304" pitchFamily="18" charset="0"/>
                          <a:cs typeface="Times New Roman" panose="02020603050405020304" pitchFamily="18" charset="0"/>
                        </a:rPr>
                        <a:t>January</a:t>
                      </a:r>
                      <a:r>
                        <a:rPr lang="fr-FR" sz="1600" dirty="0">
                          <a:latin typeface="Times New Roman" panose="02020603050405020304" pitchFamily="18" charset="0"/>
                          <a:cs typeface="Times New Roman" panose="02020603050405020304" pitchFamily="18" charset="0"/>
                        </a:rPr>
                        <a:t> ou </a:t>
                      </a:r>
                      <a:r>
                        <a:rPr lang="fr-FR" sz="1600" i="1" dirty="0" err="1">
                          <a:latin typeface="Times New Roman" panose="02020603050405020304" pitchFamily="18" charset="0"/>
                          <a:cs typeface="Times New Roman" panose="02020603050405020304" pitchFamily="18" charset="0"/>
                        </a:rPr>
                        <a:t>December</a:t>
                      </a:r>
                      <a:endParaRPr lang="fr-FR" sz="1600" dirty="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1" dirty="0" err="1">
                          <a:latin typeface="Times New Roman" panose="02020603050405020304" pitchFamily="18" charset="0"/>
                          <a:cs typeface="Times New Roman" panose="02020603050405020304" pitchFamily="18" charset="0"/>
                        </a:rPr>
                        <a:t>January</a:t>
                      </a:r>
                      <a:r>
                        <a:rPr lang="fr-FR" sz="1600" dirty="0">
                          <a:latin typeface="Times New Roman" panose="02020603050405020304" pitchFamily="18" charset="0"/>
                          <a:cs typeface="Times New Roman" panose="02020603050405020304" pitchFamily="18" charset="0"/>
                        </a:rPr>
                        <a:t> à </a:t>
                      </a:r>
                      <a:r>
                        <a:rPr lang="fr-FR" sz="1600" i="1" dirty="0" err="1">
                          <a:latin typeface="Times New Roman" panose="02020603050405020304" pitchFamily="18" charset="0"/>
                          <a:cs typeface="Times New Roman" panose="02020603050405020304" pitchFamily="18" charset="0"/>
                        </a:rPr>
                        <a:t>December</a:t>
                      </a:r>
                      <a:endParaRPr lang="fr-FR" sz="1600" dirty="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513715">
                <a:tc>
                  <a:txBody>
                    <a:bodyPr/>
                    <a:lstStyle/>
                    <a:p>
                      <a:r>
                        <a:rPr lang="fr-FR" sz="1600" i="1" dirty="0">
                          <a:latin typeface="Times New Roman" panose="02020603050405020304" pitchFamily="18" charset="0"/>
                          <a:cs typeface="Times New Roman" panose="02020603050405020304" pitchFamily="18" charset="0"/>
                        </a:rPr>
                        <a:t>m</a:t>
                      </a:r>
                      <a:endParaRPr lang="fr-FR" sz="1600" dirty="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dirty="0">
                          <a:latin typeface="Times New Roman" panose="02020603050405020304" pitchFamily="18" charset="0"/>
                          <a:cs typeface="Times New Roman" panose="02020603050405020304" pitchFamily="18" charset="0"/>
                        </a:rPr>
                        <a:t>Mois au format numérique, avec zéros initiaux</a:t>
                      </a: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1">
                          <a:latin typeface="Times New Roman" panose="02020603050405020304" pitchFamily="18" charset="0"/>
                          <a:cs typeface="Times New Roman" panose="02020603050405020304" pitchFamily="18" charset="0"/>
                        </a:rPr>
                        <a:t>01</a:t>
                      </a:r>
                      <a:r>
                        <a:rPr lang="fr-FR" sz="1600">
                          <a:latin typeface="Times New Roman" panose="02020603050405020304" pitchFamily="18" charset="0"/>
                          <a:cs typeface="Times New Roman" panose="02020603050405020304" pitchFamily="18" charset="0"/>
                        </a:rPr>
                        <a:t> à </a:t>
                      </a:r>
                      <a:r>
                        <a:rPr lang="fr-FR" sz="1600" i="1">
                          <a:latin typeface="Times New Roman" panose="02020603050405020304" pitchFamily="18" charset="0"/>
                          <a:cs typeface="Times New Roman" panose="02020603050405020304" pitchFamily="18" charset="0"/>
                        </a:rPr>
                        <a:t>12</a:t>
                      </a:r>
                      <a:endParaRPr lang="fr-FR" sz="160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59601">
                <a:tc>
                  <a:txBody>
                    <a:bodyPr/>
                    <a:lstStyle/>
                    <a:p>
                      <a:r>
                        <a:rPr lang="fr-FR" sz="1600" i="1">
                          <a:latin typeface="Times New Roman" panose="02020603050405020304" pitchFamily="18" charset="0"/>
                          <a:cs typeface="Times New Roman" panose="02020603050405020304" pitchFamily="18" charset="0"/>
                        </a:rPr>
                        <a:t>M</a:t>
                      </a:r>
                      <a:endParaRPr lang="fr-FR" sz="160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dirty="0">
                          <a:latin typeface="Times New Roman" panose="02020603050405020304" pitchFamily="18" charset="0"/>
                          <a:cs typeface="Times New Roman" panose="02020603050405020304" pitchFamily="18" charset="0"/>
                        </a:rPr>
                        <a:t>Mois, en trois lettres, en anglais</a:t>
                      </a: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1">
                          <a:latin typeface="Times New Roman" panose="02020603050405020304" pitchFamily="18" charset="0"/>
                          <a:cs typeface="Times New Roman" panose="02020603050405020304" pitchFamily="18" charset="0"/>
                        </a:rPr>
                        <a:t>Jan</a:t>
                      </a:r>
                      <a:r>
                        <a:rPr lang="fr-FR" sz="1600">
                          <a:latin typeface="Times New Roman" panose="02020603050405020304" pitchFamily="18" charset="0"/>
                          <a:cs typeface="Times New Roman" panose="02020603050405020304" pitchFamily="18" charset="0"/>
                        </a:rPr>
                        <a:t> à </a:t>
                      </a:r>
                      <a:r>
                        <a:rPr lang="fr-FR" sz="1600" i="1">
                          <a:latin typeface="Times New Roman" panose="02020603050405020304" pitchFamily="18" charset="0"/>
                          <a:cs typeface="Times New Roman" panose="02020603050405020304" pitchFamily="18" charset="0"/>
                        </a:rPr>
                        <a:t>Dec</a:t>
                      </a:r>
                      <a:endParaRPr lang="fr-FR" sz="160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77467">
                <a:tc>
                  <a:txBody>
                    <a:bodyPr/>
                    <a:lstStyle/>
                    <a:p>
                      <a:r>
                        <a:rPr lang="fr-FR" sz="1600" i="1">
                          <a:latin typeface="Times New Roman" panose="02020603050405020304" pitchFamily="18" charset="0"/>
                          <a:cs typeface="Times New Roman" panose="02020603050405020304" pitchFamily="18" charset="0"/>
                        </a:rPr>
                        <a:t>n</a:t>
                      </a:r>
                      <a:endParaRPr lang="fr-FR" sz="160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dirty="0">
                          <a:latin typeface="Times New Roman" panose="02020603050405020304" pitchFamily="18" charset="0"/>
                          <a:cs typeface="Times New Roman" panose="02020603050405020304" pitchFamily="18" charset="0"/>
                        </a:rPr>
                        <a:t>Mois sans les zéros initiaux</a:t>
                      </a: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1">
                          <a:latin typeface="Times New Roman" panose="02020603050405020304" pitchFamily="18" charset="0"/>
                          <a:cs typeface="Times New Roman" panose="02020603050405020304" pitchFamily="18" charset="0"/>
                        </a:rPr>
                        <a:t>1</a:t>
                      </a:r>
                      <a:r>
                        <a:rPr lang="fr-FR" sz="1600">
                          <a:latin typeface="Times New Roman" panose="02020603050405020304" pitchFamily="18" charset="0"/>
                          <a:cs typeface="Times New Roman" panose="02020603050405020304" pitchFamily="18" charset="0"/>
                        </a:rPr>
                        <a:t> à </a:t>
                      </a:r>
                      <a:r>
                        <a:rPr lang="fr-FR" sz="1600" i="1">
                          <a:latin typeface="Times New Roman" panose="02020603050405020304" pitchFamily="18" charset="0"/>
                          <a:cs typeface="Times New Roman" panose="02020603050405020304" pitchFamily="18" charset="0"/>
                        </a:rPr>
                        <a:t>12</a:t>
                      </a:r>
                      <a:endParaRPr lang="fr-FR" sz="160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59601">
                <a:tc>
                  <a:txBody>
                    <a:bodyPr/>
                    <a:lstStyle/>
                    <a:p>
                      <a:r>
                        <a:rPr lang="fr-FR" sz="1600" i="1">
                          <a:latin typeface="Times New Roman" panose="02020603050405020304" pitchFamily="18" charset="0"/>
                          <a:cs typeface="Times New Roman" panose="02020603050405020304" pitchFamily="18" charset="0"/>
                        </a:rPr>
                        <a:t>t</a:t>
                      </a:r>
                      <a:endParaRPr lang="fr-FR" sz="160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dirty="0">
                          <a:latin typeface="Times New Roman" panose="02020603050405020304" pitchFamily="18" charset="0"/>
                          <a:cs typeface="Times New Roman" panose="02020603050405020304" pitchFamily="18" charset="0"/>
                        </a:rPr>
                        <a:t>Nombre de jours dans le mois</a:t>
                      </a: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1">
                          <a:latin typeface="Times New Roman" panose="02020603050405020304" pitchFamily="18" charset="0"/>
                          <a:cs typeface="Times New Roman" panose="02020603050405020304" pitchFamily="18" charset="0"/>
                        </a:rPr>
                        <a:t>28</a:t>
                      </a:r>
                      <a:r>
                        <a:rPr lang="fr-FR" sz="1600">
                          <a:latin typeface="Times New Roman" panose="02020603050405020304" pitchFamily="18" charset="0"/>
                          <a:cs typeface="Times New Roman" panose="02020603050405020304" pitchFamily="18" charset="0"/>
                        </a:rPr>
                        <a:t> à </a:t>
                      </a:r>
                      <a:r>
                        <a:rPr lang="fr-FR" sz="1600" i="1">
                          <a:latin typeface="Times New Roman" panose="02020603050405020304" pitchFamily="18" charset="0"/>
                          <a:cs typeface="Times New Roman" panose="02020603050405020304" pitchFamily="18" charset="0"/>
                        </a:rPr>
                        <a:t>31</a:t>
                      </a:r>
                      <a:endParaRPr lang="fr-FR" sz="160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77467">
                <a:tc>
                  <a:txBody>
                    <a:bodyPr/>
                    <a:lstStyle/>
                    <a:p>
                      <a:pPr algn="ctr"/>
                      <a:r>
                        <a:rPr lang="fr-FR" sz="1600" b="1" i="1" dirty="0">
                          <a:solidFill>
                            <a:srgbClr val="C00000"/>
                          </a:solidFill>
                          <a:effectLst/>
                          <a:latin typeface="Times New Roman" panose="02020603050405020304" pitchFamily="18" charset="0"/>
                          <a:cs typeface="Times New Roman" panose="02020603050405020304" pitchFamily="18" charset="0"/>
                        </a:rPr>
                        <a:t>Année</a:t>
                      </a:r>
                      <a:endParaRPr lang="fr-FR" sz="1600" b="1" dirty="0">
                        <a:solidFill>
                          <a:srgbClr val="C00000"/>
                        </a:solidFill>
                        <a:effectLst/>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endParaRPr lang="fr-FR" sz="1600" dirty="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endParaRPr lang="fr-FR" sz="1600" dirty="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59601">
                <a:tc>
                  <a:txBody>
                    <a:bodyPr/>
                    <a:lstStyle/>
                    <a:p>
                      <a:r>
                        <a:rPr lang="fr-FR" sz="1600" i="1">
                          <a:latin typeface="Times New Roman" panose="02020603050405020304" pitchFamily="18" charset="0"/>
                          <a:cs typeface="Times New Roman" panose="02020603050405020304" pitchFamily="18" charset="0"/>
                        </a:rPr>
                        <a:t>L</a:t>
                      </a:r>
                      <a:endParaRPr lang="fr-FR" sz="160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dirty="0">
                          <a:latin typeface="Times New Roman" panose="02020603050405020304" pitchFamily="18" charset="0"/>
                          <a:cs typeface="Times New Roman" panose="02020603050405020304" pitchFamily="18" charset="0"/>
                        </a:rPr>
                        <a:t>Est ce que l'année est bissextile</a:t>
                      </a: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it-IT" sz="1600" i="1" dirty="0">
                          <a:latin typeface="Times New Roman" panose="02020603050405020304" pitchFamily="18" charset="0"/>
                          <a:cs typeface="Times New Roman" panose="02020603050405020304" pitchFamily="18" charset="0"/>
                        </a:rPr>
                        <a:t>1</a:t>
                      </a:r>
                      <a:r>
                        <a:rPr lang="it-IT" sz="1600" dirty="0">
                          <a:latin typeface="Times New Roman" panose="02020603050405020304" pitchFamily="18" charset="0"/>
                          <a:cs typeface="Times New Roman" panose="02020603050405020304" pitchFamily="18" charset="0"/>
                        </a:rPr>
                        <a:t> si bissextile, </a:t>
                      </a:r>
                      <a:r>
                        <a:rPr lang="it-IT" sz="1600" i="1" dirty="0">
                          <a:latin typeface="Times New Roman" panose="02020603050405020304" pitchFamily="18" charset="0"/>
                          <a:cs typeface="Times New Roman" panose="02020603050405020304" pitchFamily="18" charset="0"/>
                        </a:rPr>
                        <a:t>0</a:t>
                      </a:r>
                      <a:r>
                        <a:rPr lang="it-IT" sz="1600" dirty="0">
                          <a:latin typeface="Times New Roman" panose="02020603050405020304" pitchFamily="18" charset="0"/>
                          <a:cs typeface="Times New Roman" panose="02020603050405020304" pitchFamily="18" charset="0"/>
                        </a:rPr>
                        <a:t> sinon.</a:t>
                      </a: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438402">
                <a:tc>
                  <a:txBody>
                    <a:bodyPr/>
                    <a:lstStyle/>
                    <a:p>
                      <a:r>
                        <a:rPr lang="fr-FR" sz="1600" i="1" dirty="0">
                          <a:latin typeface="Times New Roman" panose="02020603050405020304" pitchFamily="18" charset="0"/>
                          <a:cs typeface="Times New Roman" panose="02020603050405020304" pitchFamily="18" charset="0"/>
                        </a:rPr>
                        <a:t>o</a:t>
                      </a:r>
                      <a:endParaRPr lang="fr-FR" sz="1600" dirty="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dirty="0" smtClean="0">
                          <a:latin typeface="Times New Roman" panose="02020603050405020304" pitchFamily="18" charset="0"/>
                          <a:cs typeface="Times New Roman" panose="02020603050405020304" pitchFamily="18" charset="0"/>
                        </a:rPr>
                        <a:t>L'année </a:t>
                      </a:r>
                      <a:r>
                        <a:rPr lang="fr-FR" sz="1600" dirty="0">
                          <a:latin typeface="Times New Roman" panose="02020603050405020304" pitchFamily="18" charset="0"/>
                          <a:cs typeface="Times New Roman" panose="02020603050405020304" pitchFamily="18" charset="0"/>
                        </a:rPr>
                        <a:t>ISO-8601. C'est la même valeur que </a:t>
                      </a:r>
                      <a:r>
                        <a:rPr lang="fr-FR" sz="1600" i="1" dirty="0">
                          <a:latin typeface="Times New Roman" panose="02020603050405020304" pitchFamily="18" charset="0"/>
                          <a:cs typeface="Times New Roman" panose="02020603050405020304" pitchFamily="18" charset="0"/>
                        </a:rPr>
                        <a:t>Y</a:t>
                      </a:r>
                      <a:r>
                        <a:rPr lang="fr-FR" sz="1600" dirty="0">
                          <a:latin typeface="Times New Roman" panose="02020603050405020304" pitchFamily="18" charset="0"/>
                          <a:cs typeface="Times New Roman" panose="02020603050405020304" pitchFamily="18" charset="0"/>
                        </a:rPr>
                        <a:t>, excepté si le numéro de la semaine ISO (</a:t>
                      </a:r>
                      <a:r>
                        <a:rPr lang="fr-FR" sz="1600" i="1" dirty="0">
                          <a:latin typeface="Times New Roman" panose="02020603050405020304" pitchFamily="18" charset="0"/>
                          <a:cs typeface="Times New Roman" panose="02020603050405020304" pitchFamily="18" charset="0"/>
                        </a:rPr>
                        <a:t>W</a:t>
                      </a:r>
                      <a:r>
                        <a:rPr lang="fr-FR" sz="1600" dirty="0">
                          <a:latin typeface="Times New Roman" panose="02020603050405020304" pitchFamily="18" charset="0"/>
                          <a:cs typeface="Times New Roman" panose="02020603050405020304" pitchFamily="18" charset="0"/>
                        </a:rPr>
                        <a:t>) appartient à l'année précédente ou suivante, cette année sera utilisé à la place. (ajouté en PHP 5.1.0)</a:t>
                      </a: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dirty="0">
                          <a:latin typeface="Times New Roman" panose="02020603050405020304" pitchFamily="18" charset="0"/>
                          <a:cs typeface="Times New Roman" panose="02020603050405020304" pitchFamily="18" charset="0"/>
                        </a:rPr>
                        <a:t>Exemples : </a:t>
                      </a:r>
                      <a:r>
                        <a:rPr lang="fr-FR" sz="1600" i="1" dirty="0">
                          <a:latin typeface="Times New Roman" panose="02020603050405020304" pitchFamily="18" charset="0"/>
                          <a:cs typeface="Times New Roman" panose="02020603050405020304" pitchFamily="18" charset="0"/>
                        </a:rPr>
                        <a:t>1999</a:t>
                      </a:r>
                      <a:r>
                        <a:rPr lang="fr-FR" sz="1600" dirty="0">
                          <a:latin typeface="Times New Roman" panose="02020603050405020304" pitchFamily="18" charset="0"/>
                          <a:cs typeface="Times New Roman" panose="02020603050405020304" pitchFamily="18" charset="0"/>
                        </a:rPr>
                        <a:t> ou </a:t>
                      </a:r>
                      <a:r>
                        <a:rPr lang="fr-FR" sz="1600" i="1" dirty="0">
                          <a:latin typeface="Times New Roman" panose="02020603050405020304" pitchFamily="18" charset="0"/>
                          <a:cs typeface="Times New Roman" panose="02020603050405020304" pitchFamily="18" charset="0"/>
                        </a:rPr>
                        <a:t>2003</a:t>
                      </a:r>
                      <a:endParaRPr lang="fr-FR" sz="1600" dirty="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77467">
                <a:tc>
                  <a:txBody>
                    <a:bodyPr/>
                    <a:lstStyle/>
                    <a:p>
                      <a:r>
                        <a:rPr lang="fr-FR" sz="1600" i="1">
                          <a:latin typeface="Times New Roman" panose="02020603050405020304" pitchFamily="18" charset="0"/>
                          <a:cs typeface="Times New Roman" panose="02020603050405020304" pitchFamily="18" charset="0"/>
                        </a:rPr>
                        <a:t>Y</a:t>
                      </a:r>
                      <a:endParaRPr lang="fr-FR" sz="160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a:latin typeface="Times New Roman" panose="02020603050405020304" pitchFamily="18" charset="0"/>
                          <a:cs typeface="Times New Roman" panose="02020603050405020304" pitchFamily="18" charset="0"/>
                        </a:rPr>
                        <a:t>Année sur 4 chiffres</a:t>
                      </a: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dirty="0">
                          <a:latin typeface="Times New Roman" panose="02020603050405020304" pitchFamily="18" charset="0"/>
                          <a:cs typeface="Times New Roman" panose="02020603050405020304" pitchFamily="18" charset="0"/>
                        </a:rPr>
                        <a:t>Exemples : </a:t>
                      </a:r>
                      <a:r>
                        <a:rPr lang="fr-FR" sz="1600" i="1" dirty="0">
                          <a:latin typeface="Times New Roman" panose="02020603050405020304" pitchFamily="18" charset="0"/>
                          <a:cs typeface="Times New Roman" panose="02020603050405020304" pitchFamily="18" charset="0"/>
                        </a:rPr>
                        <a:t>1999</a:t>
                      </a:r>
                      <a:r>
                        <a:rPr lang="fr-FR" sz="1600" dirty="0">
                          <a:latin typeface="Times New Roman" panose="02020603050405020304" pitchFamily="18" charset="0"/>
                          <a:cs typeface="Times New Roman" panose="02020603050405020304" pitchFamily="18" charset="0"/>
                        </a:rPr>
                        <a:t> ou </a:t>
                      </a:r>
                      <a:r>
                        <a:rPr lang="fr-FR" sz="1600" i="1" dirty="0">
                          <a:latin typeface="Times New Roman" panose="02020603050405020304" pitchFamily="18" charset="0"/>
                          <a:cs typeface="Times New Roman" panose="02020603050405020304" pitchFamily="18" charset="0"/>
                        </a:rPr>
                        <a:t>2003</a:t>
                      </a:r>
                      <a:endParaRPr lang="fr-FR" sz="1600" dirty="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77467">
                <a:tc>
                  <a:txBody>
                    <a:bodyPr/>
                    <a:lstStyle/>
                    <a:p>
                      <a:r>
                        <a:rPr lang="fr-FR" sz="1600" i="1" dirty="0">
                          <a:latin typeface="Times New Roman" panose="02020603050405020304" pitchFamily="18" charset="0"/>
                          <a:cs typeface="Times New Roman" panose="02020603050405020304" pitchFamily="18" charset="0"/>
                        </a:rPr>
                        <a:t>y</a:t>
                      </a:r>
                      <a:endParaRPr lang="fr-FR" sz="1600" dirty="0">
                        <a:latin typeface="Times New Roman" panose="02020603050405020304" pitchFamily="18" charset="0"/>
                        <a:cs typeface="Times New Roman" panose="02020603050405020304" pitchFamily="18" charset="0"/>
                      </a:endParaRP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a:latin typeface="Times New Roman" panose="02020603050405020304" pitchFamily="18" charset="0"/>
                          <a:cs typeface="Times New Roman" panose="02020603050405020304" pitchFamily="18" charset="0"/>
                        </a:rPr>
                        <a:t>Année sur 2 chiffres</a:t>
                      </a:r>
                    </a:p>
                  </a:txBody>
                  <a:tcPr marL="48913" marR="48913" marT="24456" marB="2445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dirty="0" smtClean="0">
                          <a:latin typeface="Times New Roman" panose="02020603050405020304" pitchFamily="18" charset="0"/>
                          <a:cs typeface="Times New Roman" panose="02020603050405020304" pitchFamily="18" charset="0"/>
                        </a:rPr>
                        <a:t>Exemples : </a:t>
                      </a:r>
                      <a:r>
                        <a:rPr lang="fr-FR" sz="1600" i="1" dirty="0" smtClean="0">
                          <a:latin typeface="Times New Roman" panose="02020603050405020304" pitchFamily="18" charset="0"/>
                          <a:cs typeface="Times New Roman" panose="02020603050405020304" pitchFamily="18" charset="0"/>
                        </a:rPr>
                        <a:t>99 ou 03</a:t>
                      </a:r>
                      <a:endParaRPr lang="fr-FR" sz="1600" i="1" dirty="0">
                        <a:latin typeface="Times New Roman" panose="02020603050405020304" pitchFamily="18" charset="0"/>
                        <a:cs typeface="Times New Roman" panose="02020603050405020304" pitchFamily="18" charset="0"/>
                      </a:endParaRPr>
                    </a:p>
                  </a:txBody>
                  <a:tcPr marL="48913" marR="48913" marT="24456" marB="24456">
                    <a:lnL>
                      <a:noFill/>
                    </a:lnL>
                    <a:lnT>
                      <a:noFill/>
                    </a:ln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Tree>
    <p:extLst>
      <p:ext uri="{BB962C8B-B14F-4D97-AF65-F5344CB8AC3E}">
        <p14:creationId xmlns:p14="http://schemas.microsoft.com/office/powerpoint/2010/main" val="4183331872"/>
      </p:ext>
    </p:extLst>
  </p:cSld>
  <p:clrMapOvr>
    <a:masterClrMapping/>
  </p:clrMapOvr>
  <p:transition spd="slow">
    <p:wipe dir="d"/>
  </p:transition>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783104"/>
          </a:xfrm>
        </p:spPr>
        <p:txBody>
          <a:bodyPr/>
          <a:lstStyle/>
          <a:p>
            <a:r>
              <a:rPr lang="fr-FR" sz="4000" b="1" i="1" dirty="0" smtClean="0"/>
              <a:t>L'objet date et les fonctions associées :</a:t>
            </a:r>
            <a:endParaRPr lang="fr-FR" sz="3200" b="1" dirty="0">
              <a:solidFill>
                <a:schemeClr val="accent2">
                  <a:lumMod val="75000"/>
                </a:schemeClr>
              </a:solidFill>
            </a:endParaRPr>
          </a:p>
        </p:txBody>
      </p:sp>
      <p:graphicFrame>
        <p:nvGraphicFramePr>
          <p:cNvPr id="4" name="Espace réservé du contenu 3"/>
          <p:cNvGraphicFramePr>
            <a:graphicFrameLocks noGrp="1"/>
          </p:cNvGraphicFramePr>
          <p:nvPr>
            <p:ph idx="1"/>
          </p:nvPr>
        </p:nvGraphicFramePr>
        <p:xfrm>
          <a:off x="683568" y="1412875"/>
          <a:ext cx="8352927" cy="5367357"/>
        </p:xfrm>
        <a:graphic>
          <a:graphicData uri="http://schemas.openxmlformats.org/drawingml/2006/table">
            <a:tbl>
              <a:tblPr/>
              <a:tblGrid>
                <a:gridCol w="648072"/>
                <a:gridCol w="4920546"/>
                <a:gridCol w="2784309"/>
              </a:tblGrid>
              <a:tr h="191067">
                <a:tc>
                  <a:txBody>
                    <a:bodyPr/>
                    <a:lstStyle/>
                    <a:p>
                      <a:pPr algn="ctr"/>
                      <a:r>
                        <a:rPr kumimoji="0" lang="fr-FR" sz="1600" b="1" i="1" kern="1200" dirty="0">
                          <a:solidFill>
                            <a:srgbClr val="C00000"/>
                          </a:solidFill>
                          <a:effectLst/>
                          <a:latin typeface="Times New Roman" panose="02020603050405020304" pitchFamily="18" charset="0"/>
                          <a:ea typeface="+mn-ea"/>
                          <a:cs typeface="Times New Roman" panose="02020603050405020304" pitchFamily="18" charset="0"/>
                        </a:rPr>
                        <a:t>Heure</a:t>
                      </a: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endParaRPr lang="fr-FR" sz="1600" dirty="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endParaRPr lang="fr-FR" sz="1600" dirty="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34367">
                <a:tc>
                  <a:txBody>
                    <a:bodyPr/>
                    <a:lstStyle/>
                    <a:p>
                      <a:r>
                        <a:rPr lang="fr-FR" sz="1600" i="1">
                          <a:latin typeface="Times New Roman" panose="02020603050405020304" pitchFamily="18" charset="0"/>
                          <a:cs typeface="Times New Roman" panose="02020603050405020304" pitchFamily="18" charset="0"/>
                        </a:rPr>
                        <a:t>a</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a:latin typeface="Times New Roman" panose="02020603050405020304" pitchFamily="18" charset="0"/>
                          <a:cs typeface="Times New Roman" panose="02020603050405020304" pitchFamily="18" charset="0"/>
                        </a:rPr>
                        <a:t>Ante meridiem et Post meridiem en minuscules</a:t>
                      </a: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1">
                          <a:latin typeface="Times New Roman" panose="02020603050405020304" pitchFamily="18" charset="0"/>
                          <a:cs typeface="Times New Roman" panose="02020603050405020304" pitchFamily="18" charset="0"/>
                        </a:rPr>
                        <a:t>am</a:t>
                      </a:r>
                      <a:r>
                        <a:rPr lang="fr-FR" sz="1600">
                          <a:latin typeface="Times New Roman" panose="02020603050405020304" pitchFamily="18" charset="0"/>
                          <a:cs typeface="Times New Roman" panose="02020603050405020304" pitchFamily="18" charset="0"/>
                        </a:rPr>
                        <a:t> ou </a:t>
                      </a:r>
                      <a:r>
                        <a:rPr lang="fr-FR" sz="1600" i="1">
                          <a:latin typeface="Times New Roman" panose="02020603050405020304" pitchFamily="18" charset="0"/>
                          <a:cs typeface="Times New Roman" panose="02020603050405020304" pitchFamily="18" charset="0"/>
                        </a:rPr>
                        <a:t>pm</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34367">
                <a:tc>
                  <a:txBody>
                    <a:bodyPr/>
                    <a:lstStyle/>
                    <a:p>
                      <a:r>
                        <a:rPr lang="fr-FR" sz="1600" i="1">
                          <a:latin typeface="Times New Roman" panose="02020603050405020304" pitchFamily="18" charset="0"/>
                          <a:cs typeface="Times New Roman" panose="02020603050405020304" pitchFamily="18" charset="0"/>
                        </a:rPr>
                        <a:t>A</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a:latin typeface="Times New Roman" panose="02020603050405020304" pitchFamily="18" charset="0"/>
                          <a:cs typeface="Times New Roman" panose="02020603050405020304" pitchFamily="18" charset="0"/>
                        </a:rPr>
                        <a:t>Ante meridiem et Post meridiem en majuscules</a:t>
                      </a: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1">
                          <a:latin typeface="Times New Roman" panose="02020603050405020304" pitchFamily="18" charset="0"/>
                          <a:cs typeface="Times New Roman" panose="02020603050405020304" pitchFamily="18" charset="0"/>
                        </a:rPr>
                        <a:t>AM</a:t>
                      </a:r>
                      <a:r>
                        <a:rPr lang="fr-FR" sz="1600">
                          <a:latin typeface="Times New Roman" panose="02020603050405020304" pitchFamily="18" charset="0"/>
                          <a:cs typeface="Times New Roman" panose="02020603050405020304" pitchFamily="18" charset="0"/>
                        </a:rPr>
                        <a:t> ou </a:t>
                      </a:r>
                      <a:r>
                        <a:rPr lang="fr-FR" sz="1600" i="1">
                          <a:latin typeface="Times New Roman" panose="02020603050405020304" pitchFamily="18" charset="0"/>
                          <a:cs typeface="Times New Roman" panose="02020603050405020304" pitchFamily="18" charset="0"/>
                        </a:rPr>
                        <a:t>PM</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91067">
                <a:tc>
                  <a:txBody>
                    <a:bodyPr/>
                    <a:lstStyle/>
                    <a:p>
                      <a:r>
                        <a:rPr lang="fr-FR" sz="1600" i="1">
                          <a:latin typeface="Times New Roman" panose="02020603050405020304" pitchFamily="18" charset="0"/>
                          <a:cs typeface="Times New Roman" panose="02020603050405020304" pitchFamily="18" charset="0"/>
                        </a:rPr>
                        <a:t>B</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a:latin typeface="Times New Roman" panose="02020603050405020304" pitchFamily="18" charset="0"/>
                          <a:cs typeface="Times New Roman" panose="02020603050405020304" pitchFamily="18" charset="0"/>
                        </a:rPr>
                        <a:t>Heure Internet Swatch</a:t>
                      </a: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1" dirty="0">
                          <a:latin typeface="Times New Roman" panose="02020603050405020304" pitchFamily="18" charset="0"/>
                          <a:cs typeface="Times New Roman" panose="02020603050405020304" pitchFamily="18" charset="0"/>
                        </a:rPr>
                        <a:t>000</a:t>
                      </a:r>
                      <a:r>
                        <a:rPr lang="fr-FR" sz="1600" dirty="0">
                          <a:latin typeface="Times New Roman" panose="02020603050405020304" pitchFamily="18" charset="0"/>
                          <a:cs typeface="Times New Roman" panose="02020603050405020304" pitchFamily="18" charset="0"/>
                        </a:rPr>
                        <a:t> à </a:t>
                      </a:r>
                      <a:r>
                        <a:rPr lang="fr-FR" sz="1600" i="1" dirty="0">
                          <a:latin typeface="Times New Roman" panose="02020603050405020304" pitchFamily="18" charset="0"/>
                          <a:cs typeface="Times New Roman" panose="02020603050405020304" pitchFamily="18" charset="0"/>
                        </a:rPr>
                        <a:t>999</a:t>
                      </a:r>
                      <a:endParaRPr lang="fr-FR" sz="1600" dirty="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34367">
                <a:tc>
                  <a:txBody>
                    <a:bodyPr/>
                    <a:lstStyle/>
                    <a:p>
                      <a:r>
                        <a:rPr lang="fr-FR" sz="1600" i="1">
                          <a:latin typeface="Times New Roman" panose="02020603050405020304" pitchFamily="18" charset="0"/>
                          <a:cs typeface="Times New Roman" panose="02020603050405020304" pitchFamily="18" charset="0"/>
                        </a:rPr>
                        <a:t>g</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a:latin typeface="Times New Roman" panose="02020603050405020304" pitchFamily="18" charset="0"/>
                          <a:cs typeface="Times New Roman" panose="02020603050405020304" pitchFamily="18" charset="0"/>
                        </a:rPr>
                        <a:t>Heure, au format 12h, sans les zéros initiaux</a:t>
                      </a: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1">
                          <a:latin typeface="Times New Roman" panose="02020603050405020304" pitchFamily="18" charset="0"/>
                          <a:cs typeface="Times New Roman" panose="02020603050405020304" pitchFamily="18" charset="0"/>
                        </a:rPr>
                        <a:t>1</a:t>
                      </a:r>
                      <a:r>
                        <a:rPr lang="fr-FR" sz="1600">
                          <a:latin typeface="Times New Roman" panose="02020603050405020304" pitchFamily="18" charset="0"/>
                          <a:cs typeface="Times New Roman" panose="02020603050405020304" pitchFamily="18" charset="0"/>
                        </a:rPr>
                        <a:t> à </a:t>
                      </a:r>
                      <a:r>
                        <a:rPr lang="fr-FR" sz="1600" i="1">
                          <a:latin typeface="Times New Roman" panose="02020603050405020304" pitchFamily="18" charset="0"/>
                          <a:cs typeface="Times New Roman" panose="02020603050405020304" pitchFamily="18" charset="0"/>
                        </a:rPr>
                        <a:t>12</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34367">
                <a:tc>
                  <a:txBody>
                    <a:bodyPr/>
                    <a:lstStyle/>
                    <a:p>
                      <a:r>
                        <a:rPr lang="fr-FR" sz="1600" i="1">
                          <a:latin typeface="Times New Roman" panose="02020603050405020304" pitchFamily="18" charset="0"/>
                          <a:cs typeface="Times New Roman" panose="02020603050405020304" pitchFamily="18" charset="0"/>
                        </a:rPr>
                        <a:t>G</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a:latin typeface="Times New Roman" panose="02020603050405020304" pitchFamily="18" charset="0"/>
                          <a:cs typeface="Times New Roman" panose="02020603050405020304" pitchFamily="18" charset="0"/>
                        </a:rPr>
                        <a:t>Heure, au format 24h, sans les zéros initiaux</a:t>
                      </a: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1">
                          <a:latin typeface="Times New Roman" panose="02020603050405020304" pitchFamily="18" charset="0"/>
                          <a:cs typeface="Times New Roman" panose="02020603050405020304" pitchFamily="18" charset="0"/>
                        </a:rPr>
                        <a:t>0</a:t>
                      </a:r>
                      <a:r>
                        <a:rPr lang="fr-FR" sz="1600">
                          <a:latin typeface="Times New Roman" panose="02020603050405020304" pitchFamily="18" charset="0"/>
                          <a:cs typeface="Times New Roman" panose="02020603050405020304" pitchFamily="18" charset="0"/>
                        </a:rPr>
                        <a:t> à </a:t>
                      </a:r>
                      <a:r>
                        <a:rPr lang="fr-FR" sz="1600" i="1">
                          <a:latin typeface="Times New Roman" panose="02020603050405020304" pitchFamily="18" charset="0"/>
                          <a:cs typeface="Times New Roman" panose="02020603050405020304" pitchFamily="18" charset="0"/>
                        </a:rPr>
                        <a:t>23</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34367">
                <a:tc>
                  <a:txBody>
                    <a:bodyPr/>
                    <a:lstStyle/>
                    <a:p>
                      <a:r>
                        <a:rPr lang="fr-FR" sz="1600" i="1">
                          <a:latin typeface="Times New Roman" panose="02020603050405020304" pitchFamily="18" charset="0"/>
                          <a:cs typeface="Times New Roman" panose="02020603050405020304" pitchFamily="18" charset="0"/>
                        </a:rPr>
                        <a:t>h</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a:latin typeface="Times New Roman" panose="02020603050405020304" pitchFamily="18" charset="0"/>
                          <a:cs typeface="Times New Roman" panose="02020603050405020304" pitchFamily="18" charset="0"/>
                        </a:rPr>
                        <a:t>Heure, au format 12h, avec les zéros initiaux</a:t>
                      </a: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1">
                          <a:latin typeface="Times New Roman" panose="02020603050405020304" pitchFamily="18" charset="0"/>
                          <a:cs typeface="Times New Roman" panose="02020603050405020304" pitchFamily="18" charset="0"/>
                        </a:rPr>
                        <a:t>01</a:t>
                      </a:r>
                      <a:r>
                        <a:rPr lang="fr-FR" sz="1600">
                          <a:latin typeface="Times New Roman" panose="02020603050405020304" pitchFamily="18" charset="0"/>
                          <a:cs typeface="Times New Roman" panose="02020603050405020304" pitchFamily="18" charset="0"/>
                        </a:rPr>
                        <a:t> à </a:t>
                      </a:r>
                      <a:r>
                        <a:rPr lang="fr-FR" sz="1600" i="1">
                          <a:latin typeface="Times New Roman" panose="02020603050405020304" pitchFamily="18" charset="0"/>
                          <a:cs typeface="Times New Roman" panose="02020603050405020304" pitchFamily="18" charset="0"/>
                        </a:rPr>
                        <a:t>12</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34367">
                <a:tc>
                  <a:txBody>
                    <a:bodyPr/>
                    <a:lstStyle/>
                    <a:p>
                      <a:r>
                        <a:rPr lang="fr-FR" sz="1600" i="1">
                          <a:latin typeface="Times New Roman" panose="02020603050405020304" pitchFamily="18" charset="0"/>
                          <a:cs typeface="Times New Roman" panose="02020603050405020304" pitchFamily="18" charset="0"/>
                        </a:rPr>
                        <a:t>H</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a:latin typeface="Times New Roman" panose="02020603050405020304" pitchFamily="18" charset="0"/>
                          <a:cs typeface="Times New Roman" panose="02020603050405020304" pitchFamily="18" charset="0"/>
                        </a:rPr>
                        <a:t>Heure, au format 24h, avec les zéros initiaux</a:t>
                      </a: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1">
                          <a:latin typeface="Times New Roman" panose="02020603050405020304" pitchFamily="18" charset="0"/>
                          <a:cs typeface="Times New Roman" panose="02020603050405020304" pitchFamily="18" charset="0"/>
                        </a:rPr>
                        <a:t>00</a:t>
                      </a:r>
                      <a:r>
                        <a:rPr lang="fr-FR" sz="1600">
                          <a:latin typeface="Times New Roman" panose="02020603050405020304" pitchFamily="18" charset="0"/>
                          <a:cs typeface="Times New Roman" panose="02020603050405020304" pitchFamily="18" charset="0"/>
                        </a:rPr>
                        <a:t> à </a:t>
                      </a:r>
                      <a:r>
                        <a:rPr lang="fr-FR" sz="1600" i="1">
                          <a:latin typeface="Times New Roman" panose="02020603050405020304" pitchFamily="18" charset="0"/>
                          <a:cs typeface="Times New Roman" panose="02020603050405020304" pitchFamily="18" charset="0"/>
                        </a:rPr>
                        <a:t>23</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34367">
                <a:tc>
                  <a:txBody>
                    <a:bodyPr/>
                    <a:lstStyle/>
                    <a:p>
                      <a:r>
                        <a:rPr lang="fr-FR" sz="1600" i="1">
                          <a:latin typeface="Times New Roman" panose="02020603050405020304" pitchFamily="18" charset="0"/>
                          <a:cs typeface="Times New Roman" panose="02020603050405020304" pitchFamily="18" charset="0"/>
                        </a:rPr>
                        <a:t>i</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a:latin typeface="Times New Roman" panose="02020603050405020304" pitchFamily="18" charset="0"/>
                          <a:cs typeface="Times New Roman" panose="02020603050405020304" pitchFamily="18" charset="0"/>
                        </a:rPr>
                        <a:t>Minutes avec les zéros initiaux</a:t>
                      </a: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1">
                          <a:latin typeface="Times New Roman" panose="02020603050405020304" pitchFamily="18" charset="0"/>
                          <a:cs typeface="Times New Roman" panose="02020603050405020304" pitchFamily="18" charset="0"/>
                        </a:rPr>
                        <a:t>00</a:t>
                      </a:r>
                      <a:r>
                        <a:rPr lang="fr-FR" sz="1600">
                          <a:latin typeface="Times New Roman" panose="02020603050405020304" pitchFamily="18" charset="0"/>
                          <a:cs typeface="Times New Roman" panose="02020603050405020304" pitchFamily="18" charset="0"/>
                        </a:rPr>
                        <a:t> à </a:t>
                      </a:r>
                      <a:r>
                        <a:rPr lang="fr-FR" sz="1600" i="1">
                          <a:latin typeface="Times New Roman" panose="02020603050405020304" pitchFamily="18" charset="0"/>
                          <a:cs typeface="Times New Roman" panose="02020603050405020304" pitchFamily="18" charset="0"/>
                        </a:rPr>
                        <a:t>59</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34367">
                <a:tc>
                  <a:txBody>
                    <a:bodyPr/>
                    <a:lstStyle/>
                    <a:p>
                      <a:r>
                        <a:rPr lang="fr-FR" sz="1600" i="1">
                          <a:latin typeface="Times New Roman" panose="02020603050405020304" pitchFamily="18" charset="0"/>
                          <a:cs typeface="Times New Roman" panose="02020603050405020304" pitchFamily="18" charset="0"/>
                        </a:rPr>
                        <a:t>s</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a:latin typeface="Times New Roman" panose="02020603050405020304" pitchFamily="18" charset="0"/>
                          <a:cs typeface="Times New Roman" panose="02020603050405020304" pitchFamily="18" charset="0"/>
                        </a:rPr>
                        <a:t>Secondes, avec zéros initiaux</a:t>
                      </a: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1">
                          <a:latin typeface="Times New Roman" panose="02020603050405020304" pitchFamily="18" charset="0"/>
                          <a:cs typeface="Times New Roman" panose="02020603050405020304" pitchFamily="18" charset="0"/>
                        </a:rPr>
                        <a:t>00</a:t>
                      </a:r>
                      <a:r>
                        <a:rPr lang="fr-FR" sz="1600">
                          <a:latin typeface="Times New Roman" panose="02020603050405020304" pitchFamily="18" charset="0"/>
                          <a:cs typeface="Times New Roman" panose="02020603050405020304" pitchFamily="18" charset="0"/>
                        </a:rPr>
                        <a:t> à </a:t>
                      </a:r>
                      <a:r>
                        <a:rPr lang="fr-FR" sz="1600" i="1">
                          <a:latin typeface="Times New Roman" panose="02020603050405020304" pitchFamily="18" charset="0"/>
                          <a:cs typeface="Times New Roman" panose="02020603050405020304" pitchFamily="18" charset="0"/>
                        </a:rPr>
                        <a:t>59</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102073">
                <a:tc>
                  <a:txBody>
                    <a:bodyPr/>
                    <a:lstStyle/>
                    <a:p>
                      <a:r>
                        <a:rPr lang="fr-FR" sz="1600" i="1">
                          <a:latin typeface="Times New Roman" panose="02020603050405020304" pitchFamily="18" charset="0"/>
                          <a:cs typeface="Times New Roman" panose="02020603050405020304" pitchFamily="18" charset="0"/>
                        </a:rPr>
                        <a:t>u</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a:latin typeface="Times New Roman" panose="02020603050405020304" pitchFamily="18" charset="0"/>
                          <a:cs typeface="Times New Roman" panose="02020603050405020304" pitchFamily="18" charset="0"/>
                        </a:rPr>
                        <a:t>Microsecondes (ajouté en PHP 5.2.2). Notez que la fonction </a:t>
                      </a:r>
                      <a:r>
                        <a:rPr lang="fr-FR" sz="1600" b="1">
                          <a:latin typeface="Times New Roman" panose="02020603050405020304" pitchFamily="18" charset="0"/>
                          <a:cs typeface="Times New Roman" panose="02020603050405020304" pitchFamily="18" charset="0"/>
                        </a:rPr>
                        <a:t>date()</a:t>
                      </a:r>
                      <a:r>
                        <a:rPr lang="fr-FR" sz="1600">
                          <a:latin typeface="Times New Roman" panose="02020603050405020304" pitchFamily="18" charset="0"/>
                          <a:cs typeface="Times New Roman" panose="02020603050405020304" pitchFamily="18" charset="0"/>
                        </a:rPr>
                        <a:t> génèrera toujours </a:t>
                      </a:r>
                      <a:r>
                        <a:rPr lang="fr-FR" sz="1600" i="1">
                          <a:latin typeface="Times New Roman" panose="02020603050405020304" pitchFamily="18" charset="0"/>
                          <a:cs typeface="Times New Roman" panose="02020603050405020304" pitchFamily="18" charset="0"/>
                        </a:rPr>
                        <a:t>000000</a:t>
                      </a:r>
                      <a:r>
                        <a:rPr lang="fr-FR" sz="1600">
                          <a:latin typeface="Times New Roman" panose="02020603050405020304" pitchFamily="18" charset="0"/>
                          <a:cs typeface="Times New Roman" panose="02020603050405020304" pitchFamily="18" charset="0"/>
                        </a:rPr>
                        <a:t> vu qu'elle prend un paramètre de type entier, alors que la méthode </a:t>
                      </a:r>
                      <a:r>
                        <a:rPr lang="fr-FR" sz="1600">
                          <a:latin typeface="Times New Roman" panose="02020603050405020304" pitchFamily="18" charset="0"/>
                          <a:cs typeface="Times New Roman" panose="02020603050405020304" pitchFamily="18" charset="0"/>
                          <a:hlinkClick r:id="rId2"/>
                        </a:rPr>
                        <a:t>DateTime::format()</a:t>
                      </a:r>
                      <a:r>
                        <a:rPr lang="fr-FR" sz="1600">
                          <a:latin typeface="Times New Roman" panose="02020603050405020304" pitchFamily="18" charset="0"/>
                          <a:cs typeface="Times New Roman" panose="02020603050405020304" pitchFamily="18" charset="0"/>
                        </a:rPr>
                        <a:t> supporte les microsecondes si </a:t>
                      </a:r>
                      <a:r>
                        <a:rPr lang="fr-FR" sz="1600">
                          <a:latin typeface="Times New Roman" panose="02020603050405020304" pitchFamily="18" charset="0"/>
                          <a:cs typeface="Times New Roman" panose="02020603050405020304" pitchFamily="18" charset="0"/>
                          <a:hlinkClick r:id="rId3"/>
                        </a:rPr>
                        <a:t>DateTime</a:t>
                      </a:r>
                      <a:r>
                        <a:rPr lang="fr-FR" sz="1600">
                          <a:latin typeface="Times New Roman" panose="02020603050405020304" pitchFamily="18" charset="0"/>
                          <a:cs typeface="Times New Roman" panose="02020603050405020304" pitchFamily="18" charset="0"/>
                        </a:rPr>
                        <a:t> a été créée avec des microsecondes. </a:t>
                      </a: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dirty="0">
                          <a:latin typeface="Times New Roman" panose="02020603050405020304" pitchFamily="18" charset="0"/>
                          <a:cs typeface="Times New Roman" panose="02020603050405020304" pitchFamily="18" charset="0"/>
                        </a:rPr>
                        <a:t>Exemple : </a:t>
                      </a:r>
                      <a:r>
                        <a:rPr lang="fr-FR" sz="1600" i="1" dirty="0">
                          <a:latin typeface="Times New Roman" panose="02020603050405020304" pitchFamily="18" charset="0"/>
                          <a:cs typeface="Times New Roman" panose="02020603050405020304" pitchFamily="18" charset="0"/>
                        </a:rPr>
                        <a:t>654321</a:t>
                      </a:r>
                      <a:endParaRPr lang="fr-FR" sz="1600" dirty="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Tree>
    <p:extLst>
      <p:ext uri="{BB962C8B-B14F-4D97-AF65-F5344CB8AC3E}">
        <p14:creationId xmlns:p14="http://schemas.microsoft.com/office/powerpoint/2010/main" val="2066083423"/>
      </p:ext>
    </p:extLst>
  </p:cSld>
  <p:clrMapOvr>
    <a:masterClrMapping/>
  </p:clrMapOvr>
  <p:transition spd="slow">
    <p:wipe dir="d"/>
  </p:transition>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639088"/>
          </a:xfrm>
        </p:spPr>
        <p:txBody>
          <a:bodyPr/>
          <a:lstStyle/>
          <a:p>
            <a:r>
              <a:rPr lang="fr-FR" sz="4000" b="1" i="1" dirty="0" smtClean="0"/>
              <a:t>L'objet date et les fonctions associées :</a:t>
            </a:r>
            <a:endParaRPr lang="fr-FR" sz="3200" b="1" dirty="0">
              <a:solidFill>
                <a:schemeClr val="accent2">
                  <a:lumMod val="75000"/>
                </a:schemeClr>
              </a:solidFill>
            </a:endParaRPr>
          </a:p>
        </p:txBody>
      </p:sp>
      <p:graphicFrame>
        <p:nvGraphicFramePr>
          <p:cNvPr id="4" name="Espace réservé du contenu 3"/>
          <p:cNvGraphicFramePr>
            <a:graphicFrameLocks noGrp="1"/>
          </p:cNvGraphicFramePr>
          <p:nvPr>
            <p:ph idx="1"/>
          </p:nvPr>
        </p:nvGraphicFramePr>
        <p:xfrm>
          <a:off x="773324" y="980728"/>
          <a:ext cx="8208912" cy="6076085"/>
        </p:xfrm>
        <a:graphic>
          <a:graphicData uri="http://schemas.openxmlformats.org/drawingml/2006/table">
            <a:tbl>
              <a:tblPr/>
              <a:tblGrid>
                <a:gridCol w="1368153"/>
                <a:gridCol w="4104455"/>
                <a:gridCol w="2736304"/>
              </a:tblGrid>
              <a:tr h="340202">
                <a:tc>
                  <a:txBody>
                    <a:bodyPr/>
                    <a:lstStyle/>
                    <a:p>
                      <a:pPr algn="ctr"/>
                      <a:r>
                        <a:rPr lang="fr-FR" sz="1600" b="1" i="1" dirty="0">
                          <a:solidFill>
                            <a:srgbClr val="C00000"/>
                          </a:solidFill>
                          <a:effectLst/>
                          <a:latin typeface="Times New Roman" panose="02020603050405020304" pitchFamily="18" charset="0"/>
                          <a:cs typeface="Times New Roman" panose="02020603050405020304" pitchFamily="18" charset="0"/>
                        </a:rPr>
                        <a:t>Fuseau horaire</a:t>
                      </a:r>
                      <a:endParaRPr lang="fr-FR" sz="1600" b="1" dirty="0">
                        <a:solidFill>
                          <a:srgbClr val="C00000"/>
                        </a:solidFill>
                        <a:effectLst/>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endParaRPr kumimoji="0" lang="fr-FR" sz="1600" b="1" i="1" kern="1200" dirty="0">
                        <a:solidFill>
                          <a:srgbClr val="C00000"/>
                        </a:solidFill>
                        <a:effectLst/>
                        <a:latin typeface="Times New Roman" panose="02020603050405020304" pitchFamily="18" charset="0"/>
                        <a:ea typeface="+mn-ea"/>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endParaRPr lang="fr-FR" sz="1600" dirty="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563094">
                <a:tc>
                  <a:txBody>
                    <a:bodyPr/>
                    <a:lstStyle/>
                    <a:p>
                      <a:r>
                        <a:rPr lang="fr-FR" sz="1600" i="1" dirty="0">
                          <a:latin typeface="Times New Roman" panose="02020603050405020304" pitchFamily="18" charset="0"/>
                          <a:cs typeface="Times New Roman" panose="02020603050405020304" pitchFamily="18" charset="0"/>
                        </a:rPr>
                        <a:t>e</a:t>
                      </a:r>
                      <a:endParaRPr lang="fr-FR" sz="1600" dirty="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a:latin typeface="Times New Roman" panose="02020603050405020304" pitchFamily="18" charset="0"/>
                          <a:cs typeface="Times New Roman" panose="02020603050405020304" pitchFamily="18" charset="0"/>
                        </a:rPr>
                        <a:t>L'identifiant du fuseau horaire (ajouté en PHP 5.1.0)</a:t>
                      </a: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a:latin typeface="Times New Roman" panose="02020603050405020304" pitchFamily="18" charset="0"/>
                          <a:cs typeface="Times New Roman" panose="02020603050405020304" pitchFamily="18" charset="0"/>
                        </a:rPr>
                        <a:t>Exemples : </a:t>
                      </a:r>
                      <a:r>
                        <a:rPr lang="fr-FR" sz="1600" i="1">
                          <a:latin typeface="Times New Roman" panose="02020603050405020304" pitchFamily="18" charset="0"/>
                          <a:cs typeface="Times New Roman" panose="02020603050405020304" pitchFamily="18" charset="0"/>
                        </a:rPr>
                        <a:t>UTC</a:t>
                      </a:r>
                      <a:r>
                        <a:rPr lang="fr-FR" sz="1600">
                          <a:latin typeface="Times New Roman" panose="02020603050405020304" pitchFamily="18" charset="0"/>
                          <a:cs typeface="Times New Roman" panose="02020603050405020304" pitchFamily="18" charset="0"/>
                        </a:rPr>
                        <a:t>, </a:t>
                      </a:r>
                      <a:r>
                        <a:rPr lang="fr-FR" sz="1600" i="1">
                          <a:latin typeface="Times New Roman" panose="02020603050405020304" pitchFamily="18" charset="0"/>
                          <a:cs typeface="Times New Roman" panose="02020603050405020304" pitchFamily="18" charset="0"/>
                        </a:rPr>
                        <a:t>GMT</a:t>
                      </a:r>
                      <a:r>
                        <a:rPr lang="fr-FR" sz="1600">
                          <a:latin typeface="Times New Roman" panose="02020603050405020304" pitchFamily="18" charset="0"/>
                          <a:cs typeface="Times New Roman" panose="02020603050405020304" pitchFamily="18" charset="0"/>
                        </a:rPr>
                        <a:t>, </a:t>
                      </a:r>
                      <a:r>
                        <a:rPr lang="fr-FR" sz="1600" i="1">
                          <a:latin typeface="Times New Roman" panose="02020603050405020304" pitchFamily="18" charset="0"/>
                          <a:cs typeface="Times New Roman" panose="02020603050405020304" pitchFamily="18" charset="0"/>
                        </a:rPr>
                        <a:t>Atlantic/Azores</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75394">
                <a:tc>
                  <a:txBody>
                    <a:bodyPr/>
                    <a:lstStyle/>
                    <a:p>
                      <a:r>
                        <a:rPr lang="fr-FR" sz="1600" i="1">
                          <a:latin typeface="Times New Roman" panose="02020603050405020304" pitchFamily="18" charset="0"/>
                          <a:cs typeface="Times New Roman" panose="02020603050405020304" pitchFamily="18" charset="0"/>
                        </a:rPr>
                        <a:t>I</a:t>
                      </a:r>
                      <a:r>
                        <a:rPr lang="fr-FR" sz="1600">
                          <a:latin typeface="Times New Roman" panose="02020603050405020304" pitchFamily="18" charset="0"/>
                          <a:cs typeface="Times New Roman" panose="02020603050405020304" pitchFamily="18" charset="0"/>
                        </a:rPr>
                        <a:t> (i majuscule)</a:t>
                      </a: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dirty="0">
                          <a:latin typeface="Times New Roman" panose="02020603050405020304" pitchFamily="18" charset="0"/>
                          <a:cs typeface="Times New Roman" panose="02020603050405020304" pitchFamily="18" charset="0"/>
                        </a:rPr>
                        <a:t>L'heure d'été est activée ou pas</a:t>
                      </a: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i="1">
                          <a:latin typeface="Times New Roman" panose="02020603050405020304" pitchFamily="18" charset="0"/>
                          <a:cs typeface="Times New Roman" panose="02020603050405020304" pitchFamily="18" charset="0"/>
                        </a:rPr>
                        <a:t>1</a:t>
                      </a:r>
                      <a:r>
                        <a:rPr lang="fr-FR" sz="1600">
                          <a:latin typeface="Times New Roman" panose="02020603050405020304" pitchFamily="18" charset="0"/>
                          <a:cs typeface="Times New Roman" panose="02020603050405020304" pitchFamily="18" charset="0"/>
                        </a:rPr>
                        <a:t> si oui, </a:t>
                      </a:r>
                      <a:r>
                        <a:rPr lang="fr-FR" sz="1600" i="1">
                          <a:latin typeface="Times New Roman" panose="02020603050405020304" pitchFamily="18" charset="0"/>
                          <a:cs typeface="Times New Roman" panose="02020603050405020304" pitchFamily="18" charset="0"/>
                        </a:rPr>
                        <a:t>0</a:t>
                      </a:r>
                      <a:r>
                        <a:rPr lang="fr-FR" sz="1600">
                          <a:latin typeface="Times New Roman" panose="02020603050405020304" pitchFamily="18" charset="0"/>
                          <a:cs typeface="Times New Roman" panose="02020603050405020304" pitchFamily="18" charset="0"/>
                        </a:rPr>
                        <a:t> sinon.</a:t>
                      </a: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697160">
                <a:tc>
                  <a:txBody>
                    <a:bodyPr/>
                    <a:lstStyle/>
                    <a:p>
                      <a:r>
                        <a:rPr lang="fr-FR" sz="1600" i="1">
                          <a:latin typeface="Times New Roman" panose="02020603050405020304" pitchFamily="18" charset="0"/>
                          <a:cs typeface="Times New Roman" panose="02020603050405020304" pitchFamily="18" charset="0"/>
                        </a:rPr>
                        <a:t>O</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dirty="0">
                          <a:latin typeface="Times New Roman" panose="02020603050405020304" pitchFamily="18" charset="0"/>
                          <a:cs typeface="Times New Roman" panose="02020603050405020304" pitchFamily="18" charset="0"/>
                        </a:rPr>
                        <a:t>Différence d'heures avec l'heure de Greenwich (GMT), exprimée en heures</a:t>
                      </a: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a:latin typeface="Times New Roman" panose="02020603050405020304" pitchFamily="18" charset="0"/>
                          <a:cs typeface="Times New Roman" panose="02020603050405020304" pitchFamily="18" charset="0"/>
                        </a:rPr>
                        <a:t>Exemple : </a:t>
                      </a:r>
                      <a:r>
                        <a:rPr lang="fr-FR" sz="1600" i="1">
                          <a:latin typeface="Times New Roman" panose="02020603050405020304" pitchFamily="18" charset="0"/>
                          <a:cs typeface="Times New Roman" panose="02020603050405020304" pitchFamily="18" charset="0"/>
                        </a:rPr>
                        <a:t>+0200</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858043">
                <a:tc>
                  <a:txBody>
                    <a:bodyPr/>
                    <a:lstStyle/>
                    <a:p>
                      <a:r>
                        <a:rPr lang="fr-FR" sz="1600" i="1">
                          <a:latin typeface="Times New Roman" panose="02020603050405020304" pitchFamily="18" charset="0"/>
                          <a:cs typeface="Times New Roman" panose="02020603050405020304" pitchFamily="18" charset="0"/>
                        </a:rPr>
                        <a:t>P</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dirty="0">
                          <a:latin typeface="Times New Roman" panose="02020603050405020304" pitchFamily="18" charset="0"/>
                          <a:cs typeface="Times New Roman" panose="02020603050405020304" pitchFamily="18" charset="0"/>
                        </a:rPr>
                        <a:t>Différence avec l'heure Greenwich (GMT) avec un deux-points entre les heures et les minutes (ajouté dans PHP 5.1.3)</a:t>
                      </a: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a:latin typeface="Times New Roman" panose="02020603050405020304" pitchFamily="18" charset="0"/>
                          <a:cs typeface="Times New Roman" panose="02020603050405020304" pitchFamily="18" charset="0"/>
                        </a:rPr>
                        <a:t>Exemple : </a:t>
                      </a:r>
                      <a:r>
                        <a:rPr lang="fr-FR" sz="1600" i="1">
                          <a:latin typeface="Times New Roman" panose="02020603050405020304" pitchFamily="18" charset="0"/>
                          <a:cs typeface="Times New Roman" panose="02020603050405020304" pitchFamily="18" charset="0"/>
                        </a:rPr>
                        <a:t>+02:00</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75394">
                <a:tc>
                  <a:txBody>
                    <a:bodyPr/>
                    <a:lstStyle/>
                    <a:p>
                      <a:r>
                        <a:rPr lang="fr-FR" sz="1600" i="1">
                          <a:latin typeface="Times New Roman" panose="02020603050405020304" pitchFamily="18" charset="0"/>
                          <a:cs typeface="Times New Roman" panose="02020603050405020304" pitchFamily="18" charset="0"/>
                        </a:rPr>
                        <a:t>T</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dirty="0">
                          <a:latin typeface="Times New Roman" panose="02020603050405020304" pitchFamily="18" charset="0"/>
                          <a:cs typeface="Times New Roman" panose="02020603050405020304" pitchFamily="18" charset="0"/>
                        </a:rPr>
                        <a:t>Abréviation du fuseau horaire</a:t>
                      </a: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a:latin typeface="Times New Roman" panose="02020603050405020304" pitchFamily="18" charset="0"/>
                          <a:cs typeface="Times New Roman" panose="02020603050405020304" pitchFamily="18" charset="0"/>
                        </a:rPr>
                        <a:t>Exemples : </a:t>
                      </a:r>
                      <a:r>
                        <a:rPr lang="fr-FR" sz="1600" i="1">
                          <a:latin typeface="Times New Roman" panose="02020603050405020304" pitchFamily="18" charset="0"/>
                          <a:cs typeface="Times New Roman" panose="02020603050405020304" pitchFamily="18" charset="0"/>
                        </a:rPr>
                        <a:t>EST</a:t>
                      </a:r>
                      <a:r>
                        <a:rPr lang="fr-FR" sz="1600">
                          <a:latin typeface="Times New Roman" panose="02020603050405020304" pitchFamily="18" charset="0"/>
                          <a:cs typeface="Times New Roman" panose="02020603050405020304" pitchFamily="18" charset="0"/>
                        </a:rPr>
                        <a:t>, </a:t>
                      </a:r>
                      <a:r>
                        <a:rPr lang="fr-FR" sz="1600" i="1">
                          <a:latin typeface="Times New Roman" panose="02020603050405020304" pitchFamily="18" charset="0"/>
                          <a:cs typeface="Times New Roman" panose="02020603050405020304" pitchFamily="18" charset="0"/>
                        </a:rPr>
                        <a:t>MDT</a:t>
                      </a:r>
                      <a:r>
                        <a:rPr lang="fr-FR" sz="1600">
                          <a:latin typeface="Times New Roman" panose="02020603050405020304" pitchFamily="18" charset="0"/>
                          <a:cs typeface="Times New Roman" panose="02020603050405020304" pitchFamily="18" charset="0"/>
                        </a:rPr>
                        <a:t> ...</a:t>
                      </a: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858043">
                <a:tc>
                  <a:txBody>
                    <a:bodyPr/>
                    <a:lstStyle/>
                    <a:p>
                      <a:r>
                        <a:rPr lang="fr-FR" sz="1600" i="1">
                          <a:solidFill>
                            <a:schemeClr val="tx1"/>
                          </a:solidFill>
                          <a:latin typeface="Times New Roman" panose="02020603050405020304" pitchFamily="18" charset="0"/>
                          <a:cs typeface="Times New Roman" panose="02020603050405020304" pitchFamily="18" charset="0"/>
                        </a:rPr>
                        <a:t>Z</a:t>
                      </a:r>
                      <a:endParaRPr lang="fr-FR" sz="1600">
                        <a:solidFill>
                          <a:schemeClr val="tx1"/>
                        </a:solidFill>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b="0" dirty="0">
                          <a:solidFill>
                            <a:schemeClr val="tx1"/>
                          </a:solidFill>
                          <a:latin typeface="Times New Roman" panose="02020603050405020304" pitchFamily="18" charset="0"/>
                          <a:cs typeface="Times New Roman" panose="02020603050405020304" pitchFamily="18" charset="0"/>
                        </a:rPr>
                        <a:t>Décalage horaire en secondes. Le décalage des zones à l'ouest de la zone UTC est négative, et à l'est, il est positif.</a:t>
                      </a: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b="0" i="1" dirty="0">
                          <a:solidFill>
                            <a:schemeClr val="tx1"/>
                          </a:solidFill>
                          <a:latin typeface="Times New Roman" panose="02020603050405020304" pitchFamily="18" charset="0"/>
                          <a:cs typeface="Times New Roman" panose="02020603050405020304" pitchFamily="18" charset="0"/>
                        </a:rPr>
                        <a:t>-43200</a:t>
                      </a:r>
                      <a:r>
                        <a:rPr lang="fr-FR" sz="1600" b="0" dirty="0">
                          <a:solidFill>
                            <a:schemeClr val="tx1"/>
                          </a:solidFill>
                          <a:latin typeface="Times New Roman" panose="02020603050405020304" pitchFamily="18" charset="0"/>
                          <a:cs typeface="Times New Roman" panose="02020603050405020304" pitchFamily="18" charset="0"/>
                        </a:rPr>
                        <a:t> à </a:t>
                      </a:r>
                      <a:r>
                        <a:rPr lang="fr-FR" sz="1600" b="0" i="1" dirty="0">
                          <a:solidFill>
                            <a:schemeClr val="tx1"/>
                          </a:solidFill>
                          <a:latin typeface="Times New Roman" panose="02020603050405020304" pitchFamily="18" charset="0"/>
                          <a:cs typeface="Times New Roman" panose="02020603050405020304" pitchFamily="18" charset="0"/>
                        </a:rPr>
                        <a:t>50400</a:t>
                      </a:r>
                      <a:endParaRPr lang="fr-FR" sz="1600" b="0" dirty="0">
                        <a:solidFill>
                          <a:schemeClr val="tx1"/>
                        </a:solidFill>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08361">
                <a:tc gridSpan="2">
                  <a:txBody>
                    <a:bodyPr/>
                    <a:lstStyle/>
                    <a:p>
                      <a:pPr algn="l"/>
                      <a:r>
                        <a:rPr lang="fr-FR" sz="1600" b="1" i="1" dirty="0">
                          <a:solidFill>
                            <a:srgbClr val="C00000"/>
                          </a:solidFill>
                          <a:effectLst/>
                          <a:latin typeface="Times New Roman" panose="02020603050405020304" pitchFamily="18" charset="0"/>
                          <a:cs typeface="Times New Roman" panose="02020603050405020304" pitchFamily="18" charset="0"/>
                        </a:rPr>
                        <a:t>Date et Heure </a:t>
                      </a:r>
                      <a:r>
                        <a:rPr lang="fr-FR" sz="1600" b="1" i="1" dirty="0" smtClean="0">
                          <a:solidFill>
                            <a:srgbClr val="C00000"/>
                          </a:solidFill>
                          <a:effectLst/>
                          <a:latin typeface="Times New Roman" panose="02020603050405020304" pitchFamily="18" charset="0"/>
                          <a:cs typeface="Times New Roman" panose="02020603050405020304" pitchFamily="18" charset="0"/>
                        </a:rPr>
                        <a:t>complètes</a:t>
                      </a:r>
                      <a:endParaRPr lang="fr-FR" sz="1600" b="1" dirty="0">
                        <a:solidFill>
                          <a:srgbClr val="C00000"/>
                        </a:solidFill>
                        <a:effectLst/>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hMerge="1">
                  <a:txBody>
                    <a:bodyPr/>
                    <a:lstStyle/>
                    <a:p>
                      <a:endParaRPr lang="fr-FR"/>
                    </a:p>
                  </a:txBody>
                  <a:tcPr/>
                </a:tc>
                <a:tc>
                  <a:txBody>
                    <a:bodyPr/>
                    <a:lstStyle/>
                    <a:p>
                      <a:endParaRPr lang="fr-FR" sz="1600" b="1" dirty="0">
                        <a:solidFill>
                          <a:srgbClr val="C00000"/>
                        </a:solidFill>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75394">
                <a:tc>
                  <a:txBody>
                    <a:bodyPr/>
                    <a:lstStyle/>
                    <a:p>
                      <a:r>
                        <a:rPr lang="fr-FR" sz="1600" i="1">
                          <a:latin typeface="Times New Roman" panose="02020603050405020304" pitchFamily="18" charset="0"/>
                          <a:cs typeface="Times New Roman" panose="02020603050405020304" pitchFamily="18" charset="0"/>
                        </a:rPr>
                        <a:t>c</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dirty="0">
                          <a:latin typeface="Times New Roman" panose="02020603050405020304" pitchFamily="18" charset="0"/>
                          <a:cs typeface="Times New Roman" panose="02020603050405020304" pitchFamily="18" charset="0"/>
                        </a:rPr>
                        <a:t>Date au format ISO 8601 (ajouté en PHP 5)</a:t>
                      </a: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dirty="0">
                          <a:latin typeface="Times New Roman" panose="02020603050405020304" pitchFamily="18" charset="0"/>
                          <a:cs typeface="Times New Roman" panose="02020603050405020304" pitchFamily="18" charset="0"/>
                        </a:rPr>
                        <a:t>2004-02-12T15:19:21+00:00</a:t>
                      </a: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563094">
                <a:tc>
                  <a:txBody>
                    <a:bodyPr/>
                    <a:lstStyle/>
                    <a:p>
                      <a:r>
                        <a:rPr lang="fr-FR" sz="1600" i="1">
                          <a:latin typeface="Times New Roman" panose="02020603050405020304" pitchFamily="18" charset="0"/>
                          <a:cs typeface="Times New Roman" panose="02020603050405020304" pitchFamily="18" charset="0"/>
                        </a:rPr>
                        <a:t>r</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a:latin typeface="Times New Roman" panose="02020603050405020304" pitchFamily="18" charset="0"/>
                          <a:cs typeface="Times New Roman" panose="02020603050405020304" pitchFamily="18" charset="0"/>
                        </a:rPr>
                        <a:t>Format de date </a:t>
                      </a:r>
                      <a:r>
                        <a:rPr lang="fr-FR" sz="1600">
                          <a:latin typeface="Times New Roman" panose="02020603050405020304" pitchFamily="18" charset="0"/>
                          <a:cs typeface="Times New Roman" panose="02020603050405020304" pitchFamily="18" charset="0"/>
                          <a:hlinkClick r:id="rId2"/>
                        </a:rPr>
                        <a:t>» RFC 2822</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dirty="0">
                          <a:latin typeface="Times New Roman" panose="02020603050405020304" pitchFamily="18" charset="0"/>
                          <a:cs typeface="Times New Roman" panose="02020603050405020304" pitchFamily="18" charset="0"/>
                        </a:rPr>
                        <a:t>Exemple : </a:t>
                      </a:r>
                      <a:r>
                        <a:rPr lang="fr-FR" sz="1600" i="1" dirty="0">
                          <a:latin typeface="Times New Roman" panose="02020603050405020304" pitchFamily="18" charset="0"/>
                          <a:cs typeface="Times New Roman" panose="02020603050405020304" pitchFamily="18" charset="0"/>
                        </a:rPr>
                        <a:t>Thu, 21 </a:t>
                      </a:r>
                      <a:r>
                        <a:rPr lang="fr-FR" sz="1600" i="1" dirty="0" err="1">
                          <a:latin typeface="Times New Roman" panose="02020603050405020304" pitchFamily="18" charset="0"/>
                          <a:cs typeface="Times New Roman" panose="02020603050405020304" pitchFamily="18" charset="0"/>
                        </a:rPr>
                        <a:t>Dec</a:t>
                      </a:r>
                      <a:r>
                        <a:rPr lang="fr-FR" sz="1600" i="1" dirty="0">
                          <a:latin typeface="Times New Roman" panose="02020603050405020304" pitchFamily="18" charset="0"/>
                          <a:cs typeface="Times New Roman" panose="02020603050405020304" pitchFamily="18" charset="0"/>
                        </a:rPr>
                        <a:t> 2000 16:01:07 +0200</a:t>
                      </a:r>
                      <a:endParaRPr lang="fr-FR" sz="1600" dirty="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563094">
                <a:tc>
                  <a:txBody>
                    <a:bodyPr/>
                    <a:lstStyle/>
                    <a:p>
                      <a:r>
                        <a:rPr lang="fr-FR" sz="1600" i="1">
                          <a:latin typeface="Times New Roman" panose="02020603050405020304" pitchFamily="18" charset="0"/>
                          <a:cs typeface="Times New Roman" panose="02020603050405020304" pitchFamily="18" charset="0"/>
                        </a:rPr>
                        <a:t>U</a:t>
                      </a:r>
                      <a:endParaRPr lang="fr-FR" sz="160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a:latin typeface="Times New Roman" panose="02020603050405020304" pitchFamily="18" charset="0"/>
                          <a:cs typeface="Times New Roman" panose="02020603050405020304" pitchFamily="18" charset="0"/>
                        </a:rPr>
                        <a:t>Secondes depuis l'époque Unix (1er Janvier 1970, 0h00 00s GMT)</a:t>
                      </a: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fr-FR" sz="1600" dirty="0">
                          <a:latin typeface="Times New Roman" panose="02020603050405020304" pitchFamily="18" charset="0"/>
                          <a:cs typeface="Times New Roman" panose="02020603050405020304" pitchFamily="18" charset="0"/>
                        </a:rPr>
                        <a:t>Voir aussi </a:t>
                      </a:r>
                      <a:r>
                        <a:rPr lang="fr-FR" sz="1600" dirty="0">
                          <a:latin typeface="Times New Roman" panose="02020603050405020304" pitchFamily="18" charset="0"/>
                          <a:cs typeface="Times New Roman" panose="02020603050405020304" pitchFamily="18" charset="0"/>
                          <a:hlinkClick r:id="rId3"/>
                        </a:rPr>
                        <a:t>time()</a:t>
                      </a:r>
                      <a:endParaRPr lang="fr-FR" sz="1600" dirty="0">
                        <a:latin typeface="Times New Roman" panose="02020603050405020304" pitchFamily="18" charset="0"/>
                        <a:cs typeface="Times New Roman" panose="02020603050405020304" pitchFamily="18" charset="0"/>
                      </a:endParaRPr>
                    </a:p>
                  </a:txBody>
                  <a:tcPr marL="51334" marR="51334" marT="25667" marB="25667"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Tree>
    <p:extLst>
      <p:ext uri="{BB962C8B-B14F-4D97-AF65-F5344CB8AC3E}">
        <p14:creationId xmlns:p14="http://schemas.microsoft.com/office/powerpoint/2010/main" val="2294564262"/>
      </p:ext>
    </p:extLst>
  </p:cSld>
  <p:clrMapOvr>
    <a:masterClrMapping/>
  </p:clrMapOvr>
  <p:transition spd="slow">
    <p:wipe dir="d"/>
  </p:transition>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br>
              <a:rPr lang="fr-FR" sz="4000" b="1" i="1" dirty="0" smtClean="0"/>
            </a:br>
            <a:r>
              <a:rPr lang="fr-FR" sz="3200" b="1" i="1" dirty="0" err="1" smtClean="0">
                <a:solidFill>
                  <a:schemeClr val="accent2">
                    <a:lumMod val="75000"/>
                  </a:schemeClr>
                </a:solidFill>
              </a:rPr>
              <a:t>date_format</a:t>
            </a:r>
            <a:r>
              <a:rPr lang="fr-FR" sz="3200" b="1" i="1" dirty="0" smtClean="0">
                <a:solidFill>
                  <a:schemeClr val="accent2">
                    <a:lumMod val="75000"/>
                  </a:schemeClr>
                </a:solidFill>
              </a:rPr>
              <a:t>(</a:t>
            </a:r>
            <a:r>
              <a:rPr lang="fr-FR" sz="3200" b="1" i="1" dirty="0" smtClean="0">
                <a:solidFill>
                  <a:schemeClr val="tx2">
                    <a:lumMod val="75000"/>
                  </a:schemeClr>
                </a:solidFill>
              </a:rPr>
              <a:t>$</a:t>
            </a:r>
            <a:r>
              <a:rPr lang="fr-FR" sz="3200" b="1" i="1" dirty="0" err="1" smtClean="0">
                <a:solidFill>
                  <a:schemeClr val="tx2">
                    <a:lumMod val="75000"/>
                  </a:schemeClr>
                </a:solidFill>
              </a:rPr>
              <a:t>date,$format</a:t>
            </a:r>
            <a:r>
              <a:rPr lang="fr-FR" sz="3200" b="1" i="1" dirty="0" smtClean="0">
                <a:solidFill>
                  <a:schemeClr val="accent2">
                    <a:lumMod val="75000"/>
                  </a:schemeClr>
                </a:solidFill>
              </a:rPr>
              <a:t>)</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a:t>Alias de </a:t>
            </a:r>
            <a:r>
              <a:rPr lang="fr-FR" sz="2000" b="1" dirty="0" err="1">
                <a:solidFill>
                  <a:srgbClr val="C00000"/>
                </a:solidFill>
              </a:rPr>
              <a:t>DateTime</a:t>
            </a:r>
            <a:r>
              <a:rPr lang="fr-FR" sz="2000" b="1" dirty="0" smtClean="0">
                <a:solidFill>
                  <a:srgbClr val="C00000"/>
                </a:solidFill>
              </a:rPr>
              <a:t>::format</a:t>
            </a:r>
            <a:r>
              <a:rPr lang="fr-FR" sz="2000" b="1" dirty="0" smtClean="0">
                <a:solidFill>
                  <a:schemeClr val="tx2">
                    <a:lumMod val="75000"/>
                  </a:schemeClr>
                </a:solidFill>
              </a:rPr>
              <a:t>($format)</a:t>
            </a:r>
            <a:endParaRPr lang="fr-FR" sz="2000" b="1" dirty="0">
              <a:solidFill>
                <a:schemeClr val="tx2">
                  <a:lumMod val="75000"/>
                </a:schemeClr>
              </a:solidFill>
            </a:endParaRPr>
          </a:p>
          <a:p>
            <a:pPr marL="0" indent="0">
              <a:buNone/>
            </a:pPr>
            <a:r>
              <a:rPr lang="fr-FR" sz="2000" dirty="0" smtClean="0"/>
              <a:t>Retourne la date </a:t>
            </a:r>
            <a:r>
              <a:rPr lang="fr-FR" sz="2000" b="1" dirty="0" smtClean="0">
                <a:solidFill>
                  <a:schemeClr val="tx2">
                    <a:lumMod val="75000"/>
                  </a:schemeClr>
                </a:solidFill>
              </a:rPr>
              <a:t>$date </a:t>
            </a:r>
            <a:r>
              <a:rPr lang="fr-FR" sz="2000" dirty="0" smtClean="0"/>
              <a:t>formatée à l'aide du paramètre </a:t>
            </a:r>
            <a:r>
              <a:rPr lang="fr-FR" sz="2000" b="1" dirty="0" smtClean="0">
                <a:solidFill>
                  <a:schemeClr val="tx2">
                    <a:lumMod val="75000"/>
                  </a:schemeClr>
                </a:solidFill>
              </a:rPr>
              <a:t>$format</a:t>
            </a:r>
            <a:r>
              <a:rPr lang="fr-FR" sz="2000" dirty="0" smtClean="0"/>
              <a:t>.</a:t>
            </a:r>
          </a:p>
          <a:p>
            <a:pPr marL="0" indent="0">
              <a:buNone/>
            </a:pPr>
            <a:r>
              <a:rPr lang="fr-FR" sz="2000" b="1" dirty="0" smtClean="0">
                <a:solidFill>
                  <a:schemeClr val="tx2">
                    <a:lumMod val="75000"/>
                  </a:schemeClr>
                </a:solidFill>
              </a:rPr>
              <a:t>$format : </a:t>
            </a:r>
            <a:r>
              <a:rPr lang="fr-FR" sz="2000" dirty="0" smtClean="0"/>
              <a:t>options de formatage de la date et de l'heure. (Voir les détails dans les pages précédentes : </a:t>
            </a:r>
            <a:r>
              <a:rPr lang="fr-FR" sz="2000" b="1" dirty="0" smtClean="0">
                <a:solidFill>
                  <a:srgbClr val="C00000"/>
                </a:solidFill>
              </a:rPr>
              <a:t>date()</a:t>
            </a:r>
            <a:r>
              <a:rPr lang="fr-FR" sz="2000" dirty="0" smtClean="0"/>
              <a:t>)</a:t>
            </a:r>
          </a:p>
          <a:p>
            <a:pPr marL="0" indent="0">
              <a:buNone/>
            </a:pPr>
            <a:r>
              <a:rPr lang="fr-FR" sz="2000" dirty="0" smtClean="0"/>
              <a:t>Le format est une chaîne de caractères entre </a:t>
            </a:r>
            <a:r>
              <a:rPr lang="fr-FR" sz="2000" dirty="0" err="1" smtClean="0"/>
              <a:t>quotes</a:t>
            </a:r>
            <a:r>
              <a:rPr lang="fr-FR" sz="2000" dirty="0" smtClean="0"/>
              <a:t> ou entre guillemets,</a:t>
            </a:r>
            <a:endParaRPr lang="fr-FR" sz="2000" dirty="0"/>
          </a:p>
          <a:p>
            <a:pPr marL="0" indent="0">
              <a:buNone/>
            </a:pPr>
            <a:endParaRPr lang="fr-FR" sz="2000" dirty="0" smtClean="0"/>
          </a:p>
          <a:p>
            <a:pPr marL="0" indent="0">
              <a:buNone/>
            </a:pPr>
            <a:r>
              <a:rPr lang="fr-FR" sz="2000" dirty="0" smtClean="0"/>
              <a:t>Exemples :</a:t>
            </a:r>
          </a:p>
          <a:p>
            <a:pPr marL="0" indent="0">
              <a:buNone/>
            </a:pPr>
            <a:r>
              <a:rPr lang="fr-FR" sz="2000" b="1" dirty="0">
                <a:latin typeface="Courier New" panose="02070309020205020404" pitchFamily="49" charset="0"/>
                <a:cs typeface="Courier New" panose="02070309020205020404" pitchFamily="49" charset="0"/>
              </a:rPr>
              <a:t>$</a:t>
            </a:r>
            <a:r>
              <a:rPr lang="fr-FR" sz="2000" b="1" dirty="0" err="1">
                <a:latin typeface="Courier New" panose="02070309020205020404" pitchFamily="49" charset="0"/>
                <a:cs typeface="Courier New" panose="02070309020205020404" pitchFamily="49" charset="0"/>
              </a:rPr>
              <a:t>dt</a:t>
            </a:r>
            <a:r>
              <a:rPr lang="fr-FR" sz="2000" b="1" dirty="0">
                <a:latin typeface="Courier New" panose="02070309020205020404" pitchFamily="49" charset="0"/>
                <a:cs typeface="Courier New" panose="02070309020205020404" pitchFamily="49" charset="0"/>
              </a:rPr>
              <a:t> = </a:t>
            </a:r>
            <a:r>
              <a:rPr lang="fr-FR" sz="2000" b="1" dirty="0" err="1">
                <a:latin typeface="Courier New" panose="02070309020205020404" pitchFamily="49" charset="0"/>
                <a:cs typeface="Courier New" panose="02070309020205020404" pitchFamily="49" charset="0"/>
              </a:rPr>
              <a:t>date_create</a:t>
            </a:r>
            <a:r>
              <a:rPr lang="fr-FR" sz="2000" b="1" dirty="0">
                <a:latin typeface="Courier New" panose="02070309020205020404" pitchFamily="49" charset="0"/>
                <a:cs typeface="Courier New" panose="02070309020205020404" pitchFamily="49" charset="0"/>
              </a:rPr>
              <a:t>(</a:t>
            </a:r>
            <a:r>
              <a:rPr lang="fr-FR" sz="2000" b="1" dirty="0" smtClean="0">
                <a:latin typeface="Courier New" panose="02070309020205020404" pitchFamily="49" charset="0"/>
                <a:cs typeface="Courier New" panose="02070309020205020404" pitchFamily="49" charset="0"/>
              </a:rPr>
              <a:t>'2018-05-23');</a:t>
            </a:r>
            <a:endParaRPr lang="fr-FR" sz="2000" b="1" dirty="0">
              <a:latin typeface="Courier New" panose="02070309020205020404" pitchFamily="49" charset="0"/>
              <a:cs typeface="Courier New" panose="02070309020205020404" pitchFamily="49" charset="0"/>
            </a:endParaRPr>
          </a:p>
          <a:p>
            <a:pPr marL="0" indent="0">
              <a:buNone/>
            </a:pPr>
            <a:r>
              <a:rPr lang="fr-FR" sz="2000" b="1" dirty="0" err="1" smtClean="0">
                <a:latin typeface="Courier New" panose="02070309020205020404" pitchFamily="49" charset="0"/>
                <a:cs typeface="Courier New" panose="02070309020205020404" pitchFamily="49" charset="0"/>
              </a:rPr>
              <a:t>echo</a:t>
            </a:r>
            <a:r>
              <a:rPr lang="fr-FR" sz="2000" b="1" dirty="0" smtClean="0">
                <a:latin typeface="Courier New" panose="02070309020205020404" pitchFamily="49" charset="0"/>
                <a:cs typeface="Courier New" panose="02070309020205020404" pitchFamily="49" charset="0"/>
              </a:rPr>
              <a:t> </a:t>
            </a:r>
            <a:r>
              <a:rPr lang="fr-FR" sz="2000" b="1" dirty="0" err="1" smtClean="0">
                <a:latin typeface="Courier New" panose="02070309020205020404" pitchFamily="49" charset="0"/>
                <a:cs typeface="Courier New" panose="02070309020205020404" pitchFamily="49" charset="0"/>
              </a:rPr>
              <a:t>date_format</a:t>
            </a:r>
            <a:r>
              <a:rPr lang="fr-FR" sz="2000" b="1" dirty="0" smtClean="0">
                <a:latin typeface="Courier New" panose="02070309020205020404" pitchFamily="49" charset="0"/>
                <a:cs typeface="Courier New" panose="02070309020205020404" pitchFamily="49" charset="0"/>
              </a:rPr>
              <a:t>($</a:t>
            </a:r>
            <a:r>
              <a:rPr lang="fr-FR" sz="2000" b="1" dirty="0" err="1" smtClean="0">
                <a:latin typeface="Courier New" panose="02070309020205020404" pitchFamily="49" charset="0"/>
                <a:cs typeface="Courier New" panose="02070309020205020404" pitchFamily="49" charset="0"/>
              </a:rPr>
              <a:t>dt</a:t>
            </a:r>
            <a:r>
              <a:rPr lang="fr-FR" sz="2000" b="1" dirty="0" smtClean="0">
                <a:latin typeface="Courier New" panose="02070309020205020404" pitchFamily="49" charset="0"/>
                <a:cs typeface="Courier New" panose="02070309020205020404" pitchFamily="49" charset="0"/>
              </a:rPr>
              <a:t>,'l');	affiche : </a:t>
            </a:r>
            <a:r>
              <a:rPr lang="fr-FR" sz="2000" b="1" dirty="0" err="1" smtClean="0">
                <a:latin typeface="+mj-lt"/>
                <a:cs typeface="Courier New" panose="02070309020205020404" pitchFamily="49" charset="0"/>
              </a:rPr>
              <a:t>Wednesday</a:t>
            </a:r>
            <a:endParaRPr lang="fr-FR" sz="2000" b="1" dirty="0" smtClean="0">
              <a:latin typeface="+mj-lt"/>
              <a:cs typeface="Courier New" panose="02070309020205020404" pitchFamily="49" charset="0"/>
            </a:endParaRPr>
          </a:p>
          <a:p>
            <a:pPr marL="0" indent="0">
              <a:buNone/>
            </a:pPr>
            <a:r>
              <a:rPr lang="fr-FR" sz="2000" b="1" dirty="0" err="1">
                <a:latin typeface="Courier New" panose="02070309020205020404" pitchFamily="49" charset="0"/>
                <a:cs typeface="Courier New" panose="02070309020205020404" pitchFamily="49" charset="0"/>
              </a:rPr>
              <a:t>echo</a:t>
            </a:r>
            <a:r>
              <a:rPr lang="fr-FR" sz="2000" b="1" dirty="0">
                <a:latin typeface="Courier New" panose="02070309020205020404" pitchFamily="49" charset="0"/>
                <a:cs typeface="Courier New" panose="02070309020205020404" pitchFamily="49" charset="0"/>
              </a:rPr>
              <a:t> </a:t>
            </a:r>
            <a:r>
              <a:rPr lang="fr-FR" sz="2000" b="1" dirty="0" err="1" smtClean="0">
                <a:latin typeface="Courier New" panose="02070309020205020404" pitchFamily="49" charset="0"/>
                <a:cs typeface="Courier New" panose="02070309020205020404" pitchFamily="49" charset="0"/>
              </a:rPr>
              <a:t>date_format</a:t>
            </a:r>
            <a:r>
              <a:rPr lang="fr-FR" sz="2000" b="1" dirty="0" smtClean="0">
                <a:latin typeface="Courier New" panose="02070309020205020404" pitchFamily="49" charset="0"/>
                <a:cs typeface="Courier New" panose="02070309020205020404" pitchFamily="49" charset="0"/>
              </a:rPr>
              <a:t>($</a:t>
            </a:r>
            <a:r>
              <a:rPr lang="fr-FR" sz="2000" b="1" dirty="0" err="1" smtClean="0">
                <a:latin typeface="Courier New" panose="02070309020205020404" pitchFamily="49" charset="0"/>
                <a:cs typeface="Courier New" panose="02070309020205020404" pitchFamily="49" charset="0"/>
              </a:rPr>
              <a:t>dt</a:t>
            </a:r>
            <a:r>
              <a:rPr lang="fr-FR" sz="2000" b="1" dirty="0" smtClean="0">
                <a:latin typeface="Courier New" panose="02070309020205020404" pitchFamily="49" charset="0"/>
                <a:cs typeface="Courier New" panose="02070309020205020404" pitchFamily="49" charset="0"/>
              </a:rPr>
              <a:t>,'d </a:t>
            </a:r>
            <a:r>
              <a:rPr lang="fr-FR" sz="2000" b="1" dirty="0">
                <a:latin typeface="Courier New" panose="02070309020205020404" pitchFamily="49" charset="0"/>
                <a:cs typeface="Courier New" panose="02070309020205020404" pitchFamily="49" charset="0"/>
              </a:rPr>
              <a:t>F Y</a:t>
            </a:r>
            <a:r>
              <a:rPr lang="fr-FR" sz="2000" b="1" dirty="0" smtClean="0">
                <a:latin typeface="Courier New" panose="02070309020205020404" pitchFamily="49" charset="0"/>
                <a:cs typeface="Courier New" panose="02070309020205020404" pitchFamily="49" charset="0"/>
              </a:rPr>
              <a:t>'); affiche 23</a:t>
            </a:r>
            <a:r>
              <a:rPr lang="fr-FR" sz="2000" b="1" dirty="0" smtClean="0">
                <a:latin typeface="+mj-lt"/>
                <a:cs typeface="Courier New" panose="02070309020205020404" pitchFamily="49" charset="0"/>
              </a:rPr>
              <a:t> May 2018</a:t>
            </a:r>
          </a:p>
          <a:p>
            <a:pPr marL="0" indent="0">
              <a:buNone/>
            </a:pPr>
            <a:r>
              <a:rPr lang="fr-FR" sz="2000" b="1" dirty="0">
                <a:latin typeface="Courier New" panose="02070309020205020404" pitchFamily="49" charset="0"/>
                <a:cs typeface="Courier New" panose="02070309020205020404" pitchFamily="49" charset="0"/>
              </a:rPr>
              <a:t>$</a:t>
            </a:r>
            <a:r>
              <a:rPr lang="fr-FR" sz="2000" b="1" dirty="0" err="1">
                <a:latin typeface="Courier New" panose="02070309020205020404" pitchFamily="49" charset="0"/>
                <a:cs typeface="Courier New" panose="02070309020205020404" pitchFamily="49" charset="0"/>
              </a:rPr>
              <a:t>dt</a:t>
            </a:r>
            <a:r>
              <a:rPr lang="fr-FR" sz="2000" b="1" dirty="0">
                <a:latin typeface="Courier New" panose="02070309020205020404" pitchFamily="49" charset="0"/>
                <a:cs typeface="Courier New" panose="02070309020205020404" pitchFamily="49" charset="0"/>
              </a:rPr>
              <a:t> = </a:t>
            </a:r>
            <a:r>
              <a:rPr lang="fr-FR" sz="2000" b="1" dirty="0" smtClean="0">
                <a:latin typeface="Courier New" panose="02070309020205020404" pitchFamily="49" charset="0"/>
                <a:cs typeface="Courier New" panose="02070309020205020404" pitchFamily="49" charset="0"/>
              </a:rPr>
              <a:t>new </a:t>
            </a:r>
            <a:r>
              <a:rPr lang="fr-FR" sz="2000" b="1" dirty="0" err="1" smtClean="0">
                <a:latin typeface="Courier New" panose="02070309020205020404" pitchFamily="49" charset="0"/>
                <a:cs typeface="Courier New" panose="02070309020205020404" pitchFamily="49" charset="0"/>
              </a:rPr>
              <a:t>DateTime</a:t>
            </a:r>
            <a:r>
              <a:rPr lang="fr-FR" sz="2000" b="1" dirty="0" smtClean="0">
                <a:latin typeface="Courier New" panose="02070309020205020404" pitchFamily="49" charset="0"/>
                <a:cs typeface="Courier New" panose="02070309020205020404" pitchFamily="49" charset="0"/>
              </a:rPr>
              <a:t>(</a:t>
            </a:r>
            <a:r>
              <a:rPr lang="fr-FR" sz="2000" b="1" dirty="0">
                <a:latin typeface="Courier New" panose="02070309020205020404" pitchFamily="49" charset="0"/>
                <a:cs typeface="Courier New" panose="02070309020205020404" pitchFamily="49" charset="0"/>
              </a:rPr>
              <a:t>'2018-05-23');</a:t>
            </a:r>
          </a:p>
          <a:p>
            <a:pPr marL="0" indent="0">
              <a:buNone/>
            </a:pPr>
            <a:r>
              <a:rPr lang="fr-FR" sz="2000" b="1" dirty="0" err="1">
                <a:latin typeface="Courier New" panose="02070309020205020404" pitchFamily="49" charset="0"/>
                <a:cs typeface="Courier New" panose="02070309020205020404" pitchFamily="49" charset="0"/>
              </a:rPr>
              <a:t>echo</a:t>
            </a:r>
            <a:r>
              <a:rPr lang="fr-FR" sz="2000" b="1" dirty="0">
                <a:latin typeface="Courier New" panose="02070309020205020404" pitchFamily="49" charset="0"/>
                <a:cs typeface="Courier New" panose="02070309020205020404" pitchFamily="49" charset="0"/>
              </a:rPr>
              <a:t> </a:t>
            </a:r>
            <a:r>
              <a:rPr lang="fr-FR" sz="2000" b="1" dirty="0" smtClean="0">
                <a:latin typeface="Courier New" panose="02070309020205020404" pitchFamily="49" charset="0"/>
                <a:cs typeface="Courier New" panose="02070309020205020404" pitchFamily="49" charset="0"/>
              </a:rPr>
              <a:t>$</a:t>
            </a:r>
            <a:r>
              <a:rPr lang="fr-FR" sz="2000" b="1" dirty="0" err="1" smtClean="0">
                <a:latin typeface="Courier New" panose="02070309020205020404" pitchFamily="49" charset="0"/>
                <a:cs typeface="Courier New" panose="02070309020205020404" pitchFamily="49" charset="0"/>
              </a:rPr>
              <a:t>dt</a:t>
            </a:r>
            <a:r>
              <a:rPr lang="fr-FR" sz="2000" b="1" dirty="0" smtClean="0">
                <a:latin typeface="Courier New" panose="02070309020205020404" pitchFamily="49" charset="0"/>
                <a:cs typeface="Courier New" panose="02070309020205020404" pitchFamily="49" charset="0"/>
              </a:rPr>
              <a:t>-&gt;format('l</a:t>
            </a:r>
            <a:r>
              <a:rPr lang="fr-FR" sz="2000" b="1" dirty="0">
                <a:latin typeface="Courier New" panose="02070309020205020404" pitchFamily="49" charset="0"/>
                <a:cs typeface="Courier New" panose="02070309020205020404" pitchFamily="49" charset="0"/>
              </a:rPr>
              <a:t>');	affiche : </a:t>
            </a:r>
            <a:r>
              <a:rPr lang="fr-FR" sz="2000" b="1" dirty="0" err="1">
                <a:cs typeface="Courier New" panose="02070309020205020404" pitchFamily="49" charset="0"/>
              </a:rPr>
              <a:t>Wednesday</a:t>
            </a:r>
            <a:endParaRPr lang="fr-FR" sz="2000" b="1" dirty="0">
              <a:cs typeface="Courier New" panose="02070309020205020404" pitchFamily="49" charset="0"/>
            </a:endParaRPr>
          </a:p>
          <a:p>
            <a:pPr marL="0" indent="0">
              <a:buNone/>
            </a:pPr>
            <a:r>
              <a:rPr lang="fr-FR" sz="2000" b="1" dirty="0" err="1">
                <a:latin typeface="Courier New" panose="02070309020205020404" pitchFamily="49" charset="0"/>
                <a:cs typeface="Courier New" panose="02070309020205020404" pitchFamily="49" charset="0"/>
              </a:rPr>
              <a:t>echo</a:t>
            </a:r>
            <a:r>
              <a:rPr lang="fr-FR" sz="2000" b="1" dirty="0">
                <a:latin typeface="Courier New" panose="02070309020205020404" pitchFamily="49" charset="0"/>
                <a:cs typeface="Courier New" panose="02070309020205020404" pitchFamily="49" charset="0"/>
              </a:rPr>
              <a:t> $</a:t>
            </a:r>
            <a:r>
              <a:rPr lang="fr-FR" sz="2000" b="1" dirty="0" err="1">
                <a:latin typeface="Courier New" panose="02070309020205020404" pitchFamily="49" charset="0"/>
                <a:cs typeface="Courier New" panose="02070309020205020404" pitchFamily="49" charset="0"/>
              </a:rPr>
              <a:t>dt</a:t>
            </a:r>
            <a:r>
              <a:rPr lang="fr-FR" sz="2000" b="1" dirty="0">
                <a:latin typeface="Courier New" panose="02070309020205020404" pitchFamily="49" charset="0"/>
                <a:cs typeface="Courier New" panose="02070309020205020404" pitchFamily="49" charset="0"/>
              </a:rPr>
              <a:t>-</a:t>
            </a:r>
            <a:r>
              <a:rPr lang="fr-FR" sz="2000" b="1" dirty="0" smtClean="0">
                <a:latin typeface="Courier New" panose="02070309020205020404" pitchFamily="49" charset="0"/>
                <a:cs typeface="Courier New" panose="02070309020205020404" pitchFamily="49" charset="0"/>
              </a:rPr>
              <a:t>&gt;format('d </a:t>
            </a:r>
            <a:r>
              <a:rPr lang="fr-FR" sz="2000" b="1" dirty="0">
                <a:latin typeface="Courier New" panose="02070309020205020404" pitchFamily="49" charset="0"/>
                <a:cs typeface="Courier New" panose="02070309020205020404" pitchFamily="49" charset="0"/>
              </a:rPr>
              <a:t>F Y'); affiche 23</a:t>
            </a:r>
            <a:r>
              <a:rPr lang="fr-FR" sz="2000" b="1" dirty="0">
                <a:cs typeface="Courier New" panose="02070309020205020404" pitchFamily="49" charset="0"/>
              </a:rPr>
              <a:t> May 2018</a:t>
            </a:r>
          </a:p>
          <a:p>
            <a:pPr marL="0" indent="0">
              <a:buNone/>
            </a:pPr>
            <a:endParaRPr lang="fr-FR" sz="2000" b="1" dirty="0" smtClean="0">
              <a:latin typeface="+mj-lt"/>
              <a:cs typeface="Courier New" panose="02070309020205020404" pitchFamily="49" charset="0"/>
            </a:endParaRPr>
          </a:p>
          <a:p>
            <a:pPr marL="0" indent="0">
              <a:buNone/>
            </a:pPr>
            <a:endParaRPr lang="fr-FR" sz="2000" b="1" dirty="0">
              <a:latin typeface="+mj-lt"/>
              <a:cs typeface="Courier New" panose="02070309020205020404" pitchFamily="49" charset="0"/>
            </a:endParaRPr>
          </a:p>
        </p:txBody>
      </p:sp>
    </p:spTree>
    <p:extLst>
      <p:ext uri="{BB962C8B-B14F-4D97-AF65-F5344CB8AC3E}">
        <p14:creationId xmlns:p14="http://schemas.microsoft.com/office/powerpoint/2010/main" val="1149868649"/>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types de variables</a:t>
            </a:r>
            <a:endParaRPr lang="fr-FR" dirty="0"/>
          </a:p>
        </p:txBody>
      </p:sp>
      <p:sp>
        <p:nvSpPr>
          <p:cNvPr id="3" name="Espace réservé du contenu 2"/>
          <p:cNvSpPr>
            <a:spLocks noGrp="1"/>
          </p:cNvSpPr>
          <p:nvPr>
            <p:ph idx="1"/>
          </p:nvPr>
        </p:nvSpPr>
        <p:spPr>
          <a:xfrm>
            <a:off x="762000" y="1268760"/>
            <a:ext cx="8274496" cy="5328593"/>
          </a:xfrm>
        </p:spPr>
        <p:txBody>
          <a:bodyPr>
            <a:normAutofit/>
          </a:bodyPr>
          <a:lstStyle/>
          <a:p>
            <a:pPr marL="0" indent="0">
              <a:buNone/>
            </a:pPr>
            <a:r>
              <a:rPr lang="fr-FR" sz="2000" b="1" dirty="0" smtClean="0"/>
              <a:t>Chaîne de caractères entourée </a:t>
            </a:r>
            <a:r>
              <a:rPr lang="fr-FR" sz="2000" b="1" dirty="0"/>
              <a:t>de guillemets simples</a:t>
            </a:r>
          </a:p>
          <a:p>
            <a:pPr marL="0" indent="0">
              <a:buNone/>
            </a:pPr>
            <a:r>
              <a:rPr lang="fr-FR" sz="2000" dirty="0"/>
              <a:t>La façon la plus simple de spécifier une chaîne de caractères est de l'entourer de guillemets simples (le caractère </a:t>
            </a:r>
            <a:r>
              <a:rPr lang="fr-FR" sz="2000" b="1" i="1" dirty="0" smtClean="0">
                <a:solidFill>
                  <a:schemeClr val="accent2">
                    <a:lumMod val="75000"/>
                  </a:schemeClr>
                </a:solidFill>
              </a:rPr>
              <a:t>'</a:t>
            </a:r>
            <a:r>
              <a:rPr lang="fr-FR" sz="2000" i="1" dirty="0" smtClean="0"/>
              <a:t> </a:t>
            </a:r>
            <a:r>
              <a:rPr lang="fr-FR" sz="2000" dirty="0" smtClean="0"/>
              <a:t>). </a:t>
            </a:r>
            <a:endParaRPr lang="fr-FR" sz="2000" dirty="0"/>
          </a:p>
          <a:p>
            <a:pPr marL="0" indent="0">
              <a:buNone/>
            </a:pPr>
            <a:r>
              <a:rPr lang="fr-FR" sz="2000" dirty="0"/>
              <a:t>Pour spécifier un guillemet simple littéral, vous devrez l'échapper à l'aide d'un antislash (</a:t>
            </a:r>
            <a:r>
              <a:rPr lang="fr-FR" sz="2000" i="1" dirty="0"/>
              <a:t>\</a:t>
            </a:r>
            <a:r>
              <a:rPr lang="fr-FR" sz="2000" dirty="0"/>
              <a:t>). </a:t>
            </a:r>
            <a:endParaRPr lang="fr-FR" sz="2000" dirty="0" smtClean="0"/>
          </a:p>
          <a:p>
            <a:pPr marL="0" indent="0">
              <a:buNone/>
            </a:pPr>
            <a:r>
              <a:rPr lang="fr-FR" sz="2000" dirty="0" smtClean="0"/>
              <a:t>Pour </a:t>
            </a:r>
            <a:r>
              <a:rPr lang="fr-FR" sz="2000" dirty="0"/>
              <a:t>spécifier un antislash littéral, doublez-le (</a:t>
            </a:r>
            <a:r>
              <a:rPr lang="fr-FR" sz="2000" i="1" dirty="0"/>
              <a:t>\\</a:t>
            </a:r>
            <a:r>
              <a:rPr lang="fr-FR" sz="2000" dirty="0"/>
              <a:t>). </a:t>
            </a:r>
            <a:endParaRPr lang="fr-FR" sz="2000" dirty="0" smtClean="0"/>
          </a:p>
          <a:p>
            <a:pPr marL="0" indent="0">
              <a:buNone/>
            </a:pPr>
            <a:r>
              <a:rPr lang="fr-FR" sz="2000" dirty="0" smtClean="0"/>
              <a:t>exemples : </a:t>
            </a:r>
          </a:p>
          <a:p>
            <a:pPr marL="0" indent="0">
              <a:buNone/>
            </a:pPr>
            <a:r>
              <a:rPr lang="fr-FR" sz="2000" dirty="0" smtClean="0"/>
              <a:t>$a = '</a:t>
            </a:r>
            <a:r>
              <a:rPr lang="fr-FR" sz="2000" dirty="0" err="1" smtClean="0"/>
              <a:t>aujourd</a:t>
            </a:r>
            <a:r>
              <a:rPr lang="fr-FR" sz="2000" dirty="0" smtClean="0"/>
              <a:t>\'hui il fait beau'; // affiche </a:t>
            </a:r>
            <a:r>
              <a:rPr lang="fr-FR" sz="2000" dirty="0" smtClean="0">
                <a:solidFill>
                  <a:schemeClr val="accent2">
                    <a:lumMod val="75000"/>
                  </a:schemeClr>
                </a:solidFill>
              </a:rPr>
              <a:t>aujourd'hui </a:t>
            </a:r>
            <a:r>
              <a:rPr lang="fr-FR" sz="2000" dirty="0">
                <a:solidFill>
                  <a:schemeClr val="accent2">
                    <a:lumMod val="75000"/>
                  </a:schemeClr>
                </a:solidFill>
              </a:rPr>
              <a:t>il fait beau</a:t>
            </a:r>
          </a:p>
          <a:p>
            <a:pPr marL="0" indent="0">
              <a:buNone/>
            </a:pPr>
            <a:endParaRPr lang="fr-FR" sz="2000" dirty="0" smtClean="0"/>
          </a:p>
          <a:p>
            <a:pPr marL="0" indent="0">
              <a:buNone/>
            </a:pPr>
            <a:r>
              <a:rPr lang="fr-FR" sz="2000" dirty="0" smtClean="0"/>
              <a:t>Le caractère d'échappement \ indique que le caractère suivant est un caractère normal n'ayant aucune signification particulière.</a:t>
            </a:r>
          </a:p>
        </p:txBody>
      </p:sp>
    </p:spTree>
    <p:extLst>
      <p:ext uri="{BB962C8B-B14F-4D97-AF65-F5344CB8AC3E}">
        <p14:creationId xmlns:p14="http://schemas.microsoft.com/office/powerpoint/2010/main" val="3913374659"/>
      </p:ext>
    </p:extLst>
  </p:cSld>
  <p:clrMapOvr>
    <a:masterClrMapping/>
  </p:clrMapOvr>
  <p:transition spd="slow">
    <p:wipe dir="d"/>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br>
              <a:rPr lang="fr-FR" sz="4000" b="1" i="1" dirty="0" smtClean="0"/>
            </a:b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400" dirty="0" smtClean="0"/>
              <a:t>Exercice : </a:t>
            </a:r>
            <a:r>
              <a:rPr lang="fr-FR" sz="2400" dirty="0" err="1" smtClean="0"/>
              <a:t>frenchdate</a:t>
            </a:r>
            <a:r>
              <a:rPr lang="fr-FR" sz="2400" dirty="0" smtClean="0"/>
              <a:t>($texte)</a:t>
            </a:r>
          </a:p>
          <a:p>
            <a:pPr marL="0" indent="0">
              <a:buNone/>
            </a:pPr>
            <a:r>
              <a:rPr lang="fr-FR" sz="2000" dirty="0" smtClean="0"/>
              <a:t>Ecrire une fonction qui transforme l'affichage anglo-saxon d'une date en un affichage en français.</a:t>
            </a:r>
          </a:p>
          <a:p>
            <a:pPr marL="0" indent="0">
              <a:buNone/>
            </a:pPr>
            <a:r>
              <a:rPr lang="fr-FR" sz="2000" dirty="0" smtClean="0"/>
              <a:t>La fonction s'appellera </a:t>
            </a:r>
            <a:r>
              <a:rPr lang="fr-FR" sz="2000" dirty="0" err="1" smtClean="0">
                <a:solidFill>
                  <a:schemeClr val="tx2">
                    <a:lumMod val="75000"/>
                  </a:schemeClr>
                </a:solidFill>
              </a:rPr>
              <a:t>frenchdate</a:t>
            </a:r>
            <a:r>
              <a:rPr lang="fr-FR" sz="2000" dirty="0" smtClean="0">
                <a:solidFill>
                  <a:schemeClr val="tx2">
                    <a:lumMod val="75000"/>
                  </a:schemeClr>
                </a:solidFill>
              </a:rPr>
              <a:t>($texte)</a:t>
            </a:r>
          </a:p>
          <a:p>
            <a:pPr marL="0" indent="0">
              <a:buNone/>
            </a:pPr>
            <a:r>
              <a:rPr lang="fr-FR" sz="2000" dirty="0" smtClean="0"/>
              <a:t>Voilà ce qu'elle doit faire :</a:t>
            </a:r>
          </a:p>
          <a:p>
            <a:pPr marL="0" indent="0">
              <a:buNone/>
            </a:pPr>
            <a:r>
              <a:rPr lang="fr-FR" sz="2000" b="1" dirty="0" smtClean="0">
                <a:latin typeface="+mj-lt"/>
                <a:cs typeface="Courier New" panose="02070309020205020404" pitchFamily="49" charset="0"/>
              </a:rPr>
              <a:t>En anglais :			En Français</a:t>
            </a:r>
          </a:p>
          <a:p>
            <a:pPr marL="0" indent="0">
              <a:buNone/>
            </a:pPr>
            <a:r>
              <a:rPr lang="en-US" sz="2000" dirty="0">
                <a:latin typeface="Times New Roman" panose="02020603050405020304" pitchFamily="18" charset="0"/>
                <a:cs typeface="Times New Roman" panose="02020603050405020304" pitchFamily="18" charset="0"/>
              </a:rPr>
              <a:t>Monday 16 October </a:t>
            </a:r>
            <a:r>
              <a:rPr lang="en-US" sz="2000" dirty="0" smtClean="0">
                <a:latin typeface="Times New Roman" panose="02020603050405020304" pitchFamily="18" charset="0"/>
                <a:cs typeface="Times New Roman" panose="02020603050405020304" pitchFamily="18" charset="0"/>
              </a:rPr>
              <a:t>2017		</a:t>
            </a:r>
            <a:r>
              <a:rPr lang="en-US" sz="2000" dirty="0" err="1" smtClean="0">
                <a:latin typeface="Times New Roman" panose="02020603050405020304" pitchFamily="18" charset="0"/>
                <a:cs typeface="Times New Roman" panose="02020603050405020304" pitchFamily="18" charset="0"/>
              </a:rPr>
              <a:t>Lundi</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16 </a:t>
            </a:r>
            <a:r>
              <a:rPr lang="en-US" sz="2000" dirty="0" err="1">
                <a:latin typeface="Times New Roman" panose="02020603050405020304" pitchFamily="18" charset="0"/>
                <a:cs typeface="Times New Roman" panose="02020603050405020304" pitchFamily="18" charset="0"/>
              </a:rPr>
              <a:t>Octobre</a:t>
            </a:r>
            <a:r>
              <a:rPr lang="en-US" sz="2000" dirty="0">
                <a:latin typeface="Times New Roman" panose="02020603050405020304" pitchFamily="18" charset="0"/>
                <a:cs typeface="Times New Roman" panose="02020603050405020304" pitchFamily="18" charset="0"/>
              </a:rPr>
              <a:t> 2017</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Mon 16 Oct </a:t>
            </a:r>
            <a:r>
              <a:rPr lang="en-US" sz="2000" dirty="0" smtClean="0">
                <a:latin typeface="Times New Roman" panose="02020603050405020304" pitchFamily="18" charset="0"/>
                <a:cs typeface="Times New Roman" panose="02020603050405020304" pitchFamily="18" charset="0"/>
              </a:rPr>
              <a:t>2017			</a:t>
            </a:r>
            <a:r>
              <a:rPr lang="en-US" sz="2000" dirty="0" err="1" smtClean="0">
                <a:latin typeface="Times New Roman" panose="02020603050405020304" pitchFamily="18" charset="0"/>
                <a:cs typeface="Times New Roman" panose="02020603050405020304" pitchFamily="18" charset="0"/>
              </a:rPr>
              <a:t>Lun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16 Oct </a:t>
            </a:r>
            <a:r>
              <a:rPr lang="en-US" sz="2000" dirty="0" smtClean="0">
                <a:latin typeface="Times New Roman" panose="02020603050405020304" pitchFamily="18" charset="0"/>
                <a:cs typeface="Times New Roman" panose="02020603050405020304" pitchFamily="18" charset="0"/>
              </a:rPr>
              <a:t>2017</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Tester la function avec les dates et les formats </a:t>
            </a:r>
            <a:r>
              <a:rPr lang="en-US" sz="2000" b="1" dirty="0" err="1" smtClean="0">
                <a:latin typeface="Times New Roman" panose="02020603050405020304" pitchFamily="18" charset="0"/>
                <a:cs typeface="Times New Roman" panose="02020603050405020304" pitchFamily="18" charset="0"/>
              </a:rPr>
              <a:t>suivants</a:t>
            </a:r>
            <a:r>
              <a:rPr lang="en-US" sz="2000" b="1" dirty="0" smtClean="0">
                <a:latin typeface="Times New Roman" panose="02020603050405020304" pitchFamily="18" charset="0"/>
                <a:cs typeface="Times New Roman" panose="02020603050405020304" pitchFamily="18" charset="0"/>
              </a:rPr>
              <a:t> :</a:t>
            </a:r>
          </a:p>
          <a:p>
            <a:pPr marL="0" indent="0">
              <a:buNone/>
            </a:pPr>
            <a:r>
              <a:rPr lang="en-US" sz="2000" b="1" dirty="0">
                <a:latin typeface="Times New Roman" panose="02020603050405020304" pitchFamily="18" charset="0"/>
                <a:cs typeface="Times New Roman" panose="02020603050405020304" pitchFamily="18" charset="0"/>
              </a:rPr>
              <a:t>24/02/2012		l d F </a:t>
            </a:r>
            <a:r>
              <a:rPr lang="en-US" sz="2000" b="1" dirty="0" smtClean="0">
                <a:latin typeface="Times New Roman" panose="02020603050405020304" pitchFamily="18" charset="0"/>
                <a:cs typeface="Times New Roman" panose="02020603050405020304" pitchFamily="18" charset="0"/>
              </a:rPr>
              <a:t>Y</a:t>
            </a:r>
          </a:p>
          <a:p>
            <a:pPr marL="0" indent="0">
              <a:buNone/>
            </a:pPr>
            <a:r>
              <a:rPr lang="en-US" sz="2000" b="1" dirty="0">
                <a:latin typeface="Times New Roman" panose="02020603050405020304" pitchFamily="18" charset="0"/>
                <a:cs typeface="Times New Roman" panose="02020603050405020304" pitchFamily="18" charset="0"/>
              </a:rPr>
              <a:t>30/3/2019		D </a:t>
            </a:r>
            <a:r>
              <a:rPr lang="en-US" sz="2000" b="1" dirty="0" err="1">
                <a:latin typeface="Times New Roman" panose="02020603050405020304" pitchFamily="18" charset="0"/>
                <a:cs typeface="Times New Roman" panose="02020603050405020304" pitchFamily="18" charset="0"/>
              </a:rPr>
              <a:t>d</a:t>
            </a:r>
            <a:r>
              <a:rPr lang="en-US" sz="2000" b="1" dirty="0">
                <a:latin typeface="Times New Roman" panose="02020603050405020304" pitchFamily="18" charset="0"/>
                <a:cs typeface="Times New Roman" panose="02020603050405020304" pitchFamily="18" charset="0"/>
              </a:rPr>
              <a:t> M Y</a:t>
            </a:r>
            <a:endParaRPr lang="fr-F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2730013"/>
      </p:ext>
    </p:extLst>
  </p:cSld>
  <p:clrMapOvr>
    <a:masterClrMapping/>
  </p:clrMapOvr>
  <p:transition spd="slow">
    <p:wipe dir="d"/>
  </p:transition>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93756"/>
            <a:ext cx="8532440" cy="1143000"/>
          </a:xfrm>
        </p:spPr>
        <p:txBody>
          <a:bodyPr/>
          <a:lstStyle/>
          <a:p>
            <a:r>
              <a:rPr lang="fr-FR" sz="4000" b="1" i="1" dirty="0" smtClean="0"/>
              <a:t>L'objet date et les fonctions associées :</a:t>
            </a:r>
            <a:br>
              <a:rPr lang="fr-FR" sz="4000" b="1" i="1" dirty="0" smtClean="0"/>
            </a:br>
            <a:r>
              <a:rPr lang="fr-FR" sz="3200" b="1" i="1" dirty="0" err="1" smtClean="0">
                <a:solidFill>
                  <a:schemeClr val="accent2">
                    <a:lumMod val="75000"/>
                  </a:schemeClr>
                </a:solidFill>
              </a:rPr>
              <a:t>date_diff</a:t>
            </a:r>
            <a:r>
              <a:rPr lang="fr-FR" sz="3200" b="1" i="1" dirty="0" smtClean="0">
                <a:solidFill>
                  <a:srgbClr val="C00000"/>
                </a:solidFill>
              </a:rPr>
              <a:t>(</a:t>
            </a:r>
            <a:r>
              <a:rPr lang="fr-FR" altLang="fr-FR" sz="3200" b="1" i="1" dirty="0" smtClean="0">
                <a:solidFill>
                  <a:schemeClr val="tx2">
                    <a:lumMod val="75000"/>
                  </a:schemeClr>
                </a:solidFill>
              </a:rPr>
              <a:t>$</a:t>
            </a:r>
            <a:r>
              <a:rPr lang="fr-FR" altLang="fr-FR" sz="3200" b="1" i="1" dirty="0">
                <a:solidFill>
                  <a:schemeClr val="tx2">
                    <a:lumMod val="75000"/>
                  </a:schemeClr>
                </a:solidFill>
              </a:rPr>
              <a:t>datetime1, $datetime2</a:t>
            </a:r>
            <a:r>
              <a:rPr lang="fr-FR" sz="3200" b="1" i="1" dirty="0" smtClean="0">
                <a:solidFill>
                  <a:schemeClr val="accent2">
                    <a:lumMod val="75000"/>
                  </a:schemeClr>
                </a:solidFill>
              </a:rPr>
              <a:t>)</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a:t>Alias de </a:t>
            </a:r>
            <a:r>
              <a:rPr lang="fr-FR" sz="2000" b="1" dirty="0" smtClean="0">
                <a:solidFill>
                  <a:srgbClr val="C00000"/>
                </a:solidFill>
              </a:rPr>
              <a:t>Date::</a:t>
            </a:r>
            <a:r>
              <a:rPr lang="fr-FR" sz="2000" b="1" dirty="0" err="1" smtClean="0">
                <a:solidFill>
                  <a:srgbClr val="C00000"/>
                </a:solidFill>
              </a:rPr>
              <a:t>diff</a:t>
            </a:r>
            <a:r>
              <a:rPr lang="fr-FR" sz="2000" b="1" dirty="0" smtClean="0">
                <a:solidFill>
                  <a:schemeClr val="tx2">
                    <a:lumMod val="75000"/>
                  </a:schemeClr>
                </a:solidFill>
              </a:rPr>
              <a:t>()</a:t>
            </a:r>
            <a:endParaRPr lang="fr-FR" sz="2000" b="1" dirty="0">
              <a:solidFill>
                <a:schemeClr val="tx2">
                  <a:lumMod val="75000"/>
                </a:schemeClr>
              </a:solidFill>
            </a:endParaRPr>
          </a:p>
          <a:p>
            <a:pPr marL="0" indent="0">
              <a:buNone/>
            </a:pPr>
            <a:r>
              <a:rPr lang="fr-FR" sz="2000" dirty="0" smtClean="0"/>
              <a:t>Retourne la différence entre deux dates. Cette différence est calculée puis stockée dans un objet contenant tous les éléments nombre d'années, de mois, de jours, d'heures, de minutes et de secondes.</a:t>
            </a:r>
          </a:p>
          <a:p>
            <a:pPr marL="0" indent="0">
              <a:buNone/>
            </a:pPr>
            <a:r>
              <a:rPr lang="fr-FR" sz="2000" dirty="0" smtClean="0"/>
              <a:t>Cette différence pourra être exploitée à l'aide des fonctions </a:t>
            </a:r>
            <a:r>
              <a:rPr lang="fr-FR" sz="2000" b="1" dirty="0" err="1" smtClean="0">
                <a:solidFill>
                  <a:srgbClr val="C00000"/>
                </a:solidFill>
              </a:rPr>
              <a:t>date_interval_format</a:t>
            </a:r>
            <a:r>
              <a:rPr lang="fr-FR" sz="2000" b="1" dirty="0" smtClean="0">
                <a:solidFill>
                  <a:srgbClr val="C00000"/>
                </a:solidFill>
              </a:rPr>
              <a:t>()</a:t>
            </a:r>
            <a:r>
              <a:rPr lang="fr-FR" sz="2000" dirty="0" smtClean="0"/>
              <a:t> ou de son alias </a:t>
            </a:r>
            <a:r>
              <a:rPr lang="fr-FR" sz="2000" b="1" dirty="0" err="1">
                <a:solidFill>
                  <a:srgbClr val="C00000"/>
                </a:solidFill>
              </a:rPr>
              <a:t>DateInterval</a:t>
            </a:r>
            <a:r>
              <a:rPr lang="fr-FR" sz="2000" b="1" dirty="0">
                <a:solidFill>
                  <a:srgbClr val="C00000"/>
                </a:solidFill>
              </a:rPr>
              <a:t>::</a:t>
            </a:r>
            <a:r>
              <a:rPr lang="fr-FR" sz="2000" b="1" dirty="0" smtClean="0">
                <a:solidFill>
                  <a:srgbClr val="C00000"/>
                </a:solidFill>
              </a:rPr>
              <a:t>format()</a:t>
            </a:r>
            <a:endParaRPr lang="fr-FR" sz="2000" dirty="0" smtClean="0">
              <a:solidFill>
                <a:srgbClr val="C00000"/>
              </a:solidFill>
            </a:endParaRPr>
          </a:p>
          <a:p>
            <a:pPr marL="0" indent="0">
              <a:buNone/>
            </a:pPr>
            <a:r>
              <a:rPr lang="fr-FR" sz="2000" dirty="0" smtClean="0"/>
              <a:t>Exemples :</a:t>
            </a:r>
          </a:p>
          <a:p>
            <a:pPr marL="0" indent="0">
              <a:buNone/>
            </a:pPr>
            <a:r>
              <a:rPr lang="fr-FR" sz="2000" b="1" dirty="0">
                <a:latin typeface="Courier New" panose="02070309020205020404" pitchFamily="49" charset="0"/>
                <a:cs typeface="Courier New" panose="02070309020205020404" pitchFamily="49" charset="0"/>
              </a:rPr>
              <a:t>$</a:t>
            </a:r>
            <a:r>
              <a:rPr lang="fr-FR" sz="2000" b="1" dirty="0" smtClean="0">
                <a:latin typeface="Courier New" panose="02070309020205020404" pitchFamily="49" charset="0"/>
                <a:cs typeface="Courier New" panose="02070309020205020404" pitchFamily="49" charset="0"/>
              </a:rPr>
              <a:t>dt1 </a:t>
            </a:r>
            <a:r>
              <a:rPr lang="fr-FR" sz="2000" b="1" dirty="0">
                <a:latin typeface="Courier New" panose="02070309020205020404" pitchFamily="49" charset="0"/>
                <a:cs typeface="Courier New" panose="02070309020205020404" pitchFamily="49" charset="0"/>
              </a:rPr>
              <a:t>= new </a:t>
            </a:r>
            <a:r>
              <a:rPr lang="fr-FR" sz="2000" b="1" dirty="0" err="1">
                <a:latin typeface="Courier New" panose="02070309020205020404" pitchFamily="49" charset="0"/>
                <a:cs typeface="Courier New" panose="02070309020205020404" pitchFamily="49" charset="0"/>
              </a:rPr>
              <a:t>DateTime</a:t>
            </a:r>
            <a:r>
              <a:rPr lang="fr-FR" sz="2000" b="1" dirty="0">
                <a:latin typeface="Courier New" panose="02070309020205020404" pitchFamily="49" charset="0"/>
                <a:cs typeface="Courier New" panose="02070309020205020404" pitchFamily="49" charset="0"/>
              </a:rPr>
              <a:t>('2018-05-23');</a:t>
            </a:r>
          </a:p>
          <a:p>
            <a:pPr marL="0" indent="0">
              <a:buNone/>
            </a:pPr>
            <a:r>
              <a:rPr lang="fr-FR" sz="2100" b="1" dirty="0">
                <a:latin typeface="Courier New" panose="02070309020205020404" pitchFamily="49" charset="0"/>
                <a:cs typeface="Courier New" panose="02070309020205020404" pitchFamily="49" charset="0"/>
              </a:rPr>
              <a:t>$dt2 = new </a:t>
            </a:r>
            <a:r>
              <a:rPr lang="fr-FR" sz="2100" b="1" dirty="0" err="1">
                <a:latin typeface="Courier New" panose="02070309020205020404" pitchFamily="49" charset="0"/>
                <a:cs typeface="Courier New" panose="02070309020205020404" pitchFamily="49" charset="0"/>
              </a:rPr>
              <a:t>DateTime</a:t>
            </a:r>
            <a:r>
              <a:rPr lang="fr-FR" sz="2100" b="1" dirty="0">
                <a:latin typeface="Courier New" panose="02070309020205020404" pitchFamily="49" charset="0"/>
                <a:cs typeface="Courier New" panose="02070309020205020404" pitchFamily="49" charset="0"/>
              </a:rPr>
              <a:t>(</a:t>
            </a:r>
            <a:r>
              <a:rPr lang="fr-FR" sz="2100" b="1" dirty="0" smtClean="0">
                <a:latin typeface="Courier New" panose="02070309020205020404" pitchFamily="49" charset="0"/>
                <a:cs typeface="Courier New" panose="02070309020205020404" pitchFamily="49" charset="0"/>
              </a:rPr>
              <a:t>'2016-08-11</a:t>
            </a:r>
            <a:r>
              <a:rPr lang="fr-FR" sz="2100" b="1" dirty="0">
                <a:latin typeface="Courier New" panose="02070309020205020404" pitchFamily="49" charset="0"/>
                <a:cs typeface="Courier New" panose="02070309020205020404" pitchFamily="49" charset="0"/>
              </a:rPr>
              <a:t>');</a:t>
            </a:r>
          </a:p>
          <a:p>
            <a:pPr marL="0" indent="0">
              <a:buNone/>
            </a:pPr>
            <a:r>
              <a:rPr lang="fr-FR" sz="2100" b="1" dirty="0">
                <a:latin typeface="Courier New" panose="02070309020205020404" pitchFamily="49" charset="0"/>
                <a:cs typeface="Courier New" panose="02070309020205020404" pitchFamily="49" charset="0"/>
              </a:rPr>
              <a:t>$</a:t>
            </a:r>
            <a:r>
              <a:rPr lang="fr-FR" sz="2100" b="1" dirty="0" err="1">
                <a:latin typeface="Courier New" panose="02070309020205020404" pitchFamily="49" charset="0"/>
                <a:cs typeface="Courier New" panose="02070309020205020404" pitchFamily="49" charset="0"/>
              </a:rPr>
              <a:t>interval</a:t>
            </a:r>
            <a:r>
              <a:rPr lang="fr-FR" sz="2100" b="1" dirty="0">
                <a:latin typeface="Courier New" panose="02070309020205020404" pitchFamily="49" charset="0"/>
                <a:cs typeface="Courier New" panose="02070309020205020404" pitchFamily="49" charset="0"/>
              </a:rPr>
              <a:t> = $dt2-&gt;</a:t>
            </a:r>
            <a:r>
              <a:rPr lang="fr-FR" sz="2100" b="1" dirty="0" err="1">
                <a:latin typeface="Courier New" panose="02070309020205020404" pitchFamily="49" charset="0"/>
                <a:cs typeface="Courier New" panose="02070309020205020404" pitchFamily="49" charset="0"/>
              </a:rPr>
              <a:t>diff</a:t>
            </a:r>
            <a:r>
              <a:rPr lang="fr-FR" sz="2100" b="1" dirty="0">
                <a:latin typeface="Courier New" panose="02070309020205020404" pitchFamily="49" charset="0"/>
                <a:cs typeface="Courier New" panose="02070309020205020404" pitchFamily="49" charset="0"/>
              </a:rPr>
              <a:t>($dt1);</a:t>
            </a:r>
          </a:p>
          <a:p>
            <a:pPr marL="0" indent="0">
              <a:buNone/>
            </a:pPr>
            <a:r>
              <a:rPr lang="fr-FR" altLang="fr-FR" sz="2100" b="1" dirty="0" err="1">
                <a:latin typeface="Courier New" panose="02070309020205020404" pitchFamily="49" charset="0"/>
                <a:cs typeface="Courier New" panose="02070309020205020404" pitchFamily="49" charset="0"/>
              </a:rPr>
              <a:t>echo</a:t>
            </a:r>
            <a:r>
              <a:rPr lang="fr-FR" altLang="fr-FR" sz="2100" b="1" dirty="0">
                <a:latin typeface="Courier New" panose="02070309020205020404" pitchFamily="49" charset="0"/>
                <a:cs typeface="Courier New" panose="02070309020205020404" pitchFamily="49" charset="0"/>
              </a:rPr>
              <a:t> $</a:t>
            </a:r>
            <a:r>
              <a:rPr lang="fr-FR" altLang="fr-FR" sz="2100" b="1" dirty="0" err="1">
                <a:latin typeface="Courier New" panose="02070309020205020404" pitchFamily="49" charset="0"/>
                <a:cs typeface="Courier New" panose="02070309020205020404" pitchFamily="49" charset="0"/>
              </a:rPr>
              <a:t>interval</a:t>
            </a:r>
            <a:r>
              <a:rPr lang="fr-FR" altLang="fr-FR" sz="2100" b="1" dirty="0">
                <a:latin typeface="Courier New" panose="02070309020205020404" pitchFamily="49" charset="0"/>
                <a:cs typeface="Courier New" panose="02070309020205020404" pitchFamily="49" charset="0"/>
              </a:rPr>
              <a:t>-&gt;format('%a </a:t>
            </a:r>
            <a:r>
              <a:rPr lang="fr-FR" altLang="fr-FR" sz="2100" b="1" dirty="0" smtClean="0">
                <a:latin typeface="Courier New" panose="02070309020205020404" pitchFamily="49" charset="0"/>
                <a:cs typeface="Courier New" panose="02070309020205020404" pitchFamily="49" charset="0"/>
              </a:rPr>
              <a:t>jours')."\</a:t>
            </a:r>
            <a:r>
              <a:rPr lang="fr-FR" altLang="fr-FR" sz="2100" b="1" dirty="0">
                <a:latin typeface="Courier New" panose="02070309020205020404" pitchFamily="49" charset="0"/>
                <a:cs typeface="Courier New" panose="02070309020205020404" pitchFamily="49" charset="0"/>
              </a:rPr>
              <a:t>n</a:t>
            </a:r>
            <a:r>
              <a:rPr lang="fr-FR" altLang="fr-FR" sz="2100" b="1" dirty="0" smtClean="0">
                <a:latin typeface="Courier New" panose="02070309020205020404" pitchFamily="49" charset="0"/>
                <a:cs typeface="Courier New" panose="02070309020205020404" pitchFamily="49" charset="0"/>
              </a:rPr>
              <a:t>";</a:t>
            </a:r>
          </a:p>
          <a:p>
            <a:pPr marL="0" indent="0">
              <a:buNone/>
            </a:pPr>
            <a:r>
              <a:rPr lang="fr-FR" sz="2100" b="1" dirty="0" smtClean="0">
                <a:latin typeface="Courier New" panose="02070309020205020404" pitchFamily="49" charset="0"/>
                <a:cs typeface="Courier New" panose="02070309020205020404" pitchFamily="49" charset="0"/>
              </a:rPr>
              <a:t>affiche : </a:t>
            </a:r>
            <a:r>
              <a:rPr lang="fr-FR" sz="2100" b="1" dirty="0" smtClean="0">
                <a:latin typeface="Times New Roman" panose="02020603050405020304" pitchFamily="18" charset="0"/>
                <a:cs typeface="Times New Roman" panose="02020603050405020304" pitchFamily="18" charset="0"/>
              </a:rPr>
              <a:t>650 jours</a:t>
            </a:r>
            <a:endParaRPr lang="fr-FR" sz="2100" b="1" dirty="0">
              <a:latin typeface="Times New Roman" panose="02020603050405020304" pitchFamily="18" charset="0"/>
              <a:cs typeface="Times New Roman" panose="02020603050405020304" pitchFamily="18" charset="0"/>
            </a:endParaRPr>
          </a:p>
          <a:p>
            <a:pPr marL="0" indent="0">
              <a:buNone/>
            </a:pPr>
            <a:r>
              <a:rPr lang="fr-FR" sz="2000" dirty="0" smtClean="0">
                <a:latin typeface="+mj-lt"/>
                <a:cs typeface="Courier New" panose="02070309020205020404" pitchFamily="49" charset="0"/>
              </a:rPr>
              <a:t>(%a est le paramètre permettant l'affichage de l'intervalle en nombre de jours)</a:t>
            </a:r>
          </a:p>
          <a:p>
            <a:pPr marL="0" indent="0">
              <a:buNone/>
            </a:pPr>
            <a:endParaRPr lang="fr-FR" sz="2000" b="1" dirty="0">
              <a:latin typeface="+mj-lt"/>
              <a:cs typeface="Courier New" panose="02070309020205020404" pitchFamily="49" charset="0"/>
            </a:endParaRPr>
          </a:p>
        </p:txBody>
      </p:sp>
      <p:sp>
        <p:nvSpPr>
          <p:cNvPr id="4" name="Rectangle 1"/>
          <p:cNvSpPr>
            <a:spLocks noChangeArrowheads="1"/>
          </p:cNvSpPr>
          <p:nvPr/>
        </p:nvSpPr>
        <p:spPr bwMode="auto">
          <a:xfrm>
            <a:off x="0" y="136267"/>
            <a:ext cx="20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6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1868653"/>
      </p:ext>
    </p:extLst>
  </p:cSld>
  <p:clrMapOvr>
    <a:masterClrMapping/>
  </p:clrMapOvr>
  <p:transition spd="slow">
    <p:wipe dir="d"/>
  </p:transition>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br>
              <a:rPr lang="fr-FR" sz="4000" b="1" i="1" dirty="0" smtClean="0"/>
            </a:br>
            <a:r>
              <a:rPr lang="fr-FR" sz="3200" b="1" i="1" dirty="0" err="1" smtClean="0">
                <a:solidFill>
                  <a:schemeClr val="accent2">
                    <a:lumMod val="75000"/>
                  </a:schemeClr>
                </a:solidFill>
              </a:rPr>
              <a:t>date_interval_format</a:t>
            </a:r>
            <a:r>
              <a:rPr lang="fr-FR" sz="3200" b="1" i="1" dirty="0" smtClean="0">
                <a:solidFill>
                  <a:schemeClr val="accent2">
                    <a:lumMod val="75000"/>
                  </a:schemeClr>
                </a:solidFill>
              </a:rPr>
              <a:t>(</a:t>
            </a:r>
            <a:r>
              <a:rPr lang="fr-FR" sz="3200" b="1" i="1" dirty="0" smtClean="0">
                <a:solidFill>
                  <a:schemeClr val="tx2">
                    <a:lumMod val="75000"/>
                  </a:schemeClr>
                </a:solidFill>
              </a:rPr>
              <a:t>$format</a:t>
            </a:r>
            <a:r>
              <a:rPr lang="fr-FR" sz="3200" b="1" i="1" dirty="0" smtClean="0">
                <a:solidFill>
                  <a:schemeClr val="accent2">
                    <a:lumMod val="75000"/>
                  </a:schemeClr>
                </a:solidFill>
              </a:rPr>
              <a:t>)</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a:t>Alias de </a:t>
            </a:r>
            <a:r>
              <a:rPr lang="fr-FR" sz="2000" b="1" dirty="0" err="1" smtClean="0">
                <a:solidFill>
                  <a:srgbClr val="C00000"/>
                </a:solidFill>
              </a:rPr>
              <a:t>DateInterval</a:t>
            </a:r>
            <a:r>
              <a:rPr lang="fr-FR" sz="2000" b="1" dirty="0" smtClean="0">
                <a:solidFill>
                  <a:srgbClr val="C00000"/>
                </a:solidFill>
              </a:rPr>
              <a:t>::format</a:t>
            </a:r>
            <a:r>
              <a:rPr lang="fr-FR" sz="2000" b="1" dirty="0" smtClean="0">
                <a:solidFill>
                  <a:schemeClr val="tx2">
                    <a:lumMod val="75000"/>
                  </a:schemeClr>
                </a:solidFill>
              </a:rPr>
              <a:t>($format)</a:t>
            </a:r>
            <a:endParaRPr lang="fr-FR" sz="2000" b="1" dirty="0">
              <a:solidFill>
                <a:schemeClr val="tx2">
                  <a:lumMod val="75000"/>
                </a:schemeClr>
              </a:solidFill>
            </a:endParaRPr>
          </a:p>
          <a:p>
            <a:pPr marL="0" indent="0">
              <a:buNone/>
            </a:pPr>
            <a:r>
              <a:rPr lang="fr-FR" sz="2000" dirty="0" smtClean="0"/>
              <a:t>Formate l'intervalle calculé entre deux dates</a:t>
            </a:r>
          </a:p>
          <a:p>
            <a:pPr marL="0" indent="0">
              <a:buNone/>
            </a:pPr>
            <a:r>
              <a:rPr lang="fr-FR" sz="2000" b="1" dirty="0" smtClean="0">
                <a:solidFill>
                  <a:schemeClr val="tx2">
                    <a:lumMod val="75000"/>
                  </a:schemeClr>
                </a:solidFill>
              </a:rPr>
              <a:t>$format : </a:t>
            </a:r>
            <a:r>
              <a:rPr lang="fr-FR" sz="2000" dirty="0" smtClean="0"/>
              <a:t>options de formatage de l'intervalle entre deux dates (Voir le détail page suivante)</a:t>
            </a:r>
          </a:p>
          <a:p>
            <a:pPr marL="0" indent="0">
              <a:buNone/>
            </a:pPr>
            <a:r>
              <a:rPr lang="fr-FR" sz="2000" dirty="0" smtClean="0"/>
              <a:t>Le format est une chaîne de caractères entre </a:t>
            </a:r>
            <a:r>
              <a:rPr lang="fr-FR" sz="2000" dirty="0" err="1" smtClean="0"/>
              <a:t>quotes</a:t>
            </a:r>
            <a:r>
              <a:rPr lang="fr-FR" sz="2000" dirty="0" smtClean="0"/>
              <a:t> ou entre guillemets,</a:t>
            </a:r>
            <a:endParaRPr lang="fr-FR" sz="2000" dirty="0"/>
          </a:p>
          <a:p>
            <a:pPr marL="0" indent="0">
              <a:buNone/>
            </a:pPr>
            <a:endParaRPr lang="fr-FR" sz="2000" dirty="0" smtClean="0"/>
          </a:p>
          <a:p>
            <a:pPr marL="0" indent="0">
              <a:buNone/>
            </a:pPr>
            <a:r>
              <a:rPr lang="fr-FR" sz="2000" dirty="0" smtClean="0"/>
              <a:t>Exemples :</a:t>
            </a:r>
          </a:p>
          <a:p>
            <a:pPr marL="0" indent="0">
              <a:buNone/>
            </a:pPr>
            <a:r>
              <a:rPr lang="fr-FR" sz="2000" b="1" dirty="0">
                <a:latin typeface="Courier New" panose="02070309020205020404" pitchFamily="49" charset="0"/>
                <a:cs typeface="Courier New" panose="02070309020205020404" pitchFamily="49" charset="0"/>
              </a:rPr>
              <a:t>$</a:t>
            </a:r>
            <a:r>
              <a:rPr lang="fr-FR" sz="2000" b="1" dirty="0" smtClean="0">
                <a:latin typeface="Courier New" panose="02070309020205020404" pitchFamily="49" charset="0"/>
                <a:cs typeface="Courier New" panose="02070309020205020404" pitchFamily="49" charset="0"/>
              </a:rPr>
              <a:t>dt1 </a:t>
            </a:r>
            <a:r>
              <a:rPr lang="fr-FR" sz="2000" b="1" dirty="0">
                <a:latin typeface="Courier New" panose="02070309020205020404" pitchFamily="49" charset="0"/>
                <a:cs typeface="Courier New" panose="02070309020205020404" pitchFamily="49" charset="0"/>
              </a:rPr>
              <a:t>= new </a:t>
            </a:r>
            <a:r>
              <a:rPr lang="fr-FR" sz="2000" b="1" dirty="0" err="1">
                <a:latin typeface="Courier New" panose="02070309020205020404" pitchFamily="49" charset="0"/>
                <a:cs typeface="Courier New" panose="02070309020205020404" pitchFamily="49" charset="0"/>
              </a:rPr>
              <a:t>DateTime</a:t>
            </a:r>
            <a:r>
              <a:rPr lang="fr-FR" sz="2000" b="1" dirty="0">
                <a:latin typeface="Courier New" panose="02070309020205020404" pitchFamily="49" charset="0"/>
                <a:cs typeface="Courier New" panose="02070309020205020404" pitchFamily="49" charset="0"/>
              </a:rPr>
              <a:t>('2018-05-23');</a:t>
            </a:r>
          </a:p>
          <a:p>
            <a:pPr marL="0" indent="0">
              <a:buNone/>
            </a:pPr>
            <a:r>
              <a:rPr lang="fr-FR" sz="2100" b="1" dirty="0">
                <a:latin typeface="Courier New" panose="02070309020205020404" pitchFamily="49" charset="0"/>
                <a:cs typeface="Courier New" panose="02070309020205020404" pitchFamily="49" charset="0"/>
              </a:rPr>
              <a:t>$dt2 = new </a:t>
            </a:r>
            <a:r>
              <a:rPr lang="fr-FR" sz="2100" b="1" dirty="0" err="1">
                <a:latin typeface="Courier New" panose="02070309020205020404" pitchFamily="49" charset="0"/>
                <a:cs typeface="Courier New" panose="02070309020205020404" pitchFamily="49" charset="0"/>
              </a:rPr>
              <a:t>DateTime</a:t>
            </a:r>
            <a:r>
              <a:rPr lang="fr-FR" sz="2100" b="1" dirty="0">
                <a:latin typeface="Courier New" panose="02070309020205020404" pitchFamily="49" charset="0"/>
                <a:cs typeface="Courier New" panose="02070309020205020404" pitchFamily="49" charset="0"/>
              </a:rPr>
              <a:t>('2018-08-11');</a:t>
            </a:r>
          </a:p>
          <a:p>
            <a:pPr marL="0" indent="0">
              <a:buNone/>
            </a:pPr>
            <a:r>
              <a:rPr lang="fr-FR" sz="2100" b="1" dirty="0">
                <a:latin typeface="Courier New" panose="02070309020205020404" pitchFamily="49" charset="0"/>
                <a:cs typeface="Courier New" panose="02070309020205020404" pitchFamily="49" charset="0"/>
              </a:rPr>
              <a:t>$</a:t>
            </a:r>
            <a:r>
              <a:rPr lang="fr-FR" sz="2100" b="1" dirty="0" err="1">
                <a:latin typeface="Courier New" panose="02070309020205020404" pitchFamily="49" charset="0"/>
                <a:cs typeface="Courier New" panose="02070309020205020404" pitchFamily="49" charset="0"/>
              </a:rPr>
              <a:t>interval</a:t>
            </a:r>
            <a:r>
              <a:rPr lang="fr-FR" sz="2100" b="1" dirty="0">
                <a:latin typeface="Courier New" panose="02070309020205020404" pitchFamily="49" charset="0"/>
                <a:cs typeface="Courier New" panose="02070309020205020404" pitchFamily="49" charset="0"/>
              </a:rPr>
              <a:t> = $dt2-&gt;</a:t>
            </a:r>
            <a:r>
              <a:rPr lang="fr-FR" sz="2100" b="1" dirty="0" err="1">
                <a:latin typeface="Courier New" panose="02070309020205020404" pitchFamily="49" charset="0"/>
                <a:cs typeface="Courier New" panose="02070309020205020404" pitchFamily="49" charset="0"/>
              </a:rPr>
              <a:t>diff</a:t>
            </a:r>
            <a:r>
              <a:rPr lang="fr-FR" sz="2100" b="1" dirty="0">
                <a:latin typeface="Courier New" panose="02070309020205020404" pitchFamily="49" charset="0"/>
                <a:cs typeface="Courier New" panose="02070309020205020404" pitchFamily="49" charset="0"/>
              </a:rPr>
              <a:t>($dt1);</a:t>
            </a:r>
          </a:p>
          <a:p>
            <a:pPr marL="0" indent="0">
              <a:buNone/>
            </a:pPr>
            <a:r>
              <a:rPr lang="fr-FR" altLang="fr-FR" sz="2100" b="1" dirty="0" err="1">
                <a:latin typeface="Courier New" panose="02070309020205020404" pitchFamily="49" charset="0"/>
                <a:cs typeface="Courier New" panose="02070309020205020404" pitchFamily="49" charset="0"/>
              </a:rPr>
              <a:t>echo</a:t>
            </a:r>
            <a:r>
              <a:rPr lang="fr-FR" altLang="fr-FR" sz="2100" b="1" dirty="0">
                <a:latin typeface="Courier New" panose="02070309020205020404" pitchFamily="49" charset="0"/>
                <a:cs typeface="Courier New" panose="02070309020205020404" pitchFamily="49" charset="0"/>
              </a:rPr>
              <a:t> $</a:t>
            </a:r>
            <a:r>
              <a:rPr lang="fr-FR" altLang="fr-FR" sz="2100" b="1" dirty="0" err="1">
                <a:latin typeface="Courier New" panose="02070309020205020404" pitchFamily="49" charset="0"/>
                <a:cs typeface="Courier New" panose="02070309020205020404" pitchFamily="49" charset="0"/>
              </a:rPr>
              <a:t>interval</a:t>
            </a:r>
            <a:r>
              <a:rPr lang="fr-FR" altLang="fr-FR" sz="2100" b="1" dirty="0">
                <a:latin typeface="Courier New" panose="02070309020205020404" pitchFamily="49" charset="0"/>
                <a:cs typeface="Courier New" panose="02070309020205020404" pitchFamily="49" charset="0"/>
              </a:rPr>
              <a:t>-&gt;format</a:t>
            </a:r>
            <a:r>
              <a:rPr lang="fr-FR" altLang="fr-FR" sz="2100" b="1" dirty="0" smtClean="0">
                <a:latin typeface="Courier New" panose="02070309020205020404" pitchFamily="49" charset="0"/>
                <a:cs typeface="Courier New" panose="02070309020205020404" pitchFamily="49" charset="0"/>
              </a:rPr>
              <a:t>('%y</a:t>
            </a:r>
            <a:r>
              <a:rPr lang="fr-FR" altLang="fr-FR" sz="2100" b="1" dirty="0">
                <a:latin typeface="Courier New" panose="02070309020205020404" pitchFamily="49" charset="0"/>
                <a:cs typeface="Courier New" panose="02070309020205020404" pitchFamily="49" charset="0"/>
              </a:rPr>
              <a:t> </a:t>
            </a:r>
            <a:r>
              <a:rPr lang="fr-FR" altLang="fr-FR" sz="2100" b="1" dirty="0" smtClean="0">
                <a:latin typeface="Courier New" panose="02070309020205020404" pitchFamily="49" charset="0"/>
                <a:cs typeface="Courier New" panose="02070309020205020404" pitchFamily="49" charset="0"/>
              </a:rPr>
              <a:t>années')."\</a:t>
            </a:r>
            <a:r>
              <a:rPr lang="fr-FR" altLang="fr-FR" sz="2100" b="1" dirty="0">
                <a:latin typeface="Courier New" panose="02070309020205020404" pitchFamily="49" charset="0"/>
                <a:cs typeface="Courier New" panose="02070309020205020404" pitchFamily="49" charset="0"/>
              </a:rPr>
              <a:t>n";</a:t>
            </a:r>
            <a:endParaRPr lang="fr-FR" sz="2100" b="1" dirty="0">
              <a:latin typeface="Courier New" panose="02070309020205020404" pitchFamily="49" charset="0"/>
              <a:cs typeface="Courier New" panose="02070309020205020404" pitchFamily="49" charset="0"/>
            </a:endParaRPr>
          </a:p>
          <a:p>
            <a:pPr marL="0" indent="0">
              <a:buNone/>
            </a:pPr>
            <a:r>
              <a:rPr lang="fr-FR" sz="2100" b="1" dirty="0">
                <a:latin typeface="Courier New" panose="02070309020205020404" pitchFamily="49" charset="0"/>
                <a:cs typeface="Courier New" panose="02070309020205020404" pitchFamily="49" charset="0"/>
              </a:rPr>
              <a:t>affiche : </a:t>
            </a:r>
            <a:r>
              <a:rPr lang="fr-FR" sz="2100" b="1" dirty="0" smtClean="0">
                <a:latin typeface="Times New Roman" panose="02020603050405020304" pitchFamily="18" charset="0"/>
                <a:cs typeface="Times New Roman" panose="02020603050405020304" pitchFamily="18" charset="0"/>
              </a:rPr>
              <a:t>1 années</a:t>
            </a:r>
            <a:endParaRPr lang="fr-FR" sz="2100" b="1" dirty="0">
              <a:latin typeface="Times New Roman" panose="02020603050405020304" pitchFamily="18" charset="0"/>
              <a:cs typeface="Times New Roman" panose="02020603050405020304" pitchFamily="18" charset="0"/>
            </a:endParaRPr>
          </a:p>
          <a:p>
            <a:pPr marL="0" indent="0">
              <a:buNone/>
            </a:pPr>
            <a:r>
              <a:rPr lang="fr-FR" sz="2000" dirty="0">
                <a:cs typeface="Courier New" panose="02070309020205020404" pitchFamily="49" charset="0"/>
              </a:rPr>
              <a:t>(%a est le paramètre permettant l'affichage de l'intervalle en nombre de jours)</a:t>
            </a:r>
          </a:p>
          <a:p>
            <a:pPr marL="0" indent="0">
              <a:buNone/>
            </a:pPr>
            <a:endParaRPr lang="fr-FR" sz="2000" b="1" dirty="0" smtClean="0">
              <a:latin typeface="+mj-lt"/>
              <a:cs typeface="Courier New" panose="02070309020205020404" pitchFamily="49" charset="0"/>
            </a:endParaRPr>
          </a:p>
          <a:p>
            <a:pPr marL="0" indent="0">
              <a:buNone/>
            </a:pPr>
            <a:endParaRPr lang="fr-FR" sz="2000" b="1" dirty="0">
              <a:latin typeface="+mj-lt"/>
              <a:cs typeface="Courier New" panose="02070309020205020404" pitchFamily="49" charset="0"/>
            </a:endParaRPr>
          </a:p>
        </p:txBody>
      </p:sp>
      <p:sp>
        <p:nvSpPr>
          <p:cNvPr id="4" name="Rectangle 1"/>
          <p:cNvSpPr>
            <a:spLocks noChangeArrowheads="1"/>
          </p:cNvSpPr>
          <p:nvPr/>
        </p:nvSpPr>
        <p:spPr bwMode="auto">
          <a:xfrm>
            <a:off x="0" y="136267"/>
            <a:ext cx="20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6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545767"/>
      </p:ext>
    </p:extLst>
  </p:cSld>
  <p:clrMapOvr>
    <a:masterClrMapping/>
  </p:clrMapOvr>
  <p:transition spd="slow">
    <p:wipe dir="d"/>
  </p:transition>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br>
              <a:rPr lang="fr-FR" sz="4000" b="1" i="1" dirty="0" smtClean="0"/>
            </a:br>
            <a:r>
              <a:rPr lang="fr-FR" sz="3200" b="1" i="1" dirty="0" err="1" smtClean="0">
                <a:solidFill>
                  <a:schemeClr val="accent2">
                    <a:lumMod val="75000"/>
                  </a:schemeClr>
                </a:solidFill>
              </a:rPr>
              <a:t>date_interval_format</a:t>
            </a:r>
            <a:r>
              <a:rPr lang="fr-FR" sz="3200" b="1" i="1" dirty="0" smtClean="0">
                <a:solidFill>
                  <a:schemeClr val="accent2">
                    <a:lumMod val="75000"/>
                  </a:schemeClr>
                </a:solidFill>
              </a:rPr>
              <a:t>(</a:t>
            </a:r>
            <a:r>
              <a:rPr lang="fr-FR" sz="3200" b="1" i="1" dirty="0" smtClean="0">
                <a:solidFill>
                  <a:schemeClr val="tx2">
                    <a:lumMod val="75000"/>
                  </a:schemeClr>
                </a:solidFill>
              </a:rPr>
              <a:t>$format</a:t>
            </a:r>
            <a:r>
              <a:rPr lang="fr-FR" sz="3200" b="1" i="1" dirty="0" smtClean="0">
                <a:solidFill>
                  <a:schemeClr val="accent2">
                    <a:lumMod val="75000"/>
                  </a:schemeClr>
                </a:solidFill>
              </a:rPr>
              <a:t>)</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Spécifications de l'objet </a:t>
            </a:r>
            <a:r>
              <a:rPr lang="fr-FR" sz="2000" dirty="0" err="1" smtClean="0"/>
              <a:t>DateInterval</a:t>
            </a:r>
            <a:endParaRPr lang="fr-FR" sz="2000" dirty="0" smtClean="0"/>
          </a:p>
          <a:p>
            <a:pPr marL="0" indent="0">
              <a:buNone/>
            </a:pPr>
            <a:r>
              <a:rPr lang="fr-FR" sz="2000" dirty="0" smtClean="0"/>
              <a:t>L'objet Date </a:t>
            </a:r>
            <a:r>
              <a:rPr lang="fr-FR" sz="2000" dirty="0" err="1" smtClean="0"/>
              <a:t>Interval</a:t>
            </a:r>
            <a:r>
              <a:rPr lang="fr-FR" sz="2000" dirty="0" smtClean="0"/>
              <a:t> contient un intervalle de temps défini en années, mois, jours, heures, minutes et secondes. Il est possible de créer un objet </a:t>
            </a:r>
            <a:r>
              <a:rPr lang="fr-FR" sz="2000" dirty="0" err="1" smtClean="0"/>
              <a:t>DateInterval</a:t>
            </a:r>
            <a:r>
              <a:rPr lang="fr-FR" sz="2000" dirty="0" smtClean="0"/>
              <a:t> avec un intervalle précis :</a:t>
            </a:r>
          </a:p>
          <a:p>
            <a:pPr marL="0" indent="0">
              <a:buNone/>
            </a:pPr>
            <a:r>
              <a:rPr lang="fr-FR" sz="2000" dirty="0" smtClean="0"/>
              <a:t>Un intervalle de 2 jours sera créé avec l'instruction suivante :</a:t>
            </a:r>
          </a:p>
          <a:p>
            <a:pPr marL="0" indent="0">
              <a:buNone/>
            </a:pPr>
            <a:r>
              <a:rPr lang="fr-FR" sz="2000" b="1" dirty="0" smtClean="0">
                <a:latin typeface="Courier New" panose="02070309020205020404" pitchFamily="49" charset="0"/>
                <a:cs typeface="Courier New" panose="02070309020205020404" pitchFamily="49" charset="0"/>
              </a:rPr>
              <a:t>$intervalle = new </a:t>
            </a:r>
            <a:r>
              <a:rPr lang="fr-FR" sz="2000" b="1" dirty="0" err="1" smtClean="0">
                <a:latin typeface="Courier New" panose="02070309020205020404" pitchFamily="49" charset="0"/>
                <a:cs typeface="Courier New" panose="02070309020205020404" pitchFamily="49" charset="0"/>
              </a:rPr>
              <a:t>DateInterval</a:t>
            </a:r>
            <a:r>
              <a:rPr lang="fr-FR" sz="2000" b="1" dirty="0" smtClean="0">
                <a:latin typeface="Courier New" panose="02070309020205020404" pitchFamily="49" charset="0"/>
                <a:cs typeface="Courier New" panose="02070309020205020404" pitchFamily="49" charset="0"/>
              </a:rPr>
              <a:t>('P2D');</a:t>
            </a:r>
          </a:p>
          <a:p>
            <a:pPr marL="0" indent="0">
              <a:buNone/>
            </a:pPr>
            <a:r>
              <a:rPr lang="fr-FR" sz="2000" b="1" dirty="0" smtClean="0">
                <a:latin typeface="+mj-lt"/>
                <a:cs typeface="Courier New" panose="02070309020205020404" pitchFamily="49" charset="0"/>
              </a:rPr>
              <a:t>P2D</a:t>
            </a:r>
          </a:p>
          <a:p>
            <a:pPr marL="0" indent="0">
              <a:buNone/>
            </a:pPr>
            <a:r>
              <a:rPr lang="fr-FR" sz="2000" b="1" dirty="0" smtClean="0">
                <a:latin typeface="+mj-lt"/>
                <a:cs typeface="Courier New" panose="02070309020205020404" pitchFamily="49" charset="0"/>
              </a:rPr>
              <a:t>P </a:t>
            </a:r>
            <a:r>
              <a:rPr lang="fr-FR" sz="2000" dirty="0" smtClean="0">
                <a:latin typeface="+mj-lt"/>
                <a:cs typeface="Courier New" panose="02070309020205020404" pitchFamily="49" charset="0"/>
              </a:rPr>
              <a:t>signifie Période, c'est à dire année, mois et/ou jour</a:t>
            </a:r>
          </a:p>
          <a:p>
            <a:pPr marL="0" indent="0">
              <a:buNone/>
            </a:pPr>
            <a:r>
              <a:rPr lang="fr-FR" sz="2000" b="1" dirty="0" smtClean="0">
                <a:latin typeface="+mj-lt"/>
                <a:cs typeface="Courier New" panose="02070309020205020404" pitchFamily="49" charset="0"/>
              </a:rPr>
              <a:t>T </a:t>
            </a:r>
            <a:r>
              <a:rPr lang="fr-FR" sz="2000" dirty="0" smtClean="0">
                <a:latin typeface="+mj-lt"/>
                <a:cs typeface="Courier New" panose="02070309020205020404" pitchFamily="49" charset="0"/>
              </a:rPr>
              <a:t>signifie Temps, c'est à dire heure, minute seconde</a:t>
            </a:r>
          </a:p>
          <a:p>
            <a:pPr marL="0" indent="0">
              <a:buNone/>
            </a:pPr>
            <a:endParaRPr lang="fr-FR" sz="2000" dirty="0" smtClean="0">
              <a:latin typeface="+mj-lt"/>
              <a:cs typeface="Courier New" panose="02070309020205020404" pitchFamily="49" charset="0"/>
            </a:endParaRPr>
          </a:p>
          <a:p>
            <a:pPr marL="0" indent="0">
              <a:buNone/>
            </a:pPr>
            <a:r>
              <a:rPr lang="fr-FR" sz="2000" dirty="0" smtClean="0">
                <a:latin typeface="+mj-lt"/>
                <a:cs typeface="Courier New" panose="02070309020205020404" pitchFamily="49" charset="0"/>
              </a:rPr>
              <a:t>Un intervalle de 2 mois, 3 jours et 6 heures sera créé avec :</a:t>
            </a:r>
          </a:p>
          <a:p>
            <a:pPr marL="0" indent="0">
              <a:buNone/>
            </a:pPr>
            <a:r>
              <a:rPr lang="fr-FR" sz="2000" b="1" dirty="0">
                <a:latin typeface="Courier New" panose="02070309020205020404" pitchFamily="49" charset="0"/>
                <a:cs typeface="Courier New" panose="02070309020205020404" pitchFamily="49" charset="0"/>
              </a:rPr>
              <a:t>$intervalle = new </a:t>
            </a:r>
            <a:r>
              <a:rPr lang="fr-FR" sz="2000" b="1" dirty="0" err="1">
                <a:latin typeface="Courier New" panose="02070309020205020404" pitchFamily="49" charset="0"/>
                <a:cs typeface="Courier New" panose="02070309020205020404" pitchFamily="49" charset="0"/>
              </a:rPr>
              <a:t>DateInterval</a:t>
            </a:r>
            <a:r>
              <a:rPr lang="fr-FR" sz="2000" b="1" dirty="0">
                <a:latin typeface="Courier New" panose="02070309020205020404" pitchFamily="49" charset="0"/>
                <a:cs typeface="Courier New" panose="02070309020205020404" pitchFamily="49" charset="0"/>
              </a:rPr>
              <a:t>(</a:t>
            </a:r>
            <a:r>
              <a:rPr lang="fr-FR" sz="2000" b="1" dirty="0" smtClean="0">
                <a:latin typeface="Courier New" panose="02070309020205020404" pitchFamily="49" charset="0"/>
                <a:cs typeface="Courier New" panose="02070309020205020404" pitchFamily="49" charset="0"/>
              </a:rPr>
              <a:t>'P2M3DT6H');</a:t>
            </a:r>
            <a:endParaRPr lang="fr-FR" sz="2000" dirty="0">
              <a:latin typeface="+mj-lt"/>
              <a:cs typeface="Courier New" panose="02070309020205020404" pitchFamily="49" charset="0"/>
            </a:endParaRPr>
          </a:p>
        </p:txBody>
      </p:sp>
      <p:sp>
        <p:nvSpPr>
          <p:cNvPr id="4" name="Rectangle 1"/>
          <p:cNvSpPr>
            <a:spLocks noChangeArrowheads="1"/>
          </p:cNvSpPr>
          <p:nvPr/>
        </p:nvSpPr>
        <p:spPr bwMode="auto">
          <a:xfrm>
            <a:off x="0" y="136267"/>
            <a:ext cx="20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6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1081256"/>
      </p:ext>
    </p:extLst>
  </p:cSld>
  <p:clrMapOvr>
    <a:masterClrMapping/>
  </p:clrMapOvr>
  <p:transition spd="slow">
    <p:wipe dir="d"/>
  </p:transition>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639088"/>
          </a:xfrm>
        </p:spPr>
        <p:txBody>
          <a:bodyPr/>
          <a:lstStyle/>
          <a:p>
            <a:r>
              <a:rPr lang="fr-FR" sz="4000" b="1" i="1" dirty="0" smtClean="0"/>
              <a:t>L'objet date et les fonctions associées :</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827583" y="944517"/>
            <a:ext cx="8274496" cy="5184577"/>
          </a:xfrm>
        </p:spPr>
        <p:txBody>
          <a:bodyPr numCol="1">
            <a:normAutofit/>
          </a:bodyPr>
          <a:lstStyle/>
          <a:p>
            <a:pPr marL="0" indent="0">
              <a:buNone/>
            </a:pPr>
            <a:r>
              <a:rPr lang="fr-FR" sz="2000" dirty="0" smtClean="0"/>
              <a:t>Spécifications de l'objet </a:t>
            </a:r>
            <a:r>
              <a:rPr lang="fr-FR" sz="2000" dirty="0" err="1" smtClean="0"/>
              <a:t>DateInterval</a:t>
            </a:r>
            <a:endParaRPr lang="fr-FR" sz="2000" dirty="0" smtClean="0"/>
          </a:p>
        </p:txBody>
      </p:sp>
      <p:sp>
        <p:nvSpPr>
          <p:cNvPr id="4" name="Rectangle 1"/>
          <p:cNvSpPr>
            <a:spLocks noChangeArrowheads="1"/>
          </p:cNvSpPr>
          <p:nvPr/>
        </p:nvSpPr>
        <p:spPr bwMode="auto">
          <a:xfrm>
            <a:off x="0" y="136267"/>
            <a:ext cx="20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6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Tableau 4"/>
          <p:cNvGraphicFramePr>
            <a:graphicFrameLocks noGrp="1"/>
          </p:cNvGraphicFramePr>
          <p:nvPr/>
        </p:nvGraphicFramePr>
        <p:xfrm>
          <a:off x="953343" y="1484784"/>
          <a:ext cx="7848874" cy="5029200"/>
        </p:xfrm>
        <a:graphic>
          <a:graphicData uri="http://schemas.openxmlformats.org/drawingml/2006/table">
            <a:tbl>
              <a:tblPr firstRow="1" bandRow="1">
                <a:tableStyleId>{5C22544A-7EE6-4342-B048-85BDC9FD1C3A}</a:tableStyleId>
              </a:tblPr>
              <a:tblGrid>
                <a:gridCol w="1224136"/>
                <a:gridCol w="2808313"/>
                <a:gridCol w="1440161"/>
                <a:gridCol w="2376264"/>
              </a:tblGrid>
              <a:tr h="340401">
                <a:tc>
                  <a:txBody>
                    <a:bodyPr/>
                    <a:lstStyle/>
                    <a:p>
                      <a:pPr algn="ctr"/>
                      <a:r>
                        <a:rPr lang="fr-FR" dirty="0" smtClean="0"/>
                        <a:t>Caractère</a:t>
                      </a:r>
                      <a:endParaRPr lang="fr-FR" dirty="0"/>
                    </a:p>
                  </a:txBody>
                  <a:tcPr/>
                </a:tc>
                <a:tc>
                  <a:txBody>
                    <a:bodyPr/>
                    <a:lstStyle/>
                    <a:p>
                      <a:pPr algn="ctr"/>
                      <a:r>
                        <a:rPr lang="fr-FR" dirty="0" smtClean="0"/>
                        <a:t>Spécification</a:t>
                      </a:r>
                      <a:endParaRPr lang="fr-FR" dirty="0"/>
                    </a:p>
                  </a:txBody>
                  <a:tcPr/>
                </a:tc>
                <a:tc>
                  <a:txBody>
                    <a:bodyPr/>
                    <a:lstStyle/>
                    <a:p>
                      <a:pPr algn="ctr"/>
                      <a:r>
                        <a:rPr lang="fr-FR" dirty="0" smtClean="0"/>
                        <a:t>Exemple</a:t>
                      </a:r>
                      <a:endParaRPr lang="fr-FR" dirty="0"/>
                    </a:p>
                  </a:txBody>
                  <a:tcPr/>
                </a:tc>
                <a:tc>
                  <a:txBody>
                    <a:bodyPr/>
                    <a:lstStyle/>
                    <a:p>
                      <a:pPr algn="ctr"/>
                      <a:r>
                        <a:rPr lang="fr-FR" dirty="0" smtClean="0"/>
                        <a:t>Signifie</a:t>
                      </a:r>
                      <a:endParaRPr lang="fr-FR" dirty="0"/>
                    </a:p>
                  </a:txBody>
                  <a:tcPr/>
                </a:tc>
              </a:tr>
              <a:tr h="340401">
                <a:tc>
                  <a:txBody>
                    <a:bodyPr/>
                    <a:lstStyle/>
                    <a:p>
                      <a:pPr algn="ctr"/>
                      <a:r>
                        <a:rPr lang="fr-FR" dirty="0" smtClean="0"/>
                        <a:t>P</a:t>
                      </a:r>
                      <a:endParaRPr lang="fr-FR" dirty="0"/>
                    </a:p>
                  </a:txBody>
                  <a:tcPr/>
                </a:tc>
                <a:tc>
                  <a:txBody>
                    <a:bodyPr/>
                    <a:lstStyle/>
                    <a:p>
                      <a:r>
                        <a:rPr lang="fr-FR" dirty="0" smtClean="0"/>
                        <a:t>Spécification d'une période</a:t>
                      </a:r>
                      <a:endParaRPr lang="fr-FR" dirty="0"/>
                    </a:p>
                  </a:txBody>
                  <a:tcPr/>
                </a:tc>
                <a:tc>
                  <a:txBody>
                    <a:bodyPr/>
                    <a:lstStyle/>
                    <a:p>
                      <a:endParaRPr lang="fr-FR" dirty="0"/>
                    </a:p>
                  </a:txBody>
                  <a:tcPr/>
                </a:tc>
                <a:tc>
                  <a:txBody>
                    <a:bodyPr/>
                    <a:lstStyle/>
                    <a:p>
                      <a:endParaRPr lang="fr-FR"/>
                    </a:p>
                  </a:txBody>
                  <a:tcPr/>
                </a:tc>
              </a:tr>
              <a:tr h="340401">
                <a:tc>
                  <a:txBody>
                    <a:bodyPr/>
                    <a:lstStyle/>
                    <a:p>
                      <a:pPr algn="ctr"/>
                      <a:r>
                        <a:rPr lang="fr-FR" dirty="0" smtClean="0"/>
                        <a:t>Y</a:t>
                      </a:r>
                      <a:endParaRPr lang="fr-FR" dirty="0"/>
                    </a:p>
                  </a:txBody>
                  <a:tcPr/>
                </a:tc>
                <a:tc>
                  <a:txBody>
                    <a:bodyPr/>
                    <a:lstStyle/>
                    <a:p>
                      <a:r>
                        <a:rPr lang="fr-FR" dirty="0" smtClean="0"/>
                        <a:t>Année</a:t>
                      </a:r>
                      <a:endParaRPr lang="fr-FR" dirty="0"/>
                    </a:p>
                  </a:txBody>
                  <a:tcPr/>
                </a:tc>
                <a:tc>
                  <a:txBody>
                    <a:bodyPr/>
                    <a:lstStyle/>
                    <a:p>
                      <a:r>
                        <a:rPr lang="fr-FR" dirty="0" smtClean="0"/>
                        <a:t>P2Y</a:t>
                      </a:r>
                      <a:endParaRPr lang="fr-FR" dirty="0"/>
                    </a:p>
                  </a:txBody>
                  <a:tcPr/>
                </a:tc>
                <a:tc>
                  <a:txBody>
                    <a:bodyPr/>
                    <a:lstStyle/>
                    <a:p>
                      <a:r>
                        <a:rPr lang="fr-FR" dirty="0" smtClean="0"/>
                        <a:t>2 années</a:t>
                      </a:r>
                      <a:endParaRPr lang="fr-FR" dirty="0"/>
                    </a:p>
                  </a:txBody>
                  <a:tcPr/>
                </a:tc>
              </a:tr>
              <a:tr h="340401">
                <a:tc>
                  <a:txBody>
                    <a:bodyPr/>
                    <a:lstStyle/>
                    <a:p>
                      <a:pPr algn="ctr"/>
                      <a:r>
                        <a:rPr lang="fr-FR" dirty="0" smtClean="0"/>
                        <a:t>M</a:t>
                      </a:r>
                      <a:endParaRPr lang="fr-FR" dirty="0"/>
                    </a:p>
                  </a:txBody>
                  <a:tcPr/>
                </a:tc>
                <a:tc>
                  <a:txBody>
                    <a:bodyPr/>
                    <a:lstStyle/>
                    <a:p>
                      <a:r>
                        <a:rPr lang="fr-FR" dirty="0" smtClean="0"/>
                        <a:t>Mois</a:t>
                      </a:r>
                      <a:endParaRPr lang="fr-FR" dirty="0"/>
                    </a:p>
                  </a:txBody>
                  <a:tcPr/>
                </a:tc>
                <a:tc>
                  <a:txBody>
                    <a:bodyPr/>
                    <a:lstStyle/>
                    <a:p>
                      <a:r>
                        <a:rPr lang="fr-FR" dirty="0" smtClean="0"/>
                        <a:t>P5M</a:t>
                      </a:r>
                      <a:endParaRPr lang="fr-FR" dirty="0"/>
                    </a:p>
                  </a:txBody>
                  <a:tcPr/>
                </a:tc>
                <a:tc>
                  <a:txBody>
                    <a:bodyPr/>
                    <a:lstStyle/>
                    <a:p>
                      <a:r>
                        <a:rPr lang="fr-FR" dirty="0" smtClean="0"/>
                        <a:t>5 mois</a:t>
                      </a:r>
                      <a:endParaRPr lang="fr-FR" dirty="0"/>
                    </a:p>
                  </a:txBody>
                  <a:tcPr/>
                </a:tc>
              </a:tr>
              <a:tr h="340401">
                <a:tc>
                  <a:txBody>
                    <a:bodyPr/>
                    <a:lstStyle/>
                    <a:p>
                      <a:pPr algn="ctr"/>
                      <a:r>
                        <a:rPr lang="fr-FR" dirty="0" smtClean="0"/>
                        <a:t>D</a:t>
                      </a:r>
                      <a:endParaRPr lang="fr-FR" dirty="0"/>
                    </a:p>
                  </a:txBody>
                  <a:tcPr/>
                </a:tc>
                <a:tc>
                  <a:txBody>
                    <a:bodyPr/>
                    <a:lstStyle/>
                    <a:p>
                      <a:r>
                        <a:rPr lang="fr-FR" dirty="0" smtClean="0"/>
                        <a:t>Jour</a:t>
                      </a:r>
                      <a:endParaRPr lang="fr-FR" dirty="0"/>
                    </a:p>
                  </a:txBody>
                  <a:tcPr/>
                </a:tc>
                <a:tc>
                  <a:txBody>
                    <a:bodyPr/>
                    <a:lstStyle/>
                    <a:p>
                      <a:r>
                        <a:rPr lang="fr-FR" dirty="0" smtClean="0"/>
                        <a:t>P4D</a:t>
                      </a:r>
                      <a:endParaRPr lang="fr-FR" dirty="0"/>
                    </a:p>
                  </a:txBody>
                  <a:tcPr/>
                </a:tc>
                <a:tc>
                  <a:txBody>
                    <a:bodyPr/>
                    <a:lstStyle/>
                    <a:p>
                      <a:r>
                        <a:rPr lang="fr-FR" dirty="0" smtClean="0"/>
                        <a:t>4 jours</a:t>
                      </a:r>
                      <a:endParaRPr lang="fr-FR" dirty="0"/>
                    </a:p>
                  </a:txBody>
                  <a:tcPr/>
                </a:tc>
              </a:tr>
              <a:tr h="340401">
                <a:tc>
                  <a:txBody>
                    <a:bodyPr/>
                    <a:lstStyle/>
                    <a:p>
                      <a:pPr algn="ctr"/>
                      <a:r>
                        <a:rPr lang="fr-FR" dirty="0" smtClean="0"/>
                        <a:t>W</a:t>
                      </a:r>
                      <a:endParaRPr lang="fr-FR" dirty="0"/>
                    </a:p>
                  </a:txBody>
                  <a:tcPr/>
                </a:tc>
                <a:tc>
                  <a:txBody>
                    <a:bodyPr/>
                    <a:lstStyle/>
                    <a:p>
                      <a:r>
                        <a:rPr lang="fr-FR" dirty="0" smtClean="0"/>
                        <a:t>Semaine</a:t>
                      </a:r>
                      <a:endParaRPr lang="fr-FR" dirty="0"/>
                    </a:p>
                  </a:txBody>
                  <a:tcPr/>
                </a:tc>
                <a:tc>
                  <a:txBody>
                    <a:bodyPr/>
                    <a:lstStyle/>
                    <a:p>
                      <a:r>
                        <a:rPr lang="fr-FR" dirty="0" smtClean="0"/>
                        <a:t>P5W</a:t>
                      </a:r>
                      <a:endParaRPr lang="fr-FR" dirty="0"/>
                    </a:p>
                  </a:txBody>
                  <a:tcPr/>
                </a:tc>
                <a:tc>
                  <a:txBody>
                    <a:bodyPr/>
                    <a:lstStyle/>
                    <a:p>
                      <a:r>
                        <a:rPr lang="fr-FR" dirty="0" smtClean="0"/>
                        <a:t>2 semaines</a:t>
                      </a:r>
                      <a:endParaRPr lang="fr-FR" dirty="0"/>
                    </a:p>
                  </a:txBody>
                  <a:tcPr/>
                </a:tc>
              </a:tr>
              <a:tr h="340401">
                <a:tc>
                  <a:txBody>
                    <a:bodyPr/>
                    <a:lstStyle/>
                    <a:p>
                      <a:pPr algn="ctr"/>
                      <a:r>
                        <a:rPr lang="fr-FR" dirty="0" smtClean="0"/>
                        <a:t>T</a:t>
                      </a:r>
                      <a:endParaRPr lang="fr-FR" dirty="0"/>
                    </a:p>
                  </a:txBody>
                  <a:tcPr/>
                </a:tc>
                <a:tc>
                  <a:txBody>
                    <a:bodyPr/>
                    <a:lstStyle/>
                    <a:p>
                      <a:r>
                        <a:rPr lang="fr-FR" dirty="0" smtClean="0"/>
                        <a:t>Spécification d'un temps</a:t>
                      </a:r>
                      <a:endParaRPr lang="fr-FR" dirty="0"/>
                    </a:p>
                  </a:txBody>
                  <a:tcPr/>
                </a:tc>
                <a:tc>
                  <a:txBody>
                    <a:bodyPr/>
                    <a:lstStyle/>
                    <a:p>
                      <a:endParaRPr lang="fr-FR"/>
                    </a:p>
                  </a:txBody>
                  <a:tcPr/>
                </a:tc>
                <a:tc>
                  <a:txBody>
                    <a:bodyPr/>
                    <a:lstStyle/>
                    <a:p>
                      <a:endParaRPr lang="fr-FR"/>
                    </a:p>
                  </a:txBody>
                  <a:tcPr/>
                </a:tc>
              </a:tr>
              <a:tr h="340401">
                <a:tc>
                  <a:txBody>
                    <a:bodyPr/>
                    <a:lstStyle/>
                    <a:p>
                      <a:pPr algn="ctr"/>
                      <a:r>
                        <a:rPr lang="fr-FR" dirty="0" smtClean="0"/>
                        <a:t>H</a:t>
                      </a:r>
                      <a:endParaRPr lang="fr-FR" dirty="0"/>
                    </a:p>
                  </a:txBody>
                  <a:tcPr/>
                </a:tc>
                <a:tc>
                  <a:txBody>
                    <a:bodyPr/>
                    <a:lstStyle/>
                    <a:p>
                      <a:r>
                        <a:rPr lang="fr-FR" dirty="0" smtClean="0"/>
                        <a:t>Heure</a:t>
                      </a:r>
                      <a:endParaRPr lang="fr-FR" dirty="0"/>
                    </a:p>
                  </a:txBody>
                  <a:tcPr/>
                </a:tc>
                <a:tc>
                  <a:txBody>
                    <a:bodyPr/>
                    <a:lstStyle/>
                    <a:p>
                      <a:r>
                        <a:rPr lang="fr-FR" dirty="0" smtClean="0"/>
                        <a:t>T3H</a:t>
                      </a:r>
                      <a:endParaRPr lang="fr-FR" dirty="0"/>
                    </a:p>
                  </a:txBody>
                  <a:tcPr/>
                </a:tc>
                <a:tc>
                  <a:txBody>
                    <a:bodyPr/>
                    <a:lstStyle/>
                    <a:p>
                      <a:r>
                        <a:rPr lang="fr-FR" dirty="0" smtClean="0"/>
                        <a:t>3 heures</a:t>
                      </a:r>
                      <a:endParaRPr lang="fr-FR" dirty="0"/>
                    </a:p>
                  </a:txBody>
                  <a:tcPr/>
                </a:tc>
              </a:tr>
              <a:tr h="340401">
                <a:tc>
                  <a:txBody>
                    <a:bodyPr/>
                    <a:lstStyle/>
                    <a:p>
                      <a:pPr algn="ctr"/>
                      <a:r>
                        <a:rPr lang="fr-FR" dirty="0" smtClean="0"/>
                        <a:t>M</a:t>
                      </a:r>
                      <a:endParaRPr lang="fr-FR" dirty="0"/>
                    </a:p>
                  </a:txBody>
                  <a:tcPr/>
                </a:tc>
                <a:tc>
                  <a:txBody>
                    <a:bodyPr/>
                    <a:lstStyle/>
                    <a:p>
                      <a:r>
                        <a:rPr lang="fr-FR" dirty="0" smtClean="0"/>
                        <a:t>Minute</a:t>
                      </a:r>
                      <a:endParaRPr lang="fr-FR" dirty="0"/>
                    </a:p>
                  </a:txBody>
                  <a:tcPr/>
                </a:tc>
                <a:tc>
                  <a:txBody>
                    <a:bodyPr/>
                    <a:lstStyle/>
                    <a:p>
                      <a:r>
                        <a:rPr lang="fr-FR" dirty="0" smtClean="0"/>
                        <a:t>T20M</a:t>
                      </a:r>
                      <a:endParaRPr lang="fr-FR" dirty="0"/>
                    </a:p>
                  </a:txBody>
                  <a:tcPr/>
                </a:tc>
                <a:tc>
                  <a:txBody>
                    <a:bodyPr/>
                    <a:lstStyle/>
                    <a:p>
                      <a:r>
                        <a:rPr lang="fr-FR" dirty="0" smtClean="0"/>
                        <a:t>20 minutes</a:t>
                      </a:r>
                      <a:endParaRPr lang="fr-FR" dirty="0"/>
                    </a:p>
                  </a:txBody>
                  <a:tcPr/>
                </a:tc>
              </a:tr>
              <a:tr h="340401">
                <a:tc>
                  <a:txBody>
                    <a:bodyPr/>
                    <a:lstStyle/>
                    <a:p>
                      <a:pPr algn="ctr"/>
                      <a:r>
                        <a:rPr lang="fr-FR" dirty="0" smtClean="0"/>
                        <a:t>S</a:t>
                      </a:r>
                      <a:endParaRPr lang="fr-FR" dirty="0"/>
                    </a:p>
                  </a:txBody>
                  <a:tcPr/>
                </a:tc>
                <a:tc>
                  <a:txBody>
                    <a:bodyPr/>
                    <a:lstStyle/>
                    <a:p>
                      <a:r>
                        <a:rPr lang="fr-FR" dirty="0" smtClean="0"/>
                        <a:t>Seconde</a:t>
                      </a:r>
                      <a:endParaRPr lang="fr-FR" dirty="0"/>
                    </a:p>
                  </a:txBody>
                  <a:tcPr/>
                </a:tc>
                <a:tc>
                  <a:txBody>
                    <a:bodyPr/>
                    <a:lstStyle/>
                    <a:p>
                      <a:r>
                        <a:rPr lang="fr-FR" dirty="0" smtClean="0"/>
                        <a:t>T180S</a:t>
                      </a:r>
                      <a:endParaRPr lang="fr-FR" dirty="0"/>
                    </a:p>
                  </a:txBody>
                  <a:tcPr/>
                </a:tc>
                <a:tc>
                  <a:txBody>
                    <a:bodyPr/>
                    <a:lstStyle/>
                    <a:p>
                      <a:r>
                        <a:rPr lang="fr-FR" dirty="0" smtClean="0"/>
                        <a:t>180 secondes</a:t>
                      </a:r>
                      <a:endParaRPr lang="fr-FR" dirty="0"/>
                    </a:p>
                  </a:txBody>
                  <a:tcPr/>
                </a:tc>
              </a:tr>
              <a:tr h="340401">
                <a:tc gridSpan="2">
                  <a:txBody>
                    <a:bodyPr/>
                    <a:lstStyle/>
                    <a:p>
                      <a:pPr algn="ctr"/>
                      <a:r>
                        <a:rPr lang="fr-FR" dirty="0" smtClean="0"/>
                        <a:t>P4Y2M25D</a:t>
                      </a:r>
                      <a:endParaRPr lang="fr-FR" dirty="0"/>
                    </a:p>
                  </a:txBody>
                  <a:tcPr/>
                </a:tc>
                <a:tc hMerge="1">
                  <a:txBody>
                    <a:bodyPr/>
                    <a:lstStyle/>
                    <a:p>
                      <a:endParaRPr lang="fr-FR" dirty="0"/>
                    </a:p>
                  </a:txBody>
                  <a:tcPr/>
                </a:tc>
                <a:tc gridSpan="2">
                  <a:txBody>
                    <a:bodyPr/>
                    <a:lstStyle/>
                    <a:p>
                      <a:r>
                        <a:rPr lang="fr-FR" dirty="0" smtClean="0"/>
                        <a:t>4 ans 2 mois et 25 jours</a:t>
                      </a:r>
                      <a:endParaRPr lang="fr-FR" dirty="0"/>
                    </a:p>
                  </a:txBody>
                  <a:tcPr/>
                </a:tc>
                <a:tc hMerge="1">
                  <a:txBody>
                    <a:bodyPr/>
                    <a:lstStyle/>
                    <a:p>
                      <a:endParaRPr lang="fr-FR" dirty="0"/>
                    </a:p>
                  </a:txBody>
                  <a:tcPr/>
                </a:tc>
              </a:tr>
              <a:tr h="340401">
                <a:tc gridSpan="2">
                  <a:txBody>
                    <a:bodyPr/>
                    <a:lstStyle/>
                    <a:p>
                      <a:pPr algn="ctr"/>
                      <a:r>
                        <a:rPr lang="fr-FR" dirty="0" smtClean="0"/>
                        <a:t>T2H30M10S</a:t>
                      </a:r>
                      <a:endParaRPr lang="fr-FR" dirty="0"/>
                    </a:p>
                  </a:txBody>
                  <a:tcPr/>
                </a:tc>
                <a:tc hMerge="1">
                  <a:txBody>
                    <a:bodyPr/>
                    <a:lstStyle/>
                    <a:p>
                      <a:endParaRPr lang="fr-FR" dirty="0"/>
                    </a:p>
                  </a:txBody>
                  <a:tcPr/>
                </a:tc>
                <a:tc gridSpan="2">
                  <a:txBody>
                    <a:bodyPr/>
                    <a:lstStyle/>
                    <a:p>
                      <a:r>
                        <a:rPr lang="fr-FR" dirty="0" smtClean="0"/>
                        <a:t>2 heures 30 minutes et 10 secondes</a:t>
                      </a:r>
                      <a:endParaRPr lang="fr-FR" dirty="0"/>
                    </a:p>
                  </a:txBody>
                  <a:tcPr/>
                </a:tc>
                <a:tc hMerge="1">
                  <a:txBody>
                    <a:bodyPr/>
                    <a:lstStyle/>
                    <a:p>
                      <a:endParaRPr lang="fr-FR" dirty="0"/>
                    </a:p>
                  </a:txBody>
                  <a:tcPr/>
                </a:tc>
              </a:tr>
              <a:tr h="595703">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P4Y2M25DT2H30M10S</a:t>
                      </a:r>
                    </a:p>
                  </a:txBody>
                  <a:tcPr/>
                </a:tc>
                <a:tc hMerge="1">
                  <a:txBody>
                    <a:bodyPr/>
                    <a:lstStyle/>
                    <a:p>
                      <a:endParaRPr lang="fr-F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4 ans 2 mois 25 jours 2 heures 30 minutes et 10 secondes</a:t>
                      </a:r>
                    </a:p>
                  </a:txBody>
                  <a:tcPr/>
                </a:tc>
                <a:tc hMerge="1">
                  <a:txBody>
                    <a:bodyPr/>
                    <a:lstStyle/>
                    <a:p>
                      <a:endParaRPr lang="fr-FR"/>
                    </a:p>
                  </a:txBody>
                  <a:tcPr/>
                </a:tc>
              </a:tr>
            </a:tbl>
          </a:graphicData>
        </a:graphic>
      </p:graphicFrame>
    </p:spTree>
    <p:extLst>
      <p:ext uri="{BB962C8B-B14F-4D97-AF65-F5344CB8AC3E}">
        <p14:creationId xmlns:p14="http://schemas.microsoft.com/office/powerpoint/2010/main" val="516159211"/>
      </p:ext>
    </p:extLst>
  </p:cSld>
  <p:clrMapOvr>
    <a:masterClrMapping/>
  </p:clrMapOvr>
  <p:transition spd="slow">
    <p:wipe dir="d"/>
  </p:transition>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br>
              <a:rPr lang="fr-FR" sz="4000" b="1" i="1" dirty="0" smtClean="0"/>
            </a:br>
            <a:r>
              <a:rPr lang="fr-FR" sz="3200" b="1" i="1" dirty="0" err="1" smtClean="0">
                <a:solidFill>
                  <a:schemeClr val="accent2">
                    <a:lumMod val="75000"/>
                  </a:schemeClr>
                </a:solidFill>
              </a:rPr>
              <a:t>date_interval_format</a:t>
            </a:r>
            <a:r>
              <a:rPr lang="fr-FR" sz="3200" b="1" i="1" dirty="0" smtClean="0">
                <a:solidFill>
                  <a:schemeClr val="accent2">
                    <a:lumMod val="75000"/>
                  </a:schemeClr>
                </a:solidFill>
              </a:rPr>
              <a:t>(</a:t>
            </a:r>
            <a:r>
              <a:rPr lang="fr-FR" sz="3200" b="1" i="1" dirty="0" smtClean="0">
                <a:solidFill>
                  <a:schemeClr val="tx2">
                    <a:lumMod val="75000"/>
                  </a:schemeClr>
                </a:solidFill>
              </a:rPr>
              <a:t>$format</a:t>
            </a:r>
            <a:r>
              <a:rPr lang="fr-FR" sz="3200" b="1" i="1" dirty="0" smtClean="0">
                <a:solidFill>
                  <a:schemeClr val="accent2">
                    <a:lumMod val="75000"/>
                  </a:schemeClr>
                </a:solidFill>
              </a:rPr>
              <a:t>)</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b="1" dirty="0" smtClean="0">
                <a:solidFill>
                  <a:schemeClr val="tx2">
                    <a:lumMod val="75000"/>
                  </a:schemeClr>
                </a:solidFill>
              </a:rPr>
              <a:t>$format</a:t>
            </a:r>
            <a:endParaRPr lang="fr-FR" sz="2000" b="1" dirty="0">
              <a:solidFill>
                <a:schemeClr val="tx2">
                  <a:lumMod val="75000"/>
                </a:schemeClr>
              </a:solidFill>
            </a:endParaRPr>
          </a:p>
          <a:p>
            <a:pPr marL="0" indent="0">
              <a:buNone/>
            </a:pPr>
            <a:r>
              <a:rPr lang="fr-FR" sz="2000" dirty="0" smtClean="0">
                <a:latin typeface="+mj-lt"/>
                <a:cs typeface="Courier New" panose="02070309020205020404" pitchFamily="49" charset="0"/>
              </a:rPr>
              <a:t>est une chaîne de caractères composée des paramètres de la fonction et de textes.</a:t>
            </a:r>
          </a:p>
          <a:p>
            <a:pPr marL="0" indent="0">
              <a:buNone/>
            </a:pPr>
            <a:r>
              <a:rPr lang="fr-FR" sz="2000" dirty="0" smtClean="0">
                <a:latin typeface="+mj-lt"/>
                <a:cs typeface="Courier New" panose="02070309020205020404" pitchFamily="49" charset="0"/>
              </a:rPr>
              <a:t>Chaque paramètre de la fonction est composé de :</a:t>
            </a:r>
          </a:p>
          <a:p>
            <a:r>
              <a:rPr lang="fr-FR" sz="2000" dirty="0" smtClean="0">
                <a:latin typeface="+mj-lt"/>
                <a:cs typeface="Courier New" panose="02070309020205020404" pitchFamily="49" charset="0"/>
              </a:rPr>
              <a:t>le signe de pourcentage '%',</a:t>
            </a:r>
          </a:p>
          <a:p>
            <a:r>
              <a:rPr lang="fr-FR" sz="2000" dirty="0" smtClean="0">
                <a:latin typeface="+mj-lt"/>
                <a:cs typeface="Courier New" panose="02070309020205020404" pitchFamily="49" charset="0"/>
              </a:rPr>
              <a:t>une lettre identifiant le paramètre.</a:t>
            </a:r>
          </a:p>
          <a:p>
            <a:pPr marL="0" indent="0">
              <a:buNone/>
            </a:pPr>
            <a:r>
              <a:rPr lang="fr-FR" sz="2000" dirty="0" smtClean="0">
                <a:latin typeface="+mj-lt"/>
                <a:cs typeface="Courier New" panose="02070309020205020404" pitchFamily="49" charset="0"/>
              </a:rPr>
              <a:t>Tous les autres caractères forment chaque partie du texte.</a:t>
            </a:r>
          </a:p>
          <a:p>
            <a:pPr marL="0" indent="0">
              <a:buNone/>
            </a:pPr>
            <a:r>
              <a:rPr lang="fr-FR" sz="2000" dirty="0" smtClean="0">
                <a:latin typeface="+mj-lt"/>
                <a:cs typeface="Courier New" panose="02070309020205020404" pitchFamily="49" charset="0"/>
              </a:rPr>
              <a:t>La liste des paramètres se trouve page suivante.</a:t>
            </a:r>
          </a:p>
          <a:p>
            <a:pPr marL="0" indent="0">
              <a:buNone/>
            </a:pPr>
            <a:r>
              <a:rPr lang="fr-FR" sz="2000" dirty="0" smtClean="0">
                <a:latin typeface="+mj-lt"/>
                <a:cs typeface="Courier New" panose="02070309020205020404" pitchFamily="49" charset="0"/>
              </a:rPr>
              <a:t>Exemples :</a:t>
            </a:r>
          </a:p>
          <a:p>
            <a:pPr marL="0" indent="0">
              <a:buNone/>
            </a:pPr>
            <a:r>
              <a:rPr lang="fr-FR" sz="2000" b="1" dirty="0">
                <a:latin typeface="Courier New" panose="02070309020205020404" pitchFamily="49" charset="0"/>
                <a:cs typeface="Courier New" panose="02070309020205020404" pitchFamily="49" charset="0"/>
              </a:rPr>
              <a:t>...format('%a jours</a:t>
            </a:r>
            <a:r>
              <a:rPr lang="fr-FR" sz="2000" b="1" dirty="0" smtClean="0">
                <a:latin typeface="Courier New" panose="02070309020205020404" pitchFamily="49" charset="0"/>
                <a:cs typeface="Courier New" panose="02070309020205020404" pitchFamily="49" charset="0"/>
              </a:rPr>
              <a:t>')... </a:t>
            </a:r>
            <a:r>
              <a:rPr lang="fr-FR" sz="2000" dirty="0" smtClean="0">
                <a:latin typeface="+mj-lt"/>
                <a:cs typeface="Courier New" panose="02070309020205020404" pitchFamily="49" charset="0"/>
              </a:rPr>
              <a:t>affiche </a:t>
            </a:r>
            <a:r>
              <a:rPr lang="fr-FR" sz="2000" b="1" dirty="0">
                <a:solidFill>
                  <a:schemeClr val="tx2">
                    <a:lumMod val="75000"/>
                  </a:schemeClr>
                </a:solidFill>
                <a:latin typeface="Times New Roman" panose="02020603050405020304" pitchFamily="18" charset="0"/>
                <a:cs typeface="Times New Roman" panose="02020603050405020304" pitchFamily="18" charset="0"/>
              </a:rPr>
              <a:t>650 </a:t>
            </a:r>
            <a:r>
              <a:rPr lang="fr-FR" sz="2000" b="1" dirty="0" smtClean="0">
                <a:solidFill>
                  <a:schemeClr val="tx2">
                    <a:lumMod val="75000"/>
                  </a:schemeClr>
                </a:solidFill>
                <a:latin typeface="Times New Roman" panose="02020603050405020304" pitchFamily="18" charset="0"/>
                <a:cs typeface="Times New Roman" panose="02020603050405020304" pitchFamily="18" charset="0"/>
              </a:rPr>
              <a:t>jours</a:t>
            </a:r>
          </a:p>
          <a:p>
            <a:pPr marL="0" indent="0">
              <a:buNone/>
            </a:pPr>
            <a:r>
              <a:rPr lang="fr-FR" sz="2000" b="1" dirty="0">
                <a:latin typeface="Courier New" panose="02070309020205020404" pitchFamily="49" charset="0"/>
                <a:cs typeface="Courier New" panose="02070309020205020404" pitchFamily="49" charset="0"/>
              </a:rPr>
              <a:t>...format</a:t>
            </a:r>
            <a:r>
              <a:rPr lang="fr-FR" sz="2000" b="1" dirty="0" smtClean="0">
                <a:latin typeface="Courier New" panose="02070309020205020404" pitchFamily="49" charset="0"/>
                <a:cs typeface="Courier New" panose="02070309020205020404" pitchFamily="49" charset="0"/>
              </a:rPr>
              <a:t>('%y années et %m mois')... </a:t>
            </a:r>
          </a:p>
          <a:p>
            <a:pPr marL="0" indent="0">
              <a:buNone/>
            </a:pPr>
            <a:r>
              <a:rPr lang="fr-FR" sz="2000" b="1" dirty="0">
                <a:latin typeface="Courier New" panose="02070309020205020404" pitchFamily="49" charset="0"/>
                <a:cs typeface="Courier New" panose="02070309020205020404" pitchFamily="49" charset="0"/>
              </a:rPr>
              <a:t>	</a:t>
            </a:r>
            <a:r>
              <a:rPr lang="fr-FR" sz="2000" b="1" dirty="0" smtClean="0">
                <a:latin typeface="Courier New" panose="02070309020205020404" pitchFamily="49" charset="0"/>
                <a:cs typeface="Courier New" panose="02070309020205020404" pitchFamily="49" charset="0"/>
              </a:rPr>
              <a:t>	</a:t>
            </a:r>
            <a:r>
              <a:rPr lang="fr-FR" sz="2000" dirty="0" smtClean="0">
                <a:cs typeface="Courier New" panose="02070309020205020404" pitchFamily="49" charset="0"/>
              </a:rPr>
              <a:t>affiche </a:t>
            </a:r>
            <a:r>
              <a:rPr lang="fr-FR" sz="2000" b="1" dirty="0" smtClean="0">
                <a:solidFill>
                  <a:schemeClr val="tx2">
                    <a:lumMod val="75000"/>
                  </a:schemeClr>
                </a:solidFill>
                <a:latin typeface="Times New Roman" panose="02020603050405020304" pitchFamily="18" charset="0"/>
                <a:cs typeface="Times New Roman" panose="02020603050405020304" pitchFamily="18" charset="0"/>
              </a:rPr>
              <a:t>1 années et 7 mois</a:t>
            </a:r>
          </a:p>
          <a:p>
            <a:pPr marL="0" indent="0">
              <a:buNone/>
            </a:pPr>
            <a:r>
              <a:rPr lang="fr-FR" sz="2000" b="1" dirty="0">
                <a:latin typeface="Courier New" panose="02070309020205020404" pitchFamily="49" charset="0"/>
                <a:cs typeface="Courier New" panose="02070309020205020404" pitchFamily="49" charset="0"/>
              </a:rPr>
              <a:t>...format</a:t>
            </a:r>
            <a:r>
              <a:rPr lang="fr-FR" sz="2000" b="1" dirty="0" smtClean="0">
                <a:latin typeface="Courier New" panose="02070309020205020404" pitchFamily="49" charset="0"/>
                <a:cs typeface="Courier New" panose="02070309020205020404" pitchFamily="49" charset="0"/>
              </a:rPr>
              <a:t>('%d jours, %h heures et %i minutes')...</a:t>
            </a:r>
          </a:p>
          <a:p>
            <a:pPr marL="0" indent="0">
              <a:buNone/>
            </a:pPr>
            <a:r>
              <a:rPr lang="fr-FR" sz="2000" dirty="0" smtClean="0">
                <a:cs typeface="Courier New" panose="02070309020205020404" pitchFamily="49" charset="0"/>
              </a:rPr>
              <a:t>		affiche </a:t>
            </a:r>
            <a:r>
              <a:rPr lang="fr-FR" sz="2000" b="1" dirty="0" smtClean="0">
                <a:solidFill>
                  <a:schemeClr val="tx2">
                    <a:lumMod val="75000"/>
                  </a:schemeClr>
                </a:solidFill>
                <a:latin typeface="Times New Roman" panose="02020603050405020304" pitchFamily="18" charset="0"/>
                <a:cs typeface="Times New Roman" panose="02020603050405020304" pitchFamily="18" charset="0"/>
              </a:rPr>
              <a:t>12 jours, 5heures et 17 minutes</a:t>
            </a:r>
            <a:endParaRPr lang="fr-FR"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136267"/>
            <a:ext cx="20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6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2718165"/>
      </p:ext>
    </p:extLst>
  </p:cSld>
  <p:clrMapOvr>
    <a:masterClrMapping/>
  </p:clrMapOvr>
  <p:transition spd="slow">
    <p:wipe dir="d"/>
  </p:transition>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37393"/>
            <a:ext cx="8532440" cy="567080"/>
          </a:xfrm>
        </p:spPr>
        <p:txBody>
          <a:bodyPr/>
          <a:lstStyle/>
          <a:p>
            <a:r>
              <a:rPr lang="fr-FR" sz="4000" b="1" i="1" dirty="0" smtClean="0"/>
              <a:t>L'objet date et les fonctions associées :</a:t>
            </a:r>
            <a:endParaRPr lang="fr-FR" sz="3200" b="1" dirty="0">
              <a:solidFill>
                <a:schemeClr val="accent2">
                  <a:lumMod val="75000"/>
                </a:schemeClr>
              </a:solidFill>
            </a:endParaRPr>
          </a:p>
        </p:txBody>
      </p:sp>
      <p:graphicFrame>
        <p:nvGraphicFramePr>
          <p:cNvPr id="5" name="Espace réservé du contenu 4"/>
          <p:cNvGraphicFramePr>
            <a:graphicFrameLocks noGrp="1"/>
          </p:cNvGraphicFramePr>
          <p:nvPr>
            <p:ph idx="1"/>
          </p:nvPr>
        </p:nvGraphicFramePr>
        <p:xfrm>
          <a:off x="750829" y="604473"/>
          <a:ext cx="8253901" cy="6217920"/>
        </p:xfrm>
        <a:graphic>
          <a:graphicData uri="http://schemas.openxmlformats.org/drawingml/2006/table">
            <a:tbl>
              <a:tblPr firstRow="1" bandRow="1">
                <a:tableStyleId>{5C22544A-7EE6-4342-B048-85BDC9FD1C3A}</a:tableStyleId>
              </a:tblPr>
              <a:tblGrid>
                <a:gridCol w="1142914"/>
                <a:gridCol w="5459280"/>
                <a:gridCol w="1651707"/>
              </a:tblGrid>
              <a:tr h="364222">
                <a:tc>
                  <a:txBody>
                    <a:bodyPr/>
                    <a:lstStyle/>
                    <a:p>
                      <a:r>
                        <a:rPr lang="fr-FR" dirty="0" smtClean="0"/>
                        <a:t>Caractère</a:t>
                      </a:r>
                      <a:endParaRPr lang="fr-FR" dirty="0"/>
                    </a:p>
                  </a:txBody>
                  <a:tcPr/>
                </a:tc>
                <a:tc>
                  <a:txBody>
                    <a:bodyPr/>
                    <a:lstStyle/>
                    <a:p>
                      <a:pPr algn="ctr"/>
                      <a:r>
                        <a:rPr lang="fr-FR" dirty="0" smtClean="0"/>
                        <a:t>Description</a:t>
                      </a:r>
                      <a:endParaRPr lang="fr-FR" dirty="0"/>
                    </a:p>
                  </a:txBody>
                  <a:tcPr/>
                </a:tc>
                <a:tc>
                  <a:txBody>
                    <a:bodyPr/>
                    <a:lstStyle/>
                    <a:p>
                      <a:r>
                        <a:rPr lang="fr-FR" dirty="0" smtClean="0"/>
                        <a:t>Exemples</a:t>
                      </a:r>
                      <a:endParaRPr lang="fr-FR" dirty="0"/>
                    </a:p>
                  </a:txBody>
                  <a:tcPr/>
                </a:tc>
              </a:tr>
              <a:tr h="364222">
                <a:tc>
                  <a:txBody>
                    <a:bodyPr/>
                    <a:lstStyle/>
                    <a:p>
                      <a:pPr algn="ctr"/>
                      <a:r>
                        <a:rPr lang="fr-FR" dirty="0" smtClean="0"/>
                        <a:t>%</a:t>
                      </a:r>
                      <a:endParaRPr lang="fr-FR" dirty="0"/>
                    </a:p>
                  </a:txBody>
                  <a:tcPr/>
                </a:tc>
                <a:tc>
                  <a:txBody>
                    <a:bodyPr/>
                    <a:lstStyle/>
                    <a:p>
                      <a:r>
                        <a:rPr lang="fr-FR" dirty="0" smtClean="0"/>
                        <a:t>Caractère %</a:t>
                      </a:r>
                      <a:endParaRPr lang="fr-FR" dirty="0"/>
                    </a:p>
                  </a:txBody>
                  <a:tcPr/>
                </a:tc>
                <a:tc>
                  <a:txBody>
                    <a:bodyPr/>
                    <a:lstStyle/>
                    <a:p>
                      <a:r>
                        <a:rPr lang="fr-FR" dirty="0" smtClean="0"/>
                        <a:t>%</a:t>
                      </a:r>
                      <a:endParaRPr lang="fr-FR" dirty="0"/>
                    </a:p>
                  </a:txBody>
                  <a:tcPr/>
                </a:tc>
              </a:tr>
              <a:tr h="364222">
                <a:tc>
                  <a:txBody>
                    <a:bodyPr/>
                    <a:lstStyle/>
                    <a:p>
                      <a:pPr algn="ctr"/>
                      <a:r>
                        <a:rPr lang="fr-FR" dirty="0" smtClean="0"/>
                        <a:t>a</a:t>
                      </a:r>
                      <a:endParaRPr lang="fr-FR" dirty="0"/>
                    </a:p>
                  </a:txBody>
                  <a:tcPr/>
                </a:tc>
                <a:tc>
                  <a:txBody>
                    <a:bodyPr/>
                    <a:lstStyle/>
                    <a:p>
                      <a:r>
                        <a:rPr lang="fr-FR" dirty="0" smtClean="0"/>
                        <a:t>Nombre total de jours</a:t>
                      </a:r>
                      <a:endParaRPr lang="fr-FR" dirty="0"/>
                    </a:p>
                  </a:txBody>
                  <a:tcPr/>
                </a:tc>
                <a:tc>
                  <a:txBody>
                    <a:bodyPr/>
                    <a:lstStyle/>
                    <a:p>
                      <a:r>
                        <a:rPr lang="fr-FR" dirty="0" smtClean="0"/>
                        <a:t>5, 650, 42</a:t>
                      </a:r>
                      <a:endParaRPr lang="fr-FR" dirty="0"/>
                    </a:p>
                  </a:txBody>
                  <a:tcPr/>
                </a:tc>
              </a:tr>
              <a:tr h="364222">
                <a:tc>
                  <a:txBody>
                    <a:bodyPr/>
                    <a:lstStyle/>
                    <a:p>
                      <a:pPr algn="ctr"/>
                      <a:r>
                        <a:rPr lang="fr-FR" dirty="0" smtClean="0"/>
                        <a:t>d</a:t>
                      </a:r>
                      <a:endParaRPr lang="fr-FR" dirty="0"/>
                    </a:p>
                  </a:txBody>
                  <a:tcPr/>
                </a:tc>
                <a:tc>
                  <a:txBody>
                    <a:bodyPr/>
                    <a:lstStyle/>
                    <a:p>
                      <a:r>
                        <a:rPr lang="fr-FR" dirty="0" smtClean="0"/>
                        <a:t>Jour, numérique</a:t>
                      </a:r>
                      <a:endParaRPr lang="fr-FR" dirty="0"/>
                    </a:p>
                  </a:txBody>
                  <a:tcPr/>
                </a:tc>
                <a:tc>
                  <a:txBody>
                    <a:bodyPr/>
                    <a:lstStyle/>
                    <a:p>
                      <a:r>
                        <a:rPr lang="fr-FR" dirty="0" smtClean="0"/>
                        <a:t>2, 6, 31</a:t>
                      </a:r>
                      <a:endParaRPr lang="fr-FR" dirty="0"/>
                    </a:p>
                  </a:txBody>
                  <a:tcPr/>
                </a:tc>
              </a:tr>
              <a:tr h="364222">
                <a:tc>
                  <a:txBody>
                    <a:bodyPr/>
                    <a:lstStyle/>
                    <a:p>
                      <a:pPr algn="ctr"/>
                      <a:r>
                        <a:rPr lang="fr-FR" dirty="0" smtClean="0"/>
                        <a:t>D</a:t>
                      </a:r>
                      <a:endParaRPr lang="fr-FR" dirty="0"/>
                    </a:p>
                  </a:txBody>
                  <a:tcPr/>
                </a:tc>
                <a:tc>
                  <a:txBody>
                    <a:bodyPr/>
                    <a:lstStyle/>
                    <a:p>
                      <a:r>
                        <a:rPr lang="fr-FR" dirty="0" smtClean="0"/>
                        <a:t>Jour,</a:t>
                      </a:r>
                      <a:r>
                        <a:rPr lang="fr-FR" baseline="0" dirty="0" smtClean="0"/>
                        <a:t> numérique, avec au moins 2 chiffres</a:t>
                      </a:r>
                      <a:endParaRPr lang="fr-FR" dirty="0"/>
                    </a:p>
                  </a:txBody>
                  <a:tcPr/>
                </a:tc>
                <a:tc>
                  <a:txBody>
                    <a:bodyPr/>
                    <a:lstStyle/>
                    <a:p>
                      <a:r>
                        <a:rPr lang="fr-FR" dirty="0" smtClean="0"/>
                        <a:t>02, 06, 31</a:t>
                      </a:r>
                      <a:endParaRPr lang="fr-FR" dirty="0"/>
                    </a:p>
                  </a:txBody>
                  <a:tcPr/>
                </a:tc>
              </a:tr>
              <a:tr h="359233">
                <a:tc>
                  <a:txBody>
                    <a:bodyPr/>
                    <a:lstStyle/>
                    <a:p>
                      <a:pPr algn="ctr"/>
                      <a:r>
                        <a:rPr lang="fr-FR" dirty="0" smtClean="0"/>
                        <a:t>m</a:t>
                      </a:r>
                      <a:endParaRPr lang="fr-FR" dirty="0"/>
                    </a:p>
                  </a:txBody>
                  <a:tcPr/>
                </a:tc>
                <a:tc>
                  <a:txBody>
                    <a:bodyPr/>
                    <a:lstStyle/>
                    <a:p>
                      <a:r>
                        <a:rPr lang="fr-FR" dirty="0" smtClean="0"/>
                        <a:t>Mois, numérique</a:t>
                      </a:r>
                      <a:endParaRPr lang="fr-FR" dirty="0"/>
                    </a:p>
                  </a:txBody>
                  <a:tcPr/>
                </a:tc>
                <a:tc>
                  <a:txBody>
                    <a:bodyPr/>
                    <a:lstStyle/>
                    <a:p>
                      <a:r>
                        <a:rPr lang="fr-FR" dirty="0" smtClean="0"/>
                        <a:t>1,</a:t>
                      </a:r>
                      <a:r>
                        <a:rPr lang="fr-FR" baseline="0" dirty="0" smtClean="0"/>
                        <a:t> 3, 12</a:t>
                      </a:r>
                      <a:endParaRPr lang="fr-FR" dirty="0"/>
                    </a:p>
                  </a:txBody>
                  <a:tcPr/>
                </a:tc>
              </a:tr>
              <a:tr h="359233">
                <a:tc>
                  <a:txBody>
                    <a:bodyPr/>
                    <a:lstStyle/>
                    <a:p>
                      <a:pPr algn="ctr"/>
                      <a:r>
                        <a:rPr lang="fr-FR" dirty="0" smtClean="0"/>
                        <a:t>M</a:t>
                      </a:r>
                      <a:endParaRPr lang="fr-FR" dirty="0"/>
                    </a:p>
                  </a:txBody>
                  <a:tcPr/>
                </a:tc>
                <a:tc>
                  <a:txBody>
                    <a:bodyPr/>
                    <a:lstStyle/>
                    <a:p>
                      <a:r>
                        <a:rPr lang="fr-FR" dirty="0" smtClean="0"/>
                        <a:t>Mois,</a:t>
                      </a:r>
                      <a:r>
                        <a:rPr lang="fr-FR" baseline="0" dirty="0" smtClean="0"/>
                        <a:t> numérique, avec au moins 2 chiffres</a:t>
                      </a:r>
                      <a:endParaRPr lang="fr-FR" dirty="0"/>
                    </a:p>
                  </a:txBody>
                  <a:tcPr/>
                </a:tc>
                <a:tc>
                  <a:txBody>
                    <a:bodyPr/>
                    <a:lstStyle/>
                    <a:p>
                      <a:r>
                        <a:rPr lang="fr-FR" dirty="0" smtClean="0"/>
                        <a:t>01, 03, 12</a:t>
                      </a:r>
                      <a:endParaRPr lang="fr-FR" dirty="0"/>
                    </a:p>
                  </a:txBody>
                  <a:tcPr/>
                </a:tc>
              </a:tr>
              <a:tr h="359233">
                <a:tc>
                  <a:txBody>
                    <a:bodyPr/>
                    <a:lstStyle/>
                    <a:p>
                      <a:pPr algn="ctr"/>
                      <a:r>
                        <a:rPr lang="fr-FR" dirty="0" smtClean="0"/>
                        <a:t>y</a:t>
                      </a:r>
                      <a:endParaRPr lang="fr-FR" dirty="0"/>
                    </a:p>
                  </a:txBody>
                  <a:tcPr/>
                </a:tc>
                <a:tc>
                  <a:txBody>
                    <a:bodyPr/>
                    <a:lstStyle/>
                    <a:p>
                      <a:r>
                        <a:rPr lang="fr-FR" dirty="0" smtClean="0"/>
                        <a:t>Année, numérique</a:t>
                      </a:r>
                      <a:endParaRPr lang="fr-FR" dirty="0"/>
                    </a:p>
                  </a:txBody>
                  <a:tcPr/>
                </a:tc>
                <a:tc>
                  <a:txBody>
                    <a:bodyPr/>
                    <a:lstStyle/>
                    <a:p>
                      <a:r>
                        <a:rPr lang="fr-FR" dirty="0" smtClean="0"/>
                        <a:t>1, 18,</a:t>
                      </a:r>
                      <a:r>
                        <a:rPr lang="fr-FR" baseline="0" dirty="0" smtClean="0"/>
                        <a:t> 154</a:t>
                      </a:r>
                      <a:endParaRPr lang="fr-FR" dirty="0"/>
                    </a:p>
                  </a:txBody>
                  <a:tcPr/>
                </a:tc>
              </a:tr>
              <a:tr h="359233">
                <a:tc>
                  <a:txBody>
                    <a:bodyPr/>
                    <a:lstStyle/>
                    <a:p>
                      <a:pPr algn="ctr"/>
                      <a:r>
                        <a:rPr lang="fr-FR" dirty="0" smtClean="0"/>
                        <a:t>Y</a:t>
                      </a:r>
                      <a:endParaRPr lang="fr-FR" dirty="0"/>
                    </a:p>
                  </a:txBody>
                  <a:tcPr/>
                </a:tc>
                <a:tc>
                  <a:txBody>
                    <a:bodyPr/>
                    <a:lstStyle/>
                    <a:p>
                      <a:r>
                        <a:rPr lang="fr-FR" dirty="0" smtClean="0"/>
                        <a:t>Année,</a:t>
                      </a:r>
                      <a:r>
                        <a:rPr lang="fr-FR" baseline="0" dirty="0" smtClean="0"/>
                        <a:t> numérique, avec au moins 2 chiffres</a:t>
                      </a:r>
                      <a:endParaRPr lang="fr-FR" dirty="0"/>
                    </a:p>
                  </a:txBody>
                  <a:tcPr/>
                </a:tc>
                <a:tc>
                  <a:txBody>
                    <a:bodyPr/>
                    <a:lstStyle/>
                    <a:p>
                      <a:r>
                        <a:rPr lang="fr-FR" dirty="0" smtClean="0"/>
                        <a:t>01, 18, 154</a:t>
                      </a:r>
                      <a:endParaRPr lang="fr-FR" dirty="0"/>
                    </a:p>
                  </a:txBody>
                  <a:tcPr/>
                </a:tc>
              </a:tr>
              <a:tr h="359233">
                <a:tc>
                  <a:txBody>
                    <a:bodyPr/>
                    <a:lstStyle/>
                    <a:p>
                      <a:pPr algn="ctr"/>
                      <a:r>
                        <a:rPr lang="fr-FR" dirty="0" smtClean="0"/>
                        <a:t>h</a:t>
                      </a:r>
                      <a:endParaRPr lang="fr-FR" dirty="0"/>
                    </a:p>
                  </a:txBody>
                  <a:tcPr/>
                </a:tc>
                <a:tc>
                  <a:txBody>
                    <a:bodyPr/>
                    <a:lstStyle/>
                    <a:p>
                      <a:r>
                        <a:rPr lang="fr-FR" dirty="0" smtClean="0"/>
                        <a:t>Heure, numérique</a:t>
                      </a:r>
                      <a:endParaRPr lang="fr-FR" dirty="0"/>
                    </a:p>
                  </a:txBody>
                  <a:tcPr/>
                </a:tc>
                <a:tc>
                  <a:txBody>
                    <a:bodyPr/>
                    <a:lstStyle/>
                    <a:p>
                      <a:r>
                        <a:rPr lang="fr-FR" dirty="0" smtClean="0"/>
                        <a:t>1, 17, 23</a:t>
                      </a:r>
                      <a:endParaRPr lang="fr-FR" dirty="0"/>
                    </a:p>
                  </a:txBody>
                  <a:tcPr/>
                </a:tc>
              </a:tr>
              <a:tr h="364222">
                <a:tc>
                  <a:txBody>
                    <a:bodyPr/>
                    <a:lstStyle/>
                    <a:p>
                      <a:pPr algn="ctr"/>
                      <a:r>
                        <a:rPr lang="fr-FR" dirty="0" smtClean="0"/>
                        <a:t>H</a:t>
                      </a:r>
                      <a:endParaRPr lang="fr-FR" dirty="0"/>
                    </a:p>
                  </a:txBody>
                  <a:tcPr/>
                </a:tc>
                <a:tc>
                  <a:txBody>
                    <a:bodyPr/>
                    <a:lstStyle/>
                    <a:p>
                      <a:r>
                        <a:rPr lang="fr-FR" dirty="0" smtClean="0"/>
                        <a:t>Heure,</a:t>
                      </a:r>
                      <a:r>
                        <a:rPr lang="fr-FR" baseline="0" dirty="0" smtClean="0"/>
                        <a:t> numérique, avec au moins 2 chiffres</a:t>
                      </a:r>
                      <a:endParaRPr lang="fr-FR" dirty="0"/>
                    </a:p>
                  </a:txBody>
                  <a:tcPr/>
                </a:tc>
                <a:tc>
                  <a:txBody>
                    <a:bodyPr/>
                    <a:lstStyle/>
                    <a:p>
                      <a:r>
                        <a:rPr lang="fr-FR" dirty="0" smtClean="0"/>
                        <a:t>01, 17, 23</a:t>
                      </a:r>
                      <a:endParaRPr lang="fr-FR" dirty="0"/>
                    </a:p>
                  </a:txBody>
                  <a:tcPr/>
                </a:tc>
              </a:tr>
              <a:tr h="359233">
                <a:tc>
                  <a:txBody>
                    <a:bodyPr/>
                    <a:lstStyle/>
                    <a:p>
                      <a:pPr algn="ctr"/>
                      <a:r>
                        <a:rPr lang="fr-FR" dirty="0" smtClean="0"/>
                        <a:t>i</a:t>
                      </a:r>
                      <a:endParaRPr lang="fr-FR" dirty="0"/>
                    </a:p>
                  </a:txBody>
                  <a:tcPr/>
                </a:tc>
                <a:tc>
                  <a:txBody>
                    <a:bodyPr/>
                    <a:lstStyle/>
                    <a:p>
                      <a:r>
                        <a:rPr lang="fr-FR" dirty="0" smtClean="0"/>
                        <a:t>Minute, numérique</a:t>
                      </a:r>
                      <a:endParaRPr lang="fr-FR" dirty="0"/>
                    </a:p>
                  </a:txBody>
                  <a:tcPr/>
                </a:tc>
                <a:tc>
                  <a:txBody>
                    <a:bodyPr/>
                    <a:lstStyle/>
                    <a:p>
                      <a:r>
                        <a:rPr lang="fr-FR" dirty="0" smtClean="0"/>
                        <a:t>4, 9, 59</a:t>
                      </a:r>
                      <a:endParaRPr lang="fr-FR" dirty="0"/>
                    </a:p>
                  </a:txBody>
                  <a:tcPr/>
                </a:tc>
              </a:tr>
              <a:tr h="359233">
                <a:tc>
                  <a:txBody>
                    <a:bodyPr/>
                    <a:lstStyle/>
                    <a:p>
                      <a:pPr algn="ctr"/>
                      <a:r>
                        <a:rPr lang="fr-FR" dirty="0" smtClean="0"/>
                        <a:t>I</a:t>
                      </a:r>
                      <a:endParaRPr lang="fr-FR" dirty="0"/>
                    </a:p>
                  </a:txBody>
                  <a:tcPr/>
                </a:tc>
                <a:tc>
                  <a:txBody>
                    <a:bodyPr/>
                    <a:lstStyle/>
                    <a:p>
                      <a:r>
                        <a:rPr lang="fr-FR" dirty="0" smtClean="0"/>
                        <a:t>Minute,</a:t>
                      </a:r>
                      <a:r>
                        <a:rPr lang="fr-FR" baseline="0" dirty="0" smtClean="0"/>
                        <a:t> numérique, avec au moins 2 chiffres</a:t>
                      </a:r>
                      <a:endParaRPr lang="fr-FR" dirty="0"/>
                    </a:p>
                  </a:txBody>
                  <a:tcPr/>
                </a:tc>
                <a:tc>
                  <a:txBody>
                    <a:bodyPr/>
                    <a:lstStyle/>
                    <a:p>
                      <a:r>
                        <a:rPr lang="fr-FR" dirty="0" smtClean="0"/>
                        <a:t>04, 09, 59</a:t>
                      </a:r>
                      <a:endParaRPr lang="fr-FR" dirty="0"/>
                    </a:p>
                  </a:txBody>
                  <a:tcPr/>
                </a:tc>
              </a:tr>
              <a:tr h="359233">
                <a:tc>
                  <a:txBody>
                    <a:bodyPr/>
                    <a:lstStyle/>
                    <a:p>
                      <a:pPr algn="ctr"/>
                      <a:r>
                        <a:rPr lang="fr-FR" dirty="0" smtClean="0"/>
                        <a:t>s</a:t>
                      </a:r>
                      <a:endParaRPr lang="fr-FR" dirty="0"/>
                    </a:p>
                  </a:txBody>
                  <a:tcPr/>
                </a:tc>
                <a:tc>
                  <a:txBody>
                    <a:bodyPr/>
                    <a:lstStyle/>
                    <a:p>
                      <a:r>
                        <a:rPr lang="fr-FR" dirty="0" smtClean="0"/>
                        <a:t>Seconde, numérique</a:t>
                      </a:r>
                      <a:endParaRPr lang="fr-FR" dirty="0"/>
                    </a:p>
                  </a:txBody>
                  <a:tcPr/>
                </a:tc>
                <a:tc>
                  <a:txBody>
                    <a:bodyPr/>
                    <a:lstStyle/>
                    <a:p>
                      <a:r>
                        <a:rPr lang="fr-FR" dirty="0" smtClean="0"/>
                        <a:t>4, 9, 59</a:t>
                      </a:r>
                      <a:endParaRPr lang="fr-FR" dirty="0"/>
                    </a:p>
                  </a:txBody>
                  <a:tcPr/>
                </a:tc>
              </a:tr>
              <a:tr h="359233">
                <a:tc>
                  <a:txBody>
                    <a:bodyPr/>
                    <a:lstStyle/>
                    <a:p>
                      <a:pPr algn="ctr"/>
                      <a:r>
                        <a:rPr lang="fr-FR" dirty="0" smtClean="0"/>
                        <a:t>S</a:t>
                      </a:r>
                      <a:endParaRPr lang="fr-FR" dirty="0"/>
                    </a:p>
                  </a:txBody>
                  <a:tcPr/>
                </a:tc>
                <a:tc>
                  <a:txBody>
                    <a:bodyPr/>
                    <a:lstStyle/>
                    <a:p>
                      <a:r>
                        <a:rPr lang="fr-FR" dirty="0" smtClean="0"/>
                        <a:t>Seconde,</a:t>
                      </a:r>
                      <a:r>
                        <a:rPr lang="fr-FR" baseline="0" dirty="0" smtClean="0"/>
                        <a:t> numérique, avec au moins 2 chiffres</a:t>
                      </a:r>
                      <a:endParaRPr lang="fr-FR" dirty="0"/>
                    </a:p>
                  </a:txBody>
                  <a:tcPr/>
                </a:tc>
                <a:tc>
                  <a:txBody>
                    <a:bodyPr/>
                    <a:lstStyle/>
                    <a:p>
                      <a:r>
                        <a:rPr lang="fr-FR" dirty="0" smtClean="0"/>
                        <a:t>04, 09, 59</a:t>
                      </a:r>
                      <a:endParaRPr lang="fr-FR" dirty="0"/>
                    </a:p>
                  </a:txBody>
                  <a:tcPr/>
                </a:tc>
              </a:tr>
              <a:tr h="359233">
                <a:tc>
                  <a:txBody>
                    <a:bodyPr/>
                    <a:lstStyle/>
                    <a:p>
                      <a:pPr algn="ctr"/>
                      <a:r>
                        <a:rPr lang="fr-FR" dirty="0" smtClean="0"/>
                        <a:t>r</a:t>
                      </a:r>
                      <a:endParaRPr lang="fr-FR" dirty="0"/>
                    </a:p>
                  </a:txBody>
                  <a:tcPr/>
                </a:tc>
                <a:tc>
                  <a:txBody>
                    <a:bodyPr/>
                    <a:lstStyle/>
                    <a:p>
                      <a:r>
                        <a:rPr lang="fr-FR" dirty="0" smtClean="0"/>
                        <a:t>Signe</a:t>
                      </a:r>
                      <a:r>
                        <a:rPr lang="fr-FR" baseline="0" dirty="0" smtClean="0"/>
                        <a:t> "-" si négatif, rien sinon</a:t>
                      </a:r>
                      <a:endParaRPr lang="fr-FR" dirty="0"/>
                    </a:p>
                  </a:txBody>
                  <a:tcPr/>
                </a:tc>
                <a:tc>
                  <a:txBody>
                    <a:bodyPr/>
                    <a:lstStyle/>
                    <a:p>
                      <a:r>
                        <a:rPr lang="fr-FR" dirty="0" smtClean="0"/>
                        <a:t>-</a:t>
                      </a:r>
                      <a:endParaRPr lang="fr-FR" dirty="0"/>
                    </a:p>
                  </a:txBody>
                  <a:tcPr/>
                </a:tc>
              </a:tr>
              <a:tr h="359233">
                <a:tc>
                  <a:txBody>
                    <a:bodyPr/>
                    <a:lstStyle/>
                    <a:p>
                      <a:pPr algn="ctr"/>
                      <a:r>
                        <a:rPr lang="fr-FR" dirty="0" smtClean="0"/>
                        <a:t>R</a:t>
                      </a:r>
                      <a:endParaRPr lang="fr-FR" dirty="0"/>
                    </a:p>
                  </a:txBody>
                  <a:tcPr/>
                </a:tc>
                <a:tc>
                  <a:txBody>
                    <a:bodyPr/>
                    <a:lstStyle/>
                    <a:p>
                      <a:r>
                        <a:rPr lang="fr-FR" dirty="0" smtClean="0"/>
                        <a:t>Signe "-" si négatif, signe "+" si positif</a:t>
                      </a:r>
                      <a:endParaRPr lang="fr-FR" dirty="0"/>
                    </a:p>
                  </a:txBody>
                  <a:tcPr/>
                </a:tc>
                <a:tc>
                  <a:txBody>
                    <a:bodyPr/>
                    <a:lstStyle/>
                    <a:p>
                      <a:r>
                        <a:rPr lang="fr-FR" dirty="0" smtClean="0"/>
                        <a:t>-, +</a:t>
                      </a:r>
                      <a:endParaRPr lang="fr-FR" dirty="0"/>
                    </a:p>
                  </a:txBody>
                  <a:tcPr/>
                </a:tc>
              </a:tr>
            </a:tbl>
          </a:graphicData>
        </a:graphic>
      </p:graphicFrame>
      <p:sp>
        <p:nvSpPr>
          <p:cNvPr id="4" name="Rectangle 1"/>
          <p:cNvSpPr>
            <a:spLocks noChangeArrowheads="1"/>
          </p:cNvSpPr>
          <p:nvPr/>
        </p:nvSpPr>
        <p:spPr bwMode="auto">
          <a:xfrm>
            <a:off x="0" y="136267"/>
            <a:ext cx="20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6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1834332"/>
      </p:ext>
    </p:extLst>
  </p:cSld>
  <p:clrMapOvr>
    <a:masterClrMapping/>
  </p:clrMapOvr>
  <p:transition spd="slow">
    <p:wipe dir="d"/>
  </p:transition>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br>
              <a:rPr lang="fr-FR" sz="4000" b="1" i="1" dirty="0" smtClean="0"/>
            </a:br>
            <a:r>
              <a:rPr lang="fr-FR" sz="3200" b="1" i="1" dirty="0" err="1" smtClean="0">
                <a:solidFill>
                  <a:schemeClr val="accent2">
                    <a:lumMod val="75000"/>
                  </a:schemeClr>
                </a:solidFill>
              </a:rPr>
              <a:t>date_interval_create_from_date_string</a:t>
            </a:r>
            <a:r>
              <a:rPr lang="fr-FR" sz="3200" b="1" i="1" dirty="0" smtClean="0">
                <a:solidFill>
                  <a:schemeClr val="accent2">
                    <a:lumMod val="75000"/>
                  </a:schemeClr>
                </a:solidFill>
              </a:rPr>
              <a:t>(</a:t>
            </a:r>
            <a:r>
              <a:rPr lang="fr-FR" sz="3200" b="1" i="1" dirty="0" smtClean="0">
                <a:solidFill>
                  <a:schemeClr val="tx2">
                    <a:lumMod val="75000"/>
                  </a:schemeClr>
                </a:solidFill>
              </a:rPr>
              <a:t>chaîne</a:t>
            </a:r>
            <a:r>
              <a:rPr lang="fr-FR" sz="3200" b="1" i="1" dirty="0" smtClean="0">
                <a:solidFill>
                  <a:schemeClr val="accent2">
                    <a:lumMod val="75000"/>
                  </a:schemeClr>
                </a:solidFill>
              </a:rPr>
              <a:t>)</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lnSpcReduction="10000"/>
          </a:bodyPr>
          <a:lstStyle/>
          <a:p>
            <a:pPr marL="0" indent="0">
              <a:buNone/>
            </a:pPr>
            <a:r>
              <a:rPr lang="fr-FR" sz="2000" dirty="0"/>
              <a:t>Alias de </a:t>
            </a:r>
            <a:r>
              <a:rPr lang="fr-FR" sz="2000" b="1" dirty="0" err="1" smtClean="0">
                <a:solidFill>
                  <a:srgbClr val="C00000"/>
                </a:solidFill>
              </a:rPr>
              <a:t>DateInterval</a:t>
            </a:r>
            <a:r>
              <a:rPr lang="fr-FR" sz="2000" b="1" dirty="0" smtClean="0">
                <a:solidFill>
                  <a:srgbClr val="C00000"/>
                </a:solidFill>
              </a:rPr>
              <a:t>::</a:t>
            </a:r>
            <a:r>
              <a:rPr lang="fr-FR" sz="2000" b="1" dirty="0" err="1" smtClean="0">
                <a:solidFill>
                  <a:srgbClr val="C00000"/>
                </a:solidFill>
              </a:rPr>
              <a:t>createFromDateString</a:t>
            </a:r>
            <a:r>
              <a:rPr lang="fr-FR" sz="2000" b="1" dirty="0" smtClean="0">
                <a:solidFill>
                  <a:schemeClr val="tx2">
                    <a:lumMod val="75000"/>
                  </a:schemeClr>
                </a:solidFill>
              </a:rPr>
              <a:t>(chaîne)</a:t>
            </a:r>
            <a:endParaRPr lang="fr-FR" sz="2000" b="1" dirty="0">
              <a:solidFill>
                <a:schemeClr val="tx2">
                  <a:lumMod val="75000"/>
                </a:schemeClr>
              </a:solidFill>
            </a:endParaRPr>
          </a:p>
          <a:p>
            <a:pPr marL="0" indent="0">
              <a:buNone/>
            </a:pPr>
            <a:r>
              <a:rPr lang="fr-FR" sz="2000" dirty="0" smtClean="0"/>
              <a:t>Configure un intervalle de dates à partir des différentes parties d'une chaîne. La chaîne, dont les éléments sont en américain, est analysée et interprétée pour construire l'objet </a:t>
            </a:r>
            <a:r>
              <a:rPr lang="fr-FR" sz="2000" dirty="0" err="1" smtClean="0"/>
              <a:t>DateInterval</a:t>
            </a:r>
            <a:r>
              <a:rPr lang="fr-FR" sz="2000" dirty="0" smtClean="0"/>
              <a:t>.</a:t>
            </a:r>
          </a:p>
          <a:p>
            <a:pPr marL="0" indent="0">
              <a:buNone/>
            </a:pPr>
            <a:r>
              <a:rPr lang="fr-FR" sz="2000" dirty="0" smtClean="0"/>
              <a:t>Il est aussi possible d'utiliser les formats relatifs très pratiques (voir pages suivantes)</a:t>
            </a:r>
          </a:p>
          <a:p>
            <a:pPr marL="0" indent="0">
              <a:buNone/>
            </a:pPr>
            <a:r>
              <a:rPr lang="fr-FR" sz="2000" dirty="0" smtClean="0"/>
              <a:t>Exemples :</a:t>
            </a:r>
          </a:p>
          <a:p>
            <a:pPr marL="0" indent="0">
              <a:buNone/>
            </a:pPr>
            <a:r>
              <a:rPr lang="fr-FR" sz="2000" b="1" dirty="0" smtClean="0">
                <a:latin typeface="Courier New" panose="02070309020205020404" pitchFamily="49" charset="0"/>
                <a:cs typeface="Courier New" panose="02070309020205020404" pitchFamily="49" charset="0"/>
              </a:rPr>
              <a:t>$i=</a:t>
            </a:r>
            <a:r>
              <a:rPr lang="fr-FR" sz="2000" b="1" dirty="0" err="1" smtClean="0">
                <a:latin typeface="Courier New" panose="02070309020205020404" pitchFamily="49" charset="0"/>
                <a:cs typeface="Courier New" panose="02070309020205020404" pitchFamily="49" charset="0"/>
              </a:rPr>
              <a:t>DateInterval</a:t>
            </a:r>
            <a:r>
              <a:rPr lang="fr-FR" sz="2000" b="1" dirty="0">
                <a:latin typeface="Courier New" panose="02070309020205020404" pitchFamily="49" charset="0"/>
                <a:cs typeface="Courier New" panose="02070309020205020404" pitchFamily="49" charset="0"/>
              </a:rPr>
              <a:t>::</a:t>
            </a:r>
            <a:r>
              <a:rPr lang="fr-FR" sz="2000" b="1" dirty="0" err="1">
                <a:latin typeface="Courier New" panose="02070309020205020404" pitchFamily="49" charset="0"/>
                <a:cs typeface="Courier New" panose="02070309020205020404" pitchFamily="49" charset="0"/>
              </a:rPr>
              <a:t>createFromDateString</a:t>
            </a:r>
            <a:r>
              <a:rPr lang="fr-FR" sz="2000" b="1" dirty="0" smtClean="0">
                <a:latin typeface="Courier New" panose="02070309020205020404" pitchFamily="49" charset="0"/>
                <a:cs typeface="Courier New" panose="02070309020205020404" pitchFamily="49" charset="0"/>
              </a:rPr>
              <a:t>('1 </a:t>
            </a:r>
            <a:r>
              <a:rPr lang="fr-FR" sz="2000" b="1" dirty="0" err="1" smtClean="0">
                <a:latin typeface="Courier New" panose="02070309020205020404" pitchFamily="49" charset="0"/>
                <a:cs typeface="Courier New" panose="02070309020205020404" pitchFamily="49" charset="0"/>
              </a:rPr>
              <a:t>day</a:t>
            </a:r>
            <a:r>
              <a:rPr lang="fr-FR" sz="2000" b="1" dirty="0" smtClean="0">
                <a:latin typeface="Courier New" panose="02070309020205020404" pitchFamily="49" charset="0"/>
                <a:cs typeface="Courier New" panose="02070309020205020404" pitchFamily="49" charset="0"/>
              </a:rPr>
              <a:t>');</a:t>
            </a:r>
            <a:endParaRPr lang="fr-FR" sz="2000" b="1" dirty="0">
              <a:latin typeface="Courier New" panose="02070309020205020404" pitchFamily="49" charset="0"/>
              <a:cs typeface="Courier New" panose="02070309020205020404" pitchFamily="49" charset="0"/>
            </a:endParaRPr>
          </a:p>
          <a:p>
            <a:pPr marL="0" indent="0">
              <a:buNone/>
            </a:pPr>
            <a:r>
              <a:rPr lang="fr-FR" sz="2000" b="1" dirty="0">
                <a:latin typeface="Courier New" panose="02070309020205020404" pitchFamily="49" charset="0"/>
                <a:cs typeface="Courier New" panose="02070309020205020404" pitchFamily="49" charset="0"/>
              </a:rPr>
              <a:t>$i=</a:t>
            </a:r>
            <a:r>
              <a:rPr lang="fr-FR" sz="2000" b="1" dirty="0" err="1">
                <a:latin typeface="Courier New" panose="02070309020205020404" pitchFamily="49" charset="0"/>
                <a:cs typeface="Courier New" panose="02070309020205020404" pitchFamily="49" charset="0"/>
              </a:rPr>
              <a:t>DateInterval</a:t>
            </a:r>
            <a:r>
              <a:rPr lang="fr-FR" sz="2000" b="1" dirty="0">
                <a:latin typeface="Courier New" panose="02070309020205020404" pitchFamily="49" charset="0"/>
                <a:cs typeface="Courier New" panose="02070309020205020404" pitchFamily="49" charset="0"/>
              </a:rPr>
              <a:t>::</a:t>
            </a:r>
            <a:r>
              <a:rPr lang="fr-FR" sz="2000" b="1" dirty="0" err="1">
                <a:latin typeface="Courier New" panose="02070309020205020404" pitchFamily="49" charset="0"/>
                <a:cs typeface="Courier New" panose="02070309020205020404" pitchFamily="49" charset="0"/>
              </a:rPr>
              <a:t>createFromDateString</a:t>
            </a:r>
            <a:r>
              <a:rPr lang="fr-FR" sz="2000" b="1" dirty="0" smtClean="0">
                <a:latin typeface="Courier New" panose="02070309020205020404" pitchFamily="49" charset="0"/>
                <a:cs typeface="Courier New" panose="02070309020205020404" pitchFamily="49" charset="0"/>
              </a:rPr>
              <a:t>('3 </a:t>
            </a:r>
            <a:r>
              <a:rPr lang="fr-FR" sz="2000" b="1" dirty="0" err="1" smtClean="0">
                <a:latin typeface="Courier New" panose="02070309020205020404" pitchFamily="49" charset="0"/>
                <a:cs typeface="Courier New" panose="02070309020205020404" pitchFamily="49" charset="0"/>
              </a:rPr>
              <a:t>months</a:t>
            </a:r>
            <a:r>
              <a:rPr lang="fr-FR" sz="2000" b="1" dirty="0" smtClean="0">
                <a:latin typeface="Courier New" panose="02070309020205020404" pitchFamily="49" charset="0"/>
                <a:cs typeface="Courier New" panose="02070309020205020404" pitchFamily="49" charset="0"/>
              </a:rPr>
              <a:t>');</a:t>
            </a:r>
            <a:endParaRPr lang="fr-FR" sz="2000" b="1" dirty="0">
              <a:latin typeface="Courier New" panose="02070309020205020404" pitchFamily="49" charset="0"/>
              <a:cs typeface="Courier New" panose="02070309020205020404" pitchFamily="49" charset="0"/>
            </a:endParaRPr>
          </a:p>
          <a:p>
            <a:pPr marL="0" indent="0">
              <a:buNone/>
            </a:pPr>
            <a:r>
              <a:rPr lang="fr-FR" sz="2000" b="1" dirty="0">
                <a:latin typeface="Courier New" panose="02070309020205020404" pitchFamily="49" charset="0"/>
                <a:cs typeface="Courier New" panose="02070309020205020404" pitchFamily="49" charset="0"/>
              </a:rPr>
              <a:t>$i=</a:t>
            </a:r>
            <a:r>
              <a:rPr lang="fr-FR" sz="2000" b="1" dirty="0" err="1">
                <a:latin typeface="Courier New" panose="02070309020205020404" pitchFamily="49" charset="0"/>
                <a:cs typeface="Courier New" panose="02070309020205020404" pitchFamily="49" charset="0"/>
              </a:rPr>
              <a:t>DateInterval</a:t>
            </a:r>
            <a:r>
              <a:rPr lang="fr-FR" sz="2000" b="1" dirty="0">
                <a:latin typeface="Courier New" panose="02070309020205020404" pitchFamily="49" charset="0"/>
                <a:cs typeface="Courier New" panose="02070309020205020404" pitchFamily="49" charset="0"/>
              </a:rPr>
              <a:t>::</a:t>
            </a:r>
            <a:r>
              <a:rPr lang="fr-FR" sz="2000" b="1" dirty="0" err="1">
                <a:latin typeface="Courier New" panose="02070309020205020404" pitchFamily="49" charset="0"/>
                <a:cs typeface="Courier New" panose="02070309020205020404" pitchFamily="49" charset="0"/>
              </a:rPr>
              <a:t>createFromDateString</a:t>
            </a:r>
            <a:r>
              <a:rPr lang="fr-FR" sz="2000" b="1" dirty="0">
                <a:latin typeface="Courier New" panose="02070309020205020404" pitchFamily="49" charset="0"/>
                <a:cs typeface="Courier New" panose="02070309020205020404" pitchFamily="49" charset="0"/>
              </a:rPr>
              <a:t>(</a:t>
            </a:r>
            <a:r>
              <a:rPr lang="fr-FR" sz="2000" b="1" dirty="0" smtClean="0">
                <a:latin typeface="Courier New" panose="02070309020205020404" pitchFamily="49" charset="0"/>
                <a:cs typeface="Courier New" panose="02070309020205020404" pitchFamily="49" charset="0"/>
              </a:rPr>
              <a:t>'10 </a:t>
            </a:r>
            <a:r>
              <a:rPr lang="fr-FR" sz="2000" b="1" dirty="0" err="1" smtClean="0">
                <a:latin typeface="Courier New" panose="02070309020205020404" pitchFamily="49" charset="0"/>
                <a:cs typeface="Courier New" panose="02070309020205020404" pitchFamily="49" charset="0"/>
              </a:rPr>
              <a:t>years</a:t>
            </a:r>
            <a:r>
              <a:rPr lang="fr-FR" sz="2000" b="1" dirty="0" smtClean="0">
                <a:latin typeface="Courier New" panose="02070309020205020404" pitchFamily="49" charset="0"/>
                <a:cs typeface="Courier New" panose="02070309020205020404" pitchFamily="49" charset="0"/>
              </a:rPr>
              <a:t>');</a:t>
            </a:r>
            <a:endParaRPr lang="fr-FR" sz="2000" b="1" dirty="0">
              <a:latin typeface="Courier New" panose="02070309020205020404" pitchFamily="49" charset="0"/>
              <a:cs typeface="Courier New" panose="02070309020205020404" pitchFamily="49" charset="0"/>
            </a:endParaRPr>
          </a:p>
          <a:p>
            <a:pPr marL="0" indent="0">
              <a:buNone/>
            </a:pPr>
            <a:r>
              <a:rPr lang="fr-FR" sz="2000" b="1" dirty="0">
                <a:latin typeface="Courier New" panose="02070309020205020404" pitchFamily="49" charset="0"/>
                <a:cs typeface="Courier New" panose="02070309020205020404" pitchFamily="49" charset="0"/>
              </a:rPr>
              <a:t>$i=</a:t>
            </a:r>
            <a:r>
              <a:rPr lang="fr-FR" sz="2000" b="1" dirty="0" err="1">
                <a:latin typeface="Courier New" panose="02070309020205020404" pitchFamily="49" charset="0"/>
                <a:cs typeface="Courier New" panose="02070309020205020404" pitchFamily="49" charset="0"/>
              </a:rPr>
              <a:t>DateInterval</a:t>
            </a:r>
            <a:r>
              <a:rPr lang="fr-FR" sz="2000" b="1" dirty="0">
                <a:latin typeface="Courier New" panose="02070309020205020404" pitchFamily="49" charset="0"/>
                <a:cs typeface="Courier New" panose="02070309020205020404" pitchFamily="49" charset="0"/>
              </a:rPr>
              <a:t>::</a:t>
            </a:r>
            <a:r>
              <a:rPr lang="fr-FR" sz="2000" b="1" dirty="0" err="1">
                <a:latin typeface="Courier New" panose="02070309020205020404" pitchFamily="49" charset="0"/>
                <a:cs typeface="Courier New" panose="02070309020205020404" pitchFamily="49" charset="0"/>
              </a:rPr>
              <a:t>createFromDateString</a:t>
            </a:r>
            <a:r>
              <a:rPr lang="fr-FR" sz="2000" b="1" dirty="0">
                <a:latin typeface="Courier New" panose="02070309020205020404" pitchFamily="49" charset="0"/>
                <a:cs typeface="Courier New" panose="02070309020205020404" pitchFamily="49" charset="0"/>
              </a:rPr>
              <a:t>('3 </a:t>
            </a:r>
            <a:r>
              <a:rPr lang="fr-FR" sz="2000" b="1" dirty="0" err="1">
                <a:latin typeface="Courier New" panose="02070309020205020404" pitchFamily="49" charset="0"/>
                <a:cs typeface="Courier New" panose="02070309020205020404" pitchFamily="49" charset="0"/>
              </a:rPr>
              <a:t>months</a:t>
            </a:r>
            <a:r>
              <a:rPr lang="fr-FR" sz="2000" b="1" dirty="0" smtClean="0">
                <a:latin typeface="Courier New" panose="02070309020205020404" pitchFamily="49" charset="0"/>
                <a:cs typeface="Courier New" panose="02070309020205020404" pitchFamily="49" charset="0"/>
              </a:rPr>
              <a:t>');</a:t>
            </a:r>
          </a:p>
          <a:p>
            <a:pPr marL="0" indent="0">
              <a:buNone/>
            </a:pPr>
            <a:r>
              <a:rPr lang="fr-FR" sz="2000" b="1" dirty="0">
                <a:latin typeface="Courier New" panose="02070309020205020404" pitchFamily="49" charset="0"/>
                <a:cs typeface="Courier New" panose="02070309020205020404" pitchFamily="49" charset="0"/>
              </a:rPr>
              <a:t>$i=</a:t>
            </a:r>
            <a:r>
              <a:rPr lang="fr-FR" sz="2000" b="1" dirty="0" err="1">
                <a:latin typeface="Courier New" panose="02070309020205020404" pitchFamily="49" charset="0"/>
                <a:cs typeface="Courier New" panose="02070309020205020404" pitchFamily="49" charset="0"/>
              </a:rPr>
              <a:t>DateInterval</a:t>
            </a:r>
            <a:r>
              <a:rPr lang="fr-FR" sz="2000" b="1" dirty="0">
                <a:latin typeface="Courier New" panose="02070309020205020404" pitchFamily="49" charset="0"/>
                <a:cs typeface="Courier New" panose="02070309020205020404" pitchFamily="49" charset="0"/>
              </a:rPr>
              <a:t>::</a:t>
            </a:r>
            <a:r>
              <a:rPr lang="fr-FR" sz="2000" b="1" dirty="0" err="1">
                <a:latin typeface="Courier New" panose="02070309020205020404" pitchFamily="49" charset="0"/>
                <a:cs typeface="Courier New" panose="02070309020205020404" pitchFamily="49" charset="0"/>
              </a:rPr>
              <a:t>createFromDateString</a:t>
            </a:r>
            <a:r>
              <a:rPr lang="fr-FR" sz="2000" b="1" dirty="0">
                <a:latin typeface="Courier New" panose="02070309020205020404" pitchFamily="49" charset="0"/>
                <a:cs typeface="Courier New" panose="02070309020205020404" pitchFamily="49" charset="0"/>
              </a:rPr>
              <a:t>('1 </a:t>
            </a:r>
            <a:r>
              <a:rPr lang="fr-FR" sz="2000" b="1" dirty="0" err="1" smtClean="0">
                <a:latin typeface="Courier New" panose="02070309020205020404" pitchFamily="49" charset="0"/>
                <a:cs typeface="Courier New" panose="02070309020205020404" pitchFamily="49" charset="0"/>
              </a:rPr>
              <a:t>day</a:t>
            </a:r>
            <a:r>
              <a:rPr lang="fr-FR" sz="2000" b="1" dirty="0" smtClean="0">
                <a:latin typeface="Courier New" panose="02070309020205020404" pitchFamily="49" charset="0"/>
                <a:cs typeface="Courier New" panose="02070309020205020404" pitchFamily="49" charset="0"/>
              </a:rPr>
              <a:t> + 10 </a:t>
            </a:r>
            <a:r>
              <a:rPr lang="fr-FR" sz="2000" b="1" dirty="0" err="1" smtClean="0">
                <a:latin typeface="Courier New" panose="02070309020205020404" pitchFamily="49" charset="0"/>
                <a:cs typeface="Courier New" panose="02070309020205020404" pitchFamily="49" charset="0"/>
              </a:rPr>
              <a:t>hours</a:t>
            </a:r>
            <a:r>
              <a:rPr lang="fr-FR" sz="2000" b="1" dirty="0" smtClean="0">
                <a:latin typeface="Courier New" panose="02070309020205020404" pitchFamily="49" charset="0"/>
                <a:cs typeface="Courier New" panose="02070309020205020404" pitchFamily="49" charset="0"/>
              </a:rPr>
              <a:t>');</a:t>
            </a:r>
            <a:endParaRPr lang="fr-FR" sz="2000" b="1" dirty="0">
              <a:latin typeface="Courier New" panose="02070309020205020404" pitchFamily="49" charset="0"/>
              <a:cs typeface="Courier New" panose="02070309020205020404" pitchFamily="49" charset="0"/>
            </a:endParaRPr>
          </a:p>
          <a:p>
            <a:pPr marL="0" indent="0">
              <a:buNone/>
            </a:pPr>
            <a:r>
              <a:rPr lang="fr-FR" sz="2000" b="1" dirty="0">
                <a:latin typeface="Courier New" panose="02070309020205020404" pitchFamily="49" charset="0"/>
                <a:cs typeface="Courier New" panose="02070309020205020404" pitchFamily="49" charset="0"/>
              </a:rPr>
              <a:t>$i=</a:t>
            </a:r>
            <a:r>
              <a:rPr lang="fr-FR" sz="2000" b="1" dirty="0" err="1">
                <a:latin typeface="Courier New" panose="02070309020205020404" pitchFamily="49" charset="0"/>
                <a:cs typeface="Courier New" panose="02070309020205020404" pitchFamily="49" charset="0"/>
              </a:rPr>
              <a:t>DateInterval</a:t>
            </a:r>
            <a:r>
              <a:rPr lang="fr-FR" sz="2000" b="1" dirty="0">
                <a:latin typeface="Courier New" panose="02070309020205020404" pitchFamily="49" charset="0"/>
                <a:cs typeface="Courier New" panose="02070309020205020404" pitchFamily="49" charset="0"/>
              </a:rPr>
              <a:t>::</a:t>
            </a:r>
            <a:r>
              <a:rPr lang="fr-FR" sz="2000" b="1" dirty="0" err="1">
                <a:latin typeface="Courier New" panose="02070309020205020404" pitchFamily="49" charset="0"/>
                <a:cs typeface="Courier New" panose="02070309020205020404" pitchFamily="49" charset="0"/>
              </a:rPr>
              <a:t>createFromDateString</a:t>
            </a:r>
            <a:r>
              <a:rPr lang="fr-FR" sz="2000" b="1" dirty="0">
                <a:latin typeface="Courier New" panose="02070309020205020404" pitchFamily="49" charset="0"/>
                <a:cs typeface="Courier New" panose="02070309020205020404" pitchFamily="49" charset="0"/>
              </a:rPr>
              <a:t>('3 </a:t>
            </a:r>
            <a:r>
              <a:rPr lang="fr-FR" sz="2000" b="1" dirty="0" err="1" smtClean="0">
                <a:latin typeface="Courier New" panose="02070309020205020404" pitchFamily="49" charset="0"/>
                <a:cs typeface="Courier New" panose="02070309020205020404" pitchFamily="49" charset="0"/>
              </a:rPr>
              <a:t>months</a:t>
            </a:r>
            <a:r>
              <a:rPr lang="fr-FR" sz="2000" b="1" dirty="0" smtClean="0">
                <a:latin typeface="Courier New" panose="02070309020205020404" pitchFamily="49" charset="0"/>
                <a:cs typeface="Courier New" panose="02070309020205020404" pitchFamily="49" charset="0"/>
              </a:rPr>
              <a:t> + 50 seconds');</a:t>
            </a:r>
            <a:endParaRPr lang="fr-FR" sz="2000" b="1" dirty="0">
              <a:latin typeface="Courier New" panose="02070309020205020404" pitchFamily="49" charset="0"/>
              <a:cs typeface="Courier New" panose="02070309020205020404" pitchFamily="49" charset="0"/>
            </a:endParaRPr>
          </a:p>
          <a:p>
            <a:pPr marL="0" indent="0">
              <a:buNone/>
            </a:pPr>
            <a:endParaRPr lang="fr-FR" sz="2000" b="1" dirty="0">
              <a:latin typeface="Courier New" panose="02070309020205020404" pitchFamily="49" charset="0"/>
              <a:cs typeface="Courier New" panose="02070309020205020404" pitchFamily="49" charset="0"/>
            </a:endParaRPr>
          </a:p>
          <a:p>
            <a:pPr marL="0" indent="0">
              <a:buNone/>
            </a:pPr>
            <a:endParaRPr lang="fr-FR" sz="2100" b="1" dirty="0">
              <a:latin typeface="Courier New" panose="02070309020205020404" pitchFamily="49" charset="0"/>
              <a:cs typeface="Courier New" panose="02070309020205020404" pitchFamily="49" charset="0"/>
            </a:endParaRPr>
          </a:p>
          <a:p>
            <a:pPr marL="0" indent="0">
              <a:buNone/>
            </a:pPr>
            <a:endParaRPr lang="fr-FR" sz="2000" b="1" dirty="0" smtClean="0">
              <a:latin typeface="+mj-lt"/>
              <a:cs typeface="Courier New" panose="02070309020205020404" pitchFamily="49" charset="0"/>
            </a:endParaRPr>
          </a:p>
          <a:p>
            <a:pPr marL="0" indent="0">
              <a:buNone/>
            </a:pPr>
            <a:endParaRPr lang="fr-FR" sz="2000" b="1" dirty="0">
              <a:latin typeface="+mj-lt"/>
              <a:cs typeface="Courier New" panose="02070309020205020404" pitchFamily="49" charset="0"/>
            </a:endParaRPr>
          </a:p>
        </p:txBody>
      </p:sp>
      <p:sp>
        <p:nvSpPr>
          <p:cNvPr id="4" name="Rectangle 1"/>
          <p:cNvSpPr>
            <a:spLocks noChangeArrowheads="1"/>
          </p:cNvSpPr>
          <p:nvPr/>
        </p:nvSpPr>
        <p:spPr bwMode="auto">
          <a:xfrm>
            <a:off x="0" y="136267"/>
            <a:ext cx="20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6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5766208"/>
      </p:ext>
    </p:extLst>
  </p:cSld>
  <p:clrMapOvr>
    <a:masterClrMapping/>
  </p:clrMapOvr>
  <p:transition spd="slow">
    <p:wipe dir="d"/>
  </p:transition>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br>
              <a:rPr lang="fr-FR" sz="4000" b="1" i="1" dirty="0" smtClean="0"/>
            </a:br>
            <a:r>
              <a:rPr lang="fr-FR" sz="3200" b="1" i="1" dirty="0" smtClean="0">
                <a:solidFill>
                  <a:schemeClr val="accent2">
                    <a:lumMod val="75000"/>
                  </a:schemeClr>
                </a:solidFill>
              </a:rPr>
              <a:t>les formats relatifs</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382000" cy="5184577"/>
          </a:xfrm>
        </p:spPr>
        <p:txBody>
          <a:bodyPr numCol="1">
            <a:normAutofit/>
          </a:bodyPr>
          <a:lstStyle/>
          <a:p>
            <a:pPr marL="0" indent="0">
              <a:buNone/>
            </a:pPr>
            <a:r>
              <a:rPr lang="fr-FR" sz="2000" dirty="0" smtClean="0">
                <a:latin typeface="+mj-lt"/>
                <a:cs typeface="Courier New" panose="02070309020205020404" pitchFamily="49" charset="0"/>
              </a:rPr>
              <a:t>Les formats relatifs permettent de calculer une date ou une heure par rapport à une autre date ou une autre heure. Ils sont en américain et utilisent la syntaxe anglo-saxonne. Ils sont pratiques car ils évitent d'écrire des fonctions assez compliquées pour définir une date (ou un intervalle de dates)</a:t>
            </a:r>
            <a:endParaRPr lang="fr-FR" sz="2000" dirty="0">
              <a:latin typeface="+mj-lt"/>
              <a:cs typeface="Courier New" panose="02070309020205020404" pitchFamily="49" charset="0"/>
            </a:endParaRPr>
          </a:p>
          <a:p>
            <a:pPr marL="0" indent="0">
              <a:buNone/>
            </a:pPr>
            <a:r>
              <a:rPr lang="fr-FR" sz="2100" dirty="0" smtClean="0">
                <a:latin typeface="+mj-lt"/>
                <a:cs typeface="Courier New" panose="02070309020205020404" pitchFamily="49" charset="0"/>
              </a:rPr>
              <a:t>Voici quelques exemples :</a:t>
            </a:r>
          </a:p>
          <a:p>
            <a:pPr marL="0" indent="0">
              <a:buNone/>
            </a:pPr>
            <a:r>
              <a:rPr lang="fr-FR" sz="2100" b="1" dirty="0">
                <a:latin typeface="Courier New" panose="02070309020205020404" pitchFamily="49" charset="0"/>
                <a:cs typeface="Courier New" panose="02070309020205020404" pitchFamily="49" charset="0"/>
              </a:rPr>
              <a:t>$</a:t>
            </a:r>
            <a:r>
              <a:rPr lang="fr-FR" sz="2100" b="1" dirty="0" err="1">
                <a:latin typeface="Courier New" panose="02070309020205020404" pitchFamily="49" charset="0"/>
                <a:cs typeface="Courier New" panose="02070309020205020404" pitchFamily="49" charset="0"/>
              </a:rPr>
              <a:t>dt</a:t>
            </a:r>
            <a:r>
              <a:rPr lang="fr-FR" sz="2100" b="1" dirty="0">
                <a:latin typeface="Courier New" panose="02070309020205020404" pitchFamily="49" charset="0"/>
                <a:cs typeface="Courier New" panose="02070309020205020404" pitchFamily="49" charset="0"/>
              </a:rPr>
              <a:t> = new </a:t>
            </a:r>
            <a:r>
              <a:rPr lang="fr-FR" sz="2100" b="1" dirty="0" err="1">
                <a:latin typeface="Courier New" panose="02070309020205020404" pitchFamily="49" charset="0"/>
                <a:cs typeface="Courier New" panose="02070309020205020404" pitchFamily="49" charset="0"/>
              </a:rPr>
              <a:t>DateTime</a:t>
            </a:r>
            <a:r>
              <a:rPr lang="fr-FR" sz="2100" b="1" dirty="0">
                <a:latin typeface="Courier New" panose="02070309020205020404" pitchFamily="49" charset="0"/>
                <a:cs typeface="Courier New" panose="02070309020205020404" pitchFamily="49" charset="0"/>
              </a:rPr>
              <a:t>('</a:t>
            </a:r>
            <a:r>
              <a:rPr lang="fr-FR" sz="2100" b="1" dirty="0">
                <a:solidFill>
                  <a:srgbClr val="C00000"/>
                </a:solidFill>
                <a:latin typeface="Courier New" panose="02070309020205020404" pitchFamily="49" charset="0"/>
                <a:cs typeface="Courier New" panose="02070309020205020404" pitchFamily="49" charset="0"/>
              </a:rPr>
              <a:t>last </a:t>
            </a:r>
            <a:r>
              <a:rPr lang="fr-FR" sz="2100" b="1" dirty="0" err="1">
                <a:solidFill>
                  <a:srgbClr val="C00000"/>
                </a:solidFill>
                <a:latin typeface="Courier New" panose="02070309020205020404" pitchFamily="49" charset="0"/>
                <a:cs typeface="Courier New" panose="02070309020205020404" pitchFamily="49" charset="0"/>
              </a:rPr>
              <a:t>day</a:t>
            </a:r>
            <a:r>
              <a:rPr lang="fr-FR" sz="2100" b="1" dirty="0">
                <a:solidFill>
                  <a:srgbClr val="C00000"/>
                </a:solidFill>
                <a:latin typeface="Courier New" panose="02070309020205020404" pitchFamily="49" charset="0"/>
                <a:cs typeface="Courier New" panose="02070309020205020404" pitchFamily="49" charset="0"/>
              </a:rPr>
              <a:t> of 2020-02-01</a:t>
            </a:r>
            <a:r>
              <a:rPr lang="fr-FR" sz="2100" b="1" dirty="0">
                <a:latin typeface="Courier New" panose="02070309020205020404" pitchFamily="49" charset="0"/>
                <a:cs typeface="Courier New" panose="02070309020205020404" pitchFamily="49" charset="0"/>
              </a:rPr>
              <a:t>');</a:t>
            </a:r>
          </a:p>
          <a:p>
            <a:pPr marL="0" indent="0">
              <a:buNone/>
            </a:pPr>
            <a:r>
              <a:rPr lang="fr-FR" sz="2100" b="1" dirty="0" err="1">
                <a:latin typeface="Courier New" panose="02070309020205020404" pitchFamily="49" charset="0"/>
                <a:cs typeface="Courier New" panose="02070309020205020404" pitchFamily="49" charset="0"/>
              </a:rPr>
              <a:t>echo</a:t>
            </a:r>
            <a:r>
              <a:rPr lang="fr-FR" sz="2100" b="1" dirty="0">
                <a:latin typeface="Courier New" panose="02070309020205020404" pitchFamily="49" charset="0"/>
                <a:cs typeface="Courier New" panose="02070309020205020404" pitchFamily="49" charset="0"/>
              </a:rPr>
              <a:t> $</a:t>
            </a:r>
            <a:r>
              <a:rPr lang="fr-FR" sz="2100" b="1" dirty="0" err="1">
                <a:latin typeface="Courier New" panose="02070309020205020404" pitchFamily="49" charset="0"/>
                <a:cs typeface="Courier New" panose="02070309020205020404" pitchFamily="49" charset="0"/>
              </a:rPr>
              <a:t>dt</a:t>
            </a:r>
            <a:r>
              <a:rPr lang="fr-FR" sz="2100" b="1" dirty="0">
                <a:latin typeface="Courier New" panose="02070309020205020404" pitchFamily="49" charset="0"/>
                <a:cs typeface="Courier New" panose="02070309020205020404" pitchFamily="49" charset="0"/>
              </a:rPr>
              <a:t>-&gt;format('d')."&lt;</a:t>
            </a:r>
            <a:r>
              <a:rPr lang="fr-FR" sz="2100" b="1" dirty="0" err="1">
                <a:latin typeface="Courier New" panose="02070309020205020404" pitchFamily="49" charset="0"/>
                <a:cs typeface="Courier New" panose="02070309020205020404" pitchFamily="49" charset="0"/>
              </a:rPr>
              <a:t>br</a:t>
            </a:r>
            <a:r>
              <a:rPr lang="fr-FR" sz="2100" b="1" dirty="0">
                <a:latin typeface="Courier New" panose="02070309020205020404" pitchFamily="49" charset="0"/>
                <a:cs typeface="Courier New" panose="02070309020205020404" pitchFamily="49" charset="0"/>
              </a:rPr>
              <a:t>/&gt;\n</a:t>
            </a:r>
            <a:r>
              <a:rPr lang="fr-FR" sz="2100" b="1" dirty="0" smtClean="0">
                <a:latin typeface="Courier New" panose="02070309020205020404" pitchFamily="49" charset="0"/>
                <a:cs typeface="Courier New" panose="02070309020205020404" pitchFamily="49" charset="0"/>
              </a:rPr>
              <a:t>";		</a:t>
            </a:r>
            <a:r>
              <a:rPr lang="fr-FR" sz="2000" b="1" dirty="0" smtClean="0">
                <a:solidFill>
                  <a:schemeClr val="tx2">
                    <a:lumMod val="75000"/>
                  </a:schemeClr>
                </a:solidFill>
                <a:latin typeface="Times New Roman" panose="02020603050405020304" pitchFamily="18" charset="0"/>
                <a:cs typeface="Times New Roman" panose="02020603050405020304" pitchFamily="18" charset="0"/>
              </a:rPr>
              <a:t>29</a:t>
            </a:r>
            <a:endParaRPr lang="fr-FR" sz="2000" b="1" dirty="0">
              <a:solidFill>
                <a:schemeClr val="tx2">
                  <a:lumMod val="75000"/>
                </a:schemeClr>
              </a:solidFill>
              <a:latin typeface="Times New Roman" panose="02020603050405020304" pitchFamily="18" charset="0"/>
              <a:cs typeface="Times New Roman" panose="02020603050405020304" pitchFamily="18" charset="0"/>
            </a:endParaRPr>
          </a:p>
          <a:p>
            <a:pPr marL="0" indent="0">
              <a:buNone/>
            </a:pPr>
            <a:r>
              <a:rPr lang="fr-FR" sz="2100" b="1" dirty="0">
                <a:latin typeface="Courier New" panose="02070309020205020404" pitchFamily="49" charset="0"/>
                <a:cs typeface="Courier New" panose="02070309020205020404" pitchFamily="49" charset="0"/>
              </a:rPr>
              <a:t>$</a:t>
            </a:r>
            <a:r>
              <a:rPr lang="fr-FR" sz="2100" b="1" dirty="0" err="1">
                <a:latin typeface="Courier New" panose="02070309020205020404" pitchFamily="49" charset="0"/>
                <a:cs typeface="Courier New" panose="02070309020205020404" pitchFamily="49" charset="0"/>
              </a:rPr>
              <a:t>dt</a:t>
            </a:r>
            <a:r>
              <a:rPr lang="fr-FR" sz="2100" b="1" dirty="0">
                <a:latin typeface="Courier New" panose="02070309020205020404" pitchFamily="49" charset="0"/>
                <a:cs typeface="Courier New" panose="02070309020205020404" pitchFamily="49" charset="0"/>
              </a:rPr>
              <a:t> = new </a:t>
            </a:r>
            <a:r>
              <a:rPr lang="fr-FR" sz="2100" b="1" dirty="0" err="1">
                <a:latin typeface="Courier New" panose="02070309020205020404" pitchFamily="49" charset="0"/>
                <a:cs typeface="Courier New" panose="02070309020205020404" pitchFamily="49" charset="0"/>
              </a:rPr>
              <a:t>DateTime</a:t>
            </a:r>
            <a:r>
              <a:rPr lang="fr-FR" sz="2100" b="1" dirty="0">
                <a:latin typeface="Courier New" panose="02070309020205020404" pitchFamily="49" charset="0"/>
                <a:cs typeface="Courier New" panose="02070309020205020404" pitchFamily="49" charset="0"/>
              </a:rPr>
              <a:t>('</a:t>
            </a:r>
            <a:r>
              <a:rPr lang="fr-FR" sz="2100" b="1" dirty="0">
                <a:solidFill>
                  <a:srgbClr val="C00000"/>
                </a:solidFill>
                <a:latin typeface="Courier New" panose="02070309020205020404" pitchFamily="49" charset="0"/>
                <a:cs typeface="Courier New" panose="02070309020205020404" pitchFamily="49" charset="0"/>
              </a:rPr>
              <a:t>last </a:t>
            </a:r>
            <a:r>
              <a:rPr lang="fr-FR" sz="2100" b="1" dirty="0" err="1">
                <a:solidFill>
                  <a:srgbClr val="C00000"/>
                </a:solidFill>
                <a:latin typeface="Courier New" panose="02070309020205020404" pitchFamily="49" charset="0"/>
                <a:cs typeface="Courier New" panose="02070309020205020404" pitchFamily="49" charset="0"/>
              </a:rPr>
              <a:t>day</a:t>
            </a:r>
            <a:r>
              <a:rPr lang="fr-FR" sz="2100" b="1" dirty="0">
                <a:solidFill>
                  <a:srgbClr val="C00000"/>
                </a:solidFill>
                <a:latin typeface="Courier New" panose="02070309020205020404" pitchFamily="49" charset="0"/>
                <a:cs typeface="Courier New" panose="02070309020205020404" pitchFamily="49" charset="0"/>
              </a:rPr>
              <a:t> of </a:t>
            </a:r>
            <a:r>
              <a:rPr lang="fr-FR" sz="2100" b="1" dirty="0" err="1">
                <a:solidFill>
                  <a:srgbClr val="C00000"/>
                </a:solidFill>
                <a:latin typeface="Courier New" panose="02070309020205020404" pitchFamily="49" charset="0"/>
                <a:cs typeface="Courier New" panose="02070309020205020404" pitchFamily="49" charset="0"/>
              </a:rPr>
              <a:t>this</a:t>
            </a:r>
            <a:r>
              <a:rPr lang="fr-FR" sz="2100" b="1" dirty="0">
                <a:solidFill>
                  <a:srgbClr val="C00000"/>
                </a:solidFill>
                <a:latin typeface="Courier New" panose="02070309020205020404" pitchFamily="49" charset="0"/>
                <a:cs typeface="Courier New" panose="02070309020205020404" pitchFamily="49" charset="0"/>
              </a:rPr>
              <a:t> </a:t>
            </a:r>
            <a:r>
              <a:rPr lang="fr-FR" sz="2100" b="1" dirty="0" err="1">
                <a:solidFill>
                  <a:srgbClr val="C00000"/>
                </a:solidFill>
                <a:latin typeface="Courier New" panose="02070309020205020404" pitchFamily="49" charset="0"/>
                <a:cs typeface="Courier New" panose="02070309020205020404" pitchFamily="49" charset="0"/>
              </a:rPr>
              <a:t>month</a:t>
            </a:r>
            <a:r>
              <a:rPr lang="fr-FR" sz="2100" b="1" dirty="0">
                <a:latin typeface="Courier New" panose="02070309020205020404" pitchFamily="49" charset="0"/>
                <a:cs typeface="Courier New" panose="02070309020205020404" pitchFamily="49" charset="0"/>
              </a:rPr>
              <a:t>');</a:t>
            </a:r>
          </a:p>
          <a:p>
            <a:pPr marL="0" indent="0">
              <a:buNone/>
            </a:pPr>
            <a:r>
              <a:rPr lang="fr-FR" sz="2100" b="1" dirty="0" err="1">
                <a:latin typeface="Courier New" panose="02070309020205020404" pitchFamily="49" charset="0"/>
                <a:cs typeface="Courier New" panose="02070309020205020404" pitchFamily="49" charset="0"/>
              </a:rPr>
              <a:t>echo</a:t>
            </a:r>
            <a:r>
              <a:rPr lang="fr-FR" sz="2100" b="1" dirty="0">
                <a:latin typeface="Courier New" panose="02070309020205020404" pitchFamily="49" charset="0"/>
                <a:cs typeface="Courier New" panose="02070309020205020404" pitchFamily="49" charset="0"/>
              </a:rPr>
              <a:t> $</a:t>
            </a:r>
            <a:r>
              <a:rPr lang="fr-FR" sz="2100" b="1" dirty="0" err="1">
                <a:latin typeface="Courier New" panose="02070309020205020404" pitchFamily="49" charset="0"/>
                <a:cs typeface="Courier New" panose="02070309020205020404" pitchFamily="49" charset="0"/>
              </a:rPr>
              <a:t>dt</a:t>
            </a:r>
            <a:r>
              <a:rPr lang="fr-FR" sz="2100" b="1" dirty="0">
                <a:latin typeface="Courier New" panose="02070309020205020404" pitchFamily="49" charset="0"/>
                <a:cs typeface="Courier New" panose="02070309020205020404" pitchFamily="49" charset="0"/>
              </a:rPr>
              <a:t>-&gt;format('d')."&lt;</a:t>
            </a:r>
            <a:r>
              <a:rPr lang="fr-FR" sz="2100" b="1" dirty="0" err="1">
                <a:latin typeface="Courier New" panose="02070309020205020404" pitchFamily="49" charset="0"/>
                <a:cs typeface="Courier New" panose="02070309020205020404" pitchFamily="49" charset="0"/>
              </a:rPr>
              <a:t>br</a:t>
            </a:r>
            <a:r>
              <a:rPr lang="fr-FR" sz="2100" b="1" dirty="0">
                <a:latin typeface="Courier New" panose="02070309020205020404" pitchFamily="49" charset="0"/>
                <a:cs typeface="Courier New" panose="02070309020205020404" pitchFamily="49" charset="0"/>
              </a:rPr>
              <a:t>/&gt;\n</a:t>
            </a:r>
            <a:r>
              <a:rPr lang="fr-FR" sz="2100" b="1" dirty="0" smtClean="0">
                <a:latin typeface="Courier New" panose="02070309020205020404" pitchFamily="49" charset="0"/>
                <a:cs typeface="Courier New" panose="02070309020205020404" pitchFamily="49" charset="0"/>
              </a:rPr>
              <a:t>";</a:t>
            </a:r>
            <a:r>
              <a:rPr lang="fr-FR" sz="2100" b="1" dirty="0">
                <a:latin typeface="Courier New" panose="02070309020205020404" pitchFamily="49" charset="0"/>
                <a:cs typeface="Courier New" panose="02070309020205020404" pitchFamily="49" charset="0"/>
              </a:rPr>
              <a:t> </a:t>
            </a:r>
            <a:r>
              <a:rPr lang="fr-FR" sz="2100" b="1" dirty="0" smtClean="0">
                <a:latin typeface="Courier New" panose="02070309020205020404" pitchFamily="49" charset="0"/>
                <a:cs typeface="Courier New" panose="02070309020205020404" pitchFamily="49" charset="0"/>
              </a:rPr>
              <a:t>		</a:t>
            </a:r>
            <a:r>
              <a:rPr lang="fr-FR" sz="2100" b="1" dirty="0" smtClean="0">
                <a:solidFill>
                  <a:schemeClr val="tx2">
                    <a:lumMod val="75000"/>
                  </a:schemeClr>
                </a:solidFill>
                <a:latin typeface="Times New Roman" panose="02020603050405020304" pitchFamily="18" charset="0"/>
                <a:cs typeface="Times New Roman" panose="02020603050405020304" pitchFamily="18" charset="0"/>
              </a:rPr>
              <a:t>31</a:t>
            </a:r>
            <a:endParaRPr lang="fr-FR" sz="2100" b="1" dirty="0">
              <a:solidFill>
                <a:schemeClr val="tx2">
                  <a:lumMod val="75000"/>
                </a:schemeClr>
              </a:solidFill>
              <a:latin typeface="Times New Roman" panose="02020603050405020304" pitchFamily="18" charset="0"/>
              <a:cs typeface="Times New Roman" panose="02020603050405020304" pitchFamily="18" charset="0"/>
            </a:endParaRPr>
          </a:p>
          <a:p>
            <a:pPr marL="0" indent="0">
              <a:buNone/>
            </a:pPr>
            <a:r>
              <a:rPr lang="fr-FR" sz="2100" b="1" dirty="0">
                <a:latin typeface="Courier New" panose="02070309020205020404" pitchFamily="49" charset="0"/>
                <a:cs typeface="Courier New" panose="02070309020205020404" pitchFamily="49" charset="0"/>
              </a:rPr>
              <a:t>$</a:t>
            </a:r>
            <a:r>
              <a:rPr lang="fr-FR" sz="2100" b="1" dirty="0" err="1">
                <a:latin typeface="Courier New" panose="02070309020205020404" pitchFamily="49" charset="0"/>
                <a:cs typeface="Courier New" panose="02070309020205020404" pitchFamily="49" charset="0"/>
              </a:rPr>
              <a:t>dt</a:t>
            </a:r>
            <a:r>
              <a:rPr lang="fr-FR" sz="2100" b="1" dirty="0">
                <a:latin typeface="Courier New" panose="02070309020205020404" pitchFamily="49" charset="0"/>
                <a:cs typeface="Courier New" panose="02070309020205020404" pitchFamily="49" charset="0"/>
              </a:rPr>
              <a:t> = new </a:t>
            </a:r>
            <a:r>
              <a:rPr lang="fr-FR" sz="2100" b="1" dirty="0" err="1">
                <a:latin typeface="Courier New" panose="02070309020205020404" pitchFamily="49" charset="0"/>
                <a:cs typeface="Courier New" panose="02070309020205020404" pitchFamily="49" charset="0"/>
              </a:rPr>
              <a:t>DateTime</a:t>
            </a:r>
            <a:r>
              <a:rPr lang="fr-FR" sz="2100" b="1" dirty="0">
                <a:latin typeface="Courier New" panose="02070309020205020404" pitchFamily="49" charset="0"/>
                <a:cs typeface="Courier New" panose="02070309020205020404" pitchFamily="49" charset="0"/>
              </a:rPr>
              <a:t>('</a:t>
            </a:r>
            <a:r>
              <a:rPr lang="fr-FR" sz="2100" b="1" dirty="0" err="1">
                <a:solidFill>
                  <a:srgbClr val="C00000"/>
                </a:solidFill>
                <a:latin typeface="Courier New" panose="02070309020205020404" pitchFamily="49" charset="0"/>
                <a:cs typeface="Courier New" panose="02070309020205020404" pitchFamily="49" charset="0"/>
              </a:rPr>
              <a:t>next</a:t>
            </a:r>
            <a:r>
              <a:rPr lang="fr-FR" sz="2100" b="1" dirty="0">
                <a:solidFill>
                  <a:srgbClr val="C00000"/>
                </a:solidFill>
                <a:latin typeface="Courier New" panose="02070309020205020404" pitchFamily="49" charset="0"/>
                <a:cs typeface="Courier New" panose="02070309020205020404" pitchFamily="49" charset="0"/>
              </a:rPr>
              <a:t> </a:t>
            </a:r>
            <a:r>
              <a:rPr lang="fr-FR" sz="2100" b="1" dirty="0" err="1">
                <a:solidFill>
                  <a:srgbClr val="C00000"/>
                </a:solidFill>
                <a:latin typeface="Courier New" panose="02070309020205020404" pitchFamily="49" charset="0"/>
                <a:cs typeface="Courier New" panose="02070309020205020404" pitchFamily="49" charset="0"/>
              </a:rPr>
              <a:t>month</a:t>
            </a:r>
            <a:r>
              <a:rPr lang="fr-FR" sz="2100" b="1" dirty="0" smtClean="0">
                <a:latin typeface="Courier New" panose="02070309020205020404" pitchFamily="49" charset="0"/>
                <a:cs typeface="Courier New" panose="02070309020205020404" pitchFamily="49" charset="0"/>
              </a:rPr>
              <a:t>');		</a:t>
            </a:r>
            <a:endParaRPr lang="fr-FR" sz="2100" b="1" dirty="0">
              <a:latin typeface="Courier New" panose="02070309020205020404" pitchFamily="49" charset="0"/>
              <a:cs typeface="Courier New" panose="02070309020205020404" pitchFamily="49" charset="0"/>
            </a:endParaRPr>
          </a:p>
          <a:p>
            <a:pPr marL="0" indent="0">
              <a:buNone/>
            </a:pPr>
            <a:r>
              <a:rPr lang="fr-FR" sz="2100" b="1" dirty="0" err="1">
                <a:latin typeface="Courier New" panose="02070309020205020404" pitchFamily="49" charset="0"/>
                <a:cs typeface="Courier New" panose="02070309020205020404" pitchFamily="49" charset="0"/>
              </a:rPr>
              <a:t>echo</a:t>
            </a:r>
            <a:r>
              <a:rPr lang="fr-FR" sz="2100" b="1" dirty="0">
                <a:latin typeface="Courier New" panose="02070309020205020404" pitchFamily="49" charset="0"/>
                <a:cs typeface="Courier New" panose="02070309020205020404" pitchFamily="49" charset="0"/>
              </a:rPr>
              <a:t> $</a:t>
            </a:r>
            <a:r>
              <a:rPr lang="fr-FR" sz="2100" b="1" dirty="0" err="1">
                <a:latin typeface="Courier New" panose="02070309020205020404" pitchFamily="49" charset="0"/>
                <a:cs typeface="Courier New" panose="02070309020205020404" pitchFamily="49" charset="0"/>
              </a:rPr>
              <a:t>dt</a:t>
            </a:r>
            <a:r>
              <a:rPr lang="fr-FR" sz="2100" b="1" dirty="0">
                <a:latin typeface="Courier New" panose="02070309020205020404" pitchFamily="49" charset="0"/>
                <a:cs typeface="Courier New" panose="02070309020205020404" pitchFamily="49" charset="0"/>
              </a:rPr>
              <a:t>-&gt;format('F')."&lt;</a:t>
            </a:r>
            <a:r>
              <a:rPr lang="fr-FR" sz="2100" b="1" dirty="0" err="1">
                <a:latin typeface="Courier New" panose="02070309020205020404" pitchFamily="49" charset="0"/>
                <a:cs typeface="Courier New" panose="02070309020205020404" pitchFamily="49" charset="0"/>
              </a:rPr>
              <a:t>br</a:t>
            </a:r>
            <a:r>
              <a:rPr lang="fr-FR" sz="2100" b="1" dirty="0">
                <a:latin typeface="Courier New" panose="02070309020205020404" pitchFamily="49" charset="0"/>
                <a:cs typeface="Courier New" panose="02070309020205020404" pitchFamily="49" charset="0"/>
              </a:rPr>
              <a:t>/&gt;\n</a:t>
            </a:r>
            <a:r>
              <a:rPr lang="fr-FR" sz="2100" b="1" dirty="0" smtClean="0">
                <a:latin typeface="Courier New" panose="02070309020205020404" pitchFamily="49" charset="0"/>
                <a:cs typeface="Courier New" panose="02070309020205020404" pitchFamily="49" charset="0"/>
              </a:rPr>
              <a:t>";		</a:t>
            </a:r>
            <a:r>
              <a:rPr lang="fr-FR" sz="2100" b="1" dirty="0" err="1" smtClean="0">
                <a:solidFill>
                  <a:schemeClr val="tx2">
                    <a:lumMod val="75000"/>
                  </a:schemeClr>
                </a:solidFill>
                <a:latin typeface="Times New Roman" panose="02020603050405020304" pitchFamily="18" charset="0"/>
                <a:cs typeface="Times New Roman" panose="02020603050405020304" pitchFamily="18" charset="0"/>
              </a:rPr>
              <a:t>November</a:t>
            </a:r>
            <a:endParaRPr lang="fr-FR" sz="2100" b="1" dirty="0">
              <a:solidFill>
                <a:schemeClr val="tx2">
                  <a:lumMod val="75000"/>
                </a:schemeClr>
              </a:solidFill>
              <a:latin typeface="Times New Roman" panose="02020603050405020304" pitchFamily="18" charset="0"/>
              <a:cs typeface="Times New Roman" panose="02020603050405020304" pitchFamily="18" charset="0"/>
            </a:endParaRPr>
          </a:p>
          <a:p>
            <a:pPr marL="0" indent="0">
              <a:buNone/>
            </a:pPr>
            <a:r>
              <a:rPr lang="fr-FR" sz="2100" b="1" dirty="0">
                <a:latin typeface="Courier New" panose="02070309020205020404" pitchFamily="49" charset="0"/>
                <a:cs typeface="Courier New" panose="02070309020205020404" pitchFamily="49" charset="0"/>
              </a:rPr>
              <a:t>$</a:t>
            </a:r>
            <a:r>
              <a:rPr lang="fr-FR" sz="2100" b="1" dirty="0" err="1">
                <a:latin typeface="Courier New" panose="02070309020205020404" pitchFamily="49" charset="0"/>
                <a:cs typeface="Courier New" panose="02070309020205020404" pitchFamily="49" charset="0"/>
              </a:rPr>
              <a:t>dt</a:t>
            </a:r>
            <a:r>
              <a:rPr lang="fr-FR" sz="2100" b="1" dirty="0">
                <a:latin typeface="Courier New" panose="02070309020205020404" pitchFamily="49" charset="0"/>
                <a:cs typeface="Courier New" panose="02070309020205020404" pitchFamily="49" charset="0"/>
              </a:rPr>
              <a:t> = new </a:t>
            </a:r>
            <a:r>
              <a:rPr lang="fr-FR" sz="2100" b="1" dirty="0" err="1">
                <a:latin typeface="Courier New" panose="02070309020205020404" pitchFamily="49" charset="0"/>
                <a:cs typeface="Courier New" panose="02070309020205020404" pitchFamily="49" charset="0"/>
              </a:rPr>
              <a:t>DateTime</a:t>
            </a:r>
            <a:r>
              <a:rPr lang="fr-FR" sz="2100" b="1" dirty="0">
                <a:latin typeface="Courier New" panose="02070309020205020404" pitchFamily="49" charset="0"/>
                <a:cs typeface="Courier New" panose="02070309020205020404" pitchFamily="49" charset="0"/>
              </a:rPr>
              <a:t>('</a:t>
            </a:r>
            <a:r>
              <a:rPr lang="fr-FR" sz="2100" b="1" dirty="0">
                <a:solidFill>
                  <a:srgbClr val="C00000"/>
                </a:solidFill>
                <a:latin typeface="Courier New" panose="02070309020205020404" pitchFamily="49" charset="0"/>
                <a:cs typeface="Courier New" panose="02070309020205020404" pitchFamily="49" charset="0"/>
              </a:rPr>
              <a:t>first </a:t>
            </a:r>
            <a:r>
              <a:rPr lang="fr-FR" sz="2100" b="1" dirty="0" err="1">
                <a:solidFill>
                  <a:srgbClr val="C00000"/>
                </a:solidFill>
                <a:latin typeface="Courier New" panose="02070309020205020404" pitchFamily="49" charset="0"/>
                <a:cs typeface="Courier New" panose="02070309020205020404" pitchFamily="49" charset="0"/>
              </a:rPr>
              <a:t>saturday</a:t>
            </a:r>
            <a:r>
              <a:rPr lang="fr-FR" sz="2100" b="1" dirty="0">
                <a:solidFill>
                  <a:srgbClr val="C00000"/>
                </a:solidFill>
                <a:latin typeface="Courier New" panose="02070309020205020404" pitchFamily="49" charset="0"/>
                <a:cs typeface="Courier New" panose="02070309020205020404" pitchFamily="49" charset="0"/>
              </a:rPr>
              <a:t> of 2018-01-01</a:t>
            </a:r>
            <a:r>
              <a:rPr lang="fr-FR" sz="2100" b="1" dirty="0">
                <a:latin typeface="Courier New" panose="02070309020205020404" pitchFamily="49" charset="0"/>
                <a:cs typeface="Courier New" panose="02070309020205020404" pitchFamily="49" charset="0"/>
              </a:rPr>
              <a:t>');</a:t>
            </a:r>
          </a:p>
          <a:p>
            <a:pPr marL="0" indent="0">
              <a:buNone/>
            </a:pPr>
            <a:r>
              <a:rPr lang="fr-FR" sz="2100" b="1" dirty="0" err="1">
                <a:latin typeface="Courier New" panose="02070309020205020404" pitchFamily="49" charset="0"/>
                <a:cs typeface="Courier New" panose="02070309020205020404" pitchFamily="49" charset="0"/>
              </a:rPr>
              <a:t>echo</a:t>
            </a:r>
            <a:r>
              <a:rPr lang="fr-FR" sz="2100" b="1" dirty="0">
                <a:latin typeface="Courier New" panose="02070309020205020404" pitchFamily="49" charset="0"/>
                <a:cs typeface="Courier New" panose="02070309020205020404" pitchFamily="49" charset="0"/>
              </a:rPr>
              <a:t> $</a:t>
            </a:r>
            <a:r>
              <a:rPr lang="fr-FR" sz="2100" b="1" dirty="0" err="1">
                <a:latin typeface="Courier New" panose="02070309020205020404" pitchFamily="49" charset="0"/>
                <a:cs typeface="Courier New" panose="02070309020205020404" pitchFamily="49" charset="0"/>
              </a:rPr>
              <a:t>dt</a:t>
            </a:r>
            <a:r>
              <a:rPr lang="fr-FR" sz="2100" b="1" dirty="0">
                <a:latin typeface="Courier New" panose="02070309020205020404" pitchFamily="49" charset="0"/>
                <a:cs typeface="Courier New" panose="02070309020205020404" pitchFamily="49" charset="0"/>
              </a:rPr>
              <a:t>-&gt;format('d/m/Y')."&lt;</a:t>
            </a:r>
            <a:r>
              <a:rPr lang="fr-FR" sz="2100" b="1" dirty="0" err="1">
                <a:latin typeface="Courier New" panose="02070309020205020404" pitchFamily="49" charset="0"/>
                <a:cs typeface="Courier New" panose="02070309020205020404" pitchFamily="49" charset="0"/>
              </a:rPr>
              <a:t>br</a:t>
            </a:r>
            <a:r>
              <a:rPr lang="fr-FR" sz="2100" b="1" dirty="0">
                <a:latin typeface="Courier New" panose="02070309020205020404" pitchFamily="49" charset="0"/>
                <a:cs typeface="Courier New" panose="02070309020205020404" pitchFamily="49" charset="0"/>
              </a:rPr>
              <a:t>/&gt;\n</a:t>
            </a:r>
            <a:r>
              <a:rPr lang="fr-FR" sz="2100" b="1" dirty="0" smtClean="0">
                <a:latin typeface="Courier New" panose="02070309020205020404" pitchFamily="49" charset="0"/>
                <a:cs typeface="Courier New" panose="02070309020205020404" pitchFamily="49" charset="0"/>
              </a:rPr>
              <a:t>";	</a:t>
            </a:r>
            <a:r>
              <a:rPr lang="fr-FR" sz="2000" b="1" dirty="0" smtClean="0">
                <a:solidFill>
                  <a:schemeClr val="tx2">
                    <a:lumMod val="75000"/>
                  </a:schemeClr>
                </a:solidFill>
                <a:latin typeface="Times New Roman" panose="02020603050405020304" pitchFamily="18" charset="0"/>
                <a:cs typeface="Times New Roman" panose="02020603050405020304" pitchFamily="18" charset="0"/>
              </a:rPr>
              <a:t>06/01/2018</a:t>
            </a:r>
          </a:p>
          <a:p>
            <a:pPr marL="0" indent="0">
              <a:buNone/>
            </a:pPr>
            <a:r>
              <a:rPr lang="fr-FR" sz="2000" b="1" dirty="0">
                <a:latin typeface="Times New Roman" panose="02020603050405020304" pitchFamily="18" charset="0"/>
                <a:cs typeface="Times New Roman" panose="02020603050405020304" pitchFamily="18" charset="0"/>
                <a:hlinkClick r:id="rId2"/>
              </a:rPr>
              <a:t>http://php.net/manual/fr/datetime.formats.relative.php</a:t>
            </a:r>
            <a:endParaRPr lang="fr-FR" sz="2000" b="1"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136267"/>
            <a:ext cx="20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6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5952444"/>
      </p:ext>
    </p:extLst>
  </p:cSld>
  <p:clrMapOvr>
    <a:masterClrMapping/>
  </p:clrMapOvr>
  <p:transition spd="slow">
    <p:wipe dir="d"/>
  </p:transition>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br>
              <a:rPr lang="fr-FR" sz="4000" b="1" i="1" dirty="0" smtClean="0"/>
            </a:br>
            <a:r>
              <a:rPr lang="fr-FR" sz="3200" b="1" i="1" dirty="0" err="1" smtClean="0">
                <a:solidFill>
                  <a:schemeClr val="accent2">
                    <a:lumMod val="75000"/>
                  </a:schemeClr>
                </a:solidFill>
              </a:rPr>
              <a:t>date_modify</a:t>
            </a:r>
            <a:r>
              <a:rPr lang="fr-FR" sz="3200" b="1" i="1" dirty="0" smtClean="0">
                <a:solidFill>
                  <a:schemeClr val="accent2">
                    <a:lumMod val="75000"/>
                  </a:schemeClr>
                </a:solidFill>
              </a:rPr>
              <a:t>(</a:t>
            </a:r>
            <a:r>
              <a:rPr lang="fr-FR" sz="3200" b="1" i="1" dirty="0" smtClean="0">
                <a:solidFill>
                  <a:schemeClr val="tx2">
                    <a:lumMod val="75000"/>
                  </a:schemeClr>
                </a:solidFill>
              </a:rPr>
              <a:t>$</a:t>
            </a:r>
            <a:r>
              <a:rPr lang="fr-FR" sz="3200" b="1" i="1" dirty="0" err="1" smtClean="0">
                <a:solidFill>
                  <a:schemeClr val="tx2">
                    <a:lumMod val="75000"/>
                  </a:schemeClr>
                </a:solidFill>
              </a:rPr>
              <a:t>date,chaîne</a:t>
            </a:r>
            <a:r>
              <a:rPr lang="fr-FR" sz="3200" b="1" i="1" dirty="0" smtClean="0">
                <a:solidFill>
                  <a:schemeClr val="accent2">
                    <a:lumMod val="75000"/>
                  </a:schemeClr>
                </a:solidFill>
              </a:rPr>
              <a:t>)</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lnSpcReduction="10000"/>
          </a:bodyPr>
          <a:lstStyle/>
          <a:p>
            <a:pPr marL="0" indent="0">
              <a:buNone/>
            </a:pPr>
            <a:r>
              <a:rPr lang="fr-FR" sz="2000" dirty="0"/>
              <a:t>Alias de </a:t>
            </a:r>
            <a:r>
              <a:rPr lang="fr-FR" sz="2000" b="1" dirty="0" err="1" smtClean="0">
                <a:solidFill>
                  <a:srgbClr val="C00000"/>
                </a:solidFill>
              </a:rPr>
              <a:t>DateTime</a:t>
            </a:r>
            <a:r>
              <a:rPr lang="fr-FR" sz="2000" b="1" dirty="0" smtClean="0">
                <a:solidFill>
                  <a:srgbClr val="C00000"/>
                </a:solidFill>
              </a:rPr>
              <a:t>::</a:t>
            </a:r>
            <a:r>
              <a:rPr lang="fr-FR" sz="2000" b="1" dirty="0" err="1" smtClean="0">
                <a:solidFill>
                  <a:srgbClr val="C00000"/>
                </a:solidFill>
              </a:rPr>
              <a:t>modify</a:t>
            </a:r>
            <a:r>
              <a:rPr lang="fr-FR" sz="2000" b="1" dirty="0" smtClean="0">
                <a:solidFill>
                  <a:schemeClr val="tx2">
                    <a:lumMod val="75000"/>
                  </a:schemeClr>
                </a:solidFill>
              </a:rPr>
              <a:t>(chaîne)</a:t>
            </a:r>
            <a:endParaRPr lang="fr-FR" sz="2000" b="1" dirty="0">
              <a:solidFill>
                <a:schemeClr val="tx2">
                  <a:lumMod val="75000"/>
                </a:schemeClr>
              </a:solidFill>
            </a:endParaRPr>
          </a:p>
          <a:p>
            <a:pPr marL="0" indent="0">
              <a:buNone/>
            </a:pPr>
            <a:r>
              <a:rPr lang="fr-FR" sz="2000" dirty="0" smtClean="0"/>
              <a:t>Modifie le </a:t>
            </a:r>
            <a:r>
              <a:rPr lang="fr-FR" sz="2000" dirty="0" err="1" smtClean="0"/>
              <a:t>timestamp</a:t>
            </a:r>
            <a:endParaRPr lang="fr-FR" sz="2000" dirty="0" smtClean="0"/>
          </a:p>
          <a:p>
            <a:pPr marL="0" indent="0">
              <a:buNone/>
            </a:pPr>
            <a:r>
              <a:rPr lang="fr-FR" sz="2000" b="1" dirty="0" smtClean="0">
                <a:solidFill>
                  <a:schemeClr val="tx2">
                    <a:lumMod val="75000"/>
                  </a:schemeClr>
                </a:solidFill>
              </a:rPr>
              <a:t>$date </a:t>
            </a:r>
            <a:r>
              <a:rPr lang="fr-FR" sz="2000" dirty="0" smtClean="0"/>
              <a:t>est un objet </a:t>
            </a:r>
            <a:r>
              <a:rPr lang="fr-FR" sz="2000" dirty="0" err="1" smtClean="0"/>
              <a:t>DateTime</a:t>
            </a:r>
            <a:endParaRPr lang="fr-FR" sz="2000" dirty="0" smtClean="0"/>
          </a:p>
          <a:p>
            <a:pPr marL="0" indent="0">
              <a:buNone/>
            </a:pPr>
            <a:r>
              <a:rPr lang="fr-FR" sz="2000" b="1" dirty="0" smtClean="0">
                <a:solidFill>
                  <a:schemeClr val="tx2">
                    <a:lumMod val="75000"/>
                  </a:schemeClr>
                </a:solidFill>
              </a:rPr>
              <a:t>chaîne</a:t>
            </a:r>
            <a:r>
              <a:rPr lang="fr-FR" sz="2000" dirty="0" smtClean="0"/>
              <a:t> est une chaîne de caractères de modification de la date et/ou de l'heure</a:t>
            </a:r>
          </a:p>
          <a:p>
            <a:pPr marL="0" indent="0">
              <a:buNone/>
            </a:pPr>
            <a:r>
              <a:rPr lang="fr-FR" sz="2000" dirty="0" smtClean="0"/>
              <a:t>Exemples :</a:t>
            </a:r>
          </a:p>
          <a:p>
            <a:pPr marL="0" indent="0">
              <a:buNone/>
            </a:pPr>
            <a:r>
              <a:rPr lang="fr-FR" sz="2000" b="1" dirty="0">
                <a:latin typeface="Courier New" panose="02070309020205020404" pitchFamily="49" charset="0"/>
                <a:cs typeface="Courier New" panose="02070309020205020404" pitchFamily="49" charset="0"/>
              </a:rPr>
              <a:t>$</a:t>
            </a:r>
            <a:r>
              <a:rPr lang="fr-FR" sz="2000" b="1" dirty="0" smtClean="0">
                <a:latin typeface="Courier New" panose="02070309020205020404" pitchFamily="49" charset="0"/>
                <a:cs typeface="Courier New" panose="02070309020205020404" pitchFamily="49" charset="0"/>
              </a:rPr>
              <a:t>dt1 </a:t>
            </a:r>
            <a:r>
              <a:rPr lang="fr-FR" sz="2000" b="1" dirty="0">
                <a:latin typeface="Courier New" panose="02070309020205020404" pitchFamily="49" charset="0"/>
                <a:cs typeface="Courier New" panose="02070309020205020404" pitchFamily="49" charset="0"/>
              </a:rPr>
              <a:t>= new </a:t>
            </a:r>
            <a:r>
              <a:rPr lang="fr-FR" sz="2000" b="1" dirty="0" err="1">
                <a:latin typeface="Courier New" panose="02070309020205020404" pitchFamily="49" charset="0"/>
                <a:cs typeface="Courier New" panose="02070309020205020404" pitchFamily="49" charset="0"/>
              </a:rPr>
              <a:t>DateTime</a:t>
            </a:r>
            <a:r>
              <a:rPr lang="fr-FR" sz="2000" b="1" dirty="0">
                <a:latin typeface="Courier New" panose="02070309020205020404" pitchFamily="49" charset="0"/>
                <a:cs typeface="Courier New" panose="02070309020205020404" pitchFamily="49" charset="0"/>
              </a:rPr>
              <a:t>(</a:t>
            </a:r>
            <a:r>
              <a:rPr lang="fr-FR" sz="2000" b="1" dirty="0" smtClean="0">
                <a:latin typeface="Courier New" panose="02070309020205020404" pitchFamily="49" charset="0"/>
                <a:cs typeface="Courier New" panose="02070309020205020404" pitchFamily="49" charset="0"/>
              </a:rPr>
              <a:t>'2018-05-30');</a:t>
            </a:r>
          </a:p>
          <a:p>
            <a:pPr marL="0" indent="0">
              <a:buNone/>
            </a:pPr>
            <a:r>
              <a:rPr lang="fr-FR" sz="2000" b="1" dirty="0" smtClean="0">
                <a:latin typeface="Courier New" panose="02070309020205020404" pitchFamily="49" charset="0"/>
                <a:cs typeface="Courier New" panose="02070309020205020404" pitchFamily="49" charset="0"/>
              </a:rPr>
              <a:t>$dt1-&gt;</a:t>
            </a:r>
            <a:r>
              <a:rPr lang="fr-FR" sz="2000" b="1" dirty="0" err="1" smtClean="0">
                <a:latin typeface="Courier New" panose="02070309020205020404" pitchFamily="49" charset="0"/>
                <a:cs typeface="Courier New" panose="02070309020205020404" pitchFamily="49" charset="0"/>
              </a:rPr>
              <a:t>modify</a:t>
            </a:r>
            <a:r>
              <a:rPr lang="fr-FR" sz="2000" b="1" dirty="0" smtClean="0">
                <a:latin typeface="Courier New" panose="02070309020205020404" pitchFamily="49" charset="0"/>
                <a:cs typeface="Courier New" panose="02070309020205020404" pitchFamily="49" charset="0"/>
              </a:rPr>
              <a:t>('+ 1 </a:t>
            </a:r>
            <a:r>
              <a:rPr lang="fr-FR" sz="2000" b="1" dirty="0" err="1" smtClean="0">
                <a:latin typeface="Courier New" panose="02070309020205020404" pitchFamily="49" charset="0"/>
                <a:cs typeface="Courier New" panose="02070309020205020404" pitchFamily="49" charset="0"/>
              </a:rPr>
              <a:t>day</a:t>
            </a:r>
            <a:r>
              <a:rPr lang="fr-FR" sz="2000" b="1" dirty="0" smtClean="0">
                <a:latin typeface="Courier New" panose="02070309020205020404" pitchFamily="49" charset="0"/>
                <a:cs typeface="Courier New" panose="02070309020205020404" pitchFamily="49" charset="0"/>
              </a:rPr>
              <a:t>');</a:t>
            </a:r>
          </a:p>
          <a:p>
            <a:pPr marL="0" indent="0">
              <a:buNone/>
            </a:pPr>
            <a:r>
              <a:rPr lang="fr-FR" sz="2000" b="1" dirty="0" err="1" smtClean="0">
                <a:latin typeface="Courier New" panose="02070309020205020404" pitchFamily="49" charset="0"/>
                <a:cs typeface="Courier New" panose="02070309020205020404" pitchFamily="49" charset="0"/>
              </a:rPr>
              <a:t>echo</a:t>
            </a:r>
            <a:r>
              <a:rPr lang="fr-FR" sz="2000" b="1" dirty="0" smtClean="0">
                <a:latin typeface="Courier New" panose="02070309020205020404" pitchFamily="49" charset="0"/>
                <a:cs typeface="Courier New" panose="02070309020205020404" pitchFamily="49" charset="0"/>
              </a:rPr>
              <a:t> $dt1-&gt;format(</a:t>
            </a:r>
            <a:r>
              <a:rPr lang="fr-FR" sz="2000" b="1" dirty="0">
                <a:latin typeface="Courier New" panose="02070309020205020404" pitchFamily="49" charset="0"/>
                <a:cs typeface="Courier New" panose="02070309020205020404" pitchFamily="49" charset="0"/>
              </a:rPr>
              <a:t>,"d/m/Y");</a:t>
            </a:r>
          </a:p>
          <a:p>
            <a:pPr marL="0" indent="0">
              <a:buNone/>
            </a:pPr>
            <a:endParaRPr lang="fr-FR" sz="2000" b="1" dirty="0" smtClean="0">
              <a:latin typeface="Courier New" panose="02070309020205020404" pitchFamily="49" charset="0"/>
              <a:cs typeface="Courier New" panose="02070309020205020404" pitchFamily="49" charset="0"/>
            </a:endParaRPr>
          </a:p>
          <a:p>
            <a:pPr marL="0" indent="0">
              <a:buNone/>
            </a:pPr>
            <a:r>
              <a:rPr lang="fr-FR" sz="2000" b="1" dirty="0" smtClean="0">
                <a:latin typeface="Courier New" panose="02070309020205020404" pitchFamily="49" charset="0"/>
                <a:cs typeface="Courier New" panose="02070309020205020404" pitchFamily="49" charset="0"/>
              </a:rPr>
              <a:t>$</a:t>
            </a:r>
            <a:r>
              <a:rPr lang="fr-FR" sz="2000" b="1" dirty="0">
                <a:latin typeface="Courier New" panose="02070309020205020404" pitchFamily="49" charset="0"/>
                <a:cs typeface="Courier New" panose="02070309020205020404" pitchFamily="49" charset="0"/>
              </a:rPr>
              <a:t>dt1 = </a:t>
            </a:r>
            <a:r>
              <a:rPr lang="fr-FR" sz="2000" b="1" dirty="0" err="1" smtClean="0">
                <a:latin typeface="Courier New" panose="02070309020205020404" pitchFamily="49" charset="0"/>
                <a:cs typeface="Courier New" panose="02070309020205020404" pitchFamily="49" charset="0"/>
              </a:rPr>
              <a:t>date_create</a:t>
            </a:r>
            <a:r>
              <a:rPr lang="fr-FR" sz="2000" b="1" dirty="0" smtClean="0">
                <a:latin typeface="Courier New" panose="02070309020205020404" pitchFamily="49" charset="0"/>
                <a:cs typeface="Courier New" panose="02070309020205020404" pitchFamily="49" charset="0"/>
              </a:rPr>
              <a:t>(</a:t>
            </a:r>
            <a:r>
              <a:rPr lang="fr-FR" sz="2000" b="1" dirty="0">
                <a:latin typeface="Courier New" panose="02070309020205020404" pitchFamily="49" charset="0"/>
                <a:cs typeface="Courier New" panose="02070309020205020404" pitchFamily="49" charset="0"/>
              </a:rPr>
              <a:t>'2018-05-30');</a:t>
            </a:r>
          </a:p>
          <a:p>
            <a:pPr marL="0" indent="0">
              <a:buNone/>
            </a:pPr>
            <a:r>
              <a:rPr lang="fr-FR" sz="2100" b="1" dirty="0" err="1" smtClean="0">
                <a:latin typeface="Courier New" panose="02070309020205020404" pitchFamily="49" charset="0"/>
                <a:cs typeface="Courier New" panose="02070309020205020404" pitchFamily="49" charset="0"/>
              </a:rPr>
              <a:t>date_modify</a:t>
            </a:r>
            <a:r>
              <a:rPr lang="fr-FR" sz="2100" b="1" dirty="0" smtClean="0">
                <a:latin typeface="Courier New" panose="02070309020205020404" pitchFamily="49" charset="0"/>
                <a:cs typeface="Courier New" panose="02070309020205020404" pitchFamily="49" charset="0"/>
              </a:rPr>
              <a:t>($dt1,'+ 1 </a:t>
            </a:r>
            <a:r>
              <a:rPr lang="fr-FR" sz="2100" b="1" dirty="0" err="1" smtClean="0">
                <a:latin typeface="Courier New" panose="02070309020205020404" pitchFamily="49" charset="0"/>
                <a:cs typeface="Courier New" panose="02070309020205020404" pitchFamily="49" charset="0"/>
              </a:rPr>
              <a:t>day</a:t>
            </a:r>
            <a:r>
              <a:rPr lang="fr-FR" sz="2100" b="1" dirty="0" smtClean="0">
                <a:latin typeface="Courier New" panose="02070309020205020404" pitchFamily="49" charset="0"/>
                <a:cs typeface="Courier New" panose="02070309020205020404" pitchFamily="49" charset="0"/>
              </a:rPr>
              <a:t>');</a:t>
            </a:r>
          </a:p>
          <a:p>
            <a:pPr marL="0" indent="0">
              <a:buNone/>
            </a:pPr>
            <a:r>
              <a:rPr lang="fr-FR" sz="2100" b="1" dirty="0" err="1" smtClean="0">
                <a:latin typeface="Courier New" panose="02070309020205020404" pitchFamily="49" charset="0"/>
                <a:cs typeface="Courier New" panose="02070309020205020404" pitchFamily="49" charset="0"/>
              </a:rPr>
              <a:t>echo</a:t>
            </a:r>
            <a:r>
              <a:rPr lang="fr-FR" sz="2100" b="1" dirty="0" smtClean="0">
                <a:latin typeface="Courier New" panose="02070309020205020404" pitchFamily="49" charset="0"/>
                <a:cs typeface="Courier New" panose="02070309020205020404" pitchFamily="49" charset="0"/>
              </a:rPr>
              <a:t> </a:t>
            </a:r>
            <a:r>
              <a:rPr lang="fr-FR" sz="2100" b="1" dirty="0" err="1" smtClean="0">
                <a:latin typeface="Courier New" panose="02070309020205020404" pitchFamily="49" charset="0"/>
                <a:cs typeface="Courier New" panose="02070309020205020404" pitchFamily="49" charset="0"/>
              </a:rPr>
              <a:t>date_format</a:t>
            </a:r>
            <a:r>
              <a:rPr lang="fr-FR" sz="2100" b="1" dirty="0" smtClean="0">
                <a:latin typeface="Courier New" panose="02070309020205020404" pitchFamily="49" charset="0"/>
                <a:cs typeface="Courier New" panose="02070309020205020404" pitchFamily="49" charset="0"/>
              </a:rPr>
              <a:t>($dt1,"d/m/Y");</a:t>
            </a:r>
          </a:p>
          <a:p>
            <a:pPr marL="0" indent="0">
              <a:buNone/>
            </a:pPr>
            <a:endParaRPr lang="fr-FR" sz="2100" b="1" dirty="0" smtClean="0">
              <a:latin typeface="Courier New" panose="02070309020205020404" pitchFamily="49" charset="0"/>
              <a:cs typeface="Courier New" panose="02070309020205020404" pitchFamily="49" charset="0"/>
            </a:endParaRPr>
          </a:p>
          <a:p>
            <a:pPr marL="0" indent="0">
              <a:buNone/>
            </a:pPr>
            <a:r>
              <a:rPr lang="fr-FR" sz="2600" b="1" dirty="0" smtClean="0">
                <a:latin typeface="Times New Roman" panose="02020603050405020304" pitchFamily="18" charset="0"/>
                <a:cs typeface="Times New Roman" panose="02020603050405020304" pitchFamily="18" charset="0"/>
              </a:rPr>
              <a:t>affichent :	</a:t>
            </a:r>
            <a:r>
              <a:rPr lang="fr-FR" sz="2400" b="1" dirty="0" smtClean="0">
                <a:latin typeface="Times New Roman" panose="02020603050405020304" pitchFamily="18" charset="0"/>
                <a:cs typeface="Times New Roman" panose="02020603050405020304" pitchFamily="18" charset="0"/>
              </a:rPr>
              <a:t>	31/05/2018</a:t>
            </a:r>
            <a:endParaRPr lang="fr-FR" sz="2100" b="1" dirty="0" smtClean="0">
              <a:latin typeface="Times New Roman" panose="02020603050405020304" pitchFamily="18" charset="0"/>
              <a:cs typeface="Times New Roman" panose="02020603050405020304" pitchFamily="18" charset="0"/>
            </a:endParaRPr>
          </a:p>
          <a:p>
            <a:pPr marL="0" indent="0">
              <a:buNone/>
            </a:pPr>
            <a:endParaRPr lang="fr-FR" sz="2100" b="1" dirty="0">
              <a:latin typeface="Courier New" panose="02070309020205020404" pitchFamily="49" charset="0"/>
              <a:cs typeface="Courier New" panose="02070309020205020404" pitchFamily="49" charset="0"/>
            </a:endParaRPr>
          </a:p>
          <a:p>
            <a:pPr marL="0" indent="0">
              <a:buNone/>
            </a:pPr>
            <a:endParaRPr lang="fr-FR" sz="2000" b="1" dirty="0" smtClean="0">
              <a:latin typeface="+mj-lt"/>
              <a:cs typeface="Courier New" panose="02070309020205020404" pitchFamily="49" charset="0"/>
            </a:endParaRPr>
          </a:p>
          <a:p>
            <a:pPr marL="0" indent="0">
              <a:buNone/>
            </a:pPr>
            <a:endParaRPr lang="fr-FR" sz="2000" b="1" dirty="0">
              <a:latin typeface="+mj-lt"/>
              <a:cs typeface="Courier New" panose="02070309020205020404" pitchFamily="49" charset="0"/>
            </a:endParaRPr>
          </a:p>
        </p:txBody>
      </p:sp>
      <p:sp>
        <p:nvSpPr>
          <p:cNvPr id="4" name="Rectangle 1"/>
          <p:cNvSpPr>
            <a:spLocks noChangeArrowheads="1"/>
          </p:cNvSpPr>
          <p:nvPr/>
        </p:nvSpPr>
        <p:spPr bwMode="auto">
          <a:xfrm>
            <a:off x="0" y="136267"/>
            <a:ext cx="20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6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6205629"/>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types de variables</a:t>
            </a:r>
            <a:endParaRPr lang="fr-FR" dirty="0"/>
          </a:p>
        </p:txBody>
      </p:sp>
      <p:sp>
        <p:nvSpPr>
          <p:cNvPr id="3" name="Espace réservé du contenu 2"/>
          <p:cNvSpPr>
            <a:spLocks noGrp="1"/>
          </p:cNvSpPr>
          <p:nvPr>
            <p:ph idx="1"/>
          </p:nvPr>
        </p:nvSpPr>
        <p:spPr>
          <a:xfrm>
            <a:off x="762000" y="1268760"/>
            <a:ext cx="8274496" cy="5328593"/>
          </a:xfrm>
        </p:spPr>
        <p:txBody>
          <a:bodyPr>
            <a:normAutofit/>
          </a:bodyPr>
          <a:lstStyle/>
          <a:p>
            <a:pPr marL="0" indent="0">
              <a:buNone/>
            </a:pPr>
            <a:r>
              <a:rPr lang="fr-FR" sz="2000" b="1" dirty="0" smtClean="0"/>
              <a:t>Chaîne de caractères entourée </a:t>
            </a:r>
            <a:r>
              <a:rPr lang="fr-FR" sz="2000" b="1" dirty="0"/>
              <a:t>de guillemets </a:t>
            </a:r>
            <a:r>
              <a:rPr lang="fr-FR" sz="2000" b="1" dirty="0" smtClean="0"/>
              <a:t>doubles</a:t>
            </a:r>
            <a:endParaRPr lang="fr-FR" sz="2000" b="1" dirty="0"/>
          </a:p>
          <a:p>
            <a:pPr marL="0" indent="0">
              <a:buNone/>
            </a:pPr>
            <a:r>
              <a:rPr lang="fr-FR" sz="2000" dirty="0"/>
              <a:t>Si la chaîne de caractères est entourée de guillemets doubles ("), PHP interprétera </a:t>
            </a:r>
            <a:r>
              <a:rPr lang="fr-FR" sz="2000" dirty="0" smtClean="0"/>
              <a:t>les </a:t>
            </a:r>
            <a:r>
              <a:rPr lang="fr-FR" sz="2000" dirty="0"/>
              <a:t>séquences d'échappement comme des caractères </a:t>
            </a:r>
            <a:r>
              <a:rPr lang="fr-FR" sz="2000" dirty="0" smtClean="0"/>
              <a:t>spéciaux, c'est à dire comme des codes ayant une signification particulière.</a:t>
            </a:r>
          </a:p>
          <a:p>
            <a:pPr marL="0" indent="0">
              <a:buNone/>
            </a:pPr>
            <a:r>
              <a:rPr lang="fr-FR" sz="2000" dirty="0" smtClean="0"/>
              <a:t>Exemple :</a:t>
            </a:r>
          </a:p>
          <a:p>
            <a:pPr marL="0" indent="0">
              <a:buNone/>
            </a:pPr>
            <a:r>
              <a:rPr lang="fr-FR" sz="2000" dirty="0" err="1" smtClean="0"/>
              <a:t>echo</a:t>
            </a:r>
            <a:r>
              <a:rPr lang="fr-FR" sz="2000" dirty="0" smtClean="0"/>
              <a:t> "La suite se trouve\n à la ligne";</a:t>
            </a:r>
          </a:p>
          <a:p>
            <a:pPr marL="0" indent="0">
              <a:buNone/>
            </a:pPr>
            <a:r>
              <a:rPr lang="fr-FR" sz="2000" i="1" dirty="0" smtClean="0"/>
              <a:t>affiche</a:t>
            </a:r>
          </a:p>
          <a:p>
            <a:pPr marL="0" indent="0">
              <a:buNone/>
            </a:pPr>
            <a:r>
              <a:rPr lang="fr-FR" sz="2000" dirty="0" smtClean="0"/>
              <a:t>La suite se trouve</a:t>
            </a:r>
          </a:p>
          <a:p>
            <a:pPr marL="0" indent="0">
              <a:buNone/>
            </a:pPr>
            <a:r>
              <a:rPr lang="fr-FR" sz="2000" dirty="0" smtClean="0"/>
              <a:t>à la ligne</a:t>
            </a:r>
            <a:endParaRPr lang="fr-FR" sz="2000" dirty="0"/>
          </a:p>
          <a:p>
            <a:pPr marL="0" indent="0">
              <a:buNone/>
            </a:pPr>
            <a:endParaRPr lang="fr-FR" sz="2000" dirty="0" smtClean="0"/>
          </a:p>
        </p:txBody>
      </p:sp>
    </p:spTree>
    <p:extLst>
      <p:ext uri="{BB962C8B-B14F-4D97-AF65-F5344CB8AC3E}">
        <p14:creationId xmlns:p14="http://schemas.microsoft.com/office/powerpoint/2010/main" val="4075221901"/>
      </p:ext>
    </p:extLst>
  </p:cSld>
  <p:clrMapOvr>
    <a:masterClrMapping/>
  </p:clrMapOvr>
  <p:transition spd="slow">
    <p:wipe dir="d"/>
  </p:transition>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br>
              <a:rPr lang="fr-FR" sz="4000" b="1" i="1" dirty="0" smtClean="0"/>
            </a:br>
            <a:r>
              <a:rPr lang="fr-FR" sz="3200" b="1" i="1" dirty="0" err="1" smtClean="0">
                <a:solidFill>
                  <a:schemeClr val="accent2">
                    <a:lumMod val="75000"/>
                  </a:schemeClr>
                </a:solidFill>
              </a:rPr>
              <a:t>date_modify</a:t>
            </a:r>
            <a:r>
              <a:rPr lang="fr-FR" sz="3200" b="1" i="1" dirty="0" smtClean="0">
                <a:solidFill>
                  <a:schemeClr val="accent2">
                    <a:lumMod val="75000"/>
                  </a:schemeClr>
                </a:solidFill>
              </a:rPr>
              <a:t>(</a:t>
            </a:r>
            <a:r>
              <a:rPr lang="fr-FR" sz="3200" b="1" i="1" dirty="0" smtClean="0">
                <a:solidFill>
                  <a:schemeClr val="tx2">
                    <a:lumMod val="75000"/>
                  </a:schemeClr>
                </a:solidFill>
              </a:rPr>
              <a:t>$</a:t>
            </a:r>
            <a:r>
              <a:rPr lang="fr-FR" sz="3200" b="1" i="1" dirty="0" err="1" smtClean="0">
                <a:solidFill>
                  <a:schemeClr val="tx2">
                    <a:lumMod val="75000"/>
                  </a:schemeClr>
                </a:solidFill>
              </a:rPr>
              <a:t>date,chaîne</a:t>
            </a:r>
            <a:r>
              <a:rPr lang="fr-FR" sz="3200" b="1" i="1" dirty="0" smtClean="0">
                <a:solidFill>
                  <a:schemeClr val="accent2">
                    <a:lumMod val="75000"/>
                  </a:schemeClr>
                </a:solidFill>
              </a:rPr>
              <a:t>)</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a:t>Alias de </a:t>
            </a:r>
            <a:r>
              <a:rPr lang="fr-FR" sz="2000" b="1" dirty="0" err="1" smtClean="0">
                <a:solidFill>
                  <a:srgbClr val="C00000"/>
                </a:solidFill>
              </a:rPr>
              <a:t>DateTime</a:t>
            </a:r>
            <a:r>
              <a:rPr lang="fr-FR" sz="2000" b="1" dirty="0" smtClean="0">
                <a:solidFill>
                  <a:srgbClr val="C00000"/>
                </a:solidFill>
              </a:rPr>
              <a:t>::</a:t>
            </a:r>
            <a:r>
              <a:rPr lang="fr-FR" sz="2000" b="1" dirty="0" err="1" smtClean="0">
                <a:solidFill>
                  <a:srgbClr val="C00000"/>
                </a:solidFill>
              </a:rPr>
              <a:t>modify</a:t>
            </a:r>
            <a:r>
              <a:rPr lang="fr-FR" sz="2000" b="1" dirty="0" smtClean="0">
                <a:solidFill>
                  <a:schemeClr val="tx2">
                    <a:lumMod val="75000"/>
                  </a:schemeClr>
                </a:solidFill>
              </a:rPr>
              <a:t>(chaîne)</a:t>
            </a:r>
            <a:endParaRPr lang="fr-FR" sz="2000" b="1" dirty="0">
              <a:solidFill>
                <a:schemeClr val="tx2">
                  <a:lumMod val="75000"/>
                </a:schemeClr>
              </a:solidFill>
            </a:endParaRPr>
          </a:p>
          <a:p>
            <a:pPr marL="0" indent="0">
              <a:buNone/>
            </a:pPr>
            <a:r>
              <a:rPr lang="fr-FR" sz="2000" dirty="0" smtClean="0"/>
              <a:t>Exemples (suite)  :</a:t>
            </a:r>
          </a:p>
          <a:p>
            <a:pPr marL="0" indent="0">
              <a:buNone/>
            </a:pPr>
            <a:r>
              <a:rPr lang="fr-FR" sz="2000" b="1" dirty="0">
                <a:latin typeface="Courier New" panose="02070309020205020404" pitchFamily="49" charset="0"/>
                <a:cs typeface="Courier New" panose="02070309020205020404" pitchFamily="49" charset="0"/>
              </a:rPr>
              <a:t>$</a:t>
            </a:r>
            <a:r>
              <a:rPr lang="fr-FR" sz="2000" b="1" dirty="0" smtClean="0">
                <a:latin typeface="Courier New" panose="02070309020205020404" pitchFamily="49" charset="0"/>
                <a:cs typeface="Courier New" panose="02070309020205020404" pitchFamily="49" charset="0"/>
              </a:rPr>
              <a:t>dt1 </a:t>
            </a:r>
            <a:r>
              <a:rPr lang="fr-FR" sz="2000" b="1" dirty="0">
                <a:latin typeface="Courier New" panose="02070309020205020404" pitchFamily="49" charset="0"/>
                <a:cs typeface="Courier New" panose="02070309020205020404" pitchFamily="49" charset="0"/>
              </a:rPr>
              <a:t>= new </a:t>
            </a:r>
            <a:r>
              <a:rPr lang="fr-FR" sz="2000" b="1" dirty="0" err="1">
                <a:latin typeface="Courier New" panose="02070309020205020404" pitchFamily="49" charset="0"/>
                <a:cs typeface="Courier New" panose="02070309020205020404" pitchFamily="49" charset="0"/>
              </a:rPr>
              <a:t>DateTime</a:t>
            </a:r>
            <a:r>
              <a:rPr lang="fr-FR" sz="2000" b="1" dirty="0">
                <a:latin typeface="Courier New" panose="02070309020205020404" pitchFamily="49" charset="0"/>
                <a:cs typeface="Courier New" panose="02070309020205020404" pitchFamily="49" charset="0"/>
              </a:rPr>
              <a:t>(</a:t>
            </a:r>
            <a:r>
              <a:rPr lang="fr-FR" sz="2000" b="1" dirty="0" smtClean="0">
                <a:latin typeface="Courier New" panose="02070309020205020404" pitchFamily="49" charset="0"/>
                <a:cs typeface="Courier New" panose="02070309020205020404" pitchFamily="49" charset="0"/>
              </a:rPr>
              <a:t>'2018-05-30');</a:t>
            </a:r>
          </a:p>
          <a:p>
            <a:pPr marL="0" indent="0">
              <a:buNone/>
            </a:pPr>
            <a:r>
              <a:rPr lang="fr-FR" sz="2000" b="1" dirty="0" smtClean="0">
                <a:latin typeface="Courier New" panose="02070309020205020404" pitchFamily="49" charset="0"/>
                <a:cs typeface="Courier New" panose="02070309020205020404" pitchFamily="49" charset="0"/>
              </a:rPr>
              <a:t>$dt1-&gt;</a:t>
            </a:r>
            <a:r>
              <a:rPr lang="fr-FR" sz="2000" b="1" dirty="0" err="1" smtClean="0">
                <a:latin typeface="Courier New" panose="02070309020205020404" pitchFamily="49" charset="0"/>
                <a:cs typeface="Courier New" panose="02070309020205020404" pitchFamily="49" charset="0"/>
              </a:rPr>
              <a:t>modify</a:t>
            </a:r>
            <a:r>
              <a:rPr lang="fr-FR" sz="2000" b="1" dirty="0" smtClean="0">
                <a:latin typeface="Courier New" panose="02070309020205020404" pitchFamily="49" charset="0"/>
                <a:cs typeface="Courier New" panose="02070309020205020404" pitchFamily="49" charset="0"/>
              </a:rPr>
              <a:t>('2020-09-17');</a:t>
            </a:r>
          </a:p>
          <a:p>
            <a:pPr marL="0" indent="0">
              <a:buNone/>
            </a:pPr>
            <a:r>
              <a:rPr lang="fr-FR" sz="2000" b="1" dirty="0" err="1" smtClean="0">
                <a:latin typeface="Courier New" panose="02070309020205020404" pitchFamily="49" charset="0"/>
                <a:cs typeface="Courier New" panose="02070309020205020404" pitchFamily="49" charset="0"/>
              </a:rPr>
              <a:t>echo</a:t>
            </a:r>
            <a:r>
              <a:rPr lang="fr-FR" sz="2000" b="1" dirty="0" smtClean="0">
                <a:latin typeface="Courier New" panose="02070309020205020404" pitchFamily="49" charset="0"/>
                <a:cs typeface="Courier New" panose="02070309020205020404" pitchFamily="49" charset="0"/>
              </a:rPr>
              <a:t> $dt1-&gt;format(</a:t>
            </a:r>
            <a:r>
              <a:rPr lang="fr-FR" sz="2000" b="1" dirty="0">
                <a:latin typeface="Courier New" panose="02070309020205020404" pitchFamily="49" charset="0"/>
                <a:cs typeface="Courier New" panose="02070309020205020404" pitchFamily="49" charset="0"/>
              </a:rPr>
              <a:t>,"d/m/Y");</a:t>
            </a:r>
          </a:p>
          <a:p>
            <a:pPr marL="0" indent="0">
              <a:buNone/>
            </a:pPr>
            <a:r>
              <a:rPr lang="fr-FR" sz="2000" b="1" dirty="0">
                <a:latin typeface="Times New Roman" panose="02020603050405020304" pitchFamily="18" charset="0"/>
                <a:cs typeface="Times New Roman" panose="02020603050405020304" pitchFamily="18" charset="0"/>
              </a:rPr>
              <a:t>affiche :		</a:t>
            </a:r>
            <a:r>
              <a:rPr lang="fr-FR" sz="2000" b="1" dirty="0" smtClean="0">
                <a:latin typeface="Times New Roman" panose="02020603050405020304" pitchFamily="18" charset="0"/>
                <a:cs typeface="Times New Roman" panose="02020603050405020304" pitchFamily="18" charset="0"/>
              </a:rPr>
              <a:t>17/09/2020</a:t>
            </a:r>
          </a:p>
          <a:p>
            <a:pPr marL="0" indent="0">
              <a:buNone/>
            </a:pPr>
            <a:endParaRPr lang="fr-FR" sz="2000" b="1" dirty="0" smtClean="0">
              <a:latin typeface="Courier New" panose="02070309020205020404" pitchFamily="49" charset="0"/>
              <a:cs typeface="Courier New" panose="02070309020205020404" pitchFamily="49" charset="0"/>
            </a:endParaRPr>
          </a:p>
          <a:p>
            <a:pPr marL="0" indent="0">
              <a:buNone/>
            </a:pPr>
            <a:r>
              <a:rPr lang="fr-FR" sz="2000" b="1" dirty="0" smtClean="0">
                <a:latin typeface="Courier New" panose="02070309020205020404" pitchFamily="49" charset="0"/>
                <a:cs typeface="Courier New" panose="02070309020205020404" pitchFamily="49" charset="0"/>
              </a:rPr>
              <a:t>$</a:t>
            </a:r>
            <a:r>
              <a:rPr lang="fr-FR" sz="2000" b="1" dirty="0">
                <a:latin typeface="Courier New" panose="02070309020205020404" pitchFamily="49" charset="0"/>
                <a:cs typeface="Courier New" panose="02070309020205020404" pitchFamily="49" charset="0"/>
              </a:rPr>
              <a:t>dt1 = </a:t>
            </a:r>
            <a:r>
              <a:rPr lang="fr-FR" sz="2000" b="1" dirty="0" err="1" smtClean="0">
                <a:latin typeface="Courier New" panose="02070309020205020404" pitchFamily="49" charset="0"/>
                <a:cs typeface="Courier New" panose="02070309020205020404" pitchFamily="49" charset="0"/>
              </a:rPr>
              <a:t>date_create</a:t>
            </a:r>
            <a:r>
              <a:rPr lang="fr-FR" sz="2000" b="1" dirty="0" smtClean="0">
                <a:latin typeface="Courier New" panose="02070309020205020404" pitchFamily="49" charset="0"/>
                <a:cs typeface="Courier New" panose="02070309020205020404" pitchFamily="49" charset="0"/>
              </a:rPr>
              <a:t>('2018-05-30 05:20:30');</a:t>
            </a:r>
            <a:endParaRPr lang="fr-FR" sz="2000" b="1" dirty="0">
              <a:latin typeface="Courier New" panose="02070309020205020404" pitchFamily="49" charset="0"/>
              <a:cs typeface="Courier New" panose="02070309020205020404" pitchFamily="49" charset="0"/>
            </a:endParaRPr>
          </a:p>
          <a:p>
            <a:pPr marL="0" indent="0">
              <a:buNone/>
            </a:pPr>
            <a:r>
              <a:rPr lang="fr-FR" sz="2000" b="1" dirty="0" err="1" smtClean="0">
                <a:latin typeface="Courier New" panose="02070309020205020404" pitchFamily="49" charset="0"/>
                <a:cs typeface="Courier New" panose="02070309020205020404" pitchFamily="49" charset="0"/>
              </a:rPr>
              <a:t>date_modify</a:t>
            </a:r>
            <a:r>
              <a:rPr lang="fr-FR" sz="2000" b="1" dirty="0" smtClean="0">
                <a:latin typeface="Courier New" panose="02070309020205020404" pitchFamily="49" charset="0"/>
                <a:cs typeface="Courier New" panose="02070309020205020404" pitchFamily="49" charset="0"/>
              </a:rPr>
              <a:t>($dt1,'11:12:13');</a:t>
            </a:r>
          </a:p>
          <a:p>
            <a:pPr marL="0" indent="0">
              <a:buNone/>
            </a:pPr>
            <a:r>
              <a:rPr lang="fr-FR" sz="2000" b="1" dirty="0" err="1" smtClean="0">
                <a:latin typeface="Courier New" panose="02070309020205020404" pitchFamily="49" charset="0"/>
                <a:cs typeface="Courier New" panose="02070309020205020404" pitchFamily="49" charset="0"/>
              </a:rPr>
              <a:t>echo</a:t>
            </a:r>
            <a:r>
              <a:rPr lang="fr-FR" sz="2000" b="1" dirty="0" smtClean="0">
                <a:latin typeface="Courier New" panose="02070309020205020404" pitchFamily="49" charset="0"/>
                <a:cs typeface="Courier New" panose="02070309020205020404" pitchFamily="49" charset="0"/>
              </a:rPr>
              <a:t> </a:t>
            </a:r>
            <a:r>
              <a:rPr lang="fr-FR" sz="2000" b="1" dirty="0" err="1" smtClean="0">
                <a:latin typeface="Courier New" panose="02070309020205020404" pitchFamily="49" charset="0"/>
                <a:cs typeface="Courier New" panose="02070309020205020404" pitchFamily="49" charset="0"/>
              </a:rPr>
              <a:t>date_format</a:t>
            </a:r>
            <a:r>
              <a:rPr lang="fr-FR" sz="2000" b="1" dirty="0" smtClean="0">
                <a:latin typeface="Courier New" panose="02070309020205020404" pitchFamily="49" charset="0"/>
                <a:cs typeface="Courier New" panose="02070309020205020404" pitchFamily="49" charset="0"/>
              </a:rPr>
              <a:t>($dt1,"d/m/Y h:i:s");</a:t>
            </a:r>
          </a:p>
          <a:p>
            <a:pPr marL="0" indent="0">
              <a:buNone/>
            </a:pPr>
            <a:r>
              <a:rPr lang="fr-FR" sz="2000" b="1" dirty="0" smtClean="0">
                <a:latin typeface="Times New Roman" panose="02020603050405020304" pitchFamily="18" charset="0"/>
                <a:cs typeface="Times New Roman" panose="02020603050405020304" pitchFamily="18" charset="0"/>
              </a:rPr>
              <a:t>affiche :		</a:t>
            </a:r>
            <a:r>
              <a:rPr lang="fr-FR" sz="2000" b="1" dirty="0">
                <a:latin typeface="Times New Roman" panose="02020603050405020304" pitchFamily="18" charset="0"/>
                <a:cs typeface="Times New Roman" panose="02020603050405020304" pitchFamily="18" charset="0"/>
              </a:rPr>
              <a:t>30/05/2018 11:12:13</a:t>
            </a:r>
          </a:p>
          <a:p>
            <a:pPr marL="0" indent="0">
              <a:buNone/>
            </a:pPr>
            <a:endParaRPr lang="fr-FR" sz="2000" b="1" dirty="0" smtClean="0">
              <a:latin typeface="+mj-lt"/>
              <a:cs typeface="Courier New" panose="02070309020205020404" pitchFamily="49" charset="0"/>
            </a:endParaRPr>
          </a:p>
          <a:p>
            <a:pPr marL="0" indent="0">
              <a:buNone/>
            </a:pPr>
            <a:endParaRPr lang="fr-FR" sz="2000" b="1" dirty="0">
              <a:latin typeface="+mj-lt"/>
              <a:cs typeface="Courier New" panose="02070309020205020404" pitchFamily="49" charset="0"/>
            </a:endParaRPr>
          </a:p>
        </p:txBody>
      </p:sp>
      <p:sp>
        <p:nvSpPr>
          <p:cNvPr id="4" name="Rectangle 1"/>
          <p:cNvSpPr>
            <a:spLocks noChangeArrowheads="1"/>
          </p:cNvSpPr>
          <p:nvPr/>
        </p:nvSpPr>
        <p:spPr bwMode="auto">
          <a:xfrm>
            <a:off x="0" y="136267"/>
            <a:ext cx="20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6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3911346"/>
      </p:ext>
    </p:extLst>
  </p:cSld>
  <p:clrMapOvr>
    <a:masterClrMapping/>
  </p:clrMapOvr>
  <p:transition spd="slow">
    <p:wipe dir="d"/>
  </p:transition>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br>
              <a:rPr lang="fr-FR" sz="4000" b="1" i="1" dirty="0" smtClean="0"/>
            </a:br>
            <a:r>
              <a:rPr lang="fr-FR" sz="3200" b="1" i="1" dirty="0" err="1" smtClean="0">
                <a:solidFill>
                  <a:schemeClr val="accent2">
                    <a:lumMod val="75000"/>
                  </a:schemeClr>
                </a:solidFill>
              </a:rPr>
              <a:t>date_add</a:t>
            </a:r>
            <a:r>
              <a:rPr lang="fr-FR" sz="3200" b="1" i="1" dirty="0" smtClean="0">
                <a:solidFill>
                  <a:schemeClr val="accent2">
                    <a:lumMod val="75000"/>
                  </a:schemeClr>
                </a:solidFill>
              </a:rPr>
              <a:t>(</a:t>
            </a:r>
            <a:r>
              <a:rPr lang="fr-FR" sz="3200" b="1" i="1" dirty="0" smtClean="0">
                <a:solidFill>
                  <a:schemeClr val="tx2">
                    <a:lumMod val="75000"/>
                  </a:schemeClr>
                </a:solidFill>
              </a:rPr>
              <a:t>$date,$</a:t>
            </a:r>
            <a:r>
              <a:rPr lang="fr-FR" sz="3200" b="1" i="1" dirty="0" err="1" smtClean="0">
                <a:solidFill>
                  <a:schemeClr val="tx2">
                    <a:lumMod val="75000"/>
                  </a:schemeClr>
                </a:solidFill>
              </a:rPr>
              <a:t>interval</a:t>
            </a:r>
            <a:r>
              <a:rPr lang="fr-FR" sz="3200" b="1" i="1" dirty="0" smtClean="0">
                <a:solidFill>
                  <a:schemeClr val="accent2">
                    <a:lumMod val="75000"/>
                  </a:schemeClr>
                </a:solidFill>
              </a:rPr>
              <a:t>)</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a:t>Alias de </a:t>
            </a:r>
            <a:r>
              <a:rPr lang="fr-FR" sz="2000" b="1" dirty="0" err="1" smtClean="0">
                <a:solidFill>
                  <a:srgbClr val="C00000"/>
                </a:solidFill>
              </a:rPr>
              <a:t>DateTime</a:t>
            </a:r>
            <a:r>
              <a:rPr lang="fr-FR" sz="2000" b="1" dirty="0" smtClean="0">
                <a:solidFill>
                  <a:srgbClr val="C00000"/>
                </a:solidFill>
              </a:rPr>
              <a:t>::</a:t>
            </a:r>
            <a:r>
              <a:rPr lang="fr-FR" sz="2000" b="1" dirty="0" err="1" smtClean="0">
                <a:solidFill>
                  <a:srgbClr val="C00000"/>
                </a:solidFill>
              </a:rPr>
              <a:t>add</a:t>
            </a:r>
            <a:r>
              <a:rPr lang="fr-FR" sz="2000" b="1" dirty="0" smtClean="0">
                <a:solidFill>
                  <a:schemeClr val="tx2">
                    <a:lumMod val="75000"/>
                  </a:schemeClr>
                </a:solidFill>
              </a:rPr>
              <a:t>($</a:t>
            </a:r>
            <a:r>
              <a:rPr lang="fr-FR" sz="2000" b="1" dirty="0" err="1" smtClean="0">
                <a:solidFill>
                  <a:schemeClr val="tx2">
                    <a:lumMod val="75000"/>
                  </a:schemeClr>
                </a:solidFill>
              </a:rPr>
              <a:t>interval</a:t>
            </a:r>
            <a:r>
              <a:rPr lang="fr-FR" sz="2000" b="1" dirty="0" smtClean="0">
                <a:solidFill>
                  <a:schemeClr val="tx2">
                    <a:lumMod val="75000"/>
                  </a:schemeClr>
                </a:solidFill>
              </a:rPr>
              <a:t>)</a:t>
            </a:r>
            <a:endParaRPr lang="fr-FR" sz="2000" b="1" dirty="0">
              <a:solidFill>
                <a:schemeClr val="tx2">
                  <a:lumMod val="75000"/>
                </a:schemeClr>
              </a:solidFill>
            </a:endParaRPr>
          </a:p>
          <a:p>
            <a:pPr marL="0" indent="0">
              <a:buNone/>
            </a:pPr>
            <a:r>
              <a:rPr lang="fr-FR" sz="2000" dirty="0" smtClean="0"/>
              <a:t>Ajoute une durée, définie par un objet </a:t>
            </a:r>
            <a:r>
              <a:rPr lang="fr-FR" sz="2000" dirty="0" err="1" smtClean="0"/>
              <a:t>DateInterval</a:t>
            </a:r>
            <a:r>
              <a:rPr lang="fr-FR" sz="2000" dirty="0" smtClean="0"/>
              <a:t>,  à un objet </a:t>
            </a:r>
            <a:r>
              <a:rPr lang="fr-FR" sz="2000" dirty="0" err="1" smtClean="0"/>
              <a:t>DateTime</a:t>
            </a:r>
            <a:r>
              <a:rPr lang="fr-FR" sz="2000" dirty="0" smtClean="0"/>
              <a:t>.</a:t>
            </a:r>
          </a:p>
          <a:p>
            <a:pPr marL="0" indent="0">
              <a:buNone/>
            </a:pPr>
            <a:endParaRPr lang="fr-FR" sz="2000" dirty="0" smtClean="0"/>
          </a:p>
          <a:p>
            <a:pPr marL="0" indent="0">
              <a:buNone/>
            </a:pPr>
            <a:r>
              <a:rPr lang="fr-FR" sz="2000" dirty="0" smtClean="0"/>
              <a:t>Exemples :</a:t>
            </a:r>
          </a:p>
          <a:p>
            <a:pPr marL="0" indent="0">
              <a:buNone/>
            </a:pPr>
            <a:r>
              <a:rPr lang="fr-FR" sz="2000" b="1" dirty="0">
                <a:latin typeface="Courier New" panose="02070309020205020404" pitchFamily="49" charset="0"/>
                <a:cs typeface="Courier New" panose="02070309020205020404" pitchFamily="49" charset="0"/>
              </a:rPr>
              <a:t>$</a:t>
            </a:r>
            <a:r>
              <a:rPr lang="fr-FR" sz="2000" b="1" dirty="0" smtClean="0">
                <a:latin typeface="Courier New" panose="02070309020205020404" pitchFamily="49" charset="0"/>
                <a:cs typeface="Courier New" panose="02070309020205020404" pitchFamily="49" charset="0"/>
              </a:rPr>
              <a:t>dt1 </a:t>
            </a:r>
            <a:r>
              <a:rPr lang="fr-FR" sz="2000" b="1" dirty="0">
                <a:latin typeface="Courier New" panose="02070309020205020404" pitchFamily="49" charset="0"/>
                <a:cs typeface="Courier New" panose="02070309020205020404" pitchFamily="49" charset="0"/>
              </a:rPr>
              <a:t>= new </a:t>
            </a:r>
            <a:r>
              <a:rPr lang="fr-FR" sz="2000" b="1" dirty="0" err="1">
                <a:latin typeface="Courier New" panose="02070309020205020404" pitchFamily="49" charset="0"/>
                <a:cs typeface="Courier New" panose="02070309020205020404" pitchFamily="49" charset="0"/>
              </a:rPr>
              <a:t>DateTime</a:t>
            </a:r>
            <a:r>
              <a:rPr lang="fr-FR" sz="2000" b="1" dirty="0">
                <a:latin typeface="Courier New" panose="02070309020205020404" pitchFamily="49" charset="0"/>
                <a:cs typeface="Courier New" panose="02070309020205020404" pitchFamily="49" charset="0"/>
              </a:rPr>
              <a:t>(</a:t>
            </a:r>
            <a:r>
              <a:rPr lang="fr-FR" sz="2000" b="1" dirty="0" smtClean="0">
                <a:latin typeface="Courier New" panose="02070309020205020404" pitchFamily="49" charset="0"/>
                <a:cs typeface="Courier New" panose="02070309020205020404" pitchFamily="49" charset="0"/>
              </a:rPr>
              <a:t>'2018-05-30');</a:t>
            </a:r>
            <a:endParaRPr lang="fr-FR" sz="2000" b="1" dirty="0">
              <a:latin typeface="Courier New" panose="02070309020205020404" pitchFamily="49" charset="0"/>
              <a:cs typeface="Courier New" panose="02070309020205020404" pitchFamily="49" charset="0"/>
            </a:endParaRPr>
          </a:p>
          <a:p>
            <a:pPr marL="0" indent="0">
              <a:buNone/>
            </a:pPr>
            <a:r>
              <a:rPr lang="fr-FR" sz="2100" b="1" dirty="0" smtClean="0">
                <a:latin typeface="Courier New" panose="02070309020205020404" pitchFamily="49" charset="0"/>
                <a:cs typeface="Courier New" panose="02070309020205020404" pitchFamily="49" charset="0"/>
              </a:rPr>
              <a:t>$</a:t>
            </a:r>
            <a:r>
              <a:rPr lang="fr-FR" sz="2100" b="1" dirty="0" err="1" smtClean="0">
                <a:latin typeface="Courier New" panose="02070309020205020404" pitchFamily="49" charset="0"/>
                <a:cs typeface="Courier New" panose="02070309020205020404" pitchFamily="49" charset="0"/>
              </a:rPr>
              <a:t>interval</a:t>
            </a:r>
            <a:r>
              <a:rPr lang="fr-FR" sz="2100" b="1" dirty="0" smtClean="0">
                <a:latin typeface="Courier New" panose="02070309020205020404" pitchFamily="49" charset="0"/>
                <a:cs typeface="Courier New" panose="02070309020205020404" pitchFamily="49" charset="0"/>
              </a:rPr>
              <a:t> </a:t>
            </a:r>
            <a:r>
              <a:rPr lang="fr-FR" sz="2100" b="1" dirty="0">
                <a:latin typeface="Courier New" panose="02070309020205020404" pitchFamily="49" charset="0"/>
                <a:cs typeface="Courier New" panose="02070309020205020404" pitchFamily="49" charset="0"/>
              </a:rPr>
              <a:t>= new </a:t>
            </a:r>
            <a:r>
              <a:rPr lang="fr-FR" sz="2100" b="1" dirty="0" err="1" smtClean="0">
                <a:latin typeface="Courier New" panose="02070309020205020404" pitchFamily="49" charset="0"/>
                <a:cs typeface="Courier New" panose="02070309020205020404" pitchFamily="49" charset="0"/>
              </a:rPr>
              <a:t>DateInterval</a:t>
            </a:r>
            <a:r>
              <a:rPr lang="fr-FR" sz="2100" b="1" dirty="0" smtClean="0">
                <a:latin typeface="Courier New" panose="02070309020205020404" pitchFamily="49" charset="0"/>
                <a:cs typeface="Courier New" panose="02070309020205020404" pitchFamily="49" charset="0"/>
              </a:rPr>
              <a:t>('P2D');</a:t>
            </a:r>
          </a:p>
          <a:p>
            <a:pPr marL="0" indent="0">
              <a:buNone/>
            </a:pPr>
            <a:r>
              <a:rPr lang="fr-FR" sz="2100" b="1" dirty="0" smtClean="0">
                <a:latin typeface="Courier New" panose="02070309020205020404" pitchFamily="49" charset="0"/>
                <a:cs typeface="Courier New" panose="02070309020205020404" pitchFamily="49" charset="0"/>
              </a:rPr>
              <a:t>$dt2 = </a:t>
            </a:r>
            <a:r>
              <a:rPr lang="fr-FR" sz="2100" b="1" dirty="0" err="1" smtClean="0">
                <a:latin typeface="Courier New" panose="02070309020205020404" pitchFamily="49" charset="0"/>
                <a:cs typeface="Courier New" panose="02070309020205020404" pitchFamily="49" charset="0"/>
              </a:rPr>
              <a:t>date_add</a:t>
            </a:r>
            <a:r>
              <a:rPr lang="fr-FR" sz="2100" b="1" dirty="0" smtClean="0">
                <a:latin typeface="Courier New" panose="02070309020205020404" pitchFamily="49" charset="0"/>
                <a:cs typeface="Courier New" panose="02070309020205020404" pitchFamily="49" charset="0"/>
              </a:rPr>
              <a:t>($dt1,$interval);</a:t>
            </a:r>
          </a:p>
          <a:p>
            <a:pPr marL="0" indent="0">
              <a:buNone/>
            </a:pPr>
            <a:r>
              <a:rPr lang="fr-FR" sz="2100" b="1" dirty="0" err="1" smtClean="0">
                <a:latin typeface="Courier New" panose="02070309020205020404" pitchFamily="49" charset="0"/>
                <a:cs typeface="Courier New" panose="02070309020205020404" pitchFamily="49" charset="0"/>
              </a:rPr>
              <a:t>echo</a:t>
            </a:r>
            <a:r>
              <a:rPr lang="fr-FR" sz="2100" b="1" dirty="0" smtClean="0">
                <a:latin typeface="Courier New" panose="02070309020205020404" pitchFamily="49" charset="0"/>
                <a:cs typeface="Courier New" panose="02070309020205020404" pitchFamily="49" charset="0"/>
              </a:rPr>
              <a:t> </a:t>
            </a:r>
            <a:r>
              <a:rPr lang="fr-FR" sz="2100" b="1" dirty="0" err="1" smtClean="0">
                <a:latin typeface="Courier New" panose="02070309020205020404" pitchFamily="49" charset="0"/>
                <a:cs typeface="Courier New" panose="02070309020205020404" pitchFamily="49" charset="0"/>
              </a:rPr>
              <a:t>date_format</a:t>
            </a:r>
            <a:r>
              <a:rPr lang="fr-FR" sz="2100" b="1" dirty="0" smtClean="0">
                <a:latin typeface="Courier New" panose="02070309020205020404" pitchFamily="49" charset="0"/>
                <a:cs typeface="Courier New" panose="02070309020205020404" pitchFamily="49" charset="0"/>
              </a:rPr>
              <a:t>($dt2,"d/m/Y");</a:t>
            </a:r>
          </a:p>
          <a:p>
            <a:pPr marL="0" indent="0">
              <a:buNone/>
            </a:pPr>
            <a:r>
              <a:rPr lang="fr-FR" sz="2100" b="1" dirty="0" smtClean="0">
                <a:latin typeface="Courier New" panose="02070309020205020404" pitchFamily="49" charset="0"/>
                <a:cs typeface="Courier New" panose="02070309020205020404" pitchFamily="49" charset="0"/>
              </a:rPr>
              <a:t>affiche :</a:t>
            </a:r>
          </a:p>
          <a:p>
            <a:pPr marL="0" indent="0">
              <a:buNone/>
            </a:pPr>
            <a:r>
              <a:rPr lang="fr-FR" sz="2400" b="1" dirty="0" smtClean="0">
                <a:latin typeface="Times New Roman" panose="02020603050405020304" pitchFamily="18" charset="0"/>
                <a:cs typeface="Times New Roman" panose="02020603050405020304" pitchFamily="18" charset="0"/>
              </a:rPr>
              <a:t>		01/06/2018</a:t>
            </a:r>
            <a:endParaRPr lang="fr-FR" sz="2100" b="1" dirty="0" smtClean="0">
              <a:latin typeface="Times New Roman" panose="02020603050405020304" pitchFamily="18" charset="0"/>
              <a:cs typeface="Times New Roman" panose="02020603050405020304" pitchFamily="18" charset="0"/>
            </a:endParaRPr>
          </a:p>
          <a:p>
            <a:pPr marL="0" indent="0">
              <a:buNone/>
            </a:pPr>
            <a:endParaRPr lang="fr-FR" sz="2100" b="1" dirty="0">
              <a:latin typeface="Courier New" panose="02070309020205020404" pitchFamily="49" charset="0"/>
              <a:cs typeface="Courier New" panose="02070309020205020404" pitchFamily="49" charset="0"/>
            </a:endParaRPr>
          </a:p>
          <a:p>
            <a:pPr marL="0" indent="0">
              <a:buNone/>
            </a:pPr>
            <a:endParaRPr lang="fr-FR" sz="2000" b="1" dirty="0" smtClean="0">
              <a:latin typeface="+mj-lt"/>
              <a:cs typeface="Courier New" panose="02070309020205020404" pitchFamily="49" charset="0"/>
            </a:endParaRPr>
          </a:p>
          <a:p>
            <a:pPr marL="0" indent="0">
              <a:buNone/>
            </a:pPr>
            <a:endParaRPr lang="fr-FR" sz="2000" b="1" dirty="0">
              <a:latin typeface="+mj-lt"/>
              <a:cs typeface="Courier New" panose="02070309020205020404" pitchFamily="49" charset="0"/>
            </a:endParaRPr>
          </a:p>
        </p:txBody>
      </p:sp>
      <p:sp>
        <p:nvSpPr>
          <p:cNvPr id="4" name="Rectangle 1"/>
          <p:cNvSpPr>
            <a:spLocks noChangeArrowheads="1"/>
          </p:cNvSpPr>
          <p:nvPr/>
        </p:nvSpPr>
        <p:spPr bwMode="auto">
          <a:xfrm>
            <a:off x="0" y="136267"/>
            <a:ext cx="20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6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4141662"/>
      </p:ext>
    </p:extLst>
  </p:cSld>
  <p:clrMapOvr>
    <a:masterClrMapping/>
  </p:clrMapOvr>
  <p:transition spd="slow">
    <p:wipe dir="d"/>
  </p:transition>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br>
              <a:rPr lang="fr-FR" sz="4000" b="1" i="1" dirty="0" smtClean="0"/>
            </a:br>
            <a:r>
              <a:rPr lang="fr-FR" sz="3200" b="1" i="1" dirty="0" err="1" smtClean="0">
                <a:solidFill>
                  <a:schemeClr val="accent2">
                    <a:lumMod val="75000"/>
                  </a:schemeClr>
                </a:solidFill>
              </a:rPr>
              <a:t>date_sub</a:t>
            </a:r>
            <a:r>
              <a:rPr lang="fr-FR" sz="3200" b="1" i="1" dirty="0" smtClean="0">
                <a:solidFill>
                  <a:schemeClr val="accent2">
                    <a:lumMod val="75000"/>
                  </a:schemeClr>
                </a:solidFill>
              </a:rPr>
              <a:t>(</a:t>
            </a:r>
            <a:r>
              <a:rPr lang="fr-FR" sz="3200" b="1" i="1" dirty="0" smtClean="0">
                <a:solidFill>
                  <a:schemeClr val="tx2">
                    <a:lumMod val="75000"/>
                  </a:schemeClr>
                </a:solidFill>
              </a:rPr>
              <a:t>$date,$</a:t>
            </a:r>
            <a:r>
              <a:rPr lang="fr-FR" sz="3200" b="1" i="1" dirty="0" err="1" smtClean="0">
                <a:solidFill>
                  <a:schemeClr val="tx2">
                    <a:lumMod val="75000"/>
                  </a:schemeClr>
                </a:solidFill>
              </a:rPr>
              <a:t>interval</a:t>
            </a:r>
            <a:r>
              <a:rPr lang="fr-FR" sz="3200" b="1" i="1" dirty="0" smtClean="0">
                <a:solidFill>
                  <a:schemeClr val="accent2">
                    <a:lumMod val="75000"/>
                  </a:schemeClr>
                </a:solidFill>
              </a:rPr>
              <a:t>)</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a:t>Alias de </a:t>
            </a:r>
            <a:r>
              <a:rPr lang="fr-FR" sz="2000" b="1" dirty="0" err="1" smtClean="0">
                <a:solidFill>
                  <a:srgbClr val="C00000"/>
                </a:solidFill>
              </a:rPr>
              <a:t>DateTime</a:t>
            </a:r>
            <a:r>
              <a:rPr lang="fr-FR" sz="2000" b="1" dirty="0" smtClean="0">
                <a:solidFill>
                  <a:srgbClr val="C00000"/>
                </a:solidFill>
              </a:rPr>
              <a:t>::</a:t>
            </a:r>
            <a:r>
              <a:rPr lang="fr-FR" sz="2000" b="1" dirty="0" err="1" smtClean="0">
                <a:solidFill>
                  <a:srgbClr val="C00000"/>
                </a:solidFill>
              </a:rPr>
              <a:t>sub</a:t>
            </a:r>
            <a:r>
              <a:rPr lang="fr-FR" sz="2000" b="1" dirty="0" smtClean="0">
                <a:solidFill>
                  <a:schemeClr val="tx2">
                    <a:lumMod val="75000"/>
                  </a:schemeClr>
                </a:solidFill>
              </a:rPr>
              <a:t>($</a:t>
            </a:r>
            <a:r>
              <a:rPr lang="fr-FR" sz="2000" b="1" dirty="0" err="1" smtClean="0">
                <a:solidFill>
                  <a:schemeClr val="tx2">
                    <a:lumMod val="75000"/>
                  </a:schemeClr>
                </a:solidFill>
              </a:rPr>
              <a:t>interval</a:t>
            </a:r>
            <a:r>
              <a:rPr lang="fr-FR" sz="2000" b="1" dirty="0" smtClean="0">
                <a:solidFill>
                  <a:schemeClr val="tx2">
                    <a:lumMod val="75000"/>
                  </a:schemeClr>
                </a:solidFill>
              </a:rPr>
              <a:t>)</a:t>
            </a:r>
            <a:endParaRPr lang="fr-FR" sz="2000" b="1" dirty="0">
              <a:solidFill>
                <a:schemeClr val="tx2">
                  <a:lumMod val="75000"/>
                </a:schemeClr>
              </a:solidFill>
            </a:endParaRPr>
          </a:p>
          <a:p>
            <a:pPr marL="0" indent="0">
              <a:buNone/>
            </a:pPr>
            <a:r>
              <a:rPr lang="fr-FR" sz="2000" dirty="0" smtClean="0"/>
              <a:t>Ajoute une durée, définie par un objet </a:t>
            </a:r>
            <a:r>
              <a:rPr lang="fr-FR" sz="2000" dirty="0" err="1" smtClean="0"/>
              <a:t>DateInterval</a:t>
            </a:r>
            <a:r>
              <a:rPr lang="fr-FR" sz="2000" dirty="0" smtClean="0"/>
              <a:t>,  à un objet </a:t>
            </a:r>
            <a:r>
              <a:rPr lang="fr-FR" sz="2000" dirty="0" err="1" smtClean="0"/>
              <a:t>DateTime</a:t>
            </a:r>
            <a:r>
              <a:rPr lang="fr-FR" sz="2000" dirty="0" smtClean="0"/>
              <a:t>.</a:t>
            </a:r>
          </a:p>
          <a:p>
            <a:pPr marL="0" indent="0">
              <a:buNone/>
            </a:pPr>
            <a:endParaRPr lang="fr-FR" sz="2000" dirty="0" smtClean="0"/>
          </a:p>
          <a:p>
            <a:pPr marL="0" indent="0">
              <a:buNone/>
            </a:pPr>
            <a:r>
              <a:rPr lang="fr-FR" sz="2000" dirty="0" smtClean="0"/>
              <a:t>Exemples :</a:t>
            </a:r>
          </a:p>
          <a:p>
            <a:pPr marL="0" indent="0">
              <a:buNone/>
            </a:pPr>
            <a:r>
              <a:rPr lang="fr-FR" sz="2000" b="1" dirty="0">
                <a:latin typeface="Courier New" panose="02070309020205020404" pitchFamily="49" charset="0"/>
                <a:cs typeface="Courier New" panose="02070309020205020404" pitchFamily="49" charset="0"/>
              </a:rPr>
              <a:t>$</a:t>
            </a:r>
            <a:r>
              <a:rPr lang="fr-FR" sz="2000" b="1" dirty="0" smtClean="0">
                <a:latin typeface="Courier New" panose="02070309020205020404" pitchFamily="49" charset="0"/>
                <a:cs typeface="Courier New" panose="02070309020205020404" pitchFamily="49" charset="0"/>
              </a:rPr>
              <a:t>dt1 </a:t>
            </a:r>
            <a:r>
              <a:rPr lang="fr-FR" sz="2000" b="1" dirty="0">
                <a:latin typeface="Courier New" panose="02070309020205020404" pitchFamily="49" charset="0"/>
                <a:cs typeface="Courier New" panose="02070309020205020404" pitchFamily="49" charset="0"/>
              </a:rPr>
              <a:t>= new </a:t>
            </a:r>
            <a:r>
              <a:rPr lang="fr-FR" sz="2000" b="1" dirty="0" err="1">
                <a:latin typeface="Courier New" panose="02070309020205020404" pitchFamily="49" charset="0"/>
                <a:cs typeface="Courier New" panose="02070309020205020404" pitchFamily="49" charset="0"/>
              </a:rPr>
              <a:t>DateTime</a:t>
            </a:r>
            <a:r>
              <a:rPr lang="fr-FR" sz="2000" b="1" dirty="0">
                <a:latin typeface="Courier New" panose="02070309020205020404" pitchFamily="49" charset="0"/>
                <a:cs typeface="Courier New" panose="02070309020205020404" pitchFamily="49" charset="0"/>
              </a:rPr>
              <a:t>(</a:t>
            </a:r>
            <a:r>
              <a:rPr lang="fr-FR" sz="2000" b="1" dirty="0" smtClean="0">
                <a:latin typeface="Courier New" panose="02070309020205020404" pitchFamily="49" charset="0"/>
                <a:cs typeface="Courier New" panose="02070309020205020404" pitchFamily="49" charset="0"/>
              </a:rPr>
              <a:t>'2018-05-30');</a:t>
            </a:r>
            <a:endParaRPr lang="fr-FR" sz="2000" b="1" dirty="0">
              <a:latin typeface="Courier New" panose="02070309020205020404" pitchFamily="49" charset="0"/>
              <a:cs typeface="Courier New" panose="02070309020205020404" pitchFamily="49" charset="0"/>
            </a:endParaRPr>
          </a:p>
          <a:p>
            <a:pPr marL="0" indent="0">
              <a:buNone/>
            </a:pPr>
            <a:r>
              <a:rPr lang="fr-FR" sz="2100" b="1" dirty="0" smtClean="0">
                <a:latin typeface="Courier New" panose="02070309020205020404" pitchFamily="49" charset="0"/>
                <a:cs typeface="Courier New" panose="02070309020205020404" pitchFamily="49" charset="0"/>
              </a:rPr>
              <a:t>$</a:t>
            </a:r>
            <a:r>
              <a:rPr lang="fr-FR" sz="2100" b="1" dirty="0" err="1" smtClean="0">
                <a:latin typeface="Courier New" panose="02070309020205020404" pitchFamily="49" charset="0"/>
                <a:cs typeface="Courier New" panose="02070309020205020404" pitchFamily="49" charset="0"/>
              </a:rPr>
              <a:t>interval</a:t>
            </a:r>
            <a:r>
              <a:rPr lang="fr-FR" sz="2100" b="1" dirty="0" smtClean="0">
                <a:latin typeface="Courier New" panose="02070309020205020404" pitchFamily="49" charset="0"/>
                <a:cs typeface="Courier New" panose="02070309020205020404" pitchFamily="49" charset="0"/>
              </a:rPr>
              <a:t> </a:t>
            </a:r>
            <a:r>
              <a:rPr lang="fr-FR" sz="2100" b="1" dirty="0">
                <a:latin typeface="Courier New" panose="02070309020205020404" pitchFamily="49" charset="0"/>
                <a:cs typeface="Courier New" panose="02070309020205020404" pitchFamily="49" charset="0"/>
              </a:rPr>
              <a:t>= new </a:t>
            </a:r>
            <a:r>
              <a:rPr lang="fr-FR" sz="2100" b="1" dirty="0" err="1" smtClean="0">
                <a:latin typeface="Courier New" panose="02070309020205020404" pitchFamily="49" charset="0"/>
                <a:cs typeface="Courier New" panose="02070309020205020404" pitchFamily="49" charset="0"/>
              </a:rPr>
              <a:t>DateInterval</a:t>
            </a:r>
            <a:r>
              <a:rPr lang="fr-FR" sz="2100" b="1" dirty="0" smtClean="0">
                <a:latin typeface="Courier New" panose="02070309020205020404" pitchFamily="49" charset="0"/>
                <a:cs typeface="Courier New" panose="02070309020205020404" pitchFamily="49" charset="0"/>
              </a:rPr>
              <a:t>('P2D');</a:t>
            </a:r>
          </a:p>
          <a:p>
            <a:pPr marL="0" indent="0">
              <a:buNone/>
            </a:pPr>
            <a:r>
              <a:rPr lang="fr-FR" sz="2100" b="1" dirty="0" smtClean="0">
                <a:latin typeface="Courier New" panose="02070309020205020404" pitchFamily="49" charset="0"/>
                <a:cs typeface="Courier New" panose="02070309020205020404" pitchFamily="49" charset="0"/>
              </a:rPr>
              <a:t>$dt2 = </a:t>
            </a:r>
            <a:r>
              <a:rPr lang="fr-FR" sz="2100" b="1" dirty="0" err="1" smtClean="0">
                <a:latin typeface="Courier New" panose="02070309020205020404" pitchFamily="49" charset="0"/>
                <a:cs typeface="Courier New" panose="02070309020205020404" pitchFamily="49" charset="0"/>
              </a:rPr>
              <a:t>date_sub</a:t>
            </a:r>
            <a:r>
              <a:rPr lang="fr-FR" sz="2100" b="1" dirty="0" smtClean="0">
                <a:latin typeface="Courier New" panose="02070309020205020404" pitchFamily="49" charset="0"/>
                <a:cs typeface="Courier New" panose="02070309020205020404" pitchFamily="49" charset="0"/>
              </a:rPr>
              <a:t>($dt1,$interval);</a:t>
            </a:r>
          </a:p>
          <a:p>
            <a:pPr marL="0" indent="0">
              <a:buNone/>
            </a:pPr>
            <a:r>
              <a:rPr lang="fr-FR" sz="2100" b="1" dirty="0" err="1" smtClean="0">
                <a:latin typeface="Courier New" panose="02070309020205020404" pitchFamily="49" charset="0"/>
                <a:cs typeface="Courier New" panose="02070309020205020404" pitchFamily="49" charset="0"/>
              </a:rPr>
              <a:t>echo</a:t>
            </a:r>
            <a:r>
              <a:rPr lang="fr-FR" sz="2100" b="1" dirty="0" smtClean="0">
                <a:latin typeface="Courier New" panose="02070309020205020404" pitchFamily="49" charset="0"/>
                <a:cs typeface="Courier New" panose="02070309020205020404" pitchFamily="49" charset="0"/>
              </a:rPr>
              <a:t> </a:t>
            </a:r>
            <a:r>
              <a:rPr lang="fr-FR" sz="2100" b="1" dirty="0" err="1" smtClean="0">
                <a:latin typeface="Courier New" panose="02070309020205020404" pitchFamily="49" charset="0"/>
                <a:cs typeface="Courier New" panose="02070309020205020404" pitchFamily="49" charset="0"/>
              </a:rPr>
              <a:t>date_format</a:t>
            </a:r>
            <a:r>
              <a:rPr lang="fr-FR" sz="2100" b="1" dirty="0" smtClean="0">
                <a:latin typeface="Courier New" panose="02070309020205020404" pitchFamily="49" charset="0"/>
                <a:cs typeface="Courier New" panose="02070309020205020404" pitchFamily="49" charset="0"/>
              </a:rPr>
              <a:t>($dt2,"d/m/Y");</a:t>
            </a:r>
          </a:p>
          <a:p>
            <a:pPr marL="0" indent="0">
              <a:buNone/>
            </a:pPr>
            <a:r>
              <a:rPr lang="fr-FR" sz="2100" b="1" dirty="0" smtClean="0">
                <a:latin typeface="Courier New" panose="02070309020205020404" pitchFamily="49" charset="0"/>
                <a:cs typeface="Courier New" panose="02070309020205020404" pitchFamily="49" charset="0"/>
              </a:rPr>
              <a:t>affiche :</a:t>
            </a:r>
          </a:p>
          <a:p>
            <a:pPr marL="0" indent="0">
              <a:buNone/>
            </a:pPr>
            <a:r>
              <a:rPr lang="fr-FR" sz="2400" b="1" dirty="0" smtClean="0">
                <a:latin typeface="Times New Roman" panose="02020603050405020304" pitchFamily="18" charset="0"/>
                <a:cs typeface="Times New Roman" panose="02020603050405020304" pitchFamily="18" charset="0"/>
              </a:rPr>
              <a:t>		28/05/2018</a:t>
            </a:r>
            <a:endParaRPr lang="fr-FR" sz="2100" b="1" dirty="0" smtClean="0">
              <a:latin typeface="Times New Roman" panose="02020603050405020304" pitchFamily="18" charset="0"/>
              <a:cs typeface="Times New Roman" panose="02020603050405020304" pitchFamily="18" charset="0"/>
            </a:endParaRPr>
          </a:p>
          <a:p>
            <a:pPr marL="0" indent="0">
              <a:buNone/>
            </a:pPr>
            <a:endParaRPr lang="fr-FR" sz="2100" b="1" dirty="0">
              <a:latin typeface="Courier New" panose="02070309020205020404" pitchFamily="49" charset="0"/>
              <a:cs typeface="Courier New" panose="02070309020205020404" pitchFamily="49" charset="0"/>
            </a:endParaRPr>
          </a:p>
          <a:p>
            <a:pPr marL="0" indent="0">
              <a:buNone/>
            </a:pPr>
            <a:endParaRPr lang="fr-FR" sz="2000" b="1" dirty="0" smtClean="0">
              <a:latin typeface="+mj-lt"/>
              <a:cs typeface="Courier New" panose="02070309020205020404" pitchFamily="49" charset="0"/>
            </a:endParaRPr>
          </a:p>
          <a:p>
            <a:pPr marL="0" indent="0">
              <a:buNone/>
            </a:pPr>
            <a:endParaRPr lang="fr-FR" sz="2000" b="1" dirty="0">
              <a:latin typeface="+mj-lt"/>
              <a:cs typeface="Courier New" panose="02070309020205020404" pitchFamily="49" charset="0"/>
            </a:endParaRPr>
          </a:p>
        </p:txBody>
      </p:sp>
      <p:sp>
        <p:nvSpPr>
          <p:cNvPr id="4" name="Rectangle 1"/>
          <p:cNvSpPr>
            <a:spLocks noChangeArrowheads="1"/>
          </p:cNvSpPr>
          <p:nvPr/>
        </p:nvSpPr>
        <p:spPr bwMode="auto">
          <a:xfrm>
            <a:off x="0" y="136267"/>
            <a:ext cx="20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6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2479387"/>
      </p:ext>
    </p:extLst>
  </p:cSld>
  <p:clrMapOvr>
    <a:masterClrMapping/>
  </p:clrMapOvr>
  <p:transition spd="slow">
    <p:wipe dir="d"/>
  </p:transition>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br>
              <a:rPr lang="fr-FR" sz="4000" b="1" i="1" dirty="0" smtClean="0"/>
            </a:b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980728"/>
            <a:ext cx="8274496" cy="5616625"/>
          </a:xfrm>
        </p:spPr>
        <p:txBody>
          <a:bodyPr numCol="1">
            <a:normAutofit/>
          </a:bodyPr>
          <a:lstStyle/>
          <a:p>
            <a:pPr marL="0" indent="0">
              <a:buNone/>
            </a:pPr>
            <a:r>
              <a:rPr lang="fr-FR" sz="2400" dirty="0" smtClean="0"/>
              <a:t>Exercice : </a:t>
            </a:r>
            <a:r>
              <a:rPr lang="fr-FR" sz="2400" dirty="0" err="1"/>
              <a:t>i</a:t>
            </a:r>
            <a:r>
              <a:rPr lang="fr-FR" sz="2400" dirty="0" err="1" smtClean="0"/>
              <a:t>ntervalles.php</a:t>
            </a:r>
            <a:endParaRPr lang="fr-FR" sz="2400" dirty="0" smtClean="0"/>
          </a:p>
          <a:p>
            <a:pPr marL="0" indent="0">
              <a:buNone/>
            </a:pPr>
            <a:r>
              <a:rPr lang="fr-FR" sz="2000" dirty="0" smtClean="0"/>
              <a:t>Ecrire un script PHP qui m'affiche les résultats suivants :</a:t>
            </a:r>
          </a:p>
          <a:p>
            <a:pPr marL="0" indent="0">
              <a:buNone/>
            </a:pPr>
            <a:r>
              <a:rPr lang="fr-FR" sz="2000" dirty="0" smtClean="0"/>
              <a:t>A partir de la date 20/10/2018 15:28:40, afficher :</a:t>
            </a:r>
          </a:p>
          <a:p>
            <a:pPr marL="0" indent="0">
              <a:buNone/>
            </a:pPr>
            <a:r>
              <a:rPr lang="fr-FR" sz="2000" dirty="0" smtClean="0"/>
              <a:t>0 – Cette date avec l'heure,</a:t>
            </a:r>
          </a:p>
          <a:p>
            <a:pPr marL="0" indent="0">
              <a:buNone/>
            </a:pPr>
            <a:r>
              <a:rPr lang="fr-FR" sz="2000" dirty="0" smtClean="0"/>
              <a:t>1 - Cette date plus 2 mois,</a:t>
            </a:r>
          </a:p>
          <a:p>
            <a:pPr marL="0" indent="0">
              <a:buNone/>
            </a:pPr>
            <a:r>
              <a:rPr lang="fr-FR" sz="2000" dirty="0" smtClean="0"/>
              <a:t>2 - Cette date plus 60 jours,</a:t>
            </a:r>
          </a:p>
          <a:p>
            <a:pPr marL="0" indent="0">
              <a:buNone/>
            </a:pPr>
            <a:r>
              <a:rPr lang="fr-FR" sz="2000" dirty="0" smtClean="0"/>
              <a:t>3 - Le dernier jour du mois de cette</a:t>
            </a:r>
          </a:p>
          <a:p>
            <a:pPr marL="0" indent="0">
              <a:buNone/>
            </a:pPr>
            <a:r>
              <a:rPr lang="fr-FR" sz="2000" dirty="0" smtClean="0"/>
              <a:t>     date avec le jour de la semaine,</a:t>
            </a:r>
          </a:p>
          <a:p>
            <a:pPr marL="0" indent="0">
              <a:buNone/>
            </a:pPr>
            <a:r>
              <a:rPr lang="fr-FR" sz="2000" dirty="0" smtClean="0"/>
              <a:t>4 - Cette date moins 9 mois,</a:t>
            </a:r>
          </a:p>
          <a:p>
            <a:pPr marL="0" indent="0">
              <a:buNone/>
            </a:pPr>
            <a:r>
              <a:rPr lang="fr-FR" sz="2000" dirty="0"/>
              <a:t>5</a:t>
            </a:r>
            <a:r>
              <a:rPr lang="fr-FR" sz="2000" dirty="0" smtClean="0"/>
              <a:t> - Cette date plus 12 heures,</a:t>
            </a:r>
          </a:p>
          <a:p>
            <a:pPr marL="0" indent="0">
              <a:buNone/>
            </a:pPr>
            <a:r>
              <a:rPr lang="fr-FR" sz="2000" dirty="0"/>
              <a:t>6</a:t>
            </a:r>
            <a:r>
              <a:rPr lang="fr-FR" sz="2000" dirty="0" smtClean="0"/>
              <a:t> - Cette date plus 6 jours et 1 heure,</a:t>
            </a:r>
            <a:r>
              <a:rPr lang="fr-FR" sz="2000" dirty="0"/>
              <a:t> </a:t>
            </a:r>
            <a:endParaRPr lang="fr-FR" sz="2000" dirty="0" smtClean="0"/>
          </a:p>
          <a:p>
            <a:pPr marL="0" indent="0">
              <a:buNone/>
            </a:pPr>
            <a:r>
              <a:rPr lang="fr-FR" sz="2000" dirty="0" smtClean="0"/>
              <a:t>7 </a:t>
            </a:r>
            <a:r>
              <a:rPr lang="fr-FR" sz="2000" dirty="0"/>
              <a:t>- Le temps restant jusqu'à la </a:t>
            </a:r>
            <a:endParaRPr lang="fr-FR" sz="2000" dirty="0" smtClean="0"/>
          </a:p>
          <a:p>
            <a:pPr marL="0" indent="0">
              <a:buNone/>
            </a:pPr>
            <a:r>
              <a:rPr lang="fr-FR" sz="2000" dirty="0"/>
              <a:t> </a:t>
            </a:r>
            <a:r>
              <a:rPr lang="fr-FR" sz="2000" dirty="0" smtClean="0"/>
              <a:t>    même </a:t>
            </a:r>
            <a:r>
              <a:rPr lang="fr-FR" sz="2000" dirty="0"/>
              <a:t>date à 18:00:00</a:t>
            </a:r>
            <a:endParaRPr lang="fr-FR" sz="2000" dirty="0" smtClean="0"/>
          </a:p>
          <a:p>
            <a:pPr marL="0" indent="0">
              <a:buNone/>
            </a:pPr>
            <a:r>
              <a:rPr lang="fr-FR" sz="2000" dirty="0" smtClean="0"/>
              <a:t>8 - </a:t>
            </a:r>
            <a:r>
              <a:rPr lang="fr-FR" sz="2000" dirty="0"/>
              <a:t>La date correspondant à </a:t>
            </a:r>
            <a:endParaRPr lang="fr-FR" sz="2000" dirty="0" smtClean="0"/>
          </a:p>
          <a:p>
            <a:pPr marL="0" indent="0">
              <a:buNone/>
            </a:pPr>
            <a:r>
              <a:rPr lang="fr-FR" sz="2000" dirty="0"/>
              <a:t> </a:t>
            </a:r>
            <a:r>
              <a:rPr lang="fr-FR" sz="2000" dirty="0" smtClean="0"/>
              <a:t>    30 </a:t>
            </a:r>
            <a:r>
              <a:rPr lang="fr-FR" sz="2000" dirty="0"/>
              <a:t>jours, fin de mois le 10, </a:t>
            </a:r>
            <a:endParaRPr lang="fr-FR" sz="2000" dirty="0" smtClean="0"/>
          </a:p>
          <a:p>
            <a:pPr marL="0" indent="0">
              <a:buNone/>
            </a:pPr>
            <a:endParaRPr lang="fr-FR" sz="2000" dirty="0"/>
          </a:p>
        </p:txBody>
      </p:sp>
      <p:pic>
        <p:nvPicPr>
          <p:cNvPr id="4" name="Image 3"/>
          <p:cNvPicPr>
            <a:picLocks noChangeAspect="1"/>
          </p:cNvPicPr>
          <p:nvPr/>
        </p:nvPicPr>
        <p:blipFill>
          <a:blip r:embed="rId2"/>
          <a:stretch>
            <a:fillRect/>
          </a:stretch>
        </p:blipFill>
        <p:spPr>
          <a:xfrm>
            <a:off x="5002691" y="2492896"/>
            <a:ext cx="4087557" cy="3524311"/>
          </a:xfrm>
          <a:prstGeom prst="rect">
            <a:avLst/>
          </a:prstGeom>
          <a:ln w="34925">
            <a:solidFill>
              <a:schemeClr val="accent1">
                <a:shade val="95000"/>
                <a:satMod val="105000"/>
              </a:schemeClr>
            </a:solidFill>
          </a:ln>
        </p:spPr>
      </p:pic>
    </p:spTree>
    <p:extLst>
      <p:ext uri="{BB962C8B-B14F-4D97-AF65-F5344CB8AC3E}">
        <p14:creationId xmlns:p14="http://schemas.microsoft.com/office/powerpoint/2010/main" val="2395296466"/>
      </p:ext>
    </p:extLst>
  </p:cSld>
  <p:clrMapOvr>
    <a:masterClrMapping/>
  </p:clrMapOvr>
  <p:transition spd="slow">
    <p:wipe dir="d"/>
  </p:transition>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br>
              <a:rPr lang="fr-FR" sz="4000" b="1" i="1" dirty="0" smtClean="0"/>
            </a:br>
            <a:r>
              <a:rPr lang="fr-FR" sz="3200" b="1" i="1" dirty="0" err="1" smtClean="0">
                <a:solidFill>
                  <a:schemeClr val="accent2">
                    <a:lumMod val="75000"/>
                  </a:schemeClr>
                </a:solidFill>
              </a:rPr>
              <a:t>date_parse</a:t>
            </a:r>
            <a:r>
              <a:rPr lang="fr-FR" sz="3200" b="1" i="1" dirty="0" smtClean="0">
                <a:solidFill>
                  <a:schemeClr val="accent2">
                    <a:lumMod val="75000"/>
                  </a:schemeClr>
                </a:solidFill>
              </a:rPr>
              <a:t>(</a:t>
            </a:r>
            <a:r>
              <a:rPr lang="fr-FR" sz="3200" b="1" i="1" dirty="0" smtClean="0">
                <a:solidFill>
                  <a:schemeClr val="tx2">
                    <a:lumMod val="75000"/>
                  </a:schemeClr>
                </a:solidFill>
              </a:rPr>
              <a:t>$date</a:t>
            </a:r>
            <a:r>
              <a:rPr lang="fr-FR" sz="3200" b="1" i="1" dirty="0" smtClean="0">
                <a:solidFill>
                  <a:schemeClr val="accent2">
                    <a:lumMod val="75000"/>
                  </a:schemeClr>
                </a:solidFill>
              </a:rPr>
              <a:t>)</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445224"/>
          </a:xfrm>
        </p:spPr>
        <p:txBody>
          <a:bodyPr numCol="1">
            <a:normAutofit fontScale="92500" lnSpcReduction="20000"/>
          </a:bodyPr>
          <a:lstStyle/>
          <a:p>
            <a:pPr marL="0" indent="0">
              <a:buNone/>
            </a:pPr>
            <a:r>
              <a:rPr lang="fr-FR" sz="2000" dirty="0" smtClean="0"/>
              <a:t>Eclate dans un tableau associatif toutes les informations de </a:t>
            </a:r>
            <a:r>
              <a:rPr lang="fr-FR" sz="2000" b="1" dirty="0" smtClean="0">
                <a:solidFill>
                  <a:schemeClr val="tx2">
                    <a:lumMod val="75000"/>
                  </a:schemeClr>
                </a:solidFill>
              </a:rPr>
              <a:t>$date</a:t>
            </a:r>
            <a:r>
              <a:rPr lang="fr-FR" sz="2000" dirty="0" smtClean="0"/>
              <a:t>.</a:t>
            </a:r>
          </a:p>
          <a:p>
            <a:pPr marL="0" indent="0">
              <a:buNone/>
            </a:pPr>
            <a:r>
              <a:rPr lang="fr-FR" sz="2000" dirty="0" smtClean="0"/>
              <a:t>Exemple :</a:t>
            </a:r>
          </a:p>
          <a:p>
            <a:pPr marL="0" indent="0">
              <a:buNone/>
            </a:pPr>
            <a:r>
              <a:rPr lang="fr-FR" sz="2000" b="1" dirty="0">
                <a:latin typeface="Courier New" panose="02070309020205020404" pitchFamily="49" charset="0"/>
                <a:cs typeface="Courier New" panose="02070309020205020404" pitchFamily="49" charset="0"/>
              </a:rPr>
              <a:t>$info="2018-07-21 10:30:00";</a:t>
            </a:r>
          </a:p>
          <a:p>
            <a:pPr marL="0" indent="0">
              <a:buNone/>
            </a:pPr>
            <a:r>
              <a:rPr lang="fr-FR" sz="2000" b="1" dirty="0" err="1">
                <a:latin typeface="Courier New" panose="02070309020205020404" pitchFamily="49" charset="0"/>
                <a:cs typeface="Courier New" panose="02070309020205020404" pitchFamily="49" charset="0"/>
              </a:rPr>
              <a:t>print_r</a:t>
            </a:r>
            <a:r>
              <a:rPr lang="fr-FR" sz="2000" b="1" dirty="0">
                <a:latin typeface="Courier New" panose="02070309020205020404" pitchFamily="49" charset="0"/>
                <a:cs typeface="Courier New" panose="02070309020205020404" pitchFamily="49" charset="0"/>
              </a:rPr>
              <a:t>(</a:t>
            </a:r>
            <a:r>
              <a:rPr lang="fr-FR" sz="2000" b="1" dirty="0" err="1">
                <a:latin typeface="Courier New" panose="02070309020205020404" pitchFamily="49" charset="0"/>
                <a:cs typeface="Courier New" panose="02070309020205020404" pitchFamily="49" charset="0"/>
              </a:rPr>
              <a:t>date_parse</a:t>
            </a:r>
            <a:r>
              <a:rPr lang="fr-FR" sz="2000" b="1" dirty="0">
                <a:latin typeface="Courier New" panose="02070309020205020404" pitchFamily="49" charset="0"/>
                <a:cs typeface="Courier New" panose="02070309020205020404" pitchFamily="49" charset="0"/>
              </a:rPr>
              <a:t>($info</a:t>
            </a:r>
            <a:r>
              <a:rPr lang="fr-FR" sz="2000" b="1" dirty="0" smtClean="0">
                <a:latin typeface="Courier New" panose="02070309020205020404" pitchFamily="49" charset="0"/>
                <a:cs typeface="Courier New" panose="02070309020205020404" pitchFamily="49" charset="0"/>
              </a:rPr>
              <a:t>));</a:t>
            </a:r>
          </a:p>
          <a:p>
            <a:pPr marL="0" indent="0">
              <a:buNone/>
            </a:pPr>
            <a:r>
              <a:rPr lang="fr-FR" sz="2100" b="1" dirty="0" smtClean="0">
                <a:latin typeface="Times New Roman" panose="02020603050405020304" pitchFamily="18" charset="0"/>
                <a:cs typeface="Times New Roman" panose="02020603050405020304" pitchFamily="18" charset="0"/>
              </a:rPr>
              <a:t>affiche :</a:t>
            </a:r>
          </a:p>
          <a:p>
            <a:pPr marL="0" indent="0">
              <a:buNone/>
            </a:pPr>
            <a:r>
              <a:rPr lang="en-US" sz="1900" dirty="0" smtClean="0">
                <a:latin typeface="Times New Roman" panose="02020603050405020304" pitchFamily="18" charset="0"/>
                <a:cs typeface="Times New Roman" panose="02020603050405020304" pitchFamily="18" charset="0"/>
              </a:rPr>
              <a:t>Array (</a:t>
            </a:r>
          </a:p>
          <a:p>
            <a:pPr marL="0" indent="0">
              <a:buNone/>
            </a:pP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year] =&gt; 2018 </a:t>
            </a:r>
            <a:endParaRPr lang="en-US" sz="1900" dirty="0" smtClean="0">
              <a:latin typeface="Times New Roman" panose="02020603050405020304" pitchFamily="18" charset="0"/>
              <a:cs typeface="Times New Roman" panose="02020603050405020304" pitchFamily="18" charset="0"/>
            </a:endParaRPr>
          </a:p>
          <a:p>
            <a:pPr marL="0" indent="0">
              <a:buNone/>
            </a:pP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month] =&gt; 7 </a:t>
            </a:r>
            <a:endParaRPr lang="en-US" sz="1900" dirty="0" smtClean="0">
              <a:latin typeface="Times New Roman" panose="02020603050405020304" pitchFamily="18" charset="0"/>
              <a:cs typeface="Times New Roman" panose="02020603050405020304" pitchFamily="18" charset="0"/>
            </a:endParaRPr>
          </a:p>
          <a:p>
            <a:pPr marL="0" indent="0">
              <a:buNone/>
            </a:pP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day] =&gt; 21 </a:t>
            </a:r>
            <a:endParaRPr lang="en-US" sz="1900" dirty="0" smtClean="0">
              <a:latin typeface="Times New Roman" panose="02020603050405020304" pitchFamily="18" charset="0"/>
              <a:cs typeface="Times New Roman" panose="02020603050405020304" pitchFamily="18" charset="0"/>
            </a:endParaRPr>
          </a:p>
          <a:p>
            <a:pPr marL="0" indent="0">
              <a:buNone/>
            </a:pP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hour] =&gt; 10 </a:t>
            </a:r>
            <a:endParaRPr lang="en-US" sz="1900" dirty="0" smtClean="0">
              <a:latin typeface="Times New Roman" panose="02020603050405020304" pitchFamily="18" charset="0"/>
              <a:cs typeface="Times New Roman" panose="02020603050405020304" pitchFamily="18" charset="0"/>
            </a:endParaRPr>
          </a:p>
          <a:p>
            <a:pPr marL="0" indent="0">
              <a:buNone/>
            </a:pP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minute] =&gt; 30 </a:t>
            </a:r>
            <a:endParaRPr lang="en-US" sz="1900" dirty="0" smtClean="0">
              <a:latin typeface="Times New Roman" panose="02020603050405020304" pitchFamily="18" charset="0"/>
              <a:cs typeface="Times New Roman" panose="02020603050405020304" pitchFamily="18" charset="0"/>
            </a:endParaRPr>
          </a:p>
          <a:p>
            <a:pPr marL="0" indent="0">
              <a:buNone/>
            </a:pP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second] =&gt; 0 </a:t>
            </a:r>
            <a:endParaRPr lang="en-US" sz="1900" dirty="0" smtClean="0">
              <a:latin typeface="Times New Roman" panose="02020603050405020304" pitchFamily="18" charset="0"/>
              <a:cs typeface="Times New Roman" panose="02020603050405020304" pitchFamily="18" charset="0"/>
            </a:endParaRPr>
          </a:p>
          <a:p>
            <a:pPr marL="0" indent="0">
              <a:buNone/>
            </a:pP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fraction] =&gt; 0 </a:t>
            </a:r>
            <a:endParaRPr lang="en-US" sz="1900" dirty="0" smtClean="0">
              <a:latin typeface="Times New Roman" panose="02020603050405020304" pitchFamily="18" charset="0"/>
              <a:cs typeface="Times New Roman" panose="02020603050405020304" pitchFamily="18" charset="0"/>
            </a:endParaRPr>
          </a:p>
          <a:p>
            <a:pPr marL="0" indent="0">
              <a:buNone/>
            </a:pPr>
            <a:r>
              <a:rPr lang="en-US" sz="1900" dirty="0" smtClean="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warning_count</a:t>
            </a:r>
            <a:r>
              <a:rPr lang="en-US" sz="1900" dirty="0">
                <a:latin typeface="Times New Roman" panose="02020603050405020304" pitchFamily="18" charset="0"/>
                <a:cs typeface="Times New Roman" panose="02020603050405020304" pitchFamily="18" charset="0"/>
              </a:rPr>
              <a:t>] =&gt; 0 </a:t>
            </a:r>
            <a:endParaRPr lang="en-US" sz="1900" dirty="0" smtClean="0">
              <a:latin typeface="Times New Roman" panose="02020603050405020304" pitchFamily="18" charset="0"/>
              <a:cs typeface="Times New Roman" panose="02020603050405020304" pitchFamily="18" charset="0"/>
            </a:endParaRPr>
          </a:p>
          <a:p>
            <a:pPr marL="0" indent="0">
              <a:buNone/>
            </a:pP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warnings] =&gt; Array ( ) </a:t>
            </a:r>
            <a:endParaRPr lang="en-US" sz="1900" dirty="0" smtClean="0">
              <a:latin typeface="Times New Roman" panose="02020603050405020304" pitchFamily="18" charset="0"/>
              <a:cs typeface="Times New Roman" panose="02020603050405020304" pitchFamily="18" charset="0"/>
            </a:endParaRPr>
          </a:p>
          <a:p>
            <a:pPr marL="0" indent="0">
              <a:buNone/>
            </a:pPr>
            <a:r>
              <a:rPr lang="en-US" sz="1900" dirty="0" smtClean="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error_count</a:t>
            </a:r>
            <a:r>
              <a:rPr lang="en-US" sz="1900" dirty="0">
                <a:latin typeface="Times New Roman" panose="02020603050405020304" pitchFamily="18" charset="0"/>
                <a:cs typeface="Times New Roman" panose="02020603050405020304" pitchFamily="18" charset="0"/>
              </a:rPr>
              <a:t>] =&gt; 0 </a:t>
            </a:r>
            <a:endParaRPr lang="en-US" sz="1900" dirty="0" smtClean="0">
              <a:latin typeface="Times New Roman" panose="02020603050405020304" pitchFamily="18" charset="0"/>
              <a:cs typeface="Times New Roman" panose="02020603050405020304" pitchFamily="18" charset="0"/>
            </a:endParaRPr>
          </a:p>
          <a:p>
            <a:pPr marL="0" indent="0">
              <a:buNone/>
            </a:pP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errors] =&gt; Array ( ) </a:t>
            </a:r>
            <a:endParaRPr lang="en-US" sz="1900" dirty="0" smtClean="0">
              <a:latin typeface="Times New Roman" panose="02020603050405020304" pitchFamily="18" charset="0"/>
              <a:cs typeface="Times New Roman" panose="02020603050405020304" pitchFamily="18" charset="0"/>
            </a:endParaRPr>
          </a:p>
          <a:p>
            <a:pPr marL="0" indent="0">
              <a:buNone/>
            </a:pPr>
            <a:r>
              <a:rPr lang="en-US" sz="1900" dirty="0" smtClean="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is_localtime</a:t>
            </a:r>
            <a:r>
              <a:rPr lang="en-US" sz="1900" dirty="0">
                <a:latin typeface="Times New Roman" panose="02020603050405020304" pitchFamily="18" charset="0"/>
                <a:cs typeface="Times New Roman" panose="02020603050405020304" pitchFamily="18" charset="0"/>
              </a:rPr>
              <a:t>] =&gt; </a:t>
            </a:r>
            <a:endParaRPr lang="en-US" sz="1900" dirty="0" smtClean="0">
              <a:latin typeface="Times New Roman" panose="02020603050405020304" pitchFamily="18" charset="0"/>
              <a:cs typeface="Times New Roman" panose="02020603050405020304" pitchFamily="18" charset="0"/>
            </a:endParaRPr>
          </a:p>
          <a:p>
            <a:pPr marL="0" indent="0">
              <a:buNone/>
            </a:pPr>
            <a:r>
              <a:rPr lang="en-US" sz="1900" dirty="0" smtClean="0">
                <a:latin typeface="Times New Roman" panose="02020603050405020304" pitchFamily="18" charset="0"/>
                <a:cs typeface="Times New Roman" panose="02020603050405020304" pitchFamily="18" charset="0"/>
              </a:rPr>
              <a:t>) </a:t>
            </a:r>
            <a:r>
              <a:rPr lang="fr-FR" sz="2400" b="1" dirty="0" smtClean="0">
                <a:latin typeface="Times New Roman" panose="02020603050405020304" pitchFamily="18" charset="0"/>
                <a:cs typeface="Times New Roman" panose="02020603050405020304" pitchFamily="18" charset="0"/>
              </a:rPr>
              <a:t>	</a:t>
            </a:r>
            <a:endParaRPr lang="fr-FR" sz="2100" b="1" dirty="0">
              <a:latin typeface="Times New Roman" panose="02020603050405020304" pitchFamily="18" charset="0"/>
              <a:cs typeface="Times New Roman" panose="02020603050405020304" pitchFamily="18" charset="0"/>
            </a:endParaRPr>
          </a:p>
          <a:p>
            <a:pPr marL="0" indent="0">
              <a:buNone/>
            </a:pPr>
            <a:endParaRPr lang="fr-FR" sz="2000" b="1" dirty="0" smtClean="0">
              <a:latin typeface="+mj-lt"/>
              <a:cs typeface="Courier New" panose="02070309020205020404" pitchFamily="49" charset="0"/>
            </a:endParaRPr>
          </a:p>
          <a:p>
            <a:pPr marL="0" indent="0">
              <a:buNone/>
            </a:pPr>
            <a:endParaRPr lang="fr-FR" sz="2000" b="1" dirty="0">
              <a:latin typeface="+mj-lt"/>
              <a:cs typeface="Courier New" panose="02070309020205020404" pitchFamily="49" charset="0"/>
            </a:endParaRPr>
          </a:p>
        </p:txBody>
      </p:sp>
      <p:sp>
        <p:nvSpPr>
          <p:cNvPr id="4" name="Rectangle 1"/>
          <p:cNvSpPr>
            <a:spLocks noChangeArrowheads="1"/>
          </p:cNvSpPr>
          <p:nvPr/>
        </p:nvSpPr>
        <p:spPr bwMode="auto">
          <a:xfrm>
            <a:off x="0" y="136267"/>
            <a:ext cx="20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6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4903006"/>
      </p:ext>
    </p:extLst>
  </p:cSld>
  <p:clrMapOvr>
    <a:masterClrMapping/>
  </p:clrMapOvr>
  <p:transition spd="slow">
    <p:wipe dir="d"/>
  </p:transition>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br>
              <a:rPr lang="fr-FR" sz="4000" b="1" i="1" dirty="0" smtClean="0"/>
            </a:br>
            <a:r>
              <a:rPr lang="fr-FR" sz="3200" b="1" i="1" dirty="0" err="1" smtClean="0">
                <a:solidFill>
                  <a:schemeClr val="accent2">
                    <a:lumMod val="75000"/>
                  </a:schemeClr>
                </a:solidFill>
              </a:rPr>
              <a:t>microtime</a:t>
            </a:r>
            <a:r>
              <a:rPr lang="fr-FR" sz="3200" b="1" i="1" dirty="0" smtClean="0">
                <a:solidFill>
                  <a:schemeClr val="accent2">
                    <a:lumMod val="75000"/>
                  </a:schemeClr>
                </a:solidFill>
              </a:rPr>
              <a:t>(</a:t>
            </a:r>
            <a:r>
              <a:rPr lang="fr-FR" sz="3200" b="1" i="1" dirty="0" smtClean="0">
                <a:solidFill>
                  <a:schemeClr val="tx2">
                    <a:lumMod val="75000"/>
                  </a:schemeClr>
                </a:solidFill>
              </a:rPr>
              <a:t>$</a:t>
            </a:r>
            <a:r>
              <a:rPr lang="fr-FR" sz="3200" b="1" i="1" dirty="0" err="1" smtClean="0">
                <a:solidFill>
                  <a:schemeClr val="tx2">
                    <a:lumMod val="75000"/>
                  </a:schemeClr>
                </a:solidFill>
              </a:rPr>
              <a:t>float</a:t>
            </a:r>
            <a:r>
              <a:rPr lang="fr-FR" sz="3200" b="1" i="1" dirty="0" smtClean="0">
                <a:solidFill>
                  <a:schemeClr val="accent2">
                    <a:lumMod val="75000"/>
                  </a:schemeClr>
                </a:solidFill>
              </a:rPr>
              <a:t>)</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445224"/>
          </a:xfrm>
        </p:spPr>
        <p:txBody>
          <a:bodyPr numCol="1">
            <a:normAutofit/>
          </a:bodyPr>
          <a:lstStyle/>
          <a:p>
            <a:pPr marL="0" indent="0">
              <a:buNone/>
            </a:pPr>
            <a:r>
              <a:rPr lang="fr-FR" sz="2000" b="1" dirty="0" err="1"/>
              <a:t>microtime</a:t>
            </a:r>
            <a:r>
              <a:rPr lang="fr-FR" sz="2000" b="1" dirty="0"/>
              <a:t>()</a:t>
            </a:r>
            <a:r>
              <a:rPr lang="fr-FR" sz="2000" dirty="0"/>
              <a:t> retourne le </a:t>
            </a:r>
            <a:r>
              <a:rPr lang="fr-FR" sz="2000" dirty="0" err="1"/>
              <a:t>timestamp</a:t>
            </a:r>
            <a:r>
              <a:rPr lang="fr-FR" sz="2000" dirty="0"/>
              <a:t> Unix, avec les microsecondes. Cette fonction est uniquement disponible sur les </a:t>
            </a:r>
            <a:r>
              <a:rPr lang="fr-FR" sz="2000" dirty="0" smtClean="0"/>
              <a:t>systèmes.</a:t>
            </a:r>
          </a:p>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float</a:t>
            </a:r>
            <a:r>
              <a:rPr lang="fr-FR" sz="2000" b="1" dirty="0" smtClean="0">
                <a:solidFill>
                  <a:schemeClr val="tx2">
                    <a:lumMod val="75000"/>
                  </a:schemeClr>
                </a:solidFill>
              </a:rPr>
              <a:t> </a:t>
            </a:r>
            <a:r>
              <a:rPr lang="fr-FR" sz="2000" dirty="0" smtClean="0"/>
              <a:t>: </a:t>
            </a:r>
          </a:p>
          <a:p>
            <a:pPr marL="0" indent="0">
              <a:buNone/>
            </a:pPr>
            <a:r>
              <a:rPr lang="fr-FR" sz="2000" dirty="0" smtClean="0"/>
              <a:t>false -&gt; renvoie une chaîne de caractères comprenant la partie microsecondes et les secondes écoulées depuis le 1/1/1970 (valeur par défaut)</a:t>
            </a:r>
          </a:p>
          <a:p>
            <a:pPr marL="0" indent="0">
              <a:buNone/>
            </a:pPr>
            <a:r>
              <a:rPr lang="fr-FR" sz="2000" dirty="0" err="1" smtClean="0"/>
              <a:t>true</a:t>
            </a:r>
            <a:r>
              <a:rPr lang="fr-FR" sz="2000" dirty="0" smtClean="0"/>
              <a:t> -&gt; renvoie un nombre flottant </a:t>
            </a:r>
          </a:p>
          <a:p>
            <a:pPr marL="0" indent="0">
              <a:buNone/>
            </a:pPr>
            <a:r>
              <a:rPr lang="fr-FR" sz="2000" dirty="0" smtClean="0"/>
              <a:t>Exemple :</a:t>
            </a:r>
          </a:p>
          <a:p>
            <a:pPr marL="0" indent="0">
              <a:buNone/>
            </a:pPr>
            <a:r>
              <a:rPr lang="pt-BR" sz="2000" b="1" dirty="0">
                <a:latin typeface="Courier New" panose="02070309020205020404" pitchFamily="49" charset="0"/>
                <a:cs typeface="Courier New" panose="02070309020205020404" pitchFamily="49" charset="0"/>
              </a:rPr>
              <a:t>$m=microtime()."&lt;br/&gt;";</a:t>
            </a:r>
          </a:p>
          <a:p>
            <a:pPr marL="0" indent="0">
              <a:buNone/>
            </a:pPr>
            <a:r>
              <a:rPr lang="pt-BR" sz="2000" b="1" dirty="0">
                <a:latin typeface="Courier New" panose="02070309020205020404" pitchFamily="49" charset="0"/>
                <a:cs typeface="Courier New" panose="02070309020205020404" pitchFamily="49" charset="0"/>
              </a:rPr>
              <a:t>echo $m;</a:t>
            </a:r>
          </a:p>
          <a:p>
            <a:pPr marL="0" indent="0">
              <a:buNone/>
            </a:pPr>
            <a:r>
              <a:rPr lang="pt-BR" sz="2000" b="1" dirty="0">
                <a:latin typeface="Courier New" panose="02070309020205020404" pitchFamily="49" charset="0"/>
                <a:cs typeface="Courier New" panose="02070309020205020404" pitchFamily="49" charset="0"/>
              </a:rPr>
              <a:t>$m=microtime(true);</a:t>
            </a:r>
          </a:p>
          <a:p>
            <a:pPr marL="0" indent="0">
              <a:buNone/>
            </a:pPr>
            <a:r>
              <a:rPr lang="pt-BR" sz="2000" b="1" dirty="0">
                <a:latin typeface="Courier New" panose="02070309020205020404" pitchFamily="49" charset="0"/>
                <a:cs typeface="Courier New" panose="02070309020205020404" pitchFamily="49" charset="0"/>
              </a:rPr>
              <a:t>echo $m</a:t>
            </a:r>
            <a:r>
              <a:rPr lang="pt-BR" sz="2000" b="1" dirty="0" smtClean="0">
                <a:latin typeface="Courier New" panose="02070309020205020404" pitchFamily="49" charset="0"/>
                <a:cs typeface="Courier New" panose="02070309020205020404" pitchFamily="49" charset="0"/>
              </a:rPr>
              <a:t>;</a:t>
            </a:r>
          </a:p>
          <a:p>
            <a:pPr marL="0" indent="0">
              <a:buNone/>
            </a:pPr>
            <a:r>
              <a:rPr lang="fr-FR" sz="2100" b="1" dirty="0" smtClean="0">
                <a:latin typeface="Times New Roman" panose="02020603050405020304" pitchFamily="18" charset="0"/>
                <a:cs typeface="Times New Roman" panose="02020603050405020304" pitchFamily="18" charset="0"/>
              </a:rPr>
              <a:t>affiche : </a:t>
            </a:r>
          </a:p>
          <a:p>
            <a:pPr marL="0" indent="0">
              <a:buNone/>
            </a:pPr>
            <a:endParaRPr lang="fr-FR" sz="2000" b="1" dirty="0" smtClean="0">
              <a:latin typeface="+mj-lt"/>
              <a:cs typeface="Courier New" panose="02070309020205020404" pitchFamily="49" charset="0"/>
            </a:endParaRPr>
          </a:p>
          <a:p>
            <a:pPr marL="0" indent="0">
              <a:buNone/>
            </a:pPr>
            <a:endParaRPr lang="fr-FR" sz="2000" b="1" dirty="0">
              <a:latin typeface="+mj-lt"/>
              <a:cs typeface="Courier New" panose="02070309020205020404" pitchFamily="49" charset="0"/>
            </a:endParaRPr>
          </a:p>
        </p:txBody>
      </p:sp>
      <p:sp>
        <p:nvSpPr>
          <p:cNvPr id="4" name="Rectangle 1"/>
          <p:cNvSpPr>
            <a:spLocks noChangeArrowheads="1"/>
          </p:cNvSpPr>
          <p:nvPr/>
        </p:nvSpPr>
        <p:spPr bwMode="auto">
          <a:xfrm>
            <a:off x="0" y="136267"/>
            <a:ext cx="20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6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pic>
        <p:nvPicPr>
          <p:cNvPr id="5" name="Image 4"/>
          <p:cNvPicPr>
            <a:picLocks noChangeAspect="1"/>
          </p:cNvPicPr>
          <p:nvPr/>
        </p:nvPicPr>
        <p:blipFill>
          <a:blip r:embed="rId2"/>
          <a:stretch>
            <a:fillRect/>
          </a:stretch>
        </p:blipFill>
        <p:spPr>
          <a:xfrm>
            <a:off x="1979712" y="5301208"/>
            <a:ext cx="3238500" cy="876300"/>
          </a:xfrm>
          <a:prstGeom prst="rect">
            <a:avLst/>
          </a:prstGeom>
        </p:spPr>
      </p:pic>
    </p:spTree>
    <p:extLst>
      <p:ext uri="{BB962C8B-B14F-4D97-AF65-F5344CB8AC3E}">
        <p14:creationId xmlns:p14="http://schemas.microsoft.com/office/powerpoint/2010/main" val="3605260370"/>
      </p:ext>
    </p:extLst>
  </p:cSld>
  <p:clrMapOvr>
    <a:masterClrMapping/>
  </p:clrMapOvr>
  <p:transition spd="slow">
    <p:wipe dir="d"/>
  </p:transition>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9632"/>
            <a:ext cx="8532440" cy="1143000"/>
          </a:xfrm>
        </p:spPr>
        <p:txBody>
          <a:bodyPr/>
          <a:lstStyle/>
          <a:p>
            <a:r>
              <a:rPr lang="fr-FR" sz="4000" b="1" i="1" dirty="0" smtClean="0"/>
              <a:t>L'objet date et les fonctions associées :</a:t>
            </a:r>
            <a:br>
              <a:rPr lang="fr-FR" sz="4000" b="1" i="1" dirty="0" smtClean="0"/>
            </a:br>
            <a:r>
              <a:rPr lang="fr-FR" sz="3200" b="1" i="1" dirty="0" err="1" smtClean="0">
                <a:solidFill>
                  <a:schemeClr val="accent2">
                    <a:lumMod val="75000"/>
                  </a:schemeClr>
                </a:solidFill>
              </a:rPr>
              <a:t>checkdate</a:t>
            </a:r>
            <a:r>
              <a:rPr lang="fr-FR" sz="3200" b="1" i="1" dirty="0" smtClean="0">
                <a:solidFill>
                  <a:schemeClr val="accent2">
                    <a:lumMod val="75000"/>
                  </a:schemeClr>
                </a:solidFill>
              </a:rPr>
              <a:t>(</a:t>
            </a:r>
            <a:r>
              <a:rPr lang="fr-FR" sz="3200" b="1" i="1" dirty="0" smtClean="0">
                <a:solidFill>
                  <a:schemeClr val="tx2">
                    <a:lumMod val="75000"/>
                  </a:schemeClr>
                </a:solidFill>
              </a:rPr>
              <a:t>$mois, $jour, $</a:t>
            </a:r>
            <a:r>
              <a:rPr lang="fr-FR" sz="3200" b="1" i="1" dirty="0" err="1" smtClean="0">
                <a:solidFill>
                  <a:schemeClr val="tx2">
                    <a:lumMod val="75000"/>
                  </a:schemeClr>
                </a:solidFill>
              </a:rPr>
              <a:t>annee</a:t>
            </a:r>
            <a:r>
              <a:rPr lang="fr-FR" sz="3200" b="1" i="1" dirty="0" smtClean="0">
                <a:solidFill>
                  <a:schemeClr val="accent2">
                    <a:lumMod val="75000"/>
                  </a:schemeClr>
                </a:solidFill>
              </a:rPr>
              <a:t>)</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445224"/>
          </a:xfrm>
        </p:spPr>
        <p:txBody>
          <a:bodyPr numCol="1">
            <a:normAutofit/>
          </a:bodyPr>
          <a:lstStyle/>
          <a:p>
            <a:pPr marL="0" indent="0">
              <a:buNone/>
            </a:pPr>
            <a:r>
              <a:rPr lang="fr-FR" sz="2000" b="1" dirty="0" err="1" smtClean="0"/>
              <a:t>checkdate</a:t>
            </a:r>
            <a:r>
              <a:rPr lang="fr-FR" sz="2000" b="1" dirty="0" smtClean="0"/>
              <a:t>()</a:t>
            </a:r>
            <a:r>
              <a:rPr lang="fr-FR" sz="2000" dirty="0" smtClean="0"/>
              <a:t> vérifie la validité d'une date formée par les trois arguments $mois, $jour et $</a:t>
            </a:r>
            <a:r>
              <a:rPr lang="fr-FR" sz="2000" dirty="0" err="1" smtClean="0"/>
              <a:t>annee</a:t>
            </a:r>
            <a:r>
              <a:rPr lang="fr-FR" sz="2000" dirty="0" smtClean="0"/>
              <a:t>.</a:t>
            </a:r>
          </a:p>
          <a:p>
            <a:pPr marL="0" indent="0">
              <a:buNone/>
            </a:pPr>
            <a:r>
              <a:rPr lang="fr-FR" sz="2000" dirty="0" smtClean="0"/>
              <a:t>Une date est considérée comme correcte si les 3 arguments le sont et que la combinaison des 3 arguments l'est. Les années bissextiles sont prises en compte.</a:t>
            </a:r>
          </a:p>
          <a:p>
            <a:pPr marL="0" indent="0">
              <a:buNone/>
            </a:pPr>
            <a:r>
              <a:rPr lang="fr-FR" sz="2000" b="1" dirty="0" smtClean="0">
                <a:solidFill>
                  <a:schemeClr val="tx2">
                    <a:lumMod val="75000"/>
                  </a:schemeClr>
                </a:solidFill>
              </a:rPr>
              <a:t>$mois </a:t>
            </a:r>
            <a:r>
              <a:rPr lang="fr-FR" sz="2000" dirty="0" smtClean="0"/>
              <a:t>: entier compris entre 1 et 12,</a:t>
            </a:r>
          </a:p>
          <a:p>
            <a:pPr marL="0" indent="0">
              <a:buNone/>
            </a:pPr>
            <a:r>
              <a:rPr lang="fr-FR" sz="2000" b="1" dirty="0" smtClean="0">
                <a:solidFill>
                  <a:schemeClr val="tx2">
                    <a:lumMod val="75000"/>
                  </a:schemeClr>
                </a:solidFill>
              </a:rPr>
              <a:t>$jour </a:t>
            </a:r>
            <a:r>
              <a:rPr lang="fr-FR" sz="2000" dirty="0" smtClean="0"/>
              <a:t>: entier compris entre 1 et 31</a:t>
            </a:r>
          </a:p>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annee</a:t>
            </a:r>
            <a:r>
              <a:rPr lang="fr-FR" sz="2000" dirty="0" smtClean="0"/>
              <a:t> : entier compris entre 1 et 32767</a:t>
            </a:r>
          </a:p>
          <a:p>
            <a:pPr marL="0" indent="0">
              <a:buNone/>
            </a:pPr>
            <a:r>
              <a:rPr lang="fr-FR" sz="2000" dirty="0" smtClean="0"/>
              <a:t>Exemples :</a:t>
            </a:r>
          </a:p>
          <a:p>
            <a:pPr marL="0" lvl="0" indent="0" eaLnBrk="0" hangingPunct="0">
              <a:spcBef>
                <a:spcPct val="0"/>
              </a:spcBef>
              <a:buNone/>
            </a:pPr>
            <a:r>
              <a:rPr lang="fr-FR" altLang="fr-FR" sz="2000" b="1" dirty="0" err="1">
                <a:latin typeface="Courier New" panose="02070309020205020404" pitchFamily="49" charset="0"/>
                <a:cs typeface="Courier New" panose="02070309020205020404" pitchFamily="49" charset="0"/>
              </a:rPr>
              <a:t>var_dump</a:t>
            </a:r>
            <a:r>
              <a:rPr lang="fr-FR" altLang="fr-FR" sz="2000" b="1" dirty="0">
                <a:latin typeface="Courier New" panose="02070309020205020404" pitchFamily="49" charset="0"/>
                <a:cs typeface="Courier New" panose="02070309020205020404" pitchFamily="49" charset="0"/>
              </a:rPr>
              <a:t>(</a:t>
            </a:r>
            <a:r>
              <a:rPr lang="fr-FR" altLang="fr-FR" sz="2000" b="1" dirty="0" err="1">
                <a:latin typeface="Courier New" panose="02070309020205020404" pitchFamily="49" charset="0"/>
                <a:cs typeface="Courier New" panose="02070309020205020404" pitchFamily="49" charset="0"/>
              </a:rPr>
              <a:t>checkdate</a:t>
            </a:r>
            <a:r>
              <a:rPr lang="fr-FR" altLang="fr-FR" sz="2000" b="1" dirty="0">
                <a:latin typeface="Courier New" panose="02070309020205020404" pitchFamily="49" charset="0"/>
                <a:cs typeface="Courier New" panose="02070309020205020404" pitchFamily="49" charset="0"/>
              </a:rPr>
              <a:t>(12, 31, 2000</a:t>
            </a:r>
            <a:r>
              <a:rPr lang="fr-FR" altLang="fr-FR" sz="2000" b="1" dirty="0" smtClean="0">
                <a:latin typeface="Courier New" panose="02070309020205020404" pitchFamily="49" charset="0"/>
                <a:cs typeface="Courier New" panose="02070309020205020404" pitchFamily="49" charset="0"/>
              </a:rPr>
              <a:t>));</a:t>
            </a:r>
          </a:p>
          <a:p>
            <a:pPr marL="0" lvl="0" indent="0" eaLnBrk="0" hangingPunct="0">
              <a:spcBef>
                <a:spcPct val="0"/>
              </a:spcBef>
              <a:buNone/>
            </a:pPr>
            <a:r>
              <a:rPr lang="fr-FR" altLang="fr-FR" sz="2000" b="1" dirty="0">
                <a:latin typeface="Times New Roman" panose="02020603050405020304" pitchFamily="18" charset="0"/>
                <a:cs typeface="Times New Roman" panose="02020603050405020304" pitchFamily="18" charset="0"/>
              </a:rPr>
              <a:t>affiche : </a:t>
            </a:r>
            <a:r>
              <a:rPr lang="fr-FR" altLang="fr-FR" sz="2000" b="1" dirty="0" err="1">
                <a:latin typeface="Times New Roman" panose="02020603050405020304" pitchFamily="18" charset="0"/>
                <a:cs typeface="Times New Roman" panose="02020603050405020304" pitchFamily="18" charset="0"/>
              </a:rPr>
              <a:t>bool</a:t>
            </a:r>
            <a:r>
              <a:rPr lang="fr-FR" altLang="fr-FR" sz="2000" b="1" dirty="0">
                <a:latin typeface="Times New Roman" panose="02020603050405020304" pitchFamily="18" charset="0"/>
                <a:cs typeface="Times New Roman" panose="02020603050405020304" pitchFamily="18" charset="0"/>
              </a:rPr>
              <a:t>(</a:t>
            </a:r>
            <a:r>
              <a:rPr lang="fr-FR" altLang="fr-FR" sz="2000" b="1" dirty="0" err="1">
                <a:latin typeface="Times New Roman" panose="02020603050405020304" pitchFamily="18" charset="0"/>
                <a:cs typeface="Times New Roman" panose="02020603050405020304" pitchFamily="18" charset="0"/>
              </a:rPr>
              <a:t>true</a:t>
            </a:r>
            <a:r>
              <a:rPr lang="fr-FR" altLang="fr-FR" sz="2000" b="1" dirty="0">
                <a:latin typeface="Times New Roman" panose="02020603050405020304" pitchFamily="18" charset="0"/>
                <a:cs typeface="Times New Roman" panose="02020603050405020304" pitchFamily="18" charset="0"/>
              </a:rPr>
              <a:t>)</a:t>
            </a:r>
            <a:br>
              <a:rPr lang="fr-FR" altLang="fr-FR" sz="2000" b="1" dirty="0">
                <a:latin typeface="Times New Roman" panose="02020603050405020304" pitchFamily="18" charset="0"/>
                <a:cs typeface="Times New Roman" panose="02020603050405020304" pitchFamily="18" charset="0"/>
              </a:rPr>
            </a:br>
            <a:r>
              <a:rPr lang="fr-FR" altLang="fr-FR" sz="2000" b="1" dirty="0" err="1">
                <a:latin typeface="Courier New" panose="02070309020205020404" pitchFamily="49" charset="0"/>
                <a:cs typeface="Courier New" panose="02070309020205020404" pitchFamily="49" charset="0"/>
              </a:rPr>
              <a:t>var_dump</a:t>
            </a:r>
            <a:r>
              <a:rPr lang="fr-FR" altLang="fr-FR" sz="2000" b="1" dirty="0">
                <a:latin typeface="Courier New" panose="02070309020205020404" pitchFamily="49" charset="0"/>
                <a:cs typeface="Courier New" panose="02070309020205020404" pitchFamily="49" charset="0"/>
              </a:rPr>
              <a:t>(</a:t>
            </a:r>
            <a:r>
              <a:rPr lang="fr-FR" altLang="fr-FR" sz="2000" b="1" dirty="0" err="1">
                <a:latin typeface="Courier New" panose="02070309020205020404" pitchFamily="49" charset="0"/>
                <a:cs typeface="Courier New" panose="02070309020205020404" pitchFamily="49" charset="0"/>
              </a:rPr>
              <a:t>checkdate</a:t>
            </a:r>
            <a:r>
              <a:rPr lang="fr-FR" altLang="fr-FR" sz="2000" b="1" dirty="0">
                <a:latin typeface="Courier New" panose="02070309020205020404" pitchFamily="49" charset="0"/>
                <a:cs typeface="Courier New" panose="02070309020205020404" pitchFamily="49" charset="0"/>
              </a:rPr>
              <a:t>(2, 29, 2001)); </a:t>
            </a:r>
          </a:p>
          <a:p>
            <a:pPr marL="0" indent="0">
              <a:buNone/>
            </a:pPr>
            <a:r>
              <a:rPr lang="fr-FR" altLang="fr-FR" sz="2000" b="1" dirty="0">
                <a:latin typeface="Times New Roman" panose="02020603050405020304" pitchFamily="18" charset="0"/>
                <a:cs typeface="Times New Roman" panose="02020603050405020304" pitchFamily="18" charset="0"/>
              </a:rPr>
              <a:t>affiche : </a:t>
            </a:r>
            <a:r>
              <a:rPr lang="fr-FR" altLang="fr-FR" sz="2000" b="1" dirty="0" err="1" smtClean="0">
                <a:latin typeface="Times New Roman" panose="02020603050405020304" pitchFamily="18" charset="0"/>
                <a:cs typeface="Times New Roman" panose="02020603050405020304" pitchFamily="18" charset="0"/>
              </a:rPr>
              <a:t>bool</a:t>
            </a:r>
            <a:r>
              <a:rPr lang="fr-FR" altLang="fr-FR" sz="2000" b="1" dirty="0" smtClean="0">
                <a:latin typeface="Times New Roman" panose="02020603050405020304" pitchFamily="18" charset="0"/>
                <a:cs typeface="Times New Roman" panose="02020603050405020304" pitchFamily="18" charset="0"/>
              </a:rPr>
              <a:t>(false)</a:t>
            </a:r>
            <a:endParaRPr lang="fr-FR" sz="2000" b="1" dirty="0" smtClean="0">
              <a:latin typeface="+mj-lt"/>
              <a:cs typeface="Courier New" panose="02070309020205020404" pitchFamily="49" charset="0"/>
            </a:endParaRPr>
          </a:p>
          <a:p>
            <a:pPr marL="0" indent="0">
              <a:buNone/>
            </a:pPr>
            <a:endParaRPr lang="fr-FR" sz="2000" b="1" dirty="0">
              <a:latin typeface="+mj-lt"/>
              <a:cs typeface="Courier New" panose="02070309020205020404" pitchFamily="49" charset="0"/>
            </a:endParaRPr>
          </a:p>
        </p:txBody>
      </p:sp>
      <p:sp>
        <p:nvSpPr>
          <p:cNvPr id="4" name="Rectangle 1"/>
          <p:cNvSpPr>
            <a:spLocks noChangeArrowheads="1"/>
          </p:cNvSpPr>
          <p:nvPr/>
        </p:nvSpPr>
        <p:spPr bwMode="auto">
          <a:xfrm>
            <a:off x="0" y="136267"/>
            <a:ext cx="20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6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2790535"/>
      </p:ext>
    </p:extLst>
  </p:cSld>
  <p:clrMapOvr>
    <a:masterClrMapping/>
  </p:clrMapOvr>
  <p:transition spd="slow">
    <p:wipe dir="d"/>
  </p:transition>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smtClean="0">
                <a:solidFill>
                  <a:schemeClr val="accent2">
                    <a:lumMod val="75000"/>
                  </a:schemeClr>
                </a:solidFill>
              </a:rPr>
              <a:t>chroot</a:t>
            </a:r>
            <a:r>
              <a:rPr lang="fr-FR" sz="3600" b="1" i="1" dirty="0" smtClean="0">
                <a:solidFill>
                  <a:schemeClr val="accent2">
                    <a:lumMod val="75000"/>
                  </a:schemeClr>
                </a:solidFill>
              </a:rPr>
              <a:t>()  </a:t>
            </a:r>
            <a:r>
              <a:rPr lang="fr-FR" sz="2400" b="1" i="1" dirty="0" smtClean="0">
                <a:solidFill>
                  <a:schemeClr val="tx2">
                    <a:lumMod val="75000"/>
                  </a:schemeClr>
                </a:solidFill>
              </a:rPr>
              <a:t>(Unix et Linux seulement)</a:t>
            </a:r>
            <a:endParaRPr lang="fr-FR" sz="2400" b="1" dirty="0">
              <a:solidFill>
                <a:schemeClr val="tx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b="1" i="1" dirty="0" err="1" smtClean="0">
                <a:solidFill>
                  <a:schemeClr val="accent2">
                    <a:lumMod val="75000"/>
                  </a:schemeClr>
                </a:solidFill>
              </a:rPr>
              <a:t>chroot</a:t>
            </a:r>
            <a:r>
              <a:rPr lang="fr-FR" sz="2000" b="1" i="1" dirty="0" smtClean="0">
                <a:solidFill>
                  <a:schemeClr val="accent2">
                    <a:lumMod val="75000"/>
                  </a:schemeClr>
                </a:solidFill>
              </a:rPr>
              <a:t>(</a:t>
            </a:r>
            <a:r>
              <a:rPr lang="fr-FR" sz="2000" b="1" i="1" dirty="0" smtClean="0">
                <a:solidFill>
                  <a:schemeClr val="tx2">
                    <a:lumMod val="75000"/>
                  </a:schemeClr>
                </a:solidFill>
              </a:rPr>
              <a:t>$directory</a:t>
            </a:r>
            <a:r>
              <a:rPr lang="fr-FR" sz="2000" b="1" i="1" dirty="0" smtClean="0">
                <a:solidFill>
                  <a:schemeClr val="accent2">
                    <a:lumMod val="75000"/>
                  </a:schemeClr>
                </a:solidFill>
              </a:rPr>
              <a:t>)</a:t>
            </a:r>
          </a:p>
          <a:p>
            <a:pPr marL="0" indent="0">
              <a:buNone/>
            </a:pPr>
            <a:r>
              <a:rPr lang="fr-FR" sz="2000" dirty="0"/>
              <a:t>change la racine du script en cours, et la remplace par </a:t>
            </a:r>
            <a:r>
              <a:rPr lang="fr-FR" sz="2000" i="1" dirty="0"/>
              <a:t>directory</a:t>
            </a:r>
            <a:r>
              <a:rPr lang="fr-FR" sz="2000" dirty="0"/>
              <a:t>, puis change le dossier courant de travail en </a:t>
            </a:r>
            <a:r>
              <a:rPr lang="fr-FR" sz="2000" dirty="0" smtClean="0"/>
              <a:t>"/".</a:t>
            </a:r>
            <a:endParaRPr lang="fr-FR" sz="2000" b="1" dirty="0" smtClean="0">
              <a:solidFill>
                <a:schemeClr val="tx2">
                  <a:lumMod val="75000"/>
                </a:schemeClr>
              </a:solidFill>
            </a:endParaRPr>
          </a:p>
          <a:p>
            <a:pPr marL="0" indent="0">
              <a:buNone/>
            </a:pPr>
            <a:r>
              <a:rPr lang="fr-FR" sz="2000" b="1" dirty="0" smtClean="0">
                <a:solidFill>
                  <a:schemeClr val="tx2">
                    <a:lumMod val="75000"/>
                  </a:schemeClr>
                </a:solidFill>
              </a:rPr>
              <a:t>$directory :</a:t>
            </a:r>
            <a:r>
              <a:rPr lang="fr-FR" sz="2000" dirty="0" smtClean="0"/>
              <a:t> chaîne contenant </a:t>
            </a:r>
            <a:r>
              <a:rPr lang="fr-FR" sz="2000" dirty="0"/>
              <a:t>nouveau </a:t>
            </a:r>
            <a:r>
              <a:rPr lang="fr-FR" sz="2000" dirty="0" smtClean="0"/>
              <a:t>dossier racine.</a:t>
            </a:r>
          </a:p>
          <a:p>
            <a:pPr marL="0" indent="0">
              <a:buNone/>
            </a:pPr>
            <a:r>
              <a:rPr lang="fr-FR" sz="2000" b="1" dirty="0" smtClean="0"/>
              <a:t>Valeur de retour </a:t>
            </a:r>
            <a:r>
              <a:rPr lang="fr-FR" sz="2000" dirty="0" smtClean="0"/>
              <a:t>: </a:t>
            </a:r>
            <a:r>
              <a:rPr lang="fr-FR" sz="2000" b="1" dirty="0"/>
              <a:t>TRUE</a:t>
            </a:r>
            <a:r>
              <a:rPr lang="fr-FR" sz="2000" dirty="0"/>
              <a:t> en cas de succès ou </a:t>
            </a:r>
            <a:r>
              <a:rPr lang="fr-FR" sz="2000" b="1" dirty="0"/>
              <a:t>FALSE</a:t>
            </a:r>
            <a:r>
              <a:rPr lang="fr-FR" sz="2000" dirty="0"/>
              <a:t> si une erreur survient. </a:t>
            </a:r>
            <a:endParaRPr lang="fr-FR" sz="2000" dirty="0" smtClean="0"/>
          </a:p>
          <a:p>
            <a:pPr marL="0" indent="0">
              <a:buNone/>
            </a:pPr>
            <a:r>
              <a:rPr lang="fr-FR" sz="2000" dirty="0" smtClean="0"/>
              <a:t> Exemple :</a:t>
            </a:r>
          </a:p>
          <a:p>
            <a:pPr marL="0" indent="0">
              <a:buNone/>
            </a:pPr>
            <a:r>
              <a:rPr lang="fr-FR" sz="1800" b="1" dirty="0" smtClean="0">
                <a:solidFill>
                  <a:srgbClr val="C00000"/>
                </a:solidFill>
                <a:latin typeface="Courier New" pitchFamily="49" charset="0"/>
                <a:cs typeface="Courier New" pitchFamily="49" charset="0"/>
              </a:rPr>
              <a:t>&lt;?PHP</a:t>
            </a:r>
          </a:p>
          <a:p>
            <a:pPr marL="0" indent="0">
              <a:buNone/>
            </a:pPr>
            <a:r>
              <a:rPr lang="pt-BR" sz="1800" b="1" dirty="0" smtClean="0">
                <a:latin typeface="Courier New" pitchFamily="49" charset="0"/>
                <a:cs typeface="Courier New" pitchFamily="49" charset="0"/>
              </a:rPr>
              <a:t>chroot ("/home/jfh");</a:t>
            </a:r>
            <a:endParaRPr lang="pt-BR" sz="1800" b="1" dirty="0">
              <a:latin typeface="Courier New" pitchFamily="49" charset="0"/>
              <a:cs typeface="Courier New" pitchFamily="49" charset="0"/>
            </a:endParaRPr>
          </a:p>
          <a:p>
            <a:pPr marL="0" indent="0">
              <a:buNone/>
            </a:pPr>
            <a:r>
              <a:rPr lang="pt-BR" sz="1800" b="1" dirty="0">
                <a:latin typeface="Courier New" pitchFamily="49" charset="0"/>
                <a:cs typeface="Courier New" pitchFamily="49" charset="0"/>
              </a:rPr>
              <a:t>echo getcwd()."&lt;br/&gt;";</a:t>
            </a:r>
          </a:p>
          <a:p>
            <a:pPr marL="0" indent="0">
              <a:buNone/>
            </a:pPr>
            <a:r>
              <a:rPr lang="fr-FR" sz="1800" b="1" dirty="0" smtClean="0">
                <a:solidFill>
                  <a:srgbClr val="C00000"/>
                </a:solidFill>
                <a:latin typeface="Courier New" pitchFamily="49" charset="0"/>
                <a:cs typeface="Courier New" pitchFamily="49" charset="0"/>
              </a:rPr>
              <a:t>?&gt;</a:t>
            </a:r>
          </a:p>
          <a:p>
            <a:pPr marL="0" indent="0">
              <a:buNone/>
            </a:pPr>
            <a:endParaRPr lang="fr-FR" sz="1800" b="1" dirty="0" smtClean="0">
              <a:cs typeface="Courier New" pitchFamily="49" charset="0"/>
            </a:endParaRPr>
          </a:p>
          <a:p>
            <a:pPr marL="0" indent="0">
              <a:buNone/>
            </a:pPr>
            <a:r>
              <a:rPr lang="fr-FR" sz="1800" b="1" dirty="0" smtClean="0">
                <a:cs typeface="Courier New" pitchFamily="49" charset="0"/>
              </a:rPr>
              <a:t>Remarque : </a:t>
            </a:r>
            <a:r>
              <a:rPr lang="fr-FR" sz="1800" dirty="0"/>
              <a:t>cette fonction nécessite les privilèges d'administrateur. </a:t>
            </a:r>
            <a:r>
              <a:rPr lang="fr-FR" sz="1800" dirty="0" smtClean="0">
                <a:cs typeface="Courier New" pitchFamily="49" charset="0"/>
              </a:rPr>
              <a:t> </a:t>
            </a:r>
            <a:endParaRPr lang="fr-FR" sz="1800" b="1" dirty="0" smtClean="0">
              <a:cs typeface="Courier New" pitchFamily="49" charset="0"/>
            </a:endParaRPr>
          </a:p>
        </p:txBody>
      </p:sp>
      <p:sp>
        <p:nvSpPr>
          <p:cNvPr id="4" name="ZoneTexte 3"/>
          <p:cNvSpPr txBox="1"/>
          <p:nvPr/>
        </p:nvSpPr>
        <p:spPr>
          <a:xfrm>
            <a:off x="5436096" y="3861048"/>
            <a:ext cx="648072" cy="707886"/>
          </a:xfrm>
          <a:prstGeom prst="rect">
            <a:avLst/>
          </a:prstGeom>
          <a:solidFill>
            <a:schemeClr val="bg1"/>
          </a:solidFill>
          <a:ln>
            <a:solidFill>
              <a:schemeClr val="tx1"/>
            </a:solidFill>
          </a:ln>
          <a:scene3d>
            <a:camera prst="orthographicFront"/>
            <a:lightRig rig="threePt" dir="t"/>
          </a:scene3d>
          <a:sp3d>
            <a:bevelT w="165100" prst="coolSlant"/>
          </a:sp3d>
        </p:spPr>
        <p:txBody>
          <a:bodyPr wrap="square" rtlCol="0">
            <a:spAutoFit/>
          </a:bodyPr>
          <a:lstStyle/>
          <a:p>
            <a:r>
              <a:rPr lang="fr-FR" sz="4000" dirty="0"/>
              <a:t>/</a:t>
            </a:r>
          </a:p>
        </p:txBody>
      </p:sp>
    </p:spTree>
    <p:extLst>
      <p:ext uri="{BB962C8B-B14F-4D97-AF65-F5344CB8AC3E}">
        <p14:creationId xmlns:p14="http://schemas.microsoft.com/office/powerpoint/2010/main" val="3713050618"/>
      </p:ext>
    </p:extLst>
  </p:cSld>
  <p:clrMapOvr>
    <a:masterClrMapping/>
  </p:clrMapOvr>
  <p:transition spd="slow">
    <p:wipe dir="d"/>
  </p:transition>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smtClean="0">
                <a:solidFill>
                  <a:schemeClr val="accent2">
                    <a:lumMod val="75000"/>
                  </a:schemeClr>
                </a:solidFill>
              </a:rPr>
              <a:t>dir</a:t>
            </a:r>
            <a:r>
              <a:rPr lang="fr-FR" sz="3600" b="1" i="1" dirty="0" smtClean="0">
                <a:solidFill>
                  <a:schemeClr val="accent2">
                    <a:lumMod val="75000"/>
                  </a:schemeClr>
                </a:solidFill>
              </a:rPr>
              <a:t>(</a:t>
            </a:r>
            <a:r>
              <a:rPr lang="fr-FR" sz="3600" b="1" i="1" dirty="0" smtClean="0">
                <a:solidFill>
                  <a:schemeClr val="tx2">
                    <a:lumMod val="75000"/>
                  </a:schemeClr>
                </a:solidFill>
              </a:rPr>
              <a:t>$directory</a:t>
            </a:r>
            <a:r>
              <a:rPr lang="fr-FR" sz="3600" b="1" i="1" dirty="0" smtClean="0">
                <a:solidFill>
                  <a:schemeClr val="accent2">
                    <a:lumMod val="75000"/>
                  </a:schemeClr>
                </a:solidFill>
              </a:rPr>
              <a:t>)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solidFill>
                  <a:schemeClr val="tx2">
                    <a:lumMod val="75000"/>
                  </a:schemeClr>
                </a:solidFill>
              </a:rPr>
              <a:t>objet</a:t>
            </a:r>
            <a:r>
              <a:rPr lang="fr-FR" sz="2000" b="1" i="1" dirty="0" smtClean="0">
                <a:solidFill>
                  <a:schemeClr val="accent2">
                    <a:lumMod val="75000"/>
                  </a:schemeClr>
                </a:solidFill>
              </a:rPr>
              <a:t> </a:t>
            </a:r>
            <a:r>
              <a:rPr lang="fr-FR" sz="2000" b="1" i="1" dirty="0" err="1" smtClean="0">
                <a:solidFill>
                  <a:schemeClr val="accent2">
                    <a:lumMod val="75000"/>
                  </a:schemeClr>
                </a:solidFill>
              </a:rPr>
              <a:t>dir</a:t>
            </a:r>
            <a:r>
              <a:rPr lang="fr-FR" sz="2000" b="1" i="1" dirty="0">
                <a:solidFill>
                  <a:schemeClr val="accent2">
                    <a:lumMod val="75000"/>
                  </a:schemeClr>
                </a:solidFill>
              </a:rPr>
              <a:t>(</a:t>
            </a:r>
            <a:r>
              <a:rPr lang="fr-FR" sz="2000" b="1" i="1" dirty="0">
                <a:solidFill>
                  <a:schemeClr val="tx2">
                    <a:lumMod val="75000"/>
                  </a:schemeClr>
                </a:solidFill>
              </a:rPr>
              <a:t>$directory</a:t>
            </a:r>
            <a:r>
              <a:rPr lang="fr-FR" sz="2000" b="1" i="1" dirty="0">
                <a:solidFill>
                  <a:schemeClr val="accent2">
                    <a:lumMod val="75000"/>
                  </a:schemeClr>
                </a:solidFill>
              </a:rPr>
              <a:t>) </a:t>
            </a:r>
            <a:endParaRPr lang="fr-FR" sz="2000" b="1" i="1" dirty="0" smtClean="0">
              <a:solidFill>
                <a:schemeClr val="accent2">
                  <a:lumMod val="75000"/>
                </a:schemeClr>
              </a:solidFill>
            </a:endParaRPr>
          </a:p>
          <a:p>
            <a:pPr marL="0" indent="0">
              <a:buNone/>
            </a:pPr>
            <a:r>
              <a:rPr lang="fr-FR" sz="2000" dirty="0"/>
              <a:t>Retourne une instance de la classe Directory</a:t>
            </a:r>
            <a:r>
              <a:rPr lang="fr-FR" sz="2000" b="1" dirty="0" smtClean="0">
                <a:solidFill>
                  <a:schemeClr val="tx2">
                    <a:lumMod val="75000"/>
                  </a:schemeClr>
                </a:solidFill>
              </a:rPr>
              <a:t>. </a:t>
            </a:r>
            <a:r>
              <a:rPr lang="fr-FR" sz="2000" dirty="0" smtClean="0"/>
              <a:t>Cette classe permet de la lecture d'un dossier. </a:t>
            </a:r>
          </a:p>
          <a:p>
            <a:pPr marL="0" indent="0">
              <a:buNone/>
            </a:pPr>
            <a:r>
              <a:rPr lang="fr-FR" sz="2000" b="1" dirty="0">
                <a:solidFill>
                  <a:schemeClr val="tx2">
                    <a:lumMod val="75000"/>
                  </a:schemeClr>
                </a:solidFill>
              </a:rPr>
              <a:t>$</a:t>
            </a:r>
            <a:r>
              <a:rPr lang="fr-FR" sz="2000" b="1" dirty="0" smtClean="0">
                <a:solidFill>
                  <a:schemeClr val="tx2">
                    <a:lumMod val="75000"/>
                  </a:schemeClr>
                </a:solidFill>
              </a:rPr>
              <a:t>directory </a:t>
            </a:r>
            <a:r>
              <a:rPr lang="fr-FR" sz="2000" dirty="0" smtClean="0"/>
              <a:t>: chemin du dossier.</a:t>
            </a:r>
          </a:p>
          <a:p>
            <a:pPr marL="0" indent="0">
              <a:buNone/>
            </a:pPr>
            <a:r>
              <a:rPr lang="fr-FR" sz="2000" dirty="0" smtClean="0"/>
              <a:t>Elle possède 2 propriétés :</a:t>
            </a:r>
          </a:p>
          <a:p>
            <a:pPr marL="0" indent="0">
              <a:buNone/>
            </a:pPr>
            <a:r>
              <a:rPr lang="fr-FR" sz="2000" b="1" dirty="0">
                <a:solidFill>
                  <a:schemeClr val="tx2">
                    <a:lumMod val="75000"/>
                  </a:schemeClr>
                </a:solidFill>
              </a:rPr>
              <a:t>$</a:t>
            </a:r>
            <a:r>
              <a:rPr lang="fr-FR" sz="2000" b="1" dirty="0" err="1">
                <a:solidFill>
                  <a:schemeClr val="tx2">
                    <a:lumMod val="75000"/>
                  </a:schemeClr>
                </a:solidFill>
              </a:rPr>
              <a:t>path</a:t>
            </a:r>
            <a:r>
              <a:rPr lang="fr-FR" sz="2000" b="1" dirty="0">
                <a:solidFill>
                  <a:schemeClr val="tx2">
                    <a:lumMod val="75000"/>
                  </a:schemeClr>
                </a:solidFill>
              </a:rPr>
              <a:t> </a:t>
            </a:r>
            <a:r>
              <a:rPr lang="fr-FR" sz="2000" dirty="0" smtClean="0">
                <a:solidFill>
                  <a:schemeClr val="tx2">
                    <a:lumMod val="75000"/>
                  </a:schemeClr>
                </a:solidFill>
              </a:rPr>
              <a:t>: </a:t>
            </a:r>
            <a:r>
              <a:rPr lang="fr-FR" sz="2000" dirty="0" smtClean="0"/>
              <a:t>chemin du dossier à lire</a:t>
            </a:r>
          </a:p>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handle</a:t>
            </a:r>
            <a:r>
              <a:rPr lang="fr-FR" sz="2000" b="1" dirty="0" smtClean="0">
                <a:solidFill>
                  <a:schemeClr val="tx2">
                    <a:lumMod val="75000"/>
                  </a:schemeClr>
                </a:solidFill>
              </a:rPr>
              <a:t> </a:t>
            </a:r>
            <a:r>
              <a:rPr lang="fr-FR" sz="2000" dirty="0" smtClean="0"/>
              <a:t>: n° de </a:t>
            </a:r>
            <a:r>
              <a:rPr lang="fr-FR" sz="2000" dirty="0"/>
              <a:t>ressource </a:t>
            </a:r>
            <a:r>
              <a:rPr lang="fr-FR" sz="2000" dirty="0" smtClean="0"/>
              <a:t>qui peut </a:t>
            </a:r>
            <a:r>
              <a:rPr lang="fr-FR" sz="2000" dirty="0"/>
              <a:t>être utilisé avec d'autres fonctions relatives aux dossiers, comme readdir(), rewinddir() et closedir(). </a:t>
            </a:r>
            <a:endParaRPr lang="fr-FR" sz="2000" dirty="0" smtClean="0"/>
          </a:p>
          <a:p>
            <a:pPr marL="0" indent="0">
              <a:buNone/>
            </a:pPr>
            <a:r>
              <a:rPr lang="fr-FR" sz="2000" dirty="0" smtClean="0"/>
              <a:t>et 3 méthodes :</a:t>
            </a:r>
          </a:p>
          <a:p>
            <a:pPr marL="0" indent="0">
              <a:buNone/>
            </a:pPr>
            <a:r>
              <a:rPr lang="fr-FR" sz="2000" b="1" dirty="0" err="1">
                <a:solidFill>
                  <a:schemeClr val="tx2">
                    <a:lumMod val="75000"/>
                  </a:schemeClr>
                </a:solidFill>
              </a:rPr>
              <a:t>read</a:t>
            </a:r>
            <a:r>
              <a:rPr lang="fr-FR" sz="2000" dirty="0"/>
              <a:t> : </a:t>
            </a:r>
            <a:r>
              <a:rPr lang="fr-FR" sz="2000" dirty="0" smtClean="0"/>
              <a:t>lit </a:t>
            </a:r>
            <a:r>
              <a:rPr lang="fr-FR" sz="2000" dirty="0"/>
              <a:t>une entrée depuis le gestionnaire de </a:t>
            </a:r>
            <a:r>
              <a:rPr lang="fr-FR" sz="2000" dirty="0" smtClean="0"/>
              <a:t>dossier,</a:t>
            </a:r>
          </a:p>
          <a:p>
            <a:pPr marL="0" indent="0">
              <a:buNone/>
            </a:pPr>
            <a:r>
              <a:rPr lang="fr-FR" sz="2000" b="1" dirty="0" err="1">
                <a:solidFill>
                  <a:schemeClr val="tx2">
                    <a:lumMod val="75000"/>
                  </a:schemeClr>
                </a:solidFill>
              </a:rPr>
              <a:t>rewind</a:t>
            </a:r>
            <a:r>
              <a:rPr lang="fr-FR" sz="2000" b="1" dirty="0">
                <a:solidFill>
                  <a:schemeClr val="tx2">
                    <a:lumMod val="75000"/>
                  </a:schemeClr>
                </a:solidFill>
              </a:rPr>
              <a:t> :</a:t>
            </a:r>
            <a:r>
              <a:rPr lang="fr-FR" sz="2000" dirty="0" smtClean="0"/>
              <a:t> r</a:t>
            </a:r>
            <a:r>
              <a:rPr lang="fr-FR" sz="2000" dirty="0"/>
              <a:t>éinitialise le gestionnaire de </a:t>
            </a:r>
            <a:r>
              <a:rPr lang="fr-FR" sz="2000" dirty="0" smtClean="0"/>
              <a:t>dossier,</a:t>
            </a:r>
          </a:p>
          <a:p>
            <a:pPr marL="0" indent="0">
              <a:buNone/>
            </a:pPr>
            <a:r>
              <a:rPr lang="fr-FR" sz="2000" b="1" dirty="0">
                <a:solidFill>
                  <a:schemeClr val="tx2">
                    <a:lumMod val="75000"/>
                  </a:schemeClr>
                </a:solidFill>
              </a:rPr>
              <a:t>close</a:t>
            </a:r>
            <a:r>
              <a:rPr lang="fr-FR" sz="2000" dirty="0" smtClean="0"/>
              <a:t> : ferme </a:t>
            </a:r>
            <a:r>
              <a:rPr lang="fr-FR" sz="2000" dirty="0"/>
              <a:t>le gestionnaire de dossier</a:t>
            </a:r>
            <a:endParaRPr lang="fr-FR" sz="2000" dirty="0" smtClean="0"/>
          </a:p>
          <a:p>
            <a:pPr marL="0" indent="0">
              <a:buNone/>
            </a:pPr>
            <a:r>
              <a:rPr lang="fr-FR" sz="2000" b="1" dirty="0" smtClean="0"/>
              <a:t>Valeur de retour </a:t>
            </a:r>
            <a:r>
              <a:rPr lang="fr-FR" sz="2000" dirty="0" smtClean="0"/>
              <a:t>: Une instance de la classe Directory en </a:t>
            </a:r>
            <a:r>
              <a:rPr lang="fr-FR" sz="2000" dirty="0"/>
              <a:t>cas de succès ou </a:t>
            </a:r>
            <a:r>
              <a:rPr lang="fr-FR" sz="2000" dirty="0" smtClean="0"/>
              <a:t>NULL </a:t>
            </a:r>
            <a:r>
              <a:rPr lang="fr-FR" sz="2000" dirty="0"/>
              <a:t>si une erreur survient. </a:t>
            </a:r>
            <a:endParaRPr lang="fr-FR" sz="2000" dirty="0" smtClean="0"/>
          </a:p>
          <a:p>
            <a:pPr marL="0" indent="0">
              <a:buNone/>
            </a:pPr>
            <a:endParaRPr lang="fr-FR" sz="1800" b="1" dirty="0" smtClean="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3643398372"/>
      </p:ext>
    </p:extLst>
  </p:cSld>
  <p:clrMapOvr>
    <a:masterClrMapping/>
  </p:clrMapOvr>
  <p:transition spd="slow">
    <p:wipe dir="d"/>
  </p:transition>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smtClean="0">
                <a:solidFill>
                  <a:schemeClr val="accent2">
                    <a:lumMod val="75000"/>
                  </a:schemeClr>
                </a:solidFill>
              </a:rPr>
              <a:t>dir</a:t>
            </a:r>
            <a:r>
              <a:rPr lang="fr-FR" sz="3600" b="1" i="1" dirty="0" smtClean="0">
                <a:solidFill>
                  <a:schemeClr val="accent2">
                    <a:lumMod val="75000"/>
                  </a:schemeClr>
                </a:solidFill>
              </a:rPr>
              <a:t>(</a:t>
            </a:r>
            <a:r>
              <a:rPr lang="fr-FR" sz="3600" b="1" i="1" dirty="0" smtClean="0">
                <a:solidFill>
                  <a:schemeClr val="tx2">
                    <a:lumMod val="75000"/>
                  </a:schemeClr>
                </a:solidFill>
              </a:rPr>
              <a:t>$directory</a:t>
            </a:r>
            <a:r>
              <a:rPr lang="fr-FR" sz="3600" b="1" i="1" dirty="0" smtClean="0">
                <a:solidFill>
                  <a:schemeClr val="accent2">
                    <a:lumMod val="75000"/>
                  </a:schemeClr>
                </a:solidFill>
              </a:rPr>
              <a:t>)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Exemple :</a:t>
            </a:r>
          </a:p>
          <a:p>
            <a:pPr marL="0" indent="0">
              <a:buNone/>
            </a:pPr>
            <a:r>
              <a:rPr lang="fr-FR" sz="2000" dirty="0" smtClean="0"/>
              <a:t>Liste de toutes les entrées de C:\WINDOWS</a:t>
            </a:r>
          </a:p>
          <a:p>
            <a:pPr marL="0" indent="0">
              <a:buNone/>
            </a:pPr>
            <a:r>
              <a:rPr lang="fr-FR" sz="1800" b="1" dirty="0" smtClean="0">
                <a:solidFill>
                  <a:srgbClr val="C00000"/>
                </a:solidFill>
                <a:latin typeface="Courier New" pitchFamily="49" charset="0"/>
                <a:cs typeface="Courier New" pitchFamily="49" charset="0"/>
              </a:rPr>
              <a:t>&lt;?PHP</a:t>
            </a:r>
          </a:p>
          <a:p>
            <a:pPr marL="0" indent="0">
              <a:buNone/>
            </a:pPr>
            <a:r>
              <a:rPr lang="pt-BR" sz="1800" b="1" dirty="0">
                <a:latin typeface="Courier New" pitchFamily="49" charset="0"/>
                <a:cs typeface="Courier New" pitchFamily="49" charset="0"/>
              </a:rPr>
              <a:t>$d = dir("C:/WINDOWS");</a:t>
            </a:r>
          </a:p>
          <a:p>
            <a:pPr marL="0" indent="0">
              <a:buNone/>
            </a:pPr>
            <a:r>
              <a:rPr lang="pt-BR" sz="1800" b="1" dirty="0">
                <a:latin typeface="Courier New" pitchFamily="49" charset="0"/>
                <a:cs typeface="Courier New" pitchFamily="49" charset="0"/>
              </a:rPr>
              <a:t>echo "Chemin : </a:t>
            </a:r>
            <a:r>
              <a:rPr lang="pt-BR" sz="1800" b="1" dirty="0" smtClean="0">
                <a:latin typeface="Courier New" pitchFamily="49" charset="0"/>
                <a:cs typeface="Courier New" pitchFamily="49" charset="0"/>
              </a:rPr>
              <a:t>".$</a:t>
            </a:r>
            <a:r>
              <a:rPr lang="pt-BR" sz="1800" b="1" dirty="0">
                <a:latin typeface="Courier New" pitchFamily="49" charset="0"/>
                <a:cs typeface="Courier New" pitchFamily="49" charset="0"/>
              </a:rPr>
              <a:t>d-&gt;path."&lt;br/&gt;";</a:t>
            </a:r>
          </a:p>
          <a:p>
            <a:pPr marL="0" indent="0">
              <a:buNone/>
            </a:pPr>
            <a:r>
              <a:rPr lang="pt-BR" sz="1800" b="1" dirty="0">
                <a:latin typeface="Courier New" pitchFamily="49" charset="0"/>
                <a:cs typeface="Courier New" pitchFamily="49" charset="0"/>
              </a:rPr>
              <a:t>echo "Pointeur : </a:t>
            </a:r>
            <a:r>
              <a:rPr lang="pt-BR" sz="1800" b="1" dirty="0" smtClean="0">
                <a:latin typeface="Courier New" pitchFamily="49" charset="0"/>
                <a:cs typeface="Courier New" pitchFamily="49" charset="0"/>
              </a:rPr>
              <a:t>".$</a:t>
            </a:r>
            <a:r>
              <a:rPr lang="pt-BR" sz="1800" b="1" dirty="0">
                <a:latin typeface="Courier New" pitchFamily="49" charset="0"/>
                <a:cs typeface="Courier New" pitchFamily="49" charset="0"/>
              </a:rPr>
              <a:t>d-&gt;handle."&lt;br/&gt;";</a:t>
            </a:r>
          </a:p>
          <a:p>
            <a:pPr marL="0" indent="0">
              <a:buNone/>
            </a:pPr>
            <a:r>
              <a:rPr lang="pt-BR" sz="1800" b="1" dirty="0">
                <a:latin typeface="Courier New" pitchFamily="49" charset="0"/>
                <a:cs typeface="Courier New" pitchFamily="49" charset="0"/>
              </a:rPr>
              <a:t>while (false !== ($entry = $d-&gt;read())) {</a:t>
            </a:r>
          </a:p>
          <a:p>
            <a:pPr marL="0" indent="0">
              <a:buNone/>
            </a:pPr>
            <a:r>
              <a:rPr lang="pt-BR" sz="1800" b="1" dirty="0">
                <a:latin typeface="Courier New" pitchFamily="49" charset="0"/>
                <a:cs typeface="Courier New" pitchFamily="49" charset="0"/>
              </a:rPr>
              <a:t>   echo htmlentities($entry)."&lt;br/&gt;";</a:t>
            </a:r>
          </a:p>
          <a:p>
            <a:pPr marL="0" indent="0">
              <a:buNone/>
            </a:pPr>
            <a:r>
              <a:rPr lang="pt-BR" sz="1800" b="1" dirty="0">
                <a:latin typeface="Courier New" pitchFamily="49" charset="0"/>
                <a:cs typeface="Courier New" pitchFamily="49" charset="0"/>
              </a:rPr>
              <a:t>}</a:t>
            </a:r>
          </a:p>
          <a:p>
            <a:pPr marL="0" indent="0">
              <a:buNone/>
            </a:pPr>
            <a:r>
              <a:rPr lang="pt-BR" sz="1800" b="1" dirty="0">
                <a:latin typeface="Courier New" pitchFamily="49" charset="0"/>
                <a:cs typeface="Courier New" pitchFamily="49" charset="0"/>
              </a:rPr>
              <a:t>$d-&gt;close</a:t>
            </a:r>
            <a:r>
              <a:rPr lang="pt-BR" sz="1800" b="1" dirty="0" smtClean="0">
                <a:latin typeface="Courier New" pitchFamily="49" charset="0"/>
                <a:cs typeface="Courier New" pitchFamily="49" charset="0"/>
              </a:rPr>
              <a:t>();</a:t>
            </a:r>
          </a:p>
          <a:p>
            <a:pPr marL="0" indent="0">
              <a:buNone/>
            </a:pPr>
            <a:r>
              <a:rPr lang="fr-FR" sz="1800" b="1" dirty="0" smtClean="0">
                <a:solidFill>
                  <a:srgbClr val="C00000"/>
                </a:solidFill>
                <a:latin typeface="Courier New" pitchFamily="49" charset="0"/>
                <a:cs typeface="Courier New" pitchFamily="49" charset="0"/>
              </a:rPr>
              <a:t>?&gt;</a:t>
            </a:r>
          </a:p>
          <a:p>
            <a:pPr marL="0" indent="0">
              <a:buNone/>
            </a:pPr>
            <a:endParaRPr lang="fr-FR" sz="1800" b="1" dirty="0" smtClean="0">
              <a:solidFill>
                <a:srgbClr val="C00000"/>
              </a:solidFill>
              <a:latin typeface="Courier New" pitchFamily="49" charset="0"/>
              <a:cs typeface="Courier New"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588" y="1124744"/>
            <a:ext cx="2276475" cy="5534025"/>
          </a:xfrm>
          <a:prstGeom prst="rect">
            <a:avLst/>
          </a:prstGeom>
          <a:noFill/>
          <a:ln>
            <a:noFill/>
          </a:ln>
          <a:scene3d>
            <a:camera prst="orthographicFront"/>
            <a:lightRig rig="threePt" dir="t"/>
          </a:scene3d>
          <a:sp3d>
            <a:bevelT w="165100" prst="coolSlan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9504122"/>
      </p:ext>
    </p:extLst>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types de variables</a:t>
            </a:r>
            <a:endParaRPr lang="fr-FR" dirty="0"/>
          </a:p>
        </p:txBody>
      </p:sp>
      <p:sp>
        <p:nvSpPr>
          <p:cNvPr id="3" name="Espace réservé du contenu 2"/>
          <p:cNvSpPr>
            <a:spLocks noGrp="1"/>
          </p:cNvSpPr>
          <p:nvPr>
            <p:ph idx="1"/>
          </p:nvPr>
        </p:nvSpPr>
        <p:spPr>
          <a:xfrm>
            <a:off x="762000" y="1268760"/>
            <a:ext cx="8274496" cy="5400600"/>
          </a:xfrm>
        </p:spPr>
        <p:txBody>
          <a:bodyPr>
            <a:normAutofit lnSpcReduction="10000"/>
          </a:bodyPr>
          <a:lstStyle/>
          <a:p>
            <a:pPr marL="0" indent="0">
              <a:buNone/>
            </a:pPr>
            <a:r>
              <a:rPr lang="fr-FR" sz="2000" b="1" dirty="0" smtClean="0"/>
              <a:t>Séquences d'échappement</a:t>
            </a:r>
            <a:endParaRPr lang="fr-FR" sz="2000" b="1" dirty="0"/>
          </a:p>
          <a:p>
            <a:r>
              <a:rPr lang="fr-FR" sz="2000" dirty="0" smtClean="0"/>
              <a:t>\</a:t>
            </a:r>
            <a:r>
              <a:rPr lang="fr-FR" sz="2000" dirty="0"/>
              <a:t>n </a:t>
            </a:r>
            <a:r>
              <a:rPr lang="fr-FR" sz="2000" dirty="0" smtClean="0"/>
              <a:t>	Nouvelle </a:t>
            </a:r>
            <a:r>
              <a:rPr lang="fr-FR" sz="2000" dirty="0"/>
              <a:t>ligne (</a:t>
            </a:r>
            <a:r>
              <a:rPr lang="fr-FR" sz="2000" dirty="0" err="1"/>
              <a:t>linefeed</a:t>
            </a:r>
            <a:r>
              <a:rPr lang="fr-FR" sz="2000" dirty="0"/>
              <a:t>, LF ou 0x0A (10) en ASCII)</a:t>
            </a:r>
          </a:p>
          <a:p>
            <a:r>
              <a:rPr lang="fr-FR" sz="2000" dirty="0"/>
              <a:t>\r </a:t>
            </a:r>
            <a:r>
              <a:rPr lang="fr-FR" sz="2000" dirty="0" smtClean="0"/>
              <a:t>	Retour </a:t>
            </a:r>
            <a:r>
              <a:rPr lang="fr-FR" sz="2000" dirty="0"/>
              <a:t>à la ligne (</a:t>
            </a:r>
            <a:r>
              <a:rPr lang="fr-FR" sz="2000" dirty="0" err="1"/>
              <a:t>carriage</a:t>
            </a:r>
            <a:r>
              <a:rPr lang="fr-FR" sz="2000" dirty="0"/>
              <a:t> return, CR ou 0x0D (13) en ASCII)</a:t>
            </a:r>
          </a:p>
          <a:p>
            <a:r>
              <a:rPr lang="fr-FR" sz="2000" dirty="0"/>
              <a:t>\t </a:t>
            </a:r>
            <a:r>
              <a:rPr lang="fr-FR" sz="2000" dirty="0" smtClean="0"/>
              <a:t>	Tabulation </a:t>
            </a:r>
            <a:r>
              <a:rPr lang="fr-FR" sz="2000" dirty="0"/>
              <a:t>horizontale (HT ou 0x09 (9) en ASCII</a:t>
            </a:r>
            <a:r>
              <a:rPr lang="fr-FR" sz="2000" dirty="0" smtClean="0"/>
              <a:t>)</a:t>
            </a:r>
          </a:p>
          <a:p>
            <a:r>
              <a:rPr lang="fr-FR" sz="2000" dirty="0" smtClean="0"/>
              <a:t>\v	</a:t>
            </a:r>
            <a:r>
              <a:rPr lang="fr-FR" sz="2000" dirty="0"/>
              <a:t>Tabulation verticale (VT ou 0x0B (11) en ASCII) (depuis PHP 5.2.5</a:t>
            </a:r>
            <a:r>
              <a:rPr lang="fr-FR" sz="2000" dirty="0" smtClean="0"/>
              <a:t>)</a:t>
            </a:r>
          </a:p>
          <a:p>
            <a:r>
              <a:rPr lang="fr-FR" sz="2000" dirty="0"/>
              <a:t>\e	échappement (ESC or 0x1B (27) en ASCII) (depuis PHP 5.4.0</a:t>
            </a:r>
            <a:r>
              <a:rPr lang="fr-FR" sz="2000" dirty="0" smtClean="0"/>
              <a:t>)</a:t>
            </a:r>
          </a:p>
          <a:p>
            <a:r>
              <a:rPr lang="fr-FR" sz="2000" dirty="0"/>
              <a:t>\f	Saut de page (FF ou 0x0C (12) en ASCII) (depuis PHP 5.2.5)</a:t>
            </a:r>
          </a:p>
          <a:p>
            <a:r>
              <a:rPr lang="fr-FR" sz="2000" dirty="0"/>
              <a:t>\\ </a:t>
            </a:r>
            <a:r>
              <a:rPr lang="fr-FR" sz="2000" dirty="0" smtClean="0"/>
              <a:t>	Antislash</a:t>
            </a:r>
            <a:endParaRPr lang="fr-FR" sz="2000" dirty="0"/>
          </a:p>
          <a:p>
            <a:r>
              <a:rPr lang="fr-FR" sz="2000" dirty="0"/>
              <a:t>\$ </a:t>
            </a:r>
            <a:r>
              <a:rPr lang="fr-FR" sz="2000" dirty="0" smtClean="0"/>
              <a:t>	Caractère </a:t>
            </a:r>
            <a:r>
              <a:rPr lang="fr-FR" sz="2000" dirty="0"/>
              <a:t>$</a:t>
            </a:r>
          </a:p>
          <a:p>
            <a:r>
              <a:rPr lang="fr-FR" sz="2000" dirty="0"/>
              <a:t>\" </a:t>
            </a:r>
            <a:r>
              <a:rPr lang="fr-FR" sz="2000" dirty="0" smtClean="0"/>
              <a:t>	Guillemets </a:t>
            </a:r>
            <a:r>
              <a:rPr lang="fr-FR" sz="2000" dirty="0"/>
              <a:t>doubles</a:t>
            </a:r>
          </a:p>
          <a:p>
            <a:r>
              <a:rPr lang="fr-FR" sz="2000" dirty="0"/>
              <a:t>\[0-7]{1,3} </a:t>
            </a:r>
            <a:r>
              <a:rPr lang="fr-FR" sz="2000" dirty="0" smtClean="0"/>
              <a:t>	Une </a:t>
            </a:r>
            <a:r>
              <a:rPr lang="fr-FR" sz="2000" dirty="0"/>
              <a:t>séquence de caractères qui permet de rechercher un nombre </a:t>
            </a:r>
            <a:r>
              <a:rPr lang="fr-FR" sz="2000" dirty="0" smtClean="0"/>
              <a:t>en notation </a:t>
            </a:r>
            <a:r>
              <a:rPr lang="fr-FR" sz="2000" dirty="0"/>
              <a:t>octale.</a:t>
            </a:r>
          </a:p>
          <a:p>
            <a:r>
              <a:rPr lang="fr-FR" sz="2000" dirty="0"/>
              <a:t>\</a:t>
            </a:r>
            <a:r>
              <a:rPr lang="fr-FR" sz="2000" dirty="0" smtClean="0"/>
              <a:t>x[0-9A-Fa-f]{ 1,2</a:t>
            </a:r>
            <a:r>
              <a:rPr lang="fr-FR" sz="2000" dirty="0"/>
              <a:t>}</a:t>
            </a:r>
          </a:p>
          <a:p>
            <a:r>
              <a:rPr lang="fr-FR" sz="2000" dirty="0"/>
              <a:t>Une séquence de caractères qui permet de rechercher un nombre en</a:t>
            </a:r>
          </a:p>
          <a:p>
            <a:pPr marL="0" indent="0">
              <a:buNone/>
            </a:pPr>
            <a:r>
              <a:rPr lang="fr-FR" sz="2000" dirty="0"/>
              <a:t>notation hexadécimale</a:t>
            </a:r>
            <a:r>
              <a:rPr lang="fr-FR" sz="2000" dirty="0" smtClean="0"/>
              <a:t>.</a:t>
            </a:r>
            <a:endParaRPr lang="fr-FR" sz="2000" dirty="0"/>
          </a:p>
        </p:txBody>
      </p:sp>
    </p:spTree>
    <p:extLst>
      <p:ext uri="{BB962C8B-B14F-4D97-AF65-F5344CB8AC3E}">
        <p14:creationId xmlns:p14="http://schemas.microsoft.com/office/powerpoint/2010/main" val="196493446"/>
      </p:ext>
    </p:extLst>
  </p:cSld>
  <p:clrMapOvr>
    <a:masterClrMapping/>
  </p:clrMapOvr>
  <p:transition spd="slow">
    <p:wipe dir="d"/>
  </p:transition>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smtClean="0">
                <a:solidFill>
                  <a:schemeClr val="accent2">
                    <a:lumMod val="75000"/>
                  </a:schemeClr>
                </a:solidFill>
              </a:rPr>
              <a:t>scandir</a:t>
            </a:r>
            <a:r>
              <a:rPr lang="fr-FR" sz="3600" b="1" i="1" dirty="0" smtClean="0">
                <a:solidFill>
                  <a:schemeClr val="accent2">
                    <a:lumMod val="75000"/>
                  </a:schemeClr>
                </a:solidFill>
              </a:rPr>
              <a:t>()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b="1" i="1" dirty="0" err="1" smtClean="0">
                <a:solidFill>
                  <a:schemeClr val="accent2">
                    <a:lumMod val="75000"/>
                  </a:schemeClr>
                </a:solidFill>
              </a:rPr>
              <a:t>scandir</a:t>
            </a:r>
            <a:r>
              <a:rPr lang="fr-FR" sz="2000" b="1" i="1" dirty="0">
                <a:solidFill>
                  <a:schemeClr val="accent2">
                    <a:lumMod val="75000"/>
                  </a:schemeClr>
                </a:solidFill>
              </a:rPr>
              <a:t>(</a:t>
            </a:r>
            <a:r>
              <a:rPr lang="fr-FR" sz="2000" b="1" i="1" dirty="0">
                <a:solidFill>
                  <a:schemeClr val="tx2">
                    <a:lumMod val="75000"/>
                  </a:schemeClr>
                </a:solidFill>
              </a:rPr>
              <a:t>$</a:t>
            </a:r>
            <a:r>
              <a:rPr lang="fr-FR" sz="2000" b="1" i="1" dirty="0" smtClean="0">
                <a:solidFill>
                  <a:schemeClr val="tx2">
                    <a:lumMod val="75000"/>
                  </a:schemeClr>
                </a:solidFill>
              </a:rPr>
              <a:t>directory[, $tri]</a:t>
            </a:r>
            <a:r>
              <a:rPr lang="fr-FR" sz="2000" b="1" i="1" dirty="0" smtClean="0">
                <a:solidFill>
                  <a:schemeClr val="accent2">
                    <a:lumMod val="75000"/>
                  </a:schemeClr>
                </a:solidFill>
              </a:rPr>
              <a:t>) </a:t>
            </a:r>
          </a:p>
          <a:p>
            <a:pPr marL="0" indent="0">
              <a:buNone/>
            </a:pPr>
            <a:endParaRPr lang="fr-FR" sz="2000" b="1" i="1" dirty="0" smtClean="0">
              <a:solidFill>
                <a:schemeClr val="accent2">
                  <a:lumMod val="75000"/>
                </a:schemeClr>
              </a:solidFill>
            </a:endParaRPr>
          </a:p>
          <a:p>
            <a:pPr marL="0" indent="0">
              <a:buNone/>
            </a:pPr>
            <a:r>
              <a:rPr lang="fr-FR" sz="2000" dirty="0"/>
              <a:t>Retourne un tableau de fichier et dossier, issus de </a:t>
            </a:r>
            <a:r>
              <a:rPr lang="fr-FR" sz="2000" b="1" i="1" dirty="0">
                <a:solidFill>
                  <a:schemeClr val="tx2">
                    <a:lumMod val="75000"/>
                  </a:schemeClr>
                </a:solidFill>
              </a:rPr>
              <a:t>$directory</a:t>
            </a:r>
            <a:r>
              <a:rPr lang="fr-FR" sz="2000" dirty="0" smtClean="0"/>
              <a:t>. </a:t>
            </a:r>
          </a:p>
          <a:p>
            <a:pPr marL="0" indent="0">
              <a:buNone/>
            </a:pPr>
            <a:endParaRPr lang="fr-FR" sz="2000" dirty="0" smtClean="0"/>
          </a:p>
          <a:p>
            <a:pPr marL="0" indent="0">
              <a:buNone/>
            </a:pPr>
            <a:r>
              <a:rPr lang="fr-FR" sz="2000" b="1" dirty="0" smtClean="0">
                <a:solidFill>
                  <a:schemeClr val="tx2">
                    <a:lumMod val="75000"/>
                  </a:schemeClr>
                </a:solidFill>
              </a:rPr>
              <a:t>$directory </a:t>
            </a:r>
            <a:r>
              <a:rPr lang="fr-FR" sz="2000" dirty="0" smtClean="0">
                <a:solidFill>
                  <a:schemeClr val="tx2">
                    <a:lumMod val="75000"/>
                  </a:schemeClr>
                </a:solidFill>
              </a:rPr>
              <a:t>: </a:t>
            </a:r>
            <a:r>
              <a:rPr lang="fr-FR" sz="2000" dirty="0" smtClean="0"/>
              <a:t>chemin du dossier à lire</a:t>
            </a:r>
          </a:p>
          <a:p>
            <a:pPr marL="0" indent="0">
              <a:buNone/>
            </a:pPr>
            <a:r>
              <a:rPr lang="fr-FR" sz="2000" b="1" dirty="0" smtClean="0">
                <a:solidFill>
                  <a:schemeClr val="tx2">
                    <a:lumMod val="75000"/>
                  </a:schemeClr>
                </a:solidFill>
              </a:rPr>
              <a:t>$tri </a:t>
            </a:r>
            <a:r>
              <a:rPr lang="fr-FR" sz="2000" dirty="0" smtClean="0"/>
              <a:t>: (optionnel) par </a:t>
            </a:r>
            <a:r>
              <a:rPr lang="fr-FR" sz="2000" dirty="0"/>
              <a:t>défaut le tri est en ordre alphabétique, croissant. </a:t>
            </a:r>
            <a:endParaRPr lang="fr-FR" sz="2000" dirty="0" smtClean="0"/>
          </a:p>
          <a:p>
            <a:pPr marL="0" indent="0">
              <a:buNone/>
            </a:pPr>
            <a:r>
              <a:rPr lang="fr-FR" sz="2000" dirty="0" smtClean="0"/>
              <a:t>Si </a:t>
            </a:r>
            <a:r>
              <a:rPr lang="fr-FR" sz="2000" dirty="0"/>
              <a:t>le paramètre optionnel </a:t>
            </a:r>
            <a:r>
              <a:rPr lang="fr-FR" sz="2000" dirty="0" smtClean="0"/>
              <a:t>est </a:t>
            </a:r>
            <a:r>
              <a:rPr lang="fr-FR" sz="2000" dirty="0"/>
              <a:t>défini à </a:t>
            </a:r>
            <a:r>
              <a:rPr lang="fr-FR" sz="2000" b="1" dirty="0" smtClean="0"/>
              <a:t>SCANDIR_SORT_DESCENDING (ou 1)</a:t>
            </a:r>
            <a:r>
              <a:rPr lang="fr-FR" sz="2000" dirty="0" smtClean="0"/>
              <a:t>, </a:t>
            </a:r>
            <a:r>
              <a:rPr lang="fr-FR" sz="2000" dirty="0"/>
              <a:t>alors le tri sera en ordre alphabétique inverse. </a:t>
            </a:r>
            <a:endParaRPr lang="fr-FR" sz="2000" dirty="0" smtClean="0"/>
          </a:p>
          <a:p>
            <a:pPr marL="0" indent="0">
              <a:buNone/>
            </a:pPr>
            <a:r>
              <a:rPr lang="fr-FR" sz="2000" dirty="0" smtClean="0"/>
              <a:t>Si </a:t>
            </a:r>
            <a:r>
              <a:rPr lang="fr-FR" sz="2000" dirty="0"/>
              <a:t>ce paramètre est défini à </a:t>
            </a:r>
            <a:r>
              <a:rPr lang="fr-FR" sz="2000" b="1" dirty="0"/>
              <a:t>SCANDIR_SORT_NONE</a:t>
            </a:r>
            <a:r>
              <a:rPr lang="fr-FR" sz="2000" dirty="0"/>
              <a:t>, alors le résultat ne sera pas trié. </a:t>
            </a:r>
            <a:endParaRPr lang="fr-FR" sz="2000" b="1" dirty="0" smtClean="0"/>
          </a:p>
          <a:p>
            <a:pPr marL="0" indent="0">
              <a:buNone/>
            </a:pPr>
            <a:r>
              <a:rPr lang="fr-FR" sz="2000" b="1" dirty="0" smtClean="0"/>
              <a:t>Valeur de retour </a:t>
            </a:r>
            <a:r>
              <a:rPr lang="fr-FR" sz="2000" dirty="0"/>
              <a:t>: Retourne un tableau des fichiers en cas de succès ou </a:t>
            </a:r>
            <a:r>
              <a:rPr lang="fr-FR" sz="2000" b="1" dirty="0"/>
              <a:t>FALSE</a:t>
            </a:r>
            <a:r>
              <a:rPr lang="fr-FR" sz="2000" dirty="0"/>
              <a:t> en cas d'échec. </a:t>
            </a:r>
            <a:endParaRPr lang="fr-FR" sz="2000" dirty="0" smtClean="0"/>
          </a:p>
        </p:txBody>
      </p:sp>
    </p:spTree>
    <p:extLst>
      <p:ext uri="{BB962C8B-B14F-4D97-AF65-F5344CB8AC3E}">
        <p14:creationId xmlns:p14="http://schemas.microsoft.com/office/powerpoint/2010/main" val="3565307412"/>
      </p:ext>
    </p:extLst>
  </p:cSld>
  <p:clrMapOvr>
    <a:masterClrMapping/>
  </p:clrMapOvr>
  <p:transition spd="slow">
    <p:wipe dir="d"/>
  </p:transition>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smtClean="0">
                <a:solidFill>
                  <a:schemeClr val="accent2">
                    <a:lumMod val="75000"/>
                  </a:schemeClr>
                </a:solidFill>
              </a:rPr>
              <a:t>scandir</a:t>
            </a:r>
            <a:r>
              <a:rPr lang="fr-FR" sz="3600" b="1" i="1" dirty="0" smtClean="0">
                <a:solidFill>
                  <a:schemeClr val="accent2">
                    <a:lumMod val="75000"/>
                  </a:schemeClr>
                </a:solidFill>
              </a:rPr>
              <a:t>()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Exemple :</a:t>
            </a:r>
          </a:p>
          <a:p>
            <a:pPr marL="0" indent="0">
              <a:buNone/>
            </a:pPr>
            <a:r>
              <a:rPr lang="fr-FR" sz="2000" dirty="0"/>
              <a:t>Liste de toutes les entrées de C:\WINDOWS</a:t>
            </a:r>
          </a:p>
          <a:p>
            <a:pPr marL="0" indent="0">
              <a:buNone/>
            </a:pPr>
            <a:r>
              <a:rPr lang="fr-FR" sz="1800" b="1" dirty="0" smtClean="0">
                <a:solidFill>
                  <a:srgbClr val="C00000"/>
                </a:solidFill>
                <a:latin typeface="Courier New" pitchFamily="49" charset="0"/>
                <a:cs typeface="Courier New" pitchFamily="49" charset="0"/>
              </a:rPr>
              <a:t>&lt;?PHP</a:t>
            </a:r>
          </a:p>
          <a:p>
            <a:pPr marL="0" indent="0">
              <a:buNone/>
            </a:pPr>
            <a:r>
              <a:rPr lang="pt-BR" sz="1800" b="1" dirty="0">
                <a:latin typeface="Courier New" pitchFamily="49" charset="0"/>
                <a:cs typeface="Courier New" pitchFamily="49" charset="0"/>
              </a:rPr>
              <a:t>$d = "C:/WINDOWS";</a:t>
            </a:r>
          </a:p>
          <a:p>
            <a:pPr marL="0" indent="0">
              <a:buNone/>
            </a:pPr>
            <a:r>
              <a:rPr lang="pt-BR" sz="1800" b="1" dirty="0">
                <a:latin typeface="Courier New" pitchFamily="49" charset="0"/>
                <a:cs typeface="Courier New" pitchFamily="49" charset="0"/>
              </a:rPr>
              <a:t>$tab_fichiers = scandir($d);</a:t>
            </a:r>
          </a:p>
          <a:p>
            <a:pPr marL="0" indent="0">
              <a:buNone/>
            </a:pPr>
            <a:r>
              <a:rPr lang="pt-BR" sz="1800" b="1" dirty="0">
                <a:latin typeface="Courier New" pitchFamily="49" charset="0"/>
                <a:cs typeface="Courier New" pitchFamily="49" charset="0"/>
              </a:rPr>
              <a:t>foreach ($tab_fichiers as $entry) {</a:t>
            </a:r>
          </a:p>
          <a:p>
            <a:pPr marL="0" indent="0">
              <a:buNone/>
            </a:pPr>
            <a:r>
              <a:rPr lang="pt-BR" sz="1800" b="1" dirty="0">
                <a:latin typeface="Courier New" pitchFamily="49" charset="0"/>
                <a:cs typeface="Courier New" pitchFamily="49" charset="0"/>
              </a:rPr>
              <a:t>   echo htmlentities($entry)."&lt;br/&gt;";</a:t>
            </a:r>
          </a:p>
          <a:p>
            <a:pPr marL="0" indent="0">
              <a:buNone/>
            </a:pPr>
            <a:r>
              <a:rPr lang="pt-BR" sz="1800" b="1" dirty="0" smtClean="0">
                <a:latin typeface="Courier New" pitchFamily="49" charset="0"/>
                <a:cs typeface="Courier New" pitchFamily="49" charset="0"/>
              </a:rPr>
              <a:t>}</a:t>
            </a:r>
          </a:p>
          <a:p>
            <a:pPr marL="0" indent="0">
              <a:buNone/>
            </a:pPr>
            <a:r>
              <a:rPr lang="fr-FR" sz="1800" b="1" dirty="0" smtClean="0">
                <a:solidFill>
                  <a:srgbClr val="C00000"/>
                </a:solidFill>
                <a:latin typeface="Courier New" pitchFamily="49" charset="0"/>
                <a:cs typeface="Courier New" pitchFamily="49" charset="0"/>
              </a:rPr>
              <a:t>?&gt;</a:t>
            </a:r>
          </a:p>
          <a:p>
            <a:pPr marL="0" indent="0">
              <a:buNone/>
            </a:pPr>
            <a:endParaRPr lang="fr-FR" sz="1800" b="1" dirty="0" smtClean="0">
              <a:solidFill>
                <a:srgbClr val="C00000"/>
              </a:solidFill>
              <a:latin typeface="Courier New" pitchFamily="49" charset="0"/>
              <a:cs typeface="Courier New"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2564" y="980728"/>
            <a:ext cx="2695575" cy="5581650"/>
          </a:xfrm>
          <a:prstGeom prst="rect">
            <a:avLst/>
          </a:prstGeom>
          <a:noFill/>
          <a:ln>
            <a:noFill/>
          </a:ln>
          <a:scene3d>
            <a:camera prst="orthographicFront"/>
            <a:lightRig rig="threePt" dir="t"/>
          </a:scene3d>
          <a:sp3d>
            <a:bevelT w="165100" prst="coolSlan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1710343"/>
      </p:ext>
    </p:extLst>
  </p:cSld>
  <p:clrMapOvr>
    <a:masterClrMapping/>
  </p:clrMapOvr>
  <p:transition spd="slow">
    <p:wipe dir="d"/>
  </p:transition>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smtClean="0">
                <a:solidFill>
                  <a:schemeClr val="accent2">
                    <a:lumMod val="75000"/>
                  </a:schemeClr>
                </a:solidFill>
              </a:rPr>
              <a:t>opendir</a:t>
            </a:r>
            <a:r>
              <a:rPr lang="fr-FR" sz="3600" b="1" i="1" dirty="0" smtClean="0">
                <a:solidFill>
                  <a:schemeClr val="accent2">
                    <a:lumMod val="75000"/>
                  </a:schemeClr>
                </a:solidFill>
              </a:rPr>
              <a:t>()   </a:t>
            </a:r>
            <a:r>
              <a:rPr lang="fr-FR" sz="3600" b="1" i="1" dirty="0">
                <a:solidFill>
                  <a:schemeClr val="accent2">
                    <a:lumMod val="75000"/>
                  </a:schemeClr>
                </a:solidFill>
              </a:rPr>
              <a:t>closedir() </a:t>
            </a:r>
            <a:r>
              <a:rPr lang="fr-FR" sz="3600" b="1" i="1" dirty="0" smtClean="0">
                <a:solidFill>
                  <a:schemeClr val="accent2">
                    <a:lumMod val="75000"/>
                  </a:schemeClr>
                </a:solidFill>
              </a:rPr>
              <a:t> rewinddir()</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solidFill>
                  <a:schemeClr val="accent1">
                    <a:lumMod val="75000"/>
                  </a:schemeClr>
                </a:solidFill>
              </a:rPr>
              <a:t>$</a:t>
            </a:r>
            <a:r>
              <a:rPr lang="fr-FR" sz="2000" dirty="0" err="1" smtClean="0">
                <a:solidFill>
                  <a:schemeClr val="accent1">
                    <a:lumMod val="75000"/>
                  </a:schemeClr>
                </a:solidFill>
              </a:rPr>
              <a:t>handle</a:t>
            </a:r>
            <a:r>
              <a:rPr lang="fr-FR" sz="2000" dirty="0" smtClean="0">
                <a:solidFill>
                  <a:schemeClr val="accent1">
                    <a:lumMod val="75000"/>
                  </a:schemeClr>
                </a:solidFill>
              </a:rPr>
              <a:t> </a:t>
            </a:r>
            <a:r>
              <a:rPr lang="fr-FR" sz="2000" b="1" i="1" dirty="0" err="1" smtClean="0">
                <a:solidFill>
                  <a:schemeClr val="accent2">
                    <a:lumMod val="75000"/>
                  </a:schemeClr>
                </a:solidFill>
              </a:rPr>
              <a:t>opendir</a:t>
            </a:r>
            <a:r>
              <a:rPr lang="fr-FR" sz="2000" b="1" i="1" dirty="0">
                <a:solidFill>
                  <a:schemeClr val="accent2">
                    <a:lumMod val="75000"/>
                  </a:schemeClr>
                </a:solidFill>
              </a:rPr>
              <a:t>(</a:t>
            </a:r>
            <a:r>
              <a:rPr lang="fr-FR" sz="2000" b="1" i="1" dirty="0">
                <a:solidFill>
                  <a:schemeClr val="tx2">
                    <a:lumMod val="75000"/>
                  </a:schemeClr>
                </a:solidFill>
              </a:rPr>
              <a:t>$</a:t>
            </a:r>
            <a:r>
              <a:rPr lang="fr-FR" sz="2000" b="1" i="1" dirty="0" smtClean="0">
                <a:solidFill>
                  <a:schemeClr val="tx2">
                    <a:lumMod val="75000"/>
                  </a:schemeClr>
                </a:solidFill>
              </a:rPr>
              <a:t>directory</a:t>
            </a:r>
            <a:r>
              <a:rPr lang="fr-FR" sz="2000" b="1" i="1" dirty="0" smtClean="0">
                <a:solidFill>
                  <a:schemeClr val="accent2">
                    <a:lumMod val="75000"/>
                  </a:schemeClr>
                </a:solidFill>
              </a:rPr>
              <a:t>) </a:t>
            </a:r>
          </a:p>
          <a:p>
            <a:pPr marL="0" indent="0">
              <a:buNone/>
            </a:pPr>
            <a:r>
              <a:rPr lang="fr-FR" sz="2000" dirty="0" smtClean="0"/>
              <a:t>Retourne </a:t>
            </a:r>
            <a:r>
              <a:rPr lang="fr-FR" sz="2000" dirty="0"/>
              <a:t>un pointeur sur un dossier qui pour être utilisé avec les fonctions closedir(), readdir() et rewinddir(). </a:t>
            </a:r>
            <a:endParaRPr lang="fr-FR" sz="2000" dirty="0" smtClean="0"/>
          </a:p>
          <a:p>
            <a:pPr marL="0" indent="0">
              <a:buNone/>
            </a:pPr>
            <a:r>
              <a:rPr lang="fr-FR" sz="2000" b="1" dirty="0" smtClean="0">
                <a:solidFill>
                  <a:schemeClr val="tx2">
                    <a:lumMod val="75000"/>
                  </a:schemeClr>
                </a:solidFill>
              </a:rPr>
              <a:t>$directory </a:t>
            </a:r>
            <a:r>
              <a:rPr lang="fr-FR" sz="2000" dirty="0" smtClean="0">
                <a:solidFill>
                  <a:schemeClr val="tx2">
                    <a:lumMod val="75000"/>
                  </a:schemeClr>
                </a:solidFill>
              </a:rPr>
              <a:t>: </a:t>
            </a:r>
            <a:r>
              <a:rPr lang="fr-FR" sz="2000" dirty="0" smtClean="0"/>
              <a:t>chemin du dossier à ouvrir.</a:t>
            </a:r>
          </a:p>
          <a:p>
            <a:pPr marL="0" indent="0">
              <a:buNone/>
            </a:pPr>
            <a:r>
              <a:rPr lang="fr-FR" sz="2000" b="1" dirty="0" smtClean="0"/>
              <a:t>Valeur de retour </a:t>
            </a:r>
            <a:r>
              <a:rPr lang="fr-FR" sz="2000" dirty="0"/>
              <a:t>: Retourne </a:t>
            </a:r>
            <a:r>
              <a:rPr lang="fr-FR" sz="2000" dirty="0" smtClean="0"/>
              <a:t>la ressource du dossier </a:t>
            </a:r>
            <a:r>
              <a:rPr lang="fr-FR" sz="2000" dirty="0"/>
              <a:t>en cas de succès ou </a:t>
            </a:r>
            <a:r>
              <a:rPr lang="fr-FR" sz="2000" b="1" dirty="0"/>
              <a:t>FALSE</a:t>
            </a:r>
            <a:r>
              <a:rPr lang="fr-FR" sz="2000" dirty="0"/>
              <a:t> en cas d'échec. </a:t>
            </a:r>
            <a:endParaRPr lang="fr-FR" sz="2000" dirty="0" smtClean="0"/>
          </a:p>
          <a:p>
            <a:pPr marL="0" indent="0">
              <a:buNone/>
            </a:pPr>
            <a:endParaRPr lang="fr-FR" sz="2000" b="1" i="1" dirty="0" smtClean="0">
              <a:solidFill>
                <a:schemeClr val="accent2">
                  <a:lumMod val="75000"/>
                </a:schemeClr>
              </a:solidFill>
            </a:endParaRPr>
          </a:p>
          <a:p>
            <a:pPr marL="0" indent="0">
              <a:buNone/>
            </a:pPr>
            <a:r>
              <a:rPr lang="fr-FR" sz="2000" b="1" i="1" dirty="0" smtClean="0">
                <a:solidFill>
                  <a:schemeClr val="accent2">
                    <a:lumMod val="75000"/>
                  </a:schemeClr>
                </a:solidFill>
              </a:rPr>
              <a:t>closedir(</a:t>
            </a:r>
            <a:r>
              <a:rPr lang="fr-FR" sz="2000" b="1" dirty="0">
                <a:solidFill>
                  <a:schemeClr val="accent1">
                    <a:lumMod val="75000"/>
                  </a:schemeClr>
                </a:solidFill>
              </a:rPr>
              <a:t>$</a:t>
            </a:r>
            <a:r>
              <a:rPr lang="fr-FR" sz="2000" b="1" dirty="0" err="1" smtClean="0">
                <a:solidFill>
                  <a:schemeClr val="accent1">
                    <a:lumMod val="75000"/>
                  </a:schemeClr>
                </a:solidFill>
              </a:rPr>
              <a:t>handle</a:t>
            </a:r>
            <a:r>
              <a:rPr lang="fr-FR" sz="2000" b="1" i="1" dirty="0" smtClean="0">
                <a:solidFill>
                  <a:schemeClr val="accent2">
                    <a:lumMod val="75000"/>
                  </a:schemeClr>
                </a:solidFill>
              </a:rPr>
              <a:t>) </a:t>
            </a:r>
            <a:endParaRPr lang="fr-FR" sz="2000" b="1" i="1" dirty="0">
              <a:solidFill>
                <a:schemeClr val="accent2">
                  <a:lumMod val="75000"/>
                </a:schemeClr>
              </a:solidFill>
            </a:endParaRPr>
          </a:p>
          <a:p>
            <a:pPr marL="0" indent="0">
              <a:buNone/>
            </a:pPr>
            <a:r>
              <a:rPr lang="fr-FR" sz="2000" dirty="0" smtClean="0"/>
              <a:t>Ferme </a:t>
            </a:r>
            <a:r>
              <a:rPr lang="fr-FR" sz="2000" dirty="0"/>
              <a:t>le pointeur de dossier ouvert avec </a:t>
            </a:r>
            <a:r>
              <a:rPr lang="fr-FR" sz="2000" b="1" dirty="0" err="1">
                <a:solidFill>
                  <a:schemeClr val="accent2">
                    <a:lumMod val="75000"/>
                  </a:schemeClr>
                </a:solidFill>
              </a:rPr>
              <a:t>opendir</a:t>
            </a:r>
            <a:r>
              <a:rPr lang="fr-FR" sz="2000" b="1" dirty="0">
                <a:solidFill>
                  <a:schemeClr val="accent2">
                    <a:lumMod val="75000"/>
                  </a:schemeClr>
                </a:solidFill>
              </a:rPr>
              <a:t>(). </a:t>
            </a:r>
          </a:p>
          <a:p>
            <a:pPr marL="0" indent="0">
              <a:buNone/>
            </a:pPr>
            <a:r>
              <a:rPr lang="fr-FR" sz="2000" b="1" dirty="0">
                <a:solidFill>
                  <a:schemeClr val="accent1">
                    <a:lumMod val="75000"/>
                  </a:schemeClr>
                </a:solidFill>
              </a:rPr>
              <a:t>$</a:t>
            </a:r>
            <a:r>
              <a:rPr lang="fr-FR" sz="2000" b="1" dirty="0" err="1" smtClean="0">
                <a:solidFill>
                  <a:schemeClr val="accent1">
                    <a:lumMod val="75000"/>
                  </a:schemeClr>
                </a:solidFill>
              </a:rPr>
              <a:t>handle</a:t>
            </a:r>
            <a:r>
              <a:rPr lang="fr-FR" sz="2000" b="1" dirty="0" smtClean="0">
                <a:solidFill>
                  <a:schemeClr val="accent1">
                    <a:lumMod val="75000"/>
                  </a:schemeClr>
                </a:solidFill>
              </a:rPr>
              <a:t> </a:t>
            </a:r>
            <a:r>
              <a:rPr lang="fr-FR" sz="2000" dirty="0" smtClean="0"/>
              <a:t>: ressource ouverte avec </a:t>
            </a:r>
            <a:r>
              <a:rPr lang="fr-FR" sz="2000" b="1" dirty="0" err="1">
                <a:solidFill>
                  <a:schemeClr val="accent2">
                    <a:lumMod val="75000"/>
                  </a:schemeClr>
                </a:solidFill>
              </a:rPr>
              <a:t>opendir</a:t>
            </a:r>
            <a:r>
              <a:rPr lang="fr-FR" sz="2000" b="1" dirty="0">
                <a:solidFill>
                  <a:schemeClr val="accent2">
                    <a:lumMod val="75000"/>
                  </a:schemeClr>
                </a:solidFill>
              </a:rPr>
              <a:t>(). </a:t>
            </a:r>
          </a:p>
          <a:p>
            <a:pPr marL="0" indent="0">
              <a:buNone/>
            </a:pPr>
            <a:endParaRPr lang="fr-FR" sz="2000" i="1" dirty="0" smtClean="0"/>
          </a:p>
          <a:p>
            <a:pPr marL="0" indent="0">
              <a:buNone/>
            </a:pPr>
            <a:r>
              <a:rPr lang="fr-FR" sz="2000" b="1" i="1" dirty="0" smtClean="0">
                <a:solidFill>
                  <a:schemeClr val="accent2">
                    <a:lumMod val="75000"/>
                  </a:schemeClr>
                </a:solidFill>
              </a:rPr>
              <a:t>rewinddir(</a:t>
            </a:r>
            <a:r>
              <a:rPr lang="fr-FR" sz="2000" b="1" dirty="0">
                <a:solidFill>
                  <a:schemeClr val="accent1">
                    <a:lumMod val="75000"/>
                  </a:schemeClr>
                </a:solidFill>
              </a:rPr>
              <a:t>$</a:t>
            </a:r>
            <a:r>
              <a:rPr lang="fr-FR" sz="2000" b="1" dirty="0" err="1" smtClean="0">
                <a:solidFill>
                  <a:schemeClr val="accent1">
                    <a:lumMod val="75000"/>
                  </a:schemeClr>
                </a:solidFill>
              </a:rPr>
              <a:t>handle</a:t>
            </a:r>
            <a:r>
              <a:rPr lang="fr-FR" sz="2000" b="1" i="1" dirty="0" smtClean="0">
                <a:solidFill>
                  <a:schemeClr val="accent2">
                    <a:lumMod val="75000"/>
                  </a:schemeClr>
                </a:solidFill>
              </a:rPr>
              <a:t>) </a:t>
            </a:r>
            <a:endParaRPr lang="fr-FR" sz="2000" b="1" i="1" dirty="0">
              <a:solidFill>
                <a:schemeClr val="accent2">
                  <a:lumMod val="75000"/>
                </a:schemeClr>
              </a:solidFill>
            </a:endParaRPr>
          </a:p>
          <a:p>
            <a:pPr marL="0" indent="0">
              <a:buNone/>
            </a:pPr>
            <a:r>
              <a:rPr lang="fr-FR" sz="2000" dirty="0"/>
              <a:t>retourne à la première entrée du dossier </a:t>
            </a:r>
            <a:r>
              <a:rPr lang="fr-FR" sz="2000" dirty="0" smtClean="0"/>
              <a:t>ouvert avec </a:t>
            </a:r>
            <a:r>
              <a:rPr lang="fr-FR" sz="2000" b="1" dirty="0" err="1">
                <a:solidFill>
                  <a:schemeClr val="accent2">
                    <a:lumMod val="75000"/>
                  </a:schemeClr>
                </a:solidFill>
              </a:rPr>
              <a:t>opendir</a:t>
            </a:r>
            <a:r>
              <a:rPr lang="fr-FR" sz="2000" b="1" dirty="0">
                <a:solidFill>
                  <a:schemeClr val="accent2">
                    <a:lumMod val="75000"/>
                  </a:schemeClr>
                </a:solidFill>
              </a:rPr>
              <a:t>(). </a:t>
            </a:r>
          </a:p>
          <a:p>
            <a:pPr marL="0" indent="0">
              <a:buNone/>
            </a:pPr>
            <a:r>
              <a:rPr lang="fr-FR" sz="2000" b="1" dirty="0">
                <a:solidFill>
                  <a:schemeClr val="accent1">
                    <a:lumMod val="75000"/>
                  </a:schemeClr>
                </a:solidFill>
              </a:rPr>
              <a:t>$</a:t>
            </a:r>
            <a:r>
              <a:rPr lang="fr-FR" sz="2000" b="1" dirty="0" err="1">
                <a:solidFill>
                  <a:schemeClr val="accent1">
                    <a:lumMod val="75000"/>
                  </a:schemeClr>
                </a:solidFill>
              </a:rPr>
              <a:t>handle</a:t>
            </a:r>
            <a:r>
              <a:rPr lang="fr-FR" sz="2000" b="1" dirty="0">
                <a:solidFill>
                  <a:schemeClr val="accent1">
                    <a:lumMod val="75000"/>
                  </a:schemeClr>
                </a:solidFill>
              </a:rPr>
              <a:t> </a:t>
            </a:r>
            <a:r>
              <a:rPr lang="fr-FR" sz="2000" dirty="0"/>
              <a:t>: ressource ouverte avec </a:t>
            </a:r>
            <a:r>
              <a:rPr lang="fr-FR" sz="2000" b="1" dirty="0" err="1">
                <a:solidFill>
                  <a:schemeClr val="accent2">
                    <a:lumMod val="75000"/>
                  </a:schemeClr>
                </a:solidFill>
              </a:rPr>
              <a:t>opendir</a:t>
            </a:r>
            <a:r>
              <a:rPr lang="fr-FR" sz="2000" b="1" dirty="0">
                <a:solidFill>
                  <a:schemeClr val="accent2">
                    <a:lumMod val="75000"/>
                  </a:schemeClr>
                </a:solidFill>
              </a:rPr>
              <a:t>(). </a:t>
            </a:r>
          </a:p>
          <a:p>
            <a:pPr marL="0" indent="0">
              <a:buNone/>
            </a:pPr>
            <a:endParaRPr lang="fr-FR" sz="2000" dirty="0"/>
          </a:p>
        </p:txBody>
      </p:sp>
    </p:spTree>
    <p:extLst>
      <p:ext uri="{BB962C8B-B14F-4D97-AF65-F5344CB8AC3E}">
        <p14:creationId xmlns:p14="http://schemas.microsoft.com/office/powerpoint/2010/main" val="782295897"/>
      </p:ext>
    </p:extLst>
  </p:cSld>
  <p:clrMapOvr>
    <a:masterClrMapping/>
  </p:clrMapOvr>
  <p:transition spd="slow">
    <p:wipe dir="d"/>
  </p:transition>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smtClean="0">
                <a:solidFill>
                  <a:schemeClr val="accent2">
                    <a:lumMod val="75000"/>
                  </a:schemeClr>
                </a:solidFill>
              </a:rPr>
              <a:t>readdir()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b="1" i="1" dirty="0" smtClean="0">
                <a:solidFill>
                  <a:schemeClr val="accent2">
                    <a:lumMod val="75000"/>
                  </a:schemeClr>
                </a:solidFill>
              </a:rPr>
              <a:t>readdir</a:t>
            </a:r>
            <a:r>
              <a:rPr lang="fr-FR" sz="2000" b="1" i="1" dirty="0">
                <a:solidFill>
                  <a:schemeClr val="accent2">
                    <a:lumMod val="75000"/>
                  </a:schemeClr>
                </a:solidFill>
              </a:rPr>
              <a:t> (</a:t>
            </a:r>
            <a:r>
              <a:rPr lang="fr-FR" sz="2000" b="1" dirty="0">
                <a:solidFill>
                  <a:schemeClr val="accent1">
                    <a:lumMod val="75000"/>
                  </a:schemeClr>
                </a:solidFill>
              </a:rPr>
              <a:t>$</a:t>
            </a:r>
            <a:r>
              <a:rPr lang="fr-FR" sz="2000" b="1" dirty="0" err="1" smtClean="0">
                <a:solidFill>
                  <a:schemeClr val="accent1">
                    <a:lumMod val="75000"/>
                  </a:schemeClr>
                </a:solidFill>
              </a:rPr>
              <a:t>handle</a:t>
            </a:r>
            <a:r>
              <a:rPr lang="fr-FR" sz="2000" b="1" i="1" dirty="0" smtClean="0">
                <a:solidFill>
                  <a:schemeClr val="accent2">
                    <a:lumMod val="75000"/>
                  </a:schemeClr>
                </a:solidFill>
              </a:rPr>
              <a:t>) </a:t>
            </a:r>
          </a:p>
          <a:p>
            <a:pPr marL="0" indent="0">
              <a:buNone/>
            </a:pPr>
            <a:r>
              <a:rPr lang="fr-FR" sz="2000" dirty="0"/>
              <a:t>retourne le nom de la prochaine entrée du </a:t>
            </a:r>
            <a:r>
              <a:rPr lang="fr-FR" sz="2000" dirty="0" smtClean="0"/>
              <a:t>dossier. </a:t>
            </a:r>
          </a:p>
          <a:p>
            <a:pPr marL="0" indent="0">
              <a:buNone/>
            </a:pPr>
            <a:r>
              <a:rPr lang="fr-FR" sz="2000" dirty="0" smtClean="0"/>
              <a:t>Les </a:t>
            </a:r>
            <a:r>
              <a:rPr lang="fr-FR" sz="2000" dirty="0"/>
              <a:t>entrées sont retournées dans l'ordre dans lequel elles sont enregistrées dans le système de fichiers. </a:t>
            </a:r>
            <a:endParaRPr lang="fr-FR" sz="2000" dirty="0" smtClean="0"/>
          </a:p>
          <a:p>
            <a:pPr marL="0" indent="0">
              <a:buNone/>
            </a:pPr>
            <a:endParaRPr lang="fr-FR" sz="2000" dirty="0" smtClean="0"/>
          </a:p>
          <a:p>
            <a:pPr marL="0" indent="0">
              <a:buNone/>
            </a:pPr>
            <a:r>
              <a:rPr lang="fr-FR" sz="2000" b="1" dirty="0">
                <a:solidFill>
                  <a:schemeClr val="accent1">
                    <a:lumMod val="75000"/>
                  </a:schemeClr>
                </a:solidFill>
              </a:rPr>
              <a:t>$</a:t>
            </a:r>
            <a:r>
              <a:rPr lang="fr-FR" sz="2000" b="1" dirty="0" err="1">
                <a:solidFill>
                  <a:schemeClr val="accent1">
                    <a:lumMod val="75000"/>
                  </a:schemeClr>
                </a:solidFill>
              </a:rPr>
              <a:t>handle</a:t>
            </a:r>
            <a:r>
              <a:rPr lang="fr-FR" sz="2000" b="1" dirty="0">
                <a:solidFill>
                  <a:schemeClr val="accent1">
                    <a:lumMod val="75000"/>
                  </a:schemeClr>
                </a:solidFill>
              </a:rPr>
              <a:t> </a:t>
            </a:r>
            <a:r>
              <a:rPr lang="fr-FR" sz="2000" dirty="0"/>
              <a:t>: ressource ouverte avec </a:t>
            </a:r>
            <a:r>
              <a:rPr lang="fr-FR" sz="2000" b="1" dirty="0" err="1">
                <a:solidFill>
                  <a:schemeClr val="accent2">
                    <a:lumMod val="75000"/>
                  </a:schemeClr>
                </a:solidFill>
              </a:rPr>
              <a:t>opendir</a:t>
            </a:r>
            <a:r>
              <a:rPr lang="fr-FR" sz="2000" b="1" dirty="0" smtClean="0">
                <a:solidFill>
                  <a:schemeClr val="accent2">
                    <a:lumMod val="75000"/>
                  </a:schemeClr>
                </a:solidFill>
              </a:rPr>
              <a:t>().</a:t>
            </a:r>
          </a:p>
          <a:p>
            <a:pPr marL="0" indent="0">
              <a:buNone/>
            </a:pPr>
            <a:endParaRPr lang="fr-FR" sz="2000" b="1" dirty="0" smtClean="0">
              <a:solidFill>
                <a:schemeClr val="accent2">
                  <a:lumMod val="75000"/>
                </a:schemeClr>
              </a:solidFill>
            </a:endParaRPr>
          </a:p>
          <a:p>
            <a:pPr marL="0" indent="0">
              <a:buNone/>
            </a:pPr>
            <a:r>
              <a:rPr lang="fr-FR" sz="2000" b="1" dirty="0" smtClean="0"/>
              <a:t>Valeur de retour </a:t>
            </a:r>
            <a:r>
              <a:rPr lang="fr-FR" sz="2000" dirty="0"/>
              <a:t>: le nom de l'entrée </a:t>
            </a:r>
            <a:r>
              <a:rPr lang="fr-FR" sz="2000" dirty="0" smtClean="0"/>
              <a:t>du dossier ouvert avec </a:t>
            </a:r>
            <a:r>
              <a:rPr lang="fr-FR" sz="2000" dirty="0" err="1" smtClean="0"/>
              <a:t>opendir</a:t>
            </a:r>
            <a:r>
              <a:rPr lang="fr-FR" sz="2000" dirty="0" smtClean="0"/>
              <a:t>() en </a:t>
            </a:r>
            <a:r>
              <a:rPr lang="fr-FR" sz="2000" dirty="0"/>
              <a:t>cas de réussite ou </a:t>
            </a:r>
            <a:r>
              <a:rPr lang="fr-FR" sz="2000" b="1" dirty="0"/>
              <a:t>FALSE</a:t>
            </a:r>
            <a:r>
              <a:rPr lang="fr-FR" sz="2000" dirty="0"/>
              <a:t> si une erreur survient. </a:t>
            </a:r>
            <a:endParaRPr lang="fr-FR" sz="2000" dirty="0" smtClean="0"/>
          </a:p>
        </p:txBody>
      </p:sp>
    </p:spTree>
    <p:extLst>
      <p:ext uri="{BB962C8B-B14F-4D97-AF65-F5344CB8AC3E}">
        <p14:creationId xmlns:p14="http://schemas.microsoft.com/office/powerpoint/2010/main" val="3090696911"/>
      </p:ext>
    </p:extLst>
  </p:cSld>
  <p:clrMapOvr>
    <a:masterClrMapping/>
  </p:clrMapOvr>
  <p:transition spd="slow">
    <p:wipe dir="d"/>
  </p:transition>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smtClean="0">
                <a:solidFill>
                  <a:schemeClr val="accent2">
                    <a:lumMod val="75000"/>
                  </a:schemeClr>
                </a:solidFill>
              </a:rPr>
              <a:t>readdir() </a:t>
            </a:r>
            <a:endParaRPr lang="fr-FR" sz="3600" b="1" dirty="0">
              <a:solidFill>
                <a:schemeClr val="accent2">
                  <a:lumMod val="75000"/>
                </a:schemeClr>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1052736"/>
            <a:ext cx="3914775" cy="5610225"/>
          </a:xfrm>
          <a:prstGeom prst="rect">
            <a:avLst/>
          </a:prstGeom>
          <a:noFill/>
          <a:ln>
            <a:noFill/>
          </a:ln>
          <a:scene3d>
            <a:camera prst="orthographicFront"/>
            <a:lightRig rig="threePt" dir="t"/>
          </a:scene3d>
          <a:sp3d>
            <a:bevelT w="165100" prst="coolSlan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2314919"/>
      </p:ext>
    </p:extLst>
  </p:cSld>
  <p:clrMapOvr>
    <a:masterClrMapping/>
  </p:clrMapOvr>
  <p:transition spd="slow">
    <p:wipe dir="d"/>
  </p:transition>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smtClean="0">
                <a:solidFill>
                  <a:schemeClr val="accent2">
                    <a:lumMod val="75000"/>
                  </a:schemeClr>
                </a:solidFill>
              </a:rPr>
              <a:t>readdir()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t>Exemple : </a:t>
            </a:r>
            <a:r>
              <a:rPr lang="fr-FR" sz="2000" dirty="0"/>
              <a:t>Liste de toutes les entrées de C:\WINDOWS</a:t>
            </a:r>
            <a:endParaRPr lang="fr-FR" sz="2000" dirty="0" smtClean="0"/>
          </a:p>
          <a:p>
            <a:pPr marL="0" indent="0">
              <a:buNone/>
            </a:pPr>
            <a:r>
              <a:rPr lang="fr-FR" sz="1600" b="1" dirty="0">
                <a:solidFill>
                  <a:srgbClr val="C00000"/>
                </a:solidFill>
                <a:latin typeface="Courier New" pitchFamily="49" charset="0"/>
                <a:cs typeface="Courier New" pitchFamily="49" charset="0"/>
              </a:rPr>
              <a:t>&lt;?PHP</a:t>
            </a:r>
          </a:p>
          <a:p>
            <a:pPr marL="0" indent="0">
              <a:buNone/>
            </a:pPr>
            <a:r>
              <a:rPr lang="fr-FR" sz="1600" b="1" dirty="0" smtClean="0">
                <a:latin typeface="Courier New" pitchFamily="49" charset="0"/>
                <a:cs typeface="Courier New" pitchFamily="49" charset="0"/>
              </a:rPr>
              <a:t>$</a:t>
            </a:r>
            <a:r>
              <a:rPr lang="fr-FR" sz="1600" b="1" dirty="0">
                <a:latin typeface="Courier New" pitchFamily="49" charset="0"/>
                <a:cs typeface="Courier New" pitchFamily="49" charset="0"/>
              </a:rPr>
              <a:t>d = "C:/WINDOWS";</a:t>
            </a:r>
          </a:p>
          <a:p>
            <a:pPr marL="0" indent="0">
              <a:buNone/>
            </a:pPr>
            <a:r>
              <a:rPr lang="fr-FR" sz="1600" b="1" dirty="0">
                <a:latin typeface="Courier New" pitchFamily="49" charset="0"/>
                <a:cs typeface="Courier New" pitchFamily="49" charset="0"/>
              </a:rPr>
              <a:t>if ($</a:t>
            </a:r>
            <a:r>
              <a:rPr lang="fr-FR" sz="1600" b="1" dirty="0" err="1">
                <a:latin typeface="Courier New" pitchFamily="49" charset="0"/>
                <a:cs typeface="Courier New" pitchFamily="49" charset="0"/>
              </a:rPr>
              <a:t>handle</a:t>
            </a:r>
            <a:r>
              <a:rPr lang="fr-FR" sz="1600" b="1" dirty="0">
                <a:latin typeface="Courier New" pitchFamily="49" charset="0"/>
                <a:cs typeface="Courier New" pitchFamily="49" charset="0"/>
              </a:rPr>
              <a:t> = </a:t>
            </a:r>
            <a:r>
              <a:rPr lang="fr-FR" sz="1600" b="1" dirty="0" err="1">
                <a:latin typeface="Courier New" pitchFamily="49" charset="0"/>
                <a:cs typeface="Courier New" pitchFamily="49" charset="0"/>
              </a:rPr>
              <a:t>opendir</a:t>
            </a:r>
            <a:r>
              <a:rPr lang="fr-FR" sz="1600" b="1" dirty="0">
                <a:latin typeface="Courier New" pitchFamily="49" charset="0"/>
                <a:cs typeface="Courier New" pitchFamily="49" charset="0"/>
              </a:rPr>
              <a:t>($d)) {</a:t>
            </a:r>
          </a:p>
          <a:p>
            <a:pPr marL="0" indent="0">
              <a:buNone/>
            </a:pPr>
            <a:r>
              <a:rPr lang="fr-FR" sz="1600" b="1" dirty="0">
                <a:latin typeface="Courier New" pitchFamily="49" charset="0"/>
                <a:cs typeface="Courier New" pitchFamily="49" charset="0"/>
              </a:rPr>
              <a:t>    </a:t>
            </a:r>
            <a:r>
              <a:rPr lang="fr-FR" sz="1600" b="1" dirty="0" err="1">
                <a:latin typeface="Courier New" pitchFamily="49" charset="0"/>
                <a:cs typeface="Courier New" pitchFamily="49" charset="0"/>
              </a:rPr>
              <a:t>echo</a:t>
            </a:r>
            <a:r>
              <a:rPr lang="fr-FR" sz="1600" b="1" dirty="0">
                <a:latin typeface="Courier New" pitchFamily="49" charset="0"/>
                <a:cs typeface="Courier New" pitchFamily="49" charset="0"/>
              </a:rPr>
              <a:t> "Gestionnaire du dossier : $</a:t>
            </a:r>
            <a:r>
              <a:rPr lang="fr-FR" sz="1600" b="1" dirty="0" err="1">
                <a:latin typeface="Courier New" pitchFamily="49" charset="0"/>
                <a:cs typeface="Courier New" pitchFamily="49" charset="0"/>
              </a:rPr>
              <a:t>handle</a:t>
            </a:r>
            <a:r>
              <a:rPr lang="fr-FR" sz="1600" b="1" dirty="0">
                <a:latin typeface="Courier New" pitchFamily="49" charset="0"/>
                <a:cs typeface="Courier New" pitchFamily="49" charset="0"/>
              </a:rPr>
              <a:t>&lt;</a:t>
            </a:r>
            <a:r>
              <a:rPr lang="fr-FR" sz="1600" b="1" dirty="0" err="1">
                <a:latin typeface="Courier New" pitchFamily="49" charset="0"/>
                <a:cs typeface="Courier New" pitchFamily="49" charset="0"/>
              </a:rPr>
              <a:t>br</a:t>
            </a:r>
            <a:r>
              <a:rPr lang="fr-FR" sz="1600" b="1" dirty="0">
                <a:latin typeface="Courier New" pitchFamily="49" charset="0"/>
                <a:cs typeface="Courier New" pitchFamily="49" charset="0"/>
              </a:rPr>
              <a:t>/&gt;\n";</a:t>
            </a:r>
          </a:p>
          <a:p>
            <a:pPr marL="0" indent="0">
              <a:buNone/>
            </a:pPr>
            <a:r>
              <a:rPr lang="fr-FR" sz="1600" b="1" dirty="0">
                <a:latin typeface="Courier New" pitchFamily="49" charset="0"/>
                <a:cs typeface="Courier New" pitchFamily="49" charset="0"/>
              </a:rPr>
              <a:t>    </a:t>
            </a:r>
            <a:r>
              <a:rPr lang="fr-FR" sz="1600" b="1" dirty="0" err="1">
                <a:latin typeface="Courier New" pitchFamily="49" charset="0"/>
                <a:cs typeface="Courier New" pitchFamily="49" charset="0"/>
              </a:rPr>
              <a:t>echo</a:t>
            </a:r>
            <a:r>
              <a:rPr lang="fr-FR" sz="1600" b="1" dirty="0">
                <a:latin typeface="Courier New" pitchFamily="49" charset="0"/>
                <a:cs typeface="Courier New" pitchFamily="49" charset="0"/>
              </a:rPr>
              <a:t> "Entrées :&lt;</a:t>
            </a:r>
            <a:r>
              <a:rPr lang="fr-FR" sz="1600" b="1" dirty="0" err="1">
                <a:latin typeface="Courier New" pitchFamily="49" charset="0"/>
                <a:cs typeface="Courier New" pitchFamily="49" charset="0"/>
              </a:rPr>
              <a:t>br</a:t>
            </a:r>
            <a:r>
              <a:rPr lang="fr-FR" sz="1600" b="1" dirty="0">
                <a:latin typeface="Courier New" pitchFamily="49" charset="0"/>
                <a:cs typeface="Courier New" pitchFamily="49" charset="0"/>
              </a:rPr>
              <a:t>/&gt;\n";</a:t>
            </a:r>
          </a:p>
          <a:p>
            <a:pPr marL="0" indent="0">
              <a:buNone/>
            </a:pPr>
            <a:r>
              <a:rPr lang="fr-FR" sz="1600" b="1" dirty="0" smtClean="0">
                <a:solidFill>
                  <a:srgbClr val="2403E7"/>
                </a:solidFill>
                <a:latin typeface="Courier New" pitchFamily="49" charset="0"/>
                <a:cs typeface="Courier New" pitchFamily="49" charset="0"/>
              </a:rPr>
              <a:t>/* </a:t>
            </a:r>
            <a:r>
              <a:rPr lang="fr-FR" sz="1600" b="1" dirty="0">
                <a:solidFill>
                  <a:srgbClr val="2403E7"/>
                </a:solidFill>
                <a:latin typeface="Courier New" pitchFamily="49" charset="0"/>
                <a:cs typeface="Courier New" pitchFamily="49" charset="0"/>
              </a:rPr>
              <a:t>Ceci est la façon correcte de </a:t>
            </a:r>
            <a:r>
              <a:rPr lang="fr-FR" sz="1600" b="1" dirty="0" smtClean="0">
                <a:solidFill>
                  <a:srgbClr val="2403E7"/>
                </a:solidFill>
                <a:latin typeface="Courier New" pitchFamily="49" charset="0"/>
                <a:cs typeface="Courier New" pitchFamily="49" charset="0"/>
              </a:rPr>
              <a:t>parcourir </a:t>
            </a:r>
            <a:r>
              <a:rPr lang="fr-FR" sz="1600" b="1" dirty="0">
                <a:solidFill>
                  <a:srgbClr val="2403E7"/>
                </a:solidFill>
                <a:latin typeface="Courier New" pitchFamily="49" charset="0"/>
                <a:cs typeface="Courier New" pitchFamily="49" charset="0"/>
              </a:rPr>
              <a:t>un dossier. */</a:t>
            </a:r>
          </a:p>
          <a:p>
            <a:pPr marL="0" indent="0">
              <a:buNone/>
            </a:pPr>
            <a:r>
              <a:rPr lang="fr-FR" sz="1600" b="1" dirty="0">
                <a:latin typeface="Courier New" pitchFamily="49" charset="0"/>
                <a:cs typeface="Courier New" pitchFamily="49" charset="0"/>
              </a:rPr>
              <a:t>    </a:t>
            </a:r>
            <a:r>
              <a:rPr lang="fr-FR" sz="1600" b="1" dirty="0" err="1">
                <a:latin typeface="Courier New" pitchFamily="49" charset="0"/>
                <a:cs typeface="Courier New" pitchFamily="49" charset="0"/>
              </a:rPr>
              <a:t>while</a:t>
            </a:r>
            <a:r>
              <a:rPr lang="fr-FR" sz="1600" b="1" dirty="0">
                <a:latin typeface="Courier New" pitchFamily="49" charset="0"/>
                <a:cs typeface="Courier New" pitchFamily="49" charset="0"/>
              </a:rPr>
              <a:t> (false !== ($entry = readdir($</a:t>
            </a:r>
            <a:r>
              <a:rPr lang="fr-FR" sz="1600" b="1" dirty="0" err="1">
                <a:latin typeface="Courier New" pitchFamily="49" charset="0"/>
                <a:cs typeface="Courier New" pitchFamily="49" charset="0"/>
              </a:rPr>
              <a:t>handle</a:t>
            </a:r>
            <a:r>
              <a:rPr lang="fr-FR" sz="1600" b="1" dirty="0">
                <a:latin typeface="Courier New" pitchFamily="49" charset="0"/>
                <a:cs typeface="Courier New" pitchFamily="49" charset="0"/>
              </a:rPr>
              <a:t>))) {</a:t>
            </a:r>
          </a:p>
          <a:p>
            <a:pPr marL="0" indent="0">
              <a:buNone/>
            </a:pPr>
            <a:r>
              <a:rPr lang="fr-FR" sz="1600" b="1" dirty="0">
                <a:latin typeface="Courier New" pitchFamily="49" charset="0"/>
                <a:cs typeface="Courier New" pitchFamily="49" charset="0"/>
              </a:rPr>
              <a:t>        </a:t>
            </a:r>
            <a:r>
              <a:rPr lang="fr-FR" sz="1600" b="1" dirty="0" err="1">
                <a:latin typeface="Courier New" pitchFamily="49" charset="0"/>
                <a:cs typeface="Courier New" pitchFamily="49" charset="0"/>
              </a:rPr>
              <a:t>echo</a:t>
            </a:r>
            <a:r>
              <a:rPr lang="fr-FR" sz="1600" b="1" dirty="0">
                <a:latin typeface="Courier New" pitchFamily="49" charset="0"/>
                <a:cs typeface="Courier New" pitchFamily="49" charset="0"/>
              </a:rPr>
              <a:t> </a:t>
            </a:r>
            <a:r>
              <a:rPr lang="fr-FR" sz="1600" b="1" dirty="0" err="1">
                <a:latin typeface="Courier New" pitchFamily="49" charset="0"/>
                <a:cs typeface="Courier New" pitchFamily="49" charset="0"/>
              </a:rPr>
              <a:t>htmlentities</a:t>
            </a:r>
            <a:r>
              <a:rPr lang="fr-FR" sz="1600" b="1" dirty="0">
                <a:latin typeface="Courier New" pitchFamily="49" charset="0"/>
                <a:cs typeface="Courier New" pitchFamily="49" charset="0"/>
              </a:rPr>
              <a:t>($entry)."&lt;</a:t>
            </a:r>
            <a:r>
              <a:rPr lang="fr-FR" sz="1600" b="1" dirty="0" err="1">
                <a:latin typeface="Courier New" pitchFamily="49" charset="0"/>
                <a:cs typeface="Courier New" pitchFamily="49" charset="0"/>
              </a:rPr>
              <a:t>br</a:t>
            </a:r>
            <a:r>
              <a:rPr lang="fr-FR" sz="1600" b="1" dirty="0">
                <a:latin typeface="Courier New" pitchFamily="49" charset="0"/>
                <a:cs typeface="Courier New" pitchFamily="49" charset="0"/>
              </a:rPr>
              <a:t>/&gt;\n";</a:t>
            </a:r>
          </a:p>
          <a:p>
            <a:pPr marL="0" indent="0">
              <a:buNone/>
            </a:pPr>
            <a:r>
              <a:rPr lang="fr-FR" sz="1600" b="1" dirty="0">
                <a:latin typeface="Courier New" pitchFamily="49" charset="0"/>
                <a:cs typeface="Courier New" pitchFamily="49" charset="0"/>
              </a:rPr>
              <a:t>    }</a:t>
            </a:r>
          </a:p>
          <a:p>
            <a:pPr marL="0" indent="0">
              <a:buNone/>
            </a:pPr>
            <a:r>
              <a:rPr lang="fr-FR" sz="1600" b="1" dirty="0" smtClean="0">
                <a:solidFill>
                  <a:srgbClr val="FF0000"/>
                </a:solidFill>
                <a:latin typeface="Courier New" pitchFamily="49" charset="0"/>
                <a:cs typeface="Courier New" pitchFamily="49" charset="0"/>
              </a:rPr>
              <a:t>/* </a:t>
            </a:r>
            <a:r>
              <a:rPr lang="fr-FR" sz="1600" b="1" dirty="0">
                <a:solidFill>
                  <a:srgbClr val="FF0000"/>
                </a:solidFill>
                <a:latin typeface="Courier New" pitchFamily="49" charset="0"/>
                <a:cs typeface="Courier New" pitchFamily="49" charset="0"/>
              </a:rPr>
              <a:t>Ceci est la MAUVAISE façon de </a:t>
            </a:r>
            <a:r>
              <a:rPr lang="fr-FR" sz="1600" b="1" dirty="0" smtClean="0">
                <a:solidFill>
                  <a:srgbClr val="FF0000"/>
                </a:solidFill>
                <a:latin typeface="Courier New" pitchFamily="49" charset="0"/>
                <a:cs typeface="Courier New" pitchFamily="49" charset="0"/>
              </a:rPr>
              <a:t>parcourir </a:t>
            </a:r>
            <a:r>
              <a:rPr lang="fr-FR" sz="1600" b="1" dirty="0">
                <a:solidFill>
                  <a:srgbClr val="FF0000"/>
                </a:solidFill>
                <a:latin typeface="Courier New" pitchFamily="49" charset="0"/>
                <a:cs typeface="Courier New" pitchFamily="49" charset="0"/>
              </a:rPr>
              <a:t>un dossier. */</a:t>
            </a:r>
          </a:p>
          <a:p>
            <a:pPr marL="0" indent="0">
              <a:buNone/>
            </a:pPr>
            <a:r>
              <a:rPr lang="fr-FR" sz="1600" b="1" dirty="0">
                <a:latin typeface="Courier New" pitchFamily="49" charset="0"/>
                <a:cs typeface="Courier New" pitchFamily="49" charset="0"/>
              </a:rPr>
              <a:t>    </a:t>
            </a:r>
            <a:r>
              <a:rPr lang="fr-FR" sz="1600" b="1" dirty="0" err="1">
                <a:latin typeface="Courier New" pitchFamily="49" charset="0"/>
                <a:cs typeface="Courier New" pitchFamily="49" charset="0"/>
              </a:rPr>
              <a:t>while</a:t>
            </a:r>
            <a:r>
              <a:rPr lang="fr-FR" sz="1600" b="1" dirty="0">
                <a:latin typeface="Courier New" pitchFamily="49" charset="0"/>
                <a:cs typeface="Courier New" pitchFamily="49" charset="0"/>
              </a:rPr>
              <a:t> ($entry = readdir($</a:t>
            </a:r>
            <a:r>
              <a:rPr lang="fr-FR" sz="1600" b="1" dirty="0" err="1">
                <a:latin typeface="Courier New" pitchFamily="49" charset="0"/>
                <a:cs typeface="Courier New" pitchFamily="49" charset="0"/>
              </a:rPr>
              <a:t>handle</a:t>
            </a:r>
            <a:r>
              <a:rPr lang="fr-FR" sz="1600" b="1" dirty="0">
                <a:latin typeface="Courier New" pitchFamily="49" charset="0"/>
                <a:cs typeface="Courier New" pitchFamily="49" charset="0"/>
              </a:rPr>
              <a:t>)) {</a:t>
            </a:r>
          </a:p>
          <a:p>
            <a:pPr marL="0" indent="0">
              <a:buNone/>
            </a:pPr>
            <a:r>
              <a:rPr lang="fr-FR" sz="1600" b="1" dirty="0">
                <a:latin typeface="Courier New" pitchFamily="49" charset="0"/>
                <a:cs typeface="Courier New" pitchFamily="49" charset="0"/>
              </a:rPr>
              <a:t>        </a:t>
            </a:r>
            <a:r>
              <a:rPr lang="fr-FR" sz="1600" b="1" dirty="0" err="1">
                <a:latin typeface="Courier New" pitchFamily="49" charset="0"/>
                <a:cs typeface="Courier New" pitchFamily="49" charset="0"/>
              </a:rPr>
              <a:t>echo</a:t>
            </a:r>
            <a:r>
              <a:rPr lang="fr-FR" sz="1600" b="1" dirty="0">
                <a:latin typeface="Courier New" pitchFamily="49" charset="0"/>
                <a:cs typeface="Courier New" pitchFamily="49" charset="0"/>
              </a:rPr>
              <a:t> "$entry &lt;</a:t>
            </a:r>
            <a:r>
              <a:rPr lang="fr-FR" sz="1600" b="1" dirty="0" err="1">
                <a:latin typeface="Courier New" pitchFamily="49" charset="0"/>
                <a:cs typeface="Courier New" pitchFamily="49" charset="0"/>
              </a:rPr>
              <a:t>br</a:t>
            </a:r>
            <a:r>
              <a:rPr lang="fr-FR" sz="1600" b="1" dirty="0">
                <a:latin typeface="Courier New" pitchFamily="49" charset="0"/>
                <a:cs typeface="Courier New" pitchFamily="49" charset="0"/>
              </a:rPr>
              <a:t>/&gt;\n";</a:t>
            </a:r>
          </a:p>
          <a:p>
            <a:pPr marL="0" indent="0">
              <a:buNone/>
            </a:pPr>
            <a:r>
              <a:rPr lang="fr-FR" sz="1600" b="1" dirty="0">
                <a:latin typeface="Courier New" pitchFamily="49" charset="0"/>
                <a:cs typeface="Courier New" pitchFamily="49" charset="0"/>
              </a:rPr>
              <a:t>    }</a:t>
            </a:r>
          </a:p>
          <a:p>
            <a:pPr marL="0" indent="0">
              <a:buNone/>
            </a:pPr>
            <a:r>
              <a:rPr lang="fr-FR" sz="1600" b="1" dirty="0">
                <a:latin typeface="Courier New" pitchFamily="49" charset="0"/>
                <a:cs typeface="Courier New" pitchFamily="49" charset="0"/>
              </a:rPr>
              <a:t>    closedir($</a:t>
            </a:r>
            <a:r>
              <a:rPr lang="fr-FR" sz="1600" b="1" dirty="0" err="1">
                <a:latin typeface="Courier New" pitchFamily="49" charset="0"/>
                <a:cs typeface="Courier New" pitchFamily="49" charset="0"/>
              </a:rPr>
              <a:t>handle</a:t>
            </a:r>
            <a:r>
              <a:rPr lang="fr-FR" sz="1600" b="1" dirty="0">
                <a:latin typeface="Courier New" pitchFamily="49" charset="0"/>
                <a:cs typeface="Courier New" pitchFamily="49" charset="0"/>
              </a:rPr>
              <a:t>);</a:t>
            </a:r>
          </a:p>
          <a:p>
            <a:pPr marL="0" indent="0">
              <a:buNone/>
            </a:pPr>
            <a:r>
              <a:rPr lang="fr-FR" sz="1600" b="1" dirty="0">
                <a:latin typeface="Courier New" pitchFamily="49" charset="0"/>
                <a:cs typeface="Courier New" pitchFamily="49" charset="0"/>
              </a:rPr>
              <a:t>}</a:t>
            </a:r>
          </a:p>
          <a:p>
            <a:pPr marL="0" indent="0">
              <a:buNone/>
            </a:pPr>
            <a:r>
              <a:rPr lang="fr-FR" sz="1600" b="1" dirty="0" smtClean="0">
                <a:solidFill>
                  <a:schemeClr val="accent2"/>
                </a:solidFill>
                <a:latin typeface="Courier New" pitchFamily="49" charset="0"/>
                <a:cs typeface="Courier New" pitchFamily="49" charset="0"/>
              </a:rPr>
              <a:t>?&gt;</a:t>
            </a:r>
          </a:p>
        </p:txBody>
      </p:sp>
    </p:spTree>
    <p:extLst>
      <p:ext uri="{BB962C8B-B14F-4D97-AF65-F5344CB8AC3E}">
        <p14:creationId xmlns:p14="http://schemas.microsoft.com/office/powerpoint/2010/main" val="1653213105"/>
      </p:ext>
    </p:extLst>
  </p:cSld>
  <p:clrMapOvr>
    <a:masterClrMapping/>
  </p:clrMapOvr>
  <p:transition spd="slow">
    <p:wipe dir="d"/>
  </p:transition>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smtClean="0">
                <a:solidFill>
                  <a:schemeClr val="accent2">
                    <a:lumMod val="75000"/>
                  </a:schemeClr>
                </a:solidFill>
              </a:rPr>
              <a:t>rmdir</a:t>
            </a:r>
            <a:r>
              <a:rPr lang="fr-FR" sz="3600" b="1" i="1" dirty="0" smtClean="0">
                <a:solidFill>
                  <a:schemeClr val="accent2">
                    <a:lumMod val="75000"/>
                  </a:schemeClr>
                </a:solidFill>
              </a:rPr>
              <a:t>()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err="1" smtClean="0">
                <a:solidFill>
                  <a:schemeClr val="tx2">
                    <a:lumMod val="75000"/>
                  </a:schemeClr>
                </a:solidFill>
              </a:rPr>
              <a:t>bool</a:t>
            </a:r>
            <a:r>
              <a:rPr lang="fr-FR" sz="2000" dirty="0" smtClean="0">
                <a:solidFill>
                  <a:schemeClr val="tx2">
                    <a:lumMod val="75000"/>
                  </a:schemeClr>
                </a:solidFill>
              </a:rPr>
              <a:t> </a:t>
            </a:r>
            <a:r>
              <a:rPr lang="fr-FR" sz="2000" b="1" i="1" dirty="0" err="1" smtClean="0">
                <a:solidFill>
                  <a:schemeClr val="accent2">
                    <a:lumMod val="75000"/>
                  </a:schemeClr>
                </a:solidFill>
              </a:rPr>
              <a:t>rmdir</a:t>
            </a:r>
            <a:r>
              <a:rPr lang="fr-FR" sz="2000" b="1" i="1" dirty="0" smtClean="0">
                <a:solidFill>
                  <a:schemeClr val="accent2">
                    <a:lumMod val="75000"/>
                  </a:schemeClr>
                </a:solidFill>
              </a:rPr>
              <a:t> </a:t>
            </a:r>
            <a:r>
              <a:rPr lang="fr-FR" sz="2000" b="1" dirty="0">
                <a:solidFill>
                  <a:schemeClr val="accent2">
                    <a:lumMod val="75000"/>
                  </a:schemeClr>
                </a:solidFill>
              </a:rPr>
              <a:t>(</a:t>
            </a:r>
            <a:r>
              <a:rPr lang="fr-FR" sz="2000" b="1" dirty="0">
                <a:solidFill>
                  <a:schemeClr val="tx2">
                    <a:lumMod val="75000"/>
                  </a:schemeClr>
                </a:solidFill>
              </a:rPr>
              <a:t>$</a:t>
            </a:r>
            <a:r>
              <a:rPr lang="fr-FR" sz="2000" b="1" dirty="0" smtClean="0">
                <a:solidFill>
                  <a:schemeClr val="tx2">
                    <a:lumMod val="75000"/>
                  </a:schemeClr>
                </a:solidFill>
              </a:rPr>
              <a:t>chaine</a:t>
            </a:r>
            <a:r>
              <a:rPr lang="fr-FR" sz="2000" b="1" i="1" dirty="0" smtClean="0">
                <a:solidFill>
                  <a:schemeClr val="accent2">
                    <a:lumMod val="75000"/>
                  </a:schemeClr>
                </a:solidFill>
              </a:rPr>
              <a:t>) </a:t>
            </a:r>
            <a:endParaRPr lang="fr-FR" sz="2000" b="1" i="1" dirty="0">
              <a:solidFill>
                <a:schemeClr val="accent2">
                  <a:lumMod val="75000"/>
                </a:schemeClr>
              </a:solidFill>
            </a:endParaRPr>
          </a:p>
          <a:p>
            <a:pPr marL="0" indent="0">
              <a:buNone/>
            </a:pPr>
            <a:r>
              <a:rPr lang="fr-FR" sz="2000" dirty="0"/>
              <a:t>Tente d'effacer le dossier dont le chemin est </a:t>
            </a:r>
            <a:r>
              <a:rPr lang="fr-FR" sz="2000" b="1" dirty="0">
                <a:solidFill>
                  <a:schemeClr val="tx2">
                    <a:lumMod val="75000"/>
                  </a:schemeClr>
                </a:solidFill>
              </a:rPr>
              <a:t>$chaine</a:t>
            </a:r>
            <a:r>
              <a:rPr lang="fr-FR" sz="2000" dirty="0" smtClean="0"/>
              <a:t>.</a:t>
            </a:r>
          </a:p>
          <a:p>
            <a:pPr marL="0" indent="0">
              <a:buNone/>
            </a:pPr>
            <a:r>
              <a:rPr lang="fr-FR" sz="2000" dirty="0" smtClean="0"/>
              <a:t>Le </a:t>
            </a:r>
            <a:r>
              <a:rPr lang="fr-FR" sz="2000" dirty="0"/>
              <a:t>dossier doit être vide, et le script doit avoir les autorisations adéquates. Une alerte de niveau </a:t>
            </a:r>
            <a:r>
              <a:rPr lang="fr-FR" sz="2000" b="1" dirty="0"/>
              <a:t>E_WARNING</a:t>
            </a:r>
            <a:r>
              <a:rPr lang="fr-FR" sz="2000" dirty="0"/>
              <a:t> sera générée en cas d'échec. </a:t>
            </a:r>
            <a:endParaRPr lang="fr-FR" sz="2000" b="1" dirty="0" smtClean="0">
              <a:solidFill>
                <a:schemeClr val="tx2">
                  <a:lumMod val="75000"/>
                </a:schemeClr>
              </a:solidFill>
            </a:endParaRPr>
          </a:p>
          <a:p>
            <a:pPr marL="0" indent="0">
              <a:buNone/>
            </a:pPr>
            <a:r>
              <a:rPr lang="fr-FR" sz="2000" b="1" dirty="0" smtClean="0">
                <a:solidFill>
                  <a:schemeClr val="tx2">
                    <a:lumMod val="75000"/>
                  </a:schemeClr>
                </a:solidFill>
              </a:rPr>
              <a:t>$chaine : </a:t>
            </a:r>
            <a:r>
              <a:rPr lang="fr-FR" sz="2000" dirty="0" smtClean="0"/>
              <a:t>chemin du dossier,</a:t>
            </a:r>
          </a:p>
          <a:p>
            <a:pPr marL="0" indent="0">
              <a:buNone/>
            </a:pPr>
            <a:r>
              <a:rPr lang="fr-FR" sz="2000" b="1" dirty="0" smtClean="0"/>
              <a:t>Valeur </a:t>
            </a:r>
            <a:r>
              <a:rPr lang="fr-FR" sz="2000" b="1" dirty="0"/>
              <a:t>de retour : </a:t>
            </a:r>
            <a:r>
              <a:rPr lang="fr-FR" sz="2000" dirty="0"/>
              <a:t>Cette fonction retourne </a:t>
            </a:r>
            <a:r>
              <a:rPr lang="fr-FR" sz="2000" b="1" dirty="0"/>
              <a:t>TRUE</a:t>
            </a:r>
            <a:r>
              <a:rPr lang="fr-FR" sz="2000" dirty="0"/>
              <a:t> en cas de succès ou </a:t>
            </a:r>
            <a:r>
              <a:rPr lang="fr-FR" sz="2000" b="1" dirty="0"/>
              <a:t>FALSE</a:t>
            </a:r>
            <a:r>
              <a:rPr lang="fr-FR" sz="2000" dirty="0"/>
              <a:t> si une erreur survient. </a:t>
            </a:r>
          </a:p>
          <a:p>
            <a:pPr marL="0" indent="0">
              <a:buNone/>
            </a:pPr>
            <a:r>
              <a:rPr lang="fr-FR" sz="2000" dirty="0" smtClean="0"/>
              <a:t>Exemple </a:t>
            </a:r>
            <a:r>
              <a:rPr lang="fr-FR" sz="2000" dirty="0"/>
              <a:t>:</a:t>
            </a:r>
          </a:p>
          <a:p>
            <a:pPr marL="0" indent="0">
              <a:buNone/>
            </a:pPr>
            <a:r>
              <a:rPr lang="fr-FR" sz="1800" b="1" dirty="0">
                <a:solidFill>
                  <a:srgbClr val="C00000"/>
                </a:solidFill>
                <a:latin typeface="Courier New" pitchFamily="49" charset="0"/>
                <a:cs typeface="Courier New" pitchFamily="49" charset="0"/>
              </a:rPr>
              <a:t>&lt;?PHP</a:t>
            </a:r>
          </a:p>
          <a:p>
            <a:pPr marL="0" indent="0">
              <a:buNone/>
            </a:pPr>
            <a:r>
              <a:rPr lang="pt-BR" sz="1800" b="1" dirty="0">
                <a:latin typeface="Courier New" pitchFamily="49" charset="0"/>
                <a:cs typeface="Courier New" pitchFamily="49" charset="0"/>
              </a:rPr>
              <a:t>$d = </a:t>
            </a:r>
            <a:r>
              <a:rPr lang="pt-BR" sz="1800" b="1" dirty="0" smtClean="0">
                <a:latin typeface="Courier New" pitchFamily="49" charset="0"/>
                <a:cs typeface="Courier New" pitchFamily="49" charset="0"/>
              </a:rPr>
              <a:t>"E:/logiciels/transferts";</a:t>
            </a:r>
            <a:endParaRPr lang="pt-BR" sz="1800" b="1" dirty="0">
              <a:latin typeface="Courier New" pitchFamily="49" charset="0"/>
              <a:cs typeface="Courier New" pitchFamily="49" charset="0"/>
            </a:endParaRPr>
          </a:p>
          <a:p>
            <a:pPr marL="0" indent="0">
              <a:buNone/>
            </a:pPr>
            <a:r>
              <a:rPr lang="pt-BR" sz="1800" b="1" dirty="0" smtClean="0">
                <a:latin typeface="Courier New" pitchFamily="49" charset="0"/>
                <a:cs typeface="Courier New" pitchFamily="49" charset="0"/>
              </a:rPr>
              <a:t>rmdir($d);</a:t>
            </a:r>
            <a:endParaRPr lang="pt-BR" sz="1800" b="1" dirty="0">
              <a:latin typeface="Courier New" pitchFamily="49" charset="0"/>
              <a:cs typeface="Courier New" pitchFamily="49" charset="0"/>
            </a:endParaRPr>
          </a:p>
          <a:p>
            <a:pPr marL="0" indent="0">
              <a:buNone/>
            </a:pPr>
            <a:r>
              <a:rPr lang="fr-FR" sz="1800" b="1" dirty="0">
                <a:solidFill>
                  <a:srgbClr val="C00000"/>
                </a:solidFill>
                <a:latin typeface="Courier New" pitchFamily="49" charset="0"/>
                <a:cs typeface="Courier New" pitchFamily="49" charset="0"/>
              </a:rPr>
              <a:t>?&gt;</a:t>
            </a:r>
          </a:p>
          <a:p>
            <a:pPr marL="0" indent="0">
              <a:buNone/>
            </a:pPr>
            <a:endParaRPr lang="fr-FR" sz="1800" b="1" dirty="0" smtClean="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4014660606"/>
      </p:ext>
    </p:extLst>
  </p:cSld>
  <p:clrMapOvr>
    <a:masterClrMapping/>
  </p:clrMapOvr>
  <p:transition spd="slow">
    <p:wipe dir="d"/>
  </p:transition>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smtClean="0">
                <a:solidFill>
                  <a:schemeClr val="accent2">
                    <a:lumMod val="75000"/>
                  </a:schemeClr>
                </a:solidFill>
              </a:rPr>
              <a:t>is_dir</a:t>
            </a:r>
            <a:r>
              <a:rPr lang="fr-FR" sz="3600" b="1" i="1" dirty="0" smtClean="0">
                <a:solidFill>
                  <a:schemeClr val="accent2">
                    <a:lumMod val="75000"/>
                  </a:schemeClr>
                </a:solidFill>
              </a:rPr>
              <a:t>()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b="1" i="1" dirty="0" err="1" smtClean="0">
                <a:solidFill>
                  <a:schemeClr val="accent2">
                    <a:lumMod val="75000"/>
                  </a:schemeClr>
                </a:solidFill>
              </a:rPr>
              <a:t>is_dir</a:t>
            </a:r>
            <a:r>
              <a:rPr lang="fr-FR" sz="2000" b="1" i="1" dirty="0" smtClean="0">
                <a:solidFill>
                  <a:schemeClr val="accent2">
                    <a:lumMod val="75000"/>
                  </a:schemeClr>
                </a:solidFill>
              </a:rPr>
              <a:t> (</a:t>
            </a:r>
            <a:r>
              <a:rPr lang="fr-FR" sz="2000" b="1" dirty="0" smtClean="0">
                <a:solidFill>
                  <a:schemeClr val="accent1">
                    <a:lumMod val="75000"/>
                  </a:schemeClr>
                </a:solidFill>
              </a:rPr>
              <a:t>$chaine</a:t>
            </a:r>
            <a:r>
              <a:rPr lang="fr-FR" sz="2000" b="1" i="1" dirty="0" smtClean="0">
                <a:solidFill>
                  <a:schemeClr val="accent2">
                    <a:lumMod val="75000"/>
                  </a:schemeClr>
                </a:solidFill>
              </a:rPr>
              <a:t>) </a:t>
            </a:r>
          </a:p>
          <a:p>
            <a:pPr marL="0" indent="0">
              <a:buNone/>
            </a:pPr>
            <a:r>
              <a:rPr lang="fr-FR" sz="2000" dirty="0" smtClean="0"/>
              <a:t>indique si </a:t>
            </a:r>
            <a:r>
              <a:rPr lang="fr-FR" sz="2000" b="1" dirty="0">
                <a:solidFill>
                  <a:schemeClr val="accent1">
                    <a:lumMod val="75000"/>
                  </a:schemeClr>
                </a:solidFill>
              </a:rPr>
              <a:t>$chaine </a:t>
            </a:r>
            <a:r>
              <a:rPr lang="fr-FR" sz="2000" dirty="0" smtClean="0"/>
              <a:t>est un dossier. </a:t>
            </a:r>
          </a:p>
          <a:p>
            <a:pPr marL="0" indent="0">
              <a:buNone/>
            </a:pPr>
            <a:r>
              <a:rPr lang="fr-FR" sz="2000" b="1" dirty="0">
                <a:solidFill>
                  <a:schemeClr val="accent1">
                    <a:lumMod val="75000"/>
                  </a:schemeClr>
                </a:solidFill>
              </a:rPr>
              <a:t>$chaine </a:t>
            </a:r>
            <a:r>
              <a:rPr lang="fr-FR" sz="2000" b="1" dirty="0" smtClean="0">
                <a:solidFill>
                  <a:schemeClr val="accent1">
                    <a:lumMod val="75000"/>
                  </a:schemeClr>
                </a:solidFill>
              </a:rPr>
              <a:t>: </a:t>
            </a:r>
            <a:r>
              <a:rPr lang="fr-FR" sz="2000" dirty="0" smtClean="0"/>
              <a:t>chaîne contenant le nom de l'entrée à vérifier.</a:t>
            </a:r>
          </a:p>
          <a:p>
            <a:pPr marL="0" indent="0">
              <a:buNone/>
            </a:pPr>
            <a:r>
              <a:rPr lang="fr-FR" sz="2000" dirty="0"/>
              <a:t>Si </a:t>
            </a:r>
            <a:r>
              <a:rPr lang="fr-FR" sz="2000" b="1" dirty="0">
                <a:solidFill>
                  <a:schemeClr val="accent1">
                    <a:lumMod val="75000"/>
                  </a:schemeClr>
                </a:solidFill>
              </a:rPr>
              <a:t>$chaine</a:t>
            </a:r>
            <a:r>
              <a:rPr lang="fr-FR" sz="2000" dirty="0" smtClean="0"/>
              <a:t> </a:t>
            </a:r>
            <a:r>
              <a:rPr lang="fr-FR" sz="2000" dirty="0"/>
              <a:t>est </a:t>
            </a:r>
            <a:r>
              <a:rPr lang="fr-FR" sz="2000" dirty="0" smtClean="0"/>
              <a:t>une entrée relative, elle </a:t>
            </a:r>
            <a:r>
              <a:rPr lang="fr-FR" sz="2000" dirty="0"/>
              <a:t>sera </a:t>
            </a:r>
            <a:r>
              <a:rPr lang="fr-FR" sz="2000" dirty="0" smtClean="0"/>
              <a:t>vérifiée </a:t>
            </a:r>
            <a:r>
              <a:rPr lang="fr-FR" sz="2000" dirty="0"/>
              <a:t>relativement au dossier de travail courant. </a:t>
            </a:r>
            <a:endParaRPr lang="fr-FR" sz="2000" dirty="0" smtClean="0"/>
          </a:p>
          <a:p>
            <a:pPr marL="0" indent="0">
              <a:buNone/>
            </a:pPr>
            <a:r>
              <a:rPr lang="fr-FR" sz="2000" dirty="0" smtClean="0"/>
              <a:t>Si </a:t>
            </a:r>
            <a:r>
              <a:rPr lang="fr-FR" sz="2000" b="1" dirty="0">
                <a:solidFill>
                  <a:schemeClr val="accent1">
                    <a:lumMod val="75000"/>
                  </a:schemeClr>
                </a:solidFill>
              </a:rPr>
              <a:t>$chaine</a:t>
            </a:r>
            <a:r>
              <a:rPr lang="fr-FR" sz="2000" dirty="0" smtClean="0"/>
              <a:t> </a:t>
            </a:r>
            <a:r>
              <a:rPr lang="fr-FR" sz="2000" dirty="0"/>
              <a:t>est un lien symbolique ou un lien conventionnel, le lien sera résolu et </a:t>
            </a:r>
            <a:r>
              <a:rPr lang="fr-FR" sz="2000" dirty="0" smtClean="0"/>
              <a:t>vérifié.</a:t>
            </a:r>
            <a:endParaRPr lang="fr-FR" sz="2000" b="1" dirty="0" smtClean="0">
              <a:solidFill>
                <a:schemeClr val="accent2">
                  <a:lumMod val="75000"/>
                </a:schemeClr>
              </a:solidFill>
            </a:endParaRPr>
          </a:p>
          <a:p>
            <a:pPr marL="0" indent="0">
              <a:buNone/>
            </a:pPr>
            <a:r>
              <a:rPr lang="fr-FR" sz="2000" b="1" dirty="0" smtClean="0"/>
              <a:t>Valeur de retour </a:t>
            </a:r>
            <a:r>
              <a:rPr lang="fr-FR" sz="2000" dirty="0"/>
              <a:t>: </a:t>
            </a:r>
            <a:r>
              <a:rPr lang="fr-FR" sz="2000" b="1" dirty="0" smtClean="0"/>
              <a:t>TRUE</a:t>
            </a:r>
            <a:r>
              <a:rPr lang="fr-FR" sz="2000" dirty="0" smtClean="0"/>
              <a:t> si </a:t>
            </a:r>
            <a:r>
              <a:rPr lang="fr-FR" sz="2000" b="1" dirty="0">
                <a:solidFill>
                  <a:schemeClr val="accent1">
                    <a:lumMod val="75000"/>
                  </a:schemeClr>
                </a:solidFill>
              </a:rPr>
              <a:t>$chaîne </a:t>
            </a:r>
            <a:r>
              <a:rPr lang="fr-FR" sz="2000" dirty="0" smtClean="0"/>
              <a:t>est un dossier ou </a:t>
            </a:r>
            <a:r>
              <a:rPr lang="fr-FR" sz="2000" b="1" dirty="0"/>
              <a:t>FALSE</a:t>
            </a:r>
            <a:r>
              <a:rPr lang="fr-FR" sz="2000" dirty="0"/>
              <a:t> </a:t>
            </a:r>
            <a:r>
              <a:rPr lang="fr-FR" sz="2000" dirty="0" smtClean="0"/>
              <a:t>sinon. </a:t>
            </a:r>
          </a:p>
          <a:p>
            <a:pPr marL="0" indent="0">
              <a:buNone/>
            </a:pPr>
            <a:r>
              <a:rPr lang="fr-FR" sz="2000" b="1" dirty="0">
                <a:solidFill>
                  <a:srgbClr val="C00000"/>
                </a:solidFill>
                <a:latin typeface="Courier New" pitchFamily="49" charset="0"/>
                <a:cs typeface="Courier New" pitchFamily="49" charset="0"/>
              </a:rPr>
              <a:t>&lt;?PHP</a:t>
            </a:r>
          </a:p>
          <a:p>
            <a:pPr marL="0" indent="0">
              <a:buNone/>
            </a:pPr>
            <a:r>
              <a:rPr lang="fr-FR" sz="2000" b="1" dirty="0">
                <a:latin typeface="Courier New" pitchFamily="49" charset="0"/>
                <a:cs typeface="Courier New" pitchFamily="49" charset="0"/>
              </a:rPr>
              <a:t>$d = "C:/WINDOWS</a:t>
            </a:r>
            <a:r>
              <a:rPr lang="fr-FR" sz="2000" b="1" dirty="0" smtClean="0">
                <a:latin typeface="Courier New" pitchFamily="49" charset="0"/>
                <a:cs typeface="Courier New" pitchFamily="49" charset="0"/>
              </a:rPr>
              <a:t>";</a:t>
            </a:r>
          </a:p>
          <a:p>
            <a:pPr marL="0" indent="0">
              <a:buNone/>
            </a:pPr>
            <a:r>
              <a:rPr lang="fr-FR" sz="2000" b="1" dirty="0" smtClean="0">
                <a:latin typeface="Courier New" pitchFamily="49" charset="0"/>
                <a:cs typeface="Courier New" pitchFamily="49" charset="0"/>
              </a:rPr>
              <a:t>if (</a:t>
            </a:r>
            <a:r>
              <a:rPr lang="fr-FR" sz="2000" b="1" dirty="0" err="1" smtClean="0">
                <a:latin typeface="Courier New" pitchFamily="49" charset="0"/>
                <a:cs typeface="Courier New" pitchFamily="49" charset="0"/>
              </a:rPr>
              <a:t>is_dir</a:t>
            </a:r>
            <a:r>
              <a:rPr lang="fr-FR" sz="2000" b="1" dirty="0" smtClean="0">
                <a:latin typeface="Courier New" pitchFamily="49" charset="0"/>
                <a:cs typeface="Courier New" pitchFamily="49" charset="0"/>
              </a:rPr>
              <a:t>($d)) </a:t>
            </a:r>
            <a:r>
              <a:rPr lang="fr-FR" sz="2000" b="1" dirty="0" err="1" smtClean="0">
                <a:latin typeface="Courier New" pitchFamily="49" charset="0"/>
                <a:cs typeface="Courier New" pitchFamily="49" charset="0"/>
              </a:rPr>
              <a:t>echo</a:t>
            </a:r>
            <a:r>
              <a:rPr lang="fr-FR" sz="2000" b="1" dirty="0" smtClean="0">
                <a:latin typeface="Courier New" pitchFamily="49" charset="0"/>
                <a:cs typeface="Courier New" pitchFamily="49" charset="0"/>
              </a:rPr>
              <a:t> $d." est un dossier.";</a:t>
            </a:r>
          </a:p>
          <a:p>
            <a:pPr marL="0" indent="0">
              <a:buNone/>
            </a:pPr>
            <a:r>
              <a:rPr lang="fr-FR" sz="2000" b="1" dirty="0" smtClean="0">
                <a:solidFill>
                  <a:srgbClr val="C00000"/>
                </a:solidFill>
                <a:latin typeface="Courier New" pitchFamily="49" charset="0"/>
                <a:cs typeface="Courier New" pitchFamily="49" charset="0"/>
              </a:rPr>
              <a:t>?&gt;</a:t>
            </a:r>
            <a:endParaRPr lang="fr-FR" sz="2000" b="1" dirty="0">
              <a:solidFill>
                <a:srgbClr val="C00000"/>
              </a:solidFill>
              <a:latin typeface="Courier New" pitchFamily="49" charset="0"/>
              <a:cs typeface="Courier New" pitchFamily="49" charset="0"/>
            </a:endParaRPr>
          </a:p>
          <a:p>
            <a:pPr marL="0" indent="0">
              <a:buNone/>
            </a:pPr>
            <a:endParaRPr lang="fr-FR" sz="2000"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077" y="5661248"/>
            <a:ext cx="3382936" cy="648072"/>
          </a:xfrm>
          <a:prstGeom prst="rect">
            <a:avLst/>
          </a:prstGeom>
          <a:noFill/>
          <a:ln>
            <a:noFill/>
          </a:ln>
          <a:scene3d>
            <a:camera prst="orthographicFront"/>
            <a:lightRig rig="threePt" dir="t"/>
          </a:scene3d>
          <a:sp3d>
            <a:bevelT w="165100" prst="coolSlan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3374097"/>
      </p:ext>
    </p:extLst>
  </p:cSld>
  <p:clrMapOvr>
    <a:masterClrMapping/>
  </p:clrMapOvr>
  <p:transition spd="slow">
    <p:wipe dir="d"/>
  </p:transition>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smtClean="0">
                <a:solidFill>
                  <a:schemeClr val="accent2">
                    <a:lumMod val="75000"/>
                  </a:schemeClr>
                </a:solidFill>
              </a:rPr>
              <a:t>is_file</a:t>
            </a:r>
            <a:r>
              <a:rPr lang="fr-FR" sz="3600" b="1" i="1" dirty="0" smtClean="0">
                <a:solidFill>
                  <a:schemeClr val="accent2">
                    <a:lumMod val="75000"/>
                  </a:schemeClr>
                </a:solidFill>
              </a:rPr>
              <a:t>()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b="1" i="1" dirty="0" err="1" smtClean="0">
                <a:solidFill>
                  <a:schemeClr val="accent2">
                    <a:lumMod val="75000"/>
                  </a:schemeClr>
                </a:solidFill>
              </a:rPr>
              <a:t>is_file</a:t>
            </a:r>
            <a:r>
              <a:rPr lang="fr-FR" sz="2000" b="1" i="1" dirty="0" smtClean="0">
                <a:solidFill>
                  <a:schemeClr val="accent2">
                    <a:lumMod val="75000"/>
                  </a:schemeClr>
                </a:solidFill>
              </a:rPr>
              <a:t> (</a:t>
            </a:r>
            <a:r>
              <a:rPr lang="fr-FR" sz="2000" b="1" dirty="0" smtClean="0">
                <a:solidFill>
                  <a:schemeClr val="accent1">
                    <a:lumMod val="75000"/>
                  </a:schemeClr>
                </a:solidFill>
              </a:rPr>
              <a:t>$chaine</a:t>
            </a:r>
            <a:r>
              <a:rPr lang="fr-FR" sz="2000" b="1" i="1" dirty="0" smtClean="0">
                <a:solidFill>
                  <a:schemeClr val="accent2">
                    <a:lumMod val="75000"/>
                  </a:schemeClr>
                </a:solidFill>
              </a:rPr>
              <a:t>) </a:t>
            </a:r>
          </a:p>
          <a:p>
            <a:pPr marL="0" indent="0">
              <a:buNone/>
            </a:pPr>
            <a:r>
              <a:rPr lang="fr-FR" sz="2000" dirty="0" smtClean="0"/>
              <a:t>indique si </a:t>
            </a:r>
            <a:r>
              <a:rPr lang="fr-FR" sz="2000" b="1" dirty="0">
                <a:solidFill>
                  <a:schemeClr val="accent1">
                    <a:lumMod val="75000"/>
                  </a:schemeClr>
                </a:solidFill>
              </a:rPr>
              <a:t>$chaine </a:t>
            </a:r>
            <a:r>
              <a:rPr lang="fr-FR" sz="2000" dirty="0" smtClean="0"/>
              <a:t>est un fichier. </a:t>
            </a:r>
          </a:p>
          <a:p>
            <a:pPr marL="0" indent="0">
              <a:buNone/>
            </a:pPr>
            <a:r>
              <a:rPr lang="fr-FR" sz="2000" b="1" dirty="0">
                <a:solidFill>
                  <a:schemeClr val="accent1">
                    <a:lumMod val="75000"/>
                  </a:schemeClr>
                </a:solidFill>
              </a:rPr>
              <a:t>$chaine </a:t>
            </a:r>
            <a:r>
              <a:rPr lang="fr-FR" sz="2000" b="1" dirty="0" smtClean="0">
                <a:solidFill>
                  <a:schemeClr val="accent1">
                    <a:lumMod val="75000"/>
                  </a:schemeClr>
                </a:solidFill>
              </a:rPr>
              <a:t>: </a:t>
            </a:r>
            <a:r>
              <a:rPr lang="fr-FR" sz="2000" dirty="0" smtClean="0"/>
              <a:t>chaîne contenant le nom de l'entrée à vérifier.</a:t>
            </a:r>
          </a:p>
          <a:p>
            <a:pPr marL="0" indent="0">
              <a:buNone/>
            </a:pPr>
            <a:r>
              <a:rPr lang="fr-FR" sz="2000" dirty="0"/>
              <a:t>Si </a:t>
            </a:r>
            <a:r>
              <a:rPr lang="fr-FR" sz="2000" b="1" dirty="0">
                <a:solidFill>
                  <a:schemeClr val="accent1">
                    <a:lumMod val="75000"/>
                  </a:schemeClr>
                </a:solidFill>
              </a:rPr>
              <a:t>$chaine</a:t>
            </a:r>
            <a:r>
              <a:rPr lang="fr-FR" sz="2000" dirty="0" smtClean="0"/>
              <a:t> </a:t>
            </a:r>
            <a:r>
              <a:rPr lang="fr-FR" sz="2000" dirty="0"/>
              <a:t>est un fichier relatif, il sera vérifié relativement au dossier de travail courant. </a:t>
            </a:r>
            <a:endParaRPr lang="fr-FR" sz="2000" dirty="0" smtClean="0"/>
          </a:p>
          <a:p>
            <a:pPr marL="0" indent="0">
              <a:buNone/>
            </a:pPr>
            <a:r>
              <a:rPr lang="fr-FR" sz="2000" dirty="0" smtClean="0"/>
              <a:t>Si </a:t>
            </a:r>
            <a:r>
              <a:rPr lang="fr-FR" sz="2000" b="1" dirty="0">
                <a:solidFill>
                  <a:schemeClr val="accent1">
                    <a:lumMod val="75000"/>
                  </a:schemeClr>
                </a:solidFill>
              </a:rPr>
              <a:t>$chaine</a:t>
            </a:r>
            <a:r>
              <a:rPr lang="fr-FR" sz="2000" dirty="0" smtClean="0"/>
              <a:t> </a:t>
            </a:r>
            <a:r>
              <a:rPr lang="fr-FR" sz="2000" dirty="0"/>
              <a:t>est un lien symbolique ou un lien conventionnel, le lien sera résolu et </a:t>
            </a:r>
            <a:r>
              <a:rPr lang="fr-FR" sz="2000" dirty="0" smtClean="0"/>
              <a:t>vérifié.</a:t>
            </a:r>
            <a:endParaRPr lang="fr-FR" sz="2000" b="1" dirty="0" smtClean="0">
              <a:solidFill>
                <a:schemeClr val="accent2">
                  <a:lumMod val="75000"/>
                </a:schemeClr>
              </a:solidFill>
            </a:endParaRPr>
          </a:p>
          <a:p>
            <a:pPr marL="0" indent="0">
              <a:buNone/>
            </a:pPr>
            <a:r>
              <a:rPr lang="fr-FR" sz="2000" b="1" dirty="0" smtClean="0"/>
              <a:t>Valeur de retour </a:t>
            </a:r>
            <a:r>
              <a:rPr lang="fr-FR" sz="2000" dirty="0"/>
              <a:t>: </a:t>
            </a:r>
            <a:r>
              <a:rPr lang="fr-FR" sz="2000" b="1" dirty="0" smtClean="0"/>
              <a:t>TRUE</a:t>
            </a:r>
            <a:r>
              <a:rPr lang="fr-FR" sz="2000" dirty="0" smtClean="0"/>
              <a:t> si </a:t>
            </a:r>
            <a:r>
              <a:rPr lang="fr-FR" sz="2000" b="1" dirty="0">
                <a:solidFill>
                  <a:schemeClr val="accent1">
                    <a:lumMod val="75000"/>
                  </a:schemeClr>
                </a:solidFill>
              </a:rPr>
              <a:t>$chaîne </a:t>
            </a:r>
            <a:r>
              <a:rPr lang="fr-FR" sz="2000" dirty="0" smtClean="0"/>
              <a:t>est un fichier ou </a:t>
            </a:r>
            <a:r>
              <a:rPr lang="fr-FR" sz="2000" b="1" dirty="0"/>
              <a:t>FALSE</a:t>
            </a:r>
            <a:r>
              <a:rPr lang="fr-FR" sz="2000" dirty="0"/>
              <a:t> </a:t>
            </a:r>
            <a:r>
              <a:rPr lang="fr-FR" sz="2000" dirty="0" smtClean="0"/>
              <a:t>sinon. </a:t>
            </a:r>
          </a:p>
          <a:p>
            <a:pPr marL="0" indent="0">
              <a:buNone/>
            </a:pPr>
            <a:r>
              <a:rPr lang="fr-FR" sz="2000" b="1" dirty="0">
                <a:solidFill>
                  <a:srgbClr val="C00000"/>
                </a:solidFill>
                <a:latin typeface="Courier New" pitchFamily="49" charset="0"/>
                <a:cs typeface="Courier New" pitchFamily="49" charset="0"/>
              </a:rPr>
              <a:t>&lt;?PHP</a:t>
            </a:r>
          </a:p>
          <a:p>
            <a:pPr marL="0" indent="0">
              <a:buNone/>
            </a:pPr>
            <a:r>
              <a:rPr lang="fr-FR" sz="2000" b="1" dirty="0">
                <a:latin typeface="Courier New" pitchFamily="49" charset="0"/>
                <a:cs typeface="Courier New" pitchFamily="49" charset="0"/>
              </a:rPr>
              <a:t>$f = "C:/WINDOWS/explorer.exe";</a:t>
            </a:r>
          </a:p>
          <a:p>
            <a:pPr marL="0" indent="0">
              <a:buNone/>
            </a:pPr>
            <a:r>
              <a:rPr lang="fr-FR" sz="2000" b="1" dirty="0">
                <a:latin typeface="Courier New" pitchFamily="49" charset="0"/>
                <a:cs typeface="Courier New" pitchFamily="49" charset="0"/>
              </a:rPr>
              <a:t>if (</a:t>
            </a:r>
            <a:r>
              <a:rPr lang="fr-FR" sz="2000" b="1" dirty="0" err="1">
                <a:latin typeface="Courier New" pitchFamily="49" charset="0"/>
                <a:cs typeface="Courier New" pitchFamily="49" charset="0"/>
              </a:rPr>
              <a:t>is_file</a:t>
            </a:r>
            <a:r>
              <a:rPr lang="fr-FR" sz="2000" b="1" dirty="0">
                <a:latin typeface="Courier New" pitchFamily="49" charset="0"/>
                <a:cs typeface="Courier New" pitchFamily="49" charset="0"/>
              </a:rPr>
              <a:t>($f)) </a:t>
            </a:r>
            <a:r>
              <a:rPr lang="fr-FR" sz="2000" b="1" dirty="0" err="1">
                <a:latin typeface="Courier New" pitchFamily="49" charset="0"/>
                <a:cs typeface="Courier New" pitchFamily="49" charset="0"/>
              </a:rPr>
              <a:t>echo</a:t>
            </a:r>
            <a:r>
              <a:rPr lang="fr-FR" sz="2000" b="1" dirty="0">
                <a:latin typeface="Courier New" pitchFamily="49" charset="0"/>
                <a:cs typeface="Courier New" pitchFamily="49" charset="0"/>
              </a:rPr>
              <a:t> $f." est un fichier&lt;</a:t>
            </a:r>
            <a:r>
              <a:rPr lang="fr-FR" sz="2000" b="1" dirty="0" err="1">
                <a:latin typeface="Courier New" pitchFamily="49" charset="0"/>
                <a:cs typeface="Courier New" pitchFamily="49" charset="0"/>
              </a:rPr>
              <a:t>br</a:t>
            </a:r>
            <a:r>
              <a:rPr lang="fr-FR" sz="2000" b="1" dirty="0">
                <a:latin typeface="Courier New" pitchFamily="49" charset="0"/>
                <a:cs typeface="Courier New" pitchFamily="49" charset="0"/>
              </a:rPr>
              <a:t>/&gt;\n";</a:t>
            </a:r>
          </a:p>
          <a:p>
            <a:pPr marL="0" indent="0">
              <a:buNone/>
            </a:pPr>
            <a:r>
              <a:rPr lang="fr-FR" sz="2000" b="1" dirty="0" err="1">
                <a:latin typeface="Courier New" pitchFamily="49" charset="0"/>
                <a:cs typeface="Courier New" pitchFamily="49" charset="0"/>
              </a:rPr>
              <a:t>else</a:t>
            </a:r>
            <a:r>
              <a:rPr lang="fr-FR" sz="2000" b="1" dirty="0">
                <a:latin typeface="Courier New" pitchFamily="49" charset="0"/>
                <a:cs typeface="Courier New" pitchFamily="49" charset="0"/>
              </a:rPr>
              <a:t> </a:t>
            </a:r>
            <a:r>
              <a:rPr lang="fr-FR" sz="2000" b="1" dirty="0" err="1">
                <a:latin typeface="Courier New" pitchFamily="49" charset="0"/>
                <a:cs typeface="Courier New" pitchFamily="49" charset="0"/>
              </a:rPr>
              <a:t>echo</a:t>
            </a:r>
            <a:r>
              <a:rPr lang="fr-FR" sz="2000" b="1" dirty="0">
                <a:latin typeface="Courier New" pitchFamily="49" charset="0"/>
                <a:cs typeface="Courier New" pitchFamily="49" charset="0"/>
              </a:rPr>
              <a:t> $</a:t>
            </a:r>
            <a:r>
              <a:rPr lang="fr-FR" sz="2000" b="1" dirty="0" err="1">
                <a:latin typeface="Courier New" pitchFamily="49" charset="0"/>
                <a:cs typeface="Courier New" pitchFamily="49" charset="0"/>
              </a:rPr>
              <a:t>f."n'est</a:t>
            </a:r>
            <a:r>
              <a:rPr lang="fr-FR" sz="2000" b="1" dirty="0">
                <a:latin typeface="Courier New" pitchFamily="49" charset="0"/>
                <a:cs typeface="Courier New" pitchFamily="49" charset="0"/>
              </a:rPr>
              <a:t> pas un fichier&lt;</a:t>
            </a:r>
            <a:r>
              <a:rPr lang="fr-FR" sz="2000" b="1" dirty="0" err="1">
                <a:latin typeface="Courier New" pitchFamily="49" charset="0"/>
                <a:cs typeface="Courier New" pitchFamily="49" charset="0"/>
              </a:rPr>
              <a:t>br</a:t>
            </a:r>
            <a:r>
              <a:rPr lang="fr-FR" sz="2000" b="1" dirty="0">
                <a:latin typeface="Courier New" pitchFamily="49" charset="0"/>
                <a:cs typeface="Courier New" pitchFamily="49" charset="0"/>
              </a:rPr>
              <a:t>/&gt;\n</a:t>
            </a:r>
            <a:r>
              <a:rPr lang="fr-FR" sz="2000" b="1" dirty="0" smtClean="0">
                <a:latin typeface="Courier New" pitchFamily="49" charset="0"/>
                <a:cs typeface="Courier New" pitchFamily="49" charset="0"/>
              </a:rPr>
              <a:t>";</a:t>
            </a:r>
          </a:p>
          <a:p>
            <a:pPr marL="0" indent="0">
              <a:buNone/>
            </a:pPr>
            <a:r>
              <a:rPr lang="fr-FR" sz="2000" b="1" dirty="0" smtClean="0">
                <a:solidFill>
                  <a:srgbClr val="C00000"/>
                </a:solidFill>
                <a:latin typeface="Courier New" pitchFamily="49" charset="0"/>
                <a:cs typeface="Courier New" pitchFamily="49" charset="0"/>
              </a:rPr>
              <a:t>?&gt;</a:t>
            </a:r>
            <a:endParaRPr lang="fr-FR" sz="2000" b="1" dirty="0">
              <a:solidFill>
                <a:srgbClr val="C00000"/>
              </a:solidFill>
              <a:latin typeface="Courier New" pitchFamily="49" charset="0"/>
              <a:cs typeface="Courier New" pitchFamily="49" charset="0"/>
            </a:endParaRPr>
          </a:p>
          <a:p>
            <a:pPr marL="0" indent="0">
              <a:buNone/>
            </a:pPr>
            <a:endParaRPr lang="fr-FR" sz="2000"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6074552"/>
            <a:ext cx="4902083" cy="360040"/>
          </a:xfrm>
          <a:prstGeom prst="rect">
            <a:avLst/>
          </a:prstGeom>
          <a:noFill/>
          <a:ln>
            <a:noFill/>
          </a:ln>
          <a:scene3d>
            <a:camera prst="orthographicFront"/>
            <a:lightRig rig="threePt" dir="t"/>
          </a:scene3d>
          <a:sp3d>
            <a:bevelT w="165100" prst="coolSlan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4828241"/>
      </p:ext>
    </p:extLst>
  </p:cSld>
  <p:clrMapOvr>
    <a:masterClrMapping/>
  </p:clrMapOvr>
  <p:transition spd="slow">
    <p:wipe dir="d"/>
  </p:transition>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smtClean="0">
                <a:solidFill>
                  <a:schemeClr val="accent2">
                    <a:lumMod val="75000"/>
                  </a:schemeClr>
                </a:solidFill>
              </a:rPr>
              <a:t>dirname</a:t>
            </a:r>
            <a:r>
              <a:rPr lang="fr-FR" sz="3600" b="1" i="1" dirty="0" smtClean="0">
                <a:solidFill>
                  <a:schemeClr val="accent2">
                    <a:lumMod val="75000"/>
                  </a:schemeClr>
                </a:solidFill>
              </a:rPr>
              <a:t>()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b="1" i="1" dirty="0" err="1" smtClean="0">
                <a:solidFill>
                  <a:schemeClr val="accent2">
                    <a:lumMod val="75000"/>
                  </a:schemeClr>
                </a:solidFill>
              </a:rPr>
              <a:t>dirname</a:t>
            </a:r>
            <a:r>
              <a:rPr lang="fr-FR" sz="2000" b="1" i="1" dirty="0" smtClean="0">
                <a:solidFill>
                  <a:schemeClr val="accent2">
                    <a:lumMod val="75000"/>
                  </a:schemeClr>
                </a:solidFill>
              </a:rPr>
              <a:t> (</a:t>
            </a:r>
            <a:r>
              <a:rPr lang="fr-FR" sz="2000" b="1" dirty="0" smtClean="0">
                <a:solidFill>
                  <a:schemeClr val="accent1">
                    <a:lumMod val="75000"/>
                  </a:schemeClr>
                </a:solidFill>
              </a:rPr>
              <a:t>$chaine</a:t>
            </a:r>
            <a:r>
              <a:rPr lang="fr-FR" sz="2000" b="1" i="1" dirty="0" smtClean="0">
                <a:solidFill>
                  <a:schemeClr val="accent2">
                    <a:lumMod val="75000"/>
                  </a:schemeClr>
                </a:solidFill>
              </a:rPr>
              <a:t>) </a:t>
            </a:r>
          </a:p>
          <a:p>
            <a:pPr marL="0" indent="0">
              <a:buNone/>
            </a:pPr>
            <a:r>
              <a:rPr lang="fr-FR" sz="2000" dirty="0"/>
              <a:t>Renvoie le chemin parent d'un chemin représentant un fichier ou un dossier. </a:t>
            </a:r>
            <a:r>
              <a:rPr lang="fr-FR" sz="2000" b="1" dirty="0" smtClean="0">
                <a:solidFill>
                  <a:schemeClr val="accent1">
                    <a:lumMod val="75000"/>
                  </a:schemeClr>
                </a:solidFill>
              </a:rPr>
              <a:t>$</a:t>
            </a:r>
            <a:r>
              <a:rPr lang="fr-FR" sz="2000" b="1" dirty="0">
                <a:solidFill>
                  <a:schemeClr val="accent1">
                    <a:lumMod val="75000"/>
                  </a:schemeClr>
                </a:solidFill>
              </a:rPr>
              <a:t>chaine </a:t>
            </a:r>
            <a:r>
              <a:rPr lang="fr-FR" sz="2000" b="1" dirty="0" smtClean="0">
                <a:solidFill>
                  <a:schemeClr val="accent1">
                    <a:lumMod val="75000"/>
                  </a:schemeClr>
                </a:solidFill>
              </a:rPr>
              <a:t>: </a:t>
            </a:r>
            <a:r>
              <a:rPr lang="fr-FR" sz="2000" dirty="0" smtClean="0"/>
              <a:t>chaîne contenant le nom de l'entrée à analyser,</a:t>
            </a:r>
          </a:p>
          <a:p>
            <a:pPr marL="0" indent="0">
              <a:buNone/>
            </a:pPr>
            <a:r>
              <a:rPr lang="fr-FR" sz="2000" b="1" dirty="0" smtClean="0"/>
              <a:t>Valeur de retour </a:t>
            </a:r>
            <a:r>
              <a:rPr lang="fr-FR" sz="2000" dirty="0"/>
              <a:t>: Retourne le dossier parent du chemin. </a:t>
            </a:r>
            <a:endParaRPr lang="fr-FR" sz="2000" dirty="0" smtClean="0"/>
          </a:p>
          <a:p>
            <a:pPr marL="0" indent="0">
              <a:buNone/>
            </a:pPr>
            <a:r>
              <a:rPr lang="fr-FR" sz="2000" dirty="0" smtClean="0"/>
              <a:t>S'il </a:t>
            </a:r>
            <a:r>
              <a:rPr lang="fr-FR" sz="2000" dirty="0"/>
              <a:t>n'y a pas de slash dans le chemin </a:t>
            </a:r>
            <a:r>
              <a:rPr lang="fr-FR" sz="2000" i="1" dirty="0" err="1"/>
              <a:t>path</a:t>
            </a:r>
            <a:r>
              <a:rPr lang="fr-FR" sz="2000" dirty="0"/>
              <a:t>, un point ('</a:t>
            </a:r>
            <a:r>
              <a:rPr lang="fr-FR" sz="2000" i="1" dirty="0"/>
              <a:t>.</a:t>
            </a:r>
            <a:r>
              <a:rPr lang="fr-FR" sz="2000" dirty="0"/>
              <a:t>') sera retourné, indiquant le dossier courant. </a:t>
            </a:r>
            <a:endParaRPr lang="fr-FR" sz="2000" dirty="0" smtClean="0"/>
          </a:p>
          <a:p>
            <a:pPr marL="0" indent="0">
              <a:buNone/>
            </a:pPr>
            <a:endParaRPr lang="fr-FR" sz="2000" b="1" dirty="0" smtClean="0">
              <a:solidFill>
                <a:srgbClr val="C00000"/>
              </a:solidFill>
              <a:latin typeface="Courier New" pitchFamily="49" charset="0"/>
              <a:cs typeface="Courier New" pitchFamily="49" charset="0"/>
            </a:endParaRPr>
          </a:p>
          <a:p>
            <a:pPr marL="0" indent="0">
              <a:buNone/>
            </a:pPr>
            <a:r>
              <a:rPr lang="fr-FR" sz="2000" b="1" dirty="0" smtClean="0">
                <a:solidFill>
                  <a:srgbClr val="C00000"/>
                </a:solidFill>
                <a:latin typeface="Courier New" pitchFamily="49" charset="0"/>
                <a:cs typeface="Courier New" pitchFamily="49" charset="0"/>
              </a:rPr>
              <a:t>&lt;?</a:t>
            </a:r>
            <a:r>
              <a:rPr lang="fr-FR" sz="2000" b="1" dirty="0">
                <a:solidFill>
                  <a:srgbClr val="C00000"/>
                </a:solidFill>
                <a:latin typeface="Courier New" pitchFamily="49" charset="0"/>
                <a:cs typeface="Courier New" pitchFamily="49" charset="0"/>
              </a:rPr>
              <a:t>PHP</a:t>
            </a:r>
          </a:p>
          <a:p>
            <a:pPr marL="0" indent="0">
              <a:buNone/>
            </a:pPr>
            <a:r>
              <a:rPr lang="fr-FR" sz="2000" b="1" dirty="0">
                <a:latin typeface="Courier New" pitchFamily="49" charset="0"/>
                <a:cs typeface="Courier New" pitchFamily="49" charset="0"/>
              </a:rPr>
              <a:t>$f = "C:/WINDOWS/explorer.exe";</a:t>
            </a:r>
          </a:p>
          <a:p>
            <a:pPr marL="0" indent="0">
              <a:buNone/>
            </a:pPr>
            <a:r>
              <a:rPr lang="fr-FR" sz="2000" b="1" dirty="0" err="1">
                <a:latin typeface="Courier New" pitchFamily="49" charset="0"/>
                <a:cs typeface="Courier New" pitchFamily="49" charset="0"/>
              </a:rPr>
              <a:t>echo</a:t>
            </a:r>
            <a:r>
              <a:rPr lang="fr-FR" sz="2000" b="1" dirty="0">
                <a:latin typeface="Courier New" pitchFamily="49" charset="0"/>
                <a:cs typeface="Courier New" pitchFamily="49" charset="0"/>
              </a:rPr>
              <a:t> "dossier parent de $f : ".</a:t>
            </a:r>
            <a:r>
              <a:rPr lang="fr-FR" sz="2000" b="1" dirty="0" err="1">
                <a:latin typeface="Courier New" pitchFamily="49" charset="0"/>
                <a:cs typeface="Courier New" pitchFamily="49" charset="0"/>
              </a:rPr>
              <a:t>dirname</a:t>
            </a:r>
            <a:r>
              <a:rPr lang="fr-FR" sz="2000" b="1" dirty="0">
                <a:latin typeface="Courier New" pitchFamily="49" charset="0"/>
                <a:cs typeface="Courier New" pitchFamily="49" charset="0"/>
              </a:rPr>
              <a:t>($f)."&lt;</a:t>
            </a:r>
            <a:r>
              <a:rPr lang="fr-FR" sz="2000" b="1" dirty="0" err="1">
                <a:latin typeface="Courier New" pitchFamily="49" charset="0"/>
                <a:cs typeface="Courier New" pitchFamily="49" charset="0"/>
              </a:rPr>
              <a:t>br</a:t>
            </a:r>
            <a:r>
              <a:rPr lang="fr-FR" sz="2000" b="1" dirty="0" smtClean="0">
                <a:latin typeface="Courier New" pitchFamily="49" charset="0"/>
                <a:cs typeface="Courier New" pitchFamily="49" charset="0"/>
              </a:rPr>
              <a:t>/&gt;";</a:t>
            </a:r>
          </a:p>
          <a:p>
            <a:pPr marL="0" indent="0">
              <a:buNone/>
            </a:pPr>
            <a:r>
              <a:rPr lang="fr-FR" sz="2000" b="1" dirty="0" smtClean="0">
                <a:solidFill>
                  <a:srgbClr val="C00000"/>
                </a:solidFill>
                <a:latin typeface="Courier New" pitchFamily="49" charset="0"/>
                <a:cs typeface="Courier New" pitchFamily="49" charset="0"/>
              </a:rPr>
              <a:t>?&gt;</a:t>
            </a:r>
            <a:endParaRPr lang="fr-FR" sz="2000" b="1" dirty="0">
              <a:solidFill>
                <a:srgbClr val="C00000"/>
              </a:solidFill>
              <a:latin typeface="Courier New" pitchFamily="49" charset="0"/>
              <a:cs typeface="Courier New" pitchFamily="49" charset="0"/>
            </a:endParaRPr>
          </a:p>
          <a:p>
            <a:pPr marL="0" indent="0">
              <a:buNone/>
            </a:pPr>
            <a:endParaRPr lang="fr-FR" sz="2000"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5962426"/>
            <a:ext cx="7444569" cy="458341"/>
          </a:xfrm>
          <a:prstGeom prst="rect">
            <a:avLst/>
          </a:prstGeom>
          <a:noFill/>
          <a:ln>
            <a:noFill/>
          </a:ln>
          <a:scene3d>
            <a:camera prst="orthographicFront"/>
            <a:lightRig rig="threePt" dir="t"/>
          </a:scene3d>
          <a:sp3d>
            <a:bevelT w="165100" prst="coolSlan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191094"/>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Documentation en ligne</a:t>
            </a:r>
          </a:p>
        </p:txBody>
      </p:sp>
      <p:sp>
        <p:nvSpPr>
          <p:cNvPr id="3" name="Espace réservé du contenu 2"/>
          <p:cNvSpPr>
            <a:spLocks noGrp="1"/>
          </p:cNvSpPr>
          <p:nvPr>
            <p:ph idx="1"/>
          </p:nvPr>
        </p:nvSpPr>
        <p:spPr/>
        <p:txBody>
          <a:bodyPr/>
          <a:lstStyle/>
          <a:p>
            <a:pPr marL="0" indent="0">
              <a:buNone/>
            </a:pPr>
            <a:r>
              <a:rPr lang="fr-FR" sz="2000" dirty="0"/>
              <a:t>Pour obtenir en ligne toute la documentation officielle (en français) sur une commande, tapez l’URL suivante dans la barre d’adresse de votre navigateur Internet : </a:t>
            </a:r>
          </a:p>
          <a:p>
            <a:pPr marL="0" indent="0">
              <a:buNone/>
            </a:pPr>
            <a:r>
              <a:rPr lang="fr-FR" sz="2000" dirty="0"/>
              <a:t>	</a:t>
            </a:r>
            <a:r>
              <a:rPr lang="fr-FR" sz="2000" b="1" dirty="0"/>
              <a:t>http://fr.php.net/</a:t>
            </a:r>
          </a:p>
          <a:p>
            <a:pPr marL="0" indent="0">
              <a:buNone/>
            </a:pPr>
            <a:r>
              <a:rPr lang="fr-FR" sz="2000" dirty="0" smtClean="0"/>
              <a:t>	Documentation   French   Référence du langage</a:t>
            </a:r>
          </a:p>
          <a:p>
            <a:pPr marL="0" indent="0">
              <a:buNone/>
            </a:pPr>
            <a:endParaRPr lang="fr-FR" sz="2000" dirty="0"/>
          </a:p>
          <a:p>
            <a:pPr marL="0" indent="0">
              <a:buNone/>
            </a:pPr>
            <a:r>
              <a:rPr lang="fr-FR" sz="2000" dirty="0"/>
              <a:t>Et rajouter en fin d’URL le nom de la commande.</a:t>
            </a:r>
          </a:p>
          <a:p>
            <a:pPr marL="0" indent="0">
              <a:buNone/>
            </a:pPr>
            <a:endParaRPr lang="fr-FR" sz="2000" i="1" dirty="0"/>
          </a:p>
          <a:p>
            <a:pPr marL="0" indent="0">
              <a:buNone/>
            </a:pPr>
            <a:r>
              <a:rPr lang="fr-FR" sz="2000" i="1" dirty="0"/>
              <a:t>Exemple :</a:t>
            </a:r>
          </a:p>
          <a:p>
            <a:pPr marL="0" indent="0">
              <a:buNone/>
            </a:pPr>
            <a:r>
              <a:rPr lang="fr-FR" sz="2000" dirty="0"/>
              <a:t>	</a:t>
            </a:r>
            <a:r>
              <a:rPr lang="fr-FR" sz="2000" b="1" dirty="0"/>
              <a:t>http://fr.php.net/echo</a:t>
            </a:r>
          </a:p>
          <a:p>
            <a:pPr marL="0" indent="0">
              <a:buNone/>
            </a:pPr>
            <a:endParaRPr lang="fr-FR" dirty="0"/>
          </a:p>
        </p:txBody>
      </p:sp>
    </p:spTree>
    <p:extLst>
      <p:ext uri="{BB962C8B-B14F-4D97-AF65-F5344CB8AC3E}">
        <p14:creationId xmlns:p14="http://schemas.microsoft.com/office/powerpoint/2010/main" val="834316200"/>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types de variables</a:t>
            </a:r>
            <a:endParaRPr lang="fr-FR" dirty="0"/>
          </a:p>
        </p:txBody>
      </p:sp>
      <p:sp>
        <p:nvSpPr>
          <p:cNvPr id="3" name="Espace réservé du contenu 2"/>
          <p:cNvSpPr>
            <a:spLocks noGrp="1"/>
          </p:cNvSpPr>
          <p:nvPr>
            <p:ph idx="1"/>
          </p:nvPr>
        </p:nvSpPr>
        <p:spPr>
          <a:xfrm>
            <a:off x="762000" y="1268760"/>
            <a:ext cx="8274496" cy="5328593"/>
          </a:xfrm>
        </p:spPr>
        <p:txBody>
          <a:bodyPr>
            <a:normAutofit lnSpcReduction="10000"/>
          </a:bodyPr>
          <a:lstStyle/>
          <a:p>
            <a:pPr marL="0" indent="0">
              <a:buNone/>
            </a:pPr>
            <a:r>
              <a:rPr lang="fr-FR" sz="2000" b="1" dirty="0" smtClean="0"/>
              <a:t>Syntaxe </a:t>
            </a:r>
            <a:r>
              <a:rPr lang="fr-FR" sz="2000" b="1" dirty="0" err="1" smtClean="0"/>
              <a:t>Heredoc</a:t>
            </a:r>
            <a:endParaRPr lang="fr-FR" sz="2000" b="1" dirty="0"/>
          </a:p>
          <a:p>
            <a:pPr marL="0" indent="0">
              <a:buNone/>
            </a:pPr>
            <a:r>
              <a:rPr lang="fr-FR" sz="2000" dirty="0"/>
              <a:t>Une </a:t>
            </a:r>
            <a:r>
              <a:rPr lang="fr-FR" sz="2000" dirty="0" smtClean="0"/>
              <a:t>3e </a:t>
            </a:r>
            <a:r>
              <a:rPr lang="fr-FR" sz="2000" dirty="0"/>
              <a:t>façon de délimiter une chaîne de caractères est la syntaxe </a:t>
            </a:r>
            <a:r>
              <a:rPr lang="fr-FR" sz="2000" dirty="0" err="1"/>
              <a:t>Heredoc</a:t>
            </a:r>
            <a:r>
              <a:rPr lang="fr-FR" sz="2000" dirty="0"/>
              <a:t> : </a:t>
            </a:r>
            <a:r>
              <a:rPr lang="fr-FR" sz="2000" b="1" dirty="0" smtClean="0">
                <a:solidFill>
                  <a:schemeClr val="accent2">
                    <a:lumMod val="75000"/>
                  </a:schemeClr>
                </a:solidFill>
              </a:rPr>
              <a:t>&lt;&lt;&lt;</a:t>
            </a:r>
            <a:endParaRPr lang="fr-FR" sz="2000" dirty="0" smtClean="0"/>
          </a:p>
          <a:p>
            <a:pPr marL="0" indent="0">
              <a:buNone/>
            </a:pPr>
            <a:r>
              <a:rPr lang="fr-FR" sz="2000" dirty="0" smtClean="0"/>
              <a:t>Après </a:t>
            </a:r>
            <a:r>
              <a:rPr lang="fr-FR" sz="2000" dirty="0"/>
              <a:t>cet opérateur, un identifiant est fourni, suivi d'une nouvelle ligne. La chaîne en elle-même vient ensuite, suivie du même identifiant pour fermer la notation. </a:t>
            </a:r>
            <a:endParaRPr lang="fr-FR" sz="2000" dirty="0" smtClean="0"/>
          </a:p>
          <a:p>
            <a:pPr marL="0" indent="0">
              <a:buNone/>
            </a:pPr>
            <a:r>
              <a:rPr lang="fr-FR" sz="2000" dirty="0" smtClean="0"/>
              <a:t>exemple :</a:t>
            </a:r>
          </a:p>
          <a:p>
            <a:pPr marL="0" indent="0">
              <a:buNone/>
            </a:pPr>
            <a:r>
              <a:rPr lang="fr-FR" sz="2000" dirty="0" smtClean="0"/>
              <a:t>$ch</a:t>
            </a:r>
            <a:r>
              <a:rPr lang="fr-FR" sz="2000" dirty="0"/>
              <a:t>apitre = </a:t>
            </a:r>
            <a:r>
              <a:rPr lang="fr-FR" sz="2000" b="1" dirty="0">
                <a:solidFill>
                  <a:schemeClr val="accent2">
                    <a:lumMod val="75000"/>
                  </a:schemeClr>
                </a:solidFill>
              </a:rPr>
              <a:t>&lt;&lt;&lt;FIN</a:t>
            </a:r>
          </a:p>
          <a:p>
            <a:pPr marL="0" indent="0">
              <a:buNone/>
            </a:pPr>
            <a:r>
              <a:rPr lang="fr-FR" sz="2000" dirty="0" smtClean="0"/>
              <a:t>Rien ne sert de courir\n</a:t>
            </a:r>
          </a:p>
          <a:p>
            <a:pPr marL="0" indent="0">
              <a:buNone/>
            </a:pPr>
            <a:r>
              <a:rPr lang="fr-FR" sz="2000" dirty="0" smtClean="0"/>
              <a:t>Il faut partir à point</a:t>
            </a:r>
          </a:p>
          <a:p>
            <a:pPr marL="0" indent="0">
              <a:buNone/>
            </a:pPr>
            <a:r>
              <a:rPr lang="fr-FR" sz="2000" b="1" dirty="0">
                <a:solidFill>
                  <a:schemeClr val="accent2">
                    <a:lumMod val="75000"/>
                  </a:schemeClr>
                </a:solidFill>
              </a:rPr>
              <a:t>FIN</a:t>
            </a:r>
            <a:r>
              <a:rPr lang="fr-FR" sz="2000" dirty="0" smtClean="0"/>
              <a:t>;</a:t>
            </a:r>
          </a:p>
          <a:p>
            <a:pPr marL="0" indent="0">
              <a:buNone/>
            </a:pPr>
            <a:r>
              <a:rPr lang="fr-FR" sz="2000" dirty="0" err="1" smtClean="0"/>
              <a:t>echo</a:t>
            </a:r>
            <a:r>
              <a:rPr lang="fr-FR" sz="2000" dirty="0" smtClean="0"/>
              <a:t> $chapitre; </a:t>
            </a:r>
          </a:p>
          <a:p>
            <a:pPr marL="0" indent="0">
              <a:buNone/>
            </a:pPr>
            <a:r>
              <a:rPr lang="fr-FR" sz="2000" i="1" dirty="0" smtClean="0"/>
              <a:t>affiche :</a:t>
            </a:r>
          </a:p>
          <a:p>
            <a:pPr marL="0" indent="0">
              <a:buNone/>
            </a:pPr>
            <a:r>
              <a:rPr lang="fr-FR" sz="2000" dirty="0"/>
              <a:t>Rien ne sert de </a:t>
            </a:r>
            <a:r>
              <a:rPr lang="fr-FR" sz="2000" dirty="0" smtClean="0"/>
              <a:t>courir</a:t>
            </a:r>
            <a:endParaRPr lang="fr-FR" sz="2000" dirty="0"/>
          </a:p>
          <a:p>
            <a:pPr marL="0" indent="0">
              <a:buNone/>
            </a:pPr>
            <a:r>
              <a:rPr lang="fr-FR" sz="2000" dirty="0"/>
              <a:t>Il </a:t>
            </a:r>
            <a:r>
              <a:rPr lang="fr-FR" sz="2000" dirty="0" smtClean="0"/>
              <a:t>faut </a:t>
            </a:r>
            <a:r>
              <a:rPr lang="fr-FR" sz="2000" dirty="0"/>
              <a:t>partir à point</a:t>
            </a:r>
          </a:p>
          <a:p>
            <a:pPr marL="0" indent="0">
              <a:buNone/>
            </a:pPr>
            <a:endParaRPr lang="fr-FR" sz="2000" dirty="0" smtClean="0"/>
          </a:p>
          <a:p>
            <a:pPr marL="0" indent="0">
              <a:buNone/>
            </a:pPr>
            <a:endParaRPr lang="fr-FR" sz="2000" dirty="0"/>
          </a:p>
          <a:p>
            <a:pPr marL="0" indent="0">
              <a:buNone/>
            </a:pPr>
            <a:endParaRPr lang="fr-FR" sz="2000" dirty="0" smtClean="0"/>
          </a:p>
        </p:txBody>
      </p:sp>
    </p:spTree>
    <p:extLst>
      <p:ext uri="{BB962C8B-B14F-4D97-AF65-F5344CB8AC3E}">
        <p14:creationId xmlns:p14="http://schemas.microsoft.com/office/powerpoint/2010/main" val="2666175737"/>
      </p:ext>
    </p:extLst>
  </p:cSld>
  <p:clrMapOvr>
    <a:masterClrMapping/>
  </p:clrMapOvr>
  <p:transition spd="slow">
    <p:wipe dir="d"/>
  </p:transition>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smtClean="0">
                <a:solidFill>
                  <a:schemeClr val="accent2">
                    <a:lumMod val="75000"/>
                  </a:schemeClr>
                </a:solidFill>
              </a:rPr>
              <a:t>basename</a:t>
            </a:r>
            <a:r>
              <a:rPr lang="fr-FR" sz="3600" b="1" i="1" dirty="0" smtClean="0">
                <a:solidFill>
                  <a:schemeClr val="accent2">
                    <a:lumMod val="75000"/>
                  </a:schemeClr>
                </a:solidFill>
              </a:rPr>
              <a:t>()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b="1" i="1" dirty="0" err="1" smtClean="0">
                <a:solidFill>
                  <a:schemeClr val="accent2">
                    <a:lumMod val="75000"/>
                  </a:schemeClr>
                </a:solidFill>
              </a:rPr>
              <a:t>basename</a:t>
            </a:r>
            <a:r>
              <a:rPr lang="fr-FR" sz="2000" b="1" i="1" dirty="0" smtClean="0">
                <a:solidFill>
                  <a:schemeClr val="accent2">
                    <a:lumMod val="75000"/>
                  </a:schemeClr>
                </a:solidFill>
              </a:rPr>
              <a:t> (</a:t>
            </a:r>
            <a:r>
              <a:rPr lang="fr-FR" sz="2000" b="1" dirty="0" smtClean="0">
                <a:solidFill>
                  <a:schemeClr val="accent1">
                    <a:lumMod val="75000"/>
                  </a:schemeClr>
                </a:solidFill>
              </a:rPr>
              <a:t>$chaine</a:t>
            </a:r>
            <a:r>
              <a:rPr lang="fr-FR" sz="2000" b="1" i="1" dirty="0" smtClean="0">
                <a:solidFill>
                  <a:schemeClr val="accent2">
                    <a:lumMod val="75000"/>
                  </a:schemeClr>
                </a:solidFill>
              </a:rPr>
              <a:t>) </a:t>
            </a:r>
          </a:p>
          <a:p>
            <a:pPr marL="0" indent="0">
              <a:buNone/>
            </a:pPr>
            <a:r>
              <a:rPr lang="fr-FR" sz="2000" dirty="0"/>
              <a:t>Retourne le nom du fichier dans un </a:t>
            </a:r>
            <a:r>
              <a:rPr lang="fr-FR" sz="2000" dirty="0" smtClean="0"/>
              <a:t>chemin</a:t>
            </a:r>
          </a:p>
          <a:p>
            <a:pPr marL="0" indent="0">
              <a:buNone/>
            </a:pPr>
            <a:r>
              <a:rPr lang="fr-FR" sz="2000" b="1" dirty="0" smtClean="0">
                <a:solidFill>
                  <a:schemeClr val="accent1">
                    <a:lumMod val="75000"/>
                  </a:schemeClr>
                </a:solidFill>
              </a:rPr>
              <a:t>$chaine : </a:t>
            </a:r>
            <a:r>
              <a:rPr lang="fr-FR" sz="2000" dirty="0" smtClean="0"/>
              <a:t>chaîne contenant le nom de l'entrée à vérifier.</a:t>
            </a:r>
          </a:p>
          <a:p>
            <a:pPr marL="0" indent="0">
              <a:buNone/>
            </a:pPr>
            <a:r>
              <a:rPr lang="fr-FR" sz="2000" b="1" dirty="0" smtClean="0"/>
              <a:t>Valeur de retour </a:t>
            </a:r>
            <a:r>
              <a:rPr lang="fr-FR" sz="2000" dirty="0"/>
              <a:t>: Retourne le </a:t>
            </a:r>
            <a:r>
              <a:rPr lang="fr-FR" sz="2000" dirty="0" smtClean="0"/>
              <a:t>nom du fichier indiqué dans le </a:t>
            </a:r>
            <a:r>
              <a:rPr lang="fr-FR" sz="2000" dirty="0"/>
              <a:t>chemin. </a:t>
            </a:r>
            <a:endParaRPr lang="fr-FR" sz="2000" dirty="0" smtClean="0"/>
          </a:p>
          <a:p>
            <a:pPr marL="0" indent="0">
              <a:buNone/>
            </a:pPr>
            <a:endParaRPr lang="fr-FR" sz="2000" b="1" dirty="0" smtClean="0">
              <a:solidFill>
                <a:srgbClr val="C00000"/>
              </a:solidFill>
              <a:latin typeface="Courier New" pitchFamily="49" charset="0"/>
              <a:cs typeface="Courier New" pitchFamily="49" charset="0"/>
            </a:endParaRPr>
          </a:p>
          <a:p>
            <a:pPr marL="0" indent="0">
              <a:buNone/>
            </a:pPr>
            <a:r>
              <a:rPr lang="fr-FR" sz="2000" b="1" dirty="0" smtClean="0">
                <a:solidFill>
                  <a:srgbClr val="C00000"/>
                </a:solidFill>
                <a:latin typeface="Courier New" pitchFamily="49" charset="0"/>
                <a:cs typeface="Courier New" pitchFamily="49" charset="0"/>
              </a:rPr>
              <a:t>&lt;?</a:t>
            </a:r>
            <a:r>
              <a:rPr lang="fr-FR" sz="2000" b="1" dirty="0">
                <a:solidFill>
                  <a:srgbClr val="C00000"/>
                </a:solidFill>
                <a:latin typeface="Courier New" pitchFamily="49" charset="0"/>
                <a:cs typeface="Courier New" pitchFamily="49" charset="0"/>
              </a:rPr>
              <a:t>PHP</a:t>
            </a:r>
          </a:p>
          <a:p>
            <a:pPr marL="0" indent="0">
              <a:buNone/>
            </a:pPr>
            <a:r>
              <a:rPr lang="fr-FR" sz="2000" b="1" dirty="0">
                <a:latin typeface="Courier New" pitchFamily="49" charset="0"/>
                <a:cs typeface="Courier New" pitchFamily="49" charset="0"/>
              </a:rPr>
              <a:t>$f = "C:/WINDOWS/explorer.exe";</a:t>
            </a:r>
          </a:p>
          <a:p>
            <a:pPr marL="0" indent="0">
              <a:buNone/>
            </a:pPr>
            <a:r>
              <a:rPr lang="fr-FR" sz="2000" b="1" dirty="0" err="1">
                <a:latin typeface="Courier New" pitchFamily="49" charset="0"/>
                <a:cs typeface="Courier New" pitchFamily="49" charset="0"/>
              </a:rPr>
              <a:t>echo</a:t>
            </a:r>
            <a:r>
              <a:rPr lang="fr-FR" sz="2000" b="1" dirty="0">
                <a:latin typeface="Courier New" pitchFamily="49" charset="0"/>
                <a:cs typeface="Courier New" pitchFamily="49" charset="0"/>
              </a:rPr>
              <a:t> "dossier parent de $f : ".</a:t>
            </a:r>
            <a:r>
              <a:rPr lang="fr-FR" sz="2000" b="1" dirty="0" err="1">
                <a:latin typeface="Courier New" pitchFamily="49" charset="0"/>
                <a:cs typeface="Courier New" pitchFamily="49" charset="0"/>
              </a:rPr>
              <a:t>dirname</a:t>
            </a:r>
            <a:r>
              <a:rPr lang="fr-FR" sz="2000" b="1" dirty="0">
                <a:latin typeface="Courier New" pitchFamily="49" charset="0"/>
                <a:cs typeface="Courier New" pitchFamily="49" charset="0"/>
              </a:rPr>
              <a:t>($f)."&lt;</a:t>
            </a:r>
            <a:r>
              <a:rPr lang="fr-FR" sz="2000" b="1" dirty="0" err="1">
                <a:latin typeface="Courier New" pitchFamily="49" charset="0"/>
                <a:cs typeface="Courier New" pitchFamily="49" charset="0"/>
              </a:rPr>
              <a:t>br</a:t>
            </a:r>
            <a:r>
              <a:rPr lang="fr-FR" sz="2000" b="1" dirty="0">
                <a:latin typeface="Courier New" pitchFamily="49" charset="0"/>
                <a:cs typeface="Courier New" pitchFamily="49" charset="0"/>
              </a:rPr>
              <a:t>/&gt;";</a:t>
            </a:r>
          </a:p>
          <a:p>
            <a:pPr marL="0" indent="0">
              <a:buNone/>
            </a:pPr>
            <a:r>
              <a:rPr lang="fr-FR" sz="2000" b="1" dirty="0" err="1">
                <a:latin typeface="Courier New" pitchFamily="49" charset="0"/>
                <a:cs typeface="Courier New" pitchFamily="49" charset="0"/>
              </a:rPr>
              <a:t>echo</a:t>
            </a:r>
            <a:r>
              <a:rPr lang="fr-FR" sz="2000" b="1" dirty="0">
                <a:latin typeface="Courier New" pitchFamily="49" charset="0"/>
                <a:cs typeface="Courier New" pitchFamily="49" charset="0"/>
              </a:rPr>
              <a:t> "nom du fichier de $f : ".</a:t>
            </a:r>
            <a:r>
              <a:rPr lang="fr-FR" sz="2000" b="1" dirty="0" err="1">
                <a:latin typeface="Courier New" pitchFamily="49" charset="0"/>
                <a:cs typeface="Courier New" pitchFamily="49" charset="0"/>
              </a:rPr>
              <a:t>basename</a:t>
            </a:r>
            <a:r>
              <a:rPr lang="fr-FR" sz="2000" b="1" dirty="0">
                <a:latin typeface="Courier New" pitchFamily="49" charset="0"/>
                <a:cs typeface="Courier New" pitchFamily="49" charset="0"/>
              </a:rPr>
              <a:t>($f)."&lt;</a:t>
            </a:r>
            <a:r>
              <a:rPr lang="fr-FR" sz="2000" b="1" dirty="0" err="1">
                <a:latin typeface="Courier New" pitchFamily="49" charset="0"/>
                <a:cs typeface="Courier New" pitchFamily="49" charset="0"/>
              </a:rPr>
              <a:t>br</a:t>
            </a:r>
            <a:r>
              <a:rPr lang="fr-FR" sz="2000" b="1" dirty="0">
                <a:latin typeface="Courier New" pitchFamily="49" charset="0"/>
                <a:cs typeface="Courier New" pitchFamily="49" charset="0"/>
              </a:rPr>
              <a:t>/&gt;";</a:t>
            </a:r>
            <a:endParaRPr lang="fr-FR" sz="2000" b="1" dirty="0" smtClean="0">
              <a:latin typeface="Courier New" pitchFamily="49" charset="0"/>
              <a:cs typeface="Courier New" pitchFamily="49" charset="0"/>
            </a:endParaRPr>
          </a:p>
          <a:p>
            <a:pPr marL="0" indent="0">
              <a:buNone/>
            </a:pPr>
            <a:r>
              <a:rPr lang="fr-FR" sz="2000" b="1" dirty="0" smtClean="0">
                <a:solidFill>
                  <a:srgbClr val="C00000"/>
                </a:solidFill>
                <a:latin typeface="Courier New" pitchFamily="49" charset="0"/>
                <a:cs typeface="Courier New" pitchFamily="49" charset="0"/>
              </a:rPr>
              <a:t>?&gt;</a:t>
            </a:r>
            <a:endParaRPr lang="fr-FR" sz="2000" b="1" dirty="0">
              <a:solidFill>
                <a:srgbClr val="C00000"/>
              </a:solidFill>
              <a:latin typeface="Courier New" pitchFamily="49" charset="0"/>
              <a:cs typeface="Courier New" pitchFamily="49" charset="0"/>
            </a:endParaRPr>
          </a:p>
          <a:p>
            <a:pPr marL="0" indent="0">
              <a:buNone/>
            </a:pPr>
            <a:endParaRPr lang="fr-FR" sz="2000"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5445224"/>
            <a:ext cx="7690454" cy="1008112"/>
          </a:xfrm>
          <a:prstGeom prst="rect">
            <a:avLst/>
          </a:prstGeom>
          <a:noFill/>
          <a:ln>
            <a:noFill/>
          </a:ln>
          <a:scene3d>
            <a:camera prst="orthographicFront"/>
            <a:lightRig rig="threePt" dir="t"/>
          </a:scene3d>
          <a:sp3d>
            <a:bevelT w="165100" prst="coolSlan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346016"/>
      </p:ext>
    </p:extLst>
  </p:cSld>
  <p:clrMapOvr>
    <a:masterClrMapping/>
  </p:clrMapOvr>
  <p:transition spd="slow">
    <p:wipe dir="d"/>
  </p:transition>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smtClean="0">
                <a:solidFill>
                  <a:schemeClr val="accent2">
                    <a:lumMod val="75000"/>
                  </a:schemeClr>
                </a:solidFill>
              </a:rPr>
              <a:t>chmod()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err="1" smtClean="0">
                <a:solidFill>
                  <a:schemeClr val="tx2">
                    <a:lumMod val="75000"/>
                  </a:schemeClr>
                </a:solidFill>
              </a:rPr>
              <a:t>bool</a:t>
            </a:r>
            <a:r>
              <a:rPr lang="fr-FR" sz="2000" dirty="0" smtClean="0">
                <a:solidFill>
                  <a:schemeClr val="tx2">
                    <a:lumMod val="75000"/>
                  </a:schemeClr>
                </a:solidFill>
              </a:rPr>
              <a:t> </a:t>
            </a:r>
            <a:r>
              <a:rPr lang="fr-FR" sz="2000" b="1" i="1" dirty="0" smtClean="0">
                <a:solidFill>
                  <a:schemeClr val="accent2">
                    <a:lumMod val="75000"/>
                  </a:schemeClr>
                </a:solidFill>
              </a:rPr>
              <a:t>chmod </a:t>
            </a:r>
            <a:r>
              <a:rPr lang="fr-FR" sz="2000" b="1" dirty="0">
                <a:solidFill>
                  <a:schemeClr val="accent2">
                    <a:lumMod val="75000"/>
                  </a:schemeClr>
                </a:solidFill>
              </a:rPr>
              <a:t>(</a:t>
            </a:r>
            <a:r>
              <a:rPr lang="fr-FR" sz="2000" b="1" dirty="0">
                <a:solidFill>
                  <a:schemeClr val="tx2">
                    <a:lumMod val="75000"/>
                  </a:schemeClr>
                </a:solidFill>
              </a:rPr>
              <a:t>$</a:t>
            </a:r>
            <a:r>
              <a:rPr lang="fr-FR" sz="2000" b="1" dirty="0" err="1">
                <a:solidFill>
                  <a:schemeClr val="tx2">
                    <a:lumMod val="75000"/>
                  </a:schemeClr>
                </a:solidFill>
              </a:rPr>
              <a:t>chaine,$mode</a:t>
            </a:r>
            <a:r>
              <a:rPr lang="fr-FR" sz="2000" b="1" i="1" dirty="0" smtClean="0">
                <a:solidFill>
                  <a:schemeClr val="accent2">
                    <a:lumMod val="75000"/>
                  </a:schemeClr>
                </a:solidFill>
              </a:rPr>
              <a:t>) </a:t>
            </a:r>
            <a:endParaRPr lang="fr-FR" sz="2000" b="1" i="1" dirty="0">
              <a:solidFill>
                <a:schemeClr val="accent2">
                  <a:lumMod val="75000"/>
                </a:schemeClr>
              </a:solidFill>
            </a:endParaRPr>
          </a:p>
          <a:p>
            <a:pPr marL="0" indent="0">
              <a:buNone/>
            </a:pPr>
            <a:r>
              <a:rPr lang="fr-FR" sz="2000" dirty="0" smtClean="0"/>
              <a:t>Change le mode (droits d'accès) du fichier </a:t>
            </a:r>
            <a:r>
              <a:rPr lang="fr-FR" sz="2000" b="1" dirty="0" smtClean="0">
                <a:solidFill>
                  <a:schemeClr val="tx2">
                    <a:lumMod val="75000"/>
                  </a:schemeClr>
                </a:solidFill>
              </a:rPr>
              <a:t>$chaine.</a:t>
            </a:r>
          </a:p>
          <a:p>
            <a:pPr marL="0" indent="0">
              <a:buNone/>
            </a:pPr>
            <a:r>
              <a:rPr lang="fr-FR" sz="2000" b="1" dirty="0" smtClean="0">
                <a:solidFill>
                  <a:schemeClr val="tx2">
                    <a:lumMod val="75000"/>
                  </a:schemeClr>
                </a:solidFill>
              </a:rPr>
              <a:t>$chaine : </a:t>
            </a:r>
            <a:r>
              <a:rPr lang="fr-FR" sz="2000" dirty="0" smtClean="0"/>
              <a:t>chemin du fichier,</a:t>
            </a:r>
          </a:p>
          <a:p>
            <a:pPr marL="0" indent="0">
              <a:buNone/>
            </a:pPr>
            <a:r>
              <a:rPr lang="fr-FR" sz="2000" b="1" dirty="0" smtClean="0">
                <a:solidFill>
                  <a:schemeClr val="tx2">
                    <a:lumMod val="75000"/>
                  </a:schemeClr>
                </a:solidFill>
              </a:rPr>
              <a:t>$mode :</a:t>
            </a:r>
            <a:r>
              <a:rPr lang="fr-FR" sz="2000" dirty="0" smtClean="0"/>
              <a:t> mode à indiquer </a:t>
            </a:r>
            <a:r>
              <a:rPr lang="fr-FR" sz="2000" u="sng" dirty="0" smtClean="0"/>
              <a:t>en notation octale :</a:t>
            </a:r>
            <a:r>
              <a:rPr lang="fr-FR" sz="2000" dirty="0" smtClean="0"/>
              <a:t> 0777 (par exemple)</a:t>
            </a:r>
          </a:p>
          <a:p>
            <a:pPr marL="0" indent="0">
              <a:buNone/>
            </a:pPr>
            <a:r>
              <a:rPr lang="fr-FR" sz="2000" dirty="0" smtClean="0"/>
              <a:t>Le premier chiffre concerne le propriétaire du fichier, le deuxième chiffre le groupe propriétaire du fichier, le troisième tout les autres.</a:t>
            </a:r>
          </a:p>
          <a:p>
            <a:pPr marL="0" indent="0">
              <a:buNone/>
            </a:pPr>
            <a:r>
              <a:rPr lang="fr-FR" sz="2000" dirty="0" smtClean="0"/>
              <a:t>Les droits d'accès sont calculés en additionnant  :</a:t>
            </a:r>
          </a:p>
          <a:p>
            <a:r>
              <a:rPr lang="fr-FR" sz="2000" dirty="0" smtClean="0"/>
              <a:t>1 qui donne les droits d'exécution,</a:t>
            </a:r>
          </a:p>
          <a:p>
            <a:r>
              <a:rPr lang="fr-FR" sz="2000" dirty="0" smtClean="0"/>
              <a:t>2 qui donne les droits d'écriture, </a:t>
            </a:r>
          </a:p>
          <a:p>
            <a:r>
              <a:rPr lang="fr-FR" sz="2000" dirty="0"/>
              <a:t>4</a:t>
            </a:r>
            <a:r>
              <a:rPr lang="fr-FR" sz="2000" dirty="0" smtClean="0"/>
              <a:t> qui donne les droits de lecture.</a:t>
            </a:r>
          </a:p>
          <a:p>
            <a:pPr marL="0" indent="0">
              <a:buNone/>
            </a:pPr>
            <a:r>
              <a:rPr lang="fr-FR" sz="2000" dirty="0" smtClean="0"/>
              <a:t>0754 veut dire : tous les droits pour le propriétaire, les droits de lecture et d'exécution pour le groupe propriétaire, de lecture pour les autres. </a:t>
            </a:r>
          </a:p>
          <a:p>
            <a:pPr marL="0" indent="0">
              <a:buNone/>
            </a:pPr>
            <a:endParaRPr lang="fr-FR" sz="1800" b="1" dirty="0" smtClean="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3403830493"/>
      </p:ext>
    </p:extLst>
  </p:cSld>
  <p:clrMapOvr>
    <a:masterClrMapping/>
  </p:clrMapOvr>
  <p:transition spd="slow">
    <p:wipe dir="d"/>
  </p:transition>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smtClean="0">
                <a:solidFill>
                  <a:schemeClr val="accent2">
                    <a:lumMod val="75000"/>
                  </a:schemeClr>
                </a:solidFill>
              </a:rPr>
              <a:t>chmod()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b="1" dirty="0" smtClean="0"/>
              <a:t>Valeur de retour : </a:t>
            </a:r>
            <a:r>
              <a:rPr lang="fr-FR" sz="2000" dirty="0"/>
              <a:t>Cette fonction retourne </a:t>
            </a:r>
            <a:r>
              <a:rPr lang="fr-FR" sz="2000" b="1" dirty="0"/>
              <a:t>TRUE</a:t>
            </a:r>
            <a:r>
              <a:rPr lang="fr-FR" sz="2000" dirty="0"/>
              <a:t> en cas de succès ou </a:t>
            </a:r>
            <a:r>
              <a:rPr lang="fr-FR" sz="2000" b="1" dirty="0"/>
              <a:t>FALSE</a:t>
            </a:r>
            <a:r>
              <a:rPr lang="fr-FR" sz="2000" dirty="0"/>
              <a:t> si une erreur survient. </a:t>
            </a:r>
            <a:endParaRPr lang="fr-FR" sz="2000" dirty="0" smtClean="0"/>
          </a:p>
          <a:p>
            <a:pPr marL="0" indent="0">
              <a:buNone/>
            </a:pPr>
            <a:endParaRPr lang="fr-FR" sz="2000" dirty="0"/>
          </a:p>
          <a:p>
            <a:pPr marL="0" indent="0">
              <a:buNone/>
            </a:pPr>
            <a:r>
              <a:rPr lang="fr-FR" sz="2000" dirty="0" smtClean="0"/>
              <a:t>Exemple :</a:t>
            </a:r>
          </a:p>
          <a:p>
            <a:pPr marL="0" indent="0">
              <a:buNone/>
            </a:pPr>
            <a:r>
              <a:rPr lang="fr-FR" sz="1800" b="1" dirty="0" smtClean="0">
                <a:solidFill>
                  <a:srgbClr val="C00000"/>
                </a:solidFill>
                <a:latin typeface="Courier New" pitchFamily="49" charset="0"/>
                <a:cs typeface="Courier New" pitchFamily="49" charset="0"/>
              </a:rPr>
              <a:t>&lt;?PHP</a:t>
            </a:r>
          </a:p>
          <a:p>
            <a:pPr marL="0" indent="0">
              <a:buNone/>
            </a:pPr>
            <a:r>
              <a:rPr lang="pt-BR" sz="1800" b="1" dirty="0">
                <a:latin typeface="Courier New" pitchFamily="49" charset="0"/>
                <a:cs typeface="Courier New" pitchFamily="49" charset="0"/>
              </a:rPr>
              <a:t>$d = </a:t>
            </a:r>
            <a:r>
              <a:rPr lang="pt-BR" sz="1800" b="1" dirty="0" smtClean="0">
                <a:latin typeface="Courier New" pitchFamily="49" charset="0"/>
                <a:cs typeface="Courier New" pitchFamily="49" charset="0"/>
              </a:rPr>
              <a:t>"C:/EBP/compta.exe";</a:t>
            </a:r>
            <a:endParaRPr lang="pt-BR" sz="1800" b="1" dirty="0">
              <a:latin typeface="Courier New" pitchFamily="49" charset="0"/>
              <a:cs typeface="Courier New" pitchFamily="49" charset="0"/>
            </a:endParaRPr>
          </a:p>
          <a:p>
            <a:pPr marL="0" indent="0">
              <a:buNone/>
            </a:pPr>
            <a:r>
              <a:rPr lang="pt-BR" sz="1800" b="1" dirty="0" smtClean="0">
                <a:latin typeface="Courier New" pitchFamily="49" charset="0"/>
                <a:cs typeface="Courier New" pitchFamily="49" charset="0"/>
              </a:rPr>
              <a:t>chmod($d,0755);</a:t>
            </a:r>
          </a:p>
          <a:p>
            <a:pPr marL="0" indent="0">
              <a:buNone/>
            </a:pPr>
            <a:r>
              <a:rPr lang="fr-FR" sz="1800" b="1" dirty="0" smtClean="0">
                <a:solidFill>
                  <a:srgbClr val="C00000"/>
                </a:solidFill>
                <a:latin typeface="Courier New" pitchFamily="49" charset="0"/>
                <a:cs typeface="Courier New" pitchFamily="49" charset="0"/>
              </a:rPr>
              <a:t>?&gt;</a:t>
            </a:r>
          </a:p>
          <a:p>
            <a:pPr marL="0" indent="0">
              <a:buNone/>
            </a:pPr>
            <a:r>
              <a:rPr lang="fr-FR" sz="1800" b="1" dirty="0" smtClean="0">
                <a:solidFill>
                  <a:schemeClr val="tx2">
                    <a:lumMod val="75000"/>
                  </a:schemeClr>
                </a:solidFill>
                <a:latin typeface="Courier New" pitchFamily="49" charset="0"/>
                <a:cs typeface="Courier New" pitchFamily="49" charset="0"/>
              </a:rPr>
              <a:t>Remarque : Pour exécuter chmod, il faut être le propriétaire du fichier. Cette commande est surtout utilisée sous Linux ou Unix.</a:t>
            </a:r>
          </a:p>
        </p:txBody>
      </p:sp>
    </p:spTree>
    <p:extLst>
      <p:ext uri="{BB962C8B-B14F-4D97-AF65-F5344CB8AC3E}">
        <p14:creationId xmlns:p14="http://schemas.microsoft.com/office/powerpoint/2010/main" val="4181206921"/>
      </p:ext>
    </p:extLst>
  </p:cSld>
  <p:clrMapOvr>
    <a:masterClrMapping/>
  </p:clrMapOvr>
  <p:transition spd="slow">
    <p:wipe dir="d"/>
  </p:transition>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smtClean="0">
                <a:solidFill>
                  <a:schemeClr val="accent2">
                    <a:lumMod val="75000"/>
                  </a:schemeClr>
                </a:solidFill>
              </a:rPr>
              <a:t>chown</a:t>
            </a:r>
            <a:r>
              <a:rPr lang="fr-FR" sz="3600" b="1" i="1" dirty="0" smtClean="0">
                <a:solidFill>
                  <a:schemeClr val="accent2">
                    <a:lumMod val="75000"/>
                  </a:schemeClr>
                </a:solidFill>
              </a:rPr>
              <a:t>()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err="1" smtClean="0">
                <a:solidFill>
                  <a:schemeClr val="tx2">
                    <a:lumMod val="75000"/>
                  </a:schemeClr>
                </a:solidFill>
              </a:rPr>
              <a:t>bool</a:t>
            </a:r>
            <a:r>
              <a:rPr lang="fr-FR" sz="2000" dirty="0" smtClean="0">
                <a:solidFill>
                  <a:schemeClr val="tx2">
                    <a:lumMod val="75000"/>
                  </a:schemeClr>
                </a:solidFill>
              </a:rPr>
              <a:t> </a:t>
            </a:r>
            <a:r>
              <a:rPr lang="fr-FR" sz="2000" b="1" i="1" dirty="0" err="1" smtClean="0">
                <a:solidFill>
                  <a:schemeClr val="accent2">
                    <a:lumMod val="75000"/>
                  </a:schemeClr>
                </a:solidFill>
              </a:rPr>
              <a:t>chown</a:t>
            </a:r>
            <a:r>
              <a:rPr lang="fr-FR" sz="2000" b="1" i="1" dirty="0" smtClean="0">
                <a:solidFill>
                  <a:schemeClr val="accent2">
                    <a:lumMod val="75000"/>
                  </a:schemeClr>
                </a:solidFill>
              </a:rPr>
              <a:t> </a:t>
            </a:r>
            <a:r>
              <a:rPr lang="fr-FR" sz="2000" b="1" dirty="0">
                <a:solidFill>
                  <a:schemeClr val="accent2">
                    <a:lumMod val="75000"/>
                  </a:schemeClr>
                </a:solidFill>
              </a:rPr>
              <a:t>(</a:t>
            </a:r>
            <a:r>
              <a:rPr lang="fr-FR" sz="2000" b="1" dirty="0">
                <a:solidFill>
                  <a:schemeClr val="tx2">
                    <a:lumMod val="75000"/>
                  </a:schemeClr>
                </a:solidFill>
              </a:rPr>
              <a:t>$</a:t>
            </a:r>
            <a:r>
              <a:rPr lang="fr-FR" sz="2000" b="1" dirty="0" err="1">
                <a:solidFill>
                  <a:schemeClr val="tx2">
                    <a:lumMod val="75000"/>
                  </a:schemeClr>
                </a:solidFill>
              </a:rPr>
              <a:t>chaine</a:t>
            </a:r>
            <a:r>
              <a:rPr lang="fr-FR" sz="2000" b="1" dirty="0" err="1" smtClean="0">
                <a:solidFill>
                  <a:schemeClr val="tx2">
                    <a:lumMod val="75000"/>
                  </a:schemeClr>
                </a:solidFill>
              </a:rPr>
              <a:t>,$user</a:t>
            </a:r>
            <a:r>
              <a:rPr lang="fr-FR" sz="2000" b="1" i="1" dirty="0" smtClean="0">
                <a:solidFill>
                  <a:schemeClr val="accent2">
                    <a:lumMod val="75000"/>
                  </a:schemeClr>
                </a:solidFill>
              </a:rPr>
              <a:t>) </a:t>
            </a:r>
            <a:endParaRPr lang="fr-FR" sz="2000" b="1" i="1" dirty="0">
              <a:solidFill>
                <a:schemeClr val="accent2">
                  <a:lumMod val="75000"/>
                </a:schemeClr>
              </a:solidFill>
            </a:endParaRPr>
          </a:p>
          <a:p>
            <a:pPr marL="0" indent="0">
              <a:buNone/>
            </a:pPr>
            <a:r>
              <a:rPr lang="fr-FR" sz="2000" dirty="0" smtClean="0"/>
              <a:t>Modifie le propriétaire du fichier </a:t>
            </a:r>
            <a:r>
              <a:rPr lang="fr-FR" sz="2000" b="1" dirty="0" smtClean="0">
                <a:solidFill>
                  <a:schemeClr val="tx2">
                    <a:lumMod val="75000"/>
                  </a:schemeClr>
                </a:solidFill>
              </a:rPr>
              <a:t>$chaine. </a:t>
            </a:r>
            <a:r>
              <a:rPr lang="fr-FR" sz="2000" dirty="0"/>
              <a:t>Seul le super-utilisateur (</a:t>
            </a:r>
            <a:r>
              <a:rPr lang="fr-FR" sz="2000" dirty="0" err="1" smtClean="0"/>
              <a:t>root</a:t>
            </a:r>
            <a:r>
              <a:rPr lang="fr-FR" sz="2000" dirty="0" smtClean="0"/>
              <a:t> ou administrateur)  </a:t>
            </a:r>
            <a:r>
              <a:rPr lang="fr-FR" sz="2000" dirty="0"/>
              <a:t>peut changer arbitrairement le propriétaire d'un fichier. </a:t>
            </a:r>
            <a:endParaRPr lang="fr-FR" sz="2000" b="1" dirty="0" smtClean="0">
              <a:solidFill>
                <a:schemeClr val="tx2">
                  <a:lumMod val="75000"/>
                </a:schemeClr>
              </a:solidFill>
            </a:endParaRPr>
          </a:p>
          <a:p>
            <a:pPr marL="0" indent="0">
              <a:buNone/>
            </a:pPr>
            <a:r>
              <a:rPr lang="fr-FR" sz="2000" b="1" dirty="0" smtClean="0">
                <a:solidFill>
                  <a:schemeClr val="tx2">
                    <a:lumMod val="75000"/>
                  </a:schemeClr>
                </a:solidFill>
              </a:rPr>
              <a:t>$chaine : </a:t>
            </a:r>
            <a:r>
              <a:rPr lang="fr-FR" sz="2000" dirty="0" smtClean="0"/>
              <a:t>chemin du fichier,</a:t>
            </a:r>
          </a:p>
          <a:p>
            <a:pPr marL="0" indent="0">
              <a:buNone/>
            </a:pPr>
            <a:r>
              <a:rPr lang="fr-FR" sz="2000" b="1" dirty="0" smtClean="0">
                <a:solidFill>
                  <a:schemeClr val="tx2">
                    <a:lumMod val="75000"/>
                  </a:schemeClr>
                </a:solidFill>
              </a:rPr>
              <a:t>$user :</a:t>
            </a:r>
            <a:r>
              <a:rPr lang="fr-FR" sz="2000" dirty="0" smtClean="0"/>
              <a:t> nom du nouveau propriétaire ou numéro (</a:t>
            </a:r>
            <a:r>
              <a:rPr lang="fr-FR" sz="2000" dirty="0" err="1" smtClean="0"/>
              <a:t>uid</a:t>
            </a:r>
            <a:r>
              <a:rPr lang="fr-FR" sz="2000" dirty="0" smtClean="0"/>
              <a:t> sous Linux).</a:t>
            </a:r>
          </a:p>
          <a:p>
            <a:pPr marL="0" indent="0">
              <a:buNone/>
            </a:pPr>
            <a:r>
              <a:rPr lang="fr-FR" sz="2000" b="1" dirty="0"/>
              <a:t>Valeur de retour : </a:t>
            </a:r>
            <a:r>
              <a:rPr lang="fr-FR" sz="2000" dirty="0"/>
              <a:t>Cette fonction retourne </a:t>
            </a:r>
            <a:r>
              <a:rPr lang="fr-FR" sz="2000" b="1" dirty="0"/>
              <a:t>TRUE</a:t>
            </a:r>
            <a:r>
              <a:rPr lang="fr-FR" sz="2000" dirty="0"/>
              <a:t> en cas de succès ou </a:t>
            </a:r>
            <a:r>
              <a:rPr lang="fr-FR" sz="2000" b="1" dirty="0"/>
              <a:t>FALSE</a:t>
            </a:r>
            <a:r>
              <a:rPr lang="fr-FR" sz="2000" dirty="0"/>
              <a:t> si une erreur survient. </a:t>
            </a:r>
          </a:p>
          <a:p>
            <a:pPr marL="0" indent="0">
              <a:buNone/>
            </a:pPr>
            <a:r>
              <a:rPr lang="fr-FR" sz="2000" dirty="0" smtClean="0"/>
              <a:t>Exemple </a:t>
            </a:r>
            <a:r>
              <a:rPr lang="fr-FR" sz="2000" dirty="0"/>
              <a:t>:</a:t>
            </a:r>
          </a:p>
          <a:p>
            <a:pPr marL="0" indent="0">
              <a:buNone/>
            </a:pPr>
            <a:r>
              <a:rPr lang="fr-FR" sz="1800" b="1" dirty="0">
                <a:solidFill>
                  <a:srgbClr val="C00000"/>
                </a:solidFill>
                <a:latin typeface="Courier New" pitchFamily="49" charset="0"/>
                <a:cs typeface="Courier New" pitchFamily="49" charset="0"/>
              </a:rPr>
              <a:t>&lt;?PHP</a:t>
            </a:r>
          </a:p>
          <a:p>
            <a:pPr marL="0" indent="0">
              <a:buNone/>
            </a:pPr>
            <a:r>
              <a:rPr lang="pt-BR" sz="1800" b="1" dirty="0">
                <a:latin typeface="Courier New" pitchFamily="49" charset="0"/>
                <a:cs typeface="Courier New" pitchFamily="49" charset="0"/>
              </a:rPr>
              <a:t>$d = </a:t>
            </a:r>
            <a:r>
              <a:rPr lang="pt-BR" sz="1800" b="1" dirty="0" smtClean="0">
                <a:latin typeface="Courier New" pitchFamily="49" charset="0"/>
                <a:cs typeface="Courier New" pitchFamily="49" charset="0"/>
              </a:rPr>
              <a:t>"/home/sites/mdf";</a:t>
            </a:r>
            <a:endParaRPr lang="pt-BR" sz="1800" b="1" dirty="0">
              <a:latin typeface="Courier New" pitchFamily="49" charset="0"/>
              <a:cs typeface="Courier New" pitchFamily="49" charset="0"/>
            </a:endParaRPr>
          </a:p>
          <a:p>
            <a:pPr marL="0" indent="0">
              <a:buNone/>
            </a:pPr>
            <a:r>
              <a:rPr lang="pt-BR" sz="1800" b="1" dirty="0" smtClean="0">
                <a:latin typeface="Courier New" pitchFamily="49" charset="0"/>
                <a:cs typeface="Courier New" pitchFamily="49" charset="0"/>
              </a:rPr>
              <a:t>chown($</a:t>
            </a:r>
            <a:r>
              <a:rPr lang="pt-BR" sz="1800" b="1" dirty="0">
                <a:latin typeface="Courier New" pitchFamily="49" charset="0"/>
                <a:cs typeface="Courier New" pitchFamily="49" charset="0"/>
              </a:rPr>
              <a:t>d</a:t>
            </a:r>
            <a:r>
              <a:rPr lang="pt-BR" sz="1800" b="1" dirty="0" smtClean="0">
                <a:latin typeface="Courier New" pitchFamily="49" charset="0"/>
                <a:cs typeface="Courier New" pitchFamily="49" charset="0"/>
              </a:rPr>
              <a:t>,'jfhartmann');</a:t>
            </a:r>
            <a:endParaRPr lang="pt-BR" sz="1800" b="1" dirty="0">
              <a:latin typeface="Courier New" pitchFamily="49" charset="0"/>
              <a:cs typeface="Courier New" pitchFamily="49" charset="0"/>
            </a:endParaRPr>
          </a:p>
          <a:p>
            <a:pPr marL="0" indent="0">
              <a:buNone/>
            </a:pPr>
            <a:r>
              <a:rPr lang="fr-FR" sz="1800" b="1" dirty="0">
                <a:solidFill>
                  <a:srgbClr val="C00000"/>
                </a:solidFill>
                <a:latin typeface="Courier New" pitchFamily="49" charset="0"/>
                <a:cs typeface="Courier New" pitchFamily="49" charset="0"/>
              </a:rPr>
              <a:t>?&gt;</a:t>
            </a:r>
          </a:p>
          <a:p>
            <a:pPr marL="0" indent="0">
              <a:buNone/>
            </a:pPr>
            <a:endParaRPr lang="fr-FR" sz="1800" b="1" dirty="0" smtClean="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3468111139"/>
      </p:ext>
    </p:extLst>
  </p:cSld>
  <p:clrMapOvr>
    <a:masterClrMapping/>
  </p:clrMapOvr>
  <p:transition spd="slow">
    <p:wipe dir="d"/>
  </p:transition>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smtClean="0">
                <a:solidFill>
                  <a:schemeClr val="accent2">
                    <a:lumMod val="75000"/>
                  </a:schemeClr>
                </a:solidFill>
              </a:rPr>
              <a:t>chgrp</a:t>
            </a:r>
            <a:r>
              <a:rPr lang="fr-FR" sz="3600" b="1" i="1" dirty="0" smtClean="0">
                <a:solidFill>
                  <a:schemeClr val="accent2">
                    <a:lumMod val="75000"/>
                  </a:schemeClr>
                </a:solidFill>
              </a:rPr>
              <a:t>()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err="1" smtClean="0">
                <a:solidFill>
                  <a:schemeClr val="tx2">
                    <a:lumMod val="75000"/>
                  </a:schemeClr>
                </a:solidFill>
              </a:rPr>
              <a:t>bool</a:t>
            </a:r>
            <a:r>
              <a:rPr lang="fr-FR" sz="2000" dirty="0" smtClean="0">
                <a:solidFill>
                  <a:schemeClr val="tx2">
                    <a:lumMod val="75000"/>
                  </a:schemeClr>
                </a:solidFill>
              </a:rPr>
              <a:t> </a:t>
            </a:r>
            <a:r>
              <a:rPr lang="fr-FR" sz="2000" b="1" i="1" dirty="0" err="1" smtClean="0">
                <a:solidFill>
                  <a:schemeClr val="accent2">
                    <a:lumMod val="75000"/>
                  </a:schemeClr>
                </a:solidFill>
              </a:rPr>
              <a:t>chgrp</a:t>
            </a:r>
            <a:r>
              <a:rPr lang="fr-FR" sz="2000" b="1" i="1" dirty="0" smtClean="0">
                <a:solidFill>
                  <a:schemeClr val="accent2">
                    <a:lumMod val="75000"/>
                  </a:schemeClr>
                </a:solidFill>
              </a:rPr>
              <a:t> </a:t>
            </a:r>
            <a:r>
              <a:rPr lang="fr-FR" sz="2000" b="1" dirty="0">
                <a:solidFill>
                  <a:schemeClr val="accent2">
                    <a:lumMod val="75000"/>
                  </a:schemeClr>
                </a:solidFill>
              </a:rPr>
              <a:t>(</a:t>
            </a:r>
            <a:r>
              <a:rPr lang="fr-FR" sz="2000" b="1" dirty="0">
                <a:solidFill>
                  <a:schemeClr val="tx2">
                    <a:lumMod val="75000"/>
                  </a:schemeClr>
                </a:solidFill>
              </a:rPr>
              <a:t>$</a:t>
            </a:r>
            <a:r>
              <a:rPr lang="fr-FR" sz="2000" b="1" dirty="0" err="1">
                <a:solidFill>
                  <a:schemeClr val="tx2">
                    <a:lumMod val="75000"/>
                  </a:schemeClr>
                </a:solidFill>
              </a:rPr>
              <a:t>chaine</a:t>
            </a:r>
            <a:r>
              <a:rPr lang="fr-FR" sz="2000" b="1" dirty="0" err="1" smtClean="0">
                <a:solidFill>
                  <a:schemeClr val="tx2">
                    <a:lumMod val="75000"/>
                  </a:schemeClr>
                </a:solidFill>
              </a:rPr>
              <a:t>,$groupe</a:t>
            </a:r>
            <a:r>
              <a:rPr lang="fr-FR" sz="2000" b="1" i="1" dirty="0" smtClean="0">
                <a:solidFill>
                  <a:schemeClr val="accent2">
                    <a:lumMod val="75000"/>
                  </a:schemeClr>
                </a:solidFill>
              </a:rPr>
              <a:t>) </a:t>
            </a:r>
            <a:endParaRPr lang="fr-FR" sz="2000" b="1" i="1" dirty="0">
              <a:solidFill>
                <a:schemeClr val="accent2">
                  <a:lumMod val="75000"/>
                </a:schemeClr>
              </a:solidFill>
            </a:endParaRPr>
          </a:p>
          <a:p>
            <a:pPr marL="0" indent="0">
              <a:buNone/>
            </a:pPr>
            <a:r>
              <a:rPr lang="fr-FR" sz="2000" dirty="0" smtClean="0"/>
              <a:t>Modifie le groupe propriétaire du fichier </a:t>
            </a:r>
            <a:r>
              <a:rPr lang="fr-FR" sz="2000" b="1" dirty="0" smtClean="0">
                <a:solidFill>
                  <a:schemeClr val="tx2">
                    <a:lumMod val="75000"/>
                  </a:schemeClr>
                </a:solidFill>
              </a:rPr>
              <a:t>$chaine. </a:t>
            </a:r>
            <a:r>
              <a:rPr lang="fr-FR" sz="2000" dirty="0"/>
              <a:t>Seul le super-utilisateur (</a:t>
            </a:r>
            <a:r>
              <a:rPr lang="fr-FR" sz="2000" dirty="0" err="1" smtClean="0"/>
              <a:t>root</a:t>
            </a:r>
            <a:r>
              <a:rPr lang="fr-FR" sz="2000" dirty="0" smtClean="0"/>
              <a:t> ou administrateur) ou un membre du groupe propriétaire peut </a:t>
            </a:r>
            <a:r>
              <a:rPr lang="fr-FR" sz="2000" dirty="0"/>
              <a:t>changer arbitrairement le propriétaire d'un fichier. </a:t>
            </a:r>
            <a:endParaRPr lang="fr-FR" sz="2000" b="1" dirty="0" smtClean="0">
              <a:solidFill>
                <a:schemeClr val="tx2">
                  <a:lumMod val="75000"/>
                </a:schemeClr>
              </a:solidFill>
            </a:endParaRPr>
          </a:p>
          <a:p>
            <a:pPr marL="0" indent="0">
              <a:buNone/>
            </a:pPr>
            <a:r>
              <a:rPr lang="fr-FR" sz="2000" b="1" dirty="0" smtClean="0">
                <a:solidFill>
                  <a:schemeClr val="tx2">
                    <a:lumMod val="75000"/>
                  </a:schemeClr>
                </a:solidFill>
              </a:rPr>
              <a:t>$chaine : </a:t>
            </a:r>
            <a:r>
              <a:rPr lang="fr-FR" sz="2000" dirty="0" smtClean="0"/>
              <a:t>chemin du fichier,</a:t>
            </a:r>
          </a:p>
          <a:p>
            <a:pPr marL="0" indent="0">
              <a:buNone/>
            </a:pPr>
            <a:r>
              <a:rPr lang="fr-FR" sz="2000" b="1" dirty="0" smtClean="0">
                <a:solidFill>
                  <a:schemeClr val="tx2">
                    <a:lumMod val="75000"/>
                  </a:schemeClr>
                </a:solidFill>
              </a:rPr>
              <a:t>$groupe :</a:t>
            </a:r>
            <a:r>
              <a:rPr lang="fr-FR" sz="2000" dirty="0" smtClean="0"/>
              <a:t> nom du nouveau groupe propriétaire ou numéro (</a:t>
            </a:r>
            <a:r>
              <a:rPr lang="fr-FR" sz="2000" dirty="0" err="1" smtClean="0"/>
              <a:t>gid</a:t>
            </a:r>
            <a:r>
              <a:rPr lang="fr-FR" sz="2000" dirty="0" smtClean="0"/>
              <a:t> sous Linux).</a:t>
            </a:r>
          </a:p>
          <a:p>
            <a:pPr marL="0" indent="0">
              <a:buNone/>
            </a:pPr>
            <a:r>
              <a:rPr lang="fr-FR" sz="2000" b="1" dirty="0"/>
              <a:t>Valeur de retour : </a:t>
            </a:r>
            <a:r>
              <a:rPr lang="fr-FR" sz="2000" dirty="0"/>
              <a:t>Cette fonction retourne </a:t>
            </a:r>
            <a:r>
              <a:rPr lang="fr-FR" sz="2000" b="1" dirty="0"/>
              <a:t>TRUE</a:t>
            </a:r>
            <a:r>
              <a:rPr lang="fr-FR" sz="2000" dirty="0"/>
              <a:t> en cas de succès ou </a:t>
            </a:r>
            <a:r>
              <a:rPr lang="fr-FR" sz="2000" b="1" dirty="0"/>
              <a:t>FALSE</a:t>
            </a:r>
            <a:r>
              <a:rPr lang="fr-FR" sz="2000" dirty="0"/>
              <a:t> si une erreur survient. </a:t>
            </a:r>
          </a:p>
          <a:p>
            <a:pPr marL="0" indent="0">
              <a:buNone/>
            </a:pPr>
            <a:r>
              <a:rPr lang="fr-FR" sz="2000" dirty="0" smtClean="0"/>
              <a:t>Exemple </a:t>
            </a:r>
            <a:r>
              <a:rPr lang="fr-FR" sz="2000" dirty="0"/>
              <a:t>:</a:t>
            </a:r>
          </a:p>
          <a:p>
            <a:pPr marL="0" indent="0">
              <a:buNone/>
            </a:pPr>
            <a:r>
              <a:rPr lang="fr-FR" sz="1800" b="1" dirty="0">
                <a:solidFill>
                  <a:srgbClr val="C00000"/>
                </a:solidFill>
                <a:latin typeface="Courier New" pitchFamily="49" charset="0"/>
                <a:cs typeface="Courier New" pitchFamily="49" charset="0"/>
              </a:rPr>
              <a:t>&lt;?PHP</a:t>
            </a:r>
          </a:p>
          <a:p>
            <a:pPr marL="0" indent="0">
              <a:buNone/>
            </a:pPr>
            <a:r>
              <a:rPr lang="pt-BR" sz="1800" b="1" dirty="0">
                <a:latin typeface="Courier New" pitchFamily="49" charset="0"/>
                <a:cs typeface="Courier New" pitchFamily="49" charset="0"/>
              </a:rPr>
              <a:t>$d = </a:t>
            </a:r>
            <a:r>
              <a:rPr lang="pt-BR" sz="1800" b="1" dirty="0" smtClean="0">
                <a:latin typeface="Courier New" pitchFamily="49" charset="0"/>
                <a:cs typeface="Courier New" pitchFamily="49" charset="0"/>
              </a:rPr>
              <a:t>"/home/sites/mdf";</a:t>
            </a:r>
            <a:endParaRPr lang="pt-BR" sz="1800" b="1" dirty="0">
              <a:latin typeface="Courier New" pitchFamily="49" charset="0"/>
              <a:cs typeface="Courier New" pitchFamily="49" charset="0"/>
            </a:endParaRPr>
          </a:p>
          <a:p>
            <a:pPr marL="0" indent="0">
              <a:buNone/>
            </a:pPr>
            <a:r>
              <a:rPr lang="pt-BR" sz="1800" b="1" dirty="0" smtClean="0">
                <a:latin typeface="Courier New" pitchFamily="49" charset="0"/>
                <a:cs typeface="Courier New" pitchFamily="49" charset="0"/>
              </a:rPr>
              <a:t>chgrp($</a:t>
            </a:r>
            <a:r>
              <a:rPr lang="pt-BR" sz="1800" b="1" dirty="0">
                <a:latin typeface="Courier New" pitchFamily="49" charset="0"/>
                <a:cs typeface="Courier New" pitchFamily="49" charset="0"/>
              </a:rPr>
              <a:t>d</a:t>
            </a:r>
            <a:r>
              <a:rPr lang="pt-BR" sz="1800" b="1" dirty="0" smtClean="0">
                <a:latin typeface="Courier New" pitchFamily="49" charset="0"/>
                <a:cs typeface="Courier New" pitchFamily="49" charset="0"/>
              </a:rPr>
              <a:t>,'DL2013');</a:t>
            </a:r>
            <a:endParaRPr lang="pt-BR" sz="1800" b="1" dirty="0">
              <a:latin typeface="Courier New" pitchFamily="49" charset="0"/>
              <a:cs typeface="Courier New" pitchFamily="49" charset="0"/>
            </a:endParaRPr>
          </a:p>
          <a:p>
            <a:pPr marL="0" indent="0">
              <a:buNone/>
            </a:pPr>
            <a:r>
              <a:rPr lang="fr-FR" sz="1800" b="1" dirty="0">
                <a:solidFill>
                  <a:srgbClr val="C00000"/>
                </a:solidFill>
                <a:latin typeface="Courier New" pitchFamily="49" charset="0"/>
                <a:cs typeface="Courier New" pitchFamily="49" charset="0"/>
              </a:rPr>
              <a:t>?&gt;</a:t>
            </a:r>
          </a:p>
          <a:p>
            <a:pPr marL="0" indent="0">
              <a:buNone/>
            </a:pPr>
            <a:endParaRPr lang="fr-FR" sz="1800" b="1" dirty="0" smtClean="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2300186737"/>
      </p:ext>
    </p:extLst>
  </p:cSld>
  <p:clrMapOvr>
    <a:masterClrMapping/>
  </p:clrMapOvr>
  <p:transition spd="slow">
    <p:wipe dir="d"/>
  </p:transition>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smtClean="0">
                <a:solidFill>
                  <a:schemeClr val="accent2">
                    <a:lumMod val="75000"/>
                  </a:schemeClr>
                </a:solidFill>
              </a:rPr>
              <a:t>mkdir</a:t>
            </a:r>
            <a:r>
              <a:rPr lang="fr-FR" sz="3600" b="1" i="1" dirty="0" smtClean="0">
                <a:solidFill>
                  <a:schemeClr val="accent2">
                    <a:lumMod val="75000"/>
                  </a:schemeClr>
                </a:solidFill>
              </a:rPr>
              <a:t>()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err="1" smtClean="0">
                <a:solidFill>
                  <a:schemeClr val="tx2">
                    <a:lumMod val="75000"/>
                  </a:schemeClr>
                </a:solidFill>
              </a:rPr>
              <a:t>bool</a:t>
            </a:r>
            <a:r>
              <a:rPr lang="fr-FR" sz="2000" dirty="0" smtClean="0">
                <a:solidFill>
                  <a:schemeClr val="tx2">
                    <a:lumMod val="75000"/>
                  </a:schemeClr>
                </a:solidFill>
              </a:rPr>
              <a:t> </a:t>
            </a:r>
            <a:r>
              <a:rPr lang="fr-FR" sz="2000" b="1" i="1" dirty="0" err="1" smtClean="0">
                <a:solidFill>
                  <a:schemeClr val="accent2">
                    <a:lumMod val="75000"/>
                  </a:schemeClr>
                </a:solidFill>
              </a:rPr>
              <a:t>mkdir</a:t>
            </a:r>
            <a:r>
              <a:rPr lang="fr-FR" sz="2000" b="1" i="1" dirty="0" smtClean="0">
                <a:solidFill>
                  <a:schemeClr val="accent2">
                    <a:lumMod val="75000"/>
                  </a:schemeClr>
                </a:solidFill>
              </a:rPr>
              <a:t> </a:t>
            </a:r>
            <a:r>
              <a:rPr lang="fr-FR" sz="2000" b="1" dirty="0">
                <a:solidFill>
                  <a:schemeClr val="accent2">
                    <a:lumMod val="75000"/>
                  </a:schemeClr>
                </a:solidFill>
              </a:rPr>
              <a:t>(</a:t>
            </a:r>
            <a:r>
              <a:rPr lang="fr-FR" sz="2000" b="1" dirty="0">
                <a:solidFill>
                  <a:schemeClr val="tx2">
                    <a:lumMod val="75000"/>
                  </a:schemeClr>
                </a:solidFill>
              </a:rPr>
              <a:t>$</a:t>
            </a:r>
            <a:r>
              <a:rPr lang="fr-FR" sz="2000" b="1" dirty="0" smtClean="0">
                <a:solidFill>
                  <a:schemeClr val="tx2">
                    <a:lumMod val="75000"/>
                  </a:schemeClr>
                </a:solidFill>
              </a:rPr>
              <a:t>chaine[, $mode[, </a:t>
            </a:r>
            <a:r>
              <a:rPr lang="fr-FR" sz="2000" b="1" dirty="0" err="1" smtClean="0">
                <a:solidFill>
                  <a:schemeClr val="tx2">
                    <a:lumMod val="75000"/>
                  </a:schemeClr>
                </a:solidFill>
              </a:rPr>
              <a:t>recursif</a:t>
            </a:r>
            <a:r>
              <a:rPr lang="fr-FR" sz="2000" b="1" dirty="0" smtClean="0">
                <a:solidFill>
                  <a:schemeClr val="tx2">
                    <a:lumMod val="75000"/>
                  </a:schemeClr>
                </a:solidFill>
              </a:rPr>
              <a:t>]]</a:t>
            </a:r>
            <a:r>
              <a:rPr lang="fr-FR" sz="2000" b="1" i="1" dirty="0" smtClean="0">
                <a:solidFill>
                  <a:schemeClr val="accent2">
                    <a:lumMod val="75000"/>
                  </a:schemeClr>
                </a:solidFill>
              </a:rPr>
              <a:t>) </a:t>
            </a:r>
            <a:endParaRPr lang="fr-FR" sz="2000" b="1" i="1" dirty="0">
              <a:solidFill>
                <a:schemeClr val="accent2">
                  <a:lumMod val="75000"/>
                </a:schemeClr>
              </a:solidFill>
            </a:endParaRPr>
          </a:p>
          <a:p>
            <a:pPr marL="0" indent="0">
              <a:buNone/>
            </a:pPr>
            <a:r>
              <a:rPr lang="fr-FR" sz="2000" dirty="0" smtClean="0"/>
              <a:t>Tente de créer un dossier. </a:t>
            </a:r>
            <a:endParaRPr lang="fr-FR" sz="2000" b="1" dirty="0" smtClean="0">
              <a:solidFill>
                <a:schemeClr val="tx2">
                  <a:lumMod val="75000"/>
                </a:schemeClr>
              </a:solidFill>
            </a:endParaRPr>
          </a:p>
          <a:p>
            <a:pPr marL="0" indent="0">
              <a:buNone/>
            </a:pPr>
            <a:r>
              <a:rPr lang="fr-FR" sz="2000" b="1" dirty="0" smtClean="0">
                <a:solidFill>
                  <a:schemeClr val="tx2">
                    <a:lumMod val="75000"/>
                  </a:schemeClr>
                </a:solidFill>
              </a:rPr>
              <a:t>$chaine : </a:t>
            </a:r>
            <a:r>
              <a:rPr lang="fr-FR" sz="2000" dirty="0" smtClean="0"/>
              <a:t>chemin du dossier,</a:t>
            </a:r>
          </a:p>
          <a:p>
            <a:pPr marL="0" indent="0">
              <a:buNone/>
            </a:pPr>
            <a:r>
              <a:rPr lang="fr-FR" sz="2000" b="1" dirty="0" smtClean="0">
                <a:solidFill>
                  <a:schemeClr val="tx2">
                    <a:lumMod val="75000"/>
                  </a:schemeClr>
                </a:solidFill>
              </a:rPr>
              <a:t>$mode :</a:t>
            </a:r>
            <a:r>
              <a:rPr lang="fr-FR" sz="2000" dirty="0" smtClean="0"/>
              <a:t> (optionnel) droits d'accès au dossier (voir chmod()).</a:t>
            </a:r>
          </a:p>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recursif</a:t>
            </a:r>
            <a:r>
              <a:rPr lang="fr-FR" sz="2000" b="1" dirty="0" smtClean="0">
                <a:solidFill>
                  <a:schemeClr val="tx2">
                    <a:lumMod val="75000"/>
                  </a:schemeClr>
                </a:solidFill>
              </a:rPr>
              <a:t> </a:t>
            </a:r>
            <a:r>
              <a:rPr lang="fr-FR" sz="2000" b="1" dirty="0">
                <a:solidFill>
                  <a:schemeClr val="tx2">
                    <a:lumMod val="75000"/>
                  </a:schemeClr>
                </a:solidFill>
              </a:rPr>
              <a:t>: </a:t>
            </a:r>
            <a:r>
              <a:rPr lang="fr-FR" sz="2000" dirty="0" smtClean="0"/>
              <a:t>(optionnel</a:t>
            </a:r>
            <a:r>
              <a:rPr lang="fr-FR" sz="2000" dirty="0"/>
              <a:t>) Permet la création de répertoires imbriqués spécifiés dans le </a:t>
            </a:r>
            <a:r>
              <a:rPr lang="fr-FR" sz="2000" b="1" dirty="0">
                <a:solidFill>
                  <a:schemeClr val="tx2">
                    <a:lumMod val="75000"/>
                  </a:schemeClr>
                </a:solidFill>
              </a:rPr>
              <a:t>$chaine </a:t>
            </a:r>
            <a:r>
              <a:rPr lang="fr-FR" sz="2000" dirty="0" smtClean="0"/>
              <a:t>. </a:t>
            </a:r>
            <a:r>
              <a:rPr lang="fr-FR" sz="2000" dirty="0"/>
              <a:t>,</a:t>
            </a:r>
            <a:endParaRPr lang="fr-FR" sz="2000" dirty="0" smtClean="0"/>
          </a:p>
          <a:p>
            <a:pPr marL="0" indent="0">
              <a:buNone/>
            </a:pPr>
            <a:r>
              <a:rPr lang="fr-FR" sz="2000" b="1" dirty="0"/>
              <a:t>Valeur de retour : </a:t>
            </a:r>
            <a:r>
              <a:rPr lang="fr-FR" sz="2000" dirty="0"/>
              <a:t>Cette fonction retourne </a:t>
            </a:r>
            <a:r>
              <a:rPr lang="fr-FR" sz="2000" b="1" dirty="0"/>
              <a:t>TRUE</a:t>
            </a:r>
            <a:r>
              <a:rPr lang="fr-FR" sz="2000" dirty="0"/>
              <a:t> en cas de succès ou </a:t>
            </a:r>
            <a:r>
              <a:rPr lang="fr-FR" sz="2000" b="1" dirty="0"/>
              <a:t>FALSE</a:t>
            </a:r>
            <a:r>
              <a:rPr lang="fr-FR" sz="2000" dirty="0"/>
              <a:t> si une erreur survient. </a:t>
            </a:r>
          </a:p>
          <a:p>
            <a:pPr marL="0" indent="0">
              <a:buNone/>
            </a:pPr>
            <a:r>
              <a:rPr lang="fr-FR" sz="2000" dirty="0" smtClean="0"/>
              <a:t>Exemple </a:t>
            </a:r>
            <a:r>
              <a:rPr lang="fr-FR" sz="2000" dirty="0"/>
              <a:t>:</a:t>
            </a:r>
          </a:p>
          <a:p>
            <a:pPr marL="0" indent="0">
              <a:buNone/>
            </a:pPr>
            <a:r>
              <a:rPr lang="fr-FR" sz="1800" b="1" dirty="0">
                <a:solidFill>
                  <a:srgbClr val="C00000"/>
                </a:solidFill>
                <a:latin typeface="Courier New" pitchFamily="49" charset="0"/>
                <a:cs typeface="Courier New" pitchFamily="49" charset="0"/>
              </a:rPr>
              <a:t>&lt;?PHP</a:t>
            </a:r>
          </a:p>
          <a:p>
            <a:pPr marL="0" indent="0">
              <a:buNone/>
            </a:pPr>
            <a:r>
              <a:rPr lang="pt-BR" sz="1800" b="1" dirty="0" smtClean="0">
                <a:latin typeface="Courier New" pitchFamily="49" charset="0"/>
                <a:cs typeface="Courier New" pitchFamily="49" charset="0"/>
              </a:rPr>
              <a:t>mkdir("E:\temp");</a:t>
            </a:r>
            <a:endParaRPr lang="pt-BR" sz="1800" b="1" dirty="0">
              <a:latin typeface="Courier New" pitchFamily="49" charset="0"/>
              <a:cs typeface="Courier New" pitchFamily="49" charset="0"/>
            </a:endParaRPr>
          </a:p>
          <a:p>
            <a:pPr marL="0" indent="0">
              <a:buNone/>
            </a:pPr>
            <a:r>
              <a:rPr lang="pt-BR" sz="1800" b="1" dirty="0" smtClean="0">
                <a:latin typeface="Courier New" pitchFamily="49" charset="0"/>
                <a:cs typeface="Courier New" pitchFamily="49" charset="0"/>
              </a:rPr>
              <a:t>$arbre ="/home/jfh/logiciels/bd";</a:t>
            </a:r>
          </a:p>
          <a:p>
            <a:pPr marL="0" indent="0">
              <a:buNone/>
            </a:pPr>
            <a:r>
              <a:rPr lang="pt-BR" sz="1800" b="1" dirty="0" smtClean="0">
                <a:latin typeface="Courier New" pitchFamily="49" charset="0"/>
                <a:cs typeface="Courier New" pitchFamily="49" charset="0"/>
              </a:rPr>
              <a:t>mkdir($arbre,0,TRUE);</a:t>
            </a:r>
            <a:endParaRPr lang="pt-BR" sz="1800" b="1" dirty="0">
              <a:latin typeface="Courier New" pitchFamily="49" charset="0"/>
              <a:cs typeface="Courier New" pitchFamily="49" charset="0"/>
            </a:endParaRPr>
          </a:p>
          <a:p>
            <a:pPr marL="0" indent="0">
              <a:buNone/>
            </a:pPr>
            <a:r>
              <a:rPr lang="fr-FR" sz="1800" b="1" dirty="0">
                <a:solidFill>
                  <a:srgbClr val="C00000"/>
                </a:solidFill>
                <a:latin typeface="Courier New" pitchFamily="49" charset="0"/>
                <a:cs typeface="Courier New" pitchFamily="49" charset="0"/>
              </a:rPr>
              <a:t>?&gt;</a:t>
            </a:r>
          </a:p>
          <a:p>
            <a:pPr marL="0" indent="0">
              <a:buNone/>
            </a:pPr>
            <a:endParaRPr lang="fr-FR" sz="1800" b="1" dirty="0" smtClean="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3924432732"/>
      </p:ext>
    </p:extLst>
  </p:cSld>
  <p:clrMapOvr>
    <a:masterClrMapping/>
  </p:clrMapOvr>
  <p:transition spd="slow">
    <p:wipe dir="d"/>
  </p:transition>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smtClean="0">
                <a:solidFill>
                  <a:schemeClr val="accent2">
                    <a:lumMod val="75000"/>
                  </a:schemeClr>
                </a:solidFill>
              </a:rPr>
              <a:t>file_exists</a:t>
            </a:r>
            <a:r>
              <a:rPr lang="fr-FR" sz="3600" b="1" i="1" dirty="0" smtClean="0">
                <a:solidFill>
                  <a:schemeClr val="accent2">
                    <a:lumMod val="75000"/>
                  </a:schemeClr>
                </a:solidFill>
              </a:rPr>
              <a:t>()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lnSpcReduction="10000"/>
          </a:bodyPr>
          <a:lstStyle/>
          <a:p>
            <a:pPr marL="0" indent="0">
              <a:spcBef>
                <a:spcPts val="600"/>
              </a:spcBef>
              <a:buNone/>
            </a:pPr>
            <a:r>
              <a:rPr lang="fr-FR" sz="2000" dirty="0" err="1" smtClean="0">
                <a:solidFill>
                  <a:schemeClr val="tx2">
                    <a:lumMod val="75000"/>
                  </a:schemeClr>
                </a:solidFill>
              </a:rPr>
              <a:t>bool</a:t>
            </a:r>
            <a:r>
              <a:rPr lang="fr-FR" sz="2000" dirty="0" smtClean="0">
                <a:solidFill>
                  <a:schemeClr val="tx2">
                    <a:lumMod val="75000"/>
                  </a:schemeClr>
                </a:solidFill>
              </a:rPr>
              <a:t> </a:t>
            </a:r>
            <a:r>
              <a:rPr lang="fr-FR" sz="2000" b="1" i="1" dirty="0" err="1" smtClean="0">
                <a:solidFill>
                  <a:schemeClr val="accent2">
                    <a:lumMod val="75000"/>
                  </a:schemeClr>
                </a:solidFill>
              </a:rPr>
              <a:t>file_exists</a:t>
            </a:r>
            <a:r>
              <a:rPr lang="fr-FR" sz="2000" b="1" i="1" dirty="0" smtClean="0">
                <a:solidFill>
                  <a:schemeClr val="accent2">
                    <a:lumMod val="75000"/>
                  </a:schemeClr>
                </a:solidFill>
              </a:rPr>
              <a:t> </a:t>
            </a:r>
            <a:r>
              <a:rPr lang="fr-FR" sz="2000" b="1" dirty="0">
                <a:solidFill>
                  <a:schemeClr val="accent2">
                    <a:lumMod val="75000"/>
                  </a:schemeClr>
                </a:solidFill>
              </a:rPr>
              <a:t>(</a:t>
            </a:r>
            <a:r>
              <a:rPr lang="fr-FR" sz="2000" b="1" dirty="0">
                <a:solidFill>
                  <a:schemeClr val="tx2">
                    <a:lumMod val="75000"/>
                  </a:schemeClr>
                </a:solidFill>
              </a:rPr>
              <a:t>$</a:t>
            </a:r>
            <a:r>
              <a:rPr lang="fr-FR" sz="2000" b="1" dirty="0" smtClean="0">
                <a:solidFill>
                  <a:schemeClr val="tx2">
                    <a:lumMod val="75000"/>
                  </a:schemeClr>
                </a:solidFill>
              </a:rPr>
              <a:t>chaine</a:t>
            </a:r>
            <a:r>
              <a:rPr lang="fr-FR" sz="2000" b="1" i="1" dirty="0" smtClean="0">
                <a:solidFill>
                  <a:schemeClr val="accent2">
                    <a:lumMod val="75000"/>
                  </a:schemeClr>
                </a:solidFill>
              </a:rPr>
              <a:t>) </a:t>
            </a:r>
            <a:endParaRPr lang="fr-FR" sz="2000" b="1" i="1" dirty="0">
              <a:solidFill>
                <a:schemeClr val="accent2">
                  <a:lumMod val="75000"/>
                </a:schemeClr>
              </a:solidFill>
            </a:endParaRPr>
          </a:p>
          <a:p>
            <a:pPr marL="0" indent="0">
              <a:spcBef>
                <a:spcPts val="600"/>
              </a:spcBef>
              <a:buNone/>
            </a:pPr>
            <a:r>
              <a:rPr lang="fr-FR" sz="1800" dirty="0" smtClean="0"/>
              <a:t>Vérifie si un fichier ou un dossier existe.</a:t>
            </a:r>
            <a:endParaRPr lang="fr-FR" sz="1800" b="1" dirty="0" smtClean="0">
              <a:solidFill>
                <a:schemeClr val="tx2">
                  <a:lumMod val="75000"/>
                </a:schemeClr>
              </a:solidFill>
            </a:endParaRPr>
          </a:p>
          <a:p>
            <a:pPr marL="0" indent="0">
              <a:spcBef>
                <a:spcPts val="600"/>
              </a:spcBef>
              <a:buNone/>
            </a:pPr>
            <a:r>
              <a:rPr lang="fr-FR" sz="1800" b="1" dirty="0" smtClean="0">
                <a:solidFill>
                  <a:schemeClr val="tx2">
                    <a:lumMod val="75000"/>
                  </a:schemeClr>
                </a:solidFill>
              </a:rPr>
              <a:t>$chaine : </a:t>
            </a:r>
            <a:r>
              <a:rPr lang="fr-FR" sz="1800" dirty="0" smtClean="0"/>
              <a:t>chemin du fichier ou </a:t>
            </a:r>
            <a:r>
              <a:rPr lang="fr-FR" sz="1800" dirty="0"/>
              <a:t>du dossier. </a:t>
            </a:r>
            <a:endParaRPr lang="fr-FR" sz="1800" dirty="0" smtClean="0"/>
          </a:p>
          <a:p>
            <a:pPr marL="0" indent="0">
              <a:spcBef>
                <a:spcPts val="600"/>
              </a:spcBef>
              <a:buNone/>
            </a:pPr>
            <a:r>
              <a:rPr lang="fr-FR" sz="1800" dirty="0" smtClean="0"/>
              <a:t>Sous </a:t>
            </a:r>
            <a:r>
              <a:rPr lang="fr-FR" sz="1800" dirty="0"/>
              <a:t>Windows, utilisez le format de chemin </a:t>
            </a:r>
            <a:endParaRPr lang="fr-FR" sz="1800" dirty="0" smtClean="0"/>
          </a:p>
          <a:p>
            <a:pPr marL="0" indent="0">
              <a:spcBef>
                <a:spcPts val="600"/>
              </a:spcBef>
              <a:buNone/>
            </a:pPr>
            <a:r>
              <a:rPr lang="fr-FR" sz="1800" i="1" dirty="0" smtClean="0"/>
              <a:t>//</a:t>
            </a:r>
            <a:r>
              <a:rPr lang="fr-FR" sz="1800" i="1" dirty="0" err="1"/>
              <a:t>computername</a:t>
            </a:r>
            <a:r>
              <a:rPr lang="fr-FR" sz="1800" i="1" dirty="0"/>
              <a:t>/</a:t>
            </a:r>
            <a:r>
              <a:rPr lang="fr-FR" sz="1800" i="1" dirty="0" err="1"/>
              <a:t>share</a:t>
            </a:r>
            <a:r>
              <a:rPr lang="fr-FR" sz="1800" i="1" dirty="0"/>
              <a:t>/</a:t>
            </a:r>
            <a:r>
              <a:rPr lang="fr-FR" sz="1800" i="1" dirty="0" err="1"/>
              <a:t>filename</a:t>
            </a:r>
            <a:r>
              <a:rPr lang="fr-FR" sz="1800" dirty="0"/>
              <a:t> </a:t>
            </a:r>
            <a:r>
              <a:rPr lang="fr-FR" sz="1800" dirty="0" smtClean="0"/>
              <a:t>ou </a:t>
            </a:r>
            <a:r>
              <a:rPr lang="fr-FR" sz="1800" i="1" dirty="0" smtClean="0"/>
              <a:t>\\\\</a:t>
            </a:r>
            <a:r>
              <a:rPr lang="fr-FR" sz="1800" i="1" dirty="0"/>
              <a:t>computername\share\filename</a:t>
            </a:r>
            <a:r>
              <a:rPr lang="fr-FR" sz="1800" dirty="0"/>
              <a:t> </a:t>
            </a:r>
            <a:endParaRPr lang="fr-FR" sz="1800" dirty="0" smtClean="0"/>
          </a:p>
          <a:p>
            <a:pPr marL="0" indent="0">
              <a:spcBef>
                <a:spcPts val="600"/>
              </a:spcBef>
              <a:buNone/>
            </a:pPr>
            <a:r>
              <a:rPr lang="fr-FR" sz="1800" dirty="0" smtClean="0"/>
              <a:t>pour </a:t>
            </a:r>
            <a:r>
              <a:rPr lang="fr-FR" sz="1800" dirty="0"/>
              <a:t>vérifier qu'un fichier est disponible sur le partage réseau. </a:t>
            </a:r>
            <a:endParaRPr lang="fr-FR" sz="1800" dirty="0" smtClean="0"/>
          </a:p>
          <a:p>
            <a:pPr marL="0" indent="0">
              <a:spcBef>
                <a:spcPts val="600"/>
              </a:spcBef>
              <a:buNone/>
            </a:pPr>
            <a:r>
              <a:rPr lang="fr-FR" sz="1800" b="1" dirty="0" smtClean="0"/>
              <a:t>Valeur </a:t>
            </a:r>
            <a:r>
              <a:rPr lang="fr-FR" sz="1800" b="1" dirty="0"/>
              <a:t>de retour : </a:t>
            </a:r>
            <a:r>
              <a:rPr lang="fr-FR" sz="1800" dirty="0"/>
              <a:t>Cette fonction retourne </a:t>
            </a:r>
            <a:r>
              <a:rPr lang="fr-FR" sz="1800" b="1" dirty="0"/>
              <a:t>TRUE</a:t>
            </a:r>
            <a:r>
              <a:rPr lang="fr-FR" sz="1800" dirty="0"/>
              <a:t> </a:t>
            </a:r>
            <a:r>
              <a:rPr lang="fr-FR" sz="1800" dirty="0" smtClean="0"/>
              <a:t>si le fichier ou le dossier existe </a:t>
            </a:r>
            <a:r>
              <a:rPr lang="fr-FR" sz="1800" dirty="0"/>
              <a:t>ou </a:t>
            </a:r>
            <a:r>
              <a:rPr lang="fr-FR" sz="1800" b="1" dirty="0"/>
              <a:t>FALSE</a:t>
            </a:r>
            <a:r>
              <a:rPr lang="fr-FR" sz="1800" dirty="0"/>
              <a:t> si une erreur survient. </a:t>
            </a:r>
          </a:p>
          <a:p>
            <a:pPr marL="0" indent="0">
              <a:spcBef>
                <a:spcPts val="600"/>
              </a:spcBef>
              <a:buNone/>
            </a:pPr>
            <a:r>
              <a:rPr lang="fr-FR" sz="1800" dirty="0" smtClean="0"/>
              <a:t>Exemple </a:t>
            </a:r>
            <a:r>
              <a:rPr lang="fr-FR" sz="1800" dirty="0"/>
              <a:t>:</a:t>
            </a:r>
          </a:p>
          <a:p>
            <a:pPr marL="0" indent="0">
              <a:spcBef>
                <a:spcPts val="600"/>
              </a:spcBef>
              <a:buNone/>
            </a:pPr>
            <a:r>
              <a:rPr lang="fr-FR" sz="1800" b="1" dirty="0">
                <a:solidFill>
                  <a:srgbClr val="C00000"/>
                </a:solidFill>
                <a:latin typeface="Courier New" pitchFamily="49" charset="0"/>
                <a:cs typeface="Courier New" pitchFamily="49" charset="0"/>
              </a:rPr>
              <a:t>&lt;?PHP</a:t>
            </a:r>
          </a:p>
          <a:p>
            <a:pPr marL="0" indent="0">
              <a:spcBef>
                <a:spcPts val="600"/>
              </a:spcBef>
              <a:buNone/>
            </a:pP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filename</a:t>
            </a:r>
            <a:r>
              <a:rPr lang="fr-FR" sz="1800" b="1" dirty="0">
                <a:latin typeface="Courier New" pitchFamily="49" charset="0"/>
                <a:cs typeface="Courier New" pitchFamily="49" charset="0"/>
              </a:rPr>
              <a:t> = </a:t>
            </a:r>
            <a:r>
              <a:rPr lang="fr-FR" sz="1800" b="1" dirty="0" smtClean="0">
                <a:latin typeface="Courier New" pitchFamily="49" charset="0"/>
                <a:cs typeface="Courier New" pitchFamily="49" charset="0"/>
              </a:rPr>
              <a:t>'/chemin/du/fichier';</a:t>
            </a:r>
            <a:r>
              <a:rPr lang="fr-FR" sz="1800" b="1" dirty="0">
                <a:latin typeface="Courier New" pitchFamily="49" charset="0"/>
                <a:cs typeface="Courier New" pitchFamily="49" charset="0"/>
              </a:rPr>
              <a:t/>
            </a:r>
            <a:br>
              <a:rPr lang="fr-FR" sz="1800" b="1" dirty="0">
                <a:latin typeface="Courier New" pitchFamily="49" charset="0"/>
                <a:cs typeface="Courier New" pitchFamily="49" charset="0"/>
              </a:rPr>
            </a:br>
            <a:r>
              <a:rPr lang="fr-FR" sz="1800" b="1" dirty="0" smtClean="0">
                <a:latin typeface="Courier New" pitchFamily="49" charset="0"/>
                <a:cs typeface="Courier New" pitchFamily="49" charset="0"/>
              </a:rPr>
              <a:t>if</a:t>
            </a: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file_exists</a:t>
            </a: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filename</a:t>
            </a:r>
            <a:r>
              <a:rPr lang="fr-FR" sz="1800" b="1" dirty="0">
                <a:latin typeface="Courier New" pitchFamily="49" charset="0"/>
                <a:cs typeface="Courier New" pitchFamily="49" charset="0"/>
              </a:rPr>
              <a:t>)) {</a:t>
            </a:r>
            <a:br>
              <a:rPr lang="fr-FR" sz="1800" b="1" dirty="0">
                <a:latin typeface="Courier New" pitchFamily="49" charset="0"/>
                <a:cs typeface="Courier New" pitchFamily="49" charset="0"/>
              </a:rPr>
            </a:b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echo</a:t>
            </a:r>
            <a:r>
              <a:rPr lang="fr-FR" sz="1800" b="1" dirty="0">
                <a:latin typeface="Courier New" pitchFamily="49" charset="0"/>
                <a:cs typeface="Courier New" pitchFamily="49" charset="0"/>
              </a:rPr>
              <a:t> "Le fichier $</a:t>
            </a:r>
            <a:r>
              <a:rPr lang="fr-FR" sz="1800" b="1" dirty="0" err="1">
                <a:latin typeface="Courier New" pitchFamily="49" charset="0"/>
                <a:cs typeface="Courier New" pitchFamily="49" charset="0"/>
              </a:rPr>
              <a:t>filename</a:t>
            </a:r>
            <a:r>
              <a:rPr lang="fr-FR" sz="1800" b="1" dirty="0">
                <a:latin typeface="Courier New" pitchFamily="49" charset="0"/>
                <a:cs typeface="Courier New" pitchFamily="49" charset="0"/>
              </a:rPr>
              <a:t> existe.";</a:t>
            </a:r>
            <a:br>
              <a:rPr lang="fr-FR" sz="1800" b="1" dirty="0">
                <a:latin typeface="Courier New" pitchFamily="49" charset="0"/>
                <a:cs typeface="Courier New" pitchFamily="49" charset="0"/>
              </a:rPr>
            </a:b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else</a:t>
            </a:r>
            <a:r>
              <a:rPr lang="fr-FR" sz="1800" b="1" dirty="0">
                <a:latin typeface="Courier New" pitchFamily="49" charset="0"/>
                <a:cs typeface="Courier New" pitchFamily="49" charset="0"/>
              </a:rPr>
              <a:t> {</a:t>
            </a:r>
            <a:br>
              <a:rPr lang="fr-FR" sz="1800" b="1" dirty="0">
                <a:latin typeface="Courier New" pitchFamily="49" charset="0"/>
                <a:cs typeface="Courier New" pitchFamily="49" charset="0"/>
              </a:rPr>
            </a:b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echo</a:t>
            </a:r>
            <a:r>
              <a:rPr lang="fr-FR" sz="1800" b="1" dirty="0">
                <a:latin typeface="Courier New" pitchFamily="49" charset="0"/>
                <a:cs typeface="Courier New" pitchFamily="49" charset="0"/>
              </a:rPr>
              <a:t> "Le fichier $</a:t>
            </a:r>
            <a:r>
              <a:rPr lang="fr-FR" sz="1800" b="1" dirty="0" err="1">
                <a:latin typeface="Courier New" pitchFamily="49" charset="0"/>
                <a:cs typeface="Courier New" pitchFamily="49" charset="0"/>
              </a:rPr>
              <a:t>filename</a:t>
            </a:r>
            <a:r>
              <a:rPr lang="fr-FR" sz="1800" b="1" dirty="0">
                <a:latin typeface="Courier New" pitchFamily="49" charset="0"/>
                <a:cs typeface="Courier New" pitchFamily="49" charset="0"/>
              </a:rPr>
              <a:t> n'existe pas.";</a:t>
            </a:r>
            <a:br>
              <a:rPr lang="fr-FR" sz="1800" b="1" dirty="0">
                <a:latin typeface="Courier New" pitchFamily="49" charset="0"/>
                <a:cs typeface="Courier New" pitchFamily="49" charset="0"/>
              </a:rPr>
            </a:br>
            <a:r>
              <a:rPr lang="fr-FR" sz="1800" b="1" dirty="0" smtClean="0">
                <a:latin typeface="Courier New" pitchFamily="49" charset="0"/>
                <a:cs typeface="Courier New" pitchFamily="49" charset="0"/>
              </a:rPr>
              <a:t>}</a:t>
            </a:r>
          </a:p>
          <a:p>
            <a:pPr marL="0" indent="0">
              <a:spcBef>
                <a:spcPts val="600"/>
              </a:spcBef>
              <a:buNone/>
            </a:pPr>
            <a:r>
              <a:rPr lang="fr-FR" sz="1800" b="1" dirty="0" smtClean="0">
                <a:solidFill>
                  <a:srgbClr val="C00000"/>
                </a:solidFill>
                <a:latin typeface="Courier New" pitchFamily="49" charset="0"/>
                <a:cs typeface="Courier New" pitchFamily="49" charset="0"/>
              </a:rPr>
              <a:t>?&gt;</a:t>
            </a:r>
            <a:endParaRPr lang="fr-FR" sz="1800" b="1" dirty="0">
              <a:solidFill>
                <a:srgbClr val="C00000"/>
              </a:solidFill>
              <a:latin typeface="Courier New" pitchFamily="49" charset="0"/>
              <a:cs typeface="Courier New" pitchFamily="49" charset="0"/>
            </a:endParaRPr>
          </a:p>
          <a:p>
            <a:pPr marL="0" indent="0">
              <a:buNone/>
            </a:pPr>
            <a:endParaRPr lang="fr-FR" sz="1800" b="1" dirty="0" smtClean="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4022776474"/>
      </p:ext>
    </p:extLst>
  </p:cSld>
  <p:clrMapOvr>
    <a:masterClrMapping/>
  </p:clrMapOvr>
  <p:transition spd="slow">
    <p:wipe dir="d"/>
  </p:transition>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smtClean="0">
                <a:solidFill>
                  <a:schemeClr val="accent2">
                    <a:lumMod val="75000"/>
                  </a:schemeClr>
                </a:solidFill>
              </a:rPr>
              <a:t>glob</a:t>
            </a:r>
            <a:r>
              <a:rPr lang="fr-FR" sz="3600" b="1" i="1" dirty="0" smtClean="0">
                <a:solidFill>
                  <a:schemeClr val="accent2">
                    <a:lumMod val="75000"/>
                  </a:schemeClr>
                </a:solidFill>
              </a:rPr>
              <a:t>()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spcBef>
                <a:spcPts val="600"/>
              </a:spcBef>
              <a:buNone/>
            </a:pPr>
            <a:r>
              <a:rPr lang="fr-FR" sz="2000" dirty="0" smtClean="0">
                <a:solidFill>
                  <a:schemeClr val="tx2">
                    <a:lumMod val="75000"/>
                  </a:schemeClr>
                </a:solidFill>
              </a:rPr>
              <a:t>tableau </a:t>
            </a:r>
            <a:r>
              <a:rPr lang="fr-FR" sz="2000" b="1" i="1" dirty="0" err="1" smtClean="0">
                <a:solidFill>
                  <a:schemeClr val="accent2">
                    <a:lumMod val="75000"/>
                  </a:schemeClr>
                </a:solidFill>
              </a:rPr>
              <a:t>glob</a:t>
            </a:r>
            <a:r>
              <a:rPr lang="fr-FR" sz="2000" b="1" i="1" dirty="0" smtClean="0">
                <a:solidFill>
                  <a:schemeClr val="accent2">
                    <a:lumMod val="75000"/>
                  </a:schemeClr>
                </a:solidFill>
              </a:rPr>
              <a:t> </a:t>
            </a:r>
            <a:r>
              <a:rPr lang="fr-FR" sz="2000" b="1" dirty="0" smtClean="0">
                <a:solidFill>
                  <a:schemeClr val="accent2">
                    <a:lumMod val="75000"/>
                  </a:schemeClr>
                </a:solidFill>
              </a:rPr>
              <a:t>(</a:t>
            </a:r>
            <a:r>
              <a:rPr lang="fr-FR" sz="2000" b="1" dirty="0" smtClean="0">
                <a:solidFill>
                  <a:schemeClr val="tx2">
                    <a:lumMod val="75000"/>
                  </a:schemeClr>
                </a:solidFill>
              </a:rPr>
              <a:t>$masque[, $flags]</a:t>
            </a:r>
            <a:r>
              <a:rPr lang="fr-FR" sz="2000" b="1" i="1" dirty="0" smtClean="0">
                <a:solidFill>
                  <a:schemeClr val="accent2">
                    <a:lumMod val="75000"/>
                  </a:schemeClr>
                </a:solidFill>
              </a:rPr>
              <a:t>) </a:t>
            </a:r>
            <a:endParaRPr lang="fr-FR" sz="2000" b="1" i="1" dirty="0">
              <a:solidFill>
                <a:schemeClr val="accent2">
                  <a:lumMod val="75000"/>
                </a:schemeClr>
              </a:solidFill>
            </a:endParaRPr>
          </a:p>
          <a:p>
            <a:pPr marL="0" indent="0">
              <a:spcBef>
                <a:spcPts val="600"/>
              </a:spcBef>
              <a:buNone/>
            </a:pPr>
            <a:r>
              <a:rPr lang="fr-FR" sz="2000" dirty="0"/>
              <a:t>recherche tous les chemins qui </a:t>
            </a:r>
            <a:r>
              <a:rPr lang="fr-FR" sz="2000" dirty="0" smtClean="0"/>
              <a:t>vérifient </a:t>
            </a:r>
            <a:r>
              <a:rPr lang="fr-FR" sz="2000" b="1" dirty="0">
                <a:solidFill>
                  <a:schemeClr val="tx2">
                    <a:lumMod val="75000"/>
                  </a:schemeClr>
                </a:solidFill>
              </a:rPr>
              <a:t>$</a:t>
            </a:r>
            <a:r>
              <a:rPr lang="fr-FR" sz="2000" b="1" dirty="0" smtClean="0">
                <a:solidFill>
                  <a:schemeClr val="tx2">
                    <a:lumMod val="75000"/>
                  </a:schemeClr>
                </a:solidFill>
              </a:rPr>
              <a:t>masque.</a:t>
            </a:r>
          </a:p>
          <a:p>
            <a:pPr marL="0" indent="0">
              <a:spcBef>
                <a:spcPts val="600"/>
              </a:spcBef>
              <a:buNone/>
            </a:pPr>
            <a:r>
              <a:rPr lang="fr-FR" sz="2000" b="1" dirty="0" smtClean="0">
                <a:solidFill>
                  <a:schemeClr val="tx2">
                    <a:lumMod val="75000"/>
                  </a:schemeClr>
                </a:solidFill>
              </a:rPr>
              <a:t>$masque : </a:t>
            </a:r>
            <a:r>
              <a:rPr lang="fr-FR" sz="2000" dirty="0" smtClean="0"/>
              <a:t>expression régulière de recherche des chemins,</a:t>
            </a:r>
          </a:p>
          <a:p>
            <a:pPr marL="0" indent="0">
              <a:spcBef>
                <a:spcPts val="600"/>
              </a:spcBef>
              <a:buNone/>
            </a:pPr>
            <a:r>
              <a:rPr lang="fr-FR" sz="2000" b="1" dirty="0">
                <a:solidFill>
                  <a:schemeClr val="tx2">
                    <a:lumMod val="75000"/>
                  </a:schemeClr>
                </a:solidFill>
              </a:rPr>
              <a:t>$</a:t>
            </a:r>
            <a:r>
              <a:rPr lang="fr-FR" sz="2000" b="1" dirty="0" smtClean="0">
                <a:solidFill>
                  <a:schemeClr val="tx2">
                    <a:lumMod val="75000"/>
                  </a:schemeClr>
                </a:solidFill>
              </a:rPr>
              <a:t>flags : </a:t>
            </a:r>
            <a:r>
              <a:rPr lang="fr-FR" sz="2000" dirty="0" err="1" smtClean="0"/>
              <a:t>paramètrage</a:t>
            </a:r>
            <a:r>
              <a:rPr lang="fr-FR" sz="2000" dirty="0" smtClean="0"/>
              <a:t> de la recherche :</a:t>
            </a:r>
          </a:p>
          <a:p>
            <a:r>
              <a:rPr lang="fr-FR" sz="1800" b="1" dirty="0"/>
              <a:t>GLOB_MARK</a:t>
            </a:r>
            <a:r>
              <a:rPr lang="fr-FR" sz="1800" dirty="0"/>
              <a:t> : </a:t>
            </a:r>
            <a:r>
              <a:rPr lang="fr-FR" sz="1800" dirty="0" smtClean="0"/>
              <a:t>	Ajoute </a:t>
            </a:r>
            <a:r>
              <a:rPr lang="fr-FR" sz="1800" dirty="0"/>
              <a:t>un slash final à chaque dossier retourné </a:t>
            </a:r>
          </a:p>
          <a:p>
            <a:r>
              <a:rPr lang="fr-FR" sz="1800" b="1" dirty="0"/>
              <a:t>GLOB_NOSORT</a:t>
            </a:r>
            <a:r>
              <a:rPr lang="fr-FR" sz="1800" dirty="0"/>
              <a:t> : Retourne les fichiers dans l'ordre d'apparence (pas de tri) </a:t>
            </a:r>
          </a:p>
          <a:p>
            <a:r>
              <a:rPr lang="fr-FR" sz="1800" b="1" dirty="0"/>
              <a:t>GLOB_NOCHECK</a:t>
            </a:r>
            <a:r>
              <a:rPr lang="fr-FR" sz="1800" dirty="0"/>
              <a:t> : Retourne le masque de recherche si aucun fichier n'a été trouvé </a:t>
            </a:r>
          </a:p>
          <a:p>
            <a:r>
              <a:rPr lang="fr-FR" sz="1800" b="1" dirty="0"/>
              <a:t>GLOB_NOESCAPE</a:t>
            </a:r>
            <a:r>
              <a:rPr lang="fr-FR" sz="1800" dirty="0"/>
              <a:t> : Ne protège aucun </a:t>
            </a:r>
            <a:r>
              <a:rPr lang="fr-FR" sz="1800" dirty="0" err="1"/>
              <a:t>métacaractère</a:t>
            </a:r>
            <a:r>
              <a:rPr lang="fr-FR" sz="1800" dirty="0"/>
              <a:t> d'un antislash </a:t>
            </a:r>
          </a:p>
          <a:p>
            <a:r>
              <a:rPr lang="fr-FR" sz="1800" b="1" dirty="0" smtClean="0"/>
              <a:t>GLOB_ONLYDIR</a:t>
            </a:r>
            <a:r>
              <a:rPr lang="fr-FR" sz="1800" dirty="0" smtClean="0"/>
              <a:t> </a:t>
            </a:r>
            <a:r>
              <a:rPr lang="fr-FR" sz="1800" dirty="0"/>
              <a:t>: Ne retourne que les dossiers qui vérifient le masque </a:t>
            </a:r>
          </a:p>
          <a:p>
            <a:r>
              <a:rPr lang="fr-FR" sz="1800" b="1" dirty="0"/>
              <a:t>GLOB_ERR</a:t>
            </a:r>
            <a:r>
              <a:rPr lang="fr-FR" sz="1800" dirty="0"/>
              <a:t> : Stop lors d'une erreur (comme des dossiers non lisibles), par défaut, les erreurs sont ignorées. </a:t>
            </a:r>
          </a:p>
          <a:p>
            <a:pPr marL="0" indent="0">
              <a:spcBef>
                <a:spcPts val="600"/>
              </a:spcBef>
              <a:buNone/>
            </a:pPr>
            <a:r>
              <a:rPr lang="fr-FR" sz="1800" b="1" dirty="0" smtClean="0"/>
              <a:t>Valeur </a:t>
            </a:r>
            <a:r>
              <a:rPr lang="fr-FR" sz="1800" b="1" dirty="0"/>
              <a:t>de retour : </a:t>
            </a:r>
            <a:r>
              <a:rPr lang="fr-FR" sz="1800" dirty="0"/>
              <a:t>Cette fonction </a:t>
            </a:r>
            <a:r>
              <a:rPr lang="fr-FR" sz="1800" dirty="0" smtClean="0"/>
              <a:t>retourne </a:t>
            </a:r>
            <a:r>
              <a:rPr lang="fr-FR" sz="1800" dirty="0"/>
              <a:t>un tableau contenant les fichiers et dossiers correspondant au masque, un tableau vide s'il n'y a aucune correspondance, ou </a:t>
            </a:r>
            <a:r>
              <a:rPr lang="fr-FR" sz="1800" b="1" dirty="0"/>
              <a:t>FALSE</a:t>
            </a:r>
            <a:r>
              <a:rPr lang="fr-FR" sz="1800" dirty="0"/>
              <a:t> si une erreur survient. Exemple </a:t>
            </a:r>
            <a:r>
              <a:rPr lang="fr-FR" sz="1800" dirty="0" smtClean="0"/>
              <a:t>:</a:t>
            </a:r>
            <a:endParaRPr lang="fr-FR" sz="1800" dirty="0"/>
          </a:p>
        </p:txBody>
      </p:sp>
    </p:spTree>
    <p:extLst>
      <p:ext uri="{BB962C8B-B14F-4D97-AF65-F5344CB8AC3E}">
        <p14:creationId xmlns:p14="http://schemas.microsoft.com/office/powerpoint/2010/main" val="2490360181"/>
      </p:ext>
    </p:extLst>
  </p:cSld>
  <p:clrMapOvr>
    <a:masterClrMapping/>
  </p:clrMapOvr>
  <p:transition spd="slow">
    <p:wipe dir="d"/>
  </p:transition>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smtClean="0">
                <a:solidFill>
                  <a:schemeClr val="accent2">
                    <a:lumMod val="75000"/>
                  </a:schemeClr>
                </a:solidFill>
              </a:rPr>
              <a:t>glob</a:t>
            </a:r>
            <a:r>
              <a:rPr lang="fr-FR" sz="3600" b="1" i="1" dirty="0" smtClean="0">
                <a:solidFill>
                  <a:schemeClr val="accent2">
                    <a:lumMod val="75000"/>
                  </a:schemeClr>
                </a:solidFill>
              </a:rPr>
              <a:t>()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spcBef>
                <a:spcPts val="600"/>
              </a:spcBef>
              <a:buNone/>
            </a:pPr>
            <a:r>
              <a:rPr lang="fr-FR" sz="1800" dirty="0" smtClean="0"/>
              <a:t>Exemple </a:t>
            </a:r>
            <a:r>
              <a:rPr lang="fr-FR" sz="1800" dirty="0"/>
              <a:t>:</a:t>
            </a:r>
          </a:p>
          <a:p>
            <a:pPr marL="0" indent="0">
              <a:spcBef>
                <a:spcPts val="600"/>
              </a:spcBef>
              <a:buNone/>
            </a:pPr>
            <a:r>
              <a:rPr lang="fr-FR" sz="1800" b="1" dirty="0">
                <a:solidFill>
                  <a:srgbClr val="C00000"/>
                </a:solidFill>
                <a:latin typeface="Courier New" pitchFamily="49" charset="0"/>
                <a:cs typeface="Courier New" pitchFamily="49" charset="0"/>
              </a:rPr>
              <a:t>&lt;?PHP</a:t>
            </a:r>
          </a:p>
          <a:p>
            <a:pPr marL="0" indent="0">
              <a:spcBef>
                <a:spcPts val="600"/>
              </a:spcBef>
              <a:buNone/>
            </a:pPr>
            <a:r>
              <a:rPr lang="fr-FR" sz="1800" b="1" dirty="0" err="1">
                <a:latin typeface="Courier New" pitchFamily="49" charset="0"/>
                <a:cs typeface="Courier New" pitchFamily="49" charset="0"/>
              </a:rPr>
              <a:t>chdir</a:t>
            </a:r>
            <a:r>
              <a:rPr lang="fr-FR" sz="1800" b="1" dirty="0">
                <a:latin typeface="Courier New" pitchFamily="49" charset="0"/>
                <a:cs typeface="Courier New" pitchFamily="49" charset="0"/>
              </a:rPr>
              <a:t> ("H:\\__W7_documents\\_EasyPHP-5.3.8.1\\www\\</a:t>
            </a:r>
            <a:r>
              <a:rPr lang="fr-FR" sz="1800" b="1" dirty="0" err="1">
                <a:latin typeface="Courier New" pitchFamily="49" charset="0"/>
                <a:cs typeface="Courier New" pitchFamily="49" charset="0"/>
              </a:rPr>
              <a:t>mdf</a:t>
            </a:r>
            <a:r>
              <a:rPr lang="fr-FR" sz="1800" b="1" dirty="0">
                <a:latin typeface="Courier New" pitchFamily="49" charset="0"/>
                <a:cs typeface="Courier New" pitchFamily="49" charset="0"/>
              </a:rPr>
              <a:t>");</a:t>
            </a:r>
          </a:p>
          <a:p>
            <a:pPr marL="0" indent="0">
              <a:spcBef>
                <a:spcPts val="600"/>
              </a:spcBef>
              <a:buNone/>
            </a:pPr>
            <a:r>
              <a:rPr lang="fr-FR" sz="1800" b="1" dirty="0" err="1">
                <a:latin typeface="Courier New" pitchFamily="49" charset="0"/>
                <a:cs typeface="Courier New" pitchFamily="49" charset="0"/>
              </a:rPr>
              <a:t>foreach</a:t>
            </a: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glob</a:t>
            </a:r>
            <a:r>
              <a:rPr lang="fr-FR" sz="1800" b="1" dirty="0">
                <a:latin typeface="Courier New" pitchFamily="49" charset="0"/>
                <a:cs typeface="Courier New" pitchFamily="49" charset="0"/>
              </a:rPr>
              <a:t>("[^e]*.</a:t>
            </a:r>
            <a:r>
              <a:rPr lang="fr-FR" sz="1800" b="1" dirty="0" err="1">
                <a:latin typeface="Courier New" pitchFamily="49" charset="0"/>
                <a:cs typeface="Courier New" pitchFamily="49" charset="0"/>
              </a:rPr>
              <a:t>php</a:t>
            </a:r>
            <a:r>
              <a:rPr lang="fr-FR" sz="1800" b="1" dirty="0">
                <a:latin typeface="Courier New" pitchFamily="49" charset="0"/>
                <a:cs typeface="Courier New" pitchFamily="49" charset="0"/>
              </a:rPr>
              <a:t>") as $</a:t>
            </a:r>
            <a:r>
              <a:rPr lang="fr-FR" sz="1800" b="1" dirty="0" err="1">
                <a:latin typeface="Courier New" pitchFamily="49" charset="0"/>
                <a:cs typeface="Courier New" pitchFamily="49" charset="0"/>
              </a:rPr>
              <a:t>filename</a:t>
            </a:r>
            <a:r>
              <a:rPr lang="fr-FR" sz="1800" b="1" dirty="0">
                <a:latin typeface="Courier New" pitchFamily="49" charset="0"/>
                <a:cs typeface="Courier New" pitchFamily="49" charset="0"/>
              </a:rPr>
              <a:t>) {</a:t>
            </a:r>
          </a:p>
          <a:p>
            <a:pPr marL="0" indent="0">
              <a:spcBef>
                <a:spcPts val="600"/>
              </a:spcBef>
              <a:buNone/>
            </a:pP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echo</a:t>
            </a: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filename</a:t>
            </a:r>
            <a:r>
              <a:rPr lang="fr-FR" sz="1800" b="1" dirty="0">
                <a:latin typeface="Courier New" pitchFamily="49" charset="0"/>
                <a:cs typeface="Courier New" pitchFamily="49" charset="0"/>
              </a:rPr>
              <a:t> occupe ".</a:t>
            </a:r>
            <a:r>
              <a:rPr lang="fr-FR" sz="1800" b="1" dirty="0" err="1">
                <a:latin typeface="Courier New" pitchFamily="49" charset="0"/>
                <a:cs typeface="Courier New" pitchFamily="49" charset="0"/>
              </a:rPr>
              <a:t>filesize</a:t>
            </a: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filename</a:t>
            </a:r>
            <a:r>
              <a:rPr lang="fr-FR" sz="1800" b="1" dirty="0">
                <a:latin typeface="Courier New" pitchFamily="49" charset="0"/>
                <a:cs typeface="Courier New" pitchFamily="49" charset="0"/>
              </a:rPr>
              <a:t>)." octets&lt;</a:t>
            </a:r>
            <a:r>
              <a:rPr lang="fr-FR" sz="1800" b="1" dirty="0" err="1">
                <a:latin typeface="Courier New" pitchFamily="49" charset="0"/>
                <a:cs typeface="Courier New" pitchFamily="49" charset="0"/>
              </a:rPr>
              <a:t>br</a:t>
            </a:r>
            <a:r>
              <a:rPr lang="fr-FR" sz="1800" b="1" dirty="0">
                <a:latin typeface="Courier New" pitchFamily="49" charset="0"/>
                <a:cs typeface="Courier New" pitchFamily="49" charset="0"/>
              </a:rPr>
              <a:t>/&gt;\n";</a:t>
            </a:r>
          </a:p>
          <a:p>
            <a:pPr marL="0" indent="0">
              <a:spcBef>
                <a:spcPts val="600"/>
              </a:spcBef>
              <a:buNone/>
            </a:pPr>
            <a:r>
              <a:rPr lang="fr-FR" sz="1800" b="1" dirty="0" smtClean="0">
                <a:latin typeface="Courier New" pitchFamily="49" charset="0"/>
                <a:cs typeface="Courier New" pitchFamily="49" charset="0"/>
              </a:rPr>
              <a:t>}</a:t>
            </a:r>
          </a:p>
          <a:p>
            <a:pPr marL="0" indent="0">
              <a:spcBef>
                <a:spcPts val="600"/>
              </a:spcBef>
              <a:buNone/>
            </a:pPr>
            <a:r>
              <a:rPr lang="fr-FR" sz="1800" b="1" dirty="0" smtClean="0">
                <a:solidFill>
                  <a:srgbClr val="C00000"/>
                </a:solidFill>
                <a:latin typeface="Courier New" pitchFamily="49" charset="0"/>
                <a:cs typeface="Courier New" pitchFamily="49" charset="0"/>
              </a:rPr>
              <a:t>?&gt;</a:t>
            </a:r>
            <a:endParaRPr lang="fr-FR" sz="1800" b="1" dirty="0">
              <a:solidFill>
                <a:srgbClr val="C00000"/>
              </a:solidFill>
              <a:latin typeface="Courier New" pitchFamily="49" charset="0"/>
              <a:cs typeface="Courier New" pitchFamily="49" charset="0"/>
            </a:endParaRPr>
          </a:p>
          <a:p>
            <a:pPr marL="0" indent="0">
              <a:buNone/>
            </a:pPr>
            <a:endParaRPr lang="fr-FR" sz="1800" b="1" dirty="0" smtClean="0">
              <a:solidFill>
                <a:srgbClr val="C00000"/>
              </a:solidFill>
              <a:latin typeface="Courier New" pitchFamily="49" charset="0"/>
              <a:cs typeface="Courier New" pitchFamily="49"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4077072"/>
            <a:ext cx="3606145" cy="2520280"/>
          </a:xfrm>
          <a:prstGeom prst="rect">
            <a:avLst/>
          </a:prstGeom>
          <a:noFill/>
          <a:ln>
            <a:noFill/>
          </a:ln>
          <a:scene3d>
            <a:camera prst="orthographicFront"/>
            <a:lightRig rig="threePt" dir="t"/>
          </a:scene3d>
          <a:sp3d>
            <a:bevelT w="165100" prst="coolSlan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7975453"/>
      </p:ext>
    </p:extLst>
  </p:cSld>
  <p:clrMapOvr>
    <a:masterClrMapping/>
  </p:clrMapOvr>
  <p:transition spd="slow">
    <p:wipe dir="d"/>
  </p:transition>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smtClean="0">
                <a:solidFill>
                  <a:schemeClr val="accent2">
                    <a:lumMod val="75000"/>
                  </a:schemeClr>
                </a:solidFill>
              </a:rPr>
              <a:t>rename</a:t>
            </a:r>
            <a:r>
              <a:rPr lang="fr-FR" sz="3600" b="1" i="1" dirty="0" smtClean="0">
                <a:solidFill>
                  <a:schemeClr val="accent2">
                    <a:lumMod val="75000"/>
                  </a:schemeClr>
                </a:solidFill>
              </a:rPr>
              <a:t>()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spcBef>
                <a:spcPts val="600"/>
              </a:spcBef>
              <a:buNone/>
            </a:pPr>
            <a:r>
              <a:rPr lang="fr-FR" sz="2000" dirty="0" err="1" smtClean="0">
                <a:solidFill>
                  <a:schemeClr val="tx2">
                    <a:lumMod val="75000"/>
                  </a:schemeClr>
                </a:solidFill>
              </a:rPr>
              <a:t>bool</a:t>
            </a:r>
            <a:r>
              <a:rPr lang="fr-FR" sz="2000" dirty="0" smtClean="0">
                <a:solidFill>
                  <a:schemeClr val="tx2">
                    <a:lumMod val="75000"/>
                  </a:schemeClr>
                </a:solidFill>
              </a:rPr>
              <a:t> </a:t>
            </a:r>
            <a:r>
              <a:rPr lang="fr-FR" sz="2000" b="1" i="1" dirty="0" err="1" smtClean="0">
                <a:solidFill>
                  <a:schemeClr val="accent2">
                    <a:lumMod val="75000"/>
                  </a:schemeClr>
                </a:solidFill>
              </a:rPr>
              <a:t>rename</a:t>
            </a:r>
            <a:r>
              <a:rPr lang="fr-FR" sz="2000" b="1" i="1" dirty="0" smtClean="0">
                <a:solidFill>
                  <a:schemeClr val="accent2">
                    <a:lumMod val="75000"/>
                  </a:schemeClr>
                </a:solidFill>
              </a:rPr>
              <a:t> </a:t>
            </a:r>
            <a:r>
              <a:rPr lang="fr-FR" sz="2000" b="1" dirty="0" smtClean="0">
                <a:solidFill>
                  <a:schemeClr val="accent2">
                    <a:lumMod val="75000"/>
                  </a:schemeClr>
                </a:solidFill>
              </a:rPr>
              <a:t>(</a:t>
            </a:r>
            <a:r>
              <a:rPr lang="fr-FR" sz="2000" b="1" dirty="0" smtClean="0">
                <a:solidFill>
                  <a:schemeClr val="tx2">
                    <a:lumMod val="75000"/>
                  </a:schemeClr>
                </a:solidFill>
              </a:rPr>
              <a:t>$ancien, $nouveau</a:t>
            </a:r>
            <a:r>
              <a:rPr lang="fr-FR" sz="2000" b="1" i="1" dirty="0" smtClean="0">
                <a:solidFill>
                  <a:schemeClr val="accent2">
                    <a:lumMod val="75000"/>
                  </a:schemeClr>
                </a:solidFill>
              </a:rPr>
              <a:t>) </a:t>
            </a:r>
            <a:endParaRPr lang="fr-FR" sz="2000" b="1" i="1" dirty="0">
              <a:solidFill>
                <a:schemeClr val="accent2">
                  <a:lumMod val="75000"/>
                </a:schemeClr>
              </a:solidFill>
            </a:endParaRPr>
          </a:p>
          <a:p>
            <a:pPr marL="0" indent="0">
              <a:spcBef>
                <a:spcPts val="600"/>
              </a:spcBef>
              <a:buNone/>
            </a:pPr>
            <a:r>
              <a:rPr lang="fr-FR" sz="2000" dirty="0"/>
              <a:t>Tente de renommer </a:t>
            </a:r>
            <a:r>
              <a:rPr lang="fr-FR" sz="2000" b="1" dirty="0">
                <a:solidFill>
                  <a:schemeClr val="tx2">
                    <a:lumMod val="75000"/>
                  </a:schemeClr>
                </a:solidFill>
              </a:rPr>
              <a:t>$ancien</a:t>
            </a:r>
            <a:r>
              <a:rPr lang="fr-FR" sz="2000" dirty="0" smtClean="0"/>
              <a:t> </a:t>
            </a:r>
            <a:r>
              <a:rPr lang="fr-FR" sz="2000" dirty="0"/>
              <a:t>en </a:t>
            </a:r>
            <a:r>
              <a:rPr lang="fr-FR" sz="2000" b="1" dirty="0">
                <a:solidFill>
                  <a:schemeClr val="tx2">
                    <a:lumMod val="75000"/>
                  </a:schemeClr>
                </a:solidFill>
              </a:rPr>
              <a:t>$nouveau</a:t>
            </a:r>
            <a:r>
              <a:rPr lang="fr-FR" sz="2000" dirty="0" smtClean="0"/>
              <a:t>, </a:t>
            </a:r>
            <a:r>
              <a:rPr lang="fr-FR" sz="2000" dirty="0"/>
              <a:t>en le déplaçant de répertoire si nécessaire. Si </a:t>
            </a:r>
            <a:r>
              <a:rPr lang="fr-FR" sz="2000" b="1" dirty="0">
                <a:solidFill>
                  <a:schemeClr val="tx2">
                    <a:lumMod val="75000"/>
                  </a:schemeClr>
                </a:solidFill>
              </a:rPr>
              <a:t>$nouveau</a:t>
            </a:r>
            <a:r>
              <a:rPr lang="fr-FR" sz="2000" dirty="0" smtClean="0"/>
              <a:t> </a:t>
            </a:r>
            <a:r>
              <a:rPr lang="fr-FR" sz="2000" dirty="0"/>
              <a:t>existe, il sera écrasé</a:t>
            </a:r>
            <a:r>
              <a:rPr lang="fr-FR" sz="2000" dirty="0" smtClean="0"/>
              <a:t>.</a:t>
            </a:r>
          </a:p>
          <a:p>
            <a:pPr marL="0" indent="0">
              <a:spcBef>
                <a:spcPts val="600"/>
              </a:spcBef>
              <a:buNone/>
            </a:pPr>
            <a:r>
              <a:rPr lang="fr-FR" sz="1800" b="1" dirty="0">
                <a:solidFill>
                  <a:schemeClr val="tx2">
                    <a:lumMod val="75000"/>
                  </a:schemeClr>
                </a:solidFill>
              </a:rPr>
              <a:t>$</a:t>
            </a:r>
            <a:r>
              <a:rPr lang="fr-FR" sz="1800" b="1" dirty="0" smtClean="0">
                <a:solidFill>
                  <a:schemeClr val="tx2">
                    <a:lumMod val="75000"/>
                  </a:schemeClr>
                </a:solidFill>
              </a:rPr>
              <a:t>ancien </a:t>
            </a:r>
            <a:r>
              <a:rPr lang="fr-FR" sz="1800" dirty="0" smtClean="0"/>
              <a:t>: chemin du fichier ou du dossier à </a:t>
            </a:r>
            <a:r>
              <a:rPr lang="fr-FR" sz="1800" u="sng" dirty="0" smtClean="0"/>
              <a:t>renommer ou à déplacer</a:t>
            </a:r>
            <a:r>
              <a:rPr lang="fr-FR" sz="1800" dirty="0" smtClean="0"/>
              <a:t>,</a:t>
            </a:r>
          </a:p>
          <a:p>
            <a:pPr marL="0" indent="0">
              <a:spcBef>
                <a:spcPts val="600"/>
              </a:spcBef>
              <a:buNone/>
            </a:pPr>
            <a:r>
              <a:rPr lang="fr-FR" sz="1800" b="1" dirty="0">
                <a:solidFill>
                  <a:schemeClr val="tx2">
                    <a:lumMod val="75000"/>
                  </a:schemeClr>
                </a:solidFill>
              </a:rPr>
              <a:t>$nouveau </a:t>
            </a:r>
            <a:r>
              <a:rPr lang="fr-FR" sz="1800" b="1" dirty="0" smtClean="0">
                <a:solidFill>
                  <a:schemeClr val="tx2">
                    <a:lumMod val="75000"/>
                  </a:schemeClr>
                </a:solidFill>
              </a:rPr>
              <a:t> : </a:t>
            </a:r>
            <a:r>
              <a:rPr lang="fr-FR" sz="1800" dirty="0" smtClean="0"/>
              <a:t>nouveau chemin du fichier ou du dossier.</a:t>
            </a:r>
          </a:p>
          <a:p>
            <a:pPr marL="0" indent="0">
              <a:spcBef>
                <a:spcPts val="600"/>
              </a:spcBef>
              <a:buNone/>
            </a:pPr>
            <a:r>
              <a:rPr lang="fr-FR" sz="1800" b="1" dirty="0" smtClean="0"/>
              <a:t>Valeur </a:t>
            </a:r>
            <a:r>
              <a:rPr lang="fr-FR" sz="1800" b="1" dirty="0"/>
              <a:t>de retour : </a:t>
            </a:r>
            <a:r>
              <a:rPr lang="fr-FR" sz="1800" dirty="0"/>
              <a:t>Cette fonction retourne </a:t>
            </a:r>
            <a:r>
              <a:rPr lang="fr-FR" sz="1800" b="1" dirty="0"/>
              <a:t>TRUE</a:t>
            </a:r>
            <a:r>
              <a:rPr lang="fr-FR" sz="1800" dirty="0"/>
              <a:t> </a:t>
            </a:r>
            <a:r>
              <a:rPr lang="fr-FR" sz="1800" dirty="0" smtClean="0"/>
              <a:t>en cas de succès, </a:t>
            </a:r>
            <a:r>
              <a:rPr lang="fr-FR" sz="1800" b="1" dirty="0"/>
              <a:t>FALSE</a:t>
            </a:r>
            <a:r>
              <a:rPr lang="fr-FR" sz="1800" dirty="0"/>
              <a:t> </a:t>
            </a:r>
            <a:r>
              <a:rPr lang="fr-FR" sz="1800" dirty="0" smtClean="0"/>
              <a:t>sinon. </a:t>
            </a:r>
            <a:endParaRPr lang="fr-FR" sz="1800" dirty="0"/>
          </a:p>
          <a:p>
            <a:pPr marL="0" indent="0">
              <a:spcBef>
                <a:spcPts val="600"/>
              </a:spcBef>
              <a:buNone/>
            </a:pPr>
            <a:r>
              <a:rPr lang="fr-FR" sz="1800" dirty="0" smtClean="0"/>
              <a:t>Exemple </a:t>
            </a:r>
            <a:r>
              <a:rPr lang="fr-FR" sz="1800" dirty="0"/>
              <a:t>:</a:t>
            </a:r>
          </a:p>
          <a:p>
            <a:pPr marL="0" indent="0">
              <a:spcBef>
                <a:spcPts val="600"/>
              </a:spcBef>
              <a:buNone/>
            </a:pPr>
            <a:r>
              <a:rPr lang="fr-FR" sz="1800" b="1" dirty="0">
                <a:solidFill>
                  <a:srgbClr val="C00000"/>
                </a:solidFill>
                <a:latin typeface="Courier New" pitchFamily="49" charset="0"/>
                <a:cs typeface="Courier New" pitchFamily="49" charset="0"/>
              </a:rPr>
              <a:t>&lt;?PHP</a:t>
            </a:r>
          </a:p>
          <a:p>
            <a:pPr marL="0" indent="0">
              <a:spcBef>
                <a:spcPts val="600"/>
              </a:spcBef>
              <a:buNone/>
            </a:pP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old</a:t>
            </a:r>
            <a:r>
              <a:rPr lang="fr-FR" sz="1800" b="1" dirty="0">
                <a:latin typeface="Courier New" pitchFamily="49" charset="0"/>
                <a:cs typeface="Courier New" pitchFamily="49" charset="0"/>
              </a:rPr>
              <a:t> = "e:/essai.txt";</a:t>
            </a:r>
          </a:p>
          <a:p>
            <a:pPr marL="0" indent="0">
              <a:spcBef>
                <a:spcPts val="600"/>
              </a:spcBef>
              <a:buNone/>
            </a:pPr>
            <a:r>
              <a:rPr lang="fr-FR" sz="1800" b="1" dirty="0">
                <a:latin typeface="Courier New" pitchFamily="49" charset="0"/>
                <a:cs typeface="Courier New" pitchFamily="49" charset="0"/>
              </a:rPr>
              <a:t>$new = "e:/nouvel_essai.txt";</a:t>
            </a:r>
          </a:p>
          <a:p>
            <a:pPr marL="0" indent="0">
              <a:spcBef>
                <a:spcPts val="600"/>
              </a:spcBef>
              <a:buNone/>
            </a:pPr>
            <a:r>
              <a:rPr lang="fr-FR" sz="1800" b="1" dirty="0">
                <a:latin typeface="Courier New" pitchFamily="49" charset="0"/>
                <a:cs typeface="Courier New" pitchFamily="49" charset="0"/>
              </a:rPr>
              <a:t>if (</a:t>
            </a:r>
            <a:r>
              <a:rPr lang="fr-FR" sz="1800" b="1" dirty="0" err="1">
                <a:latin typeface="Courier New" pitchFamily="49" charset="0"/>
                <a:cs typeface="Courier New" pitchFamily="49" charset="0"/>
              </a:rPr>
              <a:t>file_exists</a:t>
            </a: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old</a:t>
            </a:r>
            <a:r>
              <a:rPr lang="fr-FR" sz="1800" b="1" dirty="0">
                <a:latin typeface="Courier New" pitchFamily="49" charset="0"/>
                <a:cs typeface="Courier New" pitchFamily="49" charset="0"/>
              </a:rPr>
              <a:t>)) {</a:t>
            </a:r>
          </a:p>
          <a:p>
            <a:pPr marL="0" indent="0">
              <a:spcBef>
                <a:spcPts val="600"/>
              </a:spcBef>
              <a:buNone/>
            </a:pPr>
            <a:r>
              <a:rPr lang="fr-FR" sz="1800" b="1" dirty="0" smtClean="0">
                <a:latin typeface="Courier New" pitchFamily="49" charset="0"/>
                <a:cs typeface="Courier New" pitchFamily="49" charset="0"/>
              </a:rPr>
              <a:t>     </a:t>
            </a:r>
            <a:r>
              <a:rPr lang="fr-FR" sz="1800" b="1" dirty="0" err="1" smtClean="0">
                <a:latin typeface="Courier New" pitchFamily="49" charset="0"/>
                <a:cs typeface="Courier New" pitchFamily="49" charset="0"/>
              </a:rPr>
              <a:t>rename</a:t>
            </a: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old</a:t>
            </a:r>
            <a:r>
              <a:rPr lang="fr-FR" sz="1800" b="1" dirty="0">
                <a:latin typeface="Courier New" pitchFamily="49" charset="0"/>
                <a:cs typeface="Courier New" pitchFamily="49" charset="0"/>
              </a:rPr>
              <a:t>,$new);</a:t>
            </a:r>
          </a:p>
          <a:p>
            <a:pPr marL="0" indent="0">
              <a:spcBef>
                <a:spcPts val="600"/>
              </a:spcBef>
              <a:buNone/>
            </a:pPr>
            <a:r>
              <a:rPr lang="fr-FR" sz="1800" b="1" dirty="0" smtClean="0">
                <a:latin typeface="Courier New" pitchFamily="49" charset="0"/>
                <a:cs typeface="Courier New" pitchFamily="49" charset="0"/>
              </a:rPr>
              <a:t>     </a:t>
            </a:r>
            <a:r>
              <a:rPr lang="fr-FR" sz="1800" b="1" dirty="0" err="1" smtClean="0">
                <a:latin typeface="Courier New" pitchFamily="49" charset="0"/>
                <a:cs typeface="Courier New" pitchFamily="49" charset="0"/>
              </a:rPr>
              <a:t>echo</a:t>
            </a:r>
            <a:r>
              <a:rPr lang="fr-FR" sz="1800" b="1" dirty="0" smtClean="0">
                <a:latin typeface="Courier New" pitchFamily="49" charset="0"/>
                <a:cs typeface="Courier New" pitchFamily="49" charset="0"/>
              </a:rPr>
              <a:t> </a:t>
            </a: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old</a:t>
            </a:r>
            <a:r>
              <a:rPr lang="fr-FR" sz="1800" b="1" dirty="0">
                <a:latin typeface="Courier New" pitchFamily="49" charset="0"/>
                <a:cs typeface="Courier New" pitchFamily="49" charset="0"/>
              </a:rPr>
              <a:t> renommé en $new";</a:t>
            </a:r>
          </a:p>
          <a:p>
            <a:pPr marL="0" indent="0">
              <a:spcBef>
                <a:spcPts val="600"/>
              </a:spcBef>
              <a:buNone/>
            </a:pP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else</a:t>
            </a: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echo</a:t>
            </a: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old</a:t>
            </a:r>
            <a:r>
              <a:rPr lang="fr-FR" sz="1800" b="1" dirty="0">
                <a:latin typeface="Courier New" pitchFamily="49" charset="0"/>
                <a:cs typeface="Courier New" pitchFamily="49" charset="0"/>
              </a:rPr>
              <a:t>." introuvable</a:t>
            </a:r>
            <a:r>
              <a:rPr lang="fr-FR" sz="1800" b="1" dirty="0" smtClean="0">
                <a:latin typeface="Courier New" pitchFamily="49" charset="0"/>
                <a:cs typeface="Courier New" pitchFamily="49" charset="0"/>
              </a:rPr>
              <a:t>";</a:t>
            </a:r>
          </a:p>
          <a:p>
            <a:pPr marL="0" indent="0">
              <a:spcBef>
                <a:spcPts val="600"/>
              </a:spcBef>
              <a:buNone/>
            </a:pPr>
            <a:r>
              <a:rPr lang="fr-FR" sz="1800" b="1" dirty="0" smtClean="0">
                <a:solidFill>
                  <a:srgbClr val="C00000"/>
                </a:solidFill>
                <a:latin typeface="Courier New" pitchFamily="49" charset="0"/>
                <a:cs typeface="Courier New" pitchFamily="49" charset="0"/>
              </a:rPr>
              <a:t>?&gt;</a:t>
            </a:r>
            <a:endParaRPr lang="fr-FR" sz="1800" b="1" dirty="0">
              <a:solidFill>
                <a:srgbClr val="C00000"/>
              </a:solidFill>
              <a:latin typeface="Courier New" pitchFamily="49" charset="0"/>
              <a:cs typeface="Courier New" pitchFamily="49" charset="0"/>
            </a:endParaRPr>
          </a:p>
          <a:p>
            <a:pPr marL="0" indent="0">
              <a:buNone/>
            </a:pPr>
            <a:endParaRPr lang="fr-FR" sz="1800" b="1" dirty="0" smtClean="0">
              <a:solidFill>
                <a:srgbClr val="C00000"/>
              </a:solidFill>
              <a:latin typeface="Courier New" pitchFamily="49" charset="0"/>
              <a:cs typeface="Courier New" pitchFamily="49"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6281936"/>
            <a:ext cx="5058123" cy="576064"/>
          </a:xfrm>
          <a:prstGeom prst="rect">
            <a:avLst/>
          </a:prstGeom>
          <a:noFill/>
          <a:ln>
            <a:noFill/>
          </a:ln>
          <a:scene3d>
            <a:camera prst="orthographicFront"/>
            <a:lightRig rig="threePt" dir="t"/>
          </a:scene3d>
          <a:sp3d>
            <a:bevelT w="165100" prst="coolSlan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383623"/>
      </p:ext>
    </p:ext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types de variables</a:t>
            </a:r>
            <a:endParaRPr lang="fr-FR" dirty="0"/>
          </a:p>
        </p:txBody>
      </p:sp>
      <p:sp>
        <p:nvSpPr>
          <p:cNvPr id="3" name="Espace réservé du contenu 2"/>
          <p:cNvSpPr>
            <a:spLocks noGrp="1"/>
          </p:cNvSpPr>
          <p:nvPr>
            <p:ph idx="1"/>
          </p:nvPr>
        </p:nvSpPr>
        <p:spPr>
          <a:xfrm>
            <a:off x="762000" y="1268760"/>
            <a:ext cx="8274496" cy="5328593"/>
          </a:xfrm>
        </p:spPr>
        <p:txBody>
          <a:bodyPr>
            <a:normAutofit/>
          </a:bodyPr>
          <a:lstStyle/>
          <a:p>
            <a:pPr marL="0" indent="0">
              <a:buNone/>
            </a:pPr>
            <a:r>
              <a:rPr lang="fr-FR" sz="2000" b="1" dirty="0" smtClean="0"/>
              <a:t>Syntaxe </a:t>
            </a:r>
            <a:r>
              <a:rPr lang="fr-FR" sz="2000" b="1" dirty="0" err="1" smtClean="0"/>
              <a:t>Heredoc</a:t>
            </a:r>
            <a:endParaRPr lang="fr-FR" sz="2000" b="1" dirty="0"/>
          </a:p>
          <a:p>
            <a:pPr marL="0" indent="0">
              <a:buNone/>
            </a:pPr>
            <a:r>
              <a:rPr lang="fr-FR" sz="2000" dirty="0" err="1"/>
              <a:t>Heredoc</a:t>
            </a:r>
            <a:r>
              <a:rPr lang="fr-FR" sz="2000" dirty="0"/>
              <a:t> se comporte exactement comme une chaîne entourée de guillemets doubles, sans les guillemets doubles. </a:t>
            </a:r>
            <a:endParaRPr lang="fr-FR" sz="2000" dirty="0" smtClean="0"/>
          </a:p>
          <a:p>
            <a:pPr marL="0" indent="0">
              <a:buNone/>
            </a:pPr>
            <a:r>
              <a:rPr lang="fr-FR" sz="2000" dirty="0" smtClean="0"/>
              <a:t>Cela </a:t>
            </a:r>
            <a:r>
              <a:rPr lang="fr-FR" sz="2000" dirty="0"/>
              <a:t>signifie que les guillemets dans une syntaxe </a:t>
            </a:r>
            <a:r>
              <a:rPr lang="fr-FR" sz="2000" dirty="0" err="1"/>
              <a:t>Heredoc</a:t>
            </a:r>
            <a:r>
              <a:rPr lang="fr-FR" sz="2000" dirty="0"/>
              <a:t> n'ont pas besoin d'être échappés, mais que les codes d'échappement listés plus haut peuvent toujours être utilisés. Les variables seront </a:t>
            </a:r>
            <a:r>
              <a:rPr lang="fr-FR" sz="2000" dirty="0" smtClean="0"/>
              <a:t>interprétées.</a:t>
            </a:r>
          </a:p>
          <a:p>
            <a:pPr marL="0" indent="0">
              <a:buNone/>
            </a:pPr>
            <a:endParaRPr lang="fr-FR" sz="2000" dirty="0" smtClean="0"/>
          </a:p>
          <a:p>
            <a:pPr marL="0" indent="0">
              <a:buNone/>
            </a:pPr>
            <a:endParaRPr lang="fr-FR" sz="2000" dirty="0"/>
          </a:p>
          <a:p>
            <a:pPr marL="0" indent="0">
              <a:buNone/>
            </a:pPr>
            <a:endParaRPr lang="fr-FR" sz="2000" dirty="0" smtClean="0"/>
          </a:p>
        </p:txBody>
      </p:sp>
    </p:spTree>
    <p:extLst>
      <p:ext uri="{BB962C8B-B14F-4D97-AF65-F5344CB8AC3E}">
        <p14:creationId xmlns:p14="http://schemas.microsoft.com/office/powerpoint/2010/main" val="4226399617"/>
      </p:ext>
    </p:extLst>
  </p:cSld>
  <p:clrMapOvr>
    <a:masterClrMapping/>
  </p:clrMapOvr>
  <p:transition spd="slow">
    <p:wipe dir="d"/>
  </p:transition>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smtClean="0">
                <a:solidFill>
                  <a:schemeClr val="accent2">
                    <a:lumMod val="75000"/>
                  </a:schemeClr>
                </a:solidFill>
              </a:rPr>
              <a:t>copy()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spcBef>
                <a:spcPts val="600"/>
              </a:spcBef>
              <a:buNone/>
            </a:pPr>
            <a:r>
              <a:rPr lang="fr-FR" sz="2000" dirty="0" err="1" smtClean="0">
                <a:solidFill>
                  <a:schemeClr val="tx2">
                    <a:lumMod val="75000"/>
                  </a:schemeClr>
                </a:solidFill>
              </a:rPr>
              <a:t>bool</a:t>
            </a:r>
            <a:r>
              <a:rPr lang="fr-FR" sz="2000" dirty="0" smtClean="0">
                <a:solidFill>
                  <a:schemeClr val="tx2">
                    <a:lumMod val="75000"/>
                  </a:schemeClr>
                </a:solidFill>
              </a:rPr>
              <a:t> </a:t>
            </a:r>
            <a:r>
              <a:rPr lang="fr-FR" sz="2000" b="1" i="1" dirty="0" smtClean="0">
                <a:solidFill>
                  <a:schemeClr val="accent2">
                    <a:lumMod val="75000"/>
                  </a:schemeClr>
                </a:solidFill>
              </a:rPr>
              <a:t>copy </a:t>
            </a:r>
            <a:r>
              <a:rPr lang="fr-FR" sz="2000" b="1" dirty="0" smtClean="0">
                <a:solidFill>
                  <a:schemeClr val="accent2">
                    <a:lumMod val="75000"/>
                  </a:schemeClr>
                </a:solidFill>
              </a:rPr>
              <a:t>(</a:t>
            </a:r>
            <a:r>
              <a:rPr lang="fr-FR" sz="2000" b="1" dirty="0" smtClean="0">
                <a:solidFill>
                  <a:schemeClr val="tx2">
                    <a:lumMod val="75000"/>
                  </a:schemeClr>
                </a:solidFill>
              </a:rPr>
              <a:t>$source, $</a:t>
            </a:r>
            <a:r>
              <a:rPr lang="fr-FR" sz="2000" b="1" dirty="0" err="1" smtClean="0">
                <a:solidFill>
                  <a:schemeClr val="tx2">
                    <a:lumMod val="75000"/>
                  </a:schemeClr>
                </a:solidFill>
              </a:rPr>
              <a:t>dest</a:t>
            </a:r>
            <a:r>
              <a:rPr lang="fr-FR" sz="2000" b="1" i="1" dirty="0" smtClean="0">
                <a:solidFill>
                  <a:schemeClr val="accent2">
                    <a:lumMod val="75000"/>
                  </a:schemeClr>
                </a:solidFill>
              </a:rPr>
              <a:t>) </a:t>
            </a:r>
            <a:endParaRPr lang="fr-FR" sz="2000" b="1" i="1" dirty="0">
              <a:solidFill>
                <a:schemeClr val="accent2">
                  <a:lumMod val="75000"/>
                </a:schemeClr>
              </a:solidFill>
            </a:endParaRPr>
          </a:p>
          <a:p>
            <a:pPr marL="0" indent="0">
              <a:spcBef>
                <a:spcPts val="600"/>
              </a:spcBef>
              <a:buNone/>
            </a:pPr>
            <a:r>
              <a:rPr lang="fr-FR" sz="2000" dirty="0" smtClean="0"/>
              <a:t>Copie un fichier </a:t>
            </a:r>
            <a:r>
              <a:rPr lang="fr-FR" sz="2000" b="1" dirty="0" smtClean="0">
                <a:solidFill>
                  <a:schemeClr val="tx2">
                    <a:lumMod val="75000"/>
                  </a:schemeClr>
                </a:solidFill>
              </a:rPr>
              <a:t>$source </a:t>
            </a:r>
            <a:r>
              <a:rPr lang="fr-FR" sz="2000" dirty="0" smtClean="0"/>
              <a:t> vers le fichier </a:t>
            </a:r>
            <a:r>
              <a:rPr lang="fr-FR" sz="2000" b="1" dirty="0" smtClean="0">
                <a:solidFill>
                  <a:schemeClr val="tx2">
                    <a:lumMod val="75000"/>
                  </a:schemeClr>
                </a:solidFill>
              </a:rPr>
              <a:t>$</a:t>
            </a:r>
            <a:r>
              <a:rPr lang="fr-FR" sz="2000" b="1" dirty="0" err="1" smtClean="0">
                <a:solidFill>
                  <a:schemeClr val="tx2">
                    <a:lumMod val="75000"/>
                  </a:schemeClr>
                </a:solidFill>
              </a:rPr>
              <a:t>dest</a:t>
            </a:r>
            <a:r>
              <a:rPr lang="fr-FR" sz="2000" dirty="0" smtClean="0"/>
              <a:t>, </a:t>
            </a:r>
            <a:r>
              <a:rPr lang="fr-FR" sz="2000" dirty="0"/>
              <a:t>en le déplaçant de répertoire si nécessaire. Si </a:t>
            </a:r>
            <a:r>
              <a:rPr lang="fr-FR" sz="2000" b="1" dirty="0" smtClean="0">
                <a:solidFill>
                  <a:schemeClr val="tx2">
                    <a:lumMod val="75000"/>
                  </a:schemeClr>
                </a:solidFill>
              </a:rPr>
              <a:t>$</a:t>
            </a:r>
            <a:r>
              <a:rPr lang="fr-FR" sz="2000" b="1" dirty="0" err="1" smtClean="0">
                <a:solidFill>
                  <a:schemeClr val="tx2">
                    <a:lumMod val="75000"/>
                  </a:schemeClr>
                </a:solidFill>
              </a:rPr>
              <a:t>dest</a:t>
            </a:r>
            <a:r>
              <a:rPr lang="fr-FR" sz="2000" dirty="0" smtClean="0"/>
              <a:t> </a:t>
            </a:r>
            <a:r>
              <a:rPr lang="fr-FR" sz="2000" dirty="0"/>
              <a:t>existe, il sera écrasé</a:t>
            </a:r>
            <a:r>
              <a:rPr lang="fr-FR" sz="2000" dirty="0" smtClean="0"/>
              <a:t>.</a:t>
            </a:r>
          </a:p>
          <a:p>
            <a:pPr marL="0" indent="0">
              <a:spcBef>
                <a:spcPts val="600"/>
              </a:spcBef>
              <a:buNone/>
            </a:pPr>
            <a:r>
              <a:rPr lang="fr-FR" sz="1800" b="1" dirty="0" smtClean="0">
                <a:solidFill>
                  <a:schemeClr val="tx2">
                    <a:lumMod val="75000"/>
                  </a:schemeClr>
                </a:solidFill>
              </a:rPr>
              <a:t>$source </a:t>
            </a:r>
            <a:r>
              <a:rPr lang="fr-FR" sz="1800" dirty="0" smtClean="0"/>
              <a:t>: chemin du fichier ou du dossier à copier,</a:t>
            </a:r>
          </a:p>
          <a:p>
            <a:pPr marL="0" indent="0">
              <a:spcBef>
                <a:spcPts val="600"/>
              </a:spcBef>
              <a:buNone/>
            </a:pPr>
            <a:r>
              <a:rPr lang="fr-FR" sz="1800" b="1" dirty="0" smtClean="0">
                <a:solidFill>
                  <a:schemeClr val="tx2">
                    <a:lumMod val="75000"/>
                  </a:schemeClr>
                </a:solidFill>
              </a:rPr>
              <a:t>$</a:t>
            </a:r>
            <a:r>
              <a:rPr lang="fr-FR" sz="1800" b="1" dirty="0" err="1" smtClean="0">
                <a:solidFill>
                  <a:schemeClr val="tx2">
                    <a:lumMod val="75000"/>
                  </a:schemeClr>
                </a:solidFill>
              </a:rPr>
              <a:t>dest</a:t>
            </a:r>
            <a:r>
              <a:rPr lang="fr-FR" sz="1800" b="1" dirty="0" smtClean="0">
                <a:solidFill>
                  <a:schemeClr val="tx2">
                    <a:lumMod val="75000"/>
                  </a:schemeClr>
                </a:solidFill>
              </a:rPr>
              <a:t>  : </a:t>
            </a:r>
            <a:r>
              <a:rPr lang="fr-FR" sz="1800" dirty="0" smtClean="0"/>
              <a:t>chemin destination du fichier.</a:t>
            </a:r>
          </a:p>
          <a:p>
            <a:pPr marL="0" indent="0">
              <a:spcBef>
                <a:spcPts val="600"/>
              </a:spcBef>
              <a:buNone/>
            </a:pPr>
            <a:r>
              <a:rPr lang="fr-FR" sz="1800" b="1" dirty="0" smtClean="0"/>
              <a:t>Valeur </a:t>
            </a:r>
            <a:r>
              <a:rPr lang="fr-FR" sz="1800" b="1" dirty="0"/>
              <a:t>de retour : </a:t>
            </a:r>
            <a:r>
              <a:rPr lang="fr-FR" sz="1800" dirty="0"/>
              <a:t>Cette fonction retourne </a:t>
            </a:r>
            <a:r>
              <a:rPr lang="fr-FR" sz="1800" b="1" dirty="0"/>
              <a:t>TRUE</a:t>
            </a:r>
            <a:r>
              <a:rPr lang="fr-FR" sz="1800" dirty="0"/>
              <a:t> </a:t>
            </a:r>
            <a:r>
              <a:rPr lang="fr-FR" sz="1800" dirty="0" smtClean="0"/>
              <a:t>en cas de succès, </a:t>
            </a:r>
            <a:r>
              <a:rPr lang="fr-FR" sz="1800" b="1" dirty="0"/>
              <a:t>FALSE</a:t>
            </a:r>
            <a:r>
              <a:rPr lang="fr-FR" sz="1800" dirty="0"/>
              <a:t> </a:t>
            </a:r>
            <a:r>
              <a:rPr lang="fr-FR" sz="1800" dirty="0" smtClean="0"/>
              <a:t>sinon. </a:t>
            </a:r>
            <a:endParaRPr lang="fr-FR" sz="1800" dirty="0"/>
          </a:p>
          <a:p>
            <a:pPr marL="0" indent="0">
              <a:spcBef>
                <a:spcPts val="600"/>
              </a:spcBef>
              <a:buNone/>
            </a:pPr>
            <a:r>
              <a:rPr lang="fr-FR" sz="1800" dirty="0" smtClean="0"/>
              <a:t>Exemple </a:t>
            </a:r>
            <a:r>
              <a:rPr lang="fr-FR" sz="1800" dirty="0"/>
              <a:t>:</a:t>
            </a:r>
          </a:p>
          <a:p>
            <a:pPr marL="0" indent="0">
              <a:spcBef>
                <a:spcPts val="600"/>
              </a:spcBef>
              <a:buNone/>
            </a:pPr>
            <a:r>
              <a:rPr lang="fr-FR" sz="1800" b="1" dirty="0">
                <a:solidFill>
                  <a:srgbClr val="C00000"/>
                </a:solidFill>
                <a:latin typeface="Courier New" pitchFamily="49" charset="0"/>
                <a:cs typeface="Courier New" pitchFamily="49" charset="0"/>
              </a:rPr>
              <a:t>&lt;?PHP</a:t>
            </a:r>
          </a:p>
          <a:p>
            <a:pPr marL="0" indent="0">
              <a:spcBef>
                <a:spcPts val="600"/>
              </a:spcBef>
              <a:buNone/>
            </a:pPr>
            <a:r>
              <a:rPr lang="fr-FR" sz="1800" b="1" dirty="0">
                <a:latin typeface="Courier New" pitchFamily="49" charset="0"/>
                <a:cs typeface="Courier New" pitchFamily="49" charset="0"/>
              </a:rPr>
              <a:t>$source = "e:/essai.txt";</a:t>
            </a:r>
          </a:p>
          <a:p>
            <a:pPr marL="0" indent="0">
              <a:spcBef>
                <a:spcPts val="600"/>
              </a:spcBef>
              <a:buNone/>
            </a:pP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dest</a:t>
            </a:r>
            <a:r>
              <a:rPr lang="fr-FR" sz="1800" b="1" dirty="0">
                <a:latin typeface="Courier New" pitchFamily="49" charset="0"/>
                <a:cs typeface="Courier New" pitchFamily="49" charset="0"/>
              </a:rPr>
              <a:t> = "e:/nouvel_essai.txt";</a:t>
            </a:r>
          </a:p>
          <a:p>
            <a:pPr marL="0" indent="0">
              <a:spcBef>
                <a:spcPts val="600"/>
              </a:spcBef>
              <a:buNone/>
            </a:pPr>
            <a:r>
              <a:rPr lang="fr-FR" sz="1800" b="1" dirty="0">
                <a:latin typeface="Courier New" pitchFamily="49" charset="0"/>
                <a:cs typeface="Courier New" pitchFamily="49" charset="0"/>
              </a:rPr>
              <a:t>if (</a:t>
            </a:r>
            <a:r>
              <a:rPr lang="fr-FR" sz="1800" b="1" dirty="0" err="1">
                <a:latin typeface="Courier New" pitchFamily="49" charset="0"/>
                <a:cs typeface="Courier New" pitchFamily="49" charset="0"/>
              </a:rPr>
              <a:t>file_exists</a:t>
            </a:r>
            <a:r>
              <a:rPr lang="fr-FR" sz="1800" b="1" dirty="0">
                <a:latin typeface="Courier New" pitchFamily="49" charset="0"/>
                <a:cs typeface="Courier New" pitchFamily="49" charset="0"/>
              </a:rPr>
              <a:t>($source)) {</a:t>
            </a:r>
          </a:p>
          <a:p>
            <a:pPr marL="0" indent="0">
              <a:spcBef>
                <a:spcPts val="600"/>
              </a:spcBef>
              <a:buNone/>
            </a:pPr>
            <a:r>
              <a:rPr lang="fr-FR" sz="1800" b="1" dirty="0">
                <a:latin typeface="Courier New" pitchFamily="49" charset="0"/>
                <a:cs typeface="Courier New" pitchFamily="49" charset="0"/>
              </a:rPr>
              <a:t>	copy($source,$</a:t>
            </a:r>
            <a:r>
              <a:rPr lang="fr-FR" sz="1800" b="1" dirty="0" err="1">
                <a:latin typeface="Courier New" pitchFamily="49" charset="0"/>
                <a:cs typeface="Courier New" pitchFamily="49" charset="0"/>
              </a:rPr>
              <a:t>dest</a:t>
            </a:r>
            <a:r>
              <a:rPr lang="fr-FR" sz="1800" b="1" dirty="0">
                <a:latin typeface="Courier New" pitchFamily="49" charset="0"/>
                <a:cs typeface="Courier New" pitchFamily="49" charset="0"/>
              </a:rPr>
              <a:t>);</a:t>
            </a:r>
          </a:p>
          <a:p>
            <a:pPr marL="0" indent="0">
              <a:spcBef>
                <a:spcPts val="600"/>
              </a:spcBef>
              <a:buNone/>
            </a:pP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echo</a:t>
            </a:r>
            <a:r>
              <a:rPr lang="fr-FR" sz="1800" b="1" dirty="0">
                <a:latin typeface="Courier New" pitchFamily="49" charset="0"/>
                <a:cs typeface="Courier New" pitchFamily="49" charset="0"/>
              </a:rPr>
              <a:t> "$source copié vers $</a:t>
            </a:r>
            <a:r>
              <a:rPr lang="fr-FR" sz="1800" b="1" dirty="0" err="1">
                <a:latin typeface="Courier New" pitchFamily="49" charset="0"/>
                <a:cs typeface="Courier New" pitchFamily="49" charset="0"/>
              </a:rPr>
              <a:t>dest</a:t>
            </a:r>
            <a:r>
              <a:rPr lang="fr-FR" sz="1800" b="1" dirty="0">
                <a:latin typeface="Courier New" pitchFamily="49" charset="0"/>
                <a:cs typeface="Courier New" pitchFamily="49" charset="0"/>
              </a:rPr>
              <a:t>";</a:t>
            </a:r>
          </a:p>
          <a:p>
            <a:pPr marL="0" indent="0">
              <a:spcBef>
                <a:spcPts val="600"/>
              </a:spcBef>
              <a:buNone/>
            </a:pP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else</a:t>
            </a: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echo</a:t>
            </a:r>
            <a:r>
              <a:rPr lang="fr-FR" sz="1800" b="1" dirty="0">
                <a:latin typeface="Courier New" pitchFamily="49" charset="0"/>
                <a:cs typeface="Courier New" pitchFamily="49" charset="0"/>
              </a:rPr>
              <a:t> $source." introuvable</a:t>
            </a:r>
            <a:r>
              <a:rPr lang="fr-FR" sz="1800" b="1" dirty="0" smtClean="0">
                <a:latin typeface="Courier New" pitchFamily="49" charset="0"/>
                <a:cs typeface="Courier New" pitchFamily="49" charset="0"/>
              </a:rPr>
              <a:t>";</a:t>
            </a:r>
          </a:p>
          <a:p>
            <a:pPr marL="0" indent="0">
              <a:spcBef>
                <a:spcPts val="600"/>
              </a:spcBef>
              <a:buNone/>
            </a:pPr>
            <a:r>
              <a:rPr lang="fr-FR" sz="1800" b="1" dirty="0" smtClean="0">
                <a:solidFill>
                  <a:srgbClr val="C00000"/>
                </a:solidFill>
                <a:latin typeface="Courier New" pitchFamily="49" charset="0"/>
                <a:cs typeface="Courier New" pitchFamily="49" charset="0"/>
              </a:rPr>
              <a:t>?&gt;</a:t>
            </a:r>
            <a:endParaRPr lang="fr-FR" sz="1800" b="1" dirty="0">
              <a:solidFill>
                <a:srgbClr val="C00000"/>
              </a:solidFill>
              <a:latin typeface="Courier New" pitchFamily="49" charset="0"/>
              <a:cs typeface="Courier New" pitchFamily="49" charset="0"/>
            </a:endParaRPr>
          </a:p>
          <a:p>
            <a:pPr marL="0" indent="0">
              <a:buNone/>
            </a:pPr>
            <a:endParaRPr lang="fr-FR" sz="1800" b="1" dirty="0" smtClean="0">
              <a:solidFill>
                <a:srgbClr val="C00000"/>
              </a:solidFill>
              <a:latin typeface="Courier New" pitchFamily="49" charset="0"/>
              <a:cs typeface="Courier New" pitchFamily="49"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6286910"/>
            <a:ext cx="4269577" cy="550141"/>
          </a:xfrm>
          <a:prstGeom prst="rect">
            <a:avLst/>
          </a:prstGeom>
          <a:noFill/>
          <a:ln>
            <a:noFill/>
          </a:ln>
          <a:scene3d>
            <a:camera prst="orthographicFront"/>
            <a:lightRig rig="threePt" dir="t"/>
          </a:scene3d>
          <a:sp3d>
            <a:bevelT w="165100" prst="coolSlan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2532656"/>
      </p:ext>
    </p:extLst>
  </p:cSld>
  <p:clrMapOvr>
    <a:masterClrMapping/>
  </p:clrMapOvr>
  <p:transition spd="slow">
    <p:wipe dir="d"/>
  </p:transition>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i="1" dirty="0" smtClean="0"/>
              <a:t>Exercice 63</a:t>
            </a:r>
            <a:r>
              <a:rPr lang="fr-FR" sz="3100" b="1" i="1" dirty="0" smtClean="0">
                <a:solidFill>
                  <a:schemeClr val="accent2">
                    <a:lumMod val="75000"/>
                  </a:schemeClr>
                </a:solidFill>
              </a:rPr>
              <a:t/>
            </a:r>
            <a:br>
              <a:rPr lang="fr-FR" sz="3100" b="1" i="1" dirty="0" smtClean="0">
                <a:solidFill>
                  <a:schemeClr val="accent2">
                    <a:lumMod val="75000"/>
                  </a:schemeClr>
                </a:solidFill>
              </a:rPr>
            </a:br>
            <a:r>
              <a:rPr lang="fr-FR" sz="2800" b="1" i="1" dirty="0" smtClean="0">
                <a:solidFill>
                  <a:schemeClr val="accent2">
                    <a:lumMod val="75000"/>
                  </a:schemeClr>
                </a:solidFill>
              </a:rPr>
              <a:t>Recherche de mots</a:t>
            </a:r>
            <a:endParaRPr lang="fr-FR" sz="3100" b="1" dirty="0">
              <a:solidFill>
                <a:schemeClr val="accent2">
                  <a:lumMod val="75000"/>
                </a:schemeClr>
              </a:solidFill>
            </a:endParaRPr>
          </a:p>
        </p:txBody>
      </p:sp>
      <p:sp>
        <p:nvSpPr>
          <p:cNvPr id="5" name="ZoneTexte 4"/>
          <p:cNvSpPr txBox="1"/>
          <p:nvPr/>
        </p:nvSpPr>
        <p:spPr>
          <a:xfrm>
            <a:off x="827584" y="1412776"/>
            <a:ext cx="8064896" cy="646331"/>
          </a:xfrm>
          <a:prstGeom prst="rect">
            <a:avLst/>
          </a:prstGeom>
          <a:noFill/>
        </p:spPr>
        <p:txBody>
          <a:bodyPr wrap="square" rtlCol="0">
            <a:spAutoFit/>
          </a:bodyPr>
          <a:lstStyle/>
          <a:p>
            <a:r>
              <a:rPr lang="fr-FR" dirty="0" smtClean="0"/>
              <a:t> </a:t>
            </a:r>
            <a:endParaRPr lang="fr-FR" dirty="0"/>
          </a:p>
          <a:p>
            <a:endParaRPr lang="fr-FR" dirty="0" smtClean="0"/>
          </a:p>
        </p:txBody>
      </p:sp>
      <p:sp>
        <p:nvSpPr>
          <p:cNvPr id="3" name="ZoneTexte 2"/>
          <p:cNvSpPr txBox="1"/>
          <p:nvPr/>
        </p:nvSpPr>
        <p:spPr>
          <a:xfrm>
            <a:off x="971600" y="1484784"/>
            <a:ext cx="7920880" cy="5078313"/>
          </a:xfrm>
          <a:prstGeom prst="rect">
            <a:avLst/>
          </a:prstGeom>
          <a:noFill/>
        </p:spPr>
        <p:txBody>
          <a:bodyPr wrap="square" rtlCol="0">
            <a:spAutoFit/>
          </a:bodyPr>
          <a:lstStyle/>
          <a:p>
            <a:r>
              <a:rPr lang="fr-FR" dirty="0" smtClean="0"/>
              <a:t>Voici une phrase :</a:t>
            </a:r>
          </a:p>
          <a:p>
            <a:r>
              <a:rPr lang="fr-FR" dirty="0" smtClean="0"/>
              <a:t>"Il </a:t>
            </a:r>
            <a:r>
              <a:rPr lang="fr-FR" dirty="0"/>
              <a:t>était une Fois, il y a très Longtemps, un bûcheron nommé </a:t>
            </a:r>
            <a:r>
              <a:rPr lang="fr-FR" dirty="0" err="1"/>
              <a:t>Lazan</a:t>
            </a:r>
            <a:r>
              <a:rPr lang="fr-FR" dirty="0"/>
              <a:t> dont la femme Ariane avait </a:t>
            </a:r>
            <a:r>
              <a:rPr lang="fr-FR" dirty="0" smtClean="0"/>
              <a:t>élevé </a:t>
            </a:r>
            <a:r>
              <a:rPr lang="fr-FR" dirty="0"/>
              <a:t>un </a:t>
            </a:r>
            <a:r>
              <a:rPr lang="fr-FR" dirty="0" smtClean="0"/>
              <a:t>orphelin </a:t>
            </a:r>
            <a:r>
              <a:rPr lang="fr-FR" dirty="0"/>
              <a:t>: </a:t>
            </a:r>
            <a:r>
              <a:rPr lang="fr-FR" dirty="0" smtClean="0"/>
              <a:t>Romain"</a:t>
            </a:r>
          </a:p>
          <a:p>
            <a:r>
              <a:rPr lang="fr-FR" dirty="0" smtClean="0"/>
              <a:t>Combien de mots composent cette phrase ?</a:t>
            </a:r>
            <a:endParaRPr lang="fr-FR" dirty="0"/>
          </a:p>
          <a:p>
            <a:r>
              <a:rPr lang="fr-FR" dirty="0" smtClean="0"/>
              <a:t>Vous devez afficher tous les mots de la phrase qui commence par une majuscule.</a:t>
            </a:r>
          </a:p>
          <a:p>
            <a:endParaRPr lang="fr-FR" dirty="0" smtClean="0"/>
          </a:p>
          <a:p>
            <a:r>
              <a:rPr lang="fr-FR" dirty="0" smtClean="0"/>
              <a:t>1 / télécharger EX63.HTML</a:t>
            </a:r>
          </a:p>
          <a:p>
            <a:r>
              <a:rPr lang="fr-FR" dirty="0" smtClean="0"/>
              <a:t>2 / compléter le script PHP</a:t>
            </a:r>
          </a:p>
          <a:p>
            <a:r>
              <a:rPr lang="fr-FR" dirty="0" smtClean="0"/>
              <a:t>3 / définir un </a:t>
            </a:r>
            <a:r>
              <a:rPr lang="fr-FR" dirty="0" err="1" smtClean="0"/>
              <a:t>regex</a:t>
            </a:r>
            <a:r>
              <a:rPr lang="fr-FR" dirty="0" smtClean="0"/>
              <a:t> pour compter le nombre de mots </a:t>
            </a:r>
          </a:p>
          <a:p>
            <a:r>
              <a:rPr lang="fr-FR" dirty="0"/>
              <a:t>	</a:t>
            </a:r>
            <a:r>
              <a:rPr lang="fr-FR" dirty="0" smtClean="0"/>
              <a:t>et choisir la fonction</a:t>
            </a:r>
          </a:p>
          <a:p>
            <a:r>
              <a:rPr lang="fr-FR" dirty="0" smtClean="0"/>
              <a:t>4 / définir un </a:t>
            </a:r>
            <a:r>
              <a:rPr lang="fr-FR" dirty="0" err="1" smtClean="0"/>
              <a:t>regex</a:t>
            </a:r>
            <a:r>
              <a:rPr lang="fr-FR" dirty="0" smtClean="0"/>
              <a:t> pour rechercher les mots commençant </a:t>
            </a:r>
          </a:p>
          <a:p>
            <a:r>
              <a:rPr lang="fr-FR" dirty="0"/>
              <a:t>	</a:t>
            </a:r>
            <a:r>
              <a:rPr lang="fr-FR" dirty="0" smtClean="0"/>
              <a:t>par une majuscule et choisir une fonction </a:t>
            </a:r>
          </a:p>
          <a:p>
            <a:r>
              <a:rPr lang="fr-FR" dirty="0"/>
              <a:t>	</a:t>
            </a:r>
            <a:r>
              <a:rPr lang="fr-FR" dirty="0" smtClean="0"/>
              <a:t>retournant un tableau avec ces mots,</a:t>
            </a:r>
          </a:p>
          <a:p>
            <a:pPr marL="0" lvl="1"/>
            <a:r>
              <a:rPr lang="fr-FR" dirty="0" smtClean="0"/>
              <a:t>5 </a:t>
            </a:r>
            <a:r>
              <a:rPr lang="fr-FR" dirty="0"/>
              <a:t>/ afficher le résultat dans body sous la balise </a:t>
            </a:r>
            <a:endParaRPr lang="fr-FR" dirty="0" smtClean="0"/>
          </a:p>
          <a:p>
            <a:pPr marL="0" lvl="1"/>
            <a:r>
              <a:rPr lang="fr-FR" dirty="0"/>
              <a:t>	</a:t>
            </a:r>
            <a:r>
              <a:rPr lang="fr-FR" dirty="0" smtClean="0"/>
              <a:t>&lt;</a:t>
            </a:r>
            <a:r>
              <a:rPr lang="fr-FR" dirty="0"/>
              <a:t>h3&gt;Résultats&lt;/h3&gt;</a:t>
            </a:r>
          </a:p>
          <a:p>
            <a:r>
              <a:rPr lang="fr-FR" dirty="0" smtClean="0"/>
              <a:t>6 / pendant la mise au point n'hésitez pas à utiliser </a:t>
            </a:r>
          </a:p>
          <a:p>
            <a:r>
              <a:rPr lang="fr-FR" dirty="0"/>
              <a:t>	</a:t>
            </a:r>
            <a:r>
              <a:rPr lang="fr-FR" dirty="0" smtClean="0"/>
              <a:t>les fonctions </a:t>
            </a:r>
            <a:r>
              <a:rPr lang="fr-FR" dirty="0" err="1" smtClean="0"/>
              <a:t>print_r</a:t>
            </a:r>
            <a:r>
              <a:rPr lang="fr-FR" dirty="0" smtClean="0"/>
              <a:t>() ou </a:t>
            </a:r>
            <a:r>
              <a:rPr lang="fr-FR" dirty="0" err="1" smtClean="0"/>
              <a:t>var_dump</a:t>
            </a:r>
            <a:r>
              <a:rPr lang="fr-FR" dirty="0" smtClean="0"/>
              <a:t>() </a:t>
            </a:r>
          </a:p>
          <a:p>
            <a:r>
              <a:rPr lang="fr-FR" dirty="0"/>
              <a:t>	</a:t>
            </a:r>
            <a:r>
              <a:rPr lang="fr-FR" dirty="0" smtClean="0"/>
              <a:t>pour voir le résultat de </a:t>
            </a:r>
            <a:r>
              <a:rPr lang="fr-FR" dirty="0" err="1" smtClean="0"/>
              <a:t>preg_match</a:t>
            </a:r>
            <a:r>
              <a:rPr lang="fr-FR" dirty="0" smtClean="0"/>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7005" y="3212976"/>
            <a:ext cx="1895475" cy="3457575"/>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4896557"/>
      </p:ext>
    </p:extLst>
  </p:cSld>
  <p:clrMapOvr>
    <a:masterClrMapping/>
  </p:clrMapOvr>
  <p:transition spd="slow">
    <p:wipe dir="d"/>
  </p:transition>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i="1" dirty="0" smtClean="0"/>
              <a:t>Exercice 63 corrigé</a:t>
            </a:r>
            <a:r>
              <a:rPr lang="fr-FR" sz="3100" b="1" i="1" dirty="0" smtClean="0">
                <a:solidFill>
                  <a:schemeClr val="accent2">
                    <a:lumMod val="75000"/>
                  </a:schemeClr>
                </a:solidFill>
              </a:rPr>
              <a:t/>
            </a:r>
            <a:br>
              <a:rPr lang="fr-FR" sz="3100" b="1" i="1" dirty="0" smtClean="0">
                <a:solidFill>
                  <a:schemeClr val="accent2">
                    <a:lumMod val="75000"/>
                  </a:schemeClr>
                </a:solidFill>
              </a:rPr>
            </a:br>
            <a:r>
              <a:rPr lang="fr-FR" sz="2800" b="1" i="1" dirty="0" smtClean="0">
                <a:solidFill>
                  <a:schemeClr val="accent2">
                    <a:lumMod val="75000"/>
                  </a:schemeClr>
                </a:solidFill>
              </a:rPr>
              <a:t>Recherche de mots</a:t>
            </a:r>
            <a:endParaRPr lang="fr-FR" sz="3100" b="1" dirty="0">
              <a:solidFill>
                <a:schemeClr val="accent2">
                  <a:lumMod val="75000"/>
                </a:schemeClr>
              </a:solidFill>
            </a:endParaRPr>
          </a:p>
        </p:txBody>
      </p:sp>
      <p:sp>
        <p:nvSpPr>
          <p:cNvPr id="5" name="ZoneTexte 4"/>
          <p:cNvSpPr txBox="1"/>
          <p:nvPr/>
        </p:nvSpPr>
        <p:spPr>
          <a:xfrm>
            <a:off x="827584" y="1412776"/>
            <a:ext cx="8064896" cy="646331"/>
          </a:xfrm>
          <a:prstGeom prst="rect">
            <a:avLst/>
          </a:prstGeom>
          <a:noFill/>
        </p:spPr>
        <p:txBody>
          <a:bodyPr wrap="square" rtlCol="0">
            <a:spAutoFit/>
          </a:bodyPr>
          <a:lstStyle/>
          <a:p>
            <a:r>
              <a:rPr lang="fr-FR" dirty="0" smtClean="0"/>
              <a:t> </a:t>
            </a:r>
            <a:endParaRPr lang="fr-FR" dirty="0"/>
          </a:p>
          <a:p>
            <a:endParaRPr lang="fr-FR" dirty="0" smtClean="0"/>
          </a:p>
        </p:txBody>
      </p:sp>
      <p:sp>
        <p:nvSpPr>
          <p:cNvPr id="3" name="ZoneTexte 2"/>
          <p:cNvSpPr txBox="1"/>
          <p:nvPr/>
        </p:nvSpPr>
        <p:spPr>
          <a:xfrm>
            <a:off x="611560" y="1484784"/>
            <a:ext cx="8424936" cy="4524315"/>
          </a:xfrm>
          <a:prstGeom prst="rect">
            <a:avLst/>
          </a:prstGeom>
          <a:noFill/>
        </p:spPr>
        <p:txBody>
          <a:bodyPr wrap="square" rtlCol="0">
            <a:spAutoFit/>
          </a:bodyPr>
          <a:lstStyle/>
          <a:p>
            <a:r>
              <a:rPr lang="fr-FR" b="1" dirty="0">
                <a:latin typeface="Courier New" pitchFamily="49" charset="0"/>
                <a:cs typeface="Courier New" pitchFamily="49" charset="0"/>
              </a:rPr>
              <a:t>$chaine = "Il était une Fois, il y a très Longtemps, un bûcheron nommé </a:t>
            </a:r>
            <a:r>
              <a:rPr lang="fr-FR" b="1" dirty="0" err="1">
                <a:latin typeface="Courier New" pitchFamily="49" charset="0"/>
                <a:cs typeface="Courier New" pitchFamily="49" charset="0"/>
              </a:rPr>
              <a:t>Lazan</a:t>
            </a:r>
            <a:r>
              <a:rPr lang="fr-FR" b="1" dirty="0">
                <a:latin typeface="Courier New" pitchFamily="49" charset="0"/>
                <a:cs typeface="Courier New" pitchFamily="49" charset="0"/>
              </a:rPr>
              <a:t> dont la femme Ariane avait élevé un orphelin : Romain</a:t>
            </a:r>
            <a:r>
              <a:rPr lang="fr-FR" b="1" dirty="0" smtClean="0">
                <a:latin typeface="Courier New" pitchFamily="49" charset="0"/>
                <a:cs typeface="Courier New" pitchFamily="49" charset="0"/>
              </a:rPr>
              <a:t>";</a:t>
            </a:r>
          </a:p>
          <a:p>
            <a:endParaRPr lang="fr-FR" b="1" dirty="0">
              <a:latin typeface="Courier New" pitchFamily="49" charset="0"/>
              <a:cs typeface="Courier New" pitchFamily="49" charset="0"/>
            </a:endParaRPr>
          </a:p>
          <a:p>
            <a:r>
              <a:rPr lang="fr-FR" b="1" dirty="0">
                <a:latin typeface="Courier New" pitchFamily="49" charset="0"/>
                <a:cs typeface="Courier New" pitchFamily="49" charset="0"/>
              </a:rPr>
              <a:t>$regex2 = "#[ ,:.-]#i";</a:t>
            </a:r>
          </a:p>
          <a:p>
            <a:r>
              <a:rPr lang="fr-FR" b="1" dirty="0">
                <a:latin typeface="Courier New" pitchFamily="49" charset="0"/>
                <a:cs typeface="Courier New" pitchFamily="49" charset="0"/>
              </a:rPr>
              <a:t>$tab2 = </a:t>
            </a:r>
            <a:r>
              <a:rPr lang="fr-FR" b="1" dirty="0" err="1">
                <a:latin typeface="Courier New" pitchFamily="49" charset="0"/>
                <a:cs typeface="Courier New" pitchFamily="49" charset="0"/>
              </a:rPr>
              <a:t>preg_split</a:t>
            </a:r>
            <a:r>
              <a:rPr lang="fr-FR" b="1" dirty="0">
                <a:latin typeface="Courier New" pitchFamily="49" charset="0"/>
                <a:cs typeface="Courier New" pitchFamily="49" charset="0"/>
              </a:rPr>
              <a:t>($regex2,$chaine,-1,PREG_SPLIT_NO_EMPTY);</a:t>
            </a:r>
          </a:p>
          <a:p>
            <a:r>
              <a:rPr lang="fr-FR" b="1" dirty="0">
                <a:latin typeface="Courier New" pitchFamily="49" charset="0"/>
                <a:cs typeface="Courier New" pitchFamily="49" charset="0"/>
              </a:rPr>
              <a:t>$</a:t>
            </a:r>
            <a:r>
              <a:rPr lang="fr-FR" b="1" dirty="0" err="1">
                <a:latin typeface="Courier New" pitchFamily="49" charset="0"/>
                <a:cs typeface="Courier New" pitchFamily="49" charset="0"/>
              </a:rPr>
              <a:t>nbmots</a:t>
            </a:r>
            <a:r>
              <a:rPr lang="fr-FR" b="1" dirty="0">
                <a:latin typeface="Courier New" pitchFamily="49" charset="0"/>
                <a:cs typeface="Courier New" pitchFamily="49" charset="0"/>
              </a:rPr>
              <a:t> = count($tab2);</a:t>
            </a:r>
          </a:p>
          <a:p>
            <a:r>
              <a:rPr lang="fr-FR" b="1" dirty="0">
                <a:latin typeface="Courier New" pitchFamily="49" charset="0"/>
                <a:cs typeface="Courier New" pitchFamily="49" charset="0"/>
              </a:rPr>
              <a:t>$</a:t>
            </a:r>
            <a:r>
              <a:rPr lang="fr-FR" b="1" dirty="0" err="1">
                <a:latin typeface="Courier New" pitchFamily="49" charset="0"/>
                <a:cs typeface="Courier New" pitchFamily="49" charset="0"/>
              </a:rPr>
              <a:t>regex</a:t>
            </a:r>
            <a:r>
              <a:rPr lang="fr-FR" b="1" dirty="0">
                <a:latin typeface="Courier New" pitchFamily="49" charset="0"/>
                <a:cs typeface="Courier New" pitchFamily="49" charset="0"/>
              </a:rPr>
              <a:t> = "#([A-Z][^ ]*)#";</a:t>
            </a:r>
          </a:p>
          <a:p>
            <a:r>
              <a:rPr lang="fr-FR" b="1" dirty="0">
                <a:latin typeface="Courier New" pitchFamily="49" charset="0"/>
                <a:cs typeface="Courier New" pitchFamily="49" charset="0"/>
              </a:rPr>
              <a:t>$</a:t>
            </a:r>
            <a:r>
              <a:rPr lang="fr-FR" b="1" dirty="0" err="1">
                <a:latin typeface="Courier New" pitchFamily="49" charset="0"/>
                <a:cs typeface="Courier New" pitchFamily="49" charset="0"/>
              </a:rPr>
              <a:t>res</a:t>
            </a:r>
            <a:r>
              <a:rPr lang="fr-FR" b="1" dirty="0">
                <a:latin typeface="Courier New" pitchFamily="49" charset="0"/>
                <a:cs typeface="Courier New" pitchFamily="49" charset="0"/>
              </a:rPr>
              <a:t> = </a:t>
            </a:r>
            <a:r>
              <a:rPr lang="fr-FR" b="1" dirty="0" err="1">
                <a:latin typeface="Courier New" pitchFamily="49" charset="0"/>
                <a:cs typeface="Courier New" pitchFamily="49" charset="0"/>
              </a:rPr>
              <a:t>preg_match_all</a:t>
            </a:r>
            <a:r>
              <a:rPr lang="fr-FR" b="1" dirty="0">
                <a:latin typeface="Courier New" pitchFamily="49" charset="0"/>
                <a:cs typeface="Courier New" pitchFamily="49" charset="0"/>
              </a:rPr>
              <a:t>($</a:t>
            </a:r>
            <a:r>
              <a:rPr lang="fr-FR" b="1" dirty="0" err="1">
                <a:latin typeface="Courier New" pitchFamily="49" charset="0"/>
                <a:cs typeface="Courier New" pitchFamily="49" charset="0"/>
              </a:rPr>
              <a:t>regex</a:t>
            </a:r>
            <a:r>
              <a:rPr lang="fr-FR" b="1" dirty="0">
                <a:latin typeface="Courier New" pitchFamily="49" charset="0"/>
                <a:cs typeface="Courier New" pitchFamily="49" charset="0"/>
              </a:rPr>
              <a:t>,$</a:t>
            </a:r>
            <a:r>
              <a:rPr lang="fr-FR" b="1" dirty="0" err="1">
                <a:latin typeface="Courier New" pitchFamily="49" charset="0"/>
                <a:cs typeface="Courier New" pitchFamily="49" charset="0"/>
              </a:rPr>
              <a:t>chaine,$tab</a:t>
            </a:r>
            <a:r>
              <a:rPr lang="fr-FR" b="1" dirty="0" smtClean="0">
                <a:latin typeface="Courier New" pitchFamily="49" charset="0"/>
                <a:cs typeface="Courier New" pitchFamily="49" charset="0"/>
              </a:rPr>
              <a:t>);</a:t>
            </a:r>
          </a:p>
          <a:p>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a:p>
            <a:r>
              <a:rPr lang="fr-FR" b="1" dirty="0" err="1">
                <a:latin typeface="Courier New" pitchFamily="49" charset="0"/>
                <a:cs typeface="Courier New" pitchFamily="49" charset="0"/>
              </a:rPr>
              <a:t>echo</a:t>
            </a:r>
            <a:r>
              <a:rPr lang="fr-FR" b="1" dirty="0">
                <a:latin typeface="Courier New" pitchFamily="49" charset="0"/>
                <a:cs typeface="Courier New" pitchFamily="49" charset="0"/>
              </a:rPr>
              <a:t> "&lt;p&gt;Nombre de mots : ".$</a:t>
            </a:r>
            <a:r>
              <a:rPr lang="fr-FR" b="1" dirty="0" err="1">
                <a:latin typeface="Courier New" pitchFamily="49" charset="0"/>
                <a:cs typeface="Courier New" pitchFamily="49" charset="0"/>
              </a:rPr>
              <a:t>nbmots</a:t>
            </a:r>
            <a:r>
              <a:rPr lang="fr-FR" b="1" dirty="0">
                <a:latin typeface="Courier New" pitchFamily="49" charset="0"/>
                <a:cs typeface="Courier New" pitchFamily="49" charset="0"/>
              </a:rPr>
              <a:t>."&lt;/p&gt;\n";</a:t>
            </a:r>
          </a:p>
          <a:p>
            <a:r>
              <a:rPr lang="fr-FR" b="1" dirty="0">
                <a:latin typeface="Courier New" pitchFamily="49" charset="0"/>
                <a:cs typeface="Courier New" pitchFamily="49" charset="0"/>
              </a:rPr>
              <a:t>$i=0;</a:t>
            </a:r>
          </a:p>
          <a:p>
            <a:r>
              <a:rPr lang="fr-FR" b="1" dirty="0" err="1">
                <a:latin typeface="Courier New" pitchFamily="49" charset="0"/>
                <a:cs typeface="Courier New" pitchFamily="49" charset="0"/>
              </a:rPr>
              <a:t>foreach</a:t>
            </a:r>
            <a:r>
              <a:rPr lang="fr-FR" b="1" dirty="0">
                <a:latin typeface="Courier New" pitchFamily="49" charset="0"/>
                <a:cs typeface="Courier New" pitchFamily="49" charset="0"/>
              </a:rPr>
              <a:t> ($tab[0] as $mot) {</a:t>
            </a:r>
          </a:p>
          <a:p>
            <a:r>
              <a:rPr lang="fr-FR" b="1" dirty="0">
                <a:latin typeface="Courier New" pitchFamily="49" charset="0"/>
                <a:cs typeface="Courier New" pitchFamily="49" charset="0"/>
              </a:rPr>
              <a:t>$i++;</a:t>
            </a:r>
          </a:p>
          <a:p>
            <a:r>
              <a:rPr lang="fr-FR" b="1" dirty="0" err="1">
                <a:latin typeface="Courier New" pitchFamily="49" charset="0"/>
                <a:cs typeface="Courier New" pitchFamily="49" charset="0"/>
              </a:rPr>
              <a:t>echo</a:t>
            </a:r>
            <a:r>
              <a:rPr lang="fr-FR" b="1" dirty="0">
                <a:latin typeface="Courier New" pitchFamily="49" charset="0"/>
                <a:cs typeface="Courier New" pitchFamily="49" charset="0"/>
              </a:rPr>
              <a:t> "&lt;p&gt;".$i." ==&gt; ".$mot."&lt;/p&gt;\n";</a:t>
            </a:r>
          </a:p>
          <a:p>
            <a:r>
              <a:rPr lang="fr-FR" b="1" dirty="0" smtClean="0">
                <a:latin typeface="Courier New" pitchFamily="49" charset="0"/>
                <a:cs typeface="Courier New" pitchFamily="49" charset="0"/>
              </a:rPr>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8853" y="3400425"/>
            <a:ext cx="1895475" cy="3457575"/>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63215681"/>
      </p:ext>
    </p:extLst>
  </p:cSld>
  <p:clrMapOvr>
    <a:masterClrMapping/>
  </p:clrMapOvr>
  <p:transition spd="slow">
    <p:wipe dir="d"/>
  </p:transition>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smtClean="0">
                <a:solidFill>
                  <a:schemeClr val="accent2">
                    <a:lumMod val="75000"/>
                  </a:schemeClr>
                </a:solidFill>
              </a:rPr>
              <a:t>htmlentities</a:t>
            </a:r>
            <a:r>
              <a:rPr lang="fr-FR" sz="3600" b="1" i="1" dirty="0" smtClean="0">
                <a:solidFill>
                  <a:schemeClr val="accent2">
                    <a:lumMod val="75000"/>
                  </a:schemeClr>
                </a:solidFill>
              </a:rPr>
              <a:t>()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spcBef>
                <a:spcPts val="600"/>
              </a:spcBef>
              <a:buNone/>
            </a:pPr>
            <a:r>
              <a:rPr lang="fr-FR" sz="2000" dirty="0" smtClean="0">
                <a:solidFill>
                  <a:schemeClr val="tx2">
                    <a:lumMod val="75000"/>
                  </a:schemeClr>
                </a:solidFill>
              </a:rPr>
              <a:t>string </a:t>
            </a:r>
            <a:r>
              <a:rPr lang="fr-FR" sz="2000" b="1" i="1" dirty="0" err="1" smtClean="0">
                <a:solidFill>
                  <a:schemeClr val="accent2">
                    <a:lumMod val="75000"/>
                  </a:schemeClr>
                </a:solidFill>
              </a:rPr>
              <a:t>htmlentities</a:t>
            </a:r>
            <a:r>
              <a:rPr lang="fr-FR" sz="2000" b="1" i="1" dirty="0" smtClean="0">
                <a:solidFill>
                  <a:schemeClr val="accent2">
                    <a:lumMod val="75000"/>
                  </a:schemeClr>
                </a:solidFill>
              </a:rPr>
              <a:t> </a:t>
            </a:r>
            <a:r>
              <a:rPr lang="fr-FR" sz="2000" b="1" dirty="0" smtClean="0">
                <a:solidFill>
                  <a:schemeClr val="accent2">
                    <a:lumMod val="75000"/>
                  </a:schemeClr>
                </a:solidFill>
              </a:rPr>
              <a:t>(</a:t>
            </a:r>
            <a:r>
              <a:rPr lang="fr-FR" sz="2000" b="1" i="1" dirty="0">
                <a:solidFill>
                  <a:schemeClr val="tx2">
                    <a:lumMod val="75000"/>
                  </a:schemeClr>
                </a:solidFill>
              </a:rPr>
              <a:t>chaine[,flags][,encode]</a:t>
            </a:r>
            <a:r>
              <a:rPr lang="fr-FR" sz="2000" b="1" i="1" dirty="0">
                <a:solidFill>
                  <a:schemeClr val="accent2">
                    <a:lumMod val="75000"/>
                  </a:schemeClr>
                </a:solidFill>
              </a:rPr>
              <a:t>) </a:t>
            </a:r>
          </a:p>
          <a:p>
            <a:pPr marL="0" indent="0">
              <a:spcBef>
                <a:spcPts val="600"/>
              </a:spcBef>
              <a:buNone/>
            </a:pPr>
            <a:r>
              <a:rPr lang="fr-FR" sz="2000" dirty="0"/>
              <a:t>Convertit tous les caractères éligibles </a:t>
            </a:r>
            <a:r>
              <a:rPr lang="fr-FR" sz="2000" dirty="0" smtClean="0"/>
              <a:t>de </a:t>
            </a:r>
            <a:r>
              <a:rPr lang="fr-FR" sz="2000" b="1" dirty="0" smtClean="0">
                <a:solidFill>
                  <a:schemeClr val="tx2">
                    <a:lumMod val="75000"/>
                  </a:schemeClr>
                </a:solidFill>
              </a:rPr>
              <a:t>chaine</a:t>
            </a:r>
            <a:r>
              <a:rPr lang="fr-FR" sz="2000" dirty="0" smtClean="0"/>
              <a:t> en </a:t>
            </a:r>
            <a:r>
              <a:rPr lang="fr-FR" sz="2000" dirty="0"/>
              <a:t>entités </a:t>
            </a:r>
            <a:r>
              <a:rPr lang="fr-FR" sz="2000" dirty="0" smtClean="0"/>
              <a:t>HTML.</a:t>
            </a:r>
          </a:p>
          <a:p>
            <a:pPr marL="0" indent="0">
              <a:spcBef>
                <a:spcPts val="600"/>
              </a:spcBef>
              <a:buNone/>
            </a:pPr>
            <a:endParaRPr lang="fr-FR" sz="2000" b="1" dirty="0">
              <a:solidFill>
                <a:schemeClr val="tx2">
                  <a:lumMod val="75000"/>
                </a:schemeClr>
              </a:solidFill>
            </a:endParaRPr>
          </a:p>
          <a:p>
            <a:pPr marL="0" indent="0">
              <a:spcBef>
                <a:spcPts val="600"/>
              </a:spcBef>
              <a:buNone/>
            </a:pPr>
            <a:r>
              <a:rPr lang="fr-FR" sz="1800" b="1" dirty="0" smtClean="0">
                <a:solidFill>
                  <a:schemeClr val="tx2">
                    <a:lumMod val="75000"/>
                  </a:schemeClr>
                </a:solidFill>
              </a:rPr>
              <a:t>flags </a:t>
            </a:r>
            <a:r>
              <a:rPr lang="fr-FR" sz="1800" dirty="0" smtClean="0"/>
              <a:t>: un ou plusieurs flags pour gérer les conversions :</a:t>
            </a:r>
          </a:p>
          <a:p>
            <a:pPr marL="0" indent="0">
              <a:spcBef>
                <a:spcPts val="600"/>
              </a:spcBef>
              <a:buNone/>
            </a:pPr>
            <a:endParaRPr lang="fr-FR" sz="1800" dirty="0" smtClean="0"/>
          </a:p>
          <a:p>
            <a:pPr marL="0" indent="0">
              <a:buNone/>
            </a:pPr>
            <a:endParaRPr lang="fr-FR" sz="1800" b="1" dirty="0" smtClean="0">
              <a:solidFill>
                <a:srgbClr val="C00000"/>
              </a:solidFill>
              <a:latin typeface="Courier New" pitchFamily="49" charset="0"/>
              <a:cs typeface="Courier New" pitchFamily="49" charset="0"/>
            </a:endParaRPr>
          </a:p>
        </p:txBody>
      </p:sp>
      <p:graphicFrame>
        <p:nvGraphicFramePr>
          <p:cNvPr id="5" name="Tableau 4"/>
          <p:cNvGraphicFramePr>
            <a:graphicFrameLocks noGrp="1"/>
          </p:cNvGraphicFramePr>
          <p:nvPr>
            <p:extLst/>
          </p:nvPr>
        </p:nvGraphicFramePr>
        <p:xfrm>
          <a:off x="971600" y="3068960"/>
          <a:ext cx="7272810" cy="3400838"/>
        </p:xfrm>
        <a:graphic>
          <a:graphicData uri="http://schemas.openxmlformats.org/drawingml/2006/table">
            <a:tbl>
              <a:tblPr/>
              <a:tblGrid>
                <a:gridCol w="1440160"/>
                <a:gridCol w="5832650"/>
              </a:tblGrid>
              <a:tr h="485834">
                <a:tc>
                  <a:txBody>
                    <a:bodyPr/>
                    <a:lstStyle/>
                    <a:p>
                      <a:r>
                        <a:rPr lang="fr-FR" sz="1400" b="1" dirty="0"/>
                        <a:t>ENT_COMPAT</a:t>
                      </a:r>
                      <a:endParaRPr lang="fr-FR" sz="1400" dirty="0"/>
                    </a:p>
                  </a:txBody>
                  <a:tcPr marL="46659" marR="46659" marT="23330" marB="23330" anchor="ctr">
                    <a:lnL>
                      <a:noFill/>
                    </a:lnL>
                    <a:lnR>
                      <a:noFill/>
                    </a:lnR>
                    <a:lnT>
                      <a:noFill/>
                    </a:lnT>
                    <a:lnB>
                      <a:noFill/>
                    </a:lnB>
                  </a:tcPr>
                </a:tc>
                <a:tc>
                  <a:txBody>
                    <a:bodyPr/>
                    <a:lstStyle/>
                    <a:p>
                      <a:r>
                        <a:rPr lang="fr-FR" sz="1400"/>
                        <a:t>Convertit les guillemets doubles, et ignore les guillemets simples.</a:t>
                      </a:r>
                    </a:p>
                  </a:txBody>
                  <a:tcPr marL="46659" marR="46659" marT="23330" marB="23330" anchor="ctr">
                    <a:lnL>
                      <a:noFill/>
                    </a:lnL>
                    <a:lnR>
                      <a:noFill/>
                    </a:lnR>
                    <a:lnT>
                      <a:noFill/>
                    </a:lnT>
                    <a:lnB>
                      <a:noFill/>
                    </a:lnB>
                  </a:tcPr>
                </a:tc>
              </a:tr>
              <a:tr h="485834">
                <a:tc>
                  <a:txBody>
                    <a:bodyPr/>
                    <a:lstStyle/>
                    <a:p>
                      <a:r>
                        <a:rPr lang="fr-FR" sz="1400" b="1" dirty="0"/>
                        <a:t>ENT_QUOTES</a:t>
                      </a:r>
                      <a:endParaRPr lang="fr-FR" sz="1400" dirty="0"/>
                    </a:p>
                  </a:txBody>
                  <a:tcPr marL="46659" marR="46659" marT="23330" marB="23330" anchor="ctr">
                    <a:lnL>
                      <a:noFill/>
                    </a:lnL>
                    <a:lnR>
                      <a:noFill/>
                    </a:lnR>
                    <a:lnT>
                      <a:noFill/>
                    </a:lnT>
                    <a:lnB>
                      <a:noFill/>
                    </a:lnB>
                  </a:tcPr>
                </a:tc>
                <a:tc>
                  <a:txBody>
                    <a:bodyPr/>
                    <a:lstStyle/>
                    <a:p>
                      <a:r>
                        <a:rPr lang="fr-FR" sz="1400" dirty="0"/>
                        <a:t>Convertit les guillemets doubles et les guillemets simples.</a:t>
                      </a:r>
                    </a:p>
                  </a:txBody>
                  <a:tcPr marL="46659" marR="46659" marT="23330" marB="23330" anchor="ctr">
                    <a:lnL>
                      <a:noFill/>
                    </a:lnL>
                    <a:lnR>
                      <a:noFill/>
                    </a:lnR>
                    <a:lnT>
                      <a:noFill/>
                    </a:lnT>
                    <a:lnB>
                      <a:noFill/>
                    </a:lnB>
                  </a:tcPr>
                </a:tc>
              </a:tr>
              <a:tr h="485834">
                <a:tc>
                  <a:txBody>
                    <a:bodyPr/>
                    <a:lstStyle/>
                    <a:p>
                      <a:r>
                        <a:rPr lang="fr-FR" sz="1400" b="1"/>
                        <a:t>ENT_NOQUOTES</a:t>
                      </a:r>
                      <a:endParaRPr lang="fr-FR" sz="1400"/>
                    </a:p>
                  </a:txBody>
                  <a:tcPr marL="46659" marR="46659" marT="23330" marB="23330" anchor="ctr">
                    <a:lnL>
                      <a:noFill/>
                    </a:lnL>
                    <a:lnR>
                      <a:noFill/>
                    </a:lnR>
                    <a:lnT>
                      <a:noFill/>
                    </a:lnT>
                    <a:lnB>
                      <a:noFill/>
                    </a:lnB>
                  </a:tcPr>
                </a:tc>
                <a:tc>
                  <a:txBody>
                    <a:bodyPr/>
                    <a:lstStyle/>
                    <a:p>
                      <a:r>
                        <a:rPr lang="fr-FR" sz="1400" dirty="0"/>
                        <a:t>Ignore les guillemets doubles et les guillemets simples.</a:t>
                      </a:r>
                    </a:p>
                  </a:txBody>
                  <a:tcPr marL="46659" marR="46659" marT="23330" marB="23330" anchor="ctr">
                    <a:lnL>
                      <a:noFill/>
                    </a:lnL>
                    <a:lnR>
                      <a:noFill/>
                    </a:lnR>
                    <a:lnT>
                      <a:noFill/>
                    </a:lnT>
                    <a:lnB>
                      <a:noFill/>
                    </a:lnB>
                  </a:tcPr>
                </a:tc>
              </a:tr>
              <a:tr h="1110479">
                <a:tc>
                  <a:txBody>
                    <a:bodyPr/>
                    <a:lstStyle/>
                    <a:p>
                      <a:r>
                        <a:rPr lang="fr-FR" sz="1400" b="1" dirty="0"/>
                        <a:t>ENT_SUBSTITUTE</a:t>
                      </a:r>
                      <a:endParaRPr lang="fr-FR" sz="1400" dirty="0"/>
                    </a:p>
                  </a:txBody>
                  <a:tcPr marL="46659" marR="46659" marT="23330" marB="23330" anchor="ctr">
                    <a:lnL>
                      <a:noFill/>
                    </a:lnL>
                    <a:lnR>
                      <a:noFill/>
                    </a:lnR>
                    <a:lnT>
                      <a:noFill/>
                    </a:lnT>
                    <a:lnB>
                      <a:noFill/>
                    </a:lnB>
                  </a:tcPr>
                </a:tc>
                <a:tc>
                  <a:txBody>
                    <a:bodyPr/>
                    <a:lstStyle/>
                    <a:p>
                      <a:r>
                        <a:rPr lang="fr-FR" sz="1400" dirty="0"/>
                        <a:t>Remplace les séquences de code invalide avec un caractère de remplacement Unicode U+FFFD (UTF-8) ou &amp;#FFFD; (sinon) au lieu de retourner une chaîne vide. </a:t>
                      </a:r>
                    </a:p>
                  </a:txBody>
                  <a:tcPr marL="46659" marR="46659" marT="23330" marB="23330" anchor="ctr">
                    <a:lnL>
                      <a:noFill/>
                    </a:lnL>
                    <a:lnR>
                      <a:noFill/>
                    </a:lnR>
                    <a:lnT>
                      <a:noFill/>
                    </a:lnT>
                    <a:lnB>
                      <a:noFill/>
                    </a:lnB>
                  </a:tcPr>
                </a:tc>
              </a:tr>
              <a:tr h="277619">
                <a:tc>
                  <a:txBody>
                    <a:bodyPr/>
                    <a:lstStyle/>
                    <a:p>
                      <a:r>
                        <a:rPr lang="fr-FR" sz="1400" b="1" dirty="0"/>
                        <a:t>ENT_XML1</a:t>
                      </a:r>
                      <a:endParaRPr lang="fr-FR" sz="1400" dirty="0"/>
                    </a:p>
                  </a:txBody>
                  <a:tcPr marL="46659" marR="46659" marT="23330" marB="23330" anchor="ctr">
                    <a:lnL>
                      <a:noFill/>
                    </a:lnL>
                    <a:lnR>
                      <a:noFill/>
                    </a:lnR>
                    <a:lnT>
                      <a:noFill/>
                    </a:lnT>
                    <a:lnB>
                      <a:noFill/>
                    </a:lnB>
                  </a:tcPr>
                </a:tc>
                <a:tc>
                  <a:txBody>
                    <a:bodyPr/>
                    <a:lstStyle/>
                    <a:p>
                      <a:r>
                        <a:rPr lang="fr-FR" sz="1400" dirty="0"/>
                        <a:t>Gère le code comme étant du XML 1. </a:t>
                      </a:r>
                    </a:p>
                  </a:txBody>
                  <a:tcPr marL="46659" marR="46659" marT="23330" marB="23330" anchor="ctr">
                    <a:lnL>
                      <a:noFill/>
                    </a:lnL>
                    <a:lnR>
                      <a:noFill/>
                    </a:lnR>
                    <a:lnT>
                      <a:noFill/>
                    </a:lnT>
                    <a:lnB>
                      <a:noFill/>
                    </a:lnB>
                  </a:tcPr>
                </a:tc>
              </a:tr>
              <a:tr h="277619">
                <a:tc>
                  <a:txBody>
                    <a:bodyPr/>
                    <a:lstStyle/>
                    <a:p>
                      <a:r>
                        <a:rPr lang="fr-FR" sz="1400" b="1"/>
                        <a:t>ENT_XHTML</a:t>
                      </a:r>
                      <a:endParaRPr lang="fr-FR" sz="1400"/>
                    </a:p>
                  </a:txBody>
                  <a:tcPr marL="46659" marR="46659" marT="23330" marB="23330" anchor="ctr">
                    <a:lnL>
                      <a:noFill/>
                    </a:lnL>
                    <a:lnR>
                      <a:noFill/>
                    </a:lnR>
                    <a:lnT>
                      <a:noFill/>
                    </a:lnT>
                    <a:lnB>
                      <a:noFill/>
                    </a:lnB>
                  </a:tcPr>
                </a:tc>
                <a:tc>
                  <a:txBody>
                    <a:bodyPr/>
                    <a:lstStyle/>
                    <a:p>
                      <a:r>
                        <a:rPr lang="fr-FR" sz="1400" dirty="0"/>
                        <a:t>Gère le code comme étant du XHTML. </a:t>
                      </a:r>
                    </a:p>
                  </a:txBody>
                  <a:tcPr marL="46659" marR="46659" marT="23330" marB="23330" anchor="ctr">
                    <a:lnL>
                      <a:noFill/>
                    </a:lnL>
                    <a:lnR>
                      <a:noFill/>
                    </a:lnR>
                    <a:lnT>
                      <a:noFill/>
                    </a:lnT>
                    <a:lnB>
                      <a:noFill/>
                    </a:lnB>
                  </a:tcPr>
                </a:tc>
              </a:tr>
              <a:tr h="277619">
                <a:tc>
                  <a:txBody>
                    <a:bodyPr/>
                    <a:lstStyle/>
                    <a:p>
                      <a:r>
                        <a:rPr lang="fr-FR" sz="1400" b="1"/>
                        <a:t>ENT_HTML5</a:t>
                      </a:r>
                      <a:endParaRPr lang="fr-FR" sz="1400"/>
                    </a:p>
                  </a:txBody>
                  <a:tcPr marL="46659" marR="46659" marT="23330" marB="23330" anchor="ctr">
                    <a:lnL>
                      <a:noFill/>
                    </a:lnL>
                    <a:lnR>
                      <a:noFill/>
                    </a:lnR>
                    <a:lnT>
                      <a:noFill/>
                    </a:lnT>
                    <a:lnB>
                      <a:noFill/>
                    </a:lnB>
                  </a:tcPr>
                </a:tc>
                <a:tc>
                  <a:txBody>
                    <a:bodyPr/>
                    <a:lstStyle/>
                    <a:p>
                      <a:r>
                        <a:rPr lang="fr-FR" sz="1400" dirty="0"/>
                        <a:t>Gère le code comme étant du HTML 5. </a:t>
                      </a:r>
                    </a:p>
                  </a:txBody>
                  <a:tcPr marL="46659" marR="46659" marT="23330" marB="23330" anchor="ctr">
                    <a:lnL>
                      <a:noFill/>
                    </a:lnL>
                    <a:lnR>
                      <a:noFill/>
                    </a:lnR>
                    <a:lnT>
                      <a:noFill/>
                    </a:lnT>
                    <a:lnB>
                      <a:noFill/>
                    </a:lnB>
                  </a:tcPr>
                </a:tc>
              </a:tr>
            </a:tbl>
          </a:graphicData>
        </a:graphic>
      </p:graphicFrame>
    </p:spTree>
    <p:extLst>
      <p:ext uri="{BB962C8B-B14F-4D97-AF65-F5344CB8AC3E}">
        <p14:creationId xmlns:p14="http://schemas.microsoft.com/office/powerpoint/2010/main" val="3770636064"/>
      </p:ext>
    </p:extLst>
  </p:cSld>
  <p:clrMapOvr>
    <a:masterClrMapping/>
  </p:clrMapOvr>
  <p:transition spd="slow">
    <p:wipe dir="d"/>
  </p:transition>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smtClean="0">
                <a:solidFill>
                  <a:schemeClr val="accent2">
                    <a:lumMod val="75000"/>
                  </a:schemeClr>
                </a:solidFill>
              </a:rPr>
              <a:t>htmlentities</a:t>
            </a:r>
            <a:r>
              <a:rPr lang="fr-FR" sz="3600" b="1" i="1" dirty="0" smtClean="0">
                <a:solidFill>
                  <a:schemeClr val="accent2">
                    <a:lumMod val="75000"/>
                  </a:schemeClr>
                </a:solidFill>
              </a:rPr>
              <a:t>()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spcBef>
                <a:spcPts val="600"/>
              </a:spcBef>
              <a:buNone/>
            </a:pPr>
            <a:r>
              <a:rPr lang="fr-FR" sz="1800" b="1" dirty="0" smtClean="0">
                <a:solidFill>
                  <a:schemeClr val="tx2">
                    <a:lumMod val="75000"/>
                  </a:schemeClr>
                </a:solidFill>
              </a:rPr>
              <a:t>encode </a:t>
            </a:r>
            <a:r>
              <a:rPr lang="fr-FR" sz="1800" dirty="0" smtClean="0"/>
              <a:t>: </a:t>
            </a:r>
            <a:r>
              <a:rPr lang="fr-FR" sz="1800" dirty="0"/>
              <a:t>définit l'encodage utilisé </a:t>
            </a:r>
            <a:r>
              <a:rPr lang="fr-FR" sz="1800" dirty="0" smtClean="0"/>
              <a:t>:</a:t>
            </a:r>
          </a:p>
          <a:p>
            <a:pPr marL="0" indent="0">
              <a:buNone/>
            </a:pPr>
            <a:endParaRPr lang="fr-FR" sz="1800" b="1" dirty="0" smtClean="0">
              <a:solidFill>
                <a:srgbClr val="C00000"/>
              </a:solidFill>
              <a:latin typeface="Courier New" pitchFamily="49" charset="0"/>
              <a:cs typeface="Courier New" pitchFamily="49" charset="0"/>
            </a:endParaRPr>
          </a:p>
        </p:txBody>
      </p:sp>
      <p:graphicFrame>
        <p:nvGraphicFramePr>
          <p:cNvPr id="4" name="Tableau 3"/>
          <p:cNvGraphicFramePr>
            <a:graphicFrameLocks noGrp="1"/>
          </p:cNvGraphicFramePr>
          <p:nvPr>
            <p:extLst/>
          </p:nvPr>
        </p:nvGraphicFramePr>
        <p:xfrm>
          <a:off x="827584" y="1844824"/>
          <a:ext cx="8136903" cy="4900070"/>
        </p:xfrm>
        <a:graphic>
          <a:graphicData uri="http://schemas.openxmlformats.org/drawingml/2006/table">
            <a:tbl>
              <a:tblPr/>
              <a:tblGrid>
                <a:gridCol w="1296144"/>
                <a:gridCol w="2016224"/>
                <a:gridCol w="4824535"/>
              </a:tblGrid>
              <a:tr h="204895">
                <a:tc>
                  <a:txBody>
                    <a:bodyPr/>
                    <a:lstStyle/>
                    <a:p>
                      <a:r>
                        <a:rPr lang="fr-FR" sz="1400" dirty="0"/>
                        <a:t>Jeux de caractères</a:t>
                      </a:r>
                    </a:p>
                  </a:txBody>
                  <a:tcPr marL="38683" marR="38683" marT="19342" marB="19342" anchor="ctr">
                    <a:lnL>
                      <a:noFill/>
                    </a:lnL>
                    <a:lnR>
                      <a:noFill/>
                    </a:lnR>
                    <a:lnT>
                      <a:noFill/>
                    </a:lnT>
                    <a:lnB>
                      <a:noFill/>
                    </a:lnB>
                  </a:tcPr>
                </a:tc>
                <a:tc>
                  <a:txBody>
                    <a:bodyPr/>
                    <a:lstStyle/>
                    <a:p>
                      <a:r>
                        <a:rPr lang="fr-FR" sz="1400" dirty="0"/>
                        <a:t>Alias</a:t>
                      </a:r>
                    </a:p>
                  </a:txBody>
                  <a:tcPr marL="38683" marR="38683" marT="19342" marB="19342" anchor="ctr">
                    <a:lnL>
                      <a:noFill/>
                    </a:lnL>
                    <a:lnR>
                      <a:noFill/>
                    </a:lnR>
                    <a:lnT>
                      <a:noFill/>
                    </a:lnT>
                    <a:lnB>
                      <a:noFill/>
                    </a:lnB>
                  </a:tcPr>
                </a:tc>
                <a:tc>
                  <a:txBody>
                    <a:bodyPr/>
                    <a:lstStyle/>
                    <a:p>
                      <a:r>
                        <a:rPr lang="fr-FR" sz="1400" dirty="0"/>
                        <a:t>Description</a:t>
                      </a:r>
                    </a:p>
                  </a:txBody>
                  <a:tcPr marL="38683" marR="38683" marT="19342" marB="19342" anchor="ctr">
                    <a:lnL>
                      <a:noFill/>
                    </a:lnL>
                    <a:lnR>
                      <a:noFill/>
                    </a:lnR>
                    <a:lnT>
                      <a:noFill/>
                    </a:lnT>
                    <a:lnB>
                      <a:noFill/>
                    </a:lnB>
                  </a:tcPr>
                </a:tc>
              </a:tr>
              <a:tr h="345460">
                <a:tc>
                  <a:txBody>
                    <a:bodyPr/>
                    <a:lstStyle/>
                    <a:p>
                      <a:r>
                        <a:rPr lang="fr-FR" sz="1400" dirty="0"/>
                        <a:t>ISO-8859-1</a:t>
                      </a:r>
                    </a:p>
                  </a:txBody>
                  <a:tcPr marL="38683" marR="38683" marT="19342" marB="19342" anchor="ctr">
                    <a:lnL>
                      <a:noFill/>
                    </a:lnL>
                    <a:lnR>
                      <a:noFill/>
                    </a:lnR>
                    <a:lnT>
                      <a:noFill/>
                    </a:lnT>
                    <a:lnB>
                      <a:noFill/>
                    </a:lnB>
                  </a:tcPr>
                </a:tc>
                <a:tc>
                  <a:txBody>
                    <a:bodyPr/>
                    <a:lstStyle/>
                    <a:p>
                      <a:r>
                        <a:rPr lang="fr-FR" sz="1400" dirty="0"/>
                        <a:t>ISO8859-1</a:t>
                      </a:r>
                    </a:p>
                  </a:txBody>
                  <a:tcPr marL="38683" marR="38683" marT="19342" marB="19342" anchor="ctr">
                    <a:lnL>
                      <a:noFill/>
                    </a:lnL>
                    <a:lnR>
                      <a:noFill/>
                    </a:lnR>
                    <a:lnT>
                      <a:noFill/>
                    </a:lnT>
                    <a:lnB>
                      <a:noFill/>
                    </a:lnB>
                  </a:tcPr>
                </a:tc>
                <a:tc>
                  <a:txBody>
                    <a:bodyPr/>
                    <a:lstStyle/>
                    <a:p>
                      <a:r>
                        <a:rPr lang="fr-FR" sz="1400"/>
                        <a:t>Europe occidentale, Latin-1. </a:t>
                      </a:r>
                    </a:p>
                  </a:txBody>
                  <a:tcPr marL="38683" marR="38683" marT="19342" marB="19342" anchor="ctr">
                    <a:lnL>
                      <a:noFill/>
                    </a:lnL>
                    <a:lnR>
                      <a:noFill/>
                    </a:lnR>
                    <a:lnT>
                      <a:noFill/>
                    </a:lnT>
                    <a:lnB>
                      <a:noFill/>
                    </a:lnB>
                  </a:tcPr>
                </a:tc>
              </a:tr>
              <a:tr h="937678">
                <a:tc>
                  <a:txBody>
                    <a:bodyPr/>
                    <a:lstStyle/>
                    <a:p>
                      <a:r>
                        <a:rPr lang="fr-FR" sz="1400" dirty="0"/>
                        <a:t>ISO-8859-15</a:t>
                      </a:r>
                    </a:p>
                  </a:txBody>
                  <a:tcPr marL="38683" marR="38683" marT="19342" marB="19342" anchor="ctr">
                    <a:lnL>
                      <a:noFill/>
                    </a:lnL>
                    <a:lnR>
                      <a:noFill/>
                    </a:lnR>
                    <a:lnT>
                      <a:noFill/>
                    </a:lnT>
                    <a:lnB>
                      <a:noFill/>
                    </a:lnB>
                  </a:tcPr>
                </a:tc>
                <a:tc>
                  <a:txBody>
                    <a:bodyPr/>
                    <a:lstStyle/>
                    <a:p>
                      <a:r>
                        <a:rPr lang="fr-FR" sz="1400" dirty="0"/>
                        <a:t>ISO8859-15</a:t>
                      </a:r>
                    </a:p>
                  </a:txBody>
                  <a:tcPr marL="38683" marR="38683" marT="19342" marB="19342" anchor="ctr">
                    <a:lnL>
                      <a:noFill/>
                    </a:lnL>
                    <a:lnR>
                      <a:noFill/>
                    </a:lnR>
                    <a:lnT>
                      <a:noFill/>
                    </a:lnT>
                    <a:lnB>
                      <a:noFill/>
                    </a:lnB>
                  </a:tcPr>
                </a:tc>
                <a:tc>
                  <a:txBody>
                    <a:bodyPr/>
                    <a:lstStyle/>
                    <a:p>
                      <a:r>
                        <a:rPr lang="fr-FR" sz="1400"/>
                        <a:t>Europe occidentale, Latin-9. Dispose du signe Euro, des caractères spéciaux français et finlandais, qui manquent au Latin-1 (ISO-8859-1). </a:t>
                      </a:r>
                    </a:p>
                  </a:txBody>
                  <a:tcPr marL="38683" marR="38683" marT="19342" marB="19342" anchor="ctr">
                    <a:lnL>
                      <a:noFill/>
                    </a:lnL>
                    <a:lnR>
                      <a:noFill/>
                    </a:lnR>
                    <a:lnT>
                      <a:noFill/>
                    </a:lnT>
                    <a:lnB>
                      <a:noFill/>
                    </a:lnB>
                  </a:tcPr>
                </a:tc>
              </a:tr>
              <a:tr h="345460">
                <a:tc>
                  <a:txBody>
                    <a:bodyPr/>
                    <a:lstStyle/>
                    <a:p>
                      <a:r>
                        <a:rPr lang="fr-FR" sz="1400"/>
                        <a:t>UTF-8</a:t>
                      </a:r>
                    </a:p>
                  </a:txBody>
                  <a:tcPr marL="38683" marR="38683" marT="19342" marB="19342" anchor="ctr">
                    <a:lnL>
                      <a:noFill/>
                    </a:lnL>
                    <a:lnR>
                      <a:noFill/>
                    </a:lnR>
                    <a:lnT>
                      <a:noFill/>
                    </a:lnT>
                    <a:lnB>
                      <a:noFill/>
                    </a:lnB>
                  </a:tcPr>
                </a:tc>
                <a:tc>
                  <a:txBody>
                    <a:bodyPr/>
                    <a:lstStyle/>
                    <a:p>
                      <a:r>
                        <a:rPr lang="fr-FR" sz="1400" dirty="0"/>
                        <a:t> </a:t>
                      </a:r>
                    </a:p>
                  </a:txBody>
                  <a:tcPr marL="38683" marR="38683" marT="19342" marB="19342" anchor="ctr">
                    <a:lnL>
                      <a:noFill/>
                    </a:lnL>
                    <a:lnR>
                      <a:noFill/>
                    </a:lnR>
                    <a:lnT>
                      <a:noFill/>
                    </a:lnT>
                    <a:lnB>
                      <a:noFill/>
                    </a:lnB>
                  </a:tcPr>
                </a:tc>
                <a:tc>
                  <a:txBody>
                    <a:bodyPr/>
                    <a:lstStyle/>
                    <a:p>
                      <a:r>
                        <a:rPr lang="fr-FR" sz="1400"/>
                        <a:t>Unicode 8 bits multioctets, compatible avec l'ASCII </a:t>
                      </a:r>
                    </a:p>
                  </a:txBody>
                  <a:tcPr marL="38683" marR="38683" marT="19342" marB="19342" anchor="ctr">
                    <a:lnL>
                      <a:noFill/>
                    </a:lnL>
                    <a:lnR>
                      <a:noFill/>
                    </a:lnR>
                    <a:lnT>
                      <a:noFill/>
                    </a:lnT>
                    <a:lnB>
                      <a:noFill/>
                    </a:lnB>
                  </a:tcPr>
                </a:tc>
              </a:tr>
              <a:tr h="345460">
                <a:tc>
                  <a:txBody>
                    <a:bodyPr/>
                    <a:lstStyle/>
                    <a:p>
                      <a:r>
                        <a:rPr lang="fr-FR" sz="1400" dirty="0"/>
                        <a:t>cp1251</a:t>
                      </a:r>
                    </a:p>
                  </a:txBody>
                  <a:tcPr marL="38683" marR="38683" marT="19342" marB="19342" anchor="ctr">
                    <a:lnL>
                      <a:noFill/>
                    </a:lnL>
                    <a:lnR>
                      <a:noFill/>
                    </a:lnR>
                    <a:lnT>
                      <a:noFill/>
                    </a:lnT>
                    <a:lnB>
                      <a:noFill/>
                    </a:lnB>
                  </a:tcPr>
                </a:tc>
                <a:tc>
                  <a:txBody>
                    <a:bodyPr/>
                    <a:lstStyle/>
                    <a:p>
                      <a:r>
                        <a:rPr lang="fr-FR" sz="1400" dirty="0"/>
                        <a:t>Windows-1251, win-1251, 1251</a:t>
                      </a:r>
                    </a:p>
                  </a:txBody>
                  <a:tcPr marL="38683" marR="38683" marT="19342" marB="19342" anchor="ctr">
                    <a:lnL>
                      <a:noFill/>
                    </a:lnL>
                    <a:lnR>
                      <a:noFill/>
                    </a:lnR>
                    <a:lnT>
                      <a:noFill/>
                    </a:lnT>
                    <a:lnB>
                      <a:noFill/>
                    </a:lnB>
                  </a:tcPr>
                </a:tc>
                <a:tc>
                  <a:txBody>
                    <a:bodyPr/>
                    <a:lstStyle/>
                    <a:p>
                      <a:r>
                        <a:rPr lang="fr-FR" sz="1400" dirty="0"/>
                        <a:t>Jeu de caractères </a:t>
                      </a:r>
                      <a:r>
                        <a:rPr lang="fr-FR" sz="1400" dirty="0" err="1"/>
                        <a:t>Cyrillic</a:t>
                      </a:r>
                      <a:r>
                        <a:rPr lang="fr-FR" sz="1400" dirty="0"/>
                        <a:t> spécifique à Windows. </a:t>
                      </a:r>
                    </a:p>
                  </a:txBody>
                  <a:tcPr marL="38683" marR="38683" marT="19342" marB="19342" anchor="ctr">
                    <a:lnL>
                      <a:noFill/>
                    </a:lnL>
                    <a:lnR>
                      <a:noFill/>
                    </a:lnR>
                    <a:lnT>
                      <a:noFill/>
                    </a:lnT>
                    <a:lnB>
                      <a:noFill/>
                    </a:lnB>
                  </a:tcPr>
                </a:tc>
              </a:tr>
              <a:tr h="493514">
                <a:tc>
                  <a:txBody>
                    <a:bodyPr/>
                    <a:lstStyle/>
                    <a:p>
                      <a:r>
                        <a:rPr lang="fr-FR" sz="1400"/>
                        <a:t>cp1252</a:t>
                      </a:r>
                    </a:p>
                  </a:txBody>
                  <a:tcPr marL="38683" marR="38683" marT="19342" marB="19342" anchor="ctr">
                    <a:lnL>
                      <a:noFill/>
                    </a:lnL>
                    <a:lnR>
                      <a:noFill/>
                    </a:lnR>
                    <a:lnT>
                      <a:noFill/>
                    </a:lnT>
                    <a:lnB>
                      <a:noFill/>
                    </a:lnB>
                  </a:tcPr>
                </a:tc>
                <a:tc>
                  <a:txBody>
                    <a:bodyPr/>
                    <a:lstStyle/>
                    <a:p>
                      <a:r>
                        <a:rPr lang="fr-FR" sz="1400"/>
                        <a:t>Windows-1252, 1252</a:t>
                      </a:r>
                    </a:p>
                  </a:txBody>
                  <a:tcPr marL="38683" marR="38683" marT="19342" marB="19342" anchor="ctr">
                    <a:lnL>
                      <a:noFill/>
                    </a:lnL>
                    <a:lnR>
                      <a:noFill/>
                    </a:lnR>
                    <a:lnT>
                      <a:noFill/>
                    </a:lnT>
                    <a:lnB>
                      <a:noFill/>
                    </a:lnB>
                  </a:tcPr>
                </a:tc>
                <a:tc>
                  <a:txBody>
                    <a:bodyPr/>
                    <a:lstStyle/>
                    <a:p>
                      <a:r>
                        <a:rPr lang="fr-FR" sz="1400" dirty="0"/>
                        <a:t>Jeu de caractères spécifique de Windows pour l'Europe occidentale. </a:t>
                      </a:r>
                    </a:p>
                  </a:txBody>
                  <a:tcPr marL="38683" marR="38683" marT="19342" marB="19342" anchor="ctr">
                    <a:lnL>
                      <a:noFill/>
                    </a:lnL>
                    <a:lnR>
                      <a:noFill/>
                    </a:lnR>
                    <a:lnT>
                      <a:noFill/>
                    </a:lnT>
                    <a:lnB>
                      <a:noFill/>
                    </a:lnB>
                  </a:tcPr>
                </a:tc>
              </a:tr>
              <a:tr h="204895">
                <a:tc>
                  <a:txBody>
                    <a:bodyPr/>
                    <a:lstStyle/>
                    <a:p>
                      <a:r>
                        <a:rPr lang="fr-FR" sz="1400"/>
                        <a:t>KOI8-R</a:t>
                      </a:r>
                    </a:p>
                  </a:txBody>
                  <a:tcPr marL="38683" marR="38683" marT="19342" marB="19342" anchor="ctr">
                    <a:lnL>
                      <a:noFill/>
                    </a:lnL>
                    <a:lnR>
                      <a:noFill/>
                    </a:lnR>
                    <a:lnT>
                      <a:noFill/>
                    </a:lnT>
                    <a:lnB>
                      <a:noFill/>
                    </a:lnB>
                  </a:tcPr>
                </a:tc>
                <a:tc>
                  <a:txBody>
                    <a:bodyPr/>
                    <a:lstStyle/>
                    <a:p>
                      <a:r>
                        <a:rPr lang="fr-FR" sz="1400"/>
                        <a:t>koi8-ru, koi8r</a:t>
                      </a:r>
                    </a:p>
                  </a:txBody>
                  <a:tcPr marL="38683" marR="38683" marT="19342" marB="19342" anchor="ctr">
                    <a:lnL>
                      <a:noFill/>
                    </a:lnL>
                    <a:lnR>
                      <a:noFill/>
                    </a:lnR>
                    <a:lnT>
                      <a:noFill/>
                    </a:lnT>
                    <a:lnB>
                      <a:noFill/>
                    </a:lnB>
                  </a:tcPr>
                </a:tc>
                <a:tc>
                  <a:txBody>
                    <a:bodyPr/>
                    <a:lstStyle/>
                    <a:p>
                      <a:r>
                        <a:rPr lang="fr-FR" sz="1400" dirty="0"/>
                        <a:t>Russe. </a:t>
                      </a:r>
                    </a:p>
                  </a:txBody>
                  <a:tcPr marL="38683" marR="38683" marT="19342" marB="19342" anchor="ctr">
                    <a:lnL>
                      <a:noFill/>
                    </a:lnL>
                    <a:lnR>
                      <a:noFill/>
                    </a:lnR>
                    <a:lnT>
                      <a:noFill/>
                    </a:lnT>
                    <a:lnB>
                      <a:noFill/>
                    </a:lnB>
                  </a:tcPr>
                </a:tc>
              </a:tr>
              <a:tr h="493514">
                <a:tc>
                  <a:txBody>
                    <a:bodyPr/>
                    <a:lstStyle/>
                    <a:p>
                      <a:r>
                        <a:rPr lang="fr-FR" sz="1400"/>
                        <a:t>BIG5</a:t>
                      </a:r>
                    </a:p>
                  </a:txBody>
                  <a:tcPr marL="38683" marR="38683" marT="19342" marB="19342" anchor="ctr">
                    <a:lnL>
                      <a:noFill/>
                    </a:lnL>
                    <a:lnR>
                      <a:noFill/>
                    </a:lnR>
                    <a:lnT>
                      <a:noFill/>
                    </a:lnT>
                    <a:lnB>
                      <a:noFill/>
                    </a:lnB>
                  </a:tcPr>
                </a:tc>
                <a:tc>
                  <a:txBody>
                    <a:bodyPr/>
                    <a:lstStyle/>
                    <a:p>
                      <a:r>
                        <a:rPr lang="fr-FR" sz="1400"/>
                        <a:t>950</a:t>
                      </a:r>
                    </a:p>
                  </a:txBody>
                  <a:tcPr marL="38683" marR="38683" marT="19342" marB="19342" anchor="ctr">
                    <a:lnL>
                      <a:noFill/>
                    </a:lnL>
                    <a:lnR>
                      <a:noFill/>
                    </a:lnR>
                    <a:lnT>
                      <a:noFill/>
                    </a:lnT>
                    <a:lnB>
                      <a:noFill/>
                    </a:lnB>
                  </a:tcPr>
                </a:tc>
                <a:tc>
                  <a:txBody>
                    <a:bodyPr/>
                    <a:lstStyle/>
                    <a:p>
                      <a:r>
                        <a:rPr lang="fr-FR" sz="1400" dirty="0"/>
                        <a:t>Chinois traditionnel, principalement utilisé à Taïwan. </a:t>
                      </a:r>
                    </a:p>
                  </a:txBody>
                  <a:tcPr marL="38683" marR="38683" marT="19342" marB="19342" anchor="ctr">
                    <a:lnL>
                      <a:noFill/>
                    </a:lnL>
                    <a:lnR>
                      <a:noFill/>
                    </a:lnR>
                    <a:lnT>
                      <a:noFill/>
                    </a:lnT>
                    <a:lnB>
                      <a:noFill/>
                    </a:lnB>
                  </a:tcPr>
                </a:tc>
              </a:tr>
              <a:tr h="204895">
                <a:tc>
                  <a:txBody>
                    <a:bodyPr/>
                    <a:lstStyle/>
                    <a:p>
                      <a:r>
                        <a:rPr lang="fr-FR" sz="1400"/>
                        <a:t>GB2312</a:t>
                      </a:r>
                    </a:p>
                  </a:txBody>
                  <a:tcPr marL="38683" marR="38683" marT="19342" marB="19342" anchor="ctr">
                    <a:lnL>
                      <a:noFill/>
                    </a:lnL>
                    <a:lnR>
                      <a:noFill/>
                    </a:lnR>
                    <a:lnT>
                      <a:noFill/>
                    </a:lnT>
                    <a:lnB>
                      <a:noFill/>
                    </a:lnB>
                  </a:tcPr>
                </a:tc>
                <a:tc>
                  <a:txBody>
                    <a:bodyPr/>
                    <a:lstStyle/>
                    <a:p>
                      <a:r>
                        <a:rPr lang="fr-FR" sz="1400"/>
                        <a:t>936</a:t>
                      </a:r>
                    </a:p>
                  </a:txBody>
                  <a:tcPr marL="38683" marR="38683" marT="19342" marB="19342" anchor="ctr">
                    <a:lnL>
                      <a:noFill/>
                    </a:lnL>
                    <a:lnR>
                      <a:noFill/>
                    </a:lnR>
                    <a:lnT>
                      <a:noFill/>
                    </a:lnT>
                    <a:lnB>
                      <a:noFill/>
                    </a:lnB>
                  </a:tcPr>
                </a:tc>
                <a:tc>
                  <a:txBody>
                    <a:bodyPr/>
                    <a:lstStyle/>
                    <a:p>
                      <a:r>
                        <a:rPr lang="fr-FR" sz="1400" dirty="0"/>
                        <a:t>Chinois simplifié, officiel. </a:t>
                      </a:r>
                    </a:p>
                  </a:txBody>
                  <a:tcPr marL="38683" marR="38683" marT="19342" marB="19342" anchor="ctr">
                    <a:lnL>
                      <a:noFill/>
                    </a:lnL>
                    <a:lnR>
                      <a:noFill/>
                    </a:lnR>
                    <a:lnT>
                      <a:noFill/>
                    </a:lnT>
                    <a:lnB>
                      <a:noFill/>
                    </a:lnB>
                  </a:tcPr>
                </a:tc>
              </a:tr>
              <a:tr h="204895">
                <a:tc>
                  <a:txBody>
                    <a:bodyPr/>
                    <a:lstStyle/>
                    <a:p>
                      <a:r>
                        <a:rPr lang="fr-FR" sz="1400" dirty="0" err="1"/>
                        <a:t>Shift_JIS</a:t>
                      </a:r>
                      <a:endParaRPr lang="fr-FR" sz="1400" dirty="0"/>
                    </a:p>
                  </a:txBody>
                  <a:tcPr marL="38683" marR="38683" marT="19342" marB="19342" anchor="ctr">
                    <a:lnL>
                      <a:noFill/>
                    </a:lnL>
                    <a:lnR>
                      <a:noFill/>
                    </a:lnR>
                    <a:lnT>
                      <a:noFill/>
                    </a:lnT>
                    <a:lnB>
                      <a:noFill/>
                    </a:lnB>
                  </a:tcPr>
                </a:tc>
                <a:tc>
                  <a:txBody>
                    <a:bodyPr/>
                    <a:lstStyle/>
                    <a:p>
                      <a:r>
                        <a:rPr lang="fr-FR" sz="1400"/>
                        <a:t>SJIS, SJIS-win, cp932, 932</a:t>
                      </a:r>
                    </a:p>
                  </a:txBody>
                  <a:tcPr marL="38683" marR="38683" marT="19342" marB="19342" anchor="ctr">
                    <a:lnL>
                      <a:noFill/>
                    </a:lnL>
                    <a:lnR>
                      <a:noFill/>
                    </a:lnR>
                    <a:lnT>
                      <a:noFill/>
                    </a:lnT>
                    <a:lnB>
                      <a:noFill/>
                    </a:lnB>
                  </a:tcPr>
                </a:tc>
                <a:tc>
                  <a:txBody>
                    <a:bodyPr/>
                    <a:lstStyle/>
                    <a:p>
                      <a:r>
                        <a:rPr lang="fr-FR" sz="1400" dirty="0"/>
                        <a:t>Japonais </a:t>
                      </a:r>
                    </a:p>
                  </a:txBody>
                  <a:tcPr marL="38683" marR="38683" marT="19342" marB="19342" anchor="ctr">
                    <a:lnL>
                      <a:noFill/>
                    </a:lnL>
                    <a:lnR>
                      <a:noFill/>
                    </a:lnR>
                    <a:lnT>
                      <a:noFill/>
                    </a:lnT>
                    <a:lnB>
                      <a:noFill/>
                    </a:lnB>
                  </a:tcPr>
                </a:tc>
              </a:tr>
              <a:tr h="204895">
                <a:tc>
                  <a:txBody>
                    <a:bodyPr/>
                    <a:lstStyle/>
                    <a:p>
                      <a:r>
                        <a:rPr lang="fr-FR" sz="1400"/>
                        <a:t>EUC-JP</a:t>
                      </a:r>
                    </a:p>
                  </a:txBody>
                  <a:tcPr marL="38683" marR="38683" marT="19342" marB="19342" anchor="ctr">
                    <a:lnL>
                      <a:noFill/>
                    </a:lnL>
                    <a:lnR>
                      <a:noFill/>
                    </a:lnR>
                    <a:lnT>
                      <a:noFill/>
                    </a:lnT>
                    <a:lnB>
                      <a:noFill/>
                    </a:lnB>
                  </a:tcPr>
                </a:tc>
                <a:tc>
                  <a:txBody>
                    <a:bodyPr/>
                    <a:lstStyle/>
                    <a:p>
                      <a:r>
                        <a:rPr lang="fr-FR" sz="1400"/>
                        <a:t>EUCJP, eucJP-win</a:t>
                      </a:r>
                    </a:p>
                  </a:txBody>
                  <a:tcPr marL="38683" marR="38683" marT="19342" marB="19342" anchor="ctr">
                    <a:lnL>
                      <a:noFill/>
                    </a:lnL>
                    <a:lnR>
                      <a:noFill/>
                    </a:lnR>
                    <a:lnT>
                      <a:noFill/>
                    </a:lnT>
                    <a:lnB>
                      <a:noFill/>
                    </a:lnB>
                  </a:tcPr>
                </a:tc>
                <a:tc>
                  <a:txBody>
                    <a:bodyPr/>
                    <a:lstStyle/>
                    <a:p>
                      <a:r>
                        <a:rPr lang="fr-FR" sz="1400" dirty="0"/>
                        <a:t>Japonais </a:t>
                      </a:r>
                    </a:p>
                  </a:txBody>
                  <a:tcPr marL="38683" marR="38683" marT="19342" marB="19342" anchor="ctr">
                    <a:lnL>
                      <a:noFill/>
                    </a:lnL>
                    <a:lnR>
                      <a:noFill/>
                    </a:lnR>
                    <a:lnT>
                      <a:noFill/>
                    </a:lnT>
                    <a:lnB>
                      <a:noFill/>
                    </a:lnB>
                  </a:tcPr>
                </a:tc>
              </a:tr>
              <a:tr h="345460">
                <a:tc>
                  <a:txBody>
                    <a:bodyPr/>
                    <a:lstStyle/>
                    <a:p>
                      <a:r>
                        <a:rPr lang="fr-FR" sz="1400"/>
                        <a:t>MacRoman</a:t>
                      </a:r>
                    </a:p>
                  </a:txBody>
                  <a:tcPr marL="38683" marR="38683" marT="19342" marB="19342" anchor="ctr">
                    <a:lnL>
                      <a:noFill/>
                    </a:lnL>
                    <a:lnR>
                      <a:noFill/>
                    </a:lnR>
                    <a:lnT>
                      <a:noFill/>
                    </a:lnT>
                    <a:lnB>
                      <a:noFill/>
                    </a:lnB>
                  </a:tcPr>
                </a:tc>
                <a:tc>
                  <a:txBody>
                    <a:bodyPr/>
                    <a:lstStyle/>
                    <a:p>
                      <a:r>
                        <a:rPr lang="fr-FR" sz="1400"/>
                        <a:t> </a:t>
                      </a:r>
                    </a:p>
                  </a:txBody>
                  <a:tcPr marL="38683" marR="38683" marT="19342" marB="19342" anchor="ctr">
                    <a:lnL>
                      <a:noFill/>
                    </a:lnL>
                    <a:lnR>
                      <a:noFill/>
                    </a:lnR>
                    <a:lnT>
                      <a:noFill/>
                    </a:lnT>
                    <a:lnB>
                      <a:noFill/>
                    </a:lnB>
                  </a:tcPr>
                </a:tc>
                <a:tc>
                  <a:txBody>
                    <a:bodyPr/>
                    <a:lstStyle/>
                    <a:p>
                      <a:r>
                        <a:rPr lang="fr-FR" sz="1400" dirty="0"/>
                        <a:t>Jeu de caractères utilisé par Mac OS. </a:t>
                      </a:r>
                    </a:p>
                  </a:txBody>
                  <a:tcPr marL="38683" marR="38683" marT="19342" marB="19342" anchor="ctr">
                    <a:lnL>
                      <a:noFill/>
                    </a:lnL>
                    <a:lnR>
                      <a:noFill/>
                    </a:lnR>
                    <a:lnT>
                      <a:noFill/>
                    </a:lnT>
                    <a:lnB>
                      <a:noFill/>
                    </a:lnB>
                  </a:tcPr>
                </a:tc>
              </a:tr>
            </a:tbl>
          </a:graphicData>
        </a:graphic>
      </p:graphicFrame>
    </p:spTree>
    <p:extLst>
      <p:ext uri="{BB962C8B-B14F-4D97-AF65-F5344CB8AC3E}">
        <p14:creationId xmlns:p14="http://schemas.microsoft.com/office/powerpoint/2010/main" val="817441246"/>
      </p:ext>
    </p:extLst>
  </p:cSld>
  <p:clrMapOvr>
    <a:masterClrMapping/>
  </p:clrMapOvr>
  <p:transition spd="slow">
    <p:wipe dir="d"/>
  </p:transition>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smtClean="0">
                <a:solidFill>
                  <a:schemeClr val="accent2">
                    <a:lumMod val="75000"/>
                  </a:schemeClr>
                </a:solidFill>
              </a:rPr>
              <a:t>htmlentities</a:t>
            </a:r>
            <a:r>
              <a:rPr lang="fr-FR" sz="3600" b="1" i="1" dirty="0" smtClean="0">
                <a:solidFill>
                  <a:schemeClr val="accent2">
                    <a:lumMod val="75000"/>
                  </a:schemeClr>
                </a:solidFill>
              </a:rPr>
              <a:t>()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spcBef>
                <a:spcPts val="600"/>
              </a:spcBef>
              <a:buNone/>
            </a:pPr>
            <a:r>
              <a:rPr lang="fr-FR" sz="1800" b="1" dirty="0" smtClean="0">
                <a:solidFill>
                  <a:schemeClr val="tx2">
                    <a:lumMod val="75000"/>
                  </a:schemeClr>
                </a:solidFill>
              </a:rPr>
              <a:t>exemples :</a:t>
            </a:r>
          </a:p>
          <a:p>
            <a:pPr marL="0" indent="0">
              <a:spcBef>
                <a:spcPts val="600"/>
              </a:spcBef>
              <a:buNone/>
            </a:pPr>
            <a:r>
              <a:rPr lang="fr-FR" sz="1800" dirty="0"/>
              <a:t>&lt;?</a:t>
            </a:r>
            <a:r>
              <a:rPr lang="fr-FR" sz="1800" dirty="0" err="1"/>
              <a:t>php</a:t>
            </a:r>
            <a:r>
              <a:rPr lang="fr-FR" sz="1800" dirty="0"/>
              <a:t/>
            </a:r>
            <a:br>
              <a:rPr lang="fr-FR" sz="1800" dirty="0"/>
            </a:br>
            <a:r>
              <a:rPr lang="fr-FR" sz="1800" dirty="0"/>
              <a:t>$</a:t>
            </a:r>
            <a:r>
              <a:rPr lang="fr-FR" sz="1800" dirty="0" err="1"/>
              <a:t>str</a:t>
            </a:r>
            <a:r>
              <a:rPr lang="fr-FR" sz="1800" dirty="0"/>
              <a:t> = 'Un \'apostrophe\' en &lt;</a:t>
            </a:r>
            <a:r>
              <a:rPr lang="fr-FR" sz="1800" dirty="0" err="1"/>
              <a:t>strong</a:t>
            </a:r>
            <a:r>
              <a:rPr lang="fr-FR" sz="1800" dirty="0"/>
              <a:t>&gt;gras&lt;/</a:t>
            </a:r>
            <a:r>
              <a:rPr lang="fr-FR" sz="1800" dirty="0" err="1"/>
              <a:t>strong</a:t>
            </a:r>
            <a:r>
              <a:rPr lang="fr-FR" sz="1800" dirty="0"/>
              <a:t>&gt;';</a:t>
            </a:r>
            <a:br>
              <a:rPr lang="fr-FR" sz="1800" dirty="0"/>
            </a:br>
            <a:r>
              <a:rPr lang="fr-FR" sz="1800" dirty="0" err="1" smtClean="0"/>
              <a:t>echo</a:t>
            </a:r>
            <a:r>
              <a:rPr lang="fr-FR" sz="1800" dirty="0"/>
              <a:t> </a:t>
            </a:r>
            <a:r>
              <a:rPr lang="fr-FR" sz="1800" dirty="0" err="1"/>
              <a:t>htmlentities</a:t>
            </a:r>
            <a:r>
              <a:rPr lang="fr-FR" sz="1800" dirty="0"/>
              <a:t>($</a:t>
            </a:r>
            <a:r>
              <a:rPr lang="fr-FR" sz="1800" dirty="0" err="1"/>
              <a:t>str</a:t>
            </a:r>
            <a:r>
              <a:rPr lang="fr-FR" sz="1800" dirty="0"/>
              <a:t>);</a:t>
            </a:r>
            <a:br>
              <a:rPr lang="fr-FR" sz="1800" dirty="0"/>
            </a:br>
            <a:r>
              <a:rPr lang="fr-FR" sz="1800" b="1" dirty="0">
                <a:solidFill>
                  <a:srgbClr val="008000"/>
                </a:solidFill>
              </a:rPr>
              <a:t>// Affiche : Un 'apostrophe' en &amp;</a:t>
            </a:r>
            <a:r>
              <a:rPr lang="fr-FR" sz="1800" b="1" dirty="0" err="1">
                <a:solidFill>
                  <a:srgbClr val="008000"/>
                </a:solidFill>
              </a:rPr>
              <a:t>lt;strong&amp;gt;gras&amp;lt</a:t>
            </a:r>
            <a:r>
              <a:rPr lang="fr-FR" sz="1800" b="1" dirty="0">
                <a:solidFill>
                  <a:srgbClr val="008000"/>
                </a:solidFill>
              </a:rPr>
              <a:t>;/</a:t>
            </a:r>
            <a:r>
              <a:rPr lang="fr-FR" sz="1800" b="1" dirty="0" err="1">
                <a:solidFill>
                  <a:srgbClr val="008000"/>
                </a:solidFill>
              </a:rPr>
              <a:t>strong&amp;gt</a:t>
            </a:r>
            <a:r>
              <a:rPr lang="fr-FR" sz="1800" b="1" dirty="0">
                <a:solidFill>
                  <a:srgbClr val="008000"/>
                </a:solidFill>
              </a:rPr>
              <a:t>;</a:t>
            </a:r>
          </a:p>
          <a:p>
            <a:pPr marL="0" indent="0">
              <a:spcBef>
                <a:spcPts val="600"/>
              </a:spcBef>
              <a:buNone/>
            </a:pPr>
            <a:r>
              <a:rPr lang="fr-FR" sz="1800" dirty="0"/>
              <a:t/>
            </a:r>
            <a:br>
              <a:rPr lang="fr-FR" sz="1800" dirty="0"/>
            </a:br>
            <a:r>
              <a:rPr lang="fr-FR" sz="1800" dirty="0"/>
              <a:t/>
            </a:r>
            <a:br>
              <a:rPr lang="fr-FR" sz="1800" dirty="0"/>
            </a:br>
            <a:r>
              <a:rPr lang="fr-FR" sz="1800" dirty="0" err="1"/>
              <a:t>echo</a:t>
            </a:r>
            <a:r>
              <a:rPr lang="fr-FR" sz="1800" dirty="0"/>
              <a:t> </a:t>
            </a:r>
            <a:r>
              <a:rPr lang="fr-FR" sz="1800" dirty="0" err="1"/>
              <a:t>htmlentities</a:t>
            </a:r>
            <a:r>
              <a:rPr lang="fr-FR" sz="1800" dirty="0"/>
              <a:t>($</a:t>
            </a:r>
            <a:r>
              <a:rPr lang="fr-FR" sz="1800" dirty="0" err="1"/>
              <a:t>str</a:t>
            </a:r>
            <a:r>
              <a:rPr lang="fr-FR" sz="1800" dirty="0"/>
              <a:t>, ENT_QUOTES</a:t>
            </a:r>
            <a:r>
              <a:rPr lang="fr-FR" sz="1800" dirty="0" smtClean="0"/>
              <a:t>);</a:t>
            </a:r>
          </a:p>
          <a:p>
            <a:pPr marL="0" indent="0">
              <a:spcBef>
                <a:spcPts val="600"/>
              </a:spcBef>
              <a:buNone/>
            </a:pPr>
            <a:r>
              <a:rPr lang="fr-FR" sz="1800" b="1" dirty="0">
                <a:solidFill>
                  <a:srgbClr val="008000"/>
                </a:solidFill>
              </a:rPr>
              <a:t>// Affiche : Un &amp;#039;apostrophe&amp;#039; en &amp;</a:t>
            </a:r>
            <a:r>
              <a:rPr lang="fr-FR" sz="1800" b="1" dirty="0" err="1">
                <a:solidFill>
                  <a:srgbClr val="008000"/>
                </a:solidFill>
              </a:rPr>
              <a:t>lt;strong&amp;gt;gras&amp;lt</a:t>
            </a:r>
            <a:r>
              <a:rPr lang="fr-FR" sz="1800" b="1" dirty="0">
                <a:solidFill>
                  <a:srgbClr val="008000"/>
                </a:solidFill>
              </a:rPr>
              <a:t>;/</a:t>
            </a:r>
            <a:r>
              <a:rPr lang="fr-FR" sz="1800" b="1" dirty="0" err="1">
                <a:solidFill>
                  <a:srgbClr val="008000"/>
                </a:solidFill>
              </a:rPr>
              <a:t>strong&amp;gt</a:t>
            </a:r>
            <a:r>
              <a:rPr lang="fr-FR" sz="1800" b="1" dirty="0">
                <a:solidFill>
                  <a:srgbClr val="008000"/>
                </a:solidFill>
              </a:rPr>
              <a:t>;</a:t>
            </a:r>
            <a:r>
              <a:rPr lang="fr-FR" sz="1800" dirty="0"/>
              <a:t/>
            </a:r>
            <a:br>
              <a:rPr lang="fr-FR" sz="1800" dirty="0"/>
            </a:br>
            <a:r>
              <a:rPr lang="fr-FR" sz="1800" dirty="0"/>
              <a:t/>
            </a:r>
            <a:br>
              <a:rPr lang="fr-FR" sz="1800" dirty="0"/>
            </a:br>
            <a:r>
              <a:rPr lang="fr-FR" sz="1800" dirty="0"/>
              <a:t>?&gt; </a:t>
            </a:r>
          </a:p>
          <a:p>
            <a:pPr marL="0" indent="0">
              <a:spcBef>
                <a:spcPts val="600"/>
              </a:spcBef>
              <a:buNone/>
            </a:pPr>
            <a:endParaRPr lang="fr-FR" sz="1800" dirty="0" smtClean="0"/>
          </a:p>
          <a:p>
            <a:pPr marL="0" indent="0">
              <a:buNone/>
            </a:pPr>
            <a:endParaRPr lang="fr-FR" sz="1800" b="1" dirty="0" smtClean="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163322571"/>
      </p:ext>
    </p:extLst>
  </p:cSld>
  <p:clrMapOvr>
    <a:masterClrMapping/>
  </p:clrMapOvr>
  <p:transition spd="slow">
    <p:wipe dir="d"/>
  </p:transition>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smtClean="0">
                <a:solidFill>
                  <a:schemeClr val="accent2">
                    <a:lumMod val="75000"/>
                  </a:schemeClr>
                </a:solidFill>
              </a:rPr>
              <a:t>html_entity_decode</a:t>
            </a:r>
            <a:r>
              <a:rPr lang="fr-FR" sz="3600" b="1" i="1" dirty="0" smtClean="0">
                <a:solidFill>
                  <a:schemeClr val="accent2">
                    <a:lumMod val="75000"/>
                  </a:schemeClr>
                </a:solidFill>
              </a:rPr>
              <a:t>()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spcBef>
                <a:spcPts val="600"/>
              </a:spcBef>
              <a:buNone/>
            </a:pPr>
            <a:r>
              <a:rPr lang="fr-FR" sz="2000" dirty="0" smtClean="0">
                <a:solidFill>
                  <a:schemeClr val="tx2">
                    <a:lumMod val="75000"/>
                  </a:schemeClr>
                </a:solidFill>
              </a:rPr>
              <a:t>string </a:t>
            </a:r>
            <a:r>
              <a:rPr lang="fr-FR" sz="2000" b="1" i="1" dirty="0" err="1" smtClean="0">
                <a:solidFill>
                  <a:schemeClr val="accent2">
                    <a:lumMod val="75000"/>
                  </a:schemeClr>
                </a:solidFill>
              </a:rPr>
              <a:t>html_entity_decode</a:t>
            </a:r>
            <a:r>
              <a:rPr lang="fr-FR" sz="2000" b="1" i="1" dirty="0" smtClean="0">
                <a:solidFill>
                  <a:schemeClr val="accent2">
                    <a:lumMod val="75000"/>
                  </a:schemeClr>
                </a:solidFill>
              </a:rPr>
              <a:t> </a:t>
            </a:r>
            <a:r>
              <a:rPr lang="fr-FR" sz="2000" b="1" dirty="0" smtClean="0">
                <a:solidFill>
                  <a:schemeClr val="accent2">
                    <a:lumMod val="75000"/>
                  </a:schemeClr>
                </a:solidFill>
              </a:rPr>
              <a:t>(</a:t>
            </a:r>
            <a:r>
              <a:rPr lang="fr-FR" sz="2000" b="1" i="1" dirty="0">
                <a:solidFill>
                  <a:schemeClr val="tx2">
                    <a:lumMod val="75000"/>
                  </a:schemeClr>
                </a:solidFill>
              </a:rPr>
              <a:t>chaine[,flags][,encode]</a:t>
            </a:r>
            <a:r>
              <a:rPr lang="fr-FR" sz="2000" b="1" i="1" dirty="0">
                <a:solidFill>
                  <a:schemeClr val="accent2">
                    <a:lumMod val="75000"/>
                  </a:schemeClr>
                </a:solidFill>
              </a:rPr>
              <a:t>) </a:t>
            </a:r>
          </a:p>
          <a:p>
            <a:pPr marL="0" indent="0">
              <a:spcBef>
                <a:spcPts val="600"/>
              </a:spcBef>
              <a:buNone/>
            </a:pPr>
            <a:r>
              <a:rPr lang="fr-FR" sz="2000" dirty="0"/>
              <a:t>Convertit </a:t>
            </a:r>
            <a:r>
              <a:rPr lang="fr-FR" sz="2000" dirty="0" smtClean="0"/>
              <a:t>toutes </a:t>
            </a:r>
            <a:r>
              <a:rPr lang="fr-FR" sz="2000" dirty="0"/>
              <a:t>les </a:t>
            </a:r>
            <a:r>
              <a:rPr lang="fr-FR" sz="2000" dirty="0" smtClean="0"/>
              <a:t>entités HTML </a:t>
            </a:r>
            <a:r>
              <a:rPr lang="fr-FR" sz="2000" dirty="0"/>
              <a:t>de </a:t>
            </a:r>
            <a:r>
              <a:rPr lang="fr-FR" sz="2000" b="1" dirty="0" smtClean="0">
                <a:solidFill>
                  <a:schemeClr val="tx2">
                    <a:lumMod val="75000"/>
                  </a:schemeClr>
                </a:solidFill>
              </a:rPr>
              <a:t>chaine </a:t>
            </a:r>
            <a:r>
              <a:rPr lang="fr-FR" sz="2000" dirty="0" smtClean="0"/>
              <a:t>en caractères normaux</a:t>
            </a:r>
          </a:p>
          <a:p>
            <a:pPr marL="0" indent="0">
              <a:spcBef>
                <a:spcPts val="600"/>
              </a:spcBef>
              <a:buNone/>
            </a:pPr>
            <a:endParaRPr lang="fr-FR" sz="2000" b="1" dirty="0">
              <a:solidFill>
                <a:schemeClr val="tx2">
                  <a:lumMod val="75000"/>
                </a:schemeClr>
              </a:solidFill>
            </a:endParaRPr>
          </a:p>
          <a:p>
            <a:pPr marL="0" indent="0">
              <a:spcBef>
                <a:spcPts val="600"/>
              </a:spcBef>
              <a:buNone/>
            </a:pPr>
            <a:r>
              <a:rPr lang="fr-FR" sz="1800" b="1" dirty="0" smtClean="0">
                <a:solidFill>
                  <a:schemeClr val="tx2">
                    <a:lumMod val="75000"/>
                  </a:schemeClr>
                </a:solidFill>
              </a:rPr>
              <a:t>flags </a:t>
            </a:r>
            <a:r>
              <a:rPr lang="fr-FR" sz="1800" dirty="0" smtClean="0"/>
              <a:t>: un ou plusieurs flags pour gérer les conversions :</a:t>
            </a:r>
          </a:p>
          <a:p>
            <a:pPr marL="0" indent="0">
              <a:spcBef>
                <a:spcPts val="600"/>
              </a:spcBef>
              <a:buNone/>
            </a:pPr>
            <a:endParaRPr lang="fr-FR" sz="1800" dirty="0" smtClean="0"/>
          </a:p>
          <a:p>
            <a:pPr marL="0" indent="0">
              <a:buNone/>
            </a:pPr>
            <a:endParaRPr lang="fr-FR" sz="1800" b="1" dirty="0" smtClean="0">
              <a:solidFill>
                <a:srgbClr val="C00000"/>
              </a:solidFill>
              <a:latin typeface="Courier New" pitchFamily="49" charset="0"/>
              <a:cs typeface="Courier New" pitchFamily="49" charset="0"/>
            </a:endParaRPr>
          </a:p>
        </p:txBody>
      </p:sp>
      <p:graphicFrame>
        <p:nvGraphicFramePr>
          <p:cNvPr id="5" name="Tableau 4"/>
          <p:cNvGraphicFramePr>
            <a:graphicFrameLocks noGrp="1"/>
          </p:cNvGraphicFramePr>
          <p:nvPr>
            <p:extLst/>
          </p:nvPr>
        </p:nvGraphicFramePr>
        <p:xfrm>
          <a:off x="971600" y="3068960"/>
          <a:ext cx="7272810" cy="2290359"/>
        </p:xfrm>
        <a:graphic>
          <a:graphicData uri="http://schemas.openxmlformats.org/drawingml/2006/table">
            <a:tbl>
              <a:tblPr/>
              <a:tblGrid>
                <a:gridCol w="1440160"/>
                <a:gridCol w="5832650"/>
              </a:tblGrid>
              <a:tr h="485834">
                <a:tc>
                  <a:txBody>
                    <a:bodyPr/>
                    <a:lstStyle/>
                    <a:p>
                      <a:r>
                        <a:rPr lang="fr-FR" sz="1400" b="1" dirty="0"/>
                        <a:t>ENT_COMPAT</a:t>
                      </a:r>
                      <a:endParaRPr lang="fr-FR" sz="1400" dirty="0"/>
                    </a:p>
                  </a:txBody>
                  <a:tcPr marL="46659" marR="46659" marT="23330" marB="23330" anchor="ctr">
                    <a:lnL>
                      <a:noFill/>
                    </a:lnL>
                    <a:lnR>
                      <a:noFill/>
                    </a:lnR>
                    <a:lnT>
                      <a:noFill/>
                    </a:lnT>
                    <a:lnB>
                      <a:noFill/>
                    </a:lnB>
                  </a:tcPr>
                </a:tc>
                <a:tc>
                  <a:txBody>
                    <a:bodyPr/>
                    <a:lstStyle/>
                    <a:p>
                      <a:r>
                        <a:rPr lang="fr-FR" sz="1400"/>
                        <a:t>Convertit les guillemets doubles, et ignore les guillemets simples.</a:t>
                      </a:r>
                    </a:p>
                  </a:txBody>
                  <a:tcPr marL="46659" marR="46659" marT="23330" marB="23330" anchor="ctr">
                    <a:lnL>
                      <a:noFill/>
                    </a:lnL>
                    <a:lnR>
                      <a:noFill/>
                    </a:lnR>
                    <a:lnT>
                      <a:noFill/>
                    </a:lnT>
                    <a:lnB>
                      <a:noFill/>
                    </a:lnB>
                  </a:tcPr>
                </a:tc>
              </a:tr>
              <a:tr h="485834">
                <a:tc>
                  <a:txBody>
                    <a:bodyPr/>
                    <a:lstStyle/>
                    <a:p>
                      <a:r>
                        <a:rPr lang="fr-FR" sz="1400" b="1" dirty="0"/>
                        <a:t>ENT_QUOTES</a:t>
                      </a:r>
                      <a:endParaRPr lang="fr-FR" sz="1400" dirty="0"/>
                    </a:p>
                  </a:txBody>
                  <a:tcPr marL="46659" marR="46659" marT="23330" marB="23330" anchor="ctr">
                    <a:lnL>
                      <a:noFill/>
                    </a:lnL>
                    <a:lnR>
                      <a:noFill/>
                    </a:lnR>
                    <a:lnT>
                      <a:noFill/>
                    </a:lnT>
                    <a:lnB>
                      <a:noFill/>
                    </a:lnB>
                  </a:tcPr>
                </a:tc>
                <a:tc>
                  <a:txBody>
                    <a:bodyPr/>
                    <a:lstStyle/>
                    <a:p>
                      <a:r>
                        <a:rPr lang="fr-FR" sz="1400" dirty="0"/>
                        <a:t>Convertit les guillemets doubles et les guillemets simples.</a:t>
                      </a:r>
                    </a:p>
                  </a:txBody>
                  <a:tcPr marL="46659" marR="46659" marT="23330" marB="23330" anchor="ctr">
                    <a:lnL>
                      <a:noFill/>
                    </a:lnL>
                    <a:lnR>
                      <a:noFill/>
                    </a:lnR>
                    <a:lnT>
                      <a:noFill/>
                    </a:lnT>
                    <a:lnB>
                      <a:noFill/>
                    </a:lnB>
                  </a:tcPr>
                </a:tc>
              </a:tr>
              <a:tr h="485834">
                <a:tc>
                  <a:txBody>
                    <a:bodyPr/>
                    <a:lstStyle/>
                    <a:p>
                      <a:r>
                        <a:rPr lang="fr-FR" sz="1400" b="1"/>
                        <a:t>ENT_NOQUOTES</a:t>
                      </a:r>
                      <a:endParaRPr lang="fr-FR" sz="1400"/>
                    </a:p>
                  </a:txBody>
                  <a:tcPr marL="46659" marR="46659" marT="23330" marB="23330" anchor="ctr">
                    <a:lnL>
                      <a:noFill/>
                    </a:lnL>
                    <a:lnR>
                      <a:noFill/>
                    </a:lnR>
                    <a:lnT>
                      <a:noFill/>
                    </a:lnT>
                    <a:lnB>
                      <a:noFill/>
                    </a:lnB>
                  </a:tcPr>
                </a:tc>
                <a:tc>
                  <a:txBody>
                    <a:bodyPr/>
                    <a:lstStyle/>
                    <a:p>
                      <a:r>
                        <a:rPr lang="fr-FR" sz="1400" dirty="0"/>
                        <a:t>Ignore les guillemets doubles et les guillemets simples.</a:t>
                      </a:r>
                    </a:p>
                  </a:txBody>
                  <a:tcPr marL="46659" marR="46659" marT="23330" marB="23330" anchor="ctr">
                    <a:lnL>
                      <a:noFill/>
                    </a:lnL>
                    <a:lnR>
                      <a:noFill/>
                    </a:lnR>
                    <a:lnT>
                      <a:noFill/>
                    </a:lnT>
                    <a:lnB>
                      <a:noFill/>
                    </a:lnB>
                  </a:tcPr>
                </a:tc>
              </a:tr>
              <a:tr h="277619">
                <a:tc>
                  <a:txBody>
                    <a:bodyPr/>
                    <a:lstStyle/>
                    <a:p>
                      <a:r>
                        <a:rPr lang="fr-FR" sz="1400" b="1" dirty="0"/>
                        <a:t>ENT_XML1</a:t>
                      </a:r>
                      <a:endParaRPr lang="fr-FR" sz="1400" dirty="0"/>
                    </a:p>
                  </a:txBody>
                  <a:tcPr marL="46659" marR="46659" marT="23330" marB="23330" anchor="ctr">
                    <a:lnL>
                      <a:noFill/>
                    </a:lnL>
                    <a:lnR>
                      <a:noFill/>
                    </a:lnR>
                    <a:lnT>
                      <a:noFill/>
                    </a:lnT>
                    <a:lnB>
                      <a:noFill/>
                    </a:lnB>
                  </a:tcPr>
                </a:tc>
                <a:tc>
                  <a:txBody>
                    <a:bodyPr/>
                    <a:lstStyle/>
                    <a:p>
                      <a:r>
                        <a:rPr lang="fr-FR" sz="1400" dirty="0"/>
                        <a:t>Gère le code comme étant du XML 1. </a:t>
                      </a:r>
                    </a:p>
                  </a:txBody>
                  <a:tcPr marL="46659" marR="46659" marT="23330" marB="23330" anchor="ctr">
                    <a:lnL>
                      <a:noFill/>
                    </a:lnL>
                    <a:lnR>
                      <a:noFill/>
                    </a:lnR>
                    <a:lnT>
                      <a:noFill/>
                    </a:lnT>
                    <a:lnB>
                      <a:noFill/>
                    </a:lnB>
                  </a:tcPr>
                </a:tc>
              </a:tr>
              <a:tr h="277619">
                <a:tc>
                  <a:txBody>
                    <a:bodyPr/>
                    <a:lstStyle/>
                    <a:p>
                      <a:r>
                        <a:rPr lang="fr-FR" sz="1400" b="1"/>
                        <a:t>ENT_XHTML</a:t>
                      </a:r>
                      <a:endParaRPr lang="fr-FR" sz="1400"/>
                    </a:p>
                  </a:txBody>
                  <a:tcPr marL="46659" marR="46659" marT="23330" marB="23330" anchor="ctr">
                    <a:lnL>
                      <a:noFill/>
                    </a:lnL>
                    <a:lnR>
                      <a:noFill/>
                    </a:lnR>
                    <a:lnT>
                      <a:noFill/>
                    </a:lnT>
                    <a:lnB>
                      <a:noFill/>
                    </a:lnB>
                  </a:tcPr>
                </a:tc>
                <a:tc>
                  <a:txBody>
                    <a:bodyPr/>
                    <a:lstStyle/>
                    <a:p>
                      <a:r>
                        <a:rPr lang="fr-FR" sz="1400" dirty="0"/>
                        <a:t>Gère le code comme étant du XHTML. </a:t>
                      </a:r>
                    </a:p>
                  </a:txBody>
                  <a:tcPr marL="46659" marR="46659" marT="23330" marB="23330" anchor="ctr">
                    <a:lnL>
                      <a:noFill/>
                    </a:lnL>
                    <a:lnR>
                      <a:noFill/>
                    </a:lnR>
                    <a:lnT>
                      <a:noFill/>
                    </a:lnT>
                    <a:lnB>
                      <a:noFill/>
                    </a:lnB>
                  </a:tcPr>
                </a:tc>
              </a:tr>
              <a:tr h="277619">
                <a:tc>
                  <a:txBody>
                    <a:bodyPr/>
                    <a:lstStyle/>
                    <a:p>
                      <a:r>
                        <a:rPr lang="fr-FR" sz="1400" b="1"/>
                        <a:t>ENT_HTML5</a:t>
                      </a:r>
                      <a:endParaRPr lang="fr-FR" sz="1400"/>
                    </a:p>
                  </a:txBody>
                  <a:tcPr marL="46659" marR="46659" marT="23330" marB="23330" anchor="ctr">
                    <a:lnL>
                      <a:noFill/>
                    </a:lnL>
                    <a:lnR>
                      <a:noFill/>
                    </a:lnR>
                    <a:lnT>
                      <a:noFill/>
                    </a:lnT>
                    <a:lnB>
                      <a:noFill/>
                    </a:lnB>
                  </a:tcPr>
                </a:tc>
                <a:tc>
                  <a:txBody>
                    <a:bodyPr/>
                    <a:lstStyle/>
                    <a:p>
                      <a:r>
                        <a:rPr lang="fr-FR" sz="1400" dirty="0"/>
                        <a:t>Gère le code comme étant du HTML 5. </a:t>
                      </a:r>
                    </a:p>
                  </a:txBody>
                  <a:tcPr marL="46659" marR="46659" marT="23330" marB="23330" anchor="ctr">
                    <a:lnL>
                      <a:noFill/>
                    </a:lnL>
                    <a:lnR>
                      <a:noFill/>
                    </a:lnR>
                    <a:lnT>
                      <a:noFill/>
                    </a:lnT>
                    <a:lnB>
                      <a:noFill/>
                    </a:lnB>
                  </a:tcPr>
                </a:tc>
              </a:tr>
            </a:tbl>
          </a:graphicData>
        </a:graphic>
      </p:graphicFrame>
    </p:spTree>
    <p:extLst>
      <p:ext uri="{BB962C8B-B14F-4D97-AF65-F5344CB8AC3E}">
        <p14:creationId xmlns:p14="http://schemas.microsoft.com/office/powerpoint/2010/main" val="70850005"/>
      </p:ext>
    </p:extLst>
  </p:cSld>
  <p:clrMapOvr>
    <a:masterClrMapping/>
  </p:clrMapOvr>
  <p:transition spd="slow">
    <p:wipe dir="d"/>
  </p:transition>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a:solidFill>
                  <a:schemeClr val="accent2">
                    <a:lumMod val="75000"/>
                  </a:schemeClr>
                </a:solidFill>
              </a:rPr>
              <a:t>html_entity_decode</a:t>
            </a:r>
            <a:r>
              <a:rPr lang="fr-FR" sz="3600" b="1" i="1" dirty="0">
                <a:solidFill>
                  <a:schemeClr val="accent2">
                    <a:lumMod val="75000"/>
                  </a:schemeClr>
                </a:solidFill>
              </a:rPr>
              <a:t>()</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spcBef>
                <a:spcPts val="600"/>
              </a:spcBef>
              <a:buNone/>
            </a:pPr>
            <a:r>
              <a:rPr lang="fr-FR" sz="1800" b="1" dirty="0" smtClean="0">
                <a:solidFill>
                  <a:schemeClr val="tx2">
                    <a:lumMod val="75000"/>
                  </a:schemeClr>
                </a:solidFill>
              </a:rPr>
              <a:t>encode </a:t>
            </a:r>
            <a:r>
              <a:rPr lang="fr-FR" sz="1800" dirty="0" smtClean="0"/>
              <a:t>: </a:t>
            </a:r>
            <a:r>
              <a:rPr lang="fr-FR" sz="1800" dirty="0"/>
              <a:t>définit l'encodage utilisé </a:t>
            </a:r>
            <a:r>
              <a:rPr lang="fr-FR" sz="1800" dirty="0" smtClean="0"/>
              <a:t>:</a:t>
            </a:r>
          </a:p>
          <a:p>
            <a:pPr marL="0" indent="0">
              <a:buNone/>
            </a:pPr>
            <a:endParaRPr lang="fr-FR" sz="1800" b="1" dirty="0" smtClean="0">
              <a:solidFill>
                <a:srgbClr val="C00000"/>
              </a:solidFill>
              <a:latin typeface="Courier New" pitchFamily="49" charset="0"/>
              <a:cs typeface="Courier New" pitchFamily="49" charset="0"/>
            </a:endParaRPr>
          </a:p>
        </p:txBody>
      </p:sp>
      <p:graphicFrame>
        <p:nvGraphicFramePr>
          <p:cNvPr id="4" name="Tableau 3"/>
          <p:cNvGraphicFramePr>
            <a:graphicFrameLocks noGrp="1"/>
          </p:cNvGraphicFramePr>
          <p:nvPr>
            <p:extLst/>
          </p:nvPr>
        </p:nvGraphicFramePr>
        <p:xfrm>
          <a:off x="827584" y="1844824"/>
          <a:ext cx="8136903" cy="4900070"/>
        </p:xfrm>
        <a:graphic>
          <a:graphicData uri="http://schemas.openxmlformats.org/drawingml/2006/table">
            <a:tbl>
              <a:tblPr/>
              <a:tblGrid>
                <a:gridCol w="1296144"/>
                <a:gridCol w="2016224"/>
                <a:gridCol w="4824535"/>
              </a:tblGrid>
              <a:tr h="204895">
                <a:tc>
                  <a:txBody>
                    <a:bodyPr/>
                    <a:lstStyle/>
                    <a:p>
                      <a:r>
                        <a:rPr lang="fr-FR" sz="1400" dirty="0"/>
                        <a:t>Jeux de caractères</a:t>
                      </a:r>
                    </a:p>
                  </a:txBody>
                  <a:tcPr marL="38683" marR="38683" marT="19342" marB="19342" anchor="ctr">
                    <a:lnL>
                      <a:noFill/>
                    </a:lnL>
                    <a:lnR>
                      <a:noFill/>
                    </a:lnR>
                    <a:lnT>
                      <a:noFill/>
                    </a:lnT>
                    <a:lnB>
                      <a:noFill/>
                    </a:lnB>
                  </a:tcPr>
                </a:tc>
                <a:tc>
                  <a:txBody>
                    <a:bodyPr/>
                    <a:lstStyle/>
                    <a:p>
                      <a:r>
                        <a:rPr lang="fr-FR" sz="1400" dirty="0"/>
                        <a:t>Alias</a:t>
                      </a:r>
                    </a:p>
                  </a:txBody>
                  <a:tcPr marL="38683" marR="38683" marT="19342" marB="19342" anchor="ctr">
                    <a:lnL>
                      <a:noFill/>
                    </a:lnL>
                    <a:lnR>
                      <a:noFill/>
                    </a:lnR>
                    <a:lnT>
                      <a:noFill/>
                    </a:lnT>
                    <a:lnB>
                      <a:noFill/>
                    </a:lnB>
                  </a:tcPr>
                </a:tc>
                <a:tc>
                  <a:txBody>
                    <a:bodyPr/>
                    <a:lstStyle/>
                    <a:p>
                      <a:r>
                        <a:rPr lang="fr-FR" sz="1400" dirty="0"/>
                        <a:t>Description</a:t>
                      </a:r>
                    </a:p>
                  </a:txBody>
                  <a:tcPr marL="38683" marR="38683" marT="19342" marB="19342" anchor="ctr">
                    <a:lnL>
                      <a:noFill/>
                    </a:lnL>
                    <a:lnR>
                      <a:noFill/>
                    </a:lnR>
                    <a:lnT>
                      <a:noFill/>
                    </a:lnT>
                    <a:lnB>
                      <a:noFill/>
                    </a:lnB>
                  </a:tcPr>
                </a:tc>
              </a:tr>
              <a:tr h="345460">
                <a:tc>
                  <a:txBody>
                    <a:bodyPr/>
                    <a:lstStyle/>
                    <a:p>
                      <a:r>
                        <a:rPr lang="fr-FR" sz="1400" dirty="0"/>
                        <a:t>ISO-8859-1</a:t>
                      </a:r>
                    </a:p>
                  </a:txBody>
                  <a:tcPr marL="38683" marR="38683" marT="19342" marB="19342" anchor="ctr">
                    <a:lnL>
                      <a:noFill/>
                    </a:lnL>
                    <a:lnR>
                      <a:noFill/>
                    </a:lnR>
                    <a:lnT>
                      <a:noFill/>
                    </a:lnT>
                    <a:lnB>
                      <a:noFill/>
                    </a:lnB>
                  </a:tcPr>
                </a:tc>
                <a:tc>
                  <a:txBody>
                    <a:bodyPr/>
                    <a:lstStyle/>
                    <a:p>
                      <a:r>
                        <a:rPr lang="fr-FR" sz="1400" dirty="0"/>
                        <a:t>ISO8859-1</a:t>
                      </a:r>
                    </a:p>
                  </a:txBody>
                  <a:tcPr marL="38683" marR="38683" marT="19342" marB="19342" anchor="ctr">
                    <a:lnL>
                      <a:noFill/>
                    </a:lnL>
                    <a:lnR>
                      <a:noFill/>
                    </a:lnR>
                    <a:lnT>
                      <a:noFill/>
                    </a:lnT>
                    <a:lnB>
                      <a:noFill/>
                    </a:lnB>
                  </a:tcPr>
                </a:tc>
                <a:tc>
                  <a:txBody>
                    <a:bodyPr/>
                    <a:lstStyle/>
                    <a:p>
                      <a:r>
                        <a:rPr lang="fr-FR" sz="1400"/>
                        <a:t>Europe occidentale, Latin-1. </a:t>
                      </a:r>
                    </a:p>
                  </a:txBody>
                  <a:tcPr marL="38683" marR="38683" marT="19342" marB="19342" anchor="ctr">
                    <a:lnL>
                      <a:noFill/>
                    </a:lnL>
                    <a:lnR>
                      <a:noFill/>
                    </a:lnR>
                    <a:lnT>
                      <a:noFill/>
                    </a:lnT>
                    <a:lnB>
                      <a:noFill/>
                    </a:lnB>
                  </a:tcPr>
                </a:tc>
              </a:tr>
              <a:tr h="937678">
                <a:tc>
                  <a:txBody>
                    <a:bodyPr/>
                    <a:lstStyle/>
                    <a:p>
                      <a:r>
                        <a:rPr lang="fr-FR" sz="1400" dirty="0"/>
                        <a:t>ISO-8859-15</a:t>
                      </a:r>
                    </a:p>
                  </a:txBody>
                  <a:tcPr marL="38683" marR="38683" marT="19342" marB="19342" anchor="ctr">
                    <a:lnL>
                      <a:noFill/>
                    </a:lnL>
                    <a:lnR>
                      <a:noFill/>
                    </a:lnR>
                    <a:lnT>
                      <a:noFill/>
                    </a:lnT>
                    <a:lnB>
                      <a:noFill/>
                    </a:lnB>
                  </a:tcPr>
                </a:tc>
                <a:tc>
                  <a:txBody>
                    <a:bodyPr/>
                    <a:lstStyle/>
                    <a:p>
                      <a:r>
                        <a:rPr lang="fr-FR" sz="1400" dirty="0"/>
                        <a:t>ISO8859-15</a:t>
                      </a:r>
                    </a:p>
                  </a:txBody>
                  <a:tcPr marL="38683" marR="38683" marT="19342" marB="19342" anchor="ctr">
                    <a:lnL>
                      <a:noFill/>
                    </a:lnL>
                    <a:lnR>
                      <a:noFill/>
                    </a:lnR>
                    <a:lnT>
                      <a:noFill/>
                    </a:lnT>
                    <a:lnB>
                      <a:noFill/>
                    </a:lnB>
                  </a:tcPr>
                </a:tc>
                <a:tc>
                  <a:txBody>
                    <a:bodyPr/>
                    <a:lstStyle/>
                    <a:p>
                      <a:r>
                        <a:rPr lang="fr-FR" sz="1400"/>
                        <a:t>Europe occidentale, Latin-9. Dispose du signe Euro, des caractères spéciaux français et finlandais, qui manquent au Latin-1 (ISO-8859-1). </a:t>
                      </a:r>
                    </a:p>
                  </a:txBody>
                  <a:tcPr marL="38683" marR="38683" marT="19342" marB="19342" anchor="ctr">
                    <a:lnL>
                      <a:noFill/>
                    </a:lnL>
                    <a:lnR>
                      <a:noFill/>
                    </a:lnR>
                    <a:lnT>
                      <a:noFill/>
                    </a:lnT>
                    <a:lnB>
                      <a:noFill/>
                    </a:lnB>
                  </a:tcPr>
                </a:tc>
              </a:tr>
              <a:tr h="345460">
                <a:tc>
                  <a:txBody>
                    <a:bodyPr/>
                    <a:lstStyle/>
                    <a:p>
                      <a:r>
                        <a:rPr lang="fr-FR" sz="1400"/>
                        <a:t>UTF-8</a:t>
                      </a:r>
                    </a:p>
                  </a:txBody>
                  <a:tcPr marL="38683" marR="38683" marT="19342" marB="19342" anchor="ctr">
                    <a:lnL>
                      <a:noFill/>
                    </a:lnL>
                    <a:lnR>
                      <a:noFill/>
                    </a:lnR>
                    <a:lnT>
                      <a:noFill/>
                    </a:lnT>
                    <a:lnB>
                      <a:noFill/>
                    </a:lnB>
                  </a:tcPr>
                </a:tc>
                <a:tc>
                  <a:txBody>
                    <a:bodyPr/>
                    <a:lstStyle/>
                    <a:p>
                      <a:r>
                        <a:rPr lang="fr-FR" sz="1400" dirty="0"/>
                        <a:t> </a:t>
                      </a:r>
                    </a:p>
                  </a:txBody>
                  <a:tcPr marL="38683" marR="38683" marT="19342" marB="19342" anchor="ctr">
                    <a:lnL>
                      <a:noFill/>
                    </a:lnL>
                    <a:lnR>
                      <a:noFill/>
                    </a:lnR>
                    <a:lnT>
                      <a:noFill/>
                    </a:lnT>
                    <a:lnB>
                      <a:noFill/>
                    </a:lnB>
                  </a:tcPr>
                </a:tc>
                <a:tc>
                  <a:txBody>
                    <a:bodyPr/>
                    <a:lstStyle/>
                    <a:p>
                      <a:r>
                        <a:rPr lang="fr-FR" sz="1400"/>
                        <a:t>Unicode 8 bits multioctets, compatible avec l'ASCII </a:t>
                      </a:r>
                    </a:p>
                  </a:txBody>
                  <a:tcPr marL="38683" marR="38683" marT="19342" marB="19342" anchor="ctr">
                    <a:lnL>
                      <a:noFill/>
                    </a:lnL>
                    <a:lnR>
                      <a:noFill/>
                    </a:lnR>
                    <a:lnT>
                      <a:noFill/>
                    </a:lnT>
                    <a:lnB>
                      <a:noFill/>
                    </a:lnB>
                  </a:tcPr>
                </a:tc>
              </a:tr>
              <a:tr h="345460">
                <a:tc>
                  <a:txBody>
                    <a:bodyPr/>
                    <a:lstStyle/>
                    <a:p>
                      <a:r>
                        <a:rPr lang="fr-FR" sz="1400" dirty="0"/>
                        <a:t>cp1251</a:t>
                      </a:r>
                    </a:p>
                  </a:txBody>
                  <a:tcPr marL="38683" marR="38683" marT="19342" marB="19342" anchor="ctr">
                    <a:lnL>
                      <a:noFill/>
                    </a:lnL>
                    <a:lnR>
                      <a:noFill/>
                    </a:lnR>
                    <a:lnT>
                      <a:noFill/>
                    </a:lnT>
                    <a:lnB>
                      <a:noFill/>
                    </a:lnB>
                  </a:tcPr>
                </a:tc>
                <a:tc>
                  <a:txBody>
                    <a:bodyPr/>
                    <a:lstStyle/>
                    <a:p>
                      <a:r>
                        <a:rPr lang="fr-FR" sz="1400" dirty="0"/>
                        <a:t>Windows-1251, win-1251, 1251</a:t>
                      </a:r>
                    </a:p>
                  </a:txBody>
                  <a:tcPr marL="38683" marR="38683" marT="19342" marB="19342" anchor="ctr">
                    <a:lnL>
                      <a:noFill/>
                    </a:lnL>
                    <a:lnR>
                      <a:noFill/>
                    </a:lnR>
                    <a:lnT>
                      <a:noFill/>
                    </a:lnT>
                    <a:lnB>
                      <a:noFill/>
                    </a:lnB>
                  </a:tcPr>
                </a:tc>
                <a:tc>
                  <a:txBody>
                    <a:bodyPr/>
                    <a:lstStyle/>
                    <a:p>
                      <a:r>
                        <a:rPr lang="fr-FR" sz="1400" dirty="0"/>
                        <a:t>Jeu de caractères </a:t>
                      </a:r>
                      <a:r>
                        <a:rPr lang="fr-FR" sz="1400" dirty="0" err="1"/>
                        <a:t>Cyrillic</a:t>
                      </a:r>
                      <a:r>
                        <a:rPr lang="fr-FR" sz="1400" dirty="0"/>
                        <a:t> spécifique à Windows. </a:t>
                      </a:r>
                    </a:p>
                  </a:txBody>
                  <a:tcPr marL="38683" marR="38683" marT="19342" marB="19342" anchor="ctr">
                    <a:lnL>
                      <a:noFill/>
                    </a:lnL>
                    <a:lnR>
                      <a:noFill/>
                    </a:lnR>
                    <a:lnT>
                      <a:noFill/>
                    </a:lnT>
                    <a:lnB>
                      <a:noFill/>
                    </a:lnB>
                  </a:tcPr>
                </a:tc>
              </a:tr>
              <a:tr h="493514">
                <a:tc>
                  <a:txBody>
                    <a:bodyPr/>
                    <a:lstStyle/>
                    <a:p>
                      <a:r>
                        <a:rPr lang="fr-FR" sz="1400"/>
                        <a:t>cp1252</a:t>
                      </a:r>
                    </a:p>
                  </a:txBody>
                  <a:tcPr marL="38683" marR="38683" marT="19342" marB="19342" anchor="ctr">
                    <a:lnL>
                      <a:noFill/>
                    </a:lnL>
                    <a:lnR>
                      <a:noFill/>
                    </a:lnR>
                    <a:lnT>
                      <a:noFill/>
                    </a:lnT>
                    <a:lnB>
                      <a:noFill/>
                    </a:lnB>
                  </a:tcPr>
                </a:tc>
                <a:tc>
                  <a:txBody>
                    <a:bodyPr/>
                    <a:lstStyle/>
                    <a:p>
                      <a:r>
                        <a:rPr lang="fr-FR" sz="1400"/>
                        <a:t>Windows-1252, 1252</a:t>
                      </a:r>
                    </a:p>
                  </a:txBody>
                  <a:tcPr marL="38683" marR="38683" marT="19342" marB="19342" anchor="ctr">
                    <a:lnL>
                      <a:noFill/>
                    </a:lnL>
                    <a:lnR>
                      <a:noFill/>
                    </a:lnR>
                    <a:lnT>
                      <a:noFill/>
                    </a:lnT>
                    <a:lnB>
                      <a:noFill/>
                    </a:lnB>
                  </a:tcPr>
                </a:tc>
                <a:tc>
                  <a:txBody>
                    <a:bodyPr/>
                    <a:lstStyle/>
                    <a:p>
                      <a:r>
                        <a:rPr lang="fr-FR" sz="1400" dirty="0"/>
                        <a:t>Jeu de caractères spécifique de Windows pour l'Europe occidentale. </a:t>
                      </a:r>
                    </a:p>
                  </a:txBody>
                  <a:tcPr marL="38683" marR="38683" marT="19342" marB="19342" anchor="ctr">
                    <a:lnL>
                      <a:noFill/>
                    </a:lnL>
                    <a:lnR>
                      <a:noFill/>
                    </a:lnR>
                    <a:lnT>
                      <a:noFill/>
                    </a:lnT>
                    <a:lnB>
                      <a:noFill/>
                    </a:lnB>
                  </a:tcPr>
                </a:tc>
              </a:tr>
              <a:tr h="204895">
                <a:tc>
                  <a:txBody>
                    <a:bodyPr/>
                    <a:lstStyle/>
                    <a:p>
                      <a:r>
                        <a:rPr lang="fr-FR" sz="1400"/>
                        <a:t>KOI8-R</a:t>
                      </a:r>
                    </a:p>
                  </a:txBody>
                  <a:tcPr marL="38683" marR="38683" marT="19342" marB="19342" anchor="ctr">
                    <a:lnL>
                      <a:noFill/>
                    </a:lnL>
                    <a:lnR>
                      <a:noFill/>
                    </a:lnR>
                    <a:lnT>
                      <a:noFill/>
                    </a:lnT>
                    <a:lnB>
                      <a:noFill/>
                    </a:lnB>
                  </a:tcPr>
                </a:tc>
                <a:tc>
                  <a:txBody>
                    <a:bodyPr/>
                    <a:lstStyle/>
                    <a:p>
                      <a:r>
                        <a:rPr lang="fr-FR" sz="1400"/>
                        <a:t>koi8-ru, koi8r</a:t>
                      </a:r>
                    </a:p>
                  </a:txBody>
                  <a:tcPr marL="38683" marR="38683" marT="19342" marB="19342" anchor="ctr">
                    <a:lnL>
                      <a:noFill/>
                    </a:lnL>
                    <a:lnR>
                      <a:noFill/>
                    </a:lnR>
                    <a:lnT>
                      <a:noFill/>
                    </a:lnT>
                    <a:lnB>
                      <a:noFill/>
                    </a:lnB>
                  </a:tcPr>
                </a:tc>
                <a:tc>
                  <a:txBody>
                    <a:bodyPr/>
                    <a:lstStyle/>
                    <a:p>
                      <a:r>
                        <a:rPr lang="fr-FR" sz="1400" dirty="0"/>
                        <a:t>Russe. </a:t>
                      </a:r>
                    </a:p>
                  </a:txBody>
                  <a:tcPr marL="38683" marR="38683" marT="19342" marB="19342" anchor="ctr">
                    <a:lnL>
                      <a:noFill/>
                    </a:lnL>
                    <a:lnR>
                      <a:noFill/>
                    </a:lnR>
                    <a:lnT>
                      <a:noFill/>
                    </a:lnT>
                    <a:lnB>
                      <a:noFill/>
                    </a:lnB>
                  </a:tcPr>
                </a:tc>
              </a:tr>
              <a:tr h="493514">
                <a:tc>
                  <a:txBody>
                    <a:bodyPr/>
                    <a:lstStyle/>
                    <a:p>
                      <a:r>
                        <a:rPr lang="fr-FR" sz="1400"/>
                        <a:t>BIG5</a:t>
                      </a:r>
                    </a:p>
                  </a:txBody>
                  <a:tcPr marL="38683" marR="38683" marT="19342" marB="19342" anchor="ctr">
                    <a:lnL>
                      <a:noFill/>
                    </a:lnL>
                    <a:lnR>
                      <a:noFill/>
                    </a:lnR>
                    <a:lnT>
                      <a:noFill/>
                    </a:lnT>
                    <a:lnB>
                      <a:noFill/>
                    </a:lnB>
                  </a:tcPr>
                </a:tc>
                <a:tc>
                  <a:txBody>
                    <a:bodyPr/>
                    <a:lstStyle/>
                    <a:p>
                      <a:r>
                        <a:rPr lang="fr-FR" sz="1400"/>
                        <a:t>950</a:t>
                      </a:r>
                    </a:p>
                  </a:txBody>
                  <a:tcPr marL="38683" marR="38683" marT="19342" marB="19342" anchor="ctr">
                    <a:lnL>
                      <a:noFill/>
                    </a:lnL>
                    <a:lnR>
                      <a:noFill/>
                    </a:lnR>
                    <a:lnT>
                      <a:noFill/>
                    </a:lnT>
                    <a:lnB>
                      <a:noFill/>
                    </a:lnB>
                  </a:tcPr>
                </a:tc>
                <a:tc>
                  <a:txBody>
                    <a:bodyPr/>
                    <a:lstStyle/>
                    <a:p>
                      <a:r>
                        <a:rPr lang="fr-FR" sz="1400" dirty="0"/>
                        <a:t>Chinois traditionnel, principalement utilisé à Taïwan. </a:t>
                      </a:r>
                    </a:p>
                  </a:txBody>
                  <a:tcPr marL="38683" marR="38683" marT="19342" marB="19342" anchor="ctr">
                    <a:lnL>
                      <a:noFill/>
                    </a:lnL>
                    <a:lnR>
                      <a:noFill/>
                    </a:lnR>
                    <a:lnT>
                      <a:noFill/>
                    </a:lnT>
                    <a:lnB>
                      <a:noFill/>
                    </a:lnB>
                  </a:tcPr>
                </a:tc>
              </a:tr>
              <a:tr h="204895">
                <a:tc>
                  <a:txBody>
                    <a:bodyPr/>
                    <a:lstStyle/>
                    <a:p>
                      <a:r>
                        <a:rPr lang="fr-FR" sz="1400"/>
                        <a:t>GB2312</a:t>
                      </a:r>
                    </a:p>
                  </a:txBody>
                  <a:tcPr marL="38683" marR="38683" marT="19342" marB="19342" anchor="ctr">
                    <a:lnL>
                      <a:noFill/>
                    </a:lnL>
                    <a:lnR>
                      <a:noFill/>
                    </a:lnR>
                    <a:lnT>
                      <a:noFill/>
                    </a:lnT>
                    <a:lnB>
                      <a:noFill/>
                    </a:lnB>
                  </a:tcPr>
                </a:tc>
                <a:tc>
                  <a:txBody>
                    <a:bodyPr/>
                    <a:lstStyle/>
                    <a:p>
                      <a:r>
                        <a:rPr lang="fr-FR" sz="1400"/>
                        <a:t>936</a:t>
                      </a:r>
                    </a:p>
                  </a:txBody>
                  <a:tcPr marL="38683" marR="38683" marT="19342" marB="19342" anchor="ctr">
                    <a:lnL>
                      <a:noFill/>
                    </a:lnL>
                    <a:lnR>
                      <a:noFill/>
                    </a:lnR>
                    <a:lnT>
                      <a:noFill/>
                    </a:lnT>
                    <a:lnB>
                      <a:noFill/>
                    </a:lnB>
                  </a:tcPr>
                </a:tc>
                <a:tc>
                  <a:txBody>
                    <a:bodyPr/>
                    <a:lstStyle/>
                    <a:p>
                      <a:r>
                        <a:rPr lang="fr-FR" sz="1400" dirty="0"/>
                        <a:t>Chinois simplifié, officiel. </a:t>
                      </a:r>
                    </a:p>
                  </a:txBody>
                  <a:tcPr marL="38683" marR="38683" marT="19342" marB="19342" anchor="ctr">
                    <a:lnL>
                      <a:noFill/>
                    </a:lnL>
                    <a:lnR>
                      <a:noFill/>
                    </a:lnR>
                    <a:lnT>
                      <a:noFill/>
                    </a:lnT>
                    <a:lnB>
                      <a:noFill/>
                    </a:lnB>
                  </a:tcPr>
                </a:tc>
              </a:tr>
              <a:tr h="204895">
                <a:tc>
                  <a:txBody>
                    <a:bodyPr/>
                    <a:lstStyle/>
                    <a:p>
                      <a:r>
                        <a:rPr lang="fr-FR" sz="1400" dirty="0" err="1"/>
                        <a:t>Shift_JIS</a:t>
                      </a:r>
                      <a:endParaRPr lang="fr-FR" sz="1400" dirty="0"/>
                    </a:p>
                  </a:txBody>
                  <a:tcPr marL="38683" marR="38683" marT="19342" marB="19342" anchor="ctr">
                    <a:lnL>
                      <a:noFill/>
                    </a:lnL>
                    <a:lnR>
                      <a:noFill/>
                    </a:lnR>
                    <a:lnT>
                      <a:noFill/>
                    </a:lnT>
                    <a:lnB>
                      <a:noFill/>
                    </a:lnB>
                  </a:tcPr>
                </a:tc>
                <a:tc>
                  <a:txBody>
                    <a:bodyPr/>
                    <a:lstStyle/>
                    <a:p>
                      <a:r>
                        <a:rPr lang="fr-FR" sz="1400"/>
                        <a:t>SJIS, SJIS-win, cp932, 932</a:t>
                      </a:r>
                    </a:p>
                  </a:txBody>
                  <a:tcPr marL="38683" marR="38683" marT="19342" marB="19342" anchor="ctr">
                    <a:lnL>
                      <a:noFill/>
                    </a:lnL>
                    <a:lnR>
                      <a:noFill/>
                    </a:lnR>
                    <a:lnT>
                      <a:noFill/>
                    </a:lnT>
                    <a:lnB>
                      <a:noFill/>
                    </a:lnB>
                  </a:tcPr>
                </a:tc>
                <a:tc>
                  <a:txBody>
                    <a:bodyPr/>
                    <a:lstStyle/>
                    <a:p>
                      <a:r>
                        <a:rPr lang="fr-FR" sz="1400" dirty="0"/>
                        <a:t>Japonais </a:t>
                      </a:r>
                    </a:p>
                  </a:txBody>
                  <a:tcPr marL="38683" marR="38683" marT="19342" marB="19342" anchor="ctr">
                    <a:lnL>
                      <a:noFill/>
                    </a:lnL>
                    <a:lnR>
                      <a:noFill/>
                    </a:lnR>
                    <a:lnT>
                      <a:noFill/>
                    </a:lnT>
                    <a:lnB>
                      <a:noFill/>
                    </a:lnB>
                  </a:tcPr>
                </a:tc>
              </a:tr>
              <a:tr h="204895">
                <a:tc>
                  <a:txBody>
                    <a:bodyPr/>
                    <a:lstStyle/>
                    <a:p>
                      <a:r>
                        <a:rPr lang="fr-FR" sz="1400"/>
                        <a:t>EUC-JP</a:t>
                      </a:r>
                    </a:p>
                  </a:txBody>
                  <a:tcPr marL="38683" marR="38683" marT="19342" marB="19342" anchor="ctr">
                    <a:lnL>
                      <a:noFill/>
                    </a:lnL>
                    <a:lnR>
                      <a:noFill/>
                    </a:lnR>
                    <a:lnT>
                      <a:noFill/>
                    </a:lnT>
                    <a:lnB>
                      <a:noFill/>
                    </a:lnB>
                  </a:tcPr>
                </a:tc>
                <a:tc>
                  <a:txBody>
                    <a:bodyPr/>
                    <a:lstStyle/>
                    <a:p>
                      <a:r>
                        <a:rPr lang="fr-FR" sz="1400"/>
                        <a:t>EUCJP, eucJP-win</a:t>
                      </a:r>
                    </a:p>
                  </a:txBody>
                  <a:tcPr marL="38683" marR="38683" marT="19342" marB="19342" anchor="ctr">
                    <a:lnL>
                      <a:noFill/>
                    </a:lnL>
                    <a:lnR>
                      <a:noFill/>
                    </a:lnR>
                    <a:lnT>
                      <a:noFill/>
                    </a:lnT>
                    <a:lnB>
                      <a:noFill/>
                    </a:lnB>
                  </a:tcPr>
                </a:tc>
                <a:tc>
                  <a:txBody>
                    <a:bodyPr/>
                    <a:lstStyle/>
                    <a:p>
                      <a:r>
                        <a:rPr lang="fr-FR" sz="1400" dirty="0"/>
                        <a:t>Japonais </a:t>
                      </a:r>
                    </a:p>
                  </a:txBody>
                  <a:tcPr marL="38683" marR="38683" marT="19342" marB="19342" anchor="ctr">
                    <a:lnL>
                      <a:noFill/>
                    </a:lnL>
                    <a:lnR>
                      <a:noFill/>
                    </a:lnR>
                    <a:lnT>
                      <a:noFill/>
                    </a:lnT>
                    <a:lnB>
                      <a:noFill/>
                    </a:lnB>
                  </a:tcPr>
                </a:tc>
              </a:tr>
              <a:tr h="345460">
                <a:tc>
                  <a:txBody>
                    <a:bodyPr/>
                    <a:lstStyle/>
                    <a:p>
                      <a:r>
                        <a:rPr lang="fr-FR" sz="1400"/>
                        <a:t>MacRoman</a:t>
                      </a:r>
                    </a:p>
                  </a:txBody>
                  <a:tcPr marL="38683" marR="38683" marT="19342" marB="19342" anchor="ctr">
                    <a:lnL>
                      <a:noFill/>
                    </a:lnL>
                    <a:lnR>
                      <a:noFill/>
                    </a:lnR>
                    <a:lnT>
                      <a:noFill/>
                    </a:lnT>
                    <a:lnB>
                      <a:noFill/>
                    </a:lnB>
                  </a:tcPr>
                </a:tc>
                <a:tc>
                  <a:txBody>
                    <a:bodyPr/>
                    <a:lstStyle/>
                    <a:p>
                      <a:r>
                        <a:rPr lang="fr-FR" sz="1400"/>
                        <a:t> </a:t>
                      </a:r>
                    </a:p>
                  </a:txBody>
                  <a:tcPr marL="38683" marR="38683" marT="19342" marB="19342" anchor="ctr">
                    <a:lnL>
                      <a:noFill/>
                    </a:lnL>
                    <a:lnR>
                      <a:noFill/>
                    </a:lnR>
                    <a:lnT>
                      <a:noFill/>
                    </a:lnT>
                    <a:lnB>
                      <a:noFill/>
                    </a:lnB>
                  </a:tcPr>
                </a:tc>
                <a:tc>
                  <a:txBody>
                    <a:bodyPr/>
                    <a:lstStyle/>
                    <a:p>
                      <a:r>
                        <a:rPr lang="fr-FR" sz="1400" dirty="0"/>
                        <a:t>Jeu de caractères utilisé par Mac OS. </a:t>
                      </a:r>
                    </a:p>
                  </a:txBody>
                  <a:tcPr marL="38683" marR="38683" marT="19342" marB="19342" anchor="ctr">
                    <a:lnL>
                      <a:noFill/>
                    </a:lnL>
                    <a:lnR>
                      <a:noFill/>
                    </a:lnR>
                    <a:lnT>
                      <a:noFill/>
                    </a:lnT>
                    <a:lnB>
                      <a:noFill/>
                    </a:lnB>
                  </a:tcPr>
                </a:tc>
              </a:tr>
            </a:tbl>
          </a:graphicData>
        </a:graphic>
      </p:graphicFrame>
    </p:spTree>
    <p:extLst>
      <p:ext uri="{BB962C8B-B14F-4D97-AF65-F5344CB8AC3E}">
        <p14:creationId xmlns:p14="http://schemas.microsoft.com/office/powerpoint/2010/main" val="2220276218"/>
      </p:ext>
    </p:extLst>
  </p:cSld>
  <p:clrMapOvr>
    <a:masterClrMapping/>
  </p:clrMapOvr>
  <p:transition spd="slow">
    <p:wipe dir="d"/>
  </p:transition>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err="1">
                <a:solidFill>
                  <a:schemeClr val="accent2">
                    <a:lumMod val="75000"/>
                  </a:schemeClr>
                </a:solidFill>
              </a:rPr>
              <a:t>html_entity_decode</a:t>
            </a:r>
            <a:r>
              <a:rPr lang="fr-FR" sz="3600" b="1" i="1" dirty="0">
                <a:solidFill>
                  <a:schemeClr val="accent2">
                    <a:lumMod val="75000"/>
                  </a:schemeClr>
                </a:solidFill>
              </a:rPr>
              <a:t>()</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spcBef>
                <a:spcPts val="600"/>
              </a:spcBef>
              <a:buNone/>
            </a:pPr>
            <a:r>
              <a:rPr lang="fr-FR" sz="1800" b="1" dirty="0" smtClean="0">
                <a:solidFill>
                  <a:schemeClr val="tx2">
                    <a:lumMod val="75000"/>
                  </a:schemeClr>
                </a:solidFill>
              </a:rPr>
              <a:t>exemples :</a:t>
            </a:r>
          </a:p>
          <a:p>
            <a:pPr marL="0" indent="0">
              <a:spcBef>
                <a:spcPts val="600"/>
              </a:spcBef>
              <a:buNone/>
            </a:pPr>
            <a:r>
              <a:rPr lang="fr-FR" sz="1800" dirty="0"/>
              <a:t>&lt;?</a:t>
            </a:r>
            <a:r>
              <a:rPr lang="fr-FR" sz="1800" dirty="0" err="1"/>
              <a:t>php</a:t>
            </a:r>
            <a:r>
              <a:rPr lang="fr-FR" sz="1800" dirty="0"/>
              <a:t/>
            </a:r>
            <a:br>
              <a:rPr lang="fr-FR" sz="1800" dirty="0"/>
            </a:br>
            <a:r>
              <a:rPr lang="fr-FR" sz="1800" dirty="0"/>
              <a:t>$</a:t>
            </a:r>
            <a:r>
              <a:rPr lang="fr-FR" sz="1800" dirty="0" err="1"/>
              <a:t>str</a:t>
            </a:r>
            <a:r>
              <a:rPr lang="fr-FR" sz="1800" dirty="0"/>
              <a:t> </a:t>
            </a:r>
            <a:r>
              <a:rPr lang="fr-FR" sz="1800" dirty="0" smtClean="0"/>
              <a:t>=J'ai &amp;</a:t>
            </a:r>
            <a:r>
              <a:rPr lang="fr-FR" sz="1800" dirty="0" err="1" smtClean="0"/>
              <a:t>quot;sorti&amp;quot</a:t>
            </a:r>
            <a:r>
              <a:rPr lang="fr-FR" sz="1800" dirty="0" smtClean="0"/>
              <a:t>; le &amp;</a:t>
            </a:r>
            <a:r>
              <a:rPr lang="fr-FR" sz="1800" dirty="0" err="1" smtClean="0"/>
              <a:t>lt;strong&amp;gt;chien&amp;lt</a:t>
            </a:r>
            <a:r>
              <a:rPr lang="fr-FR" sz="1800" dirty="0" smtClean="0"/>
              <a:t>;/</a:t>
            </a:r>
            <a:r>
              <a:rPr lang="fr-FR" sz="1800" dirty="0" err="1" smtClean="0"/>
              <a:t>strong&amp;gt</a:t>
            </a:r>
            <a:r>
              <a:rPr lang="fr-FR" sz="1800" dirty="0" smtClean="0"/>
              <a:t>; tout &amp;</a:t>
            </a:r>
            <a:r>
              <a:rPr lang="fr-FR" sz="1800" dirty="0" err="1" smtClean="0"/>
              <a:t>amp;agrave</a:t>
            </a:r>
            <a:r>
              <a:rPr lang="fr-FR" sz="1800" dirty="0" smtClean="0"/>
              <a:t>; l'heure"</a:t>
            </a:r>
            <a:br>
              <a:rPr lang="fr-FR" sz="1800" dirty="0" smtClean="0"/>
            </a:br>
            <a:r>
              <a:rPr lang="fr-FR" sz="1800" dirty="0" err="1" smtClean="0"/>
              <a:t>echo</a:t>
            </a:r>
            <a:r>
              <a:rPr lang="fr-FR" sz="1800" dirty="0" smtClean="0"/>
              <a:t> </a:t>
            </a:r>
            <a:r>
              <a:rPr lang="fr-FR" sz="1800" dirty="0" err="1" smtClean="0"/>
              <a:t>html_entity_decode</a:t>
            </a:r>
            <a:r>
              <a:rPr lang="fr-FR" sz="1800" dirty="0" smtClean="0"/>
              <a:t>($</a:t>
            </a:r>
            <a:r>
              <a:rPr lang="fr-FR" sz="1800" dirty="0" err="1" smtClean="0"/>
              <a:t>str</a:t>
            </a:r>
            <a:r>
              <a:rPr lang="fr-FR" sz="1800" dirty="0" smtClean="0"/>
              <a:t>);</a:t>
            </a:r>
            <a:br>
              <a:rPr lang="fr-FR" sz="1800" dirty="0" smtClean="0"/>
            </a:br>
            <a:r>
              <a:rPr lang="fr-FR" sz="1800" b="1" dirty="0" smtClean="0">
                <a:solidFill>
                  <a:srgbClr val="008000"/>
                </a:solidFill>
              </a:rPr>
              <a:t>// Affiche : </a:t>
            </a:r>
            <a:r>
              <a:rPr lang="fr-FR" sz="1800" dirty="0" smtClean="0"/>
              <a:t>J'ai "sorti" le &lt;</a:t>
            </a:r>
            <a:r>
              <a:rPr lang="fr-FR" sz="1800" dirty="0" err="1" smtClean="0"/>
              <a:t>strong</a:t>
            </a:r>
            <a:r>
              <a:rPr lang="fr-FR" sz="1800" dirty="0" smtClean="0"/>
              <a:t>&gt;chien&lt;/</a:t>
            </a:r>
            <a:r>
              <a:rPr lang="fr-FR" sz="1800" dirty="0" err="1" smtClean="0"/>
              <a:t>strong</a:t>
            </a:r>
            <a:r>
              <a:rPr lang="fr-FR" sz="1800" dirty="0" smtClean="0"/>
              <a:t>&gt; tout à l'heure</a:t>
            </a:r>
            <a:endParaRPr lang="fr-FR" sz="1800" b="1" dirty="0" smtClean="0">
              <a:solidFill>
                <a:srgbClr val="008000"/>
              </a:solidFill>
            </a:endParaRPr>
          </a:p>
          <a:p>
            <a:pPr marL="0" indent="0">
              <a:spcBef>
                <a:spcPts val="600"/>
              </a:spcBef>
              <a:buNone/>
            </a:pPr>
            <a:r>
              <a:rPr lang="fr-FR" sz="1800" dirty="0" smtClean="0"/>
              <a:t/>
            </a:r>
            <a:br>
              <a:rPr lang="fr-FR" sz="1800" dirty="0" smtClean="0"/>
            </a:br>
            <a:r>
              <a:rPr lang="fr-FR" sz="1800" dirty="0" smtClean="0"/>
              <a:t>?&gt; </a:t>
            </a:r>
            <a:endParaRPr lang="fr-FR" sz="1800" dirty="0"/>
          </a:p>
          <a:p>
            <a:pPr marL="0" indent="0">
              <a:spcBef>
                <a:spcPts val="600"/>
              </a:spcBef>
              <a:buNone/>
            </a:pPr>
            <a:endParaRPr lang="fr-FR" sz="1800" dirty="0" smtClean="0"/>
          </a:p>
          <a:p>
            <a:pPr marL="0" indent="0">
              <a:buNone/>
            </a:pPr>
            <a:endParaRPr lang="fr-FR" sz="1800" b="1" dirty="0" smtClean="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2094868809"/>
      </p:ext>
    </p:extLst>
  </p:cSld>
  <p:clrMapOvr>
    <a:masterClrMapping/>
  </p:clrMapOvr>
  <p:transition spd="slow">
    <p:wipe dir="d"/>
  </p:transition>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smtClean="0">
                <a:solidFill>
                  <a:schemeClr val="accent2">
                    <a:lumMod val="75000"/>
                  </a:schemeClr>
                </a:solidFill>
              </a:rPr>
              <a:t>utf8_encode()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spcBef>
                <a:spcPts val="600"/>
              </a:spcBef>
              <a:buNone/>
            </a:pPr>
            <a:r>
              <a:rPr lang="fr-FR" sz="2000" dirty="0" smtClean="0">
                <a:solidFill>
                  <a:schemeClr val="tx2">
                    <a:lumMod val="75000"/>
                  </a:schemeClr>
                </a:solidFill>
              </a:rPr>
              <a:t>string </a:t>
            </a:r>
            <a:r>
              <a:rPr lang="fr-FR" sz="2000" b="1" i="1" dirty="0" smtClean="0">
                <a:solidFill>
                  <a:schemeClr val="accent2">
                    <a:lumMod val="75000"/>
                  </a:schemeClr>
                </a:solidFill>
              </a:rPr>
              <a:t>utf8_encode </a:t>
            </a:r>
            <a:r>
              <a:rPr lang="fr-FR" sz="2000" b="1" dirty="0" smtClean="0">
                <a:solidFill>
                  <a:schemeClr val="accent2">
                    <a:lumMod val="75000"/>
                  </a:schemeClr>
                </a:solidFill>
              </a:rPr>
              <a:t>(</a:t>
            </a:r>
            <a:r>
              <a:rPr lang="fr-FR" sz="2000" b="1" i="1" dirty="0" smtClean="0">
                <a:solidFill>
                  <a:schemeClr val="tx2">
                    <a:lumMod val="75000"/>
                  </a:schemeClr>
                </a:solidFill>
              </a:rPr>
              <a:t>chaine</a:t>
            </a:r>
            <a:r>
              <a:rPr lang="fr-FR" sz="2000" b="1" i="1" dirty="0" smtClean="0">
                <a:solidFill>
                  <a:schemeClr val="accent2">
                    <a:lumMod val="75000"/>
                  </a:schemeClr>
                </a:solidFill>
              </a:rPr>
              <a:t>) </a:t>
            </a:r>
            <a:endParaRPr lang="fr-FR" sz="2000" b="1" i="1" dirty="0">
              <a:solidFill>
                <a:schemeClr val="accent2">
                  <a:lumMod val="75000"/>
                </a:schemeClr>
              </a:solidFill>
            </a:endParaRPr>
          </a:p>
          <a:p>
            <a:pPr marL="0" indent="0">
              <a:spcBef>
                <a:spcPts val="600"/>
              </a:spcBef>
              <a:buNone/>
            </a:pPr>
            <a:r>
              <a:rPr lang="fr-FR" sz="2000" dirty="0" smtClean="0"/>
              <a:t>Encode </a:t>
            </a:r>
            <a:r>
              <a:rPr lang="fr-FR" sz="2000" dirty="0"/>
              <a:t>la chaîne </a:t>
            </a:r>
            <a:r>
              <a:rPr lang="fr-FR" sz="2000" b="1" dirty="0" smtClean="0">
                <a:solidFill>
                  <a:schemeClr val="tx2">
                    <a:lumMod val="75000"/>
                  </a:schemeClr>
                </a:solidFill>
              </a:rPr>
              <a:t>chaine</a:t>
            </a:r>
            <a:r>
              <a:rPr lang="fr-FR" sz="2000" dirty="0" smtClean="0"/>
              <a:t> </a:t>
            </a:r>
            <a:r>
              <a:rPr lang="fr-FR" sz="2000" dirty="0"/>
              <a:t>au format </a:t>
            </a:r>
            <a:r>
              <a:rPr lang="fr-FR" sz="2000" i="1" dirty="0" smtClean="0"/>
              <a:t>UTF-8</a:t>
            </a:r>
            <a:r>
              <a:rPr lang="fr-FR" sz="2000" dirty="0" smtClean="0"/>
              <a:t>.</a:t>
            </a:r>
          </a:p>
          <a:p>
            <a:pPr marL="0" indent="0">
              <a:spcBef>
                <a:spcPts val="600"/>
              </a:spcBef>
              <a:buNone/>
            </a:pPr>
            <a:endParaRPr lang="fr-FR" sz="2000" b="1" dirty="0">
              <a:solidFill>
                <a:schemeClr val="tx2">
                  <a:lumMod val="75000"/>
                </a:schemeClr>
              </a:solidFill>
            </a:endParaRPr>
          </a:p>
          <a:p>
            <a:pPr marL="0" indent="0">
              <a:spcBef>
                <a:spcPts val="600"/>
              </a:spcBef>
              <a:buNone/>
            </a:pPr>
            <a:r>
              <a:rPr lang="fr-FR" sz="1800" b="1" dirty="0" smtClean="0">
                <a:solidFill>
                  <a:schemeClr val="tx2">
                    <a:lumMod val="75000"/>
                  </a:schemeClr>
                </a:solidFill>
              </a:rPr>
              <a:t>exemple :</a:t>
            </a:r>
          </a:p>
          <a:p>
            <a:pPr marL="0" indent="0">
              <a:spcBef>
                <a:spcPts val="600"/>
              </a:spcBef>
              <a:buNone/>
            </a:pPr>
            <a:r>
              <a:rPr lang="fr-FR" sz="1800" dirty="0" smtClean="0">
                <a:solidFill>
                  <a:schemeClr val="tx2">
                    <a:lumMod val="75000"/>
                  </a:schemeClr>
                </a:solidFill>
              </a:rPr>
              <a:t>&lt;?PHP</a:t>
            </a:r>
          </a:p>
          <a:p>
            <a:pPr marL="0" indent="0">
              <a:spcBef>
                <a:spcPts val="600"/>
              </a:spcBef>
              <a:buNone/>
            </a:pPr>
            <a:r>
              <a:rPr lang="fr-FR" sz="1800" b="1" dirty="0" smtClean="0">
                <a:latin typeface="Courier New" panose="02070309020205020404" pitchFamily="49" charset="0"/>
                <a:cs typeface="Courier New" panose="02070309020205020404" pitchFamily="49" charset="0"/>
              </a:rPr>
              <a:t>$</a:t>
            </a:r>
            <a:r>
              <a:rPr lang="fr-FR" sz="1800" b="1" dirty="0" err="1" smtClean="0">
                <a:latin typeface="Courier New" panose="02070309020205020404" pitchFamily="49" charset="0"/>
                <a:cs typeface="Courier New" panose="02070309020205020404" pitchFamily="49" charset="0"/>
              </a:rPr>
              <a:t>str</a:t>
            </a:r>
            <a:r>
              <a:rPr lang="fr-FR" sz="1800" b="1" dirty="0" smtClean="0">
                <a:latin typeface="Courier New" panose="02070309020205020404" pitchFamily="49" charset="0"/>
                <a:cs typeface="Courier New" panose="02070309020205020404" pitchFamily="49" charset="0"/>
              </a:rPr>
              <a:t> = utf8_encode($var);</a:t>
            </a:r>
          </a:p>
          <a:p>
            <a:pPr marL="0" indent="0">
              <a:spcBef>
                <a:spcPts val="600"/>
              </a:spcBef>
              <a:buNone/>
            </a:pPr>
            <a:r>
              <a:rPr lang="fr-FR" sz="1800" dirty="0" smtClean="0">
                <a:solidFill>
                  <a:schemeClr val="tx2">
                    <a:lumMod val="75000"/>
                  </a:schemeClr>
                </a:solidFill>
              </a:rPr>
              <a:t>?&gt;</a:t>
            </a:r>
          </a:p>
          <a:p>
            <a:pPr marL="0" indent="0">
              <a:spcBef>
                <a:spcPts val="600"/>
              </a:spcBef>
              <a:buNone/>
            </a:pPr>
            <a:endParaRPr lang="fr-FR" sz="1800" dirty="0" smtClean="0"/>
          </a:p>
          <a:p>
            <a:pPr marL="0" indent="0">
              <a:buNone/>
            </a:pPr>
            <a:endParaRPr lang="fr-FR" sz="1800" b="1" dirty="0" smtClean="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3622779829"/>
      </p:ext>
    </p:extLst>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types de variables</a:t>
            </a:r>
            <a:endParaRPr lang="fr-FR" dirty="0"/>
          </a:p>
        </p:txBody>
      </p:sp>
      <p:sp>
        <p:nvSpPr>
          <p:cNvPr id="3" name="Espace réservé du contenu 2"/>
          <p:cNvSpPr>
            <a:spLocks noGrp="1"/>
          </p:cNvSpPr>
          <p:nvPr>
            <p:ph idx="1"/>
          </p:nvPr>
        </p:nvSpPr>
        <p:spPr>
          <a:xfrm>
            <a:off x="762000" y="1268760"/>
            <a:ext cx="8274496" cy="5328593"/>
          </a:xfrm>
        </p:spPr>
        <p:txBody>
          <a:bodyPr>
            <a:normAutofit/>
          </a:bodyPr>
          <a:lstStyle/>
          <a:p>
            <a:pPr marL="0" indent="0">
              <a:buNone/>
            </a:pPr>
            <a:r>
              <a:rPr lang="fr-FR" sz="2000" b="1" dirty="0" smtClean="0"/>
              <a:t>Syntaxe </a:t>
            </a:r>
            <a:r>
              <a:rPr lang="fr-FR" sz="2000" b="1" dirty="0" err="1" smtClean="0"/>
              <a:t>Nowdoc</a:t>
            </a:r>
            <a:endParaRPr lang="fr-FR" sz="2000" b="1" dirty="0"/>
          </a:p>
          <a:p>
            <a:pPr marL="0" indent="0">
              <a:buNone/>
            </a:pPr>
            <a:r>
              <a:rPr lang="fr-FR" sz="2000" dirty="0" err="1"/>
              <a:t>Nowdoc</a:t>
            </a:r>
            <a:r>
              <a:rPr lang="fr-FR" sz="2000" dirty="0"/>
              <a:t> est aux chaînes entourées de guillemets simples ce qu'</a:t>
            </a:r>
            <a:r>
              <a:rPr lang="fr-FR" sz="2000" dirty="0" err="1"/>
              <a:t>Heredoc</a:t>
            </a:r>
            <a:r>
              <a:rPr lang="fr-FR" sz="2000" dirty="0"/>
              <a:t> est aux chaînes entourées de guillemets doubles. </a:t>
            </a:r>
            <a:endParaRPr lang="fr-FR" sz="2000" dirty="0" smtClean="0"/>
          </a:p>
          <a:p>
            <a:pPr marL="0" indent="0">
              <a:buNone/>
            </a:pPr>
            <a:r>
              <a:rPr lang="fr-FR" sz="2000" dirty="0" smtClean="0"/>
              <a:t>Un </a:t>
            </a:r>
            <a:r>
              <a:rPr lang="fr-FR" sz="2000" dirty="0" err="1"/>
              <a:t>Nowdoc</a:t>
            </a:r>
            <a:r>
              <a:rPr lang="fr-FR" sz="2000" dirty="0"/>
              <a:t> est spécifié de manière similaire à un </a:t>
            </a:r>
            <a:r>
              <a:rPr lang="fr-FR" sz="2000" dirty="0" err="1"/>
              <a:t>Heredoc</a:t>
            </a:r>
            <a:r>
              <a:rPr lang="fr-FR" sz="2000" dirty="0"/>
              <a:t>, </a:t>
            </a:r>
            <a:r>
              <a:rPr lang="fr-FR" sz="2000" b="1" dirty="0" smtClean="0">
                <a:solidFill>
                  <a:schemeClr val="accent2">
                    <a:lumMod val="75000"/>
                  </a:schemeClr>
                </a:solidFill>
              </a:rPr>
              <a:t>&lt;&lt;&lt; </a:t>
            </a:r>
            <a:r>
              <a:rPr lang="fr-FR" sz="2000" dirty="0" smtClean="0"/>
              <a:t>mais </a:t>
            </a:r>
            <a:r>
              <a:rPr lang="fr-FR" sz="2000" i="1" dirty="0"/>
              <a:t>aucune analyse n'est effectuée</a:t>
            </a:r>
            <a:r>
              <a:rPr lang="fr-FR" sz="2000" dirty="0"/>
              <a:t> dans une construction </a:t>
            </a:r>
            <a:r>
              <a:rPr lang="fr-FR" sz="2000" dirty="0" err="1"/>
              <a:t>Nowdoc</a:t>
            </a:r>
            <a:r>
              <a:rPr lang="fr-FR" sz="2000" dirty="0"/>
              <a:t>. Cette syntaxe est idéale pour embarquer du code PHP ou d'autres larges blocs de texte, sans avoir besoin d'échapper quoi que ce soit. </a:t>
            </a:r>
            <a:endParaRPr lang="fr-FR" sz="2000" dirty="0" smtClean="0"/>
          </a:p>
          <a:p>
            <a:pPr marL="0" indent="0">
              <a:buNone/>
            </a:pPr>
            <a:r>
              <a:rPr lang="fr-FR" sz="2000" dirty="0" smtClean="0"/>
              <a:t>Après l'opérateur </a:t>
            </a:r>
            <a:r>
              <a:rPr lang="fr-FR" sz="2000" b="1" dirty="0">
                <a:solidFill>
                  <a:schemeClr val="accent2">
                    <a:lumMod val="75000"/>
                  </a:schemeClr>
                </a:solidFill>
              </a:rPr>
              <a:t>&lt;&lt;&lt;</a:t>
            </a:r>
            <a:r>
              <a:rPr lang="fr-FR" sz="2000" dirty="0" smtClean="0"/>
              <a:t>, </a:t>
            </a:r>
            <a:r>
              <a:rPr lang="fr-FR" sz="2000" dirty="0"/>
              <a:t>un identifiant est fourni, mais </a:t>
            </a:r>
            <a:r>
              <a:rPr lang="fr-FR" sz="2000" dirty="0" smtClean="0"/>
              <a:t>cet identifiant doit être </a:t>
            </a:r>
            <a:r>
              <a:rPr lang="fr-FR" sz="2000" dirty="0"/>
              <a:t>entouré de guillemets simples </a:t>
            </a:r>
            <a:r>
              <a:rPr lang="fr-FR" sz="2000" dirty="0" smtClean="0"/>
              <a:t>: </a:t>
            </a:r>
            <a:r>
              <a:rPr lang="fr-FR" sz="2000" b="1" dirty="0" smtClean="0">
                <a:solidFill>
                  <a:schemeClr val="accent2">
                    <a:lumMod val="75000"/>
                  </a:schemeClr>
                </a:solidFill>
              </a:rPr>
              <a:t>&lt;&lt;&lt;'FIN'</a:t>
            </a:r>
            <a:endParaRPr lang="fr-FR" sz="2000" dirty="0" smtClean="0"/>
          </a:p>
          <a:p>
            <a:pPr marL="0" indent="0">
              <a:buNone/>
            </a:pPr>
            <a:r>
              <a:rPr lang="fr-FR" sz="2000" dirty="0" smtClean="0"/>
              <a:t>exemple :</a:t>
            </a:r>
          </a:p>
          <a:p>
            <a:pPr marL="0" indent="0">
              <a:buNone/>
            </a:pPr>
            <a:r>
              <a:rPr lang="fr-FR" sz="2000" dirty="0" smtClean="0"/>
              <a:t>$note </a:t>
            </a:r>
            <a:r>
              <a:rPr lang="fr-FR" sz="2000" dirty="0"/>
              <a:t>= </a:t>
            </a:r>
            <a:r>
              <a:rPr lang="fr-FR" sz="2000" b="1" dirty="0" smtClean="0">
                <a:solidFill>
                  <a:schemeClr val="accent2">
                    <a:lumMod val="75000"/>
                  </a:schemeClr>
                </a:solidFill>
              </a:rPr>
              <a:t>&lt;&lt;&lt;'FINOTE'</a:t>
            </a:r>
            <a:endParaRPr lang="fr-FR" sz="2000" b="1" dirty="0">
              <a:solidFill>
                <a:schemeClr val="accent2">
                  <a:lumMod val="75000"/>
                </a:schemeClr>
              </a:solidFill>
            </a:endParaRPr>
          </a:p>
          <a:p>
            <a:pPr marL="0" indent="0">
              <a:buNone/>
            </a:pPr>
            <a:r>
              <a:rPr lang="fr-FR" sz="2000" dirty="0" smtClean="0"/>
              <a:t>Rien ne sert de courir\n</a:t>
            </a:r>
          </a:p>
          <a:p>
            <a:pPr marL="0" indent="0">
              <a:buNone/>
            </a:pPr>
            <a:r>
              <a:rPr lang="fr-FR" sz="2000" dirty="0" smtClean="0"/>
              <a:t>Il faut partir à point</a:t>
            </a:r>
          </a:p>
          <a:p>
            <a:pPr marL="0" indent="0">
              <a:buNone/>
            </a:pPr>
            <a:r>
              <a:rPr lang="fr-FR" sz="2000" b="1" dirty="0" smtClean="0">
                <a:solidFill>
                  <a:schemeClr val="accent2">
                    <a:lumMod val="75000"/>
                  </a:schemeClr>
                </a:solidFill>
              </a:rPr>
              <a:t>FINOTE</a:t>
            </a:r>
            <a:r>
              <a:rPr lang="fr-FR" sz="2000" dirty="0" smtClean="0"/>
              <a:t>;</a:t>
            </a:r>
          </a:p>
          <a:p>
            <a:pPr marL="0" indent="0">
              <a:buNone/>
            </a:pPr>
            <a:r>
              <a:rPr lang="fr-FR" sz="2000" dirty="0" err="1" smtClean="0"/>
              <a:t>echo</a:t>
            </a:r>
            <a:r>
              <a:rPr lang="fr-FR" sz="2000" dirty="0" smtClean="0"/>
              <a:t> $note;  // </a:t>
            </a:r>
            <a:r>
              <a:rPr lang="fr-FR" sz="2000" i="1" dirty="0" smtClean="0"/>
              <a:t>affiche :  </a:t>
            </a:r>
            <a:r>
              <a:rPr lang="fr-FR" sz="2000" dirty="0" smtClean="0"/>
              <a:t>Rien </a:t>
            </a:r>
            <a:r>
              <a:rPr lang="fr-FR" sz="2000" dirty="0"/>
              <a:t>ne sert de </a:t>
            </a:r>
            <a:r>
              <a:rPr lang="fr-FR" sz="2000" dirty="0" smtClean="0"/>
              <a:t>courir\</a:t>
            </a:r>
            <a:r>
              <a:rPr lang="fr-FR" sz="2000" dirty="0" err="1" smtClean="0"/>
              <a:t>nIl</a:t>
            </a:r>
            <a:r>
              <a:rPr lang="fr-FR" sz="2000" dirty="0" smtClean="0"/>
              <a:t> faut </a:t>
            </a:r>
            <a:r>
              <a:rPr lang="fr-FR" sz="2000" dirty="0"/>
              <a:t>partir à point</a:t>
            </a:r>
          </a:p>
          <a:p>
            <a:pPr marL="0" indent="0">
              <a:buNone/>
            </a:pPr>
            <a:endParaRPr lang="fr-FR" sz="2000" dirty="0" smtClean="0"/>
          </a:p>
          <a:p>
            <a:pPr marL="0" indent="0">
              <a:buNone/>
            </a:pPr>
            <a:endParaRPr lang="fr-FR" sz="2000" dirty="0"/>
          </a:p>
          <a:p>
            <a:pPr marL="0" indent="0">
              <a:buNone/>
            </a:pPr>
            <a:endParaRPr lang="fr-FR" sz="2000" dirty="0" smtClean="0"/>
          </a:p>
        </p:txBody>
      </p:sp>
    </p:spTree>
    <p:extLst>
      <p:ext uri="{BB962C8B-B14F-4D97-AF65-F5344CB8AC3E}">
        <p14:creationId xmlns:p14="http://schemas.microsoft.com/office/powerpoint/2010/main" val="109988073"/>
      </p:ext>
    </p:extLst>
  </p:cSld>
  <p:clrMapOvr>
    <a:masterClrMapping/>
  </p:clrMapOvr>
  <p:transition spd="slow">
    <p:wipe dir="d"/>
  </p:transition>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smtClean="0">
                <a:solidFill>
                  <a:schemeClr val="accent2">
                    <a:lumMod val="75000"/>
                  </a:schemeClr>
                </a:solidFill>
              </a:rPr>
              <a:t>utf8_decode()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spcBef>
                <a:spcPts val="600"/>
              </a:spcBef>
              <a:buNone/>
            </a:pPr>
            <a:r>
              <a:rPr lang="fr-FR" sz="2000" dirty="0" smtClean="0">
                <a:solidFill>
                  <a:schemeClr val="tx2">
                    <a:lumMod val="75000"/>
                  </a:schemeClr>
                </a:solidFill>
              </a:rPr>
              <a:t>string </a:t>
            </a:r>
            <a:r>
              <a:rPr lang="fr-FR" sz="2000" b="1" i="1" dirty="0" smtClean="0">
                <a:solidFill>
                  <a:schemeClr val="accent2">
                    <a:lumMod val="75000"/>
                  </a:schemeClr>
                </a:solidFill>
              </a:rPr>
              <a:t>utf8_decode </a:t>
            </a:r>
            <a:r>
              <a:rPr lang="fr-FR" sz="2000" b="1" dirty="0" smtClean="0">
                <a:solidFill>
                  <a:schemeClr val="accent2">
                    <a:lumMod val="75000"/>
                  </a:schemeClr>
                </a:solidFill>
              </a:rPr>
              <a:t>(</a:t>
            </a:r>
            <a:r>
              <a:rPr lang="fr-FR" sz="2000" b="1" i="1" dirty="0" smtClean="0">
                <a:solidFill>
                  <a:schemeClr val="tx2">
                    <a:lumMod val="75000"/>
                  </a:schemeClr>
                </a:solidFill>
              </a:rPr>
              <a:t>chaine</a:t>
            </a:r>
            <a:r>
              <a:rPr lang="fr-FR" sz="2000" b="1" i="1" dirty="0" smtClean="0">
                <a:solidFill>
                  <a:schemeClr val="accent2">
                    <a:lumMod val="75000"/>
                  </a:schemeClr>
                </a:solidFill>
              </a:rPr>
              <a:t>) </a:t>
            </a:r>
            <a:endParaRPr lang="fr-FR" sz="2000" b="1" i="1" dirty="0">
              <a:solidFill>
                <a:schemeClr val="accent2">
                  <a:lumMod val="75000"/>
                </a:schemeClr>
              </a:solidFill>
            </a:endParaRPr>
          </a:p>
          <a:p>
            <a:pPr marL="0" indent="0">
              <a:spcBef>
                <a:spcPts val="600"/>
              </a:spcBef>
              <a:buNone/>
            </a:pPr>
            <a:r>
              <a:rPr lang="fr-FR" sz="2000" dirty="0" err="1" smtClean="0"/>
              <a:t>Decode</a:t>
            </a:r>
            <a:r>
              <a:rPr lang="fr-FR" sz="2000" dirty="0" smtClean="0"/>
              <a:t> </a:t>
            </a:r>
            <a:r>
              <a:rPr lang="fr-FR" sz="2000" dirty="0"/>
              <a:t>la chaîne </a:t>
            </a:r>
            <a:r>
              <a:rPr lang="fr-FR" sz="2000" b="1" dirty="0" smtClean="0">
                <a:solidFill>
                  <a:schemeClr val="tx2">
                    <a:lumMod val="75000"/>
                  </a:schemeClr>
                </a:solidFill>
              </a:rPr>
              <a:t>chaine</a:t>
            </a:r>
            <a:r>
              <a:rPr lang="fr-FR" sz="2000" dirty="0" smtClean="0"/>
              <a:t> </a:t>
            </a:r>
            <a:r>
              <a:rPr lang="fr-FR" sz="2000" dirty="0"/>
              <a:t>au format </a:t>
            </a:r>
            <a:r>
              <a:rPr lang="fr-FR" sz="2000" dirty="0" smtClean="0"/>
              <a:t>8859-1.</a:t>
            </a:r>
          </a:p>
          <a:p>
            <a:pPr marL="0" indent="0">
              <a:spcBef>
                <a:spcPts val="600"/>
              </a:spcBef>
              <a:buNone/>
            </a:pPr>
            <a:endParaRPr lang="fr-FR" sz="2000" b="1" dirty="0">
              <a:solidFill>
                <a:schemeClr val="tx2">
                  <a:lumMod val="75000"/>
                </a:schemeClr>
              </a:solidFill>
            </a:endParaRPr>
          </a:p>
          <a:p>
            <a:pPr marL="0" indent="0">
              <a:spcBef>
                <a:spcPts val="600"/>
              </a:spcBef>
              <a:buNone/>
            </a:pPr>
            <a:r>
              <a:rPr lang="fr-FR" sz="1800" b="1" dirty="0" smtClean="0">
                <a:solidFill>
                  <a:schemeClr val="tx2">
                    <a:lumMod val="75000"/>
                  </a:schemeClr>
                </a:solidFill>
              </a:rPr>
              <a:t>exemple :</a:t>
            </a:r>
          </a:p>
          <a:p>
            <a:pPr marL="0" indent="0">
              <a:spcBef>
                <a:spcPts val="600"/>
              </a:spcBef>
              <a:buNone/>
            </a:pPr>
            <a:r>
              <a:rPr lang="fr-FR" sz="1800" dirty="0" smtClean="0">
                <a:solidFill>
                  <a:schemeClr val="tx2">
                    <a:lumMod val="75000"/>
                  </a:schemeClr>
                </a:solidFill>
              </a:rPr>
              <a:t>&lt;?PHP</a:t>
            </a:r>
          </a:p>
          <a:p>
            <a:pPr marL="0" indent="0">
              <a:spcBef>
                <a:spcPts val="600"/>
              </a:spcBef>
              <a:buNone/>
            </a:pPr>
            <a:r>
              <a:rPr lang="fr-FR" sz="1800" b="1" dirty="0" smtClean="0">
                <a:latin typeface="Courier New" panose="02070309020205020404" pitchFamily="49" charset="0"/>
                <a:cs typeface="Courier New" panose="02070309020205020404" pitchFamily="49" charset="0"/>
              </a:rPr>
              <a:t>$</a:t>
            </a:r>
            <a:r>
              <a:rPr lang="fr-FR" sz="1800" b="1" dirty="0" err="1" smtClean="0">
                <a:latin typeface="Courier New" panose="02070309020205020404" pitchFamily="49" charset="0"/>
                <a:cs typeface="Courier New" panose="02070309020205020404" pitchFamily="49" charset="0"/>
              </a:rPr>
              <a:t>str</a:t>
            </a:r>
            <a:r>
              <a:rPr lang="fr-FR" sz="1800" b="1" dirty="0" smtClean="0">
                <a:latin typeface="Courier New" panose="02070309020205020404" pitchFamily="49" charset="0"/>
                <a:cs typeface="Courier New" panose="02070309020205020404" pitchFamily="49" charset="0"/>
              </a:rPr>
              <a:t> = utf8_decode($var);</a:t>
            </a:r>
          </a:p>
          <a:p>
            <a:pPr marL="0" indent="0">
              <a:spcBef>
                <a:spcPts val="600"/>
              </a:spcBef>
              <a:buNone/>
            </a:pPr>
            <a:r>
              <a:rPr lang="fr-FR" sz="1800" dirty="0" smtClean="0">
                <a:solidFill>
                  <a:schemeClr val="tx2">
                    <a:lumMod val="75000"/>
                  </a:schemeClr>
                </a:solidFill>
              </a:rPr>
              <a:t>?&gt;</a:t>
            </a:r>
          </a:p>
          <a:p>
            <a:pPr marL="0" indent="0">
              <a:spcBef>
                <a:spcPts val="600"/>
              </a:spcBef>
              <a:buNone/>
            </a:pPr>
            <a:endParaRPr lang="fr-FR" sz="1800" dirty="0" smtClean="0"/>
          </a:p>
          <a:p>
            <a:pPr marL="0" indent="0">
              <a:buNone/>
            </a:pPr>
            <a:endParaRPr lang="fr-FR" sz="1800" b="1" dirty="0" smtClean="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805636324"/>
      </p:ext>
    </p:extLst>
  </p:cSld>
  <p:clrMapOvr>
    <a:masterClrMapping/>
  </p:clrMapOvr>
  <p:transition spd="slow">
    <p:wipe dir="d"/>
  </p:transition>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smtClean="0">
                <a:solidFill>
                  <a:schemeClr val="accent2">
                    <a:lumMod val="75000"/>
                  </a:schemeClr>
                </a:solidFill>
              </a:rPr>
              <a:t>md5()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spcBef>
                <a:spcPts val="600"/>
              </a:spcBef>
              <a:buNone/>
            </a:pPr>
            <a:r>
              <a:rPr lang="fr-FR" sz="2000" dirty="0" smtClean="0">
                <a:solidFill>
                  <a:schemeClr val="tx2">
                    <a:lumMod val="75000"/>
                  </a:schemeClr>
                </a:solidFill>
              </a:rPr>
              <a:t>string </a:t>
            </a:r>
            <a:r>
              <a:rPr lang="fr-FR" sz="2000" b="1" i="1" dirty="0" smtClean="0">
                <a:solidFill>
                  <a:schemeClr val="accent2">
                    <a:lumMod val="75000"/>
                  </a:schemeClr>
                </a:solidFill>
              </a:rPr>
              <a:t>md5 </a:t>
            </a:r>
            <a:r>
              <a:rPr lang="fr-FR" sz="2000" b="1" dirty="0" smtClean="0">
                <a:solidFill>
                  <a:schemeClr val="accent2">
                    <a:lumMod val="75000"/>
                  </a:schemeClr>
                </a:solidFill>
              </a:rPr>
              <a:t>(</a:t>
            </a:r>
            <a:r>
              <a:rPr lang="fr-FR" sz="2000" b="1" i="1" dirty="0" smtClean="0">
                <a:solidFill>
                  <a:schemeClr val="tx2">
                    <a:lumMod val="75000"/>
                  </a:schemeClr>
                </a:solidFill>
              </a:rPr>
              <a:t>chaine</a:t>
            </a:r>
            <a:r>
              <a:rPr lang="fr-FR" sz="2000" b="1" i="1" dirty="0" smtClean="0">
                <a:solidFill>
                  <a:schemeClr val="accent2">
                    <a:lumMod val="75000"/>
                  </a:schemeClr>
                </a:solidFill>
              </a:rPr>
              <a:t>) </a:t>
            </a:r>
            <a:endParaRPr lang="fr-FR" sz="2000" b="1" i="1" dirty="0">
              <a:solidFill>
                <a:schemeClr val="accent2">
                  <a:lumMod val="75000"/>
                </a:schemeClr>
              </a:solidFill>
            </a:endParaRPr>
          </a:p>
          <a:p>
            <a:pPr marL="0" indent="0">
              <a:spcBef>
                <a:spcPts val="600"/>
              </a:spcBef>
              <a:buNone/>
            </a:pPr>
            <a:r>
              <a:rPr lang="fr-FR" sz="2000" dirty="0"/>
              <a:t>Retourne le md5 de la chaîne, sous la forme d'un nombre hexadécimal de 32 caractères. </a:t>
            </a:r>
            <a:endParaRPr lang="fr-FR" sz="2000" dirty="0" smtClean="0"/>
          </a:p>
          <a:p>
            <a:pPr marL="0" indent="0">
              <a:spcBef>
                <a:spcPts val="600"/>
              </a:spcBef>
              <a:buNone/>
            </a:pPr>
            <a:endParaRPr lang="fr-FR" sz="2000" b="1" dirty="0">
              <a:solidFill>
                <a:schemeClr val="tx2">
                  <a:lumMod val="75000"/>
                </a:schemeClr>
              </a:solidFill>
            </a:endParaRPr>
          </a:p>
          <a:p>
            <a:pPr marL="0" indent="0">
              <a:spcBef>
                <a:spcPts val="600"/>
              </a:spcBef>
              <a:buNone/>
            </a:pPr>
            <a:r>
              <a:rPr lang="fr-FR" sz="1800" b="1" dirty="0" smtClean="0">
                <a:solidFill>
                  <a:schemeClr val="tx2">
                    <a:lumMod val="75000"/>
                  </a:schemeClr>
                </a:solidFill>
              </a:rPr>
              <a:t>exemple :</a:t>
            </a:r>
          </a:p>
          <a:p>
            <a:pPr marL="0" indent="0">
              <a:spcBef>
                <a:spcPts val="600"/>
              </a:spcBef>
              <a:buNone/>
            </a:pPr>
            <a:r>
              <a:rPr lang="fr-FR" sz="1800" dirty="0" smtClean="0">
                <a:solidFill>
                  <a:schemeClr val="tx2">
                    <a:lumMod val="75000"/>
                  </a:schemeClr>
                </a:solidFill>
              </a:rPr>
              <a:t>&lt;?PHP</a:t>
            </a:r>
          </a:p>
          <a:p>
            <a:pPr marL="0" indent="0">
              <a:spcBef>
                <a:spcPts val="600"/>
              </a:spcBef>
              <a:buNone/>
            </a:pPr>
            <a:r>
              <a:rPr lang="fr-FR" sz="1800" b="1" dirty="0">
                <a:latin typeface="Courier New" panose="02070309020205020404" pitchFamily="49" charset="0"/>
                <a:cs typeface="Courier New" panose="02070309020205020404" pitchFamily="49" charset="0"/>
              </a:rPr>
              <a:t>$</a:t>
            </a:r>
            <a:r>
              <a:rPr lang="fr-FR" sz="1800" b="1" dirty="0" err="1">
                <a:latin typeface="Courier New" panose="02070309020205020404" pitchFamily="49" charset="0"/>
                <a:cs typeface="Courier New" panose="02070309020205020404" pitchFamily="49" charset="0"/>
              </a:rPr>
              <a:t>str</a:t>
            </a:r>
            <a:r>
              <a:rPr lang="fr-FR" sz="1800" b="1" dirty="0">
                <a:latin typeface="Courier New" panose="02070309020205020404" pitchFamily="49" charset="0"/>
                <a:cs typeface="Courier New" panose="02070309020205020404" pitchFamily="49" charset="0"/>
              </a:rPr>
              <a:t> = '</a:t>
            </a:r>
            <a:r>
              <a:rPr lang="fr-FR" sz="1800" b="1" dirty="0" err="1">
                <a:latin typeface="Courier New" panose="02070309020205020404" pitchFamily="49" charset="0"/>
                <a:cs typeface="Courier New" panose="02070309020205020404" pitchFamily="49" charset="0"/>
              </a:rPr>
              <a:t>apple</a:t>
            </a:r>
            <a:r>
              <a:rPr lang="fr-FR" sz="1800" b="1" dirty="0">
                <a:latin typeface="Courier New" panose="02070309020205020404" pitchFamily="49" charset="0"/>
                <a:cs typeface="Courier New" panose="02070309020205020404" pitchFamily="49" charset="0"/>
              </a:rPr>
              <a:t>';</a:t>
            </a:r>
            <a:br>
              <a:rPr lang="fr-FR" sz="1800" b="1" dirty="0">
                <a:latin typeface="Courier New" panose="02070309020205020404" pitchFamily="49" charset="0"/>
                <a:cs typeface="Courier New" panose="02070309020205020404" pitchFamily="49" charset="0"/>
              </a:rPr>
            </a:br>
            <a:r>
              <a:rPr lang="fr-FR" sz="1800" b="1" dirty="0" smtClean="0">
                <a:latin typeface="Courier New" panose="02070309020205020404" pitchFamily="49" charset="0"/>
                <a:cs typeface="Courier New" panose="02070309020205020404" pitchFamily="49" charset="0"/>
              </a:rPr>
              <a:t>if</a:t>
            </a:r>
            <a:r>
              <a:rPr lang="fr-FR" sz="1800" b="1" dirty="0">
                <a:latin typeface="Courier New" panose="02070309020205020404" pitchFamily="49" charset="0"/>
                <a:cs typeface="Courier New" panose="02070309020205020404" pitchFamily="49" charset="0"/>
              </a:rPr>
              <a:t> (md5($</a:t>
            </a:r>
            <a:r>
              <a:rPr lang="fr-FR" sz="1800" b="1" dirty="0" err="1">
                <a:latin typeface="Courier New" panose="02070309020205020404" pitchFamily="49" charset="0"/>
                <a:cs typeface="Courier New" panose="02070309020205020404" pitchFamily="49" charset="0"/>
              </a:rPr>
              <a:t>str</a:t>
            </a:r>
            <a:r>
              <a:rPr lang="fr-FR" sz="1800" b="1" dirty="0">
                <a:latin typeface="Courier New" panose="02070309020205020404" pitchFamily="49" charset="0"/>
                <a:cs typeface="Courier New" panose="02070309020205020404" pitchFamily="49" charset="0"/>
              </a:rPr>
              <a:t>) === '1f3870be274f6c49b3e31a0c6728957f') {</a:t>
            </a:r>
            <a:br>
              <a:rPr lang="fr-FR" sz="1800" b="1" dirty="0">
                <a:latin typeface="Courier New" panose="02070309020205020404" pitchFamily="49" charset="0"/>
                <a:cs typeface="Courier New" panose="02070309020205020404" pitchFamily="49" charset="0"/>
              </a:rPr>
            </a:br>
            <a:r>
              <a:rPr lang="fr-FR" sz="1800" b="1" dirty="0">
                <a:latin typeface="Courier New" panose="02070309020205020404" pitchFamily="49" charset="0"/>
                <a:cs typeface="Courier New" panose="02070309020205020404" pitchFamily="49" charset="0"/>
              </a:rPr>
              <a:t>    </a:t>
            </a:r>
            <a:r>
              <a:rPr lang="fr-FR" sz="1800" b="1" dirty="0" err="1">
                <a:latin typeface="Courier New" panose="02070309020205020404" pitchFamily="49" charset="0"/>
                <a:cs typeface="Courier New" panose="02070309020205020404" pitchFamily="49" charset="0"/>
              </a:rPr>
              <a:t>echo</a:t>
            </a:r>
            <a:r>
              <a:rPr lang="fr-FR" sz="1800" b="1" dirty="0">
                <a:latin typeface="Courier New" panose="02070309020205020404" pitchFamily="49" charset="0"/>
                <a:cs typeface="Courier New" panose="02070309020205020404" pitchFamily="49" charset="0"/>
              </a:rPr>
              <a:t> "Voulez-vous une golden ou une </a:t>
            </a:r>
            <a:r>
              <a:rPr lang="fr-FR" sz="1800" b="1" dirty="0" err="1">
                <a:latin typeface="Courier New" panose="02070309020205020404" pitchFamily="49" charset="0"/>
                <a:cs typeface="Courier New" panose="02070309020205020404" pitchFamily="49" charset="0"/>
              </a:rPr>
              <a:t>spartan</a:t>
            </a:r>
            <a:r>
              <a:rPr lang="fr-FR" sz="1800" b="1" dirty="0">
                <a:latin typeface="Courier New" panose="02070309020205020404" pitchFamily="49" charset="0"/>
                <a:cs typeface="Courier New" panose="02070309020205020404" pitchFamily="49" charset="0"/>
              </a:rPr>
              <a:t>?";</a:t>
            </a:r>
            <a:br>
              <a:rPr lang="fr-FR" sz="1800" b="1" dirty="0">
                <a:latin typeface="Courier New" panose="02070309020205020404" pitchFamily="49" charset="0"/>
                <a:cs typeface="Courier New" panose="02070309020205020404" pitchFamily="49" charset="0"/>
              </a:rPr>
            </a:br>
            <a:r>
              <a:rPr lang="fr-FR" sz="1800" b="1" dirty="0" smtClean="0">
                <a:latin typeface="Courier New" panose="02070309020205020404" pitchFamily="49" charset="0"/>
                <a:cs typeface="Courier New" panose="02070309020205020404" pitchFamily="49" charset="0"/>
              </a:rPr>
              <a:t>}</a:t>
            </a:r>
          </a:p>
          <a:p>
            <a:pPr marL="0" indent="0">
              <a:spcBef>
                <a:spcPts val="600"/>
              </a:spcBef>
              <a:buNone/>
            </a:pPr>
            <a:r>
              <a:rPr lang="fr-FR" sz="1800" dirty="0" smtClean="0">
                <a:solidFill>
                  <a:schemeClr val="tx2">
                    <a:lumMod val="75000"/>
                  </a:schemeClr>
                </a:solidFill>
              </a:rPr>
              <a:t>?&gt;</a:t>
            </a:r>
          </a:p>
          <a:p>
            <a:pPr marL="0" indent="0">
              <a:spcBef>
                <a:spcPts val="600"/>
              </a:spcBef>
              <a:buNone/>
            </a:pPr>
            <a:endParaRPr lang="fr-FR" sz="1800" dirty="0" smtClean="0"/>
          </a:p>
          <a:p>
            <a:pPr marL="0" indent="0">
              <a:buNone/>
            </a:pPr>
            <a:endParaRPr lang="fr-FR" sz="1800" b="1" dirty="0" smtClean="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2388359049"/>
      </p:ext>
    </p:extLst>
  </p:cSld>
  <p:clrMapOvr>
    <a:masterClrMapping/>
  </p:clrMapOvr>
  <p:transition spd="slow">
    <p:wipe dir="d"/>
  </p:transition>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smtClean="0"/>
              <a:t>PHP et le système de gestion des fichiers</a:t>
            </a:r>
            <a:br>
              <a:rPr lang="fr-FR" sz="3600" b="1" i="1" dirty="0" smtClean="0"/>
            </a:br>
            <a:r>
              <a:rPr lang="fr-FR" sz="3600" b="1" i="1" dirty="0">
                <a:solidFill>
                  <a:schemeClr val="accent2">
                    <a:lumMod val="75000"/>
                  </a:schemeClr>
                </a:solidFill>
              </a:rPr>
              <a:t>hash</a:t>
            </a:r>
            <a:r>
              <a:rPr lang="fr-FR" sz="3600" b="1" i="1" dirty="0" smtClean="0">
                <a:solidFill>
                  <a:schemeClr val="accent2">
                    <a:lumMod val="75000"/>
                  </a:schemeClr>
                </a:solidFill>
              </a:rPr>
              <a:t>() </a:t>
            </a:r>
            <a:endParaRPr lang="fr-FR" sz="36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spcBef>
                <a:spcPts val="600"/>
              </a:spcBef>
              <a:buNone/>
            </a:pPr>
            <a:r>
              <a:rPr lang="fr-FR" sz="2000" dirty="0" smtClean="0">
                <a:solidFill>
                  <a:schemeClr val="tx2">
                    <a:lumMod val="75000"/>
                  </a:schemeClr>
                </a:solidFill>
              </a:rPr>
              <a:t>string </a:t>
            </a:r>
            <a:r>
              <a:rPr lang="fr-FR" sz="2000" b="1" i="1" dirty="0" smtClean="0">
                <a:solidFill>
                  <a:schemeClr val="accent2">
                    <a:lumMod val="75000"/>
                  </a:schemeClr>
                </a:solidFill>
              </a:rPr>
              <a:t>hash </a:t>
            </a:r>
            <a:r>
              <a:rPr lang="fr-FR" sz="2000" b="1" dirty="0" smtClean="0">
                <a:solidFill>
                  <a:schemeClr val="accent2">
                    <a:lumMod val="75000"/>
                  </a:schemeClr>
                </a:solidFill>
              </a:rPr>
              <a:t>(</a:t>
            </a:r>
            <a:r>
              <a:rPr lang="fr-FR" sz="2000" b="1" i="1" dirty="0" err="1" smtClean="0">
                <a:solidFill>
                  <a:schemeClr val="tx2">
                    <a:lumMod val="75000"/>
                  </a:schemeClr>
                </a:solidFill>
              </a:rPr>
              <a:t>algorithme</a:t>
            </a:r>
            <a:r>
              <a:rPr lang="fr-FR" sz="2000" b="1" dirty="0" err="1" smtClean="0">
                <a:solidFill>
                  <a:schemeClr val="accent2">
                    <a:lumMod val="75000"/>
                  </a:schemeClr>
                </a:solidFill>
              </a:rPr>
              <a:t>,</a:t>
            </a:r>
            <a:r>
              <a:rPr lang="fr-FR" sz="2000" b="1" i="1" dirty="0" err="1" smtClean="0">
                <a:solidFill>
                  <a:schemeClr val="tx2">
                    <a:lumMod val="75000"/>
                  </a:schemeClr>
                </a:solidFill>
              </a:rPr>
              <a:t>chaine</a:t>
            </a:r>
            <a:r>
              <a:rPr lang="fr-FR" sz="2000" b="1" i="1" dirty="0" smtClean="0">
                <a:solidFill>
                  <a:schemeClr val="tx2">
                    <a:lumMod val="75000"/>
                  </a:schemeClr>
                </a:solidFill>
              </a:rPr>
              <a:t>[, </a:t>
            </a:r>
            <a:r>
              <a:rPr lang="fr-FR" sz="2000" b="1" i="1" dirty="0" err="1" smtClean="0">
                <a:solidFill>
                  <a:schemeClr val="tx2">
                    <a:lumMod val="75000"/>
                  </a:schemeClr>
                </a:solidFill>
              </a:rPr>
              <a:t>raw_output</a:t>
            </a:r>
            <a:r>
              <a:rPr lang="fr-FR" sz="2000" b="1" i="1" dirty="0" smtClean="0">
                <a:solidFill>
                  <a:schemeClr val="tx2">
                    <a:lumMod val="75000"/>
                  </a:schemeClr>
                </a:solidFill>
              </a:rPr>
              <a:t>]</a:t>
            </a:r>
            <a:r>
              <a:rPr lang="fr-FR" sz="2000" b="1" i="1" dirty="0" smtClean="0">
                <a:solidFill>
                  <a:schemeClr val="accent2">
                    <a:lumMod val="75000"/>
                  </a:schemeClr>
                </a:solidFill>
              </a:rPr>
              <a:t>) </a:t>
            </a:r>
            <a:endParaRPr lang="fr-FR" sz="2000" b="1" i="1" dirty="0">
              <a:solidFill>
                <a:schemeClr val="accent2">
                  <a:lumMod val="75000"/>
                </a:schemeClr>
              </a:solidFill>
            </a:endParaRPr>
          </a:p>
          <a:p>
            <a:pPr marL="0" indent="0">
              <a:spcBef>
                <a:spcPts val="600"/>
              </a:spcBef>
              <a:buNone/>
            </a:pPr>
            <a:r>
              <a:rPr lang="fr-FR" sz="2000" dirty="0"/>
              <a:t>Génère une valeur de </a:t>
            </a:r>
            <a:r>
              <a:rPr lang="fr-FR" sz="2000" dirty="0" err="1" smtClean="0"/>
              <a:t>hashage</a:t>
            </a:r>
            <a:r>
              <a:rPr lang="fr-FR" sz="2000" dirty="0" smtClean="0"/>
              <a:t> </a:t>
            </a:r>
            <a:r>
              <a:rPr lang="fr-FR" sz="2000" dirty="0"/>
              <a:t>(empreinte numérique</a:t>
            </a:r>
            <a:r>
              <a:rPr lang="fr-FR" sz="2000" dirty="0" smtClean="0"/>
              <a:t>)</a:t>
            </a:r>
          </a:p>
          <a:p>
            <a:pPr marL="0" indent="0">
              <a:spcBef>
                <a:spcPts val="600"/>
              </a:spcBef>
              <a:buNone/>
            </a:pPr>
            <a:r>
              <a:rPr lang="fr-FR" sz="2000" b="1" i="1" dirty="0" smtClean="0">
                <a:solidFill>
                  <a:schemeClr val="tx2">
                    <a:lumMod val="75000"/>
                  </a:schemeClr>
                </a:solidFill>
              </a:rPr>
              <a:t>algorithme : </a:t>
            </a:r>
            <a:r>
              <a:rPr lang="fr-FR" sz="2000" dirty="0" smtClean="0"/>
              <a:t>Nom </a:t>
            </a:r>
            <a:r>
              <a:rPr lang="fr-FR" sz="2000" dirty="0"/>
              <a:t>de l'algorithme de hachage sélectionné (c'est-à-dire "md5", "sha256", "haval160,4", etc.) </a:t>
            </a:r>
            <a:endParaRPr lang="fr-FR" sz="2000" dirty="0" smtClean="0"/>
          </a:p>
          <a:p>
            <a:pPr marL="0" indent="0">
              <a:spcBef>
                <a:spcPts val="600"/>
              </a:spcBef>
              <a:buNone/>
            </a:pPr>
            <a:r>
              <a:rPr lang="fr-FR" sz="2000" b="1" i="1" dirty="0" smtClean="0">
                <a:solidFill>
                  <a:schemeClr val="tx2">
                    <a:lumMod val="75000"/>
                  </a:schemeClr>
                </a:solidFill>
              </a:rPr>
              <a:t>chaine :</a:t>
            </a:r>
            <a:r>
              <a:rPr lang="fr-FR" sz="2000" dirty="0"/>
              <a:t> messager à </a:t>
            </a:r>
            <a:r>
              <a:rPr lang="fr-FR" sz="2000" dirty="0" err="1" smtClean="0"/>
              <a:t>hasher</a:t>
            </a:r>
            <a:r>
              <a:rPr lang="fr-FR" sz="2000" dirty="0" smtClean="0"/>
              <a:t>,</a:t>
            </a:r>
          </a:p>
          <a:p>
            <a:pPr marL="0" indent="0">
              <a:spcBef>
                <a:spcPts val="600"/>
              </a:spcBef>
              <a:buNone/>
            </a:pPr>
            <a:r>
              <a:rPr lang="fr-FR" sz="2000" b="1" i="1" dirty="0" err="1" smtClean="0">
                <a:solidFill>
                  <a:schemeClr val="tx2">
                    <a:lumMod val="75000"/>
                  </a:schemeClr>
                </a:solidFill>
              </a:rPr>
              <a:t>raw_output</a:t>
            </a:r>
            <a:r>
              <a:rPr lang="fr-FR" sz="2000" b="1" i="1" dirty="0" smtClean="0">
                <a:solidFill>
                  <a:schemeClr val="tx2">
                    <a:lumMod val="75000"/>
                  </a:schemeClr>
                </a:solidFill>
              </a:rPr>
              <a:t> </a:t>
            </a:r>
            <a:r>
              <a:rPr lang="fr-FR" sz="2000" dirty="0"/>
              <a:t>: Lorsqu'il vaut </a:t>
            </a:r>
            <a:r>
              <a:rPr lang="fr-FR" sz="2000" b="1" dirty="0"/>
              <a:t>TRUE</a:t>
            </a:r>
            <a:r>
              <a:rPr lang="fr-FR" sz="2000" dirty="0"/>
              <a:t>, la sortie sera des données brutes binaires. Lorsqu'il vaut </a:t>
            </a:r>
            <a:r>
              <a:rPr lang="fr-FR" sz="2000" b="1" dirty="0"/>
              <a:t>FALSE</a:t>
            </a:r>
            <a:r>
              <a:rPr lang="fr-FR" sz="2000" dirty="0"/>
              <a:t>, la sortie sera des chiffres hexadécimaux en minuscule. </a:t>
            </a:r>
          </a:p>
          <a:p>
            <a:pPr marL="0" indent="0">
              <a:spcBef>
                <a:spcPts val="600"/>
              </a:spcBef>
              <a:buNone/>
            </a:pPr>
            <a:r>
              <a:rPr lang="fr-FR" sz="1800" b="1" dirty="0" smtClean="0">
                <a:solidFill>
                  <a:schemeClr val="tx2">
                    <a:lumMod val="75000"/>
                  </a:schemeClr>
                </a:solidFill>
              </a:rPr>
              <a:t>exemple :</a:t>
            </a:r>
          </a:p>
          <a:p>
            <a:pPr marL="0" indent="0">
              <a:spcBef>
                <a:spcPts val="600"/>
              </a:spcBef>
              <a:buNone/>
            </a:pPr>
            <a:r>
              <a:rPr lang="fr-FR" sz="1800" dirty="0" smtClean="0">
                <a:solidFill>
                  <a:schemeClr val="tx2">
                    <a:lumMod val="75000"/>
                  </a:schemeClr>
                </a:solidFill>
              </a:rPr>
              <a:t>&lt;?PHP</a:t>
            </a:r>
          </a:p>
          <a:p>
            <a:pPr marL="0" indent="0">
              <a:spcBef>
                <a:spcPts val="600"/>
              </a:spcBef>
              <a:buNone/>
            </a:pPr>
            <a:r>
              <a:rPr lang="fr-FR" sz="1800" dirty="0" err="1"/>
              <a:t>echo</a:t>
            </a:r>
            <a:r>
              <a:rPr lang="fr-FR" sz="1800" dirty="0"/>
              <a:t> hash('ripemd160', 'Le rapide goupil brun sauta par dessus le chien paresseux</a:t>
            </a:r>
            <a:r>
              <a:rPr lang="fr-FR" sz="1800" dirty="0" smtClean="0"/>
              <a:t>.');</a:t>
            </a:r>
          </a:p>
          <a:p>
            <a:pPr marL="0" indent="0">
              <a:spcBef>
                <a:spcPts val="600"/>
              </a:spcBef>
              <a:buNone/>
            </a:pPr>
            <a:r>
              <a:rPr lang="fr-FR" sz="1800" dirty="0" smtClean="0">
                <a:solidFill>
                  <a:schemeClr val="tx2">
                    <a:lumMod val="75000"/>
                  </a:schemeClr>
                </a:solidFill>
              </a:rPr>
              <a:t>?&gt;</a:t>
            </a:r>
          </a:p>
          <a:p>
            <a:pPr marL="0" indent="0">
              <a:spcBef>
                <a:spcPts val="600"/>
              </a:spcBef>
              <a:buNone/>
            </a:pPr>
            <a:r>
              <a:rPr lang="fr-FR" sz="1800" dirty="0">
                <a:solidFill>
                  <a:schemeClr val="accent2">
                    <a:lumMod val="75000"/>
                  </a:schemeClr>
                </a:solidFill>
              </a:rPr>
              <a:t>cdb8426cb020896cea1d040e62a0f8cf9f5b4226</a:t>
            </a:r>
            <a:endParaRPr lang="fr-FR" sz="1800" dirty="0" smtClean="0">
              <a:solidFill>
                <a:schemeClr val="accent2">
                  <a:lumMod val="75000"/>
                </a:schemeClr>
              </a:solidFill>
            </a:endParaRPr>
          </a:p>
          <a:p>
            <a:pPr marL="0" indent="0">
              <a:spcBef>
                <a:spcPts val="600"/>
              </a:spcBef>
              <a:buNone/>
            </a:pPr>
            <a:endParaRPr lang="fr-FR" sz="1800" dirty="0" smtClean="0"/>
          </a:p>
          <a:p>
            <a:pPr marL="0" indent="0">
              <a:buNone/>
            </a:pPr>
            <a:endParaRPr lang="fr-FR" sz="1800" b="1" dirty="0" smtClean="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1595119530"/>
      </p:ext>
    </p:extLst>
  </p:cSld>
  <p:clrMapOvr>
    <a:masterClrMapping/>
  </p:clrMapOvr>
  <p:transition spd="slow">
    <p:wipe dir="d"/>
  </p:transition>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b="1" dirty="0" smtClean="0"/>
              <a:t>Qu'est-ce qu'un objet ?</a:t>
            </a:r>
          </a:p>
          <a:p>
            <a:pPr marL="0" indent="0">
              <a:buNone/>
            </a:pPr>
            <a:r>
              <a:rPr lang="fr-FR" sz="2000" dirty="0" smtClean="0"/>
              <a:t>Vous savez tous ce qu'est un objet. Nous sommes entourés d'objets, alors qu'est ce qu'un objet vient faire en informatique ?</a:t>
            </a:r>
          </a:p>
          <a:p>
            <a:pPr marL="0" indent="0">
              <a:buNone/>
            </a:pPr>
            <a:r>
              <a:rPr lang="fr-FR" sz="2000" dirty="0" smtClean="0"/>
              <a:t>Lorsque vous envisagez le fonctionnement d'une application, vous êtes amenez à écrire noir sur blanc comment elle va fonctionner, ce qu'il faudra stocker, envoyer à l'utilisateur, contrôler, imprimer, etc...</a:t>
            </a:r>
          </a:p>
          <a:p>
            <a:pPr marL="0" indent="0">
              <a:buNone/>
            </a:pPr>
            <a:r>
              <a:rPr lang="fr-FR" sz="2000" dirty="0" smtClean="0"/>
              <a:t>Vous allez travailler sur un schéma de plus en plus précis, prévoir des traitements, des structures, des limites, des choix, bref vous allez effectuer l'analyse de votre projet.</a:t>
            </a:r>
          </a:p>
          <a:p>
            <a:pPr marL="0" indent="0">
              <a:buNone/>
            </a:pPr>
            <a:r>
              <a:rPr lang="fr-FR" sz="2000" dirty="0" smtClean="0"/>
              <a:t>La POO va vous aider en vous obligeant à préparer une structure très abstraite au départ, qui vous semblera un peu lourde à manipuler, mais qui vous obligera à préciser les caractéristiques et les traitements de chacun des éléments appelés OBJETS.</a:t>
            </a:r>
          </a:p>
        </p:txBody>
      </p:sp>
    </p:spTree>
    <p:extLst>
      <p:ext uri="{BB962C8B-B14F-4D97-AF65-F5344CB8AC3E}">
        <p14:creationId xmlns:p14="http://schemas.microsoft.com/office/powerpoint/2010/main" val="1278418398"/>
      </p:ext>
    </p:extLst>
  </p:cSld>
  <p:clrMapOvr>
    <a:masterClrMapping/>
  </p:clrMapOvr>
  <p:transition spd="slow">
    <p:wipe dir="d"/>
  </p:transition>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gestion des sessions et les cookies</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b="1" dirty="0" smtClean="0"/>
              <a:t>La gestion des sessions</a:t>
            </a:r>
          </a:p>
          <a:p>
            <a:pPr marL="0" indent="0">
              <a:buNone/>
            </a:pPr>
            <a:r>
              <a:rPr lang="fr-FR" sz="2000" dirty="0" smtClean="0"/>
              <a:t>Pour pouvoir conserver en PHP des données entre plusieurs accès à plusieurs pages de votre site, il faut utiliser la gestion des sessions.</a:t>
            </a:r>
          </a:p>
          <a:p>
            <a:pPr marL="0" indent="0">
              <a:buNone/>
            </a:pPr>
            <a:r>
              <a:rPr lang="fr-FR" sz="2000" dirty="0" smtClean="0"/>
              <a:t>Chaque utilisateur, lorsqu'il ouvre une session, se voit attribuer un identifiant unique. Cet identifiant pourra être stocké dans un cookie ou utilisé dans une URL.</a:t>
            </a:r>
            <a:br>
              <a:rPr lang="fr-FR" sz="2000" dirty="0" smtClean="0"/>
            </a:br>
            <a:r>
              <a:rPr lang="fr-FR" sz="2000" dirty="0" smtClean="0"/>
              <a:t>Le tableau contenant toutes les données que vous voulez conserver s'appelle</a:t>
            </a:r>
            <a:r>
              <a:rPr lang="fr-FR" sz="2000" b="1" dirty="0" smtClean="0">
                <a:solidFill>
                  <a:schemeClr val="accent2">
                    <a:lumMod val="75000"/>
                  </a:schemeClr>
                </a:solidFill>
              </a:rPr>
              <a:t> $_SESSION.</a:t>
            </a:r>
          </a:p>
          <a:p>
            <a:pPr marL="0" indent="0">
              <a:buNone/>
            </a:pPr>
            <a:r>
              <a:rPr lang="fr-FR" sz="2000" dirty="0" smtClean="0"/>
              <a:t>Lors de l'ouverture d'une page, PHP va regarder s'il existe une session avec le même identifiant. Si c'est le cas, l'environnement </a:t>
            </a:r>
            <a:r>
              <a:rPr lang="fr-FR" sz="2000" dirty="0" err="1" smtClean="0"/>
              <a:t>précédement</a:t>
            </a:r>
            <a:r>
              <a:rPr lang="fr-FR" sz="2000" dirty="0" smtClean="0"/>
              <a:t> sauvé sera recréé.</a:t>
            </a:r>
          </a:p>
        </p:txBody>
      </p:sp>
    </p:spTree>
    <p:extLst>
      <p:ext uri="{BB962C8B-B14F-4D97-AF65-F5344CB8AC3E}">
        <p14:creationId xmlns:p14="http://schemas.microsoft.com/office/powerpoint/2010/main" val="52698882"/>
      </p:ext>
    </p:extLst>
  </p:cSld>
  <p:clrMapOvr>
    <a:masterClrMapping/>
  </p:clrMapOvr>
  <p:transition spd="slow">
    <p:wipe dir="d"/>
  </p:transition>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La gestion des sessions et les cookies</a:t>
            </a:r>
            <a:r>
              <a:rPr lang="fr-FR" sz="4000" b="1" i="1" dirty="0" smtClean="0"/>
              <a:t/>
            </a:r>
            <a:br>
              <a:rPr lang="fr-FR" sz="4000" b="1" i="1" dirty="0" smtClean="0"/>
            </a:br>
            <a:r>
              <a:rPr lang="fr-FR" sz="4000" b="1" i="1" dirty="0" smtClean="0">
                <a:solidFill>
                  <a:schemeClr val="accent2">
                    <a:lumMod val="75000"/>
                  </a:schemeClr>
                </a:solidFill>
              </a:rPr>
              <a:t>session_start()</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err="1" smtClean="0">
                <a:solidFill>
                  <a:schemeClr val="tx2">
                    <a:lumMod val="75000"/>
                  </a:schemeClr>
                </a:solidFill>
              </a:rPr>
              <a:t>booleen</a:t>
            </a:r>
            <a:r>
              <a:rPr lang="fr-FR" sz="2000" dirty="0" smtClean="0"/>
              <a:t> </a:t>
            </a:r>
            <a:r>
              <a:rPr lang="fr-FR" sz="2000" b="1" dirty="0" smtClean="0">
                <a:solidFill>
                  <a:schemeClr val="accent2">
                    <a:lumMod val="75000"/>
                  </a:schemeClr>
                </a:solidFill>
              </a:rPr>
              <a:t>session_start()</a:t>
            </a:r>
          </a:p>
          <a:p>
            <a:pPr marL="0" indent="0">
              <a:buNone/>
            </a:pPr>
            <a:r>
              <a:rPr lang="fr-FR" sz="2000" b="1" dirty="0"/>
              <a:t>session_start()</a:t>
            </a:r>
            <a:r>
              <a:rPr lang="fr-FR" sz="2000" dirty="0"/>
              <a:t> crée une session ou restaure celle trouvée sur le serveur, via l'identifiant de session passé dans une requête GET, POST ou par un cookie. </a:t>
            </a:r>
            <a:endParaRPr lang="fr-FR" sz="2000" dirty="0" smtClean="0"/>
          </a:p>
          <a:p>
            <a:pPr marL="0" indent="0">
              <a:buNone/>
            </a:pPr>
            <a:r>
              <a:rPr lang="fr-FR" sz="2000" dirty="0"/>
              <a:t>Lorsque </a:t>
            </a:r>
            <a:r>
              <a:rPr lang="fr-FR" sz="2000" b="1" dirty="0"/>
              <a:t>session_start()</a:t>
            </a:r>
            <a:r>
              <a:rPr lang="fr-FR" sz="2000" dirty="0"/>
              <a:t> est appelée ou lorsque une session démarre toute seule, PHP va appeler les gestionnaires d'ouverture et de lecture. </a:t>
            </a:r>
            <a:endParaRPr lang="fr-FR" sz="2000" dirty="0" smtClean="0"/>
          </a:p>
          <a:p>
            <a:pPr marL="0" indent="0">
              <a:buNone/>
            </a:pPr>
            <a:r>
              <a:rPr lang="fr-FR" sz="2000" dirty="0"/>
              <a:t>La fonction de lecture va récupérer toute session existante (stockée sous forme sérialisée) et va </a:t>
            </a:r>
            <a:r>
              <a:rPr lang="fr-FR" sz="2000" dirty="0" err="1"/>
              <a:t>désérialiser</a:t>
            </a:r>
            <a:r>
              <a:rPr lang="fr-FR" sz="2000" dirty="0"/>
              <a:t> les données pour peupler $_SESSION. </a:t>
            </a:r>
            <a:endParaRPr lang="fr-FR" sz="2000" dirty="0" smtClean="0"/>
          </a:p>
          <a:p>
            <a:pPr marL="0" indent="0">
              <a:buNone/>
            </a:pPr>
            <a:endParaRPr lang="fr-FR" sz="2000" dirty="0"/>
          </a:p>
          <a:p>
            <a:pPr marL="0" indent="0">
              <a:buNone/>
            </a:pPr>
            <a:r>
              <a:rPr lang="fr-FR" sz="2000" dirty="0" smtClean="0"/>
              <a:t>Valeur de retour </a:t>
            </a:r>
            <a:r>
              <a:rPr lang="fr-FR" sz="2000" dirty="0"/>
              <a:t>: </a:t>
            </a:r>
            <a:r>
              <a:rPr lang="fr-FR" sz="2000" b="1" dirty="0" smtClean="0"/>
              <a:t>TRUE</a:t>
            </a:r>
            <a:r>
              <a:rPr lang="fr-FR" sz="2000" dirty="0" smtClean="0"/>
              <a:t> si </a:t>
            </a:r>
            <a:r>
              <a:rPr lang="fr-FR" sz="2000" dirty="0"/>
              <a:t>une session a pu être démarrée avec succès, et </a:t>
            </a:r>
            <a:r>
              <a:rPr lang="fr-FR" sz="2000" b="1" dirty="0"/>
              <a:t>FALSE</a:t>
            </a:r>
            <a:r>
              <a:rPr lang="fr-FR" sz="2000" dirty="0"/>
              <a:t> sinon. </a:t>
            </a:r>
            <a:endParaRPr lang="fr-FR" sz="2000" dirty="0" smtClean="0"/>
          </a:p>
          <a:p>
            <a:pPr marL="0" indent="0">
              <a:buNone/>
            </a:pPr>
            <a:endParaRPr lang="fr-FR" sz="2000" dirty="0"/>
          </a:p>
          <a:p>
            <a:pPr marL="0" indent="0">
              <a:buNone/>
            </a:pPr>
            <a:r>
              <a:rPr lang="fr-FR" sz="2000" u="sng" dirty="0" smtClean="0"/>
              <a:t>Remarque : </a:t>
            </a:r>
            <a:r>
              <a:rPr lang="fr-FR" sz="2000" dirty="0" smtClean="0"/>
              <a:t>L'ouverture de session doit être la ou une des premières instructions PHP de votre script pour que toutes les données puissent être récupérées.</a:t>
            </a:r>
          </a:p>
        </p:txBody>
      </p:sp>
    </p:spTree>
    <p:extLst>
      <p:ext uri="{BB962C8B-B14F-4D97-AF65-F5344CB8AC3E}">
        <p14:creationId xmlns:p14="http://schemas.microsoft.com/office/powerpoint/2010/main" val="2775262063"/>
      </p:ext>
    </p:extLst>
  </p:cSld>
  <p:clrMapOvr>
    <a:masterClrMapping/>
  </p:clrMapOvr>
  <p:transition spd="slow">
    <p:wipe dir="d"/>
  </p:transition>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999128"/>
          </a:xfrm>
        </p:spPr>
        <p:txBody>
          <a:bodyPr/>
          <a:lstStyle/>
          <a:p>
            <a:r>
              <a:rPr lang="fr-FR" sz="4000" b="1" i="1" dirty="0"/>
              <a:t>La gestion des sessions et les cookies</a:t>
            </a:r>
            <a:r>
              <a:rPr lang="fr-FR" sz="4000" b="1" i="1" dirty="0" smtClean="0"/>
              <a:t/>
            </a:r>
            <a:br>
              <a:rPr lang="fr-FR" sz="4000" b="1" i="1" dirty="0" smtClean="0"/>
            </a:br>
            <a:r>
              <a:rPr lang="fr-FR" sz="4000" b="1" i="1" dirty="0" err="1" smtClean="0">
                <a:solidFill>
                  <a:schemeClr val="accent2">
                    <a:lumMod val="75000"/>
                  </a:schemeClr>
                </a:solidFill>
              </a:rPr>
              <a:t>session_id</a:t>
            </a:r>
            <a:r>
              <a:rPr lang="fr-FR" sz="4000" b="1" i="1" dirty="0" smtClean="0">
                <a:solidFill>
                  <a:schemeClr val="accent2">
                    <a:lumMod val="75000"/>
                  </a:schemeClr>
                </a:solidFill>
              </a:rPr>
              <a:t>()</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834192" y="1340768"/>
            <a:ext cx="8274496" cy="5517232"/>
          </a:xfrm>
        </p:spPr>
        <p:txBody>
          <a:bodyPr numCol="1">
            <a:normAutofit lnSpcReduction="10000"/>
          </a:bodyPr>
          <a:lstStyle/>
          <a:p>
            <a:pPr marL="0" indent="0">
              <a:buNone/>
            </a:pPr>
            <a:r>
              <a:rPr lang="fr-FR" sz="2000" dirty="0" smtClean="0">
                <a:solidFill>
                  <a:schemeClr val="tx2">
                    <a:lumMod val="75000"/>
                  </a:schemeClr>
                </a:solidFill>
              </a:rPr>
              <a:t>string</a:t>
            </a:r>
            <a:r>
              <a:rPr lang="fr-FR" sz="2000" dirty="0" smtClean="0"/>
              <a:t> </a:t>
            </a:r>
            <a:r>
              <a:rPr lang="fr-FR" sz="2000" b="1" dirty="0" err="1" smtClean="0">
                <a:solidFill>
                  <a:schemeClr val="accent2">
                    <a:lumMod val="75000"/>
                  </a:schemeClr>
                </a:solidFill>
              </a:rPr>
              <a:t>session_id</a:t>
            </a:r>
            <a:r>
              <a:rPr lang="fr-FR" sz="2000" b="1" dirty="0" smtClean="0">
                <a:solidFill>
                  <a:schemeClr val="accent2">
                    <a:lumMod val="75000"/>
                  </a:schemeClr>
                </a:solidFill>
              </a:rPr>
              <a:t>()</a:t>
            </a:r>
          </a:p>
          <a:p>
            <a:pPr marL="0" indent="0">
              <a:buNone/>
            </a:pPr>
            <a:r>
              <a:rPr lang="fr-FR" sz="2000" b="1" dirty="0" err="1" smtClean="0"/>
              <a:t>session_id</a:t>
            </a:r>
            <a:r>
              <a:rPr lang="fr-FR" sz="2000" b="1" dirty="0" smtClean="0"/>
              <a:t>()</a:t>
            </a:r>
            <a:r>
              <a:rPr lang="fr-FR" sz="2000" dirty="0" smtClean="0"/>
              <a:t> </a:t>
            </a:r>
            <a:r>
              <a:rPr lang="fr-FR" sz="2000" dirty="0"/>
              <a:t>est utilisé pour récupérer ou définir l'identifiant de session pour la session courante. </a:t>
            </a:r>
            <a:r>
              <a:rPr lang="fr-FR" sz="2000" dirty="0" smtClean="0"/>
              <a:t> </a:t>
            </a:r>
          </a:p>
          <a:p>
            <a:pPr marL="0" indent="0">
              <a:buNone/>
            </a:pPr>
            <a:r>
              <a:rPr lang="fr-FR" sz="2000" b="1" dirty="0" smtClean="0"/>
              <a:t>Valeur de retour</a:t>
            </a:r>
            <a:r>
              <a:rPr lang="fr-FR" sz="2000" dirty="0" smtClean="0"/>
              <a:t> </a:t>
            </a:r>
            <a:r>
              <a:rPr lang="fr-FR" sz="2000" dirty="0"/>
              <a:t>: </a:t>
            </a:r>
            <a:r>
              <a:rPr lang="fr-FR" sz="2000" dirty="0" smtClean="0"/>
              <a:t>retourne </a:t>
            </a:r>
            <a:r>
              <a:rPr lang="fr-FR" sz="2000" dirty="0"/>
              <a:t>l'identifiant de session pour la session courante ou une chaîne vide (</a:t>
            </a:r>
            <a:r>
              <a:rPr lang="fr-FR" sz="2000" i="1" dirty="0"/>
              <a:t>""</a:t>
            </a:r>
            <a:r>
              <a:rPr lang="fr-FR" sz="2000" dirty="0"/>
              <a:t>) s'il n'y a pas de </a:t>
            </a:r>
            <a:endParaRPr lang="fr-FR" sz="2000" dirty="0" smtClean="0"/>
          </a:p>
          <a:p>
            <a:pPr marL="0" indent="0">
              <a:buNone/>
            </a:pPr>
            <a:r>
              <a:rPr lang="fr-FR" sz="2000" dirty="0" smtClean="0"/>
              <a:t>session courante</a:t>
            </a:r>
          </a:p>
          <a:p>
            <a:pPr marL="0" indent="0">
              <a:buNone/>
            </a:pPr>
            <a:r>
              <a:rPr lang="fr-FR" sz="2000" dirty="0" smtClean="0"/>
              <a:t>Exemple :</a:t>
            </a:r>
          </a:p>
          <a:p>
            <a:pPr marL="0" indent="0">
              <a:buNone/>
            </a:pPr>
            <a:r>
              <a:rPr lang="fr-FR" sz="2000" b="1" dirty="0" smtClean="0">
                <a:solidFill>
                  <a:srgbClr val="C00000"/>
                </a:solidFill>
              </a:rPr>
              <a:t>&lt;?PHP</a:t>
            </a:r>
            <a:endParaRPr lang="fr-FR" sz="2000" b="1" u="sng" dirty="0">
              <a:solidFill>
                <a:srgbClr val="C00000"/>
              </a:solidFill>
              <a:latin typeface="Courier New" pitchFamily="49" charset="0"/>
              <a:cs typeface="Courier New" pitchFamily="49" charset="0"/>
            </a:endParaRPr>
          </a:p>
          <a:p>
            <a:pPr marL="0" indent="0">
              <a:buNone/>
            </a:pPr>
            <a:r>
              <a:rPr lang="fr-FR" sz="2000" dirty="0">
                <a:latin typeface="Courier New" pitchFamily="49" charset="0"/>
                <a:cs typeface="Courier New" pitchFamily="49" charset="0"/>
              </a:rPr>
              <a:t>session_start();</a:t>
            </a:r>
          </a:p>
          <a:p>
            <a:pPr marL="0" indent="0">
              <a:buNone/>
            </a:pPr>
            <a:r>
              <a:rPr lang="fr-FR" sz="2000" dirty="0" err="1">
                <a:latin typeface="Courier New" pitchFamily="49" charset="0"/>
                <a:cs typeface="Courier New" pitchFamily="49" charset="0"/>
              </a:rPr>
              <a:t>echo</a:t>
            </a:r>
            <a:r>
              <a:rPr lang="fr-FR" sz="2000" dirty="0">
                <a:latin typeface="Courier New" pitchFamily="49" charset="0"/>
                <a:cs typeface="Courier New" pitchFamily="49" charset="0"/>
              </a:rPr>
              <a:t> </a:t>
            </a:r>
            <a:r>
              <a:rPr lang="fr-FR" sz="2000" dirty="0" smtClean="0">
                <a:latin typeface="Courier New" pitchFamily="49" charset="0"/>
                <a:cs typeface="Courier New" pitchFamily="49" charset="0"/>
              </a:rPr>
              <a:t>"Id </a:t>
            </a:r>
            <a:r>
              <a:rPr lang="fr-FR" sz="2000" dirty="0">
                <a:latin typeface="Courier New" pitchFamily="49" charset="0"/>
                <a:cs typeface="Courier New" pitchFamily="49" charset="0"/>
              </a:rPr>
              <a:t>de la session : ".</a:t>
            </a:r>
            <a:r>
              <a:rPr lang="fr-FR" sz="2000" dirty="0" err="1">
                <a:latin typeface="Courier New" pitchFamily="49" charset="0"/>
                <a:cs typeface="Courier New" pitchFamily="49" charset="0"/>
              </a:rPr>
              <a:t>session_id</a:t>
            </a:r>
            <a:r>
              <a:rPr lang="fr-FR" sz="2000" dirty="0">
                <a:latin typeface="Courier New" pitchFamily="49" charset="0"/>
                <a:cs typeface="Courier New" pitchFamily="49" charset="0"/>
              </a:rPr>
              <a:t>();</a:t>
            </a:r>
          </a:p>
          <a:p>
            <a:pPr marL="0" indent="0">
              <a:buNone/>
            </a:pPr>
            <a:r>
              <a:rPr lang="fr-FR" sz="2000" b="1" dirty="0" smtClean="0">
                <a:solidFill>
                  <a:srgbClr val="C00000"/>
                </a:solidFill>
              </a:rPr>
              <a:t>?&gt;</a:t>
            </a:r>
          </a:p>
          <a:p>
            <a:pPr marL="0" indent="0">
              <a:buNone/>
            </a:pPr>
            <a:r>
              <a:rPr lang="fr-FR" sz="2000" u="sng" dirty="0" smtClean="0"/>
              <a:t>Remarque </a:t>
            </a:r>
            <a:r>
              <a:rPr lang="fr-FR" sz="2000" u="sng" dirty="0"/>
              <a:t>: </a:t>
            </a:r>
            <a:r>
              <a:rPr lang="fr-FR" sz="2000" dirty="0"/>
              <a:t>Si </a:t>
            </a:r>
            <a:r>
              <a:rPr lang="fr-FR" sz="2000" i="1" dirty="0"/>
              <a:t>id</a:t>
            </a:r>
            <a:r>
              <a:rPr lang="fr-FR" sz="2000" dirty="0"/>
              <a:t> est fourni, il remplacera l'identifiant courant de session. </a:t>
            </a:r>
            <a:r>
              <a:rPr lang="fr-FR" sz="2000" b="1" dirty="0" err="1"/>
              <a:t>session_id</a:t>
            </a:r>
            <a:r>
              <a:rPr lang="fr-FR" sz="2000" b="1" dirty="0"/>
              <a:t>()</a:t>
            </a:r>
            <a:r>
              <a:rPr lang="fr-FR" sz="2000" dirty="0"/>
              <a:t> doit alors être appelé avant session_start(). </a:t>
            </a:r>
            <a:endParaRPr lang="fr-FR" sz="2000" dirty="0" smtClean="0"/>
          </a:p>
          <a:p>
            <a:pPr marL="0" indent="0">
              <a:buNone/>
            </a:pPr>
            <a:r>
              <a:rPr lang="fr-FR" sz="2000" dirty="0" smtClean="0"/>
              <a:t>Suivant </a:t>
            </a:r>
            <a:r>
              <a:rPr lang="fr-FR" sz="2000" dirty="0"/>
              <a:t>le gestionnaire de sessions que vous utilisez, tous les caractères ne seront pas acceptés dans cette </a:t>
            </a:r>
            <a:r>
              <a:rPr lang="fr-FR" sz="2000" dirty="0" smtClean="0"/>
              <a:t>valeur (le </a:t>
            </a:r>
            <a:r>
              <a:rPr lang="fr-FR" sz="2000" dirty="0"/>
              <a:t>gestionnaire de sessions par défaut, </a:t>
            </a:r>
            <a:r>
              <a:rPr lang="fr-FR" sz="2000" dirty="0" smtClean="0"/>
              <a:t>n'accepte </a:t>
            </a:r>
            <a:r>
              <a:rPr lang="fr-FR" sz="2000" dirty="0"/>
              <a:t>que les caractères compris dans l'intervalle </a:t>
            </a:r>
            <a:r>
              <a:rPr lang="fr-FR" sz="2000" i="1" dirty="0"/>
              <a:t>a-z, A-Z et 0-9</a:t>
            </a:r>
            <a:r>
              <a:rPr lang="fr-FR" sz="2000" dirty="0"/>
              <a:t> </a:t>
            </a:r>
            <a:r>
              <a:rPr lang="fr-FR" sz="2000" dirty="0" smtClean="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2288" y="2924944"/>
            <a:ext cx="382905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4176875"/>
      </p:ext>
    </p:extLst>
  </p:cSld>
  <p:clrMapOvr>
    <a:masterClrMapping/>
  </p:clrMapOvr>
  <p:transition spd="slow">
    <p:wipe dir="d"/>
  </p:transition>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999128"/>
          </a:xfrm>
        </p:spPr>
        <p:txBody>
          <a:bodyPr/>
          <a:lstStyle/>
          <a:p>
            <a:r>
              <a:rPr lang="fr-FR" sz="4000" b="1" i="1" dirty="0"/>
              <a:t>La gestion des sessions et les cookies</a:t>
            </a:r>
            <a:r>
              <a:rPr lang="fr-FR" sz="4000" b="1" i="1" dirty="0" smtClean="0"/>
              <a:t/>
            </a:r>
            <a:br>
              <a:rPr lang="fr-FR" sz="4000" b="1" i="1" dirty="0" smtClean="0"/>
            </a:br>
            <a:r>
              <a:rPr lang="fr-FR" sz="4000" b="1" i="1" dirty="0" err="1" smtClean="0">
                <a:solidFill>
                  <a:schemeClr val="accent2">
                    <a:lumMod val="75000"/>
                  </a:schemeClr>
                </a:solidFill>
              </a:rPr>
              <a:t>session_name</a:t>
            </a:r>
            <a:r>
              <a:rPr lang="fr-FR" sz="4000" b="1" i="1" dirty="0" smtClean="0">
                <a:solidFill>
                  <a:schemeClr val="accent2">
                    <a:lumMod val="75000"/>
                  </a:schemeClr>
                </a:solidFill>
              </a:rPr>
              <a:t>($nom)</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834192" y="1340768"/>
            <a:ext cx="8274496" cy="5517232"/>
          </a:xfrm>
        </p:spPr>
        <p:txBody>
          <a:bodyPr numCol="1">
            <a:normAutofit/>
          </a:bodyPr>
          <a:lstStyle/>
          <a:p>
            <a:pPr marL="0" indent="0">
              <a:buNone/>
            </a:pPr>
            <a:r>
              <a:rPr lang="fr-FR" sz="2000" dirty="0" smtClean="0">
                <a:solidFill>
                  <a:schemeClr val="tx2">
                    <a:lumMod val="75000"/>
                  </a:schemeClr>
                </a:solidFill>
              </a:rPr>
              <a:t>string</a:t>
            </a:r>
            <a:r>
              <a:rPr lang="fr-FR" sz="2000" dirty="0" smtClean="0"/>
              <a:t> </a:t>
            </a:r>
            <a:r>
              <a:rPr lang="fr-FR" sz="2000" b="1" dirty="0" err="1" smtClean="0">
                <a:solidFill>
                  <a:schemeClr val="accent2">
                    <a:lumMod val="75000"/>
                  </a:schemeClr>
                </a:solidFill>
              </a:rPr>
              <a:t>session_name</a:t>
            </a:r>
            <a:r>
              <a:rPr lang="fr-FR" sz="2000" b="1" dirty="0" smtClean="0">
                <a:solidFill>
                  <a:schemeClr val="accent2">
                    <a:lumMod val="75000"/>
                  </a:schemeClr>
                </a:solidFill>
              </a:rPr>
              <a:t>(</a:t>
            </a:r>
            <a:r>
              <a:rPr lang="fr-FR" sz="2000" b="1" dirty="0" smtClean="0">
                <a:solidFill>
                  <a:schemeClr val="tx2">
                    <a:lumMod val="75000"/>
                  </a:schemeClr>
                </a:solidFill>
              </a:rPr>
              <a:t>$nom</a:t>
            </a:r>
            <a:r>
              <a:rPr lang="fr-FR" sz="2000" b="1" dirty="0" smtClean="0">
                <a:solidFill>
                  <a:schemeClr val="accent2">
                    <a:lumMod val="75000"/>
                  </a:schemeClr>
                </a:solidFill>
              </a:rPr>
              <a:t>)</a:t>
            </a:r>
          </a:p>
          <a:p>
            <a:pPr marL="0" indent="0">
              <a:buNone/>
            </a:pPr>
            <a:r>
              <a:rPr lang="fr-FR" sz="2000" b="1" dirty="0" err="1" smtClean="0"/>
              <a:t>session_name</a:t>
            </a:r>
            <a:r>
              <a:rPr lang="fr-FR" sz="2000" b="1" dirty="0" smtClean="0"/>
              <a:t>()</a:t>
            </a:r>
            <a:r>
              <a:rPr lang="fr-FR" sz="2000" dirty="0"/>
              <a:t> retourne le nom de la session courante. Si le paramètre </a:t>
            </a:r>
            <a:r>
              <a:rPr lang="fr-FR" sz="2000" i="1" dirty="0" err="1"/>
              <a:t>name</a:t>
            </a:r>
            <a:r>
              <a:rPr lang="fr-FR" sz="2000" dirty="0"/>
              <a:t> est fourni, </a:t>
            </a:r>
            <a:r>
              <a:rPr lang="fr-FR" sz="2000" b="1" dirty="0" err="1"/>
              <a:t>session_name</a:t>
            </a:r>
            <a:r>
              <a:rPr lang="fr-FR" sz="2000" b="1" dirty="0"/>
              <a:t>()</a:t>
            </a:r>
            <a:r>
              <a:rPr lang="fr-FR" sz="2000" dirty="0"/>
              <a:t> modifiera le nom de la session et retournera l'ancien nom de la session. </a:t>
            </a:r>
            <a:endParaRPr lang="fr-FR" sz="2000" dirty="0" smtClean="0"/>
          </a:p>
          <a:p>
            <a:pPr marL="0" indent="0">
              <a:buNone/>
            </a:pPr>
            <a:r>
              <a:rPr lang="fr-FR" sz="2000" b="1" dirty="0" smtClean="0"/>
              <a:t>Valeur de retour</a:t>
            </a:r>
            <a:r>
              <a:rPr lang="fr-FR" sz="2000" dirty="0" smtClean="0"/>
              <a:t> </a:t>
            </a:r>
            <a:r>
              <a:rPr lang="fr-FR" sz="2000" dirty="0"/>
              <a:t>: </a:t>
            </a:r>
            <a:r>
              <a:rPr lang="fr-FR" sz="2000" dirty="0" smtClean="0"/>
              <a:t>retourne le nom </a:t>
            </a:r>
            <a:r>
              <a:rPr lang="fr-FR" sz="2000" dirty="0"/>
              <a:t>de </a:t>
            </a:r>
            <a:r>
              <a:rPr lang="fr-FR" sz="2000" dirty="0" smtClean="0"/>
              <a:t>la session </a:t>
            </a:r>
            <a:r>
              <a:rPr lang="fr-FR" sz="2000" dirty="0"/>
              <a:t>pour la session courante. </a:t>
            </a:r>
            <a:endParaRPr lang="fr-FR" sz="2000" dirty="0" smtClean="0"/>
          </a:p>
          <a:p>
            <a:pPr marL="0" indent="0">
              <a:buNone/>
            </a:pPr>
            <a:r>
              <a:rPr lang="fr-FR" sz="2000" dirty="0" smtClean="0"/>
              <a:t>Si </a:t>
            </a:r>
            <a:r>
              <a:rPr lang="fr-FR" sz="2000" dirty="0"/>
              <a:t>le paramètre </a:t>
            </a:r>
            <a:r>
              <a:rPr lang="fr-FR" sz="2000" b="1" i="1" dirty="0" smtClean="0"/>
              <a:t>$nom</a:t>
            </a:r>
            <a:r>
              <a:rPr lang="fr-FR" sz="2000" dirty="0" smtClean="0"/>
              <a:t> </a:t>
            </a:r>
            <a:r>
              <a:rPr lang="fr-FR" sz="2000" dirty="0"/>
              <a:t>est fourni, </a:t>
            </a:r>
            <a:r>
              <a:rPr lang="fr-FR" sz="2000" b="1" dirty="0" err="1"/>
              <a:t>session_name</a:t>
            </a:r>
            <a:r>
              <a:rPr lang="fr-FR" sz="2000" b="1" dirty="0"/>
              <a:t>()</a:t>
            </a:r>
            <a:r>
              <a:rPr lang="fr-FR" sz="2000" dirty="0"/>
              <a:t> modifiera le nom de la session et retournera l'ancien nom de la session</a:t>
            </a:r>
            <a:r>
              <a:rPr lang="fr-FR" sz="2000" dirty="0" smtClean="0"/>
              <a:t>.</a:t>
            </a:r>
          </a:p>
          <a:p>
            <a:pPr marL="0" indent="0">
              <a:buNone/>
            </a:pPr>
            <a:r>
              <a:rPr lang="fr-FR" sz="2000" dirty="0" smtClean="0"/>
              <a:t> Exemple :</a:t>
            </a:r>
          </a:p>
          <a:p>
            <a:pPr marL="0" indent="0">
              <a:buNone/>
            </a:pPr>
            <a:r>
              <a:rPr lang="fr-FR" sz="2000" b="1" dirty="0" smtClean="0">
                <a:solidFill>
                  <a:srgbClr val="C00000"/>
                </a:solidFill>
              </a:rPr>
              <a:t>&lt;?PHP</a:t>
            </a:r>
            <a:endParaRPr lang="fr-FR" sz="2000" b="1" u="sng" dirty="0">
              <a:solidFill>
                <a:srgbClr val="C00000"/>
              </a:solidFill>
              <a:latin typeface="Courier New" pitchFamily="49" charset="0"/>
              <a:cs typeface="Courier New" pitchFamily="49" charset="0"/>
            </a:endParaRPr>
          </a:p>
          <a:p>
            <a:pPr marL="0" indent="0">
              <a:buNone/>
            </a:pPr>
            <a:r>
              <a:rPr lang="fr-FR" sz="2000" dirty="0">
                <a:latin typeface="Courier New" pitchFamily="49" charset="0"/>
                <a:cs typeface="Courier New" pitchFamily="49" charset="0"/>
              </a:rPr>
              <a:t>session_start();</a:t>
            </a:r>
          </a:p>
          <a:p>
            <a:pPr marL="0" indent="0">
              <a:buNone/>
            </a:pPr>
            <a:r>
              <a:rPr lang="fr-FR" sz="2000" dirty="0" err="1">
                <a:latin typeface="Courier New" pitchFamily="49" charset="0"/>
                <a:cs typeface="Courier New" pitchFamily="49" charset="0"/>
              </a:rPr>
              <a:t>echo</a:t>
            </a:r>
            <a:r>
              <a:rPr lang="fr-FR" sz="2000" dirty="0">
                <a:latin typeface="Courier New" pitchFamily="49" charset="0"/>
                <a:cs typeface="Courier New" pitchFamily="49" charset="0"/>
              </a:rPr>
              <a:t> "Id de la session : ".</a:t>
            </a:r>
            <a:r>
              <a:rPr lang="fr-FR" sz="2000" dirty="0" err="1">
                <a:latin typeface="Courier New" pitchFamily="49" charset="0"/>
                <a:cs typeface="Courier New" pitchFamily="49" charset="0"/>
              </a:rPr>
              <a:t>session_id</a:t>
            </a:r>
            <a:r>
              <a:rPr lang="fr-FR" sz="2000" dirty="0">
                <a:latin typeface="Courier New" pitchFamily="49" charset="0"/>
                <a:cs typeface="Courier New" pitchFamily="49" charset="0"/>
              </a:rPr>
              <a:t>();</a:t>
            </a:r>
          </a:p>
          <a:p>
            <a:pPr marL="0" indent="0">
              <a:buNone/>
            </a:pPr>
            <a:r>
              <a:rPr lang="fr-FR" sz="2000" dirty="0" err="1">
                <a:latin typeface="Courier New" pitchFamily="49" charset="0"/>
                <a:cs typeface="Courier New" pitchFamily="49" charset="0"/>
              </a:rPr>
              <a:t>echo</a:t>
            </a:r>
            <a:r>
              <a:rPr lang="fr-FR" sz="2000" dirty="0">
                <a:latin typeface="Courier New" pitchFamily="49" charset="0"/>
                <a:cs typeface="Courier New" pitchFamily="49" charset="0"/>
              </a:rPr>
              <a:t> "Nom de la session : ".</a:t>
            </a:r>
            <a:r>
              <a:rPr lang="fr-FR" sz="2000" dirty="0" err="1">
                <a:latin typeface="Courier New" pitchFamily="49" charset="0"/>
                <a:cs typeface="Courier New" pitchFamily="49" charset="0"/>
              </a:rPr>
              <a:t>session_name</a:t>
            </a:r>
            <a:r>
              <a:rPr lang="fr-FR" sz="2000" dirty="0" smtClean="0">
                <a:latin typeface="Courier New" pitchFamily="49" charset="0"/>
                <a:cs typeface="Courier New" pitchFamily="49" charset="0"/>
              </a:rPr>
              <a:t>();</a:t>
            </a:r>
          </a:p>
          <a:p>
            <a:pPr marL="0" indent="0">
              <a:buNone/>
            </a:pPr>
            <a:r>
              <a:rPr lang="fr-FR" sz="2000" b="1" dirty="0" smtClean="0">
                <a:solidFill>
                  <a:srgbClr val="C00000"/>
                </a:solidFill>
              </a:rPr>
              <a:t>?&gt;</a:t>
            </a:r>
          </a:p>
          <a:p>
            <a:pPr marL="0" indent="0">
              <a:buNone/>
            </a:pPr>
            <a:endParaRPr lang="fr-FR" sz="2000" b="1" dirty="0" smtClean="0">
              <a:solidFill>
                <a:srgbClr val="C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5733256"/>
            <a:ext cx="5091092"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4354731"/>
      </p:ext>
    </p:extLst>
  </p:cSld>
  <p:clrMapOvr>
    <a:masterClrMapping/>
  </p:clrMapOvr>
  <p:transition spd="slow">
    <p:wipe dir="d"/>
  </p:transition>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La gestion des sessions et les cookies</a:t>
            </a:r>
            <a:r>
              <a:rPr lang="fr-FR" sz="4000" b="1" i="1" dirty="0" smtClean="0"/>
              <a:t/>
            </a:r>
            <a:br>
              <a:rPr lang="fr-FR" sz="4000" b="1" i="1" dirty="0" smtClean="0"/>
            </a:br>
            <a:r>
              <a:rPr lang="fr-FR" sz="4000" b="1" i="1" dirty="0" err="1" smtClean="0">
                <a:solidFill>
                  <a:schemeClr val="accent2">
                    <a:lumMod val="75000"/>
                  </a:schemeClr>
                </a:solidFill>
              </a:rPr>
              <a:t>session_destroy</a:t>
            </a:r>
            <a:r>
              <a:rPr lang="fr-FR" sz="4000" b="1" i="1" dirty="0" smtClean="0">
                <a:solidFill>
                  <a:schemeClr val="accent2">
                    <a:lumMod val="75000"/>
                  </a:schemeClr>
                </a:solidFill>
              </a:rPr>
              <a:t>()</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err="1" smtClean="0">
                <a:solidFill>
                  <a:schemeClr val="tx2">
                    <a:lumMod val="75000"/>
                  </a:schemeClr>
                </a:solidFill>
              </a:rPr>
              <a:t>booleen</a:t>
            </a:r>
            <a:r>
              <a:rPr lang="fr-FR" sz="2000" dirty="0" smtClean="0"/>
              <a:t> </a:t>
            </a:r>
            <a:r>
              <a:rPr lang="fr-FR" sz="2000" b="1" dirty="0" err="1" smtClean="0">
                <a:solidFill>
                  <a:schemeClr val="accent2">
                    <a:lumMod val="75000"/>
                  </a:schemeClr>
                </a:solidFill>
              </a:rPr>
              <a:t>session_destroy</a:t>
            </a:r>
            <a:r>
              <a:rPr lang="fr-FR" sz="2000" b="1" dirty="0" smtClean="0">
                <a:solidFill>
                  <a:schemeClr val="accent2">
                    <a:lumMod val="75000"/>
                  </a:schemeClr>
                </a:solidFill>
              </a:rPr>
              <a:t>()</a:t>
            </a:r>
          </a:p>
          <a:p>
            <a:pPr marL="0" indent="0">
              <a:buNone/>
            </a:pPr>
            <a:r>
              <a:rPr lang="fr-FR" sz="2000" b="1" dirty="0" err="1" smtClean="0"/>
              <a:t>session_destroy</a:t>
            </a:r>
            <a:r>
              <a:rPr lang="fr-FR" sz="2000" b="1" dirty="0" smtClean="0"/>
              <a:t>()</a:t>
            </a:r>
            <a:r>
              <a:rPr lang="fr-FR" sz="2000" dirty="0" smtClean="0"/>
              <a:t> </a:t>
            </a:r>
            <a:r>
              <a:rPr lang="fr-FR" sz="2000" dirty="0"/>
              <a:t>détruit toutes les données associées à la session courante. Cette fonction ne détruit pas les variables globales associées à la session, de même, elle ne détruit pas le cookie de session. Pour accéder à nouveau aux variables de session, la fonction </a:t>
            </a:r>
            <a:r>
              <a:rPr lang="fr-FR" sz="2000" b="1" dirty="0">
                <a:solidFill>
                  <a:schemeClr val="accent2">
                    <a:lumMod val="75000"/>
                  </a:schemeClr>
                </a:solidFill>
              </a:rPr>
              <a:t>session_start()</a:t>
            </a:r>
            <a:r>
              <a:rPr lang="fr-FR" sz="2000" dirty="0"/>
              <a:t> doit être appelée de nouveau. </a:t>
            </a:r>
            <a:r>
              <a:rPr lang="fr-FR" sz="2000" b="1" dirty="0" smtClean="0"/>
              <a:t>Valeur de retour </a:t>
            </a:r>
            <a:r>
              <a:rPr lang="fr-FR" sz="2000" dirty="0"/>
              <a:t>: </a:t>
            </a:r>
            <a:r>
              <a:rPr lang="fr-FR" sz="2000" b="1" dirty="0" smtClean="0"/>
              <a:t>TRUE</a:t>
            </a:r>
            <a:r>
              <a:rPr lang="fr-FR" sz="2000" dirty="0" smtClean="0"/>
              <a:t> en cas de succès</a:t>
            </a:r>
            <a:r>
              <a:rPr lang="fr-FR" sz="2000" dirty="0"/>
              <a:t>, et </a:t>
            </a:r>
            <a:r>
              <a:rPr lang="fr-FR" sz="2000" b="1" dirty="0"/>
              <a:t>FALSE</a:t>
            </a:r>
            <a:r>
              <a:rPr lang="fr-FR" sz="2000" dirty="0"/>
              <a:t> sinon. </a:t>
            </a:r>
            <a:endParaRPr lang="fr-FR" sz="2000" dirty="0" smtClean="0"/>
          </a:p>
          <a:p>
            <a:pPr marL="0" indent="0">
              <a:buNone/>
            </a:pPr>
            <a:r>
              <a:rPr lang="fr-FR" sz="2000" dirty="0"/>
              <a:t>Exemple :</a:t>
            </a:r>
          </a:p>
          <a:p>
            <a:pPr marL="0" indent="0">
              <a:buNone/>
            </a:pPr>
            <a:r>
              <a:rPr lang="fr-FR" sz="2000" b="1" dirty="0">
                <a:solidFill>
                  <a:srgbClr val="C00000"/>
                </a:solidFill>
              </a:rPr>
              <a:t>&lt;?PHP</a:t>
            </a:r>
            <a:endParaRPr lang="fr-FR" sz="2000" b="1" u="sng" dirty="0">
              <a:solidFill>
                <a:srgbClr val="C00000"/>
              </a:solidFill>
              <a:latin typeface="Courier New" pitchFamily="49" charset="0"/>
              <a:cs typeface="Courier New" pitchFamily="49" charset="0"/>
            </a:endParaRPr>
          </a:p>
          <a:p>
            <a:pPr marL="0" indent="0">
              <a:buNone/>
            </a:pPr>
            <a:r>
              <a:rPr lang="fr-FR" sz="2000" dirty="0">
                <a:latin typeface="Courier New" pitchFamily="49" charset="0"/>
                <a:cs typeface="Courier New" pitchFamily="49" charset="0"/>
              </a:rPr>
              <a:t>session_start();</a:t>
            </a:r>
          </a:p>
          <a:p>
            <a:pPr marL="0" indent="0">
              <a:buNone/>
            </a:pPr>
            <a:r>
              <a:rPr lang="fr-FR" sz="2000" dirty="0" err="1">
                <a:latin typeface="Courier New" pitchFamily="49" charset="0"/>
                <a:cs typeface="Courier New" pitchFamily="49" charset="0"/>
              </a:rPr>
              <a:t>echo</a:t>
            </a:r>
            <a:r>
              <a:rPr lang="fr-FR" sz="2000" dirty="0">
                <a:latin typeface="Courier New" pitchFamily="49" charset="0"/>
                <a:cs typeface="Courier New" pitchFamily="49" charset="0"/>
              </a:rPr>
              <a:t> "Id de la session : ".</a:t>
            </a:r>
            <a:r>
              <a:rPr lang="fr-FR" sz="2000" dirty="0" err="1">
                <a:latin typeface="Courier New" pitchFamily="49" charset="0"/>
                <a:cs typeface="Courier New" pitchFamily="49" charset="0"/>
              </a:rPr>
              <a:t>session_id</a:t>
            </a:r>
            <a:r>
              <a:rPr lang="fr-FR" sz="2000" dirty="0">
                <a:latin typeface="Courier New" pitchFamily="49" charset="0"/>
                <a:cs typeface="Courier New" pitchFamily="49" charset="0"/>
              </a:rPr>
              <a:t>();</a:t>
            </a:r>
          </a:p>
          <a:p>
            <a:pPr marL="0" indent="0">
              <a:buNone/>
            </a:pPr>
            <a:r>
              <a:rPr lang="fr-FR" sz="2000" dirty="0" err="1">
                <a:latin typeface="Courier New" pitchFamily="49" charset="0"/>
                <a:cs typeface="Courier New" pitchFamily="49" charset="0"/>
              </a:rPr>
              <a:t>echo</a:t>
            </a:r>
            <a:r>
              <a:rPr lang="fr-FR" sz="2000" dirty="0">
                <a:latin typeface="Courier New" pitchFamily="49" charset="0"/>
                <a:cs typeface="Courier New" pitchFamily="49" charset="0"/>
              </a:rPr>
              <a:t> "Nom de la session : ".</a:t>
            </a:r>
            <a:r>
              <a:rPr lang="fr-FR" sz="2000" dirty="0" err="1">
                <a:latin typeface="Courier New" pitchFamily="49" charset="0"/>
                <a:cs typeface="Courier New" pitchFamily="49" charset="0"/>
              </a:rPr>
              <a:t>session_name</a:t>
            </a:r>
            <a:r>
              <a:rPr lang="fr-FR" sz="2000" dirty="0">
                <a:latin typeface="Courier New" pitchFamily="49" charset="0"/>
                <a:cs typeface="Courier New" pitchFamily="49" charset="0"/>
              </a:rPr>
              <a:t>();</a:t>
            </a:r>
          </a:p>
          <a:p>
            <a:pPr marL="0" indent="0">
              <a:buNone/>
            </a:pPr>
            <a:r>
              <a:rPr lang="fr-FR" sz="2000" dirty="0" err="1">
                <a:latin typeface="Courier New" pitchFamily="49" charset="0"/>
                <a:cs typeface="Courier New" pitchFamily="49" charset="0"/>
              </a:rPr>
              <a:t>session_destroy</a:t>
            </a:r>
            <a:r>
              <a:rPr lang="fr-FR" sz="2000" dirty="0">
                <a:latin typeface="Courier New" pitchFamily="49" charset="0"/>
                <a:cs typeface="Courier New" pitchFamily="49" charset="0"/>
              </a:rPr>
              <a:t>();</a:t>
            </a:r>
          </a:p>
          <a:p>
            <a:pPr marL="0" indent="0">
              <a:buNone/>
            </a:pPr>
            <a:r>
              <a:rPr lang="fr-FR" sz="2000" b="1" dirty="0" smtClean="0">
                <a:solidFill>
                  <a:srgbClr val="C00000"/>
                </a:solidFill>
              </a:rPr>
              <a:t>?&gt;</a:t>
            </a:r>
            <a:endParaRPr lang="fr-FR" sz="2000" b="1" dirty="0">
              <a:solidFill>
                <a:srgbClr val="C00000"/>
              </a:solidFill>
            </a:endParaRPr>
          </a:p>
          <a:p>
            <a:pPr marL="0" indent="0">
              <a:buNone/>
            </a:pPr>
            <a:endParaRPr lang="fr-FR" sz="2000" dirty="0" smtClean="0"/>
          </a:p>
        </p:txBody>
      </p:sp>
    </p:spTree>
    <p:extLst>
      <p:ext uri="{BB962C8B-B14F-4D97-AF65-F5344CB8AC3E}">
        <p14:creationId xmlns:p14="http://schemas.microsoft.com/office/powerpoint/2010/main" val="355930804"/>
      </p:ext>
    </p:extLst>
  </p:cSld>
  <p:clrMapOvr>
    <a:masterClrMapping/>
  </p:clrMapOvr>
  <p:transition spd="slow">
    <p:wipe dir="d"/>
  </p:transition>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La gestion des sessions et les cookies</a:t>
            </a:r>
            <a:r>
              <a:rPr lang="fr-FR" sz="4000" b="1" i="1" dirty="0" smtClean="0"/>
              <a:t/>
            </a:r>
            <a:br>
              <a:rPr lang="fr-FR" sz="4000" b="1" i="1" dirty="0" smtClean="0"/>
            </a:br>
            <a:r>
              <a:rPr lang="fr-FR" sz="4000" b="1" i="1" dirty="0" err="1" smtClean="0">
                <a:solidFill>
                  <a:schemeClr val="accent2">
                    <a:lumMod val="75000"/>
                  </a:schemeClr>
                </a:solidFill>
              </a:rPr>
              <a:t>unset</a:t>
            </a:r>
            <a:r>
              <a:rPr lang="fr-FR" sz="4000" b="1" i="1" dirty="0" smtClean="0">
                <a:solidFill>
                  <a:schemeClr val="accent2">
                    <a:lumMod val="75000"/>
                  </a:schemeClr>
                </a:solidFill>
              </a:rPr>
              <a:t> ($_SESSION['variable'])</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err="1" smtClean="0">
                <a:solidFill>
                  <a:schemeClr val="tx2">
                    <a:lumMod val="75000"/>
                  </a:schemeClr>
                </a:solidFill>
              </a:rPr>
              <a:t>booleen</a:t>
            </a:r>
            <a:r>
              <a:rPr lang="fr-FR" sz="2000" dirty="0" smtClean="0"/>
              <a:t> </a:t>
            </a:r>
            <a:r>
              <a:rPr lang="fr-FR" sz="2000" b="1" i="1" dirty="0" err="1">
                <a:solidFill>
                  <a:schemeClr val="accent2">
                    <a:lumMod val="75000"/>
                  </a:schemeClr>
                </a:solidFill>
              </a:rPr>
              <a:t>unset</a:t>
            </a:r>
            <a:r>
              <a:rPr lang="fr-FR" sz="2000" b="1" i="1" dirty="0">
                <a:solidFill>
                  <a:schemeClr val="accent2">
                    <a:lumMod val="75000"/>
                  </a:schemeClr>
                </a:solidFill>
              </a:rPr>
              <a:t> </a:t>
            </a:r>
            <a:r>
              <a:rPr lang="fr-FR" sz="2000" b="1" i="1" dirty="0" smtClean="0">
                <a:solidFill>
                  <a:schemeClr val="accent2">
                    <a:lumMod val="75000"/>
                  </a:schemeClr>
                </a:solidFill>
              </a:rPr>
              <a:t>($_</a:t>
            </a:r>
            <a:r>
              <a:rPr lang="fr-FR" sz="2000" b="1" i="1" dirty="0">
                <a:solidFill>
                  <a:schemeClr val="accent2">
                    <a:lumMod val="75000"/>
                  </a:schemeClr>
                </a:solidFill>
              </a:rPr>
              <a:t>SESSION['variable</a:t>
            </a:r>
            <a:r>
              <a:rPr lang="fr-FR" sz="2000" b="1" i="1" dirty="0" smtClean="0">
                <a:solidFill>
                  <a:schemeClr val="accent2">
                    <a:lumMod val="75000"/>
                  </a:schemeClr>
                </a:solidFill>
              </a:rPr>
              <a:t>'])</a:t>
            </a:r>
          </a:p>
          <a:p>
            <a:pPr marL="0" indent="0">
              <a:buNone/>
            </a:pPr>
            <a:endParaRPr lang="fr-FR" sz="2000" b="1" dirty="0" smtClean="0"/>
          </a:p>
          <a:p>
            <a:pPr marL="0" indent="0">
              <a:buNone/>
            </a:pPr>
            <a:r>
              <a:rPr lang="fr-FR" sz="2000" b="1" dirty="0" smtClean="0"/>
              <a:t>détruit une variable du tableau $_SESSION.</a:t>
            </a:r>
            <a:endParaRPr lang="fr-FR" sz="2000" b="1" dirty="0"/>
          </a:p>
          <a:p>
            <a:pPr marL="0" indent="0">
              <a:buNone/>
            </a:pPr>
            <a:endParaRPr lang="fr-FR" sz="2000" b="1" dirty="0" smtClean="0"/>
          </a:p>
          <a:p>
            <a:pPr marL="0" indent="0">
              <a:buNone/>
            </a:pPr>
            <a:r>
              <a:rPr lang="fr-FR" sz="2000" b="1" dirty="0" smtClean="0"/>
              <a:t>Valeur de retour </a:t>
            </a:r>
            <a:r>
              <a:rPr lang="fr-FR" sz="2000" dirty="0"/>
              <a:t>: </a:t>
            </a:r>
            <a:r>
              <a:rPr lang="fr-FR" sz="2000" b="1" dirty="0" smtClean="0"/>
              <a:t>TRUE</a:t>
            </a:r>
            <a:r>
              <a:rPr lang="fr-FR" sz="2000" dirty="0" smtClean="0"/>
              <a:t> en cas de succès</a:t>
            </a:r>
            <a:r>
              <a:rPr lang="fr-FR" sz="2000" dirty="0"/>
              <a:t>, et </a:t>
            </a:r>
            <a:r>
              <a:rPr lang="fr-FR" sz="2000" b="1" dirty="0"/>
              <a:t>FALSE</a:t>
            </a:r>
            <a:r>
              <a:rPr lang="fr-FR" sz="2000" dirty="0"/>
              <a:t> sinon. </a:t>
            </a:r>
            <a:endParaRPr lang="fr-FR" sz="2000" dirty="0" smtClean="0"/>
          </a:p>
          <a:p>
            <a:pPr marL="0" indent="0">
              <a:buNone/>
            </a:pPr>
            <a:r>
              <a:rPr lang="fr-FR" sz="2000" dirty="0"/>
              <a:t>Exemple :</a:t>
            </a:r>
          </a:p>
          <a:p>
            <a:pPr marL="0" indent="0">
              <a:buNone/>
            </a:pPr>
            <a:r>
              <a:rPr lang="fr-FR" sz="2000" b="1" dirty="0">
                <a:solidFill>
                  <a:srgbClr val="C00000"/>
                </a:solidFill>
              </a:rPr>
              <a:t>&lt;?PHP</a:t>
            </a:r>
            <a:endParaRPr lang="fr-FR" sz="2000" b="1" u="sng" dirty="0">
              <a:solidFill>
                <a:srgbClr val="C00000"/>
              </a:solidFill>
              <a:latin typeface="Courier New" pitchFamily="49" charset="0"/>
              <a:cs typeface="Courier New" pitchFamily="49" charset="0"/>
            </a:endParaRPr>
          </a:p>
          <a:p>
            <a:pPr marL="0" indent="0">
              <a:buNone/>
            </a:pPr>
            <a:r>
              <a:rPr lang="fr-FR" sz="2000" u="sng" dirty="0">
                <a:latin typeface="Courier New" pitchFamily="49" charset="0"/>
                <a:cs typeface="Courier New" pitchFamily="49" charset="0"/>
              </a:rPr>
              <a:t>session_start();</a:t>
            </a:r>
          </a:p>
          <a:p>
            <a:pPr marL="0" indent="0">
              <a:buNone/>
            </a:pPr>
            <a:r>
              <a:rPr lang="fr-FR" sz="2000" u="sng" dirty="0" err="1" smtClean="0">
                <a:latin typeface="Courier New" pitchFamily="49" charset="0"/>
                <a:cs typeface="Courier New" pitchFamily="49" charset="0"/>
              </a:rPr>
              <a:t>unset</a:t>
            </a:r>
            <a:r>
              <a:rPr lang="fr-FR" sz="2000" u="sng" dirty="0" smtClean="0">
                <a:latin typeface="Courier New" pitchFamily="49" charset="0"/>
                <a:cs typeface="Courier New" pitchFamily="49" charset="0"/>
              </a:rPr>
              <a:t>($_SESSION['utilisateur']);</a:t>
            </a:r>
            <a:endParaRPr lang="fr-FR" sz="2000" u="sng" dirty="0">
              <a:latin typeface="Courier New" pitchFamily="49" charset="0"/>
              <a:cs typeface="Courier New" pitchFamily="49" charset="0"/>
            </a:endParaRPr>
          </a:p>
          <a:p>
            <a:pPr marL="0" indent="0">
              <a:buNone/>
            </a:pPr>
            <a:r>
              <a:rPr lang="fr-FR" sz="2000" b="1" dirty="0" smtClean="0">
                <a:solidFill>
                  <a:srgbClr val="C00000"/>
                </a:solidFill>
              </a:rPr>
              <a:t>?&gt;</a:t>
            </a:r>
            <a:endParaRPr lang="fr-FR" sz="2000" b="1" dirty="0">
              <a:solidFill>
                <a:srgbClr val="C00000"/>
              </a:solidFill>
            </a:endParaRPr>
          </a:p>
          <a:p>
            <a:pPr marL="0" indent="0">
              <a:buNone/>
            </a:pPr>
            <a:endParaRPr lang="fr-FR" sz="2000" dirty="0" smtClean="0"/>
          </a:p>
        </p:txBody>
      </p:sp>
    </p:spTree>
    <p:extLst>
      <p:ext uri="{BB962C8B-B14F-4D97-AF65-F5344CB8AC3E}">
        <p14:creationId xmlns:p14="http://schemas.microsoft.com/office/powerpoint/2010/main" val="1833853102"/>
      </p:ext>
    </p:extLst>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gestion des variables:</a:t>
            </a:r>
            <a:br>
              <a:rPr lang="fr-FR" sz="4000" b="1" i="1" dirty="0" smtClean="0"/>
            </a:br>
            <a:r>
              <a:rPr lang="fr-FR" sz="3200" b="1" i="1" dirty="0" err="1" smtClean="0">
                <a:solidFill>
                  <a:schemeClr val="accent2">
                    <a:lumMod val="75000"/>
                  </a:schemeClr>
                </a:solidFill>
              </a:rPr>
              <a:t>print_r</a:t>
            </a:r>
            <a:r>
              <a:rPr lang="fr-FR" sz="3200" b="1" i="1" dirty="0" smtClean="0">
                <a:solidFill>
                  <a:schemeClr val="accent2">
                    <a:lumMod val="75000"/>
                  </a:schemeClr>
                </a:solidFill>
              </a:rPr>
              <a:t>($var[,$retour])</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256584"/>
          </a:xfrm>
        </p:spPr>
        <p:txBody>
          <a:bodyPr numCol="1">
            <a:normAutofit/>
          </a:bodyPr>
          <a:lstStyle/>
          <a:p>
            <a:pPr marL="0" indent="0">
              <a:buNone/>
            </a:pPr>
            <a:r>
              <a:rPr lang="fr-FR" sz="2000" dirty="0" smtClean="0">
                <a:solidFill>
                  <a:schemeClr val="tx2">
                    <a:lumMod val="75000"/>
                  </a:schemeClr>
                </a:solidFill>
              </a:rPr>
              <a:t>variable</a:t>
            </a:r>
            <a:r>
              <a:rPr lang="fr-FR" sz="2000" dirty="0" smtClean="0"/>
              <a:t> </a:t>
            </a:r>
            <a:r>
              <a:rPr lang="fr-FR" sz="2000" b="1" dirty="0" err="1" smtClean="0">
                <a:solidFill>
                  <a:schemeClr val="accent2">
                    <a:lumMod val="75000"/>
                  </a:schemeClr>
                </a:solidFill>
              </a:rPr>
              <a:t>print_r</a:t>
            </a:r>
            <a:r>
              <a:rPr lang="fr-FR" sz="2000" b="1" dirty="0" smtClean="0">
                <a:solidFill>
                  <a:schemeClr val="tx2">
                    <a:lumMod val="75000"/>
                  </a:schemeClr>
                </a:solidFill>
              </a:rPr>
              <a:t>($var[,$retour]</a:t>
            </a:r>
            <a:r>
              <a:rPr lang="fr-FR" sz="2000" b="1" dirty="0" smtClean="0">
                <a:solidFill>
                  <a:schemeClr val="accent2">
                    <a:lumMod val="75000"/>
                  </a:schemeClr>
                </a:solidFill>
              </a:rPr>
              <a:t>) </a:t>
            </a:r>
          </a:p>
          <a:p>
            <a:pPr marL="0" indent="0">
              <a:buNone/>
            </a:pPr>
            <a:r>
              <a:rPr lang="fr-FR" sz="2000" dirty="0"/>
              <a:t>affiche </a:t>
            </a:r>
            <a:r>
              <a:rPr lang="fr-FR" sz="2000" dirty="0" smtClean="0"/>
              <a:t>ou retourne des </a:t>
            </a:r>
            <a:r>
              <a:rPr lang="fr-FR" sz="2000" dirty="0"/>
              <a:t>informations à propos d'une variable, de manière à ce qu'elle soit lisible. </a:t>
            </a:r>
            <a:endParaRPr lang="fr-FR" sz="2000" b="1" dirty="0">
              <a:solidFill>
                <a:schemeClr val="accent2">
                  <a:lumMod val="75000"/>
                </a:schemeClr>
              </a:solidFill>
            </a:endParaRPr>
          </a:p>
          <a:p>
            <a:pPr marL="0" indent="0">
              <a:buNone/>
            </a:pPr>
            <a:r>
              <a:rPr lang="fr-FR" sz="2000" dirty="0" smtClean="0">
                <a:solidFill>
                  <a:schemeClr val="tx2">
                    <a:lumMod val="75000"/>
                  </a:schemeClr>
                </a:solidFill>
              </a:rPr>
              <a:t>$var : </a:t>
            </a:r>
            <a:r>
              <a:rPr lang="fr-FR" sz="2000" dirty="0" smtClean="0"/>
              <a:t>expression à afficher ou à retourner,</a:t>
            </a:r>
            <a:endParaRPr lang="fr-FR" sz="2000" dirty="0"/>
          </a:p>
          <a:p>
            <a:pPr marL="0" indent="0">
              <a:buNone/>
            </a:pPr>
            <a:r>
              <a:rPr lang="fr-FR" sz="2000" dirty="0" smtClean="0">
                <a:solidFill>
                  <a:schemeClr val="tx2">
                    <a:lumMod val="75000"/>
                  </a:schemeClr>
                </a:solidFill>
              </a:rPr>
              <a:t>$retour </a:t>
            </a:r>
            <a:r>
              <a:rPr lang="fr-FR" sz="2000" dirty="0">
                <a:solidFill>
                  <a:schemeClr val="tx2">
                    <a:lumMod val="75000"/>
                  </a:schemeClr>
                </a:solidFill>
              </a:rPr>
              <a:t>: </a:t>
            </a:r>
            <a:r>
              <a:rPr lang="fr-FR" sz="2000" dirty="0" smtClean="0"/>
              <a:t>lorsqu'il est égal à TRUE, </a:t>
            </a:r>
            <a:r>
              <a:rPr lang="fr-FR" sz="2000" b="1" dirty="0" err="1" smtClean="0">
                <a:solidFill>
                  <a:schemeClr val="accent2">
                    <a:lumMod val="75000"/>
                  </a:schemeClr>
                </a:solidFill>
              </a:rPr>
              <a:t>print_r</a:t>
            </a:r>
            <a:r>
              <a:rPr lang="fr-FR" sz="2000" b="1" dirty="0" smtClean="0">
                <a:solidFill>
                  <a:schemeClr val="accent2">
                    <a:lumMod val="75000"/>
                  </a:schemeClr>
                </a:solidFill>
              </a:rPr>
              <a:t>()</a:t>
            </a:r>
            <a:r>
              <a:rPr lang="fr-FR" sz="2000" dirty="0" smtClean="0">
                <a:solidFill>
                  <a:schemeClr val="tx2">
                    <a:lumMod val="75000"/>
                  </a:schemeClr>
                </a:solidFill>
              </a:rPr>
              <a:t> </a:t>
            </a:r>
            <a:r>
              <a:rPr lang="fr-FR" sz="2000" dirty="0" smtClean="0"/>
              <a:t>retournera l'information au lieu de l'afficher</a:t>
            </a:r>
            <a:r>
              <a:rPr lang="fr-FR" sz="2000" dirty="0" smtClean="0">
                <a:solidFill>
                  <a:schemeClr val="tx2">
                    <a:lumMod val="75000"/>
                  </a:schemeClr>
                </a:solidFill>
              </a:rPr>
              <a:t>.</a:t>
            </a:r>
          </a:p>
          <a:p>
            <a:pPr marL="0" indent="0">
              <a:buNone/>
            </a:pPr>
            <a:r>
              <a:rPr lang="fr-FR" sz="2000" dirty="0" smtClean="0"/>
              <a:t>exemple :</a:t>
            </a:r>
          </a:p>
          <a:p>
            <a:pPr marL="0" indent="0">
              <a:buNone/>
            </a:pPr>
            <a:r>
              <a:rPr lang="fr-FR" sz="2000" dirty="0"/>
              <a:t>$a = </a:t>
            </a:r>
            <a:r>
              <a:rPr lang="fr-FR" sz="2000" dirty="0" err="1"/>
              <a:t>array</a:t>
            </a:r>
            <a:r>
              <a:rPr lang="fr-FR" sz="2000" dirty="0"/>
              <a:t> ('a' =&gt; </a:t>
            </a:r>
            <a:r>
              <a:rPr lang="fr-FR" sz="2000" dirty="0" smtClean="0"/>
              <a:t>'banane',</a:t>
            </a:r>
            <a:r>
              <a:rPr lang="fr-FR" sz="2000" dirty="0"/>
              <a:t> 'b' =&gt; </a:t>
            </a:r>
            <a:r>
              <a:rPr lang="fr-FR" sz="2000" dirty="0" smtClean="0"/>
              <a:t>'pomme',</a:t>
            </a:r>
            <a:r>
              <a:rPr lang="fr-FR" sz="2000" dirty="0"/>
              <a:t> 'c' =&gt; </a:t>
            </a:r>
            <a:r>
              <a:rPr lang="fr-FR" sz="2000" dirty="0" err="1"/>
              <a:t>array</a:t>
            </a:r>
            <a:r>
              <a:rPr lang="fr-FR" sz="2000" dirty="0"/>
              <a:t> ('x', 'y', 'z'));</a:t>
            </a:r>
            <a:br>
              <a:rPr lang="fr-FR" sz="2000" dirty="0"/>
            </a:br>
            <a:r>
              <a:rPr lang="fr-FR" sz="2000" dirty="0" err="1"/>
              <a:t>print_r</a:t>
            </a:r>
            <a:r>
              <a:rPr lang="fr-FR" sz="2000" dirty="0"/>
              <a:t> ($a);  </a:t>
            </a:r>
            <a:endParaRPr lang="fr-FR" sz="2000" dirty="0" smtClean="0"/>
          </a:p>
          <a:p>
            <a:pPr marL="0" indent="0">
              <a:buNone/>
            </a:pPr>
            <a:r>
              <a:rPr lang="fr-FR" sz="2000" dirty="0" smtClean="0"/>
              <a:t>// </a:t>
            </a:r>
            <a:r>
              <a:rPr lang="fr-FR" sz="2000" dirty="0" err="1"/>
              <a:t>Array</a:t>
            </a:r>
            <a:r>
              <a:rPr lang="fr-FR" sz="2000" dirty="0"/>
              <a:t> ( [a] =&gt; banane [b] =&gt; pomme [c] =&gt; </a:t>
            </a:r>
            <a:r>
              <a:rPr lang="fr-FR" sz="2000" dirty="0" err="1"/>
              <a:t>Array</a:t>
            </a:r>
            <a:r>
              <a:rPr lang="fr-FR" sz="2000" dirty="0"/>
              <a:t> ( [0] =&gt; x [1] =&gt; y [2] =&gt; z ) ) </a:t>
            </a:r>
            <a:endParaRPr lang="fr-FR" sz="2000" dirty="0" smtClean="0"/>
          </a:p>
          <a:p>
            <a:pPr marL="0" indent="0">
              <a:buNone/>
            </a:pPr>
            <a:endParaRPr lang="fr-FR" sz="2000" b="1" dirty="0">
              <a:solidFill>
                <a:schemeClr val="accent2">
                  <a:lumMod val="75000"/>
                </a:schemeClr>
              </a:solidFill>
            </a:endParaRPr>
          </a:p>
        </p:txBody>
      </p:sp>
    </p:spTree>
    <p:extLst>
      <p:ext uri="{BB962C8B-B14F-4D97-AF65-F5344CB8AC3E}">
        <p14:creationId xmlns:p14="http://schemas.microsoft.com/office/powerpoint/2010/main" val="1615633167"/>
      </p:ext>
    </p:extLst>
  </p:cSld>
  <p:clrMapOvr>
    <a:masterClrMapping/>
  </p:clrMapOvr>
  <p:transition spd="slow">
    <p:wipe dir="d"/>
  </p:transition>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La gestion des sessions et les cookies</a:t>
            </a:r>
            <a:r>
              <a:rPr lang="fr-FR" sz="4000" b="1" i="1" dirty="0" smtClean="0"/>
              <a:t/>
            </a:r>
            <a:br>
              <a:rPr lang="fr-FR" sz="4000" b="1" i="1" dirty="0" smtClean="0"/>
            </a:br>
            <a:r>
              <a:rPr lang="fr-FR" sz="4000" b="1" i="1" dirty="0" smtClean="0">
                <a:solidFill>
                  <a:schemeClr val="accent2">
                    <a:lumMod val="75000"/>
                  </a:schemeClr>
                </a:solidFill>
              </a:rPr>
              <a:t>exemple60.php</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spcBef>
                <a:spcPts val="0"/>
              </a:spcBef>
              <a:buNone/>
            </a:pPr>
            <a:r>
              <a:rPr lang="fr-FR" sz="2000" b="1" dirty="0">
                <a:solidFill>
                  <a:schemeClr val="accent2">
                    <a:lumMod val="75000"/>
                  </a:schemeClr>
                </a:solidFill>
                <a:latin typeface="Courier New" pitchFamily="49" charset="0"/>
                <a:cs typeface="Courier New" pitchFamily="49" charset="0"/>
              </a:rPr>
              <a:t>&lt;?PHP</a:t>
            </a:r>
          </a:p>
          <a:p>
            <a:pPr marL="0" indent="0">
              <a:spcBef>
                <a:spcPts val="0"/>
              </a:spcBef>
              <a:buNone/>
            </a:pPr>
            <a:r>
              <a:rPr lang="fr-FR" sz="2000" b="1" dirty="0">
                <a:latin typeface="Courier New" pitchFamily="49" charset="0"/>
                <a:cs typeface="Courier New" pitchFamily="49" charset="0"/>
              </a:rPr>
              <a:t>session_start();</a:t>
            </a:r>
          </a:p>
          <a:p>
            <a:pPr marL="0" indent="0">
              <a:spcBef>
                <a:spcPts val="0"/>
              </a:spcBef>
              <a:buNone/>
            </a:pPr>
            <a:r>
              <a:rPr lang="fr-FR" sz="2000" b="1" dirty="0">
                <a:latin typeface="Courier New" pitchFamily="49" charset="0"/>
                <a:cs typeface="Courier New" pitchFamily="49" charset="0"/>
              </a:rPr>
              <a:t>if (!</a:t>
            </a:r>
            <a:r>
              <a:rPr lang="fr-FR" sz="2000" b="1" dirty="0" err="1">
                <a:latin typeface="Courier New" pitchFamily="49" charset="0"/>
                <a:cs typeface="Courier New" pitchFamily="49" charset="0"/>
              </a:rPr>
              <a:t>isset</a:t>
            </a:r>
            <a:r>
              <a:rPr lang="fr-FR" sz="2000" b="1" dirty="0">
                <a:latin typeface="Courier New" pitchFamily="49" charset="0"/>
                <a:cs typeface="Courier New" pitchFamily="49" charset="0"/>
              </a:rPr>
              <a:t>($_SESSION['compteur'])) {</a:t>
            </a:r>
          </a:p>
          <a:p>
            <a:pPr marL="0" indent="0">
              <a:spcBef>
                <a:spcPts val="0"/>
              </a:spcBef>
              <a:buNone/>
            </a:pPr>
            <a:r>
              <a:rPr lang="fr-FR" sz="2000" b="1" dirty="0">
                <a:latin typeface="Courier New" pitchFamily="49" charset="0"/>
                <a:cs typeface="Courier New" pitchFamily="49" charset="0"/>
              </a:rPr>
              <a:t>	$_SESSION['compteur']=1;</a:t>
            </a:r>
          </a:p>
          <a:p>
            <a:pPr marL="0" indent="0">
              <a:spcBef>
                <a:spcPts val="0"/>
              </a:spcBef>
              <a:buNone/>
            </a:pPr>
            <a:r>
              <a:rPr lang="fr-FR" sz="2000" b="1" dirty="0">
                <a:latin typeface="Courier New" pitchFamily="49" charset="0"/>
                <a:cs typeface="Courier New" pitchFamily="49" charset="0"/>
              </a:rPr>
              <a:t>	}</a:t>
            </a:r>
          </a:p>
          <a:p>
            <a:pPr marL="0" indent="0">
              <a:spcBef>
                <a:spcPts val="0"/>
              </a:spcBef>
              <a:buNone/>
            </a:pPr>
            <a:r>
              <a:rPr lang="fr-FR" sz="2000" b="1" dirty="0" err="1">
                <a:latin typeface="Courier New" pitchFamily="49" charset="0"/>
                <a:cs typeface="Courier New" pitchFamily="49" charset="0"/>
              </a:rPr>
              <a:t>else</a:t>
            </a:r>
            <a:r>
              <a:rPr lang="fr-FR" sz="2000" b="1" dirty="0">
                <a:latin typeface="Courier New" pitchFamily="49" charset="0"/>
                <a:cs typeface="Courier New" pitchFamily="49" charset="0"/>
              </a:rPr>
              <a:t> {</a:t>
            </a:r>
          </a:p>
          <a:p>
            <a:pPr marL="0" indent="0">
              <a:spcBef>
                <a:spcPts val="0"/>
              </a:spcBef>
              <a:buNone/>
            </a:pPr>
            <a:r>
              <a:rPr lang="fr-FR" sz="2000" b="1" dirty="0">
                <a:latin typeface="Courier New" pitchFamily="49" charset="0"/>
                <a:cs typeface="Courier New" pitchFamily="49" charset="0"/>
              </a:rPr>
              <a:t>	$_SESSION['compteur']++;</a:t>
            </a:r>
          </a:p>
          <a:p>
            <a:pPr marL="0" indent="0">
              <a:spcBef>
                <a:spcPts val="0"/>
              </a:spcBef>
              <a:buNone/>
            </a:pPr>
            <a:r>
              <a:rPr lang="fr-FR" sz="2000" b="1" dirty="0">
                <a:latin typeface="Courier New" pitchFamily="49" charset="0"/>
                <a:cs typeface="Courier New" pitchFamily="49" charset="0"/>
              </a:rPr>
              <a:t>	}</a:t>
            </a:r>
          </a:p>
          <a:p>
            <a:pPr marL="0" indent="0">
              <a:spcBef>
                <a:spcPts val="0"/>
              </a:spcBef>
              <a:buNone/>
            </a:pPr>
            <a:r>
              <a:rPr lang="fr-FR" sz="2000" b="1" dirty="0" err="1">
                <a:latin typeface="Courier New" pitchFamily="49" charset="0"/>
                <a:cs typeface="Courier New" pitchFamily="49" charset="0"/>
              </a:rPr>
              <a:t>echo</a:t>
            </a:r>
            <a:r>
              <a:rPr lang="fr-FR" sz="2000" b="1" dirty="0">
                <a:latin typeface="Courier New" pitchFamily="49" charset="0"/>
                <a:cs typeface="Courier New" pitchFamily="49" charset="0"/>
              </a:rPr>
              <a:t> "Id de la session : ".</a:t>
            </a:r>
            <a:r>
              <a:rPr lang="fr-FR" sz="2000" b="1" dirty="0" err="1">
                <a:latin typeface="Courier New" pitchFamily="49" charset="0"/>
                <a:cs typeface="Courier New" pitchFamily="49" charset="0"/>
              </a:rPr>
              <a:t>session_id</a:t>
            </a:r>
            <a:r>
              <a:rPr lang="fr-FR" sz="2000" b="1" dirty="0">
                <a:latin typeface="Courier New" pitchFamily="49" charset="0"/>
                <a:cs typeface="Courier New" pitchFamily="49" charset="0"/>
              </a:rPr>
              <a:t>()."&lt;</a:t>
            </a:r>
            <a:r>
              <a:rPr lang="fr-FR" sz="2000" b="1" dirty="0" err="1">
                <a:latin typeface="Courier New" pitchFamily="49" charset="0"/>
                <a:cs typeface="Courier New" pitchFamily="49" charset="0"/>
              </a:rPr>
              <a:t>br</a:t>
            </a:r>
            <a:r>
              <a:rPr lang="fr-FR" sz="2000" b="1" dirty="0">
                <a:latin typeface="Courier New" pitchFamily="49" charset="0"/>
                <a:cs typeface="Courier New" pitchFamily="49" charset="0"/>
              </a:rPr>
              <a:t>/&gt;";</a:t>
            </a:r>
          </a:p>
          <a:p>
            <a:pPr marL="0" indent="0">
              <a:spcBef>
                <a:spcPts val="0"/>
              </a:spcBef>
              <a:buNone/>
            </a:pPr>
            <a:r>
              <a:rPr lang="fr-FR" sz="2000" b="1" dirty="0" err="1">
                <a:latin typeface="Courier New" pitchFamily="49" charset="0"/>
                <a:cs typeface="Courier New" pitchFamily="49" charset="0"/>
              </a:rPr>
              <a:t>echo</a:t>
            </a:r>
            <a:r>
              <a:rPr lang="fr-FR" sz="2000" b="1" dirty="0">
                <a:latin typeface="Courier New" pitchFamily="49" charset="0"/>
                <a:cs typeface="Courier New" pitchFamily="49" charset="0"/>
              </a:rPr>
              <a:t> "Nom de la session : ".</a:t>
            </a:r>
            <a:r>
              <a:rPr lang="fr-FR" sz="2000" b="1" dirty="0" err="1">
                <a:latin typeface="Courier New" pitchFamily="49" charset="0"/>
                <a:cs typeface="Courier New" pitchFamily="49" charset="0"/>
              </a:rPr>
              <a:t>session_name</a:t>
            </a:r>
            <a:r>
              <a:rPr lang="fr-FR" sz="2000" b="1" dirty="0">
                <a:latin typeface="Courier New" pitchFamily="49" charset="0"/>
                <a:cs typeface="Courier New" pitchFamily="49" charset="0"/>
              </a:rPr>
              <a:t>()."&lt;</a:t>
            </a:r>
            <a:r>
              <a:rPr lang="fr-FR" sz="2000" b="1" dirty="0" err="1">
                <a:latin typeface="Courier New" pitchFamily="49" charset="0"/>
                <a:cs typeface="Courier New" pitchFamily="49" charset="0"/>
              </a:rPr>
              <a:t>br</a:t>
            </a:r>
            <a:r>
              <a:rPr lang="fr-FR" sz="2000" b="1" dirty="0">
                <a:latin typeface="Courier New" pitchFamily="49" charset="0"/>
                <a:cs typeface="Courier New" pitchFamily="49" charset="0"/>
              </a:rPr>
              <a:t>/&gt;";</a:t>
            </a:r>
          </a:p>
          <a:p>
            <a:pPr marL="0" indent="0">
              <a:spcBef>
                <a:spcPts val="0"/>
              </a:spcBef>
              <a:buNone/>
            </a:pPr>
            <a:r>
              <a:rPr lang="fr-FR" sz="2000" b="1" dirty="0" err="1">
                <a:latin typeface="Courier New" pitchFamily="49" charset="0"/>
                <a:cs typeface="Courier New" pitchFamily="49" charset="0"/>
              </a:rPr>
              <a:t>echo</a:t>
            </a:r>
            <a:r>
              <a:rPr lang="fr-FR" sz="2000" b="1" dirty="0">
                <a:latin typeface="Courier New" pitchFamily="49" charset="0"/>
                <a:cs typeface="Courier New" pitchFamily="49" charset="0"/>
              </a:rPr>
              <a:t> "Nombre de visites : ".$_SESSION['compteur'];</a:t>
            </a:r>
          </a:p>
          <a:p>
            <a:pPr marL="0" indent="0">
              <a:spcBef>
                <a:spcPts val="0"/>
              </a:spcBef>
              <a:buNone/>
            </a:pPr>
            <a:r>
              <a:rPr lang="fr-FR" sz="2000" b="1" dirty="0">
                <a:solidFill>
                  <a:schemeClr val="accent2">
                    <a:lumMod val="75000"/>
                  </a:schemeClr>
                </a:solidFill>
                <a:latin typeface="Courier New" pitchFamily="49" charset="0"/>
                <a:cs typeface="Courier New" pitchFamily="49" charset="0"/>
              </a:rPr>
              <a:t>?&gt;</a:t>
            </a:r>
            <a:endParaRPr lang="fr-FR" sz="2000" dirty="0" smtClean="0">
              <a:solidFill>
                <a:schemeClr val="accent2">
                  <a:lumMod val="75000"/>
                </a:schemeClr>
              </a:solidFill>
              <a:latin typeface="Courier New" pitchFamily="49" charset="0"/>
              <a:cs typeface="Courier New" pitchFamily="49"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825" y="4867275"/>
            <a:ext cx="432435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1398665"/>
      </p:ext>
    </p:extLst>
  </p:cSld>
  <p:clrMapOvr>
    <a:masterClrMapping/>
  </p:clrMapOvr>
  <p:transition spd="slow">
    <p:wipe dir="d"/>
  </p:transition>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gestion des sessions et les cookies</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b="1" dirty="0" smtClean="0"/>
              <a:t>La gestion des cookies</a:t>
            </a:r>
          </a:p>
          <a:p>
            <a:pPr marL="0" indent="0">
              <a:buNone/>
            </a:pPr>
            <a:r>
              <a:rPr lang="fr-FR" sz="2000" b="1" dirty="0" smtClean="0">
                <a:solidFill>
                  <a:schemeClr val="accent2">
                    <a:lumMod val="75000"/>
                  </a:schemeClr>
                </a:solidFill>
              </a:rPr>
              <a:t>Qu'est-ce </a:t>
            </a:r>
            <a:r>
              <a:rPr lang="fr-FR" sz="2000" b="1" dirty="0">
                <a:solidFill>
                  <a:schemeClr val="accent2">
                    <a:lumMod val="75000"/>
                  </a:schemeClr>
                </a:solidFill>
              </a:rPr>
              <a:t>qu'un cookie ?</a:t>
            </a:r>
          </a:p>
          <a:p>
            <a:r>
              <a:rPr lang="fr-FR" sz="2000" dirty="0"/>
              <a:t>Un cookie est un fichier texte de taille limitée (65ko) permettant de stocker </a:t>
            </a:r>
            <a:r>
              <a:rPr lang="fr-FR" sz="2000" u="sng" dirty="0" smtClean="0"/>
              <a:t>sur le poste client </a:t>
            </a:r>
            <a:r>
              <a:rPr lang="fr-FR" sz="2000" dirty="0" smtClean="0"/>
              <a:t>certaines </a:t>
            </a:r>
            <a:r>
              <a:rPr lang="fr-FR" sz="2000" dirty="0"/>
              <a:t>informations. Le but premier de ce type de fichier et de pouvoir garder en mémoire les informations d'un visiteur afin de pouvoir les réutiliser à chacune de ses visites. </a:t>
            </a:r>
            <a:endParaRPr lang="fr-FR" sz="2000" dirty="0" smtClean="0"/>
          </a:p>
          <a:p>
            <a:pPr marL="0" indent="0">
              <a:buNone/>
            </a:pPr>
            <a:r>
              <a:rPr lang="fr-FR" sz="2000" b="1" dirty="0">
                <a:solidFill>
                  <a:schemeClr val="accent2">
                    <a:lumMod val="75000"/>
                  </a:schemeClr>
                </a:solidFill>
              </a:rPr>
              <a:t>Ou sont stockés les cookies ?</a:t>
            </a:r>
          </a:p>
          <a:p>
            <a:r>
              <a:rPr lang="fr-FR" sz="2000" dirty="0"/>
              <a:t>Cela dépend du navigateur que vous utilisez, pour </a:t>
            </a:r>
            <a:r>
              <a:rPr lang="fr-FR" sz="2000" dirty="0" smtClean="0"/>
              <a:t>INTERNET </a:t>
            </a:r>
            <a:r>
              <a:rPr lang="fr-FR" sz="2000" dirty="0"/>
              <a:t>EXPLORER </a:t>
            </a:r>
            <a:r>
              <a:rPr lang="fr-FR" sz="2000" dirty="0" smtClean="0"/>
              <a:t>les </a:t>
            </a:r>
            <a:r>
              <a:rPr lang="fr-FR" sz="2000" dirty="0"/>
              <a:t>cookies </a:t>
            </a:r>
            <a:r>
              <a:rPr lang="fr-FR" sz="2000" dirty="0" smtClean="0"/>
              <a:t>sont </a:t>
            </a:r>
            <a:r>
              <a:rPr lang="fr-FR" sz="2000" dirty="0"/>
              <a:t>stockés (comme tous les autres fichiers temporaires du NET) dans C:\windows\Temporary Internet </a:t>
            </a:r>
            <a:r>
              <a:rPr lang="fr-FR" sz="2000" dirty="0" smtClean="0"/>
              <a:t>Files.</a:t>
            </a:r>
            <a:endParaRPr lang="fr-FR" sz="2000" dirty="0"/>
          </a:p>
          <a:p>
            <a:pPr marL="0" indent="0">
              <a:buNone/>
            </a:pPr>
            <a:r>
              <a:rPr lang="fr-FR" sz="2000" b="1" dirty="0">
                <a:solidFill>
                  <a:schemeClr val="accent2">
                    <a:lumMod val="75000"/>
                  </a:schemeClr>
                </a:solidFill>
              </a:rPr>
              <a:t>Comment générer un cookie avec PHP ?</a:t>
            </a:r>
          </a:p>
          <a:p>
            <a:r>
              <a:rPr lang="fr-FR" sz="2000" dirty="0" smtClean="0"/>
              <a:t>C'est </a:t>
            </a:r>
            <a:r>
              <a:rPr lang="fr-FR" sz="2000" dirty="0"/>
              <a:t>la fonction </a:t>
            </a:r>
            <a:r>
              <a:rPr lang="fr-FR" sz="2000" dirty="0" err="1">
                <a:solidFill>
                  <a:schemeClr val="accent2">
                    <a:lumMod val="75000"/>
                  </a:schemeClr>
                </a:solidFill>
              </a:rPr>
              <a:t>setcookie</a:t>
            </a:r>
            <a:r>
              <a:rPr lang="fr-FR" sz="2000" dirty="0">
                <a:solidFill>
                  <a:schemeClr val="accent2">
                    <a:lumMod val="75000"/>
                  </a:schemeClr>
                </a:solidFill>
              </a:rPr>
              <a:t>() </a:t>
            </a:r>
            <a:r>
              <a:rPr lang="fr-FR" sz="2000" dirty="0"/>
              <a:t>qui permet l'envoi de </a:t>
            </a:r>
            <a:r>
              <a:rPr lang="fr-FR" sz="2000" dirty="0" smtClean="0"/>
              <a:t>cookie.</a:t>
            </a:r>
          </a:p>
          <a:p>
            <a:pPr marL="0" indent="0">
              <a:buNone/>
            </a:pPr>
            <a:r>
              <a:rPr lang="fr-FR" sz="2000" b="1" dirty="0">
                <a:solidFill>
                  <a:schemeClr val="accent2">
                    <a:lumMod val="75000"/>
                  </a:schemeClr>
                </a:solidFill>
              </a:rPr>
              <a:t>Comment </a:t>
            </a:r>
            <a:r>
              <a:rPr lang="fr-FR" sz="2000" b="1" dirty="0" smtClean="0">
                <a:solidFill>
                  <a:schemeClr val="accent2">
                    <a:lumMod val="75000"/>
                  </a:schemeClr>
                </a:solidFill>
              </a:rPr>
              <a:t>lire </a:t>
            </a:r>
            <a:r>
              <a:rPr lang="fr-FR" sz="2000" b="1" dirty="0">
                <a:solidFill>
                  <a:schemeClr val="accent2">
                    <a:lumMod val="75000"/>
                  </a:schemeClr>
                </a:solidFill>
              </a:rPr>
              <a:t>un cookie avec PHP ?</a:t>
            </a:r>
          </a:p>
          <a:p>
            <a:r>
              <a:rPr lang="fr-FR" sz="2000" dirty="0" smtClean="0"/>
              <a:t>En allant la chercher dans le tableau </a:t>
            </a:r>
            <a:r>
              <a:rPr lang="fr-FR" sz="2000" dirty="0"/>
              <a:t>global </a:t>
            </a:r>
            <a:r>
              <a:rPr lang="fr-FR" sz="2000" dirty="0">
                <a:solidFill>
                  <a:schemeClr val="accent2">
                    <a:lumMod val="75000"/>
                  </a:schemeClr>
                </a:solidFill>
              </a:rPr>
              <a:t>$_</a:t>
            </a:r>
            <a:r>
              <a:rPr lang="fr-FR" sz="2000" dirty="0" smtClean="0">
                <a:solidFill>
                  <a:schemeClr val="accent2">
                    <a:lumMod val="75000"/>
                  </a:schemeClr>
                </a:solidFill>
              </a:rPr>
              <a:t>COOKIE</a:t>
            </a:r>
            <a:endParaRPr lang="fr-FR" sz="2000" dirty="0">
              <a:solidFill>
                <a:schemeClr val="accent2">
                  <a:lumMod val="75000"/>
                </a:schemeClr>
              </a:solidFill>
            </a:endParaRPr>
          </a:p>
          <a:p>
            <a:pPr marL="0" indent="0">
              <a:buNone/>
            </a:pPr>
            <a:endParaRPr lang="fr-FR" sz="2000" dirty="0"/>
          </a:p>
        </p:txBody>
      </p:sp>
    </p:spTree>
    <p:extLst>
      <p:ext uri="{BB962C8B-B14F-4D97-AF65-F5344CB8AC3E}">
        <p14:creationId xmlns:p14="http://schemas.microsoft.com/office/powerpoint/2010/main" val="771709888"/>
      </p:ext>
    </p:extLst>
  </p:cSld>
  <p:clrMapOvr>
    <a:masterClrMapping/>
  </p:clrMapOvr>
  <p:transition spd="slow">
    <p:wipe dir="d"/>
  </p:transition>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La gestion des sessions et les cookies</a:t>
            </a:r>
            <a:r>
              <a:rPr lang="fr-FR" sz="4000" b="1" i="1" dirty="0" smtClean="0"/>
              <a:t/>
            </a:r>
            <a:br>
              <a:rPr lang="fr-FR" sz="4000" b="1" i="1" dirty="0" smtClean="0"/>
            </a:br>
            <a:r>
              <a:rPr lang="fr-FR" sz="2000" b="1" i="1" dirty="0" err="1" smtClean="0">
                <a:solidFill>
                  <a:schemeClr val="accent2">
                    <a:lumMod val="75000"/>
                  </a:schemeClr>
                </a:solidFill>
              </a:rPr>
              <a:t>setcookie</a:t>
            </a:r>
            <a:r>
              <a:rPr lang="fr-FR" sz="2000" b="1" i="1" dirty="0" smtClean="0">
                <a:solidFill>
                  <a:schemeClr val="accent2">
                    <a:lumMod val="75000"/>
                  </a:schemeClr>
                </a:solidFill>
              </a:rPr>
              <a:t>($</a:t>
            </a:r>
            <a:r>
              <a:rPr lang="fr-FR" sz="2000" b="1" i="1" dirty="0" err="1" smtClean="0">
                <a:solidFill>
                  <a:schemeClr val="accent2">
                    <a:lumMod val="75000"/>
                  </a:schemeClr>
                </a:solidFill>
              </a:rPr>
              <a:t>nom</a:t>
            </a:r>
            <a:r>
              <a:rPr lang="fr-FR" sz="2000" b="1" i="1" dirty="0" err="1">
                <a:solidFill>
                  <a:schemeClr val="accent2">
                    <a:lumMod val="75000"/>
                  </a:schemeClr>
                </a:solidFill>
              </a:rPr>
              <a:t>,</a:t>
            </a:r>
            <a:r>
              <a:rPr lang="fr-FR" sz="2000" b="1" i="1" dirty="0" err="1" smtClean="0">
                <a:solidFill>
                  <a:schemeClr val="accent2">
                    <a:lumMod val="75000"/>
                  </a:schemeClr>
                </a:solidFill>
              </a:rPr>
              <a:t>$valeur</a:t>
            </a:r>
            <a:r>
              <a:rPr lang="fr-FR" sz="2000" b="1" i="1" dirty="0" smtClean="0">
                <a:solidFill>
                  <a:schemeClr val="accent2">
                    <a:lumMod val="75000"/>
                  </a:schemeClr>
                </a:solidFill>
              </a:rPr>
              <a:t>[,$expire [,$chemin [,domaine [,$</a:t>
            </a:r>
            <a:r>
              <a:rPr lang="fr-FR" sz="2000" b="1" i="1" dirty="0" err="1" smtClean="0">
                <a:solidFill>
                  <a:schemeClr val="accent2">
                    <a:lumMod val="75000"/>
                  </a:schemeClr>
                </a:solidFill>
              </a:rPr>
              <a:t>secure</a:t>
            </a:r>
            <a:r>
              <a:rPr lang="fr-FR" sz="2000" b="1" i="1" dirty="0" smtClean="0">
                <a:solidFill>
                  <a:schemeClr val="accent2">
                    <a:lumMod val="75000"/>
                  </a:schemeClr>
                </a:solidFill>
              </a:rPr>
              <a:t> ,[$</a:t>
            </a:r>
            <a:r>
              <a:rPr lang="fr-FR" sz="2000" b="1" i="1" dirty="0" err="1" smtClean="0">
                <a:solidFill>
                  <a:schemeClr val="accent2">
                    <a:lumMod val="75000"/>
                  </a:schemeClr>
                </a:solidFill>
              </a:rPr>
              <a:t>httponly</a:t>
            </a:r>
            <a:r>
              <a:rPr lang="fr-FR" sz="2000" b="1" i="1" dirty="0" smtClean="0">
                <a:solidFill>
                  <a:schemeClr val="accent2">
                    <a:lumMod val="75000"/>
                  </a:schemeClr>
                </a:solidFill>
              </a:rPr>
              <a:t>=false]]]]]])</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762000" y="1700808"/>
            <a:ext cx="8274496" cy="4896545"/>
          </a:xfrm>
        </p:spPr>
        <p:txBody>
          <a:bodyPr numCol="1">
            <a:normAutofit/>
          </a:bodyPr>
          <a:lstStyle/>
          <a:p>
            <a:pPr marL="0" indent="0">
              <a:buNone/>
            </a:pPr>
            <a:r>
              <a:rPr lang="fr-FR" sz="2000" dirty="0" err="1" smtClean="0">
                <a:solidFill>
                  <a:schemeClr val="tx2">
                    <a:lumMod val="75000"/>
                  </a:schemeClr>
                </a:solidFill>
              </a:rPr>
              <a:t>booleen</a:t>
            </a:r>
            <a:r>
              <a:rPr lang="fr-FR" sz="2000" dirty="0" smtClean="0"/>
              <a:t> </a:t>
            </a:r>
            <a:r>
              <a:rPr lang="fr-FR" sz="2000" b="1" i="1" dirty="0" err="1">
                <a:solidFill>
                  <a:schemeClr val="accent2">
                    <a:lumMod val="75000"/>
                  </a:schemeClr>
                </a:solidFill>
              </a:rPr>
              <a:t>setcookie</a:t>
            </a:r>
            <a:r>
              <a:rPr lang="fr-FR" sz="2000" b="1" dirty="0">
                <a:solidFill>
                  <a:schemeClr val="tx2">
                    <a:lumMod val="75000"/>
                  </a:schemeClr>
                </a:solidFill>
              </a:rPr>
              <a:t>($</a:t>
            </a:r>
            <a:r>
              <a:rPr lang="fr-FR" sz="2000" b="1" dirty="0" smtClean="0">
                <a:solidFill>
                  <a:schemeClr val="tx2">
                    <a:lumMod val="75000"/>
                  </a:schemeClr>
                </a:solidFill>
              </a:rPr>
              <a:t>nom[,$</a:t>
            </a:r>
            <a:r>
              <a:rPr lang="fr-FR" sz="2000" b="1" dirty="0">
                <a:solidFill>
                  <a:schemeClr val="tx2">
                    <a:lumMod val="75000"/>
                  </a:schemeClr>
                </a:solidFill>
              </a:rPr>
              <a:t>valeur[,$expire [,$chemin [,domaine [,$</a:t>
            </a:r>
            <a:r>
              <a:rPr lang="fr-FR" sz="2000" b="1" dirty="0" err="1">
                <a:solidFill>
                  <a:schemeClr val="tx2">
                    <a:lumMod val="75000"/>
                  </a:schemeClr>
                </a:solidFill>
              </a:rPr>
              <a:t>secure</a:t>
            </a:r>
            <a:r>
              <a:rPr lang="fr-FR" sz="2000" b="1" dirty="0">
                <a:solidFill>
                  <a:schemeClr val="tx2">
                    <a:lumMod val="75000"/>
                  </a:schemeClr>
                </a:solidFill>
              </a:rPr>
              <a:t> ,[$</a:t>
            </a:r>
            <a:r>
              <a:rPr lang="fr-FR" sz="2000" b="1" dirty="0" err="1">
                <a:solidFill>
                  <a:schemeClr val="tx2">
                    <a:lumMod val="75000"/>
                  </a:schemeClr>
                </a:solidFill>
              </a:rPr>
              <a:t>httponly</a:t>
            </a:r>
            <a:r>
              <a:rPr lang="fr-FR" sz="2000" b="1" dirty="0">
                <a:solidFill>
                  <a:schemeClr val="tx2">
                    <a:lumMod val="75000"/>
                  </a:schemeClr>
                </a:solidFill>
              </a:rPr>
              <a:t>=false]]]]]]</a:t>
            </a:r>
            <a:r>
              <a:rPr lang="fr-FR" sz="2000" b="1" i="1" dirty="0">
                <a:solidFill>
                  <a:schemeClr val="accent2">
                    <a:lumMod val="75000"/>
                  </a:schemeClr>
                </a:solidFill>
              </a:rPr>
              <a:t>)</a:t>
            </a:r>
            <a:endParaRPr lang="fr-FR" sz="2000" b="1" dirty="0" smtClean="0"/>
          </a:p>
          <a:p>
            <a:pPr marL="0" indent="0">
              <a:buNone/>
            </a:pPr>
            <a:r>
              <a:rPr lang="fr-FR" sz="2000" dirty="0" smtClean="0"/>
              <a:t>définit un cookie qui sera envoyé avec les en-têtes. Cela implique que les cookies doivent êtres définies avant la balise &lt;HTML&gt;.</a:t>
            </a:r>
            <a:endParaRPr lang="fr-FR" sz="2000" dirty="0"/>
          </a:p>
          <a:p>
            <a:pPr marL="0" indent="0">
              <a:buNone/>
            </a:pPr>
            <a:r>
              <a:rPr lang="fr-FR" sz="2000" b="1" dirty="0" smtClean="0">
                <a:solidFill>
                  <a:schemeClr val="tx2">
                    <a:lumMod val="75000"/>
                  </a:schemeClr>
                </a:solidFill>
              </a:rPr>
              <a:t>$nom </a:t>
            </a:r>
            <a:r>
              <a:rPr lang="fr-FR" sz="2000" dirty="0" smtClean="0"/>
              <a:t>: chaine contenant le nom du cookie</a:t>
            </a:r>
            <a:r>
              <a:rPr lang="fr-FR" sz="2000" b="1" dirty="0" smtClean="0"/>
              <a:t>,</a:t>
            </a:r>
          </a:p>
          <a:p>
            <a:pPr marL="0" indent="0">
              <a:buNone/>
            </a:pPr>
            <a:r>
              <a:rPr lang="fr-FR" sz="2000" b="1" dirty="0" smtClean="0">
                <a:solidFill>
                  <a:schemeClr val="tx2">
                    <a:lumMod val="75000"/>
                  </a:schemeClr>
                </a:solidFill>
              </a:rPr>
              <a:t>$valeur </a:t>
            </a:r>
            <a:r>
              <a:rPr lang="fr-FR" sz="2000" dirty="0" smtClean="0"/>
              <a:t>: </a:t>
            </a:r>
            <a:r>
              <a:rPr lang="fr-FR" sz="2000" dirty="0"/>
              <a:t>(optionnel) </a:t>
            </a:r>
            <a:r>
              <a:rPr lang="fr-FR" sz="2000" dirty="0" smtClean="0"/>
              <a:t>chaine contenant la valeur </a:t>
            </a:r>
            <a:r>
              <a:rPr lang="fr-FR" sz="2000" dirty="0"/>
              <a:t>du cookie</a:t>
            </a:r>
            <a:r>
              <a:rPr lang="fr-FR" sz="2000" b="1" dirty="0"/>
              <a:t>,</a:t>
            </a:r>
          </a:p>
          <a:p>
            <a:pPr marL="0" indent="0">
              <a:buNone/>
            </a:pPr>
            <a:r>
              <a:rPr lang="fr-FR" sz="2000" b="1" dirty="0" smtClean="0">
                <a:solidFill>
                  <a:schemeClr val="tx2">
                    <a:lumMod val="75000"/>
                  </a:schemeClr>
                </a:solidFill>
              </a:rPr>
              <a:t>$expire </a:t>
            </a:r>
            <a:r>
              <a:rPr lang="fr-FR" sz="2000" dirty="0"/>
              <a:t>: </a:t>
            </a:r>
            <a:r>
              <a:rPr lang="fr-FR" sz="2000" dirty="0" smtClean="0"/>
              <a:t>(optionnel) nombre contenant la date et l'heure après lequel le cookie expire. C'est un nombre de millisecondes écoulées depuis le 1/1/1970. </a:t>
            </a:r>
            <a:endParaRPr lang="fr-FR" sz="2000" b="1" dirty="0"/>
          </a:p>
          <a:p>
            <a:pPr marL="0" indent="0">
              <a:buNone/>
            </a:pPr>
            <a:r>
              <a:rPr lang="fr-FR" sz="2000" dirty="0" smtClean="0"/>
              <a:t>Son utilisation la plus fréquente est </a:t>
            </a:r>
            <a:r>
              <a:rPr lang="fr-FR" sz="2000" b="1" dirty="0" smtClean="0">
                <a:solidFill>
                  <a:schemeClr val="tx2">
                    <a:lumMod val="75000"/>
                  </a:schemeClr>
                </a:solidFill>
              </a:rPr>
              <a:t>time()+$</a:t>
            </a:r>
            <a:r>
              <a:rPr lang="fr-FR" sz="2000" b="1" dirty="0" err="1" smtClean="0">
                <a:solidFill>
                  <a:schemeClr val="tx2">
                    <a:lumMod val="75000"/>
                  </a:schemeClr>
                </a:solidFill>
              </a:rPr>
              <a:t>dureedevie</a:t>
            </a:r>
            <a:r>
              <a:rPr lang="fr-FR" sz="2000" b="1" dirty="0" smtClean="0">
                <a:solidFill>
                  <a:schemeClr val="tx2">
                    <a:lumMod val="75000"/>
                  </a:schemeClr>
                </a:solidFill>
              </a:rPr>
              <a:t> </a:t>
            </a:r>
            <a:r>
              <a:rPr lang="fr-FR" sz="2000" dirty="0" smtClean="0"/>
              <a:t>(exprimée en secondes)</a:t>
            </a:r>
            <a:endParaRPr lang="fr-FR" sz="2000" dirty="0"/>
          </a:p>
          <a:p>
            <a:pPr marL="0" indent="0">
              <a:buNone/>
            </a:pPr>
            <a:r>
              <a:rPr lang="fr-FR" sz="2000" b="1" dirty="0" smtClean="0">
                <a:solidFill>
                  <a:schemeClr val="tx2">
                    <a:lumMod val="75000"/>
                  </a:schemeClr>
                </a:solidFill>
              </a:rPr>
              <a:t>$chemin </a:t>
            </a:r>
            <a:r>
              <a:rPr lang="fr-FR" sz="2000" dirty="0"/>
              <a:t>: (optionnel) </a:t>
            </a:r>
            <a:r>
              <a:rPr lang="fr-FR" sz="2000" dirty="0" smtClean="0"/>
              <a:t>chaine </a:t>
            </a:r>
            <a:r>
              <a:rPr lang="fr-FR" sz="2000" dirty="0"/>
              <a:t>contenant </a:t>
            </a:r>
            <a:r>
              <a:rPr lang="fr-FR" sz="2000" dirty="0" smtClean="0"/>
              <a:t>le chemin où le cookie sera disponible</a:t>
            </a:r>
            <a:r>
              <a:rPr lang="fr-FR" sz="2000" b="1" dirty="0" smtClean="0"/>
              <a:t>,</a:t>
            </a:r>
          </a:p>
          <a:p>
            <a:pPr marL="0" indent="0">
              <a:buNone/>
            </a:pPr>
            <a:r>
              <a:rPr lang="fr-FR" sz="2000" b="1" dirty="0" smtClean="0">
                <a:solidFill>
                  <a:schemeClr val="tx2">
                    <a:lumMod val="75000"/>
                  </a:schemeClr>
                </a:solidFill>
              </a:rPr>
              <a:t>$domaine </a:t>
            </a:r>
            <a:r>
              <a:rPr lang="fr-FR" sz="2000" b="1" dirty="0" smtClean="0"/>
              <a:t>: </a:t>
            </a:r>
            <a:r>
              <a:rPr lang="fr-FR" sz="2000" dirty="0"/>
              <a:t>(optionnel) </a:t>
            </a:r>
            <a:r>
              <a:rPr lang="fr-FR" sz="2000" dirty="0" smtClean="0"/>
              <a:t>chaine contenant le nom du domaine pour lequel le cookie sera disponible.</a:t>
            </a:r>
            <a:endParaRPr lang="fr-FR" sz="2000" dirty="0"/>
          </a:p>
        </p:txBody>
      </p:sp>
    </p:spTree>
    <p:extLst>
      <p:ext uri="{BB962C8B-B14F-4D97-AF65-F5344CB8AC3E}">
        <p14:creationId xmlns:p14="http://schemas.microsoft.com/office/powerpoint/2010/main" val="4225047202"/>
      </p:ext>
    </p:extLst>
  </p:cSld>
  <p:clrMapOvr>
    <a:masterClrMapping/>
  </p:clrMapOvr>
  <p:transition spd="slow">
    <p:wipe dir="d"/>
  </p:transition>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La gestion des sessions et les cookies</a:t>
            </a:r>
            <a:r>
              <a:rPr lang="fr-FR" sz="4000" b="1" i="1" dirty="0" smtClean="0"/>
              <a:t/>
            </a:r>
            <a:br>
              <a:rPr lang="fr-FR" sz="4000" b="1" i="1" dirty="0" smtClean="0"/>
            </a:br>
            <a:r>
              <a:rPr lang="fr-FR" sz="2000" b="1" i="1" dirty="0" err="1" smtClean="0">
                <a:solidFill>
                  <a:schemeClr val="accent2">
                    <a:lumMod val="75000"/>
                  </a:schemeClr>
                </a:solidFill>
              </a:rPr>
              <a:t>setcookie</a:t>
            </a:r>
            <a:r>
              <a:rPr lang="fr-FR" sz="2000" b="1" i="1" dirty="0" smtClean="0">
                <a:solidFill>
                  <a:schemeClr val="accent2">
                    <a:lumMod val="75000"/>
                  </a:schemeClr>
                </a:solidFill>
              </a:rPr>
              <a:t>($</a:t>
            </a:r>
            <a:r>
              <a:rPr lang="fr-FR" sz="2000" b="1" i="1" dirty="0" err="1" smtClean="0">
                <a:solidFill>
                  <a:schemeClr val="accent2">
                    <a:lumMod val="75000"/>
                  </a:schemeClr>
                </a:solidFill>
              </a:rPr>
              <a:t>nom</a:t>
            </a:r>
            <a:r>
              <a:rPr lang="fr-FR" sz="2000" b="1" i="1" dirty="0" err="1">
                <a:solidFill>
                  <a:schemeClr val="accent2">
                    <a:lumMod val="75000"/>
                  </a:schemeClr>
                </a:solidFill>
              </a:rPr>
              <a:t>,</a:t>
            </a:r>
            <a:r>
              <a:rPr lang="fr-FR" sz="2000" b="1" i="1" dirty="0" err="1" smtClean="0">
                <a:solidFill>
                  <a:schemeClr val="accent2">
                    <a:lumMod val="75000"/>
                  </a:schemeClr>
                </a:solidFill>
              </a:rPr>
              <a:t>$valeur</a:t>
            </a:r>
            <a:r>
              <a:rPr lang="fr-FR" sz="2000" b="1" i="1" dirty="0" smtClean="0">
                <a:solidFill>
                  <a:schemeClr val="accent2">
                    <a:lumMod val="75000"/>
                  </a:schemeClr>
                </a:solidFill>
              </a:rPr>
              <a:t>[,$expire [,$chemin [,domaine [,$</a:t>
            </a:r>
            <a:r>
              <a:rPr lang="fr-FR" sz="2000" b="1" i="1" dirty="0" err="1" smtClean="0">
                <a:solidFill>
                  <a:schemeClr val="accent2">
                    <a:lumMod val="75000"/>
                  </a:schemeClr>
                </a:solidFill>
              </a:rPr>
              <a:t>secure</a:t>
            </a:r>
            <a:r>
              <a:rPr lang="fr-FR" sz="2000" b="1" i="1" dirty="0" smtClean="0">
                <a:solidFill>
                  <a:schemeClr val="accent2">
                    <a:lumMod val="75000"/>
                  </a:schemeClr>
                </a:solidFill>
              </a:rPr>
              <a:t> ,[$</a:t>
            </a:r>
            <a:r>
              <a:rPr lang="fr-FR" sz="2000" b="1" i="1" dirty="0" err="1" smtClean="0">
                <a:solidFill>
                  <a:schemeClr val="accent2">
                    <a:lumMod val="75000"/>
                  </a:schemeClr>
                </a:solidFill>
              </a:rPr>
              <a:t>httponly</a:t>
            </a:r>
            <a:r>
              <a:rPr lang="fr-FR" sz="2000" b="1" i="1" dirty="0" smtClean="0">
                <a:solidFill>
                  <a:schemeClr val="accent2">
                    <a:lumMod val="75000"/>
                  </a:schemeClr>
                </a:solidFill>
              </a:rPr>
              <a:t>=false]]]]]])</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762000" y="1700808"/>
            <a:ext cx="8274496" cy="4896545"/>
          </a:xfrm>
        </p:spPr>
        <p:txBody>
          <a:bodyPr numCol="1">
            <a:normAutofit/>
          </a:bodyPr>
          <a:lstStyle/>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secure</a:t>
            </a:r>
            <a:r>
              <a:rPr lang="fr-FR" sz="2000" b="1" dirty="0" smtClean="0">
                <a:solidFill>
                  <a:schemeClr val="tx2">
                    <a:lumMod val="75000"/>
                  </a:schemeClr>
                </a:solidFill>
              </a:rPr>
              <a:t> </a:t>
            </a:r>
            <a:r>
              <a:rPr lang="fr-FR" sz="2000" dirty="0" smtClean="0"/>
              <a:t>: (optionnel</a:t>
            </a:r>
            <a:r>
              <a:rPr lang="fr-FR" sz="2000" dirty="0"/>
              <a:t>) Indique si le cookie doit uniquement être transmis à travers une connexion sécurisée HTTPS depuis le client. Lorsqu'il est positionné à </a:t>
            </a:r>
            <a:r>
              <a:rPr lang="fr-FR" sz="2000" b="1" dirty="0"/>
              <a:t>TRUE</a:t>
            </a:r>
            <a:r>
              <a:rPr lang="fr-FR" sz="2000" dirty="0"/>
              <a:t>, le cookie ne sera envoyé que si la connexion est sécurisée. </a:t>
            </a:r>
            <a:r>
              <a:rPr lang="fr-FR" sz="2000" dirty="0" smtClean="0"/>
              <a:t> </a:t>
            </a:r>
            <a:endParaRPr lang="fr-FR" sz="2000" b="1" dirty="0"/>
          </a:p>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httponly</a:t>
            </a:r>
            <a:r>
              <a:rPr lang="fr-FR" sz="2000" b="1" dirty="0" smtClean="0">
                <a:solidFill>
                  <a:schemeClr val="tx2">
                    <a:lumMod val="75000"/>
                  </a:schemeClr>
                </a:solidFill>
              </a:rPr>
              <a:t> </a:t>
            </a:r>
            <a:r>
              <a:rPr lang="fr-FR" sz="2000" dirty="0"/>
              <a:t>: (optionnel) Lorsque ce paramètre vaut </a:t>
            </a:r>
            <a:r>
              <a:rPr lang="fr-FR" sz="2000" b="1" dirty="0"/>
              <a:t>TRUE</a:t>
            </a:r>
            <a:r>
              <a:rPr lang="fr-FR" sz="2000" dirty="0"/>
              <a:t>, le cookie ne sera accessible que par le protocole HTTP. Cela signifie que le cookie ne sera pas accessible via des langages de scripts, comme Javascript</a:t>
            </a:r>
            <a:r>
              <a:rPr lang="fr-FR" sz="2000" dirty="0" smtClean="0"/>
              <a:t>.</a:t>
            </a:r>
          </a:p>
          <a:p>
            <a:pPr marL="0" indent="0">
              <a:buNone/>
            </a:pPr>
            <a:endParaRPr lang="fr-FR" sz="2000" dirty="0" smtClean="0"/>
          </a:p>
          <a:p>
            <a:pPr marL="0" indent="0">
              <a:buNone/>
            </a:pPr>
            <a:r>
              <a:rPr lang="fr-FR" sz="2000" b="1" dirty="0" smtClean="0"/>
              <a:t>Valeur de retour : TRUE </a:t>
            </a:r>
            <a:r>
              <a:rPr lang="fr-FR" sz="2000" dirty="0" smtClean="0"/>
              <a:t>si le cookie a été envoyé avec succès</a:t>
            </a:r>
            <a:r>
              <a:rPr lang="fr-FR" sz="2000" b="1" dirty="0" smtClean="0"/>
              <a:t>, FALSE </a:t>
            </a:r>
            <a:r>
              <a:rPr lang="fr-FR" sz="2000" dirty="0" smtClean="0"/>
              <a:t>sinon, en particulier si des octets ont été envoyés avec </a:t>
            </a:r>
            <a:r>
              <a:rPr lang="fr-FR" sz="2000" dirty="0" err="1" smtClean="0"/>
              <a:t>echo</a:t>
            </a:r>
            <a:r>
              <a:rPr lang="fr-FR" sz="2000" dirty="0" smtClean="0"/>
              <a:t> ou </a:t>
            </a:r>
            <a:r>
              <a:rPr lang="fr-FR" sz="2000" dirty="0" err="1" smtClean="0"/>
              <a:t>print</a:t>
            </a:r>
            <a:r>
              <a:rPr lang="fr-FR" sz="2000" dirty="0" smtClean="0"/>
              <a:t>().</a:t>
            </a:r>
          </a:p>
          <a:p>
            <a:pPr marL="0" indent="0">
              <a:buNone/>
            </a:pPr>
            <a:endParaRPr lang="fr-FR" sz="2000" dirty="0"/>
          </a:p>
          <a:p>
            <a:pPr marL="0" indent="0">
              <a:buNone/>
            </a:pPr>
            <a:r>
              <a:rPr lang="fr-FR" sz="2000" dirty="0" smtClean="0"/>
              <a:t>Ce sont surtout les 3 premiers paramètres qui sont utilisés :</a:t>
            </a:r>
          </a:p>
          <a:p>
            <a:pPr marL="0" indent="0">
              <a:buNone/>
            </a:pPr>
            <a:r>
              <a:rPr lang="fr-FR" sz="2000" dirty="0" smtClean="0"/>
              <a:t>Le nom, la valeur du cookie et sa date d'expiration.</a:t>
            </a:r>
          </a:p>
        </p:txBody>
      </p:sp>
    </p:spTree>
    <p:extLst>
      <p:ext uri="{BB962C8B-B14F-4D97-AF65-F5344CB8AC3E}">
        <p14:creationId xmlns:p14="http://schemas.microsoft.com/office/powerpoint/2010/main" val="3928863063"/>
      </p:ext>
    </p:extLst>
  </p:cSld>
  <p:clrMapOvr>
    <a:masterClrMapping/>
  </p:clrMapOvr>
  <p:transition spd="slow">
    <p:wipe dir="d"/>
  </p:transition>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La gestion des sessions et les cookies</a:t>
            </a:r>
            <a:r>
              <a:rPr lang="fr-FR" sz="4000" b="1" i="1" dirty="0" smtClean="0"/>
              <a:t/>
            </a:r>
            <a:br>
              <a:rPr lang="fr-FR" sz="4000" b="1" i="1" dirty="0" smtClean="0"/>
            </a:br>
            <a:r>
              <a:rPr lang="fr-FR" sz="2000" b="1" i="1" dirty="0" err="1" smtClean="0">
                <a:solidFill>
                  <a:schemeClr val="accent2">
                    <a:lumMod val="75000"/>
                  </a:schemeClr>
                </a:solidFill>
              </a:rPr>
              <a:t>setcookie</a:t>
            </a:r>
            <a:r>
              <a:rPr lang="fr-FR" sz="2000" b="1" i="1" dirty="0" smtClean="0">
                <a:solidFill>
                  <a:schemeClr val="accent2">
                    <a:lumMod val="75000"/>
                  </a:schemeClr>
                </a:solidFill>
              </a:rPr>
              <a:t>($</a:t>
            </a:r>
            <a:r>
              <a:rPr lang="fr-FR" sz="2000" b="1" i="1" dirty="0" err="1" smtClean="0">
                <a:solidFill>
                  <a:schemeClr val="accent2">
                    <a:lumMod val="75000"/>
                  </a:schemeClr>
                </a:solidFill>
              </a:rPr>
              <a:t>nom</a:t>
            </a:r>
            <a:r>
              <a:rPr lang="fr-FR" sz="2000" b="1" i="1" dirty="0" err="1">
                <a:solidFill>
                  <a:schemeClr val="accent2">
                    <a:lumMod val="75000"/>
                  </a:schemeClr>
                </a:solidFill>
              </a:rPr>
              <a:t>,</a:t>
            </a:r>
            <a:r>
              <a:rPr lang="fr-FR" sz="2000" b="1" i="1" dirty="0" err="1" smtClean="0">
                <a:solidFill>
                  <a:schemeClr val="accent2">
                    <a:lumMod val="75000"/>
                  </a:schemeClr>
                </a:solidFill>
              </a:rPr>
              <a:t>$valeur</a:t>
            </a:r>
            <a:r>
              <a:rPr lang="fr-FR" sz="2000" b="1" i="1" dirty="0" smtClean="0">
                <a:solidFill>
                  <a:schemeClr val="accent2">
                    <a:lumMod val="75000"/>
                  </a:schemeClr>
                </a:solidFill>
              </a:rPr>
              <a:t>[,$expire [,$chemin [,domaine [,$</a:t>
            </a:r>
            <a:r>
              <a:rPr lang="fr-FR" sz="2000" b="1" i="1" dirty="0" err="1" smtClean="0">
                <a:solidFill>
                  <a:schemeClr val="accent2">
                    <a:lumMod val="75000"/>
                  </a:schemeClr>
                </a:solidFill>
              </a:rPr>
              <a:t>secure</a:t>
            </a:r>
            <a:r>
              <a:rPr lang="fr-FR" sz="2000" b="1" i="1" dirty="0" smtClean="0">
                <a:solidFill>
                  <a:schemeClr val="accent2">
                    <a:lumMod val="75000"/>
                  </a:schemeClr>
                </a:solidFill>
              </a:rPr>
              <a:t> ,[$</a:t>
            </a:r>
            <a:r>
              <a:rPr lang="fr-FR" sz="2000" b="1" i="1" dirty="0" err="1" smtClean="0">
                <a:solidFill>
                  <a:schemeClr val="accent2">
                    <a:lumMod val="75000"/>
                  </a:schemeClr>
                </a:solidFill>
              </a:rPr>
              <a:t>httponly</a:t>
            </a:r>
            <a:r>
              <a:rPr lang="fr-FR" sz="2000" b="1" i="1" dirty="0" smtClean="0">
                <a:solidFill>
                  <a:schemeClr val="accent2">
                    <a:lumMod val="75000"/>
                  </a:schemeClr>
                </a:solidFill>
              </a:rPr>
              <a:t>=false]]]]]])</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762000" y="1700808"/>
            <a:ext cx="8274496" cy="4896545"/>
          </a:xfrm>
        </p:spPr>
        <p:txBody>
          <a:bodyPr numCol="1">
            <a:normAutofit/>
          </a:bodyPr>
          <a:lstStyle/>
          <a:p>
            <a:pPr marL="0" indent="0">
              <a:buNone/>
            </a:pPr>
            <a:r>
              <a:rPr lang="fr-FR" sz="2000" b="1" dirty="0" smtClean="0">
                <a:solidFill>
                  <a:schemeClr val="tx2">
                    <a:lumMod val="75000"/>
                  </a:schemeClr>
                </a:solidFill>
              </a:rPr>
              <a:t>Exemples : </a:t>
            </a:r>
          </a:p>
          <a:p>
            <a:pPr marL="0" indent="0">
              <a:spcBef>
                <a:spcPts val="0"/>
              </a:spcBef>
              <a:buNone/>
            </a:pPr>
            <a:r>
              <a:rPr lang="fr-FR" sz="2000" b="1" dirty="0">
                <a:solidFill>
                  <a:schemeClr val="accent2">
                    <a:lumMod val="75000"/>
                  </a:schemeClr>
                </a:solidFill>
                <a:latin typeface="Courier New" pitchFamily="49" charset="0"/>
                <a:cs typeface="Courier New" pitchFamily="49" charset="0"/>
              </a:rPr>
              <a:t>&lt;?PHP</a:t>
            </a:r>
          </a:p>
          <a:p>
            <a:pPr marL="0" indent="0">
              <a:spcBef>
                <a:spcPts val="0"/>
              </a:spcBef>
              <a:buNone/>
            </a:pPr>
            <a:r>
              <a:rPr lang="fr-FR" sz="1800" b="1" dirty="0">
                <a:latin typeface="Courier New" pitchFamily="49" charset="0"/>
                <a:cs typeface="Courier New" pitchFamily="49" charset="0"/>
              </a:rPr>
              <a:t>session_start</a:t>
            </a:r>
            <a:r>
              <a:rPr lang="fr-FR" sz="1800" b="1" dirty="0" smtClean="0">
                <a:latin typeface="Courier New" pitchFamily="49" charset="0"/>
                <a:cs typeface="Courier New" pitchFamily="49" charset="0"/>
              </a:rPr>
              <a:t>();</a:t>
            </a:r>
          </a:p>
          <a:p>
            <a:pPr marL="0" indent="0">
              <a:spcBef>
                <a:spcPts val="0"/>
              </a:spcBef>
              <a:buNone/>
            </a:pPr>
            <a:r>
              <a:rPr lang="fr-FR" sz="1800" b="1" dirty="0" smtClean="0">
                <a:latin typeface="Courier New" pitchFamily="49" charset="0"/>
                <a:cs typeface="Courier New" pitchFamily="49" charset="0"/>
              </a:rPr>
              <a:t>$limite = time() + 900; // expire dans 15 minutes</a:t>
            </a:r>
          </a:p>
          <a:p>
            <a:pPr marL="0" indent="0">
              <a:spcBef>
                <a:spcPts val="0"/>
              </a:spcBef>
              <a:buNone/>
            </a:pPr>
            <a:r>
              <a:rPr lang="fr-FR" sz="1800" b="1" dirty="0" smtClean="0">
                <a:latin typeface="Courier New" pitchFamily="49" charset="0"/>
                <a:cs typeface="Courier New" pitchFamily="49" charset="0"/>
              </a:rPr>
              <a:t>$valeur = "Maison de la Formation";</a:t>
            </a:r>
          </a:p>
          <a:p>
            <a:pPr marL="0" indent="0">
              <a:spcBef>
                <a:spcPts val="0"/>
              </a:spcBef>
              <a:buNone/>
            </a:pPr>
            <a:endParaRPr lang="fr-FR" sz="1800" b="1" dirty="0">
              <a:latin typeface="Courier New" pitchFamily="49" charset="0"/>
              <a:cs typeface="Courier New" pitchFamily="49" charset="0"/>
            </a:endParaRPr>
          </a:p>
          <a:p>
            <a:pPr marL="0" indent="0">
              <a:spcBef>
                <a:spcPts val="0"/>
              </a:spcBef>
              <a:buNone/>
            </a:pPr>
            <a:r>
              <a:rPr lang="fr-FR" sz="1800" b="1" dirty="0" err="1" smtClean="0">
                <a:solidFill>
                  <a:schemeClr val="accent2">
                    <a:lumMod val="75000"/>
                  </a:schemeClr>
                </a:solidFill>
                <a:latin typeface="Courier New" pitchFamily="49" charset="0"/>
                <a:cs typeface="Courier New" pitchFamily="49" charset="0"/>
              </a:rPr>
              <a:t>setcookie</a:t>
            </a:r>
            <a:r>
              <a:rPr lang="fr-FR" sz="1800" b="1" dirty="0" smtClean="0">
                <a:latin typeface="Courier New" pitchFamily="49" charset="0"/>
                <a:cs typeface="Courier New" pitchFamily="49" charset="0"/>
              </a:rPr>
              <a:t>("</a:t>
            </a:r>
            <a:r>
              <a:rPr lang="fr-FR" sz="1800" b="1" dirty="0" err="1" smtClean="0">
                <a:latin typeface="Courier New" pitchFamily="49" charset="0"/>
                <a:cs typeface="Courier New" pitchFamily="49" charset="0"/>
              </a:rPr>
              <a:t>MonCookie</a:t>
            </a:r>
            <a:r>
              <a:rPr lang="fr-FR" sz="1800" b="1" dirty="0" smtClean="0">
                <a:latin typeface="Courier New" pitchFamily="49" charset="0"/>
                <a:cs typeface="Courier New" pitchFamily="49" charset="0"/>
              </a:rPr>
              <a:t>",$</a:t>
            </a:r>
            <a:r>
              <a:rPr lang="fr-FR" sz="1800" b="1" dirty="0" err="1" smtClean="0">
                <a:latin typeface="Courier New" pitchFamily="49" charset="0"/>
                <a:cs typeface="Courier New" pitchFamily="49" charset="0"/>
              </a:rPr>
              <a:t>valeur,$limite</a:t>
            </a:r>
            <a:r>
              <a:rPr lang="fr-FR" sz="1800" b="1" dirty="0" smtClean="0">
                <a:latin typeface="Courier New" pitchFamily="49" charset="0"/>
                <a:cs typeface="Courier New" pitchFamily="49" charset="0"/>
              </a:rPr>
              <a:t>);</a:t>
            </a:r>
          </a:p>
          <a:p>
            <a:pPr marL="0" indent="0">
              <a:spcBef>
                <a:spcPts val="0"/>
              </a:spcBef>
              <a:buNone/>
            </a:pPr>
            <a:r>
              <a:rPr lang="fr-FR" sz="1800" b="1" dirty="0" err="1">
                <a:solidFill>
                  <a:schemeClr val="accent2">
                    <a:lumMod val="75000"/>
                  </a:schemeClr>
                </a:solidFill>
                <a:latin typeface="Courier New" pitchFamily="49" charset="0"/>
                <a:cs typeface="Courier New" pitchFamily="49" charset="0"/>
              </a:rPr>
              <a:t>setcookie</a:t>
            </a: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MonCookie</a:t>
            </a:r>
            <a:r>
              <a:rPr lang="fr-FR" sz="1800" b="1" dirty="0">
                <a:latin typeface="Courier New" pitchFamily="49" charset="0"/>
                <a:cs typeface="Courier New" pitchFamily="49" charset="0"/>
              </a:rPr>
              <a:t>",$</a:t>
            </a:r>
            <a:r>
              <a:rPr lang="fr-FR" sz="1800" b="1" dirty="0" err="1" smtClean="0">
                <a:latin typeface="Courier New" pitchFamily="49" charset="0"/>
                <a:cs typeface="Courier New" pitchFamily="49" charset="0"/>
              </a:rPr>
              <a:t>valeur,time</a:t>
            </a:r>
            <a:r>
              <a:rPr lang="fr-FR" sz="1800" b="1" dirty="0" smtClean="0">
                <a:latin typeface="Courier New" pitchFamily="49" charset="0"/>
                <a:cs typeface="Courier New" pitchFamily="49" charset="0"/>
              </a:rPr>
              <a:t>() + 3600);  //1 heure</a:t>
            </a:r>
            <a:endParaRPr lang="fr-FR" sz="1800" b="1" dirty="0">
              <a:latin typeface="Courier New" pitchFamily="49" charset="0"/>
              <a:cs typeface="Courier New" pitchFamily="49" charset="0"/>
            </a:endParaRPr>
          </a:p>
          <a:p>
            <a:pPr marL="0" indent="0">
              <a:spcBef>
                <a:spcPts val="0"/>
              </a:spcBef>
              <a:buNone/>
            </a:pPr>
            <a:r>
              <a:rPr lang="fr-FR" sz="1800" b="1" dirty="0" err="1">
                <a:solidFill>
                  <a:schemeClr val="accent2">
                    <a:lumMod val="75000"/>
                  </a:schemeClr>
                </a:solidFill>
                <a:latin typeface="Courier New" pitchFamily="49" charset="0"/>
                <a:cs typeface="Courier New" pitchFamily="49" charset="0"/>
              </a:rPr>
              <a:t>setcookie</a:t>
            </a: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MonCookie</a:t>
            </a: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valeur,time</a:t>
            </a:r>
            <a:r>
              <a:rPr lang="fr-FR" sz="1800" b="1" dirty="0">
                <a:latin typeface="Courier New" pitchFamily="49" charset="0"/>
                <a:cs typeface="Courier New" pitchFamily="49" charset="0"/>
              </a:rPr>
              <a:t>() + </a:t>
            </a:r>
            <a:r>
              <a:rPr lang="fr-FR" sz="1800" b="1" dirty="0" smtClean="0">
                <a:latin typeface="Courier New" pitchFamily="49" charset="0"/>
                <a:cs typeface="Courier New" pitchFamily="49" charset="0"/>
              </a:rPr>
              <a:t>2600000);//</a:t>
            </a:r>
            <a:r>
              <a:rPr lang="fr-FR" sz="1800" b="1" dirty="0">
                <a:latin typeface="Courier New" pitchFamily="49" charset="0"/>
                <a:cs typeface="Courier New" pitchFamily="49" charset="0"/>
              </a:rPr>
              <a:t>1 </a:t>
            </a:r>
            <a:r>
              <a:rPr lang="fr-FR" sz="1800" b="1" dirty="0" smtClean="0">
                <a:latin typeface="Courier New" pitchFamily="49" charset="0"/>
                <a:cs typeface="Courier New" pitchFamily="49" charset="0"/>
              </a:rPr>
              <a:t>mois</a:t>
            </a:r>
            <a:endParaRPr lang="fr-FR" sz="1800" b="1" dirty="0">
              <a:latin typeface="Courier New" pitchFamily="49" charset="0"/>
              <a:cs typeface="Courier New" pitchFamily="49" charset="0"/>
            </a:endParaRPr>
          </a:p>
          <a:p>
            <a:pPr marL="0" indent="0">
              <a:spcBef>
                <a:spcPts val="0"/>
              </a:spcBef>
              <a:buNone/>
            </a:pPr>
            <a:endParaRPr lang="it-IT" sz="1800" b="1" dirty="0" smtClean="0">
              <a:latin typeface="Courier New" pitchFamily="49" charset="0"/>
              <a:cs typeface="Courier New" pitchFamily="49" charset="0"/>
            </a:endParaRPr>
          </a:p>
          <a:p>
            <a:pPr marL="0" indent="0">
              <a:spcBef>
                <a:spcPts val="0"/>
              </a:spcBef>
              <a:buNone/>
            </a:pPr>
            <a:r>
              <a:rPr lang="it-IT" sz="1800" b="1" dirty="0" smtClean="0">
                <a:latin typeface="Courier New" pitchFamily="49" charset="0"/>
                <a:cs typeface="Courier New" pitchFamily="49" charset="0"/>
              </a:rPr>
              <a:t>//</a:t>
            </a:r>
            <a:r>
              <a:rPr lang="it-IT" sz="1800" b="1" dirty="0">
                <a:latin typeface="Courier New" pitchFamily="49" charset="0"/>
                <a:cs typeface="Courier New" pitchFamily="49" charset="0"/>
              </a:rPr>
              <a:t> Afficher un cookie</a:t>
            </a:r>
            <a:br>
              <a:rPr lang="it-IT" sz="1800" b="1" dirty="0">
                <a:latin typeface="Courier New" pitchFamily="49" charset="0"/>
                <a:cs typeface="Courier New" pitchFamily="49" charset="0"/>
              </a:rPr>
            </a:br>
            <a:r>
              <a:rPr lang="it-IT" sz="1800" b="1" dirty="0">
                <a:latin typeface="Courier New" pitchFamily="49" charset="0"/>
                <a:cs typeface="Courier New" pitchFamily="49" charset="0"/>
              </a:rPr>
              <a:t>echo </a:t>
            </a:r>
            <a:r>
              <a:rPr lang="it-IT" sz="1800" b="1" dirty="0">
                <a:solidFill>
                  <a:schemeClr val="accent2">
                    <a:lumMod val="75000"/>
                  </a:schemeClr>
                </a:solidFill>
                <a:latin typeface="Courier New" pitchFamily="49" charset="0"/>
                <a:cs typeface="Courier New" pitchFamily="49" charset="0"/>
              </a:rPr>
              <a:t>$_COOKIE</a:t>
            </a:r>
            <a:r>
              <a:rPr lang="it-IT" sz="1800" b="1" dirty="0" smtClean="0">
                <a:latin typeface="Courier New" pitchFamily="49" charset="0"/>
                <a:cs typeface="Courier New" pitchFamily="49" charset="0"/>
              </a:rPr>
              <a:t>["</a:t>
            </a:r>
            <a:r>
              <a:rPr lang="fr-FR" sz="1800" b="1" dirty="0" err="1" smtClean="0">
                <a:latin typeface="Courier New" pitchFamily="49" charset="0"/>
                <a:cs typeface="Courier New" pitchFamily="49" charset="0"/>
              </a:rPr>
              <a:t>MonCookie</a:t>
            </a:r>
            <a:r>
              <a:rPr lang="it-IT" sz="1800" b="1" dirty="0" smtClean="0">
                <a:latin typeface="Courier New" pitchFamily="49" charset="0"/>
                <a:cs typeface="Courier New" pitchFamily="49" charset="0"/>
              </a:rPr>
              <a:t>"];</a:t>
            </a:r>
            <a:endParaRPr lang="fr-FR" sz="1800" b="1" dirty="0">
              <a:latin typeface="Courier New" pitchFamily="49" charset="0"/>
              <a:cs typeface="Courier New" pitchFamily="49" charset="0"/>
            </a:endParaRPr>
          </a:p>
          <a:p>
            <a:pPr marL="0" indent="0">
              <a:spcBef>
                <a:spcPts val="0"/>
              </a:spcBef>
              <a:buNone/>
            </a:pPr>
            <a:endParaRPr lang="fr-FR" sz="1800" b="1" dirty="0" smtClean="0">
              <a:latin typeface="Courier New" pitchFamily="49" charset="0"/>
              <a:cs typeface="Courier New" pitchFamily="49" charset="0"/>
            </a:endParaRPr>
          </a:p>
          <a:p>
            <a:pPr marL="0" indent="0">
              <a:spcBef>
                <a:spcPts val="0"/>
              </a:spcBef>
              <a:buNone/>
            </a:pPr>
            <a:r>
              <a:rPr lang="fr-FR" sz="1800" b="1" dirty="0" smtClean="0">
                <a:latin typeface="Courier New" pitchFamily="49" charset="0"/>
                <a:cs typeface="Courier New" pitchFamily="49" charset="0"/>
              </a:rPr>
              <a:t>// supprime un cookie</a:t>
            </a:r>
          </a:p>
          <a:p>
            <a:pPr marL="0" indent="0">
              <a:spcBef>
                <a:spcPts val="0"/>
              </a:spcBef>
              <a:buNone/>
            </a:pPr>
            <a:r>
              <a:rPr lang="fr-FR" sz="1800" b="1" dirty="0" err="1">
                <a:solidFill>
                  <a:schemeClr val="accent2">
                    <a:lumMod val="75000"/>
                  </a:schemeClr>
                </a:solidFill>
                <a:latin typeface="Courier New" pitchFamily="49" charset="0"/>
                <a:cs typeface="Courier New" pitchFamily="49" charset="0"/>
              </a:rPr>
              <a:t>setcookie</a:t>
            </a:r>
            <a:r>
              <a:rPr lang="fr-FR" sz="1800" b="1" dirty="0">
                <a:latin typeface="Courier New" pitchFamily="49" charset="0"/>
                <a:cs typeface="Courier New" pitchFamily="49" charset="0"/>
              </a:rPr>
              <a:t> </a:t>
            </a:r>
            <a:r>
              <a:rPr lang="fr-FR" sz="1800" b="1" dirty="0" smtClean="0">
                <a:latin typeface="Courier New" pitchFamily="49" charset="0"/>
                <a:cs typeface="Courier New" pitchFamily="49" charset="0"/>
              </a:rPr>
              <a:t>("</a:t>
            </a:r>
            <a:r>
              <a:rPr lang="fr-FR" sz="1800" b="1" dirty="0" err="1" smtClean="0">
                <a:latin typeface="Courier New" pitchFamily="49" charset="0"/>
                <a:cs typeface="Courier New" pitchFamily="49" charset="0"/>
              </a:rPr>
              <a:t>MonCookie</a:t>
            </a:r>
            <a:r>
              <a:rPr lang="fr-FR" sz="1800" b="1" dirty="0">
                <a:latin typeface="Courier New" pitchFamily="49" charset="0"/>
                <a:cs typeface="Courier New" pitchFamily="49" charset="0"/>
              </a:rPr>
              <a:t>", "", time() - 3600);</a:t>
            </a:r>
          </a:p>
          <a:p>
            <a:pPr marL="0" indent="0">
              <a:spcBef>
                <a:spcPts val="0"/>
              </a:spcBef>
              <a:buNone/>
            </a:pPr>
            <a:r>
              <a:rPr lang="fr-FR" sz="2000" b="1" dirty="0" smtClean="0">
                <a:solidFill>
                  <a:schemeClr val="accent2">
                    <a:lumMod val="75000"/>
                  </a:schemeClr>
                </a:solidFill>
                <a:latin typeface="Courier New" pitchFamily="49" charset="0"/>
                <a:cs typeface="Courier New" pitchFamily="49" charset="0"/>
              </a:rPr>
              <a:t>?&gt;</a:t>
            </a:r>
            <a:endParaRPr lang="fr-FR" sz="2000" dirty="0">
              <a:solidFill>
                <a:schemeClr val="accent2">
                  <a:lumMod val="75000"/>
                </a:schemeClr>
              </a:solidFill>
              <a:latin typeface="Courier New" pitchFamily="49" charset="0"/>
              <a:cs typeface="Courier New" pitchFamily="49" charset="0"/>
            </a:endParaRPr>
          </a:p>
          <a:p>
            <a:pPr marL="0" indent="0">
              <a:buNone/>
            </a:pPr>
            <a:endParaRPr lang="fr-FR" sz="2000" dirty="0" smtClean="0"/>
          </a:p>
        </p:txBody>
      </p:sp>
    </p:spTree>
    <p:extLst>
      <p:ext uri="{BB962C8B-B14F-4D97-AF65-F5344CB8AC3E}">
        <p14:creationId xmlns:p14="http://schemas.microsoft.com/office/powerpoint/2010/main" val="3026057528"/>
      </p:ext>
    </p:extLst>
  </p:cSld>
  <p:clrMapOvr>
    <a:masterClrMapping/>
  </p:clrMapOvr>
  <p:transition spd="slow">
    <p:wipe dir="d"/>
  </p:transition>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La gestion des sessions et les cookies</a:t>
            </a:r>
            <a:r>
              <a:rPr lang="fr-FR" sz="4000" b="1" i="1" dirty="0" smtClean="0"/>
              <a:t/>
            </a:r>
            <a:br>
              <a:rPr lang="fr-FR" sz="4000" b="1" i="1" dirty="0" smtClean="0"/>
            </a:br>
            <a:r>
              <a:rPr lang="fr-FR" sz="2000" b="1" i="1" dirty="0" err="1" smtClean="0">
                <a:solidFill>
                  <a:schemeClr val="accent2">
                    <a:lumMod val="75000"/>
                  </a:schemeClr>
                </a:solidFill>
              </a:rPr>
              <a:t>setcookie</a:t>
            </a:r>
            <a:r>
              <a:rPr lang="fr-FR" sz="2000" b="1" i="1" dirty="0" smtClean="0">
                <a:solidFill>
                  <a:schemeClr val="accent2">
                    <a:lumMod val="75000"/>
                  </a:schemeClr>
                </a:solidFill>
              </a:rPr>
              <a:t>($</a:t>
            </a:r>
            <a:r>
              <a:rPr lang="fr-FR" sz="2000" b="1" i="1" dirty="0" err="1" smtClean="0">
                <a:solidFill>
                  <a:schemeClr val="accent2">
                    <a:lumMod val="75000"/>
                  </a:schemeClr>
                </a:solidFill>
              </a:rPr>
              <a:t>nom</a:t>
            </a:r>
            <a:r>
              <a:rPr lang="fr-FR" sz="2000" b="1" i="1" dirty="0" err="1">
                <a:solidFill>
                  <a:schemeClr val="accent2">
                    <a:lumMod val="75000"/>
                  </a:schemeClr>
                </a:solidFill>
              </a:rPr>
              <a:t>,</a:t>
            </a:r>
            <a:r>
              <a:rPr lang="fr-FR" sz="2000" b="1" i="1" dirty="0" err="1" smtClean="0">
                <a:solidFill>
                  <a:schemeClr val="accent2">
                    <a:lumMod val="75000"/>
                  </a:schemeClr>
                </a:solidFill>
              </a:rPr>
              <a:t>$valeur</a:t>
            </a:r>
            <a:r>
              <a:rPr lang="fr-FR" sz="2000" b="1" i="1" dirty="0" smtClean="0">
                <a:solidFill>
                  <a:schemeClr val="accent2">
                    <a:lumMod val="75000"/>
                  </a:schemeClr>
                </a:solidFill>
              </a:rPr>
              <a:t>[,$expire [,$chemin [,domaine [,$</a:t>
            </a:r>
            <a:r>
              <a:rPr lang="fr-FR" sz="2000" b="1" i="1" dirty="0" err="1" smtClean="0">
                <a:solidFill>
                  <a:schemeClr val="accent2">
                    <a:lumMod val="75000"/>
                  </a:schemeClr>
                </a:solidFill>
              </a:rPr>
              <a:t>secure</a:t>
            </a:r>
            <a:r>
              <a:rPr lang="fr-FR" sz="2000" b="1" i="1" dirty="0" smtClean="0">
                <a:solidFill>
                  <a:schemeClr val="accent2">
                    <a:lumMod val="75000"/>
                  </a:schemeClr>
                </a:solidFill>
              </a:rPr>
              <a:t> ,[$</a:t>
            </a:r>
            <a:r>
              <a:rPr lang="fr-FR" sz="2000" b="1" i="1" dirty="0" err="1" smtClean="0">
                <a:solidFill>
                  <a:schemeClr val="accent2">
                    <a:lumMod val="75000"/>
                  </a:schemeClr>
                </a:solidFill>
              </a:rPr>
              <a:t>httponly</a:t>
            </a:r>
            <a:r>
              <a:rPr lang="fr-FR" sz="2000" b="1" i="1" dirty="0" smtClean="0">
                <a:solidFill>
                  <a:schemeClr val="accent2">
                    <a:lumMod val="75000"/>
                  </a:schemeClr>
                </a:solidFill>
              </a:rPr>
              <a:t>=false]]]]]])</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184576"/>
          </a:xfrm>
        </p:spPr>
        <p:txBody>
          <a:bodyPr numCol="1">
            <a:normAutofit lnSpcReduction="10000"/>
          </a:bodyPr>
          <a:lstStyle/>
          <a:p>
            <a:pPr marL="0" indent="0">
              <a:buNone/>
            </a:pPr>
            <a:r>
              <a:rPr lang="fr-FR" sz="2000" dirty="0" smtClean="0"/>
              <a:t>Il est possible d'utiliser </a:t>
            </a:r>
            <a:r>
              <a:rPr lang="fr-FR" sz="2000" dirty="0"/>
              <a:t>les cookies avec des tableaux, en utilisant la notation des tableaux. Cela a pour effet de créer autant de cookies que votre tableau a d'éléments, mais lorsque les cookies seront reçus par votre script, les valeurs seront placées dans un tableau :</a:t>
            </a:r>
            <a:endParaRPr lang="fr-FR" sz="2000" b="1" dirty="0" smtClean="0">
              <a:solidFill>
                <a:schemeClr val="tx2">
                  <a:lumMod val="75000"/>
                </a:schemeClr>
              </a:solidFill>
            </a:endParaRPr>
          </a:p>
          <a:p>
            <a:pPr marL="0" indent="0">
              <a:buNone/>
            </a:pPr>
            <a:r>
              <a:rPr lang="fr-FR" sz="2000" b="1" dirty="0" smtClean="0">
                <a:solidFill>
                  <a:schemeClr val="tx2">
                    <a:lumMod val="75000"/>
                  </a:schemeClr>
                </a:solidFill>
              </a:rPr>
              <a:t>Exemples : </a:t>
            </a:r>
          </a:p>
          <a:p>
            <a:pPr marL="0" indent="0">
              <a:spcBef>
                <a:spcPts val="0"/>
              </a:spcBef>
              <a:buNone/>
            </a:pPr>
            <a:r>
              <a:rPr lang="fr-FR" sz="2000" b="1" dirty="0">
                <a:solidFill>
                  <a:schemeClr val="accent2">
                    <a:lumMod val="75000"/>
                  </a:schemeClr>
                </a:solidFill>
                <a:latin typeface="Courier New" pitchFamily="49" charset="0"/>
                <a:cs typeface="Courier New" pitchFamily="49" charset="0"/>
              </a:rPr>
              <a:t>&lt;?PHP</a:t>
            </a:r>
          </a:p>
          <a:p>
            <a:pPr marL="0" indent="0">
              <a:spcBef>
                <a:spcPts val="0"/>
              </a:spcBef>
              <a:buNone/>
            </a:pPr>
            <a:r>
              <a:rPr lang="fr-FR" sz="1800" b="1" dirty="0" smtClean="0">
                <a:latin typeface="Courier New" pitchFamily="49" charset="0"/>
                <a:cs typeface="Courier New" pitchFamily="49" charset="0"/>
              </a:rPr>
              <a:t>$limite = time() + 900; // expire dans 15 minutes</a:t>
            </a:r>
          </a:p>
          <a:p>
            <a:pPr marL="0" indent="0">
              <a:spcBef>
                <a:spcPts val="0"/>
              </a:spcBef>
              <a:buNone/>
            </a:pPr>
            <a:r>
              <a:rPr lang="fr-FR" sz="1800" b="1" dirty="0" err="1" smtClean="0">
                <a:solidFill>
                  <a:schemeClr val="accent2">
                    <a:lumMod val="75000"/>
                  </a:schemeClr>
                </a:solidFill>
                <a:latin typeface="Courier New" pitchFamily="49" charset="0"/>
                <a:cs typeface="Courier New" pitchFamily="49" charset="0"/>
              </a:rPr>
              <a:t>setcookie</a:t>
            </a:r>
            <a:r>
              <a:rPr lang="fr-FR" sz="1800" b="1" dirty="0" smtClean="0">
                <a:latin typeface="Courier New" pitchFamily="49" charset="0"/>
                <a:cs typeface="Courier New" pitchFamily="49" charset="0"/>
              </a:rPr>
              <a:t>("</a:t>
            </a:r>
            <a:r>
              <a:rPr lang="fr-FR" sz="1800" b="1" dirty="0" err="1" smtClean="0">
                <a:latin typeface="Courier New" pitchFamily="49" charset="0"/>
                <a:cs typeface="Courier New" pitchFamily="49" charset="0"/>
              </a:rPr>
              <a:t>MonCookie</a:t>
            </a:r>
            <a:r>
              <a:rPr lang="fr-FR" sz="1800" b="1" dirty="0" smtClean="0">
                <a:latin typeface="Courier New" pitchFamily="49" charset="0"/>
                <a:cs typeface="Courier New" pitchFamily="49" charset="0"/>
              </a:rPr>
              <a:t>[France]","</a:t>
            </a:r>
            <a:r>
              <a:rPr lang="fr-FR" sz="1800" b="1" dirty="0" err="1" smtClean="0">
                <a:latin typeface="Courier New" pitchFamily="49" charset="0"/>
                <a:cs typeface="Courier New" pitchFamily="49" charset="0"/>
              </a:rPr>
              <a:t>Paris",$limite</a:t>
            </a:r>
            <a:r>
              <a:rPr lang="fr-FR" sz="1800" b="1" dirty="0" smtClean="0">
                <a:latin typeface="Courier New" pitchFamily="49" charset="0"/>
                <a:cs typeface="Courier New" pitchFamily="49" charset="0"/>
              </a:rPr>
              <a:t>);</a:t>
            </a:r>
          </a:p>
          <a:p>
            <a:pPr marL="0" indent="0">
              <a:spcBef>
                <a:spcPts val="0"/>
              </a:spcBef>
              <a:buNone/>
            </a:pPr>
            <a:r>
              <a:rPr lang="fr-FR" sz="1800" b="1" dirty="0" err="1">
                <a:solidFill>
                  <a:schemeClr val="accent2">
                    <a:lumMod val="75000"/>
                  </a:schemeClr>
                </a:solidFill>
                <a:latin typeface="Courier New" pitchFamily="49" charset="0"/>
                <a:cs typeface="Courier New" pitchFamily="49" charset="0"/>
              </a:rPr>
              <a:t>setcookie</a:t>
            </a:r>
            <a:r>
              <a:rPr lang="fr-FR" sz="1800" b="1" dirty="0">
                <a:latin typeface="Courier New" pitchFamily="49" charset="0"/>
                <a:cs typeface="Courier New" pitchFamily="49" charset="0"/>
              </a:rPr>
              <a:t>("</a:t>
            </a:r>
            <a:r>
              <a:rPr lang="fr-FR" sz="1800" b="1" dirty="0" err="1" smtClean="0">
                <a:latin typeface="Courier New" pitchFamily="49" charset="0"/>
                <a:cs typeface="Courier New" pitchFamily="49" charset="0"/>
              </a:rPr>
              <a:t>MonCookie</a:t>
            </a:r>
            <a:r>
              <a:rPr lang="fr-FR" sz="1800" b="1" dirty="0" smtClean="0">
                <a:latin typeface="Courier New" pitchFamily="49" charset="0"/>
                <a:cs typeface="Courier New" pitchFamily="49" charset="0"/>
              </a:rPr>
              <a:t>[Italie]","</a:t>
            </a:r>
            <a:r>
              <a:rPr lang="fr-FR" sz="1800" b="1" dirty="0" err="1" smtClean="0">
                <a:latin typeface="Courier New" pitchFamily="49" charset="0"/>
                <a:cs typeface="Courier New" pitchFamily="49" charset="0"/>
              </a:rPr>
              <a:t>Rome",$limite</a:t>
            </a:r>
            <a:r>
              <a:rPr lang="fr-FR" sz="1800" b="1" dirty="0" smtClean="0">
                <a:latin typeface="Courier New" pitchFamily="49" charset="0"/>
                <a:cs typeface="Courier New" pitchFamily="49" charset="0"/>
              </a:rPr>
              <a:t>); </a:t>
            </a:r>
            <a:r>
              <a:rPr lang="fr-FR" sz="1800" b="1" dirty="0" err="1" smtClean="0">
                <a:solidFill>
                  <a:schemeClr val="accent2">
                    <a:lumMod val="75000"/>
                  </a:schemeClr>
                </a:solidFill>
                <a:latin typeface="Courier New" pitchFamily="49" charset="0"/>
                <a:cs typeface="Courier New" pitchFamily="49" charset="0"/>
              </a:rPr>
              <a:t>setcookie</a:t>
            </a:r>
            <a:r>
              <a:rPr lang="fr-FR" sz="1800" b="1" dirty="0">
                <a:latin typeface="Courier New" pitchFamily="49" charset="0"/>
                <a:cs typeface="Courier New" pitchFamily="49" charset="0"/>
              </a:rPr>
              <a:t>("</a:t>
            </a:r>
            <a:r>
              <a:rPr lang="fr-FR" sz="1800" b="1" dirty="0" err="1" smtClean="0">
                <a:latin typeface="Courier New" pitchFamily="49" charset="0"/>
                <a:cs typeface="Courier New" pitchFamily="49" charset="0"/>
              </a:rPr>
              <a:t>MonCookie</a:t>
            </a:r>
            <a:r>
              <a:rPr lang="fr-FR" sz="1800" b="1" dirty="0" smtClean="0">
                <a:latin typeface="Courier New" pitchFamily="49" charset="0"/>
                <a:cs typeface="Courier New" pitchFamily="49" charset="0"/>
              </a:rPr>
              <a:t>[Suisse]","</a:t>
            </a:r>
            <a:r>
              <a:rPr lang="fr-FR" sz="1800" b="1" dirty="0" err="1" smtClean="0">
                <a:latin typeface="Courier New" pitchFamily="49" charset="0"/>
                <a:cs typeface="Courier New" pitchFamily="49" charset="0"/>
              </a:rPr>
              <a:t>Genève",$limite</a:t>
            </a:r>
            <a:r>
              <a:rPr lang="fr-FR" sz="1800" b="1" dirty="0" smtClean="0">
                <a:latin typeface="Courier New" pitchFamily="49" charset="0"/>
                <a:cs typeface="Courier New" pitchFamily="49" charset="0"/>
              </a:rPr>
              <a:t>);</a:t>
            </a:r>
            <a:endParaRPr lang="fr-FR" sz="1800" b="1" dirty="0">
              <a:latin typeface="Courier New" pitchFamily="49" charset="0"/>
              <a:cs typeface="Courier New" pitchFamily="49" charset="0"/>
            </a:endParaRPr>
          </a:p>
          <a:p>
            <a:pPr marL="0" indent="0">
              <a:spcBef>
                <a:spcPts val="0"/>
              </a:spcBef>
              <a:buNone/>
            </a:pPr>
            <a:r>
              <a:rPr lang="it-IT" sz="1800" b="1" dirty="0" smtClean="0">
                <a:latin typeface="Courier New" pitchFamily="49" charset="0"/>
                <a:cs typeface="Courier New" pitchFamily="49" charset="0"/>
              </a:rPr>
              <a:t>if (isset($_COOKIE['MonCookie'])) {</a:t>
            </a:r>
          </a:p>
          <a:p>
            <a:pPr marL="0" indent="0">
              <a:spcBef>
                <a:spcPts val="0"/>
              </a:spcBef>
              <a:buNone/>
            </a:pPr>
            <a:r>
              <a:rPr lang="it-IT" sz="1800" b="1" dirty="0" smtClean="0">
                <a:latin typeface="Courier New" pitchFamily="49" charset="0"/>
                <a:cs typeface="Courier New" pitchFamily="49" charset="0"/>
              </a:rPr>
              <a:t>    foreach ($_COOKIE['MonCookie'] as $nom =&gt; $valeur){</a:t>
            </a:r>
          </a:p>
          <a:p>
            <a:pPr marL="0" indent="0">
              <a:spcBef>
                <a:spcPts val="0"/>
              </a:spcBef>
              <a:buNone/>
            </a:pPr>
            <a:r>
              <a:rPr lang="it-IT" sz="1800" b="1" dirty="0">
                <a:latin typeface="Courier New" pitchFamily="49" charset="0"/>
                <a:cs typeface="Courier New" pitchFamily="49" charset="0"/>
              </a:rPr>
              <a:t>	</a:t>
            </a:r>
            <a:r>
              <a:rPr lang="it-IT" sz="1800" b="1" dirty="0" smtClean="0">
                <a:latin typeface="Courier New" pitchFamily="49" charset="0"/>
                <a:cs typeface="Courier New" pitchFamily="49" charset="0"/>
              </a:rPr>
              <a:t>$nom = htmlspecialchars($nom);</a:t>
            </a:r>
          </a:p>
          <a:p>
            <a:pPr marL="0" indent="0">
              <a:spcBef>
                <a:spcPts val="0"/>
              </a:spcBef>
              <a:buNone/>
            </a:pPr>
            <a:r>
              <a:rPr lang="it-IT" sz="1800" b="1" dirty="0">
                <a:latin typeface="Courier New" pitchFamily="49" charset="0"/>
                <a:cs typeface="Courier New" pitchFamily="49" charset="0"/>
              </a:rPr>
              <a:t>	</a:t>
            </a:r>
            <a:r>
              <a:rPr lang="it-IT" sz="1800" b="1" dirty="0" smtClean="0">
                <a:latin typeface="Courier New" pitchFamily="49" charset="0"/>
                <a:cs typeface="Courier New" pitchFamily="49" charset="0"/>
              </a:rPr>
              <a:t>$valeur = htmlspecialchars($valeur);</a:t>
            </a:r>
          </a:p>
          <a:p>
            <a:pPr marL="0" indent="0">
              <a:spcBef>
                <a:spcPts val="0"/>
              </a:spcBef>
              <a:buNone/>
            </a:pPr>
            <a:r>
              <a:rPr lang="it-IT" sz="1800" b="1" dirty="0">
                <a:latin typeface="Courier New" pitchFamily="49" charset="0"/>
                <a:cs typeface="Courier New" pitchFamily="49" charset="0"/>
              </a:rPr>
              <a:t>	</a:t>
            </a:r>
            <a:r>
              <a:rPr lang="it-IT" sz="1800" b="1" dirty="0" smtClean="0">
                <a:latin typeface="Courier New" pitchFamily="49" charset="0"/>
                <a:cs typeface="Courier New" pitchFamily="49" charset="0"/>
              </a:rPr>
              <a:t>echo "$nom : $valeur &lt;br/&gt;\n";</a:t>
            </a:r>
          </a:p>
          <a:p>
            <a:pPr marL="0" indent="0">
              <a:spcBef>
                <a:spcPts val="0"/>
              </a:spcBef>
              <a:buNone/>
            </a:pPr>
            <a:r>
              <a:rPr lang="it-IT" sz="1800" b="1" dirty="0">
                <a:latin typeface="Courier New" pitchFamily="49" charset="0"/>
                <a:cs typeface="Courier New" pitchFamily="49" charset="0"/>
              </a:rPr>
              <a:t> </a:t>
            </a:r>
            <a:r>
              <a:rPr lang="it-IT" sz="1800" b="1" dirty="0" smtClean="0">
                <a:latin typeface="Courier New" pitchFamily="49" charset="0"/>
                <a:cs typeface="Courier New" pitchFamily="49" charset="0"/>
              </a:rPr>
              <a:t>   }</a:t>
            </a:r>
            <a:endParaRPr lang="it-IT" sz="1800" b="1" dirty="0">
              <a:latin typeface="Courier New" pitchFamily="49" charset="0"/>
              <a:cs typeface="Courier New" pitchFamily="49" charset="0"/>
            </a:endParaRPr>
          </a:p>
          <a:p>
            <a:pPr marL="0" indent="0">
              <a:spcBef>
                <a:spcPts val="0"/>
              </a:spcBef>
              <a:buNone/>
            </a:pPr>
            <a:r>
              <a:rPr lang="fr-FR" sz="1800" b="1" dirty="0" smtClean="0">
                <a:latin typeface="Courier New" pitchFamily="49" charset="0"/>
                <a:cs typeface="Courier New" pitchFamily="49" charset="0"/>
              </a:rPr>
              <a:t>}</a:t>
            </a:r>
            <a:endParaRPr lang="fr-FR" sz="1800" b="1" dirty="0">
              <a:latin typeface="Courier New" pitchFamily="49" charset="0"/>
              <a:cs typeface="Courier New" pitchFamily="49" charset="0"/>
            </a:endParaRPr>
          </a:p>
          <a:p>
            <a:pPr marL="0" indent="0">
              <a:spcBef>
                <a:spcPts val="0"/>
              </a:spcBef>
              <a:buNone/>
            </a:pPr>
            <a:r>
              <a:rPr lang="fr-FR" sz="2000" b="1" dirty="0" smtClean="0">
                <a:solidFill>
                  <a:schemeClr val="accent2">
                    <a:lumMod val="75000"/>
                  </a:schemeClr>
                </a:solidFill>
                <a:latin typeface="Courier New" pitchFamily="49" charset="0"/>
                <a:cs typeface="Courier New" pitchFamily="49" charset="0"/>
              </a:rPr>
              <a:t>?&gt;</a:t>
            </a:r>
            <a:endParaRPr lang="fr-FR" sz="2000" dirty="0">
              <a:solidFill>
                <a:schemeClr val="accent2">
                  <a:lumMod val="75000"/>
                </a:schemeClr>
              </a:solidFill>
              <a:latin typeface="Courier New" pitchFamily="49" charset="0"/>
              <a:cs typeface="Courier New" pitchFamily="49" charset="0"/>
            </a:endParaRPr>
          </a:p>
          <a:p>
            <a:pPr marL="0" indent="0">
              <a:buNone/>
            </a:pPr>
            <a:endParaRPr lang="fr-FR" sz="2000" dirty="0" smtClean="0"/>
          </a:p>
        </p:txBody>
      </p:sp>
    </p:spTree>
    <p:extLst>
      <p:ext uri="{BB962C8B-B14F-4D97-AF65-F5344CB8AC3E}">
        <p14:creationId xmlns:p14="http://schemas.microsoft.com/office/powerpoint/2010/main" val="3582013625"/>
      </p:ext>
    </p:extLst>
  </p:cSld>
  <p:clrMapOvr>
    <a:masterClrMapping/>
  </p:clrMapOvr>
  <p:transition spd="slow">
    <p:wipe dir="d"/>
  </p:transition>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Exercice</a:t>
            </a:r>
            <a:br>
              <a:rPr lang="fr-FR" sz="4000" b="1" i="1" dirty="0" smtClean="0"/>
            </a:br>
            <a:r>
              <a:rPr lang="fr-FR" sz="4000" b="1" i="1" dirty="0" smtClean="0">
                <a:solidFill>
                  <a:schemeClr val="accent2">
                    <a:lumMod val="75000"/>
                  </a:schemeClr>
                </a:solidFill>
              </a:rPr>
              <a:t>ex61.php</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spcBef>
                <a:spcPts val="0"/>
              </a:spcBef>
              <a:buNone/>
            </a:pPr>
            <a:r>
              <a:rPr lang="fr-FR" sz="2000" dirty="0" smtClean="0">
                <a:cs typeface="Courier New" pitchFamily="49" charset="0"/>
              </a:rPr>
              <a:t>Objectif : créer un cookie "MDF" qui contient "Maison de la formation" et qui expire au bout de 10 secondes.</a:t>
            </a:r>
          </a:p>
          <a:p>
            <a:pPr marL="0" indent="0">
              <a:spcBef>
                <a:spcPts val="0"/>
              </a:spcBef>
              <a:buNone/>
            </a:pPr>
            <a:r>
              <a:rPr lang="fr-FR" sz="2000" dirty="0" smtClean="0">
                <a:cs typeface="Courier New" pitchFamily="49" charset="0"/>
              </a:rPr>
              <a:t>Si le cookie existe, afficher le contenu de celui-ci,</a:t>
            </a:r>
          </a:p>
          <a:p>
            <a:pPr marL="0" indent="0">
              <a:spcBef>
                <a:spcPts val="0"/>
              </a:spcBef>
              <a:buNone/>
            </a:pPr>
            <a:r>
              <a:rPr lang="fr-FR" sz="2000" dirty="0" smtClean="0">
                <a:cs typeface="Courier New" pitchFamily="49" charset="0"/>
              </a:rPr>
              <a:t>Si le cookie n'existe pas, afficher le message : "C'est déjà fini ou pas encore commencé" et créer le cookie.</a:t>
            </a:r>
          </a:p>
          <a:p>
            <a:pPr marL="0" indent="0">
              <a:spcBef>
                <a:spcPts val="0"/>
              </a:spcBef>
              <a:buNone/>
            </a:pPr>
            <a:endParaRPr lang="fr-FR" sz="2000" dirty="0">
              <a:cs typeface="Courier New" pitchFamily="49" charset="0"/>
            </a:endParaRPr>
          </a:p>
          <a:p>
            <a:pPr marL="0" indent="0">
              <a:spcBef>
                <a:spcPts val="0"/>
              </a:spcBef>
              <a:buNone/>
            </a:pPr>
            <a:r>
              <a:rPr lang="fr-FR" sz="2000" dirty="0" smtClean="0">
                <a:cs typeface="Courier New" pitchFamily="49" charset="0"/>
              </a:rPr>
              <a:t>1 / Télécharger ex61.php</a:t>
            </a:r>
          </a:p>
          <a:p>
            <a:pPr marL="0" indent="0">
              <a:spcBef>
                <a:spcPts val="0"/>
              </a:spcBef>
              <a:buNone/>
            </a:pPr>
            <a:r>
              <a:rPr lang="fr-FR" sz="2000" dirty="0" smtClean="0">
                <a:cs typeface="Courier New" pitchFamily="49" charset="0"/>
              </a:rPr>
              <a:t>2 / Compléter le script PHP.</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944" y="4941168"/>
            <a:ext cx="490537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5143500"/>
            <a:ext cx="490537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3050406"/>
      </p:ext>
    </p:extLst>
  </p:cSld>
  <p:clrMapOvr>
    <a:masterClrMapping/>
  </p:clrMapOvr>
  <p:transition spd="slow">
    <p:wipe dir="d"/>
  </p:transition>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Exercice</a:t>
            </a:r>
            <a:br>
              <a:rPr lang="fr-FR" sz="4000" b="1" i="1" dirty="0" smtClean="0"/>
            </a:br>
            <a:r>
              <a:rPr lang="fr-FR" sz="4000" b="1" i="1" dirty="0" smtClean="0">
                <a:solidFill>
                  <a:schemeClr val="accent2">
                    <a:lumMod val="75000"/>
                  </a:schemeClr>
                </a:solidFill>
              </a:rPr>
              <a:t>ex61.php</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spcBef>
                <a:spcPts val="0"/>
              </a:spcBef>
              <a:buNone/>
            </a:pPr>
            <a:r>
              <a:rPr lang="fr-FR" sz="2000" b="1" dirty="0">
                <a:latin typeface="Courier New" pitchFamily="49" charset="0"/>
                <a:cs typeface="Courier New" pitchFamily="49" charset="0"/>
              </a:rPr>
              <a:t>&lt;?PHP</a:t>
            </a:r>
          </a:p>
          <a:p>
            <a:pPr marL="0" indent="0">
              <a:spcBef>
                <a:spcPts val="0"/>
              </a:spcBef>
              <a:buNone/>
            </a:pPr>
            <a:r>
              <a:rPr lang="fr-FR" sz="2000" b="1" dirty="0">
                <a:latin typeface="Courier New" pitchFamily="49" charset="0"/>
                <a:cs typeface="Courier New" pitchFamily="49" charset="0"/>
              </a:rPr>
              <a:t>session_start();</a:t>
            </a:r>
          </a:p>
          <a:p>
            <a:pPr marL="0" indent="0">
              <a:spcBef>
                <a:spcPts val="0"/>
              </a:spcBef>
              <a:buNone/>
            </a:pPr>
            <a:r>
              <a:rPr lang="fr-FR" sz="2000" b="1" dirty="0">
                <a:latin typeface="Courier New" pitchFamily="49" charset="0"/>
                <a:cs typeface="Courier New" pitchFamily="49" charset="0"/>
              </a:rPr>
              <a:t>$limite = time() + 10; // expire dans </a:t>
            </a:r>
            <a:r>
              <a:rPr lang="fr-FR" sz="2000" b="1" dirty="0" smtClean="0">
                <a:latin typeface="Courier New" pitchFamily="49" charset="0"/>
                <a:cs typeface="Courier New" pitchFamily="49" charset="0"/>
              </a:rPr>
              <a:t>10 secondes</a:t>
            </a:r>
            <a:endParaRPr lang="fr-FR" sz="2000" b="1" dirty="0">
              <a:latin typeface="Courier New" pitchFamily="49" charset="0"/>
              <a:cs typeface="Courier New" pitchFamily="49" charset="0"/>
            </a:endParaRPr>
          </a:p>
          <a:p>
            <a:pPr marL="0" indent="0">
              <a:spcBef>
                <a:spcPts val="0"/>
              </a:spcBef>
              <a:buNone/>
            </a:pPr>
            <a:r>
              <a:rPr lang="fr-FR" sz="2000" b="1" dirty="0">
                <a:latin typeface="Courier New" pitchFamily="49" charset="0"/>
                <a:cs typeface="Courier New" pitchFamily="49" charset="0"/>
              </a:rPr>
              <a:t>$valeur = "Maison de la Formation";</a:t>
            </a:r>
          </a:p>
          <a:p>
            <a:pPr marL="0" indent="0">
              <a:spcBef>
                <a:spcPts val="0"/>
              </a:spcBef>
              <a:buNone/>
            </a:pPr>
            <a:r>
              <a:rPr lang="fr-FR" sz="2000" b="1" dirty="0">
                <a:latin typeface="Courier New" pitchFamily="49" charset="0"/>
                <a:cs typeface="Courier New" pitchFamily="49" charset="0"/>
              </a:rPr>
              <a:t>if (</a:t>
            </a:r>
            <a:r>
              <a:rPr lang="fr-FR" sz="2000" b="1" dirty="0" err="1">
                <a:latin typeface="Courier New" pitchFamily="49" charset="0"/>
                <a:cs typeface="Courier New" pitchFamily="49" charset="0"/>
              </a:rPr>
              <a:t>isset</a:t>
            </a:r>
            <a:r>
              <a:rPr lang="fr-FR" sz="2000" b="1" dirty="0">
                <a:latin typeface="Courier New" pitchFamily="49" charset="0"/>
                <a:cs typeface="Courier New" pitchFamily="49" charset="0"/>
              </a:rPr>
              <a:t>($_COOKIE['MDF'])) {</a:t>
            </a:r>
          </a:p>
          <a:p>
            <a:pPr marL="0" indent="0">
              <a:spcBef>
                <a:spcPts val="0"/>
              </a:spcBef>
              <a:buNone/>
            </a:pPr>
            <a:r>
              <a:rPr lang="fr-FR" sz="2000" b="1" dirty="0">
                <a:latin typeface="Courier New" pitchFamily="49" charset="0"/>
                <a:cs typeface="Courier New" pitchFamily="49" charset="0"/>
              </a:rPr>
              <a:t>	</a:t>
            </a:r>
            <a:r>
              <a:rPr lang="fr-FR" sz="2000" b="1" dirty="0" err="1">
                <a:latin typeface="Courier New" pitchFamily="49" charset="0"/>
                <a:cs typeface="Courier New" pitchFamily="49" charset="0"/>
              </a:rPr>
              <a:t>echo</a:t>
            </a:r>
            <a:r>
              <a:rPr lang="fr-FR" sz="2000" b="1" dirty="0">
                <a:latin typeface="Courier New" pitchFamily="49" charset="0"/>
                <a:cs typeface="Courier New" pitchFamily="49" charset="0"/>
              </a:rPr>
              <a:t> "MDF : ".$_COOKIE['MDF'];</a:t>
            </a:r>
          </a:p>
          <a:p>
            <a:pPr marL="0" indent="0">
              <a:spcBef>
                <a:spcPts val="0"/>
              </a:spcBef>
              <a:buNone/>
            </a:pPr>
            <a:r>
              <a:rPr lang="fr-FR" sz="2000" b="1" dirty="0">
                <a:latin typeface="Courier New" pitchFamily="49" charset="0"/>
                <a:cs typeface="Courier New" pitchFamily="49" charset="0"/>
              </a:rPr>
              <a:t>	}</a:t>
            </a:r>
          </a:p>
          <a:p>
            <a:pPr marL="0" indent="0">
              <a:spcBef>
                <a:spcPts val="0"/>
              </a:spcBef>
              <a:buNone/>
            </a:pPr>
            <a:r>
              <a:rPr lang="fr-FR" sz="2000" b="1" dirty="0" err="1">
                <a:latin typeface="Courier New" pitchFamily="49" charset="0"/>
                <a:cs typeface="Courier New" pitchFamily="49" charset="0"/>
              </a:rPr>
              <a:t>else</a:t>
            </a:r>
            <a:endParaRPr lang="fr-FR" sz="2000" b="1" dirty="0">
              <a:latin typeface="Courier New" pitchFamily="49" charset="0"/>
              <a:cs typeface="Courier New" pitchFamily="49" charset="0"/>
            </a:endParaRPr>
          </a:p>
          <a:p>
            <a:pPr marL="0" indent="0">
              <a:spcBef>
                <a:spcPts val="0"/>
              </a:spcBef>
              <a:buNone/>
            </a:pPr>
            <a:r>
              <a:rPr lang="fr-FR" sz="2000" b="1" dirty="0">
                <a:latin typeface="Courier New" pitchFamily="49" charset="0"/>
                <a:cs typeface="Courier New" pitchFamily="49" charset="0"/>
              </a:rPr>
              <a:t>	{</a:t>
            </a:r>
          </a:p>
          <a:p>
            <a:pPr marL="0" indent="0">
              <a:spcBef>
                <a:spcPts val="0"/>
              </a:spcBef>
              <a:buNone/>
            </a:pPr>
            <a:r>
              <a:rPr lang="fr-FR" sz="2000" b="1" dirty="0">
                <a:latin typeface="Courier New" pitchFamily="49" charset="0"/>
                <a:cs typeface="Courier New" pitchFamily="49" charset="0"/>
              </a:rPr>
              <a:t>	</a:t>
            </a:r>
            <a:r>
              <a:rPr lang="fr-FR" sz="2000" b="1" dirty="0" err="1">
                <a:latin typeface="Courier New" pitchFamily="49" charset="0"/>
                <a:cs typeface="Courier New" pitchFamily="49" charset="0"/>
              </a:rPr>
              <a:t>echo</a:t>
            </a:r>
            <a:r>
              <a:rPr lang="fr-FR" sz="2000" b="1" dirty="0">
                <a:latin typeface="Courier New" pitchFamily="49" charset="0"/>
                <a:cs typeface="Courier New" pitchFamily="49" charset="0"/>
              </a:rPr>
              <a:t> "c'est déjà fini ou pas encore commencé";</a:t>
            </a:r>
          </a:p>
          <a:p>
            <a:pPr marL="0" indent="0">
              <a:spcBef>
                <a:spcPts val="0"/>
              </a:spcBef>
              <a:buNone/>
            </a:pPr>
            <a:r>
              <a:rPr lang="fr-FR" sz="2000" b="1" dirty="0">
                <a:latin typeface="Courier New" pitchFamily="49" charset="0"/>
                <a:cs typeface="Courier New" pitchFamily="49" charset="0"/>
              </a:rPr>
              <a:t>	</a:t>
            </a:r>
            <a:r>
              <a:rPr lang="fr-FR" sz="2000" b="1" dirty="0" err="1">
                <a:latin typeface="Courier New" pitchFamily="49" charset="0"/>
                <a:cs typeface="Courier New" pitchFamily="49" charset="0"/>
              </a:rPr>
              <a:t>setcookie</a:t>
            </a: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MDF",$valeur,$limite</a:t>
            </a:r>
            <a:r>
              <a:rPr lang="fr-FR" sz="2000" b="1" dirty="0">
                <a:latin typeface="Courier New" pitchFamily="49" charset="0"/>
                <a:cs typeface="Courier New" pitchFamily="49" charset="0"/>
              </a:rPr>
              <a:t>);</a:t>
            </a:r>
          </a:p>
          <a:p>
            <a:pPr marL="0" indent="0">
              <a:spcBef>
                <a:spcPts val="0"/>
              </a:spcBef>
              <a:buNone/>
            </a:pPr>
            <a:r>
              <a:rPr lang="fr-FR" sz="2000" b="1" dirty="0">
                <a:latin typeface="Courier New" pitchFamily="49" charset="0"/>
                <a:cs typeface="Courier New" pitchFamily="49" charset="0"/>
              </a:rPr>
              <a:t>}</a:t>
            </a:r>
          </a:p>
          <a:p>
            <a:pPr marL="0" indent="0">
              <a:spcBef>
                <a:spcPts val="0"/>
              </a:spcBef>
              <a:buNone/>
            </a:pPr>
            <a:r>
              <a:rPr lang="fr-FR" sz="2000" dirty="0">
                <a:cs typeface="Courier New" pitchFamily="49" charset="0"/>
              </a:rPr>
              <a:t>?&gt;</a:t>
            </a:r>
            <a:endParaRPr lang="fr-FR" sz="2000" dirty="0" smtClean="0">
              <a:cs typeface="Courier New"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60" y="5143500"/>
            <a:ext cx="490537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5143500"/>
            <a:ext cx="490537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5081287"/>
      </p:ext>
    </p:extLst>
  </p:cSld>
  <p:clrMapOvr>
    <a:masterClrMapping/>
  </p:clrMapOvr>
  <p:transition spd="slow">
    <p:wipe dir="d"/>
  </p:transition>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a:t>La gestion des sessions et les cookies</a:t>
            </a:r>
            <a:r>
              <a:rPr lang="fr-FR" sz="4000" b="1" i="1" dirty="0" smtClean="0"/>
              <a:t/>
            </a:r>
            <a:br>
              <a:rPr lang="fr-FR" sz="4000" b="1" i="1" dirty="0" smtClean="0"/>
            </a:br>
            <a:r>
              <a:rPr lang="fr-FR" sz="3200" b="1" i="1" dirty="0" smtClean="0">
                <a:solidFill>
                  <a:schemeClr val="accent2">
                    <a:lumMod val="75000"/>
                  </a:schemeClr>
                </a:solidFill>
              </a:rPr>
              <a:t>header (</a:t>
            </a:r>
            <a:r>
              <a:rPr lang="fr-FR" sz="3200" b="1" i="1" dirty="0" err="1" smtClean="0">
                <a:solidFill>
                  <a:schemeClr val="accent2">
                    <a:lumMod val="75000"/>
                  </a:schemeClr>
                </a:solidFill>
              </a:rPr>
              <a:t>entete</a:t>
            </a:r>
            <a:r>
              <a:rPr lang="fr-FR" sz="3200" b="1" i="1" dirty="0" smtClean="0">
                <a:solidFill>
                  <a:schemeClr val="accent2">
                    <a:lumMod val="75000"/>
                  </a:schemeClr>
                </a:solidFill>
              </a:rPr>
              <a:t> HTTP)</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700808"/>
            <a:ext cx="8274496" cy="4896545"/>
          </a:xfrm>
        </p:spPr>
        <p:txBody>
          <a:bodyPr numCol="1">
            <a:normAutofit/>
          </a:bodyPr>
          <a:lstStyle/>
          <a:p>
            <a:pPr marL="0" indent="0">
              <a:buNone/>
            </a:pPr>
            <a:r>
              <a:rPr lang="fr-FR" sz="2000" b="1" i="1" dirty="0" smtClean="0">
                <a:solidFill>
                  <a:schemeClr val="accent2">
                    <a:lumMod val="75000"/>
                  </a:schemeClr>
                </a:solidFill>
              </a:rPr>
              <a:t>header</a:t>
            </a:r>
            <a:r>
              <a:rPr lang="fr-FR" sz="2000" b="1" dirty="0" smtClean="0">
                <a:solidFill>
                  <a:schemeClr val="tx2">
                    <a:lumMod val="75000"/>
                  </a:schemeClr>
                </a:solidFill>
              </a:rPr>
              <a:t>($</a:t>
            </a:r>
            <a:r>
              <a:rPr lang="fr-FR" sz="2000" b="1" dirty="0" err="1" smtClean="0">
                <a:solidFill>
                  <a:schemeClr val="tx2">
                    <a:lumMod val="75000"/>
                  </a:schemeClr>
                </a:solidFill>
              </a:rPr>
              <a:t>entete</a:t>
            </a:r>
            <a:r>
              <a:rPr lang="fr-FR" sz="2000" b="1" dirty="0" smtClean="0">
                <a:solidFill>
                  <a:schemeClr val="tx2">
                    <a:lumMod val="75000"/>
                  </a:schemeClr>
                </a:solidFill>
              </a:rPr>
              <a:t>)</a:t>
            </a:r>
          </a:p>
          <a:p>
            <a:pPr marL="0" indent="0">
              <a:buNone/>
            </a:pPr>
            <a:r>
              <a:rPr lang="fr-FR" sz="2000" dirty="0" smtClean="0"/>
              <a:t>permet </a:t>
            </a:r>
            <a:r>
              <a:rPr lang="fr-FR" sz="2000" dirty="0"/>
              <a:t>de spécifier l'en-tête HTTP </a:t>
            </a:r>
            <a:r>
              <a:rPr lang="fr-FR" sz="2000" i="1" dirty="0"/>
              <a:t>string</a:t>
            </a:r>
            <a:r>
              <a:rPr lang="fr-FR" sz="2000" dirty="0"/>
              <a:t> lors de l'envoi des fichiers HTML. </a:t>
            </a:r>
            <a:endParaRPr lang="fr-FR" sz="2000" dirty="0" smtClean="0"/>
          </a:p>
          <a:p>
            <a:pPr marL="0" indent="0">
              <a:buNone/>
            </a:pPr>
            <a:r>
              <a:rPr lang="fr-FR" sz="2000" b="1" dirty="0" smtClean="0">
                <a:solidFill>
                  <a:schemeClr val="tx2">
                    <a:lumMod val="75000"/>
                  </a:schemeClr>
                </a:solidFill>
              </a:rPr>
              <a:t>Exemple : </a:t>
            </a:r>
            <a:r>
              <a:rPr lang="fr-FR" sz="2000" dirty="0" smtClean="0">
                <a:solidFill>
                  <a:schemeClr val="tx2">
                    <a:lumMod val="75000"/>
                  </a:schemeClr>
                </a:solidFill>
              </a:rPr>
              <a:t>redirection</a:t>
            </a:r>
          </a:p>
          <a:p>
            <a:pPr marL="0" indent="0">
              <a:buNone/>
            </a:pPr>
            <a:r>
              <a:rPr lang="fr-FR" sz="2000" b="1" dirty="0">
                <a:solidFill>
                  <a:schemeClr val="accent2">
                    <a:lumMod val="75000"/>
                  </a:schemeClr>
                </a:solidFill>
                <a:latin typeface="Courier New" pitchFamily="49" charset="0"/>
                <a:cs typeface="Courier New" pitchFamily="49" charset="0"/>
              </a:rPr>
              <a:t>&lt;?PHP</a:t>
            </a:r>
          </a:p>
          <a:p>
            <a:pPr marL="0" indent="0">
              <a:buNone/>
            </a:pPr>
            <a:r>
              <a:rPr lang="fr-FR" sz="2000" b="1" dirty="0" smtClean="0">
                <a:solidFill>
                  <a:schemeClr val="accent2">
                    <a:lumMod val="75000"/>
                  </a:schemeClr>
                </a:solidFill>
                <a:latin typeface="Courier New" pitchFamily="49" charset="0"/>
                <a:cs typeface="Courier New" pitchFamily="49" charset="0"/>
              </a:rPr>
              <a:t>header</a:t>
            </a:r>
            <a:r>
              <a:rPr lang="fr-FR" sz="2000" b="1" dirty="0" smtClean="0">
                <a:solidFill>
                  <a:schemeClr val="tx2">
                    <a:lumMod val="75000"/>
                  </a:schemeClr>
                </a:solidFill>
                <a:latin typeface="Courier New" pitchFamily="49" charset="0"/>
                <a:cs typeface="Courier New" pitchFamily="49" charset="0"/>
              </a:rPr>
              <a:t>('Location : http://www.gdi.com/');</a:t>
            </a:r>
          </a:p>
          <a:p>
            <a:pPr marL="0" indent="0">
              <a:buNone/>
            </a:pPr>
            <a:r>
              <a:rPr lang="fr-FR" sz="2000" b="1" dirty="0" smtClean="0">
                <a:solidFill>
                  <a:schemeClr val="tx2">
                    <a:lumMod val="75000"/>
                  </a:schemeClr>
                </a:solidFill>
                <a:latin typeface="Courier New" pitchFamily="49" charset="0"/>
                <a:cs typeface="Courier New" pitchFamily="49" charset="0"/>
              </a:rPr>
              <a:t>exit;	// </a:t>
            </a:r>
            <a:r>
              <a:rPr lang="fr-FR" sz="1600" dirty="0" smtClean="0">
                <a:solidFill>
                  <a:schemeClr val="tx2">
                    <a:lumMod val="75000"/>
                  </a:schemeClr>
                </a:solidFill>
                <a:latin typeface="Courier New" pitchFamily="49" charset="0"/>
                <a:cs typeface="Courier New" pitchFamily="49" charset="0"/>
              </a:rPr>
              <a:t>pour que les instructions suivantes ne soient pas exécutées</a:t>
            </a:r>
            <a:endParaRPr lang="fr-FR" sz="1600" dirty="0">
              <a:solidFill>
                <a:schemeClr val="tx2">
                  <a:lumMod val="75000"/>
                </a:schemeClr>
              </a:solidFill>
              <a:latin typeface="Courier New" pitchFamily="49" charset="0"/>
              <a:cs typeface="Courier New" pitchFamily="49" charset="0"/>
            </a:endParaRPr>
          </a:p>
          <a:p>
            <a:pPr marL="0" indent="0">
              <a:buNone/>
            </a:pPr>
            <a:r>
              <a:rPr lang="fr-FR" sz="2000" b="1" dirty="0" smtClean="0">
                <a:solidFill>
                  <a:schemeClr val="accent2">
                    <a:lumMod val="75000"/>
                  </a:schemeClr>
                </a:solidFill>
              </a:rPr>
              <a:t>?&gt;</a:t>
            </a:r>
          </a:p>
          <a:p>
            <a:pPr marL="0" indent="0">
              <a:buNone/>
            </a:pPr>
            <a:endParaRPr lang="fr-FR" sz="2000" b="1" dirty="0">
              <a:solidFill>
                <a:schemeClr val="accent2">
                  <a:lumMod val="75000"/>
                </a:schemeClr>
              </a:solidFill>
            </a:endParaRPr>
          </a:p>
          <a:p>
            <a:pPr marL="0" indent="0">
              <a:buNone/>
            </a:pPr>
            <a:r>
              <a:rPr lang="fr-FR" sz="2000" b="1" u="sng" dirty="0" smtClean="0"/>
              <a:t>Remarque : </a:t>
            </a:r>
            <a:r>
              <a:rPr lang="fr-FR" sz="2000" dirty="0" smtClean="0"/>
              <a:t>Ne fonctionne que si aucune information n'a été envoyée à la sortie (</a:t>
            </a:r>
            <a:r>
              <a:rPr lang="fr-FR" sz="2000" dirty="0" err="1" smtClean="0"/>
              <a:t>echo</a:t>
            </a:r>
            <a:r>
              <a:rPr lang="fr-FR" sz="2000" dirty="0" smtClean="0"/>
              <a:t> ....)</a:t>
            </a:r>
            <a:endParaRPr lang="fr-FR" sz="2000" dirty="0"/>
          </a:p>
        </p:txBody>
      </p:sp>
    </p:spTree>
    <p:extLst>
      <p:ext uri="{BB962C8B-B14F-4D97-AF65-F5344CB8AC3E}">
        <p14:creationId xmlns:p14="http://schemas.microsoft.com/office/powerpoint/2010/main" val="1889610224"/>
      </p:ext>
    </p:extLst>
  </p:cSld>
  <p:clrMapOvr>
    <a:masterClrMapping/>
  </p:clrMapOvr>
  <p:transition spd="slow">
    <p:wipe dir="d"/>
  </p:transition>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700808"/>
            <a:ext cx="8274496" cy="4896545"/>
          </a:xfrm>
        </p:spPr>
        <p:txBody>
          <a:bodyPr numCol="1">
            <a:normAutofit/>
          </a:bodyPr>
          <a:lstStyle/>
          <a:p>
            <a:pPr marL="0" indent="0">
              <a:buNone/>
            </a:pPr>
            <a:r>
              <a:rPr lang="fr-FR" sz="2000" dirty="0" smtClean="0"/>
              <a:t>Comme pour le Javascript les expressions régulières servent à manipuler les chaînes de caractères.</a:t>
            </a:r>
          </a:p>
          <a:p>
            <a:pPr marL="0" indent="0">
              <a:buNone/>
            </a:pPr>
            <a:r>
              <a:rPr lang="fr-FR" sz="2000" dirty="0" smtClean="0"/>
              <a:t>D'une manière générale, la syntaxe est la même que celle du javascript, mais il existe quelques différences notables.</a:t>
            </a:r>
          </a:p>
          <a:p>
            <a:pPr marL="0" indent="0">
              <a:buNone/>
            </a:pPr>
            <a:endParaRPr lang="fr-FR" sz="2000" dirty="0" smtClean="0"/>
          </a:p>
          <a:p>
            <a:pPr marL="0" indent="0">
              <a:buNone/>
            </a:pPr>
            <a:r>
              <a:rPr lang="fr-FR" sz="2000" dirty="0" smtClean="0"/>
              <a:t>En tout premier lieu, les délimiteurs qui encadrent une expression régulière peuvent être n'importe quels caractères, identiques bien sûr et différents de l'antislash \ et de l'espace.</a:t>
            </a:r>
          </a:p>
          <a:p>
            <a:pPr marL="0" indent="0">
              <a:buNone/>
            </a:pPr>
            <a:endParaRPr lang="fr-FR" sz="2000" dirty="0" smtClean="0"/>
          </a:p>
          <a:p>
            <a:pPr marL="0" indent="0">
              <a:buNone/>
            </a:pPr>
            <a:r>
              <a:rPr lang="fr-FR" sz="2000" dirty="0" smtClean="0"/>
              <a:t>Un caractère s'est imposé rapidement : c'est le dièse #, mais aucun problème pour faire comme en javascript et utiliser le /, chacun choisit sa façon d'écrire une expression régulière.</a:t>
            </a:r>
          </a:p>
          <a:p>
            <a:pPr marL="0" indent="0">
              <a:buNone/>
            </a:pPr>
            <a:r>
              <a:rPr lang="fr-FR" sz="2000" dirty="0" smtClean="0"/>
              <a:t>Il existe 2 langages le PCRE et POSIX. Le PCRE est un peu plus rapide. Toutes les fonctions utiles commencent par </a:t>
            </a:r>
            <a:r>
              <a:rPr lang="fr-FR" sz="2000" b="1" dirty="0" err="1" smtClean="0">
                <a:solidFill>
                  <a:schemeClr val="accent2">
                    <a:lumMod val="75000"/>
                  </a:schemeClr>
                </a:solidFill>
              </a:rPr>
              <a:t>preg</a:t>
            </a:r>
            <a:r>
              <a:rPr lang="fr-FR" sz="2000" b="1" dirty="0" smtClean="0">
                <a:solidFill>
                  <a:schemeClr val="accent2">
                    <a:lumMod val="75000"/>
                  </a:schemeClr>
                </a:solidFill>
              </a:rPr>
              <a:t>_</a:t>
            </a:r>
          </a:p>
          <a:p>
            <a:pPr marL="0" indent="0">
              <a:buNone/>
            </a:pPr>
            <a:endParaRPr lang="fr-FR" sz="2000" dirty="0"/>
          </a:p>
        </p:txBody>
      </p:sp>
    </p:spTree>
    <p:extLst>
      <p:ext uri="{BB962C8B-B14F-4D97-AF65-F5344CB8AC3E}">
        <p14:creationId xmlns:p14="http://schemas.microsoft.com/office/powerpoint/2010/main" val="2614260011"/>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Fonctions de gestion des variables:</a:t>
            </a:r>
            <a:br>
              <a:rPr lang="fr-FR" sz="4000" b="1" i="1" dirty="0" smtClean="0"/>
            </a:br>
            <a:r>
              <a:rPr lang="fr-FR" sz="3200" b="1" i="1" dirty="0" err="1" smtClean="0">
                <a:solidFill>
                  <a:schemeClr val="accent2">
                    <a:lumMod val="75000"/>
                  </a:schemeClr>
                </a:solidFill>
              </a:rPr>
              <a:t>var_dump</a:t>
            </a:r>
            <a:r>
              <a:rPr lang="fr-FR" sz="3200" b="1" i="1" dirty="0" smtClean="0">
                <a:solidFill>
                  <a:schemeClr val="accent2">
                    <a:lumMod val="75000"/>
                  </a:schemeClr>
                </a:solidFill>
              </a:rPr>
              <a:t>($exp1[,$exp2....])</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256584"/>
          </a:xfrm>
        </p:spPr>
        <p:txBody>
          <a:bodyPr numCol="1">
            <a:normAutofit/>
          </a:bodyPr>
          <a:lstStyle/>
          <a:p>
            <a:pPr marL="0" indent="0">
              <a:buNone/>
            </a:pPr>
            <a:r>
              <a:rPr lang="fr-FR" sz="2000" b="1" dirty="0" err="1" smtClean="0">
                <a:solidFill>
                  <a:schemeClr val="accent2">
                    <a:lumMod val="75000"/>
                  </a:schemeClr>
                </a:solidFill>
              </a:rPr>
              <a:t>var_dump</a:t>
            </a:r>
            <a:r>
              <a:rPr lang="fr-FR" sz="2000" b="1" dirty="0" smtClean="0">
                <a:solidFill>
                  <a:schemeClr val="tx2">
                    <a:lumMod val="75000"/>
                  </a:schemeClr>
                </a:solidFill>
              </a:rPr>
              <a:t>($exp1[,$exp2 ...]</a:t>
            </a:r>
            <a:r>
              <a:rPr lang="fr-FR" sz="2000" b="1" dirty="0" smtClean="0">
                <a:solidFill>
                  <a:schemeClr val="accent2">
                    <a:lumMod val="75000"/>
                  </a:schemeClr>
                </a:solidFill>
              </a:rPr>
              <a:t>) </a:t>
            </a:r>
          </a:p>
          <a:p>
            <a:pPr marL="0" indent="0">
              <a:buNone/>
            </a:pPr>
            <a:r>
              <a:rPr lang="fr-FR" sz="2000" dirty="0"/>
              <a:t>affiche les informations structurées d'une variable, y compris son type et sa valeur. Les tableaux et les objets sont explorés récursivement, avec des indentations, pour mettre en valeur leur structure. </a:t>
            </a:r>
            <a:endParaRPr lang="fr-FR" sz="2000" dirty="0" smtClean="0"/>
          </a:p>
          <a:p>
            <a:pPr marL="0" indent="0">
              <a:buNone/>
            </a:pPr>
            <a:r>
              <a:rPr lang="fr-FR" sz="2000" dirty="0" smtClean="0">
                <a:solidFill>
                  <a:schemeClr val="tx2">
                    <a:lumMod val="75000"/>
                  </a:schemeClr>
                </a:solidFill>
              </a:rPr>
              <a:t>$exp1,$exp2 : </a:t>
            </a:r>
            <a:r>
              <a:rPr lang="fr-FR" sz="2000" dirty="0" smtClean="0"/>
              <a:t>expression à afficher,</a:t>
            </a:r>
            <a:endParaRPr lang="fr-FR" sz="2000" dirty="0"/>
          </a:p>
          <a:p>
            <a:pPr marL="0" indent="0">
              <a:buNone/>
            </a:pPr>
            <a:r>
              <a:rPr lang="fr-FR" sz="2000" dirty="0" smtClean="0"/>
              <a:t>exemple :</a:t>
            </a:r>
          </a:p>
          <a:p>
            <a:pPr marL="0" indent="0">
              <a:buNone/>
            </a:pPr>
            <a:r>
              <a:rPr lang="pt-BR" sz="2000" dirty="0"/>
              <a:t>$a = array ('a' =&gt; 'banane', 'b' =&gt; 'pomme', 'c'=&gt; array('x', 'y', 'z'));</a:t>
            </a:r>
          </a:p>
          <a:p>
            <a:pPr marL="0" indent="0">
              <a:buNone/>
            </a:pPr>
            <a:r>
              <a:rPr lang="pt-BR" sz="2000" dirty="0" smtClean="0"/>
              <a:t>var_dump</a:t>
            </a:r>
            <a:r>
              <a:rPr lang="pt-BR" sz="2000" dirty="0"/>
              <a:t>($a); </a:t>
            </a:r>
            <a:endParaRPr lang="fr-FR" sz="2000" dirty="0" smtClean="0"/>
          </a:p>
          <a:p>
            <a:pPr marL="0" indent="0">
              <a:buNone/>
            </a:pPr>
            <a:endParaRPr lang="fr-FR" sz="2000" b="1" dirty="0">
              <a:solidFill>
                <a:schemeClr val="accent2">
                  <a:lumMod val="75000"/>
                </a:schemeClr>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4077072"/>
            <a:ext cx="486727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0410918"/>
      </p:ext>
    </p:extLst>
  </p:cSld>
  <p:clrMapOvr>
    <a:masterClrMapping/>
  </p:clrMapOvr>
  <p:transition spd="slow">
    <p:wipe dir="d"/>
  </p:transition>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700808"/>
            <a:ext cx="8274496" cy="4896545"/>
          </a:xfrm>
        </p:spPr>
        <p:txBody>
          <a:bodyPr numCol="1">
            <a:normAutofit/>
          </a:bodyPr>
          <a:lstStyle/>
          <a:p>
            <a:pPr marL="0" indent="0">
              <a:buNone/>
            </a:pPr>
            <a:r>
              <a:rPr lang="fr-FR" sz="2000" dirty="0" smtClean="0"/>
              <a:t>Les principales fonctions pour utiliser un </a:t>
            </a:r>
            <a:r>
              <a:rPr lang="fr-FR" sz="2000" dirty="0" err="1" smtClean="0"/>
              <a:t>regex</a:t>
            </a:r>
            <a:r>
              <a:rPr lang="fr-FR" sz="2000" dirty="0" smtClean="0"/>
              <a:t> sont les suivantes : </a:t>
            </a:r>
          </a:p>
          <a:p>
            <a:pPr marL="0" indent="0">
              <a:spcBef>
                <a:spcPts val="1200"/>
              </a:spcBef>
              <a:buNone/>
            </a:pPr>
            <a:r>
              <a:rPr lang="fr-FR" sz="2000" b="1" dirty="0" err="1" smtClean="0">
                <a:solidFill>
                  <a:schemeClr val="accent2">
                    <a:lumMod val="75000"/>
                  </a:schemeClr>
                </a:solidFill>
              </a:rPr>
              <a:t>preg_match</a:t>
            </a:r>
            <a:r>
              <a:rPr lang="fr-FR" sz="2000" b="1" dirty="0" smtClean="0">
                <a:solidFill>
                  <a:schemeClr val="accent2">
                    <a:lumMod val="75000"/>
                  </a:schemeClr>
                </a:solidFill>
              </a:rPr>
              <a:t> : </a:t>
            </a:r>
            <a:r>
              <a:rPr lang="fr-FR" sz="2000" dirty="0" smtClean="0"/>
              <a:t>analyse la chaîne avec </a:t>
            </a:r>
            <a:r>
              <a:rPr lang="fr-FR" sz="2000" dirty="0"/>
              <a:t>l'expression régulière. Après avoir trouvé un premier résultat, la recherche </a:t>
            </a:r>
            <a:r>
              <a:rPr lang="fr-FR" sz="2000" dirty="0" smtClean="0"/>
              <a:t>s'arrête. </a:t>
            </a:r>
          </a:p>
          <a:p>
            <a:pPr marL="0" indent="0">
              <a:spcBef>
                <a:spcPts val="1200"/>
              </a:spcBef>
              <a:buNone/>
            </a:pPr>
            <a:r>
              <a:rPr lang="fr-FR" sz="2000" b="1" dirty="0" err="1" smtClean="0">
                <a:solidFill>
                  <a:schemeClr val="accent2">
                    <a:lumMod val="75000"/>
                  </a:schemeClr>
                </a:solidFill>
              </a:rPr>
              <a:t>preg_match_all</a:t>
            </a:r>
            <a:r>
              <a:rPr lang="fr-FR" sz="2000" b="1" dirty="0" smtClean="0">
                <a:solidFill>
                  <a:schemeClr val="accent2">
                    <a:lumMod val="75000"/>
                  </a:schemeClr>
                </a:solidFill>
              </a:rPr>
              <a:t> </a:t>
            </a:r>
            <a:r>
              <a:rPr lang="fr-FR" sz="2000" b="1" dirty="0">
                <a:solidFill>
                  <a:schemeClr val="accent2">
                    <a:lumMod val="75000"/>
                  </a:schemeClr>
                </a:solidFill>
              </a:rPr>
              <a:t>: </a:t>
            </a:r>
            <a:r>
              <a:rPr lang="fr-FR" sz="2000" dirty="0"/>
              <a:t>analyse la chaîne avec l'expression régulière. Après avoir trouvé un premier résultat, la recherche continue jusqu'à la fin de la chaîne. </a:t>
            </a:r>
          </a:p>
          <a:p>
            <a:pPr marL="0" indent="0">
              <a:spcBef>
                <a:spcPts val="1200"/>
              </a:spcBef>
              <a:buNone/>
            </a:pPr>
            <a:r>
              <a:rPr lang="fr-FR" sz="2000" b="1" dirty="0" err="1" smtClean="0">
                <a:solidFill>
                  <a:schemeClr val="accent2">
                    <a:lumMod val="75000"/>
                  </a:schemeClr>
                </a:solidFill>
              </a:rPr>
              <a:t>preg_grep</a:t>
            </a:r>
            <a:r>
              <a:rPr lang="fr-FR" sz="2000" b="1" dirty="0" smtClean="0">
                <a:solidFill>
                  <a:schemeClr val="accent2">
                    <a:lumMod val="75000"/>
                  </a:schemeClr>
                </a:solidFill>
              </a:rPr>
              <a:t> </a:t>
            </a:r>
            <a:r>
              <a:rPr lang="fr-FR" sz="2000" b="1" dirty="0">
                <a:solidFill>
                  <a:schemeClr val="accent2">
                    <a:lumMod val="75000"/>
                  </a:schemeClr>
                </a:solidFill>
              </a:rPr>
              <a:t>: </a:t>
            </a:r>
            <a:r>
              <a:rPr lang="fr-FR" sz="2000" dirty="0" smtClean="0"/>
              <a:t>analyse </a:t>
            </a:r>
            <a:r>
              <a:rPr lang="fr-FR" sz="2000" dirty="0"/>
              <a:t>la chaîne avec l'expression </a:t>
            </a:r>
            <a:r>
              <a:rPr lang="fr-FR" sz="2000" dirty="0" smtClean="0"/>
              <a:t>régulière et retourne un tableau avec les résultats trouvés.,</a:t>
            </a:r>
            <a:endParaRPr lang="fr-FR" sz="2000" dirty="0"/>
          </a:p>
          <a:p>
            <a:pPr marL="0" indent="0">
              <a:spcBef>
                <a:spcPts val="1200"/>
              </a:spcBef>
              <a:buNone/>
            </a:pPr>
            <a:r>
              <a:rPr lang="fr-FR" sz="2000" b="1" dirty="0" err="1" smtClean="0">
                <a:solidFill>
                  <a:schemeClr val="accent2">
                    <a:lumMod val="75000"/>
                  </a:schemeClr>
                </a:solidFill>
              </a:rPr>
              <a:t>preg_replace</a:t>
            </a:r>
            <a:r>
              <a:rPr lang="fr-FR" sz="2000" b="1" dirty="0" smtClean="0">
                <a:solidFill>
                  <a:schemeClr val="accent2">
                    <a:lumMod val="75000"/>
                  </a:schemeClr>
                </a:solidFill>
              </a:rPr>
              <a:t> : </a:t>
            </a:r>
            <a:r>
              <a:rPr lang="fr-FR" sz="2000" dirty="0" smtClean="0"/>
              <a:t>remplace le ou les éléments correspondant à l'expression régulière,</a:t>
            </a:r>
          </a:p>
          <a:p>
            <a:pPr marL="0" indent="0">
              <a:spcBef>
                <a:spcPts val="1200"/>
              </a:spcBef>
              <a:buNone/>
            </a:pPr>
            <a:r>
              <a:rPr lang="fr-FR" sz="2000" b="1" dirty="0" err="1" smtClean="0">
                <a:solidFill>
                  <a:schemeClr val="accent2">
                    <a:lumMod val="75000"/>
                  </a:schemeClr>
                </a:solidFill>
              </a:rPr>
              <a:t>preg_split</a:t>
            </a:r>
            <a:r>
              <a:rPr lang="fr-FR" sz="2000" b="1" dirty="0" smtClean="0">
                <a:solidFill>
                  <a:schemeClr val="accent2">
                    <a:lumMod val="75000"/>
                  </a:schemeClr>
                </a:solidFill>
              </a:rPr>
              <a:t> </a:t>
            </a:r>
            <a:r>
              <a:rPr lang="fr-FR" sz="2000" b="1" dirty="0">
                <a:solidFill>
                  <a:schemeClr val="accent2">
                    <a:lumMod val="75000"/>
                  </a:schemeClr>
                </a:solidFill>
              </a:rPr>
              <a:t>: </a:t>
            </a:r>
            <a:r>
              <a:rPr lang="fr-FR" sz="2000" dirty="0" smtClean="0"/>
              <a:t>éclate la </a:t>
            </a:r>
            <a:r>
              <a:rPr lang="fr-FR" sz="2000" dirty="0"/>
              <a:t>chaîne avec l'expression </a:t>
            </a:r>
            <a:r>
              <a:rPr lang="fr-FR" sz="2000" dirty="0" smtClean="0"/>
              <a:t>régulière dans un tableau.</a:t>
            </a:r>
            <a:endParaRPr lang="fr-FR" sz="2000" dirty="0"/>
          </a:p>
          <a:p>
            <a:pPr marL="0" indent="0">
              <a:buNone/>
            </a:pPr>
            <a:endParaRPr lang="fr-FR" sz="2000" dirty="0"/>
          </a:p>
          <a:p>
            <a:pPr marL="0" indent="0">
              <a:buNone/>
            </a:pPr>
            <a:endParaRPr lang="fr-FR" sz="2000" b="1" dirty="0" smtClean="0">
              <a:solidFill>
                <a:schemeClr val="accent2">
                  <a:lumMod val="75000"/>
                </a:schemeClr>
              </a:solidFill>
            </a:endParaRPr>
          </a:p>
          <a:p>
            <a:pPr marL="0" indent="0">
              <a:buNone/>
            </a:pPr>
            <a:endParaRPr lang="fr-FR" sz="2000" dirty="0"/>
          </a:p>
        </p:txBody>
      </p:sp>
    </p:spTree>
    <p:extLst>
      <p:ext uri="{BB962C8B-B14F-4D97-AF65-F5344CB8AC3E}">
        <p14:creationId xmlns:p14="http://schemas.microsoft.com/office/powerpoint/2010/main" val="648150578"/>
      </p:ext>
    </p:extLst>
  </p:cSld>
  <p:clrMapOvr>
    <a:masterClrMapping/>
  </p:clrMapOvr>
  <p:transition spd="slow">
    <p:wipe dir="d"/>
  </p:transition>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700808"/>
            <a:ext cx="8274496" cy="4896545"/>
          </a:xfrm>
        </p:spPr>
        <p:txBody>
          <a:bodyPr numCol="1">
            <a:normAutofit/>
          </a:bodyPr>
          <a:lstStyle/>
          <a:p>
            <a:pPr marL="0" indent="0">
              <a:buNone/>
            </a:pPr>
            <a:r>
              <a:rPr lang="fr-FR" sz="2000" dirty="0" smtClean="0"/>
              <a:t>Syntaxe d'une expression régulière : </a:t>
            </a:r>
          </a:p>
          <a:p>
            <a:pPr marL="0" indent="0">
              <a:buNone/>
            </a:pPr>
            <a:r>
              <a:rPr lang="fr-FR" sz="2000" dirty="0" smtClean="0"/>
              <a:t>$</a:t>
            </a:r>
            <a:r>
              <a:rPr lang="fr-FR" sz="2000" dirty="0" err="1" smtClean="0"/>
              <a:t>regex</a:t>
            </a:r>
            <a:r>
              <a:rPr lang="fr-FR" sz="2000" dirty="0" smtClean="0"/>
              <a:t> = "#contenu#";</a:t>
            </a:r>
          </a:p>
          <a:p>
            <a:pPr marL="0" indent="0">
              <a:buNone/>
            </a:pPr>
            <a:endParaRPr lang="fr-FR" sz="2000" dirty="0"/>
          </a:p>
          <a:p>
            <a:pPr marL="0" indent="0">
              <a:buNone/>
            </a:pPr>
            <a:r>
              <a:rPr lang="fr-FR" sz="2000" dirty="0" smtClean="0"/>
              <a:t>Exemple :</a:t>
            </a:r>
          </a:p>
          <a:p>
            <a:pPr marL="0" indent="0">
              <a:buNone/>
            </a:pPr>
            <a:r>
              <a:rPr lang="fr-FR" sz="2000" dirty="0" smtClean="0"/>
              <a:t>$</a:t>
            </a:r>
            <a:r>
              <a:rPr lang="fr-FR" sz="2000" dirty="0" err="1" smtClean="0"/>
              <a:t>regex</a:t>
            </a:r>
            <a:r>
              <a:rPr lang="fr-FR" sz="2000" dirty="0" smtClean="0"/>
              <a:t> = "#[A-</a:t>
            </a:r>
            <a:r>
              <a:rPr lang="fr-FR" sz="2000" dirty="0" err="1" smtClean="0"/>
              <a:t>Za</a:t>
            </a:r>
            <a:r>
              <a:rPr lang="fr-FR" sz="2000" dirty="0" smtClean="0"/>
              <a:t>-z]+ #";</a:t>
            </a:r>
          </a:p>
          <a:p>
            <a:pPr marL="0" indent="0">
              <a:spcBef>
                <a:spcPts val="1200"/>
              </a:spcBef>
              <a:buNone/>
            </a:pPr>
            <a:r>
              <a:rPr lang="fr-FR" sz="2000" dirty="0" smtClean="0"/>
              <a:t>Cette expression régulière recherche dans une chaîne des caractères alphabétiques en minuscule ou en majuscule. </a:t>
            </a:r>
          </a:p>
          <a:p>
            <a:pPr marL="0" indent="0">
              <a:spcBef>
                <a:spcPts val="1200"/>
              </a:spcBef>
              <a:buNone/>
            </a:pPr>
            <a:r>
              <a:rPr lang="fr-FR" sz="2000" dirty="0" smtClean="0"/>
              <a:t>Remarquez la similitude avec le javascript.</a:t>
            </a:r>
          </a:p>
        </p:txBody>
      </p:sp>
    </p:spTree>
    <p:extLst>
      <p:ext uri="{BB962C8B-B14F-4D97-AF65-F5344CB8AC3E}">
        <p14:creationId xmlns:p14="http://schemas.microsoft.com/office/powerpoint/2010/main" val="3094006659"/>
      </p:ext>
    </p:extLst>
  </p:cSld>
  <p:clrMapOvr>
    <a:masterClrMapping/>
  </p:clrMapOvr>
  <p:transition spd="slow">
    <p:wipe dir="d"/>
  </p:transition>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smtClean="0">
                <a:solidFill>
                  <a:schemeClr val="accent2">
                    <a:lumMod val="75000"/>
                  </a:schemeClr>
                </a:solidFill>
              </a:rPr>
              <a:t>fonction </a:t>
            </a:r>
            <a:r>
              <a:rPr lang="fr-FR" sz="2000" b="1" i="1" dirty="0" err="1" smtClean="0">
                <a:solidFill>
                  <a:schemeClr val="accent2">
                    <a:lumMod val="75000"/>
                  </a:schemeClr>
                </a:solidFill>
              </a:rPr>
              <a:t>preg_match</a:t>
            </a:r>
            <a:r>
              <a:rPr lang="fr-FR" sz="2000" b="1" i="1" dirty="0" smtClean="0">
                <a:solidFill>
                  <a:schemeClr val="accent2">
                    <a:lumMod val="75000"/>
                  </a:schemeClr>
                </a:solidFill>
              </a:rPr>
              <a:t>($</a:t>
            </a:r>
            <a:r>
              <a:rPr lang="fr-FR" sz="2000" b="1" i="1" dirty="0" err="1" smtClean="0">
                <a:solidFill>
                  <a:schemeClr val="accent2">
                    <a:lumMod val="75000"/>
                  </a:schemeClr>
                </a:solidFill>
              </a:rPr>
              <a:t>regex</a:t>
            </a:r>
            <a:r>
              <a:rPr lang="fr-FR" sz="2000" b="1" i="1" dirty="0" smtClean="0">
                <a:solidFill>
                  <a:schemeClr val="accent2">
                    <a:lumMod val="75000"/>
                  </a:schemeClr>
                </a:solidFill>
              </a:rPr>
              <a:t>,$chaine[,$tableau[,$flags[,$offset]]])</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700808"/>
            <a:ext cx="8532440" cy="4896545"/>
          </a:xfrm>
        </p:spPr>
        <p:txBody>
          <a:bodyPr numCol="1">
            <a:normAutofit/>
          </a:bodyPr>
          <a:lstStyle/>
          <a:p>
            <a:pPr marL="0" indent="0">
              <a:buNone/>
            </a:pPr>
            <a:r>
              <a:rPr lang="fr-FR" sz="2000" dirty="0" err="1" smtClean="0">
                <a:solidFill>
                  <a:schemeClr val="tx2">
                    <a:lumMod val="75000"/>
                  </a:schemeClr>
                </a:solidFill>
              </a:rPr>
              <a:t>integer</a:t>
            </a:r>
            <a:r>
              <a:rPr lang="fr-FR" sz="2000" b="1" dirty="0" smtClean="0">
                <a:solidFill>
                  <a:schemeClr val="accent2">
                    <a:lumMod val="75000"/>
                  </a:schemeClr>
                </a:solidFill>
              </a:rPr>
              <a:t> </a:t>
            </a:r>
            <a:r>
              <a:rPr lang="fr-FR" sz="2000" b="1" dirty="0" err="1" smtClean="0">
                <a:solidFill>
                  <a:schemeClr val="accent2">
                    <a:lumMod val="75000"/>
                  </a:schemeClr>
                </a:solidFill>
              </a:rPr>
              <a:t>preg_match</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regex</a:t>
            </a:r>
            <a:r>
              <a:rPr lang="fr-FR" sz="2000" b="1" dirty="0" smtClean="0">
                <a:solidFill>
                  <a:schemeClr val="tx2">
                    <a:lumMod val="75000"/>
                  </a:schemeClr>
                </a:solidFill>
              </a:rPr>
              <a:t>,$chaine[,$tableau[,$flags[,$offset</a:t>
            </a:r>
            <a:r>
              <a:rPr lang="fr-FR" sz="2000" b="1" dirty="0">
                <a:solidFill>
                  <a:schemeClr val="tx2">
                    <a:lumMod val="75000"/>
                  </a:schemeClr>
                </a:solidFill>
              </a:rPr>
              <a:t>]]]</a:t>
            </a:r>
            <a:r>
              <a:rPr lang="fr-FR" sz="2000" b="1" i="1" dirty="0">
                <a:solidFill>
                  <a:schemeClr val="accent2">
                    <a:lumMod val="75000"/>
                  </a:schemeClr>
                </a:solidFill>
              </a:rPr>
              <a:t>) </a:t>
            </a:r>
            <a:endParaRPr lang="fr-FR" sz="2000" b="1" i="1" dirty="0" smtClean="0">
              <a:solidFill>
                <a:schemeClr val="accent2">
                  <a:lumMod val="75000"/>
                </a:schemeClr>
              </a:solidFill>
            </a:endParaRPr>
          </a:p>
          <a:p>
            <a:pPr marL="0" indent="0">
              <a:buNone/>
            </a:pPr>
            <a:r>
              <a:rPr lang="fr-FR" sz="2000" dirty="0" smtClean="0"/>
              <a:t>Analyse </a:t>
            </a:r>
            <a:r>
              <a:rPr lang="fr-FR" sz="2000" b="1" dirty="0" smtClean="0">
                <a:solidFill>
                  <a:schemeClr val="tx2">
                    <a:lumMod val="75000"/>
                  </a:schemeClr>
                </a:solidFill>
              </a:rPr>
              <a:t>$chaine</a:t>
            </a:r>
            <a:r>
              <a:rPr lang="fr-FR" sz="2000" dirty="0" smtClean="0"/>
              <a:t> pour trouver une chaîne de caractères correspondant à </a:t>
            </a:r>
            <a:r>
              <a:rPr lang="fr-FR" sz="2000" b="1" dirty="0" smtClean="0">
                <a:solidFill>
                  <a:schemeClr val="tx2">
                    <a:lumMod val="75000"/>
                  </a:schemeClr>
                </a:solidFill>
              </a:rPr>
              <a:t>$</a:t>
            </a:r>
            <a:r>
              <a:rPr lang="fr-FR" sz="2000" b="1" dirty="0" err="1" smtClean="0">
                <a:solidFill>
                  <a:schemeClr val="tx2">
                    <a:lumMod val="75000"/>
                  </a:schemeClr>
                </a:solidFill>
              </a:rPr>
              <a:t>regex</a:t>
            </a:r>
            <a:r>
              <a:rPr lang="fr-FR" sz="2000" dirty="0" smtClean="0"/>
              <a:t>.</a:t>
            </a:r>
          </a:p>
          <a:p>
            <a:pPr marL="0" indent="0">
              <a:buNone/>
            </a:pPr>
            <a:r>
              <a:rPr lang="fr-FR" sz="2000" b="1" dirty="0">
                <a:solidFill>
                  <a:schemeClr val="tx2">
                    <a:lumMod val="75000"/>
                  </a:schemeClr>
                </a:solidFill>
              </a:rPr>
              <a:t>$</a:t>
            </a:r>
            <a:r>
              <a:rPr lang="fr-FR" sz="2000" b="1" dirty="0" err="1">
                <a:solidFill>
                  <a:schemeClr val="tx2">
                    <a:lumMod val="75000"/>
                  </a:schemeClr>
                </a:solidFill>
              </a:rPr>
              <a:t>regex</a:t>
            </a:r>
            <a:r>
              <a:rPr lang="fr-FR" sz="2000" b="1" dirty="0">
                <a:solidFill>
                  <a:schemeClr val="tx2">
                    <a:lumMod val="75000"/>
                  </a:schemeClr>
                </a:solidFill>
              </a:rPr>
              <a:t> </a:t>
            </a:r>
            <a:r>
              <a:rPr lang="fr-FR" sz="2000" dirty="0" smtClean="0"/>
              <a:t>: chaîne contenant l'expression régulière,</a:t>
            </a:r>
          </a:p>
          <a:p>
            <a:pPr marL="0" indent="0">
              <a:buNone/>
            </a:pPr>
            <a:r>
              <a:rPr lang="fr-FR" sz="2000" b="1" dirty="0">
                <a:solidFill>
                  <a:schemeClr val="tx2">
                    <a:lumMod val="75000"/>
                  </a:schemeClr>
                </a:solidFill>
              </a:rPr>
              <a:t>$chaine </a:t>
            </a:r>
            <a:r>
              <a:rPr lang="fr-FR" sz="2000" dirty="0" smtClean="0"/>
              <a:t>: chaîne contenant la chaîne à analyser,</a:t>
            </a:r>
          </a:p>
          <a:p>
            <a:pPr marL="0" indent="0">
              <a:buNone/>
            </a:pPr>
            <a:r>
              <a:rPr lang="fr-FR" sz="2000" b="1" dirty="0">
                <a:solidFill>
                  <a:schemeClr val="tx2">
                    <a:lumMod val="75000"/>
                  </a:schemeClr>
                </a:solidFill>
              </a:rPr>
              <a:t>$tableau </a:t>
            </a:r>
            <a:r>
              <a:rPr lang="fr-FR" sz="2000" dirty="0" smtClean="0"/>
              <a:t>: (optionnel) tableau contenant le résultat de la recherche.</a:t>
            </a:r>
          </a:p>
          <a:p>
            <a:pPr marL="0" indent="0">
              <a:buNone/>
            </a:pPr>
            <a:r>
              <a:rPr lang="fr-FR" sz="2000" dirty="0"/>
              <a:t>	</a:t>
            </a:r>
            <a:r>
              <a:rPr lang="fr-FR" sz="2000" dirty="0" smtClean="0"/>
              <a:t>$tableau[0] : chaîne satisfaisant à $</a:t>
            </a:r>
            <a:r>
              <a:rPr lang="fr-FR" sz="2000" dirty="0" err="1" smtClean="0"/>
              <a:t>regex</a:t>
            </a:r>
            <a:r>
              <a:rPr lang="fr-FR" sz="2000" dirty="0" smtClean="0"/>
              <a:t>,</a:t>
            </a:r>
          </a:p>
          <a:p>
            <a:pPr marL="0" indent="0">
              <a:buNone/>
            </a:pPr>
            <a:r>
              <a:rPr lang="fr-FR" sz="2000" dirty="0" smtClean="0"/>
              <a:t>	$tableau[1] : chaîne de la 1ère parenthèse </a:t>
            </a:r>
            <a:r>
              <a:rPr lang="fr-FR" sz="2000" dirty="0" err="1" smtClean="0"/>
              <a:t>capturante</a:t>
            </a:r>
            <a:r>
              <a:rPr lang="fr-FR" sz="2000" dirty="0" smtClean="0"/>
              <a:t>,</a:t>
            </a:r>
          </a:p>
          <a:p>
            <a:pPr marL="0" indent="0">
              <a:buNone/>
            </a:pPr>
            <a:r>
              <a:rPr lang="fr-FR" sz="2000" dirty="0"/>
              <a:t>	$</a:t>
            </a:r>
            <a:r>
              <a:rPr lang="fr-FR" sz="2000" dirty="0" smtClean="0"/>
              <a:t>tableau[2] </a:t>
            </a:r>
            <a:r>
              <a:rPr lang="fr-FR" sz="2000" dirty="0"/>
              <a:t>: chaîne de la </a:t>
            </a:r>
            <a:r>
              <a:rPr lang="fr-FR" sz="2000" dirty="0" smtClean="0"/>
              <a:t>2ème parenthèse </a:t>
            </a:r>
            <a:r>
              <a:rPr lang="fr-FR" sz="2000" dirty="0" err="1"/>
              <a:t>capturante</a:t>
            </a:r>
            <a:r>
              <a:rPr lang="fr-FR" sz="2000" dirty="0" smtClean="0"/>
              <a:t>, ...</a:t>
            </a:r>
          </a:p>
          <a:p>
            <a:pPr marL="0" indent="0">
              <a:buNone/>
            </a:pPr>
            <a:r>
              <a:rPr lang="fr-FR" sz="2000" b="1" dirty="0">
                <a:solidFill>
                  <a:schemeClr val="tx2">
                    <a:lumMod val="75000"/>
                  </a:schemeClr>
                </a:solidFill>
              </a:rPr>
              <a:t>flags</a:t>
            </a:r>
            <a:r>
              <a:rPr lang="fr-FR" sz="2000" dirty="0" smtClean="0"/>
              <a:t> : (optionnel) </a:t>
            </a:r>
            <a:r>
              <a:rPr lang="fr-FR" sz="2000" b="1" dirty="0" smtClean="0"/>
              <a:t>PREG_OFFSET_CAPTURE </a:t>
            </a:r>
            <a:r>
              <a:rPr lang="fr-FR" sz="2000" dirty="0" smtClean="0"/>
              <a:t>si ce flag est présent, chaque 	élément du tableau résultat contiendra un tableau composé de la 	chaîne et de la position de la chaîne.</a:t>
            </a:r>
            <a:endParaRPr lang="fr-FR" sz="2000" dirty="0"/>
          </a:p>
          <a:p>
            <a:pPr marL="0" indent="0">
              <a:buNone/>
            </a:pPr>
            <a:r>
              <a:rPr lang="fr-FR" sz="2000" b="1" dirty="0" smtClean="0">
                <a:solidFill>
                  <a:schemeClr val="tx2">
                    <a:lumMod val="75000"/>
                  </a:schemeClr>
                </a:solidFill>
              </a:rPr>
              <a:t>offset</a:t>
            </a:r>
            <a:r>
              <a:rPr lang="fr-FR" sz="2000" dirty="0" smtClean="0"/>
              <a:t> : (optionnel) spécifie la position correspondant au début de la recherche.</a:t>
            </a:r>
          </a:p>
          <a:p>
            <a:pPr marL="0" indent="0">
              <a:buNone/>
            </a:pPr>
            <a:r>
              <a:rPr lang="fr-FR" sz="2000" b="1" dirty="0" smtClean="0"/>
              <a:t>Valeur de retour </a:t>
            </a:r>
            <a:r>
              <a:rPr lang="fr-FR" sz="2000" dirty="0" smtClean="0"/>
              <a:t>: 1 en cas de succès, 0 sinon.</a:t>
            </a:r>
          </a:p>
        </p:txBody>
      </p:sp>
    </p:spTree>
    <p:extLst>
      <p:ext uri="{BB962C8B-B14F-4D97-AF65-F5344CB8AC3E}">
        <p14:creationId xmlns:p14="http://schemas.microsoft.com/office/powerpoint/2010/main" val="1232246273"/>
      </p:ext>
    </p:extLst>
  </p:cSld>
  <p:clrMapOvr>
    <a:masterClrMapping/>
  </p:clrMapOvr>
  <p:transition spd="slow">
    <p:wipe dir="d"/>
  </p:transition>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smtClean="0">
                <a:solidFill>
                  <a:schemeClr val="accent2">
                    <a:lumMod val="75000"/>
                  </a:schemeClr>
                </a:solidFill>
              </a:rPr>
              <a:t>fonction </a:t>
            </a:r>
            <a:r>
              <a:rPr lang="fr-FR" sz="2000" b="1" i="1" dirty="0" err="1" smtClean="0">
                <a:solidFill>
                  <a:schemeClr val="accent2">
                    <a:lumMod val="75000"/>
                  </a:schemeClr>
                </a:solidFill>
              </a:rPr>
              <a:t>preg_match</a:t>
            </a:r>
            <a:r>
              <a:rPr lang="fr-FR" sz="2000" b="1" i="1" dirty="0" smtClean="0">
                <a:solidFill>
                  <a:schemeClr val="accent2">
                    <a:lumMod val="75000"/>
                  </a:schemeClr>
                </a:solidFill>
              </a:rPr>
              <a:t>($</a:t>
            </a:r>
            <a:r>
              <a:rPr lang="fr-FR" sz="2000" b="1" i="1" dirty="0" err="1" smtClean="0">
                <a:solidFill>
                  <a:schemeClr val="accent2">
                    <a:lumMod val="75000"/>
                  </a:schemeClr>
                </a:solidFill>
              </a:rPr>
              <a:t>regex</a:t>
            </a:r>
            <a:r>
              <a:rPr lang="fr-FR" sz="2000" b="1" i="1" dirty="0" smtClean="0">
                <a:solidFill>
                  <a:schemeClr val="accent2">
                    <a:lumMod val="75000"/>
                  </a:schemeClr>
                </a:solidFill>
              </a:rPr>
              <a:t>,$chaine[,$tableau[,$flags[,$offset]]])</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340768"/>
            <a:ext cx="8532440" cy="4896545"/>
          </a:xfrm>
        </p:spPr>
        <p:txBody>
          <a:bodyPr numCol="1">
            <a:normAutofit/>
          </a:bodyPr>
          <a:lstStyle/>
          <a:p>
            <a:pPr marL="0" indent="0">
              <a:buNone/>
            </a:pPr>
            <a:r>
              <a:rPr lang="fr-FR" sz="2000" dirty="0" smtClean="0"/>
              <a:t>Exemples :</a:t>
            </a:r>
          </a:p>
          <a:p>
            <a:pPr marL="0" indent="0">
              <a:buNone/>
            </a:pPr>
            <a:r>
              <a:rPr lang="fr-FR" sz="2000" b="1" dirty="0">
                <a:solidFill>
                  <a:srgbClr val="C00000"/>
                </a:solidFill>
              </a:rPr>
              <a:t>&lt;?PHP</a:t>
            </a:r>
          </a:p>
          <a:p>
            <a:pPr marL="0" indent="0">
              <a:buNone/>
            </a:pPr>
            <a:r>
              <a:rPr lang="fr-FR" sz="2000" dirty="0"/>
              <a:t>$</a:t>
            </a:r>
            <a:r>
              <a:rPr lang="fr-FR" sz="2000" dirty="0" err="1"/>
              <a:t>regex</a:t>
            </a:r>
            <a:r>
              <a:rPr lang="fr-FR" sz="2000" dirty="0"/>
              <a:t> = "#ou#";</a:t>
            </a:r>
          </a:p>
          <a:p>
            <a:pPr marL="0" indent="0">
              <a:buNone/>
            </a:pPr>
            <a:r>
              <a:rPr lang="fr-FR" sz="2000" dirty="0"/>
              <a:t>$chaine = "bonjour à tous";</a:t>
            </a:r>
          </a:p>
          <a:p>
            <a:pPr marL="0" indent="0">
              <a:buNone/>
            </a:pPr>
            <a:r>
              <a:rPr lang="fr-FR" sz="2000" dirty="0" err="1"/>
              <a:t>echo</a:t>
            </a:r>
            <a:r>
              <a:rPr lang="fr-FR" sz="2000" dirty="0"/>
              <a:t> "A : ".</a:t>
            </a:r>
            <a:r>
              <a:rPr lang="fr-FR" sz="2000" dirty="0" err="1"/>
              <a:t>preg_match</a:t>
            </a:r>
            <a:r>
              <a:rPr lang="fr-FR" sz="2000" dirty="0"/>
              <a:t>($</a:t>
            </a:r>
            <a:r>
              <a:rPr lang="fr-FR" sz="2000" dirty="0" err="1"/>
              <a:t>regex</a:t>
            </a:r>
            <a:r>
              <a:rPr lang="fr-FR" sz="2000" dirty="0"/>
              <a:t>,$chaine)."&lt;</a:t>
            </a:r>
            <a:r>
              <a:rPr lang="fr-FR" sz="2000" dirty="0" err="1"/>
              <a:t>br</a:t>
            </a:r>
            <a:r>
              <a:rPr lang="fr-FR" sz="2000" dirty="0"/>
              <a:t>/&gt;";</a:t>
            </a:r>
          </a:p>
          <a:p>
            <a:pPr marL="0" indent="0">
              <a:buNone/>
            </a:pPr>
            <a:r>
              <a:rPr lang="fr-FR" sz="2000" dirty="0"/>
              <a:t>$</a:t>
            </a:r>
            <a:r>
              <a:rPr lang="fr-FR" sz="2000" dirty="0" err="1"/>
              <a:t>res</a:t>
            </a:r>
            <a:r>
              <a:rPr lang="fr-FR" sz="2000" dirty="0"/>
              <a:t> = </a:t>
            </a:r>
            <a:r>
              <a:rPr lang="fr-FR" sz="2000" dirty="0" err="1"/>
              <a:t>preg_match</a:t>
            </a:r>
            <a:r>
              <a:rPr lang="fr-FR" sz="2000" dirty="0"/>
              <a:t>($</a:t>
            </a:r>
            <a:r>
              <a:rPr lang="fr-FR" sz="2000" dirty="0" err="1"/>
              <a:t>regex</a:t>
            </a:r>
            <a:r>
              <a:rPr lang="fr-FR" sz="2000" dirty="0"/>
              <a:t>,$</a:t>
            </a:r>
            <a:r>
              <a:rPr lang="fr-FR" sz="2000" dirty="0" err="1"/>
              <a:t>chaine,$tab</a:t>
            </a:r>
            <a:r>
              <a:rPr lang="fr-FR" sz="2000" dirty="0"/>
              <a:t>);</a:t>
            </a:r>
          </a:p>
          <a:p>
            <a:pPr marL="0" indent="0">
              <a:buNone/>
            </a:pPr>
            <a:r>
              <a:rPr lang="fr-FR" sz="2000" dirty="0" err="1"/>
              <a:t>print_r</a:t>
            </a:r>
            <a:r>
              <a:rPr lang="fr-FR" sz="2000" dirty="0"/>
              <a:t>($tab);</a:t>
            </a:r>
          </a:p>
          <a:p>
            <a:pPr marL="0" indent="0">
              <a:buNone/>
            </a:pPr>
            <a:r>
              <a:rPr lang="fr-FR" sz="2000" dirty="0" err="1"/>
              <a:t>echo</a:t>
            </a:r>
            <a:r>
              <a:rPr lang="fr-FR" sz="2000" dirty="0"/>
              <a:t> "&lt;</a:t>
            </a:r>
            <a:r>
              <a:rPr lang="fr-FR" sz="2000" dirty="0" err="1"/>
              <a:t>br</a:t>
            </a:r>
            <a:r>
              <a:rPr lang="fr-FR" sz="2000" dirty="0"/>
              <a:t>/&gt;";</a:t>
            </a:r>
          </a:p>
          <a:p>
            <a:pPr marL="0" indent="0">
              <a:buNone/>
            </a:pPr>
            <a:r>
              <a:rPr lang="fr-FR" sz="2000" dirty="0"/>
              <a:t>$</a:t>
            </a:r>
            <a:r>
              <a:rPr lang="fr-FR" sz="2000" dirty="0" err="1"/>
              <a:t>res</a:t>
            </a:r>
            <a:r>
              <a:rPr lang="fr-FR" sz="2000" dirty="0"/>
              <a:t> = </a:t>
            </a:r>
            <a:r>
              <a:rPr lang="fr-FR" sz="2000" dirty="0" err="1"/>
              <a:t>preg_match</a:t>
            </a:r>
            <a:r>
              <a:rPr lang="fr-FR" sz="2000" dirty="0"/>
              <a:t>($</a:t>
            </a:r>
            <a:r>
              <a:rPr lang="fr-FR" sz="2000" dirty="0" err="1"/>
              <a:t>regex</a:t>
            </a:r>
            <a:r>
              <a:rPr lang="fr-FR" sz="2000" dirty="0"/>
              <a:t>,$chaine,$</a:t>
            </a:r>
            <a:r>
              <a:rPr lang="fr-FR" sz="2000" dirty="0" err="1"/>
              <a:t>tab,PREG_OFFSET_CAPTURE</a:t>
            </a:r>
            <a:r>
              <a:rPr lang="fr-FR" sz="2000" dirty="0"/>
              <a:t>);</a:t>
            </a:r>
          </a:p>
          <a:p>
            <a:pPr marL="0" indent="0">
              <a:buNone/>
            </a:pPr>
            <a:r>
              <a:rPr lang="fr-FR" sz="2000" dirty="0" err="1"/>
              <a:t>print_r</a:t>
            </a:r>
            <a:r>
              <a:rPr lang="fr-FR" sz="2000" dirty="0"/>
              <a:t>($tab);</a:t>
            </a:r>
          </a:p>
          <a:p>
            <a:pPr marL="0" indent="0">
              <a:buNone/>
            </a:pPr>
            <a:r>
              <a:rPr lang="fr-FR" sz="2000" dirty="0" err="1"/>
              <a:t>echo</a:t>
            </a:r>
            <a:r>
              <a:rPr lang="fr-FR" sz="2000" dirty="0"/>
              <a:t> "&lt;</a:t>
            </a:r>
            <a:r>
              <a:rPr lang="fr-FR" sz="2000" dirty="0" err="1"/>
              <a:t>br</a:t>
            </a:r>
            <a:r>
              <a:rPr lang="fr-FR" sz="2000" dirty="0" smtClean="0"/>
              <a:t>/&gt;";</a:t>
            </a:r>
          </a:p>
          <a:p>
            <a:pPr marL="0" indent="0">
              <a:buNone/>
            </a:pPr>
            <a:r>
              <a:rPr lang="fr-FR" sz="2000" b="1" dirty="0" smtClean="0">
                <a:solidFill>
                  <a:srgbClr val="C00000"/>
                </a:solidFill>
              </a:rPr>
              <a:t>?&gt;</a:t>
            </a:r>
          </a:p>
          <a:p>
            <a:pPr marL="0" indent="0">
              <a:buNone/>
            </a:pPr>
            <a:endParaRPr lang="fr-FR" sz="20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552" y="4629355"/>
            <a:ext cx="4471784" cy="2212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2113751"/>
      </p:ext>
    </p:extLst>
  </p:cSld>
  <p:clrMapOvr>
    <a:masterClrMapping/>
  </p:clrMapOvr>
  <p:transition spd="slow">
    <p:wipe dir="d"/>
  </p:transition>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a:solidFill>
                  <a:schemeClr val="accent2">
                    <a:lumMod val="75000"/>
                  </a:schemeClr>
                </a:solidFill>
              </a:rPr>
              <a:t>Recherche de plusieurs chaînes : </a:t>
            </a:r>
            <a:r>
              <a:rPr lang="fr-FR" sz="2000" b="1" dirty="0">
                <a:solidFill>
                  <a:schemeClr val="accent2">
                    <a:lumMod val="75000"/>
                  </a:schemeClr>
                </a:solidFill>
              </a:rPr>
              <a:t>|</a:t>
            </a:r>
            <a:r>
              <a:rPr lang="fr-FR" sz="2000" b="1" i="1" dirty="0">
                <a:solidFill>
                  <a:schemeClr val="accent2">
                    <a:lumMod val="75000"/>
                  </a:schemeClr>
                </a:solidFill>
              </a:rPr>
              <a:t> (ou)</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340768"/>
            <a:ext cx="8532440" cy="4896545"/>
          </a:xfrm>
        </p:spPr>
        <p:txBody>
          <a:bodyPr numCol="1">
            <a:normAutofit/>
          </a:bodyPr>
          <a:lstStyle/>
          <a:p>
            <a:pPr marL="0" indent="0">
              <a:buNone/>
            </a:pPr>
            <a:r>
              <a:rPr lang="fr-FR" sz="2000" dirty="0" smtClean="0"/>
              <a:t>Exemples :</a:t>
            </a:r>
          </a:p>
          <a:p>
            <a:pPr marL="0" indent="0">
              <a:buNone/>
            </a:pPr>
            <a:r>
              <a:rPr lang="fr-FR" sz="2000" b="1" dirty="0">
                <a:solidFill>
                  <a:srgbClr val="C00000"/>
                </a:solidFill>
              </a:rPr>
              <a:t>&lt;?PHP</a:t>
            </a:r>
          </a:p>
          <a:p>
            <a:pPr marL="0" indent="0">
              <a:buNone/>
            </a:pPr>
            <a:r>
              <a:rPr lang="fr-FR" sz="2000" dirty="0"/>
              <a:t>$</a:t>
            </a:r>
            <a:r>
              <a:rPr lang="fr-FR" sz="2000" dirty="0" err="1"/>
              <a:t>regex</a:t>
            </a:r>
            <a:r>
              <a:rPr lang="fr-FR" sz="2000" dirty="0"/>
              <a:t> = </a:t>
            </a:r>
            <a:r>
              <a:rPr lang="fr-FR" sz="2000" dirty="0" smtClean="0"/>
              <a:t>"#</a:t>
            </a:r>
            <a:r>
              <a:rPr lang="fr-FR" sz="2000" dirty="0"/>
              <a:t> </a:t>
            </a:r>
            <a:r>
              <a:rPr lang="fr-FR" sz="2000" dirty="0" err="1"/>
              <a:t>orange|citron|pomme</a:t>
            </a:r>
            <a:r>
              <a:rPr lang="fr-FR" sz="2000" dirty="0"/>
              <a:t> </a:t>
            </a:r>
            <a:r>
              <a:rPr lang="fr-FR" sz="2000" dirty="0" smtClean="0"/>
              <a:t>#";</a:t>
            </a:r>
            <a:endParaRPr lang="fr-FR" sz="2000" dirty="0"/>
          </a:p>
          <a:p>
            <a:pPr marL="0" indent="0">
              <a:buNone/>
            </a:pPr>
            <a:r>
              <a:rPr lang="fr-FR" sz="2000" dirty="0"/>
              <a:t>$chaine = "cette orange est juteuse";</a:t>
            </a:r>
          </a:p>
          <a:p>
            <a:pPr marL="0" indent="0">
              <a:buNone/>
            </a:pPr>
            <a:r>
              <a:rPr lang="fr-FR" sz="2000" dirty="0" err="1" smtClean="0"/>
              <a:t>echo</a:t>
            </a:r>
            <a:r>
              <a:rPr lang="fr-FR" sz="2000" dirty="0" smtClean="0"/>
              <a:t> </a:t>
            </a:r>
            <a:r>
              <a:rPr lang="fr-FR" sz="2000" dirty="0" err="1" smtClean="0"/>
              <a:t>preg_match</a:t>
            </a:r>
            <a:r>
              <a:rPr lang="fr-FR" sz="2000" dirty="0"/>
              <a:t>($</a:t>
            </a:r>
            <a:r>
              <a:rPr lang="fr-FR" sz="2000" dirty="0" err="1"/>
              <a:t>regex</a:t>
            </a:r>
            <a:r>
              <a:rPr lang="fr-FR" sz="2000" dirty="0"/>
              <a:t>,$chaine)."&lt;</a:t>
            </a:r>
            <a:r>
              <a:rPr lang="fr-FR" sz="2000" dirty="0" err="1"/>
              <a:t>br</a:t>
            </a:r>
            <a:r>
              <a:rPr lang="fr-FR" sz="2000" dirty="0"/>
              <a:t>/&gt;";</a:t>
            </a:r>
          </a:p>
          <a:p>
            <a:pPr marL="0" indent="0">
              <a:buNone/>
            </a:pPr>
            <a:r>
              <a:rPr lang="fr-FR" sz="2000" b="1" dirty="0" smtClean="0">
                <a:solidFill>
                  <a:srgbClr val="C00000"/>
                </a:solidFill>
              </a:rPr>
              <a:t>?&gt;</a:t>
            </a:r>
          </a:p>
          <a:p>
            <a:pPr marL="0" indent="0">
              <a:buNone/>
            </a:pPr>
            <a:endParaRPr lang="fr-FR" sz="20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789040"/>
            <a:ext cx="3505200"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9230008"/>
      </p:ext>
    </p:extLst>
  </p:cSld>
  <p:clrMapOvr>
    <a:masterClrMapping/>
  </p:clrMapOvr>
  <p:transition spd="slow">
    <p:wipe dir="d"/>
  </p:transition>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a:solidFill>
                  <a:schemeClr val="accent2">
                    <a:lumMod val="75000"/>
                  </a:schemeClr>
                </a:solidFill>
              </a:rPr>
              <a:t>Début et fin de chaîne : ^ et $</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340768"/>
            <a:ext cx="8532440" cy="4896545"/>
          </a:xfrm>
        </p:spPr>
        <p:txBody>
          <a:bodyPr numCol="1">
            <a:normAutofit/>
          </a:bodyPr>
          <a:lstStyle/>
          <a:p>
            <a:pPr marL="0" indent="0">
              <a:buNone/>
            </a:pPr>
            <a:r>
              <a:rPr lang="fr-FR" sz="2000" dirty="0"/>
              <a:t>Dans l'expression régulière il est possible de spécifier si la chaîne recherchée doit de trouver en début ou en fin de chaine. </a:t>
            </a:r>
          </a:p>
          <a:p>
            <a:pPr marL="0" indent="0">
              <a:buNone/>
            </a:pPr>
            <a:r>
              <a:rPr lang="fr-FR" sz="2000" dirty="0"/>
              <a:t>Pour  une position au début il faut placer  ^ (l'accent circonflexe) juste avant la chaîne recherchée,</a:t>
            </a:r>
          </a:p>
          <a:p>
            <a:pPr marL="0" indent="0">
              <a:buNone/>
            </a:pPr>
            <a:r>
              <a:rPr lang="fr-FR" sz="2000" dirty="0"/>
              <a:t>Pour  une position en fin de chaîne,  il faut placer  $ (dollar) juste après la chaîne recherchée,</a:t>
            </a:r>
          </a:p>
          <a:p>
            <a:pPr marL="0" indent="0">
              <a:buNone/>
            </a:pPr>
            <a:r>
              <a:rPr lang="fr-FR" sz="2000" dirty="0" smtClean="0"/>
              <a:t>Exemples :</a:t>
            </a:r>
          </a:p>
          <a:p>
            <a:pPr marL="0" indent="0">
              <a:buNone/>
            </a:pPr>
            <a:r>
              <a:rPr lang="fr-FR" sz="2000" dirty="0" smtClean="0"/>
              <a:t>$chaine</a:t>
            </a:r>
            <a:r>
              <a:rPr lang="fr-FR" sz="2000" dirty="0"/>
              <a:t>			</a:t>
            </a:r>
            <a:r>
              <a:rPr lang="fr-FR" sz="2000" dirty="0" smtClean="0"/>
              <a:t>$</a:t>
            </a:r>
            <a:r>
              <a:rPr lang="fr-FR" sz="2000" dirty="0" err="1" smtClean="0"/>
              <a:t>regex</a:t>
            </a:r>
            <a:r>
              <a:rPr lang="fr-FR" sz="2000" dirty="0"/>
              <a:t>		Résultat</a:t>
            </a:r>
          </a:p>
          <a:p>
            <a:pPr marL="0" indent="0">
              <a:buNone/>
            </a:pPr>
            <a:r>
              <a:rPr lang="fr-FR" sz="2000" dirty="0"/>
              <a:t>Orange </a:t>
            </a:r>
            <a:r>
              <a:rPr lang="fr-FR" sz="2000" dirty="0" smtClean="0"/>
              <a:t>juteuse</a:t>
            </a:r>
            <a:r>
              <a:rPr lang="fr-FR" sz="2000" dirty="0"/>
              <a:t>		</a:t>
            </a:r>
            <a:r>
              <a:rPr lang="fr-FR" sz="2000" dirty="0" smtClean="0"/>
              <a:t>#^Orange#</a:t>
            </a:r>
            <a:r>
              <a:rPr lang="fr-FR" sz="2000" dirty="0"/>
              <a:t>	vrai</a:t>
            </a:r>
          </a:p>
          <a:p>
            <a:pPr marL="0" indent="0">
              <a:buNone/>
            </a:pPr>
            <a:r>
              <a:rPr lang="fr-FR" sz="2000" dirty="0"/>
              <a:t>Une orange juteuse	</a:t>
            </a:r>
            <a:r>
              <a:rPr lang="fr-FR" sz="2000" dirty="0" smtClean="0"/>
              <a:t>#^orange#</a:t>
            </a:r>
            <a:r>
              <a:rPr lang="fr-FR" sz="2000" dirty="0"/>
              <a:t>	faux</a:t>
            </a:r>
          </a:p>
          <a:p>
            <a:pPr marL="0" indent="0">
              <a:buNone/>
            </a:pPr>
            <a:r>
              <a:rPr lang="fr-FR" sz="2000" dirty="0"/>
              <a:t>Une orange </a:t>
            </a:r>
            <a:r>
              <a:rPr lang="fr-FR" sz="2000" dirty="0" smtClean="0"/>
              <a:t>juteuse</a:t>
            </a:r>
            <a:r>
              <a:rPr lang="fr-FR" sz="2000" dirty="0"/>
              <a:t>	</a:t>
            </a:r>
            <a:r>
              <a:rPr lang="fr-FR" sz="2000" dirty="0" smtClean="0"/>
              <a:t>#juteuse$#</a:t>
            </a:r>
            <a:r>
              <a:rPr lang="fr-FR" sz="2000" dirty="0"/>
              <a:t>	vrai</a:t>
            </a:r>
          </a:p>
          <a:p>
            <a:pPr marL="0" indent="0">
              <a:buNone/>
            </a:pPr>
            <a:r>
              <a:rPr lang="fr-FR" sz="2000" dirty="0"/>
              <a:t>Deux oranges juteuses	</a:t>
            </a:r>
            <a:r>
              <a:rPr lang="fr-FR" sz="2000" dirty="0" smtClean="0"/>
              <a:t>#juteuse$#</a:t>
            </a:r>
            <a:r>
              <a:rPr lang="fr-FR" sz="2000" dirty="0"/>
              <a:t>	faux</a:t>
            </a:r>
          </a:p>
          <a:p>
            <a:pPr marL="0" indent="0">
              <a:buNone/>
            </a:pPr>
            <a:endParaRPr lang="fr-FR" sz="2000" b="1" dirty="0" smtClean="0">
              <a:solidFill>
                <a:srgbClr val="C00000"/>
              </a:solidFill>
            </a:endParaRPr>
          </a:p>
          <a:p>
            <a:pPr marL="0" indent="0">
              <a:buNone/>
            </a:pPr>
            <a:endParaRPr lang="fr-FR" sz="2000" dirty="0" smtClean="0"/>
          </a:p>
        </p:txBody>
      </p:sp>
    </p:spTree>
    <p:extLst>
      <p:ext uri="{BB962C8B-B14F-4D97-AF65-F5344CB8AC3E}">
        <p14:creationId xmlns:p14="http://schemas.microsoft.com/office/powerpoint/2010/main" val="3598609466"/>
      </p:ext>
    </p:extLst>
  </p:cSld>
  <p:clrMapOvr>
    <a:masterClrMapping/>
  </p:clrMapOvr>
  <p:transition spd="slow">
    <p:wipe dir="d"/>
  </p:transition>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a:solidFill>
                  <a:schemeClr val="accent2">
                    <a:lumMod val="75000"/>
                  </a:schemeClr>
                </a:solidFill>
              </a:rPr>
              <a:t>classes de caractères</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340768"/>
            <a:ext cx="8532440" cy="4896545"/>
          </a:xfrm>
        </p:spPr>
        <p:txBody>
          <a:bodyPr numCol="1">
            <a:normAutofit/>
          </a:bodyPr>
          <a:lstStyle/>
          <a:p>
            <a:pPr marL="0" indent="0">
              <a:buNone/>
            </a:pPr>
            <a:r>
              <a:rPr lang="fr-FR" sz="2000" dirty="0"/>
              <a:t>Une classe de caractères est un ensemble de caractères qui peuvent convenir et fournir un résultat positif :</a:t>
            </a:r>
          </a:p>
          <a:p>
            <a:pPr marL="0" indent="0">
              <a:buNone/>
            </a:pPr>
            <a:r>
              <a:rPr lang="fr-FR" sz="2000" dirty="0"/>
              <a:t>exemple :</a:t>
            </a:r>
          </a:p>
          <a:p>
            <a:pPr marL="0" indent="0">
              <a:buNone/>
            </a:pPr>
            <a:r>
              <a:rPr lang="fr-FR" sz="2000" dirty="0"/>
              <a:t>Je désire que la méthode test() me renvoie un résultat vrai si la chaîne à analyser contient "prise" ou "prose". </a:t>
            </a:r>
            <a:endParaRPr lang="fr-FR" sz="2000" dirty="0" smtClean="0"/>
          </a:p>
          <a:p>
            <a:pPr marL="0" indent="0">
              <a:buNone/>
            </a:pPr>
            <a:r>
              <a:rPr lang="fr-FR" sz="2000" dirty="0" smtClean="0"/>
              <a:t>$</a:t>
            </a:r>
            <a:r>
              <a:rPr lang="fr-FR" sz="2000" dirty="0" err="1" smtClean="0"/>
              <a:t>regex</a:t>
            </a:r>
            <a:r>
              <a:rPr lang="fr-FR" sz="2000" dirty="0" smtClean="0"/>
              <a:t> </a:t>
            </a:r>
            <a:r>
              <a:rPr lang="fr-FR" sz="2000" dirty="0"/>
              <a:t>= </a:t>
            </a:r>
            <a:r>
              <a:rPr lang="fr-FR" sz="2000" dirty="0" smtClean="0"/>
              <a:t>"#</a:t>
            </a:r>
            <a:r>
              <a:rPr lang="fr-FR" sz="2000" dirty="0" err="1" smtClean="0"/>
              <a:t>pr</a:t>
            </a:r>
            <a:r>
              <a:rPr lang="fr-FR" sz="2000" dirty="0" smtClean="0"/>
              <a:t>[</a:t>
            </a:r>
            <a:r>
              <a:rPr lang="fr-FR" sz="2000" dirty="0" err="1" smtClean="0"/>
              <a:t>io</a:t>
            </a:r>
            <a:r>
              <a:rPr lang="fr-FR" sz="2000" dirty="0" smtClean="0"/>
              <a:t>]se#";</a:t>
            </a:r>
            <a:endParaRPr lang="fr-FR" sz="2000" dirty="0"/>
          </a:p>
          <a:p>
            <a:pPr marL="0" indent="0">
              <a:buNone/>
            </a:pPr>
            <a:r>
              <a:rPr lang="fr-FR" sz="2000" dirty="0" smtClean="0"/>
              <a:t>Comme en javascript, il </a:t>
            </a:r>
            <a:r>
              <a:rPr lang="fr-FR" sz="2000" dirty="0"/>
              <a:t>est possible de définir des intervalles : </a:t>
            </a:r>
            <a:endParaRPr lang="fr-FR" sz="2000" dirty="0" smtClean="0"/>
          </a:p>
          <a:p>
            <a:pPr marL="0" indent="0">
              <a:buNone/>
            </a:pPr>
            <a:r>
              <a:rPr lang="fr-FR" sz="2000" b="1" dirty="0" smtClean="0">
                <a:solidFill>
                  <a:schemeClr val="accent2">
                    <a:lumMod val="75000"/>
                  </a:schemeClr>
                </a:solidFill>
              </a:rPr>
              <a:t>[</a:t>
            </a:r>
            <a:r>
              <a:rPr lang="fr-FR" sz="2000" b="1" dirty="0">
                <a:solidFill>
                  <a:schemeClr val="accent2">
                    <a:lumMod val="75000"/>
                  </a:schemeClr>
                </a:solidFill>
              </a:rPr>
              <a:t>d-k] </a:t>
            </a:r>
            <a:r>
              <a:rPr lang="fr-FR" sz="2000" dirty="0"/>
              <a:t>signifie que toutes les lettres allant de d à k conviennent.</a:t>
            </a:r>
          </a:p>
          <a:p>
            <a:pPr marL="0" indent="0">
              <a:buNone/>
            </a:pPr>
            <a:r>
              <a:rPr lang="fr-FR" sz="2000" b="1" dirty="0">
                <a:solidFill>
                  <a:schemeClr val="accent2">
                    <a:lumMod val="75000"/>
                  </a:schemeClr>
                </a:solidFill>
              </a:rPr>
              <a:t>[a-</a:t>
            </a:r>
            <a:r>
              <a:rPr lang="fr-FR" sz="2000" b="1" dirty="0" err="1">
                <a:solidFill>
                  <a:schemeClr val="accent2">
                    <a:lumMod val="75000"/>
                  </a:schemeClr>
                </a:solidFill>
              </a:rPr>
              <a:t>zA</a:t>
            </a:r>
            <a:r>
              <a:rPr lang="fr-FR" sz="2000" b="1" dirty="0">
                <a:solidFill>
                  <a:schemeClr val="accent2">
                    <a:lumMod val="75000"/>
                  </a:schemeClr>
                </a:solidFill>
              </a:rPr>
              <a:t>-Z] </a:t>
            </a:r>
            <a:r>
              <a:rPr lang="fr-FR" sz="2000" dirty="0"/>
              <a:t>signifie </a:t>
            </a:r>
            <a:r>
              <a:rPr lang="fr-FR" sz="2000" dirty="0" smtClean="0"/>
              <a:t>que toutes </a:t>
            </a:r>
            <a:r>
              <a:rPr lang="fr-FR" sz="2000" dirty="0"/>
              <a:t>les lettres minuscules et majuscules non </a:t>
            </a:r>
            <a:r>
              <a:rPr lang="fr-FR" sz="2000" dirty="0" smtClean="0"/>
              <a:t>accentuées conviennent.</a:t>
            </a:r>
          </a:p>
          <a:p>
            <a:pPr marL="0" indent="0">
              <a:buNone/>
            </a:pPr>
            <a:r>
              <a:rPr lang="fr-FR" sz="2000" b="1" dirty="0">
                <a:solidFill>
                  <a:schemeClr val="accent2">
                    <a:lumMod val="75000"/>
                  </a:schemeClr>
                </a:solidFill>
              </a:rPr>
              <a:t>[^</a:t>
            </a:r>
            <a:r>
              <a:rPr lang="fr-FR" sz="2000" b="1" dirty="0" err="1">
                <a:solidFill>
                  <a:schemeClr val="accent2">
                    <a:lumMod val="75000"/>
                  </a:schemeClr>
                </a:solidFill>
              </a:rPr>
              <a:t>aeiouy</a:t>
            </a:r>
            <a:r>
              <a:rPr lang="fr-FR" sz="2000" b="1" dirty="0">
                <a:solidFill>
                  <a:schemeClr val="accent2">
                    <a:lumMod val="75000"/>
                  </a:schemeClr>
                </a:solidFill>
              </a:rPr>
              <a:t>] </a:t>
            </a:r>
            <a:r>
              <a:rPr lang="fr-FR" sz="2000" dirty="0" smtClean="0"/>
              <a:t>signifie que les voyelles en minuscule ne conviennent pas.</a:t>
            </a:r>
          </a:p>
          <a:p>
            <a:pPr marL="0" indent="0">
              <a:buNone/>
            </a:pPr>
            <a:endParaRPr lang="fr-FR" sz="2000" dirty="0"/>
          </a:p>
          <a:p>
            <a:pPr marL="0" indent="0">
              <a:buNone/>
            </a:pPr>
            <a:endParaRPr lang="fr-FR" sz="2000" dirty="0"/>
          </a:p>
          <a:p>
            <a:pPr marL="0" indent="0">
              <a:buNone/>
            </a:pPr>
            <a:endParaRPr lang="fr-FR" sz="2000" b="1" dirty="0" smtClean="0">
              <a:solidFill>
                <a:srgbClr val="C00000"/>
              </a:solidFill>
            </a:endParaRPr>
          </a:p>
          <a:p>
            <a:pPr marL="0" indent="0">
              <a:buNone/>
            </a:pPr>
            <a:endParaRPr lang="fr-FR" sz="2000" dirty="0" smtClean="0"/>
          </a:p>
        </p:txBody>
      </p:sp>
    </p:spTree>
    <p:extLst>
      <p:ext uri="{BB962C8B-B14F-4D97-AF65-F5344CB8AC3E}">
        <p14:creationId xmlns:p14="http://schemas.microsoft.com/office/powerpoint/2010/main" val="1510053534"/>
      </p:ext>
    </p:extLst>
  </p:cSld>
  <p:clrMapOvr>
    <a:masterClrMapping/>
  </p:clrMapOvr>
  <p:transition spd="slow">
    <p:wipe dir="d"/>
  </p:transition>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a:solidFill>
                  <a:schemeClr val="accent2">
                    <a:lumMod val="75000"/>
                  </a:schemeClr>
                </a:solidFill>
              </a:rPr>
              <a:t>Les quantificateurs ? + *</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412776"/>
            <a:ext cx="8532440" cy="4824537"/>
          </a:xfrm>
        </p:spPr>
        <p:txBody>
          <a:bodyPr numCol="1">
            <a:normAutofit/>
          </a:bodyPr>
          <a:lstStyle/>
          <a:p>
            <a:pPr marL="0" indent="0">
              <a:buNone/>
            </a:pPr>
            <a:r>
              <a:rPr lang="fr-FR" sz="2000" dirty="0"/>
              <a:t>Les quantificateurs permettent de dire combien de fois un caractère doit être recherché. </a:t>
            </a:r>
          </a:p>
          <a:p>
            <a:pPr marL="0" indent="0">
              <a:buNone/>
            </a:pPr>
            <a:r>
              <a:rPr lang="fr-FR" sz="2800" b="1" dirty="0" smtClean="0">
                <a:solidFill>
                  <a:schemeClr val="accent2">
                    <a:lumMod val="75000"/>
                  </a:schemeClr>
                </a:solidFill>
              </a:rPr>
              <a:t>?</a:t>
            </a:r>
            <a:r>
              <a:rPr lang="fr-FR" sz="2000" dirty="0" smtClean="0"/>
              <a:t> 	le </a:t>
            </a:r>
            <a:r>
              <a:rPr lang="fr-FR" sz="2000" dirty="0"/>
              <a:t>caractère qui le précède peut apparaître 0 ou 1 fois,</a:t>
            </a:r>
          </a:p>
          <a:p>
            <a:pPr marL="0" indent="0">
              <a:buNone/>
            </a:pPr>
            <a:r>
              <a:rPr lang="fr-FR" sz="2800" b="1" dirty="0">
                <a:solidFill>
                  <a:schemeClr val="accent2">
                    <a:lumMod val="75000"/>
                  </a:schemeClr>
                </a:solidFill>
              </a:rPr>
              <a:t>+</a:t>
            </a:r>
            <a:r>
              <a:rPr lang="fr-FR" sz="2800" dirty="0"/>
              <a:t> </a:t>
            </a:r>
            <a:r>
              <a:rPr lang="fr-FR" sz="2800" dirty="0" smtClean="0"/>
              <a:t>	</a:t>
            </a:r>
            <a:r>
              <a:rPr lang="fr-FR" sz="2000" dirty="0" smtClean="0"/>
              <a:t>le </a:t>
            </a:r>
            <a:r>
              <a:rPr lang="fr-FR" sz="2000" dirty="0"/>
              <a:t>caractère qui le précède peut apparaître 1 ou plusieurs fois,</a:t>
            </a:r>
          </a:p>
          <a:p>
            <a:pPr marL="0" indent="0">
              <a:buNone/>
            </a:pPr>
            <a:r>
              <a:rPr lang="fr-FR" sz="2800" b="1" dirty="0" smtClean="0">
                <a:solidFill>
                  <a:schemeClr val="accent2">
                    <a:lumMod val="75000"/>
                  </a:schemeClr>
                </a:solidFill>
              </a:rPr>
              <a:t>*</a:t>
            </a:r>
            <a:r>
              <a:rPr lang="fr-FR" sz="2800" dirty="0" smtClean="0"/>
              <a:t> 	</a:t>
            </a:r>
            <a:r>
              <a:rPr lang="fr-FR" sz="2000" dirty="0" smtClean="0"/>
              <a:t>le </a:t>
            </a:r>
            <a:r>
              <a:rPr lang="fr-FR" sz="2000" dirty="0"/>
              <a:t>caractère qui le précède peut apparaître 0, 1 ou plusieurs fois</a:t>
            </a:r>
            <a:r>
              <a:rPr lang="fr-FR" sz="2000" dirty="0" smtClean="0"/>
              <a:t>.</a:t>
            </a:r>
          </a:p>
          <a:p>
            <a:pPr marL="0" indent="0">
              <a:buNone/>
            </a:pPr>
            <a:r>
              <a:rPr lang="fr-FR" sz="2800" b="1" dirty="0">
                <a:solidFill>
                  <a:schemeClr val="accent2">
                    <a:lumMod val="75000"/>
                  </a:schemeClr>
                </a:solidFill>
              </a:rPr>
              <a:t>{n} </a:t>
            </a:r>
            <a:r>
              <a:rPr lang="fr-FR" sz="2800" b="1" dirty="0" smtClean="0">
                <a:solidFill>
                  <a:schemeClr val="accent2">
                    <a:lumMod val="75000"/>
                  </a:schemeClr>
                </a:solidFill>
              </a:rPr>
              <a:t>	</a:t>
            </a:r>
            <a:r>
              <a:rPr lang="fr-FR" sz="2000" dirty="0" smtClean="0"/>
              <a:t>le </a:t>
            </a:r>
            <a:r>
              <a:rPr lang="fr-FR" sz="2000" dirty="0"/>
              <a:t>caractère qui le précède </a:t>
            </a:r>
            <a:r>
              <a:rPr lang="fr-FR" sz="2000" dirty="0" smtClean="0"/>
              <a:t>est </a:t>
            </a:r>
            <a:r>
              <a:rPr lang="fr-FR" sz="2000" dirty="0"/>
              <a:t>répété n fois,</a:t>
            </a:r>
          </a:p>
          <a:p>
            <a:pPr marL="0" indent="0">
              <a:buNone/>
            </a:pPr>
            <a:r>
              <a:rPr lang="fr-FR" sz="2800" b="1" dirty="0">
                <a:solidFill>
                  <a:schemeClr val="accent2">
                    <a:lumMod val="75000"/>
                  </a:schemeClr>
                </a:solidFill>
              </a:rPr>
              <a:t>{</a:t>
            </a:r>
            <a:r>
              <a:rPr lang="fr-FR" sz="2800" b="1" dirty="0" err="1">
                <a:solidFill>
                  <a:schemeClr val="accent2">
                    <a:lumMod val="75000"/>
                  </a:schemeClr>
                </a:solidFill>
              </a:rPr>
              <a:t>n,m</a:t>
            </a:r>
            <a:r>
              <a:rPr lang="fr-FR" sz="2800" b="1" dirty="0">
                <a:solidFill>
                  <a:schemeClr val="accent2">
                    <a:lumMod val="75000"/>
                  </a:schemeClr>
                </a:solidFill>
              </a:rPr>
              <a:t>} </a:t>
            </a:r>
            <a:r>
              <a:rPr lang="fr-FR" sz="2000" dirty="0" smtClean="0"/>
              <a:t>le </a:t>
            </a:r>
            <a:r>
              <a:rPr lang="fr-FR" sz="2000" dirty="0"/>
              <a:t>caractère qui le précède </a:t>
            </a:r>
            <a:r>
              <a:rPr lang="fr-FR" sz="2000" dirty="0" smtClean="0"/>
              <a:t>est </a:t>
            </a:r>
            <a:r>
              <a:rPr lang="fr-FR" sz="2000" dirty="0"/>
              <a:t>répété de n à m fois</a:t>
            </a:r>
          </a:p>
          <a:p>
            <a:pPr marL="0" indent="0">
              <a:buNone/>
            </a:pPr>
            <a:r>
              <a:rPr lang="fr-FR" sz="2800" b="1" dirty="0">
                <a:solidFill>
                  <a:schemeClr val="accent2">
                    <a:lumMod val="75000"/>
                  </a:schemeClr>
                </a:solidFill>
              </a:rPr>
              <a:t>{n</a:t>
            </a:r>
            <a:r>
              <a:rPr lang="fr-FR" sz="2800" b="1" dirty="0" smtClean="0">
                <a:solidFill>
                  <a:schemeClr val="accent2">
                    <a:lumMod val="75000"/>
                  </a:schemeClr>
                </a:solidFill>
              </a:rPr>
              <a:t>,}	</a:t>
            </a:r>
            <a:r>
              <a:rPr lang="fr-FR" sz="2000" dirty="0" smtClean="0"/>
              <a:t>le </a:t>
            </a:r>
            <a:r>
              <a:rPr lang="fr-FR" sz="2000" dirty="0"/>
              <a:t>caractère qui le précède </a:t>
            </a:r>
            <a:r>
              <a:rPr lang="fr-FR" sz="2000" dirty="0" smtClean="0"/>
              <a:t>est </a:t>
            </a:r>
            <a:r>
              <a:rPr lang="fr-FR" sz="2000" dirty="0"/>
              <a:t>répété de n fois à l'infini.</a:t>
            </a:r>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b="1" dirty="0" smtClean="0">
              <a:solidFill>
                <a:srgbClr val="C00000"/>
              </a:solidFill>
            </a:endParaRPr>
          </a:p>
          <a:p>
            <a:pPr marL="0" indent="0">
              <a:buNone/>
            </a:pPr>
            <a:endParaRPr lang="fr-FR" sz="2000" dirty="0" smtClean="0"/>
          </a:p>
        </p:txBody>
      </p:sp>
    </p:spTree>
    <p:extLst>
      <p:ext uri="{BB962C8B-B14F-4D97-AF65-F5344CB8AC3E}">
        <p14:creationId xmlns:p14="http://schemas.microsoft.com/office/powerpoint/2010/main" val="3126115268"/>
      </p:ext>
    </p:extLst>
  </p:cSld>
  <p:clrMapOvr>
    <a:masterClrMapping/>
  </p:clrMapOvr>
  <p:transition spd="slow">
    <p:wipe dir="d"/>
  </p:transition>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a:solidFill>
                  <a:schemeClr val="accent2">
                    <a:lumMod val="75000"/>
                  </a:schemeClr>
                </a:solidFill>
              </a:rPr>
              <a:t>Les quantificateurs ? + *</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412776"/>
            <a:ext cx="8532440" cy="4824537"/>
          </a:xfrm>
        </p:spPr>
        <p:txBody>
          <a:bodyPr numCol="1">
            <a:normAutofit/>
          </a:bodyPr>
          <a:lstStyle/>
          <a:p>
            <a:pPr marL="0" indent="0">
              <a:buNone/>
            </a:pPr>
            <a:r>
              <a:rPr lang="fr-FR" sz="2000" dirty="0" smtClean="0"/>
              <a:t>exemples :</a:t>
            </a:r>
          </a:p>
          <a:p>
            <a:pPr marL="0" indent="0">
              <a:buNone/>
            </a:pPr>
            <a:r>
              <a:rPr lang="fr-FR" sz="2000" dirty="0" smtClean="0"/>
              <a:t>$chaine		$</a:t>
            </a:r>
            <a:r>
              <a:rPr lang="fr-FR" sz="2000" dirty="0" err="1" smtClean="0"/>
              <a:t>regex</a:t>
            </a:r>
            <a:r>
              <a:rPr lang="fr-FR" sz="2000" dirty="0" smtClean="0"/>
              <a:t>		résultat</a:t>
            </a:r>
            <a:endParaRPr lang="fr-FR" sz="2000" dirty="0"/>
          </a:p>
          <a:p>
            <a:pPr marL="0" indent="0">
              <a:buNone/>
            </a:pPr>
            <a:r>
              <a:rPr lang="fr-FR" sz="2000" dirty="0" err="1" smtClean="0"/>
              <a:t>eeeeee</a:t>
            </a:r>
            <a:r>
              <a:rPr lang="fr-FR" sz="2000" dirty="0" smtClean="0"/>
              <a:t>		#e+#		VRAI</a:t>
            </a:r>
          </a:p>
          <a:p>
            <a:pPr marL="0" indent="0">
              <a:buNone/>
            </a:pPr>
            <a:r>
              <a:rPr lang="fr-FR" sz="2000" dirty="0" err="1" smtClean="0"/>
              <a:t>ooo</a:t>
            </a:r>
            <a:r>
              <a:rPr lang="fr-FR" sz="2000" dirty="0" smtClean="0"/>
              <a:t>		#u?#		VRAI</a:t>
            </a:r>
          </a:p>
          <a:p>
            <a:pPr marL="0" indent="0">
              <a:buNone/>
            </a:pPr>
            <a:r>
              <a:rPr lang="fr-FR" sz="2000" dirty="0" smtClean="0"/>
              <a:t>magnifique	#[0-9]+#		FAUX</a:t>
            </a:r>
          </a:p>
          <a:p>
            <a:pPr marL="0" indent="0">
              <a:buNone/>
            </a:pPr>
            <a:r>
              <a:rPr lang="fr-FR" sz="2000" dirty="0" err="1" smtClean="0"/>
              <a:t>Yahoooooo</a:t>
            </a:r>
            <a:r>
              <a:rPr lang="fr-FR" sz="2000" dirty="0" smtClean="0"/>
              <a:t>	#^</a:t>
            </a:r>
            <a:r>
              <a:rPr lang="fr-FR" sz="2000" dirty="0" err="1" smtClean="0"/>
              <a:t>Yaho</a:t>
            </a:r>
            <a:r>
              <a:rPr lang="fr-FR" sz="2000" dirty="0" smtClean="0"/>
              <a:t>+$#	VRAI</a:t>
            </a:r>
          </a:p>
          <a:p>
            <a:pPr marL="0" indent="0">
              <a:buNone/>
            </a:pPr>
            <a:r>
              <a:rPr lang="fr-FR" sz="2000" dirty="0" err="1" smtClean="0"/>
              <a:t>Yahoooooo</a:t>
            </a:r>
            <a:r>
              <a:rPr lang="fr-FR" sz="2000" dirty="0" smtClean="0"/>
              <a:t> </a:t>
            </a:r>
            <a:r>
              <a:rPr lang="fr-FR" sz="2000" dirty="0" err="1" smtClean="0"/>
              <a:t>yes</a:t>
            </a:r>
            <a:r>
              <a:rPr lang="fr-FR" sz="2000" dirty="0" smtClean="0"/>
              <a:t>!	#^</a:t>
            </a:r>
            <a:r>
              <a:rPr lang="fr-FR" sz="2000" dirty="0" err="1"/>
              <a:t>Yaho</a:t>
            </a:r>
            <a:r>
              <a:rPr lang="fr-FR" sz="2000" dirty="0" smtClean="0"/>
              <a:t>+$#	FAUX</a:t>
            </a:r>
          </a:p>
          <a:p>
            <a:pPr marL="0" indent="0">
              <a:buNone/>
            </a:pPr>
            <a:r>
              <a:rPr lang="fr-FR" sz="2000" dirty="0" err="1" smtClean="0"/>
              <a:t>Blablablablabla</a:t>
            </a:r>
            <a:r>
              <a:rPr lang="fr-FR" sz="2000" dirty="0" smtClean="0"/>
              <a:t>	#^Bla(</a:t>
            </a:r>
            <a:r>
              <a:rPr lang="fr-FR" sz="2000" dirty="0" err="1" smtClean="0"/>
              <a:t>bla</a:t>
            </a:r>
            <a:r>
              <a:rPr lang="fr-FR" sz="2000" dirty="0" smtClean="0"/>
              <a:t>)*$#	VRAI</a:t>
            </a:r>
            <a:endParaRPr lang="fr-FR" sz="2000" dirty="0"/>
          </a:p>
          <a:p>
            <a:pPr marL="0" indent="0">
              <a:buNone/>
            </a:pPr>
            <a:r>
              <a:rPr lang="fr-FR" sz="2000" dirty="0" err="1"/>
              <a:t>eeeeee</a:t>
            </a:r>
            <a:r>
              <a:rPr lang="fr-FR" sz="2000" dirty="0"/>
              <a:t>		#</a:t>
            </a:r>
            <a:r>
              <a:rPr lang="fr-FR" sz="2000" dirty="0" smtClean="0"/>
              <a:t>e{2,}#</a:t>
            </a:r>
            <a:r>
              <a:rPr lang="fr-FR" sz="2000" dirty="0"/>
              <a:t>		VRAI</a:t>
            </a:r>
          </a:p>
          <a:p>
            <a:pPr marL="0" indent="0">
              <a:buNone/>
            </a:pPr>
            <a:r>
              <a:rPr lang="fr-FR" sz="2000" dirty="0" err="1" smtClean="0"/>
              <a:t>Blablablabla</a:t>
            </a:r>
            <a:r>
              <a:rPr lang="fr-FR" sz="2000" dirty="0"/>
              <a:t>	#^Bla(</a:t>
            </a:r>
            <a:r>
              <a:rPr lang="fr-FR" sz="2000" dirty="0" err="1"/>
              <a:t>bla</a:t>
            </a:r>
            <a:r>
              <a:rPr lang="fr-FR" sz="2000" dirty="0" smtClean="0"/>
              <a:t>){4}$#</a:t>
            </a:r>
            <a:r>
              <a:rPr lang="fr-FR" sz="2000" dirty="0"/>
              <a:t>	</a:t>
            </a:r>
            <a:r>
              <a:rPr lang="fr-FR" sz="2000" dirty="0" smtClean="0"/>
              <a:t>FAUX  </a:t>
            </a:r>
          </a:p>
          <a:p>
            <a:pPr marL="0" indent="0">
              <a:buNone/>
            </a:pPr>
            <a:r>
              <a:rPr lang="fr-FR" sz="2000" dirty="0" smtClean="0"/>
              <a:t>987654</a:t>
            </a:r>
            <a:r>
              <a:rPr lang="fr-FR" sz="2000" dirty="0"/>
              <a:t>		</a:t>
            </a:r>
            <a:r>
              <a:rPr lang="fr-FR" sz="2000" dirty="0" smtClean="0"/>
              <a:t>#^[0-9]{6}$#</a:t>
            </a:r>
            <a:r>
              <a:rPr lang="fr-FR" sz="2000" dirty="0"/>
              <a:t>	VRAI</a:t>
            </a:r>
          </a:p>
          <a:p>
            <a:pPr marL="0" indent="0">
              <a:buNone/>
            </a:pPr>
            <a:endParaRPr lang="fr-FR" sz="2000" b="1" dirty="0" smtClean="0">
              <a:solidFill>
                <a:srgbClr val="C00000"/>
              </a:solidFill>
            </a:endParaRPr>
          </a:p>
          <a:p>
            <a:pPr marL="0" indent="0">
              <a:buNone/>
            </a:pPr>
            <a:endParaRPr lang="fr-FR" sz="2000" dirty="0" smtClean="0"/>
          </a:p>
        </p:txBody>
      </p:sp>
    </p:spTree>
    <p:extLst>
      <p:ext uri="{BB962C8B-B14F-4D97-AF65-F5344CB8AC3E}">
        <p14:creationId xmlns:p14="http://schemas.microsoft.com/office/powerpoint/2010/main" val="2466864850"/>
      </p:ext>
    </p:extLst>
  </p:cSld>
  <p:clrMapOvr>
    <a:masterClrMapping/>
  </p:clrMapOvr>
  <p:transition spd="slow">
    <p:wipe dir="d"/>
  </p:transition>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a:solidFill>
                  <a:schemeClr val="accent2">
                    <a:lumMod val="75000"/>
                  </a:schemeClr>
                </a:solidFill>
              </a:rPr>
              <a:t>Recherche de métacaractères</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412776"/>
            <a:ext cx="8532440" cy="5328592"/>
          </a:xfrm>
        </p:spPr>
        <p:txBody>
          <a:bodyPr numCol="1">
            <a:normAutofit lnSpcReduction="10000"/>
          </a:bodyPr>
          <a:lstStyle/>
          <a:p>
            <a:pPr marL="0" indent="0">
              <a:buNone/>
            </a:pPr>
            <a:r>
              <a:rPr lang="fr-FR" sz="2000" dirty="0"/>
              <a:t>Les caractères que nous venons de voir ont un rôle précis dans l'évaluation de l'expression régulière. ce sont :</a:t>
            </a:r>
          </a:p>
          <a:p>
            <a:pPr marL="0" indent="0" algn="ctr">
              <a:buNone/>
            </a:pPr>
            <a:r>
              <a:rPr lang="fr-FR" sz="2800" dirty="0"/>
              <a:t>! ^ $ ( ) [ ] { } ? + * . / \ </a:t>
            </a:r>
            <a:r>
              <a:rPr lang="fr-FR" sz="2800" dirty="0" smtClean="0"/>
              <a:t>| #</a:t>
            </a:r>
            <a:endParaRPr lang="fr-FR" sz="2800" dirty="0"/>
          </a:p>
          <a:p>
            <a:pPr marL="0" indent="0">
              <a:buNone/>
            </a:pPr>
            <a:r>
              <a:rPr lang="fr-FR" sz="2000" dirty="0"/>
              <a:t>Ils sont appelés métacaractères.</a:t>
            </a:r>
          </a:p>
          <a:p>
            <a:pPr marL="0" indent="0">
              <a:buNone/>
            </a:pPr>
            <a:r>
              <a:rPr lang="fr-FR" sz="2000" dirty="0" smtClean="0"/>
              <a:t>Pour </a:t>
            </a:r>
            <a:r>
              <a:rPr lang="fr-FR" sz="2000" dirty="0"/>
              <a:t>pouvoir utiliser un </a:t>
            </a:r>
            <a:r>
              <a:rPr lang="fr-FR" sz="2000" dirty="0" err="1"/>
              <a:t>métacaractère</a:t>
            </a:r>
            <a:r>
              <a:rPr lang="fr-FR" sz="2000" dirty="0"/>
              <a:t> en tant que littéral dans une recherche, il est indispensable de le faire précéder par le caractère d'échappement </a:t>
            </a:r>
          </a:p>
          <a:p>
            <a:pPr marL="0" indent="0" algn="ctr">
              <a:buNone/>
            </a:pPr>
            <a:r>
              <a:rPr lang="fr-FR" sz="2800" dirty="0"/>
              <a:t>\ (antislash)</a:t>
            </a:r>
          </a:p>
          <a:p>
            <a:pPr marL="0" indent="0">
              <a:buNone/>
            </a:pPr>
            <a:r>
              <a:rPr lang="fr-FR" sz="1800" dirty="0" smtClean="0"/>
              <a:t>Exemple </a:t>
            </a:r>
            <a:r>
              <a:rPr lang="fr-FR" sz="1800" dirty="0"/>
              <a:t>:</a:t>
            </a:r>
          </a:p>
          <a:p>
            <a:pPr marL="0" indent="0">
              <a:buNone/>
            </a:pPr>
            <a:r>
              <a:rPr lang="fr-FR" sz="1800" dirty="0" smtClean="0"/>
              <a:t>$</a:t>
            </a:r>
            <a:r>
              <a:rPr lang="fr-FR" sz="1800" dirty="0" err="1" smtClean="0"/>
              <a:t>regex</a:t>
            </a:r>
            <a:r>
              <a:rPr lang="fr-FR" sz="1800" dirty="0" smtClean="0"/>
              <a:t> </a:t>
            </a:r>
            <a:r>
              <a:rPr lang="fr-FR" sz="1800" dirty="0"/>
              <a:t>= </a:t>
            </a:r>
            <a:r>
              <a:rPr lang="fr-FR" sz="1800" dirty="0" smtClean="0"/>
              <a:t>"#d'accord \?#";  </a:t>
            </a:r>
            <a:r>
              <a:rPr lang="fr-FR" sz="1800" dirty="0"/>
              <a:t>	// vrai si la chaine "d'accord </a:t>
            </a:r>
            <a:r>
              <a:rPr lang="fr-FR" sz="1800" dirty="0" smtClean="0"/>
              <a:t>?"</a:t>
            </a:r>
          </a:p>
          <a:p>
            <a:pPr marL="0" indent="0">
              <a:buNone/>
            </a:pPr>
            <a:endParaRPr lang="fr-FR" sz="1800" dirty="0"/>
          </a:p>
          <a:p>
            <a:pPr marL="0" indent="0">
              <a:buNone/>
            </a:pPr>
            <a:r>
              <a:rPr lang="fr-FR" sz="1800" u="sng" dirty="0"/>
              <a:t>Exception</a:t>
            </a:r>
            <a:r>
              <a:rPr lang="fr-FR" sz="1800" dirty="0"/>
              <a:t> : au sein d'une classe, il n'est pas besoin d'échapper les métacaractères sauf les crochets ouverts et fermés </a:t>
            </a:r>
            <a:r>
              <a:rPr lang="fr-FR" sz="1800" b="1" dirty="0">
                <a:solidFill>
                  <a:schemeClr val="accent2">
                    <a:lumMod val="75000"/>
                  </a:schemeClr>
                </a:solidFill>
              </a:rPr>
              <a:t>[]</a:t>
            </a:r>
            <a:r>
              <a:rPr lang="fr-FR" sz="1800" dirty="0"/>
              <a:t>,  le tiret - , le slash et l'antislash.</a:t>
            </a:r>
          </a:p>
          <a:p>
            <a:pPr marL="0" indent="0">
              <a:buNone/>
            </a:pPr>
            <a:r>
              <a:rPr lang="fr-FR" sz="1800" dirty="0"/>
              <a:t>Exemples :</a:t>
            </a:r>
          </a:p>
          <a:p>
            <a:pPr marL="0" indent="0">
              <a:buNone/>
            </a:pPr>
            <a:r>
              <a:rPr lang="fr-FR" sz="1800" dirty="0" smtClean="0"/>
              <a:t>$</a:t>
            </a:r>
            <a:r>
              <a:rPr lang="fr-FR" sz="1800" dirty="0" err="1" smtClean="0"/>
              <a:t>regex</a:t>
            </a:r>
            <a:r>
              <a:rPr lang="fr-FR" sz="1800" dirty="0" smtClean="0"/>
              <a:t> </a:t>
            </a:r>
            <a:r>
              <a:rPr lang="fr-FR" sz="1800" dirty="0"/>
              <a:t>= </a:t>
            </a:r>
            <a:r>
              <a:rPr lang="fr-FR" sz="1800" dirty="0" smtClean="0"/>
              <a:t>"#[/*-+]#";</a:t>
            </a:r>
            <a:r>
              <a:rPr lang="fr-FR" sz="1800" dirty="0"/>
              <a:t>	// vrai pour les caractères /  *  -  + </a:t>
            </a:r>
          </a:p>
          <a:p>
            <a:pPr marL="0" indent="0">
              <a:buNone/>
            </a:pPr>
            <a:r>
              <a:rPr lang="fr-FR" sz="1800" dirty="0" smtClean="0"/>
              <a:t>$</a:t>
            </a:r>
            <a:r>
              <a:rPr lang="fr-FR" sz="1800" dirty="0" err="1" smtClean="0"/>
              <a:t>regex</a:t>
            </a:r>
            <a:r>
              <a:rPr lang="fr-FR" sz="1800" dirty="0" smtClean="0"/>
              <a:t> </a:t>
            </a:r>
            <a:r>
              <a:rPr lang="fr-FR" sz="1800" dirty="0"/>
              <a:t>= </a:t>
            </a:r>
            <a:r>
              <a:rPr lang="fr-FR" sz="1800" dirty="0" smtClean="0"/>
              <a:t>"#[\\]#";</a:t>
            </a:r>
            <a:r>
              <a:rPr lang="fr-FR" sz="1800" dirty="0"/>
              <a:t>		// vrai pour un antislash</a:t>
            </a:r>
            <a:endParaRPr lang="fr-FR" sz="1800" b="1" dirty="0" smtClean="0">
              <a:solidFill>
                <a:srgbClr val="C00000"/>
              </a:solidFill>
            </a:endParaRPr>
          </a:p>
          <a:p>
            <a:pPr marL="0" indent="0">
              <a:buNone/>
            </a:pPr>
            <a:endParaRPr lang="fr-FR" sz="2000" dirty="0" smtClean="0"/>
          </a:p>
        </p:txBody>
      </p:sp>
    </p:spTree>
    <p:extLst>
      <p:ext uri="{BB962C8B-B14F-4D97-AF65-F5344CB8AC3E}">
        <p14:creationId xmlns:p14="http://schemas.microsoft.com/office/powerpoint/2010/main" val="354434362"/>
      </p:ext>
    </p:extLst>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tableaux</a:t>
            </a:r>
            <a:endParaRPr lang="fr-FR" dirty="0"/>
          </a:p>
        </p:txBody>
      </p:sp>
      <p:sp>
        <p:nvSpPr>
          <p:cNvPr id="3" name="Espace réservé du contenu 2"/>
          <p:cNvSpPr>
            <a:spLocks noGrp="1"/>
          </p:cNvSpPr>
          <p:nvPr>
            <p:ph idx="1"/>
          </p:nvPr>
        </p:nvSpPr>
        <p:spPr>
          <a:xfrm>
            <a:off x="762000" y="1268760"/>
            <a:ext cx="8274496" cy="5328593"/>
          </a:xfrm>
        </p:spPr>
        <p:txBody>
          <a:bodyPr>
            <a:normAutofit lnSpcReduction="10000"/>
          </a:bodyPr>
          <a:lstStyle/>
          <a:p>
            <a:pPr marL="0" indent="0">
              <a:buNone/>
            </a:pPr>
            <a:r>
              <a:rPr lang="fr-FR" sz="2000" dirty="0"/>
              <a:t>Un tableau en PHP est en fait </a:t>
            </a:r>
            <a:r>
              <a:rPr lang="fr-FR" sz="2000" dirty="0" smtClean="0"/>
              <a:t>un ensemble ordonné. Cet ensemble associe </a:t>
            </a:r>
            <a:r>
              <a:rPr lang="fr-FR" sz="2000" dirty="0"/>
              <a:t>des </a:t>
            </a:r>
            <a:r>
              <a:rPr lang="fr-FR" sz="2000" i="1" dirty="0"/>
              <a:t>valeurs</a:t>
            </a:r>
            <a:r>
              <a:rPr lang="fr-FR" sz="2000" dirty="0"/>
              <a:t> en </a:t>
            </a:r>
            <a:r>
              <a:rPr lang="fr-FR" sz="2000" i="1" dirty="0"/>
              <a:t>clés</a:t>
            </a:r>
            <a:r>
              <a:rPr lang="fr-FR" sz="2000" dirty="0"/>
              <a:t>. Ce type est optimisé pour différentes utilisations ; il peut être considéré comme un tableau, une liste, une table de </a:t>
            </a:r>
            <a:r>
              <a:rPr lang="fr-FR" sz="2000" dirty="0" err="1"/>
              <a:t>hashage</a:t>
            </a:r>
            <a:r>
              <a:rPr lang="fr-FR" sz="2000" dirty="0"/>
              <a:t>, un dictionnaire, une collection, une pile, une file d'attente et probablement plus. On peut avoir, comme valeur d'un tableau, d'autres tableaux, multidimensionnels ou non. </a:t>
            </a:r>
            <a:endParaRPr lang="fr-FR" sz="2000" dirty="0" smtClean="0"/>
          </a:p>
          <a:p>
            <a:pPr marL="0" indent="0">
              <a:buNone/>
            </a:pPr>
            <a:r>
              <a:rPr lang="fr-FR" sz="2000" dirty="0"/>
              <a:t>Un tableau peut être créé en utilisant la structure de langage </a:t>
            </a:r>
            <a:r>
              <a:rPr lang="fr-FR" sz="2000" b="1" dirty="0">
                <a:solidFill>
                  <a:schemeClr val="accent2">
                    <a:lumMod val="75000"/>
                  </a:schemeClr>
                </a:solidFill>
              </a:rPr>
              <a:t>array()</a:t>
            </a:r>
            <a:r>
              <a:rPr lang="fr-FR" sz="2000" dirty="0"/>
              <a:t>. </a:t>
            </a:r>
            <a:endParaRPr lang="fr-FR" sz="2000" dirty="0" smtClean="0"/>
          </a:p>
          <a:p>
            <a:pPr marL="0" indent="0">
              <a:buNone/>
            </a:pPr>
            <a:r>
              <a:rPr lang="fr-FR" sz="2000" dirty="0" smtClean="0"/>
              <a:t>Il </a:t>
            </a:r>
            <a:r>
              <a:rPr lang="fr-FR" sz="2000" dirty="0"/>
              <a:t>prend un nombre illimité de paramètres, chacun séparé par une virgule, sous la forme d'une paire </a:t>
            </a:r>
            <a:r>
              <a:rPr lang="fr-FR" sz="2000" b="1" i="1" dirty="0">
                <a:solidFill>
                  <a:schemeClr val="accent2">
                    <a:lumMod val="75000"/>
                  </a:schemeClr>
                </a:solidFill>
              </a:rPr>
              <a:t>key</a:t>
            </a:r>
            <a:r>
              <a:rPr lang="fr-FR" sz="2000" i="1" dirty="0"/>
              <a:t> =&gt; </a:t>
            </a:r>
            <a:r>
              <a:rPr lang="fr-FR" sz="2000" b="1" i="1" dirty="0">
                <a:solidFill>
                  <a:schemeClr val="accent2">
                    <a:lumMod val="75000"/>
                  </a:schemeClr>
                </a:solidFill>
              </a:rPr>
              <a:t>value</a:t>
            </a:r>
            <a:r>
              <a:rPr lang="fr-FR" sz="2000" dirty="0"/>
              <a:t>. </a:t>
            </a:r>
            <a:endParaRPr lang="fr-FR" sz="2000" dirty="0" smtClean="0"/>
          </a:p>
          <a:p>
            <a:pPr marL="0" indent="0">
              <a:buNone/>
            </a:pPr>
            <a:r>
              <a:rPr lang="fr-FR" sz="2000" b="1" dirty="0" smtClean="0">
                <a:solidFill>
                  <a:schemeClr val="accent2">
                    <a:lumMod val="75000"/>
                  </a:schemeClr>
                </a:solidFill>
              </a:rPr>
              <a:t>key</a:t>
            </a:r>
            <a:r>
              <a:rPr lang="fr-FR" sz="2000" dirty="0" smtClean="0"/>
              <a:t> représente la clé permettant d'accéder à la valeur </a:t>
            </a:r>
            <a:r>
              <a:rPr lang="fr-FR" sz="2000" b="1" dirty="0" smtClean="0">
                <a:solidFill>
                  <a:schemeClr val="accent2">
                    <a:lumMod val="75000"/>
                  </a:schemeClr>
                </a:solidFill>
              </a:rPr>
              <a:t>value</a:t>
            </a:r>
            <a:r>
              <a:rPr lang="fr-FR" sz="2000" dirty="0" smtClean="0"/>
              <a:t> stockée dans le tableau.</a:t>
            </a:r>
          </a:p>
          <a:p>
            <a:pPr marL="0" indent="0">
              <a:buNone/>
            </a:pPr>
            <a:r>
              <a:rPr lang="fr-FR" sz="2000" b="1" dirty="0">
                <a:solidFill>
                  <a:schemeClr val="accent2">
                    <a:lumMod val="75000"/>
                  </a:schemeClr>
                </a:solidFill>
              </a:rPr>
              <a:t>key</a:t>
            </a:r>
            <a:r>
              <a:rPr lang="fr-FR" sz="2000" dirty="0"/>
              <a:t> </a:t>
            </a:r>
            <a:r>
              <a:rPr lang="fr-FR" sz="2000" dirty="0" smtClean="0"/>
              <a:t>peut être un entier ou une chaîne de caractères.</a:t>
            </a:r>
            <a:endParaRPr lang="fr-FR" sz="2000" dirty="0"/>
          </a:p>
          <a:p>
            <a:pPr marL="0" indent="0">
              <a:buNone/>
            </a:pPr>
            <a:r>
              <a:rPr lang="en-US" sz="2000" b="1" dirty="0">
                <a:solidFill>
                  <a:schemeClr val="accent2">
                    <a:lumMod val="75000"/>
                  </a:schemeClr>
                </a:solidFill>
              </a:rPr>
              <a:t>array</a:t>
            </a:r>
            <a:r>
              <a:rPr lang="en-US" sz="2000" dirty="0"/>
              <a:t>( </a:t>
            </a:r>
            <a:endParaRPr lang="en-US" sz="2000" dirty="0" smtClean="0"/>
          </a:p>
          <a:p>
            <a:pPr marL="0" indent="0">
              <a:buNone/>
            </a:pPr>
            <a:r>
              <a:rPr lang="en-US" sz="2000" b="1" dirty="0">
                <a:solidFill>
                  <a:schemeClr val="accent2">
                    <a:lumMod val="75000"/>
                  </a:schemeClr>
                </a:solidFill>
              </a:rPr>
              <a:t>key</a:t>
            </a:r>
            <a:r>
              <a:rPr lang="en-US" sz="2000" dirty="0" smtClean="0"/>
              <a:t> </a:t>
            </a:r>
            <a:r>
              <a:rPr lang="en-US" sz="2000" dirty="0"/>
              <a:t>=&gt; </a:t>
            </a:r>
            <a:r>
              <a:rPr lang="en-US" sz="2000" b="1" dirty="0">
                <a:solidFill>
                  <a:schemeClr val="accent2">
                    <a:lumMod val="75000"/>
                  </a:schemeClr>
                </a:solidFill>
              </a:rPr>
              <a:t>value</a:t>
            </a:r>
            <a:r>
              <a:rPr lang="en-US" sz="2000" dirty="0"/>
              <a:t>, </a:t>
            </a:r>
            <a:endParaRPr lang="en-US" sz="2000" dirty="0" smtClean="0"/>
          </a:p>
          <a:p>
            <a:pPr marL="0" indent="0">
              <a:buNone/>
            </a:pPr>
            <a:r>
              <a:rPr lang="en-US" sz="2000" b="1" dirty="0">
                <a:solidFill>
                  <a:schemeClr val="accent2">
                    <a:lumMod val="75000"/>
                  </a:schemeClr>
                </a:solidFill>
              </a:rPr>
              <a:t>key2</a:t>
            </a:r>
            <a:r>
              <a:rPr lang="en-US" sz="2000" dirty="0" smtClean="0"/>
              <a:t> </a:t>
            </a:r>
            <a:r>
              <a:rPr lang="en-US" sz="2000" dirty="0"/>
              <a:t>=&gt; </a:t>
            </a:r>
            <a:r>
              <a:rPr lang="en-US" sz="2000" b="1" dirty="0">
                <a:solidFill>
                  <a:schemeClr val="accent2">
                    <a:lumMod val="75000"/>
                  </a:schemeClr>
                </a:solidFill>
              </a:rPr>
              <a:t>value2</a:t>
            </a:r>
            <a:r>
              <a:rPr lang="en-US" sz="2000" dirty="0"/>
              <a:t>, </a:t>
            </a:r>
            <a:endParaRPr lang="en-US" sz="2000" dirty="0" smtClean="0"/>
          </a:p>
          <a:p>
            <a:pPr marL="0" indent="0">
              <a:buNone/>
            </a:pPr>
            <a:r>
              <a:rPr lang="en-US" sz="2000" b="1" dirty="0">
                <a:solidFill>
                  <a:schemeClr val="accent2">
                    <a:lumMod val="75000"/>
                  </a:schemeClr>
                </a:solidFill>
              </a:rPr>
              <a:t>key3</a:t>
            </a:r>
            <a:r>
              <a:rPr lang="en-US" sz="2000" dirty="0" smtClean="0"/>
              <a:t> </a:t>
            </a:r>
            <a:r>
              <a:rPr lang="en-US" sz="2000" dirty="0"/>
              <a:t>=&gt; </a:t>
            </a:r>
            <a:r>
              <a:rPr lang="en-US" sz="2000" b="1" dirty="0">
                <a:solidFill>
                  <a:schemeClr val="accent2">
                    <a:lumMod val="75000"/>
                  </a:schemeClr>
                </a:solidFill>
              </a:rPr>
              <a:t>value3</a:t>
            </a:r>
            <a:r>
              <a:rPr lang="en-US" sz="2000" dirty="0"/>
              <a:t>, ... )</a:t>
            </a:r>
            <a:endParaRPr lang="fr-FR" sz="2000" dirty="0"/>
          </a:p>
          <a:p>
            <a:pPr marL="0" indent="0">
              <a:buNone/>
            </a:pPr>
            <a:endParaRPr lang="fr-FR" sz="2000" dirty="0"/>
          </a:p>
          <a:p>
            <a:pPr marL="0" indent="0">
              <a:buNone/>
            </a:pPr>
            <a:endParaRPr lang="fr-FR" sz="2000" dirty="0" smtClean="0"/>
          </a:p>
        </p:txBody>
      </p:sp>
    </p:spTree>
    <p:extLst>
      <p:ext uri="{BB962C8B-B14F-4D97-AF65-F5344CB8AC3E}">
        <p14:creationId xmlns:p14="http://schemas.microsoft.com/office/powerpoint/2010/main" val="3306684877"/>
      </p:ext>
    </p:extLst>
  </p:cSld>
  <p:clrMapOvr>
    <a:masterClrMapping/>
  </p:clrMapOvr>
  <p:transition spd="slow">
    <p:wipe dir="d"/>
  </p:transition>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i="1" dirty="0"/>
              <a:t>Les expressions régulières en PHP </a:t>
            </a:r>
            <a:r>
              <a:rPr lang="fr-FR" sz="4000" b="1" i="1" dirty="0" smtClean="0"/>
              <a:t/>
            </a:r>
            <a:br>
              <a:rPr lang="fr-FR" sz="4000" b="1" i="1" dirty="0" smtClean="0"/>
            </a:br>
            <a:r>
              <a:rPr lang="fr-FR" sz="2800" b="1" i="1" dirty="0" smtClean="0">
                <a:solidFill>
                  <a:schemeClr val="accent2">
                    <a:lumMod val="75000"/>
                  </a:schemeClr>
                </a:solidFill>
              </a:rPr>
              <a:t>Les types génériques</a:t>
            </a:r>
            <a:endParaRPr lang="fr-FR" sz="3100" b="1" dirty="0">
              <a:solidFill>
                <a:schemeClr val="accent2">
                  <a:lumMod val="75000"/>
                </a:schemeClr>
              </a:solidFill>
            </a:endParaRPr>
          </a:p>
        </p:txBody>
      </p:sp>
      <p:sp>
        <p:nvSpPr>
          <p:cNvPr id="5" name="ZoneTexte 4"/>
          <p:cNvSpPr txBox="1"/>
          <p:nvPr/>
        </p:nvSpPr>
        <p:spPr>
          <a:xfrm>
            <a:off x="827584" y="1412776"/>
            <a:ext cx="8064896" cy="646331"/>
          </a:xfrm>
          <a:prstGeom prst="rect">
            <a:avLst/>
          </a:prstGeom>
          <a:noFill/>
        </p:spPr>
        <p:txBody>
          <a:bodyPr wrap="square" rtlCol="0">
            <a:spAutoFit/>
          </a:bodyPr>
          <a:lstStyle/>
          <a:p>
            <a:r>
              <a:rPr lang="fr-FR" dirty="0" smtClean="0"/>
              <a:t> </a:t>
            </a:r>
            <a:endParaRPr lang="fr-FR" dirty="0"/>
          </a:p>
          <a:p>
            <a:endParaRPr lang="fr-FR" dirty="0" smtClean="0"/>
          </a:p>
        </p:txBody>
      </p:sp>
      <p:sp>
        <p:nvSpPr>
          <p:cNvPr id="3" name="ZoneTexte 2"/>
          <p:cNvSpPr txBox="1"/>
          <p:nvPr/>
        </p:nvSpPr>
        <p:spPr>
          <a:xfrm>
            <a:off x="971600" y="1484784"/>
            <a:ext cx="7920880" cy="5309146"/>
          </a:xfrm>
          <a:prstGeom prst="rect">
            <a:avLst/>
          </a:prstGeom>
          <a:noFill/>
        </p:spPr>
        <p:txBody>
          <a:bodyPr wrap="square" rtlCol="0">
            <a:spAutoFit/>
          </a:bodyPr>
          <a:lstStyle/>
          <a:p>
            <a:r>
              <a:rPr lang="fr-FR" dirty="0" smtClean="0"/>
              <a:t>Les types génériques permettent  de spécifier une catégorie de caractères.</a:t>
            </a:r>
          </a:p>
          <a:p>
            <a:endParaRPr lang="fr-FR" dirty="0"/>
          </a:p>
          <a:p>
            <a:r>
              <a:rPr lang="fr-FR" dirty="0" smtClean="0"/>
              <a:t>.	n'importe quel caractère sauf le retour chariot,</a:t>
            </a:r>
          </a:p>
          <a:p>
            <a:endParaRPr lang="fr-FR" sz="900" dirty="0" smtClean="0"/>
          </a:p>
          <a:p>
            <a:r>
              <a:rPr lang="fr-FR" dirty="0" smtClean="0"/>
              <a:t>La syntaxe est la suivante : </a:t>
            </a:r>
            <a:r>
              <a:rPr lang="fr-FR" sz="2400" dirty="0" smtClean="0"/>
              <a:t>	\n         </a:t>
            </a:r>
            <a:r>
              <a:rPr lang="fr-FR" dirty="0" smtClean="0"/>
              <a:t>où n est une lettre :</a:t>
            </a:r>
          </a:p>
          <a:p>
            <a:endParaRPr lang="fr-FR" dirty="0" smtClean="0"/>
          </a:p>
          <a:p>
            <a:r>
              <a:rPr lang="fr-FR" dirty="0" smtClean="0"/>
              <a:t>\d	Définit un chiffre,</a:t>
            </a:r>
          </a:p>
          <a:p>
            <a:r>
              <a:rPr lang="fr-FR" dirty="0"/>
              <a:t>	</a:t>
            </a:r>
            <a:r>
              <a:rPr lang="fr-FR" dirty="0" smtClean="0"/>
              <a:t>/\d{2}/	-&gt; vrai pour "99", faux pour "P9"</a:t>
            </a:r>
          </a:p>
          <a:p>
            <a:endParaRPr lang="fr-FR" dirty="0" smtClean="0"/>
          </a:p>
          <a:p>
            <a:r>
              <a:rPr lang="fr-FR" dirty="0" smtClean="0"/>
              <a:t>\D	Définit un caractère qui n'est pas un chiffre,</a:t>
            </a:r>
          </a:p>
          <a:p>
            <a:r>
              <a:rPr lang="fr-FR" dirty="0"/>
              <a:t>	 </a:t>
            </a:r>
            <a:r>
              <a:rPr lang="fr-FR" dirty="0" smtClean="0"/>
              <a:t>/\D{2}/ 	-&gt; vrai pour "fr", faux pour "A4"</a:t>
            </a:r>
          </a:p>
          <a:p>
            <a:endParaRPr lang="fr-FR" dirty="0" smtClean="0"/>
          </a:p>
          <a:p>
            <a:r>
              <a:rPr lang="fr-FR" dirty="0" smtClean="0"/>
              <a:t>\s	</a:t>
            </a:r>
            <a:r>
              <a:rPr lang="fr-FR" dirty="0"/>
              <a:t>Permet de </a:t>
            </a:r>
            <a:r>
              <a:rPr lang="fr-FR" dirty="0" smtClean="0"/>
              <a:t>définir </a:t>
            </a:r>
            <a:r>
              <a:rPr lang="fr-FR" dirty="0"/>
              <a:t>un "caractère blanc" (espace, retour chariot, </a:t>
            </a:r>
            <a:r>
              <a:rPr lang="fr-FR" dirty="0" smtClean="0"/>
              <a:t>	tabulation</a:t>
            </a:r>
            <a:r>
              <a:rPr lang="fr-FR" dirty="0"/>
              <a:t>, saut de ligne, saut de page</a:t>
            </a:r>
            <a:r>
              <a:rPr lang="fr-FR" dirty="0" smtClean="0"/>
              <a:t>).</a:t>
            </a:r>
          </a:p>
          <a:p>
            <a:r>
              <a:rPr lang="fr-FR" dirty="0"/>
              <a:t>	</a:t>
            </a:r>
            <a:r>
              <a:rPr lang="fr-FR" dirty="0" smtClean="0"/>
              <a:t>/\s+/	-&gt;vrai pour "   oui", faux pour "non"</a:t>
            </a:r>
          </a:p>
          <a:p>
            <a:endParaRPr lang="fr-FR" dirty="0" smtClean="0"/>
          </a:p>
          <a:p>
            <a:r>
              <a:rPr lang="fr-FR" dirty="0"/>
              <a:t>\S	Permet de </a:t>
            </a:r>
            <a:r>
              <a:rPr lang="fr-FR" dirty="0" smtClean="0"/>
              <a:t>définir </a:t>
            </a:r>
            <a:r>
              <a:rPr lang="fr-FR" dirty="0"/>
              <a:t>un "caractère </a:t>
            </a:r>
            <a:r>
              <a:rPr lang="fr-FR" dirty="0" smtClean="0"/>
              <a:t>non blanc</a:t>
            </a:r>
            <a:r>
              <a:rPr lang="fr-FR" dirty="0"/>
              <a:t>" </a:t>
            </a:r>
            <a:r>
              <a:rPr lang="fr-FR" dirty="0" smtClean="0"/>
              <a:t>(tous sauf espace</a:t>
            </a:r>
            <a:r>
              <a:rPr lang="fr-FR" dirty="0"/>
              <a:t>, retour </a:t>
            </a:r>
            <a:r>
              <a:rPr lang="fr-FR" dirty="0" smtClean="0"/>
              <a:t>	chariot</a:t>
            </a:r>
            <a:r>
              <a:rPr lang="fr-FR" dirty="0"/>
              <a:t>, 	tabulation, saut de ligne, saut de page</a:t>
            </a:r>
            <a:r>
              <a:rPr lang="fr-FR" dirty="0" smtClean="0"/>
              <a:t>).</a:t>
            </a:r>
          </a:p>
          <a:p>
            <a:r>
              <a:rPr lang="fr-FR" dirty="0" smtClean="0"/>
              <a:t>	/\S+/</a:t>
            </a:r>
            <a:r>
              <a:rPr lang="fr-FR" dirty="0"/>
              <a:t>	-&gt;vrai pour </a:t>
            </a:r>
            <a:r>
              <a:rPr lang="fr-FR" dirty="0" smtClean="0"/>
              <a:t>"non", </a:t>
            </a:r>
            <a:r>
              <a:rPr lang="fr-FR" dirty="0"/>
              <a:t>faux pour </a:t>
            </a:r>
            <a:r>
              <a:rPr lang="fr-FR" dirty="0" smtClean="0"/>
              <a:t>"   "</a:t>
            </a:r>
          </a:p>
        </p:txBody>
      </p:sp>
    </p:spTree>
    <p:extLst>
      <p:ext uri="{BB962C8B-B14F-4D97-AF65-F5344CB8AC3E}">
        <p14:creationId xmlns:p14="http://schemas.microsoft.com/office/powerpoint/2010/main" val="1373222019"/>
      </p:ext>
    </p:extLst>
  </p:cSld>
  <p:clrMapOvr>
    <a:masterClrMapping/>
  </p:clrMapOvr>
  <p:transition spd="slow">
    <p:wipe dir="d"/>
  </p:transition>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i="1" dirty="0"/>
              <a:t>Les expressions régulières en PHP</a:t>
            </a:r>
            <a:r>
              <a:rPr lang="fr-FR" sz="3100" b="1" i="1" dirty="0" smtClean="0">
                <a:solidFill>
                  <a:schemeClr val="accent2">
                    <a:lumMod val="75000"/>
                  </a:schemeClr>
                </a:solidFill>
              </a:rPr>
              <a:t/>
            </a:r>
            <a:br>
              <a:rPr lang="fr-FR" sz="3100" b="1" i="1" dirty="0" smtClean="0">
                <a:solidFill>
                  <a:schemeClr val="accent2">
                    <a:lumMod val="75000"/>
                  </a:schemeClr>
                </a:solidFill>
              </a:rPr>
            </a:br>
            <a:r>
              <a:rPr lang="fr-FR" sz="2800" b="1" i="1" dirty="0" smtClean="0">
                <a:solidFill>
                  <a:schemeClr val="accent2">
                    <a:lumMod val="75000"/>
                  </a:schemeClr>
                </a:solidFill>
              </a:rPr>
              <a:t>Les types génériques</a:t>
            </a:r>
            <a:endParaRPr lang="fr-FR" sz="3100" b="1" dirty="0">
              <a:solidFill>
                <a:schemeClr val="accent2">
                  <a:lumMod val="75000"/>
                </a:schemeClr>
              </a:solidFill>
            </a:endParaRPr>
          </a:p>
        </p:txBody>
      </p:sp>
      <p:sp>
        <p:nvSpPr>
          <p:cNvPr id="5" name="ZoneTexte 4"/>
          <p:cNvSpPr txBox="1"/>
          <p:nvPr/>
        </p:nvSpPr>
        <p:spPr>
          <a:xfrm>
            <a:off x="827584" y="1412776"/>
            <a:ext cx="8064896" cy="646331"/>
          </a:xfrm>
          <a:prstGeom prst="rect">
            <a:avLst/>
          </a:prstGeom>
          <a:noFill/>
        </p:spPr>
        <p:txBody>
          <a:bodyPr wrap="square" rtlCol="0">
            <a:spAutoFit/>
          </a:bodyPr>
          <a:lstStyle/>
          <a:p>
            <a:r>
              <a:rPr lang="fr-FR" dirty="0" smtClean="0"/>
              <a:t> </a:t>
            </a:r>
            <a:endParaRPr lang="fr-FR" dirty="0"/>
          </a:p>
          <a:p>
            <a:endParaRPr lang="fr-FR" dirty="0" smtClean="0"/>
          </a:p>
        </p:txBody>
      </p:sp>
      <p:sp>
        <p:nvSpPr>
          <p:cNvPr id="3" name="ZoneTexte 2"/>
          <p:cNvSpPr txBox="1"/>
          <p:nvPr/>
        </p:nvSpPr>
        <p:spPr>
          <a:xfrm>
            <a:off x="971600" y="1484784"/>
            <a:ext cx="7920880" cy="3970318"/>
          </a:xfrm>
          <a:prstGeom prst="rect">
            <a:avLst/>
          </a:prstGeom>
          <a:noFill/>
        </p:spPr>
        <p:txBody>
          <a:bodyPr wrap="square" rtlCol="0">
            <a:spAutoFit/>
          </a:bodyPr>
          <a:lstStyle/>
          <a:p>
            <a:endParaRPr lang="fr-FR" dirty="0" smtClean="0"/>
          </a:p>
          <a:p>
            <a:r>
              <a:rPr lang="fr-FR" dirty="0" smtClean="0"/>
              <a:t>\w	définit un caractère de mot, c'est à dire une lettre accentuée ou non, un 	chiffre et le signe souligné '_' (</a:t>
            </a:r>
            <a:r>
              <a:rPr lang="fr-FR" dirty="0" err="1" smtClean="0"/>
              <a:t>underscore</a:t>
            </a:r>
            <a:r>
              <a:rPr lang="fr-FR" dirty="0" smtClean="0"/>
              <a:t>),</a:t>
            </a:r>
          </a:p>
          <a:p>
            <a:r>
              <a:rPr lang="fr-FR" dirty="0"/>
              <a:t>	</a:t>
            </a:r>
            <a:r>
              <a:rPr lang="fr-FR" dirty="0" smtClean="0"/>
              <a:t>/\w+/ 	-&gt; vrai pour "à l'aube", faux pour "05/08/1999"</a:t>
            </a:r>
          </a:p>
          <a:p>
            <a:endParaRPr lang="fr-FR" dirty="0"/>
          </a:p>
          <a:p>
            <a:r>
              <a:rPr lang="fr-FR" dirty="0" smtClean="0"/>
              <a:t>\W	définit un caractère qui n'est pas "de mot",</a:t>
            </a:r>
          </a:p>
          <a:p>
            <a:r>
              <a:rPr lang="fr-FR" dirty="0" smtClean="0"/>
              <a:t>	</a:t>
            </a:r>
            <a:r>
              <a:rPr lang="fr-FR" dirty="0"/>
              <a:t> </a:t>
            </a:r>
            <a:r>
              <a:rPr lang="fr-FR" dirty="0" smtClean="0"/>
              <a:t>/\W+/ </a:t>
            </a:r>
            <a:r>
              <a:rPr lang="fr-FR" dirty="0"/>
              <a:t>	-&gt; vrai pour </a:t>
            </a:r>
            <a:r>
              <a:rPr lang="fr-FR" dirty="0" smtClean="0"/>
              <a:t>"*******", faux pour "vérités"</a:t>
            </a:r>
          </a:p>
          <a:p>
            <a:endParaRPr lang="fr-FR" dirty="0"/>
          </a:p>
          <a:p>
            <a:r>
              <a:rPr lang="fr-FR" dirty="0" smtClean="0"/>
              <a:t> \b	définit un ou plusieurs caractères en début ou en fin de mot. </a:t>
            </a:r>
            <a:endParaRPr lang="fr-FR" dirty="0"/>
          </a:p>
          <a:p>
            <a:r>
              <a:rPr lang="fr-FR" dirty="0" smtClean="0"/>
              <a:t>	\</a:t>
            </a:r>
            <a:r>
              <a:rPr lang="fr-FR" dirty="0" err="1" smtClean="0"/>
              <a:t>bpoli</a:t>
            </a:r>
            <a:r>
              <a:rPr lang="fr-FR" dirty="0" smtClean="0"/>
              <a:t> 	--&gt; vrai pour "poliment", faux pour "dépoli"</a:t>
            </a:r>
          </a:p>
          <a:p>
            <a:r>
              <a:rPr lang="fr-FR" dirty="0"/>
              <a:t>	</a:t>
            </a:r>
            <a:r>
              <a:rPr lang="fr-FR" dirty="0" smtClean="0"/>
              <a:t>ment\b 	--&gt; vrai pour "poliment", faux pour  "menteur",</a:t>
            </a:r>
          </a:p>
          <a:p>
            <a:endParaRPr lang="fr-FR" dirty="0" smtClean="0"/>
          </a:p>
          <a:p>
            <a:r>
              <a:rPr lang="fr-FR" dirty="0" smtClean="0"/>
              <a:t>\B</a:t>
            </a:r>
            <a:r>
              <a:rPr lang="fr-FR" dirty="0"/>
              <a:t>	 définit un ou plusieurs caractères en </a:t>
            </a:r>
            <a:r>
              <a:rPr lang="fr-FR" dirty="0" smtClean="0"/>
              <a:t>milieu de </a:t>
            </a:r>
            <a:r>
              <a:rPr lang="fr-FR" dirty="0"/>
              <a:t>mot. </a:t>
            </a:r>
            <a:endParaRPr lang="fr-FR" dirty="0" smtClean="0"/>
          </a:p>
          <a:p>
            <a:r>
              <a:rPr lang="fr-FR" dirty="0"/>
              <a:t>	 </a:t>
            </a:r>
            <a:r>
              <a:rPr lang="fr-FR" dirty="0" smtClean="0"/>
              <a:t>\</a:t>
            </a:r>
            <a:r>
              <a:rPr lang="fr-FR" dirty="0" err="1" smtClean="0"/>
              <a:t>Blime</a:t>
            </a:r>
            <a:r>
              <a:rPr lang="fr-FR" dirty="0" smtClean="0"/>
              <a:t> </a:t>
            </a:r>
            <a:r>
              <a:rPr lang="fr-FR" dirty="0"/>
              <a:t>	--&gt; vrai pour "poliment", faux pour </a:t>
            </a:r>
            <a:r>
              <a:rPr lang="fr-FR" dirty="0" smtClean="0"/>
              <a:t>"liment"</a:t>
            </a:r>
            <a:endParaRPr lang="fr-FR" dirty="0"/>
          </a:p>
        </p:txBody>
      </p:sp>
    </p:spTree>
    <p:extLst>
      <p:ext uri="{BB962C8B-B14F-4D97-AF65-F5344CB8AC3E}">
        <p14:creationId xmlns:p14="http://schemas.microsoft.com/office/powerpoint/2010/main" val="101974493"/>
      </p:ext>
    </p:extLst>
  </p:cSld>
  <p:clrMapOvr>
    <a:masterClrMapping/>
  </p:clrMapOvr>
  <p:transition spd="slow">
    <p:wipe dir="d"/>
  </p:transition>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i="1" dirty="0"/>
              <a:t>Les expressions régulières en PHP</a:t>
            </a:r>
            <a:r>
              <a:rPr lang="fr-FR" sz="3100" b="1" i="1" dirty="0" smtClean="0">
                <a:solidFill>
                  <a:schemeClr val="accent2">
                    <a:lumMod val="75000"/>
                  </a:schemeClr>
                </a:solidFill>
              </a:rPr>
              <a:t/>
            </a:r>
            <a:br>
              <a:rPr lang="fr-FR" sz="3100" b="1" i="1" dirty="0" smtClean="0">
                <a:solidFill>
                  <a:schemeClr val="accent2">
                    <a:lumMod val="75000"/>
                  </a:schemeClr>
                </a:solidFill>
              </a:rPr>
            </a:br>
            <a:r>
              <a:rPr lang="fr-FR" sz="2800" b="1" i="1" dirty="0" smtClean="0">
                <a:solidFill>
                  <a:schemeClr val="accent2">
                    <a:lumMod val="75000"/>
                  </a:schemeClr>
                </a:solidFill>
              </a:rPr>
              <a:t>Parenthèses de choix  (  )</a:t>
            </a:r>
            <a:endParaRPr lang="fr-FR" sz="3100" b="1" dirty="0">
              <a:solidFill>
                <a:schemeClr val="accent2">
                  <a:lumMod val="75000"/>
                </a:schemeClr>
              </a:solidFill>
            </a:endParaRPr>
          </a:p>
        </p:txBody>
      </p:sp>
      <p:sp>
        <p:nvSpPr>
          <p:cNvPr id="5" name="ZoneTexte 4"/>
          <p:cNvSpPr txBox="1"/>
          <p:nvPr/>
        </p:nvSpPr>
        <p:spPr>
          <a:xfrm>
            <a:off x="827584" y="1412776"/>
            <a:ext cx="8064896" cy="646331"/>
          </a:xfrm>
          <a:prstGeom prst="rect">
            <a:avLst/>
          </a:prstGeom>
          <a:noFill/>
        </p:spPr>
        <p:txBody>
          <a:bodyPr wrap="square" rtlCol="0">
            <a:spAutoFit/>
          </a:bodyPr>
          <a:lstStyle/>
          <a:p>
            <a:r>
              <a:rPr lang="fr-FR" dirty="0" smtClean="0"/>
              <a:t> </a:t>
            </a:r>
            <a:endParaRPr lang="fr-FR" dirty="0"/>
          </a:p>
          <a:p>
            <a:endParaRPr lang="fr-FR" dirty="0" smtClean="0"/>
          </a:p>
        </p:txBody>
      </p:sp>
      <p:sp>
        <p:nvSpPr>
          <p:cNvPr id="3" name="ZoneTexte 2"/>
          <p:cNvSpPr txBox="1"/>
          <p:nvPr/>
        </p:nvSpPr>
        <p:spPr>
          <a:xfrm>
            <a:off x="971600" y="1484784"/>
            <a:ext cx="7920880" cy="3139321"/>
          </a:xfrm>
          <a:prstGeom prst="rect">
            <a:avLst/>
          </a:prstGeom>
          <a:noFill/>
        </p:spPr>
        <p:txBody>
          <a:bodyPr wrap="square" rtlCol="0">
            <a:spAutoFit/>
          </a:bodyPr>
          <a:lstStyle/>
          <a:p>
            <a:r>
              <a:rPr lang="fr-FR" dirty="0" smtClean="0"/>
              <a:t>Les parenthèses de choix permettent de définir un choix entre plusieurs expressions.</a:t>
            </a:r>
          </a:p>
          <a:p>
            <a:endParaRPr lang="fr-FR" dirty="0"/>
          </a:p>
          <a:p>
            <a:r>
              <a:rPr lang="fr-FR" dirty="0" smtClean="0"/>
              <a:t>Exemple :</a:t>
            </a:r>
          </a:p>
          <a:p>
            <a:r>
              <a:rPr lang="fr-FR" dirty="0" smtClean="0"/>
              <a:t>$</a:t>
            </a:r>
            <a:r>
              <a:rPr lang="fr-FR" dirty="0" err="1" smtClean="0"/>
              <a:t>regex</a:t>
            </a:r>
            <a:r>
              <a:rPr lang="fr-FR" dirty="0" smtClean="0"/>
              <a:t> = "#(</a:t>
            </a:r>
            <a:r>
              <a:rPr lang="fr-FR" dirty="0" err="1" smtClean="0"/>
              <a:t>Monsieur|Madame|Mademoiselle</a:t>
            </a:r>
            <a:r>
              <a:rPr lang="fr-FR" dirty="0" smtClean="0"/>
              <a:t>)#";</a:t>
            </a:r>
          </a:p>
          <a:p>
            <a:r>
              <a:rPr lang="fr-FR" dirty="0" err="1" smtClean="0"/>
              <a:t>preg_match</a:t>
            </a:r>
            <a:r>
              <a:rPr lang="fr-FR" dirty="0" smtClean="0"/>
              <a:t>($</a:t>
            </a:r>
            <a:r>
              <a:rPr lang="fr-FR" dirty="0" err="1" smtClean="0"/>
              <a:t>regex</a:t>
            </a:r>
            <a:r>
              <a:rPr lang="fr-FR" dirty="0" smtClean="0"/>
              <a:t>,$chaine);</a:t>
            </a:r>
          </a:p>
          <a:p>
            <a:endParaRPr lang="fr-FR" dirty="0" smtClean="0"/>
          </a:p>
          <a:p>
            <a:r>
              <a:rPr lang="fr-FR" dirty="0" smtClean="0"/>
              <a:t>validera  la chaîne "Madame de Montespan"  et "Monsieur le Baron"</a:t>
            </a:r>
          </a:p>
          <a:p>
            <a:r>
              <a:rPr lang="fr-FR" dirty="0" smtClean="0"/>
              <a:t>mais pas "Docteur </a:t>
            </a:r>
            <a:r>
              <a:rPr lang="fr-FR" dirty="0" err="1" smtClean="0"/>
              <a:t>Jivago</a:t>
            </a:r>
            <a:r>
              <a:rPr lang="fr-FR" dirty="0" smtClean="0"/>
              <a:t>"</a:t>
            </a:r>
          </a:p>
          <a:p>
            <a:endParaRPr lang="fr-FR" i="1" dirty="0"/>
          </a:p>
          <a:p>
            <a:endParaRPr lang="fr-FR" i="1" dirty="0"/>
          </a:p>
        </p:txBody>
      </p:sp>
    </p:spTree>
    <p:extLst>
      <p:ext uri="{BB962C8B-B14F-4D97-AF65-F5344CB8AC3E}">
        <p14:creationId xmlns:p14="http://schemas.microsoft.com/office/powerpoint/2010/main" val="1970926184"/>
      </p:ext>
    </p:extLst>
  </p:cSld>
  <p:clrMapOvr>
    <a:masterClrMapping/>
  </p:clrMapOvr>
  <p:transition spd="slow">
    <p:wipe dir="d"/>
  </p:transition>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i="1" dirty="0"/>
              <a:t>Les expressions régulières en PHP</a:t>
            </a:r>
            <a:r>
              <a:rPr lang="fr-FR" sz="3100" b="1" i="1" dirty="0" smtClean="0">
                <a:solidFill>
                  <a:schemeClr val="accent2">
                    <a:lumMod val="75000"/>
                  </a:schemeClr>
                </a:solidFill>
              </a:rPr>
              <a:t/>
            </a:r>
            <a:br>
              <a:rPr lang="fr-FR" sz="3100" b="1" i="1" dirty="0" smtClean="0">
                <a:solidFill>
                  <a:schemeClr val="accent2">
                    <a:lumMod val="75000"/>
                  </a:schemeClr>
                </a:solidFill>
              </a:rPr>
            </a:br>
            <a:r>
              <a:rPr lang="fr-FR" sz="2800" b="1" i="1" dirty="0" smtClean="0">
                <a:solidFill>
                  <a:schemeClr val="accent2">
                    <a:lumMod val="75000"/>
                  </a:schemeClr>
                </a:solidFill>
              </a:rPr>
              <a:t>Les parenthèses capturantes  (  )</a:t>
            </a:r>
            <a:endParaRPr lang="fr-FR" sz="3100" b="1" dirty="0">
              <a:solidFill>
                <a:schemeClr val="accent2">
                  <a:lumMod val="75000"/>
                </a:schemeClr>
              </a:solidFill>
            </a:endParaRPr>
          </a:p>
        </p:txBody>
      </p:sp>
      <p:sp>
        <p:nvSpPr>
          <p:cNvPr id="5" name="ZoneTexte 4"/>
          <p:cNvSpPr txBox="1"/>
          <p:nvPr/>
        </p:nvSpPr>
        <p:spPr>
          <a:xfrm>
            <a:off x="827584" y="1412776"/>
            <a:ext cx="8064896" cy="646331"/>
          </a:xfrm>
          <a:prstGeom prst="rect">
            <a:avLst/>
          </a:prstGeom>
          <a:noFill/>
        </p:spPr>
        <p:txBody>
          <a:bodyPr wrap="square" rtlCol="0">
            <a:spAutoFit/>
          </a:bodyPr>
          <a:lstStyle/>
          <a:p>
            <a:r>
              <a:rPr lang="fr-FR" dirty="0" smtClean="0"/>
              <a:t> </a:t>
            </a:r>
            <a:endParaRPr lang="fr-FR" dirty="0"/>
          </a:p>
          <a:p>
            <a:endParaRPr lang="fr-FR" dirty="0" smtClean="0"/>
          </a:p>
        </p:txBody>
      </p:sp>
      <p:sp>
        <p:nvSpPr>
          <p:cNvPr id="3" name="ZoneTexte 2"/>
          <p:cNvSpPr txBox="1"/>
          <p:nvPr/>
        </p:nvSpPr>
        <p:spPr>
          <a:xfrm>
            <a:off x="971600" y="1484784"/>
            <a:ext cx="7920880" cy="4801314"/>
          </a:xfrm>
          <a:prstGeom prst="rect">
            <a:avLst/>
          </a:prstGeom>
          <a:noFill/>
        </p:spPr>
        <p:txBody>
          <a:bodyPr wrap="square" rtlCol="0">
            <a:spAutoFit/>
          </a:bodyPr>
          <a:lstStyle/>
          <a:p>
            <a:r>
              <a:rPr lang="fr-FR" dirty="0" smtClean="0"/>
              <a:t>Les parenthèses "capturantes" permettent de mémoriser une chaîne de caractères afin de pouvoir l'utiliser plus tard.</a:t>
            </a:r>
          </a:p>
          <a:p>
            <a:endParaRPr lang="fr-FR" dirty="0" smtClean="0"/>
          </a:p>
          <a:p>
            <a:r>
              <a:rPr lang="fr-FR" dirty="0" smtClean="0"/>
              <a:t>Je veux vérifier si une chaîne est bien encadrée par une paire de guillemets simples ou doubles, par exemple  "Mardi" ou 'Mardi',</a:t>
            </a:r>
          </a:p>
          <a:p>
            <a:r>
              <a:rPr lang="fr-FR" dirty="0" smtClean="0"/>
              <a:t>Si j'utilise :  "#</a:t>
            </a:r>
            <a:r>
              <a:rPr lang="fr-FR" dirty="0" smtClean="0">
                <a:latin typeface="Courier New" pitchFamily="49" charset="0"/>
                <a:cs typeface="Courier New" pitchFamily="49" charset="0"/>
              </a:rPr>
              <a:t>['"]Mardi['"]#" </a:t>
            </a:r>
            <a:r>
              <a:rPr lang="fr-FR" dirty="0" smtClean="0">
                <a:latin typeface="+mj-lt"/>
                <a:cs typeface="Courier New" pitchFamily="49" charset="0"/>
              </a:rPr>
              <a:t>,  les chaînes "Mardi' et 'Mardi" seront reconnues correctes , ce que je ne veux pas.</a:t>
            </a:r>
          </a:p>
          <a:p>
            <a:r>
              <a:rPr lang="fr-FR" dirty="0" smtClean="0">
                <a:latin typeface="+mj-lt"/>
                <a:cs typeface="Courier New" pitchFamily="49" charset="0"/>
              </a:rPr>
              <a:t>A la place j'utilise :</a:t>
            </a:r>
          </a:p>
          <a:p>
            <a:r>
              <a:rPr lang="fr-FR" dirty="0" smtClean="0">
                <a:latin typeface="Courier New" pitchFamily="49" charset="0"/>
                <a:cs typeface="Courier New" pitchFamily="49" charset="0"/>
              </a:rPr>
              <a:t>"#</a:t>
            </a:r>
            <a:r>
              <a:rPr lang="fr-FR" b="1" dirty="0" smtClean="0">
                <a:solidFill>
                  <a:schemeClr val="accent2">
                    <a:lumMod val="75000"/>
                  </a:schemeClr>
                </a:solidFill>
                <a:latin typeface="Courier New" pitchFamily="49" charset="0"/>
                <a:cs typeface="Courier New" pitchFamily="49" charset="0"/>
              </a:rPr>
              <a:t>(['"])</a:t>
            </a:r>
            <a:r>
              <a:rPr lang="fr-FR" dirty="0" smtClean="0">
                <a:latin typeface="Courier New" pitchFamily="49" charset="0"/>
                <a:cs typeface="Courier New" pitchFamily="49" charset="0"/>
              </a:rPr>
              <a:t>Mardi</a:t>
            </a:r>
            <a:r>
              <a:rPr lang="fr-FR" b="1" dirty="0" smtClean="0">
                <a:solidFill>
                  <a:schemeClr val="accent2">
                    <a:lumMod val="75000"/>
                  </a:schemeClr>
                </a:solidFill>
                <a:latin typeface="Courier New" pitchFamily="49" charset="0"/>
                <a:cs typeface="Courier New" pitchFamily="49" charset="0"/>
              </a:rPr>
              <a:t>\1</a:t>
            </a:r>
            <a:r>
              <a:rPr lang="fr-FR" dirty="0" smtClean="0">
                <a:latin typeface="Courier New" pitchFamily="49" charset="0"/>
                <a:cs typeface="Courier New" pitchFamily="49" charset="0"/>
              </a:rPr>
              <a:t>#"</a:t>
            </a:r>
          </a:p>
          <a:p>
            <a:r>
              <a:rPr lang="fr-FR" b="1" dirty="0" smtClean="0">
                <a:solidFill>
                  <a:schemeClr val="accent2">
                    <a:lumMod val="75000"/>
                  </a:schemeClr>
                </a:solidFill>
                <a:latin typeface="Courier New" pitchFamily="49" charset="0"/>
                <a:cs typeface="Courier New" pitchFamily="49" charset="0"/>
              </a:rPr>
              <a:t>(['"])	</a:t>
            </a:r>
            <a:r>
              <a:rPr lang="fr-FR" dirty="0" smtClean="0">
                <a:latin typeface="+mj-lt"/>
                <a:cs typeface="Courier New" pitchFamily="49" charset="0"/>
              </a:rPr>
              <a:t>indique que je désire un guillemet simple ou double et que je mémorise	mémoire n°1</a:t>
            </a:r>
          </a:p>
          <a:p>
            <a:r>
              <a:rPr lang="fr-FR" b="1" dirty="0">
                <a:solidFill>
                  <a:schemeClr val="accent2">
                    <a:lumMod val="75000"/>
                  </a:schemeClr>
                </a:solidFill>
                <a:latin typeface="Courier New" pitchFamily="49" charset="0"/>
                <a:cs typeface="Courier New" pitchFamily="49" charset="0"/>
              </a:rPr>
              <a:t>\</a:t>
            </a:r>
            <a:r>
              <a:rPr lang="fr-FR" b="1" dirty="0" smtClean="0">
                <a:solidFill>
                  <a:schemeClr val="accent2">
                    <a:lumMod val="75000"/>
                  </a:schemeClr>
                </a:solidFill>
                <a:latin typeface="Courier New" pitchFamily="49" charset="0"/>
                <a:cs typeface="Courier New" pitchFamily="49" charset="0"/>
              </a:rPr>
              <a:t>1	</a:t>
            </a:r>
            <a:r>
              <a:rPr lang="fr-FR" dirty="0" smtClean="0">
                <a:cs typeface="Courier New" pitchFamily="49" charset="0"/>
              </a:rPr>
              <a:t>indique </a:t>
            </a:r>
            <a:r>
              <a:rPr lang="fr-FR" dirty="0">
                <a:cs typeface="Courier New" pitchFamily="49" charset="0"/>
              </a:rPr>
              <a:t>que je désire </a:t>
            </a:r>
            <a:r>
              <a:rPr lang="fr-FR" dirty="0" smtClean="0">
                <a:cs typeface="Courier New" pitchFamily="49" charset="0"/>
              </a:rPr>
              <a:t>à cette endroit le même caractère que celui 	mémorisé en mémoire n°1</a:t>
            </a:r>
          </a:p>
          <a:p>
            <a:endParaRPr lang="fr-FR" dirty="0">
              <a:latin typeface="+mj-lt"/>
              <a:cs typeface="Courier New" pitchFamily="49" charset="0"/>
            </a:endParaRPr>
          </a:p>
          <a:p>
            <a:r>
              <a:rPr lang="fr-FR" dirty="0" smtClean="0">
                <a:latin typeface="+mj-lt"/>
                <a:cs typeface="Courier New" pitchFamily="49" charset="0"/>
              </a:rPr>
              <a:t>PHP nous accorde 99 mémoires.</a:t>
            </a:r>
          </a:p>
          <a:p>
            <a:r>
              <a:rPr lang="fr-FR" dirty="0" smtClean="0">
                <a:latin typeface="+mj-lt"/>
                <a:cs typeface="Courier New" pitchFamily="49" charset="0"/>
              </a:rPr>
              <a:t>En plus, une variable $0 contient le </a:t>
            </a:r>
            <a:r>
              <a:rPr lang="fr-FR" dirty="0" err="1" smtClean="0">
                <a:latin typeface="+mj-lt"/>
                <a:cs typeface="Courier New" pitchFamily="49" charset="0"/>
              </a:rPr>
              <a:t>regex</a:t>
            </a:r>
            <a:r>
              <a:rPr lang="fr-FR" dirty="0" smtClean="0">
                <a:latin typeface="+mj-lt"/>
                <a:cs typeface="Courier New" pitchFamily="49" charset="0"/>
              </a:rPr>
              <a:t>.</a:t>
            </a:r>
            <a:endParaRPr lang="fr-FR" dirty="0">
              <a:latin typeface="+mj-lt"/>
              <a:cs typeface="Courier New" pitchFamily="49" charset="0"/>
            </a:endParaRPr>
          </a:p>
          <a:p>
            <a:endParaRPr lang="fr-FR" i="1" dirty="0"/>
          </a:p>
        </p:txBody>
      </p:sp>
    </p:spTree>
    <p:extLst>
      <p:ext uri="{BB962C8B-B14F-4D97-AF65-F5344CB8AC3E}">
        <p14:creationId xmlns:p14="http://schemas.microsoft.com/office/powerpoint/2010/main" val="490165097"/>
      </p:ext>
    </p:extLst>
  </p:cSld>
  <p:clrMapOvr>
    <a:masterClrMapping/>
  </p:clrMapOvr>
  <p:transition spd="slow">
    <p:wipe dir="d"/>
  </p:transition>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i="1" dirty="0"/>
              <a:t>Les expressions régulières en PHP</a:t>
            </a:r>
            <a:r>
              <a:rPr lang="fr-FR" sz="3100" b="1" i="1" dirty="0" smtClean="0">
                <a:solidFill>
                  <a:schemeClr val="accent2">
                    <a:lumMod val="75000"/>
                  </a:schemeClr>
                </a:solidFill>
              </a:rPr>
              <a:t/>
            </a:r>
            <a:br>
              <a:rPr lang="fr-FR" sz="3100" b="1" i="1" dirty="0" smtClean="0">
                <a:solidFill>
                  <a:schemeClr val="accent2">
                    <a:lumMod val="75000"/>
                  </a:schemeClr>
                </a:solidFill>
              </a:rPr>
            </a:br>
            <a:r>
              <a:rPr lang="fr-FR" sz="2800" b="1" i="1" dirty="0" smtClean="0">
                <a:solidFill>
                  <a:schemeClr val="accent2">
                    <a:lumMod val="75000"/>
                  </a:schemeClr>
                </a:solidFill>
              </a:rPr>
              <a:t>Les parenthèses capturantes  (  )</a:t>
            </a:r>
            <a:endParaRPr lang="fr-FR" sz="3100" b="1" dirty="0">
              <a:solidFill>
                <a:schemeClr val="accent2">
                  <a:lumMod val="75000"/>
                </a:schemeClr>
              </a:solidFill>
            </a:endParaRPr>
          </a:p>
        </p:txBody>
      </p:sp>
      <p:sp>
        <p:nvSpPr>
          <p:cNvPr id="5" name="ZoneTexte 4"/>
          <p:cNvSpPr txBox="1"/>
          <p:nvPr/>
        </p:nvSpPr>
        <p:spPr>
          <a:xfrm>
            <a:off x="827584" y="1412776"/>
            <a:ext cx="8064896" cy="646331"/>
          </a:xfrm>
          <a:prstGeom prst="rect">
            <a:avLst/>
          </a:prstGeom>
          <a:noFill/>
        </p:spPr>
        <p:txBody>
          <a:bodyPr wrap="square" rtlCol="0">
            <a:spAutoFit/>
          </a:bodyPr>
          <a:lstStyle/>
          <a:p>
            <a:r>
              <a:rPr lang="fr-FR" dirty="0" smtClean="0"/>
              <a:t> </a:t>
            </a:r>
            <a:endParaRPr lang="fr-FR" dirty="0"/>
          </a:p>
          <a:p>
            <a:endParaRPr lang="fr-FR" dirty="0" smtClean="0"/>
          </a:p>
        </p:txBody>
      </p:sp>
      <p:sp>
        <p:nvSpPr>
          <p:cNvPr id="3" name="ZoneTexte 2"/>
          <p:cNvSpPr txBox="1"/>
          <p:nvPr/>
        </p:nvSpPr>
        <p:spPr>
          <a:xfrm>
            <a:off x="971600" y="1484784"/>
            <a:ext cx="7920880" cy="5078313"/>
          </a:xfrm>
          <a:prstGeom prst="rect">
            <a:avLst/>
          </a:prstGeom>
          <a:noFill/>
        </p:spPr>
        <p:txBody>
          <a:bodyPr wrap="square" rtlCol="0">
            <a:spAutoFit/>
          </a:bodyPr>
          <a:lstStyle/>
          <a:p>
            <a:r>
              <a:rPr lang="fr-FR" dirty="0" smtClean="0"/>
              <a:t>Nous avons vu que le troisième paramètre de </a:t>
            </a:r>
            <a:r>
              <a:rPr lang="fr-FR" dirty="0" err="1" smtClean="0"/>
              <a:t>preg_match</a:t>
            </a:r>
            <a:r>
              <a:rPr lang="fr-FR" dirty="0" smtClean="0"/>
              <a:t>() contient un tableau avec le résultat de l'appariement en indice 0, et chaque parenthèse </a:t>
            </a:r>
            <a:r>
              <a:rPr lang="fr-FR" dirty="0" err="1" smtClean="0"/>
              <a:t>capturante</a:t>
            </a:r>
            <a:r>
              <a:rPr lang="fr-FR" dirty="0" smtClean="0"/>
              <a:t> en indice 1,2, etc.</a:t>
            </a:r>
          </a:p>
          <a:p>
            <a:r>
              <a:rPr lang="fr-FR" dirty="0" smtClean="0">
                <a:latin typeface="+mj-lt"/>
                <a:cs typeface="Courier New" pitchFamily="49" charset="0"/>
              </a:rPr>
              <a:t>Exemple :</a:t>
            </a:r>
          </a:p>
          <a:p>
            <a:r>
              <a:rPr lang="fr-FR" dirty="0">
                <a:latin typeface="Courier New" pitchFamily="49" charset="0"/>
                <a:cs typeface="Courier New" pitchFamily="49" charset="0"/>
              </a:rPr>
              <a:t>$</a:t>
            </a:r>
            <a:r>
              <a:rPr lang="fr-FR" dirty="0" err="1">
                <a:latin typeface="Courier New" pitchFamily="49" charset="0"/>
                <a:cs typeface="Courier New" pitchFamily="49" charset="0"/>
              </a:rPr>
              <a:t>regex</a:t>
            </a:r>
            <a:r>
              <a:rPr lang="fr-FR" dirty="0">
                <a:latin typeface="Courier New" pitchFamily="49" charset="0"/>
                <a:cs typeface="Courier New" pitchFamily="49" charset="0"/>
              </a:rPr>
              <a:t> = "#^(\w+) [0-9]{1,2} (\w+) \d{1,4}$#";</a:t>
            </a:r>
          </a:p>
          <a:p>
            <a:r>
              <a:rPr lang="fr-FR" dirty="0">
                <a:latin typeface="Courier New" pitchFamily="49" charset="0"/>
                <a:cs typeface="Courier New" pitchFamily="49" charset="0"/>
              </a:rPr>
              <a:t>$r = </a:t>
            </a:r>
            <a:r>
              <a:rPr lang="fr-FR" dirty="0" err="1">
                <a:latin typeface="Courier New" pitchFamily="49" charset="0"/>
                <a:cs typeface="Courier New" pitchFamily="49" charset="0"/>
              </a:rPr>
              <a:t>preg_match</a:t>
            </a:r>
            <a:r>
              <a:rPr lang="fr-FR" dirty="0">
                <a:latin typeface="Courier New" pitchFamily="49" charset="0"/>
                <a:cs typeface="Courier New" pitchFamily="49" charset="0"/>
              </a:rPr>
              <a:t>($</a:t>
            </a:r>
            <a:r>
              <a:rPr lang="fr-FR" dirty="0" err="1">
                <a:latin typeface="Courier New" pitchFamily="49" charset="0"/>
                <a:cs typeface="Courier New" pitchFamily="49" charset="0"/>
              </a:rPr>
              <a:t>regex</a:t>
            </a:r>
            <a:r>
              <a:rPr lang="fr-FR" dirty="0">
                <a:latin typeface="Courier New" pitchFamily="49" charset="0"/>
                <a:cs typeface="Courier New" pitchFamily="49" charset="0"/>
              </a:rPr>
              <a:t>,$</a:t>
            </a:r>
            <a:r>
              <a:rPr lang="fr-FR" dirty="0" err="1">
                <a:latin typeface="Courier New" pitchFamily="49" charset="0"/>
                <a:cs typeface="Courier New" pitchFamily="49" charset="0"/>
              </a:rPr>
              <a:t>chaine,$tab</a:t>
            </a:r>
            <a:r>
              <a:rPr lang="fr-FR" dirty="0">
                <a:latin typeface="Courier New" pitchFamily="49" charset="0"/>
                <a:cs typeface="Courier New" pitchFamily="49" charset="0"/>
              </a:rPr>
              <a:t>);</a:t>
            </a:r>
          </a:p>
          <a:p>
            <a:r>
              <a:rPr lang="fr-FR" dirty="0" err="1" smtClean="0">
                <a:latin typeface="Courier New" pitchFamily="49" charset="0"/>
                <a:cs typeface="Courier New" pitchFamily="49" charset="0"/>
              </a:rPr>
              <a:t>print_r</a:t>
            </a:r>
            <a:r>
              <a:rPr lang="fr-FR" dirty="0" smtClean="0">
                <a:latin typeface="Courier New" pitchFamily="49" charset="0"/>
                <a:cs typeface="Courier New" pitchFamily="49" charset="0"/>
              </a:rPr>
              <a:t> </a:t>
            </a:r>
            <a:r>
              <a:rPr lang="fr-FR" dirty="0">
                <a:latin typeface="Courier New" pitchFamily="49" charset="0"/>
                <a:cs typeface="Courier New" pitchFamily="49" charset="0"/>
              </a:rPr>
              <a:t>($tab</a:t>
            </a:r>
            <a:r>
              <a:rPr lang="fr-FR" dirty="0" smtClean="0">
                <a:latin typeface="Courier New" pitchFamily="49" charset="0"/>
                <a:cs typeface="Courier New" pitchFamily="49" charset="0"/>
              </a:rPr>
              <a:t>);</a:t>
            </a:r>
          </a:p>
          <a:p>
            <a:endParaRPr lang="fr-FR" dirty="0">
              <a:latin typeface="Courier New" pitchFamily="49" charset="0"/>
              <a:cs typeface="Courier New" pitchFamily="49" charset="0"/>
            </a:endParaRPr>
          </a:p>
          <a:p>
            <a:r>
              <a:rPr lang="fr-FR" dirty="0"/>
              <a:t>donnera </a:t>
            </a:r>
            <a:r>
              <a:rPr lang="fr-FR" dirty="0" smtClean="0"/>
              <a:t>pour $tab[]</a:t>
            </a:r>
            <a:endParaRPr lang="fr-FR" dirty="0"/>
          </a:p>
          <a:p>
            <a:r>
              <a:rPr lang="fr-FR" dirty="0" smtClean="0"/>
              <a:t>Array</a:t>
            </a:r>
          </a:p>
          <a:p>
            <a:r>
              <a:rPr lang="fr-FR" dirty="0" smtClean="0"/>
              <a:t>(</a:t>
            </a:r>
          </a:p>
          <a:p>
            <a:r>
              <a:rPr lang="fr-FR" dirty="0"/>
              <a:t>	</a:t>
            </a:r>
            <a:r>
              <a:rPr lang="fr-FR" dirty="0" smtClean="0"/>
              <a:t>[0]   =&gt;   mardi 5 janvier 1794</a:t>
            </a:r>
          </a:p>
          <a:p>
            <a:r>
              <a:rPr lang="fr-FR" dirty="0"/>
              <a:t>	</a:t>
            </a:r>
            <a:r>
              <a:rPr lang="fr-FR" dirty="0" smtClean="0"/>
              <a:t>[1]   =&gt;   mardi</a:t>
            </a:r>
          </a:p>
          <a:p>
            <a:r>
              <a:rPr lang="fr-FR" dirty="0"/>
              <a:t>	</a:t>
            </a:r>
            <a:r>
              <a:rPr lang="fr-FR" dirty="0" smtClean="0"/>
              <a:t>[2]   =&gt;   janvier</a:t>
            </a:r>
          </a:p>
          <a:p>
            <a:r>
              <a:rPr lang="fr-FR" dirty="0" smtClean="0"/>
              <a:t>)</a:t>
            </a:r>
          </a:p>
          <a:p>
            <a:r>
              <a:rPr lang="fr-FR" dirty="0" smtClean="0"/>
              <a:t>Si </a:t>
            </a:r>
            <a:r>
              <a:rPr lang="fr-FR" dirty="0"/>
              <a:t>vous </a:t>
            </a:r>
            <a:r>
              <a:rPr lang="fr-FR" b="1" dirty="0"/>
              <a:t>ne voulez pas</a:t>
            </a:r>
            <a:r>
              <a:rPr lang="fr-FR" dirty="0"/>
              <a:t> qu'une parenthèse soit </a:t>
            </a:r>
            <a:r>
              <a:rPr lang="fr-FR" dirty="0" err="1" smtClean="0"/>
              <a:t>capturante</a:t>
            </a:r>
            <a:r>
              <a:rPr lang="fr-FR" dirty="0" smtClean="0"/>
              <a:t>, </a:t>
            </a:r>
            <a:r>
              <a:rPr lang="fr-FR" dirty="0"/>
              <a:t>il faut qu'elle commence par un point d'interrogation suivi d'un deux points « : </a:t>
            </a:r>
            <a:r>
              <a:rPr lang="fr-FR" dirty="0" smtClean="0"/>
              <a:t>»</a:t>
            </a:r>
          </a:p>
          <a:p>
            <a:r>
              <a:rPr lang="fr-FR" i="1" dirty="0" smtClean="0"/>
              <a:t>exemple : </a:t>
            </a:r>
            <a:r>
              <a:rPr lang="fr-FR" dirty="0">
                <a:latin typeface="Courier New" pitchFamily="49" charset="0"/>
                <a:cs typeface="Courier New" pitchFamily="49" charset="0"/>
              </a:rPr>
              <a:t>$</a:t>
            </a:r>
            <a:r>
              <a:rPr lang="fr-FR" dirty="0" err="1">
                <a:latin typeface="Courier New" pitchFamily="49" charset="0"/>
                <a:cs typeface="Courier New" pitchFamily="49" charset="0"/>
              </a:rPr>
              <a:t>regex</a:t>
            </a:r>
            <a:r>
              <a:rPr lang="fr-FR" dirty="0">
                <a:latin typeface="Courier New" pitchFamily="49" charset="0"/>
                <a:cs typeface="Courier New" pitchFamily="49" charset="0"/>
              </a:rPr>
              <a:t>"#^(\w+) [0-9]{1,2} (\w+) </a:t>
            </a:r>
            <a:r>
              <a:rPr lang="fr-FR" dirty="0" smtClean="0">
                <a:latin typeface="Courier New" pitchFamily="49" charset="0"/>
                <a:cs typeface="Courier New" pitchFamily="49" charset="0"/>
              </a:rPr>
              <a:t>(?:2013|2014)$#";</a:t>
            </a:r>
            <a:endParaRPr lang="fr-FR" dirty="0">
              <a:latin typeface="Courier New" pitchFamily="49" charset="0"/>
              <a:cs typeface="Courier New" pitchFamily="49" charset="0"/>
            </a:endParaRPr>
          </a:p>
        </p:txBody>
      </p:sp>
    </p:spTree>
    <p:extLst>
      <p:ext uri="{BB962C8B-B14F-4D97-AF65-F5344CB8AC3E}">
        <p14:creationId xmlns:p14="http://schemas.microsoft.com/office/powerpoint/2010/main" val="2159575782"/>
      </p:ext>
    </p:extLst>
  </p:cSld>
  <p:clrMapOvr>
    <a:masterClrMapping/>
  </p:clrMapOvr>
  <p:transition spd="slow">
    <p:wipe dir="d"/>
  </p:transition>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i="1" dirty="0" smtClean="0"/>
              <a:t>Exercice 62</a:t>
            </a:r>
            <a:r>
              <a:rPr lang="fr-FR" sz="3100" b="1" i="1" dirty="0" smtClean="0">
                <a:solidFill>
                  <a:schemeClr val="accent2">
                    <a:lumMod val="75000"/>
                  </a:schemeClr>
                </a:solidFill>
              </a:rPr>
              <a:t/>
            </a:r>
            <a:br>
              <a:rPr lang="fr-FR" sz="3100" b="1" i="1" dirty="0" smtClean="0">
                <a:solidFill>
                  <a:schemeClr val="accent2">
                    <a:lumMod val="75000"/>
                  </a:schemeClr>
                </a:solidFill>
              </a:rPr>
            </a:br>
            <a:r>
              <a:rPr lang="fr-FR" sz="2800" b="1" i="1" dirty="0" smtClean="0">
                <a:solidFill>
                  <a:schemeClr val="accent2">
                    <a:lumMod val="75000"/>
                  </a:schemeClr>
                </a:solidFill>
              </a:rPr>
              <a:t>contrôle d'une plaque minéralogique</a:t>
            </a:r>
            <a:endParaRPr lang="fr-FR" sz="3100" b="1" dirty="0">
              <a:solidFill>
                <a:schemeClr val="accent2">
                  <a:lumMod val="75000"/>
                </a:schemeClr>
              </a:solidFill>
            </a:endParaRPr>
          </a:p>
        </p:txBody>
      </p:sp>
      <p:sp>
        <p:nvSpPr>
          <p:cNvPr id="5" name="ZoneTexte 4"/>
          <p:cNvSpPr txBox="1"/>
          <p:nvPr/>
        </p:nvSpPr>
        <p:spPr>
          <a:xfrm>
            <a:off x="827584" y="1412776"/>
            <a:ext cx="8064896" cy="646331"/>
          </a:xfrm>
          <a:prstGeom prst="rect">
            <a:avLst/>
          </a:prstGeom>
          <a:noFill/>
        </p:spPr>
        <p:txBody>
          <a:bodyPr wrap="square" rtlCol="0">
            <a:spAutoFit/>
          </a:bodyPr>
          <a:lstStyle/>
          <a:p>
            <a:r>
              <a:rPr lang="fr-FR" dirty="0" smtClean="0"/>
              <a:t> </a:t>
            </a:r>
            <a:endParaRPr lang="fr-FR" dirty="0"/>
          </a:p>
          <a:p>
            <a:endParaRPr lang="fr-FR" dirty="0" smtClean="0"/>
          </a:p>
        </p:txBody>
      </p:sp>
      <p:sp>
        <p:nvSpPr>
          <p:cNvPr id="3" name="ZoneTexte 2"/>
          <p:cNvSpPr txBox="1"/>
          <p:nvPr/>
        </p:nvSpPr>
        <p:spPr>
          <a:xfrm>
            <a:off x="971600" y="1484784"/>
            <a:ext cx="7920880" cy="4801314"/>
          </a:xfrm>
          <a:prstGeom prst="rect">
            <a:avLst/>
          </a:prstGeom>
          <a:noFill/>
        </p:spPr>
        <p:txBody>
          <a:bodyPr wrap="square" rtlCol="0">
            <a:spAutoFit/>
          </a:bodyPr>
          <a:lstStyle/>
          <a:p>
            <a:r>
              <a:rPr lang="fr-FR" dirty="0" smtClean="0"/>
              <a:t>Vous devez vérifier que le numéro de plaque minéralogique fourni est correct :</a:t>
            </a:r>
          </a:p>
          <a:p>
            <a:r>
              <a:rPr lang="fr-FR" dirty="0" smtClean="0"/>
              <a:t>Caractéristiques :</a:t>
            </a:r>
          </a:p>
          <a:p>
            <a:r>
              <a:rPr lang="fr-FR" dirty="0" smtClean="0"/>
              <a:t>a - nombre de caractères : 7</a:t>
            </a:r>
          </a:p>
          <a:p>
            <a:r>
              <a:rPr lang="fr-FR" dirty="0" smtClean="0"/>
              <a:t>b - la première partie est un groupe de 2 lettres majuscules,</a:t>
            </a:r>
          </a:p>
          <a:p>
            <a:r>
              <a:rPr lang="fr-FR" dirty="0" smtClean="0"/>
              <a:t>c - la deuxième partie est un groupe de 3 chiffres,</a:t>
            </a:r>
          </a:p>
          <a:p>
            <a:r>
              <a:rPr lang="fr-FR" dirty="0" smtClean="0"/>
              <a:t>d - la troisième partie est un groupe de 2 </a:t>
            </a:r>
            <a:r>
              <a:rPr lang="fr-FR" dirty="0"/>
              <a:t>lettres </a:t>
            </a:r>
            <a:r>
              <a:rPr lang="fr-FR" dirty="0" smtClean="0"/>
              <a:t>majuscules.</a:t>
            </a:r>
          </a:p>
          <a:p>
            <a:endParaRPr lang="fr-FR" dirty="0" smtClean="0"/>
          </a:p>
          <a:p>
            <a:r>
              <a:rPr lang="fr-FR" dirty="0" smtClean="0"/>
              <a:t>1 / télécharger EX62.HTML</a:t>
            </a:r>
          </a:p>
          <a:p>
            <a:r>
              <a:rPr lang="fr-FR" dirty="0" smtClean="0"/>
              <a:t>2 / le tableau $plaques contient 10 plaques minéralogiques à contrôler.</a:t>
            </a:r>
          </a:p>
          <a:p>
            <a:r>
              <a:rPr lang="fr-FR" dirty="0" smtClean="0"/>
              <a:t>3 / définir un </a:t>
            </a:r>
            <a:r>
              <a:rPr lang="fr-FR" dirty="0" err="1" smtClean="0"/>
              <a:t>regex</a:t>
            </a:r>
            <a:r>
              <a:rPr lang="fr-FR" dirty="0" smtClean="0"/>
              <a:t> pour contrôler chacune des plaques</a:t>
            </a:r>
          </a:p>
          <a:p>
            <a:r>
              <a:rPr lang="fr-FR" dirty="0" smtClean="0"/>
              <a:t>4 / programmer une boucle pour </a:t>
            </a:r>
            <a:endParaRPr lang="fr-FR" dirty="0"/>
          </a:p>
          <a:p>
            <a:pPr marL="800100" lvl="1" indent="-342900">
              <a:buFont typeface="+mj-lt"/>
              <a:buAutoNum type="arabicPeriod"/>
            </a:pPr>
            <a:r>
              <a:rPr lang="fr-FR" dirty="0" smtClean="0"/>
              <a:t>effectuer le contrôle</a:t>
            </a:r>
          </a:p>
          <a:p>
            <a:pPr marL="800100" lvl="1" indent="-342900">
              <a:buFont typeface="+mj-lt"/>
              <a:buAutoNum type="arabicPeriod"/>
            </a:pPr>
            <a:r>
              <a:rPr lang="fr-FR" dirty="0" smtClean="0"/>
              <a:t>construire une variable résultat contenant pour chaque contrôle la plaque et un message d'erreur ou d'acceptation de la plaque,</a:t>
            </a:r>
          </a:p>
          <a:p>
            <a:pPr marL="0" lvl="1"/>
            <a:r>
              <a:rPr lang="fr-FR" dirty="0" smtClean="0"/>
              <a:t>5 </a:t>
            </a:r>
            <a:r>
              <a:rPr lang="fr-FR" dirty="0"/>
              <a:t>/ afficher le résultat dans body sous la balise &lt;h3&gt;Résultats&lt;/h3&gt;</a:t>
            </a:r>
          </a:p>
          <a:p>
            <a:r>
              <a:rPr lang="fr-FR" dirty="0" smtClean="0"/>
              <a:t>6 / pendant la mise au point n'hésitez pas à utiliser les fonctions </a:t>
            </a:r>
            <a:r>
              <a:rPr lang="fr-FR" dirty="0" err="1" smtClean="0"/>
              <a:t>print_r</a:t>
            </a:r>
            <a:r>
              <a:rPr lang="fr-FR" dirty="0" smtClean="0"/>
              <a:t> ou </a:t>
            </a:r>
            <a:r>
              <a:rPr lang="fr-FR" dirty="0" err="1" smtClean="0"/>
              <a:t>var_dump</a:t>
            </a:r>
            <a:r>
              <a:rPr lang="fr-FR" dirty="0" smtClean="0"/>
              <a:t> pour voir le résultat de </a:t>
            </a:r>
            <a:r>
              <a:rPr lang="fr-FR" dirty="0" err="1" smtClean="0"/>
              <a:t>preg_match</a:t>
            </a:r>
            <a:r>
              <a:rPr lang="fr-FR" dirty="0" smtClean="0"/>
              <a:t>().</a:t>
            </a:r>
          </a:p>
        </p:txBody>
      </p:sp>
    </p:spTree>
    <p:extLst>
      <p:ext uri="{BB962C8B-B14F-4D97-AF65-F5344CB8AC3E}">
        <p14:creationId xmlns:p14="http://schemas.microsoft.com/office/powerpoint/2010/main" val="3980208948"/>
      </p:ext>
    </p:extLst>
  </p:cSld>
  <p:clrMapOvr>
    <a:masterClrMapping/>
  </p:clrMapOvr>
  <p:transition spd="slow">
    <p:wipe dir="d"/>
  </p:transition>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i="1" dirty="0" smtClean="0"/>
              <a:t>Exercice 62 corrigé</a:t>
            </a:r>
            <a:r>
              <a:rPr lang="fr-FR" sz="3100" b="1" i="1" dirty="0" smtClean="0">
                <a:solidFill>
                  <a:schemeClr val="accent2">
                    <a:lumMod val="75000"/>
                  </a:schemeClr>
                </a:solidFill>
              </a:rPr>
              <a:t/>
            </a:r>
            <a:br>
              <a:rPr lang="fr-FR" sz="3100" b="1" i="1" dirty="0" smtClean="0">
                <a:solidFill>
                  <a:schemeClr val="accent2">
                    <a:lumMod val="75000"/>
                  </a:schemeClr>
                </a:solidFill>
              </a:rPr>
            </a:br>
            <a:r>
              <a:rPr lang="fr-FR" sz="2800" b="1" i="1" dirty="0" smtClean="0">
                <a:solidFill>
                  <a:schemeClr val="accent2">
                    <a:lumMod val="75000"/>
                  </a:schemeClr>
                </a:solidFill>
              </a:rPr>
              <a:t>contrôle d'une plaque minéralogique</a:t>
            </a:r>
            <a:endParaRPr lang="fr-FR" sz="3100" b="1" dirty="0">
              <a:solidFill>
                <a:schemeClr val="accent2">
                  <a:lumMod val="75000"/>
                </a:schemeClr>
              </a:solidFill>
            </a:endParaRPr>
          </a:p>
        </p:txBody>
      </p:sp>
      <p:sp>
        <p:nvSpPr>
          <p:cNvPr id="5" name="ZoneTexte 4"/>
          <p:cNvSpPr txBox="1"/>
          <p:nvPr/>
        </p:nvSpPr>
        <p:spPr>
          <a:xfrm>
            <a:off x="827584" y="1412776"/>
            <a:ext cx="8064896" cy="646331"/>
          </a:xfrm>
          <a:prstGeom prst="rect">
            <a:avLst/>
          </a:prstGeom>
          <a:noFill/>
        </p:spPr>
        <p:txBody>
          <a:bodyPr wrap="square" rtlCol="0">
            <a:spAutoFit/>
          </a:bodyPr>
          <a:lstStyle/>
          <a:p>
            <a:r>
              <a:rPr lang="fr-FR" dirty="0" smtClean="0"/>
              <a:t> </a:t>
            </a:r>
            <a:endParaRPr lang="fr-FR" dirty="0"/>
          </a:p>
          <a:p>
            <a:endParaRPr lang="fr-FR" dirty="0" smtClean="0"/>
          </a:p>
        </p:txBody>
      </p:sp>
      <p:sp>
        <p:nvSpPr>
          <p:cNvPr id="3" name="ZoneTexte 2"/>
          <p:cNvSpPr txBox="1"/>
          <p:nvPr/>
        </p:nvSpPr>
        <p:spPr>
          <a:xfrm>
            <a:off x="683568" y="1484784"/>
            <a:ext cx="8208912" cy="5262979"/>
          </a:xfrm>
          <a:prstGeom prst="rect">
            <a:avLst/>
          </a:prstGeom>
          <a:noFill/>
        </p:spPr>
        <p:txBody>
          <a:bodyPr wrap="square" rtlCol="0">
            <a:spAutoFit/>
          </a:bodyPr>
          <a:lstStyle/>
          <a:p>
            <a:r>
              <a:rPr lang="fr-FR" sz="1600" b="1" dirty="0">
                <a:latin typeface="Courier New" pitchFamily="49" charset="0"/>
                <a:cs typeface="Courier New" pitchFamily="49" charset="0"/>
              </a:rPr>
              <a:t>$plaques = </a:t>
            </a:r>
            <a:r>
              <a:rPr lang="fr-FR" sz="1600" b="1" dirty="0" err="1">
                <a:latin typeface="Courier New" pitchFamily="49" charset="0"/>
                <a:cs typeface="Courier New" pitchFamily="49" charset="0"/>
              </a:rPr>
              <a:t>array</a:t>
            </a:r>
            <a:r>
              <a:rPr lang="fr-FR" sz="1600" b="1" dirty="0">
                <a:latin typeface="Courier New" pitchFamily="49" charset="0"/>
                <a:cs typeface="Courier New" pitchFamily="49" charset="0"/>
              </a:rPr>
              <a:t>('AB62CD','A1256NB','BB589iR','CZ000VI','0D85OTY','BEA23PB</a:t>
            </a:r>
            <a:r>
              <a:rPr lang="fr-FR" sz="1600" b="1" dirty="0" smtClean="0">
                <a:latin typeface="Courier New" pitchFamily="49" charset="0"/>
                <a:cs typeface="Courier New" pitchFamily="49" charset="0"/>
              </a:rPr>
              <a:t>',	'CE456OP','LM2580U</a:t>
            </a:r>
            <a:r>
              <a:rPr lang="fr-FR" sz="1600" b="1" dirty="0">
                <a:latin typeface="Courier New" pitchFamily="49" charset="0"/>
                <a:cs typeface="Courier New" pitchFamily="49" charset="0"/>
              </a:rPr>
              <a:t>','12345PI','AZ125897');</a:t>
            </a:r>
          </a:p>
          <a:p>
            <a:r>
              <a:rPr lang="fr-FR" sz="1600" b="1" dirty="0">
                <a:latin typeface="Courier New" pitchFamily="49" charset="0"/>
                <a:cs typeface="Courier New" pitchFamily="49" charset="0"/>
              </a:rPr>
              <a:t>$</a:t>
            </a:r>
            <a:r>
              <a:rPr lang="fr-FR" sz="1600" b="1" dirty="0" err="1">
                <a:latin typeface="Courier New" pitchFamily="49" charset="0"/>
                <a:cs typeface="Courier New" pitchFamily="49" charset="0"/>
              </a:rPr>
              <a:t>regex</a:t>
            </a:r>
            <a:r>
              <a:rPr lang="fr-FR" sz="1600" b="1" dirty="0">
                <a:latin typeface="Courier New" pitchFamily="49" charset="0"/>
                <a:cs typeface="Courier New" pitchFamily="49" charset="0"/>
              </a:rPr>
              <a:t> = "#^[A-Z]{2}([0-9]{3})[A-Z]{2}$#"; //#";</a:t>
            </a:r>
          </a:p>
          <a:p>
            <a:r>
              <a:rPr lang="fr-FR" sz="1600" b="1" dirty="0">
                <a:latin typeface="Courier New" pitchFamily="49" charset="0"/>
                <a:cs typeface="Courier New" pitchFamily="49" charset="0"/>
              </a:rPr>
              <a:t>$i = 0;</a:t>
            </a:r>
          </a:p>
          <a:p>
            <a:r>
              <a:rPr lang="fr-FR" sz="1600" b="1" dirty="0">
                <a:latin typeface="Courier New" pitchFamily="49" charset="0"/>
                <a:cs typeface="Courier New" pitchFamily="49" charset="0"/>
              </a:rPr>
              <a:t>$</a:t>
            </a:r>
            <a:r>
              <a:rPr lang="fr-FR" sz="1600" b="1" dirty="0" err="1">
                <a:latin typeface="Courier New" pitchFamily="49" charset="0"/>
                <a:cs typeface="Courier New" pitchFamily="49" charset="0"/>
              </a:rPr>
              <a:t>resultat</a:t>
            </a:r>
            <a:r>
              <a:rPr lang="fr-FR" sz="1600" b="1" dirty="0">
                <a:latin typeface="Courier New" pitchFamily="49" charset="0"/>
                <a:cs typeface="Courier New" pitchFamily="49" charset="0"/>
              </a:rPr>
              <a:t>='';</a:t>
            </a:r>
          </a:p>
          <a:p>
            <a:r>
              <a:rPr lang="fr-FR" sz="1600" b="1" dirty="0" err="1">
                <a:latin typeface="Courier New" pitchFamily="49" charset="0"/>
                <a:cs typeface="Courier New" pitchFamily="49" charset="0"/>
              </a:rPr>
              <a:t>while</a:t>
            </a:r>
            <a:r>
              <a:rPr lang="fr-FR" sz="1600" b="1" dirty="0">
                <a:latin typeface="Courier New" pitchFamily="49" charset="0"/>
                <a:cs typeface="Courier New" pitchFamily="49" charset="0"/>
              </a:rPr>
              <a:t> ($i&lt;10</a:t>
            </a:r>
            <a:r>
              <a:rPr lang="fr-FR" sz="1600" b="1" dirty="0" smtClean="0">
                <a:latin typeface="Courier New" pitchFamily="49" charset="0"/>
                <a:cs typeface="Courier New" pitchFamily="49" charset="0"/>
              </a:rPr>
              <a:t>) {</a:t>
            </a:r>
            <a:endParaRPr lang="fr-FR" sz="1600" b="1" dirty="0">
              <a:latin typeface="Courier New" pitchFamily="49" charset="0"/>
              <a:cs typeface="Courier New" pitchFamily="49" charset="0"/>
            </a:endParaRPr>
          </a:p>
          <a:p>
            <a:r>
              <a:rPr lang="fr-FR" sz="1600" b="1" dirty="0">
                <a:latin typeface="Courier New" pitchFamily="49" charset="0"/>
                <a:cs typeface="Courier New" pitchFamily="49" charset="0"/>
              </a:rPr>
              <a:t>$OK = </a:t>
            </a:r>
            <a:r>
              <a:rPr lang="fr-FR" sz="1600" b="1" dirty="0" err="1">
                <a:latin typeface="Courier New" pitchFamily="49" charset="0"/>
                <a:cs typeface="Courier New" pitchFamily="49" charset="0"/>
              </a:rPr>
              <a:t>preg_match</a:t>
            </a:r>
            <a:r>
              <a:rPr lang="fr-FR" sz="1600" b="1" dirty="0">
                <a:latin typeface="Courier New" pitchFamily="49" charset="0"/>
                <a:cs typeface="Courier New" pitchFamily="49" charset="0"/>
              </a:rPr>
              <a:t>($</a:t>
            </a:r>
            <a:r>
              <a:rPr lang="fr-FR" sz="1600" b="1" dirty="0" err="1">
                <a:latin typeface="Courier New" pitchFamily="49" charset="0"/>
                <a:cs typeface="Courier New" pitchFamily="49" charset="0"/>
              </a:rPr>
              <a:t>regex</a:t>
            </a:r>
            <a:r>
              <a:rPr lang="fr-FR" sz="1600" b="1" dirty="0">
                <a:latin typeface="Courier New" pitchFamily="49" charset="0"/>
                <a:cs typeface="Courier New" pitchFamily="49" charset="0"/>
              </a:rPr>
              <a:t>,$plaques[$i],$tab);</a:t>
            </a:r>
          </a:p>
          <a:p>
            <a:r>
              <a:rPr lang="fr-FR" sz="1600" b="1" dirty="0">
                <a:latin typeface="Courier New" pitchFamily="49" charset="0"/>
                <a:cs typeface="Courier New" pitchFamily="49" charset="0"/>
              </a:rPr>
              <a:t>if (($OK) &amp;&amp; ($tab[1])!='000') {</a:t>
            </a:r>
          </a:p>
          <a:p>
            <a:r>
              <a:rPr lang="fr-FR" sz="1600" b="1" dirty="0">
                <a:latin typeface="Courier New" pitchFamily="49" charset="0"/>
                <a:cs typeface="Courier New" pitchFamily="49" charset="0"/>
              </a:rPr>
              <a:t>	$</a:t>
            </a:r>
            <a:r>
              <a:rPr lang="fr-FR" sz="1600" b="1" dirty="0" err="1">
                <a:latin typeface="Courier New" pitchFamily="49" charset="0"/>
                <a:cs typeface="Courier New" pitchFamily="49" charset="0"/>
              </a:rPr>
              <a:t>resultat</a:t>
            </a:r>
            <a:r>
              <a:rPr lang="fr-FR" sz="1600" b="1" dirty="0">
                <a:latin typeface="Courier New" pitchFamily="49" charset="0"/>
                <a:cs typeface="Courier New" pitchFamily="49" charset="0"/>
              </a:rPr>
              <a:t> .= '&lt;</a:t>
            </a:r>
            <a:r>
              <a:rPr lang="fr-FR" sz="1600" b="1" dirty="0" err="1">
                <a:latin typeface="Courier New" pitchFamily="49" charset="0"/>
                <a:cs typeface="Courier New" pitchFamily="49" charset="0"/>
              </a:rPr>
              <a:t>span</a:t>
            </a:r>
            <a:r>
              <a:rPr lang="fr-FR" sz="1600" b="1" dirty="0">
                <a:latin typeface="Courier New" pitchFamily="49" charset="0"/>
                <a:cs typeface="Courier New" pitchFamily="49" charset="0"/>
              </a:rPr>
              <a:t> style="</a:t>
            </a:r>
            <a:r>
              <a:rPr lang="fr-FR" sz="1600" b="1" dirty="0" err="1">
                <a:latin typeface="Courier New" pitchFamily="49" charset="0"/>
                <a:cs typeface="Courier New" pitchFamily="49" charset="0"/>
              </a:rPr>
              <a:t>background-color:lime</a:t>
            </a:r>
            <a:r>
              <a:rPr lang="fr-FR" sz="1600" b="1" dirty="0">
                <a:latin typeface="Courier New" pitchFamily="49" charset="0"/>
                <a:cs typeface="Courier New" pitchFamily="49" charset="0"/>
              </a:rPr>
              <a:t>"&gt;'.$i."-".$plaques[$i]." est une plaque correcte.&lt;/</a:t>
            </a:r>
            <a:r>
              <a:rPr lang="fr-FR" sz="1600" b="1" dirty="0" err="1">
                <a:latin typeface="Courier New" pitchFamily="49" charset="0"/>
                <a:cs typeface="Courier New" pitchFamily="49" charset="0"/>
              </a:rPr>
              <a:t>span</a:t>
            </a:r>
            <a:r>
              <a:rPr lang="fr-FR" sz="1600" b="1" dirty="0">
                <a:latin typeface="Courier New" pitchFamily="49" charset="0"/>
                <a:cs typeface="Courier New" pitchFamily="49" charset="0"/>
              </a:rPr>
              <a:t>&gt;&lt;</a:t>
            </a:r>
            <a:r>
              <a:rPr lang="fr-FR" sz="1600" b="1" dirty="0" err="1">
                <a:latin typeface="Courier New" pitchFamily="49" charset="0"/>
                <a:cs typeface="Courier New" pitchFamily="49" charset="0"/>
              </a:rPr>
              <a:t>br</a:t>
            </a:r>
            <a:r>
              <a:rPr lang="fr-FR" sz="1600" b="1" dirty="0">
                <a:latin typeface="Courier New" pitchFamily="49" charset="0"/>
                <a:cs typeface="Courier New" pitchFamily="49" charset="0"/>
              </a:rPr>
              <a:t>/&gt;\n";</a:t>
            </a:r>
          </a:p>
          <a:p>
            <a:r>
              <a:rPr lang="fr-FR" sz="1600" b="1" dirty="0">
                <a:latin typeface="Courier New" pitchFamily="49" charset="0"/>
                <a:cs typeface="Courier New" pitchFamily="49" charset="0"/>
              </a:rPr>
              <a:t>}</a:t>
            </a:r>
          </a:p>
          <a:p>
            <a:r>
              <a:rPr lang="fr-FR" sz="1600" b="1" dirty="0" err="1">
                <a:latin typeface="Courier New" pitchFamily="49" charset="0"/>
                <a:cs typeface="Courier New" pitchFamily="49" charset="0"/>
              </a:rPr>
              <a:t>else</a:t>
            </a:r>
            <a:r>
              <a:rPr lang="fr-FR" sz="1600" b="1" dirty="0">
                <a:latin typeface="Courier New" pitchFamily="49" charset="0"/>
                <a:cs typeface="Courier New" pitchFamily="49" charset="0"/>
              </a:rPr>
              <a:t> {</a:t>
            </a:r>
          </a:p>
          <a:p>
            <a:r>
              <a:rPr lang="fr-FR" sz="1600" b="1" dirty="0">
                <a:latin typeface="Courier New" pitchFamily="49" charset="0"/>
                <a:cs typeface="Courier New" pitchFamily="49" charset="0"/>
              </a:rPr>
              <a:t>	$</a:t>
            </a:r>
            <a:r>
              <a:rPr lang="fr-FR" sz="1600" b="1" dirty="0" err="1">
                <a:latin typeface="Courier New" pitchFamily="49" charset="0"/>
                <a:cs typeface="Courier New" pitchFamily="49" charset="0"/>
              </a:rPr>
              <a:t>resultat</a:t>
            </a:r>
            <a:r>
              <a:rPr lang="fr-FR" sz="1600" b="1" dirty="0">
                <a:latin typeface="Courier New" pitchFamily="49" charset="0"/>
                <a:cs typeface="Courier New" pitchFamily="49" charset="0"/>
              </a:rPr>
              <a:t> .= $i."-".$plaques[$i]." n'est pas une plaque admise ***&lt;</a:t>
            </a:r>
            <a:r>
              <a:rPr lang="fr-FR" sz="1600" b="1" dirty="0" err="1">
                <a:latin typeface="Courier New" pitchFamily="49" charset="0"/>
                <a:cs typeface="Courier New" pitchFamily="49" charset="0"/>
              </a:rPr>
              <a:t>br</a:t>
            </a:r>
            <a:r>
              <a:rPr lang="fr-FR" sz="1600" b="1" dirty="0">
                <a:latin typeface="Courier New" pitchFamily="49" charset="0"/>
                <a:cs typeface="Courier New" pitchFamily="49" charset="0"/>
              </a:rPr>
              <a:t>/&gt;\n";</a:t>
            </a:r>
          </a:p>
          <a:p>
            <a:r>
              <a:rPr lang="fr-FR" sz="1600" b="1" dirty="0">
                <a:latin typeface="Courier New" pitchFamily="49" charset="0"/>
                <a:cs typeface="Courier New" pitchFamily="49" charset="0"/>
              </a:rPr>
              <a:t>}</a:t>
            </a:r>
          </a:p>
          <a:p>
            <a:r>
              <a:rPr lang="fr-FR" sz="1600" b="1" dirty="0">
                <a:latin typeface="Courier New" pitchFamily="49" charset="0"/>
                <a:cs typeface="Courier New" pitchFamily="49" charset="0"/>
              </a:rPr>
              <a:t>$i++;</a:t>
            </a:r>
          </a:p>
          <a:p>
            <a:r>
              <a:rPr lang="fr-FR" sz="1600" b="1" dirty="0" smtClean="0">
                <a:latin typeface="Courier New" pitchFamily="49" charset="0"/>
                <a:cs typeface="Courier New" pitchFamily="49" charset="0"/>
              </a:rPr>
              <a:t>}</a:t>
            </a:r>
          </a:p>
          <a:p>
            <a:r>
              <a:rPr lang="fr-FR" sz="1600" b="1" dirty="0" smtClean="0">
                <a:latin typeface="Courier New" pitchFamily="49" charset="0"/>
                <a:cs typeface="Courier New" pitchFamily="49" charset="0"/>
              </a:rPr>
              <a:t>...</a:t>
            </a:r>
          </a:p>
          <a:p>
            <a:r>
              <a:rPr lang="pt-BR" sz="1600" b="1" dirty="0">
                <a:latin typeface="Courier New" pitchFamily="49" charset="0"/>
                <a:cs typeface="Courier New" pitchFamily="49" charset="0"/>
              </a:rPr>
              <a:t>&lt;h3&gt;Résultats&lt;/h3&gt;</a:t>
            </a:r>
          </a:p>
          <a:p>
            <a:r>
              <a:rPr lang="pt-BR" sz="1600" b="1" dirty="0">
                <a:latin typeface="Courier New" pitchFamily="49" charset="0"/>
                <a:cs typeface="Courier New" pitchFamily="49" charset="0"/>
              </a:rPr>
              <a:t>&lt;p&gt;&lt;?PHP echo $resultat ?&gt;&lt;/p&gt;</a:t>
            </a:r>
            <a:endParaRPr lang="fr-FR" sz="1600" b="1" dirty="0" smtClean="0">
              <a:latin typeface="Courier New" pitchFamily="49" charset="0"/>
              <a:cs typeface="Courier New" pitchFamily="49" charset="0"/>
            </a:endParaRPr>
          </a:p>
        </p:txBody>
      </p:sp>
    </p:spTree>
    <p:extLst>
      <p:ext uri="{BB962C8B-B14F-4D97-AF65-F5344CB8AC3E}">
        <p14:creationId xmlns:p14="http://schemas.microsoft.com/office/powerpoint/2010/main" val="2817857806"/>
      </p:ext>
    </p:extLst>
  </p:cSld>
  <p:clrMapOvr>
    <a:masterClrMapping/>
  </p:clrMapOvr>
  <p:transition spd="slow">
    <p:wipe dir="d"/>
  </p:transition>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i="1" dirty="0" smtClean="0"/>
              <a:t>Exercice 62 corrigé</a:t>
            </a:r>
            <a:r>
              <a:rPr lang="fr-FR" sz="3100" b="1" i="1" dirty="0" smtClean="0">
                <a:solidFill>
                  <a:schemeClr val="accent2">
                    <a:lumMod val="75000"/>
                  </a:schemeClr>
                </a:solidFill>
              </a:rPr>
              <a:t/>
            </a:r>
            <a:br>
              <a:rPr lang="fr-FR" sz="3100" b="1" i="1" dirty="0" smtClean="0">
                <a:solidFill>
                  <a:schemeClr val="accent2">
                    <a:lumMod val="75000"/>
                  </a:schemeClr>
                </a:solidFill>
              </a:rPr>
            </a:br>
            <a:r>
              <a:rPr lang="fr-FR" sz="2800" b="1" i="1" dirty="0" smtClean="0">
                <a:solidFill>
                  <a:schemeClr val="accent2">
                    <a:lumMod val="75000"/>
                  </a:schemeClr>
                </a:solidFill>
              </a:rPr>
              <a:t>contrôle d'une plaque minéralogique</a:t>
            </a:r>
            <a:endParaRPr lang="fr-FR" sz="3100" b="1" dirty="0">
              <a:solidFill>
                <a:schemeClr val="accent2">
                  <a:lumMod val="75000"/>
                </a:schemeClr>
              </a:solidFill>
            </a:endParaRPr>
          </a:p>
        </p:txBody>
      </p:sp>
      <p:sp>
        <p:nvSpPr>
          <p:cNvPr id="5" name="ZoneTexte 4"/>
          <p:cNvSpPr txBox="1"/>
          <p:nvPr/>
        </p:nvSpPr>
        <p:spPr>
          <a:xfrm>
            <a:off x="827584" y="1412776"/>
            <a:ext cx="8064896" cy="646331"/>
          </a:xfrm>
          <a:prstGeom prst="rect">
            <a:avLst/>
          </a:prstGeom>
          <a:noFill/>
        </p:spPr>
        <p:txBody>
          <a:bodyPr wrap="square" rtlCol="0">
            <a:spAutoFit/>
          </a:bodyPr>
          <a:lstStyle/>
          <a:p>
            <a:r>
              <a:rPr lang="fr-FR" dirty="0" smtClean="0"/>
              <a:t> </a:t>
            </a:r>
            <a:endParaRPr lang="fr-FR" dirty="0"/>
          </a:p>
          <a:p>
            <a:endParaRPr lang="fr-FR"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412776"/>
            <a:ext cx="5200650" cy="534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5685655"/>
      </p:ext>
    </p:extLst>
  </p:cSld>
  <p:clrMapOvr>
    <a:masterClrMapping/>
  </p:clrMapOvr>
  <p:transition spd="slow">
    <p:wipe dir="d"/>
  </p:transition>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i="1" dirty="0"/>
              <a:t>Les expressions régulières en PHP</a:t>
            </a:r>
            <a:r>
              <a:rPr lang="fr-FR" sz="3100" b="1" i="1" dirty="0" smtClean="0">
                <a:solidFill>
                  <a:schemeClr val="accent2">
                    <a:lumMod val="75000"/>
                  </a:schemeClr>
                </a:solidFill>
              </a:rPr>
              <a:t/>
            </a:r>
            <a:br>
              <a:rPr lang="fr-FR" sz="3100" b="1" i="1" dirty="0" smtClean="0">
                <a:solidFill>
                  <a:schemeClr val="accent2">
                    <a:lumMod val="75000"/>
                  </a:schemeClr>
                </a:solidFill>
              </a:rPr>
            </a:br>
            <a:r>
              <a:rPr lang="fr-FR" sz="2800" b="1" i="1" dirty="0" smtClean="0">
                <a:solidFill>
                  <a:schemeClr val="accent2">
                    <a:lumMod val="75000"/>
                  </a:schemeClr>
                </a:solidFill>
              </a:rPr>
              <a:t>Les options</a:t>
            </a:r>
            <a:endParaRPr lang="fr-FR" sz="3100" b="1" dirty="0">
              <a:solidFill>
                <a:schemeClr val="accent2">
                  <a:lumMod val="75000"/>
                </a:schemeClr>
              </a:solidFill>
            </a:endParaRPr>
          </a:p>
        </p:txBody>
      </p:sp>
      <p:sp>
        <p:nvSpPr>
          <p:cNvPr id="5" name="ZoneTexte 4"/>
          <p:cNvSpPr txBox="1"/>
          <p:nvPr/>
        </p:nvSpPr>
        <p:spPr>
          <a:xfrm>
            <a:off x="827584" y="1412776"/>
            <a:ext cx="8064896" cy="646331"/>
          </a:xfrm>
          <a:prstGeom prst="rect">
            <a:avLst/>
          </a:prstGeom>
          <a:noFill/>
        </p:spPr>
        <p:txBody>
          <a:bodyPr wrap="square" rtlCol="0">
            <a:spAutoFit/>
          </a:bodyPr>
          <a:lstStyle/>
          <a:p>
            <a:r>
              <a:rPr lang="fr-FR" dirty="0" smtClean="0"/>
              <a:t> </a:t>
            </a:r>
            <a:endParaRPr lang="fr-FR" dirty="0"/>
          </a:p>
          <a:p>
            <a:endParaRPr lang="fr-FR" dirty="0" smtClean="0"/>
          </a:p>
        </p:txBody>
      </p:sp>
      <p:sp>
        <p:nvSpPr>
          <p:cNvPr id="3" name="ZoneTexte 2"/>
          <p:cNvSpPr txBox="1"/>
          <p:nvPr/>
        </p:nvSpPr>
        <p:spPr>
          <a:xfrm>
            <a:off x="971600" y="1484784"/>
            <a:ext cx="7920880" cy="3416320"/>
          </a:xfrm>
          <a:prstGeom prst="rect">
            <a:avLst/>
          </a:prstGeom>
          <a:noFill/>
        </p:spPr>
        <p:txBody>
          <a:bodyPr wrap="square" rtlCol="0">
            <a:spAutoFit/>
          </a:bodyPr>
          <a:lstStyle/>
          <a:p>
            <a:r>
              <a:rPr lang="fr-FR" dirty="0" smtClean="0"/>
              <a:t>Comme en javascript, il y a aussi des options, voici les principales :</a:t>
            </a:r>
          </a:p>
          <a:p>
            <a:r>
              <a:rPr lang="fr-FR" sz="2400" b="1" dirty="0" smtClean="0">
                <a:solidFill>
                  <a:schemeClr val="accent2">
                    <a:lumMod val="75000"/>
                  </a:schemeClr>
                </a:solidFill>
              </a:rPr>
              <a:t>i</a:t>
            </a:r>
            <a:r>
              <a:rPr lang="fr-FR" dirty="0" smtClean="0"/>
              <a:t>	insensible à la casse,</a:t>
            </a:r>
          </a:p>
          <a:p>
            <a:r>
              <a:rPr lang="fr-FR" sz="2400" b="1" dirty="0" smtClean="0">
                <a:solidFill>
                  <a:schemeClr val="accent2">
                    <a:lumMod val="75000"/>
                  </a:schemeClr>
                </a:solidFill>
              </a:rPr>
              <a:t>m</a:t>
            </a:r>
            <a:r>
              <a:rPr lang="fr-FR" dirty="0"/>
              <a:t>	traite la chaîne sujet comme une seule ligne </a:t>
            </a:r>
            <a:r>
              <a:rPr lang="fr-FR" dirty="0" smtClean="0"/>
              <a:t>même </a:t>
            </a:r>
            <a:r>
              <a:rPr lang="fr-FR" dirty="0"/>
              <a:t>si cette chaîne </a:t>
            </a:r>
            <a:r>
              <a:rPr lang="fr-FR" dirty="0" smtClean="0"/>
              <a:t>	contient </a:t>
            </a:r>
            <a:r>
              <a:rPr lang="fr-FR" dirty="0"/>
              <a:t>des retours </a:t>
            </a:r>
            <a:r>
              <a:rPr lang="fr-FR" dirty="0" smtClean="0"/>
              <a:t>chariot,</a:t>
            </a:r>
          </a:p>
          <a:p>
            <a:r>
              <a:rPr lang="fr-FR" sz="2400" b="1" dirty="0" smtClean="0">
                <a:solidFill>
                  <a:schemeClr val="accent2">
                    <a:lumMod val="75000"/>
                  </a:schemeClr>
                </a:solidFill>
              </a:rPr>
              <a:t>s</a:t>
            </a:r>
            <a:r>
              <a:rPr lang="fr-FR" dirty="0"/>
              <a:t>	</a:t>
            </a:r>
            <a:r>
              <a:rPr lang="fr-FR" dirty="0" smtClean="0"/>
              <a:t>le </a:t>
            </a:r>
            <a:r>
              <a:rPr lang="fr-FR" dirty="0" err="1"/>
              <a:t>métacaractère</a:t>
            </a:r>
            <a:r>
              <a:rPr lang="fr-FR" dirty="0"/>
              <a:t> point (.) remplace n'importe quel caractère, y compris </a:t>
            </a:r>
            <a:r>
              <a:rPr lang="fr-FR" dirty="0" smtClean="0"/>
              <a:t>	les </a:t>
            </a:r>
            <a:r>
              <a:rPr lang="fr-FR" dirty="0"/>
              <a:t>nouvelles lignes. Sans cette option, le caractère point ne remplace pas </a:t>
            </a:r>
            <a:r>
              <a:rPr lang="fr-FR" dirty="0" smtClean="0"/>
              <a:t>	les </a:t>
            </a:r>
            <a:r>
              <a:rPr lang="fr-FR" dirty="0"/>
              <a:t>nouvelles lignes. </a:t>
            </a:r>
          </a:p>
          <a:p>
            <a:endParaRPr lang="fr-FR" dirty="0" smtClean="0"/>
          </a:p>
          <a:p>
            <a:r>
              <a:rPr lang="fr-FR" dirty="0" smtClean="0">
                <a:latin typeface="+mj-lt"/>
                <a:cs typeface="Courier New" pitchFamily="49" charset="0"/>
              </a:rPr>
              <a:t>Exemple :</a:t>
            </a:r>
          </a:p>
          <a:p>
            <a:r>
              <a:rPr lang="fr-FR" dirty="0">
                <a:latin typeface="Courier New" pitchFamily="49" charset="0"/>
                <a:cs typeface="Courier New" pitchFamily="49" charset="0"/>
              </a:rPr>
              <a:t>$</a:t>
            </a:r>
            <a:r>
              <a:rPr lang="fr-FR" dirty="0" err="1">
                <a:latin typeface="Courier New" pitchFamily="49" charset="0"/>
                <a:cs typeface="Courier New" pitchFamily="49" charset="0"/>
              </a:rPr>
              <a:t>regex</a:t>
            </a:r>
            <a:r>
              <a:rPr lang="fr-FR" dirty="0">
                <a:latin typeface="Courier New" pitchFamily="49" charset="0"/>
                <a:cs typeface="Courier New" pitchFamily="49" charset="0"/>
              </a:rPr>
              <a:t> = </a:t>
            </a:r>
            <a:r>
              <a:rPr lang="fr-FR" dirty="0" smtClean="0">
                <a:latin typeface="Courier New" pitchFamily="49" charset="0"/>
                <a:cs typeface="Courier New" pitchFamily="49" charset="0"/>
              </a:rPr>
              <a:t>"#[A-Z]+#</a:t>
            </a:r>
            <a:r>
              <a:rPr lang="fr-FR" dirty="0" err="1" smtClean="0">
                <a:latin typeface="Courier New" pitchFamily="49" charset="0"/>
                <a:cs typeface="Courier New" pitchFamily="49" charset="0"/>
              </a:rPr>
              <a:t>im</a:t>
            </a:r>
            <a:r>
              <a:rPr lang="fr-FR" dirty="0" smtClean="0">
                <a:latin typeface="Courier New" pitchFamily="49" charset="0"/>
                <a:cs typeface="Courier New" pitchFamily="49" charset="0"/>
              </a:rPr>
              <a:t>";</a:t>
            </a:r>
            <a:endParaRPr lang="fr-FR" dirty="0">
              <a:latin typeface="Courier New" pitchFamily="49" charset="0"/>
              <a:cs typeface="Courier New" pitchFamily="49" charset="0"/>
            </a:endParaRPr>
          </a:p>
          <a:p>
            <a:r>
              <a:rPr lang="fr-FR" dirty="0" smtClean="0"/>
              <a:t>validera la recherche de lettres en minuscules ou majuscules sur plusieurs lignes.</a:t>
            </a:r>
          </a:p>
        </p:txBody>
      </p:sp>
    </p:spTree>
    <p:extLst>
      <p:ext uri="{BB962C8B-B14F-4D97-AF65-F5344CB8AC3E}">
        <p14:creationId xmlns:p14="http://schemas.microsoft.com/office/powerpoint/2010/main" val="1952103468"/>
      </p:ext>
    </p:extLst>
  </p:cSld>
  <p:clrMapOvr>
    <a:masterClrMapping/>
  </p:clrMapOvr>
  <p:transition spd="slow">
    <p:wipe dir="d"/>
  </p:transition>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smtClean="0">
                <a:solidFill>
                  <a:schemeClr val="accent2">
                    <a:lumMod val="75000"/>
                  </a:schemeClr>
                </a:solidFill>
              </a:rPr>
              <a:t>fonction </a:t>
            </a:r>
            <a:r>
              <a:rPr lang="fr-FR" sz="2000" b="1" i="1" dirty="0" err="1" smtClean="0">
                <a:solidFill>
                  <a:schemeClr val="accent2">
                    <a:lumMod val="75000"/>
                  </a:schemeClr>
                </a:solidFill>
              </a:rPr>
              <a:t>preg_match_all</a:t>
            </a:r>
            <a:r>
              <a:rPr lang="fr-FR" sz="2000" b="1" i="1" dirty="0" smtClean="0">
                <a:solidFill>
                  <a:schemeClr val="accent2">
                    <a:lumMod val="75000"/>
                  </a:schemeClr>
                </a:solidFill>
              </a:rPr>
              <a:t>($</a:t>
            </a:r>
            <a:r>
              <a:rPr lang="fr-FR" sz="2000" b="1" i="1" dirty="0" err="1" smtClean="0">
                <a:solidFill>
                  <a:schemeClr val="accent2">
                    <a:lumMod val="75000"/>
                  </a:schemeClr>
                </a:solidFill>
              </a:rPr>
              <a:t>regex</a:t>
            </a:r>
            <a:r>
              <a:rPr lang="fr-FR" sz="2000" b="1" i="1" dirty="0" smtClean="0">
                <a:solidFill>
                  <a:schemeClr val="accent2">
                    <a:lumMod val="75000"/>
                  </a:schemeClr>
                </a:solidFill>
              </a:rPr>
              <a:t>,$</a:t>
            </a:r>
            <a:r>
              <a:rPr lang="fr-FR" sz="2000" b="1" i="1" dirty="0" err="1" smtClean="0">
                <a:solidFill>
                  <a:schemeClr val="accent2">
                    <a:lumMod val="75000"/>
                  </a:schemeClr>
                </a:solidFill>
              </a:rPr>
              <a:t>chaine,$tableau</a:t>
            </a:r>
            <a:r>
              <a:rPr lang="fr-FR" sz="2000" b="1" i="1" dirty="0" smtClean="0">
                <a:solidFill>
                  <a:schemeClr val="accent2">
                    <a:lumMod val="75000"/>
                  </a:schemeClr>
                </a:solidFill>
              </a:rPr>
              <a:t>[,$flags[,$offset]])</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700808"/>
            <a:ext cx="8532440" cy="4896545"/>
          </a:xfrm>
        </p:spPr>
        <p:txBody>
          <a:bodyPr numCol="1">
            <a:normAutofit/>
          </a:bodyPr>
          <a:lstStyle/>
          <a:p>
            <a:pPr marL="0" indent="0">
              <a:buNone/>
            </a:pPr>
            <a:r>
              <a:rPr lang="fr-FR" sz="2000" dirty="0" err="1" smtClean="0">
                <a:solidFill>
                  <a:schemeClr val="tx2">
                    <a:lumMod val="75000"/>
                  </a:schemeClr>
                </a:solidFill>
              </a:rPr>
              <a:t>integer</a:t>
            </a:r>
            <a:r>
              <a:rPr lang="fr-FR" sz="2000" b="1" dirty="0" smtClean="0">
                <a:solidFill>
                  <a:schemeClr val="accent2">
                    <a:lumMod val="75000"/>
                  </a:schemeClr>
                </a:solidFill>
              </a:rPr>
              <a:t> </a:t>
            </a:r>
            <a:r>
              <a:rPr lang="fr-FR" sz="2000" b="1" dirty="0" err="1" smtClean="0">
                <a:solidFill>
                  <a:schemeClr val="accent2">
                    <a:lumMod val="75000"/>
                  </a:schemeClr>
                </a:solidFill>
              </a:rPr>
              <a:t>preg_match_all</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regex</a:t>
            </a:r>
            <a:r>
              <a:rPr lang="fr-FR" sz="2000" b="1" dirty="0" smtClean="0">
                <a:solidFill>
                  <a:schemeClr val="tx2">
                    <a:lumMod val="75000"/>
                  </a:schemeClr>
                </a:solidFill>
              </a:rPr>
              <a:t>,$chaine[,$tableau[,$flags[,$offset</a:t>
            </a:r>
            <a:r>
              <a:rPr lang="fr-FR" sz="2000" b="1" dirty="0">
                <a:solidFill>
                  <a:schemeClr val="tx2">
                    <a:lumMod val="75000"/>
                  </a:schemeClr>
                </a:solidFill>
              </a:rPr>
              <a:t>]]]</a:t>
            </a:r>
            <a:r>
              <a:rPr lang="fr-FR" sz="2000" b="1" i="1" dirty="0">
                <a:solidFill>
                  <a:schemeClr val="accent2">
                    <a:lumMod val="75000"/>
                  </a:schemeClr>
                </a:solidFill>
              </a:rPr>
              <a:t>) </a:t>
            </a:r>
            <a:endParaRPr lang="fr-FR" sz="2000" b="1" i="1" dirty="0" smtClean="0">
              <a:solidFill>
                <a:schemeClr val="accent2">
                  <a:lumMod val="75000"/>
                </a:schemeClr>
              </a:solidFill>
            </a:endParaRPr>
          </a:p>
          <a:p>
            <a:pPr marL="0" indent="0">
              <a:buNone/>
            </a:pPr>
            <a:r>
              <a:rPr lang="fr-FR" sz="2000" dirty="0" smtClean="0"/>
              <a:t>Analyse </a:t>
            </a:r>
            <a:r>
              <a:rPr lang="fr-FR" sz="2000" b="1" dirty="0" smtClean="0">
                <a:solidFill>
                  <a:schemeClr val="tx2">
                    <a:lumMod val="75000"/>
                  </a:schemeClr>
                </a:solidFill>
              </a:rPr>
              <a:t>$chaine</a:t>
            </a:r>
            <a:r>
              <a:rPr lang="fr-FR" sz="2000" dirty="0" smtClean="0"/>
              <a:t> pour trouver toutes les chaînes de caractères correspondant à </a:t>
            </a:r>
            <a:r>
              <a:rPr lang="fr-FR" sz="2000" b="1" dirty="0" smtClean="0">
                <a:solidFill>
                  <a:schemeClr val="tx2">
                    <a:lumMod val="75000"/>
                  </a:schemeClr>
                </a:solidFill>
              </a:rPr>
              <a:t>$</a:t>
            </a:r>
            <a:r>
              <a:rPr lang="fr-FR" sz="2000" b="1" dirty="0" err="1" smtClean="0">
                <a:solidFill>
                  <a:schemeClr val="tx2">
                    <a:lumMod val="75000"/>
                  </a:schemeClr>
                </a:solidFill>
              </a:rPr>
              <a:t>regex</a:t>
            </a:r>
            <a:r>
              <a:rPr lang="fr-FR" sz="2000" dirty="0" smtClean="0"/>
              <a:t>. Comme </a:t>
            </a:r>
            <a:r>
              <a:rPr lang="fr-FR" sz="2000" dirty="0" err="1" smtClean="0"/>
              <a:t>preg_match</a:t>
            </a:r>
            <a:r>
              <a:rPr lang="fr-FR" sz="2000" dirty="0" smtClean="0"/>
              <a:t>() mais globale.</a:t>
            </a:r>
          </a:p>
          <a:p>
            <a:pPr marL="0" indent="0">
              <a:buNone/>
            </a:pPr>
            <a:endParaRPr lang="fr-FR" sz="2000" dirty="0" smtClean="0"/>
          </a:p>
          <a:p>
            <a:pPr marL="0" indent="0">
              <a:buNone/>
            </a:pPr>
            <a:r>
              <a:rPr lang="fr-FR" sz="2000" b="1" dirty="0">
                <a:solidFill>
                  <a:schemeClr val="tx2">
                    <a:lumMod val="75000"/>
                  </a:schemeClr>
                </a:solidFill>
              </a:rPr>
              <a:t>$</a:t>
            </a:r>
            <a:r>
              <a:rPr lang="fr-FR" sz="2000" b="1" dirty="0" err="1">
                <a:solidFill>
                  <a:schemeClr val="tx2">
                    <a:lumMod val="75000"/>
                  </a:schemeClr>
                </a:solidFill>
              </a:rPr>
              <a:t>regex</a:t>
            </a:r>
            <a:r>
              <a:rPr lang="fr-FR" sz="2000" b="1" dirty="0">
                <a:solidFill>
                  <a:schemeClr val="tx2">
                    <a:lumMod val="75000"/>
                  </a:schemeClr>
                </a:solidFill>
              </a:rPr>
              <a:t> </a:t>
            </a:r>
            <a:r>
              <a:rPr lang="fr-FR" sz="2000" dirty="0" smtClean="0"/>
              <a:t>: chaîne contenant l'expression régulière,</a:t>
            </a:r>
          </a:p>
          <a:p>
            <a:pPr marL="0" indent="0">
              <a:buNone/>
            </a:pPr>
            <a:r>
              <a:rPr lang="fr-FR" sz="2000" b="1" dirty="0">
                <a:solidFill>
                  <a:schemeClr val="tx2">
                    <a:lumMod val="75000"/>
                  </a:schemeClr>
                </a:solidFill>
              </a:rPr>
              <a:t>$chaine </a:t>
            </a:r>
            <a:r>
              <a:rPr lang="fr-FR" sz="2000" dirty="0" smtClean="0"/>
              <a:t>: chaîne contenant la chaîne à analyser,</a:t>
            </a:r>
          </a:p>
          <a:p>
            <a:pPr marL="0" indent="0">
              <a:buNone/>
            </a:pPr>
            <a:r>
              <a:rPr lang="fr-FR" sz="2000" b="1" dirty="0">
                <a:solidFill>
                  <a:schemeClr val="tx2">
                    <a:lumMod val="75000"/>
                  </a:schemeClr>
                </a:solidFill>
              </a:rPr>
              <a:t>$tableau </a:t>
            </a:r>
            <a:r>
              <a:rPr lang="fr-FR" sz="2000" b="1" dirty="0" smtClean="0">
                <a:solidFill>
                  <a:schemeClr val="tx2">
                    <a:lumMod val="75000"/>
                  </a:schemeClr>
                </a:solidFill>
              </a:rPr>
              <a:t>: </a:t>
            </a:r>
            <a:r>
              <a:rPr lang="fr-FR" sz="2000" dirty="0" smtClean="0"/>
              <a:t>tableau contenant le résultat de la recherche.</a:t>
            </a:r>
          </a:p>
          <a:p>
            <a:pPr marL="0" indent="0">
              <a:buNone/>
            </a:pPr>
            <a:r>
              <a:rPr lang="fr-FR" sz="2000" dirty="0" smtClean="0"/>
              <a:t>       si pas de $flag ou $flag = </a:t>
            </a:r>
            <a:r>
              <a:rPr lang="fr-FR" sz="2000" b="1" dirty="0" smtClean="0"/>
              <a:t>PREG_PATTERN_ORDER :</a:t>
            </a:r>
            <a:endParaRPr lang="fr-FR" sz="2000" dirty="0" smtClean="0"/>
          </a:p>
          <a:p>
            <a:pPr marL="0" indent="0">
              <a:buNone/>
            </a:pPr>
            <a:r>
              <a:rPr lang="fr-FR" sz="2000" dirty="0"/>
              <a:t>	</a:t>
            </a:r>
            <a:r>
              <a:rPr lang="fr-FR" sz="2000" dirty="0" smtClean="0"/>
              <a:t>$tableau[0] : tableau des chaînes satisfaisant à $</a:t>
            </a:r>
            <a:r>
              <a:rPr lang="fr-FR" sz="2000" dirty="0" err="1" smtClean="0"/>
              <a:t>regex</a:t>
            </a:r>
            <a:r>
              <a:rPr lang="fr-FR" sz="2000" dirty="0" smtClean="0"/>
              <a:t>,</a:t>
            </a:r>
          </a:p>
          <a:p>
            <a:pPr marL="0" indent="0">
              <a:buNone/>
            </a:pPr>
            <a:r>
              <a:rPr lang="fr-FR" sz="2000" dirty="0" smtClean="0"/>
              <a:t>	$tableau[1] : </a:t>
            </a:r>
            <a:r>
              <a:rPr lang="fr-FR" sz="2000" dirty="0"/>
              <a:t>tableau des </a:t>
            </a:r>
            <a:r>
              <a:rPr lang="fr-FR" sz="2000" dirty="0" smtClean="0"/>
              <a:t>chaînes de la 1ère parenthèse </a:t>
            </a:r>
            <a:r>
              <a:rPr lang="fr-FR" sz="2000" dirty="0" err="1" smtClean="0"/>
              <a:t>capturante</a:t>
            </a:r>
            <a:r>
              <a:rPr lang="fr-FR" sz="2000" dirty="0" smtClean="0"/>
              <a:t>,</a:t>
            </a:r>
          </a:p>
          <a:p>
            <a:pPr marL="0" indent="0">
              <a:buNone/>
            </a:pPr>
            <a:r>
              <a:rPr lang="fr-FR" sz="2000" dirty="0"/>
              <a:t>	$</a:t>
            </a:r>
            <a:r>
              <a:rPr lang="fr-FR" sz="2000" dirty="0" smtClean="0"/>
              <a:t>tableau[2] </a:t>
            </a:r>
            <a:r>
              <a:rPr lang="fr-FR" sz="2000" dirty="0"/>
              <a:t>: tableau des </a:t>
            </a:r>
            <a:r>
              <a:rPr lang="fr-FR" sz="2000" dirty="0" smtClean="0"/>
              <a:t>chaînes </a:t>
            </a:r>
            <a:r>
              <a:rPr lang="fr-FR" sz="2000" dirty="0"/>
              <a:t>de la </a:t>
            </a:r>
            <a:r>
              <a:rPr lang="fr-FR" sz="2000" dirty="0" smtClean="0"/>
              <a:t>2ème parenthèse </a:t>
            </a:r>
            <a:r>
              <a:rPr lang="fr-FR" sz="2000" dirty="0" err="1"/>
              <a:t>capturante</a:t>
            </a:r>
            <a:r>
              <a:rPr lang="fr-FR" sz="2000" dirty="0" smtClean="0"/>
              <a:t>, ...</a:t>
            </a:r>
          </a:p>
          <a:p>
            <a:pPr marL="0" indent="0">
              <a:buNone/>
            </a:pPr>
            <a:endParaRPr lang="fr-FR" sz="2000" dirty="0" smtClean="0"/>
          </a:p>
        </p:txBody>
      </p:sp>
    </p:spTree>
    <p:extLst>
      <p:ext uri="{BB962C8B-B14F-4D97-AF65-F5344CB8AC3E}">
        <p14:creationId xmlns:p14="http://schemas.microsoft.com/office/powerpoint/2010/main" val="2092644831"/>
      </p:ext>
    </p:extLst>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tableaux</a:t>
            </a:r>
            <a:endParaRPr lang="fr-FR" dirty="0"/>
          </a:p>
        </p:txBody>
      </p:sp>
      <p:sp>
        <p:nvSpPr>
          <p:cNvPr id="3" name="Espace réservé du contenu 2"/>
          <p:cNvSpPr>
            <a:spLocks noGrp="1"/>
          </p:cNvSpPr>
          <p:nvPr>
            <p:ph idx="1"/>
          </p:nvPr>
        </p:nvSpPr>
        <p:spPr>
          <a:xfrm>
            <a:off x="762000" y="1268760"/>
            <a:ext cx="8274496" cy="5328593"/>
          </a:xfrm>
        </p:spPr>
        <p:txBody>
          <a:bodyPr>
            <a:normAutofit/>
          </a:bodyPr>
          <a:lstStyle/>
          <a:p>
            <a:pPr marL="0" indent="0">
              <a:buNone/>
            </a:pPr>
            <a:r>
              <a:rPr lang="fr-FR" sz="2000" dirty="0" smtClean="0"/>
              <a:t>exemples :</a:t>
            </a:r>
          </a:p>
          <a:p>
            <a:pPr marL="0" indent="0">
              <a:buNone/>
            </a:pPr>
            <a:r>
              <a:rPr lang="fr-FR" sz="2000" dirty="0" smtClean="0"/>
              <a:t>$tab1 = array (</a:t>
            </a:r>
          </a:p>
          <a:p>
            <a:pPr marL="0" indent="0">
              <a:buNone/>
            </a:pPr>
            <a:r>
              <a:rPr lang="fr-FR" sz="2000" dirty="0" smtClean="0"/>
              <a:t>   </a:t>
            </a:r>
            <a:r>
              <a:rPr lang="fr-FR" sz="2000" dirty="0"/>
              <a:t>"</a:t>
            </a:r>
            <a:r>
              <a:rPr lang="fr-FR" sz="2000" dirty="0" smtClean="0"/>
              <a:t>France" =&gt; </a:t>
            </a:r>
            <a:r>
              <a:rPr lang="fr-FR" sz="2000" dirty="0"/>
              <a:t>"Paris</a:t>
            </a:r>
            <a:r>
              <a:rPr lang="fr-FR" sz="2000" dirty="0" smtClean="0"/>
              <a:t>",</a:t>
            </a:r>
          </a:p>
          <a:p>
            <a:pPr marL="0" indent="0">
              <a:buNone/>
            </a:pPr>
            <a:r>
              <a:rPr lang="fr-FR" sz="2000" dirty="0" smtClean="0"/>
              <a:t>   "</a:t>
            </a:r>
            <a:r>
              <a:rPr lang="fr-FR" sz="2000" dirty="0"/>
              <a:t>Belgique</a:t>
            </a:r>
            <a:r>
              <a:rPr lang="fr-FR" sz="2000" dirty="0" smtClean="0"/>
              <a:t>" =&gt; </a:t>
            </a:r>
            <a:r>
              <a:rPr lang="fr-FR" sz="2000" dirty="0"/>
              <a:t>"</a:t>
            </a:r>
            <a:r>
              <a:rPr lang="fr-FR" sz="2000" dirty="0" smtClean="0"/>
              <a:t>Bruxelles",</a:t>
            </a:r>
          </a:p>
          <a:p>
            <a:pPr marL="0" indent="0">
              <a:buNone/>
            </a:pPr>
            <a:r>
              <a:rPr lang="fr-FR" sz="2000" dirty="0" smtClean="0"/>
              <a:t>   "Italie" =&gt; "Rome"</a:t>
            </a:r>
            <a:endParaRPr lang="fr-FR" sz="2000" dirty="0"/>
          </a:p>
          <a:p>
            <a:pPr marL="0" indent="0">
              <a:buNone/>
            </a:pPr>
            <a:r>
              <a:rPr lang="fr-FR" sz="2000" dirty="0" smtClean="0"/>
              <a:t>);</a:t>
            </a:r>
          </a:p>
          <a:p>
            <a:pPr marL="0" indent="0">
              <a:buNone/>
            </a:pPr>
            <a:r>
              <a:rPr lang="fr-FR" sz="2000" i="1" dirty="0" smtClean="0"/>
              <a:t>	et depuis PHP 5.4 :</a:t>
            </a:r>
          </a:p>
          <a:p>
            <a:pPr marL="0" indent="0">
              <a:buNone/>
            </a:pPr>
            <a:r>
              <a:rPr lang="fr-FR" sz="2000" dirty="0"/>
              <a:t>$tab1 = </a:t>
            </a:r>
            <a:r>
              <a:rPr lang="fr-FR" sz="2000" dirty="0" smtClean="0"/>
              <a:t>[</a:t>
            </a:r>
            <a:endParaRPr lang="fr-FR" sz="2000" dirty="0"/>
          </a:p>
          <a:p>
            <a:pPr marL="0" indent="0">
              <a:buNone/>
            </a:pPr>
            <a:r>
              <a:rPr lang="fr-FR" sz="2000" dirty="0"/>
              <a:t>   "France" =&gt; "Paris",</a:t>
            </a:r>
          </a:p>
          <a:p>
            <a:pPr marL="0" indent="0">
              <a:buNone/>
            </a:pPr>
            <a:r>
              <a:rPr lang="fr-FR" sz="2000" dirty="0"/>
              <a:t>   "Belgique" =&gt; "Bruxelles",</a:t>
            </a:r>
          </a:p>
          <a:p>
            <a:pPr marL="0" indent="0">
              <a:buNone/>
            </a:pPr>
            <a:r>
              <a:rPr lang="fr-FR" sz="2000" dirty="0"/>
              <a:t>   "Italie" =&gt; "Rome"</a:t>
            </a:r>
          </a:p>
          <a:p>
            <a:pPr marL="0" indent="0">
              <a:buNone/>
            </a:pPr>
            <a:r>
              <a:rPr lang="fr-FR" sz="2000" dirty="0" smtClean="0"/>
              <a:t>];</a:t>
            </a:r>
            <a:endParaRPr lang="fr-FR" sz="2000" dirty="0"/>
          </a:p>
          <a:p>
            <a:pPr marL="0" indent="0">
              <a:buNone/>
            </a:pPr>
            <a:endParaRPr lang="fr-FR" sz="2000" dirty="0" smtClean="0"/>
          </a:p>
          <a:p>
            <a:pPr marL="0" indent="0">
              <a:buNone/>
            </a:pPr>
            <a:endParaRPr lang="fr-FR" sz="2000" dirty="0"/>
          </a:p>
          <a:p>
            <a:pPr marL="0" indent="0">
              <a:buNone/>
            </a:pPr>
            <a:endParaRPr lang="fr-FR" sz="2000" dirty="0" smtClean="0"/>
          </a:p>
        </p:txBody>
      </p:sp>
    </p:spTree>
    <p:extLst>
      <p:ext uri="{BB962C8B-B14F-4D97-AF65-F5344CB8AC3E}">
        <p14:creationId xmlns:p14="http://schemas.microsoft.com/office/powerpoint/2010/main" val="2746327830"/>
      </p:ext>
    </p:extLst>
  </p:cSld>
  <p:clrMapOvr>
    <a:masterClrMapping/>
  </p:clrMapOvr>
  <p:transition spd="slow">
    <p:wipe dir="d"/>
  </p:transition>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smtClean="0">
                <a:solidFill>
                  <a:schemeClr val="accent2">
                    <a:lumMod val="75000"/>
                  </a:schemeClr>
                </a:solidFill>
              </a:rPr>
              <a:t>fonction </a:t>
            </a:r>
            <a:r>
              <a:rPr lang="fr-FR" sz="2000" b="1" i="1" dirty="0" err="1" smtClean="0">
                <a:solidFill>
                  <a:schemeClr val="accent2">
                    <a:lumMod val="75000"/>
                  </a:schemeClr>
                </a:solidFill>
              </a:rPr>
              <a:t>preg_match_all</a:t>
            </a:r>
            <a:r>
              <a:rPr lang="fr-FR" sz="2000" b="1" i="1" dirty="0" smtClean="0">
                <a:solidFill>
                  <a:schemeClr val="accent2">
                    <a:lumMod val="75000"/>
                  </a:schemeClr>
                </a:solidFill>
              </a:rPr>
              <a:t>($</a:t>
            </a:r>
            <a:r>
              <a:rPr lang="fr-FR" sz="2000" b="1" i="1" dirty="0" err="1" smtClean="0">
                <a:solidFill>
                  <a:schemeClr val="accent2">
                    <a:lumMod val="75000"/>
                  </a:schemeClr>
                </a:solidFill>
              </a:rPr>
              <a:t>regex</a:t>
            </a:r>
            <a:r>
              <a:rPr lang="fr-FR" sz="2000" b="1" i="1" dirty="0" smtClean="0">
                <a:solidFill>
                  <a:schemeClr val="accent2">
                    <a:lumMod val="75000"/>
                  </a:schemeClr>
                </a:solidFill>
              </a:rPr>
              <a:t>,$</a:t>
            </a:r>
            <a:r>
              <a:rPr lang="fr-FR" sz="2000" b="1" i="1" dirty="0" err="1" smtClean="0">
                <a:solidFill>
                  <a:schemeClr val="accent2">
                    <a:lumMod val="75000"/>
                  </a:schemeClr>
                </a:solidFill>
              </a:rPr>
              <a:t>chaine,$tableau</a:t>
            </a:r>
            <a:r>
              <a:rPr lang="fr-FR" sz="2000" b="1" i="1" dirty="0" smtClean="0">
                <a:solidFill>
                  <a:schemeClr val="accent2">
                    <a:lumMod val="75000"/>
                  </a:schemeClr>
                </a:solidFill>
              </a:rPr>
              <a:t>[,$flags[,$offset]])</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700808"/>
            <a:ext cx="8532440" cy="4896545"/>
          </a:xfrm>
        </p:spPr>
        <p:txBody>
          <a:bodyPr numCol="1">
            <a:normAutofit/>
          </a:bodyPr>
          <a:lstStyle/>
          <a:p>
            <a:pPr marL="0" indent="0">
              <a:buNone/>
            </a:pPr>
            <a:r>
              <a:rPr lang="fr-FR" sz="2000" dirty="0" smtClean="0"/>
              <a:t>      si $</a:t>
            </a:r>
            <a:r>
              <a:rPr lang="fr-FR" sz="2000" dirty="0"/>
              <a:t>flag = </a:t>
            </a:r>
            <a:r>
              <a:rPr lang="fr-FR" sz="2000" b="1" dirty="0" smtClean="0"/>
              <a:t>PREG_SET_ORDER </a:t>
            </a:r>
            <a:r>
              <a:rPr lang="fr-FR" sz="2000" b="1" dirty="0"/>
              <a:t>:</a:t>
            </a:r>
            <a:endParaRPr lang="fr-FR" sz="2000" dirty="0"/>
          </a:p>
          <a:p>
            <a:pPr marL="0" indent="0">
              <a:buNone/>
            </a:pPr>
            <a:r>
              <a:rPr lang="fr-FR" sz="2000" dirty="0"/>
              <a:t>	$tableau[0] : tableau </a:t>
            </a:r>
            <a:r>
              <a:rPr lang="fr-FR" sz="2000" dirty="0" smtClean="0"/>
              <a:t>de la </a:t>
            </a:r>
            <a:r>
              <a:rPr lang="fr-FR" sz="2000" dirty="0"/>
              <a:t>1ère parenthèse </a:t>
            </a:r>
            <a:r>
              <a:rPr lang="fr-FR" sz="2000" dirty="0" err="1" smtClean="0"/>
              <a:t>capturante</a:t>
            </a:r>
            <a:r>
              <a:rPr lang="fr-FR" sz="2000" dirty="0" smtClean="0"/>
              <a:t> :</a:t>
            </a:r>
          </a:p>
          <a:p>
            <a:pPr marL="0" indent="0">
              <a:buNone/>
            </a:pPr>
            <a:r>
              <a:rPr lang="fr-FR" sz="2000" dirty="0"/>
              <a:t>	</a:t>
            </a:r>
            <a:r>
              <a:rPr lang="fr-FR" sz="2000" dirty="0" smtClean="0"/>
              <a:t>      $tableau [0][0] chaîne </a:t>
            </a:r>
            <a:r>
              <a:rPr lang="fr-FR" sz="2000" dirty="0"/>
              <a:t>satisfaisant à $</a:t>
            </a:r>
            <a:r>
              <a:rPr lang="fr-FR" sz="2000" dirty="0" err="1"/>
              <a:t>regex</a:t>
            </a:r>
            <a:r>
              <a:rPr lang="fr-FR" sz="2000" dirty="0" smtClean="0"/>
              <a:t>,</a:t>
            </a:r>
          </a:p>
          <a:p>
            <a:pPr marL="0" indent="0">
              <a:buNone/>
            </a:pPr>
            <a:r>
              <a:rPr lang="fr-FR" sz="2000" dirty="0"/>
              <a:t>	      $tableau [0</a:t>
            </a:r>
            <a:r>
              <a:rPr lang="fr-FR" sz="2000" dirty="0" smtClean="0"/>
              <a:t>][1] </a:t>
            </a:r>
            <a:r>
              <a:rPr lang="fr-FR" sz="2000" dirty="0"/>
              <a:t>chaîne </a:t>
            </a:r>
            <a:r>
              <a:rPr lang="fr-FR" sz="2000" dirty="0" smtClean="0"/>
              <a:t>capturée,</a:t>
            </a:r>
            <a:endParaRPr lang="fr-FR" sz="2000" dirty="0"/>
          </a:p>
          <a:p>
            <a:pPr marL="0" indent="0">
              <a:buNone/>
            </a:pPr>
            <a:r>
              <a:rPr lang="fr-FR" sz="2000" dirty="0"/>
              <a:t>	$tableau[1] : tableau </a:t>
            </a:r>
            <a:r>
              <a:rPr lang="fr-FR" sz="2000" dirty="0" smtClean="0"/>
              <a:t>de </a:t>
            </a:r>
            <a:r>
              <a:rPr lang="fr-FR" sz="2000" dirty="0"/>
              <a:t>la 2ème parenthèse </a:t>
            </a:r>
            <a:r>
              <a:rPr lang="fr-FR" sz="2000" dirty="0" err="1" smtClean="0"/>
              <a:t>capturante</a:t>
            </a:r>
            <a:endParaRPr lang="fr-FR" sz="2000" dirty="0" smtClean="0"/>
          </a:p>
          <a:p>
            <a:pPr marL="0" indent="0">
              <a:buNone/>
            </a:pPr>
            <a:r>
              <a:rPr lang="fr-FR" sz="2000" dirty="0"/>
              <a:t>	      $tableau </a:t>
            </a:r>
            <a:r>
              <a:rPr lang="fr-FR" sz="2000" dirty="0" smtClean="0"/>
              <a:t>[1][</a:t>
            </a:r>
            <a:r>
              <a:rPr lang="fr-FR" sz="2000" dirty="0"/>
              <a:t>0] chaîne satisfaisant à $</a:t>
            </a:r>
            <a:r>
              <a:rPr lang="fr-FR" sz="2000" dirty="0" err="1"/>
              <a:t>regex</a:t>
            </a:r>
            <a:r>
              <a:rPr lang="fr-FR" sz="2000" dirty="0"/>
              <a:t>,</a:t>
            </a:r>
          </a:p>
          <a:p>
            <a:pPr marL="0" indent="0">
              <a:buNone/>
            </a:pPr>
            <a:r>
              <a:rPr lang="fr-FR" sz="2000" dirty="0"/>
              <a:t>	      $tableau </a:t>
            </a:r>
            <a:r>
              <a:rPr lang="fr-FR" sz="2000" dirty="0" smtClean="0"/>
              <a:t>[1][</a:t>
            </a:r>
            <a:r>
              <a:rPr lang="fr-FR" sz="2000" dirty="0"/>
              <a:t>1] chaîne capturée,</a:t>
            </a:r>
          </a:p>
          <a:p>
            <a:pPr marL="0" indent="0">
              <a:buNone/>
            </a:pPr>
            <a:r>
              <a:rPr lang="fr-FR" sz="2000" b="1" dirty="0" smtClean="0">
                <a:solidFill>
                  <a:schemeClr val="tx2">
                    <a:lumMod val="75000"/>
                  </a:schemeClr>
                </a:solidFill>
              </a:rPr>
              <a:t>flags</a:t>
            </a:r>
            <a:r>
              <a:rPr lang="fr-FR" sz="2000" dirty="0" smtClean="0"/>
              <a:t> : (optionnel) </a:t>
            </a:r>
            <a:r>
              <a:rPr lang="fr-FR" sz="2000" b="1" dirty="0" smtClean="0"/>
              <a:t>PREG_OFFSET_CAPTURE </a:t>
            </a:r>
            <a:r>
              <a:rPr lang="fr-FR" sz="2000" dirty="0" smtClean="0"/>
              <a:t>si ce flag est présent, chaque 	élément du tableau résultat contiendra un tableau composé de la 	chaîne et de la position de la chaîne.</a:t>
            </a:r>
            <a:endParaRPr lang="fr-FR" sz="2000" dirty="0"/>
          </a:p>
          <a:p>
            <a:pPr marL="0" indent="0">
              <a:buNone/>
            </a:pPr>
            <a:r>
              <a:rPr lang="fr-FR" sz="2000" b="1" dirty="0" smtClean="0">
                <a:solidFill>
                  <a:schemeClr val="tx2">
                    <a:lumMod val="75000"/>
                  </a:schemeClr>
                </a:solidFill>
              </a:rPr>
              <a:t>offset</a:t>
            </a:r>
            <a:r>
              <a:rPr lang="fr-FR" sz="2000" dirty="0" smtClean="0"/>
              <a:t> : (optionnel) spécifie la position correspondant au début de la recherche.</a:t>
            </a:r>
          </a:p>
          <a:p>
            <a:pPr marL="0" indent="0">
              <a:buNone/>
            </a:pPr>
            <a:r>
              <a:rPr lang="fr-FR" sz="2000" b="1" dirty="0" smtClean="0"/>
              <a:t>Valeur de retour </a:t>
            </a:r>
            <a:r>
              <a:rPr lang="fr-FR" sz="2000" dirty="0" smtClean="0"/>
              <a:t>: 1 en cas de succès, 0 sinon.</a:t>
            </a:r>
          </a:p>
        </p:txBody>
      </p:sp>
    </p:spTree>
    <p:extLst>
      <p:ext uri="{BB962C8B-B14F-4D97-AF65-F5344CB8AC3E}">
        <p14:creationId xmlns:p14="http://schemas.microsoft.com/office/powerpoint/2010/main" val="940137767"/>
      </p:ext>
    </p:extLst>
  </p:cSld>
  <p:clrMapOvr>
    <a:masterClrMapping/>
  </p:clrMapOvr>
  <p:transition spd="slow">
    <p:wipe dir="d"/>
  </p:transition>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smtClean="0">
                <a:solidFill>
                  <a:schemeClr val="accent2">
                    <a:lumMod val="75000"/>
                  </a:schemeClr>
                </a:solidFill>
              </a:rPr>
              <a:t>fonction </a:t>
            </a:r>
            <a:r>
              <a:rPr lang="fr-FR" sz="2000" b="1" i="1" dirty="0" err="1" smtClean="0">
                <a:solidFill>
                  <a:schemeClr val="accent2">
                    <a:lumMod val="75000"/>
                  </a:schemeClr>
                </a:solidFill>
              </a:rPr>
              <a:t>preg_match_all</a:t>
            </a:r>
            <a:r>
              <a:rPr lang="fr-FR" sz="2000" b="1" i="1" dirty="0" smtClean="0">
                <a:solidFill>
                  <a:schemeClr val="accent2">
                    <a:lumMod val="75000"/>
                  </a:schemeClr>
                </a:solidFill>
              </a:rPr>
              <a:t>($</a:t>
            </a:r>
            <a:r>
              <a:rPr lang="fr-FR" sz="2000" b="1" i="1" dirty="0" err="1" smtClean="0">
                <a:solidFill>
                  <a:schemeClr val="accent2">
                    <a:lumMod val="75000"/>
                  </a:schemeClr>
                </a:solidFill>
              </a:rPr>
              <a:t>regex</a:t>
            </a:r>
            <a:r>
              <a:rPr lang="fr-FR" sz="2000" b="1" i="1" dirty="0" smtClean="0">
                <a:solidFill>
                  <a:schemeClr val="accent2">
                    <a:lumMod val="75000"/>
                  </a:schemeClr>
                </a:solidFill>
              </a:rPr>
              <a:t>,$</a:t>
            </a:r>
            <a:r>
              <a:rPr lang="fr-FR" sz="2000" b="1" i="1" dirty="0" err="1" smtClean="0">
                <a:solidFill>
                  <a:schemeClr val="accent2">
                    <a:lumMod val="75000"/>
                  </a:schemeClr>
                </a:solidFill>
              </a:rPr>
              <a:t>chaine,$tableau</a:t>
            </a:r>
            <a:r>
              <a:rPr lang="fr-FR" sz="2000" b="1" i="1" dirty="0" smtClean="0">
                <a:solidFill>
                  <a:schemeClr val="accent2">
                    <a:lumMod val="75000"/>
                  </a:schemeClr>
                </a:solidFill>
              </a:rPr>
              <a:t>[,$flags[,$offset]])</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340768"/>
            <a:ext cx="8532440" cy="4896545"/>
          </a:xfrm>
        </p:spPr>
        <p:txBody>
          <a:bodyPr numCol="1">
            <a:normAutofit/>
          </a:bodyPr>
          <a:lstStyle/>
          <a:p>
            <a:pPr marL="0" indent="0">
              <a:buNone/>
            </a:pPr>
            <a:r>
              <a:rPr lang="fr-FR" sz="2000" dirty="0" smtClean="0"/>
              <a:t>Exemples :</a:t>
            </a:r>
          </a:p>
          <a:p>
            <a:pPr marL="0" indent="0">
              <a:buNone/>
            </a:pPr>
            <a:r>
              <a:rPr lang="fr-FR" sz="2000" b="1" dirty="0">
                <a:solidFill>
                  <a:srgbClr val="C00000"/>
                </a:solidFill>
              </a:rPr>
              <a:t>&lt;?PHP</a:t>
            </a:r>
          </a:p>
          <a:p>
            <a:pPr marL="0" indent="0">
              <a:spcBef>
                <a:spcPts val="0"/>
              </a:spcBef>
              <a:buNone/>
            </a:pP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regex</a:t>
            </a:r>
            <a:r>
              <a:rPr lang="fr-FR" sz="2000" b="1" dirty="0">
                <a:latin typeface="Courier New" pitchFamily="49" charset="0"/>
                <a:cs typeface="Courier New" pitchFamily="49" charset="0"/>
              </a:rPr>
              <a:t> = "#ou#";</a:t>
            </a:r>
          </a:p>
          <a:p>
            <a:pPr marL="0" indent="0">
              <a:spcBef>
                <a:spcPts val="0"/>
              </a:spcBef>
              <a:buNone/>
            </a:pPr>
            <a:r>
              <a:rPr lang="fr-FR" sz="2000" b="1" dirty="0">
                <a:latin typeface="Courier New" pitchFamily="49" charset="0"/>
                <a:cs typeface="Courier New" pitchFamily="49" charset="0"/>
              </a:rPr>
              <a:t>$chaine = "bonjour à tous";</a:t>
            </a:r>
          </a:p>
          <a:p>
            <a:pPr marL="0" indent="0">
              <a:spcBef>
                <a:spcPts val="0"/>
              </a:spcBef>
              <a:buNone/>
            </a:pPr>
            <a:r>
              <a:rPr lang="fr-FR" sz="2000" b="1" dirty="0" err="1">
                <a:latin typeface="Courier New" pitchFamily="49" charset="0"/>
                <a:cs typeface="Courier New" pitchFamily="49" charset="0"/>
              </a:rPr>
              <a:t>echo</a:t>
            </a:r>
            <a:r>
              <a:rPr lang="fr-FR" sz="2000" b="1" dirty="0">
                <a:latin typeface="Courier New" pitchFamily="49" charset="0"/>
                <a:cs typeface="Courier New" pitchFamily="49" charset="0"/>
              </a:rPr>
              <a:t> "A : ".</a:t>
            </a:r>
            <a:r>
              <a:rPr lang="fr-FR" sz="2000" b="1" dirty="0" err="1" smtClean="0">
                <a:latin typeface="Courier New" pitchFamily="49" charset="0"/>
                <a:cs typeface="Courier New" pitchFamily="49" charset="0"/>
              </a:rPr>
              <a:t>preg_match_all</a:t>
            </a:r>
            <a:r>
              <a:rPr lang="fr-FR" sz="2000" b="1" dirty="0" smtClean="0">
                <a:latin typeface="Courier New" pitchFamily="49" charset="0"/>
                <a:cs typeface="Courier New" pitchFamily="49" charset="0"/>
              </a:rPr>
              <a:t>($</a:t>
            </a:r>
            <a:r>
              <a:rPr lang="fr-FR" sz="2000" b="1" dirty="0" err="1">
                <a:latin typeface="Courier New" pitchFamily="49" charset="0"/>
                <a:cs typeface="Courier New" pitchFamily="49" charset="0"/>
              </a:rPr>
              <a:t>regex</a:t>
            </a:r>
            <a:r>
              <a:rPr lang="fr-FR" sz="2000" b="1" dirty="0">
                <a:latin typeface="Courier New" pitchFamily="49" charset="0"/>
                <a:cs typeface="Courier New" pitchFamily="49" charset="0"/>
              </a:rPr>
              <a:t>,$</a:t>
            </a:r>
            <a:r>
              <a:rPr lang="fr-FR" sz="2000" b="1" dirty="0" err="1" smtClean="0">
                <a:latin typeface="Courier New" pitchFamily="49" charset="0"/>
                <a:cs typeface="Courier New" pitchFamily="49" charset="0"/>
              </a:rPr>
              <a:t>chaine,$tab</a:t>
            </a:r>
            <a:r>
              <a:rPr lang="fr-FR" sz="2000" b="1" dirty="0" smtClean="0">
                <a:latin typeface="Courier New" pitchFamily="49" charset="0"/>
                <a:cs typeface="Courier New" pitchFamily="49" charset="0"/>
              </a:rPr>
              <a:t>)."&lt;</a:t>
            </a:r>
            <a:r>
              <a:rPr lang="fr-FR" sz="2000" b="1" dirty="0" err="1">
                <a:latin typeface="Courier New" pitchFamily="49" charset="0"/>
                <a:cs typeface="Courier New" pitchFamily="49" charset="0"/>
              </a:rPr>
              <a:t>br</a:t>
            </a:r>
            <a:r>
              <a:rPr lang="fr-FR" sz="2000" b="1" dirty="0">
                <a:latin typeface="Courier New" pitchFamily="49" charset="0"/>
                <a:cs typeface="Courier New" pitchFamily="49" charset="0"/>
              </a:rPr>
              <a:t>/&gt;";</a:t>
            </a:r>
          </a:p>
          <a:p>
            <a:pPr marL="0" indent="0">
              <a:spcBef>
                <a:spcPts val="0"/>
              </a:spcBef>
              <a:buNone/>
            </a:pP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res</a:t>
            </a:r>
            <a:r>
              <a:rPr lang="fr-FR" sz="2000" b="1" dirty="0">
                <a:latin typeface="Courier New" pitchFamily="49" charset="0"/>
                <a:cs typeface="Courier New" pitchFamily="49" charset="0"/>
              </a:rPr>
              <a:t> = </a:t>
            </a:r>
            <a:r>
              <a:rPr lang="fr-FR" sz="2000" b="1" dirty="0" err="1" smtClean="0">
                <a:latin typeface="Courier New" pitchFamily="49" charset="0"/>
                <a:cs typeface="Courier New" pitchFamily="49" charset="0"/>
              </a:rPr>
              <a:t>preg_match_all</a:t>
            </a:r>
            <a:r>
              <a:rPr lang="fr-FR" sz="2000" b="1" dirty="0" smtClean="0">
                <a:latin typeface="Courier New" pitchFamily="49" charset="0"/>
                <a:cs typeface="Courier New" pitchFamily="49" charset="0"/>
              </a:rPr>
              <a:t>($</a:t>
            </a:r>
            <a:r>
              <a:rPr lang="fr-FR" sz="2000" b="1" dirty="0" err="1">
                <a:latin typeface="Courier New" pitchFamily="49" charset="0"/>
                <a:cs typeface="Courier New" pitchFamily="49" charset="0"/>
              </a:rPr>
              <a:t>regex</a:t>
            </a: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chaine,$tab</a:t>
            </a:r>
            <a:r>
              <a:rPr lang="fr-FR" sz="2000" b="1" dirty="0">
                <a:latin typeface="Courier New" pitchFamily="49" charset="0"/>
                <a:cs typeface="Courier New" pitchFamily="49" charset="0"/>
              </a:rPr>
              <a:t>);</a:t>
            </a:r>
          </a:p>
          <a:p>
            <a:pPr marL="0" indent="0">
              <a:spcBef>
                <a:spcPts val="0"/>
              </a:spcBef>
              <a:buNone/>
            </a:pPr>
            <a:r>
              <a:rPr lang="fr-FR" sz="2000" b="1" dirty="0" err="1">
                <a:latin typeface="Courier New" pitchFamily="49" charset="0"/>
                <a:cs typeface="Courier New" pitchFamily="49" charset="0"/>
              </a:rPr>
              <a:t>print_r</a:t>
            </a:r>
            <a:r>
              <a:rPr lang="fr-FR" sz="2000" b="1" dirty="0">
                <a:latin typeface="Courier New" pitchFamily="49" charset="0"/>
                <a:cs typeface="Courier New" pitchFamily="49" charset="0"/>
              </a:rPr>
              <a:t>($tab);</a:t>
            </a:r>
          </a:p>
          <a:p>
            <a:pPr marL="0" indent="0">
              <a:spcBef>
                <a:spcPts val="0"/>
              </a:spcBef>
              <a:buNone/>
            </a:pPr>
            <a:r>
              <a:rPr lang="fr-FR" sz="2000" b="1" dirty="0" err="1">
                <a:latin typeface="Courier New" pitchFamily="49" charset="0"/>
                <a:cs typeface="Courier New" pitchFamily="49" charset="0"/>
              </a:rPr>
              <a:t>echo</a:t>
            </a:r>
            <a:r>
              <a:rPr lang="fr-FR" sz="2000" b="1" dirty="0">
                <a:latin typeface="Courier New" pitchFamily="49" charset="0"/>
                <a:cs typeface="Courier New" pitchFamily="49" charset="0"/>
              </a:rPr>
              <a:t> "&lt;</a:t>
            </a:r>
            <a:r>
              <a:rPr lang="fr-FR" sz="2000" b="1" dirty="0" err="1">
                <a:latin typeface="Courier New" pitchFamily="49" charset="0"/>
                <a:cs typeface="Courier New" pitchFamily="49" charset="0"/>
              </a:rPr>
              <a:t>br</a:t>
            </a:r>
            <a:r>
              <a:rPr lang="fr-FR" sz="2000" b="1" dirty="0">
                <a:latin typeface="Courier New" pitchFamily="49" charset="0"/>
                <a:cs typeface="Courier New" pitchFamily="49" charset="0"/>
              </a:rPr>
              <a:t>/&gt;";</a:t>
            </a:r>
          </a:p>
          <a:p>
            <a:pPr marL="0" indent="0">
              <a:spcBef>
                <a:spcPts val="0"/>
              </a:spcBef>
              <a:buNone/>
            </a:pP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res</a:t>
            </a:r>
            <a:r>
              <a:rPr lang="fr-FR" sz="2000" b="1" dirty="0">
                <a:latin typeface="Courier New" pitchFamily="49" charset="0"/>
                <a:cs typeface="Courier New" pitchFamily="49" charset="0"/>
              </a:rPr>
              <a:t> = </a:t>
            </a:r>
            <a:r>
              <a:rPr lang="fr-FR" sz="2000" b="1" dirty="0" err="1" smtClean="0">
                <a:latin typeface="Courier New" pitchFamily="49" charset="0"/>
                <a:cs typeface="Courier New" pitchFamily="49" charset="0"/>
              </a:rPr>
              <a:t>preg_match_all</a:t>
            </a:r>
            <a:r>
              <a:rPr lang="fr-FR" sz="2000" b="1" dirty="0" smtClean="0">
                <a:latin typeface="Courier New" pitchFamily="49" charset="0"/>
                <a:cs typeface="Courier New" pitchFamily="49" charset="0"/>
              </a:rPr>
              <a:t>($</a:t>
            </a:r>
            <a:r>
              <a:rPr lang="fr-FR" sz="2000" b="1" dirty="0" err="1">
                <a:latin typeface="Courier New" pitchFamily="49" charset="0"/>
                <a:cs typeface="Courier New" pitchFamily="49" charset="0"/>
              </a:rPr>
              <a:t>regex</a:t>
            </a:r>
            <a:r>
              <a:rPr lang="fr-FR" sz="2000" b="1" dirty="0">
                <a:latin typeface="Courier New" pitchFamily="49" charset="0"/>
                <a:cs typeface="Courier New" pitchFamily="49" charset="0"/>
              </a:rPr>
              <a:t>,$chaine,$</a:t>
            </a:r>
            <a:r>
              <a:rPr lang="fr-FR" sz="2000" b="1" dirty="0" err="1">
                <a:latin typeface="Courier New" pitchFamily="49" charset="0"/>
                <a:cs typeface="Courier New" pitchFamily="49" charset="0"/>
              </a:rPr>
              <a:t>tab,PREG_OFFSET_CAPTURE</a:t>
            </a:r>
            <a:r>
              <a:rPr lang="fr-FR" sz="2000" b="1" dirty="0">
                <a:latin typeface="Courier New" pitchFamily="49" charset="0"/>
                <a:cs typeface="Courier New" pitchFamily="49" charset="0"/>
              </a:rPr>
              <a:t>);</a:t>
            </a:r>
          </a:p>
          <a:p>
            <a:pPr marL="0" indent="0">
              <a:spcBef>
                <a:spcPts val="0"/>
              </a:spcBef>
              <a:buNone/>
            </a:pPr>
            <a:r>
              <a:rPr lang="fr-FR" sz="2000" b="1" dirty="0" err="1">
                <a:latin typeface="Courier New" pitchFamily="49" charset="0"/>
                <a:cs typeface="Courier New" pitchFamily="49" charset="0"/>
              </a:rPr>
              <a:t>print_r</a:t>
            </a:r>
            <a:r>
              <a:rPr lang="fr-FR" sz="2000" b="1" dirty="0">
                <a:latin typeface="Courier New" pitchFamily="49" charset="0"/>
                <a:cs typeface="Courier New" pitchFamily="49" charset="0"/>
              </a:rPr>
              <a:t>($tab);</a:t>
            </a:r>
          </a:p>
          <a:p>
            <a:pPr marL="0" indent="0">
              <a:spcBef>
                <a:spcPts val="0"/>
              </a:spcBef>
              <a:buNone/>
            </a:pPr>
            <a:r>
              <a:rPr lang="fr-FR" sz="2000" b="1" dirty="0" err="1">
                <a:latin typeface="Courier New" pitchFamily="49" charset="0"/>
                <a:cs typeface="Courier New" pitchFamily="49" charset="0"/>
              </a:rPr>
              <a:t>echo</a:t>
            </a:r>
            <a:r>
              <a:rPr lang="fr-FR" sz="2000" b="1" dirty="0">
                <a:latin typeface="Courier New" pitchFamily="49" charset="0"/>
                <a:cs typeface="Courier New" pitchFamily="49" charset="0"/>
              </a:rPr>
              <a:t> "&lt;</a:t>
            </a:r>
            <a:r>
              <a:rPr lang="fr-FR" sz="2000" b="1" dirty="0" err="1">
                <a:latin typeface="Courier New" pitchFamily="49" charset="0"/>
                <a:cs typeface="Courier New" pitchFamily="49" charset="0"/>
              </a:rPr>
              <a:t>br</a:t>
            </a:r>
            <a:r>
              <a:rPr lang="fr-FR" sz="2000" b="1" dirty="0" smtClean="0">
                <a:latin typeface="Courier New" pitchFamily="49" charset="0"/>
                <a:cs typeface="Courier New" pitchFamily="49" charset="0"/>
              </a:rPr>
              <a:t>/&gt;";</a:t>
            </a:r>
          </a:p>
          <a:p>
            <a:pPr marL="0" indent="0">
              <a:buNone/>
            </a:pPr>
            <a:r>
              <a:rPr lang="fr-FR" sz="2000" b="1" dirty="0" smtClean="0">
                <a:solidFill>
                  <a:srgbClr val="C00000"/>
                </a:solidFill>
              </a:rPr>
              <a:t>?&gt;</a:t>
            </a:r>
          </a:p>
          <a:p>
            <a:pPr marL="0" indent="0">
              <a:buNone/>
            </a:pPr>
            <a:endParaRPr lang="fr-FR" sz="20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864" y="5921896"/>
            <a:ext cx="8722287"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3922671"/>
      </p:ext>
    </p:extLst>
  </p:cSld>
  <p:clrMapOvr>
    <a:masterClrMapping/>
  </p:clrMapOvr>
  <p:transition spd="slow">
    <p:wipe dir="d"/>
  </p:transition>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smtClean="0">
                <a:solidFill>
                  <a:schemeClr val="accent2">
                    <a:lumMod val="75000"/>
                  </a:schemeClr>
                </a:solidFill>
              </a:rPr>
              <a:t>fonction </a:t>
            </a:r>
            <a:r>
              <a:rPr lang="fr-FR" sz="2000" b="1" i="1" dirty="0" err="1" smtClean="0">
                <a:solidFill>
                  <a:schemeClr val="accent2">
                    <a:lumMod val="75000"/>
                  </a:schemeClr>
                </a:solidFill>
              </a:rPr>
              <a:t>preg_match_all</a:t>
            </a:r>
            <a:r>
              <a:rPr lang="fr-FR" sz="2000" b="1" i="1" dirty="0" smtClean="0">
                <a:solidFill>
                  <a:schemeClr val="accent2">
                    <a:lumMod val="75000"/>
                  </a:schemeClr>
                </a:solidFill>
              </a:rPr>
              <a:t>($</a:t>
            </a:r>
            <a:r>
              <a:rPr lang="fr-FR" sz="2000" b="1" i="1" dirty="0" err="1" smtClean="0">
                <a:solidFill>
                  <a:schemeClr val="accent2">
                    <a:lumMod val="75000"/>
                  </a:schemeClr>
                </a:solidFill>
              </a:rPr>
              <a:t>regex</a:t>
            </a:r>
            <a:r>
              <a:rPr lang="fr-FR" sz="2000" b="1" i="1" dirty="0" smtClean="0">
                <a:solidFill>
                  <a:schemeClr val="accent2">
                    <a:lumMod val="75000"/>
                  </a:schemeClr>
                </a:solidFill>
              </a:rPr>
              <a:t>,$</a:t>
            </a:r>
            <a:r>
              <a:rPr lang="fr-FR" sz="2000" b="1" i="1" dirty="0" err="1" smtClean="0">
                <a:solidFill>
                  <a:schemeClr val="accent2">
                    <a:lumMod val="75000"/>
                  </a:schemeClr>
                </a:solidFill>
              </a:rPr>
              <a:t>chaine,$tableau</a:t>
            </a:r>
            <a:r>
              <a:rPr lang="fr-FR" sz="2000" b="1" i="1" dirty="0" smtClean="0">
                <a:solidFill>
                  <a:schemeClr val="accent2">
                    <a:lumMod val="75000"/>
                  </a:schemeClr>
                </a:solidFill>
              </a:rPr>
              <a:t>[,$flags[,$offset]])</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340768"/>
            <a:ext cx="8532440" cy="4896545"/>
          </a:xfrm>
        </p:spPr>
        <p:txBody>
          <a:bodyPr numCol="1">
            <a:normAutofit/>
          </a:bodyPr>
          <a:lstStyle/>
          <a:p>
            <a:pPr marL="0" indent="0">
              <a:buNone/>
            </a:pPr>
            <a:r>
              <a:rPr lang="fr-FR" sz="2000" dirty="0" smtClean="0"/>
              <a:t>Exemples :</a:t>
            </a:r>
          </a:p>
          <a:p>
            <a:pPr marL="0" indent="0">
              <a:buNone/>
            </a:pPr>
            <a:r>
              <a:rPr lang="fr-FR" sz="2000" b="1" dirty="0">
                <a:solidFill>
                  <a:srgbClr val="C00000"/>
                </a:solidFill>
              </a:rPr>
              <a:t>&lt;?PHP</a:t>
            </a:r>
          </a:p>
          <a:p>
            <a:pPr marL="0" indent="0">
              <a:spcBef>
                <a:spcPts val="0"/>
              </a:spcBef>
              <a:buNone/>
            </a:pP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regex</a:t>
            </a:r>
            <a:r>
              <a:rPr lang="fr-FR" sz="2000" b="1" dirty="0">
                <a:latin typeface="Courier New" pitchFamily="49" charset="0"/>
                <a:cs typeface="Courier New" pitchFamily="49" charset="0"/>
              </a:rPr>
              <a:t> = </a:t>
            </a:r>
            <a:r>
              <a:rPr lang="fr-FR" sz="2000" b="1" dirty="0" smtClean="0">
                <a:latin typeface="Courier New" pitchFamily="49" charset="0"/>
                <a:cs typeface="Courier New" pitchFamily="49" charset="0"/>
              </a:rPr>
              <a:t>"#.(</a:t>
            </a:r>
            <a:r>
              <a:rPr lang="fr-FR" sz="2000" b="1" dirty="0">
                <a:latin typeface="Courier New" pitchFamily="49" charset="0"/>
                <a:cs typeface="Courier New" pitchFamily="49" charset="0"/>
              </a:rPr>
              <a:t>ou)#";</a:t>
            </a:r>
          </a:p>
          <a:p>
            <a:pPr marL="0" indent="0">
              <a:spcBef>
                <a:spcPts val="0"/>
              </a:spcBef>
              <a:buNone/>
            </a:pPr>
            <a:r>
              <a:rPr lang="fr-FR" sz="2000" b="1" dirty="0">
                <a:latin typeface="Courier New" pitchFamily="49" charset="0"/>
                <a:cs typeface="Courier New" pitchFamily="49" charset="0"/>
              </a:rPr>
              <a:t>$chaine = "bonjour à tous";</a:t>
            </a:r>
          </a:p>
          <a:p>
            <a:pPr marL="0" indent="0">
              <a:spcBef>
                <a:spcPts val="0"/>
              </a:spcBef>
              <a:buNone/>
            </a:pP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res</a:t>
            </a:r>
            <a:r>
              <a:rPr lang="fr-FR" sz="2000" b="1" dirty="0">
                <a:latin typeface="Courier New" pitchFamily="49" charset="0"/>
                <a:cs typeface="Courier New" pitchFamily="49" charset="0"/>
              </a:rPr>
              <a:t> = </a:t>
            </a:r>
            <a:r>
              <a:rPr lang="fr-FR" sz="2000" b="1" dirty="0" err="1">
                <a:latin typeface="Courier New" pitchFamily="49" charset="0"/>
                <a:cs typeface="Courier New" pitchFamily="49" charset="0"/>
              </a:rPr>
              <a:t>preg_match_all</a:t>
            </a: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regex</a:t>
            </a: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chaine,$tab</a:t>
            </a:r>
            <a:r>
              <a:rPr lang="fr-FR" sz="2000" b="1" dirty="0">
                <a:latin typeface="Courier New" pitchFamily="49" charset="0"/>
                <a:cs typeface="Courier New" pitchFamily="49" charset="0"/>
              </a:rPr>
              <a:t>);</a:t>
            </a:r>
          </a:p>
          <a:p>
            <a:pPr marL="0" indent="0">
              <a:spcBef>
                <a:spcPts val="0"/>
              </a:spcBef>
              <a:buNone/>
            </a:pPr>
            <a:r>
              <a:rPr lang="fr-FR" sz="2000" b="1" dirty="0" err="1">
                <a:latin typeface="Courier New" pitchFamily="49" charset="0"/>
                <a:cs typeface="Courier New" pitchFamily="49" charset="0"/>
              </a:rPr>
              <a:t>print_r</a:t>
            </a:r>
            <a:r>
              <a:rPr lang="fr-FR" sz="2000" b="1" dirty="0">
                <a:latin typeface="Courier New" pitchFamily="49" charset="0"/>
                <a:cs typeface="Courier New" pitchFamily="49" charset="0"/>
              </a:rPr>
              <a:t>($tab</a:t>
            </a:r>
            <a:r>
              <a:rPr lang="fr-FR" sz="2000" b="1" dirty="0" smtClean="0">
                <a:latin typeface="Courier New" pitchFamily="49" charset="0"/>
                <a:cs typeface="Courier New" pitchFamily="49" charset="0"/>
              </a:rPr>
              <a:t>);</a:t>
            </a:r>
          </a:p>
          <a:p>
            <a:pPr marL="0" indent="0">
              <a:spcBef>
                <a:spcPts val="0"/>
              </a:spcBef>
              <a:buNone/>
            </a:pPr>
            <a:endParaRPr lang="fr-FR" sz="2000" b="1" dirty="0">
              <a:latin typeface="Courier New" pitchFamily="49" charset="0"/>
              <a:cs typeface="Courier New" pitchFamily="49" charset="0"/>
            </a:endParaRPr>
          </a:p>
          <a:p>
            <a:pPr marL="0" indent="0">
              <a:spcBef>
                <a:spcPts val="0"/>
              </a:spcBef>
              <a:buNone/>
            </a:pPr>
            <a:endParaRPr lang="fr-FR" sz="2000" b="1" dirty="0" smtClean="0">
              <a:latin typeface="Courier New" pitchFamily="49" charset="0"/>
              <a:cs typeface="Courier New" pitchFamily="49" charset="0"/>
            </a:endParaRPr>
          </a:p>
          <a:p>
            <a:pPr marL="0" indent="0">
              <a:spcBef>
                <a:spcPts val="0"/>
              </a:spcBef>
              <a:buNone/>
            </a:pPr>
            <a:endParaRPr lang="fr-FR" sz="2000" b="1" dirty="0" smtClean="0">
              <a:latin typeface="Courier New" pitchFamily="49" charset="0"/>
              <a:cs typeface="Courier New" pitchFamily="49" charset="0"/>
            </a:endParaRPr>
          </a:p>
          <a:p>
            <a:pPr marL="0" indent="0">
              <a:spcBef>
                <a:spcPts val="0"/>
              </a:spcBef>
              <a:buNone/>
            </a:pPr>
            <a:r>
              <a:rPr lang="fr-FR" sz="2000" b="1" dirty="0" smtClean="0">
                <a:latin typeface="Courier New" pitchFamily="49" charset="0"/>
                <a:cs typeface="Courier New" pitchFamily="49" charset="0"/>
              </a:rPr>
              <a:t>$</a:t>
            </a:r>
            <a:r>
              <a:rPr lang="fr-FR" sz="2000" b="1" dirty="0" err="1">
                <a:latin typeface="Courier New" pitchFamily="49" charset="0"/>
                <a:cs typeface="Courier New" pitchFamily="49" charset="0"/>
              </a:rPr>
              <a:t>regex</a:t>
            </a:r>
            <a:r>
              <a:rPr lang="fr-FR" sz="2000" b="1" dirty="0">
                <a:latin typeface="Courier New" pitchFamily="49" charset="0"/>
                <a:cs typeface="Courier New" pitchFamily="49" charset="0"/>
              </a:rPr>
              <a:t> = "#.(ou)#";</a:t>
            </a:r>
          </a:p>
          <a:p>
            <a:pPr marL="0" indent="0">
              <a:spcBef>
                <a:spcPts val="0"/>
              </a:spcBef>
              <a:buNone/>
            </a:pPr>
            <a:r>
              <a:rPr lang="fr-FR" sz="2000" b="1" dirty="0">
                <a:latin typeface="Courier New" pitchFamily="49" charset="0"/>
                <a:cs typeface="Courier New" pitchFamily="49" charset="0"/>
              </a:rPr>
              <a:t>$chaine = "bonjour à tous";</a:t>
            </a:r>
          </a:p>
          <a:p>
            <a:pPr marL="0" indent="0">
              <a:spcBef>
                <a:spcPts val="0"/>
              </a:spcBef>
              <a:buNone/>
            </a:pP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res</a:t>
            </a:r>
            <a:r>
              <a:rPr lang="fr-FR" sz="2000" b="1" dirty="0">
                <a:latin typeface="Courier New" pitchFamily="49" charset="0"/>
                <a:cs typeface="Courier New" pitchFamily="49" charset="0"/>
              </a:rPr>
              <a:t> = </a:t>
            </a:r>
            <a:r>
              <a:rPr lang="fr-FR" sz="2000" b="1" dirty="0" err="1">
                <a:latin typeface="Courier New" pitchFamily="49" charset="0"/>
                <a:cs typeface="Courier New" pitchFamily="49" charset="0"/>
              </a:rPr>
              <a:t>preg_match_all</a:t>
            </a: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regex</a:t>
            </a:r>
            <a:r>
              <a:rPr lang="fr-FR" sz="2000" b="1" dirty="0">
                <a:latin typeface="Courier New" pitchFamily="49" charset="0"/>
                <a:cs typeface="Courier New" pitchFamily="49" charset="0"/>
              </a:rPr>
              <a:t>,$chaine,$</a:t>
            </a:r>
            <a:r>
              <a:rPr lang="fr-FR" sz="2000" b="1" dirty="0" err="1">
                <a:latin typeface="Courier New" pitchFamily="49" charset="0"/>
                <a:cs typeface="Courier New" pitchFamily="49" charset="0"/>
              </a:rPr>
              <a:t>tab,PREG_SET_ORDER</a:t>
            </a:r>
            <a:r>
              <a:rPr lang="fr-FR" sz="2000" b="1" dirty="0">
                <a:latin typeface="Courier New" pitchFamily="49" charset="0"/>
                <a:cs typeface="Courier New" pitchFamily="49" charset="0"/>
              </a:rPr>
              <a:t>);</a:t>
            </a:r>
          </a:p>
          <a:p>
            <a:pPr marL="0" indent="0">
              <a:spcBef>
                <a:spcPts val="0"/>
              </a:spcBef>
              <a:buNone/>
            </a:pPr>
            <a:r>
              <a:rPr lang="fr-FR" sz="2000" b="1" dirty="0" err="1">
                <a:latin typeface="Courier New" pitchFamily="49" charset="0"/>
                <a:cs typeface="Courier New" pitchFamily="49" charset="0"/>
              </a:rPr>
              <a:t>print_r</a:t>
            </a:r>
            <a:r>
              <a:rPr lang="fr-FR" sz="2000" b="1" dirty="0">
                <a:latin typeface="Courier New" pitchFamily="49" charset="0"/>
                <a:cs typeface="Courier New" pitchFamily="49" charset="0"/>
              </a:rPr>
              <a:t>($tab);</a:t>
            </a:r>
            <a:endParaRPr lang="fr-FR" sz="2000" b="1" dirty="0" smtClean="0">
              <a:latin typeface="Courier New" pitchFamily="49" charset="0"/>
              <a:cs typeface="Courier New" pitchFamily="49" charset="0"/>
            </a:endParaRPr>
          </a:p>
          <a:p>
            <a:pPr marL="0" indent="0">
              <a:spcBef>
                <a:spcPts val="0"/>
              </a:spcBef>
              <a:buNone/>
            </a:pPr>
            <a:r>
              <a:rPr lang="fr-FR" sz="2000" b="1" dirty="0" smtClean="0">
                <a:solidFill>
                  <a:srgbClr val="C00000"/>
                </a:solidFill>
              </a:rPr>
              <a:t>?&gt;</a:t>
            </a:r>
          </a:p>
          <a:p>
            <a:pPr marL="0" indent="0">
              <a:buNone/>
            </a:pPr>
            <a:endParaRPr lang="fr-FR" sz="2000" dirty="0" smtClean="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290064"/>
            <a:ext cx="8667531" cy="601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648" y="5805264"/>
            <a:ext cx="8644190" cy="629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necteur droit avec flèche 4"/>
          <p:cNvCxnSpPr>
            <a:stCxn id="4099" idx="2"/>
          </p:cNvCxnSpPr>
          <p:nvPr/>
        </p:nvCxnSpPr>
        <p:spPr>
          <a:xfrm>
            <a:off x="4657294" y="3891280"/>
            <a:ext cx="2506994" cy="1913984"/>
          </a:xfrm>
          <a:prstGeom prst="straightConnector1">
            <a:avLst/>
          </a:prstGeom>
          <a:ln w="28575">
            <a:solidFill>
              <a:schemeClr val="accent1">
                <a:shade val="95000"/>
                <a:satMod val="105000"/>
                <a:alpha val="63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endCxn id="4100" idx="0"/>
          </p:cNvCxnSpPr>
          <p:nvPr/>
        </p:nvCxnSpPr>
        <p:spPr>
          <a:xfrm flipH="1">
            <a:off x="4629743" y="3789040"/>
            <a:ext cx="2686945" cy="2016224"/>
          </a:xfrm>
          <a:prstGeom prst="straightConnector1">
            <a:avLst/>
          </a:prstGeom>
          <a:ln w="28575">
            <a:solidFill>
              <a:schemeClr val="accent1">
                <a:shade val="95000"/>
                <a:satMod val="105000"/>
                <a:alpha val="63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962487"/>
      </p:ext>
    </p:extLst>
  </p:cSld>
  <p:clrMapOvr>
    <a:masterClrMapping/>
  </p:clrMapOvr>
  <p:transition spd="slow">
    <p:wipe dir="d"/>
  </p:transition>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smtClean="0">
                <a:solidFill>
                  <a:schemeClr val="accent2">
                    <a:lumMod val="75000"/>
                  </a:schemeClr>
                </a:solidFill>
              </a:rPr>
              <a:t>fonction </a:t>
            </a:r>
            <a:r>
              <a:rPr lang="fr-FR" sz="2000" b="1" i="1" dirty="0" err="1" smtClean="0">
                <a:solidFill>
                  <a:schemeClr val="accent2">
                    <a:lumMod val="75000"/>
                  </a:schemeClr>
                </a:solidFill>
              </a:rPr>
              <a:t>preg_replace</a:t>
            </a:r>
            <a:r>
              <a:rPr lang="fr-FR" sz="2000" b="1" i="1" dirty="0" smtClean="0">
                <a:solidFill>
                  <a:schemeClr val="accent2">
                    <a:lumMod val="75000"/>
                  </a:schemeClr>
                </a:solidFill>
              </a:rPr>
              <a:t>($</a:t>
            </a:r>
            <a:r>
              <a:rPr lang="fr-FR" sz="2000" b="1" i="1" dirty="0" err="1" smtClean="0">
                <a:solidFill>
                  <a:schemeClr val="accent2">
                    <a:lumMod val="75000"/>
                  </a:schemeClr>
                </a:solidFill>
              </a:rPr>
              <a:t>regex</a:t>
            </a:r>
            <a:r>
              <a:rPr lang="fr-FR" sz="2000" b="1" i="1" dirty="0" smtClean="0">
                <a:solidFill>
                  <a:schemeClr val="accent2">
                    <a:lumMod val="75000"/>
                  </a:schemeClr>
                </a:solidFill>
              </a:rPr>
              <a:t>,$</a:t>
            </a:r>
            <a:r>
              <a:rPr lang="fr-FR" sz="2000" b="1" i="1" dirty="0" err="1" smtClean="0">
                <a:solidFill>
                  <a:schemeClr val="accent2">
                    <a:lumMod val="75000"/>
                  </a:schemeClr>
                </a:solidFill>
              </a:rPr>
              <a:t>remplace,$chaine</a:t>
            </a:r>
            <a:r>
              <a:rPr lang="fr-FR" sz="2000" b="1" i="1" dirty="0" smtClean="0">
                <a:solidFill>
                  <a:schemeClr val="accent2">
                    <a:lumMod val="75000"/>
                  </a:schemeClr>
                </a:solidFill>
              </a:rPr>
              <a:t>[,$limite[,$compteur]])</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700808"/>
            <a:ext cx="8532440" cy="4896545"/>
          </a:xfrm>
        </p:spPr>
        <p:txBody>
          <a:bodyPr numCol="1">
            <a:normAutofit/>
          </a:bodyPr>
          <a:lstStyle/>
          <a:p>
            <a:pPr marL="0" indent="0">
              <a:buNone/>
            </a:pPr>
            <a:r>
              <a:rPr lang="fr-FR" sz="2000" dirty="0" smtClean="0">
                <a:solidFill>
                  <a:schemeClr val="tx2">
                    <a:lumMod val="75000"/>
                  </a:schemeClr>
                </a:solidFill>
              </a:rPr>
              <a:t>variable</a:t>
            </a:r>
            <a:r>
              <a:rPr lang="fr-FR" sz="2000" b="1" dirty="0" smtClean="0">
                <a:solidFill>
                  <a:schemeClr val="accent2">
                    <a:lumMod val="75000"/>
                  </a:schemeClr>
                </a:solidFill>
              </a:rPr>
              <a:t> </a:t>
            </a:r>
            <a:r>
              <a:rPr lang="fr-FR" sz="2000" b="1" dirty="0" err="1" smtClean="0">
                <a:solidFill>
                  <a:schemeClr val="accent2">
                    <a:lumMod val="75000"/>
                  </a:schemeClr>
                </a:solidFill>
              </a:rPr>
              <a:t>preg_replace</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regex</a:t>
            </a:r>
            <a:r>
              <a:rPr lang="fr-FR" sz="2000" b="1" dirty="0" smtClean="0">
                <a:solidFill>
                  <a:schemeClr val="tx2">
                    <a:lumMod val="75000"/>
                  </a:schemeClr>
                </a:solidFill>
              </a:rPr>
              <a:t>,$</a:t>
            </a:r>
            <a:r>
              <a:rPr lang="fr-FR" sz="2000" b="1" dirty="0" err="1" smtClean="0">
                <a:solidFill>
                  <a:schemeClr val="tx2">
                    <a:lumMod val="75000"/>
                  </a:schemeClr>
                </a:solidFill>
              </a:rPr>
              <a:t>remplace,$chaine</a:t>
            </a:r>
            <a:r>
              <a:rPr lang="fr-FR" sz="2000" b="1" dirty="0" smtClean="0">
                <a:solidFill>
                  <a:schemeClr val="tx2">
                    <a:lumMod val="75000"/>
                  </a:schemeClr>
                </a:solidFill>
              </a:rPr>
              <a:t>[,$limite[,$compteur]]</a:t>
            </a:r>
            <a:r>
              <a:rPr lang="fr-FR" sz="2000" b="1" i="1" dirty="0" smtClean="0">
                <a:solidFill>
                  <a:schemeClr val="accent2">
                    <a:lumMod val="75000"/>
                  </a:schemeClr>
                </a:solidFill>
              </a:rPr>
              <a:t>) </a:t>
            </a:r>
          </a:p>
          <a:p>
            <a:pPr marL="0" indent="0">
              <a:buNone/>
            </a:pPr>
            <a:r>
              <a:rPr lang="fr-FR" sz="2000" dirty="0" smtClean="0"/>
              <a:t>Analyse </a:t>
            </a:r>
            <a:r>
              <a:rPr lang="fr-FR" sz="2000" b="1" dirty="0" smtClean="0">
                <a:solidFill>
                  <a:schemeClr val="tx2">
                    <a:lumMod val="75000"/>
                  </a:schemeClr>
                </a:solidFill>
              </a:rPr>
              <a:t>$chaine</a:t>
            </a:r>
            <a:r>
              <a:rPr lang="fr-FR" sz="2000" dirty="0" smtClean="0"/>
              <a:t> pour remplacer toutes les chaînes de caractères correspondant à </a:t>
            </a:r>
            <a:r>
              <a:rPr lang="fr-FR" sz="2000" b="1" dirty="0" smtClean="0">
                <a:solidFill>
                  <a:schemeClr val="tx2">
                    <a:lumMod val="75000"/>
                  </a:schemeClr>
                </a:solidFill>
              </a:rPr>
              <a:t>$</a:t>
            </a:r>
            <a:r>
              <a:rPr lang="fr-FR" sz="2000" b="1" dirty="0" err="1" smtClean="0">
                <a:solidFill>
                  <a:schemeClr val="tx2">
                    <a:lumMod val="75000"/>
                  </a:schemeClr>
                </a:solidFill>
              </a:rPr>
              <a:t>regex</a:t>
            </a:r>
            <a:r>
              <a:rPr lang="fr-FR" sz="2000" b="1" dirty="0" smtClean="0">
                <a:solidFill>
                  <a:schemeClr val="tx2">
                    <a:lumMod val="75000"/>
                  </a:schemeClr>
                </a:solidFill>
              </a:rPr>
              <a:t> </a:t>
            </a:r>
            <a:r>
              <a:rPr lang="fr-FR" sz="2000" dirty="0" smtClean="0"/>
              <a:t>par</a:t>
            </a:r>
            <a:r>
              <a:rPr lang="fr-FR" sz="2000" b="1" dirty="0" smtClean="0">
                <a:solidFill>
                  <a:schemeClr val="tx2">
                    <a:lumMod val="75000"/>
                  </a:schemeClr>
                </a:solidFill>
              </a:rPr>
              <a:t> $remplace</a:t>
            </a:r>
            <a:r>
              <a:rPr lang="fr-FR" sz="2000" dirty="0" smtClean="0"/>
              <a:t>.</a:t>
            </a:r>
          </a:p>
          <a:p>
            <a:pPr marL="0" indent="0">
              <a:buNone/>
            </a:pPr>
            <a:r>
              <a:rPr lang="fr-FR" sz="2000" b="1" dirty="0" smtClean="0">
                <a:solidFill>
                  <a:schemeClr val="tx2">
                    <a:lumMod val="75000"/>
                  </a:schemeClr>
                </a:solidFill>
              </a:rPr>
              <a:t>$</a:t>
            </a:r>
            <a:r>
              <a:rPr lang="fr-FR" sz="2000" b="1" dirty="0" err="1">
                <a:solidFill>
                  <a:schemeClr val="tx2">
                    <a:lumMod val="75000"/>
                  </a:schemeClr>
                </a:solidFill>
              </a:rPr>
              <a:t>regex</a:t>
            </a:r>
            <a:r>
              <a:rPr lang="fr-FR" sz="2000" b="1" dirty="0">
                <a:solidFill>
                  <a:schemeClr val="tx2">
                    <a:lumMod val="75000"/>
                  </a:schemeClr>
                </a:solidFill>
              </a:rPr>
              <a:t> </a:t>
            </a:r>
            <a:r>
              <a:rPr lang="fr-FR" sz="2000" dirty="0" smtClean="0"/>
              <a:t>: chaîne contenant l'expression régulière</a:t>
            </a:r>
            <a:r>
              <a:rPr lang="fr-FR" sz="2000" dirty="0"/>
              <a:t>, ou tableau </a:t>
            </a:r>
            <a:r>
              <a:rPr lang="fr-FR" sz="2000" dirty="0" smtClean="0"/>
              <a:t>contenant plusieurs 	expressions régulières</a:t>
            </a:r>
          </a:p>
          <a:p>
            <a:pPr marL="0" indent="0">
              <a:buNone/>
            </a:pPr>
            <a:r>
              <a:rPr lang="fr-FR" sz="2000" b="1" dirty="0" smtClean="0">
                <a:solidFill>
                  <a:schemeClr val="tx2">
                    <a:lumMod val="75000"/>
                  </a:schemeClr>
                </a:solidFill>
              </a:rPr>
              <a:t>$remplace </a:t>
            </a:r>
            <a:r>
              <a:rPr lang="fr-FR" sz="2000" dirty="0" smtClean="0"/>
              <a:t>: </a:t>
            </a:r>
            <a:r>
              <a:rPr lang="fr-FR" sz="2000" dirty="0"/>
              <a:t>La chaîne ou un tableau de chaînes pour le remplacement</a:t>
            </a:r>
            <a:r>
              <a:rPr lang="fr-FR" sz="2000" dirty="0" smtClean="0"/>
              <a:t>.</a:t>
            </a:r>
          </a:p>
          <a:p>
            <a:pPr marL="0" indent="0">
              <a:buNone/>
            </a:pPr>
            <a:r>
              <a:rPr lang="fr-FR" sz="2000" dirty="0"/>
              <a:t>	Si ce paramètre est une chaîne et le paramètre </a:t>
            </a:r>
            <a:r>
              <a:rPr lang="fr-FR" sz="2000" dirty="0" smtClean="0"/>
              <a:t>$</a:t>
            </a:r>
            <a:r>
              <a:rPr lang="fr-FR" sz="2000" dirty="0" err="1" smtClean="0"/>
              <a:t>regex</a:t>
            </a:r>
            <a:r>
              <a:rPr lang="fr-FR" sz="2000" dirty="0" smtClean="0"/>
              <a:t> </a:t>
            </a:r>
            <a:r>
              <a:rPr lang="fr-FR" sz="2000" dirty="0"/>
              <a:t>est un tableau, </a:t>
            </a:r>
            <a:r>
              <a:rPr lang="fr-FR" sz="2000" dirty="0" smtClean="0"/>
              <a:t>	tous </a:t>
            </a:r>
            <a:r>
              <a:rPr lang="fr-FR" sz="2000" dirty="0"/>
              <a:t>les masques seront remplacés par cette </a:t>
            </a:r>
            <a:r>
              <a:rPr lang="fr-FR" sz="2000" dirty="0" smtClean="0"/>
              <a:t>chaîne,</a:t>
            </a:r>
          </a:p>
          <a:p>
            <a:pPr marL="0" indent="0">
              <a:buNone/>
            </a:pPr>
            <a:r>
              <a:rPr lang="fr-FR" sz="2000" dirty="0"/>
              <a:t>	Si les paramètres </a:t>
            </a:r>
            <a:r>
              <a:rPr lang="fr-FR" sz="2000" b="1" dirty="0">
                <a:solidFill>
                  <a:schemeClr val="tx2">
                    <a:lumMod val="75000"/>
                  </a:schemeClr>
                </a:solidFill>
              </a:rPr>
              <a:t>$</a:t>
            </a:r>
            <a:r>
              <a:rPr lang="fr-FR" sz="2000" b="1" dirty="0" err="1">
                <a:solidFill>
                  <a:schemeClr val="tx2">
                    <a:lumMod val="75000"/>
                  </a:schemeClr>
                </a:solidFill>
              </a:rPr>
              <a:t>regex</a:t>
            </a:r>
            <a:r>
              <a:rPr lang="fr-FR" sz="2000" dirty="0" smtClean="0"/>
              <a:t> </a:t>
            </a:r>
            <a:r>
              <a:rPr lang="fr-FR" sz="2000" dirty="0"/>
              <a:t>et </a:t>
            </a:r>
            <a:r>
              <a:rPr lang="fr-FR" sz="2000" b="1" dirty="0">
                <a:solidFill>
                  <a:schemeClr val="tx2">
                    <a:lumMod val="75000"/>
                  </a:schemeClr>
                </a:solidFill>
              </a:rPr>
              <a:t>$remplace </a:t>
            </a:r>
            <a:r>
              <a:rPr lang="fr-FR" sz="2000" dirty="0" smtClean="0"/>
              <a:t>sont </a:t>
            </a:r>
            <a:r>
              <a:rPr lang="fr-FR" sz="2000" dirty="0"/>
              <a:t>des tableaux, chaque </a:t>
            </a:r>
            <a:r>
              <a:rPr lang="fr-FR" sz="2000" dirty="0" smtClean="0"/>
              <a:t>	</a:t>
            </a:r>
            <a:r>
              <a:rPr lang="fr-FR" sz="2000" b="1" dirty="0" smtClean="0">
                <a:solidFill>
                  <a:schemeClr val="tx2">
                    <a:lumMod val="75000"/>
                  </a:schemeClr>
                </a:solidFill>
              </a:rPr>
              <a:t>$</a:t>
            </a:r>
            <a:r>
              <a:rPr lang="fr-FR" sz="2000" b="1" dirty="0" err="1">
                <a:solidFill>
                  <a:schemeClr val="tx2">
                    <a:lumMod val="75000"/>
                  </a:schemeClr>
                </a:solidFill>
              </a:rPr>
              <a:t>regex</a:t>
            </a:r>
            <a:r>
              <a:rPr lang="fr-FR" sz="2000" dirty="0" smtClean="0"/>
              <a:t> </a:t>
            </a:r>
            <a:r>
              <a:rPr lang="fr-FR" sz="2000" dirty="0"/>
              <a:t>sera remplacé son </a:t>
            </a:r>
            <a:r>
              <a:rPr lang="fr-FR" sz="2000" b="1" dirty="0">
                <a:solidFill>
                  <a:schemeClr val="tx2">
                    <a:lumMod val="75000"/>
                  </a:schemeClr>
                </a:solidFill>
              </a:rPr>
              <a:t>$remplace</a:t>
            </a:r>
            <a:r>
              <a:rPr lang="fr-FR" sz="2000" dirty="0" smtClean="0"/>
              <a:t> </a:t>
            </a:r>
            <a:r>
              <a:rPr lang="fr-FR" sz="2000" dirty="0"/>
              <a:t>associé. </a:t>
            </a:r>
            <a:endParaRPr lang="fr-FR" sz="2000" dirty="0" smtClean="0"/>
          </a:p>
          <a:p>
            <a:pPr marL="0" indent="0">
              <a:buNone/>
            </a:pPr>
            <a:r>
              <a:rPr lang="fr-FR" sz="2000" dirty="0"/>
              <a:t>	 Si </a:t>
            </a:r>
            <a:r>
              <a:rPr lang="fr-FR" sz="2000" b="1" dirty="0">
                <a:solidFill>
                  <a:schemeClr val="tx2">
                    <a:lumMod val="75000"/>
                  </a:schemeClr>
                </a:solidFill>
              </a:rPr>
              <a:t>$remplace </a:t>
            </a:r>
            <a:r>
              <a:rPr lang="fr-FR" sz="2000" dirty="0" smtClean="0"/>
              <a:t>a moins </a:t>
            </a:r>
            <a:r>
              <a:rPr lang="fr-FR" sz="2000" dirty="0"/>
              <a:t>d'éléments que </a:t>
            </a:r>
            <a:r>
              <a:rPr lang="fr-FR" sz="2000" b="1" dirty="0">
                <a:solidFill>
                  <a:schemeClr val="tx2">
                    <a:lumMod val="75000"/>
                  </a:schemeClr>
                </a:solidFill>
              </a:rPr>
              <a:t>$</a:t>
            </a:r>
            <a:r>
              <a:rPr lang="fr-FR" sz="2000" b="1" dirty="0" err="1">
                <a:solidFill>
                  <a:schemeClr val="tx2">
                    <a:lumMod val="75000"/>
                  </a:schemeClr>
                </a:solidFill>
              </a:rPr>
              <a:t>regex</a:t>
            </a:r>
            <a:r>
              <a:rPr lang="fr-FR" sz="2000" dirty="0"/>
              <a:t> </a:t>
            </a:r>
            <a:r>
              <a:rPr lang="fr-FR" sz="2000" dirty="0" smtClean="0"/>
              <a:t>, </a:t>
            </a:r>
            <a:r>
              <a:rPr lang="fr-FR" sz="2000" dirty="0"/>
              <a:t>alors une chaîne vide est </a:t>
            </a:r>
            <a:r>
              <a:rPr lang="fr-FR" sz="2000" dirty="0" smtClean="0"/>
              <a:t>	utilisée </a:t>
            </a:r>
            <a:r>
              <a:rPr lang="fr-FR" sz="2000" dirty="0"/>
              <a:t>pour le reste des valeurs. </a:t>
            </a:r>
            <a:endParaRPr lang="fr-FR" sz="2000" dirty="0" smtClean="0"/>
          </a:p>
          <a:p>
            <a:pPr marL="0" indent="0">
              <a:buNone/>
            </a:pPr>
            <a:r>
              <a:rPr lang="fr-FR" sz="2000" dirty="0"/>
              <a:t>	</a:t>
            </a:r>
            <a:r>
              <a:rPr lang="fr-FR" sz="2000" b="1" dirty="0">
                <a:solidFill>
                  <a:schemeClr val="tx2">
                    <a:lumMod val="75000"/>
                  </a:schemeClr>
                </a:solidFill>
              </a:rPr>
              <a:t> $remplace</a:t>
            </a:r>
            <a:r>
              <a:rPr lang="fr-FR" sz="2000" dirty="0"/>
              <a:t> </a:t>
            </a:r>
            <a:r>
              <a:rPr lang="fr-FR" sz="2000" dirty="0" smtClean="0"/>
              <a:t>peut contenir des </a:t>
            </a:r>
            <a:r>
              <a:rPr lang="fr-FR" sz="2000" b="1" dirty="0" smtClean="0">
                <a:solidFill>
                  <a:schemeClr val="tx2">
                    <a:lumMod val="75000"/>
                  </a:schemeClr>
                </a:solidFill>
              </a:rPr>
              <a:t>$n </a:t>
            </a:r>
            <a:r>
              <a:rPr lang="fr-FR" sz="2000" dirty="0" smtClean="0"/>
              <a:t>correspondant aux mémoires des 	parenthèses capturantes.</a:t>
            </a:r>
          </a:p>
        </p:txBody>
      </p:sp>
    </p:spTree>
    <p:extLst>
      <p:ext uri="{BB962C8B-B14F-4D97-AF65-F5344CB8AC3E}">
        <p14:creationId xmlns:p14="http://schemas.microsoft.com/office/powerpoint/2010/main" val="493795162"/>
      </p:ext>
    </p:extLst>
  </p:cSld>
  <p:clrMapOvr>
    <a:masterClrMapping/>
  </p:clrMapOvr>
  <p:transition spd="slow">
    <p:wipe dir="d"/>
  </p:transition>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smtClean="0">
                <a:solidFill>
                  <a:schemeClr val="accent2">
                    <a:lumMod val="75000"/>
                  </a:schemeClr>
                </a:solidFill>
              </a:rPr>
              <a:t>fonction </a:t>
            </a:r>
            <a:r>
              <a:rPr lang="fr-FR" sz="2000" b="1" i="1" dirty="0" err="1" smtClean="0">
                <a:solidFill>
                  <a:schemeClr val="accent2">
                    <a:lumMod val="75000"/>
                  </a:schemeClr>
                </a:solidFill>
              </a:rPr>
              <a:t>preg_replace</a:t>
            </a:r>
            <a:r>
              <a:rPr lang="fr-FR" sz="2000" b="1" i="1" dirty="0" smtClean="0">
                <a:solidFill>
                  <a:schemeClr val="accent2">
                    <a:lumMod val="75000"/>
                  </a:schemeClr>
                </a:solidFill>
              </a:rPr>
              <a:t>($</a:t>
            </a:r>
            <a:r>
              <a:rPr lang="fr-FR" sz="2000" b="1" i="1" dirty="0" err="1" smtClean="0">
                <a:solidFill>
                  <a:schemeClr val="accent2">
                    <a:lumMod val="75000"/>
                  </a:schemeClr>
                </a:solidFill>
              </a:rPr>
              <a:t>regex</a:t>
            </a:r>
            <a:r>
              <a:rPr lang="fr-FR" sz="2000" b="1" i="1" dirty="0" smtClean="0">
                <a:solidFill>
                  <a:schemeClr val="accent2">
                    <a:lumMod val="75000"/>
                  </a:schemeClr>
                </a:solidFill>
              </a:rPr>
              <a:t>,$</a:t>
            </a:r>
            <a:r>
              <a:rPr lang="fr-FR" sz="2000" b="1" i="1" dirty="0" err="1" smtClean="0">
                <a:solidFill>
                  <a:schemeClr val="accent2">
                    <a:lumMod val="75000"/>
                  </a:schemeClr>
                </a:solidFill>
              </a:rPr>
              <a:t>remplace,$chaine</a:t>
            </a:r>
            <a:r>
              <a:rPr lang="fr-FR" sz="2000" b="1" i="1" dirty="0" smtClean="0">
                <a:solidFill>
                  <a:schemeClr val="accent2">
                    <a:lumMod val="75000"/>
                  </a:schemeClr>
                </a:solidFill>
              </a:rPr>
              <a:t>[,$limite[,$compteur]])</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700808"/>
            <a:ext cx="8532440" cy="4896545"/>
          </a:xfrm>
        </p:spPr>
        <p:txBody>
          <a:bodyPr numCol="1">
            <a:normAutofit/>
          </a:bodyPr>
          <a:lstStyle/>
          <a:p>
            <a:pPr marL="0" indent="0">
              <a:buNone/>
            </a:pPr>
            <a:r>
              <a:rPr lang="fr-FR" sz="2000" b="1" dirty="0" smtClean="0">
                <a:solidFill>
                  <a:schemeClr val="tx2">
                    <a:lumMod val="75000"/>
                  </a:schemeClr>
                </a:solidFill>
              </a:rPr>
              <a:t>$</a:t>
            </a:r>
            <a:r>
              <a:rPr lang="fr-FR" sz="2000" b="1" dirty="0">
                <a:solidFill>
                  <a:schemeClr val="tx2">
                    <a:lumMod val="75000"/>
                  </a:schemeClr>
                </a:solidFill>
              </a:rPr>
              <a:t>chaine </a:t>
            </a:r>
            <a:r>
              <a:rPr lang="fr-FR" sz="2000" dirty="0"/>
              <a:t>: chaîne ou tableau contenant des chaînes à chercher et à remplacer. </a:t>
            </a:r>
          </a:p>
          <a:p>
            <a:pPr marL="0" indent="0">
              <a:buNone/>
            </a:pPr>
            <a:r>
              <a:rPr lang="fr-FR" sz="2000" dirty="0" smtClean="0"/>
              <a:t>	Si </a:t>
            </a:r>
            <a:r>
              <a:rPr lang="fr-FR" sz="2000" b="1" dirty="0">
                <a:solidFill>
                  <a:schemeClr val="tx2">
                    <a:lumMod val="75000"/>
                  </a:schemeClr>
                </a:solidFill>
              </a:rPr>
              <a:t>$chaine</a:t>
            </a:r>
            <a:r>
              <a:rPr lang="fr-FR" sz="2000" dirty="0" smtClean="0"/>
              <a:t> </a:t>
            </a:r>
            <a:r>
              <a:rPr lang="fr-FR" sz="2000" dirty="0"/>
              <a:t>est un tableau, alors l'opération sera appliquée à chacun des </a:t>
            </a:r>
            <a:r>
              <a:rPr lang="fr-FR" sz="2000" dirty="0" smtClean="0"/>
              <a:t>	éléments </a:t>
            </a:r>
            <a:r>
              <a:rPr lang="fr-FR" sz="2000" dirty="0"/>
              <a:t>du tableau, et le tableau sera retourné. </a:t>
            </a:r>
          </a:p>
          <a:p>
            <a:pPr marL="0" indent="0">
              <a:buNone/>
            </a:pPr>
            <a:r>
              <a:rPr lang="fr-FR" sz="2000" b="1" dirty="0" smtClean="0">
                <a:solidFill>
                  <a:schemeClr val="tx2">
                    <a:lumMod val="75000"/>
                  </a:schemeClr>
                </a:solidFill>
              </a:rPr>
              <a:t>$limite : </a:t>
            </a:r>
            <a:r>
              <a:rPr lang="fr-FR" sz="2000" dirty="0" smtClean="0"/>
              <a:t>(optionnel) nombre maximal de remplacements. Par défaut : -1 (aucune 	limite).</a:t>
            </a:r>
          </a:p>
          <a:p>
            <a:pPr marL="0" indent="0">
              <a:buNone/>
            </a:pPr>
            <a:r>
              <a:rPr lang="fr-FR" sz="2000" b="1" dirty="0" smtClean="0">
                <a:solidFill>
                  <a:schemeClr val="tx2">
                    <a:lumMod val="75000"/>
                  </a:schemeClr>
                </a:solidFill>
              </a:rPr>
              <a:t>$compteur </a:t>
            </a:r>
            <a:r>
              <a:rPr lang="fr-FR" sz="2000" b="1" dirty="0">
                <a:solidFill>
                  <a:schemeClr val="tx2">
                    <a:lumMod val="75000"/>
                  </a:schemeClr>
                </a:solidFill>
              </a:rPr>
              <a:t>: </a:t>
            </a:r>
            <a:r>
              <a:rPr lang="fr-FR" sz="2000" dirty="0"/>
              <a:t>(optionnel) </a:t>
            </a:r>
            <a:r>
              <a:rPr lang="fr-FR" sz="2000" dirty="0" smtClean="0"/>
              <a:t>si présent, cette variables contiendra le nombre de remplacements </a:t>
            </a:r>
            <a:r>
              <a:rPr lang="fr-FR" sz="2000" dirty="0" err="1" smtClean="0"/>
              <a:t>affectués</a:t>
            </a:r>
            <a:r>
              <a:rPr lang="fr-FR" sz="2000" dirty="0" smtClean="0"/>
              <a:t>.</a:t>
            </a:r>
          </a:p>
          <a:p>
            <a:pPr marL="0" indent="0">
              <a:buNone/>
            </a:pPr>
            <a:endParaRPr lang="fr-FR" sz="2000" dirty="0"/>
          </a:p>
          <a:p>
            <a:pPr marL="0" indent="0">
              <a:buNone/>
            </a:pPr>
            <a:r>
              <a:rPr lang="fr-FR" sz="2000" b="1" dirty="0" smtClean="0"/>
              <a:t>Valeur de retour </a:t>
            </a:r>
            <a:r>
              <a:rPr lang="fr-FR" sz="2000" dirty="0" smtClean="0"/>
              <a:t>: </a:t>
            </a:r>
            <a:r>
              <a:rPr lang="fr-FR" sz="2000" dirty="0" err="1" smtClean="0"/>
              <a:t>preg_replace</a:t>
            </a:r>
            <a:r>
              <a:rPr lang="fr-FR" sz="2000" dirty="0" smtClean="0"/>
              <a:t> retourne un tableau si </a:t>
            </a:r>
            <a:r>
              <a:rPr lang="fr-FR" sz="2000" b="1" dirty="0">
                <a:solidFill>
                  <a:schemeClr val="tx2">
                    <a:lumMod val="75000"/>
                  </a:schemeClr>
                </a:solidFill>
              </a:rPr>
              <a:t>$chaine</a:t>
            </a:r>
            <a:r>
              <a:rPr lang="fr-FR" sz="2000" dirty="0" smtClean="0"/>
              <a:t>  est un tableau 	ou une chaîne sinon. </a:t>
            </a:r>
            <a:endParaRPr lang="fr-FR" sz="2000" dirty="0"/>
          </a:p>
          <a:p>
            <a:pPr marL="0" indent="0">
              <a:buNone/>
            </a:pPr>
            <a:endParaRPr lang="fr-FR" sz="2000" dirty="0" smtClean="0"/>
          </a:p>
          <a:p>
            <a:pPr marL="0" indent="0">
              <a:buNone/>
            </a:pPr>
            <a:endParaRPr lang="fr-FR" sz="2000" dirty="0" smtClean="0"/>
          </a:p>
        </p:txBody>
      </p:sp>
    </p:spTree>
    <p:extLst>
      <p:ext uri="{BB962C8B-B14F-4D97-AF65-F5344CB8AC3E}">
        <p14:creationId xmlns:p14="http://schemas.microsoft.com/office/powerpoint/2010/main" val="4159463191"/>
      </p:ext>
    </p:extLst>
  </p:cSld>
  <p:clrMapOvr>
    <a:masterClrMapping/>
  </p:clrMapOvr>
  <p:transition spd="slow">
    <p:wipe dir="d"/>
  </p:transition>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smtClean="0">
                <a:solidFill>
                  <a:schemeClr val="accent2">
                    <a:lumMod val="75000"/>
                  </a:schemeClr>
                </a:solidFill>
              </a:rPr>
              <a:t>fonction </a:t>
            </a:r>
            <a:r>
              <a:rPr lang="fr-FR" sz="2000" b="1" i="1" dirty="0" err="1" smtClean="0">
                <a:solidFill>
                  <a:schemeClr val="accent2">
                    <a:lumMod val="75000"/>
                  </a:schemeClr>
                </a:solidFill>
              </a:rPr>
              <a:t>preg_replace</a:t>
            </a:r>
            <a:r>
              <a:rPr lang="fr-FR" sz="2000" b="1" i="1" dirty="0" smtClean="0">
                <a:solidFill>
                  <a:schemeClr val="accent2">
                    <a:lumMod val="75000"/>
                  </a:schemeClr>
                </a:solidFill>
              </a:rPr>
              <a:t>($</a:t>
            </a:r>
            <a:r>
              <a:rPr lang="fr-FR" sz="2000" b="1" i="1" dirty="0" err="1" smtClean="0">
                <a:solidFill>
                  <a:schemeClr val="accent2">
                    <a:lumMod val="75000"/>
                  </a:schemeClr>
                </a:solidFill>
              </a:rPr>
              <a:t>regex</a:t>
            </a:r>
            <a:r>
              <a:rPr lang="fr-FR" sz="2000" b="1" i="1" dirty="0" smtClean="0">
                <a:solidFill>
                  <a:schemeClr val="accent2">
                    <a:lumMod val="75000"/>
                  </a:schemeClr>
                </a:solidFill>
              </a:rPr>
              <a:t>,$</a:t>
            </a:r>
            <a:r>
              <a:rPr lang="fr-FR" sz="2000" b="1" i="1" dirty="0" err="1" smtClean="0">
                <a:solidFill>
                  <a:schemeClr val="accent2">
                    <a:lumMod val="75000"/>
                  </a:schemeClr>
                </a:solidFill>
              </a:rPr>
              <a:t>remplace,$chaine</a:t>
            </a:r>
            <a:r>
              <a:rPr lang="fr-FR" sz="2000" b="1" i="1" dirty="0" smtClean="0">
                <a:solidFill>
                  <a:schemeClr val="accent2">
                    <a:lumMod val="75000"/>
                  </a:schemeClr>
                </a:solidFill>
              </a:rPr>
              <a:t>[,$limite[,$compteur]])</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700808"/>
            <a:ext cx="8532440" cy="4896545"/>
          </a:xfrm>
        </p:spPr>
        <p:txBody>
          <a:bodyPr numCol="1">
            <a:normAutofit/>
          </a:bodyPr>
          <a:lstStyle/>
          <a:p>
            <a:pPr marL="0" indent="0">
              <a:buNone/>
            </a:pPr>
            <a:r>
              <a:rPr lang="fr-FR" sz="2000" b="1" dirty="0" smtClean="0"/>
              <a:t>Exemples</a:t>
            </a:r>
            <a:r>
              <a:rPr lang="fr-FR" sz="2000" dirty="0" smtClean="0"/>
              <a:t>: </a:t>
            </a:r>
          </a:p>
          <a:p>
            <a:pPr marL="0" indent="0">
              <a:buNone/>
            </a:pPr>
            <a:r>
              <a:rPr lang="fr-FR" sz="2000" b="1" dirty="0" smtClean="0">
                <a:latin typeface="Courier New" pitchFamily="49" charset="0"/>
                <a:cs typeface="Courier New" pitchFamily="49" charset="0"/>
              </a:rPr>
              <a:t>$chaine = "Le camion est bleu";</a:t>
            </a:r>
          </a:p>
          <a:p>
            <a:pPr marL="0" indent="0">
              <a:buNone/>
            </a:pPr>
            <a:r>
              <a:rPr lang="fr-FR" sz="2000" b="1" dirty="0" smtClean="0">
                <a:latin typeface="Courier New" pitchFamily="49" charset="0"/>
                <a:cs typeface="Courier New" pitchFamily="49" charset="0"/>
              </a:rPr>
              <a:t>$</a:t>
            </a:r>
            <a:r>
              <a:rPr lang="fr-FR" sz="2000" b="1" dirty="0" err="1" smtClean="0">
                <a:latin typeface="Courier New" pitchFamily="49" charset="0"/>
                <a:cs typeface="Courier New" pitchFamily="49" charset="0"/>
              </a:rPr>
              <a:t>regex</a:t>
            </a:r>
            <a:r>
              <a:rPr lang="fr-FR" sz="2000" b="1" dirty="0" smtClean="0">
                <a:latin typeface="Courier New" pitchFamily="49" charset="0"/>
                <a:cs typeface="Courier New" pitchFamily="49" charset="0"/>
              </a:rPr>
              <a:t> = "#camion#";</a:t>
            </a:r>
          </a:p>
          <a:p>
            <a:pPr marL="0" indent="0">
              <a:buNone/>
            </a:pPr>
            <a:r>
              <a:rPr lang="fr-FR" sz="2000" b="1" dirty="0" smtClean="0">
                <a:latin typeface="Courier New" pitchFamily="49" charset="0"/>
                <a:cs typeface="Courier New" pitchFamily="49" charset="0"/>
              </a:rPr>
              <a:t>$</a:t>
            </a:r>
            <a:r>
              <a:rPr lang="fr-FR" sz="2000" b="1" dirty="0" err="1" smtClean="0">
                <a:latin typeface="Courier New" pitchFamily="49" charset="0"/>
                <a:cs typeface="Courier New" pitchFamily="49" charset="0"/>
              </a:rPr>
              <a:t>rempl</a:t>
            </a:r>
            <a:r>
              <a:rPr lang="fr-FR" sz="2000" b="1" dirty="0" smtClean="0">
                <a:latin typeface="Courier New" pitchFamily="49" charset="0"/>
                <a:cs typeface="Courier New" pitchFamily="49" charset="0"/>
              </a:rPr>
              <a:t> = "train";</a:t>
            </a:r>
          </a:p>
          <a:p>
            <a:pPr marL="0" indent="0">
              <a:buNone/>
            </a:pPr>
            <a:r>
              <a:rPr lang="fr-FR" sz="2000" b="1" dirty="0" smtClean="0">
                <a:latin typeface="Courier New" pitchFamily="49" charset="0"/>
                <a:cs typeface="Courier New" pitchFamily="49" charset="0"/>
              </a:rPr>
              <a:t>$</a:t>
            </a:r>
            <a:r>
              <a:rPr lang="fr-FR" sz="2000" b="1" dirty="0" err="1" smtClean="0">
                <a:latin typeface="Courier New" pitchFamily="49" charset="0"/>
                <a:cs typeface="Courier New" pitchFamily="49" charset="0"/>
              </a:rPr>
              <a:t>resultat</a:t>
            </a:r>
            <a:r>
              <a:rPr lang="fr-FR" sz="2000" b="1" dirty="0" smtClean="0">
                <a:latin typeface="Courier New" pitchFamily="49" charset="0"/>
                <a:cs typeface="Courier New" pitchFamily="49" charset="0"/>
              </a:rPr>
              <a:t> = </a:t>
            </a:r>
            <a:r>
              <a:rPr lang="fr-FR" sz="2000" b="1" dirty="0" err="1" smtClean="0">
                <a:latin typeface="Courier New" pitchFamily="49" charset="0"/>
                <a:cs typeface="Courier New" pitchFamily="49" charset="0"/>
              </a:rPr>
              <a:t>preg_replace</a:t>
            </a:r>
            <a:r>
              <a:rPr lang="fr-FR" sz="2000" b="1" dirty="0" smtClean="0">
                <a:latin typeface="Courier New" pitchFamily="49" charset="0"/>
                <a:cs typeface="Courier New" pitchFamily="49" charset="0"/>
              </a:rPr>
              <a:t>($</a:t>
            </a:r>
            <a:r>
              <a:rPr lang="fr-FR" sz="2000" b="1" dirty="0" err="1" smtClean="0">
                <a:latin typeface="Courier New" pitchFamily="49" charset="0"/>
                <a:cs typeface="Courier New" pitchFamily="49" charset="0"/>
              </a:rPr>
              <a:t>regex</a:t>
            </a:r>
            <a:r>
              <a:rPr lang="fr-FR" sz="2000" b="1" dirty="0" smtClean="0">
                <a:latin typeface="Courier New" pitchFamily="49" charset="0"/>
                <a:cs typeface="Courier New" pitchFamily="49" charset="0"/>
              </a:rPr>
              <a:t>,$</a:t>
            </a:r>
            <a:r>
              <a:rPr lang="fr-FR" sz="2000" b="1" dirty="0" err="1" smtClean="0">
                <a:latin typeface="Courier New" pitchFamily="49" charset="0"/>
                <a:cs typeface="Courier New" pitchFamily="49" charset="0"/>
              </a:rPr>
              <a:t>rempl</a:t>
            </a:r>
            <a:r>
              <a:rPr lang="fr-FR" sz="2000" b="1" dirty="0" smtClean="0">
                <a:latin typeface="Courier New" pitchFamily="49" charset="0"/>
                <a:cs typeface="Courier New" pitchFamily="49" charset="0"/>
              </a:rPr>
              <a:t>,$chaine,);</a:t>
            </a:r>
          </a:p>
          <a:p>
            <a:pPr marL="0" indent="0">
              <a:buNone/>
            </a:pPr>
            <a:r>
              <a:rPr lang="fr-FR" sz="2000" dirty="0" smtClean="0"/>
              <a:t>==&gt; "Le train est bleu"</a:t>
            </a:r>
          </a:p>
          <a:p>
            <a:pPr marL="0" indent="0">
              <a:buNone/>
            </a:pPr>
            <a:r>
              <a:rPr lang="fr-FR" sz="2000" b="1" dirty="0">
                <a:latin typeface="Courier New" pitchFamily="49" charset="0"/>
                <a:cs typeface="Courier New" pitchFamily="49" charset="0"/>
              </a:rPr>
              <a:t>$regex2 = </a:t>
            </a:r>
            <a:r>
              <a:rPr lang="fr-FR" sz="2000" b="1" dirty="0" err="1">
                <a:latin typeface="Courier New" pitchFamily="49" charset="0"/>
                <a:cs typeface="Courier New" pitchFamily="49" charset="0"/>
              </a:rPr>
              <a:t>array</a:t>
            </a:r>
            <a:r>
              <a:rPr lang="fr-FR" sz="2000" b="1" dirty="0">
                <a:latin typeface="Courier New" pitchFamily="49" charset="0"/>
                <a:cs typeface="Courier New" pitchFamily="49" charset="0"/>
              </a:rPr>
              <a:t>("#camion#","#bleu#");</a:t>
            </a:r>
          </a:p>
          <a:p>
            <a:pPr marL="0" indent="0">
              <a:buNone/>
            </a:pPr>
            <a:r>
              <a:rPr lang="fr-FR" sz="2000" b="1" dirty="0">
                <a:latin typeface="Courier New" pitchFamily="49" charset="0"/>
                <a:cs typeface="Courier New" pitchFamily="49" charset="0"/>
              </a:rPr>
              <a:t>$</a:t>
            </a:r>
            <a:r>
              <a:rPr lang="fr-FR" sz="2000" b="1" dirty="0" smtClean="0">
                <a:latin typeface="Courier New" pitchFamily="49" charset="0"/>
                <a:cs typeface="Courier New" pitchFamily="49" charset="0"/>
              </a:rPr>
              <a:t>rempl2 </a:t>
            </a:r>
            <a:r>
              <a:rPr lang="fr-FR" sz="2000" b="1" dirty="0">
                <a:latin typeface="Courier New" pitchFamily="49" charset="0"/>
                <a:cs typeface="Courier New" pitchFamily="49" charset="0"/>
              </a:rPr>
              <a:t>= </a:t>
            </a:r>
            <a:r>
              <a:rPr lang="fr-FR" sz="2000" b="1" dirty="0" err="1" smtClean="0">
                <a:latin typeface="Courier New" pitchFamily="49" charset="0"/>
                <a:cs typeface="Courier New" pitchFamily="49" charset="0"/>
              </a:rPr>
              <a:t>array</a:t>
            </a:r>
            <a:r>
              <a:rPr lang="fr-FR" sz="2000" b="1" dirty="0" smtClean="0">
                <a:latin typeface="Courier New" pitchFamily="49" charset="0"/>
                <a:cs typeface="Courier New" pitchFamily="49" charset="0"/>
              </a:rPr>
              <a:t>("</a:t>
            </a:r>
            <a:r>
              <a:rPr lang="fr-FR" sz="2000" b="1" dirty="0" err="1" smtClean="0">
                <a:latin typeface="Courier New" pitchFamily="49" charset="0"/>
                <a:cs typeface="Courier New" pitchFamily="49" charset="0"/>
              </a:rPr>
              <a:t>train","orange</a:t>
            </a:r>
            <a:r>
              <a:rPr lang="fr-FR" sz="2000" b="1" dirty="0" smtClean="0">
                <a:latin typeface="Courier New" pitchFamily="49" charset="0"/>
                <a:cs typeface="Courier New" pitchFamily="49" charset="0"/>
              </a:rPr>
              <a:t>");</a:t>
            </a:r>
            <a:endParaRPr lang="fr-FR" sz="2000" b="1" dirty="0">
              <a:latin typeface="Courier New" pitchFamily="49" charset="0"/>
              <a:cs typeface="Courier New" pitchFamily="49" charset="0"/>
            </a:endParaRPr>
          </a:p>
          <a:p>
            <a:pPr marL="0" indent="0">
              <a:buNone/>
            </a:pPr>
            <a:r>
              <a:rPr lang="fr-FR" sz="2000" b="1" dirty="0">
                <a:latin typeface="Courier New" pitchFamily="49" charset="0"/>
                <a:cs typeface="Courier New" pitchFamily="49" charset="0"/>
              </a:rPr>
              <a:t>$</a:t>
            </a:r>
            <a:r>
              <a:rPr lang="fr-FR" sz="2000" b="1" dirty="0" err="1" smtClean="0">
                <a:latin typeface="Courier New" pitchFamily="49" charset="0"/>
                <a:cs typeface="Courier New" pitchFamily="49" charset="0"/>
              </a:rPr>
              <a:t>resultat</a:t>
            </a:r>
            <a:r>
              <a:rPr lang="fr-FR" sz="2000" b="1" dirty="0" smtClean="0">
                <a:latin typeface="Courier New" pitchFamily="49" charset="0"/>
                <a:cs typeface="Courier New" pitchFamily="49" charset="0"/>
              </a:rPr>
              <a:t> </a:t>
            </a:r>
            <a:r>
              <a:rPr lang="fr-FR" sz="2000" b="1" dirty="0">
                <a:latin typeface="Courier New" pitchFamily="49" charset="0"/>
                <a:cs typeface="Courier New" pitchFamily="49" charset="0"/>
              </a:rPr>
              <a:t>= </a:t>
            </a:r>
            <a:r>
              <a:rPr lang="fr-FR" sz="2000" b="1" dirty="0" err="1">
                <a:latin typeface="Courier New" pitchFamily="49" charset="0"/>
                <a:cs typeface="Courier New" pitchFamily="49" charset="0"/>
              </a:rPr>
              <a:t>preg_replace</a:t>
            </a:r>
            <a:r>
              <a:rPr lang="fr-FR" sz="2000" b="1" dirty="0">
                <a:latin typeface="Courier New" pitchFamily="49" charset="0"/>
                <a:cs typeface="Courier New" pitchFamily="49" charset="0"/>
              </a:rPr>
              <a:t>($</a:t>
            </a:r>
            <a:r>
              <a:rPr lang="fr-FR" sz="2000" b="1" dirty="0" smtClean="0">
                <a:latin typeface="Courier New" pitchFamily="49" charset="0"/>
                <a:cs typeface="Courier New" pitchFamily="49" charset="0"/>
              </a:rPr>
              <a:t>regex2,$rempl2,$</a:t>
            </a:r>
            <a:r>
              <a:rPr lang="fr-FR" sz="2000" b="1" dirty="0">
                <a:latin typeface="Courier New" pitchFamily="49" charset="0"/>
                <a:cs typeface="Courier New" pitchFamily="49" charset="0"/>
              </a:rPr>
              <a:t>chaine</a:t>
            </a:r>
            <a:r>
              <a:rPr lang="fr-FR" sz="2000" b="1" dirty="0" smtClean="0">
                <a:latin typeface="Courier New" pitchFamily="49" charset="0"/>
                <a:cs typeface="Courier New" pitchFamily="49" charset="0"/>
              </a:rPr>
              <a:t>,);</a:t>
            </a:r>
          </a:p>
          <a:p>
            <a:pPr marL="0" indent="0">
              <a:buNone/>
            </a:pPr>
            <a:r>
              <a:rPr lang="fr-FR" sz="2000" dirty="0"/>
              <a:t>==&gt; "Le train est </a:t>
            </a:r>
            <a:r>
              <a:rPr lang="fr-FR" sz="2000" dirty="0" smtClean="0"/>
              <a:t>orange"</a:t>
            </a:r>
            <a:endParaRPr lang="fr-FR" sz="2000" dirty="0"/>
          </a:p>
          <a:p>
            <a:pPr marL="0" indent="0">
              <a:buNone/>
            </a:pPr>
            <a:endParaRPr lang="fr-FR" sz="2000" dirty="0" smtClean="0"/>
          </a:p>
        </p:txBody>
      </p:sp>
    </p:spTree>
    <p:extLst>
      <p:ext uri="{BB962C8B-B14F-4D97-AF65-F5344CB8AC3E}">
        <p14:creationId xmlns:p14="http://schemas.microsoft.com/office/powerpoint/2010/main" val="3736538767"/>
      </p:ext>
    </p:extLst>
  </p:cSld>
  <p:clrMapOvr>
    <a:masterClrMapping/>
  </p:clrMapOvr>
  <p:transition spd="slow">
    <p:wipe dir="d"/>
  </p:transition>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smtClean="0">
                <a:solidFill>
                  <a:schemeClr val="accent2">
                    <a:lumMod val="75000"/>
                  </a:schemeClr>
                </a:solidFill>
              </a:rPr>
              <a:t>fonction </a:t>
            </a:r>
            <a:r>
              <a:rPr lang="fr-FR" sz="2000" b="1" i="1" dirty="0" err="1" smtClean="0">
                <a:solidFill>
                  <a:schemeClr val="accent2">
                    <a:lumMod val="75000"/>
                  </a:schemeClr>
                </a:solidFill>
              </a:rPr>
              <a:t>preg_replace</a:t>
            </a:r>
            <a:r>
              <a:rPr lang="fr-FR" sz="2000" b="1" i="1" dirty="0" smtClean="0">
                <a:solidFill>
                  <a:schemeClr val="accent2">
                    <a:lumMod val="75000"/>
                  </a:schemeClr>
                </a:solidFill>
              </a:rPr>
              <a:t>($</a:t>
            </a:r>
            <a:r>
              <a:rPr lang="fr-FR" sz="2000" b="1" i="1" dirty="0" err="1" smtClean="0">
                <a:solidFill>
                  <a:schemeClr val="accent2">
                    <a:lumMod val="75000"/>
                  </a:schemeClr>
                </a:solidFill>
              </a:rPr>
              <a:t>regex</a:t>
            </a:r>
            <a:r>
              <a:rPr lang="fr-FR" sz="2000" b="1" i="1" dirty="0" smtClean="0">
                <a:solidFill>
                  <a:schemeClr val="accent2">
                    <a:lumMod val="75000"/>
                  </a:schemeClr>
                </a:solidFill>
              </a:rPr>
              <a:t>,$</a:t>
            </a:r>
            <a:r>
              <a:rPr lang="fr-FR" sz="2000" b="1" i="1" dirty="0" err="1" smtClean="0">
                <a:solidFill>
                  <a:schemeClr val="accent2">
                    <a:lumMod val="75000"/>
                  </a:schemeClr>
                </a:solidFill>
              </a:rPr>
              <a:t>remplace,$chaine</a:t>
            </a:r>
            <a:r>
              <a:rPr lang="fr-FR" sz="2000" b="1" i="1" dirty="0" smtClean="0">
                <a:solidFill>
                  <a:schemeClr val="accent2">
                    <a:lumMod val="75000"/>
                  </a:schemeClr>
                </a:solidFill>
              </a:rPr>
              <a:t>[,$limite[,$compteur]])</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700808"/>
            <a:ext cx="8532440" cy="4896545"/>
          </a:xfrm>
        </p:spPr>
        <p:txBody>
          <a:bodyPr numCol="1">
            <a:normAutofit/>
          </a:bodyPr>
          <a:lstStyle/>
          <a:p>
            <a:pPr marL="0" indent="0">
              <a:buNone/>
            </a:pPr>
            <a:r>
              <a:rPr lang="fr-FR" sz="2000" b="1" dirty="0" smtClean="0"/>
              <a:t>Exemples</a:t>
            </a:r>
            <a:r>
              <a:rPr lang="fr-FR" sz="2000" dirty="0" smtClean="0"/>
              <a:t>: </a:t>
            </a:r>
          </a:p>
          <a:p>
            <a:pPr marL="0" indent="0">
              <a:buNone/>
            </a:pPr>
            <a:r>
              <a:rPr lang="fr-FR" sz="2000" b="1" dirty="0" smtClean="0">
                <a:latin typeface="Courier New" pitchFamily="49" charset="0"/>
                <a:cs typeface="Courier New" pitchFamily="49" charset="0"/>
              </a:rPr>
              <a:t>$chaine3 = </a:t>
            </a:r>
            <a:r>
              <a:rPr lang="fr-FR" sz="2000" b="1" dirty="0" err="1" smtClean="0">
                <a:latin typeface="Courier New" pitchFamily="49" charset="0"/>
                <a:cs typeface="Courier New" pitchFamily="49" charset="0"/>
              </a:rPr>
              <a:t>array</a:t>
            </a:r>
            <a:r>
              <a:rPr lang="fr-FR" sz="2000" b="1" dirty="0" smtClean="0">
                <a:latin typeface="Courier New" pitchFamily="49" charset="0"/>
                <a:cs typeface="Courier New" pitchFamily="49" charset="0"/>
              </a:rPr>
              <a:t>("Le camion est </a:t>
            </a:r>
            <a:r>
              <a:rPr lang="fr-FR" sz="2000" b="1" dirty="0" err="1" smtClean="0">
                <a:latin typeface="Courier New" pitchFamily="49" charset="0"/>
                <a:cs typeface="Courier New" pitchFamily="49" charset="0"/>
              </a:rPr>
              <a:t>bleu","L'avion</a:t>
            </a:r>
            <a:r>
              <a:rPr lang="fr-FR" sz="2000" b="1" dirty="0" smtClean="0">
                <a:latin typeface="Courier New" pitchFamily="49" charset="0"/>
                <a:cs typeface="Courier New" pitchFamily="49" charset="0"/>
              </a:rPr>
              <a:t> est </a:t>
            </a:r>
            <a:r>
              <a:rPr lang="fr-FR" sz="2000" b="1" dirty="0" err="1" smtClean="0">
                <a:latin typeface="Courier New" pitchFamily="49" charset="0"/>
                <a:cs typeface="Courier New" pitchFamily="49" charset="0"/>
              </a:rPr>
              <a:t>bleu","Le</a:t>
            </a:r>
            <a:r>
              <a:rPr lang="fr-FR" sz="2000" b="1" dirty="0" smtClean="0">
                <a:latin typeface="Courier New" pitchFamily="49" charset="0"/>
                <a:cs typeface="Courier New" pitchFamily="49" charset="0"/>
              </a:rPr>
              <a:t> camion est marron");</a:t>
            </a:r>
          </a:p>
          <a:p>
            <a:pPr marL="0" indent="0">
              <a:buNone/>
            </a:pPr>
            <a:r>
              <a:rPr lang="fr-FR" sz="2000" b="1" dirty="0" smtClean="0">
                <a:latin typeface="Courier New" pitchFamily="49" charset="0"/>
                <a:cs typeface="Courier New" pitchFamily="49" charset="0"/>
              </a:rPr>
              <a:t>$regex3 </a:t>
            </a:r>
            <a:r>
              <a:rPr lang="fr-FR" sz="2000" b="1" dirty="0">
                <a:latin typeface="Courier New" pitchFamily="49" charset="0"/>
                <a:cs typeface="Courier New" pitchFamily="49" charset="0"/>
              </a:rPr>
              <a:t>= </a:t>
            </a:r>
            <a:r>
              <a:rPr lang="fr-FR" sz="2000" b="1" dirty="0" err="1">
                <a:latin typeface="Courier New" pitchFamily="49" charset="0"/>
                <a:cs typeface="Courier New" pitchFamily="49" charset="0"/>
              </a:rPr>
              <a:t>array</a:t>
            </a:r>
            <a:r>
              <a:rPr lang="fr-FR" sz="2000" b="1" dirty="0">
                <a:latin typeface="Courier New" pitchFamily="49" charset="0"/>
                <a:cs typeface="Courier New" pitchFamily="49" charset="0"/>
              </a:rPr>
              <a:t>("#camion#","#bleu#");</a:t>
            </a:r>
          </a:p>
          <a:p>
            <a:pPr marL="0" indent="0">
              <a:buNone/>
            </a:pPr>
            <a:r>
              <a:rPr lang="fr-FR" sz="2000" b="1" dirty="0">
                <a:latin typeface="Courier New" pitchFamily="49" charset="0"/>
                <a:cs typeface="Courier New" pitchFamily="49" charset="0"/>
              </a:rPr>
              <a:t>$</a:t>
            </a:r>
            <a:r>
              <a:rPr lang="fr-FR" sz="2000" b="1" dirty="0" smtClean="0">
                <a:latin typeface="Courier New" pitchFamily="49" charset="0"/>
                <a:cs typeface="Courier New" pitchFamily="49" charset="0"/>
              </a:rPr>
              <a:t>rempl3 </a:t>
            </a:r>
            <a:r>
              <a:rPr lang="fr-FR" sz="2000" b="1" dirty="0">
                <a:latin typeface="Courier New" pitchFamily="49" charset="0"/>
                <a:cs typeface="Courier New" pitchFamily="49" charset="0"/>
              </a:rPr>
              <a:t>= </a:t>
            </a:r>
            <a:r>
              <a:rPr lang="fr-FR" sz="2000" b="1" dirty="0" err="1" smtClean="0">
                <a:latin typeface="Courier New" pitchFamily="49" charset="0"/>
                <a:cs typeface="Courier New" pitchFamily="49" charset="0"/>
              </a:rPr>
              <a:t>array</a:t>
            </a:r>
            <a:r>
              <a:rPr lang="fr-FR" sz="2000" b="1" dirty="0" smtClean="0">
                <a:latin typeface="Courier New" pitchFamily="49" charset="0"/>
                <a:cs typeface="Courier New" pitchFamily="49" charset="0"/>
              </a:rPr>
              <a:t>("</a:t>
            </a:r>
            <a:r>
              <a:rPr lang="fr-FR" sz="2000" b="1" dirty="0" err="1" smtClean="0">
                <a:latin typeface="Courier New" pitchFamily="49" charset="0"/>
                <a:cs typeface="Courier New" pitchFamily="49" charset="0"/>
              </a:rPr>
              <a:t>train","orange</a:t>
            </a:r>
            <a:r>
              <a:rPr lang="fr-FR" sz="2000" b="1" dirty="0" smtClean="0">
                <a:latin typeface="Courier New" pitchFamily="49" charset="0"/>
                <a:cs typeface="Courier New" pitchFamily="49" charset="0"/>
              </a:rPr>
              <a:t>");</a:t>
            </a:r>
            <a:endParaRPr lang="fr-FR" sz="2000" b="1" dirty="0">
              <a:latin typeface="Courier New" pitchFamily="49" charset="0"/>
              <a:cs typeface="Courier New" pitchFamily="49" charset="0"/>
            </a:endParaRPr>
          </a:p>
          <a:p>
            <a:pPr marL="0" indent="0">
              <a:buNone/>
            </a:pPr>
            <a:r>
              <a:rPr lang="fr-FR" sz="2000" b="1" dirty="0">
                <a:latin typeface="Courier New" pitchFamily="49" charset="0"/>
                <a:cs typeface="Courier New" pitchFamily="49" charset="0"/>
              </a:rPr>
              <a:t>$</a:t>
            </a:r>
            <a:r>
              <a:rPr lang="fr-FR" sz="2000" b="1" dirty="0" err="1" smtClean="0">
                <a:latin typeface="Courier New" pitchFamily="49" charset="0"/>
                <a:cs typeface="Courier New" pitchFamily="49" charset="0"/>
              </a:rPr>
              <a:t>resultat</a:t>
            </a:r>
            <a:r>
              <a:rPr lang="fr-FR" sz="2000" b="1" dirty="0" smtClean="0">
                <a:latin typeface="Courier New" pitchFamily="49" charset="0"/>
                <a:cs typeface="Courier New" pitchFamily="49" charset="0"/>
              </a:rPr>
              <a:t> </a:t>
            </a:r>
            <a:r>
              <a:rPr lang="fr-FR" sz="2000" b="1" dirty="0">
                <a:latin typeface="Courier New" pitchFamily="49" charset="0"/>
                <a:cs typeface="Courier New" pitchFamily="49" charset="0"/>
              </a:rPr>
              <a:t>= </a:t>
            </a:r>
            <a:r>
              <a:rPr lang="fr-FR" sz="2000" b="1" dirty="0" err="1">
                <a:latin typeface="Courier New" pitchFamily="49" charset="0"/>
                <a:cs typeface="Courier New" pitchFamily="49" charset="0"/>
              </a:rPr>
              <a:t>preg_replace</a:t>
            </a:r>
            <a:r>
              <a:rPr lang="fr-FR" sz="2000" b="1" dirty="0">
                <a:latin typeface="Courier New" pitchFamily="49" charset="0"/>
                <a:cs typeface="Courier New" pitchFamily="49" charset="0"/>
              </a:rPr>
              <a:t>($</a:t>
            </a:r>
            <a:r>
              <a:rPr lang="fr-FR" sz="2000" b="1" dirty="0" smtClean="0">
                <a:latin typeface="Courier New" pitchFamily="49" charset="0"/>
                <a:cs typeface="Courier New" pitchFamily="49" charset="0"/>
              </a:rPr>
              <a:t>regex3,$rempl3,$chaine3,);</a:t>
            </a:r>
          </a:p>
          <a:p>
            <a:pPr marL="0" indent="0">
              <a:buNone/>
            </a:pPr>
            <a:r>
              <a:rPr lang="fr-FR" sz="2000" dirty="0"/>
              <a:t>==&gt; </a:t>
            </a:r>
            <a:r>
              <a:rPr lang="fr-FR" sz="2000" dirty="0" err="1" smtClean="0"/>
              <a:t>array</a:t>
            </a:r>
            <a:r>
              <a:rPr lang="fr-FR" sz="2000" dirty="0" smtClean="0"/>
              <a:t> ("</a:t>
            </a:r>
            <a:r>
              <a:rPr lang="fr-FR" sz="2000" dirty="0"/>
              <a:t>Le train est </a:t>
            </a:r>
            <a:r>
              <a:rPr lang="fr-FR" sz="2000" dirty="0" smtClean="0"/>
              <a:t>orange"</a:t>
            </a:r>
          </a:p>
          <a:p>
            <a:pPr marL="0" indent="0">
              <a:buNone/>
            </a:pPr>
            <a:r>
              <a:rPr lang="fr-FR" sz="2000" dirty="0" smtClean="0"/>
              <a:t>	   "L'avion est orange"</a:t>
            </a:r>
            <a:endParaRPr lang="fr-FR" sz="2000" dirty="0"/>
          </a:p>
          <a:p>
            <a:pPr marL="0" indent="0">
              <a:buNone/>
            </a:pPr>
            <a:r>
              <a:rPr lang="fr-FR" sz="2000" dirty="0" smtClean="0"/>
              <a:t>	   "Le train est marron")</a:t>
            </a:r>
          </a:p>
        </p:txBody>
      </p:sp>
    </p:spTree>
    <p:extLst>
      <p:ext uri="{BB962C8B-B14F-4D97-AF65-F5344CB8AC3E}">
        <p14:creationId xmlns:p14="http://schemas.microsoft.com/office/powerpoint/2010/main" val="3926961184"/>
      </p:ext>
    </p:extLst>
  </p:cSld>
  <p:clrMapOvr>
    <a:masterClrMapping/>
  </p:clrMapOvr>
  <p:transition spd="slow">
    <p:wipe dir="d"/>
  </p:transition>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smtClean="0">
                <a:solidFill>
                  <a:schemeClr val="accent2">
                    <a:lumMod val="75000"/>
                  </a:schemeClr>
                </a:solidFill>
              </a:rPr>
              <a:t>fonction </a:t>
            </a:r>
            <a:r>
              <a:rPr lang="fr-FR" sz="2000" b="1" i="1" dirty="0" err="1" smtClean="0">
                <a:solidFill>
                  <a:schemeClr val="accent2">
                    <a:lumMod val="75000"/>
                  </a:schemeClr>
                </a:solidFill>
              </a:rPr>
              <a:t>preg_grep</a:t>
            </a:r>
            <a:r>
              <a:rPr lang="fr-FR" sz="2000" b="1" i="1" dirty="0" smtClean="0">
                <a:solidFill>
                  <a:schemeClr val="accent2">
                    <a:lumMod val="75000"/>
                  </a:schemeClr>
                </a:solidFill>
              </a:rPr>
              <a:t>($</a:t>
            </a:r>
            <a:r>
              <a:rPr lang="fr-FR" sz="2000" b="1" i="1" dirty="0" err="1" smtClean="0">
                <a:solidFill>
                  <a:schemeClr val="accent2">
                    <a:lumMod val="75000"/>
                  </a:schemeClr>
                </a:solidFill>
              </a:rPr>
              <a:t>regex</a:t>
            </a:r>
            <a:r>
              <a:rPr lang="fr-FR" sz="2000" b="1" i="1" dirty="0" smtClean="0">
                <a:solidFill>
                  <a:schemeClr val="accent2">
                    <a:lumMod val="75000"/>
                  </a:schemeClr>
                </a:solidFill>
              </a:rPr>
              <a:t>,$tableau[,$flag])</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700808"/>
            <a:ext cx="8532440" cy="4896545"/>
          </a:xfrm>
        </p:spPr>
        <p:txBody>
          <a:bodyPr numCol="1">
            <a:normAutofit/>
          </a:bodyPr>
          <a:lstStyle/>
          <a:p>
            <a:pPr marL="0" indent="0">
              <a:buNone/>
            </a:pPr>
            <a:r>
              <a:rPr lang="fr-FR" sz="2000" dirty="0" smtClean="0">
                <a:solidFill>
                  <a:schemeClr val="tx2">
                    <a:lumMod val="75000"/>
                  </a:schemeClr>
                </a:solidFill>
              </a:rPr>
              <a:t>tableau</a:t>
            </a:r>
            <a:r>
              <a:rPr lang="fr-FR" sz="2000" b="1" dirty="0" smtClean="0">
                <a:solidFill>
                  <a:schemeClr val="accent2">
                    <a:lumMod val="75000"/>
                  </a:schemeClr>
                </a:solidFill>
              </a:rPr>
              <a:t> </a:t>
            </a:r>
            <a:r>
              <a:rPr lang="fr-FR" sz="2000" b="1" dirty="0" err="1" smtClean="0">
                <a:solidFill>
                  <a:schemeClr val="accent2">
                    <a:lumMod val="75000"/>
                  </a:schemeClr>
                </a:solidFill>
              </a:rPr>
              <a:t>preg_grep</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a:solidFill>
                  <a:schemeClr val="tx2">
                    <a:lumMod val="75000"/>
                  </a:schemeClr>
                </a:solidFill>
              </a:rPr>
              <a:t>regex</a:t>
            </a:r>
            <a:r>
              <a:rPr lang="fr-FR" sz="2000" b="1" dirty="0" smtClean="0">
                <a:solidFill>
                  <a:schemeClr val="tx2">
                    <a:lumMod val="75000"/>
                  </a:schemeClr>
                </a:solidFill>
              </a:rPr>
              <a:t>,$tableau[,$flag]</a:t>
            </a:r>
            <a:r>
              <a:rPr lang="fr-FR" sz="2000" b="1" i="1" dirty="0" smtClean="0">
                <a:solidFill>
                  <a:schemeClr val="accent2">
                    <a:lumMod val="75000"/>
                  </a:schemeClr>
                </a:solidFill>
              </a:rPr>
              <a:t>) </a:t>
            </a:r>
            <a:endParaRPr lang="fr-FR" sz="2000" b="1" i="1" dirty="0">
              <a:solidFill>
                <a:schemeClr val="accent2">
                  <a:lumMod val="75000"/>
                </a:schemeClr>
              </a:solidFill>
            </a:endParaRPr>
          </a:p>
          <a:p>
            <a:pPr marL="0" indent="0">
              <a:buNone/>
            </a:pPr>
            <a:r>
              <a:rPr lang="fr-FR" sz="2000" dirty="0"/>
              <a:t>Analyse </a:t>
            </a:r>
            <a:r>
              <a:rPr lang="fr-FR" sz="2000" b="1" dirty="0">
                <a:solidFill>
                  <a:schemeClr val="tx2">
                    <a:lumMod val="75000"/>
                  </a:schemeClr>
                </a:solidFill>
              </a:rPr>
              <a:t>$chaine</a:t>
            </a:r>
            <a:r>
              <a:rPr lang="fr-FR" sz="2000" dirty="0"/>
              <a:t> pour remplacer toutes les chaînes de caractères correspondant à </a:t>
            </a:r>
            <a:r>
              <a:rPr lang="fr-FR" sz="2000" b="1" dirty="0">
                <a:solidFill>
                  <a:schemeClr val="tx2">
                    <a:lumMod val="75000"/>
                  </a:schemeClr>
                </a:solidFill>
              </a:rPr>
              <a:t>$</a:t>
            </a:r>
            <a:r>
              <a:rPr lang="fr-FR" sz="2000" b="1" dirty="0" err="1">
                <a:solidFill>
                  <a:schemeClr val="tx2">
                    <a:lumMod val="75000"/>
                  </a:schemeClr>
                </a:solidFill>
              </a:rPr>
              <a:t>regex</a:t>
            </a:r>
            <a:r>
              <a:rPr lang="fr-FR" sz="2000" b="1" dirty="0">
                <a:solidFill>
                  <a:schemeClr val="tx2">
                    <a:lumMod val="75000"/>
                  </a:schemeClr>
                </a:solidFill>
              </a:rPr>
              <a:t> </a:t>
            </a:r>
            <a:r>
              <a:rPr lang="fr-FR" sz="2000" dirty="0"/>
              <a:t>par</a:t>
            </a:r>
            <a:r>
              <a:rPr lang="fr-FR" sz="2000" b="1" dirty="0">
                <a:solidFill>
                  <a:schemeClr val="tx2">
                    <a:lumMod val="75000"/>
                  </a:schemeClr>
                </a:solidFill>
              </a:rPr>
              <a:t> $remplace</a:t>
            </a:r>
            <a:r>
              <a:rPr lang="fr-FR" sz="2000" dirty="0"/>
              <a:t>.</a:t>
            </a:r>
          </a:p>
          <a:p>
            <a:pPr marL="0" indent="0">
              <a:buNone/>
            </a:pPr>
            <a:r>
              <a:rPr lang="fr-FR" sz="2000" b="1" dirty="0">
                <a:solidFill>
                  <a:schemeClr val="tx2">
                    <a:lumMod val="75000"/>
                  </a:schemeClr>
                </a:solidFill>
              </a:rPr>
              <a:t>$</a:t>
            </a:r>
            <a:r>
              <a:rPr lang="fr-FR" sz="2000" b="1" dirty="0" err="1">
                <a:solidFill>
                  <a:schemeClr val="tx2">
                    <a:lumMod val="75000"/>
                  </a:schemeClr>
                </a:solidFill>
              </a:rPr>
              <a:t>regex</a:t>
            </a:r>
            <a:r>
              <a:rPr lang="fr-FR" sz="2000" b="1" dirty="0">
                <a:solidFill>
                  <a:schemeClr val="tx2">
                    <a:lumMod val="75000"/>
                  </a:schemeClr>
                </a:solidFill>
              </a:rPr>
              <a:t> </a:t>
            </a:r>
            <a:r>
              <a:rPr lang="fr-FR" sz="2000" dirty="0"/>
              <a:t>: chaîne contenant l'expression régulière, </a:t>
            </a:r>
            <a:endParaRPr lang="fr-FR" sz="2000" dirty="0" smtClean="0"/>
          </a:p>
          <a:p>
            <a:pPr marL="0" indent="0">
              <a:buNone/>
            </a:pPr>
            <a:r>
              <a:rPr lang="fr-FR" sz="2000" b="1" dirty="0" smtClean="0">
                <a:solidFill>
                  <a:schemeClr val="tx2">
                    <a:lumMod val="75000"/>
                  </a:schemeClr>
                </a:solidFill>
              </a:rPr>
              <a:t>$tableau </a:t>
            </a:r>
            <a:r>
              <a:rPr lang="fr-FR" sz="2000" dirty="0"/>
              <a:t>: </a:t>
            </a:r>
            <a:r>
              <a:rPr lang="fr-FR" sz="2000" dirty="0" smtClean="0"/>
              <a:t>tableau </a:t>
            </a:r>
            <a:r>
              <a:rPr lang="fr-FR" sz="2000" dirty="0"/>
              <a:t>de chaînes </a:t>
            </a:r>
            <a:r>
              <a:rPr lang="fr-FR" sz="2000" dirty="0" smtClean="0"/>
              <a:t>à analyser,</a:t>
            </a:r>
          </a:p>
          <a:p>
            <a:pPr marL="0" indent="0">
              <a:buNone/>
            </a:pPr>
            <a:r>
              <a:rPr lang="fr-FR" sz="2000" b="1" dirty="0">
                <a:solidFill>
                  <a:schemeClr val="tx2">
                    <a:lumMod val="75000"/>
                  </a:schemeClr>
                </a:solidFill>
              </a:rPr>
              <a:t>$flag </a:t>
            </a:r>
            <a:r>
              <a:rPr lang="fr-FR" sz="2000" dirty="0" smtClean="0"/>
              <a:t>: (optionnel) </a:t>
            </a:r>
            <a:r>
              <a:rPr lang="fr-FR" sz="2000" b="1" dirty="0" smtClean="0"/>
              <a:t>PREG_GREP_INVERT </a:t>
            </a:r>
            <a:r>
              <a:rPr lang="fr-FR" sz="2000" dirty="0" smtClean="0"/>
              <a:t>indique que la recherche doit retourner les éléments du tableau </a:t>
            </a:r>
            <a:r>
              <a:rPr lang="fr-FR" sz="2000" u="sng" dirty="0" smtClean="0"/>
              <a:t>ne correspondant pas </a:t>
            </a:r>
            <a:r>
              <a:rPr lang="fr-FR" sz="2000" dirty="0" smtClean="0"/>
              <a:t>à </a:t>
            </a:r>
            <a:r>
              <a:rPr lang="fr-FR" sz="2000" b="1" dirty="0">
                <a:solidFill>
                  <a:schemeClr val="tx2">
                    <a:lumMod val="75000"/>
                  </a:schemeClr>
                </a:solidFill>
              </a:rPr>
              <a:t>$</a:t>
            </a:r>
            <a:r>
              <a:rPr lang="fr-FR" sz="2000" b="1" dirty="0" err="1">
                <a:solidFill>
                  <a:schemeClr val="tx2">
                    <a:lumMod val="75000"/>
                  </a:schemeClr>
                </a:solidFill>
              </a:rPr>
              <a:t>regex</a:t>
            </a:r>
            <a:r>
              <a:rPr lang="fr-FR" sz="2000" b="1" dirty="0">
                <a:solidFill>
                  <a:schemeClr val="tx2">
                    <a:lumMod val="75000"/>
                  </a:schemeClr>
                </a:solidFill>
              </a:rPr>
              <a:t> </a:t>
            </a:r>
            <a:r>
              <a:rPr lang="fr-FR" sz="2000" b="1" dirty="0" smtClean="0">
                <a:solidFill>
                  <a:schemeClr val="tx2">
                    <a:lumMod val="75000"/>
                  </a:schemeClr>
                </a:solidFill>
              </a:rPr>
              <a:t>.</a:t>
            </a:r>
          </a:p>
          <a:p>
            <a:pPr marL="0" indent="0">
              <a:buNone/>
            </a:pPr>
            <a:endParaRPr lang="fr-FR" sz="2000" b="1" dirty="0">
              <a:solidFill>
                <a:schemeClr val="tx2">
                  <a:lumMod val="75000"/>
                </a:schemeClr>
              </a:solidFill>
            </a:endParaRPr>
          </a:p>
          <a:p>
            <a:pPr marL="0" indent="0">
              <a:buNone/>
            </a:pPr>
            <a:r>
              <a:rPr lang="fr-FR" sz="2000" b="1" dirty="0" smtClean="0"/>
              <a:t>Valeur de retour : </a:t>
            </a:r>
            <a:r>
              <a:rPr lang="fr-FR" sz="2000" dirty="0" smtClean="0"/>
              <a:t>un tableau utilisant les clés du tableau d'entrée</a:t>
            </a:r>
            <a:endParaRPr lang="fr-FR" sz="2000" dirty="0"/>
          </a:p>
        </p:txBody>
      </p:sp>
    </p:spTree>
    <p:extLst>
      <p:ext uri="{BB962C8B-B14F-4D97-AF65-F5344CB8AC3E}">
        <p14:creationId xmlns:p14="http://schemas.microsoft.com/office/powerpoint/2010/main" val="2562316097"/>
      </p:ext>
    </p:extLst>
  </p:cSld>
  <p:clrMapOvr>
    <a:masterClrMapping/>
  </p:clrMapOvr>
  <p:transition spd="slow">
    <p:wipe dir="d"/>
  </p:transition>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smtClean="0">
                <a:solidFill>
                  <a:schemeClr val="accent2">
                    <a:lumMod val="75000"/>
                  </a:schemeClr>
                </a:solidFill>
              </a:rPr>
              <a:t>fonction </a:t>
            </a:r>
            <a:r>
              <a:rPr lang="fr-FR" sz="2000" b="1" i="1" dirty="0" err="1" smtClean="0">
                <a:solidFill>
                  <a:schemeClr val="accent2">
                    <a:lumMod val="75000"/>
                  </a:schemeClr>
                </a:solidFill>
              </a:rPr>
              <a:t>preg_grep</a:t>
            </a:r>
            <a:r>
              <a:rPr lang="fr-FR" sz="2000" b="1" i="1" dirty="0" smtClean="0">
                <a:solidFill>
                  <a:schemeClr val="accent2">
                    <a:lumMod val="75000"/>
                  </a:schemeClr>
                </a:solidFill>
              </a:rPr>
              <a:t>($</a:t>
            </a:r>
            <a:r>
              <a:rPr lang="fr-FR" sz="2000" b="1" i="1" dirty="0" err="1" smtClean="0">
                <a:solidFill>
                  <a:schemeClr val="accent2">
                    <a:lumMod val="75000"/>
                  </a:schemeClr>
                </a:solidFill>
              </a:rPr>
              <a:t>regex</a:t>
            </a:r>
            <a:r>
              <a:rPr lang="fr-FR" sz="2000" b="1" i="1" dirty="0" smtClean="0">
                <a:solidFill>
                  <a:schemeClr val="accent2">
                    <a:lumMod val="75000"/>
                  </a:schemeClr>
                </a:solidFill>
              </a:rPr>
              <a:t>,$tableau[,$flag])</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700808"/>
            <a:ext cx="8532440" cy="4896545"/>
          </a:xfrm>
        </p:spPr>
        <p:txBody>
          <a:bodyPr numCol="1">
            <a:normAutofit/>
          </a:bodyPr>
          <a:lstStyle/>
          <a:p>
            <a:pPr marL="0" indent="0">
              <a:buNone/>
            </a:pPr>
            <a:r>
              <a:rPr lang="fr-FR" sz="2000" dirty="0" smtClean="0"/>
              <a:t>Exemples :</a:t>
            </a:r>
          </a:p>
          <a:p>
            <a:pPr marL="0" indent="0">
              <a:buNone/>
            </a:pP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regex</a:t>
            </a:r>
            <a:r>
              <a:rPr lang="fr-FR" sz="2000" b="1" dirty="0">
                <a:latin typeface="Courier New" pitchFamily="49" charset="0"/>
                <a:cs typeface="Courier New" pitchFamily="49" charset="0"/>
              </a:rPr>
              <a:t> = "#ou#";</a:t>
            </a:r>
          </a:p>
          <a:p>
            <a:pPr marL="0" indent="0">
              <a:buNone/>
            </a:pPr>
            <a:r>
              <a:rPr lang="fr-FR" sz="2000" b="1" dirty="0">
                <a:latin typeface="Courier New" pitchFamily="49" charset="0"/>
                <a:cs typeface="Courier New" pitchFamily="49" charset="0"/>
              </a:rPr>
              <a:t>$chaine = </a:t>
            </a:r>
            <a:r>
              <a:rPr lang="fr-FR" sz="2000" b="1" dirty="0" err="1">
                <a:latin typeface="Courier New" pitchFamily="49" charset="0"/>
                <a:cs typeface="Courier New" pitchFamily="49" charset="0"/>
              </a:rPr>
              <a:t>array</a:t>
            </a:r>
            <a:r>
              <a:rPr lang="fr-FR" sz="2000" b="1" dirty="0">
                <a:latin typeface="Courier New" pitchFamily="49" charset="0"/>
                <a:cs typeface="Courier New" pitchFamily="49" charset="0"/>
              </a:rPr>
              <a:t>("bonjour à </a:t>
            </a:r>
            <a:r>
              <a:rPr lang="fr-FR" sz="2000" b="1" dirty="0" err="1">
                <a:latin typeface="Courier New" pitchFamily="49" charset="0"/>
                <a:cs typeface="Courier New" pitchFamily="49" charset="0"/>
              </a:rPr>
              <a:t>tous","au</a:t>
            </a:r>
            <a:r>
              <a:rPr lang="fr-FR" sz="2000" b="1" dirty="0">
                <a:latin typeface="Courier New" pitchFamily="49" charset="0"/>
                <a:cs typeface="Courier New" pitchFamily="49" charset="0"/>
              </a:rPr>
              <a:t> </a:t>
            </a:r>
            <a:r>
              <a:rPr lang="fr-FR" sz="2000" b="1" dirty="0" err="1">
                <a:latin typeface="Courier New" pitchFamily="49" charset="0"/>
                <a:cs typeface="Courier New" pitchFamily="49" charset="0"/>
              </a:rPr>
              <a:t>boulot!","au</a:t>
            </a:r>
            <a:r>
              <a:rPr lang="fr-FR" sz="2000" b="1" dirty="0">
                <a:latin typeface="Courier New" pitchFamily="49" charset="0"/>
                <a:cs typeface="Courier New" pitchFamily="49" charset="0"/>
              </a:rPr>
              <a:t> revoir");</a:t>
            </a:r>
          </a:p>
          <a:p>
            <a:pPr marL="0" indent="0">
              <a:buNone/>
            </a:pPr>
            <a:r>
              <a:rPr lang="fr-FR" sz="2000" b="1" dirty="0">
                <a:latin typeface="Courier New" pitchFamily="49" charset="0"/>
                <a:cs typeface="Courier New" pitchFamily="49" charset="0"/>
              </a:rPr>
              <a:t>$tab = </a:t>
            </a:r>
            <a:r>
              <a:rPr lang="fr-FR" sz="2000" b="1" dirty="0" err="1">
                <a:latin typeface="Courier New" pitchFamily="49" charset="0"/>
                <a:cs typeface="Courier New" pitchFamily="49" charset="0"/>
              </a:rPr>
              <a:t>preg_grep</a:t>
            </a: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regex</a:t>
            </a:r>
            <a:r>
              <a:rPr lang="fr-FR" sz="2000" b="1" dirty="0">
                <a:latin typeface="Courier New" pitchFamily="49" charset="0"/>
                <a:cs typeface="Courier New" pitchFamily="49" charset="0"/>
              </a:rPr>
              <a:t>,$chaine);</a:t>
            </a:r>
          </a:p>
          <a:p>
            <a:pPr marL="0" indent="0">
              <a:buNone/>
            </a:pPr>
            <a:r>
              <a:rPr lang="fr-FR" sz="2000" b="1" dirty="0" err="1">
                <a:latin typeface="Courier New" pitchFamily="49" charset="0"/>
                <a:cs typeface="Courier New" pitchFamily="49" charset="0"/>
              </a:rPr>
              <a:t>print_r</a:t>
            </a:r>
            <a:r>
              <a:rPr lang="fr-FR" sz="2000" b="1" dirty="0">
                <a:latin typeface="Courier New" pitchFamily="49" charset="0"/>
                <a:cs typeface="Courier New" pitchFamily="49" charset="0"/>
              </a:rPr>
              <a:t>($tab</a:t>
            </a:r>
            <a:r>
              <a:rPr lang="fr-FR" sz="2000" b="1" dirty="0" smtClean="0">
                <a:latin typeface="Courier New" pitchFamily="49" charset="0"/>
                <a:cs typeface="Courier New" pitchFamily="49" charset="0"/>
              </a:rPr>
              <a:t>);</a:t>
            </a:r>
          </a:p>
          <a:p>
            <a:pPr marL="0" indent="0">
              <a:buNone/>
            </a:pPr>
            <a:endParaRPr lang="fr-FR" sz="2000" b="1" dirty="0">
              <a:latin typeface="Courier New" pitchFamily="49" charset="0"/>
              <a:cs typeface="Courier New" pitchFamily="49" charset="0"/>
            </a:endParaRPr>
          </a:p>
          <a:p>
            <a:pPr marL="0" indent="0">
              <a:buNone/>
            </a:pPr>
            <a:endParaRPr lang="fr-FR" sz="2000" b="1" dirty="0" smtClean="0">
              <a:latin typeface="Courier New" pitchFamily="49" charset="0"/>
              <a:cs typeface="Courier New" pitchFamily="49" charset="0"/>
            </a:endParaRPr>
          </a:p>
          <a:p>
            <a:pPr marL="0" indent="0">
              <a:buNone/>
            </a:pPr>
            <a:endParaRPr lang="fr-FR" sz="2000" b="1" dirty="0">
              <a:latin typeface="Courier New" pitchFamily="49" charset="0"/>
              <a:cs typeface="Courier New" pitchFamily="49" charset="0"/>
            </a:endParaRPr>
          </a:p>
          <a:p>
            <a:pPr marL="0" indent="0">
              <a:buNone/>
            </a:pPr>
            <a:r>
              <a:rPr lang="fr-FR" sz="2000" b="1" dirty="0">
                <a:latin typeface="Courier New" pitchFamily="49" charset="0"/>
                <a:cs typeface="Courier New" pitchFamily="49" charset="0"/>
              </a:rPr>
              <a:t>$tab2 = </a:t>
            </a:r>
            <a:r>
              <a:rPr lang="fr-FR" sz="2000" b="1" dirty="0" err="1">
                <a:latin typeface="Courier New" pitchFamily="49" charset="0"/>
                <a:cs typeface="Courier New" pitchFamily="49" charset="0"/>
              </a:rPr>
              <a:t>preg_grep</a:t>
            </a: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regex</a:t>
            </a: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chaine,PREG_GREP_INVERT</a:t>
            </a:r>
            <a:r>
              <a:rPr lang="fr-FR" sz="2000" b="1" dirty="0">
                <a:latin typeface="Courier New" pitchFamily="49" charset="0"/>
                <a:cs typeface="Courier New" pitchFamily="49" charset="0"/>
              </a:rPr>
              <a:t>);</a:t>
            </a:r>
          </a:p>
          <a:p>
            <a:pPr marL="0" indent="0">
              <a:buNone/>
            </a:pPr>
            <a:r>
              <a:rPr lang="fr-FR" sz="2000" b="1" dirty="0" err="1">
                <a:latin typeface="Courier New" pitchFamily="49" charset="0"/>
                <a:cs typeface="Courier New" pitchFamily="49" charset="0"/>
              </a:rPr>
              <a:t>print_r</a:t>
            </a:r>
            <a:r>
              <a:rPr lang="fr-FR" sz="2000" b="1" dirty="0">
                <a:latin typeface="Courier New" pitchFamily="49" charset="0"/>
                <a:cs typeface="Courier New" pitchFamily="49" charset="0"/>
              </a:rPr>
              <a:t>($tab2);</a:t>
            </a:r>
            <a:endParaRPr lang="fr-FR" sz="2000" b="1" dirty="0" smtClean="0">
              <a:latin typeface="Courier New" pitchFamily="49" charset="0"/>
              <a:cs typeface="Courier New"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930" y="3933056"/>
            <a:ext cx="5427124" cy="579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930" y="5812720"/>
            <a:ext cx="2976331" cy="57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516402"/>
      </p:ext>
    </p:extLst>
  </p:cSld>
  <p:clrMapOvr>
    <a:masterClrMapping/>
  </p:clrMapOvr>
  <p:transition spd="slow">
    <p:wipe dir="d"/>
  </p:transition>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smtClean="0">
                <a:solidFill>
                  <a:schemeClr val="accent2">
                    <a:lumMod val="75000"/>
                  </a:schemeClr>
                </a:solidFill>
              </a:rPr>
              <a:t>fonction </a:t>
            </a:r>
            <a:r>
              <a:rPr lang="fr-FR" sz="2000" b="1" i="1" dirty="0" err="1" smtClean="0">
                <a:solidFill>
                  <a:schemeClr val="accent2">
                    <a:lumMod val="75000"/>
                  </a:schemeClr>
                </a:solidFill>
              </a:rPr>
              <a:t>preg_replace_callback</a:t>
            </a:r>
            <a:r>
              <a:rPr lang="fr-FR" sz="2000" b="1" i="1" dirty="0" smtClean="0">
                <a:solidFill>
                  <a:schemeClr val="accent2">
                    <a:lumMod val="75000"/>
                  </a:schemeClr>
                </a:solidFill>
              </a:rPr>
              <a:t>($</a:t>
            </a:r>
            <a:r>
              <a:rPr lang="fr-FR" sz="2000" b="1" i="1" dirty="0" err="1" smtClean="0">
                <a:solidFill>
                  <a:schemeClr val="accent2">
                    <a:lumMod val="75000"/>
                  </a:schemeClr>
                </a:solidFill>
              </a:rPr>
              <a:t>regex</a:t>
            </a:r>
            <a:r>
              <a:rPr lang="fr-FR" sz="2000" b="1" i="1" dirty="0" smtClean="0">
                <a:solidFill>
                  <a:schemeClr val="accent2">
                    <a:lumMod val="75000"/>
                  </a:schemeClr>
                </a:solidFill>
              </a:rPr>
              <a:t>,$</a:t>
            </a:r>
            <a:r>
              <a:rPr lang="fr-FR" sz="2000" b="1" i="1" dirty="0" err="1" smtClean="0">
                <a:solidFill>
                  <a:schemeClr val="accent2">
                    <a:lumMod val="75000"/>
                  </a:schemeClr>
                </a:solidFill>
              </a:rPr>
              <a:t>callback,$chaine</a:t>
            </a:r>
            <a:r>
              <a:rPr lang="fr-FR" sz="2000" b="1" i="1" dirty="0" smtClean="0">
                <a:solidFill>
                  <a:schemeClr val="accent2">
                    <a:lumMod val="75000"/>
                  </a:schemeClr>
                </a:solidFill>
              </a:rPr>
              <a:t>[,$limite[,$compteur]])</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700808"/>
            <a:ext cx="8532440" cy="4896545"/>
          </a:xfrm>
        </p:spPr>
        <p:txBody>
          <a:bodyPr numCol="1">
            <a:normAutofit/>
          </a:bodyPr>
          <a:lstStyle/>
          <a:p>
            <a:pPr marL="0" indent="0">
              <a:buNone/>
            </a:pPr>
            <a:r>
              <a:rPr lang="fr-FR" sz="2000" dirty="0" smtClean="0">
                <a:solidFill>
                  <a:schemeClr val="tx2">
                    <a:lumMod val="75000"/>
                  </a:schemeClr>
                </a:solidFill>
              </a:rPr>
              <a:t>variable</a:t>
            </a:r>
            <a:r>
              <a:rPr lang="fr-FR" sz="2000" b="1" dirty="0" smtClean="0">
                <a:solidFill>
                  <a:schemeClr val="accent2">
                    <a:lumMod val="75000"/>
                  </a:schemeClr>
                </a:solidFill>
              </a:rPr>
              <a:t> </a:t>
            </a:r>
            <a:r>
              <a:rPr lang="fr-FR" sz="2000" b="1" dirty="0" err="1" smtClean="0">
                <a:solidFill>
                  <a:schemeClr val="accent2">
                    <a:lumMod val="75000"/>
                  </a:schemeClr>
                </a:solidFill>
              </a:rPr>
              <a:t>preg_replace_callback</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regex</a:t>
            </a:r>
            <a:r>
              <a:rPr lang="fr-FR" sz="2000" b="1" dirty="0" smtClean="0">
                <a:solidFill>
                  <a:schemeClr val="tx2">
                    <a:lumMod val="75000"/>
                  </a:schemeClr>
                </a:solidFill>
              </a:rPr>
              <a:t>,$</a:t>
            </a:r>
            <a:r>
              <a:rPr lang="fr-FR" sz="2000" b="1" dirty="0" err="1" smtClean="0">
                <a:solidFill>
                  <a:schemeClr val="tx2">
                    <a:lumMod val="75000"/>
                  </a:schemeClr>
                </a:solidFill>
              </a:rPr>
              <a:t>callback,$chaine</a:t>
            </a:r>
            <a:r>
              <a:rPr lang="fr-FR" sz="2000" b="1" dirty="0" smtClean="0">
                <a:solidFill>
                  <a:schemeClr val="tx2">
                    <a:lumMod val="75000"/>
                  </a:schemeClr>
                </a:solidFill>
              </a:rPr>
              <a:t>[,$limite[,$compteur]]</a:t>
            </a:r>
            <a:r>
              <a:rPr lang="fr-FR" sz="2000" b="1" i="1" dirty="0" smtClean="0">
                <a:solidFill>
                  <a:schemeClr val="accent2">
                    <a:lumMod val="75000"/>
                  </a:schemeClr>
                </a:solidFill>
              </a:rPr>
              <a:t>) </a:t>
            </a:r>
          </a:p>
          <a:p>
            <a:pPr marL="0" indent="0">
              <a:buNone/>
            </a:pPr>
            <a:r>
              <a:rPr lang="fr-FR" sz="2000" dirty="0" smtClean="0"/>
              <a:t>Analyse </a:t>
            </a:r>
            <a:r>
              <a:rPr lang="fr-FR" sz="2000" b="1" dirty="0" smtClean="0">
                <a:solidFill>
                  <a:schemeClr val="tx2">
                    <a:lumMod val="75000"/>
                  </a:schemeClr>
                </a:solidFill>
              </a:rPr>
              <a:t>$chaine</a:t>
            </a:r>
            <a:r>
              <a:rPr lang="fr-FR" sz="2000" dirty="0" smtClean="0"/>
              <a:t> pour remplacer toutes les chaînes de caractères correspondant à </a:t>
            </a:r>
            <a:r>
              <a:rPr lang="fr-FR" sz="2000" b="1" dirty="0" smtClean="0">
                <a:solidFill>
                  <a:schemeClr val="tx2">
                    <a:lumMod val="75000"/>
                  </a:schemeClr>
                </a:solidFill>
              </a:rPr>
              <a:t>$</a:t>
            </a:r>
            <a:r>
              <a:rPr lang="fr-FR" sz="2000" b="1" dirty="0" err="1" smtClean="0">
                <a:solidFill>
                  <a:schemeClr val="tx2">
                    <a:lumMod val="75000"/>
                  </a:schemeClr>
                </a:solidFill>
              </a:rPr>
              <a:t>regex</a:t>
            </a:r>
            <a:r>
              <a:rPr lang="fr-FR" sz="2000" b="1" dirty="0" smtClean="0">
                <a:solidFill>
                  <a:schemeClr val="tx2">
                    <a:lumMod val="75000"/>
                  </a:schemeClr>
                </a:solidFill>
              </a:rPr>
              <a:t> </a:t>
            </a:r>
            <a:r>
              <a:rPr lang="fr-FR" sz="2000" dirty="0" smtClean="0"/>
              <a:t>par</a:t>
            </a:r>
            <a:r>
              <a:rPr lang="fr-FR" sz="2000" b="1" dirty="0" smtClean="0">
                <a:solidFill>
                  <a:schemeClr val="tx2">
                    <a:lumMod val="75000"/>
                  </a:schemeClr>
                </a:solidFill>
              </a:rPr>
              <a:t> les éléments retournés par la fonction contenu dans $callback</a:t>
            </a:r>
            <a:r>
              <a:rPr lang="fr-FR" sz="2000" dirty="0" smtClean="0"/>
              <a:t>.</a:t>
            </a:r>
          </a:p>
          <a:p>
            <a:pPr marL="0" indent="0">
              <a:buNone/>
            </a:pPr>
            <a:r>
              <a:rPr lang="fr-FR" sz="2000" dirty="0" smtClean="0"/>
              <a:t>La fonction reçoit en paramètre le tableau de résultats de </a:t>
            </a:r>
            <a:r>
              <a:rPr lang="fr-FR" sz="2000" b="1" dirty="0" err="1" smtClean="0">
                <a:solidFill>
                  <a:schemeClr val="accent2">
                    <a:lumMod val="75000"/>
                  </a:schemeClr>
                </a:solidFill>
              </a:rPr>
              <a:t>preg_replace_callback</a:t>
            </a:r>
            <a:r>
              <a:rPr lang="fr-FR" sz="2000" b="1" dirty="0" smtClean="0">
                <a:solidFill>
                  <a:schemeClr val="accent2">
                    <a:lumMod val="75000"/>
                  </a:schemeClr>
                </a:solidFill>
              </a:rPr>
              <a:t>()</a:t>
            </a:r>
          </a:p>
          <a:p>
            <a:pPr marL="0" indent="0">
              <a:buNone/>
            </a:pPr>
            <a:endParaRPr lang="fr-FR" sz="2000" b="1" dirty="0" smtClean="0">
              <a:solidFill>
                <a:schemeClr val="accent2">
                  <a:lumMod val="75000"/>
                </a:schemeClr>
              </a:solidFill>
            </a:endParaRPr>
          </a:p>
          <a:p>
            <a:pPr marL="0" indent="0">
              <a:buNone/>
            </a:pPr>
            <a:r>
              <a:rPr lang="fr-FR" sz="2000" b="1" dirty="0" smtClean="0">
                <a:solidFill>
                  <a:schemeClr val="tx2">
                    <a:lumMod val="75000"/>
                  </a:schemeClr>
                </a:solidFill>
              </a:rPr>
              <a:t>$</a:t>
            </a:r>
            <a:r>
              <a:rPr lang="fr-FR" sz="2000" b="1" dirty="0" err="1">
                <a:solidFill>
                  <a:schemeClr val="tx2">
                    <a:lumMod val="75000"/>
                  </a:schemeClr>
                </a:solidFill>
              </a:rPr>
              <a:t>regex</a:t>
            </a:r>
            <a:r>
              <a:rPr lang="fr-FR" sz="2000" b="1" dirty="0">
                <a:solidFill>
                  <a:schemeClr val="tx2">
                    <a:lumMod val="75000"/>
                  </a:schemeClr>
                </a:solidFill>
              </a:rPr>
              <a:t> </a:t>
            </a:r>
            <a:r>
              <a:rPr lang="fr-FR" sz="2000" dirty="0" smtClean="0"/>
              <a:t>: chaîne contenant l'expression régulière</a:t>
            </a:r>
            <a:r>
              <a:rPr lang="fr-FR" sz="2000" dirty="0"/>
              <a:t>, ou tableau </a:t>
            </a:r>
            <a:r>
              <a:rPr lang="fr-FR" sz="2000" dirty="0" smtClean="0"/>
              <a:t>contenant plusieurs 	expressions régulières</a:t>
            </a:r>
          </a:p>
          <a:p>
            <a:pPr marL="0" indent="0">
              <a:buNone/>
            </a:pPr>
            <a:r>
              <a:rPr lang="fr-FR" sz="2000" b="1" dirty="0" smtClean="0">
                <a:solidFill>
                  <a:schemeClr val="tx2">
                    <a:lumMod val="75000"/>
                  </a:schemeClr>
                </a:solidFill>
              </a:rPr>
              <a:t>$callback </a:t>
            </a:r>
            <a:r>
              <a:rPr lang="fr-FR" sz="2000" dirty="0" smtClean="0"/>
              <a:t>: </a:t>
            </a:r>
            <a:r>
              <a:rPr lang="fr-FR" sz="2000" dirty="0"/>
              <a:t>La chaîne </a:t>
            </a:r>
            <a:r>
              <a:rPr lang="fr-FR" sz="2000" dirty="0" smtClean="0"/>
              <a:t>contenant le nom de la fonction appelée.</a:t>
            </a:r>
          </a:p>
          <a:p>
            <a:pPr marL="0" indent="0">
              <a:buNone/>
            </a:pPr>
            <a:r>
              <a:rPr lang="fr-FR" sz="2000" dirty="0"/>
              <a:t>	</a:t>
            </a:r>
            <a:r>
              <a:rPr lang="fr-FR" sz="2000" dirty="0" smtClean="0"/>
              <a:t>La fonction reçoit un tableau identique à celui défini dans </a:t>
            </a:r>
            <a:r>
              <a:rPr lang="fr-FR" sz="2000" dirty="0" err="1" smtClean="0"/>
              <a:t>preg_replace</a:t>
            </a:r>
            <a:r>
              <a:rPr lang="fr-FR" sz="2000" dirty="0" smtClean="0"/>
              <a:t>.</a:t>
            </a:r>
          </a:p>
        </p:txBody>
      </p:sp>
    </p:spTree>
    <p:extLst>
      <p:ext uri="{BB962C8B-B14F-4D97-AF65-F5344CB8AC3E}">
        <p14:creationId xmlns:p14="http://schemas.microsoft.com/office/powerpoint/2010/main" val="1519369419"/>
      </p:ext>
    </p:extLst>
  </p:cSld>
  <p:clrMapOvr>
    <a:masterClrMapping/>
  </p:clrMapOvr>
  <p:transition spd="slow">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tableaux</a:t>
            </a:r>
            <a:endParaRPr lang="fr-FR" dirty="0"/>
          </a:p>
        </p:txBody>
      </p:sp>
      <p:sp>
        <p:nvSpPr>
          <p:cNvPr id="3" name="Espace réservé du contenu 2"/>
          <p:cNvSpPr>
            <a:spLocks noGrp="1"/>
          </p:cNvSpPr>
          <p:nvPr>
            <p:ph idx="1"/>
          </p:nvPr>
        </p:nvSpPr>
        <p:spPr>
          <a:xfrm>
            <a:off x="762000" y="1268760"/>
            <a:ext cx="8274496" cy="5328593"/>
          </a:xfrm>
        </p:spPr>
        <p:txBody>
          <a:bodyPr>
            <a:normAutofit/>
          </a:bodyPr>
          <a:lstStyle/>
          <a:p>
            <a:pPr marL="0" indent="0">
              <a:buNone/>
            </a:pPr>
            <a:r>
              <a:rPr lang="fr-FR" sz="2000" dirty="0"/>
              <a:t>R</a:t>
            </a:r>
            <a:r>
              <a:rPr lang="fr-FR" sz="2000" dirty="0" smtClean="0"/>
              <a:t>emarques pour les clés :</a:t>
            </a:r>
          </a:p>
          <a:p>
            <a:r>
              <a:rPr lang="fr-FR" sz="2000" dirty="0"/>
              <a:t>Les chaînes de caractères contenant un entier valide seront modifiées en un type entier. </a:t>
            </a:r>
            <a:r>
              <a:rPr lang="fr-FR" sz="2000" dirty="0" smtClean="0"/>
              <a:t>La </a:t>
            </a:r>
            <a:r>
              <a:rPr lang="fr-FR" sz="2000" dirty="0"/>
              <a:t>clé </a:t>
            </a:r>
            <a:r>
              <a:rPr lang="fr-FR" sz="2000" i="1" dirty="0"/>
              <a:t>"8"</a:t>
            </a:r>
            <a:r>
              <a:rPr lang="fr-FR" sz="2000" dirty="0"/>
              <a:t> sera actuellement stockée comme l'entier </a:t>
            </a:r>
            <a:r>
              <a:rPr lang="fr-FR" sz="2000" i="1" dirty="0"/>
              <a:t>8</a:t>
            </a:r>
            <a:r>
              <a:rPr lang="fr-FR" sz="2000" dirty="0"/>
              <a:t>. D'un autre côté, </a:t>
            </a:r>
            <a:r>
              <a:rPr lang="fr-FR" sz="2000" i="1" dirty="0"/>
              <a:t>"08"</a:t>
            </a:r>
            <a:r>
              <a:rPr lang="fr-FR" sz="2000" dirty="0"/>
              <a:t> se sera pas modifié, sachant que ce n'est pas un entier décimal valide. </a:t>
            </a:r>
          </a:p>
          <a:p>
            <a:r>
              <a:rPr lang="fr-FR" sz="2000" dirty="0"/>
              <a:t>Les nombres à virgule flottante seront aussi modifiés en entier, ce qui signifie que la partie après la virgule sera tronquée. </a:t>
            </a:r>
            <a:r>
              <a:rPr lang="fr-FR" sz="2000" dirty="0" smtClean="0"/>
              <a:t>La </a:t>
            </a:r>
            <a:r>
              <a:rPr lang="fr-FR" sz="2000" dirty="0"/>
              <a:t>clé </a:t>
            </a:r>
            <a:r>
              <a:rPr lang="fr-FR" sz="2000" i="1" dirty="0"/>
              <a:t>8.7</a:t>
            </a:r>
            <a:r>
              <a:rPr lang="fr-FR" sz="2000" dirty="0"/>
              <a:t> sera stockée sous l'entier </a:t>
            </a:r>
            <a:r>
              <a:rPr lang="fr-FR" sz="2000" i="1" dirty="0"/>
              <a:t>8</a:t>
            </a:r>
            <a:r>
              <a:rPr lang="fr-FR" sz="2000" dirty="0"/>
              <a:t>. </a:t>
            </a:r>
          </a:p>
          <a:p>
            <a:r>
              <a:rPr lang="fr-FR" sz="2000" dirty="0"/>
              <a:t>Les booléens seront modifiés en entier également, </a:t>
            </a:r>
            <a:r>
              <a:rPr lang="fr-FR" sz="2000" dirty="0" smtClean="0"/>
              <a:t>La </a:t>
            </a:r>
            <a:r>
              <a:rPr lang="fr-FR" sz="2000" dirty="0"/>
              <a:t>clé </a:t>
            </a:r>
            <a:r>
              <a:rPr lang="fr-FR" sz="2000" i="1" dirty="0" err="1"/>
              <a:t>true</a:t>
            </a:r>
            <a:r>
              <a:rPr lang="fr-FR" sz="2000" dirty="0"/>
              <a:t> sera stockée sous l'entier </a:t>
            </a:r>
            <a:r>
              <a:rPr lang="fr-FR" sz="2000" i="1" dirty="0"/>
              <a:t>1</a:t>
            </a:r>
            <a:r>
              <a:rPr lang="fr-FR" sz="2000" dirty="0"/>
              <a:t> et la clé </a:t>
            </a:r>
            <a:r>
              <a:rPr lang="fr-FR" sz="2000" i="1" dirty="0"/>
              <a:t>false</a:t>
            </a:r>
            <a:r>
              <a:rPr lang="fr-FR" sz="2000" dirty="0"/>
              <a:t> sous l'entier </a:t>
            </a:r>
            <a:r>
              <a:rPr lang="fr-FR" sz="2000" i="1" dirty="0"/>
              <a:t>0</a:t>
            </a:r>
            <a:r>
              <a:rPr lang="fr-FR" sz="2000" dirty="0"/>
              <a:t>. </a:t>
            </a:r>
          </a:p>
          <a:p>
            <a:r>
              <a:rPr lang="fr-FR" sz="2000" dirty="0"/>
              <a:t>La valeur Null sera modifiée en une chaîne vide, </a:t>
            </a:r>
            <a:r>
              <a:rPr lang="fr-FR" sz="2000" dirty="0" smtClean="0"/>
              <a:t>La </a:t>
            </a:r>
            <a:r>
              <a:rPr lang="fr-FR" sz="2000" dirty="0"/>
              <a:t>clé </a:t>
            </a:r>
            <a:r>
              <a:rPr lang="fr-FR" sz="2000" i="1" dirty="0" err="1"/>
              <a:t>null</a:t>
            </a:r>
            <a:r>
              <a:rPr lang="fr-FR" sz="2000" dirty="0"/>
              <a:t> sera stockée sous la chaîne de caractère </a:t>
            </a:r>
            <a:r>
              <a:rPr lang="fr-FR" sz="2000" i="1" dirty="0"/>
              <a:t>""</a:t>
            </a:r>
            <a:r>
              <a:rPr lang="fr-FR" sz="2000" dirty="0"/>
              <a:t>. </a:t>
            </a:r>
          </a:p>
          <a:p>
            <a:r>
              <a:rPr lang="fr-FR" sz="2000" dirty="0"/>
              <a:t>Les tableaux et les objets </a:t>
            </a:r>
            <a:r>
              <a:rPr lang="fr-FR" sz="2000" i="1" dirty="0"/>
              <a:t>ne peuvent pas</a:t>
            </a:r>
            <a:r>
              <a:rPr lang="fr-FR" sz="2000" dirty="0"/>
              <a:t> être utilisés comme clé. Si vous le tentez, l'alerte suivante sera émise : </a:t>
            </a:r>
            <a:r>
              <a:rPr lang="fr-FR" sz="2000" i="1" dirty="0" err="1"/>
              <a:t>Illegal</a:t>
            </a:r>
            <a:r>
              <a:rPr lang="fr-FR" sz="2000" i="1" dirty="0"/>
              <a:t> offset type</a:t>
            </a:r>
            <a:r>
              <a:rPr lang="fr-FR" sz="2000" dirty="0"/>
              <a:t>. </a:t>
            </a:r>
          </a:p>
          <a:p>
            <a:pPr marL="0" indent="0">
              <a:buNone/>
            </a:pPr>
            <a:endParaRPr lang="fr-FR" sz="2000" dirty="0" smtClean="0"/>
          </a:p>
          <a:p>
            <a:pPr marL="0" indent="0">
              <a:buNone/>
            </a:pPr>
            <a:endParaRPr lang="fr-FR" sz="2000" dirty="0"/>
          </a:p>
          <a:p>
            <a:pPr marL="0" indent="0">
              <a:buNone/>
            </a:pPr>
            <a:endParaRPr lang="fr-FR" sz="2000" dirty="0" smtClean="0"/>
          </a:p>
        </p:txBody>
      </p:sp>
    </p:spTree>
    <p:extLst>
      <p:ext uri="{BB962C8B-B14F-4D97-AF65-F5344CB8AC3E}">
        <p14:creationId xmlns:p14="http://schemas.microsoft.com/office/powerpoint/2010/main" val="4163730318"/>
      </p:ext>
    </p:extLst>
  </p:cSld>
  <p:clrMapOvr>
    <a:masterClrMapping/>
  </p:clrMapOvr>
  <p:transition spd="slow">
    <p:wipe dir="d"/>
  </p:transition>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smtClean="0">
                <a:solidFill>
                  <a:schemeClr val="accent2">
                    <a:lumMod val="75000"/>
                  </a:schemeClr>
                </a:solidFill>
              </a:rPr>
              <a:t>fonction </a:t>
            </a:r>
            <a:r>
              <a:rPr lang="fr-FR" sz="2000" b="1" i="1" dirty="0" err="1" smtClean="0">
                <a:solidFill>
                  <a:schemeClr val="accent2">
                    <a:lumMod val="75000"/>
                  </a:schemeClr>
                </a:solidFill>
              </a:rPr>
              <a:t>preg_replace_callback</a:t>
            </a:r>
            <a:r>
              <a:rPr lang="fr-FR" sz="2000" b="1" i="1" dirty="0" smtClean="0">
                <a:solidFill>
                  <a:schemeClr val="accent2">
                    <a:lumMod val="75000"/>
                  </a:schemeClr>
                </a:solidFill>
              </a:rPr>
              <a:t>($</a:t>
            </a:r>
            <a:r>
              <a:rPr lang="fr-FR" sz="2000" b="1" i="1" dirty="0" err="1" smtClean="0">
                <a:solidFill>
                  <a:schemeClr val="accent2">
                    <a:lumMod val="75000"/>
                  </a:schemeClr>
                </a:solidFill>
              </a:rPr>
              <a:t>regex</a:t>
            </a:r>
            <a:r>
              <a:rPr lang="fr-FR" sz="2000" b="1" i="1" dirty="0" smtClean="0">
                <a:solidFill>
                  <a:schemeClr val="accent2">
                    <a:lumMod val="75000"/>
                  </a:schemeClr>
                </a:solidFill>
              </a:rPr>
              <a:t>,$</a:t>
            </a:r>
            <a:r>
              <a:rPr lang="fr-FR" sz="2000" b="1" i="1" dirty="0" err="1" smtClean="0">
                <a:solidFill>
                  <a:schemeClr val="accent2">
                    <a:lumMod val="75000"/>
                  </a:schemeClr>
                </a:solidFill>
              </a:rPr>
              <a:t>callback,$chaine</a:t>
            </a:r>
            <a:r>
              <a:rPr lang="fr-FR" sz="2000" b="1" i="1" dirty="0" smtClean="0">
                <a:solidFill>
                  <a:schemeClr val="accent2">
                    <a:lumMod val="75000"/>
                  </a:schemeClr>
                </a:solidFill>
              </a:rPr>
              <a:t>[,$limite[,$compteur]])</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700808"/>
            <a:ext cx="8532440" cy="4896545"/>
          </a:xfrm>
        </p:spPr>
        <p:txBody>
          <a:bodyPr numCol="1">
            <a:normAutofit/>
          </a:bodyPr>
          <a:lstStyle/>
          <a:p>
            <a:pPr marL="0" indent="0">
              <a:buNone/>
            </a:pPr>
            <a:r>
              <a:rPr lang="fr-FR" sz="2000" b="1" dirty="0">
                <a:solidFill>
                  <a:schemeClr val="tx2">
                    <a:lumMod val="75000"/>
                  </a:schemeClr>
                </a:solidFill>
              </a:rPr>
              <a:t>$chaine </a:t>
            </a:r>
            <a:r>
              <a:rPr lang="fr-FR" sz="2000" dirty="0"/>
              <a:t>: chaîne ou tableau contenant des chaînes à chercher et à remplacer. </a:t>
            </a:r>
          </a:p>
          <a:p>
            <a:pPr marL="0" indent="0">
              <a:buNone/>
            </a:pPr>
            <a:r>
              <a:rPr lang="fr-FR" sz="2000" dirty="0"/>
              <a:t>	Si </a:t>
            </a:r>
            <a:r>
              <a:rPr lang="fr-FR" sz="2000" b="1" dirty="0">
                <a:solidFill>
                  <a:schemeClr val="tx2">
                    <a:lumMod val="75000"/>
                  </a:schemeClr>
                </a:solidFill>
              </a:rPr>
              <a:t>$chaine</a:t>
            </a:r>
            <a:r>
              <a:rPr lang="fr-FR" sz="2000" dirty="0"/>
              <a:t> est un tableau, alors l'opération sera appliquée à chacun des 	éléments du tableau, et le tableau sera retourné. </a:t>
            </a:r>
          </a:p>
          <a:p>
            <a:pPr marL="0" indent="0">
              <a:buNone/>
            </a:pPr>
            <a:r>
              <a:rPr lang="fr-FR" sz="2000" b="1" dirty="0">
                <a:solidFill>
                  <a:schemeClr val="tx2">
                    <a:lumMod val="75000"/>
                  </a:schemeClr>
                </a:solidFill>
              </a:rPr>
              <a:t>$limite : </a:t>
            </a:r>
            <a:r>
              <a:rPr lang="fr-FR" sz="2000" dirty="0"/>
              <a:t>(optionnel) nombre maximal de remplacements. Par défaut : -1 (aucune 	limite).</a:t>
            </a:r>
          </a:p>
          <a:p>
            <a:pPr marL="0" indent="0">
              <a:buNone/>
            </a:pPr>
            <a:r>
              <a:rPr lang="fr-FR" sz="2000" b="1" dirty="0">
                <a:solidFill>
                  <a:schemeClr val="tx2">
                    <a:lumMod val="75000"/>
                  </a:schemeClr>
                </a:solidFill>
              </a:rPr>
              <a:t>$compteur : </a:t>
            </a:r>
            <a:r>
              <a:rPr lang="fr-FR" sz="2000" dirty="0"/>
              <a:t>(optionnel) si présent, cette variables contiendra le nombre de </a:t>
            </a:r>
            <a:r>
              <a:rPr lang="fr-FR" sz="2000" dirty="0" smtClean="0"/>
              <a:t>	remplacements effectués</a:t>
            </a:r>
            <a:r>
              <a:rPr lang="fr-FR" sz="2000" dirty="0"/>
              <a:t>.</a:t>
            </a:r>
          </a:p>
          <a:p>
            <a:pPr marL="0" indent="0">
              <a:buNone/>
            </a:pPr>
            <a:endParaRPr lang="fr-FR" sz="2000" dirty="0"/>
          </a:p>
          <a:p>
            <a:pPr marL="0" indent="0">
              <a:buNone/>
            </a:pPr>
            <a:r>
              <a:rPr lang="fr-FR" sz="2000" b="1" dirty="0"/>
              <a:t>Valeur de retour </a:t>
            </a:r>
            <a:r>
              <a:rPr lang="fr-FR" sz="2000" dirty="0"/>
              <a:t>: </a:t>
            </a:r>
            <a:r>
              <a:rPr lang="fr-FR" sz="2000" dirty="0" err="1" smtClean="0"/>
              <a:t>preg_replace_callback</a:t>
            </a:r>
            <a:r>
              <a:rPr lang="fr-FR" sz="2000" dirty="0" smtClean="0"/>
              <a:t> </a:t>
            </a:r>
            <a:r>
              <a:rPr lang="fr-FR" sz="2000" dirty="0"/>
              <a:t>retourne un tableau si </a:t>
            </a:r>
            <a:r>
              <a:rPr lang="fr-FR" sz="2000" b="1" dirty="0">
                <a:solidFill>
                  <a:schemeClr val="tx2">
                    <a:lumMod val="75000"/>
                  </a:schemeClr>
                </a:solidFill>
              </a:rPr>
              <a:t>$chaine</a:t>
            </a:r>
            <a:r>
              <a:rPr lang="fr-FR" sz="2000" dirty="0"/>
              <a:t>  est un tableau 	ou une chaîne sinon. </a:t>
            </a:r>
            <a:r>
              <a:rPr lang="fr-FR" sz="2000" dirty="0" smtClean="0"/>
              <a:t>Si une erreur survient la valeur </a:t>
            </a:r>
            <a:r>
              <a:rPr lang="fr-FR" sz="2000" dirty="0" err="1" smtClean="0"/>
              <a:t>null</a:t>
            </a:r>
            <a:r>
              <a:rPr lang="fr-FR" sz="2000" dirty="0" smtClean="0"/>
              <a:t> sera retournée.</a:t>
            </a:r>
            <a:endParaRPr lang="fr-FR" sz="2000" dirty="0"/>
          </a:p>
        </p:txBody>
      </p:sp>
    </p:spTree>
    <p:extLst>
      <p:ext uri="{BB962C8B-B14F-4D97-AF65-F5344CB8AC3E}">
        <p14:creationId xmlns:p14="http://schemas.microsoft.com/office/powerpoint/2010/main" val="4293139936"/>
      </p:ext>
    </p:extLst>
  </p:cSld>
  <p:clrMapOvr>
    <a:masterClrMapping/>
  </p:clrMapOvr>
  <p:transition spd="slow">
    <p:wipe dir="d"/>
  </p:transition>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smtClean="0">
                <a:solidFill>
                  <a:schemeClr val="accent2">
                    <a:lumMod val="75000"/>
                  </a:schemeClr>
                </a:solidFill>
              </a:rPr>
              <a:t>fonction </a:t>
            </a:r>
            <a:r>
              <a:rPr lang="fr-FR" sz="2000" b="1" i="1" dirty="0" err="1" smtClean="0">
                <a:solidFill>
                  <a:schemeClr val="accent2">
                    <a:lumMod val="75000"/>
                  </a:schemeClr>
                </a:solidFill>
              </a:rPr>
              <a:t>preg_replace_callback</a:t>
            </a:r>
            <a:r>
              <a:rPr lang="fr-FR" sz="2000" b="1" i="1" dirty="0" smtClean="0">
                <a:solidFill>
                  <a:schemeClr val="accent2">
                    <a:lumMod val="75000"/>
                  </a:schemeClr>
                </a:solidFill>
              </a:rPr>
              <a:t>($</a:t>
            </a:r>
            <a:r>
              <a:rPr lang="fr-FR" sz="2000" b="1" i="1" dirty="0" err="1" smtClean="0">
                <a:solidFill>
                  <a:schemeClr val="accent2">
                    <a:lumMod val="75000"/>
                  </a:schemeClr>
                </a:solidFill>
              </a:rPr>
              <a:t>regex</a:t>
            </a:r>
            <a:r>
              <a:rPr lang="fr-FR" sz="2000" b="1" i="1" dirty="0" smtClean="0">
                <a:solidFill>
                  <a:schemeClr val="accent2">
                    <a:lumMod val="75000"/>
                  </a:schemeClr>
                </a:solidFill>
              </a:rPr>
              <a:t>,$</a:t>
            </a:r>
            <a:r>
              <a:rPr lang="fr-FR" sz="2000" b="1" i="1" dirty="0" err="1" smtClean="0">
                <a:solidFill>
                  <a:schemeClr val="accent2">
                    <a:lumMod val="75000"/>
                  </a:schemeClr>
                </a:solidFill>
              </a:rPr>
              <a:t>callback,$chaine</a:t>
            </a:r>
            <a:r>
              <a:rPr lang="fr-FR" sz="2000" b="1" i="1" dirty="0" smtClean="0">
                <a:solidFill>
                  <a:schemeClr val="accent2">
                    <a:lumMod val="75000"/>
                  </a:schemeClr>
                </a:solidFill>
              </a:rPr>
              <a:t>[,$limite[,$compteur]])</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700808"/>
            <a:ext cx="8532440" cy="4896545"/>
          </a:xfrm>
        </p:spPr>
        <p:txBody>
          <a:bodyPr numCol="1">
            <a:normAutofit/>
          </a:bodyPr>
          <a:lstStyle/>
          <a:p>
            <a:pPr marL="0" indent="0">
              <a:buNone/>
            </a:pPr>
            <a:r>
              <a:rPr lang="fr-FR" sz="2000" dirty="0" smtClean="0"/>
              <a:t>Exemple :</a:t>
            </a:r>
          </a:p>
          <a:p>
            <a:pPr marL="0" indent="0">
              <a:buNone/>
            </a:pP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text</a:t>
            </a:r>
            <a:r>
              <a:rPr lang="fr-FR" sz="2000" b="1" dirty="0">
                <a:latin typeface="Courier New" pitchFamily="49" charset="0"/>
                <a:cs typeface="Courier New" pitchFamily="49" charset="0"/>
              </a:rPr>
              <a:t>="Le premier avril est le 04/01/2012\n";</a:t>
            </a:r>
          </a:p>
          <a:p>
            <a:pPr marL="0" indent="0">
              <a:buNone/>
            </a:pP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regex</a:t>
            </a:r>
            <a:r>
              <a:rPr lang="fr-FR" sz="2000" b="1" dirty="0">
                <a:latin typeface="Courier New" pitchFamily="49" charset="0"/>
                <a:cs typeface="Courier New" pitchFamily="49" charset="0"/>
              </a:rPr>
              <a:t> = "#(\d{2}/\d{2}/)(\d{4})#";</a:t>
            </a:r>
          </a:p>
          <a:p>
            <a:pPr marL="0" indent="0">
              <a:buNone/>
            </a:pPr>
            <a:r>
              <a:rPr lang="fr-FR" sz="2000" b="1" dirty="0" err="1">
                <a:latin typeface="Courier New" pitchFamily="49" charset="0"/>
                <a:cs typeface="Courier New" pitchFamily="49" charset="0"/>
              </a:rPr>
              <a:t>echo</a:t>
            </a:r>
            <a:r>
              <a:rPr lang="fr-FR" sz="2000" b="1" dirty="0">
                <a:latin typeface="Courier New" pitchFamily="49" charset="0"/>
                <a:cs typeface="Courier New" pitchFamily="49" charset="0"/>
              </a:rPr>
              <a:t> </a:t>
            </a:r>
            <a:r>
              <a:rPr lang="fr-FR" sz="2000" b="1" dirty="0" err="1">
                <a:latin typeface="Courier New" pitchFamily="49" charset="0"/>
                <a:cs typeface="Courier New" pitchFamily="49" charset="0"/>
              </a:rPr>
              <a:t>preg_replace_callback</a:t>
            </a: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regex</a:t>
            </a:r>
            <a:r>
              <a:rPr lang="fr-FR" sz="2000" b="1" dirty="0">
                <a:latin typeface="Courier New" pitchFamily="49" charset="0"/>
                <a:cs typeface="Courier New" pitchFamily="49" charset="0"/>
              </a:rPr>
              <a:t>,"plus_un_an",$</a:t>
            </a:r>
            <a:r>
              <a:rPr lang="fr-FR" sz="2000" b="1" dirty="0" err="1">
                <a:latin typeface="Courier New" pitchFamily="49" charset="0"/>
                <a:cs typeface="Courier New" pitchFamily="49" charset="0"/>
              </a:rPr>
              <a:t>text</a:t>
            </a:r>
            <a:r>
              <a:rPr lang="fr-FR" sz="2000" b="1" dirty="0">
                <a:latin typeface="Courier New" pitchFamily="49" charset="0"/>
                <a:cs typeface="Courier New" pitchFamily="49" charset="0"/>
              </a:rPr>
              <a:t>);</a:t>
            </a:r>
          </a:p>
          <a:p>
            <a:pPr marL="0" indent="0">
              <a:buNone/>
            </a:pPr>
            <a:endParaRPr lang="fr-FR" sz="2000" b="1" dirty="0" smtClean="0">
              <a:latin typeface="Courier New" pitchFamily="49" charset="0"/>
              <a:cs typeface="Courier New" pitchFamily="49" charset="0"/>
            </a:endParaRPr>
          </a:p>
          <a:p>
            <a:pPr marL="0" indent="0">
              <a:buNone/>
            </a:pPr>
            <a:endParaRPr lang="fr-FR" sz="2000" b="1" dirty="0">
              <a:latin typeface="Courier New" pitchFamily="49" charset="0"/>
              <a:cs typeface="Courier New" pitchFamily="49" charset="0"/>
            </a:endParaRPr>
          </a:p>
          <a:p>
            <a:pPr marL="0" indent="0">
              <a:buNone/>
            </a:pPr>
            <a:r>
              <a:rPr lang="fr-FR" sz="2000" b="1" dirty="0" err="1">
                <a:latin typeface="Courier New" pitchFamily="49" charset="0"/>
                <a:cs typeface="Courier New" pitchFamily="49" charset="0"/>
              </a:rPr>
              <a:t>function</a:t>
            </a:r>
            <a:r>
              <a:rPr lang="fr-FR" sz="2000" b="1" dirty="0">
                <a:latin typeface="Courier New" pitchFamily="49" charset="0"/>
                <a:cs typeface="Courier New" pitchFamily="49" charset="0"/>
              </a:rPr>
              <a:t> </a:t>
            </a:r>
            <a:r>
              <a:rPr lang="fr-FR" sz="2000" b="1" dirty="0" err="1">
                <a:latin typeface="Courier New" pitchFamily="49" charset="0"/>
                <a:cs typeface="Courier New" pitchFamily="49" charset="0"/>
              </a:rPr>
              <a:t>plus_un_an</a:t>
            </a:r>
            <a:r>
              <a:rPr lang="fr-FR" sz="2000" b="1" dirty="0">
                <a:latin typeface="Courier New" pitchFamily="49" charset="0"/>
                <a:cs typeface="Courier New" pitchFamily="49" charset="0"/>
              </a:rPr>
              <a:t>($matches) {</a:t>
            </a:r>
          </a:p>
          <a:p>
            <a:pPr marL="0" indent="0">
              <a:buNone/>
            </a:pPr>
            <a:r>
              <a:rPr lang="fr-FR" sz="2000" b="1" dirty="0">
                <a:latin typeface="Courier New" pitchFamily="49" charset="0"/>
                <a:cs typeface="Courier New" pitchFamily="49" charset="0"/>
              </a:rPr>
              <a:t>	// comme d'habitude : $matches[0] représente la valeur totale</a:t>
            </a:r>
          </a:p>
          <a:p>
            <a:pPr marL="0" indent="0">
              <a:buNone/>
            </a:pPr>
            <a:r>
              <a:rPr lang="fr-FR" sz="2000" b="1" dirty="0">
                <a:latin typeface="Courier New" pitchFamily="49" charset="0"/>
                <a:cs typeface="Courier New" pitchFamily="49" charset="0"/>
              </a:rPr>
              <a:t>	// $matches[1] représente la première parenthèse </a:t>
            </a:r>
            <a:r>
              <a:rPr lang="fr-FR" sz="2000" b="1" dirty="0" err="1">
                <a:latin typeface="Courier New" pitchFamily="49" charset="0"/>
                <a:cs typeface="Courier New" pitchFamily="49" charset="0"/>
              </a:rPr>
              <a:t>capturante</a:t>
            </a:r>
            <a:endParaRPr lang="fr-FR" sz="2000" b="1" dirty="0">
              <a:latin typeface="Courier New" pitchFamily="49" charset="0"/>
              <a:cs typeface="Courier New" pitchFamily="49" charset="0"/>
            </a:endParaRPr>
          </a:p>
          <a:p>
            <a:pPr marL="0" indent="0">
              <a:buNone/>
            </a:pPr>
            <a:r>
              <a:rPr lang="fr-FR" sz="2000" b="1" dirty="0">
                <a:latin typeface="Courier New" pitchFamily="49" charset="0"/>
                <a:cs typeface="Courier New" pitchFamily="49" charset="0"/>
              </a:rPr>
              <a:t>return $matches[1].($matches[2]+1);</a:t>
            </a:r>
          </a:p>
          <a:p>
            <a:pPr marL="0" indent="0">
              <a:buNone/>
            </a:pPr>
            <a:r>
              <a:rPr lang="fr-FR" sz="2000" b="1" dirty="0" smtClean="0">
                <a:latin typeface="Courier New" pitchFamily="49" charset="0"/>
                <a:cs typeface="Courier New" pitchFamily="49" charset="0"/>
              </a:rPr>
              <a:t>}</a:t>
            </a:r>
            <a:endParaRPr lang="fr-FR" sz="2000" b="1" dirty="0">
              <a:latin typeface="Courier New" pitchFamily="49" charset="0"/>
              <a:cs typeface="Courier New" pitchFamily="49"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3215479"/>
            <a:ext cx="4216499" cy="564827"/>
          </a:xfrm>
          <a:prstGeom prst="rect">
            <a:avLst/>
          </a:prstGeom>
          <a:noFill/>
          <a:ln w="19050">
            <a:solidFill>
              <a:schemeClr val="tx2">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70252606"/>
      </p:ext>
    </p:extLst>
  </p:cSld>
  <p:clrMapOvr>
    <a:masterClrMapping/>
  </p:clrMapOvr>
  <p:transition spd="slow">
    <p:wipe dir="d"/>
  </p:transition>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smtClean="0">
                <a:solidFill>
                  <a:schemeClr val="accent2">
                    <a:lumMod val="75000"/>
                  </a:schemeClr>
                </a:solidFill>
              </a:rPr>
              <a:t>fonction </a:t>
            </a:r>
            <a:r>
              <a:rPr lang="fr-FR" sz="2000" b="1" i="1" dirty="0" err="1" smtClean="0">
                <a:solidFill>
                  <a:schemeClr val="accent2">
                    <a:lumMod val="75000"/>
                  </a:schemeClr>
                </a:solidFill>
              </a:rPr>
              <a:t>preg_split</a:t>
            </a:r>
            <a:r>
              <a:rPr lang="fr-FR" sz="2000" b="1" i="1" dirty="0" smtClean="0">
                <a:solidFill>
                  <a:schemeClr val="accent2">
                    <a:lumMod val="75000"/>
                  </a:schemeClr>
                </a:solidFill>
              </a:rPr>
              <a:t>($</a:t>
            </a:r>
            <a:r>
              <a:rPr lang="fr-FR" sz="2000" b="1" i="1" dirty="0" err="1" smtClean="0">
                <a:solidFill>
                  <a:schemeClr val="accent2">
                    <a:lumMod val="75000"/>
                  </a:schemeClr>
                </a:solidFill>
              </a:rPr>
              <a:t>regex</a:t>
            </a:r>
            <a:r>
              <a:rPr lang="fr-FR" sz="2000" b="1" i="1" dirty="0" smtClean="0">
                <a:solidFill>
                  <a:schemeClr val="accent2">
                    <a:lumMod val="75000"/>
                  </a:schemeClr>
                </a:solidFill>
              </a:rPr>
              <a:t>,$chaine[,$limite[,$flags]])</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700808"/>
            <a:ext cx="8532440" cy="4896545"/>
          </a:xfrm>
        </p:spPr>
        <p:txBody>
          <a:bodyPr numCol="1">
            <a:normAutofit/>
          </a:bodyPr>
          <a:lstStyle/>
          <a:p>
            <a:pPr marL="0" indent="0">
              <a:buNone/>
            </a:pPr>
            <a:r>
              <a:rPr lang="fr-FR" sz="2000" dirty="0" smtClean="0">
                <a:solidFill>
                  <a:schemeClr val="tx2">
                    <a:lumMod val="75000"/>
                  </a:schemeClr>
                </a:solidFill>
              </a:rPr>
              <a:t>tableau</a:t>
            </a:r>
            <a:r>
              <a:rPr lang="fr-FR" sz="2000" b="1" dirty="0" smtClean="0">
                <a:solidFill>
                  <a:schemeClr val="accent2">
                    <a:lumMod val="75000"/>
                  </a:schemeClr>
                </a:solidFill>
              </a:rPr>
              <a:t> </a:t>
            </a:r>
            <a:r>
              <a:rPr lang="fr-FR" sz="2000" b="1" dirty="0" err="1" smtClean="0">
                <a:solidFill>
                  <a:schemeClr val="accent2">
                    <a:lumMod val="75000"/>
                  </a:schemeClr>
                </a:solidFill>
              </a:rPr>
              <a:t>preg_split</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regex</a:t>
            </a:r>
            <a:r>
              <a:rPr lang="fr-FR" sz="2000" b="1" dirty="0" smtClean="0">
                <a:solidFill>
                  <a:schemeClr val="tx2">
                    <a:lumMod val="75000"/>
                  </a:schemeClr>
                </a:solidFill>
              </a:rPr>
              <a:t>,$chaine[,$limite[,$flags]]</a:t>
            </a:r>
            <a:r>
              <a:rPr lang="fr-FR" sz="2000" b="1" i="1" dirty="0" smtClean="0">
                <a:solidFill>
                  <a:schemeClr val="accent2">
                    <a:lumMod val="75000"/>
                  </a:schemeClr>
                </a:solidFill>
              </a:rPr>
              <a:t>) </a:t>
            </a:r>
          </a:p>
          <a:p>
            <a:pPr marL="0" indent="0">
              <a:buNone/>
            </a:pPr>
            <a:r>
              <a:rPr lang="fr-FR" sz="2000" dirty="0" smtClean="0"/>
              <a:t>Eclate </a:t>
            </a:r>
            <a:r>
              <a:rPr lang="fr-FR" sz="2000" b="1" dirty="0" smtClean="0">
                <a:solidFill>
                  <a:schemeClr val="tx2">
                    <a:lumMod val="75000"/>
                  </a:schemeClr>
                </a:solidFill>
              </a:rPr>
              <a:t>$chaine</a:t>
            </a:r>
            <a:r>
              <a:rPr lang="fr-FR" sz="2000" dirty="0" smtClean="0"/>
              <a:t> à l'aide de l'expression rationnelle </a:t>
            </a:r>
            <a:r>
              <a:rPr lang="fr-FR" sz="2000" b="1" dirty="0" smtClean="0">
                <a:solidFill>
                  <a:schemeClr val="tx2">
                    <a:lumMod val="75000"/>
                  </a:schemeClr>
                </a:solidFill>
              </a:rPr>
              <a:t>$</a:t>
            </a:r>
            <a:r>
              <a:rPr lang="fr-FR" sz="2000" b="1" dirty="0" err="1" smtClean="0">
                <a:solidFill>
                  <a:schemeClr val="tx2">
                    <a:lumMod val="75000"/>
                  </a:schemeClr>
                </a:solidFill>
              </a:rPr>
              <a:t>regex</a:t>
            </a:r>
            <a:r>
              <a:rPr lang="fr-FR" sz="2000" b="1" dirty="0" smtClean="0">
                <a:solidFill>
                  <a:schemeClr val="tx2">
                    <a:lumMod val="75000"/>
                  </a:schemeClr>
                </a:solidFill>
              </a:rPr>
              <a:t> </a:t>
            </a:r>
            <a:r>
              <a:rPr lang="fr-FR" sz="2000" dirty="0" smtClean="0"/>
              <a:t>dans une tableau.</a:t>
            </a:r>
          </a:p>
          <a:p>
            <a:pPr marL="0" indent="0">
              <a:buNone/>
            </a:pPr>
            <a:r>
              <a:rPr lang="fr-FR" sz="2000" b="1" dirty="0" smtClean="0">
                <a:solidFill>
                  <a:schemeClr val="tx2">
                    <a:lumMod val="75000"/>
                  </a:schemeClr>
                </a:solidFill>
              </a:rPr>
              <a:t>$</a:t>
            </a:r>
            <a:r>
              <a:rPr lang="fr-FR" sz="2000" b="1" dirty="0" err="1">
                <a:solidFill>
                  <a:schemeClr val="tx2">
                    <a:lumMod val="75000"/>
                  </a:schemeClr>
                </a:solidFill>
              </a:rPr>
              <a:t>regex</a:t>
            </a:r>
            <a:r>
              <a:rPr lang="fr-FR" sz="2000" b="1" dirty="0">
                <a:solidFill>
                  <a:schemeClr val="tx2">
                    <a:lumMod val="75000"/>
                  </a:schemeClr>
                </a:solidFill>
              </a:rPr>
              <a:t> </a:t>
            </a:r>
            <a:r>
              <a:rPr lang="fr-FR" sz="2000" dirty="0" smtClean="0"/>
              <a:t>: chaîne contenant l'expression régulière</a:t>
            </a:r>
            <a:r>
              <a:rPr lang="fr-FR" sz="2000" dirty="0"/>
              <a:t>, </a:t>
            </a:r>
            <a:endParaRPr lang="fr-FR" sz="2000" dirty="0" smtClean="0"/>
          </a:p>
          <a:p>
            <a:pPr marL="0" indent="0">
              <a:buNone/>
            </a:pPr>
            <a:r>
              <a:rPr lang="fr-FR" sz="2000" b="1" dirty="0">
                <a:solidFill>
                  <a:schemeClr val="tx2">
                    <a:lumMod val="75000"/>
                  </a:schemeClr>
                </a:solidFill>
              </a:rPr>
              <a:t>$chaine </a:t>
            </a:r>
            <a:r>
              <a:rPr lang="fr-FR" sz="2000" dirty="0"/>
              <a:t>: chaîne </a:t>
            </a:r>
            <a:r>
              <a:rPr lang="fr-FR" sz="2000" dirty="0" smtClean="0"/>
              <a:t>à éclater</a:t>
            </a:r>
          </a:p>
          <a:p>
            <a:pPr marL="0" indent="0">
              <a:buNone/>
            </a:pPr>
            <a:r>
              <a:rPr lang="fr-FR" sz="2000" b="1" dirty="0" smtClean="0">
                <a:solidFill>
                  <a:schemeClr val="tx2">
                    <a:lumMod val="75000"/>
                  </a:schemeClr>
                </a:solidFill>
              </a:rPr>
              <a:t>$limite </a:t>
            </a:r>
            <a:r>
              <a:rPr lang="fr-FR" sz="2000" b="1" dirty="0">
                <a:solidFill>
                  <a:schemeClr val="tx2">
                    <a:lumMod val="75000"/>
                  </a:schemeClr>
                </a:solidFill>
              </a:rPr>
              <a:t>: </a:t>
            </a:r>
            <a:r>
              <a:rPr lang="fr-FR" sz="2000" dirty="0"/>
              <a:t>(optionnel) nombre maximal de remplacements. Par défaut : -1 (aucune 	limite</a:t>
            </a:r>
            <a:r>
              <a:rPr lang="fr-FR" sz="2000" dirty="0" smtClean="0"/>
              <a:t>).</a:t>
            </a:r>
          </a:p>
          <a:p>
            <a:pPr marL="0" indent="0">
              <a:buNone/>
            </a:pPr>
            <a:r>
              <a:rPr lang="fr-FR" sz="2000" b="1" dirty="0" smtClean="0">
                <a:solidFill>
                  <a:schemeClr val="tx2">
                    <a:lumMod val="75000"/>
                  </a:schemeClr>
                </a:solidFill>
              </a:rPr>
              <a:t>$flags </a:t>
            </a:r>
            <a:r>
              <a:rPr lang="fr-FR" sz="2000" dirty="0"/>
              <a:t>: </a:t>
            </a:r>
            <a:r>
              <a:rPr lang="fr-FR" sz="2000" dirty="0" smtClean="0"/>
              <a:t>(optionnel) combinaison des options suivantes :</a:t>
            </a:r>
          </a:p>
          <a:p>
            <a:pPr marL="0" indent="0">
              <a:buNone/>
            </a:pPr>
            <a:r>
              <a:rPr lang="fr-FR" sz="2000" b="1" dirty="0" smtClean="0"/>
              <a:t>         </a:t>
            </a:r>
            <a:r>
              <a:rPr lang="fr-FR" sz="1800" b="1" dirty="0" smtClean="0"/>
              <a:t>PREG_SPLIT_NO_EMPTY</a:t>
            </a:r>
            <a:r>
              <a:rPr lang="fr-FR" sz="2000" b="1" dirty="0" smtClean="0"/>
              <a:t> : </a:t>
            </a:r>
            <a:r>
              <a:rPr lang="fr-FR" sz="1800" dirty="0" smtClean="0"/>
              <a:t>seules les sous-chaînes non vides sont retournées</a:t>
            </a:r>
            <a:endParaRPr lang="fr-FR" sz="1800" dirty="0"/>
          </a:p>
          <a:p>
            <a:pPr marL="0" indent="0">
              <a:buNone/>
            </a:pPr>
            <a:r>
              <a:rPr lang="fr-FR" sz="2000" b="1" dirty="0"/>
              <a:t> </a:t>
            </a:r>
            <a:r>
              <a:rPr lang="fr-FR" sz="2000" b="1" dirty="0" smtClean="0"/>
              <a:t>        </a:t>
            </a:r>
            <a:r>
              <a:rPr lang="fr-FR" sz="1800" b="1" dirty="0" smtClean="0"/>
              <a:t>PREG_SPLIT_DELIM_CAPTURE</a:t>
            </a:r>
            <a:r>
              <a:rPr lang="fr-FR" sz="2000" b="1" dirty="0" smtClean="0"/>
              <a:t> :  </a:t>
            </a:r>
            <a:r>
              <a:rPr lang="fr-FR" sz="1800" dirty="0" smtClean="0"/>
              <a:t>Si </a:t>
            </a:r>
            <a:r>
              <a:rPr lang="fr-FR" sz="1800" dirty="0"/>
              <a:t>cette option est activée, les expressions entre </a:t>
            </a:r>
            <a:r>
              <a:rPr lang="fr-FR" sz="1800" dirty="0" smtClean="0"/>
              <a:t>		parenthèses </a:t>
            </a:r>
            <a:r>
              <a:rPr lang="fr-FR" sz="1800" dirty="0"/>
              <a:t>entre les délimiteurs de masques seront aussi capturées </a:t>
            </a:r>
            <a:r>
              <a:rPr lang="fr-FR" sz="1800" dirty="0" smtClean="0"/>
              <a:t>		et </a:t>
            </a:r>
            <a:r>
              <a:rPr lang="fr-FR" sz="1800" dirty="0"/>
              <a:t>retournées. </a:t>
            </a:r>
            <a:endParaRPr lang="fr-FR" sz="1800" dirty="0" smtClean="0"/>
          </a:p>
          <a:p>
            <a:pPr marL="0" indent="0">
              <a:buNone/>
            </a:pPr>
            <a:r>
              <a:rPr lang="fr-FR" sz="1800" b="1" dirty="0" smtClean="0"/>
              <a:t>         PREG_SPLIT_OFFSET_CAPTURE : </a:t>
            </a:r>
            <a:r>
              <a:rPr lang="fr-FR" sz="1800" dirty="0"/>
              <a:t>pour chaque résultat, la position de celui-ci sera retournée. </a:t>
            </a:r>
            <a:r>
              <a:rPr lang="fr-FR" sz="1800" dirty="0" smtClean="0"/>
              <a:t>Cela change </a:t>
            </a:r>
            <a:r>
              <a:rPr lang="fr-FR" sz="1800" dirty="0"/>
              <a:t>la valeur retournée en un tableau où chaque élément est un </a:t>
            </a:r>
            <a:r>
              <a:rPr lang="fr-FR" sz="1800" dirty="0" smtClean="0"/>
              <a:t>aussi un tableau : [0] chaîne trouvée et [1] </a:t>
            </a:r>
            <a:r>
              <a:rPr lang="fr-FR" sz="1800" dirty="0"/>
              <a:t>la position de la chaîne </a:t>
            </a:r>
            <a:r>
              <a:rPr lang="fr-FR" sz="1800" dirty="0" smtClean="0"/>
              <a:t>trouvée dans</a:t>
            </a:r>
            <a:r>
              <a:rPr lang="fr-FR" sz="1800" b="1" dirty="0" smtClean="0">
                <a:solidFill>
                  <a:schemeClr val="tx2">
                    <a:lumMod val="75000"/>
                  </a:schemeClr>
                </a:solidFill>
              </a:rPr>
              <a:t> $chaine</a:t>
            </a:r>
            <a:r>
              <a:rPr lang="fr-FR" sz="1800" dirty="0" smtClean="0"/>
              <a:t>.</a:t>
            </a:r>
            <a:endParaRPr lang="fr-FR" sz="1800" dirty="0"/>
          </a:p>
          <a:p>
            <a:pPr marL="0" indent="0">
              <a:buNone/>
            </a:pPr>
            <a:endParaRPr lang="fr-FR" sz="2000" dirty="0"/>
          </a:p>
        </p:txBody>
      </p:sp>
    </p:spTree>
    <p:extLst>
      <p:ext uri="{BB962C8B-B14F-4D97-AF65-F5344CB8AC3E}">
        <p14:creationId xmlns:p14="http://schemas.microsoft.com/office/powerpoint/2010/main" val="1167932493"/>
      </p:ext>
    </p:extLst>
  </p:cSld>
  <p:clrMapOvr>
    <a:masterClrMapping/>
  </p:clrMapOvr>
  <p:transition spd="slow">
    <p:wipe dir="d"/>
  </p:transition>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smtClean="0">
                <a:solidFill>
                  <a:schemeClr val="accent2">
                    <a:lumMod val="75000"/>
                  </a:schemeClr>
                </a:solidFill>
              </a:rPr>
              <a:t>fonction </a:t>
            </a:r>
            <a:r>
              <a:rPr lang="fr-FR" sz="2000" b="1" i="1" dirty="0" err="1" smtClean="0">
                <a:solidFill>
                  <a:schemeClr val="accent2">
                    <a:lumMod val="75000"/>
                  </a:schemeClr>
                </a:solidFill>
              </a:rPr>
              <a:t>preg_split</a:t>
            </a:r>
            <a:r>
              <a:rPr lang="fr-FR" sz="2000" b="1" i="1" dirty="0" smtClean="0">
                <a:solidFill>
                  <a:schemeClr val="accent2">
                    <a:lumMod val="75000"/>
                  </a:schemeClr>
                </a:solidFill>
              </a:rPr>
              <a:t>($</a:t>
            </a:r>
            <a:r>
              <a:rPr lang="fr-FR" sz="2000" b="1" i="1" dirty="0" err="1" smtClean="0">
                <a:solidFill>
                  <a:schemeClr val="accent2">
                    <a:lumMod val="75000"/>
                  </a:schemeClr>
                </a:solidFill>
              </a:rPr>
              <a:t>regex</a:t>
            </a:r>
            <a:r>
              <a:rPr lang="fr-FR" sz="2000" b="1" i="1" dirty="0" smtClean="0">
                <a:solidFill>
                  <a:schemeClr val="accent2">
                    <a:lumMod val="75000"/>
                  </a:schemeClr>
                </a:solidFill>
              </a:rPr>
              <a:t>,$chaine[,$limite[,$flags]])</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484784"/>
            <a:ext cx="8532440" cy="5157192"/>
          </a:xfrm>
        </p:spPr>
        <p:txBody>
          <a:bodyPr numCol="1">
            <a:normAutofit/>
          </a:bodyPr>
          <a:lstStyle/>
          <a:p>
            <a:pPr marL="0" indent="0">
              <a:buNone/>
            </a:pPr>
            <a:r>
              <a:rPr lang="fr-FR" sz="2000" dirty="0" smtClean="0"/>
              <a:t>Exemple : </a:t>
            </a:r>
          </a:p>
          <a:p>
            <a:pPr marL="0" indent="0">
              <a:buNone/>
            </a:pPr>
            <a:r>
              <a:rPr lang="fr-FR" sz="2000" b="1" dirty="0" smtClean="0">
                <a:latin typeface="Courier New" pitchFamily="49" charset="0"/>
                <a:cs typeface="Courier New" pitchFamily="49" charset="0"/>
              </a:rPr>
              <a:t>$chaine = "Il était une fois, dans le sous-bois";</a:t>
            </a:r>
          </a:p>
          <a:p>
            <a:pPr marL="0" indent="0">
              <a:buNone/>
            </a:pPr>
            <a:r>
              <a:rPr lang="fr-FR" sz="2000" b="1" dirty="0" smtClean="0">
                <a:latin typeface="Courier New" pitchFamily="49" charset="0"/>
                <a:cs typeface="Courier New" pitchFamily="49" charset="0"/>
              </a:rPr>
              <a:t>$</a:t>
            </a:r>
            <a:r>
              <a:rPr lang="fr-FR" sz="2000" b="1" dirty="0" err="1" smtClean="0">
                <a:latin typeface="Courier New" pitchFamily="49" charset="0"/>
                <a:cs typeface="Courier New" pitchFamily="49" charset="0"/>
              </a:rPr>
              <a:t>regex</a:t>
            </a:r>
            <a:r>
              <a:rPr lang="fr-FR" sz="2000" b="1" dirty="0">
                <a:latin typeface="Courier New" pitchFamily="49" charset="0"/>
                <a:cs typeface="Courier New" pitchFamily="49" charset="0"/>
              </a:rPr>
              <a:t> </a:t>
            </a:r>
            <a:r>
              <a:rPr lang="fr-FR" sz="2000" b="1" dirty="0" smtClean="0">
                <a:latin typeface="Courier New" pitchFamily="49" charset="0"/>
                <a:cs typeface="Courier New" pitchFamily="49" charset="0"/>
              </a:rPr>
              <a:t>= "#[ ,.-]#";</a:t>
            </a:r>
          </a:p>
          <a:p>
            <a:pPr marL="0" indent="0">
              <a:buNone/>
            </a:pPr>
            <a:r>
              <a:rPr lang="fr-FR" sz="2000" b="1" dirty="0" smtClean="0">
                <a:latin typeface="Courier New" pitchFamily="49" charset="0"/>
                <a:cs typeface="Courier New" pitchFamily="49" charset="0"/>
              </a:rPr>
              <a:t>$tab = </a:t>
            </a:r>
            <a:r>
              <a:rPr lang="fr-FR" sz="2000" b="1" dirty="0" err="1" smtClean="0">
                <a:latin typeface="Courier New" pitchFamily="49" charset="0"/>
                <a:cs typeface="Courier New" pitchFamily="49" charset="0"/>
              </a:rPr>
              <a:t>preg_split</a:t>
            </a:r>
            <a:r>
              <a:rPr lang="fr-FR" sz="2000" b="1" dirty="0" smtClean="0">
                <a:latin typeface="Courier New" pitchFamily="49" charset="0"/>
                <a:cs typeface="Courier New" pitchFamily="49" charset="0"/>
              </a:rPr>
              <a:t>($</a:t>
            </a:r>
            <a:r>
              <a:rPr lang="fr-FR" sz="2000" b="1" dirty="0" err="1" smtClean="0">
                <a:latin typeface="Courier New" pitchFamily="49" charset="0"/>
                <a:cs typeface="Courier New" pitchFamily="49" charset="0"/>
              </a:rPr>
              <a:t>regex</a:t>
            </a:r>
            <a:r>
              <a:rPr lang="fr-FR" sz="2000" b="1" dirty="0" smtClean="0">
                <a:latin typeface="Courier New" pitchFamily="49" charset="0"/>
                <a:cs typeface="Courier New" pitchFamily="49" charset="0"/>
              </a:rPr>
              <a:t>,$chaine);</a:t>
            </a:r>
          </a:p>
          <a:p>
            <a:pPr marL="0" indent="0">
              <a:buNone/>
            </a:pPr>
            <a:r>
              <a:rPr lang="fr-FR" sz="2000" b="1" dirty="0" err="1" smtClean="0">
                <a:latin typeface="Courier New" pitchFamily="49" charset="0"/>
                <a:cs typeface="Courier New" pitchFamily="49" charset="0"/>
              </a:rPr>
              <a:t>print-r</a:t>
            </a:r>
            <a:r>
              <a:rPr lang="fr-FR" sz="2000" b="1" dirty="0" smtClean="0">
                <a:latin typeface="Courier New" pitchFamily="49" charset="0"/>
                <a:cs typeface="Courier New" pitchFamily="49" charset="0"/>
              </a:rPr>
              <a:t>($tab);</a:t>
            </a:r>
          </a:p>
          <a:p>
            <a:pPr marL="0" indent="0">
              <a:buNone/>
            </a:pPr>
            <a:r>
              <a:rPr lang="fr-FR" sz="2000" dirty="0"/>
              <a:t>Array ( </a:t>
            </a:r>
            <a:r>
              <a:rPr lang="fr-FR" sz="2000" dirty="0" smtClean="0"/>
              <a:t>	[</a:t>
            </a:r>
            <a:r>
              <a:rPr lang="fr-FR" sz="2000" dirty="0"/>
              <a:t>0] =&gt; </a:t>
            </a:r>
            <a:r>
              <a:rPr lang="fr-FR" sz="2000" dirty="0" smtClean="0"/>
              <a:t>Il</a:t>
            </a:r>
          </a:p>
          <a:p>
            <a:pPr marL="0" indent="0">
              <a:buNone/>
            </a:pPr>
            <a:r>
              <a:rPr lang="fr-FR" sz="2000" dirty="0" smtClean="0"/>
              <a:t>	[</a:t>
            </a:r>
            <a:r>
              <a:rPr lang="fr-FR" sz="2000" dirty="0"/>
              <a:t>1] =&gt; était </a:t>
            </a:r>
            <a:endParaRPr lang="fr-FR" sz="2000" dirty="0" smtClean="0"/>
          </a:p>
          <a:p>
            <a:pPr marL="0" indent="0">
              <a:buNone/>
            </a:pPr>
            <a:r>
              <a:rPr lang="fr-FR" sz="2000" dirty="0" smtClean="0"/>
              <a:t>	[</a:t>
            </a:r>
            <a:r>
              <a:rPr lang="fr-FR" sz="2000" dirty="0"/>
              <a:t>2] =&gt; une </a:t>
            </a:r>
            <a:endParaRPr lang="fr-FR" sz="2000" dirty="0" smtClean="0"/>
          </a:p>
          <a:p>
            <a:pPr marL="0" indent="0">
              <a:buNone/>
            </a:pPr>
            <a:r>
              <a:rPr lang="fr-FR" sz="2000" dirty="0" smtClean="0"/>
              <a:t>	[</a:t>
            </a:r>
            <a:r>
              <a:rPr lang="fr-FR" sz="2000" dirty="0"/>
              <a:t>3] =&gt; fois </a:t>
            </a:r>
            <a:endParaRPr lang="fr-FR" sz="2000" dirty="0" smtClean="0"/>
          </a:p>
          <a:p>
            <a:pPr marL="0" indent="0">
              <a:buNone/>
            </a:pPr>
            <a:r>
              <a:rPr lang="fr-FR" sz="2000" dirty="0" smtClean="0"/>
              <a:t>	[</a:t>
            </a:r>
            <a:r>
              <a:rPr lang="fr-FR" sz="2000" dirty="0"/>
              <a:t>4] =&gt; </a:t>
            </a:r>
            <a:endParaRPr lang="fr-FR" sz="2000" dirty="0" smtClean="0"/>
          </a:p>
          <a:p>
            <a:pPr marL="0" indent="0">
              <a:buNone/>
            </a:pPr>
            <a:r>
              <a:rPr lang="fr-FR" sz="2000" dirty="0" smtClean="0"/>
              <a:t>	[</a:t>
            </a:r>
            <a:r>
              <a:rPr lang="fr-FR" sz="2000" dirty="0"/>
              <a:t>5] =&gt; dans </a:t>
            </a:r>
            <a:endParaRPr lang="fr-FR" sz="2000" dirty="0" smtClean="0"/>
          </a:p>
          <a:p>
            <a:pPr marL="0" indent="0">
              <a:buNone/>
            </a:pPr>
            <a:r>
              <a:rPr lang="fr-FR" sz="2000" dirty="0" smtClean="0"/>
              <a:t>	[</a:t>
            </a:r>
            <a:r>
              <a:rPr lang="fr-FR" sz="2000" dirty="0"/>
              <a:t>6] =&gt; le </a:t>
            </a:r>
            <a:endParaRPr lang="fr-FR" sz="2000" dirty="0" smtClean="0"/>
          </a:p>
          <a:p>
            <a:pPr marL="0" indent="0">
              <a:buNone/>
            </a:pPr>
            <a:r>
              <a:rPr lang="fr-FR" sz="2000" dirty="0" smtClean="0"/>
              <a:t>	[</a:t>
            </a:r>
            <a:r>
              <a:rPr lang="fr-FR" sz="2000" dirty="0"/>
              <a:t>7] =&gt; sous </a:t>
            </a:r>
            <a:endParaRPr lang="fr-FR" sz="2000" dirty="0" smtClean="0"/>
          </a:p>
          <a:p>
            <a:pPr marL="0" indent="0">
              <a:buNone/>
            </a:pPr>
            <a:r>
              <a:rPr lang="fr-FR" sz="2000" dirty="0" smtClean="0"/>
              <a:t>	[</a:t>
            </a:r>
            <a:r>
              <a:rPr lang="fr-FR" sz="2000" dirty="0"/>
              <a:t>8] =&gt; bois )</a:t>
            </a:r>
            <a:endParaRPr lang="fr-FR" sz="2000" dirty="0" smtClean="0"/>
          </a:p>
        </p:txBody>
      </p:sp>
    </p:spTree>
    <p:extLst>
      <p:ext uri="{BB962C8B-B14F-4D97-AF65-F5344CB8AC3E}">
        <p14:creationId xmlns:p14="http://schemas.microsoft.com/office/powerpoint/2010/main" val="3272221615"/>
      </p:ext>
    </p:extLst>
  </p:cSld>
  <p:clrMapOvr>
    <a:masterClrMapping/>
  </p:clrMapOvr>
  <p:transition spd="slow">
    <p:wipe dir="d"/>
  </p:transition>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Les expressions régulières en PHP</a:t>
            </a:r>
            <a:br>
              <a:rPr lang="fr-FR" sz="4000" b="1" i="1" dirty="0" smtClean="0"/>
            </a:br>
            <a:r>
              <a:rPr lang="fr-FR" sz="2000" b="1" i="1" dirty="0" smtClean="0">
                <a:solidFill>
                  <a:schemeClr val="accent2">
                    <a:lumMod val="75000"/>
                  </a:schemeClr>
                </a:solidFill>
              </a:rPr>
              <a:t>fonction </a:t>
            </a:r>
            <a:r>
              <a:rPr lang="fr-FR" sz="2000" b="1" i="1" dirty="0" err="1" smtClean="0">
                <a:solidFill>
                  <a:schemeClr val="accent2">
                    <a:lumMod val="75000"/>
                  </a:schemeClr>
                </a:solidFill>
              </a:rPr>
              <a:t>preg_split</a:t>
            </a:r>
            <a:r>
              <a:rPr lang="fr-FR" sz="2000" b="1" i="1" dirty="0" smtClean="0">
                <a:solidFill>
                  <a:schemeClr val="accent2">
                    <a:lumMod val="75000"/>
                  </a:schemeClr>
                </a:solidFill>
              </a:rPr>
              <a:t>($</a:t>
            </a:r>
            <a:r>
              <a:rPr lang="fr-FR" sz="2000" b="1" i="1" dirty="0" err="1" smtClean="0">
                <a:solidFill>
                  <a:schemeClr val="accent2">
                    <a:lumMod val="75000"/>
                  </a:schemeClr>
                </a:solidFill>
              </a:rPr>
              <a:t>regex</a:t>
            </a:r>
            <a:r>
              <a:rPr lang="fr-FR" sz="2000" b="1" i="1" dirty="0" smtClean="0">
                <a:solidFill>
                  <a:schemeClr val="accent2">
                    <a:lumMod val="75000"/>
                  </a:schemeClr>
                </a:solidFill>
              </a:rPr>
              <a:t>,$chaine[,$limite[,$flags]])</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11560" y="1484784"/>
            <a:ext cx="8532440" cy="5157192"/>
          </a:xfrm>
        </p:spPr>
        <p:txBody>
          <a:bodyPr numCol="1">
            <a:normAutofit/>
          </a:bodyPr>
          <a:lstStyle/>
          <a:p>
            <a:pPr marL="0" indent="0">
              <a:buNone/>
            </a:pPr>
            <a:r>
              <a:rPr lang="fr-FR" sz="2000" dirty="0" smtClean="0"/>
              <a:t>Exemple : </a:t>
            </a:r>
          </a:p>
          <a:p>
            <a:pPr marL="0" indent="0">
              <a:buNone/>
            </a:pPr>
            <a:r>
              <a:rPr lang="fr-FR" sz="1800" b="1" dirty="0" smtClean="0">
                <a:latin typeface="Courier New" pitchFamily="49" charset="0"/>
                <a:cs typeface="Courier New" pitchFamily="49" charset="0"/>
              </a:rPr>
              <a:t>$chaine = "Il était une fois, dans le sous-bois";</a:t>
            </a:r>
          </a:p>
          <a:p>
            <a:pPr marL="0" indent="0">
              <a:buNone/>
            </a:pPr>
            <a:r>
              <a:rPr lang="fr-FR" sz="1800" b="1" dirty="0" smtClean="0">
                <a:latin typeface="Courier New" pitchFamily="49" charset="0"/>
                <a:cs typeface="Courier New" pitchFamily="49" charset="0"/>
              </a:rPr>
              <a:t>$</a:t>
            </a:r>
            <a:r>
              <a:rPr lang="fr-FR" sz="1800" b="1" dirty="0" err="1" smtClean="0">
                <a:latin typeface="Courier New" pitchFamily="49" charset="0"/>
                <a:cs typeface="Courier New" pitchFamily="49" charset="0"/>
              </a:rPr>
              <a:t>regex</a:t>
            </a:r>
            <a:r>
              <a:rPr lang="fr-FR" sz="1800" b="1" dirty="0">
                <a:latin typeface="Courier New" pitchFamily="49" charset="0"/>
                <a:cs typeface="Courier New" pitchFamily="49" charset="0"/>
              </a:rPr>
              <a:t> </a:t>
            </a:r>
            <a:r>
              <a:rPr lang="fr-FR" sz="1800" b="1" dirty="0" smtClean="0">
                <a:latin typeface="Courier New" pitchFamily="49" charset="0"/>
                <a:cs typeface="Courier New" pitchFamily="49" charset="0"/>
              </a:rPr>
              <a:t>= "#[ ,.-]#";</a:t>
            </a:r>
          </a:p>
          <a:p>
            <a:pPr marL="0" indent="0">
              <a:buNone/>
            </a:pPr>
            <a:r>
              <a:rPr lang="fr-FR" sz="1800" b="1" dirty="0" smtClean="0">
                <a:latin typeface="Courier New" pitchFamily="49" charset="0"/>
                <a:cs typeface="Courier New" pitchFamily="49" charset="0"/>
              </a:rPr>
              <a:t>$tab = </a:t>
            </a:r>
            <a:r>
              <a:rPr lang="fr-FR" sz="1800" b="1" dirty="0" err="1" smtClean="0">
                <a:latin typeface="Courier New" pitchFamily="49" charset="0"/>
                <a:cs typeface="Courier New" pitchFamily="49" charset="0"/>
              </a:rPr>
              <a:t>preg_split</a:t>
            </a:r>
            <a:r>
              <a:rPr lang="fr-FR" sz="1800" b="1" dirty="0" smtClean="0">
                <a:latin typeface="Courier New" pitchFamily="49" charset="0"/>
                <a:cs typeface="Courier New" pitchFamily="49" charset="0"/>
              </a:rPr>
              <a:t>($regex,$chaine,-1,</a:t>
            </a:r>
            <a:r>
              <a:rPr lang="fr-FR" sz="1600" b="1" dirty="0" smtClean="0">
                <a:latin typeface="Courier New" pitchFamily="49" charset="0"/>
                <a:cs typeface="Courier New" pitchFamily="49" charset="0"/>
              </a:rPr>
              <a:t>PREG_SPLIT_OFFSET_CAPTURE</a:t>
            </a:r>
            <a:r>
              <a:rPr lang="fr-FR" sz="1800" b="1" dirty="0" smtClean="0">
                <a:latin typeface="Courier New" pitchFamily="49" charset="0"/>
                <a:cs typeface="Courier New" pitchFamily="49" charset="0"/>
              </a:rPr>
              <a:t>);</a:t>
            </a:r>
          </a:p>
          <a:p>
            <a:pPr marL="0" indent="0">
              <a:buNone/>
            </a:pPr>
            <a:r>
              <a:rPr lang="fr-FR" sz="1800" b="1" dirty="0" err="1" smtClean="0">
                <a:latin typeface="Courier New" pitchFamily="49" charset="0"/>
                <a:cs typeface="Courier New" pitchFamily="49" charset="0"/>
              </a:rPr>
              <a:t>print-r</a:t>
            </a:r>
            <a:r>
              <a:rPr lang="fr-FR" sz="1800" b="1" dirty="0" smtClean="0">
                <a:latin typeface="Courier New" pitchFamily="49" charset="0"/>
                <a:cs typeface="Courier New" pitchFamily="49" charset="0"/>
              </a:rPr>
              <a:t>($tab);</a:t>
            </a:r>
          </a:p>
          <a:p>
            <a:pPr marL="0" indent="0">
              <a:buNone/>
            </a:pPr>
            <a:r>
              <a:rPr lang="fr-FR" sz="2000" dirty="0"/>
              <a:t>Array ( </a:t>
            </a:r>
            <a:r>
              <a:rPr lang="fr-FR" sz="2000" dirty="0" smtClean="0"/>
              <a:t>	</a:t>
            </a:r>
            <a:r>
              <a:rPr lang="fr-FR" sz="2000" dirty="0"/>
              <a:t>[0] =&gt; Array ( [0] =&gt; Il [1] =&gt; 0 ) </a:t>
            </a:r>
            <a:endParaRPr lang="fr-FR" sz="2000" dirty="0" smtClean="0"/>
          </a:p>
          <a:p>
            <a:pPr marL="0" indent="0">
              <a:buNone/>
            </a:pPr>
            <a:r>
              <a:rPr lang="fr-FR" sz="2000" dirty="0"/>
              <a:t>	</a:t>
            </a:r>
            <a:r>
              <a:rPr lang="fr-FR" sz="2000" dirty="0" smtClean="0"/>
              <a:t>[</a:t>
            </a:r>
            <a:r>
              <a:rPr lang="fr-FR" sz="2000" dirty="0"/>
              <a:t>1] =&gt; Array ( [0] =&gt; était [1] =&gt; 3 ) </a:t>
            </a:r>
            <a:endParaRPr lang="fr-FR" sz="2000" dirty="0" smtClean="0"/>
          </a:p>
          <a:p>
            <a:pPr marL="0" indent="0">
              <a:buNone/>
            </a:pPr>
            <a:r>
              <a:rPr lang="fr-FR" sz="2000" dirty="0"/>
              <a:t>	</a:t>
            </a:r>
            <a:r>
              <a:rPr lang="fr-FR" sz="2000" dirty="0" smtClean="0"/>
              <a:t>[</a:t>
            </a:r>
            <a:r>
              <a:rPr lang="fr-FR" sz="2000" dirty="0"/>
              <a:t>2] =&gt; Array ( [0] =&gt; une [1] =&gt; 10 ) </a:t>
            </a:r>
            <a:endParaRPr lang="fr-FR" sz="2000" dirty="0" smtClean="0"/>
          </a:p>
          <a:p>
            <a:pPr marL="0" indent="0">
              <a:buNone/>
            </a:pPr>
            <a:r>
              <a:rPr lang="fr-FR" sz="2000" dirty="0" smtClean="0"/>
              <a:t>	[</a:t>
            </a:r>
            <a:r>
              <a:rPr lang="fr-FR" sz="2000" dirty="0"/>
              <a:t>3] =&gt; Array ( [0] =&gt; fois [1] =&gt; 14 ) </a:t>
            </a:r>
            <a:endParaRPr lang="fr-FR" sz="2000" dirty="0" smtClean="0"/>
          </a:p>
          <a:p>
            <a:pPr marL="0" indent="0">
              <a:buNone/>
            </a:pPr>
            <a:r>
              <a:rPr lang="fr-FR" sz="2000" dirty="0"/>
              <a:t>	</a:t>
            </a:r>
            <a:r>
              <a:rPr lang="fr-FR" sz="2000" dirty="0" smtClean="0"/>
              <a:t>[</a:t>
            </a:r>
            <a:r>
              <a:rPr lang="fr-FR" sz="2000" dirty="0"/>
              <a:t>4] =&gt; Array ( [0] =&gt; [1] =&gt; 19 ) </a:t>
            </a:r>
            <a:endParaRPr lang="fr-FR" sz="2000" dirty="0" smtClean="0"/>
          </a:p>
          <a:p>
            <a:pPr marL="0" indent="0">
              <a:buNone/>
            </a:pPr>
            <a:r>
              <a:rPr lang="fr-FR" sz="2000" dirty="0"/>
              <a:t>	</a:t>
            </a:r>
            <a:r>
              <a:rPr lang="fr-FR" sz="2000" dirty="0" smtClean="0"/>
              <a:t>[</a:t>
            </a:r>
            <a:r>
              <a:rPr lang="fr-FR" sz="2000" dirty="0"/>
              <a:t>5] =&gt; Array ( [0] =&gt; dans [1] =&gt; 20 ) </a:t>
            </a:r>
            <a:endParaRPr lang="fr-FR" sz="2000" dirty="0" smtClean="0"/>
          </a:p>
          <a:p>
            <a:pPr marL="0" indent="0">
              <a:buNone/>
            </a:pPr>
            <a:r>
              <a:rPr lang="fr-FR" sz="2000" dirty="0"/>
              <a:t>	</a:t>
            </a:r>
            <a:r>
              <a:rPr lang="fr-FR" sz="2000" dirty="0" smtClean="0"/>
              <a:t>[</a:t>
            </a:r>
            <a:r>
              <a:rPr lang="fr-FR" sz="2000" dirty="0"/>
              <a:t>6] =&gt; Array ( [0] =&gt; le [1] =&gt; 25 ) </a:t>
            </a:r>
            <a:endParaRPr lang="fr-FR" sz="2000" dirty="0" smtClean="0"/>
          </a:p>
          <a:p>
            <a:pPr marL="0" indent="0">
              <a:buNone/>
            </a:pPr>
            <a:r>
              <a:rPr lang="fr-FR" sz="2000" dirty="0"/>
              <a:t>	</a:t>
            </a:r>
            <a:r>
              <a:rPr lang="fr-FR" sz="2000" dirty="0" smtClean="0"/>
              <a:t>[</a:t>
            </a:r>
            <a:r>
              <a:rPr lang="fr-FR" sz="2000" dirty="0"/>
              <a:t>7] =&gt; Array ( [0] =&gt; sous [1] =&gt; 28 ) </a:t>
            </a:r>
            <a:endParaRPr lang="fr-FR" sz="2000" dirty="0" smtClean="0"/>
          </a:p>
          <a:p>
            <a:pPr marL="0" indent="0">
              <a:buNone/>
            </a:pPr>
            <a:r>
              <a:rPr lang="fr-FR" sz="2000" dirty="0"/>
              <a:t>	</a:t>
            </a:r>
            <a:r>
              <a:rPr lang="fr-FR" sz="2000" dirty="0" smtClean="0"/>
              <a:t>[</a:t>
            </a:r>
            <a:r>
              <a:rPr lang="fr-FR" sz="2000" dirty="0"/>
              <a:t>8] =&gt; Array ( [0] =&gt; bois [1] =&gt; 33 ) )</a:t>
            </a:r>
            <a:endParaRPr lang="fr-FR" sz="2000" dirty="0" smtClean="0"/>
          </a:p>
        </p:txBody>
      </p:sp>
    </p:spTree>
    <p:extLst>
      <p:ext uri="{BB962C8B-B14F-4D97-AF65-F5344CB8AC3E}">
        <p14:creationId xmlns:p14="http://schemas.microsoft.com/office/powerpoint/2010/main" val="1748561756"/>
      </p:ext>
    </p:extLst>
  </p:cSld>
  <p:clrMapOvr>
    <a:masterClrMapping/>
  </p:clrMapOvr>
  <p:transition spd="slow">
    <p:wipe dir="d"/>
  </p:transition>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i="1" dirty="0" smtClean="0"/>
              <a:t>Exercice 63</a:t>
            </a:r>
            <a:r>
              <a:rPr lang="fr-FR" sz="3100" b="1" i="1" dirty="0" smtClean="0">
                <a:solidFill>
                  <a:schemeClr val="accent2">
                    <a:lumMod val="75000"/>
                  </a:schemeClr>
                </a:solidFill>
              </a:rPr>
              <a:t/>
            </a:r>
            <a:br>
              <a:rPr lang="fr-FR" sz="3100" b="1" i="1" dirty="0" smtClean="0">
                <a:solidFill>
                  <a:schemeClr val="accent2">
                    <a:lumMod val="75000"/>
                  </a:schemeClr>
                </a:solidFill>
              </a:rPr>
            </a:br>
            <a:r>
              <a:rPr lang="fr-FR" sz="2800" b="1" i="1" dirty="0" smtClean="0">
                <a:solidFill>
                  <a:schemeClr val="accent2">
                    <a:lumMod val="75000"/>
                  </a:schemeClr>
                </a:solidFill>
              </a:rPr>
              <a:t>Recherche de mots</a:t>
            </a:r>
            <a:endParaRPr lang="fr-FR" sz="3100" b="1" dirty="0">
              <a:solidFill>
                <a:schemeClr val="accent2">
                  <a:lumMod val="75000"/>
                </a:schemeClr>
              </a:solidFill>
            </a:endParaRPr>
          </a:p>
        </p:txBody>
      </p:sp>
      <p:sp>
        <p:nvSpPr>
          <p:cNvPr id="5" name="ZoneTexte 4"/>
          <p:cNvSpPr txBox="1"/>
          <p:nvPr/>
        </p:nvSpPr>
        <p:spPr>
          <a:xfrm>
            <a:off x="827584" y="1412776"/>
            <a:ext cx="8064896" cy="646331"/>
          </a:xfrm>
          <a:prstGeom prst="rect">
            <a:avLst/>
          </a:prstGeom>
          <a:noFill/>
        </p:spPr>
        <p:txBody>
          <a:bodyPr wrap="square" rtlCol="0">
            <a:spAutoFit/>
          </a:bodyPr>
          <a:lstStyle/>
          <a:p>
            <a:r>
              <a:rPr lang="fr-FR" dirty="0" smtClean="0"/>
              <a:t> </a:t>
            </a:r>
            <a:endParaRPr lang="fr-FR" dirty="0"/>
          </a:p>
          <a:p>
            <a:endParaRPr lang="fr-FR" dirty="0" smtClean="0"/>
          </a:p>
        </p:txBody>
      </p:sp>
      <p:sp>
        <p:nvSpPr>
          <p:cNvPr id="3" name="ZoneTexte 2"/>
          <p:cNvSpPr txBox="1"/>
          <p:nvPr/>
        </p:nvSpPr>
        <p:spPr>
          <a:xfrm>
            <a:off x="971600" y="1484784"/>
            <a:ext cx="7920880" cy="5078313"/>
          </a:xfrm>
          <a:prstGeom prst="rect">
            <a:avLst/>
          </a:prstGeom>
          <a:noFill/>
        </p:spPr>
        <p:txBody>
          <a:bodyPr wrap="square" rtlCol="0">
            <a:spAutoFit/>
          </a:bodyPr>
          <a:lstStyle/>
          <a:p>
            <a:r>
              <a:rPr lang="fr-FR" dirty="0" smtClean="0"/>
              <a:t>Voici une phrase :</a:t>
            </a:r>
          </a:p>
          <a:p>
            <a:r>
              <a:rPr lang="fr-FR" dirty="0" smtClean="0"/>
              <a:t>"Il </a:t>
            </a:r>
            <a:r>
              <a:rPr lang="fr-FR" dirty="0"/>
              <a:t>était une Fois, il y a très Longtemps, un bûcheron nommé </a:t>
            </a:r>
            <a:r>
              <a:rPr lang="fr-FR" dirty="0" err="1"/>
              <a:t>Lazan</a:t>
            </a:r>
            <a:r>
              <a:rPr lang="fr-FR" dirty="0"/>
              <a:t> dont la femme Ariane avait </a:t>
            </a:r>
            <a:r>
              <a:rPr lang="fr-FR" dirty="0" smtClean="0"/>
              <a:t>élevé </a:t>
            </a:r>
            <a:r>
              <a:rPr lang="fr-FR" dirty="0"/>
              <a:t>un </a:t>
            </a:r>
            <a:r>
              <a:rPr lang="fr-FR" dirty="0" smtClean="0"/>
              <a:t>orphelin </a:t>
            </a:r>
            <a:r>
              <a:rPr lang="fr-FR" dirty="0"/>
              <a:t>: </a:t>
            </a:r>
            <a:r>
              <a:rPr lang="fr-FR" dirty="0" smtClean="0"/>
              <a:t>Romain"</a:t>
            </a:r>
          </a:p>
          <a:p>
            <a:r>
              <a:rPr lang="fr-FR" dirty="0" smtClean="0"/>
              <a:t>Combien de mots composent cette phrase ?</a:t>
            </a:r>
            <a:endParaRPr lang="fr-FR" dirty="0"/>
          </a:p>
          <a:p>
            <a:r>
              <a:rPr lang="fr-FR" dirty="0" smtClean="0"/>
              <a:t>Vous devez afficher tous les mots de la phrase qui commence par une majuscule.</a:t>
            </a:r>
          </a:p>
          <a:p>
            <a:endParaRPr lang="fr-FR" dirty="0" smtClean="0"/>
          </a:p>
          <a:p>
            <a:r>
              <a:rPr lang="fr-FR" dirty="0" smtClean="0"/>
              <a:t>1 / télécharger EX63.HTML</a:t>
            </a:r>
          </a:p>
          <a:p>
            <a:r>
              <a:rPr lang="fr-FR" dirty="0" smtClean="0"/>
              <a:t>2 / compléter le script PHP</a:t>
            </a:r>
          </a:p>
          <a:p>
            <a:r>
              <a:rPr lang="fr-FR" dirty="0" smtClean="0"/>
              <a:t>3 / définir un </a:t>
            </a:r>
            <a:r>
              <a:rPr lang="fr-FR" dirty="0" err="1" smtClean="0"/>
              <a:t>regex</a:t>
            </a:r>
            <a:r>
              <a:rPr lang="fr-FR" dirty="0" smtClean="0"/>
              <a:t> pour compter le nombre de mots </a:t>
            </a:r>
          </a:p>
          <a:p>
            <a:r>
              <a:rPr lang="fr-FR" dirty="0"/>
              <a:t>	</a:t>
            </a:r>
            <a:r>
              <a:rPr lang="fr-FR" dirty="0" smtClean="0"/>
              <a:t>et choisir la fonction</a:t>
            </a:r>
          </a:p>
          <a:p>
            <a:r>
              <a:rPr lang="fr-FR" dirty="0" smtClean="0"/>
              <a:t>4 / définir un </a:t>
            </a:r>
            <a:r>
              <a:rPr lang="fr-FR" dirty="0" err="1" smtClean="0"/>
              <a:t>regex</a:t>
            </a:r>
            <a:r>
              <a:rPr lang="fr-FR" dirty="0" smtClean="0"/>
              <a:t> pour rechercher les mots commençant </a:t>
            </a:r>
          </a:p>
          <a:p>
            <a:r>
              <a:rPr lang="fr-FR" dirty="0"/>
              <a:t>	</a:t>
            </a:r>
            <a:r>
              <a:rPr lang="fr-FR" dirty="0" smtClean="0"/>
              <a:t>par une majuscule et choisir une fonction </a:t>
            </a:r>
          </a:p>
          <a:p>
            <a:r>
              <a:rPr lang="fr-FR" dirty="0"/>
              <a:t>	</a:t>
            </a:r>
            <a:r>
              <a:rPr lang="fr-FR" dirty="0" smtClean="0"/>
              <a:t>retournant un tableau avec ces mots,</a:t>
            </a:r>
          </a:p>
          <a:p>
            <a:pPr marL="0" lvl="1"/>
            <a:r>
              <a:rPr lang="fr-FR" dirty="0" smtClean="0"/>
              <a:t>5 </a:t>
            </a:r>
            <a:r>
              <a:rPr lang="fr-FR" dirty="0"/>
              <a:t>/ afficher le résultat dans body sous la balise </a:t>
            </a:r>
            <a:endParaRPr lang="fr-FR" dirty="0" smtClean="0"/>
          </a:p>
          <a:p>
            <a:pPr marL="0" lvl="1"/>
            <a:r>
              <a:rPr lang="fr-FR" dirty="0"/>
              <a:t>	</a:t>
            </a:r>
            <a:r>
              <a:rPr lang="fr-FR" dirty="0" smtClean="0"/>
              <a:t>&lt;</a:t>
            </a:r>
            <a:r>
              <a:rPr lang="fr-FR" dirty="0"/>
              <a:t>h3&gt;Résultats&lt;/h3&gt;</a:t>
            </a:r>
          </a:p>
          <a:p>
            <a:r>
              <a:rPr lang="fr-FR" dirty="0" smtClean="0"/>
              <a:t>6 / pendant la mise au point n'hésitez pas à utiliser </a:t>
            </a:r>
          </a:p>
          <a:p>
            <a:r>
              <a:rPr lang="fr-FR" dirty="0"/>
              <a:t>	</a:t>
            </a:r>
            <a:r>
              <a:rPr lang="fr-FR" dirty="0" smtClean="0"/>
              <a:t>les fonctions </a:t>
            </a:r>
            <a:r>
              <a:rPr lang="fr-FR" dirty="0" err="1" smtClean="0"/>
              <a:t>print_r</a:t>
            </a:r>
            <a:r>
              <a:rPr lang="fr-FR" dirty="0" smtClean="0"/>
              <a:t>() ou </a:t>
            </a:r>
            <a:r>
              <a:rPr lang="fr-FR" dirty="0" err="1" smtClean="0"/>
              <a:t>var_dump</a:t>
            </a:r>
            <a:r>
              <a:rPr lang="fr-FR" dirty="0" smtClean="0"/>
              <a:t>() </a:t>
            </a:r>
          </a:p>
          <a:p>
            <a:r>
              <a:rPr lang="fr-FR" dirty="0"/>
              <a:t>	</a:t>
            </a:r>
            <a:r>
              <a:rPr lang="fr-FR" dirty="0" smtClean="0"/>
              <a:t>pour voir le résultat de </a:t>
            </a:r>
            <a:r>
              <a:rPr lang="fr-FR" dirty="0" err="1" smtClean="0"/>
              <a:t>preg_match</a:t>
            </a:r>
            <a:r>
              <a:rPr lang="fr-FR" dirty="0" smtClean="0"/>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7005" y="3212976"/>
            <a:ext cx="1895475" cy="3457575"/>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388277"/>
      </p:ext>
    </p:extLst>
  </p:cSld>
  <p:clrMapOvr>
    <a:masterClrMapping/>
  </p:clrMapOvr>
  <p:transition spd="slow">
    <p:wipe dir="d"/>
  </p:transition>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i="1" dirty="0" smtClean="0"/>
              <a:t>Exercice 63 corrigé</a:t>
            </a:r>
            <a:r>
              <a:rPr lang="fr-FR" sz="3100" b="1" i="1" dirty="0" smtClean="0">
                <a:solidFill>
                  <a:schemeClr val="accent2">
                    <a:lumMod val="75000"/>
                  </a:schemeClr>
                </a:solidFill>
              </a:rPr>
              <a:t/>
            </a:r>
            <a:br>
              <a:rPr lang="fr-FR" sz="3100" b="1" i="1" dirty="0" smtClean="0">
                <a:solidFill>
                  <a:schemeClr val="accent2">
                    <a:lumMod val="75000"/>
                  </a:schemeClr>
                </a:solidFill>
              </a:rPr>
            </a:br>
            <a:r>
              <a:rPr lang="fr-FR" sz="2800" b="1" i="1" dirty="0" smtClean="0">
                <a:solidFill>
                  <a:schemeClr val="accent2">
                    <a:lumMod val="75000"/>
                  </a:schemeClr>
                </a:solidFill>
              </a:rPr>
              <a:t>Recherche de mots</a:t>
            </a:r>
            <a:endParaRPr lang="fr-FR" sz="3100" b="1" dirty="0">
              <a:solidFill>
                <a:schemeClr val="accent2">
                  <a:lumMod val="75000"/>
                </a:schemeClr>
              </a:solidFill>
            </a:endParaRPr>
          </a:p>
        </p:txBody>
      </p:sp>
      <p:sp>
        <p:nvSpPr>
          <p:cNvPr id="5" name="ZoneTexte 4"/>
          <p:cNvSpPr txBox="1"/>
          <p:nvPr/>
        </p:nvSpPr>
        <p:spPr>
          <a:xfrm>
            <a:off x="827584" y="1412776"/>
            <a:ext cx="8064896" cy="646331"/>
          </a:xfrm>
          <a:prstGeom prst="rect">
            <a:avLst/>
          </a:prstGeom>
          <a:noFill/>
        </p:spPr>
        <p:txBody>
          <a:bodyPr wrap="square" rtlCol="0">
            <a:spAutoFit/>
          </a:bodyPr>
          <a:lstStyle/>
          <a:p>
            <a:r>
              <a:rPr lang="fr-FR" dirty="0" smtClean="0"/>
              <a:t> </a:t>
            </a:r>
            <a:endParaRPr lang="fr-FR" dirty="0"/>
          </a:p>
          <a:p>
            <a:endParaRPr lang="fr-FR" dirty="0" smtClean="0"/>
          </a:p>
        </p:txBody>
      </p:sp>
      <p:sp>
        <p:nvSpPr>
          <p:cNvPr id="3" name="ZoneTexte 2"/>
          <p:cNvSpPr txBox="1"/>
          <p:nvPr/>
        </p:nvSpPr>
        <p:spPr>
          <a:xfrm>
            <a:off x="611560" y="1484784"/>
            <a:ext cx="8424936" cy="4524315"/>
          </a:xfrm>
          <a:prstGeom prst="rect">
            <a:avLst/>
          </a:prstGeom>
          <a:noFill/>
        </p:spPr>
        <p:txBody>
          <a:bodyPr wrap="square" rtlCol="0">
            <a:spAutoFit/>
          </a:bodyPr>
          <a:lstStyle/>
          <a:p>
            <a:r>
              <a:rPr lang="fr-FR" b="1" dirty="0">
                <a:latin typeface="Courier New" pitchFamily="49" charset="0"/>
                <a:cs typeface="Courier New" pitchFamily="49" charset="0"/>
              </a:rPr>
              <a:t>$chaine = "Il était une Fois, il y a très Longtemps, un bûcheron nommé </a:t>
            </a:r>
            <a:r>
              <a:rPr lang="fr-FR" b="1" dirty="0" err="1">
                <a:latin typeface="Courier New" pitchFamily="49" charset="0"/>
                <a:cs typeface="Courier New" pitchFamily="49" charset="0"/>
              </a:rPr>
              <a:t>Lazan</a:t>
            </a:r>
            <a:r>
              <a:rPr lang="fr-FR" b="1" dirty="0">
                <a:latin typeface="Courier New" pitchFamily="49" charset="0"/>
                <a:cs typeface="Courier New" pitchFamily="49" charset="0"/>
              </a:rPr>
              <a:t> dont la femme Ariane avait élevé un orphelin : Romain</a:t>
            </a:r>
            <a:r>
              <a:rPr lang="fr-FR" b="1" dirty="0" smtClean="0">
                <a:latin typeface="Courier New" pitchFamily="49" charset="0"/>
                <a:cs typeface="Courier New" pitchFamily="49" charset="0"/>
              </a:rPr>
              <a:t>";</a:t>
            </a:r>
          </a:p>
          <a:p>
            <a:endParaRPr lang="fr-FR" b="1" dirty="0">
              <a:latin typeface="Courier New" pitchFamily="49" charset="0"/>
              <a:cs typeface="Courier New" pitchFamily="49" charset="0"/>
            </a:endParaRPr>
          </a:p>
          <a:p>
            <a:r>
              <a:rPr lang="fr-FR" b="1" dirty="0">
                <a:latin typeface="Courier New" pitchFamily="49" charset="0"/>
                <a:cs typeface="Courier New" pitchFamily="49" charset="0"/>
              </a:rPr>
              <a:t>$regex2 = "#[ ,:.-]#i";</a:t>
            </a:r>
          </a:p>
          <a:p>
            <a:r>
              <a:rPr lang="fr-FR" b="1" dirty="0">
                <a:latin typeface="Courier New" pitchFamily="49" charset="0"/>
                <a:cs typeface="Courier New" pitchFamily="49" charset="0"/>
              </a:rPr>
              <a:t>$tab2 = </a:t>
            </a:r>
            <a:r>
              <a:rPr lang="fr-FR" b="1" dirty="0" err="1">
                <a:latin typeface="Courier New" pitchFamily="49" charset="0"/>
                <a:cs typeface="Courier New" pitchFamily="49" charset="0"/>
              </a:rPr>
              <a:t>preg_split</a:t>
            </a:r>
            <a:r>
              <a:rPr lang="fr-FR" b="1" dirty="0">
                <a:latin typeface="Courier New" pitchFamily="49" charset="0"/>
                <a:cs typeface="Courier New" pitchFamily="49" charset="0"/>
              </a:rPr>
              <a:t>($regex2,$chaine,-1,PREG_SPLIT_NO_EMPTY);</a:t>
            </a:r>
          </a:p>
          <a:p>
            <a:r>
              <a:rPr lang="fr-FR" b="1" dirty="0">
                <a:latin typeface="Courier New" pitchFamily="49" charset="0"/>
                <a:cs typeface="Courier New" pitchFamily="49" charset="0"/>
              </a:rPr>
              <a:t>$</a:t>
            </a:r>
            <a:r>
              <a:rPr lang="fr-FR" b="1" dirty="0" err="1">
                <a:latin typeface="Courier New" pitchFamily="49" charset="0"/>
                <a:cs typeface="Courier New" pitchFamily="49" charset="0"/>
              </a:rPr>
              <a:t>nbmots</a:t>
            </a:r>
            <a:r>
              <a:rPr lang="fr-FR" b="1" dirty="0">
                <a:latin typeface="Courier New" pitchFamily="49" charset="0"/>
                <a:cs typeface="Courier New" pitchFamily="49" charset="0"/>
              </a:rPr>
              <a:t> = count($tab2);</a:t>
            </a:r>
          </a:p>
          <a:p>
            <a:r>
              <a:rPr lang="fr-FR" b="1" dirty="0">
                <a:latin typeface="Courier New" pitchFamily="49" charset="0"/>
                <a:cs typeface="Courier New" pitchFamily="49" charset="0"/>
              </a:rPr>
              <a:t>$</a:t>
            </a:r>
            <a:r>
              <a:rPr lang="fr-FR" b="1" dirty="0" err="1">
                <a:latin typeface="Courier New" pitchFamily="49" charset="0"/>
                <a:cs typeface="Courier New" pitchFamily="49" charset="0"/>
              </a:rPr>
              <a:t>regex</a:t>
            </a:r>
            <a:r>
              <a:rPr lang="fr-FR" b="1" dirty="0">
                <a:latin typeface="Courier New" pitchFamily="49" charset="0"/>
                <a:cs typeface="Courier New" pitchFamily="49" charset="0"/>
              </a:rPr>
              <a:t> = "#([A-Z][^ ]*)#";</a:t>
            </a:r>
          </a:p>
          <a:p>
            <a:r>
              <a:rPr lang="fr-FR" b="1" dirty="0">
                <a:latin typeface="Courier New" pitchFamily="49" charset="0"/>
                <a:cs typeface="Courier New" pitchFamily="49" charset="0"/>
              </a:rPr>
              <a:t>$</a:t>
            </a:r>
            <a:r>
              <a:rPr lang="fr-FR" b="1" dirty="0" err="1">
                <a:latin typeface="Courier New" pitchFamily="49" charset="0"/>
                <a:cs typeface="Courier New" pitchFamily="49" charset="0"/>
              </a:rPr>
              <a:t>res</a:t>
            </a:r>
            <a:r>
              <a:rPr lang="fr-FR" b="1" dirty="0">
                <a:latin typeface="Courier New" pitchFamily="49" charset="0"/>
                <a:cs typeface="Courier New" pitchFamily="49" charset="0"/>
              </a:rPr>
              <a:t> = </a:t>
            </a:r>
            <a:r>
              <a:rPr lang="fr-FR" b="1" dirty="0" err="1">
                <a:latin typeface="Courier New" pitchFamily="49" charset="0"/>
                <a:cs typeface="Courier New" pitchFamily="49" charset="0"/>
              </a:rPr>
              <a:t>preg_match_all</a:t>
            </a:r>
            <a:r>
              <a:rPr lang="fr-FR" b="1" dirty="0">
                <a:latin typeface="Courier New" pitchFamily="49" charset="0"/>
                <a:cs typeface="Courier New" pitchFamily="49" charset="0"/>
              </a:rPr>
              <a:t>($</a:t>
            </a:r>
            <a:r>
              <a:rPr lang="fr-FR" b="1" dirty="0" err="1">
                <a:latin typeface="Courier New" pitchFamily="49" charset="0"/>
                <a:cs typeface="Courier New" pitchFamily="49" charset="0"/>
              </a:rPr>
              <a:t>regex</a:t>
            </a:r>
            <a:r>
              <a:rPr lang="fr-FR" b="1" dirty="0">
                <a:latin typeface="Courier New" pitchFamily="49" charset="0"/>
                <a:cs typeface="Courier New" pitchFamily="49" charset="0"/>
              </a:rPr>
              <a:t>,$</a:t>
            </a:r>
            <a:r>
              <a:rPr lang="fr-FR" b="1" dirty="0" err="1">
                <a:latin typeface="Courier New" pitchFamily="49" charset="0"/>
                <a:cs typeface="Courier New" pitchFamily="49" charset="0"/>
              </a:rPr>
              <a:t>chaine,$tab</a:t>
            </a:r>
            <a:r>
              <a:rPr lang="fr-FR" b="1" dirty="0" smtClean="0">
                <a:latin typeface="Courier New" pitchFamily="49" charset="0"/>
                <a:cs typeface="Courier New" pitchFamily="49" charset="0"/>
              </a:rPr>
              <a:t>);</a:t>
            </a:r>
          </a:p>
          <a:p>
            <a:r>
              <a:rPr lang="fr-FR" b="1" dirty="0" smtClean="0">
                <a:latin typeface="Courier New" pitchFamily="49" charset="0"/>
                <a:cs typeface="Courier New" pitchFamily="49" charset="0"/>
              </a:rPr>
              <a:t>...</a:t>
            </a:r>
            <a:endParaRPr lang="fr-FR" b="1" dirty="0">
              <a:latin typeface="Courier New" pitchFamily="49" charset="0"/>
              <a:cs typeface="Courier New" pitchFamily="49" charset="0"/>
            </a:endParaRPr>
          </a:p>
          <a:p>
            <a:r>
              <a:rPr lang="fr-FR" b="1" dirty="0" err="1">
                <a:latin typeface="Courier New" pitchFamily="49" charset="0"/>
                <a:cs typeface="Courier New" pitchFamily="49" charset="0"/>
              </a:rPr>
              <a:t>echo</a:t>
            </a:r>
            <a:r>
              <a:rPr lang="fr-FR" b="1" dirty="0">
                <a:latin typeface="Courier New" pitchFamily="49" charset="0"/>
                <a:cs typeface="Courier New" pitchFamily="49" charset="0"/>
              </a:rPr>
              <a:t> "&lt;p&gt;Nombre de mots : ".$</a:t>
            </a:r>
            <a:r>
              <a:rPr lang="fr-FR" b="1" dirty="0" err="1">
                <a:latin typeface="Courier New" pitchFamily="49" charset="0"/>
                <a:cs typeface="Courier New" pitchFamily="49" charset="0"/>
              </a:rPr>
              <a:t>nbmots</a:t>
            </a:r>
            <a:r>
              <a:rPr lang="fr-FR" b="1" dirty="0">
                <a:latin typeface="Courier New" pitchFamily="49" charset="0"/>
                <a:cs typeface="Courier New" pitchFamily="49" charset="0"/>
              </a:rPr>
              <a:t>."&lt;/p&gt;\n";</a:t>
            </a:r>
          </a:p>
          <a:p>
            <a:r>
              <a:rPr lang="fr-FR" b="1" dirty="0">
                <a:latin typeface="Courier New" pitchFamily="49" charset="0"/>
                <a:cs typeface="Courier New" pitchFamily="49" charset="0"/>
              </a:rPr>
              <a:t>$i=0;</a:t>
            </a:r>
          </a:p>
          <a:p>
            <a:r>
              <a:rPr lang="fr-FR" b="1" dirty="0" err="1">
                <a:latin typeface="Courier New" pitchFamily="49" charset="0"/>
                <a:cs typeface="Courier New" pitchFamily="49" charset="0"/>
              </a:rPr>
              <a:t>foreach</a:t>
            </a:r>
            <a:r>
              <a:rPr lang="fr-FR" b="1" dirty="0">
                <a:latin typeface="Courier New" pitchFamily="49" charset="0"/>
                <a:cs typeface="Courier New" pitchFamily="49" charset="0"/>
              </a:rPr>
              <a:t> ($tab[0] as $mot) {</a:t>
            </a:r>
          </a:p>
          <a:p>
            <a:r>
              <a:rPr lang="fr-FR" b="1" dirty="0">
                <a:latin typeface="Courier New" pitchFamily="49" charset="0"/>
                <a:cs typeface="Courier New" pitchFamily="49" charset="0"/>
              </a:rPr>
              <a:t>$i++;</a:t>
            </a:r>
          </a:p>
          <a:p>
            <a:r>
              <a:rPr lang="fr-FR" b="1" dirty="0" err="1">
                <a:latin typeface="Courier New" pitchFamily="49" charset="0"/>
                <a:cs typeface="Courier New" pitchFamily="49" charset="0"/>
              </a:rPr>
              <a:t>echo</a:t>
            </a:r>
            <a:r>
              <a:rPr lang="fr-FR" b="1" dirty="0">
                <a:latin typeface="Courier New" pitchFamily="49" charset="0"/>
                <a:cs typeface="Courier New" pitchFamily="49" charset="0"/>
              </a:rPr>
              <a:t> "&lt;p&gt;".$i." ==&gt; ".$mot."&lt;/p&gt;\n";</a:t>
            </a:r>
          </a:p>
          <a:p>
            <a:r>
              <a:rPr lang="fr-FR" b="1" dirty="0" smtClean="0">
                <a:latin typeface="Courier New" pitchFamily="49" charset="0"/>
                <a:cs typeface="Courier New" pitchFamily="49" charset="0"/>
              </a:rPr>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8853" y="3400425"/>
            <a:ext cx="1895475" cy="3457575"/>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87235068"/>
      </p:ext>
    </p:extLst>
  </p:cSld>
  <p:clrMapOvr>
    <a:masterClrMapping/>
  </p:clrMapOvr>
  <p:transition spd="slow">
    <p:wipe dir="d"/>
  </p:transition>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endParaRPr lang="fr-FR" sz="40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b="1" dirty="0" smtClean="0"/>
              <a:t>Une classe, un objet quelle est la différence ?</a:t>
            </a:r>
          </a:p>
          <a:p>
            <a:pPr marL="0" indent="0">
              <a:buNone/>
            </a:pPr>
            <a:r>
              <a:rPr lang="fr-FR" sz="2000" b="1" dirty="0" smtClean="0"/>
              <a:t>La classe </a:t>
            </a:r>
            <a:r>
              <a:rPr lang="fr-FR" sz="2000" dirty="0" smtClean="0"/>
              <a:t>est un plan de l'objet, une description, un schéma comme peuvent l'être les plans d'une maison.</a:t>
            </a:r>
          </a:p>
          <a:p>
            <a:pPr marL="0" indent="0">
              <a:buNone/>
            </a:pPr>
            <a:r>
              <a:rPr lang="fr-FR" sz="2000" b="1" dirty="0" smtClean="0"/>
              <a:t>L'objet </a:t>
            </a:r>
            <a:r>
              <a:rPr lang="fr-FR" sz="2000" dirty="0" smtClean="0"/>
              <a:t>est une instance de la classe, c'est-à-dire la représentation concrète de la classe.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015605"/>
            <a:ext cx="4536504" cy="3842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45303"/>
      </p:ext>
    </p:extLst>
  </p:cSld>
  <p:clrMapOvr>
    <a:masterClrMapping/>
  </p:clrMapOvr>
  <p:transition spd="slow">
    <p:wipe dir="d"/>
  </p:transition>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smtClean="0">
                <a:solidFill>
                  <a:schemeClr val="accent2">
                    <a:lumMod val="75000"/>
                  </a:schemeClr>
                </a:solidFill>
              </a:rPr>
              <a:t>class</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lnSpcReduction="10000"/>
          </a:bodyPr>
          <a:lstStyle/>
          <a:p>
            <a:pPr marL="0" indent="0">
              <a:buNone/>
            </a:pPr>
            <a:r>
              <a:rPr lang="fr-FR" sz="2000" b="1" dirty="0" smtClean="0"/>
              <a:t>Création d'une classe :</a:t>
            </a:r>
          </a:p>
          <a:p>
            <a:pPr marL="0" indent="0">
              <a:buNone/>
            </a:pPr>
            <a:r>
              <a:rPr lang="fr-FR" sz="2000" dirty="0" smtClean="0"/>
              <a:t>Recommandations :</a:t>
            </a:r>
          </a:p>
          <a:p>
            <a:pPr marL="0" indent="0">
              <a:buNone/>
            </a:pPr>
            <a:r>
              <a:rPr lang="fr-FR" sz="2000" dirty="0" smtClean="0"/>
              <a:t>Une classe est définie en PHP. Il existe quelques règles (non écrites) concernant les classes :</a:t>
            </a:r>
          </a:p>
          <a:p>
            <a:pPr marL="457200" indent="-457200">
              <a:buFont typeface="+mj-lt"/>
              <a:buAutoNum type="arabicPeriod"/>
            </a:pPr>
            <a:r>
              <a:rPr lang="fr-FR" sz="2000" dirty="0" smtClean="0"/>
              <a:t>Le nom d'une classe commence par une Majuscule</a:t>
            </a:r>
          </a:p>
          <a:p>
            <a:pPr marL="457200" indent="-457200">
              <a:buFont typeface="+mj-lt"/>
              <a:buAutoNum type="arabicPeriod"/>
            </a:pPr>
            <a:r>
              <a:rPr lang="fr-FR" sz="2000" dirty="0" smtClean="0"/>
              <a:t>Chaque classe est enregistrée dans un fichier distinct portant le nom :</a:t>
            </a:r>
            <a:br>
              <a:rPr lang="fr-FR" sz="2000" dirty="0" smtClean="0"/>
            </a:br>
            <a:r>
              <a:rPr lang="fr-FR" sz="2000" dirty="0"/>
              <a:t>	</a:t>
            </a:r>
            <a:r>
              <a:rPr lang="fr-FR" sz="2000" i="1" dirty="0" smtClean="0"/>
              <a:t>[nom de la classe]</a:t>
            </a:r>
            <a:r>
              <a:rPr lang="fr-FR" sz="2000" dirty="0" smtClean="0"/>
              <a:t>.</a:t>
            </a:r>
            <a:r>
              <a:rPr lang="fr-FR" sz="2000" dirty="0" err="1" smtClean="0"/>
              <a:t>class.php</a:t>
            </a:r>
            <a:endParaRPr lang="fr-FR" sz="2000" dirty="0" smtClean="0"/>
          </a:p>
          <a:p>
            <a:pPr marL="0" indent="0">
              <a:buNone/>
            </a:pPr>
            <a:r>
              <a:rPr lang="fr-FR" sz="2000" dirty="0" smtClean="0"/>
              <a:t>exemple :</a:t>
            </a:r>
          </a:p>
          <a:p>
            <a:pPr marL="0" indent="0">
              <a:buNone/>
            </a:pPr>
            <a:r>
              <a:rPr lang="fr-FR" sz="2000" b="1" dirty="0" smtClean="0">
                <a:solidFill>
                  <a:srgbClr val="C00000"/>
                </a:solidFill>
                <a:latin typeface="Courier New" pitchFamily="49" charset="0"/>
                <a:cs typeface="Courier New" pitchFamily="49" charset="0"/>
              </a:rPr>
              <a:t>&lt;?PHP</a:t>
            </a:r>
          </a:p>
          <a:p>
            <a:pPr marL="0" indent="0">
              <a:buNone/>
            </a:pPr>
            <a:r>
              <a:rPr lang="fr-FR" sz="2000" b="1" dirty="0" smtClean="0">
                <a:solidFill>
                  <a:schemeClr val="accent2">
                    <a:lumMod val="75000"/>
                  </a:schemeClr>
                </a:solidFill>
                <a:latin typeface="Courier New" pitchFamily="49" charset="0"/>
                <a:cs typeface="Courier New" pitchFamily="49" charset="0"/>
              </a:rPr>
              <a:t>class </a:t>
            </a:r>
            <a:r>
              <a:rPr lang="fr-FR" sz="2000" b="1" dirty="0" smtClean="0">
                <a:latin typeface="Courier New" pitchFamily="49" charset="0"/>
                <a:cs typeface="Courier New" pitchFamily="49" charset="0"/>
              </a:rPr>
              <a:t>Membre</a:t>
            </a:r>
          </a:p>
          <a:p>
            <a:pPr marL="0" indent="0">
              <a:buNone/>
            </a:pPr>
            <a:r>
              <a:rPr lang="fr-FR" sz="2000" b="1" dirty="0" smtClean="0">
                <a:latin typeface="Courier New" pitchFamily="49" charset="0"/>
                <a:cs typeface="Courier New" pitchFamily="49" charset="0"/>
              </a:rPr>
              <a:t>{</a:t>
            </a:r>
          </a:p>
          <a:p>
            <a:pPr marL="0" indent="0">
              <a:buNone/>
            </a:pPr>
            <a:endParaRPr lang="fr-FR" sz="2000" b="1" dirty="0">
              <a:latin typeface="Courier New" pitchFamily="49" charset="0"/>
              <a:cs typeface="Courier New" pitchFamily="49" charset="0"/>
            </a:endParaRPr>
          </a:p>
          <a:p>
            <a:pPr marL="0" indent="0">
              <a:buNone/>
            </a:pPr>
            <a:r>
              <a:rPr lang="fr-FR" sz="2000" b="1" dirty="0" smtClean="0">
                <a:latin typeface="Courier New" pitchFamily="49" charset="0"/>
                <a:cs typeface="Courier New" pitchFamily="49" charset="0"/>
              </a:rPr>
              <a:t>}</a:t>
            </a:r>
          </a:p>
          <a:p>
            <a:pPr marL="0" indent="0">
              <a:buNone/>
            </a:pPr>
            <a:r>
              <a:rPr lang="fr-FR" sz="2000" b="1" dirty="0" smtClean="0">
                <a:solidFill>
                  <a:srgbClr val="C00000"/>
                </a:solidFill>
                <a:latin typeface="Courier New" pitchFamily="49" charset="0"/>
                <a:cs typeface="Courier New" pitchFamily="49" charset="0"/>
              </a:rPr>
              <a:t>?&gt;</a:t>
            </a:r>
          </a:p>
          <a:p>
            <a:pPr marL="0" indent="0">
              <a:buNone/>
            </a:pPr>
            <a:r>
              <a:rPr lang="fr-FR" sz="2000" dirty="0" smtClean="0"/>
              <a:t>fichier qui sera enregistré sous le nom </a:t>
            </a:r>
            <a:r>
              <a:rPr lang="fr-FR" sz="2000" dirty="0" err="1" smtClean="0"/>
              <a:t>Membre.class.php</a:t>
            </a:r>
            <a:endParaRPr lang="fr-FR" sz="2000" dirty="0" smtClean="0"/>
          </a:p>
        </p:txBody>
      </p:sp>
    </p:spTree>
    <p:extLst>
      <p:ext uri="{BB962C8B-B14F-4D97-AF65-F5344CB8AC3E}">
        <p14:creationId xmlns:p14="http://schemas.microsoft.com/office/powerpoint/2010/main" val="3203319639"/>
      </p:ext>
    </p:extLst>
  </p:cSld>
  <p:clrMapOvr>
    <a:masterClrMapping/>
  </p:clrMapOvr>
  <p:transition spd="slow">
    <p:wipe dir="d"/>
  </p:transition>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smtClean="0">
                <a:solidFill>
                  <a:schemeClr val="accent2">
                    <a:lumMod val="75000"/>
                  </a:schemeClr>
                </a:solidFill>
              </a:rPr>
              <a:t>class</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a:t>À l'intérieur des accolades, nous allons définir des variables et des fonctions membres de la classe. Un point de vocabulaire à ce sujet : certains développeurs utilisent d'autres mots pour désigner les variables et fonctions membres des classes. Les voici :</a:t>
            </a:r>
          </a:p>
          <a:p>
            <a:r>
              <a:rPr lang="fr-FR" sz="2000" b="1" dirty="0"/>
              <a:t>variables membres</a:t>
            </a:r>
            <a:r>
              <a:rPr lang="fr-FR" sz="2000" dirty="0"/>
              <a:t> : aussi appelées attributs ou propriétés ;</a:t>
            </a:r>
          </a:p>
          <a:p>
            <a:r>
              <a:rPr lang="fr-FR" sz="2000" b="1" dirty="0" smtClean="0"/>
              <a:t>fonctions </a:t>
            </a:r>
            <a:r>
              <a:rPr lang="fr-FR" sz="2000" b="1" dirty="0"/>
              <a:t>membres</a:t>
            </a:r>
            <a:r>
              <a:rPr lang="fr-FR" sz="2000" dirty="0"/>
              <a:t> : aussi appelées méthodes</a:t>
            </a:r>
            <a:r>
              <a:rPr lang="fr-FR" sz="2000" dirty="0" smtClean="0"/>
              <a:t>.</a:t>
            </a:r>
          </a:p>
          <a:p>
            <a:pPr marL="0" indent="0">
              <a:buNone/>
            </a:pPr>
            <a:r>
              <a:rPr lang="fr-FR" sz="2000" dirty="0"/>
              <a:t>Les variables permettent de définir l'objet : c'est ce qui fait qu'il sera unique. </a:t>
            </a:r>
            <a:endParaRPr lang="fr-FR" sz="2000" dirty="0" smtClean="0"/>
          </a:p>
          <a:p>
            <a:pPr marL="0" indent="0">
              <a:buNone/>
            </a:pPr>
            <a:r>
              <a:rPr lang="fr-FR" sz="2000" dirty="0" smtClean="0"/>
              <a:t>Prenons le cas d'un membre de notre site Web. Il aura :</a:t>
            </a:r>
          </a:p>
          <a:p>
            <a:r>
              <a:rPr lang="fr-FR" sz="2000" dirty="0"/>
              <a:t>un pseudonyme ;</a:t>
            </a:r>
          </a:p>
          <a:p>
            <a:r>
              <a:rPr lang="fr-FR" sz="2000" dirty="0"/>
              <a:t>une adresse e-mail ;</a:t>
            </a:r>
          </a:p>
          <a:p>
            <a:r>
              <a:rPr lang="fr-FR" sz="2000" dirty="0"/>
              <a:t>une signature ;</a:t>
            </a:r>
          </a:p>
          <a:p>
            <a:r>
              <a:rPr lang="fr-FR" sz="2000" dirty="0"/>
              <a:t>un statut (actif ou non, selon que son compte a été validé ou banni).</a:t>
            </a:r>
          </a:p>
          <a:p>
            <a:pPr marL="0" indent="0">
              <a:buNone/>
            </a:pPr>
            <a:endParaRPr lang="fr-FR" sz="2000" dirty="0" smtClean="0"/>
          </a:p>
          <a:p>
            <a:pPr marL="0" indent="0">
              <a:buNone/>
            </a:pPr>
            <a:endParaRPr lang="fr-FR" sz="2000" dirty="0"/>
          </a:p>
        </p:txBody>
      </p:sp>
    </p:spTree>
    <p:extLst>
      <p:ext uri="{BB962C8B-B14F-4D97-AF65-F5344CB8AC3E}">
        <p14:creationId xmlns:p14="http://schemas.microsoft.com/office/powerpoint/2010/main" val="2301298652"/>
      </p:ext>
    </p:extLst>
  </p:cSld>
  <p:clrMapOvr>
    <a:masterClrMapping/>
  </p:clrMapOvr>
  <p:transition spd="slow">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tableaux</a:t>
            </a:r>
            <a:endParaRPr lang="fr-FR" dirty="0"/>
          </a:p>
        </p:txBody>
      </p:sp>
      <p:sp>
        <p:nvSpPr>
          <p:cNvPr id="3" name="Espace réservé du contenu 2"/>
          <p:cNvSpPr>
            <a:spLocks noGrp="1"/>
          </p:cNvSpPr>
          <p:nvPr>
            <p:ph idx="1"/>
          </p:nvPr>
        </p:nvSpPr>
        <p:spPr>
          <a:xfrm>
            <a:off x="762000" y="1268760"/>
            <a:ext cx="8274496" cy="5328593"/>
          </a:xfrm>
        </p:spPr>
        <p:txBody>
          <a:bodyPr>
            <a:normAutofit/>
          </a:bodyPr>
          <a:lstStyle/>
          <a:p>
            <a:pPr marL="0" indent="0">
              <a:buNone/>
            </a:pPr>
            <a:r>
              <a:rPr lang="fr-FR" sz="2000" dirty="0" smtClean="0"/>
              <a:t>La clé key </a:t>
            </a:r>
            <a:r>
              <a:rPr lang="fr-FR" sz="2000" dirty="0"/>
              <a:t>est optionnelle. Si elle n'est pas spécifiée, PHP utilisera un incrément de la dernière clé entière utilisée. </a:t>
            </a:r>
            <a:endParaRPr lang="fr-FR" sz="2000" dirty="0" smtClean="0"/>
          </a:p>
          <a:p>
            <a:pPr marL="0" indent="0">
              <a:buNone/>
            </a:pPr>
            <a:r>
              <a:rPr lang="fr-FR" sz="2000" dirty="0" smtClean="0"/>
              <a:t>exemple :</a:t>
            </a:r>
          </a:p>
          <a:p>
            <a:pPr marL="0" indent="0">
              <a:buNone/>
            </a:pPr>
            <a:r>
              <a:rPr lang="fr-FR" sz="2000" dirty="0" smtClean="0"/>
              <a:t>$tab1 = array ("</a:t>
            </a:r>
            <a:r>
              <a:rPr lang="fr-FR" sz="2000" dirty="0" err="1" smtClean="0"/>
              <a:t>France","Belgique","Italie</a:t>
            </a:r>
            <a:r>
              <a:rPr lang="fr-FR" sz="2000" dirty="0" smtClean="0"/>
              <a:t>");</a:t>
            </a:r>
          </a:p>
          <a:p>
            <a:pPr marL="0" indent="0">
              <a:buNone/>
            </a:pPr>
            <a:r>
              <a:rPr lang="fr-FR" sz="2000" dirty="0" err="1" smtClean="0"/>
              <a:t>echo</a:t>
            </a:r>
            <a:r>
              <a:rPr lang="fr-FR" sz="2000" dirty="0" smtClean="0"/>
              <a:t> $tab1[1];   // affiche Belgique</a:t>
            </a:r>
          </a:p>
          <a:p>
            <a:pPr marL="0" indent="0">
              <a:buNone/>
            </a:pPr>
            <a:endParaRPr lang="fr-FR" sz="2000" dirty="0" smtClean="0"/>
          </a:p>
          <a:p>
            <a:pPr marL="0" indent="0">
              <a:buNone/>
            </a:pPr>
            <a:endParaRPr lang="fr-FR" sz="2000" dirty="0"/>
          </a:p>
          <a:p>
            <a:pPr marL="0" indent="0">
              <a:buNone/>
            </a:pPr>
            <a:endParaRPr lang="fr-FR" sz="2000" dirty="0" smtClean="0"/>
          </a:p>
        </p:txBody>
      </p:sp>
    </p:spTree>
    <p:extLst>
      <p:ext uri="{BB962C8B-B14F-4D97-AF65-F5344CB8AC3E}">
        <p14:creationId xmlns:p14="http://schemas.microsoft.com/office/powerpoint/2010/main" val="1563810152"/>
      </p:ext>
    </p:extLst>
  </p:cSld>
  <p:clrMapOvr>
    <a:masterClrMapping/>
  </p:clrMapOvr>
  <p:transition spd="slow">
    <p:wipe dir="d"/>
  </p:transition>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smtClean="0">
                <a:solidFill>
                  <a:schemeClr val="accent2">
                    <a:lumMod val="75000"/>
                  </a:schemeClr>
                </a:solidFill>
              </a:rPr>
              <a:t>class</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1600" b="1" dirty="0">
                <a:solidFill>
                  <a:srgbClr val="C00000"/>
                </a:solidFill>
                <a:latin typeface="Courier New" pitchFamily="49" charset="0"/>
                <a:cs typeface="Courier New" pitchFamily="49" charset="0"/>
              </a:rPr>
              <a:t>&lt;?PHP</a:t>
            </a:r>
          </a:p>
          <a:p>
            <a:pPr marL="0" indent="0">
              <a:buNone/>
            </a:pPr>
            <a:r>
              <a:rPr lang="fr-FR" sz="1600" b="1" dirty="0">
                <a:solidFill>
                  <a:schemeClr val="accent2">
                    <a:lumMod val="75000"/>
                  </a:schemeClr>
                </a:solidFill>
                <a:latin typeface="Courier New" pitchFamily="49" charset="0"/>
                <a:cs typeface="Courier New" pitchFamily="49" charset="0"/>
              </a:rPr>
              <a:t>class </a:t>
            </a:r>
            <a:r>
              <a:rPr lang="fr-FR" sz="1600" b="1" dirty="0">
                <a:latin typeface="Courier New" pitchFamily="49" charset="0"/>
                <a:cs typeface="Courier New" pitchFamily="49" charset="0"/>
              </a:rPr>
              <a:t>Membre</a:t>
            </a:r>
          </a:p>
          <a:p>
            <a:pPr marL="0" indent="0">
              <a:buNone/>
            </a:pPr>
            <a:r>
              <a:rPr lang="fr-FR" sz="1600" b="1" dirty="0">
                <a:latin typeface="Courier New" pitchFamily="49" charset="0"/>
                <a:cs typeface="Courier New" pitchFamily="49" charset="0"/>
              </a:rPr>
              <a:t>{</a:t>
            </a:r>
          </a:p>
          <a:p>
            <a:pPr marL="0" indent="0">
              <a:buNone/>
            </a:pPr>
            <a:r>
              <a:rPr lang="fr-FR" sz="1600" b="1" dirty="0">
                <a:latin typeface="Courier New" pitchFamily="49" charset="0"/>
                <a:cs typeface="Courier New" pitchFamily="49" charset="0"/>
              </a:rPr>
              <a:t>	</a:t>
            </a:r>
            <a:r>
              <a:rPr lang="fr-FR" sz="1600" b="1" dirty="0" err="1" smtClean="0">
                <a:latin typeface="Courier New" pitchFamily="49" charset="0"/>
                <a:cs typeface="Courier New" pitchFamily="49" charset="0"/>
              </a:rPr>
              <a:t>private</a:t>
            </a:r>
            <a:r>
              <a:rPr lang="fr-FR" sz="1600" b="1" dirty="0" smtClean="0">
                <a:latin typeface="Courier New" pitchFamily="49" charset="0"/>
                <a:cs typeface="Courier New" pitchFamily="49" charset="0"/>
              </a:rPr>
              <a:t> $pseudo;</a:t>
            </a:r>
          </a:p>
          <a:p>
            <a:pPr marL="0" indent="0">
              <a:buNone/>
            </a:pPr>
            <a:r>
              <a:rPr lang="fr-FR" sz="1600" b="1" dirty="0">
                <a:latin typeface="Courier New" pitchFamily="49" charset="0"/>
                <a:cs typeface="Courier New" pitchFamily="49" charset="0"/>
              </a:rPr>
              <a:t>	</a:t>
            </a:r>
            <a:r>
              <a:rPr lang="fr-FR" sz="1600" b="1" dirty="0" err="1" smtClean="0">
                <a:latin typeface="Courier New" pitchFamily="49" charset="0"/>
                <a:cs typeface="Courier New" pitchFamily="49" charset="0"/>
              </a:rPr>
              <a:t>private</a:t>
            </a:r>
            <a:r>
              <a:rPr lang="fr-FR" sz="1600" b="1" dirty="0" smtClean="0">
                <a:latin typeface="Courier New" pitchFamily="49" charset="0"/>
                <a:cs typeface="Courier New" pitchFamily="49" charset="0"/>
              </a:rPr>
              <a:t> $email;</a:t>
            </a:r>
          </a:p>
          <a:p>
            <a:pPr marL="0" indent="0">
              <a:buNone/>
            </a:pPr>
            <a:r>
              <a:rPr lang="fr-FR" sz="1600" b="1" dirty="0">
                <a:latin typeface="Courier New" pitchFamily="49" charset="0"/>
                <a:cs typeface="Courier New" pitchFamily="49" charset="0"/>
              </a:rPr>
              <a:t>	</a:t>
            </a:r>
            <a:r>
              <a:rPr lang="fr-FR" sz="1600" b="1" dirty="0" err="1" smtClean="0">
                <a:latin typeface="Courier New" pitchFamily="49" charset="0"/>
                <a:cs typeface="Courier New" pitchFamily="49" charset="0"/>
              </a:rPr>
              <a:t>private</a:t>
            </a:r>
            <a:r>
              <a:rPr lang="fr-FR" sz="1600" b="1" dirty="0" smtClean="0">
                <a:latin typeface="Courier New" pitchFamily="49" charset="0"/>
                <a:cs typeface="Courier New" pitchFamily="49" charset="0"/>
              </a:rPr>
              <a:t> $signature;</a:t>
            </a:r>
          </a:p>
          <a:p>
            <a:pPr marL="0" indent="0">
              <a:buNone/>
            </a:pPr>
            <a:r>
              <a:rPr lang="fr-FR" sz="1600" b="1" dirty="0">
                <a:latin typeface="Courier New" pitchFamily="49" charset="0"/>
                <a:cs typeface="Courier New" pitchFamily="49" charset="0"/>
              </a:rPr>
              <a:t>	</a:t>
            </a:r>
            <a:r>
              <a:rPr lang="fr-FR" sz="1600" b="1" dirty="0" err="1" smtClean="0">
                <a:latin typeface="Courier New" pitchFamily="49" charset="0"/>
                <a:cs typeface="Courier New" pitchFamily="49" charset="0"/>
              </a:rPr>
              <a:t>private</a:t>
            </a:r>
            <a:r>
              <a:rPr lang="fr-FR" sz="1600" b="1" dirty="0" smtClean="0">
                <a:latin typeface="Courier New" pitchFamily="49" charset="0"/>
                <a:cs typeface="Courier New" pitchFamily="49" charset="0"/>
              </a:rPr>
              <a:t> $actif;</a:t>
            </a:r>
            <a:endParaRPr lang="fr-FR" sz="1600" b="1" dirty="0">
              <a:latin typeface="Courier New" pitchFamily="49" charset="0"/>
              <a:cs typeface="Courier New" pitchFamily="49" charset="0"/>
            </a:endParaRPr>
          </a:p>
          <a:p>
            <a:pPr marL="0" indent="0">
              <a:buNone/>
            </a:pPr>
            <a:r>
              <a:rPr lang="fr-FR" sz="1600" b="1" dirty="0">
                <a:latin typeface="Courier New" pitchFamily="49" charset="0"/>
                <a:cs typeface="Courier New" pitchFamily="49" charset="0"/>
              </a:rPr>
              <a:t>}</a:t>
            </a:r>
          </a:p>
          <a:p>
            <a:pPr marL="0" indent="0">
              <a:buNone/>
            </a:pPr>
            <a:r>
              <a:rPr lang="fr-FR" sz="1600" b="1" dirty="0">
                <a:solidFill>
                  <a:srgbClr val="C00000"/>
                </a:solidFill>
                <a:latin typeface="Courier New" pitchFamily="49" charset="0"/>
                <a:cs typeface="Courier New" pitchFamily="49" charset="0"/>
              </a:rPr>
              <a:t>?&gt;</a:t>
            </a:r>
          </a:p>
          <a:p>
            <a:pPr marL="0" indent="0">
              <a:buNone/>
            </a:pPr>
            <a:endParaRPr lang="fr-FR" sz="2000" dirty="0" smtClean="0"/>
          </a:p>
          <a:p>
            <a:pPr marL="0" indent="0">
              <a:buNone/>
            </a:pPr>
            <a:endParaRPr lang="fr-FR" sz="2000" dirty="0"/>
          </a:p>
        </p:txBody>
      </p:sp>
    </p:spTree>
    <p:extLst>
      <p:ext uri="{BB962C8B-B14F-4D97-AF65-F5344CB8AC3E}">
        <p14:creationId xmlns:p14="http://schemas.microsoft.com/office/powerpoint/2010/main" val="3949024845"/>
      </p:ext>
    </p:extLst>
  </p:cSld>
  <p:clrMapOvr>
    <a:masterClrMapping/>
  </p:clrMapOvr>
  <p:transition spd="slow">
    <p:wipe dir="d"/>
  </p:transition>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smtClean="0">
                <a:solidFill>
                  <a:schemeClr val="accent2">
                    <a:lumMod val="75000"/>
                  </a:schemeClr>
                </a:solidFill>
              </a:rPr>
              <a:t>class</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55576" y="1268760"/>
            <a:ext cx="8274496" cy="5328592"/>
          </a:xfrm>
        </p:spPr>
        <p:txBody>
          <a:bodyPr numCol="1">
            <a:normAutofit/>
          </a:bodyPr>
          <a:lstStyle/>
          <a:p>
            <a:pPr marL="0" indent="0">
              <a:buNone/>
            </a:pPr>
            <a:r>
              <a:rPr lang="fr-FR" sz="1600" dirty="0">
                <a:latin typeface="+mj-lt"/>
                <a:cs typeface="Courier New" pitchFamily="49" charset="0"/>
              </a:rPr>
              <a:t>L</a:t>
            </a:r>
            <a:r>
              <a:rPr lang="fr-FR" sz="1600" dirty="0" smtClean="0">
                <a:latin typeface="+mj-lt"/>
                <a:cs typeface="Courier New" pitchFamily="49" charset="0"/>
              </a:rPr>
              <a:t>es fonctions à définir pour cette classe vont nous permettre de :</a:t>
            </a:r>
          </a:p>
          <a:p>
            <a:r>
              <a:rPr lang="fr-FR" sz="1600" dirty="0" smtClean="0">
                <a:latin typeface="+mj-lt"/>
                <a:cs typeface="Courier New" pitchFamily="49" charset="0"/>
              </a:rPr>
              <a:t>lire et mettre à jour les variables (fonctions </a:t>
            </a:r>
            <a:r>
              <a:rPr lang="fr-FR" sz="1600" b="1" dirty="0" smtClean="0">
                <a:solidFill>
                  <a:schemeClr val="tx2">
                    <a:lumMod val="75000"/>
                  </a:schemeClr>
                </a:solidFill>
                <a:latin typeface="+mj-lt"/>
                <a:cs typeface="Courier New" pitchFamily="49" charset="0"/>
              </a:rPr>
              <a:t>getters et setters</a:t>
            </a:r>
            <a:r>
              <a:rPr lang="fr-FR" sz="1600" dirty="0" smtClean="0">
                <a:latin typeface="+mj-lt"/>
                <a:cs typeface="Courier New" pitchFamily="49" charset="0"/>
              </a:rPr>
              <a:t>),</a:t>
            </a:r>
          </a:p>
          <a:p>
            <a:r>
              <a:rPr lang="fr-FR" sz="1600" dirty="0" smtClean="0">
                <a:latin typeface="+mj-lt"/>
                <a:cs typeface="Courier New" pitchFamily="49" charset="0"/>
              </a:rPr>
              <a:t>d'effectuer des traitements plus complexes,</a:t>
            </a:r>
          </a:p>
          <a:p>
            <a:pPr marL="0" indent="0">
              <a:buNone/>
            </a:pPr>
            <a:r>
              <a:rPr lang="fr-FR" sz="1600" b="1" dirty="0" smtClean="0">
                <a:solidFill>
                  <a:srgbClr val="C00000"/>
                </a:solidFill>
                <a:latin typeface="Courier New" pitchFamily="49" charset="0"/>
                <a:cs typeface="Courier New" pitchFamily="49" charset="0"/>
              </a:rPr>
              <a:t>&lt;?</a:t>
            </a:r>
            <a:r>
              <a:rPr lang="fr-FR" sz="1600" b="1" dirty="0">
                <a:solidFill>
                  <a:srgbClr val="C00000"/>
                </a:solidFill>
                <a:latin typeface="Courier New" pitchFamily="49" charset="0"/>
                <a:cs typeface="Courier New" pitchFamily="49" charset="0"/>
              </a:rPr>
              <a:t>PHP</a:t>
            </a:r>
          </a:p>
          <a:p>
            <a:pPr marL="0" indent="0">
              <a:buNone/>
            </a:pPr>
            <a:r>
              <a:rPr lang="fr-FR" sz="1600" b="1" dirty="0">
                <a:solidFill>
                  <a:schemeClr val="accent2">
                    <a:lumMod val="75000"/>
                  </a:schemeClr>
                </a:solidFill>
                <a:latin typeface="Courier New" pitchFamily="49" charset="0"/>
                <a:cs typeface="Courier New" pitchFamily="49" charset="0"/>
              </a:rPr>
              <a:t>class </a:t>
            </a:r>
            <a:r>
              <a:rPr lang="fr-FR" sz="1600" b="1" dirty="0">
                <a:latin typeface="Courier New" pitchFamily="49" charset="0"/>
                <a:cs typeface="Courier New" pitchFamily="49" charset="0"/>
              </a:rPr>
              <a:t>Membre</a:t>
            </a:r>
          </a:p>
          <a:p>
            <a:pPr marL="0" indent="0">
              <a:buNone/>
            </a:pPr>
            <a:r>
              <a:rPr lang="fr-FR" sz="1600" b="1" dirty="0">
                <a:latin typeface="Courier New" pitchFamily="49" charset="0"/>
                <a:cs typeface="Courier New" pitchFamily="49" charset="0"/>
              </a:rPr>
              <a:t>{</a:t>
            </a:r>
          </a:p>
          <a:p>
            <a:pPr marL="0" indent="0">
              <a:buNone/>
            </a:pPr>
            <a:r>
              <a:rPr lang="fr-FR" sz="1600" b="1" dirty="0">
                <a:latin typeface="Courier New" pitchFamily="49" charset="0"/>
                <a:cs typeface="Courier New" pitchFamily="49" charset="0"/>
              </a:rPr>
              <a:t>	</a:t>
            </a:r>
            <a:r>
              <a:rPr lang="fr-FR" sz="1600" b="1" dirty="0" err="1" smtClean="0">
                <a:latin typeface="Courier New" pitchFamily="49" charset="0"/>
                <a:cs typeface="Courier New" pitchFamily="49" charset="0"/>
              </a:rPr>
              <a:t>private</a:t>
            </a:r>
            <a:r>
              <a:rPr lang="fr-FR" sz="1600" b="1" dirty="0" smtClean="0">
                <a:latin typeface="Courier New" pitchFamily="49" charset="0"/>
                <a:cs typeface="Courier New" pitchFamily="49" charset="0"/>
              </a:rPr>
              <a:t> $pseudo;</a:t>
            </a:r>
          </a:p>
          <a:p>
            <a:pPr marL="0" indent="0">
              <a:buNone/>
            </a:pPr>
            <a:r>
              <a:rPr lang="fr-FR" sz="1600" b="1" dirty="0">
                <a:latin typeface="Courier New" pitchFamily="49" charset="0"/>
                <a:cs typeface="Courier New" pitchFamily="49" charset="0"/>
              </a:rPr>
              <a:t>	</a:t>
            </a:r>
            <a:r>
              <a:rPr lang="fr-FR" sz="1600" b="1" dirty="0" err="1" smtClean="0">
                <a:latin typeface="Courier New" pitchFamily="49" charset="0"/>
                <a:cs typeface="Courier New" pitchFamily="49" charset="0"/>
              </a:rPr>
              <a:t>private</a:t>
            </a:r>
            <a:r>
              <a:rPr lang="fr-FR" sz="1600" b="1" dirty="0" smtClean="0">
                <a:latin typeface="Courier New" pitchFamily="49" charset="0"/>
                <a:cs typeface="Courier New" pitchFamily="49" charset="0"/>
              </a:rPr>
              <a:t> $email;</a:t>
            </a:r>
          </a:p>
          <a:p>
            <a:pPr marL="0" indent="0">
              <a:buNone/>
            </a:pPr>
            <a:r>
              <a:rPr lang="fr-FR" sz="1600" b="1" dirty="0">
                <a:latin typeface="Courier New" pitchFamily="49" charset="0"/>
                <a:cs typeface="Courier New" pitchFamily="49" charset="0"/>
              </a:rPr>
              <a:t>	</a:t>
            </a:r>
            <a:r>
              <a:rPr lang="fr-FR" sz="1600" b="1" dirty="0" err="1" smtClean="0">
                <a:latin typeface="Courier New" pitchFamily="49" charset="0"/>
                <a:cs typeface="Courier New" pitchFamily="49" charset="0"/>
              </a:rPr>
              <a:t>private</a:t>
            </a:r>
            <a:r>
              <a:rPr lang="fr-FR" sz="1600" b="1" dirty="0" smtClean="0">
                <a:latin typeface="Courier New" pitchFamily="49" charset="0"/>
                <a:cs typeface="Courier New" pitchFamily="49" charset="0"/>
              </a:rPr>
              <a:t> $signature;</a:t>
            </a:r>
          </a:p>
          <a:p>
            <a:pPr marL="0" indent="0">
              <a:buNone/>
            </a:pPr>
            <a:r>
              <a:rPr lang="fr-FR" sz="1600" b="1" dirty="0">
                <a:latin typeface="Courier New" pitchFamily="49" charset="0"/>
                <a:cs typeface="Courier New" pitchFamily="49" charset="0"/>
              </a:rPr>
              <a:t>	</a:t>
            </a:r>
            <a:r>
              <a:rPr lang="fr-FR" sz="1600" b="1" dirty="0" err="1" smtClean="0">
                <a:latin typeface="Courier New" pitchFamily="49" charset="0"/>
                <a:cs typeface="Courier New" pitchFamily="49" charset="0"/>
              </a:rPr>
              <a:t>private</a:t>
            </a:r>
            <a:r>
              <a:rPr lang="fr-FR" sz="1600" b="1" dirty="0" smtClean="0">
                <a:latin typeface="Courier New" pitchFamily="49" charset="0"/>
                <a:cs typeface="Courier New" pitchFamily="49" charset="0"/>
              </a:rPr>
              <a:t> $actif;</a:t>
            </a:r>
          </a:p>
          <a:p>
            <a:pPr marL="0" indent="0">
              <a:buNone/>
            </a:pPr>
            <a:r>
              <a:rPr lang="fr-FR" sz="1600" b="1" dirty="0">
                <a:latin typeface="Courier New" pitchFamily="49" charset="0"/>
                <a:cs typeface="Courier New" pitchFamily="49" charset="0"/>
              </a:rPr>
              <a:t>	</a:t>
            </a:r>
            <a:r>
              <a:rPr lang="fr-FR" sz="1600" b="1" dirty="0" smtClean="0">
                <a:latin typeface="Courier New" pitchFamily="49" charset="0"/>
                <a:cs typeface="Courier New" pitchFamily="49" charset="0"/>
              </a:rPr>
              <a:t>public </a:t>
            </a:r>
            <a:r>
              <a:rPr lang="fr-FR" sz="1600" b="1" dirty="0" err="1" smtClean="0">
                <a:latin typeface="Courier New" pitchFamily="49" charset="0"/>
                <a:cs typeface="Courier New" pitchFamily="49" charset="0"/>
              </a:rPr>
              <a:t>function</a:t>
            </a:r>
            <a:r>
              <a:rPr lang="fr-FR" sz="1600" b="1" dirty="0" smtClean="0">
                <a:latin typeface="Courier New" pitchFamily="49" charset="0"/>
                <a:cs typeface="Courier New" pitchFamily="49" charset="0"/>
              </a:rPr>
              <a:t> </a:t>
            </a:r>
            <a:r>
              <a:rPr lang="fr-FR" sz="1600" b="1" dirty="0" err="1" smtClean="0">
                <a:latin typeface="Courier New" pitchFamily="49" charset="0"/>
                <a:cs typeface="Courier New" pitchFamily="49" charset="0"/>
              </a:rPr>
              <a:t>getPseudo</a:t>
            </a:r>
            <a:r>
              <a:rPr lang="fr-FR" sz="1600" b="1" dirty="0" smtClean="0">
                <a:latin typeface="Courier New" pitchFamily="49" charset="0"/>
                <a:cs typeface="Courier New" pitchFamily="49" charset="0"/>
              </a:rPr>
              <a:t>(){</a:t>
            </a:r>
          </a:p>
          <a:p>
            <a:pPr marL="0" indent="0">
              <a:buNone/>
            </a:pPr>
            <a:r>
              <a:rPr lang="fr-FR" sz="1600" b="1" dirty="0">
                <a:latin typeface="Courier New" pitchFamily="49" charset="0"/>
                <a:cs typeface="Courier New" pitchFamily="49" charset="0"/>
              </a:rPr>
              <a:t>		</a:t>
            </a:r>
            <a:r>
              <a:rPr lang="fr-FR" sz="1600" b="1" dirty="0" smtClean="0">
                <a:latin typeface="Courier New" pitchFamily="49" charset="0"/>
                <a:cs typeface="Courier New" pitchFamily="49" charset="0"/>
              </a:rPr>
              <a:t>return $</a:t>
            </a:r>
            <a:r>
              <a:rPr lang="fr-FR" sz="1600" b="1" dirty="0" err="1" smtClean="0">
                <a:latin typeface="Courier New" pitchFamily="49" charset="0"/>
                <a:cs typeface="Courier New" pitchFamily="49" charset="0"/>
              </a:rPr>
              <a:t>this</a:t>
            </a:r>
            <a:r>
              <a:rPr lang="fr-FR" sz="1600" b="1" dirty="0" smtClean="0">
                <a:latin typeface="Courier New" pitchFamily="49" charset="0"/>
                <a:cs typeface="Courier New" pitchFamily="49" charset="0"/>
              </a:rPr>
              <a:t>-&gt;pseudo;</a:t>
            </a:r>
          </a:p>
          <a:p>
            <a:pPr marL="0" indent="0">
              <a:buNone/>
            </a:pPr>
            <a:r>
              <a:rPr lang="fr-FR" sz="1600" b="1" dirty="0">
                <a:latin typeface="Courier New" pitchFamily="49" charset="0"/>
                <a:cs typeface="Courier New" pitchFamily="49" charset="0"/>
              </a:rPr>
              <a:t>	</a:t>
            </a:r>
            <a:r>
              <a:rPr lang="fr-FR" sz="1600" b="1" dirty="0" smtClean="0">
                <a:latin typeface="Courier New" pitchFamily="49" charset="0"/>
                <a:cs typeface="Courier New" pitchFamily="49" charset="0"/>
              </a:rPr>
              <a:t>}</a:t>
            </a:r>
          </a:p>
          <a:p>
            <a:pPr marL="0" indent="0">
              <a:buNone/>
            </a:pPr>
            <a:r>
              <a:rPr lang="fr-FR" sz="1600" b="1" dirty="0">
                <a:latin typeface="Courier New" pitchFamily="49" charset="0"/>
                <a:cs typeface="Courier New" pitchFamily="49" charset="0"/>
              </a:rPr>
              <a:t>	</a:t>
            </a:r>
            <a:r>
              <a:rPr lang="fr-FR" sz="1600" b="1" dirty="0" smtClean="0">
                <a:latin typeface="Courier New" pitchFamily="49" charset="0"/>
                <a:cs typeface="Courier New" pitchFamily="49" charset="0"/>
              </a:rPr>
              <a:t>public </a:t>
            </a:r>
            <a:r>
              <a:rPr lang="fr-FR" sz="1600" b="1" dirty="0" err="1" smtClean="0">
                <a:latin typeface="Courier New" pitchFamily="49" charset="0"/>
                <a:cs typeface="Courier New" pitchFamily="49" charset="0"/>
              </a:rPr>
              <a:t>function</a:t>
            </a:r>
            <a:r>
              <a:rPr lang="fr-FR" sz="1600" b="1" dirty="0" smtClean="0">
                <a:latin typeface="Courier New" pitchFamily="49" charset="0"/>
                <a:cs typeface="Courier New" pitchFamily="49" charset="0"/>
              </a:rPr>
              <a:t> </a:t>
            </a:r>
            <a:r>
              <a:rPr lang="fr-FR" sz="1600" b="1" dirty="0" err="1" smtClean="0">
                <a:latin typeface="Courier New" pitchFamily="49" charset="0"/>
                <a:cs typeface="Courier New" pitchFamily="49" charset="0"/>
              </a:rPr>
              <a:t>setPseudo</a:t>
            </a:r>
            <a:r>
              <a:rPr lang="fr-FR" sz="1600" b="1" dirty="0" smtClean="0">
                <a:latin typeface="Courier New" pitchFamily="49" charset="0"/>
                <a:cs typeface="Courier New" pitchFamily="49" charset="0"/>
              </a:rPr>
              <a:t>($</a:t>
            </a:r>
            <a:r>
              <a:rPr lang="fr-FR" sz="1600" b="1" dirty="0" err="1" smtClean="0">
                <a:latin typeface="Courier New" pitchFamily="49" charset="0"/>
                <a:cs typeface="Courier New" pitchFamily="49" charset="0"/>
              </a:rPr>
              <a:t>nouveauPseudo</a:t>
            </a:r>
            <a:r>
              <a:rPr lang="fr-FR" sz="1600" b="1" dirty="0" smtClean="0">
                <a:latin typeface="Courier New" pitchFamily="49" charset="0"/>
                <a:cs typeface="Courier New" pitchFamily="49" charset="0"/>
              </a:rPr>
              <a:t>) {</a:t>
            </a:r>
          </a:p>
          <a:p>
            <a:pPr marL="0" indent="0">
              <a:buNone/>
            </a:pPr>
            <a:r>
              <a:rPr lang="fr-FR" sz="1600" b="1" dirty="0" smtClean="0">
                <a:latin typeface="Courier New" pitchFamily="49" charset="0"/>
                <a:cs typeface="Courier New" pitchFamily="49" charset="0"/>
              </a:rPr>
              <a:t>		$</a:t>
            </a:r>
            <a:r>
              <a:rPr lang="fr-FR" sz="1600" b="1" dirty="0" err="1" smtClean="0">
                <a:latin typeface="Courier New" pitchFamily="49" charset="0"/>
                <a:cs typeface="Courier New" pitchFamily="49" charset="0"/>
              </a:rPr>
              <a:t>this</a:t>
            </a:r>
            <a:r>
              <a:rPr lang="fr-FR" sz="1600" b="1" dirty="0" smtClean="0">
                <a:latin typeface="Courier New" pitchFamily="49" charset="0"/>
                <a:cs typeface="Courier New" pitchFamily="49" charset="0"/>
              </a:rPr>
              <a:t>-&gt;pseudo = $</a:t>
            </a:r>
            <a:r>
              <a:rPr lang="fr-FR" sz="1600" b="1" dirty="0" err="1" smtClean="0">
                <a:latin typeface="Courier New" pitchFamily="49" charset="0"/>
                <a:cs typeface="Courier New" pitchFamily="49" charset="0"/>
              </a:rPr>
              <a:t>nouveauPseudo</a:t>
            </a:r>
            <a:r>
              <a:rPr lang="fr-FR" sz="1600" b="1" dirty="0" smtClean="0">
                <a:latin typeface="Courier New" pitchFamily="49" charset="0"/>
                <a:cs typeface="Courier New" pitchFamily="49" charset="0"/>
              </a:rPr>
              <a:t>;</a:t>
            </a:r>
            <a:endParaRPr lang="fr-FR" sz="1600" b="1" dirty="0">
              <a:latin typeface="Courier New" pitchFamily="49" charset="0"/>
              <a:cs typeface="Courier New" pitchFamily="49" charset="0"/>
            </a:endParaRPr>
          </a:p>
          <a:p>
            <a:pPr marL="0" indent="0">
              <a:buNone/>
            </a:pPr>
            <a:r>
              <a:rPr lang="fr-FR" sz="1600" b="1" dirty="0" smtClean="0">
                <a:latin typeface="Courier New" pitchFamily="49" charset="0"/>
                <a:cs typeface="Courier New" pitchFamily="49" charset="0"/>
              </a:rPr>
              <a:t>	}</a:t>
            </a:r>
            <a:endParaRPr lang="fr-FR" sz="1600" b="1" dirty="0">
              <a:latin typeface="Courier New" pitchFamily="49" charset="0"/>
              <a:cs typeface="Courier New" pitchFamily="49" charset="0"/>
            </a:endParaRPr>
          </a:p>
          <a:p>
            <a:pPr marL="0" indent="0">
              <a:buNone/>
            </a:pPr>
            <a:r>
              <a:rPr lang="fr-FR" sz="1600" b="1" dirty="0">
                <a:latin typeface="Courier New" pitchFamily="49" charset="0"/>
                <a:cs typeface="Courier New" pitchFamily="49" charset="0"/>
              </a:rPr>
              <a:t>}</a:t>
            </a:r>
          </a:p>
          <a:p>
            <a:pPr marL="0" indent="0">
              <a:buNone/>
            </a:pPr>
            <a:r>
              <a:rPr lang="fr-FR" sz="1600" b="1" dirty="0">
                <a:solidFill>
                  <a:srgbClr val="C00000"/>
                </a:solidFill>
                <a:latin typeface="Courier New" pitchFamily="49" charset="0"/>
                <a:cs typeface="Courier New" pitchFamily="49" charset="0"/>
              </a:rPr>
              <a:t>?&gt;</a:t>
            </a:r>
          </a:p>
          <a:p>
            <a:pPr marL="0" indent="0">
              <a:buNone/>
            </a:pPr>
            <a:endParaRPr lang="fr-FR" sz="2000" dirty="0" smtClean="0"/>
          </a:p>
          <a:p>
            <a:pPr marL="0" indent="0">
              <a:buNone/>
            </a:pPr>
            <a:endParaRPr lang="fr-FR" sz="2000" dirty="0"/>
          </a:p>
        </p:txBody>
      </p:sp>
    </p:spTree>
    <p:extLst>
      <p:ext uri="{BB962C8B-B14F-4D97-AF65-F5344CB8AC3E}">
        <p14:creationId xmlns:p14="http://schemas.microsoft.com/office/powerpoint/2010/main" val="3265889863"/>
      </p:ext>
    </p:extLst>
  </p:cSld>
  <p:clrMapOvr>
    <a:masterClrMapping/>
  </p:clrMapOvr>
  <p:transition spd="slow">
    <p:wipe dir="d"/>
  </p:transition>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smtClean="0">
                <a:solidFill>
                  <a:schemeClr val="accent2">
                    <a:lumMod val="75000"/>
                  </a:schemeClr>
                </a:solidFill>
              </a:rPr>
              <a:t>$</a:t>
            </a:r>
            <a:r>
              <a:rPr lang="fr-FR" sz="3200" b="1" i="1" dirty="0" err="1" smtClean="0">
                <a:solidFill>
                  <a:schemeClr val="accent2">
                    <a:lumMod val="75000"/>
                  </a:schemeClr>
                </a:solidFill>
              </a:rPr>
              <a:t>this</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55576" y="1268760"/>
            <a:ext cx="8274496" cy="5328592"/>
          </a:xfrm>
        </p:spPr>
        <p:txBody>
          <a:bodyPr numCol="1">
            <a:normAutofit/>
          </a:bodyPr>
          <a:lstStyle/>
          <a:p>
            <a:pPr marL="0" indent="0">
              <a:buNone/>
            </a:pPr>
            <a:endParaRPr lang="fr-FR" sz="1600" dirty="0" smtClean="0">
              <a:latin typeface="+mj-lt"/>
              <a:cs typeface="Courier New" pitchFamily="49" charset="0"/>
            </a:endParaRPr>
          </a:p>
          <a:p>
            <a:pPr marL="0" indent="0">
              <a:buNone/>
            </a:pPr>
            <a:r>
              <a:rPr lang="fr-FR" sz="1800" dirty="0" smtClean="0">
                <a:latin typeface="+mj-lt"/>
                <a:cs typeface="Courier New" pitchFamily="49" charset="0"/>
              </a:rPr>
              <a:t>$</a:t>
            </a:r>
            <a:r>
              <a:rPr lang="fr-FR" sz="1800" dirty="0" err="1" smtClean="0">
                <a:latin typeface="+mj-lt"/>
                <a:cs typeface="Courier New" pitchFamily="49" charset="0"/>
              </a:rPr>
              <a:t>this</a:t>
            </a:r>
            <a:r>
              <a:rPr lang="fr-FR" sz="1800" dirty="0" smtClean="0">
                <a:latin typeface="+mj-lt"/>
                <a:cs typeface="Courier New" pitchFamily="49" charset="0"/>
              </a:rPr>
              <a:t>  est une pseudo variable qui fait référence à l'objet auquel la méthode appartient.</a:t>
            </a:r>
          </a:p>
          <a:p>
            <a:pPr marL="0" indent="0">
              <a:buNone/>
            </a:pPr>
            <a:r>
              <a:rPr lang="fr-FR" sz="1800" dirty="0" smtClean="0">
                <a:latin typeface="+mj-lt"/>
                <a:cs typeface="Courier New" pitchFamily="49" charset="0"/>
              </a:rPr>
              <a:t>Pour faire référence à une propriété de l'objet la syntaxe est la suivante :</a:t>
            </a:r>
          </a:p>
          <a:p>
            <a:pPr marL="0" indent="0">
              <a:buNone/>
            </a:pPr>
            <a:endParaRPr lang="fr-FR" sz="1800" dirty="0" smtClean="0">
              <a:latin typeface="+mj-lt"/>
              <a:cs typeface="Courier New" pitchFamily="49" charset="0"/>
            </a:endParaRPr>
          </a:p>
          <a:p>
            <a:pPr marL="0" indent="0" algn="ctr">
              <a:buNone/>
            </a:pPr>
            <a:r>
              <a:rPr lang="fr-FR" sz="2000" dirty="0" smtClean="0">
                <a:latin typeface="+mj-lt"/>
                <a:cs typeface="Courier New" pitchFamily="49" charset="0"/>
              </a:rPr>
              <a:t>$</a:t>
            </a:r>
            <a:r>
              <a:rPr lang="fr-FR" sz="2000" dirty="0" err="1" smtClean="0">
                <a:latin typeface="+mj-lt"/>
                <a:cs typeface="Courier New" pitchFamily="49" charset="0"/>
              </a:rPr>
              <a:t>this</a:t>
            </a:r>
            <a:r>
              <a:rPr lang="fr-FR" sz="2000" b="1" dirty="0" smtClean="0">
                <a:solidFill>
                  <a:schemeClr val="tx2">
                    <a:lumMod val="75000"/>
                  </a:schemeClr>
                </a:solidFill>
                <a:latin typeface="+mj-lt"/>
                <a:cs typeface="Courier New" pitchFamily="49" charset="0"/>
              </a:rPr>
              <a:t>-&gt;</a:t>
            </a:r>
            <a:r>
              <a:rPr lang="fr-FR" sz="2000" i="1" dirty="0" smtClean="0">
                <a:latin typeface="+mj-lt"/>
                <a:cs typeface="Courier New" pitchFamily="49" charset="0"/>
              </a:rPr>
              <a:t>[propriété]</a:t>
            </a:r>
          </a:p>
          <a:p>
            <a:pPr marL="0" indent="0" algn="ctr">
              <a:buNone/>
            </a:pPr>
            <a:endParaRPr lang="fr-FR" sz="2000" i="1" dirty="0" smtClean="0">
              <a:latin typeface="+mj-lt"/>
              <a:cs typeface="Courier New" pitchFamily="49" charset="0"/>
            </a:endParaRPr>
          </a:p>
          <a:p>
            <a:pPr marL="0" indent="0">
              <a:buNone/>
            </a:pPr>
            <a:r>
              <a:rPr lang="fr-FR" sz="2000" b="1" dirty="0" smtClean="0">
                <a:solidFill>
                  <a:schemeClr val="tx2">
                    <a:lumMod val="75000"/>
                  </a:schemeClr>
                </a:solidFill>
              </a:rPr>
              <a:t>-&gt; </a:t>
            </a:r>
            <a:r>
              <a:rPr lang="fr-FR" sz="2000" dirty="0" smtClean="0"/>
              <a:t>indique l'appartenance de la propriété à l'objet.</a:t>
            </a:r>
          </a:p>
          <a:p>
            <a:pPr marL="0" indent="0">
              <a:buNone/>
            </a:pPr>
            <a:r>
              <a:rPr lang="fr-FR" sz="2000" dirty="0" smtClean="0"/>
              <a:t>Exemple :</a:t>
            </a:r>
          </a:p>
          <a:p>
            <a:pPr marL="0" indent="0">
              <a:buNone/>
            </a:pPr>
            <a:r>
              <a:rPr lang="fr-FR" sz="2000" b="1" dirty="0" smtClean="0">
                <a:solidFill>
                  <a:schemeClr val="accent2">
                    <a:lumMod val="75000"/>
                  </a:schemeClr>
                </a:solidFill>
              </a:rPr>
              <a:t>$</a:t>
            </a:r>
            <a:r>
              <a:rPr lang="fr-FR" sz="2000" b="1" dirty="0" err="1" smtClean="0">
                <a:solidFill>
                  <a:schemeClr val="accent2">
                    <a:lumMod val="75000"/>
                  </a:schemeClr>
                </a:solidFill>
              </a:rPr>
              <a:t>this</a:t>
            </a:r>
            <a:r>
              <a:rPr lang="fr-FR" sz="2000" b="1" dirty="0" smtClean="0">
                <a:solidFill>
                  <a:schemeClr val="tx2">
                    <a:lumMod val="75000"/>
                  </a:schemeClr>
                </a:solidFill>
              </a:rPr>
              <a:t>-&gt;</a:t>
            </a:r>
            <a:r>
              <a:rPr lang="fr-FR" sz="2000" dirty="0" smtClean="0"/>
              <a:t>email fait référence à la variable $email de l'objet.</a:t>
            </a:r>
          </a:p>
          <a:p>
            <a:pPr marL="0" indent="0">
              <a:buNone/>
            </a:pPr>
            <a:r>
              <a:rPr lang="fr-FR" sz="2000" u="sng" dirty="0" smtClean="0"/>
              <a:t>Remarque</a:t>
            </a:r>
            <a:r>
              <a:rPr lang="fr-FR" sz="2000" dirty="0" smtClean="0"/>
              <a:t> : il n'y a pas de $ après </a:t>
            </a:r>
            <a:r>
              <a:rPr lang="fr-FR" sz="2000" b="1" dirty="0" smtClean="0">
                <a:solidFill>
                  <a:schemeClr val="tx2">
                    <a:lumMod val="75000"/>
                  </a:schemeClr>
                </a:solidFill>
              </a:rPr>
              <a:t>-&gt;</a:t>
            </a:r>
          </a:p>
          <a:p>
            <a:pPr marL="0" indent="0">
              <a:buNone/>
            </a:pPr>
            <a:endParaRPr lang="fr-FR" sz="2000" dirty="0"/>
          </a:p>
        </p:txBody>
      </p:sp>
    </p:spTree>
    <p:extLst>
      <p:ext uri="{BB962C8B-B14F-4D97-AF65-F5344CB8AC3E}">
        <p14:creationId xmlns:p14="http://schemas.microsoft.com/office/powerpoint/2010/main" val="763668923"/>
      </p:ext>
    </p:extLst>
  </p:cSld>
  <p:clrMapOvr>
    <a:masterClrMapping/>
  </p:clrMapOvr>
  <p:transition spd="slow">
    <p:wipe dir="d"/>
  </p:transition>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smtClean="0">
                <a:solidFill>
                  <a:schemeClr val="accent2">
                    <a:lumMod val="75000"/>
                  </a:schemeClr>
                </a:solidFill>
              </a:rPr>
              <a:t>class</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55576" y="1268760"/>
            <a:ext cx="8274496" cy="5328592"/>
          </a:xfrm>
        </p:spPr>
        <p:txBody>
          <a:bodyPr numCol="1">
            <a:normAutofit/>
          </a:bodyPr>
          <a:lstStyle/>
          <a:p>
            <a:pPr marL="0" indent="0">
              <a:buNone/>
            </a:pPr>
            <a:r>
              <a:rPr lang="fr-FR" sz="1600" b="1" dirty="0" smtClean="0">
                <a:solidFill>
                  <a:srgbClr val="C00000"/>
                </a:solidFill>
                <a:latin typeface="Courier New" pitchFamily="49" charset="0"/>
                <a:cs typeface="Courier New" pitchFamily="49" charset="0"/>
              </a:rPr>
              <a:t>&lt;?</a:t>
            </a:r>
            <a:r>
              <a:rPr lang="fr-FR" sz="1600" b="1" dirty="0">
                <a:solidFill>
                  <a:srgbClr val="C00000"/>
                </a:solidFill>
                <a:latin typeface="Courier New" pitchFamily="49" charset="0"/>
                <a:cs typeface="Courier New" pitchFamily="49" charset="0"/>
              </a:rPr>
              <a:t>PHP</a:t>
            </a:r>
          </a:p>
          <a:p>
            <a:pPr marL="0" indent="0">
              <a:buNone/>
            </a:pPr>
            <a:r>
              <a:rPr lang="fr-FR" sz="1600" b="1" dirty="0">
                <a:latin typeface="Courier New" pitchFamily="49" charset="0"/>
                <a:cs typeface="Courier New" pitchFamily="49" charset="0"/>
              </a:rPr>
              <a:t>	</a:t>
            </a:r>
            <a:r>
              <a:rPr lang="fr-FR" sz="1600" b="1" dirty="0" smtClean="0">
                <a:latin typeface="Courier New" pitchFamily="49" charset="0"/>
                <a:cs typeface="Courier New" pitchFamily="49" charset="0"/>
              </a:rPr>
              <a:t>public </a:t>
            </a:r>
            <a:r>
              <a:rPr lang="fr-FR" sz="1600" b="1" dirty="0" err="1" smtClean="0">
                <a:latin typeface="Courier New" pitchFamily="49" charset="0"/>
                <a:cs typeface="Courier New" pitchFamily="49" charset="0"/>
              </a:rPr>
              <a:t>function</a:t>
            </a:r>
            <a:r>
              <a:rPr lang="fr-FR" sz="1600" b="1" dirty="0" smtClean="0">
                <a:latin typeface="Courier New" pitchFamily="49" charset="0"/>
                <a:cs typeface="Courier New" pitchFamily="49" charset="0"/>
              </a:rPr>
              <a:t> </a:t>
            </a:r>
            <a:r>
              <a:rPr lang="fr-FR" sz="1600" b="1" dirty="0" err="1" smtClean="0">
                <a:latin typeface="Courier New" pitchFamily="49" charset="0"/>
                <a:cs typeface="Courier New" pitchFamily="49" charset="0"/>
              </a:rPr>
              <a:t>getPseudo</a:t>
            </a:r>
            <a:r>
              <a:rPr lang="fr-FR" sz="1600" b="1" dirty="0" smtClean="0">
                <a:latin typeface="Courier New" pitchFamily="49" charset="0"/>
                <a:cs typeface="Courier New" pitchFamily="49" charset="0"/>
              </a:rPr>
              <a:t>(){</a:t>
            </a:r>
          </a:p>
          <a:p>
            <a:pPr marL="0" indent="0">
              <a:buNone/>
            </a:pPr>
            <a:r>
              <a:rPr lang="fr-FR" sz="1600" b="1" dirty="0">
                <a:latin typeface="Courier New" pitchFamily="49" charset="0"/>
                <a:cs typeface="Courier New" pitchFamily="49" charset="0"/>
              </a:rPr>
              <a:t>		</a:t>
            </a:r>
            <a:r>
              <a:rPr lang="fr-FR" sz="1600" b="1" dirty="0" smtClean="0">
                <a:latin typeface="Courier New" pitchFamily="49" charset="0"/>
                <a:cs typeface="Courier New" pitchFamily="49" charset="0"/>
              </a:rPr>
              <a:t>return $</a:t>
            </a:r>
            <a:r>
              <a:rPr lang="fr-FR" sz="1600" b="1" dirty="0" err="1" smtClean="0">
                <a:latin typeface="Courier New" pitchFamily="49" charset="0"/>
                <a:cs typeface="Courier New" pitchFamily="49" charset="0"/>
              </a:rPr>
              <a:t>this</a:t>
            </a:r>
            <a:r>
              <a:rPr lang="fr-FR" sz="1600" b="1" dirty="0" smtClean="0">
                <a:latin typeface="Courier New" pitchFamily="49" charset="0"/>
                <a:cs typeface="Courier New" pitchFamily="49" charset="0"/>
              </a:rPr>
              <a:t>-&gt;pseudo;</a:t>
            </a:r>
          </a:p>
          <a:p>
            <a:pPr marL="0" indent="0">
              <a:buNone/>
            </a:pPr>
            <a:r>
              <a:rPr lang="fr-FR" sz="1600" b="1" dirty="0">
                <a:latin typeface="Courier New" pitchFamily="49" charset="0"/>
                <a:cs typeface="Courier New" pitchFamily="49" charset="0"/>
              </a:rPr>
              <a:t>	</a:t>
            </a:r>
            <a:r>
              <a:rPr lang="fr-FR" sz="1600" b="1" dirty="0" smtClean="0">
                <a:latin typeface="Courier New" pitchFamily="49" charset="0"/>
                <a:cs typeface="Courier New" pitchFamily="49" charset="0"/>
              </a:rPr>
              <a:t>}</a:t>
            </a:r>
          </a:p>
          <a:p>
            <a:pPr marL="0" indent="0">
              <a:buNone/>
            </a:pPr>
            <a:r>
              <a:rPr lang="fr-FR" sz="1600" b="1" dirty="0" smtClean="0">
                <a:solidFill>
                  <a:srgbClr val="C00000"/>
                </a:solidFill>
                <a:latin typeface="Courier New" pitchFamily="49" charset="0"/>
                <a:cs typeface="Courier New" pitchFamily="49" charset="0"/>
              </a:rPr>
              <a:t>?&gt;</a:t>
            </a:r>
            <a:endParaRPr lang="fr-FR" sz="1600" b="1" dirty="0">
              <a:solidFill>
                <a:srgbClr val="C00000"/>
              </a:solidFill>
              <a:latin typeface="Courier New" pitchFamily="49" charset="0"/>
              <a:cs typeface="Courier New" pitchFamily="49" charset="0"/>
            </a:endParaRPr>
          </a:p>
          <a:p>
            <a:pPr marL="0" indent="0">
              <a:buNone/>
            </a:pPr>
            <a:r>
              <a:rPr lang="fr-FR" sz="2000" dirty="0"/>
              <a:t>La variable $pseudo est accessible dans les fonctions avec le préfixe $</a:t>
            </a:r>
            <a:r>
              <a:rPr lang="fr-FR" sz="2000" dirty="0" err="1"/>
              <a:t>this</a:t>
            </a:r>
            <a:r>
              <a:rPr lang="fr-FR" sz="2000" dirty="0"/>
              <a:t>-&gt;. Cela signifie : « Le pseudo de cet objet ». </a:t>
            </a:r>
            <a:endParaRPr lang="fr-FR" sz="2000" dirty="0" smtClean="0"/>
          </a:p>
          <a:p>
            <a:pPr marL="0" indent="0">
              <a:buNone/>
            </a:pPr>
            <a:endParaRPr lang="fr-FR" sz="2000" dirty="0"/>
          </a:p>
          <a:p>
            <a:pPr marL="0" indent="0">
              <a:buNone/>
            </a:pPr>
            <a:endParaRPr lang="fr-FR" sz="2000" dirty="0" smtClean="0"/>
          </a:p>
          <a:p>
            <a:pPr marL="0" indent="0">
              <a:buNone/>
            </a:pPr>
            <a:endParaRPr lang="fr-FR" sz="2000" dirty="0" smtClean="0"/>
          </a:p>
          <a:p>
            <a:pPr marL="0" indent="0">
              <a:buNone/>
            </a:pPr>
            <a:endParaRPr lang="fr-FR" sz="2000" dirty="0"/>
          </a:p>
        </p:txBody>
      </p:sp>
    </p:spTree>
    <p:extLst>
      <p:ext uri="{BB962C8B-B14F-4D97-AF65-F5344CB8AC3E}">
        <p14:creationId xmlns:p14="http://schemas.microsoft.com/office/powerpoint/2010/main" val="273816649"/>
      </p:ext>
    </p:extLst>
  </p:cSld>
  <p:clrMapOvr>
    <a:masterClrMapping/>
  </p:clrMapOvr>
  <p:transition spd="slow">
    <p:wipe dir="d"/>
  </p:transition>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smtClean="0">
                <a:solidFill>
                  <a:schemeClr val="accent2">
                    <a:lumMod val="75000"/>
                  </a:schemeClr>
                </a:solidFill>
              </a:rPr>
              <a:t>class</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55576" y="1268760"/>
            <a:ext cx="8274496" cy="5328592"/>
          </a:xfrm>
        </p:spPr>
        <p:txBody>
          <a:bodyPr numCol="1">
            <a:normAutofit/>
          </a:bodyPr>
          <a:lstStyle/>
          <a:p>
            <a:pPr marL="0" indent="0">
              <a:buNone/>
            </a:pPr>
            <a:r>
              <a:rPr lang="fr-FR" sz="1600" dirty="0" smtClean="0">
                <a:latin typeface="+mj-lt"/>
                <a:cs typeface="Courier New" pitchFamily="49" charset="0"/>
              </a:rPr>
              <a:t>Les fonctions que nous avons définies sont très simples. Elles vont nous permettre, en particulier pour les setters, de contrôler les données avant de les enregistrer.</a:t>
            </a:r>
          </a:p>
          <a:p>
            <a:pPr marL="0" indent="0">
              <a:buNone/>
            </a:pPr>
            <a:r>
              <a:rPr lang="fr-FR" sz="1600" b="1" dirty="0" smtClean="0">
                <a:solidFill>
                  <a:srgbClr val="C00000"/>
                </a:solidFill>
                <a:latin typeface="Courier New" pitchFamily="49" charset="0"/>
                <a:cs typeface="Courier New" pitchFamily="49" charset="0"/>
              </a:rPr>
              <a:t>&lt;?</a:t>
            </a:r>
            <a:r>
              <a:rPr lang="fr-FR" sz="1600" b="1" dirty="0">
                <a:solidFill>
                  <a:srgbClr val="C00000"/>
                </a:solidFill>
                <a:latin typeface="Courier New" pitchFamily="49" charset="0"/>
                <a:cs typeface="Courier New" pitchFamily="49" charset="0"/>
              </a:rPr>
              <a:t>PHP</a:t>
            </a:r>
          </a:p>
          <a:p>
            <a:pPr marL="0" indent="0">
              <a:buNone/>
            </a:pPr>
            <a:r>
              <a:rPr lang="fr-FR" sz="1600" b="1" dirty="0">
                <a:latin typeface="Courier New" pitchFamily="49" charset="0"/>
                <a:cs typeface="Courier New" pitchFamily="49" charset="0"/>
              </a:rPr>
              <a:t>	</a:t>
            </a:r>
            <a:r>
              <a:rPr lang="fr-FR" sz="1600" b="1" dirty="0" smtClean="0">
                <a:latin typeface="Courier New" pitchFamily="49" charset="0"/>
                <a:cs typeface="Courier New" pitchFamily="49" charset="0"/>
              </a:rPr>
              <a:t>public </a:t>
            </a:r>
            <a:r>
              <a:rPr lang="fr-FR" sz="1600" b="1" dirty="0" err="1" smtClean="0">
                <a:latin typeface="Courier New" pitchFamily="49" charset="0"/>
                <a:cs typeface="Courier New" pitchFamily="49" charset="0"/>
              </a:rPr>
              <a:t>function</a:t>
            </a:r>
            <a:r>
              <a:rPr lang="fr-FR" sz="1600" b="1" dirty="0" smtClean="0">
                <a:latin typeface="Courier New" pitchFamily="49" charset="0"/>
                <a:cs typeface="Courier New" pitchFamily="49" charset="0"/>
              </a:rPr>
              <a:t> </a:t>
            </a:r>
            <a:r>
              <a:rPr lang="fr-FR" sz="1600" b="1" dirty="0" err="1" smtClean="0">
                <a:latin typeface="Courier New" pitchFamily="49" charset="0"/>
                <a:cs typeface="Courier New" pitchFamily="49" charset="0"/>
              </a:rPr>
              <a:t>setPseudo</a:t>
            </a:r>
            <a:r>
              <a:rPr lang="fr-FR" sz="1600" b="1" dirty="0" smtClean="0">
                <a:latin typeface="Courier New" pitchFamily="49" charset="0"/>
                <a:cs typeface="Courier New" pitchFamily="49" charset="0"/>
              </a:rPr>
              <a:t>($</a:t>
            </a:r>
            <a:r>
              <a:rPr lang="fr-FR" sz="1600" b="1" dirty="0" err="1" smtClean="0">
                <a:latin typeface="Courier New" pitchFamily="49" charset="0"/>
                <a:cs typeface="Courier New" pitchFamily="49" charset="0"/>
              </a:rPr>
              <a:t>nouveauPseudo</a:t>
            </a:r>
            <a:r>
              <a:rPr lang="fr-FR" sz="1600" b="1" dirty="0" smtClean="0">
                <a:latin typeface="Courier New" pitchFamily="49" charset="0"/>
                <a:cs typeface="Courier New" pitchFamily="49" charset="0"/>
              </a:rPr>
              <a:t>) {</a:t>
            </a:r>
          </a:p>
          <a:p>
            <a:pPr marL="0" indent="0">
              <a:buNone/>
            </a:pPr>
            <a:r>
              <a:rPr lang="fr-FR" sz="1600" b="1" dirty="0">
                <a:latin typeface="Courier New" pitchFamily="49" charset="0"/>
                <a:cs typeface="Courier New" pitchFamily="49" charset="0"/>
              </a:rPr>
              <a:t>	</a:t>
            </a:r>
            <a:r>
              <a:rPr lang="fr-FR" sz="1600" b="1" dirty="0" smtClean="0">
                <a:latin typeface="Courier New" pitchFamily="49" charset="0"/>
                <a:cs typeface="Courier New" pitchFamily="49" charset="0"/>
              </a:rPr>
              <a:t>	if (!empty($</a:t>
            </a:r>
            <a:r>
              <a:rPr lang="fr-FR" sz="1600" b="1" dirty="0" err="1" smtClean="0">
                <a:latin typeface="Courier New" pitchFamily="49" charset="0"/>
                <a:cs typeface="Courier New" pitchFamily="49" charset="0"/>
              </a:rPr>
              <a:t>nouveauPseudo</a:t>
            </a:r>
            <a:r>
              <a:rPr lang="fr-FR" sz="1600" b="1" dirty="0" smtClean="0">
                <a:latin typeface="Courier New" pitchFamily="49" charset="0"/>
                <a:cs typeface="Courier New" pitchFamily="49" charset="0"/>
              </a:rPr>
              <a:t>) AND 				   (</a:t>
            </a:r>
            <a:r>
              <a:rPr lang="fr-FR" sz="1600" b="1" dirty="0" err="1" smtClean="0">
                <a:latin typeface="Courier New" pitchFamily="49" charset="0"/>
                <a:cs typeface="Courier New" pitchFamily="49" charset="0"/>
              </a:rPr>
              <a:t>strlen</a:t>
            </a:r>
            <a:r>
              <a:rPr lang="fr-FR" sz="1600" b="1" dirty="0" smtClean="0">
                <a:latin typeface="Courier New" pitchFamily="49" charset="0"/>
                <a:cs typeface="Courier New" pitchFamily="49" charset="0"/>
              </a:rPr>
              <a:t>($</a:t>
            </a:r>
            <a:r>
              <a:rPr lang="fr-FR" sz="1600" b="1" dirty="0" err="1" smtClean="0">
                <a:latin typeface="Courier New" pitchFamily="49" charset="0"/>
                <a:cs typeface="Courier New" pitchFamily="49" charset="0"/>
              </a:rPr>
              <a:t>nouveauPseudo</a:t>
            </a:r>
            <a:r>
              <a:rPr lang="fr-FR" sz="1600" b="1" dirty="0" smtClean="0">
                <a:latin typeface="Courier New" pitchFamily="49" charset="0"/>
                <a:cs typeface="Courier New" pitchFamily="49" charset="0"/>
              </a:rPr>
              <a:t>&lt;20) {</a:t>
            </a:r>
          </a:p>
          <a:p>
            <a:pPr marL="0" indent="0">
              <a:buNone/>
            </a:pPr>
            <a:r>
              <a:rPr lang="fr-FR" sz="1600" b="1" dirty="0" smtClean="0">
                <a:latin typeface="Courier New" pitchFamily="49" charset="0"/>
                <a:cs typeface="Courier New" pitchFamily="49" charset="0"/>
              </a:rPr>
              <a:t>		$</a:t>
            </a:r>
            <a:r>
              <a:rPr lang="fr-FR" sz="1600" b="1" dirty="0" err="1" smtClean="0">
                <a:latin typeface="Courier New" pitchFamily="49" charset="0"/>
                <a:cs typeface="Courier New" pitchFamily="49" charset="0"/>
              </a:rPr>
              <a:t>this</a:t>
            </a:r>
            <a:r>
              <a:rPr lang="fr-FR" sz="1600" b="1" dirty="0" smtClean="0">
                <a:latin typeface="Courier New" pitchFamily="49" charset="0"/>
                <a:cs typeface="Courier New" pitchFamily="49" charset="0"/>
              </a:rPr>
              <a:t>-&gt;pseudo = $</a:t>
            </a:r>
            <a:r>
              <a:rPr lang="fr-FR" sz="1600" b="1" dirty="0" err="1" smtClean="0">
                <a:latin typeface="Courier New" pitchFamily="49" charset="0"/>
                <a:cs typeface="Courier New" pitchFamily="49" charset="0"/>
              </a:rPr>
              <a:t>nouveauPseudo</a:t>
            </a:r>
            <a:r>
              <a:rPr lang="fr-FR" sz="1600" b="1" dirty="0" smtClean="0">
                <a:latin typeface="Courier New" pitchFamily="49" charset="0"/>
                <a:cs typeface="Courier New" pitchFamily="49" charset="0"/>
              </a:rPr>
              <a:t>;</a:t>
            </a:r>
          </a:p>
          <a:p>
            <a:pPr marL="0" indent="0">
              <a:buNone/>
            </a:pPr>
            <a:r>
              <a:rPr lang="fr-FR" sz="1600" b="1" dirty="0">
                <a:latin typeface="Courier New" pitchFamily="49" charset="0"/>
                <a:cs typeface="Courier New" pitchFamily="49" charset="0"/>
              </a:rPr>
              <a:t>	</a:t>
            </a:r>
            <a:r>
              <a:rPr lang="fr-FR" sz="1600" b="1" dirty="0" smtClean="0">
                <a:latin typeface="Courier New" pitchFamily="49" charset="0"/>
                <a:cs typeface="Courier New" pitchFamily="49" charset="0"/>
              </a:rPr>
              <a:t>	}</a:t>
            </a:r>
            <a:endParaRPr lang="fr-FR" sz="1600" b="1" dirty="0">
              <a:latin typeface="Courier New" pitchFamily="49" charset="0"/>
              <a:cs typeface="Courier New" pitchFamily="49" charset="0"/>
            </a:endParaRPr>
          </a:p>
          <a:p>
            <a:pPr marL="0" indent="0">
              <a:buNone/>
            </a:pPr>
            <a:r>
              <a:rPr lang="fr-FR" sz="1600" b="1" dirty="0" smtClean="0">
                <a:latin typeface="Courier New" pitchFamily="49" charset="0"/>
                <a:cs typeface="Courier New" pitchFamily="49" charset="0"/>
              </a:rPr>
              <a:t>	}</a:t>
            </a:r>
            <a:endParaRPr lang="fr-FR" sz="1600" b="1" dirty="0">
              <a:latin typeface="Courier New" pitchFamily="49" charset="0"/>
              <a:cs typeface="Courier New" pitchFamily="49" charset="0"/>
            </a:endParaRPr>
          </a:p>
          <a:p>
            <a:pPr marL="0" indent="0">
              <a:buNone/>
            </a:pPr>
            <a:r>
              <a:rPr lang="fr-FR" sz="1600" b="1" dirty="0" smtClean="0">
                <a:solidFill>
                  <a:srgbClr val="C00000"/>
                </a:solidFill>
                <a:latin typeface="Courier New" pitchFamily="49" charset="0"/>
                <a:cs typeface="Courier New" pitchFamily="49" charset="0"/>
              </a:rPr>
              <a:t>?&gt;</a:t>
            </a:r>
            <a:endParaRPr lang="fr-FR" sz="1600" b="1" dirty="0">
              <a:solidFill>
                <a:srgbClr val="C00000"/>
              </a:solidFill>
              <a:latin typeface="Courier New" pitchFamily="49" charset="0"/>
              <a:cs typeface="Courier New" pitchFamily="49" charset="0"/>
            </a:endParaRPr>
          </a:p>
          <a:p>
            <a:pPr marL="0" indent="0">
              <a:buNone/>
            </a:pPr>
            <a:endParaRPr lang="fr-FR" sz="2000" dirty="0" smtClean="0"/>
          </a:p>
          <a:p>
            <a:pPr marL="0" indent="0">
              <a:buNone/>
            </a:pPr>
            <a:endParaRPr lang="fr-FR" sz="2000" dirty="0"/>
          </a:p>
        </p:txBody>
      </p:sp>
    </p:spTree>
    <p:extLst>
      <p:ext uri="{BB962C8B-B14F-4D97-AF65-F5344CB8AC3E}">
        <p14:creationId xmlns:p14="http://schemas.microsoft.com/office/powerpoint/2010/main" val="2454260274"/>
      </p:ext>
    </p:extLst>
  </p:cSld>
  <p:clrMapOvr>
    <a:masterClrMapping/>
  </p:clrMapOvr>
  <p:transition spd="slow">
    <p:wipe dir="d"/>
  </p:transition>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smtClean="0">
                <a:solidFill>
                  <a:schemeClr val="accent2">
                    <a:lumMod val="75000"/>
                  </a:schemeClr>
                </a:solidFill>
              </a:rPr>
              <a:t>class</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55576" y="1268760"/>
            <a:ext cx="8274496" cy="5472608"/>
          </a:xfrm>
        </p:spPr>
        <p:txBody>
          <a:bodyPr numCol="1">
            <a:normAutofit/>
          </a:bodyPr>
          <a:lstStyle/>
          <a:p>
            <a:pPr marL="0" indent="0">
              <a:buNone/>
            </a:pPr>
            <a:r>
              <a:rPr lang="fr-FR" sz="1600" dirty="0" smtClean="0">
                <a:latin typeface="+mj-lt"/>
                <a:cs typeface="Courier New" pitchFamily="49" charset="0"/>
              </a:rPr>
              <a:t>Nous pouvons rajouter d'autres fonctions comme :</a:t>
            </a:r>
          </a:p>
          <a:p>
            <a:pPr marL="0" indent="0">
              <a:buNone/>
            </a:pPr>
            <a:r>
              <a:rPr lang="fr-FR" sz="1600" b="1" dirty="0" smtClean="0">
                <a:solidFill>
                  <a:srgbClr val="C00000"/>
                </a:solidFill>
                <a:latin typeface="Courier New" pitchFamily="49" charset="0"/>
                <a:cs typeface="Courier New" pitchFamily="49" charset="0"/>
              </a:rPr>
              <a:t>&lt;?PHP</a:t>
            </a:r>
          </a:p>
          <a:p>
            <a:pPr marL="0" indent="0">
              <a:buNone/>
            </a:pPr>
            <a:r>
              <a:rPr lang="fr-FR" sz="1600" b="1" dirty="0">
                <a:solidFill>
                  <a:schemeClr val="accent2">
                    <a:lumMod val="75000"/>
                  </a:schemeClr>
                </a:solidFill>
                <a:latin typeface="Courier New" pitchFamily="49" charset="0"/>
                <a:cs typeface="Courier New" pitchFamily="49" charset="0"/>
              </a:rPr>
              <a:t>class </a:t>
            </a:r>
            <a:r>
              <a:rPr lang="fr-FR" sz="1600" b="1" dirty="0">
                <a:latin typeface="Courier New" pitchFamily="49" charset="0"/>
                <a:cs typeface="Courier New" pitchFamily="49" charset="0"/>
              </a:rPr>
              <a:t>Membre</a:t>
            </a:r>
          </a:p>
          <a:p>
            <a:pPr marL="0" indent="0">
              <a:buNone/>
            </a:pPr>
            <a:r>
              <a:rPr lang="fr-FR" sz="1600" b="1" dirty="0">
                <a:latin typeface="Courier New" pitchFamily="49" charset="0"/>
                <a:cs typeface="Courier New" pitchFamily="49" charset="0"/>
              </a:rPr>
              <a:t>{</a:t>
            </a:r>
          </a:p>
          <a:p>
            <a:pPr marL="0" indent="0">
              <a:buNone/>
            </a:pPr>
            <a:r>
              <a:rPr lang="fr-FR" sz="1600" b="1" dirty="0">
                <a:latin typeface="Courier New" pitchFamily="49" charset="0"/>
                <a:cs typeface="Courier New" pitchFamily="49" charset="0"/>
              </a:rPr>
              <a:t>	</a:t>
            </a:r>
            <a:r>
              <a:rPr lang="fr-FR" sz="1600" b="1" dirty="0" err="1">
                <a:solidFill>
                  <a:schemeClr val="accent2">
                    <a:lumMod val="75000"/>
                  </a:schemeClr>
                </a:solidFill>
                <a:latin typeface="Courier New" pitchFamily="49" charset="0"/>
                <a:cs typeface="Courier New" pitchFamily="49" charset="0"/>
              </a:rPr>
              <a:t>private</a:t>
            </a:r>
            <a:r>
              <a:rPr lang="fr-FR" sz="1600" b="1" dirty="0">
                <a:latin typeface="Courier New" pitchFamily="49" charset="0"/>
                <a:cs typeface="Courier New" pitchFamily="49" charset="0"/>
              </a:rPr>
              <a:t> $pseudo;</a:t>
            </a:r>
          </a:p>
          <a:p>
            <a:pPr marL="0" indent="0">
              <a:buNone/>
            </a:pPr>
            <a:r>
              <a:rPr lang="fr-FR" sz="1600" b="1" dirty="0">
                <a:latin typeface="Courier New" pitchFamily="49" charset="0"/>
                <a:cs typeface="Courier New" pitchFamily="49" charset="0"/>
              </a:rPr>
              <a:t>	</a:t>
            </a:r>
            <a:r>
              <a:rPr lang="fr-FR" sz="1600" b="1" dirty="0" err="1">
                <a:solidFill>
                  <a:schemeClr val="accent2">
                    <a:lumMod val="75000"/>
                  </a:schemeClr>
                </a:solidFill>
                <a:latin typeface="Courier New" pitchFamily="49" charset="0"/>
                <a:cs typeface="Courier New" pitchFamily="49" charset="0"/>
              </a:rPr>
              <a:t>private</a:t>
            </a:r>
            <a:r>
              <a:rPr lang="fr-FR" sz="1600" b="1" dirty="0">
                <a:latin typeface="Courier New" pitchFamily="49" charset="0"/>
                <a:cs typeface="Courier New" pitchFamily="49" charset="0"/>
              </a:rPr>
              <a:t> $email;</a:t>
            </a:r>
          </a:p>
          <a:p>
            <a:pPr marL="0" indent="0">
              <a:buNone/>
            </a:pPr>
            <a:r>
              <a:rPr lang="fr-FR" sz="1600" b="1" dirty="0">
                <a:latin typeface="Courier New" pitchFamily="49" charset="0"/>
                <a:cs typeface="Courier New" pitchFamily="49" charset="0"/>
              </a:rPr>
              <a:t>	</a:t>
            </a:r>
            <a:r>
              <a:rPr lang="fr-FR" sz="1600" b="1" dirty="0" err="1">
                <a:solidFill>
                  <a:schemeClr val="accent2">
                    <a:lumMod val="75000"/>
                  </a:schemeClr>
                </a:solidFill>
                <a:latin typeface="Courier New" pitchFamily="49" charset="0"/>
                <a:cs typeface="Courier New" pitchFamily="49" charset="0"/>
              </a:rPr>
              <a:t>private</a:t>
            </a:r>
            <a:r>
              <a:rPr lang="fr-FR" sz="1600" b="1" dirty="0">
                <a:latin typeface="Courier New" pitchFamily="49" charset="0"/>
                <a:cs typeface="Courier New" pitchFamily="49" charset="0"/>
              </a:rPr>
              <a:t> $signature;</a:t>
            </a:r>
          </a:p>
          <a:p>
            <a:pPr marL="0" indent="0">
              <a:buNone/>
            </a:pPr>
            <a:r>
              <a:rPr lang="fr-FR" sz="1600" b="1" dirty="0">
                <a:latin typeface="Courier New" pitchFamily="49" charset="0"/>
                <a:cs typeface="Courier New" pitchFamily="49" charset="0"/>
              </a:rPr>
              <a:t>	</a:t>
            </a:r>
            <a:r>
              <a:rPr lang="fr-FR" sz="1600" b="1" dirty="0" err="1">
                <a:solidFill>
                  <a:schemeClr val="accent2">
                    <a:lumMod val="75000"/>
                  </a:schemeClr>
                </a:solidFill>
                <a:latin typeface="Courier New" pitchFamily="49" charset="0"/>
                <a:cs typeface="Courier New" pitchFamily="49" charset="0"/>
              </a:rPr>
              <a:t>private</a:t>
            </a:r>
            <a:r>
              <a:rPr lang="fr-FR" sz="1600" b="1" dirty="0">
                <a:latin typeface="Courier New" pitchFamily="49" charset="0"/>
                <a:cs typeface="Courier New" pitchFamily="49" charset="0"/>
              </a:rPr>
              <a:t> $actif;</a:t>
            </a:r>
          </a:p>
          <a:p>
            <a:pPr marL="0" indent="0">
              <a:buNone/>
            </a:pPr>
            <a:r>
              <a:rPr lang="fr-FR" sz="1600" b="1" dirty="0">
                <a:latin typeface="Courier New" pitchFamily="49" charset="0"/>
                <a:cs typeface="Courier New" pitchFamily="49" charset="0"/>
              </a:rPr>
              <a:t>	</a:t>
            </a:r>
            <a:r>
              <a:rPr lang="fr-FR" sz="1600" b="1" dirty="0">
                <a:solidFill>
                  <a:schemeClr val="accent2">
                    <a:lumMod val="75000"/>
                  </a:schemeClr>
                </a:solidFill>
                <a:latin typeface="Courier New" pitchFamily="49" charset="0"/>
                <a:cs typeface="Courier New" pitchFamily="49" charset="0"/>
              </a:rPr>
              <a:t>public</a:t>
            </a:r>
            <a:r>
              <a:rPr lang="fr-FR" sz="1600" b="1" dirty="0">
                <a:latin typeface="Courier New" pitchFamily="49" charset="0"/>
                <a:cs typeface="Courier New" pitchFamily="49" charset="0"/>
              </a:rPr>
              <a:t> </a:t>
            </a:r>
            <a:r>
              <a:rPr lang="fr-FR" sz="1600" b="1" dirty="0" err="1">
                <a:latin typeface="Courier New" pitchFamily="49" charset="0"/>
                <a:cs typeface="Courier New" pitchFamily="49" charset="0"/>
              </a:rPr>
              <a:t>function</a:t>
            </a:r>
            <a:r>
              <a:rPr lang="fr-FR" sz="1600" b="1" dirty="0">
                <a:latin typeface="Courier New" pitchFamily="49" charset="0"/>
                <a:cs typeface="Courier New" pitchFamily="49" charset="0"/>
              </a:rPr>
              <a:t> </a:t>
            </a:r>
            <a:r>
              <a:rPr lang="fr-FR" sz="1600" b="1" dirty="0" err="1">
                <a:latin typeface="Courier New" pitchFamily="49" charset="0"/>
                <a:cs typeface="Courier New" pitchFamily="49" charset="0"/>
              </a:rPr>
              <a:t>envoyerEMail</a:t>
            </a:r>
            <a:r>
              <a:rPr lang="fr-FR" sz="1600" b="1" dirty="0">
                <a:latin typeface="Courier New" pitchFamily="49" charset="0"/>
                <a:cs typeface="Courier New" pitchFamily="49" charset="0"/>
              </a:rPr>
              <a:t>($titre, $message</a:t>
            </a:r>
            <a:r>
              <a:rPr lang="fr-FR" sz="1600" b="1" dirty="0" smtClean="0">
                <a:latin typeface="Courier New" pitchFamily="49" charset="0"/>
                <a:cs typeface="Courier New" pitchFamily="49" charset="0"/>
              </a:rPr>
              <a:t>) {</a:t>
            </a:r>
            <a:endParaRPr lang="fr-FR" sz="1600" b="1" dirty="0">
              <a:latin typeface="Courier New" pitchFamily="49" charset="0"/>
              <a:cs typeface="Courier New" pitchFamily="49" charset="0"/>
            </a:endParaRPr>
          </a:p>
          <a:p>
            <a:pPr marL="0" indent="0">
              <a:buNone/>
            </a:pPr>
            <a:r>
              <a:rPr lang="fr-FR" sz="1600" b="1" dirty="0">
                <a:latin typeface="Courier New" pitchFamily="49" charset="0"/>
                <a:cs typeface="Courier New" pitchFamily="49" charset="0"/>
              </a:rPr>
              <a:t>        </a:t>
            </a:r>
            <a:r>
              <a:rPr lang="fr-FR" sz="1600" b="1" dirty="0" smtClean="0">
                <a:latin typeface="Courier New" pitchFamily="49" charset="0"/>
                <a:cs typeface="Courier New" pitchFamily="49" charset="0"/>
              </a:rPr>
              <a:t>	mail</a:t>
            </a:r>
            <a:r>
              <a:rPr lang="fr-FR" sz="1600" b="1" dirty="0">
                <a:latin typeface="Courier New" pitchFamily="49" charset="0"/>
                <a:cs typeface="Courier New" pitchFamily="49" charset="0"/>
              </a:rPr>
              <a:t>($</a:t>
            </a:r>
            <a:r>
              <a:rPr lang="fr-FR" sz="1600" b="1" dirty="0" err="1">
                <a:latin typeface="Courier New" pitchFamily="49" charset="0"/>
                <a:cs typeface="Courier New" pitchFamily="49" charset="0"/>
              </a:rPr>
              <a:t>this</a:t>
            </a:r>
            <a:r>
              <a:rPr lang="fr-FR" sz="1600" b="1" dirty="0">
                <a:latin typeface="Courier New" pitchFamily="49" charset="0"/>
                <a:cs typeface="Courier New" pitchFamily="49" charset="0"/>
              </a:rPr>
              <a:t>-&gt;email, $titre, $message);</a:t>
            </a:r>
          </a:p>
          <a:p>
            <a:pPr marL="0" indent="0">
              <a:buNone/>
            </a:pPr>
            <a:r>
              <a:rPr lang="fr-FR" sz="1600" b="1" dirty="0">
                <a:latin typeface="Courier New" pitchFamily="49" charset="0"/>
                <a:cs typeface="Courier New" pitchFamily="49" charset="0"/>
              </a:rPr>
              <a:t>    </a:t>
            </a:r>
            <a:r>
              <a:rPr lang="fr-FR" sz="1600" b="1" dirty="0" smtClean="0">
                <a:latin typeface="Courier New" pitchFamily="49" charset="0"/>
                <a:cs typeface="Courier New" pitchFamily="49" charset="0"/>
              </a:rPr>
              <a:t>	}</a:t>
            </a:r>
            <a:endParaRPr lang="fr-FR" sz="1600" b="1" dirty="0">
              <a:latin typeface="Courier New" pitchFamily="49" charset="0"/>
              <a:cs typeface="Courier New" pitchFamily="49" charset="0"/>
            </a:endParaRPr>
          </a:p>
          <a:p>
            <a:pPr marL="0" indent="0">
              <a:buNone/>
            </a:pPr>
            <a:r>
              <a:rPr lang="fr-FR" sz="1600" b="1" dirty="0">
                <a:latin typeface="Courier New" pitchFamily="49" charset="0"/>
                <a:cs typeface="Courier New" pitchFamily="49" charset="0"/>
              </a:rPr>
              <a:t>	</a:t>
            </a:r>
            <a:r>
              <a:rPr lang="fr-FR" sz="1600" b="1" dirty="0">
                <a:solidFill>
                  <a:schemeClr val="accent2">
                    <a:lumMod val="75000"/>
                  </a:schemeClr>
                </a:solidFill>
                <a:latin typeface="Courier New" pitchFamily="49" charset="0"/>
                <a:cs typeface="Courier New" pitchFamily="49" charset="0"/>
              </a:rPr>
              <a:t>public</a:t>
            </a:r>
            <a:r>
              <a:rPr lang="fr-FR" sz="1600" b="1" dirty="0">
                <a:latin typeface="Courier New" pitchFamily="49" charset="0"/>
                <a:cs typeface="Courier New" pitchFamily="49" charset="0"/>
              </a:rPr>
              <a:t> </a:t>
            </a:r>
            <a:r>
              <a:rPr lang="fr-FR" sz="1600" b="1" dirty="0" err="1">
                <a:latin typeface="Courier New" pitchFamily="49" charset="0"/>
                <a:cs typeface="Courier New" pitchFamily="49" charset="0"/>
              </a:rPr>
              <a:t>function</a:t>
            </a:r>
            <a:r>
              <a:rPr lang="fr-FR" sz="1600" b="1" dirty="0">
                <a:latin typeface="Courier New" pitchFamily="49" charset="0"/>
                <a:cs typeface="Courier New" pitchFamily="49" charset="0"/>
              </a:rPr>
              <a:t> bannir</a:t>
            </a:r>
            <a:r>
              <a:rPr lang="fr-FR" sz="1600" b="1" dirty="0" smtClean="0">
                <a:latin typeface="Courier New" pitchFamily="49" charset="0"/>
                <a:cs typeface="Courier New" pitchFamily="49" charset="0"/>
              </a:rPr>
              <a:t>(){</a:t>
            </a:r>
            <a:endParaRPr lang="fr-FR" sz="1600" b="1" dirty="0">
              <a:latin typeface="Courier New" pitchFamily="49" charset="0"/>
              <a:cs typeface="Courier New" pitchFamily="49" charset="0"/>
            </a:endParaRPr>
          </a:p>
          <a:p>
            <a:pPr marL="0" indent="0">
              <a:buNone/>
            </a:pPr>
            <a:r>
              <a:rPr lang="fr-FR" sz="1600" b="1" dirty="0">
                <a:latin typeface="Courier New" pitchFamily="49" charset="0"/>
                <a:cs typeface="Courier New" pitchFamily="49" charset="0"/>
              </a:rPr>
              <a:t>        </a:t>
            </a:r>
            <a:r>
              <a:rPr lang="fr-FR" sz="1600" b="1" dirty="0" smtClean="0">
                <a:latin typeface="Courier New" pitchFamily="49" charset="0"/>
                <a:cs typeface="Courier New" pitchFamily="49" charset="0"/>
              </a:rPr>
              <a:t>	$</a:t>
            </a:r>
            <a:r>
              <a:rPr lang="fr-FR" sz="1600" b="1" dirty="0" err="1">
                <a:latin typeface="Courier New" pitchFamily="49" charset="0"/>
                <a:cs typeface="Courier New" pitchFamily="49" charset="0"/>
              </a:rPr>
              <a:t>this</a:t>
            </a:r>
            <a:r>
              <a:rPr lang="fr-FR" sz="1600" b="1" dirty="0">
                <a:latin typeface="Courier New" pitchFamily="49" charset="0"/>
                <a:cs typeface="Courier New" pitchFamily="49" charset="0"/>
              </a:rPr>
              <a:t>-&gt;actif = false;</a:t>
            </a:r>
          </a:p>
          <a:p>
            <a:pPr marL="0" indent="0">
              <a:buNone/>
            </a:pPr>
            <a:r>
              <a:rPr lang="fr-FR" sz="1600" b="1" dirty="0">
                <a:latin typeface="Courier New" pitchFamily="49" charset="0"/>
                <a:cs typeface="Courier New" pitchFamily="49" charset="0"/>
              </a:rPr>
              <a:t>        </a:t>
            </a:r>
            <a:r>
              <a:rPr lang="fr-FR" sz="1600" b="1" dirty="0" smtClean="0">
                <a:latin typeface="Courier New" pitchFamily="49" charset="0"/>
                <a:cs typeface="Courier New" pitchFamily="49" charset="0"/>
              </a:rPr>
              <a:t>	$</a:t>
            </a:r>
            <a:r>
              <a:rPr lang="fr-FR" sz="1600" b="1" dirty="0" err="1">
                <a:latin typeface="Courier New" pitchFamily="49" charset="0"/>
                <a:cs typeface="Courier New" pitchFamily="49" charset="0"/>
              </a:rPr>
              <a:t>this</a:t>
            </a:r>
            <a:r>
              <a:rPr lang="fr-FR" sz="1600" b="1" dirty="0">
                <a:latin typeface="Courier New" pitchFamily="49" charset="0"/>
                <a:cs typeface="Courier New" pitchFamily="49" charset="0"/>
              </a:rPr>
              <a:t>-&gt;</a:t>
            </a:r>
            <a:r>
              <a:rPr lang="fr-FR" sz="1600" b="1" dirty="0" err="1">
                <a:latin typeface="Courier New" pitchFamily="49" charset="0"/>
                <a:cs typeface="Courier New" pitchFamily="49" charset="0"/>
              </a:rPr>
              <a:t>envoyerEMail</a:t>
            </a:r>
            <a:r>
              <a:rPr lang="fr-FR" sz="1600" b="1" dirty="0">
                <a:latin typeface="Courier New" pitchFamily="49" charset="0"/>
                <a:cs typeface="Courier New" pitchFamily="49" charset="0"/>
              </a:rPr>
              <a:t>('Vous avez été banni', 'Ne revenez plus !');</a:t>
            </a:r>
          </a:p>
          <a:p>
            <a:pPr marL="0" indent="0">
              <a:buNone/>
            </a:pPr>
            <a:r>
              <a:rPr lang="fr-FR" sz="1600" b="1" dirty="0">
                <a:latin typeface="Courier New" pitchFamily="49" charset="0"/>
                <a:cs typeface="Courier New" pitchFamily="49" charset="0"/>
              </a:rPr>
              <a:t>    </a:t>
            </a:r>
            <a:r>
              <a:rPr lang="fr-FR" sz="1600" b="1" dirty="0" smtClean="0">
                <a:latin typeface="Courier New" pitchFamily="49" charset="0"/>
                <a:cs typeface="Courier New" pitchFamily="49" charset="0"/>
              </a:rPr>
              <a:t>	}</a:t>
            </a:r>
            <a:endParaRPr lang="fr-FR" sz="1600" b="1" dirty="0">
              <a:latin typeface="Courier New" pitchFamily="49" charset="0"/>
              <a:cs typeface="Courier New" pitchFamily="49" charset="0"/>
            </a:endParaRPr>
          </a:p>
          <a:p>
            <a:pPr marL="0" indent="0">
              <a:buNone/>
            </a:pPr>
            <a:r>
              <a:rPr lang="fr-FR" sz="1600" b="1" dirty="0">
                <a:latin typeface="Courier New" pitchFamily="49" charset="0"/>
                <a:cs typeface="Courier New" pitchFamily="49" charset="0"/>
              </a:rPr>
              <a:t>}</a:t>
            </a:r>
          </a:p>
          <a:p>
            <a:pPr marL="0" indent="0">
              <a:buNone/>
            </a:pPr>
            <a:r>
              <a:rPr lang="fr-FR" sz="1600" b="1" dirty="0" smtClean="0">
                <a:solidFill>
                  <a:srgbClr val="C00000"/>
                </a:solidFill>
                <a:latin typeface="Courier New" pitchFamily="49" charset="0"/>
                <a:cs typeface="Courier New" pitchFamily="49" charset="0"/>
              </a:rPr>
              <a:t>?&gt;</a:t>
            </a:r>
            <a:endParaRPr lang="fr-FR" sz="1600" b="1" dirty="0">
              <a:solidFill>
                <a:srgbClr val="C00000"/>
              </a:solidFill>
              <a:latin typeface="Courier New" pitchFamily="49" charset="0"/>
              <a:cs typeface="Courier New" pitchFamily="49" charset="0"/>
            </a:endParaRPr>
          </a:p>
          <a:p>
            <a:pPr marL="0" indent="0">
              <a:buNone/>
            </a:pPr>
            <a:endParaRPr lang="fr-FR" sz="2000" dirty="0" smtClean="0"/>
          </a:p>
          <a:p>
            <a:pPr marL="0" indent="0">
              <a:buNone/>
            </a:pPr>
            <a:endParaRPr lang="fr-FR" sz="2000" dirty="0"/>
          </a:p>
        </p:txBody>
      </p:sp>
    </p:spTree>
    <p:extLst>
      <p:ext uri="{BB962C8B-B14F-4D97-AF65-F5344CB8AC3E}">
        <p14:creationId xmlns:p14="http://schemas.microsoft.com/office/powerpoint/2010/main" val="213458013"/>
      </p:ext>
    </p:extLst>
  </p:cSld>
  <p:clrMapOvr>
    <a:masterClrMapping/>
  </p:clrMapOvr>
  <p:transition spd="slow">
    <p:wipe dir="d"/>
  </p:transition>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smtClean="0">
                <a:solidFill>
                  <a:schemeClr val="accent2">
                    <a:lumMod val="75000"/>
                  </a:schemeClr>
                </a:solidFill>
              </a:rPr>
              <a:t>class</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55576" y="1556792"/>
            <a:ext cx="8274496" cy="5040560"/>
          </a:xfrm>
        </p:spPr>
        <p:txBody>
          <a:bodyPr numCol="1">
            <a:normAutofit/>
          </a:bodyPr>
          <a:lstStyle/>
          <a:p>
            <a:pPr marL="0" indent="0">
              <a:buNone/>
            </a:pPr>
            <a:r>
              <a:rPr lang="fr-FR" sz="1600" dirty="0"/>
              <a:t>La fonction </a:t>
            </a:r>
            <a:r>
              <a:rPr lang="fr-FR" sz="1600" dirty="0" err="1"/>
              <a:t>envoyerEMail</a:t>
            </a:r>
            <a:r>
              <a:rPr lang="fr-FR" sz="1600" dirty="0"/>
              <a:t> est toute simple : elle utilise la fonction mail() de PHP qui permet d'envoyer un e-mail, et se base sur l'adresse e-mail stockée dans l'objet </a:t>
            </a:r>
            <a:r>
              <a:rPr lang="fr-FR" sz="1600" b="1" dirty="0">
                <a:solidFill>
                  <a:schemeClr val="accent2">
                    <a:lumMod val="75000"/>
                  </a:schemeClr>
                </a:solidFill>
              </a:rPr>
              <a:t>($</a:t>
            </a:r>
            <a:r>
              <a:rPr lang="fr-FR" sz="1600" b="1" dirty="0" err="1">
                <a:solidFill>
                  <a:schemeClr val="accent2">
                    <a:lumMod val="75000"/>
                  </a:schemeClr>
                </a:solidFill>
              </a:rPr>
              <a:t>this</a:t>
            </a:r>
            <a:r>
              <a:rPr lang="fr-FR" sz="1600" b="1" dirty="0">
                <a:solidFill>
                  <a:schemeClr val="accent2">
                    <a:lumMod val="75000"/>
                  </a:schemeClr>
                </a:solidFill>
              </a:rPr>
              <a:t>-&gt;email</a:t>
            </a:r>
            <a:r>
              <a:rPr lang="fr-FR" sz="1600" dirty="0"/>
              <a:t>).</a:t>
            </a:r>
          </a:p>
          <a:p>
            <a:pPr marL="0" indent="0">
              <a:buNone/>
            </a:pPr>
            <a:r>
              <a:rPr lang="fr-FR" sz="1600" dirty="0"/>
              <a:t>D'autre part, la fonction bannir() change le statut actif du membre pour indiquer qu'il n'est plus actif et lui envoie un e-mail pour l'avertir de son bannissement. On en profite pour réutiliser la fonction </a:t>
            </a:r>
            <a:r>
              <a:rPr lang="fr-FR" sz="1600" dirty="0" err="1"/>
              <a:t>envoyerEMail</a:t>
            </a:r>
            <a:r>
              <a:rPr lang="fr-FR" sz="1600" dirty="0"/>
              <a:t>() de notre classe. </a:t>
            </a:r>
            <a:endParaRPr lang="fr-FR" sz="1600" dirty="0" smtClean="0"/>
          </a:p>
          <a:p>
            <a:pPr marL="0" indent="0">
              <a:buNone/>
            </a:pPr>
            <a:r>
              <a:rPr lang="fr-FR" sz="1600" dirty="0" smtClean="0"/>
              <a:t>Vous </a:t>
            </a:r>
            <a:r>
              <a:rPr lang="fr-FR" sz="1600" dirty="0"/>
              <a:t>remarquerez qu'on doit placer là aussi le préfixe </a:t>
            </a:r>
            <a:r>
              <a:rPr lang="fr-FR" sz="1600" b="1" dirty="0">
                <a:solidFill>
                  <a:schemeClr val="accent2">
                    <a:lumMod val="75000"/>
                  </a:schemeClr>
                </a:solidFill>
              </a:rPr>
              <a:t>$</a:t>
            </a:r>
            <a:r>
              <a:rPr lang="fr-FR" sz="1600" b="1" dirty="0" err="1">
                <a:solidFill>
                  <a:schemeClr val="accent2">
                    <a:lumMod val="75000"/>
                  </a:schemeClr>
                </a:solidFill>
              </a:rPr>
              <a:t>this</a:t>
            </a:r>
            <a:r>
              <a:rPr lang="fr-FR" sz="1600" b="1" dirty="0">
                <a:solidFill>
                  <a:schemeClr val="accent2">
                    <a:lumMod val="75000"/>
                  </a:schemeClr>
                </a:solidFill>
              </a:rPr>
              <a:t>-&gt; </a:t>
            </a:r>
            <a:r>
              <a:rPr lang="fr-FR" sz="1600" dirty="0"/>
              <a:t>devant le nom d'une fonction de la classe qu'on appelle.</a:t>
            </a:r>
          </a:p>
          <a:p>
            <a:pPr marL="0" indent="0">
              <a:buNone/>
            </a:pPr>
            <a:endParaRPr lang="fr-FR" sz="2000" dirty="0" smtClean="0"/>
          </a:p>
          <a:p>
            <a:pPr marL="0" indent="0">
              <a:buNone/>
            </a:pPr>
            <a:endParaRPr lang="fr-FR" sz="2000" dirty="0"/>
          </a:p>
        </p:txBody>
      </p:sp>
    </p:spTree>
    <p:extLst>
      <p:ext uri="{BB962C8B-B14F-4D97-AF65-F5344CB8AC3E}">
        <p14:creationId xmlns:p14="http://schemas.microsoft.com/office/powerpoint/2010/main" val="3232476622"/>
      </p:ext>
    </p:extLst>
  </p:cSld>
  <p:clrMapOvr>
    <a:masterClrMapping/>
  </p:clrMapOvr>
  <p:transition spd="slow">
    <p:wipe dir="d"/>
  </p:transition>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smtClean="0">
                <a:solidFill>
                  <a:schemeClr val="accent2">
                    <a:lumMod val="75000"/>
                  </a:schemeClr>
                </a:solidFill>
              </a:rPr>
              <a:t>class</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55576" y="1556792"/>
            <a:ext cx="8274496" cy="5040560"/>
          </a:xfrm>
        </p:spPr>
        <p:txBody>
          <a:bodyPr numCol="1">
            <a:normAutofit/>
          </a:bodyPr>
          <a:lstStyle/>
          <a:p>
            <a:pPr marL="0" indent="0">
              <a:spcBef>
                <a:spcPts val="0"/>
              </a:spcBef>
              <a:buNone/>
            </a:pPr>
            <a:r>
              <a:rPr lang="fr-FR" sz="1400" dirty="0">
                <a:solidFill>
                  <a:srgbClr val="C00000"/>
                </a:solidFill>
              </a:rPr>
              <a:t>&lt;?PHP</a:t>
            </a:r>
          </a:p>
          <a:p>
            <a:pPr marL="0" indent="0">
              <a:spcBef>
                <a:spcPts val="0"/>
              </a:spcBef>
              <a:buNone/>
            </a:pPr>
            <a:r>
              <a:rPr lang="fr-FR" sz="1400" dirty="0"/>
              <a:t>class Membre</a:t>
            </a:r>
          </a:p>
          <a:p>
            <a:pPr marL="0" indent="0">
              <a:spcBef>
                <a:spcPts val="0"/>
              </a:spcBef>
              <a:buNone/>
            </a:pPr>
            <a:r>
              <a:rPr lang="fr-FR" sz="1400" dirty="0"/>
              <a:t>{</a:t>
            </a:r>
          </a:p>
          <a:p>
            <a:pPr marL="0" indent="0">
              <a:spcBef>
                <a:spcPts val="0"/>
              </a:spcBef>
              <a:buNone/>
            </a:pPr>
            <a:r>
              <a:rPr lang="fr-FR" sz="1400" dirty="0"/>
              <a:t>	</a:t>
            </a:r>
            <a:r>
              <a:rPr lang="fr-FR" sz="1400" dirty="0" err="1"/>
              <a:t>private</a:t>
            </a:r>
            <a:r>
              <a:rPr lang="fr-FR" sz="1400" dirty="0"/>
              <a:t> $pseudo;</a:t>
            </a:r>
          </a:p>
          <a:p>
            <a:pPr marL="0" indent="0">
              <a:spcBef>
                <a:spcPts val="0"/>
              </a:spcBef>
              <a:buNone/>
            </a:pPr>
            <a:r>
              <a:rPr lang="fr-FR" sz="1400" dirty="0"/>
              <a:t>	</a:t>
            </a:r>
            <a:r>
              <a:rPr lang="fr-FR" sz="1400" dirty="0" err="1"/>
              <a:t>private</a:t>
            </a:r>
            <a:r>
              <a:rPr lang="fr-FR" sz="1400" dirty="0"/>
              <a:t> $email;</a:t>
            </a:r>
          </a:p>
          <a:p>
            <a:pPr marL="0" indent="0">
              <a:spcBef>
                <a:spcPts val="0"/>
              </a:spcBef>
              <a:buNone/>
            </a:pPr>
            <a:r>
              <a:rPr lang="fr-FR" sz="1400" dirty="0"/>
              <a:t>	</a:t>
            </a:r>
            <a:r>
              <a:rPr lang="fr-FR" sz="1400" dirty="0" err="1"/>
              <a:t>private</a:t>
            </a:r>
            <a:r>
              <a:rPr lang="fr-FR" sz="1400" dirty="0"/>
              <a:t> $signature;</a:t>
            </a:r>
          </a:p>
          <a:p>
            <a:pPr marL="0" indent="0">
              <a:spcBef>
                <a:spcPts val="0"/>
              </a:spcBef>
              <a:buNone/>
            </a:pPr>
            <a:r>
              <a:rPr lang="fr-FR" sz="1400" dirty="0"/>
              <a:t>	</a:t>
            </a:r>
            <a:r>
              <a:rPr lang="fr-FR" sz="1400" dirty="0" err="1"/>
              <a:t>private</a:t>
            </a:r>
            <a:r>
              <a:rPr lang="fr-FR" sz="1400" dirty="0"/>
              <a:t> $actif;</a:t>
            </a:r>
          </a:p>
          <a:p>
            <a:pPr marL="0" indent="0">
              <a:spcBef>
                <a:spcPts val="0"/>
              </a:spcBef>
              <a:buNone/>
            </a:pPr>
            <a:r>
              <a:rPr lang="fr-FR" sz="1400" dirty="0"/>
              <a:t>	</a:t>
            </a:r>
          </a:p>
          <a:p>
            <a:pPr marL="0" indent="0">
              <a:spcBef>
                <a:spcPts val="0"/>
              </a:spcBef>
              <a:buNone/>
            </a:pPr>
            <a:r>
              <a:rPr lang="fr-FR" sz="1400" dirty="0"/>
              <a:t>	public </a:t>
            </a:r>
            <a:r>
              <a:rPr lang="fr-FR" sz="1400" dirty="0" err="1"/>
              <a:t>function</a:t>
            </a:r>
            <a:r>
              <a:rPr lang="fr-FR" sz="1400" dirty="0"/>
              <a:t> </a:t>
            </a:r>
            <a:r>
              <a:rPr lang="fr-FR" sz="1400" dirty="0" err="1"/>
              <a:t>getPseudo</a:t>
            </a:r>
            <a:r>
              <a:rPr lang="fr-FR" sz="1400" dirty="0"/>
              <a:t>(){</a:t>
            </a:r>
          </a:p>
          <a:p>
            <a:pPr marL="0" indent="0">
              <a:spcBef>
                <a:spcPts val="0"/>
              </a:spcBef>
              <a:buNone/>
            </a:pPr>
            <a:r>
              <a:rPr lang="fr-FR" sz="1400" dirty="0"/>
              <a:t>		return $</a:t>
            </a:r>
            <a:r>
              <a:rPr lang="fr-FR" sz="1400" dirty="0" err="1"/>
              <a:t>this</a:t>
            </a:r>
            <a:r>
              <a:rPr lang="fr-FR" sz="1400" dirty="0"/>
              <a:t>-&gt;pseudo;</a:t>
            </a:r>
          </a:p>
          <a:p>
            <a:pPr marL="0" indent="0">
              <a:spcBef>
                <a:spcPts val="0"/>
              </a:spcBef>
              <a:buNone/>
            </a:pPr>
            <a:r>
              <a:rPr lang="fr-FR" sz="1400" dirty="0"/>
              <a:t>	}</a:t>
            </a:r>
          </a:p>
          <a:p>
            <a:pPr marL="0" indent="0">
              <a:spcBef>
                <a:spcPts val="0"/>
              </a:spcBef>
              <a:buNone/>
            </a:pPr>
            <a:r>
              <a:rPr lang="fr-FR" sz="1400" dirty="0"/>
              <a:t>	public </a:t>
            </a:r>
            <a:r>
              <a:rPr lang="fr-FR" sz="1400" dirty="0" err="1"/>
              <a:t>function</a:t>
            </a:r>
            <a:r>
              <a:rPr lang="fr-FR" sz="1400" dirty="0"/>
              <a:t> </a:t>
            </a:r>
            <a:r>
              <a:rPr lang="fr-FR" sz="1400" dirty="0" err="1"/>
              <a:t>setPseudo</a:t>
            </a:r>
            <a:r>
              <a:rPr lang="fr-FR" sz="1400" dirty="0"/>
              <a:t>($</a:t>
            </a:r>
            <a:r>
              <a:rPr lang="fr-FR" sz="1400" dirty="0" err="1"/>
              <a:t>nouveauPseudo</a:t>
            </a:r>
            <a:r>
              <a:rPr lang="fr-FR" sz="1400" dirty="0"/>
              <a:t>) {</a:t>
            </a:r>
          </a:p>
          <a:p>
            <a:pPr marL="0" indent="0">
              <a:spcBef>
                <a:spcPts val="0"/>
              </a:spcBef>
              <a:buNone/>
            </a:pPr>
            <a:r>
              <a:rPr lang="fr-FR" sz="1400" dirty="0"/>
              <a:t>		$</a:t>
            </a:r>
            <a:r>
              <a:rPr lang="fr-FR" sz="1400" dirty="0" err="1"/>
              <a:t>this</a:t>
            </a:r>
            <a:r>
              <a:rPr lang="fr-FR" sz="1400" dirty="0"/>
              <a:t>-&gt;pseudo = $</a:t>
            </a:r>
            <a:r>
              <a:rPr lang="fr-FR" sz="1400" dirty="0" err="1"/>
              <a:t>nouveauPseudo</a:t>
            </a:r>
            <a:r>
              <a:rPr lang="fr-FR" sz="1400" dirty="0"/>
              <a:t>;</a:t>
            </a:r>
          </a:p>
          <a:p>
            <a:pPr marL="0" indent="0">
              <a:spcBef>
                <a:spcPts val="0"/>
              </a:spcBef>
              <a:buNone/>
            </a:pPr>
            <a:r>
              <a:rPr lang="fr-FR" sz="1400" dirty="0"/>
              <a:t>	}</a:t>
            </a:r>
          </a:p>
          <a:p>
            <a:pPr marL="0" indent="0">
              <a:spcBef>
                <a:spcPts val="0"/>
              </a:spcBef>
              <a:buNone/>
            </a:pPr>
            <a:r>
              <a:rPr lang="fr-FR" sz="1400" dirty="0"/>
              <a:t>	public </a:t>
            </a:r>
            <a:r>
              <a:rPr lang="fr-FR" sz="1400" dirty="0" err="1"/>
              <a:t>function</a:t>
            </a:r>
            <a:r>
              <a:rPr lang="fr-FR" sz="1400" dirty="0"/>
              <a:t> </a:t>
            </a:r>
            <a:r>
              <a:rPr lang="fr-FR" sz="1400" dirty="0" err="1"/>
              <a:t>envoyerEMail</a:t>
            </a:r>
            <a:r>
              <a:rPr lang="fr-FR" sz="1400" dirty="0"/>
              <a:t>($titre, $message) {</a:t>
            </a:r>
          </a:p>
          <a:p>
            <a:pPr marL="0" indent="0">
              <a:spcBef>
                <a:spcPts val="0"/>
              </a:spcBef>
              <a:buNone/>
            </a:pPr>
            <a:r>
              <a:rPr lang="fr-FR" sz="1400" dirty="0"/>
              <a:t>        	mail($</a:t>
            </a:r>
            <a:r>
              <a:rPr lang="fr-FR" sz="1400" dirty="0" err="1"/>
              <a:t>this</a:t>
            </a:r>
            <a:r>
              <a:rPr lang="fr-FR" sz="1400" dirty="0"/>
              <a:t>-&gt;email, $titre, $message);</a:t>
            </a:r>
          </a:p>
          <a:p>
            <a:pPr marL="0" indent="0">
              <a:spcBef>
                <a:spcPts val="0"/>
              </a:spcBef>
              <a:buNone/>
            </a:pPr>
            <a:r>
              <a:rPr lang="fr-FR" sz="1400" dirty="0"/>
              <a:t>    	}</a:t>
            </a:r>
          </a:p>
          <a:p>
            <a:pPr marL="0" indent="0">
              <a:spcBef>
                <a:spcPts val="0"/>
              </a:spcBef>
              <a:buNone/>
            </a:pPr>
            <a:r>
              <a:rPr lang="fr-FR" sz="1400" dirty="0"/>
              <a:t>	public </a:t>
            </a:r>
            <a:r>
              <a:rPr lang="fr-FR" sz="1400" dirty="0" err="1"/>
              <a:t>function</a:t>
            </a:r>
            <a:r>
              <a:rPr lang="fr-FR" sz="1400" dirty="0"/>
              <a:t> bannir(){</a:t>
            </a:r>
          </a:p>
          <a:p>
            <a:pPr marL="0" indent="0">
              <a:spcBef>
                <a:spcPts val="0"/>
              </a:spcBef>
              <a:buNone/>
            </a:pPr>
            <a:r>
              <a:rPr lang="fr-FR" sz="1400" dirty="0"/>
              <a:t>        	$</a:t>
            </a:r>
            <a:r>
              <a:rPr lang="fr-FR" sz="1400" dirty="0" err="1"/>
              <a:t>this</a:t>
            </a:r>
            <a:r>
              <a:rPr lang="fr-FR" sz="1400" dirty="0"/>
              <a:t>-&gt;actif = false;</a:t>
            </a:r>
          </a:p>
          <a:p>
            <a:pPr marL="0" indent="0">
              <a:spcBef>
                <a:spcPts val="0"/>
              </a:spcBef>
              <a:buNone/>
            </a:pPr>
            <a:r>
              <a:rPr lang="fr-FR" sz="1400" dirty="0"/>
              <a:t>        	$</a:t>
            </a:r>
            <a:r>
              <a:rPr lang="fr-FR" sz="1400" dirty="0" err="1"/>
              <a:t>this</a:t>
            </a:r>
            <a:r>
              <a:rPr lang="fr-FR" sz="1400" dirty="0"/>
              <a:t>-&gt;</a:t>
            </a:r>
            <a:r>
              <a:rPr lang="fr-FR" sz="1400" dirty="0" err="1"/>
              <a:t>envoyerEMail</a:t>
            </a:r>
            <a:r>
              <a:rPr lang="fr-FR" sz="1400" dirty="0"/>
              <a:t>('Vous avez été banni', 'Ne revenez plus !');</a:t>
            </a:r>
          </a:p>
          <a:p>
            <a:pPr marL="0" indent="0">
              <a:spcBef>
                <a:spcPts val="0"/>
              </a:spcBef>
              <a:buNone/>
            </a:pPr>
            <a:r>
              <a:rPr lang="fr-FR" sz="1400" dirty="0"/>
              <a:t>    	}</a:t>
            </a:r>
          </a:p>
          <a:p>
            <a:pPr marL="0" indent="0">
              <a:spcBef>
                <a:spcPts val="0"/>
              </a:spcBef>
              <a:buNone/>
            </a:pPr>
            <a:r>
              <a:rPr lang="fr-FR" sz="1400" dirty="0"/>
              <a:t>}</a:t>
            </a:r>
          </a:p>
          <a:p>
            <a:pPr marL="0" indent="0">
              <a:spcBef>
                <a:spcPts val="0"/>
              </a:spcBef>
              <a:buNone/>
            </a:pPr>
            <a:r>
              <a:rPr lang="fr-FR" sz="1400" dirty="0">
                <a:solidFill>
                  <a:srgbClr val="C00000"/>
                </a:solidFill>
              </a:rPr>
              <a:t>?&gt;</a:t>
            </a:r>
            <a:endParaRPr lang="fr-FR" sz="1400" dirty="0" smtClean="0">
              <a:solidFill>
                <a:srgbClr val="C00000"/>
              </a:solidFill>
            </a:endParaRPr>
          </a:p>
          <a:p>
            <a:pPr marL="0" indent="0">
              <a:buNone/>
            </a:pPr>
            <a:endParaRPr lang="fr-FR" sz="2000" dirty="0"/>
          </a:p>
        </p:txBody>
      </p:sp>
    </p:spTree>
    <p:extLst>
      <p:ext uri="{BB962C8B-B14F-4D97-AF65-F5344CB8AC3E}">
        <p14:creationId xmlns:p14="http://schemas.microsoft.com/office/powerpoint/2010/main" val="794865353"/>
      </p:ext>
    </p:extLst>
  </p:cSld>
  <p:clrMapOvr>
    <a:masterClrMapping/>
  </p:clrMapOvr>
  <p:transition spd="slow">
    <p:wipe dir="d"/>
  </p:transition>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smtClean="0">
                <a:solidFill>
                  <a:schemeClr val="accent2">
                    <a:lumMod val="75000"/>
                  </a:schemeClr>
                </a:solidFill>
              </a:rPr>
              <a:t>class</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55576" y="1556792"/>
            <a:ext cx="8274496" cy="5040560"/>
          </a:xfrm>
        </p:spPr>
        <p:txBody>
          <a:bodyPr numCol="1">
            <a:normAutofit/>
          </a:bodyPr>
          <a:lstStyle/>
          <a:p>
            <a:pPr marL="0" indent="0">
              <a:spcBef>
                <a:spcPts val="0"/>
              </a:spcBef>
              <a:buNone/>
            </a:pPr>
            <a:r>
              <a:rPr lang="fr-FR" sz="1400" dirty="0" smtClean="0"/>
              <a:t>Comment utiliser cette classe ?</a:t>
            </a:r>
          </a:p>
          <a:p>
            <a:pPr marL="0" indent="0">
              <a:spcBef>
                <a:spcPts val="0"/>
              </a:spcBef>
              <a:buNone/>
            </a:pPr>
            <a:r>
              <a:rPr lang="fr-FR" sz="1400" dirty="0" smtClean="0"/>
              <a:t>Tout d'abord, l'enregistrer sous le nom </a:t>
            </a:r>
            <a:r>
              <a:rPr lang="fr-FR" sz="1400" dirty="0" err="1" smtClean="0"/>
              <a:t>Membre.class.php</a:t>
            </a:r>
            <a:r>
              <a:rPr lang="fr-FR" sz="1400" dirty="0" smtClean="0"/>
              <a:t>.</a:t>
            </a:r>
          </a:p>
          <a:p>
            <a:pPr marL="0" indent="0">
              <a:spcBef>
                <a:spcPts val="0"/>
              </a:spcBef>
              <a:buNone/>
            </a:pPr>
            <a:r>
              <a:rPr lang="fr-FR" sz="1400" dirty="0" smtClean="0"/>
              <a:t>Ensuite ouvrir un nouveau fichier dans lequel on codera :</a:t>
            </a:r>
          </a:p>
          <a:p>
            <a:pPr marL="0" indent="0">
              <a:spcBef>
                <a:spcPts val="0"/>
              </a:spcBef>
              <a:buNone/>
            </a:pPr>
            <a:endParaRPr lang="fr-FR" sz="1400" dirty="0" smtClean="0"/>
          </a:p>
          <a:p>
            <a:pPr marL="0" indent="0">
              <a:spcBef>
                <a:spcPts val="0"/>
              </a:spcBef>
              <a:buNone/>
            </a:pPr>
            <a:r>
              <a:rPr lang="fr-FR" sz="1400" dirty="0" smtClean="0">
                <a:solidFill>
                  <a:srgbClr val="C00000"/>
                </a:solidFill>
              </a:rPr>
              <a:t>&lt;?</a:t>
            </a:r>
            <a:r>
              <a:rPr lang="fr-FR" sz="1400" dirty="0">
                <a:solidFill>
                  <a:srgbClr val="C00000"/>
                </a:solidFill>
              </a:rPr>
              <a:t>PHP</a:t>
            </a:r>
          </a:p>
          <a:p>
            <a:pPr marL="0" indent="0">
              <a:buNone/>
            </a:pPr>
            <a:r>
              <a:rPr lang="fr-FR" sz="1400" b="1" dirty="0" err="1">
                <a:solidFill>
                  <a:schemeClr val="accent2">
                    <a:lumMod val="75000"/>
                  </a:schemeClr>
                </a:solidFill>
              </a:rPr>
              <a:t>include_once</a:t>
            </a:r>
            <a:r>
              <a:rPr lang="fr-FR" sz="1400" dirty="0"/>
              <a:t>('</a:t>
            </a:r>
            <a:r>
              <a:rPr lang="fr-FR" sz="1400" dirty="0" err="1"/>
              <a:t>Membre.class.php</a:t>
            </a:r>
            <a:r>
              <a:rPr lang="fr-FR" sz="1400" dirty="0" smtClean="0"/>
              <a:t>');		// inclure la classe</a:t>
            </a:r>
            <a:endParaRPr lang="fr-FR" sz="1400" dirty="0"/>
          </a:p>
          <a:p>
            <a:pPr marL="0" indent="0">
              <a:buNone/>
            </a:pPr>
            <a:r>
              <a:rPr lang="fr-FR" sz="1400" dirty="0"/>
              <a:t> </a:t>
            </a:r>
          </a:p>
          <a:p>
            <a:pPr marL="0" indent="0">
              <a:buNone/>
            </a:pPr>
            <a:r>
              <a:rPr lang="fr-FR" sz="1400" dirty="0"/>
              <a:t>$membre = </a:t>
            </a:r>
            <a:r>
              <a:rPr lang="fr-FR" sz="1400" b="1" dirty="0">
                <a:solidFill>
                  <a:schemeClr val="tx2">
                    <a:lumMod val="75000"/>
                  </a:schemeClr>
                </a:solidFill>
              </a:rPr>
              <a:t>new</a:t>
            </a:r>
            <a:r>
              <a:rPr lang="fr-FR" sz="1400" dirty="0"/>
              <a:t> Membre</a:t>
            </a:r>
            <a:r>
              <a:rPr lang="fr-FR" sz="1400" dirty="0" smtClean="0"/>
              <a:t>();		// création d'un nouveau membre</a:t>
            </a:r>
            <a:endParaRPr lang="fr-FR" sz="1400" dirty="0"/>
          </a:p>
          <a:p>
            <a:pPr marL="0" indent="0">
              <a:buNone/>
            </a:pPr>
            <a:r>
              <a:rPr lang="fr-FR" sz="1400" dirty="0"/>
              <a:t>$membre-&gt;</a:t>
            </a:r>
            <a:r>
              <a:rPr lang="fr-FR" sz="1400" b="1" dirty="0" err="1">
                <a:solidFill>
                  <a:schemeClr val="tx2">
                    <a:lumMod val="75000"/>
                  </a:schemeClr>
                </a:solidFill>
              </a:rPr>
              <a:t>setPseudo</a:t>
            </a:r>
            <a:r>
              <a:rPr lang="fr-FR" sz="1400" dirty="0"/>
              <a:t>(</a:t>
            </a:r>
            <a:r>
              <a:rPr lang="fr-FR" sz="1400" dirty="0" smtClean="0"/>
              <a:t>'Remy92');		// son pseudo est Remy92</a:t>
            </a:r>
            <a:endParaRPr lang="fr-FR" sz="1400" dirty="0"/>
          </a:p>
          <a:p>
            <a:pPr marL="0" indent="0">
              <a:buNone/>
            </a:pPr>
            <a:r>
              <a:rPr lang="fr-FR" sz="1400" dirty="0" err="1"/>
              <a:t>echo</a:t>
            </a:r>
            <a:r>
              <a:rPr lang="fr-FR" sz="1400" dirty="0"/>
              <a:t> $membre-&gt;</a:t>
            </a:r>
            <a:r>
              <a:rPr lang="fr-FR" sz="1400" b="1" dirty="0" err="1">
                <a:solidFill>
                  <a:schemeClr val="tx2">
                    <a:lumMod val="75000"/>
                  </a:schemeClr>
                </a:solidFill>
              </a:rPr>
              <a:t>getPseudo</a:t>
            </a:r>
            <a:r>
              <a:rPr lang="fr-FR" sz="1400" dirty="0"/>
              <a:t>() . ', je vais te bannir </a:t>
            </a:r>
            <a:r>
              <a:rPr lang="fr-FR" sz="1400" dirty="0" smtClean="0"/>
              <a:t>!';   // recherche et affichage du pseudo</a:t>
            </a:r>
          </a:p>
          <a:p>
            <a:pPr marL="0" indent="0">
              <a:buNone/>
            </a:pPr>
            <a:r>
              <a:rPr lang="fr-FR" sz="1400" dirty="0" smtClean="0"/>
              <a:t>$membre</a:t>
            </a:r>
            <a:r>
              <a:rPr lang="fr-FR" sz="1400" b="1" dirty="0" smtClean="0">
                <a:solidFill>
                  <a:schemeClr val="tx2">
                    <a:lumMod val="75000"/>
                  </a:schemeClr>
                </a:solidFill>
              </a:rPr>
              <a:t>-</a:t>
            </a:r>
            <a:r>
              <a:rPr lang="fr-FR" sz="1400" b="1" dirty="0">
                <a:solidFill>
                  <a:schemeClr val="tx2">
                    <a:lumMod val="75000"/>
                  </a:schemeClr>
                </a:solidFill>
              </a:rPr>
              <a:t>&gt;bannir</a:t>
            </a:r>
            <a:r>
              <a:rPr lang="fr-FR" sz="1400" b="1" dirty="0" smtClean="0">
                <a:solidFill>
                  <a:schemeClr val="tx2">
                    <a:lumMod val="75000"/>
                  </a:schemeClr>
                </a:solidFill>
              </a:rPr>
              <a:t>();			</a:t>
            </a:r>
            <a:r>
              <a:rPr lang="fr-FR" sz="1400" dirty="0" smtClean="0"/>
              <a:t>// bannissement du membre</a:t>
            </a:r>
            <a:endParaRPr lang="fr-FR" sz="1400" dirty="0"/>
          </a:p>
          <a:p>
            <a:pPr marL="0" indent="0">
              <a:spcBef>
                <a:spcPts val="0"/>
              </a:spcBef>
              <a:buNone/>
            </a:pPr>
            <a:r>
              <a:rPr lang="fr-FR" sz="1400" dirty="0" smtClean="0">
                <a:solidFill>
                  <a:srgbClr val="C00000"/>
                </a:solidFill>
              </a:rPr>
              <a:t>?&gt;</a:t>
            </a:r>
          </a:p>
          <a:p>
            <a:pPr marL="0" indent="0">
              <a:buNone/>
            </a:pPr>
            <a:r>
              <a:rPr lang="fr-FR" sz="1800" dirty="0" smtClean="0"/>
              <a:t>Si vous exécutez ce script une erreur se produira car l'adresse email n'a pas été renseignée.</a:t>
            </a:r>
          </a:p>
          <a:p>
            <a:pPr marL="0" indent="0">
              <a:buNone/>
            </a:pPr>
            <a:r>
              <a:rPr lang="fr-FR" sz="1800" dirty="0" smtClean="0"/>
              <a:t>Cela veut dire que notre classe est encore incomplète et notre objet améliorable.</a:t>
            </a:r>
            <a:endParaRPr lang="fr-FR" sz="1800" dirty="0"/>
          </a:p>
        </p:txBody>
      </p:sp>
    </p:spTree>
    <p:extLst>
      <p:ext uri="{BB962C8B-B14F-4D97-AF65-F5344CB8AC3E}">
        <p14:creationId xmlns:p14="http://schemas.microsoft.com/office/powerpoint/2010/main" val="3140048307"/>
      </p:ext>
    </p:extLst>
  </p:cSld>
  <p:clrMapOvr>
    <a:masterClrMapping/>
  </p:clrMapOvr>
  <p:transition spd="slow">
    <p:wipe dir="d"/>
  </p:transition>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smtClean="0">
                <a:solidFill>
                  <a:schemeClr val="accent2">
                    <a:lumMod val="75000"/>
                  </a:schemeClr>
                </a:solidFill>
              </a:rPr>
              <a:t>__</a:t>
            </a:r>
            <a:r>
              <a:rPr lang="fr-FR" sz="3200" b="1" i="1" dirty="0" err="1" smtClean="0">
                <a:solidFill>
                  <a:schemeClr val="accent2">
                    <a:lumMod val="75000"/>
                  </a:schemeClr>
                </a:solidFill>
              </a:rPr>
              <a:t>construct</a:t>
            </a:r>
            <a:r>
              <a:rPr lang="fr-FR" sz="3200" b="1" i="1" dirty="0" smtClean="0">
                <a:solidFill>
                  <a:schemeClr val="accent2">
                    <a:lumMod val="75000"/>
                  </a:schemeClr>
                </a:solidFill>
              </a:rPr>
              <a:t>()</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55576" y="1556792"/>
            <a:ext cx="8274496" cy="5040560"/>
          </a:xfrm>
        </p:spPr>
        <p:txBody>
          <a:bodyPr numCol="1">
            <a:normAutofit/>
          </a:bodyPr>
          <a:lstStyle/>
          <a:p>
            <a:pPr marL="0" indent="0">
              <a:spcBef>
                <a:spcPts val="0"/>
              </a:spcBef>
              <a:buNone/>
            </a:pPr>
            <a:r>
              <a:rPr lang="fr-FR" sz="1600" dirty="0" smtClean="0"/>
              <a:t>Lorsqu'un objet est créé avec le mot clé </a:t>
            </a:r>
            <a:r>
              <a:rPr lang="fr-FR" sz="1600" b="1" dirty="0" smtClean="0">
                <a:solidFill>
                  <a:schemeClr val="tx2">
                    <a:lumMod val="75000"/>
                  </a:schemeClr>
                </a:solidFill>
              </a:rPr>
              <a:t>new </a:t>
            </a:r>
            <a:r>
              <a:rPr lang="fr-FR" sz="1600" dirty="0" smtClean="0"/>
              <a:t>PHP recherche la méthode magique  </a:t>
            </a:r>
            <a:r>
              <a:rPr lang="fr-FR" sz="1600" b="1" dirty="0" smtClean="0">
                <a:solidFill>
                  <a:schemeClr val="accent6">
                    <a:lumMod val="50000"/>
                  </a:schemeClr>
                </a:solidFill>
              </a:rPr>
              <a:t>__</a:t>
            </a:r>
            <a:r>
              <a:rPr lang="fr-FR" sz="1600" b="1" dirty="0" err="1" smtClean="0">
                <a:solidFill>
                  <a:schemeClr val="accent6">
                    <a:lumMod val="50000"/>
                  </a:schemeClr>
                </a:solidFill>
              </a:rPr>
              <a:t>construct</a:t>
            </a:r>
            <a:r>
              <a:rPr lang="fr-FR" sz="1600" b="1" dirty="0" smtClean="0">
                <a:solidFill>
                  <a:schemeClr val="accent6">
                    <a:lumMod val="50000"/>
                  </a:schemeClr>
                </a:solidFill>
              </a:rPr>
              <a:t>().</a:t>
            </a:r>
          </a:p>
          <a:p>
            <a:pPr marL="0" indent="0">
              <a:spcBef>
                <a:spcPts val="0"/>
              </a:spcBef>
              <a:buNone/>
            </a:pPr>
            <a:endParaRPr lang="fr-FR" sz="1600" dirty="0" smtClean="0"/>
          </a:p>
          <a:p>
            <a:pPr marL="0" indent="0">
              <a:spcBef>
                <a:spcPts val="0"/>
              </a:spcBef>
              <a:buNone/>
            </a:pPr>
            <a:r>
              <a:rPr lang="fr-FR" sz="1600" dirty="0" smtClean="0"/>
              <a:t>PHP possède 14 méthodes magiques dont le nom commence par un double </a:t>
            </a:r>
            <a:r>
              <a:rPr lang="fr-FR" sz="1600" dirty="0" err="1" smtClean="0"/>
              <a:t>underscore</a:t>
            </a:r>
            <a:r>
              <a:rPr lang="fr-FR" sz="1600" dirty="0" smtClean="0"/>
              <a:t> </a:t>
            </a:r>
            <a:r>
              <a:rPr lang="fr-FR" sz="1600" b="1" dirty="0" smtClean="0"/>
              <a:t>__</a:t>
            </a:r>
          </a:p>
          <a:p>
            <a:pPr marL="0" indent="0">
              <a:spcBef>
                <a:spcPts val="0"/>
              </a:spcBef>
              <a:buNone/>
            </a:pPr>
            <a:r>
              <a:rPr lang="en-US" sz="1600" dirty="0">
                <a:hlinkClick r:id="rId2"/>
              </a:rPr>
              <a:t>__</a:t>
            </a:r>
            <a:r>
              <a:rPr lang="en-US" sz="1600" dirty="0"/>
              <a:t>construct(), __destruct(), __call(), __</a:t>
            </a:r>
            <a:r>
              <a:rPr lang="en-US" sz="1600" dirty="0" err="1"/>
              <a:t>callStatic</a:t>
            </a:r>
            <a:r>
              <a:rPr lang="en-US" sz="1600" dirty="0"/>
              <a:t>(), __get(), __set(), __</a:t>
            </a:r>
            <a:r>
              <a:rPr lang="en-US" sz="1600" dirty="0" err="1"/>
              <a:t>isset</a:t>
            </a:r>
            <a:r>
              <a:rPr lang="en-US" sz="1600" dirty="0"/>
              <a:t>(), __unset(), __sleep(), __wakeup(), __</a:t>
            </a:r>
            <a:r>
              <a:rPr lang="en-US" sz="1600" dirty="0" err="1"/>
              <a:t>toString</a:t>
            </a:r>
            <a:r>
              <a:rPr lang="en-US" sz="1600" dirty="0"/>
              <a:t>(), __invoke(), __</a:t>
            </a:r>
            <a:r>
              <a:rPr lang="en-US" sz="1600" dirty="0" err="1"/>
              <a:t>set_state</a:t>
            </a:r>
            <a:r>
              <a:rPr lang="en-US" sz="1600" dirty="0"/>
              <a:t>() et __clone() </a:t>
            </a:r>
            <a:endParaRPr lang="fr-FR" sz="1600" dirty="0" smtClean="0"/>
          </a:p>
          <a:p>
            <a:pPr marL="0" indent="0">
              <a:spcBef>
                <a:spcPts val="0"/>
              </a:spcBef>
              <a:buNone/>
            </a:pPr>
            <a:endParaRPr lang="fr-FR" sz="1600" dirty="0"/>
          </a:p>
          <a:p>
            <a:pPr marL="0" indent="0">
              <a:spcBef>
                <a:spcPts val="0"/>
              </a:spcBef>
              <a:buNone/>
            </a:pPr>
            <a:r>
              <a:rPr lang="fr-FR" sz="1600" dirty="0" smtClean="0"/>
              <a:t>Les noms de méthode commençant par un double </a:t>
            </a:r>
            <a:r>
              <a:rPr lang="fr-FR" sz="1600" dirty="0" err="1" smtClean="0"/>
              <a:t>underscore</a:t>
            </a:r>
            <a:r>
              <a:rPr lang="fr-FR" sz="1600" dirty="0" smtClean="0"/>
              <a:t> sont réservées par PHP.</a:t>
            </a:r>
          </a:p>
          <a:p>
            <a:pPr marL="0" indent="0">
              <a:spcBef>
                <a:spcPts val="0"/>
              </a:spcBef>
              <a:buNone/>
            </a:pPr>
            <a:endParaRPr lang="fr-FR" sz="1600" dirty="0"/>
          </a:p>
          <a:p>
            <a:pPr marL="0" indent="0">
              <a:spcBef>
                <a:spcPts val="0"/>
              </a:spcBef>
              <a:buNone/>
            </a:pPr>
            <a:r>
              <a:rPr lang="fr-FR" sz="1600" dirty="0" smtClean="0"/>
              <a:t>Lors de la création d'un nouvel objet, PHP recherche </a:t>
            </a:r>
            <a:r>
              <a:rPr lang="fr-FR" sz="1600" b="1" dirty="0">
                <a:solidFill>
                  <a:schemeClr val="accent6">
                    <a:lumMod val="50000"/>
                  </a:schemeClr>
                </a:solidFill>
              </a:rPr>
              <a:t>__</a:t>
            </a:r>
            <a:r>
              <a:rPr lang="fr-FR" sz="1600" b="1" dirty="0" err="1">
                <a:solidFill>
                  <a:schemeClr val="accent6">
                    <a:lumMod val="50000"/>
                  </a:schemeClr>
                </a:solidFill>
              </a:rPr>
              <a:t>construct</a:t>
            </a:r>
            <a:r>
              <a:rPr lang="fr-FR" sz="1600" b="1" dirty="0" smtClean="0">
                <a:solidFill>
                  <a:schemeClr val="accent6">
                    <a:lumMod val="50000"/>
                  </a:schemeClr>
                </a:solidFill>
              </a:rPr>
              <a:t>(). </a:t>
            </a:r>
            <a:r>
              <a:rPr lang="fr-FR" sz="1600" dirty="0" smtClean="0"/>
              <a:t>Si la méthode a été implémentée dans la classe, elle est exécutée. </a:t>
            </a:r>
            <a:endParaRPr lang="fr-FR" sz="1600" dirty="0"/>
          </a:p>
          <a:p>
            <a:pPr marL="0" indent="0">
              <a:spcBef>
                <a:spcPts val="0"/>
              </a:spcBef>
              <a:buNone/>
            </a:pPr>
            <a:r>
              <a:rPr lang="fr-FR" sz="1600" dirty="0" smtClean="0"/>
              <a:t>Cette méthode a pour but d'initialiser les variables du nouvel objet.</a:t>
            </a:r>
          </a:p>
          <a:p>
            <a:pPr marL="0" indent="0">
              <a:spcBef>
                <a:spcPts val="0"/>
              </a:spcBef>
              <a:buNone/>
            </a:pPr>
            <a:r>
              <a:rPr lang="fr-FR" sz="1600" dirty="0" smtClean="0"/>
              <a:t>Si la méthode n'a pas été implémentée, l'objet créé est vide.</a:t>
            </a:r>
            <a:endParaRPr lang="fr-FR" sz="1600" dirty="0"/>
          </a:p>
        </p:txBody>
      </p:sp>
    </p:spTree>
    <p:extLst>
      <p:ext uri="{BB962C8B-B14F-4D97-AF65-F5344CB8AC3E}">
        <p14:creationId xmlns:p14="http://schemas.microsoft.com/office/powerpoint/2010/main" val="169118676"/>
      </p:ext>
    </p:extLst>
  </p:cSld>
  <p:clrMapOvr>
    <a:masterClrMapping/>
  </p:clrMapOvr>
  <p:transition spd="slow">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tableaux</a:t>
            </a:r>
            <a:endParaRPr lang="fr-FR" dirty="0"/>
          </a:p>
        </p:txBody>
      </p:sp>
      <p:sp>
        <p:nvSpPr>
          <p:cNvPr id="3" name="Espace réservé du contenu 2"/>
          <p:cNvSpPr>
            <a:spLocks noGrp="1"/>
          </p:cNvSpPr>
          <p:nvPr>
            <p:ph idx="1"/>
          </p:nvPr>
        </p:nvSpPr>
        <p:spPr>
          <a:xfrm>
            <a:off x="762000" y="1268760"/>
            <a:ext cx="8274496" cy="5328593"/>
          </a:xfrm>
        </p:spPr>
        <p:txBody>
          <a:bodyPr>
            <a:normAutofit/>
          </a:bodyPr>
          <a:lstStyle/>
          <a:p>
            <a:pPr marL="0" indent="0">
              <a:buNone/>
            </a:pPr>
            <a:r>
              <a:rPr lang="fr-FR" sz="2000" b="1" i="1" dirty="0" smtClean="0"/>
              <a:t>Ajout / modification d'un tableau</a:t>
            </a:r>
          </a:p>
          <a:p>
            <a:pPr marL="0" indent="0">
              <a:buNone/>
            </a:pPr>
            <a:r>
              <a:rPr lang="fr-FR" sz="2000" dirty="0"/>
              <a:t>Un tableau existant peut être modifié en y assignant explicitement des valeurs. </a:t>
            </a:r>
          </a:p>
          <a:p>
            <a:pPr marL="0" indent="0">
              <a:buNone/>
            </a:pPr>
            <a:r>
              <a:rPr lang="fr-FR" sz="2000" dirty="0"/>
              <a:t>L'assignation d'une valeur dans un tableau est effectué en spécifiant la clé, entre crochets. La clé peut également ne pas être renseignée, sous la forme : </a:t>
            </a:r>
            <a:r>
              <a:rPr lang="fr-FR" sz="2000" i="1" dirty="0"/>
              <a:t>[]</a:t>
            </a:r>
            <a:r>
              <a:rPr lang="fr-FR" sz="2000" dirty="0"/>
              <a:t>. </a:t>
            </a:r>
          </a:p>
          <a:p>
            <a:pPr marL="0" indent="0">
              <a:buNone/>
            </a:pPr>
            <a:r>
              <a:rPr lang="fr-FR" sz="2000" dirty="0" smtClean="0"/>
              <a:t>syntaxe :</a:t>
            </a:r>
          </a:p>
          <a:p>
            <a:pPr marL="0" indent="0">
              <a:buNone/>
            </a:pPr>
            <a:r>
              <a:rPr lang="fr-FR" sz="2000" dirty="0" smtClean="0"/>
              <a:t>$tab [clé] = valeur; 	// valeur est affectée à la clé</a:t>
            </a:r>
          </a:p>
          <a:p>
            <a:pPr marL="0" indent="0">
              <a:buNone/>
            </a:pPr>
            <a:r>
              <a:rPr lang="fr-FR" sz="2000" dirty="0"/>
              <a:t>$</a:t>
            </a:r>
            <a:r>
              <a:rPr lang="fr-FR" sz="2000" dirty="0" smtClean="0"/>
              <a:t>tab [] </a:t>
            </a:r>
            <a:r>
              <a:rPr lang="fr-FR" sz="2000" dirty="0"/>
              <a:t>= valeur</a:t>
            </a:r>
            <a:r>
              <a:rPr lang="fr-FR" sz="2000" dirty="0" smtClean="0"/>
              <a:t>;		// valeur est ajoutée à la fin du tableau</a:t>
            </a:r>
            <a:endParaRPr lang="fr-FR" sz="2000" dirty="0"/>
          </a:p>
          <a:p>
            <a:pPr marL="0" indent="0">
              <a:buNone/>
            </a:pPr>
            <a:r>
              <a:rPr lang="fr-FR" sz="2000" dirty="0" smtClean="0"/>
              <a:t>exemple :</a:t>
            </a:r>
          </a:p>
          <a:p>
            <a:pPr marL="0" indent="0">
              <a:buNone/>
            </a:pPr>
            <a:r>
              <a:rPr lang="fr-FR" sz="2000" dirty="0" smtClean="0"/>
              <a:t>$tab2</a:t>
            </a:r>
            <a:r>
              <a:rPr lang="fr-FR" sz="2000" dirty="0"/>
              <a:t> = array(5 =&gt; 1, 12 =&gt; 2);</a:t>
            </a:r>
            <a:br>
              <a:rPr lang="fr-FR" sz="2000" dirty="0"/>
            </a:br>
            <a:r>
              <a:rPr lang="fr-FR" sz="2000" dirty="0" smtClean="0"/>
              <a:t>$tab2[]</a:t>
            </a:r>
            <a:r>
              <a:rPr lang="fr-FR" sz="2000" dirty="0"/>
              <a:t> = 56;    </a:t>
            </a:r>
            <a:r>
              <a:rPr lang="fr-FR" sz="2000" dirty="0" smtClean="0"/>
              <a:t>	//</a:t>
            </a:r>
            <a:r>
              <a:rPr lang="fr-FR" sz="2000" dirty="0"/>
              <a:t> Identique à </a:t>
            </a:r>
            <a:r>
              <a:rPr lang="fr-FR" sz="2000" dirty="0" smtClean="0"/>
              <a:t>$tab[13</a:t>
            </a:r>
            <a:r>
              <a:rPr lang="fr-FR" sz="2000" dirty="0"/>
              <a:t>] = 56;</a:t>
            </a:r>
            <a:br>
              <a:rPr lang="fr-FR" sz="2000" dirty="0"/>
            </a:br>
            <a:r>
              <a:rPr lang="fr-FR" sz="2000" dirty="0"/>
              <a:t>                </a:t>
            </a:r>
            <a:r>
              <a:rPr lang="fr-FR" sz="2000" dirty="0" smtClean="0"/>
              <a:t>	//</a:t>
            </a:r>
            <a:r>
              <a:rPr lang="fr-FR" sz="2000" dirty="0"/>
              <a:t> à cet endroit du </a:t>
            </a:r>
            <a:r>
              <a:rPr lang="fr-FR" sz="2000" dirty="0" smtClean="0"/>
              <a:t>script</a:t>
            </a:r>
          </a:p>
          <a:p>
            <a:pPr marL="0" indent="0">
              <a:buNone/>
            </a:pPr>
            <a:r>
              <a:rPr lang="fr-FR" sz="2000" dirty="0" smtClean="0"/>
              <a:t>$tab2["</a:t>
            </a:r>
            <a:r>
              <a:rPr lang="fr-FR" sz="2000" dirty="0"/>
              <a:t>x"] = 42; </a:t>
            </a:r>
            <a:r>
              <a:rPr lang="fr-FR" sz="2000" dirty="0" smtClean="0"/>
              <a:t>	//</a:t>
            </a:r>
            <a:r>
              <a:rPr lang="fr-FR" sz="2000" dirty="0"/>
              <a:t> Ceci ajoute un nouvel élément au</a:t>
            </a:r>
            <a:br>
              <a:rPr lang="fr-FR" sz="2000" dirty="0"/>
            </a:br>
            <a:r>
              <a:rPr lang="fr-FR" sz="2000" dirty="0"/>
              <a:t>                </a:t>
            </a:r>
            <a:r>
              <a:rPr lang="fr-FR" sz="2000" dirty="0" smtClean="0"/>
              <a:t>	//</a:t>
            </a:r>
            <a:r>
              <a:rPr lang="fr-FR" sz="2000" dirty="0"/>
              <a:t> tableau avec la clé "x"</a:t>
            </a:r>
            <a:endParaRPr lang="fr-FR" sz="2000" dirty="0" smtClean="0"/>
          </a:p>
          <a:p>
            <a:pPr marL="0" indent="0">
              <a:buNone/>
            </a:pPr>
            <a:endParaRPr lang="fr-FR" sz="2000" dirty="0" smtClean="0"/>
          </a:p>
          <a:p>
            <a:pPr marL="0" indent="0">
              <a:buNone/>
            </a:pPr>
            <a:endParaRPr lang="fr-FR" sz="2000" dirty="0" smtClean="0"/>
          </a:p>
          <a:p>
            <a:pPr marL="0" indent="0">
              <a:buNone/>
            </a:pPr>
            <a:endParaRPr lang="fr-FR" sz="2000" dirty="0"/>
          </a:p>
          <a:p>
            <a:pPr marL="0" indent="0">
              <a:buNone/>
            </a:pPr>
            <a:endParaRPr lang="fr-FR" sz="2000" dirty="0" smtClean="0"/>
          </a:p>
        </p:txBody>
      </p:sp>
    </p:spTree>
    <p:extLst>
      <p:ext uri="{BB962C8B-B14F-4D97-AF65-F5344CB8AC3E}">
        <p14:creationId xmlns:p14="http://schemas.microsoft.com/office/powerpoint/2010/main" val="1119021964"/>
      </p:ext>
    </p:extLst>
  </p:cSld>
  <p:clrMapOvr>
    <a:masterClrMapping/>
  </p:clrMapOvr>
  <p:transition spd="slow">
    <p:wipe dir="d"/>
  </p:transition>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smtClean="0">
                <a:solidFill>
                  <a:schemeClr val="accent2">
                    <a:lumMod val="75000"/>
                  </a:schemeClr>
                </a:solidFill>
              </a:rPr>
              <a:t>__</a:t>
            </a:r>
            <a:r>
              <a:rPr lang="fr-FR" sz="3200" b="1" i="1" dirty="0" err="1" smtClean="0">
                <a:solidFill>
                  <a:schemeClr val="accent2">
                    <a:lumMod val="75000"/>
                  </a:schemeClr>
                </a:solidFill>
              </a:rPr>
              <a:t>construct</a:t>
            </a:r>
            <a:r>
              <a:rPr lang="fr-FR" sz="3200" b="1" i="1" dirty="0" smtClean="0">
                <a:solidFill>
                  <a:schemeClr val="accent2">
                    <a:lumMod val="75000"/>
                  </a:schemeClr>
                </a:solidFill>
              </a:rPr>
              <a:t>()</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55576" y="1556792"/>
            <a:ext cx="8274496" cy="5040560"/>
          </a:xfrm>
        </p:spPr>
        <p:txBody>
          <a:bodyPr numCol="1">
            <a:normAutofit/>
          </a:bodyPr>
          <a:lstStyle/>
          <a:p>
            <a:pPr marL="0" indent="0">
              <a:spcBef>
                <a:spcPts val="0"/>
              </a:spcBef>
              <a:buNone/>
            </a:pPr>
            <a:r>
              <a:rPr lang="fr-FR" sz="1600" dirty="0" smtClean="0"/>
              <a:t>Méthode </a:t>
            </a:r>
            <a:r>
              <a:rPr lang="fr-FR" sz="1600" b="1" dirty="0" smtClean="0">
                <a:solidFill>
                  <a:schemeClr val="accent6">
                    <a:lumMod val="50000"/>
                  </a:schemeClr>
                </a:solidFill>
              </a:rPr>
              <a:t>__</a:t>
            </a:r>
            <a:r>
              <a:rPr lang="fr-FR" sz="1600" b="1" dirty="0" err="1" smtClean="0">
                <a:solidFill>
                  <a:schemeClr val="accent6">
                    <a:lumMod val="50000"/>
                  </a:schemeClr>
                </a:solidFill>
              </a:rPr>
              <a:t>construct</a:t>
            </a:r>
            <a:r>
              <a:rPr lang="fr-FR" sz="1600" b="1" dirty="0" smtClean="0">
                <a:solidFill>
                  <a:schemeClr val="accent6">
                    <a:lumMod val="50000"/>
                  </a:schemeClr>
                </a:solidFill>
              </a:rPr>
              <a:t>(</a:t>
            </a:r>
            <a:r>
              <a:rPr lang="fr-FR" sz="1600" b="1" i="1" dirty="0" smtClean="0">
                <a:solidFill>
                  <a:schemeClr val="tx2">
                    <a:lumMod val="75000"/>
                  </a:schemeClr>
                </a:solidFill>
              </a:rPr>
              <a:t>[paramètres]</a:t>
            </a:r>
            <a:r>
              <a:rPr lang="fr-FR" sz="1600" b="1" dirty="0" smtClean="0">
                <a:solidFill>
                  <a:schemeClr val="accent6">
                    <a:lumMod val="50000"/>
                  </a:schemeClr>
                </a:solidFill>
              </a:rPr>
              <a:t>).</a:t>
            </a:r>
          </a:p>
          <a:p>
            <a:pPr marL="0" indent="0">
              <a:spcBef>
                <a:spcPts val="0"/>
              </a:spcBef>
              <a:buNone/>
            </a:pPr>
            <a:endParaRPr lang="fr-FR" sz="1600" dirty="0" smtClean="0"/>
          </a:p>
          <a:p>
            <a:pPr marL="0" indent="0">
              <a:spcBef>
                <a:spcPts val="0"/>
              </a:spcBef>
              <a:buNone/>
            </a:pPr>
            <a:r>
              <a:rPr lang="fr-FR" sz="1600" dirty="0" smtClean="0"/>
              <a:t>exemple :</a:t>
            </a:r>
          </a:p>
          <a:p>
            <a:pPr marL="0" indent="0">
              <a:spcBef>
                <a:spcPts val="0"/>
              </a:spcBef>
              <a:buNone/>
            </a:pPr>
            <a:r>
              <a:rPr lang="fr-FR" sz="1600" dirty="0" smtClean="0">
                <a:solidFill>
                  <a:srgbClr val="C00000"/>
                </a:solidFill>
              </a:rPr>
              <a:t>&lt;?PHP</a:t>
            </a:r>
          </a:p>
          <a:p>
            <a:pPr marL="0" indent="0">
              <a:spcBef>
                <a:spcPts val="0"/>
              </a:spcBef>
              <a:buNone/>
            </a:pPr>
            <a:r>
              <a:rPr lang="fr-FR" sz="1600" dirty="0" smtClean="0">
                <a:solidFill>
                  <a:srgbClr val="C00000"/>
                </a:solidFill>
              </a:rPr>
              <a:t>class </a:t>
            </a:r>
            <a:r>
              <a:rPr lang="fr-FR" sz="1600" dirty="0" smtClean="0"/>
              <a:t>Membre</a:t>
            </a:r>
          </a:p>
          <a:p>
            <a:pPr marL="0" indent="0">
              <a:spcBef>
                <a:spcPts val="0"/>
              </a:spcBef>
              <a:buNone/>
            </a:pPr>
            <a:r>
              <a:rPr lang="fr-FR" sz="1600" dirty="0" smtClean="0"/>
              <a:t>{</a:t>
            </a:r>
            <a:endParaRPr lang="fr-FR" sz="1600" dirty="0"/>
          </a:p>
          <a:p>
            <a:pPr marL="0" indent="0">
              <a:spcBef>
                <a:spcPts val="0"/>
              </a:spcBef>
              <a:buNone/>
            </a:pPr>
            <a:r>
              <a:rPr lang="fr-FR" sz="1600" dirty="0" smtClean="0"/>
              <a:t>public </a:t>
            </a:r>
            <a:r>
              <a:rPr lang="fr-FR" sz="1600" dirty="0" err="1"/>
              <a:t>function</a:t>
            </a:r>
            <a:r>
              <a:rPr lang="fr-FR" sz="1600" dirty="0"/>
              <a:t> </a:t>
            </a:r>
            <a:r>
              <a:rPr lang="fr-FR" sz="1600" b="1" dirty="0">
                <a:solidFill>
                  <a:schemeClr val="accent2">
                    <a:lumMod val="75000"/>
                  </a:schemeClr>
                </a:solidFill>
              </a:rPr>
              <a:t>__</a:t>
            </a:r>
            <a:r>
              <a:rPr lang="fr-FR" sz="1600" b="1" dirty="0" err="1">
                <a:solidFill>
                  <a:schemeClr val="accent2">
                    <a:lumMod val="75000"/>
                  </a:schemeClr>
                </a:solidFill>
              </a:rPr>
              <a:t>construct</a:t>
            </a:r>
            <a:r>
              <a:rPr lang="fr-FR" sz="1600" dirty="0"/>
              <a:t>($</a:t>
            </a:r>
            <a:r>
              <a:rPr lang="fr-FR" sz="1600" dirty="0" err="1"/>
              <a:t>idMembre</a:t>
            </a:r>
            <a:r>
              <a:rPr lang="fr-FR" sz="1600" dirty="0"/>
              <a:t>)</a:t>
            </a:r>
          </a:p>
          <a:p>
            <a:pPr marL="0" indent="0">
              <a:spcBef>
                <a:spcPts val="0"/>
              </a:spcBef>
              <a:buNone/>
            </a:pPr>
            <a:r>
              <a:rPr lang="fr-FR" sz="1600" dirty="0"/>
              <a:t>    {</a:t>
            </a:r>
          </a:p>
          <a:p>
            <a:pPr marL="0" indent="0">
              <a:spcBef>
                <a:spcPts val="0"/>
              </a:spcBef>
              <a:buNone/>
            </a:pPr>
            <a:r>
              <a:rPr lang="fr-FR" sz="1600" dirty="0"/>
              <a:t>        // Récupérer en base de données les infos du membre</a:t>
            </a:r>
          </a:p>
          <a:p>
            <a:pPr marL="0" indent="0">
              <a:spcBef>
                <a:spcPts val="0"/>
              </a:spcBef>
              <a:buNone/>
            </a:pPr>
            <a:r>
              <a:rPr lang="fr-FR" sz="1600" dirty="0"/>
              <a:t>        // SELECT pseudo, email, signature, actif FROM membres WHERE id = ...</a:t>
            </a:r>
          </a:p>
          <a:p>
            <a:pPr marL="0" indent="0">
              <a:spcBef>
                <a:spcPts val="0"/>
              </a:spcBef>
              <a:buNone/>
            </a:pPr>
            <a:r>
              <a:rPr lang="fr-FR" sz="1600" dirty="0"/>
              <a:t>         </a:t>
            </a:r>
          </a:p>
          <a:p>
            <a:pPr marL="0" indent="0">
              <a:spcBef>
                <a:spcPts val="0"/>
              </a:spcBef>
              <a:buNone/>
            </a:pPr>
            <a:r>
              <a:rPr lang="fr-FR" sz="1600" dirty="0"/>
              <a:t>        // Définir les variables avec les résultats de la base</a:t>
            </a:r>
          </a:p>
          <a:p>
            <a:pPr marL="0" indent="0">
              <a:spcBef>
                <a:spcPts val="0"/>
              </a:spcBef>
              <a:buNone/>
            </a:pPr>
            <a:r>
              <a:rPr lang="fr-FR" sz="1600" dirty="0"/>
              <a:t>        $</a:t>
            </a:r>
            <a:r>
              <a:rPr lang="fr-FR" sz="1600" dirty="0" err="1"/>
              <a:t>this</a:t>
            </a:r>
            <a:r>
              <a:rPr lang="fr-FR" sz="1600" dirty="0"/>
              <a:t>-&gt;pseudo = $</a:t>
            </a:r>
            <a:r>
              <a:rPr lang="fr-FR" sz="1600" dirty="0" err="1"/>
              <a:t>donnees</a:t>
            </a:r>
            <a:r>
              <a:rPr lang="fr-FR" sz="1600" dirty="0"/>
              <a:t>['pseudo'];</a:t>
            </a:r>
          </a:p>
          <a:p>
            <a:pPr marL="0" indent="0">
              <a:spcBef>
                <a:spcPts val="0"/>
              </a:spcBef>
              <a:buNone/>
            </a:pPr>
            <a:r>
              <a:rPr lang="fr-FR" sz="1600" dirty="0"/>
              <a:t>        $</a:t>
            </a:r>
            <a:r>
              <a:rPr lang="fr-FR" sz="1600" dirty="0" err="1"/>
              <a:t>this</a:t>
            </a:r>
            <a:r>
              <a:rPr lang="fr-FR" sz="1600" dirty="0"/>
              <a:t>-&gt;email = $</a:t>
            </a:r>
            <a:r>
              <a:rPr lang="fr-FR" sz="1600" dirty="0" err="1"/>
              <a:t>donnees</a:t>
            </a:r>
            <a:r>
              <a:rPr lang="fr-FR" sz="1600" dirty="0"/>
              <a:t>['email'];</a:t>
            </a:r>
          </a:p>
          <a:p>
            <a:pPr marL="0" indent="0">
              <a:spcBef>
                <a:spcPts val="0"/>
              </a:spcBef>
              <a:buNone/>
            </a:pPr>
            <a:r>
              <a:rPr lang="fr-FR" sz="1600" dirty="0"/>
              <a:t>        // etc.</a:t>
            </a:r>
          </a:p>
          <a:p>
            <a:pPr marL="0" indent="0">
              <a:spcBef>
                <a:spcPts val="0"/>
              </a:spcBef>
              <a:buNone/>
            </a:pPr>
            <a:r>
              <a:rPr lang="fr-FR" sz="1600" dirty="0"/>
              <a:t>    </a:t>
            </a:r>
            <a:r>
              <a:rPr lang="fr-FR" sz="1600" dirty="0" smtClean="0"/>
              <a:t>}</a:t>
            </a:r>
          </a:p>
          <a:p>
            <a:pPr marL="0" indent="0">
              <a:spcBef>
                <a:spcPts val="0"/>
              </a:spcBef>
              <a:buNone/>
            </a:pPr>
            <a:r>
              <a:rPr lang="fr-FR" sz="1600" dirty="0"/>
              <a:t>}</a:t>
            </a:r>
            <a:endParaRPr lang="fr-FR" sz="1600" dirty="0" smtClean="0"/>
          </a:p>
          <a:p>
            <a:pPr marL="0" indent="0">
              <a:spcBef>
                <a:spcPts val="0"/>
              </a:spcBef>
              <a:buNone/>
            </a:pPr>
            <a:r>
              <a:rPr lang="fr-FR" sz="1400" dirty="0" smtClean="0">
                <a:solidFill>
                  <a:srgbClr val="C00000"/>
                </a:solidFill>
              </a:rPr>
              <a:t>?&gt;</a:t>
            </a:r>
            <a:endParaRPr lang="fr-FR" sz="1400" dirty="0">
              <a:solidFill>
                <a:srgbClr val="C00000"/>
              </a:solidFill>
            </a:endParaRPr>
          </a:p>
        </p:txBody>
      </p:sp>
    </p:spTree>
    <p:extLst>
      <p:ext uri="{BB962C8B-B14F-4D97-AF65-F5344CB8AC3E}">
        <p14:creationId xmlns:p14="http://schemas.microsoft.com/office/powerpoint/2010/main" val="1076516144"/>
      </p:ext>
    </p:extLst>
  </p:cSld>
  <p:clrMapOvr>
    <a:masterClrMapping/>
  </p:clrMapOvr>
  <p:transition spd="slow">
    <p:wipe dir="d"/>
  </p:transition>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smtClean="0">
                <a:solidFill>
                  <a:schemeClr val="accent2">
                    <a:lumMod val="75000"/>
                  </a:schemeClr>
                </a:solidFill>
              </a:rPr>
              <a:t>__</a:t>
            </a:r>
            <a:r>
              <a:rPr lang="fr-FR" sz="3200" b="1" i="1" dirty="0" err="1" smtClean="0">
                <a:solidFill>
                  <a:schemeClr val="accent2">
                    <a:lumMod val="75000"/>
                  </a:schemeClr>
                </a:solidFill>
              </a:rPr>
              <a:t>destruct</a:t>
            </a:r>
            <a:r>
              <a:rPr lang="fr-FR" sz="3200" b="1" i="1" dirty="0" smtClean="0">
                <a:solidFill>
                  <a:schemeClr val="accent2">
                    <a:lumMod val="75000"/>
                  </a:schemeClr>
                </a:solidFill>
              </a:rPr>
              <a:t>()</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55576" y="1556792"/>
            <a:ext cx="8274496" cy="5040560"/>
          </a:xfrm>
        </p:spPr>
        <p:txBody>
          <a:bodyPr numCol="1">
            <a:normAutofit/>
          </a:bodyPr>
          <a:lstStyle/>
          <a:p>
            <a:pPr marL="0" indent="0">
              <a:spcBef>
                <a:spcPts val="0"/>
              </a:spcBef>
              <a:buNone/>
            </a:pPr>
            <a:r>
              <a:rPr lang="fr-FR" sz="1600" dirty="0" smtClean="0"/>
              <a:t>Méthode </a:t>
            </a:r>
            <a:r>
              <a:rPr lang="fr-FR" sz="1600" b="1" dirty="0" smtClean="0">
                <a:solidFill>
                  <a:schemeClr val="accent6">
                    <a:lumMod val="50000"/>
                  </a:schemeClr>
                </a:solidFill>
              </a:rPr>
              <a:t>__</a:t>
            </a:r>
            <a:r>
              <a:rPr lang="fr-FR" sz="1600" b="1" dirty="0" err="1" smtClean="0">
                <a:solidFill>
                  <a:schemeClr val="accent6">
                    <a:lumMod val="50000"/>
                  </a:schemeClr>
                </a:solidFill>
              </a:rPr>
              <a:t>destruct</a:t>
            </a:r>
            <a:r>
              <a:rPr lang="fr-FR" sz="1600" b="1" dirty="0" smtClean="0">
                <a:solidFill>
                  <a:schemeClr val="accent6">
                    <a:lumMod val="50000"/>
                  </a:schemeClr>
                </a:solidFill>
              </a:rPr>
              <a:t>(</a:t>
            </a:r>
            <a:r>
              <a:rPr lang="fr-FR" sz="1600" b="1" i="1" dirty="0" smtClean="0">
                <a:solidFill>
                  <a:schemeClr val="tx2">
                    <a:lumMod val="75000"/>
                  </a:schemeClr>
                </a:solidFill>
              </a:rPr>
              <a:t>[paramètres]</a:t>
            </a:r>
            <a:r>
              <a:rPr lang="fr-FR" sz="1600" b="1" dirty="0" smtClean="0">
                <a:solidFill>
                  <a:schemeClr val="accent6">
                    <a:lumMod val="50000"/>
                  </a:schemeClr>
                </a:solidFill>
              </a:rPr>
              <a:t>).</a:t>
            </a:r>
          </a:p>
          <a:p>
            <a:pPr marL="0" indent="0">
              <a:spcBef>
                <a:spcPts val="0"/>
              </a:spcBef>
              <a:buNone/>
            </a:pPr>
            <a:r>
              <a:rPr lang="fr-FR" sz="1600" dirty="0"/>
              <a:t>Moins couramment utilisé, le destructeur peut néanmoins se révéler utile. Cette fonction est appelée automatiquement par PHP lorsque l'objet est </a:t>
            </a:r>
            <a:r>
              <a:rPr lang="fr-FR" sz="1600" dirty="0" smtClean="0"/>
              <a:t>détruit, c'est à dire lorsque l'on écrit :</a:t>
            </a:r>
          </a:p>
          <a:p>
            <a:pPr marL="0" indent="0">
              <a:spcBef>
                <a:spcPts val="0"/>
              </a:spcBef>
              <a:buNone/>
            </a:pPr>
            <a:r>
              <a:rPr lang="fr-FR" sz="1600" b="1" dirty="0" smtClean="0">
                <a:latin typeface="Courier New" pitchFamily="49" charset="0"/>
                <a:cs typeface="Courier New" pitchFamily="49" charset="0"/>
              </a:rPr>
              <a:t>unset($membre);</a:t>
            </a:r>
          </a:p>
          <a:p>
            <a:pPr marL="0" indent="0">
              <a:spcBef>
                <a:spcPts val="0"/>
              </a:spcBef>
              <a:buNone/>
            </a:pPr>
            <a:r>
              <a:rPr lang="fr-FR" sz="1600" dirty="0" smtClean="0"/>
              <a:t>exemple :</a:t>
            </a:r>
          </a:p>
          <a:p>
            <a:pPr marL="0" indent="0">
              <a:spcBef>
                <a:spcPts val="0"/>
              </a:spcBef>
              <a:buNone/>
            </a:pPr>
            <a:r>
              <a:rPr lang="fr-FR" sz="1600" dirty="0" smtClean="0">
                <a:solidFill>
                  <a:srgbClr val="C00000"/>
                </a:solidFill>
              </a:rPr>
              <a:t>&lt;?PHP</a:t>
            </a:r>
          </a:p>
          <a:p>
            <a:pPr marL="0" indent="0">
              <a:spcBef>
                <a:spcPts val="0"/>
              </a:spcBef>
              <a:buNone/>
            </a:pPr>
            <a:r>
              <a:rPr lang="fr-FR" sz="1600" dirty="0" smtClean="0">
                <a:solidFill>
                  <a:srgbClr val="C00000"/>
                </a:solidFill>
              </a:rPr>
              <a:t>class </a:t>
            </a:r>
            <a:r>
              <a:rPr lang="fr-FR" sz="1600" dirty="0" smtClean="0"/>
              <a:t>Membre</a:t>
            </a:r>
          </a:p>
          <a:p>
            <a:pPr marL="0" indent="0">
              <a:spcBef>
                <a:spcPts val="0"/>
              </a:spcBef>
              <a:buNone/>
            </a:pPr>
            <a:r>
              <a:rPr lang="fr-FR" sz="1600" dirty="0" smtClean="0"/>
              <a:t>{</a:t>
            </a:r>
            <a:endParaRPr lang="fr-FR" sz="1600" dirty="0"/>
          </a:p>
          <a:p>
            <a:pPr marL="0" indent="0">
              <a:spcBef>
                <a:spcPts val="0"/>
              </a:spcBef>
              <a:buNone/>
            </a:pPr>
            <a:r>
              <a:rPr lang="fr-FR" sz="1600" dirty="0" smtClean="0"/>
              <a:t>	public </a:t>
            </a:r>
            <a:r>
              <a:rPr lang="fr-FR" sz="1600" dirty="0" err="1"/>
              <a:t>function</a:t>
            </a:r>
            <a:r>
              <a:rPr lang="fr-FR" sz="1600" dirty="0"/>
              <a:t> __</a:t>
            </a:r>
            <a:r>
              <a:rPr lang="fr-FR" sz="1600" dirty="0" err="1"/>
              <a:t>destruct</a:t>
            </a:r>
            <a:r>
              <a:rPr lang="fr-FR" sz="1600" dirty="0"/>
              <a:t>()</a:t>
            </a:r>
          </a:p>
          <a:p>
            <a:pPr marL="0" indent="0">
              <a:spcBef>
                <a:spcPts val="0"/>
              </a:spcBef>
              <a:buNone/>
            </a:pPr>
            <a:r>
              <a:rPr lang="fr-FR" sz="1600" dirty="0" smtClean="0"/>
              <a:t>	{</a:t>
            </a:r>
            <a:endParaRPr lang="fr-FR" sz="1600" dirty="0"/>
          </a:p>
          <a:p>
            <a:pPr marL="0" indent="0">
              <a:spcBef>
                <a:spcPts val="0"/>
              </a:spcBef>
              <a:buNone/>
            </a:pPr>
            <a:r>
              <a:rPr lang="fr-FR" sz="1600" dirty="0"/>
              <a:t>   </a:t>
            </a:r>
            <a:r>
              <a:rPr lang="fr-FR" sz="1600" dirty="0" smtClean="0"/>
              <a:t>	</a:t>
            </a:r>
            <a:r>
              <a:rPr lang="fr-FR" sz="1600" dirty="0"/>
              <a:t> </a:t>
            </a:r>
            <a:r>
              <a:rPr lang="fr-FR" sz="1600" dirty="0" err="1"/>
              <a:t>echo</a:t>
            </a:r>
            <a:r>
              <a:rPr lang="fr-FR" sz="1600" dirty="0"/>
              <a:t> 'Cet objet va être détruit !';</a:t>
            </a:r>
          </a:p>
          <a:p>
            <a:pPr marL="0" indent="0">
              <a:spcBef>
                <a:spcPts val="0"/>
              </a:spcBef>
              <a:buNone/>
            </a:pPr>
            <a:r>
              <a:rPr lang="fr-FR" sz="1600" dirty="0" smtClean="0"/>
              <a:t>	}</a:t>
            </a:r>
            <a:endParaRPr lang="fr-FR" sz="1600" dirty="0"/>
          </a:p>
          <a:p>
            <a:pPr marL="0" indent="0">
              <a:spcBef>
                <a:spcPts val="0"/>
              </a:spcBef>
              <a:buNone/>
            </a:pPr>
            <a:r>
              <a:rPr lang="fr-FR" sz="1600" dirty="0"/>
              <a:t>}</a:t>
            </a:r>
          </a:p>
          <a:p>
            <a:pPr marL="0" indent="0">
              <a:spcBef>
                <a:spcPts val="0"/>
              </a:spcBef>
              <a:buNone/>
            </a:pPr>
            <a:r>
              <a:rPr lang="fr-FR" sz="1400" dirty="0" smtClean="0">
                <a:solidFill>
                  <a:srgbClr val="C00000"/>
                </a:solidFill>
              </a:rPr>
              <a:t>?&gt;</a:t>
            </a:r>
            <a:endParaRPr lang="fr-FR" sz="1400" dirty="0">
              <a:solidFill>
                <a:srgbClr val="C00000"/>
              </a:solidFill>
            </a:endParaRPr>
          </a:p>
        </p:txBody>
      </p:sp>
    </p:spTree>
    <p:extLst>
      <p:ext uri="{BB962C8B-B14F-4D97-AF65-F5344CB8AC3E}">
        <p14:creationId xmlns:p14="http://schemas.microsoft.com/office/powerpoint/2010/main" val="3330131889"/>
      </p:ext>
    </p:extLst>
  </p:cSld>
  <p:clrMapOvr>
    <a:masterClrMapping/>
  </p:clrMapOvr>
  <p:transition spd="slow">
    <p:wipe dir="d"/>
  </p:transition>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smtClean="0">
                <a:solidFill>
                  <a:schemeClr val="accent2">
                    <a:lumMod val="75000"/>
                  </a:schemeClr>
                </a:solidFill>
              </a:rPr>
              <a:t>__toString() </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55576" y="1556792"/>
            <a:ext cx="8274496" cy="5040560"/>
          </a:xfrm>
        </p:spPr>
        <p:txBody>
          <a:bodyPr numCol="1">
            <a:normAutofit/>
          </a:bodyPr>
          <a:lstStyle/>
          <a:p>
            <a:pPr marL="0" indent="0">
              <a:spcBef>
                <a:spcPts val="0"/>
              </a:spcBef>
              <a:buNone/>
            </a:pPr>
            <a:r>
              <a:rPr lang="fr-FR" sz="1600" dirty="0" smtClean="0"/>
              <a:t>Méthode </a:t>
            </a:r>
            <a:r>
              <a:rPr lang="fr-FR" sz="1600" b="1" dirty="0" smtClean="0">
                <a:solidFill>
                  <a:schemeClr val="accent6">
                    <a:lumMod val="50000"/>
                  </a:schemeClr>
                </a:solidFill>
              </a:rPr>
              <a:t>__toString().</a:t>
            </a:r>
          </a:p>
          <a:p>
            <a:pPr marL="0" indent="0">
              <a:spcBef>
                <a:spcPts val="0"/>
              </a:spcBef>
              <a:buNone/>
            </a:pPr>
            <a:r>
              <a:rPr lang="fr-FR" sz="1600" dirty="0"/>
              <a:t>La méthode </a:t>
            </a:r>
            <a:r>
              <a:rPr lang="fr-FR" sz="1600" dirty="0">
                <a:hlinkClick r:id="rId2"/>
              </a:rPr>
              <a:t>__toString()</a:t>
            </a:r>
            <a:r>
              <a:rPr lang="fr-FR" sz="1600" dirty="0"/>
              <a:t> détermine comment l'objet doit réagir lorsqu'il est traité comme une chaîne de caractères. Par exemple, ce que </a:t>
            </a:r>
            <a:r>
              <a:rPr lang="fr-FR" sz="1600" i="1" dirty="0" err="1"/>
              <a:t>echo</a:t>
            </a:r>
            <a:r>
              <a:rPr lang="fr-FR" sz="1600" i="1" dirty="0"/>
              <a:t> $</a:t>
            </a:r>
            <a:r>
              <a:rPr lang="fr-FR" sz="1600" i="1" dirty="0" err="1"/>
              <a:t>obj</a:t>
            </a:r>
            <a:r>
              <a:rPr lang="fr-FR" sz="1600" i="1" dirty="0"/>
              <a:t>;</a:t>
            </a:r>
            <a:r>
              <a:rPr lang="fr-FR" sz="1600" dirty="0"/>
              <a:t> affichera. Cette méthode doit retourner une chaîne, sinon une erreur </a:t>
            </a:r>
            <a:r>
              <a:rPr lang="fr-FR" sz="1600" b="1" dirty="0"/>
              <a:t>E_RECOVERABLE_ERROR</a:t>
            </a:r>
            <a:r>
              <a:rPr lang="fr-FR" sz="1600" dirty="0"/>
              <a:t> sera levée. </a:t>
            </a:r>
            <a:endParaRPr lang="fr-FR" sz="1600" dirty="0" smtClean="0"/>
          </a:p>
          <a:p>
            <a:pPr marL="0" indent="0">
              <a:spcBef>
                <a:spcPts val="0"/>
              </a:spcBef>
              <a:buNone/>
            </a:pPr>
            <a:r>
              <a:rPr lang="fr-FR" sz="1600" dirty="0" smtClean="0"/>
              <a:t>exemple :</a:t>
            </a:r>
          </a:p>
          <a:p>
            <a:pPr marL="0" indent="0">
              <a:spcBef>
                <a:spcPts val="0"/>
              </a:spcBef>
              <a:buNone/>
            </a:pPr>
            <a:r>
              <a:rPr lang="fr-FR" sz="1600" dirty="0" smtClean="0">
                <a:solidFill>
                  <a:srgbClr val="C00000"/>
                </a:solidFill>
              </a:rPr>
              <a:t>&lt;?PHP</a:t>
            </a:r>
          </a:p>
          <a:p>
            <a:pPr marL="0" indent="0">
              <a:spcBef>
                <a:spcPts val="0"/>
              </a:spcBef>
              <a:buNone/>
            </a:pPr>
            <a:r>
              <a:rPr lang="fr-FR" sz="1600" dirty="0" smtClean="0">
                <a:solidFill>
                  <a:srgbClr val="C00000"/>
                </a:solidFill>
              </a:rPr>
              <a:t>class </a:t>
            </a:r>
            <a:r>
              <a:rPr lang="fr-FR" sz="1600" dirty="0" smtClean="0"/>
              <a:t>Membre</a:t>
            </a:r>
          </a:p>
          <a:p>
            <a:pPr marL="0" indent="0">
              <a:spcBef>
                <a:spcPts val="0"/>
              </a:spcBef>
              <a:buNone/>
            </a:pPr>
            <a:r>
              <a:rPr lang="fr-FR" sz="1600" dirty="0" smtClean="0"/>
              <a:t>{</a:t>
            </a:r>
          </a:p>
          <a:p>
            <a:pPr marL="0" indent="0">
              <a:spcBef>
                <a:spcPts val="0"/>
              </a:spcBef>
              <a:buNone/>
            </a:pPr>
            <a:r>
              <a:rPr lang="en-US" sz="1600" dirty="0"/>
              <a:t> </a:t>
            </a:r>
            <a:r>
              <a:rPr lang="en-US" sz="1600" dirty="0" smtClean="0"/>
              <a:t>   </a:t>
            </a:r>
            <a:r>
              <a:rPr lang="en-US" sz="1600" dirty="0"/>
              <a:t>public function __</a:t>
            </a:r>
            <a:r>
              <a:rPr lang="en-US" sz="1600" dirty="0" err="1"/>
              <a:t>toString</a:t>
            </a:r>
            <a:r>
              <a:rPr lang="en-US" sz="1600" dirty="0"/>
              <a:t>()</a:t>
            </a:r>
            <a:br>
              <a:rPr lang="en-US" sz="1600" dirty="0"/>
            </a:br>
            <a:r>
              <a:rPr lang="en-US" sz="1600" dirty="0"/>
              <a:t>    {</a:t>
            </a:r>
            <a:br>
              <a:rPr lang="en-US" sz="1600" dirty="0"/>
            </a:br>
            <a:r>
              <a:rPr lang="en-US" sz="1600" dirty="0"/>
              <a:t>        return $this-</a:t>
            </a:r>
            <a:r>
              <a:rPr lang="en-US" sz="1600" dirty="0" smtClean="0"/>
              <a:t>&gt;pseudo;</a:t>
            </a:r>
            <a:r>
              <a:rPr lang="en-US" sz="1600" dirty="0"/>
              <a:t/>
            </a:r>
            <a:br>
              <a:rPr lang="en-US" sz="1600" dirty="0"/>
            </a:br>
            <a:r>
              <a:rPr lang="en-US" sz="1600" dirty="0"/>
              <a:t>    </a:t>
            </a:r>
            <a:r>
              <a:rPr lang="en-US" sz="1600" dirty="0" smtClean="0"/>
              <a:t>}</a:t>
            </a:r>
          </a:p>
          <a:p>
            <a:pPr marL="0" indent="0">
              <a:spcBef>
                <a:spcPts val="0"/>
              </a:spcBef>
              <a:buNone/>
            </a:pPr>
            <a:r>
              <a:rPr lang="fr-FR" sz="1600" dirty="0" smtClean="0"/>
              <a:t>}</a:t>
            </a:r>
            <a:endParaRPr lang="fr-FR" sz="1600" dirty="0"/>
          </a:p>
          <a:p>
            <a:pPr marL="0" indent="0">
              <a:spcBef>
                <a:spcPts val="0"/>
              </a:spcBef>
              <a:buNone/>
            </a:pPr>
            <a:r>
              <a:rPr lang="fr-FR" sz="1400" dirty="0" smtClean="0">
                <a:solidFill>
                  <a:srgbClr val="C00000"/>
                </a:solidFill>
              </a:rPr>
              <a:t>?&gt;</a:t>
            </a:r>
            <a:endParaRPr lang="fr-FR" sz="1400" dirty="0">
              <a:solidFill>
                <a:srgbClr val="C00000"/>
              </a:solidFill>
            </a:endParaRPr>
          </a:p>
        </p:txBody>
      </p:sp>
    </p:spTree>
    <p:extLst>
      <p:ext uri="{BB962C8B-B14F-4D97-AF65-F5344CB8AC3E}">
        <p14:creationId xmlns:p14="http://schemas.microsoft.com/office/powerpoint/2010/main" val="3565022948"/>
      </p:ext>
    </p:extLst>
  </p:cSld>
  <p:clrMapOvr>
    <a:masterClrMapping/>
  </p:clrMapOvr>
  <p:transition spd="slow">
    <p:wipe dir="d"/>
  </p:transition>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smtClean="0">
                <a:solidFill>
                  <a:schemeClr val="accent2">
                    <a:lumMod val="75000"/>
                  </a:schemeClr>
                </a:solidFill>
              </a:rPr>
              <a:t>__</a:t>
            </a:r>
            <a:r>
              <a:rPr lang="fr-FR" sz="3200" b="1" i="1" dirty="0" err="1" smtClean="0">
                <a:solidFill>
                  <a:schemeClr val="accent2">
                    <a:lumMod val="75000"/>
                  </a:schemeClr>
                </a:solidFill>
              </a:rPr>
              <a:t>sleep</a:t>
            </a:r>
            <a:r>
              <a:rPr lang="fr-FR" sz="3200" b="1" i="1" dirty="0" smtClean="0">
                <a:solidFill>
                  <a:schemeClr val="accent2">
                    <a:lumMod val="75000"/>
                  </a:schemeClr>
                </a:solidFill>
              </a:rPr>
              <a:t>()  __</a:t>
            </a:r>
            <a:r>
              <a:rPr lang="fr-FR" sz="3200" b="1" i="1" dirty="0" err="1" smtClean="0">
                <a:solidFill>
                  <a:schemeClr val="accent2">
                    <a:lumMod val="75000"/>
                  </a:schemeClr>
                </a:solidFill>
              </a:rPr>
              <a:t>wakeup</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55576" y="1556792"/>
            <a:ext cx="8274496" cy="5040560"/>
          </a:xfrm>
        </p:spPr>
        <p:txBody>
          <a:bodyPr numCol="1">
            <a:normAutofit lnSpcReduction="10000"/>
          </a:bodyPr>
          <a:lstStyle/>
          <a:p>
            <a:pPr marL="0" indent="0">
              <a:spcBef>
                <a:spcPts val="0"/>
              </a:spcBef>
              <a:buNone/>
            </a:pPr>
            <a:r>
              <a:rPr lang="fr-FR" sz="1600" dirty="0" smtClean="0"/>
              <a:t>Méthode </a:t>
            </a:r>
            <a:r>
              <a:rPr lang="fr-FR" sz="1600" b="1" dirty="0" smtClean="0">
                <a:solidFill>
                  <a:schemeClr val="accent6">
                    <a:lumMod val="50000"/>
                  </a:schemeClr>
                </a:solidFill>
              </a:rPr>
              <a:t>__</a:t>
            </a:r>
            <a:r>
              <a:rPr lang="fr-FR" sz="1600" b="1" dirty="0" err="1" smtClean="0">
                <a:solidFill>
                  <a:schemeClr val="accent6">
                    <a:lumMod val="50000"/>
                  </a:schemeClr>
                </a:solidFill>
              </a:rPr>
              <a:t>sleep</a:t>
            </a:r>
            <a:r>
              <a:rPr lang="fr-FR" sz="1600" b="1" dirty="0" smtClean="0">
                <a:solidFill>
                  <a:schemeClr val="accent6">
                    <a:lumMod val="50000"/>
                  </a:schemeClr>
                </a:solidFill>
              </a:rPr>
              <a:t>().</a:t>
            </a:r>
          </a:p>
          <a:p>
            <a:pPr marL="0" indent="0">
              <a:spcBef>
                <a:spcPts val="0"/>
              </a:spcBef>
              <a:buNone/>
            </a:pPr>
            <a:r>
              <a:rPr lang="fr-FR" sz="1600" dirty="0"/>
              <a:t>Permet de valider des données en attente ou d'effectuer des opérations de nettoyage</a:t>
            </a:r>
            <a:r>
              <a:rPr lang="fr-FR" sz="1600" dirty="0" smtClean="0"/>
              <a:t>.</a:t>
            </a:r>
          </a:p>
          <a:p>
            <a:pPr marL="0" indent="0">
              <a:spcBef>
                <a:spcPts val="0"/>
              </a:spcBef>
              <a:buNone/>
            </a:pPr>
            <a:r>
              <a:rPr lang="fr-FR" sz="1600" dirty="0" smtClean="0"/>
              <a:t>Méthode </a:t>
            </a:r>
            <a:r>
              <a:rPr lang="fr-FR" sz="1600" b="1" dirty="0" smtClean="0">
                <a:solidFill>
                  <a:schemeClr val="accent6">
                    <a:lumMod val="50000"/>
                  </a:schemeClr>
                </a:solidFill>
              </a:rPr>
              <a:t>__</a:t>
            </a:r>
            <a:r>
              <a:rPr lang="fr-FR" sz="1600" b="1" dirty="0" err="1" smtClean="0">
                <a:solidFill>
                  <a:schemeClr val="accent6">
                    <a:lumMod val="50000"/>
                  </a:schemeClr>
                </a:solidFill>
              </a:rPr>
              <a:t>wakeup</a:t>
            </a:r>
            <a:r>
              <a:rPr lang="fr-FR" sz="1600" b="1" dirty="0" smtClean="0">
                <a:solidFill>
                  <a:schemeClr val="accent6">
                    <a:lumMod val="50000"/>
                  </a:schemeClr>
                </a:solidFill>
              </a:rPr>
              <a:t>().</a:t>
            </a:r>
            <a:endParaRPr lang="fr-FR" sz="1600" b="1" dirty="0">
              <a:solidFill>
                <a:schemeClr val="accent6">
                  <a:lumMod val="50000"/>
                </a:schemeClr>
              </a:solidFill>
            </a:endParaRPr>
          </a:p>
          <a:p>
            <a:pPr marL="0" indent="0">
              <a:spcBef>
                <a:spcPts val="0"/>
              </a:spcBef>
              <a:buNone/>
            </a:pPr>
            <a:r>
              <a:rPr lang="fr-FR" sz="1600" dirty="0"/>
              <a:t>de rétablir toute connexion de base de données qui aurait été perdue </a:t>
            </a:r>
            <a:r>
              <a:rPr lang="fr-FR" sz="1600" dirty="0" smtClean="0"/>
              <a:t>et </a:t>
            </a:r>
            <a:r>
              <a:rPr lang="fr-FR" sz="1600" dirty="0"/>
              <a:t>d'effectuer des tâches de réinitialisation. </a:t>
            </a:r>
            <a:endParaRPr lang="fr-FR" sz="1600" dirty="0" smtClean="0"/>
          </a:p>
          <a:p>
            <a:pPr marL="0" indent="0">
              <a:spcBef>
                <a:spcPts val="0"/>
              </a:spcBef>
              <a:buNone/>
            </a:pPr>
            <a:r>
              <a:rPr lang="fr-FR" sz="1600" dirty="0" smtClean="0"/>
              <a:t>exemple :</a:t>
            </a:r>
          </a:p>
          <a:p>
            <a:pPr marL="0" indent="0">
              <a:spcBef>
                <a:spcPts val="0"/>
              </a:spcBef>
              <a:buNone/>
            </a:pPr>
            <a:r>
              <a:rPr lang="fr-FR" sz="1600" dirty="0" smtClean="0">
                <a:solidFill>
                  <a:srgbClr val="C00000"/>
                </a:solidFill>
              </a:rPr>
              <a:t>&lt;?PHP</a:t>
            </a:r>
          </a:p>
          <a:p>
            <a:pPr marL="0" indent="0">
              <a:spcBef>
                <a:spcPts val="0"/>
              </a:spcBef>
              <a:buNone/>
            </a:pPr>
            <a:r>
              <a:rPr lang="fr-FR" sz="1600" dirty="0" smtClean="0">
                <a:solidFill>
                  <a:srgbClr val="C00000"/>
                </a:solidFill>
              </a:rPr>
              <a:t>class </a:t>
            </a:r>
            <a:r>
              <a:rPr lang="fr-FR" sz="1600" dirty="0" smtClean="0"/>
              <a:t>Membre</a:t>
            </a:r>
          </a:p>
          <a:p>
            <a:pPr marL="0" indent="0">
              <a:spcBef>
                <a:spcPts val="0"/>
              </a:spcBef>
              <a:buNone/>
            </a:pPr>
            <a:r>
              <a:rPr lang="fr-FR" sz="1600" dirty="0" smtClean="0"/>
              <a:t>{</a:t>
            </a:r>
          </a:p>
          <a:p>
            <a:pPr marL="0" indent="0">
              <a:spcBef>
                <a:spcPts val="0"/>
              </a:spcBef>
              <a:buNone/>
            </a:pPr>
            <a:r>
              <a:rPr lang="en-US" sz="1600" dirty="0"/>
              <a:t> </a:t>
            </a:r>
            <a:r>
              <a:rPr lang="en-US" sz="1600" dirty="0" smtClean="0"/>
              <a:t>   private</a:t>
            </a:r>
            <a:r>
              <a:rPr lang="en-US" sz="1600" dirty="0"/>
              <a:t> function connect</a:t>
            </a:r>
            <a:r>
              <a:rPr lang="en-US" sz="1600" dirty="0" smtClean="0"/>
              <a:t>() </a:t>
            </a:r>
            <a:r>
              <a:rPr lang="en-US" sz="1600" dirty="0"/>
              <a:t>    {</a:t>
            </a:r>
            <a:br>
              <a:rPr lang="en-US" sz="1600" dirty="0"/>
            </a:br>
            <a:r>
              <a:rPr lang="en-US" sz="1600" dirty="0"/>
              <a:t>        $this-&gt;link = </a:t>
            </a:r>
            <a:r>
              <a:rPr lang="en-US" sz="1600" dirty="0" err="1"/>
              <a:t>mysql_connect</a:t>
            </a:r>
            <a:r>
              <a:rPr lang="en-US" sz="1600" dirty="0"/>
              <a:t>($this-&gt;server, $this-&gt;username, $this-&gt;password);</a:t>
            </a:r>
            <a:br>
              <a:rPr lang="en-US" sz="1600" dirty="0"/>
            </a:br>
            <a:r>
              <a:rPr lang="en-US" sz="1600" dirty="0"/>
              <a:t>        </a:t>
            </a:r>
            <a:r>
              <a:rPr lang="en-US" sz="1600" dirty="0" err="1"/>
              <a:t>mysql_select_db</a:t>
            </a:r>
            <a:r>
              <a:rPr lang="en-US" sz="1600" dirty="0"/>
              <a:t>($this-&gt;</a:t>
            </a:r>
            <a:r>
              <a:rPr lang="en-US" sz="1600" dirty="0" err="1"/>
              <a:t>db</a:t>
            </a:r>
            <a:r>
              <a:rPr lang="en-US" sz="1600" dirty="0"/>
              <a:t>, $this-&gt;link);</a:t>
            </a:r>
            <a:br>
              <a:rPr lang="en-US" sz="1600" dirty="0"/>
            </a:br>
            <a:r>
              <a:rPr lang="en-US" sz="1600" dirty="0"/>
              <a:t>    }</a:t>
            </a:r>
            <a:endParaRPr lang="fr-FR" sz="1600" dirty="0"/>
          </a:p>
          <a:p>
            <a:pPr marL="0" indent="0">
              <a:spcBef>
                <a:spcPts val="0"/>
              </a:spcBef>
              <a:buNone/>
            </a:pPr>
            <a:r>
              <a:rPr lang="fr-FR" sz="1600" dirty="0" smtClean="0"/>
              <a:t>   public</a:t>
            </a:r>
            <a:r>
              <a:rPr lang="fr-FR" sz="1600" dirty="0"/>
              <a:t> </a:t>
            </a:r>
            <a:r>
              <a:rPr lang="fr-FR" sz="1600" dirty="0" err="1"/>
              <a:t>function</a:t>
            </a:r>
            <a:r>
              <a:rPr lang="fr-FR" sz="1600" dirty="0"/>
              <a:t> __</a:t>
            </a:r>
            <a:r>
              <a:rPr lang="fr-FR" sz="1600" dirty="0" err="1"/>
              <a:t>sleep</a:t>
            </a:r>
            <a:r>
              <a:rPr lang="fr-FR" sz="1600" dirty="0" smtClean="0"/>
              <a:t>() </a:t>
            </a:r>
            <a:r>
              <a:rPr lang="fr-FR" sz="1600" dirty="0"/>
              <a:t>    {</a:t>
            </a:r>
            <a:br>
              <a:rPr lang="fr-FR" sz="1600" dirty="0"/>
            </a:br>
            <a:r>
              <a:rPr lang="fr-FR" sz="1600" dirty="0"/>
              <a:t>        return </a:t>
            </a:r>
            <a:r>
              <a:rPr lang="fr-FR" sz="1600" dirty="0" err="1"/>
              <a:t>array</a:t>
            </a:r>
            <a:r>
              <a:rPr lang="fr-FR" sz="1600" dirty="0"/>
              <a:t>('server', '</a:t>
            </a:r>
            <a:r>
              <a:rPr lang="fr-FR" sz="1600" dirty="0" err="1"/>
              <a:t>username</a:t>
            </a:r>
            <a:r>
              <a:rPr lang="fr-FR" sz="1600" dirty="0"/>
              <a:t>', '</a:t>
            </a:r>
            <a:r>
              <a:rPr lang="fr-FR" sz="1600" dirty="0" err="1"/>
              <a:t>password</a:t>
            </a:r>
            <a:r>
              <a:rPr lang="fr-FR" sz="1600" dirty="0"/>
              <a:t>', '</a:t>
            </a:r>
            <a:r>
              <a:rPr lang="fr-FR" sz="1600" dirty="0" err="1"/>
              <a:t>db</a:t>
            </a:r>
            <a:r>
              <a:rPr lang="fr-FR" sz="1600" dirty="0"/>
              <a:t>');</a:t>
            </a:r>
            <a:br>
              <a:rPr lang="fr-FR" sz="1600" dirty="0"/>
            </a:br>
            <a:r>
              <a:rPr lang="fr-FR" sz="1600" dirty="0"/>
              <a:t>    }</a:t>
            </a:r>
            <a:br>
              <a:rPr lang="fr-FR" sz="1600" dirty="0"/>
            </a:br>
            <a:r>
              <a:rPr lang="fr-FR" sz="1600" dirty="0"/>
              <a:t>    public </a:t>
            </a:r>
            <a:r>
              <a:rPr lang="fr-FR" sz="1600" dirty="0" err="1"/>
              <a:t>function</a:t>
            </a:r>
            <a:r>
              <a:rPr lang="fr-FR" sz="1600" dirty="0"/>
              <a:t> __</a:t>
            </a:r>
            <a:r>
              <a:rPr lang="fr-FR" sz="1600" dirty="0" err="1"/>
              <a:t>wakeup</a:t>
            </a:r>
            <a:r>
              <a:rPr lang="fr-FR" sz="1600" dirty="0" smtClean="0"/>
              <a:t>() </a:t>
            </a:r>
            <a:r>
              <a:rPr lang="fr-FR" sz="1600" dirty="0"/>
              <a:t>    {</a:t>
            </a:r>
            <a:br>
              <a:rPr lang="fr-FR" sz="1600" dirty="0"/>
            </a:br>
            <a:r>
              <a:rPr lang="fr-FR" sz="1600" dirty="0"/>
              <a:t>        $</a:t>
            </a:r>
            <a:r>
              <a:rPr lang="fr-FR" sz="1600" dirty="0" err="1"/>
              <a:t>this</a:t>
            </a:r>
            <a:r>
              <a:rPr lang="fr-FR" sz="1600" dirty="0"/>
              <a:t>-&gt;</a:t>
            </a:r>
            <a:r>
              <a:rPr lang="fr-FR" sz="1600" dirty="0" err="1"/>
              <a:t>connect</a:t>
            </a:r>
            <a:r>
              <a:rPr lang="fr-FR" sz="1600" dirty="0"/>
              <a:t>();</a:t>
            </a:r>
            <a:br>
              <a:rPr lang="fr-FR" sz="1600" dirty="0"/>
            </a:br>
            <a:r>
              <a:rPr lang="fr-FR" sz="1600" dirty="0"/>
              <a:t>   </a:t>
            </a:r>
            <a:r>
              <a:rPr lang="fr-FR" sz="1600" dirty="0" smtClean="0"/>
              <a:t>}</a:t>
            </a:r>
          </a:p>
          <a:p>
            <a:pPr marL="0" indent="0">
              <a:spcBef>
                <a:spcPts val="0"/>
              </a:spcBef>
              <a:buNone/>
            </a:pPr>
            <a:r>
              <a:rPr lang="fr-FR" sz="1600" dirty="0"/>
              <a:t>}</a:t>
            </a:r>
          </a:p>
          <a:p>
            <a:pPr marL="0" indent="0">
              <a:spcBef>
                <a:spcPts val="0"/>
              </a:spcBef>
              <a:buNone/>
            </a:pPr>
            <a:r>
              <a:rPr lang="fr-FR" sz="1400" dirty="0" smtClean="0">
                <a:solidFill>
                  <a:srgbClr val="C00000"/>
                </a:solidFill>
              </a:rPr>
              <a:t>?&gt;</a:t>
            </a:r>
            <a:endParaRPr lang="fr-FR" sz="1400" dirty="0">
              <a:solidFill>
                <a:srgbClr val="C00000"/>
              </a:solidFill>
            </a:endParaRPr>
          </a:p>
        </p:txBody>
      </p:sp>
    </p:spTree>
    <p:extLst>
      <p:ext uri="{BB962C8B-B14F-4D97-AF65-F5344CB8AC3E}">
        <p14:creationId xmlns:p14="http://schemas.microsoft.com/office/powerpoint/2010/main" val="2734010843"/>
      </p:ext>
    </p:extLst>
  </p:cSld>
  <p:clrMapOvr>
    <a:masterClrMapping/>
  </p:clrMapOvr>
  <p:transition spd="slow">
    <p:wipe dir="d"/>
  </p:transition>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smtClean="0">
                <a:solidFill>
                  <a:schemeClr val="accent2">
                    <a:lumMod val="75000"/>
                  </a:schemeClr>
                </a:solidFill>
              </a:rPr>
              <a:t>__set()  __</a:t>
            </a:r>
            <a:r>
              <a:rPr lang="fr-FR" sz="3200" b="1" i="1" dirty="0" err="1" smtClean="0">
                <a:solidFill>
                  <a:schemeClr val="accent2">
                    <a:lumMod val="75000"/>
                  </a:schemeClr>
                </a:solidFill>
              </a:rPr>
              <a:t>get</a:t>
            </a:r>
            <a:r>
              <a:rPr lang="fr-FR" sz="3200" b="1" i="1" dirty="0" smtClean="0">
                <a:solidFill>
                  <a:schemeClr val="accent2">
                    <a:lumMod val="75000"/>
                  </a:schemeClr>
                </a:solidFill>
              </a:rPr>
              <a:t>()  __isset()  __unset()</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55576" y="1556792"/>
            <a:ext cx="8274496" cy="5040560"/>
          </a:xfrm>
        </p:spPr>
        <p:txBody>
          <a:bodyPr numCol="1">
            <a:normAutofit/>
          </a:bodyPr>
          <a:lstStyle/>
          <a:p>
            <a:pPr marL="0" indent="0">
              <a:spcBef>
                <a:spcPts val="0"/>
              </a:spcBef>
              <a:buNone/>
            </a:pPr>
            <a:r>
              <a:rPr lang="fr-FR" sz="1600" dirty="0" smtClean="0"/>
              <a:t>La </a:t>
            </a:r>
            <a:r>
              <a:rPr lang="fr-FR" sz="1600" dirty="0"/>
              <a:t>méthode </a:t>
            </a:r>
            <a:r>
              <a:rPr lang="fr-FR" sz="1600" b="1" dirty="0" smtClean="0">
                <a:solidFill>
                  <a:schemeClr val="accent2">
                    <a:lumMod val="75000"/>
                  </a:schemeClr>
                </a:solidFill>
              </a:rPr>
              <a:t>__</a:t>
            </a:r>
            <a:r>
              <a:rPr lang="fr-FR" sz="1600" b="1" dirty="0">
                <a:solidFill>
                  <a:schemeClr val="accent2">
                    <a:lumMod val="75000"/>
                  </a:schemeClr>
                </a:solidFill>
              </a:rPr>
              <a:t>s</a:t>
            </a:r>
            <a:r>
              <a:rPr lang="fr-FR" sz="1600" b="1" dirty="0" smtClean="0">
                <a:solidFill>
                  <a:schemeClr val="accent2">
                    <a:lumMod val="75000"/>
                  </a:schemeClr>
                </a:solidFill>
              </a:rPr>
              <a:t>et() </a:t>
            </a:r>
            <a:r>
              <a:rPr lang="fr-FR" sz="1600" dirty="0"/>
              <a:t>est sollicitée lors de l'écriture de données vers des propriétés inaccessibles. </a:t>
            </a:r>
            <a:endParaRPr lang="fr-FR" sz="1600" dirty="0" smtClean="0"/>
          </a:p>
          <a:p>
            <a:pPr marL="0" indent="0">
              <a:spcBef>
                <a:spcPts val="0"/>
              </a:spcBef>
              <a:buNone/>
            </a:pPr>
            <a:endParaRPr lang="fr-FR" sz="1600" dirty="0" smtClean="0"/>
          </a:p>
          <a:p>
            <a:pPr marL="0" indent="0">
              <a:spcBef>
                <a:spcPts val="0"/>
              </a:spcBef>
              <a:buNone/>
            </a:pPr>
            <a:r>
              <a:rPr lang="fr-FR" sz="1600" dirty="0"/>
              <a:t>La méthode </a:t>
            </a:r>
            <a:r>
              <a:rPr lang="fr-FR" sz="1600" b="1" dirty="0" smtClean="0">
                <a:solidFill>
                  <a:schemeClr val="accent2">
                    <a:lumMod val="75000"/>
                  </a:schemeClr>
                </a:solidFill>
              </a:rPr>
              <a:t>__</a:t>
            </a:r>
            <a:r>
              <a:rPr lang="fr-FR" sz="1600" b="1" dirty="0" err="1" smtClean="0">
                <a:solidFill>
                  <a:schemeClr val="accent2">
                    <a:lumMod val="75000"/>
                  </a:schemeClr>
                </a:solidFill>
              </a:rPr>
              <a:t>get</a:t>
            </a:r>
            <a:r>
              <a:rPr lang="fr-FR" sz="1600" b="1" dirty="0">
                <a:solidFill>
                  <a:schemeClr val="accent2">
                    <a:lumMod val="75000"/>
                  </a:schemeClr>
                </a:solidFill>
              </a:rPr>
              <a:t>() </a:t>
            </a:r>
            <a:r>
              <a:rPr lang="fr-FR" sz="1600" dirty="0" smtClean="0"/>
              <a:t>est </a:t>
            </a:r>
            <a:r>
              <a:rPr lang="fr-FR" sz="1600" dirty="0"/>
              <a:t>appelée pour lire des données depuis des propriétés inaccessibles. </a:t>
            </a:r>
            <a:r>
              <a:rPr lang="fr-FR" sz="1600" dirty="0" smtClean="0"/>
              <a:t> </a:t>
            </a:r>
          </a:p>
          <a:p>
            <a:pPr marL="0" indent="0">
              <a:spcBef>
                <a:spcPts val="0"/>
              </a:spcBef>
              <a:buNone/>
            </a:pPr>
            <a:endParaRPr lang="fr-FR" sz="1600" dirty="0"/>
          </a:p>
          <a:p>
            <a:pPr marL="0" indent="0">
              <a:spcBef>
                <a:spcPts val="0"/>
              </a:spcBef>
              <a:buNone/>
            </a:pPr>
            <a:r>
              <a:rPr lang="fr-FR" sz="1600" dirty="0"/>
              <a:t>La méthode </a:t>
            </a:r>
            <a:r>
              <a:rPr lang="fr-FR" sz="1600" b="1" dirty="0" smtClean="0">
                <a:solidFill>
                  <a:schemeClr val="accent2">
                    <a:lumMod val="75000"/>
                  </a:schemeClr>
                </a:solidFill>
              </a:rPr>
              <a:t>__isset</a:t>
            </a:r>
            <a:r>
              <a:rPr lang="fr-FR" sz="1600" b="1" dirty="0">
                <a:solidFill>
                  <a:schemeClr val="accent2">
                    <a:lumMod val="75000"/>
                  </a:schemeClr>
                </a:solidFill>
              </a:rPr>
              <a:t>() </a:t>
            </a:r>
            <a:r>
              <a:rPr lang="fr-FR" sz="1600" dirty="0"/>
              <a:t>est sollicitée lorsque isset() ou la fonction empty() sont appelées sur des propriétés inaccessibles. </a:t>
            </a:r>
            <a:endParaRPr lang="fr-FR" sz="1600" dirty="0" smtClean="0"/>
          </a:p>
          <a:p>
            <a:pPr marL="0" indent="0">
              <a:spcBef>
                <a:spcPts val="0"/>
              </a:spcBef>
              <a:buNone/>
            </a:pPr>
            <a:endParaRPr lang="fr-FR" sz="1600" dirty="0"/>
          </a:p>
          <a:p>
            <a:pPr marL="0" indent="0">
              <a:spcBef>
                <a:spcPts val="0"/>
              </a:spcBef>
              <a:buNone/>
            </a:pPr>
            <a:r>
              <a:rPr lang="fr-FR" sz="1600" dirty="0"/>
              <a:t>La méthode </a:t>
            </a:r>
            <a:r>
              <a:rPr lang="fr-FR" sz="1600" b="1" dirty="0" smtClean="0">
                <a:solidFill>
                  <a:schemeClr val="accent2">
                    <a:lumMod val="75000"/>
                  </a:schemeClr>
                </a:solidFill>
              </a:rPr>
              <a:t>__unset</a:t>
            </a:r>
            <a:r>
              <a:rPr lang="fr-FR" sz="1600" b="1" dirty="0">
                <a:solidFill>
                  <a:schemeClr val="accent2">
                    <a:lumMod val="75000"/>
                  </a:schemeClr>
                </a:solidFill>
              </a:rPr>
              <a:t>() </a:t>
            </a:r>
            <a:r>
              <a:rPr lang="fr-FR" sz="1600" dirty="0"/>
              <a:t>est invoquée lorsque unset() est appelée sur des propriétés inaccessibles. </a:t>
            </a:r>
          </a:p>
          <a:p>
            <a:pPr marL="0" indent="0">
              <a:spcBef>
                <a:spcPts val="0"/>
              </a:spcBef>
              <a:buNone/>
            </a:pPr>
            <a:r>
              <a:rPr lang="fr-FR" sz="1600" dirty="0" smtClean="0"/>
              <a:t>Exemple :</a:t>
            </a:r>
          </a:p>
          <a:p>
            <a:pPr marL="0" indent="0">
              <a:spcBef>
                <a:spcPts val="0"/>
              </a:spcBef>
              <a:buNone/>
            </a:pPr>
            <a:r>
              <a:rPr lang="fr-FR" sz="1600" dirty="0" smtClean="0">
                <a:solidFill>
                  <a:srgbClr val="C00000"/>
                </a:solidFill>
              </a:rPr>
              <a:t>&lt;?PHP</a:t>
            </a:r>
          </a:p>
          <a:p>
            <a:pPr marL="0" indent="0">
              <a:spcBef>
                <a:spcPts val="0"/>
              </a:spcBef>
              <a:buNone/>
            </a:pPr>
            <a:r>
              <a:rPr lang="fr-FR" sz="1600" dirty="0" smtClean="0">
                <a:solidFill>
                  <a:srgbClr val="C00000"/>
                </a:solidFill>
              </a:rPr>
              <a:t>class </a:t>
            </a:r>
            <a:r>
              <a:rPr lang="fr-FR" sz="1600" dirty="0" smtClean="0"/>
              <a:t>Membre</a:t>
            </a:r>
          </a:p>
          <a:p>
            <a:pPr marL="0" indent="0">
              <a:spcBef>
                <a:spcPts val="0"/>
              </a:spcBef>
              <a:buNone/>
            </a:pPr>
            <a:r>
              <a:rPr lang="fr-FR" sz="1600" dirty="0" smtClean="0"/>
              <a:t>{</a:t>
            </a:r>
          </a:p>
          <a:p>
            <a:pPr marL="0" indent="0">
              <a:spcBef>
                <a:spcPts val="0"/>
              </a:spcBef>
              <a:buNone/>
            </a:pPr>
            <a:r>
              <a:rPr lang="en-US" sz="1600" dirty="0"/>
              <a:t> public function __unset($name)</a:t>
            </a:r>
            <a:br>
              <a:rPr lang="en-US" sz="1600" dirty="0"/>
            </a:br>
            <a:r>
              <a:rPr lang="en-US" sz="1600" dirty="0"/>
              <a:t>    {</a:t>
            </a:r>
            <a:br>
              <a:rPr lang="en-US" sz="1600" dirty="0"/>
            </a:br>
            <a:r>
              <a:rPr lang="en-US" sz="1600" dirty="0"/>
              <a:t>        echo "Effacement de '$name'\n";</a:t>
            </a:r>
            <a:br>
              <a:rPr lang="en-US" sz="1600" dirty="0"/>
            </a:br>
            <a:r>
              <a:rPr lang="en-US" sz="1600" dirty="0"/>
              <a:t>        unset($this-&gt;data[$name]);</a:t>
            </a:r>
            <a:br>
              <a:rPr lang="en-US" sz="1600" dirty="0"/>
            </a:br>
            <a:r>
              <a:rPr lang="en-US" sz="1600" dirty="0"/>
              <a:t>    </a:t>
            </a:r>
            <a:r>
              <a:rPr lang="en-US" sz="1600" dirty="0" smtClean="0"/>
              <a:t>}</a:t>
            </a:r>
          </a:p>
          <a:p>
            <a:pPr marL="0" indent="0">
              <a:spcBef>
                <a:spcPts val="0"/>
              </a:spcBef>
              <a:buNone/>
            </a:pPr>
            <a:r>
              <a:rPr lang="fr-FR" sz="1600" dirty="0" smtClean="0"/>
              <a:t>}</a:t>
            </a:r>
            <a:endParaRPr lang="fr-FR" sz="1600" dirty="0"/>
          </a:p>
          <a:p>
            <a:pPr marL="0" indent="0">
              <a:spcBef>
                <a:spcPts val="0"/>
              </a:spcBef>
              <a:buNone/>
            </a:pPr>
            <a:r>
              <a:rPr lang="fr-FR" sz="1400" dirty="0" smtClean="0">
                <a:solidFill>
                  <a:srgbClr val="C00000"/>
                </a:solidFill>
              </a:rPr>
              <a:t>?&gt;</a:t>
            </a:r>
            <a:endParaRPr lang="fr-FR" sz="1400" dirty="0">
              <a:solidFill>
                <a:srgbClr val="C00000"/>
              </a:solidFill>
            </a:endParaRPr>
          </a:p>
        </p:txBody>
      </p:sp>
    </p:spTree>
    <p:extLst>
      <p:ext uri="{BB962C8B-B14F-4D97-AF65-F5344CB8AC3E}">
        <p14:creationId xmlns:p14="http://schemas.microsoft.com/office/powerpoint/2010/main" val="3294945236"/>
      </p:ext>
    </p:extLst>
  </p:cSld>
  <p:clrMapOvr>
    <a:masterClrMapping/>
  </p:clrMapOvr>
  <p:transition spd="slow">
    <p:wipe dir="d"/>
  </p:transition>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smtClean="0">
                <a:solidFill>
                  <a:schemeClr val="accent2">
                    <a:lumMod val="75000"/>
                  </a:schemeClr>
                </a:solidFill>
              </a:rPr>
              <a:t>__call()  __</a:t>
            </a:r>
            <a:r>
              <a:rPr lang="fr-FR" sz="3200" b="1" i="1" dirty="0" err="1" smtClean="0">
                <a:solidFill>
                  <a:schemeClr val="accent2">
                    <a:lumMod val="75000"/>
                  </a:schemeClr>
                </a:solidFill>
              </a:rPr>
              <a:t>callStatic</a:t>
            </a:r>
            <a:r>
              <a:rPr lang="fr-FR" sz="3200" b="1" i="1" dirty="0" smtClean="0">
                <a:solidFill>
                  <a:schemeClr val="accent2">
                    <a:lumMod val="75000"/>
                  </a:schemeClr>
                </a:solidFill>
              </a:rPr>
              <a:t>()</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55576" y="1556792"/>
            <a:ext cx="8274496" cy="5040560"/>
          </a:xfrm>
        </p:spPr>
        <p:txBody>
          <a:bodyPr numCol="1">
            <a:normAutofit lnSpcReduction="10000"/>
          </a:bodyPr>
          <a:lstStyle/>
          <a:p>
            <a:pPr marL="0" indent="0">
              <a:spcBef>
                <a:spcPts val="0"/>
              </a:spcBef>
              <a:buNone/>
            </a:pPr>
            <a:r>
              <a:rPr lang="fr-FR" sz="1600" dirty="0" smtClean="0"/>
              <a:t>La </a:t>
            </a:r>
            <a:r>
              <a:rPr lang="fr-FR" sz="1600" dirty="0"/>
              <a:t>méthode </a:t>
            </a:r>
            <a:r>
              <a:rPr lang="fr-FR" sz="1600" b="1" dirty="0" smtClean="0">
                <a:solidFill>
                  <a:schemeClr val="accent2">
                    <a:lumMod val="75000"/>
                  </a:schemeClr>
                </a:solidFill>
              </a:rPr>
              <a:t>__call() </a:t>
            </a:r>
            <a:r>
              <a:rPr lang="fr-FR" sz="1600" dirty="0"/>
              <a:t>est appelée lorsque l'on invoque des méthodes inaccessibles dans un contexte objet. </a:t>
            </a:r>
            <a:endParaRPr lang="fr-FR" sz="1600" dirty="0" smtClean="0"/>
          </a:p>
          <a:p>
            <a:pPr marL="0" indent="0">
              <a:spcBef>
                <a:spcPts val="0"/>
              </a:spcBef>
              <a:buNone/>
            </a:pPr>
            <a:endParaRPr lang="fr-FR" sz="1600" dirty="0" smtClean="0"/>
          </a:p>
          <a:p>
            <a:pPr marL="0" indent="0">
              <a:spcBef>
                <a:spcPts val="0"/>
              </a:spcBef>
              <a:buNone/>
            </a:pPr>
            <a:r>
              <a:rPr lang="fr-FR" sz="1600" dirty="0"/>
              <a:t>La méthode </a:t>
            </a:r>
            <a:r>
              <a:rPr lang="fr-FR" sz="1600" b="1" dirty="0" smtClean="0">
                <a:solidFill>
                  <a:schemeClr val="accent2">
                    <a:lumMod val="75000"/>
                  </a:schemeClr>
                </a:solidFill>
              </a:rPr>
              <a:t>__</a:t>
            </a:r>
            <a:r>
              <a:rPr lang="fr-FR" sz="1600" b="1" dirty="0" err="1" smtClean="0">
                <a:solidFill>
                  <a:schemeClr val="accent2">
                    <a:lumMod val="75000"/>
                  </a:schemeClr>
                </a:solidFill>
              </a:rPr>
              <a:t>callStatic</a:t>
            </a:r>
            <a:r>
              <a:rPr lang="fr-FR" sz="1600" b="1" dirty="0" smtClean="0">
                <a:solidFill>
                  <a:schemeClr val="accent2">
                    <a:lumMod val="75000"/>
                  </a:schemeClr>
                </a:solidFill>
              </a:rPr>
              <a:t>() </a:t>
            </a:r>
            <a:r>
              <a:rPr lang="fr-FR" sz="1600" dirty="0"/>
              <a:t>est lancée lorsque l'on invoque des méthodes inaccessibles dans un contexte statique.  </a:t>
            </a:r>
            <a:endParaRPr lang="fr-FR" sz="1600" dirty="0" smtClean="0"/>
          </a:p>
          <a:p>
            <a:pPr marL="0" indent="0">
              <a:spcBef>
                <a:spcPts val="0"/>
              </a:spcBef>
              <a:buNone/>
            </a:pPr>
            <a:r>
              <a:rPr lang="fr-FR" sz="1600" dirty="0" smtClean="0"/>
              <a:t>Exemple :</a:t>
            </a:r>
          </a:p>
          <a:p>
            <a:pPr marL="0" indent="0">
              <a:spcBef>
                <a:spcPts val="0"/>
              </a:spcBef>
              <a:buNone/>
            </a:pPr>
            <a:r>
              <a:rPr lang="fr-FR" sz="1600" dirty="0" smtClean="0">
                <a:solidFill>
                  <a:srgbClr val="C00000"/>
                </a:solidFill>
              </a:rPr>
              <a:t>&lt;?PHP</a:t>
            </a:r>
          </a:p>
          <a:p>
            <a:pPr marL="0" indent="0">
              <a:spcBef>
                <a:spcPts val="0"/>
              </a:spcBef>
              <a:buNone/>
            </a:pPr>
            <a:r>
              <a:rPr lang="fr-FR" sz="1600" dirty="0" smtClean="0">
                <a:solidFill>
                  <a:srgbClr val="C00000"/>
                </a:solidFill>
              </a:rPr>
              <a:t>class </a:t>
            </a:r>
            <a:r>
              <a:rPr lang="fr-FR" sz="1600" dirty="0" smtClean="0"/>
              <a:t>Membre</a:t>
            </a:r>
          </a:p>
          <a:p>
            <a:pPr marL="0" indent="0">
              <a:spcBef>
                <a:spcPts val="0"/>
              </a:spcBef>
              <a:buNone/>
            </a:pPr>
            <a:r>
              <a:rPr lang="fr-FR" sz="1600" dirty="0" smtClean="0"/>
              <a:t>{</a:t>
            </a:r>
          </a:p>
          <a:p>
            <a:pPr marL="0" indent="0">
              <a:spcBef>
                <a:spcPts val="0"/>
              </a:spcBef>
              <a:buNone/>
            </a:pPr>
            <a:r>
              <a:rPr lang="en-US" sz="1600" dirty="0"/>
              <a:t> </a:t>
            </a:r>
            <a:r>
              <a:rPr lang="fr-FR" sz="1600" dirty="0"/>
              <a:t>public </a:t>
            </a:r>
            <a:r>
              <a:rPr lang="fr-FR" sz="1600" dirty="0" err="1"/>
              <a:t>function</a:t>
            </a:r>
            <a:r>
              <a:rPr lang="fr-FR" sz="1600" dirty="0"/>
              <a:t> __call($</a:t>
            </a:r>
            <a:r>
              <a:rPr lang="fr-FR" sz="1600" dirty="0" err="1"/>
              <a:t>name</a:t>
            </a:r>
            <a:r>
              <a:rPr lang="fr-FR" sz="1600" dirty="0"/>
              <a:t>, $arguments</a:t>
            </a:r>
            <a:r>
              <a:rPr lang="fr-FR" sz="1600" dirty="0" smtClean="0"/>
              <a:t>) </a:t>
            </a:r>
            <a:r>
              <a:rPr lang="fr-FR" sz="1600" dirty="0"/>
              <a:t>    {</a:t>
            </a:r>
            <a:br>
              <a:rPr lang="fr-FR" sz="1600" dirty="0"/>
            </a:br>
            <a:r>
              <a:rPr lang="fr-FR" sz="1600" dirty="0"/>
              <a:t>        // Note : la valeur de $</a:t>
            </a:r>
            <a:r>
              <a:rPr lang="fr-FR" sz="1600" dirty="0" err="1"/>
              <a:t>name</a:t>
            </a:r>
            <a:r>
              <a:rPr lang="fr-FR" sz="1600" dirty="0"/>
              <a:t> est sensible à la casse.</a:t>
            </a:r>
            <a:br>
              <a:rPr lang="fr-FR" sz="1600" dirty="0"/>
            </a:br>
            <a:r>
              <a:rPr lang="fr-FR" sz="1600" dirty="0"/>
              <a:t>        </a:t>
            </a:r>
            <a:r>
              <a:rPr lang="fr-FR" sz="1600" dirty="0" err="1"/>
              <a:t>echo</a:t>
            </a:r>
            <a:r>
              <a:rPr lang="fr-FR" sz="1600" dirty="0"/>
              <a:t> "Appel de la méthode '$</a:t>
            </a:r>
            <a:r>
              <a:rPr lang="fr-FR" sz="1600" dirty="0" err="1"/>
              <a:t>name</a:t>
            </a:r>
            <a:r>
              <a:rPr lang="fr-FR" sz="1600" dirty="0"/>
              <a:t>' "</a:t>
            </a:r>
            <a:br>
              <a:rPr lang="fr-FR" sz="1600" dirty="0"/>
            </a:br>
            <a:r>
              <a:rPr lang="fr-FR" sz="1600" dirty="0"/>
              <a:t>             . </a:t>
            </a:r>
            <a:r>
              <a:rPr lang="fr-FR" sz="1600" dirty="0" err="1"/>
              <a:t>implode</a:t>
            </a:r>
            <a:r>
              <a:rPr lang="fr-FR" sz="1600" dirty="0"/>
              <a:t>(', ', $arguments). "\n";</a:t>
            </a:r>
            <a:br>
              <a:rPr lang="fr-FR" sz="1600" dirty="0"/>
            </a:br>
            <a:r>
              <a:rPr lang="fr-FR" sz="1600" dirty="0"/>
              <a:t>    }</a:t>
            </a:r>
            <a:br>
              <a:rPr lang="fr-FR" sz="1600" dirty="0"/>
            </a:br>
            <a:r>
              <a:rPr lang="fr-FR" sz="1600" dirty="0"/>
              <a:t>    public </a:t>
            </a:r>
            <a:r>
              <a:rPr lang="fr-FR" sz="1600" dirty="0" err="1"/>
              <a:t>static</a:t>
            </a:r>
            <a:r>
              <a:rPr lang="fr-FR" sz="1600" dirty="0"/>
              <a:t> </a:t>
            </a:r>
            <a:r>
              <a:rPr lang="fr-FR" sz="1600" dirty="0" err="1"/>
              <a:t>function</a:t>
            </a:r>
            <a:r>
              <a:rPr lang="fr-FR" sz="1600" dirty="0"/>
              <a:t> __</a:t>
            </a:r>
            <a:r>
              <a:rPr lang="fr-FR" sz="1600" dirty="0" err="1"/>
              <a:t>callStatic</a:t>
            </a:r>
            <a:r>
              <a:rPr lang="fr-FR" sz="1600" dirty="0"/>
              <a:t>($</a:t>
            </a:r>
            <a:r>
              <a:rPr lang="fr-FR" sz="1600" dirty="0" err="1"/>
              <a:t>name</a:t>
            </a:r>
            <a:r>
              <a:rPr lang="fr-FR" sz="1600" dirty="0"/>
              <a:t>, $arguments</a:t>
            </a:r>
            <a:r>
              <a:rPr lang="fr-FR" sz="1600" dirty="0" smtClean="0"/>
              <a:t>) </a:t>
            </a:r>
            <a:r>
              <a:rPr lang="fr-FR" sz="1600" dirty="0"/>
              <a:t>    {</a:t>
            </a:r>
            <a:br>
              <a:rPr lang="fr-FR" sz="1600" dirty="0"/>
            </a:br>
            <a:r>
              <a:rPr lang="fr-FR" sz="1600" dirty="0"/>
              <a:t>        // Note : la valeur de $</a:t>
            </a:r>
            <a:r>
              <a:rPr lang="fr-FR" sz="1600" dirty="0" err="1"/>
              <a:t>name</a:t>
            </a:r>
            <a:r>
              <a:rPr lang="fr-FR" sz="1600" dirty="0"/>
              <a:t> est sensible à la casse.</a:t>
            </a:r>
            <a:br>
              <a:rPr lang="fr-FR" sz="1600" dirty="0"/>
            </a:br>
            <a:r>
              <a:rPr lang="fr-FR" sz="1600" dirty="0"/>
              <a:t>        </a:t>
            </a:r>
            <a:r>
              <a:rPr lang="fr-FR" sz="1600" dirty="0" err="1"/>
              <a:t>echo</a:t>
            </a:r>
            <a:r>
              <a:rPr lang="fr-FR" sz="1600" dirty="0"/>
              <a:t> "Appel de la méthode statique '$</a:t>
            </a:r>
            <a:r>
              <a:rPr lang="fr-FR" sz="1600" dirty="0" err="1"/>
              <a:t>name</a:t>
            </a:r>
            <a:r>
              <a:rPr lang="fr-FR" sz="1600" dirty="0"/>
              <a:t>' "</a:t>
            </a:r>
            <a:br>
              <a:rPr lang="fr-FR" sz="1600" dirty="0"/>
            </a:br>
            <a:r>
              <a:rPr lang="fr-FR" sz="1600" dirty="0"/>
              <a:t>             . </a:t>
            </a:r>
            <a:r>
              <a:rPr lang="fr-FR" sz="1600" dirty="0" err="1"/>
              <a:t>implode</a:t>
            </a:r>
            <a:r>
              <a:rPr lang="fr-FR" sz="1600" dirty="0"/>
              <a:t>(', ', $arguments). "\n";</a:t>
            </a:r>
            <a:br>
              <a:rPr lang="fr-FR" sz="1600" dirty="0"/>
            </a:br>
            <a:r>
              <a:rPr lang="fr-FR" sz="1600" dirty="0"/>
              <a:t>    </a:t>
            </a:r>
            <a:r>
              <a:rPr lang="fr-FR" sz="1600" dirty="0" smtClean="0"/>
              <a:t>}</a:t>
            </a:r>
          </a:p>
          <a:p>
            <a:pPr marL="0" indent="0">
              <a:spcBef>
                <a:spcPts val="0"/>
              </a:spcBef>
              <a:buNone/>
            </a:pPr>
            <a:r>
              <a:rPr lang="fr-FR" sz="1600" dirty="0" smtClean="0"/>
              <a:t>}</a:t>
            </a:r>
            <a:endParaRPr lang="fr-FR" sz="1600" dirty="0"/>
          </a:p>
          <a:p>
            <a:pPr marL="0" indent="0">
              <a:spcBef>
                <a:spcPts val="0"/>
              </a:spcBef>
              <a:buNone/>
            </a:pPr>
            <a:r>
              <a:rPr lang="fr-FR" sz="1400" dirty="0" smtClean="0">
                <a:solidFill>
                  <a:srgbClr val="C00000"/>
                </a:solidFill>
              </a:rPr>
              <a:t>?&gt;</a:t>
            </a:r>
            <a:endParaRPr lang="fr-FR" sz="1400" dirty="0">
              <a:solidFill>
                <a:srgbClr val="C00000"/>
              </a:solidFill>
            </a:endParaRPr>
          </a:p>
        </p:txBody>
      </p:sp>
    </p:spTree>
    <p:extLst>
      <p:ext uri="{BB962C8B-B14F-4D97-AF65-F5344CB8AC3E}">
        <p14:creationId xmlns:p14="http://schemas.microsoft.com/office/powerpoint/2010/main" val="2542728995"/>
      </p:ext>
    </p:extLst>
  </p:cSld>
  <p:clrMapOvr>
    <a:masterClrMapping/>
  </p:clrMapOvr>
  <p:transition spd="slow">
    <p:wipe dir="d"/>
  </p:transition>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smtClean="0">
                <a:solidFill>
                  <a:schemeClr val="accent2">
                    <a:lumMod val="75000"/>
                  </a:schemeClr>
                </a:solidFill>
              </a:rPr>
              <a:t>L'héritage</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55576" y="1556792"/>
            <a:ext cx="8274496" cy="5040560"/>
          </a:xfrm>
        </p:spPr>
        <p:txBody>
          <a:bodyPr numCol="1">
            <a:normAutofit/>
          </a:bodyPr>
          <a:lstStyle/>
          <a:p>
            <a:pPr marL="0" indent="0">
              <a:spcBef>
                <a:spcPts val="0"/>
              </a:spcBef>
              <a:buNone/>
            </a:pPr>
            <a:r>
              <a:rPr lang="fr-FR" sz="1600" dirty="0"/>
              <a:t>L'héritage est probablement le concept le plus important de la programmation orientée objet. C'est ce qui lui donne toute sa puissance. </a:t>
            </a:r>
            <a:endParaRPr lang="fr-FR" sz="1600" dirty="0" smtClean="0"/>
          </a:p>
          <a:p>
            <a:pPr marL="0" indent="0">
              <a:spcBef>
                <a:spcPts val="0"/>
              </a:spcBef>
              <a:buNone/>
            </a:pPr>
            <a:r>
              <a:rPr lang="fr-FR" sz="1600" dirty="0" smtClean="0"/>
              <a:t>Cela </a:t>
            </a:r>
            <a:r>
              <a:rPr lang="fr-FR" sz="1600" dirty="0"/>
              <a:t>permet de réutiliser des classes pour en construire de nouvelles. </a:t>
            </a:r>
            <a:r>
              <a:rPr lang="fr-FR" sz="1600" dirty="0" smtClean="0"/>
              <a:t>Certaines </a:t>
            </a:r>
            <a:r>
              <a:rPr lang="fr-FR" sz="1600" dirty="0"/>
              <a:t>classes « de base » </a:t>
            </a:r>
            <a:r>
              <a:rPr lang="fr-FR" sz="1600" dirty="0" smtClean="0"/>
              <a:t>servent pour </a:t>
            </a:r>
            <a:r>
              <a:rPr lang="fr-FR" sz="1600" dirty="0"/>
              <a:t>construire des classes plus complètes</a:t>
            </a:r>
            <a:r>
              <a:rPr lang="fr-FR" sz="1600" dirty="0" smtClean="0"/>
              <a:t>.</a:t>
            </a:r>
          </a:p>
          <a:p>
            <a:pPr marL="0" indent="0">
              <a:spcBef>
                <a:spcPts val="0"/>
              </a:spcBef>
              <a:buNone/>
            </a:pPr>
            <a:endParaRPr lang="fr-FR" sz="1600" dirty="0"/>
          </a:p>
          <a:p>
            <a:pPr marL="0" indent="0">
              <a:spcBef>
                <a:spcPts val="0"/>
              </a:spcBef>
              <a:buNone/>
            </a:pPr>
            <a:r>
              <a:rPr lang="fr-FR" sz="2000" b="1" dirty="0" smtClean="0"/>
              <a:t>Quand peut-on dire qu'il y a héritage ?</a:t>
            </a:r>
          </a:p>
          <a:p>
            <a:pPr marL="0" indent="0">
              <a:spcBef>
                <a:spcPts val="0"/>
              </a:spcBef>
              <a:buNone/>
            </a:pPr>
            <a:r>
              <a:rPr lang="fr-FR" sz="1600" dirty="0" smtClean="0"/>
              <a:t>Il y a héritage lorsque vous pouvez dire :</a:t>
            </a:r>
          </a:p>
          <a:p>
            <a:pPr marL="0" indent="0" algn="ctr">
              <a:spcBef>
                <a:spcPts val="0"/>
              </a:spcBef>
              <a:buNone/>
            </a:pPr>
            <a:r>
              <a:rPr lang="fr-FR" sz="2400" dirty="0" smtClean="0"/>
              <a:t>A est B</a:t>
            </a:r>
            <a:endParaRPr lang="fr-FR" sz="2400" dirty="0"/>
          </a:p>
          <a:p>
            <a:pPr marL="0" indent="0">
              <a:spcBef>
                <a:spcPts val="0"/>
              </a:spcBef>
              <a:buNone/>
            </a:pPr>
            <a:r>
              <a:rPr lang="fr-FR" sz="1600" dirty="0" smtClean="0"/>
              <a:t>Par exemple :</a:t>
            </a:r>
          </a:p>
          <a:p>
            <a:pPr marL="0" indent="0">
              <a:spcBef>
                <a:spcPts val="0"/>
              </a:spcBef>
              <a:buNone/>
            </a:pPr>
            <a:r>
              <a:rPr lang="fr-FR" sz="1600" dirty="0" smtClean="0"/>
              <a:t>une automobile est un véhicule,</a:t>
            </a:r>
          </a:p>
          <a:p>
            <a:pPr marL="0" indent="0">
              <a:spcBef>
                <a:spcPts val="0"/>
              </a:spcBef>
              <a:buNone/>
            </a:pPr>
            <a:r>
              <a:rPr lang="fr-FR" sz="1600" dirty="0" smtClean="0"/>
              <a:t>un train est un véhicule,</a:t>
            </a:r>
          </a:p>
          <a:p>
            <a:pPr marL="0" indent="0">
              <a:spcBef>
                <a:spcPts val="0"/>
              </a:spcBef>
              <a:buNone/>
            </a:pPr>
            <a:r>
              <a:rPr lang="fr-FR" sz="1600" dirty="0" smtClean="0"/>
              <a:t>un tracteur est un véhicule.</a:t>
            </a:r>
          </a:p>
          <a:p>
            <a:pPr marL="0" indent="0">
              <a:spcBef>
                <a:spcPts val="0"/>
              </a:spcBef>
              <a:buNone/>
            </a:pPr>
            <a:r>
              <a:rPr lang="fr-FR" sz="1600" dirty="0" smtClean="0"/>
              <a:t>ou</a:t>
            </a:r>
          </a:p>
          <a:p>
            <a:pPr marL="0" indent="0">
              <a:spcBef>
                <a:spcPts val="0"/>
              </a:spcBef>
              <a:buNone/>
            </a:pPr>
            <a:r>
              <a:rPr lang="fr-FR" sz="1600" dirty="0" smtClean="0"/>
              <a:t>un adhérent est une personne,</a:t>
            </a:r>
          </a:p>
          <a:p>
            <a:pPr marL="0" indent="0">
              <a:spcBef>
                <a:spcPts val="0"/>
              </a:spcBef>
              <a:buNone/>
            </a:pPr>
            <a:r>
              <a:rPr lang="fr-FR" sz="1600" dirty="0" smtClean="0"/>
              <a:t>un arbitre est une personne,</a:t>
            </a:r>
          </a:p>
          <a:p>
            <a:pPr marL="0" indent="0">
              <a:spcBef>
                <a:spcPts val="0"/>
              </a:spcBef>
              <a:buNone/>
            </a:pPr>
            <a:r>
              <a:rPr lang="fr-FR" sz="1600" dirty="0" smtClean="0"/>
              <a:t>un basketteur est une personne.</a:t>
            </a:r>
          </a:p>
          <a:p>
            <a:pPr marL="0" indent="0">
              <a:spcBef>
                <a:spcPts val="0"/>
              </a:spcBef>
              <a:buNone/>
            </a:pPr>
            <a:r>
              <a:rPr lang="fr-FR" sz="1600" dirty="0" smtClean="0"/>
              <a:t>L'inverse n'est pas vrai : un véhicule n'est pas un train, une personne n'est pas basketteur.</a:t>
            </a:r>
          </a:p>
          <a:p>
            <a:pPr marL="0" indent="0">
              <a:spcBef>
                <a:spcPts val="0"/>
              </a:spcBef>
              <a:buNone/>
            </a:pPr>
            <a:r>
              <a:rPr lang="fr-FR" sz="1600" dirty="0" smtClean="0"/>
              <a:t>L'héritage s'exprime en disant que la </a:t>
            </a:r>
            <a:r>
              <a:rPr lang="fr-FR" sz="1600" b="1" dirty="0" smtClean="0">
                <a:solidFill>
                  <a:schemeClr val="tx2">
                    <a:lumMod val="75000"/>
                  </a:schemeClr>
                </a:solidFill>
              </a:rPr>
              <a:t>classe automobile </a:t>
            </a:r>
            <a:r>
              <a:rPr lang="fr-FR" sz="1600" dirty="0" smtClean="0"/>
              <a:t>hérite de la </a:t>
            </a:r>
            <a:r>
              <a:rPr lang="fr-FR" sz="1600" b="1" dirty="0" smtClean="0">
                <a:solidFill>
                  <a:schemeClr val="accent2">
                    <a:lumMod val="75000"/>
                  </a:schemeClr>
                </a:solidFill>
              </a:rPr>
              <a:t>classe véhicule, </a:t>
            </a:r>
          </a:p>
          <a:p>
            <a:pPr marL="0" indent="0">
              <a:spcBef>
                <a:spcPts val="0"/>
              </a:spcBef>
              <a:buNone/>
            </a:pPr>
            <a:r>
              <a:rPr lang="fr-FR" sz="1600" dirty="0"/>
              <a:t>	</a:t>
            </a:r>
            <a:r>
              <a:rPr lang="fr-FR" sz="1600" dirty="0" smtClean="0"/>
              <a:t>	que la </a:t>
            </a:r>
            <a:r>
              <a:rPr lang="fr-FR" sz="1600" b="1" dirty="0">
                <a:solidFill>
                  <a:schemeClr val="tx2">
                    <a:lumMod val="75000"/>
                  </a:schemeClr>
                </a:solidFill>
              </a:rPr>
              <a:t>classe arbitre </a:t>
            </a:r>
            <a:r>
              <a:rPr lang="fr-FR" sz="1600" dirty="0" smtClean="0"/>
              <a:t>hérite de la </a:t>
            </a:r>
            <a:r>
              <a:rPr lang="fr-FR" sz="1600" b="1" dirty="0">
                <a:solidFill>
                  <a:schemeClr val="accent2">
                    <a:lumMod val="75000"/>
                  </a:schemeClr>
                </a:solidFill>
              </a:rPr>
              <a:t>classe personne.</a:t>
            </a:r>
          </a:p>
        </p:txBody>
      </p:sp>
    </p:spTree>
    <p:extLst>
      <p:ext uri="{BB962C8B-B14F-4D97-AF65-F5344CB8AC3E}">
        <p14:creationId xmlns:p14="http://schemas.microsoft.com/office/powerpoint/2010/main" val="3976387023"/>
      </p:ext>
    </p:extLst>
  </p:cSld>
  <p:clrMapOvr>
    <a:masterClrMapping/>
  </p:clrMapOvr>
  <p:transition spd="slow">
    <p:wipe dir="d"/>
  </p:transition>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smtClean="0">
                <a:solidFill>
                  <a:schemeClr val="accent2">
                    <a:lumMod val="75000"/>
                  </a:schemeClr>
                </a:solidFill>
              </a:rPr>
              <a:t>L'héritage</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55576" y="1556792"/>
            <a:ext cx="8274496" cy="5040560"/>
          </a:xfrm>
        </p:spPr>
        <p:txBody>
          <a:bodyPr numCol="1">
            <a:normAutofit/>
          </a:bodyPr>
          <a:lstStyle/>
          <a:p>
            <a:pPr marL="0" indent="0">
              <a:spcBef>
                <a:spcPts val="0"/>
              </a:spcBef>
              <a:buNone/>
            </a:pPr>
            <a:r>
              <a:rPr lang="fr-FR" sz="2000" b="1" dirty="0" smtClean="0"/>
              <a:t>Comment exprimer un héritage en PHP ?</a:t>
            </a:r>
          </a:p>
          <a:p>
            <a:pPr marL="0" indent="0">
              <a:spcBef>
                <a:spcPts val="0"/>
              </a:spcBef>
              <a:buNone/>
            </a:pPr>
            <a:endParaRPr lang="fr-FR" sz="1600" dirty="0"/>
          </a:p>
          <a:p>
            <a:pPr marL="0" indent="0">
              <a:spcBef>
                <a:spcPts val="0"/>
              </a:spcBef>
              <a:buNone/>
            </a:pPr>
            <a:r>
              <a:rPr lang="fr-FR" sz="1600" dirty="0" smtClean="0"/>
              <a:t>Nous avons déjà créer une classe Membre que nous avons sauvegardé sous le nom </a:t>
            </a:r>
            <a:r>
              <a:rPr lang="fr-FR" sz="1600" b="1" dirty="0" err="1" smtClean="0">
                <a:solidFill>
                  <a:schemeClr val="tx2">
                    <a:lumMod val="75000"/>
                  </a:schemeClr>
                </a:solidFill>
              </a:rPr>
              <a:t>Membre.class.php</a:t>
            </a:r>
            <a:endParaRPr lang="fr-FR" sz="1600" b="1" dirty="0" smtClean="0">
              <a:solidFill>
                <a:schemeClr val="tx2">
                  <a:lumMod val="75000"/>
                </a:schemeClr>
              </a:solidFill>
            </a:endParaRPr>
          </a:p>
          <a:p>
            <a:pPr marL="0" indent="0">
              <a:spcBef>
                <a:spcPts val="0"/>
              </a:spcBef>
              <a:buNone/>
            </a:pPr>
            <a:r>
              <a:rPr lang="fr-FR" sz="1600" dirty="0" smtClean="0"/>
              <a:t>Certains membres sont des administrateurs de notre site. Ils vont avoir le privilège de choisir la couleur avec laquelle leur pseudo est affiché.</a:t>
            </a:r>
          </a:p>
          <a:p>
            <a:pPr marL="0" indent="0">
              <a:spcBef>
                <a:spcPts val="0"/>
              </a:spcBef>
              <a:buNone/>
            </a:pPr>
            <a:endParaRPr lang="fr-FR" sz="1600" dirty="0" smtClean="0"/>
          </a:p>
          <a:p>
            <a:pPr marL="0" indent="0">
              <a:spcBef>
                <a:spcPts val="0"/>
              </a:spcBef>
              <a:buNone/>
            </a:pPr>
            <a:r>
              <a:rPr lang="fr-FR" sz="1600" dirty="0" smtClean="0"/>
              <a:t>Un administrateur est un membre. La classe </a:t>
            </a:r>
            <a:r>
              <a:rPr lang="fr-FR" sz="1600" b="1" dirty="0">
                <a:solidFill>
                  <a:schemeClr val="accent1">
                    <a:lumMod val="75000"/>
                  </a:schemeClr>
                </a:solidFill>
              </a:rPr>
              <a:t>A</a:t>
            </a:r>
            <a:r>
              <a:rPr lang="fr-FR" sz="1600" b="1" dirty="0" smtClean="0">
                <a:solidFill>
                  <a:schemeClr val="accent1">
                    <a:lumMod val="75000"/>
                  </a:schemeClr>
                </a:solidFill>
              </a:rPr>
              <a:t>dmin </a:t>
            </a:r>
            <a:r>
              <a:rPr lang="fr-FR" sz="1600" dirty="0" smtClean="0"/>
              <a:t>que nous allons créer hérite de la classe </a:t>
            </a:r>
            <a:r>
              <a:rPr lang="fr-FR" sz="1600" b="1" dirty="0" smtClean="0">
                <a:solidFill>
                  <a:schemeClr val="accent1">
                    <a:lumMod val="75000"/>
                  </a:schemeClr>
                </a:solidFill>
              </a:rPr>
              <a:t>Membre</a:t>
            </a:r>
            <a:r>
              <a:rPr lang="fr-FR" sz="1600" dirty="0" smtClean="0"/>
              <a:t>. </a:t>
            </a:r>
          </a:p>
          <a:p>
            <a:pPr marL="0" indent="0">
              <a:spcBef>
                <a:spcPts val="0"/>
              </a:spcBef>
              <a:buNone/>
            </a:pPr>
            <a:r>
              <a:rPr lang="fr-FR" sz="1600" dirty="0" smtClean="0"/>
              <a:t>La classe </a:t>
            </a:r>
            <a:r>
              <a:rPr lang="fr-FR" sz="1600" b="1" dirty="0" err="1">
                <a:solidFill>
                  <a:schemeClr val="accent1">
                    <a:lumMod val="75000"/>
                  </a:schemeClr>
                </a:solidFill>
              </a:rPr>
              <a:t>Admin</a:t>
            </a:r>
            <a:r>
              <a:rPr lang="fr-FR" sz="1600" dirty="0" smtClean="0"/>
              <a:t> possédera toutes les propriétés et toutes les méthodes de la classe </a:t>
            </a:r>
            <a:r>
              <a:rPr lang="fr-FR" sz="1600" b="1" dirty="0" smtClean="0">
                <a:solidFill>
                  <a:schemeClr val="accent1">
                    <a:lumMod val="75000"/>
                  </a:schemeClr>
                </a:solidFill>
              </a:rPr>
              <a:t>Membre </a:t>
            </a:r>
            <a:r>
              <a:rPr lang="fr-FR" sz="1600" dirty="0" smtClean="0"/>
              <a:t>et en plus une ou plusieurs propriétés et méthodes qui luis seront propres.</a:t>
            </a:r>
          </a:p>
          <a:p>
            <a:pPr marL="0" indent="0">
              <a:spcBef>
                <a:spcPts val="0"/>
              </a:spcBef>
              <a:buNone/>
            </a:pPr>
            <a:endParaRPr lang="fr-FR" sz="1600" dirty="0" smtClean="0"/>
          </a:p>
          <a:p>
            <a:pPr marL="0" indent="0">
              <a:spcBef>
                <a:spcPts val="0"/>
              </a:spcBef>
              <a:buNone/>
            </a:pPr>
            <a:r>
              <a:rPr lang="fr-FR" sz="1600" dirty="0"/>
              <a:t>La </a:t>
            </a:r>
            <a:r>
              <a:rPr lang="fr-FR" sz="1600" dirty="0" smtClean="0"/>
              <a:t>classe </a:t>
            </a:r>
            <a:r>
              <a:rPr lang="fr-FR" sz="1600" b="1" dirty="0" err="1">
                <a:solidFill>
                  <a:schemeClr val="accent1">
                    <a:lumMod val="75000"/>
                  </a:schemeClr>
                </a:solidFill>
              </a:rPr>
              <a:t>Admin</a:t>
            </a:r>
            <a:r>
              <a:rPr lang="fr-FR" sz="1600" dirty="0"/>
              <a:t>  </a:t>
            </a:r>
            <a:r>
              <a:rPr lang="fr-FR" sz="1600" dirty="0" smtClean="0"/>
              <a:t>est une </a:t>
            </a:r>
            <a:r>
              <a:rPr lang="fr-FR" sz="1600" b="1" dirty="0" smtClean="0"/>
              <a:t>extension </a:t>
            </a:r>
            <a:r>
              <a:rPr lang="fr-FR" sz="1600" dirty="0" smtClean="0"/>
              <a:t>de la classe </a:t>
            </a:r>
            <a:r>
              <a:rPr lang="fr-FR" sz="1600" b="1" dirty="0">
                <a:solidFill>
                  <a:schemeClr val="accent1">
                    <a:lumMod val="75000"/>
                  </a:schemeClr>
                </a:solidFill>
              </a:rPr>
              <a:t>Membre</a:t>
            </a:r>
            <a:r>
              <a:rPr lang="fr-FR" sz="1600" b="1" dirty="0" smtClean="0">
                <a:solidFill>
                  <a:schemeClr val="accent1">
                    <a:lumMod val="75000"/>
                  </a:schemeClr>
                </a:solidFill>
              </a:rPr>
              <a:t>.</a:t>
            </a:r>
          </a:p>
          <a:p>
            <a:pPr marL="0" indent="0">
              <a:spcBef>
                <a:spcPts val="0"/>
              </a:spcBef>
              <a:buNone/>
            </a:pPr>
            <a:endParaRPr lang="fr-FR" sz="1600" b="1" dirty="0">
              <a:solidFill>
                <a:schemeClr val="accent1">
                  <a:lumMod val="75000"/>
                </a:schemeClr>
              </a:solidFill>
            </a:endParaRPr>
          </a:p>
        </p:txBody>
      </p:sp>
    </p:spTree>
    <p:extLst>
      <p:ext uri="{BB962C8B-B14F-4D97-AF65-F5344CB8AC3E}">
        <p14:creationId xmlns:p14="http://schemas.microsoft.com/office/powerpoint/2010/main" val="836421101"/>
      </p:ext>
    </p:extLst>
  </p:cSld>
  <p:clrMapOvr>
    <a:masterClrMapping/>
  </p:clrMapOvr>
  <p:transition spd="slow">
    <p:wipe dir="d"/>
  </p:transition>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smtClean="0">
                <a:solidFill>
                  <a:schemeClr val="accent2">
                    <a:lumMod val="75000"/>
                  </a:schemeClr>
                </a:solidFill>
              </a:rPr>
              <a:t>L'héritage</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55576" y="1556792"/>
            <a:ext cx="8274496" cy="5040560"/>
          </a:xfrm>
        </p:spPr>
        <p:txBody>
          <a:bodyPr numCol="1">
            <a:normAutofit/>
          </a:bodyPr>
          <a:lstStyle/>
          <a:p>
            <a:pPr marL="0" indent="0">
              <a:spcBef>
                <a:spcPts val="0"/>
              </a:spcBef>
              <a:buNone/>
            </a:pPr>
            <a:r>
              <a:rPr lang="fr-FR" sz="1600" dirty="0" smtClean="0"/>
              <a:t>Pour exprimer cela, nous utilisons le mot clé "</a:t>
            </a:r>
            <a:r>
              <a:rPr lang="fr-FR" sz="1600" b="1" dirty="0" err="1" smtClean="0">
                <a:solidFill>
                  <a:schemeClr val="accent2">
                    <a:lumMod val="75000"/>
                  </a:schemeClr>
                </a:solidFill>
              </a:rPr>
              <a:t>extends</a:t>
            </a:r>
            <a:r>
              <a:rPr lang="fr-FR" sz="1600" dirty="0" smtClean="0"/>
              <a:t>".</a:t>
            </a:r>
          </a:p>
          <a:p>
            <a:pPr marL="0" indent="0">
              <a:spcBef>
                <a:spcPts val="0"/>
              </a:spcBef>
              <a:buNone/>
            </a:pPr>
            <a:endParaRPr lang="fr-FR" sz="1600" dirty="0" smtClean="0"/>
          </a:p>
          <a:p>
            <a:pPr marL="0" indent="0">
              <a:buNone/>
            </a:pPr>
            <a:r>
              <a:rPr lang="fr-FR" sz="1600" b="1" dirty="0">
                <a:solidFill>
                  <a:srgbClr val="C00000"/>
                </a:solidFill>
                <a:latin typeface="Courier New" pitchFamily="49" charset="0"/>
                <a:cs typeface="Courier New" pitchFamily="49" charset="0"/>
              </a:rPr>
              <a:t>&lt;?</a:t>
            </a:r>
            <a:r>
              <a:rPr lang="fr-FR" sz="1600" b="1" dirty="0" smtClean="0">
                <a:solidFill>
                  <a:srgbClr val="C00000"/>
                </a:solidFill>
                <a:latin typeface="Courier New" pitchFamily="49" charset="0"/>
                <a:cs typeface="Courier New" pitchFamily="49" charset="0"/>
              </a:rPr>
              <a:t>PHP</a:t>
            </a:r>
          </a:p>
          <a:p>
            <a:pPr marL="0" indent="0">
              <a:buNone/>
            </a:pPr>
            <a:r>
              <a:rPr lang="fr-FR" sz="1600" b="1" dirty="0" err="1" smtClean="0">
                <a:solidFill>
                  <a:schemeClr val="accent2">
                    <a:lumMod val="75000"/>
                  </a:schemeClr>
                </a:solidFill>
                <a:latin typeface="Courier New" pitchFamily="49" charset="0"/>
                <a:cs typeface="Courier New" pitchFamily="49" charset="0"/>
              </a:rPr>
              <a:t>include_once</a:t>
            </a:r>
            <a:r>
              <a:rPr lang="fr-FR" sz="1600" b="1" dirty="0" smtClean="0">
                <a:solidFill>
                  <a:schemeClr val="accent2">
                    <a:lumMod val="75000"/>
                  </a:schemeClr>
                </a:solidFill>
                <a:latin typeface="Courier New" pitchFamily="49" charset="0"/>
                <a:cs typeface="Courier New" pitchFamily="49" charset="0"/>
              </a:rPr>
              <a:t>('</a:t>
            </a:r>
            <a:r>
              <a:rPr lang="fr-FR" sz="1600" b="1" dirty="0" err="1" smtClean="0">
                <a:solidFill>
                  <a:schemeClr val="tx2">
                    <a:lumMod val="75000"/>
                  </a:schemeClr>
                </a:solidFill>
                <a:latin typeface="Courier New" pitchFamily="49" charset="0"/>
                <a:cs typeface="Courier New" pitchFamily="49" charset="0"/>
              </a:rPr>
              <a:t>Membre.class.php</a:t>
            </a:r>
            <a:r>
              <a:rPr lang="fr-FR" sz="1600" b="1" dirty="0" smtClean="0">
                <a:solidFill>
                  <a:schemeClr val="accent2">
                    <a:lumMod val="75000"/>
                  </a:schemeClr>
                </a:solidFill>
                <a:latin typeface="Courier New" pitchFamily="49" charset="0"/>
                <a:cs typeface="Courier New" pitchFamily="49" charset="0"/>
              </a:rPr>
              <a:t>');	</a:t>
            </a:r>
            <a:r>
              <a:rPr lang="fr-FR" sz="1600" b="1" dirty="0" smtClean="0">
                <a:latin typeface="Courier New" pitchFamily="49" charset="0"/>
                <a:cs typeface="Courier New" pitchFamily="49" charset="0"/>
              </a:rPr>
              <a:t>// obligatoire</a:t>
            </a:r>
            <a:endParaRPr lang="fr-FR" sz="1600" b="1" dirty="0">
              <a:latin typeface="Courier New" pitchFamily="49" charset="0"/>
              <a:cs typeface="Courier New" pitchFamily="49" charset="0"/>
            </a:endParaRPr>
          </a:p>
          <a:p>
            <a:pPr marL="0" indent="0">
              <a:buNone/>
            </a:pPr>
            <a:r>
              <a:rPr lang="fr-FR" sz="1600" b="1" dirty="0">
                <a:solidFill>
                  <a:schemeClr val="accent2">
                    <a:lumMod val="75000"/>
                  </a:schemeClr>
                </a:solidFill>
                <a:latin typeface="Courier New" pitchFamily="49" charset="0"/>
                <a:cs typeface="Courier New" pitchFamily="49" charset="0"/>
              </a:rPr>
              <a:t>class </a:t>
            </a:r>
            <a:r>
              <a:rPr lang="fr-FR" sz="1600" b="1" dirty="0" err="1" smtClean="0">
                <a:latin typeface="Courier New" pitchFamily="49" charset="0"/>
                <a:cs typeface="Courier New" pitchFamily="49" charset="0"/>
              </a:rPr>
              <a:t>Admin</a:t>
            </a:r>
            <a:r>
              <a:rPr lang="fr-FR" sz="1600" b="1" dirty="0" smtClean="0">
                <a:solidFill>
                  <a:schemeClr val="accent2">
                    <a:lumMod val="75000"/>
                  </a:schemeClr>
                </a:solidFill>
                <a:latin typeface="Courier New" pitchFamily="49" charset="0"/>
                <a:cs typeface="Courier New" pitchFamily="49" charset="0"/>
              </a:rPr>
              <a:t> </a:t>
            </a:r>
            <a:r>
              <a:rPr lang="fr-FR" sz="1600" b="1" dirty="0" err="1" smtClean="0">
                <a:solidFill>
                  <a:schemeClr val="accent2">
                    <a:lumMod val="75000"/>
                  </a:schemeClr>
                </a:solidFill>
                <a:latin typeface="Courier New" pitchFamily="49" charset="0"/>
                <a:cs typeface="Courier New" pitchFamily="49" charset="0"/>
              </a:rPr>
              <a:t>extends</a:t>
            </a:r>
            <a:r>
              <a:rPr lang="fr-FR" sz="1600" b="1" dirty="0" smtClean="0">
                <a:solidFill>
                  <a:schemeClr val="accent2">
                    <a:lumMod val="75000"/>
                  </a:schemeClr>
                </a:solidFill>
                <a:latin typeface="Courier New" pitchFamily="49" charset="0"/>
                <a:cs typeface="Courier New" pitchFamily="49" charset="0"/>
              </a:rPr>
              <a:t> </a:t>
            </a:r>
            <a:r>
              <a:rPr lang="fr-FR" sz="1600" b="1" dirty="0" smtClean="0">
                <a:latin typeface="Courier New" pitchFamily="49" charset="0"/>
                <a:cs typeface="Courier New" pitchFamily="49" charset="0"/>
              </a:rPr>
              <a:t>Membre</a:t>
            </a:r>
            <a:endParaRPr lang="fr-FR" sz="1600" b="1" dirty="0">
              <a:latin typeface="Courier New" pitchFamily="49" charset="0"/>
              <a:cs typeface="Courier New" pitchFamily="49" charset="0"/>
            </a:endParaRPr>
          </a:p>
          <a:p>
            <a:pPr marL="0" indent="0">
              <a:buNone/>
            </a:pPr>
            <a:r>
              <a:rPr lang="fr-FR" sz="1600" b="1" dirty="0">
                <a:latin typeface="Courier New" pitchFamily="49" charset="0"/>
                <a:cs typeface="Courier New" pitchFamily="49" charset="0"/>
              </a:rPr>
              <a:t>{</a:t>
            </a:r>
          </a:p>
          <a:p>
            <a:pPr marL="0" indent="0">
              <a:buNone/>
            </a:pPr>
            <a:r>
              <a:rPr lang="fr-FR" sz="1600" b="1" dirty="0" smtClean="0">
                <a:latin typeface="Courier New" pitchFamily="49" charset="0"/>
                <a:cs typeface="Courier New" pitchFamily="49" charset="0"/>
              </a:rPr>
              <a:t>     </a:t>
            </a:r>
            <a:r>
              <a:rPr lang="fr-FR" sz="1600" b="1" dirty="0" err="1">
                <a:solidFill>
                  <a:schemeClr val="accent2">
                    <a:lumMod val="75000"/>
                  </a:schemeClr>
                </a:solidFill>
                <a:latin typeface="Courier New" pitchFamily="49" charset="0"/>
                <a:cs typeface="Courier New" pitchFamily="49" charset="0"/>
              </a:rPr>
              <a:t>private</a:t>
            </a:r>
            <a:r>
              <a:rPr lang="fr-FR" sz="1600" b="1" dirty="0" smtClean="0">
                <a:latin typeface="Courier New" pitchFamily="49" charset="0"/>
                <a:cs typeface="Courier New" pitchFamily="49" charset="0"/>
              </a:rPr>
              <a:t> $couleur;			// propriété $couleur</a:t>
            </a:r>
          </a:p>
          <a:p>
            <a:pPr marL="0" indent="0">
              <a:buNone/>
            </a:pPr>
            <a:r>
              <a:rPr lang="fr-FR" sz="1600" b="1" dirty="0" smtClean="0">
                <a:latin typeface="Courier New" pitchFamily="49" charset="0"/>
                <a:cs typeface="Courier New" pitchFamily="49" charset="0"/>
              </a:rPr>
              <a:t>     </a:t>
            </a:r>
            <a:r>
              <a:rPr lang="fr-FR" sz="1600" b="1" dirty="0">
                <a:solidFill>
                  <a:schemeClr val="accent2">
                    <a:lumMod val="75000"/>
                  </a:schemeClr>
                </a:solidFill>
                <a:latin typeface="Courier New" pitchFamily="49" charset="0"/>
                <a:cs typeface="Courier New" pitchFamily="49" charset="0"/>
              </a:rPr>
              <a:t>public</a:t>
            </a:r>
            <a:r>
              <a:rPr lang="fr-FR" sz="1600" b="1" dirty="0" smtClean="0">
                <a:latin typeface="Courier New" pitchFamily="49" charset="0"/>
                <a:cs typeface="Courier New" pitchFamily="49" charset="0"/>
              </a:rPr>
              <a:t> </a:t>
            </a:r>
            <a:r>
              <a:rPr lang="fr-FR" sz="1600" b="1" dirty="0" err="1" smtClean="0">
                <a:latin typeface="Courier New" pitchFamily="49" charset="0"/>
                <a:cs typeface="Courier New" pitchFamily="49" charset="0"/>
              </a:rPr>
              <a:t>function</a:t>
            </a:r>
            <a:r>
              <a:rPr lang="fr-FR" sz="1600" b="1" dirty="0" smtClean="0">
                <a:latin typeface="Courier New" pitchFamily="49" charset="0"/>
                <a:cs typeface="Courier New" pitchFamily="49" charset="0"/>
              </a:rPr>
              <a:t> </a:t>
            </a:r>
            <a:r>
              <a:rPr lang="fr-FR" sz="1600" b="1" dirty="0" err="1" smtClean="0">
                <a:latin typeface="Courier New" pitchFamily="49" charset="0"/>
                <a:cs typeface="Courier New" pitchFamily="49" charset="0"/>
              </a:rPr>
              <a:t>setCouleur</a:t>
            </a:r>
            <a:r>
              <a:rPr lang="fr-FR" sz="1600" b="1" dirty="0" smtClean="0">
                <a:latin typeface="Courier New" pitchFamily="49" charset="0"/>
                <a:cs typeface="Courier New" pitchFamily="49" charset="0"/>
              </a:rPr>
              <a:t>() {	// méthode </a:t>
            </a:r>
            <a:r>
              <a:rPr lang="fr-FR" sz="1600" b="1" dirty="0" err="1" smtClean="0">
                <a:latin typeface="Courier New" pitchFamily="49" charset="0"/>
                <a:cs typeface="Courier New" pitchFamily="49" charset="0"/>
              </a:rPr>
              <a:t>setCouleur</a:t>
            </a:r>
            <a:endParaRPr lang="fr-FR" sz="1600" b="1" dirty="0" smtClean="0">
              <a:latin typeface="Courier New" pitchFamily="49" charset="0"/>
              <a:cs typeface="Courier New" pitchFamily="49" charset="0"/>
            </a:endParaRPr>
          </a:p>
          <a:p>
            <a:pPr marL="0" indent="0">
              <a:buNone/>
            </a:pPr>
            <a:r>
              <a:rPr lang="fr-FR" sz="1600" b="1" dirty="0">
                <a:latin typeface="Courier New" pitchFamily="49" charset="0"/>
                <a:cs typeface="Courier New" pitchFamily="49" charset="0"/>
              </a:rPr>
              <a:t>	</a:t>
            </a:r>
            <a:r>
              <a:rPr lang="fr-FR" sz="1600" b="1" dirty="0" smtClean="0">
                <a:latin typeface="Courier New" pitchFamily="49" charset="0"/>
                <a:cs typeface="Courier New" pitchFamily="49" charset="0"/>
              </a:rPr>
              <a:t>...</a:t>
            </a:r>
          </a:p>
          <a:p>
            <a:pPr marL="0" indent="0">
              <a:buNone/>
            </a:pPr>
            <a:r>
              <a:rPr lang="fr-FR" sz="1600" b="1" dirty="0">
                <a:latin typeface="Courier New" pitchFamily="49" charset="0"/>
                <a:cs typeface="Courier New" pitchFamily="49" charset="0"/>
              </a:rPr>
              <a:t>	</a:t>
            </a:r>
            <a:r>
              <a:rPr lang="fr-FR" sz="1600" b="1" dirty="0" smtClean="0">
                <a:latin typeface="Courier New" pitchFamily="49" charset="0"/>
                <a:cs typeface="Courier New" pitchFamily="49" charset="0"/>
              </a:rPr>
              <a:t>}</a:t>
            </a:r>
          </a:p>
          <a:p>
            <a:pPr marL="0" indent="0">
              <a:buNone/>
            </a:pPr>
            <a:r>
              <a:rPr lang="fr-FR" sz="1600" b="1" dirty="0" smtClean="0">
                <a:latin typeface="Courier New" pitchFamily="49" charset="0"/>
                <a:cs typeface="Courier New" pitchFamily="49" charset="0"/>
              </a:rPr>
              <a:t>     </a:t>
            </a:r>
            <a:r>
              <a:rPr lang="fr-FR" sz="1600" b="1" dirty="0">
                <a:solidFill>
                  <a:schemeClr val="accent2">
                    <a:lumMod val="75000"/>
                  </a:schemeClr>
                </a:solidFill>
                <a:latin typeface="Courier New" pitchFamily="49" charset="0"/>
                <a:cs typeface="Courier New" pitchFamily="49" charset="0"/>
              </a:rPr>
              <a:t>public</a:t>
            </a:r>
            <a:r>
              <a:rPr lang="fr-FR" sz="1600" b="1" dirty="0" smtClean="0">
                <a:latin typeface="Courier New" pitchFamily="49" charset="0"/>
                <a:cs typeface="Courier New" pitchFamily="49" charset="0"/>
              </a:rPr>
              <a:t> </a:t>
            </a:r>
            <a:r>
              <a:rPr lang="fr-FR" sz="1600" b="1" dirty="0" err="1">
                <a:latin typeface="Courier New" pitchFamily="49" charset="0"/>
                <a:cs typeface="Courier New" pitchFamily="49" charset="0"/>
              </a:rPr>
              <a:t>function</a:t>
            </a:r>
            <a:r>
              <a:rPr lang="fr-FR" sz="1600" b="1" dirty="0">
                <a:latin typeface="Courier New" pitchFamily="49" charset="0"/>
                <a:cs typeface="Courier New" pitchFamily="49" charset="0"/>
              </a:rPr>
              <a:t> </a:t>
            </a:r>
            <a:r>
              <a:rPr lang="fr-FR" sz="1600" b="1" dirty="0" err="1" smtClean="0">
                <a:latin typeface="Courier New" pitchFamily="49" charset="0"/>
                <a:cs typeface="Courier New" pitchFamily="49" charset="0"/>
              </a:rPr>
              <a:t>getCouleur</a:t>
            </a:r>
            <a:r>
              <a:rPr lang="fr-FR" sz="1600" b="1" dirty="0">
                <a:latin typeface="Courier New" pitchFamily="49" charset="0"/>
                <a:cs typeface="Courier New" pitchFamily="49" charset="0"/>
              </a:rPr>
              <a:t>() </a:t>
            </a:r>
            <a:r>
              <a:rPr lang="fr-FR" sz="1600" b="1" dirty="0" smtClean="0">
                <a:latin typeface="Courier New" pitchFamily="49" charset="0"/>
                <a:cs typeface="Courier New" pitchFamily="49" charset="0"/>
              </a:rPr>
              <a:t>{	// méthode </a:t>
            </a:r>
            <a:r>
              <a:rPr lang="fr-FR" sz="1600" b="1" dirty="0" err="1" smtClean="0">
                <a:latin typeface="Courier New" pitchFamily="49" charset="0"/>
                <a:cs typeface="Courier New" pitchFamily="49" charset="0"/>
              </a:rPr>
              <a:t>getCouleur</a:t>
            </a:r>
            <a:endParaRPr lang="fr-FR" sz="1600" b="1" dirty="0">
              <a:latin typeface="Courier New" pitchFamily="49" charset="0"/>
              <a:cs typeface="Courier New" pitchFamily="49" charset="0"/>
            </a:endParaRPr>
          </a:p>
          <a:p>
            <a:pPr marL="0" indent="0">
              <a:buNone/>
            </a:pPr>
            <a:r>
              <a:rPr lang="fr-FR" sz="1600" b="1" dirty="0">
                <a:latin typeface="Courier New" pitchFamily="49" charset="0"/>
                <a:cs typeface="Courier New" pitchFamily="49" charset="0"/>
              </a:rPr>
              <a:t>	...</a:t>
            </a:r>
          </a:p>
          <a:p>
            <a:pPr marL="0" indent="0">
              <a:buNone/>
            </a:pPr>
            <a:r>
              <a:rPr lang="fr-FR" sz="1600" b="1" dirty="0">
                <a:latin typeface="Courier New" pitchFamily="49" charset="0"/>
                <a:cs typeface="Courier New" pitchFamily="49" charset="0"/>
              </a:rPr>
              <a:t>	</a:t>
            </a:r>
            <a:r>
              <a:rPr lang="fr-FR" sz="1600" b="1" dirty="0" smtClean="0">
                <a:latin typeface="Courier New" pitchFamily="49" charset="0"/>
                <a:cs typeface="Courier New" pitchFamily="49" charset="0"/>
              </a:rPr>
              <a:t>}</a:t>
            </a:r>
            <a:endParaRPr lang="fr-FR" sz="1600" b="1" dirty="0">
              <a:latin typeface="Courier New" pitchFamily="49" charset="0"/>
              <a:cs typeface="Courier New" pitchFamily="49" charset="0"/>
            </a:endParaRPr>
          </a:p>
          <a:p>
            <a:pPr marL="0" indent="0">
              <a:buNone/>
            </a:pPr>
            <a:r>
              <a:rPr lang="fr-FR" sz="1600" b="1" dirty="0" smtClean="0">
                <a:latin typeface="Courier New" pitchFamily="49" charset="0"/>
                <a:cs typeface="Courier New" pitchFamily="49" charset="0"/>
              </a:rPr>
              <a:t>}</a:t>
            </a:r>
          </a:p>
          <a:p>
            <a:pPr marL="0" indent="0">
              <a:buNone/>
            </a:pPr>
            <a:r>
              <a:rPr lang="fr-FR" sz="1600" b="1" dirty="0">
                <a:latin typeface="Courier New" pitchFamily="49" charset="0"/>
                <a:cs typeface="Courier New" pitchFamily="49" charset="0"/>
              </a:rPr>
              <a:t>?&gt;</a:t>
            </a:r>
          </a:p>
          <a:p>
            <a:pPr marL="0" indent="0">
              <a:buNone/>
            </a:pPr>
            <a:r>
              <a:rPr lang="fr-FR" sz="1600" b="1" dirty="0" smtClean="0">
                <a:latin typeface="Courier New" pitchFamily="49" charset="0"/>
                <a:cs typeface="Courier New" pitchFamily="49" charset="0"/>
              </a:rPr>
              <a:t>qui sera enregistré sous le nom </a:t>
            </a:r>
            <a:r>
              <a:rPr lang="fr-FR" sz="1600" b="1" dirty="0" err="1" smtClean="0">
                <a:latin typeface="Courier New" pitchFamily="49" charset="0"/>
                <a:cs typeface="Courier New" pitchFamily="49" charset="0"/>
              </a:rPr>
              <a:t>Admin.class.php</a:t>
            </a:r>
            <a:endParaRPr lang="fr-FR" sz="1600" b="1" dirty="0">
              <a:latin typeface="Courier New" pitchFamily="49" charset="0"/>
              <a:cs typeface="Courier New" pitchFamily="49" charset="0"/>
            </a:endParaRPr>
          </a:p>
        </p:txBody>
      </p:sp>
    </p:spTree>
    <p:extLst>
      <p:ext uri="{BB962C8B-B14F-4D97-AF65-F5344CB8AC3E}">
        <p14:creationId xmlns:p14="http://schemas.microsoft.com/office/powerpoint/2010/main" val="3076458394"/>
      </p:ext>
    </p:extLst>
  </p:cSld>
  <p:clrMapOvr>
    <a:masterClrMapping/>
  </p:clrMapOvr>
  <p:transition spd="slow">
    <p:wipe dir="d"/>
  </p:transition>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smtClean="0">
                <a:solidFill>
                  <a:schemeClr val="accent2">
                    <a:lumMod val="75000"/>
                  </a:schemeClr>
                </a:solidFill>
              </a:rPr>
              <a:t>L'héritage</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539552" y="1556792"/>
            <a:ext cx="8496944" cy="5040560"/>
          </a:xfrm>
        </p:spPr>
        <p:txBody>
          <a:bodyPr numCol="1">
            <a:normAutofit lnSpcReduction="10000"/>
          </a:bodyPr>
          <a:lstStyle/>
          <a:p>
            <a:pPr marL="0" indent="0">
              <a:buNone/>
            </a:pPr>
            <a:r>
              <a:rPr lang="fr-FR" sz="1600" dirty="0" smtClean="0"/>
              <a:t>Nous </a:t>
            </a:r>
            <a:r>
              <a:rPr lang="fr-FR" sz="1600" dirty="0"/>
              <a:t>avons donc maintenant deux classes : </a:t>
            </a:r>
            <a:r>
              <a:rPr lang="fr-FR" sz="1600" b="1" dirty="0">
                <a:solidFill>
                  <a:schemeClr val="accent1">
                    <a:lumMod val="75000"/>
                  </a:schemeClr>
                </a:solidFill>
              </a:rPr>
              <a:t>Membre</a:t>
            </a:r>
            <a:r>
              <a:rPr lang="fr-FR" sz="1600" dirty="0"/>
              <a:t> et </a:t>
            </a:r>
            <a:r>
              <a:rPr lang="fr-FR" sz="1600" b="1" dirty="0" err="1">
                <a:solidFill>
                  <a:schemeClr val="accent1">
                    <a:lumMod val="75000"/>
                  </a:schemeClr>
                </a:solidFill>
              </a:rPr>
              <a:t>Admin</a:t>
            </a:r>
            <a:r>
              <a:rPr lang="fr-FR" sz="1600" dirty="0"/>
              <a:t>.</a:t>
            </a:r>
          </a:p>
          <a:p>
            <a:r>
              <a:rPr lang="fr-FR" sz="1600" dirty="0"/>
              <a:t>Avec </a:t>
            </a:r>
            <a:r>
              <a:rPr lang="fr-FR" sz="1600" b="1" dirty="0">
                <a:solidFill>
                  <a:schemeClr val="accent1">
                    <a:lumMod val="75000"/>
                  </a:schemeClr>
                </a:solidFill>
              </a:rPr>
              <a:t>Membre</a:t>
            </a:r>
            <a:r>
              <a:rPr lang="fr-FR" sz="1600" dirty="0"/>
              <a:t>, on peut manipuler un pseudo, une adresse e-mail, une signature et un état actif ou non.</a:t>
            </a:r>
          </a:p>
          <a:p>
            <a:r>
              <a:rPr lang="fr-FR" sz="1600" dirty="0"/>
              <a:t>Avec </a:t>
            </a:r>
            <a:r>
              <a:rPr lang="fr-FR" sz="1600" b="1" dirty="0" err="1">
                <a:solidFill>
                  <a:schemeClr val="accent1">
                    <a:lumMod val="75000"/>
                  </a:schemeClr>
                </a:solidFill>
              </a:rPr>
              <a:t>Admin</a:t>
            </a:r>
            <a:r>
              <a:rPr lang="fr-FR" sz="1600" dirty="0"/>
              <a:t>, on peut manipuler les mêmes choses : un pseudo, une adresse e-mail, une signature et un état actif ou non… mais aussi de nouvelles propriétés, comme la couleur du pseudo.</a:t>
            </a:r>
          </a:p>
          <a:p>
            <a:pPr marL="0" indent="0">
              <a:buNone/>
            </a:pPr>
            <a:r>
              <a:rPr lang="fr-FR" sz="1600" b="1" dirty="0" smtClean="0">
                <a:solidFill>
                  <a:srgbClr val="C00000"/>
                </a:solidFill>
                <a:latin typeface="Courier New" pitchFamily="49" charset="0"/>
                <a:cs typeface="Courier New" pitchFamily="49" charset="0"/>
              </a:rPr>
              <a:t>&lt;?PHP</a:t>
            </a:r>
            <a:endParaRPr lang="fr-FR" sz="1600" b="1" dirty="0">
              <a:solidFill>
                <a:srgbClr val="C00000"/>
              </a:solidFill>
              <a:latin typeface="Courier New" pitchFamily="49" charset="0"/>
              <a:cs typeface="Courier New" pitchFamily="49" charset="0"/>
            </a:endParaRPr>
          </a:p>
          <a:p>
            <a:pPr marL="0" indent="0">
              <a:buNone/>
            </a:pPr>
            <a:r>
              <a:rPr lang="fr-FR" sz="1600" b="1" dirty="0">
                <a:latin typeface="Courier New" pitchFamily="49" charset="0"/>
                <a:cs typeface="Courier New" pitchFamily="49" charset="0"/>
              </a:rPr>
              <a:t>$membre = </a:t>
            </a:r>
            <a:r>
              <a:rPr lang="fr-FR" sz="1600" b="1" dirty="0">
                <a:solidFill>
                  <a:schemeClr val="accent2">
                    <a:lumMod val="75000"/>
                  </a:schemeClr>
                </a:solidFill>
                <a:latin typeface="Courier New" pitchFamily="49" charset="0"/>
                <a:cs typeface="Courier New" pitchFamily="49" charset="0"/>
              </a:rPr>
              <a:t>new</a:t>
            </a:r>
            <a:r>
              <a:rPr lang="fr-FR" sz="1600" b="1" dirty="0">
                <a:latin typeface="Courier New" pitchFamily="49" charset="0"/>
                <a:cs typeface="Courier New" pitchFamily="49" charset="0"/>
              </a:rPr>
              <a:t> Membre(31); 	</a:t>
            </a:r>
            <a:r>
              <a:rPr lang="fr-FR" sz="1600" b="1" dirty="0" smtClean="0">
                <a:latin typeface="Courier New" pitchFamily="49" charset="0"/>
                <a:cs typeface="Courier New" pitchFamily="49" charset="0"/>
              </a:rPr>
              <a:t>// </a:t>
            </a:r>
            <a:r>
              <a:rPr lang="fr-FR" sz="1600" dirty="0">
                <a:latin typeface="Courier New" pitchFamily="49" charset="0"/>
                <a:cs typeface="Courier New" pitchFamily="49" charset="0"/>
              </a:rPr>
              <a:t>Contient un pseudo, une adresse </a:t>
            </a:r>
            <a:endParaRPr lang="fr-FR" sz="1600" dirty="0" smtClean="0">
              <a:latin typeface="Courier New" pitchFamily="49" charset="0"/>
              <a:cs typeface="Courier New" pitchFamily="49" charset="0"/>
            </a:endParaRPr>
          </a:p>
          <a:p>
            <a:pPr marL="0" indent="0">
              <a:buNone/>
            </a:pPr>
            <a:r>
              <a:rPr lang="fr-FR" sz="1600" dirty="0">
                <a:latin typeface="Courier New" pitchFamily="49" charset="0"/>
                <a:cs typeface="Courier New" pitchFamily="49" charset="0"/>
              </a:rPr>
              <a:t>	</a:t>
            </a:r>
            <a:r>
              <a:rPr lang="fr-FR" sz="1600" dirty="0" smtClean="0">
                <a:latin typeface="Courier New" pitchFamily="49" charset="0"/>
                <a:cs typeface="Courier New" pitchFamily="49" charset="0"/>
              </a:rPr>
              <a:t>			e-mail</a:t>
            </a:r>
            <a:r>
              <a:rPr lang="fr-FR" sz="1600" dirty="0">
                <a:latin typeface="Courier New" pitchFamily="49" charset="0"/>
                <a:cs typeface="Courier New" pitchFamily="49" charset="0"/>
              </a:rPr>
              <a:t>...</a:t>
            </a:r>
          </a:p>
          <a:p>
            <a:pPr marL="0" indent="0">
              <a:buNone/>
            </a:pPr>
            <a:r>
              <a:rPr lang="fr-FR" sz="1600" b="1" dirty="0">
                <a:latin typeface="Courier New" pitchFamily="49" charset="0"/>
                <a:cs typeface="Courier New" pitchFamily="49" charset="0"/>
              </a:rPr>
              <a:t>$</a:t>
            </a:r>
            <a:r>
              <a:rPr lang="fr-FR" sz="1600" b="1" dirty="0" err="1">
                <a:latin typeface="Courier New" pitchFamily="49" charset="0"/>
                <a:cs typeface="Courier New" pitchFamily="49" charset="0"/>
              </a:rPr>
              <a:t>maitreDesLieux</a:t>
            </a:r>
            <a:r>
              <a:rPr lang="fr-FR" sz="1600" b="1" dirty="0">
                <a:latin typeface="Courier New" pitchFamily="49" charset="0"/>
                <a:cs typeface="Courier New" pitchFamily="49" charset="0"/>
              </a:rPr>
              <a:t> = </a:t>
            </a:r>
            <a:r>
              <a:rPr lang="fr-FR" sz="1600" b="1" dirty="0">
                <a:solidFill>
                  <a:schemeClr val="accent2">
                    <a:lumMod val="75000"/>
                  </a:schemeClr>
                </a:solidFill>
                <a:latin typeface="Courier New" pitchFamily="49" charset="0"/>
                <a:cs typeface="Courier New" pitchFamily="49" charset="0"/>
              </a:rPr>
              <a:t>new</a:t>
            </a:r>
            <a:r>
              <a:rPr lang="fr-FR" sz="1600" b="1" dirty="0">
                <a:latin typeface="Courier New" pitchFamily="49" charset="0"/>
                <a:cs typeface="Courier New" pitchFamily="49" charset="0"/>
              </a:rPr>
              <a:t> </a:t>
            </a:r>
            <a:r>
              <a:rPr lang="fr-FR" sz="1600" b="1" dirty="0" err="1">
                <a:latin typeface="Courier New" pitchFamily="49" charset="0"/>
                <a:cs typeface="Courier New" pitchFamily="49" charset="0"/>
              </a:rPr>
              <a:t>Admin</a:t>
            </a:r>
            <a:r>
              <a:rPr lang="fr-FR" sz="1600" b="1" dirty="0">
                <a:latin typeface="Courier New" pitchFamily="49" charset="0"/>
                <a:cs typeface="Courier New" pitchFamily="49" charset="0"/>
              </a:rPr>
              <a:t>(2); </a:t>
            </a:r>
            <a:r>
              <a:rPr lang="fr-FR" sz="1600" b="1" dirty="0" smtClean="0">
                <a:latin typeface="Courier New" pitchFamily="49" charset="0"/>
                <a:cs typeface="Courier New" pitchFamily="49" charset="0"/>
              </a:rPr>
              <a:t>// </a:t>
            </a:r>
            <a:r>
              <a:rPr lang="fr-FR" sz="1600" dirty="0">
                <a:latin typeface="Courier New" pitchFamily="49" charset="0"/>
                <a:cs typeface="Courier New" pitchFamily="49" charset="0"/>
              </a:rPr>
              <a:t>Contient les mêmes données qu'un </a:t>
            </a:r>
            <a:r>
              <a:rPr lang="fr-FR" sz="1600" dirty="0" smtClean="0">
                <a:latin typeface="Courier New" pitchFamily="49" charset="0"/>
                <a:cs typeface="Courier New" pitchFamily="49" charset="0"/>
              </a:rPr>
              <a:t>					membre </a:t>
            </a:r>
            <a:r>
              <a:rPr lang="fr-FR" sz="1600" dirty="0">
                <a:latin typeface="Courier New" pitchFamily="49" charset="0"/>
                <a:cs typeface="Courier New" pitchFamily="49" charset="0"/>
              </a:rPr>
              <a:t>+ la couleur</a:t>
            </a:r>
          </a:p>
          <a:p>
            <a:pPr marL="0" indent="0">
              <a:buNone/>
            </a:pPr>
            <a:r>
              <a:rPr lang="fr-FR" sz="1600" b="1" dirty="0">
                <a:latin typeface="Courier New" pitchFamily="49" charset="0"/>
                <a:cs typeface="Courier New" pitchFamily="49" charset="0"/>
              </a:rPr>
              <a:t> </a:t>
            </a:r>
          </a:p>
          <a:p>
            <a:pPr marL="0" indent="0">
              <a:buNone/>
            </a:pPr>
            <a:r>
              <a:rPr lang="fr-FR" sz="1600" b="1" dirty="0">
                <a:latin typeface="Courier New" pitchFamily="49" charset="0"/>
                <a:cs typeface="Courier New" pitchFamily="49" charset="0"/>
              </a:rPr>
              <a:t>$membre-&gt;</a:t>
            </a:r>
            <a:r>
              <a:rPr lang="fr-FR" sz="1600" b="1" dirty="0" err="1">
                <a:latin typeface="Courier New" pitchFamily="49" charset="0"/>
                <a:cs typeface="Courier New" pitchFamily="49" charset="0"/>
              </a:rPr>
              <a:t>setPseudo</a:t>
            </a:r>
            <a:r>
              <a:rPr lang="fr-FR" sz="1600" b="1" dirty="0">
                <a:latin typeface="Courier New" pitchFamily="49" charset="0"/>
                <a:cs typeface="Courier New" pitchFamily="49" charset="0"/>
              </a:rPr>
              <a:t>('</a:t>
            </a:r>
            <a:r>
              <a:rPr lang="fr-FR" sz="1600" b="1" dirty="0" err="1">
                <a:latin typeface="Courier New" pitchFamily="49" charset="0"/>
                <a:cs typeface="Courier New" pitchFamily="49" charset="0"/>
              </a:rPr>
              <a:t>Arckintox</a:t>
            </a:r>
            <a:r>
              <a:rPr lang="fr-FR" sz="1600" b="1" dirty="0">
                <a:latin typeface="Courier New" pitchFamily="49" charset="0"/>
                <a:cs typeface="Courier New" pitchFamily="49" charset="0"/>
              </a:rPr>
              <a:t>'); </a:t>
            </a:r>
            <a:r>
              <a:rPr lang="fr-FR" sz="1600" b="1" dirty="0" smtClean="0">
                <a:latin typeface="Courier New" pitchFamily="49" charset="0"/>
                <a:cs typeface="Courier New" pitchFamily="49" charset="0"/>
              </a:rPr>
              <a:t>	  </a:t>
            </a:r>
            <a:r>
              <a:rPr lang="fr-FR" sz="1600" dirty="0" smtClean="0">
                <a:latin typeface="Courier New" pitchFamily="49" charset="0"/>
                <a:cs typeface="Courier New" pitchFamily="49" charset="0"/>
              </a:rPr>
              <a:t>// </a:t>
            </a:r>
            <a:r>
              <a:rPr lang="fr-FR" sz="1600" dirty="0">
                <a:latin typeface="Courier New" pitchFamily="49" charset="0"/>
                <a:cs typeface="Courier New" pitchFamily="49" charset="0"/>
              </a:rPr>
              <a:t>OK</a:t>
            </a:r>
          </a:p>
          <a:p>
            <a:pPr marL="0" indent="0">
              <a:buNone/>
            </a:pPr>
            <a:r>
              <a:rPr lang="fr-FR" sz="1600" b="1" dirty="0">
                <a:latin typeface="Courier New" pitchFamily="49" charset="0"/>
                <a:cs typeface="Courier New" pitchFamily="49" charset="0"/>
              </a:rPr>
              <a:t>$</a:t>
            </a:r>
            <a:r>
              <a:rPr lang="fr-FR" sz="1600" b="1" dirty="0" err="1">
                <a:latin typeface="Courier New" pitchFamily="49" charset="0"/>
                <a:cs typeface="Courier New" pitchFamily="49" charset="0"/>
              </a:rPr>
              <a:t>maitreDesLieux</a:t>
            </a:r>
            <a:r>
              <a:rPr lang="fr-FR" sz="1600" b="1" dirty="0">
                <a:latin typeface="Courier New" pitchFamily="49" charset="0"/>
                <a:cs typeface="Courier New" pitchFamily="49" charset="0"/>
              </a:rPr>
              <a:t>-&gt;</a:t>
            </a:r>
            <a:r>
              <a:rPr lang="fr-FR" sz="1600" b="1" dirty="0" err="1">
                <a:latin typeface="Courier New" pitchFamily="49" charset="0"/>
                <a:cs typeface="Courier New" pitchFamily="49" charset="0"/>
              </a:rPr>
              <a:t>setPseudo</a:t>
            </a:r>
            <a:r>
              <a:rPr lang="fr-FR" sz="1600" b="1" dirty="0" smtClean="0">
                <a:latin typeface="Courier New" pitchFamily="49" charset="0"/>
                <a:cs typeface="Courier New" pitchFamily="49" charset="0"/>
              </a:rPr>
              <a:t>('Pribram65'); </a:t>
            </a:r>
            <a:r>
              <a:rPr lang="fr-FR" sz="1600" dirty="0">
                <a:latin typeface="Courier New" pitchFamily="49" charset="0"/>
                <a:cs typeface="Courier New" pitchFamily="49" charset="0"/>
              </a:rPr>
              <a:t>// OK</a:t>
            </a:r>
          </a:p>
          <a:p>
            <a:pPr marL="0" indent="0">
              <a:buNone/>
            </a:pPr>
            <a:r>
              <a:rPr lang="fr-FR" sz="1600" b="1" dirty="0">
                <a:latin typeface="Courier New" pitchFamily="49" charset="0"/>
                <a:cs typeface="Courier New" pitchFamily="49" charset="0"/>
              </a:rPr>
              <a:t> </a:t>
            </a:r>
          </a:p>
          <a:p>
            <a:pPr marL="0" indent="0">
              <a:buNone/>
            </a:pPr>
            <a:r>
              <a:rPr lang="fr-FR" sz="1600" b="1" dirty="0">
                <a:latin typeface="Courier New" pitchFamily="49" charset="0"/>
                <a:cs typeface="Courier New" pitchFamily="49" charset="0"/>
              </a:rPr>
              <a:t>$membre-&gt;</a:t>
            </a:r>
            <a:r>
              <a:rPr lang="fr-FR" sz="1600" b="1" dirty="0" err="1">
                <a:latin typeface="Courier New" pitchFamily="49" charset="0"/>
                <a:cs typeface="Courier New" pitchFamily="49" charset="0"/>
              </a:rPr>
              <a:t>setCouleur</a:t>
            </a:r>
            <a:r>
              <a:rPr lang="fr-FR" sz="1600" b="1" dirty="0">
                <a:latin typeface="Courier New" pitchFamily="49" charset="0"/>
                <a:cs typeface="Courier New" pitchFamily="49" charset="0"/>
              </a:rPr>
              <a:t>('Rouge'); </a:t>
            </a:r>
            <a:r>
              <a:rPr lang="fr-FR" sz="1600" b="1" dirty="0">
                <a:solidFill>
                  <a:srgbClr val="FF0000"/>
                </a:solidFill>
                <a:latin typeface="Courier New" pitchFamily="49" charset="0"/>
                <a:cs typeface="Courier New" pitchFamily="49" charset="0"/>
              </a:rPr>
              <a:t>// Impossible (un membre n'a pas de </a:t>
            </a:r>
            <a:r>
              <a:rPr lang="fr-FR" sz="1600" b="1" dirty="0" smtClean="0">
                <a:solidFill>
                  <a:srgbClr val="FF0000"/>
                </a:solidFill>
                <a:latin typeface="Courier New" pitchFamily="49" charset="0"/>
                <a:cs typeface="Courier New" pitchFamily="49" charset="0"/>
              </a:rPr>
              <a:t>					couleur</a:t>
            </a:r>
            <a:r>
              <a:rPr lang="fr-FR" sz="1600" b="1" dirty="0">
                <a:solidFill>
                  <a:srgbClr val="FF0000"/>
                </a:solidFill>
                <a:latin typeface="Courier New" pitchFamily="49" charset="0"/>
                <a:cs typeface="Courier New" pitchFamily="49" charset="0"/>
              </a:rPr>
              <a:t>)</a:t>
            </a:r>
          </a:p>
          <a:p>
            <a:pPr marL="0" indent="0">
              <a:buNone/>
            </a:pPr>
            <a:r>
              <a:rPr lang="fr-FR" sz="1600" b="1" dirty="0">
                <a:latin typeface="Courier New" pitchFamily="49" charset="0"/>
                <a:cs typeface="Courier New" pitchFamily="49" charset="0"/>
              </a:rPr>
              <a:t>$</a:t>
            </a:r>
            <a:r>
              <a:rPr lang="fr-FR" sz="1600" b="1" dirty="0" err="1">
                <a:latin typeface="Courier New" pitchFamily="49" charset="0"/>
                <a:cs typeface="Courier New" pitchFamily="49" charset="0"/>
              </a:rPr>
              <a:t>maitreDesLieux</a:t>
            </a:r>
            <a:r>
              <a:rPr lang="fr-FR" sz="1600" b="1" dirty="0">
                <a:latin typeface="Courier New" pitchFamily="49" charset="0"/>
                <a:cs typeface="Courier New" pitchFamily="49" charset="0"/>
              </a:rPr>
              <a:t>-&gt;</a:t>
            </a:r>
            <a:r>
              <a:rPr lang="fr-FR" sz="1600" b="1" dirty="0" err="1">
                <a:latin typeface="Courier New" pitchFamily="49" charset="0"/>
                <a:cs typeface="Courier New" pitchFamily="49" charset="0"/>
              </a:rPr>
              <a:t>setCouleur</a:t>
            </a:r>
            <a:r>
              <a:rPr lang="fr-FR" sz="1600" b="1" dirty="0">
                <a:latin typeface="Courier New" pitchFamily="49" charset="0"/>
                <a:cs typeface="Courier New" pitchFamily="49" charset="0"/>
              </a:rPr>
              <a:t>('Rouge'); </a:t>
            </a:r>
            <a:r>
              <a:rPr lang="fr-FR" sz="1600" dirty="0">
                <a:latin typeface="Courier New" pitchFamily="49" charset="0"/>
                <a:cs typeface="Courier New" pitchFamily="49" charset="0"/>
              </a:rPr>
              <a:t>// OK</a:t>
            </a:r>
          </a:p>
          <a:p>
            <a:pPr marL="0" indent="0">
              <a:buNone/>
            </a:pPr>
            <a:r>
              <a:rPr lang="fr-FR" sz="1600" b="1" dirty="0">
                <a:solidFill>
                  <a:srgbClr val="C00000"/>
                </a:solidFill>
                <a:latin typeface="Courier New" pitchFamily="49" charset="0"/>
                <a:cs typeface="Courier New" pitchFamily="49" charset="0"/>
              </a:rPr>
              <a:t>?&gt;</a:t>
            </a:r>
          </a:p>
          <a:p>
            <a:pPr marL="0" indent="0">
              <a:spcBef>
                <a:spcPts val="0"/>
              </a:spcBef>
              <a:buNone/>
            </a:pPr>
            <a:endParaRPr lang="fr-FR" sz="1600" b="1" dirty="0">
              <a:solidFill>
                <a:schemeClr val="accent1">
                  <a:lumMod val="75000"/>
                </a:schemeClr>
              </a:solidFill>
            </a:endParaRPr>
          </a:p>
        </p:txBody>
      </p:sp>
    </p:spTree>
    <p:extLst>
      <p:ext uri="{BB962C8B-B14F-4D97-AF65-F5344CB8AC3E}">
        <p14:creationId xmlns:p14="http://schemas.microsoft.com/office/powerpoint/2010/main" val="3136023200"/>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D:\internet\nouveau\ph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1844824"/>
            <a:ext cx="1968500" cy="103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282200"/>
      </p:ext>
    </p:extLst>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Les tableaux</a:t>
            </a:r>
            <a:endParaRPr lang="fr-FR" dirty="0"/>
          </a:p>
        </p:txBody>
      </p:sp>
      <p:sp>
        <p:nvSpPr>
          <p:cNvPr id="3" name="Espace réservé du contenu 2"/>
          <p:cNvSpPr>
            <a:spLocks noGrp="1"/>
          </p:cNvSpPr>
          <p:nvPr>
            <p:ph idx="1"/>
          </p:nvPr>
        </p:nvSpPr>
        <p:spPr>
          <a:xfrm>
            <a:off x="762000" y="1268760"/>
            <a:ext cx="8274496" cy="5328593"/>
          </a:xfrm>
        </p:spPr>
        <p:txBody>
          <a:bodyPr>
            <a:normAutofit/>
          </a:bodyPr>
          <a:lstStyle/>
          <a:p>
            <a:pPr marL="0" indent="0">
              <a:buNone/>
            </a:pPr>
            <a:r>
              <a:rPr lang="fr-FR" sz="2000" b="1" i="1" dirty="0" smtClean="0"/>
              <a:t>Tableau multi dimensionnel</a:t>
            </a:r>
          </a:p>
          <a:p>
            <a:pPr marL="0" indent="0">
              <a:buNone/>
            </a:pPr>
            <a:r>
              <a:rPr lang="fr-FR" sz="2000" dirty="0" smtClean="0"/>
              <a:t>Pour utiliser un tableau multidimensionnel, il faut le déclarer avec les dimensions utilisées. Si le tableau est à 2 dimensions, la valeur associée à la première clé sera un tableau :</a:t>
            </a:r>
          </a:p>
          <a:p>
            <a:pPr marL="0" indent="0">
              <a:buNone/>
            </a:pPr>
            <a:r>
              <a:rPr lang="fr-FR" sz="2000" dirty="0" smtClean="0"/>
              <a:t>exemple :</a:t>
            </a:r>
            <a:endParaRPr lang="fr-FR" sz="2000" dirty="0"/>
          </a:p>
          <a:p>
            <a:pPr marL="0" indent="0">
              <a:buNone/>
            </a:pPr>
            <a:r>
              <a:rPr lang="fr-FR" sz="2000" dirty="0"/>
              <a:t>$tab=</a:t>
            </a:r>
            <a:r>
              <a:rPr lang="fr-FR" sz="2000" b="1" dirty="0">
                <a:solidFill>
                  <a:schemeClr val="accent2">
                    <a:lumMod val="75000"/>
                  </a:schemeClr>
                </a:solidFill>
              </a:rPr>
              <a:t>array</a:t>
            </a:r>
            <a:r>
              <a:rPr lang="fr-FR" sz="2000" dirty="0"/>
              <a:t>("un"=&gt;</a:t>
            </a:r>
            <a:r>
              <a:rPr lang="fr-FR" sz="2000" b="1" dirty="0" err="1" smtClean="0">
                <a:solidFill>
                  <a:schemeClr val="accent2">
                    <a:lumMod val="75000"/>
                  </a:schemeClr>
                </a:solidFill>
              </a:rPr>
              <a:t>array</a:t>
            </a:r>
            <a:r>
              <a:rPr lang="fr-FR" sz="2000" dirty="0" smtClean="0"/>
              <a:t>(0=&gt;"riri</a:t>
            </a:r>
            <a:r>
              <a:rPr lang="fr-FR" sz="2000" dirty="0"/>
              <a:t>",1=&gt;"fifi</a:t>
            </a:r>
            <a:r>
              <a:rPr lang="fr-FR" sz="2000" dirty="0" smtClean="0"/>
              <a:t>",2</a:t>
            </a:r>
            <a:r>
              <a:rPr lang="fr-FR" sz="2000" dirty="0"/>
              <a:t>=&gt;'loulou</a:t>
            </a:r>
            <a:r>
              <a:rPr lang="fr-FR" sz="2000" dirty="0" smtClean="0"/>
              <a:t>'),</a:t>
            </a:r>
          </a:p>
          <a:p>
            <a:pPr marL="0" indent="0">
              <a:buNone/>
            </a:pPr>
            <a:r>
              <a:rPr lang="fr-FR" sz="2000" dirty="0" smtClean="0"/>
              <a:t>	2</a:t>
            </a:r>
            <a:r>
              <a:rPr lang="fr-FR" sz="2000" dirty="0"/>
              <a:t>=&gt;</a:t>
            </a:r>
            <a:r>
              <a:rPr lang="fr-FR" sz="2000" b="1" dirty="0">
                <a:solidFill>
                  <a:schemeClr val="accent2">
                    <a:lumMod val="75000"/>
                  </a:schemeClr>
                </a:solidFill>
              </a:rPr>
              <a:t>array</a:t>
            </a:r>
            <a:r>
              <a:rPr lang="fr-FR" sz="2000" dirty="0"/>
              <a:t>(1,2,3</a:t>
            </a:r>
            <a:r>
              <a:rPr lang="fr-FR" sz="2000" dirty="0" smtClean="0"/>
              <a:t>),</a:t>
            </a:r>
          </a:p>
          <a:p>
            <a:pPr marL="0" indent="0">
              <a:buNone/>
            </a:pPr>
            <a:r>
              <a:rPr lang="fr-FR" sz="2000" b="1" dirty="0" smtClean="0">
                <a:solidFill>
                  <a:schemeClr val="accent2">
                    <a:lumMod val="75000"/>
                  </a:schemeClr>
                </a:solidFill>
              </a:rPr>
              <a:t>	array</a:t>
            </a:r>
            <a:r>
              <a:rPr lang="fr-FR" sz="2000" dirty="0"/>
              <a:t>('</a:t>
            </a:r>
            <a:r>
              <a:rPr lang="fr-FR" sz="2000" dirty="0" err="1"/>
              <a:t>un</a:t>
            </a:r>
            <a:r>
              <a:rPr lang="fr-FR" sz="2000" dirty="0" err="1" smtClean="0"/>
              <a:t>','deux</a:t>
            </a:r>
            <a:r>
              <a:rPr lang="fr-FR" sz="2000" dirty="0" err="1"/>
              <a:t>','trois</a:t>
            </a:r>
            <a:r>
              <a:rPr lang="fr-FR" sz="2000" dirty="0"/>
              <a:t>'));</a:t>
            </a:r>
          </a:p>
          <a:p>
            <a:pPr marL="0" indent="0">
              <a:buNone/>
            </a:pPr>
            <a:r>
              <a:rPr lang="fr-FR" sz="2000" dirty="0" err="1"/>
              <a:t>echo</a:t>
            </a:r>
            <a:r>
              <a:rPr lang="fr-FR" sz="2000" dirty="0"/>
              <a:t> $tab['un'][0]; </a:t>
            </a:r>
            <a:r>
              <a:rPr lang="fr-FR" sz="2000" dirty="0" smtClean="0"/>
              <a:t>	// </a:t>
            </a:r>
            <a:r>
              <a:rPr lang="fr-FR" sz="2000" dirty="0" err="1"/>
              <a:t>riri</a:t>
            </a:r>
            <a:endParaRPr lang="fr-FR" sz="2000" dirty="0"/>
          </a:p>
          <a:p>
            <a:pPr marL="0" indent="0">
              <a:buNone/>
            </a:pPr>
            <a:r>
              <a:rPr lang="fr-FR" sz="2000" dirty="0" err="1"/>
              <a:t>echo</a:t>
            </a:r>
            <a:r>
              <a:rPr lang="fr-FR" sz="2000" dirty="0"/>
              <a:t> $tab[2][1]; </a:t>
            </a:r>
            <a:r>
              <a:rPr lang="fr-FR" sz="2000" dirty="0" smtClean="0"/>
              <a:t>		// </a:t>
            </a:r>
            <a:r>
              <a:rPr lang="fr-FR" sz="2000" dirty="0"/>
              <a:t>2</a:t>
            </a:r>
          </a:p>
          <a:p>
            <a:pPr marL="0" indent="0">
              <a:buNone/>
            </a:pPr>
            <a:r>
              <a:rPr lang="fr-FR" sz="2000" dirty="0" err="1"/>
              <a:t>echo</a:t>
            </a:r>
            <a:r>
              <a:rPr lang="fr-FR" sz="2000" dirty="0"/>
              <a:t> $tab[3][2]; </a:t>
            </a:r>
            <a:r>
              <a:rPr lang="fr-FR" sz="2000" dirty="0" smtClean="0"/>
              <a:t>		// </a:t>
            </a:r>
            <a:r>
              <a:rPr lang="fr-FR" sz="2000" dirty="0"/>
              <a:t>trois</a:t>
            </a:r>
          </a:p>
          <a:p>
            <a:pPr marL="0" indent="0">
              <a:buNone/>
            </a:pPr>
            <a:r>
              <a:rPr lang="fr-FR" sz="2000" dirty="0"/>
              <a:t>$tab2['un']['deux']='test'; // créé un tableau à deux dimensions</a:t>
            </a:r>
            <a:endParaRPr lang="fr-FR" sz="2000" dirty="0" smtClean="0"/>
          </a:p>
          <a:p>
            <a:pPr marL="0" indent="0">
              <a:buNone/>
            </a:pPr>
            <a:endParaRPr lang="fr-FR" sz="2000" dirty="0" smtClean="0"/>
          </a:p>
          <a:p>
            <a:pPr marL="0" indent="0">
              <a:buNone/>
            </a:pPr>
            <a:endParaRPr lang="fr-FR" sz="2000" dirty="0"/>
          </a:p>
          <a:p>
            <a:pPr marL="0" indent="0">
              <a:buNone/>
            </a:pPr>
            <a:endParaRPr lang="fr-FR" sz="2000" dirty="0" smtClean="0"/>
          </a:p>
        </p:txBody>
      </p:sp>
    </p:spTree>
    <p:extLst>
      <p:ext uri="{BB962C8B-B14F-4D97-AF65-F5344CB8AC3E}">
        <p14:creationId xmlns:p14="http://schemas.microsoft.com/office/powerpoint/2010/main" val="1612324148"/>
      </p:ext>
    </p:extLst>
  </p:cSld>
  <p:clrMapOvr>
    <a:masterClrMapping/>
  </p:clrMapOvr>
  <p:transition spd="slow">
    <p:wipe dir="d"/>
  </p:transition>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smtClean="0">
                <a:solidFill>
                  <a:schemeClr val="accent2">
                    <a:lumMod val="75000"/>
                  </a:schemeClr>
                </a:solidFill>
              </a:rPr>
              <a:t>L'encapsulation</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539552" y="1556792"/>
            <a:ext cx="8496944" cy="5040560"/>
          </a:xfrm>
        </p:spPr>
        <p:txBody>
          <a:bodyPr numCol="1">
            <a:normAutofit/>
          </a:bodyPr>
          <a:lstStyle/>
          <a:p>
            <a:pPr marL="0" indent="0">
              <a:buNone/>
            </a:pPr>
            <a:r>
              <a:rPr lang="fr-FR" sz="1600" b="1" dirty="0" smtClean="0">
                <a:solidFill>
                  <a:schemeClr val="accent2">
                    <a:lumMod val="75000"/>
                  </a:schemeClr>
                </a:solidFill>
              </a:rPr>
              <a:t>public : </a:t>
            </a:r>
            <a:r>
              <a:rPr lang="fr-FR" sz="1600" dirty="0" smtClean="0"/>
              <a:t>	   Tous les scripts PHP peuvent accéder à l'élément,</a:t>
            </a:r>
            <a:endParaRPr lang="fr-FR" sz="1600" dirty="0"/>
          </a:p>
          <a:p>
            <a:pPr marL="0" indent="0">
              <a:spcBef>
                <a:spcPts val="0"/>
              </a:spcBef>
              <a:buNone/>
            </a:pPr>
            <a:r>
              <a:rPr lang="fr-FR" sz="1600" b="1" dirty="0" err="1" smtClean="0">
                <a:solidFill>
                  <a:schemeClr val="accent2">
                    <a:lumMod val="75000"/>
                  </a:schemeClr>
                </a:solidFill>
              </a:rPr>
              <a:t>private</a:t>
            </a:r>
            <a:r>
              <a:rPr lang="fr-FR" sz="1600" b="1" dirty="0" smtClean="0">
                <a:solidFill>
                  <a:schemeClr val="accent2">
                    <a:lumMod val="75000"/>
                  </a:schemeClr>
                </a:solidFill>
              </a:rPr>
              <a:t> </a:t>
            </a:r>
            <a:r>
              <a:rPr lang="fr-FR" sz="1600" b="1" dirty="0">
                <a:solidFill>
                  <a:schemeClr val="accent2">
                    <a:lumMod val="75000"/>
                  </a:schemeClr>
                </a:solidFill>
              </a:rPr>
              <a:t>: </a:t>
            </a:r>
            <a:r>
              <a:rPr lang="fr-FR" sz="1600" dirty="0"/>
              <a:t>	</a:t>
            </a:r>
            <a:r>
              <a:rPr lang="fr-FR" sz="1600" dirty="0" smtClean="0"/>
              <a:t>   Seules les méthodes de la classe à laquelle appartient l'élément peuvent </a:t>
            </a:r>
            <a:r>
              <a:rPr lang="fr-FR" sz="1600" dirty="0"/>
              <a:t> </a:t>
            </a:r>
            <a:r>
              <a:rPr lang="fr-FR" sz="1600" dirty="0" smtClean="0"/>
              <a:t>y accéder,</a:t>
            </a:r>
            <a:endParaRPr lang="fr-FR" sz="1600" dirty="0"/>
          </a:p>
          <a:p>
            <a:pPr marL="0" indent="0">
              <a:spcBef>
                <a:spcPts val="0"/>
              </a:spcBef>
              <a:buNone/>
            </a:pPr>
            <a:r>
              <a:rPr lang="fr-FR" sz="1600" b="1" dirty="0" err="1" smtClean="0">
                <a:solidFill>
                  <a:schemeClr val="accent2">
                    <a:lumMod val="75000"/>
                  </a:schemeClr>
                </a:solidFill>
              </a:rPr>
              <a:t>protected</a:t>
            </a:r>
            <a:r>
              <a:rPr lang="fr-FR" sz="1600" b="1" dirty="0" smtClean="0">
                <a:solidFill>
                  <a:schemeClr val="accent2">
                    <a:lumMod val="75000"/>
                  </a:schemeClr>
                </a:solidFill>
              </a:rPr>
              <a:t> </a:t>
            </a:r>
            <a:r>
              <a:rPr lang="fr-FR" sz="1600" b="1" dirty="0">
                <a:solidFill>
                  <a:schemeClr val="accent2">
                    <a:lumMod val="75000"/>
                  </a:schemeClr>
                </a:solidFill>
              </a:rPr>
              <a:t>: </a:t>
            </a:r>
            <a:r>
              <a:rPr lang="fr-FR" sz="1600" b="1" dirty="0" smtClean="0">
                <a:solidFill>
                  <a:schemeClr val="accent2">
                    <a:lumMod val="75000"/>
                  </a:schemeClr>
                </a:solidFill>
              </a:rPr>
              <a:t>  </a:t>
            </a:r>
            <a:r>
              <a:rPr lang="fr-FR" sz="1600" dirty="0"/>
              <a:t>identique à </a:t>
            </a:r>
            <a:r>
              <a:rPr lang="fr-FR" sz="1600" dirty="0" err="1"/>
              <a:t>private</a:t>
            </a:r>
            <a:r>
              <a:rPr lang="fr-FR" sz="1600" dirty="0"/>
              <a:t>, sauf qu'un élément ayant ce droit d'accès dans une classe mère </a:t>
            </a:r>
            <a:r>
              <a:rPr lang="fr-FR" sz="1600" dirty="0" smtClean="0"/>
              <a:t>	    	   sera </a:t>
            </a:r>
            <a:r>
              <a:rPr lang="fr-FR" sz="1600" dirty="0"/>
              <a:t>accessible aussi dans les classes filles</a:t>
            </a:r>
            <a:r>
              <a:rPr lang="fr-FR" sz="1600" dirty="0" smtClean="0"/>
              <a:t>.</a:t>
            </a:r>
          </a:p>
          <a:p>
            <a:pPr marL="0" indent="0">
              <a:spcBef>
                <a:spcPts val="0"/>
              </a:spcBef>
              <a:buNone/>
            </a:pPr>
            <a:endParaRPr lang="fr-FR" sz="1600" dirty="0" smtClean="0"/>
          </a:p>
          <a:p>
            <a:pPr marL="0" indent="0">
              <a:spcBef>
                <a:spcPts val="0"/>
              </a:spcBef>
              <a:buNone/>
            </a:pPr>
            <a:r>
              <a:rPr lang="fr-FR" sz="1600" dirty="0"/>
              <a:t>Le but de l'encapsulation est de masquer à la personne qui utilise la classe son fonctionnement interne</a:t>
            </a:r>
            <a:r>
              <a:rPr lang="fr-FR" sz="1600" dirty="0" smtClean="0"/>
              <a:t>.</a:t>
            </a:r>
          </a:p>
          <a:p>
            <a:pPr marL="0" indent="0">
              <a:spcBef>
                <a:spcPts val="0"/>
              </a:spcBef>
              <a:buNone/>
            </a:pPr>
            <a:r>
              <a:rPr lang="fr-FR" sz="1600" dirty="0" smtClean="0"/>
              <a:t>Quand </a:t>
            </a:r>
            <a:r>
              <a:rPr lang="fr-FR" sz="1600" dirty="0"/>
              <a:t>vous créez un objet, vous ne devez pas avoir à vous soucier des variables qu'il contient, de la façon dont celles-ci sont </a:t>
            </a:r>
            <a:r>
              <a:rPr lang="fr-FR" sz="1600" dirty="0" smtClean="0"/>
              <a:t>agencées</a:t>
            </a:r>
            <a:r>
              <a:rPr lang="fr-FR" sz="1600" smtClean="0"/>
              <a:t>. </a:t>
            </a:r>
          </a:p>
          <a:p>
            <a:pPr marL="0" indent="0">
              <a:spcBef>
                <a:spcPts val="0"/>
              </a:spcBef>
              <a:buNone/>
            </a:pPr>
            <a:r>
              <a:rPr lang="fr-FR" sz="1600" smtClean="0"/>
              <a:t>Vous </a:t>
            </a:r>
            <a:r>
              <a:rPr lang="fr-FR" sz="1600" dirty="0" smtClean="0"/>
              <a:t>utilisez les méthodes qui les gèrent, les contrôlent </a:t>
            </a:r>
            <a:r>
              <a:rPr lang="fr-FR" sz="1600" smtClean="0"/>
              <a:t>les manipulent.</a:t>
            </a:r>
            <a:endParaRPr lang="fr-FR" sz="1600" dirty="0"/>
          </a:p>
          <a:p>
            <a:pPr marL="0" indent="0">
              <a:spcBef>
                <a:spcPts val="0"/>
              </a:spcBef>
              <a:buNone/>
            </a:pPr>
            <a:endParaRPr lang="fr-FR" sz="1600" b="1" dirty="0">
              <a:solidFill>
                <a:schemeClr val="accent1">
                  <a:lumMod val="75000"/>
                </a:schemeClr>
              </a:solidFill>
            </a:endParaRPr>
          </a:p>
        </p:txBody>
      </p:sp>
    </p:spTree>
    <p:extLst>
      <p:ext uri="{BB962C8B-B14F-4D97-AF65-F5344CB8AC3E}">
        <p14:creationId xmlns:p14="http://schemas.microsoft.com/office/powerpoint/2010/main" val="1721691746"/>
      </p:ext>
    </p:extLst>
  </p:cSld>
  <p:clrMapOvr>
    <a:masterClrMapping/>
  </p:clrMapOvr>
  <p:transition spd="slow">
    <p:wipe dir="d"/>
  </p:transition>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err="1" smtClean="0">
                <a:solidFill>
                  <a:schemeClr val="accent2">
                    <a:lumMod val="75000"/>
                  </a:schemeClr>
                </a:solidFill>
              </a:rPr>
              <a:t>function</a:t>
            </a:r>
            <a:r>
              <a:rPr lang="fr-FR" sz="2800" b="1" i="1" dirty="0" smtClean="0">
                <a:solidFill>
                  <a:schemeClr val="accent2">
                    <a:lumMod val="75000"/>
                  </a:schemeClr>
                </a:solidFill>
              </a:rPr>
              <a:t> </a:t>
            </a:r>
            <a:r>
              <a:rPr lang="fr-FR" sz="2800" b="1" i="1" dirty="0" err="1" smtClean="0">
                <a:solidFill>
                  <a:schemeClr val="accent2">
                    <a:lumMod val="75000"/>
                  </a:schemeClr>
                </a:solidFill>
              </a:rPr>
              <a:t>explode</a:t>
            </a:r>
            <a:r>
              <a:rPr lang="fr-FR" sz="2800" b="1" i="1" dirty="0" smtClean="0">
                <a:solidFill>
                  <a:schemeClr val="accent2">
                    <a:lumMod val="75000"/>
                  </a:schemeClr>
                </a:solidFill>
              </a:rPr>
              <a:t>(</a:t>
            </a:r>
            <a:r>
              <a:rPr lang="fr-FR" sz="2800" b="1" dirty="0" smtClean="0">
                <a:solidFill>
                  <a:schemeClr val="tx2">
                    <a:lumMod val="75000"/>
                  </a:schemeClr>
                </a:solidFill>
              </a:rPr>
              <a:t>$</a:t>
            </a:r>
            <a:r>
              <a:rPr lang="fr-FR" sz="2800" b="1" dirty="0" err="1">
                <a:solidFill>
                  <a:schemeClr val="tx2">
                    <a:lumMod val="75000"/>
                  </a:schemeClr>
                </a:solidFill>
              </a:rPr>
              <a:t>separateur</a:t>
            </a:r>
            <a:r>
              <a:rPr lang="fr-FR" sz="2800" b="1" dirty="0">
                <a:solidFill>
                  <a:schemeClr val="tx2">
                    <a:lumMod val="75000"/>
                  </a:schemeClr>
                </a:solidFill>
              </a:rPr>
              <a:t>, $chaine[, $limite]</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lnSpcReduction="10000"/>
          </a:bodyPr>
          <a:lstStyle/>
          <a:p>
            <a:pPr marL="0" indent="0">
              <a:buNone/>
            </a:pPr>
            <a:r>
              <a:rPr lang="fr-FR" sz="2000" dirty="0" smtClean="0">
                <a:solidFill>
                  <a:schemeClr val="tx2">
                    <a:lumMod val="75000"/>
                  </a:schemeClr>
                </a:solidFill>
              </a:rPr>
              <a:t>tableau</a:t>
            </a:r>
            <a:r>
              <a:rPr lang="fr-FR" sz="2000" dirty="0" smtClean="0"/>
              <a:t> </a:t>
            </a:r>
            <a:r>
              <a:rPr lang="fr-FR" sz="2000" b="1" dirty="0" err="1" smtClean="0">
                <a:solidFill>
                  <a:schemeClr val="accent2">
                    <a:lumMod val="75000"/>
                  </a:schemeClr>
                </a:solidFill>
              </a:rPr>
              <a:t>explode</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separateur</a:t>
            </a:r>
            <a:r>
              <a:rPr lang="fr-FR" sz="2000" b="1" dirty="0" smtClean="0">
                <a:solidFill>
                  <a:schemeClr val="tx2">
                    <a:lumMod val="75000"/>
                  </a:schemeClr>
                </a:solidFill>
              </a:rPr>
              <a:t>, $chaine[, $limite]</a:t>
            </a:r>
            <a:r>
              <a:rPr lang="fr-FR" sz="2000" b="1" dirty="0" smtClean="0">
                <a:solidFill>
                  <a:schemeClr val="accent2">
                    <a:lumMod val="75000"/>
                  </a:schemeClr>
                </a:solidFill>
              </a:rPr>
              <a:t>)</a:t>
            </a:r>
          </a:p>
          <a:p>
            <a:pPr marL="0" indent="0">
              <a:buNone/>
            </a:pPr>
            <a:r>
              <a:rPr lang="fr-FR" sz="2000" dirty="0" smtClean="0"/>
              <a:t>Cette fonction retourne un tableau de chaînes; chacune d'elle étant une </a:t>
            </a:r>
            <a:r>
              <a:rPr lang="fr-FR" sz="2000" dirty="0"/>
              <a:t>sous-chaîne extraite de </a:t>
            </a:r>
            <a:r>
              <a:rPr lang="fr-FR" sz="2000" b="1" dirty="0">
                <a:solidFill>
                  <a:schemeClr val="tx2">
                    <a:lumMod val="75000"/>
                  </a:schemeClr>
                </a:solidFill>
              </a:rPr>
              <a:t>$chaine</a:t>
            </a:r>
            <a:r>
              <a:rPr lang="fr-FR" sz="2000" dirty="0" smtClean="0"/>
              <a:t>, à l'aide du séparateur défini dans </a:t>
            </a:r>
            <a:r>
              <a:rPr lang="fr-FR" sz="2000" b="1" dirty="0" smtClean="0">
                <a:solidFill>
                  <a:schemeClr val="tx2">
                    <a:lumMod val="75000"/>
                  </a:schemeClr>
                </a:solidFill>
              </a:rPr>
              <a:t>$</a:t>
            </a:r>
            <a:r>
              <a:rPr lang="fr-FR" sz="2000" b="1" dirty="0" err="1" smtClean="0">
                <a:solidFill>
                  <a:schemeClr val="tx2">
                    <a:lumMod val="75000"/>
                  </a:schemeClr>
                </a:solidFill>
              </a:rPr>
              <a:t>separateur</a:t>
            </a:r>
            <a:r>
              <a:rPr lang="fr-FR" sz="2000" dirty="0" smtClean="0"/>
              <a:t>.</a:t>
            </a:r>
          </a:p>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separateur</a:t>
            </a:r>
            <a:r>
              <a:rPr lang="fr-FR" sz="2000" b="1" dirty="0" smtClean="0">
                <a:solidFill>
                  <a:schemeClr val="tx2">
                    <a:lumMod val="75000"/>
                  </a:schemeClr>
                </a:solidFill>
              </a:rPr>
              <a:t> </a:t>
            </a:r>
            <a:r>
              <a:rPr lang="fr-FR" sz="2000" dirty="0" smtClean="0"/>
              <a:t>: séparateur,</a:t>
            </a:r>
          </a:p>
          <a:p>
            <a:pPr marL="0" indent="0">
              <a:buNone/>
            </a:pPr>
            <a:r>
              <a:rPr lang="fr-FR" sz="2000" b="1" dirty="0" smtClean="0">
                <a:solidFill>
                  <a:schemeClr val="tx2">
                    <a:lumMod val="75000"/>
                  </a:schemeClr>
                </a:solidFill>
              </a:rPr>
              <a:t>$chaine </a:t>
            </a:r>
            <a:r>
              <a:rPr lang="fr-FR" sz="2000" dirty="0"/>
              <a:t>: </a:t>
            </a:r>
            <a:r>
              <a:rPr lang="fr-FR" sz="2000" dirty="0" smtClean="0"/>
              <a:t>chaîne à analyser,</a:t>
            </a:r>
            <a:endParaRPr lang="fr-FR" sz="2000" dirty="0"/>
          </a:p>
          <a:p>
            <a:pPr marL="0" indent="0">
              <a:buNone/>
            </a:pPr>
            <a:r>
              <a:rPr lang="fr-FR" sz="2000" b="1" dirty="0" smtClean="0">
                <a:solidFill>
                  <a:schemeClr val="tx2">
                    <a:lumMod val="75000"/>
                  </a:schemeClr>
                </a:solidFill>
              </a:rPr>
              <a:t>$limite </a:t>
            </a:r>
            <a:r>
              <a:rPr lang="fr-FR" sz="2000" dirty="0"/>
              <a:t>: </a:t>
            </a:r>
            <a:r>
              <a:rPr lang="fr-FR" sz="2000" dirty="0" smtClean="0"/>
              <a:t>(</a:t>
            </a:r>
            <a:r>
              <a:rPr lang="fr-FR" sz="2000" dirty="0" err="1" smtClean="0"/>
              <a:t>optionel</a:t>
            </a:r>
            <a:r>
              <a:rPr lang="fr-FR" sz="2000" dirty="0" smtClean="0"/>
              <a:t>) nombre maximum d'éléments retournés dans le tableau. Le dernier élément contiendra le reste de la chaîne </a:t>
            </a:r>
            <a:r>
              <a:rPr lang="fr-FR" sz="2000" b="1" dirty="0" smtClean="0">
                <a:solidFill>
                  <a:schemeClr val="tx2">
                    <a:lumMod val="75000"/>
                  </a:schemeClr>
                </a:solidFill>
              </a:rPr>
              <a:t>$chaine</a:t>
            </a:r>
            <a:r>
              <a:rPr lang="fr-FR" sz="2000" dirty="0" smtClean="0"/>
              <a:t>.</a:t>
            </a:r>
          </a:p>
          <a:p>
            <a:pPr marL="0" indent="0">
              <a:buNone/>
            </a:pPr>
            <a:r>
              <a:rPr lang="fr-FR" sz="2000" dirty="0" smtClean="0"/>
              <a:t>Si </a:t>
            </a:r>
            <a:r>
              <a:rPr lang="fr-FR" sz="2000" b="1" dirty="0">
                <a:solidFill>
                  <a:schemeClr val="tx2">
                    <a:lumMod val="75000"/>
                  </a:schemeClr>
                </a:solidFill>
              </a:rPr>
              <a:t>$limite </a:t>
            </a:r>
            <a:r>
              <a:rPr lang="fr-FR" sz="2000" dirty="0" smtClean="0"/>
              <a:t>est négatif, tous les éléments sauf les </a:t>
            </a:r>
            <a:r>
              <a:rPr lang="fr-FR" sz="2000" b="1" dirty="0">
                <a:solidFill>
                  <a:schemeClr val="tx2">
                    <a:lumMod val="75000"/>
                  </a:schemeClr>
                </a:solidFill>
              </a:rPr>
              <a:t>-$limite </a:t>
            </a:r>
            <a:r>
              <a:rPr lang="fr-FR" sz="2000" dirty="0" smtClean="0"/>
              <a:t>derniers, sont retournés.</a:t>
            </a:r>
          </a:p>
          <a:p>
            <a:pPr marL="0" indent="0">
              <a:buNone/>
            </a:pPr>
            <a:r>
              <a:rPr lang="fr-FR" sz="2000" dirty="0"/>
              <a:t>Exemple :</a:t>
            </a:r>
          </a:p>
          <a:p>
            <a:pPr marL="0" indent="0">
              <a:buNone/>
            </a:pPr>
            <a:r>
              <a:rPr lang="fr-FR" sz="2000" dirty="0" smtClean="0">
                <a:solidFill>
                  <a:srgbClr val="FF0000"/>
                </a:solidFill>
              </a:rPr>
              <a:t>&lt;?PHP</a:t>
            </a:r>
          </a:p>
          <a:p>
            <a:pPr marL="0" indent="0">
              <a:buNone/>
            </a:pPr>
            <a:r>
              <a:rPr lang="fr-FR" sz="2000" dirty="0" smtClean="0"/>
              <a:t>$chaine = "orange, citron, poire";</a:t>
            </a:r>
          </a:p>
          <a:p>
            <a:pPr marL="0" indent="0">
              <a:buNone/>
            </a:pPr>
            <a:r>
              <a:rPr lang="fr-FR" sz="2000" dirty="0" smtClean="0"/>
              <a:t>$tab = </a:t>
            </a:r>
            <a:r>
              <a:rPr lang="fr-FR" sz="2000" dirty="0" err="1" smtClean="0"/>
              <a:t>explode</a:t>
            </a:r>
            <a:r>
              <a:rPr lang="fr-FR" sz="2000" dirty="0" smtClean="0"/>
              <a:t>(",", $chaine);</a:t>
            </a:r>
          </a:p>
          <a:p>
            <a:pPr marL="0" indent="0">
              <a:buNone/>
            </a:pPr>
            <a:r>
              <a:rPr lang="fr-FR" sz="2000" b="1" dirty="0" smtClean="0">
                <a:solidFill>
                  <a:srgbClr val="C00000"/>
                </a:solidFill>
                <a:latin typeface="Courier New" pitchFamily="49" charset="0"/>
                <a:cs typeface="Courier New" pitchFamily="49" charset="0"/>
              </a:rPr>
              <a:t>?&gt;</a:t>
            </a:r>
          </a:p>
          <a:p>
            <a:pPr marL="0" indent="0">
              <a:buNone/>
            </a:pPr>
            <a:r>
              <a:rPr lang="fr-FR" sz="2000" dirty="0" smtClean="0"/>
              <a:t>retournera : $tab[0] = "orange", $tab[1]=" citron", $tab[2]=" poire"</a:t>
            </a:r>
          </a:p>
        </p:txBody>
      </p:sp>
    </p:spTree>
    <p:extLst>
      <p:ext uri="{BB962C8B-B14F-4D97-AF65-F5344CB8AC3E}">
        <p14:creationId xmlns:p14="http://schemas.microsoft.com/office/powerpoint/2010/main" val="3301896834"/>
      </p:ext>
    </p:extLst>
  </p:cSld>
  <p:clrMapOvr>
    <a:masterClrMapping/>
  </p:clrMapOvr>
  <p:transition spd="slow">
    <p:wipe dir="d"/>
  </p:transition>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err="1" smtClean="0">
                <a:solidFill>
                  <a:schemeClr val="accent2">
                    <a:lumMod val="75000"/>
                  </a:schemeClr>
                </a:solidFill>
              </a:rPr>
              <a:t>function</a:t>
            </a:r>
            <a:r>
              <a:rPr lang="fr-FR" sz="3200" b="1" i="1" dirty="0" smtClean="0">
                <a:solidFill>
                  <a:schemeClr val="accent2">
                    <a:lumMod val="75000"/>
                  </a:schemeClr>
                </a:solidFill>
              </a:rPr>
              <a:t> </a:t>
            </a:r>
            <a:r>
              <a:rPr lang="fr-FR" sz="3200" b="1" i="1" dirty="0" err="1" smtClean="0">
                <a:solidFill>
                  <a:schemeClr val="accent2">
                    <a:lumMod val="75000"/>
                  </a:schemeClr>
                </a:solidFill>
              </a:rPr>
              <a:t>implode</a:t>
            </a:r>
            <a:r>
              <a:rPr lang="fr-FR" sz="3200" b="1" i="1" dirty="0" smtClean="0">
                <a:solidFill>
                  <a:schemeClr val="accent2">
                    <a:lumMod val="75000"/>
                  </a:schemeClr>
                </a:solidFill>
              </a:rPr>
              <a:t>(</a:t>
            </a:r>
            <a:r>
              <a:rPr lang="fr-FR" sz="3200" b="1" dirty="0">
                <a:solidFill>
                  <a:schemeClr val="tx2">
                    <a:lumMod val="75000"/>
                  </a:schemeClr>
                </a:solidFill>
              </a:rPr>
              <a:t>[</a:t>
            </a:r>
            <a:r>
              <a:rPr lang="fr-FR" sz="3200" b="1" dirty="0" smtClean="0">
                <a:solidFill>
                  <a:schemeClr val="tx2">
                    <a:lumMod val="75000"/>
                  </a:schemeClr>
                </a:solidFill>
              </a:rPr>
              <a:t>$</a:t>
            </a:r>
            <a:r>
              <a:rPr lang="fr-FR" sz="3200" b="1" dirty="0" err="1">
                <a:solidFill>
                  <a:schemeClr val="tx2">
                    <a:lumMod val="75000"/>
                  </a:schemeClr>
                </a:solidFill>
              </a:rPr>
              <a:t>separateur</a:t>
            </a:r>
            <a:r>
              <a:rPr lang="fr-FR" sz="3200" b="1" dirty="0" smtClean="0">
                <a:solidFill>
                  <a:schemeClr val="tx2">
                    <a:lumMod val="75000"/>
                  </a:schemeClr>
                </a:solidFill>
              </a:rPr>
              <a:t>,]$tableau</a:t>
            </a:r>
            <a:r>
              <a:rPr lang="fr-FR" sz="3200" b="1" i="1" dirty="0" smtClean="0">
                <a:solidFill>
                  <a:schemeClr val="accent2">
                    <a:lumMod val="75000"/>
                  </a:schemeClr>
                </a:solidFill>
              </a:rPr>
              <a:t>)</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solidFill>
                  <a:schemeClr val="tx2">
                    <a:lumMod val="75000"/>
                  </a:schemeClr>
                </a:solidFill>
              </a:rPr>
              <a:t>string</a:t>
            </a:r>
            <a:r>
              <a:rPr lang="fr-FR" sz="2000" dirty="0" smtClean="0"/>
              <a:t> </a:t>
            </a:r>
            <a:r>
              <a:rPr lang="fr-FR" sz="2000" b="1" dirty="0" err="1" smtClean="0">
                <a:solidFill>
                  <a:schemeClr val="accent2">
                    <a:lumMod val="75000"/>
                  </a:schemeClr>
                </a:solidFill>
              </a:rPr>
              <a:t>implode</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separateur</a:t>
            </a:r>
            <a:r>
              <a:rPr lang="fr-FR" sz="2000" b="1" dirty="0" smtClean="0">
                <a:solidFill>
                  <a:schemeClr val="tx2">
                    <a:lumMod val="75000"/>
                  </a:schemeClr>
                </a:solidFill>
              </a:rPr>
              <a:t>,] $tableau</a:t>
            </a:r>
            <a:r>
              <a:rPr lang="fr-FR" sz="2000" b="1" dirty="0" smtClean="0">
                <a:solidFill>
                  <a:schemeClr val="accent2">
                    <a:lumMod val="75000"/>
                  </a:schemeClr>
                </a:solidFill>
              </a:rPr>
              <a:t>)</a:t>
            </a:r>
          </a:p>
          <a:p>
            <a:pPr marL="0" indent="0">
              <a:buNone/>
            </a:pPr>
            <a:r>
              <a:rPr lang="fr-FR" sz="2000" dirty="0" smtClean="0"/>
              <a:t>Cette fonction retourne une chaîne contenant tous les éléments du tableau  séparés par </a:t>
            </a:r>
            <a:r>
              <a:rPr lang="fr-FR" sz="2000" b="1" dirty="0" smtClean="0">
                <a:solidFill>
                  <a:schemeClr val="tx2">
                    <a:lumMod val="75000"/>
                  </a:schemeClr>
                </a:solidFill>
              </a:rPr>
              <a:t>$</a:t>
            </a:r>
            <a:r>
              <a:rPr lang="fr-FR" sz="2000" b="1" dirty="0" err="1" smtClean="0">
                <a:solidFill>
                  <a:schemeClr val="tx2">
                    <a:lumMod val="75000"/>
                  </a:schemeClr>
                </a:solidFill>
              </a:rPr>
              <a:t>separateur</a:t>
            </a:r>
            <a:r>
              <a:rPr lang="fr-FR" sz="2000" dirty="0" smtClean="0"/>
              <a:t>.</a:t>
            </a:r>
          </a:p>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separateur</a:t>
            </a:r>
            <a:r>
              <a:rPr lang="fr-FR" sz="2000" b="1" dirty="0" smtClean="0">
                <a:solidFill>
                  <a:schemeClr val="tx2">
                    <a:lumMod val="75000"/>
                  </a:schemeClr>
                </a:solidFill>
              </a:rPr>
              <a:t> </a:t>
            </a:r>
            <a:r>
              <a:rPr lang="fr-FR" sz="2000" dirty="0" smtClean="0"/>
              <a:t>: (</a:t>
            </a:r>
            <a:r>
              <a:rPr lang="fr-FR" sz="2000" dirty="0" err="1" smtClean="0"/>
              <a:t>optionel</a:t>
            </a:r>
            <a:r>
              <a:rPr lang="fr-FR" sz="2000" dirty="0" smtClean="0"/>
              <a:t>) séparateur, par défaut : une chaîne vide.</a:t>
            </a:r>
          </a:p>
          <a:p>
            <a:pPr marL="0" indent="0">
              <a:buNone/>
            </a:pPr>
            <a:r>
              <a:rPr lang="fr-FR" sz="2000" b="1" dirty="0" smtClean="0">
                <a:solidFill>
                  <a:schemeClr val="tx2">
                    <a:lumMod val="75000"/>
                  </a:schemeClr>
                </a:solidFill>
              </a:rPr>
              <a:t>$tableau </a:t>
            </a:r>
            <a:r>
              <a:rPr lang="fr-FR" sz="2000" dirty="0"/>
              <a:t>: </a:t>
            </a:r>
            <a:r>
              <a:rPr lang="fr-FR" sz="2000" dirty="0" smtClean="0"/>
              <a:t>tableau de chaînes à concaténer.</a:t>
            </a:r>
          </a:p>
          <a:p>
            <a:pPr marL="0" indent="0">
              <a:buNone/>
            </a:pPr>
            <a:r>
              <a:rPr lang="fr-FR" sz="2000" dirty="0" smtClean="0"/>
              <a:t>Exemple :</a:t>
            </a:r>
            <a:endParaRPr lang="fr-FR" sz="2000" dirty="0"/>
          </a:p>
          <a:p>
            <a:pPr marL="0" indent="0">
              <a:buNone/>
            </a:pPr>
            <a:r>
              <a:rPr lang="fr-FR" sz="2000" dirty="0" smtClean="0"/>
              <a:t> </a:t>
            </a:r>
            <a:r>
              <a:rPr lang="fr-FR" sz="2000" dirty="0" smtClean="0">
                <a:solidFill>
                  <a:srgbClr val="FF0000"/>
                </a:solidFill>
              </a:rPr>
              <a:t>&lt;?PHP</a:t>
            </a:r>
          </a:p>
          <a:p>
            <a:pPr marL="0" indent="0">
              <a:buNone/>
            </a:pPr>
            <a:r>
              <a:rPr lang="fr-FR" sz="2000" dirty="0" smtClean="0"/>
              <a:t>$tableau = </a:t>
            </a:r>
            <a:r>
              <a:rPr lang="fr-FR" sz="2000" dirty="0" err="1" smtClean="0"/>
              <a:t>array</a:t>
            </a:r>
            <a:r>
              <a:rPr lang="fr-FR" sz="2000" dirty="0" smtClean="0"/>
              <a:t>("orange", "citron", "poire");</a:t>
            </a:r>
          </a:p>
          <a:p>
            <a:pPr marL="0" indent="0">
              <a:buNone/>
            </a:pPr>
            <a:r>
              <a:rPr lang="fr-FR" sz="2000" dirty="0" smtClean="0"/>
              <a:t>$chaine = </a:t>
            </a:r>
            <a:r>
              <a:rPr lang="fr-FR" sz="2000" dirty="0" err="1" smtClean="0"/>
              <a:t>implode</a:t>
            </a:r>
            <a:r>
              <a:rPr lang="fr-FR" sz="2000" dirty="0" smtClean="0"/>
              <a:t>("#", $tableau);</a:t>
            </a:r>
          </a:p>
          <a:p>
            <a:pPr marL="0" indent="0">
              <a:buNone/>
            </a:pPr>
            <a:r>
              <a:rPr lang="fr-FR" sz="2000" b="1" dirty="0" smtClean="0">
                <a:solidFill>
                  <a:srgbClr val="C00000"/>
                </a:solidFill>
                <a:latin typeface="Courier New" pitchFamily="49" charset="0"/>
                <a:cs typeface="Courier New" pitchFamily="49" charset="0"/>
              </a:rPr>
              <a:t>?&gt;</a:t>
            </a:r>
          </a:p>
          <a:p>
            <a:pPr marL="0" indent="0">
              <a:buNone/>
            </a:pPr>
            <a:r>
              <a:rPr lang="fr-FR" sz="2000" dirty="0" smtClean="0"/>
              <a:t>retournera : $chaine= "</a:t>
            </a:r>
            <a:r>
              <a:rPr lang="fr-FR" sz="2000" dirty="0" err="1" smtClean="0"/>
              <a:t>orange#citron#poire</a:t>
            </a:r>
            <a:r>
              <a:rPr lang="fr-FR" sz="2000" dirty="0" smtClean="0"/>
              <a:t>"</a:t>
            </a:r>
          </a:p>
        </p:txBody>
      </p:sp>
    </p:spTree>
    <p:extLst>
      <p:ext uri="{BB962C8B-B14F-4D97-AF65-F5344CB8AC3E}">
        <p14:creationId xmlns:p14="http://schemas.microsoft.com/office/powerpoint/2010/main" val="3318041957"/>
      </p:ext>
    </p:extLst>
  </p:cSld>
  <p:clrMapOvr>
    <a:masterClrMapping/>
  </p:clrMapOvr>
  <p:transition spd="slow">
    <p:wipe dir="d"/>
  </p:transition>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3200" b="1" i="1" dirty="0" err="1" smtClean="0">
                <a:solidFill>
                  <a:schemeClr val="accent2">
                    <a:lumMod val="75000"/>
                  </a:schemeClr>
                </a:solidFill>
              </a:rPr>
              <a:t>function</a:t>
            </a:r>
            <a:r>
              <a:rPr lang="fr-FR" sz="3200" b="1" i="1" dirty="0" smtClean="0">
                <a:solidFill>
                  <a:schemeClr val="accent2">
                    <a:lumMod val="75000"/>
                  </a:schemeClr>
                </a:solidFill>
              </a:rPr>
              <a:t> </a:t>
            </a:r>
            <a:r>
              <a:rPr lang="fr-FR" sz="3200" b="1" i="1" dirty="0" err="1" smtClean="0">
                <a:solidFill>
                  <a:schemeClr val="accent2">
                    <a:lumMod val="75000"/>
                  </a:schemeClr>
                </a:solidFill>
              </a:rPr>
              <a:t>strok</a:t>
            </a:r>
            <a:r>
              <a:rPr lang="fr-FR" sz="3200" b="1" i="1" dirty="0" smtClean="0">
                <a:solidFill>
                  <a:schemeClr val="accent2">
                    <a:lumMod val="75000"/>
                  </a:schemeClr>
                </a:solidFill>
              </a:rPr>
              <a:t>(</a:t>
            </a:r>
            <a:r>
              <a:rPr lang="fr-FR" sz="3200" b="1" dirty="0" smtClean="0">
                <a:solidFill>
                  <a:schemeClr val="tx2">
                    <a:lumMod val="75000"/>
                  </a:schemeClr>
                </a:solidFill>
              </a:rPr>
              <a:t>$chaine, $</a:t>
            </a:r>
            <a:r>
              <a:rPr lang="fr-FR" sz="3200" b="1" dirty="0" err="1" smtClean="0">
                <a:solidFill>
                  <a:schemeClr val="tx2">
                    <a:lumMod val="75000"/>
                  </a:schemeClr>
                </a:solidFill>
              </a:rPr>
              <a:t>separateur</a:t>
            </a:r>
            <a:r>
              <a:rPr lang="fr-FR" sz="3200" b="1" i="1" dirty="0" smtClean="0">
                <a:solidFill>
                  <a:schemeClr val="accent2">
                    <a:lumMod val="75000"/>
                  </a:schemeClr>
                </a:solidFill>
              </a:rPr>
              <a:t>)</a:t>
            </a:r>
            <a:endParaRPr lang="fr-FR" sz="32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solidFill>
                  <a:schemeClr val="tx2">
                    <a:lumMod val="75000"/>
                  </a:schemeClr>
                </a:solidFill>
              </a:rPr>
              <a:t>string</a:t>
            </a:r>
            <a:r>
              <a:rPr lang="fr-FR" sz="2000" dirty="0" smtClean="0"/>
              <a:t> </a:t>
            </a:r>
            <a:r>
              <a:rPr lang="fr-FR" sz="2000" b="1" dirty="0" err="1" smtClean="0">
                <a:solidFill>
                  <a:schemeClr val="accent2">
                    <a:lumMod val="75000"/>
                  </a:schemeClr>
                </a:solidFill>
              </a:rPr>
              <a:t>strok</a:t>
            </a:r>
            <a:r>
              <a:rPr lang="fr-FR" sz="2000" b="1" dirty="0" smtClean="0">
                <a:solidFill>
                  <a:schemeClr val="accent2">
                    <a:lumMod val="75000"/>
                  </a:schemeClr>
                </a:solidFill>
              </a:rPr>
              <a:t>(</a:t>
            </a:r>
            <a:r>
              <a:rPr lang="fr-FR" sz="2000" b="1" dirty="0" smtClean="0">
                <a:solidFill>
                  <a:schemeClr val="tx2">
                    <a:lumMod val="75000"/>
                  </a:schemeClr>
                </a:solidFill>
              </a:rPr>
              <a:t>$chaine, $</a:t>
            </a:r>
            <a:r>
              <a:rPr lang="fr-FR" sz="2000" b="1" dirty="0" err="1" smtClean="0">
                <a:solidFill>
                  <a:schemeClr val="tx2">
                    <a:lumMod val="75000"/>
                  </a:schemeClr>
                </a:solidFill>
              </a:rPr>
              <a:t>separateur</a:t>
            </a:r>
            <a:r>
              <a:rPr lang="fr-FR" sz="2000" b="1" dirty="0" smtClean="0">
                <a:solidFill>
                  <a:schemeClr val="accent2">
                    <a:lumMod val="75000"/>
                  </a:schemeClr>
                </a:solidFill>
              </a:rPr>
              <a:t>)</a:t>
            </a:r>
          </a:p>
          <a:p>
            <a:pPr marL="0" indent="0">
              <a:buNone/>
            </a:pPr>
            <a:r>
              <a:rPr lang="fr-FR" sz="2000" dirty="0">
                <a:solidFill>
                  <a:schemeClr val="tx2">
                    <a:lumMod val="75000"/>
                  </a:schemeClr>
                </a:solidFill>
              </a:rPr>
              <a:t>string</a:t>
            </a:r>
            <a:r>
              <a:rPr lang="fr-FR" sz="2000" dirty="0"/>
              <a:t> </a:t>
            </a:r>
            <a:r>
              <a:rPr lang="fr-FR" sz="2000" b="1" dirty="0" err="1">
                <a:solidFill>
                  <a:schemeClr val="accent2">
                    <a:lumMod val="75000"/>
                  </a:schemeClr>
                </a:solidFill>
              </a:rPr>
              <a:t>strok</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separateur</a:t>
            </a:r>
            <a:r>
              <a:rPr lang="fr-FR" sz="2000" b="1" dirty="0">
                <a:solidFill>
                  <a:schemeClr val="accent2">
                    <a:lumMod val="75000"/>
                  </a:schemeClr>
                </a:solidFill>
              </a:rPr>
              <a:t>)</a:t>
            </a:r>
          </a:p>
          <a:p>
            <a:pPr marL="0" indent="0">
              <a:buNone/>
            </a:pPr>
            <a:r>
              <a:rPr lang="fr-FR" sz="2000" dirty="0" smtClean="0"/>
              <a:t>Cette fonction découpe une chaîne </a:t>
            </a:r>
            <a:r>
              <a:rPr lang="fr-FR" sz="2000" b="1" dirty="0">
                <a:solidFill>
                  <a:schemeClr val="tx2">
                    <a:lumMod val="75000"/>
                  </a:schemeClr>
                </a:solidFill>
              </a:rPr>
              <a:t>$</a:t>
            </a:r>
            <a:r>
              <a:rPr lang="fr-FR" sz="2000" b="1" dirty="0" smtClean="0">
                <a:solidFill>
                  <a:schemeClr val="tx2">
                    <a:lumMod val="75000"/>
                  </a:schemeClr>
                </a:solidFill>
              </a:rPr>
              <a:t>chaine </a:t>
            </a:r>
            <a:r>
              <a:rPr lang="fr-FR" sz="2000" dirty="0" smtClean="0"/>
              <a:t>en segments à l'aide de </a:t>
            </a:r>
            <a:r>
              <a:rPr lang="fr-FR" sz="2000" b="1" dirty="0" smtClean="0">
                <a:solidFill>
                  <a:schemeClr val="tx2">
                    <a:lumMod val="75000"/>
                  </a:schemeClr>
                </a:solidFill>
              </a:rPr>
              <a:t>$</a:t>
            </a:r>
            <a:r>
              <a:rPr lang="fr-FR" sz="2000" b="1" dirty="0" err="1" smtClean="0">
                <a:solidFill>
                  <a:schemeClr val="tx2">
                    <a:lumMod val="75000"/>
                  </a:schemeClr>
                </a:solidFill>
              </a:rPr>
              <a:t>separateur</a:t>
            </a:r>
            <a:r>
              <a:rPr lang="fr-FR" sz="2000" dirty="0" smtClean="0"/>
              <a:t>. Elle fonctionne de la façon suivante :</a:t>
            </a:r>
          </a:p>
          <a:p>
            <a:pPr marL="0" indent="0">
              <a:buNone/>
            </a:pPr>
            <a:r>
              <a:rPr lang="fr-FR" sz="2000" dirty="0" smtClean="0"/>
              <a:t>le premier appel nécessite la présence du paramètre $chaine qui initialise la découpe et retourne le </a:t>
            </a:r>
            <a:r>
              <a:rPr lang="fr-FR" sz="2000" u="sng" dirty="0" smtClean="0"/>
              <a:t>premier segment</a:t>
            </a:r>
            <a:r>
              <a:rPr lang="fr-FR" sz="2000" dirty="0" smtClean="0"/>
              <a:t>, c'est à dire le contenu de </a:t>
            </a:r>
            <a:r>
              <a:rPr lang="fr-FR" sz="2000" b="1" dirty="0" smtClean="0">
                <a:solidFill>
                  <a:schemeClr val="tx2">
                    <a:lumMod val="75000"/>
                  </a:schemeClr>
                </a:solidFill>
              </a:rPr>
              <a:t>$chaine </a:t>
            </a:r>
            <a:r>
              <a:rPr lang="fr-FR" sz="2000" dirty="0" smtClean="0"/>
              <a:t>jusqu'au caractère correspondant à </a:t>
            </a:r>
            <a:r>
              <a:rPr lang="fr-FR" sz="2000" b="1" dirty="0" smtClean="0">
                <a:solidFill>
                  <a:schemeClr val="tx2">
                    <a:lumMod val="75000"/>
                  </a:schemeClr>
                </a:solidFill>
              </a:rPr>
              <a:t>$</a:t>
            </a:r>
            <a:r>
              <a:rPr lang="fr-FR" sz="2000" b="1" dirty="0" err="1" smtClean="0">
                <a:solidFill>
                  <a:schemeClr val="tx2">
                    <a:lumMod val="75000"/>
                  </a:schemeClr>
                </a:solidFill>
              </a:rPr>
              <a:t>separateur</a:t>
            </a:r>
            <a:r>
              <a:rPr lang="fr-FR" sz="2000" dirty="0" smtClean="0"/>
              <a:t>.</a:t>
            </a:r>
          </a:p>
          <a:p>
            <a:pPr marL="0" indent="0">
              <a:buNone/>
            </a:pPr>
            <a:r>
              <a:rPr lang="fr-FR" sz="2000" dirty="0" smtClean="0"/>
              <a:t>Les appels suivants  se font sans la présence de </a:t>
            </a:r>
            <a:r>
              <a:rPr lang="fr-FR" sz="2000" b="1" dirty="0">
                <a:solidFill>
                  <a:schemeClr val="tx2">
                    <a:lumMod val="75000"/>
                  </a:schemeClr>
                </a:solidFill>
              </a:rPr>
              <a:t>$chaine </a:t>
            </a:r>
            <a:r>
              <a:rPr lang="fr-FR" sz="2000" dirty="0" smtClean="0"/>
              <a:t>et retourne le segment suivant. Un appel avec </a:t>
            </a:r>
            <a:r>
              <a:rPr lang="fr-FR" sz="2000" b="1" dirty="0">
                <a:solidFill>
                  <a:schemeClr val="tx2">
                    <a:lumMod val="75000"/>
                  </a:schemeClr>
                </a:solidFill>
              </a:rPr>
              <a:t>$chaine </a:t>
            </a:r>
            <a:r>
              <a:rPr lang="fr-FR" sz="2000" dirty="0" smtClean="0"/>
              <a:t>réinitialise la découpe.</a:t>
            </a:r>
          </a:p>
          <a:p>
            <a:pPr marL="0" indent="0">
              <a:buNone/>
            </a:pPr>
            <a:r>
              <a:rPr lang="fr-FR" sz="2000" dirty="0" smtClean="0"/>
              <a:t>Exemple :</a:t>
            </a:r>
            <a:endParaRPr lang="fr-FR" sz="2000" dirty="0"/>
          </a:p>
          <a:p>
            <a:pPr marL="0" indent="0">
              <a:spcBef>
                <a:spcPts val="0"/>
              </a:spcBef>
              <a:buNone/>
            </a:pPr>
            <a:r>
              <a:rPr lang="fr-FR" sz="2000" b="1" dirty="0" smtClean="0">
                <a:latin typeface="Courier New" pitchFamily="49" charset="0"/>
                <a:cs typeface="Courier New" pitchFamily="49" charset="0"/>
              </a:rPr>
              <a:t> </a:t>
            </a:r>
            <a:r>
              <a:rPr lang="fr-FR" sz="2000" b="1" dirty="0" smtClean="0">
                <a:solidFill>
                  <a:srgbClr val="FF0000"/>
                </a:solidFill>
                <a:latin typeface="Courier New" pitchFamily="49" charset="0"/>
                <a:cs typeface="Courier New" pitchFamily="49" charset="0"/>
              </a:rPr>
              <a:t>&lt;?PHP</a:t>
            </a:r>
          </a:p>
          <a:p>
            <a:pPr marL="0" indent="0">
              <a:spcBef>
                <a:spcPts val="0"/>
              </a:spcBef>
              <a:buNone/>
            </a:pPr>
            <a:r>
              <a:rPr lang="fr-FR" sz="2000" b="1" dirty="0" smtClean="0">
                <a:latin typeface="Courier New" pitchFamily="49" charset="0"/>
                <a:cs typeface="Courier New" pitchFamily="49" charset="0"/>
              </a:rPr>
              <a:t>$chaine = "ceci est un bon exemple";</a:t>
            </a:r>
          </a:p>
          <a:p>
            <a:pPr marL="0" indent="0">
              <a:spcBef>
                <a:spcPts val="0"/>
              </a:spcBef>
              <a:buNone/>
            </a:pPr>
            <a:r>
              <a:rPr lang="fr-FR" sz="2000" b="1" dirty="0" err="1" smtClean="0">
                <a:latin typeface="Courier New" pitchFamily="49" charset="0"/>
                <a:cs typeface="Courier New" pitchFamily="49" charset="0"/>
              </a:rPr>
              <a:t>echo</a:t>
            </a:r>
            <a:r>
              <a:rPr lang="fr-FR" sz="2000" b="1" dirty="0" smtClean="0">
                <a:latin typeface="Courier New" pitchFamily="49" charset="0"/>
                <a:cs typeface="Courier New" pitchFamily="49" charset="0"/>
              </a:rPr>
              <a:t> </a:t>
            </a:r>
            <a:r>
              <a:rPr lang="fr-FR" sz="2000" b="1" dirty="0" err="1" smtClean="0">
                <a:latin typeface="Courier New" pitchFamily="49" charset="0"/>
                <a:cs typeface="Courier New" pitchFamily="49" charset="0"/>
              </a:rPr>
              <a:t>strok</a:t>
            </a:r>
            <a:r>
              <a:rPr lang="fr-FR" sz="2000" b="1" dirty="0" smtClean="0">
                <a:latin typeface="Courier New" pitchFamily="49" charset="0"/>
                <a:cs typeface="Courier New" pitchFamily="49" charset="0"/>
              </a:rPr>
              <a:t>($chaine," ");// ceci</a:t>
            </a:r>
          </a:p>
          <a:p>
            <a:pPr marL="0" indent="0">
              <a:spcBef>
                <a:spcPts val="0"/>
              </a:spcBef>
              <a:buNone/>
            </a:pPr>
            <a:r>
              <a:rPr lang="fr-FR" sz="2000" b="1" dirty="0" err="1" smtClean="0">
                <a:latin typeface="Courier New" pitchFamily="49" charset="0"/>
                <a:cs typeface="Courier New" pitchFamily="49" charset="0"/>
              </a:rPr>
              <a:t>echo</a:t>
            </a:r>
            <a:r>
              <a:rPr lang="fr-FR" sz="2000" b="1" dirty="0" smtClean="0">
                <a:latin typeface="Courier New" pitchFamily="49" charset="0"/>
                <a:cs typeface="Courier New" pitchFamily="49" charset="0"/>
              </a:rPr>
              <a:t> </a:t>
            </a:r>
            <a:r>
              <a:rPr lang="fr-FR" sz="2000" b="1" dirty="0" err="1" smtClean="0">
                <a:latin typeface="Courier New" pitchFamily="49" charset="0"/>
                <a:cs typeface="Courier New" pitchFamily="49" charset="0"/>
              </a:rPr>
              <a:t>strok</a:t>
            </a:r>
            <a:r>
              <a:rPr lang="fr-FR" sz="2000" b="1" dirty="0" smtClean="0">
                <a:latin typeface="Courier New" pitchFamily="49" charset="0"/>
                <a:cs typeface="Courier New" pitchFamily="49" charset="0"/>
              </a:rPr>
              <a:t>(" ");		// est</a:t>
            </a:r>
          </a:p>
          <a:p>
            <a:pPr marL="0" indent="0">
              <a:spcBef>
                <a:spcPts val="0"/>
              </a:spcBef>
              <a:buNone/>
            </a:pPr>
            <a:r>
              <a:rPr lang="fr-FR" sz="2000" b="1" dirty="0" err="1">
                <a:latin typeface="Courier New" pitchFamily="49" charset="0"/>
                <a:cs typeface="Courier New" pitchFamily="49" charset="0"/>
              </a:rPr>
              <a:t>echo</a:t>
            </a:r>
            <a:r>
              <a:rPr lang="fr-FR" sz="2000" b="1" dirty="0">
                <a:latin typeface="Courier New" pitchFamily="49" charset="0"/>
                <a:cs typeface="Courier New" pitchFamily="49" charset="0"/>
              </a:rPr>
              <a:t> </a:t>
            </a:r>
            <a:r>
              <a:rPr lang="fr-FR" sz="2000" b="1" dirty="0" err="1">
                <a:latin typeface="Courier New" pitchFamily="49" charset="0"/>
                <a:cs typeface="Courier New" pitchFamily="49" charset="0"/>
              </a:rPr>
              <a:t>strok</a:t>
            </a:r>
            <a:r>
              <a:rPr lang="fr-FR" sz="2000" b="1" dirty="0">
                <a:latin typeface="Courier New" pitchFamily="49" charset="0"/>
                <a:cs typeface="Courier New" pitchFamily="49" charset="0"/>
              </a:rPr>
              <a:t>(" ");		// </a:t>
            </a:r>
            <a:r>
              <a:rPr lang="fr-FR" sz="2000" b="1" dirty="0" smtClean="0">
                <a:latin typeface="Courier New" pitchFamily="49" charset="0"/>
                <a:cs typeface="Courier New" pitchFamily="49" charset="0"/>
              </a:rPr>
              <a:t>un</a:t>
            </a:r>
            <a:endParaRPr lang="fr-FR" sz="2000" b="1" dirty="0">
              <a:latin typeface="Courier New" pitchFamily="49" charset="0"/>
              <a:cs typeface="Courier New" pitchFamily="49" charset="0"/>
            </a:endParaRPr>
          </a:p>
          <a:p>
            <a:pPr marL="0" indent="0">
              <a:spcBef>
                <a:spcPts val="0"/>
              </a:spcBef>
              <a:buNone/>
            </a:pPr>
            <a:r>
              <a:rPr lang="fr-FR" sz="2000" b="1" dirty="0" smtClean="0">
                <a:solidFill>
                  <a:srgbClr val="C00000"/>
                </a:solidFill>
                <a:latin typeface="Courier New" pitchFamily="49" charset="0"/>
                <a:cs typeface="Courier New" pitchFamily="49" charset="0"/>
              </a:rPr>
              <a:t>?&gt;</a:t>
            </a:r>
            <a:endParaRPr lang="fr-FR" sz="2000" b="1" dirty="0" smtClean="0">
              <a:latin typeface="Courier New" pitchFamily="49" charset="0"/>
              <a:cs typeface="Courier New" pitchFamily="49" charset="0"/>
            </a:endParaRPr>
          </a:p>
        </p:txBody>
      </p:sp>
    </p:spTree>
    <p:extLst>
      <p:ext uri="{BB962C8B-B14F-4D97-AF65-F5344CB8AC3E}">
        <p14:creationId xmlns:p14="http://schemas.microsoft.com/office/powerpoint/2010/main" val="1002511622"/>
      </p:ext>
    </p:extLst>
  </p:cSld>
  <p:clrMapOvr>
    <a:masterClrMapping/>
  </p:clrMapOvr>
  <p:transition spd="slow">
    <p:wipe dir="d"/>
  </p:transition>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Exercice 79</a:t>
            </a:r>
            <a:br>
              <a:rPr lang="fr-FR" sz="4000" b="1" i="1" dirty="0" smtClean="0"/>
            </a:br>
            <a:r>
              <a:rPr lang="fr-FR" sz="2800" b="1" i="1" dirty="0" smtClean="0"/>
              <a:t>Création des deux classes </a:t>
            </a:r>
            <a:r>
              <a:rPr lang="fr-FR" sz="2800" b="1" i="1" dirty="0" err="1" smtClean="0"/>
              <a:t>Adherent</a:t>
            </a:r>
            <a:r>
              <a:rPr lang="fr-FR" sz="2800" b="1" i="1" dirty="0" smtClean="0"/>
              <a:t> et Section.</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t>1 / Créer une base de données appelée "bourges"</a:t>
            </a:r>
          </a:p>
          <a:p>
            <a:pPr marL="0" indent="0">
              <a:buNone/>
            </a:pPr>
            <a:r>
              <a:rPr lang="fr-FR" sz="2000" dirty="0" smtClean="0"/>
              <a:t>2 / Créer un utilisateur MDF, mot de passe </a:t>
            </a:r>
            <a:r>
              <a:rPr lang="fr-FR" sz="2000" dirty="0" err="1" smtClean="0"/>
              <a:t>mdf</a:t>
            </a:r>
            <a:r>
              <a:rPr lang="fr-FR" sz="2000" dirty="0" smtClean="0"/>
              <a:t>, avec tous les </a:t>
            </a:r>
            <a:r>
              <a:rPr lang="fr-FR" sz="2000" dirty="0" err="1" smtClean="0"/>
              <a:t>privilièges</a:t>
            </a:r>
            <a:r>
              <a:rPr lang="fr-FR" sz="2000" dirty="0" smtClean="0"/>
              <a:t> sur </a:t>
            </a:r>
            <a:r>
              <a:rPr lang="fr-FR" sz="2000" dirty="0" err="1" smtClean="0"/>
              <a:t>localhost</a:t>
            </a:r>
            <a:endParaRPr lang="fr-FR" sz="2000" dirty="0" smtClean="0"/>
          </a:p>
          <a:p>
            <a:pPr marL="0" indent="0">
              <a:buNone/>
            </a:pPr>
            <a:r>
              <a:rPr lang="fr-FR" sz="2000" dirty="0"/>
              <a:t>3</a:t>
            </a:r>
            <a:r>
              <a:rPr lang="fr-FR" sz="2000" dirty="0" smtClean="0"/>
              <a:t> / récupérer la base de données bourges2.sql et importer-là dans la base de données bourges</a:t>
            </a:r>
            <a:endParaRPr lang="fr-FR" sz="2000" dirty="0"/>
          </a:p>
          <a:p>
            <a:pPr marL="0" indent="0">
              <a:buNone/>
            </a:pPr>
            <a:r>
              <a:rPr lang="fr-FR" sz="2000" dirty="0" smtClean="0"/>
              <a:t>4 / Créer les classes </a:t>
            </a:r>
            <a:r>
              <a:rPr lang="fr-FR" sz="2000" dirty="0" err="1" smtClean="0"/>
              <a:t>Adherent</a:t>
            </a:r>
            <a:r>
              <a:rPr lang="fr-FR" sz="2000" dirty="0" smtClean="0"/>
              <a:t> et Section, avec les propriétés et les méthodes </a:t>
            </a:r>
            <a:r>
              <a:rPr lang="fr-FR" sz="2000" dirty="0" err="1" smtClean="0"/>
              <a:t>get</a:t>
            </a:r>
            <a:r>
              <a:rPr lang="fr-FR" sz="2000" dirty="0" smtClean="0"/>
              <a:t> et set associées.</a:t>
            </a:r>
          </a:p>
          <a:p>
            <a:pPr marL="0" indent="0">
              <a:buNone/>
            </a:pPr>
            <a:r>
              <a:rPr lang="fr-FR" sz="2000" dirty="0" err="1" smtClean="0"/>
              <a:t>Adherent.class.php</a:t>
            </a:r>
            <a:endParaRPr lang="fr-FR" sz="2000" dirty="0" smtClean="0"/>
          </a:p>
          <a:p>
            <a:pPr marL="0" indent="0">
              <a:buNone/>
            </a:pPr>
            <a:r>
              <a:rPr lang="fr-FR" sz="2000" dirty="0" smtClean="0"/>
              <a:t>Intégrer les contrôles nom, </a:t>
            </a:r>
            <a:r>
              <a:rPr lang="fr-FR" sz="2000" dirty="0" err="1" smtClean="0"/>
              <a:t>prenom</a:t>
            </a:r>
            <a:r>
              <a:rPr lang="fr-FR" sz="2000" dirty="0" smtClean="0"/>
              <a:t>, tel, </a:t>
            </a:r>
            <a:r>
              <a:rPr lang="fr-FR" sz="2000" dirty="0" err="1" smtClean="0"/>
              <a:t>cp</a:t>
            </a:r>
            <a:r>
              <a:rPr lang="fr-FR" sz="2000" dirty="0" smtClean="0"/>
              <a:t> et email développés dans GTI</a:t>
            </a:r>
          </a:p>
          <a:p>
            <a:pPr marL="0" indent="0">
              <a:buNone/>
            </a:pPr>
            <a:endParaRPr lang="fr-FR" sz="2000" dirty="0"/>
          </a:p>
          <a:p>
            <a:pPr marL="0" indent="0">
              <a:buNone/>
            </a:pPr>
            <a:r>
              <a:rPr lang="fr-FR" sz="2000" dirty="0" err="1" smtClean="0"/>
              <a:t>Section.class.php</a:t>
            </a:r>
            <a:endParaRPr lang="fr-FR" sz="2000" dirty="0" smtClean="0"/>
          </a:p>
          <a:p>
            <a:pPr marL="0" indent="0">
              <a:buNone/>
            </a:pPr>
            <a:r>
              <a:rPr lang="fr-FR" sz="2000" dirty="0" smtClean="0"/>
              <a:t>Intégrer les contrôles tel et email de GTI</a:t>
            </a:r>
          </a:p>
          <a:p>
            <a:pPr marL="0" indent="0">
              <a:buNone/>
            </a:pPr>
            <a:endParaRPr lang="fr-FR" sz="2000" dirty="0" smtClean="0"/>
          </a:p>
        </p:txBody>
      </p:sp>
    </p:spTree>
    <p:extLst>
      <p:ext uri="{BB962C8B-B14F-4D97-AF65-F5344CB8AC3E}">
        <p14:creationId xmlns:p14="http://schemas.microsoft.com/office/powerpoint/2010/main" val="2115906646"/>
      </p:ext>
    </p:extLst>
  </p:cSld>
  <p:clrMapOvr>
    <a:masterClrMapping/>
  </p:clrMapOvr>
  <p:transition spd="slow">
    <p:wipe dir="d"/>
  </p:transition>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La gestion des exceptions : </a:t>
            </a:r>
            <a:r>
              <a:rPr lang="fr-FR" sz="2800" b="1" i="1" dirty="0" err="1" smtClean="0">
                <a:solidFill>
                  <a:schemeClr val="accent2">
                    <a:lumMod val="75000"/>
                  </a:schemeClr>
                </a:solidFill>
              </a:rPr>
              <a:t>throw</a:t>
            </a:r>
            <a:r>
              <a:rPr lang="fr-FR" sz="2800" b="1" i="1" dirty="0" smtClean="0">
                <a:solidFill>
                  <a:schemeClr val="accent2">
                    <a:lumMod val="75000"/>
                  </a:schemeClr>
                </a:solidFill>
              </a:rPr>
              <a:t>, </a:t>
            </a:r>
            <a:r>
              <a:rPr lang="fr-FR" sz="2800" b="1" i="1" dirty="0" err="1" smtClean="0">
                <a:solidFill>
                  <a:schemeClr val="accent2">
                    <a:lumMod val="75000"/>
                  </a:schemeClr>
                </a:solidFill>
              </a:rPr>
              <a:t>try</a:t>
            </a:r>
            <a:r>
              <a:rPr lang="fr-FR" sz="2800" b="1" i="1" dirty="0" smtClean="0">
                <a:solidFill>
                  <a:schemeClr val="accent2">
                    <a:lumMod val="75000"/>
                  </a:schemeClr>
                </a:solidFill>
              </a:rPr>
              <a:t>, catch, </a:t>
            </a:r>
            <a:r>
              <a:rPr lang="fr-FR" sz="2800" b="1" i="1" dirty="0" err="1" smtClean="0">
                <a:solidFill>
                  <a:schemeClr val="accent2">
                    <a:lumMod val="75000"/>
                  </a:schemeClr>
                </a:solidFill>
              </a:rPr>
              <a:t>finally</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t>PHP 5 nous permet de gérer les exceptions (entendez les erreurs) que peuvent engendrer les appels à certaines fonctions.</a:t>
            </a:r>
          </a:p>
          <a:p>
            <a:pPr marL="0" indent="0">
              <a:buNone/>
            </a:pPr>
            <a:r>
              <a:rPr lang="fr-FR" sz="2000" dirty="0" smtClean="0"/>
              <a:t>Lancer une exception est programmée à l'aide de l'instruction </a:t>
            </a:r>
            <a:r>
              <a:rPr lang="fr-FR" sz="2000" b="1" dirty="0" err="1" smtClean="0">
                <a:solidFill>
                  <a:schemeClr val="accent2">
                    <a:lumMod val="75000"/>
                  </a:schemeClr>
                </a:solidFill>
              </a:rPr>
              <a:t>throw</a:t>
            </a:r>
            <a:endParaRPr lang="fr-FR" sz="2000" b="1" dirty="0" smtClean="0">
              <a:solidFill>
                <a:schemeClr val="accent2">
                  <a:lumMod val="75000"/>
                </a:schemeClr>
              </a:solidFill>
            </a:endParaRPr>
          </a:p>
          <a:p>
            <a:pPr marL="0" indent="0">
              <a:buNone/>
            </a:pPr>
            <a:endParaRPr lang="fr-FR" sz="2000" b="1" dirty="0" smtClean="0">
              <a:solidFill>
                <a:schemeClr val="accent2">
                  <a:lumMod val="75000"/>
                </a:schemeClr>
              </a:solidFill>
            </a:endParaRPr>
          </a:p>
          <a:p>
            <a:pPr marL="0" indent="0">
              <a:buNone/>
            </a:pPr>
            <a:r>
              <a:rPr lang="fr-FR" sz="2000" dirty="0" smtClean="0"/>
              <a:t>Tester une exception se programme en entourant le code pouvant générer une erreur par un bloc </a:t>
            </a:r>
            <a:r>
              <a:rPr lang="fr-FR" sz="1800" b="1" dirty="0" err="1">
                <a:solidFill>
                  <a:schemeClr val="accent2">
                    <a:lumMod val="75000"/>
                  </a:schemeClr>
                </a:solidFill>
                <a:latin typeface="+mj-lt"/>
                <a:ea typeface="+mj-ea"/>
                <a:cs typeface="+mj-cs"/>
              </a:rPr>
              <a:t>try</a:t>
            </a:r>
            <a:r>
              <a:rPr lang="fr-FR" sz="1800" b="1" dirty="0">
                <a:solidFill>
                  <a:schemeClr val="accent2">
                    <a:lumMod val="75000"/>
                  </a:schemeClr>
                </a:solidFill>
                <a:latin typeface="+mj-lt"/>
                <a:ea typeface="+mj-ea"/>
                <a:cs typeface="+mj-cs"/>
              </a:rPr>
              <a:t> </a:t>
            </a:r>
            <a:r>
              <a:rPr lang="fr-FR" sz="1800" b="1" dirty="0" smtClean="0">
                <a:solidFill>
                  <a:schemeClr val="accent2">
                    <a:lumMod val="75000"/>
                  </a:schemeClr>
                </a:solidFill>
                <a:latin typeface="+mj-lt"/>
                <a:ea typeface="+mj-ea"/>
                <a:cs typeface="+mj-cs"/>
              </a:rPr>
              <a:t>{}</a:t>
            </a:r>
          </a:p>
          <a:p>
            <a:pPr marL="0" indent="0">
              <a:buNone/>
            </a:pPr>
            <a:endParaRPr lang="fr-FR" sz="1800" b="1" dirty="0">
              <a:solidFill>
                <a:schemeClr val="accent2">
                  <a:lumMod val="75000"/>
                </a:schemeClr>
              </a:solidFill>
              <a:latin typeface="+mj-lt"/>
              <a:ea typeface="+mj-ea"/>
              <a:cs typeface="+mj-cs"/>
            </a:endParaRPr>
          </a:p>
          <a:p>
            <a:pPr marL="0" indent="0">
              <a:buNone/>
            </a:pPr>
            <a:r>
              <a:rPr lang="fr-FR" sz="2000" dirty="0" smtClean="0"/>
              <a:t>La récupération de l'exception, c'est à dire le traitement de l'erreur si elle existe, est programmée à l'intérieur d'un bloc </a:t>
            </a:r>
            <a:r>
              <a:rPr lang="fr-FR" sz="1800" b="1" dirty="0">
                <a:solidFill>
                  <a:schemeClr val="accent2">
                    <a:lumMod val="75000"/>
                  </a:schemeClr>
                </a:solidFill>
                <a:latin typeface="+mj-lt"/>
                <a:ea typeface="+mj-ea"/>
                <a:cs typeface="+mj-cs"/>
              </a:rPr>
              <a:t>catch</a:t>
            </a:r>
            <a:r>
              <a:rPr lang="fr-FR" sz="1800" b="1" dirty="0" smtClean="0">
                <a:solidFill>
                  <a:schemeClr val="accent2">
                    <a:lumMod val="75000"/>
                  </a:schemeClr>
                </a:solidFill>
                <a:latin typeface="+mj-lt"/>
                <a:ea typeface="+mj-ea"/>
                <a:cs typeface="+mj-cs"/>
              </a:rPr>
              <a:t>{}</a:t>
            </a:r>
          </a:p>
          <a:p>
            <a:pPr marL="0" indent="0">
              <a:buNone/>
            </a:pPr>
            <a:endParaRPr lang="fr-FR" sz="1800" b="1" dirty="0">
              <a:solidFill>
                <a:schemeClr val="accent2">
                  <a:lumMod val="75000"/>
                </a:schemeClr>
              </a:solidFill>
              <a:latin typeface="+mj-lt"/>
              <a:ea typeface="+mj-ea"/>
              <a:cs typeface="+mj-cs"/>
            </a:endParaRPr>
          </a:p>
          <a:p>
            <a:pPr marL="0" indent="0">
              <a:buNone/>
            </a:pPr>
            <a:r>
              <a:rPr lang="fr-FR" sz="2000" dirty="0"/>
              <a:t>Le code à l'intérieur du bloc </a:t>
            </a:r>
            <a:r>
              <a:rPr lang="fr-FR" sz="1800" b="1" dirty="0" err="1">
                <a:solidFill>
                  <a:schemeClr val="accent2">
                    <a:lumMod val="75000"/>
                  </a:schemeClr>
                </a:solidFill>
                <a:latin typeface="+mj-lt"/>
                <a:ea typeface="+mj-ea"/>
                <a:cs typeface="+mj-cs"/>
              </a:rPr>
              <a:t>finally</a:t>
            </a:r>
            <a:r>
              <a:rPr lang="fr-FR" sz="1800" b="1" dirty="0">
                <a:solidFill>
                  <a:schemeClr val="accent2">
                    <a:lumMod val="75000"/>
                  </a:schemeClr>
                </a:solidFill>
                <a:latin typeface="+mj-lt"/>
                <a:ea typeface="+mj-ea"/>
                <a:cs typeface="+mj-cs"/>
              </a:rPr>
              <a:t>{} </a:t>
            </a:r>
            <a:r>
              <a:rPr lang="fr-FR" sz="2000" dirty="0" smtClean="0"/>
              <a:t>(optionnel) sera </a:t>
            </a:r>
            <a:r>
              <a:rPr lang="fr-FR" sz="2000" dirty="0"/>
              <a:t>toujours exécuté après les blocs </a:t>
            </a:r>
            <a:r>
              <a:rPr lang="fr-FR" sz="2000" b="1" dirty="0" err="1">
                <a:solidFill>
                  <a:schemeClr val="accent2">
                    <a:lumMod val="75000"/>
                  </a:schemeClr>
                </a:solidFill>
              </a:rPr>
              <a:t>try</a:t>
            </a:r>
            <a:r>
              <a:rPr lang="fr-FR" sz="2000" b="1" dirty="0">
                <a:solidFill>
                  <a:schemeClr val="accent2">
                    <a:lumMod val="75000"/>
                  </a:schemeClr>
                </a:solidFill>
              </a:rPr>
              <a:t> </a:t>
            </a:r>
            <a:r>
              <a:rPr lang="fr-FR" sz="2000" b="1" dirty="0" smtClean="0">
                <a:solidFill>
                  <a:schemeClr val="accent2">
                    <a:lumMod val="75000"/>
                  </a:schemeClr>
                </a:solidFill>
              </a:rPr>
              <a:t>{}</a:t>
            </a:r>
            <a:r>
              <a:rPr lang="fr-FR" sz="2000" dirty="0" smtClean="0"/>
              <a:t> </a:t>
            </a:r>
            <a:r>
              <a:rPr lang="fr-FR" sz="2000" dirty="0"/>
              <a:t>et </a:t>
            </a:r>
            <a:r>
              <a:rPr lang="fr-FR" sz="2000" b="1" dirty="0">
                <a:solidFill>
                  <a:schemeClr val="accent2">
                    <a:lumMod val="75000"/>
                  </a:schemeClr>
                </a:solidFill>
              </a:rPr>
              <a:t>catch</a:t>
            </a:r>
            <a:r>
              <a:rPr lang="fr-FR" sz="2000" b="1" dirty="0" smtClean="0">
                <a:solidFill>
                  <a:schemeClr val="accent2">
                    <a:lumMod val="75000"/>
                  </a:schemeClr>
                </a:solidFill>
              </a:rPr>
              <a:t>{}</a:t>
            </a:r>
            <a:r>
              <a:rPr lang="fr-FR" sz="2000" dirty="0" smtClean="0"/>
              <a:t> avant </a:t>
            </a:r>
            <a:r>
              <a:rPr lang="fr-FR" sz="2000" dirty="0"/>
              <a:t>de continuer l'exécution normale. </a:t>
            </a:r>
          </a:p>
        </p:txBody>
      </p:sp>
    </p:spTree>
    <p:extLst>
      <p:ext uri="{BB962C8B-B14F-4D97-AF65-F5344CB8AC3E}">
        <p14:creationId xmlns:p14="http://schemas.microsoft.com/office/powerpoint/2010/main" val="3147239524"/>
      </p:ext>
    </p:extLst>
  </p:cSld>
  <p:clrMapOvr>
    <a:masterClrMapping/>
  </p:clrMapOvr>
  <p:transition spd="slow">
    <p:wipe dir="d"/>
  </p:transition>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La gestion des exceptions : </a:t>
            </a:r>
            <a:r>
              <a:rPr lang="fr-FR" sz="2800" b="1" i="1" dirty="0" err="1" smtClean="0">
                <a:solidFill>
                  <a:schemeClr val="accent2">
                    <a:lumMod val="75000"/>
                  </a:schemeClr>
                </a:solidFill>
              </a:rPr>
              <a:t>throw</a:t>
            </a:r>
            <a:r>
              <a:rPr lang="fr-FR" sz="2800" b="1" i="1" dirty="0" smtClean="0">
                <a:solidFill>
                  <a:schemeClr val="accent2">
                    <a:lumMod val="75000"/>
                  </a:schemeClr>
                </a:solidFill>
              </a:rPr>
              <a:t>, </a:t>
            </a:r>
            <a:r>
              <a:rPr lang="fr-FR" sz="2800" b="1" i="1" dirty="0" err="1" smtClean="0">
                <a:solidFill>
                  <a:schemeClr val="accent2">
                    <a:lumMod val="75000"/>
                  </a:schemeClr>
                </a:solidFill>
              </a:rPr>
              <a:t>try</a:t>
            </a:r>
            <a:r>
              <a:rPr lang="fr-FR" sz="2800" b="1" i="1" dirty="0" smtClean="0">
                <a:solidFill>
                  <a:schemeClr val="accent2">
                    <a:lumMod val="75000"/>
                  </a:schemeClr>
                </a:solidFill>
              </a:rPr>
              <a:t>, catch, </a:t>
            </a:r>
            <a:r>
              <a:rPr lang="fr-FR" sz="2800" b="1" i="1" dirty="0" err="1" smtClean="0">
                <a:solidFill>
                  <a:schemeClr val="accent2">
                    <a:lumMod val="75000"/>
                  </a:schemeClr>
                </a:solidFill>
              </a:rPr>
              <a:t>finally</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t>Exemple :</a:t>
            </a:r>
            <a:endParaRPr lang="fr-FR" sz="2000" dirty="0"/>
          </a:p>
          <a:p>
            <a:pPr marL="0" indent="0">
              <a:spcBef>
                <a:spcPts val="0"/>
              </a:spcBef>
              <a:buNone/>
            </a:pPr>
            <a:r>
              <a:rPr lang="fr-FR" sz="2000" b="1" dirty="0" smtClean="0">
                <a:latin typeface="Courier New" pitchFamily="49" charset="0"/>
                <a:cs typeface="Courier New" pitchFamily="49" charset="0"/>
              </a:rPr>
              <a:t> </a:t>
            </a:r>
            <a:r>
              <a:rPr lang="fr-FR" sz="2000" b="1" dirty="0" smtClean="0">
                <a:solidFill>
                  <a:srgbClr val="FF0000"/>
                </a:solidFill>
                <a:latin typeface="Courier New" pitchFamily="49" charset="0"/>
                <a:cs typeface="Courier New" pitchFamily="49" charset="0"/>
              </a:rPr>
              <a:t>&lt;?PHP</a:t>
            </a:r>
          </a:p>
          <a:p>
            <a:pPr marL="0" indent="0">
              <a:spcBef>
                <a:spcPts val="0"/>
              </a:spcBef>
              <a:buNone/>
            </a:pPr>
            <a:r>
              <a:rPr lang="fr-FR" sz="1800" b="1" dirty="0" err="1">
                <a:latin typeface="Courier New" pitchFamily="49" charset="0"/>
                <a:cs typeface="Courier New" pitchFamily="49" charset="0"/>
              </a:rPr>
              <a:t>function</a:t>
            </a:r>
            <a:r>
              <a:rPr lang="fr-FR" sz="1800" b="1" dirty="0">
                <a:latin typeface="Courier New" pitchFamily="49" charset="0"/>
                <a:cs typeface="Courier New" pitchFamily="49" charset="0"/>
              </a:rPr>
              <a:t> inverse($x) {</a:t>
            </a:r>
            <a:br>
              <a:rPr lang="fr-FR" sz="1800" b="1" dirty="0">
                <a:latin typeface="Courier New" pitchFamily="49" charset="0"/>
                <a:cs typeface="Courier New" pitchFamily="49" charset="0"/>
              </a:rPr>
            </a:br>
            <a:r>
              <a:rPr lang="fr-FR" sz="1800" b="1" dirty="0">
                <a:latin typeface="Courier New" pitchFamily="49" charset="0"/>
                <a:cs typeface="Courier New" pitchFamily="49" charset="0"/>
              </a:rPr>
              <a:t>    if (!$x) {</a:t>
            </a:r>
            <a:br>
              <a:rPr lang="fr-FR" sz="1800" b="1" dirty="0">
                <a:latin typeface="Courier New" pitchFamily="49" charset="0"/>
                <a:cs typeface="Courier New" pitchFamily="49" charset="0"/>
              </a:rPr>
            </a:br>
            <a:r>
              <a:rPr lang="fr-FR" sz="1800" b="1" dirty="0">
                <a:latin typeface="Courier New" pitchFamily="49" charset="0"/>
                <a:cs typeface="Courier New" pitchFamily="49" charset="0"/>
              </a:rPr>
              <a:t>        </a:t>
            </a:r>
            <a:r>
              <a:rPr lang="fr-FR" sz="1800" b="1" dirty="0" err="1">
                <a:solidFill>
                  <a:schemeClr val="accent2">
                    <a:lumMod val="75000"/>
                  </a:schemeClr>
                </a:solidFill>
                <a:latin typeface="Courier New" pitchFamily="49" charset="0"/>
                <a:cs typeface="Courier New" pitchFamily="49" charset="0"/>
              </a:rPr>
              <a:t>throw</a:t>
            </a:r>
            <a:r>
              <a:rPr lang="fr-FR" sz="1800" b="1" dirty="0">
                <a:latin typeface="Courier New" pitchFamily="49" charset="0"/>
                <a:cs typeface="Courier New" pitchFamily="49" charset="0"/>
              </a:rPr>
              <a:t> </a:t>
            </a:r>
            <a:r>
              <a:rPr lang="fr-FR" sz="1800" b="1" dirty="0">
                <a:solidFill>
                  <a:schemeClr val="tx2">
                    <a:lumMod val="50000"/>
                  </a:schemeClr>
                </a:solidFill>
                <a:latin typeface="Courier New" pitchFamily="49" charset="0"/>
                <a:cs typeface="Courier New" pitchFamily="49" charset="0"/>
              </a:rPr>
              <a:t>new</a:t>
            </a:r>
            <a:r>
              <a:rPr lang="fr-FR" sz="1800" b="1" dirty="0">
                <a:latin typeface="Courier New" pitchFamily="49" charset="0"/>
                <a:cs typeface="Courier New" pitchFamily="49" charset="0"/>
              </a:rPr>
              <a:t> Exception('Division par zéro.');</a:t>
            </a:r>
            <a:br>
              <a:rPr lang="fr-FR" sz="1800" b="1" dirty="0">
                <a:latin typeface="Courier New" pitchFamily="49" charset="0"/>
                <a:cs typeface="Courier New" pitchFamily="49" charset="0"/>
              </a:rPr>
            </a:br>
            <a:r>
              <a:rPr lang="fr-FR" sz="1800" b="1" dirty="0">
                <a:latin typeface="Courier New" pitchFamily="49" charset="0"/>
                <a:cs typeface="Courier New" pitchFamily="49" charset="0"/>
              </a:rPr>
              <a:t>    }</a:t>
            </a:r>
            <a:br>
              <a:rPr lang="fr-FR" sz="1800" b="1" dirty="0">
                <a:latin typeface="Courier New" pitchFamily="49" charset="0"/>
                <a:cs typeface="Courier New" pitchFamily="49" charset="0"/>
              </a:rPr>
            </a:b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else</a:t>
            </a:r>
            <a:r>
              <a:rPr lang="fr-FR" sz="1800" b="1" dirty="0">
                <a:latin typeface="Courier New" pitchFamily="49" charset="0"/>
                <a:cs typeface="Courier New" pitchFamily="49" charset="0"/>
              </a:rPr>
              <a:t> return 1/$x;</a:t>
            </a:r>
            <a:br>
              <a:rPr lang="fr-FR" sz="1800" b="1" dirty="0">
                <a:latin typeface="Courier New" pitchFamily="49" charset="0"/>
                <a:cs typeface="Courier New" pitchFamily="49" charset="0"/>
              </a:rPr>
            </a:br>
            <a:r>
              <a:rPr lang="fr-FR" sz="1800" b="1" dirty="0">
                <a:latin typeface="Courier New" pitchFamily="49" charset="0"/>
                <a:cs typeface="Courier New" pitchFamily="49" charset="0"/>
              </a:rPr>
              <a:t>}</a:t>
            </a:r>
            <a:br>
              <a:rPr lang="fr-FR" sz="1800" b="1" dirty="0">
                <a:latin typeface="Courier New" pitchFamily="49" charset="0"/>
                <a:cs typeface="Courier New" pitchFamily="49" charset="0"/>
              </a:rPr>
            </a:br>
            <a:r>
              <a:rPr lang="fr-FR" sz="1800" b="1" dirty="0" err="1" smtClean="0">
                <a:solidFill>
                  <a:schemeClr val="accent2">
                    <a:lumMod val="75000"/>
                  </a:schemeClr>
                </a:solidFill>
                <a:latin typeface="Courier New" pitchFamily="49" charset="0"/>
                <a:cs typeface="Courier New" pitchFamily="49" charset="0"/>
              </a:rPr>
              <a:t>try</a:t>
            </a:r>
            <a:r>
              <a:rPr lang="fr-FR" sz="1800" b="1" dirty="0">
                <a:solidFill>
                  <a:schemeClr val="accent2">
                    <a:lumMod val="75000"/>
                  </a:schemeClr>
                </a:solidFill>
                <a:latin typeface="Courier New" pitchFamily="49" charset="0"/>
                <a:cs typeface="Courier New" pitchFamily="49" charset="0"/>
              </a:rPr>
              <a:t> {</a:t>
            </a:r>
            <a:r>
              <a:rPr lang="fr-FR" sz="1800" b="1" dirty="0">
                <a:latin typeface="Courier New" pitchFamily="49" charset="0"/>
                <a:cs typeface="Courier New" pitchFamily="49" charset="0"/>
              </a:rPr>
              <a:t/>
            </a:r>
            <a:br>
              <a:rPr lang="fr-FR" sz="1800" b="1" dirty="0">
                <a:latin typeface="Courier New" pitchFamily="49" charset="0"/>
                <a:cs typeface="Courier New" pitchFamily="49" charset="0"/>
              </a:rPr>
            </a:b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echo</a:t>
            </a:r>
            <a:r>
              <a:rPr lang="fr-FR" sz="1800" b="1" dirty="0">
                <a:latin typeface="Courier New" pitchFamily="49" charset="0"/>
                <a:cs typeface="Courier New" pitchFamily="49" charset="0"/>
              </a:rPr>
              <a:t> inverse(5) . "\n";</a:t>
            </a:r>
            <a:br>
              <a:rPr lang="fr-FR" sz="1800" b="1" dirty="0">
                <a:latin typeface="Courier New" pitchFamily="49" charset="0"/>
                <a:cs typeface="Courier New" pitchFamily="49" charset="0"/>
              </a:rPr>
            </a:b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echo</a:t>
            </a:r>
            <a:r>
              <a:rPr lang="fr-FR" sz="1800" b="1" dirty="0">
                <a:latin typeface="Courier New" pitchFamily="49" charset="0"/>
                <a:cs typeface="Courier New" pitchFamily="49" charset="0"/>
              </a:rPr>
              <a:t> inverse(0) . "\n";</a:t>
            </a:r>
            <a:br>
              <a:rPr lang="fr-FR" sz="1800" b="1" dirty="0">
                <a:latin typeface="Courier New" pitchFamily="49" charset="0"/>
                <a:cs typeface="Courier New" pitchFamily="49" charset="0"/>
              </a:rPr>
            </a:br>
            <a:r>
              <a:rPr lang="fr-FR" sz="1800" b="1" dirty="0">
                <a:solidFill>
                  <a:schemeClr val="accent2">
                    <a:lumMod val="75000"/>
                  </a:schemeClr>
                </a:solidFill>
                <a:latin typeface="Courier New" pitchFamily="49" charset="0"/>
                <a:cs typeface="Courier New" pitchFamily="49" charset="0"/>
              </a:rPr>
              <a:t>} </a:t>
            </a:r>
            <a:endParaRPr lang="fr-FR" sz="1800" b="1" dirty="0" smtClean="0">
              <a:solidFill>
                <a:schemeClr val="accent2">
                  <a:lumMod val="75000"/>
                </a:schemeClr>
              </a:solidFill>
              <a:latin typeface="Courier New" pitchFamily="49" charset="0"/>
              <a:cs typeface="Courier New" pitchFamily="49" charset="0"/>
            </a:endParaRPr>
          </a:p>
          <a:p>
            <a:pPr marL="0" indent="0">
              <a:spcBef>
                <a:spcPts val="0"/>
              </a:spcBef>
              <a:buNone/>
            </a:pPr>
            <a:r>
              <a:rPr lang="fr-FR" sz="1800" b="1" dirty="0" smtClean="0">
                <a:solidFill>
                  <a:schemeClr val="accent2">
                    <a:lumMod val="75000"/>
                  </a:schemeClr>
                </a:solidFill>
                <a:latin typeface="Courier New" pitchFamily="49" charset="0"/>
                <a:cs typeface="Courier New" pitchFamily="49" charset="0"/>
              </a:rPr>
              <a:t>catch</a:t>
            </a:r>
            <a:r>
              <a:rPr lang="fr-FR" sz="1800" b="1" dirty="0">
                <a:solidFill>
                  <a:schemeClr val="accent2">
                    <a:lumMod val="75000"/>
                  </a:schemeClr>
                </a:solidFill>
                <a:latin typeface="Courier New" pitchFamily="49" charset="0"/>
                <a:cs typeface="Courier New" pitchFamily="49" charset="0"/>
              </a:rPr>
              <a:t> (Exception $e) {</a:t>
            </a:r>
            <a:br>
              <a:rPr lang="fr-FR" sz="1800" b="1" dirty="0">
                <a:solidFill>
                  <a:schemeClr val="accent2">
                    <a:lumMod val="75000"/>
                  </a:schemeClr>
                </a:solidFill>
                <a:latin typeface="Courier New" pitchFamily="49" charset="0"/>
                <a:cs typeface="Courier New" pitchFamily="49" charset="0"/>
              </a:rPr>
            </a:b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echo</a:t>
            </a:r>
            <a:r>
              <a:rPr lang="fr-FR" sz="1800" b="1" dirty="0">
                <a:latin typeface="Courier New" pitchFamily="49" charset="0"/>
                <a:cs typeface="Courier New" pitchFamily="49" charset="0"/>
              </a:rPr>
              <a:t> 'Exception reçue : ',  $e-&gt;</a:t>
            </a:r>
            <a:r>
              <a:rPr lang="fr-FR" sz="1800" b="1" dirty="0" err="1">
                <a:latin typeface="Courier New" pitchFamily="49" charset="0"/>
                <a:cs typeface="Courier New" pitchFamily="49" charset="0"/>
              </a:rPr>
              <a:t>getMessage</a:t>
            </a:r>
            <a:r>
              <a:rPr lang="fr-FR" sz="1800" b="1" dirty="0">
                <a:latin typeface="Courier New" pitchFamily="49" charset="0"/>
                <a:cs typeface="Courier New" pitchFamily="49" charset="0"/>
              </a:rPr>
              <a:t>(), "\n";</a:t>
            </a:r>
            <a:br>
              <a:rPr lang="fr-FR" sz="1800" b="1" dirty="0">
                <a:latin typeface="Courier New" pitchFamily="49" charset="0"/>
                <a:cs typeface="Courier New" pitchFamily="49" charset="0"/>
              </a:rPr>
            </a:br>
            <a:r>
              <a:rPr lang="fr-FR" sz="1800" b="1" dirty="0">
                <a:latin typeface="Courier New" pitchFamily="49" charset="0"/>
                <a:cs typeface="Courier New" pitchFamily="49" charset="0"/>
              </a:rPr>
              <a:t>}</a:t>
            </a:r>
            <a:br>
              <a:rPr lang="fr-FR" sz="1800" b="1" dirty="0">
                <a:latin typeface="Courier New" pitchFamily="49" charset="0"/>
                <a:cs typeface="Courier New" pitchFamily="49" charset="0"/>
              </a:rPr>
            </a:br>
            <a:r>
              <a:rPr lang="fr-FR" sz="1800" b="1" dirty="0" smtClean="0">
                <a:latin typeface="Courier New" pitchFamily="49" charset="0"/>
                <a:cs typeface="Courier New" pitchFamily="49" charset="0"/>
              </a:rPr>
              <a:t>//</a:t>
            </a:r>
            <a:r>
              <a:rPr lang="fr-FR" sz="1800" b="1" dirty="0">
                <a:latin typeface="Courier New" pitchFamily="49" charset="0"/>
                <a:cs typeface="Courier New" pitchFamily="49" charset="0"/>
              </a:rPr>
              <a:t> Continue </a:t>
            </a:r>
            <a:r>
              <a:rPr lang="fr-FR" sz="1800" b="1" dirty="0" smtClean="0">
                <a:latin typeface="Courier New" pitchFamily="49" charset="0"/>
                <a:cs typeface="Courier New" pitchFamily="49" charset="0"/>
              </a:rPr>
              <a:t>l'exécution</a:t>
            </a:r>
            <a:r>
              <a:rPr lang="fr-FR" sz="1800" b="1" dirty="0">
                <a:latin typeface="Courier New" pitchFamily="49" charset="0"/>
                <a:cs typeface="Courier New" pitchFamily="49" charset="0"/>
              </a:rPr>
              <a:t/>
            </a:r>
            <a:br>
              <a:rPr lang="fr-FR" sz="1800" b="1" dirty="0">
                <a:latin typeface="Courier New" pitchFamily="49" charset="0"/>
                <a:cs typeface="Courier New" pitchFamily="49" charset="0"/>
              </a:rPr>
            </a:br>
            <a:r>
              <a:rPr lang="fr-FR" sz="1800" b="1" dirty="0" err="1">
                <a:latin typeface="Courier New" pitchFamily="49" charset="0"/>
                <a:cs typeface="Courier New" pitchFamily="49" charset="0"/>
              </a:rPr>
              <a:t>echo</a:t>
            </a:r>
            <a:r>
              <a:rPr lang="fr-FR" sz="1800" b="1" dirty="0">
                <a:latin typeface="Courier New" pitchFamily="49" charset="0"/>
                <a:cs typeface="Courier New" pitchFamily="49" charset="0"/>
              </a:rPr>
              <a:t> 'Bonjour le monde </a:t>
            </a:r>
            <a:r>
              <a:rPr lang="fr-FR" sz="1800" b="1" dirty="0" smtClean="0">
                <a:latin typeface="Courier New" pitchFamily="49" charset="0"/>
                <a:cs typeface="Courier New" pitchFamily="49" charset="0"/>
              </a:rPr>
              <a:t>!';</a:t>
            </a:r>
          </a:p>
          <a:p>
            <a:pPr marL="0" indent="0">
              <a:spcBef>
                <a:spcPts val="0"/>
              </a:spcBef>
              <a:buNone/>
            </a:pPr>
            <a:r>
              <a:rPr lang="fr-FR" sz="2000" b="1" dirty="0" smtClean="0">
                <a:solidFill>
                  <a:srgbClr val="C00000"/>
                </a:solidFill>
                <a:latin typeface="Courier New" pitchFamily="49" charset="0"/>
                <a:cs typeface="Courier New" pitchFamily="49" charset="0"/>
              </a:rPr>
              <a:t>?&gt;</a:t>
            </a:r>
            <a:endParaRPr lang="fr-FR" sz="2000" b="1" dirty="0" smtClean="0">
              <a:latin typeface="Courier New" pitchFamily="49" charset="0"/>
              <a:cs typeface="Courier New" pitchFamily="49" charset="0"/>
            </a:endParaRPr>
          </a:p>
        </p:txBody>
      </p:sp>
    </p:spTree>
    <p:extLst>
      <p:ext uri="{BB962C8B-B14F-4D97-AF65-F5344CB8AC3E}">
        <p14:creationId xmlns:p14="http://schemas.microsoft.com/office/powerpoint/2010/main" val="4081843155"/>
      </p:ext>
    </p:extLst>
  </p:cSld>
  <p:clrMapOvr>
    <a:masterClrMapping/>
  </p:clrMapOvr>
  <p:transition spd="slow">
    <p:wipe dir="d"/>
  </p:transition>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PDO</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a:t>PDO signifie </a:t>
            </a:r>
            <a:r>
              <a:rPr lang="fr-FR" sz="2000" b="1" dirty="0" err="1"/>
              <a:t>P</a:t>
            </a:r>
            <a:r>
              <a:rPr lang="fr-FR" sz="2000" dirty="0" err="1"/>
              <a:t>hp</a:t>
            </a:r>
            <a:r>
              <a:rPr lang="fr-FR" sz="2000" dirty="0"/>
              <a:t> </a:t>
            </a:r>
            <a:r>
              <a:rPr lang="fr-FR" sz="2000" b="1" dirty="0"/>
              <a:t>D</a:t>
            </a:r>
            <a:r>
              <a:rPr lang="fr-FR" sz="2000" dirty="0"/>
              <a:t>ata </a:t>
            </a:r>
            <a:r>
              <a:rPr lang="fr-FR" sz="2000" b="1" dirty="0"/>
              <a:t>O</a:t>
            </a:r>
            <a:r>
              <a:rPr lang="fr-FR" sz="2000" dirty="0"/>
              <a:t>bject. Il s'agit une couche d'abstraction des fonctions d'accès aux bases de données. </a:t>
            </a:r>
            <a:endParaRPr lang="fr-FR" sz="2000" dirty="0" smtClean="0"/>
          </a:p>
          <a:p>
            <a:pPr marL="0" indent="0">
              <a:buNone/>
            </a:pPr>
            <a:r>
              <a:rPr lang="fr-FR" sz="2000" dirty="0" smtClean="0"/>
              <a:t>Pour bien comprendre comment fonctionne PDO, nous allons découvrir au fur et à mesure les méthodes pouvant être utilisées.</a:t>
            </a:r>
          </a:p>
          <a:p>
            <a:pPr marL="0" indent="0">
              <a:buNone/>
            </a:pPr>
            <a:endParaRPr lang="fr-FR" sz="2000" dirty="0"/>
          </a:p>
          <a:p>
            <a:pPr marL="0" indent="0">
              <a:buNone/>
            </a:pPr>
            <a:r>
              <a:rPr lang="fr-FR" sz="2000" dirty="0" smtClean="0"/>
              <a:t>Tout d'abord : se connecter à une base de données.</a:t>
            </a:r>
          </a:p>
        </p:txBody>
      </p:sp>
    </p:spTree>
    <p:extLst>
      <p:ext uri="{BB962C8B-B14F-4D97-AF65-F5344CB8AC3E}">
        <p14:creationId xmlns:p14="http://schemas.microsoft.com/office/powerpoint/2010/main" val="3531622539"/>
      </p:ext>
    </p:extLst>
  </p:cSld>
  <p:clrMapOvr>
    <a:masterClrMapping/>
  </p:clrMapOvr>
  <p:transition spd="slow">
    <p:wipe dir="d"/>
  </p:transition>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PDO - connexion à une base de données</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en-US" sz="2000" dirty="0"/>
              <a:t>$</a:t>
            </a:r>
            <a:r>
              <a:rPr lang="en-US" sz="2000" dirty="0" err="1"/>
              <a:t>dbh</a:t>
            </a:r>
            <a:r>
              <a:rPr lang="en-US" sz="2000" dirty="0"/>
              <a:t> = </a:t>
            </a:r>
            <a:r>
              <a:rPr lang="en-US" sz="2000" b="1" dirty="0">
                <a:solidFill>
                  <a:schemeClr val="tx2">
                    <a:lumMod val="75000"/>
                  </a:schemeClr>
                </a:solidFill>
              </a:rPr>
              <a:t>new</a:t>
            </a:r>
            <a:r>
              <a:rPr lang="en-US" sz="2000" dirty="0"/>
              <a:t> </a:t>
            </a:r>
            <a:r>
              <a:rPr lang="en-US" sz="2000" b="1" dirty="0">
                <a:solidFill>
                  <a:schemeClr val="accent2">
                    <a:lumMod val="75000"/>
                  </a:schemeClr>
                </a:solidFill>
              </a:rPr>
              <a:t>PDO</a:t>
            </a:r>
            <a:r>
              <a:rPr lang="en-US" sz="2000" dirty="0"/>
              <a:t>(</a:t>
            </a:r>
            <a:r>
              <a:rPr lang="en-US" sz="2000" dirty="0" smtClean="0"/>
              <a:t>'</a:t>
            </a:r>
            <a:r>
              <a:rPr lang="en-US" sz="2000" dirty="0" err="1" smtClean="0"/>
              <a:t>mysql:host</a:t>
            </a:r>
            <a:r>
              <a:rPr lang="en-US" sz="2000" dirty="0" smtClean="0"/>
              <a:t>=</a:t>
            </a:r>
            <a:r>
              <a:rPr lang="en-US" sz="2000" dirty="0" err="1" smtClean="0">
                <a:solidFill>
                  <a:schemeClr val="tx2">
                    <a:lumMod val="75000"/>
                  </a:schemeClr>
                </a:solidFill>
              </a:rPr>
              <a:t>localhos</a:t>
            </a:r>
            <a:r>
              <a:rPr lang="en-US" sz="2000" dirty="0" err="1" smtClean="0"/>
              <a:t>t;dbname</a:t>
            </a:r>
            <a:r>
              <a:rPr lang="en-US" sz="2000" dirty="0" smtClean="0"/>
              <a:t>=</a:t>
            </a:r>
            <a:r>
              <a:rPr lang="en-US" sz="2000" i="1" dirty="0" smtClean="0">
                <a:solidFill>
                  <a:schemeClr val="tx2">
                    <a:lumMod val="75000"/>
                  </a:schemeClr>
                </a:solidFill>
              </a:rPr>
              <a:t>database</a:t>
            </a:r>
            <a:r>
              <a:rPr lang="en-US" sz="2000" dirty="0" smtClean="0"/>
              <a:t>',</a:t>
            </a:r>
            <a:r>
              <a:rPr lang="en-US" sz="2000" dirty="0">
                <a:solidFill>
                  <a:schemeClr val="tx2">
                    <a:lumMod val="75000"/>
                  </a:schemeClr>
                </a:solidFill>
              </a:rPr>
              <a:t> $user, $pass</a:t>
            </a:r>
            <a:r>
              <a:rPr lang="en-US" sz="2000" dirty="0" smtClean="0"/>
              <a:t>);</a:t>
            </a:r>
            <a:endParaRPr lang="fr-FR" sz="2000" dirty="0"/>
          </a:p>
          <a:p>
            <a:pPr marL="0" indent="0">
              <a:buNone/>
            </a:pPr>
            <a:endParaRPr lang="fr-FR" sz="2000" dirty="0" smtClean="0"/>
          </a:p>
          <a:p>
            <a:pPr marL="0" indent="0">
              <a:buNone/>
            </a:pPr>
            <a:r>
              <a:rPr lang="fr-FR" sz="2000" dirty="0" smtClean="0"/>
              <a:t>3 paramètres :</a:t>
            </a:r>
          </a:p>
          <a:p>
            <a:pPr marL="0" indent="0">
              <a:buNone/>
            </a:pPr>
            <a:r>
              <a:rPr lang="en-US" sz="2000" dirty="0" smtClean="0"/>
              <a:t>1 - '</a:t>
            </a:r>
            <a:r>
              <a:rPr lang="en-US" sz="2000" b="1" dirty="0" err="1" smtClean="0"/>
              <a:t>mysql:host</a:t>
            </a:r>
            <a:r>
              <a:rPr lang="en-US" sz="2000" b="1" dirty="0" smtClean="0"/>
              <a:t>=</a:t>
            </a:r>
            <a:r>
              <a:rPr lang="en-US" sz="2000" b="1" dirty="0" err="1" smtClean="0">
                <a:solidFill>
                  <a:schemeClr val="tx2">
                    <a:lumMod val="75000"/>
                  </a:schemeClr>
                </a:solidFill>
              </a:rPr>
              <a:t>localhos</a:t>
            </a:r>
            <a:r>
              <a:rPr lang="en-US" sz="2000" b="1" dirty="0" err="1" smtClean="0"/>
              <a:t>t;dbname</a:t>
            </a:r>
            <a:r>
              <a:rPr lang="en-US" sz="2000" b="1" dirty="0" smtClean="0"/>
              <a:t>=</a:t>
            </a:r>
            <a:r>
              <a:rPr lang="en-US" sz="2000" b="1" i="1" dirty="0" smtClean="0">
                <a:solidFill>
                  <a:schemeClr val="tx2">
                    <a:lumMod val="75000"/>
                  </a:schemeClr>
                </a:solidFill>
              </a:rPr>
              <a:t>database</a:t>
            </a:r>
            <a:r>
              <a:rPr lang="en-US" sz="2000" i="1" dirty="0" smtClean="0">
                <a:solidFill>
                  <a:schemeClr val="tx2">
                    <a:lumMod val="75000"/>
                  </a:schemeClr>
                </a:solidFill>
              </a:rPr>
              <a:t>' </a:t>
            </a:r>
            <a:r>
              <a:rPr lang="en-US" sz="2000" dirty="0" err="1" smtClean="0"/>
              <a:t>chaîne</a:t>
            </a:r>
            <a:r>
              <a:rPr lang="en-US" sz="2000" dirty="0" smtClean="0"/>
              <a:t> </a:t>
            </a:r>
            <a:r>
              <a:rPr lang="en-US" sz="2000" dirty="0" err="1" smtClean="0"/>
              <a:t>indiquant</a:t>
            </a:r>
            <a:r>
              <a:rPr lang="en-US" sz="2000" dirty="0" smtClean="0"/>
              <a:t> le nom du </a:t>
            </a:r>
            <a:r>
              <a:rPr lang="en-US" sz="2000" dirty="0" err="1" smtClean="0"/>
              <a:t>serveur</a:t>
            </a:r>
            <a:r>
              <a:rPr lang="en-US" sz="2000" dirty="0" smtClean="0"/>
              <a:t> et le nom de la base de </a:t>
            </a:r>
            <a:r>
              <a:rPr lang="en-US" sz="2000" dirty="0" err="1" smtClean="0"/>
              <a:t>données</a:t>
            </a:r>
            <a:r>
              <a:rPr lang="en-US" sz="2000" dirty="0" smtClean="0"/>
              <a:t>.</a:t>
            </a:r>
          </a:p>
          <a:p>
            <a:pPr marL="0" indent="0">
              <a:buNone/>
            </a:pPr>
            <a:r>
              <a:rPr lang="en-US" sz="2000" dirty="0" smtClean="0"/>
              <a:t>2 - </a:t>
            </a:r>
            <a:r>
              <a:rPr lang="en-US" sz="2000" b="1" dirty="0" smtClean="0">
                <a:solidFill>
                  <a:schemeClr val="accent1">
                    <a:lumMod val="75000"/>
                  </a:schemeClr>
                </a:solidFill>
              </a:rPr>
              <a:t>$user </a:t>
            </a:r>
            <a:r>
              <a:rPr lang="en-US" sz="2000" dirty="0" smtClean="0"/>
              <a:t>: </a:t>
            </a:r>
            <a:r>
              <a:rPr lang="en-US" sz="2000" dirty="0" err="1" smtClean="0"/>
              <a:t>chaîne</a:t>
            </a:r>
            <a:r>
              <a:rPr lang="en-US" sz="2000" dirty="0" smtClean="0"/>
              <a:t> </a:t>
            </a:r>
            <a:r>
              <a:rPr lang="en-US" sz="2000" dirty="0" err="1" smtClean="0"/>
              <a:t>indiquant</a:t>
            </a:r>
            <a:r>
              <a:rPr lang="en-US" sz="2000" dirty="0" smtClean="0"/>
              <a:t> le nom de </a:t>
            </a:r>
            <a:r>
              <a:rPr lang="en-US" sz="2000" dirty="0" err="1" smtClean="0"/>
              <a:t>l'utilisateur</a:t>
            </a:r>
            <a:endParaRPr lang="en-US" sz="2000" dirty="0" smtClean="0"/>
          </a:p>
          <a:p>
            <a:pPr marL="0" indent="0">
              <a:buNone/>
            </a:pPr>
            <a:r>
              <a:rPr lang="en-US" sz="2000" dirty="0" smtClean="0"/>
              <a:t>3 </a:t>
            </a:r>
            <a:r>
              <a:rPr lang="en-US" sz="2000" b="1" dirty="0" smtClean="0">
                <a:solidFill>
                  <a:schemeClr val="accent1">
                    <a:lumMod val="75000"/>
                  </a:schemeClr>
                </a:solidFill>
              </a:rPr>
              <a:t>- $pass </a:t>
            </a:r>
            <a:r>
              <a:rPr lang="en-US" sz="2000" dirty="0" smtClean="0"/>
              <a:t>: mot de </a:t>
            </a:r>
            <a:r>
              <a:rPr lang="en-US" sz="2000" dirty="0" err="1" smtClean="0"/>
              <a:t>passe</a:t>
            </a:r>
            <a:r>
              <a:rPr lang="en-US" sz="2000" dirty="0" smtClean="0"/>
              <a:t> </a:t>
            </a:r>
            <a:r>
              <a:rPr lang="en-US" sz="2000" dirty="0" err="1" smtClean="0"/>
              <a:t>associé</a:t>
            </a:r>
            <a:r>
              <a:rPr lang="en-US" sz="2000" dirty="0" smtClean="0"/>
              <a:t> au nom de </a:t>
            </a:r>
            <a:r>
              <a:rPr lang="en-US" sz="2000" dirty="0" err="1" smtClean="0"/>
              <a:t>l'utilisateur</a:t>
            </a:r>
            <a:endParaRPr lang="fr-FR" sz="2000" dirty="0" smtClean="0"/>
          </a:p>
        </p:txBody>
      </p:sp>
    </p:spTree>
    <p:extLst>
      <p:ext uri="{BB962C8B-B14F-4D97-AF65-F5344CB8AC3E}">
        <p14:creationId xmlns:p14="http://schemas.microsoft.com/office/powerpoint/2010/main" val="1540178280"/>
      </p:ext>
    </p:extLst>
  </p:cSld>
  <p:clrMapOvr>
    <a:masterClrMapping/>
  </p:clrMapOvr>
  <p:transition spd="slow">
    <p:wipe dir="d"/>
  </p:transition>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PDO - connexion à une base de données</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t>Exemple :</a:t>
            </a:r>
          </a:p>
          <a:p>
            <a:pPr marL="0" indent="0">
              <a:spcBef>
                <a:spcPts val="0"/>
              </a:spcBef>
              <a:buNone/>
            </a:pPr>
            <a:r>
              <a:rPr lang="fr-FR" sz="1800" b="1" dirty="0">
                <a:solidFill>
                  <a:srgbClr val="C00000"/>
                </a:solidFill>
                <a:latin typeface="Courier New" pitchFamily="49" charset="0"/>
                <a:cs typeface="Courier New" pitchFamily="49" charset="0"/>
              </a:rPr>
              <a:t>&lt;?PHP</a:t>
            </a:r>
          </a:p>
          <a:p>
            <a:pPr marL="0" indent="0">
              <a:spcBef>
                <a:spcPts val="0"/>
              </a:spcBef>
              <a:buNone/>
            </a:pPr>
            <a:r>
              <a:rPr lang="fr-FR" sz="1800" b="1" dirty="0" err="1">
                <a:latin typeface="Courier New" pitchFamily="49" charset="0"/>
                <a:cs typeface="Courier New" pitchFamily="49" charset="0"/>
              </a:rPr>
              <a:t>session_start</a:t>
            </a:r>
            <a:r>
              <a:rPr lang="fr-FR" sz="1800" b="1" dirty="0">
                <a:latin typeface="Courier New" pitchFamily="49" charset="0"/>
                <a:cs typeface="Courier New" pitchFamily="49" charset="0"/>
              </a:rPr>
              <a:t>();</a:t>
            </a:r>
          </a:p>
          <a:p>
            <a:pPr marL="0" indent="0">
              <a:spcBef>
                <a:spcPts val="0"/>
              </a:spcBef>
              <a:buNone/>
            </a:pPr>
            <a:r>
              <a:rPr lang="fr-FR" sz="1800" b="1" dirty="0">
                <a:latin typeface="Courier New" pitchFamily="49" charset="0"/>
                <a:cs typeface="Courier New" pitchFamily="49" charset="0"/>
              </a:rPr>
              <a:t>$connexion = '</a:t>
            </a:r>
            <a:r>
              <a:rPr lang="fr-FR" sz="1800" b="1" dirty="0" err="1">
                <a:latin typeface="Courier New" pitchFamily="49" charset="0"/>
                <a:cs typeface="Courier New" pitchFamily="49" charset="0"/>
              </a:rPr>
              <a:t>mysql:host</a:t>
            </a: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localhost;dbname</a:t>
            </a:r>
            <a:r>
              <a:rPr lang="fr-FR" sz="1800" b="1" dirty="0">
                <a:latin typeface="Courier New" pitchFamily="49" charset="0"/>
                <a:cs typeface="Courier New" pitchFamily="49" charset="0"/>
              </a:rPr>
              <a:t>=bourges';</a:t>
            </a:r>
          </a:p>
          <a:p>
            <a:pPr marL="0" indent="0">
              <a:spcBef>
                <a:spcPts val="0"/>
              </a:spcBef>
              <a:buNone/>
            </a:pPr>
            <a:r>
              <a:rPr lang="fr-FR" sz="1800" b="1" dirty="0">
                <a:latin typeface="Courier New" pitchFamily="49" charset="0"/>
                <a:cs typeface="Courier New" pitchFamily="49" charset="0"/>
              </a:rPr>
              <a:t>$user = "MDF";</a:t>
            </a:r>
          </a:p>
          <a:p>
            <a:pPr marL="0" indent="0">
              <a:spcBef>
                <a:spcPts val="0"/>
              </a:spcBef>
              <a:buNone/>
            </a:pP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mdp</a:t>
            </a:r>
            <a:r>
              <a:rPr lang="fr-FR" sz="1800" b="1" dirty="0">
                <a:latin typeface="Courier New" pitchFamily="49" charset="0"/>
                <a:cs typeface="Courier New" pitchFamily="49" charset="0"/>
              </a:rPr>
              <a:t> = "</a:t>
            </a:r>
            <a:r>
              <a:rPr lang="fr-FR" sz="1800" b="1" dirty="0" err="1">
                <a:latin typeface="Courier New" pitchFamily="49" charset="0"/>
                <a:cs typeface="Courier New" pitchFamily="49" charset="0"/>
              </a:rPr>
              <a:t>mdf</a:t>
            </a:r>
            <a:r>
              <a:rPr lang="fr-FR" sz="1800" b="1" dirty="0">
                <a:latin typeface="Courier New" pitchFamily="49" charset="0"/>
                <a:cs typeface="Courier New" pitchFamily="49" charset="0"/>
              </a:rPr>
              <a:t>";</a:t>
            </a:r>
          </a:p>
          <a:p>
            <a:pPr marL="0" indent="0">
              <a:spcBef>
                <a:spcPts val="0"/>
              </a:spcBef>
              <a:buNone/>
            </a:pPr>
            <a:r>
              <a:rPr lang="fr-FR" sz="1800" b="1" dirty="0" err="1">
                <a:solidFill>
                  <a:schemeClr val="accent2">
                    <a:lumMod val="75000"/>
                  </a:schemeClr>
                </a:solidFill>
                <a:latin typeface="Courier New" pitchFamily="49" charset="0"/>
                <a:cs typeface="Courier New" pitchFamily="49" charset="0"/>
              </a:rPr>
              <a:t>try</a:t>
            </a:r>
            <a:r>
              <a:rPr lang="fr-FR" sz="1800" b="1" dirty="0">
                <a:solidFill>
                  <a:schemeClr val="accent2">
                    <a:lumMod val="75000"/>
                  </a:schemeClr>
                </a:solidFill>
                <a:latin typeface="Courier New" pitchFamily="49" charset="0"/>
                <a:cs typeface="Courier New" pitchFamily="49" charset="0"/>
              </a:rPr>
              <a:t> {</a:t>
            </a:r>
          </a:p>
          <a:p>
            <a:pPr marL="0" indent="0">
              <a:spcBef>
                <a:spcPts val="0"/>
              </a:spcBef>
              <a:buNone/>
            </a:pPr>
            <a:r>
              <a:rPr lang="fr-FR" sz="1800" b="1" dirty="0">
                <a:latin typeface="Courier New" pitchFamily="49" charset="0"/>
                <a:cs typeface="Courier New" pitchFamily="49" charset="0"/>
              </a:rPr>
              <a:t>    $</a:t>
            </a:r>
            <a:r>
              <a:rPr lang="fr-FR" sz="1800" b="1" dirty="0" err="1" smtClean="0">
                <a:latin typeface="Courier New" pitchFamily="49" charset="0"/>
                <a:cs typeface="Courier New" pitchFamily="49" charset="0"/>
              </a:rPr>
              <a:t>db</a:t>
            </a:r>
            <a:r>
              <a:rPr lang="fr-FR" sz="1800" b="1" dirty="0" smtClean="0">
                <a:latin typeface="Courier New" pitchFamily="49" charset="0"/>
                <a:cs typeface="Courier New" pitchFamily="49" charset="0"/>
              </a:rPr>
              <a:t> </a:t>
            </a:r>
            <a:r>
              <a:rPr lang="fr-FR" sz="1800" b="1" dirty="0">
                <a:latin typeface="Courier New" pitchFamily="49" charset="0"/>
                <a:cs typeface="Courier New" pitchFamily="49" charset="0"/>
              </a:rPr>
              <a:t>= </a:t>
            </a:r>
            <a:r>
              <a:rPr lang="fr-FR" sz="1800" b="1" dirty="0">
                <a:solidFill>
                  <a:schemeClr val="tx2">
                    <a:lumMod val="75000"/>
                  </a:schemeClr>
                </a:solidFill>
                <a:latin typeface="Courier New" pitchFamily="49" charset="0"/>
                <a:cs typeface="Courier New" pitchFamily="49" charset="0"/>
              </a:rPr>
              <a:t>new</a:t>
            </a:r>
            <a:r>
              <a:rPr lang="fr-FR" sz="1800" b="1" dirty="0">
                <a:latin typeface="Courier New" pitchFamily="49" charset="0"/>
                <a:cs typeface="Courier New" pitchFamily="49" charset="0"/>
              </a:rPr>
              <a:t> PDO($connexion, $user, $</a:t>
            </a:r>
            <a:r>
              <a:rPr lang="fr-FR" sz="1800" b="1" dirty="0" err="1">
                <a:latin typeface="Courier New" pitchFamily="49" charset="0"/>
                <a:cs typeface="Courier New" pitchFamily="49" charset="0"/>
              </a:rPr>
              <a:t>mdp</a:t>
            </a:r>
            <a:r>
              <a:rPr lang="fr-FR" sz="1800" b="1" dirty="0">
                <a:latin typeface="Courier New" pitchFamily="49" charset="0"/>
                <a:cs typeface="Courier New" pitchFamily="49" charset="0"/>
              </a:rPr>
              <a:t>);</a:t>
            </a:r>
          </a:p>
          <a:p>
            <a:pPr marL="0" indent="0">
              <a:spcBef>
                <a:spcPts val="0"/>
              </a:spcBef>
              <a:buNone/>
            </a:pP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flag_connect</a:t>
            </a:r>
            <a:r>
              <a:rPr lang="fr-FR" sz="1800" b="1" dirty="0">
                <a:latin typeface="Courier New" pitchFamily="49" charset="0"/>
                <a:cs typeface="Courier New" pitchFamily="49" charset="0"/>
              </a:rPr>
              <a:t> = 'connexion effectuée';</a:t>
            </a:r>
          </a:p>
          <a:p>
            <a:pPr marL="0" indent="0">
              <a:spcBef>
                <a:spcPts val="0"/>
              </a:spcBef>
              <a:buNone/>
            </a:pPr>
            <a:r>
              <a:rPr lang="fr-FR" sz="1800" b="1" dirty="0">
                <a:latin typeface="Courier New" pitchFamily="49" charset="0"/>
                <a:cs typeface="Courier New" pitchFamily="49" charset="0"/>
              </a:rPr>
              <a:t>	</a:t>
            </a:r>
            <a:r>
              <a:rPr lang="fr-FR" sz="1800" b="1" dirty="0" smtClean="0">
                <a:latin typeface="Courier New" pitchFamily="49" charset="0"/>
                <a:cs typeface="Courier New" pitchFamily="49" charset="0"/>
              </a:rPr>
              <a:t>}</a:t>
            </a:r>
          </a:p>
          <a:p>
            <a:pPr marL="0" indent="0">
              <a:spcBef>
                <a:spcPts val="0"/>
              </a:spcBef>
              <a:buNone/>
            </a:pPr>
            <a:r>
              <a:rPr lang="fr-FR" sz="1800" b="1" dirty="0" smtClean="0">
                <a:solidFill>
                  <a:schemeClr val="accent2">
                    <a:lumMod val="75000"/>
                  </a:schemeClr>
                </a:solidFill>
                <a:latin typeface="Courier New" pitchFamily="49" charset="0"/>
                <a:cs typeface="Courier New" pitchFamily="49" charset="0"/>
              </a:rPr>
              <a:t>catch </a:t>
            </a:r>
            <a:r>
              <a:rPr lang="fr-FR" sz="1800" b="1" dirty="0">
                <a:solidFill>
                  <a:schemeClr val="accent2">
                    <a:lumMod val="75000"/>
                  </a:schemeClr>
                </a:solidFill>
                <a:latin typeface="Courier New" pitchFamily="49" charset="0"/>
                <a:cs typeface="Courier New" pitchFamily="49" charset="0"/>
              </a:rPr>
              <a:t>(</a:t>
            </a:r>
            <a:r>
              <a:rPr lang="fr-FR" sz="1800" b="1" dirty="0" err="1">
                <a:solidFill>
                  <a:schemeClr val="accent2">
                    <a:lumMod val="75000"/>
                  </a:schemeClr>
                </a:solidFill>
                <a:latin typeface="Courier New" pitchFamily="49" charset="0"/>
                <a:cs typeface="Courier New" pitchFamily="49" charset="0"/>
              </a:rPr>
              <a:t>PDOException</a:t>
            </a:r>
            <a:r>
              <a:rPr lang="fr-FR" sz="1800" b="1" dirty="0">
                <a:solidFill>
                  <a:schemeClr val="accent2">
                    <a:lumMod val="75000"/>
                  </a:schemeClr>
                </a:solidFill>
                <a:latin typeface="Courier New" pitchFamily="49" charset="0"/>
                <a:cs typeface="Courier New" pitchFamily="49" charset="0"/>
              </a:rPr>
              <a:t> $e) {</a:t>
            </a:r>
          </a:p>
          <a:p>
            <a:pPr marL="0" indent="0">
              <a:spcBef>
                <a:spcPts val="0"/>
              </a:spcBef>
              <a:buNone/>
            </a:pPr>
            <a:r>
              <a:rPr lang="fr-FR" sz="1800" b="1" dirty="0">
                <a:solidFill>
                  <a:schemeClr val="accent2">
                    <a:lumMod val="75000"/>
                  </a:schemeClr>
                </a:solidFill>
                <a:latin typeface="Courier New" pitchFamily="49" charset="0"/>
                <a:cs typeface="Courier New" pitchFamily="49" charset="0"/>
              </a:rPr>
              <a:t>   </a:t>
            </a: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print</a:t>
            </a:r>
            <a:r>
              <a:rPr lang="fr-FR" sz="1800" b="1" dirty="0">
                <a:latin typeface="Courier New" pitchFamily="49" charset="0"/>
                <a:cs typeface="Courier New" pitchFamily="49" charset="0"/>
              </a:rPr>
              <a:t> "Erreur !: " . $e-&gt;</a:t>
            </a:r>
            <a:r>
              <a:rPr lang="fr-FR" sz="1800" b="1" dirty="0" err="1">
                <a:latin typeface="Courier New" pitchFamily="49" charset="0"/>
                <a:cs typeface="Courier New" pitchFamily="49" charset="0"/>
              </a:rPr>
              <a:t>getMessage</a:t>
            </a:r>
            <a:r>
              <a:rPr lang="fr-FR" sz="1800" b="1" dirty="0">
                <a:latin typeface="Courier New" pitchFamily="49" charset="0"/>
                <a:cs typeface="Courier New" pitchFamily="49" charset="0"/>
              </a:rPr>
              <a:t>() . "&lt;</a:t>
            </a:r>
            <a:r>
              <a:rPr lang="fr-FR" sz="1800" b="1" dirty="0" err="1">
                <a:latin typeface="Courier New" pitchFamily="49" charset="0"/>
                <a:cs typeface="Courier New" pitchFamily="49" charset="0"/>
              </a:rPr>
              <a:t>br</a:t>
            </a:r>
            <a:r>
              <a:rPr lang="fr-FR" sz="1800" b="1" dirty="0">
                <a:latin typeface="Courier New" pitchFamily="49" charset="0"/>
                <a:cs typeface="Courier New" pitchFamily="49" charset="0"/>
              </a:rPr>
              <a:t>/&gt;";</a:t>
            </a:r>
          </a:p>
          <a:p>
            <a:pPr marL="0" indent="0">
              <a:spcBef>
                <a:spcPts val="0"/>
              </a:spcBef>
              <a:buNone/>
            </a:pP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flag_connect</a:t>
            </a:r>
            <a:r>
              <a:rPr lang="fr-FR" sz="1800" b="1" dirty="0">
                <a:latin typeface="Courier New" pitchFamily="49" charset="0"/>
                <a:cs typeface="Courier New" pitchFamily="49" charset="0"/>
              </a:rPr>
              <a:t> = '***** connexion non effectuée';</a:t>
            </a:r>
          </a:p>
          <a:p>
            <a:pPr marL="0" indent="0">
              <a:spcBef>
                <a:spcPts val="0"/>
              </a:spcBef>
              <a:buNone/>
            </a:pPr>
            <a:r>
              <a:rPr lang="fr-FR" sz="1800" b="1" dirty="0">
                <a:latin typeface="Courier New" pitchFamily="49" charset="0"/>
                <a:cs typeface="Courier New" pitchFamily="49" charset="0"/>
              </a:rPr>
              <a:t>    die();</a:t>
            </a:r>
          </a:p>
          <a:p>
            <a:pPr marL="0" indent="0">
              <a:spcBef>
                <a:spcPts val="0"/>
              </a:spcBef>
              <a:buNone/>
            </a:pPr>
            <a:r>
              <a:rPr lang="fr-FR" sz="1800" b="1" dirty="0">
                <a:latin typeface="Courier New" pitchFamily="49" charset="0"/>
                <a:cs typeface="Courier New" pitchFamily="49" charset="0"/>
              </a:rPr>
              <a:t>}</a:t>
            </a:r>
          </a:p>
          <a:p>
            <a:pPr marL="0" indent="0">
              <a:spcBef>
                <a:spcPts val="0"/>
              </a:spcBef>
              <a:buNone/>
            </a:pPr>
            <a:r>
              <a:rPr lang="fr-FR" sz="1800" b="1" dirty="0" smtClean="0">
                <a:solidFill>
                  <a:srgbClr val="C00000"/>
                </a:solidFill>
                <a:latin typeface="Courier New" pitchFamily="49" charset="0"/>
                <a:cs typeface="Courier New" pitchFamily="49" charset="0"/>
              </a:rPr>
              <a:t>?&gt;</a:t>
            </a:r>
          </a:p>
          <a:p>
            <a:pPr marL="0" indent="0">
              <a:spcBef>
                <a:spcPts val="0"/>
              </a:spcBef>
              <a:buNone/>
            </a:pPr>
            <a:r>
              <a:rPr lang="fr-FR" sz="1800" b="1" dirty="0" smtClean="0">
                <a:latin typeface="Courier New" pitchFamily="49" charset="0"/>
                <a:cs typeface="Courier New" pitchFamily="49" charset="0"/>
              </a:rPr>
              <a:t>En cas d'erreur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5902256"/>
            <a:ext cx="765810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7389708"/>
      </p:ext>
    </p:extLst>
  </p:cSld>
  <p:clrMapOvr>
    <a:masterClrMapping/>
  </p:clrMapOvr>
  <p:transition spd="slow">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Les constantes</a:t>
            </a:r>
            <a:endParaRPr lang="fr-FR" dirty="0"/>
          </a:p>
        </p:txBody>
      </p:sp>
      <p:sp>
        <p:nvSpPr>
          <p:cNvPr id="3" name="Espace réservé du contenu 2"/>
          <p:cNvSpPr>
            <a:spLocks noGrp="1"/>
          </p:cNvSpPr>
          <p:nvPr>
            <p:ph idx="1"/>
          </p:nvPr>
        </p:nvSpPr>
        <p:spPr>
          <a:xfrm>
            <a:off x="762000" y="1268760"/>
            <a:ext cx="8274496" cy="5328593"/>
          </a:xfrm>
        </p:spPr>
        <p:txBody>
          <a:bodyPr>
            <a:normAutofit/>
          </a:bodyPr>
          <a:lstStyle/>
          <a:p>
            <a:pPr marL="0" indent="0">
              <a:buNone/>
            </a:pPr>
            <a:r>
              <a:rPr lang="fr-FR" sz="2000" dirty="0"/>
              <a:t>Une constante est un identifiant (un nom) qui représente une valeur simple. Comme son nom le suggère, cette valeur ne peut jamais être modifiée durant l'exécution du script (sauf les constantes magiques). </a:t>
            </a:r>
            <a:endParaRPr lang="fr-FR" sz="2000" dirty="0" smtClean="0"/>
          </a:p>
          <a:p>
            <a:pPr marL="0" indent="0">
              <a:buNone/>
            </a:pPr>
            <a:r>
              <a:rPr lang="fr-FR" sz="2000" dirty="0" smtClean="0"/>
              <a:t>Par </a:t>
            </a:r>
            <a:r>
              <a:rPr lang="fr-FR" sz="2000" dirty="0"/>
              <a:t>défaut, le nom d'une constante </a:t>
            </a:r>
            <a:r>
              <a:rPr lang="fr-FR" sz="2000" u="sng" dirty="0"/>
              <a:t>est sensible à la casse</a:t>
            </a:r>
            <a:r>
              <a:rPr lang="fr-FR" sz="2000" dirty="0"/>
              <a:t>. </a:t>
            </a:r>
            <a:endParaRPr lang="fr-FR" sz="2000" dirty="0" smtClean="0"/>
          </a:p>
          <a:p>
            <a:pPr marL="0" indent="0">
              <a:buNone/>
            </a:pPr>
            <a:r>
              <a:rPr lang="fr-FR" sz="2000" dirty="0" smtClean="0"/>
              <a:t>Par </a:t>
            </a:r>
            <a:r>
              <a:rPr lang="fr-FR" sz="2000" dirty="0"/>
              <a:t>convention, les constantes sont toujours en majuscules. </a:t>
            </a:r>
          </a:p>
          <a:p>
            <a:pPr marL="0" indent="0">
              <a:buNone/>
            </a:pPr>
            <a:r>
              <a:rPr lang="fr-FR" sz="2000" dirty="0"/>
              <a:t>Les noms de constantes suivent les mêmes règles que n'importe quel nom en PHP. Un nom de constante valide commence par une lettre ou un souligné, suivi d'un nombre quelconque de lettres, chiffres ou </a:t>
            </a:r>
            <a:r>
              <a:rPr lang="fr-FR" sz="2000" dirty="0" smtClean="0"/>
              <a:t>soulignés.</a:t>
            </a:r>
          </a:p>
          <a:p>
            <a:pPr marL="0" indent="0">
              <a:buNone/>
            </a:pPr>
            <a:r>
              <a:rPr lang="fr-FR" sz="2000" dirty="0" smtClean="0"/>
              <a:t>Règle</a:t>
            </a:r>
          </a:p>
          <a:p>
            <a:r>
              <a:rPr lang="fr-FR" sz="2000" dirty="0" smtClean="0"/>
              <a:t>une </a:t>
            </a:r>
            <a:r>
              <a:rPr lang="fr-FR" sz="2000" dirty="0"/>
              <a:t>constante </a:t>
            </a:r>
            <a:r>
              <a:rPr lang="fr-FR" sz="2000" u="sng" dirty="0"/>
              <a:t>ne commence pas </a:t>
            </a:r>
            <a:r>
              <a:rPr lang="fr-FR" sz="2000" dirty="0"/>
              <a:t>par un $</a:t>
            </a:r>
          </a:p>
          <a:p>
            <a:r>
              <a:rPr lang="fr-FR" sz="2000" dirty="0" smtClean="0"/>
              <a:t>une </a:t>
            </a:r>
            <a:r>
              <a:rPr lang="fr-FR" sz="2000" dirty="0"/>
              <a:t>constante est accessible depuis n'importe quel endroit du code</a:t>
            </a:r>
          </a:p>
          <a:p>
            <a:r>
              <a:rPr lang="fr-FR" sz="2000" dirty="0" smtClean="0"/>
              <a:t>une </a:t>
            </a:r>
            <a:r>
              <a:rPr lang="fr-FR" sz="2000" dirty="0"/>
              <a:t>constante ne peut pas être redéfinie</a:t>
            </a:r>
          </a:p>
          <a:p>
            <a:r>
              <a:rPr lang="fr-FR" sz="2000" dirty="0" smtClean="0"/>
              <a:t>une </a:t>
            </a:r>
            <a:r>
              <a:rPr lang="fr-FR" sz="2000" dirty="0"/>
              <a:t>constante ne peut contenir </a:t>
            </a:r>
            <a:r>
              <a:rPr lang="fr-FR" sz="2000" dirty="0" smtClean="0"/>
              <a:t>qu'un </a:t>
            </a:r>
            <a:r>
              <a:rPr lang="fr-FR" sz="2000" dirty="0"/>
              <a:t>scalaire (entier, booléen, chaîne, double).</a:t>
            </a:r>
          </a:p>
          <a:p>
            <a:pPr marL="0" indent="0">
              <a:buNone/>
            </a:pPr>
            <a:endParaRPr lang="fr-FR" sz="2000" dirty="0" smtClean="0"/>
          </a:p>
        </p:txBody>
      </p:sp>
    </p:spTree>
    <p:extLst>
      <p:ext uri="{BB962C8B-B14F-4D97-AF65-F5344CB8AC3E}">
        <p14:creationId xmlns:p14="http://schemas.microsoft.com/office/powerpoint/2010/main" val="3643009145"/>
      </p:ext>
    </p:extLst>
  </p:cSld>
  <p:clrMapOvr>
    <a:masterClrMapping/>
  </p:clrMapOvr>
  <p:transition spd="slow">
    <p:wipe dir="d"/>
  </p:transition>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PDO - connexion à une base de données</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t>Explications :</a:t>
            </a:r>
          </a:p>
          <a:p>
            <a:pPr marL="0" indent="0">
              <a:spcBef>
                <a:spcPts val="0"/>
              </a:spcBef>
              <a:buNone/>
            </a:pPr>
            <a:r>
              <a:rPr lang="fr-FR" sz="1800" b="1" dirty="0" smtClean="0">
                <a:latin typeface="Courier New" pitchFamily="49" charset="0"/>
                <a:cs typeface="Courier New" pitchFamily="49" charset="0"/>
              </a:rPr>
              <a:t>$</a:t>
            </a:r>
            <a:r>
              <a:rPr lang="fr-FR" sz="1800" b="1" dirty="0">
                <a:latin typeface="Courier New" pitchFamily="49" charset="0"/>
                <a:cs typeface="Courier New" pitchFamily="49" charset="0"/>
              </a:rPr>
              <a:t>connexion = '</a:t>
            </a:r>
            <a:r>
              <a:rPr lang="fr-FR" sz="1800" b="1" dirty="0" err="1">
                <a:latin typeface="Courier New" pitchFamily="49" charset="0"/>
                <a:cs typeface="Courier New" pitchFamily="49" charset="0"/>
              </a:rPr>
              <a:t>mysql:host</a:t>
            </a: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localhost;dbname</a:t>
            </a:r>
            <a:r>
              <a:rPr lang="fr-FR" sz="1800" b="1" dirty="0">
                <a:latin typeface="Courier New" pitchFamily="49" charset="0"/>
                <a:cs typeface="Courier New" pitchFamily="49" charset="0"/>
              </a:rPr>
              <a:t>=bourges</a:t>
            </a:r>
            <a:r>
              <a:rPr lang="fr-FR" sz="1800" b="1" dirty="0" smtClean="0">
                <a:latin typeface="Courier New" pitchFamily="49" charset="0"/>
                <a:cs typeface="Courier New" pitchFamily="49" charset="0"/>
              </a:rPr>
              <a:t>';</a:t>
            </a:r>
          </a:p>
          <a:p>
            <a:pPr marL="0" indent="0">
              <a:spcBef>
                <a:spcPts val="0"/>
              </a:spcBef>
              <a:buNone/>
            </a:pPr>
            <a:r>
              <a:rPr lang="fr-FR" sz="1800" b="1" u="sng" dirty="0" err="1" smtClean="0">
                <a:solidFill>
                  <a:schemeClr val="tx2">
                    <a:lumMod val="75000"/>
                  </a:schemeClr>
                </a:solidFill>
                <a:latin typeface="+mj-lt"/>
                <a:cs typeface="Courier New" pitchFamily="49" charset="0"/>
              </a:rPr>
              <a:t>localhost</a:t>
            </a:r>
            <a:r>
              <a:rPr lang="fr-FR" sz="1800" b="1" u="sng" dirty="0" smtClean="0">
                <a:solidFill>
                  <a:schemeClr val="tx2">
                    <a:lumMod val="75000"/>
                  </a:schemeClr>
                </a:solidFill>
                <a:latin typeface="+mj-lt"/>
                <a:cs typeface="Courier New" pitchFamily="49" charset="0"/>
              </a:rPr>
              <a:t> </a:t>
            </a:r>
            <a:r>
              <a:rPr lang="fr-FR" sz="1800" dirty="0" smtClean="0">
                <a:solidFill>
                  <a:schemeClr val="tx2">
                    <a:lumMod val="75000"/>
                  </a:schemeClr>
                </a:solidFill>
                <a:latin typeface="+mj-lt"/>
                <a:cs typeface="Courier New" pitchFamily="49" charset="0"/>
              </a:rPr>
              <a:t>est le nom du serveur. En cas d'erreur vérifier que l'utilisateur possède les privilèges suffisants pour accéder à ce serveur</a:t>
            </a:r>
          </a:p>
          <a:p>
            <a:pPr marL="0" indent="0">
              <a:spcBef>
                <a:spcPts val="0"/>
              </a:spcBef>
              <a:buNone/>
            </a:pPr>
            <a:r>
              <a:rPr lang="fr-FR" sz="1800" b="1" u="sng" dirty="0" smtClean="0">
                <a:solidFill>
                  <a:schemeClr val="tx2">
                    <a:lumMod val="75000"/>
                  </a:schemeClr>
                </a:solidFill>
                <a:latin typeface="+mj-lt"/>
                <a:cs typeface="Courier New" pitchFamily="49" charset="0"/>
              </a:rPr>
              <a:t>bourges </a:t>
            </a:r>
            <a:r>
              <a:rPr lang="fr-FR" sz="1800" dirty="0" smtClean="0">
                <a:solidFill>
                  <a:schemeClr val="tx2">
                    <a:lumMod val="75000"/>
                  </a:schemeClr>
                </a:solidFill>
                <a:latin typeface="+mj-lt"/>
                <a:cs typeface="Courier New" pitchFamily="49" charset="0"/>
              </a:rPr>
              <a:t>est le nom de la base de données. En cas d'erreur, contrôler le nom de la base et les privilèges de l'utilisateur.</a:t>
            </a:r>
          </a:p>
          <a:p>
            <a:pPr marL="0" indent="0">
              <a:spcBef>
                <a:spcPts val="0"/>
              </a:spcBef>
              <a:buNone/>
            </a:pPr>
            <a:endParaRPr lang="fr-FR" sz="1800" dirty="0">
              <a:solidFill>
                <a:schemeClr val="tx2">
                  <a:lumMod val="75000"/>
                </a:schemeClr>
              </a:solidFill>
              <a:latin typeface="+mj-lt"/>
              <a:cs typeface="Courier New" pitchFamily="49" charset="0"/>
            </a:endParaRPr>
          </a:p>
          <a:p>
            <a:pPr marL="0" indent="0">
              <a:spcBef>
                <a:spcPts val="0"/>
              </a:spcBef>
              <a:buNone/>
            </a:pPr>
            <a:r>
              <a:rPr lang="fr-FR" sz="1800" b="1" dirty="0">
                <a:latin typeface="Courier New" pitchFamily="49" charset="0"/>
                <a:cs typeface="Courier New" pitchFamily="49" charset="0"/>
              </a:rPr>
              <a:t>$user = "MDF</a:t>
            </a:r>
            <a:r>
              <a:rPr lang="fr-FR" sz="1800" b="1" dirty="0" smtClean="0">
                <a:latin typeface="Courier New" pitchFamily="49" charset="0"/>
                <a:cs typeface="Courier New" pitchFamily="49" charset="0"/>
              </a:rPr>
              <a:t>";	// </a:t>
            </a:r>
            <a:r>
              <a:rPr lang="fr-FR" sz="1800" dirty="0">
                <a:solidFill>
                  <a:schemeClr val="tx2">
                    <a:lumMod val="75000"/>
                  </a:schemeClr>
                </a:solidFill>
                <a:latin typeface="+mj-lt"/>
                <a:cs typeface="Courier New" pitchFamily="49" charset="0"/>
              </a:rPr>
              <a:t>nom de l'utilisateur</a:t>
            </a:r>
          </a:p>
          <a:p>
            <a:pPr marL="0" indent="0">
              <a:spcBef>
                <a:spcPts val="0"/>
              </a:spcBef>
              <a:buNone/>
            </a:pP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mdp</a:t>
            </a:r>
            <a:r>
              <a:rPr lang="fr-FR" sz="1800" b="1" dirty="0">
                <a:latin typeface="Courier New" pitchFamily="49" charset="0"/>
                <a:cs typeface="Courier New" pitchFamily="49" charset="0"/>
              </a:rPr>
              <a:t> = "</a:t>
            </a:r>
            <a:r>
              <a:rPr lang="fr-FR" sz="1800" b="1" dirty="0" err="1">
                <a:latin typeface="Courier New" pitchFamily="49" charset="0"/>
                <a:cs typeface="Courier New" pitchFamily="49" charset="0"/>
              </a:rPr>
              <a:t>mdf</a:t>
            </a:r>
            <a:r>
              <a:rPr lang="fr-FR" sz="1800" b="1" dirty="0" smtClean="0">
                <a:latin typeface="Courier New" pitchFamily="49" charset="0"/>
                <a:cs typeface="Courier New" pitchFamily="49" charset="0"/>
              </a:rPr>
              <a:t>";		// </a:t>
            </a:r>
            <a:r>
              <a:rPr lang="fr-FR" sz="1800" dirty="0">
                <a:solidFill>
                  <a:schemeClr val="tx2">
                    <a:lumMod val="75000"/>
                  </a:schemeClr>
                </a:solidFill>
                <a:latin typeface="+mj-lt"/>
                <a:cs typeface="Courier New" pitchFamily="49" charset="0"/>
              </a:rPr>
              <a:t>mot de passe (à ne pas mettre en </a:t>
            </a:r>
            <a:r>
              <a:rPr lang="fr-FR" sz="1800" dirty="0" smtClean="0">
                <a:solidFill>
                  <a:schemeClr val="tx2">
                    <a:lumMod val="75000"/>
                  </a:schemeClr>
                </a:solidFill>
                <a:latin typeface="+mj-lt"/>
                <a:cs typeface="Courier New" pitchFamily="49" charset="0"/>
              </a:rPr>
              <a:t>clair </a:t>
            </a:r>
            <a:r>
              <a:rPr lang="fr-FR" sz="1800" dirty="0">
                <a:solidFill>
                  <a:schemeClr val="tx2">
                    <a:lumMod val="75000"/>
                  </a:schemeClr>
                </a:solidFill>
                <a:latin typeface="+mj-lt"/>
                <a:cs typeface="Courier New" pitchFamily="49" charset="0"/>
              </a:rPr>
              <a:t>sur le script </a:t>
            </a:r>
            <a:r>
              <a:rPr lang="fr-FR" sz="1800" dirty="0" smtClean="0">
                <a:solidFill>
                  <a:schemeClr val="tx2">
                    <a:lumMod val="75000"/>
                  </a:schemeClr>
                </a:solidFill>
                <a:latin typeface="+mj-lt"/>
                <a:cs typeface="Courier New" pitchFamily="49" charset="0"/>
              </a:rPr>
              <a:t>)</a:t>
            </a:r>
            <a:endParaRPr lang="fr-FR" sz="1800" dirty="0">
              <a:solidFill>
                <a:schemeClr val="tx2">
                  <a:lumMod val="75000"/>
                </a:schemeClr>
              </a:solidFill>
              <a:latin typeface="+mj-lt"/>
              <a:cs typeface="Courier New" pitchFamily="49" charset="0"/>
            </a:endParaRPr>
          </a:p>
          <a:p>
            <a:pPr marL="0" indent="0">
              <a:spcBef>
                <a:spcPts val="0"/>
              </a:spcBef>
              <a:buNone/>
            </a:pPr>
            <a:r>
              <a:rPr lang="fr-FR" sz="1800" b="1" dirty="0" err="1">
                <a:solidFill>
                  <a:schemeClr val="accent2">
                    <a:lumMod val="75000"/>
                  </a:schemeClr>
                </a:solidFill>
                <a:latin typeface="Courier New" pitchFamily="49" charset="0"/>
                <a:cs typeface="Courier New" pitchFamily="49" charset="0"/>
              </a:rPr>
              <a:t>try</a:t>
            </a:r>
            <a:r>
              <a:rPr lang="fr-FR" sz="1800" b="1" dirty="0">
                <a:solidFill>
                  <a:schemeClr val="accent2">
                    <a:lumMod val="75000"/>
                  </a:schemeClr>
                </a:solidFill>
                <a:latin typeface="Courier New" pitchFamily="49" charset="0"/>
                <a:cs typeface="Courier New" pitchFamily="49" charset="0"/>
              </a:rPr>
              <a:t> {</a:t>
            </a:r>
          </a:p>
          <a:p>
            <a:pPr marL="0" indent="0">
              <a:spcBef>
                <a:spcPts val="0"/>
              </a:spcBef>
              <a:buNone/>
            </a:pPr>
            <a:r>
              <a:rPr lang="fr-FR" sz="1800" b="1" dirty="0">
                <a:latin typeface="Courier New" pitchFamily="49" charset="0"/>
                <a:cs typeface="Courier New" pitchFamily="49" charset="0"/>
              </a:rPr>
              <a:t>    $</a:t>
            </a:r>
            <a:r>
              <a:rPr lang="fr-FR" sz="1800" b="1" dirty="0" err="1" smtClean="0">
                <a:latin typeface="Courier New" pitchFamily="49" charset="0"/>
                <a:cs typeface="Courier New" pitchFamily="49" charset="0"/>
              </a:rPr>
              <a:t>db</a:t>
            </a:r>
            <a:r>
              <a:rPr lang="fr-FR" sz="1800" b="1" dirty="0" smtClean="0">
                <a:latin typeface="Courier New" pitchFamily="49" charset="0"/>
                <a:cs typeface="Courier New" pitchFamily="49" charset="0"/>
              </a:rPr>
              <a:t> </a:t>
            </a:r>
            <a:r>
              <a:rPr lang="fr-FR" sz="1800" b="1" dirty="0">
                <a:latin typeface="Courier New" pitchFamily="49" charset="0"/>
                <a:cs typeface="Courier New" pitchFamily="49" charset="0"/>
              </a:rPr>
              <a:t>= </a:t>
            </a:r>
            <a:r>
              <a:rPr lang="fr-FR" sz="1800" b="1" dirty="0">
                <a:solidFill>
                  <a:schemeClr val="tx2">
                    <a:lumMod val="75000"/>
                  </a:schemeClr>
                </a:solidFill>
                <a:latin typeface="Courier New" pitchFamily="49" charset="0"/>
                <a:cs typeface="Courier New" pitchFamily="49" charset="0"/>
              </a:rPr>
              <a:t>new</a:t>
            </a:r>
            <a:r>
              <a:rPr lang="fr-FR" sz="1800" b="1" dirty="0">
                <a:latin typeface="Courier New" pitchFamily="49" charset="0"/>
                <a:cs typeface="Courier New" pitchFamily="49" charset="0"/>
              </a:rPr>
              <a:t> PDO($connexion, $user, $</a:t>
            </a:r>
            <a:r>
              <a:rPr lang="fr-FR" sz="1800" b="1" dirty="0" err="1">
                <a:latin typeface="Courier New" pitchFamily="49" charset="0"/>
                <a:cs typeface="Courier New" pitchFamily="49" charset="0"/>
              </a:rPr>
              <a:t>mdp</a:t>
            </a:r>
            <a:r>
              <a:rPr lang="fr-FR" sz="1800" b="1" dirty="0">
                <a:latin typeface="Courier New" pitchFamily="49" charset="0"/>
                <a:cs typeface="Courier New" pitchFamily="49" charset="0"/>
              </a:rPr>
              <a:t>);</a:t>
            </a:r>
          </a:p>
          <a:p>
            <a:pPr marL="0" indent="0">
              <a:spcBef>
                <a:spcPts val="0"/>
              </a:spcBef>
              <a:buNone/>
            </a:pP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flag_connect</a:t>
            </a:r>
            <a:r>
              <a:rPr lang="fr-FR" sz="1800" b="1" dirty="0">
                <a:latin typeface="Courier New" pitchFamily="49" charset="0"/>
                <a:cs typeface="Courier New" pitchFamily="49" charset="0"/>
              </a:rPr>
              <a:t> = 'connexion effectuée';</a:t>
            </a:r>
          </a:p>
          <a:p>
            <a:pPr marL="0" indent="0">
              <a:spcBef>
                <a:spcPts val="0"/>
              </a:spcBef>
              <a:buNone/>
            </a:pPr>
            <a:r>
              <a:rPr lang="fr-FR" sz="1800" b="1" dirty="0">
                <a:latin typeface="Courier New" pitchFamily="49" charset="0"/>
                <a:cs typeface="Courier New" pitchFamily="49" charset="0"/>
              </a:rPr>
              <a:t>	</a:t>
            </a:r>
            <a:r>
              <a:rPr lang="fr-FR" sz="1800" b="1" dirty="0" smtClean="0">
                <a:latin typeface="Courier New" pitchFamily="49" charset="0"/>
                <a:cs typeface="Courier New" pitchFamily="49" charset="0"/>
              </a:rPr>
              <a:t>}</a:t>
            </a:r>
          </a:p>
          <a:p>
            <a:pPr marL="0" indent="0">
              <a:spcBef>
                <a:spcPts val="0"/>
              </a:spcBef>
              <a:buNone/>
            </a:pPr>
            <a:r>
              <a:rPr lang="fr-FR" sz="1800" dirty="0">
                <a:solidFill>
                  <a:schemeClr val="tx2">
                    <a:lumMod val="75000"/>
                  </a:schemeClr>
                </a:solidFill>
                <a:latin typeface="+mj-lt"/>
                <a:cs typeface="Courier New" pitchFamily="49" charset="0"/>
              </a:rPr>
              <a:t>bloc d'instructions permettant de se </a:t>
            </a:r>
            <a:r>
              <a:rPr lang="fr-FR" sz="1800" dirty="0" smtClean="0">
                <a:solidFill>
                  <a:schemeClr val="tx2">
                    <a:lumMod val="75000"/>
                  </a:schemeClr>
                </a:solidFill>
                <a:latin typeface="+mj-lt"/>
                <a:cs typeface="Courier New" pitchFamily="49" charset="0"/>
              </a:rPr>
              <a:t>connecter à la base de données,</a:t>
            </a:r>
          </a:p>
          <a:p>
            <a:pPr marL="0" indent="0">
              <a:spcBef>
                <a:spcPts val="0"/>
              </a:spcBef>
              <a:buNone/>
            </a:pPr>
            <a:r>
              <a:rPr lang="fr-FR" sz="1800" dirty="0" smtClean="0">
                <a:solidFill>
                  <a:schemeClr val="tx2">
                    <a:lumMod val="75000"/>
                  </a:schemeClr>
                </a:solidFill>
                <a:latin typeface="+mj-lt"/>
                <a:cs typeface="Courier New" pitchFamily="49" charset="0"/>
              </a:rPr>
              <a:t>$</a:t>
            </a:r>
            <a:r>
              <a:rPr lang="fr-FR" sz="1800" dirty="0" err="1" smtClean="0">
                <a:solidFill>
                  <a:schemeClr val="tx2">
                    <a:lumMod val="75000"/>
                  </a:schemeClr>
                </a:solidFill>
                <a:latin typeface="+mj-lt"/>
                <a:cs typeface="Courier New" pitchFamily="49" charset="0"/>
              </a:rPr>
              <a:t>flag_connect</a:t>
            </a:r>
            <a:r>
              <a:rPr lang="fr-FR" sz="1800" dirty="0" smtClean="0">
                <a:solidFill>
                  <a:schemeClr val="tx2">
                    <a:lumMod val="75000"/>
                  </a:schemeClr>
                </a:solidFill>
                <a:latin typeface="+mj-lt"/>
                <a:cs typeface="Courier New" pitchFamily="49" charset="0"/>
              </a:rPr>
              <a:t> : variable contenant le résultat de l'opération,</a:t>
            </a:r>
            <a:endParaRPr lang="fr-FR" sz="1800" dirty="0">
              <a:solidFill>
                <a:schemeClr val="tx2">
                  <a:lumMod val="75000"/>
                </a:schemeClr>
              </a:solidFill>
              <a:latin typeface="+mj-lt"/>
              <a:cs typeface="Courier New" pitchFamily="49" charset="0"/>
            </a:endParaRPr>
          </a:p>
        </p:txBody>
      </p:sp>
    </p:spTree>
    <p:extLst>
      <p:ext uri="{BB962C8B-B14F-4D97-AF65-F5344CB8AC3E}">
        <p14:creationId xmlns:p14="http://schemas.microsoft.com/office/powerpoint/2010/main" val="2325418249"/>
      </p:ext>
    </p:extLst>
  </p:cSld>
  <p:clrMapOvr>
    <a:masterClrMapping/>
  </p:clrMapOvr>
  <p:transition spd="slow">
    <p:wipe dir="d"/>
  </p:transition>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PDO - connexion à une base de données</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t>Explications : (suite)</a:t>
            </a:r>
          </a:p>
          <a:p>
            <a:pPr marL="0" indent="0">
              <a:spcBef>
                <a:spcPts val="0"/>
              </a:spcBef>
              <a:buNone/>
            </a:pPr>
            <a:r>
              <a:rPr lang="fr-FR" sz="1800" b="1" dirty="0" smtClean="0">
                <a:solidFill>
                  <a:schemeClr val="accent2">
                    <a:lumMod val="75000"/>
                  </a:schemeClr>
                </a:solidFill>
                <a:latin typeface="Courier New" pitchFamily="49" charset="0"/>
                <a:cs typeface="Courier New" pitchFamily="49" charset="0"/>
              </a:rPr>
              <a:t>catch </a:t>
            </a:r>
            <a:r>
              <a:rPr lang="fr-FR" sz="1800" b="1" dirty="0">
                <a:solidFill>
                  <a:schemeClr val="accent2">
                    <a:lumMod val="75000"/>
                  </a:schemeClr>
                </a:solidFill>
                <a:latin typeface="Courier New" pitchFamily="49" charset="0"/>
                <a:cs typeface="Courier New" pitchFamily="49" charset="0"/>
              </a:rPr>
              <a:t>(</a:t>
            </a:r>
            <a:r>
              <a:rPr lang="fr-FR" sz="1800" b="1" dirty="0" err="1">
                <a:solidFill>
                  <a:schemeClr val="accent2">
                    <a:lumMod val="75000"/>
                  </a:schemeClr>
                </a:solidFill>
                <a:latin typeface="Courier New" pitchFamily="49" charset="0"/>
                <a:cs typeface="Courier New" pitchFamily="49" charset="0"/>
              </a:rPr>
              <a:t>PDOException</a:t>
            </a:r>
            <a:r>
              <a:rPr lang="fr-FR" sz="1800" b="1" dirty="0">
                <a:solidFill>
                  <a:schemeClr val="accent2">
                    <a:lumMod val="75000"/>
                  </a:schemeClr>
                </a:solidFill>
                <a:latin typeface="Courier New" pitchFamily="49" charset="0"/>
                <a:cs typeface="Courier New" pitchFamily="49" charset="0"/>
              </a:rPr>
              <a:t> $e) {</a:t>
            </a:r>
          </a:p>
          <a:p>
            <a:pPr marL="0" indent="0">
              <a:spcBef>
                <a:spcPts val="0"/>
              </a:spcBef>
              <a:buNone/>
            </a:pPr>
            <a:r>
              <a:rPr lang="fr-FR" sz="1800" b="1" dirty="0">
                <a:solidFill>
                  <a:schemeClr val="accent2">
                    <a:lumMod val="75000"/>
                  </a:schemeClr>
                </a:solidFill>
                <a:latin typeface="Courier New" pitchFamily="49" charset="0"/>
                <a:cs typeface="Courier New" pitchFamily="49" charset="0"/>
              </a:rPr>
              <a:t>   </a:t>
            </a: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print</a:t>
            </a:r>
            <a:r>
              <a:rPr lang="fr-FR" sz="1800" b="1" dirty="0">
                <a:latin typeface="Courier New" pitchFamily="49" charset="0"/>
                <a:cs typeface="Courier New" pitchFamily="49" charset="0"/>
              </a:rPr>
              <a:t> "Erreur !: " . $e-&gt;</a:t>
            </a:r>
            <a:r>
              <a:rPr lang="fr-FR" sz="1800" b="1" dirty="0" err="1">
                <a:latin typeface="Courier New" pitchFamily="49" charset="0"/>
                <a:cs typeface="Courier New" pitchFamily="49" charset="0"/>
              </a:rPr>
              <a:t>getMessage</a:t>
            </a:r>
            <a:r>
              <a:rPr lang="fr-FR" sz="1800" b="1" dirty="0">
                <a:latin typeface="Courier New" pitchFamily="49" charset="0"/>
                <a:cs typeface="Courier New" pitchFamily="49" charset="0"/>
              </a:rPr>
              <a:t>() . "&lt;</a:t>
            </a:r>
            <a:r>
              <a:rPr lang="fr-FR" sz="1800" b="1" dirty="0" err="1">
                <a:latin typeface="Courier New" pitchFamily="49" charset="0"/>
                <a:cs typeface="Courier New" pitchFamily="49" charset="0"/>
              </a:rPr>
              <a:t>br</a:t>
            </a:r>
            <a:r>
              <a:rPr lang="fr-FR" sz="1800" b="1" dirty="0">
                <a:latin typeface="Courier New" pitchFamily="49" charset="0"/>
                <a:cs typeface="Courier New" pitchFamily="49" charset="0"/>
              </a:rPr>
              <a:t>/&gt;";</a:t>
            </a:r>
          </a:p>
          <a:p>
            <a:pPr marL="0" indent="0">
              <a:spcBef>
                <a:spcPts val="0"/>
              </a:spcBef>
              <a:buNone/>
            </a:pPr>
            <a:r>
              <a:rPr lang="fr-FR" sz="1800" b="1" dirty="0">
                <a:latin typeface="Courier New" pitchFamily="49" charset="0"/>
                <a:cs typeface="Courier New" pitchFamily="49" charset="0"/>
              </a:rPr>
              <a:t> </a:t>
            </a:r>
            <a:r>
              <a:rPr lang="fr-FR" sz="1800" b="1" dirty="0" smtClean="0">
                <a:latin typeface="Courier New" pitchFamily="49" charset="0"/>
                <a:cs typeface="Courier New" pitchFamily="49" charset="0"/>
              </a:rPr>
              <a:t>   $</a:t>
            </a:r>
            <a:r>
              <a:rPr lang="fr-FR" sz="1800" b="1" dirty="0" err="1">
                <a:latin typeface="Courier New" pitchFamily="49" charset="0"/>
                <a:cs typeface="Courier New" pitchFamily="49" charset="0"/>
              </a:rPr>
              <a:t>flag_connect</a:t>
            </a:r>
            <a:r>
              <a:rPr lang="fr-FR" sz="1800" b="1" dirty="0">
                <a:latin typeface="Courier New" pitchFamily="49" charset="0"/>
                <a:cs typeface="Courier New" pitchFamily="49" charset="0"/>
              </a:rPr>
              <a:t> = '***** connexion non effectuée';</a:t>
            </a:r>
          </a:p>
          <a:p>
            <a:pPr marL="0" indent="0">
              <a:spcBef>
                <a:spcPts val="0"/>
              </a:spcBef>
              <a:buNone/>
            </a:pPr>
            <a:r>
              <a:rPr lang="fr-FR" sz="1800" b="1" dirty="0">
                <a:latin typeface="Courier New" pitchFamily="49" charset="0"/>
                <a:cs typeface="Courier New" pitchFamily="49" charset="0"/>
              </a:rPr>
              <a:t>    die();</a:t>
            </a:r>
          </a:p>
          <a:p>
            <a:pPr marL="0" indent="0">
              <a:spcBef>
                <a:spcPts val="0"/>
              </a:spcBef>
              <a:buNone/>
            </a:pPr>
            <a:r>
              <a:rPr lang="fr-FR" sz="1800" b="1" dirty="0">
                <a:latin typeface="Courier New" pitchFamily="49" charset="0"/>
                <a:cs typeface="Courier New" pitchFamily="49" charset="0"/>
              </a:rPr>
              <a:t>}</a:t>
            </a:r>
          </a:p>
          <a:p>
            <a:pPr marL="0" indent="0">
              <a:spcBef>
                <a:spcPts val="0"/>
              </a:spcBef>
              <a:buNone/>
            </a:pPr>
            <a:r>
              <a:rPr lang="fr-FR" sz="1800" dirty="0">
                <a:solidFill>
                  <a:schemeClr val="tx2">
                    <a:lumMod val="75000"/>
                  </a:schemeClr>
                </a:solidFill>
                <a:latin typeface="+mj-lt"/>
                <a:cs typeface="Courier New" pitchFamily="49" charset="0"/>
              </a:rPr>
              <a:t>bloc d'instructions exécutées dans le cas où une erreur se produit</a:t>
            </a:r>
            <a:r>
              <a:rPr lang="fr-FR" sz="1800" dirty="0" smtClean="0">
                <a:solidFill>
                  <a:schemeClr val="tx2">
                    <a:lumMod val="75000"/>
                  </a:schemeClr>
                </a:solidFill>
                <a:latin typeface="+mj-lt"/>
                <a:cs typeface="Courier New" pitchFamily="49" charset="0"/>
              </a:rPr>
              <a:t>.</a:t>
            </a:r>
          </a:p>
          <a:p>
            <a:pPr marL="0" indent="0">
              <a:spcBef>
                <a:spcPts val="0"/>
              </a:spcBef>
              <a:buNone/>
            </a:pPr>
            <a:r>
              <a:rPr lang="fr-FR" sz="1800" dirty="0" smtClean="0">
                <a:solidFill>
                  <a:schemeClr val="tx2">
                    <a:lumMod val="75000"/>
                  </a:schemeClr>
                </a:solidFill>
                <a:latin typeface="+mj-lt"/>
                <a:cs typeface="Courier New" pitchFamily="49" charset="0"/>
              </a:rPr>
              <a:t>$e-&gt;</a:t>
            </a:r>
            <a:r>
              <a:rPr lang="fr-FR" sz="1800" dirty="0" err="1" smtClean="0">
                <a:solidFill>
                  <a:schemeClr val="tx2">
                    <a:lumMod val="75000"/>
                  </a:schemeClr>
                </a:solidFill>
                <a:latin typeface="+mj-lt"/>
                <a:cs typeface="Courier New" pitchFamily="49" charset="0"/>
              </a:rPr>
              <a:t>getMessage</a:t>
            </a:r>
            <a:r>
              <a:rPr lang="fr-FR" sz="1800" dirty="0" smtClean="0">
                <a:solidFill>
                  <a:schemeClr val="tx2">
                    <a:lumMod val="75000"/>
                  </a:schemeClr>
                </a:solidFill>
                <a:latin typeface="+mj-lt"/>
                <a:cs typeface="Courier New" pitchFamily="49" charset="0"/>
              </a:rPr>
              <a:t>() : méthode de la classe </a:t>
            </a:r>
            <a:r>
              <a:rPr lang="fr-FR" sz="1800" dirty="0" err="1" smtClean="0">
                <a:solidFill>
                  <a:schemeClr val="tx2">
                    <a:lumMod val="75000"/>
                  </a:schemeClr>
                </a:solidFill>
                <a:latin typeface="+mj-lt"/>
                <a:cs typeface="Courier New" pitchFamily="49" charset="0"/>
              </a:rPr>
              <a:t>PDOException</a:t>
            </a:r>
            <a:r>
              <a:rPr lang="fr-FR" sz="1800" dirty="0" smtClean="0">
                <a:solidFill>
                  <a:schemeClr val="tx2">
                    <a:lumMod val="75000"/>
                  </a:schemeClr>
                </a:solidFill>
                <a:latin typeface="+mj-lt"/>
                <a:cs typeface="Courier New" pitchFamily="49" charset="0"/>
              </a:rPr>
              <a:t> affichant le message d'erreur :</a:t>
            </a:r>
          </a:p>
          <a:p>
            <a:pPr marL="0" indent="0">
              <a:spcBef>
                <a:spcPts val="0"/>
              </a:spcBef>
              <a:buNone/>
            </a:pPr>
            <a:endParaRPr lang="fr-FR" sz="1800" dirty="0">
              <a:solidFill>
                <a:schemeClr val="tx2">
                  <a:lumMod val="75000"/>
                </a:schemeClr>
              </a:solidFill>
              <a:latin typeface="+mj-lt"/>
              <a:cs typeface="Courier New" pitchFamily="49" charset="0"/>
            </a:endParaRPr>
          </a:p>
          <a:p>
            <a:pPr marL="0" indent="0">
              <a:spcBef>
                <a:spcPts val="0"/>
              </a:spcBef>
              <a:buNone/>
            </a:pPr>
            <a:endParaRPr lang="fr-FR" sz="1800" dirty="0" smtClean="0">
              <a:solidFill>
                <a:schemeClr val="tx2">
                  <a:lumMod val="75000"/>
                </a:schemeClr>
              </a:solidFill>
              <a:latin typeface="+mj-lt"/>
              <a:cs typeface="Courier New" pitchFamily="49" charset="0"/>
            </a:endParaRPr>
          </a:p>
          <a:p>
            <a:pPr marL="0" indent="0">
              <a:spcBef>
                <a:spcPts val="0"/>
              </a:spcBef>
              <a:buNone/>
            </a:pPr>
            <a:r>
              <a:rPr lang="fr-FR" sz="1800" dirty="0" smtClean="0">
                <a:latin typeface="+mj-lt"/>
                <a:cs typeface="Courier New" pitchFamily="49" charset="0"/>
              </a:rPr>
              <a:t>D'autres méthodes existent :</a:t>
            </a:r>
          </a:p>
          <a:p>
            <a:pPr marL="0" indent="0">
              <a:spcBef>
                <a:spcPts val="0"/>
              </a:spcBef>
              <a:buNone/>
            </a:pPr>
            <a:r>
              <a:rPr lang="fr-FR" sz="1800" dirty="0" err="1" smtClean="0">
                <a:latin typeface="+mj-lt"/>
                <a:cs typeface="Courier New" pitchFamily="49" charset="0"/>
              </a:rPr>
              <a:t>getPrevious</a:t>
            </a:r>
            <a:r>
              <a:rPr lang="fr-FR" sz="1800" dirty="0" smtClean="0">
                <a:latin typeface="+mj-lt"/>
                <a:cs typeface="Courier New" pitchFamily="49" charset="0"/>
              </a:rPr>
              <a:t>() : 	retourne l'exception précédente,</a:t>
            </a:r>
          </a:p>
          <a:p>
            <a:pPr marL="0" indent="0">
              <a:spcBef>
                <a:spcPts val="0"/>
              </a:spcBef>
              <a:buNone/>
            </a:pPr>
            <a:r>
              <a:rPr lang="fr-FR" sz="1800" dirty="0" err="1">
                <a:latin typeface="+mj-lt"/>
                <a:cs typeface="Courier New" pitchFamily="49" charset="0"/>
              </a:rPr>
              <a:t>getCode</a:t>
            </a:r>
            <a:r>
              <a:rPr lang="fr-FR" sz="1800" dirty="0">
                <a:latin typeface="+mj-lt"/>
                <a:cs typeface="Courier New" pitchFamily="49" charset="0"/>
              </a:rPr>
              <a:t>() :	retourne le code de l'exception (code erreur),</a:t>
            </a:r>
          </a:p>
          <a:p>
            <a:pPr marL="0" indent="0">
              <a:spcBef>
                <a:spcPts val="0"/>
              </a:spcBef>
              <a:buNone/>
            </a:pPr>
            <a:r>
              <a:rPr lang="fr-FR" sz="1800" dirty="0" err="1">
                <a:latin typeface="+mj-lt"/>
                <a:cs typeface="Courier New" pitchFamily="49" charset="0"/>
              </a:rPr>
              <a:t>getLine</a:t>
            </a:r>
            <a:r>
              <a:rPr lang="fr-FR" sz="1800" dirty="0">
                <a:latin typeface="+mj-lt"/>
                <a:cs typeface="Courier New" pitchFamily="49" charset="0"/>
              </a:rPr>
              <a:t>() : 	retourne  le numéro de ligne de l'erreur,</a:t>
            </a:r>
          </a:p>
          <a:p>
            <a:pPr marL="0" indent="0">
              <a:spcBef>
                <a:spcPts val="0"/>
              </a:spcBef>
              <a:buNone/>
            </a:pPr>
            <a:r>
              <a:rPr lang="fr-FR" sz="1800" dirty="0" err="1">
                <a:latin typeface="+mj-lt"/>
                <a:cs typeface="Courier New" pitchFamily="49" charset="0"/>
              </a:rPr>
              <a:t>getFile</a:t>
            </a:r>
            <a:r>
              <a:rPr lang="fr-FR" sz="1800" dirty="0">
                <a:latin typeface="+mj-lt"/>
                <a:cs typeface="Courier New" pitchFamily="49" charset="0"/>
              </a:rPr>
              <a:t>() : 	retourne le nom du fichier PHP dans lequel l'erreur a été trouvée.</a:t>
            </a:r>
          </a:p>
          <a:p>
            <a:pPr marL="0" indent="0">
              <a:spcBef>
                <a:spcPts val="0"/>
              </a:spcBef>
              <a:buNone/>
            </a:pPr>
            <a:r>
              <a:rPr lang="fr-FR" sz="1800" dirty="0" err="1">
                <a:latin typeface="+mj-lt"/>
                <a:cs typeface="Courier New" pitchFamily="49" charset="0"/>
              </a:rPr>
              <a:t>getTrace</a:t>
            </a:r>
            <a:r>
              <a:rPr lang="fr-FR" sz="1800" dirty="0">
                <a:latin typeface="+mj-lt"/>
                <a:cs typeface="Courier New" pitchFamily="49" charset="0"/>
              </a:rPr>
              <a:t>() :	retourne la trace de l'erreur (l'endroit où s'est produit l'erreur)</a:t>
            </a:r>
          </a:p>
          <a:p>
            <a:pPr marL="0" indent="0">
              <a:spcBef>
                <a:spcPts val="0"/>
              </a:spcBef>
              <a:buNone/>
            </a:pPr>
            <a:r>
              <a:rPr lang="fr-FR" sz="1800" dirty="0" err="1">
                <a:latin typeface="+mj-lt"/>
                <a:cs typeface="Courier New" pitchFamily="49" charset="0"/>
              </a:rPr>
              <a:t>getTraceAsString</a:t>
            </a:r>
            <a:r>
              <a:rPr lang="fr-FR" sz="1800" dirty="0">
                <a:latin typeface="+mj-lt"/>
                <a:cs typeface="Courier New" pitchFamily="49" charset="0"/>
              </a:rPr>
              <a:t>() :	retourne la trace de l'erreur sous  la forme d'une chaîne de </a:t>
            </a:r>
            <a:r>
              <a:rPr lang="fr-FR" sz="1800" dirty="0" smtClean="0">
                <a:cs typeface="Courier New" pitchFamily="49" charset="0"/>
              </a:rPr>
              <a:t>		caractères</a:t>
            </a:r>
            <a:endParaRPr lang="fr-FR" sz="1800" dirty="0">
              <a:cs typeface="Courier New" pitchFamily="49" charset="0"/>
            </a:endParaRPr>
          </a:p>
          <a:p>
            <a:pPr marL="0" indent="0">
              <a:spcBef>
                <a:spcPts val="0"/>
              </a:spcBef>
              <a:buNone/>
            </a:pPr>
            <a:endParaRPr lang="fr-FR" sz="1800" b="1" dirty="0" smtClean="0">
              <a:latin typeface="Courier New" pitchFamily="49" charset="0"/>
              <a:cs typeface="Courier New" pitchFamily="49"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864863"/>
            <a:ext cx="765810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2074588"/>
      </p:ext>
    </p:extLst>
  </p:cSld>
  <p:clrMapOvr>
    <a:masterClrMapping/>
  </p:clrMapOvr>
  <p:transition spd="slow">
    <p:wipe dir="d"/>
  </p:transition>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err="1" smtClean="0">
                <a:solidFill>
                  <a:schemeClr val="accent2">
                    <a:lumMod val="75000"/>
                  </a:schemeClr>
                </a:solidFill>
              </a:rPr>
              <a:t>function</a:t>
            </a:r>
            <a:r>
              <a:rPr lang="fr-FR" sz="2800" b="1" i="1" dirty="0" smtClean="0">
                <a:solidFill>
                  <a:schemeClr val="accent2">
                    <a:lumMod val="75000"/>
                  </a:schemeClr>
                </a:solidFill>
              </a:rPr>
              <a:t>  die([$statut])   exit([$statut</a:t>
            </a:r>
            <a:r>
              <a:rPr lang="fr-FR" sz="2800" b="1" i="1" dirty="0">
                <a:solidFill>
                  <a:schemeClr val="accent2">
                    <a:lumMod val="75000"/>
                  </a:schemeClr>
                </a:solidFill>
              </a:rPr>
              <a:t>]) </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lnSpcReduction="10000"/>
          </a:bodyPr>
          <a:lstStyle/>
          <a:p>
            <a:pPr marL="0" indent="0">
              <a:buNone/>
            </a:pPr>
            <a:r>
              <a:rPr lang="fr-FR" sz="2000" b="1" dirty="0" smtClean="0">
                <a:solidFill>
                  <a:schemeClr val="accent2">
                    <a:lumMod val="75000"/>
                  </a:schemeClr>
                </a:solidFill>
              </a:rPr>
              <a:t>die(</a:t>
            </a:r>
            <a:r>
              <a:rPr lang="fr-FR" sz="2000" b="1" dirty="0" smtClean="0">
                <a:solidFill>
                  <a:schemeClr val="tx2">
                    <a:lumMod val="75000"/>
                  </a:schemeClr>
                </a:solidFill>
              </a:rPr>
              <a:t>[$statut]</a:t>
            </a:r>
            <a:r>
              <a:rPr lang="fr-FR" sz="2000" b="1" dirty="0" smtClean="0">
                <a:solidFill>
                  <a:schemeClr val="accent2">
                    <a:lumMod val="75000"/>
                  </a:schemeClr>
                </a:solidFill>
              </a:rPr>
              <a:t>)</a:t>
            </a:r>
          </a:p>
          <a:p>
            <a:pPr marL="0" indent="0">
              <a:buNone/>
            </a:pPr>
            <a:r>
              <a:rPr lang="fr-FR" sz="2000" b="1" dirty="0" smtClean="0">
                <a:solidFill>
                  <a:schemeClr val="accent2">
                    <a:lumMod val="75000"/>
                  </a:schemeClr>
                </a:solidFill>
              </a:rPr>
              <a:t>exit(</a:t>
            </a:r>
            <a:r>
              <a:rPr lang="fr-FR" sz="2000" b="1" dirty="0" smtClean="0">
                <a:solidFill>
                  <a:schemeClr val="tx2">
                    <a:lumMod val="75000"/>
                  </a:schemeClr>
                </a:solidFill>
              </a:rPr>
              <a:t>[$statut]</a:t>
            </a:r>
            <a:r>
              <a:rPr lang="fr-FR" sz="2000" b="1" dirty="0" smtClean="0">
                <a:solidFill>
                  <a:schemeClr val="accent2">
                    <a:lumMod val="75000"/>
                  </a:schemeClr>
                </a:solidFill>
              </a:rPr>
              <a:t>)</a:t>
            </a:r>
            <a:endParaRPr lang="fr-FR" sz="2000" b="1" dirty="0">
              <a:solidFill>
                <a:schemeClr val="accent2">
                  <a:lumMod val="75000"/>
                </a:schemeClr>
              </a:solidFill>
            </a:endParaRPr>
          </a:p>
          <a:p>
            <a:pPr marL="0" indent="0">
              <a:buNone/>
            </a:pPr>
            <a:r>
              <a:rPr lang="fr-FR" sz="2000" dirty="0" smtClean="0"/>
              <a:t>Cette fonction termine le script courant et affiche le message $statut.</a:t>
            </a:r>
          </a:p>
          <a:p>
            <a:pPr marL="0" indent="0">
              <a:buNone/>
            </a:pPr>
            <a:r>
              <a:rPr lang="fr-FR" sz="2000" b="1" dirty="0">
                <a:solidFill>
                  <a:schemeClr val="accent2">
                    <a:lumMod val="75000"/>
                  </a:schemeClr>
                </a:solidFill>
              </a:rPr>
              <a:t>exit</a:t>
            </a:r>
            <a:r>
              <a:rPr lang="fr-FR" sz="2000" dirty="0"/>
              <a:t> </a:t>
            </a:r>
            <a:r>
              <a:rPr lang="fr-FR" sz="2000" dirty="0" smtClean="0"/>
              <a:t>ou </a:t>
            </a:r>
            <a:r>
              <a:rPr lang="fr-FR" sz="2000" b="1" dirty="0">
                <a:solidFill>
                  <a:schemeClr val="accent2">
                    <a:lumMod val="75000"/>
                  </a:schemeClr>
                </a:solidFill>
              </a:rPr>
              <a:t>die</a:t>
            </a:r>
            <a:r>
              <a:rPr lang="fr-FR" sz="2000" dirty="0" smtClean="0"/>
              <a:t> est </a:t>
            </a:r>
            <a:r>
              <a:rPr lang="fr-FR" sz="2000" dirty="0"/>
              <a:t>une construction de langage et peut être appelé sans parenthèse si aucun paramètre </a:t>
            </a:r>
            <a:r>
              <a:rPr lang="fr-FR" sz="2000" b="1" dirty="0" smtClean="0">
                <a:solidFill>
                  <a:schemeClr val="tx2">
                    <a:lumMod val="75000"/>
                  </a:schemeClr>
                </a:solidFill>
              </a:rPr>
              <a:t>$statut</a:t>
            </a:r>
            <a:r>
              <a:rPr lang="fr-FR" sz="2000" dirty="0" smtClean="0"/>
              <a:t> </a:t>
            </a:r>
            <a:r>
              <a:rPr lang="fr-FR" sz="2000" dirty="0"/>
              <a:t>n'est passé. </a:t>
            </a:r>
            <a:endParaRPr lang="fr-FR" sz="2000" dirty="0" smtClean="0"/>
          </a:p>
          <a:p>
            <a:pPr marL="0" indent="0">
              <a:buNone/>
            </a:pPr>
            <a:r>
              <a:rPr lang="fr-FR" sz="2000" b="1" dirty="0" smtClean="0">
                <a:solidFill>
                  <a:schemeClr val="tx2">
                    <a:lumMod val="75000"/>
                  </a:schemeClr>
                </a:solidFill>
              </a:rPr>
              <a:t>$statut </a:t>
            </a:r>
            <a:r>
              <a:rPr lang="fr-FR" sz="2000" dirty="0" smtClean="0"/>
              <a:t>: chaîne de caractères ou entier compris entre 0 et 255,</a:t>
            </a:r>
          </a:p>
          <a:p>
            <a:r>
              <a:rPr lang="fr-FR" sz="2000" dirty="0" smtClean="0"/>
              <a:t>Si </a:t>
            </a:r>
            <a:r>
              <a:rPr lang="fr-FR" sz="2000" b="1" dirty="0">
                <a:solidFill>
                  <a:schemeClr val="tx2">
                    <a:lumMod val="75000"/>
                  </a:schemeClr>
                </a:solidFill>
              </a:rPr>
              <a:t>$statut </a:t>
            </a:r>
            <a:r>
              <a:rPr lang="fr-FR" sz="2000" dirty="0" smtClean="0"/>
              <a:t>est une chaîne de caractères, elle sera affichée avant de quitter le script,</a:t>
            </a:r>
          </a:p>
          <a:p>
            <a:r>
              <a:rPr lang="fr-FR" sz="2000" dirty="0" smtClean="0"/>
              <a:t>Si </a:t>
            </a:r>
            <a:r>
              <a:rPr lang="fr-FR" sz="2000" b="1" dirty="0" smtClean="0">
                <a:solidFill>
                  <a:schemeClr val="tx2">
                    <a:lumMod val="75000"/>
                  </a:schemeClr>
                </a:solidFill>
              </a:rPr>
              <a:t>$statut</a:t>
            </a:r>
            <a:r>
              <a:rPr lang="fr-FR" sz="2000" dirty="0" smtClean="0"/>
              <a:t> est un entier, il ne sera pas affiché. 255 est réservé par PHP et 0 indique que le programme se termine avec succès.</a:t>
            </a:r>
            <a:endParaRPr lang="fr-FR" sz="2000" dirty="0"/>
          </a:p>
          <a:p>
            <a:pPr marL="0" indent="0">
              <a:buNone/>
            </a:pPr>
            <a:r>
              <a:rPr lang="fr-FR" sz="2000" dirty="0" smtClean="0"/>
              <a:t>Exemple </a:t>
            </a:r>
            <a:r>
              <a:rPr lang="fr-FR" sz="2000" dirty="0"/>
              <a:t>:</a:t>
            </a:r>
          </a:p>
          <a:p>
            <a:pPr marL="0" indent="0">
              <a:buNone/>
            </a:pPr>
            <a:r>
              <a:rPr lang="fr-FR" sz="2000" dirty="0" smtClean="0">
                <a:solidFill>
                  <a:srgbClr val="FF0000"/>
                </a:solidFill>
              </a:rPr>
              <a:t>&lt;?PHP</a:t>
            </a:r>
          </a:p>
          <a:p>
            <a:pPr marL="0" indent="0">
              <a:buNone/>
            </a:pP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filename</a:t>
            </a:r>
            <a:r>
              <a:rPr lang="fr-FR" sz="1800" b="1" dirty="0">
                <a:latin typeface="Courier New" pitchFamily="49" charset="0"/>
                <a:cs typeface="Courier New" pitchFamily="49" charset="0"/>
              </a:rPr>
              <a:t> = '/</a:t>
            </a:r>
            <a:r>
              <a:rPr lang="fr-FR" sz="1800" b="1" dirty="0" err="1">
                <a:latin typeface="Courier New" pitchFamily="49" charset="0"/>
                <a:cs typeface="Courier New" pitchFamily="49" charset="0"/>
              </a:rPr>
              <a:t>path</a:t>
            </a:r>
            <a:r>
              <a:rPr lang="fr-FR" sz="1800" b="1" dirty="0">
                <a:latin typeface="Courier New" pitchFamily="49" charset="0"/>
                <a:cs typeface="Courier New" pitchFamily="49" charset="0"/>
              </a:rPr>
              <a:t>/to/data-file';</a:t>
            </a:r>
            <a:br>
              <a:rPr lang="fr-FR" sz="1800" b="1" dirty="0">
                <a:latin typeface="Courier New" pitchFamily="49" charset="0"/>
                <a:cs typeface="Courier New" pitchFamily="49" charset="0"/>
              </a:rPr>
            </a:br>
            <a:r>
              <a:rPr lang="fr-FR" sz="1800" b="1" dirty="0">
                <a:latin typeface="Courier New" pitchFamily="49" charset="0"/>
                <a:cs typeface="Courier New" pitchFamily="49" charset="0"/>
              </a:rPr>
              <a:t>$file = </a:t>
            </a:r>
            <a:r>
              <a:rPr lang="fr-FR" sz="1800" b="1" dirty="0" err="1">
                <a:latin typeface="Courier New" pitchFamily="49" charset="0"/>
                <a:cs typeface="Courier New" pitchFamily="49" charset="0"/>
              </a:rPr>
              <a:t>fopen</a:t>
            </a: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filename</a:t>
            </a:r>
            <a:r>
              <a:rPr lang="fr-FR" sz="1800" b="1" dirty="0">
                <a:latin typeface="Courier New" pitchFamily="49" charset="0"/>
                <a:cs typeface="Courier New" pitchFamily="49" charset="0"/>
              </a:rPr>
              <a:t>, 'r')</a:t>
            </a:r>
            <a:br>
              <a:rPr lang="fr-FR" sz="1800" b="1" dirty="0">
                <a:latin typeface="Courier New" pitchFamily="49" charset="0"/>
                <a:cs typeface="Courier New" pitchFamily="49" charset="0"/>
              </a:rPr>
            </a:br>
            <a:r>
              <a:rPr lang="fr-FR" sz="1800" b="1" dirty="0">
                <a:latin typeface="Courier New" pitchFamily="49" charset="0"/>
                <a:cs typeface="Courier New" pitchFamily="49" charset="0"/>
              </a:rPr>
              <a:t>    or exit("Impossible d'ouvrir le fichier ($</a:t>
            </a:r>
            <a:r>
              <a:rPr lang="fr-FR" sz="1800" b="1" dirty="0" err="1">
                <a:latin typeface="Courier New" pitchFamily="49" charset="0"/>
                <a:cs typeface="Courier New" pitchFamily="49" charset="0"/>
              </a:rPr>
              <a:t>filename</a:t>
            </a:r>
            <a:r>
              <a:rPr lang="fr-FR" sz="1800" b="1" dirty="0" smtClean="0">
                <a:latin typeface="Courier New" pitchFamily="49" charset="0"/>
                <a:cs typeface="Courier New" pitchFamily="49" charset="0"/>
              </a:rPr>
              <a:t>)");</a:t>
            </a:r>
          </a:p>
          <a:p>
            <a:pPr marL="0" indent="0">
              <a:buNone/>
            </a:pPr>
            <a:r>
              <a:rPr lang="fr-FR" sz="2000" b="1" dirty="0" smtClean="0">
                <a:solidFill>
                  <a:srgbClr val="C00000"/>
                </a:solidFill>
                <a:latin typeface="Courier New" pitchFamily="49" charset="0"/>
                <a:cs typeface="Courier New" pitchFamily="49" charset="0"/>
              </a:rPr>
              <a:t>?&gt;</a:t>
            </a:r>
          </a:p>
        </p:txBody>
      </p:sp>
    </p:spTree>
    <p:extLst>
      <p:ext uri="{BB962C8B-B14F-4D97-AF65-F5344CB8AC3E}">
        <p14:creationId xmlns:p14="http://schemas.microsoft.com/office/powerpoint/2010/main" val="213368681"/>
      </p:ext>
    </p:extLst>
  </p:cSld>
  <p:clrMapOvr>
    <a:masterClrMapping/>
  </p:clrMapOvr>
  <p:transition spd="slow">
    <p:wipe dir="d"/>
  </p:transition>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Exercice 80</a:t>
            </a:r>
            <a:br>
              <a:rPr lang="fr-FR" sz="4000" b="1" i="1" dirty="0" smtClean="0"/>
            </a:br>
            <a:r>
              <a:rPr lang="fr-FR" sz="2800" b="1" i="1" dirty="0" smtClean="0">
                <a:solidFill>
                  <a:schemeClr val="accent2">
                    <a:lumMod val="75000"/>
                  </a:schemeClr>
                </a:solidFill>
              </a:rPr>
              <a:t>Se connecter à la base de données '</a:t>
            </a:r>
            <a:r>
              <a:rPr lang="fr-FR" sz="2800" b="1" i="1" dirty="0" err="1" smtClean="0">
                <a:solidFill>
                  <a:schemeClr val="accent2">
                    <a:lumMod val="75000"/>
                  </a:schemeClr>
                </a:solidFill>
              </a:rPr>
              <a:t>prodinfo</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t>serveur : </a:t>
            </a:r>
            <a:r>
              <a:rPr lang="fr-FR" sz="2000" dirty="0" err="1" smtClean="0"/>
              <a:t>localhost</a:t>
            </a:r>
            <a:endParaRPr lang="fr-FR" sz="2000" dirty="0" smtClean="0"/>
          </a:p>
          <a:p>
            <a:pPr marL="0" indent="0">
              <a:buNone/>
            </a:pPr>
            <a:r>
              <a:rPr lang="fr-FR" sz="2000" dirty="0" smtClean="0"/>
              <a:t>base de données : </a:t>
            </a:r>
            <a:r>
              <a:rPr lang="fr-FR" sz="2000" dirty="0" err="1" smtClean="0"/>
              <a:t>prodinfo</a:t>
            </a:r>
            <a:endParaRPr lang="fr-FR" sz="2000" dirty="0" smtClean="0"/>
          </a:p>
          <a:p>
            <a:pPr marL="0" indent="0">
              <a:buNone/>
            </a:pPr>
            <a:r>
              <a:rPr lang="fr-FR" sz="2000" dirty="0" smtClean="0"/>
              <a:t>utilisateur MDF</a:t>
            </a:r>
          </a:p>
          <a:p>
            <a:pPr marL="0" indent="0">
              <a:buNone/>
            </a:pPr>
            <a:r>
              <a:rPr lang="fr-FR" sz="2000" dirty="0" smtClean="0"/>
              <a:t>mot de passe : </a:t>
            </a:r>
            <a:r>
              <a:rPr lang="fr-FR" sz="2000" dirty="0" err="1" smtClean="0"/>
              <a:t>mdf</a:t>
            </a:r>
            <a:endParaRPr lang="fr-FR" sz="2000" dirty="0" smtClean="0"/>
          </a:p>
          <a:p>
            <a:pPr marL="0" indent="0">
              <a:buNone/>
            </a:pPr>
            <a:endParaRPr lang="fr-FR" sz="2000" dirty="0" smtClean="0"/>
          </a:p>
          <a:p>
            <a:pPr marL="0" indent="0">
              <a:buNone/>
            </a:pPr>
            <a:r>
              <a:rPr lang="fr-FR" sz="2000" dirty="0" smtClean="0"/>
              <a:t>1 - télécharger : ex80.php</a:t>
            </a:r>
          </a:p>
          <a:p>
            <a:pPr marL="0" indent="0">
              <a:buNone/>
            </a:pPr>
            <a:r>
              <a:rPr lang="fr-FR" sz="2000" dirty="0" smtClean="0"/>
              <a:t>2 - compléter le code pour afficher :</a:t>
            </a:r>
          </a:p>
          <a:p>
            <a:pPr>
              <a:buFont typeface="Arial" pitchFamily="34" charset="0"/>
              <a:buChar char="•"/>
            </a:pPr>
            <a:r>
              <a:rPr lang="fr-FR" sz="2000" dirty="0"/>
              <a:t>	</a:t>
            </a:r>
            <a:r>
              <a:rPr lang="fr-FR" sz="2000" dirty="0" smtClean="0"/>
              <a:t>"connexion effectuée" si tout s'est bien passé,</a:t>
            </a:r>
          </a:p>
          <a:p>
            <a:pPr>
              <a:buFont typeface="Arial" pitchFamily="34" charset="0"/>
              <a:buChar char="•"/>
            </a:pPr>
            <a:r>
              <a:rPr lang="fr-FR" sz="2000" dirty="0"/>
              <a:t>	</a:t>
            </a:r>
            <a:r>
              <a:rPr lang="fr-FR" sz="2000" dirty="0" smtClean="0"/>
              <a:t>le message d'erreur sinon</a:t>
            </a:r>
          </a:p>
          <a:p>
            <a:pPr>
              <a:buFont typeface="Arial" pitchFamily="34" charset="0"/>
              <a:buChar char="•"/>
            </a:pPr>
            <a:endParaRPr lang="fr-FR" sz="2000" dirty="0" smtClean="0"/>
          </a:p>
        </p:txBody>
      </p:sp>
    </p:spTree>
    <p:extLst>
      <p:ext uri="{BB962C8B-B14F-4D97-AF65-F5344CB8AC3E}">
        <p14:creationId xmlns:p14="http://schemas.microsoft.com/office/powerpoint/2010/main" val="2376802014"/>
      </p:ext>
    </p:extLst>
  </p:cSld>
  <p:clrMapOvr>
    <a:masterClrMapping/>
  </p:clrMapOvr>
  <p:transition spd="slow">
    <p:wipe dir="d"/>
  </p:transition>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Exercice 80 corrigé</a:t>
            </a:r>
            <a:br>
              <a:rPr lang="fr-FR" sz="4000" b="1" i="1" dirty="0" smtClean="0"/>
            </a:br>
            <a:r>
              <a:rPr lang="fr-FR" sz="2800" b="1" i="1" dirty="0" smtClean="0">
                <a:solidFill>
                  <a:schemeClr val="accent2">
                    <a:lumMod val="75000"/>
                  </a:schemeClr>
                </a:solidFill>
              </a:rPr>
              <a:t>Se connecter à la base de données '</a:t>
            </a:r>
            <a:r>
              <a:rPr lang="fr-FR" sz="2800" b="1" i="1" dirty="0" err="1" smtClean="0">
                <a:solidFill>
                  <a:schemeClr val="accent2">
                    <a:lumMod val="75000"/>
                  </a:schemeClr>
                </a:solidFill>
              </a:rPr>
              <a:t>prodinfo</a:t>
            </a:r>
            <a:r>
              <a:rPr lang="fr-FR" sz="2800" b="1" i="1" dirty="0" smtClean="0">
                <a:solidFill>
                  <a:schemeClr val="accent2">
                    <a:lumMod val="75000"/>
                  </a:schemeClr>
                </a:solidFill>
              </a:rPr>
              <a: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Autofit/>
          </a:bodyPr>
          <a:lstStyle/>
          <a:p>
            <a:pPr marL="0" indent="0">
              <a:spcBef>
                <a:spcPts val="0"/>
              </a:spcBef>
              <a:buNone/>
            </a:pPr>
            <a:r>
              <a:rPr lang="fr-FR" sz="1600" b="1" dirty="0" smtClean="0">
                <a:solidFill>
                  <a:srgbClr val="C00000"/>
                </a:solidFill>
                <a:latin typeface="Courier New" pitchFamily="49" charset="0"/>
                <a:cs typeface="Courier New" pitchFamily="49" charset="0"/>
              </a:rPr>
              <a:t>&lt;?PHP</a:t>
            </a:r>
          </a:p>
          <a:p>
            <a:pPr marL="0" indent="0">
              <a:spcBef>
                <a:spcPts val="0"/>
              </a:spcBef>
              <a:buNone/>
            </a:pPr>
            <a:r>
              <a:rPr lang="fr-FR" sz="1600" b="1" dirty="0" smtClean="0">
                <a:latin typeface="Courier New" pitchFamily="49" charset="0"/>
                <a:cs typeface="Courier New" pitchFamily="49" charset="0"/>
              </a:rPr>
              <a:t>$connexion </a:t>
            </a:r>
            <a:r>
              <a:rPr lang="fr-FR" sz="1600" b="1" dirty="0">
                <a:latin typeface="Courier New" pitchFamily="49" charset="0"/>
                <a:cs typeface="Courier New" pitchFamily="49" charset="0"/>
              </a:rPr>
              <a:t>= </a:t>
            </a:r>
            <a:r>
              <a:rPr lang="fr-FR" sz="1600" b="1" dirty="0" smtClean="0">
                <a:latin typeface="Courier New" pitchFamily="49" charset="0"/>
                <a:cs typeface="Courier New" pitchFamily="49" charset="0"/>
              </a:rPr>
              <a:t>'</a:t>
            </a:r>
            <a:r>
              <a:rPr lang="fr-FR" sz="1600" b="1" dirty="0" err="1" smtClean="0">
                <a:latin typeface="Courier New" pitchFamily="49" charset="0"/>
                <a:cs typeface="Courier New" pitchFamily="49" charset="0"/>
              </a:rPr>
              <a:t>mysql:host</a:t>
            </a:r>
            <a:r>
              <a:rPr lang="fr-FR" sz="1600" b="1" dirty="0" smtClean="0">
                <a:latin typeface="Courier New" pitchFamily="49" charset="0"/>
                <a:cs typeface="Courier New" pitchFamily="49" charset="0"/>
              </a:rPr>
              <a:t>=</a:t>
            </a:r>
            <a:r>
              <a:rPr lang="fr-FR" sz="1600" b="1" dirty="0" err="1" smtClean="0">
                <a:latin typeface="Courier New" pitchFamily="49" charset="0"/>
                <a:cs typeface="Courier New" pitchFamily="49" charset="0"/>
              </a:rPr>
              <a:t>localhost;dbname</a:t>
            </a:r>
            <a:r>
              <a:rPr lang="fr-FR" sz="1600" b="1" dirty="0" smtClean="0">
                <a:latin typeface="Courier New" pitchFamily="49" charset="0"/>
                <a:cs typeface="Courier New" pitchFamily="49" charset="0"/>
              </a:rPr>
              <a:t>=</a:t>
            </a:r>
            <a:r>
              <a:rPr lang="fr-FR" sz="1600" b="1" dirty="0" err="1" smtClean="0">
                <a:latin typeface="Courier New" pitchFamily="49" charset="0"/>
                <a:cs typeface="Courier New" pitchFamily="49" charset="0"/>
              </a:rPr>
              <a:t>prodinfo</a:t>
            </a:r>
            <a:r>
              <a:rPr lang="fr-FR" sz="1600" b="1" dirty="0" smtClean="0">
                <a:latin typeface="Courier New" pitchFamily="49" charset="0"/>
                <a:cs typeface="Courier New" pitchFamily="49" charset="0"/>
              </a:rPr>
              <a:t>';</a:t>
            </a:r>
            <a:endParaRPr lang="fr-FR" sz="1600" b="1" dirty="0">
              <a:latin typeface="Courier New" pitchFamily="49" charset="0"/>
              <a:cs typeface="Courier New" pitchFamily="49" charset="0"/>
            </a:endParaRPr>
          </a:p>
          <a:p>
            <a:pPr marL="0" indent="0">
              <a:spcBef>
                <a:spcPts val="0"/>
              </a:spcBef>
              <a:buNone/>
            </a:pPr>
            <a:r>
              <a:rPr lang="fr-FR" sz="1600" b="1" dirty="0">
                <a:latin typeface="Courier New" pitchFamily="49" charset="0"/>
                <a:cs typeface="Courier New" pitchFamily="49" charset="0"/>
              </a:rPr>
              <a:t>$user = "MDF";</a:t>
            </a:r>
          </a:p>
          <a:p>
            <a:pPr marL="0" indent="0">
              <a:spcBef>
                <a:spcPts val="0"/>
              </a:spcBef>
              <a:buNone/>
            </a:pPr>
            <a:r>
              <a:rPr lang="fr-FR" sz="1600" b="1" dirty="0">
                <a:latin typeface="Courier New" pitchFamily="49" charset="0"/>
                <a:cs typeface="Courier New" pitchFamily="49" charset="0"/>
              </a:rPr>
              <a:t>$</a:t>
            </a:r>
            <a:r>
              <a:rPr lang="fr-FR" sz="1600" b="1" dirty="0" err="1">
                <a:latin typeface="Courier New" pitchFamily="49" charset="0"/>
                <a:cs typeface="Courier New" pitchFamily="49" charset="0"/>
              </a:rPr>
              <a:t>mdp</a:t>
            </a:r>
            <a:r>
              <a:rPr lang="fr-FR" sz="1600" b="1" dirty="0">
                <a:latin typeface="Courier New" pitchFamily="49" charset="0"/>
                <a:cs typeface="Courier New" pitchFamily="49" charset="0"/>
              </a:rPr>
              <a:t> = "</a:t>
            </a:r>
            <a:r>
              <a:rPr lang="fr-FR" sz="1600" b="1" dirty="0" err="1">
                <a:latin typeface="Courier New" pitchFamily="49" charset="0"/>
                <a:cs typeface="Courier New" pitchFamily="49" charset="0"/>
              </a:rPr>
              <a:t>mdf</a:t>
            </a:r>
            <a:r>
              <a:rPr lang="fr-FR" sz="1600" b="1" dirty="0">
                <a:latin typeface="Courier New" pitchFamily="49" charset="0"/>
                <a:cs typeface="Courier New" pitchFamily="49" charset="0"/>
              </a:rPr>
              <a:t>";</a:t>
            </a:r>
          </a:p>
          <a:p>
            <a:pPr marL="0" indent="0">
              <a:spcBef>
                <a:spcPts val="0"/>
              </a:spcBef>
              <a:buNone/>
            </a:pPr>
            <a:r>
              <a:rPr lang="fr-FR" sz="1600" b="1" dirty="0" err="1">
                <a:latin typeface="Courier New" pitchFamily="49" charset="0"/>
                <a:cs typeface="Courier New" pitchFamily="49" charset="0"/>
              </a:rPr>
              <a:t>try</a:t>
            </a:r>
            <a:r>
              <a:rPr lang="fr-FR" sz="1600" b="1" dirty="0">
                <a:latin typeface="Courier New" pitchFamily="49" charset="0"/>
                <a:cs typeface="Courier New" pitchFamily="49" charset="0"/>
              </a:rPr>
              <a:t> {</a:t>
            </a:r>
          </a:p>
          <a:p>
            <a:pPr marL="0" indent="0">
              <a:spcBef>
                <a:spcPts val="0"/>
              </a:spcBef>
              <a:buNone/>
            </a:pPr>
            <a:r>
              <a:rPr lang="fr-FR" sz="1600" b="1" dirty="0">
                <a:latin typeface="Courier New" pitchFamily="49" charset="0"/>
                <a:cs typeface="Courier New" pitchFamily="49" charset="0"/>
              </a:rPr>
              <a:t>    $</a:t>
            </a:r>
            <a:r>
              <a:rPr lang="fr-FR" sz="1600" b="1" dirty="0" err="1">
                <a:latin typeface="Courier New" pitchFamily="49" charset="0"/>
                <a:cs typeface="Courier New" pitchFamily="49" charset="0"/>
              </a:rPr>
              <a:t>dbh</a:t>
            </a:r>
            <a:r>
              <a:rPr lang="fr-FR" sz="1600" b="1" dirty="0">
                <a:latin typeface="Courier New" pitchFamily="49" charset="0"/>
                <a:cs typeface="Courier New" pitchFamily="49" charset="0"/>
              </a:rPr>
              <a:t> = new PDO($connexion, $user, $</a:t>
            </a:r>
            <a:r>
              <a:rPr lang="fr-FR" sz="1600" b="1" dirty="0" err="1">
                <a:latin typeface="Courier New" pitchFamily="49" charset="0"/>
                <a:cs typeface="Courier New" pitchFamily="49" charset="0"/>
              </a:rPr>
              <a:t>mdp</a:t>
            </a:r>
            <a:r>
              <a:rPr lang="fr-FR" sz="1600" b="1" dirty="0">
                <a:latin typeface="Courier New" pitchFamily="49" charset="0"/>
                <a:cs typeface="Courier New" pitchFamily="49" charset="0"/>
              </a:rPr>
              <a:t>);</a:t>
            </a:r>
          </a:p>
          <a:p>
            <a:pPr marL="0" indent="0">
              <a:spcBef>
                <a:spcPts val="0"/>
              </a:spcBef>
              <a:buNone/>
            </a:pPr>
            <a:r>
              <a:rPr lang="fr-FR" sz="1600" b="1" dirty="0">
                <a:latin typeface="Courier New" pitchFamily="49" charset="0"/>
                <a:cs typeface="Courier New" pitchFamily="49" charset="0"/>
              </a:rPr>
              <a:t>	$</a:t>
            </a:r>
            <a:r>
              <a:rPr lang="fr-FR" sz="1600" b="1" dirty="0" err="1">
                <a:latin typeface="Courier New" pitchFamily="49" charset="0"/>
                <a:cs typeface="Courier New" pitchFamily="49" charset="0"/>
              </a:rPr>
              <a:t>flag_connect</a:t>
            </a:r>
            <a:r>
              <a:rPr lang="fr-FR" sz="1600" b="1" dirty="0">
                <a:latin typeface="Courier New" pitchFamily="49" charset="0"/>
                <a:cs typeface="Courier New" pitchFamily="49" charset="0"/>
              </a:rPr>
              <a:t> = 'connexion effectuée';</a:t>
            </a:r>
          </a:p>
          <a:p>
            <a:pPr marL="0" indent="0">
              <a:spcBef>
                <a:spcPts val="0"/>
              </a:spcBef>
              <a:buNone/>
            </a:pPr>
            <a:r>
              <a:rPr lang="fr-FR" sz="1600" b="1" dirty="0">
                <a:latin typeface="Courier New" pitchFamily="49" charset="0"/>
                <a:cs typeface="Courier New" pitchFamily="49" charset="0"/>
              </a:rPr>
              <a:t>	} </a:t>
            </a:r>
          </a:p>
          <a:p>
            <a:pPr marL="0" indent="0">
              <a:spcBef>
                <a:spcPts val="0"/>
              </a:spcBef>
              <a:buNone/>
            </a:pPr>
            <a:r>
              <a:rPr lang="fr-FR" sz="1600" b="1" dirty="0">
                <a:latin typeface="Courier New" pitchFamily="49" charset="0"/>
                <a:cs typeface="Courier New" pitchFamily="49" charset="0"/>
              </a:rPr>
              <a:t>catch (</a:t>
            </a:r>
            <a:r>
              <a:rPr lang="fr-FR" sz="1600" b="1" dirty="0" err="1">
                <a:latin typeface="Courier New" pitchFamily="49" charset="0"/>
                <a:cs typeface="Courier New" pitchFamily="49" charset="0"/>
              </a:rPr>
              <a:t>PDOException</a:t>
            </a:r>
            <a:r>
              <a:rPr lang="fr-FR" sz="1600" b="1" dirty="0">
                <a:latin typeface="Courier New" pitchFamily="49" charset="0"/>
                <a:cs typeface="Courier New" pitchFamily="49" charset="0"/>
              </a:rPr>
              <a:t> $e) {</a:t>
            </a:r>
          </a:p>
          <a:p>
            <a:pPr marL="0" indent="0">
              <a:spcBef>
                <a:spcPts val="0"/>
              </a:spcBef>
              <a:buNone/>
            </a:pPr>
            <a:r>
              <a:rPr lang="fr-FR" sz="1600" b="1" dirty="0">
                <a:latin typeface="Courier New" pitchFamily="49" charset="0"/>
                <a:cs typeface="Courier New" pitchFamily="49" charset="0"/>
              </a:rPr>
              <a:t>    </a:t>
            </a:r>
            <a:r>
              <a:rPr lang="fr-FR" sz="1600" b="1" dirty="0" err="1">
                <a:latin typeface="Courier New" pitchFamily="49" charset="0"/>
                <a:cs typeface="Courier New" pitchFamily="49" charset="0"/>
              </a:rPr>
              <a:t>print</a:t>
            </a:r>
            <a:r>
              <a:rPr lang="fr-FR" sz="1600" b="1" dirty="0">
                <a:latin typeface="Courier New" pitchFamily="49" charset="0"/>
                <a:cs typeface="Courier New" pitchFamily="49" charset="0"/>
              </a:rPr>
              <a:t> "Erreur !: " . $e-&gt;</a:t>
            </a:r>
            <a:r>
              <a:rPr lang="fr-FR" sz="1600" b="1" dirty="0" err="1">
                <a:latin typeface="Courier New" pitchFamily="49" charset="0"/>
                <a:cs typeface="Courier New" pitchFamily="49" charset="0"/>
              </a:rPr>
              <a:t>getMessage</a:t>
            </a:r>
            <a:r>
              <a:rPr lang="fr-FR" sz="1600" b="1" dirty="0">
                <a:latin typeface="Courier New" pitchFamily="49" charset="0"/>
                <a:cs typeface="Courier New" pitchFamily="49" charset="0"/>
              </a:rPr>
              <a:t>() . "&lt;</a:t>
            </a:r>
            <a:r>
              <a:rPr lang="fr-FR" sz="1600" b="1" dirty="0" err="1">
                <a:latin typeface="Courier New" pitchFamily="49" charset="0"/>
                <a:cs typeface="Courier New" pitchFamily="49" charset="0"/>
              </a:rPr>
              <a:t>br</a:t>
            </a:r>
            <a:r>
              <a:rPr lang="fr-FR" sz="1600" b="1" dirty="0">
                <a:latin typeface="Courier New" pitchFamily="49" charset="0"/>
                <a:cs typeface="Courier New" pitchFamily="49" charset="0"/>
              </a:rPr>
              <a:t>/&gt;";</a:t>
            </a:r>
          </a:p>
          <a:p>
            <a:pPr marL="0" indent="0">
              <a:spcBef>
                <a:spcPts val="0"/>
              </a:spcBef>
              <a:buNone/>
            </a:pPr>
            <a:r>
              <a:rPr lang="fr-FR" sz="1600" b="1" dirty="0" smtClean="0">
                <a:latin typeface="Courier New" pitchFamily="49" charset="0"/>
                <a:cs typeface="Courier New" pitchFamily="49" charset="0"/>
              </a:rPr>
              <a:t>die</a:t>
            </a:r>
            <a:r>
              <a:rPr lang="fr-FR" sz="1600" b="1" dirty="0">
                <a:latin typeface="Courier New" pitchFamily="49" charset="0"/>
                <a:cs typeface="Courier New" pitchFamily="49" charset="0"/>
              </a:rPr>
              <a:t>();</a:t>
            </a:r>
          </a:p>
          <a:p>
            <a:pPr marL="0" indent="0">
              <a:spcBef>
                <a:spcPts val="0"/>
              </a:spcBef>
              <a:buNone/>
            </a:pPr>
            <a:r>
              <a:rPr lang="fr-FR" sz="1600" b="1" dirty="0" smtClean="0">
                <a:latin typeface="Courier New" pitchFamily="49" charset="0"/>
                <a:cs typeface="Courier New" pitchFamily="49" charset="0"/>
              </a:rPr>
              <a:t>}</a:t>
            </a:r>
          </a:p>
          <a:p>
            <a:pPr marL="0" indent="0">
              <a:spcBef>
                <a:spcPts val="0"/>
              </a:spcBef>
              <a:buNone/>
            </a:pPr>
            <a:r>
              <a:rPr lang="fr-FR" sz="1600" b="1" dirty="0">
                <a:solidFill>
                  <a:srgbClr val="C00000"/>
                </a:solidFill>
                <a:latin typeface="Courier New" pitchFamily="49" charset="0"/>
                <a:cs typeface="Courier New" pitchFamily="49" charset="0"/>
              </a:rPr>
              <a:t>?</a:t>
            </a:r>
            <a:r>
              <a:rPr lang="fr-FR" sz="1600" b="1" dirty="0" smtClean="0">
                <a:solidFill>
                  <a:srgbClr val="C00000"/>
                </a:solidFill>
                <a:latin typeface="Courier New" pitchFamily="49" charset="0"/>
                <a:cs typeface="Courier New" pitchFamily="49" charset="0"/>
              </a:rPr>
              <a:t>&gt;</a:t>
            </a:r>
          </a:p>
          <a:p>
            <a:pPr marL="0" indent="0">
              <a:spcBef>
                <a:spcPts val="0"/>
              </a:spcBef>
              <a:buNone/>
            </a:pPr>
            <a:r>
              <a:rPr lang="fr-FR" sz="1600" b="1" dirty="0">
                <a:solidFill>
                  <a:schemeClr val="accent1">
                    <a:lumMod val="50000"/>
                  </a:schemeClr>
                </a:solidFill>
                <a:latin typeface="Courier New" pitchFamily="49" charset="0"/>
                <a:cs typeface="Courier New" pitchFamily="49" charset="0"/>
              </a:rPr>
              <a:t>&lt;!DOCTYPE html&gt;</a:t>
            </a:r>
          </a:p>
          <a:p>
            <a:pPr marL="0" indent="0">
              <a:spcBef>
                <a:spcPts val="0"/>
              </a:spcBef>
              <a:buNone/>
            </a:pPr>
            <a:r>
              <a:rPr lang="fr-FR" sz="1600" b="1" dirty="0">
                <a:solidFill>
                  <a:schemeClr val="accent1">
                    <a:lumMod val="50000"/>
                  </a:schemeClr>
                </a:solidFill>
                <a:latin typeface="Courier New" pitchFamily="49" charset="0"/>
                <a:cs typeface="Courier New" pitchFamily="49" charset="0"/>
              </a:rPr>
              <a:t>&lt;html </a:t>
            </a:r>
            <a:r>
              <a:rPr lang="fr-FR" sz="1600" b="1" dirty="0" err="1">
                <a:solidFill>
                  <a:schemeClr val="accent1">
                    <a:lumMod val="50000"/>
                  </a:schemeClr>
                </a:solidFill>
                <a:latin typeface="Courier New" pitchFamily="49" charset="0"/>
                <a:cs typeface="Courier New" pitchFamily="49" charset="0"/>
              </a:rPr>
              <a:t>lang</a:t>
            </a:r>
            <a:r>
              <a:rPr lang="fr-FR" sz="1600" b="1" dirty="0">
                <a:solidFill>
                  <a:schemeClr val="accent1">
                    <a:lumMod val="50000"/>
                  </a:schemeClr>
                </a:solidFill>
                <a:latin typeface="Courier New" pitchFamily="49" charset="0"/>
                <a:cs typeface="Courier New" pitchFamily="49" charset="0"/>
              </a:rPr>
              <a:t>="fr"&gt;</a:t>
            </a:r>
            <a:endParaRPr lang="fr-FR" sz="1600" b="1" dirty="0" smtClean="0">
              <a:solidFill>
                <a:schemeClr val="accent1">
                  <a:lumMod val="50000"/>
                </a:schemeClr>
              </a:solidFill>
              <a:latin typeface="Courier New" pitchFamily="49" charset="0"/>
              <a:cs typeface="Courier New" pitchFamily="49" charset="0"/>
            </a:endParaRPr>
          </a:p>
          <a:p>
            <a:pPr marL="0" indent="0">
              <a:spcBef>
                <a:spcPts val="0"/>
              </a:spcBef>
              <a:buNone/>
            </a:pPr>
            <a:r>
              <a:rPr lang="fr-FR" sz="1600" dirty="0" smtClean="0">
                <a:latin typeface="Courier New" pitchFamily="49" charset="0"/>
                <a:cs typeface="Courier New" pitchFamily="49" charset="0"/>
              </a:rPr>
              <a:t>....</a:t>
            </a:r>
          </a:p>
          <a:p>
            <a:pPr marL="0" indent="0">
              <a:spcBef>
                <a:spcPts val="0"/>
              </a:spcBef>
              <a:buNone/>
            </a:pPr>
            <a:r>
              <a:rPr lang="en-US" sz="1600" b="1" dirty="0">
                <a:solidFill>
                  <a:schemeClr val="accent1">
                    <a:lumMod val="50000"/>
                  </a:schemeClr>
                </a:solidFill>
                <a:latin typeface="Courier New" pitchFamily="49" charset="0"/>
                <a:cs typeface="Courier New" pitchFamily="49" charset="0"/>
              </a:rPr>
              <a:t>&lt;body&gt;</a:t>
            </a:r>
          </a:p>
          <a:p>
            <a:pPr marL="0" indent="0">
              <a:spcBef>
                <a:spcPts val="0"/>
              </a:spcBef>
              <a:buNone/>
            </a:pPr>
            <a:r>
              <a:rPr lang="en-US" sz="1600" b="1" dirty="0">
                <a:solidFill>
                  <a:schemeClr val="accent1">
                    <a:lumMod val="50000"/>
                  </a:schemeClr>
                </a:solidFill>
                <a:latin typeface="Courier New" pitchFamily="49" charset="0"/>
                <a:cs typeface="Courier New" pitchFamily="49" charset="0"/>
              </a:rPr>
              <a:t>&lt;h3&gt;</a:t>
            </a:r>
            <a:r>
              <a:rPr lang="en-US" sz="1600" b="1" dirty="0" err="1">
                <a:solidFill>
                  <a:schemeClr val="accent1">
                    <a:lumMod val="50000"/>
                  </a:schemeClr>
                </a:solidFill>
                <a:latin typeface="Courier New" pitchFamily="49" charset="0"/>
                <a:cs typeface="Courier New" pitchFamily="49" charset="0"/>
              </a:rPr>
              <a:t>Résultats</a:t>
            </a:r>
            <a:r>
              <a:rPr lang="en-US" sz="1600" b="1" dirty="0">
                <a:solidFill>
                  <a:schemeClr val="accent1">
                    <a:lumMod val="50000"/>
                  </a:schemeClr>
                </a:solidFill>
                <a:latin typeface="Courier New" pitchFamily="49" charset="0"/>
                <a:cs typeface="Courier New" pitchFamily="49" charset="0"/>
              </a:rPr>
              <a:t>&lt;/h3&gt;</a:t>
            </a:r>
          </a:p>
          <a:p>
            <a:pPr marL="0" indent="0">
              <a:spcBef>
                <a:spcPts val="0"/>
              </a:spcBef>
              <a:buNone/>
            </a:pPr>
            <a:r>
              <a:rPr lang="en-US" sz="1600" b="1" dirty="0">
                <a:solidFill>
                  <a:srgbClr val="C00000"/>
                </a:solidFill>
                <a:latin typeface="Courier New" pitchFamily="49" charset="0"/>
                <a:cs typeface="Courier New" pitchFamily="49" charset="0"/>
              </a:rPr>
              <a:t>&lt;?PHP </a:t>
            </a:r>
            <a:r>
              <a:rPr lang="en-US" sz="1600" b="1" dirty="0" smtClean="0">
                <a:latin typeface="Courier New" pitchFamily="49" charset="0"/>
                <a:cs typeface="Courier New" pitchFamily="49" charset="0"/>
              </a:rPr>
              <a:t>echo </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flag_connect</a:t>
            </a:r>
            <a:r>
              <a:rPr lang="en-US" sz="1600" b="1" dirty="0">
                <a:latin typeface="Courier New" pitchFamily="49" charset="0"/>
                <a:cs typeface="Courier New" pitchFamily="49" charset="0"/>
              </a:rPr>
              <a:t>;</a:t>
            </a:r>
            <a:r>
              <a:rPr lang="en-US" sz="1600" b="1" dirty="0">
                <a:solidFill>
                  <a:srgbClr val="C00000"/>
                </a:solidFill>
                <a:latin typeface="Courier New" pitchFamily="49" charset="0"/>
                <a:cs typeface="Courier New" pitchFamily="49" charset="0"/>
              </a:rPr>
              <a:t>?&gt;</a:t>
            </a:r>
          </a:p>
          <a:p>
            <a:pPr marL="0" indent="0">
              <a:spcBef>
                <a:spcPts val="0"/>
              </a:spcBef>
              <a:buNone/>
            </a:pPr>
            <a:r>
              <a:rPr lang="en-US" sz="1600" b="1" dirty="0">
                <a:solidFill>
                  <a:schemeClr val="accent1">
                    <a:lumMod val="50000"/>
                  </a:schemeClr>
                </a:solidFill>
                <a:latin typeface="Courier New" pitchFamily="49" charset="0"/>
                <a:cs typeface="Courier New" pitchFamily="49" charset="0"/>
              </a:rPr>
              <a:t>&lt;/body&gt;</a:t>
            </a:r>
            <a:endParaRPr lang="fr-FR" sz="1600" b="1" dirty="0">
              <a:solidFill>
                <a:schemeClr val="accent1">
                  <a:lumMod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63133350"/>
      </p:ext>
    </p:extLst>
  </p:cSld>
  <p:clrMapOvr>
    <a:masterClrMapping/>
  </p:clrMapOvr>
  <p:transition spd="slow">
    <p:wipe dir="d"/>
  </p:transition>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méthodes </a:t>
            </a:r>
            <a:r>
              <a:rPr lang="fr-FR" sz="2800" b="1" i="1" dirty="0" err="1" smtClean="0">
                <a:solidFill>
                  <a:schemeClr val="accent2">
                    <a:lumMod val="75000"/>
                  </a:schemeClr>
                </a:solidFill>
              </a:rPr>
              <a:t>exec</a:t>
            </a:r>
            <a:r>
              <a:rPr lang="fr-FR" sz="2800" b="1" i="1" dirty="0" smtClean="0">
                <a:solidFill>
                  <a:schemeClr val="accent2">
                    <a:lumMod val="75000"/>
                  </a:schemeClr>
                </a:solidFill>
              </a:rPr>
              <a:t> et </a:t>
            </a:r>
            <a:r>
              <a:rPr lang="fr-FR" sz="2800" b="1" i="1" dirty="0" err="1" smtClean="0">
                <a:solidFill>
                  <a:schemeClr val="accent2">
                    <a:lumMod val="75000"/>
                  </a:schemeClr>
                </a:solidFill>
              </a:rPr>
              <a:t>query</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12776"/>
            <a:ext cx="8424936" cy="5328592"/>
          </a:xfrm>
        </p:spPr>
        <p:txBody>
          <a:bodyPr numCol="1">
            <a:normAutofit/>
          </a:bodyPr>
          <a:lstStyle/>
          <a:p>
            <a:pPr marL="0" indent="0">
              <a:buNone/>
            </a:pPr>
            <a:r>
              <a:rPr lang="fr-FR" sz="2000" dirty="0" smtClean="0"/>
              <a:t>Il existe deux catégories d'accès aux tables d'une base de données :</a:t>
            </a:r>
          </a:p>
          <a:p>
            <a:pPr marL="0" indent="0">
              <a:buNone/>
            </a:pPr>
            <a:r>
              <a:rPr lang="fr-FR" sz="2000" dirty="0" smtClean="0"/>
              <a:t>1 / la première , c'est la mise à jour d'une ou de plusieurs tables de la base de données </a:t>
            </a:r>
          </a:p>
          <a:p>
            <a:r>
              <a:rPr lang="fr-FR" sz="2000" dirty="0" smtClean="0"/>
              <a:t>par la création de nouveaux  enregistrements : </a:t>
            </a:r>
            <a:r>
              <a:rPr lang="fr-FR" sz="2000" dirty="0"/>
              <a:t>requête </a:t>
            </a:r>
            <a:r>
              <a:rPr lang="fr-FR" sz="2000" b="1" dirty="0" smtClean="0">
                <a:solidFill>
                  <a:schemeClr val="accent2">
                    <a:lumMod val="75000"/>
                  </a:schemeClr>
                </a:solidFill>
                <a:ea typeface="+mj-ea"/>
                <a:cs typeface="+mj-cs"/>
              </a:rPr>
              <a:t>INSERT</a:t>
            </a:r>
          </a:p>
          <a:p>
            <a:r>
              <a:rPr lang="fr-FR" sz="2100" dirty="0"/>
              <a:t>par la modification d'enregistrements existants : </a:t>
            </a:r>
            <a:r>
              <a:rPr lang="fr-FR" sz="2000" dirty="0"/>
              <a:t>requête </a:t>
            </a:r>
            <a:r>
              <a:rPr lang="fr-FR" sz="2000" b="1" dirty="0" smtClean="0">
                <a:solidFill>
                  <a:schemeClr val="accent2">
                    <a:lumMod val="75000"/>
                  </a:schemeClr>
                </a:solidFill>
                <a:ea typeface="+mj-ea"/>
                <a:cs typeface="+mj-cs"/>
              </a:rPr>
              <a:t>UPDATE</a:t>
            </a:r>
            <a:endParaRPr lang="fr-FR" sz="2000" dirty="0"/>
          </a:p>
          <a:p>
            <a:r>
              <a:rPr lang="fr-FR" sz="2000" dirty="0" smtClean="0"/>
              <a:t>par la suppression d'enregistrements existants </a:t>
            </a:r>
            <a:r>
              <a:rPr lang="fr-FR" sz="2000" dirty="0"/>
              <a:t>: requête </a:t>
            </a:r>
            <a:r>
              <a:rPr lang="fr-FR" sz="2000" b="1" dirty="0" smtClean="0">
                <a:solidFill>
                  <a:schemeClr val="accent2">
                    <a:lumMod val="75000"/>
                  </a:schemeClr>
                </a:solidFill>
                <a:ea typeface="+mj-ea"/>
                <a:cs typeface="+mj-cs"/>
              </a:rPr>
              <a:t>DELETE </a:t>
            </a:r>
            <a:endParaRPr lang="fr-FR" sz="2000" b="1" dirty="0">
              <a:solidFill>
                <a:schemeClr val="accent2">
                  <a:lumMod val="75000"/>
                </a:schemeClr>
              </a:solidFill>
              <a:ea typeface="+mj-ea"/>
              <a:cs typeface="+mj-cs"/>
            </a:endParaRPr>
          </a:p>
          <a:p>
            <a:pPr marL="0" indent="0">
              <a:buNone/>
            </a:pPr>
            <a:endParaRPr lang="fr-FR" sz="2000" dirty="0" smtClean="0"/>
          </a:p>
          <a:p>
            <a:pPr marL="0" indent="0">
              <a:buNone/>
            </a:pPr>
            <a:r>
              <a:rPr lang="fr-FR" sz="2000" dirty="0" smtClean="0"/>
              <a:t>2 / la deuxième, c'est la récupération des données existantes dans une ou plusieurs tables de la base de données avec requête </a:t>
            </a:r>
            <a:r>
              <a:rPr lang="fr-FR" sz="2000" b="1" dirty="0" smtClean="0">
                <a:solidFill>
                  <a:schemeClr val="accent2">
                    <a:lumMod val="75000"/>
                  </a:schemeClr>
                </a:solidFill>
                <a:ea typeface="+mj-ea"/>
                <a:cs typeface="+mj-cs"/>
              </a:rPr>
              <a:t>SELECT</a:t>
            </a:r>
            <a:endParaRPr lang="fr-FR" sz="2000" b="1" dirty="0">
              <a:solidFill>
                <a:schemeClr val="accent2">
                  <a:lumMod val="75000"/>
                </a:schemeClr>
              </a:solidFill>
              <a:ea typeface="+mj-ea"/>
              <a:cs typeface="+mj-cs"/>
            </a:endParaRPr>
          </a:p>
          <a:p>
            <a:pPr marL="0" indent="0">
              <a:buNone/>
            </a:pPr>
            <a:endParaRPr lang="fr-FR" sz="2000" dirty="0" smtClean="0"/>
          </a:p>
          <a:p>
            <a:pPr marL="0" indent="0">
              <a:buNone/>
            </a:pPr>
            <a:r>
              <a:rPr lang="fr-FR" sz="2000" dirty="0" smtClean="0"/>
              <a:t>En PHP, </a:t>
            </a:r>
          </a:p>
          <a:p>
            <a:pPr marL="0" indent="0">
              <a:buNone/>
            </a:pPr>
            <a:r>
              <a:rPr lang="fr-FR" sz="2000" dirty="0" smtClean="0"/>
              <a:t>la méthode </a:t>
            </a:r>
            <a:r>
              <a:rPr lang="fr-FR" sz="2000" b="1" dirty="0" err="1" smtClean="0">
                <a:solidFill>
                  <a:srgbClr val="C00000"/>
                </a:solidFill>
              </a:rPr>
              <a:t>exec</a:t>
            </a:r>
            <a:r>
              <a:rPr lang="fr-FR" sz="2000" dirty="0" smtClean="0"/>
              <a:t> est utilisée pour modifier une table de la base de données,</a:t>
            </a:r>
          </a:p>
          <a:p>
            <a:pPr marL="0" indent="0">
              <a:buNone/>
            </a:pPr>
            <a:r>
              <a:rPr lang="fr-FR" sz="2000" dirty="0" smtClean="0"/>
              <a:t>la méthode </a:t>
            </a:r>
            <a:r>
              <a:rPr lang="fr-FR" sz="2000" b="1" dirty="0" err="1" smtClean="0">
                <a:solidFill>
                  <a:srgbClr val="C00000"/>
                </a:solidFill>
              </a:rPr>
              <a:t>query</a:t>
            </a:r>
            <a:r>
              <a:rPr lang="fr-FR" sz="2000" dirty="0" smtClean="0"/>
              <a:t> est utilisée pour sélectionner des données.</a:t>
            </a:r>
            <a:endParaRPr lang="fr-FR" sz="2000" dirty="0"/>
          </a:p>
        </p:txBody>
      </p:sp>
    </p:spTree>
    <p:extLst>
      <p:ext uri="{BB962C8B-B14F-4D97-AF65-F5344CB8AC3E}">
        <p14:creationId xmlns:p14="http://schemas.microsoft.com/office/powerpoint/2010/main" val="2006025326"/>
      </p:ext>
    </p:extLst>
  </p:cSld>
  <p:clrMapOvr>
    <a:masterClrMapping/>
  </p:clrMapOvr>
  <p:transition spd="slow">
    <p:wipe dir="d"/>
  </p:transition>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méthodes </a:t>
            </a:r>
            <a:r>
              <a:rPr lang="fr-FR" sz="2800" b="1" i="1" dirty="0" err="1" smtClean="0">
                <a:solidFill>
                  <a:schemeClr val="accent2">
                    <a:lumMod val="75000"/>
                  </a:schemeClr>
                </a:solidFill>
              </a:rPr>
              <a:t>exec</a:t>
            </a:r>
            <a:r>
              <a:rPr lang="fr-FR" sz="2800" b="1" i="1" dirty="0" smtClean="0">
                <a:solidFill>
                  <a:schemeClr val="accent2">
                    <a:lumMod val="75000"/>
                  </a:schemeClr>
                </a:solidFill>
              </a:rPr>
              <a:t> et </a:t>
            </a:r>
            <a:r>
              <a:rPr lang="fr-FR" sz="2800" b="1" i="1" dirty="0" err="1" smtClean="0">
                <a:solidFill>
                  <a:schemeClr val="accent2">
                    <a:lumMod val="75000"/>
                  </a:schemeClr>
                </a:solidFill>
              </a:rPr>
              <a:t>query</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1848272" y="1528705"/>
            <a:ext cx="2952328" cy="5328592"/>
          </a:xfrm>
        </p:spPr>
        <p:txBody>
          <a:bodyPr numCol="1">
            <a:normAutofit/>
          </a:bodyPr>
          <a:lstStyle/>
          <a:p>
            <a:pPr marL="0" indent="0" algn="ctr">
              <a:buNone/>
            </a:pPr>
            <a:r>
              <a:rPr lang="fr-FR" b="1" dirty="0" smtClean="0">
                <a:solidFill>
                  <a:schemeClr val="tx2"/>
                </a:solidFill>
              </a:rPr>
              <a:t>SQL</a:t>
            </a:r>
          </a:p>
          <a:p>
            <a:pPr marL="0" indent="0" algn="ctr">
              <a:buNone/>
            </a:pPr>
            <a:r>
              <a:rPr lang="fr-FR" b="1" dirty="0" smtClean="0">
                <a:solidFill>
                  <a:schemeClr val="accent2">
                    <a:lumMod val="75000"/>
                  </a:schemeClr>
                </a:solidFill>
              </a:rPr>
              <a:t>INSERT</a:t>
            </a:r>
            <a:endParaRPr lang="fr-FR" b="1" dirty="0">
              <a:solidFill>
                <a:schemeClr val="accent2">
                  <a:lumMod val="75000"/>
                </a:schemeClr>
              </a:solidFill>
            </a:endParaRPr>
          </a:p>
          <a:p>
            <a:pPr marL="0" indent="0" algn="ctr">
              <a:buNone/>
            </a:pPr>
            <a:r>
              <a:rPr lang="fr-FR" b="1" dirty="0">
                <a:solidFill>
                  <a:schemeClr val="accent2">
                    <a:lumMod val="75000"/>
                  </a:schemeClr>
                </a:solidFill>
              </a:rPr>
              <a:t>UPDATE</a:t>
            </a:r>
            <a:endParaRPr lang="fr-FR" dirty="0"/>
          </a:p>
          <a:p>
            <a:pPr marL="0" indent="0" algn="ctr">
              <a:buNone/>
            </a:pPr>
            <a:r>
              <a:rPr lang="fr-FR" b="1" dirty="0">
                <a:solidFill>
                  <a:schemeClr val="accent2">
                    <a:lumMod val="75000"/>
                  </a:schemeClr>
                </a:solidFill>
              </a:rPr>
              <a:t>DELETE</a:t>
            </a:r>
            <a:endParaRPr lang="fr-FR" dirty="0" smtClean="0"/>
          </a:p>
          <a:p>
            <a:pPr marL="0" indent="0" algn="ctr">
              <a:buNone/>
            </a:pPr>
            <a:endParaRPr lang="fr-FR" dirty="0" smtClean="0"/>
          </a:p>
          <a:p>
            <a:pPr marL="0" indent="0" algn="ctr">
              <a:buNone/>
            </a:pPr>
            <a:endParaRPr lang="fr-FR" dirty="0" smtClean="0"/>
          </a:p>
          <a:p>
            <a:pPr marL="0" indent="0" algn="ctr">
              <a:buNone/>
            </a:pPr>
            <a:endParaRPr lang="fr-FR" dirty="0"/>
          </a:p>
          <a:p>
            <a:pPr marL="0" indent="0" algn="ctr">
              <a:buNone/>
            </a:pPr>
            <a:r>
              <a:rPr lang="fr-FR" b="1" dirty="0">
                <a:solidFill>
                  <a:schemeClr val="tx2"/>
                </a:solidFill>
              </a:rPr>
              <a:t>PHP</a:t>
            </a:r>
          </a:p>
          <a:p>
            <a:pPr marL="0" indent="0" algn="ctr">
              <a:buNone/>
            </a:pPr>
            <a:r>
              <a:rPr lang="fr-FR" b="1" dirty="0" err="1" smtClean="0">
                <a:solidFill>
                  <a:srgbClr val="C00000"/>
                </a:solidFill>
              </a:rPr>
              <a:t>exec</a:t>
            </a:r>
            <a:endParaRPr lang="fr-FR" b="1" dirty="0" smtClean="0">
              <a:solidFill>
                <a:srgbClr val="C00000"/>
              </a:solidFill>
            </a:endParaRPr>
          </a:p>
          <a:p>
            <a:pPr marL="0" indent="0">
              <a:buNone/>
            </a:pPr>
            <a:endParaRPr lang="fr-FR" sz="2000" dirty="0" smtClean="0"/>
          </a:p>
        </p:txBody>
      </p:sp>
      <p:sp>
        <p:nvSpPr>
          <p:cNvPr id="4" name="Flèche vers le bas 3"/>
          <p:cNvSpPr/>
          <p:nvPr/>
        </p:nvSpPr>
        <p:spPr>
          <a:xfrm>
            <a:off x="3097620" y="4077072"/>
            <a:ext cx="353616" cy="1296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contenu 2"/>
          <p:cNvSpPr txBox="1">
            <a:spLocks/>
          </p:cNvSpPr>
          <p:nvPr/>
        </p:nvSpPr>
        <p:spPr bwMode="auto">
          <a:xfrm>
            <a:off x="4765540" y="1528705"/>
            <a:ext cx="2952328"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latinLnBrk="0" hangingPunct="1">
              <a:spcBef>
                <a:spcPct val="20000"/>
              </a:spcBef>
              <a:spcAft>
                <a:spcPct val="0"/>
              </a:spcAft>
              <a:buFont typeface="Arial" charset="0"/>
              <a:buChar char="•"/>
              <a:defRPr kumimoji="0" lang="fr-FR" sz="3200" kern="1200">
                <a:solidFill>
                  <a:schemeClr val="tx1"/>
                </a:solidFill>
                <a:latin typeface="+mn-lt"/>
                <a:ea typeface="+mn-ea"/>
                <a:cs typeface="+mn-cs"/>
              </a:defRPr>
            </a:lvl1pPr>
            <a:lvl2pPr marL="742950" indent="-285750" algn="l" rtl="0" eaLnBrk="1" fontAlgn="base" latinLnBrk="0" hangingPunct="1">
              <a:spcBef>
                <a:spcPct val="20000"/>
              </a:spcBef>
              <a:spcAft>
                <a:spcPct val="0"/>
              </a:spcAft>
              <a:buFont typeface="Arial" charset="0"/>
              <a:buChar char="–"/>
              <a:defRPr kumimoji="0" lang="fr-FR" sz="2800" kern="1200">
                <a:solidFill>
                  <a:schemeClr val="tx1"/>
                </a:solidFill>
                <a:latin typeface="+mn-lt"/>
                <a:ea typeface="+mn-ea"/>
                <a:cs typeface="+mn-cs"/>
              </a:defRPr>
            </a:lvl2pPr>
            <a:lvl3pPr marL="1143000" indent="-228600" algn="l" rtl="0" eaLnBrk="1" fontAlgn="base" latinLnBrk="0" hangingPunct="1">
              <a:spcBef>
                <a:spcPct val="20000"/>
              </a:spcBef>
              <a:spcAft>
                <a:spcPct val="0"/>
              </a:spcAft>
              <a:buFont typeface="Arial" charset="0"/>
              <a:buChar char="•"/>
              <a:defRPr kumimoji="0" lang="fr-FR" sz="2400" kern="1200">
                <a:solidFill>
                  <a:schemeClr val="tx1"/>
                </a:solidFill>
                <a:latin typeface="+mn-lt"/>
                <a:ea typeface="+mn-ea"/>
                <a:cs typeface="+mn-cs"/>
              </a:defRPr>
            </a:lvl3pPr>
            <a:lvl4pPr marL="1600200" indent="-228600" algn="l" rtl="0" eaLnBrk="1" fontAlgn="base" latinLnBrk="0" hangingPunct="1">
              <a:spcBef>
                <a:spcPct val="20000"/>
              </a:spcBef>
              <a:spcAft>
                <a:spcPct val="0"/>
              </a:spcAft>
              <a:buFont typeface="Arial" charset="0"/>
              <a:buChar char="–"/>
              <a:defRPr kumimoji="0" lang="fr-FR" sz="2400" kern="1200">
                <a:solidFill>
                  <a:schemeClr val="tx1"/>
                </a:solidFill>
                <a:latin typeface="+mn-lt"/>
                <a:ea typeface="+mn-ea"/>
                <a:cs typeface="+mn-cs"/>
              </a:defRPr>
            </a:lvl4pPr>
            <a:lvl5pPr marL="2057400" indent="-228600" algn="l" rtl="0" eaLnBrk="1" fontAlgn="base" latinLnBrk="0" hangingPunct="1">
              <a:spcBef>
                <a:spcPct val="20000"/>
              </a:spcBef>
              <a:spcAft>
                <a:spcPct val="0"/>
              </a:spcAft>
              <a:buFont typeface="Arial" charset="0"/>
              <a:buChar char="»"/>
              <a:defRPr kumimoji="0" lang="fr-F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a:lstStyle>
          <a:p>
            <a:pPr marL="0" indent="0" algn="ctr">
              <a:buFont typeface="Arial" charset="0"/>
              <a:buNone/>
            </a:pPr>
            <a:r>
              <a:rPr lang="fr-FR" b="1" dirty="0" smtClean="0">
                <a:solidFill>
                  <a:schemeClr val="tx2"/>
                </a:solidFill>
              </a:rPr>
              <a:t>SQL</a:t>
            </a:r>
          </a:p>
          <a:p>
            <a:pPr marL="0" indent="0" algn="ctr">
              <a:buFont typeface="Arial" charset="0"/>
              <a:buNone/>
            </a:pPr>
            <a:r>
              <a:rPr lang="fr-FR" b="1" dirty="0" smtClean="0">
                <a:solidFill>
                  <a:schemeClr val="accent2">
                    <a:lumMod val="75000"/>
                  </a:schemeClr>
                </a:solidFill>
              </a:rPr>
              <a:t>SELECT</a:t>
            </a:r>
          </a:p>
          <a:p>
            <a:pPr marL="0" indent="0" algn="ctr">
              <a:buFont typeface="Arial" charset="0"/>
              <a:buNone/>
            </a:pPr>
            <a:endParaRPr lang="fr-FR" dirty="0" smtClean="0"/>
          </a:p>
          <a:p>
            <a:pPr marL="0" indent="0" algn="ctr">
              <a:buFont typeface="Arial" charset="0"/>
              <a:buNone/>
            </a:pPr>
            <a:endParaRPr lang="fr-FR" dirty="0" smtClean="0"/>
          </a:p>
          <a:p>
            <a:pPr marL="0" indent="0" algn="ctr">
              <a:buFont typeface="Arial" charset="0"/>
              <a:buNone/>
            </a:pPr>
            <a:endParaRPr lang="fr-FR" dirty="0" smtClean="0"/>
          </a:p>
          <a:p>
            <a:pPr marL="0" indent="0" algn="ctr">
              <a:buFont typeface="Arial" charset="0"/>
              <a:buNone/>
            </a:pPr>
            <a:endParaRPr lang="fr-FR" dirty="0" smtClean="0"/>
          </a:p>
          <a:p>
            <a:pPr marL="0" indent="0" algn="ctr">
              <a:buFont typeface="Arial" charset="0"/>
              <a:buNone/>
            </a:pPr>
            <a:endParaRPr lang="fr-FR" dirty="0" smtClean="0"/>
          </a:p>
          <a:p>
            <a:pPr marL="0" indent="0" algn="ctr">
              <a:buFont typeface="Arial" charset="0"/>
              <a:buNone/>
            </a:pPr>
            <a:r>
              <a:rPr lang="fr-FR" b="1" dirty="0" smtClean="0">
                <a:solidFill>
                  <a:schemeClr val="tx2"/>
                </a:solidFill>
              </a:rPr>
              <a:t>PHP</a:t>
            </a:r>
          </a:p>
          <a:p>
            <a:pPr marL="0" indent="0" algn="ctr">
              <a:buFont typeface="Arial" charset="0"/>
              <a:buNone/>
            </a:pPr>
            <a:r>
              <a:rPr lang="fr-FR" b="1" dirty="0" err="1" smtClean="0">
                <a:solidFill>
                  <a:srgbClr val="C00000"/>
                </a:solidFill>
              </a:rPr>
              <a:t>query</a:t>
            </a:r>
            <a:endParaRPr lang="fr-FR" b="1" dirty="0" smtClean="0">
              <a:solidFill>
                <a:srgbClr val="C00000"/>
              </a:solidFill>
            </a:endParaRPr>
          </a:p>
          <a:p>
            <a:pPr marL="0" indent="0">
              <a:buFont typeface="Arial" charset="0"/>
              <a:buNone/>
            </a:pPr>
            <a:endParaRPr lang="fr-FR" sz="2000" dirty="0" smtClean="0"/>
          </a:p>
        </p:txBody>
      </p:sp>
      <p:sp>
        <p:nvSpPr>
          <p:cNvPr id="6" name="Flèche vers le bas 5"/>
          <p:cNvSpPr/>
          <p:nvPr/>
        </p:nvSpPr>
        <p:spPr>
          <a:xfrm>
            <a:off x="6014406" y="2996952"/>
            <a:ext cx="353616" cy="23762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81500952"/>
      </p:ext>
    </p:extLst>
  </p:cSld>
  <p:clrMapOvr>
    <a:masterClrMapping/>
  </p:clrMapOvr>
  <p:transition spd="slow">
    <p:wipe dir="d"/>
  </p:transition>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méthodes </a:t>
            </a:r>
            <a:r>
              <a:rPr lang="fr-FR" sz="2800" b="1" i="1" dirty="0" err="1" smtClean="0">
                <a:solidFill>
                  <a:schemeClr val="accent2">
                    <a:lumMod val="75000"/>
                  </a:schemeClr>
                </a:solidFill>
              </a:rPr>
              <a:t>exec</a:t>
            </a:r>
            <a:r>
              <a:rPr lang="fr-FR" sz="2800" b="1" i="1" dirty="0" smtClean="0">
                <a:solidFill>
                  <a:schemeClr val="accent2">
                    <a:lumMod val="75000"/>
                  </a:schemeClr>
                </a:solidFill>
              </a:rPr>
              <a:t> et </a:t>
            </a:r>
            <a:r>
              <a:rPr lang="fr-FR" sz="2800" b="1" i="1" dirty="0" err="1" smtClean="0">
                <a:solidFill>
                  <a:schemeClr val="accent2">
                    <a:lumMod val="75000"/>
                  </a:schemeClr>
                </a:solidFill>
              </a:rPr>
              <a:t>query</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12776"/>
            <a:ext cx="8424936" cy="5328592"/>
          </a:xfrm>
        </p:spPr>
        <p:txBody>
          <a:bodyPr numCol="1">
            <a:normAutofit/>
          </a:bodyPr>
          <a:lstStyle/>
          <a:p>
            <a:pPr marL="0" indent="0">
              <a:buNone/>
            </a:pPr>
            <a:r>
              <a:rPr lang="fr-FR" sz="2800" b="1" dirty="0" smtClean="0">
                <a:solidFill>
                  <a:srgbClr val="C00000"/>
                </a:solidFill>
              </a:rPr>
              <a:t>EXEC</a:t>
            </a:r>
            <a:endParaRPr lang="fr-FR" sz="2800" b="1" dirty="0">
              <a:solidFill>
                <a:srgbClr val="C00000"/>
              </a:solidFill>
            </a:endParaRPr>
          </a:p>
          <a:p>
            <a:pPr marL="0" indent="0">
              <a:buNone/>
            </a:pPr>
            <a:endParaRPr lang="fr-FR" sz="2000" dirty="0"/>
          </a:p>
          <a:p>
            <a:pPr marL="0" indent="0">
              <a:buNone/>
            </a:pPr>
            <a:r>
              <a:rPr lang="fr-FR" sz="2000" dirty="0" smtClean="0"/>
              <a:t>La méthode </a:t>
            </a:r>
            <a:r>
              <a:rPr lang="fr-FR" sz="2000" b="1" dirty="0" err="1">
                <a:solidFill>
                  <a:schemeClr val="accent2">
                    <a:lumMod val="75000"/>
                  </a:schemeClr>
                </a:solidFill>
              </a:rPr>
              <a:t>exec</a:t>
            </a:r>
            <a:r>
              <a:rPr lang="fr-FR" sz="2000" dirty="0" smtClean="0"/>
              <a:t> est utilisée dans le cadre d'une requête de mise à jour de la base de données, par exemple : </a:t>
            </a:r>
            <a:r>
              <a:rPr lang="fr-FR" sz="2000" b="1" dirty="0">
                <a:solidFill>
                  <a:schemeClr val="accent2">
                    <a:lumMod val="75000"/>
                  </a:schemeClr>
                </a:solidFill>
                <a:ea typeface="+mj-ea"/>
                <a:cs typeface="+mj-cs"/>
              </a:rPr>
              <a:t>INSERT</a:t>
            </a:r>
            <a:r>
              <a:rPr lang="fr-FR" sz="2000" b="1" dirty="0" smtClean="0">
                <a:solidFill>
                  <a:schemeClr val="accent2">
                    <a:lumMod val="75000"/>
                  </a:schemeClr>
                </a:solidFill>
                <a:ea typeface="+mj-ea"/>
                <a:cs typeface="+mj-cs"/>
              </a:rPr>
              <a:t>, UPDATE, DELETE </a:t>
            </a:r>
            <a:endParaRPr lang="fr-FR" sz="2000" b="1" dirty="0">
              <a:solidFill>
                <a:schemeClr val="accent2">
                  <a:lumMod val="75000"/>
                </a:schemeClr>
              </a:solidFill>
              <a:ea typeface="+mj-ea"/>
              <a:cs typeface="+mj-cs"/>
            </a:endParaRPr>
          </a:p>
          <a:p>
            <a:pPr marL="0" indent="0">
              <a:buNone/>
            </a:pPr>
            <a:r>
              <a:rPr lang="fr-FR" sz="2000" dirty="0" smtClean="0"/>
              <a:t>exemple :</a:t>
            </a:r>
          </a:p>
          <a:p>
            <a:pPr marL="0" indent="0">
              <a:buNone/>
            </a:pPr>
            <a:r>
              <a:rPr lang="fr-FR" sz="2000" b="1" dirty="0">
                <a:solidFill>
                  <a:schemeClr val="accent2">
                    <a:lumMod val="75000"/>
                  </a:schemeClr>
                </a:solidFill>
                <a:ea typeface="+mj-ea"/>
                <a:cs typeface="+mj-cs"/>
              </a:rPr>
              <a:t>UPDATE</a:t>
            </a:r>
            <a:r>
              <a:rPr lang="fr-FR" sz="2000" b="1" dirty="0">
                <a:latin typeface="Courier New" pitchFamily="49" charset="0"/>
                <a:cs typeface="Courier New" pitchFamily="49" charset="0"/>
              </a:rPr>
              <a:t> </a:t>
            </a:r>
            <a:r>
              <a:rPr lang="fr-FR" sz="2000" b="1" dirty="0" smtClean="0">
                <a:latin typeface="Courier New" pitchFamily="49" charset="0"/>
                <a:cs typeface="Courier New" pitchFamily="49" charset="0"/>
              </a:rPr>
              <a:t>villes </a:t>
            </a:r>
            <a:r>
              <a:rPr lang="fr-FR" sz="2000" b="1" dirty="0">
                <a:solidFill>
                  <a:schemeClr val="accent2">
                    <a:lumMod val="75000"/>
                  </a:schemeClr>
                </a:solidFill>
                <a:latin typeface="+mj-lt"/>
                <a:ea typeface="+mj-ea"/>
                <a:cs typeface="+mj-cs"/>
              </a:rPr>
              <a:t>SET</a:t>
            </a:r>
            <a:r>
              <a:rPr lang="fr-FR" sz="2000" b="1" dirty="0">
                <a:latin typeface="Courier New" pitchFamily="49" charset="0"/>
                <a:cs typeface="Courier New" pitchFamily="49" charset="0"/>
              </a:rPr>
              <a:t> </a:t>
            </a:r>
            <a:r>
              <a:rPr lang="fr-FR" sz="2000" b="1" dirty="0" err="1" smtClean="0">
                <a:latin typeface="Courier New" pitchFamily="49" charset="0"/>
                <a:cs typeface="Courier New" pitchFamily="49" charset="0"/>
              </a:rPr>
              <a:t>code_postal</a:t>
            </a:r>
            <a:r>
              <a:rPr lang="fr-FR" sz="2000" b="1" dirty="0" smtClean="0">
                <a:latin typeface="Courier New" pitchFamily="49" charset="0"/>
                <a:cs typeface="Courier New" pitchFamily="49" charset="0"/>
              </a:rPr>
              <a:t> </a:t>
            </a:r>
            <a:r>
              <a:rPr lang="fr-FR" sz="2000" b="1" dirty="0">
                <a:latin typeface="Courier New" pitchFamily="49" charset="0"/>
                <a:cs typeface="Courier New" pitchFamily="49" charset="0"/>
              </a:rPr>
              <a:t>= </a:t>
            </a:r>
            <a:r>
              <a:rPr lang="fr-FR" sz="2000" b="1" dirty="0" smtClean="0">
                <a:latin typeface="Courier New" pitchFamily="49" charset="0"/>
                <a:cs typeface="Courier New" pitchFamily="49" charset="0"/>
              </a:rPr>
              <a:t>'86000' </a:t>
            </a:r>
            <a:r>
              <a:rPr lang="fr-FR" sz="2000" b="1" dirty="0">
                <a:solidFill>
                  <a:schemeClr val="accent2">
                    <a:lumMod val="75000"/>
                  </a:schemeClr>
                </a:solidFill>
                <a:latin typeface="+mj-lt"/>
                <a:ea typeface="+mj-ea"/>
                <a:cs typeface="+mj-cs"/>
              </a:rPr>
              <a:t>WHERE </a:t>
            </a:r>
            <a:r>
              <a:rPr lang="fr-FR" sz="2000" b="1" dirty="0" smtClean="0">
                <a:latin typeface="Courier New" pitchFamily="49" charset="0"/>
                <a:cs typeface="Courier New" pitchFamily="49" charset="0"/>
              </a:rPr>
              <a:t>ville='POITIERS;</a:t>
            </a:r>
            <a:endParaRPr lang="fr-FR" sz="2000" dirty="0" smtClean="0"/>
          </a:p>
          <a:p>
            <a:pPr marL="0" indent="0">
              <a:buNone/>
            </a:pPr>
            <a:r>
              <a:rPr lang="fr-FR" sz="2000" dirty="0" smtClean="0"/>
              <a:t>La valeur retournée est un nombre d'enregistrements affectés ou modifiés par la requête SQL ou </a:t>
            </a:r>
            <a:r>
              <a:rPr lang="fr-FR" sz="2000" b="1" dirty="0">
                <a:solidFill>
                  <a:schemeClr val="accent2">
                    <a:lumMod val="75000"/>
                  </a:schemeClr>
                </a:solidFill>
              </a:rPr>
              <a:t>false</a:t>
            </a:r>
            <a:r>
              <a:rPr lang="fr-FR" sz="2000" dirty="0" smtClean="0"/>
              <a:t> si une erreur se produit ou si aucun enregistrement n'est modifié.</a:t>
            </a:r>
          </a:p>
          <a:p>
            <a:pPr marL="0" indent="0">
              <a:buNone/>
            </a:pPr>
            <a:endParaRPr lang="fr-FR" sz="2000" dirty="0" smtClean="0"/>
          </a:p>
          <a:p>
            <a:pPr marL="0" indent="0">
              <a:buNone/>
            </a:pPr>
            <a:endParaRPr lang="fr-FR" sz="2000" dirty="0" smtClean="0"/>
          </a:p>
        </p:txBody>
      </p:sp>
    </p:spTree>
    <p:extLst>
      <p:ext uri="{BB962C8B-B14F-4D97-AF65-F5344CB8AC3E}">
        <p14:creationId xmlns:p14="http://schemas.microsoft.com/office/powerpoint/2010/main" val="4063193656"/>
      </p:ext>
    </p:extLst>
  </p:cSld>
  <p:clrMapOvr>
    <a:masterClrMapping/>
  </p:clrMapOvr>
  <p:transition spd="slow">
    <p:wipe dir="d"/>
  </p:transition>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méthodes </a:t>
            </a:r>
            <a:r>
              <a:rPr lang="fr-FR" sz="2800" b="1" i="1" dirty="0" err="1" smtClean="0">
                <a:solidFill>
                  <a:schemeClr val="accent2">
                    <a:lumMod val="75000"/>
                  </a:schemeClr>
                </a:solidFill>
              </a:rPr>
              <a:t>exec</a:t>
            </a:r>
            <a:r>
              <a:rPr lang="fr-FR" sz="2800" b="1" i="1" dirty="0" smtClean="0">
                <a:solidFill>
                  <a:schemeClr val="accent2">
                    <a:lumMod val="75000"/>
                  </a:schemeClr>
                </a:solidFill>
              </a:rPr>
              <a:t> et </a:t>
            </a:r>
            <a:r>
              <a:rPr lang="fr-FR" sz="2800" b="1" i="1" dirty="0" err="1" smtClean="0">
                <a:solidFill>
                  <a:schemeClr val="accent2">
                    <a:lumMod val="75000"/>
                  </a:schemeClr>
                </a:solidFill>
              </a:rPr>
              <a:t>query</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12776"/>
            <a:ext cx="8424936" cy="5328592"/>
          </a:xfrm>
        </p:spPr>
        <p:txBody>
          <a:bodyPr numCol="1">
            <a:normAutofit/>
          </a:bodyPr>
          <a:lstStyle/>
          <a:p>
            <a:pPr marL="0" indent="0">
              <a:buNone/>
            </a:pPr>
            <a:r>
              <a:rPr lang="fr-FR" sz="2800" b="1" dirty="0" smtClean="0">
                <a:solidFill>
                  <a:srgbClr val="C00000"/>
                </a:solidFill>
              </a:rPr>
              <a:t>QUERY</a:t>
            </a:r>
          </a:p>
          <a:p>
            <a:pPr marL="0" indent="0">
              <a:buNone/>
            </a:pPr>
            <a:endParaRPr lang="fr-FR" sz="2000" dirty="0" smtClean="0"/>
          </a:p>
          <a:p>
            <a:pPr marL="0" indent="0">
              <a:buNone/>
            </a:pPr>
            <a:r>
              <a:rPr lang="fr-FR" sz="2000" dirty="0"/>
              <a:t>La méthode </a:t>
            </a:r>
            <a:r>
              <a:rPr lang="fr-FR" sz="2000" b="1" dirty="0" err="1" smtClean="0">
                <a:solidFill>
                  <a:schemeClr val="accent2">
                    <a:lumMod val="75000"/>
                  </a:schemeClr>
                </a:solidFill>
              </a:rPr>
              <a:t>query</a:t>
            </a:r>
            <a:r>
              <a:rPr lang="fr-FR" sz="2000" dirty="0" smtClean="0"/>
              <a:t> </a:t>
            </a:r>
            <a:r>
              <a:rPr lang="fr-FR" sz="2000" dirty="0"/>
              <a:t>est utilisée dans le cadre d'une requête de </a:t>
            </a:r>
            <a:r>
              <a:rPr lang="fr-FR" sz="2000" dirty="0" smtClean="0"/>
              <a:t>sélection d'enregistrements </a:t>
            </a:r>
            <a:r>
              <a:rPr lang="fr-FR" sz="2000" dirty="0"/>
              <a:t>de la base de </a:t>
            </a:r>
            <a:r>
              <a:rPr lang="fr-FR" sz="2000" dirty="0" smtClean="0"/>
              <a:t>données : </a:t>
            </a:r>
            <a:r>
              <a:rPr lang="fr-FR" sz="2000" b="1" dirty="0">
                <a:solidFill>
                  <a:schemeClr val="accent2">
                    <a:lumMod val="75000"/>
                  </a:schemeClr>
                </a:solidFill>
                <a:ea typeface="+mj-ea"/>
                <a:cs typeface="+mj-cs"/>
              </a:rPr>
              <a:t>SELECT</a:t>
            </a:r>
          </a:p>
          <a:p>
            <a:pPr marL="0" indent="0">
              <a:buNone/>
            </a:pPr>
            <a:r>
              <a:rPr lang="fr-FR" sz="2000" dirty="0" smtClean="0"/>
              <a:t>La valeur retournée est, selon les cas, un objet </a:t>
            </a:r>
            <a:r>
              <a:rPr lang="fr-FR" sz="2000" dirty="0" err="1" smtClean="0"/>
              <a:t>PDOStatement</a:t>
            </a:r>
            <a:r>
              <a:rPr lang="fr-FR" sz="2000" dirty="0" smtClean="0"/>
              <a:t> qui contient tous les enregistrements trouvés, un seul enregistrement ou </a:t>
            </a:r>
            <a:r>
              <a:rPr lang="fr-FR" sz="2000" b="1" dirty="0">
                <a:solidFill>
                  <a:schemeClr val="accent2">
                    <a:lumMod val="75000"/>
                  </a:schemeClr>
                </a:solidFill>
              </a:rPr>
              <a:t>false</a:t>
            </a:r>
            <a:r>
              <a:rPr lang="fr-FR" sz="2000" dirty="0" smtClean="0"/>
              <a:t> si une erreur se produit.</a:t>
            </a:r>
            <a:endParaRPr lang="fr-FR" sz="2000" dirty="0"/>
          </a:p>
          <a:p>
            <a:pPr marL="0" indent="0">
              <a:buNone/>
            </a:pPr>
            <a:r>
              <a:rPr lang="fr-FR" sz="2000" b="1" dirty="0">
                <a:solidFill>
                  <a:schemeClr val="accent2">
                    <a:lumMod val="75000"/>
                  </a:schemeClr>
                </a:solidFill>
                <a:ea typeface="+mj-ea"/>
                <a:cs typeface="+mj-cs"/>
              </a:rPr>
              <a:t>SELECT</a:t>
            </a:r>
            <a:r>
              <a:rPr lang="fr-FR" sz="2000" dirty="0" smtClean="0"/>
              <a:t> ville, </a:t>
            </a:r>
            <a:r>
              <a:rPr lang="fr-FR" sz="2000" dirty="0" err="1" smtClean="0"/>
              <a:t>code_postal</a:t>
            </a:r>
            <a:r>
              <a:rPr lang="fr-FR" sz="2000" dirty="0"/>
              <a:t> </a:t>
            </a:r>
            <a:r>
              <a:rPr lang="fr-FR" sz="2000" b="1" dirty="0" smtClean="0">
                <a:solidFill>
                  <a:schemeClr val="accent2">
                    <a:lumMod val="75000"/>
                  </a:schemeClr>
                </a:solidFill>
                <a:ea typeface="+mj-ea"/>
                <a:cs typeface="+mj-cs"/>
              </a:rPr>
              <a:t>FROM</a:t>
            </a:r>
            <a:r>
              <a:rPr lang="fr-FR" sz="2000" dirty="0" smtClean="0"/>
              <a:t> villes </a:t>
            </a:r>
            <a:r>
              <a:rPr lang="fr-FR" sz="2000" b="1" dirty="0">
                <a:solidFill>
                  <a:schemeClr val="accent2">
                    <a:lumMod val="75000"/>
                  </a:schemeClr>
                </a:solidFill>
                <a:ea typeface="+mj-ea"/>
                <a:cs typeface="+mj-cs"/>
              </a:rPr>
              <a:t>ORDER BY</a:t>
            </a:r>
            <a:r>
              <a:rPr lang="fr-FR" sz="2000" dirty="0" smtClean="0"/>
              <a:t> ville;</a:t>
            </a:r>
            <a:endParaRPr lang="fr-FR" sz="2000" dirty="0"/>
          </a:p>
          <a:p>
            <a:pPr marL="0" indent="0">
              <a:buNone/>
            </a:pPr>
            <a:endParaRPr lang="fr-FR" sz="2000" dirty="0" smtClean="0"/>
          </a:p>
        </p:txBody>
      </p:sp>
    </p:spTree>
    <p:extLst>
      <p:ext uri="{BB962C8B-B14F-4D97-AF65-F5344CB8AC3E}">
        <p14:creationId xmlns:p14="http://schemas.microsoft.com/office/powerpoint/2010/main" val="1113311834"/>
      </p:ext>
    </p:extLst>
  </p:cSld>
  <p:clrMapOvr>
    <a:masterClrMapping/>
  </p:clrMapOvr>
  <p:transition spd="slow">
    <p:wipe dir="d"/>
  </p:transition>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Méthode </a:t>
            </a:r>
            <a:r>
              <a:rPr lang="fr-FR" sz="2800" b="1" i="1" dirty="0" err="1" smtClean="0">
                <a:solidFill>
                  <a:schemeClr val="accent2">
                    <a:lumMod val="75000"/>
                  </a:schemeClr>
                </a:solidFill>
              </a:rPr>
              <a:t>exec</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12776"/>
            <a:ext cx="8424936" cy="5328592"/>
          </a:xfrm>
        </p:spPr>
        <p:txBody>
          <a:bodyPr numCol="1">
            <a:normAutofit/>
          </a:bodyPr>
          <a:lstStyle/>
          <a:p>
            <a:pPr marL="0" indent="0">
              <a:buNone/>
            </a:pPr>
            <a:r>
              <a:rPr lang="fr-FR" sz="2000" dirty="0" err="1" smtClean="0">
                <a:solidFill>
                  <a:schemeClr val="tx2">
                    <a:lumMod val="75000"/>
                  </a:schemeClr>
                </a:solidFill>
              </a:rPr>
              <a:t>integer</a:t>
            </a:r>
            <a:r>
              <a:rPr lang="fr-FR" sz="2000" b="1" dirty="0" smtClean="0">
                <a:solidFill>
                  <a:schemeClr val="accent2">
                    <a:lumMod val="75000"/>
                  </a:schemeClr>
                </a:solidFill>
              </a:rPr>
              <a:t> $</a:t>
            </a:r>
            <a:r>
              <a:rPr lang="fr-FR" sz="2000" b="1" dirty="0" err="1" smtClean="0">
                <a:solidFill>
                  <a:schemeClr val="accent2">
                    <a:lumMod val="75000"/>
                  </a:schemeClr>
                </a:solidFill>
              </a:rPr>
              <a:t>db</a:t>
            </a:r>
            <a:r>
              <a:rPr lang="fr-FR" sz="2000" b="1" dirty="0" smtClean="0">
                <a:solidFill>
                  <a:schemeClr val="accent2">
                    <a:lumMod val="75000"/>
                  </a:schemeClr>
                </a:solidFill>
              </a:rPr>
              <a:t>-&gt;</a:t>
            </a:r>
            <a:r>
              <a:rPr lang="fr-FR" sz="2000" b="1" dirty="0" err="1" smtClean="0">
                <a:solidFill>
                  <a:schemeClr val="accent2">
                    <a:lumMod val="75000"/>
                  </a:schemeClr>
                </a:solidFill>
              </a:rPr>
              <a:t>exec</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requete</a:t>
            </a:r>
            <a:r>
              <a:rPr lang="fr-FR" sz="2000" b="1" dirty="0" smtClean="0">
                <a:solidFill>
                  <a:schemeClr val="tx2">
                    <a:lumMod val="75000"/>
                  </a:schemeClr>
                </a:solidFill>
              </a:rPr>
              <a:t>)</a:t>
            </a:r>
            <a:endParaRPr lang="fr-FR" sz="2000" b="1" dirty="0" smtClean="0">
              <a:solidFill>
                <a:schemeClr val="accent2">
                  <a:lumMod val="75000"/>
                </a:schemeClr>
              </a:solidFill>
            </a:endParaRPr>
          </a:p>
          <a:p>
            <a:pPr marL="0" indent="0">
              <a:buNone/>
            </a:pPr>
            <a:endParaRPr lang="fr-FR" sz="2000" dirty="0" smtClean="0"/>
          </a:p>
          <a:p>
            <a:pPr marL="0" indent="0">
              <a:buNone/>
            </a:pPr>
            <a:r>
              <a:rPr lang="fr-FR" sz="2000" dirty="0" smtClean="0"/>
              <a:t>La méthode </a:t>
            </a:r>
            <a:r>
              <a:rPr lang="fr-FR" sz="2000" b="1" dirty="0" err="1">
                <a:solidFill>
                  <a:schemeClr val="accent2">
                    <a:lumMod val="75000"/>
                  </a:schemeClr>
                </a:solidFill>
              </a:rPr>
              <a:t>exec</a:t>
            </a:r>
            <a:r>
              <a:rPr lang="fr-FR" sz="2000" dirty="0" smtClean="0"/>
              <a:t> exécute la requête SQL </a:t>
            </a:r>
            <a:r>
              <a:rPr lang="fr-FR" sz="2000" b="1" dirty="0" smtClean="0">
                <a:solidFill>
                  <a:schemeClr val="tx2">
                    <a:lumMod val="75000"/>
                  </a:schemeClr>
                </a:solidFill>
              </a:rPr>
              <a:t>$</a:t>
            </a:r>
            <a:r>
              <a:rPr lang="fr-FR" sz="2000" b="1" dirty="0" err="1" smtClean="0">
                <a:solidFill>
                  <a:schemeClr val="tx2">
                    <a:lumMod val="75000"/>
                  </a:schemeClr>
                </a:solidFill>
              </a:rPr>
              <a:t>requete</a:t>
            </a:r>
            <a:r>
              <a:rPr lang="fr-FR" sz="2000" b="1" dirty="0" smtClean="0">
                <a:solidFill>
                  <a:schemeClr val="tx2">
                    <a:lumMod val="75000"/>
                  </a:schemeClr>
                </a:solidFill>
              </a:rPr>
              <a:t> </a:t>
            </a:r>
            <a:r>
              <a:rPr lang="fr-FR" sz="2000" dirty="0" smtClean="0"/>
              <a:t>et retourne le nombre d'enregistrements modifiés.</a:t>
            </a:r>
          </a:p>
          <a:p>
            <a:pPr marL="0" indent="0">
              <a:buNone/>
            </a:pPr>
            <a:endParaRPr lang="fr-FR" sz="2000" dirty="0" smtClean="0"/>
          </a:p>
          <a:p>
            <a:pPr marL="0" indent="0">
              <a:buNone/>
            </a:pPr>
            <a:endParaRPr lang="fr-FR" sz="2000" dirty="0"/>
          </a:p>
          <a:p>
            <a:pPr marL="0" indent="0">
              <a:buNone/>
            </a:pPr>
            <a:r>
              <a:rPr lang="fr-FR" sz="2000" dirty="0" smtClean="0"/>
              <a:t>Exemple </a:t>
            </a:r>
            <a:r>
              <a:rPr lang="fr-FR" sz="2000" dirty="0"/>
              <a:t>:</a:t>
            </a:r>
          </a:p>
          <a:p>
            <a:pPr marL="0" indent="0">
              <a:buNone/>
            </a:pPr>
            <a:r>
              <a:rPr lang="fr-FR" sz="2000" dirty="0" smtClean="0">
                <a:solidFill>
                  <a:srgbClr val="FF0000"/>
                </a:solidFill>
              </a:rPr>
              <a:t>&lt;?PHP</a:t>
            </a:r>
          </a:p>
          <a:p>
            <a:pPr marL="0" indent="0">
              <a:buNone/>
            </a:pPr>
            <a:r>
              <a:rPr lang="fr-FR" sz="1600" b="1" dirty="0" smtClean="0">
                <a:latin typeface="Courier New" pitchFamily="49" charset="0"/>
                <a:cs typeface="Courier New" pitchFamily="49" charset="0"/>
              </a:rPr>
              <a:t>$</a:t>
            </a:r>
            <a:r>
              <a:rPr lang="fr-FR" sz="1600" b="1" dirty="0" err="1" smtClean="0">
                <a:latin typeface="Courier New" pitchFamily="49" charset="0"/>
                <a:cs typeface="Courier New" pitchFamily="49" charset="0"/>
              </a:rPr>
              <a:t>requete</a:t>
            </a:r>
            <a:r>
              <a:rPr lang="fr-FR" sz="1600" b="1" dirty="0" smtClean="0">
                <a:latin typeface="Courier New" pitchFamily="49" charset="0"/>
                <a:cs typeface="Courier New" pitchFamily="49" charset="0"/>
              </a:rPr>
              <a:t> = "UPDATE villes SET </a:t>
            </a:r>
            <a:r>
              <a:rPr lang="fr-FR" sz="1600" b="1" dirty="0" err="1" smtClean="0">
                <a:latin typeface="Courier New" pitchFamily="49" charset="0"/>
                <a:cs typeface="Courier New" pitchFamily="49" charset="0"/>
              </a:rPr>
              <a:t>cp</a:t>
            </a:r>
            <a:r>
              <a:rPr lang="fr-FR" sz="1600" b="1" dirty="0" smtClean="0">
                <a:latin typeface="Courier New" pitchFamily="49" charset="0"/>
                <a:cs typeface="Courier New" pitchFamily="49" charset="0"/>
              </a:rPr>
              <a:t>='86000' WHERE nom='POITIERS';";</a:t>
            </a:r>
          </a:p>
          <a:p>
            <a:pPr marL="0" indent="0">
              <a:buNone/>
            </a:pPr>
            <a:r>
              <a:rPr lang="fr-FR" sz="1600" b="1" dirty="0" smtClean="0">
                <a:latin typeface="Courier New" pitchFamily="49" charset="0"/>
                <a:cs typeface="Courier New" pitchFamily="49" charset="0"/>
              </a:rPr>
              <a:t>$compteur = $</a:t>
            </a:r>
            <a:r>
              <a:rPr lang="fr-FR" sz="1600" b="1" dirty="0" err="1" smtClean="0">
                <a:latin typeface="Courier New" pitchFamily="49" charset="0"/>
                <a:cs typeface="Courier New" pitchFamily="49" charset="0"/>
              </a:rPr>
              <a:t>db</a:t>
            </a:r>
            <a:r>
              <a:rPr lang="fr-FR" sz="1600" b="1" dirty="0" smtClean="0">
                <a:latin typeface="Courier New" pitchFamily="49" charset="0"/>
                <a:cs typeface="Courier New" pitchFamily="49" charset="0"/>
              </a:rPr>
              <a:t>-&gt;</a:t>
            </a:r>
            <a:r>
              <a:rPr lang="fr-FR" sz="1600" b="1" dirty="0" err="1" smtClean="0">
                <a:latin typeface="Courier New" pitchFamily="49" charset="0"/>
                <a:cs typeface="Courier New" pitchFamily="49" charset="0"/>
              </a:rPr>
              <a:t>exec</a:t>
            </a:r>
            <a:r>
              <a:rPr lang="fr-FR" sz="1600" b="1" dirty="0" smtClean="0">
                <a:latin typeface="Courier New" pitchFamily="49" charset="0"/>
                <a:cs typeface="Courier New" pitchFamily="49" charset="0"/>
              </a:rPr>
              <a:t>($</a:t>
            </a:r>
            <a:r>
              <a:rPr lang="fr-FR" sz="1600" b="1" dirty="0" err="1" smtClean="0">
                <a:latin typeface="Courier New" pitchFamily="49" charset="0"/>
                <a:cs typeface="Courier New" pitchFamily="49" charset="0"/>
              </a:rPr>
              <a:t>requete</a:t>
            </a:r>
            <a:r>
              <a:rPr lang="fr-FR" sz="1600" b="1" dirty="0">
                <a:latin typeface="Courier New" pitchFamily="49" charset="0"/>
                <a:cs typeface="Courier New" pitchFamily="49" charset="0"/>
              </a:rPr>
              <a:t>);</a:t>
            </a:r>
            <a:endParaRPr lang="fr-FR" sz="1600" b="1" dirty="0" smtClean="0">
              <a:latin typeface="Courier New" pitchFamily="49" charset="0"/>
              <a:cs typeface="Courier New" pitchFamily="49" charset="0"/>
            </a:endParaRPr>
          </a:p>
          <a:p>
            <a:pPr marL="0" indent="0">
              <a:buNone/>
            </a:pPr>
            <a:r>
              <a:rPr lang="fr-FR" sz="1600" b="1" dirty="0" err="1" smtClean="0">
                <a:latin typeface="Courier New" pitchFamily="49" charset="0"/>
                <a:cs typeface="Courier New" pitchFamily="49" charset="0"/>
              </a:rPr>
              <a:t>echo</a:t>
            </a:r>
            <a:r>
              <a:rPr lang="fr-FR" sz="1600" b="1" dirty="0" smtClean="0">
                <a:latin typeface="Courier New" pitchFamily="49" charset="0"/>
                <a:cs typeface="Courier New" pitchFamily="49" charset="0"/>
              </a:rPr>
              <a:t> $compteur." enregistrements modifiés";</a:t>
            </a:r>
          </a:p>
          <a:p>
            <a:pPr marL="0" indent="0">
              <a:buNone/>
            </a:pPr>
            <a:r>
              <a:rPr lang="fr-FR" sz="2000" b="1" dirty="0" smtClean="0">
                <a:solidFill>
                  <a:srgbClr val="C00000"/>
                </a:solidFill>
                <a:latin typeface="Courier New" pitchFamily="49" charset="0"/>
                <a:cs typeface="Courier New" pitchFamily="49" charset="0"/>
              </a:rPr>
              <a:t>?&gt;</a:t>
            </a:r>
          </a:p>
        </p:txBody>
      </p:sp>
    </p:spTree>
    <p:extLst>
      <p:ext uri="{BB962C8B-B14F-4D97-AF65-F5344CB8AC3E}">
        <p14:creationId xmlns:p14="http://schemas.microsoft.com/office/powerpoint/2010/main" val="1005316543"/>
      </p:ext>
    </p:extLst>
  </p:cSld>
  <p:clrMapOvr>
    <a:masterClrMapping/>
  </p:clrMapOvr>
  <p:transition spd="slow">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Les constantes</a:t>
            </a:r>
            <a:endParaRPr lang="fr-FR" dirty="0"/>
          </a:p>
        </p:txBody>
      </p:sp>
      <p:sp>
        <p:nvSpPr>
          <p:cNvPr id="3" name="Espace réservé du contenu 2"/>
          <p:cNvSpPr>
            <a:spLocks noGrp="1"/>
          </p:cNvSpPr>
          <p:nvPr>
            <p:ph idx="1"/>
          </p:nvPr>
        </p:nvSpPr>
        <p:spPr>
          <a:xfrm>
            <a:off x="762000" y="1268760"/>
            <a:ext cx="8274496" cy="5328593"/>
          </a:xfrm>
        </p:spPr>
        <p:txBody>
          <a:bodyPr>
            <a:normAutofit/>
          </a:bodyPr>
          <a:lstStyle/>
          <a:p>
            <a:pPr marL="0" indent="0">
              <a:buNone/>
            </a:pPr>
            <a:r>
              <a:rPr lang="fr-FR" sz="2000" b="1" dirty="0" smtClean="0"/>
              <a:t>Syntaxe :</a:t>
            </a:r>
            <a:endParaRPr lang="fr-FR" sz="2000" b="1" dirty="0"/>
          </a:p>
          <a:p>
            <a:pPr marL="0" indent="0">
              <a:buNone/>
            </a:pPr>
            <a:r>
              <a:rPr lang="fr-FR" sz="2000" dirty="0"/>
              <a:t>Vous pouvez définir une constante en utilisant la fonction </a:t>
            </a:r>
            <a:r>
              <a:rPr lang="fr-FR" sz="2000" b="1" dirty="0">
                <a:solidFill>
                  <a:schemeClr val="accent2">
                    <a:lumMod val="75000"/>
                  </a:schemeClr>
                </a:solidFill>
              </a:rPr>
              <a:t>define() </a:t>
            </a:r>
            <a:r>
              <a:rPr lang="fr-FR" sz="2000" dirty="0"/>
              <a:t>ou en utilisant le mot-clé </a:t>
            </a:r>
            <a:r>
              <a:rPr lang="fr-FR" sz="2000" b="1" i="1" dirty="0" err="1" smtClean="0">
                <a:solidFill>
                  <a:schemeClr val="accent2">
                    <a:lumMod val="75000"/>
                  </a:schemeClr>
                </a:solidFill>
              </a:rPr>
              <a:t>const</a:t>
            </a:r>
            <a:r>
              <a:rPr lang="fr-FR" sz="2000" dirty="0" smtClean="0"/>
              <a:t>.</a:t>
            </a:r>
          </a:p>
          <a:p>
            <a:pPr marL="0" indent="0">
              <a:buNone/>
            </a:pPr>
            <a:r>
              <a:rPr lang="fr-FR" sz="2000" dirty="0" smtClean="0"/>
              <a:t>exemples :</a:t>
            </a:r>
          </a:p>
          <a:p>
            <a:pPr marL="0" indent="0">
              <a:buNone/>
            </a:pPr>
            <a:r>
              <a:rPr lang="fr-FR" sz="2000" b="1" i="1" dirty="0">
                <a:solidFill>
                  <a:schemeClr val="accent2">
                    <a:lumMod val="75000"/>
                  </a:schemeClr>
                </a:solidFill>
              </a:rPr>
              <a:t>define</a:t>
            </a:r>
            <a:r>
              <a:rPr lang="fr-FR" sz="2000" dirty="0" smtClean="0"/>
              <a:t>("ACCUEIL",</a:t>
            </a:r>
            <a:r>
              <a:rPr lang="fr-FR" sz="2000" dirty="0"/>
              <a:t> "Bonjour </a:t>
            </a:r>
            <a:r>
              <a:rPr lang="fr-FR" sz="2000" dirty="0" smtClean="0"/>
              <a:t>tout le</a:t>
            </a:r>
            <a:r>
              <a:rPr lang="fr-FR" sz="2000" dirty="0"/>
              <a:t> monde</a:t>
            </a:r>
            <a:r>
              <a:rPr lang="fr-FR" sz="2000" dirty="0" smtClean="0"/>
              <a:t>.");</a:t>
            </a:r>
          </a:p>
          <a:p>
            <a:pPr marL="0" indent="0">
              <a:buNone/>
            </a:pPr>
            <a:r>
              <a:rPr lang="fr-FR" sz="2000" dirty="0" err="1" smtClean="0"/>
              <a:t>echo</a:t>
            </a:r>
            <a:r>
              <a:rPr lang="fr-FR" sz="2000" dirty="0" smtClean="0"/>
              <a:t> ACCUEIL;  // affiche </a:t>
            </a:r>
            <a:r>
              <a:rPr lang="fr-FR" sz="2000" dirty="0">
                <a:solidFill>
                  <a:schemeClr val="tx2">
                    <a:lumMod val="75000"/>
                  </a:schemeClr>
                </a:solidFill>
              </a:rPr>
              <a:t>Bonjour tout le monde</a:t>
            </a:r>
            <a:r>
              <a:rPr lang="fr-FR" sz="2000" dirty="0" smtClean="0">
                <a:solidFill>
                  <a:schemeClr val="tx2">
                    <a:lumMod val="75000"/>
                  </a:schemeClr>
                </a:solidFill>
              </a:rPr>
              <a:t>.</a:t>
            </a:r>
          </a:p>
          <a:p>
            <a:pPr marL="0" indent="0">
              <a:buNone/>
            </a:pPr>
            <a:r>
              <a:rPr lang="fr-FR" sz="2000" i="1" dirty="0" smtClean="0">
                <a:solidFill>
                  <a:schemeClr val="tx2">
                    <a:lumMod val="75000"/>
                  </a:schemeClr>
                </a:solidFill>
              </a:rPr>
              <a:t>ou bien</a:t>
            </a:r>
            <a:endParaRPr lang="fr-FR" sz="2000" i="1" dirty="0">
              <a:solidFill>
                <a:schemeClr val="tx2">
                  <a:lumMod val="75000"/>
                </a:schemeClr>
              </a:solidFill>
            </a:endParaRPr>
          </a:p>
          <a:p>
            <a:pPr marL="0" indent="0">
              <a:buNone/>
            </a:pPr>
            <a:r>
              <a:rPr lang="fr-FR" sz="2000" b="1" i="1" dirty="0" err="1">
                <a:solidFill>
                  <a:schemeClr val="accent2">
                    <a:lumMod val="75000"/>
                  </a:schemeClr>
                </a:solidFill>
              </a:rPr>
              <a:t>const</a:t>
            </a:r>
            <a:r>
              <a:rPr lang="fr-FR" sz="2000" dirty="0" smtClean="0">
                <a:solidFill>
                  <a:schemeClr val="tx2">
                    <a:lumMod val="75000"/>
                  </a:schemeClr>
                </a:solidFill>
              </a:rPr>
              <a:t> ACCUEIL = </a:t>
            </a:r>
            <a:r>
              <a:rPr lang="fr-FR" sz="2000" dirty="0"/>
              <a:t>"Bonjour tout le monde</a:t>
            </a:r>
            <a:r>
              <a:rPr lang="fr-FR" sz="2000" dirty="0" smtClean="0"/>
              <a:t>.";</a:t>
            </a:r>
            <a:endParaRPr lang="fr-FR" sz="2000" dirty="0"/>
          </a:p>
          <a:p>
            <a:pPr marL="0" indent="0">
              <a:buNone/>
            </a:pPr>
            <a:r>
              <a:rPr lang="fr-FR" sz="2000" dirty="0" err="1"/>
              <a:t>echo</a:t>
            </a:r>
            <a:r>
              <a:rPr lang="fr-FR" sz="2000" dirty="0"/>
              <a:t> ACCUEIL;  // affiche </a:t>
            </a:r>
            <a:r>
              <a:rPr lang="fr-FR" sz="2000" dirty="0">
                <a:solidFill>
                  <a:schemeClr val="tx2">
                    <a:lumMod val="75000"/>
                  </a:schemeClr>
                </a:solidFill>
              </a:rPr>
              <a:t>Bonjour tout le monde</a:t>
            </a:r>
            <a:r>
              <a:rPr lang="fr-FR" sz="2000" dirty="0" smtClean="0">
                <a:solidFill>
                  <a:schemeClr val="tx2">
                    <a:lumMod val="75000"/>
                  </a:schemeClr>
                </a:solidFill>
              </a:rPr>
              <a:t>.</a:t>
            </a:r>
          </a:p>
          <a:p>
            <a:pPr marL="0" indent="0">
              <a:buNone/>
            </a:pPr>
            <a:endParaRPr lang="fr-FR" sz="2000" dirty="0">
              <a:solidFill>
                <a:schemeClr val="tx2">
                  <a:lumMod val="75000"/>
                </a:schemeClr>
              </a:solidFill>
            </a:endParaRPr>
          </a:p>
          <a:p>
            <a:pPr marL="0" indent="0">
              <a:buNone/>
            </a:pPr>
            <a:r>
              <a:rPr lang="fr-FR" sz="2000" dirty="0" smtClean="0">
                <a:solidFill>
                  <a:schemeClr val="tx2">
                    <a:lumMod val="75000"/>
                  </a:schemeClr>
                </a:solidFill>
              </a:rPr>
              <a:t>Remarque : </a:t>
            </a:r>
            <a:r>
              <a:rPr lang="fr-FR" sz="2000" dirty="0" smtClean="0"/>
              <a:t>Les constantes sont accessibles dans toutes les fonctions du scripts</a:t>
            </a:r>
          </a:p>
        </p:txBody>
      </p:sp>
    </p:spTree>
    <p:extLst>
      <p:ext uri="{BB962C8B-B14F-4D97-AF65-F5344CB8AC3E}">
        <p14:creationId xmlns:p14="http://schemas.microsoft.com/office/powerpoint/2010/main" val="1478425765"/>
      </p:ext>
    </p:extLst>
  </p:cSld>
  <p:clrMapOvr>
    <a:masterClrMapping/>
  </p:clrMapOvr>
  <p:transition spd="slow">
    <p:wipe dir="d"/>
  </p:transition>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Exercice 80 A</a:t>
            </a:r>
            <a:br>
              <a:rPr lang="fr-FR" sz="4000" b="1" i="1" dirty="0" smtClean="0"/>
            </a:br>
            <a:r>
              <a:rPr lang="fr-FR" sz="2800" b="1" i="1" dirty="0" smtClean="0">
                <a:solidFill>
                  <a:schemeClr val="accent2">
                    <a:lumMod val="75000"/>
                  </a:schemeClr>
                </a:solidFill>
              </a:rPr>
              <a:t>modifier le responsable légal de PETIT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t>serveur : </a:t>
            </a:r>
            <a:r>
              <a:rPr lang="fr-FR" sz="2000" dirty="0" err="1" smtClean="0"/>
              <a:t>localhost</a:t>
            </a:r>
            <a:endParaRPr lang="fr-FR" sz="2000" dirty="0" smtClean="0"/>
          </a:p>
          <a:p>
            <a:pPr marL="0" indent="0">
              <a:buNone/>
            </a:pPr>
            <a:r>
              <a:rPr lang="fr-FR" sz="2000" dirty="0" smtClean="0"/>
              <a:t>base de données : bourges</a:t>
            </a:r>
          </a:p>
          <a:p>
            <a:pPr marL="0" indent="0">
              <a:buNone/>
            </a:pPr>
            <a:r>
              <a:rPr lang="fr-FR" sz="2000" dirty="0" smtClean="0"/>
              <a:t>utilisateur MDF</a:t>
            </a:r>
          </a:p>
          <a:p>
            <a:pPr marL="0" indent="0">
              <a:buNone/>
            </a:pPr>
            <a:r>
              <a:rPr lang="fr-FR" sz="2000" dirty="0" smtClean="0"/>
              <a:t>mot de passe : </a:t>
            </a:r>
            <a:r>
              <a:rPr lang="fr-FR" sz="2000" dirty="0" err="1" smtClean="0"/>
              <a:t>mdf</a:t>
            </a:r>
            <a:endParaRPr lang="fr-FR" sz="2000" dirty="0" smtClean="0"/>
          </a:p>
          <a:p>
            <a:pPr marL="0" indent="0">
              <a:buNone/>
            </a:pPr>
            <a:r>
              <a:rPr lang="fr-FR" sz="2000" dirty="0" smtClean="0"/>
              <a:t>table : </a:t>
            </a:r>
            <a:r>
              <a:rPr lang="fr-FR" sz="2000" dirty="0" err="1" smtClean="0"/>
              <a:t>adherents</a:t>
            </a:r>
            <a:endParaRPr lang="fr-FR" sz="2000" dirty="0" smtClean="0"/>
          </a:p>
          <a:p>
            <a:pPr marL="0" indent="0">
              <a:buNone/>
            </a:pPr>
            <a:r>
              <a:rPr lang="fr-FR" sz="2000" dirty="0" smtClean="0"/>
              <a:t>champ nom : PETIT</a:t>
            </a:r>
          </a:p>
          <a:p>
            <a:pPr marL="0" indent="0">
              <a:buNone/>
            </a:pPr>
            <a:endParaRPr lang="fr-FR" sz="2000" dirty="0" smtClean="0"/>
          </a:p>
          <a:p>
            <a:pPr marL="0" indent="0">
              <a:buNone/>
            </a:pPr>
            <a:r>
              <a:rPr lang="fr-FR" sz="2000" dirty="0" smtClean="0"/>
              <a:t>1 - télécharger : ex80.php</a:t>
            </a:r>
          </a:p>
          <a:p>
            <a:pPr marL="0" indent="0">
              <a:buNone/>
            </a:pPr>
            <a:r>
              <a:rPr lang="fr-FR" sz="2000" dirty="0" smtClean="0"/>
              <a:t>2 - compléter le code pour afficher :</a:t>
            </a:r>
          </a:p>
          <a:p>
            <a:pPr>
              <a:buFont typeface="Arial" pitchFamily="34" charset="0"/>
              <a:buChar char="•"/>
            </a:pPr>
            <a:r>
              <a:rPr lang="fr-FR" sz="2000" dirty="0"/>
              <a:t>	</a:t>
            </a:r>
            <a:r>
              <a:rPr lang="fr-FR" sz="2000" dirty="0" smtClean="0"/>
              <a:t>modifier le contenu du champ </a:t>
            </a:r>
            <a:r>
              <a:rPr lang="fr-FR" sz="2000" dirty="0" err="1" smtClean="0"/>
              <a:t>responsable_legal</a:t>
            </a:r>
            <a:r>
              <a:rPr lang="fr-FR" sz="2000" dirty="0" smtClean="0"/>
              <a:t> de l'adhérent PETIT en Bertrand DUPUY</a:t>
            </a:r>
          </a:p>
          <a:p>
            <a:pPr>
              <a:buFont typeface="Arial" pitchFamily="34" charset="0"/>
              <a:buChar char="•"/>
            </a:pPr>
            <a:r>
              <a:rPr lang="fr-FR" sz="2000" dirty="0"/>
              <a:t>	</a:t>
            </a:r>
            <a:r>
              <a:rPr lang="fr-FR" sz="2000" dirty="0" smtClean="0"/>
              <a:t>Afficher le nombre d'enregistrements modifiés</a:t>
            </a:r>
          </a:p>
          <a:p>
            <a:pPr>
              <a:buFont typeface="Arial" pitchFamily="34" charset="0"/>
              <a:buChar char="•"/>
            </a:pPr>
            <a:endParaRPr lang="fr-FR" sz="2000" dirty="0" smtClean="0"/>
          </a:p>
        </p:txBody>
      </p:sp>
    </p:spTree>
    <p:extLst>
      <p:ext uri="{BB962C8B-B14F-4D97-AF65-F5344CB8AC3E}">
        <p14:creationId xmlns:p14="http://schemas.microsoft.com/office/powerpoint/2010/main" val="3067995952"/>
      </p:ext>
    </p:extLst>
  </p:cSld>
  <p:clrMapOvr>
    <a:masterClrMapping/>
  </p:clrMapOvr>
  <p:transition spd="slow">
    <p:wipe dir="d"/>
  </p:transition>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Exercice 80 A</a:t>
            </a:r>
            <a:br>
              <a:rPr lang="fr-FR" sz="4000" b="1" i="1" dirty="0" smtClean="0"/>
            </a:br>
            <a:r>
              <a:rPr lang="fr-FR" sz="2800" b="1" i="1" dirty="0" smtClean="0">
                <a:solidFill>
                  <a:schemeClr val="accent2">
                    <a:lumMod val="75000"/>
                  </a:schemeClr>
                </a:solidFill>
              </a:rPr>
              <a:t>modifier le responsable légal de PETIT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1600" b="1" dirty="0">
                <a:solidFill>
                  <a:srgbClr val="FF0000"/>
                </a:solidFill>
              </a:rPr>
              <a:t>&lt;?PHP</a:t>
            </a:r>
          </a:p>
          <a:p>
            <a:pPr marL="0" indent="0">
              <a:buNone/>
            </a:pPr>
            <a:r>
              <a:rPr lang="fr-FR" sz="1600" b="1" dirty="0" smtClean="0">
                <a:latin typeface="Courier New" pitchFamily="49" charset="0"/>
                <a:cs typeface="Courier New" pitchFamily="49" charset="0"/>
              </a:rPr>
              <a:t>$</a:t>
            </a:r>
            <a:r>
              <a:rPr lang="fr-FR" sz="1600" b="1" dirty="0" err="1">
                <a:latin typeface="Courier New" pitchFamily="49" charset="0"/>
                <a:cs typeface="Courier New" pitchFamily="49" charset="0"/>
              </a:rPr>
              <a:t>query</a:t>
            </a:r>
            <a:r>
              <a:rPr lang="fr-FR" sz="1600" b="1" dirty="0">
                <a:latin typeface="Courier New" pitchFamily="49" charset="0"/>
                <a:cs typeface="Courier New" pitchFamily="49" charset="0"/>
              </a:rPr>
              <a:t> = "UPDATE </a:t>
            </a:r>
            <a:r>
              <a:rPr lang="fr-FR" sz="1600" b="1" dirty="0" err="1">
                <a:latin typeface="Courier New" pitchFamily="49" charset="0"/>
                <a:cs typeface="Courier New" pitchFamily="49" charset="0"/>
              </a:rPr>
              <a:t>adherents</a:t>
            </a:r>
            <a:r>
              <a:rPr lang="fr-FR" sz="1600" b="1" dirty="0">
                <a:latin typeface="Courier New" pitchFamily="49" charset="0"/>
                <a:cs typeface="Courier New" pitchFamily="49" charset="0"/>
              </a:rPr>
              <a:t> SET </a:t>
            </a:r>
            <a:r>
              <a:rPr lang="fr-FR" sz="1600" b="1" dirty="0" err="1">
                <a:latin typeface="Courier New" pitchFamily="49" charset="0"/>
                <a:cs typeface="Courier New" pitchFamily="49" charset="0"/>
              </a:rPr>
              <a:t>responsable_legal</a:t>
            </a:r>
            <a:r>
              <a:rPr lang="fr-FR" sz="1600" b="1" dirty="0">
                <a:latin typeface="Courier New" pitchFamily="49" charset="0"/>
                <a:cs typeface="Courier New" pitchFamily="49" charset="0"/>
              </a:rPr>
              <a:t> = 'Bertrand DUPUY' WHERE nom='PETIT'";</a:t>
            </a:r>
          </a:p>
          <a:p>
            <a:pPr marL="0" indent="0">
              <a:buNone/>
            </a:pPr>
            <a:r>
              <a:rPr lang="fr-FR" sz="1600" b="1" dirty="0">
                <a:latin typeface="Courier New" pitchFamily="49" charset="0"/>
                <a:cs typeface="Courier New" pitchFamily="49" charset="0"/>
              </a:rPr>
              <a:t>$</a:t>
            </a:r>
            <a:r>
              <a:rPr lang="fr-FR" sz="1600" b="1" dirty="0" err="1">
                <a:latin typeface="Courier New" pitchFamily="49" charset="0"/>
                <a:cs typeface="Courier New" pitchFamily="49" charset="0"/>
              </a:rPr>
              <a:t>nbenr</a:t>
            </a:r>
            <a:r>
              <a:rPr lang="fr-FR" sz="1600" b="1" dirty="0">
                <a:latin typeface="Courier New" pitchFamily="49" charset="0"/>
                <a:cs typeface="Courier New" pitchFamily="49" charset="0"/>
              </a:rPr>
              <a:t> = $</a:t>
            </a:r>
            <a:r>
              <a:rPr lang="fr-FR" sz="1600" b="1" dirty="0" err="1" smtClean="0">
                <a:latin typeface="Courier New" pitchFamily="49" charset="0"/>
                <a:cs typeface="Courier New" pitchFamily="49" charset="0"/>
              </a:rPr>
              <a:t>db</a:t>
            </a:r>
            <a:r>
              <a:rPr lang="fr-FR" sz="1600" b="1" dirty="0" smtClean="0">
                <a:latin typeface="Courier New" pitchFamily="49" charset="0"/>
                <a:cs typeface="Courier New" pitchFamily="49" charset="0"/>
              </a:rPr>
              <a:t>-</a:t>
            </a:r>
            <a:r>
              <a:rPr lang="fr-FR" sz="1600" b="1" dirty="0">
                <a:latin typeface="Courier New" pitchFamily="49" charset="0"/>
                <a:cs typeface="Courier New" pitchFamily="49" charset="0"/>
              </a:rPr>
              <a:t>&gt;</a:t>
            </a:r>
            <a:r>
              <a:rPr lang="fr-FR" sz="1600" b="1" dirty="0" err="1">
                <a:latin typeface="Courier New" pitchFamily="49" charset="0"/>
                <a:cs typeface="Courier New" pitchFamily="49" charset="0"/>
              </a:rPr>
              <a:t>exec</a:t>
            </a:r>
            <a:r>
              <a:rPr lang="fr-FR" sz="1600" b="1" dirty="0" smtClean="0">
                <a:latin typeface="Courier New" pitchFamily="49" charset="0"/>
                <a:cs typeface="Courier New" pitchFamily="49" charset="0"/>
              </a:rPr>
              <a:t>($</a:t>
            </a:r>
            <a:r>
              <a:rPr lang="fr-FR" sz="1600" b="1" dirty="0" err="1" smtClean="0">
                <a:latin typeface="Courier New" pitchFamily="49" charset="0"/>
                <a:cs typeface="Courier New" pitchFamily="49" charset="0"/>
              </a:rPr>
              <a:t>query</a:t>
            </a:r>
            <a:r>
              <a:rPr lang="fr-FR" sz="1600" b="1" dirty="0" smtClean="0">
                <a:latin typeface="Courier New" pitchFamily="49" charset="0"/>
                <a:cs typeface="Courier New" pitchFamily="49" charset="0"/>
              </a:rPr>
              <a:t>);</a:t>
            </a:r>
            <a:endParaRPr lang="fr-FR" sz="1600" b="1" dirty="0">
              <a:latin typeface="Courier New" pitchFamily="49" charset="0"/>
              <a:cs typeface="Courier New" pitchFamily="49" charset="0"/>
            </a:endParaRPr>
          </a:p>
          <a:p>
            <a:pPr marL="0" indent="0">
              <a:buNone/>
            </a:pPr>
            <a:r>
              <a:rPr lang="fr-FR" sz="1600" b="1" dirty="0" err="1">
                <a:latin typeface="Courier New" pitchFamily="49" charset="0"/>
                <a:cs typeface="Courier New" pitchFamily="49" charset="0"/>
              </a:rPr>
              <a:t>echo</a:t>
            </a:r>
            <a:r>
              <a:rPr lang="fr-FR" sz="1600" b="1" dirty="0">
                <a:latin typeface="Courier New" pitchFamily="49" charset="0"/>
                <a:cs typeface="Courier New" pitchFamily="49" charset="0"/>
              </a:rPr>
              <a:t> "&lt;</a:t>
            </a:r>
            <a:r>
              <a:rPr lang="fr-FR" sz="1600" b="1" dirty="0" err="1">
                <a:latin typeface="Courier New" pitchFamily="49" charset="0"/>
                <a:cs typeface="Courier New" pitchFamily="49" charset="0"/>
              </a:rPr>
              <a:t>br</a:t>
            </a:r>
            <a:r>
              <a:rPr lang="fr-FR" sz="1600" b="1" dirty="0" smtClean="0">
                <a:latin typeface="Courier New" pitchFamily="49" charset="0"/>
                <a:cs typeface="Courier New" pitchFamily="49" charset="0"/>
              </a:rPr>
              <a:t>/&gt;$</a:t>
            </a:r>
            <a:r>
              <a:rPr lang="fr-FR" sz="1600" b="1" dirty="0" err="1">
                <a:latin typeface="Courier New" pitchFamily="49" charset="0"/>
                <a:cs typeface="Courier New" pitchFamily="49" charset="0"/>
              </a:rPr>
              <a:t>nbenr</a:t>
            </a:r>
            <a:r>
              <a:rPr lang="fr-FR" sz="1600" b="1" dirty="0">
                <a:latin typeface="Courier New" pitchFamily="49" charset="0"/>
                <a:cs typeface="Courier New" pitchFamily="49" charset="0"/>
              </a:rPr>
              <a:t>." </a:t>
            </a:r>
            <a:r>
              <a:rPr lang="fr-FR" sz="1600" b="1" dirty="0" smtClean="0">
                <a:latin typeface="Courier New" pitchFamily="49" charset="0"/>
                <a:cs typeface="Courier New" pitchFamily="49" charset="0"/>
              </a:rPr>
              <a:t>adhérent(s) modifiés.";</a:t>
            </a:r>
          </a:p>
          <a:p>
            <a:pPr marL="0" indent="0">
              <a:buNone/>
            </a:pPr>
            <a:r>
              <a:rPr lang="fr-FR" sz="1600" b="1" dirty="0" smtClean="0">
                <a:solidFill>
                  <a:srgbClr val="FF0000"/>
                </a:solidFill>
                <a:latin typeface="Courier New" pitchFamily="49" charset="0"/>
                <a:cs typeface="Courier New" pitchFamily="49" charset="0"/>
              </a:rPr>
              <a:t>?&gt;</a:t>
            </a:r>
          </a:p>
        </p:txBody>
      </p:sp>
    </p:spTree>
    <p:extLst>
      <p:ext uri="{BB962C8B-B14F-4D97-AF65-F5344CB8AC3E}">
        <p14:creationId xmlns:p14="http://schemas.microsoft.com/office/powerpoint/2010/main" val="3343291821"/>
      </p:ext>
    </p:extLst>
  </p:cSld>
  <p:clrMapOvr>
    <a:masterClrMapping/>
  </p:clrMapOvr>
  <p:transition spd="slow">
    <p:wipe dir="d"/>
  </p:transition>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Méthode </a:t>
            </a:r>
            <a:r>
              <a:rPr lang="fr-FR" sz="2800" b="1" i="1" dirty="0" err="1" smtClean="0">
                <a:solidFill>
                  <a:schemeClr val="accent2">
                    <a:lumMod val="75000"/>
                  </a:schemeClr>
                </a:solidFill>
              </a:rPr>
              <a:t>query</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12776"/>
            <a:ext cx="8424936" cy="5328592"/>
          </a:xfrm>
        </p:spPr>
        <p:txBody>
          <a:bodyPr numCol="1">
            <a:normAutofit/>
          </a:bodyPr>
          <a:lstStyle/>
          <a:p>
            <a:pPr marL="0" indent="0">
              <a:buNone/>
            </a:pPr>
            <a:r>
              <a:rPr lang="fr-FR" sz="2000" dirty="0" smtClean="0">
                <a:solidFill>
                  <a:schemeClr val="tx2">
                    <a:lumMod val="75000"/>
                  </a:schemeClr>
                </a:solidFill>
              </a:rPr>
              <a:t>objet PDOStatement</a:t>
            </a:r>
            <a:r>
              <a:rPr lang="fr-FR" sz="2000" b="1" dirty="0" smtClean="0">
                <a:solidFill>
                  <a:schemeClr val="accent2">
                    <a:lumMod val="75000"/>
                  </a:schemeClr>
                </a:solidFill>
              </a:rPr>
              <a:t> $</a:t>
            </a:r>
            <a:r>
              <a:rPr lang="fr-FR" sz="2000" b="1" dirty="0" err="1" smtClean="0">
                <a:solidFill>
                  <a:schemeClr val="accent2">
                    <a:lumMod val="75000"/>
                  </a:schemeClr>
                </a:solidFill>
              </a:rPr>
              <a:t>db</a:t>
            </a:r>
            <a:r>
              <a:rPr lang="fr-FR" sz="2000" b="1" dirty="0" smtClean="0">
                <a:solidFill>
                  <a:schemeClr val="accent2">
                    <a:lumMod val="75000"/>
                  </a:schemeClr>
                </a:solidFill>
              </a:rPr>
              <a:t>-&gt;</a:t>
            </a:r>
            <a:r>
              <a:rPr lang="fr-FR" sz="2000" b="1" dirty="0" err="1" smtClean="0">
                <a:solidFill>
                  <a:schemeClr val="accent2">
                    <a:lumMod val="75000"/>
                  </a:schemeClr>
                </a:solidFill>
              </a:rPr>
              <a:t>query</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query</a:t>
            </a:r>
            <a:r>
              <a:rPr lang="fr-FR" sz="2000" b="1" dirty="0" smtClean="0">
                <a:solidFill>
                  <a:schemeClr val="tx2">
                    <a:lumMod val="75000"/>
                  </a:schemeClr>
                </a:solidFill>
              </a:rPr>
              <a:t>)</a:t>
            </a:r>
          </a:p>
          <a:p>
            <a:pPr marL="0" indent="0">
              <a:buNone/>
            </a:pPr>
            <a:r>
              <a:rPr lang="fr-FR" sz="2000" dirty="0" smtClean="0"/>
              <a:t>	Retourne </a:t>
            </a:r>
            <a:r>
              <a:rPr lang="fr-FR" sz="2000" dirty="0"/>
              <a:t>chaque enregistrement de la </a:t>
            </a:r>
            <a:r>
              <a:rPr lang="fr-FR" sz="2000" dirty="0" smtClean="0"/>
              <a:t>requête de sélection, </a:t>
            </a:r>
            <a:r>
              <a:rPr lang="fr-FR" sz="2000" dirty="0"/>
              <a:t>un par </a:t>
            </a:r>
            <a:r>
              <a:rPr lang="fr-FR" sz="2000" dirty="0" smtClean="0"/>
              <a:t>un</a:t>
            </a:r>
            <a:r>
              <a:rPr lang="fr-FR" sz="2000" dirty="0"/>
              <a:t> </a:t>
            </a:r>
            <a:r>
              <a:rPr lang="fr-FR" sz="2000" dirty="0" smtClean="0"/>
              <a:t>ou globalement, dans un objet,</a:t>
            </a:r>
          </a:p>
          <a:p>
            <a:pPr marL="0" indent="0">
              <a:buNone/>
            </a:pPr>
            <a:endParaRPr lang="fr-FR" sz="2000" dirty="0" smtClean="0"/>
          </a:p>
          <a:p>
            <a:pPr marL="0" indent="0">
              <a:buNone/>
            </a:pPr>
            <a:r>
              <a:rPr lang="fr-FR" sz="2000" dirty="0"/>
              <a:t>Exécute une requête SQL, retourne un jeu de résultats en tant qu'objet </a:t>
            </a:r>
            <a:r>
              <a:rPr lang="fr-FR" sz="2000" dirty="0" smtClean="0"/>
              <a:t>PDOStatement.</a:t>
            </a:r>
          </a:p>
          <a:p>
            <a:pPr marL="0" indent="0">
              <a:buNone/>
            </a:pPr>
            <a:r>
              <a:rPr lang="fr-FR" sz="2000" u="sng" dirty="0" smtClean="0"/>
              <a:t>Valeur de retour </a:t>
            </a:r>
            <a:r>
              <a:rPr lang="fr-FR" sz="2000" dirty="0" smtClean="0"/>
              <a:t>: un objet PDOStatement ou false s'il y a une erreur, </a:t>
            </a:r>
          </a:p>
          <a:p>
            <a:pPr marL="0" indent="0">
              <a:buNone/>
            </a:pPr>
            <a:endParaRPr lang="fr-FR" sz="2000" dirty="0" smtClean="0"/>
          </a:p>
        </p:txBody>
      </p:sp>
    </p:spTree>
    <p:extLst>
      <p:ext uri="{BB962C8B-B14F-4D97-AF65-F5344CB8AC3E}">
        <p14:creationId xmlns:p14="http://schemas.microsoft.com/office/powerpoint/2010/main" val="1133518587"/>
      </p:ext>
    </p:extLst>
  </p:cSld>
  <p:clrMapOvr>
    <a:masterClrMapping/>
  </p:clrMapOvr>
  <p:transition spd="slow">
    <p:wipe dir="d"/>
  </p:transition>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Méthode </a:t>
            </a:r>
            <a:r>
              <a:rPr lang="fr-FR" sz="2800" b="1" i="1" dirty="0" err="1" smtClean="0">
                <a:solidFill>
                  <a:schemeClr val="accent2">
                    <a:lumMod val="75000"/>
                  </a:schemeClr>
                </a:solidFill>
              </a:rPr>
              <a:t>query</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12776"/>
            <a:ext cx="8424936" cy="5328592"/>
          </a:xfrm>
        </p:spPr>
        <p:txBody>
          <a:bodyPr numCol="1">
            <a:normAutofit/>
          </a:bodyPr>
          <a:lstStyle/>
          <a:p>
            <a:pPr marL="0" indent="0">
              <a:buNone/>
            </a:pPr>
            <a:r>
              <a:rPr lang="fr-FR" sz="2000" dirty="0" smtClean="0">
                <a:solidFill>
                  <a:schemeClr val="tx2">
                    <a:lumMod val="75000"/>
                  </a:schemeClr>
                </a:solidFill>
              </a:rPr>
              <a:t>Quelques exemples de l'utilisation de </a:t>
            </a:r>
            <a:r>
              <a:rPr lang="fr-FR" sz="2000" b="1" dirty="0" err="1" smtClean="0">
                <a:solidFill>
                  <a:schemeClr val="accent2">
                    <a:lumMod val="75000"/>
                  </a:schemeClr>
                </a:solidFill>
              </a:rPr>
              <a:t>query</a:t>
            </a:r>
            <a:r>
              <a:rPr lang="fr-FR" sz="2000" b="1" dirty="0" smtClean="0">
                <a:solidFill>
                  <a:schemeClr val="accent2">
                    <a:lumMod val="75000"/>
                  </a:schemeClr>
                </a:solidFill>
              </a:rPr>
              <a:t> :</a:t>
            </a:r>
          </a:p>
          <a:p>
            <a:pPr marL="0" indent="0">
              <a:buNone/>
            </a:pPr>
            <a:r>
              <a:rPr lang="fr-FR" sz="2000" dirty="0" smtClean="0"/>
              <a:t>Voici la table "</a:t>
            </a:r>
            <a:r>
              <a:rPr lang="fr-FR" sz="2000" dirty="0" err="1" smtClean="0"/>
              <a:t>adherents</a:t>
            </a:r>
            <a:r>
              <a:rPr lang="fr-FR" sz="2000" dirty="0" smtClean="0"/>
              <a:t> "de la base de données "bourges" qui va nous servir de support :</a:t>
            </a:r>
          </a:p>
          <a:p>
            <a:pPr marL="0" indent="0">
              <a:buNone/>
            </a:pPr>
            <a:endParaRPr lang="fr-FR" sz="2000" dirty="0" smtClean="0"/>
          </a:p>
          <a:p>
            <a:pPr marL="0" indent="0">
              <a:buNone/>
            </a:pPr>
            <a:endParaRPr lang="fr-FR" sz="20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780927"/>
            <a:ext cx="5328592" cy="364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5045331"/>
      </p:ext>
    </p:extLst>
  </p:cSld>
  <p:clrMapOvr>
    <a:masterClrMapping/>
  </p:clrMapOvr>
  <p:transition spd="slow">
    <p:wipe dir="d"/>
  </p:transition>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Méthode </a:t>
            </a:r>
            <a:r>
              <a:rPr lang="fr-FR" sz="2800" b="1" i="1" dirty="0" err="1" smtClean="0">
                <a:solidFill>
                  <a:schemeClr val="accent2">
                    <a:lumMod val="75000"/>
                  </a:schemeClr>
                </a:solidFill>
              </a:rPr>
              <a:t>query</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12776"/>
            <a:ext cx="8424936" cy="5328592"/>
          </a:xfrm>
        </p:spPr>
        <p:txBody>
          <a:bodyPr numCol="1">
            <a:normAutofit/>
          </a:bodyPr>
          <a:lstStyle/>
          <a:p>
            <a:pPr marL="0" indent="0">
              <a:buNone/>
            </a:pPr>
            <a:r>
              <a:rPr lang="fr-FR" sz="2000" dirty="0" smtClean="0"/>
              <a:t>Fonctionnement d'une requête de sélection :</a:t>
            </a:r>
          </a:p>
          <a:p>
            <a:pPr marL="0" indent="0">
              <a:buNone/>
            </a:pPr>
            <a:r>
              <a:rPr lang="fr-FR" sz="2000" dirty="0" smtClean="0"/>
              <a:t>1 / PHP lance la requête de sélection vers la base de données,</a:t>
            </a:r>
          </a:p>
          <a:p>
            <a:pPr marL="0" indent="0">
              <a:buNone/>
            </a:pPr>
            <a:r>
              <a:rPr lang="fr-FR" sz="2000" dirty="0" smtClean="0"/>
              <a:t>2 / MySQL exécute la requête et </a:t>
            </a:r>
            <a:r>
              <a:rPr lang="fr-FR" sz="2000" u="sng" dirty="0" smtClean="0"/>
              <a:t>mémorise les résultats</a:t>
            </a:r>
            <a:r>
              <a:rPr lang="fr-FR" sz="2000" dirty="0" smtClean="0"/>
              <a:t>. Ces résultats sont tenus à la disposition du script PHP sur le serveur.</a:t>
            </a:r>
          </a:p>
          <a:p>
            <a:pPr marL="0" indent="0">
              <a:buNone/>
            </a:pPr>
            <a:r>
              <a:rPr lang="fr-FR" sz="2000" dirty="0" smtClean="0"/>
              <a:t>3 / Le script PHP va chercher en mémoire un ou plusieurs enregistrements, résultat de la requête. </a:t>
            </a:r>
          </a:p>
          <a:p>
            <a:pPr marL="0" indent="0">
              <a:buNone/>
            </a:pPr>
            <a:endParaRPr lang="fr-FR" sz="20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9952" y="3501008"/>
            <a:ext cx="1522294"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768" y="4581128"/>
            <a:ext cx="2509894"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4725144"/>
            <a:ext cx="209550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lèche droite 5"/>
          <p:cNvSpPr/>
          <p:nvPr/>
        </p:nvSpPr>
        <p:spPr>
          <a:xfrm rot="19974368">
            <a:off x="2785468" y="3842510"/>
            <a:ext cx="1254947" cy="739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12" name="Flèche droite 11"/>
          <p:cNvSpPr/>
          <p:nvPr/>
        </p:nvSpPr>
        <p:spPr>
          <a:xfrm rot="2441499">
            <a:off x="5996265" y="3966307"/>
            <a:ext cx="1254947" cy="6671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
        <p:nvSpPr>
          <p:cNvPr id="7" name="Flèche gauche 6"/>
          <p:cNvSpPr/>
          <p:nvPr/>
        </p:nvSpPr>
        <p:spPr>
          <a:xfrm>
            <a:off x="3851920" y="5644306"/>
            <a:ext cx="1810326" cy="6650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spTree>
    <p:extLst>
      <p:ext uri="{BB962C8B-B14F-4D97-AF65-F5344CB8AC3E}">
        <p14:creationId xmlns:p14="http://schemas.microsoft.com/office/powerpoint/2010/main" val="1066879392"/>
      </p:ext>
    </p:extLst>
  </p:cSld>
  <p:clrMapOvr>
    <a:masterClrMapping/>
  </p:clrMapOvr>
  <p:transition spd="slow">
    <p:wipe dir="d"/>
  </p:transition>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Méthode </a:t>
            </a:r>
            <a:r>
              <a:rPr lang="fr-FR" sz="2800" b="1" i="1" dirty="0" err="1" smtClean="0">
                <a:solidFill>
                  <a:schemeClr val="accent2">
                    <a:lumMod val="75000"/>
                  </a:schemeClr>
                </a:solidFill>
              </a:rPr>
              <a:t>query</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12776"/>
            <a:ext cx="8424936" cy="5328592"/>
          </a:xfrm>
        </p:spPr>
        <p:txBody>
          <a:bodyPr numCol="1">
            <a:normAutofit/>
          </a:bodyPr>
          <a:lstStyle/>
          <a:p>
            <a:pPr marL="0" indent="0">
              <a:buNone/>
            </a:pPr>
            <a:r>
              <a:rPr lang="fr-FR" sz="2000" dirty="0" smtClean="0"/>
              <a:t>Fonctionnement d'une requête de sélection :</a:t>
            </a:r>
          </a:p>
          <a:p>
            <a:pPr marL="0" indent="0">
              <a:buNone/>
            </a:pPr>
            <a:r>
              <a:rPr lang="fr-FR" sz="2000" dirty="0" smtClean="0"/>
              <a:t>1 / </a:t>
            </a:r>
            <a:r>
              <a:rPr lang="fr-FR" sz="2000" b="1" dirty="0">
                <a:solidFill>
                  <a:schemeClr val="tx2"/>
                </a:solidFill>
              </a:rPr>
              <a:t>$</a:t>
            </a:r>
            <a:r>
              <a:rPr lang="fr-FR" sz="2000" b="1" dirty="0" err="1">
                <a:solidFill>
                  <a:schemeClr val="tx2"/>
                </a:solidFill>
              </a:rPr>
              <a:t>resultat</a:t>
            </a:r>
            <a:r>
              <a:rPr lang="fr-FR" sz="2000" b="1" dirty="0">
                <a:solidFill>
                  <a:schemeClr val="tx2"/>
                </a:solidFill>
              </a:rPr>
              <a:t>=</a:t>
            </a:r>
            <a:r>
              <a:rPr lang="fr-FR" sz="2000" b="1" dirty="0">
                <a:solidFill>
                  <a:srgbClr val="C00000"/>
                </a:solidFill>
              </a:rPr>
              <a:t>$</a:t>
            </a:r>
            <a:r>
              <a:rPr lang="fr-FR" sz="2000" b="1" dirty="0" err="1">
                <a:solidFill>
                  <a:srgbClr val="C00000"/>
                </a:solidFill>
              </a:rPr>
              <a:t>db</a:t>
            </a:r>
            <a:r>
              <a:rPr lang="fr-FR" sz="2000" b="1" dirty="0">
                <a:solidFill>
                  <a:srgbClr val="C00000"/>
                </a:solidFill>
              </a:rPr>
              <a:t>-&gt;</a:t>
            </a:r>
            <a:r>
              <a:rPr lang="fr-FR" sz="2000" b="1" dirty="0" err="1">
                <a:solidFill>
                  <a:srgbClr val="C00000"/>
                </a:solidFill>
              </a:rPr>
              <a:t>query</a:t>
            </a:r>
            <a:r>
              <a:rPr lang="fr-FR" sz="2000" b="1" dirty="0">
                <a:solidFill>
                  <a:schemeClr val="tx2"/>
                </a:solidFill>
              </a:rPr>
              <a:t>($</a:t>
            </a:r>
            <a:r>
              <a:rPr lang="fr-FR" sz="2000" b="1" dirty="0" err="1">
                <a:solidFill>
                  <a:schemeClr val="tx2"/>
                </a:solidFill>
              </a:rPr>
              <a:t>requete</a:t>
            </a:r>
            <a:r>
              <a:rPr lang="fr-FR" sz="2000" b="1" dirty="0">
                <a:solidFill>
                  <a:schemeClr val="tx2"/>
                </a:solidFill>
              </a:rPr>
              <a:t>);</a:t>
            </a:r>
          </a:p>
          <a:p>
            <a:pPr marL="0" indent="0">
              <a:buNone/>
            </a:pPr>
            <a:r>
              <a:rPr lang="fr-FR" sz="2000" dirty="0" smtClean="0"/>
              <a:t>2 / </a:t>
            </a:r>
            <a:r>
              <a:rPr lang="fr-FR" sz="2000" dirty="0">
                <a:solidFill>
                  <a:schemeClr val="accent6">
                    <a:lumMod val="50000"/>
                  </a:schemeClr>
                </a:solidFill>
              </a:rPr>
              <a:t>SELECT nom, </a:t>
            </a:r>
            <a:r>
              <a:rPr lang="fr-FR" sz="2000" dirty="0" err="1">
                <a:solidFill>
                  <a:schemeClr val="accent6">
                    <a:lumMod val="50000"/>
                  </a:schemeClr>
                </a:solidFill>
              </a:rPr>
              <a:t>prenom</a:t>
            </a:r>
            <a:r>
              <a:rPr lang="fr-FR" sz="2000" dirty="0">
                <a:solidFill>
                  <a:schemeClr val="accent6">
                    <a:lumMod val="50000"/>
                  </a:schemeClr>
                </a:solidFill>
              </a:rPr>
              <a:t> FROM </a:t>
            </a:r>
            <a:r>
              <a:rPr lang="fr-FR" sz="2000" dirty="0" err="1">
                <a:solidFill>
                  <a:schemeClr val="accent6">
                    <a:lumMod val="50000"/>
                  </a:schemeClr>
                </a:solidFill>
              </a:rPr>
              <a:t>adherents</a:t>
            </a:r>
            <a:r>
              <a:rPr lang="fr-FR" sz="2000" dirty="0">
                <a:solidFill>
                  <a:schemeClr val="accent6">
                    <a:lumMod val="50000"/>
                  </a:schemeClr>
                </a:solidFill>
              </a:rPr>
              <a:t> ORDER BY nom</a:t>
            </a:r>
            <a:r>
              <a:rPr lang="fr-FR" sz="2000" dirty="0" smtClean="0">
                <a:solidFill>
                  <a:schemeClr val="accent6">
                    <a:lumMod val="50000"/>
                  </a:schemeClr>
                </a:solidFill>
              </a:rPr>
              <a:t>;</a:t>
            </a:r>
          </a:p>
          <a:p>
            <a:pPr marL="0" indent="0">
              <a:buNone/>
            </a:pPr>
            <a:r>
              <a:rPr lang="fr-FR" sz="2000" dirty="0" smtClean="0"/>
              <a:t>3 / </a:t>
            </a:r>
            <a:r>
              <a:rPr lang="fr-FR" sz="2000" b="1" dirty="0">
                <a:solidFill>
                  <a:schemeClr val="tx2"/>
                </a:solidFill>
              </a:rPr>
              <a:t>$</a:t>
            </a:r>
            <a:r>
              <a:rPr lang="fr-FR" sz="2000" b="1" dirty="0" err="1">
                <a:solidFill>
                  <a:schemeClr val="tx2"/>
                </a:solidFill>
              </a:rPr>
              <a:t>enreg</a:t>
            </a:r>
            <a:r>
              <a:rPr lang="fr-FR" sz="2000" b="1" dirty="0">
                <a:solidFill>
                  <a:schemeClr val="tx2"/>
                </a:solidFill>
              </a:rPr>
              <a:t>=</a:t>
            </a:r>
            <a:r>
              <a:rPr lang="fr-FR" sz="2000" b="1" dirty="0">
                <a:solidFill>
                  <a:srgbClr val="C00000"/>
                </a:solidFill>
              </a:rPr>
              <a:t>$</a:t>
            </a:r>
            <a:r>
              <a:rPr lang="fr-FR" sz="2000" b="1" dirty="0" err="1">
                <a:solidFill>
                  <a:srgbClr val="C00000"/>
                </a:solidFill>
              </a:rPr>
              <a:t>resultat</a:t>
            </a:r>
            <a:r>
              <a:rPr lang="fr-FR" sz="2000" b="1" dirty="0">
                <a:solidFill>
                  <a:srgbClr val="C00000"/>
                </a:solidFill>
              </a:rPr>
              <a:t>-&gt;</a:t>
            </a:r>
            <a:r>
              <a:rPr lang="fr-FR" sz="2000" b="1" dirty="0" err="1">
                <a:solidFill>
                  <a:srgbClr val="C00000"/>
                </a:solidFill>
              </a:rPr>
              <a:t>fetch</a:t>
            </a:r>
            <a:r>
              <a:rPr lang="fr-FR" sz="2000" b="1" dirty="0" smtClean="0">
                <a:solidFill>
                  <a:srgbClr val="C00000"/>
                </a:solidFill>
              </a:rPr>
              <a:t>();</a:t>
            </a:r>
            <a:r>
              <a:rPr lang="fr-FR" sz="2000" b="1" dirty="0">
                <a:solidFill>
                  <a:schemeClr val="tx2"/>
                </a:solidFill>
              </a:rPr>
              <a:t> </a:t>
            </a:r>
            <a:endParaRPr lang="fr-FR" sz="2000" b="1" dirty="0" smtClean="0">
              <a:solidFill>
                <a:schemeClr val="tx2"/>
              </a:solidFill>
            </a:endParaRPr>
          </a:p>
          <a:p>
            <a:pPr marL="0" indent="0">
              <a:buNone/>
            </a:pPr>
            <a:r>
              <a:rPr lang="fr-FR" sz="2000" b="1" dirty="0">
                <a:solidFill>
                  <a:schemeClr val="tx2"/>
                </a:solidFill>
              </a:rPr>
              <a:t> </a:t>
            </a:r>
            <a:r>
              <a:rPr lang="fr-FR" sz="2000" b="1" dirty="0" smtClean="0">
                <a:solidFill>
                  <a:schemeClr val="tx2"/>
                </a:solidFill>
              </a:rPr>
              <a:t>ou $</a:t>
            </a:r>
            <a:r>
              <a:rPr lang="fr-FR" sz="2000" b="1" dirty="0" err="1" smtClean="0">
                <a:solidFill>
                  <a:schemeClr val="tx2"/>
                </a:solidFill>
              </a:rPr>
              <a:t>enreg</a:t>
            </a:r>
            <a:r>
              <a:rPr lang="fr-FR" sz="2000" b="1" dirty="0">
                <a:solidFill>
                  <a:schemeClr val="tx2"/>
                </a:solidFill>
              </a:rPr>
              <a:t>=</a:t>
            </a:r>
            <a:r>
              <a:rPr lang="fr-FR" sz="2000" b="1" dirty="0">
                <a:solidFill>
                  <a:srgbClr val="C00000"/>
                </a:solidFill>
              </a:rPr>
              <a:t>$</a:t>
            </a:r>
            <a:r>
              <a:rPr lang="fr-FR" sz="2000" b="1" dirty="0" err="1">
                <a:solidFill>
                  <a:srgbClr val="C00000"/>
                </a:solidFill>
              </a:rPr>
              <a:t>resultat</a:t>
            </a:r>
            <a:r>
              <a:rPr lang="fr-FR" sz="2000" b="1" dirty="0">
                <a:solidFill>
                  <a:srgbClr val="C00000"/>
                </a:solidFill>
              </a:rPr>
              <a:t>-&gt;</a:t>
            </a:r>
            <a:r>
              <a:rPr lang="fr-FR" sz="2000" b="1" dirty="0" err="1" smtClean="0">
                <a:solidFill>
                  <a:srgbClr val="C00000"/>
                </a:solidFill>
              </a:rPr>
              <a:t>fetchAll</a:t>
            </a:r>
            <a:r>
              <a:rPr lang="fr-FR" sz="2000" b="1" dirty="0" smtClean="0">
                <a:solidFill>
                  <a:srgbClr val="C00000"/>
                </a:solidFill>
              </a:rPr>
              <a:t>();</a:t>
            </a:r>
            <a:endParaRPr lang="fr-FR" sz="2000" b="1" dirty="0">
              <a:solidFill>
                <a:srgbClr val="C00000"/>
              </a:solidFill>
            </a:endParaRPr>
          </a:p>
          <a:p>
            <a:pPr marL="0" indent="0">
              <a:buNone/>
            </a:pPr>
            <a:endParaRPr lang="fr-FR" sz="2000" b="1" dirty="0">
              <a:solidFill>
                <a:srgbClr val="C00000"/>
              </a:solidFill>
            </a:endParaRPr>
          </a:p>
          <a:p>
            <a:pPr marL="0" indent="0">
              <a:buNone/>
            </a:pPr>
            <a:endParaRPr lang="fr-FR" sz="2000"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9952" y="3501008"/>
            <a:ext cx="1522294"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768" y="4581128"/>
            <a:ext cx="2509894"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4725144"/>
            <a:ext cx="209550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lèche droite 5"/>
          <p:cNvSpPr/>
          <p:nvPr/>
        </p:nvSpPr>
        <p:spPr>
          <a:xfrm rot="19974368">
            <a:off x="2785468" y="3842510"/>
            <a:ext cx="1254947" cy="739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12" name="Flèche droite 11"/>
          <p:cNvSpPr/>
          <p:nvPr/>
        </p:nvSpPr>
        <p:spPr>
          <a:xfrm rot="2441499">
            <a:off x="5996265" y="3966307"/>
            <a:ext cx="1254947" cy="6671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
        <p:nvSpPr>
          <p:cNvPr id="7" name="Flèche gauche 6"/>
          <p:cNvSpPr/>
          <p:nvPr/>
        </p:nvSpPr>
        <p:spPr>
          <a:xfrm>
            <a:off x="3851920" y="5644306"/>
            <a:ext cx="1810326" cy="6650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spTree>
    <p:extLst>
      <p:ext uri="{BB962C8B-B14F-4D97-AF65-F5344CB8AC3E}">
        <p14:creationId xmlns:p14="http://schemas.microsoft.com/office/powerpoint/2010/main" val="3540369403"/>
      </p:ext>
    </p:extLst>
  </p:cSld>
  <p:clrMapOvr>
    <a:masterClrMapping/>
  </p:clrMapOvr>
  <p:transition spd="slow">
    <p:wipe dir="d"/>
  </p:transition>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Méthode </a:t>
            </a:r>
            <a:r>
              <a:rPr lang="fr-FR" sz="2800" b="1" i="1" dirty="0" err="1" smtClean="0">
                <a:solidFill>
                  <a:schemeClr val="accent2">
                    <a:lumMod val="75000"/>
                  </a:schemeClr>
                </a:solidFill>
              </a:rPr>
              <a:t>query</a:t>
            </a:r>
            <a:r>
              <a:rPr lang="fr-FR" sz="2800" b="1" i="1" dirty="0" smtClean="0">
                <a:solidFill>
                  <a:schemeClr val="accent2">
                    <a:lumMod val="75000"/>
                  </a:schemeClr>
                </a:solidFill>
              </a:rPr>
              <a:t> avec -&gt;</a:t>
            </a:r>
            <a:r>
              <a:rPr lang="fr-FR" sz="2800" b="1" i="1" dirty="0" err="1" smtClean="0">
                <a:solidFill>
                  <a:schemeClr val="accent2">
                    <a:lumMod val="75000"/>
                  </a:schemeClr>
                </a:solidFill>
              </a:rPr>
              <a:t>fetch</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12776"/>
            <a:ext cx="8424936" cy="5328592"/>
          </a:xfrm>
        </p:spPr>
        <p:txBody>
          <a:bodyPr numCol="1">
            <a:normAutofit fontScale="77500" lnSpcReduction="20000"/>
          </a:bodyPr>
          <a:lstStyle/>
          <a:p>
            <a:pPr marL="0" indent="0">
              <a:buNone/>
            </a:pPr>
            <a:r>
              <a:rPr lang="fr-FR" sz="2300" b="1" dirty="0" err="1" smtClean="0">
                <a:solidFill>
                  <a:schemeClr val="accent2">
                    <a:lumMod val="75000"/>
                  </a:schemeClr>
                </a:solidFill>
              </a:rPr>
              <a:t>fetch</a:t>
            </a:r>
            <a:r>
              <a:rPr lang="fr-FR" sz="2300" b="1" dirty="0" smtClean="0">
                <a:solidFill>
                  <a:schemeClr val="accent2">
                    <a:lumMod val="75000"/>
                  </a:schemeClr>
                </a:solidFill>
              </a:rPr>
              <a:t>() </a:t>
            </a:r>
            <a:r>
              <a:rPr lang="fr-FR" sz="2300" dirty="0" smtClean="0"/>
              <a:t>recherche des enregistrements </a:t>
            </a:r>
            <a:r>
              <a:rPr lang="fr-FR" sz="2300" b="1" dirty="0" smtClean="0">
                <a:effectLst>
                  <a:outerShdw blurRad="38100" dist="38100" dir="2700000" algn="tl">
                    <a:srgbClr val="000000">
                      <a:alpha val="43137"/>
                    </a:srgbClr>
                  </a:outerShdw>
                </a:effectLst>
              </a:rPr>
              <a:t>un par un</a:t>
            </a:r>
            <a:r>
              <a:rPr lang="fr-FR" sz="2300" dirty="0" smtClean="0"/>
              <a:t>. Chaque exécution de la commande renvoie un seul enregistrement</a:t>
            </a:r>
            <a:r>
              <a:rPr lang="fr-FR" sz="2300" dirty="0"/>
              <a:t> </a:t>
            </a:r>
            <a:r>
              <a:rPr lang="fr-FR" sz="2300" b="1" dirty="0" smtClean="0">
                <a:effectLst>
                  <a:outerShdw blurRad="38100" dist="38100" dir="2700000" algn="tl">
                    <a:srgbClr val="000000">
                      <a:alpha val="43137"/>
                    </a:srgbClr>
                  </a:outerShdw>
                </a:effectLst>
              </a:rPr>
              <a:t>dans un tableau</a:t>
            </a:r>
            <a:r>
              <a:rPr lang="fr-FR" sz="2300" dirty="0" smtClean="0"/>
              <a:t>, FALSE en cas d'erreur.</a:t>
            </a:r>
          </a:p>
          <a:p>
            <a:pPr marL="0" indent="0">
              <a:buNone/>
            </a:pPr>
            <a:r>
              <a:rPr lang="fr-FR" sz="2300" b="1" dirty="0" smtClean="0">
                <a:solidFill>
                  <a:srgbClr val="FF0000"/>
                </a:solidFill>
              </a:rPr>
              <a:t>&lt;?</a:t>
            </a:r>
            <a:r>
              <a:rPr lang="fr-FR" sz="2300" b="1" dirty="0">
                <a:solidFill>
                  <a:srgbClr val="FF0000"/>
                </a:solidFill>
              </a:rPr>
              <a:t>PHP</a:t>
            </a:r>
          </a:p>
          <a:p>
            <a:pPr marL="0" indent="0">
              <a:buNone/>
            </a:pPr>
            <a:r>
              <a:rPr lang="fr-FR" sz="2300" dirty="0" err="1"/>
              <a:t>session_start</a:t>
            </a:r>
            <a:r>
              <a:rPr lang="fr-FR" sz="2300" dirty="0"/>
              <a:t>();</a:t>
            </a:r>
          </a:p>
          <a:p>
            <a:pPr marL="0" indent="0">
              <a:buNone/>
            </a:pPr>
            <a:r>
              <a:rPr lang="fr-FR" sz="2300" dirty="0"/>
              <a:t>$connexion = '</a:t>
            </a:r>
            <a:r>
              <a:rPr lang="fr-FR" sz="2300" dirty="0" err="1"/>
              <a:t>mysql:host</a:t>
            </a:r>
            <a:r>
              <a:rPr lang="fr-FR" sz="2300" dirty="0"/>
              <a:t>=</a:t>
            </a:r>
            <a:r>
              <a:rPr lang="fr-FR" sz="2300" dirty="0" err="1"/>
              <a:t>localhost;dbname</a:t>
            </a:r>
            <a:r>
              <a:rPr lang="fr-FR" sz="2300" dirty="0"/>
              <a:t>=bourges';</a:t>
            </a:r>
          </a:p>
          <a:p>
            <a:pPr marL="0" indent="0">
              <a:buNone/>
            </a:pPr>
            <a:r>
              <a:rPr lang="fr-FR" sz="2300" dirty="0"/>
              <a:t>$user = "MDF";</a:t>
            </a:r>
          </a:p>
          <a:p>
            <a:pPr marL="0" indent="0">
              <a:buNone/>
            </a:pPr>
            <a:r>
              <a:rPr lang="fr-FR" sz="2300" dirty="0"/>
              <a:t>$</a:t>
            </a:r>
            <a:r>
              <a:rPr lang="fr-FR" sz="2300" dirty="0" err="1"/>
              <a:t>mdp</a:t>
            </a:r>
            <a:r>
              <a:rPr lang="fr-FR" sz="2300" dirty="0"/>
              <a:t> = "</a:t>
            </a:r>
            <a:r>
              <a:rPr lang="fr-FR" sz="2300" dirty="0" err="1"/>
              <a:t>mdf</a:t>
            </a:r>
            <a:r>
              <a:rPr lang="fr-FR" sz="2300" dirty="0"/>
              <a:t>";</a:t>
            </a:r>
          </a:p>
          <a:p>
            <a:pPr marL="0" indent="0">
              <a:buNone/>
            </a:pPr>
            <a:r>
              <a:rPr lang="fr-FR" sz="2300" dirty="0" err="1"/>
              <a:t>try</a:t>
            </a:r>
            <a:r>
              <a:rPr lang="fr-FR" sz="2300" dirty="0"/>
              <a:t> {</a:t>
            </a:r>
          </a:p>
          <a:p>
            <a:pPr marL="0" indent="0">
              <a:buNone/>
            </a:pPr>
            <a:r>
              <a:rPr lang="fr-FR" sz="2300" dirty="0"/>
              <a:t>    $</a:t>
            </a:r>
            <a:r>
              <a:rPr lang="fr-FR" sz="2300" dirty="0" err="1"/>
              <a:t>db</a:t>
            </a:r>
            <a:r>
              <a:rPr lang="fr-FR" sz="2300" dirty="0"/>
              <a:t> = new PDO($connexion, $user, $</a:t>
            </a:r>
            <a:r>
              <a:rPr lang="fr-FR" sz="2300" dirty="0" err="1"/>
              <a:t>mdp</a:t>
            </a:r>
            <a:r>
              <a:rPr lang="fr-FR" sz="2300" dirty="0"/>
              <a:t>);</a:t>
            </a:r>
          </a:p>
          <a:p>
            <a:pPr marL="0" indent="0">
              <a:buNone/>
            </a:pPr>
            <a:r>
              <a:rPr lang="fr-FR" sz="2300" dirty="0"/>
              <a:t>	$</a:t>
            </a:r>
            <a:r>
              <a:rPr lang="fr-FR" sz="2300" dirty="0" err="1"/>
              <a:t>flag_connect</a:t>
            </a:r>
            <a:r>
              <a:rPr lang="fr-FR" sz="2300" dirty="0"/>
              <a:t> = 'connexion effectuée';</a:t>
            </a:r>
          </a:p>
          <a:p>
            <a:pPr marL="0" indent="0">
              <a:buNone/>
            </a:pPr>
            <a:r>
              <a:rPr lang="fr-FR" sz="2300" dirty="0"/>
              <a:t>	} </a:t>
            </a:r>
          </a:p>
          <a:p>
            <a:pPr marL="0" indent="0">
              <a:buNone/>
            </a:pPr>
            <a:r>
              <a:rPr lang="fr-FR" sz="2300" dirty="0"/>
              <a:t>catch (</a:t>
            </a:r>
            <a:r>
              <a:rPr lang="fr-FR" sz="2300" dirty="0" err="1"/>
              <a:t>PDOException</a:t>
            </a:r>
            <a:r>
              <a:rPr lang="fr-FR" sz="2300" dirty="0"/>
              <a:t> $e) {</a:t>
            </a:r>
          </a:p>
          <a:p>
            <a:pPr marL="0" indent="0">
              <a:buNone/>
            </a:pPr>
            <a:r>
              <a:rPr lang="fr-FR" sz="2300" dirty="0"/>
              <a:t>    </a:t>
            </a:r>
            <a:r>
              <a:rPr lang="fr-FR" sz="2300" dirty="0" err="1"/>
              <a:t>print</a:t>
            </a:r>
            <a:r>
              <a:rPr lang="fr-FR" sz="2300" dirty="0"/>
              <a:t> "Erreur !: " . $e-&gt;</a:t>
            </a:r>
            <a:r>
              <a:rPr lang="fr-FR" sz="2300" dirty="0" err="1"/>
              <a:t>getMessage</a:t>
            </a:r>
            <a:r>
              <a:rPr lang="fr-FR" sz="2300" dirty="0"/>
              <a:t>() . "&lt;</a:t>
            </a:r>
            <a:r>
              <a:rPr lang="fr-FR" sz="2300" dirty="0" err="1"/>
              <a:t>br</a:t>
            </a:r>
            <a:r>
              <a:rPr lang="fr-FR" sz="2300" dirty="0"/>
              <a:t>/&gt;";</a:t>
            </a:r>
          </a:p>
          <a:p>
            <a:pPr marL="0" indent="0">
              <a:buNone/>
            </a:pPr>
            <a:r>
              <a:rPr lang="fr-FR" sz="2300" dirty="0"/>
              <a:t>    die();</a:t>
            </a:r>
          </a:p>
          <a:p>
            <a:pPr marL="0" indent="0">
              <a:buNone/>
            </a:pPr>
            <a:r>
              <a:rPr lang="fr-FR" sz="2300" dirty="0"/>
              <a:t>}</a:t>
            </a:r>
          </a:p>
          <a:p>
            <a:pPr marL="0" indent="0">
              <a:buNone/>
            </a:pPr>
            <a:r>
              <a:rPr lang="fr-FR" sz="2300" b="1" dirty="0">
                <a:solidFill>
                  <a:srgbClr val="FF0000"/>
                </a:solidFill>
              </a:rPr>
              <a:t>?&gt;</a:t>
            </a:r>
          </a:p>
          <a:p>
            <a:pPr marL="0" indent="0">
              <a:buNone/>
            </a:pPr>
            <a:r>
              <a:rPr lang="fr-FR" sz="2300" dirty="0">
                <a:solidFill>
                  <a:schemeClr val="tx2">
                    <a:lumMod val="50000"/>
                  </a:schemeClr>
                </a:solidFill>
              </a:rPr>
              <a:t>&lt;!DOCTYPE html&gt;</a:t>
            </a:r>
          </a:p>
          <a:p>
            <a:pPr marL="0" indent="0">
              <a:buNone/>
            </a:pPr>
            <a:r>
              <a:rPr lang="fr-FR" sz="2300" dirty="0" smtClean="0">
                <a:solidFill>
                  <a:schemeClr val="tx2">
                    <a:lumMod val="50000"/>
                  </a:schemeClr>
                </a:solidFill>
              </a:rPr>
              <a:t>.....</a:t>
            </a:r>
            <a:endParaRPr lang="fr-FR" sz="2300" dirty="0">
              <a:solidFill>
                <a:schemeClr val="tx2">
                  <a:lumMod val="50000"/>
                </a:schemeClr>
              </a:solidFill>
            </a:endParaRPr>
          </a:p>
          <a:p>
            <a:pPr marL="0" indent="0">
              <a:buNone/>
            </a:pPr>
            <a:r>
              <a:rPr lang="fr-FR" sz="2300" dirty="0">
                <a:solidFill>
                  <a:schemeClr val="tx2">
                    <a:lumMod val="50000"/>
                  </a:schemeClr>
                </a:solidFill>
              </a:rPr>
              <a:t>&lt;/</a:t>
            </a:r>
            <a:r>
              <a:rPr lang="fr-FR" sz="2300" dirty="0" err="1">
                <a:solidFill>
                  <a:schemeClr val="tx2">
                    <a:lumMod val="50000"/>
                  </a:schemeClr>
                </a:solidFill>
              </a:rPr>
              <a:t>head</a:t>
            </a:r>
            <a:r>
              <a:rPr lang="fr-FR" sz="2300" dirty="0">
                <a:solidFill>
                  <a:schemeClr val="tx2">
                    <a:lumMod val="50000"/>
                  </a:schemeClr>
                </a:solidFill>
              </a:rPr>
              <a:t>&gt; </a:t>
            </a:r>
            <a:endParaRPr lang="fr-FR" sz="2300" dirty="0" smtClean="0">
              <a:solidFill>
                <a:schemeClr val="tx2">
                  <a:lumMod val="50000"/>
                </a:schemeClr>
              </a:solidFill>
            </a:endParaRPr>
          </a:p>
          <a:p>
            <a:pPr marL="0" indent="0">
              <a:buNone/>
            </a:pPr>
            <a:endParaRPr lang="fr-FR" sz="2000" dirty="0" smtClean="0"/>
          </a:p>
          <a:p>
            <a:pPr marL="0" indent="0">
              <a:buNone/>
            </a:pPr>
            <a:endParaRPr lang="fr-FR" sz="2000" dirty="0" smtClean="0"/>
          </a:p>
        </p:txBody>
      </p:sp>
    </p:spTree>
    <p:extLst>
      <p:ext uri="{BB962C8B-B14F-4D97-AF65-F5344CB8AC3E}">
        <p14:creationId xmlns:p14="http://schemas.microsoft.com/office/powerpoint/2010/main" val="220254989"/>
      </p:ext>
    </p:extLst>
  </p:cSld>
  <p:clrMapOvr>
    <a:masterClrMapping/>
  </p:clrMapOvr>
  <p:transition spd="slow">
    <p:wipe dir="d"/>
  </p:transition>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Méthode </a:t>
            </a:r>
            <a:r>
              <a:rPr lang="fr-FR" sz="2800" b="1" i="1" dirty="0" err="1" smtClean="0">
                <a:solidFill>
                  <a:schemeClr val="accent2">
                    <a:lumMod val="75000"/>
                  </a:schemeClr>
                </a:solidFill>
              </a:rPr>
              <a:t>query</a:t>
            </a:r>
            <a:r>
              <a:rPr lang="fr-FR" sz="2800" b="1" i="1" dirty="0" smtClean="0">
                <a:solidFill>
                  <a:schemeClr val="accent2">
                    <a:lumMod val="75000"/>
                  </a:schemeClr>
                </a:solidFill>
              </a:rPr>
              <a:t> avec -&gt;</a:t>
            </a:r>
            <a:r>
              <a:rPr lang="fr-FR" sz="2800" b="1" i="1" dirty="0" err="1" smtClean="0">
                <a:solidFill>
                  <a:schemeClr val="accent2">
                    <a:lumMod val="75000"/>
                  </a:schemeClr>
                </a:solidFill>
              </a:rPr>
              <a:t>fetch</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12776"/>
            <a:ext cx="8424936" cy="5328592"/>
          </a:xfrm>
        </p:spPr>
        <p:txBody>
          <a:bodyPr numCol="1">
            <a:normAutofit lnSpcReduction="10000"/>
          </a:bodyPr>
          <a:lstStyle/>
          <a:p>
            <a:pPr marL="0" indent="0">
              <a:buNone/>
            </a:pPr>
            <a:r>
              <a:rPr lang="fr-FR" sz="2000" dirty="0">
                <a:solidFill>
                  <a:schemeClr val="tx2">
                    <a:lumMod val="50000"/>
                  </a:schemeClr>
                </a:solidFill>
              </a:rPr>
              <a:t>&lt;body&gt;</a:t>
            </a:r>
          </a:p>
          <a:p>
            <a:pPr marL="0" indent="0">
              <a:buNone/>
            </a:pPr>
            <a:r>
              <a:rPr lang="fr-FR" sz="2000" dirty="0">
                <a:solidFill>
                  <a:schemeClr val="tx2">
                    <a:lumMod val="50000"/>
                  </a:schemeClr>
                </a:solidFill>
              </a:rPr>
              <a:t>&lt;h3&gt;Résultats&lt;/h3</a:t>
            </a:r>
            <a:r>
              <a:rPr lang="fr-FR" sz="2000" dirty="0" smtClean="0">
                <a:solidFill>
                  <a:schemeClr val="tx2">
                    <a:lumMod val="50000"/>
                  </a:schemeClr>
                </a:solidFill>
              </a:rPr>
              <a:t>&gt;</a:t>
            </a:r>
          </a:p>
          <a:p>
            <a:pPr marL="0" indent="0">
              <a:buNone/>
            </a:pPr>
            <a:r>
              <a:rPr lang="fr-FR" sz="2000" b="1" dirty="0" smtClean="0">
                <a:solidFill>
                  <a:srgbClr val="FF0000"/>
                </a:solidFill>
              </a:rPr>
              <a:t>&lt;?</a:t>
            </a:r>
            <a:r>
              <a:rPr lang="fr-FR" sz="2000" b="1" dirty="0">
                <a:solidFill>
                  <a:srgbClr val="FF0000"/>
                </a:solidFill>
              </a:rPr>
              <a:t>PHP</a:t>
            </a:r>
          </a:p>
          <a:p>
            <a:pPr marL="0" indent="0">
              <a:buNone/>
            </a:pPr>
            <a:r>
              <a:rPr lang="fr-FR" sz="2000" dirty="0" err="1"/>
              <a:t>echo</a:t>
            </a:r>
            <a:r>
              <a:rPr lang="fr-FR" sz="2000" dirty="0"/>
              <a:t> $</a:t>
            </a:r>
            <a:r>
              <a:rPr lang="fr-FR" sz="2000" dirty="0" err="1"/>
              <a:t>flag_connect</a:t>
            </a:r>
            <a:r>
              <a:rPr lang="fr-FR" sz="2000" dirty="0"/>
              <a:t>;</a:t>
            </a:r>
          </a:p>
          <a:p>
            <a:pPr marL="0" indent="0">
              <a:buNone/>
            </a:pPr>
            <a:r>
              <a:rPr lang="fr-FR" sz="2000" dirty="0"/>
              <a:t>$</a:t>
            </a:r>
            <a:r>
              <a:rPr lang="fr-FR" sz="2000" dirty="0" err="1"/>
              <a:t>requete</a:t>
            </a:r>
            <a:r>
              <a:rPr lang="fr-FR" sz="2000" dirty="0"/>
              <a:t>="SELECT nom</a:t>
            </a:r>
            <a:r>
              <a:rPr lang="fr-FR" sz="2000" dirty="0" smtClean="0"/>
              <a:t>, </a:t>
            </a:r>
            <a:r>
              <a:rPr lang="fr-FR" sz="2000" dirty="0" err="1" smtClean="0"/>
              <a:t>prenom</a:t>
            </a:r>
            <a:r>
              <a:rPr lang="fr-FR" sz="2000" dirty="0" smtClean="0"/>
              <a:t> </a:t>
            </a:r>
            <a:r>
              <a:rPr lang="fr-FR" sz="2000" dirty="0"/>
              <a:t>FROM </a:t>
            </a:r>
            <a:r>
              <a:rPr lang="fr-FR" sz="2000" dirty="0" err="1"/>
              <a:t>adherents</a:t>
            </a:r>
            <a:r>
              <a:rPr lang="fr-FR" sz="2000" dirty="0"/>
              <a:t> ORDER BY </a:t>
            </a:r>
            <a:r>
              <a:rPr lang="fr-FR" sz="2000" dirty="0" smtClean="0"/>
              <a:t>nom;";</a:t>
            </a:r>
            <a:endParaRPr lang="fr-FR" sz="2000" dirty="0"/>
          </a:p>
          <a:p>
            <a:pPr marL="0" indent="0">
              <a:buNone/>
            </a:pPr>
            <a:r>
              <a:rPr lang="fr-FR" sz="2000" b="1" dirty="0">
                <a:solidFill>
                  <a:schemeClr val="tx2"/>
                </a:solidFill>
              </a:rPr>
              <a:t>$</a:t>
            </a:r>
            <a:r>
              <a:rPr lang="fr-FR" sz="2000" b="1" dirty="0" err="1">
                <a:solidFill>
                  <a:schemeClr val="tx2"/>
                </a:solidFill>
              </a:rPr>
              <a:t>resultat</a:t>
            </a:r>
            <a:r>
              <a:rPr lang="fr-FR" sz="2000" b="1" dirty="0">
                <a:solidFill>
                  <a:schemeClr val="tx2"/>
                </a:solidFill>
              </a:rPr>
              <a:t>=</a:t>
            </a:r>
            <a:r>
              <a:rPr lang="fr-FR" sz="2000" b="1" dirty="0">
                <a:solidFill>
                  <a:srgbClr val="C00000"/>
                </a:solidFill>
              </a:rPr>
              <a:t>$</a:t>
            </a:r>
            <a:r>
              <a:rPr lang="fr-FR" sz="2000" b="1" dirty="0" err="1">
                <a:solidFill>
                  <a:srgbClr val="C00000"/>
                </a:solidFill>
              </a:rPr>
              <a:t>db</a:t>
            </a:r>
            <a:r>
              <a:rPr lang="fr-FR" sz="2000" b="1" dirty="0">
                <a:solidFill>
                  <a:srgbClr val="C00000"/>
                </a:solidFill>
              </a:rPr>
              <a:t>-&gt;</a:t>
            </a:r>
            <a:r>
              <a:rPr lang="fr-FR" sz="2000" b="1" dirty="0" err="1">
                <a:solidFill>
                  <a:srgbClr val="C00000"/>
                </a:solidFill>
              </a:rPr>
              <a:t>query</a:t>
            </a:r>
            <a:r>
              <a:rPr lang="fr-FR" sz="2000" b="1" dirty="0">
                <a:solidFill>
                  <a:schemeClr val="tx2"/>
                </a:solidFill>
              </a:rPr>
              <a:t>($</a:t>
            </a:r>
            <a:r>
              <a:rPr lang="fr-FR" sz="2000" b="1" dirty="0" err="1">
                <a:solidFill>
                  <a:schemeClr val="tx2"/>
                </a:solidFill>
              </a:rPr>
              <a:t>requete</a:t>
            </a:r>
            <a:r>
              <a:rPr lang="fr-FR" sz="2000" b="1" dirty="0">
                <a:solidFill>
                  <a:schemeClr val="tx2"/>
                </a:solidFill>
              </a:rPr>
              <a:t>);</a:t>
            </a:r>
          </a:p>
          <a:p>
            <a:pPr marL="0" indent="0">
              <a:buNone/>
            </a:pPr>
            <a:r>
              <a:rPr lang="fr-FR" sz="2000" dirty="0" err="1"/>
              <a:t>echo</a:t>
            </a:r>
            <a:r>
              <a:rPr lang="fr-FR" sz="2000" dirty="0"/>
              <a:t> "&lt;</a:t>
            </a:r>
            <a:r>
              <a:rPr lang="fr-FR" sz="2000" dirty="0" err="1"/>
              <a:t>br</a:t>
            </a:r>
            <a:r>
              <a:rPr lang="fr-FR" sz="2000" dirty="0"/>
              <a:t>/&gt;------------------------- récupération du premier enregistrement :\n";</a:t>
            </a:r>
          </a:p>
          <a:p>
            <a:pPr marL="0" indent="0">
              <a:buNone/>
            </a:pPr>
            <a:r>
              <a:rPr lang="fr-FR" sz="2000" b="1" dirty="0">
                <a:solidFill>
                  <a:schemeClr val="tx2"/>
                </a:solidFill>
              </a:rPr>
              <a:t>$</a:t>
            </a:r>
            <a:r>
              <a:rPr lang="fr-FR" sz="2000" b="1" dirty="0" err="1">
                <a:solidFill>
                  <a:schemeClr val="tx2"/>
                </a:solidFill>
              </a:rPr>
              <a:t>enreg</a:t>
            </a:r>
            <a:r>
              <a:rPr lang="fr-FR" sz="2000" b="1" dirty="0">
                <a:solidFill>
                  <a:schemeClr val="tx2"/>
                </a:solidFill>
              </a:rPr>
              <a:t>=</a:t>
            </a:r>
            <a:r>
              <a:rPr lang="fr-FR" sz="2000" b="1" dirty="0">
                <a:solidFill>
                  <a:srgbClr val="C00000"/>
                </a:solidFill>
              </a:rPr>
              <a:t>$</a:t>
            </a:r>
            <a:r>
              <a:rPr lang="fr-FR" sz="2000" b="1" dirty="0" err="1">
                <a:solidFill>
                  <a:srgbClr val="C00000"/>
                </a:solidFill>
              </a:rPr>
              <a:t>resultat</a:t>
            </a:r>
            <a:r>
              <a:rPr lang="fr-FR" sz="2000" b="1" dirty="0">
                <a:solidFill>
                  <a:srgbClr val="C00000"/>
                </a:solidFill>
              </a:rPr>
              <a:t>-&gt;</a:t>
            </a:r>
            <a:r>
              <a:rPr lang="fr-FR" sz="2000" b="1" dirty="0" err="1">
                <a:solidFill>
                  <a:srgbClr val="C00000"/>
                </a:solidFill>
              </a:rPr>
              <a:t>fetch</a:t>
            </a:r>
            <a:r>
              <a:rPr lang="fr-FR" sz="2000" b="1" dirty="0">
                <a:solidFill>
                  <a:srgbClr val="C00000"/>
                </a:solidFill>
              </a:rPr>
              <a:t>();</a:t>
            </a:r>
          </a:p>
          <a:p>
            <a:pPr marL="0" indent="0">
              <a:buNone/>
            </a:pPr>
            <a:r>
              <a:rPr lang="fr-FR" sz="2000" dirty="0" err="1"/>
              <a:t>echo</a:t>
            </a:r>
            <a:r>
              <a:rPr lang="fr-FR" sz="2000" dirty="0"/>
              <a:t> "&lt;</a:t>
            </a:r>
            <a:r>
              <a:rPr lang="fr-FR" sz="2000" dirty="0" err="1"/>
              <a:t>br</a:t>
            </a:r>
            <a:r>
              <a:rPr lang="fr-FR" sz="2000" dirty="0"/>
              <a:t>/&gt;".$</a:t>
            </a:r>
            <a:r>
              <a:rPr lang="fr-FR" sz="2000" dirty="0" err="1"/>
              <a:t>enreg</a:t>
            </a:r>
            <a:r>
              <a:rPr lang="fr-FR" sz="2000" dirty="0"/>
              <a:t>["nom"]." ".$</a:t>
            </a:r>
            <a:r>
              <a:rPr lang="fr-FR" sz="2000" dirty="0" err="1"/>
              <a:t>enreg</a:t>
            </a:r>
            <a:r>
              <a:rPr lang="fr-FR" sz="2000" dirty="0"/>
              <a:t>["</a:t>
            </a:r>
            <a:r>
              <a:rPr lang="fr-FR" sz="2000" dirty="0" err="1"/>
              <a:t>prenom</a:t>
            </a:r>
            <a:r>
              <a:rPr lang="fr-FR" sz="2000" dirty="0"/>
              <a:t>"]."\n";</a:t>
            </a:r>
          </a:p>
          <a:p>
            <a:pPr marL="0" indent="0">
              <a:buNone/>
            </a:pPr>
            <a:r>
              <a:rPr lang="fr-FR" sz="2000" dirty="0" err="1"/>
              <a:t>echo</a:t>
            </a:r>
            <a:r>
              <a:rPr lang="fr-FR" sz="2000" dirty="0"/>
              <a:t> "&lt;</a:t>
            </a:r>
            <a:r>
              <a:rPr lang="fr-FR" sz="2000" dirty="0" err="1"/>
              <a:t>br</a:t>
            </a:r>
            <a:r>
              <a:rPr lang="fr-FR" sz="2000" dirty="0"/>
              <a:t>/&gt;------------------------- récupération de l'enregistrement suivant :\n";</a:t>
            </a:r>
          </a:p>
          <a:p>
            <a:pPr marL="0" indent="0">
              <a:buNone/>
            </a:pPr>
            <a:r>
              <a:rPr lang="fr-FR" sz="2000" b="1" dirty="0">
                <a:solidFill>
                  <a:schemeClr val="tx2"/>
                </a:solidFill>
              </a:rPr>
              <a:t>$</a:t>
            </a:r>
            <a:r>
              <a:rPr lang="fr-FR" sz="2000" b="1" dirty="0" err="1">
                <a:solidFill>
                  <a:schemeClr val="tx2"/>
                </a:solidFill>
              </a:rPr>
              <a:t>enreg</a:t>
            </a:r>
            <a:r>
              <a:rPr lang="fr-FR" sz="2000" b="1" dirty="0">
                <a:solidFill>
                  <a:schemeClr val="tx2"/>
                </a:solidFill>
              </a:rPr>
              <a:t>=</a:t>
            </a:r>
            <a:r>
              <a:rPr lang="fr-FR" sz="2000" b="1" dirty="0">
                <a:solidFill>
                  <a:srgbClr val="C00000"/>
                </a:solidFill>
              </a:rPr>
              <a:t>$</a:t>
            </a:r>
            <a:r>
              <a:rPr lang="fr-FR" sz="2000" b="1" dirty="0" err="1">
                <a:solidFill>
                  <a:srgbClr val="C00000"/>
                </a:solidFill>
              </a:rPr>
              <a:t>resultat</a:t>
            </a:r>
            <a:r>
              <a:rPr lang="fr-FR" sz="2000" b="1" dirty="0">
                <a:solidFill>
                  <a:srgbClr val="C00000"/>
                </a:solidFill>
              </a:rPr>
              <a:t>-&gt;</a:t>
            </a:r>
            <a:r>
              <a:rPr lang="fr-FR" sz="2000" b="1" dirty="0" err="1">
                <a:solidFill>
                  <a:srgbClr val="C00000"/>
                </a:solidFill>
              </a:rPr>
              <a:t>fetch</a:t>
            </a:r>
            <a:r>
              <a:rPr lang="fr-FR" sz="2000" b="1" dirty="0">
                <a:solidFill>
                  <a:srgbClr val="C00000"/>
                </a:solidFill>
              </a:rPr>
              <a:t>();</a:t>
            </a:r>
          </a:p>
          <a:p>
            <a:pPr marL="0" indent="0">
              <a:buNone/>
            </a:pPr>
            <a:r>
              <a:rPr lang="fr-FR" sz="2000" dirty="0" err="1"/>
              <a:t>echo</a:t>
            </a:r>
            <a:r>
              <a:rPr lang="fr-FR" sz="2000" dirty="0"/>
              <a:t> "&lt;</a:t>
            </a:r>
            <a:r>
              <a:rPr lang="fr-FR" sz="2000" dirty="0" err="1"/>
              <a:t>br</a:t>
            </a:r>
            <a:r>
              <a:rPr lang="fr-FR" sz="2000" dirty="0"/>
              <a:t>/&gt;".$</a:t>
            </a:r>
            <a:r>
              <a:rPr lang="fr-FR" sz="2000" dirty="0" err="1"/>
              <a:t>enreg</a:t>
            </a:r>
            <a:r>
              <a:rPr lang="fr-FR" sz="2000" dirty="0"/>
              <a:t>["nom"]." ".$</a:t>
            </a:r>
            <a:r>
              <a:rPr lang="fr-FR" sz="2000" dirty="0" err="1"/>
              <a:t>enreg</a:t>
            </a:r>
            <a:r>
              <a:rPr lang="fr-FR" sz="2000" dirty="0"/>
              <a:t>["</a:t>
            </a:r>
            <a:r>
              <a:rPr lang="fr-FR" sz="2000" dirty="0" err="1"/>
              <a:t>prenom</a:t>
            </a:r>
            <a:r>
              <a:rPr lang="fr-FR" sz="2000" dirty="0"/>
              <a:t>"]."\n";</a:t>
            </a:r>
          </a:p>
          <a:p>
            <a:pPr marL="0" indent="0">
              <a:buNone/>
            </a:pPr>
            <a:r>
              <a:rPr lang="fr-FR" sz="2000" b="1" dirty="0"/>
              <a:t>?&gt;</a:t>
            </a:r>
          </a:p>
          <a:p>
            <a:pPr marL="0" indent="0">
              <a:buNone/>
            </a:pPr>
            <a:r>
              <a:rPr lang="fr-FR" sz="2000" dirty="0">
                <a:solidFill>
                  <a:schemeClr val="tx2">
                    <a:lumMod val="50000"/>
                  </a:schemeClr>
                </a:solidFill>
              </a:rPr>
              <a:t>&lt;/body&gt;</a:t>
            </a:r>
          </a:p>
          <a:p>
            <a:pPr marL="0" indent="0">
              <a:buNone/>
            </a:pPr>
            <a:r>
              <a:rPr lang="fr-FR" sz="2000" dirty="0">
                <a:solidFill>
                  <a:schemeClr val="tx2">
                    <a:lumMod val="50000"/>
                  </a:schemeClr>
                </a:solidFill>
              </a:rPr>
              <a:t>&lt;/html&gt;</a:t>
            </a:r>
            <a:endParaRPr lang="fr-FR" sz="2000" dirty="0" smtClean="0">
              <a:solidFill>
                <a:schemeClr val="tx2">
                  <a:lumMod val="50000"/>
                </a:schemeClr>
              </a:solidFill>
            </a:endParaRPr>
          </a:p>
          <a:p>
            <a:pPr marL="0" indent="0">
              <a:buNone/>
            </a:pPr>
            <a:endParaRPr lang="fr-FR" sz="2000" dirty="0" smtClean="0"/>
          </a:p>
        </p:txBody>
      </p:sp>
    </p:spTree>
    <p:extLst>
      <p:ext uri="{BB962C8B-B14F-4D97-AF65-F5344CB8AC3E}">
        <p14:creationId xmlns:p14="http://schemas.microsoft.com/office/powerpoint/2010/main" val="2287918032"/>
      </p:ext>
    </p:extLst>
  </p:cSld>
  <p:clrMapOvr>
    <a:masterClrMapping/>
  </p:clrMapOvr>
  <p:transition spd="slow">
    <p:wipe dir="d"/>
  </p:transition>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Méthode </a:t>
            </a:r>
            <a:r>
              <a:rPr lang="fr-FR" sz="2800" b="1" i="1" dirty="0" err="1" smtClean="0">
                <a:solidFill>
                  <a:schemeClr val="accent2">
                    <a:lumMod val="75000"/>
                  </a:schemeClr>
                </a:solidFill>
              </a:rPr>
              <a:t>query</a:t>
            </a:r>
            <a:r>
              <a:rPr lang="fr-FR" sz="2800" b="1" i="1" dirty="0" smtClean="0">
                <a:solidFill>
                  <a:schemeClr val="accent2">
                    <a:lumMod val="75000"/>
                  </a:schemeClr>
                </a:solidFill>
              </a:rPr>
              <a:t> avec -&gt;</a:t>
            </a:r>
            <a:r>
              <a:rPr lang="fr-FR" sz="2800" b="1" i="1" dirty="0" err="1" smtClean="0">
                <a:solidFill>
                  <a:schemeClr val="accent2">
                    <a:lumMod val="75000"/>
                  </a:schemeClr>
                </a:solidFill>
              </a:rPr>
              <a:t>fetch</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12776"/>
            <a:ext cx="8424936" cy="5328592"/>
          </a:xfrm>
        </p:spPr>
        <p:txBody>
          <a:bodyPr numCol="1">
            <a:normAutofit/>
          </a:bodyPr>
          <a:lstStyle/>
          <a:p>
            <a:pPr marL="0" indent="0">
              <a:buNone/>
            </a:pPr>
            <a:endParaRPr lang="fr-FR" sz="2000" dirty="0" smtClean="0"/>
          </a:p>
          <a:p>
            <a:pPr marL="0" indent="0">
              <a:buNone/>
            </a:pPr>
            <a:endParaRPr lang="fr-FR" sz="2000" dirty="0"/>
          </a:p>
          <a:p>
            <a:pPr marL="0" indent="0">
              <a:buNone/>
            </a:pPr>
            <a:endParaRPr lang="fr-FR" sz="2000" dirty="0" smtClean="0"/>
          </a:p>
          <a:p>
            <a:pPr marL="0" indent="0">
              <a:buNone/>
            </a:pPr>
            <a:endParaRPr lang="fr-FR" sz="2000" dirty="0"/>
          </a:p>
          <a:p>
            <a:pPr marL="0" indent="0">
              <a:buNone/>
            </a:pPr>
            <a:endParaRPr lang="fr-FR" sz="2000" dirty="0" smtClean="0"/>
          </a:p>
          <a:p>
            <a:pPr marL="0" indent="0">
              <a:buNone/>
            </a:pPr>
            <a:endParaRPr lang="fr-FR" sz="2000" dirty="0"/>
          </a:p>
          <a:p>
            <a:pPr marL="0" indent="0">
              <a:buNone/>
            </a:pPr>
            <a:r>
              <a:rPr lang="fr-FR" sz="2000" dirty="0" smtClean="0"/>
              <a:t>Ce script permet de récupérer soit le premier enregistrement qui nous convient, ou chaque enregistrement un par un.</a:t>
            </a:r>
          </a:p>
          <a:p>
            <a:pPr marL="0" indent="0">
              <a:buNone/>
            </a:pPr>
            <a:endParaRPr lang="fr-FR" sz="2000" dirty="0" smtClean="0">
              <a:solidFill>
                <a:schemeClr val="tx2">
                  <a:lumMod val="50000"/>
                </a:schemeClr>
              </a:solidFill>
            </a:endParaRPr>
          </a:p>
          <a:p>
            <a:pPr marL="0" indent="0">
              <a:buNone/>
            </a:pPr>
            <a:endParaRPr lang="fr-FR" sz="2000"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31215"/>
            <a:ext cx="5328592" cy="1781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7928577"/>
      </p:ext>
    </p:extLst>
  </p:cSld>
  <p:clrMapOvr>
    <a:masterClrMapping/>
  </p:clrMapOvr>
  <p:transition spd="slow">
    <p:wipe dir="d"/>
  </p:transition>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Méthode </a:t>
            </a:r>
            <a:r>
              <a:rPr lang="fr-FR" sz="2800" b="1" i="1" dirty="0" err="1" smtClean="0">
                <a:solidFill>
                  <a:schemeClr val="accent2">
                    <a:lumMod val="75000"/>
                  </a:schemeClr>
                </a:solidFill>
              </a:rPr>
              <a:t>query</a:t>
            </a:r>
            <a:r>
              <a:rPr lang="fr-FR" sz="2800" b="1" i="1" dirty="0" smtClean="0">
                <a:solidFill>
                  <a:schemeClr val="accent2">
                    <a:lumMod val="75000"/>
                  </a:schemeClr>
                </a:solidFill>
              </a:rPr>
              <a:t> avec -&gt;</a:t>
            </a:r>
            <a:r>
              <a:rPr lang="fr-FR" sz="2800" b="1" i="1" dirty="0" err="1" smtClean="0">
                <a:solidFill>
                  <a:schemeClr val="accent2">
                    <a:lumMod val="75000"/>
                  </a:schemeClr>
                </a:solidFill>
              </a:rPr>
              <a:t>fetch</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12776"/>
            <a:ext cx="8424936" cy="5328592"/>
          </a:xfrm>
        </p:spPr>
        <p:txBody>
          <a:bodyPr numCol="1">
            <a:normAutofit/>
          </a:bodyPr>
          <a:lstStyle/>
          <a:p>
            <a:pPr marL="0" indent="0">
              <a:buNone/>
            </a:pPr>
            <a:r>
              <a:rPr lang="fr-FR" sz="2000" b="1" dirty="0" err="1">
                <a:solidFill>
                  <a:schemeClr val="accent2">
                    <a:lumMod val="50000"/>
                  </a:schemeClr>
                </a:solidFill>
              </a:rPr>
              <a:t>echo</a:t>
            </a:r>
            <a:r>
              <a:rPr lang="fr-FR" sz="2000" b="1" dirty="0">
                <a:solidFill>
                  <a:schemeClr val="accent2">
                    <a:lumMod val="50000"/>
                  </a:schemeClr>
                </a:solidFill>
              </a:rPr>
              <a:t> $</a:t>
            </a:r>
            <a:r>
              <a:rPr lang="fr-FR" sz="2000" b="1" dirty="0" err="1">
                <a:solidFill>
                  <a:schemeClr val="accent2">
                    <a:lumMod val="50000"/>
                  </a:schemeClr>
                </a:solidFill>
              </a:rPr>
              <a:t>flag_connect</a:t>
            </a:r>
            <a:r>
              <a:rPr lang="fr-FR" sz="2000" b="1" dirty="0">
                <a:solidFill>
                  <a:schemeClr val="accent2">
                    <a:lumMod val="50000"/>
                  </a:schemeClr>
                </a:solidFill>
              </a:rPr>
              <a:t>;</a:t>
            </a:r>
          </a:p>
          <a:p>
            <a:pPr marL="0" indent="0">
              <a:buNone/>
            </a:pPr>
            <a:r>
              <a:rPr lang="fr-FR" sz="2000" dirty="0" smtClean="0"/>
              <a:t>affiche le message de connexion (facultatif).</a:t>
            </a:r>
          </a:p>
          <a:p>
            <a:pPr marL="0" indent="0">
              <a:buNone/>
            </a:pPr>
            <a:r>
              <a:rPr lang="fr-FR" sz="2000" b="1" dirty="0">
                <a:solidFill>
                  <a:schemeClr val="accent2">
                    <a:lumMod val="50000"/>
                  </a:schemeClr>
                </a:solidFill>
              </a:rPr>
              <a:t>$</a:t>
            </a:r>
            <a:r>
              <a:rPr lang="fr-FR" sz="2000" b="1" dirty="0" err="1">
                <a:solidFill>
                  <a:schemeClr val="accent2">
                    <a:lumMod val="50000"/>
                  </a:schemeClr>
                </a:solidFill>
              </a:rPr>
              <a:t>requete</a:t>
            </a:r>
            <a:r>
              <a:rPr lang="fr-FR" sz="2000" b="1" dirty="0">
                <a:solidFill>
                  <a:schemeClr val="accent2">
                    <a:lumMod val="50000"/>
                  </a:schemeClr>
                </a:solidFill>
              </a:rPr>
              <a:t>="SELECT </a:t>
            </a:r>
            <a:r>
              <a:rPr lang="fr-FR" sz="2000" b="1" dirty="0" err="1">
                <a:solidFill>
                  <a:schemeClr val="accent2">
                    <a:lumMod val="50000"/>
                  </a:schemeClr>
                </a:solidFill>
              </a:rPr>
              <a:t>nom,prenom</a:t>
            </a:r>
            <a:r>
              <a:rPr lang="fr-FR" sz="2000" b="1" dirty="0">
                <a:solidFill>
                  <a:schemeClr val="accent2">
                    <a:lumMod val="50000"/>
                  </a:schemeClr>
                </a:solidFill>
              </a:rPr>
              <a:t> FROM </a:t>
            </a:r>
            <a:r>
              <a:rPr lang="fr-FR" sz="2000" b="1" dirty="0" err="1">
                <a:solidFill>
                  <a:schemeClr val="accent2">
                    <a:lumMod val="50000"/>
                  </a:schemeClr>
                </a:solidFill>
              </a:rPr>
              <a:t>adherents</a:t>
            </a:r>
            <a:r>
              <a:rPr lang="fr-FR" sz="2000" b="1" dirty="0">
                <a:solidFill>
                  <a:schemeClr val="accent2">
                    <a:lumMod val="50000"/>
                  </a:schemeClr>
                </a:solidFill>
              </a:rPr>
              <a:t> ORDER BY NOM;";</a:t>
            </a:r>
          </a:p>
          <a:p>
            <a:pPr marL="0" indent="0">
              <a:buNone/>
            </a:pPr>
            <a:r>
              <a:rPr lang="fr-FR" sz="2000" dirty="0" smtClean="0"/>
              <a:t>requête SQL enregistrée dans la variable $</a:t>
            </a:r>
            <a:r>
              <a:rPr lang="fr-FR" sz="2000" dirty="0" err="1" smtClean="0"/>
              <a:t>requete</a:t>
            </a:r>
            <a:r>
              <a:rPr lang="fr-FR" sz="2000" dirty="0" smtClean="0"/>
              <a:t>.</a:t>
            </a:r>
          </a:p>
          <a:p>
            <a:pPr marL="0" indent="0">
              <a:buNone/>
            </a:pPr>
            <a:r>
              <a:rPr lang="fr-FR" sz="2000" b="1" dirty="0">
                <a:solidFill>
                  <a:schemeClr val="accent2">
                    <a:lumMod val="50000"/>
                  </a:schemeClr>
                </a:solidFill>
              </a:rPr>
              <a:t>$</a:t>
            </a:r>
            <a:r>
              <a:rPr lang="fr-FR" sz="2000" b="1" dirty="0" err="1">
                <a:solidFill>
                  <a:schemeClr val="accent2">
                    <a:lumMod val="50000"/>
                  </a:schemeClr>
                </a:solidFill>
              </a:rPr>
              <a:t>enreg</a:t>
            </a:r>
            <a:r>
              <a:rPr lang="fr-FR" sz="2000" b="1" dirty="0">
                <a:solidFill>
                  <a:schemeClr val="accent2">
                    <a:lumMod val="50000"/>
                  </a:schemeClr>
                </a:solidFill>
              </a:rPr>
              <a:t>=$</a:t>
            </a:r>
            <a:r>
              <a:rPr lang="fr-FR" sz="2000" b="1" dirty="0" err="1">
                <a:solidFill>
                  <a:schemeClr val="accent2">
                    <a:lumMod val="50000"/>
                  </a:schemeClr>
                </a:solidFill>
              </a:rPr>
              <a:t>resultat</a:t>
            </a:r>
            <a:r>
              <a:rPr lang="fr-FR" sz="2000" b="1" dirty="0">
                <a:solidFill>
                  <a:schemeClr val="accent2">
                    <a:lumMod val="50000"/>
                  </a:schemeClr>
                </a:solidFill>
              </a:rPr>
              <a:t>-&gt;</a:t>
            </a:r>
            <a:r>
              <a:rPr lang="fr-FR" sz="2000" b="1" dirty="0" err="1">
                <a:solidFill>
                  <a:schemeClr val="accent2">
                    <a:lumMod val="50000"/>
                  </a:schemeClr>
                </a:solidFill>
              </a:rPr>
              <a:t>fetch</a:t>
            </a:r>
            <a:r>
              <a:rPr lang="fr-FR" sz="2000" b="1" dirty="0">
                <a:solidFill>
                  <a:schemeClr val="accent2">
                    <a:lumMod val="50000"/>
                  </a:schemeClr>
                </a:solidFill>
              </a:rPr>
              <a:t>();</a:t>
            </a:r>
          </a:p>
          <a:p>
            <a:pPr marL="0" indent="0">
              <a:buNone/>
            </a:pPr>
            <a:r>
              <a:rPr lang="fr-FR" sz="2000" b="1" dirty="0" err="1">
                <a:solidFill>
                  <a:schemeClr val="accent2">
                    <a:lumMod val="50000"/>
                  </a:schemeClr>
                </a:solidFill>
              </a:rPr>
              <a:t>fecth</a:t>
            </a:r>
            <a:r>
              <a:rPr lang="fr-FR" sz="2000" b="1" dirty="0">
                <a:solidFill>
                  <a:schemeClr val="accent2">
                    <a:lumMod val="50000"/>
                  </a:schemeClr>
                </a:solidFill>
              </a:rPr>
              <a:t>() </a:t>
            </a:r>
            <a:r>
              <a:rPr lang="fr-FR" sz="2000" dirty="0" smtClean="0"/>
              <a:t>recherche le premier résultat mémorisé et le stocke dans un tableau $</a:t>
            </a:r>
            <a:r>
              <a:rPr lang="fr-FR" sz="2000" dirty="0" err="1" smtClean="0"/>
              <a:t>enreg</a:t>
            </a:r>
            <a:r>
              <a:rPr lang="fr-FR" sz="2000" dirty="0" smtClean="0"/>
              <a:t>. Comme aucun paramètre n'est indiqué entre parenthèses, c'est l'option </a:t>
            </a:r>
            <a:r>
              <a:rPr lang="fr-FR" sz="2000" b="1" dirty="0">
                <a:solidFill>
                  <a:schemeClr val="accent2">
                    <a:lumMod val="50000"/>
                  </a:schemeClr>
                </a:solidFill>
              </a:rPr>
              <a:t>PDO::FETCH_BOTH</a:t>
            </a:r>
            <a:r>
              <a:rPr lang="fr-FR" sz="2000" dirty="0" smtClean="0"/>
              <a:t> qui est utilisée par défaut. Cette option spécifie que le tableau $</a:t>
            </a:r>
            <a:r>
              <a:rPr lang="fr-FR" sz="2000" dirty="0" err="1" smtClean="0"/>
              <a:t>enreg</a:t>
            </a:r>
            <a:r>
              <a:rPr lang="fr-FR" sz="2000" dirty="0" smtClean="0"/>
              <a:t> contient les champs sélectionnées avec comme index le nom du champ </a:t>
            </a:r>
            <a:r>
              <a:rPr lang="fr-FR" sz="2000" u="sng" dirty="0" smtClean="0"/>
              <a:t>et</a:t>
            </a:r>
            <a:r>
              <a:rPr lang="fr-FR" sz="2000" dirty="0" smtClean="0"/>
              <a:t> le numéro d'ordre du champ :</a:t>
            </a:r>
          </a:p>
          <a:p>
            <a:pPr marL="0" indent="0">
              <a:buNone/>
            </a:pPr>
            <a:r>
              <a:rPr lang="fr-FR" sz="2000" dirty="0" err="1" smtClean="0"/>
              <a:t>Array</a:t>
            </a:r>
            <a:r>
              <a:rPr lang="fr-FR" sz="2000" dirty="0" smtClean="0"/>
              <a:t> </a:t>
            </a:r>
            <a:r>
              <a:rPr lang="fr-FR" sz="2000" dirty="0"/>
              <a:t>( </a:t>
            </a:r>
            <a:r>
              <a:rPr lang="fr-FR" sz="2000" dirty="0" smtClean="0"/>
              <a:t>	[</a:t>
            </a:r>
            <a:r>
              <a:rPr lang="fr-FR" sz="2000" dirty="0"/>
              <a:t>nom] =&gt; BRANGER </a:t>
            </a:r>
            <a:endParaRPr lang="fr-FR" sz="2000" dirty="0" smtClean="0"/>
          </a:p>
          <a:p>
            <a:pPr marL="0" indent="0">
              <a:buNone/>
            </a:pPr>
            <a:r>
              <a:rPr lang="fr-FR" sz="2000" dirty="0"/>
              <a:t>	</a:t>
            </a:r>
            <a:r>
              <a:rPr lang="fr-FR" sz="2000" dirty="0" smtClean="0"/>
              <a:t>[</a:t>
            </a:r>
            <a:r>
              <a:rPr lang="fr-FR" sz="2000" dirty="0"/>
              <a:t>0] =&gt; BRANGER </a:t>
            </a:r>
            <a:endParaRPr lang="fr-FR" sz="2000" dirty="0" smtClean="0"/>
          </a:p>
          <a:p>
            <a:pPr marL="0" indent="0">
              <a:buNone/>
            </a:pPr>
            <a:r>
              <a:rPr lang="fr-FR" sz="2000" dirty="0"/>
              <a:t>	</a:t>
            </a:r>
            <a:r>
              <a:rPr lang="fr-FR" sz="2000" dirty="0" smtClean="0"/>
              <a:t>[</a:t>
            </a:r>
            <a:r>
              <a:rPr lang="fr-FR" sz="2000" dirty="0" err="1"/>
              <a:t>prenom</a:t>
            </a:r>
            <a:r>
              <a:rPr lang="fr-FR" sz="2000" dirty="0"/>
              <a:t>] =&gt; Marie Line </a:t>
            </a:r>
            <a:endParaRPr lang="fr-FR" sz="2000" dirty="0" smtClean="0"/>
          </a:p>
          <a:p>
            <a:pPr marL="0" indent="0">
              <a:buNone/>
            </a:pPr>
            <a:r>
              <a:rPr lang="fr-FR" sz="2000" dirty="0"/>
              <a:t>	</a:t>
            </a:r>
            <a:r>
              <a:rPr lang="fr-FR" sz="2000" dirty="0" smtClean="0"/>
              <a:t>[</a:t>
            </a:r>
            <a:r>
              <a:rPr lang="fr-FR" sz="2000" dirty="0"/>
              <a:t>1] =&gt; Marie Line ) </a:t>
            </a:r>
          </a:p>
          <a:p>
            <a:pPr marL="0" indent="0">
              <a:buNone/>
            </a:pPr>
            <a:endParaRPr lang="fr-FR" sz="2000" dirty="0" smtClean="0"/>
          </a:p>
          <a:p>
            <a:pPr marL="0" indent="0">
              <a:buNone/>
            </a:pPr>
            <a:endParaRPr lang="fr-FR" sz="2000" dirty="0"/>
          </a:p>
          <a:p>
            <a:pPr marL="0" indent="0">
              <a:buNone/>
            </a:pPr>
            <a:endParaRPr lang="fr-FR" sz="2000" dirty="0" smtClean="0"/>
          </a:p>
          <a:p>
            <a:pPr marL="0" indent="0">
              <a:buNone/>
            </a:pPr>
            <a:endParaRPr lang="fr-FR" sz="2000" dirty="0"/>
          </a:p>
          <a:p>
            <a:pPr marL="0" indent="0">
              <a:buNone/>
            </a:pPr>
            <a:endParaRPr lang="fr-FR" sz="2000" dirty="0" smtClean="0">
              <a:solidFill>
                <a:schemeClr val="tx2">
                  <a:lumMod val="50000"/>
                </a:schemeClr>
              </a:solidFill>
            </a:endParaRPr>
          </a:p>
          <a:p>
            <a:pPr marL="0" indent="0">
              <a:buNone/>
            </a:pPr>
            <a:endParaRPr lang="fr-FR" sz="2000" dirty="0" smtClean="0"/>
          </a:p>
        </p:txBody>
      </p:sp>
    </p:spTree>
    <p:extLst>
      <p:ext uri="{BB962C8B-B14F-4D97-AF65-F5344CB8AC3E}">
        <p14:creationId xmlns:p14="http://schemas.microsoft.com/office/powerpoint/2010/main" val="3299277465"/>
      </p:ext>
    </p:extLst>
  </p:cSld>
  <p:clrMapOvr>
    <a:masterClrMapping/>
  </p:clrMapOvr>
  <p:transition spd="slow">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Les </a:t>
            </a:r>
            <a:r>
              <a:rPr lang="fr-FR" b="1" i="1" dirty="0" smtClean="0"/>
              <a:t>opérateurs</a:t>
            </a:r>
            <a:endParaRPr lang="fr-FR" dirty="0"/>
          </a:p>
        </p:txBody>
      </p:sp>
      <p:sp>
        <p:nvSpPr>
          <p:cNvPr id="3" name="Espace réservé du contenu 2"/>
          <p:cNvSpPr>
            <a:spLocks noGrp="1"/>
          </p:cNvSpPr>
          <p:nvPr>
            <p:ph idx="1"/>
          </p:nvPr>
        </p:nvSpPr>
        <p:spPr>
          <a:xfrm>
            <a:off x="762000" y="1556792"/>
            <a:ext cx="8274496" cy="5040561"/>
          </a:xfrm>
        </p:spPr>
        <p:txBody>
          <a:bodyPr>
            <a:normAutofit/>
          </a:bodyPr>
          <a:lstStyle/>
          <a:p>
            <a:pPr marL="0" indent="0">
              <a:buNone/>
            </a:pPr>
            <a:r>
              <a:rPr lang="fr-FR" sz="2000" b="1" i="1" dirty="0" smtClean="0"/>
              <a:t>Opérateurs </a:t>
            </a:r>
            <a:r>
              <a:rPr lang="fr-FR" sz="2000" b="1" i="1" dirty="0"/>
              <a:t>arithmétiques</a:t>
            </a:r>
          </a:p>
          <a:p>
            <a:pPr marL="0" indent="0">
              <a:buNone/>
            </a:pPr>
            <a:r>
              <a:rPr lang="fr-FR" sz="2000" dirty="0"/>
              <a:t>Les opérateurs +, -, *, / et %. Le « % » est le modulo : le reste de la division.</a:t>
            </a:r>
          </a:p>
          <a:p>
            <a:pPr marL="0" indent="0">
              <a:buNone/>
            </a:pPr>
            <a:r>
              <a:rPr lang="fr-FR" sz="2000" b="1" i="1" dirty="0" smtClean="0"/>
              <a:t>Opérateurs </a:t>
            </a:r>
            <a:r>
              <a:rPr lang="fr-FR" sz="2000" b="1" i="1" dirty="0"/>
              <a:t>d'assignation</a:t>
            </a:r>
          </a:p>
          <a:p>
            <a:pPr marL="0" indent="0">
              <a:buNone/>
            </a:pPr>
            <a:r>
              <a:rPr lang="fr-FR" sz="2000" dirty="0"/>
              <a:t>Le principal est le = mais on a aussi comme en C des opérateurs combinés +=, -=, *=, /=, %=, .= ...</a:t>
            </a:r>
          </a:p>
          <a:p>
            <a:pPr marL="0" indent="0">
              <a:buNone/>
            </a:pPr>
            <a:r>
              <a:rPr lang="fr-FR" sz="2000" b="1" i="1" dirty="0" smtClean="0"/>
              <a:t>Opérateurs </a:t>
            </a:r>
            <a:r>
              <a:rPr lang="fr-FR" sz="2000" b="1" i="1" dirty="0"/>
              <a:t>sur les bits</a:t>
            </a:r>
          </a:p>
          <a:p>
            <a:pPr marL="0" indent="0">
              <a:buNone/>
            </a:pPr>
            <a:r>
              <a:rPr lang="fr-FR" sz="2000" dirty="0"/>
              <a:t>Les opérateurs sont le &amp; (AND), | (OR), ^ (XOR), ~ (NOT, ~$a), </a:t>
            </a:r>
            <a:endParaRPr lang="fr-FR" sz="2000" dirty="0" smtClean="0"/>
          </a:p>
          <a:p>
            <a:pPr marL="0" indent="0">
              <a:buNone/>
            </a:pPr>
            <a:r>
              <a:rPr lang="fr-FR" sz="2000" dirty="0" smtClean="0"/>
              <a:t>&lt;&lt; </a:t>
            </a:r>
            <a:r>
              <a:rPr lang="fr-FR" sz="2000" dirty="0"/>
              <a:t>	</a:t>
            </a:r>
            <a:r>
              <a:rPr lang="fr-FR" sz="2000" dirty="0" smtClean="0"/>
              <a:t>$a&lt;&lt;$</a:t>
            </a:r>
            <a:r>
              <a:rPr lang="fr-FR" sz="2000" dirty="0"/>
              <a:t>b </a:t>
            </a:r>
            <a:r>
              <a:rPr lang="fr-FR" sz="2000" dirty="0" smtClean="0"/>
              <a:t>	décalage </a:t>
            </a:r>
            <a:r>
              <a:rPr lang="fr-FR" sz="2000" dirty="0"/>
              <a:t>à </a:t>
            </a:r>
            <a:r>
              <a:rPr lang="fr-FR" sz="2000" dirty="0" smtClean="0"/>
              <a:t>gauche </a:t>
            </a:r>
            <a:r>
              <a:rPr lang="fr-FR" sz="2000" dirty="0"/>
              <a:t>de $b </a:t>
            </a:r>
            <a:r>
              <a:rPr lang="fr-FR" sz="2000" dirty="0" smtClean="0"/>
              <a:t>bits dans $a</a:t>
            </a:r>
            <a:endParaRPr lang="fr-FR" sz="2000" dirty="0"/>
          </a:p>
          <a:p>
            <a:pPr marL="0" indent="0">
              <a:buNone/>
            </a:pPr>
            <a:r>
              <a:rPr lang="fr-FR" sz="2000" dirty="0" smtClean="0"/>
              <a:t>&gt;&gt; </a:t>
            </a:r>
            <a:r>
              <a:rPr lang="fr-FR" sz="2000" dirty="0"/>
              <a:t>	</a:t>
            </a:r>
            <a:r>
              <a:rPr lang="fr-FR" sz="2000" dirty="0" smtClean="0"/>
              <a:t>$</a:t>
            </a:r>
            <a:r>
              <a:rPr lang="fr-FR" sz="2000" dirty="0"/>
              <a:t>a&gt;&gt;$b </a:t>
            </a:r>
            <a:r>
              <a:rPr lang="fr-FR" sz="2000" dirty="0" smtClean="0"/>
              <a:t>	décalage à droite de </a:t>
            </a:r>
            <a:r>
              <a:rPr lang="fr-FR" sz="2000" dirty="0"/>
              <a:t>$b </a:t>
            </a:r>
            <a:r>
              <a:rPr lang="fr-FR" sz="2000" dirty="0" smtClean="0"/>
              <a:t>bits dans $a</a:t>
            </a:r>
            <a:endParaRPr lang="fr-FR" sz="2000" dirty="0"/>
          </a:p>
          <a:p>
            <a:pPr marL="0" indent="0">
              <a:buNone/>
            </a:pPr>
            <a:r>
              <a:rPr lang="fr-FR" sz="2000" dirty="0" smtClean="0"/>
              <a:t>Un </a:t>
            </a:r>
            <a:r>
              <a:rPr lang="fr-FR" sz="2000" dirty="0"/>
              <a:t>décalage de bits sur la </a:t>
            </a:r>
            <a:r>
              <a:rPr lang="fr-FR" sz="2000" dirty="0" smtClean="0"/>
              <a:t>gauche équivaut </a:t>
            </a:r>
            <a:r>
              <a:rPr lang="fr-FR" sz="2000" dirty="0"/>
              <a:t>à une multiplication par deux, un décalage sur la droite à une division par deux</a:t>
            </a:r>
            <a:r>
              <a:rPr lang="fr-FR" sz="2000" dirty="0" smtClean="0"/>
              <a:t>.</a:t>
            </a:r>
            <a:endParaRPr lang="fr-FR" sz="2000" dirty="0"/>
          </a:p>
        </p:txBody>
      </p:sp>
    </p:spTree>
    <p:extLst>
      <p:ext uri="{BB962C8B-B14F-4D97-AF65-F5344CB8AC3E}">
        <p14:creationId xmlns:p14="http://schemas.microsoft.com/office/powerpoint/2010/main" val="3659776937"/>
      </p:ext>
    </p:extLst>
  </p:cSld>
  <p:clrMapOvr>
    <a:masterClrMapping/>
  </p:clrMapOvr>
  <p:transition spd="slow">
    <p:wipe dir="d"/>
  </p:transition>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Méthode </a:t>
            </a:r>
            <a:r>
              <a:rPr lang="fr-FR" sz="2800" b="1" i="1" dirty="0" err="1" smtClean="0">
                <a:solidFill>
                  <a:schemeClr val="accent2">
                    <a:lumMod val="75000"/>
                  </a:schemeClr>
                </a:solidFill>
              </a:rPr>
              <a:t>query</a:t>
            </a:r>
            <a:r>
              <a:rPr lang="fr-FR" sz="2800" b="1" i="1" dirty="0" smtClean="0">
                <a:solidFill>
                  <a:schemeClr val="accent2">
                    <a:lumMod val="75000"/>
                  </a:schemeClr>
                </a:solidFill>
              </a:rPr>
              <a:t> avec -&gt;</a:t>
            </a:r>
            <a:r>
              <a:rPr lang="fr-FR" sz="2800" b="1" i="1" dirty="0" err="1" smtClean="0">
                <a:solidFill>
                  <a:schemeClr val="accent2">
                    <a:lumMod val="75000"/>
                  </a:schemeClr>
                </a:solidFill>
              </a:rPr>
              <a:t>fetch</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12776"/>
            <a:ext cx="8424936" cy="5328592"/>
          </a:xfrm>
        </p:spPr>
        <p:txBody>
          <a:bodyPr numCol="1">
            <a:normAutofit/>
          </a:bodyPr>
          <a:lstStyle/>
          <a:p>
            <a:pPr marL="0" indent="0">
              <a:buNone/>
            </a:pPr>
            <a:r>
              <a:rPr lang="fr-FR" sz="2000" b="1" dirty="0" err="1">
                <a:solidFill>
                  <a:schemeClr val="accent2">
                    <a:lumMod val="50000"/>
                  </a:schemeClr>
                </a:solidFill>
              </a:rPr>
              <a:t>e</a:t>
            </a:r>
            <a:r>
              <a:rPr lang="fr-FR" sz="2000" b="1" dirty="0" err="1" smtClean="0">
                <a:solidFill>
                  <a:schemeClr val="accent2">
                    <a:lumMod val="50000"/>
                  </a:schemeClr>
                </a:solidFill>
              </a:rPr>
              <a:t>cho</a:t>
            </a:r>
            <a:r>
              <a:rPr lang="fr-FR" sz="2000" b="1" dirty="0" smtClean="0">
                <a:solidFill>
                  <a:schemeClr val="accent2">
                    <a:lumMod val="50000"/>
                  </a:schemeClr>
                </a:solidFill>
              </a:rPr>
              <a:t> </a:t>
            </a:r>
            <a:r>
              <a:rPr lang="fr-FR" sz="2000" b="1" dirty="0">
                <a:solidFill>
                  <a:schemeClr val="accent2">
                    <a:lumMod val="50000"/>
                  </a:schemeClr>
                </a:solidFill>
              </a:rPr>
              <a:t>"&lt;</a:t>
            </a:r>
            <a:r>
              <a:rPr lang="fr-FR" sz="2000" b="1" dirty="0" err="1">
                <a:solidFill>
                  <a:schemeClr val="accent2">
                    <a:lumMod val="50000"/>
                  </a:schemeClr>
                </a:solidFill>
              </a:rPr>
              <a:t>br</a:t>
            </a:r>
            <a:r>
              <a:rPr lang="fr-FR" sz="2000" b="1" dirty="0">
                <a:solidFill>
                  <a:schemeClr val="accent2">
                    <a:lumMod val="50000"/>
                  </a:schemeClr>
                </a:solidFill>
              </a:rPr>
              <a:t>/&gt;".$</a:t>
            </a:r>
            <a:r>
              <a:rPr lang="fr-FR" sz="2000" b="1" dirty="0" err="1">
                <a:solidFill>
                  <a:schemeClr val="accent2">
                    <a:lumMod val="50000"/>
                  </a:schemeClr>
                </a:solidFill>
              </a:rPr>
              <a:t>enreg</a:t>
            </a:r>
            <a:r>
              <a:rPr lang="fr-FR" sz="2000" b="1" dirty="0">
                <a:solidFill>
                  <a:schemeClr val="accent2">
                    <a:lumMod val="50000"/>
                  </a:schemeClr>
                </a:solidFill>
              </a:rPr>
              <a:t>["nom"]." ".$</a:t>
            </a:r>
            <a:r>
              <a:rPr lang="fr-FR" sz="2000" b="1" dirty="0" err="1">
                <a:solidFill>
                  <a:schemeClr val="accent2">
                    <a:lumMod val="50000"/>
                  </a:schemeClr>
                </a:solidFill>
              </a:rPr>
              <a:t>enreg</a:t>
            </a:r>
            <a:r>
              <a:rPr lang="fr-FR" sz="2000" b="1" dirty="0">
                <a:solidFill>
                  <a:schemeClr val="accent2">
                    <a:lumMod val="50000"/>
                  </a:schemeClr>
                </a:solidFill>
              </a:rPr>
              <a:t>["</a:t>
            </a:r>
            <a:r>
              <a:rPr lang="fr-FR" sz="2000" b="1" dirty="0" err="1">
                <a:solidFill>
                  <a:schemeClr val="accent2">
                    <a:lumMod val="50000"/>
                  </a:schemeClr>
                </a:solidFill>
              </a:rPr>
              <a:t>prenom</a:t>
            </a:r>
            <a:r>
              <a:rPr lang="fr-FR" sz="2000" b="1" dirty="0">
                <a:solidFill>
                  <a:schemeClr val="accent2">
                    <a:lumMod val="50000"/>
                  </a:schemeClr>
                </a:solidFill>
              </a:rPr>
              <a:t>"]."\n";</a:t>
            </a:r>
          </a:p>
          <a:p>
            <a:pPr marL="0" indent="0">
              <a:buNone/>
            </a:pPr>
            <a:r>
              <a:rPr lang="fr-FR" sz="2000" dirty="0" smtClean="0"/>
              <a:t>affiche sur une ligne les champs </a:t>
            </a:r>
            <a:r>
              <a:rPr lang="fr-FR" sz="2000" dirty="0" err="1" smtClean="0"/>
              <a:t>seléctionnés</a:t>
            </a:r>
            <a:r>
              <a:rPr lang="fr-FR" sz="2000" dirty="0" smtClean="0"/>
              <a:t> retournés par -&gt;</a:t>
            </a:r>
            <a:r>
              <a:rPr lang="fr-FR" sz="2000" dirty="0" err="1" smtClean="0"/>
              <a:t>fetch</a:t>
            </a:r>
            <a:r>
              <a:rPr lang="fr-FR" sz="2000" dirty="0" smtClean="0"/>
              <a:t>(),</a:t>
            </a:r>
          </a:p>
          <a:p>
            <a:pPr marL="0" indent="0">
              <a:buNone/>
            </a:pPr>
            <a:endParaRPr lang="fr-FR" sz="2000" dirty="0" smtClean="0"/>
          </a:p>
          <a:p>
            <a:pPr marL="0" indent="0">
              <a:buNone/>
            </a:pPr>
            <a:endParaRPr lang="fr-FR" sz="2000" dirty="0" smtClean="0"/>
          </a:p>
          <a:p>
            <a:pPr marL="0" indent="0">
              <a:buNone/>
            </a:pPr>
            <a:r>
              <a:rPr lang="fr-FR" sz="2000" dirty="0" smtClean="0"/>
              <a:t>Remarquez que les noms de champs sont entre guillemets,</a:t>
            </a:r>
            <a:endParaRPr lang="fr-FR" sz="2000" dirty="0"/>
          </a:p>
          <a:p>
            <a:pPr marL="0" indent="0">
              <a:buNone/>
            </a:pPr>
            <a:endParaRPr lang="fr-FR" sz="2000" dirty="0" smtClean="0"/>
          </a:p>
          <a:p>
            <a:pPr marL="0" indent="0">
              <a:buNone/>
            </a:pPr>
            <a:r>
              <a:rPr lang="fr-FR" sz="2000" dirty="0" smtClean="0"/>
              <a:t>Il était possible d'écrire aussi :</a:t>
            </a:r>
          </a:p>
          <a:p>
            <a:pPr marL="0" indent="0">
              <a:buNone/>
            </a:pPr>
            <a:r>
              <a:rPr lang="fr-FR" sz="2000" b="1" dirty="0" err="1">
                <a:solidFill>
                  <a:schemeClr val="accent2">
                    <a:lumMod val="50000"/>
                  </a:schemeClr>
                </a:solidFill>
              </a:rPr>
              <a:t>echo</a:t>
            </a:r>
            <a:r>
              <a:rPr lang="fr-FR" sz="2000" b="1" dirty="0">
                <a:solidFill>
                  <a:schemeClr val="accent2">
                    <a:lumMod val="50000"/>
                  </a:schemeClr>
                </a:solidFill>
              </a:rPr>
              <a:t> "&lt;</a:t>
            </a:r>
            <a:r>
              <a:rPr lang="fr-FR" sz="2000" b="1" dirty="0" err="1">
                <a:solidFill>
                  <a:schemeClr val="accent2">
                    <a:lumMod val="50000"/>
                  </a:schemeClr>
                </a:solidFill>
              </a:rPr>
              <a:t>br</a:t>
            </a:r>
            <a:r>
              <a:rPr lang="fr-FR" sz="2000" b="1" dirty="0">
                <a:solidFill>
                  <a:schemeClr val="accent2">
                    <a:lumMod val="50000"/>
                  </a:schemeClr>
                </a:solidFill>
              </a:rPr>
              <a:t>/&gt;".$</a:t>
            </a:r>
            <a:r>
              <a:rPr lang="fr-FR" sz="2000" b="1" dirty="0" err="1">
                <a:solidFill>
                  <a:schemeClr val="accent2">
                    <a:lumMod val="50000"/>
                  </a:schemeClr>
                </a:solidFill>
              </a:rPr>
              <a:t>enreg</a:t>
            </a:r>
            <a:r>
              <a:rPr lang="fr-FR" sz="2000" b="1" dirty="0">
                <a:solidFill>
                  <a:schemeClr val="accent2">
                    <a:lumMod val="50000"/>
                  </a:schemeClr>
                </a:solidFill>
              </a:rPr>
              <a:t>[0]." ".$</a:t>
            </a:r>
            <a:r>
              <a:rPr lang="fr-FR" sz="2000" b="1" dirty="0" err="1">
                <a:solidFill>
                  <a:schemeClr val="accent2">
                    <a:lumMod val="50000"/>
                  </a:schemeClr>
                </a:solidFill>
              </a:rPr>
              <a:t>enreg</a:t>
            </a:r>
            <a:r>
              <a:rPr lang="fr-FR" sz="2000" b="1" dirty="0">
                <a:solidFill>
                  <a:schemeClr val="accent2">
                    <a:lumMod val="50000"/>
                  </a:schemeClr>
                </a:solidFill>
              </a:rPr>
              <a:t>[1]."\n";</a:t>
            </a:r>
          </a:p>
          <a:p>
            <a:pPr marL="0" indent="0">
              <a:buNone/>
            </a:pPr>
            <a:r>
              <a:rPr lang="fr-FR" sz="2000" dirty="0" smtClean="0"/>
              <a:t>Cela aurait donné exactement le même résultat.</a:t>
            </a:r>
            <a:endParaRPr lang="fr-FR" sz="2000" dirty="0"/>
          </a:p>
          <a:p>
            <a:pPr marL="0" indent="0">
              <a:buNone/>
            </a:pPr>
            <a:endParaRPr lang="fr-FR" sz="2000" dirty="0" smtClean="0"/>
          </a:p>
          <a:p>
            <a:pPr marL="0" indent="0">
              <a:buNone/>
            </a:pPr>
            <a:endParaRPr lang="fr-FR" sz="2000" dirty="0"/>
          </a:p>
          <a:p>
            <a:pPr marL="0" indent="0">
              <a:buNone/>
            </a:pPr>
            <a:endParaRPr lang="fr-FR" sz="2000" dirty="0" smtClean="0">
              <a:solidFill>
                <a:schemeClr val="tx2">
                  <a:lumMod val="50000"/>
                </a:schemeClr>
              </a:solidFill>
            </a:endParaRPr>
          </a:p>
          <a:p>
            <a:pPr marL="0" indent="0">
              <a:buNone/>
            </a:pPr>
            <a:endParaRPr lang="fr-FR" sz="2000" dirty="0" smtClean="0"/>
          </a:p>
        </p:txBody>
      </p:sp>
      <p:pic>
        <p:nvPicPr>
          <p:cNvPr id="4" name="Image 3"/>
          <p:cNvPicPr>
            <a:picLocks noChangeAspect="1"/>
          </p:cNvPicPr>
          <p:nvPr/>
        </p:nvPicPr>
        <p:blipFill>
          <a:blip r:embed="rId2"/>
          <a:stretch>
            <a:fillRect/>
          </a:stretch>
        </p:blipFill>
        <p:spPr>
          <a:xfrm>
            <a:off x="770410" y="2276872"/>
            <a:ext cx="3360373" cy="504056"/>
          </a:xfrm>
          <a:prstGeom prst="rect">
            <a:avLst/>
          </a:prstGeom>
        </p:spPr>
      </p:pic>
      <p:pic>
        <p:nvPicPr>
          <p:cNvPr id="5" name="Image 4"/>
          <p:cNvPicPr>
            <a:picLocks noChangeAspect="1"/>
          </p:cNvPicPr>
          <p:nvPr/>
        </p:nvPicPr>
        <p:blipFill>
          <a:blip r:embed="rId2"/>
          <a:stretch>
            <a:fillRect/>
          </a:stretch>
        </p:blipFill>
        <p:spPr>
          <a:xfrm>
            <a:off x="762000" y="4941168"/>
            <a:ext cx="3360373" cy="504056"/>
          </a:xfrm>
          <a:prstGeom prst="rect">
            <a:avLst/>
          </a:prstGeom>
        </p:spPr>
      </p:pic>
    </p:spTree>
    <p:extLst>
      <p:ext uri="{BB962C8B-B14F-4D97-AF65-F5344CB8AC3E}">
        <p14:creationId xmlns:p14="http://schemas.microsoft.com/office/powerpoint/2010/main" val="3050168574"/>
      </p:ext>
    </p:extLst>
  </p:cSld>
  <p:clrMapOvr>
    <a:masterClrMapping/>
  </p:clrMapOvr>
  <p:transition spd="slow">
    <p:wipe dir="d"/>
  </p:transition>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Méthode </a:t>
            </a:r>
            <a:r>
              <a:rPr lang="fr-FR" sz="2800" b="1" i="1" dirty="0" err="1" smtClean="0">
                <a:solidFill>
                  <a:schemeClr val="accent2">
                    <a:lumMod val="75000"/>
                  </a:schemeClr>
                </a:solidFill>
              </a:rPr>
              <a:t>query</a:t>
            </a:r>
            <a:r>
              <a:rPr lang="fr-FR" sz="2800" b="1" i="1" dirty="0" smtClean="0">
                <a:solidFill>
                  <a:schemeClr val="accent2">
                    <a:lumMod val="75000"/>
                  </a:schemeClr>
                </a:solidFill>
              </a:rPr>
              <a:t> avec -&gt;</a:t>
            </a:r>
            <a:r>
              <a:rPr lang="fr-FR" sz="2800" b="1" i="1" dirty="0" err="1" smtClean="0">
                <a:solidFill>
                  <a:schemeClr val="accent2">
                    <a:lumMod val="75000"/>
                  </a:schemeClr>
                </a:solidFill>
              </a:rPr>
              <a:t>fetch</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12776"/>
            <a:ext cx="3816424" cy="5328592"/>
          </a:xfrm>
        </p:spPr>
        <p:txBody>
          <a:bodyPr numCol="1">
            <a:normAutofit/>
          </a:bodyPr>
          <a:lstStyle/>
          <a:p>
            <a:pPr marL="0" indent="0">
              <a:buNone/>
            </a:pPr>
            <a:r>
              <a:rPr lang="fr-FR" sz="2000" dirty="0" smtClean="0"/>
              <a:t>Exercice :</a:t>
            </a:r>
          </a:p>
          <a:p>
            <a:pPr marL="0" indent="0">
              <a:buNone/>
            </a:pPr>
            <a:endParaRPr lang="fr-FR" sz="2000" dirty="0"/>
          </a:p>
          <a:p>
            <a:pPr marL="0" indent="0">
              <a:buNone/>
            </a:pPr>
            <a:r>
              <a:rPr lang="fr-FR" sz="2000" dirty="0" smtClean="0"/>
              <a:t>A partir du script EX81.PHP, </a:t>
            </a:r>
          </a:p>
          <a:p>
            <a:pPr marL="0" indent="0">
              <a:buNone/>
            </a:pPr>
            <a:r>
              <a:rPr lang="fr-FR" sz="2000" dirty="0" smtClean="0"/>
              <a:t>écrire le script qui affiche tous enregistrements de la table '</a:t>
            </a:r>
            <a:r>
              <a:rPr lang="fr-FR" sz="2000" dirty="0" err="1" smtClean="0"/>
              <a:t>adherents</a:t>
            </a:r>
            <a:r>
              <a:rPr lang="fr-FR" sz="2000" dirty="0" smtClean="0"/>
              <a:t>' triés dans l'ordre croissant du nom,</a:t>
            </a:r>
          </a:p>
          <a:p>
            <a:pPr marL="0" indent="0">
              <a:buNone/>
            </a:pPr>
            <a:r>
              <a:rPr lang="fr-FR" sz="2000" dirty="0" smtClean="0"/>
              <a:t> </a:t>
            </a:r>
          </a:p>
          <a:p>
            <a:pPr marL="0" indent="0">
              <a:buNone/>
            </a:pPr>
            <a:r>
              <a:rPr lang="fr-FR" sz="2000" dirty="0" smtClean="0"/>
              <a:t>chaque ligne doit comprendre :</a:t>
            </a:r>
          </a:p>
          <a:p>
            <a:pPr marL="0" indent="0">
              <a:buNone/>
            </a:pPr>
            <a:r>
              <a:rPr lang="fr-FR" sz="2000" dirty="0" smtClean="0"/>
              <a:t>le prénom, le nom, le code postal et la ville </a:t>
            </a:r>
            <a:r>
              <a:rPr lang="fr-FR" sz="2000" u="sng" dirty="0" smtClean="0"/>
              <a:t>dans cet ordre</a:t>
            </a:r>
            <a:r>
              <a:rPr lang="fr-FR" sz="2000" dirty="0" smtClean="0"/>
              <a:t>.</a:t>
            </a:r>
          </a:p>
          <a:p>
            <a:pPr marL="0" indent="0">
              <a:buNone/>
            </a:pPr>
            <a:endParaRPr lang="fr-FR" sz="2000" dirty="0"/>
          </a:p>
          <a:p>
            <a:pPr marL="0" indent="0">
              <a:buNone/>
            </a:pPr>
            <a:endParaRPr lang="fr-FR" sz="2000" dirty="0" smtClean="0">
              <a:solidFill>
                <a:schemeClr val="tx2">
                  <a:lumMod val="50000"/>
                </a:schemeClr>
              </a:solidFill>
            </a:endParaRPr>
          </a:p>
          <a:p>
            <a:pPr marL="0" indent="0">
              <a:buNone/>
            </a:pPr>
            <a:endParaRPr lang="fr-FR" sz="2000" dirty="0" smtClean="0"/>
          </a:p>
        </p:txBody>
      </p:sp>
      <p:pic>
        <p:nvPicPr>
          <p:cNvPr id="4" name="Image 3"/>
          <p:cNvPicPr>
            <a:picLocks noChangeAspect="1"/>
          </p:cNvPicPr>
          <p:nvPr/>
        </p:nvPicPr>
        <p:blipFill>
          <a:blip r:embed="rId2"/>
          <a:stretch>
            <a:fillRect/>
          </a:stretch>
        </p:blipFill>
        <p:spPr>
          <a:xfrm>
            <a:off x="4743450" y="1781547"/>
            <a:ext cx="4400550" cy="4591050"/>
          </a:xfrm>
          <a:prstGeom prst="rect">
            <a:avLst/>
          </a:prstGeom>
        </p:spPr>
      </p:pic>
    </p:spTree>
    <p:extLst>
      <p:ext uri="{BB962C8B-B14F-4D97-AF65-F5344CB8AC3E}">
        <p14:creationId xmlns:p14="http://schemas.microsoft.com/office/powerpoint/2010/main" val="3810060329"/>
      </p:ext>
    </p:extLst>
  </p:cSld>
  <p:clrMapOvr>
    <a:masterClrMapping/>
  </p:clrMapOvr>
  <p:transition spd="slow">
    <p:wipe dir="d"/>
  </p:transition>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Méthode </a:t>
            </a:r>
            <a:r>
              <a:rPr lang="fr-FR" sz="2800" b="1" i="1" dirty="0" err="1" smtClean="0">
                <a:solidFill>
                  <a:schemeClr val="accent2">
                    <a:lumMod val="75000"/>
                  </a:schemeClr>
                </a:solidFill>
              </a:rPr>
              <a:t>query</a:t>
            </a:r>
            <a:r>
              <a:rPr lang="fr-FR" sz="2800" b="1" i="1" dirty="0" smtClean="0">
                <a:solidFill>
                  <a:schemeClr val="accent2">
                    <a:lumMod val="75000"/>
                  </a:schemeClr>
                </a:solidFill>
              </a:rPr>
              <a:t> avec -&gt;</a:t>
            </a:r>
            <a:r>
              <a:rPr lang="fr-FR" sz="2800" b="1" i="1" dirty="0" err="1" smtClean="0">
                <a:solidFill>
                  <a:schemeClr val="accent2">
                    <a:lumMod val="75000"/>
                  </a:schemeClr>
                </a:solidFill>
              </a:rPr>
              <a:t>fetchAll</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12776"/>
            <a:ext cx="8424936" cy="5328592"/>
          </a:xfrm>
        </p:spPr>
        <p:txBody>
          <a:bodyPr numCol="1">
            <a:normAutofit fontScale="77500" lnSpcReduction="20000"/>
          </a:bodyPr>
          <a:lstStyle/>
          <a:p>
            <a:pPr marL="0" indent="0">
              <a:buNone/>
            </a:pPr>
            <a:r>
              <a:rPr lang="fr-FR" sz="2000" b="1" dirty="0" err="1" smtClean="0">
                <a:solidFill>
                  <a:schemeClr val="accent2">
                    <a:lumMod val="75000"/>
                  </a:schemeClr>
                </a:solidFill>
              </a:rPr>
              <a:t>fetchAll</a:t>
            </a:r>
            <a:r>
              <a:rPr lang="fr-FR" sz="2000" b="1" dirty="0">
                <a:solidFill>
                  <a:schemeClr val="accent2">
                    <a:lumMod val="75000"/>
                  </a:schemeClr>
                </a:solidFill>
              </a:rPr>
              <a:t>() </a:t>
            </a:r>
            <a:r>
              <a:rPr lang="fr-FR" sz="2000" dirty="0" smtClean="0"/>
              <a:t>retourne </a:t>
            </a:r>
            <a:r>
              <a:rPr lang="fr-FR" sz="2000" dirty="0"/>
              <a:t>un tableau contenant </a:t>
            </a:r>
            <a:r>
              <a:rPr lang="fr-FR" sz="2000" b="1" dirty="0">
                <a:effectLst>
                  <a:outerShdw blurRad="38100" dist="38100" dir="2700000" algn="tl">
                    <a:srgbClr val="000000">
                      <a:alpha val="43137"/>
                    </a:srgbClr>
                  </a:outerShdw>
                </a:effectLst>
              </a:rPr>
              <a:t>toutes les lignes </a:t>
            </a:r>
            <a:r>
              <a:rPr lang="fr-FR" sz="2000" dirty="0"/>
              <a:t>du jeu d'enregistrements. </a:t>
            </a:r>
            <a:endParaRPr lang="fr-FR" sz="2000" dirty="0" smtClean="0"/>
          </a:p>
          <a:p>
            <a:pPr marL="0" indent="0">
              <a:buNone/>
            </a:pPr>
            <a:r>
              <a:rPr lang="fr-FR" sz="2000" dirty="0" smtClean="0"/>
              <a:t>Le </a:t>
            </a:r>
            <a:r>
              <a:rPr lang="fr-FR" sz="2000" dirty="0"/>
              <a:t>tableau représente chaque ligne comme </a:t>
            </a:r>
            <a:r>
              <a:rPr lang="fr-FR" sz="2000" b="1" dirty="0">
                <a:effectLst>
                  <a:outerShdw blurRad="38100" dist="38100" dir="2700000" algn="tl">
                    <a:srgbClr val="000000">
                      <a:alpha val="43137"/>
                    </a:srgbClr>
                  </a:outerShdw>
                </a:effectLst>
              </a:rPr>
              <a:t>soit un tableau </a:t>
            </a:r>
            <a:r>
              <a:rPr lang="fr-FR" sz="2000" dirty="0" smtClean="0"/>
              <a:t>des </a:t>
            </a:r>
            <a:r>
              <a:rPr lang="fr-FR" sz="2000" dirty="0"/>
              <a:t>valeurs des </a:t>
            </a:r>
            <a:r>
              <a:rPr lang="fr-FR" sz="2000" dirty="0" smtClean="0"/>
              <a:t>champs (colonnes), </a:t>
            </a:r>
          </a:p>
          <a:p>
            <a:pPr marL="0" indent="0">
              <a:buNone/>
            </a:pPr>
            <a:r>
              <a:rPr lang="fr-FR" sz="2000" b="1" dirty="0" smtClean="0">
                <a:effectLst>
                  <a:outerShdw blurRad="38100" dist="38100" dir="2700000" algn="tl">
                    <a:srgbClr val="000000">
                      <a:alpha val="43137"/>
                    </a:srgbClr>
                  </a:outerShdw>
                </a:effectLst>
              </a:rPr>
              <a:t>soit </a:t>
            </a:r>
            <a:r>
              <a:rPr lang="fr-FR" sz="2000" b="1" dirty="0">
                <a:effectLst>
                  <a:outerShdw blurRad="38100" dist="38100" dir="2700000" algn="tl">
                    <a:srgbClr val="000000">
                      <a:alpha val="43137"/>
                    </a:srgbClr>
                  </a:outerShdw>
                </a:effectLst>
              </a:rPr>
              <a:t>un objet </a:t>
            </a:r>
            <a:r>
              <a:rPr lang="fr-FR" sz="2000" dirty="0"/>
              <a:t>avec des propriétés correspondant à chaque nom de colonne. </a:t>
            </a:r>
            <a:r>
              <a:rPr lang="fr-FR" sz="2000" dirty="0" smtClean="0"/>
              <a:t> : ex86.php</a:t>
            </a:r>
          </a:p>
          <a:p>
            <a:pPr marL="0" indent="0">
              <a:buNone/>
            </a:pPr>
            <a:r>
              <a:rPr lang="fr-FR" sz="2000" b="1" dirty="0">
                <a:solidFill>
                  <a:srgbClr val="FF0000"/>
                </a:solidFill>
              </a:rPr>
              <a:t>&lt;?PHP</a:t>
            </a:r>
          </a:p>
          <a:p>
            <a:pPr marL="0" indent="0">
              <a:buNone/>
            </a:pPr>
            <a:r>
              <a:rPr lang="fr-FR" sz="2000" dirty="0" err="1"/>
              <a:t>session_start</a:t>
            </a:r>
            <a:r>
              <a:rPr lang="fr-FR" sz="2000" dirty="0"/>
              <a:t>();</a:t>
            </a:r>
          </a:p>
          <a:p>
            <a:pPr marL="0" indent="0">
              <a:buNone/>
            </a:pPr>
            <a:r>
              <a:rPr lang="fr-FR" sz="2000" dirty="0"/>
              <a:t>$connexion = '</a:t>
            </a:r>
            <a:r>
              <a:rPr lang="fr-FR" sz="2000" dirty="0" err="1"/>
              <a:t>mysql:host</a:t>
            </a:r>
            <a:r>
              <a:rPr lang="fr-FR" sz="2000" dirty="0"/>
              <a:t>=</a:t>
            </a:r>
            <a:r>
              <a:rPr lang="fr-FR" sz="2000" dirty="0" err="1"/>
              <a:t>localhost;dbname</a:t>
            </a:r>
            <a:r>
              <a:rPr lang="fr-FR" sz="2000" dirty="0"/>
              <a:t>=bourges';</a:t>
            </a:r>
          </a:p>
          <a:p>
            <a:pPr marL="0" indent="0">
              <a:buNone/>
            </a:pPr>
            <a:r>
              <a:rPr lang="fr-FR" sz="2000" dirty="0"/>
              <a:t>$user = "MDF";</a:t>
            </a:r>
          </a:p>
          <a:p>
            <a:pPr marL="0" indent="0">
              <a:buNone/>
            </a:pPr>
            <a:r>
              <a:rPr lang="fr-FR" sz="2000" dirty="0"/>
              <a:t>$</a:t>
            </a:r>
            <a:r>
              <a:rPr lang="fr-FR" sz="2000" dirty="0" err="1"/>
              <a:t>mdp</a:t>
            </a:r>
            <a:r>
              <a:rPr lang="fr-FR" sz="2000" dirty="0"/>
              <a:t> = "</a:t>
            </a:r>
            <a:r>
              <a:rPr lang="fr-FR" sz="2000" dirty="0" err="1"/>
              <a:t>mdf</a:t>
            </a:r>
            <a:r>
              <a:rPr lang="fr-FR" sz="2000" dirty="0"/>
              <a:t>";</a:t>
            </a:r>
          </a:p>
          <a:p>
            <a:pPr marL="0" indent="0">
              <a:buNone/>
            </a:pPr>
            <a:r>
              <a:rPr lang="fr-FR" sz="2000" dirty="0" err="1"/>
              <a:t>try</a:t>
            </a:r>
            <a:r>
              <a:rPr lang="fr-FR" sz="2000" dirty="0"/>
              <a:t> {</a:t>
            </a:r>
          </a:p>
          <a:p>
            <a:pPr marL="0" indent="0">
              <a:buNone/>
            </a:pPr>
            <a:r>
              <a:rPr lang="fr-FR" sz="2000" dirty="0"/>
              <a:t>    $</a:t>
            </a:r>
            <a:r>
              <a:rPr lang="fr-FR" sz="2000" dirty="0" err="1"/>
              <a:t>db</a:t>
            </a:r>
            <a:r>
              <a:rPr lang="fr-FR" sz="2000" dirty="0"/>
              <a:t> = new PDO($connexion, $user, $</a:t>
            </a:r>
            <a:r>
              <a:rPr lang="fr-FR" sz="2000" dirty="0" err="1"/>
              <a:t>mdp</a:t>
            </a:r>
            <a:r>
              <a:rPr lang="fr-FR" sz="2000" dirty="0"/>
              <a:t>);</a:t>
            </a:r>
          </a:p>
          <a:p>
            <a:pPr marL="0" indent="0">
              <a:buNone/>
            </a:pPr>
            <a:r>
              <a:rPr lang="fr-FR" sz="2000" dirty="0"/>
              <a:t>	$</a:t>
            </a:r>
            <a:r>
              <a:rPr lang="fr-FR" sz="2000" dirty="0" err="1"/>
              <a:t>flag_connect</a:t>
            </a:r>
            <a:r>
              <a:rPr lang="fr-FR" sz="2000" dirty="0"/>
              <a:t> = 'connexion effectuée';</a:t>
            </a:r>
          </a:p>
          <a:p>
            <a:pPr marL="0" indent="0">
              <a:buNone/>
            </a:pPr>
            <a:r>
              <a:rPr lang="fr-FR" sz="2000" dirty="0"/>
              <a:t>	} </a:t>
            </a:r>
          </a:p>
          <a:p>
            <a:pPr marL="0" indent="0">
              <a:buNone/>
            </a:pPr>
            <a:r>
              <a:rPr lang="fr-FR" sz="2000" dirty="0"/>
              <a:t>catch (</a:t>
            </a:r>
            <a:r>
              <a:rPr lang="fr-FR" sz="2000" dirty="0" err="1"/>
              <a:t>PDOException</a:t>
            </a:r>
            <a:r>
              <a:rPr lang="fr-FR" sz="2000" dirty="0"/>
              <a:t> $e) {</a:t>
            </a:r>
          </a:p>
          <a:p>
            <a:pPr marL="0" indent="0">
              <a:buNone/>
            </a:pPr>
            <a:r>
              <a:rPr lang="fr-FR" sz="2000" dirty="0"/>
              <a:t>    </a:t>
            </a:r>
            <a:r>
              <a:rPr lang="fr-FR" sz="2000" dirty="0" err="1"/>
              <a:t>print</a:t>
            </a:r>
            <a:r>
              <a:rPr lang="fr-FR" sz="2000" dirty="0"/>
              <a:t> "Erreur !: " . $e-&gt;</a:t>
            </a:r>
            <a:r>
              <a:rPr lang="fr-FR" sz="2000" dirty="0" err="1"/>
              <a:t>getMessage</a:t>
            </a:r>
            <a:r>
              <a:rPr lang="fr-FR" sz="2000" dirty="0"/>
              <a:t>() . "&lt;</a:t>
            </a:r>
            <a:r>
              <a:rPr lang="fr-FR" sz="2000" dirty="0" err="1"/>
              <a:t>br</a:t>
            </a:r>
            <a:r>
              <a:rPr lang="fr-FR" sz="2000" dirty="0"/>
              <a:t>/&gt;";</a:t>
            </a:r>
          </a:p>
          <a:p>
            <a:pPr marL="0" indent="0">
              <a:buNone/>
            </a:pPr>
            <a:r>
              <a:rPr lang="fr-FR" sz="2000" dirty="0"/>
              <a:t>    die();</a:t>
            </a:r>
          </a:p>
          <a:p>
            <a:pPr marL="0" indent="0">
              <a:buNone/>
            </a:pPr>
            <a:r>
              <a:rPr lang="fr-FR" sz="2000" dirty="0"/>
              <a:t>}</a:t>
            </a:r>
          </a:p>
          <a:p>
            <a:pPr marL="0" indent="0">
              <a:buNone/>
            </a:pPr>
            <a:r>
              <a:rPr lang="fr-FR" sz="2000" b="1" dirty="0">
                <a:solidFill>
                  <a:srgbClr val="FF0000"/>
                </a:solidFill>
              </a:rPr>
              <a:t>?&gt;</a:t>
            </a:r>
          </a:p>
          <a:p>
            <a:pPr marL="0" indent="0">
              <a:buNone/>
            </a:pPr>
            <a:r>
              <a:rPr lang="fr-FR" sz="2000" dirty="0">
                <a:solidFill>
                  <a:schemeClr val="tx2">
                    <a:lumMod val="50000"/>
                  </a:schemeClr>
                </a:solidFill>
              </a:rPr>
              <a:t>&lt;!DOCTYPE html&gt;</a:t>
            </a:r>
          </a:p>
          <a:p>
            <a:pPr marL="0" indent="0">
              <a:buNone/>
            </a:pPr>
            <a:r>
              <a:rPr lang="fr-FR" sz="2000" dirty="0" smtClean="0">
                <a:solidFill>
                  <a:schemeClr val="tx2">
                    <a:lumMod val="50000"/>
                  </a:schemeClr>
                </a:solidFill>
              </a:rPr>
              <a:t>.....</a:t>
            </a:r>
            <a:endParaRPr lang="fr-FR" sz="2000" dirty="0">
              <a:solidFill>
                <a:schemeClr val="tx2">
                  <a:lumMod val="50000"/>
                </a:schemeClr>
              </a:solidFill>
            </a:endParaRPr>
          </a:p>
          <a:p>
            <a:pPr marL="0" indent="0">
              <a:buNone/>
            </a:pPr>
            <a:r>
              <a:rPr lang="fr-FR" sz="2000" dirty="0">
                <a:solidFill>
                  <a:schemeClr val="tx2">
                    <a:lumMod val="50000"/>
                  </a:schemeClr>
                </a:solidFill>
              </a:rPr>
              <a:t>&lt;/</a:t>
            </a:r>
            <a:r>
              <a:rPr lang="fr-FR" sz="2000" dirty="0" err="1">
                <a:solidFill>
                  <a:schemeClr val="tx2">
                    <a:lumMod val="50000"/>
                  </a:schemeClr>
                </a:solidFill>
              </a:rPr>
              <a:t>head</a:t>
            </a:r>
            <a:r>
              <a:rPr lang="fr-FR" sz="2000" dirty="0">
                <a:solidFill>
                  <a:schemeClr val="tx2">
                    <a:lumMod val="50000"/>
                  </a:schemeClr>
                </a:solidFill>
              </a:rPr>
              <a:t>&gt; </a:t>
            </a:r>
            <a:endParaRPr lang="fr-FR" sz="2000" dirty="0" smtClean="0">
              <a:solidFill>
                <a:schemeClr val="tx2">
                  <a:lumMod val="50000"/>
                </a:schemeClr>
              </a:solidFill>
            </a:endParaRPr>
          </a:p>
          <a:p>
            <a:pPr marL="0" indent="0">
              <a:buNone/>
            </a:pPr>
            <a:endParaRPr lang="fr-FR" sz="2000" dirty="0" smtClean="0"/>
          </a:p>
          <a:p>
            <a:pPr marL="0" indent="0">
              <a:buNone/>
            </a:pPr>
            <a:endParaRPr lang="fr-FR" sz="2000" dirty="0" smtClean="0"/>
          </a:p>
        </p:txBody>
      </p:sp>
    </p:spTree>
    <p:extLst>
      <p:ext uri="{BB962C8B-B14F-4D97-AF65-F5344CB8AC3E}">
        <p14:creationId xmlns:p14="http://schemas.microsoft.com/office/powerpoint/2010/main" val="3968895905"/>
      </p:ext>
    </p:extLst>
  </p:cSld>
  <p:clrMapOvr>
    <a:masterClrMapping/>
  </p:clrMapOvr>
  <p:transition spd="slow">
    <p:wipe dir="d"/>
  </p:transition>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Méthode </a:t>
            </a:r>
            <a:r>
              <a:rPr lang="fr-FR" sz="2800" b="1" i="1" dirty="0" err="1" smtClean="0">
                <a:solidFill>
                  <a:schemeClr val="accent2">
                    <a:lumMod val="75000"/>
                  </a:schemeClr>
                </a:solidFill>
              </a:rPr>
              <a:t>query</a:t>
            </a:r>
            <a:r>
              <a:rPr lang="fr-FR" sz="2800" b="1" i="1" dirty="0" smtClean="0">
                <a:solidFill>
                  <a:schemeClr val="accent2">
                    <a:lumMod val="75000"/>
                  </a:schemeClr>
                </a:solidFill>
              </a:rPr>
              <a:t> avec -&gt;</a:t>
            </a:r>
            <a:r>
              <a:rPr lang="fr-FR" sz="2800" b="1" i="1" dirty="0" err="1" smtClean="0">
                <a:solidFill>
                  <a:schemeClr val="accent2">
                    <a:lumMod val="75000"/>
                  </a:schemeClr>
                </a:solidFill>
              </a:rPr>
              <a:t>fetchAll</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12776"/>
            <a:ext cx="8424936" cy="5328592"/>
          </a:xfrm>
        </p:spPr>
        <p:txBody>
          <a:bodyPr numCol="1">
            <a:normAutofit/>
          </a:bodyPr>
          <a:lstStyle/>
          <a:p>
            <a:pPr marL="0" indent="0">
              <a:buNone/>
            </a:pPr>
            <a:r>
              <a:rPr lang="fr-FR" sz="2000" dirty="0">
                <a:solidFill>
                  <a:schemeClr val="tx2">
                    <a:lumMod val="50000"/>
                  </a:schemeClr>
                </a:solidFill>
              </a:rPr>
              <a:t>&lt;body&gt;</a:t>
            </a:r>
          </a:p>
          <a:p>
            <a:pPr marL="0" indent="0">
              <a:buNone/>
            </a:pPr>
            <a:r>
              <a:rPr lang="fr-FR" sz="2000" dirty="0">
                <a:solidFill>
                  <a:schemeClr val="tx2">
                    <a:lumMod val="50000"/>
                  </a:schemeClr>
                </a:solidFill>
              </a:rPr>
              <a:t>&lt;h3&gt;Résultats&lt;/h3</a:t>
            </a:r>
            <a:r>
              <a:rPr lang="fr-FR" sz="2000" dirty="0" smtClean="0">
                <a:solidFill>
                  <a:schemeClr val="tx2">
                    <a:lumMod val="50000"/>
                  </a:schemeClr>
                </a:solidFill>
              </a:rPr>
              <a:t>&gt;</a:t>
            </a:r>
          </a:p>
          <a:p>
            <a:pPr marL="0" indent="0">
              <a:buNone/>
            </a:pPr>
            <a:r>
              <a:rPr lang="fr-FR" sz="2000" b="1" dirty="0" smtClean="0">
                <a:solidFill>
                  <a:srgbClr val="FF0000"/>
                </a:solidFill>
              </a:rPr>
              <a:t>&lt;?</a:t>
            </a:r>
            <a:r>
              <a:rPr lang="fr-FR" sz="2000" b="1" dirty="0">
                <a:solidFill>
                  <a:srgbClr val="FF0000"/>
                </a:solidFill>
              </a:rPr>
              <a:t>PHP</a:t>
            </a:r>
          </a:p>
          <a:p>
            <a:pPr marL="0" indent="0">
              <a:buNone/>
            </a:pPr>
            <a:r>
              <a:rPr lang="fr-FR" sz="2000" dirty="0" err="1"/>
              <a:t>echo</a:t>
            </a:r>
            <a:r>
              <a:rPr lang="fr-FR" sz="2000" dirty="0"/>
              <a:t> $</a:t>
            </a:r>
            <a:r>
              <a:rPr lang="fr-FR" sz="2000" dirty="0" err="1"/>
              <a:t>flag_connect</a:t>
            </a:r>
            <a:r>
              <a:rPr lang="fr-FR" sz="2000" dirty="0"/>
              <a:t>;</a:t>
            </a:r>
          </a:p>
          <a:p>
            <a:pPr marL="0" indent="0">
              <a:buNone/>
            </a:pPr>
            <a:r>
              <a:rPr lang="fr-FR" sz="2000" dirty="0"/>
              <a:t>$</a:t>
            </a:r>
            <a:r>
              <a:rPr lang="fr-FR" sz="2000" dirty="0" err="1"/>
              <a:t>requete</a:t>
            </a:r>
            <a:r>
              <a:rPr lang="fr-FR" sz="2000" dirty="0"/>
              <a:t>="SELECT </a:t>
            </a:r>
            <a:r>
              <a:rPr lang="fr-FR" sz="2000" dirty="0" err="1"/>
              <a:t>nom,prenom</a:t>
            </a:r>
            <a:r>
              <a:rPr lang="fr-FR" sz="2000" dirty="0"/>
              <a:t> FROM </a:t>
            </a:r>
            <a:r>
              <a:rPr lang="fr-FR" sz="2000" dirty="0" err="1"/>
              <a:t>adherents</a:t>
            </a:r>
            <a:r>
              <a:rPr lang="fr-FR" sz="2000" dirty="0"/>
              <a:t> ORDER BY NOM;";</a:t>
            </a:r>
          </a:p>
          <a:p>
            <a:pPr marL="0" indent="0">
              <a:buNone/>
            </a:pPr>
            <a:r>
              <a:rPr lang="fr-FR" sz="2000" dirty="0"/>
              <a:t>$</a:t>
            </a:r>
            <a:r>
              <a:rPr lang="fr-FR" sz="2000" dirty="0" err="1"/>
              <a:t>resultat</a:t>
            </a:r>
            <a:r>
              <a:rPr lang="fr-FR" sz="2000" dirty="0"/>
              <a:t>=$</a:t>
            </a:r>
            <a:r>
              <a:rPr lang="fr-FR" sz="2000" dirty="0" err="1"/>
              <a:t>db</a:t>
            </a:r>
            <a:r>
              <a:rPr lang="fr-FR" sz="2000" dirty="0"/>
              <a:t>-&gt;</a:t>
            </a:r>
            <a:r>
              <a:rPr lang="fr-FR" sz="2000" dirty="0" err="1"/>
              <a:t>query</a:t>
            </a:r>
            <a:r>
              <a:rPr lang="fr-FR" sz="2000" dirty="0"/>
              <a:t>($</a:t>
            </a:r>
            <a:r>
              <a:rPr lang="fr-FR" sz="2000" dirty="0" err="1"/>
              <a:t>requete</a:t>
            </a:r>
            <a:r>
              <a:rPr lang="fr-FR" sz="2000" dirty="0"/>
              <a:t>);</a:t>
            </a:r>
          </a:p>
          <a:p>
            <a:pPr marL="0" indent="0">
              <a:buNone/>
            </a:pPr>
            <a:r>
              <a:rPr lang="fr-FR" sz="2000" dirty="0" err="1"/>
              <a:t>echo</a:t>
            </a:r>
            <a:r>
              <a:rPr lang="fr-FR" sz="2000" dirty="0"/>
              <a:t> "&lt;</a:t>
            </a:r>
            <a:r>
              <a:rPr lang="fr-FR" sz="2000" dirty="0" err="1"/>
              <a:t>br</a:t>
            </a:r>
            <a:r>
              <a:rPr lang="fr-FR" sz="2000" dirty="0"/>
              <a:t>/&gt;------------------------- récupération des enregistrements :\n";</a:t>
            </a:r>
          </a:p>
          <a:p>
            <a:pPr marL="0" indent="0">
              <a:buNone/>
            </a:pPr>
            <a:r>
              <a:rPr lang="fr-FR" sz="2000" dirty="0"/>
              <a:t>$</a:t>
            </a:r>
            <a:r>
              <a:rPr lang="fr-FR" sz="2000" dirty="0" err="1"/>
              <a:t>tableau_des_enreg</a:t>
            </a:r>
            <a:r>
              <a:rPr lang="fr-FR" sz="2000" dirty="0"/>
              <a:t>=$</a:t>
            </a:r>
            <a:r>
              <a:rPr lang="fr-FR" sz="2000" dirty="0" err="1"/>
              <a:t>resultat</a:t>
            </a:r>
            <a:r>
              <a:rPr lang="fr-FR" sz="2000" dirty="0"/>
              <a:t>-&gt;</a:t>
            </a:r>
            <a:r>
              <a:rPr lang="fr-FR" sz="2000" dirty="0" err="1"/>
              <a:t>fetchAll</a:t>
            </a:r>
            <a:r>
              <a:rPr lang="fr-FR" sz="2000" dirty="0"/>
              <a:t>();</a:t>
            </a:r>
          </a:p>
          <a:p>
            <a:pPr marL="0" indent="0">
              <a:buNone/>
            </a:pPr>
            <a:r>
              <a:rPr lang="fr-FR" sz="2000" dirty="0" err="1"/>
              <a:t>foreach</a:t>
            </a:r>
            <a:r>
              <a:rPr lang="fr-FR" sz="2000" dirty="0"/>
              <a:t> ($</a:t>
            </a:r>
            <a:r>
              <a:rPr lang="fr-FR" sz="2000" dirty="0" err="1"/>
              <a:t>tableau_des_enreg</a:t>
            </a:r>
            <a:r>
              <a:rPr lang="fr-FR" sz="2000" dirty="0"/>
              <a:t> as $</a:t>
            </a:r>
            <a:r>
              <a:rPr lang="fr-FR" sz="2000" dirty="0" err="1"/>
              <a:t>enreg</a:t>
            </a:r>
            <a:r>
              <a:rPr lang="fr-FR" sz="2000" dirty="0"/>
              <a:t>) {</a:t>
            </a:r>
          </a:p>
          <a:p>
            <a:pPr marL="0" indent="0">
              <a:buNone/>
            </a:pPr>
            <a:r>
              <a:rPr lang="fr-FR" sz="2000" dirty="0"/>
              <a:t>	</a:t>
            </a:r>
            <a:r>
              <a:rPr lang="fr-FR" sz="2000" dirty="0" err="1"/>
              <a:t>echo</a:t>
            </a:r>
            <a:r>
              <a:rPr lang="fr-FR" sz="2000" dirty="0"/>
              <a:t> "&lt;</a:t>
            </a:r>
            <a:r>
              <a:rPr lang="fr-FR" sz="2000" dirty="0" err="1"/>
              <a:t>br</a:t>
            </a:r>
            <a:r>
              <a:rPr lang="fr-FR" sz="2000" dirty="0"/>
              <a:t>/&gt;".$</a:t>
            </a:r>
            <a:r>
              <a:rPr lang="fr-FR" sz="2000" dirty="0" err="1"/>
              <a:t>enreg</a:t>
            </a:r>
            <a:r>
              <a:rPr lang="fr-FR" sz="2000" dirty="0"/>
              <a:t>["nom"]." ".utf8_encode($</a:t>
            </a:r>
            <a:r>
              <a:rPr lang="fr-FR" sz="2000" dirty="0" err="1"/>
              <a:t>enreg</a:t>
            </a:r>
            <a:r>
              <a:rPr lang="fr-FR" sz="2000" dirty="0"/>
              <a:t>["</a:t>
            </a:r>
            <a:r>
              <a:rPr lang="fr-FR" sz="2000" dirty="0" err="1"/>
              <a:t>prenom</a:t>
            </a:r>
            <a:r>
              <a:rPr lang="fr-FR" sz="2000" dirty="0"/>
              <a:t>"])."\n";</a:t>
            </a:r>
          </a:p>
          <a:p>
            <a:pPr marL="0" indent="0">
              <a:buNone/>
            </a:pPr>
            <a:r>
              <a:rPr lang="fr-FR" sz="2000" dirty="0" smtClean="0"/>
              <a:t>}</a:t>
            </a:r>
          </a:p>
          <a:p>
            <a:pPr marL="0" indent="0">
              <a:buNone/>
            </a:pPr>
            <a:r>
              <a:rPr lang="fr-FR" sz="2000" b="1" dirty="0" smtClean="0">
                <a:solidFill>
                  <a:srgbClr val="C00000"/>
                </a:solidFill>
              </a:rPr>
              <a:t>?&gt;</a:t>
            </a:r>
            <a:endParaRPr lang="fr-FR" sz="2000" b="1" dirty="0">
              <a:solidFill>
                <a:srgbClr val="C00000"/>
              </a:solidFill>
            </a:endParaRPr>
          </a:p>
          <a:p>
            <a:pPr marL="0" indent="0">
              <a:buNone/>
            </a:pPr>
            <a:r>
              <a:rPr lang="fr-FR" sz="2000" dirty="0">
                <a:solidFill>
                  <a:schemeClr val="tx2">
                    <a:lumMod val="50000"/>
                  </a:schemeClr>
                </a:solidFill>
              </a:rPr>
              <a:t>&lt;/body&gt;</a:t>
            </a:r>
          </a:p>
          <a:p>
            <a:pPr marL="0" indent="0">
              <a:buNone/>
            </a:pPr>
            <a:r>
              <a:rPr lang="fr-FR" sz="2000" dirty="0">
                <a:solidFill>
                  <a:schemeClr val="tx2">
                    <a:lumMod val="50000"/>
                  </a:schemeClr>
                </a:solidFill>
              </a:rPr>
              <a:t>&lt;/html&gt;</a:t>
            </a:r>
            <a:endParaRPr lang="fr-FR" sz="2000" dirty="0" smtClean="0">
              <a:solidFill>
                <a:schemeClr val="tx2">
                  <a:lumMod val="50000"/>
                </a:schemeClr>
              </a:solidFill>
            </a:endParaRPr>
          </a:p>
          <a:p>
            <a:pPr marL="0" indent="0">
              <a:buNone/>
            </a:pPr>
            <a:endParaRPr lang="fr-FR" sz="2000" dirty="0" smtClean="0"/>
          </a:p>
        </p:txBody>
      </p:sp>
    </p:spTree>
    <p:extLst>
      <p:ext uri="{BB962C8B-B14F-4D97-AF65-F5344CB8AC3E}">
        <p14:creationId xmlns:p14="http://schemas.microsoft.com/office/powerpoint/2010/main" val="3904689620"/>
      </p:ext>
    </p:extLst>
  </p:cSld>
  <p:clrMapOvr>
    <a:masterClrMapping/>
  </p:clrMapOvr>
  <p:transition spd="slow">
    <p:wipe dir="d"/>
  </p:transition>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Méthode </a:t>
            </a:r>
            <a:r>
              <a:rPr lang="fr-FR" sz="2800" b="1" i="1" dirty="0" err="1" smtClean="0">
                <a:solidFill>
                  <a:schemeClr val="accent2">
                    <a:lumMod val="75000"/>
                  </a:schemeClr>
                </a:solidFill>
              </a:rPr>
              <a:t>query</a:t>
            </a:r>
            <a:r>
              <a:rPr lang="fr-FR" sz="2800" b="1" i="1" dirty="0" smtClean="0">
                <a:solidFill>
                  <a:schemeClr val="accent2">
                    <a:lumMod val="75000"/>
                  </a:schemeClr>
                </a:solidFill>
              </a:rPr>
              <a:t> avec -&gt;</a:t>
            </a:r>
            <a:r>
              <a:rPr lang="fr-FR" sz="2800" b="1" i="1" dirty="0" err="1" smtClean="0">
                <a:solidFill>
                  <a:schemeClr val="accent2">
                    <a:lumMod val="75000"/>
                  </a:schemeClr>
                </a:solidFill>
              </a:rPr>
              <a:t>fetchAll</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12776"/>
            <a:ext cx="8424936" cy="5328592"/>
          </a:xfrm>
        </p:spPr>
        <p:txBody>
          <a:bodyPr numCol="1">
            <a:normAutofit/>
          </a:bodyPr>
          <a:lstStyle/>
          <a:p>
            <a:pPr marL="0" indent="0">
              <a:buNone/>
            </a:pPr>
            <a:endParaRPr lang="fr-FR" sz="2000" dirty="0" smtClean="0"/>
          </a:p>
          <a:p>
            <a:pPr marL="0" indent="0">
              <a:buNone/>
            </a:pPr>
            <a:endParaRPr lang="fr-FR" sz="2000" dirty="0"/>
          </a:p>
          <a:p>
            <a:pPr marL="0" indent="0">
              <a:buNone/>
            </a:pPr>
            <a:endParaRPr lang="fr-FR" sz="2000" dirty="0" smtClean="0"/>
          </a:p>
          <a:p>
            <a:pPr marL="0" indent="0">
              <a:buNone/>
            </a:pPr>
            <a:endParaRPr lang="fr-FR" sz="2000" dirty="0"/>
          </a:p>
          <a:p>
            <a:pPr marL="0" indent="0">
              <a:buNone/>
            </a:pPr>
            <a:endParaRPr lang="fr-FR" sz="2000" dirty="0" smtClean="0"/>
          </a:p>
          <a:p>
            <a:pPr marL="0" indent="0">
              <a:buNone/>
            </a:pPr>
            <a:endParaRPr lang="fr-FR" sz="2000" dirty="0"/>
          </a:p>
          <a:p>
            <a:pPr marL="0" indent="0">
              <a:buNone/>
            </a:pPr>
            <a:endParaRPr lang="fr-FR" sz="2000" dirty="0" smtClean="0"/>
          </a:p>
          <a:p>
            <a:pPr marL="0" indent="0">
              <a:buNone/>
            </a:pPr>
            <a:endParaRPr lang="fr-FR" sz="2000" dirty="0" smtClean="0"/>
          </a:p>
          <a:p>
            <a:pPr marL="0" indent="0">
              <a:buNone/>
            </a:pPr>
            <a:endParaRPr lang="fr-FR" sz="2000" dirty="0"/>
          </a:p>
          <a:p>
            <a:pPr marL="0" indent="0">
              <a:buNone/>
            </a:pPr>
            <a:r>
              <a:rPr lang="fr-FR" sz="2000" dirty="0" smtClean="0"/>
              <a:t>Ce script affiche tous les enregistrements sélectionnés.</a:t>
            </a:r>
          </a:p>
          <a:p>
            <a:pPr marL="0" indent="0">
              <a:buNone/>
            </a:pPr>
            <a:endParaRPr lang="fr-FR" sz="2000" dirty="0" smtClean="0">
              <a:solidFill>
                <a:schemeClr val="tx2">
                  <a:lumMod val="50000"/>
                </a:schemeClr>
              </a:solidFill>
            </a:endParaRPr>
          </a:p>
          <a:p>
            <a:pPr marL="0" indent="0">
              <a:buNone/>
            </a:pPr>
            <a:endParaRPr lang="fr-FR" sz="20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556792"/>
            <a:ext cx="4197780"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3517808"/>
      </p:ext>
    </p:extLst>
  </p:cSld>
  <p:clrMapOvr>
    <a:masterClrMapping/>
  </p:clrMapOvr>
  <p:transition spd="slow">
    <p:wipe dir="d"/>
  </p:transition>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Méthode </a:t>
            </a:r>
            <a:r>
              <a:rPr lang="fr-FR" sz="2800" b="1" i="1" dirty="0" err="1" smtClean="0">
                <a:solidFill>
                  <a:schemeClr val="accent2">
                    <a:lumMod val="75000"/>
                  </a:schemeClr>
                </a:solidFill>
              </a:rPr>
              <a:t>query</a:t>
            </a:r>
            <a:r>
              <a:rPr lang="fr-FR" sz="2800" b="1" i="1" dirty="0" smtClean="0">
                <a:solidFill>
                  <a:schemeClr val="accent2">
                    <a:lumMod val="75000"/>
                  </a:schemeClr>
                </a:solidFill>
              </a:rPr>
              <a:t> avec -&gt;</a:t>
            </a:r>
            <a:r>
              <a:rPr lang="fr-FR" sz="2800" b="1" i="1" dirty="0" err="1" smtClean="0">
                <a:solidFill>
                  <a:schemeClr val="accent2">
                    <a:lumMod val="75000"/>
                  </a:schemeClr>
                </a:solidFill>
              </a:rPr>
              <a:t>fetchAll</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12776"/>
            <a:ext cx="8424936" cy="5328592"/>
          </a:xfrm>
        </p:spPr>
        <p:txBody>
          <a:bodyPr numCol="1">
            <a:normAutofit/>
          </a:bodyPr>
          <a:lstStyle/>
          <a:p>
            <a:pPr marL="0" indent="0">
              <a:buNone/>
            </a:pPr>
            <a:r>
              <a:rPr lang="fr-FR" sz="2000" b="1" dirty="0" err="1">
                <a:solidFill>
                  <a:schemeClr val="accent2">
                    <a:lumMod val="50000"/>
                  </a:schemeClr>
                </a:solidFill>
              </a:rPr>
              <a:t>echo</a:t>
            </a:r>
            <a:r>
              <a:rPr lang="fr-FR" sz="2000" b="1" dirty="0">
                <a:solidFill>
                  <a:schemeClr val="accent2">
                    <a:lumMod val="50000"/>
                  </a:schemeClr>
                </a:solidFill>
              </a:rPr>
              <a:t> $</a:t>
            </a:r>
            <a:r>
              <a:rPr lang="fr-FR" sz="2000" b="1" dirty="0" err="1">
                <a:solidFill>
                  <a:schemeClr val="accent2">
                    <a:lumMod val="50000"/>
                  </a:schemeClr>
                </a:solidFill>
              </a:rPr>
              <a:t>flag_connect</a:t>
            </a:r>
            <a:r>
              <a:rPr lang="fr-FR" sz="2000" b="1" dirty="0">
                <a:solidFill>
                  <a:schemeClr val="accent2">
                    <a:lumMod val="50000"/>
                  </a:schemeClr>
                </a:solidFill>
              </a:rPr>
              <a:t>;</a:t>
            </a:r>
          </a:p>
          <a:p>
            <a:pPr marL="0" indent="0">
              <a:buNone/>
            </a:pPr>
            <a:r>
              <a:rPr lang="fr-FR" sz="2000" dirty="0" smtClean="0"/>
              <a:t>affiche le message de connexion (facultatif).</a:t>
            </a:r>
          </a:p>
          <a:p>
            <a:pPr marL="0" indent="0">
              <a:buNone/>
            </a:pPr>
            <a:r>
              <a:rPr lang="fr-FR" sz="2000" b="1" dirty="0">
                <a:solidFill>
                  <a:schemeClr val="accent2">
                    <a:lumMod val="50000"/>
                  </a:schemeClr>
                </a:solidFill>
              </a:rPr>
              <a:t>$</a:t>
            </a:r>
            <a:r>
              <a:rPr lang="fr-FR" sz="2000" b="1" dirty="0" err="1">
                <a:solidFill>
                  <a:schemeClr val="accent2">
                    <a:lumMod val="50000"/>
                  </a:schemeClr>
                </a:solidFill>
              </a:rPr>
              <a:t>requete</a:t>
            </a:r>
            <a:r>
              <a:rPr lang="fr-FR" sz="2000" b="1" dirty="0">
                <a:solidFill>
                  <a:schemeClr val="accent2">
                    <a:lumMod val="50000"/>
                  </a:schemeClr>
                </a:solidFill>
              </a:rPr>
              <a:t>="SELECT </a:t>
            </a:r>
            <a:r>
              <a:rPr lang="fr-FR" sz="2000" b="1" dirty="0" err="1">
                <a:solidFill>
                  <a:schemeClr val="accent2">
                    <a:lumMod val="50000"/>
                  </a:schemeClr>
                </a:solidFill>
              </a:rPr>
              <a:t>nom,prenom</a:t>
            </a:r>
            <a:r>
              <a:rPr lang="fr-FR" sz="2000" b="1" dirty="0">
                <a:solidFill>
                  <a:schemeClr val="accent2">
                    <a:lumMod val="50000"/>
                  </a:schemeClr>
                </a:solidFill>
              </a:rPr>
              <a:t> FROM </a:t>
            </a:r>
            <a:r>
              <a:rPr lang="fr-FR" sz="2000" b="1" dirty="0" err="1">
                <a:solidFill>
                  <a:schemeClr val="accent2">
                    <a:lumMod val="50000"/>
                  </a:schemeClr>
                </a:solidFill>
              </a:rPr>
              <a:t>adherents</a:t>
            </a:r>
            <a:r>
              <a:rPr lang="fr-FR" sz="2000" b="1" dirty="0">
                <a:solidFill>
                  <a:schemeClr val="accent2">
                    <a:lumMod val="50000"/>
                  </a:schemeClr>
                </a:solidFill>
              </a:rPr>
              <a:t> ORDER BY NOM;";</a:t>
            </a:r>
          </a:p>
          <a:p>
            <a:pPr marL="0" indent="0">
              <a:buNone/>
            </a:pPr>
            <a:r>
              <a:rPr lang="fr-FR" sz="2000" dirty="0" smtClean="0"/>
              <a:t>requête SQL enregistrée dans la variable $</a:t>
            </a:r>
            <a:r>
              <a:rPr lang="fr-FR" sz="2000" dirty="0" err="1" smtClean="0"/>
              <a:t>requete</a:t>
            </a:r>
            <a:r>
              <a:rPr lang="fr-FR" sz="2000" dirty="0" smtClean="0"/>
              <a:t>.</a:t>
            </a:r>
          </a:p>
          <a:p>
            <a:pPr marL="0" indent="0">
              <a:buNone/>
            </a:pPr>
            <a:r>
              <a:rPr lang="fr-FR" sz="2000" b="1" dirty="0" smtClean="0">
                <a:solidFill>
                  <a:schemeClr val="accent2">
                    <a:lumMod val="50000"/>
                  </a:schemeClr>
                </a:solidFill>
              </a:rPr>
              <a:t>$</a:t>
            </a:r>
            <a:r>
              <a:rPr lang="fr-FR" sz="2000" b="1" dirty="0" err="1" smtClean="0">
                <a:solidFill>
                  <a:schemeClr val="accent2">
                    <a:lumMod val="50000"/>
                  </a:schemeClr>
                </a:solidFill>
              </a:rPr>
              <a:t>tableau_des_enreg</a:t>
            </a:r>
            <a:r>
              <a:rPr lang="fr-FR" sz="2000" b="1" dirty="0">
                <a:solidFill>
                  <a:schemeClr val="accent2">
                    <a:lumMod val="50000"/>
                  </a:schemeClr>
                </a:solidFill>
              </a:rPr>
              <a:t>=$</a:t>
            </a:r>
            <a:r>
              <a:rPr lang="fr-FR" sz="2000" b="1" dirty="0" err="1">
                <a:solidFill>
                  <a:schemeClr val="accent2">
                    <a:lumMod val="50000"/>
                  </a:schemeClr>
                </a:solidFill>
              </a:rPr>
              <a:t>resultat</a:t>
            </a:r>
            <a:r>
              <a:rPr lang="fr-FR" sz="2000" b="1" dirty="0">
                <a:solidFill>
                  <a:schemeClr val="accent2">
                    <a:lumMod val="50000"/>
                  </a:schemeClr>
                </a:solidFill>
              </a:rPr>
              <a:t>-&gt;</a:t>
            </a:r>
            <a:r>
              <a:rPr lang="fr-FR" sz="2000" b="1" dirty="0" err="1" smtClean="0">
                <a:solidFill>
                  <a:schemeClr val="accent2">
                    <a:lumMod val="50000"/>
                  </a:schemeClr>
                </a:solidFill>
              </a:rPr>
              <a:t>fetchAll</a:t>
            </a:r>
            <a:r>
              <a:rPr lang="fr-FR" sz="2000" b="1" dirty="0" smtClean="0">
                <a:solidFill>
                  <a:schemeClr val="accent2">
                    <a:lumMod val="50000"/>
                  </a:schemeClr>
                </a:solidFill>
              </a:rPr>
              <a:t>();</a:t>
            </a:r>
            <a:endParaRPr lang="fr-FR" sz="2000" b="1" dirty="0">
              <a:solidFill>
                <a:schemeClr val="accent2">
                  <a:lumMod val="50000"/>
                </a:schemeClr>
              </a:solidFill>
            </a:endParaRPr>
          </a:p>
          <a:p>
            <a:pPr marL="0" indent="0">
              <a:buNone/>
            </a:pPr>
            <a:r>
              <a:rPr lang="fr-FR" sz="2000" b="1" dirty="0" err="1" smtClean="0">
                <a:solidFill>
                  <a:schemeClr val="accent2">
                    <a:lumMod val="50000"/>
                  </a:schemeClr>
                </a:solidFill>
              </a:rPr>
              <a:t>fecthAll</a:t>
            </a:r>
            <a:r>
              <a:rPr lang="fr-FR" sz="2000" b="1" dirty="0" smtClean="0">
                <a:solidFill>
                  <a:schemeClr val="accent2">
                    <a:lumMod val="50000"/>
                  </a:schemeClr>
                </a:solidFill>
              </a:rPr>
              <a:t>() </a:t>
            </a:r>
            <a:r>
              <a:rPr lang="fr-FR" sz="2000" dirty="0" smtClean="0"/>
              <a:t>recherche tous les enregistrements que la requête a sélectionnés. </a:t>
            </a:r>
          </a:p>
          <a:p>
            <a:pPr marL="0" indent="0">
              <a:buNone/>
            </a:pPr>
            <a:r>
              <a:rPr lang="fr-FR" sz="2000" dirty="0" smtClean="0"/>
              <a:t>Ces enregistrements sont mémorisés et stockés dans un tableau $</a:t>
            </a:r>
            <a:r>
              <a:rPr lang="fr-FR" sz="2000" dirty="0" err="1" smtClean="0"/>
              <a:t>tableau_des_enreg</a:t>
            </a:r>
            <a:r>
              <a:rPr lang="fr-FR" sz="2000" dirty="0" smtClean="0"/>
              <a:t>. </a:t>
            </a:r>
          </a:p>
          <a:p>
            <a:pPr marL="0" indent="0">
              <a:buNone/>
            </a:pPr>
            <a:r>
              <a:rPr lang="fr-FR" sz="2000" dirty="0" smtClean="0"/>
              <a:t>Comme aucun paramètre n'est indiqué entre parenthèses, c'est l'option </a:t>
            </a:r>
            <a:r>
              <a:rPr lang="fr-FR" sz="2000" b="1" dirty="0">
                <a:solidFill>
                  <a:schemeClr val="accent2">
                    <a:lumMod val="50000"/>
                  </a:schemeClr>
                </a:solidFill>
              </a:rPr>
              <a:t>PDO::FETCH_BOTH</a:t>
            </a:r>
            <a:r>
              <a:rPr lang="fr-FR" sz="2000" dirty="0" smtClean="0"/>
              <a:t> qui est utilisée par défaut. </a:t>
            </a:r>
          </a:p>
          <a:p>
            <a:pPr marL="0" indent="0">
              <a:buNone/>
            </a:pPr>
            <a:r>
              <a:rPr lang="fr-FR" sz="2000" dirty="0" smtClean="0"/>
              <a:t>Cette option spécifie que le tableau $</a:t>
            </a:r>
            <a:r>
              <a:rPr lang="fr-FR" sz="2000" dirty="0" err="1" smtClean="0"/>
              <a:t>enreg</a:t>
            </a:r>
            <a:r>
              <a:rPr lang="fr-FR" sz="2000" dirty="0" smtClean="0"/>
              <a:t> contient les champs sélectionnées avec comme index le nom du champ </a:t>
            </a:r>
            <a:r>
              <a:rPr lang="fr-FR" sz="2000" u="sng" dirty="0" smtClean="0"/>
              <a:t>et</a:t>
            </a:r>
            <a:r>
              <a:rPr lang="fr-FR" sz="2000" dirty="0" smtClean="0"/>
              <a:t> le numéro d'ordre du champ :</a:t>
            </a:r>
          </a:p>
          <a:p>
            <a:pPr marL="0" indent="0">
              <a:buNone/>
            </a:pPr>
            <a:endParaRPr lang="fr-FR" sz="2000" dirty="0" smtClean="0"/>
          </a:p>
          <a:p>
            <a:pPr marL="0" indent="0">
              <a:buNone/>
            </a:pPr>
            <a:endParaRPr lang="fr-FR" sz="2000" dirty="0"/>
          </a:p>
          <a:p>
            <a:pPr marL="0" indent="0">
              <a:buNone/>
            </a:pPr>
            <a:endParaRPr lang="fr-FR" sz="2000" dirty="0" smtClean="0"/>
          </a:p>
          <a:p>
            <a:pPr marL="0" indent="0">
              <a:buNone/>
            </a:pPr>
            <a:endParaRPr lang="fr-FR" sz="2000" dirty="0"/>
          </a:p>
          <a:p>
            <a:pPr marL="0" indent="0">
              <a:buNone/>
            </a:pPr>
            <a:endParaRPr lang="fr-FR" sz="2000" dirty="0" smtClean="0">
              <a:solidFill>
                <a:schemeClr val="tx2">
                  <a:lumMod val="50000"/>
                </a:schemeClr>
              </a:solidFill>
            </a:endParaRPr>
          </a:p>
          <a:p>
            <a:pPr marL="0" indent="0">
              <a:buNone/>
            </a:pPr>
            <a:endParaRPr lang="fr-FR" sz="2000" dirty="0" smtClean="0"/>
          </a:p>
        </p:txBody>
      </p:sp>
    </p:spTree>
    <p:extLst>
      <p:ext uri="{BB962C8B-B14F-4D97-AF65-F5344CB8AC3E}">
        <p14:creationId xmlns:p14="http://schemas.microsoft.com/office/powerpoint/2010/main" val="3296121674"/>
      </p:ext>
    </p:extLst>
  </p:cSld>
  <p:clrMapOvr>
    <a:masterClrMapping/>
  </p:clrMapOvr>
  <p:transition spd="slow">
    <p:wipe dir="d"/>
  </p:transition>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Méthode </a:t>
            </a:r>
            <a:r>
              <a:rPr lang="fr-FR" sz="2800" b="1" i="1" dirty="0" err="1" smtClean="0">
                <a:solidFill>
                  <a:schemeClr val="accent2">
                    <a:lumMod val="75000"/>
                  </a:schemeClr>
                </a:solidFill>
              </a:rPr>
              <a:t>query</a:t>
            </a:r>
            <a:r>
              <a:rPr lang="fr-FR" sz="2800" b="1" i="1" dirty="0" smtClean="0">
                <a:solidFill>
                  <a:schemeClr val="accent2">
                    <a:lumMod val="75000"/>
                  </a:schemeClr>
                </a:solidFill>
              </a:rPr>
              <a:t> avec -&gt;</a:t>
            </a:r>
            <a:r>
              <a:rPr lang="fr-FR" sz="2800" b="1" i="1" dirty="0" err="1" smtClean="0">
                <a:solidFill>
                  <a:schemeClr val="accent2">
                    <a:lumMod val="75000"/>
                  </a:schemeClr>
                </a:solidFill>
              </a:rPr>
              <a:t>fetchAll</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12776"/>
            <a:ext cx="8424936" cy="5328592"/>
          </a:xfrm>
        </p:spPr>
        <p:txBody>
          <a:bodyPr numCol="1">
            <a:normAutofit/>
          </a:bodyPr>
          <a:lstStyle/>
          <a:p>
            <a:pPr marL="0" indent="0">
              <a:buNone/>
            </a:pPr>
            <a:r>
              <a:rPr lang="fr-FR" sz="2000" dirty="0" err="1"/>
              <a:t>Array</a:t>
            </a:r>
            <a:r>
              <a:rPr lang="fr-FR" sz="2000" dirty="0"/>
              <a:t> ( </a:t>
            </a:r>
            <a:endParaRPr lang="fr-FR" sz="2000" dirty="0" smtClean="0"/>
          </a:p>
          <a:p>
            <a:pPr marL="0" indent="0">
              <a:buNone/>
            </a:pPr>
            <a:r>
              <a:rPr lang="fr-FR" sz="2000" dirty="0" smtClean="0"/>
              <a:t>[</a:t>
            </a:r>
            <a:r>
              <a:rPr lang="fr-FR" sz="2000" dirty="0"/>
              <a:t>0] =&gt; </a:t>
            </a:r>
            <a:r>
              <a:rPr lang="fr-FR" sz="2000" dirty="0" err="1"/>
              <a:t>Array</a:t>
            </a:r>
            <a:r>
              <a:rPr lang="fr-FR" sz="2000" dirty="0"/>
              <a:t> ( [nom] =&gt; BRANGER [0] =&gt; BRANGER [</a:t>
            </a:r>
            <a:r>
              <a:rPr lang="fr-FR" sz="2000" dirty="0" err="1"/>
              <a:t>prenom</a:t>
            </a:r>
            <a:r>
              <a:rPr lang="fr-FR" sz="2000" dirty="0"/>
              <a:t>] =&gt; Marie Line [1] =&gt; Marie Line ) </a:t>
            </a:r>
            <a:endParaRPr lang="fr-FR" sz="2000" dirty="0" smtClean="0"/>
          </a:p>
          <a:p>
            <a:pPr marL="0" indent="0">
              <a:buNone/>
            </a:pPr>
            <a:r>
              <a:rPr lang="fr-FR" sz="2000" dirty="0"/>
              <a:t>[1] =&gt; </a:t>
            </a:r>
            <a:r>
              <a:rPr lang="fr-FR" sz="2000" dirty="0" err="1"/>
              <a:t>Array</a:t>
            </a:r>
            <a:r>
              <a:rPr lang="fr-FR" sz="2000" dirty="0"/>
              <a:t> ( [nom] =&gt; CHAUVEAU [0] =&gt; CHAUVEAU [</a:t>
            </a:r>
            <a:r>
              <a:rPr lang="fr-FR" sz="2000" dirty="0" err="1"/>
              <a:t>prenom</a:t>
            </a:r>
            <a:r>
              <a:rPr lang="fr-FR" sz="2000" dirty="0"/>
              <a:t>] =&gt; Jacques [1] =&gt; Jacques ) </a:t>
            </a:r>
            <a:endParaRPr lang="fr-FR" sz="2000" dirty="0" smtClean="0"/>
          </a:p>
          <a:p>
            <a:pPr marL="0" indent="0">
              <a:buNone/>
            </a:pPr>
            <a:r>
              <a:rPr lang="fr-FR" sz="2000" dirty="0"/>
              <a:t>[2] =&gt; </a:t>
            </a:r>
            <a:r>
              <a:rPr lang="fr-FR" sz="2000" dirty="0" err="1"/>
              <a:t>Array</a:t>
            </a:r>
            <a:r>
              <a:rPr lang="fr-FR" sz="2000" dirty="0"/>
              <a:t> ( [nom] =&gt; DUBOIS [0] =&gt; DUBOIS [</a:t>
            </a:r>
            <a:r>
              <a:rPr lang="fr-FR" sz="2000" dirty="0" err="1"/>
              <a:t>prenom</a:t>
            </a:r>
            <a:r>
              <a:rPr lang="fr-FR" sz="2000" dirty="0"/>
              <a:t>] =&gt; Mathieu [1] =&gt; Mathieu ) </a:t>
            </a:r>
          </a:p>
          <a:p>
            <a:pPr marL="0" indent="0">
              <a:buNone/>
            </a:pPr>
            <a:r>
              <a:rPr lang="fr-FR" sz="2000" dirty="0"/>
              <a:t>[3] =&gt; </a:t>
            </a:r>
            <a:r>
              <a:rPr lang="fr-FR" sz="2000" dirty="0" err="1"/>
              <a:t>Array</a:t>
            </a:r>
            <a:r>
              <a:rPr lang="fr-FR" sz="2000" dirty="0"/>
              <a:t> ( [nom] =&gt; HINARD [0] =&gt; HINARD [</a:t>
            </a:r>
            <a:r>
              <a:rPr lang="fr-FR" sz="2000" dirty="0" err="1"/>
              <a:t>prenom</a:t>
            </a:r>
            <a:r>
              <a:rPr lang="fr-FR" sz="2000" dirty="0"/>
              <a:t>] =&gt; Jean-Pierre [1] =&gt; Jean-Pierre )</a:t>
            </a:r>
            <a:endParaRPr lang="fr-FR" sz="2000" dirty="0" smtClean="0"/>
          </a:p>
          <a:p>
            <a:pPr marL="0" indent="0">
              <a:buNone/>
            </a:pPr>
            <a:r>
              <a:rPr lang="fr-FR" sz="2000" dirty="0" smtClean="0"/>
              <a:t>....</a:t>
            </a:r>
            <a:endParaRPr lang="fr-FR" sz="2000" dirty="0"/>
          </a:p>
          <a:p>
            <a:pPr marL="0" indent="0">
              <a:buNone/>
            </a:pPr>
            <a:endParaRPr lang="fr-FR" sz="2000" dirty="0" smtClean="0">
              <a:solidFill>
                <a:schemeClr val="tx2">
                  <a:lumMod val="50000"/>
                </a:schemeClr>
              </a:solidFill>
            </a:endParaRPr>
          </a:p>
          <a:p>
            <a:pPr marL="0" indent="0">
              <a:buNone/>
            </a:pPr>
            <a:endParaRPr lang="fr-FR" sz="2000" dirty="0" smtClean="0"/>
          </a:p>
        </p:txBody>
      </p:sp>
    </p:spTree>
    <p:extLst>
      <p:ext uri="{BB962C8B-B14F-4D97-AF65-F5344CB8AC3E}">
        <p14:creationId xmlns:p14="http://schemas.microsoft.com/office/powerpoint/2010/main" val="2913856512"/>
      </p:ext>
    </p:extLst>
  </p:cSld>
  <p:clrMapOvr>
    <a:masterClrMapping/>
  </p:clrMapOvr>
  <p:transition spd="slow">
    <p:wipe dir="d"/>
  </p:transition>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Méthode </a:t>
            </a:r>
            <a:r>
              <a:rPr lang="fr-FR" sz="2800" b="1" i="1" dirty="0" err="1" smtClean="0">
                <a:solidFill>
                  <a:schemeClr val="accent2">
                    <a:lumMod val="75000"/>
                  </a:schemeClr>
                </a:solidFill>
              </a:rPr>
              <a:t>query</a:t>
            </a:r>
            <a:r>
              <a:rPr lang="fr-FR" sz="2800" b="1" i="1" dirty="0" smtClean="0">
                <a:solidFill>
                  <a:schemeClr val="accent2">
                    <a:lumMod val="75000"/>
                  </a:schemeClr>
                </a:solidFill>
              </a:rPr>
              <a:t> avec -&gt;</a:t>
            </a:r>
            <a:r>
              <a:rPr lang="fr-FR" sz="2800" b="1" i="1" dirty="0" err="1" smtClean="0">
                <a:solidFill>
                  <a:schemeClr val="accent2">
                    <a:lumMod val="75000"/>
                  </a:schemeClr>
                </a:solidFill>
              </a:rPr>
              <a:t>fetchAll</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12776"/>
            <a:ext cx="8424936" cy="5328592"/>
          </a:xfrm>
        </p:spPr>
        <p:txBody>
          <a:bodyPr numCol="1">
            <a:normAutofit/>
          </a:bodyPr>
          <a:lstStyle/>
          <a:p>
            <a:pPr marL="0" indent="0">
              <a:buNone/>
            </a:pPr>
            <a:r>
              <a:rPr lang="fr-FR" sz="2000" b="1" dirty="0" err="1">
                <a:solidFill>
                  <a:schemeClr val="accent2">
                    <a:lumMod val="50000"/>
                  </a:schemeClr>
                </a:solidFill>
              </a:rPr>
              <a:t>foreach</a:t>
            </a:r>
            <a:r>
              <a:rPr lang="fr-FR" sz="2000" b="1" dirty="0">
                <a:solidFill>
                  <a:schemeClr val="accent2">
                    <a:lumMod val="50000"/>
                  </a:schemeClr>
                </a:solidFill>
              </a:rPr>
              <a:t> ($</a:t>
            </a:r>
            <a:r>
              <a:rPr lang="fr-FR" sz="2000" b="1" dirty="0" err="1">
                <a:solidFill>
                  <a:schemeClr val="accent2">
                    <a:lumMod val="50000"/>
                  </a:schemeClr>
                </a:solidFill>
              </a:rPr>
              <a:t>tableau_des_enreg</a:t>
            </a:r>
            <a:r>
              <a:rPr lang="fr-FR" sz="2000" b="1" dirty="0">
                <a:solidFill>
                  <a:schemeClr val="accent2">
                    <a:lumMod val="50000"/>
                  </a:schemeClr>
                </a:solidFill>
              </a:rPr>
              <a:t> as $</a:t>
            </a:r>
            <a:r>
              <a:rPr lang="fr-FR" sz="2000" b="1" dirty="0" err="1">
                <a:solidFill>
                  <a:schemeClr val="accent2">
                    <a:lumMod val="50000"/>
                  </a:schemeClr>
                </a:solidFill>
              </a:rPr>
              <a:t>enreg</a:t>
            </a:r>
            <a:r>
              <a:rPr lang="fr-FR" sz="2000" b="1" dirty="0">
                <a:solidFill>
                  <a:schemeClr val="accent2">
                    <a:lumMod val="50000"/>
                  </a:schemeClr>
                </a:solidFill>
              </a:rPr>
              <a:t>) {</a:t>
            </a:r>
          </a:p>
          <a:p>
            <a:pPr marL="0" indent="0">
              <a:buNone/>
            </a:pPr>
            <a:r>
              <a:rPr lang="fr-FR" sz="2000" b="1" dirty="0" smtClean="0">
                <a:solidFill>
                  <a:schemeClr val="accent2">
                    <a:lumMod val="50000"/>
                  </a:schemeClr>
                </a:solidFill>
              </a:rPr>
              <a:t>     </a:t>
            </a:r>
            <a:r>
              <a:rPr lang="fr-FR" sz="2000" b="1" dirty="0" err="1" smtClean="0">
                <a:solidFill>
                  <a:schemeClr val="accent2">
                    <a:lumMod val="50000"/>
                  </a:schemeClr>
                </a:solidFill>
              </a:rPr>
              <a:t>echo</a:t>
            </a:r>
            <a:r>
              <a:rPr lang="fr-FR" sz="2000" b="1" dirty="0" smtClean="0">
                <a:solidFill>
                  <a:schemeClr val="accent2">
                    <a:lumMod val="50000"/>
                  </a:schemeClr>
                </a:solidFill>
              </a:rPr>
              <a:t> </a:t>
            </a:r>
            <a:r>
              <a:rPr lang="fr-FR" sz="2000" b="1" dirty="0">
                <a:solidFill>
                  <a:schemeClr val="accent2">
                    <a:lumMod val="50000"/>
                  </a:schemeClr>
                </a:solidFill>
              </a:rPr>
              <a:t>"&lt;</a:t>
            </a:r>
            <a:r>
              <a:rPr lang="fr-FR" sz="2000" b="1" dirty="0" err="1">
                <a:solidFill>
                  <a:schemeClr val="accent2">
                    <a:lumMod val="50000"/>
                  </a:schemeClr>
                </a:solidFill>
              </a:rPr>
              <a:t>br</a:t>
            </a:r>
            <a:r>
              <a:rPr lang="fr-FR" sz="2000" b="1" dirty="0">
                <a:solidFill>
                  <a:schemeClr val="accent2">
                    <a:lumMod val="50000"/>
                  </a:schemeClr>
                </a:solidFill>
              </a:rPr>
              <a:t>/&gt;".$</a:t>
            </a:r>
            <a:r>
              <a:rPr lang="fr-FR" sz="2000" b="1" dirty="0" err="1">
                <a:solidFill>
                  <a:schemeClr val="accent2">
                    <a:lumMod val="50000"/>
                  </a:schemeClr>
                </a:solidFill>
              </a:rPr>
              <a:t>enreg</a:t>
            </a:r>
            <a:r>
              <a:rPr lang="fr-FR" sz="2000" b="1" dirty="0">
                <a:solidFill>
                  <a:schemeClr val="accent2">
                    <a:lumMod val="50000"/>
                  </a:schemeClr>
                </a:solidFill>
              </a:rPr>
              <a:t>["nom"]." ".utf8_encode($</a:t>
            </a:r>
            <a:r>
              <a:rPr lang="fr-FR" sz="2000" b="1" dirty="0" err="1">
                <a:solidFill>
                  <a:schemeClr val="accent2">
                    <a:lumMod val="50000"/>
                  </a:schemeClr>
                </a:solidFill>
              </a:rPr>
              <a:t>enreg</a:t>
            </a:r>
            <a:r>
              <a:rPr lang="fr-FR" sz="2000" b="1" dirty="0">
                <a:solidFill>
                  <a:schemeClr val="accent2">
                    <a:lumMod val="50000"/>
                  </a:schemeClr>
                </a:solidFill>
              </a:rPr>
              <a:t>["</a:t>
            </a:r>
            <a:r>
              <a:rPr lang="fr-FR" sz="2000" b="1" dirty="0" err="1">
                <a:solidFill>
                  <a:schemeClr val="accent2">
                    <a:lumMod val="50000"/>
                  </a:schemeClr>
                </a:solidFill>
              </a:rPr>
              <a:t>prenom</a:t>
            </a:r>
            <a:r>
              <a:rPr lang="fr-FR" sz="2000" b="1" dirty="0">
                <a:solidFill>
                  <a:schemeClr val="accent2">
                    <a:lumMod val="50000"/>
                  </a:schemeClr>
                </a:solidFill>
              </a:rPr>
              <a:t>"])."\n";</a:t>
            </a:r>
          </a:p>
          <a:p>
            <a:pPr marL="0" indent="0">
              <a:buNone/>
            </a:pPr>
            <a:r>
              <a:rPr lang="fr-FR" sz="2000" b="1" dirty="0" smtClean="0">
                <a:solidFill>
                  <a:schemeClr val="accent2">
                    <a:lumMod val="50000"/>
                  </a:schemeClr>
                </a:solidFill>
              </a:rPr>
              <a:t>}</a:t>
            </a:r>
          </a:p>
          <a:p>
            <a:pPr marL="0" indent="0">
              <a:buNone/>
            </a:pPr>
            <a:r>
              <a:rPr lang="fr-FR" sz="2000" b="1" dirty="0" err="1" smtClean="0">
                <a:solidFill>
                  <a:schemeClr val="accent2">
                    <a:lumMod val="50000"/>
                  </a:schemeClr>
                </a:solidFill>
              </a:rPr>
              <a:t>foreach</a:t>
            </a:r>
            <a:r>
              <a:rPr lang="fr-FR" sz="2000" b="1" dirty="0" smtClean="0">
                <a:solidFill>
                  <a:schemeClr val="accent2">
                    <a:lumMod val="50000"/>
                  </a:schemeClr>
                </a:solidFill>
              </a:rPr>
              <a:t> </a:t>
            </a:r>
            <a:r>
              <a:rPr lang="fr-FR" sz="2000" dirty="0" smtClean="0"/>
              <a:t>est une boucle qui parcourt tous les enregistrements du tableau retournés par la requête SQL.</a:t>
            </a:r>
            <a:br>
              <a:rPr lang="fr-FR" sz="2000" dirty="0" smtClean="0"/>
            </a:br>
            <a:r>
              <a:rPr lang="fr-FR" sz="2000" dirty="0" smtClean="0"/>
              <a:t>Chaque enregistrement est stocké dans </a:t>
            </a:r>
            <a:r>
              <a:rPr lang="fr-FR" sz="2000" b="1" dirty="0">
                <a:solidFill>
                  <a:schemeClr val="accent2">
                    <a:lumMod val="50000"/>
                  </a:schemeClr>
                </a:solidFill>
              </a:rPr>
              <a:t>$</a:t>
            </a:r>
            <a:r>
              <a:rPr lang="fr-FR" sz="2000" b="1" dirty="0" err="1" smtClean="0">
                <a:solidFill>
                  <a:schemeClr val="accent2">
                    <a:lumMod val="50000"/>
                  </a:schemeClr>
                </a:solidFill>
              </a:rPr>
              <a:t>enreg</a:t>
            </a:r>
            <a:r>
              <a:rPr lang="fr-FR" sz="2000" b="1" dirty="0" smtClean="0">
                <a:solidFill>
                  <a:schemeClr val="accent2">
                    <a:lumMod val="50000"/>
                  </a:schemeClr>
                </a:solidFill>
              </a:rPr>
              <a:t>.</a:t>
            </a:r>
          </a:p>
          <a:p>
            <a:pPr marL="0" indent="0">
              <a:buNone/>
            </a:pPr>
            <a:r>
              <a:rPr lang="fr-FR" sz="2000" b="1" dirty="0">
                <a:solidFill>
                  <a:schemeClr val="accent2">
                    <a:lumMod val="50000"/>
                  </a:schemeClr>
                </a:solidFill>
              </a:rPr>
              <a:t>$</a:t>
            </a:r>
            <a:r>
              <a:rPr lang="fr-FR" sz="2000" b="1" dirty="0" err="1">
                <a:solidFill>
                  <a:schemeClr val="accent2">
                    <a:lumMod val="50000"/>
                  </a:schemeClr>
                </a:solidFill>
              </a:rPr>
              <a:t>enreg</a:t>
            </a:r>
            <a:r>
              <a:rPr lang="fr-FR" sz="2000" dirty="0" smtClean="0"/>
              <a:t> est un tableau identique à celui qu'aurait retourné $</a:t>
            </a:r>
            <a:r>
              <a:rPr lang="fr-FR" sz="2000" dirty="0" err="1" smtClean="0"/>
              <a:t>fetch</a:t>
            </a:r>
            <a:r>
              <a:rPr lang="fr-FR" sz="2000" dirty="0" smtClean="0"/>
              <a:t>().</a:t>
            </a:r>
          </a:p>
          <a:p>
            <a:pPr marL="0" indent="0">
              <a:buNone/>
            </a:pPr>
            <a:r>
              <a:rPr lang="fr-FR" sz="2000" b="1" dirty="0" err="1">
                <a:solidFill>
                  <a:schemeClr val="accent2">
                    <a:lumMod val="50000"/>
                  </a:schemeClr>
                </a:solidFill>
              </a:rPr>
              <a:t>echo</a:t>
            </a:r>
            <a:r>
              <a:rPr lang="fr-FR" sz="2000" dirty="0" smtClean="0"/>
              <a:t> affiche le contenu des champs "nom" et "</a:t>
            </a:r>
            <a:r>
              <a:rPr lang="fr-FR" sz="2000" dirty="0" err="1" smtClean="0"/>
              <a:t>prenom</a:t>
            </a:r>
            <a:r>
              <a:rPr lang="fr-FR" sz="2000" dirty="0" smtClean="0"/>
              <a:t>" de la table </a:t>
            </a:r>
            <a:r>
              <a:rPr lang="fr-FR" sz="2000" dirty="0" err="1" smtClean="0"/>
              <a:t>adherents</a:t>
            </a:r>
            <a:r>
              <a:rPr lang="fr-FR" sz="2000" dirty="0" smtClean="0"/>
              <a:t> de la base de données.</a:t>
            </a:r>
          </a:p>
          <a:p>
            <a:pPr marL="0" indent="0">
              <a:buNone/>
            </a:pPr>
            <a:r>
              <a:rPr lang="fr-FR" sz="2000" b="1" dirty="0">
                <a:solidFill>
                  <a:schemeClr val="accent2">
                    <a:lumMod val="50000"/>
                  </a:schemeClr>
                </a:solidFill>
              </a:rPr>
              <a:t>utf8_encode</a:t>
            </a:r>
            <a:r>
              <a:rPr lang="fr-FR" sz="2000" b="1" dirty="0" smtClean="0">
                <a:solidFill>
                  <a:schemeClr val="accent2">
                    <a:lumMod val="50000"/>
                  </a:schemeClr>
                </a:solidFill>
              </a:rPr>
              <a:t>() </a:t>
            </a:r>
            <a:r>
              <a:rPr lang="fr-FR" sz="2000" dirty="0" smtClean="0"/>
              <a:t>est une fonction qui code la chaîne entre parenthèses au format UTF-8.</a:t>
            </a:r>
          </a:p>
          <a:p>
            <a:pPr marL="0" indent="0">
              <a:buNone/>
            </a:pPr>
            <a:r>
              <a:rPr lang="fr-FR" sz="2000" dirty="0" smtClean="0"/>
              <a:t>Sans cette fonction, la ligne n°5 aurait été affichée comme suit :</a:t>
            </a:r>
            <a:endParaRPr lang="fr-FR" sz="2000" dirty="0"/>
          </a:p>
          <a:p>
            <a:pPr marL="0" indent="0">
              <a:buNone/>
            </a:pPr>
            <a:r>
              <a:rPr lang="fr-FR" sz="2000" dirty="0">
                <a:solidFill>
                  <a:schemeClr val="accent2">
                    <a:lumMod val="75000"/>
                  </a:schemeClr>
                </a:solidFill>
              </a:rPr>
              <a:t>KIRCHNER </a:t>
            </a:r>
            <a:r>
              <a:rPr lang="fr-FR" sz="2000" dirty="0" err="1">
                <a:solidFill>
                  <a:schemeClr val="accent2">
                    <a:lumMod val="75000"/>
                  </a:schemeClr>
                </a:solidFill>
              </a:rPr>
              <a:t>M�lanie</a:t>
            </a:r>
            <a:r>
              <a:rPr lang="fr-FR" sz="2000" dirty="0"/>
              <a:t> </a:t>
            </a:r>
            <a:r>
              <a:rPr lang="fr-FR" sz="2000" dirty="0" smtClean="0"/>
              <a:t>  et la ligne 7  </a:t>
            </a:r>
            <a:r>
              <a:rPr lang="fr-FR" sz="2000" dirty="0" smtClean="0">
                <a:solidFill>
                  <a:schemeClr val="accent2">
                    <a:lumMod val="75000"/>
                  </a:schemeClr>
                </a:solidFill>
              </a:rPr>
              <a:t>LIBERT </a:t>
            </a:r>
            <a:r>
              <a:rPr lang="fr-FR" sz="2000" dirty="0" err="1">
                <a:solidFill>
                  <a:schemeClr val="accent2">
                    <a:lumMod val="75000"/>
                  </a:schemeClr>
                </a:solidFill>
              </a:rPr>
              <a:t>Fran�ois</a:t>
            </a:r>
            <a:r>
              <a:rPr lang="fr-FR" sz="2000" dirty="0">
                <a:solidFill>
                  <a:schemeClr val="accent2">
                    <a:lumMod val="75000"/>
                  </a:schemeClr>
                </a:solidFill>
              </a:rPr>
              <a:t> </a:t>
            </a:r>
            <a:endParaRPr lang="fr-FR" sz="2000" dirty="0" smtClean="0">
              <a:solidFill>
                <a:schemeClr val="accent2">
                  <a:lumMod val="75000"/>
                </a:schemeClr>
              </a:solidFill>
            </a:endParaRPr>
          </a:p>
          <a:p>
            <a:pPr marL="0" indent="0">
              <a:buNone/>
            </a:pPr>
            <a:r>
              <a:rPr lang="fr-FR" sz="2000" dirty="0" smtClean="0"/>
              <a:t>au lieu de :</a:t>
            </a:r>
          </a:p>
          <a:p>
            <a:pPr marL="0" indent="0">
              <a:buNone/>
            </a:pPr>
            <a:r>
              <a:rPr lang="fr-FR" sz="2000" dirty="0">
                <a:solidFill>
                  <a:schemeClr val="accent2">
                    <a:lumMod val="75000"/>
                  </a:schemeClr>
                </a:solidFill>
              </a:rPr>
              <a:t>KIRCHNER Mélanie </a:t>
            </a:r>
            <a:r>
              <a:rPr lang="fr-FR" sz="2000" dirty="0"/>
              <a:t> et </a:t>
            </a:r>
            <a:r>
              <a:rPr lang="fr-FR" sz="2000" dirty="0">
                <a:solidFill>
                  <a:schemeClr val="accent2">
                    <a:lumMod val="75000"/>
                  </a:schemeClr>
                </a:solidFill>
              </a:rPr>
              <a:t>LIBERT François </a:t>
            </a:r>
          </a:p>
          <a:p>
            <a:pPr marL="0" indent="0">
              <a:buNone/>
            </a:pPr>
            <a:endParaRPr lang="fr-FR" sz="2000" dirty="0" smtClean="0">
              <a:solidFill>
                <a:schemeClr val="tx2">
                  <a:lumMod val="50000"/>
                </a:schemeClr>
              </a:solidFill>
            </a:endParaRPr>
          </a:p>
          <a:p>
            <a:pPr marL="0" indent="0">
              <a:buNone/>
            </a:pPr>
            <a:endParaRPr lang="fr-FR" sz="2000" dirty="0" smtClean="0"/>
          </a:p>
        </p:txBody>
      </p:sp>
    </p:spTree>
    <p:extLst>
      <p:ext uri="{BB962C8B-B14F-4D97-AF65-F5344CB8AC3E}">
        <p14:creationId xmlns:p14="http://schemas.microsoft.com/office/powerpoint/2010/main" val="3187364639"/>
      </p:ext>
    </p:extLst>
  </p:cSld>
  <p:clrMapOvr>
    <a:masterClrMapping/>
  </p:clrMapOvr>
  <p:transition spd="slow">
    <p:wipe dir="d"/>
  </p:transition>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Méthode </a:t>
            </a:r>
            <a:r>
              <a:rPr lang="fr-FR" sz="2800" b="1" i="1" dirty="0" err="1" smtClean="0">
                <a:solidFill>
                  <a:schemeClr val="accent2">
                    <a:lumMod val="75000"/>
                  </a:schemeClr>
                </a:solidFill>
              </a:rPr>
              <a:t>query</a:t>
            </a:r>
            <a:r>
              <a:rPr lang="fr-FR" sz="2800" b="1" i="1" dirty="0" smtClean="0">
                <a:solidFill>
                  <a:schemeClr val="accent2">
                    <a:lumMod val="75000"/>
                  </a:schemeClr>
                </a:solidFill>
              </a:rPr>
              <a:t> avec -&gt;</a:t>
            </a:r>
            <a:r>
              <a:rPr lang="fr-FR" sz="2800" b="1" i="1" dirty="0" err="1" smtClean="0">
                <a:solidFill>
                  <a:schemeClr val="accent2">
                    <a:lumMod val="75000"/>
                  </a:schemeClr>
                </a:solidFill>
              </a:rPr>
              <a:t>fetchAll</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12776"/>
            <a:ext cx="8424936" cy="5328592"/>
          </a:xfrm>
        </p:spPr>
        <p:txBody>
          <a:bodyPr numCol="1">
            <a:normAutofit/>
          </a:bodyPr>
          <a:lstStyle/>
          <a:p>
            <a:pPr marL="0" indent="0">
              <a:buNone/>
            </a:pPr>
            <a:r>
              <a:rPr lang="fr-FR" sz="2000" dirty="0" smtClean="0"/>
              <a:t>Styles de recherche :</a:t>
            </a:r>
          </a:p>
          <a:p>
            <a:pPr marL="0" indent="0">
              <a:buNone/>
            </a:pPr>
            <a:r>
              <a:rPr lang="fr-FR" sz="2000" i="1" dirty="0"/>
              <a:t>PDO::FETCH_NUM</a:t>
            </a:r>
            <a:r>
              <a:rPr lang="fr-FR" sz="2000" dirty="0"/>
              <a:t> : retourne un tableau indexé par le numéro </a:t>
            </a:r>
            <a:r>
              <a:rPr lang="fr-FR" sz="2000" dirty="0" smtClean="0"/>
              <a:t>du champ comme indiqué dans la requête : le premier champ porte le n° 0, le deuxième champ le n° 1 et ainsi de suite.</a:t>
            </a:r>
          </a:p>
          <a:p>
            <a:pPr marL="0" indent="0">
              <a:buNone/>
            </a:pPr>
            <a:endParaRPr lang="fr-FR" sz="2000" dirty="0" smtClean="0"/>
          </a:p>
          <a:p>
            <a:pPr marL="0" indent="0">
              <a:buNone/>
            </a:pPr>
            <a:r>
              <a:rPr lang="fr-FR" sz="2000" i="1" dirty="0"/>
              <a:t>PDO::FETCH_ASSOC</a:t>
            </a:r>
            <a:r>
              <a:rPr lang="fr-FR" sz="2000" dirty="0"/>
              <a:t>: retourne un tableau indexé par le nom </a:t>
            </a:r>
            <a:r>
              <a:rPr lang="fr-FR" sz="2000" dirty="0" smtClean="0"/>
              <a:t>du champ indiqué dans la requête.</a:t>
            </a:r>
          </a:p>
          <a:p>
            <a:pPr marL="0" indent="0">
              <a:buNone/>
            </a:pPr>
            <a:endParaRPr lang="fr-FR" sz="2000" dirty="0" smtClean="0"/>
          </a:p>
          <a:p>
            <a:pPr marL="0" indent="0">
              <a:buNone/>
            </a:pPr>
            <a:r>
              <a:rPr lang="fr-FR" sz="2000" i="1" dirty="0"/>
              <a:t>PDO::FETCH_BOTH</a:t>
            </a:r>
            <a:r>
              <a:rPr lang="fr-FR" sz="2000" dirty="0"/>
              <a:t> (défaut): retourne un tableau indexé par les noms de </a:t>
            </a:r>
            <a:r>
              <a:rPr lang="fr-FR" sz="2000" dirty="0" smtClean="0"/>
              <a:t>champ comme dans PDO::FETCH_ASSOC </a:t>
            </a:r>
            <a:r>
              <a:rPr lang="fr-FR" sz="2000" dirty="0"/>
              <a:t>et aussi par les numéros de </a:t>
            </a:r>
            <a:r>
              <a:rPr lang="fr-FR" sz="2000" dirty="0" smtClean="0"/>
              <a:t>champ comme dans </a:t>
            </a:r>
            <a:r>
              <a:rPr lang="fr-FR" sz="2000" i="1" dirty="0"/>
              <a:t>PDO::</a:t>
            </a:r>
            <a:r>
              <a:rPr lang="fr-FR" sz="2000" i="1" dirty="0" smtClean="0"/>
              <a:t>FETCH_NUM.</a:t>
            </a:r>
            <a:endParaRPr lang="fr-FR" sz="2000" dirty="0" smtClean="0">
              <a:solidFill>
                <a:schemeClr val="tx2">
                  <a:lumMod val="50000"/>
                </a:schemeClr>
              </a:solidFill>
            </a:endParaRPr>
          </a:p>
          <a:p>
            <a:pPr marL="0" indent="0">
              <a:buNone/>
            </a:pPr>
            <a:endParaRPr lang="fr-FR" sz="2000" dirty="0" smtClean="0"/>
          </a:p>
        </p:txBody>
      </p:sp>
    </p:spTree>
    <p:extLst>
      <p:ext uri="{BB962C8B-B14F-4D97-AF65-F5344CB8AC3E}">
        <p14:creationId xmlns:p14="http://schemas.microsoft.com/office/powerpoint/2010/main" val="1843571493"/>
      </p:ext>
    </p:extLst>
  </p:cSld>
  <p:clrMapOvr>
    <a:masterClrMapping/>
  </p:clrMapOvr>
  <p:transition spd="slow">
    <p:wipe dir="d"/>
  </p:transition>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Méthode </a:t>
            </a:r>
            <a:r>
              <a:rPr lang="fr-FR" sz="2800" b="1" i="1" dirty="0" err="1" smtClean="0">
                <a:solidFill>
                  <a:schemeClr val="accent2">
                    <a:lumMod val="75000"/>
                  </a:schemeClr>
                </a:solidFill>
              </a:rPr>
              <a:t>query</a:t>
            </a:r>
            <a:r>
              <a:rPr lang="fr-FR" sz="2800" b="1" i="1" dirty="0" smtClean="0">
                <a:solidFill>
                  <a:schemeClr val="accent2">
                    <a:lumMod val="75000"/>
                  </a:schemeClr>
                </a:solidFill>
              </a:rPr>
              <a:t> avec -&gt;</a:t>
            </a:r>
            <a:r>
              <a:rPr lang="fr-FR" sz="2800" b="1" i="1" dirty="0" err="1" smtClean="0">
                <a:solidFill>
                  <a:schemeClr val="accent2">
                    <a:lumMod val="75000"/>
                  </a:schemeClr>
                </a:solidFill>
              </a:rPr>
              <a:t>fetchAll</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12776"/>
            <a:ext cx="4032448" cy="5328592"/>
          </a:xfrm>
        </p:spPr>
        <p:txBody>
          <a:bodyPr numCol="1">
            <a:normAutofit/>
          </a:bodyPr>
          <a:lstStyle/>
          <a:p>
            <a:pPr marL="0" indent="0">
              <a:buNone/>
            </a:pPr>
            <a:r>
              <a:rPr lang="fr-FR" sz="2000" dirty="0" smtClean="0"/>
              <a:t>Exercice :</a:t>
            </a:r>
          </a:p>
          <a:p>
            <a:pPr marL="0" indent="0">
              <a:buNone/>
            </a:pPr>
            <a:r>
              <a:rPr lang="fr-FR" sz="2000" dirty="0" smtClean="0"/>
              <a:t>à partir de EX86.PHP afficher un tableau contenant tous les éléments de la table </a:t>
            </a:r>
            <a:r>
              <a:rPr lang="fr-FR" sz="2000" dirty="0" err="1" smtClean="0"/>
              <a:t>adherents</a:t>
            </a:r>
            <a:r>
              <a:rPr lang="fr-FR" sz="2000" dirty="0"/>
              <a:t> </a:t>
            </a:r>
            <a:r>
              <a:rPr lang="fr-FR" sz="2000" dirty="0" smtClean="0"/>
              <a:t>triés sur le code postal.</a:t>
            </a:r>
          </a:p>
          <a:p>
            <a:pPr marL="0" indent="0">
              <a:buNone/>
            </a:pPr>
            <a:r>
              <a:rPr lang="fr-FR" sz="2000" dirty="0" smtClean="0"/>
              <a:t>Chaque ligne, présentée avec &lt;table&gt;&lt;tr&gt;&lt;td&gt; ....., contient le nom, le prénom, le sexe, le code postal et la ville.</a:t>
            </a:r>
          </a:p>
          <a:p>
            <a:pPr marL="0" indent="0">
              <a:buNone/>
            </a:pPr>
            <a:r>
              <a:rPr lang="fr-FR" sz="2000" dirty="0" smtClean="0"/>
              <a:t>Après avoir affiché le tableau, indiquer le nombre d'enregistrements trouvés.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351" y="1772816"/>
            <a:ext cx="4502649" cy="30243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39565169"/>
      </p:ext>
    </p:extLst>
  </p:cSld>
  <p:clrMapOvr>
    <a:masterClrMapping/>
  </p:clrMapOvr>
  <p:transition spd="slow">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Les </a:t>
            </a:r>
            <a:r>
              <a:rPr lang="fr-FR" b="1" i="1" dirty="0" smtClean="0"/>
              <a:t>opérateurs</a:t>
            </a:r>
            <a:endParaRPr lang="fr-FR" dirty="0"/>
          </a:p>
        </p:txBody>
      </p:sp>
      <p:sp>
        <p:nvSpPr>
          <p:cNvPr id="3" name="Espace réservé du contenu 2"/>
          <p:cNvSpPr>
            <a:spLocks noGrp="1"/>
          </p:cNvSpPr>
          <p:nvPr>
            <p:ph idx="1"/>
          </p:nvPr>
        </p:nvSpPr>
        <p:spPr>
          <a:xfrm>
            <a:off x="762000" y="1556792"/>
            <a:ext cx="8274496" cy="5040561"/>
          </a:xfrm>
        </p:spPr>
        <p:txBody>
          <a:bodyPr>
            <a:normAutofit/>
          </a:bodyPr>
          <a:lstStyle/>
          <a:p>
            <a:pPr marL="0" indent="0">
              <a:buNone/>
            </a:pPr>
            <a:r>
              <a:rPr lang="fr-FR" sz="2000" b="1" i="1" dirty="0" smtClean="0"/>
              <a:t>Opérateurs </a:t>
            </a:r>
            <a:r>
              <a:rPr lang="fr-FR" sz="2000" b="1" i="1" dirty="0"/>
              <a:t>de comparaison</a:t>
            </a:r>
          </a:p>
          <a:p>
            <a:pPr marL="0" indent="0">
              <a:buNone/>
            </a:pPr>
            <a:r>
              <a:rPr lang="fr-FR" sz="2000" dirty="0"/>
              <a:t>Les opérateurs sont </a:t>
            </a:r>
            <a:endParaRPr lang="fr-FR" sz="2000" dirty="0" smtClean="0"/>
          </a:p>
          <a:p>
            <a:pPr marL="0" indent="0">
              <a:buNone/>
            </a:pPr>
            <a:r>
              <a:rPr lang="fr-FR" sz="2000" dirty="0" smtClean="0"/>
              <a:t>== </a:t>
            </a:r>
            <a:r>
              <a:rPr lang="fr-FR" sz="2000" dirty="0"/>
              <a:t>($a==$b, même valeur), </a:t>
            </a:r>
            <a:endParaRPr lang="fr-FR" sz="2000" dirty="0" smtClean="0"/>
          </a:p>
          <a:p>
            <a:pPr marL="0" indent="0">
              <a:buNone/>
            </a:pPr>
            <a:r>
              <a:rPr lang="fr-FR" sz="2000" dirty="0" smtClean="0"/>
              <a:t>=== </a:t>
            </a:r>
            <a:r>
              <a:rPr lang="fr-FR" sz="2000" dirty="0"/>
              <a:t>($a===$b, même valeur et même type), </a:t>
            </a:r>
            <a:endParaRPr lang="fr-FR" sz="2000" dirty="0" smtClean="0"/>
          </a:p>
          <a:p>
            <a:pPr marL="0" indent="0">
              <a:buNone/>
            </a:pPr>
            <a:r>
              <a:rPr lang="fr-FR" sz="2000" dirty="0" smtClean="0"/>
              <a:t>!= ou &lt;&gt; </a:t>
            </a:r>
            <a:r>
              <a:rPr lang="fr-FR" sz="2000" dirty="0"/>
              <a:t>(différent</a:t>
            </a:r>
            <a:r>
              <a:rPr lang="fr-FR" sz="2000" dirty="0" smtClean="0"/>
              <a:t>),</a:t>
            </a:r>
          </a:p>
          <a:p>
            <a:pPr marL="0" indent="0">
              <a:buNone/>
            </a:pPr>
            <a:r>
              <a:rPr lang="fr-FR" sz="2000" dirty="0"/>
              <a:t> &lt; inférieur,</a:t>
            </a:r>
          </a:p>
          <a:p>
            <a:pPr marL="0" indent="0">
              <a:buNone/>
            </a:pPr>
            <a:r>
              <a:rPr lang="fr-FR" sz="2000" dirty="0"/>
              <a:t> &gt; supérieur,</a:t>
            </a:r>
          </a:p>
          <a:p>
            <a:pPr marL="0" indent="0">
              <a:buNone/>
            </a:pPr>
            <a:r>
              <a:rPr lang="fr-FR" sz="2000" dirty="0"/>
              <a:t>&lt;= inférieur ou égal,</a:t>
            </a:r>
          </a:p>
          <a:p>
            <a:pPr marL="0" indent="0">
              <a:buNone/>
            </a:pPr>
            <a:r>
              <a:rPr lang="fr-FR" sz="2000" dirty="0"/>
              <a:t>&gt;= supérieur ou égal.</a:t>
            </a:r>
          </a:p>
        </p:txBody>
      </p:sp>
    </p:spTree>
    <p:extLst>
      <p:ext uri="{BB962C8B-B14F-4D97-AF65-F5344CB8AC3E}">
        <p14:creationId xmlns:p14="http://schemas.microsoft.com/office/powerpoint/2010/main" val="3386764462"/>
      </p:ext>
    </p:extLst>
  </p:cSld>
  <p:clrMapOvr>
    <a:masterClrMapping/>
  </p:clrMapOvr>
  <p:transition spd="slow">
    <p:wipe dir="d"/>
  </p:transition>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Exercice 87</a:t>
            </a:r>
            <a:br>
              <a:rPr lang="fr-FR" sz="4000" b="1" i="1" dirty="0" smtClean="0"/>
            </a:br>
            <a:r>
              <a:rPr lang="fr-FR" sz="2800" b="1" i="1" dirty="0" smtClean="0">
                <a:solidFill>
                  <a:schemeClr val="accent2">
                    <a:lumMod val="75000"/>
                  </a:schemeClr>
                </a:solidFill>
              </a:rPr>
              <a:t>Gestion de la liste des adhérents</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fontScale="85000" lnSpcReduction="10000"/>
          </a:bodyPr>
          <a:lstStyle/>
          <a:p>
            <a:pPr marL="0" indent="0">
              <a:buNone/>
            </a:pPr>
            <a:r>
              <a:rPr lang="fr-FR" sz="2000" dirty="0" smtClean="0"/>
              <a:t>A partir des deux exercices précédents, créer une page HTML pour  gérer la table '</a:t>
            </a:r>
            <a:r>
              <a:rPr lang="fr-FR" sz="2000" dirty="0" err="1" smtClean="0"/>
              <a:t>adherents</a:t>
            </a:r>
            <a:r>
              <a:rPr lang="fr-FR" sz="2000" dirty="0" smtClean="0"/>
              <a:t>'.</a:t>
            </a:r>
          </a:p>
          <a:p>
            <a:pPr marL="0" indent="0">
              <a:buNone/>
            </a:pPr>
            <a:r>
              <a:rPr lang="fr-FR" sz="2000" dirty="0" smtClean="0"/>
              <a:t>Cette page devra contenir les fonctions suivantes :</a:t>
            </a:r>
          </a:p>
          <a:p>
            <a:pPr marL="0" indent="0">
              <a:buNone/>
            </a:pPr>
            <a:r>
              <a:rPr lang="fr-FR" sz="2000" dirty="0" smtClean="0"/>
              <a:t>1 / créer un nouvel adhérent :</a:t>
            </a:r>
          </a:p>
          <a:p>
            <a:pPr marL="0" indent="0">
              <a:buNone/>
            </a:pPr>
            <a:r>
              <a:rPr lang="fr-FR" sz="2000" dirty="0" smtClean="0"/>
              <a:t>Seuls les champs nom, </a:t>
            </a:r>
            <a:r>
              <a:rPr lang="fr-FR" sz="2000" dirty="0" err="1" smtClean="0"/>
              <a:t>prenom</a:t>
            </a:r>
            <a:r>
              <a:rPr lang="fr-FR" sz="2000" dirty="0" smtClean="0"/>
              <a:t>, </a:t>
            </a:r>
            <a:r>
              <a:rPr lang="fr-FR" sz="2000" dirty="0" err="1" smtClean="0"/>
              <a:t>date_naiss</a:t>
            </a:r>
            <a:r>
              <a:rPr lang="fr-FR" sz="2000" dirty="0" smtClean="0"/>
              <a:t>, adresse1,adresse2,cp, ville et section sont à gérer.</a:t>
            </a:r>
          </a:p>
          <a:p>
            <a:pPr marL="0" indent="0">
              <a:buNone/>
            </a:pPr>
            <a:r>
              <a:rPr lang="fr-FR" sz="2000" dirty="0" smtClean="0"/>
              <a:t>Si le nom et le prénom existent déjà, refuser la création.</a:t>
            </a:r>
          </a:p>
          <a:p>
            <a:pPr marL="0" indent="0">
              <a:buNone/>
            </a:pPr>
            <a:r>
              <a:rPr lang="fr-FR" sz="2000" dirty="0" smtClean="0"/>
              <a:t>Afficher le message "création de " suivi du prénom et du nom "effectuée"</a:t>
            </a:r>
          </a:p>
          <a:p>
            <a:pPr marL="0" indent="0">
              <a:buNone/>
            </a:pPr>
            <a:endParaRPr lang="fr-FR" sz="2000" dirty="0" smtClean="0"/>
          </a:p>
          <a:p>
            <a:pPr marL="0" indent="0">
              <a:buNone/>
            </a:pPr>
            <a:r>
              <a:rPr lang="fr-FR" sz="2000" dirty="0" smtClean="0"/>
              <a:t>2 / modifier un adhérent : </a:t>
            </a:r>
          </a:p>
          <a:p>
            <a:pPr marL="0" indent="0">
              <a:buNone/>
            </a:pPr>
            <a:r>
              <a:rPr lang="fr-FR" sz="2000" dirty="0" smtClean="0"/>
              <a:t>Sélectionner l'adhérent à modifier, afficher dans le formulaire les données de l'adhérent, permettre à l'utilisateur les modifications, puis modifier l'enregistrement.</a:t>
            </a:r>
          </a:p>
          <a:p>
            <a:pPr marL="0" indent="0">
              <a:buNone/>
            </a:pPr>
            <a:r>
              <a:rPr lang="fr-FR" sz="2000" dirty="0" smtClean="0"/>
              <a:t>Mêmes champs que pour la création.</a:t>
            </a:r>
          </a:p>
          <a:p>
            <a:pPr marL="0" indent="0">
              <a:buNone/>
            </a:pPr>
            <a:r>
              <a:rPr lang="fr-FR" sz="2000" dirty="0"/>
              <a:t>Afficher le message </a:t>
            </a:r>
            <a:r>
              <a:rPr lang="fr-FR" sz="2000" dirty="0" smtClean="0"/>
              <a:t>"modification de </a:t>
            </a:r>
            <a:r>
              <a:rPr lang="fr-FR" sz="2000" dirty="0"/>
              <a:t>" suivi du prénom et du nom "effectuée"</a:t>
            </a:r>
          </a:p>
          <a:p>
            <a:pPr marL="0" indent="0">
              <a:buNone/>
            </a:pPr>
            <a:endParaRPr lang="fr-FR" sz="2000" dirty="0" smtClean="0"/>
          </a:p>
          <a:p>
            <a:pPr marL="0" indent="0">
              <a:buNone/>
            </a:pPr>
            <a:r>
              <a:rPr lang="fr-FR" sz="2000" dirty="0" smtClean="0"/>
              <a:t>3 / suppression d'un adhérent :</a:t>
            </a:r>
          </a:p>
          <a:p>
            <a:pPr marL="0" indent="0">
              <a:buNone/>
            </a:pPr>
            <a:r>
              <a:rPr lang="fr-FR" sz="2000" dirty="0"/>
              <a:t>Sélectionner l'adhérent à modifier, afficher dans le formulaire les données de l'adhérent</a:t>
            </a:r>
            <a:r>
              <a:rPr lang="fr-FR" sz="2000" dirty="0" smtClean="0"/>
              <a:t>, demander à l'utilisateur la confirmation de la suppression puis supprimer l'adhérent.</a:t>
            </a:r>
          </a:p>
          <a:p>
            <a:pPr marL="0" indent="0">
              <a:buNone/>
            </a:pPr>
            <a:r>
              <a:rPr lang="fr-FR" sz="2000" dirty="0"/>
              <a:t>Afficher le message </a:t>
            </a:r>
            <a:r>
              <a:rPr lang="fr-FR" sz="2000" dirty="0" smtClean="0"/>
              <a:t>"suppression </a:t>
            </a:r>
            <a:r>
              <a:rPr lang="fr-FR" sz="2000" dirty="0"/>
              <a:t>de " suivi du prénom et du nom "effectuée"</a:t>
            </a:r>
          </a:p>
          <a:p>
            <a:pPr marL="0" indent="0">
              <a:buNone/>
            </a:pPr>
            <a:endParaRPr lang="fr-FR" sz="2000" dirty="0" smtClean="0"/>
          </a:p>
          <a:p>
            <a:pPr marL="0" indent="0">
              <a:buNone/>
            </a:pPr>
            <a:endParaRPr lang="fr-FR" sz="2000" dirty="0" smtClean="0"/>
          </a:p>
        </p:txBody>
      </p:sp>
    </p:spTree>
    <p:extLst>
      <p:ext uri="{BB962C8B-B14F-4D97-AF65-F5344CB8AC3E}">
        <p14:creationId xmlns:p14="http://schemas.microsoft.com/office/powerpoint/2010/main" val="3934616893"/>
      </p:ext>
    </p:extLst>
  </p:cSld>
  <p:clrMapOvr>
    <a:masterClrMapping/>
  </p:clrMapOvr>
  <p:transition spd="slow">
    <p:wipe dir="d"/>
  </p:transition>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Exercice 87</a:t>
            </a:r>
            <a:br>
              <a:rPr lang="fr-FR" sz="4000" b="1" i="1" dirty="0" smtClean="0"/>
            </a:br>
            <a:r>
              <a:rPr lang="fr-FR" sz="2800" b="1" i="1" dirty="0" smtClean="0">
                <a:solidFill>
                  <a:schemeClr val="accent2">
                    <a:lumMod val="75000"/>
                  </a:schemeClr>
                </a:solidFill>
              </a:rPr>
              <a:t>Gestion de la liste des adhérents</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t>4 / lister tous les adhérents :</a:t>
            </a:r>
          </a:p>
          <a:p>
            <a:pPr marL="0" indent="0">
              <a:buNone/>
            </a:pPr>
            <a:r>
              <a:rPr lang="fr-FR" sz="2000" dirty="0" smtClean="0"/>
              <a:t>Seuls les champs nom, </a:t>
            </a:r>
            <a:r>
              <a:rPr lang="fr-FR" sz="2000" dirty="0" err="1" smtClean="0"/>
              <a:t>prenom</a:t>
            </a:r>
            <a:r>
              <a:rPr lang="fr-FR" sz="2000" dirty="0" smtClean="0"/>
              <a:t>, </a:t>
            </a:r>
            <a:r>
              <a:rPr lang="fr-FR" sz="2000" dirty="0" err="1" smtClean="0"/>
              <a:t>date_naiss</a:t>
            </a:r>
            <a:r>
              <a:rPr lang="fr-FR" sz="2000" dirty="0" smtClean="0"/>
              <a:t>, adresse1,adresse2,cp, ville et section sont à gérer.</a:t>
            </a:r>
          </a:p>
          <a:p>
            <a:pPr marL="0" indent="0">
              <a:buNone/>
            </a:pPr>
            <a:r>
              <a:rPr lang="fr-FR" sz="2000" dirty="0" smtClean="0"/>
              <a:t>Lister les adhérents.</a:t>
            </a:r>
          </a:p>
          <a:p>
            <a:pPr marL="0" indent="0">
              <a:buNone/>
            </a:pPr>
            <a:r>
              <a:rPr lang="fr-FR" sz="2000" dirty="0" smtClean="0"/>
              <a:t>Afficher le message "nombre d'adhérents :  " suivi du nombre d'adhérents</a:t>
            </a:r>
          </a:p>
          <a:p>
            <a:pPr marL="0" indent="0">
              <a:buNone/>
            </a:pPr>
            <a:endParaRPr lang="fr-FR" sz="2000" dirty="0" smtClean="0"/>
          </a:p>
          <a:p>
            <a:pPr marL="0" indent="0">
              <a:buNone/>
            </a:pPr>
            <a:r>
              <a:rPr lang="fr-FR" sz="2000" dirty="0" smtClean="0"/>
              <a:t>5 / rechercher des adhérents sur une clé : nom, ville, code postal, sexe :</a:t>
            </a:r>
          </a:p>
          <a:p>
            <a:pPr marL="0" indent="0">
              <a:buNone/>
            </a:pPr>
            <a:r>
              <a:rPr lang="fr-FR" sz="2000" dirty="0" smtClean="0"/>
              <a:t>Effectuer la sélection et afficher les adhérents dans l'</a:t>
            </a:r>
            <a:r>
              <a:rPr lang="fr-FR" sz="2000" dirty="0" err="1" smtClean="0"/>
              <a:t>oredre</a:t>
            </a:r>
            <a:r>
              <a:rPr lang="fr-FR" sz="2000" dirty="0" smtClean="0"/>
              <a:t> croissant des noms et prénoms comme en 4 /</a:t>
            </a:r>
          </a:p>
          <a:p>
            <a:pPr marL="0" indent="0">
              <a:buNone/>
            </a:pPr>
            <a:endParaRPr lang="fr-FR" sz="2000" dirty="0" smtClean="0"/>
          </a:p>
          <a:p>
            <a:pPr marL="0" indent="0">
              <a:buNone/>
            </a:pPr>
            <a:r>
              <a:rPr lang="fr-FR" sz="2000" dirty="0" smtClean="0"/>
              <a:t>Vous pouvez utiliser tout ce qui a été vu jusqu'à aujourd'hui.</a:t>
            </a:r>
          </a:p>
          <a:p>
            <a:pPr marL="0" indent="0">
              <a:buNone/>
            </a:pPr>
            <a:endParaRPr lang="fr-FR" sz="2000" dirty="0" smtClean="0"/>
          </a:p>
          <a:p>
            <a:pPr marL="0" indent="0">
              <a:buNone/>
            </a:pPr>
            <a:endParaRPr lang="fr-FR" sz="2000" dirty="0" smtClean="0"/>
          </a:p>
        </p:txBody>
      </p:sp>
    </p:spTree>
    <p:extLst>
      <p:ext uri="{BB962C8B-B14F-4D97-AF65-F5344CB8AC3E}">
        <p14:creationId xmlns:p14="http://schemas.microsoft.com/office/powerpoint/2010/main" val="4180857908"/>
      </p:ext>
    </p:extLst>
  </p:cSld>
  <p:clrMapOvr>
    <a:masterClrMapping/>
  </p:clrMapOvr>
  <p:transition spd="slow">
    <p:wipe dir="d"/>
  </p:transition>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Exercice 82</a:t>
            </a:r>
            <a:br>
              <a:rPr lang="fr-FR" sz="4000" b="1" i="1" dirty="0" smtClean="0"/>
            </a:br>
            <a:r>
              <a:rPr lang="fr-FR" sz="2800" b="1" i="1" dirty="0" smtClean="0">
                <a:solidFill>
                  <a:schemeClr val="accent2">
                    <a:lumMod val="75000"/>
                  </a:schemeClr>
                </a:solidFill>
              </a:rPr>
              <a:t>créer la page HTML de saisie d'un Adhérent</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t>serveur : </a:t>
            </a:r>
            <a:r>
              <a:rPr lang="fr-FR" sz="2000" dirty="0" err="1" smtClean="0"/>
              <a:t>localhost</a:t>
            </a:r>
            <a:endParaRPr lang="fr-FR" sz="2000" dirty="0" smtClean="0"/>
          </a:p>
          <a:p>
            <a:pPr marL="0" indent="0">
              <a:buNone/>
            </a:pPr>
            <a:r>
              <a:rPr lang="fr-FR" sz="2000" dirty="0" smtClean="0"/>
              <a:t>base de données : bourges</a:t>
            </a:r>
          </a:p>
          <a:p>
            <a:pPr marL="0" indent="0">
              <a:buNone/>
            </a:pPr>
            <a:r>
              <a:rPr lang="fr-FR" sz="2000" dirty="0" smtClean="0"/>
              <a:t>utilisateur MDF</a:t>
            </a:r>
          </a:p>
          <a:p>
            <a:pPr marL="0" indent="0">
              <a:buNone/>
            </a:pPr>
            <a:r>
              <a:rPr lang="fr-FR" sz="2000" dirty="0" smtClean="0"/>
              <a:t>mot de passe : </a:t>
            </a:r>
            <a:r>
              <a:rPr lang="fr-FR" sz="2000" dirty="0" err="1" smtClean="0"/>
              <a:t>mdf</a:t>
            </a:r>
            <a:endParaRPr lang="fr-FR" sz="2000" dirty="0" smtClean="0"/>
          </a:p>
          <a:p>
            <a:pPr marL="0" indent="0">
              <a:buNone/>
            </a:pPr>
            <a:endParaRPr lang="fr-FR" sz="2000" dirty="0" smtClean="0"/>
          </a:p>
          <a:p>
            <a:pPr marL="0" indent="0">
              <a:buNone/>
            </a:pPr>
            <a:r>
              <a:rPr lang="fr-FR" sz="2000" dirty="0" smtClean="0"/>
              <a:t>1 - télécharger : ex80.php</a:t>
            </a:r>
          </a:p>
          <a:p>
            <a:pPr marL="0" indent="0">
              <a:buNone/>
            </a:pPr>
            <a:r>
              <a:rPr lang="fr-FR" sz="2000" dirty="0" smtClean="0"/>
              <a:t>2 - compléter le code pour </a:t>
            </a:r>
          </a:p>
          <a:p>
            <a:pPr marL="0" indent="0">
              <a:buNone/>
            </a:pPr>
            <a:r>
              <a:rPr lang="fr-FR" sz="2000" dirty="0" smtClean="0"/>
              <a:t>saisir et contrôler les données de la table adhérents,</a:t>
            </a:r>
          </a:p>
          <a:p>
            <a:pPr marL="0" indent="0">
              <a:buNone/>
            </a:pPr>
            <a:r>
              <a:rPr lang="fr-FR" sz="2000" dirty="0" smtClean="0"/>
              <a:t>Contrôler les nom, </a:t>
            </a:r>
            <a:r>
              <a:rPr lang="fr-FR" sz="2000" dirty="0" err="1" smtClean="0"/>
              <a:t>prenom</a:t>
            </a:r>
            <a:r>
              <a:rPr lang="fr-FR" sz="2000" dirty="0" smtClean="0"/>
              <a:t>, adresses, tel, email comme dans GTI</a:t>
            </a:r>
          </a:p>
          <a:p>
            <a:pPr marL="0" indent="0">
              <a:buNone/>
            </a:pPr>
            <a:r>
              <a:rPr lang="fr-FR" sz="2000" dirty="0" smtClean="0"/>
              <a:t>Le nouvel adhérent ne doit pas exister dans la table,</a:t>
            </a:r>
          </a:p>
          <a:p>
            <a:pPr marL="0" indent="0">
              <a:buNone/>
            </a:pPr>
            <a:r>
              <a:rPr lang="fr-FR" sz="2000" dirty="0" smtClean="0"/>
              <a:t>puis mettre à jour le nouvel adhérent dans la table</a:t>
            </a:r>
          </a:p>
          <a:p>
            <a:pPr marL="0" indent="0">
              <a:buNone/>
            </a:pPr>
            <a:r>
              <a:rPr lang="fr-FR" sz="2000" dirty="0" smtClean="0"/>
              <a:t>Nom de la page </a:t>
            </a:r>
            <a:r>
              <a:rPr lang="fr-FR" sz="2000" dirty="0" err="1" smtClean="0"/>
              <a:t>php</a:t>
            </a:r>
            <a:r>
              <a:rPr lang="fr-FR" sz="2000" dirty="0" smtClean="0"/>
              <a:t> : </a:t>
            </a:r>
            <a:r>
              <a:rPr lang="fr-FR" sz="2000" dirty="0" err="1" smtClean="0"/>
              <a:t>ajout_adherent,php</a:t>
            </a:r>
            <a:endParaRPr lang="fr-FR" sz="2000" dirty="0" smtClean="0"/>
          </a:p>
        </p:txBody>
      </p:sp>
    </p:spTree>
    <p:extLst>
      <p:ext uri="{BB962C8B-B14F-4D97-AF65-F5344CB8AC3E}">
        <p14:creationId xmlns:p14="http://schemas.microsoft.com/office/powerpoint/2010/main" val="97198889"/>
      </p:ext>
    </p:extLst>
  </p:cSld>
  <p:clrMapOvr>
    <a:masterClrMapping/>
  </p:clrMapOvr>
  <p:transition spd="slow">
    <p:wipe dir="d"/>
  </p:transition>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Fermeture d'une requête</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err="1" smtClean="0"/>
              <a:t>bool</a:t>
            </a:r>
            <a:r>
              <a:rPr lang="fr-FR" sz="2000" dirty="0" smtClean="0"/>
              <a:t> PDOStatement-&gt;</a:t>
            </a:r>
            <a:r>
              <a:rPr lang="fr-FR" sz="2000" b="1" dirty="0" err="1" smtClean="0">
                <a:solidFill>
                  <a:schemeClr val="accent2">
                    <a:lumMod val="75000"/>
                  </a:schemeClr>
                </a:solidFill>
              </a:rPr>
              <a:t>closeCursor</a:t>
            </a:r>
            <a:r>
              <a:rPr lang="fr-FR" sz="2000" b="1" dirty="0" smtClean="0">
                <a:solidFill>
                  <a:schemeClr val="accent2">
                    <a:lumMod val="75000"/>
                  </a:schemeClr>
                </a:solidFill>
              </a:rPr>
              <a:t>()</a:t>
            </a:r>
          </a:p>
          <a:p>
            <a:pPr marL="0" indent="0">
              <a:buNone/>
            </a:pPr>
            <a:r>
              <a:rPr lang="fr-FR" sz="2000" dirty="0" smtClean="0"/>
              <a:t>Cette </a:t>
            </a:r>
            <a:r>
              <a:rPr lang="fr-FR" sz="2000" dirty="0"/>
              <a:t>méthode libère la connexion du serveur, permettant ainsi à d'autres requêtes SQL d'être exécutées, mais quitte la requête, permettant ainsi qu'elle soit de nouveau exécutée. </a:t>
            </a:r>
            <a:endParaRPr lang="fr-FR" sz="2000" dirty="0" smtClean="0"/>
          </a:p>
          <a:p>
            <a:pPr marL="0" indent="0">
              <a:buNone/>
            </a:pPr>
            <a:r>
              <a:rPr lang="fr-FR" sz="2000" dirty="0" smtClean="0"/>
              <a:t>Cette méthode libère aussi de l'espace en mémoire.</a:t>
            </a:r>
          </a:p>
          <a:p>
            <a:pPr marL="0" indent="0">
              <a:buNone/>
            </a:pPr>
            <a:r>
              <a:rPr lang="fr-FR" sz="2000" b="1" dirty="0"/>
              <a:t>Valeur de retour </a:t>
            </a:r>
            <a:r>
              <a:rPr lang="fr-FR" sz="2000" dirty="0"/>
              <a:t>: </a:t>
            </a:r>
            <a:r>
              <a:rPr lang="fr-FR" sz="2000" b="1" dirty="0" err="1">
                <a:solidFill>
                  <a:schemeClr val="tx2">
                    <a:lumMod val="75000"/>
                  </a:schemeClr>
                </a:solidFill>
              </a:rPr>
              <a:t>true</a:t>
            </a:r>
            <a:r>
              <a:rPr lang="fr-FR" sz="2000" dirty="0"/>
              <a:t> en cas de succès, </a:t>
            </a:r>
            <a:r>
              <a:rPr lang="fr-FR" sz="2000" b="1" dirty="0">
                <a:solidFill>
                  <a:schemeClr val="tx2">
                    <a:lumMod val="75000"/>
                  </a:schemeClr>
                </a:solidFill>
              </a:rPr>
              <a:t>false</a:t>
            </a:r>
            <a:r>
              <a:rPr lang="fr-FR" sz="2000" dirty="0"/>
              <a:t> sinon</a:t>
            </a:r>
            <a:r>
              <a:rPr lang="fr-FR" sz="2000" dirty="0" smtClean="0"/>
              <a:t>.</a:t>
            </a:r>
          </a:p>
          <a:p>
            <a:pPr marL="0" indent="0">
              <a:buNone/>
            </a:pPr>
            <a:r>
              <a:rPr lang="fr-FR" sz="2000" dirty="0" smtClean="0"/>
              <a:t>Exemple :</a:t>
            </a:r>
          </a:p>
          <a:p>
            <a:pPr marL="0" indent="0">
              <a:buNone/>
            </a:pPr>
            <a:r>
              <a:rPr lang="fr-FR" sz="1800" b="1" dirty="0" smtClean="0">
                <a:solidFill>
                  <a:srgbClr val="FF0000"/>
                </a:solidFill>
              </a:rPr>
              <a:t>&lt;?PHP</a:t>
            </a:r>
          </a:p>
          <a:p>
            <a:pPr marL="0" indent="0">
              <a:buNone/>
            </a:pPr>
            <a:r>
              <a:rPr lang="fr-FR" sz="1800" dirty="0" smtClean="0"/>
              <a:t>$tab</a:t>
            </a:r>
            <a:r>
              <a:rPr lang="fr-FR" sz="1800" dirty="0"/>
              <a:t> = $</a:t>
            </a:r>
            <a:r>
              <a:rPr lang="fr-FR" sz="1800" dirty="0" err="1" smtClean="0"/>
              <a:t>db</a:t>
            </a:r>
            <a:r>
              <a:rPr lang="fr-FR" sz="1800" dirty="0" smtClean="0"/>
              <a:t>-&gt;</a:t>
            </a:r>
            <a:r>
              <a:rPr lang="fr-FR" sz="1800" dirty="0" err="1" smtClean="0"/>
              <a:t>query</a:t>
            </a:r>
            <a:r>
              <a:rPr lang="fr-FR" sz="1800" dirty="0" smtClean="0"/>
              <a:t>(</a:t>
            </a:r>
            <a:r>
              <a:rPr lang="fr-FR" sz="1800" dirty="0"/>
              <a:t>'SELECT </a:t>
            </a:r>
            <a:r>
              <a:rPr lang="fr-FR" sz="1800" dirty="0" err="1" smtClean="0"/>
              <a:t>xxxx</a:t>
            </a:r>
            <a:r>
              <a:rPr lang="fr-FR" sz="1800" dirty="0"/>
              <a:t> FROM </a:t>
            </a:r>
            <a:r>
              <a:rPr lang="fr-FR" sz="1800" dirty="0" err="1" smtClean="0"/>
              <a:t>yyyy</a:t>
            </a:r>
            <a:r>
              <a:rPr lang="fr-FR" sz="1800" dirty="0" smtClean="0"/>
              <a:t>');</a:t>
            </a:r>
          </a:p>
          <a:p>
            <a:pPr marL="0" indent="0">
              <a:buNone/>
            </a:pPr>
            <a:r>
              <a:rPr lang="fr-FR" sz="1800" dirty="0" smtClean="0"/>
              <a:t>....</a:t>
            </a:r>
            <a:r>
              <a:rPr lang="fr-FR" sz="1800" dirty="0"/>
              <a:t/>
            </a:r>
            <a:br>
              <a:rPr lang="fr-FR" sz="1800" dirty="0"/>
            </a:br>
            <a:r>
              <a:rPr lang="fr-FR" sz="1800" dirty="0" smtClean="0"/>
              <a:t>$tab-</a:t>
            </a:r>
            <a:r>
              <a:rPr lang="fr-FR" sz="1800" dirty="0"/>
              <a:t>&gt;</a:t>
            </a:r>
            <a:r>
              <a:rPr lang="fr-FR" sz="1800" dirty="0" err="1"/>
              <a:t>fetch</a:t>
            </a:r>
            <a:r>
              <a:rPr lang="fr-FR" sz="1800" dirty="0"/>
              <a:t>();</a:t>
            </a:r>
            <a:br>
              <a:rPr lang="fr-FR" sz="1800" dirty="0"/>
            </a:br>
            <a:r>
              <a:rPr lang="fr-FR" sz="1800" dirty="0" smtClean="0"/>
              <a:t>....</a:t>
            </a:r>
            <a:r>
              <a:rPr lang="fr-FR" sz="1800" dirty="0"/>
              <a:t/>
            </a:r>
            <a:br>
              <a:rPr lang="fr-FR" sz="1800" dirty="0"/>
            </a:br>
            <a:r>
              <a:rPr lang="fr-FR" sz="1800" b="1" dirty="0" smtClean="0">
                <a:solidFill>
                  <a:schemeClr val="accent2">
                    <a:lumMod val="75000"/>
                  </a:schemeClr>
                </a:solidFill>
              </a:rPr>
              <a:t>$tab-&gt;</a:t>
            </a:r>
            <a:r>
              <a:rPr lang="fr-FR" sz="1800" b="1" dirty="0" err="1">
                <a:solidFill>
                  <a:schemeClr val="accent2">
                    <a:lumMod val="75000"/>
                  </a:schemeClr>
                </a:solidFill>
              </a:rPr>
              <a:t>closeCursor</a:t>
            </a:r>
            <a:r>
              <a:rPr lang="fr-FR" sz="1800" b="1" dirty="0">
                <a:solidFill>
                  <a:schemeClr val="accent2">
                    <a:lumMod val="75000"/>
                  </a:schemeClr>
                </a:solidFill>
              </a:rPr>
              <a:t>();</a:t>
            </a:r>
          </a:p>
          <a:p>
            <a:pPr marL="0" indent="0">
              <a:buNone/>
            </a:pPr>
            <a:r>
              <a:rPr lang="fr-FR" sz="1800" b="1" dirty="0">
                <a:solidFill>
                  <a:srgbClr val="FF0000"/>
                </a:solidFill>
              </a:rPr>
              <a:t>?&gt;</a:t>
            </a:r>
          </a:p>
        </p:txBody>
      </p:sp>
    </p:spTree>
    <p:extLst>
      <p:ext uri="{BB962C8B-B14F-4D97-AF65-F5344CB8AC3E}">
        <p14:creationId xmlns:p14="http://schemas.microsoft.com/office/powerpoint/2010/main" val="3705115697"/>
      </p:ext>
    </p:extLst>
  </p:cSld>
  <p:clrMapOvr>
    <a:masterClrMapping/>
  </p:clrMapOvr>
  <p:transition spd="slow">
    <p:wipe dir="d"/>
  </p:transition>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PDO - constantes PDO::FETCH</a:t>
            </a:r>
            <a:endParaRPr lang="fr-FR" sz="2800" b="1" dirty="0">
              <a:solidFill>
                <a:schemeClr val="accent2">
                  <a:lumMod val="75000"/>
                </a:schemeClr>
              </a:solidFill>
            </a:endParaRPr>
          </a:p>
        </p:txBody>
      </p:sp>
      <p:graphicFrame>
        <p:nvGraphicFramePr>
          <p:cNvPr id="4" name="Espace réservé du contenu 3"/>
          <p:cNvGraphicFramePr>
            <a:graphicFrameLocks noGrp="1"/>
          </p:cNvGraphicFramePr>
          <p:nvPr>
            <p:ph idx="1"/>
            <p:extLst/>
          </p:nvPr>
        </p:nvGraphicFramePr>
        <p:xfrm>
          <a:off x="762000" y="1412875"/>
          <a:ext cx="8274050" cy="5186680"/>
        </p:xfrm>
        <a:graphic>
          <a:graphicData uri="http://schemas.openxmlformats.org/drawingml/2006/table">
            <a:tbl>
              <a:tblPr firstRow="1" bandRow="1">
                <a:tableStyleId>{5C22544A-7EE6-4342-B048-85BDC9FD1C3A}</a:tableStyleId>
              </a:tblPr>
              <a:tblGrid>
                <a:gridCol w="1865784"/>
                <a:gridCol w="6408266"/>
              </a:tblGrid>
              <a:tr h="370840">
                <a:tc>
                  <a:txBody>
                    <a:bodyPr/>
                    <a:lstStyle/>
                    <a:p>
                      <a:endParaRPr lang="fr-FR" dirty="0"/>
                    </a:p>
                  </a:txBody>
                  <a:tcPr/>
                </a:tc>
                <a:tc>
                  <a:txBody>
                    <a:bodyPr/>
                    <a:lstStyle/>
                    <a:p>
                      <a:endParaRPr lang="fr-FR" dirty="0"/>
                    </a:p>
                  </a:txBody>
                  <a:tcPr/>
                </a:tc>
              </a:tr>
              <a:tr h="370840">
                <a:tc>
                  <a:txBody>
                    <a:bodyPr/>
                    <a:lstStyle/>
                    <a:p>
                      <a:r>
                        <a:rPr lang="fr-FR" sz="1400" b="0" dirty="0" smtClean="0"/>
                        <a:t>PDO::FETCH_ASSOC</a:t>
                      </a:r>
                      <a:endParaRPr lang="fr-FR" sz="1400" b="0" dirty="0"/>
                    </a:p>
                  </a:txBody>
                  <a:tcPr/>
                </a:tc>
                <a:tc>
                  <a:txBody>
                    <a:bodyPr/>
                    <a:lstStyle/>
                    <a:p>
                      <a:r>
                        <a:rPr lang="fr-FR" sz="1400" dirty="0" smtClean="0"/>
                        <a:t>Spécifie que la méthode de récupération doit retourner chaque ligne dans un tableau indexé par les noms des champs (colonnes) comme elles sont retournées dans le jeu de résultats correspondant. Si le jeu de résultats contient de multiples colonnes avec le même nom, </a:t>
                      </a:r>
                      <a:r>
                        <a:rPr lang="fr-FR" sz="1400" b="1" dirty="0" smtClean="0"/>
                        <a:t>PDO::FETCH_ASSOC</a:t>
                      </a:r>
                      <a:r>
                        <a:rPr lang="fr-FR" sz="1400" dirty="0" smtClean="0"/>
                        <a:t> retourne une seule valeur par nom de colonne. </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t>PDO::FETCH_NUM</a:t>
                      </a:r>
                    </a:p>
                    <a:p>
                      <a:endParaRPr lang="fr-FR" sz="1400" b="0" dirty="0"/>
                    </a:p>
                  </a:txBody>
                  <a:tcPr/>
                </a:tc>
                <a:tc>
                  <a:txBody>
                    <a:bodyPr/>
                    <a:lstStyle/>
                    <a:p>
                      <a:r>
                        <a:rPr lang="fr-FR" sz="1400" dirty="0" smtClean="0"/>
                        <a:t>Spécifie que la méthode de récupération doit retourner chaque ligne dans un tableau indexé par les numéros des champs(colonnes). </a:t>
                      </a:r>
                      <a:endParaRPr lang="fr-FR" sz="1400" dirty="0"/>
                    </a:p>
                  </a:txBody>
                  <a:tcPr/>
                </a:tc>
              </a:tr>
              <a:tr h="266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t>PDO::FETCH_BOTH</a:t>
                      </a:r>
                      <a:endParaRPr lang="fr-FR" sz="1400" b="0" dirty="0"/>
                    </a:p>
                  </a:txBody>
                  <a:tcPr/>
                </a:tc>
                <a:tc>
                  <a:txBody>
                    <a:bodyPr/>
                    <a:lstStyle/>
                    <a:p>
                      <a:r>
                        <a:rPr lang="fr-FR" sz="1400" b="1" dirty="0" smtClean="0"/>
                        <a:t>FETCH_ASSOC + FETCH_NUM</a:t>
                      </a:r>
                    </a:p>
                    <a:p>
                      <a:r>
                        <a:rPr lang="fr-FR" sz="1400" dirty="0" smtClean="0"/>
                        <a:t>Spécifie que la méthode de récupération doit retourner chaque ligne dans un tableau indexé par les noms des colonnes ainsi que leurs numéros, comme elles sont retournées dans le jeu de résultats correspondant, en commençant à 0. </a:t>
                      </a:r>
                      <a:endParaRPr lang="fr-FR" sz="1400" dirty="0"/>
                    </a:p>
                  </a:txBody>
                  <a:tcPr/>
                </a:tc>
              </a:tr>
              <a:tr h="266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t>PDO::FETCH_NAMED</a:t>
                      </a:r>
                      <a:endParaRPr lang="fr-FR" sz="1400" b="0" dirty="0"/>
                    </a:p>
                  </a:txBody>
                  <a:tcPr/>
                </a:tc>
                <a:tc>
                  <a:txBody>
                    <a:bodyPr/>
                    <a:lstStyle/>
                    <a:p>
                      <a:r>
                        <a:rPr lang="fr-FR" sz="1400" dirty="0" smtClean="0"/>
                        <a:t>Spécifie que la méthode de récupération doit retourner chaque ligne dans un tableau indexé par les noms des colonnes comme elles sont retournées dans le jeu de résultats correspondant. Si le jeu de résultats contient de multiples colonnes avec le même nom, </a:t>
                      </a:r>
                      <a:r>
                        <a:rPr lang="fr-FR" sz="1400" b="1" dirty="0" smtClean="0"/>
                        <a:t>PDO::FETCH_NAMED</a:t>
                      </a:r>
                      <a:r>
                        <a:rPr lang="fr-FR" sz="1400" dirty="0" smtClean="0"/>
                        <a:t> retourne un tableau de valeurs par nom de colonne. </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t>PDO::FETCH_COLUMN</a:t>
                      </a:r>
                      <a:endParaRPr lang="fr-FR" sz="1400" b="0" dirty="0"/>
                    </a:p>
                  </a:txBody>
                  <a:tcPr/>
                </a:tc>
                <a:tc>
                  <a:txBody>
                    <a:bodyPr/>
                    <a:lstStyle/>
                    <a:p>
                      <a:r>
                        <a:rPr lang="fr-FR" sz="1400" dirty="0" smtClean="0"/>
                        <a:t>Spécifie que la méthode de récupération doit retourner uniquement une seule colonne demandée depuis la prochaine ligne du jeu de résultats. </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t>PDO::FETCH_BOTH</a:t>
                      </a:r>
                      <a:endParaRPr lang="fr-FR" sz="1400" b="0" dirty="0"/>
                    </a:p>
                  </a:txBody>
                  <a:tcPr/>
                </a:tc>
                <a:tc>
                  <a:txBody>
                    <a:bodyPr/>
                    <a:lstStyle/>
                    <a:p>
                      <a:r>
                        <a:rPr lang="fr-FR" sz="1400" dirty="0" smtClean="0"/>
                        <a:t>Spécifie que la méthode de récupération doit retourner chaque ligne dans un tableau indexé par les noms des colonnes ainsi que leurs numéros, comme elles sont retournées dans le jeu de résultats correspondant, en commençant à 0. </a:t>
                      </a:r>
                      <a:endParaRPr lang="fr-FR" sz="1400" dirty="0"/>
                    </a:p>
                  </a:txBody>
                  <a:tcPr/>
                </a:tc>
              </a:tr>
            </a:tbl>
          </a:graphicData>
        </a:graphic>
      </p:graphicFrame>
    </p:spTree>
    <p:extLst>
      <p:ext uri="{BB962C8B-B14F-4D97-AF65-F5344CB8AC3E}">
        <p14:creationId xmlns:p14="http://schemas.microsoft.com/office/powerpoint/2010/main" val="3675388197"/>
      </p:ext>
    </p:extLst>
  </p:cSld>
  <p:clrMapOvr>
    <a:masterClrMapping/>
  </p:clrMapOvr>
  <p:transition spd="slow">
    <p:wipe dir="d"/>
  </p:transition>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PDO - constantes PDO::PARAM</a:t>
            </a:r>
            <a:endParaRPr lang="fr-FR" sz="2800" b="1" dirty="0">
              <a:solidFill>
                <a:schemeClr val="accent2">
                  <a:lumMod val="75000"/>
                </a:schemeClr>
              </a:solidFill>
            </a:endParaRPr>
          </a:p>
        </p:txBody>
      </p:sp>
      <p:graphicFrame>
        <p:nvGraphicFramePr>
          <p:cNvPr id="4" name="Espace réservé du contenu 3"/>
          <p:cNvGraphicFramePr>
            <a:graphicFrameLocks noGrp="1"/>
          </p:cNvGraphicFramePr>
          <p:nvPr>
            <p:ph idx="1"/>
            <p:extLst/>
          </p:nvPr>
        </p:nvGraphicFramePr>
        <p:xfrm>
          <a:off x="762000" y="1412875"/>
          <a:ext cx="8274050" cy="4455160"/>
        </p:xfrm>
        <a:graphic>
          <a:graphicData uri="http://schemas.openxmlformats.org/drawingml/2006/table">
            <a:tbl>
              <a:tblPr firstRow="1" bandRow="1">
                <a:tableStyleId>{5C22544A-7EE6-4342-B048-85BDC9FD1C3A}</a:tableStyleId>
              </a:tblPr>
              <a:tblGrid>
                <a:gridCol w="1865784"/>
                <a:gridCol w="6408266"/>
              </a:tblGrid>
              <a:tr h="370840">
                <a:tc>
                  <a:txBody>
                    <a:bodyPr/>
                    <a:lstStyle/>
                    <a:p>
                      <a:endParaRPr lang="fr-FR" dirty="0"/>
                    </a:p>
                  </a:txBody>
                  <a:tcPr/>
                </a:tc>
                <a:tc>
                  <a:txBody>
                    <a:bodyPr/>
                    <a:lstStyle/>
                    <a:p>
                      <a:endParaRPr lang="fr-FR" dirty="0"/>
                    </a:p>
                  </a:txBody>
                  <a:tcPr/>
                </a:tc>
              </a:tr>
              <a:tr h="370840">
                <a:tc>
                  <a:txBody>
                    <a:bodyPr/>
                    <a:lstStyle/>
                    <a:p>
                      <a:r>
                        <a:rPr lang="fr-FR" sz="1400" b="0" dirty="0" smtClean="0"/>
                        <a:t>PDO::PARAM_BOOL</a:t>
                      </a:r>
                      <a:endParaRPr lang="fr-FR" sz="1400" b="0" dirty="0"/>
                    </a:p>
                  </a:txBody>
                  <a:tcPr/>
                </a:tc>
                <a:tc>
                  <a:txBody>
                    <a:bodyPr/>
                    <a:lstStyle/>
                    <a:p>
                      <a:r>
                        <a:rPr lang="fr-FR" sz="1400" dirty="0" smtClean="0"/>
                        <a:t>Représente le type de données booléen. </a:t>
                      </a:r>
                      <a:endParaRPr lang="fr-FR" sz="1400" dirty="0"/>
                    </a:p>
                  </a:txBody>
                  <a:tcPr/>
                </a:tc>
              </a:tr>
              <a:tr h="266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t>PDO::PARAM_NULL</a:t>
                      </a:r>
                      <a:endParaRPr lang="fr-FR" sz="1400" b="0" dirty="0"/>
                    </a:p>
                  </a:txBody>
                  <a:tcPr/>
                </a:tc>
                <a:tc>
                  <a:txBody>
                    <a:bodyPr/>
                    <a:lstStyle/>
                    <a:p>
                      <a:r>
                        <a:rPr lang="fr-FR" sz="1400" dirty="0" smtClean="0"/>
                        <a:t>Représente le type de données NULL SQL. </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t>PDO::PARAM_INT</a:t>
                      </a:r>
                      <a:endParaRPr lang="fr-FR" sz="1400" b="0" dirty="0"/>
                    </a:p>
                  </a:txBody>
                  <a:tcPr/>
                </a:tc>
                <a:tc>
                  <a:txBody>
                    <a:bodyPr/>
                    <a:lstStyle/>
                    <a:p>
                      <a:r>
                        <a:rPr lang="fr-FR" sz="1400" dirty="0" smtClean="0"/>
                        <a:t>Représente le type de données INTEGER SQL</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t>PDO::PARAM_STR</a:t>
                      </a:r>
                      <a:endParaRPr lang="fr-FR" sz="1400" b="0" dirty="0"/>
                    </a:p>
                  </a:txBody>
                  <a:tcPr/>
                </a:tc>
                <a:tc>
                  <a:txBody>
                    <a:bodyPr/>
                    <a:lstStyle/>
                    <a:p>
                      <a:r>
                        <a:rPr lang="fr-FR" sz="1400" dirty="0" smtClean="0"/>
                        <a:t>Représente les types de données CHAR, VARCHAR ou les autres types de données sous forme de chaîne de caractères SQL.</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t>PDO::PARAM_LOB</a:t>
                      </a:r>
                    </a:p>
                  </a:txBody>
                  <a:tcPr/>
                </a:tc>
                <a:tc>
                  <a:txBody>
                    <a:bodyPr/>
                    <a:lstStyle/>
                    <a:p>
                      <a:r>
                        <a:rPr lang="fr-FR" sz="1400" dirty="0" smtClean="0"/>
                        <a:t>Représente le type de données "objet large" SQL. </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t>PDO::PARAM_STMT</a:t>
                      </a:r>
                    </a:p>
                  </a:txBody>
                  <a:tcPr/>
                </a:tc>
                <a:tc>
                  <a:txBody>
                    <a:bodyPr/>
                    <a:lstStyle/>
                    <a:p>
                      <a:r>
                        <a:rPr lang="fr-FR" sz="1400" dirty="0" smtClean="0"/>
                        <a:t>Représente un type de jeu de résultats. N'est actuellement pas supporté par tous les pilotes. </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t>PDO::PARAM_INPUT_OUTPUT</a:t>
                      </a:r>
                    </a:p>
                  </a:txBody>
                  <a:tcPr/>
                </a:tc>
                <a:tc>
                  <a:txBody>
                    <a:bodyPr/>
                    <a:lstStyle/>
                    <a:p>
                      <a:r>
                        <a:rPr lang="fr-FR" sz="1400" dirty="0" smtClean="0"/>
                        <a:t>Spécifie que le paramètre est un paramètre INOUT pour une procédure stockée. Vous devez utiliser l'opérateur OR avec un type de données explicite PDO::PARAM_*. </a:t>
                      </a:r>
                      <a:endParaRPr lang="fr-FR" sz="1400" dirty="0"/>
                    </a:p>
                  </a:txBody>
                  <a:tcPr/>
                </a:tc>
              </a:tr>
              <a:tr h="370840">
                <a:tc>
                  <a:txBody>
                    <a:bodyPr/>
                    <a:lstStyle/>
                    <a:p>
                      <a:endParaRPr lang="fr-FR"/>
                    </a:p>
                  </a:txBody>
                  <a:tcPr/>
                </a:tc>
                <a:tc>
                  <a:txBody>
                    <a:bodyPr/>
                    <a:lstStyle/>
                    <a:p>
                      <a:endParaRPr lang="fr-FR" dirty="0"/>
                    </a:p>
                  </a:txBody>
                  <a:tcPr/>
                </a:tc>
              </a:tr>
              <a:tr h="370840">
                <a:tc>
                  <a:txBody>
                    <a:bodyPr/>
                    <a:lstStyle/>
                    <a:p>
                      <a:endParaRPr lang="fr-FR"/>
                    </a:p>
                  </a:txBody>
                  <a:tcPr/>
                </a:tc>
                <a:tc>
                  <a:txBody>
                    <a:bodyPr/>
                    <a:lstStyle/>
                    <a:p>
                      <a:endParaRPr lang="fr-FR"/>
                    </a:p>
                  </a:txBody>
                  <a:tcPr/>
                </a:tc>
              </a:tr>
              <a:tr h="370840">
                <a:tc>
                  <a:txBody>
                    <a:bodyPr/>
                    <a:lstStyle/>
                    <a:p>
                      <a:endParaRPr lang="fr-FR"/>
                    </a:p>
                  </a:txBody>
                  <a:tcPr/>
                </a:tc>
                <a:tc>
                  <a:txBody>
                    <a:bodyPr/>
                    <a:lstStyle/>
                    <a:p>
                      <a:endParaRPr lang="fr-FR" dirty="0"/>
                    </a:p>
                  </a:txBody>
                  <a:tcPr/>
                </a:tc>
              </a:tr>
            </a:tbl>
          </a:graphicData>
        </a:graphic>
      </p:graphicFrame>
    </p:spTree>
    <p:extLst>
      <p:ext uri="{BB962C8B-B14F-4D97-AF65-F5344CB8AC3E}">
        <p14:creationId xmlns:p14="http://schemas.microsoft.com/office/powerpoint/2010/main" val="1551382339"/>
      </p:ext>
    </p:extLst>
  </p:cSld>
  <p:clrMapOvr>
    <a:masterClrMapping/>
  </p:clrMapOvr>
  <p:transition spd="slow">
    <p:wipe dir="d"/>
  </p:transition>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Fermeture d'une requête</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err="1" smtClean="0"/>
              <a:t>bool</a:t>
            </a:r>
            <a:r>
              <a:rPr lang="fr-FR" sz="2000" dirty="0" smtClean="0"/>
              <a:t> PDOStatement-&gt;</a:t>
            </a:r>
            <a:r>
              <a:rPr lang="fr-FR" sz="2000" b="1" dirty="0" err="1" smtClean="0">
                <a:solidFill>
                  <a:schemeClr val="accent2">
                    <a:lumMod val="75000"/>
                  </a:schemeClr>
                </a:solidFill>
              </a:rPr>
              <a:t>closeCursor</a:t>
            </a:r>
            <a:r>
              <a:rPr lang="fr-FR" sz="2000" b="1" dirty="0" smtClean="0">
                <a:solidFill>
                  <a:schemeClr val="accent2">
                    <a:lumMod val="75000"/>
                  </a:schemeClr>
                </a:solidFill>
              </a:rPr>
              <a:t>()</a:t>
            </a:r>
          </a:p>
          <a:p>
            <a:pPr marL="0" indent="0">
              <a:buNone/>
            </a:pPr>
            <a:r>
              <a:rPr lang="fr-FR" sz="2000" dirty="0" smtClean="0"/>
              <a:t>Cette </a:t>
            </a:r>
            <a:r>
              <a:rPr lang="fr-FR" sz="2000" dirty="0"/>
              <a:t>méthode libère la connexion du serveur, permettant ainsi à d'autres requêtes SQL d'être exécutées, mais quitte la requête, permettant ainsi qu'elle soit de nouveau exécutée. </a:t>
            </a:r>
            <a:endParaRPr lang="fr-FR" sz="2000" dirty="0" smtClean="0"/>
          </a:p>
          <a:p>
            <a:pPr marL="0" indent="0">
              <a:buNone/>
            </a:pPr>
            <a:r>
              <a:rPr lang="fr-FR" sz="2000" dirty="0" smtClean="0"/>
              <a:t>Cette méthode libère aussi de l'espace en mémoire.</a:t>
            </a:r>
          </a:p>
          <a:p>
            <a:pPr marL="0" indent="0">
              <a:buNone/>
            </a:pPr>
            <a:r>
              <a:rPr lang="fr-FR" sz="2000" b="1" dirty="0"/>
              <a:t>Valeur de retour </a:t>
            </a:r>
            <a:r>
              <a:rPr lang="fr-FR" sz="2000" dirty="0"/>
              <a:t>: </a:t>
            </a:r>
            <a:r>
              <a:rPr lang="fr-FR" sz="2000" b="1" dirty="0" err="1">
                <a:solidFill>
                  <a:schemeClr val="tx2">
                    <a:lumMod val="75000"/>
                  </a:schemeClr>
                </a:solidFill>
              </a:rPr>
              <a:t>true</a:t>
            </a:r>
            <a:r>
              <a:rPr lang="fr-FR" sz="2000" dirty="0"/>
              <a:t> en cas de succès, </a:t>
            </a:r>
            <a:r>
              <a:rPr lang="fr-FR" sz="2000" b="1" dirty="0">
                <a:solidFill>
                  <a:schemeClr val="tx2">
                    <a:lumMod val="75000"/>
                  </a:schemeClr>
                </a:solidFill>
              </a:rPr>
              <a:t>false</a:t>
            </a:r>
            <a:r>
              <a:rPr lang="fr-FR" sz="2000" dirty="0"/>
              <a:t> sinon</a:t>
            </a:r>
            <a:r>
              <a:rPr lang="fr-FR" sz="2000" dirty="0" smtClean="0"/>
              <a:t>.</a:t>
            </a:r>
          </a:p>
          <a:p>
            <a:pPr marL="0" indent="0">
              <a:buNone/>
            </a:pPr>
            <a:r>
              <a:rPr lang="fr-FR" sz="2000" dirty="0" smtClean="0"/>
              <a:t>Exemple :</a:t>
            </a:r>
          </a:p>
          <a:p>
            <a:pPr marL="0" indent="0">
              <a:buNone/>
            </a:pPr>
            <a:r>
              <a:rPr lang="fr-FR" sz="1800" b="1" dirty="0" smtClean="0">
                <a:solidFill>
                  <a:srgbClr val="FF0000"/>
                </a:solidFill>
              </a:rPr>
              <a:t>&lt;?PHP</a:t>
            </a:r>
          </a:p>
          <a:p>
            <a:pPr marL="0" indent="0">
              <a:buNone/>
            </a:pPr>
            <a:r>
              <a:rPr lang="fr-FR" sz="1800" dirty="0" smtClean="0"/>
              <a:t>$cmd</a:t>
            </a:r>
            <a:r>
              <a:rPr lang="fr-FR" sz="1800" dirty="0"/>
              <a:t> = $</a:t>
            </a:r>
            <a:r>
              <a:rPr lang="fr-FR" sz="1800" dirty="0" err="1"/>
              <a:t>dbh</a:t>
            </a:r>
            <a:r>
              <a:rPr lang="fr-FR" sz="1800" dirty="0"/>
              <a:t>-&gt;</a:t>
            </a:r>
            <a:r>
              <a:rPr lang="fr-FR" sz="1800" dirty="0" err="1"/>
              <a:t>prepare</a:t>
            </a:r>
            <a:r>
              <a:rPr lang="fr-FR" sz="1800" dirty="0"/>
              <a:t>('SELECT </a:t>
            </a:r>
            <a:r>
              <a:rPr lang="fr-FR" sz="1800" dirty="0" err="1"/>
              <a:t>foo</a:t>
            </a:r>
            <a:r>
              <a:rPr lang="fr-FR" sz="1800" dirty="0"/>
              <a:t> FROM bar</a:t>
            </a:r>
            <a:r>
              <a:rPr lang="fr-FR" sz="1800" dirty="0" smtClean="0"/>
              <a:t>');</a:t>
            </a:r>
          </a:p>
          <a:p>
            <a:pPr marL="0" indent="0">
              <a:buNone/>
            </a:pPr>
            <a:r>
              <a:rPr lang="fr-FR" sz="1800" dirty="0" smtClean="0"/>
              <a:t>....</a:t>
            </a:r>
            <a:r>
              <a:rPr lang="fr-FR" sz="1800" dirty="0"/>
              <a:t/>
            </a:r>
            <a:br>
              <a:rPr lang="fr-FR" sz="1800" dirty="0"/>
            </a:br>
            <a:r>
              <a:rPr lang="fr-FR" sz="1800" dirty="0" smtClean="0"/>
              <a:t>$cmd-</a:t>
            </a:r>
            <a:r>
              <a:rPr lang="fr-FR" sz="1800" dirty="0"/>
              <a:t>&gt;</a:t>
            </a:r>
            <a:r>
              <a:rPr lang="fr-FR" sz="1800" dirty="0" err="1"/>
              <a:t>execute</a:t>
            </a:r>
            <a:r>
              <a:rPr lang="fr-FR" sz="1800" dirty="0" smtClean="0"/>
              <a:t>();</a:t>
            </a:r>
          </a:p>
          <a:p>
            <a:pPr marL="0" indent="0">
              <a:buNone/>
            </a:pPr>
            <a:r>
              <a:rPr lang="fr-FR" sz="1800" dirty="0" smtClean="0"/>
              <a:t>....</a:t>
            </a:r>
            <a:r>
              <a:rPr lang="fr-FR" sz="1800" dirty="0"/>
              <a:t/>
            </a:r>
            <a:br>
              <a:rPr lang="fr-FR" sz="1800" dirty="0"/>
            </a:br>
            <a:r>
              <a:rPr lang="fr-FR" sz="1800" dirty="0" smtClean="0"/>
              <a:t>$cmd-</a:t>
            </a:r>
            <a:r>
              <a:rPr lang="fr-FR" sz="1800" dirty="0"/>
              <a:t>&gt;</a:t>
            </a:r>
            <a:r>
              <a:rPr lang="fr-FR" sz="1800" dirty="0" err="1"/>
              <a:t>fetch</a:t>
            </a:r>
            <a:r>
              <a:rPr lang="fr-FR" sz="1800" dirty="0"/>
              <a:t>();</a:t>
            </a:r>
            <a:br>
              <a:rPr lang="fr-FR" sz="1800" dirty="0"/>
            </a:br>
            <a:r>
              <a:rPr lang="fr-FR" sz="1800" dirty="0" smtClean="0"/>
              <a:t>....</a:t>
            </a:r>
            <a:r>
              <a:rPr lang="fr-FR" sz="1800" dirty="0"/>
              <a:t/>
            </a:r>
            <a:br>
              <a:rPr lang="fr-FR" sz="1800" dirty="0"/>
            </a:br>
            <a:r>
              <a:rPr lang="fr-FR" sz="1800" dirty="0" smtClean="0"/>
              <a:t>$cmd-</a:t>
            </a:r>
            <a:r>
              <a:rPr lang="fr-FR" sz="1800" dirty="0"/>
              <a:t>&gt;</a:t>
            </a:r>
            <a:r>
              <a:rPr lang="fr-FR" sz="1800" dirty="0" err="1"/>
              <a:t>closeCursor</a:t>
            </a:r>
            <a:r>
              <a:rPr lang="fr-FR" sz="1800" dirty="0"/>
              <a:t>();</a:t>
            </a:r>
          </a:p>
          <a:p>
            <a:pPr marL="0" indent="0">
              <a:buNone/>
            </a:pPr>
            <a:r>
              <a:rPr lang="fr-FR" sz="1800" b="1" dirty="0">
                <a:solidFill>
                  <a:srgbClr val="FF0000"/>
                </a:solidFill>
              </a:rPr>
              <a:t>?&gt;</a:t>
            </a:r>
          </a:p>
        </p:txBody>
      </p:sp>
    </p:spTree>
    <p:extLst>
      <p:ext uri="{BB962C8B-B14F-4D97-AF65-F5344CB8AC3E}">
        <p14:creationId xmlns:p14="http://schemas.microsoft.com/office/powerpoint/2010/main" val="2645683635"/>
      </p:ext>
    </p:extLst>
  </p:cSld>
  <p:clrMapOvr>
    <a:masterClrMapping/>
  </p:clrMapOvr>
  <p:transition spd="slow">
    <p:wipe dir="d"/>
  </p:transition>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PDO-&gt;</a:t>
            </a:r>
            <a:r>
              <a:rPr lang="fr-FR" sz="2800" b="1" i="1" dirty="0" err="1" smtClean="0">
                <a:solidFill>
                  <a:schemeClr val="accent2">
                    <a:lumMod val="75000"/>
                  </a:schemeClr>
                </a:solidFill>
              </a:rPr>
              <a:t>quote</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solidFill>
                  <a:schemeClr val="tx2">
                    <a:lumMod val="75000"/>
                  </a:schemeClr>
                </a:solidFill>
              </a:rPr>
              <a:t>chaine</a:t>
            </a:r>
            <a:r>
              <a:rPr lang="fr-FR" sz="2000" dirty="0" smtClean="0"/>
              <a:t> PDO-&gt;</a:t>
            </a:r>
            <a:r>
              <a:rPr lang="fr-FR" sz="2000" b="1" dirty="0" err="1" smtClean="0">
                <a:solidFill>
                  <a:schemeClr val="accent2">
                    <a:lumMod val="75000"/>
                  </a:schemeClr>
                </a:solidFill>
              </a:rPr>
              <a:t>quote</a:t>
            </a:r>
            <a:r>
              <a:rPr lang="fr-FR" sz="2000" b="1" dirty="0" smtClean="0">
                <a:solidFill>
                  <a:schemeClr val="accent2">
                    <a:lumMod val="75000"/>
                  </a:schemeClr>
                </a:solidFill>
              </a:rPr>
              <a:t>(</a:t>
            </a:r>
            <a:r>
              <a:rPr lang="fr-FR" sz="2000" b="1" dirty="0" smtClean="0">
                <a:solidFill>
                  <a:schemeClr val="tx2">
                    <a:lumMod val="75000"/>
                  </a:schemeClr>
                </a:solidFill>
              </a:rPr>
              <a:t>$chaine</a:t>
            </a:r>
            <a:r>
              <a:rPr lang="fr-FR" sz="2000" b="1" dirty="0" smtClean="0">
                <a:solidFill>
                  <a:schemeClr val="accent2">
                    <a:lumMod val="75000"/>
                  </a:schemeClr>
                </a:solidFill>
              </a:rPr>
              <a:t>)</a:t>
            </a:r>
          </a:p>
          <a:p>
            <a:pPr marL="0" indent="0">
              <a:buNone/>
            </a:pPr>
            <a:r>
              <a:rPr lang="fr-FR" sz="2000" dirty="0" smtClean="0"/>
              <a:t>Cette méthode place </a:t>
            </a:r>
            <a:r>
              <a:rPr lang="fr-FR" sz="2000" dirty="0"/>
              <a:t>des guillemets simples autour d'une chaîne d'entrée, si nécessaire et protège les caractères spéciaux présents dans la chaîne </a:t>
            </a:r>
            <a:r>
              <a:rPr lang="fr-FR" sz="2000" dirty="0" smtClean="0"/>
              <a:t>d'entrée.</a:t>
            </a:r>
          </a:p>
          <a:p>
            <a:pPr marL="0" indent="0">
              <a:buNone/>
            </a:pPr>
            <a:r>
              <a:rPr lang="fr-FR" sz="2000" b="1" dirty="0">
                <a:solidFill>
                  <a:schemeClr val="tx2">
                    <a:lumMod val="75000"/>
                  </a:schemeClr>
                </a:solidFill>
              </a:rPr>
              <a:t>$</a:t>
            </a:r>
            <a:r>
              <a:rPr lang="fr-FR" sz="2000" b="1" dirty="0" smtClean="0">
                <a:solidFill>
                  <a:schemeClr val="tx2">
                    <a:lumMod val="75000"/>
                  </a:schemeClr>
                </a:solidFill>
              </a:rPr>
              <a:t>chaine</a:t>
            </a:r>
            <a:r>
              <a:rPr lang="fr-FR" sz="2000" dirty="0" smtClean="0"/>
              <a:t> : Chaîne utilisée dans une requête SQL</a:t>
            </a:r>
          </a:p>
          <a:p>
            <a:pPr marL="0" indent="0">
              <a:buNone/>
            </a:pPr>
            <a:r>
              <a:rPr lang="fr-FR" sz="2000" b="1" dirty="0" smtClean="0"/>
              <a:t>Valeur </a:t>
            </a:r>
            <a:r>
              <a:rPr lang="fr-FR" sz="2000" b="1" dirty="0"/>
              <a:t>de retour </a:t>
            </a:r>
            <a:r>
              <a:rPr lang="fr-FR" sz="2000" dirty="0"/>
              <a:t>: </a:t>
            </a:r>
            <a:r>
              <a:rPr lang="fr-FR" sz="2000" dirty="0" smtClean="0"/>
              <a:t>Chaîne protégée.</a:t>
            </a:r>
          </a:p>
          <a:p>
            <a:pPr marL="0" indent="0">
              <a:spcBef>
                <a:spcPts val="600"/>
              </a:spcBef>
              <a:buNone/>
            </a:pPr>
            <a:r>
              <a:rPr lang="fr-FR" sz="2000" dirty="0" smtClean="0"/>
              <a:t>Exemple :</a:t>
            </a:r>
          </a:p>
          <a:p>
            <a:pPr marL="0" indent="0">
              <a:buNone/>
            </a:pPr>
            <a:r>
              <a:rPr lang="fr-FR" sz="1800" b="1" dirty="0" smtClean="0">
                <a:solidFill>
                  <a:srgbClr val="FF0000"/>
                </a:solidFill>
              </a:rPr>
              <a:t>&lt;?PHP</a:t>
            </a:r>
          </a:p>
          <a:p>
            <a:pPr marL="0" indent="0">
              <a:spcBef>
                <a:spcPts val="600"/>
              </a:spcBef>
              <a:buNone/>
            </a:pPr>
            <a:r>
              <a:rPr lang="fr-FR" sz="1800" b="1" dirty="0" smtClean="0">
                <a:latin typeface="Courier New" pitchFamily="49" charset="0"/>
                <a:cs typeface="Courier New" pitchFamily="49" charset="0"/>
              </a:rPr>
              <a:t>$chaine = "Bourges";</a:t>
            </a:r>
          </a:p>
          <a:p>
            <a:pPr marL="0" indent="0">
              <a:spcBef>
                <a:spcPts val="600"/>
              </a:spcBef>
              <a:buNone/>
            </a:pPr>
            <a:r>
              <a:rPr lang="fr-FR" sz="1800" b="1" dirty="0" err="1" smtClean="0">
                <a:latin typeface="Courier New" pitchFamily="49" charset="0"/>
                <a:cs typeface="Courier New" pitchFamily="49" charset="0"/>
              </a:rPr>
              <a:t>echo</a:t>
            </a:r>
            <a:r>
              <a:rPr lang="fr-FR" sz="1800" b="1" dirty="0" smtClean="0">
                <a:latin typeface="Courier New" pitchFamily="49" charset="0"/>
                <a:cs typeface="Courier New" pitchFamily="49" charset="0"/>
              </a:rPr>
              <a:t> $</a:t>
            </a:r>
            <a:r>
              <a:rPr lang="fr-FR" sz="1800" b="1" dirty="0" err="1" smtClean="0">
                <a:latin typeface="Courier New" pitchFamily="49" charset="0"/>
                <a:cs typeface="Courier New" pitchFamily="49" charset="0"/>
              </a:rPr>
              <a:t>dbh</a:t>
            </a:r>
            <a:r>
              <a:rPr lang="fr-FR" sz="1800" b="1" dirty="0" smtClean="0">
                <a:latin typeface="Courier New" pitchFamily="49" charset="0"/>
                <a:cs typeface="Courier New" pitchFamily="49" charset="0"/>
              </a:rPr>
              <a:t>-&gt;</a:t>
            </a:r>
            <a:r>
              <a:rPr lang="fr-FR" sz="1800" b="1" dirty="0" err="1" smtClean="0">
                <a:latin typeface="Courier New" pitchFamily="49" charset="0"/>
                <a:cs typeface="Courier New" pitchFamily="49" charset="0"/>
              </a:rPr>
              <a:t>quote</a:t>
            </a:r>
            <a:r>
              <a:rPr lang="fr-FR" sz="1800" b="1" dirty="0" smtClean="0">
                <a:latin typeface="Courier New" pitchFamily="49" charset="0"/>
                <a:cs typeface="Courier New" pitchFamily="49" charset="0"/>
              </a:rPr>
              <a:t>($chaine);		// affiche 'Bourges'</a:t>
            </a:r>
            <a:r>
              <a:rPr lang="fr-FR" sz="1800" b="1" dirty="0">
                <a:latin typeface="Courier New" pitchFamily="49" charset="0"/>
                <a:cs typeface="Courier New" pitchFamily="49" charset="0"/>
              </a:rPr>
              <a:t/>
            </a:r>
            <a:br>
              <a:rPr lang="fr-FR" sz="1800" b="1" dirty="0">
                <a:latin typeface="Courier New" pitchFamily="49" charset="0"/>
                <a:cs typeface="Courier New" pitchFamily="49" charset="0"/>
              </a:rPr>
            </a:br>
            <a:r>
              <a:rPr lang="fr-FR" sz="1800" b="1" dirty="0" smtClean="0">
                <a:latin typeface="Courier New" pitchFamily="49" charset="0"/>
                <a:cs typeface="Courier New" pitchFamily="49" charset="0"/>
              </a:rPr>
              <a:t>$chaine2 = "Aujourd'hui";</a:t>
            </a:r>
          </a:p>
          <a:p>
            <a:pPr marL="0" indent="0">
              <a:spcBef>
                <a:spcPts val="600"/>
              </a:spcBef>
              <a:buNone/>
            </a:pPr>
            <a:r>
              <a:rPr lang="fr-FR" sz="1800" b="1" dirty="0" err="1">
                <a:latin typeface="Courier New" pitchFamily="49" charset="0"/>
                <a:cs typeface="Courier New" pitchFamily="49" charset="0"/>
              </a:rPr>
              <a:t>echo</a:t>
            </a: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dbh</a:t>
            </a:r>
            <a:r>
              <a:rPr lang="fr-FR" sz="1800" b="1" dirty="0">
                <a:latin typeface="Courier New" pitchFamily="49" charset="0"/>
                <a:cs typeface="Courier New" pitchFamily="49" charset="0"/>
              </a:rPr>
              <a:t>-&gt;</a:t>
            </a:r>
            <a:r>
              <a:rPr lang="fr-FR" sz="1800" b="1" dirty="0" err="1">
                <a:latin typeface="Courier New" pitchFamily="49" charset="0"/>
                <a:cs typeface="Courier New" pitchFamily="49" charset="0"/>
              </a:rPr>
              <a:t>quote</a:t>
            </a:r>
            <a:r>
              <a:rPr lang="fr-FR" sz="1800" b="1" dirty="0">
                <a:latin typeface="Courier New" pitchFamily="49" charset="0"/>
                <a:cs typeface="Courier New" pitchFamily="49" charset="0"/>
              </a:rPr>
              <a:t>($</a:t>
            </a:r>
            <a:r>
              <a:rPr lang="fr-FR" sz="1800" b="1" dirty="0" smtClean="0">
                <a:latin typeface="Courier New" pitchFamily="49" charset="0"/>
                <a:cs typeface="Courier New" pitchFamily="49" charset="0"/>
              </a:rPr>
              <a:t>chaine2);</a:t>
            </a:r>
            <a:r>
              <a:rPr lang="fr-FR" sz="1800" b="1" dirty="0">
                <a:latin typeface="Courier New" pitchFamily="49" charset="0"/>
                <a:cs typeface="Courier New" pitchFamily="49" charset="0"/>
              </a:rPr>
              <a:t>	</a:t>
            </a:r>
            <a:r>
              <a:rPr lang="fr-FR" sz="1800" b="1" dirty="0" smtClean="0">
                <a:latin typeface="Courier New" pitchFamily="49" charset="0"/>
                <a:cs typeface="Courier New" pitchFamily="49" charset="0"/>
              </a:rPr>
              <a:t>// </a:t>
            </a:r>
            <a:r>
              <a:rPr lang="fr-FR" sz="1800" b="1" dirty="0">
                <a:latin typeface="Courier New" pitchFamily="49" charset="0"/>
                <a:cs typeface="Courier New" pitchFamily="49" charset="0"/>
              </a:rPr>
              <a:t>affiche </a:t>
            </a:r>
            <a:r>
              <a:rPr lang="fr-FR" sz="1800" b="1" dirty="0" smtClean="0">
                <a:latin typeface="Courier New" pitchFamily="49" charset="0"/>
                <a:cs typeface="Courier New" pitchFamily="49" charset="0"/>
              </a:rPr>
              <a:t>'</a:t>
            </a:r>
            <a:r>
              <a:rPr lang="fr-FR" sz="1800" b="1" dirty="0" err="1" smtClean="0">
                <a:latin typeface="Courier New" pitchFamily="49" charset="0"/>
                <a:cs typeface="Courier New" pitchFamily="49" charset="0"/>
              </a:rPr>
              <a:t>Aujourd</a:t>
            </a:r>
            <a:r>
              <a:rPr lang="fr-FR" sz="1800" b="1" dirty="0" smtClean="0">
                <a:latin typeface="Courier New" pitchFamily="49" charset="0"/>
                <a:cs typeface="Courier New" pitchFamily="49" charset="0"/>
              </a:rPr>
              <a:t>''hui</a:t>
            </a:r>
            <a:r>
              <a:rPr lang="fr-FR" sz="1800" dirty="0" smtClean="0">
                <a:latin typeface="Courier New" pitchFamily="49" charset="0"/>
                <a:cs typeface="Courier New" pitchFamily="49" charset="0"/>
              </a:rPr>
              <a:t>'</a:t>
            </a:r>
            <a:r>
              <a:rPr lang="fr-FR" sz="1800" dirty="0"/>
              <a:t/>
            </a:r>
            <a:br>
              <a:rPr lang="fr-FR" sz="1800" dirty="0"/>
            </a:br>
            <a:r>
              <a:rPr lang="fr-FR" sz="1800" b="1" dirty="0" smtClean="0">
                <a:solidFill>
                  <a:srgbClr val="FF0000"/>
                </a:solidFill>
              </a:rPr>
              <a:t>?&gt;</a:t>
            </a:r>
            <a:endParaRPr lang="fr-FR" sz="1800" b="1" dirty="0">
              <a:solidFill>
                <a:srgbClr val="FF0000"/>
              </a:solidFill>
            </a:endParaRPr>
          </a:p>
        </p:txBody>
      </p:sp>
    </p:spTree>
    <p:extLst>
      <p:ext uri="{BB962C8B-B14F-4D97-AF65-F5344CB8AC3E}">
        <p14:creationId xmlns:p14="http://schemas.microsoft.com/office/powerpoint/2010/main" val="746659552"/>
      </p:ext>
    </p:extLst>
  </p:cSld>
  <p:clrMapOvr>
    <a:masterClrMapping/>
  </p:clrMapOvr>
  <p:transition spd="slow">
    <p:wipe dir="d"/>
  </p:transition>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erreurs SQL</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solidFill>
                  <a:schemeClr val="tx2">
                    <a:lumMod val="75000"/>
                  </a:schemeClr>
                </a:solidFill>
              </a:rPr>
              <a:t>chaine</a:t>
            </a:r>
            <a:r>
              <a:rPr lang="fr-FR" sz="2000" dirty="0" smtClean="0"/>
              <a:t> PDO-&gt;</a:t>
            </a:r>
            <a:r>
              <a:rPr lang="fr-FR" sz="2000" b="1" dirty="0" err="1" smtClean="0">
                <a:solidFill>
                  <a:schemeClr val="accent2">
                    <a:lumMod val="75000"/>
                  </a:schemeClr>
                </a:solidFill>
              </a:rPr>
              <a:t>errorCode</a:t>
            </a:r>
            <a:r>
              <a:rPr lang="fr-FR" sz="2000" b="1" dirty="0" smtClean="0">
                <a:solidFill>
                  <a:schemeClr val="accent2">
                    <a:lumMod val="75000"/>
                  </a:schemeClr>
                </a:solidFill>
              </a:rPr>
              <a:t>()</a:t>
            </a:r>
          </a:p>
          <a:p>
            <a:pPr marL="0" indent="0">
              <a:buNone/>
            </a:pPr>
            <a:r>
              <a:rPr lang="fr-FR" sz="2000" dirty="0">
                <a:solidFill>
                  <a:schemeClr val="tx2">
                    <a:lumMod val="75000"/>
                  </a:schemeClr>
                </a:solidFill>
              </a:rPr>
              <a:t>chaine</a:t>
            </a:r>
            <a:r>
              <a:rPr lang="fr-FR" sz="2000" dirty="0"/>
              <a:t> </a:t>
            </a:r>
            <a:r>
              <a:rPr lang="fr-FR" sz="2000" dirty="0" smtClean="0"/>
              <a:t>PDOStatement-</a:t>
            </a:r>
            <a:r>
              <a:rPr lang="fr-FR" sz="2000" dirty="0"/>
              <a:t>&gt;</a:t>
            </a:r>
            <a:r>
              <a:rPr lang="fr-FR" sz="2000" b="1" dirty="0" err="1">
                <a:solidFill>
                  <a:schemeClr val="accent2">
                    <a:lumMod val="75000"/>
                  </a:schemeClr>
                </a:solidFill>
              </a:rPr>
              <a:t>errorCode</a:t>
            </a:r>
            <a:r>
              <a:rPr lang="fr-FR" sz="2000" b="1" dirty="0">
                <a:solidFill>
                  <a:schemeClr val="accent2">
                    <a:lumMod val="75000"/>
                  </a:schemeClr>
                </a:solidFill>
              </a:rPr>
              <a:t>()</a:t>
            </a:r>
          </a:p>
          <a:p>
            <a:pPr marL="0" indent="0">
              <a:buNone/>
            </a:pPr>
            <a:r>
              <a:rPr lang="fr-FR" sz="2000" dirty="0" smtClean="0"/>
              <a:t>Cette méthode retourne le code erreur de 5 caractères correspondant à l'erreur détectée par SQL.</a:t>
            </a:r>
          </a:p>
          <a:p>
            <a:pPr marL="0" indent="0">
              <a:buNone/>
            </a:pPr>
            <a:r>
              <a:rPr lang="fr-FR" sz="2000" dirty="0" smtClean="0"/>
              <a:t>Si tout s'est bien passé, la valeur '00000' est retournée.</a:t>
            </a:r>
          </a:p>
          <a:p>
            <a:pPr marL="0" indent="0">
              <a:buNone/>
            </a:pPr>
            <a:endParaRPr lang="fr-FR" sz="2000" dirty="0" smtClean="0"/>
          </a:p>
          <a:p>
            <a:pPr marL="0" indent="0">
              <a:buNone/>
            </a:pPr>
            <a:r>
              <a:rPr lang="fr-FR" sz="2000" dirty="0"/>
              <a:t>PDO-&gt;</a:t>
            </a:r>
            <a:r>
              <a:rPr lang="fr-FR" sz="2000" b="1" dirty="0" err="1">
                <a:solidFill>
                  <a:schemeClr val="accent2">
                    <a:lumMod val="75000"/>
                  </a:schemeClr>
                </a:solidFill>
              </a:rPr>
              <a:t>errorCode</a:t>
            </a:r>
            <a:r>
              <a:rPr lang="fr-FR" sz="2000" b="1" dirty="0" smtClean="0">
                <a:solidFill>
                  <a:schemeClr val="accent2">
                    <a:lumMod val="75000"/>
                  </a:schemeClr>
                </a:solidFill>
              </a:rPr>
              <a:t>() </a:t>
            </a:r>
            <a:r>
              <a:rPr lang="fr-FR" sz="2000" dirty="0"/>
              <a:t>retourne uniquement les codes erreurs pour les opérations exécutées directement sur le gestionnaire de la base de </a:t>
            </a:r>
            <a:r>
              <a:rPr lang="fr-FR" sz="2000" dirty="0" smtClean="0"/>
              <a:t>données (avec </a:t>
            </a:r>
            <a:r>
              <a:rPr lang="fr-FR" sz="2000" dirty="0" err="1" smtClean="0"/>
              <a:t>exec</a:t>
            </a:r>
            <a:r>
              <a:rPr lang="fr-FR" sz="2000" dirty="0" smtClean="0"/>
              <a:t>() par exemple).</a:t>
            </a:r>
          </a:p>
          <a:p>
            <a:pPr marL="0" indent="0">
              <a:buNone/>
            </a:pPr>
            <a:endParaRPr lang="fr-FR" sz="2000" dirty="0" smtClean="0"/>
          </a:p>
          <a:p>
            <a:pPr marL="0" indent="0">
              <a:buNone/>
            </a:pPr>
            <a:r>
              <a:rPr lang="fr-FR" sz="2000" dirty="0" smtClean="0"/>
              <a:t>PDOStatement-</a:t>
            </a:r>
            <a:r>
              <a:rPr lang="fr-FR" sz="2000" dirty="0"/>
              <a:t>&gt;</a:t>
            </a:r>
            <a:r>
              <a:rPr lang="fr-FR" sz="2000" b="1" dirty="0" err="1">
                <a:solidFill>
                  <a:schemeClr val="accent2">
                    <a:lumMod val="75000"/>
                  </a:schemeClr>
                </a:solidFill>
              </a:rPr>
              <a:t>errorCode</a:t>
            </a:r>
            <a:r>
              <a:rPr lang="fr-FR" sz="2000" b="1" dirty="0" smtClean="0">
                <a:solidFill>
                  <a:schemeClr val="accent2">
                    <a:lumMod val="75000"/>
                  </a:schemeClr>
                </a:solidFill>
              </a:rPr>
              <a:t>() </a:t>
            </a:r>
            <a:r>
              <a:rPr lang="fr-FR" sz="2000" dirty="0"/>
              <a:t>retourne uniquement les codes erreurs pour les </a:t>
            </a:r>
            <a:r>
              <a:rPr lang="fr-FR" sz="2000" dirty="0" smtClean="0"/>
              <a:t>requêtes préparées (</a:t>
            </a:r>
            <a:r>
              <a:rPr lang="fr-FR" sz="2000" dirty="0" err="1" smtClean="0"/>
              <a:t>prepare</a:t>
            </a:r>
            <a:r>
              <a:rPr lang="fr-FR" sz="2000" dirty="0" smtClean="0"/>
              <a:t>(), </a:t>
            </a:r>
            <a:r>
              <a:rPr lang="fr-FR" sz="2000" dirty="0" err="1" smtClean="0"/>
              <a:t>execute</a:t>
            </a:r>
            <a:r>
              <a:rPr lang="fr-FR" sz="2000" dirty="0" smtClean="0"/>
              <a:t>() ...)</a:t>
            </a:r>
            <a:endParaRPr lang="fr-FR" sz="2000" b="1" dirty="0">
              <a:solidFill>
                <a:schemeClr val="accent2">
                  <a:lumMod val="75000"/>
                </a:schemeClr>
              </a:solidFill>
            </a:endParaRPr>
          </a:p>
        </p:txBody>
      </p:sp>
    </p:spTree>
    <p:extLst>
      <p:ext uri="{BB962C8B-B14F-4D97-AF65-F5344CB8AC3E}">
        <p14:creationId xmlns:p14="http://schemas.microsoft.com/office/powerpoint/2010/main" val="3327296054"/>
      </p:ext>
    </p:extLst>
  </p:cSld>
  <p:clrMapOvr>
    <a:masterClrMapping/>
  </p:clrMapOvr>
  <p:transition spd="slow">
    <p:wipe dir="d"/>
  </p:transition>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erreurs SQL</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spcBef>
                <a:spcPts val="600"/>
              </a:spcBef>
              <a:buNone/>
            </a:pPr>
            <a:r>
              <a:rPr lang="fr-FR" sz="1800" b="1" dirty="0">
                <a:solidFill>
                  <a:srgbClr val="FF0000"/>
                </a:solidFill>
              </a:rPr>
              <a:t>&lt;?PHP</a:t>
            </a:r>
          </a:p>
          <a:p>
            <a:pPr marL="0" indent="0">
              <a:spcBef>
                <a:spcPts val="600"/>
              </a:spcBef>
              <a:buNone/>
            </a:pP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query</a:t>
            </a:r>
            <a:r>
              <a:rPr lang="fr-FR" sz="1800" b="1" dirty="0">
                <a:latin typeface="Courier New" pitchFamily="49" charset="0"/>
                <a:cs typeface="Courier New" pitchFamily="49" charset="0"/>
              </a:rPr>
              <a:t>="UPDOTE sections SET tel = '02 03 04 05 06'";</a:t>
            </a:r>
          </a:p>
          <a:p>
            <a:pPr marL="0" indent="0">
              <a:spcBef>
                <a:spcPts val="600"/>
              </a:spcBef>
              <a:buNone/>
            </a:pPr>
            <a:r>
              <a:rPr lang="fr-FR" sz="1800" b="1" dirty="0">
                <a:latin typeface="Courier New" pitchFamily="49" charset="0"/>
                <a:cs typeface="Courier New" pitchFamily="49" charset="0"/>
              </a:rPr>
              <a:t>$x = $</a:t>
            </a:r>
            <a:r>
              <a:rPr lang="fr-FR" sz="1800" b="1" dirty="0" err="1">
                <a:latin typeface="Courier New" pitchFamily="49" charset="0"/>
                <a:cs typeface="Courier New" pitchFamily="49" charset="0"/>
              </a:rPr>
              <a:t>dbh</a:t>
            </a:r>
            <a:r>
              <a:rPr lang="fr-FR" sz="1800" b="1" dirty="0">
                <a:latin typeface="Courier New" pitchFamily="49" charset="0"/>
                <a:cs typeface="Courier New" pitchFamily="49" charset="0"/>
              </a:rPr>
              <a:t>-&gt;</a:t>
            </a:r>
            <a:r>
              <a:rPr lang="fr-FR" sz="1800" b="1" dirty="0" err="1">
                <a:latin typeface="Courier New" pitchFamily="49" charset="0"/>
                <a:cs typeface="Courier New" pitchFamily="49" charset="0"/>
              </a:rPr>
              <a:t>exec</a:t>
            </a: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query</a:t>
            </a:r>
            <a:r>
              <a:rPr lang="fr-FR" sz="1800" b="1" dirty="0">
                <a:latin typeface="Courier New" pitchFamily="49" charset="0"/>
                <a:cs typeface="Courier New" pitchFamily="49" charset="0"/>
              </a:rPr>
              <a:t>);</a:t>
            </a:r>
          </a:p>
          <a:p>
            <a:pPr marL="0" indent="0">
              <a:spcBef>
                <a:spcPts val="600"/>
              </a:spcBef>
              <a:buNone/>
            </a:pP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err</a:t>
            </a:r>
            <a:r>
              <a:rPr lang="fr-FR" sz="1800" b="1" dirty="0">
                <a:latin typeface="Courier New" pitchFamily="49" charset="0"/>
                <a:cs typeface="Courier New" pitchFamily="49" charset="0"/>
              </a:rPr>
              <a:t> = $</a:t>
            </a:r>
            <a:r>
              <a:rPr lang="fr-FR" sz="1800" b="1" dirty="0" err="1">
                <a:latin typeface="Courier New" pitchFamily="49" charset="0"/>
                <a:cs typeface="Courier New" pitchFamily="49" charset="0"/>
              </a:rPr>
              <a:t>dbh</a:t>
            </a:r>
            <a:r>
              <a:rPr lang="fr-FR" sz="1800" b="1" dirty="0">
                <a:latin typeface="Courier New" pitchFamily="49" charset="0"/>
                <a:cs typeface="Courier New" pitchFamily="49" charset="0"/>
              </a:rPr>
              <a:t>-&gt;</a:t>
            </a:r>
            <a:r>
              <a:rPr lang="fr-FR" sz="1800" b="1" dirty="0" err="1">
                <a:latin typeface="Courier New" pitchFamily="49" charset="0"/>
                <a:cs typeface="Courier New" pitchFamily="49" charset="0"/>
              </a:rPr>
              <a:t>errorCode</a:t>
            </a:r>
            <a:r>
              <a:rPr lang="fr-FR" sz="1800" b="1" dirty="0">
                <a:latin typeface="Courier New" pitchFamily="49" charset="0"/>
                <a:cs typeface="Courier New" pitchFamily="49" charset="0"/>
              </a:rPr>
              <a:t>();</a:t>
            </a:r>
          </a:p>
          <a:p>
            <a:pPr marL="0" indent="0">
              <a:spcBef>
                <a:spcPts val="600"/>
              </a:spcBef>
              <a:buNone/>
            </a:pPr>
            <a:r>
              <a:rPr lang="fr-FR" sz="1800" b="1" dirty="0">
                <a:latin typeface="Courier New" pitchFamily="49" charset="0"/>
                <a:cs typeface="Courier New" pitchFamily="49" charset="0"/>
              </a:rPr>
              <a:t>if ($</a:t>
            </a:r>
            <a:r>
              <a:rPr lang="fr-FR" sz="1800" b="1" dirty="0" err="1">
                <a:latin typeface="Courier New" pitchFamily="49" charset="0"/>
                <a:cs typeface="Courier New" pitchFamily="49" charset="0"/>
              </a:rPr>
              <a:t>err</a:t>
            </a:r>
            <a:r>
              <a:rPr lang="fr-FR" sz="1800" b="1" dirty="0">
                <a:latin typeface="Courier New" pitchFamily="49" charset="0"/>
                <a:cs typeface="Courier New" pitchFamily="49" charset="0"/>
              </a:rPr>
              <a:t>!='00000') </a:t>
            </a:r>
            <a:r>
              <a:rPr lang="fr-FR" sz="1800" b="1" dirty="0" err="1">
                <a:latin typeface="Courier New" pitchFamily="49" charset="0"/>
                <a:cs typeface="Courier New" pitchFamily="49" charset="0"/>
              </a:rPr>
              <a:t>echo</a:t>
            </a: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errCode</a:t>
            </a:r>
            <a:r>
              <a:rPr lang="fr-FR" sz="1800" b="1" dirty="0">
                <a:latin typeface="Courier New" pitchFamily="49" charset="0"/>
                <a:cs typeface="Courier New" pitchFamily="49" charset="0"/>
              </a:rPr>
              <a:t> SQL : &gt;'.$</a:t>
            </a:r>
            <a:r>
              <a:rPr lang="fr-FR" sz="1800" b="1" dirty="0" err="1">
                <a:latin typeface="Courier New" pitchFamily="49" charset="0"/>
                <a:cs typeface="Courier New" pitchFamily="49" charset="0"/>
              </a:rPr>
              <a:t>err</a:t>
            </a:r>
            <a:r>
              <a:rPr lang="fr-FR" sz="1800" b="1" dirty="0">
                <a:latin typeface="Courier New" pitchFamily="49" charset="0"/>
                <a:cs typeface="Courier New" pitchFamily="49" charset="0"/>
              </a:rPr>
              <a:t>."&lt;&lt;</a:t>
            </a:r>
            <a:r>
              <a:rPr lang="fr-FR" sz="1800" b="1" dirty="0" err="1">
                <a:latin typeface="Courier New" pitchFamily="49" charset="0"/>
                <a:cs typeface="Courier New" pitchFamily="49" charset="0"/>
              </a:rPr>
              <a:t>br</a:t>
            </a:r>
            <a:r>
              <a:rPr lang="fr-FR" sz="1800" b="1" dirty="0">
                <a:latin typeface="Courier New" pitchFamily="49" charset="0"/>
                <a:cs typeface="Courier New" pitchFamily="49" charset="0"/>
              </a:rPr>
              <a:t>/&gt;";</a:t>
            </a:r>
          </a:p>
          <a:p>
            <a:pPr marL="0" indent="0">
              <a:spcBef>
                <a:spcPts val="600"/>
              </a:spcBef>
              <a:buNone/>
            </a:pPr>
            <a:r>
              <a:rPr lang="fr-FR" sz="1800" b="1" dirty="0" smtClean="0">
                <a:solidFill>
                  <a:srgbClr val="FF0000"/>
                </a:solidFill>
              </a:rPr>
              <a:t>?&gt;</a:t>
            </a:r>
          </a:p>
          <a:p>
            <a:pPr marL="0" indent="0">
              <a:spcBef>
                <a:spcPts val="600"/>
              </a:spcBef>
              <a:buNone/>
            </a:pPr>
            <a:r>
              <a:rPr lang="fr-FR" sz="1800" b="1" dirty="0" smtClean="0">
                <a:solidFill>
                  <a:srgbClr val="FF0000"/>
                </a:solidFill>
              </a:rPr>
              <a:t>&lt;?PHP</a:t>
            </a:r>
          </a:p>
          <a:p>
            <a:pPr marL="0" indent="0">
              <a:spcBef>
                <a:spcPts val="600"/>
              </a:spcBef>
              <a:buNone/>
            </a:pPr>
            <a:r>
              <a:rPr lang="en-US" sz="1800" b="1" dirty="0">
                <a:latin typeface="Courier New" pitchFamily="49" charset="0"/>
                <a:cs typeface="Courier New" pitchFamily="49" charset="0"/>
              </a:rPr>
              <a:t>$query="SELEC * FROM </a:t>
            </a:r>
            <a:r>
              <a:rPr lang="en-US" sz="1800" b="1" dirty="0" err="1">
                <a:latin typeface="Courier New" pitchFamily="49" charset="0"/>
                <a:cs typeface="Courier New" pitchFamily="49" charset="0"/>
              </a:rPr>
              <a:t>villes</a:t>
            </a:r>
            <a:r>
              <a:rPr lang="en-US" sz="1800" b="1" dirty="0">
                <a:latin typeface="Courier New" pitchFamily="49" charset="0"/>
                <a:cs typeface="Courier New" pitchFamily="49" charset="0"/>
              </a:rPr>
              <a:t>";</a:t>
            </a:r>
          </a:p>
          <a:p>
            <a:pPr marL="0" indent="0">
              <a:spcBef>
                <a:spcPts val="600"/>
              </a:spcBef>
              <a:buNone/>
            </a:pP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cmd</a:t>
            </a:r>
            <a:r>
              <a:rPr lang="en-US" sz="1800" b="1" dirty="0">
                <a:latin typeface="Courier New" pitchFamily="49" charset="0"/>
                <a:cs typeface="Courier New" pitchFamily="49" charset="0"/>
              </a:rPr>
              <a:t> = $</a:t>
            </a:r>
            <a:r>
              <a:rPr lang="en-US" sz="1800" b="1" dirty="0" err="1">
                <a:latin typeface="Courier New" pitchFamily="49" charset="0"/>
                <a:cs typeface="Courier New" pitchFamily="49" charset="0"/>
              </a:rPr>
              <a:t>dbh</a:t>
            </a:r>
            <a:r>
              <a:rPr lang="en-US" sz="1800" b="1" dirty="0">
                <a:latin typeface="Courier New" pitchFamily="49" charset="0"/>
                <a:cs typeface="Courier New" pitchFamily="49" charset="0"/>
              </a:rPr>
              <a:t>-&gt;prepare($query);</a:t>
            </a:r>
          </a:p>
          <a:p>
            <a:pPr marL="0" indent="0">
              <a:spcBef>
                <a:spcPts val="600"/>
              </a:spcBef>
              <a:buNone/>
            </a:pPr>
            <a:r>
              <a:rPr lang="en-US" sz="1800" b="1" dirty="0">
                <a:latin typeface="Courier New" pitchFamily="49" charset="0"/>
                <a:cs typeface="Courier New" pitchFamily="49" charset="0"/>
              </a:rPr>
              <a:t>$x = $</a:t>
            </a:r>
            <a:r>
              <a:rPr lang="en-US" sz="1800" b="1" dirty="0" err="1">
                <a:latin typeface="Courier New" pitchFamily="49" charset="0"/>
                <a:cs typeface="Courier New" pitchFamily="49" charset="0"/>
              </a:rPr>
              <a:t>cmd</a:t>
            </a:r>
            <a:r>
              <a:rPr lang="en-US" sz="1800" b="1" dirty="0">
                <a:latin typeface="Courier New" pitchFamily="49" charset="0"/>
                <a:cs typeface="Courier New" pitchFamily="49" charset="0"/>
              </a:rPr>
              <a:t>-&gt;execute</a:t>
            </a:r>
            <a:r>
              <a:rPr lang="en-US" sz="1800" b="1" dirty="0" smtClean="0">
                <a:latin typeface="Courier New" pitchFamily="49" charset="0"/>
                <a:cs typeface="Courier New" pitchFamily="49" charset="0"/>
              </a:rPr>
              <a:t>();</a:t>
            </a:r>
          </a:p>
          <a:p>
            <a:pPr marL="0" indent="0">
              <a:spcBef>
                <a:spcPts val="600"/>
              </a:spcBef>
              <a:buNone/>
            </a:pPr>
            <a:r>
              <a:rPr lang="en-US" sz="1800" b="1" dirty="0" smtClean="0">
                <a:latin typeface="Courier New" pitchFamily="49" charset="0"/>
                <a:cs typeface="Courier New" pitchFamily="49" charset="0"/>
              </a:rPr>
              <a:t>$err = </a:t>
            </a:r>
            <a:r>
              <a:rPr lang="fr-FR" sz="1800" b="1" dirty="0">
                <a:latin typeface="Courier New" pitchFamily="49" charset="0"/>
                <a:cs typeface="Courier New" pitchFamily="49" charset="0"/>
              </a:rPr>
              <a:t>$cmd-&gt;</a:t>
            </a:r>
            <a:r>
              <a:rPr lang="fr-FR" sz="1800" b="1" dirty="0" err="1">
                <a:latin typeface="Courier New" pitchFamily="49" charset="0"/>
                <a:cs typeface="Courier New" pitchFamily="49" charset="0"/>
              </a:rPr>
              <a:t>errorCode</a:t>
            </a:r>
            <a:r>
              <a:rPr lang="fr-FR" sz="1800" b="1" dirty="0">
                <a:latin typeface="Courier New" pitchFamily="49" charset="0"/>
                <a:cs typeface="Courier New" pitchFamily="49" charset="0"/>
              </a:rPr>
              <a:t>()</a:t>
            </a:r>
            <a:endParaRPr lang="en-US" sz="1800" b="1" dirty="0" smtClean="0">
              <a:latin typeface="Courier New" pitchFamily="49" charset="0"/>
              <a:cs typeface="Courier New" pitchFamily="49" charset="0"/>
            </a:endParaRPr>
          </a:p>
          <a:p>
            <a:pPr marL="0" indent="0">
              <a:spcBef>
                <a:spcPts val="600"/>
              </a:spcBef>
              <a:buNone/>
            </a:pPr>
            <a:r>
              <a:rPr lang="fr-FR" sz="1800" b="1" dirty="0" smtClean="0">
                <a:latin typeface="Courier New" pitchFamily="49" charset="0"/>
                <a:cs typeface="Courier New" pitchFamily="49" charset="0"/>
              </a:rPr>
              <a:t>if ($</a:t>
            </a:r>
            <a:r>
              <a:rPr lang="fr-FR" sz="1800" b="1" dirty="0" err="1" smtClean="0">
                <a:latin typeface="Courier New" pitchFamily="49" charset="0"/>
                <a:cs typeface="Courier New" pitchFamily="49" charset="0"/>
              </a:rPr>
              <a:t>err</a:t>
            </a:r>
            <a:r>
              <a:rPr lang="fr-FR" sz="1800" b="1" dirty="0" smtClean="0">
                <a:latin typeface="Courier New" pitchFamily="49" charset="0"/>
                <a:cs typeface="Courier New" pitchFamily="49" charset="0"/>
              </a:rPr>
              <a:t>!='00000') </a:t>
            </a:r>
            <a:r>
              <a:rPr lang="fr-FR" sz="1800" b="1" dirty="0" err="1" smtClean="0">
                <a:latin typeface="Courier New" pitchFamily="49" charset="0"/>
                <a:cs typeface="Courier New" pitchFamily="49" charset="0"/>
              </a:rPr>
              <a:t>echo</a:t>
            </a:r>
            <a:r>
              <a:rPr lang="fr-FR" sz="1800" b="1" dirty="0" smtClean="0">
                <a:latin typeface="Courier New" pitchFamily="49" charset="0"/>
                <a:cs typeface="Courier New" pitchFamily="49" charset="0"/>
              </a:rPr>
              <a:t> </a:t>
            </a: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errCode</a:t>
            </a:r>
            <a:r>
              <a:rPr lang="fr-FR" sz="1800" b="1" dirty="0">
                <a:latin typeface="Courier New" pitchFamily="49" charset="0"/>
                <a:cs typeface="Courier New" pitchFamily="49" charset="0"/>
              </a:rPr>
              <a:t> SQL : </a:t>
            </a:r>
            <a:r>
              <a:rPr lang="fr-FR" sz="1800" b="1" dirty="0" smtClean="0">
                <a:latin typeface="Courier New" pitchFamily="49" charset="0"/>
                <a:cs typeface="Courier New" pitchFamily="49" charset="0"/>
              </a:rPr>
              <a:t>&gt;'.$</a:t>
            </a:r>
            <a:r>
              <a:rPr lang="fr-FR" sz="1800" b="1" dirty="0" err="1" smtClean="0">
                <a:latin typeface="Courier New" pitchFamily="49" charset="0"/>
                <a:cs typeface="Courier New" pitchFamily="49" charset="0"/>
              </a:rPr>
              <a:t>err</a:t>
            </a:r>
            <a:r>
              <a:rPr lang="fr-FR" sz="1800" b="1" dirty="0" smtClean="0">
                <a:latin typeface="Courier New" pitchFamily="49" charset="0"/>
                <a:cs typeface="Courier New" pitchFamily="49" charset="0"/>
              </a:rPr>
              <a:t>."&lt;&lt;</a:t>
            </a:r>
            <a:r>
              <a:rPr lang="fr-FR" sz="1800" b="1" dirty="0" err="1">
                <a:latin typeface="Courier New" pitchFamily="49" charset="0"/>
                <a:cs typeface="Courier New" pitchFamily="49" charset="0"/>
              </a:rPr>
              <a:t>br</a:t>
            </a:r>
            <a:r>
              <a:rPr lang="fr-FR" sz="1800" b="1" dirty="0">
                <a:latin typeface="Courier New" pitchFamily="49" charset="0"/>
                <a:cs typeface="Courier New" pitchFamily="49" charset="0"/>
              </a:rPr>
              <a:t>/&gt;";</a:t>
            </a:r>
            <a:r>
              <a:rPr lang="fr-FR" sz="1800" dirty="0"/>
              <a:t/>
            </a:r>
            <a:br>
              <a:rPr lang="fr-FR" sz="1800" dirty="0"/>
            </a:br>
            <a:r>
              <a:rPr lang="fr-FR" sz="1800" b="1" dirty="0" smtClean="0">
                <a:solidFill>
                  <a:srgbClr val="FF0000"/>
                </a:solidFill>
              </a:rPr>
              <a:t>?&gt;</a:t>
            </a:r>
          </a:p>
          <a:p>
            <a:pPr marL="0" indent="0">
              <a:spcBef>
                <a:spcPts val="600"/>
              </a:spcBef>
              <a:buNone/>
            </a:pPr>
            <a:r>
              <a:rPr lang="fr-FR" sz="2000" dirty="0" smtClean="0"/>
              <a:t>Ces deux requêtes vont afficher :</a:t>
            </a:r>
            <a:r>
              <a:rPr lang="fr-FR" sz="2000" b="1" dirty="0" smtClean="0">
                <a:solidFill>
                  <a:srgbClr val="FF0000"/>
                </a:solidFill>
              </a:rPr>
              <a:t>		</a:t>
            </a:r>
          </a:p>
          <a:p>
            <a:pPr marL="0" indent="0">
              <a:spcBef>
                <a:spcPts val="600"/>
              </a:spcBef>
              <a:buNone/>
            </a:pPr>
            <a:r>
              <a:rPr lang="fr-FR" sz="2000" b="1" dirty="0" smtClean="0">
                <a:solidFill>
                  <a:srgbClr val="FF0000"/>
                </a:solidFill>
              </a:rPr>
              <a:t>				(erreur de syntaxe SQL )</a:t>
            </a:r>
          </a:p>
          <a:p>
            <a:pPr marL="0" indent="0">
              <a:spcBef>
                <a:spcPts val="600"/>
              </a:spcBef>
              <a:buNone/>
            </a:pPr>
            <a:endParaRPr lang="fr-FR" sz="1800" b="1" dirty="0">
              <a:solidFill>
                <a:srgbClr val="FF0000"/>
              </a:solidFill>
            </a:endParaRPr>
          </a:p>
          <a:p>
            <a:pPr marL="0" indent="0">
              <a:spcBef>
                <a:spcPts val="600"/>
              </a:spcBef>
              <a:buNone/>
            </a:pPr>
            <a:endParaRPr lang="fr-FR" sz="1800" b="1" dirty="0">
              <a:latin typeface="Courier New" pitchFamily="49" charset="0"/>
              <a:cs typeface="Courier New" pitchFamily="49"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5877272"/>
            <a:ext cx="3096344" cy="347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3377382"/>
      </p:ext>
    </p:extLst>
  </p:cSld>
  <p:clrMapOvr>
    <a:masterClrMapping/>
  </p:clrMapOvr>
  <p:transition spd="slow">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Les </a:t>
            </a:r>
            <a:r>
              <a:rPr lang="fr-FR" b="1" i="1" dirty="0" smtClean="0"/>
              <a:t>opérateurs</a:t>
            </a:r>
            <a:endParaRPr lang="fr-FR" dirty="0"/>
          </a:p>
        </p:txBody>
      </p:sp>
      <p:sp>
        <p:nvSpPr>
          <p:cNvPr id="3" name="Espace réservé du contenu 2"/>
          <p:cNvSpPr>
            <a:spLocks noGrp="1"/>
          </p:cNvSpPr>
          <p:nvPr>
            <p:ph idx="1"/>
          </p:nvPr>
        </p:nvSpPr>
        <p:spPr>
          <a:xfrm>
            <a:off x="762000" y="1556792"/>
            <a:ext cx="8274496" cy="5040561"/>
          </a:xfrm>
        </p:spPr>
        <p:txBody>
          <a:bodyPr>
            <a:normAutofit/>
          </a:bodyPr>
          <a:lstStyle/>
          <a:p>
            <a:pPr marL="0" indent="0">
              <a:buNone/>
            </a:pPr>
            <a:r>
              <a:rPr lang="fr-FR" sz="2000" b="1" i="1" dirty="0" smtClean="0"/>
              <a:t>Opérateurs ternaire de comparaison </a:t>
            </a:r>
            <a:r>
              <a:rPr lang="fr-FR" sz="2000" b="1" i="1" dirty="0" smtClean="0">
                <a:solidFill>
                  <a:schemeClr val="accent2">
                    <a:lumMod val="75000"/>
                  </a:schemeClr>
                </a:solidFill>
              </a:rPr>
              <a:t>?</a:t>
            </a:r>
            <a:endParaRPr lang="fr-FR" sz="2000" b="1" i="1" dirty="0">
              <a:solidFill>
                <a:schemeClr val="accent2">
                  <a:lumMod val="75000"/>
                </a:schemeClr>
              </a:solidFill>
            </a:endParaRPr>
          </a:p>
          <a:p>
            <a:pPr marL="0" indent="0">
              <a:buNone/>
            </a:pPr>
            <a:r>
              <a:rPr lang="fr-FR" sz="2000" dirty="0" smtClean="0"/>
              <a:t>Syntaxe :</a:t>
            </a:r>
          </a:p>
          <a:p>
            <a:pPr marL="0" indent="0">
              <a:buNone/>
            </a:pPr>
            <a:r>
              <a:rPr lang="fr-FR" sz="2000" dirty="0" smtClean="0"/>
              <a:t>$var = &lt;expr1&gt;</a:t>
            </a:r>
            <a:r>
              <a:rPr lang="fr-FR" sz="2000" b="1" dirty="0" smtClean="0">
                <a:solidFill>
                  <a:schemeClr val="accent2">
                    <a:lumMod val="75000"/>
                  </a:schemeClr>
                </a:solidFill>
              </a:rPr>
              <a:t>?</a:t>
            </a:r>
            <a:r>
              <a:rPr lang="fr-FR" sz="2000" dirty="0" smtClean="0"/>
              <a:t>&lt;expr2&gt;</a:t>
            </a:r>
            <a:r>
              <a:rPr lang="fr-FR" sz="2000" b="1" dirty="0" smtClean="0">
                <a:solidFill>
                  <a:schemeClr val="accent2">
                    <a:lumMod val="75000"/>
                  </a:schemeClr>
                </a:solidFill>
              </a:rPr>
              <a:t>:</a:t>
            </a:r>
            <a:r>
              <a:rPr lang="fr-FR" sz="2000" dirty="0" smtClean="0"/>
              <a:t>&lt;expr3&gt;</a:t>
            </a:r>
          </a:p>
          <a:p>
            <a:pPr marL="0" indent="0">
              <a:buNone/>
            </a:pPr>
            <a:r>
              <a:rPr lang="fr-FR" sz="2000" dirty="0" smtClean="0"/>
              <a:t>Si </a:t>
            </a:r>
            <a:r>
              <a:rPr lang="fr-FR" sz="2000" dirty="0"/>
              <a:t>&lt;expr1</a:t>
            </a:r>
            <a:r>
              <a:rPr lang="fr-FR" sz="2000" dirty="0" smtClean="0"/>
              <a:t>&gt; est vrai, $var vaudra </a:t>
            </a:r>
            <a:r>
              <a:rPr lang="fr-FR" sz="2000" dirty="0"/>
              <a:t>&lt;</a:t>
            </a:r>
            <a:r>
              <a:rPr lang="fr-FR" sz="2000" dirty="0" smtClean="0"/>
              <a:t>expr2&gt; sinon $var vaudra </a:t>
            </a:r>
            <a:r>
              <a:rPr lang="fr-FR" sz="2000" dirty="0"/>
              <a:t>&lt;</a:t>
            </a:r>
            <a:r>
              <a:rPr lang="fr-FR" sz="2000" dirty="0" smtClean="0"/>
              <a:t>expr3&gt;</a:t>
            </a:r>
          </a:p>
          <a:p>
            <a:pPr marL="0" indent="0">
              <a:buNone/>
            </a:pPr>
            <a:endParaRPr lang="fr-FR" sz="2000" dirty="0"/>
          </a:p>
          <a:p>
            <a:pPr marL="0" indent="0">
              <a:buNone/>
            </a:pPr>
            <a:r>
              <a:rPr lang="fr-FR" sz="2000" dirty="0" smtClean="0"/>
              <a:t>exemple :</a:t>
            </a:r>
          </a:p>
          <a:p>
            <a:pPr marL="0" indent="0">
              <a:buNone/>
            </a:pPr>
            <a:r>
              <a:rPr lang="fr-FR" sz="2000" dirty="0" smtClean="0"/>
              <a:t>$a = 1;</a:t>
            </a:r>
          </a:p>
          <a:p>
            <a:pPr marL="0" indent="0">
              <a:buNone/>
            </a:pPr>
            <a:r>
              <a:rPr lang="fr-FR" sz="2000" dirty="0" smtClean="0"/>
              <a:t>$b = 2;</a:t>
            </a:r>
            <a:br>
              <a:rPr lang="fr-FR" sz="2000" dirty="0" smtClean="0"/>
            </a:br>
            <a:endParaRPr lang="fr-FR" sz="2000" dirty="0" smtClean="0"/>
          </a:p>
          <a:p>
            <a:pPr marL="0" indent="0">
              <a:buNone/>
            </a:pPr>
            <a:r>
              <a:rPr lang="fr-FR" sz="2000" dirty="0" smtClean="0"/>
              <a:t>$c= ($a==$b) </a:t>
            </a:r>
            <a:r>
              <a:rPr lang="fr-FR" sz="2000" b="1" dirty="0">
                <a:solidFill>
                  <a:schemeClr val="accent2">
                    <a:lumMod val="75000"/>
                  </a:schemeClr>
                </a:solidFill>
              </a:rPr>
              <a:t>?</a:t>
            </a:r>
            <a:r>
              <a:rPr lang="fr-FR" sz="2000" dirty="0" smtClean="0"/>
              <a:t> "ils sont égaux" </a:t>
            </a:r>
            <a:r>
              <a:rPr lang="fr-FR" sz="2000" b="1" dirty="0">
                <a:solidFill>
                  <a:schemeClr val="accent2">
                    <a:lumMod val="75000"/>
                  </a:schemeClr>
                </a:solidFill>
              </a:rPr>
              <a:t>:</a:t>
            </a:r>
            <a:r>
              <a:rPr lang="fr-FR" sz="2000" dirty="0" smtClean="0"/>
              <a:t> "ils sont différents";</a:t>
            </a:r>
          </a:p>
          <a:p>
            <a:pPr marL="0" indent="0">
              <a:buNone/>
            </a:pPr>
            <a:r>
              <a:rPr lang="fr-FR" sz="2000" i="1" dirty="0" smtClean="0"/>
              <a:t>affiche</a:t>
            </a:r>
          </a:p>
          <a:p>
            <a:pPr marL="0" indent="0">
              <a:buNone/>
            </a:pPr>
            <a:r>
              <a:rPr lang="fr-FR" sz="2000" dirty="0"/>
              <a:t>ils sont différents</a:t>
            </a:r>
          </a:p>
          <a:p>
            <a:pPr marL="0" indent="0">
              <a:buNone/>
            </a:pPr>
            <a:endParaRPr lang="fr-FR" sz="2000" dirty="0" smtClean="0"/>
          </a:p>
          <a:p>
            <a:pPr marL="0" indent="0">
              <a:buNone/>
            </a:pPr>
            <a:endParaRPr lang="fr-FR" sz="2000" dirty="0" smtClean="0"/>
          </a:p>
          <a:p>
            <a:pPr marL="0" indent="0">
              <a:buNone/>
            </a:pPr>
            <a:endParaRPr lang="fr-FR" sz="2000" dirty="0" smtClean="0"/>
          </a:p>
        </p:txBody>
      </p:sp>
    </p:spTree>
    <p:extLst>
      <p:ext uri="{BB962C8B-B14F-4D97-AF65-F5344CB8AC3E}">
        <p14:creationId xmlns:p14="http://schemas.microsoft.com/office/powerpoint/2010/main" val="742907280"/>
      </p:ext>
    </p:extLst>
  </p:cSld>
  <p:clrMapOvr>
    <a:masterClrMapping/>
  </p:clrMapOvr>
  <p:transition spd="slow">
    <p:wipe dir="d"/>
  </p:transition>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erreurs SQL</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solidFill>
                  <a:schemeClr val="tx2">
                    <a:lumMod val="75000"/>
                  </a:schemeClr>
                </a:solidFill>
              </a:rPr>
              <a:t>chaine</a:t>
            </a:r>
            <a:r>
              <a:rPr lang="fr-FR" sz="2000" dirty="0" smtClean="0"/>
              <a:t> PDO-&gt;</a:t>
            </a:r>
            <a:r>
              <a:rPr lang="fr-FR" sz="2000" b="1" dirty="0" err="1" smtClean="0">
                <a:solidFill>
                  <a:schemeClr val="accent2">
                    <a:lumMod val="75000"/>
                  </a:schemeClr>
                </a:solidFill>
              </a:rPr>
              <a:t>errorInfo</a:t>
            </a:r>
            <a:r>
              <a:rPr lang="fr-FR" sz="2000" b="1" dirty="0" smtClean="0">
                <a:solidFill>
                  <a:schemeClr val="accent2">
                    <a:lumMod val="75000"/>
                  </a:schemeClr>
                </a:solidFill>
              </a:rPr>
              <a:t>()</a:t>
            </a:r>
          </a:p>
          <a:p>
            <a:pPr marL="0" indent="0">
              <a:buNone/>
            </a:pPr>
            <a:r>
              <a:rPr lang="fr-FR" sz="2000" dirty="0">
                <a:solidFill>
                  <a:schemeClr val="tx2">
                    <a:lumMod val="75000"/>
                  </a:schemeClr>
                </a:solidFill>
              </a:rPr>
              <a:t>chaine</a:t>
            </a:r>
            <a:r>
              <a:rPr lang="fr-FR" sz="2000" dirty="0"/>
              <a:t> </a:t>
            </a:r>
            <a:r>
              <a:rPr lang="fr-FR" sz="2000" dirty="0" smtClean="0"/>
              <a:t>PDOStatement-</a:t>
            </a:r>
            <a:r>
              <a:rPr lang="fr-FR" sz="2000" dirty="0"/>
              <a:t>&gt;</a:t>
            </a:r>
            <a:r>
              <a:rPr lang="fr-FR" sz="2000" b="1" dirty="0" err="1" smtClean="0">
                <a:solidFill>
                  <a:schemeClr val="accent2">
                    <a:lumMod val="75000"/>
                  </a:schemeClr>
                </a:solidFill>
              </a:rPr>
              <a:t>errorInfo</a:t>
            </a:r>
            <a:r>
              <a:rPr lang="fr-FR" sz="2000" b="1" dirty="0" smtClean="0">
                <a:solidFill>
                  <a:schemeClr val="accent2">
                    <a:lumMod val="75000"/>
                  </a:schemeClr>
                </a:solidFill>
              </a:rPr>
              <a:t>()</a:t>
            </a:r>
            <a:endParaRPr lang="fr-FR" sz="2000" b="1" dirty="0">
              <a:solidFill>
                <a:schemeClr val="accent2">
                  <a:lumMod val="75000"/>
                </a:schemeClr>
              </a:solidFill>
            </a:endParaRPr>
          </a:p>
          <a:p>
            <a:pPr marL="0" indent="0">
              <a:buNone/>
            </a:pPr>
            <a:r>
              <a:rPr lang="fr-FR" sz="2000" dirty="0" smtClean="0"/>
              <a:t>Cette méthode retourne un tableau contenant :</a:t>
            </a:r>
          </a:p>
          <a:p>
            <a:pPr marL="0" indent="0">
              <a:buNone/>
            </a:pPr>
            <a:r>
              <a:rPr lang="fr-FR" sz="2000" dirty="0" smtClean="0"/>
              <a:t>[0]   le code erreur de 5 caractères correspondant à l'erreur détectée par SQL,</a:t>
            </a:r>
          </a:p>
          <a:p>
            <a:pPr marL="0" indent="0">
              <a:buNone/>
            </a:pPr>
            <a:r>
              <a:rPr lang="fr-FR" sz="2000" dirty="0" smtClean="0"/>
              <a:t>[1]   le code d'erreur spécifique au driver,</a:t>
            </a:r>
          </a:p>
          <a:p>
            <a:pPr marL="0" indent="0">
              <a:buNone/>
            </a:pPr>
            <a:r>
              <a:rPr lang="fr-FR" sz="2000" dirty="0" smtClean="0"/>
              <a:t>[2]   le message d'erreur.</a:t>
            </a:r>
          </a:p>
          <a:p>
            <a:pPr marL="0" indent="0">
              <a:buNone/>
            </a:pPr>
            <a:r>
              <a:rPr lang="fr-FR" sz="2000" dirty="0" smtClean="0"/>
              <a:t>Si tout s'est bien passé, la valeur '00000' est retournée en [0]</a:t>
            </a:r>
          </a:p>
          <a:p>
            <a:pPr marL="0" indent="0">
              <a:buNone/>
            </a:pPr>
            <a:endParaRPr lang="fr-FR" sz="2000" dirty="0" smtClean="0"/>
          </a:p>
          <a:p>
            <a:pPr marL="0" indent="0">
              <a:buNone/>
            </a:pPr>
            <a:r>
              <a:rPr lang="fr-FR" sz="2000" dirty="0" smtClean="0"/>
              <a:t>PDO-</a:t>
            </a:r>
            <a:r>
              <a:rPr lang="fr-FR" sz="2000" dirty="0"/>
              <a:t>&gt;</a:t>
            </a:r>
            <a:r>
              <a:rPr lang="fr-FR" sz="2000" b="1" dirty="0" err="1" smtClean="0">
                <a:solidFill>
                  <a:schemeClr val="accent2">
                    <a:lumMod val="75000"/>
                  </a:schemeClr>
                </a:solidFill>
              </a:rPr>
              <a:t>errorInfo</a:t>
            </a:r>
            <a:r>
              <a:rPr lang="fr-FR" sz="2000" b="1" dirty="0" smtClean="0">
                <a:solidFill>
                  <a:schemeClr val="accent2">
                    <a:lumMod val="75000"/>
                  </a:schemeClr>
                </a:solidFill>
              </a:rPr>
              <a:t>() </a:t>
            </a:r>
            <a:r>
              <a:rPr lang="fr-FR" sz="2000" dirty="0"/>
              <a:t>retourne uniquement les codes erreurs pour les opérations exécutées directement sur le gestionnaire de la base de </a:t>
            </a:r>
            <a:r>
              <a:rPr lang="fr-FR" sz="2000" dirty="0" smtClean="0"/>
              <a:t>données (avec </a:t>
            </a:r>
            <a:r>
              <a:rPr lang="fr-FR" sz="2000" dirty="0" err="1" smtClean="0"/>
              <a:t>exec</a:t>
            </a:r>
            <a:r>
              <a:rPr lang="fr-FR" sz="2000" dirty="0" smtClean="0"/>
              <a:t>() par exemple).</a:t>
            </a:r>
          </a:p>
          <a:p>
            <a:pPr marL="0" indent="0">
              <a:buNone/>
            </a:pPr>
            <a:endParaRPr lang="fr-FR" sz="2000" dirty="0" smtClean="0"/>
          </a:p>
          <a:p>
            <a:pPr marL="0" indent="0">
              <a:buNone/>
            </a:pPr>
            <a:r>
              <a:rPr lang="fr-FR" sz="2000" dirty="0" smtClean="0"/>
              <a:t>PDOStatement-</a:t>
            </a:r>
            <a:r>
              <a:rPr lang="fr-FR" sz="2000" dirty="0"/>
              <a:t>&gt;</a:t>
            </a:r>
            <a:r>
              <a:rPr lang="fr-FR" sz="2000" b="1" dirty="0" err="1" smtClean="0">
                <a:solidFill>
                  <a:schemeClr val="accent2">
                    <a:lumMod val="75000"/>
                  </a:schemeClr>
                </a:solidFill>
              </a:rPr>
              <a:t>errorInfo</a:t>
            </a:r>
            <a:r>
              <a:rPr lang="fr-FR" sz="2000" b="1" dirty="0" smtClean="0">
                <a:solidFill>
                  <a:schemeClr val="accent2">
                    <a:lumMod val="75000"/>
                  </a:schemeClr>
                </a:solidFill>
              </a:rPr>
              <a:t>() </a:t>
            </a:r>
            <a:r>
              <a:rPr lang="fr-FR" sz="2000" dirty="0"/>
              <a:t>retourne uniquement les codes erreurs pour les </a:t>
            </a:r>
            <a:r>
              <a:rPr lang="fr-FR" sz="2000" dirty="0" smtClean="0"/>
              <a:t>requêtes préparées (</a:t>
            </a:r>
            <a:r>
              <a:rPr lang="fr-FR" sz="2000" dirty="0" err="1" smtClean="0"/>
              <a:t>prepare</a:t>
            </a:r>
            <a:r>
              <a:rPr lang="fr-FR" sz="2000" dirty="0" smtClean="0"/>
              <a:t>(), </a:t>
            </a:r>
            <a:r>
              <a:rPr lang="fr-FR" sz="2000" dirty="0" err="1" smtClean="0"/>
              <a:t>execute</a:t>
            </a:r>
            <a:r>
              <a:rPr lang="fr-FR" sz="2000" dirty="0" smtClean="0"/>
              <a:t>() ...)</a:t>
            </a:r>
            <a:endParaRPr lang="fr-FR" sz="2000" b="1" dirty="0">
              <a:solidFill>
                <a:schemeClr val="accent2">
                  <a:lumMod val="75000"/>
                </a:schemeClr>
              </a:solidFill>
            </a:endParaRPr>
          </a:p>
        </p:txBody>
      </p:sp>
    </p:spTree>
    <p:extLst>
      <p:ext uri="{BB962C8B-B14F-4D97-AF65-F5344CB8AC3E}">
        <p14:creationId xmlns:p14="http://schemas.microsoft.com/office/powerpoint/2010/main" val="1612505965"/>
      </p:ext>
    </p:extLst>
  </p:cSld>
  <p:clrMapOvr>
    <a:masterClrMapping/>
  </p:clrMapOvr>
  <p:transition spd="slow">
    <p:wipe dir="d"/>
  </p:transition>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erreurs SQL</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611560" y="1412776"/>
            <a:ext cx="8424936" cy="5328592"/>
          </a:xfrm>
        </p:spPr>
        <p:txBody>
          <a:bodyPr numCol="1">
            <a:normAutofit/>
          </a:bodyPr>
          <a:lstStyle/>
          <a:p>
            <a:pPr marL="0" indent="0">
              <a:spcBef>
                <a:spcPts val="600"/>
              </a:spcBef>
              <a:buNone/>
            </a:pPr>
            <a:r>
              <a:rPr lang="fr-FR" sz="1800" b="1" dirty="0">
                <a:solidFill>
                  <a:srgbClr val="FF0000"/>
                </a:solidFill>
              </a:rPr>
              <a:t>&lt;?PHP</a:t>
            </a:r>
          </a:p>
          <a:p>
            <a:pPr marL="0" indent="0">
              <a:spcBef>
                <a:spcPts val="600"/>
              </a:spcBef>
              <a:buNone/>
            </a:pP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query</a:t>
            </a:r>
            <a:r>
              <a:rPr lang="fr-FR" sz="1800" b="1" dirty="0">
                <a:latin typeface="Courier New" pitchFamily="49" charset="0"/>
                <a:cs typeface="Courier New" pitchFamily="49" charset="0"/>
              </a:rPr>
              <a:t>="UPDOTE sections SET tel = '02 03 04 05 06'";</a:t>
            </a:r>
          </a:p>
          <a:p>
            <a:pPr marL="0" indent="0">
              <a:spcBef>
                <a:spcPts val="600"/>
              </a:spcBef>
              <a:buNone/>
            </a:pPr>
            <a:r>
              <a:rPr lang="fr-FR" sz="1800" b="1" dirty="0">
                <a:latin typeface="Courier New" pitchFamily="49" charset="0"/>
                <a:cs typeface="Courier New" pitchFamily="49" charset="0"/>
              </a:rPr>
              <a:t>$x = $</a:t>
            </a:r>
            <a:r>
              <a:rPr lang="fr-FR" sz="1800" b="1" dirty="0" err="1">
                <a:latin typeface="Courier New" pitchFamily="49" charset="0"/>
                <a:cs typeface="Courier New" pitchFamily="49" charset="0"/>
              </a:rPr>
              <a:t>dbh</a:t>
            </a:r>
            <a:r>
              <a:rPr lang="fr-FR" sz="1800" b="1" dirty="0">
                <a:latin typeface="Courier New" pitchFamily="49" charset="0"/>
                <a:cs typeface="Courier New" pitchFamily="49" charset="0"/>
              </a:rPr>
              <a:t>-&gt;</a:t>
            </a:r>
            <a:r>
              <a:rPr lang="fr-FR" sz="1800" b="1" dirty="0" err="1">
                <a:latin typeface="Courier New" pitchFamily="49" charset="0"/>
                <a:cs typeface="Courier New" pitchFamily="49" charset="0"/>
              </a:rPr>
              <a:t>exec</a:t>
            </a: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query</a:t>
            </a:r>
            <a:r>
              <a:rPr lang="fr-FR" sz="1800" b="1" dirty="0">
                <a:latin typeface="Courier New" pitchFamily="49" charset="0"/>
                <a:cs typeface="Courier New" pitchFamily="49" charset="0"/>
              </a:rPr>
              <a:t>);</a:t>
            </a:r>
          </a:p>
          <a:p>
            <a:pPr marL="0" indent="0">
              <a:spcBef>
                <a:spcPts val="600"/>
              </a:spcBef>
              <a:buNone/>
            </a:pP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err</a:t>
            </a:r>
            <a:r>
              <a:rPr lang="fr-FR" sz="1800" b="1" dirty="0">
                <a:latin typeface="Courier New" pitchFamily="49" charset="0"/>
                <a:cs typeface="Courier New" pitchFamily="49" charset="0"/>
              </a:rPr>
              <a:t> = $</a:t>
            </a:r>
            <a:r>
              <a:rPr lang="fr-FR" sz="1800" b="1" dirty="0" err="1">
                <a:latin typeface="Courier New" pitchFamily="49" charset="0"/>
                <a:cs typeface="Courier New" pitchFamily="49" charset="0"/>
              </a:rPr>
              <a:t>dbh</a:t>
            </a:r>
            <a:r>
              <a:rPr lang="fr-FR" sz="1800" b="1" dirty="0">
                <a:latin typeface="Courier New" pitchFamily="49" charset="0"/>
                <a:cs typeface="Courier New" pitchFamily="49" charset="0"/>
              </a:rPr>
              <a:t>-&gt;</a:t>
            </a:r>
            <a:r>
              <a:rPr lang="fr-FR" sz="1800" b="1" dirty="0" err="1">
                <a:latin typeface="Courier New" pitchFamily="49" charset="0"/>
                <a:cs typeface="Courier New" pitchFamily="49" charset="0"/>
              </a:rPr>
              <a:t>errorCode</a:t>
            </a:r>
            <a:r>
              <a:rPr lang="fr-FR" sz="1800" b="1" dirty="0">
                <a:latin typeface="Courier New" pitchFamily="49" charset="0"/>
                <a:cs typeface="Courier New" pitchFamily="49" charset="0"/>
              </a:rPr>
              <a:t>();</a:t>
            </a:r>
          </a:p>
          <a:p>
            <a:pPr marL="0" indent="0">
              <a:spcBef>
                <a:spcPts val="600"/>
              </a:spcBef>
              <a:buNone/>
            </a:pP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err</a:t>
            </a:r>
            <a:r>
              <a:rPr lang="fr-FR" sz="1800" b="1" dirty="0">
                <a:latin typeface="Courier New" pitchFamily="49" charset="0"/>
                <a:cs typeface="Courier New" pitchFamily="49" charset="0"/>
              </a:rPr>
              <a:t> = $</a:t>
            </a:r>
            <a:r>
              <a:rPr lang="fr-FR" sz="1800" b="1" dirty="0" err="1">
                <a:latin typeface="Courier New" pitchFamily="49" charset="0"/>
                <a:cs typeface="Courier New" pitchFamily="49" charset="0"/>
              </a:rPr>
              <a:t>taberr</a:t>
            </a:r>
            <a:r>
              <a:rPr lang="fr-FR" sz="1800" b="1" dirty="0">
                <a:latin typeface="Courier New" pitchFamily="49" charset="0"/>
                <a:cs typeface="Courier New" pitchFamily="49" charset="0"/>
              </a:rPr>
              <a:t>[0];</a:t>
            </a:r>
          </a:p>
          <a:p>
            <a:pPr marL="0" indent="0">
              <a:spcBef>
                <a:spcPts val="600"/>
              </a:spcBef>
              <a:buNone/>
            </a:pPr>
            <a:r>
              <a:rPr lang="fr-FR" sz="1800" b="1" dirty="0">
                <a:latin typeface="Courier New" pitchFamily="49" charset="0"/>
                <a:cs typeface="Courier New" pitchFamily="49" charset="0"/>
              </a:rPr>
              <a:t>if ($</a:t>
            </a:r>
            <a:r>
              <a:rPr lang="fr-FR" sz="1800" b="1" dirty="0" err="1">
                <a:latin typeface="Courier New" pitchFamily="49" charset="0"/>
                <a:cs typeface="Courier New" pitchFamily="49" charset="0"/>
              </a:rPr>
              <a:t>err</a:t>
            </a:r>
            <a:r>
              <a:rPr lang="fr-FR" sz="1800" b="1" dirty="0">
                <a:latin typeface="Courier New" pitchFamily="49" charset="0"/>
                <a:cs typeface="Courier New" pitchFamily="49" charset="0"/>
              </a:rPr>
              <a:t>!='00000') {</a:t>
            </a:r>
          </a:p>
          <a:p>
            <a:pPr marL="0" indent="0">
              <a:spcBef>
                <a:spcPts val="600"/>
              </a:spcBef>
              <a:buNone/>
            </a:pPr>
            <a:r>
              <a:rPr lang="fr-FR" sz="1800" b="1" dirty="0" err="1">
                <a:latin typeface="Courier New" pitchFamily="49" charset="0"/>
                <a:cs typeface="Courier New" pitchFamily="49" charset="0"/>
              </a:rPr>
              <a:t>echo</a:t>
            </a: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errInfo</a:t>
            </a:r>
            <a:r>
              <a:rPr lang="fr-FR" sz="1800" b="1" dirty="0">
                <a:latin typeface="Courier New" pitchFamily="49" charset="0"/>
                <a:cs typeface="Courier New" pitchFamily="49" charset="0"/>
              </a:rPr>
              <a:t> SQL [0] : &gt;'.$</a:t>
            </a:r>
            <a:r>
              <a:rPr lang="fr-FR" sz="1800" b="1" dirty="0" err="1">
                <a:latin typeface="Courier New" pitchFamily="49" charset="0"/>
                <a:cs typeface="Courier New" pitchFamily="49" charset="0"/>
              </a:rPr>
              <a:t>taberr</a:t>
            </a:r>
            <a:r>
              <a:rPr lang="fr-FR" sz="1800" b="1" dirty="0">
                <a:latin typeface="Courier New" pitchFamily="49" charset="0"/>
                <a:cs typeface="Courier New" pitchFamily="49" charset="0"/>
              </a:rPr>
              <a:t>[0]."&lt;&lt;</a:t>
            </a:r>
            <a:r>
              <a:rPr lang="fr-FR" sz="1800" b="1" dirty="0" err="1">
                <a:latin typeface="Courier New" pitchFamily="49" charset="0"/>
                <a:cs typeface="Courier New" pitchFamily="49" charset="0"/>
              </a:rPr>
              <a:t>br</a:t>
            </a:r>
            <a:r>
              <a:rPr lang="fr-FR" sz="1800" b="1" dirty="0">
                <a:latin typeface="Courier New" pitchFamily="49" charset="0"/>
                <a:cs typeface="Courier New" pitchFamily="49" charset="0"/>
              </a:rPr>
              <a:t>/&gt;";</a:t>
            </a:r>
          </a:p>
          <a:p>
            <a:pPr marL="0" indent="0">
              <a:spcBef>
                <a:spcPts val="600"/>
              </a:spcBef>
              <a:buNone/>
            </a:pPr>
            <a:r>
              <a:rPr lang="fr-FR" sz="1800" b="1" dirty="0" err="1">
                <a:latin typeface="Courier New" pitchFamily="49" charset="0"/>
                <a:cs typeface="Courier New" pitchFamily="49" charset="0"/>
              </a:rPr>
              <a:t>echo</a:t>
            </a: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errInfo</a:t>
            </a:r>
            <a:r>
              <a:rPr lang="fr-FR" sz="1800" b="1" dirty="0">
                <a:latin typeface="Courier New" pitchFamily="49" charset="0"/>
                <a:cs typeface="Courier New" pitchFamily="49" charset="0"/>
              </a:rPr>
              <a:t> SQL [1] : &gt;'.$</a:t>
            </a:r>
            <a:r>
              <a:rPr lang="fr-FR" sz="1800" b="1" dirty="0" err="1">
                <a:latin typeface="Courier New" pitchFamily="49" charset="0"/>
                <a:cs typeface="Courier New" pitchFamily="49" charset="0"/>
              </a:rPr>
              <a:t>taberr</a:t>
            </a:r>
            <a:r>
              <a:rPr lang="fr-FR" sz="1800" b="1" dirty="0">
                <a:latin typeface="Courier New" pitchFamily="49" charset="0"/>
                <a:cs typeface="Courier New" pitchFamily="49" charset="0"/>
              </a:rPr>
              <a:t>[1]."&lt;&lt;</a:t>
            </a:r>
            <a:r>
              <a:rPr lang="fr-FR" sz="1800" b="1" dirty="0" err="1">
                <a:latin typeface="Courier New" pitchFamily="49" charset="0"/>
                <a:cs typeface="Courier New" pitchFamily="49" charset="0"/>
              </a:rPr>
              <a:t>br</a:t>
            </a:r>
            <a:r>
              <a:rPr lang="fr-FR" sz="1800" b="1" dirty="0">
                <a:latin typeface="Courier New" pitchFamily="49" charset="0"/>
                <a:cs typeface="Courier New" pitchFamily="49" charset="0"/>
              </a:rPr>
              <a:t>/&gt;";</a:t>
            </a:r>
          </a:p>
          <a:p>
            <a:pPr marL="0" indent="0">
              <a:spcBef>
                <a:spcPts val="600"/>
              </a:spcBef>
              <a:buNone/>
            </a:pPr>
            <a:r>
              <a:rPr lang="fr-FR" sz="1800" b="1" dirty="0" err="1">
                <a:latin typeface="Courier New" pitchFamily="49" charset="0"/>
                <a:cs typeface="Courier New" pitchFamily="49" charset="0"/>
              </a:rPr>
              <a:t>echo</a:t>
            </a:r>
            <a:r>
              <a:rPr lang="fr-FR" sz="1800" b="1" dirty="0">
                <a:latin typeface="Courier New" pitchFamily="49" charset="0"/>
                <a:cs typeface="Courier New" pitchFamily="49" charset="0"/>
              </a:rPr>
              <a:t> '</a:t>
            </a:r>
            <a:r>
              <a:rPr lang="fr-FR" sz="1800" b="1" dirty="0" err="1">
                <a:latin typeface="Courier New" pitchFamily="49" charset="0"/>
                <a:cs typeface="Courier New" pitchFamily="49" charset="0"/>
              </a:rPr>
              <a:t>errInfo</a:t>
            </a:r>
            <a:r>
              <a:rPr lang="fr-FR" sz="1800" b="1" dirty="0">
                <a:latin typeface="Courier New" pitchFamily="49" charset="0"/>
                <a:cs typeface="Courier New" pitchFamily="49" charset="0"/>
              </a:rPr>
              <a:t> SQL [2] : &gt;'.</a:t>
            </a:r>
            <a:r>
              <a:rPr lang="fr-FR" sz="1800" b="1" dirty="0" err="1">
                <a:latin typeface="Courier New" pitchFamily="49" charset="0"/>
                <a:cs typeface="Courier New" pitchFamily="49" charset="0"/>
              </a:rPr>
              <a:t>htmlentities</a:t>
            </a:r>
            <a:r>
              <a:rPr lang="fr-FR" sz="1800" b="1" dirty="0">
                <a:latin typeface="Courier New" pitchFamily="49" charset="0"/>
                <a:cs typeface="Courier New" pitchFamily="49" charset="0"/>
              </a:rPr>
              <a:t>($</a:t>
            </a:r>
            <a:r>
              <a:rPr lang="fr-FR" sz="1800" b="1" dirty="0" err="1">
                <a:latin typeface="Courier New" pitchFamily="49" charset="0"/>
                <a:cs typeface="Courier New" pitchFamily="49" charset="0"/>
              </a:rPr>
              <a:t>taberr</a:t>
            </a:r>
            <a:r>
              <a:rPr lang="fr-FR" sz="1800" b="1" dirty="0">
                <a:latin typeface="Courier New" pitchFamily="49" charset="0"/>
                <a:cs typeface="Courier New" pitchFamily="49" charset="0"/>
              </a:rPr>
              <a:t>[2</a:t>
            </a:r>
            <a:r>
              <a:rPr lang="fr-FR" sz="1600" b="1" dirty="0" smtClean="0">
                <a:latin typeface="Courier New" pitchFamily="49" charset="0"/>
                <a:cs typeface="Courier New" pitchFamily="49" charset="0"/>
              </a:rPr>
              <a:t>])."&lt;&lt;</a:t>
            </a:r>
            <a:r>
              <a:rPr lang="fr-FR" sz="1600" b="1" dirty="0" err="1">
                <a:latin typeface="Courier New" pitchFamily="49" charset="0"/>
                <a:cs typeface="Courier New" pitchFamily="49" charset="0"/>
              </a:rPr>
              <a:t>br</a:t>
            </a:r>
            <a:r>
              <a:rPr lang="fr-FR" sz="1600" b="1" dirty="0">
                <a:latin typeface="Courier New" pitchFamily="49" charset="0"/>
                <a:cs typeface="Courier New" pitchFamily="49" charset="0"/>
              </a:rPr>
              <a:t>/&gt;";</a:t>
            </a:r>
          </a:p>
          <a:p>
            <a:pPr marL="0" indent="0">
              <a:spcBef>
                <a:spcPts val="600"/>
              </a:spcBef>
              <a:buNone/>
            </a:pPr>
            <a:r>
              <a:rPr lang="fr-FR" sz="1800" b="1" dirty="0">
                <a:latin typeface="Courier New" pitchFamily="49" charset="0"/>
                <a:cs typeface="Courier New" pitchFamily="49" charset="0"/>
              </a:rPr>
              <a:t>}</a:t>
            </a:r>
            <a:r>
              <a:rPr lang="fr-FR" sz="1800" b="1" dirty="0" smtClean="0">
                <a:solidFill>
                  <a:srgbClr val="FF0000"/>
                </a:solidFill>
              </a:rPr>
              <a:t>?&gt;</a:t>
            </a:r>
          </a:p>
          <a:p>
            <a:pPr marL="0" indent="0">
              <a:spcBef>
                <a:spcPts val="600"/>
              </a:spcBef>
              <a:buNone/>
            </a:pPr>
            <a:r>
              <a:rPr lang="fr-FR" sz="2000" dirty="0" smtClean="0"/>
              <a:t>Cette requête va afficher :</a:t>
            </a:r>
            <a:r>
              <a:rPr lang="fr-FR" sz="2000" b="1" dirty="0" smtClean="0">
                <a:solidFill>
                  <a:srgbClr val="FF0000"/>
                </a:solidFill>
              </a:rPr>
              <a:t>		</a:t>
            </a:r>
          </a:p>
          <a:p>
            <a:pPr marL="0" indent="0">
              <a:spcBef>
                <a:spcPts val="600"/>
              </a:spcBef>
              <a:buNone/>
            </a:pPr>
            <a:r>
              <a:rPr lang="fr-FR" sz="2000" b="1" dirty="0" smtClean="0">
                <a:solidFill>
                  <a:srgbClr val="FF0000"/>
                </a:solidFill>
              </a:rPr>
              <a:t>				</a:t>
            </a:r>
          </a:p>
          <a:p>
            <a:pPr marL="0" indent="0">
              <a:spcBef>
                <a:spcPts val="600"/>
              </a:spcBef>
              <a:buNone/>
            </a:pPr>
            <a:endParaRPr lang="fr-FR" sz="2000" b="1" dirty="0">
              <a:solidFill>
                <a:srgbClr val="FF0000"/>
              </a:solidFill>
            </a:endParaRPr>
          </a:p>
          <a:p>
            <a:pPr marL="0" indent="0">
              <a:spcBef>
                <a:spcPts val="600"/>
              </a:spcBef>
              <a:buNone/>
            </a:pPr>
            <a:r>
              <a:rPr lang="fr-FR" sz="2000" b="1" dirty="0">
                <a:solidFill>
                  <a:srgbClr val="FF0000"/>
                </a:solidFill>
              </a:rPr>
              <a:t>(erreur de syntaxe SQL )</a:t>
            </a:r>
          </a:p>
          <a:p>
            <a:pPr marL="0" indent="0">
              <a:spcBef>
                <a:spcPts val="600"/>
              </a:spcBef>
              <a:buNone/>
            </a:pPr>
            <a:endParaRPr lang="fr-FR" sz="2000" b="1" dirty="0" smtClean="0">
              <a:solidFill>
                <a:srgbClr val="FF0000"/>
              </a:solidFill>
            </a:endParaRPr>
          </a:p>
          <a:p>
            <a:pPr marL="0" indent="0">
              <a:spcBef>
                <a:spcPts val="600"/>
              </a:spcBef>
              <a:buNone/>
            </a:pPr>
            <a:endParaRPr lang="fr-FR" sz="2000" b="1" dirty="0">
              <a:solidFill>
                <a:srgbClr val="FF0000"/>
              </a:solidFill>
            </a:endParaRPr>
          </a:p>
          <a:p>
            <a:pPr marL="0" indent="0">
              <a:spcBef>
                <a:spcPts val="600"/>
              </a:spcBef>
              <a:buNone/>
            </a:pPr>
            <a:endParaRPr lang="fr-FR" sz="1800" b="1" dirty="0">
              <a:solidFill>
                <a:srgbClr val="FF0000"/>
              </a:solidFill>
            </a:endParaRPr>
          </a:p>
          <a:p>
            <a:pPr marL="0" indent="0">
              <a:spcBef>
                <a:spcPts val="600"/>
              </a:spcBef>
              <a:buNone/>
            </a:pPr>
            <a:endParaRPr lang="fr-FR" sz="1800" b="1"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20" y="5229200"/>
            <a:ext cx="83820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31545224"/>
      </p:ext>
    </p:extLst>
  </p:cSld>
  <p:clrMapOvr>
    <a:masterClrMapping/>
  </p:clrMapOvr>
  <p:transition spd="slow">
    <p:wipe dir="d"/>
  </p:transition>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t>Les requêtes préparées sont des requêtes SQL "compilées" paramétrables. Elles permettent d'améliorer les performances du script, en particulier si elles sont utilisées plusieurs fois.</a:t>
            </a:r>
          </a:p>
          <a:p>
            <a:pPr marL="0" indent="0">
              <a:buNone/>
            </a:pPr>
            <a:endParaRPr lang="fr-FR" sz="2000" b="1" dirty="0">
              <a:solidFill>
                <a:schemeClr val="accent2">
                  <a:lumMod val="75000"/>
                </a:schemeClr>
              </a:solidFill>
            </a:endParaRPr>
          </a:p>
          <a:p>
            <a:pPr marL="0" indent="0">
              <a:buNone/>
            </a:pPr>
            <a:r>
              <a:rPr lang="fr-FR" sz="2000" b="1" dirty="0" smtClean="0"/>
              <a:t>Comment fonctionnent-elles ?</a:t>
            </a:r>
          </a:p>
          <a:p>
            <a:pPr marL="0" indent="0">
              <a:buNone/>
            </a:pPr>
            <a:endParaRPr lang="fr-FR" sz="2000" b="1" dirty="0" smtClean="0">
              <a:solidFill>
                <a:schemeClr val="accent2">
                  <a:lumMod val="75000"/>
                </a:schemeClr>
              </a:solidFill>
            </a:endParaRPr>
          </a:p>
          <a:p>
            <a:pPr marL="0" indent="0">
              <a:buNone/>
            </a:pPr>
            <a:r>
              <a:rPr lang="fr-FR" sz="2000" dirty="0" smtClean="0"/>
              <a:t>Pour utiliser une requête préparée, il faut procéder par étapes. Ce sont toujours les mêmes :</a:t>
            </a:r>
          </a:p>
          <a:p>
            <a:pPr marL="0" indent="0">
              <a:buNone/>
            </a:pPr>
            <a:r>
              <a:rPr lang="fr-FR" sz="2000" dirty="0"/>
              <a:t>1 / Préparation de la requête,</a:t>
            </a:r>
          </a:p>
          <a:p>
            <a:pPr marL="0" indent="0">
              <a:buNone/>
            </a:pPr>
            <a:r>
              <a:rPr lang="fr-FR" sz="2000" dirty="0"/>
              <a:t>2 / Paramétrage de la requête préparée,</a:t>
            </a:r>
          </a:p>
          <a:p>
            <a:pPr marL="0" indent="0">
              <a:buNone/>
            </a:pPr>
            <a:r>
              <a:rPr lang="fr-FR" sz="2000" dirty="0"/>
              <a:t>3 / Exécution de la requête préparée,</a:t>
            </a:r>
          </a:p>
          <a:p>
            <a:pPr marL="0" indent="0">
              <a:buNone/>
            </a:pPr>
            <a:r>
              <a:rPr lang="fr-FR" sz="2000" dirty="0"/>
              <a:t>4 / Récupération des données de la requête,</a:t>
            </a:r>
          </a:p>
          <a:p>
            <a:pPr marL="0" indent="0">
              <a:buNone/>
            </a:pPr>
            <a:r>
              <a:rPr lang="fr-FR" sz="2000" dirty="0"/>
              <a:t>5 / Fermeture de la requête.</a:t>
            </a:r>
          </a:p>
        </p:txBody>
      </p:sp>
    </p:spTree>
    <p:extLst>
      <p:ext uri="{BB962C8B-B14F-4D97-AF65-F5344CB8AC3E}">
        <p14:creationId xmlns:p14="http://schemas.microsoft.com/office/powerpoint/2010/main" val="852063239"/>
      </p:ext>
    </p:extLst>
  </p:cSld>
  <p:clrMapOvr>
    <a:masterClrMapping/>
  </p:clrMapOvr>
  <p:transition spd="slow">
    <p:wipe dir="d"/>
  </p:transition>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a:ln>
            <a:solidFill>
              <a:schemeClr val="accent1"/>
            </a:solidFill>
          </a:ln>
        </p:spPr>
        <p:txBody>
          <a:bodyPr numCol="1">
            <a:normAutofit fontScale="92500" lnSpcReduction="10000"/>
          </a:bodyPr>
          <a:lstStyle/>
          <a:p>
            <a:pPr marL="0" indent="0">
              <a:buNone/>
            </a:pPr>
            <a:r>
              <a:rPr lang="fr-FR" sz="2000" b="1" dirty="0" smtClean="0"/>
              <a:t>Exemple d'une structure d'une requête préparée:</a:t>
            </a:r>
          </a:p>
          <a:p>
            <a:pPr marL="0" indent="0">
              <a:buNone/>
            </a:pPr>
            <a:r>
              <a:rPr lang="fr-FR" sz="2000" b="1" dirty="0" smtClean="0">
                <a:solidFill>
                  <a:srgbClr val="008000"/>
                </a:solidFill>
              </a:rPr>
              <a:t>// requête</a:t>
            </a:r>
          </a:p>
          <a:p>
            <a:pPr marL="0" indent="0">
              <a:buNone/>
            </a:pP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query</a:t>
            </a:r>
            <a:r>
              <a:rPr lang="fr-FR" sz="2000" b="1" dirty="0">
                <a:latin typeface="Courier New" pitchFamily="49" charset="0"/>
                <a:cs typeface="Courier New" pitchFamily="49" charset="0"/>
              </a:rPr>
              <a:t>="SELECT * FROM villes WHERE </a:t>
            </a:r>
            <a:r>
              <a:rPr lang="fr-FR" sz="2000" b="1" dirty="0" err="1">
                <a:latin typeface="Courier New" pitchFamily="49" charset="0"/>
                <a:cs typeface="Courier New" pitchFamily="49" charset="0"/>
              </a:rPr>
              <a:t>cp</a:t>
            </a:r>
            <a:r>
              <a:rPr lang="fr-FR" sz="2000" b="1" dirty="0">
                <a:latin typeface="Courier New" pitchFamily="49" charset="0"/>
                <a:cs typeface="Courier New" pitchFamily="49" charset="0"/>
              </a:rPr>
              <a:t> = </a:t>
            </a:r>
            <a:r>
              <a:rPr lang="fr-FR" sz="2000" b="1" dirty="0">
                <a:solidFill>
                  <a:schemeClr val="accent2">
                    <a:lumMod val="75000"/>
                  </a:schemeClr>
                </a:solidFill>
                <a:latin typeface="Courier New" pitchFamily="49" charset="0"/>
                <a:cs typeface="Courier New" pitchFamily="49" charset="0"/>
              </a:rPr>
              <a:t>:</a:t>
            </a:r>
            <a:r>
              <a:rPr lang="fr-FR" sz="2000" b="1" dirty="0" err="1" smtClean="0">
                <a:solidFill>
                  <a:schemeClr val="accent2">
                    <a:lumMod val="75000"/>
                  </a:schemeClr>
                </a:solidFill>
                <a:latin typeface="Courier New" pitchFamily="49" charset="0"/>
                <a:cs typeface="Courier New" pitchFamily="49" charset="0"/>
              </a:rPr>
              <a:t>cp</a:t>
            </a:r>
            <a:r>
              <a:rPr lang="fr-FR" sz="2000" b="1" dirty="0" smtClean="0">
                <a:latin typeface="Courier New" pitchFamily="49" charset="0"/>
                <a:cs typeface="Courier New" pitchFamily="49" charset="0"/>
              </a:rPr>
              <a:t> ";</a:t>
            </a:r>
          </a:p>
          <a:p>
            <a:pPr marL="0" indent="0">
              <a:buNone/>
            </a:pPr>
            <a:r>
              <a:rPr lang="fr-FR" sz="2100" b="1" dirty="0">
                <a:solidFill>
                  <a:srgbClr val="008000"/>
                </a:solidFill>
              </a:rPr>
              <a:t>// 1 </a:t>
            </a:r>
            <a:r>
              <a:rPr lang="fr-FR" sz="2100" b="1" dirty="0" smtClean="0">
                <a:solidFill>
                  <a:srgbClr val="008000"/>
                </a:solidFill>
              </a:rPr>
              <a:t>- Préparation </a:t>
            </a:r>
            <a:r>
              <a:rPr lang="fr-FR" sz="2100" b="1" dirty="0">
                <a:solidFill>
                  <a:srgbClr val="008000"/>
                </a:solidFill>
              </a:rPr>
              <a:t>de la requête,</a:t>
            </a:r>
          </a:p>
          <a:p>
            <a:pPr marL="0" indent="0">
              <a:buNone/>
            </a:pPr>
            <a:r>
              <a:rPr lang="fr-FR" sz="2000" b="1" dirty="0" smtClean="0">
                <a:latin typeface="Courier New" pitchFamily="49" charset="0"/>
                <a:cs typeface="Courier New" pitchFamily="49" charset="0"/>
              </a:rPr>
              <a:t>$</a:t>
            </a:r>
            <a:r>
              <a:rPr lang="fr-FR" sz="2000" b="1" dirty="0">
                <a:latin typeface="Courier New" pitchFamily="49" charset="0"/>
                <a:cs typeface="Courier New" pitchFamily="49" charset="0"/>
              </a:rPr>
              <a:t>cde = $</a:t>
            </a:r>
            <a:r>
              <a:rPr lang="fr-FR" sz="2000" b="1" dirty="0" err="1" smtClean="0">
                <a:latin typeface="Courier New" pitchFamily="49" charset="0"/>
                <a:cs typeface="Courier New" pitchFamily="49" charset="0"/>
              </a:rPr>
              <a:t>db</a:t>
            </a:r>
            <a:r>
              <a:rPr lang="fr-FR" sz="2000" b="1" dirty="0" smtClean="0">
                <a:latin typeface="Courier New" pitchFamily="49" charset="0"/>
                <a:cs typeface="Courier New" pitchFamily="49" charset="0"/>
              </a:rPr>
              <a:t>-</a:t>
            </a:r>
            <a:r>
              <a:rPr lang="fr-FR" sz="2000" b="1" dirty="0">
                <a:latin typeface="Courier New" pitchFamily="49" charset="0"/>
                <a:cs typeface="Courier New" pitchFamily="49" charset="0"/>
              </a:rPr>
              <a:t>&gt;</a:t>
            </a:r>
            <a:r>
              <a:rPr lang="fr-FR" sz="2000" b="1" dirty="0" err="1">
                <a:solidFill>
                  <a:schemeClr val="accent2">
                    <a:lumMod val="75000"/>
                  </a:schemeClr>
                </a:solidFill>
                <a:latin typeface="Courier New" pitchFamily="49" charset="0"/>
                <a:cs typeface="Courier New" pitchFamily="49" charset="0"/>
              </a:rPr>
              <a:t>prepare</a:t>
            </a: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query</a:t>
            </a:r>
            <a:r>
              <a:rPr lang="fr-FR" sz="2000" b="1" dirty="0">
                <a:latin typeface="Courier New" pitchFamily="49" charset="0"/>
                <a:cs typeface="Courier New" pitchFamily="49" charset="0"/>
              </a:rPr>
              <a:t>);</a:t>
            </a:r>
          </a:p>
          <a:p>
            <a:pPr marL="0" indent="0">
              <a:buNone/>
            </a:pPr>
            <a:r>
              <a:rPr lang="fr-FR" sz="2100" b="1" dirty="0">
                <a:solidFill>
                  <a:srgbClr val="008000"/>
                </a:solidFill>
              </a:rPr>
              <a:t>// 2 -  Paramétrage de la requête préparée,</a:t>
            </a:r>
          </a:p>
          <a:p>
            <a:pPr marL="0" indent="0">
              <a:buNone/>
            </a:pPr>
            <a:r>
              <a:rPr lang="fr-FR" sz="2000" b="1" dirty="0">
                <a:latin typeface="Courier New" pitchFamily="49" charset="0"/>
                <a:cs typeface="Courier New" pitchFamily="49" charset="0"/>
              </a:rPr>
              <a:t>$</a:t>
            </a:r>
            <a:r>
              <a:rPr lang="fr-FR" sz="2000" b="1" dirty="0" smtClean="0">
                <a:latin typeface="Courier New" pitchFamily="49" charset="0"/>
                <a:cs typeface="Courier New" pitchFamily="49" charset="0"/>
              </a:rPr>
              <a:t>cde-</a:t>
            </a:r>
            <a:r>
              <a:rPr lang="fr-FR" sz="2000" b="1" dirty="0">
                <a:latin typeface="Courier New" pitchFamily="49" charset="0"/>
                <a:cs typeface="Courier New" pitchFamily="49" charset="0"/>
              </a:rPr>
              <a:t>&gt;</a:t>
            </a:r>
            <a:r>
              <a:rPr lang="fr-FR" sz="2000" b="1" dirty="0" err="1">
                <a:solidFill>
                  <a:schemeClr val="accent2">
                    <a:lumMod val="75000"/>
                  </a:schemeClr>
                </a:solidFill>
                <a:latin typeface="Courier New" pitchFamily="49" charset="0"/>
                <a:cs typeface="Courier New" pitchFamily="49" charset="0"/>
              </a:rPr>
              <a:t>bindValue</a:t>
            </a:r>
            <a:r>
              <a:rPr lang="fr-FR" sz="2000" b="1" dirty="0">
                <a:latin typeface="Courier New" pitchFamily="49" charset="0"/>
                <a:cs typeface="Courier New" pitchFamily="49" charset="0"/>
              </a:rPr>
              <a:t>(</a:t>
            </a:r>
            <a:r>
              <a:rPr lang="fr-FR" sz="2000" b="1" dirty="0">
                <a:solidFill>
                  <a:schemeClr val="accent2">
                    <a:lumMod val="75000"/>
                  </a:schemeClr>
                </a:solidFill>
                <a:latin typeface="Courier New" pitchFamily="49" charset="0"/>
                <a:cs typeface="Courier New" pitchFamily="49" charset="0"/>
              </a:rPr>
              <a:t>':cp'</a:t>
            </a:r>
            <a:r>
              <a:rPr lang="fr-FR" sz="2000" b="1" dirty="0">
                <a:latin typeface="Courier New" pitchFamily="49" charset="0"/>
                <a:cs typeface="Courier New" pitchFamily="49" charset="0"/>
              </a:rPr>
              <a:t>,'18000',PDO::PARAM_STR</a:t>
            </a:r>
            <a:r>
              <a:rPr lang="fr-FR" sz="2000" b="1" dirty="0" smtClean="0">
                <a:latin typeface="Courier New" pitchFamily="49" charset="0"/>
                <a:cs typeface="Courier New" pitchFamily="49" charset="0"/>
              </a:rPr>
              <a:t>);</a:t>
            </a:r>
          </a:p>
          <a:p>
            <a:pPr marL="0" indent="0">
              <a:buNone/>
            </a:pPr>
            <a:r>
              <a:rPr lang="fr-FR" sz="2000" b="1" dirty="0">
                <a:latin typeface="Courier New" pitchFamily="49" charset="0"/>
                <a:cs typeface="Courier New" pitchFamily="49" charset="0"/>
              </a:rPr>
              <a:t>....</a:t>
            </a:r>
          </a:p>
          <a:p>
            <a:pPr marL="0" indent="0">
              <a:buNone/>
            </a:pPr>
            <a:r>
              <a:rPr lang="fr-FR" sz="2100" b="1" dirty="0">
                <a:solidFill>
                  <a:srgbClr val="008000"/>
                </a:solidFill>
              </a:rPr>
              <a:t>// 3 - Exécution de la requête préparée,</a:t>
            </a:r>
          </a:p>
          <a:p>
            <a:pPr marL="0" indent="0">
              <a:buNone/>
            </a:pPr>
            <a:r>
              <a:rPr lang="fr-FR" sz="2000" b="1" dirty="0">
                <a:latin typeface="Courier New" pitchFamily="49" charset="0"/>
                <a:cs typeface="Courier New" pitchFamily="49" charset="0"/>
              </a:rPr>
              <a:t>$</a:t>
            </a:r>
            <a:r>
              <a:rPr lang="fr-FR" sz="2000" b="1" dirty="0" smtClean="0">
                <a:latin typeface="Courier New" pitchFamily="49" charset="0"/>
                <a:cs typeface="Courier New" pitchFamily="49" charset="0"/>
              </a:rPr>
              <a:t>cde-</a:t>
            </a:r>
            <a:r>
              <a:rPr lang="fr-FR" sz="2000" b="1" dirty="0">
                <a:latin typeface="Courier New" pitchFamily="49" charset="0"/>
                <a:cs typeface="Courier New" pitchFamily="49" charset="0"/>
              </a:rPr>
              <a:t>&gt;</a:t>
            </a:r>
            <a:r>
              <a:rPr lang="fr-FR" sz="2000" b="1" dirty="0" err="1">
                <a:solidFill>
                  <a:schemeClr val="accent2">
                    <a:lumMod val="75000"/>
                  </a:schemeClr>
                </a:solidFill>
                <a:latin typeface="Courier New" pitchFamily="49" charset="0"/>
                <a:cs typeface="Courier New" pitchFamily="49" charset="0"/>
              </a:rPr>
              <a:t>execute</a:t>
            </a:r>
            <a:r>
              <a:rPr lang="fr-FR" sz="2000" b="1" dirty="0" smtClean="0">
                <a:latin typeface="Courier New" pitchFamily="49" charset="0"/>
                <a:cs typeface="Courier New" pitchFamily="49" charset="0"/>
              </a:rPr>
              <a:t>();</a:t>
            </a:r>
            <a:endParaRPr lang="fr-FR" sz="2000" dirty="0" smtClean="0"/>
          </a:p>
          <a:p>
            <a:pPr marL="0" indent="0">
              <a:buNone/>
            </a:pPr>
            <a:r>
              <a:rPr lang="fr-FR" sz="2000" b="1" dirty="0">
                <a:latin typeface="Courier New" pitchFamily="49" charset="0"/>
                <a:cs typeface="Courier New" pitchFamily="49" charset="0"/>
              </a:rPr>
              <a:t>....</a:t>
            </a:r>
          </a:p>
          <a:p>
            <a:pPr marL="0" indent="0">
              <a:buNone/>
            </a:pPr>
            <a:r>
              <a:rPr lang="fr-FR" sz="2100" b="1" dirty="0">
                <a:solidFill>
                  <a:srgbClr val="008000"/>
                </a:solidFill>
              </a:rPr>
              <a:t>// 4 - Récupération des données de la requête,</a:t>
            </a:r>
          </a:p>
          <a:p>
            <a:pPr marL="0" indent="0">
              <a:buNone/>
            </a:pPr>
            <a:r>
              <a:rPr lang="fr-FR" sz="2000" b="1" dirty="0" smtClean="0">
                <a:latin typeface="Courier New" pitchFamily="49" charset="0"/>
                <a:cs typeface="Courier New" pitchFamily="49" charset="0"/>
              </a:rPr>
              <a:t>$</a:t>
            </a:r>
            <a:r>
              <a:rPr lang="fr-FR" sz="2000" b="1" dirty="0" err="1" smtClean="0">
                <a:latin typeface="Courier New" pitchFamily="49" charset="0"/>
                <a:cs typeface="Courier New" pitchFamily="49" charset="0"/>
              </a:rPr>
              <a:t>tabenreg</a:t>
            </a:r>
            <a:r>
              <a:rPr lang="fr-FR" sz="2000" b="1" dirty="0" smtClean="0">
                <a:latin typeface="Courier New" pitchFamily="49" charset="0"/>
                <a:cs typeface="Courier New" pitchFamily="49" charset="0"/>
              </a:rPr>
              <a:t> </a:t>
            </a:r>
            <a:r>
              <a:rPr lang="fr-FR" sz="2000" b="1" dirty="0">
                <a:latin typeface="Courier New" pitchFamily="49" charset="0"/>
                <a:cs typeface="Courier New" pitchFamily="49" charset="0"/>
              </a:rPr>
              <a:t>= $</a:t>
            </a:r>
            <a:r>
              <a:rPr lang="fr-FR" sz="2000" b="1" dirty="0" smtClean="0">
                <a:latin typeface="Courier New" pitchFamily="49" charset="0"/>
                <a:cs typeface="Courier New" pitchFamily="49" charset="0"/>
              </a:rPr>
              <a:t>cde-</a:t>
            </a:r>
            <a:r>
              <a:rPr lang="fr-FR" sz="2000" b="1" dirty="0">
                <a:latin typeface="Courier New" pitchFamily="49" charset="0"/>
                <a:cs typeface="Courier New" pitchFamily="49" charset="0"/>
              </a:rPr>
              <a:t>&gt;</a:t>
            </a:r>
            <a:r>
              <a:rPr lang="fr-FR" sz="2000" b="1" dirty="0" err="1">
                <a:solidFill>
                  <a:schemeClr val="accent2">
                    <a:lumMod val="50000"/>
                  </a:schemeClr>
                </a:solidFill>
                <a:latin typeface="Courier New" pitchFamily="49" charset="0"/>
                <a:cs typeface="Courier New" pitchFamily="49" charset="0"/>
              </a:rPr>
              <a:t>fetchAll</a:t>
            </a:r>
            <a:r>
              <a:rPr lang="fr-FR" sz="2000" b="1" dirty="0" smtClean="0">
                <a:solidFill>
                  <a:schemeClr val="accent2">
                    <a:lumMod val="50000"/>
                  </a:schemeClr>
                </a:solidFill>
                <a:latin typeface="Courier New" pitchFamily="49" charset="0"/>
                <a:cs typeface="Courier New" pitchFamily="49" charset="0"/>
              </a:rPr>
              <a:t>();</a:t>
            </a:r>
          </a:p>
          <a:p>
            <a:pPr marL="0" indent="0">
              <a:buNone/>
            </a:pPr>
            <a:r>
              <a:rPr lang="fr-FR" sz="2000" b="1" dirty="0">
                <a:latin typeface="Courier New" pitchFamily="49" charset="0"/>
                <a:cs typeface="Courier New" pitchFamily="49" charset="0"/>
              </a:rPr>
              <a:t>....</a:t>
            </a:r>
          </a:p>
          <a:p>
            <a:pPr marL="0" indent="0">
              <a:buNone/>
            </a:pPr>
            <a:r>
              <a:rPr lang="fr-FR" sz="2100" b="1" dirty="0" smtClean="0">
                <a:solidFill>
                  <a:srgbClr val="008000"/>
                </a:solidFill>
              </a:rPr>
              <a:t>// </a:t>
            </a:r>
            <a:r>
              <a:rPr lang="fr-FR" sz="2100" b="1" dirty="0">
                <a:solidFill>
                  <a:srgbClr val="008000"/>
                </a:solidFill>
              </a:rPr>
              <a:t>5 - Fermeture de la requête.</a:t>
            </a:r>
          </a:p>
          <a:p>
            <a:pPr marL="0" indent="0">
              <a:buNone/>
            </a:pPr>
            <a:r>
              <a:rPr lang="fr-FR" sz="2000" b="1" dirty="0" smtClean="0">
                <a:latin typeface="Courier New" pitchFamily="49" charset="0"/>
                <a:cs typeface="Courier New" pitchFamily="49" charset="0"/>
              </a:rPr>
              <a:t>$cde-</a:t>
            </a:r>
            <a:r>
              <a:rPr lang="fr-FR" sz="2000" b="1" dirty="0">
                <a:latin typeface="Courier New" pitchFamily="49" charset="0"/>
                <a:cs typeface="Courier New" pitchFamily="49" charset="0"/>
              </a:rPr>
              <a:t>&gt;</a:t>
            </a:r>
            <a:r>
              <a:rPr lang="fr-FR" sz="2000" b="1" dirty="0" err="1">
                <a:solidFill>
                  <a:schemeClr val="accent2">
                    <a:lumMod val="75000"/>
                  </a:schemeClr>
                </a:solidFill>
                <a:latin typeface="Courier New" pitchFamily="49" charset="0"/>
                <a:cs typeface="Courier New" pitchFamily="49" charset="0"/>
              </a:rPr>
              <a:t>closeCursor</a:t>
            </a:r>
            <a:r>
              <a:rPr lang="fr-FR" sz="2000" b="1" dirty="0">
                <a:solidFill>
                  <a:schemeClr val="accent2">
                    <a:lumMod val="75000"/>
                  </a:schemeClr>
                </a:solidFill>
                <a:latin typeface="Courier New" pitchFamily="49" charset="0"/>
                <a:cs typeface="Courier New" pitchFamily="49" charset="0"/>
              </a:rPr>
              <a:t>()</a:t>
            </a:r>
            <a:r>
              <a:rPr lang="fr-FR" sz="2000" b="1" dirty="0">
                <a:latin typeface="Courier New" pitchFamily="49" charset="0"/>
                <a:cs typeface="Courier New" pitchFamily="49" charset="0"/>
              </a:rPr>
              <a:t>; </a:t>
            </a:r>
          </a:p>
        </p:txBody>
      </p:sp>
    </p:spTree>
    <p:extLst>
      <p:ext uri="{BB962C8B-B14F-4D97-AF65-F5344CB8AC3E}">
        <p14:creationId xmlns:p14="http://schemas.microsoft.com/office/powerpoint/2010/main" val="1527269087"/>
      </p:ext>
    </p:extLst>
  </p:cSld>
  <p:clrMapOvr>
    <a:masterClrMapping/>
  </p:clrMapOvr>
  <p:transition spd="slow">
    <p:wipe dir="d"/>
  </p:transition>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1 / préparation</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628800"/>
            <a:ext cx="8274496" cy="5112568"/>
          </a:xfrm>
        </p:spPr>
        <p:txBody>
          <a:bodyPr numCol="1">
            <a:normAutofit/>
          </a:bodyPr>
          <a:lstStyle/>
          <a:p>
            <a:pPr marL="0" indent="0">
              <a:buNone/>
            </a:pPr>
            <a:r>
              <a:rPr lang="fr-FR" sz="2000" dirty="0" smtClean="0">
                <a:solidFill>
                  <a:schemeClr val="accent1">
                    <a:lumMod val="75000"/>
                  </a:schemeClr>
                </a:solidFill>
              </a:rPr>
              <a:t>PDOStatement</a:t>
            </a:r>
            <a:r>
              <a:rPr lang="fr-FR" sz="2000" dirty="0" smtClean="0"/>
              <a:t> $</a:t>
            </a:r>
            <a:r>
              <a:rPr lang="fr-FR" sz="2000" dirty="0" err="1" smtClean="0"/>
              <a:t>db</a:t>
            </a:r>
            <a:r>
              <a:rPr lang="fr-FR" sz="2000" dirty="0" smtClean="0"/>
              <a:t>-&gt;</a:t>
            </a:r>
            <a:r>
              <a:rPr lang="fr-FR" sz="2000" b="1" dirty="0" err="1" smtClean="0">
                <a:solidFill>
                  <a:schemeClr val="accent2">
                    <a:lumMod val="75000"/>
                  </a:schemeClr>
                </a:solidFill>
              </a:rPr>
              <a:t>prepare</a:t>
            </a:r>
            <a:r>
              <a:rPr lang="fr-FR" sz="2000" dirty="0" smtClean="0"/>
              <a:t>(</a:t>
            </a:r>
            <a:r>
              <a:rPr lang="fr-FR" sz="2000" b="1" dirty="0" smtClean="0">
                <a:solidFill>
                  <a:schemeClr val="tx2">
                    <a:lumMod val="75000"/>
                  </a:schemeClr>
                </a:solidFill>
              </a:rPr>
              <a:t>$</a:t>
            </a:r>
            <a:r>
              <a:rPr lang="fr-FR" sz="2000" b="1" dirty="0" err="1" smtClean="0">
                <a:solidFill>
                  <a:schemeClr val="tx2">
                    <a:lumMod val="75000"/>
                  </a:schemeClr>
                </a:solidFill>
              </a:rPr>
              <a:t>query</a:t>
            </a:r>
            <a:r>
              <a:rPr lang="fr-FR" sz="2000" b="1" dirty="0">
                <a:solidFill>
                  <a:schemeClr val="tx2">
                    <a:lumMod val="75000"/>
                  </a:schemeClr>
                </a:solidFill>
              </a:rPr>
              <a:t> </a:t>
            </a:r>
            <a:r>
              <a:rPr lang="fr-FR" sz="2000" b="1" dirty="0" smtClean="0">
                <a:solidFill>
                  <a:schemeClr val="tx2">
                    <a:lumMod val="75000"/>
                  </a:schemeClr>
                </a:solidFill>
              </a:rPr>
              <a:t>[,$</a:t>
            </a:r>
            <a:r>
              <a:rPr lang="fr-FR" sz="2000" b="1" dirty="0" err="1" smtClean="0">
                <a:solidFill>
                  <a:schemeClr val="tx2">
                    <a:lumMod val="75000"/>
                  </a:schemeClr>
                </a:solidFill>
              </a:rPr>
              <a:t>param</a:t>
            </a:r>
            <a:r>
              <a:rPr lang="fr-FR" sz="2000" b="1" dirty="0" smtClean="0">
                <a:solidFill>
                  <a:schemeClr val="tx2">
                    <a:lumMod val="75000"/>
                  </a:schemeClr>
                </a:solidFill>
              </a:rPr>
              <a:t>]</a:t>
            </a:r>
            <a:r>
              <a:rPr lang="fr-FR" sz="2000" dirty="0" smtClean="0"/>
              <a:t>)</a:t>
            </a:r>
          </a:p>
          <a:p>
            <a:pPr marL="0" indent="0">
              <a:buNone/>
            </a:pPr>
            <a:endParaRPr lang="fr-FR" sz="2000" dirty="0"/>
          </a:p>
          <a:p>
            <a:pPr marL="0" indent="0">
              <a:buNone/>
            </a:pPr>
            <a:r>
              <a:rPr lang="fr-FR" sz="2000" dirty="0" smtClean="0"/>
              <a:t>La préparation de la requête retourne un objet </a:t>
            </a:r>
            <a:r>
              <a:rPr lang="fr-FR" sz="2000" dirty="0" smtClean="0">
                <a:solidFill>
                  <a:schemeClr val="accent1">
                    <a:lumMod val="75000"/>
                  </a:schemeClr>
                </a:solidFill>
              </a:rPr>
              <a:t>PDOStatement</a:t>
            </a:r>
            <a:r>
              <a:rPr lang="fr-FR" sz="2000" dirty="0" smtClean="0"/>
              <a:t>, c'est à dire requête préparée, qui va contenir les propriétés et méthodes avec lesquelles il sera possible d'accéder à la base de données $</a:t>
            </a:r>
            <a:r>
              <a:rPr lang="fr-FR" sz="2000" dirty="0" err="1" smtClean="0"/>
              <a:t>db</a:t>
            </a:r>
            <a:r>
              <a:rPr lang="fr-FR" sz="2000" dirty="0" smtClean="0"/>
              <a:t>.</a:t>
            </a:r>
          </a:p>
          <a:p>
            <a:pPr marL="0" indent="0">
              <a:buNone/>
            </a:pPr>
            <a:r>
              <a:rPr lang="fr-FR" sz="2000" dirty="0" smtClean="0"/>
              <a:t>Important : la préparation d'une requête ne doit être effectuée qu'une seule fois.</a:t>
            </a:r>
          </a:p>
          <a:p>
            <a:pPr marL="0" indent="0">
              <a:buNone/>
            </a:pPr>
            <a:r>
              <a:rPr lang="fr-FR" sz="2000" b="1" dirty="0">
                <a:solidFill>
                  <a:schemeClr val="tx2">
                    <a:lumMod val="75000"/>
                  </a:schemeClr>
                </a:solidFill>
              </a:rPr>
              <a:t>$</a:t>
            </a:r>
            <a:r>
              <a:rPr lang="fr-FR" sz="2000" b="1" dirty="0" err="1" smtClean="0">
                <a:solidFill>
                  <a:schemeClr val="tx2">
                    <a:lumMod val="75000"/>
                  </a:schemeClr>
                </a:solidFill>
              </a:rPr>
              <a:t>query</a:t>
            </a:r>
            <a:r>
              <a:rPr lang="fr-FR" sz="2000" b="1" dirty="0" smtClean="0">
                <a:solidFill>
                  <a:schemeClr val="tx2">
                    <a:lumMod val="75000"/>
                  </a:schemeClr>
                </a:solidFill>
              </a:rPr>
              <a:t> </a:t>
            </a:r>
            <a:r>
              <a:rPr lang="fr-FR" sz="2000" dirty="0" smtClean="0"/>
              <a:t>: requête SQL contenant le nom ou la position des paramètres à intégrer.</a:t>
            </a:r>
          </a:p>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param</a:t>
            </a:r>
            <a:r>
              <a:rPr lang="fr-FR" sz="2000" b="1" dirty="0" smtClean="0">
                <a:solidFill>
                  <a:schemeClr val="tx2">
                    <a:lumMod val="75000"/>
                  </a:schemeClr>
                </a:solidFill>
              </a:rPr>
              <a:t> </a:t>
            </a:r>
            <a:r>
              <a:rPr lang="fr-FR" sz="2000" dirty="0" smtClean="0"/>
              <a:t>: </a:t>
            </a:r>
            <a:r>
              <a:rPr lang="fr-FR" sz="2000" b="1" dirty="0" smtClean="0">
                <a:solidFill>
                  <a:schemeClr val="tx2">
                    <a:lumMod val="75000"/>
                  </a:schemeClr>
                </a:solidFill>
              </a:rPr>
              <a:t> </a:t>
            </a:r>
            <a:r>
              <a:rPr lang="fr-FR" sz="2000" dirty="0" smtClean="0"/>
              <a:t>(optionnel) tableau contenant une ou plusieurs paires clé=&gt;valeur correspondant à des attributs de PDOStatement comme </a:t>
            </a:r>
            <a:r>
              <a:rPr lang="fr-FR" sz="2000" i="1" dirty="0"/>
              <a:t>PDO::ATTR_CURSOR</a:t>
            </a:r>
            <a:r>
              <a:rPr lang="fr-FR" sz="2000" dirty="0"/>
              <a:t> </a:t>
            </a:r>
            <a:r>
              <a:rPr lang="fr-FR" sz="2000" dirty="0" smtClean="0"/>
              <a:t>=&gt; </a:t>
            </a:r>
            <a:r>
              <a:rPr lang="fr-FR" sz="2000" i="1" dirty="0"/>
              <a:t>PDO::CURSOR_SCROLL</a:t>
            </a:r>
            <a:r>
              <a:rPr lang="fr-FR" sz="2000" dirty="0"/>
              <a:t> pour demander un curseur scrollable. </a:t>
            </a:r>
            <a:endParaRPr lang="fr-FR" sz="2000" dirty="0" smtClean="0"/>
          </a:p>
          <a:p>
            <a:pPr marL="0" indent="0">
              <a:buNone/>
            </a:pPr>
            <a:r>
              <a:rPr lang="fr-FR" sz="2000" dirty="0" smtClean="0"/>
              <a:t>requête.</a:t>
            </a:r>
          </a:p>
        </p:txBody>
      </p:sp>
    </p:spTree>
    <p:extLst>
      <p:ext uri="{BB962C8B-B14F-4D97-AF65-F5344CB8AC3E}">
        <p14:creationId xmlns:p14="http://schemas.microsoft.com/office/powerpoint/2010/main" val="3636431299"/>
      </p:ext>
    </p:extLst>
  </p:cSld>
  <p:clrMapOvr>
    <a:masterClrMapping/>
  </p:clrMapOvr>
  <p:transition spd="slow">
    <p:wipe dir="d"/>
  </p:transition>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1 / préparation</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83568" y="1412776"/>
            <a:ext cx="8460432" cy="5328592"/>
          </a:xfrm>
        </p:spPr>
        <p:txBody>
          <a:bodyPr numCol="1">
            <a:normAutofit/>
          </a:bodyPr>
          <a:lstStyle/>
          <a:p>
            <a:pPr marL="0" indent="0">
              <a:buNone/>
            </a:pPr>
            <a:r>
              <a:rPr lang="fr-FR" sz="2000" b="1" dirty="0" smtClean="0">
                <a:solidFill>
                  <a:schemeClr val="accent2">
                    <a:lumMod val="75000"/>
                  </a:schemeClr>
                </a:solidFill>
              </a:rPr>
              <a:t>Les paramètres de la requête :</a:t>
            </a:r>
          </a:p>
          <a:p>
            <a:pPr marL="0" indent="0">
              <a:buNone/>
            </a:pPr>
            <a:r>
              <a:rPr lang="fr-FR" sz="2000" dirty="0" smtClean="0"/>
              <a:t>Chaque paramètre de la requête correspond à un élément de la requête. Il peut être indiquer explicitement ou bien par sa position :</a:t>
            </a:r>
          </a:p>
          <a:p>
            <a:pPr marL="0" indent="0">
              <a:buNone/>
            </a:pPr>
            <a:endParaRPr lang="fr-FR" sz="2000" dirty="0" smtClean="0"/>
          </a:p>
          <a:p>
            <a:pPr marL="0" indent="0">
              <a:buNone/>
            </a:pPr>
            <a:r>
              <a:rPr lang="fr-FR" sz="2000" dirty="0" smtClean="0"/>
              <a:t>Explicitement : paramètre ou marqueur nommé :</a:t>
            </a:r>
          </a:p>
          <a:p>
            <a:pPr marL="0" indent="0">
              <a:buNone/>
            </a:pPr>
            <a:r>
              <a:rPr lang="fr-FR" sz="2000" dirty="0" smtClean="0"/>
              <a:t>le paramètre commence par </a:t>
            </a:r>
            <a:r>
              <a:rPr lang="fr-FR" sz="2000" b="1" dirty="0" smtClean="0">
                <a:solidFill>
                  <a:schemeClr val="accent2">
                    <a:lumMod val="75000"/>
                  </a:schemeClr>
                </a:solidFill>
              </a:rPr>
              <a:t>: </a:t>
            </a:r>
            <a:r>
              <a:rPr lang="fr-FR" sz="2000" dirty="0" smtClean="0"/>
              <a:t>suivi d'un nom sans espace (alphanumérique + _), par exemple :</a:t>
            </a:r>
          </a:p>
          <a:p>
            <a:pPr marL="0" indent="0">
              <a:buNone/>
            </a:pPr>
            <a:r>
              <a:rPr lang="fr-FR" sz="2000" b="1" dirty="0" smtClean="0">
                <a:latin typeface="Courier New" pitchFamily="49" charset="0"/>
                <a:cs typeface="Courier New" pitchFamily="49" charset="0"/>
              </a:rPr>
              <a:t>$</a:t>
            </a:r>
            <a:r>
              <a:rPr lang="fr-FR" sz="2000" b="1" dirty="0" err="1" smtClean="0">
                <a:latin typeface="Courier New" pitchFamily="49" charset="0"/>
                <a:cs typeface="Courier New" pitchFamily="49" charset="0"/>
              </a:rPr>
              <a:t>query</a:t>
            </a:r>
            <a:r>
              <a:rPr lang="fr-FR" sz="2000" b="1" dirty="0" smtClean="0">
                <a:latin typeface="Courier New" pitchFamily="49" charset="0"/>
                <a:cs typeface="Courier New" pitchFamily="49" charset="0"/>
              </a:rPr>
              <a:t>="SELECT * FROM villes WHERE </a:t>
            </a:r>
            <a:r>
              <a:rPr lang="fr-FR" sz="2000" b="1" dirty="0" err="1" smtClean="0">
                <a:latin typeface="Courier New" pitchFamily="49" charset="0"/>
                <a:cs typeface="Courier New" pitchFamily="49" charset="0"/>
              </a:rPr>
              <a:t>cp</a:t>
            </a:r>
            <a:r>
              <a:rPr lang="fr-FR" sz="2000" b="1" dirty="0">
                <a:latin typeface="Courier New" pitchFamily="49" charset="0"/>
                <a:cs typeface="Courier New" pitchFamily="49" charset="0"/>
              </a:rPr>
              <a:t> </a:t>
            </a:r>
            <a:r>
              <a:rPr lang="fr-FR" sz="2000" b="1" dirty="0" smtClean="0">
                <a:latin typeface="Courier New" pitchFamily="49" charset="0"/>
                <a:cs typeface="Courier New" pitchFamily="49" charset="0"/>
              </a:rPr>
              <a:t>= </a:t>
            </a:r>
            <a:r>
              <a:rPr lang="fr-FR" sz="2000" b="1" dirty="0" smtClean="0">
                <a:solidFill>
                  <a:schemeClr val="accent2">
                    <a:lumMod val="75000"/>
                  </a:schemeClr>
                </a:solidFill>
                <a:latin typeface="Courier New" pitchFamily="49" charset="0"/>
                <a:cs typeface="Courier New" pitchFamily="49" charset="0"/>
              </a:rPr>
              <a:t>:</a:t>
            </a:r>
            <a:r>
              <a:rPr lang="fr-FR" sz="2000" b="1" dirty="0" err="1" smtClean="0">
                <a:solidFill>
                  <a:schemeClr val="accent2">
                    <a:lumMod val="75000"/>
                  </a:schemeClr>
                </a:solidFill>
                <a:latin typeface="Courier New" pitchFamily="49" charset="0"/>
                <a:cs typeface="Courier New" pitchFamily="49" charset="0"/>
              </a:rPr>
              <a:t>codepostal</a:t>
            </a:r>
            <a:r>
              <a:rPr lang="fr-FR" sz="2000" b="1" dirty="0" smtClean="0">
                <a:latin typeface="Courier New" pitchFamily="49" charset="0"/>
                <a:cs typeface="Courier New" pitchFamily="49" charset="0"/>
              </a:rPr>
              <a:t> ";</a:t>
            </a:r>
          </a:p>
          <a:p>
            <a:pPr marL="0" indent="0">
              <a:buNone/>
            </a:pPr>
            <a:r>
              <a:rPr lang="fr-FR" sz="2000" b="1" dirty="0">
                <a:latin typeface="Courier New" pitchFamily="49" charset="0"/>
                <a:cs typeface="Courier New" pitchFamily="49" charset="0"/>
              </a:rPr>
              <a:t>$cde = </a:t>
            </a:r>
            <a:r>
              <a:rPr lang="fr-FR" sz="2000" b="1" dirty="0" smtClean="0">
                <a:latin typeface="Courier New" pitchFamily="49" charset="0"/>
                <a:cs typeface="Courier New" pitchFamily="49" charset="0"/>
              </a:rPr>
              <a:t>$</a:t>
            </a:r>
            <a:r>
              <a:rPr lang="fr-FR" sz="2000" b="1" dirty="0" err="1" smtClean="0">
                <a:latin typeface="Courier New" pitchFamily="49" charset="0"/>
                <a:cs typeface="Courier New" pitchFamily="49" charset="0"/>
              </a:rPr>
              <a:t>dbh</a:t>
            </a:r>
            <a:r>
              <a:rPr lang="fr-FR" sz="2000" b="1" dirty="0" smtClean="0">
                <a:latin typeface="Courier New" pitchFamily="49" charset="0"/>
                <a:cs typeface="Courier New" pitchFamily="49" charset="0"/>
              </a:rPr>
              <a:t>-&gt;</a:t>
            </a:r>
            <a:r>
              <a:rPr lang="fr-FR" sz="2000" b="1" dirty="0" err="1" smtClean="0">
                <a:solidFill>
                  <a:schemeClr val="accent2">
                    <a:lumMod val="75000"/>
                  </a:schemeClr>
                </a:solidFill>
                <a:latin typeface="Courier New" pitchFamily="49" charset="0"/>
                <a:cs typeface="Courier New" pitchFamily="49" charset="0"/>
              </a:rPr>
              <a:t>prepare</a:t>
            </a:r>
            <a:r>
              <a:rPr lang="fr-FR" sz="2000" b="1" dirty="0" smtClean="0">
                <a:latin typeface="Courier New" pitchFamily="49" charset="0"/>
                <a:cs typeface="Courier New" pitchFamily="49" charset="0"/>
              </a:rPr>
              <a:t>($</a:t>
            </a:r>
            <a:r>
              <a:rPr lang="fr-FR" sz="2000" b="1" dirty="0" err="1" smtClean="0">
                <a:latin typeface="Courier New" pitchFamily="49" charset="0"/>
                <a:cs typeface="Courier New" pitchFamily="49" charset="0"/>
              </a:rPr>
              <a:t>query</a:t>
            </a:r>
            <a:r>
              <a:rPr lang="fr-FR" sz="2000" b="1" dirty="0" smtClean="0">
                <a:latin typeface="Courier New" pitchFamily="49" charset="0"/>
                <a:cs typeface="Courier New" pitchFamily="49" charset="0"/>
              </a:rPr>
              <a:t>);</a:t>
            </a:r>
          </a:p>
          <a:p>
            <a:pPr marL="0" indent="0">
              <a:buNone/>
            </a:pPr>
            <a:r>
              <a:rPr lang="fr-FR" sz="2000" dirty="0" smtClean="0">
                <a:cs typeface="Courier New" pitchFamily="49" charset="0"/>
              </a:rPr>
              <a:t>PHP compile la requête et attend un paramètre </a:t>
            </a:r>
            <a:r>
              <a:rPr lang="fr-FR" sz="2000" b="1" dirty="0">
                <a:solidFill>
                  <a:schemeClr val="accent2">
                    <a:lumMod val="75000"/>
                  </a:schemeClr>
                </a:solidFill>
                <a:latin typeface="Courier New" pitchFamily="49" charset="0"/>
                <a:cs typeface="Courier New" pitchFamily="49" charset="0"/>
              </a:rPr>
              <a:t>:</a:t>
            </a:r>
            <a:r>
              <a:rPr lang="fr-FR" sz="2000" b="1" dirty="0" err="1">
                <a:solidFill>
                  <a:schemeClr val="accent2">
                    <a:lumMod val="75000"/>
                  </a:schemeClr>
                </a:solidFill>
                <a:latin typeface="Courier New" pitchFamily="49" charset="0"/>
                <a:cs typeface="Courier New" pitchFamily="49" charset="0"/>
              </a:rPr>
              <a:t>codepostal</a:t>
            </a:r>
            <a:r>
              <a:rPr lang="fr-FR" sz="2000" dirty="0" smtClean="0">
                <a:cs typeface="Courier New" pitchFamily="49" charset="0"/>
              </a:rPr>
              <a:t> pour finaliser la requête</a:t>
            </a:r>
            <a:endParaRPr lang="fr-FR" sz="2000" dirty="0">
              <a:cs typeface="Courier New" pitchFamily="49" charset="0"/>
            </a:endParaRPr>
          </a:p>
        </p:txBody>
      </p:sp>
    </p:spTree>
    <p:extLst>
      <p:ext uri="{BB962C8B-B14F-4D97-AF65-F5344CB8AC3E}">
        <p14:creationId xmlns:p14="http://schemas.microsoft.com/office/powerpoint/2010/main" val="185228332"/>
      </p:ext>
    </p:extLst>
  </p:cSld>
  <p:clrMapOvr>
    <a:masterClrMapping/>
  </p:clrMapOvr>
  <p:transition spd="slow">
    <p:wipe dir="d"/>
  </p:transition>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1 / préparation</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611560" y="1412776"/>
            <a:ext cx="8424936" cy="5328592"/>
          </a:xfrm>
        </p:spPr>
        <p:txBody>
          <a:bodyPr numCol="1">
            <a:normAutofit/>
          </a:bodyPr>
          <a:lstStyle/>
          <a:p>
            <a:pPr marL="0" indent="0">
              <a:buNone/>
            </a:pPr>
            <a:r>
              <a:rPr lang="fr-FR" sz="2000" dirty="0" smtClean="0"/>
              <a:t>Par sa position : paramètre ou marqueur interrogatif :</a:t>
            </a:r>
          </a:p>
          <a:p>
            <a:pPr marL="0" indent="0">
              <a:buNone/>
            </a:pPr>
            <a:endParaRPr lang="fr-FR" sz="2000" dirty="0" smtClean="0"/>
          </a:p>
          <a:p>
            <a:pPr marL="0" indent="0">
              <a:buNone/>
            </a:pPr>
            <a:r>
              <a:rPr lang="fr-FR" sz="2000" dirty="0" smtClean="0"/>
              <a:t>le paramètre est représenté par un </a:t>
            </a:r>
            <a:r>
              <a:rPr lang="fr-FR" sz="2000" b="1" dirty="0" smtClean="0">
                <a:solidFill>
                  <a:schemeClr val="accent2">
                    <a:lumMod val="75000"/>
                  </a:schemeClr>
                </a:solidFill>
              </a:rPr>
              <a:t>?</a:t>
            </a:r>
          </a:p>
          <a:p>
            <a:pPr marL="0" indent="0">
              <a:buNone/>
            </a:pP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query</a:t>
            </a:r>
            <a:r>
              <a:rPr lang="fr-FR" sz="2000" b="1" dirty="0">
                <a:latin typeface="Courier New" pitchFamily="49" charset="0"/>
                <a:cs typeface="Courier New" pitchFamily="49" charset="0"/>
              </a:rPr>
              <a:t>="SELECT * FROM villes WHERE </a:t>
            </a:r>
            <a:r>
              <a:rPr lang="fr-FR" sz="2000" b="1" dirty="0" err="1">
                <a:latin typeface="Courier New" pitchFamily="49" charset="0"/>
                <a:cs typeface="Courier New" pitchFamily="49" charset="0"/>
              </a:rPr>
              <a:t>cp</a:t>
            </a:r>
            <a:r>
              <a:rPr lang="fr-FR" sz="2000" b="1" dirty="0">
                <a:latin typeface="Courier New" pitchFamily="49" charset="0"/>
                <a:cs typeface="Courier New" pitchFamily="49" charset="0"/>
              </a:rPr>
              <a:t> = </a:t>
            </a:r>
            <a:r>
              <a:rPr lang="fr-FR" sz="2000" b="1" dirty="0" smtClean="0">
                <a:solidFill>
                  <a:schemeClr val="accent2">
                    <a:lumMod val="75000"/>
                  </a:schemeClr>
                </a:solidFill>
                <a:latin typeface="Courier New" pitchFamily="49" charset="0"/>
                <a:cs typeface="Courier New" pitchFamily="49" charset="0"/>
              </a:rPr>
              <a:t>?</a:t>
            </a:r>
            <a:r>
              <a:rPr lang="fr-FR" sz="2000" b="1" dirty="0" smtClean="0">
                <a:latin typeface="Courier New" pitchFamily="49" charset="0"/>
                <a:cs typeface="Courier New" pitchFamily="49" charset="0"/>
              </a:rPr>
              <a:t> ";</a:t>
            </a:r>
          </a:p>
          <a:p>
            <a:pPr marL="0" indent="0">
              <a:buNone/>
            </a:pPr>
            <a:r>
              <a:rPr lang="fr-FR" sz="2000" b="1" dirty="0">
                <a:latin typeface="Courier New" pitchFamily="49" charset="0"/>
                <a:cs typeface="Courier New" pitchFamily="49" charset="0"/>
              </a:rPr>
              <a:t>$cde = </a:t>
            </a:r>
            <a:r>
              <a:rPr lang="fr-FR" sz="2000" b="1" dirty="0" smtClean="0">
                <a:latin typeface="Courier New" pitchFamily="49" charset="0"/>
                <a:cs typeface="Courier New" pitchFamily="49" charset="0"/>
              </a:rPr>
              <a:t>$</a:t>
            </a:r>
            <a:r>
              <a:rPr lang="fr-FR" sz="2000" b="1" dirty="0" err="1">
                <a:latin typeface="Courier New" pitchFamily="49" charset="0"/>
                <a:cs typeface="Courier New" pitchFamily="49" charset="0"/>
              </a:rPr>
              <a:t>dbh</a:t>
            </a:r>
            <a:r>
              <a:rPr lang="fr-FR" sz="2000" b="1" dirty="0">
                <a:latin typeface="Courier New" pitchFamily="49" charset="0"/>
                <a:cs typeface="Courier New" pitchFamily="49" charset="0"/>
              </a:rPr>
              <a:t>-&gt;</a:t>
            </a:r>
            <a:r>
              <a:rPr lang="fr-FR" sz="2000" b="1" dirty="0" err="1">
                <a:solidFill>
                  <a:schemeClr val="accent2">
                    <a:lumMod val="75000"/>
                  </a:schemeClr>
                </a:solidFill>
                <a:latin typeface="Courier New" pitchFamily="49" charset="0"/>
                <a:cs typeface="Courier New" pitchFamily="49" charset="0"/>
              </a:rPr>
              <a:t>prepare</a:t>
            </a: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query</a:t>
            </a:r>
            <a:r>
              <a:rPr lang="fr-FR" sz="2000" b="1" dirty="0">
                <a:latin typeface="Courier New" pitchFamily="49" charset="0"/>
                <a:cs typeface="Courier New" pitchFamily="49" charset="0"/>
              </a:rPr>
              <a:t>);</a:t>
            </a:r>
          </a:p>
          <a:p>
            <a:pPr marL="0" indent="0">
              <a:buNone/>
            </a:pPr>
            <a:r>
              <a:rPr lang="fr-FR" sz="2000" dirty="0">
                <a:cs typeface="Courier New" pitchFamily="49" charset="0"/>
              </a:rPr>
              <a:t>PHP compile la requête et attend un </a:t>
            </a:r>
            <a:r>
              <a:rPr lang="fr-FR" sz="2000" dirty="0" smtClean="0">
                <a:cs typeface="Courier New" pitchFamily="49" charset="0"/>
              </a:rPr>
              <a:t>paramètre interrogatif  </a:t>
            </a:r>
            <a:r>
              <a:rPr lang="fr-FR" sz="2000" b="1" dirty="0" smtClean="0">
                <a:solidFill>
                  <a:schemeClr val="accent2">
                    <a:lumMod val="75000"/>
                  </a:schemeClr>
                </a:solidFill>
                <a:latin typeface="Courier New" pitchFamily="49" charset="0"/>
                <a:cs typeface="Courier New" pitchFamily="49" charset="0"/>
              </a:rPr>
              <a:t>?</a:t>
            </a:r>
            <a:r>
              <a:rPr lang="fr-FR" sz="2000" dirty="0" smtClean="0">
                <a:cs typeface="Courier New" pitchFamily="49" charset="0"/>
              </a:rPr>
              <a:t> </a:t>
            </a:r>
            <a:r>
              <a:rPr lang="fr-FR" sz="2000" dirty="0">
                <a:cs typeface="Courier New" pitchFamily="49" charset="0"/>
              </a:rPr>
              <a:t>pour finaliser la </a:t>
            </a:r>
            <a:r>
              <a:rPr lang="fr-FR" sz="2000" dirty="0" smtClean="0">
                <a:cs typeface="Courier New" pitchFamily="49" charset="0"/>
              </a:rPr>
              <a:t>requête.</a:t>
            </a:r>
          </a:p>
          <a:p>
            <a:pPr marL="0" indent="0">
              <a:buNone/>
            </a:pPr>
            <a:endParaRPr lang="fr-FR" sz="2000" b="1" dirty="0">
              <a:latin typeface="Courier New" pitchFamily="49" charset="0"/>
              <a:cs typeface="Courier New" pitchFamily="49" charset="0"/>
            </a:endParaRPr>
          </a:p>
          <a:p>
            <a:pPr marL="0" indent="0">
              <a:buNone/>
            </a:pPr>
            <a:r>
              <a:rPr lang="fr-FR" sz="2000" dirty="0" smtClean="0"/>
              <a:t>Dans les cas où plusieurs paramètres coexistent, la différenciation entre eux est caractérisée par l'ordre dans lequel ils apparaissent dans la requête :</a:t>
            </a:r>
          </a:p>
          <a:p>
            <a:pPr marL="0" indent="0">
              <a:buNone/>
            </a:pP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query</a:t>
            </a:r>
            <a:r>
              <a:rPr lang="fr-FR" sz="2000" b="1" dirty="0">
                <a:latin typeface="Courier New" pitchFamily="49" charset="0"/>
                <a:cs typeface="Courier New" pitchFamily="49" charset="0"/>
              </a:rPr>
              <a:t>="SELECT * FROM villes WHERE </a:t>
            </a:r>
            <a:r>
              <a:rPr lang="fr-FR" sz="2000" b="1" dirty="0" err="1">
                <a:latin typeface="Courier New" pitchFamily="49" charset="0"/>
                <a:cs typeface="Courier New" pitchFamily="49" charset="0"/>
              </a:rPr>
              <a:t>cp</a:t>
            </a:r>
            <a:r>
              <a:rPr lang="fr-FR" sz="2000" b="1" dirty="0">
                <a:latin typeface="Courier New" pitchFamily="49" charset="0"/>
                <a:cs typeface="Courier New" pitchFamily="49" charset="0"/>
              </a:rPr>
              <a:t> = </a:t>
            </a:r>
            <a:r>
              <a:rPr lang="fr-FR" sz="2000" b="1" dirty="0">
                <a:solidFill>
                  <a:schemeClr val="accent2">
                    <a:lumMod val="75000"/>
                  </a:schemeClr>
                </a:solidFill>
                <a:latin typeface="Courier New" pitchFamily="49" charset="0"/>
                <a:cs typeface="Courier New" pitchFamily="49" charset="0"/>
              </a:rPr>
              <a:t>?</a:t>
            </a:r>
            <a:r>
              <a:rPr lang="fr-FR" sz="2000" b="1" dirty="0">
                <a:latin typeface="Courier New" pitchFamily="49" charset="0"/>
                <a:cs typeface="Courier New" pitchFamily="49" charset="0"/>
              </a:rPr>
              <a:t> </a:t>
            </a:r>
            <a:r>
              <a:rPr lang="fr-FR" sz="2000" b="1" dirty="0" smtClean="0">
                <a:latin typeface="Courier New" pitchFamily="49" charset="0"/>
                <a:cs typeface="Courier New" pitchFamily="49" charset="0"/>
              </a:rPr>
              <a:t>ORDER BY </a:t>
            </a:r>
            <a:r>
              <a:rPr lang="fr-FR" sz="2000" b="1" dirty="0" smtClean="0">
                <a:solidFill>
                  <a:schemeClr val="accent2">
                    <a:lumMod val="75000"/>
                  </a:schemeClr>
                </a:solidFill>
                <a:latin typeface="Courier New" pitchFamily="49" charset="0"/>
                <a:cs typeface="Courier New" pitchFamily="49" charset="0"/>
              </a:rPr>
              <a:t>?</a:t>
            </a:r>
            <a:r>
              <a:rPr lang="fr-FR" sz="2000" b="1" dirty="0" smtClean="0">
                <a:latin typeface="Courier New" pitchFamily="49" charset="0"/>
                <a:cs typeface="Courier New" pitchFamily="49" charset="0"/>
              </a:rPr>
              <a:t>";</a:t>
            </a:r>
            <a:endParaRPr lang="fr-FR" sz="2000" b="1" dirty="0">
              <a:latin typeface="Courier New" pitchFamily="49" charset="0"/>
              <a:cs typeface="Courier New" pitchFamily="49" charset="0"/>
            </a:endParaRPr>
          </a:p>
          <a:p>
            <a:pPr marL="0" indent="0">
              <a:buNone/>
            </a:pPr>
            <a:r>
              <a:rPr lang="fr-FR" sz="2000" b="1" dirty="0">
                <a:latin typeface="Courier New" pitchFamily="49" charset="0"/>
                <a:cs typeface="Courier New" pitchFamily="49" charset="0"/>
              </a:rPr>
              <a:t>$cde = </a:t>
            </a:r>
            <a:r>
              <a:rPr lang="fr-FR" sz="2000" b="1" dirty="0" smtClean="0">
                <a:latin typeface="Courier New" pitchFamily="49" charset="0"/>
                <a:cs typeface="Courier New" pitchFamily="49" charset="0"/>
              </a:rPr>
              <a:t>$</a:t>
            </a:r>
            <a:r>
              <a:rPr lang="fr-FR" sz="2000" b="1" dirty="0" err="1">
                <a:latin typeface="Courier New" pitchFamily="49" charset="0"/>
                <a:cs typeface="Courier New" pitchFamily="49" charset="0"/>
              </a:rPr>
              <a:t>dbh</a:t>
            </a:r>
            <a:r>
              <a:rPr lang="fr-FR" sz="2000" b="1" dirty="0">
                <a:latin typeface="Courier New" pitchFamily="49" charset="0"/>
                <a:cs typeface="Courier New" pitchFamily="49" charset="0"/>
              </a:rPr>
              <a:t>-&gt;</a:t>
            </a:r>
            <a:r>
              <a:rPr lang="fr-FR" sz="2000" b="1" dirty="0" err="1">
                <a:solidFill>
                  <a:schemeClr val="accent2">
                    <a:lumMod val="75000"/>
                  </a:schemeClr>
                </a:solidFill>
                <a:latin typeface="Courier New" pitchFamily="49" charset="0"/>
                <a:cs typeface="Courier New" pitchFamily="49" charset="0"/>
              </a:rPr>
              <a:t>prepare</a:t>
            </a: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query</a:t>
            </a:r>
            <a:r>
              <a:rPr lang="fr-FR" sz="2000" b="1" dirty="0">
                <a:latin typeface="Courier New" pitchFamily="49" charset="0"/>
                <a:cs typeface="Courier New" pitchFamily="49" charset="0"/>
              </a:rPr>
              <a:t>);</a:t>
            </a:r>
          </a:p>
          <a:p>
            <a:pPr marL="0" indent="0">
              <a:buNone/>
            </a:pPr>
            <a:endParaRPr lang="fr-FR" sz="2000" dirty="0" smtClean="0"/>
          </a:p>
          <a:p>
            <a:pPr marL="0" indent="0">
              <a:buNone/>
            </a:pPr>
            <a:r>
              <a:rPr lang="fr-FR" sz="2000" dirty="0" smtClean="0"/>
              <a:t>	</a:t>
            </a:r>
            <a:r>
              <a:rPr lang="fr-FR" sz="2000" dirty="0"/>
              <a:t>	</a:t>
            </a:r>
            <a:r>
              <a:rPr lang="fr-FR" sz="2000" dirty="0" smtClean="0"/>
              <a:t>		paramètre n°1                   paramètre n°2</a:t>
            </a:r>
          </a:p>
        </p:txBody>
      </p:sp>
      <p:cxnSp>
        <p:nvCxnSpPr>
          <p:cNvPr id="5" name="Connecteur droit avec flèche 4"/>
          <p:cNvCxnSpPr/>
          <p:nvPr/>
        </p:nvCxnSpPr>
        <p:spPr>
          <a:xfrm flipV="1">
            <a:off x="5508104" y="5301209"/>
            <a:ext cx="1384490" cy="7920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flipV="1">
            <a:off x="7452320" y="5274987"/>
            <a:ext cx="1080120" cy="81830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855885"/>
      </p:ext>
    </p:extLst>
  </p:cSld>
  <p:clrMapOvr>
    <a:masterClrMapping/>
  </p:clrMapOvr>
  <p:transition spd="slow">
    <p:wipe dir="d"/>
  </p:transition>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1 / préparation</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b="1" dirty="0" smtClean="0">
                <a:solidFill>
                  <a:schemeClr val="accent2">
                    <a:lumMod val="75000"/>
                  </a:schemeClr>
                </a:solidFill>
              </a:rPr>
              <a:t>Les champs de la requête :</a:t>
            </a:r>
          </a:p>
          <a:p>
            <a:pPr marL="0" indent="0">
              <a:buNone/>
            </a:pPr>
            <a:r>
              <a:rPr lang="fr-FR" sz="2000" dirty="0" smtClean="0"/>
              <a:t>Chaque champ de la requête va correspondre une variable qui sera spécifiée avec la méthode </a:t>
            </a:r>
            <a:r>
              <a:rPr lang="fr-FR" sz="2000" dirty="0" err="1" smtClean="0"/>
              <a:t>bindColumn</a:t>
            </a:r>
            <a:r>
              <a:rPr lang="fr-FR" sz="2000" dirty="0" smtClean="0"/>
              <a:t>()</a:t>
            </a:r>
          </a:p>
          <a:p>
            <a:pPr marL="0" indent="0">
              <a:buNone/>
            </a:pPr>
            <a:r>
              <a:rPr lang="fr-FR" sz="2000" dirty="0" smtClean="0"/>
              <a:t>Dans ce cas, la requête proprement dite n'est pas paramétrable, mais c'est la récupération des champs de la requête qui est paramétrable.</a:t>
            </a:r>
          </a:p>
          <a:p>
            <a:pPr marL="0" indent="0">
              <a:buNone/>
            </a:pPr>
            <a:endParaRPr lang="fr-FR" sz="2000" dirty="0" smtClean="0"/>
          </a:p>
          <a:p>
            <a:pPr marL="0" indent="0">
              <a:buNone/>
            </a:pPr>
            <a:r>
              <a:rPr lang="fr-FR" sz="2000" b="1" dirty="0" smtClean="0">
                <a:latin typeface="Courier New" pitchFamily="49" charset="0"/>
                <a:cs typeface="Courier New" pitchFamily="49" charset="0"/>
              </a:rPr>
              <a:t>$</a:t>
            </a:r>
            <a:r>
              <a:rPr lang="fr-FR" sz="2000" b="1" dirty="0" err="1">
                <a:latin typeface="Courier New" pitchFamily="49" charset="0"/>
                <a:cs typeface="Courier New" pitchFamily="49" charset="0"/>
              </a:rPr>
              <a:t>query</a:t>
            </a:r>
            <a:r>
              <a:rPr lang="fr-FR" sz="2000" b="1" dirty="0">
                <a:latin typeface="Courier New" pitchFamily="49" charset="0"/>
                <a:cs typeface="Courier New" pitchFamily="49" charset="0"/>
              </a:rPr>
              <a:t>="SELECT </a:t>
            </a:r>
            <a:r>
              <a:rPr lang="fr-FR" sz="2000" b="1" dirty="0" err="1" smtClean="0">
                <a:latin typeface="Courier New" pitchFamily="49" charset="0"/>
                <a:cs typeface="Courier New" pitchFamily="49" charset="0"/>
              </a:rPr>
              <a:t>cp</a:t>
            </a:r>
            <a:r>
              <a:rPr lang="fr-FR" sz="2000" b="1" dirty="0" smtClean="0">
                <a:latin typeface="Courier New" pitchFamily="49" charset="0"/>
                <a:cs typeface="Courier New" pitchFamily="49" charset="0"/>
              </a:rPr>
              <a:t>, nom FROM villes ORDER BY </a:t>
            </a:r>
            <a:r>
              <a:rPr lang="fr-FR" sz="2000" b="1" dirty="0" err="1" smtClean="0">
                <a:latin typeface="Courier New" pitchFamily="49" charset="0"/>
                <a:cs typeface="Courier New" pitchFamily="49" charset="0"/>
              </a:rPr>
              <a:t>cp</a:t>
            </a:r>
            <a:r>
              <a:rPr lang="fr-FR" sz="2000" b="1" dirty="0" smtClean="0">
                <a:latin typeface="Courier New" pitchFamily="49" charset="0"/>
                <a:cs typeface="Courier New" pitchFamily="49" charset="0"/>
              </a:rPr>
              <a:t>";</a:t>
            </a:r>
          </a:p>
          <a:p>
            <a:pPr marL="0" indent="0">
              <a:buNone/>
            </a:pPr>
            <a:r>
              <a:rPr lang="fr-FR" sz="2000" b="1" dirty="0" smtClean="0">
                <a:latin typeface="Courier New" pitchFamily="49" charset="0"/>
                <a:cs typeface="Courier New" pitchFamily="49" charset="0"/>
              </a:rPr>
              <a:t>$cde = $</a:t>
            </a:r>
            <a:r>
              <a:rPr lang="fr-FR" sz="2000" b="1" dirty="0" err="1" smtClean="0">
                <a:latin typeface="Courier New" pitchFamily="49" charset="0"/>
                <a:cs typeface="Courier New" pitchFamily="49" charset="0"/>
              </a:rPr>
              <a:t>dbh</a:t>
            </a:r>
            <a:r>
              <a:rPr lang="fr-FR" sz="2000" b="1" dirty="0" smtClean="0">
                <a:latin typeface="Courier New" pitchFamily="49" charset="0"/>
                <a:cs typeface="Courier New" pitchFamily="49" charset="0"/>
              </a:rPr>
              <a:t>-</a:t>
            </a:r>
            <a:r>
              <a:rPr lang="fr-FR" sz="2000" b="1" dirty="0">
                <a:latin typeface="Courier New" pitchFamily="49" charset="0"/>
                <a:cs typeface="Courier New" pitchFamily="49" charset="0"/>
              </a:rPr>
              <a:t>&gt;</a:t>
            </a:r>
            <a:r>
              <a:rPr lang="fr-FR" sz="2000" b="1" dirty="0" err="1">
                <a:solidFill>
                  <a:schemeClr val="accent2">
                    <a:lumMod val="75000"/>
                  </a:schemeClr>
                </a:solidFill>
                <a:latin typeface="Courier New" pitchFamily="49" charset="0"/>
                <a:cs typeface="Courier New" pitchFamily="49" charset="0"/>
              </a:rPr>
              <a:t>prepare</a:t>
            </a: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query</a:t>
            </a:r>
            <a:r>
              <a:rPr lang="fr-FR" sz="2000" b="1" dirty="0" smtClean="0">
                <a:latin typeface="Courier New" pitchFamily="49" charset="0"/>
                <a:cs typeface="Courier New" pitchFamily="49" charset="0"/>
              </a:rPr>
              <a:t>);</a:t>
            </a:r>
          </a:p>
          <a:p>
            <a:pPr marL="0" indent="0">
              <a:buNone/>
            </a:pPr>
            <a:r>
              <a:rPr lang="fr-FR" sz="2000" b="1" dirty="0" smtClean="0">
                <a:latin typeface="Courier New" pitchFamily="49" charset="0"/>
                <a:cs typeface="Courier New" pitchFamily="49" charset="0"/>
              </a:rPr>
              <a:t>......</a:t>
            </a:r>
          </a:p>
          <a:p>
            <a:pPr marL="0" indent="0">
              <a:buNone/>
            </a:pPr>
            <a:r>
              <a:rPr lang="fr-FR" sz="2000" b="1" dirty="0">
                <a:latin typeface="Courier New" pitchFamily="49" charset="0"/>
                <a:cs typeface="Courier New" pitchFamily="49" charset="0"/>
              </a:rPr>
              <a:t>$cde-&gt;</a:t>
            </a:r>
            <a:r>
              <a:rPr lang="fr-FR" sz="2000" b="1" dirty="0" err="1" smtClean="0">
                <a:solidFill>
                  <a:schemeClr val="accent2">
                    <a:lumMod val="75000"/>
                  </a:schemeClr>
                </a:solidFill>
                <a:latin typeface="Courier New" pitchFamily="49" charset="0"/>
                <a:cs typeface="Courier New" pitchFamily="49" charset="0"/>
              </a:rPr>
              <a:t>bindColumn</a:t>
            </a:r>
            <a:r>
              <a:rPr lang="fr-FR" sz="2000" b="1" dirty="0" smtClean="0">
                <a:latin typeface="Courier New" pitchFamily="49" charset="0"/>
                <a:cs typeface="Courier New" pitchFamily="49" charset="0"/>
              </a:rPr>
              <a:t>(1,$cp);</a:t>
            </a:r>
          </a:p>
          <a:p>
            <a:pPr marL="0" indent="0">
              <a:buNone/>
            </a:pPr>
            <a:r>
              <a:rPr lang="fr-FR" sz="2000" b="1" dirty="0" smtClean="0">
                <a:latin typeface="Courier New" pitchFamily="49" charset="0"/>
                <a:cs typeface="Courier New" pitchFamily="49" charset="0"/>
              </a:rPr>
              <a:t>$cde-&gt;</a:t>
            </a:r>
            <a:r>
              <a:rPr lang="fr-FR" sz="2000" b="1" dirty="0" err="1" smtClean="0">
                <a:solidFill>
                  <a:schemeClr val="accent2">
                    <a:lumMod val="75000"/>
                  </a:schemeClr>
                </a:solidFill>
                <a:latin typeface="Courier New" pitchFamily="49" charset="0"/>
                <a:cs typeface="Courier New" pitchFamily="49" charset="0"/>
              </a:rPr>
              <a:t>bindColumn</a:t>
            </a:r>
            <a:r>
              <a:rPr lang="fr-FR" sz="2000" b="1" dirty="0" smtClean="0">
                <a:latin typeface="Courier New" pitchFamily="49" charset="0"/>
                <a:cs typeface="Courier New" pitchFamily="49" charset="0"/>
              </a:rPr>
              <a:t>(2,$nom);</a:t>
            </a:r>
          </a:p>
          <a:p>
            <a:pPr marL="0" indent="0">
              <a:buNone/>
            </a:pPr>
            <a:endParaRPr lang="fr-FR" sz="2000" b="1" dirty="0" smtClean="0">
              <a:latin typeface="Courier New" pitchFamily="49" charset="0"/>
              <a:cs typeface="Courier New" pitchFamily="49" charset="0"/>
            </a:endParaRPr>
          </a:p>
          <a:p>
            <a:pPr marL="0" indent="0">
              <a:buNone/>
            </a:pPr>
            <a:r>
              <a:rPr lang="fr-FR" sz="2000" b="1" dirty="0">
                <a:latin typeface="Courier New" pitchFamily="49" charset="0"/>
                <a:cs typeface="Courier New" pitchFamily="49" charset="0"/>
              </a:rPr>
              <a:t>Le </a:t>
            </a:r>
            <a:r>
              <a:rPr lang="fr-FR" sz="2000" b="1" dirty="0" smtClean="0">
                <a:latin typeface="Courier New" pitchFamily="49" charset="0"/>
                <a:cs typeface="Courier New" pitchFamily="49" charset="0"/>
              </a:rPr>
              <a:t>1</a:t>
            </a:r>
            <a:r>
              <a:rPr lang="fr-FR" sz="2000" b="1" baseline="30000" dirty="0" smtClean="0">
                <a:latin typeface="Courier New" pitchFamily="49" charset="0"/>
                <a:cs typeface="Courier New" pitchFamily="49" charset="0"/>
              </a:rPr>
              <a:t>er</a:t>
            </a:r>
            <a:r>
              <a:rPr lang="fr-FR" sz="2000" b="1" dirty="0" smtClean="0">
                <a:latin typeface="Courier New" pitchFamily="49" charset="0"/>
                <a:cs typeface="Courier New" pitchFamily="49" charset="0"/>
              </a:rPr>
              <a:t> </a:t>
            </a:r>
            <a:r>
              <a:rPr lang="fr-FR" sz="2000" b="1" dirty="0">
                <a:latin typeface="Courier New" pitchFamily="49" charset="0"/>
                <a:cs typeface="Courier New" pitchFamily="49" charset="0"/>
              </a:rPr>
              <a:t>champ </a:t>
            </a:r>
            <a:r>
              <a:rPr lang="fr-FR" sz="2000" b="1" dirty="0" smtClean="0">
                <a:latin typeface="Courier New" pitchFamily="49" charset="0"/>
                <a:cs typeface="Courier New" pitchFamily="49" charset="0"/>
              </a:rPr>
              <a:t>(</a:t>
            </a:r>
            <a:r>
              <a:rPr lang="fr-FR" sz="2000" b="1" dirty="0" err="1" smtClean="0">
                <a:latin typeface="Courier New" pitchFamily="49" charset="0"/>
                <a:cs typeface="Courier New" pitchFamily="49" charset="0"/>
              </a:rPr>
              <a:t>cp</a:t>
            </a:r>
            <a:r>
              <a:rPr lang="fr-FR" sz="2000" b="1" dirty="0" smtClean="0">
                <a:latin typeface="Courier New" pitchFamily="49" charset="0"/>
                <a:cs typeface="Courier New" pitchFamily="49" charset="0"/>
              </a:rPr>
              <a:t>) </a:t>
            </a:r>
            <a:r>
              <a:rPr lang="fr-FR" sz="2000" b="1" dirty="0">
                <a:latin typeface="Courier New" pitchFamily="49" charset="0"/>
                <a:cs typeface="Courier New" pitchFamily="49" charset="0"/>
              </a:rPr>
              <a:t>sera stocké dans la variable </a:t>
            </a:r>
            <a:r>
              <a:rPr lang="fr-FR" sz="2000" b="1" dirty="0" smtClean="0">
                <a:latin typeface="Courier New" pitchFamily="49" charset="0"/>
                <a:cs typeface="Courier New" pitchFamily="49" charset="0"/>
              </a:rPr>
              <a:t>$</a:t>
            </a:r>
            <a:r>
              <a:rPr lang="fr-FR" sz="2000" b="1" dirty="0" err="1" smtClean="0">
                <a:latin typeface="Courier New" pitchFamily="49" charset="0"/>
                <a:cs typeface="Courier New" pitchFamily="49" charset="0"/>
              </a:rPr>
              <a:t>cp</a:t>
            </a:r>
            <a:r>
              <a:rPr lang="fr-FR" sz="2000" b="1" dirty="0" smtClean="0">
                <a:latin typeface="Courier New" pitchFamily="49" charset="0"/>
                <a:cs typeface="Courier New" pitchFamily="49" charset="0"/>
              </a:rPr>
              <a:t>.</a:t>
            </a:r>
            <a:endParaRPr lang="fr-FR" sz="2000" b="1" dirty="0">
              <a:latin typeface="Courier New" pitchFamily="49" charset="0"/>
              <a:cs typeface="Courier New" pitchFamily="49" charset="0"/>
            </a:endParaRPr>
          </a:p>
          <a:p>
            <a:pPr marL="0" indent="0">
              <a:buNone/>
            </a:pPr>
            <a:r>
              <a:rPr lang="fr-FR" sz="2000" b="1" dirty="0" smtClean="0">
                <a:latin typeface="Courier New" pitchFamily="49" charset="0"/>
                <a:cs typeface="Courier New" pitchFamily="49" charset="0"/>
              </a:rPr>
              <a:t>Le 2</a:t>
            </a:r>
            <a:r>
              <a:rPr lang="fr-FR" sz="2000" b="1" baseline="30000" dirty="0" smtClean="0">
                <a:latin typeface="Courier New" pitchFamily="49" charset="0"/>
                <a:cs typeface="Courier New" pitchFamily="49" charset="0"/>
              </a:rPr>
              <a:t>e</a:t>
            </a:r>
            <a:r>
              <a:rPr lang="fr-FR" sz="2000" b="1" dirty="0" smtClean="0">
                <a:latin typeface="Courier New" pitchFamily="49" charset="0"/>
                <a:cs typeface="Courier New" pitchFamily="49" charset="0"/>
              </a:rPr>
              <a:t> champ (nom) sera stocké dans la variable $nom.</a:t>
            </a:r>
          </a:p>
          <a:p>
            <a:pPr marL="0" indent="0">
              <a:buNone/>
            </a:pPr>
            <a:endParaRPr lang="fr-FR" sz="2000" b="1" dirty="0">
              <a:latin typeface="Courier New" pitchFamily="49" charset="0"/>
              <a:cs typeface="Courier New" pitchFamily="49" charset="0"/>
            </a:endParaRPr>
          </a:p>
        </p:txBody>
      </p:sp>
    </p:spTree>
    <p:extLst>
      <p:ext uri="{BB962C8B-B14F-4D97-AF65-F5344CB8AC3E}">
        <p14:creationId xmlns:p14="http://schemas.microsoft.com/office/powerpoint/2010/main" val="2012165088"/>
      </p:ext>
    </p:extLst>
  </p:cSld>
  <p:clrMapOvr>
    <a:masterClrMapping/>
  </p:clrMapOvr>
  <p:transition spd="slow">
    <p:wipe dir="d"/>
  </p:transition>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2 / paramétrage</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t>Il faut maintenant indiquer à la requête quels paramètres utiliser.</a:t>
            </a:r>
          </a:p>
          <a:p>
            <a:pPr marL="0" indent="0">
              <a:buNone/>
            </a:pPr>
            <a:r>
              <a:rPr lang="fr-FR" sz="2000" dirty="0" smtClean="0"/>
              <a:t>Pour cela, 3 méthodes de PDOStatement sont à notre disposition :</a:t>
            </a:r>
          </a:p>
          <a:p>
            <a:pPr marL="0" indent="0">
              <a:buNone/>
            </a:pPr>
            <a:endParaRPr lang="fr-FR" sz="2000" dirty="0" smtClean="0"/>
          </a:p>
          <a:p>
            <a:pPr marL="457200" indent="-457200">
              <a:buFont typeface="+mj-lt"/>
              <a:buAutoNum type="arabicPeriod"/>
            </a:pPr>
            <a:r>
              <a:rPr lang="fr-FR" sz="2000" dirty="0" err="1" smtClean="0"/>
              <a:t>bindColumn</a:t>
            </a:r>
            <a:r>
              <a:rPr lang="fr-FR" sz="2000" dirty="0" smtClean="0"/>
              <a:t> </a:t>
            </a:r>
            <a:r>
              <a:rPr lang="fr-FR" sz="2000" dirty="0"/>
              <a:t>: associe un champ (une colonne) à une variable.</a:t>
            </a:r>
          </a:p>
          <a:p>
            <a:pPr marL="457200" indent="-457200">
              <a:buFont typeface="+mj-lt"/>
              <a:buAutoNum type="arabicPeriod"/>
            </a:pPr>
            <a:r>
              <a:rPr lang="fr-FR" sz="2000" dirty="0" err="1" smtClean="0"/>
              <a:t>bindValue</a:t>
            </a:r>
            <a:r>
              <a:rPr lang="fr-FR" sz="2000" dirty="0" smtClean="0"/>
              <a:t> : associe une valeur à un paramètre de la requête,</a:t>
            </a:r>
          </a:p>
          <a:p>
            <a:pPr marL="457200" indent="-457200">
              <a:buFont typeface="+mj-lt"/>
              <a:buAutoNum type="arabicPeriod"/>
            </a:pPr>
            <a:r>
              <a:rPr lang="fr-FR" sz="2000" dirty="0" smtClean="0"/>
              <a:t>bindParam : associe une variable à un paramètre. Cette variable sera évaluée lors de l'exécution de la méthode </a:t>
            </a:r>
            <a:r>
              <a:rPr lang="fr-FR" sz="2000" dirty="0" err="1" smtClean="0"/>
              <a:t>execute</a:t>
            </a:r>
            <a:r>
              <a:rPr lang="fr-FR" sz="2000" dirty="0" smtClean="0"/>
              <a:t>().</a:t>
            </a:r>
          </a:p>
          <a:p>
            <a:pPr marL="0" indent="0">
              <a:buNone/>
            </a:pPr>
            <a:endParaRPr lang="fr-FR" sz="2000" dirty="0" smtClean="0"/>
          </a:p>
        </p:txBody>
      </p:sp>
    </p:spTree>
    <p:extLst>
      <p:ext uri="{BB962C8B-B14F-4D97-AF65-F5344CB8AC3E}">
        <p14:creationId xmlns:p14="http://schemas.microsoft.com/office/powerpoint/2010/main" val="2289912078"/>
      </p:ext>
    </p:extLst>
  </p:cSld>
  <p:clrMapOvr>
    <a:masterClrMapping/>
  </p:clrMapOvr>
  <p:transition spd="slow">
    <p:wipe dir="d"/>
  </p:transition>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2 / paramétrage </a:t>
            </a:r>
            <a:r>
              <a:rPr lang="fr-FR" sz="2400" b="1" i="1" dirty="0" err="1" smtClean="0">
                <a:solidFill>
                  <a:schemeClr val="accent2">
                    <a:lumMod val="75000"/>
                  </a:schemeClr>
                </a:solidFill>
              </a:rPr>
              <a:t>bindColumn</a:t>
            </a:r>
            <a:r>
              <a:rPr lang="fr-FR" sz="2400" b="1" i="1" dirty="0" smtClean="0">
                <a:solidFill>
                  <a:schemeClr val="accent2">
                    <a:lumMod val="75000"/>
                  </a:schemeClr>
                </a:solidFill>
              </a:rPr>
              <a:t>()</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err="1" smtClean="0"/>
              <a:t>bool</a:t>
            </a:r>
            <a:r>
              <a:rPr lang="fr-FR" sz="2000" dirty="0" smtClean="0"/>
              <a:t> PDOStatement-&gt;</a:t>
            </a:r>
            <a:r>
              <a:rPr lang="fr-FR" sz="2000" dirty="0" err="1" smtClean="0"/>
              <a:t>bindColumn</a:t>
            </a:r>
            <a:r>
              <a:rPr lang="fr-FR" sz="2000" b="1" dirty="0">
                <a:solidFill>
                  <a:schemeClr val="accent1">
                    <a:lumMod val="75000"/>
                  </a:schemeClr>
                </a:solidFill>
              </a:rPr>
              <a:t>($champ, $variable [, $type[, $</a:t>
            </a:r>
            <a:r>
              <a:rPr lang="fr-FR" sz="2000" b="1" dirty="0" err="1">
                <a:solidFill>
                  <a:schemeClr val="accent1">
                    <a:lumMod val="75000"/>
                  </a:schemeClr>
                </a:solidFill>
              </a:rPr>
              <a:t>maxlong</a:t>
            </a:r>
            <a:r>
              <a:rPr lang="fr-FR" sz="2000" b="1" dirty="0">
                <a:solidFill>
                  <a:schemeClr val="accent1">
                    <a:lumMod val="75000"/>
                  </a:schemeClr>
                </a:solidFill>
              </a:rPr>
              <a:t>[ ,$</a:t>
            </a:r>
            <a:r>
              <a:rPr lang="fr-FR" sz="2000" b="1" dirty="0" err="1">
                <a:solidFill>
                  <a:schemeClr val="accent1">
                    <a:lumMod val="75000"/>
                  </a:schemeClr>
                </a:solidFill>
              </a:rPr>
              <a:t>driver_data</a:t>
            </a:r>
            <a:r>
              <a:rPr lang="fr-FR" sz="2000" b="1" dirty="0">
                <a:solidFill>
                  <a:schemeClr val="accent1">
                    <a:lumMod val="75000"/>
                  </a:schemeClr>
                </a:solidFill>
              </a:rPr>
              <a:t>]]]</a:t>
            </a:r>
            <a:r>
              <a:rPr lang="fr-FR" sz="2000" dirty="0" smtClean="0"/>
              <a:t>)</a:t>
            </a:r>
          </a:p>
          <a:p>
            <a:pPr marL="0" indent="0">
              <a:buNone/>
            </a:pPr>
            <a:r>
              <a:rPr lang="fr-FR" sz="2000" dirty="0" smtClean="0"/>
              <a:t>Cette méthode lie un champ de la requête à une variable PHP. </a:t>
            </a:r>
          </a:p>
          <a:p>
            <a:pPr marL="0" indent="0">
              <a:buNone/>
            </a:pPr>
            <a:r>
              <a:rPr lang="fr-FR" sz="2000" dirty="0" smtClean="0"/>
              <a:t>Chaque appel aux méthodes </a:t>
            </a:r>
            <a:r>
              <a:rPr lang="fr-FR" sz="2000" dirty="0" err="1" smtClean="0"/>
              <a:t>fetch</a:t>
            </a:r>
            <a:r>
              <a:rPr lang="fr-FR" sz="2000" dirty="0" smtClean="0"/>
              <a:t>() ou </a:t>
            </a:r>
            <a:r>
              <a:rPr lang="fr-FR" sz="2000" dirty="0" err="1" smtClean="0"/>
              <a:t>fetchall</a:t>
            </a:r>
            <a:r>
              <a:rPr lang="fr-FR" sz="2000" dirty="0" smtClean="0"/>
              <a:t>() met à jour les variables de </a:t>
            </a:r>
            <a:r>
              <a:rPr lang="fr-FR" sz="2000" dirty="0" err="1" smtClean="0"/>
              <a:t>BindColumn</a:t>
            </a:r>
            <a:r>
              <a:rPr lang="fr-FR" sz="2000" dirty="0" smtClean="0"/>
              <a:t>().</a:t>
            </a:r>
          </a:p>
          <a:p>
            <a:pPr marL="0" indent="0">
              <a:buNone/>
            </a:pPr>
            <a:r>
              <a:rPr lang="fr-FR" sz="2000" dirty="0" smtClean="0"/>
              <a:t>Contrairement à bindParam() et </a:t>
            </a:r>
            <a:r>
              <a:rPr lang="fr-FR" sz="2000" dirty="0" err="1" smtClean="0"/>
              <a:t>bindValue</a:t>
            </a:r>
            <a:r>
              <a:rPr lang="fr-FR" sz="2000" dirty="0" smtClean="0"/>
              <a:t>(), cette méthode </a:t>
            </a:r>
            <a:r>
              <a:rPr lang="fr-FR" sz="2000" u="sng" dirty="0" smtClean="0"/>
              <a:t>doit être placée </a:t>
            </a:r>
            <a:r>
              <a:rPr lang="fr-FR" sz="2000" b="1" u="sng" dirty="0" smtClean="0">
                <a:solidFill>
                  <a:srgbClr val="FF0000"/>
                </a:solidFill>
              </a:rPr>
              <a:t>après</a:t>
            </a:r>
            <a:r>
              <a:rPr lang="fr-FR" sz="2000" u="sng" dirty="0" smtClean="0"/>
              <a:t> la méthode </a:t>
            </a:r>
            <a:r>
              <a:rPr lang="fr-FR" sz="2000" u="sng" dirty="0" err="1" smtClean="0"/>
              <a:t>execute</a:t>
            </a:r>
            <a:r>
              <a:rPr lang="fr-FR" sz="2000" u="sng" dirty="0" smtClean="0"/>
              <a:t>()</a:t>
            </a:r>
          </a:p>
          <a:p>
            <a:pPr marL="0" indent="0">
              <a:buNone/>
            </a:pPr>
            <a:endParaRPr lang="fr-FR" sz="2000" b="1" dirty="0" smtClean="0">
              <a:solidFill>
                <a:schemeClr val="accent1">
                  <a:lumMod val="75000"/>
                </a:schemeClr>
              </a:solidFill>
            </a:endParaRPr>
          </a:p>
          <a:p>
            <a:pPr marL="0" indent="0">
              <a:buNone/>
            </a:pPr>
            <a:r>
              <a:rPr lang="fr-FR" sz="2000" b="1" dirty="0" smtClean="0">
                <a:solidFill>
                  <a:schemeClr val="accent1">
                    <a:lumMod val="75000"/>
                  </a:schemeClr>
                </a:solidFill>
              </a:rPr>
              <a:t>$</a:t>
            </a:r>
            <a:r>
              <a:rPr lang="fr-FR" sz="2000" b="1" dirty="0">
                <a:solidFill>
                  <a:schemeClr val="accent1">
                    <a:lumMod val="75000"/>
                  </a:schemeClr>
                </a:solidFill>
              </a:rPr>
              <a:t>champ : </a:t>
            </a:r>
            <a:r>
              <a:rPr lang="fr-FR" sz="2000" dirty="0"/>
              <a:t>Numéro </a:t>
            </a:r>
            <a:r>
              <a:rPr lang="fr-FR" sz="2000" dirty="0" smtClean="0"/>
              <a:t>du champ </a:t>
            </a:r>
            <a:r>
              <a:rPr lang="fr-FR" sz="2000" dirty="0"/>
              <a:t>(en commençant à 1) ou nom </a:t>
            </a:r>
            <a:r>
              <a:rPr lang="fr-FR" sz="2000" dirty="0" smtClean="0"/>
              <a:t>du champ </a:t>
            </a:r>
            <a:r>
              <a:rPr lang="fr-FR" sz="2000" dirty="0"/>
              <a:t>dans le jeu de résultats. Si vous utilisez les noms de </a:t>
            </a:r>
            <a:r>
              <a:rPr lang="fr-FR" sz="2000" dirty="0" smtClean="0"/>
              <a:t>champs</a:t>
            </a:r>
            <a:r>
              <a:rPr lang="fr-FR" sz="2000" dirty="0"/>
              <a:t>, assurez-vous que le nom corresponde à la casse </a:t>
            </a:r>
            <a:r>
              <a:rPr lang="fr-FR" sz="2000" dirty="0" smtClean="0"/>
              <a:t>du champ.</a:t>
            </a:r>
          </a:p>
          <a:p>
            <a:pPr marL="0" indent="0">
              <a:buNone/>
            </a:pPr>
            <a:endParaRPr lang="fr-FR" sz="2000" b="1" dirty="0" smtClean="0">
              <a:solidFill>
                <a:schemeClr val="accent1">
                  <a:lumMod val="75000"/>
                </a:schemeClr>
              </a:solidFill>
            </a:endParaRPr>
          </a:p>
          <a:p>
            <a:pPr marL="0" indent="0">
              <a:buNone/>
            </a:pPr>
            <a:r>
              <a:rPr lang="fr-FR" sz="2000" b="1" dirty="0" smtClean="0">
                <a:solidFill>
                  <a:schemeClr val="accent1">
                    <a:lumMod val="75000"/>
                  </a:schemeClr>
                </a:solidFill>
              </a:rPr>
              <a:t>$</a:t>
            </a:r>
            <a:r>
              <a:rPr lang="fr-FR" sz="2000" b="1" dirty="0">
                <a:solidFill>
                  <a:schemeClr val="accent1">
                    <a:lumMod val="75000"/>
                  </a:schemeClr>
                </a:solidFill>
              </a:rPr>
              <a:t>variable </a:t>
            </a:r>
            <a:r>
              <a:rPr lang="fr-FR" sz="2000" dirty="0" smtClean="0"/>
              <a:t>: Nom de la variable PHP à laquelle le champ est lié.</a:t>
            </a:r>
          </a:p>
        </p:txBody>
      </p:sp>
    </p:spTree>
    <p:extLst>
      <p:ext uri="{BB962C8B-B14F-4D97-AF65-F5344CB8AC3E}">
        <p14:creationId xmlns:p14="http://schemas.microsoft.com/office/powerpoint/2010/main" val="312985393"/>
      </p:ext>
    </p:extLst>
  </p:cSld>
  <p:clrMapOvr>
    <a:masterClrMapping/>
  </p:clrMapOvr>
  <p:transition spd="slow">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Les </a:t>
            </a:r>
            <a:r>
              <a:rPr lang="fr-FR" b="1" i="1" dirty="0" smtClean="0"/>
              <a:t>opérateurs</a:t>
            </a:r>
            <a:endParaRPr lang="fr-FR" dirty="0"/>
          </a:p>
        </p:txBody>
      </p:sp>
      <p:sp>
        <p:nvSpPr>
          <p:cNvPr id="3" name="Espace réservé du contenu 2"/>
          <p:cNvSpPr>
            <a:spLocks noGrp="1"/>
          </p:cNvSpPr>
          <p:nvPr>
            <p:ph idx="1"/>
          </p:nvPr>
        </p:nvSpPr>
        <p:spPr>
          <a:xfrm>
            <a:off x="762000" y="1556792"/>
            <a:ext cx="8274496" cy="5040561"/>
          </a:xfrm>
        </p:spPr>
        <p:txBody>
          <a:bodyPr>
            <a:normAutofit/>
          </a:bodyPr>
          <a:lstStyle/>
          <a:p>
            <a:pPr marL="0" indent="0">
              <a:buNone/>
            </a:pPr>
            <a:r>
              <a:rPr lang="fr-FR" sz="2000" b="1" i="1" dirty="0"/>
              <a:t>Opérateurs d'incrémentation/décrémentation </a:t>
            </a:r>
            <a:endParaRPr lang="fr-FR" sz="2000" b="1" i="1" dirty="0" smtClean="0"/>
          </a:p>
          <a:p>
            <a:pPr marL="0" indent="0">
              <a:buNone/>
            </a:pPr>
            <a:r>
              <a:rPr lang="fr-FR" sz="2000" dirty="0"/>
              <a:t>On dispose comme en C des opérateurs ++ et --, à utiliser avant ou après le nom de variable.</a:t>
            </a:r>
          </a:p>
          <a:p>
            <a:pPr marL="0" indent="0">
              <a:buNone/>
            </a:pPr>
            <a:r>
              <a:rPr lang="fr-FR" sz="2000" dirty="0"/>
              <a:t>$a++; </a:t>
            </a:r>
            <a:r>
              <a:rPr lang="fr-FR" sz="2000" dirty="0" smtClean="0"/>
              <a:t>	// </a:t>
            </a:r>
            <a:r>
              <a:rPr lang="fr-FR" sz="2000" dirty="0"/>
              <a:t>retourne $a puis l'incrémente de 1</a:t>
            </a:r>
          </a:p>
          <a:p>
            <a:pPr marL="0" indent="0">
              <a:buNone/>
            </a:pPr>
            <a:r>
              <a:rPr lang="fr-FR" sz="2000" dirty="0"/>
              <a:t>++$a</a:t>
            </a:r>
            <a:r>
              <a:rPr lang="fr-FR" sz="2000" dirty="0" smtClean="0"/>
              <a:t>;	 </a:t>
            </a:r>
            <a:r>
              <a:rPr lang="fr-FR" sz="2000" dirty="0"/>
              <a:t>// incrémente $a de 1 puis retourne $a</a:t>
            </a:r>
          </a:p>
          <a:p>
            <a:pPr marL="0" indent="0">
              <a:buNone/>
            </a:pPr>
            <a:r>
              <a:rPr lang="fr-FR" sz="2000" dirty="0"/>
              <a:t>$a--; </a:t>
            </a:r>
            <a:r>
              <a:rPr lang="fr-FR" sz="2000" dirty="0" smtClean="0"/>
              <a:t>	// </a:t>
            </a:r>
            <a:r>
              <a:rPr lang="fr-FR" sz="2000" dirty="0"/>
              <a:t>retourne $a puis décrémente de 1</a:t>
            </a:r>
          </a:p>
          <a:p>
            <a:pPr marL="0" indent="0">
              <a:buNone/>
            </a:pPr>
            <a:r>
              <a:rPr lang="fr-FR" sz="2000" dirty="0"/>
              <a:t>--$a; </a:t>
            </a:r>
            <a:r>
              <a:rPr lang="fr-FR" sz="2000" dirty="0" smtClean="0"/>
              <a:t>	// </a:t>
            </a:r>
            <a:r>
              <a:rPr lang="fr-FR" sz="2000" dirty="0"/>
              <a:t>décrémente $a de 1 puis retourne $a</a:t>
            </a:r>
          </a:p>
          <a:p>
            <a:pPr marL="0" indent="0">
              <a:buNone/>
            </a:pPr>
            <a:r>
              <a:rPr lang="fr-FR" sz="2000" dirty="0"/>
              <a:t>Attention ! Les opérateurs réagissent aux types de variables. Le PHP réagit comme en PERL. Ainsi :</a:t>
            </a:r>
          </a:p>
          <a:p>
            <a:pPr marL="0" indent="0">
              <a:buNone/>
            </a:pPr>
            <a:r>
              <a:rPr lang="fr-FR" sz="2000" dirty="0"/>
              <a:t>$a='Z';</a:t>
            </a:r>
          </a:p>
          <a:p>
            <a:pPr marL="0" indent="0">
              <a:buNone/>
            </a:pPr>
            <a:r>
              <a:rPr lang="fr-FR" sz="2000" dirty="0"/>
              <a:t>$a++;</a:t>
            </a:r>
          </a:p>
          <a:p>
            <a:pPr marL="0" indent="0">
              <a:buNone/>
            </a:pPr>
            <a:r>
              <a:rPr lang="fr-FR" sz="2000" dirty="0" err="1"/>
              <a:t>echo</a:t>
            </a:r>
            <a:r>
              <a:rPr lang="fr-FR" sz="2000" dirty="0"/>
              <a:t> $a; // retourne AA</a:t>
            </a:r>
          </a:p>
          <a:p>
            <a:pPr marL="0" indent="0">
              <a:buNone/>
            </a:pPr>
            <a:r>
              <a:rPr lang="fr-FR" sz="2000" dirty="0"/>
              <a:t>$a++;</a:t>
            </a:r>
          </a:p>
          <a:p>
            <a:pPr marL="0" indent="0">
              <a:buNone/>
            </a:pPr>
            <a:r>
              <a:rPr lang="fr-FR" sz="2000" dirty="0" err="1"/>
              <a:t>echo</a:t>
            </a:r>
            <a:r>
              <a:rPr lang="fr-FR" sz="2000" dirty="0"/>
              <a:t> $a; // retourne AB</a:t>
            </a:r>
            <a:endParaRPr lang="fr-FR" sz="2000" dirty="0" smtClean="0"/>
          </a:p>
          <a:p>
            <a:pPr marL="0" indent="0">
              <a:buNone/>
            </a:pPr>
            <a:endParaRPr lang="fr-FR" sz="2000" dirty="0" smtClean="0"/>
          </a:p>
          <a:p>
            <a:pPr marL="0" indent="0">
              <a:buNone/>
            </a:pPr>
            <a:endParaRPr lang="fr-FR" sz="2000" dirty="0" smtClean="0"/>
          </a:p>
        </p:txBody>
      </p:sp>
    </p:spTree>
    <p:extLst>
      <p:ext uri="{BB962C8B-B14F-4D97-AF65-F5344CB8AC3E}">
        <p14:creationId xmlns:p14="http://schemas.microsoft.com/office/powerpoint/2010/main" val="3928190206"/>
      </p:ext>
    </p:extLst>
  </p:cSld>
  <p:clrMapOvr>
    <a:masterClrMapping/>
  </p:clrMapOvr>
  <p:transition spd="slow">
    <p:wipe dir="d"/>
  </p:transition>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2 / paramétrage </a:t>
            </a:r>
            <a:r>
              <a:rPr lang="fr-FR" sz="2400" b="1" i="1" dirty="0" err="1" smtClean="0">
                <a:solidFill>
                  <a:schemeClr val="accent2">
                    <a:lumMod val="75000"/>
                  </a:schemeClr>
                </a:solidFill>
              </a:rPr>
              <a:t>bindColumn</a:t>
            </a:r>
            <a:r>
              <a:rPr lang="fr-FR" sz="2400" b="1" i="1" dirty="0" smtClean="0">
                <a:solidFill>
                  <a:schemeClr val="accent2">
                    <a:lumMod val="75000"/>
                  </a:schemeClr>
                </a:solidFill>
              </a:rPr>
              <a:t>()</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b="1" dirty="0">
                <a:solidFill>
                  <a:schemeClr val="accent1">
                    <a:lumMod val="75000"/>
                  </a:schemeClr>
                </a:solidFill>
              </a:rPr>
              <a:t>$type </a:t>
            </a:r>
            <a:r>
              <a:rPr lang="fr-FR" sz="2000" dirty="0"/>
              <a:t>: (optionnel) type du paramètre :</a:t>
            </a:r>
          </a:p>
          <a:p>
            <a:pPr marL="0" indent="0">
              <a:buNone/>
            </a:pPr>
            <a:r>
              <a:rPr lang="fr-FR" sz="2000" dirty="0"/>
              <a:t>PDO::PARAM_STR 	chaîne de caractères,</a:t>
            </a:r>
          </a:p>
          <a:p>
            <a:pPr marL="0" indent="0">
              <a:buNone/>
            </a:pPr>
            <a:r>
              <a:rPr lang="fr-FR" sz="2000" dirty="0"/>
              <a:t>PDO::PARAM_INT	type </a:t>
            </a:r>
            <a:r>
              <a:rPr lang="fr-FR" sz="2000" dirty="0" err="1"/>
              <a:t>integer</a:t>
            </a:r>
            <a:r>
              <a:rPr lang="fr-FR" sz="2000" dirty="0"/>
              <a:t> de SQL</a:t>
            </a:r>
          </a:p>
          <a:p>
            <a:pPr marL="0" indent="0">
              <a:buNone/>
            </a:pPr>
            <a:r>
              <a:rPr lang="fr-FR" sz="2000" dirty="0"/>
              <a:t>PDO::PARAM_BOOL	type </a:t>
            </a:r>
            <a:r>
              <a:rPr lang="fr-FR" sz="2000" dirty="0" err="1"/>
              <a:t>booleén</a:t>
            </a:r>
            <a:endParaRPr lang="fr-FR" sz="2000" dirty="0"/>
          </a:p>
          <a:p>
            <a:pPr marL="0" indent="0">
              <a:buNone/>
            </a:pPr>
            <a:r>
              <a:rPr lang="fr-FR" sz="2000" dirty="0"/>
              <a:t>PDO::PARAM_LOB	type LOB (objet large) de SQL</a:t>
            </a:r>
          </a:p>
          <a:p>
            <a:pPr marL="0" indent="0">
              <a:buNone/>
            </a:pPr>
            <a:endParaRPr lang="fr-FR" sz="2000" b="1" dirty="0" smtClean="0">
              <a:solidFill>
                <a:schemeClr val="accent1">
                  <a:lumMod val="75000"/>
                </a:schemeClr>
              </a:solidFill>
            </a:endParaRPr>
          </a:p>
          <a:p>
            <a:pPr marL="0" indent="0">
              <a:buNone/>
            </a:pPr>
            <a:r>
              <a:rPr lang="fr-FR" sz="2000" b="1" dirty="0" smtClean="0">
                <a:solidFill>
                  <a:schemeClr val="accent1">
                    <a:lumMod val="75000"/>
                  </a:schemeClr>
                </a:solidFill>
              </a:rPr>
              <a:t>$</a:t>
            </a:r>
            <a:r>
              <a:rPr lang="fr-FR" sz="2000" b="1" dirty="0" err="1" smtClean="0">
                <a:solidFill>
                  <a:schemeClr val="accent1">
                    <a:lumMod val="75000"/>
                  </a:schemeClr>
                </a:solidFill>
              </a:rPr>
              <a:t>maxlong</a:t>
            </a:r>
            <a:r>
              <a:rPr lang="fr-FR" sz="2000" b="1" dirty="0" smtClean="0">
                <a:solidFill>
                  <a:schemeClr val="accent1">
                    <a:lumMod val="75000"/>
                  </a:schemeClr>
                </a:solidFill>
              </a:rPr>
              <a:t> </a:t>
            </a:r>
            <a:r>
              <a:rPr lang="fr-FR" sz="2000" b="1" dirty="0">
                <a:solidFill>
                  <a:schemeClr val="accent1">
                    <a:lumMod val="75000"/>
                  </a:schemeClr>
                </a:solidFill>
              </a:rPr>
              <a:t>:</a:t>
            </a:r>
            <a:r>
              <a:rPr lang="fr-FR" sz="2000" dirty="0"/>
              <a:t> </a:t>
            </a:r>
            <a:r>
              <a:rPr lang="fr-FR" sz="2000" dirty="0" smtClean="0"/>
              <a:t>(optionnel) Longueur maximale de la donnée,</a:t>
            </a:r>
          </a:p>
          <a:p>
            <a:pPr marL="0" indent="0">
              <a:buNone/>
            </a:pPr>
            <a:r>
              <a:rPr lang="fr-FR" sz="2000" b="1" dirty="0" smtClean="0">
                <a:solidFill>
                  <a:schemeClr val="accent1">
                    <a:lumMod val="75000"/>
                  </a:schemeClr>
                </a:solidFill>
              </a:rPr>
              <a:t>$</a:t>
            </a:r>
            <a:r>
              <a:rPr lang="fr-FR" sz="2000" b="1" dirty="0" err="1" smtClean="0">
                <a:solidFill>
                  <a:schemeClr val="accent1">
                    <a:lumMod val="75000"/>
                  </a:schemeClr>
                </a:solidFill>
              </a:rPr>
              <a:t>driver_data</a:t>
            </a:r>
            <a:r>
              <a:rPr lang="fr-FR" sz="2000" b="1" dirty="0" smtClean="0">
                <a:solidFill>
                  <a:schemeClr val="accent1">
                    <a:lumMod val="75000"/>
                  </a:schemeClr>
                </a:solidFill>
              </a:rPr>
              <a:t> </a:t>
            </a:r>
            <a:r>
              <a:rPr lang="fr-FR" sz="2000" dirty="0" smtClean="0"/>
              <a:t>: </a:t>
            </a:r>
            <a:r>
              <a:rPr lang="fr-FR" sz="2000" dirty="0"/>
              <a:t> (optionnel) P</a:t>
            </a:r>
            <a:r>
              <a:rPr lang="fr-FR" sz="2000" dirty="0" smtClean="0"/>
              <a:t>aramètre lié à la bibliothèque de la base de données à laquelle la requête accède.</a:t>
            </a:r>
          </a:p>
          <a:p>
            <a:pPr marL="0" indent="0">
              <a:buNone/>
            </a:pPr>
            <a:endParaRPr lang="fr-FR" sz="2000" dirty="0"/>
          </a:p>
          <a:p>
            <a:pPr marL="0" indent="0">
              <a:buNone/>
            </a:pPr>
            <a:r>
              <a:rPr lang="fr-FR" sz="2000" dirty="0" smtClean="0"/>
              <a:t>Valeur de retour : </a:t>
            </a:r>
            <a:r>
              <a:rPr lang="fr-FR" sz="2000" b="1" dirty="0" err="1" smtClean="0">
                <a:solidFill>
                  <a:schemeClr val="tx2">
                    <a:lumMod val="75000"/>
                  </a:schemeClr>
                </a:solidFill>
              </a:rPr>
              <a:t>true</a:t>
            </a:r>
            <a:r>
              <a:rPr lang="fr-FR" sz="2000" dirty="0" smtClean="0"/>
              <a:t> en cas de succès, </a:t>
            </a:r>
            <a:r>
              <a:rPr lang="fr-FR" sz="2000" b="1" dirty="0" smtClean="0">
                <a:solidFill>
                  <a:schemeClr val="tx2">
                    <a:lumMod val="75000"/>
                  </a:schemeClr>
                </a:solidFill>
              </a:rPr>
              <a:t>false</a:t>
            </a:r>
            <a:r>
              <a:rPr lang="fr-FR" sz="2000" dirty="0" smtClean="0"/>
              <a:t> sinon</a:t>
            </a:r>
          </a:p>
          <a:p>
            <a:pPr marL="0" indent="0">
              <a:buNone/>
            </a:pPr>
            <a:r>
              <a:rPr lang="fr-FR" sz="2000" dirty="0"/>
              <a:t>Exemple </a:t>
            </a:r>
            <a:r>
              <a:rPr lang="fr-FR" sz="2000" dirty="0" smtClean="0"/>
              <a:t>: Afficher </a:t>
            </a:r>
            <a:r>
              <a:rPr lang="fr-FR" sz="2000" dirty="0"/>
              <a:t>le répertoire téléphonique du fichier </a:t>
            </a:r>
            <a:r>
              <a:rPr lang="fr-FR" sz="2000" dirty="0" err="1"/>
              <a:t>adherents</a:t>
            </a:r>
            <a:r>
              <a:rPr lang="fr-FR" sz="2000" dirty="0"/>
              <a:t> :</a:t>
            </a:r>
          </a:p>
          <a:p>
            <a:pPr marL="0" indent="0">
              <a:buNone/>
            </a:pPr>
            <a:endParaRPr lang="fr-FR" sz="2000" dirty="0" smtClean="0"/>
          </a:p>
        </p:txBody>
      </p:sp>
    </p:spTree>
    <p:extLst>
      <p:ext uri="{BB962C8B-B14F-4D97-AF65-F5344CB8AC3E}">
        <p14:creationId xmlns:p14="http://schemas.microsoft.com/office/powerpoint/2010/main" val="3607621033"/>
      </p:ext>
    </p:extLst>
  </p:cSld>
  <p:clrMapOvr>
    <a:masterClrMapping/>
  </p:clrMapOvr>
  <p:transition spd="slow">
    <p:wipe dir="d"/>
  </p:transition>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2 / paramétrage </a:t>
            </a:r>
            <a:r>
              <a:rPr lang="fr-FR" sz="2400" b="1" i="1" dirty="0" err="1" smtClean="0">
                <a:solidFill>
                  <a:schemeClr val="accent2">
                    <a:lumMod val="75000"/>
                  </a:schemeClr>
                </a:solidFill>
              </a:rPr>
              <a:t>bindColumn</a:t>
            </a:r>
            <a:r>
              <a:rPr lang="fr-FR" sz="2400" b="1" i="1" dirty="0" smtClean="0">
                <a:solidFill>
                  <a:schemeClr val="accent2">
                    <a:lumMod val="75000"/>
                  </a:schemeClr>
                </a:solidFill>
              </a:rPr>
              <a:t>()</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t>Exemple : Afficher </a:t>
            </a:r>
            <a:r>
              <a:rPr lang="fr-FR" sz="2000" dirty="0"/>
              <a:t>le répertoire téléphonique du fichier </a:t>
            </a:r>
            <a:r>
              <a:rPr lang="fr-FR" sz="2000" dirty="0" err="1"/>
              <a:t>adherents</a:t>
            </a:r>
            <a:r>
              <a:rPr lang="fr-FR" sz="2000" dirty="0"/>
              <a:t> :</a:t>
            </a:r>
          </a:p>
          <a:p>
            <a:pPr marL="0" indent="0">
              <a:buNone/>
            </a:pPr>
            <a:endParaRPr lang="fr-FR" sz="20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00808"/>
            <a:ext cx="3181350"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716" y="4167783"/>
            <a:ext cx="7731845" cy="2633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4775879"/>
      </p:ext>
    </p:extLst>
  </p:cSld>
  <p:clrMapOvr>
    <a:masterClrMapping/>
  </p:clrMapOvr>
  <p:transition spd="slow">
    <p:wipe dir="d"/>
  </p:transition>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a:t>
            </a:r>
            <a:r>
              <a:rPr lang="fr-FR" sz="2800" b="1" i="1" dirty="0" err="1" smtClean="0">
                <a:solidFill>
                  <a:schemeClr val="accent2">
                    <a:lumMod val="75000"/>
                  </a:schemeClr>
                </a:solidFill>
              </a:rPr>
              <a:t>rowCount</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err="1" smtClean="0"/>
              <a:t>int</a:t>
            </a:r>
            <a:r>
              <a:rPr lang="fr-FR" sz="2000" dirty="0" smtClean="0"/>
              <a:t> PDOStatement-&gt;</a:t>
            </a:r>
            <a:r>
              <a:rPr lang="fr-FR" sz="2000" b="1" dirty="0" err="1" smtClean="0">
                <a:solidFill>
                  <a:schemeClr val="accent2">
                    <a:lumMod val="75000"/>
                  </a:schemeClr>
                </a:solidFill>
              </a:rPr>
              <a:t>rowCount</a:t>
            </a:r>
            <a:endParaRPr lang="fr-FR" sz="2000" b="1" dirty="0" smtClean="0">
              <a:solidFill>
                <a:schemeClr val="accent2">
                  <a:lumMod val="75000"/>
                </a:schemeClr>
              </a:solidFill>
            </a:endParaRPr>
          </a:p>
          <a:p>
            <a:pPr marL="0" indent="0">
              <a:buNone/>
            </a:pPr>
            <a:r>
              <a:rPr lang="fr-FR" sz="2000" dirty="0"/>
              <a:t>Cette propriété </a:t>
            </a:r>
            <a:r>
              <a:rPr lang="fr-FR" sz="2000" dirty="0" smtClean="0"/>
              <a:t>retourne </a:t>
            </a:r>
            <a:r>
              <a:rPr lang="fr-FR" sz="2000" dirty="0"/>
              <a:t>le nombre de lignes affectées par le dernier appel à la fonction PDOStatement::</a:t>
            </a:r>
            <a:r>
              <a:rPr lang="fr-FR" sz="2000" dirty="0" err="1"/>
              <a:t>execute</a:t>
            </a:r>
            <a:r>
              <a:rPr lang="fr-FR" sz="2000" dirty="0"/>
              <a:t>() d'une requête </a:t>
            </a:r>
            <a:r>
              <a:rPr lang="fr-FR" sz="2000" dirty="0" err="1"/>
              <a:t>requête</a:t>
            </a:r>
            <a:r>
              <a:rPr lang="fr-FR" sz="2000" dirty="0"/>
              <a:t> DELETE, INSERT ou </a:t>
            </a:r>
            <a:r>
              <a:rPr lang="fr-FR" sz="2000" dirty="0" smtClean="0"/>
              <a:t>UPDATE.</a:t>
            </a:r>
          </a:p>
          <a:p>
            <a:pPr marL="0" indent="0">
              <a:buNone/>
            </a:pPr>
            <a:r>
              <a:rPr lang="fr-FR" sz="2000" b="1" dirty="0" smtClean="0"/>
              <a:t>Valeur </a:t>
            </a:r>
            <a:r>
              <a:rPr lang="fr-FR" sz="2000" b="1" dirty="0"/>
              <a:t>de retour </a:t>
            </a:r>
            <a:r>
              <a:rPr lang="fr-FR" sz="2000" dirty="0"/>
              <a:t>: </a:t>
            </a:r>
            <a:r>
              <a:rPr lang="fr-FR" sz="2000" dirty="0" smtClean="0"/>
              <a:t>nombre d'enregistrements affectés.</a:t>
            </a:r>
          </a:p>
          <a:p>
            <a:pPr marL="0" indent="0">
              <a:buNone/>
            </a:pPr>
            <a:r>
              <a:rPr lang="fr-FR" sz="2000" dirty="0" smtClean="0"/>
              <a:t>Exemple :</a:t>
            </a:r>
          </a:p>
          <a:p>
            <a:pPr marL="0" indent="0">
              <a:buNone/>
            </a:pPr>
            <a:r>
              <a:rPr lang="fr-FR" sz="1800" b="1" dirty="0" smtClean="0">
                <a:solidFill>
                  <a:srgbClr val="FF0000"/>
                </a:solidFill>
              </a:rPr>
              <a:t>&lt;?PHP</a:t>
            </a:r>
          </a:p>
          <a:p>
            <a:pPr marL="0" indent="0">
              <a:buNone/>
            </a:pPr>
            <a:r>
              <a:rPr lang="fr-FR" sz="1800" dirty="0" smtClean="0"/>
              <a:t>/*</a:t>
            </a:r>
            <a:r>
              <a:rPr lang="fr-FR" sz="1800" dirty="0"/>
              <a:t> Effacement de toutes les lignes de la table FRUIT */</a:t>
            </a:r>
            <a:br>
              <a:rPr lang="fr-FR" sz="1800" dirty="0"/>
            </a:br>
            <a:r>
              <a:rPr lang="fr-FR" sz="1800" dirty="0"/>
              <a:t>$</a:t>
            </a:r>
            <a:r>
              <a:rPr lang="fr-FR" sz="1800" dirty="0" err="1"/>
              <a:t>del</a:t>
            </a:r>
            <a:r>
              <a:rPr lang="fr-FR" sz="1800" dirty="0"/>
              <a:t> = $</a:t>
            </a:r>
            <a:r>
              <a:rPr lang="fr-FR" sz="1800" dirty="0" err="1"/>
              <a:t>dbh</a:t>
            </a:r>
            <a:r>
              <a:rPr lang="fr-FR" sz="1800" dirty="0"/>
              <a:t>-&gt;</a:t>
            </a:r>
            <a:r>
              <a:rPr lang="fr-FR" sz="1800" dirty="0" err="1"/>
              <a:t>prepare</a:t>
            </a:r>
            <a:r>
              <a:rPr lang="fr-FR" sz="1800" dirty="0"/>
              <a:t>('DELETE FROM fruit');</a:t>
            </a:r>
            <a:br>
              <a:rPr lang="fr-FR" sz="1800" dirty="0"/>
            </a:br>
            <a:r>
              <a:rPr lang="fr-FR" sz="1800" dirty="0"/>
              <a:t>$</a:t>
            </a:r>
            <a:r>
              <a:rPr lang="fr-FR" sz="1800" dirty="0" err="1"/>
              <a:t>del</a:t>
            </a:r>
            <a:r>
              <a:rPr lang="fr-FR" sz="1800" dirty="0"/>
              <a:t>-&gt;</a:t>
            </a:r>
            <a:r>
              <a:rPr lang="fr-FR" sz="1800" dirty="0" err="1"/>
              <a:t>execute</a:t>
            </a:r>
            <a:r>
              <a:rPr lang="fr-FR" sz="1800" dirty="0"/>
              <a:t>();</a:t>
            </a:r>
            <a:br>
              <a:rPr lang="fr-FR" sz="1800" dirty="0"/>
            </a:br>
            <a:r>
              <a:rPr lang="fr-FR" sz="1800" dirty="0"/>
              <a:t/>
            </a:r>
            <a:br>
              <a:rPr lang="fr-FR" sz="1800" dirty="0"/>
            </a:br>
            <a:r>
              <a:rPr lang="fr-FR" sz="1800" dirty="0"/>
              <a:t>/* Retourne le nombre de lignes effacées */</a:t>
            </a:r>
            <a:br>
              <a:rPr lang="fr-FR" sz="1800" dirty="0"/>
            </a:br>
            <a:r>
              <a:rPr lang="fr-FR" sz="1800" dirty="0" err="1"/>
              <a:t>print</a:t>
            </a:r>
            <a:r>
              <a:rPr lang="fr-FR" sz="1800" dirty="0"/>
              <a:t>("Retourne le nombre de lignes effacées :\n");</a:t>
            </a:r>
            <a:br>
              <a:rPr lang="fr-FR" sz="1800" dirty="0"/>
            </a:br>
            <a:r>
              <a:rPr lang="fr-FR" sz="1800" dirty="0"/>
              <a:t>$count = $</a:t>
            </a:r>
            <a:r>
              <a:rPr lang="fr-FR" sz="1800" dirty="0" err="1"/>
              <a:t>del</a:t>
            </a:r>
            <a:r>
              <a:rPr lang="fr-FR" sz="1800" dirty="0"/>
              <a:t>-&gt;</a:t>
            </a:r>
            <a:r>
              <a:rPr lang="fr-FR" sz="1800" dirty="0" err="1"/>
              <a:t>rowCount</a:t>
            </a:r>
            <a:r>
              <a:rPr lang="fr-FR" sz="1800" dirty="0"/>
              <a:t>();</a:t>
            </a:r>
            <a:br>
              <a:rPr lang="fr-FR" sz="1800" dirty="0"/>
            </a:br>
            <a:r>
              <a:rPr lang="fr-FR" sz="1800" dirty="0" err="1"/>
              <a:t>print</a:t>
            </a:r>
            <a:r>
              <a:rPr lang="fr-FR" sz="1800" dirty="0"/>
              <a:t>("Effacement de $count lignes.\n");</a:t>
            </a:r>
            <a:br>
              <a:rPr lang="fr-FR" sz="1800" dirty="0"/>
            </a:br>
            <a:r>
              <a:rPr lang="fr-FR" sz="1800" b="1" dirty="0" smtClean="0">
                <a:solidFill>
                  <a:srgbClr val="FF0000"/>
                </a:solidFill>
              </a:rPr>
              <a:t>?&gt;</a:t>
            </a:r>
            <a:endParaRPr lang="fr-FR" sz="1800" b="1" dirty="0">
              <a:solidFill>
                <a:srgbClr val="FF0000"/>
              </a:solidFill>
            </a:endParaRPr>
          </a:p>
        </p:txBody>
      </p:sp>
    </p:spTree>
    <p:extLst>
      <p:ext uri="{BB962C8B-B14F-4D97-AF65-F5344CB8AC3E}">
        <p14:creationId xmlns:p14="http://schemas.microsoft.com/office/powerpoint/2010/main" val="4187190286"/>
      </p:ext>
    </p:extLst>
  </p:cSld>
  <p:clrMapOvr>
    <a:masterClrMapping/>
  </p:clrMapOvr>
  <p:transition spd="slow">
    <p:wipe dir="d"/>
  </p:transition>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a:t>
            </a:r>
            <a:r>
              <a:rPr lang="fr-FR" sz="2800" b="1" i="1" dirty="0" err="1" smtClean="0">
                <a:solidFill>
                  <a:schemeClr val="accent2">
                    <a:lumMod val="75000"/>
                  </a:schemeClr>
                </a:solidFill>
              </a:rPr>
              <a:t>columnCount</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err="1" smtClean="0"/>
              <a:t>int</a:t>
            </a:r>
            <a:r>
              <a:rPr lang="fr-FR" sz="2000" dirty="0" smtClean="0"/>
              <a:t> PDOStatement-&gt;</a:t>
            </a:r>
            <a:r>
              <a:rPr lang="fr-FR" sz="2000" b="1" dirty="0" err="1">
                <a:solidFill>
                  <a:schemeClr val="accent2">
                    <a:lumMod val="75000"/>
                  </a:schemeClr>
                </a:solidFill>
              </a:rPr>
              <a:t>columnCo</a:t>
            </a:r>
            <a:r>
              <a:rPr lang="fr-FR" sz="2000" b="1" dirty="0" err="1" smtClean="0">
                <a:solidFill>
                  <a:schemeClr val="accent2">
                    <a:lumMod val="75000"/>
                  </a:schemeClr>
                </a:solidFill>
              </a:rPr>
              <a:t>unt</a:t>
            </a:r>
            <a:endParaRPr lang="fr-FR" sz="2000" b="1" dirty="0" smtClean="0">
              <a:solidFill>
                <a:schemeClr val="accent2">
                  <a:lumMod val="75000"/>
                </a:schemeClr>
              </a:solidFill>
            </a:endParaRPr>
          </a:p>
          <a:p>
            <a:pPr marL="0" indent="0">
              <a:buNone/>
            </a:pPr>
            <a:r>
              <a:rPr lang="fr-FR" sz="2000" dirty="0"/>
              <a:t>Cette propriété </a:t>
            </a:r>
            <a:r>
              <a:rPr lang="fr-FR" sz="2000" dirty="0" smtClean="0"/>
              <a:t>retourne </a:t>
            </a:r>
            <a:r>
              <a:rPr lang="fr-FR" sz="2000" dirty="0"/>
              <a:t>le nombre de </a:t>
            </a:r>
            <a:r>
              <a:rPr lang="fr-FR" sz="2000" dirty="0" smtClean="0"/>
              <a:t>champs du dernier </a:t>
            </a:r>
            <a:r>
              <a:rPr lang="fr-FR" sz="2000" dirty="0"/>
              <a:t>appel à la fonction PDOStatement::</a:t>
            </a:r>
            <a:r>
              <a:rPr lang="fr-FR" sz="2000" dirty="0" err="1"/>
              <a:t>execute</a:t>
            </a:r>
            <a:r>
              <a:rPr lang="fr-FR" sz="2000" dirty="0"/>
              <a:t>() </a:t>
            </a:r>
            <a:endParaRPr lang="fr-FR" sz="2000" dirty="0" smtClean="0"/>
          </a:p>
          <a:p>
            <a:pPr marL="0" indent="0">
              <a:buNone/>
            </a:pPr>
            <a:r>
              <a:rPr lang="fr-FR" sz="2000" b="1" dirty="0"/>
              <a:t>Valeur de retour </a:t>
            </a:r>
            <a:r>
              <a:rPr lang="fr-FR" sz="2000" dirty="0"/>
              <a:t>: </a:t>
            </a:r>
            <a:r>
              <a:rPr lang="fr-FR" sz="2000" dirty="0" smtClean="0"/>
              <a:t>nombre de champs</a:t>
            </a:r>
          </a:p>
          <a:p>
            <a:pPr marL="0" indent="0">
              <a:buNone/>
            </a:pPr>
            <a:r>
              <a:rPr lang="fr-FR" sz="2000" dirty="0" smtClean="0"/>
              <a:t>Exemple :</a:t>
            </a:r>
          </a:p>
          <a:p>
            <a:pPr marL="0" indent="0">
              <a:buNone/>
            </a:pPr>
            <a:r>
              <a:rPr lang="fr-FR" sz="1800" b="1" dirty="0" smtClean="0">
                <a:solidFill>
                  <a:srgbClr val="FF0000"/>
                </a:solidFill>
              </a:rPr>
              <a:t>&lt;?PHP</a:t>
            </a:r>
          </a:p>
          <a:p>
            <a:pPr marL="0" indent="0">
              <a:buNone/>
            </a:pPr>
            <a:r>
              <a:rPr lang="fr-FR" sz="1800" dirty="0"/>
              <a:t>$</a:t>
            </a:r>
            <a:r>
              <a:rPr lang="fr-FR" sz="1800" dirty="0" err="1"/>
              <a:t>dbh</a:t>
            </a:r>
            <a:r>
              <a:rPr lang="fr-FR" sz="1800" dirty="0"/>
              <a:t> = new PDO('</a:t>
            </a:r>
            <a:r>
              <a:rPr lang="fr-FR" sz="1800" dirty="0" err="1"/>
              <a:t>odbc:sample</a:t>
            </a:r>
            <a:r>
              <a:rPr lang="fr-FR" sz="1800" dirty="0"/>
              <a:t>', 'db2inst1', 'ibmdb2');</a:t>
            </a:r>
            <a:br>
              <a:rPr lang="fr-FR" sz="1800" dirty="0"/>
            </a:br>
            <a:r>
              <a:rPr lang="fr-FR" sz="1800" dirty="0" smtClean="0"/>
              <a:t>$</a:t>
            </a:r>
            <a:r>
              <a:rPr lang="fr-FR" sz="1800" dirty="0" err="1"/>
              <a:t>sth</a:t>
            </a:r>
            <a:r>
              <a:rPr lang="fr-FR" sz="1800" dirty="0"/>
              <a:t> = $</a:t>
            </a:r>
            <a:r>
              <a:rPr lang="fr-FR" sz="1800" dirty="0" err="1"/>
              <a:t>dbh</a:t>
            </a:r>
            <a:r>
              <a:rPr lang="fr-FR" sz="1800" dirty="0"/>
              <a:t>-&gt;</a:t>
            </a:r>
            <a:r>
              <a:rPr lang="fr-FR" sz="1800" dirty="0" err="1"/>
              <a:t>prepare</a:t>
            </a:r>
            <a:r>
              <a:rPr lang="fr-FR" sz="1800" dirty="0"/>
              <a:t>("SELECT nom, couleur FROM fruit");</a:t>
            </a:r>
            <a:br>
              <a:rPr lang="fr-FR" sz="1800" dirty="0"/>
            </a:br>
            <a:r>
              <a:rPr lang="fr-FR" sz="1800" dirty="0" smtClean="0"/>
              <a:t>/*</a:t>
            </a:r>
            <a:r>
              <a:rPr lang="fr-FR" sz="1800" dirty="0"/>
              <a:t> Compte le nombre de colonnes dans le jeu de résultat (non-existant) */</a:t>
            </a:r>
            <a:br>
              <a:rPr lang="fr-FR" sz="1800" dirty="0"/>
            </a:br>
            <a:r>
              <a:rPr lang="fr-FR" sz="1800" dirty="0"/>
              <a:t>$</a:t>
            </a:r>
            <a:r>
              <a:rPr lang="fr-FR" sz="1800" dirty="0" err="1"/>
              <a:t>colcount</a:t>
            </a:r>
            <a:r>
              <a:rPr lang="fr-FR" sz="1800" dirty="0"/>
              <a:t> = $</a:t>
            </a:r>
            <a:r>
              <a:rPr lang="fr-FR" sz="1800" dirty="0" err="1"/>
              <a:t>sth</a:t>
            </a:r>
            <a:r>
              <a:rPr lang="fr-FR" sz="1800" dirty="0"/>
              <a:t>-&gt;</a:t>
            </a:r>
            <a:r>
              <a:rPr lang="fr-FR" sz="1800" dirty="0" err="1"/>
              <a:t>columnCount</a:t>
            </a:r>
            <a:r>
              <a:rPr lang="fr-FR" sz="1800" dirty="0"/>
              <a:t>();</a:t>
            </a:r>
            <a:br>
              <a:rPr lang="fr-FR" sz="1800" dirty="0"/>
            </a:br>
            <a:r>
              <a:rPr lang="fr-FR" sz="1800" dirty="0" err="1"/>
              <a:t>print</a:t>
            </a:r>
            <a:r>
              <a:rPr lang="fr-FR" sz="1800" dirty="0"/>
              <a:t>("Avant </a:t>
            </a:r>
            <a:r>
              <a:rPr lang="fr-FR" sz="1800" dirty="0" err="1"/>
              <a:t>execute</a:t>
            </a:r>
            <a:r>
              <a:rPr lang="fr-FR" sz="1800" dirty="0"/>
              <a:t>(), le jeu de résultats avait $</a:t>
            </a:r>
            <a:r>
              <a:rPr lang="fr-FR" sz="1800" dirty="0" err="1"/>
              <a:t>colcount</a:t>
            </a:r>
            <a:r>
              <a:rPr lang="fr-FR" sz="1800" dirty="0"/>
              <a:t> colonnes (devrait être 0)\n");</a:t>
            </a:r>
            <a:br>
              <a:rPr lang="fr-FR" sz="1800" dirty="0"/>
            </a:br>
            <a:r>
              <a:rPr lang="fr-FR" sz="1800" dirty="0" smtClean="0"/>
              <a:t>$</a:t>
            </a:r>
            <a:r>
              <a:rPr lang="fr-FR" sz="1800" dirty="0" err="1"/>
              <a:t>sth</a:t>
            </a:r>
            <a:r>
              <a:rPr lang="fr-FR" sz="1800" dirty="0"/>
              <a:t>-&gt;</a:t>
            </a:r>
            <a:r>
              <a:rPr lang="fr-FR" sz="1800" dirty="0" err="1"/>
              <a:t>execute</a:t>
            </a:r>
            <a:r>
              <a:rPr lang="fr-FR" sz="1800" dirty="0"/>
              <a:t>();</a:t>
            </a:r>
            <a:br>
              <a:rPr lang="fr-FR" sz="1800" dirty="0"/>
            </a:br>
            <a:r>
              <a:rPr lang="fr-FR" sz="1800" dirty="0" smtClean="0"/>
              <a:t>/*</a:t>
            </a:r>
            <a:r>
              <a:rPr lang="fr-FR" sz="1800" dirty="0"/>
              <a:t> Compte le nombre de colonnes dans le jeu de résultats */</a:t>
            </a:r>
            <a:br>
              <a:rPr lang="fr-FR" sz="1800" dirty="0"/>
            </a:br>
            <a:r>
              <a:rPr lang="fr-FR" sz="1800" dirty="0"/>
              <a:t>$</a:t>
            </a:r>
            <a:r>
              <a:rPr lang="fr-FR" sz="1800" dirty="0" err="1"/>
              <a:t>colcount</a:t>
            </a:r>
            <a:r>
              <a:rPr lang="fr-FR" sz="1800" dirty="0"/>
              <a:t> = $</a:t>
            </a:r>
            <a:r>
              <a:rPr lang="fr-FR" sz="1800" dirty="0" err="1"/>
              <a:t>sth</a:t>
            </a:r>
            <a:r>
              <a:rPr lang="fr-FR" sz="1800" dirty="0"/>
              <a:t>-&gt;</a:t>
            </a:r>
            <a:r>
              <a:rPr lang="fr-FR" sz="1800" dirty="0" err="1"/>
              <a:t>columnCount</a:t>
            </a:r>
            <a:r>
              <a:rPr lang="fr-FR" sz="1800" dirty="0"/>
              <a:t>();</a:t>
            </a:r>
            <a:br>
              <a:rPr lang="fr-FR" sz="1800" dirty="0"/>
            </a:br>
            <a:r>
              <a:rPr lang="fr-FR" sz="1800" dirty="0" err="1"/>
              <a:t>print</a:t>
            </a:r>
            <a:r>
              <a:rPr lang="fr-FR" sz="1800" dirty="0"/>
              <a:t>("Après </a:t>
            </a:r>
            <a:r>
              <a:rPr lang="fr-FR" sz="1800" dirty="0" err="1"/>
              <a:t>execute</a:t>
            </a:r>
            <a:r>
              <a:rPr lang="fr-FR" sz="1800" dirty="0"/>
              <a:t>(), le jeu de résultats a $</a:t>
            </a:r>
            <a:r>
              <a:rPr lang="fr-FR" sz="1800" dirty="0" err="1"/>
              <a:t>colcount</a:t>
            </a:r>
            <a:r>
              <a:rPr lang="fr-FR" sz="1800" dirty="0"/>
              <a:t> colonnes (devrait être 2)\n");</a:t>
            </a:r>
            <a:br>
              <a:rPr lang="fr-FR" sz="1800" dirty="0"/>
            </a:br>
            <a:r>
              <a:rPr lang="fr-FR" sz="1800" b="1" dirty="0" smtClean="0">
                <a:solidFill>
                  <a:srgbClr val="FF0000"/>
                </a:solidFill>
              </a:rPr>
              <a:t>?&gt;</a:t>
            </a:r>
            <a:endParaRPr lang="fr-FR" sz="1800" b="1" dirty="0">
              <a:solidFill>
                <a:srgbClr val="FF000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81" y="6093296"/>
            <a:ext cx="8482543"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2207403"/>
      </p:ext>
    </p:extLst>
  </p:cSld>
  <p:clrMapOvr>
    <a:masterClrMapping/>
  </p:clrMapOvr>
  <p:transition spd="slow">
    <p:wipe dir="d"/>
  </p:transition>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Exercice 82</a:t>
            </a:r>
            <a:br>
              <a:rPr lang="fr-FR" sz="4000" b="1" i="1" dirty="0" smtClean="0"/>
            </a:br>
            <a:r>
              <a:rPr lang="fr-FR" sz="2800" b="1" i="1" dirty="0" smtClean="0">
                <a:solidFill>
                  <a:schemeClr val="accent2">
                    <a:lumMod val="75000"/>
                  </a:schemeClr>
                </a:solidFill>
              </a:rPr>
              <a:t>avec </a:t>
            </a:r>
            <a:r>
              <a:rPr lang="fr-FR" sz="2800" b="1" i="1" dirty="0" err="1" smtClean="0">
                <a:solidFill>
                  <a:schemeClr val="accent2">
                    <a:lumMod val="75000"/>
                  </a:schemeClr>
                </a:solidFill>
              </a:rPr>
              <a:t>BindComumn</a:t>
            </a:r>
            <a:r>
              <a:rPr lang="fr-FR" sz="2800" b="1" i="1" dirty="0" smtClean="0">
                <a:solidFill>
                  <a:schemeClr val="accent2">
                    <a:lumMod val="75000"/>
                  </a:schemeClr>
                </a:solidFill>
              </a:rPr>
              <a:t>, liste des adhérents </a:t>
            </a: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lnSpcReduction="10000"/>
          </a:bodyPr>
          <a:lstStyle/>
          <a:p>
            <a:pPr marL="0" indent="0">
              <a:buNone/>
            </a:pPr>
            <a:endParaRPr lang="fr-FR" sz="2000" dirty="0" smtClean="0"/>
          </a:p>
          <a:p>
            <a:pPr marL="0" indent="0">
              <a:buNone/>
            </a:pPr>
            <a:endParaRPr lang="fr-FR" sz="2000" dirty="0"/>
          </a:p>
          <a:p>
            <a:pPr marL="0" indent="0">
              <a:buNone/>
            </a:pPr>
            <a:endParaRPr lang="fr-FR" sz="2000" dirty="0" smtClean="0"/>
          </a:p>
          <a:p>
            <a:pPr marL="0" indent="0">
              <a:buNone/>
            </a:pPr>
            <a:endParaRPr lang="fr-FR" sz="2000" dirty="0"/>
          </a:p>
          <a:p>
            <a:pPr marL="0" indent="0">
              <a:buNone/>
            </a:pPr>
            <a:endParaRPr lang="fr-FR" sz="2000" dirty="0" smtClean="0"/>
          </a:p>
          <a:p>
            <a:pPr marL="0" indent="0">
              <a:buNone/>
            </a:pPr>
            <a:endParaRPr lang="fr-FR" sz="2000" dirty="0"/>
          </a:p>
          <a:p>
            <a:pPr marL="0" indent="0">
              <a:buNone/>
            </a:pPr>
            <a:endParaRPr lang="fr-FR" sz="2000" dirty="0" smtClean="0"/>
          </a:p>
          <a:p>
            <a:pPr marL="0" indent="0">
              <a:buNone/>
            </a:pPr>
            <a:endParaRPr lang="fr-FR" sz="2000" dirty="0" smtClean="0"/>
          </a:p>
          <a:p>
            <a:pPr marL="0" indent="0">
              <a:buNone/>
            </a:pPr>
            <a:r>
              <a:rPr lang="fr-FR" sz="2000" dirty="0" smtClean="0"/>
              <a:t>1 - télécharger : ex82.php</a:t>
            </a:r>
          </a:p>
          <a:p>
            <a:pPr marL="0" indent="0">
              <a:buNone/>
            </a:pPr>
            <a:r>
              <a:rPr lang="fr-FR" sz="2000" dirty="0" smtClean="0"/>
              <a:t>2 - compléter le code pour afficher un tableau de la liste des adhérents trié par nom: </a:t>
            </a:r>
          </a:p>
          <a:p>
            <a:pPr>
              <a:buFont typeface="Arial" pitchFamily="34" charset="0"/>
              <a:buChar char="•"/>
            </a:pPr>
            <a:r>
              <a:rPr lang="fr-FR" sz="2000" dirty="0" smtClean="0"/>
              <a:t>nom,</a:t>
            </a:r>
          </a:p>
          <a:p>
            <a:pPr>
              <a:buFont typeface="Arial" pitchFamily="34" charset="0"/>
              <a:buChar char="•"/>
            </a:pPr>
            <a:r>
              <a:rPr lang="fr-FR" sz="2000" dirty="0" smtClean="0"/>
              <a:t>prénom</a:t>
            </a:r>
          </a:p>
          <a:p>
            <a:pPr>
              <a:buFont typeface="Arial" pitchFamily="34" charset="0"/>
              <a:buChar char="•"/>
            </a:pPr>
            <a:r>
              <a:rPr lang="fr-FR" sz="2000" dirty="0" smtClean="0"/>
              <a:t>adresse (adresse1 + " " +adresse2)</a:t>
            </a:r>
          </a:p>
          <a:p>
            <a:pPr>
              <a:buFont typeface="Arial" pitchFamily="34" charset="0"/>
              <a:buChar char="•"/>
            </a:pPr>
            <a:r>
              <a:rPr lang="fr-FR" sz="2000" dirty="0" err="1" smtClean="0"/>
              <a:t>cp</a:t>
            </a:r>
            <a:r>
              <a:rPr lang="fr-FR" sz="2000" dirty="0" smtClean="0"/>
              <a:t> et ville (</a:t>
            </a:r>
            <a:r>
              <a:rPr lang="fr-FR" sz="2000" dirty="0" err="1" smtClean="0"/>
              <a:t>cp</a:t>
            </a:r>
            <a:r>
              <a:rPr lang="fr-FR" sz="2000" dirty="0" smtClean="0"/>
              <a:t> + " " + ville)</a:t>
            </a:r>
          </a:p>
          <a:p>
            <a:pPr>
              <a:buFont typeface="Arial" pitchFamily="34" charset="0"/>
              <a:buChar char="•"/>
            </a:pPr>
            <a:endParaRPr lang="fr-FR" sz="20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314500"/>
            <a:ext cx="8001000"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763988"/>
      </p:ext>
    </p:extLst>
  </p:cSld>
  <p:clrMapOvr>
    <a:masterClrMapping/>
  </p:clrMapOvr>
  <p:transition spd="slow">
    <p:wipe dir="d"/>
  </p:transition>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8077200" cy="711096"/>
          </a:xfrm>
        </p:spPr>
        <p:txBody>
          <a:bodyPr/>
          <a:lstStyle/>
          <a:p>
            <a:r>
              <a:rPr lang="fr-FR" sz="4000" b="1" i="1" dirty="0" smtClean="0"/>
              <a:t>Exercice 82 corrigé</a:t>
            </a:r>
            <a:br>
              <a:rPr lang="fr-FR" sz="4000" b="1" i="1" dirty="0" smtClean="0"/>
            </a:br>
            <a:endParaRPr lang="fr-FR" sz="2800" b="1" dirty="0">
              <a:solidFill>
                <a:schemeClr val="accent2">
                  <a:lumMod val="75000"/>
                </a:schemeClr>
              </a:solidFill>
            </a:endParaRPr>
          </a:p>
        </p:txBody>
      </p:sp>
      <p:sp>
        <p:nvSpPr>
          <p:cNvPr id="3" name="Espace réservé du contenu 2"/>
          <p:cNvSpPr>
            <a:spLocks noGrp="1"/>
          </p:cNvSpPr>
          <p:nvPr>
            <p:ph idx="1"/>
          </p:nvPr>
        </p:nvSpPr>
        <p:spPr>
          <a:xfrm>
            <a:off x="762000" y="764704"/>
            <a:ext cx="8274496" cy="5976664"/>
          </a:xfrm>
        </p:spPr>
        <p:txBody>
          <a:bodyPr numCol="1">
            <a:noAutofit/>
          </a:bodyPr>
          <a:lstStyle/>
          <a:p>
            <a:pPr marL="0" indent="0">
              <a:buNone/>
            </a:pPr>
            <a:r>
              <a:rPr lang="fr-FR" sz="1400" b="1" dirty="0"/>
              <a:t>$</a:t>
            </a:r>
            <a:r>
              <a:rPr lang="fr-FR" sz="1400" b="1" dirty="0" err="1"/>
              <a:t>query</a:t>
            </a:r>
            <a:r>
              <a:rPr lang="fr-FR" sz="1400" b="1" dirty="0"/>
              <a:t> = "SELECT nom, </a:t>
            </a:r>
            <a:r>
              <a:rPr lang="fr-FR" sz="1400" b="1" dirty="0" err="1"/>
              <a:t>prenom</a:t>
            </a:r>
            <a:r>
              <a:rPr lang="fr-FR" sz="1400" b="1" dirty="0"/>
              <a:t>, adresse1, adresse2, </a:t>
            </a:r>
            <a:r>
              <a:rPr lang="fr-FR" sz="1400" b="1" dirty="0" err="1"/>
              <a:t>cp</a:t>
            </a:r>
            <a:r>
              <a:rPr lang="fr-FR" sz="1400" b="1" dirty="0"/>
              <a:t>, ville FROM </a:t>
            </a:r>
            <a:r>
              <a:rPr lang="fr-FR" sz="1400" b="1" dirty="0" err="1"/>
              <a:t>adherents</a:t>
            </a:r>
            <a:r>
              <a:rPr lang="fr-FR" sz="1400" b="1" dirty="0"/>
              <a:t> ORDER BY nom";</a:t>
            </a:r>
          </a:p>
          <a:p>
            <a:pPr marL="0" indent="0">
              <a:buNone/>
            </a:pPr>
            <a:r>
              <a:rPr lang="fr-FR" sz="1400" b="1" dirty="0" err="1"/>
              <a:t>try</a:t>
            </a:r>
            <a:r>
              <a:rPr lang="fr-FR" sz="1400" b="1" dirty="0"/>
              <a:t> {</a:t>
            </a:r>
          </a:p>
          <a:p>
            <a:pPr marL="0" indent="0">
              <a:buNone/>
            </a:pPr>
            <a:r>
              <a:rPr lang="fr-FR" sz="1400" b="1" dirty="0" smtClean="0"/>
              <a:t>    $</a:t>
            </a:r>
            <a:r>
              <a:rPr lang="fr-FR" sz="1400" b="1" dirty="0"/>
              <a:t>cmd = $</a:t>
            </a:r>
            <a:r>
              <a:rPr lang="fr-FR" sz="1400" b="1" dirty="0" err="1"/>
              <a:t>dbh</a:t>
            </a:r>
            <a:r>
              <a:rPr lang="fr-FR" sz="1400" b="1" dirty="0"/>
              <a:t>-&gt;</a:t>
            </a:r>
            <a:r>
              <a:rPr lang="fr-FR" sz="1400" b="1" dirty="0" err="1"/>
              <a:t>prepare</a:t>
            </a:r>
            <a:r>
              <a:rPr lang="fr-FR" sz="1400" b="1" dirty="0"/>
              <a:t>($</a:t>
            </a:r>
            <a:r>
              <a:rPr lang="fr-FR" sz="1400" b="1" dirty="0" err="1"/>
              <a:t>query</a:t>
            </a:r>
            <a:r>
              <a:rPr lang="fr-FR" sz="1400" b="1" dirty="0"/>
              <a:t>);</a:t>
            </a:r>
          </a:p>
          <a:p>
            <a:pPr marL="0" indent="0">
              <a:buNone/>
            </a:pPr>
            <a:r>
              <a:rPr lang="fr-FR" sz="1400" b="1" dirty="0" smtClean="0"/>
              <a:t>    $</a:t>
            </a:r>
            <a:r>
              <a:rPr lang="fr-FR" sz="1400" b="1" dirty="0"/>
              <a:t>cmd-&gt;</a:t>
            </a:r>
            <a:r>
              <a:rPr lang="fr-FR" sz="1400" b="1" dirty="0" err="1"/>
              <a:t>execute</a:t>
            </a:r>
            <a:r>
              <a:rPr lang="fr-FR" sz="1400" b="1" dirty="0"/>
              <a:t>();</a:t>
            </a:r>
          </a:p>
          <a:p>
            <a:pPr marL="0" indent="0">
              <a:buNone/>
            </a:pPr>
            <a:r>
              <a:rPr lang="fr-FR" sz="1400" b="1" dirty="0" smtClean="0"/>
              <a:t>    $</a:t>
            </a:r>
            <a:r>
              <a:rPr lang="fr-FR" sz="1400" b="1" dirty="0"/>
              <a:t>cmd-&gt;</a:t>
            </a:r>
            <a:r>
              <a:rPr lang="fr-FR" sz="1400" b="1" dirty="0" err="1"/>
              <a:t>bindColumn</a:t>
            </a:r>
            <a:r>
              <a:rPr lang="fr-FR" sz="1400" b="1" dirty="0"/>
              <a:t>(1,$nom);</a:t>
            </a:r>
          </a:p>
          <a:p>
            <a:pPr marL="0" indent="0">
              <a:buNone/>
            </a:pPr>
            <a:r>
              <a:rPr lang="fr-FR" sz="1400" b="1" dirty="0" smtClean="0"/>
              <a:t>    $</a:t>
            </a:r>
            <a:r>
              <a:rPr lang="fr-FR" sz="1400" b="1" dirty="0"/>
              <a:t>cmd-&gt;</a:t>
            </a:r>
            <a:r>
              <a:rPr lang="fr-FR" sz="1400" b="1" dirty="0" err="1"/>
              <a:t>bindColumn</a:t>
            </a:r>
            <a:r>
              <a:rPr lang="fr-FR" sz="1400" b="1" dirty="0"/>
              <a:t>(2,$prenom);</a:t>
            </a:r>
          </a:p>
          <a:p>
            <a:pPr marL="0" indent="0">
              <a:buNone/>
            </a:pPr>
            <a:r>
              <a:rPr lang="fr-FR" sz="1400" b="1" dirty="0" smtClean="0"/>
              <a:t>    $</a:t>
            </a:r>
            <a:r>
              <a:rPr lang="fr-FR" sz="1400" b="1" dirty="0"/>
              <a:t>cmd-&gt;</a:t>
            </a:r>
            <a:r>
              <a:rPr lang="fr-FR" sz="1400" b="1" dirty="0" err="1"/>
              <a:t>bindColumn</a:t>
            </a:r>
            <a:r>
              <a:rPr lang="fr-FR" sz="1400" b="1" dirty="0"/>
              <a:t>(3,$adresse1);</a:t>
            </a:r>
          </a:p>
          <a:p>
            <a:pPr marL="0" indent="0">
              <a:buNone/>
            </a:pPr>
            <a:r>
              <a:rPr lang="fr-FR" sz="1400" b="1" dirty="0" smtClean="0"/>
              <a:t>    $</a:t>
            </a:r>
            <a:r>
              <a:rPr lang="fr-FR" sz="1400" b="1" dirty="0"/>
              <a:t>cmd-&gt;</a:t>
            </a:r>
            <a:r>
              <a:rPr lang="fr-FR" sz="1400" b="1" dirty="0" err="1"/>
              <a:t>bindColumn</a:t>
            </a:r>
            <a:r>
              <a:rPr lang="fr-FR" sz="1400" b="1" dirty="0"/>
              <a:t>(4,$adresse2);</a:t>
            </a:r>
          </a:p>
          <a:p>
            <a:pPr marL="0" indent="0">
              <a:buNone/>
            </a:pPr>
            <a:r>
              <a:rPr lang="fr-FR" sz="1400" b="1" dirty="0" smtClean="0"/>
              <a:t>    $</a:t>
            </a:r>
            <a:r>
              <a:rPr lang="fr-FR" sz="1400" b="1" dirty="0"/>
              <a:t>cmd-&gt;</a:t>
            </a:r>
            <a:r>
              <a:rPr lang="fr-FR" sz="1400" b="1" dirty="0" err="1"/>
              <a:t>bindColumn</a:t>
            </a:r>
            <a:r>
              <a:rPr lang="fr-FR" sz="1400" b="1" dirty="0"/>
              <a:t>(5,$cp);</a:t>
            </a:r>
          </a:p>
          <a:p>
            <a:pPr marL="0" indent="0">
              <a:buNone/>
            </a:pPr>
            <a:r>
              <a:rPr lang="fr-FR" sz="1400" b="1" dirty="0" smtClean="0"/>
              <a:t>    $</a:t>
            </a:r>
            <a:r>
              <a:rPr lang="fr-FR" sz="1400" b="1" dirty="0"/>
              <a:t>cmd-&gt;</a:t>
            </a:r>
            <a:r>
              <a:rPr lang="fr-FR" sz="1400" b="1" dirty="0" err="1"/>
              <a:t>bindColumn</a:t>
            </a:r>
            <a:r>
              <a:rPr lang="fr-FR" sz="1400" b="1" dirty="0"/>
              <a:t>(6,$ville);</a:t>
            </a:r>
          </a:p>
          <a:p>
            <a:pPr marL="0" indent="0">
              <a:buNone/>
            </a:pPr>
            <a:r>
              <a:rPr lang="fr-FR" sz="1400" b="1" dirty="0" smtClean="0"/>
              <a:t>    </a:t>
            </a:r>
            <a:r>
              <a:rPr lang="fr-FR" sz="1400" b="1" dirty="0" err="1" smtClean="0"/>
              <a:t>echo</a:t>
            </a:r>
            <a:r>
              <a:rPr lang="fr-FR" sz="1400" b="1" dirty="0" smtClean="0"/>
              <a:t> </a:t>
            </a:r>
            <a:r>
              <a:rPr lang="fr-FR" sz="1400" b="1" dirty="0"/>
              <a:t>"&lt;table&gt;\n";</a:t>
            </a:r>
          </a:p>
          <a:p>
            <a:pPr marL="0" indent="0">
              <a:buNone/>
            </a:pPr>
            <a:r>
              <a:rPr lang="fr-FR" sz="1400" b="1" dirty="0" smtClean="0"/>
              <a:t>    </a:t>
            </a:r>
            <a:r>
              <a:rPr lang="fr-FR" sz="1400" b="1" dirty="0" err="1" smtClean="0"/>
              <a:t>echo</a:t>
            </a:r>
            <a:r>
              <a:rPr lang="fr-FR" sz="1400" b="1" dirty="0" smtClean="0"/>
              <a:t> </a:t>
            </a:r>
            <a:r>
              <a:rPr lang="fr-FR" sz="1400" b="1" dirty="0"/>
              <a:t>"&lt;tr&gt;&lt;td&gt;Nom&lt;/td&gt;&lt;td&gt;Prénom&lt;/td&gt;&lt;td&gt;Adresse&lt;/td&gt;&lt;td&gt;Ville&lt;/td&gt;&lt;/tr&gt;\n";</a:t>
            </a:r>
          </a:p>
          <a:p>
            <a:pPr marL="0" indent="0">
              <a:buNone/>
            </a:pPr>
            <a:r>
              <a:rPr lang="fr-FR" sz="1400" b="1" dirty="0" smtClean="0"/>
              <a:t>    </a:t>
            </a:r>
            <a:r>
              <a:rPr lang="fr-FR" sz="1400" b="1" dirty="0" err="1" smtClean="0"/>
              <a:t>while</a:t>
            </a:r>
            <a:r>
              <a:rPr lang="fr-FR" sz="1400" b="1" dirty="0" smtClean="0"/>
              <a:t> </a:t>
            </a:r>
            <a:r>
              <a:rPr lang="fr-FR" sz="1400" b="1" dirty="0"/>
              <a:t>($</a:t>
            </a:r>
            <a:r>
              <a:rPr lang="fr-FR" sz="1400" b="1" dirty="0" err="1"/>
              <a:t>enreg</a:t>
            </a:r>
            <a:r>
              <a:rPr lang="fr-FR" sz="1400" b="1" dirty="0"/>
              <a:t> = $cmd-&gt;</a:t>
            </a:r>
            <a:r>
              <a:rPr lang="fr-FR" sz="1400" b="1" dirty="0" err="1"/>
              <a:t>fetch</a:t>
            </a:r>
            <a:r>
              <a:rPr lang="fr-FR" sz="1400" b="1" dirty="0"/>
              <a:t>(PDO::FETCH_BOUND)) </a:t>
            </a:r>
            <a:r>
              <a:rPr lang="fr-FR" sz="1400" b="1" dirty="0" smtClean="0"/>
              <a:t>{</a:t>
            </a:r>
            <a:endParaRPr lang="fr-FR" sz="1400" b="1" dirty="0"/>
          </a:p>
          <a:p>
            <a:pPr marL="0" indent="0">
              <a:buNone/>
            </a:pPr>
            <a:r>
              <a:rPr lang="fr-FR" sz="1400" b="1" dirty="0"/>
              <a:t>	</a:t>
            </a:r>
            <a:r>
              <a:rPr lang="fr-FR" sz="1400" b="1" dirty="0" err="1" smtClean="0"/>
              <a:t>echo</a:t>
            </a:r>
            <a:r>
              <a:rPr lang="fr-FR" sz="1400" b="1" dirty="0" smtClean="0"/>
              <a:t> </a:t>
            </a:r>
            <a:r>
              <a:rPr lang="fr-FR" sz="1400" b="1" dirty="0"/>
              <a:t>"&lt;tr&gt;&lt;td&gt;".$nom."&lt;/td&gt;&lt;td&gt;".</a:t>
            </a:r>
            <a:r>
              <a:rPr lang="fr-FR" sz="1400" b="1" dirty="0" err="1"/>
              <a:t>htmlentities</a:t>
            </a:r>
            <a:r>
              <a:rPr lang="fr-FR" sz="1400" b="1" dirty="0"/>
              <a:t>($</a:t>
            </a:r>
            <a:r>
              <a:rPr lang="fr-FR" sz="1400" b="1" dirty="0" err="1"/>
              <a:t>prenom</a:t>
            </a:r>
            <a:r>
              <a:rPr lang="fr-FR" sz="1400" b="1" dirty="0"/>
              <a:t>)."&lt;/td&gt;&lt;td</a:t>
            </a:r>
            <a:r>
              <a:rPr lang="fr-FR" sz="1400" b="1" dirty="0" smtClean="0"/>
              <a:t>&gt; ". 	</a:t>
            </a:r>
            <a:r>
              <a:rPr lang="fr-FR" sz="1400" b="1" dirty="0" err="1" smtClean="0"/>
              <a:t>htmlentities</a:t>
            </a:r>
            <a:r>
              <a:rPr lang="fr-FR" sz="1400" b="1" dirty="0"/>
              <a:t>($adresse1." ".$adresse2)."&lt;/td&gt;&lt;td&gt;".$</a:t>
            </a:r>
            <a:r>
              <a:rPr lang="fr-FR" sz="1400" b="1" dirty="0" err="1"/>
              <a:t>cp</a:t>
            </a:r>
            <a:r>
              <a:rPr lang="fr-FR" sz="1400" b="1" dirty="0"/>
              <a:t>." ".$ville."&lt;/td&gt;&lt;/tr&gt;\n";</a:t>
            </a:r>
          </a:p>
          <a:p>
            <a:pPr marL="0" indent="0">
              <a:buNone/>
            </a:pPr>
            <a:r>
              <a:rPr lang="fr-FR" sz="1400" b="1" dirty="0" smtClean="0"/>
              <a:t>    }</a:t>
            </a:r>
            <a:endParaRPr lang="fr-FR" sz="1400" b="1" dirty="0"/>
          </a:p>
          <a:p>
            <a:pPr marL="0" indent="0">
              <a:buNone/>
            </a:pPr>
            <a:r>
              <a:rPr lang="fr-FR" sz="1400" b="1" dirty="0" smtClean="0"/>
              <a:t>    </a:t>
            </a:r>
            <a:r>
              <a:rPr lang="fr-FR" sz="1400" b="1" dirty="0" err="1" smtClean="0"/>
              <a:t>echo</a:t>
            </a:r>
            <a:r>
              <a:rPr lang="fr-FR" sz="1400" b="1" dirty="0" smtClean="0"/>
              <a:t> </a:t>
            </a:r>
            <a:r>
              <a:rPr lang="fr-FR" sz="1400" b="1" dirty="0"/>
              <a:t>"&lt;/table&gt;\n";</a:t>
            </a:r>
          </a:p>
          <a:p>
            <a:pPr marL="0" indent="0">
              <a:buNone/>
            </a:pPr>
            <a:r>
              <a:rPr lang="fr-FR" sz="1400" b="1" dirty="0"/>
              <a:t>}</a:t>
            </a:r>
          </a:p>
          <a:p>
            <a:pPr marL="0" indent="0">
              <a:buNone/>
            </a:pPr>
            <a:r>
              <a:rPr lang="fr-FR" sz="1400" b="1" dirty="0"/>
              <a:t>catch (</a:t>
            </a:r>
            <a:r>
              <a:rPr lang="fr-FR" sz="1400" b="1" dirty="0" err="1"/>
              <a:t>PDOException</a:t>
            </a:r>
            <a:r>
              <a:rPr lang="fr-FR" sz="1400" b="1" dirty="0"/>
              <a:t> $e) {</a:t>
            </a:r>
          </a:p>
          <a:p>
            <a:pPr marL="0" indent="0">
              <a:buNone/>
            </a:pPr>
            <a:r>
              <a:rPr lang="fr-FR" sz="1400" b="1" dirty="0" smtClean="0"/>
              <a:t>    </a:t>
            </a:r>
            <a:r>
              <a:rPr lang="fr-FR" sz="1400" b="1" dirty="0" err="1" smtClean="0"/>
              <a:t>print</a:t>
            </a:r>
            <a:r>
              <a:rPr lang="fr-FR" sz="1400" b="1" dirty="0" smtClean="0"/>
              <a:t> </a:t>
            </a:r>
            <a:r>
              <a:rPr lang="fr-FR" sz="1400" b="1" dirty="0"/>
              <a:t>$e-&gt;</a:t>
            </a:r>
            <a:r>
              <a:rPr lang="fr-FR" sz="1400" b="1" dirty="0" err="1"/>
              <a:t>getMessage</a:t>
            </a:r>
            <a:r>
              <a:rPr lang="fr-FR" sz="1400" b="1" dirty="0"/>
              <a:t>();</a:t>
            </a:r>
          </a:p>
          <a:p>
            <a:pPr marL="0" indent="0">
              <a:buNone/>
            </a:pPr>
            <a:r>
              <a:rPr lang="fr-FR" sz="1400" b="1" dirty="0"/>
              <a:t>}</a:t>
            </a:r>
          </a:p>
        </p:txBody>
      </p:sp>
    </p:spTree>
    <p:extLst>
      <p:ext uri="{BB962C8B-B14F-4D97-AF65-F5344CB8AC3E}">
        <p14:creationId xmlns:p14="http://schemas.microsoft.com/office/powerpoint/2010/main" val="1893863051"/>
      </p:ext>
    </p:extLst>
  </p:cSld>
  <p:clrMapOvr>
    <a:masterClrMapping/>
  </p:clrMapOvr>
  <p:transition spd="slow">
    <p:wipe dir="d"/>
  </p:transition>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2 / paramétrage </a:t>
            </a:r>
            <a:r>
              <a:rPr lang="fr-FR" sz="2400" b="1" i="1" dirty="0" err="1" smtClean="0">
                <a:solidFill>
                  <a:schemeClr val="accent2">
                    <a:lumMod val="75000"/>
                  </a:schemeClr>
                </a:solidFill>
              </a:rPr>
              <a:t>bindValue</a:t>
            </a:r>
            <a:r>
              <a:rPr lang="fr-FR" sz="2400" b="1" i="1" dirty="0" smtClean="0">
                <a:solidFill>
                  <a:schemeClr val="accent2">
                    <a:lumMod val="75000"/>
                  </a:schemeClr>
                </a:solidFill>
              </a:rPr>
              <a:t>()</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lnSpcReduction="10000"/>
          </a:bodyPr>
          <a:lstStyle/>
          <a:p>
            <a:pPr marL="0" indent="0">
              <a:buNone/>
            </a:pPr>
            <a:r>
              <a:rPr lang="fr-FR" sz="2000" dirty="0" err="1" smtClean="0"/>
              <a:t>bool</a:t>
            </a:r>
            <a:r>
              <a:rPr lang="fr-FR" sz="2000" dirty="0" smtClean="0"/>
              <a:t> PDOStatement-&gt;</a:t>
            </a:r>
            <a:r>
              <a:rPr lang="fr-FR" sz="2000" b="1" dirty="0" err="1">
                <a:solidFill>
                  <a:schemeClr val="accent2">
                    <a:lumMod val="75000"/>
                  </a:schemeClr>
                </a:solidFill>
              </a:rPr>
              <a:t>bindValue</a:t>
            </a:r>
            <a:r>
              <a:rPr lang="fr-FR" sz="2000" b="1" dirty="0" smtClean="0">
                <a:solidFill>
                  <a:schemeClr val="accent1">
                    <a:lumMod val="75000"/>
                  </a:schemeClr>
                </a:solidFill>
              </a:rPr>
              <a:t>($</a:t>
            </a:r>
            <a:r>
              <a:rPr lang="fr-FR" sz="2000" b="1" dirty="0" err="1" smtClean="0">
                <a:solidFill>
                  <a:schemeClr val="accent1">
                    <a:lumMod val="75000"/>
                  </a:schemeClr>
                </a:solidFill>
              </a:rPr>
              <a:t>parametre</a:t>
            </a:r>
            <a:r>
              <a:rPr lang="fr-FR" sz="2000" b="1" dirty="0" smtClean="0">
                <a:solidFill>
                  <a:schemeClr val="accent1">
                    <a:lumMod val="75000"/>
                  </a:schemeClr>
                </a:solidFill>
              </a:rPr>
              <a:t>, </a:t>
            </a:r>
            <a:r>
              <a:rPr lang="fr-FR" sz="2000" b="1" dirty="0">
                <a:solidFill>
                  <a:schemeClr val="accent1">
                    <a:lumMod val="75000"/>
                  </a:schemeClr>
                </a:solidFill>
              </a:rPr>
              <a:t>$</a:t>
            </a:r>
            <a:r>
              <a:rPr lang="fr-FR" sz="2000" b="1" dirty="0" smtClean="0">
                <a:solidFill>
                  <a:schemeClr val="accent1">
                    <a:lumMod val="75000"/>
                  </a:schemeClr>
                </a:solidFill>
              </a:rPr>
              <a:t>valeur </a:t>
            </a:r>
            <a:r>
              <a:rPr lang="fr-FR" sz="2000" b="1" dirty="0">
                <a:solidFill>
                  <a:schemeClr val="accent1">
                    <a:lumMod val="75000"/>
                  </a:schemeClr>
                </a:solidFill>
              </a:rPr>
              <a:t>[, $</a:t>
            </a:r>
            <a:r>
              <a:rPr lang="fr-FR" sz="2000" b="1" dirty="0" smtClean="0">
                <a:solidFill>
                  <a:schemeClr val="accent1">
                    <a:lumMod val="75000"/>
                  </a:schemeClr>
                </a:solidFill>
              </a:rPr>
              <a:t>type]</a:t>
            </a:r>
            <a:r>
              <a:rPr lang="fr-FR" sz="2000" dirty="0" smtClean="0"/>
              <a:t>)</a:t>
            </a:r>
          </a:p>
          <a:p>
            <a:pPr marL="0" indent="0">
              <a:buNone/>
            </a:pPr>
            <a:r>
              <a:rPr lang="fr-FR" sz="2000" dirty="0" smtClean="0"/>
              <a:t>Cette méthode associe une valeur à un paramètre, c'est à dire à un marqueur nommé (</a:t>
            </a:r>
            <a:r>
              <a:rPr lang="fr-FR" sz="2000" b="1" dirty="0" smtClean="0">
                <a:solidFill>
                  <a:schemeClr val="accent2">
                    <a:lumMod val="75000"/>
                  </a:schemeClr>
                </a:solidFill>
              </a:rPr>
              <a:t>:</a:t>
            </a:r>
            <a:r>
              <a:rPr lang="fr-FR" sz="2000" b="1" dirty="0" err="1" smtClean="0">
                <a:solidFill>
                  <a:schemeClr val="accent2">
                    <a:lumMod val="75000"/>
                  </a:schemeClr>
                </a:solidFill>
              </a:rPr>
              <a:t>nnnnn</a:t>
            </a:r>
            <a:r>
              <a:rPr lang="fr-FR" sz="2000" dirty="0" smtClean="0"/>
              <a:t>) ou à un marqueur interrogatif (</a:t>
            </a:r>
            <a:r>
              <a:rPr lang="fr-FR" sz="2000" b="1" dirty="0" smtClean="0">
                <a:solidFill>
                  <a:schemeClr val="accent2">
                    <a:lumMod val="75000"/>
                  </a:schemeClr>
                </a:solidFill>
              </a:rPr>
              <a:t>?</a:t>
            </a:r>
            <a:r>
              <a:rPr lang="fr-FR" sz="2000" dirty="0" smtClean="0"/>
              <a:t>) de la requête préparée.</a:t>
            </a:r>
          </a:p>
          <a:p>
            <a:pPr marL="0" indent="0">
              <a:buNone/>
            </a:pPr>
            <a:r>
              <a:rPr lang="fr-FR" sz="2000" dirty="0" smtClean="0"/>
              <a:t>Cette méthode </a:t>
            </a:r>
            <a:r>
              <a:rPr lang="fr-FR" sz="2000" u="sng" dirty="0" smtClean="0"/>
              <a:t>doit être placée</a:t>
            </a:r>
            <a:r>
              <a:rPr lang="fr-FR" sz="2000" b="1" u="sng" dirty="0" smtClean="0">
                <a:solidFill>
                  <a:srgbClr val="FF0000"/>
                </a:solidFill>
              </a:rPr>
              <a:t> avant </a:t>
            </a:r>
            <a:r>
              <a:rPr lang="fr-FR" sz="2000" u="sng" dirty="0" smtClean="0"/>
              <a:t>la méthode </a:t>
            </a:r>
            <a:r>
              <a:rPr lang="fr-FR" sz="2000" u="sng" dirty="0" err="1" smtClean="0"/>
              <a:t>execute</a:t>
            </a:r>
            <a:r>
              <a:rPr lang="fr-FR" sz="2000" u="sng" dirty="0" smtClean="0"/>
              <a:t>()</a:t>
            </a:r>
          </a:p>
          <a:p>
            <a:pPr marL="0" indent="0">
              <a:buNone/>
            </a:pPr>
            <a:r>
              <a:rPr lang="fr-FR" sz="2000" b="1" dirty="0" smtClean="0">
                <a:solidFill>
                  <a:schemeClr val="accent1">
                    <a:lumMod val="75000"/>
                  </a:schemeClr>
                </a:solidFill>
              </a:rPr>
              <a:t>$</a:t>
            </a:r>
            <a:r>
              <a:rPr lang="fr-FR" sz="2000" b="1" dirty="0" err="1" smtClean="0">
                <a:solidFill>
                  <a:schemeClr val="accent1">
                    <a:lumMod val="75000"/>
                  </a:schemeClr>
                </a:solidFill>
              </a:rPr>
              <a:t>parametre</a:t>
            </a:r>
            <a:r>
              <a:rPr lang="fr-FR" sz="2000" b="1" dirty="0" smtClean="0">
                <a:solidFill>
                  <a:schemeClr val="accent1">
                    <a:lumMod val="75000"/>
                  </a:schemeClr>
                </a:solidFill>
              </a:rPr>
              <a:t> </a:t>
            </a:r>
            <a:r>
              <a:rPr lang="fr-FR" sz="2000" b="1" dirty="0">
                <a:solidFill>
                  <a:schemeClr val="accent1">
                    <a:lumMod val="75000"/>
                  </a:schemeClr>
                </a:solidFill>
              </a:rPr>
              <a:t>: </a:t>
            </a:r>
            <a:r>
              <a:rPr lang="fr-FR" sz="2000" dirty="0"/>
              <a:t>Identifiant du paramètre. </a:t>
            </a:r>
            <a:endParaRPr lang="fr-FR" sz="2000" dirty="0" smtClean="0"/>
          </a:p>
          <a:p>
            <a:pPr marL="0" indent="0">
              <a:buNone/>
            </a:pPr>
            <a:r>
              <a:rPr lang="fr-FR" sz="2000" dirty="0" smtClean="0"/>
              <a:t>Pour </a:t>
            </a:r>
            <a:r>
              <a:rPr lang="fr-FR" sz="2000" dirty="0"/>
              <a:t>une requête préparée utilisant les </a:t>
            </a:r>
            <a:r>
              <a:rPr lang="fr-FR" sz="2000" dirty="0" smtClean="0"/>
              <a:t>marqueurs nommés, </a:t>
            </a:r>
            <a:r>
              <a:rPr lang="fr-FR" sz="2000" dirty="0"/>
              <a:t>cela sera un nom de paramètre de la forme </a:t>
            </a:r>
            <a:r>
              <a:rPr lang="fr-FR" sz="2000" i="1" dirty="0"/>
              <a:t>:nom</a:t>
            </a:r>
            <a:r>
              <a:rPr lang="fr-FR" sz="2000" dirty="0"/>
              <a:t>. </a:t>
            </a:r>
            <a:endParaRPr lang="fr-FR" sz="2000" dirty="0" smtClean="0"/>
          </a:p>
          <a:p>
            <a:pPr marL="0" indent="0">
              <a:buNone/>
            </a:pPr>
            <a:r>
              <a:rPr lang="fr-FR" sz="2000" dirty="0" smtClean="0"/>
              <a:t>Pour </a:t>
            </a:r>
            <a:r>
              <a:rPr lang="fr-FR" sz="2000" dirty="0"/>
              <a:t>une requête préparée utilisant les points </a:t>
            </a:r>
            <a:r>
              <a:rPr lang="fr-FR" sz="2000" dirty="0" smtClean="0"/>
              <a:t>d'interrogation, ce sera la position du point d'interrogation dans la requête.</a:t>
            </a:r>
          </a:p>
          <a:p>
            <a:pPr marL="0" indent="0">
              <a:buNone/>
            </a:pPr>
            <a:r>
              <a:rPr lang="fr-FR" sz="2000" b="1" dirty="0" smtClean="0">
                <a:solidFill>
                  <a:schemeClr val="accent1">
                    <a:lumMod val="75000"/>
                  </a:schemeClr>
                </a:solidFill>
              </a:rPr>
              <a:t>$valeur </a:t>
            </a:r>
            <a:r>
              <a:rPr lang="fr-FR" sz="2000" dirty="0" smtClean="0"/>
              <a:t>: valeur à associer au paramètre.</a:t>
            </a:r>
          </a:p>
          <a:p>
            <a:pPr marL="0" indent="0">
              <a:buNone/>
            </a:pPr>
            <a:r>
              <a:rPr lang="fr-FR" sz="2000" b="1" dirty="0">
                <a:solidFill>
                  <a:schemeClr val="accent1">
                    <a:lumMod val="75000"/>
                  </a:schemeClr>
                </a:solidFill>
              </a:rPr>
              <a:t>$type </a:t>
            </a:r>
            <a:r>
              <a:rPr lang="fr-FR" sz="2000" dirty="0"/>
              <a:t>: (optionnel) type du paramètre :</a:t>
            </a:r>
          </a:p>
          <a:p>
            <a:pPr marL="0" indent="0">
              <a:buNone/>
            </a:pPr>
            <a:r>
              <a:rPr lang="fr-FR" sz="1600" dirty="0"/>
              <a:t>PDO::PARAM_STR 	chaîne de caractères,</a:t>
            </a:r>
          </a:p>
          <a:p>
            <a:pPr marL="0" indent="0">
              <a:buNone/>
            </a:pPr>
            <a:r>
              <a:rPr lang="fr-FR" sz="1600" dirty="0"/>
              <a:t>PDO::PARAM_INT	type </a:t>
            </a:r>
            <a:r>
              <a:rPr lang="fr-FR" sz="1600" dirty="0" err="1"/>
              <a:t>integer</a:t>
            </a:r>
            <a:r>
              <a:rPr lang="fr-FR" sz="1600" dirty="0"/>
              <a:t> de SQL</a:t>
            </a:r>
          </a:p>
          <a:p>
            <a:pPr marL="0" indent="0">
              <a:buNone/>
            </a:pPr>
            <a:r>
              <a:rPr lang="fr-FR" sz="1600" dirty="0"/>
              <a:t>PDO::PARAM_BOOL	type </a:t>
            </a:r>
            <a:r>
              <a:rPr lang="fr-FR" sz="1600" dirty="0" err="1"/>
              <a:t>booleén</a:t>
            </a:r>
            <a:endParaRPr lang="fr-FR" sz="1600" dirty="0"/>
          </a:p>
          <a:p>
            <a:pPr marL="0" indent="0">
              <a:buNone/>
            </a:pPr>
            <a:r>
              <a:rPr lang="fr-FR" sz="1600" dirty="0"/>
              <a:t>PDO::PARAM_LOB	type LOB (objet large) de SQL</a:t>
            </a:r>
          </a:p>
          <a:p>
            <a:pPr marL="0" indent="0">
              <a:buNone/>
            </a:pPr>
            <a:r>
              <a:rPr lang="fr-FR" sz="2000" b="1" dirty="0"/>
              <a:t>Valeur de retour </a:t>
            </a:r>
            <a:r>
              <a:rPr lang="fr-FR" sz="2000" dirty="0"/>
              <a:t>: </a:t>
            </a:r>
            <a:r>
              <a:rPr lang="fr-FR" sz="2000" b="1" dirty="0" err="1">
                <a:solidFill>
                  <a:schemeClr val="tx2">
                    <a:lumMod val="75000"/>
                  </a:schemeClr>
                </a:solidFill>
              </a:rPr>
              <a:t>true</a:t>
            </a:r>
            <a:r>
              <a:rPr lang="fr-FR" sz="2000" dirty="0"/>
              <a:t> en cas de succès, </a:t>
            </a:r>
            <a:r>
              <a:rPr lang="fr-FR" sz="2000" b="1" dirty="0">
                <a:solidFill>
                  <a:schemeClr val="tx2">
                    <a:lumMod val="75000"/>
                  </a:schemeClr>
                </a:solidFill>
              </a:rPr>
              <a:t>false</a:t>
            </a:r>
            <a:r>
              <a:rPr lang="fr-FR" sz="2000" dirty="0"/>
              <a:t> sinon.</a:t>
            </a:r>
          </a:p>
          <a:p>
            <a:pPr marL="0" indent="0">
              <a:buNone/>
            </a:pPr>
            <a:endParaRPr lang="fr-FR" sz="2000" dirty="0" smtClean="0"/>
          </a:p>
        </p:txBody>
      </p:sp>
    </p:spTree>
    <p:extLst>
      <p:ext uri="{BB962C8B-B14F-4D97-AF65-F5344CB8AC3E}">
        <p14:creationId xmlns:p14="http://schemas.microsoft.com/office/powerpoint/2010/main" val="1945650519"/>
      </p:ext>
    </p:extLst>
  </p:cSld>
  <p:clrMapOvr>
    <a:masterClrMapping/>
  </p:clrMapOvr>
  <p:transition spd="slow">
    <p:wipe dir="d"/>
  </p:transition>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2 / paramétrage </a:t>
            </a:r>
            <a:r>
              <a:rPr lang="fr-FR" sz="2400" b="1" i="1" dirty="0" err="1" smtClean="0">
                <a:solidFill>
                  <a:schemeClr val="accent2">
                    <a:lumMod val="75000"/>
                  </a:schemeClr>
                </a:solidFill>
              </a:rPr>
              <a:t>bindValue</a:t>
            </a:r>
            <a:r>
              <a:rPr lang="fr-FR" sz="2400" b="1" i="1" dirty="0" smtClean="0">
                <a:solidFill>
                  <a:schemeClr val="accent2">
                    <a:lumMod val="75000"/>
                  </a:schemeClr>
                </a:solidFill>
              </a:rPr>
              <a:t>()</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340768"/>
            <a:ext cx="8274496" cy="5400600"/>
          </a:xfrm>
        </p:spPr>
        <p:txBody>
          <a:bodyPr numCol="1">
            <a:normAutofit/>
          </a:bodyPr>
          <a:lstStyle/>
          <a:p>
            <a:pPr marL="0" indent="0">
              <a:buNone/>
            </a:pPr>
            <a:r>
              <a:rPr lang="fr-FR" sz="2000" dirty="0" smtClean="0"/>
              <a:t>Exemple : Liste des adhérents de Bourges (</a:t>
            </a:r>
            <a:r>
              <a:rPr lang="fr-FR" sz="2000" dirty="0" err="1" smtClean="0"/>
              <a:t>cp</a:t>
            </a:r>
            <a:r>
              <a:rPr lang="fr-FR" sz="2000" dirty="0" smtClean="0"/>
              <a:t> 18000)</a:t>
            </a:r>
          </a:p>
          <a:p>
            <a:pPr marL="0" indent="0">
              <a:buNone/>
            </a:pPr>
            <a:endParaRPr lang="fr-FR" sz="20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2204864"/>
            <a:ext cx="8145671" cy="2252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3168758"/>
      </p:ext>
    </p:extLst>
  </p:cSld>
  <p:clrMapOvr>
    <a:masterClrMapping/>
  </p:clrMapOvr>
  <p:transition spd="slow">
    <p:wipe dir="d"/>
  </p:transition>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2 / paramétrage </a:t>
            </a:r>
            <a:r>
              <a:rPr lang="fr-FR" sz="2400" b="1" i="1" dirty="0" err="1" smtClean="0">
                <a:solidFill>
                  <a:schemeClr val="accent2">
                    <a:lumMod val="75000"/>
                  </a:schemeClr>
                </a:solidFill>
              </a:rPr>
              <a:t>bindValue</a:t>
            </a:r>
            <a:r>
              <a:rPr lang="fr-FR" sz="2400" b="1" i="1" dirty="0" smtClean="0">
                <a:solidFill>
                  <a:schemeClr val="accent2">
                    <a:lumMod val="75000"/>
                  </a:schemeClr>
                </a:solidFill>
              </a:rPr>
              <a:t>()</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340768"/>
            <a:ext cx="8274496" cy="5400600"/>
          </a:xfrm>
        </p:spPr>
        <p:txBody>
          <a:bodyPr numCol="1">
            <a:normAutofit/>
          </a:bodyPr>
          <a:lstStyle/>
          <a:p>
            <a:pPr marL="0" indent="0">
              <a:buNone/>
            </a:pPr>
            <a:r>
              <a:rPr lang="fr-FR" sz="1400" b="1" dirty="0" smtClean="0">
                <a:solidFill>
                  <a:srgbClr val="FF0000"/>
                </a:solidFill>
                <a:latin typeface="Courier New" pitchFamily="49" charset="0"/>
                <a:cs typeface="Courier New" pitchFamily="49" charset="0"/>
              </a:rPr>
              <a:t>&lt;?</a:t>
            </a:r>
            <a:r>
              <a:rPr lang="fr-FR" sz="1400" b="1" dirty="0">
                <a:solidFill>
                  <a:srgbClr val="FF0000"/>
                </a:solidFill>
                <a:latin typeface="Courier New" pitchFamily="49" charset="0"/>
                <a:cs typeface="Courier New" pitchFamily="49" charset="0"/>
              </a:rPr>
              <a:t>PHP</a:t>
            </a:r>
          </a:p>
          <a:p>
            <a:pPr marL="0" indent="0">
              <a:buNone/>
            </a:pPr>
            <a:r>
              <a:rPr lang="fr-FR" sz="1400" b="1" dirty="0">
                <a:latin typeface="Courier New" pitchFamily="49" charset="0"/>
                <a:cs typeface="Courier New" pitchFamily="49" charset="0"/>
              </a:rPr>
              <a:t>$</a:t>
            </a:r>
            <a:r>
              <a:rPr lang="fr-FR" sz="1400" b="1" dirty="0" err="1">
                <a:latin typeface="Courier New" pitchFamily="49" charset="0"/>
                <a:cs typeface="Courier New" pitchFamily="49" charset="0"/>
              </a:rPr>
              <a:t>query</a:t>
            </a:r>
            <a:r>
              <a:rPr lang="fr-FR" sz="1400" b="1" dirty="0">
                <a:latin typeface="Courier New" pitchFamily="49" charset="0"/>
                <a:cs typeface="Courier New" pitchFamily="49" charset="0"/>
              </a:rPr>
              <a:t> = "SELECT nom, </a:t>
            </a:r>
            <a:r>
              <a:rPr lang="fr-FR" sz="1400" b="1" dirty="0" err="1">
                <a:latin typeface="Courier New" pitchFamily="49" charset="0"/>
                <a:cs typeface="Courier New" pitchFamily="49" charset="0"/>
              </a:rPr>
              <a:t>prenom</a:t>
            </a:r>
            <a:r>
              <a:rPr lang="fr-FR" sz="1400" b="1" dirty="0">
                <a:latin typeface="Courier New" pitchFamily="49" charset="0"/>
                <a:cs typeface="Courier New" pitchFamily="49" charset="0"/>
              </a:rPr>
              <a:t>, adresse1, adresse2, </a:t>
            </a:r>
            <a:r>
              <a:rPr lang="fr-FR" sz="1400" b="1" dirty="0" err="1">
                <a:latin typeface="Courier New" pitchFamily="49" charset="0"/>
                <a:cs typeface="Courier New" pitchFamily="49" charset="0"/>
              </a:rPr>
              <a:t>cp</a:t>
            </a:r>
            <a:r>
              <a:rPr lang="fr-FR" sz="1400" b="1" dirty="0">
                <a:latin typeface="Courier New" pitchFamily="49" charset="0"/>
                <a:cs typeface="Courier New" pitchFamily="49" charset="0"/>
              </a:rPr>
              <a:t>, ville FROM </a:t>
            </a:r>
            <a:r>
              <a:rPr lang="fr-FR" sz="1400" b="1" dirty="0" err="1">
                <a:latin typeface="Courier New" pitchFamily="49" charset="0"/>
                <a:cs typeface="Courier New" pitchFamily="49" charset="0"/>
              </a:rPr>
              <a:t>adherents</a:t>
            </a:r>
            <a:r>
              <a:rPr lang="fr-FR" sz="1400" b="1" dirty="0">
                <a:latin typeface="Courier New" pitchFamily="49" charset="0"/>
                <a:cs typeface="Courier New" pitchFamily="49" charset="0"/>
              </a:rPr>
              <a:t> WHERE </a:t>
            </a:r>
            <a:r>
              <a:rPr lang="fr-FR" sz="1400" b="1" dirty="0" err="1">
                <a:latin typeface="Courier New" pitchFamily="49" charset="0"/>
                <a:cs typeface="Courier New" pitchFamily="49" charset="0"/>
              </a:rPr>
              <a:t>cp</a:t>
            </a:r>
            <a:r>
              <a:rPr lang="fr-FR" sz="1400" b="1" dirty="0">
                <a:latin typeface="Courier New" pitchFamily="49" charset="0"/>
                <a:cs typeface="Courier New" pitchFamily="49" charset="0"/>
              </a:rPr>
              <a:t> = </a:t>
            </a:r>
            <a:r>
              <a:rPr lang="fr-FR" sz="1400" b="1" dirty="0">
                <a:solidFill>
                  <a:schemeClr val="accent2">
                    <a:lumMod val="75000"/>
                  </a:schemeClr>
                </a:solidFill>
                <a:latin typeface="Courier New" pitchFamily="49" charset="0"/>
                <a:cs typeface="Courier New" pitchFamily="49" charset="0"/>
              </a:rPr>
              <a:t>:</a:t>
            </a:r>
            <a:r>
              <a:rPr lang="fr-FR" sz="1400" b="1" dirty="0" err="1">
                <a:solidFill>
                  <a:schemeClr val="accent2">
                    <a:lumMod val="75000"/>
                  </a:schemeClr>
                </a:solidFill>
                <a:latin typeface="Courier New" pitchFamily="49" charset="0"/>
                <a:cs typeface="Courier New" pitchFamily="49" charset="0"/>
              </a:rPr>
              <a:t>cp</a:t>
            </a:r>
            <a:r>
              <a:rPr lang="fr-FR" sz="1400" b="1" dirty="0">
                <a:latin typeface="Courier New" pitchFamily="49" charset="0"/>
                <a:cs typeface="Courier New" pitchFamily="49" charset="0"/>
              </a:rPr>
              <a:t> ORDER BY nom";</a:t>
            </a:r>
          </a:p>
          <a:p>
            <a:pPr marL="0" indent="0">
              <a:buNone/>
            </a:pPr>
            <a:r>
              <a:rPr lang="fr-FR" sz="1400" b="1" dirty="0" err="1">
                <a:latin typeface="Courier New" pitchFamily="49" charset="0"/>
                <a:cs typeface="Courier New" pitchFamily="49" charset="0"/>
              </a:rPr>
              <a:t>try</a:t>
            </a:r>
            <a:r>
              <a:rPr lang="fr-FR" sz="1400" b="1" dirty="0">
                <a:latin typeface="Courier New" pitchFamily="49" charset="0"/>
                <a:cs typeface="Courier New" pitchFamily="49" charset="0"/>
              </a:rPr>
              <a:t> {</a:t>
            </a:r>
          </a:p>
          <a:p>
            <a:pPr marL="0" indent="0">
              <a:buNone/>
            </a:pP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cmd = $</a:t>
            </a:r>
            <a:r>
              <a:rPr lang="fr-FR" sz="1400" b="1" dirty="0" err="1">
                <a:latin typeface="Courier New" pitchFamily="49" charset="0"/>
                <a:cs typeface="Courier New" pitchFamily="49" charset="0"/>
              </a:rPr>
              <a:t>dbh</a:t>
            </a:r>
            <a:r>
              <a:rPr lang="fr-FR" sz="1400" b="1" dirty="0">
                <a:latin typeface="Courier New" pitchFamily="49" charset="0"/>
                <a:cs typeface="Courier New" pitchFamily="49" charset="0"/>
              </a:rPr>
              <a:t>-&gt;</a:t>
            </a:r>
            <a:r>
              <a:rPr lang="fr-FR" sz="1400" b="1" dirty="0" err="1">
                <a:latin typeface="Courier New" pitchFamily="49" charset="0"/>
                <a:cs typeface="Courier New" pitchFamily="49" charset="0"/>
              </a:rPr>
              <a:t>prepare</a:t>
            </a:r>
            <a:r>
              <a:rPr lang="fr-FR" sz="1400" b="1" dirty="0">
                <a:latin typeface="Courier New" pitchFamily="49" charset="0"/>
                <a:cs typeface="Courier New" pitchFamily="49" charset="0"/>
              </a:rPr>
              <a:t>($</a:t>
            </a:r>
            <a:r>
              <a:rPr lang="fr-FR" sz="1400" b="1" dirty="0" err="1">
                <a:latin typeface="Courier New" pitchFamily="49" charset="0"/>
                <a:cs typeface="Courier New" pitchFamily="49" charset="0"/>
              </a:rPr>
              <a:t>query</a:t>
            </a:r>
            <a:r>
              <a:rPr lang="fr-FR" sz="1400" b="1" dirty="0">
                <a:latin typeface="Courier New" pitchFamily="49" charset="0"/>
                <a:cs typeface="Courier New" pitchFamily="49" charset="0"/>
              </a:rPr>
              <a:t>);</a:t>
            </a:r>
          </a:p>
          <a:p>
            <a:pPr marL="0" indent="0">
              <a:buNone/>
            </a:pP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cmd-&gt;</a:t>
            </a:r>
            <a:r>
              <a:rPr lang="fr-FR" sz="1400" b="1" dirty="0" err="1">
                <a:latin typeface="Courier New" pitchFamily="49" charset="0"/>
                <a:cs typeface="Courier New" pitchFamily="49" charset="0"/>
              </a:rPr>
              <a:t>bindValue</a:t>
            </a:r>
            <a:r>
              <a:rPr lang="fr-FR" sz="1400" b="1" dirty="0">
                <a:latin typeface="Courier New" pitchFamily="49" charset="0"/>
                <a:cs typeface="Courier New" pitchFamily="49" charset="0"/>
              </a:rPr>
              <a:t>(</a:t>
            </a:r>
            <a:r>
              <a:rPr lang="fr-FR" sz="1400" b="1" dirty="0">
                <a:solidFill>
                  <a:schemeClr val="accent2">
                    <a:lumMod val="75000"/>
                  </a:schemeClr>
                </a:solidFill>
                <a:latin typeface="Courier New" pitchFamily="49" charset="0"/>
                <a:cs typeface="Courier New" pitchFamily="49" charset="0"/>
              </a:rPr>
              <a:t>':cp'</a:t>
            </a:r>
            <a:r>
              <a:rPr lang="fr-FR" sz="1400" b="1" dirty="0">
                <a:latin typeface="Courier New" pitchFamily="49" charset="0"/>
                <a:cs typeface="Courier New" pitchFamily="49" charset="0"/>
              </a:rPr>
              <a:t>,'18000',PDO::PARAM_STR);</a:t>
            </a:r>
          </a:p>
          <a:p>
            <a:pPr marL="0" indent="0">
              <a:buNone/>
            </a:pP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cmd-&gt;</a:t>
            </a:r>
            <a:r>
              <a:rPr lang="fr-FR" sz="1400" b="1" dirty="0" err="1">
                <a:latin typeface="Courier New" pitchFamily="49" charset="0"/>
                <a:cs typeface="Courier New" pitchFamily="49" charset="0"/>
              </a:rPr>
              <a:t>execute</a:t>
            </a:r>
            <a:r>
              <a:rPr lang="fr-FR" sz="1400" b="1" dirty="0">
                <a:latin typeface="Courier New" pitchFamily="49" charset="0"/>
                <a:cs typeface="Courier New" pitchFamily="49" charset="0"/>
              </a:rPr>
              <a:t>();</a:t>
            </a:r>
          </a:p>
          <a:p>
            <a:pPr marL="0" indent="0">
              <a:buNone/>
            </a:pPr>
            <a:r>
              <a:rPr lang="fr-FR" sz="1400" b="1" dirty="0" smtClean="0">
                <a:latin typeface="Courier New" pitchFamily="49" charset="0"/>
                <a:cs typeface="Courier New" pitchFamily="49" charset="0"/>
              </a:rPr>
              <a:t>    </a:t>
            </a:r>
            <a:r>
              <a:rPr lang="fr-FR" sz="1400" b="1" dirty="0" err="1" smtClean="0">
                <a:latin typeface="Courier New" pitchFamily="49" charset="0"/>
                <a:cs typeface="Courier New" pitchFamily="49" charset="0"/>
              </a:rPr>
              <a:t>echo</a:t>
            </a: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"&lt;table&gt;\n";</a:t>
            </a:r>
          </a:p>
          <a:p>
            <a:pPr marL="0" indent="0">
              <a:buNone/>
            </a:pPr>
            <a:r>
              <a:rPr lang="fr-FR" sz="1400" b="1" dirty="0" smtClean="0">
                <a:latin typeface="Courier New" pitchFamily="49" charset="0"/>
                <a:cs typeface="Courier New" pitchFamily="49" charset="0"/>
              </a:rPr>
              <a:t>    </a:t>
            </a:r>
            <a:r>
              <a:rPr lang="fr-FR" sz="1400" b="1" dirty="0" err="1" smtClean="0">
                <a:latin typeface="Courier New" pitchFamily="49" charset="0"/>
                <a:cs typeface="Courier New" pitchFamily="49" charset="0"/>
              </a:rPr>
              <a:t>echo</a:t>
            </a: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"&lt;tr&gt;&lt;td&gt;Nom&lt;/td&gt;&lt;td&gt;Prénom&lt;/td&gt;&lt;td&gt;Adresse&lt;/td</a:t>
            </a:r>
            <a:r>
              <a:rPr lang="fr-FR" sz="1400" b="1" dirty="0" smtClean="0">
                <a:latin typeface="Courier New" pitchFamily="49" charset="0"/>
                <a:cs typeface="Courier New" pitchFamily="49" charset="0"/>
              </a:rPr>
              <a:t>&gt;</a:t>
            </a:r>
            <a:r>
              <a:rPr lang="fr-FR" sz="1400" b="1" dirty="0">
                <a:latin typeface="Courier New" pitchFamily="49" charset="0"/>
                <a:cs typeface="Courier New" pitchFamily="49" charset="0"/>
              </a:rPr>
              <a:t>	 </a:t>
            </a:r>
            <a:r>
              <a:rPr lang="fr-FR" sz="1400" b="1" dirty="0" smtClean="0">
                <a:latin typeface="Courier New" pitchFamily="49" charset="0"/>
                <a:cs typeface="Courier New" pitchFamily="49" charset="0"/>
              </a:rPr>
              <a:t>     	&lt;</a:t>
            </a:r>
            <a:r>
              <a:rPr lang="fr-FR" sz="1400" b="1" dirty="0">
                <a:latin typeface="Courier New" pitchFamily="49" charset="0"/>
                <a:cs typeface="Courier New" pitchFamily="49" charset="0"/>
              </a:rPr>
              <a:t>td&gt;Ville&lt;/td&gt;&lt;/tr&gt;\n";</a:t>
            </a:r>
          </a:p>
          <a:p>
            <a:pPr marL="0" indent="0">
              <a:buNone/>
            </a:pPr>
            <a:r>
              <a:rPr lang="fr-FR" sz="1400" b="1" dirty="0" smtClean="0">
                <a:latin typeface="Courier New" pitchFamily="49" charset="0"/>
                <a:cs typeface="Courier New" pitchFamily="49" charset="0"/>
              </a:rPr>
              <a:t>    </a:t>
            </a:r>
            <a:r>
              <a:rPr lang="fr-FR" sz="1400" b="1" dirty="0" err="1" smtClean="0">
                <a:latin typeface="Courier New" pitchFamily="49" charset="0"/>
                <a:cs typeface="Courier New" pitchFamily="49" charset="0"/>
              </a:rPr>
              <a:t>while</a:t>
            </a: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a:t>
            </a:r>
            <a:r>
              <a:rPr lang="fr-FR" sz="1400" b="1" dirty="0" err="1">
                <a:latin typeface="Courier New" pitchFamily="49" charset="0"/>
                <a:cs typeface="Courier New" pitchFamily="49" charset="0"/>
              </a:rPr>
              <a:t>enreg</a:t>
            </a:r>
            <a:r>
              <a:rPr lang="fr-FR" sz="1400" b="1" dirty="0">
                <a:latin typeface="Courier New" pitchFamily="49" charset="0"/>
                <a:cs typeface="Courier New" pitchFamily="49" charset="0"/>
              </a:rPr>
              <a:t> = $cmd-&gt;</a:t>
            </a:r>
            <a:r>
              <a:rPr lang="fr-FR" sz="1400" b="1" dirty="0" err="1">
                <a:latin typeface="Courier New" pitchFamily="49" charset="0"/>
                <a:cs typeface="Courier New" pitchFamily="49" charset="0"/>
              </a:rPr>
              <a:t>fetch</a:t>
            </a:r>
            <a:r>
              <a:rPr lang="fr-FR" sz="1400" b="1" dirty="0">
                <a:latin typeface="Courier New" pitchFamily="49" charset="0"/>
                <a:cs typeface="Courier New" pitchFamily="49" charset="0"/>
              </a:rPr>
              <a:t>()) {</a:t>
            </a:r>
          </a:p>
          <a:p>
            <a:pPr marL="0" indent="0">
              <a:buNone/>
            </a:pPr>
            <a:r>
              <a:rPr lang="fr-FR" sz="1400" b="1" dirty="0">
                <a:latin typeface="Courier New" pitchFamily="49" charset="0"/>
                <a:cs typeface="Courier New" pitchFamily="49" charset="0"/>
              </a:rPr>
              <a:t>	</a:t>
            </a:r>
            <a:r>
              <a:rPr lang="fr-FR" sz="1400" b="1" dirty="0" err="1" smtClean="0">
                <a:latin typeface="Courier New" pitchFamily="49" charset="0"/>
                <a:cs typeface="Courier New" pitchFamily="49" charset="0"/>
              </a:rPr>
              <a:t>echo</a:t>
            </a: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"&lt;tr&gt;&lt;td&gt;".$</a:t>
            </a:r>
            <a:r>
              <a:rPr lang="fr-FR" sz="1400" b="1" dirty="0" err="1">
                <a:latin typeface="Courier New" pitchFamily="49" charset="0"/>
                <a:cs typeface="Courier New" pitchFamily="49" charset="0"/>
              </a:rPr>
              <a:t>enreg</a:t>
            </a:r>
            <a:r>
              <a:rPr lang="fr-FR" sz="1400" b="1" dirty="0">
                <a:latin typeface="Courier New" pitchFamily="49" charset="0"/>
                <a:cs typeface="Courier New" pitchFamily="49" charset="0"/>
              </a:rPr>
              <a:t>['nom']."&lt;/td&gt;&lt;td</a:t>
            </a:r>
            <a:r>
              <a:rPr lang="fr-FR" sz="1400" b="1" dirty="0" smtClean="0">
                <a:latin typeface="Courier New" pitchFamily="49" charset="0"/>
                <a:cs typeface="Courier New" pitchFamily="49" charset="0"/>
              </a:rPr>
              <a:t>&gt;".</a:t>
            </a:r>
            <a:r>
              <a:rPr lang="fr-FR" sz="1400" b="1" dirty="0" err="1" smtClean="0">
                <a:latin typeface="Courier New" pitchFamily="49" charset="0"/>
                <a:cs typeface="Courier New" pitchFamily="49" charset="0"/>
              </a:rPr>
              <a:t>htmlentities</a:t>
            </a:r>
            <a:r>
              <a:rPr lang="fr-FR" sz="1400" b="1" dirty="0" smtClean="0">
                <a:latin typeface="Courier New" pitchFamily="49" charset="0"/>
                <a:cs typeface="Courier New" pitchFamily="49" charset="0"/>
              </a:rPr>
              <a:t>($</a:t>
            </a:r>
            <a:r>
              <a:rPr lang="fr-FR" sz="1400" b="1" dirty="0" err="1" smtClean="0">
                <a:latin typeface="Courier New" pitchFamily="49" charset="0"/>
                <a:cs typeface="Courier New" pitchFamily="49" charset="0"/>
              </a:rPr>
              <a:t>enreg</a:t>
            </a: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a:t>
            </a:r>
            <a:r>
              <a:rPr lang="fr-FR" sz="1400" b="1" dirty="0" err="1">
                <a:latin typeface="Courier New" pitchFamily="49" charset="0"/>
                <a:cs typeface="Courier New" pitchFamily="49" charset="0"/>
              </a:rPr>
              <a:t>prenom</a:t>
            </a:r>
            <a:r>
              <a:rPr lang="fr-FR" sz="1400" b="1" dirty="0" smtClean="0">
                <a:latin typeface="Courier New" pitchFamily="49" charset="0"/>
                <a:cs typeface="Courier New" pitchFamily="49" charset="0"/>
              </a:rPr>
              <a:t>'])." &lt;/</a:t>
            </a:r>
            <a:r>
              <a:rPr lang="fr-FR" sz="1400" b="1" dirty="0">
                <a:latin typeface="Courier New" pitchFamily="49" charset="0"/>
                <a:cs typeface="Courier New" pitchFamily="49" charset="0"/>
              </a:rPr>
              <a:t>td&gt;&lt;td&gt;".</a:t>
            </a:r>
            <a:r>
              <a:rPr lang="fr-FR" sz="1400" b="1" dirty="0" err="1">
                <a:latin typeface="Courier New" pitchFamily="49" charset="0"/>
                <a:cs typeface="Courier New" pitchFamily="49" charset="0"/>
              </a:rPr>
              <a:t>htmlentities</a:t>
            </a:r>
            <a:r>
              <a:rPr lang="fr-FR" sz="1400" b="1" dirty="0">
                <a:latin typeface="Courier New" pitchFamily="49" charset="0"/>
                <a:cs typeface="Courier New" pitchFamily="49" charset="0"/>
              </a:rPr>
              <a:t>($</a:t>
            </a:r>
            <a:r>
              <a:rPr lang="fr-FR" sz="1400" b="1" dirty="0" err="1">
                <a:latin typeface="Courier New" pitchFamily="49" charset="0"/>
                <a:cs typeface="Courier New" pitchFamily="49" charset="0"/>
              </a:rPr>
              <a:t>enreg</a:t>
            </a:r>
            <a:r>
              <a:rPr lang="fr-FR" sz="1400" b="1" dirty="0">
                <a:latin typeface="Courier New" pitchFamily="49" charset="0"/>
                <a:cs typeface="Courier New" pitchFamily="49" charset="0"/>
              </a:rPr>
              <a:t>['adresse1']." ".$</a:t>
            </a:r>
            <a:r>
              <a:rPr lang="fr-FR" sz="1400" b="1" dirty="0" err="1" smtClean="0">
                <a:latin typeface="Courier New" pitchFamily="49" charset="0"/>
                <a:cs typeface="Courier New" pitchFamily="49" charset="0"/>
              </a:rPr>
              <a:t>enreg</a:t>
            </a: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'adresse2</a:t>
            </a:r>
            <a:r>
              <a:rPr lang="fr-FR" sz="1400" b="1" dirty="0" smtClean="0">
                <a:latin typeface="Courier New" pitchFamily="49" charset="0"/>
                <a:cs typeface="Courier New" pitchFamily="49" charset="0"/>
              </a:rPr>
              <a:t>']). "&lt;/</a:t>
            </a:r>
            <a:r>
              <a:rPr lang="fr-FR" sz="1400" b="1" dirty="0">
                <a:latin typeface="Courier New" pitchFamily="49" charset="0"/>
                <a:cs typeface="Courier New" pitchFamily="49" charset="0"/>
              </a:rPr>
              <a:t>td&gt;&lt;td&gt;".$</a:t>
            </a:r>
            <a:r>
              <a:rPr lang="fr-FR" sz="1400" b="1" dirty="0" err="1">
                <a:latin typeface="Courier New" pitchFamily="49" charset="0"/>
                <a:cs typeface="Courier New" pitchFamily="49" charset="0"/>
              </a:rPr>
              <a:t>enreg</a:t>
            </a:r>
            <a:r>
              <a:rPr lang="fr-FR" sz="1400" b="1" dirty="0">
                <a:latin typeface="Courier New" pitchFamily="49" charset="0"/>
                <a:cs typeface="Courier New" pitchFamily="49" charset="0"/>
              </a:rPr>
              <a:t>['</a:t>
            </a:r>
            <a:r>
              <a:rPr lang="fr-FR" sz="1400" b="1" dirty="0" err="1">
                <a:latin typeface="Courier New" pitchFamily="49" charset="0"/>
                <a:cs typeface="Courier New" pitchFamily="49" charset="0"/>
              </a:rPr>
              <a:t>cp</a:t>
            </a:r>
            <a:r>
              <a:rPr lang="fr-FR" sz="1400" b="1" dirty="0">
                <a:latin typeface="Courier New" pitchFamily="49" charset="0"/>
                <a:cs typeface="Courier New" pitchFamily="49" charset="0"/>
              </a:rPr>
              <a:t>']." ".$</a:t>
            </a:r>
            <a:r>
              <a:rPr lang="fr-FR" sz="1400" b="1" dirty="0" err="1">
                <a:latin typeface="Courier New" pitchFamily="49" charset="0"/>
                <a:cs typeface="Courier New" pitchFamily="49" charset="0"/>
              </a:rPr>
              <a:t>enreg</a:t>
            </a:r>
            <a:r>
              <a:rPr lang="fr-FR" sz="1400" b="1" dirty="0">
                <a:latin typeface="Courier New" pitchFamily="49" charset="0"/>
                <a:cs typeface="Courier New" pitchFamily="49" charset="0"/>
              </a:rPr>
              <a:t>['ville']."&lt;/td&gt;&lt;/tr&gt;\n";</a:t>
            </a:r>
          </a:p>
          <a:p>
            <a:pPr marL="0" indent="0">
              <a:buNone/>
            </a:pPr>
            <a:r>
              <a:rPr lang="fr-FR" sz="1400" b="1" dirty="0" smtClean="0">
                <a:latin typeface="Courier New" pitchFamily="49" charset="0"/>
                <a:cs typeface="Courier New" pitchFamily="49" charset="0"/>
              </a:rPr>
              <a:t>    }</a:t>
            </a:r>
            <a:endParaRPr lang="fr-FR" sz="1400" b="1" dirty="0">
              <a:latin typeface="Courier New" pitchFamily="49" charset="0"/>
              <a:cs typeface="Courier New" pitchFamily="49" charset="0"/>
            </a:endParaRPr>
          </a:p>
          <a:p>
            <a:pPr marL="0" indent="0">
              <a:buNone/>
            </a:pPr>
            <a:r>
              <a:rPr lang="fr-FR" sz="1400" b="1" dirty="0" smtClean="0">
                <a:latin typeface="Courier New" pitchFamily="49" charset="0"/>
                <a:cs typeface="Courier New" pitchFamily="49" charset="0"/>
              </a:rPr>
              <a:t>    </a:t>
            </a:r>
            <a:r>
              <a:rPr lang="fr-FR" sz="1400" b="1" dirty="0" err="1" smtClean="0">
                <a:latin typeface="Courier New" pitchFamily="49" charset="0"/>
                <a:cs typeface="Courier New" pitchFamily="49" charset="0"/>
              </a:rPr>
              <a:t>echo</a:t>
            </a: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"&lt;/table&gt;\n";</a:t>
            </a:r>
          </a:p>
          <a:p>
            <a:pPr marL="0" indent="0">
              <a:buNone/>
            </a:pPr>
            <a:r>
              <a:rPr lang="fr-FR" sz="1400" b="1" dirty="0">
                <a:latin typeface="Courier New" pitchFamily="49" charset="0"/>
                <a:cs typeface="Courier New" pitchFamily="49" charset="0"/>
              </a:rPr>
              <a:t>}</a:t>
            </a:r>
          </a:p>
          <a:p>
            <a:pPr marL="0" indent="0">
              <a:buNone/>
            </a:pPr>
            <a:r>
              <a:rPr lang="fr-FR" sz="1400" b="1" dirty="0">
                <a:latin typeface="Courier New" pitchFamily="49" charset="0"/>
                <a:cs typeface="Courier New" pitchFamily="49" charset="0"/>
              </a:rPr>
              <a:t>catch (</a:t>
            </a:r>
            <a:r>
              <a:rPr lang="fr-FR" sz="1400" b="1" dirty="0" err="1">
                <a:latin typeface="Courier New" pitchFamily="49" charset="0"/>
                <a:cs typeface="Courier New" pitchFamily="49" charset="0"/>
              </a:rPr>
              <a:t>PDOException</a:t>
            </a:r>
            <a:r>
              <a:rPr lang="fr-FR" sz="1400" b="1" dirty="0">
                <a:latin typeface="Courier New" pitchFamily="49" charset="0"/>
                <a:cs typeface="Courier New" pitchFamily="49" charset="0"/>
              </a:rPr>
              <a:t> $e) {</a:t>
            </a:r>
          </a:p>
          <a:p>
            <a:pPr marL="0" indent="0">
              <a:buNone/>
            </a:pPr>
            <a:r>
              <a:rPr lang="fr-FR" sz="1400" b="1" dirty="0">
                <a:latin typeface="Courier New" pitchFamily="49" charset="0"/>
                <a:cs typeface="Courier New" pitchFamily="49" charset="0"/>
              </a:rPr>
              <a:t>	</a:t>
            </a:r>
            <a:r>
              <a:rPr lang="fr-FR" sz="1400" b="1" dirty="0" err="1">
                <a:latin typeface="Courier New" pitchFamily="49" charset="0"/>
                <a:cs typeface="Courier New" pitchFamily="49" charset="0"/>
              </a:rPr>
              <a:t>print</a:t>
            </a:r>
            <a:r>
              <a:rPr lang="fr-FR" sz="1400" b="1" dirty="0">
                <a:latin typeface="Courier New" pitchFamily="49" charset="0"/>
                <a:cs typeface="Courier New" pitchFamily="49" charset="0"/>
              </a:rPr>
              <a:t> $e-&gt;</a:t>
            </a:r>
            <a:r>
              <a:rPr lang="fr-FR" sz="1400" b="1" dirty="0" err="1">
                <a:latin typeface="Courier New" pitchFamily="49" charset="0"/>
                <a:cs typeface="Courier New" pitchFamily="49" charset="0"/>
              </a:rPr>
              <a:t>getMessage</a:t>
            </a:r>
            <a:r>
              <a:rPr lang="fr-FR" sz="1400" b="1" dirty="0">
                <a:latin typeface="Courier New" pitchFamily="49" charset="0"/>
                <a:cs typeface="Courier New" pitchFamily="49" charset="0"/>
              </a:rPr>
              <a:t>();</a:t>
            </a:r>
          </a:p>
          <a:p>
            <a:pPr marL="0" indent="0">
              <a:buNone/>
            </a:pPr>
            <a:r>
              <a:rPr lang="fr-FR" sz="1400" b="1" dirty="0">
                <a:latin typeface="Courier New" pitchFamily="49" charset="0"/>
                <a:cs typeface="Courier New" pitchFamily="49" charset="0"/>
              </a:rPr>
              <a:t>}</a:t>
            </a:r>
          </a:p>
          <a:p>
            <a:pPr marL="0" indent="0">
              <a:buNone/>
            </a:pPr>
            <a:r>
              <a:rPr lang="fr-FR" sz="1400" b="1" dirty="0">
                <a:solidFill>
                  <a:srgbClr val="FF0000"/>
                </a:solidFill>
                <a:latin typeface="Courier New" pitchFamily="49" charset="0"/>
                <a:cs typeface="Courier New" pitchFamily="49" charset="0"/>
              </a:rPr>
              <a:t>?&gt;</a:t>
            </a:r>
          </a:p>
          <a:p>
            <a:pPr marL="0" indent="0">
              <a:buNone/>
            </a:pPr>
            <a:endParaRPr lang="fr-FR" sz="2000" dirty="0" smtClean="0"/>
          </a:p>
          <a:p>
            <a:pPr marL="0" indent="0">
              <a:buNone/>
            </a:pPr>
            <a:endParaRPr lang="fr-FR" sz="2000" dirty="0"/>
          </a:p>
          <a:p>
            <a:pPr marL="0" indent="0">
              <a:buNone/>
            </a:pPr>
            <a:endParaRPr lang="fr-FR" sz="2000" dirty="0" smtClean="0"/>
          </a:p>
        </p:txBody>
      </p:sp>
    </p:spTree>
    <p:extLst>
      <p:ext uri="{BB962C8B-B14F-4D97-AF65-F5344CB8AC3E}">
        <p14:creationId xmlns:p14="http://schemas.microsoft.com/office/powerpoint/2010/main" val="2336277426"/>
      </p:ext>
    </p:extLst>
  </p:cSld>
  <p:clrMapOvr>
    <a:masterClrMapping/>
  </p:clrMapOvr>
  <p:transition spd="slow">
    <p:wipe dir="d"/>
  </p:transition>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2 / paramétrage </a:t>
            </a:r>
            <a:r>
              <a:rPr lang="fr-FR" sz="2400" b="1" i="1" dirty="0" err="1" smtClean="0">
                <a:solidFill>
                  <a:schemeClr val="accent2">
                    <a:lumMod val="75000"/>
                  </a:schemeClr>
                </a:solidFill>
              </a:rPr>
              <a:t>bindValue</a:t>
            </a:r>
            <a:r>
              <a:rPr lang="fr-FR" sz="2400" b="1" i="1" dirty="0" smtClean="0">
                <a:solidFill>
                  <a:schemeClr val="accent2">
                    <a:lumMod val="75000"/>
                  </a:schemeClr>
                </a:solidFill>
              </a:rPr>
              <a:t>()</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340768"/>
            <a:ext cx="8274496" cy="5400600"/>
          </a:xfrm>
        </p:spPr>
        <p:txBody>
          <a:bodyPr numCol="1">
            <a:normAutofit/>
          </a:bodyPr>
          <a:lstStyle/>
          <a:p>
            <a:pPr marL="0" indent="0">
              <a:buNone/>
            </a:pPr>
            <a:r>
              <a:rPr lang="fr-FR" sz="1400" b="1" dirty="0" smtClean="0">
                <a:solidFill>
                  <a:srgbClr val="FF0000"/>
                </a:solidFill>
                <a:latin typeface="Courier New" pitchFamily="49" charset="0"/>
                <a:cs typeface="Courier New" pitchFamily="49" charset="0"/>
              </a:rPr>
              <a:t>&lt;?</a:t>
            </a:r>
            <a:r>
              <a:rPr lang="fr-FR" sz="1400" b="1" dirty="0">
                <a:solidFill>
                  <a:srgbClr val="FF0000"/>
                </a:solidFill>
                <a:latin typeface="Courier New" pitchFamily="49" charset="0"/>
                <a:cs typeface="Courier New" pitchFamily="49" charset="0"/>
              </a:rPr>
              <a:t>PHP</a:t>
            </a:r>
          </a:p>
          <a:p>
            <a:pPr marL="0" indent="0">
              <a:buNone/>
            </a:pPr>
            <a:r>
              <a:rPr lang="fr-FR" sz="1400" b="1" dirty="0">
                <a:latin typeface="Courier New" pitchFamily="49" charset="0"/>
                <a:cs typeface="Courier New" pitchFamily="49" charset="0"/>
              </a:rPr>
              <a:t>$</a:t>
            </a:r>
            <a:r>
              <a:rPr lang="fr-FR" sz="1400" b="1" dirty="0" err="1">
                <a:latin typeface="Courier New" pitchFamily="49" charset="0"/>
                <a:cs typeface="Courier New" pitchFamily="49" charset="0"/>
              </a:rPr>
              <a:t>query</a:t>
            </a:r>
            <a:r>
              <a:rPr lang="fr-FR" sz="1400" b="1" dirty="0">
                <a:latin typeface="Courier New" pitchFamily="49" charset="0"/>
                <a:cs typeface="Courier New" pitchFamily="49" charset="0"/>
              </a:rPr>
              <a:t> = "SELECT nom, </a:t>
            </a:r>
            <a:r>
              <a:rPr lang="fr-FR" sz="1400" b="1" dirty="0" err="1">
                <a:latin typeface="Courier New" pitchFamily="49" charset="0"/>
                <a:cs typeface="Courier New" pitchFamily="49" charset="0"/>
              </a:rPr>
              <a:t>prenom</a:t>
            </a:r>
            <a:r>
              <a:rPr lang="fr-FR" sz="1400" b="1" dirty="0">
                <a:latin typeface="Courier New" pitchFamily="49" charset="0"/>
                <a:cs typeface="Courier New" pitchFamily="49" charset="0"/>
              </a:rPr>
              <a:t>, adresse1, adresse2, </a:t>
            </a:r>
            <a:r>
              <a:rPr lang="fr-FR" sz="1400" b="1" dirty="0" err="1">
                <a:latin typeface="Courier New" pitchFamily="49" charset="0"/>
                <a:cs typeface="Courier New" pitchFamily="49" charset="0"/>
              </a:rPr>
              <a:t>cp</a:t>
            </a:r>
            <a:r>
              <a:rPr lang="fr-FR" sz="1400" b="1" dirty="0">
                <a:latin typeface="Courier New" pitchFamily="49" charset="0"/>
                <a:cs typeface="Courier New" pitchFamily="49" charset="0"/>
              </a:rPr>
              <a:t>, ville FROM </a:t>
            </a:r>
            <a:r>
              <a:rPr lang="fr-FR" sz="1400" b="1" dirty="0" err="1">
                <a:latin typeface="Courier New" pitchFamily="49" charset="0"/>
                <a:cs typeface="Courier New" pitchFamily="49" charset="0"/>
              </a:rPr>
              <a:t>adherents</a:t>
            </a:r>
            <a:r>
              <a:rPr lang="fr-FR" sz="1400" b="1" dirty="0">
                <a:latin typeface="Courier New" pitchFamily="49" charset="0"/>
                <a:cs typeface="Courier New" pitchFamily="49" charset="0"/>
              </a:rPr>
              <a:t> WHERE </a:t>
            </a:r>
            <a:r>
              <a:rPr lang="fr-FR" sz="1400" b="1" dirty="0" err="1">
                <a:latin typeface="Courier New" pitchFamily="49" charset="0"/>
                <a:cs typeface="Courier New" pitchFamily="49" charset="0"/>
              </a:rPr>
              <a:t>cp</a:t>
            </a:r>
            <a:r>
              <a:rPr lang="fr-FR" sz="1400" b="1" dirty="0">
                <a:latin typeface="Courier New" pitchFamily="49" charset="0"/>
                <a:cs typeface="Courier New" pitchFamily="49" charset="0"/>
              </a:rPr>
              <a:t> = </a:t>
            </a:r>
            <a:r>
              <a:rPr lang="fr-FR" sz="1400" b="1" dirty="0" smtClean="0">
                <a:solidFill>
                  <a:schemeClr val="accent2">
                    <a:lumMod val="75000"/>
                  </a:schemeClr>
                </a:solidFill>
                <a:latin typeface="Courier New" pitchFamily="49" charset="0"/>
                <a:cs typeface="Courier New" pitchFamily="49" charset="0"/>
              </a:rPr>
              <a:t>?</a:t>
            </a: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ORDER BY nom";</a:t>
            </a:r>
          </a:p>
          <a:p>
            <a:pPr marL="0" indent="0">
              <a:buNone/>
            </a:pPr>
            <a:r>
              <a:rPr lang="fr-FR" sz="1400" b="1" dirty="0" err="1">
                <a:latin typeface="Courier New" pitchFamily="49" charset="0"/>
                <a:cs typeface="Courier New" pitchFamily="49" charset="0"/>
              </a:rPr>
              <a:t>try</a:t>
            </a:r>
            <a:r>
              <a:rPr lang="fr-FR" sz="1400" b="1" dirty="0">
                <a:latin typeface="Courier New" pitchFamily="49" charset="0"/>
                <a:cs typeface="Courier New" pitchFamily="49" charset="0"/>
              </a:rPr>
              <a:t> {</a:t>
            </a:r>
          </a:p>
          <a:p>
            <a:pPr marL="0" indent="0">
              <a:buNone/>
            </a:pP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cmd = $</a:t>
            </a:r>
            <a:r>
              <a:rPr lang="fr-FR" sz="1400" b="1" dirty="0" err="1">
                <a:latin typeface="Courier New" pitchFamily="49" charset="0"/>
                <a:cs typeface="Courier New" pitchFamily="49" charset="0"/>
              </a:rPr>
              <a:t>dbh</a:t>
            </a:r>
            <a:r>
              <a:rPr lang="fr-FR" sz="1400" b="1" dirty="0">
                <a:latin typeface="Courier New" pitchFamily="49" charset="0"/>
                <a:cs typeface="Courier New" pitchFamily="49" charset="0"/>
              </a:rPr>
              <a:t>-&gt;</a:t>
            </a:r>
            <a:r>
              <a:rPr lang="fr-FR" sz="1400" b="1" dirty="0" err="1">
                <a:latin typeface="Courier New" pitchFamily="49" charset="0"/>
                <a:cs typeface="Courier New" pitchFamily="49" charset="0"/>
              </a:rPr>
              <a:t>prepare</a:t>
            </a:r>
            <a:r>
              <a:rPr lang="fr-FR" sz="1400" b="1" dirty="0">
                <a:latin typeface="Courier New" pitchFamily="49" charset="0"/>
                <a:cs typeface="Courier New" pitchFamily="49" charset="0"/>
              </a:rPr>
              <a:t>($</a:t>
            </a:r>
            <a:r>
              <a:rPr lang="fr-FR" sz="1400" b="1" dirty="0" err="1">
                <a:latin typeface="Courier New" pitchFamily="49" charset="0"/>
                <a:cs typeface="Courier New" pitchFamily="49" charset="0"/>
              </a:rPr>
              <a:t>query</a:t>
            </a:r>
            <a:r>
              <a:rPr lang="fr-FR" sz="1400" b="1" dirty="0">
                <a:latin typeface="Courier New" pitchFamily="49" charset="0"/>
                <a:cs typeface="Courier New" pitchFamily="49" charset="0"/>
              </a:rPr>
              <a:t>);</a:t>
            </a:r>
          </a:p>
          <a:p>
            <a:pPr marL="0" indent="0">
              <a:buNone/>
            </a:pP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cmd-&gt;</a:t>
            </a:r>
            <a:r>
              <a:rPr lang="fr-FR" sz="1400" b="1" dirty="0" err="1" smtClean="0">
                <a:latin typeface="Courier New" pitchFamily="49" charset="0"/>
                <a:cs typeface="Courier New" pitchFamily="49" charset="0"/>
              </a:rPr>
              <a:t>bindValue</a:t>
            </a:r>
            <a:r>
              <a:rPr lang="fr-FR" sz="1400" b="1" dirty="0" smtClean="0">
                <a:latin typeface="Courier New" pitchFamily="49" charset="0"/>
                <a:cs typeface="Courier New" pitchFamily="49" charset="0"/>
              </a:rPr>
              <a:t>(</a:t>
            </a:r>
            <a:r>
              <a:rPr lang="fr-FR" sz="1400" b="1" dirty="0" smtClean="0">
                <a:solidFill>
                  <a:schemeClr val="accent2">
                    <a:lumMod val="75000"/>
                  </a:schemeClr>
                </a:solidFill>
                <a:latin typeface="Courier New" pitchFamily="49" charset="0"/>
                <a:cs typeface="Courier New" pitchFamily="49" charset="0"/>
              </a:rPr>
              <a:t>1</a:t>
            </a:r>
            <a:r>
              <a:rPr lang="fr-FR" sz="1400" b="1" dirty="0" smtClean="0">
                <a:latin typeface="Courier New" pitchFamily="49" charset="0"/>
                <a:cs typeface="Courier New" pitchFamily="49" charset="0"/>
              </a:rPr>
              <a:t>,</a:t>
            </a:r>
            <a:r>
              <a:rPr lang="fr-FR" sz="1400" b="1" dirty="0">
                <a:latin typeface="Courier New" pitchFamily="49" charset="0"/>
                <a:cs typeface="Courier New" pitchFamily="49" charset="0"/>
              </a:rPr>
              <a:t>'18000',PDO::PARAM_STR);</a:t>
            </a:r>
          </a:p>
          <a:p>
            <a:pPr marL="0" indent="0">
              <a:buNone/>
            </a:pP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cmd-&gt;</a:t>
            </a:r>
            <a:r>
              <a:rPr lang="fr-FR" sz="1400" b="1" dirty="0" err="1">
                <a:latin typeface="Courier New" pitchFamily="49" charset="0"/>
                <a:cs typeface="Courier New" pitchFamily="49" charset="0"/>
              </a:rPr>
              <a:t>execute</a:t>
            </a:r>
            <a:r>
              <a:rPr lang="fr-FR" sz="1400" b="1" dirty="0">
                <a:latin typeface="Courier New" pitchFamily="49" charset="0"/>
                <a:cs typeface="Courier New" pitchFamily="49" charset="0"/>
              </a:rPr>
              <a:t>();</a:t>
            </a:r>
          </a:p>
          <a:p>
            <a:pPr marL="0" indent="0">
              <a:buNone/>
            </a:pPr>
            <a:r>
              <a:rPr lang="fr-FR" sz="1400" b="1" dirty="0" smtClean="0">
                <a:latin typeface="Courier New" pitchFamily="49" charset="0"/>
                <a:cs typeface="Courier New" pitchFamily="49" charset="0"/>
              </a:rPr>
              <a:t>    </a:t>
            </a:r>
            <a:r>
              <a:rPr lang="fr-FR" sz="1400" b="1" dirty="0" err="1" smtClean="0">
                <a:latin typeface="Courier New" pitchFamily="49" charset="0"/>
                <a:cs typeface="Courier New" pitchFamily="49" charset="0"/>
              </a:rPr>
              <a:t>echo</a:t>
            </a: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"&lt;table&gt;\n";</a:t>
            </a:r>
          </a:p>
          <a:p>
            <a:pPr marL="0" indent="0">
              <a:buNone/>
            </a:pPr>
            <a:r>
              <a:rPr lang="fr-FR" sz="1400" b="1" dirty="0" smtClean="0">
                <a:latin typeface="Courier New" pitchFamily="49" charset="0"/>
                <a:cs typeface="Courier New" pitchFamily="49" charset="0"/>
              </a:rPr>
              <a:t>    </a:t>
            </a:r>
            <a:r>
              <a:rPr lang="fr-FR" sz="1400" b="1" dirty="0" err="1" smtClean="0">
                <a:latin typeface="Courier New" pitchFamily="49" charset="0"/>
                <a:cs typeface="Courier New" pitchFamily="49" charset="0"/>
              </a:rPr>
              <a:t>echo</a:t>
            </a: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"&lt;tr&gt;&lt;td&gt;Nom&lt;/td&gt;&lt;td&gt;Prénom&lt;/td&gt;&lt;td&gt;Adresse&lt;/td</a:t>
            </a:r>
            <a:r>
              <a:rPr lang="fr-FR" sz="1400" b="1" dirty="0" smtClean="0">
                <a:latin typeface="Courier New" pitchFamily="49" charset="0"/>
                <a:cs typeface="Courier New" pitchFamily="49" charset="0"/>
              </a:rPr>
              <a:t>&gt;</a:t>
            </a:r>
            <a:r>
              <a:rPr lang="fr-FR" sz="1400" b="1" dirty="0">
                <a:latin typeface="Courier New" pitchFamily="49" charset="0"/>
                <a:cs typeface="Courier New" pitchFamily="49" charset="0"/>
              </a:rPr>
              <a:t>	 </a:t>
            </a:r>
            <a:r>
              <a:rPr lang="fr-FR" sz="1400" b="1" dirty="0" smtClean="0">
                <a:latin typeface="Courier New" pitchFamily="49" charset="0"/>
                <a:cs typeface="Courier New" pitchFamily="49" charset="0"/>
              </a:rPr>
              <a:t>     	&lt;</a:t>
            </a:r>
            <a:r>
              <a:rPr lang="fr-FR" sz="1400" b="1" dirty="0">
                <a:latin typeface="Courier New" pitchFamily="49" charset="0"/>
                <a:cs typeface="Courier New" pitchFamily="49" charset="0"/>
              </a:rPr>
              <a:t>td&gt;Ville&lt;/td&gt;&lt;/tr&gt;\n";</a:t>
            </a:r>
          </a:p>
          <a:p>
            <a:pPr marL="0" indent="0">
              <a:buNone/>
            </a:pPr>
            <a:r>
              <a:rPr lang="fr-FR" sz="1400" b="1" dirty="0" smtClean="0">
                <a:latin typeface="Courier New" pitchFamily="49" charset="0"/>
                <a:cs typeface="Courier New" pitchFamily="49" charset="0"/>
              </a:rPr>
              <a:t>    </a:t>
            </a:r>
            <a:r>
              <a:rPr lang="fr-FR" sz="1400" b="1" dirty="0" err="1" smtClean="0">
                <a:latin typeface="Courier New" pitchFamily="49" charset="0"/>
                <a:cs typeface="Courier New" pitchFamily="49" charset="0"/>
              </a:rPr>
              <a:t>while</a:t>
            </a: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a:t>
            </a:r>
            <a:r>
              <a:rPr lang="fr-FR" sz="1400" b="1" dirty="0" err="1">
                <a:latin typeface="Courier New" pitchFamily="49" charset="0"/>
                <a:cs typeface="Courier New" pitchFamily="49" charset="0"/>
              </a:rPr>
              <a:t>enreg</a:t>
            </a:r>
            <a:r>
              <a:rPr lang="fr-FR" sz="1400" b="1" dirty="0">
                <a:latin typeface="Courier New" pitchFamily="49" charset="0"/>
                <a:cs typeface="Courier New" pitchFamily="49" charset="0"/>
              </a:rPr>
              <a:t> = $cmd-&gt;</a:t>
            </a:r>
            <a:r>
              <a:rPr lang="fr-FR" sz="1400" b="1" dirty="0" err="1">
                <a:latin typeface="Courier New" pitchFamily="49" charset="0"/>
                <a:cs typeface="Courier New" pitchFamily="49" charset="0"/>
              </a:rPr>
              <a:t>fetch</a:t>
            </a:r>
            <a:r>
              <a:rPr lang="fr-FR" sz="1400" b="1" dirty="0">
                <a:latin typeface="Courier New" pitchFamily="49" charset="0"/>
                <a:cs typeface="Courier New" pitchFamily="49" charset="0"/>
              </a:rPr>
              <a:t>()) {</a:t>
            </a:r>
          </a:p>
          <a:p>
            <a:pPr marL="0" indent="0">
              <a:buNone/>
            </a:pPr>
            <a:r>
              <a:rPr lang="fr-FR" sz="1400" b="1" dirty="0">
                <a:latin typeface="Courier New" pitchFamily="49" charset="0"/>
                <a:cs typeface="Courier New" pitchFamily="49" charset="0"/>
              </a:rPr>
              <a:t>	</a:t>
            </a:r>
            <a:r>
              <a:rPr lang="fr-FR" sz="1400" b="1" dirty="0" err="1" smtClean="0">
                <a:latin typeface="Courier New" pitchFamily="49" charset="0"/>
                <a:cs typeface="Courier New" pitchFamily="49" charset="0"/>
              </a:rPr>
              <a:t>echo</a:t>
            </a: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"&lt;tr&gt;&lt;td&gt;".$</a:t>
            </a:r>
            <a:r>
              <a:rPr lang="fr-FR" sz="1400" b="1" dirty="0" err="1">
                <a:latin typeface="Courier New" pitchFamily="49" charset="0"/>
                <a:cs typeface="Courier New" pitchFamily="49" charset="0"/>
              </a:rPr>
              <a:t>enreg</a:t>
            </a:r>
            <a:r>
              <a:rPr lang="fr-FR" sz="1400" b="1" dirty="0">
                <a:latin typeface="Courier New" pitchFamily="49" charset="0"/>
                <a:cs typeface="Courier New" pitchFamily="49" charset="0"/>
              </a:rPr>
              <a:t>['nom']."&lt;/td&gt;&lt;td</a:t>
            </a:r>
            <a:r>
              <a:rPr lang="fr-FR" sz="1400" b="1" dirty="0" smtClean="0">
                <a:latin typeface="Courier New" pitchFamily="49" charset="0"/>
                <a:cs typeface="Courier New" pitchFamily="49" charset="0"/>
              </a:rPr>
              <a:t>&gt;".</a:t>
            </a:r>
            <a:r>
              <a:rPr lang="fr-FR" sz="1400" b="1" dirty="0" err="1" smtClean="0">
                <a:latin typeface="Courier New" pitchFamily="49" charset="0"/>
                <a:cs typeface="Courier New" pitchFamily="49" charset="0"/>
              </a:rPr>
              <a:t>htmlentities</a:t>
            </a:r>
            <a:r>
              <a:rPr lang="fr-FR" sz="1400" b="1" dirty="0" smtClean="0">
                <a:latin typeface="Courier New" pitchFamily="49" charset="0"/>
                <a:cs typeface="Courier New" pitchFamily="49" charset="0"/>
              </a:rPr>
              <a:t>($</a:t>
            </a:r>
            <a:r>
              <a:rPr lang="fr-FR" sz="1400" b="1" dirty="0" err="1" smtClean="0">
                <a:latin typeface="Courier New" pitchFamily="49" charset="0"/>
                <a:cs typeface="Courier New" pitchFamily="49" charset="0"/>
              </a:rPr>
              <a:t>enreg</a:t>
            </a: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a:t>
            </a:r>
            <a:r>
              <a:rPr lang="fr-FR" sz="1400" b="1" dirty="0" err="1">
                <a:latin typeface="Courier New" pitchFamily="49" charset="0"/>
                <a:cs typeface="Courier New" pitchFamily="49" charset="0"/>
              </a:rPr>
              <a:t>prenom</a:t>
            </a:r>
            <a:r>
              <a:rPr lang="fr-FR" sz="1400" b="1" dirty="0" smtClean="0">
                <a:latin typeface="Courier New" pitchFamily="49" charset="0"/>
                <a:cs typeface="Courier New" pitchFamily="49" charset="0"/>
              </a:rPr>
              <a:t>'])." &lt;/</a:t>
            </a:r>
            <a:r>
              <a:rPr lang="fr-FR" sz="1400" b="1" dirty="0">
                <a:latin typeface="Courier New" pitchFamily="49" charset="0"/>
                <a:cs typeface="Courier New" pitchFamily="49" charset="0"/>
              </a:rPr>
              <a:t>td&gt;&lt;td&gt;".</a:t>
            </a:r>
            <a:r>
              <a:rPr lang="fr-FR" sz="1400" b="1" dirty="0" err="1">
                <a:latin typeface="Courier New" pitchFamily="49" charset="0"/>
                <a:cs typeface="Courier New" pitchFamily="49" charset="0"/>
              </a:rPr>
              <a:t>htmlentities</a:t>
            </a:r>
            <a:r>
              <a:rPr lang="fr-FR" sz="1400" b="1" dirty="0">
                <a:latin typeface="Courier New" pitchFamily="49" charset="0"/>
                <a:cs typeface="Courier New" pitchFamily="49" charset="0"/>
              </a:rPr>
              <a:t>($</a:t>
            </a:r>
            <a:r>
              <a:rPr lang="fr-FR" sz="1400" b="1" dirty="0" err="1">
                <a:latin typeface="Courier New" pitchFamily="49" charset="0"/>
                <a:cs typeface="Courier New" pitchFamily="49" charset="0"/>
              </a:rPr>
              <a:t>enreg</a:t>
            </a:r>
            <a:r>
              <a:rPr lang="fr-FR" sz="1400" b="1" dirty="0">
                <a:latin typeface="Courier New" pitchFamily="49" charset="0"/>
                <a:cs typeface="Courier New" pitchFamily="49" charset="0"/>
              </a:rPr>
              <a:t>['adresse1']." ".$</a:t>
            </a:r>
            <a:r>
              <a:rPr lang="fr-FR" sz="1400" b="1" dirty="0" err="1" smtClean="0">
                <a:latin typeface="Courier New" pitchFamily="49" charset="0"/>
                <a:cs typeface="Courier New" pitchFamily="49" charset="0"/>
              </a:rPr>
              <a:t>enreg</a:t>
            </a: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'adresse2</a:t>
            </a:r>
            <a:r>
              <a:rPr lang="fr-FR" sz="1400" b="1" dirty="0" smtClean="0">
                <a:latin typeface="Courier New" pitchFamily="49" charset="0"/>
                <a:cs typeface="Courier New" pitchFamily="49" charset="0"/>
              </a:rPr>
              <a:t>']). "&lt;/</a:t>
            </a:r>
            <a:r>
              <a:rPr lang="fr-FR" sz="1400" b="1" dirty="0">
                <a:latin typeface="Courier New" pitchFamily="49" charset="0"/>
                <a:cs typeface="Courier New" pitchFamily="49" charset="0"/>
              </a:rPr>
              <a:t>td&gt;&lt;td&gt;".$</a:t>
            </a:r>
            <a:r>
              <a:rPr lang="fr-FR" sz="1400" b="1" dirty="0" err="1">
                <a:latin typeface="Courier New" pitchFamily="49" charset="0"/>
                <a:cs typeface="Courier New" pitchFamily="49" charset="0"/>
              </a:rPr>
              <a:t>enreg</a:t>
            </a:r>
            <a:r>
              <a:rPr lang="fr-FR" sz="1400" b="1" dirty="0">
                <a:latin typeface="Courier New" pitchFamily="49" charset="0"/>
                <a:cs typeface="Courier New" pitchFamily="49" charset="0"/>
              </a:rPr>
              <a:t>['</a:t>
            </a:r>
            <a:r>
              <a:rPr lang="fr-FR" sz="1400" b="1" dirty="0" err="1">
                <a:latin typeface="Courier New" pitchFamily="49" charset="0"/>
                <a:cs typeface="Courier New" pitchFamily="49" charset="0"/>
              </a:rPr>
              <a:t>cp</a:t>
            </a:r>
            <a:r>
              <a:rPr lang="fr-FR" sz="1400" b="1" dirty="0">
                <a:latin typeface="Courier New" pitchFamily="49" charset="0"/>
                <a:cs typeface="Courier New" pitchFamily="49" charset="0"/>
              </a:rPr>
              <a:t>']." ".$</a:t>
            </a:r>
            <a:r>
              <a:rPr lang="fr-FR" sz="1400" b="1" dirty="0" err="1">
                <a:latin typeface="Courier New" pitchFamily="49" charset="0"/>
                <a:cs typeface="Courier New" pitchFamily="49" charset="0"/>
              </a:rPr>
              <a:t>enreg</a:t>
            </a:r>
            <a:r>
              <a:rPr lang="fr-FR" sz="1400" b="1" dirty="0">
                <a:latin typeface="Courier New" pitchFamily="49" charset="0"/>
                <a:cs typeface="Courier New" pitchFamily="49" charset="0"/>
              </a:rPr>
              <a:t>['ville']."&lt;/td&gt;&lt;/tr&gt;\n";</a:t>
            </a:r>
          </a:p>
          <a:p>
            <a:pPr marL="0" indent="0">
              <a:buNone/>
            </a:pPr>
            <a:r>
              <a:rPr lang="fr-FR" sz="1400" b="1" dirty="0" smtClean="0">
                <a:latin typeface="Courier New" pitchFamily="49" charset="0"/>
                <a:cs typeface="Courier New" pitchFamily="49" charset="0"/>
              </a:rPr>
              <a:t>    }</a:t>
            </a:r>
            <a:endParaRPr lang="fr-FR" sz="1400" b="1" dirty="0">
              <a:latin typeface="Courier New" pitchFamily="49" charset="0"/>
              <a:cs typeface="Courier New" pitchFamily="49" charset="0"/>
            </a:endParaRPr>
          </a:p>
          <a:p>
            <a:pPr marL="0" indent="0">
              <a:buNone/>
            </a:pPr>
            <a:r>
              <a:rPr lang="fr-FR" sz="1400" b="1" dirty="0" smtClean="0">
                <a:latin typeface="Courier New" pitchFamily="49" charset="0"/>
                <a:cs typeface="Courier New" pitchFamily="49" charset="0"/>
              </a:rPr>
              <a:t>    </a:t>
            </a:r>
            <a:r>
              <a:rPr lang="fr-FR" sz="1400" b="1" dirty="0" err="1" smtClean="0">
                <a:latin typeface="Courier New" pitchFamily="49" charset="0"/>
                <a:cs typeface="Courier New" pitchFamily="49" charset="0"/>
              </a:rPr>
              <a:t>echo</a:t>
            </a: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"&lt;/table&gt;\n";</a:t>
            </a:r>
          </a:p>
          <a:p>
            <a:pPr marL="0" indent="0">
              <a:buNone/>
            </a:pPr>
            <a:r>
              <a:rPr lang="fr-FR" sz="1400" b="1" dirty="0">
                <a:latin typeface="Courier New" pitchFamily="49" charset="0"/>
                <a:cs typeface="Courier New" pitchFamily="49" charset="0"/>
              </a:rPr>
              <a:t>}</a:t>
            </a:r>
          </a:p>
          <a:p>
            <a:pPr marL="0" indent="0">
              <a:buNone/>
            </a:pPr>
            <a:r>
              <a:rPr lang="fr-FR" sz="1400" b="1" dirty="0">
                <a:latin typeface="Courier New" pitchFamily="49" charset="0"/>
                <a:cs typeface="Courier New" pitchFamily="49" charset="0"/>
              </a:rPr>
              <a:t>catch (</a:t>
            </a:r>
            <a:r>
              <a:rPr lang="fr-FR" sz="1400" b="1" dirty="0" err="1">
                <a:latin typeface="Courier New" pitchFamily="49" charset="0"/>
                <a:cs typeface="Courier New" pitchFamily="49" charset="0"/>
              </a:rPr>
              <a:t>PDOException</a:t>
            </a:r>
            <a:r>
              <a:rPr lang="fr-FR" sz="1400" b="1" dirty="0">
                <a:latin typeface="Courier New" pitchFamily="49" charset="0"/>
                <a:cs typeface="Courier New" pitchFamily="49" charset="0"/>
              </a:rPr>
              <a:t> $e) {</a:t>
            </a:r>
          </a:p>
          <a:p>
            <a:pPr marL="0" indent="0">
              <a:buNone/>
            </a:pPr>
            <a:r>
              <a:rPr lang="fr-FR" sz="1400" b="1" dirty="0">
                <a:latin typeface="Courier New" pitchFamily="49" charset="0"/>
                <a:cs typeface="Courier New" pitchFamily="49" charset="0"/>
              </a:rPr>
              <a:t>	</a:t>
            </a:r>
            <a:r>
              <a:rPr lang="fr-FR" sz="1400" b="1" dirty="0" err="1">
                <a:latin typeface="Courier New" pitchFamily="49" charset="0"/>
                <a:cs typeface="Courier New" pitchFamily="49" charset="0"/>
              </a:rPr>
              <a:t>print</a:t>
            </a:r>
            <a:r>
              <a:rPr lang="fr-FR" sz="1400" b="1" dirty="0">
                <a:latin typeface="Courier New" pitchFamily="49" charset="0"/>
                <a:cs typeface="Courier New" pitchFamily="49" charset="0"/>
              </a:rPr>
              <a:t> $e-&gt;</a:t>
            </a:r>
            <a:r>
              <a:rPr lang="fr-FR" sz="1400" b="1" dirty="0" err="1">
                <a:latin typeface="Courier New" pitchFamily="49" charset="0"/>
                <a:cs typeface="Courier New" pitchFamily="49" charset="0"/>
              </a:rPr>
              <a:t>getMessage</a:t>
            </a:r>
            <a:r>
              <a:rPr lang="fr-FR" sz="1400" b="1" dirty="0">
                <a:latin typeface="Courier New" pitchFamily="49" charset="0"/>
                <a:cs typeface="Courier New" pitchFamily="49" charset="0"/>
              </a:rPr>
              <a:t>();</a:t>
            </a:r>
          </a:p>
          <a:p>
            <a:pPr marL="0" indent="0">
              <a:buNone/>
            </a:pPr>
            <a:r>
              <a:rPr lang="fr-FR" sz="1400" b="1" dirty="0">
                <a:latin typeface="Courier New" pitchFamily="49" charset="0"/>
                <a:cs typeface="Courier New" pitchFamily="49" charset="0"/>
              </a:rPr>
              <a:t>}</a:t>
            </a:r>
          </a:p>
          <a:p>
            <a:pPr marL="0" indent="0">
              <a:buNone/>
            </a:pPr>
            <a:r>
              <a:rPr lang="fr-FR" sz="1400" b="1" dirty="0">
                <a:solidFill>
                  <a:srgbClr val="FF0000"/>
                </a:solidFill>
                <a:latin typeface="Courier New" pitchFamily="49" charset="0"/>
                <a:cs typeface="Courier New" pitchFamily="49" charset="0"/>
              </a:rPr>
              <a:t>?&gt;</a:t>
            </a:r>
          </a:p>
          <a:p>
            <a:pPr marL="0" indent="0">
              <a:buNone/>
            </a:pPr>
            <a:endParaRPr lang="fr-FR" sz="2000" dirty="0" smtClean="0"/>
          </a:p>
          <a:p>
            <a:pPr marL="0" indent="0">
              <a:buNone/>
            </a:pPr>
            <a:endParaRPr lang="fr-FR" sz="2000" dirty="0"/>
          </a:p>
          <a:p>
            <a:pPr marL="0" indent="0">
              <a:buNone/>
            </a:pPr>
            <a:endParaRPr lang="fr-FR" sz="2000" dirty="0" smtClean="0"/>
          </a:p>
        </p:txBody>
      </p:sp>
    </p:spTree>
    <p:extLst>
      <p:ext uri="{BB962C8B-B14F-4D97-AF65-F5344CB8AC3E}">
        <p14:creationId xmlns:p14="http://schemas.microsoft.com/office/powerpoint/2010/main" val="4137619439"/>
      </p:ext>
    </p:extLst>
  </p:cSld>
  <p:clrMapOvr>
    <a:masterClrMapping/>
  </p:clrMapOvr>
  <p:transition spd="slow">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Les </a:t>
            </a:r>
            <a:r>
              <a:rPr lang="fr-FR" b="1" i="1" dirty="0" smtClean="0"/>
              <a:t>opérateurs</a:t>
            </a:r>
            <a:endParaRPr lang="fr-FR" dirty="0"/>
          </a:p>
        </p:txBody>
      </p:sp>
      <p:sp>
        <p:nvSpPr>
          <p:cNvPr id="3" name="Espace réservé du contenu 2"/>
          <p:cNvSpPr>
            <a:spLocks noGrp="1"/>
          </p:cNvSpPr>
          <p:nvPr>
            <p:ph idx="1"/>
          </p:nvPr>
        </p:nvSpPr>
        <p:spPr>
          <a:xfrm>
            <a:off x="762000" y="1556792"/>
            <a:ext cx="8274496" cy="5040561"/>
          </a:xfrm>
        </p:spPr>
        <p:txBody>
          <a:bodyPr>
            <a:normAutofit/>
          </a:bodyPr>
          <a:lstStyle/>
          <a:p>
            <a:pPr marL="0" indent="0">
              <a:buNone/>
            </a:pPr>
            <a:r>
              <a:rPr lang="fr-FR" sz="2000" b="1" i="1" dirty="0"/>
              <a:t>Opérateurs </a:t>
            </a:r>
            <a:r>
              <a:rPr lang="fr-FR" sz="2000" b="1" i="1" dirty="0" smtClean="0"/>
              <a:t>logiques</a:t>
            </a:r>
          </a:p>
          <a:p>
            <a:pPr marL="0" indent="0">
              <a:buNone/>
            </a:pPr>
            <a:r>
              <a:rPr lang="fr-FR" sz="2000" dirty="0" smtClean="0"/>
              <a:t>$a and $b	ET	</a:t>
            </a:r>
            <a:r>
              <a:rPr lang="fr-FR" sz="2000" b="1" dirty="0">
                <a:solidFill>
                  <a:schemeClr val="accent2">
                    <a:lumMod val="75000"/>
                  </a:schemeClr>
                </a:solidFill>
              </a:rPr>
              <a:t> TRUE</a:t>
            </a:r>
            <a:r>
              <a:rPr lang="fr-FR" sz="2000" dirty="0">
                <a:solidFill>
                  <a:schemeClr val="accent2">
                    <a:lumMod val="75000"/>
                  </a:schemeClr>
                </a:solidFill>
              </a:rPr>
              <a:t> </a:t>
            </a:r>
            <a:r>
              <a:rPr lang="fr-FR" sz="2000" dirty="0"/>
              <a:t>si </a:t>
            </a:r>
            <a:r>
              <a:rPr lang="fr-FR" sz="2000" i="1" dirty="0"/>
              <a:t>$a</a:t>
            </a:r>
            <a:r>
              <a:rPr lang="fr-FR" sz="2000" dirty="0"/>
              <a:t> ET </a:t>
            </a:r>
            <a:r>
              <a:rPr lang="fr-FR" sz="2000" i="1" dirty="0"/>
              <a:t>$b</a:t>
            </a:r>
            <a:r>
              <a:rPr lang="fr-FR" sz="2000" dirty="0"/>
              <a:t> valent </a:t>
            </a:r>
            <a:r>
              <a:rPr lang="fr-FR" sz="2000" b="1" dirty="0">
                <a:solidFill>
                  <a:schemeClr val="accent2">
                    <a:lumMod val="75000"/>
                  </a:schemeClr>
                </a:solidFill>
              </a:rPr>
              <a:t>TRUE</a:t>
            </a:r>
            <a:r>
              <a:rPr lang="fr-FR" sz="2000" dirty="0"/>
              <a:t>. </a:t>
            </a:r>
            <a:endParaRPr lang="fr-FR" sz="2000" dirty="0" smtClean="0"/>
          </a:p>
          <a:p>
            <a:pPr marL="0" indent="0">
              <a:buNone/>
            </a:pPr>
            <a:r>
              <a:rPr lang="fr-FR" sz="2000" dirty="0"/>
              <a:t>$a </a:t>
            </a:r>
            <a:r>
              <a:rPr lang="fr-FR" sz="2000" dirty="0" smtClean="0"/>
              <a:t>or </a:t>
            </a:r>
            <a:r>
              <a:rPr lang="fr-FR" sz="2000" dirty="0"/>
              <a:t>$b	</a:t>
            </a:r>
            <a:r>
              <a:rPr lang="fr-FR" sz="2000" dirty="0" smtClean="0"/>
              <a:t>	OU</a:t>
            </a:r>
            <a:r>
              <a:rPr lang="fr-FR" sz="2000" dirty="0"/>
              <a:t>	</a:t>
            </a:r>
            <a:r>
              <a:rPr lang="fr-FR" sz="2000" b="1" dirty="0">
                <a:solidFill>
                  <a:schemeClr val="accent2">
                    <a:lumMod val="75000"/>
                  </a:schemeClr>
                </a:solidFill>
              </a:rPr>
              <a:t> TRUE</a:t>
            </a:r>
            <a:r>
              <a:rPr lang="fr-FR" sz="2000" dirty="0">
                <a:solidFill>
                  <a:schemeClr val="accent2">
                    <a:lumMod val="75000"/>
                  </a:schemeClr>
                </a:solidFill>
              </a:rPr>
              <a:t> </a:t>
            </a:r>
            <a:r>
              <a:rPr lang="fr-FR" sz="2000" dirty="0"/>
              <a:t>si </a:t>
            </a:r>
            <a:r>
              <a:rPr lang="fr-FR" sz="2000" i="1" dirty="0"/>
              <a:t>$a</a:t>
            </a:r>
            <a:r>
              <a:rPr lang="fr-FR" sz="2000" dirty="0"/>
              <a:t> </a:t>
            </a:r>
            <a:r>
              <a:rPr lang="fr-FR" sz="2000" dirty="0" smtClean="0"/>
              <a:t>OU </a:t>
            </a:r>
            <a:r>
              <a:rPr lang="fr-FR" sz="2000" i="1" dirty="0"/>
              <a:t>$b</a:t>
            </a:r>
            <a:r>
              <a:rPr lang="fr-FR" sz="2000" dirty="0"/>
              <a:t> valent </a:t>
            </a:r>
            <a:r>
              <a:rPr lang="fr-FR" sz="2000" b="1" dirty="0">
                <a:solidFill>
                  <a:schemeClr val="accent2">
                    <a:lumMod val="75000"/>
                  </a:schemeClr>
                </a:solidFill>
              </a:rPr>
              <a:t>TRUE</a:t>
            </a:r>
            <a:r>
              <a:rPr lang="fr-FR" sz="2000" dirty="0"/>
              <a:t>. </a:t>
            </a:r>
          </a:p>
          <a:p>
            <a:pPr marL="0" indent="0">
              <a:buNone/>
            </a:pPr>
            <a:r>
              <a:rPr lang="fr-FR" sz="2000" dirty="0"/>
              <a:t>$a </a:t>
            </a:r>
            <a:r>
              <a:rPr lang="fr-FR" sz="2000" dirty="0" err="1" smtClean="0"/>
              <a:t>xor</a:t>
            </a:r>
            <a:r>
              <a:rPr lang="fr-FR" sz="2000" dirty="0" smtClean="0"/>
              <a:t> </a:t>
            </a:r>
            <a:r>
              <a:rPr lang="fr-FR" sz="2000" dirty="0"/>
              <a:t>$b	</a:t>
            </a:r>
            <a:r>
              <a:rPr lang="fr-FR" sz="2000" dirty="0" smtClean="0"/>
              <a:t>XOR</a:t>
            </a:r>
            <a:r>
              <a:rPr lang="fr-FR" sz="2000" dirty="0"/>
              <a:t>	</a:t>
            </a:r>
            <a:r>
              <a:rPr lang="fr-FR" sz="2000" b="1" dirty="0">
                <a:solidFill>
                  <a:schemeClr val="accent2">
                    <a:lumMod val="75000"/>
                  </a:schemeClr>
                </a:solidFill>
              </a:rPr>
              <a:t> TRUE</a:t>
            </a:r>
            <a:r>
              <a:rPr lang="fr-FR" sz="2000" dirty="0">
                <a:solidFill>
                  <a:schemeClr val="accent2">
                    <a:lumMod val="75000"/>
                  </a:schemeClr>
                </a:solidFill>
              </a:rPr>
              <a:t> </a:t>
            </a:r>
            <a:r>
              <a:rPr lang="fr-FR" sz="2000" dirty="0"/>
              <a:t>si </a:t>
            </a:r>
            <a:r>
              <a:rPr lang="fr-FR" sz="2000" i="1" dirty="0"/>
              <a:t>$a</a:t>
            </a:r>
            <a:r>
              <a:rPr lang="fr-FR" sz="2000" dirty="0"/>
              <a:t> </a:t>
            </a:r>
            <a:r>
              <a:rPr lang="fr-FR" sz="2000" dirty="0" smtClean="0"/>
              <a:t>OU </a:t>
            </a:r>
            <a:r>
              <a:rPr lang="fr-FR" sz="2000" i="1" dirty="0"/>
              <a:t>$b</a:t>
            </a:r>
            <a:r>
              <a:rPr lang="fr-FR" sz="2000" dirty="0"/>
              <a:t> valent </a:t>
            </a:r>
            <a:r>
              <a:rPr lang="fr-FR" sz="2000" b="1" dirty="0" smtClean="0">
                <a:solidFill>
                  <a:schemeClr val="accent2">
                    <a:lumMod val="75000"/>
                  </a:schemeClr>
                </a:solidFill>
              </a:rPr>
              <a:t>TRUE </a:t>
            </a:r>
            <a:r>
              <a:rPr lang="fr-FR" sz="2000" dirty="0" smtClean="0"/>
              <a:t>mais pas les deux.  </a:t>
            </a:r>
            <a:endParaRPr lang="fr-FR" sz="2000" dirty="0"/>
          </a:p>
          <a:p>
            <a:pPr marL="0" indent="0">
              <a:buNone/>
            </a:pPr>
            <a:r>
              <a:rPr lang="fr-FR" sz="2000" dirty="0" smtClean="0"/>
              <a:t>! $a	</a:t>
            </a:r>
            <a:r>
              <a:rPr lang="fr-FR" sz="2000" dirty="0"/>
              <a:t>	</a:t>
            </a:r>
            <a:r>
              <a:rPr lang="fr-FR" sz="2000" dirty="0" smtClean="0"/>
              <a:t>NON</a:t>
            </a:r>
            <a:r>
              <a:rPr lang="fr-FR" sz="2000" dirty="0"/>
              <a:t>	</a:t>
            </a:r>
            <a:r>
              <a:rPr lang="fr-FR" sz="2000" b="1" dirty="0">
                <a:solidFill>
                  <a:schemeClr val="accent2">
                    <a:lumMod val="75000"/>
                  </a:schemeClr>
                </a:solidFill>
              </a:rPr>
              <a:t> TRUE</a:t>
            </a:r>
            <a:r>
              <a:rPr lang="fr-FR" sz="2000" dirty="0">
                <a:solidFill>
                  <a:schemeClr val="accent2">
                    <a:lumMod val="75000"/>
                  </a:schemeClr>
                </a:solidFill>
              </a:rPr>
              <a:t> </a:t>
            </a:r>
            <a:r>
              <a:rPr lang="fr-FR" sz="2000" dirty="0"/>
              <a:t>si </a:t>
            </a:r>
            <a:r>
              <a:rPr lang="fr-FR" sz="2000" i="1" dirty="0"/>
              <a:t>$a</a:t>
            </a:r>
            <a:r>
              <a:rPr lang="fr-FR" sz="2000" dirty="0"/>
              <a:t> </a:t>
            </a:r>
            <a:r>
              <a:rPr lang="fr-FR" sz="2000" dirty="0" smtClean="0"/>
              <a:t>vaut </a:t>
            </a:r>
            <a:r>
              <a:rPr lang="fr-FR" sz="2000" b="1" dirty="0" smtClean="0">
                <a:solidFill>
                  <a:schemeClr val="accent2">
                    <a:lumMod val="75000"/>
                  </a:schemeClr>
                </a:solidFill>
              </a:rPr>
              <a:t>FALSE</a:t>
            </a:r>
            <a:r>
              <a:rPr lang="fr-FR" sz="2000" dirty="0" smtClean="0"/>
              <a:t>. </a:t>
            </a:r>
            <a:endParaRPr lang="fr-FR" sz="2000" dirty="0"/>
          </a:p>
          <a:p>
            <a:pPr marL="0" indent="0">
              <a:buNone/>
            </a:pPr>
            <a:r>
              <a:rPr lang="fr-FR" sz="2000" dirty="0"/>
              <a:t>$a </a:t>
            </a:r>
            <a:r>
              <a:rPr lang="fr-FR" sz="2000" dirty="0" smtClean="0"/>
              <a:t>&amp;&amp; </a:t>
            </a:r>
            <a:r>
              <a:rPr lang="fr-FR" sz="2000" dirty="0"/>
              <a:t>$b	ET	</a:t>
            </a:r>
            <a:r>
              <a:rPr lang="fr-FR" sz="2000" b="1" dirty="0">
                <a:solidFill>
                  <a:schemeClr val="accent2">
                    <a:lumMod val="75000"/>
                  </a:schemeClr>
                </a:solidFill>
              </a:rPr>
              <a:t> TRUE</a:t>
            </a:r>
            <a:r>
              <a:rPr lang="fr-FR" sz="2000" dirty="0">
                <a:solidFill>
                  <a:schemeClr val="accent2">
                    <a:lumMod val="75000"/>
                  </a:schemeClr>
                </a:solidFill>
              </a:rPr>
              <a:t> </a:t>
            </a:r>
            <a:r>
              <a:rPr lang="fr-FR" sz="2000" dirty="0"/>
              <a:t>si </a:t>
            </a:r>
            <a:r>
              <a:rPr lang="fr-FR" sz="2000" i="1" dirty="0"/>
              <a:t>$a</a:t>
            </a:r>
            <a:r>
              <a:rPr lang="fr-FR" sz="2000" dirty="0"/>
              <a:t> ET </a:t>
            </a:r>
            <a:r>
              <a:rPr lang="fr-FR" sz="2000" i="1" dirty="0"/>
              <a:t>$b</a:t>
            </a:r>
            <a:r>
              <a:rPr lang="fr-FR" sz="2000" dirty="0"/>
              <a:t> valent </a:t>
            </a:r>
            <a:r>
              <a:rPr lang="fr-FR" sz="2000" b="1" dirty="0">
                <a:solidFill>
                  <a:schemeClr val="accent2">
                    <a:lumMod val="75000"/>
                  </a:schemeClr>
                </a:solidFill>
              </a:rPr>
              <a:t>TRUE</a:t>
            </a:r>
            <a:r>
              <a:rPr lang="fr-FR" sz="2000" dirty="0"/>
              <a:t>. </a:t>
            </a:r>
          </a:p>
          <a:p>
            <a:pPr marL="0" indent="0">
              <a:buNone/>
            </a:pPr>
            <a:r>
              <a:rPr lang="fr-FR" sz="2000" dirty="0"/>
              <a:t>$a </a:t>
            </a:r>
            <a:r>
              <a:rPr lang="fr-FR" sz="2000" dirty="0" smtClean="0"/>
              <a:t>|| </a:t>
            </a:r>
            <a:r>
              <a:rPr lang="fr-FR" sz="2000" dirty="0"/>
              <a:t>$b	</a:t>
            </a:r>
            <a:r>
              <a:rPr lang="fr-FR" sz="2000" dirty="0" smtClean="0"/>
              <a:t>	OU</a:t>
            </a:r>
            <a:r>
              <a:rPr lang="fr-FR" sz="2000" dirty="0"/>
              <a:t>	</a:t>
            </a:r>
            <a:r>
              <a:rPr lang="fr-FR" sz="2000" b="1" dirty="0">
                <a:solidFill>
                  <a:schemeClr val="accent2">
                    <a:lumMod val="75000"/>
                  </a:schemeClr>
                </a:solidFill>
              </a:rPr>
              <a:t> TRUE</a:t>
            </a:r>
            <a:r>
              <a:rPr lang="fr-FR" sz="2000" dirty="0">
                <a:solidFill>
                  <a:schemeClr val="accent2">
                    <a:lumMod val="75000"/>
                  </a:schemeClr>
                </a:solidFill>
              </a:rPr>
              <a:t> </a:t>
            </a:r>
            <a:r>
              <a:rPr lang="fr-FR" sz="2000" dirty="0"/>
              <a:t>si </a:t>
            </a:r>
            <a:r>
              <a:rPr lang="fr-FR" sz="2000" i="1" dirty="0"/>
              <a:t>$a</a:t>
            </a:r>
            <a:r>
              <a:rPr lang="fr-FR" sz="2000" dirty="0"/>
              <a:t> </a:t>
            </a:r>
            <a:r>
              <a:rPr lang="fr-FR" sz="2000" dirty="0" smtClean="0"/>
              <a:t>OU </a:t>
            </a:r>
            <a:r>
              <a:rPr lang="fr-FR" sz="2000" i="1" dirty="0"/>
              <a:t>$b</a:t>
            </a:r>
            <a:r>
              <a:rPr lang="fr-FR" sz="2000" dirty="0"/>
              <a:t> valent </a:t>
            </a:r>
            <a:r>
              <a:rPr lang="fr-FR" sz="2000" b="1" dirty="0">
                <a:solidFill>
                  <a:schemeClr val="accent2">
                    <a:lumMod val="75000"/>
                  </a:schemeClr>
                </a:solidFill>
              </a:rPr>
              <a:t>TRUE</a:t>
            </a:r>
            <a:r>
              <a:rPr lang="fr-FR" sz="2000" dirty="0"/>
              <a:t>. </a:t>
            </a:r>
          </a:p>
          <a:p>
            <a:pPr marL="0" indent="0">
              <a:buNone/>
            </a:pPr>
            <a:endParaRPr lang="fr-FR" sz="2000" dirty="0"/>
          </a:p>
          <a:p>
            <a:pPr marL="0" indent="0">
              <a:buNone/>
            </a:pPr>
            <a:r>
              <a:rPr lang="fr-FR" sz="2000" dirty="0" smtClean="0"/>
              <a:t>La priorité des 2 derniers &amp;&amp; || est supérieure à celle de and or.</a:t>
            </a:r>
          </a:p>
          <a:p>
            <a:pPr marL="0" indent="0">
              <a:buNone/>
            </a:pPr>
            <a:endParaRPr lang="fr-FR" sz="2000" dirty="0" smtClean="0"/>
          </a:p>
        </p:txBody>
      </p:sp>
    </p:spTree>
    <p:extLst>
      <p:ext uri="{BB962C8B-B14F-4D97-AF65-F5344CB8AC3E}">
        <p14:creationId xmlns:p14="http://schemas.microsoft.com/office/powerpoint/2010/main" val="3111408616"/>
      </p:ext>
    </p:extLst>
  </p:cSld>
  <p:clrMapOvr>
    <a:masterClrMapping/>
  </p:clrMapOvr>
  <p:transition spd="slow">
    <p:wipe dir="d"/>
  </p:transition>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2 / paramétrage </a:t>
            </a:r>
            <a:r>
              <a:rPr lang="fr-FR" sz="2400" b="1" i="1" dirty="0" smtClean="0">
                <a:solidFill>
                  <a:schemeClr val="accent2">
                    <a:lumMod val="75000"/>
                  </a:schemeClr>
                </a:solidFill>
              </a:rPr>
              <a:t>bindParam()</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err="1" smtClean="0"/>
              <a:t>bool</a:t>
            </a:r>
            <a:r>
              <a:rPr lang="fr-FR" sz="2000" dirty="0" smtClean="0"/>
              <a:t> PDOStatement-&gt;</a:t>
            </a:r>
            <a:r>
              <a:rPr lang="fr-FR" sz="2000" b="1" dirty="0" smtClean="0">
                <a:solidFill>
                  <a:schemeClr val="accent2">
                    <a:lumMod val="75000"/>
                  </a:schemeClr>
                </a:solidFill>
              </a:rPr>
              <a:t>bindParam</a:t>
            </a:r>
            <a:r>
              <a:rPr lang="fr-FR" sz="2000" b="1" dirty="0" smtClean="0">
                <a:solidFill>
                  <a:schemeClr val="accent1">
                    <a:lumMod val="75000"/>
                  </a:schemeClr>
                </a:solidFill>
              </a:rPr>
              <a:t>($</a:t>
            </a:r>
            <a:r>
              <a:rPr lang="fr-FR" sz="2000" b="1" dirty="0" err="1" smtClean="0">
                <a:solidFill>
                  <a:schemeClr val="accent1">
                    <a:lumMod val="75000"/>
                  </a:schemeClr>
                </a:solidFill>
              </a:rPr>
              <a:t>parametre</a:t>
            </a:r>
            <a:r>
              <a:rPr lang="fr-FR" sz="2000" b="1" dirty="0" smtClean="0">
                <a:solidFill>
                  <a:schemeClr val="accent1">
                    <a:lumMod val="75000"/>
                  </a:schemeClr>
                </a:solidFill>
              </a:rPr>
              <a:t>, </a:t>
            </a:r>
            <a:r>
              <a:rPr lang="fr-FR" sz="2000" b="1" dirty="0">
                <a:solidFill>
                  <a:schemeClr val="accent1">
                    <a:lumMod val="75000"/>
                  </a:schemeClr>
                </a:solidFill>
              </a:rPr>
              <a:t>$</a:t>
            </a:r>
            <a:r>
              <a:rPr lang="fr-FR" sz="2000" b="1" dirty="0" smtClean="0">
                <a:solidFill>
                  <a:schemeClr val="accent1">
                    <a:lumMod val="75000"/>
                  </a:schemeClr>
                </a:solidFill>
              </a:rPr>
              <a:t>variable </a:t>
            </a:r>
            <a:r>
              <a:rPr lang="fr-FR" sz="2000" b="1" dirty="0">
                <a:solidFill>
                  <a:schemeClr val="accent1">
                    <a:lumMod val="75000"/>
                  </a:schemeClr>
                </a:solidFill>
              </a:rPr>
              <a:t>[, $</a:t>
            </a:r>
            <a:r>
              <a:rPr lang="fr-FR" sz="2000" b="1" dirty="0" smtClean="0">
                <a:solidFill>
                  <a:schemeClr val="accent1">
                    <a:lumMod val="75000"/>
                  </a:schemeClr>
                </a:solidFill>
              </a:rPr>
              <a:t>type[, $long[, $</a:t>
            </a:r>
            <a:r>
              <a:rPr lang="fr-FR" sz="2000" b="1" dirty="0" err="1" smtClean="0">
                <a:solidFill>
                  <a:schemeClr val="accent1">
                    <a:lumMod val="75000"/>
                  </a:schemeClr>
                </a:solidFill>
              </a:rPr>
              <a:t>driver_data</a:t>
            </a:r>
            <a:r>
              <a:rPr lang="fr-FR" sz="2000" b="1" dirty="0" smtClean="0">
                <a:solidFill>
                  <a:schemeClr val="accent1">
                    <a:lumMod val="75000"/>
                  </a:schemeClr>
                </a:solidFill>
              </a:rPr>
              <a:t>]]]</a:t>
            </a:r>
            <a:r>
              <a:rPr lang="fr-FR" sz="2000" dirty="0" smtClean="0"/>
              <a:t>)</a:t>
            </a:r>
          </a:p>
          <a:p>
            <a:pPr marL="0" indent="0">
              <a:buNone/>
            </a:pPr>
            <a:r>
              <a:rPr lang="fr-FR" sz="2000" dirty="0" smtClean="0"/>
              <a:t>Cette méthode associe une variable à un paramètre, c'est à dire à un marqueur nommé (</a:t>
            </a:r>
            <a:r>
              <a:rPr lang="fr-FR" sz="2000" b="1" dirty="0" smtClean="0">
                <a:solidFill>
                  <a:schemeClr val="accent2">
                    <a:lumMod val="75000"/>
                  </a:schemeClr>
                </a:solidFill>
              </a:rPr>
              <a:t>:</a:t>
            </a:r>
            <a:r>
              <a:rPr lang="fr-FR" sz="2000" b="1" dirty="0" err="1" smtClean="0">
                <a:solidFill>
                  <a:schemeClr val="accent2">
                    <a:lumMod val="75000"/>
                  </a:schemeClr>
                </a:solidFill>
              </a:rPr>
              <a:t>nnnnn</a:t>
            </a:r>
            <a:r>
              <a:rPr lang="fr-FR" sz="2000" dirty="0" smtClean="0"/>
              <a:t>) ou à un marqueur interrogatif (</a:t>
            </a:r>
            <a:r>
              <a:rPr lang="fr-FR" sz="2000" b="1" dirty="0" smtClean="0">
                <a:solidFill>
                  <a:schemeClr val="accent2">
                    <a:lumMod val="75000"/>
                  </a:schemeClr>
                </a:solidFill>
              </a:rPr>
              <a:t>?</a:t>
            </a:r>
            <a:r>
              <a:rPr lang="fr-FR" sz="2000" dirty="0" smtClean="0"/>
              <a:t>) de la requête préparée.</a:t>
            </a:r>
          </a:p>
          <a:p>
            <a:pPr marL="0" indent="0">
              <a:buNone/>
            </a:pPr>
            <a:r>
              <a:rPr lang="fr-FR" sz="2000" dirty="0" smtClean="0"/>
              <a:t>La différence avec </a:t>
            </a:r>
            <a:r>
              <a:rPr lang="fr-FR" sz="2000" dirty="0" err="1" smtClean="0"/>
              <a:t>bindValue</a:t>
            </a:r>
            <a:r>
              <a:rPr lang="fr-FR" sz="2000" dirty="0" smtClean="0"/>
              <a:t> réside dans le fait que la variable est évaluée au moment où la méthode </a:t>
            </a:r>
            <a:r>
              <a:rPr lang="fr-FR" sz="2000" dirty="0" err="1" smtClean="0"/>
              <a:t>execute</a:t>
            </a:r>
            <a:r>
              <a:rPr lang="fr-FR" sz="2000" dirty="0" smtClean="0"/>
              <a:t>() est exécutée.</a:t>
            </a:r>
          </a:p>
          <a:p>
            <a:pPr marL="0" indent="0">
              <a:buNone/>
            </a:pPr>
            <a:r>
              <a:rPr lang="fr-FR" sz="2000" dirty="0" smtClean="0"/>
              <a:t>Cette méthode </a:t>
            </a:r>
            <a:r>
              <a:rPr lang="fr-FR" sz="2000" u="sng" dirty="0" smtClean="0"/>
              <a:t>doit être placée </a:t>
            </a:r>
            <a:r>
              <a:rPr lang="fr-FR" sz="2000" b="1" u="sng" dirty="0" smtClean="0">
                <a:solidFill>
                  <a:srgbClr val="FF0000"/>
                </a:solidFill>
              </a:rPr>
              <a:t>avant </a:t>
            </a:r>
            <a:r>
              <a:rPr lang="fr-FR" sz="2000" u="sng" dirty="0" smtClean="0"/>
              <a:t>la méthode </a:t>
            </a:r>
            <a:r>
              <a:rPr lang="fr-FR" sz="2000" u="sng" dirty="0" err="1" smtClean="0"/>
              <a:t>execute</a:t>
            </a:r>
            <a:r>
              <a:rPr lang="fr-FR" sz="2000" u="sng" dirty="0" smtClean="0"/>
              <a:t>()</a:t>
            </a:r>
          </a:p>
          <a:p>
            <a:pPr marL="0" indent="0">
              <a:buNone/>
            </a:pPr>
            <a:r>
              <a:rPr lang="fr-FR" sz="2000" b="1" dirty="0" smtClean="0">
                <a:solidFill>
                  <a:schemeClr val="accent1">
                    <a:lumMod val="75000"/>
                  </a:schemeClr>
                </a:solidFill>
              </a:rPr>
              <a:t>$</a:t>
            </a:r>
            <a:r>
              <a:rPr lang="fr-FR" sz="2000" b="1" dirty="0" err="1" smtClean="0">
                <a:solidFill>
                  <a:schemeClr val="accent1">
                    <a:lumMod val="75000"/>
                  </a:schemeClr>
                </a:solidFill>
              </a:rPr>
              <a:t>parametre</a:t>
            </a:r>
            <a:r>
              <a:rPr lang="fr-FR" sz="2000" b="1" dirty="0" smtClean="0">
                <a:solidFill>
                  <a:schemeClr val="accent1">
                    <a:lumMod val="75000"/>
                  </a:schemeClr>
                </a:solidFill>
              </a:rPr>
              <a:t> </a:t>
            </a:r>
            <a:r>
              <a:rPr lang="fr-FR" sz="2000" b="1" dirty="0">
                <a:solidFill>
                  <a:schemeClr val="accent1">
                    <a:lumMod val="75000"/>
                  </a:schemeClr>
                </a:solidFill>
              </a:rPr>
              <a:t>: </a:t>
            </a:r>
            <a:r>
              <a:rPr lang="fr-FR" sz="2000" dirty="0"/>
              <a:t>Identifiant du paramètre. </a:t>
            </a:r>
            <a:endParaRPr lang="fr-FR" sz="2000" dirty="0" smtClean="0"/>
          </a:p>
          <a:p>
            <a:pPr marL="0" indent="0">
              <a:buNone/>
            </a:pPr>
            <a:r>
              <a:rPr lang="fr-FR" sz="2000" dirty="0" smtClean="0"/>
              <a:t>Pour </a:t>
            </a:r>
            <a:r>
              <a:rPr lang="fr-FR" sz="2000" dirty="0"/>
              <a:t>une requête préparée utilisant les </a:t>
            </a:r>
            <a:r>
              <a:rPr lang="fr-FR" sz="2000" dirty="0" smtClean="0"/>
              <a:t>marqueurs nommés, </a:t>
            </a:r>
            <a:r>
              <a:rPr lang="fr-FR" sz="2000" dirty="0"/>
              <a:t>cela sera un nom de paramètre de la forme </a:t>
            </a:r>
            <a:r>
              <a:rPr lang="fr-FR" sz="2000" i="1" dirty="0"/>
              <a:t>:nom</a:t>
            </a:r>
            <a:r>
              <a:rPr lang="fr-FR" sz="2000" dirty="0"/>
              <a:t>. </a:t>
            </a:r>
            <a:endParaRPr lang="fr-FR" sz="2000" dirty="0" smtClean="0"/>
          </a:p>
          <a:p>
            <a:pPr marL="0" indent="0">
              <a:buNone/>
            </a:pPr>
            <a:r>
              <a:rPr lang="fr-FR" sz="2000" dirty="0" smtClean="0"/>
              <a:t>Pour </a:t>
            </a:r>
            <a:r>
              <a:rPr lang="fr-FR" sz="2000" dirty="0"/>
              <a:t>une requête préparée utilisant les points </a:t>
            </a:r>
            <a:r>
              <a:rPr lang="fr-FR" sz="2000" dirty="0" smtClean="0"/>
              <a:t>d'interrogation, ce sera la position du point d'interrogation dans la requête.</a:t>
            </a:r>
          </a:p>
          <a:p>
            <a:pPr marL="0" indent="0">
              <a:buNone/>
            </a:pPr>
            <a:r>
              <a:rPr lang="fr-FR" sz="2000" b="1" dirty="0" smtClean="0">
                <a:solidFill>
                  <a:schemeClr val="accent1">
                    <a:lumMod val="75000"/>
                  </a:schemeClr>
                </a:solidFill>
              </a:rPr>
              <a:t>$variable </a:t>
            </a:r>
            <a:r>
              <a:rPr lang="fr-FR" sz="2000" dirty="0" smtClean="0"/>
              <a:t>: variable PHP à associer au paramètre.</a:t>
            </a:r>
          </a:p>
        </p:txBody>
      </p:sp>
    </p:spTree>
    <p:extLst>
      <p:ext uri="{BB962C8B-B14F-4D97-AF65-F5344CB8AC3E}">
        <p14:creationId xmlns:p14="http://schemas.microsoft.com/office/powerpoint/2010/main" val="3264280738"/>
      </p:ext>
    </p:extLst>
  </p:cSld>
  <p:clrMapOvr>
    <a:masterClrMapping/>
  </p:clrMapOvr>
  <p:transition spd="slow">
    <p:wipe dir="d"/>
  </p:transition>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2 / paramétrage </a:t>
            </a:r>
            <a:r>
              <a:rPr lang="fr-FR" sz="2400" b="1" i="1" dirty="0" smtClean="0">
                <a:solidFill>
                  <a:schemeClr val="accent2">
                    <a:lumMod val="75000"/>
                  </a:schemeClr>
                </a:solidFill>
              </a:rPr>
              <a:t>bindParam()</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b="1" dirty="0" smtClean="0">
                <a:solidFill>
                  <a:schemeClr val="accent1">
                    <a:lumMod val="75000"/>
                  </a:schemeClr>
                </a:solidFill>
              </a:rPr>
              <a:t>$</a:t>
            </a:r>
            <a:r>
              <a:rPr lang="fr-FR" sz="2000" b="1" dirty="0">
                <a:solidFill>
                  <a:schemeClr val="accent1">
                    <a:lumMod val="75000"/>
                  </a:schemeClr>
                </a:solidFill>
              </a:rPr>
              <a:t>type </a:t>
            </a:r>
            <a:r>
              <a:rPr lang="fr-FR" sz="2000" dirty="0"/>
              <a:t>: (optionnel) type du paramètre :</a:t>
            </a:r>
          </a:p>
          <a:p>
            <a:pPr marL="0" indent="0">
              <a:buNone/>
            </a:pPr>
            <a:r>
              <a:rPr lang="fr-FR" sz="1600" dirty="0"/>
              <a:t>PDO::PARAM_STR 	chaîne de caractères,</a:t>
            </a:r>
          </a:p>
          <a:p>
            <a:pPr marL="0" indent="0">
              <a:buNone/>
            </a:pPr>
            <a:r>
              <a:rPr lang="fr-FR" sz="1600" dirty="0"/>
              <a:t>PDO::PARAM_INT	type </a:t>
            </a:r>
            <a:r>
              <a:rPr lang="fr-FR" sz="1600" dirty="0" err="1"/>
              <a:t>integer</a:t>
            </a:r>
            <a:r>
              <a:rPr lang="fr-FR" sz="1600" dirty="0"/>
              <a:t> de SQL</a:t>
            </a:r>
          </a:p>
          <a:p>
            <a:pPr marL="0" indent="0">
              <a:buNone/>
            </a:pPr>
            <a:r>
              <a:rPr lang="fr-FR" sz="1600" dirty="0"/>
              <a:t>PDO::PARAM_BOOL	type </a:t>
            </a:r>
            <a:r>
              <a:rPr lang="fr-FR" sz="1600" dirty="0" err="1"/>
              <a:t>booleén</a:t>
            </a:r>
            <a:endParaRPr lang="fr-FR" sz="1600" dirty="0"/>
          </a:p>
          <a:p>
            <a:pPr marL="0" indent="0">
              <a:buNone/>
            </a:pPr>
            <a:r>
              <a:rPr lang="fr-FR" sz="1600" dirty="0"/>
              <a:t>PDO::PARAM_LOB	type LOB (objet large) de </a:t>
            </a:r>
            <a:r>
              <a:rPr lang="fr-FR" sz="1600" dirty="0" smtClean="0"/>
              <a:t>SQL</a:t>
            </a:r>
          </a:p>
          <a:p>
            <a:pPr marL="0" indent="0">
              <a:buNone/>
            </a:pPr>
            <a:endParaRPr lang="fr-FR" sz="1600" dirty="0"/>
          </a:p>
          <a:p>
            <a:pPr marL="0" indent="0">
              <a:buNone/>
            </a:pPr>
            <a:r>
              <a:rPr lang="fr-FR" sz="2000" b="1" dirty="0" smtClean="0">
                <a:solidFill>
                  <a:schemeClr val="accent1">
                    <a:lumMod val="75000"/>
                  </a:schemeClr>
                </a:solidFill>
              </a:rPr>
              <a:t>$long </a:t>
            </a:r>
            <a:r>
              <a:rPr lang="fr-FR" sz="2000" dirty="0"/>
              <a:t>: (optionnel) longueur de la </a:t>
            </a:r>
            <a:r>
              <a:rPr lang="fr-FR" sz="2000" dirty="0" smtClean="0"/>
              <a:t>donnée,</a:t>
            </a:r>
          </a:p>
          <a:p>
            <a:pPr marL="0" indent="0">
              <a:buNone/>
            </a:pPr>
            <a:r>
              <a:rPr lang="fr-FR" sz="2000" b="1" dirty="0">
                <a:solidFill>
                  <a:schemeClr val="accent1">
                    <a:lumMod val="75000"/>
                  </a:schemeClr>
                </a:solidFill>
              </a:rPr>
              <a:t>$</a:t>
            </a:r>
            <a:r>
              <a:rPr lang="fr-FR" sz="2000" b="1" dirty="0" err="1">
                <a:solidFill>
                  <a:schemeClr val="accent1">
                    <a:lumMod val="75000"/>
                  </a:schemeClr>
                </a:solidFill>
              </a:rPr>
              <a:t>driver_data</a:t>
            </a:r>
            <a:r>
              <a:rPr lang="fr-FR" sz="2000" b="1" dirty="0">
                <a:solidFill>
                  <a:schemeClr val="accent1">
                    <a:lumMod val="75000"/>
                  </a:schemeClr>
                </a:solidFill>
              </a:rPr>
              <a:t> </a:t>
            </a:r>
            <a:r>
              <a:rPr lang="fr-FR" sz="2000" dirty="0"/>
              <a:t>:  (optionnel) Paramètre lié à la bibliothèque de la base de données à laquelle la requête accède</a:t>
            </a:r>
            <a:r>
              <a:rPr lang="fr-FR" sz="2000" dirty="0" smtClean="0"/>
              <a:t>.</a:t>
            </a:r>
          </a:p>
          <a:p>
            <a:pPr marL="0" indent="0">
              <a:buNone/>
            </a:pPr>
            <a:endParaRPr lang="fr-FR" sz="2000" dirty="0"/>
          </a:p>
          <a:p>
            <a:pPr marL="0" indent="0">
              <a:buNone/>
            </a:pPr>
            <a:r>
              <a:rPr lang="fr-FR" sz="2000" b="1" dirty="0"/>
              <a:t>Valeur de retour </a:t>
            </a:r>
            <a:r>
              <a:rPr lang="fr-FR" sz="2000" dirty="0"/>
              <a:t>: </a:t>
            </a:r>
            <a:r>
              <a:rPr lang="fr-FR" sz="2000" b="1" dirty="0" err="1">
                <a:solidFill>
                  <a:schemeClr val="tx2">
                    <a:lumMod val="75000"/>
                  </a:schemeClr>
                </a:solidFill>
              </a:rPr>
              <a:t>true</a:t>
            </a:r>
            <a:r>
              <a:rPr lang="fr-FR" sz="2000" dirty="0"/>
              <a:t> en cas de succès, </a:t>
            </a:r>
            <a:r>
              <a:rPr lang="fr-FR" sz="2000" b="1" dirty="0">
                <a:solidFill>
                  <a:schemeClr val="tx2">
                    <a:lumMod val="75000"/>
                  </a:schemeClr>
                </a:solidFill>
              </a:rPr>
              <a:t>false</a:t>
            </a:r>
            <a:r>
              <a:rPr lang="fr-FR" sz="2000" dirty="0"/>
              <a:t> sinon.</a:t>
            </a:r>
          </a:p>
          <a:p>
            <a:pPr marL="0" indent="0">
              <a:buNone/>
            </a:pPr>
            <a:endParaRPr lang="fr-FR" sz="2000" dirty="0" smtClean="0"/>
          </a:p>
        </p:txBody>
      </p:sp>
    </p:spTree>
    <p:extLst>
      <p:ext uri="{BB962C8B-B14F-4D97-AF65-F5344CB8AC3E}">
        <p14:creationId xmlns:p14="http://schemas.microsoft.com/office/powerpoint/2010/main" val="419112974"/>
      </p:ext>
    </p:extLst>
  </p:cSld>
  <p:clrMapOvr>
    <a:masterClrMapping/>
  </p:clrMapOvr>
  <p:transition spd="slow">
    <p:wipe dir="d"/>
  </p:transition>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2 / paramétrage </a:t>
            </a:r>
            <a:r>
              <a:rPr lang="fr-FR" sz="2400" b="1" i="1" dirty="0" smtClean="0">
                <a:solidFill>
                  <a:schemeClr val="accent2">
                    <a:lumMod val="75000"/>
                  </a:schemeClr>
                </a:solidFill>
              </a:rPr>
              <a:t>bindParam()</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55576" y="1556792"/>
            <a:ext cx="8274496" cy="5256584"/>
          </a:xfrm>
        </p:spPr>
        <p:txBody>
          <a:bodyPr numCol="1">
            <a:normAutofit/>
          </a:bodyPr>
          <a:lstStyle/>
          <a:p>
            <a:pPr marL="0" indent="0">
              <a:buNone/>
            </a:pPr>
            <a:r>
              <a:rPr lang="fr-FR" sz="2000" b="1" dirty="0" smtClean="0">
                <a:cs typeface="Courier New" pitchFamily="49" charset="0"/>
              </a:rPr>
              <a:t>Exemple :</a:t>
            </a:r>
          </a:p>
          <a:p>
            <a:pPr marL="0" indent="0">
              <a:buNone/>
            </a:pPr>
            <a:endParaRPr lang="fr-FR" sz="2000" b="1" dirty="0" smtClean="0">
              <a:cs typeface="Courier New"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276872"/>
            <a:ext cx="7924800"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9588216"/>
      </p:ext>
    </p:extLst>
  </p:cSld>
  <p:clrMapOvr>
    <a:masterClrMapping/>
  </p:clrMapOvr>
  <p:transition spd="slow">
    <p:wipe dir="d"/>
  </p:transition>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2 / paramétrage </a:t>
            </a:r>
            <a:r>
              <a:rPr lang="fr-FR" sz="2400" b="1" i="1" dirty="0" smtClean="0">
                <a:solidFill>
                  <a:schemeClr val="accent2">
                    <a:lumMod val="75000"/>
                  </a:schemeClr>
                </a:solidFill>
              </a:rPr>
              <a:t>bindParam()</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55576" y="1340768"/>
            <a:ext cx="8274496" cy="5472608"/>
          </a:xfrm>
        </p:spPr>
        <p:txBody>
          <a:bodyPr numCol="1">
            <a:normAutofit lnSpcReduction="10000"/>
          </a:bodyPr>
          <a:lstStyle/>
          <a:p>
            <a:pPr marL="0" indent="0">
              <a:buNone/>
            </a:pPr>
            <a:r>
              <a:rPr lang="fr-FR" sz="1400" b="1" dirty="0" smtClean="0">
                <a:latin typeface="Courier New" pitchFamily="49" charset="0"/>
                <a:cs typeface="Courier New" pitchFamily="49" charset="0"/>
              </a:rPr>
              <a:t>&lt;?</a:t>
            </a:r>
            <a:r>
              <a:rPr lang="fr-FR" sz="1400" b="1" dirty="0">
                <a:latin typeface="Courier New" pitchFamily="49" charset="0"/>
                <a:cs typeface="Courier New" pitchFamily="49" charset="0"/>
              </a:rPr>
              <a:t>PHP</a:t>
            </a:r>
          </a:p>
          <a:p>
            <a:pPr marL="0" indent="0">
              <a:buNone/>
            </a:pPr>
            <a:r>
              <a:rPr lang="fr-FR" sz="1400" b="1" dirty="0">
                <a:latin typeface="Courier New" pitchFamily="49" charset="0"/>
                <a:cs typeface="Courier New" pitchFamily="49" charset="0"/>
              </a:rPr>
              <a:t>$</a:t>
            </a:r>
            <a:r>
              <a:rPr lang="fr-FR" sz="1400" b="1" dirty="0" err="1">
                <a:latin typeface="Courier New" pitchFamily="49" charset="0"/>
                <a:cs typeface="Courier New" pitchFamily="49" charset="0"/>
              </a:rPr>
              <a:t>query</a:t>
            </a:r>
            <a:r>
              <a:rPr lang="fr-FR" sz="1400" b="1" dirty="0">
                <a:latin typeface="Courier New" pitchFamily="49" charset="0"/>
                <a:cs typeface="Courier New" pitchFamily="49" charset="0"/>
              </a:rPr>
              <a:t> = "SELECT nom, </a:t>
            </a:r>
            <a:r>
              <a:rPr lang="fr-FR" sz="1400" b="1" dirty="0" err="1">
                <a:latin typeface="Courier New" pitchFamily="49" charset="0"/>
                <a:cs typeface="Courier New" pitchFamily="49" charset="0"/>
              </a:rPr>
              <a:t>prenom</a:t>
            </a:r>
            <a:r>
              <a:rPr lang="fr-FR" sz="1400" b="1" dirty="0">
                <a:latin typeface="Courier New" pitchFamily="49" charset="0"/>
                <a:cs typeface="Courier New" pitchFamily="49" charset="0"/>
              </a:rPr>
              <a:t>, adresse1, adresse2, </a:t>
            </a:r>
            <a:r>
              <a:rPr lang="fr-FR" sz="1400" b="1" dirty="0" err="1">
                <a:latin typeface="Courier New" pitchFamily="49" charset="0"/>
                <a:cs typeface="Courier New" pitchFamily="49" charset="0"/>
              </a:rPr>
              <a:t>cp</a:t>
            </a:r>
            <a:r>
              <a:rPr lang="fr-FR" sz="1400" b="1" dirty="0">
                <a:latin typeface="Courier New" pitchFamily="49" charset="0"/>
                <a:cs typeface="Courier New" pitchFamily="49" charset="0"/>
              </a:rPr>
              <a:t>, ville FROM </a:t>
            </a:r>
            <a:r>
              <a:rPr lang="fr-FR" sz="1400" b="1" dirty="0" err="1">
                <a:latin typeface="Courier New" pitchFamily="49" charset="0"/>
                <a:cs typeface="Courier New" pitchFamily="49" charset="0"/>
              </a:rPr>
              <a:t>adherents</a:t>
            </a:r>
            <a:r>
              <a:rPr lang="fr-FR" sz="1400" b="1" dirty="0">
                <a:latin typeface="Courier New" pitchFamily="49" charset="0"/>
                <a:cs typeface="Courier New" pitchFamily="49" charset="0"/>
              </a:rPr>
              <a:t> WHERE </a:t>
            </a:r>
            <a:r>
              <a:rPr lang="fr-FR" sz="1400" b="1" dirty="0" err="1">
                <a:latin typeface="Courier New" pitchFamily="49" charset="0"/>
                <a:cs typeface="Courier New" pitchFamily="49" charset="0"/>
              </a:rPr>
              <a:t>cp</a:t>
            </a:r>
            <a:r>
              <a:rPr lang="fr-FR" sz="1400" b="1" dirty="0">
                <a:latin typeface="Courier New" pitchFamily="49" charset="0"/>
                <a:cs typeface="Courier New" pitchFamily="49" charset="0"/>
              </a:rPr>
              <a:t> = ? ORDER BY nom";</a:t>
            </a:r>
          </a:p>
          <a:p>
            <a:pPr marL="0" indent="0">
              <a:buNone/>
            </a:pPr>
            <a:r>
              <a:rPr lang="fr-FR" sz="1400" b="1" dirty="0">
                <a:latin typeface="Courier New" pitchFamily="49" charset="0"/>
                <a:cs typeface="Courier New" pitchFamily="49" charset="0"/>
              </a:rPr>
              <a:t>$</a:t>
            </a:r>
            <a:r>
              <a:rPr lang="fr-FR" sz="1400" b="1" dirty="0" err="1">
                <a:latin typeface="Courier New" pitchFamily="49" charset="0"/>
                <a:cs typeface="Courier New" pitchFamily="49" charset="0"/>
              </a:rPr>
              <a:t>cp</a:t>
            </a:r>
            <a:r>
              <a:rPr lang="fr-FR" sz="1400" b="1" dirty="0">
                <a:latin typeface="Courier New" pitchFamily="49" charset="0"/>
                <a:cs typeface="Courier New" pitchFamily="49" charset="0"/>
              </a:rPr>
              <a:t> = "18000";</a:t>
            </a:r>
          </a:p>
          <a:p>
            <a:pPr marL="0" indent="0">
              <a:buNone/>
            </a:pPr>
            <a:r>
              <a:rPr lang="fr-FR" sz="1400" b="1" dirty="0" err="1">
                <a:latin typeface="Courier New" pitchFamily="49" charset="0"/>
                <a:cs typeface="Courier New" pitchFamily="49" charset="0"/>
              </a:rPr>
              <a:t>try</a:t>
            </a:r>
            <a:r>
              <a:rPr lang="fr-FR" sz="1400" b="1" dirty="0">
                <a:latin typeface="Courier New" pitchFamily="49" charset="0"/>
                <a:cs typeface="Courier New" pitchFamily="49" charset="0"/>
              </a:rPr>
              <a:t> {</a:t>
            </a:r>
          </a:p>
          <a:p>
            <a:pPr marL="0" indent="0">
              <a:buNone/>
            </a:pP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cmd = $</a:t>
            </a:r>
            <a:r>
              <a:rPr lang="fr-FR" sz="1400" b="1" dirty="0" err="1">
                <a:latin typeface="Courier New" pitchFamily="49" charset="0"/>
                <a:cs typeface="Courier New" pitchFamily="49" charset="0"/>
              </a:rPr>
              <a:t>dbh</a:t>
            </a:r>
            <a:r>
              <a:rPr lang="fr-FR" sz="1400" b="1" dirty="0">
                <a:latin typeface="Courier New" pitchFamily="49" charset="0"/>
                <a:cs typeface="Courier New" pitchFamily="49" charset="0"/>
              </a:rPr>
              <a:t>-&gt;</a:t>
            </a:r>
            <a:r>
              <a:rPr lang="fr-FR" sz="1400" b="1" dirty="0" err="1">
                <a:latin typeface="Courier New" pitchFamily="49" charset="0"/>
                <a:cs typeface="Courier New" pitchFamily="49" charset="0"/>
              </a:rPr>
              <a:t>prepare</a:t>
            </a:r>
            <a:r>
              <a:rPr lang="fr-FR" sz="1400" b="1" dirty="0">
                <a:latin typeface="Courier New" pitchFamily="49" charset="0"/>
                <a:cs typeface="Courier New" pitchFamily="49" charset="0"/>
              </a:rPr>
              <a:t>($</a:t>
            </a:r>
            <a:r>
              <a:rPr lang="fr-FR" sz="1400" b="1" dirty="0" err="1">
                <a:latin typeface="Courier New" pitchFamily="49" charset="0"/>
                <a:cs typeface="Courier New" pitchFamily="49" charset="0"/>
              </a:rPr>
              <a:t>query</a:t>
            </a:r>
            <a:r>
              <a:rPr lang="fr-FR" sz="1400" b="1" dirty="0">
                <a:latin typeface="Courier New" pitchFamily="49" charset="0"/>
                <a:cs typeface="Courier New" pitchFamily="49" charset="0"/>
              </a:rPr>
              <a:t>);</a:t>
            </a:r>
          </a:p>
          <a:p>
            <a:pPr marL="0" indent="0">
              <a:buNone/>
            </a:pP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cmd-&gt;</a:t>
            </a:r>
            <a:r>
              <a:rPr lang="fr-FR" sz="1400" b="1" dirty="0" err="1">
                <a:latin typeface="Courier New" pitchFamily="49" charset="0"/>
                <a:cs typeface="Courier New" pitchFamily="49" charset="0"/>
              </a:rPr>
              <a:t>bindParam</a:t>
            </a:r>
            <a:r>
              <a:rPr lang="fr-FR" sz="1400" b="1" dirty="0">
                <a:latin typeface="Courier New" pitchFamily="49" charset="0"/>
                <a:cs typeface="Courier New" pitchFamily="49" charset="0"/>
              </a:rPr>
              <a:t>(1,$cp,PDO::PARAM_STR);</a:t>
            </a:r>
          </a:p>
          <a:p>
            <a:pPr marL="0" indent="0">
              <a:buNone/>
            </a:pP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cmd-&gt;</a:t>
            </a:r>
            <a:r>
              <a:rPr lang="fr-FR" sz="1400" b="1" dirty="0" err="1">
                <a:latin typeface="Courier New" pitchFamily="49" charset="0"/>
                <a:cs typeface="Courier New" pitchFamily="49" charset="0"/>
              </a:rPr>
              <a:t>execute</a:t>
            </a:r>
            <a:r>
              <a:rPr lang="fr-FR" sz="1400" b="1" dirty="0">
                <a:latin typeface="Courier New" pitchFamily="49" charset="0"/>
                <a:cs typeface="Courier New" pitchFamily="49" charset="0"/>
              </a:rPr>
              <a:t>();</a:t>
            </a:r>
          </a:p>
          <a:p>
            <a:pPr marL="0" indent="0">
              <a:buNone/>
            </a:pPr>
            <a:r>
              <a:rPr lang="fr-FR" sz="1400" b="1" dirty="0" smtClean="0">
                <a:latin typeface="Courier New" pitchFamily="49" charset="0"/>
                <a:cs typeface="Courier New" pitchFamily="49" charset="0"/>
              </a:rPr>
              <a:t>    </a:t>
            </a:r>
            <a:r>
              <a:rPr lang="fr-FR" sz="1400" b="1" dirty="0" err="1" smtClean="0">
                <a:latin typeface="Courier New" pitchFamily="49" charset="0"/>
                <a:cs typeface="Courier New" pitchFamily="49" charset="0"/>
              </a:rPr>
              <a:t>echo</a:t>
            </a: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"&lt;table&gt;\n";</a:t>
            </a:r>
          </a:p>
          <a:p>
            <a:pPr marL="0" indent="0">
              <a:buNone/>
            </a:pPr>
            <a:r>
              <a:rPr lang="fr-FR" sz="1400" b="1" dirty="0" smtClean="0">
                <a:latin typeface="Courier New" pitchFamily="49" charset="0"/>
                <a:cs typeface="Courier New" pitchFamily="49" charset="0"/>
              </a:rPr>
              <a:t>    </a:t>
            </a:r>
            <a:r>
              <a:rPr lang="fr-FR" sz="1400" b="1" dirty="0" err="1" smtClean="0">
                <a:latin typeface="Courier New" pitchFamily="49" charset="0"/>
                <a:cs typeface="Courier New" pitchFamily="49" charset="0"/>
              </a:rPr>
              <a:t>echo</a:t>
            </a: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"&lt;tr&gt;&lt;td&gt;Nom&lt;/td&gt;&lt;td&gt;Prénom&lt;/td&gt;&lt;td&gt;Adresse&lt;/td&gt;&lt;</a:t>
            </a:r>
            <a:r>
              <a:rPr lang="fr-FR" sz="1400" b="1" dirty="0" smtClean="0">
                <a:latin typeface="Courier New" pitchFamily="49" charset="0"/>
                <a:cs typeface="Courier New" pitchFamily="49" charset="0"/>
              </a:rPr>
              <a:t>td&gt;Ville 	&lt;/</a:t>
            </a:r>
            <a:r>
              <a:rPr lang="fr-FR" sz="1400" b="1" dirty="0">
                <a:latin typeface="Courier New" pitchFamily="49" charset="0"/>
                <a:cs typeface="Courier New" pitchFamily="49" charset="0"/>
              </a:rPr>
              <a:t>td&gt;&lt;/tr&gt;\n";</a:t>
            </a:r>
          </a:p>
          <a:p>
            <a:pPr marL="0" indent="0">
              <a:buNone/>
            </a:pPr>
            <a:r>
              <a:rPr lang="fr-FR" sz="1400" b="1" dirty="0">
                <a:latin typeface="Courier New" pitchFamily="49" charset="0"/>
                <a:cs typeface="Courier New" pitchFamily="49" charset="0"/>
              </a:rPr>
              <a:t>	</a:t>
            </a:r>
            <a:r>
              <a:rPr lang="fr-FR" sz="1400" b="1" dirty="0" err="1">
                <a:latin typeface="Courier New" pitchFamily="49" charset="0"/>
                <a:cs typeface="Courier New" pitchFamily="49" charset="0"/>
              </a:rPr>
              <a:t>while</a:t>
            </a:r>
            <a:r>
              <a:rPr lang="fr-FR" sz="1400" b="1" dirty="0">
                <a:latin typeface="Courier New" pitchFamily="49" charset="0"/>
                <a:cs typeface="Courier New" pitchFamily="49" charset="0"/>
              </a:rPr>
              <a:t> ($</a:t>
            </a:r>
            <a:r>
              <a:rPr lang="fr-FR" sz="1400" b="1" dirty="0" err="1">
                <a:latin typeface="Courier New" pitchFamily="49" charset="0"/>
                <a:cs typeface="Courier New" pitchFamily="49" charset="0"/>
              </a:rPr>
              <a:t>enreg</a:t>
            </a:r>
            <a:r>
              <a:rPr lang="fr-FR" sz="1400" b="1" dirty="0">
                <a:latin typeface="Courier New" pitchFamily="49" charset="0"/>
                <a:cs typeface="Courier New" pitchFamily="49" charset="0"/>
              </a:rPr>
              <a:t> = $cmd-&gt;</a:t>
            </a:r>
            <a:r>
              <a:rPr lang="fr-FR" sz="1400" b="1" dirty="0" err="1">
                <a:latin typeface="Courier New" pitchFamily="49" charset="0"/>
                <a:cs typeface="Courier New" pitchFamily="49" charset="0"/>
              </a:rPr>
              <a:t>fetch</a:t>
            </a:r>
            <a:r>
              <a:rPr lang="fr-FR" sz="1400" b="1" dirty="0">
                <a:latin typeface="Courier New" pitchFamily="49" charset="0"/>
                <a:cs typeface="Courier New" pitchFamily="49" charset="0"/>
              </a:rPr>
              <a:t>()) {</a:t>
            </a:r>
          </a:p>
          <a:p>
            <a:pPr marL="0" indent="0">
              <a:buNone/>
            </a:pPr>
            <a:r>
              <a:rPr lang="fr-FR" sz="1400" b="1" dirty="0">
                <a:latin typeface="Courier New" pitchFamily="49" charset="0"/>
                <a:cs typeface="Courier New" pitchFamily="49" charset="0"/>
              </a:rPr>
              <a:t>	</a:t>
            </a:r>
            <a:r>
              <a:rPr lang="fr-FR" sz="1400" b="1" dirty="0" smtClean="0">
                <a:latin typeface="Courier New" pitchFamily="49" charset="0"/>
                <a:cs typeface="Courier New" pitchFamily="49" charset="0"/>
              </a:rPr>
              <a:t>    </a:t>
            </a:r>
            <a:r>
              <a:rPr lang="fr-FR" sz="1400" b="1" dirty="0" err="1" smtClean="0">
                <a:latin typeface="Courier New" pitchFamily="49" charset="0"/>
                <a:cs typeface="Courier New" pitchFamily="49" charset="0"/>
              </a:rPr>
              <a:t>echo</a:t>
            </a: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"&lt;tr&gt;&lt;td&gt;".$</a:t>
            </a:r>
            <a:r>
              <a:rPr lang="fr-FR" sz="1400" b="1" dirty="0" err="1">
                <a:latin typeface="Courier New" pitchFamily="49" charset="0"/>
                <a:cs typeface="Courier New" pitchFamily="49" charset="0"/>
              </a:rPr>
              <a:t>enreg</a:t>
            </a:r>
            <a:r>
              <a:rPr lang="fr-FR" sz="1400" b="1" dirty="0">
                <a:latin typeface="Courier New" pitchFamily="49" charset="0"/>
                <a:cs typeface="Courier New" pitchFamily="49" charset="0"/>
              </a:rPr>
              <a:t>['nom']."&lt;/td&gt;&lt;td&gt;".</a:t>
            </a:r>
            <a:r>
              <a:rPr lang="fr-FR" sz="1400" b="1" dirty="0" err="1">
                <a:latin typeface="Courier New" pitchFamily="49" charset="0"/>
                <a:cs typeface="Courier New" pitchFamily="49" charset="0"/>
              </a:rPr>
              <a:t>htmlentities</a:t>
            </a:r>
            <a:r>
              <a:rPr lang="fr-FR" sz="1400" b="1" dirty="0">
                <a:latin typeface="Courier New" pitchFamily="49" charset="0"/>
                <a:cs typeface="Courier New" pitchFamily="49" charset="0"/>
              </a:rPr>
              <a:t>($</a:t>
            </a:r>
            <a:r>
              <a:rPr lang="fr-FR" sz="1400" b="1" dirty="0" err="1" smtClean="0">
                <a:latin typeface="Courier New" pitchFamily="49" charset="0"/>
                <a:cs typeface="Courier New" pitchFamily="49" charset="0"/>
              </a:rPr>
              <a:t>enreg</a:t>
            </a: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a:t>
            </a:r>
            <a:r>
              <a:rPr lang="fr-FR" sz="1400" b="1" dirty="0" err="1">
                <a:latin typeface="Courier New" pitchFamily="49" charset="0"/>
                <a:cs typeface="Courier New" pitchFamily="49" charset="0"/>
              </a:rPr>
              <a:t>prenom</a:t>
            </a:r>
            <a:r>
              <a:rPr lang="fr-FR" sz="1400" b="1" dirty="0">
                <a:latin typeface="Courier New" pitchFamily="49" charset="0"/>
                <a:cs typeface="Courier New" pitchFamily="49" charset="0"/>
              </a:rPr>
              <a:t>'])."&lt;/td&gt;&lt;td&gt;".</a:t>
            </a:r>
            <a:r>
              <a:rPr lang="fr-FR" sz="1400" b="1" dirty="0" err="1">
                <a:latin typeface="Courier New" pitchFamily="49" charset="0"/>
                <a:cs typeface="Courier New" pitchFamily="49" charset="0"/>
              </a:rPr>
              <a:t>htmlentities</a:t>
            </a:r>
            <a:r>
              <a:rPr lang="fr-FR" sz="1400" b="1" dirty="0">
                <a:latin typeface="Courier New" pitchFamily="49" charset="0"/>
                <a:cs typeface="Courier New" pitchFamily="49" charset="0"/>
              </a:rPr>
              <a:t>($</a:t>
            </a:r>
            <a:r>
              <a:rPr lang="fr-FR" sz="1400" b="1" dirty="0" err="1">
                <a:latin typeface="Courier New" pitchFamily="49" charset="0"/>
                <a:cs typeface="Courier New" pitchFamily="49" charset="0"/>
              </a:rPr>
              <a:t>enreg</a:t>
            </a:r>
            <a:r>
              <a:rPr lang="fr-FR" sz="1400" b="1" dirty="0">
                <a:latin typeface="Courier New" pitchFamily="49" charset="0"/>
                <a:cs typeface="Courier New" pitchFamily="49" charset="0"/>
              </a:rPr>
              <a:t>['adresse1']." ".$</a:t>
            </a:r>
            <a:r>
              <a:rPr lang="fr-FR" sz="1400" b="1" dirty="0" err="1" smtClean="0">
                <a:latin typeface="Courier New" pitchFamily="49" charset="0"/>
                <a:cs typeface="Courier New" pitchFamily="49" charset="0"/>
              </a:rPr>
              <a:t>enreg</a:t>
            </a: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'adresse2</a:t>
            </a:r>
            <a:r>
              <a:rPr lang="fr-FR" sz="1400" b="1" dirty="0" smtClean="0">
                <a:latin typeface="Courier New" pitchFamily="49" charset="0"/>
                <a:cs typeface="Courier New" pitchFamily="49" charset="0"/>
              </a:rPr>
              <a:t>'])."&lt;/</a:t>
            </a:r>
            <a:r>
              <a:rPr lang="fr-FR" sz="1400" b="1" dirty="0">
                <a:latin typeface="Courier New" pitchFamily="49" charset="0"/>
                <a:cs typeface="Courier New" pitchFamily="49" charset="0"/>
              </a:rPr>
              <a:t>td&gt;&lt;td&gt;".$</a:t>
            </a:r>
            <a:r>
              <a:rPr lang="fr-FR" sz="1400" b="1" dirty="0" err="1">
                <a:latin typeface="Courier New" pitchFamily="49" charset="0"/>
                <a:cs typeface="Courier New" pitchFamily="49" charset="0"/>
              </a:rPr>
              <a:t>enreg</a:t>
            </a:r>
            <a:r>
              <a:rPr lang="fr-FR" sz="1400" b="1" dirty="0">
                <a:latin typeface="Courier New" pitchFamily="49" charset="0"/>
                <a:cs typeface="Courier New" pitchFamily="49" charset="0"/>
              </a:rPr>
              <a:t>['</a:t>
            </a:r>
            <a:r>
              <a:rPr lang="fr-FR" sz="1400" b="1" dirty="0" err="1">
                <a:latin typeface="Courier New" pitchFamily="49" charset="0"/>
                <a:cs typeface="Courier New" pitchFamily="49" charset="0"/>
              </a:rPr>
              <a:t>cp</a:t>
            </a:r>
            <a:r>
              <a:rPr lang="fr-FR" sz="1400" b="1" dirty="0">
                <a:latin typeface="Courier New" pitchFamily="49" charset="0"/>
                <a:cs typeface="Courier New" pitchFamily="49" charset="0"/>
              </a:rPr>
              <a:t>']." ".$</a:t>
            </a:r>
            <a:r>
              <a:rPr lang="fr-FR" sz="1400" b="1" dirty="0" err="1">
                <a:latin typeface="Courier New" pitchFamily="49" charset="0"/>
                <a:cs typeface="Courier New" pitchFamily="49" charset="0"/>
              </a:rPr>
              <a:t>enreg</a:t>
            </a:r>
            <a:r>
              <a:rPr lang="fr-FR" sz="1400" b="1" dirty="0">
                <a:latin typeface="Courier New" pitchFamily="49" charset="0"/>
                <a:cs typeface="Courier New" pitchFamily="49" charset="0"/>
              </a:rPr>
              <a:t>['ville']."&lt;/td&gt;&lt;/tr&gt;\n";</a:t>
            </a:r>
          </a:p>
          <a:p>
            <a:pPr marL="0" indent="0">
              <a:buNone/>
            </a:pPr>
            <a:r>
              <a:rPr lang="fr-FR" sz="1400" b="1" dirty="0">
                <a:latin typeface="Courier New" pitchFamily="49" charset="0"/>
                <a:cs typeface="Courier New" pitchFamily="49" charset="0"/>
              </a:rPr>
              <a:t>	}</a:t>
            </a:r>
          </a:p>
          <a:p>
            <a:pPr marL="0" indent="0">
              <a:buNone/>
            </a:pPr>
            <a:r>
              <a:rPr lang="fr-FR" sz="1400" b="1" dirty="0">
                <a:latin typeface="Courier New" pitchFamily="49" charset="0"/>
                <a:cs typeface="Courier New" pitchFamily="49" charset="0"/>
              </a:rPr>
              <a:t>	</a:t>
            </a:r>
            <a:r>
              <a:rPr lang="fr-FR" sz="1400" b="1" dirty="0" err="1">
                <a:latin typeface="Courier New" pitchFamily="49" charset="0"/>
                <a:cs typeface="Courier New" pitchFamily="49" charset="0"/>
              </a:rPr>
              <a:t>echo</a:t>
            </a:r>
            <a:r>
              <a:rPr lang="fr-FR" sz="1400" b="1" dirty="0">
                <a:latin typeface="Courier New" pitchFamily="49" charset="0"/>
                <a:cs typeface="Courier New" pitchFamily="49" charset="0"/>
              </a:rPr>
              <a:t> "&lt;/table&gt;\n";</a:t>
            </a:r>
          </a:p>
          <a:p>
            <a:pPr marL="0" indent="0">
              <a:buNone/>
            </a:pPr>
            <a:r>
              <a:rPr lang="fr-FR" sz="1400" b="1" dirty="0">
                <a:latin typeface="Courier New" pitchFamily="49" charset="0"/>
                <a:cs typeface="Courier New" pitchFamily="49" charset="0"/>
              </a:rPr>
              <a:t>}</a:t>
            </a:r>
          </a:p>
          <a:p>
            <a:pPr marL="0" indent="0">
              <a:buNone/>
            </a:pPr>
            <a:r>
              <a:rPr lang="fr-FR" sz="1400" b="1" dirty="0">
                <a:latin typeface="Courier New" pitchFamily="49" charset="0"/>
                <a:cs typeface="Courier New" pitchFamily="49" charset="0"/>
              </a:rPr>
              <a:t>catch (</a:t>
            </a:r>
            <a:r>
              <a:rPr lang="fr-FR" sz="1400" b="1" dirty="0" err="1">
                <a:latin typeface="Courier New" pitchFamily="49" charset="0"/>
                <a:cs typeface="Courier New" pitchFamily="49" charset="0"/>
              </a:rPr>
              <a:t>PDOException</a:t>
            </a:r>
            <a:r>
              <a:rPr lang="fr-FR" sz="1400" b="1" dirty="0">
                <a:latin typeface="Courier New" pitchFamily="49" charset="0"/>
                <a:cs typeface="Courier New" pitchFamily="49" charset="0"/>
              </a:rPr>
              <a:t> $e) {</a:t>
            </a:r>
          </a:p>
          <a:p>
            <a:pPr marL="0" indent="0">
              <a:buNone/>
            </a:pPr>
            <a:r>
              <a:rPr lang="fr-FR" sz="1400" b="1" dirty="0">
                <a:latin typeface="Courier New" pitchFamily="49" charset="0"/>
                <a:cs typeface="Courier New" pitchFamily="49" charset="0"/>
              </a:rPr>
              <a:t>	</a:t>
            </a:r>
            <a:r>
              <a:rPr lang="fr-FR" sz="1400" b="1" dirty="0" err="1">
                <a:latin typeface="Courier New" pitchFamily="49" charset="0"/>
                <a:cs typeface="Courier New" pitchFamily="49" charset="0"/>
              </a:rPr>
              <a:t>print</a:t>
            </a:r>
            <a:r>
              <a:rPr lang="fr-FR" sz="1400" b="1" dirty="0">
                <a:latin typeface="Courier New" pitchFamily="49" charset="0"/>
                <a:cs typeface="Courier New" pitchFamily="49" charset="0"/>
              </a:rPr>
              <a:t> $e-&gt;</a:t>
            </a:r>
            <a:r>
              <a:rPr lang="fr-FR" sz="1400" b="1" dirty="0" err="1">
                <a:latin typeface="Courier New" pitchFamily="49" charset="0"/>
                <a:cs typeface="Courier New" pitchFamily="49" charset="0"/>
              </a:rPr>
              <a:t>getMessage</a:t>
            </a:r>
            <a:r>
              <a:rPr lang="fr-FR" sz="1400" b="1" dirty="0">
                <a:latin typeface="Courier New" pitchFamily="49" charset="0"/>
                <a:cs typeface="Courier New" pitchFamily="49" charset="0"/>
              </a:rPr>
              <a:t>();</a:t>
            </a:r>
          </a:p>
          <a:p>
            <a:pPr marL="0" indent="0">
              <a:buNone/>
            </a:pPr>
            <a:r>
              <a:rPr lang="fr-FR" sz="1400" b="1" dirty="0">
                <a:latin typeface="Courier New" pitchFamily="49" charset="0"/>
                <a:cs typeface="Courier New" pitchFamily="49" charset="0"/>
              </a:rPr>
              <a:t>}</a:t>
            </a:r>
          </a:p>
          <a:p>
            <a:pPr marL="0" indent="0">
              <a:buNone/>
            </a:pPr>
            <a:r>
              <a:rPr lang="fr-FR" sz="1400" b="1" dirty="0">
                <a:solidFill>
                  <a:srgbClr val="FF0000"/>
                </a:solidFill>
                <a:latin typeface="Courier New" pitchFamily="49" charset="0"/>
                <a:cs typeface="Courier New" pitchFamily="49" charset="0"/>
              </a:rPr>
              <a:t>?&gt;</a:t>
            </a:r>
            <a:endParaRPr lang="fr-FR" sz="1400" b="1" dirty="0" smtClean="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2843037819"/>
      </p:ext>
    </p:extLst>
  </p:cSld>
  <p:clrMapOvr>
    <a:masterClrMapping/>
  </p:clrMapOvr>
  <p:transition spd="slow">
    <p:wipe dir="d"/>
  </p:transition>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2 / paramétrage </a:t>
            </a:r>
            <a:r>
              <a:rPr lang="fr-FR" sz="2400" b="1" i="1" dirty="0" smtClean="0">
                <a:solidFill>
                  <a:schemeClr val="accent2">
                    <a:lumMod val="75000"/>
                  </a:schemeClr>
                </a:solidFill>
              </a:rPr>
              <a:t>bindParam()</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t>Exercice :</a:t>
            </a:r>
          </a:p>
          <a:p>
            <a:pPr marL="0" indent="0">
              <a:buNone/>
            </a:pPr>
            <a:r>
              <a:rPr lang="fr-FR" sz="2000" dirty="0" smtClean="0"/>
              <a:t>Objectif : Ecrire un script pour afficher les hommes ou les femmes de la table adhérents. Les données à afficher sont :</a:t>
            </a:r>
          </a:p>
          <a:p>
            <a:pPr marL="0" indent="0">
              <a:buNone/>
            </a:pPr>
            <a:r>
              <a:rPr lang="fr-FR" sz="2000" dirty="0" smtClean="0"/>
              <a:t>le nom, le prénom, l'adresse, le code postal, la ville et le n° de téléphone dans </a:t>
            </a:r>
            <a:r>
              <a:rPr lang="fr-FR" sz="2000" smtClean="0"/>
              <a:t>l'ordre croissant des noms</a:t>
            </a:r>
            <a:endParaRPr lang="fr-FR" sz="2000" dirty="0" smtClean="0"/>
          </a:p>
          <a:p>
            <a:pPr marL="0" indent="0">
              <a:buNone/>
            </a:pPr>
            <a:endParaRPr lang="fr-FR" sz="2000" dirty="0"/>
          </a:p>
          <a:p>
            <a:pPr marL="0" indent="0">
              <a:buNone/>
            </a:pPr>
            <a:r>
              <a:rPr lang="fr-FR" sz="2000" dirty="0" smtClean="0"/>
              <a:t>1 / A l'aide d'une balise, demander à l'utilisateur son choix,</a:t>
            </a:r>
          </a:p>
          <a:p>
            <a:pPr marL="0" indent="0">
              <a:buNone/>
            </a:pPr>
            <a:r>
              <a:rPr lang="fr-FR" sz="2000" dirty="0" smtClean="0"/>
              <a:t>2 / Envoyer une requête </a:t>
            </a:r>
            <a:r>
              <a:rPr lang="fr-FR" sz="2000" dirty="0" err="1" smtClean="0"/>
              <a:t>Jquery</a:t>
            </a:r>
            <a:r>
              <a:rPr lang="fr-FR" sz="2000" dirty="0" smtClean="0"/>
              <a:t> au serveur avec le choix de l'utilisateur,</a:t>
            </a:r>
          </a:p>
          <a:p>
            <a:pPr marL="0" indent="0">
              <a:buNone/>
            </a:pPr>
            <a:r>
              <a:rPr lang="fr-FR" sz="2000" dirty="0" smtClean="0"/>
              <a:t>3 / Ecrire le script PHP qui sélectionne les adhérents correspondants au choix de l'utilisateur,</a:t>
            </a:r>
          </a:p>
          <a:p>
            <a:pPr marL="0" indent="0">
              <a:buNone/>
            </a:pPr>
            <a:r>
              <a:rPr lang="fr-FR" sz="2000" dirty="0" smtClean="0"/>
              <a:t>4 / Renvoyer ces données au script client et les afficher sous la forme d'un tableau</a:t>
            </a:r>
          </a:p>
        </p:txBody>
      </p:sp>
    </p:spTree>
    <p:extLst>
      <p:ext uri="{BB962C8B-B14F-4D97-AF65-F5344CB8AC3E}">
        <p14:creationId xmlns:p14="http://schemas.microsoft.com/office/powerpoint/2010/main" val="2540624496"/>
      </p:ext>
    </p:extLst>
  </p:cSld>
  <p:clrMapOvr>
    <a:masterClrMapping/>
  </p:clrMapOvr>
  <p:transition spd="slow">
    <p:wipe dir="d"/>
  </p:transition>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3 / Exécution de la requête</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err="1" smtClean="0"/>
              <a:t>bool</a:t>
            </a:r>
            <a:r>
              <a:rPr lang="fr-FR" sz="2000" dirty="0" smtClean="0"/>
              <a:t> PDOStatement-&gt;</a:t>
            </a:r>
            <a:r>
              <a:rPr lang="fr-FR" sz="2000" b="1" dirty="0" err="1" smtClean="0">
                <a:solidFill>
                  <a:schemeClr val="accent2">
                    <a:lumMod val="75000"/>
                  </a:schemeClr>
                </a:solidFill>
              </a:rPr>
              <a:t>execute</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tabparam</a:t>
            </a:r>
            <a:r>
              <a:rPr lang="fr-FR" sz="2000" b="1" dirty="0" smtClean="0">
                <a:solidFill>
                  <a:schemeClr val="tx2">
                    <a:lumMod val="75000"/>
                  </a:schemeClr>
                </a:solidFill>
              </a:rPr>
              <a:t>]</a:t>
            </a:r>
            <a:r>
              <a:rPr lang="fr-FR" sz="2000" b="1" dirty="0" smtClean="0">
                <a:solidFill>
                  <a:schemeClr val="accent2">
                    <a:lumMod val="75000"/>
                  </a:schemeClr>
                </a:solidFill>
              </a:rPr>
              <a:t>)</a:t>
            </a:r>
          </a:p>
          <a:p>
            <a:pPr marL="0" indent="0">
              <a:buNone/>
            </a:pPr>
            <a:r>
              <a:rPr lang="fr-FR" sz="2000" dirty="0"/>
              <a:t>Exécute une requête préparée. </a:t>
            </a:r>
            <a:endParaRPr lang="fr-FR" sz="2000" dirty="0" smtClean="0"/>
          </a:p>
          <a:p>
            <a:r>
              <a:rPr lang="fr-FR" sz="2000" dirty="0" smtClean="0"/>
              <a:t>Si </a:t>
            </a:r>
            <a:r>
              <a:rPr lang="fr-FR" sz="2000" dirty="0"/>
              <a:t>la requête préparée inclut des marqueurs de positionnement, vous pouvez : appeler la fonction </a:t>
            </a:r>
            <a:r>
              <a:rPr lang="fr-FR" sz="2000" b="1" dirty="0" smtClean="0">
                <a:solidFill>
                  <a:schemeClr val="accent6">
                    <a:lumMod val="75000"/>
                  </a:schemeClr>
                </a:solidFill>
              </a:rPr>
              <a:t>bindParam</a:t>
            </a:r>
            <a:r>
              <a:rPr lang="fr-FR" sz="2000" b="1" dirty="0">
                <a:solidFill>
                  <a:schemeClr val="accent6">
                    <a:lumMod val="75000"/>
                  </a:schemeClr>
                </a:solidFill>
              </a:rPr>
              <a:t>()</a:t>
            </a:r>
            <a:r>
              <a:rPr lang="fr-FR" sz="2000" dirty="0"/>
              <a:t> pour lier les variables PHP aux marqueurs de </a:t>
            </a:r>
            <a:r>
              <a:rPr lang="fr-FR" sz="2000" dirty="0" smtClean="0"/>
              <a:t>positionnement.</a:t>
            </a:r>
          </a:p>
          <a:p>
            <a:r>
              <a:rPr lang="fr-FR" sz="2000" dirty="0"/>
              <a:t>ou passer un tableau de valeurs de </a:t>
            </a:r>
            <a:r>
              <a:rPr lang="fr-FR" sz="2000" dirty="0" smtClean="0"/>
              <a:t>paramètres.</a:t>
            </a:r>
          </a:p>
          <a:p>
            <a:pPr marL="0" indent="0">
              <a:buNone/>
            </a:pPr>
            <a:r>
              <a:rPr lang="fr-FR" sz="2000" b="1" dirty="0">
                <a:solidFill>
                  <a:schemeClr val="tx2">
                    <a:lumMod val="75000"/>
                  </a:schemeClr>
                </a:solidFill>
              </a:rPr>
              <a:t>$</a:t>
            </a:r>
            <a:r>
              <a:rPr lang="fr-FR" sz="2000" b="1" dirty="0" err="1">
                <a:solidFill>
                  <a:schemeClr val="tx2">
                    <a:lumMod val="75000"/>
                  </a:schemeClr>
                </a:solidFill>
              </a:rPr>
              <a:t>tabparam</a:t>
            </a:r>
            <a:r>
              <a:rPr lang="fr-FR" sz="2000" b="1" dirty="0">
                <a:solidFill>
                  <a:schemeClr val="tx2">
                    <a:lumMod val="75000"/>
                  </a:schemeClr>
                </a:solidFill>
              </a:rPr>
              <a:t> </a:t>
            </a:r>
            <a:r>
              <a:rPr lang="fr-FR" sz="2000" dirty="0" smtClean="0"/>
              <a:t>: (optionnel) tableau associatif donnant pour chaque paramètre le nom de la variable associé au paramètre ou dans le cas de marqueurs interrogatifs (?), un tableau des variables associées aux ?. </a:t>
            </a:r>
          </a:p>
          <a:p>
            <a:pPr marL="0" indent="0">
              <a:buNone/>
            </a:pPr>
            <a:r>
              <a:rPr lang="fr-FR" sz="2000" dirty="0" smtClean="0"/>
              <a:t>Dans ce cas toutes les variables sont considérées comme des chaînes de caractères.</a:t>
            </a:r>
          </a:p>
          <a:p>
            <a:pPr marL="0" indent="0">
              <a:buNone/>
            </a:pPr>
            <a:endParaRPr lang="fr-FR" sz="2000" dirty="0" smtClean="0"/>
          </a:p>
          <a:p>
            <a:pPr marL="0" indent="0">
              <a:buNone/>
            </a:pPr>
            <a:r>
              <a:rPr lang="fr-FR" sz="2000" b="1" dirty="0"/>
              <a:t>Valeur de retour </a:t>
            </a:r>
            <a:r>
              <a:rPr lang="fr-FR" sz="2000" dirty="0"/>
              <a:t>: </a:t>
            </a:r>
            <a:r>
              <a:rPr lang="fr-FR" sz="2000" b="1" dirty="0" err="1">
                <a:solidFill>
                  <a:schemeClr val="tx2">
                    <a:lumMod val="75000"/>
                  </a:schemeClr>
                </a:solidFill>
              </a:rPr>
              <a:t>true</a:t>
            </a:r>
            <a:r>
              <a:rPr lang="fr-FR" sz="2000" dirty="0"/>
              <a:t> en cas de succès, </a:t>
            </a:r>
            <a:r>
              <a:rPr lang="fr-FR" sz="2000" b="1" dirty="0">
                <a:solidFill>
                  <a:schemeClr val="tx2">
                    <a:lumMod val="75000"/>
                  </a:schemeClr>
                </a:solidFill>
              </a:rPr>
              <a:t>false</a:t>
            </a:r>
            <a:r>
              <a:rPr lang="fr-FR" sz="2000" dirty="0"/>
              <a:t> sinon.</a:t>
            </a:r>
          </a:p>
          <a:p>
            <a:pPr marL="0" indent="0">
              <a:buNone/>
            </a:pPr>
            <a:endParaRPr lang="fr-FR" sz="2000" dirty="0"/>
          </a:p>
        </p:txBody>
      </p:sp>
    </p:spTree>
    <p:extLst>
      <p:ext uri="{BB962C8B-B14F-4D97-AF65-F5344CB8AC3E}">
        <p14:creationId xmlns:p14="http://schemas.microsoft.com/office/powerpoint/2010/main" val="3309395277"/>
      </p:ext>
    </p:extLst>
  </p:cSld>
  <p:clrMapOvr>
    <a:masterClrMapping/>
  </p:clrMapOvr>
  <p:transition spd="slow">
    <p:wipe dir="d"/>
  </p:transition>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3 / Exécution de la requête</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t>Exemple 1 :</a:t>
            </a:r>
          </a:p>
          <a:p>
            <a:pPr marL="0" indent="0">
              <a:buNone/>
            </a:pPr>
            <a:r>
              <a:rPr lang="fr-FR" sz="1800" b="1" dirty="0">
                <a:solidFill>
                  <a:srgbClr val="FF0000"/>
                </a:solidFill>
                <a:latin typeface="Courier New" pitchFamily="49" charset="0"/>
                <a:cs typeface="Courier New" pitchFamily="49" charset="0"/>
              </a:rPr>
              <a:t>&lt;?</a:t>
            </a:r>
            <a:r>
              <a:rPr lang="fr-FR" sz="1800" b="1" dirty="0" err="1">
                <a:solidFill>
                  <a:srgbClr val="FF0000"/>
                </a:solidFill>
                <a:latin typeface="Courier New" pitchFamily="49" charset="0"/>
                <a:cs typeface="Courier New" pitchFamily="49" charset="0"/>
              </a:rPr>
              <a:t>php</a:t>
            </a:r>
            <a:r>
              <a:rPr lang="fr-FR" sz="1800" b="1" dirty="0">
                <a:solidFill>
                  <a:srgbClr val="FF0000"/>
                </a:solidFill>
                <a:latin typeface="Courier New" pitchFamily="49" charset="0"/>
                <a:cs typeface="Courier New" pitchFamily="49" charset="0"/>
              </a:rPr>
              <a:t/>
            </a:r>
            <a:br>
              <a:rPr lang="fr-FR" sz="1800" b="1" dirty="0">
                <a:solidFill>
                  <a:srgbClr val="FF0000"/>
                </a:solidFill>
                <a:latin typeface="Courier New" pitchFamily="49" charset="0"/>
                <a:cs typeface="Courier New" pitchFamily="49" charset="0"/>
              </a:rPr>
            </a:br>
            <a:r>
              <a:rPr lang="fr-FR" sz="1800" b="1" dirty="0">
                <a:solidFill>
                  <a:schemeClr val="accent3">
                    <a:lumMod val="75000"/>
                  </a:schemeClr>
                </a:solidFill>
                <a:latin typeface="Courier New" pitchFamily="49" charset="0"/>
                <a:cs typeface="Courier New" pitchFamily="49" charset="0"/>
              </a:rPr>
              <a:t>/* Exécute une requête préparée en liant des variables PHP */</a:t>
            </a:r>
            <a:br>
              <a:rPr lang="fr-FR" sz="1800" b="1" dirty="0">
                <a:solidFill>
                  <a:schemeClr val="accent3">
                    <a:lumMod val="75000"/>
                  </a:schemeClr>
                </a:solidFill>
                <a:latin typeface="Courier New" pitchFamily="49" charset="0"/>
                <a:cs typeface="Courier New" pitchFamily="49" charset="0"/>
              </a:rPr>
            </a:br>
            <a:r>
              <a:rPr lang="fr-FR" sz="1800" b="1" dirty="0">
                <a:latin typeface="Courier New" pitchFamily="49" charset="0"/>
                <a:cs typeface="Courier New" pitchFamily="49" charset="0"/>
              </a:rPr>
              <a:t>$calories = 150;</a:t>
            </a:r>
            <a:br>
              <a:rPr lang="fr-FR" sz="1800" b="1" dirty="0">
                <a:latin typeface="Courier New" pitchFamily="49" charset="0"/>
                <a:cs typeface="Courier New" pitchFamily="49" charset="0"/>
              </a:rPr>
            </a:br>
            <a:r>
              <a:rPr lang="fr-FR" sz="1800" b="1" dirty="0">
                <a:latin typeface="Courier New" pitchFamily="49" charset="0"/>
                <a:cs typeface="Courier New" pitchFamily="49" charset="0"/>
              </a:rPr>
              <a:t>$couleur = 'rouge</a:t>
            </a:r>
            <a:r>
              <a:rPr lang="fr-FR" sz="1800" b="1" dirty="0" smtClean="0">
                <a:latin typeface="Courier New" pitchFamily="49" charset="0"/>
                <a:cs typeface="Courier New" pitchFamily="49" charset="0"/>
              </a:rPr>
              <a:t>';</a:t>
            </a:r>
          </a:p>
          <a:p>
            <a:pPr marL="0" indent="0">
              <a:buNone/>
            </a:pPr>
            <a:r>
              <a:rPr lang="fr-FR" sz="1800" b="1" dirty="0" smtClean="0">
                <a:latin typeface="Courier New" pitchFamily="49" charset="0"/>
                <a:cs typeface="Courier New" pitchFamily="49" charset="0"/>
              </a:rPr>
              <a:t>$</a:t>
            </a:r>
            <a:r>
              <a:rPr lang="fr-FR" sz="1800" b="1" dirty="0" err="1" smtClean="0">
                <a:latin typeface="Courier New" pitchFamily="49" charset="0"/>
                <a:cs typeface="Courier New" pitchFamily="49" charset="0"/>
              </a:rPr>
              <a:t>query</a:t>
            </a:r>
            <a:r>
              <a:rPr lang="fr-FR" sz="1800" b="1" dirty="0" smtClean="0">
                <a:latin typeface="Courier New" pitchFamily="49" charset="0"/>
                <a:cs typeface="Courier New" pitchFamily="49" charset="0"/>
              </a:rPr>
              <a:t> = "</a:t>
            </a:r>
            <a:r>
              <a:rPr lang="fr-FR" sz="1800" b="1" dirty="0">
                <a:latin typeface="Courier New" pitchFamily="49" charset="0"/>
                <a:cs typeface="Courier New" pitchFamily="49" charset="0"/>
              </a:rPr>
              <a:t>SELECT nom, couleur, </a:t>
            </a:r>
            <a:r>
              <a:rPr lang="fr-FR" sz="1800" b="1" dirty="0" smtClean="0">
                <a:latin typeface="Courier New" pitchFamily="49" charset="0"/>
                <a:cs typeface="Courier New" pitchFamily="49" charset="0"/>
              </a:rPr>
              <a:t>calories 	FROM</a:t>
            </a:r>
            <a:r>
              <a:rPr lang="fr-FR" sz="1800" b="1" dirty="0">
                <a:latin typeface="Courier New" pitchFamily="49" charset="0"/>
                <a:cs typeface="Courier New" pitchFamily="49" charset="0"/>
              </a:rPr>
              <a:t> fruit  WHERE calories &lt; :calories </a:t>
            </a:r>
            <a:endParaRPr lang="fr-FR" sz="1800" b="1" dirty="0" smtClean="0">
              <a:latin typeface="Courier New" pitchFamily="49" charset="0"/>
              <a:cs typeface="Courier New" pitchFamily="49" charset="0"/>
            </a:endParaRPr>
          </a:p>
          <a:p>
            <a:pPr marL="0" indent="0">
              <a:buNone/>
            </a:pPr>
            <a:r>
              <a:rPr lang="fr-FR" sz="1800" b="1" dirty="0">
                <a:latin typeface="Courier New" pitchFamily="49" charset="0"/>
                <a:cs typeface="Courier New" pitchFamily="49" charset="0"/>
              </a:rPr>
              <a:t>	</a:t>
            </a:r>
            <a:r>
              <a:rPr lang="fr-FR" sz="1800" b="1" dirty="0" smtClean="0">
                <a:latin typeface="Courier New" pitchFamily="49" charset="0"/>
                <a:cs typeface="Courier New" pitchFamily="49" charset="0"/>
              </a:rPr>
              <a:t>AND</a:t>
            </a:r>
            <a:r>
              <a:rPr lang="fr-FR" sz="1800" b="1" dirty="0">
                <a:latin typeface="Courier New" pitchFamily="49" charset="0"/>
                <a:cs typeface="Courier New" pitchFamily="49" charset="0"/>
              </a:rPr>
              <a:t> couleur = :</a:t>
            </a:r>
            <a:r>
              <a:rPr lang="fr-FR" sz="1800" b="1" dirty="0" smtClean="0">
                <a:latin typeface="Courier New" pitchFamily="49" charset="0"/>
                <a:cs typeface="Courier New" pitchFamily="49" charset="0"/>
              </a:rPr>
              <a:t>couleur";</a:t>
            </a:r>
            <a:r>
              <a:rPr lang="fr-FR" sz="1800" b="1" dirty="0">
                <a:latin typeface="Courier New" pitchFamily="49" charset="0"/>
                <a:cs typeface="Courier New" pitchFamily="49" charset="0"/>
              </a:rPr>
              <a:t/>
            </a:r>
            <a:br>
              <a:rPr lang="fr-FR" sz="1800" b="1" dirty="0">
                <a:latin typeface="Courier New" pitchFamily="49" charset="0"/>
                <a:cs typeface="Courier New" pitchFamily="49" charset="0"/>
              </a:rPr>
            </a:br>
            <a:r>
              <a:rPr lang="fr-FR" sz="1800" b="1" dirty="0" smtClean="0">
                <a:latin typeface="Courier New" pitchFamily="49" charset="0"/>
                <a:cs typeface="Courier New" pitchFamily="49" charset="0"/>
              </a:rPr>
              <a:t>$cmd</a:t>
            </a:r>
            <a:r>
              <a:rPr lang="fr-FR" sz="1800" b="1" dirty="0">
                <a:latin typeface="Courier New" pitchFamily="49" charset="0"/>
                <a:cs typeface="Courier New" pitchFamily="49" charset="0"/>
              </a:rPr>
              <a:t> = $</a:t>
            </a:r>
            <a:r>
              <a:rPr lang="fr-FR" sz="1800" b="1" dirty="0" err="1">
                <a:latin typeface="Courier New" pitchFamily="49" charset="0"/>
                <a:cs typeface="Courier New" pitchFamily="49" charset="0"/>
              </a:rPr>
              <a:t>dbh</a:t>
            </a:r>
            <a:r>
              <a:rPr lang="fr-FR" sz="1800" b="1" dirty="0">
                <a:latin typeface="Courier New" pitchFamily="49" charset="0"/>
                <a:cs typeface="Courier New" pitchFamily="49" charset="0"/>
              </a:rPr>
              <a:t>-&gt;</a:t>
            </a:r>
            <a:r>
              <a:rPr lang="fr-FR" sz="1800" b="1" dirty="0" err="1">
                <a:latin typeface="Courier New" pitchFamily="49" charset="0"/>
                <a:cs typeface="Courier New" pitchFamily="49" charset="0"/>
              </a:rPr>
              <a:t>prepare</a:t>
            </a:r>
            <a:r>
              <a:rPr lang="fr-FR" sz="1800" b="1" dirty="0" smtClean="0">
                <a:latin typeface="Courier New" pitchFamily="49" charset="0"/>
                <a:cs typeface="Courier New" pitchFamily="49" charset="0"/>
              </a:rPr>
              <a:t>($</a:t>
            </a:r>
            <a:r>
              <a:rPr lang="fr-FR" sz="1800" b="1" dirty="0" err="1" smtClean="0">
                <a:latin typeface="Courier New" pitchFamily="49" charset="0"/>
                <a:cs typeface="Courier New" pitchFamily="49" charset="0"/>
              </a:rPr>
              <a:t>query</a:t>
            </a:r>
            <a:r>
              <a:rPr lang="fr-FR" sz="1800" b="1" dirty="0" smtClean="0">
                <a:latin typeface="Courier New" pitchFamily="49" charset="0"/>
                <a:cs typeface="Courier New" pitchFamily="49" charset="0"/>
              </a:rPr>
              <a:t>);</a:t>
            </a:r>
            <a:r>
              <a:rPr lang="fr-FR" sz="1800" b="1" dirty="0">
                <a:latin typeface="Courier New" pitchFamily="49" charset="0"/>
                <a:cs typeface="Courier New" pitchFamily="49" charset="0"/>
              </a:rPr>
              <a:t/>
            </a:r>
            <a:br>
              <a:rPr lang="fr-FR" sz="1800" b="1" dirty="0">
                <a:latin typeface="Courier New" pitchFamily="49" charset="0"/>
                <a:cs typeface="Courier New" pitchFamily="49" charset="0"/>
              </a:rPr>
            </a:br>
            <a:r>
              <a:rPr lang="fr-FR" sz="1800" b="1" dirty="0" smtClean="0">
                <a:latin typeface="Courier New" pitchFamily="49" charset="0"/>
                <a:cs typeface="Courier New" pitchFamily="49" charset="0"/>
              </a:rPr>
              <a:t>$cmd-&gt;</a:t>
            </a:r>
            <a:r>
              <a:rPr lang="fr-FR" sz="1800" b="1" dirty="0">
                <a:latin typeface="Courier New" pitchFamily="49" charset="0"/>
                <a:cs typeface="Courier New" pitchFamily="49" charset="0"/>
              </a:rPr>
              <a:t>bindParam(':calories', $calories, PDO::PARAM_INT);</a:t>
            </a:r>
            <a:br>
              <a:rPr lang="fr-FR" sz="1800" b="1" dirty="0">
                <a:latin typeface="Courier New" pitchFamily="49" charset="0"/>
                <a:cs typeface="Courier New" pitchFamily="49" charset="0"/>
              </a:rPr>
            </a:br>
            <a:r>
              <a:rPr lang="fr-FR" sz="1800" b="1" dirty="0" smtClean="0">
                <a:latin typeface="Courier New" pitchFamily="49" charset="0"/>
                <a:cs typeface="Courier New" pitchFamily="49" charset="0"/>
              </a:rPr>
              <a:t>$cmd-&gt;</a:t>
            </a:r>
            <a:r>
              <a:rPr lang="fr-FR" sz="1800" b="1" dirty="0">
                <a:latin typeface="Courier New" pitchFamily="49" charset="0"/>
                <a:cs typeface="Courier New" pitchFamily="49" charset="0"/>
              </a:rPr>
              <a:t>bindParam(':couleur', $couleur, PDO::PARAM_STR, 12);</a:t>
            </a:r>
            <a:br>
              <a:rPr lang="fr-FR" sz="1800" b="1" dirty="0">
                <a:latin typeface="Courier New" pitchFamily="49" charset="0"/>
                <a:cs typeface="Courier New" pitchFamily="49" charset="0"/>
              </a:rPr>
            </a:br>
            <a:r>
              <a:rPr lang="fr-FR" sz="1800" b="1" dirty="0" smtClean="0">
                <a:latin typeface="Courier New" pitchFamily="49" charset="0"/>
                <a:cs typeface="Courier New" pitchFamily="49" charset="0"/>
              </a:rPr>
              <a:t>$cmd-&gt;</a:t>
            </a:r>
            <a:r>
              <a:rPr lang="fr-FR" sz="1800" b="1" dirty="0" err="1">
                <a:latin typeface="Courier New" pitchFamily="49" charset="0"/>
                <a:cs typeface="Courier New" pitchFamily="49" charset="0"/>
              </a:rPr>
              <a:t>execute</a:t>
            </a:r>
            <a:r>
              <a:rPr lang="fr-FR" sz="1800" b="1" dirty="0">
                <a:latin typeface="Courier New" pitchFamily="49" charset="0"/>
                <a:cs typeface="Courier New" pitchFamily="49" charset="0"/>
              </a:rPr>
              <a:t>();</a:t>
            </a:r>
            <a:br>
              <a:rPr lang="fr-FR" sz="1800" b="1" dirty="0">
                <a:latin typeface="Courier New" pitchFamily="49" charset="0"/>
                <a:cs typeface="Courier New" pitchFamily="49" charset="0"/>
              </a:rPr>
            </a:br>
            <a:r>
              <a:rPr lang="fr-FR" sz="1800" b="1" dirty="0">
                <a:solidFill>
                  <a:srgbClr val="FF0000"/>
                </a:solidFill>
                <a:latin typeface="Courier New" pitchFamily="49" charset="0"/>
                <a:cs typeface="Courier New" pitchFamily="49" charset="0"/>
              </a:rPr>
              <a:t>?&gt; </a:t>
            </a:r>
          </a:p>
          <a:p>
            <a:pPr marL="0" indent="0">
              <a:buNone/>
            </a:pPr>
            <a:endParaRPr lang="fr-FR" sz="2000" dirty="0"/>
          </a:p>
          <a:p>
            <a:pPr marL="0" indent="0">
              <a:buNone/>
            </a:pPr>
            <a:endParaRPr lang="fr-FR" sz="2000" dirty="0"/>
          </a:p>
        </p:txBody>
      </p:sp>
    </p:spTree>
    <p:extLst>
      <p:ext uri="{BB962C8B-B14F-4D97-AF65-F5344CB8AC3E}">
        <p14:creationId xmlns:p14="http://schemas.microsoft.com/office/powerpoint/2010/main" val="4153377636"/>
      </p:ext>
    </p:extLst>
  </p:cSld>
  <p:clrMapOvr>
    <a:masterClrMapping/>
  </p:clrMapOvr>
  <p:transition spd="slow">
    <p:wipe dir="d"/>
  </p:transition>
  <p:timing>
    <p:tnLst>
      <p:par>
        <p:cTn id="1" dur="indefinite" restart="never" nodeType="tmRoot"/>
      </p:par>
    </p:tnLst>
  </p:timing>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3 / Exécution de la requête</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t>Exemple 2 :</a:t>
            </a:r>
          </a:p>
          <a:p>
            <a:pPr marL="0" indent="0">
              <a:buNone/>
            </a:pPr>
            <a:r>
              <a:rPr lang="fr-FR" sz="1800" b="1" dirty="0">
                <a:solidFill>
                  <a:srgbClr val="FF0000"/>
                </a:solidFill>
                <a:latin typeface="Courier New" pitchFamily="49" charset="0"/>
                <a:cs typeface="Courier New" pitchFamily="49" charset="0"/>
              </a:rPr>
              <a:t>&lt;?</a:t>
            </a:r>
            <a:r>
              <a:rPr lang="fr-FR" sz="1800" b="1" dirty="0" err="1">
                <a:solidFill>
                  <a:srgbClr val="FF0000"/>
                </a:solidFill>
                <a:latin typeface="Courier New" pitchFamily="49" charset="0"/>
                <a:cs typeface="Courier New" pitchFamily="49" charset="0"/>
              </a:rPr>
              <a:t>php</a:t>
            </a:r>
            <a:r>
              <a:rPr lang="fr-FR" sz="1800" b="1" dirty="0">
                <a:solidFill>
                  <a:srgbClr val="FF0000"/>
                </a:solidFill>
                <a:latin typeface="Courier New" pitchFamily="49" charset="0"/>
                <a:cs typeface="Courier New" pitchFamily="49" charset="0"/>
              </a:rPr>
              <a:t/>
            </a:r>
            <a:br>
              <a:rPr lang="fr-FR" sz="1800" b="1" dirty="0">
                <a:solidFill>
                  <a:srgbClr val="FF0000"/>
                </a:solidFill>
                <a:latin typeface="Courier New" pitchFamily="49" charset="0"/>
                <a:cs typeface="Courier New" pitchFamily="49" charset="0"/>
              </a:rPr>
            </a:br>
            <a:r>
              <a:rPr lang="fr-FR" sz="1800" b="1" dirty="0">
                <a:solidFill>
                  <a:schemeClr val="accent3">
                    <a:lumMod val="75000"/>
                  </a:schemeClr>
                </a:solidFill>
                <a:latin typeface="Courier New" pitchFamily="49" charset="0"/>
                <a:cs typeface="Courier New" pitchFamily="49" charset="0"/>
              </a:rPr>
              <a:t>/* Exécute une requête préparée en liant des variables PHP */</a:t>
            </a:r>
            <a:br>
              <a:rPr lang="fr-FR" sz="1800" b="1" dirty="0">
                <a:solidFill>
                  <a:schemeClr val="accent3">
                    <a:lumMod val="75000"/>
                  </a:schemeClr>
                </a:solidFill>
                <a:latin typeface="Courier New" pitchFamily="49" charset="0"/>
                <a:cs typeface="Courier New" pitchFamily="49" charset="0"/>
              </a:rPr>
            </a:br>
            <a:r>
              <a:rPr lang="fr-FR" sz="1800" b="1" dirty="0">
                <a:latin typeface="Courier New" pitchFamily="49" charset="0"/>
                <a:cs typeface="Courier New" pitchFamily="49" charset="0"/>
              </a:rPr>
              <a:t>$calories = 150;</a:t>
            </a:r>
            <a:br>
              <a:rPr lang="fr-FR" sz="1800" b="1" dirty="0">
                <a:latin typeface="Courier New" pitchFamily="49" charset="0"/>
                <a:cs typeface="Courier New" pitchFamily="49" charset="0"/>
              </a:rPr>
            </a:br>
            <a:r>
              <a:rPr lang="fr-FR" sz="1800" b="1" dirty="0">
                <a:latin typeface="Courier New" pitchFamily="49" charset="0"/>
                <a:cs typeface="Courier New" pitchFamily="49" charset="0"/>
              </a:rPr>
              <a:t>$couleur = 'rouge</a:t>
            </a:r>
            <a:r>
              <a:rPr lang="fr-FR" sz="1800" b="1" dirty="0" smtClean="0">
                <a:latin typeface="Courier New" pitchFamily="49" charset="0"/>
                <a:cs typeface="Courier New" pitchFamily="49" charset="0"/>
              </a:rPr>
              <a:t>';</a:t>
            </a:r>
          </a:p>
          <a:p>
            <a:pPr marL="0" indent="0">
              <a:buNone/>
            </a:pPr>
            <a:r>
              <a:rPr lang="fr-FR" sz="1800" b="1" dirty="0" smtClean="0">
                <a:latin typeface="Courier New" pitchFamily="49" charset="0"/>
                <a:cs typeface="Courier New" pitchFamily="49" charset="0"/>
              </a:rPr>
              <a:t>$</a:t>
            </a:r>
            <a:r>
              <a:rPr lang="fr-FR" sz="1800" b="1" dirty="0" err="1" smtClean="0">
                <a:latin typeface="Courier New" pitchFamily="49" charset="0"/>
                <a:cs typeface="Courier New" pitchFamily="49" charset="0"/>
              </a:rPr>
              <a:t>query</a:t>
            </a:r>
            <a:r>
              <a:rPr lang="fr-FR" sz="1800" b="1" dirty="0" smtClean="0">
                <a:latin typeface="Courier New" pitchFamily="49" charset="0"/>
                <a:cs typeface="Courier New" pitchFamily="49" charset="0"/>
              </a:rPr>
              <a:t> = "</a:t>
            </a:r>
            <a:r>
              <a:rPr lang="fr-FR" sz="1800" b="1" dirty="0">
                <a:latin typeface="Courier New" pitchFamily="49" charset="0"/>
                <a:cs typeface="Courier New" pitchFamily="49" charset="0"/>
              </a:rPr>
              <a:t>SELECT nom, couleur, </a:t>
            </a:r>
            <a:r>
              <a:rPr lang="fr-FR" sz="1800" b="1" dirty="0" smtClean="0">
                <a:latin typeface="Courier New" pitchFamily="49" charset="0"/>
                <a:cs typeface="Courier New" pitchFamily="49" charset="0"/>
              </a:rPr>
              <a:t>calories 	FROM</a:t>
            </a:r>
            <a:r>
              <a:rPr lang="fr-FR" sz="1800" b="1" dirty="0">
                <a:latin typeface="Courier New" pitchFamily="49" charset="0"/>
                <a:cs typeface="Courier New" pitchFamily="49" charset="0"/>
              </a:rPr>
              <a:t> fruit  WHERE calories &lt; :calories </a:t>
            </a:r>
            <a:endParaRPr lang="fr-FR" sz="1800" b="1" dirty="0" smtClean="0">
              <a:latin typeface="Courier New" pitchFamily="49" charset="0"/>
              <a:cs typeface="Courier New" pitchFamily="49" charset="0"/>
            </a:endParaRPr>
          </a:p>
          <a:p>
            <a:pPr marL="0" indent="0">
              <a:buNone/>
            </a:pPr>
            <a:r>
              <a:rPr lang="fr-FR" sz="1800" b="1" dirty="0">
                <a:latin typeface="Courier New" pitchFamily="49" charset="0"/>
                <a:cs typeface="Courier New" pitchFamily="49" charset="0"/>
              </a:rPr>
              <a:t>	</a:t>
            </a:r>
            <a:r>
              <a:rPr lang="fr-FR" sz="1800" b="1" dirty="0" smtClean="0">
                <a:latin typeface="Courier New" pitchFamily="49" charset="0"/>
                <a:cs typeface="Courier New" pitchFamily="49" charset="0"/>
              </a:rPr>
              <a:t>AND</a:t>
            </a:r>
            <a:r>
              <a:rPr lang="fr-FR" sz="1800" b="1" dirty="0">
                <a:latin typeface="Courier New" pitchFamily="49" charset="0"/>
                <a:cs typeface="Courier New" pitchFamily="49" charset="0"/>
              </a:rPr>
              <a:t> couleur = :</a:t>
            </a:r>
            <a:r>
              <a:rPr lang="fr-FR" sz="1800" b="1" dirty="0" smtClean="0">
                <a:latin typeface="Courier New" pitchFamily="49" charset="0"/>
                <a:cs typeface="Courier New" pitchFamily="49" charset="0"/>
              </a:rPr>
              <a:t>couleur";</a:t>
            </a:r>
            <a:r>
              <a:rPr lang="fr-FR" sz="1800" b="1" dirty="0">
                <a:latin typeface="Courier New" pitchFamily="49" charset="0"/>
                <a:cs typeface="Courier New" pitchFamily="49" charset="0"/>
              </a:rPr>
              <a:t/>
            </a:r>
            <a:br>
              <a:rPr lang="fr-FR" sz="1800" b="1" dirty="0">
                <a:latin typeface="Courier New" pitchFamily="49" charset="0"/>
                <a:cs typeface="Courier New" pitchFamily="49" charset="0"/>
              </a:rPr>
            </a:br>
            <a:r>
              <a:rPr lang="fr-FR" sz="1800" b="1" dirty="0" smtClean="0">
                <a:latin typeface="Courier New" pitchFamily="49" charset="0"/>
                <a:cs typeface="Courier New" pitchFamily="49" charset="0"/>
              </a:rPr>
              <a:t>$cmd</a:t>
            </a:r>
            <a:r>
              <a:rPr lang="fr-FR" sz="1800" b="1" dirty="0">
                <a:latin typeface="Courier New" pitchFamily="49" charset="0"/>
                <a:cs typeface="Courier New" pitchFamily="49" charset="0"/>
              </a:rPr>
              <a:t> = $</a:t>
            </a:r>
            <a:r>
              <a:rPr lang="fr-FR" sz="1800" b="1" dirty="0" err="1">
                <a:latin typeface="Courier New" pitchFamily="49" charset="0"/>
                <a:cs typeface="Courier New" pitchFamily="49" charset="0"/>
              </a:rPr>
              <a:t>dbh</a:t>
            </a:r>
            <a:r>
              <a:rPr lang="fr-FR" sz="1800" b="1" dirty="0">
                <a:latin typeface="Courier New" pitchFamily="49" charset="0"/>
                <a:cs typeface="Courier New" pitchFamily="49" charset="0"/>
              </a:rPr>
              <a:t>-&gt;</a:t>
            </a:r>
            <a:r>
              <a:rPr lang="fr-FR" sz="1800" b="1" dirty="0" err="1">
                <a:latin typeface="Courier New" pitchFamily="49" charset="0"/>
                <a:cs typeface="Courier New" pitchFamily="49" charset="0"/>
              </a:rPr>
              <a:t>prepare</a:t>
            </a:r>
            <a:r>
              <a:rPr lang="fr-FR" sz="1800" b="1" dirty="0" smtClean="0">
                <a:latin typeface="Courier New" pitchFamily="49" charset="0"/>
                <a:cs typeface="Courier New" pitchFamily="49" charset="0"/>
              </a:rPr>
              <a:t>($</a:t>
            </a:r>
            <a:r>
              <a:rPr lang="fr-FR" sz="1800" b="1" dirty="0" err="1" smtClean="0">
                <a:latin typeface="Courier New" pitchFamily="49" charset="0"/>
                <a:cs typeface="Courier New" pitchFamily="49" charset="0"/>
              </a:rPr>
              <a:t>query</a:t>
            </a:r>
            <a:r>
              <a:rPr lang="fr-FR" sz="1800" b="1" dirty="0" smtClean="0">
                <a:latin typeface="Courier New" pitchFamily="49" charset="0"/>
                <a:cs typeface="Courier New" pitchFamily="49" charset="0"/>
              </a:rPr>
              <a:t>);</a:t>
            </a:r>
            <a:r>
              <a:rPr lang="fr-FR" sz="1800" b="1" dirty="0">
                <a:latin typeface="Courier New" pitchFamily="49" charset="0"/>
                <a:cs typeface="Courier New" pitchFamily="49" charset="0"/>
              </a:rPr>
              <a:t/>
            </a:r>
            <a:br>
              <a:rPr lang="fr-FR" sz="1800" b="1" dirty="0">
                <a:latin typeface="Courier New" pitchFamily="49" charset="0"/>
                <a:cs typeface="Courier New" pitchFamily="49" charset="0"/>
              </a:rPr>
            </a:br>
            <a:r>
              <a:rPr lang="fr-FR" sz="1800" b="1" dirty="0" smtClean="0">
                <a:latin typeface="Courier New" pitchFamily="49" charset="0"/>
                <a:cs typeface="Courier New" pitchFamily="49" charset="0"/>
              </a:rPr>
              <a:t>$cmd-&gt;</a:t>
            </a:r>
            <a:r>
              <a:rPr lang="fr-FR" sz="1800" b="1" dirty="0" err="1" smtClean="0">
                <a:latin typeface="Courier New" pitchFamily="49" charset="0"/>
                <a:cs typeface="Courier New" pitchFamily="49" charset="0"/>
              </a:rPr>
              <a:t>execute</a:t>
            </a:r>
            <a:r>
              <a:rPr lang="fr-FR" sz="1800" b="1" dirty="0" smtClean="0">
                <a:latin typeface="Courier New" pitchFamily="49" charset="0"/>
                <a:cs typeface="Courier New" pitchFamily="49" charset="0"/>
              </a:rPr>
              <a:t>(</a:t>
            </a:r>
            <a:r>
              <a:rPr lang="fr-FR" sz="1800" b="1" dirty="0" err="1" smtClean="0">
                <a:latin typeface="Courier New" pitchFamily="49" charset="0"/>
                <a:cs typeface="Courier New" pitchFamily="49" charset="0"/>
              </a:rPr>
              <a:t>array</a:t>
            </a:r>
            <a:r>
              <a:rPr lang="fr-FR" sz="1800" b="1" dirty="0" smtClean="0">
                <a:latin typeface="Courier New" pitchFamily="49" charset="0"/>
                <a:cs typeface="Courier New" pitchFamily="49" charset="0"/>
              </a:rPr>
              <a:t>(':</a:t>
            </a:r>
            <a:r>
              <a:rPr lang="fr-FR" sz="1800" b="1" dirty="0">
                <a:latin typeface="Courier New" pitchFamily="49" charset="0"/>
                <a:cs typeface="Courier New" pitchFamily="49" charset="0"/>
              </a:rPr>
              <a:t>calories</a:t>
            </a:r>
            <a:r>
              <a:rPr lang="fr-FR" sz="1800" b="1" dirty="0" smtClean="0">
                <a:latin typeface="Courier New" pitchFamily="49" charset="0"/>
                <a:cs typeface="Courier New" pitchFamily="49" charset="0"/>
              </a:rPr>
              <a:t>'=&gt;$calories</a:t>
            </a:r>
          </a:p>
          <a:p>
            <a:pPr marL="0" indent="0">
              <a:buNone/>
            </a:pPr>
            <a:r>
              <a:rPr lang="fr-FR" sz="1800" b="1" dirty="0">
                <a:latin typeface="Courier New" pitchFamily="49" charset="0"/>
                <a:cs typeface="Courier New" pitchFamily="49" charset="0"/>
              </a:rPr>
              <a:t>	</a:t>
            </a:r>
            <a:r>
              <a:rPr lang="fr-FR" sz="1800" b="1" dirty="0" smtClean="0">
                <a:latin typeface="Courier New" pitchFamily="49" charset="0"/>
                <a:cs typeface="Courier New" pitchFamily="49" charset="0"/>
              </a:rPr>
              <a:t>		,':</a:t>
            </a:r>
            <a:r>
              <a:rPr lang="fr-FR" sz="1800" b="1" dirty="0">
                <a:latin typeface="Courier New" pitchFamily="49" charset="0"/>
                <a:cs typeface="Courier New" pitchFamily="49" charset="0"/>
              </a:rPr>
              <a:t>couleur</a:t>
            </a:r>
            <a:r>
              <a:rPr lang="fr-FR" sz="1800" b="1" dirty="0" smtClean="0">
                <a:latin typeface="Courier New" pitchFamily="49" charset="0"/>
                <a:cs typeface="Courier New" pitchFamily="49" charset="0"/>
              </a:rPr>
              <a:t>' =&gt;$</a:t>
            </a:r>
            <a:r>
              <a:rPr lang="fr-FR" sz="1800" b="1" dirty="0">
                <a:latin typeface="Courier New" pitchFamily="49" charset="0"/>
                <a:cs typeface="Courier New" pitchFamily="49" charset="0"/>
              </a:rPr>
              <a:t>couleur</a:t>
            </a:r>
            <a:r>
              <a:rPr lang="fr-FR" sz="1800" b="1" dirty="0" smtClean="0">
                <a:latin typeface="Courier New" pitchFamily="49" charset="0"/>
                <a:cs typeface="Courier New" pitchFamily="49" charset="0"/>
              </a:rPr>
              <a:t>));</a:t>
            </a:r>
            <a:r>
              <a:rPr lang="fr-FR" sz="1800" b="1" dirty="0">
                <a:latin typeface="Courier New" pitchFamily="49" charset="0"/>
                <a:cs typeface="Courier New" pitchFamily="49" charset="0"/>
              </a:rPr>
              <a:t/>
            </a:r>
            <a:br>
              <a:rPr lang="fr-FR" sz="1800" b="1" dirty="0">
                <a:latin typeface="Courier New" pitchFamily="49" charset="0"/>
                <a:cs typeface="Courier New" pitchFamily="49" charset="0"/>
              </a:rPr>
            </a:br>
            <a:r>
              <a:rPr lang="fr-FR" sz="1800" b="1" dirty="0">
                <a:solidFill>
                  <a:srgbClr val="FF0000"/>
                </a:solidFill>
                <a:latin typeface="Courier New" pitchFamily="49" charset="0"/>
                <a:cs typeface="Courier New" pitchFamily="49" charset="0"/>
              </a:rPr>
              <a:t>?&gt; </a:t>
            </a:r>
          </a:p>
          <a:p>
            <a:pPr marL="0" indent="0">
              <a:buNone/>
            </a:pPr>
            <a:endParaRPr lang="fr-FR" sz="2000" dirty="0"/>
          </a:p>
          <a:p>
            <a:pPr marL="0" indent="0">
              <a:buNone/>
            </a:pPr>
            <a:endParaRPr lang="fr-FR" sz="2000" dirty="0"/>
          </a:p>
        </p:txBody>
      </p:sp>
    </p:spTree>
    <p:extLst>
      <p:ext uri="{BB962C8B-B14F-4D97-AF65-F5344CB8AC3E}">
        <p14:creationId xmlns:p14="http://schemas.microsoft.com/office/powerpoint/2010/main" val="1440355056"/>
      </p:ext>
    </p:extLst>
  </p:cSld>
  <p:clrMapOvr>
    <a:masterClrMapping/>
  </p:clrMapOvr>
  <p:transition spd="slow">
    <p:wipe dir="d"/>
  </p:transition>
  <p:timing>
    <p:tnLst>
      <p:par>
        <p:cTn id="1" dur="indefinite" restart="never" nodeType="tmRoot"/>
      </p:par>
    </p:tnLst>
  </p:timing>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3 / Exécution de la requête</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t>Exemple 2 :</a:t>
            </a:r>
          </a:p>
          <a:p>
            <a:pPr marL="0" indent="0">
              <a:buNone/>
            </a:pPr>
            <a:r>
              <a:rPr lang="fr-FR" sz="1800" b="1" dirty="0">
                <a:solidFill>
                  <a:srgbClr val="FF0000"/>
                </a:solidFill>
                <a:latin typeface="Courier New" pitchFamily="49" charset="0"/>
                <a:cs typeface="Courier New" pitchFamily="49" charset="0"/>
              </a:rPr>
              <a:t>&lt;?</a:t>
            </a:r>
            <a:r>
              <a:rPr lang="fr-FR" sz="1800" b="1" dirty="0" err="1">
                <a:solidFill>
                  <a:srgbClr val="FF0000"/>
                </a:solidFill>
                <a:latin typeface="Courier New" pitchFamily="49" charset="0"/>
                <a:cs typeface="Courier New" pitchFamily="49" charset="0"/>
              </a:rPr>
              <a:t>php</a:t>
            </a:r>
            <a:r>
              <a:rPr lang="fr-FR" sz="1800" b="1" dirty="0">
                <a:solidFill>
                  <a:srgbClr val="FF0000"/>
                </a:solidFill>
                <a:latin typeface="Courier New" pitchFamily="49" charset="0"/>
                <a:cs typeface="Courier New" pitchFamily="49" charset="0"/>
              </a:rPr>
              <a:t/>
            </a:r>
            <a:br>
              <a:rPr lang="fr-FR" sz="1800" b="1" dirty="0">
                <a:solidFill>
                  <a:srgbClr val="FF0000"/>
                </a:solidFill>
                <a:latin typeface="Courier New" pitchFamily="49" charset="0"/>
                <a:cs typeface="Courier New" pitchFamily="49" charset="0"/>
              </a:rPr>
            </a:br>
            <a:r>
              <a:rPr lang="fr-FR" sz="1800" b="1" dirty="0">
                <a:solidFill>
                  <a:schemeClr val="accent3">
                    <a:lumMod val="75000"/>
                  </a:schemeClr>
                </a:solidFill>
                <a:latin typeface="Courier New" pitchFamily="49" charset="0"/>
                <a:cs typeface="Courier New" pitchFamily="49" charset="0"/>
              </a:rPr>
              <a:t>/* Exécute une requête préparée en liant des variables PHP */</a:t>
            </a:r>
            <a:br>
              <a:rPr lang="fr-FR" sz="1800" b="1" dirty="0">
                <a:solidFill>
                  <a:schemeClr val="accent3">
                    <a:lumMod val="75000"/>
                  </a:schemeClr>
                </a:solidFill>
                <a:latin typeface="Courier New" pitchFamily="49" charset="0"/>
                <a:cs typeface="Courier New" pitchFamily="49" charset="0"/>
              </a:rPr>
            </a:br>
            <a:r>
              <a:rPr lang="fr-FR" sz="1800" b="1" dirty="0">
                <a:latin typeface="Courier New" pitchFamily="49" charset="0"/>
                <a:cs typeface="Courier New" pitchFamily="49" charset="0"/>
              </a:rPr>
              <a:t>$calories = 150;</a:t>
            </a:r>
            <a:br>
              <a:rPr lang="fr-FR" sz="1800" b="1" dirty="0">
                <a:latin typeface="Courier New" pitchFamily="49" charset="0"/>
                <a:cs typeface="Courier New" pitchFamily="49" charset="0"/>
              </a:rPr>
            </a:br>
            <a:r>
              <a:rPr lang="fr-FR" sz="1800" b="1" dirty="0">
                <a:latin typeface="Courier New" pitchFamily="49" charset="0"/>
                <a:cs typeface="Courier New" pitchFamily="49" charset="0"/>
              </a:rPr>
              <a:t>$couleur = 'rouge</a:t>
            </a:r>
            <a:r>
              <a:rPr lang="fr-FR" sz="1800" b="1" dirty="0" smtClean="0">
                <a:latin typeface="Courier New" pitchFamily="49" charset="0"/>
                <a:cs typeface="Courier New" pitchFamily="49" charset="0"/>
              </a:rPr>
              <a:t>';</a:t>
            </a:r>
          </a:p>
          <a:p>
            <a:pPr marL="0" indent="0">
              <a:buNone/>
            </a:pPr>
            <a:r>
              <a:rPr lang="fr-FR" sz="1800" b="1" dirty="0" smtClean="0">
                <a:latin typeface="Courier New" pitchFamily="49" charset="0"/>
                <a:cs typeface="Courier New" pitchFamily="49" charset="0"/>
              </a:rPr>
              <a:t>$</a:t>
            </a:r>
            <a:r>
              <a:rPr lang="fr-FR" sz="1800" b="1" dirty="0" err="1" smtClean="0">
                <a:latin typeface="Courier New" pitchFamily="49" charset="0"/>
                <a:cs typeface="Courier New" pitchFamily="49" charset="0"/>
              </a:rPr>
              <a:t>query</a:t>
            </a:r>
            <a:r>
              <a:rPr lang="fr-FR" sz="1800" b="1" dirty="0" smtClean="0">
                <a:latin typeface="Courier New" pitchFamily="49" charset="0"/>
                <a:cs typeface="Courier New" pitchFamily="49" charset="0"/>
              </a:rPr>
              <a:t> = "</a:t>
            </a:r>
            <a:r>
              <a:rPr lang="fr-FR" sz="1800" b="1" dirty="0">
                <a:latin typeface="Courier New" pitchFamily="49" charset="0"/>
                <a:cs typeface="Courier New" pitchFamily="49" charset="0"/>
              </a:rPr>
              <a:t>SELECT nom, couleur, </a:t>
            </a:r>
            <a:r>
              <a:rPr lang="fr-FR" sz="1800" b="1" dirty="0" smtClean="0">
                <a:latin typeface="Courier New" pitchFamily="49" charset="0"/>
                <a:cs typeface="Courier New" pitchFamily="49" charset="0"/>
              </a:rPr>
              <a:t>calories 	FROM</a:t>
            </a:r>
            <a:r>
              <a:rPr lang="fr-FR" sz="1800" b="1" dirty="0">
                <a:latin typeface="Courier New" pitchFamily="49" charset="0"/>
                <a:cs typeface="Courier New" pitchFamily="49" charset="0"/>
              </a:rPr>
              <a:t> fruit  WHERE calories &lt; </a:t>
            </a:r>
            <a:r>
              <a:rPr lang="fr-FR" sz="1800" b="1" dirty="0" smtClean="0">
                <a:latin typeface="Courier New" pitchFamily="49" charset="0"/>
                <a:cs typeface="Courier New" pitchFamily="49" charset="0"/>
              </a:rPr>
              <a:t>?</a:t>
            </a:r>
            <a:r>
              <a:rPr lang="fr-FR" sz="1800" b="1" dirty="0">
                <a:latin typeface="Courier New" pitchFamily="49" charset="0"/>
                <a:cs typeface="Courier New" pitchFamily="49" charset="0"/>
              </a:rPr>
              <a:t> </a:t>
            </a:r>
            <a:endParaRPr lang="fr-FR" sz="1800" b="1" dirty="0" smtClean="0">
              <a:latin typeface="Courier New" pitchFamily="49" charset="0"/>
              <a:cs typeface="Courier New" pitchFamily="49" charset="0"/>
            </a:endParaRPr>
          </a:p>
          <a:p>
            <a:pPr marL="0" indent="0">
              <a:buNone/>
            </a:pPr>
            <a:r>
              <a:rPr lang="fr-FR" sz="1800" b="1" dirty="0">
                <a:latin typeface="Courier New" pitchFamily="49" charset="0"/>
                <a:cs typeface="Courier New" pitchFamily="49" charset="0"/>
              </a:rPr>
              <a:t>	</a:t>
            </a:r>
            <a:r>
              <a:rPr lang="fr-FR" sz="1800" b="1" dirty="0" smtClean="0">
                <a:latin typeface="Courier New" pitchFamily="49" charset="0"/>
                <a:cs typeface="Courier New" pitchFamily="49" charset="0"/>
              </a:rPr>
              <a:t>AND</a:t>
            </a:r>
            <a:r>
              <a:rPr lang="fr-FR" sz="1800" b="1" dirty="0">
                <a:latin typeface="Courier New" pitchFamily="49" charset="0"/>
                <a:cs typeface="Courier New" pitchFamily="49" charset="0"/>
              </a:rPr>
              <a:t> couleur = </a:t>
            </a:r>
            <a:r>
              <a:rPr lang="fr-FR" sz="1800" b="1" dirty="0" smtClean="0">
                <a:latin typeface="Courier New" pitchFamily="49" charset="0"/>
                <a:cs typeface="Courier New" pitchFamily="49" charset="0"/>
              </a:rPr>
              <a:t>?";</a:t>
            </a:r>
            <a:r>
              <a:rPr lang="fr-FR" sz="1800" b="1" dirty="0">
                <a:latin typeface="Courier New" pitchFamily="49" charset="0"/>
                <a:cs typeface="Courier New" pitchFamily="49" charset="0"/>
              </a:rPr>
              <a:t/>
            </a:r>
            <a:br>
              <a:rPr lang="fr-FR" sz="1800" b="1" dirty="0">
                <a:latin typeface="Courier New" pitchFamily="49" charset="0"/>
                <a:cs typeface="Courier New" pitchFamily="49" charset="0"/>
              </a:rPr>
            </a:br>
            <a:r>
              <a:rPr lang="fr-FR" sz="1800" b="1" dirty="0" smtClean="0">
                <a:latin typeface="Courier New" pitchFamily="49" charset="0"/>
                <a:cs typeface="Courier New" pitchFamily="49" charset="0"/>
              </a:rPr>
              <a:t>$cmd</a:t>
            </a:r>
            <a:r>
              <a:rPr lang="fr-FR" sz="1800" b="1" dirty="0">
                <a:latin typeface="Courier New" pitchFamily="49" charset="0"/>
                <a:cs typeface="Courier New" pitchFamily="49" charset="0"/>
              </a:rPr>
              <a:t> = $</a:t>
            </a:r>
            <a:r>
              <a:rPr lang="fr-FR" sz="1800" b="1" dirty="0" err="1">
                <a:latin typeface="Courier New" pitchFamily="49" charset="0"/>
                <a:cs typeface="Courier New" pitchFamily="49" charset="0"/>
              </a:rPr>
              <a:t>dbh</a:t>
            </a:r>
            <a:r>
              <a:rPr lang="fr-FR" sz="1800" b="1" dirty="0">
                <a:latin typeface="Courier New" pitchFamily="49" charset="0"/>
                <a:cs typeface="Courier New" pitchFamily="49" charset="0"/>
              </a:rPr>
              <a:t>-&gt;</a:t>
            </a:r>
            <a:r>
              <a:rPr lang="fr-FR" sz="1800" b="1" dirty="0" err="1">
                <a:latin typeface="Courier New" pitchFamily="49" charset="0"/>
                <a:cs typeface="Courier New" pitchFamily="49" charset="0"/>
              </a:rPr>
              <a:t>prepare</a:t>
            </a:r>
            <a:r>
              <a:rPr lang="fr-FR" sz="1800" b="1" dirty="0" smtClean="0">
                <a:latin typeface="Courier New" pitchFamily="49" charset="0"/>
                <a:cs typeface="Courier New" pitchFamily="49" charset="0"/>
              </a:rPr>
              <a:t>($</a:t>
            </a:r>
            <a:r>
              <a:rPr lang="fr-FR" sz="1800" b="1" dirty="0" err="1" smtClean="0">
                <a:latin typeface="Courier New" pitchFamily="49" charset="0"/>
                <a:cs typeface="Courier New" pitchFamily="49" charset="0"/>
              </a:rPr>
              <a:t>query</a:t>
            </a:r>
            <a:r>
              <a:rPr lang="fr-FR" sz="1800" b="1" dirty="0" smtClean="0">
                <a:latin typeface="Courier New" pitchFamily="49" charset="0"/>
                <a:cs typeface="Courier New" pitchFamily="49" charset="0"/>
              </a:rPr>
              <a:t>);</a:t>
            </a:r>
            <a:r>
              <a:rPr lang="fr-FR" sz="1800" b="1" dirty="0">
                <a:latin typeface="Courier New" pitchFamily="49" charset="0"/>
                <a:cs typeface="Courier New" pitchFamily="49" charset="0"/>
              </a:rPr>
              <a:t/>
            </a:r>
            <a:br>
              <a:rPr lang="fr-FR" sz="1800" b="1" dirty="0">
                <a:latin typeface="Courier New" pitchFamily="49" charset="0"/>
                <a:cs typeface="Courier New" pitchFamily="49" charset="0"/>
              </a:rPr>
            </a:br>
            <a:r>
              <a:rPr lang="fr-FR" sz="1800" b="1" dirty="0" smtClean="0">
                <a:latin typeface="Courier New" pitchFamily="49" charset="0"/>
                <a:cs typeface="Courier New" pitchFamily="49" charset="0"/>
              </a:rPr>
              <a:t>$cmd-&gt;</a:t>
            </a:r>
            <a:r>
              <a:rPr lang="fr-FR" sz="1800" b="1" dirty="0" err="1" smtClean="0">
                <a:latin typeface="Courier New" pitchFamily="49" charset="0"/>
                <a:cs typeface="Courier New" pitchFamily="49" charset="0"/>
              </a:rPr>
              <a:t>execute</a:t>
            </a:r>
            <a:r>
              <a:rPr lang="fr-FR" sz="1800" b="1" dirty="0" smtClean="0">
                <a:latin typeface="Courier New" pitchFamily="49" charset="0"/>
                <a:cs typeface="Courier New" pitchFamily="49" charset="0"/>
              </a:rPr>
              <a:t>(</a:t>
            </a:r>
            <a:r>
              <a:rPr lang="fr-FR" sz="1800" b="1" dirty="0" err="1" smtClean="0">
                <a:latin typeface="Courier New" pitchFamily="49" charset="0"/>
                <a:cs typeface="Courier New" pitchFamily="49" charset="0"/>
              </a:rPr>
              <a:t>array</a:t>
            </a:r>
            <a:r>
              <a:rPr lang="fr-FR" sz="1800" b="1" dirty="0" smtClean="0">
                <a:latin typeface="Courier New" pitchFamily="49" charset="0"/>
                <a:cs typeface="Courier New" pitchFamily="49" charset="0"/>
              </a:rPr>
              <a:t>($</a:t>
            </a:r>
            <a:r>
              <a:rPr lang="fr-FR" sz="1800" b="1" dirty="0" err="1" smtClean="0">
                <a:latin typeface="Courier New" pitchFamily="49" charset="0"/>
                <a:cs typeface="Courier New" pitchFamily="49" charset="0"/>
              </a:rPr>
              <a:t>calories,$</a:t>
            </a:r>
            <a:r>
              <a:rPr lang="fr-FR" sz="1800" b="1" dirty="0" err="1">
                <a:latin typeface="Courier New" pitchFamily="49" charset="0"/>
                <a:cs typeface="Courier New" pitchFamily="49" charset="0"/>
              </a:rPr>
              <a:t>couleur</a:t>
            </a:r>
            <a:r>
              <a:rPr lang="fr-FR" sz="1800" b="1" dirty="0" smtClean="0">
                <a:latin typeface="Courier New" pitchFamily="49" charset="0"/>
                <a:cs typeface="Courier New" pitchFamily="49" charset="0"/>
              </a:rPr>
              <a:t>));</a:t>
            </a:r>
            <a:r>
              <a:rPr lang="fr-FR" sz="1800" b="1" dirty="0">
                <a:latin typeface="Courier New" pitchFamily="49" charset="0"/>
                <a:cs typeface="Courier New" pitchFamily="49" charset="0"/>
              </a:rPr>
              <a:t/>
            </a:r>
            <a:br>
              <a:rPr lang="fr-FR" sz="1800" b="1" dirty="0">
                <a:latin typeface="Courier New" pitchFamily="49" charset="0"/>
                <a:cs typeface="Courier New" pitchFamily="49" charset="0"/>
              </a:rPr>
            </a:br>
            <a:r>
              <a:rPr lang="fr-FR" sz="1800" b="1" dirty="0">
                <a:solidFill>
                  <a:srgbClr val="FF0000"/>
                </a:solidFill>
                <a:latin typeface="Courier New" pitchFamily="49" charset="0"/>
                <a:cs typeface="Courier New" pitchFamily="49" charset="0"/>
              </a:rPr>
              <a:t>?&gt; </a:t>
            </a:r>
          </a:p>
          <a:p>
            <a:pPr marL="0" indent="0">
              <a:buNone/>
            </a:pPr>
            <a:endParaRPr lang="fr-FR" sz="2000" dirty="0"/>
          </a:p>
          <a:p>
            <a:pPr marL="0" indent="0">
              <a:buNone/>
            </a:pPr>
            <a:endParaRPr lang="fr-FR" sz="2000" dirty="0"/>
          </a:p>
        </p:txBody>
      </p:sp>
    </p:spTree>
    <p:extLst>
      <p:ext uri="{BB962C8B-B14F-4D97-AF65-F5344CB8AC3E}">
        <p14:creationId xmlns:p14="http://schemas.microsoft.com/office/powerpoint/2010/main" val="811279853"/>
      </p:ext>
    </p:extLst>
  </p:cSld>
  <p:clrMapOvr>
    <a:masterClrMapping/>
  </p:clrMapOvr>
  <p:transition spd="slow">
    <p:wipe dir="d"/>
  </p:transition>
  <p:timing>
    <p:tnLst>
      <p:par>
        <p:cTn id="1" dur="indefinite" restart="never" nodeType="tmRoot"/>
      </p:par>
    </p:tnLst>
  </p:timing>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4 / </a:t>
            </a:r>
            <a:r>
              <a:rPr lang="fr-FR" sz="2400" b="1" i="1" dirty="0" smtClean="0">
                <a:solidFill>
                  <a:schemeClr val="accent2">
                    <a:lumMod val="75000"/>
                  </a:schemeClr>
                </a:solidFill>
              </a:rPr>
              <a:t>Récupération des données</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t>Lorsque la méthode </a:t>
            </a:r>
            <a:r>
              <a:rPr lang="fr-FR" sz="2000" dirty="0" err="1" smtClean="0"/>
              <a:t>execute</a:t>
            </a:r>
            <a:r>
              <a:rPr lang="fr-FR" sz="2000" dirty="0" smtClean="0"/>
              <a:t>() a été exécutée, PDO a enregistré les résultats de la requête et les tient à la disposition du programme PHP.</a:t>
            </a:r>
          </a:p>
          <a:p>
            <a:pPr marL="0" indent="0">
              <a:buNone/>
            </a:pPr>
            <a:r>
              <a:rPr lang="fr-FR" sz="2000" dirty="0" smtClean="0"/>
              <a:t>PDO nous propose 4 méthodes pour récupérer les </a:t>
            </a:r>
            <a:r>
              <a:rPr lang="fr-FR" sz="2000" dirty="0" err="1" smtClean="0"/>
              <a:t>données.Exécute</a:t>
            </a:r>
            <a:r>
              <a:rPr lang="fr-FR" sz="2000" dirty="0" smtClean="0"/>
              <a:t> </a:t>
            </a:r>
            <a:r>
              <a:rPr lang="fr-FR" sz="2000" dirty="0"/>
              <a:t>une requête préparée. </a:t>
            </a:r>
            <a:endParaRPr lang="fr-FR" sz="2000" dirty="0" smtClean="0"/>
          </a:p>
          <a:p>
            <a:pPr marL="457200" indent="-457200">
              <a:buFont typeface="+mj-lt"/>
              <a:buAutoNum type="arabicPeriod"/>
            </a:pPr>
            <a:r>
              <a:rPr lang="fr-FR" sz="2000" dirty="0" err="1" smtClean="0"/>
              <a:t>fetch</a:t>
            </a:r>
            <a:r>
              <a:rPr lang="fr-FR" sz="2000" dirty="0"/>
              <a:t>() 	</a:t>
            </a:r>
            <a:r>
              <a:rPr lang="fr-FR" sz="2000" dirty="0" smtClean="0"/>
              <a:t>Récupère </a:t>
            </a:r>
            <a:r>
              <a:rPr lang="fr-FR" sz="2000" dirty="0"/>
              <a:t>une ligne depuis un jeu de résultats associé à </a:t>
            </a:r>
            <a:r>
              <a:rPr lang="fr-FR" sz="2000" dirty="0" smtClean="0"/>
              <a:t>		l'objet </a:t>
            </a:r>
            <a:r>
              <a:rPr lang="fr-FR" sz="2000" i="1" dirty="0"/>
              <a:t>PDOStatement</a:t>
            </a:r>
            <a:r>
              <a:rPr lang="fr-FR" sz="2000" dirty="0"/>
              <a:t>. </a:t>
            </a:r>
            <a:endParaRPr lang="fr-FR" sz="2000" dirty="0" smtClean="0"/>
          </a:p>
          <a:p>
            <a:pPr marL="457200" indent="-457200">
              <a:buFont typeface="+mj-lt"/>
              <a:buAutoNum type="arabicPeriod"/>
            </a:pPr>
            <a:r>
              <a:rPr lang="fr-FR" sz="2000" dirty="0" err="1" smtClean="0"/>
              <a:t>fetchAll</a:t>
            </a:r>
            <a:r>
              <a:rPr lang="fr-FR" sz="2000" dirty="0"/>
              <a:t>()	</a:t>
            </a:r>
            <a:r>
              <a:rPr lang="fr-FR" sz="2000" dirty="0" smtClean="0"/>
              <a:t>Retourne </a:t>
            </a:r>
            <a:r>
              <a:rPr lang="fr-FR" sz="2000" dirty="0"/>
              <a:t>un tableau contenant toutes les lignes du jeu </a:t>
            </a:r>
            <a:r>
              <a:rPr lang="fr-FR" sz="2000" dirty="0" smtClean="0"/>
              <a:t>		d'enregistrements </a:t>
            </a:r>
          </a:p>
          <a:p>
            <a:pPr marL="457200" indent="-457200">
              <a:buFont typeface="+mj-lt"/>
              <a:buAutoNum type="arabicPeriod"/>
            </a:pPr>
            <a:r>
              <a:rPr lang="fr-FR" sz="2000" dirty="0" err="1" smtClean="0"/>
              <a:t>fetchColumn</a:t>
            </a:r>
            <a:r>
              <a:rPr lang="fr-FR" sz="2000" dirty="0"/>
              <a:t>() Retourne une colonne depuis la ligne suivante d'un jeu de </a:t>
            </a:r>
            <a:r>
              <a:rPr lang="fr-FR" sz="2000" dirty="0" smtClean="0"/>
              <a:t>		résultats</a:t>
            </a:r>
          </a:p>
          <a:p>
            <a:pPr marL="457200" indent="-457200">
              <a:buFont typeface="+mj-lt"/>
              <a:buAutoNum type="arabicPeriod"/>
            </a:pPr>
            <a:r>
              <a:rPr lang="fr-FR" sz="2000" dirty="0" err="1" smtClean="0"/>
              <a:t>fetchObject</a:t>
            </a:r>
            <a:r>
              <a:rPr lang="fr-FR" sz="2000" dirty="0"/>
              <a:t>() Récupère la prochaine ligne et la retourne en tant </a:t>
            </a:r>
            <a:r>
              <a:rPr lang="fr-FR" sz="2000" dirty="0" smtClean="0"/>
              <a:t>qu'objet</a:t>
            </a:r>
            <a:endParaRPr lang="fr-FR" sz="2000" dirty="0"/>
          </a:p>
        </p:txBody>
      </p:sp>
    </p:spTree>
    <p:extLst>
      <p:ext uri="{BB962C8B-B14F-4D97-AF65-F5344CB8AC3E}">
        <p14:creationId xmlns:p14="http://schemas.microsoft.com/office/powerpoint/2010/main" val="1262110259"/>
      </p:ext>
    </p:extLst>
  </p:cSld>
  <p:clrMapOvr>
    <a:masterClrMapping/>
  </p:clrMapOvr>
  <p:transition spd="slow">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Opérateurs de chaînes</a:t>
            </a:r>
            <a:endParaRPr lang="fr-FR" dirty="0"/>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dirty="0" smtClean="0"/>
              <a:t>Deux opérateurs de chaînes :</a:t>
            </a:r>
          </a:p>
          <a:p>
            <a:pPr marL="0" indent="0">
              <a:buNone/>
            </a:pPr>
            <a:r>
              <a:rPr lang="fr-FR" sz="2000" dirty="0" smtClean="0"/>
              <a:t>.  permet de concaténer deux chaînes</a:t>
            </a:r>
          </a:p>
          <a:p>
            <a:pPr marL="0" indent="0">
              <a:buNone/>
            </a:pPr>
            <a:r>
              <a:rPr lang="fr-FR" sz="2000" dirty="0" smtClean="0"/>
              <a:t>. = permet </a:t>
            </a:r>
            <a:r>
              <a:rPr lang="fr-FR" sz="2000" dirty="0"/>
              <a:t>de concaténer</a:t>
            </a:r>
            <a:r>
              <a:rPr lang="fr-FR" sz="2000" dirty="0" smtClean="0"/>
              <a:t> la chaîne de droite à celle de gauche</a:t>
            </a:r>
          </a:p>
          <a:p>
            <a:pPr marL="0" indent="0">
              <a:buNone/>
            </a:pPr>
            <a:r>
              <a:rPr lang="fr-FR" sz="2000" dirty="0" smtClean="0"/>
              <a:t>exemples :</a:t>
            </a:r>
          </a:p>
          <a:p>
            <a:pPr marL="0" indent="0">
              <a:buNone/>
            </a:pPr>
            <a:r>
              <a:rPr lang="fr-FR" sz="2000" dirty="0" smtClean="0"/>
              <a:t>$a = "Bonjour ";</a:t>
            </a:r>
          </a:p>
          <a:p>
            <a:pPr marL="0" indent="0">
              <a:buNone/>
            </a:pPr>
            <a:r>
              <a:rPr lang="fr-FR" sz="2000" dirty="0" smtClean="0"/>
              <a:t>$b = "à tous";</a:t>
            </a:r>
          </a:p>
          <a:p>
            <a:pPr marL="0" indent="0">
              <a:buNone/>
            </a:pPr>
            <a:r>
              <a:rPr lang="fr-FR" sz="2000" dirty="0" err="1" smtClean="0"/>
              <a:t>echo</a:t>
            </a:r>
            <a:r>
              <a:rPr lang="fr-FR" sz="2000" dirty="0" smtClean="0"/>
              <a:t> $</a:t>
            </a:r>
            <a:r>
              <a:rPr lang="fr-FR" sz="2000" dirty="0" err="1" smtClean="0"/>
              <a:t>a</a:t>
            </a:r>
            <a:r>
              <a:rPr lang="fr-FR" sz="2000" b="1" dirty="0" err="1">
                <a:solidFill>
                  <a:schemeClr val="accent2">
                    <a:lumMod val="75000"/>
                  </a:schemeClr>
                </a:solidFill>
              </a:rPr>
              <a:t>.</a:t>
            </a:r>
            <a:r>
              <a:rPr lang="fr-FR" sz="2000" dirty="0" err="1" smtClean="0"/>
              <a:t>$b</a:t>
            </a:r>
            <a:r>
              <a:rPr lang="fr-FR" sz="2000" dirty="0" smtClean="0"/>
              <a:t>;  	// affiche Bonjour à tous</a:t>
            </a:r>
          </a:p>
          <a:p>
            <a:pPr marL="0" indent="0">
              <a:buNone/>
            </a:pPr>
            <a:r>
              <a:rPr lang="fr-FR" sz="2000" dirty="0" smtClean="0"/>
              <a:t>$b </a:t>
            </a:r>
            <a:r>
              <a:rPr lang="fr-FR" sz="2000" b="1" dirty="0">
                <a:solidFill>
                  <a:schemeClr val="accent2">
                    <a:lumMod val="75000"/>
                  </a:schemeClr>
                </a:solidFill>
              </a:rPr>
              <a:t>.=</a:t>
            </a:r>
            <a:r>
              <a:rPr lang="fr-FR" sz="2000" dirty="0" smtClean="0"/>
              <a:t> " et bonne journée";</a:t>
            </a:r>
          </a:p>
          <a:p>
            <a:pPr marL="0" indent="0">
              <a:buNone/>
            </a:pPr>
            <a:r>
              <a:rPr lang="fr-FR" sz="2000" dirty="0" err="1" smtClean="0"/>
              <a:t>echo</a:t>
            </a:r>
            <a:r>
              <a:rPr lang="fr-FR" sz="2000" dirty="0" smtClean="0"/>
              <a:t> $b; 	</a:t>
            </a:r>
            <a:r>
              <a:rPr lang="fr-FR" sz="2000" dirty="0"/>
              <a:t>// affiche Bonjour à </a:t>
            </a:r>
            <a:r>
              <a:rPr lang="fr-FR" sz="2000" dirty="0" smtClean="0"/>
              <a:t>tous et bonne journée</a:t>
            </a:r>
            <a:endParaRPr lang="fr-FR" sz="2000" dirty="0"/>
          </a:p>
          <a:p>
            <a:pPr marL="0" indent="0">
              <a:buNone/>
            </a:pPr>
            <a:endParaRPr lang="fr-FR" sz="2000" dirty="0" smtClean="0"/>
          </a:p>
        </p:txBody>
      </p:sp>
    </p:spTree>
    <p:extLst>
      <p:ext uri="{BB962C8B-B14F-4D97-AF65-F5344CB8AC3E}">
        <p14:creationId xmlns:p14="http://schemas.microsoft.com/office/powerpoint/2010/main" val="4166682773"/>
      </p:ext>
    </p:extLst>
  </p:cSld>
  <p:clrMapOvr>
    <a:masterClrMapping/>
  </p:clrMapOvr>
  <p:transition spd="slow">
    <p:wipe dir="d"/>
  </p:transition>
  <p:timing>
    <p:tnLst>
      <p:par>
        <p:cTn id="1" dur="indefinite" restart="never" nodeType="tmRoot"/>
      </p:par>
    </p:tnLst>
  </p:timing>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4 / </a:t>
            </a:r>
            <a:r>
              <a:rPr lang="fr-FR" sz="2400" b="1" i="1" dirty="0" smtClean="0">
                <a:solidFill>
                  <a:schemeClr val="accent2">
                    <a:lumMod val="75000"/>
                  </a:schemeClr>
                </a:solidFill>
              </a:rPr>
              <a:t>Récupération avec </a:t>
            </a:r>
            <a:r>
              <a:rPr lang="fr-FR" sz="2400" b="1" i="1" dirty="0" err="1" smtClean="0">
                <a:solidFill>
                  <a:schemeClr val="accent2">
                    <a:lumMod val="75000"/>
                  </a:schemeClr>
                </a:solidFill>
              </a:rPr>
              <a:t>fetch</a:t>
            </a:r>
            <a:r>
              <a:rPr lang="fr-FR" sz="2400" b="1" i="1" dirty="0" smtClean="0">
                <a:solidFill>
                  <a:schemeClr val="accent2">
                    <a:lumMod val="75000"/>
                  </a:schemeClr>
                </a:solidFill>
              </a:rPr>
              <a:t>()</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683568" y="1412776"/>
            <a:ext cx="8446352" cy="5328592"/>
          </a:xfrm>
        </p:spPr>
        <p:txBody>
          <a:bodyPr numCol="1">
            <a:normAutofit/>
          </a:bodyPr>
          <a:lstStyle/>
          <a:p>
            <a:pPr marL="0" indent="0">
              <a:buNone/>
            </a:pPr>
            <a:r>
              <a:rPr lang="fr-FR" sz="2000" dirty="0" smtClean="0">
                <a:solidFill>
                  <a:schemeClr val="tx2">
                    <a:lumMod val="75000"/>
                  </a:schemeClr>
                </a:solidFill>
              </a:rPr>
              <a:t>tableau</a:t>
            </a:r>
            <a:r>
              <a:rPr lang="fr-FR" sz="2000" dirty="0" smtClean="0"/>
              <a:t> </a:t>
            </a:r>
            <a:r>
              <a:rPr lang="fr-FR" sz="2000" dirty="0"/>
              <a:t>PDOStatement-</a:t>
            </a:r>
            <a:r>
              <a:rPr lang="fr-FR" sz="2000" dirty="0" smtClean="0"/>
              <a:t>&gt;</a:t>
            </a:r>
            <a:r>
              <a:rPr lang="fr-FR" sz="2000" b="1" dirty="0" err="1" smtClean="0">
                <a:solidFill>
                  <a:schemeClr val="accent2">
                    <a:lumMod val="75000"/>
                  </a:schemeClr>
                </a:solidFill>
              </a:rPr>
              <a:t>fetch</a:t>
            </a:r>
            <a:r>
              <a:rPr lang="fr-FR" sz="2000" b="1" dirty="0" smtClean="0">
                <a:solidFill>
                  <a:schemeClr val="accent2">
                    <a:lumMod val="75000"/>
                  </a:schemeClr>
                </a:solidFill>
              </a:rPr>
              <a:t>(</a:t>
            </a:r>
            <a:r>
              <a:rPr lang="fr-FR" sz="2000" b="1" dirty="0" smtClean="0">
                <a:solidFill>
                  <a:schemeClr val="tx2">
                    <a:lumMod val="75000"/>
                  </a:schemeClr>
                </a:solidFill>
              </a:rPr>
              <a:t>[$style[, $sens[, $offset]]]</a:t>
            </a:r>
            <a:r>
              <a:rPr lang="fr-FR" sz="2000" b="1" dirty="0" smtClean="0">
                <a:solidFill>
                  <a:schemeClr val="accent2">
                    <a:lumMod val="75000"/>
                  </a:schemeClr>
                </a:solidFill>
              </a:rPr>
              <a:t>)</a:t>
            </a:r>
            <a:endParaRPr lang="fr-FR" sz="2000" b="1" dirty="0">
              <a:solidFill>
                <a:schemeClr val="accent2">
                  <a:lumMod val="75000"/>
                </a:schemeClr>
              </a:solidFill>
            </a:endParaRPr>
          </a:p>
          <a:p>
            <a:pPr marL="0" indent="0">
              <a:buNone/>
            </a:pPr>
            <a:endParaRPr lang="fr-FR" sz="2000" dirty="0" smtClean="0"/>
          </a:p>
          <a:p>
            <a:pPr marL="0" indent="0">
              <a:buNone/>
            </a:pPr>
            <a:r>
              <a:rPr lang="fr-FR" sz="2000" dirty="0"/>
              <a:t>Récupère une ligne depuis un jeu de résultats associé à l'objet </a:t>
            </a:r>
            <a:r>
              <a:rPr lang="fr-FR" sz="2000" i="1" dirty="0"/>
              <a:t>PDOStatement</a:t>
            </a:r>
            <a:r>
              <a:rPr lang="fr-FR" sz="2000" dirty="0"/>
              <a:t>. Le paramètre </a:t>
            </a:r>
            <a:r>
              <a:rPr lang="fr-FR" sz="2000" b="1" dirty="0" smtClean="0">
                <a:solidFill>
                  <a:schemeClr val="tx2">
                    <a:lumMod val="75000"/>
                  </a:schemeClr>
                </a:solidFill>
              </a:rPr>
              <a:t>$</a:t>
            </a:r>
            <a:r>
              <a:rPr lang="fr-FR" sz="2000" b="1" dirty="0">
                <a:solidFill>
                  <a:schemeClr val="tx2">
                    <a:lumMod val="75000"/>
                  </a:schemeClr>
                </a:solidFill>
              </a:rPr>
              <a:t>style </a:t>
            </a:r>
            <a:r>
              <a:rPr lang="fr-FR" sz="2000" dirty="0" smtClean="0"/>
              <a:t>détermine </a:t>
            </a:r>
            <a:r>
              <a:rPr lang="fr-FR" sz="2000" dirty="0"/>
              <a:t>la façon dont PDO retourne la ligne. </a:t>
            </a:r>
            <a:endParaRPr lang="fr-FR" sz="2000" dirty="0" smtClean="0"/>
          </a:p>
          <a:p>
            <a:pPr marL="0" indent="0">
              <a:buNone/>
            </a:pPr>
            <a:r>
              <a:rPr lang="fr-FR" sz="2000" b="1" dirty="0">
                <a:solidFill>
                  <a:schemeClr val="tx2">
                    <a:lumMod val="75000"/>
                  </a:schemeClr>
                </a:solidFill>
              </a:rPr>
              <a:t>$style </a:t>
            </a:r>
            <a:r>
              <a:rPr lang="fr-FR" sz="2000" dirty="0" smtClean="0"/>
              <a:t>: entier contrôlant comment la prochaine ligne sera récupérée :</a:t>
            </a:r>
          </a:p>
          <a:p>
            <a:r>
              <a:rPr lang="fr-FR" sz="2000" i="1" dirty="0"/>
              <a:t>PDO::FETCH_BOTH</a:t>
            </a:r>
            <a:r>
              <a:rPr lang="fr-FR" sz="2000" dirty="0"/>
              <a:t> </a:t>
            </a:r>
            <a:r>
              <a:rPr lang="fr-FR" sz="2000" dirty="0" smtClean="0"/>
              <a:t>(par défaut) : </a:t>
            </a:r>
            <a:r>
              <a:rPr lang="fr-FR" sz="2000" dirty="0"/>
              <a:t>retourne </a:t>
            </a:r>
            <a:r>
              <a:rPr lang="fr-FR" sz="2000" dirty="0" smtClean="0"/>
              <a:t>un enregistrement sous la forme d'un </a:t>
            </a:r>
            <a:r>
              <a:rPr lang="fr-FR" sz="2000" dirty="0"/>
              <a:t>tableau indexé par les noms de </a:t>
            </a:r>
            <a:r>
              <a:rPr lang="fr-FR" sz="2000" dirty="0" smtClean="0"/>
              <a:t>champs </a:t>
            </a:r>
            <a:r>
              <a:rPr lang="fr-FR" sz="2000" dirty="0"/>
              <a:t>et aussi par les numéros </a:t>
            </a:r>
            <a:r>
              <a:rPr lang="fr-FR" sz="2000" dirty="0" smtClean="0"/>
              <a:t>des champs, </a:t>
            </a:r>
            <a:r>
              <a:rPr lang="fr-FR" sz="2000" dirty="0"/>
              <a:t>commençant à </a:t>
            </a:r>
            <a:r>
              <a:rPr lang="fr-FR" sz="2000" dirty="0" smtClean="0"/>
              <a:t>0,</a:t>
            </a:r>
          </a:p>
          <a:p>
            <a:r>
              <a:rPr lang="fr-FR" sz="2000" i="1" dirty="0"/>
              <a:t>PDO::</a:t>
            </a:r>
            <a:r>
              <a:rPr lang="fr-FR" sz="2000" i="1" dirty="0" smtClean="0"/>
              <a:t>FETCH_ASSOC </a:t>
            </a:r>
            <a:r>
              <a:rPr lang="fr-FR" sz="2000" dirty="0" smtClean="0"/>
              <a:t>: </a:t>
            </a:r>
            <a:r>
              <a:rPr lang="fr-FR" sz="2000" dirty="0"/>
              <a:t>retourne un enregistrement sous la forme d'un tableau indexé par les noms de </a:t>
            </a:r>
            <a:r>
              <a:rPr lang="fr-FR" sz="2000" dirty="0" smtClean="0"/>
              <a:t>champs,</a:t>
            </a:r>
          </a:p>
          <a:p>
            <a:r>
              <a:rPr lang="fr-FR" sz="2000" i="1" dirty="0"/>
              <a:t>PDO::</a:t>
            </a:r>
            <a:r>
              <a:rPr lang="fr-FR" sz="2000" i="1" dirty="0" smtClean="0"/>
              <a:t>FETCH_NUM </a:t>
            </a:r>
            <a:r>
              <a:rPr lang="fr-FR" sz="2000" dirty="0" smtClean="0"/>
              <a:t>: </a:t>
            </a:r>
            <a:r>
              <a:rPr lang="fr-FR" sz="2000" dirty="0"/>
              <a:t>retourne un enregistrement sous la forme d'un tableau indexé </a:t>
            </a:r>
            <a:r>
              <a:rPr lang="fr-FR" sz="2000" dirty="0" smtClean="0"/>
              <a:t>par </a:t>
            </a:r>
            <a:r>
              <a:rPr lang="fr-FR" sz="2000" dirty="0"/>
              <a:t>le numéro </a:t>
            </a:r>
            <a:r>
              <a:rPr lang="fr-FR" sz="2000" dirty="0" smtClean="0"/>
              <a:t>du champ, </a:t>
            </a:r>
            <a:r>
              <a:rPr lang="fr-FR" sz="2000" dirty="0"/>
              <a:t>commençant à </a:t>
            </a:r>
            <a:r>
              <a:rPr lang="fr-FR" sz="2000" dirty="0" smtClean="0"/>
              <a:t>0,</a:t>
            </a:r>
          </a:p>
          <a:p>
            <a:r>
              <a:rPr lang="fr-FR" sz="2000" i="1" dirty="0"/>
              <a:t>PDO::</a:t>
            </a:r>
            <a:r>
              <a:rPr lang="fr-FR" sz="2000" i="1" dirty="0" smtClean="0"/>
              <a:t>FETCH_BOUND </a:t>
            </a:r>
            <a:r>
              <a:rPr lang="fr-FR" sz="2000" dirty="0" smtClean="0"/>
              <a:t>: </a:t>
            </a:r>
            <a:r>
              <a:rPr lang="fr-FR" sz="2000" dirty="0"/>
              <a:t>retourne </a:t>
            </a:r>
            <a:r>
              <a:rPr lang="fr-FR" sz="2000" b="1" dirty="0"/>
              <a:t>TRUE</a:t>
            </a:r>
            <a:r>
              <a:rPr lang="fr-FR" sz="2000" dirty="0"/>
              <a:t> et assigne les valeurs des </a:t>
            </a:r>
            <a:r>
              <a:rPr lang="fr-FR" sz="2000" dirty="0" smtClean="0"/>
              <a:t>champs </a:t>
            </a:r>
            <a:r>
              <a:rPr lang="fr-FR" sz="2000" dirty="0"/>
              <a:t>de votre jeu de résultats dans les variables PHP à laquelle </a:t>
            </a:r>
            <a:r>
              <a:rPr lang="fr-FR" sz="2000" dirty="0" smtClean="0"/>
              <a:t>ils </a:t>
            </a:r>
            <a:r>
              <a:rPr lang="fr-FR" sz="2000" dirty="0"/>
              <a:t>sont </a:t>
            </a:r>
            <a:r>
              <a:rPr lang="fr-FR" sz="2000" dirty="0" smtClean="0"/>
              <a:t>liés </a:t>
            </a:r>
            <a:r>
              <a:rPr lang="fr-FR" sz="2000" dirty="0"/>
              <a:t>avec la méthode PDOStatement::bindParam() </a:t>
            </a:r>
          </a:p>
          <a:p>
            <a:endParaRPr lang="fr-FR" sz="2000" dirty="0" smtClean="0"/>
          </a:p>
        </p:txBody>
      </p:sp>
    </p:spTree>
    <p:extLst>
      <p:ext uri="{BB962C8B-B14F-4D97-AF65-F5344CB8AC3E}">
        <p14:creationId xmlns:p14="http://schemas.microsoft.com/office/powerpoint/2010/main" val="1560212145"/>
      </p:ext>
    </p:extLst>
  </p:cSld>
  <p:clrMapOvr>
    <a:masterClrMapping/>
  </p:clrMapOvr>
  <p:transition spd="slow">
    <p:wipe dir="d"/>
  </p:transition>
  <p:timing>
    <p:tnLst>
      <p:par>
        <p:cTn id="1" dur="indefinite" restart="never" nodeType="tmRoot"/>
      </p:par>
    </p:tnLst>
  </p:timing>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4 / </a:t>
            </a:r>
            <a:r>
              <a:rPr lang="fr-FR" sz="2400" b="1" i="1" dirty="0" smtClean="0">
                <a:solidFill>
                  <a:schemeClr val="accent2">
                    <a:lumMod val="75000"/>
                  </a:schemeClr>
                </a:solidFill>
              </a:rPr>
              <a:t>Récupération avec </a:t>
            </a:r>
            <a:r>
              <a:rPr lang="fr-FR" sz="2400" b="1" i="1" dirty="0" err="1" smtClean="0">
                <a:solidFill>
                  <a:schemeClr val="accent2">
                    <a:lumMod val="75000"/>
                  </a:schemeClr>
                </a:solidFill>
              </a:rPr>
              <a:t>fetch</a:t>
            </a:r>
            <a:r>
              <a:rPr lang="fr-FR" sz="2400" b="1" i="1" dirty="0" smtClean="0">
                <a:solidFill>
                  <a:schemeClr val="accent2">
                    <a:lumMod val="75000"/>
                  </a:schemeClr>
                </a:solidFill>
              </a:rPr>
              <a:t>()</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r>
              <a:rPr lang="fr-FR" sz="2000" i="1" dirty="0" smtClean="0"/>
              <a:t>PDO</a:t>
            </a:r>
            <a:r>
              <a:rPr lang="fr-FR" sz="2000" i="1" dirty="0"/>
              <a:t>::</a:t>
            </a:r>
            <a:r>
              <a:rPr lang="fr-FR" sz="2000" i="1" dirty="0" smtClean="0"/>
              <a:t>FETCH_CLASS </a:t>
            </a:r>
            <a:r>
              <a:rPr lang="fr-FR" sz="2000" dirty="0"/>
              <a:t>: retourne une nouvelle instance de la classe demandée, liant les </a:t>
            </a:r>
            <a:r>
              <a:rPr lang="fr-FR" sz="2000" dirty="0" smtClean="0"/>
              <a:t>champs </a:t>
            </a:r>
            <a:r>
              <a:rPr lang="fr-FR" sz="2000" dirty="0"/>
              <a:t>du jeu de résultats aux noms des propriétés de la </a:t>
            </a:r>
            <a:r>
              <a:rPr lang="fr-FR" sz="2000" dirty="0" smtClean="0"/>
              <a:t>classe,</a:t>
            </a:r>
          </a:p>
          <a:p>
            <a:r>
              <a:rPr lang="fr-FR" sz="2000" i="1" dirty="0"/>
              <a:t>PDO::</a:t>
            </a:r>
            <a:r>
              <a:rPr lang="fr-FR" sz="2000" i="1" dirty="0" smtClean="0"/>
              <a:t>FETCH_OBJ </a:t>
            </a:r>
            <a:r>
              <a:rPr lang="fr-FR" sz="2000" dirty="0"/>
              <a:t>retourne un objet anonyme avec les noms de propriétés qui correspondent aux noms des </a:t>
            </a:r>
            <a:r>
              <a:rPr lang="fr-FR" sz="2000" dirty="0" smtClean="0"/>
              <a:t>champs </a:t>
            </a:r>
            <a:r>
              <a:rPr lang="fr-FR" sz="2000" dirty="0"/>
              <a:t>retournés dans le jeu de </a:t>
            </a:r>
            <a:r>
              <a:rPr lang="fr-FR" sz="2000" dirty="0" smtClean="0"/>
              <a:t>résultats,</a:t>
            </a:r>
          </a:p>
          <a:p>
            <a:r>
              <a:rPr lang="fr-FR" sz="2000" i="1" dirty="0"/>
              <a:t>PDO::</a:t>
            </a:r>
            <a:r>
              <a:rPr lang="fr-FR" sz="2000" i="1" dirty="0" smtClean="0"/>
              <a:t>FETCH_INTO</a:t>
            </a:r>
            <a:r>
              <a:rPr lang="fr-FR" sz="2000" dirty="0"/>
              <a:t>: met à jour une instance existante de la classe demandée, liant les </a:t>
            </a:r>
            <a:r>
              <a:rPr lang="fr-FR" sz="2000" dirty="0" smtClean="0"/>
              <a:t>champs </a:t>
            </a:r>
            <a:r>
              <a:rPr lang="fr-FR" sz="2000" dirty="0"/>
              <a:t>du jeu de résultats aux noms des propriétés de la </a:t>
            </a:r>
            <a:r>
              <a:rPr lang="fr-FR" sz="2000" dirty="0" smtClean="0"/>
              <a:t>classe,</a:t>
            </a:r>
          </a:p>
          <a:p>
            <a:r>
              <a:rPr lang="fr-FR" sz="2000" i="1" dirty="0"/>
              <a:t>PDO::</a:t>
            </a:r>
            <a:r>
              <a:rPr lang="fr-FR" sz="2000" i="1" dirty="0" smtClean="0"/>
              <a:t>FETCH_LAZY</a:t>
            </a:r>
            <a:r>
              <a:rPr lang="fr-FR" sz="2000" dirty="0"/>
              <a:t>: combine </a:t>
            </a:r>
            <a:r>
              <a:rPr lang="fr-FR" sz="2000" i="1" dirty="0"/>
              <a:t>PDO::FETCH_BOTH</a:t>
            </a:r>
            <a:r>
              <a:rPr lang="fr-FR" sz="2000" dirty="0"/>
              <a:t> et </a:t>
            </a:r>
            <a:r>
              <a:rPr lang="fr-FR" sz="2000" i="1" dirty="0"/>
              <a:t>PDO::FETCH_OBJ</a:t>
            </a:r>
            <a:r>
              <a:rPr lang="fr-FR" sz="2000" dirty="0"/>
              <a:t>, créant ainsi les noms des variables de </a:t>
            </a:r>
            <a:r>
              <a:rPr lang="fr-FR" sz="2000" dirty="0" smtClean="0"/>
              <a:t>l'objet </a:t>
            </a:r>
            <a:r>
              <a:rPr lang="fr-FR" sz="2000" dirty="0"/>
              <a:t>comme elles sont accédées</a:t>
            </a:r>
          </a:p>
          <a:p>
            <a:endParaRPr lang="fr-FR" sz="2000" dirty="0" smtClean="0"/>
          </a:p>
        </p:txBody>
      </p:sp>
    </p:spTree>
    <p:extLst>
      <p:ext uri="{BB962C8B-B14F-4D97-AF65-F5344CB8AC3E}">
        <p14:creationId xmlns:p14="http://schemas.microsoft.com/office/powerpoint/2010/main" val="708764995"/>
      </p:ext>
    </p:extLst>
  </p:cSld>
  <p:clrMapOvr>
    <a:masterClrMapping/>
  </p:clrMapOvr>
  <p:transition spd="slow">
    <p:wipe dir="d"/>
  </p:transition>
  <p:timing>
    <p:tnLst>
      <p:par>
        <p:cTn id="1" dur="indefinite" restart="never" nodeType="tmRoot"/>
      </p:par>
    </p:tnLst>
  </p:timing>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4 / </a:t>
            </a:r>
            <a:r>
              <a:rPr lang="fr-FR" sz="2400" b="1" i="1" dirty="0" smtClean="0">
                <a:solidFill>
                  <a:schemeClr val="accent2">
                    <a:lumMod val="75000"/>
                  </a:schemeClr>
                </a:solidFill>
              </a:rPr>
              <a:t>Récupération avec </a:t>
            </a:r>
            <a:r>
              <a:rPr lang="fr-FR" sz="2400" b="1" i="1" dirty="0" err="1" smtClean="0">
                <a:solidFill>
                  <a:schemeClr val="accent2">
                    <a:lumMod val="75000"/>
                  </a:schemeClr>
                </a:solidFill>
              </a:rPr>
              <a:t>fetch</a:t>
            </a:r>
            <a:r>
              <a:rPr lang="fr-FR" sz="2400" b="1" i="1" dirty="0" smtClean="0">
                <a:solidFill>
                  <a:schemeClr val="accent2">
                    <a:lumMod val="75000"/>
                  </a:schemeClr>
                </a:solidFill>
              </a:rPr>
              <a:t>()</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lnSpcReduction="10000"/>
          </a:bodyPr>
          <a:lstStyle/>
          <a:p>
            <a:pPr marL="0" indent="0">
              <a:buNone/>
            </a:pPr>
            <a:r>
              <a:rPr lang="fr-FR" sz="2000" b="1" dirty="0">
                <a:solidFill>
                  <a:schemeClr val="tx2">
                    <a:lumMod val="75000"/>
                  </a:schemeClr>
                </a:solidFill>
              </a:rPr>
              <a:t>$</a:t>
            </a:r>
            <a:r>
              <a:rPr lang="fr-FR" sz="2000" b="1" dirty="0" smtClean="0">
                <a:solidFill>
                  <a:schemeClr val="tx2">
                    <a:lumMod val="75000"/>
                  </a:schemeClr>
                </a:solidFill>
              </a:rPr>
              <a:t>sens </a:t>
            </a:r>
            <a:r>
              <a:rPr lang="fr-FR" sz="2000" dirty="0"/>
              <a:t>: </a:t>
            </a:r>
            <a:r>
              <a:rPr lang="fr-FR" sz="2000" dirty="0" smtClean="0"/>
              <a:t>entier</a:t>
            </a:r>
          </a:p>
          <a:p>
            <a:r>
              <a:rPr lang="fr-FR" sz="2000" b="1" dirty="0" smtClean="0"/>
              <a:t>PDO</a:t>
            </a:r>
            <a:r>
              <a:rPr lang="fr-FR" sz="2000" b="1" dirty="0"/>
              <a:t>::FETCH_ORI_NEXT</a:t>
            </a:r>
            <a:r>
              <a:rPr lang="fr-FR" sz="2000" dirty="0"/>
              <a:t> </a:t>
            </a:r>
            <a:r>
              <a:rPr lang="fr-FR" sz="2000" dirty="0" smtClean="0"/>
              <a:t>Récupère </a:t>
            </a:r>
            <a:r>
              <a:rPr lang="fr-FR" sz="2000" dirty="0"/>
              <a:t>la prochaine ligne d'un jeu de résultats. </a:t>
            </a:r>
            <a:endParaRPr lang="fr-FR" sz="2000" dirty="0" smtClean="0"/>
          </a:p>
          <a:p>
            <a:r>
              <a:rPr lang="fr-FR" sz="2000" b="1" dirty="0" smtClean="0"/>
              <a:t>PDO</a:t>
            </a:r>
            <a:r>
              <a:rPr lang="fr-FR" sz="2000" b="1" dirty="0"/>
              <a:t>::FETCH_ORI_PRIOR</a:t>
            </a:r>
            <a:r>
              <a:rPr lang="fr-FR" sz="2000" dirty="0"/>
              <a:t> </a:t>
            </a:r>
            <a:r>
              <a:rPr lang="fr-FR" sz="2000" dirty="0" smtClean="0"/>
              <a:t>Récupère </a:t>
            </a:r>
            <a:r>
              <a:rPr lang="fr-FR" sz="2000" dirty="0"/>
              <a:t>la ligne précédente d'un jeu de résultats. </a:t>
            </a:r>
            <a:endParaRPr lang="fr-FR" sz="2000" dirty="0" smtClean="0"/>
          </a:p>
          <a:p>
            <a:r>
              <a:rPr lang="fr-FR" sz="2000" b="1" dirty="0" smtClean="0"/>
              <a:t>PDO</a:t>
            </a:r>
            <a:r>
              <a:rPr lang="fr-FR" sz="2000" b="1" dirty="0"/>
              <a:t>::FETCH_ORI_FIRST</a:t>
            </a:r>
            <a:r>
              <a:rPr lang="fr-FR" sz="2000" dirty="0"/>
              <a:t> </a:t>
            </a:r>
            <a:r>
              <a:rPr lang="fr-FR" sz="2000" dirty="0" smtClean="0"/>
              <a:t>Récupère </a:t>
            </a:r>
            <a:r>
              <a:rPr lang="fr-FR" sz="2000" dirty="0"/>
              <a:t>la première ligne d'un jeu de résultats. </a:t>
            </a:r>
            <a:endParaRPr lang="fr-FR" sz="2000" dirty="0" smtClean="0"/>
          </a:p>
          <a:p>
            <a:r>
              <a:rPr lang="fr-FR" sz="2000" b="1" dirty="0" smtClean="0"/>
              <a:t>PDO</a:t>
            </a:r>
            <a:r>
              <a:rPr lang="fr-FR" sz="2000" b="1" dirty="0"/>
              <a:t>::FETCH_ORI_LAST</a:t>
            </a:r>
            <a:r>
              <a:rPr lang="fr-FR" sz="2000" dirty="0"/>
              <a:t> </a:t>
            </a:r>
            <a:r>
              <a:rPr lang="fr-FR" sz="2000" dirty="0" smtClean="0"/>
              <a:t>Récupère </a:t>
            </a:r>
            <a:r>
              <a:rPr lang="fr-FR" sz="2000" dirty="0"/>
              <a:t>la dernière ligne d'un jeu de résultats. </a:t>
            </a:r>
            <a:endParaRPr lang="fr-FR" sz="2000" dirty="0" smtClean="0"/>
          </a:p>
          <a:p>
            <a:r>
              <a:rPr lang="fr-FR" sz="2000" b="1" dirty="0" smtClean="0"/>
              <a:t>PDO</a:t>
            </a:r>
            <a:r>
              <a:rPr lang="fr-FR" sz="2000" b="1" dirty="0"/>
              <a:t>::FETCH_ORI_ABS</a:t>
            </a:r>
            <a:r>
              <a:rPr lang="fr-FR" sz="2000" dirty="0"/>
              <a:t> </a:t>
            </a:r>
            <a:r>
              <a:rPr lang="fr-FR" sz="2000" dirty="0" smtClean="0"/>
              <a:t>Récupère </a:t>
            </a:r>
            <a:r>
              <a:rPr lang="fr-FR" sz="2000" dirty="0"/>
              <a:t>la ligne demandée par un numéro de ligne d'un jeu de résultats</a:t>
            </a:r>
            <a:r>
              <a:rPr lang="fr-FR" sz="2000" dirty="0" smtClean="0"/>
              <a:t>.</a:t>
            </a:r>
          </a:p>
          <a:p>
            <a:r>
              <a:rPr lang="fr-FR" sz="2000" b="1" dirty="0" smtClean="0"/>
              <a:t>PDO</a:t>
            </a:r>
            <a:r>
              <a:rPr lang="fr-FR" sz="2000" b="1" dirty="0"/>
              <a:t>::FETCH_ORI_REL</a:t>
            </a:r>
            <a:r>
              <a:rPr lang="fr-FR" sz="2000" dirty="0"/>
              <a:t> </a:t>
            </a:r>
            <a:r>
              <a:rPr lang="fr-FR" sz="2000" dirty="0" smtClean="0"/>
              <a:t>Récupère </a:t>
            </a:r>
            <a:r>
              <a:rPr lang="fr-FR" sz="2000" dirty="0"/>
              <a:t>la ligne demandée par une position relative à la position courante du curseur d'un jeu de résultats. </a:t>
            </a:r>
            <a:endParaRPr lang="fr-FR" sz="2000" dirty="0" smtClean="0"/>
          </a:p>
          <a:p>
            <a:r>
              <a:rPr lang="fr-FR" sz="2000" b="1" dirty="0" smtClean="0"/>
              <a:t>PDO</a:t>
            </a:r>
            <a:r>
              <a:rPr lang="fr-FR" sz="2000" b="1" dirty="0"/>
              <a:t>::CURSOR_FWDONLY</a:t>
            </a:r>
            <a:r>
              <a:rPr lang="fr-FR" sz="2000" dirty="0"/>
              <a:t> </a:t>
            </a:r>
            <a:r>
              <a:rPr lang="fr-FR" sz="2000" dirty="0" smtClean="0"/>
              <a:t>Crée </a:t>
            </a:r>
            <a:r>
              <a:rPr lang="fr-FR" sz="2000" dirty="0"/>
              <a:t>un objet PDOStatement avec un curseur uniquement de retour. C'est le choix par défaut pour le curseur, car il est rapide et l'accès aux données est commun pour les masques en PHP. </a:t>
            </a:r>
            <a:endParaRPr lang="fr-FR" sz="2000" dirty="0" smtClean="0"/>
          </a:p>
          <a:p>
            <a:r>
              <a:rPr lang="fr-FR" sz="2000" b="1" dirty="0" smtClean="0"/>
              <a:t>PDO</a:t>
            </a:r>
            <a:r>
              <a:rPr lang="fr-FR" sz="2000" b="1" dirty="0"/>
              <a:t>::CURSOR_SCROLL</a:t>
            </a:r>
            <a:r>
              <a:rPr lang="fr-FR" sz="2000" dirty="0"/>
              <a:t> </a:t>
            </a:r>
            <a:r>
              <a:rPr lang="fr-FR" sz="2000" dirty="0" smtClean="0"/>
              <a:t>Crée </a:t>
            </a:r>
            <a:r>
              <a:rPr lang="fr-FR" sz="2000" dirty="0"/>
              <a:t>un objet PDOStatement avec un curseur scrollable. Passez la constante </a:t>
            </a:r>
            <a:r>
              <a:rPr lang="fr-FR" sz="2000" i="1" dirty="0"/>
              <a:t>PDO::FETCH_ORI_*</a:t>
            </a:r>
            <a:r>
              <a:rPr lang="fr-FR" sz="2000" dirty="0"/>
              <a:t> pour contrôler les lignes récupérées du jeu de résultats. </a:t>
            </a:r>
            <a:endParaRPr lang="fr-FR" sz="2000" dirty="0" smtClean="0"/>
          </a:p>
        </p:txBody>
      </p:sp>
    </p:spTree>
    <p:extLst>
      <p:ext uri="{BB962C8B-B14F-4D97-AF65-F5344CB8AC3E}">
        <p14:creationId xmlns:p14="http://schemas.microsoft.com/office/powerpoint/2010/main" val="1037120817"/>
      </p:ext>
    </p:extLst>
  </p:cSld>
  <p:clrMapOvr>
    <a:masterClrMapping/>
  </p:clrMapOvr>
  <p:transition spd="slow">
    <p:wipe dir="d"/>
  </p:transition>
  <p:timing>
    <p:tnLst>
      <p:par>
        <p:cTn id="1" dur="indefinite" restart="never" nodeType="tmRoot"/>
      </p:par>
    </p:tnLst>
  </p:timing>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4 / </a:t>
            </a:r>
            <a:r>
              <a:rPr lang="fr-FR" sz="2400" b="1" i="1" dirty="0" smtClean="0">
                <a:solidFill>
                  <a:schemeClr val="accent2">
                    <a:lumMod val="75000"/>
                  </a:schemeClr>
                </a:solidFill>
              </a:rPr>
              <a:t>Récupération avec </a:t>
            </a:r>
            <a:r>
              <a:rPr lang="fr-FR" sz="2400" b="1" i="1" dirty="0" err="1" smtClean="0">
                <a:solidFill>
                  <a:schemeClr val="accent2">
                    <a:lumMod val="75000"/>
                  </a:schemeClr>
                </a:solidFill>
              </a:rPr>
              <a:t>fetch</a:t>
            </a:r>
            <a:r>
              <a:rPr lang="fr-FR" sz="2400" b="1" i="1" dirty="0" smtClean="0">
                <a:solidFill>
                  <a:schemeClr val="accent2">
                    <a:lumMod val="75000"/>
                  </a:schemeClr>
                </a:solidFill>
              </a:rPr>
              <a:t>()</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b="1" dirty="0" smtClean="0">
                <a:solidFill>
                  <a:schemeClr val="tx2">
                    <a:lumMod val="75000"/>
                  </a:schemeClr>
                </a:solidFill>
              </a:rPr>
              <a:t>$offset </a:t>
            </a:r>
            <a:r>
              <a:rPr lang="fr-FR" sz="2000" dirty="0"/>
              <a:t>: </a:t>
            </a:r>
            <a:r>
              <a:rPr lang="fr-FR" sz="2000" dirty="0" smtClean="0"/>
              <a:t>entier</a:t>
            </a:r>
          </a:p>
          <a:p>
            <a:r>
              <a:rPr lang="fr-FR" sz="2000" dirty="0"/>
              <a:t>Pour un objet PDOStatement représentant un curseur scrollable pour lequel le paramètre </a:t>
            </a:r>
            <a:r>
              <a:rPr lang="fr-FR" sz="2000" b="1" dirty="0" smtClean="0">
                <a:solidFill>
                  <a:schemeClr val="tx2">
                    <a:lumMod val="75000"/>
                  </a:schemeClr>
                </a:solidFill>
              </a:rPr>
              <a:t>$sens</a:t>
            </a:r>
            <a:r>
              <a:rPr lang="fr-FR" sz="2000" dirty="0" smtClean="0"/>
              <a:t> </a:t>
            </a:r>
            <a:r>
              <a:rPr lang="fr-FR" sz="2000" dirty="0"/>
              <a:t>est défini à </a:t>
            </a:r>
            <a:r>
              <a:rPr lang="fr-FR" sz="2000" b="1" dirty="0"/>
              <a:t>PDO::FETCH_ORI_ABS</a:t>
            </a:r>
            <a:r>
              <a:rPr lang="fr-FR" sz="2000" dirty="0"/>
              <a:t>, cette valeur spécifie le numéro absolu de la ligne dans le jeu de résultats qui doit être récupérée</a:t>
            </a:r>
            <a:r>
              <a:rPr lang="fr-FR" sz="2000" dirty="0" smtClean="0"/>
              <a:t>.</a:t>
            </a:r>
          </a:p>
          <a:p>
            <a:r>
              <a:rPr lang="fr-FR" sz="2000" dirty="0"/>
              <a:t>Pour un objet PDOStatement représentant un curseur scrollable pour lequel le paramètre </a:t>
            </a:r>
            <a:r>
              <a:rPr lang="fr-FR" sz="2000" dirty="0" smtClean="0"/>
              <a:t>$sens </a:t>
            </a:r>
            <a:r>
              <a:rPr lang="fr-FR" sz="2000" dirty="0"/>
              <a:t>est défini à </a:t>
            </a:r>
            <a:r>
              <a:rPr lang="fr-FR" sz="2000" b="1" dirty="0"/>
              <a:t>PDO::FETCH_ORI_REL</a:t>
            </a:r>
            <a:r>
              <a:rPr lang="fr-FR" sz="2000" dirty="0"/>
              <a:t>, cette valeur spécifie la ligne à récupérer relativement à la position du curseur avant l'appel à la fonction </a:t>
            </a:r>
            <a:r>
              <a:rPr lang="fr-FR" sz="2000" b="1" dirty="0"/>
              <a:t>PDOStatement::</a:t>
            </a:r>
            <a:r>
              <a:rPr lang="fr-FR" sz="2000" b="1" dirty="0" err="1"/>
              <a:t>fetch</a:t>
            </a:r>
            <a:r>
              <a:rPr lang="fr-FR" sz="2000" b="1" dirty="0" smtClean="0"/>
              <a:t>()</a:t>
            </a:r>
            <a:r>
              <a:rPr lang="fr-FR" sz="2000" dirty="0" smtClean="0"/>
              <a:t>.</a:t>
            </a:r>
          </a:p>
          <a:p>
            <a:pPr marL="0" indent="0">
              <a:buNone/>
            </a:pPr>
            <a:r>
              <a:rPr lang="fr-FR" sz="2000" b="1" dirty="0"/>
              <a:t>Valeur de retour </a:t>
            </a:r>
            <a:r>
              <a:rPr lang="fr-FR" sz="2000" dirty="0"/>
              <a:t>: </a:t>
            </a:r>
            <a:r>
              <a:rPr lang="fr-FR" sz="2000" b="1" dirty="0" err="1">
                <a:solidFill>
                  <a:schemeClr val="tx2">
                    <a:lumMod val="75000"/>
                  </a:schemeClr>
                </a:solidFill>
              </a:rPr>
              <a:t>true</a:t>
            </a:r>
            <a:r>
              <a:rPr lang="fr-FR" sz="2000" dirty="0"/>
              <a:t> en cas de succès, </a:t>
            </a:r>
            <a:r>
              <a:rPr lang="fr-FR" sz="2000" b="1" dirty="0">
                <a:solidFill>
                  <a:schemeClr val="tx2">
                    <a:lumMod val="75000"/>
                  </a:schemeClr>
                </a:solidFill>
              </a:rPr>
              <a:t>false</a:t>
            </a:r>
            <a:r>
              <a:rPr lang="fr-FR" sz="2000" dirty="0"/>
              <a:t> sinon.</a:t>
            </a:r>
          </a:p>
          <a:p>
            <a:pPr marL="0" indent="0">
              <a:buNone/>
            </a:pPr>
            <a:endParaRPr lang="fr-FR" sz="2000" dirty="0" smtClean="0"/>
          </a:p>
        </p:txBody>
      </p:sp>
    </p:spTree>
    <p:extLst>
      <p:ext uri="{BB962C8B-B14F-4D97-AF65-F5344CB8AC3E}">
        <p14:creationId xmlns:p14="http://schemas.microsoft.com/office/powerpoint/2010/main" val="2446041990"/>
      </p:ext>
    </p:extLst>
  </p:cSld>
  <p:clrMapOvr>
    <a:masterClrMapping/>
  </p:clrMapOvr>
  <p:transition spd="slow">
    <p:wipe dir="d"/>
  </p:transition>
  <p:timing>
    <p:tnLst>
      <p:par>
        <p:cTn id="1" dur="indefinite" restart="never" nodeType="tmRoot"/>
      </p:par>
    </p:tnLst>
  </p:timing>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4 / </a:t>
            </a:r>
            <a:r>
              <a:rPr lang="fr-FR" sz="2400" b="1" i="1" dirty="0" smtClean="0">
                <a:solidFill>
                  <a:schemeClr val="accent2">
                    <a:lumMod val="75000"/>
                  </a:schemeClr>
                </a:solidFill>
              </a:rPr>
              <a:t>Récupération avec </a:t>
            </a:r>
            <a:r>
              <a:rPr lang="fr-FR" sz="2400" b="1" i="1" dirty="0" err="1" smtClean="0">
                <a:solidFill>
                  <a:schemeClr val="accent2">
                    <a:lumMod val="75000"/>
                  </a:schemeClr>
                </a:solidFill>
              </a:rPr>
              <a:t>fetch</a:t>
            </a:r>
            <a:r>
              <a:rPr lang="fr-FR" sz="2400" b="1" i="1" dirty="0" smtClean="0">
                <a:solidFill>
                  <a:schemeClr val="accent2">
                    <a:lumMod val="75000"/>
                  </a:schemeClr>
                </a:solidFill>
              </a:rPr>
              <a:t>()</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t>Exemple :</a:t>
            </a:r>
          </a:p>
          <a:p>
            <a:pPr marL="0" indent="0">
              <a:buNone/>
            </a:pPr>
            <a:r>
              <a:rPr lang="fr-FR" sz="1600" b="1" dirty="0"/>
              <a:t>$</a:t>
            </a:r>
            <a:r>
              <a:rPr lang="fr-FR" sz="1600" b="1" dirty="0" err="1"/>
              <a:t>query</a:t>
            </a:r>
            <a:r>
              <a:rPr lang="fr-FR" sz="1600" b="1" dirty="0"/>
              <a:t> = "SELECT nom, </a:t>
            </a:r>
            <a:r>
              <a:rPr lang="fr-FR" sz="1600" b="1" dirty="0" err="1"/>
              <a:t>prenom</a:t>
            </a:r>
            <a:r>
              <a:rPr lang="fr-FR" sz="1600" b="1" dirty="0"/>
              <a:t> FROM </a:t>
            </a:r>
            <a:r>
              <a:rPr lang="fr-FR" sz="1600" b="1" dirty="0" err="1"/>
              <a:t>adherents</a:t>
            </a:r>
            <a:r>
              <a:rPr lang="fr-FR" sz="1600" b="1" dirty="0"/>
              <a:t> WHERE </a:t>
            </a:r>
            <a:r>
              <a:rPr lang="fr-FR" sz="1600" b="1" dirty="0" err="1"/>
              <a:t>cp</a:t>
            </a:r>
            <a:r>
              <a:rPr lang="fr-FR" sz="1600" b="1" dirty="0"/>
              <a:t> = ? ORDER BY nom";</a:t>
            </a:r>
          </a:p>
          <a:p>
            <a:pPr marL="0" indent="0">
              <a:buNone/>
            </a:pPr>
            <a:r>
              <a:rPr lang="fr-FR" sz="1600" b="1" dirty="0"/>
              <a:t>$</a:t>
            </a:r>
            <a:r>
              <a:rPr lang="fr-FR" sz="1600" b="1" dirty="0" err="1"/>
              <a:t>cp</a:t>
            </a:r>
            <a:r>
              <a:rPr lang="fr-FR" sz="1600" b="1" dirty="0"/>
              <a:t> = "18000";</a:t>
            </a:r>
          </a:p>
          <a:p>
            <a:pPr marL="0" indent="0">
              <a:buNone/>
            </a:pPr>
            <a:r>
              <a:rPr lang="fr-FR" sz="1600" b="1" dirty="0" smtClean="0"/>
              <a:t>$</a:t>
            </a:r>
            <a:r>
              <a:rPr lang="fr-FR" sz="1600" b="1" dirty="0"/>
              <a:t>cmd = $</a:t>
            </a:r>
            <a:r>
              <a:rPr lang="fr-FR" sz="1600" b="1" dirty="0" err="1"/>
              <a:t>dbh</a:t>
            </a:r>
            <a:r>
              <a:rPr lang="fr-FR" sz="1600" b="1" dirty="0"/>
              <a:t>-&gt;</a:t>
            </a:r>
            <a:r>
              <a:rPr lang="fr-FR" sz="1600" b="1" dirty="0" err="1"/>
              <a:t>prepare</a:t>
            </a:r>
            <a:r>
              <a:rPr lang="fr-FR" sz="1600" b="1" dirty="0"/>
              <a:t>($</a:t>
            </a:r>
            <a:r>
              <a:rPr lang="fr-FR" sz="1600" b="1" dirty="0" err="1"/>
              <a:t>query</a:t>
            </a:r>
            <a:r>
              <a:rPr lang="fr-FR" sz="1600" b="1" dirty="0"/>
              <a:t>);</a:t>
            </a:r>
          </a:p>
          <a:p>
            <a:pPr marL="0" indent="0">
              <a:buNone/>
            </a:pPr>
            <a:r>
              <a:rPr lang="fr-FR" sz="1600" b="1" dirty="0" smtClean="0"/>
              <a:t>$</a:t>
            </a:r>
            <a:r>
              <a:rPr lang="fr-FR" sz="1600" b="1" dirty="0"/>
              <a:t>cmd-&gt;bindParam(1,$cp,PDO::PARAM_STR);</a:t>
            </a:r>
          </a:p>
          <a:p>
            <a:pPr marL="0" indent="0">
              <a:buNone/>
            </a:pPr>
            <a:r>
              <a:rPr lang="fr-FR" sz="1600" b="1" dirty="0" smtClean="0"/>
              <a:t>$</a:t>
            </a:r>
            <a:r>
              <a:rPr lang="fr-FR" sz="1600" b="1" dirty="0"/>
              <a:t>cmd-&gt;</a:t>
            </a:r>
            <a:r>
              <a:rPr lang="fr-FR" sz="1600" b="1" dirty="0" err="1"/>
              <a:t>execute</a:t>
            </a:r>
            <a:r>
              <a:rPr lang="fr-FR" sz="1600" b="1" dirty="0"/>
              <a:t>();</a:t>
            </a:r>
          </a:p>
          <a:p>
            <a:pPr marL="0" indent="0">
              <a:buNone/>
            </a:pPr>
            <a:r>
              <a:rPr lang="fr-FR" sz="1600" b="1" dirty="0" err="1" smtClean="0"/>
              <a:t>print</a:t>
            </a:r>
            <a:r>
              <a:rPr lang="fr-FR" sz="1600" b="1" dirty="0"/>
              <a:t>("PDO::FETCH_ASSOC - Retourne la ligne suivante en tant qu'un tableau indexé par le nom des champs&lt;</a:t>
            </a:r>
            <a:r>
              <a:rPr lang="fr-FR" sz="1600" b="1" dirty="0" err="1"/>
              <a:t>br</a:t>
            </a:r>
            <a:r>
              <a:rPr lang="fr-FR" sz="1600" b="1" dirty="0"/>
              <a:t>/&gt;\n");</a:t>
            </a:r>
          </a:p>
          <a:p>
            <a:pPr marL="0" indent="0">
              <a:buNone/>
            </a:pPr>
            <a:r>
              <a:rPr lang="fr-FR" sz="1600" b="1" dirty="0" smtClean="0"/>
              <a:t>$</a:t>
            </a:r>
            <a:r>
              <a:rPr lang="fr-FR" sz="1600" b="1" dirty="0" err="1"/>
              <a:t>result</a:t>
            </a:r>
            <a:r>
              <a:rPr lang="fr-FR" sz="1600" b="1" dirty="0"/>
              <a:t> = $cmd-&gt;</a:t>
            </a:r>
            <a:r>
              <a:rPr lang="fr-FR" sz="1600" b="1" dirty="0" err="1"/>
              <a:t>fetch</a:t>
            </a:r>
            <a:r>
              <a:rPr lang="fr-FR" sz="1600" b="1" dirty="0"/>
              <a:t>(PDO::FETCH_ASSOC);</a:t>
            </a:r>
          </a:p>
          <a:p>
            <a:pPr marL="0" indent="0">
              <a:buNone/>
            </a:pPr>
            <a:r>
              <a:rPr lang="fr-FR" sz="1600" b="1" dirty="0" err="1" smtClean="0"/>
              <a:t>print_r</a:t>
            </a:r>
            <a:r>
              <a:rPr lang="fr-FR" sz="1600" b="1" dirty="0"/>
              <a:t>($</a:t>
            </a:r>
            <a:r>
              <a:rPr lang="fr-FR" sz="1600" b="1" dirty="0" err="1"/>
              <a:t>result</a:t>
            </a:r>
            <a:r>
              <a:rPr lang="fr-FR" sz="1600" b="1" dirty="0"/>
              <a:t>);</a:t>
            </a:r>
          </a:p>
          <a:p>
            <a:pPr marL="0" indent="0">
              <a:buNone/>
            </a:pPr>
            <a:r>
              <a:rPr lang="fr-FR" sz="1600" b="1" dirty="0" err="1" smtClean="0"/>
              <a:t>print</a:t>
            </a:r>
            <a:r>
              <a:rPr lang="fr-FR" sz="1600" b="1" dirty="0"/>
              <a:t>("&lt;</a:t>
            </a:r>
            <a:r>
              <a:rPr lang="fr-FR" sz="1600" b="1" dirty="0" err="1"/>
              <a:t>br</a:t>
            </a:r>
            <a:r>
              <a:rPr lang="fr-FR" sz="1600" b="1" dirty="0" smtClean="0"/>
              <a:t>/&gt;");</a:t>
            </a:r>
            <a:endParaRPr lang="fr-FR" sz="16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5013176"/>
            <a:ext cx="8429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4541040"/>
      </p:ext>
    </p:extLst>
  </p:cSld>
  <p:clrMapOvr>
    <a:masterClrMapping/>
  </p:clrMapOvr>
  <p:transition spd="slow">
    <p:wipe dir="d"/>
  </p:transition>
  <p:timing>
    <p:tnLst>
      <p:par>
        <p:cTn id="1" dur="indefinite" restart="never" nodeType="tmRoot"/>
      </p:par>
    </p:tnLst>
  </p:timing>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4 / </a:t>
            </a:r>
            <a:r>
              <a:rPr lang="fr-FR" sz="2400" b="1" i="1" dirty="0" smtClean="0">
                <a:solidFill>
                  <a:schemeClr val="accent2">
                    <a:lumMod val="75000"/>
                  </a:schemeClr>
                </a:solidFill>
              </a:rPr>
              <a:t>Récupération avec </a:t>
            </a:r>
            <a:r>
              <a:rPr lang="fr-FR" sz="2400" b="1" i="1" dirty="0" err="1" smtClean="0">
                <a:solidFill>
                  <a:schemeClr val="accent2">
                    <a:lumMod val="75000"/>
                  </a:schemeClr>
                </a:solidFill>
              </a:rPr>
              <a:t>fetch</a:t>
            </a:r>
            <a:r>
              <a:rPr lang="fr-FR" sz="2400" b="1" i="1" dirty="0" smtClean="0">
                <a:solidFill>
                  <a:schemeClr val="accent2">
                    <a:lumMod val="75000"/>
                  </a:schemeClr>
                </a:solidFill>
              </a:rPr>
              <a:t>()</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328592"/>
          </a:xfrm>
        </p:spPr>
        <p:txBody>
          <a:bodyPr numCol="1">
            <a:normAutofit/>
          </a:bodyPr>
          <a:lstStyle/>
          <a:p>
            <a:pPr marL="0" indent="0">
              <a:buNone/>
            </a:pPr>
            <a:r>
              <a:rPr lang="fr-FR" sz="2000" dirty="0" smtClean="0"/>
              <a:t>Exemple :</a:t>
            </a:r>
          </a:p>
          <a:p>
            <a:pPr marL="0" indent="0">
              <a:buNone/>
            </a:pPr>
            <a:r>
              <a:rPr lang="fr-FR" sz="1600" b="1" dirty="0"/>
              <a:t>$</a:t>
            </a:r>
            <a:r>
              <a:rPr lang="fr-FR" sz="1600" b="1" dirty="0" err="1"/>
              <a:t>query</a:t>
            </a:r>
            <a:r>
              <a:rPr lang="fr-FR" sz="1600" b="1" dirty="0"/>
              <a:t> = "SELECT nom, </a:t>
            </a:r>
            <a:r>
              <a:rPr lang="fr-FR" sz="1600" b="1" dirty="0" err="1"/>
              <a:t>prenom</a:t>
            </a:r>
            <a:r>
              <a:rPr lang="fr-FR" sz="1600" b="1" dirty="0"/>
              <a:t> FROM </a:t>
            </a:r>
            <a:r>
              <a:rPr lang="fr-FR" sz="1600" b="1" dirty="0" err="1"/>
              <a:t>adherents</a:t>
            </a:r>
            <a:r>
              <a:rPr lang="fr-FR" sz="1600" b="1" dirty="0"/>
              <a:t> WHERE </a:t>
            </a:r>
            <a:r>
              <a:rPr lang="fr-FR" sz="1600" b="1" dirty="0" err="1"/>
              <a:t>cp</a:t>
            </a:r>
            <a:r>
              <a:rPr lang="fr-FR" sz="1600" b="1" dirty="0"/>
              <a:t> = ? ORDER BY nom";</a:t>
            </a:r>
          </a:p>
          <a:p>
            <a:pPr marL="0" indent="0">
              <a:buNone/>
            </a:pPr>
            <a:r>
              <a:rPr lang="fr-FR" sz="1600" b="1" dirty="0"/>
              <a:t>$</a:t>
            </a:r>
            <a:r>
              <a:rPr lang="fr-FR" sz="1600" b="1" dirty="0" err="1"/>
              <a:t>cp</a:t>
            </a:r>
            <a:r>
              <a:rPr lang="fr-FR" sz="1600" b="1" dirty="0"/>
              <a:t> = "18000";</a:t>
            </a:r>
          </a:p>
          <a:p>
            <a:pPr marL="0" indent="0">
              <a:buNone/>
            </a:pPr>
            <a:r>
              <a:rPr lang="fr-FR" sz="1600" b="1" dirty="0" smtClean="0"/>
              <a:t>$</a:t>
            </a:r>
            <a:r>
              <a:rPr lang="fr-FR" sz="1600" b="1" dirty="0"/>
              <a:t>cmd = $</a:t>
            </a:r>
            <a:r>
              <a:rPr lang="fr-FR" sz="1600" b="1" dirty="0" err="1"/>
              <a:t>dbh</a:t>
            </a:r>
            <a:r>
              <a:rPr lang="fr-FR" sz="1600" b="1" dirty="0"/>
              <a:t>-&gt;</a:t>
            </a:r>
            <a:r>
              <a:rPr lang="fr-FR" sz="1600" b="1" dirty="0" err="1"/>
              <a:t>prepare</a:t>
            </a:r>
            <a:r>
              <a:rPr lang="fr-FR" sz="1600" b="1" dirty="0"/>
              <a:t>($</a:t>
            </a:r>
            <a:r>
              <a:rPr lang="fr-FR" sz="1600" b="1" dirty="0" err="1"/>
              <a:t>query</a:t>
            </a:r>
            <a:r>
              <a:rPr lang="fr-FR" sz="1600" b="1" dirty="0"/>
              <a:t>);</a:t>
            </a:r>
          </a:p>
          <a:p>
            <a:pPr marL="0" indent="0">
              <a:buNone/>
            </a:pPr>
            <a:r>
              <a:rPr lang="fr-FR" sz="1600" b="1" dirty="0" smtClean="0"/>
              <a:t>$</a:t>
            </a:r>
            <a:r>
              <a:rPr lang="fr-FR" sz="1600" b="1" dirty="0"/>
              <a:t>cmd-&gt;bindParam(1,$cp,PDO::PARAM_STR);</a:t>
            </a:r>
          </a:p>
          <a:p>
            <a:pPr marL="0" indent="0">
              <a:buNone/>
            </a:pPr>
            <a:r>
              <a:rPr lang="fr-FR" sz="1600" b="1" dirty="0" smtClean="0"/>
              <a:t>$</a:t>
            </a:r>
            <a:r>
              <a:rPr lang="fr-FR" sz="1600" b="1" dirty="0"/>
              <a:t>cmd-&gt;</a:t>
            </a:r>
            <a:r>
              <a:rPr lang="fr-FR" sz="1600" b="1" dirty="0" err="1"/>
              <a:t>execute</a:t>
            </a:r>
            <a:r>
              <a:rPr lang="fr-FR" sz="1600" b="1" dirty="0"/>
              <a:t>();</a:t>
            </a:r>
          </a:p>
          <a:p>
            <a:pPr marL="0" indent="0">
              <a:buNone/>
            </a:pPr>
            <a:r>
              <a:rPr lang="fr-FR" sz="1600" b="1" dirty="0" err="1" smtClean="0"/>
              <a:t>print</a:t>
            </a:r>
            <a:r>
              <a:rPr lang="fr-FR" sz="1600" b="1" dirty="0"/>
              <a:t>("PDO::FETCH_BOTH - Retourne la ligne suivante en tant qu'un tableau indexé par le nom et le numéro des champs&lt;</a:t>
            </a:r>
            <a:r>
              <a:rPr lang="fr-FR" sz="1600" b="1" dirty="0" err="1"/>
              <a:t>br</a:t>
            </a:r>
            <a:r>
              <a:rPr lang="fr-FR" sz="1600" b="1" dirty="0"/>
              <a:t>/&gt;\n");</a:t>
            </a:r>
          </a:p>
          <a:p>
            <a:pPr marL="0" indent="0">
              <a:buNone/>
            </a:pPr>
            <a:r>
              <a:rPr lang="fr-FR" sz="1600" b="1" dirty="0" smtClean="0"/>
              <a:t>$</a:t>
            </a:r>
            <a:r>
              <a:rPr lang="fr-FR" sz="1600" b="1" dirty="0" err="1"/>
              <a:t>result</a:t>
            </a:r>
            <a:r>
              <a:rPr lang="fr-FR" sz="1600" b="1" dirty="0"/>
              <a:t> = $cmd-&gt;</a:t>
            </a:r>
            <a:r>
              <a:rPr lang="fr-FR" sz="1600" b="1" dirty="0" err="1"/>
              <a:t>fetch</a:t>
            </a:r>
            <a:r>
              <a:rPr lang="fr-FR" sz="1600" b="1" dirty="0"/>
              <a:t>(PDO::FETCH_BOTH);</a:t>
            </a:r>
          </a:p>
          <a:p>
            <a:pPr marL="0" indent="0">
              <a:buNone/>
            </a:pPr>
            <a:r>
              <a:rPr lang="fr-FR" sz="1600" b="1" dirty="0" err="1" smtClean="0"/>
              <a:t>print_r</a:t>
            </a:r>
            <a:r>
              <a:rPr lang="fr-FR" sz="1600" b="1" dirty="0"/>
              <a:t>($</a:t>
            </a:r>
            <a:r>
              <a:rPr lang="fr-FR" sz="1600" b="1" dirty="0" err="1"/>
              <a:t>result</a:t>
            </a:r>
            <a:r>
              <a:rPr lang="fr-FR" sz="1600" b="1" dirty="0"/>
              <a:t>);</a:t>
            </a:r>
          </a:p>
          <a:p>
            <a:pPr marL="0" indent="0">
              <a:buNone/>
            </a:pPr>
            <a:r>
              <a:rPr lang="fr-FR" sz="1600" b="1" dirty="0" err="1" smtClean="0"/>
              <a:t>print</a:t>
            </a:r>
            <a:r>
              <a:rPr lang="fr-FR" sz="1600" b="1" dirty="0"/>
              <a:t>("&lt;</a:t>
            </a:r>
            <a:r>
              <a:rPr lang="fr-FR" sz="1600" b="1" dirty="0" err="1"/>
              <a:t>br</a:t>
            </a:r>
            <a:r>
              <a:rPr lang="fr-FR" sz="1600" b="1" dirty="0" smtClean="0"/>
              <a:t>/&gt;");</a:t>
            </a:r>
            <a:endParaRPr lang="fr-FR" sz="16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5085184"/>
            <a:ext cx="8820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8081585"/>
      </p:ext>
    </p:extLst>
  </p:cSld>
  <p:clrMapOvr>
    <a:masterClrMapping/>
  </p:clrMapOvr>
  <p:transition spd="slow">
    <p:wipe dir="d"/>
  </p:transition>
  <p:timing>
    <p:tnLst>
      <p:par>
        <p:cTn id="1" dur="indefinite" restart="never" nodeType="tmRoot"/>
      </p:par>
    </p:tnLst>
  </p:timing>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4 / </a:t>
            </a:r>
            <a:r>
              <a:rPr lang="fr-FR" sz="2400" b="1" i="1" dirty="0" smtClean="0">
                <a:solidFill>
                  <a:schemeClr val="accent2">
                    <a:lumMod val="75000"/>
                  </a:schemeClr>
                </a:solidFill>
              </a:rPr>
              <a:t>Récupération avec </a:t>
            </a:r>
            <a:r>
              <a:rPr lang="fr-FR" sz="2400" b="1" i="1" dirty="0" err="1" smtClean="0">
                <a:solidFill>
                  <a:schemeClr val="accent2">
                    <a:lumMod val="75000"/>
                  </a:schemeClr>
                </a:solidFill>
              </a:rPr>
              <a:t>fetchAll</a:t>
            </a:r>
            <a:r>
              <a:rPr lang="fr-FR" sz="2400" b="1" i="1" dirty="0" smtClean="0">
                <a:solidFill>
                  <a:schemeClr val="accent2">
                    <a:lumMod val="75000"/>
                  </a:schemeClr>
                </a:solidFill>
              </a:rPr>
              <a:t>()</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683568" y="1412776"/>
            <a:ext cx="8446352" cy="5328592"/>
          </a:xfrm>
        </p:spPr>
        <p:txBody>
          <a:bodyPr numCol="1">
            <a:normAutofit/>
          </a:bodyPr>
          <a:lstStyle/>
          <a:p>
            <a:pPr marL="0" indent="0">
              <a:buNone/>
            </a:pPr>
            <a:r>
              <a:rPr lang="fr-FR" sz="2000" dirty="0" smtClean="0">
                <a:solidFill>
                  <a:schemeClr val="tx2">
                    <a:lumMod val="75000"/>
                  </a:schemeClr>
                </a:solidFill>
              </a:rPr>
              <a:t>tableau</a:t>
            </a:r>
            <a:r>
              <a:rPr lang="fr-FR" sz="2000" dirty="0" smtClean="0"/>
              <a:t> </a:t>
            </a:r>
            <a:r>
              <a:rPr lang="fr-FR" sz="2000" dirty="0"/>
              <a:t>PDOStatement-</a:t>
            </a:r>
            <a:r>
              <a:rPr lang="fr-FR" sz="2000" dirty="0" smtClean="0"/>
              <a:t>&gt;</a:t>
            </a:r>
            <a:r>
              <a:rPr lang="fr-FR" sz="2000" b="1" dirty="0" err="1" smtClean="0">
                <a:solidFill>
                  <a:schemeClr val="accent2">
                    <a:lumMod val="75000"/>
                  </a:schemeClr>
                </a:solidFill>
              </a:rPr>
              <a:t>fetchAll</a:t>
            </a:r>
            <a:r>
              <a:rPr lang="fr-FR" sz="2000" b="1" dirty="0" smtClean="0">
                <a:solidFill>
                  <a:schemeClr val="accent2">
                    <a:lumMod val="75000"/>
                  </a:schemeClr>
                </a:solidFill>
              </a:rPr>
              <a:t>(</a:t>
            </a:r>
            <a:r>
              <a:rPr lang="fr-FR" sz="2000" b="1" dirty="0" smtClean="0">
                <a:solidFill>
                  <a:schemeClr val="tx2">
                    <a:lumMod val="75000"/>
                  </a:schemeClr>
                </a:solidFill>
              </a:rPr>
              <a:t>[$style[, $argument[, $</a:t>
            </a:r>
            <a:r>
              <a:rPr lang="fr-FR" sz="2000" b="1" dirty="0" err="1" smtClean="0">
                <a:solidFill>
                  <a:schemeClr val="tx2">
                    <a:lumMod val="75000"/>
                  </a:schemeClr>
                </a:solidFill>
              </a:rPr>
              <a:t>ctor_args</a:t>
            </a:r>
            <a:r>
              <a:rPr lang="fr-FR" sz="2000" b="1" dirty="0" smtClean="0">
                <a:solidFill>
                  <a:schemeClr val="tx2">
                    <a:lumMod val="75000"/>
                  </a:schemeClr>
                </a:solidFill>
              </a:rPr>
              <a:t>]]]</a:t>
            </a:r>
            <a:r>
              <a:rPr lang="fr-FR" sz="2000" b="1" dirty="0" smtClean="0">
                <a:solidFill>
                  <a:schemeClr val="accent2">
                    <a:lumMod val="75000"/>
                  </a:schemeClr>
                </a:solidFill>
              </a:rPr>
              <a:t>)</a:t>
            </a:r>
            <a:endParaRPr lang="fr-FR" sz="2000" b="1" dirty="0">
              <a:solidFill>
                <a:schemeClr val="accent2">
                  <a:lumMod val="75000"/>
                </a:schemeClr>
              </a:solidFill>
            </a:endParaRPr>
          </a:p>
          <a:p>
            <a:pPr marL="0" indent="0">
              <a:buNone/>
            </a:pPr>
            <a:endParaRPr lang="fr-FR" sz="2000" dirty="0" smtClean="0"/>
          </a:p>
          <a:p>
            <a:pPr marL="0" indent="0">
              <a:buNone/>
            </a:pPr>
            <a:r>
              <a:rPr lang="fr-FR" sz="2000" dirty="0"/>
              <a:t>Récupère </a:t>
            </a:r>
            <a:r>
              <a:rPr lang="fr-FR" sz="2000" dirty="0" smtClean="0"/>
              <a:t>un tableau contenant toutes les lignes du jeu </a:t>
            </a:r>
            <a:r>
              <a:rPr lang="fr-FR" sz="2000" dirty="0"/>
              <a:t>de résultats associé à l'objet </a:t>
            </a:r>
            <a:r>
              <a:rPr lang="fr-FR" sz="2000" i="1" dirty="0"/>
              <a:t>PDOStatement</a:t>
            </a:r>
            <a:r>
              <a:rPr lang="fr-FR" sz="2000" dirty="0"/>
              <a:t>. Le paramètre </a:t>
            </a:r>
            <a:r>
              <a:rPr lang="fr-FR" sz="2000" b="1" dirty="0" smtClean="0">
                <a:solidFill>
                  <a:schemeClr val="tx2">
                    <a:lumMod val="75000"/>
                  </a:schemeClr>
                </a:solidFill>
              </a:rPr>
              <a:t>$</a:t>
            </a:r>
            <a:r>
              <a:rPr lang="fr-FR" sz="2000" b="1" dirty="0">
                <a:solidFill>
                  <a:schemeClr val="tx2">
                    <a:lumMod val="75000"/>
                  </a:schemeClr>
                </a:solidFill>
              </a:rPr>
              <a:t>style </a:t>
            </a:r>
            <a:r>
              <a:rPr lang="fr-FR" sz="2000" dirty="0" smtClean="0"/>
              <a:t>détermine </a:t>
            </a:r>
            <a:r>
              <a:rPr lang="fr-FR" sz="2000" dirty="0"/>
              <a:t>la façon dont PDO retourne la ligne. </a:t>
            </a:r>
            <a:endParaRPr lang="fr-FR" sz="2000" dirty="0" smtClean="0"/>
          </a:p>
          <a:p>
            <a:pPr marL="0" indent="0">
              <a:buNone/>
            </a:pPr>
            <a:r>
              <a:rPr lang="fr-FR" sz="2000" b="1" dirty="0">
                <a:solidFill>
                  <a:schemeClr val="tx2">
                    <a:lumMod val="75000"/>
                  </a:schemeClr>
                </a:solidFill>
              </a:rPr>
              <a:t>$style </a:t>
            </a:r>
            <a:r>
              <a:rPr lang="fr-FR" sz="2000" dirty="0" smtClean="0"/>
              <a:t>: entier contrôlant comment le tableau est retourné :</a:t>
            </a:r>
          </a:p>
          <a:p>
            <a:r>
              <a:rPr lang="fr-FR" sz="2000" b="1" dirty="0"/>
              <a:t>PDO::</a:t>
            </a:r>
            <a:r>
              <a:rPr lang="fr-FR" sz="2000" b="1" dirty="0" smtClean="0"/>
              <a:t>ATTR_DEFAULT_FETCH_MODE </a:t>
            </a:r>
            <a:r>
              <a:rPr lang="fr-FR" sz="2000" dirty="0" smtClean="0"/>
              <a:t>(par défaut) : retourne un enregistrement sous la forme d'un </a:t>
            </a:r>
            <a:r>
              <a:rPr lang="fr-FR" sz="2000" dirty="0"/>
              <a:t>tableau indexé par les noms de </a:t>
            </a:r>
            <a:r>
              <a:rPr lang="fr-FR" sz="2000" dirty="0" smtClean="0"/>
              <a:t>champs </a:t>
            </a:r>
            <a:r>
              <a:rPr lang="fr-FR" sz="2000" dirty="0"/>
              <a:t>et aussi par les numéros </a:t>
            </a:r>
            <a:r>
              <a:rPr lang="fr-FR" sz="2000" dirty="0" smtClean="0"/>
              <a:t>des champs, </a:t>
            </a:r>
            <a:r>
              <a:rPr lang="fr-FR" sz="2000" dirty="0"/>
              <a:t>commençant à </a:t>
            </a:r>
            <a:r>
              <a:rPr lang="fr-FR" sz="2000" dirty="0" smtClean="0"/>
              <a:t>0,</a:t>
            </a:r>
          </a:p>
          <a:p>
            <a:r>
              <a:rPr lang="fr-FR" sz="2000" b="1" dirty="0"/>
              <a:t>PDO::FETCH_COLUMN </a:t>
            </a:r>
            <a:r>
              <a:rPr lang="fr-FR" sz="2000" dirty="0" smtClean="0"/>
              <a:t>: </a:t>
            </a:r>
            <a:r>
              <a:rPr lang="fr-FR" sz="2000" dirty="0"/>
              <a:t>retourne </a:t>
            </a:r>
            <a:r>
              <a:rPr lang="fr-FR" sz="2000" dirty="0" smtClean="0"/>
              <a:t>un </a:t>
            </a:r>
            <a:r>
              <a:rPr lang="fr-FR" sz="2000" dirty="0"/>
              <a:t>tableau contenant toutes les valeurs </a:t>
            </a:r>
            <a:r>
              <a:rPr lang="fr-FR" sz="2000" dirty="0" smtClean="0"/>
              <a:t>d'un seul champ. </a:t>
            </a:r>
            <a:r>
              <a:rPr lang="fr-FR" sz="2000" dirty="0"/>
              <a:t>Vous pouvez spécifier quelle colonne vous voulez avec le paramètre </a:t>
            </a:r>
            <a:r>
              <a:rPr lang="fr-FR" sz="2000" i="1" dirty="0" err="1"/>
              <a:t>column</a:t>
            </a:r>
            <a:r>
              <a:rPr lang="fr-FR" sz="2000" i="1" dirty="0"/>
              <a:t>-index</a:t>
            </a:r>
            <a:r>
              <a:rPr lang="fr-FR" sz="2000" dirty="0" smtClean="0"/>
              <a:t>.</a:t>
            </a:r>
          </a:p>
          <a:p>
            <a:r>
              <a:rPr lang="fr-FR" sz="2000" b="1" dirty="0"/>
              <a:t>PDO::</a:t>
            </a:r>
            <a:r>
              <a:rPr lang="fr-FR" sz="2000" b="1" dirty="0" smtClean="0"/>
              <a:t>FETCH_CLASS </a:t>
            </a:r>
            <a:r>
              <a:rPr lang="fr-FR" sz="2000" dirty="0"/>
              <a:t>: Retourne une instance de la classe désirée. Les colonnes sélectionnées sont liées aux attributs de la classe. </a:t>
            </a:r>
            <a:endParaRPr lang="fr-FR" sz="2000" dirty="0" smtClean="0"/>
          </a:p>
        </p:txBody>
      </p:sp>
    </p:spTree>
    <p:extLst>
      <p:ext uri="{BB962C8B-B14F-4D97-AF65-F5344CB8AC3E}">
        <p14:creationId xmlns:p14="http://schemas.microsoft.com/office/powerpoint/2010/main" val="1788457652"/>
      </p:ext>
    </p:extLst>
  </p:cSld>
  <p:clrMapOvr>
    <a:masterClrMapping/>
  </p:clrMapOvr>
  <p:transition spd="slow">
    <p:wipe dir="d"/>
  </p:transition>
  <p:timing>
    <p:tnLst>
      <p:par>
        <p:cTn id="1" dur="indefinite" restart="never" nodeType="tmRoot"/>
      </p:par>
    </p:tnLst>
  </p:timing>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4 / </a:t>
            </a:r>
            <a:r>
              <a:rPr lang="fr-FR" sz="2400" b="1" i="1" dirty="0" smtClean="0">
                <a:solidFill>
                  <a:schemeClr val="accent2">
                    <a:lumMod val="75000"/>
                  </a:schemeClr>
                </a:solidFill>
              </a:rPr>
              <a:t>Récupération avec </a:t>
            </a:r>
            <a:r>
              <a:rPr lang="fr-FR" sz="2400" b="1" i="1" dirty="0" err="1" smtClean="0">
                <a:solidFill>
                  <a:schemeClr val="accent2">
                    <a:lumMod val="75000"/>
                  </a:schemeClr>
                </a:solidFill>
              </a:rPr>
              <a:t>fetchAll</a:t>
            </a:r>
            <a:r>
              <a:rPr lang="fr-FR" sz="2400" b="1" i="1" dirty="0" smtClean="0">
                <a:solidFill>
                  <a:schemeClr val="accent2">
                    <a:lumMod val="75000"/>
                  </a:schemeClr>
                </a:solidFill>
              </a:rPr>
              <a:t>()</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683568" y="1412776"/>
            <a:ext cx="8446352" cy="5328592"/>
          </a:xfrm>
        </p:spPr>
        <p:txBody>
          <a:bodyPr numCol="1">
            <a:normAutofit/>
          </a:bodyPr>
          <a:lstStyle/>
          <a:p>
            <a:pPr marL="0" indent="0">
              <a:buNone/>
            </a:pPr>
            <a:r>
              <a:rPr lang="fr-FR" sz="2000" b="1" dirty="0" smtClean="0">
                <a:solidFill>
                  <a:schemeClr val="tx2">
                    <a:lumMod val="75000"/>
                  </a:schemeClr>
                </a:solidFill>
              </a:rPr>
              <a:t>$</a:t>
            </a:r>
            <a:r>
              <a:rPr lang="fr-FR" sz="2000" b="1" dirty="0">
                <a:solidFill>
                  <a:schemeClr val="tx2">
                    <a:lumMod val="75000"/>
                  </a:schemeClr>
                </a:solidFill>
              </a:rPr>
              <a:t>argument </a:t>
            </a:r>
            <a:r>
              <a:rPr lang="fr-FR" sz="2000" dirty="0" smtClean="0"/>
              <a:t>: cette valeur est définie en fonction de </a:t>
            </a:r>
            <a:r>
              <a:rPr lang="fr-FR" sz="2000" b="1" dirty="0">
                <a:solidFill>
                  <a:schemeClr val="tx2">
                    <a:lumMod val="75000"/>
                  </a:schemeClr>
                </a:solidFill>
              </a:rPr>
              <a:t>$</a:t>
            </a:r>
            <a:r>
              <a:rPr lang="fr-FR" sz="2000" b="1" dirty="0" smtClean="0">
                <a:solidFill>
                  <a:schemeClr val="tx2">
                    <a:lumMod val="75000"/>
                  </a:schemeClr>
                </a:solidFill>
              </a:rPr>
              <a:t>style,</a:t>
            </a:r>
            <a:r>
              <a:rPr lang="fr-FR" sz="2000" dirty="0" smtClean="0"/>
              <a:t> par exemple, si $style = </a:t>
            </a:r>
            <a:r>
              <a:rPr lang="fr-FR" sz="2000" b="1" dirty="0"/>
              <a:t>PDO::</a:t>
            </a:r>
            <a:r>
              <a:rPr lang="fr-FR" sz="2000" b="1" dirty="0" smtClean="0"/>
              <a:t>FETCH_COLUMN, </a:t>
            </a:r>
            <a:r>
              <a:rPr lang="fr-FR" sz="2000" dirty="0" smtClean="0"/>
              <a:t>cet argument indiquera le n° de colonne.</a:t>
            </a:r>
          </a:p>
          <a:p>
            <a:pPr marL="0" indent="0">
              <a:buNone/>
            </a:pPr>
            <a:r>
              <a:rPr lang="fr-FR" sz="2000" dirty="0" smtClean="0"/>
              <a:t>si </a:t>
            </a:r>
            <a:r>
              <a:rPr lang="fr-FR" sz="2000" b="1" dirty="0" smtClean="0"/>
              <a:t>PDO::FETCH_CLASS </a:t>
            </a:r>
            <a:r>
              <a:rPr lang="fr-FR" sz="2000" dirty="0" smtClean="0"/>
              <a:t>est choisi, l'argument contiendra le nom de la classe.</a:t>
            </a:r>
          </a:p>
          <a:p>
            <a:pPr marL="0" indent="0">
              <a:buNone/>
            </a:pPr>
            <a:r>
              <a:rPr lang="fr-FR" sz="2000" b="1" dirty="0" smtClean="0"/>
              <a:t>$</a:t>
            </a:r>
            <a:r>
              <a:rPr lang="fr-FR" sz="2000" b="1" dirty="0" err="1" smtClean="0"/>
              <a:t>ctor_args</a:t>
            </a:r>
            <a:r>
              <a:rPr lang="fr-FR" sz="2000" dirty="0" smtClean="0"/>
              <a:t> : arguments du constructeur personnalisé de la classe si </a:t>
            </a:r>
            <a:r>
              <a:rPr lang="fr-FR" sz="2000" b="1" dirty="0"/>
              <a:t>PDO::FETCH_CLASS </a:t>
            </a:r>
            <a:r>
              <a:rPr lang="fr-FR" sz="2000" dirty="0"/>
              <a:t>est </a:t>
            </a:r>
            <a:r>
              <a:rPr lang="fr-FR" sz="2000" dirty="0" smtClean="0"/>
              <a:t>spécifié,</a:t>
            </a:r>
          </a:p>
          <a:p>
            <a:pPr marL="0" indent="0">
              <a:buNone/>
            </a:pPr>
            <a:r>
              <a:rPr lang="fr-FR" sz="2000" dirty="0" smtClean="0"/>
              <a:t>Exemple :</a:t>
            </a:r>
          </a:p>
          <a:p>
            <a:pPr marL="0" indent="0">
              <a:buNone/>
            </a:pPr>
            <a:endParaRPr lang="fr-FR" sz="2000"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200400"/>
            <a:ext cx="195262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6584703"/>
      </p:ext>
    </p:extLst>
  </p:cSld>
  <p:clrMapOvr>
    <a:masterClrMapping/>
  </p:clrMapOvr>
  <p:transition spd="slow">
    <p:wipe dir="d"/>
  </p:transition>
  <p:timing>
    <p:tnLst>
      <p:par>
        <p:cTn id="1" dur="indefinite" restart="never" nodeType="tmRoot"/>
      </p:par>
    </p:tnLst>
  </p:timing>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4 / </a:t>
            </a:r>
            <a:r>
              <a:rPr lang="fr-FR" sz="2400" b="1" i="1" dirty="0" smtClean="0">
                <a:solidFill>
                  <a:schemeClr val="accent2">
                    <a:lumMod val="75000"/>
                  </a:schemeClr>
                </a:solidFill>
              </a:rPr>
              <a:t>Récupération avec </a:t>
            </a:r>
            <a:r>
              <a:rPr lang="fr-FR" sz="2400" b="1" i="1" dirty="0" err="1" smtClean="0">
                <a:solidFill>
                  <a:schemeClr val="accent2">
                    <a:lumMod val="75000"/>
                  </a:schemeClr>
                </a:solidFill>
              </a:rPr>
              <a:t>fetchAll</a:t>
            </a:r>
            <a:r>
              <a:rPr lang="fr-FR" sz="2400" b="1" i="1" dirty="0" smtClean="0">
                <a:solidFill>
                  <a:schemeClr val="accent2">
                    <a:lumMod val="75000"/>
                  </a:schemeClr>
                </a:solidFill>
              </a:rPr>
              <a:t>()</a:t>
            </a:r>
            <a:endParaRPr lang="fr-FR" sz="2400" b="1" dirty="0">
              <a:solidFill>
                <a:schemeClr val="accent2">
                  <a:lumMod val="75000"/>
                </a:schemeClr>
              </a:solidFill>
            </a:endParaRPr>
          </a:p>
        </p:txBody>
      </p:sp>
      <p:sp>
        <p:nvSpPr>
          <p:cNvPr id="3" name="Espace réservé du contenu 2"/>
          <p:cNvSpPr>
            <a:spLocks noGrp="1"/>
          </p:cNvSpPr>
          <p:nvPr>
            <p:ph idx="1"/>
          </p:nvPr>
        </p:nvSpPr>
        <p:spPr>
          <a:xfrm>
            <a:off x="683568" y="1412776"/>
            <a:ext cx="8446352" cy="5328592"/>
          </a:xfrm>
        </p:spPr>
        <p:txBody>
          <a:bodyPr numCol="1">
            <a:normAutofit/>
          </a:bodyPr>
          <a:lstStyle/>
          <a:p>
            <a:pPr marL="0" indent="0">
              <a:buNone/>
            </a:pPr>
            <a:r>
              <a:rPr lang="fr-FR" sz="2000" b="1" dirty="0" smtClean="0">
                <a:solidFill>
                  <a:schemeClr val="tx2">
                    <a:lumMod val="75000"/>
                  </a:schemeClr>
                </a:solidFill>
              </a:rPr>
              <a:t>$</a:t>
            </a:r>
            <a:r>
              <a:rPr lang="fr-FR" sz="2000" b="1" dirty="0" err="1">
                <a:solidFill>
                  <a:schemeClr val="tx2">
                    <a:lumMod val="75000"/>
                  </a:schemeClr>
                </a:solidFill>
              </a:rPr>
              <a:t>query</a:t>
            </a:r>
            <a:r>
              <a:rPr lang="fr-FR" sz="2000" b="1" dirty="0">
                <a:solidFill>
                  <a:schemeClr val="tx2">
                    <a:lumMod val="75000"/>
                  </a:schemeClr>
                </a:solidFill>
              </a:rPr>
              <a:t> = "SELECT nom, </a:t>
            </a:r>
            <a:r>
              <a:rPr lang="fr-FR" sz="2000" b="1" dirty="0" err="1">
                <a:solidFill>
                  <a:schemeClr val="tx2">
                    <a:lumMod val="75000"/>
                  </a:schemeClr>
                </a:solidFill>
              </a:rPr>
              <a:t>prenom</a:t>
            </a:r>
            <a:r>
              <a:rPr lang="fr-FR" sz="2000" b="1" dirty="0">
                <a:solidFill>
                  <a:schemeClr val="tx2">
                    <a:lumMod val="75000"/>
                  </a:schemeClr>
                </a:solidFill>
              </a:rPr>
              <a:t> FROM </a:t>
            </a:r>
            <a:r>
              <a:rPr lang="fr-FR" sz="2000" b="1" dirty="0" err="1">
                <a:solidFill>
                  <a:schemeClr val="tx2">
                    <a:lumMod val="75000"/>
                  </a:schemeClr>
                </a:solidFill>
              </a:rPr>
              <a:t>adherents</a:t>
            </a:r>
            <a:r>
              <a:rPr lang="fr-FR" sz="2000" b="1" dirty="0">
                <a:solidFill>
                  <a:schemeClr val="tx2">
                    <a:lumMod val="75000"/>
                  </a:schemeClr>
                </a:solidFill>
              </a:rPr>
              <a:t> WHERE </a:t>
            </a:r>
            <a:r>
              <a:rPr lang="fr-FR" sz="2000" b="1" dirty="0" err="1">
                <a:solidFill>
                  <a:schemeClr val="tx2">
                    <a:lumMod val="75000"/>
                  </a:schemeClr>
                </a:solidFill>
              </a:rPr>
              <a:t>cp</a:t>
            </a:r>
            <a:r>
              <a:rPr lang="fr-FR" sz="2000" b="1" dirty="0">
                <a:solidFill>
                  <a:schemeClr val="tx2">
                    <a:lumMod val="75000"/>
                  </a:schemeClr>
                </a:solidFill>
              </a:rPr>
              <a:t> = ? ORDER BY nom";</a:t>
            </a:r>
          </a:p>
          <a:p>
            <a:pPr marL="0" indent="0">
              <a:buNone/>
            </a:pPr>
            <a:r>
              <a:rPr lang="fr-FR" sz="2000" b="1" dirty="0">
                <a:solidFill>
                  <a:schemeClr val="tx2">
                    <a:lumMod val="75000"/>
                  </a:schemeClr>
                </a:solidFill>
              </a:rPr>
              <a:t>$</a:t>
            </a:r>
            <a:r>
              <a:rPr lang="fr-FR" sz="2000" b="1" dirty="0" err="1">
                <a:solidFill>
                  <a:schemeClr val="tx2">
                    <a:lumMod val="75000"/>
                  </a:schemeClr>
                </a:solidFill>
              </a:rPr>
              <a:t>cp</a:t>
            </a:r>
            <a:r>
              <a:rPr lang="fr-FR" sz="2000" b="1" dirty="0">
                <a:solidFill>
                  <a:schemeClr val="tx2">
                    <a:lumMod val="75000"/>
                  </a:schemeClr>
                </a:solidFill>
              </a:rPr>
              <a:t> = "18000";</a:t>
            </a:r>
          </a:p>
          <a:p>
            <a:pPr marL="0" indent="0">
              <a:buNone/>
            </a:pPr>
            <a:r>
              <a:rPr lang="fr-FR" sz="2000" b="1" dirty="0" smtClean="0">
                <a:solidFill>
                  <a:schemeClr val="tx2">
                    <a:lumMod val="75000"/>
                  </a:schemeClr>
                </a:solidFill>
              </a:rPr>
              <a:t>$</a:t>
            </a:r>
            <a:r>
              <a:rPr lang="fr-FR" sz="2000" b="1" dirty="0">
                <a:solidFill>
                  <a:schemeClr val="tx2">
                    <a:lumMod val="75000"/>
                  </a:schemeClr>
                </a:solidFill>
              </a:rPr>
              <a:t>cmd = $</a:t>
            </a:r>
            <a:r>
              <a:rPr lang="fr-FR" sz="2000" b="1" dirty="0" err="1">
                <a:solidFill>
                  <a:schemeClr val="tx2">
                    <a:lumMod val="75000"/>
                  </a:schemeClr>
                </a:solidFill>
              </a:rPr>
              <a:t>dbh</a:t>
            </a:r>
            <a:r>
              <a:rPr lang="fr-FR" sz="2000" b="1" dirty="0">
                <a:solidFill>
                  <a:schemeClr val="tx2">
                    <a:lumMod val="75000"/>
                  </a:schemeClr>
                </a:solidFill>
              </a:rPr>
              <a:t>-&gt;</a:t>
            </a:r>
            <a:r>
              <a:rPr lang="fr-FR" sz="2000" b="1" dirty="0" err="1">
                <a:solidFill>
                  <a:schemeClr val="tx2">
                    <a:lumMod val="75000"/>
                  </a:schemeClr>
                </a:solidFill>
              </a:rPr>
              <a:t>prepare</a:t>
            </a:r>
            <a:r>
              <a:rPr lang="fr-FR" sz="2000" b="1" dirty="0">
                <a:solidFill>
                  <a:schemeClr val="tx2">
                    <a:lumMod val="75000"/>
                  </a:schemeClr>
                </a:solidFill>
              </a:rPr>
              <a:t>($</a:t>
            </a:r>
            <a:r>
              <a:rPr lang="fr-FR" sz="2000" b="1" dirty="0" err="1">
                <a:solidFill>
                  <a:schemeClr val="tx2">
                    <a:lumMod val="75000"/>
                  </a:schemeClr>
                </a:solidFill>
              </a:rPr>
              <a:t>query</a:t>
            </a:r>
            <a:r>
              <a:rPr lang="fr-FR" sz="2000" b="1" dirty="0">
                <a:solidFill>
                  <a:schemeClr val="tx2">
                    <a:lumMod val="75000"/>
                  </a:schemeClr>
                </a:solidFill>
              </a:rPr>
              <a:t>);</a:t>
            </a:r>
          </a:p>
          <a:p>
            <a:pPr marL="0" indent="0">
              <a:buNone/>
            </a:pPr>
            <a:r>
              <a:rPr lang="fr-FR" sz="2000" b="1" dirty="0" smtClean="0">
                <a:solidFill>
                  <a:schemeClr val="tx2">
                    <a:lumMod val="75000"/>
                  </a:schemeClr>
                </a:solidFill>
              </a:rPr>
              <a:t>$</a:t>
            </a:r>
            <a:r>
              <a:rPr lang="fr-FR" sz="2000" b="1" dirty="0">
                <a:solidFill>
                  <a:schemeClr val="tx2">
                    <a:lumMod val="75000"/>
                  </a:schemeClr>
                </a:solidFill>
              </a:rPr>
              <a:t>cmd-&gt;bindParam(1,$cp,PDO::PARAM_STR);</a:t>
            </a:r>
          </a:p>
          <a:p>
            <a:pPr marL="0" indent="0">
              <a:buNone/>
            </a:pPr>
            <a:r>
              <a:rPr lang="fr-FR" sz="2000" b="1" dirty="0" smtClean="0">
                <a:solidFill>
                  <a:schemeClr val="tx2">
                    <a:lumMod val="75000"/>
                  </a:schemeClr>
                </a:solidFill>
              </a:rPr>
              <a:t>$</a:t>
            </a:r>
            <a:r>
              <a:rPr lang="fr-FR" sz="2000" b="1" dirty="0">
                <a:solidFill>
                  <a:schemeClr val="tx2">
                    <a:lumMod val="75000"/>
                  </a:schemeClr>
                </a:solidFill>
              </a:rPr>
              <a:t>cmd-&gt;</a:t>
            </a:r>
            <a:r>
              <a:rPr lang="fr-FR" sz="2000" b="1" dirty="0" err="1">
                <a:solidFill>
                  <a:schemeClr val="tx2">
                    <a:lumMod val="75000"/>
                  </a:schemeClr>
                </a:solidFill>
              </a:rPr>
              <a:t>execute</a:t>
            </a:r>
            <a:r>
              <a:rPr lang="fr-FR" sz="2000" b="1" dirty="0">
                <a:solidFill>
                  <a:schemeClr val="tx2">
                    <a:lumMod val="75000"/>
                  </a:schemeClr>
                </a:solidFill>
              </a:rPr>
              <a:t>();</a:t>
            </a:r>
          </a:p>
          <a:p>
            <a:pPr marL="0" indent="0">
              <a:buNone/>
            </a:pPr>
            <a:r>
              <a:rPr lang="fr-FR" sz="2000" b="1" dirty="0" smtClean="0">
                <a:solidFill>
                  <a:schemeClr val="tx2">
                    <a:lumMod val="75000"/>
                  </a:schemeClr>
                </a:solidFill>
              </a:rPr>
              <a:t>$</a:t>
            </a:r>
            <a:r>
              <a:rPr lang="fr-FR" sz="2000" b="1" dirty="0" err="1">
                <a:solidFill>
                  <a:schemeClr val="tx2">
                    <a:lumMod val="75000"/>
                  </a:schemeClr>
                </a:solidFill>
              </a:rPr>
              <a:t>result</a:t>
            </a:r>
            <a:r>
              <a:rPr lang="fr-FR" sz="2000" b="1" dirty="0">
                <a:solidFill>
                  <a:schemeClr val="tx2">
                    <a:lumMod val="75000"/>
                  </a:schemeClr>
                </a:solidFill>
              </a:rPr>
              <a:t> = $cmd-&gt;</a:t>
            </a:r>
            <a:r>
              <a:rPr lang="fr-FR" sz="2000" b="1" dirty="0" err="1">
                <a:solidFill>
                  <a:schemeClr val="tx2">
                    <a:lumMod val="75000"/>
                  </a:schemeClr>
                </a:solidFill>
              </a:rPr>
              <a:t>fetchAll</a:t>
            </a:r>
            <a:r>
              <a:rPr lang="fr-FR" sz="2000" b="1" dirty="0">
                <a:solidFill>
                  <a:schemeClr val="tx2">
                    <a:lumMod val="75000"/>
                  </a:schemeClr>
                </a:solidFill>
              </a:rPr>
              <a:t>();</a:t>
            </a:r>
          </a:p>
          <a:p>
            <a:pPr marL="0" indent="0">
              <a:buNone/>
            </a:pPr>
            <a:r>
              <a:rPr lang="fr-FR" sz="2000" b="1" dirty="0" err="1" smtClean="0">
                <a:solidFill>
                  <a:schemeClr val="tx2">
                    <a:lumMod val="75000"/>
                  </a:schemeClr>
                </a:solidFill>
              </a:rPr>
              <a:t>foreach</a:t>
            </a:r>
            <a:r>
              <a:rPr lang="fr-FR" sz="2000" b="1" dirty="0" smtClean="0">
                <a:solidFill>
                  <a:schemeClr val="tx2">
                    <a:lumMod val="75000"/>
                  </a:schemeClr>
                </a:solidFill>
              </a:rPr>
              <a:t> </a:t>
            </a:r>
            <a:r>
              <a:rPr lang="fr-FR" sz="2000" b="1" dirty="0">
                <a:solidFill>
                  <a:schemeClr val="tx2">
                    <a:lumMod val="75000"/>
                  </a:schemeClr>
                </a:solidFill>
              </a:rPr>
              <a:t>($</a:t>
            </a:r>
            <a:r>
              <a:rPr lang="fr-FR" sz="2000" b="1" dirty="0" err="1">
                <a:solidFill>
                  <a:schemeClr val="tx2">
                    <a:lumMod val="75000"/>
                  </a:schemeClr>
                </a:solidFill>
              </a:rPr>
              <a:t>result</a:t>
            </a:r>
            <a:r>
              <a:rPr lang="fr-FR" sz="2000" b="1" dirty="0">
                <a:solidFill>
                  <a:schemeClr val="tx2">
                    <a:lumMod val="75000"/>
                  </a:schemeClr>
                </a:solidFill>
              </a:rPr>
              <a:t> as $key=&gt;$</a:t>
            </a:r>
            <a:r>
              <a:rPr lang="fr-FR" sz="2000" b="1" dirty="0" err="1">
                <a:solidFill>
                  <a:schemeClr val="tx2">
                    <a:lumMod val="75000"/>
                  </a:schemeClr>
                </a:solidFill>
              </a:rPr>
              <a:t>enreg</a:t>
            </a:r>
            <a:r>
              <a:rPr lang="fr-FR" sz="2000" b="1" dirty="0">
                <a:solidFill>
                  <a:schemeClr val="tx2">
                    <a:lumMod val="75000"/>
                  </a:schemeClr>
                </a:solidFill>
              </a:rPr>
              <a:t>) {</a:t>
            </a:r>
          </a:p>
          <a:p>
            <a:pPr marL="0" indent="0">
              <a:buNone/>
            </a:pPr>
            <a:r>
              <a:rPr lang="fr-FR" sz="2000" b="1" dirty="0">
                <a:solidFill>
                  <a:schemeClr val="tx2">
                    <a:lumMod val="75000"/>
                  </a:schemeClr>
                </a:solidFill>
              </a:rPr>
              <a:t>	</a:t>
            </a:r>
            <a:r>
              <a:rPr lang="fr-FR" sz="2000" b="1" dirty="0" err="1">
                <a:solidFill>
                  <a:schemeClr val="tx2">
                    <a:lumMod val="75000"/>
                  </a:schemeClr>
                </a:solidFill>
              </a:rPr>
              <a:t>foreach</a:t>
            </a:r>
            <a:r>
              <a:rPr lang="fr-FR" sz="2000" b="1" dirty="0">
                <a:solidFill>
                  <a:schemeClr val="tx2">
                    <a:lumMod val="75000"/>
                  </a:schemeClr>
                </a:solidFill>
              </a:rPr>
              <a:t> ($</a:t>
            </a:r>
            <a:r>
              <a:rPr lang="fr-FR" sz="2000" b="1" dirty="0" err="1">
                <a:solidFill>
                  <a:schemeClr val="tx2">
                    <a:lumMod val="75000"/>
                  </a:schemeClr>
                </a:solidFill>
              </a:rPr>
              <a:t>enreg</a:t>
            </a:r>
            <a:r>
              <a:rPr lang="fr-FR" sz="2000" b="1" dirty="0">
                <a:solidFill>
                  <a:schemeClr val="tx2">
                    <a:lumMod val="75000"/>
                  </a:schemeClr>
                </a:solidFill>
              </a:rPr>
              <a:t> as $key1=&gt;$</a:t>
            </a:r>
            <a:r>
              <a:rPr lang="fr-FR" sz="2000" b="1" dirty="0" err="1">
                <a:solidFill>
                  <a:schemeClr val="tx2">
                    <a:lumMod val="75000"/>
                  </a:schemeClr>
                </a:solidFill>
              </a:rPr>
              <a:t>cont</a:t>
            </a:r>
            <a:r>
              <a:rPr lang="fr-FR" sz="2000" b="1" dirty="0">
                <a:solidFill>
                  <a:schemeClr val="tx2">
                    <a:lumMod val="75000"/>
                  </a:schemeClr>
                </a:solidFill>
              </a:rPr>
              <a:t>) {</a:t>
            </a:r>
          </a:p>
          <a:p>
            <a:pPr marL="0" indent="0">
              <a:buNone/>
            </a:pPr>
            <a:r>
              <a:rPr lang="fr-FR" sz="2000" b="1" dirty="0">
                <a:solidFill>
                  <a:schemeClr val="tx2">
                    <a:lumMod val="75000"/>
                  </a:schemeClr>
                </a:solidFill>
              </a:rPr>
              <a:t>		</a:t>
            </a:r>
            <a:r>
              <a:rPr lang="fr-FR" sz="2000" b="1" dirty="0" err="1">
                <a:solidFill>
                  <a:schemeClr val="tx2">
                    <a:lumMod val="75000"/>
                  </a:schemeClr>
                </a:solidFill>
              </a:rPr>
              <a:t>echo</a:t>
            </a:r>
            <a:r>
              <a:rPr lang="fr-FR" sz="2000" b="1" dirty="0">
                <a:solidFill>
                  <a:schemeClr val="tx2">
                    <a:lumMod val="75000"/>
                  </a:schemeClr>
                </a:solidFill>
              </a:rPr>
              <a:t> $key. "-".$key1."-".$</a:t>
            </a:r>
            <a:r>
              <a:rPr lang="fr-FR" sz="2000" b="1" dirty="0" err="1">
                <a:solidFill>
                  <a:schemeClr val="tx2">
                    <a:lumMod val="75000"/>
                  </a:schemeClr>
                </a:solidFill>
              </a:rPr>
              <a:t>cont</a:t>
            </a:r>
            <a:r>
              <a:rPr lang="fr-FR" sz="2000" b="1" dirty="0">
                <a:solidFill>
                  <a:schemeClr val="tx2">
                    <a:lumMod val="75000"/>
                  </a:schemeClr>
                </a:solidFill>
              </a:rPr>
              <a:t>."&lt;</a:t>
            </a:r>
            <a:r>
              <a:rPr lang="fr-FR" sz="2000" b="1" dirty="0" err="1">
                <a:solidFill>
                  <a:schemeClr val="tx2">
                    <a:lumMod val="75000"/>
                  </a:schemeClr>
                </a:solidFill>
              </a:rPr>
              <a:t>br</a:t>
            </a:r>
            <a:r>
              <a:rPr lang="fr-FR" sz="2000" b="1" dirty="0">
                <a:solidFill>
                  <a:schemeClr val="tx2">
                    <a:lumMod val="75000"/>
                  </a:schemeClr>
                </a:solidFill>
              </a:rPr>
              <a:t>/&gt;";</a:t>
            </a:r>
          </a:p>
          <a:p>
            <a:pPr marL="0" indent="0">
              <a:buNone/>
            </a:pPr>
            <a:r>
              <a:rPr lang="fr-FR" sz="2000" b="1" dirty="0">
                <a:solidFill>
                  <a:schemeClr val="tx2">
                    <a:lumMod val="75000"/>
                  </a:schemeClr>
                </a:solidFill>
              </a:rPr>
              <a:t>	}</a:t>
            </a:r>
          </a:p>
          <a:p>
            <a:pPr marL="0" indent="0">
              <a:buNone/>
            </a:pPr>
            <a:r>
              <a:rPr lang="fr-FR" sz="2000" b="1" dirty="0" smtClean="0">
                <a:solidFill>
                  <a:schemeClr val="tx2">
                    <a:lumMod val="75000"/>
                  </a:schemeClr>
                </a:solidFill>
              </a:rPr>
              <a:t>}</a:t>
            </a:r>
            <a:endParaRPr lang="fr-FR" sz="2000" dirty="0" smtClean="0"/>
          </a:p>
        </p:txBody>
      </p:sp>
    </p:spTree>
    <p:extLst>
      <p:ext uri="{BB962C8B-B14F-4D97-AF65-F5344CB8AC3E}">
        <p14:creationId xmlns:p14="http://schemas.microsoft.com/office/powerpoint/2010/main" val="1102681185"/>
      </p:ext>
    </p:extLst>
  </p:cSld>
  <p:clrMapOvr>
    <a:masterClrMapping/>
  </p:clrMapOvr>
  <p:transition spd="slow">
    <p:wipe dir="d"/>
  </p:transition>
  <p:timing>
    <p:tnLst>
      <p:par>
        <p:cTn id="1" dur="indefinite" restart="never" nodeType="tmRoot"/>
      </p:par>
    </p:tnLst>
  </p:timing>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a:t>
            </a:r>
            <a:r>
              <a:rPr lang="fr-FR" sz="2000" b="1" i="1" dirty="0" smtClean="0">
                <a:solidFill>
                  <a:schemeClr val="accent2">
                    <a:lumMod val="75000"/>
                  </a:schemeClr>
                </a:solidFill>
              </a:rPr>
              <a:t>4 / Récupération avec </a:t>
            </a:r>
            <a:r>
              <a:rPr lang="fr-FR" sz="2000" b="1" i="1" dirty="0" err="1" smtClean="0">
                <a:solidFill>
                  <a:schemeClr val="accent2">
                    <a:lumMod val="75000"/>
                  </a:schemeClr>
                </a:solidFill>
              </a:rPr>
              <a:t>fetchColumn</a:t>
            </a:r>
            <a:r>
              <a:rPr lang="fr-FR" sz="2000" b="1" i="1" dirty="0" smtClean="0">
                <a:solidFill>
                  <a:schemeClr val="accent2">
                    <a:lumMod val="75000"/>
                  </a:schemeClr>
                </a:solidFill>
              </a:rPr>
              <a:t>()</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83568" y="1412776"/>
            <a:ext cx="8446352" cy="5328592"/>
          </a:xfrm>
        </p:spPr>
        <p:txBody>
          <a:bodyPr numCol="1">
            <a:normAutofit/>
          </a:bodyPr>
          <a:lstStyle/>
          <a:p>
            <a:pPr marL="0" indent="0">
              <a:buNone/>
            </a:pPr>
            <a:r>
              <a:rPr lang="fr-FR" sz="2000" dirty="0" smtClean="0">
                <a:solidFill>
                  <a:schemeClr val="tx2">
                    <a:lumMod val="75000"/>
                  </a:schemeClr>
                </a:solidFill>
              </a:rPr>
              <a:t>chaine</a:t>
            </a:r>
            <a:r>
              <a:rPr lang="fr-FR" sz="2000" dirty="0" smtClean="0"/>
              <a:t> </a:t>
            </a:r>
            <a:r>
              <a:rPr lang="fr-FR" sz="2000" dirty="0"/>
              <a:t>PDOStatement-</a:t>
            </a:r>
            <a:r>
              <a:rPr lang="fr-FR" sz="2000" dirty="0" smtClean="0"/>
              <a:t>&gt;</a:t>
            </a:r>
            <a:r>
              <a:rPr lang="fr-FR" sz="2000" b="1" dirty="0" err="1" smtClean="0">
                <a:solidFill>
                  <a:schemeClr val="accent2">
                    <a:lumMod val="75000"/>
                  </a:schemeClr>
                </a:solidFill>
              </a:rPr>
              <a:t>fetchColumn</a:t>
            </a:r>
            <a:r>
              <a:rPr lang="fr-FR" sz="2000" b="1" dirty="0" smtClean="0">
                <a:solidFill>
                  <a:schemeClr val="accent2">
                    <a:lumMod val="75000"/>
                  </a:schemeClr>
                </a:solidFill>
              </a:rPr>
              <a:t>(</a:t>
            </a:r>
            <a:r>
              <a:rPr lang="fr-FR" sz="2000" b="1" dirty="0" smtClean="0">
                <a:solidFill>
                  <a:schemeClr val="tx2">
                    <a:lumMod val="75000"/>
                  </a:schemeClr>
                </a:solidFill>
              </a:rPr>
              <a:t>[$</a:t>
            </a:r>
            <a:r>
              <a:rPr lang="fr-FR" sz="2000" b="1" dirty="0" err="1" smtClean="0">
                <a:solidFill>
                  <a:schemeClr val="tx2">
                    <a:lumMod val="75000"/>
                  </a:schemeClr>
                </a:solidFill>
              </a:rPr>
              <a:t>colnum</a:t>
            </a:r>
            <a:r>
              <a:rPr lang="fr-FR" sz="2000" b="1" dirty="0" smtClean="0">
                <a:solidFill>
                  <a:schemeClr val="tx2">
                    <a:lumMod val="75000"/>
                  </a:schemeClr>
                </a:solidFill>
              </a:rPr>
              <a:t>]</a:t>
            </a:r>
            <a:r>
              <a:rPr lang="fr-FR" sz="2000" b="1" dirty="0" smtClean="0">
                <a:solidFill>
                  <a:schemeClr val="accent2">
                    <a:lumMod val="75000"/>
                  </a:schemeClr>
                </a:solidFill>
              </a:rPr>
              <a:t>)</a:t>
            </a:r>
          </a:p>
          <a:p>
            <a:pPr marL="0" indent="0">
              <a:buNone/>
            </a:pPr>
            <a:endParaRPr lang="fr-FR" sz="2000" b="1" dirty="0">
              <a:solidFill>
                <a:schemeClr val="accent2">
                  <a:lumMod val="75000"/>
                </a:schemeClr>
              </a:solidFill>
            </a:endParaRPr>
          </a:p>
          <a:p>
            <a:pPr marL="0" indent="0">
              <a:buNone/>
            </a:pPr>
            <a:r>
              <a:rPr lang="fr-FR" sz="2000" dirty="0" smtClean="0"/>
              <a:t>Récupère une chaîne contenant le champ spécifié par </a:t>
            </a:r>
            <a:r>
              <a:rPr lang="fr-FR" sz="2000" b="1" dirty="0" smtClean="0">
                <a:solidFill>
                  <a:schemeClr val="tx2">
                    <a:lumMod val="75000"/>
                  </a:schemeClr>
                </a:solidFill>
              </a:rPr>
              <a:t>$</a:t>
            </a:r>
            <a:r>
              <a:rPr lang="fr-FR" sz="2000" b="1" dirty="0" err="1" smtClean="0">
                <a:solidFill>
                  <a:schemeClr val="tx2">
                    <a:lumMod val="75000"/>
                  </a:schemeClr>
                </a:solidFill>
              </a:rPr>
              <a:t>colnum</a:t>
            </a:r>
            <a:r>
              <a:rPr lang="fr-FR" sz="2000" b="1" dirty="0">
                <a:solidFill>
                  <a:schemeClr val="tx2">
                    <a:lumMod val="75000"/>
                  </a:schemeClr>
                </a:solidFill>
              </a:rPr>
              <a:t> </a:t>
            </a:r>
            <a:r>
              <a:rPr lang="fr-FR" sz="2000" dirty="0" smtClean="0"/>
              <a:t>ou</a:t>
            </a:r>
            <a:r>
              <a:rPr lang="fr-FR" sz="2000" b="1" dirty="0" smtClean="0">
                <a:solidFill>
                  <a:schemeClr val="tx2">
                    <a:lumMod val="75000"/>
                  </a:schemeClr>
                </a:solidFill>
              </a:rPr>
              <a:t> false </a:t>
            </a:r>
            <a:r>
              <a:rPr lang="fr-FR" sz="2000" dirty="0" smtClean="0"/>
              <a:t>s'il n'y a plus de ligne.</a:t>
            </a:r>
          </a:p>
          <a:p>
            <a:pPr marL="0" indent="0">
              <a:buNone/>
            </a:pPr>
            <a:r>
              <a:rPr lang="fr-FR" sz="2000" b="1" dirty="0" smtClean="0">
                <a:solidFill>
                  <a:schemeClr val="tx2">
                    <a:lumMod val="75000"/>
                  </a:schemeClr>
                </a:solidFill>
              </a:rPr>
              <a:t>$</a:t>
            </a:r>
            <a:r>
              <a:rPr lang="fr-FR" sz="2000" b="1" dirty="0" err="1" smtClean="0">
                <a:solidFill>
                  <a:schemeClr val="tx2">
                    <a:lumMod val="75000"/>
                  </a:schemeClr>
                </a:solidFill>
              </a:rPr>
              <a:t>colnum</a:t>
            </a:r>
            <a:r>
              <a:rPr lang="fr-FR" sz="2000" b="1" dirty="0" smtClean="0">
                <a:solidFill>
                  <a:schemeClr val="tx2">
                    <a:lumMod val="75000"/>
                  </a:schemeClr>
                </a:solidFill>
              </a:rPr>
              <a:t> </a:t>
            </a:r>
            <a:r>
              <a:rPr lang="fr-FR" sz="2000" dirty="0" smtClean="0"/>
              <a:t>: entier égal au numéro du champ de la requête commençant à 0 (valeur par défaut).</a:t>
            </a:r>
          </a:p>
          <a:p>
            <a:pPr marL="0" indent="0">
              <a:buNone/>
            </a:pPr>
            <a:r>
              <a:rPr lang="fr-FR" sz="2000" dirty="0" smtClean="0"/>
              <a:t>Exemple : requête sélectionnant le premier champ donnant ceci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2103" y="3789040"/>
            <a:ext cx="1879409"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9602543"/>
      </p:ext>
    </p:extLst>
  </p:cSld>
  <p:clrMapOvr>
    <a:masterClrMapping/>
  </p:clrMapOvr>
  <p:transition spd="slow">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Opérateur de contrôle d'erreur</a:t>
            </a:r>
            <a:endParaRPr lang="fr-FR" dirty="0"/>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dirty="0"/>
              <a:t>PHP supporte un opérateur de contrôle d'erreur : c'est </a:t>
            </a:r>
            <a:r>
              <a:rPr lang="fr-FR" sz="2000" b="1" dirty="0">
                <a:solidFill>
                  <a:schemeClr val="accent2">
                    <a:lumMod val="75000"/>
                  </a:schemeClr>
                </a:solidFill>
              </a:rPr>
              <a:t>@</a:t>
            </a:r>
            <a:r>
              <a:rPr lang="fr-FR" sz="2000" dirty="0"/>
              <a:t>. Lorsque cet opérateur est ajouté en préfixe d'une expression PHP, les messages d'erreur qui peuvent être générés par cette expression seront ignorés. </a:t>
            </a:r>
            <a:endParaRPr lang="fr-FR" sz="2000" dirty="0" smtClean="0"/>
          </a:p>
          <a:p>
            <a:pPr marL="0" indent="0">
              <a:buNone/>
            </a:pPr>
            <a:endParaRPr lang="fr-FR" sz="2000" dirty="0"/>
          </a:p>
          <a:p>
            <a:pPr marL="0" indent="0">
              <a:buNone/>
            </a:pPr>
            <a:r>
              <a:rPr lang="fr-FR" sz="2000" dirty="0"/>
              <a:t>$retour=</a:t>
            </a:r>
            <a:r>
              <a:rPr lang="fr-FR" sz="2000" b="1" dirty="0">
                <a:solidFill>
                  <a:schemeClr val="accent2">
                    <a:lumMod val="75000"/>
                  </a:schemeClr>
                </a:solidFill>
              </a:rPr>
              <a:t>@</a:t>
            </a:r>
            <a:r>
              <a:rPr lang="fr-FR" sz="2000" dirty="0"/>
              <a:t>$tab[</a:t>
            </a:r>
            <a:r>
              <a:rPr lang="fr-FR" sz="2000" dirty="0" smtClean="0"/>
              <a:t>'janvier']; </a:t>
            </a:r>
          </a:p>
          <a:p>
            <a:pPr marL="0" indent="0">
              <a:buNone/>
            </a:pPr>
            <a:r>
              <a:rPr lang="fr-FR" sz="2000" dirty="0" smtClean="0"/>
              <a:t>// </a:t>
            </a:r>
            <a:r>
              <a:rPr lang="fr-FR" sz="2000" dirty="0"/>
              <a:t>ne retourne pas </a:t>
            </a:r>
            <a:r>
              <a:rPr lang="fr-FR" sz="2000" dirty="0" smtClean="0"/>
              <a:t>d'erreur </a:t>
            </a:r>
            <a:r>
              <a:rPr lang="fr-FR" sz="2000" dirty="0"/>
              <a:t>si </a:t>
            </a:r>
            <a:r>
              <a:rPr lang="fr-FR" sz="2000" dirty="0" smtClean="0"/>
              <a:t>la clé 'janvier' </a:t>
            </a:r>
            <a:r>
              <a:rPr lang="fr-FR" sz="2000" dirty="0"/>
              <a:t>n'existe pas</a:t>
            </a:r>
          </a:p>
          <a:p>
            <a:pPr marL="0" indent="0">
              <a:buNone/>
            </a:pPr>
            <a:endParaRPr lang="fr-FR" sz="2000" dirty="0" smtClean="0"/>
          </a:p>
        </p:txBody>
      </p:sp>
    </p:spTree>
    <p:extLst>
      <p:ext uri="{BB962C8B-B14F-4D97-AF65-F5344CB8AC3E}">
        <p14:creationId xmlns:p14="http://schemas.microsoft.com/office/powerpoint/2010/main" val="1437752995"/>
      </p:ext>
    </p:extLst>
  </p:cSld>
  <p:clrMapOvr>
    <a:masterClrMapping/>
  </p:clrMapOvr>
  <p:transition spd="slow">
    <p:wipe dir="d"/>
  </p:transition>
  <p:timing>
    <p:tnLst>
      <p:par>
        <p:cTn id="1" dur="indefinite" restart="never" nodeType="tmRoot"/>
      </p:par>
    </p:tnLst>
  </p:timing>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a:t>
            </a:r>
            <a:r>
              <a:rPr lang="fr-FR" sz="2000" b="1" i="1" dirty="0" smtClean="0">
                <a:solidFill>
                  <a:schemeClr val="accent2">
                    <a:lumMod val="75000"/>
                  </a:schemeClr>
                </a:solidFill>
              </a:rPr>
              <a:t>4 / Récupération avec </a:t>
            </a:r>
            <a:r>
              <a:rPr lang="fr-FR" sz="2000" b="1" i="1" dirty="0" err="1" smtClean="0">
                <a:solidFill>
                  <a:schemeClr val="accent2">
                    <a:lumMod val="75000"/>
                  </a:schemeClr>
                </a:solidFill>
              </a:rPr>
              <a:t>fetchColumn</a:t>
            </a:r>
            <a:r>
              <a:rPr lang="fr-FR" sz="2000" b="1" i="1" dirty="0" smtClean="0">
                <a:solidFill>
                  <a:schemeClr val="accent2">
                    <a:lumMod val="75000"/>
                  </a:schemeClr>
                </a:solidFill>
              </a:rPr>
              <a:t>()</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83568" y="1412776"/>
            <a:ext cx="8446352" cy="5328592"/>
          </a:xfrm>
        </p:spPr>
        <p:txBody>
          <a:bodyPr numCol="1">
            <a:normAutofit/>
          </a:bodyPr>
          <a:lstStyle/>
          <a:p>
            <a:pPr marL="0" indent="0">
              <a:buNone/>
            </a:pPr>
            <a:r>
              <a:rPr lang="fr-FR" sz="2000" dirty="0" smtClean="0"/>
              <a:t>Exemple :</a:t>
            </a:r>
          </a:p>
          <a:p>
            <a:pPr marL="0" indent="0">
              <a:buNone/>
            </a:pPr>
            <a:r>
              <a:rPr lang="fr-FR" sz="1400" b="1" dirty="0">
                <a:solidFill>
                  <a:srgbClr val="FF0000"/>
                </a:solidFill>
                <a:latin typeface="Courier New" pitchFamily="49" charset="0"/>
                <a:cs typeface="Courier New" pitchFamily="49" charset="0"/>
              </a:rPr>
              <a:t>&lt;?PHP</a:t>
            </a:r>
          </a:p>
          <a:p>
            <a:pPr marL="0" indent="0">
              <a:buNone/>
            </a:pPr>
            <a:r>
              <a:rPr lang="fr-FR" sz="1400" b="1" dirty="0">
                <a:latin typeface="Courier New" pitchFamily="49" charset="0"/>
                <a:cs typeface="Courier New" pitchFamily="49" charset="0"/>
              </a:rPr>
              <a:t>$</a:t>
            </a:r>
            <a:r>
              <a:rPr lang="fr-FR" sz="1400" b="1" dirty="0" err="1">
                <a:latin typeface="Courier New" pitchFamily="49" charset="0"/>
                <a:cs typeface="Courier New" pitchFamily="49" charset="0"/>
              </a:rPr>
              <a:t>query</a:t>
            </a:r>
            <a:r>
              <a:rPr lang="fr-FR" sz="1400" b="1" dirty="0">
                <a:latin typeface="Courier New" pitchFamily="49" charset="0"/>
                <a:cs typeface="Courier New" pitchFamily="49" charset="0"/>
              </a:rPr>
              <a:t> = "SELECT nom, </a:t>
            </a:r>
            <a:r>
              <a:rPr lang="fr-FR" sz="1400" b="1" dirty="0" err="1">
                <a:latin typeface="Courier New" pitchFamily="49" charset="0"/>
                <a:cs typeface="Courier New" pitchFamily="49" charset="0"/>
              </a:rPr>
              <a:t>prenom</a:t>
            </a:r>
            <a:r>
              <a:rPr lang="fr-FR" sz="1400" b="1" dirty="0">
                <a:latin typeface="Courier New" pitchFamily="49" charset="0"/>
                <a:cs typeface="Courier New" pitchFamily="49" charset="0"/>
              </a:rPr>
              <a:t> FROM </a:t>
            </a:r>
            <a:r>
              <a:rPr lang="fr-FR" sz="1400" b="1" dirty="0" err="1">
                <a:latin typeface="Courier New" pitchFamily="49" charset="0"/>
                <a:cs typeface="Courier New" pitchFamily="49" charset="0"/>
              </a:rPr>
              <a:t>adherents</a:t>
            </a:r>
            <a:r>
              <a:rPr lang="fr-FR" sz="1400" b="1" dirty="0">
                <a:latin typeface="Courier New" pitchFamily="49" charset="0"/>
                <a:cs typeface="Courier New" pitchFamily="49" charset="0"/>
              </a:rPr>
              <a:t> WHERE </a:t>
            </a:r>
            <a:r>
              <a:rPr lang="fr-FR" sz="1400" b="1" dirty="0" err="1">
                <a:latin typeface="Courier New" pitchFamily="49" charset="0"/>
                <a:cs typeface="Courier New" pitchFamily="49" charset="0"/>
              </a:rPr>
              <a:t>cp</a:t>
            </a:r>
            <a:r>
              <a:rPr lang="fr-FR" sz="1400" b="1" dirty="0">
                <a:latin typeface="Courier New" pitchFamily="49" charset="0"/>
                <a:cs typeface="Courier New" pitchFamily="49" charset="0"/>
              </a:rPr>
              <a:t> = ? ORDER BY nom";</a:t>
            </a:r>
          </a:p>
          <a:p>
            <a:pPr marL="0" indent="0">
              <a:buNone/>
            </a:pPr>
            <a:r>
              <a:rPr lang="fr-FR" sz="1400" b="1" dirty="0">
                <a:latin typeface="Courier New" pitchFamily="49" charset="0"/>
                <a:cs typeface="Courier New" pitchFamily="49" charset="0"/>
              </a:rPr>
              <a:t>$</a:t>
            </a:r>
            <a:r>
              <a:rPr lang="fr-FR" sz="1400" b="1" dirty="0" err="1">
                <a:latin typeface="Courier New" pitchFamily="49" charset="0"/>
                <a:cs typeface="Courier New" pitchFamily="49" charset="0"/>
              </a:rPr>
              <a:t>cp</a:t>
            </a:r>
            <a:r>
              <a:rPr lang="fr-FR" sz="1400" b="1" dirty="0">
                <a:latin typeface="Courier New" pitchFamily="49" charset="0"/>
                <a:cs typeface="Courier New" pitchFamily="49" charset="0"/>
              </a:rPr>
              <a:t> = "18000";</a:t>
            </a:r>
          </a:p>
          <a:p>
            <a:pPr marL="0" indent="0">
              <a:buNone/>
            </a:pPr>
            <a:r>
              <a:rPr lang="fr-FR" sz="1400" b="1" dirty="0" err="1">
                <a:latin typeface="Courier New" pitchFamily="49" charset="0"/>
                <a:cs typeface="Courier New" pitchFamily="49" charset="0"/>
              </a:rPr>
              <a:t>try</a:t>
            </a:r>
            <a:r>
              <a:rPr lang="fr-FR" sz="1400" b="1" dirty="0">
                <a:latin typeface="Courier New" pitchFamily="49" charset="0"/>
                <a:cs typeface="Courier New" pitchFamily="49" charset="0"/>
              </a:rPr>
              <a:t> {</a:t>
            </a:r>
          </a:p>
          <a:p>
            <a:pPr marL="0" indent="0">
              <a:buNone/>
            </a:pPr>
            <a:r>
              <a:rPr lang="fr-FR" sz="1400" b="1" dirty="0">
                <a:latin typeface="Courier New" pitchFamily="49" charset="0"/>
                <a:cs typeface="Courier New" pitchFamily="49" charset="0"/>
              </a:rPr>
              <a:t>	$cmd = $</a:t>
            </a:r>
            <a:r>
              <a:rPr lang="fr-FR" sz="1400" b="1" dirty="0" err="1">
                <a:latin typeface="Courier New" pitchFamily="49" charset="0"/>
                <a:cs typeface="Courier New" pitchFamily="49" charset="0"/>
              </a:rPr>
              <a:t>dbh</a:t>
            </a:r>
            <a:r>
              <a:rPr lang="fr-FR" sz="1400" b="1" dirty="0">
                <a:latin typeface="Courier New" pitchFamily="49" charset="0"/>
                <a:cs typeface="Courier New" pitchFamily="49" charset="0"/>
              </a:rPr>
              <a:t>-&gt;</a:t>
            </a:r>
            <a:r>
              <a:rPr lang="fr-FR" sz="1400" b="1" dirty="0" err="1">
                <a:latin typeface="Courier New" pitchFamily="49" charset="0"/>
                <a:cs typeface="Courier New" pitchFamily="49" charset="0"/>
              </a:rPr>
              <a:t>prepare</a:t>
            </a:r>
            <a:r>
              <a:rPr lang="fr-FR" sz="1400" b="1" dirty="0">
                <a:latin typeface="Courier New" pitchFamily="49" charset="0"/>
                <a:cs typeface="Courier New" pitchFamily="49" charset="0"/>
              </a:rPr>
              <a:t>($</a:t>
            </a:r>
            <a:r>
              <a:rPr lang="fr-FR" sz="1400" b="1" dirty="0" err="1">
                <a:latin typeface="Courier New" pitchFamily="49" charset="0"/>
                <a:cs typeface="Courier New" pitchFamily="49" charset="0"/>
              </a:rPr>
              <a:t>query</a:t>
            </a:r>
            <a:r>
              <a:rPr lang="fr-FR" sz="1400" b="1" dirty="0">
                <a:latin typeface="Courier New" pitchFamily="49" charset="0"/>
                <a:cs typeface="Courier New" pitchFamily="49" charset="0"/>
              </a:rPr>
              <a:t>);</a:t>
            </a:r>
          </a:p>
          <a:p>
            <a:pPr marL="0" indent="0">
              <a:buNone/>
            </a:pPr>
            <a:r>
              <a:rPr lang="fr-FR" sz="1400" b="1" dirty="0">
                <a:latin typeface="Courier New" pitchFamily="49" charset="0"/>
                <a:cs typeface="Courier New" pitchFamily="49" charset="0"/>
              </a:rPr>
              <a:t>	$cmd-&gt;bindParam(1,$cp,PDO::PARAM_STR);</a:t>
            </a:r>
          </a:p>
          <a:p>
            <a:pPr marL="0" indent="0">
              <a:buNone/>
            </a:pPr>
            <a:r>
              <a:rPr lang="fr-FR" sz="1400" b="1" dirty="0">
                <a:latin typeface="Courier New" pitchFamily="49" charset="0"/>
                <a:cs typeface="Courier New" pitchFamily="49" charset="0"/>
              </a:rPr>
              <a:t>	$cmd-&gt;</a:t>
            </a:r>
            <a:r>
              <a:rPr lang="fr-FR" sz="1400" b="1" dirty="0" err="1">
                <a:latin typeface="Courier New" pitchFamily="49" charset="0"/>
                <a:cs typeface="Courier New" pitchFamily="49" charset="0"/>
              </a:rPr>
              <a:t>execute</a:t>
            </a:r>
            <a:r>
              <a:rPr lang="fr-FR" sz="1400" b="1" dirty="0">
                <a:latin typeface="Courier New" pitchFamily="49" charset="0"/>
                <a:cs typeface="Courier New" pitchFamily="49" charset="0"/>
              </a:rPr>
              <a:t>();</a:t>
            </a:r>
          </a:p>
          <a:p>
            <a:pPr marL="0" indent="0">
              <a:buNone/>
            </a:pPr>
            <a:r>
              <a:rPr lang="fr-FR" sz="1400" b="1" dirty="0">
                <a:latin typeface="Courier New" pitchFamily="49" charset="0"/>
                <a:cs typeface="Courier New" pitchFamily="49" charset="0"/>
              </a:rPr>
              <a:t>	do  {</a:t>
            </a:r>
          </a:p>
          <a:p>
            <a:pPr marL="0" indent="0">
              <a:buNone/>
            </a:pPr>
            <a:r>
              <a:rPr lang="fr-FR" sz="1400" b="1" dirty="0">
                <a:latin typeface="Courier New" pitchFamily="49" charset="0"/>
                <a:cs typeface="Courier New" pitchFamily="49" charset="0"/>
              </a:rPr>
              <a:t>		$</a:t>
            </a:r>
            <a:r>
              <a:rPr lang="fr-FR" sz="1400" b="1" dirty="0" err="1">
                <a:latin typeface="Courier New" pitchFamily="49" charset="0"/>
                <a:cs typeface="Courier New" pitchFamily="49" charset="0"/>
              </a:rPr>
              <a:t>result</a:t>
            </a:r>
            <a:r>
              <a:rPr lang="fr-FR" sz="1400" b="1" dirty="0">
                <a:latin typeface="Courier New" pitchFamily="49" charset="0"/>
                <a:cs typeface="Courier New" pitchFamily="49" charset="0"/>
              </a:rPr>
              <a:t> = $cmd-&gt;</a:t>
            </a:r>
            <a:r>
              <a:rPr lang="fr-FR" sz="1400" b="1" dirty="0" err="1">
                <a:latin typeface="Courier New" pitchFamily="49" charset="0"/>
                <a:cs typeface="Courier New" pitchFamily="49" charset="0"/>
              </a:rPr>
              <a:t>fetchColumn</a:t>
            </a:r>
            <a:r>
              <a:rPr lang="fr-FR" sz="1400" b="1" dirty="0">
                <a:latin typeface="Courier New" pitchFamily="49" charset="0"/>
                <a:cs typeface="Courier New" pitchFamily="49" charset="0"/>
              </a:rPr>
              <a:t>();</a:t>
            </a:r>
          </a:p>
          <a:p>
            <a:pPr marL="0" indent="0">
              <a:buNone/>
            </a:pPr>
            <a:r>
              <a:rPr lang="fr-FR" sz="1400" b="1" dirty="0">
                <a:latin typeface="Courier New" pitchFamily="49" charset="0"/>
                <a:cs typeface="Courier New" pitchFamily="49" charset="0"/>
              </a:rPr>
              <a:t>		</a:t>
            </a:r>
            <a:r>
              <a:rPr lang="fr-FR" sz="1400" b="1" dirty="0" err="1">
                <a:latin typeface="Courier New" pitchFamily="49" charset="0"/>
                <a:cs typeface="Courier New" pitchFamily="49" charset="0"/>
              </a:rPr>
              <a:t>echo</a:t>
            </a:r>
            <a:r>
              <a:rPr lang="fr-FR" sz="1400" b="1" dirty="0">
                <a:latin typeface="Courier New" pitchFamily="49" charset="0"/>
                <a:cs typeface="Courier New" pitchFamily="49" charset="0"/>
              </a:rPr>
              <a:t> $</a:t>
            </a:r>
            <a:r>
              <a:rPr lang="fr-FR" sz="1400" b="1" dirty="0" err="1">
                <a:latin typeface="Courier New" pitchFamily="49" charset="0"/>
                <a:cs typeface="Courier New" pitchFamily="49" charset="0"/>
              </a:rPr>
              <a:t>result</a:t>
            </a:r>
            <a:r>
              <a:rPr lang="fr-FR" sz="1400" b="1" dirty="0">
                <a:latin typeface="Courier New" pitchFamily="49" charset="0"/>
                <a:cs typeface="Courier New" pitchFamily="49" charset="0"/>
              </a:rPr>
              <a:t>."&lt;</a:t>
            </a:r>
            <a:r>
              <a:rPr lang="fr-FR" sz="1400" b="1" dirty="0" err="1">
                <a:latin typeface="Courier New" pitchFamily="49" charset="0"/>
                <a:cs typeface="Courier New" pitchFamily="49" charset="0"/>
              </a:rPr>
              <a:t>br</a:t>
            </a:r>
            <a:r>
              <a:rPr lang="fr-FR" sz="1400" b="1" dirty="0">
                <a:latin typeface="Courier New" pitchFamily="49" charset="0"/>
                <a:cs typeface="Courier New" pitchFamily="49" charset="0"/>
              </a:rPr>
              <a:t>/&gt;\n";</a:t>
            </a:r>
          </a:p>
          <a:p>
            <a:pPr marL="0" indent="0">
              <a:buNone/>
            </a:pPr>
            <a:r>
              <a:rPr lang="fr-FR" sz="1400" b="1" dirty="0">
                <a:latin typeface="Courier New" pitchFamily="49" charset="0"/>
                <a:cs typeface="Courier New" pitchFamily="49" charset="0"/>
              </a:rPr>
              <a:t>	}</a:t>
            </a:r>
          </a:p>
          <a:p>
            <a:pPr marL="0" indent="0">
              <a:buNone/>
            </a:pPr>
            <a:r>
              <a:rPr lang="fr-FR" sz="1400" b="1" dirty="0">
                <a:latin typeface="Courier New" pitchFamily="49" charset="0"/>
                <a:cs typeface="Courier New" pitchFamily="49" charset="0"/>
              </a:rPr>
              <a:t>	</a:t>
            </a:r>
            <a:r>
              <a:rPr lang="fr-FR" sz="1400" b="1" dirty="0" err="1">
                <a:latin typeface="Courier New" pitchFamily="49" charset="0"/>
                <a:cs typeface="Courier New" pitchFamily="49" charset="0"/>
              </a:rPr>
              <a:t>while</a:t>
            </a:r>
            <a:r>
              <a:rPr lang="fr-FR" sz="1400" b="1" dirty="0">
                <a:latin typeface="Courier New" pitchFamily="49" charset="0"/>
                <a:cs typeface="Courier New" pitchFamily="49" charset="0"/>
              </a:rPr>
              <a:t> (!</a:t>
            </a:r>
            <a:r>
              <a:rPr lang="fr-FR" sz="1400" b="1" dirty="0" err="1">
                <a:latin typeface="Courier New" pitchFamily="49" charset="0"/>
                <a:cs typeface="Courier New" pitchFamily="49" charset="0"/>
              </a:rPr>
              <a:t>empty</a:t>
            </a:r>
            <a:r>
              <a:rPr lang="fr-FR" sz="1400" b="1" dirty="0">
                <a:latin typeface="Courier New" pitchFamily="49" charset="0"/>
                <a:cs typeface="Courier New" pitchFamily="49" charset="0"/>
              </a:rPr>
              <a:t>($</a:t>
            </a:r>
            <a:r>
              <a:rPr lang="fr-FR" sz="1400" b="1" dirty="0" err="1">
                <a:latin typeface="Courier New" pitchFamily="49" charset="0"/>
                <a:cs typeface="Courier New" pitchFamily="49" charset="0"/>
              </a:rPr>
              <a:t>result</a:t>
            </a:r>
            <a:r>
              <a:rPr lang="fr-FR" sz="1400" b="1" dirty="0">
                <a:latin typeface="Courier New" pitchFamily="49" charset="0"/>
                <a:cs typeface="Courier New" pitchFamily="49" charset="0"/>
              </a:rPr>
              <a:t>));</a:t>
            </a:r>
          </a:p>
          <a:p>
            <a:pPr marL="0" indent="0">
              <a:buNone/>
            </a:pPr>
            <a:r>
              <a:rPr lang="fr-FR" sz="1400" b="1" dirty="0">
                <a:latin typeface="Courier New" pitchFamily="49" charset="0"/>
                <a:cs typeface="Courier New" pitchFamily="49" charset="0"/>
              </a:rPr>
              <a:t>}</a:t>
            </a:r>
          </a:p>
          <a:p>
            <a:pPr marL="0" indent="0">
              <a:buNone/>
            </a:pPr>
            <a:r>
              <a:rPr lang="fr-FR" sz="1400" b="1" dirty="0">
                <a:latin typeface="Courier New" pitchFamily="49" charset="0"/>
                <a:cs typeface="Courier New" pitchFamily="49" charset="0"/>
              </a:rPr>
              <a:t>catch (</a:t>
            </a:r>
            <a:r>
              <a:rPr lang="fr-FR" sz="1400" b="1" dirty="0" err="1">
                <a:latin typeface="Courier New" pitchFamily="49" charset="0"/>
                <a:cs typeface="Courier New" pitchFamily="49" charset="0"/>
              </a:rPr>
              <a:t>PDOException</a:t>
            </a:r>
            <a:r>
              <a:rPr lang="fr-FR" sz="1400" b="1" dirty="0">
                <a:latin typeface="Courier New" pitchFamily="49" charset="0"/>
                <a:cs typeface="Courier New" pitchFamily="49" charset="0"/>
              </a:rPr>
              <a:t> $e) {</a:t>
            </a:r>
          </a:p>
          <a:p>
            <a:pPr marL="0" indent="0">
              <a:buNone/>
            </a:pPr>
            <a:r>
              <a:rPr lang="fr-FR" sz="1400" b="1" dirty="0">
                <a:latin typeface="Courier New" pitchFamily="49" charset="0"/>
                <a:cs typeface="Courier New" pitchFamily="49" charset="0"/>
              </a:rPr>
              <a:t>	</a:t>
            </a:r>
            <a:r>
              <a:rPr lang="fr-FR" sz="1400" b="1" dirty="0" err="1">
                <a:latin typeface="Courier New" pitchFamily="49" charset="0"/>
                <a:cs typeface="Courier New" pitchFamily="49" charset="0"/>
              </a:rPr>
              <a:t>print</a:t>
            </a:r>
            <a:r>
              <a:rPr lang="fr-FR" sz="1400" b="1" dirty="0">
                <a:latin typeface="Courier New" pitchFamily="49" charset="0"/>
                <a:cs typeface="Courier New" pitchFamily="49" charset="0"/>
              </a:rPr>
              <a:t> $e-&gt;</a:t>
            </a:r>
            <a:r>
              <a:rPr lang="fr-FR" sz="1400" b="1" dirty="0" err="1">
                <a:latin typeface="Courier New" pitchFamily="49" charset="0"/>
                <a:cs typeface="Courier New" pitchFamily="49" charset="0"/>
              </a:rPr>
              <a:t>getMessage</a:t>
            </a:r>
            <a:r>
              <a:rPr lang="fr-FR" sz="1400" b="1" dirty="0">
                <a:latin typeface="Courier New" pitchFamily="49" charset="0"/>
                <a:cs typeface="Courier New" pitchFamily="49" charset="0"/>
              </a:rPr>
              <a:t>();</a:t>
            </a:r>
          </a:p>
          <a:p>
            <a:pPr marL="0" indent="0">
              <a:buNone/>
            </a:pPr>
            <a:r>
              <a:rPr lang="fr-FR" sz="1400" b="1" dirty="0">
                <a:latin typeface="Courier New" pitchFamily="49" charset="0"/>
                <a:cs typeface="Courier New" pitchFamily="49" charset="0"/>
              </a:rPr>
              <a:t>}</a:t>
            </a:r>
          </a:p>
          <a:p>
            <a:pPr marL="0" indent="0">
              <a:buNone/>
            </a:pPr>
            <a:r>
              <a:rPr lang="fr-FR" sz="1400" b="1" dirty="0" smtClean="0">
                <a:solidFill>
                  <a:srgbClr val="FF0000"/>
                </a:solidFill>
                <a:latin typeface="Courier New" pitchFamily="49" charset="0"/>
                <a:cs typeface="Courier New" pitchFamily="49" charset="0"/>
              </a:rPr>
              <a:t>?&gt;</a:t>
            </a:r>
          </a:p>
          <a:p>
            <a:pPr marL="0" indent="0">
              <a:buNone/>
            </a:pPr>
            <a:r>
              <a:rPr lang="fr-FR" sz="1400" b="1" dirty="0" smtClean="0">
                <a:latin typeface="Courier New" pitchFamily="49" charset="0"/>
                <a:cs typeface="Courier New" pitchFamily="49" charset="0"/>
              </a:rPr>
              <a:t>Exercice : afficher la liste des codes postaux utilisés dans </a:t>
            </a:r>
            <a:r>
              <a:rPr lang="fr-FR" sz="1400" b="1" dirty="0" err="1" smtClean="0">
                <a:latin typeface="Courier New" pitchFamily="49" charset="0"/>
                <a:cs typeface="Courier New" pitchFamily="49" charset="0"/>
              </a:rPr>
              <a:t>adherents</a:t>
            </a:r>
            <a:r>
              <a:rPr lang="fr-FR" sz="1400" b="1" dirty="0" smtClean="0">
                <a:latin typeface="Courier New" pitchFamily="49" charset="0"/>
                <a:cs typeface="Courier New" pitchFamily="49" charset="0"/>
              </a:rPr>
              <a:t> (1 seule ligne par code postal)</a:t>
            </a:r>
          </a:p>
        </p:txBody>
      </p:sp>
    </p:spTree>
    <p:extLst>
      <p:ext uri="{BB962C8B-B14F-4D97-AF65-F5344CB8AC3E}">
        <p14:creationId xmlns:p14="http://schemas.microsoft.com/office/powerpoint/2010/main" val="3136549623"/>
      </p:ext>
    </p:extLst>
  </p:cSld>
  <p:clrMapOvr>
    <a:masterClrMapping/>
  </p:clrMapOvr>
  <p:transition spd="slow">
    <p:wipe dir="d"/>
  </p:transition>
  <p:timing>
    <p:tnLst>
      <p:par>
        <p:cTn id="1" dur="indefinite" restart="never" nodeType="tmRoot"/>
      </p:par>
    </p:tnLst>
  </p:timing>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a:t>
            </a:r>
            <a:r>
              <a:rPr lang="fr-FR" sz="2000" b="1" i="1" dirty="0" smtClean="0">
                <a:solidFill>
                  <a:schemeClr val="accent2">
                    <a:lumMod val="75000"/>
                  </a:schemeClr>
                </a:solidFill>
              </a:rPr>
              <a:t>4 / Récupération avec </a:t>
            </a:r>
            <a:r>
              <a:rPr lang="fr-FR" sz="2000" b="1" i="1" dirty="0" err="1" smtClean="0">
                <a:solidFill>
                  <a:schemeClr val="accent2">
                    <a:lumMod val="75000"/>
                  </a:schemeClr>
                </a:solidFill>
              </a:rPr>
              <a:t>fetchObject</a:t>
            </a:r>
            <a:r>
              <a:rPr lang="fr-FR" sz="2000" b="1" i="1" dirty="0" smtClean="0">
                <a:solidFill>
                  <a:schemeClr val="accent2">
                    <a:lumMod val="75000"/>
                  </a:schemeClr>
                </a:solidFill>
              </a:rPr>
              <a:t>()</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83568" y="1412776"/>
            <a:ext cx="8446352" cy="5328592"/>
          </a:xfrm>
        </p:spPr>
        <p:txBody>
          <a:bodyPr numCol="1">
            <a:normAutofit/>
          </a:bodyPr>
          <a:lstStyle/>
          <a:p>
            <a:pPr marL="0" indent="0">
              <a:buNone/>
            </a:pPr>
            <a:r>
              <a:rPr lang="fr-FR" sz="2000" dirty="0" smtClean="0">
                <a:solidFill>
                  <a:schemeClr val="tx2">
                    <a:lumMod val="75000"/>
                  </a:schemeClr>
                </a:solidFill>
              </a:rPr>
              <a:t>Objet</a:t>
            </a:r>
            <a:r>
              <a:rPr lang="fr-FR" sz="2000" dirty="0" smtClean="0"/>
              <a:t> </a:t>
            </a:r>
            <a:r>
              <a:rPr lang="fr-FR" sz="2000" dirty="0"/>
              <a:t>PDOStatement-</a:t>
            </a:r>
            <a:r>
              <a:rPr lang="fr-FR" sz="2000" dirty="0" smtClean="0"/>
              <a:t>&gt;</a:t>
            </a:r>
            <a:r>
              <a:rPr lang="fr-FR" sz="2000" b="1" dirty="0" err="1" smtClean="0">
                <a:solidFill>
                  <a:schemeClr val="accent2">
                    <a:lumMod val="75000"/>
                  </a:schemeClr>
                </a:solidFill>
              </a:rPr>
              <a:t>fetchObject</a:t>
            </a:r>
            <a:r>
              <a:rPr lang="fr-FR" sz="2000" b="1" dirty="0" smtClean="0">
                <a:solidFill>
                  <a:schemeClr val="accent2">
                    <a:lumMod val="75000"/>
                  </a:schemeClr>
                </a:solidFill>
              </a:rPr>
              <a:t>(</a:t>
            </a:r>
            <a:r>
              <a:rPr lang="fr-FR" sz="2000" b="1" dirty="0" smtClean="0">
                <a:solidFill>
                  <a:schemeClr val="tx2">
                    <a:lumMod val="75000"/>
                  </a:schemeClr>
                </a:solidFill>
              </a:rPr>
              <a:t>[$classe[, $</a:t>
            </a:r>
            <a:r>
              <a:rPr lang="fr-FR" sz="2000" b="1" dirty="0" err="1" smtClean="0">
                <a:solidFill>
                  <a:schemeClr val="tx2">
                    <a:lumMod val="75000"/>
                  </a:schemeClr>
                </a:solidFill>
              </a:rPr>
              <a:t>ctor_args</a:t>
            </a:r>
            <a:r>
              <a:rPr lang="fr-FR" sz="2000" b="1" dirty="0" smtClean="0">
                <a:solidFill>
                  <a:schemeClr val="tx2">
                    <a:lumMod val="75000"/>
                  </a:schemeClr>
                </a:solidFill>
              </a:rPr>
              <a:t>]</a:t>
            </a:r>
            <a:r>
              <a:rPr lang="fr-FR" sz="2000" b="1" dirty="0" smtClean="0">
                <a:solidFill>
                  <a:schemeClr val="accent2">
                    <a:lumMod val="75000"/>
                  </a:schemeClr>
                </a:solidFill>
              </a:rPr>
              <a:t>)</a:t>
            </a:r>
          </a:p>
          <a:p>
            <a:pPr marL="0" indent="0">
              <a:buNone/>
            </a:pPr>
            <a:endParaRPr lang="fr-FR" sz="2000" b="1" dirty="0">
              <a:solidFill>
                <a:schemeClr val="accent2">
                  <a:lumMod val="75000"/>
                </a:schemeClr>
              </a:solidFill>
            </a:endParaRPr>
          </a:p>
          <a:p>
            <a:pPr marL="0" indent="0">
              <a:buNone/>
            </a:pPr>
            <a:r>
              <a:rPr lang="fr-FR" sz="2000" dirty="0"/>
              <a:t>Récupère la prochaine ligne et la retourne en tant </a:t>
            </a:r>
            <a:r>
              <a:rPr lang="fr-FR" sz="2000" dirty="0" smtClean="0"/>
              <a:t>qu'objet</a:t>
            </a:r>
          </a:p>
          <a:p>
            <a:pPr marL="0" indent="0">
              <a:buNone/>
            </a:pPr>
            <a:endParaRPr lang="fr-FR" sz="2000" b="1" dirty="0">
              <a:solidFill>
                <a:schemeClr val="tx2">
                  <a:lumMod val="75000"/>
                </a:schemeClr>
              </a:solidFill>
            </a:endParaRPr>
          </a:p>
          <a:p>
            <a:pPr marL="0" indent="0">
              <a:buNone/>
            </a:pPr>
            <a:r>
              <a:rPr lang="fr-FR" sz="2000" b="1" dirty="0" smtClean="0">
                <a:solidFill>
                  <a:schemeClr val="tx2">
                    <a:lumMod val="75000"/>
                  </a:schemeClr>
                </a:solidFill>
              </a:rPr>
              <a:t>$classe </a:t>
            </a:r>
            <a:r>
              <a:rPr lang="fr-FR" sz="2000" dirty="0" smtClean="0"/>
              <a:t>: nom de la classe créée, par défaut : </a:t>
            </a:r>
            <a:r>
              <a:rPr lang="fr-FR" sz="2000" dirty="0" err="1" smtClean="0"/>
              <a:t>stdClass</a:t>
            </a:r>
            <a:endParaRPr lang="fr-FR" sz="2000" dirty="0" smtClean="0"/>
          </a:p>
          <a:p>
            <a:pPr marL="0" indent="0">
              <a:buNone/>
            </a:pPr>
            <a:r>
              <a:rPr lang="fr-FR" sz="2000" b="1" dirty="0">
                <a:solidFill>
                  <a:schemeClr val="tx2">
                    <a:lumMod val="75000"/>
                  </a:schemeClr>
                </a:solidFill>
              </a:rPr>
              <a:t>$</a:t>
            </a:r>
            <a:r>
              <a:rPr lang="fr-FR" sz="2000" b="1" dirty="0" err="1" smtClean="0">
                <a:solidFill>
                  <a:schemeClr val="tx2">
                    <a:lumMod val="75000"/>
                  </a:schemeClr>
                </a:solidFill>
              </a:rPr>
              <a:t>ctor_args</a:t>
            </a:r>
            <a:r>
              <a:rPr lang="fr-FR" sz="2000" b="1" dirty="0" smtClean="0">
                <a:solidFill>
                  <a:schemeClr val="tx2">
                    <a:lumMod val="75000"/>
                  </a:schemeClr>
                </a:solidFill>
              </a:rPr>
              <a:t> </a:t>
            </a:r>
            <a:r>
              <a:rPr lang="fr-FR" sz="2000" dirty="0"/>
              <a:t>: </a:t>
            </a:r>
            <a:r>
              <a:rPr lang="fr-FR" sz="2000" dirty="0" err="1" smtClean="0"/>
              <a:t>Elements</a:t>
            </a:r>
            <a:r>
              <a:rPr lang="fr-FR" sz="2000" dirty="0" smtClean="0"/>
              <a:t> du tableau passés au </a:t>
            </a:r>
            <a:r>
              <a:rPr lang="fr-FR" sz="2000" dirty="0" err="1" smtClean="0"/>
              <a:t>contstructeur</a:t>
            </a:r>
            <a:endParaRPr lang="fr-FR" sz="2000" dirty="0"/>
          </a:p>
          <a:p>
            <a:pPr marL="0" indent="0">
              <a:buNone/>
            </a:pPr>
            <a:endParaRPr lang="fr-FR" sz="2000" dirty="0" smtClean="0"/>
          </a:p>
          <a:p>
            <a:pPr marL="0" indent="0">
              <a:buNone/>
            </a:pPr>
            <a:r>
              <a:rPr lang="fr-FR" sz="2000" dirty="0" smtClean="0"/>
              <a:t>Exemple : requête sélectionnant le premier champ donnant ceci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064" y="4604676"/>
            <a:ext cx="8424936"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425283"/>
      </p:ext>
    </p:extLst>
  </p:cSld>
  <p:clrMapOvr>
    <a:masterClrMapping/>
  </p:clrMapOvr>
  <p:transition spd="slow">
    <p:wipe dir="d"/>
  </p:transition>
  <p:timing>
    <p:tnLst>
      <p:par>
        <p:cTn id="1" dur="indefinite" restart="never" nodeType="tmRoot"/>
      </p:par>
    </p:tnLst>
  </p:timing>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Les requêtes préparées : </a:t>
            </a:r>
            <a:r>
              <a:rPr lang="fr-FR" sz="2000" b="1" i="1" dirty="0" smtClean="0">
                <a:solidFill>
                  <a:schemeClr val="accent2">
                    <a:lumMod val="75000"/>
                  </a:schemeClr>
                </a:solidFill>
              </a:rPr>
              <a:t>4 / Récupération avec </a:t>
            </a:r>
            <a:r>
              <a:rPr lang="fr-FR" sz="2000" b="1" i="1" dirty="0" err="1" smtClean="0">
                <a:solidFill>
                  <a:schemeClr val="accent2">
                    <a:lumMod val="75000"/>
                  </a:schemeClr>
                </a:solidFill>
              </a:rPr>
              <a:t>fetchObject</a:t>
            </a:r>
            <a:r>
              <a:rPr lang="fr-FR" sz="2000" b="1" i="1" dirty="0" smtClean="0">
                <a:solidFill>
                  <a:schemeClr val="accent2">
                    <a:lumMod val="75000"/>
                  </a:schemeClr>
                </a:solidFill>
              </a:rPr>
              <a:t>()</a:t>
            </a:r>
            <a:endParaRPr lang="fr-FR" sz="2000" b="1" dirty="0">
              <a:solidFill>
                <a:schemeClr val="accent2">
                  <a:lumMod val="75000"/>
                </a:schemeClr>
              </a:solidFill>
            </a:endParaRPr>
          </a:p>
        </p:txBody>
      </p:sp>
      <p:sp>
        <p:nvSpPr>
          <p:cNvPr id="3" name="Espace réservé du contenu 2"/>
          <p:cNvSpPr>
            <a:spLocks noGrp="1"/>
          </p:cNvSpPr>
          <p:nvPr>
            <p:ph idx="1"/>
          </p:nvPr>
        </p:nvSpPr>
        <p:spPr>
          <a:xfrm>
            <a:off x="683568" y="1412776"/>
            <a:ext cx="8446352" cy="5328592"/>
          </a:xfrm>
        </p:spPr>
        <p:txBody>
          <a:bodyPr numCol="1">
            <a:normAutofit/>
          </a:bodyPr>
          <a:lstStyle/>
          <a:p>
            <a:pPr marL="0" indent="0">
              <a:buNone/>
            </a:pPr>
            <a:r>
              <a:rPr lang="fr-FR" sz="1600" b="1" dirty="0">
                <a:solidFill>
                  <a:srgbClr val="FF0000"/>
                </a:solidFill>
              </a:rPr>
              <a:t>&lt;?PHP</a:t>
            </a:r>
          </a:p>
          <a:p>
            <a:pPr marL="0" indent="0">
              <a:buNone/>
            </a:pPr>
            <a:r>
              <a:rPr lang="fr-FR" sz="1600" b="1" dirty="0"/>
              <a:t>$</a:t>
            </a:r>
            <a:r>
              <a:rPr lang="fr-FR" sz="1600" b="1" dirty="0" err="1"/>
              <a:t>query</a:t>
            </a:r>
            <a:r>
              <a:rPr lang="fr-FR" sz="1600" b="1" dirty="0"/>
              <a:t> = "SELECT nom, </a:t>
            </a:r>
            <a:r>
              <a:rPr lang="fr-FR" sz="1600" b="1" dirty="0" err="1"/>
              <a:t>prenom</a:t>
            </a:r>
            <a:r>
              <a:rPr lang="fr-FR" sz="1600" b="1" dirty="0"/>
              <a:t> FROM </a:t>
            </a:r>
            <a:r>
              <a:rPr lang="fr-FR" sz="1600" b="1" dirty="0" err="1"/>
              <a:t>adherents</a:t>
            </a:r>
            <a:r>
              <a:rPr lang="fr-FR" sz="1600" b="1" dirty="0"/>
              <a:t> WHERE </a:t>
            </a:r>
            <a:r>
              <a:rPr lang="fr-FR" sz="1600" b="1" dirty="0" err="1"/>
              <a:t>cp</a:t>
            </a:r>
            <a:r>
              <a:rPr lang="fr-FR" sz="1600" b="1" dirty="0"/>
              <a:t> = ? ORDER BY nom";</a:t>
            </a:r>
          </a:p>
          <a:p>
            <a:pPr marL="0" indent="0">
              <a:buNone/>
            </a:pPr>
            <a:r>
              <a:rPr lang="fr-FR" sz="1600" b="1" dirty="0"/>
              <a:t>$</a:t>
            </a:r>
            <a:r>
              <a:rPr lang="fr-FR" sz="1600" b="1" dirty="0" err="1"/>
              <a:t>cp</a:t>
            </a:r>
            <a:r>
              <a:rPr lang="fr-FR" sz="1600" b="1" dirty="0"/>
              <a:t> = "18000";</a:t>
            </a:r>
          </a:p>
          <a:p>
            <a:pPr marL="0" indent="0">
              <a:buNone/>
            </a:pPr>
            <a:r>
              <a:rPr lang="fr-FR" sz="1600" b="1" dirty="0" err="1"/>
              <a:t>try</a:t>
            </a:r>
            <a:r>
              <a:rPr lang="fr-FR" sz="1600" b="1" dirty="0"/>
              <a:t> {</a:t>
            </a:r>
          </a:p>
          <a:p>
            <a:pPr marL="0" indent="0">
              <a:buNone/>
            </a:pPr>
            <a:r>
              <a:rPr lang="fr-FR" sz="1600" b="1" dirty="0"/>
              <a:t>	$cmd = $</a:t>
            </a:r>
            <a:r>
              <a:rPr lang="fr-FR" sz="1600" b="1" dirty="0" err="1"/>
              <a:t>dbh</a:t>
            </a:r>
            <a:r>
              <a:rPr lang="fr-FR" sz="1600" b="1" dirty="0"/>
              <a:t>-&gt;</a:t>
            </a:r>
            <a:r>
              <a:rPr lang="fr-FR" sz="1600" b="1" dirty="0" err="1"/>
              <a:t>prepare</a:t>
            </a:r>
            <a:r>
              <a:rPr lang="fr-FR" sz="1600" b="1" dirty="0"/>
              <a:t>($</a:t>
            </a:r>
            <a:r>
              <a:rPr lang="fr-FR" sz="1600" b="1" dirty="0" err="1"/>
              <a:t>query</a:t>
            </a:r>
            <a:r>
              <a:rPr lang="fr-FR" sz="1600" b="1" dirty="0"/>
              <a:t>);</a:t>
            </a:r>
          </a:p>
          <a:p>
            <a:pPr marL="0" indent="0">
              <a:buNone/>
            </a:pPr>
            <a:r>
              <a:rPr lang="fr-FR" sz="1600" b="1" dirty="0"/>
              <a:t>	$cmd-&gt;bindParam(1,$cp,PDO::PARAM_STR);</a:t>
            </a:r>
          </a:p>
          <a:p>
            <a:pPr marL="0" indent="0">
              <a:buNone/>
            </a:pPr>
            <a:r>
              <a:rPr lang="fr-FR" sz="1600" b="1" dirty="0"/>
              <a:t>	$cmd-&gt;</a:t>
            </a:r>
            <a:r>
              <a:rPr lang="fr-FR" sz="1600" b="1" dirty="0" err="1"/>
              <a:t>execute</a:t>
            </a:r>
            <a:r>
              <a:rPr lang="fr-FR" sz="1600" b="1" dirty="0"/>
              <a:t>();</a:t>
            </a:r>
          </a:p>
          <a:p>
            <a:pPr marL="0" indent="0">
              <a:buNone/>
            </a:pPr>
            <a:r>
              <a:rPr lang="fr-FR" sz="1600" b="1" dirty="0"/>
              <a:t>	do  {</a:t>
            </a:r>
          </a:p>
          <a:p>
            <a:pPr marL="0" indent="0">
              <a:buNone/>
            </a:pPr>
            <a:r>
              <a:rPr lang="fr-FR" sz="1600" b="1" dirty="0"/>
              <a:t>		$</a:t>
            </a:r>
            <a:r>
              <a:rPr lang="fr-FR" sz="1600" b="1" dirty="0" err="1"/>
              <a:t>result</a:t>
            </a:r>
            <a:r>
              <a:rPr lang="fr-FR" sz="1600" b="1" dirty="0"/>
              <a:t> = $cmd-&gt;</a:t>
            </a:r>
            <a:r>
              <a:rPr lang="fr-FR" sz="1600" b="1" dirty="0" err="1"/>
              <a:t>fetchObject</a:t>
            </a:r>
            <a:r>
              <a:rPr lang="fr-FR" sz="1600" b="1" dirty="0"/>
              <a:t>();</a:t>
            </a:r>
          </a:p>
          <a:p>
            <a:pPr marL="0" indent="0">
              <a:buNone/>
            </a:pPr>
            <a:r>
              <a:rPr lang="fr-FR" sz="1600" b="1" dirty="0"/>
              <a:t>		</a:t>
            </a:r>
            <a:r>
              <a:rPr lang="fr-FR" sz="1600" b="1" dirty="0" err="1"/>
              <a:t>print_r</a:t>
            </a:r>
            <a:r>
              <a:rPr lang="fr-FR" sz="1600" b="1" dirty="0"/>
              <a:t> ($</a:t>
            </a:r>
            <a:r>
              <a:rPr lang="fr-FR" sz="1600" b="1" dirty="0" err="1"/>
              <a:t>result</a:t>
            </a:r>
            <a:r>
              <a:rPr lang="fr-FR" sz="1600" b="1" dirty="0"/>
              <a:t>);</a:t>
            </a:r>
          </a:p>
          <a:p>
            <a:pPr marL="0" indent="0">
              <a:buNone/>
            </a:pPr>
            <a:r>
              <a:rPr lang="fr-FR" sz="1600" b="1" dirty="0"/>
              <a:t>		</a:t>
            </a:r>
            <a:r>
              <a:rPr lang="fr-FR" sz="1600" b="1" dirty="0" err="1"/>
              <a:t>print</a:t>
            </a:r>
            <a:r>
              <a:rPr lang="fr-FR" sz="1600" b="1" dirty="0"/>
              <a:t> ("&lt;</a:t>
            </a:r>
            <a:r>
              <a:rPr lang="fr-FR" sz="1600" b="1" dirty="0" err="1"/>
              <a:t>br</a:t>
            </a:r>
            <a:r>
              <a:rPr lang="fr-FR" sz="1600" b="1" dirty="0"/>
              <a:t>/&gt;");</a:t>
            </a:r>
          </a:p>
          <a:p>
            <a:pPr marL="0" indent="0">
              <a:buNone/>
            </a:pPr>
            <a:r>
              <a:rPr lang="fr-FR" sz="1600" b="1" dirty="0"/>
              <a:t>	}</a:t>
            </a:r>
          </a:p>
          <a:p>
            <a:pPr marL="0" indent="0">
              <a:buNone/>
            </a:pPr>
            <a:r>
              <a:rPr lang="fr-FR" sz="1600" b="1" dirty="0"/>
              <a:t>	</a:t>
            </a:r>
            <a:r>
              <a:rPr lang="fr-FR" sz="1600" b="1" dirty="0" err="1"/>
              <a:t>while</a:t>
            </a:r>
            <a:r>
              <a:rPr lang="fr-FR" sz="1600" b="1" dirty="0"/>
              <a:t> (!</a:t>
            </a:r>
            <a:r>
              <a:rPr lang="fr-FR" sz="1600" b="1" dirty="0" err="1"/>
              <a:t>empty</a:t>
            </a:r>
            <a:r>
              <a:rPr lang="fr-FR" sz="1600" b="1" dirty="0"/>
              <a:t>($</a:t>
            </a:r>
            <a:r>
              <a:rPr lang="fr-FR" sz="1600" b="1" dirty="0" err="1"/>
              <a:t>result</a:t>
            </a:r>
            <a:r>
              <a:rPr lang="fr-FR" sz="1600" b="1" dirty="0"/>
              <a:t>));</a:t>
            </a:r>
          </a:p>
          <a:p>
            <a:pPr marL="0" indent="0">
              <a:buNone/>
            </a:pPr>
            <a:r>
              <a:rPr lang="fr-FR" sz="1600" b="1" dirty="0"/>
              <a:t>}</a:t>
            </a:r>
          </a:p>
          <a:p>
            <a:pPr marL="0" indent="0">
              <a:buNone/>
            </a:pPr>
            <a:r>
              <a:rPr lang="fr-FR" sz="1600" b="1" dirty="0"/>
              <a:t>catch (</a:t>
            </a:r>
            <a:r>
              <a:rPr lang="fr-FR" sz="1600" b="1" dirty="0" err="1"/>
              <a:t>PDOException</a:t>
            </a:r>
            <a:r>
              <a:rPr lang="fr-FR" sz="1600" b="1" dirty="0"/>
              <a:t> $e) {</a:t>
            </a:r>
          </a:p>
          <a:p>
            <a:pPr marL="0" indent="0">
              <a:buNone/>
            </a:pPr>
            <a:r>
              <a:rPr lang="fr-FR" sz="1600" b="1" dirty="0"/>
              <a:t>	</a:t>
            </a:r>
            <a:r>
              <a:rPr lang="fr-FR" sz="1600" b="1" dirty="0" err="1"/>
              <a:t>print</a:t>
            </a:r>
            <a:r>
              <a:rPr lang="fr-FR" sz="1600" b="1" dirty="0"/>
              <a:t> $e-&gt;</a:t>
            </a:r>
            <a:r>
              <a:rPr lang="fr-FR" sz="1600" b="1" dirty="0" err="1"/>
              <a:t>getMessage</a:t>
            </a:r>
            <a:r>
              <a:rPr lang="fr-FR" sz="1600" b="1" dirty="0"/>
              <a:t>();</a:t>
            </a:r>
          </a:p>
          <a:p>
            <a:pPr marL="0" indent="0">
              <a:buNone/>
            </a:pPr>
            <a:r>
              <a:rPr lang="fr-FR" sz="1600" b="1" dirty="0"/>
              <a:t>}</a:t>
            </a:r>
          </a:p>
          <a:p>
            <a:pPr marL="0" indent="0">
              <a:buNone/>
            </a:pPr>
            <a:r>
              <a:rPr lang="fr-FR" sz="1600" b="1" dirty="0">
                <a:solidFill>
                  <a:srgbClr val="FF0000"/>
                </a:solidFill>
              </a:rPr>
              <a:t>?&gt;</a:t>
            </a:r>
            <a:endParaRPr lang="fr-FR" sz="1600" b="1" dirty="0" smtClean="0">
              <a:solidFill>
                <a:srgbClr val="FF0000"/>
              </a:solidFill>
            </a:endParaRPr>
          </a:p>
        </p:txBody>
      </p:sp>
    </p:spTree>
    <p:extLst>
      <p:ext uri="{BB962C8B-B14F-4D97-AF65-F5344CB8AC3E}">
        <p14:creationId xmlns:p14="http://schemas.microsoft.com/office/powerpoint/2010/main" val="2968593425"/>
      </p:ext>
    </p:extLst>
  </p:cSld>
  <p:clrMapOvr>
    <a:masterClrMapping/>
  </p:clrMapOvr>
  <p:transition spd="slow">
    <p:wipe dir="d"/>
  </p:transition>
  <p:timing>
    <p:tnLst>
      <p:par>
        <p:cTn id="1" dur="indefinite" restart="never" nodeType="tmRoot"/>
      </p:par>
    </p:tnLst>
  </p:timing>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PDO - constantes PDO::PARAM</a:t>
            </a:r>
            <a:endParaRPr lang="fr-FR" sz="2800" b="1" dirty="0">
              <a:solidFill>
                <a:schemeClr val="accent2">
                  <a:lumMod val="75000"/>
                </a:schemeClr>
              </a:solidFill>
            </a:endParaRPr>
          </a:p>
        </p:txBody>
      </p:sp>
      <p:graphicFrame>
        <p:nvGraphicFramePr>
          <p:cNvPr id="4" name="Espace réservé du contenu 3"/>
          <p:cNvGraphicFramePr>
            <a:graphicFrameLocks noGrp="1"/>
          </p:cNvGraphicFramePr>
          <p:nvPr>
            <p:ph idx="1"/>
            <p:extLst/>
          </p:nvPr>
        </p:nvGraphicFramePr>
        <p:xfrm>
          <a:off x="762000" y="1412875"/>
          <a:ext cx="8274050" cy="4455160"/>
        </p:xfrm>
        <a:graphic>
          <a:graphicData uri="http://schemas.openxmlformats.org/drawingml/2006/table">
            <a:tbl>
              <a:tblPr firstRow="1" bandRow="1">
                <a:tableStyleId>{5C22544A-7EE6-4342-B048-85BDC9FD1C3A}</a:tableStyleId>
              </a:tblPr>
              <a:tblGrid>
                <a:gridCol w="1865784"/>
                <a:gridCol w="6408266"/>
              </a:tblGrid>
              <a:tr h="370840">
                <a:tc>
                  <a:txBody>
                    <a:bodyPr/>
                    <a:lstStyle/>
                    <a:p>
                      <a:endParaRPr lang="fr-FR" dirty="0"/>
                    </a:p>
                  </a:txBody>
                  <a:tcPr/>
                </a:tc>
                <a:tc>
                  <a:txBody>
                    <a:bodyPr/>
                    <a:lstStyle/>
                    <a:p>
                      <a:endParaRPr lang="fr-FR" dirty="0"/>
                    </a:p>
                  </a:txBody>
                  <a:tcPr/>
                </a:tc>
              </a:tr>
              <a:tr h="370840">
                <a:tc>
                  <a:txBody>
                    <a:bodyPr/>
                    <a:lstStyle/>
                    <a:p>
                      <a:r>
                        <a:rPr lang="fr-FR" sz="1400" b="0" dirty="0" smtClean="0"/>
                        <a:t>PDO::PARAM_BOOL</a:t>
                      </a:r>
                      <a:endParaRPr lang="fr-FR" sz="1400" b="0" dirty="0"/>
                    </a:p>
                  </a:txBody>
                  <a:tcPr/>
                </a:tc>
                <a:tc>
                  <a:txBody>
                    <a:bodyPr/>
                    <a:lstStyle/>
                    <a:p>
                      <a:r>
                        <a:rPr lang="fr-FR" sz="1400" dirty="0" smtClean="0"/>
                        <a:t>Représente le type de données booléen. </a:t>
                      </a:r>
                      <a:endParaRPr lang="fr-FR" sz="1400" dirty="0"/>
                    </a:p>
                  </a:txBody>
                  <a:tcPr/>
                </a:tc>
              </a:tr>
              <a:tr h="266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t>PDO::PARAM_NULL</a:t>
                      </a:r>
                      <a:endParaRPr lang="fr-FR" sz="1400" b="0" dirty="0"/>
                    </a:p>
                  </a:txBody>
                  <a:tcPr/>
                </a:tc>
                <a:tc>
                  <a:txBody>
                    <a:bodyPr/>
                    <a:lstStyle/>
                    <a:p>
                      <a:r>
                        <a:rPr lang="fr-FR" sz="1400" dirty="0" smtClean="0"/>
                        <a:t>Représente le type de données NULL SQL. </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t>PDO::PARAM_INT</a:t>
                      </a:r>
                      <a:endParaRPr lang="fr-FR" sz="1400" b="0" dirty="0"/>
                    </a:p>
                  </a:txBody>
                  <a:tcPr/>
                </a:tc>
                <a:tc>
                  <a:txBody>
                    <a:bodyPr/>
                    <a:lstStyle/>
                    <a:p>
                      <a:r>
                        <a:rPr lang="fr-FR" sz="1400" dirty="0" smtClean="0"/>
                        <a:t>Représente le type de données INTEGER SQL</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t>PDO::PARAM_STR</a:t>
                      </a:r>
                      <a:endParaRPr lang="fr-FR" sz="1400" b="0" dirty="0"/>
                    </a:p>
                  </a:txBody>
                  <a:tcPr/>
                </a:tc>
                <a:tc>
                  <a:txBody>
                    <a:bodyPr/>
                    <a:lstStyle/>
                    <a:p>
                      <a:r>
                        <a:rPr lang="fr-FR" sz="1400" dirty="0" smtClean="0"/>
                        <a:t>Représente les types de données CHAR, VARCHAR ou les autres types de données sous forme de chaîne de caractères SQL.</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t>PDO::PARAM_LOB</a:t>
                      </a:r>
                    </a:p>
                  </a:txBody>
                  <a:tcPr/>
                </a:tc>
                <a:tc>
                  <a:txBody>
                    <a:bodyPr/>
                    <a:lstStyle/>
                    <a:p>
                      <a:r>
                        <a:rPr lang="fr-FR" sz="1400" dirty="0" smtClean="0"/>
                        <a:t>Représente le type de données "objet large" SQL. </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t>PDO::PARAM_STMT</a:t>
                      </a:r>
                    </a:p>
                  </a:txBody>
                  <a:tcPr/>
                </a:tc>
                <a:tc>
                  <a:txBody>
                    <a:bodyPr/>
                    <a:lstStyle/>
                    <a:p>
                      <a:r>
                        <a:rPr lang="fr-FR" sz="1400" dirty="0" smtClean="0"/>
                        <a:t>Représente un type de jeu de résultats. N'est actuellement pas supporté par tous les pilotes. </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t>PDO::PARAM_INPUT_OUTPUT</a:t>
                      </a:r>
                    </a:p>
                  </a:txBody>
                  <a:tcPr/>
                </a:tc>
                <a:tc>
                  <a:txBody>
                    <a:bodyPr/>
                    <a:lstStyle/>
                    <a:p>
                      <a:r>
                        <a:rPr lang="fr-FR" sz="1400" dirty="0" smtClean="0"/>
                        <a:t>Spécifie que le paramètre est un paramètre INOUT pour une procédure stockée. Vous devez utiliser l'opérateur OR avec un type de données explicite PDO::PARAM_*. </a:t>
                      </a:r>
                      <a:endParaRPr lang="fr-FR" sz="1400" dirty="0"/>
                    </a:p>
                  </a:txBody>
                  <a:tcPr/>
                </a:tc>
              </a:tr>
              <a:tr h="370840">
                <a:tc>
                  <a:txBody>
                    <a:bodyPr/>
                    <a:lstStyle/>
                    <a:p>
                      <a:endParaRPr lang="fr-FR" dirty="0"/>
                    </a:p>
                  </a:txBody>
                  <a:tcPr/>
                </a:tc>
                <a:tc>
                  <a:txBody>
                    <a:bodyPr/>
                    <a:lstStyle/>
                    <a:p>
                      <a:endParaRPr lang="fr-FR" dirty="0"/>
                    </a:p>
                  </a:txBody>
                  <a:tcPr/>
                </a:tc>
              </a:tr>
              <a:tr h="370840">
                <a:tc>
                  <a:txBody>
                    <a:bodyPr/>
                    <a:lstStyle/>
                    <a:p>
                      <a:endParaRPr lang="fr-FR" dirty="0"/>
                    </a:p>
                  </a:txBody>
                  <a:tcPr/>
                </a:tc>
                <a:tc>
                  <a:txBody>
                    <a:bodyPr/>
                    <a:lstStyle/>
                    <a:p>
                      <a:endParaRPr lang="fr-FR" dirty="0"/>
                    </a:p>
                  </a:txBody>
                  <a:tcPr/>
                </a:tc>
              </a:tr>
              <a:tr h="370840">
                <a:tc>
                  <a:txBody>
                    <a:bodyPr/>
                    <a:lstStyle/>
                    <a:p>
                      <a:endParaRPr lang="fr-FR" dirty="0"/>
                    </a:p>
                  </a:txBody>
                  <a:tcPr/>
                </a:tc>
                <a:tc>
                  <a:txBody>
                    <a:bodyPr/>
                    <a:lstStyle/>
                    <a:p>
                      <a:endParaRPr lang="fr-FR" dirty="0"/>
                    </a:p>
                  </a:txBody>
                  <a:tcPr/>
                </a:tc>
              </a:tr>
            </a:tbl>
          </a:graphicData>
        </a:graphic>
      </p:graphicFrame>
    </p:spTree>
    <p:extLst>
      <p:ext uri="{BB962C8B-B14F-4D97-AF65-F5344CB8AC3E}">
        <p14:creationId xmlns:p14="http://schemas.microsoft.com/office/powerpoint/2010/main" val="322807780"/>
      </p:ext>
    </p:extLst>
  </p:cSld>
  <p:clrMapOvr>
    <a:masterClrMapping/>
  </p:clrMapOvr>
  <p:transition spd="slow">
    <p:wipe dir="d"/>
  </p:transition>
  <p:timing>
    <p:tnLst>
      <p:par>
        <p:cTn id="1" dur="indefinite" restart="never" nodeType="tmRoot"/>
      </p:par>
    </p:tnLst>
  </p:timing>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i="1" dirty="0" smtClean="0"/>
              <a:t>La Programmation Orientée Objet</a:t>
            </a:r>
            <a:br>
              <a:rPr lang="fr-FR" sz="4000" b="1" i="1" dirty="0" smtClean="0"/>
            </a:br>
            <a:r>
              <a:rPr lang="fr-FR" sz="2800" b="1" i="1" dirty="0" smtClean="0">
                <a:solidFill>
                  <a:schemeClr val="accent2">
                    <a:lumMod val="75000"/>
                  </a:schemeClr>
                </a:solidFill>
              </a:rPr>
              <a:t>PDO - constantes PDO::FETCH</a:t>
            </a:r>
            <a:endParaRPr lang="fr-FR" sz="2800" b="1" dirty="0">
              <a:solidFill>
                <a:schemeClr val="accent2">
                  <a:lumMod val="75000"/>
                </a:schemeClr>
              </a:solidFill>
            </a:endParaRPr>
          </a:p>
        </p:txBody>
      </p:sp>
      <p:graphicFrame>
        <p:nvGraphicFramePr>
          <p:cNvPr id="4" name="Espace réservé du contenu 3"/>
          <p:cNvGraphicFramePr>
            <a:graphicFrameLocks noGrp="1"/>
          </p:cNvGraphicFramePr>
          <p:nvPr>
            <p:ph idx="1"/>
            <p:extLst/>
          </p:nvPr>
        </p:nvGraphicFramePr>
        <p:xfrm>
          <a:off x="762000" y="1412875"/>
          <a:ext cx="8274050" cy="4612640"/>
        </p:xfrm>
        <a:graphic>
          <a:graphicData uri="http://schemas.openxmlformats.org/drawingml/2006/table">
            <a:tbl>
              <a:tblPr firstRow="1" bandRow="1">
                <a:tableStyleId>{5C22544A-7EE6-4342-B048-85BDC9FD1C3A}</a:tableStyleId>
              </a:tblPr>
              <a:tblGrid>
                <a:gridCol w="1865784"/>
                <a:gridCol w="6408266"/>
              </a:tblGrid>
              <a:tr h="370840">
                <a:tc>
                  <a:txBody>
                    <a:bodyPr/>
                    <a:lstStyle/>
                    <a:p>
                      <a:endParaRPr lang="fr-FR" dirty="0"/>
                    </a:p>
                  </a:txBody>
                  <a:tcPr/>
                </a:tc>
                <a:tc>
                  <a:txBody>
                    <a:bodyPr/>
                    <a:lstStyle/>
                    <a:p>
                      <a:endParaRPr lang="fr-FR" dirty="0"/>
                    </a:p>
                  </a:txBody>
                  <a:tcPr/>
                </a:tc>
              </a:tr>
              <a:tr h="370840">
                <a:tc>
                  <a:txBody>
                    <a:bodyPr/>
                    <a:lstStyle/>
                    <a:p>
                      <a:r>
                        <a:rPr lang="fr-FR" sz="1400" b="0" dirty="0" smtClean="0"/>
                        <a:t>PDO::FETCH_ASSOC</a:t>
                      </a:r>
                      <a:endParaRPr lang="fr-FR" sz="1400" b="0" dirty="0"/>
                    </a:p>
                  </a:txBody>
                  <a:tcPr/>
                </a:tc>
                <a:tc>
                  <a:txBody>
                    <a:bodyPr/>
                    <a:lstStyle/>
                    <a:p>
                      <a:r>
                        <a:rPr lang="fr-FR" sz="1400" dirty="0" smtClean="0"/>
                        <a:t>Spécifie que la méthode de récupération doit retourner chaque ligne dans un tableau indexé par les noms des colonnes comme elles sont retournées dans le jeu de résultats correspondant. Si le jeu de résultats contient de multiples colonnes avec le même nom, </a:t>
                      </a:r>
                      <a:r>
                        <a:rPr lang="fr-FR" sz="1400" b="1" dirty="0" smtClean="0"/>
                        <a:t>PDO::FETCH_ASSOC</a:t>
                      </a:r>
                      <a:r>
                        <a:rPr lang="fr-FR" sz="1400" dirty="0" smtClean="0"/>
                        <a:t> retourne une seule valeur par nom de colonne. </a:t>
                      </a:r>
                      <a:endParaRPr lang="fr-FR" sz="1400" dirty="0"/>
                    </a:p>
                  </a:txBody>
                  <a:tcPr/>
                </a:tc>
              </a:tr>
              <a:tr h="266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t>PDO::FETCH_NAMED</a:t>
                      </a:r>
                      <a:endParaRPr lang="fr-FR" sz="1400" b="0" dirty="0"/>
                    </a:p>
                  </a:txBody>
                  <a:tcPr/>
                </a:tc>
                <a:tc>
                  <a:txBody>
                    <a:bodyPr/>
                    <a:lstStyle/>
                    <a:p>
                      <a:r>
                        <a:rPr lang="fr-FR" sz="1400" dirty="0" smtClean="0"/>
                        <a:t>Spécifie que la méthode de récupération doit retourner chaque ligne dans un tableau indexé par les noms des colonnes comme elles sont retournées dans le jeu de résultats correspondant. Si le jeu de résultats contient de multiples colonnes avec le même nom, </a:t>
                      </a:r>
                      <a:r>
                        <a:rPr lang="fr-FR" sz="1400" b="1" dirty="0" smtClean="0"/>
                        <a:t>PDO::FETCH_NAMED</a:t>
                      </a:r>
                      <a:r>
                        <a:rPr lang="fr-FR" sz="1400" dirty="0" smtClean="0"/>
                        <a:t> retourne un tableau de valeurs par nom de colonne. </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t>PDO::FETCH_COLUMN</a:t>
                      </a:r>
                      <a:endParaRPr lang="fr-FR" sz="1400" b="0" dirty="0"/>
                    </a:p>
                  </a:txBody>
                  <a:tcPr/>
                </a:tc>
                <a:tc>
                  <a:txBody>
                    <a:bodyPr/>
                    <a:lstStyle/>
                    <a:p>
                      <a:r>
                        <a:rPr lang="fr-FR" sz="1400" dirty="0" smtClean="0"/>
                        <a:t>Spécifie que la méthode de récupération doit retourner uniquement une seule colonne demandée depuis la prochaine ligne du jeu de résultats. </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t>PDO::FETCH_BOTH</a:t>
                      </a:r>
                      <a:endParaRPr lang="fr-FR" sz="1400" b="0" dirty="0"/>
                    </a:p>
                  </a:txBody>
                  <a:tcPr/>
                </a:tc>
                <a:tc>
                  <a:txBody>
                    <a:bodyPr/>
                    <a:lstStyle/>
                    <a:p>
                      <a:r>
                        <a:rPr lang="fr-FR" sz="1400" dirty="0" smtClean="0"/>
                        <a:t>Spécifie que la méthode de récupération doit retourner chaque ligne dans un tableau indexé par les noms des colonnes ainsi que leurs numéros, comme elles sont retournées dans le jeu de résultats correspondant, en commençant à 0. </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t>PDO::FETCH_LOB</a:t>
                      </a:r>
                    </a:p>
                  </a:txBody>
                  <a:tcPr/>
                </a:tc>
                <a:tc>
                  <a:txBody>
                    <a:bodyPr/>
                    <a:lstStyle/>
                    <a:p>
                      <a:r>
                        <a:rPr lang="fr-FR" sz="1400" dirty="0" smtClean="0"/>
                        <a:t>Représente le type de données "objet large" SQL. </a:t>
                      </a:r>
                      <a:endParaRPr lang="fr-FR"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t>PDO::FETCH_STMT</a:t>
                      </a:r>
                    </a:p>
                  </a:txBody>
                  <a:tcPr/>
                </a:tc>
                <a:tc>
                  <a:txBody>
                    <a:bodyPr/>
                    <a:lstStyle/>
                    <a:p>
                      <a:r>
                        <a:rPr lang="fr-FR" sz="1400" dirty="0" smtClean="0"/>
                        <a:t>Représente un type de jeu de résultats. N'est actuellement pas supporté par tous les pilotes. </a:t>
                      </a:r>
                      <a:endParaRPr lang="fr-FR" sz="1400" dirty="0"/>
                    </a:p>
                  </a:txBody>
                  <a:tcPr/>
                </a:tc>
              </a:tr>
            </a:tbl>
          </a:graphicData>
        </a:graphic>
      </p:graphicFrame>
    </p:spTree>
    <p:extLst>
      <p:ext uri="{BB962C8B-B14F-4D97-AF65-F5344CB8AC3E}">
        <p14:creationId xmlns:p14="http://schemas.microsoft.com/office/powerpoint/2010/main" val="3658044936"/>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Historique</a:t>
            </a:r>
            <a:endParaRPr lang="fr-FR" dirty="0"/>
          </a:p>
        </p:txBody>
      </p:sp>
      <p:sp>
        <p:nvSpPr>
          <p:cNvPr id="3" name="Espace réservé du contenu 2"/>
          <p:cNvSpPr>
            <a:spLocks noGrp="1"/>
          </p:cNvSpPr>
          <p:nvPr>
            <p:ph idx="1"/>
          </p:nvPr>
        </p:nvSpPr>
        <p:spPr>
          <a:xfrm>
            <a:off x="762000" y="1596413"/>
            <a:ext cx="8077200" cy="4568891"/>
          </a:xfrm>
        </p:spPr>
        <p:txBody>
          <a:bodyPr>
            <a:noAutofit/>
          </a:bodyPr>
          <a:lstStyle/>
          <a:p>
            <a:r>
              <a:rPr lang="fr-FR" sz="2000" dirty="0"/>
              <a:t>Il a été créé en 1994 par </a:t>
            </a:r>
            <a:r>
              <a:rPr lang="fr-FR" sz="2000" dirty="0" err="1"/>
              <a:t>Rasmus</a:t>
            </a:r>
            <a:r>
              <a:rPr lang="fr-FR" sz="2000" dirty="0"/>
              <a:t> </a:t>
            </a:r>
            <a:r>
              <a:rPr lang="fr-FR" sz="2000" dirty="0" err="1"/>
              <a:t>Lerdorf</a:t>
            </a:r>
            <a:r>
              <a:rPr lang="fr-FR" sz="2000" dirty="0"/>
              <a:t> pour les besoins des pages web personnelles (livre d’or, compteurs, etc.). A l’époque, PHP signifiait </a:t>
            </a:r>
            <a:r>
              <a:rPr lang="fr-FR" sz="2000" i="1" dirty="0" err="1"/>
              <a:t>Personnal</a:t>
            </a:r>
            <a:r>
              <a:rPr lang="fr-FR" sz="2000" i="1" dirty="0"/>
              <a:t> Home Page</a:t>
            </a:r>
            <a:r>
              <a:rPr lang="fr-FR" sz="2000" dirty="0"/>
              <a:t>. </a:t>
            </a:r>
          </a:p>
          <a:p>
            <a:endParaRPr lang="fr-FR" sz="2000" dirty="0"/>
          </a:p>
          <a:p>
            <a:r>
              <a:rPr lang="fr-FR" sz="2000" dirty="0"/>
              <a:t>C’est un langage incrusté au HTML et interprété (PHP3) ou compilé (PHP4) côté serveur. Il dérive du C et du Perl dont il reprend la syntaxe. Il est extensible grâce à de nombreux modules et son code source est ouvert.  Comme il supporte tous les standards du web et qu’il est gratuit, il s’est rapidement répandu sur la toile.</a:t>
            </a:r>
          </a:p>
          <a:p>
            <a:endParaRPr lang="fr-FR" sz="2000" dirty="0"/>
          </a:p>
          <a:p>
            <a:r>
              <a:rPr lang="fr-FR" sz="2000" dirty="0"/>
              <a:t>En 1997, PHP devient un projet collectif et son interpréteur est réécrit par </a:t>
            </a:r>
            <a:r>
              <a:rPr lang="fr-FR" sz="2000" dirty="0" err="1"/>
              <a:t>Zeev</a:t>
            </a:r>
            <a:r>
              <a:rPr lang="fr-FR" sz="2000" dirty="0"/>
              <a:t> Suraski et Andi </a:t>
            </a:r>
            <a:r>
              <a:rPr lang="fr-FR" sz="2000" dirty="0" err="1"/>
              <a:t>Gutmans</a:t>
            </a:r>
            <a:r>
              <a:rPr lang="fr-FR" sz="2000" dirty="0"/>
              <a:t> pour donner la version 3 qui s’appelle désormais </a:t>
            </a:r>
            <a:r>
              <a:rPr lang="fr-FR" sz="2000" i="1" dirty="0"/>
              <a:t>PHP : </a:t>
            </a:r>
            <a:r>
              <a:rPr lang="fr-FR" sz="2000" i="1" dirty="0" err="1"/>
              <a:t>Hypertext</a:t>
            </a:r>
            <a:r>
              <a:rPr lang="fr-FR" sz="2000" i="1" dirty="0"/>
              <a:t> </a:t>
            </a:r>
            <a:r>
              <a:rPr lang="fr-FR" sz="2000" i="1" dirty="0" err="1"/>
              <a:t>Preprocessor</a:t>
            </a:r>
            <a:r>
              <a:rPr lang="fr-FR" sz="2000" dirty="0"/>
              <a:t> (acronyme récursif à l’exemple du système Open Source </a:t>
            </a:r>
            <a:r>
              <a:rPr lang="fr-FR" sz="2000" i="1" dirty="0"/>
              <a:t>Linux : Is Not </a:t>
            </a:r>
            <a:r>
              <a:rPr lang="fr-FR" sz="2000" i="1" dirty="0" err="1"/>
              <a:t>UniX</a:t>
            </a:r>
            <a:r>
              <a:rPr lang="fr-FR" sz="2000" dirty="0"/>
              <a:t>).</a:t>
            </a:r>
          </a:p>
          <a:p>
            <a:pPr marL="0" indent="0">
              <a:buNone/>
            </a:pPr>
            <a:endParaRPr lang="fr-FR" sz="2000" dirty="0"/>
          </a:p>
        </p:txBody>
      </p:sp>
    </p:spTree>
    <p:extLst>
      <p:ext uri="{BB962C8B-B14F-4D97-AF65-F5344CB8AC3E}">
        <p14:creationId xmlns:p14="http://schemas.microsoft.com/office/powerpoint/2010/main" val="1328269388"/>
      </p:ext>
    </p:extLst>
  </p:cSld>
  <p:clrMapOvr>
    <a:masterClrMapping/>
  </p:clrMapOvr>
  <p:transition spd="slow">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Précédence des opérateurs</a:t>
            </a:r>
            <a:endParaRPr lang="fr-FR" dirty="0"/>
          </a:p>
        </p:txBody>
      </p:sp>
      <p:sp>
        <p:nvSpPr>
          <p:cNvPr id="3" name="Espace réservé du contenu 2"/>
          <p:cNvSpPr>
            <a:spLocks noGrp="1"/>
          </p:cNvSpPr>
          <p:nvPr>
            <p:ph idx="1"/>
          </p:nvPr>
        </p:nvSpPr>
        <p:spPr>
          <a:xfrm>
            <a:off x="762000" y="1556792"/>
            <a:ext cx="8274496" cy="5040561"/>
          </a:xfrm>
        </p:spPr>
        <p:txBody>
          <a:bodyPr numCol="2">
            <a:normAutofit/>
          </a:bodyPr>
          <a:lstStyle/>
          <a:p>
            <a:pPr marL="0" indent="0">
              <a:buNone/>
            </a:pPr>
            <a:r>
              <a:rPr lang="en-US" sz="2000" dirty="0"/>
              <a:t>++ -- ~ (</a:t>
            </a:r>
            <a:r>
              <a:rPr lang="en-US" sz="2000" dirty="0" err="1"/>
              <a:t>int</a:t>
            </a:r>
            <a:r>
              <a:rPr lang="en-US" sz="2000" dirty="0"/>
              <a:t>) (float) (string) (array) (object) (</a:t>
            </a:r>
            <a:r>
              <a:rPr lang="en-US" sz="2000" dirty="0" err="1"/>
              <a:t>bool</a:t>
            </a:r>
            <a:r>
              <a:rPr lang="en-US" sz="2000" dirty="0"/>
              <a:t>) </a:t>
            </a:r>
            <a:r>
              <a:rPr lang="en-US" sz="2000" dirty="0" smtClean="0"/>
              <a:t>@</a:t>
            </a:r>
          </a:p>
          <a:p>
            <a:pPr marL="0" indent="0">
              <a:buNone/>
            </a:pPr>
            <a:r>
              <a:rPr lang="fr-FR" sz="2000" dirty="0" smtClean="0"/>
              <a:t>!</a:t>
            </a:r>
          </a:p>
          <a:p>
            <a:pPr marL="0" indent="0">
              <a:buNone/>
            </a:pPr>
            <a:r>
              <a:rPr lang="fr-FR" sz="2000" dirty="0" smtClean="0"/>
              <a:t>* / %</a:t>
            </a:r>
          </a:p>
          <a:p>
            <a:pPr marL="0" indent="0">
              <a:buNone/>
            </a:pPr>
            <a:r>
              <a:rPr lang="fr-FR" sz="2000" dirty="0" smtClean="0"/>
              <a:t>+ - .</a:t>
            </a:r>
          </a:p>
          <a:p>
            <a:pPr marL="0" indent="0">
              <a:buNone/>
            </a:pPr>
            <a:r>
              <a:rPr lang="fr-FR" sz="2000" dirty="0" smtClean="0"/>
              <a:t>&lt;&lt; &gt;&gt;</a:t>
            </a:r>
          </a:p>
          <a:p>
            <a:pPr marL="0" indent="0">
              <a:buNone/>
            </a:pPr>
            <a:r>
              <a:rPr lang="fr-FR" sz="2000" dirty="0" smtClean="0"/>
              <a:t>&lt; &lt;= &gt; &gt;= &lt;&gt;</a:t>
            </a:r>
          </a:p>
          <a:p>
            <a:pPr marL="0" indent="0">
              <a:buNone/>
            </a:pPr>
            <a:r>
              <a:rPr lang="fr-FR" sz="2000" dirty="0" smtClean="0"/>
              <a:t>==  !=  === !==</a:t>
            </a:r>
          </a:p>
          <a:p>
            <a:pPr marL="0" indent="0">
              <a:buNone/>
            </a:pPr>
            <a:r>
              <a:rPr lang="fr-FR" sz="2000" dirty="0" smtClean="0"/>
              <a:t>&amp;</a:t>
            </a:r>
          </a:p>
          <a:p>
            <a:pPr marL="0" indent="0">
              <a:buNone/>
            </a:pPr>
            <a:r>
              <a:rPr lang="fr-FR" sz="2000" dirty="0" smtClean="0"/>
              <a:t>^</a:t>
            </a:r>
          </a:p>
          <a:p>
            <a:pPr marL="0" indent="0">
              <a:buNone/>
            </a:pPr>
            <a:r>
              <a:rPr lang="fr-FR" sz="2000" dirty="0" smtClean="0"/>
              <a:t>|</a:t>
            </a:r>
          </a:p>
          <a:p>
            <a:pPr marL="0" indent="0">
              <a:buNone/>
            </a:pPr>
            <a:r>
              <a:rPr lang="fr-FR" sz="2000" dirty="0" smtClean="0"/>
              <a:t>&amp;&amp;</a:t>
            </a:r>
          </a:p>
          <a:p>
            <a:pPr marL="0" indent="0">
              <a:buNone/>
            </a:pPr>
            <a:r>
              <a:rPr lang="fr-FR" sz="2000" dirty="0" smtClean="0"/>
              <a:t>||</a:t>
            </a:r>
          </a:p>
          <a:p>
            <a:pPr marL="0" indent="0">
              <a:buNone/>
            </a:pPr>
            <a:r>
              <a:rPr lang="fr-FR" sz="2000" dirty="0" smtClean="0"/>
              <a:t>? :</a:t>
            </a:r>
          </a:p>
          <a:p>
            <a:pPr marL="0" indent="0">
              <a:buNone/>
            </a:pPr>
            <a:r>
              <a:rPr lang="fr-FR" sz="2000" dirty="0"/>
              <a:t>= += -= *= /= .= %= &amp;= |= ^= &lt;&lt;= &gt;&gt;= =&gt; </a:t>
            </a:r>
            <a:endParaRPr lang="fr-FR" sz="2000" dirty="0" smtClean="0"/>
          </a:p>
          <a:p>
            <a:pPr marL="0" indent="0">
              <a:buNone/>
            </a:pPr>
            <a:r>
              <a:rPr lang="fr-FR" sz="2000" dirty="0" smtClean="0"/>
              <a:t>and</a:t>
            </a:r>
          </a:p>
          <a:p>
            <a:pPr marL="0" indent="0">
              <a:buNone/>
            </a:pPr>
            <a:r>
              <a:rPr lang="fr-FR" sz="2000" dirty="0" err="1" smtClean="0"/>
              <a:t>xor</a:t>
            </a:r>
            <a:endParaRPr lang="fr-FR" sz="2000" dirty="0" smtClean="0"/>
          </a:p>
          <a:p>
            <a:pPr marL="0" indent="0">
              <a:buNone/>
            </a:pPr>
            <a:r>
              <a:rPr lang="fr-FR" sz="2000" dirty="0" smtClean="0"/>
              <a:t>or</a:t>
            </a:r>
          </a:p>
          <a:p>
            <a:pPr marL="0" indent="0">
              <a:buNone/>
            </a:pPr>
            <a:endParaRPr lang="fr-FR" sz="2000" dirty="0" smtClean="0"/>
          </a:p>
        </p:txBody>
      </p:sp>
    </p:spTree>
    <p:extLst>
      <p:ext uri="{BB962C8B-B14F-4D97-AF65-F5344CB8AC3E}">
        <p14:creationId xmlns:p14="http://schemas.microsoft.com/office/powerpoint/2010/main" val="30464606"/>
      </p:ext>
    </p:extLst>
  </p:cSld>
  <p:clrMapOvr>
    <a:masterClrMapping/>
  </p:clrMapOvr>
  <p:transition spd="slow">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La fonction </a:t>
            </a:r>
            <a:r>
              <a:rPr lang="fr-FR" b="1" i="1" dirty="0" err="1" smtClean="0">
                <a:solidFill>
                  <a:schemeClr val="accent2">
                    <a:lumMod val="75000"/>
                  </a:schemeClr>
                </a:solidFill>
              </a:rPr>
              <a:t>echo</a:t>
            </a:r>
            <a:endParaRPr lang="fr-FR"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b="1" i="1" dirty="0" smtClean="0">
                <a:solidFill>
                  <a:schemeClr val="accent2">
                    <a:lumMod val="75000"/>
                  </a:schemeClr>
                </a:solidFill>
              </a:rPr>
              <a:t>Affiche une chaîne de caractères.</a:t>
            </a:r>
          </a:p>
          <a:p>
            <a:pPr marL="0" indent="0">
              <a:buNone/>
            </a:pPr>
            <a:r>
              <a:rPr lang="fr-FR" sz="2000" b="1" i="1" dirty="0" err="1" smtClean="0">
                <a:solidFill>
                  <a:schemeClr val="accent2">
                    <a:lumMod val="75000"/>
                  </a:schemeClr>
                </a:solidFill>
              </a:rPr>
              <a:t>echo</a:t>
            </a:r>
            <a:r>
              <a:rPr lang="fr-FR" sz="2000" b="1" dirty="0" smtClean="0">
                <a:solidFill>
                  <a:schemeClr val="accent2">
                    <a:lumMod val="75000"/>
                  </a:schemeClr>
                </a:solidFill>
              </a:rPr>
              <a:t> </a:t>
            </a:r>
            <a:r>
              <a:rPr lang="fr-FR" sz="2000" dirty="0"/>
              <a:t>n'est pas vraiment une fonction (c'est techniquement une structure du langage), cela fait que vous n'êtes pas obligé d'utiliser des parenthèses</a:t>
            </a:r>
            <a:r>
              <a:rPr lang="fr-FR" sz="2000" dirty="0" smtClean="0"/>
              <a:t>.</a:t>
            </a:r>
          </a:p>
          <a:p>
            <a:pPr marL="0" indent="0">
              <a:buNone/>
            </a:pPr>
            <a:r>
              <a:rPr lang="fr-FR" sz="2000" b="1" i="1" dirty="0" err="1" smtClean="0">
                <a:solidFill>
                  <a:schemeClr val="accent2">
                    <a:lumMod val="75000"/>
                  </a:schemeClr>
                </a:solidFill>
              </a:rPr>
              <a:t>echo</a:t>
            </a:r>
            <a:r>
              <a:rPr lang="fr-FR" sz="2000" dirty="0" smtClean="0"/>
              <a:t> </a:t>
            </a:r>
            <a:r>
              <a:rPr lang="fr-FR" sz="2000" dirty="0"/>
              <a:t>(contrairement à d'autres structures de langage) ne se comporte pas comme une fonction, il ne peut donc pas être utilisé dans le contexte d'une fonction. </a:t>
            </a:r>
            <a:endParaRPr lang="fr-FR" sz="2000" dirty="0" smtClean="0"/>
          </a:p>
          <a:p>
            <a:pPr marL="0" indent="0">
              <a:buNone/>
            </a:pPr>
            <a:r>
              <a:rPr lang="fr-FR" sz="2000" dirty="0" smtClean="0"/>
              <a:t>exemples :</a:t>
            </a:r>
            <a:endParaRPr lang="fr-FR" sz="2000" dirty="0"/>
          </a:p>
          <a:p>
            <a:pPr marL="0" indent="0">
              <a:buNone/>
            </a:pPr>
            <a:r>
              <a:rPr lang="fr-FR" sz="2000" dirty="0" smtClean="0"/>
              <a:t>$var = "dimanche";</a:t>
            </a:r>
          </a:p>
          <a:p>
            <a:pPr marL="0" indent="0">
              <a:buNone/>
            </a:pPr>
            <a:r>
              <a:rPr lang="fr-FR" sz="2000" dirty="0" err="1" smtClean="0"/>
              <a:t>echo</a:t>
            </a:r>
            <a:r>
              <a:rPr lang="fr-FR" sz="2000" dirty="0" smtClean="0"/>
              <a:t> $var;   // affiche dimanche</a:t>
            </a:r>
          </a:p>
          <a:p>
            <a:pPr marL="0" indent="0">
              <a:buNone/>
            </a:pPr>
            <a:r>
              <a:rPr lang="fr-FR" sz="2000" dirty="0" smtClean="0"/>
              <a:t>version courte (depuis PHP 5 .4)</a:t>
            </a:r>
          </a:p>
          <a:p>
            <a:pPr marL="0" indent="0">
              <a:buNone/>
            </a:pPr>
            <a:r>
              <a:rPr lang="fr-FR" sz="2000" dirty="0" smtClean="0"/>
              <a:t>&lt;p&gt;Je reviens &lt;? =$var; ?&gt;&lt;/p&gt; </a:t>
            </a:r>
          </a:p>
          <a:p>
            <a:pPr marL="0" indent="0">
              <a:buNone/>
            </a:pPr>
            <a:r>
              <a:rPr lang="fr-FR" sz="2000" dirty="0" smtClean="0"/>
              <a:t>// en HTML affiche un paragraphe</a:t>
            </a:r>
            <a:r>
              <a:rPr lang="fr-FR" sz="2000" b="1" dirty="0" smtClean="0">
                <a:solidFill>
                  <a:schemeClr val="accent2">
                    <a:lumMod val="75000"/>
                  </a:schemeClr>
                </a:solidFill>
              </a:rPr>
              <a:t> Je reviens dimanche</a:t>
            </a:r>
            <a:endParaRPr lang="fr-FR" sz="2000" b="1" dirty="0">
              <a:solidFill>
                <a:schemeClr val="accent2">
                  <a:lumMod val="75000"/>
                </a:schemeClr>
              </a:solidFill>
            </a:endParaRPr>
          </a:p>
          <a:p>
            <a:pPr marL="0" indent="0">
              <a:buNone/>
            </a:pPr>
            <a:endParaRPr lang="fr-FR" sz="2000" dirty="0" smtClean="0"/>
          </a:p>
        </p:txBody>
      </p:sp>
    </p:spTree>
    <p:extLst>
      <p:ext uri="{BB962C8B-B14F-4D97-AF65-F5344CB8AC3E}">
        <p14:creationId xmlns:p14="http://schemas.microsoft.com/office/powerpoint/2010/main" val="1078516371"/>
      </p:ext>
    </p:extLst>
  </p:cSld>
  <p:clrMapOvr>
    <a:masterClrMapping/>
  </p:clrMapOvr>
  <p:transition spd="slow">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exercice n°7</a:t>
            </a:r>
            <a:endParaRPr lang="fr-FR" b="1" dirty="0">
              <a:solidFill>
                <a:schemeClr val="accent2">
                  <a:lumMod val="75000"/>
                </a:schemeClr>
              </a:solidFill>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638" y="1281113"/>
            <a:ext cx="2752725"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8565688"/>
      </p:ext>
    </p:extLst>
  </p:cSld>
  <p:clrMapOvr>
    <a:masterClrMapping/>
  </p:clrMapOvr>
  <p:transition spd="slow">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Corrigé exercice n°7</a:t>
            </a:r>
            <a:endParaRPr lang="fr-FR" b="1" dirty="0">
              <a:solidFill>
                <a:schemeClr val="accent2">
                  <a:lumMod val="75000"/>
                </a:schemeClr>
              </a:solidFill>
            </a:endParaRPr>
          </a:p>
        </p:txBody>
      </p:sp>
      <p:sp>
        <p:nvSpPr>
          <p:cNvPr id="3" name="ZoneTexte 2"/>
          <p:cNvSpPr txBox="1"/>
          <p:nvPr/>
        </p:nvSpPr>
        <p:spPr>
          <a:xfrm>
            <a:off x="1475656" y="1772816"/>
            <a:ext cx="6624736" cy="4247317"/>
          </a:xfrm>
          <a:prstGeom prst="rect">
            <a:avLst/>
          </a:prstGeom>
          <a:noFill/>
        </p:spPr>
        <p:txBody>
          <a:bodyPr wrap="square" rtlCol="0">
            <a:spAutoFit/>
          </a:bodyPr>
          <a:lstStyle/>
          <a:p>
            <a:r>
              <a:rPr lang="fr-FR" dirty="0"/>
              <a:t>&lt;body&gt;</a:t>
            </a:r>
          </a:p>
          <a:p>
            <a:r>
              <a:rPr lang="fr-FR" dirty="0">
                <a:solidFill>
                  <a:srgbClr val="FF0000"/>
                </a:solidFill>
              </a:rPr>
              <a:t>&lt;?PHP</a:t>
            </a:r>
          </a:p>
          <a:p>
            <a:r>
              <a:rPr lang="fr-FR" dirty="0" err="1"/>
              <a:t>echo</a:t>
            </a:r>
            <a:r>
              <a:rPr lang="fr-FR" dirty="0"/>
              <a:t> "&lt;h3&gt; Table de multiplication par 7&lt;/h3&gt;\n";</a:t>
            </a:r>
          </a:p>
          <a:p>
            <a:r>
              <a:rPr lang="fr-FR" dirty="0" err="1"/>
              <a:t>echo</a:t>
            </a:r>
            <a:r>
              <a:rPr lang="fr-FR" dirty="0"/>
              <a:t> "&lt;p&gt;1 fois 7 = 7&lt;/p&gt;\n";</a:t>
            </a:r>
          </a:p>
          <a:p>
            <a:r>
              <a:rPr lang="fr-FR" dirty="0" err="1"/>
              <a:t>echo</a:t>
            </a:r>
            <a:r>
              <a:rPr lang="fr-FR" dirty="0"/>
              <a:t> "&lt;p&gt;2 fois 7 = 14&lt;/p&gt;\n";</a:t>
            </a:r>
          </a:p>
          <a:p>
            <a:r>
              <a:rPr lang="fr-FR" dirty="0" err="1"/>
              <a:t>echo</a:t>
            </a:r>
            <a:r>
              <a:rPr lang="fr-FR" dirty="0"/>
              <a:t> "&lt;p&gt;3 fois 7 = 21&lt;/p&gt;\n";</a:t>
            </a:r>
          </a:p>
          <a:p>
            <a:r>
              <a:rPr lang="fr-FR" dirty="0" err="1"/>
              <a:t>echo</a:t>
            </a:r>
            <a:r>
              <a:rPr lang="fr-FR" dirty="0"/>
              <a:t> "&lt;p&gt;4 fois 7 = 28&lt;/p&gt;\n";</a:t>
            </a:r>
          </a:p>
          <a:p>
            <a:r>
              <a:rPr lang="fr-FR" dirty="0" err="1"/>
              <a:t>echo</a:t>
            </a:r>
            <a:r>
              <a:rPr lang="fr-FR" dirty="0"/>
              <a:t> "&lt;p&gt;5 fois 7 = 35&lt;/p&gt;\n";</a:t>
            </a:r>
          </a:p>
          <a:p>
            <a:r>
              <a:rPr lang="fr-FR" dirty="0" err="1"/>
              <a:t>echo</a:t>
            </a:r>
            <a:r>
              <a:rPr lang="fr-FR" dirty="0"/>
              <a:t> "&lt;p&gt;6 fois 7 = 42&lt;/p&gt;\n";</a:t>
            </a:r>
          </a:p>
          <a:p>
            <a:r>
              <a:rPr lang="fr-FR" dirty="0" err="1"/>
              <a:t>echo</a:t>
            </a:r>
            <a:r>
              <a:rPr lang="fr-FR" dirty="0"/>
              <a:t> "&lt;p&gt;7 fois 7 = 49&lt;/p&gt;\n";</a:t>
            </a:r>
          </a:p>
          <a:p>
            <a:r>
              <a:rPr lang="fr-FR" dirty="0" err="1"/>
              <a:t>echo</a:t>
            </a:r>
            <a:r>
              <a:rPr lang="fr-FR" dirty="0"/>
              <a:t> "&lt;p&gt;8 fois 7 = 56&lt;/p&gt;\n";</a:t>
            </a:r>
          </a:p>
          <a:p>
            <a:r>
              <a:rPr lang="fr-FR" dirty="0" err="1"/>
              <a:t>echo</a:t>
            </a:r>
            <a:r>
              <a:rPr lang="fr-FR" dirty="0"/>
              <a:t> "&lt;p&gt;9 fois 7 = 63&lt;/p&gt;\n";</a:t>
            </a:r>
          </a:p>
          <a:p>
            <a:r>
              <a:rPr lang="fr-FR" dirty="0" err="1"/>
              <a:t>echo</a:t>
            </a:r>
            <a:r>
              <a:rPr lang="fr-FR" dirty="0"/>
              <a:t> "&lt;p&gt;10 fois 7 = 70&lt;/p&gt;\n";</a:t>
            </a:r>
          </a:p>
          <a:p>
            <a:r>
              <a:rPr lang="fr-FR" dirty="0">
                <a:solidFill>
                  <a:srgbClr val="FF0000"/>
                </a:solidFill>
              </a:rPr>
              <a:t>?&gt;</a:t>
            </a:r>
          </a:p>
          <a:p>
            <a:r>
              <a:rPr lang="fr-FR" dirty="0"/>
              <a:t>&lt;/body&gt;</a:t>
            </a:r>
          </a:p>
        </p:txBody>
      </p:sp>
    </p:spTree>
    <p:extLst>
      <p:ext uri="{BB962C8B-B14F-4D97-AF65-F5344CB8AC3E}">
        <p14:creationId xmlns:p14="http://schemas.microsoft.com/office/powerpoint/2010/main" val="2203348301"/>
      </p:ext>
    </p:extLst>
  </p:cSld>
  <p:clrMapOvr>
    <a:masterClrMapping/>
  </p:clrMapOvr>
  <p:transition spd="slow">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Comment écrire un script PHP ?</a:t>
            </a:r>
            <a:endParaRPr lang="fr-FR"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dirty="0" smtClean="0"/>
              <a:t>Comment dois-je faire pour écrire un script PHP ?</a:t>
            </a:r>
          </a:p>
          <a:p>
            <a:pPr marL="0" indent="0">
              <a:buNone/>
            </a:pPr>
            <a:r>
              <a:rPr lang="fr-FR" sz="2000" dirty="0" smtClean="0"/>
              <a:t>Pour étudier comment faire,  nous allons prendre un exemple :</a:t>
            </a:r>
          </a:p>
          <a:p>
            <a:pPr marL="0" indent="0">
              <a:buNone/>
            </a:pPr>
            <a:endParaRPr lang="fr-FR" sz="2000" dirty="0" smtClean="0"/>
          </a:p>
          <a:p>
            <a:pPr marL="0" indent="0">
              <a:buNone/>
            </a:pPr>
            <a:r>
              <a:rPr lang="fr-FR" sz="2000" dirty="0" smtClean="0"/>
              <a:t>Je désire afficher la page suivante :</a:t>
            </a:r>
          </a:p>
          <a:p>
            <a:pPr marL="0" indent="0">
              <a:buNone/>
            </a:pPr>
            <a:endParaRPr lang="fr-FR" sz="2000" dirty="0"/>
          </a:p>
          <a:p>
            <a:pPr marL="0" indent="0">
              <a:buNone/>
            </a:pPr>
            <a:endParaRPr lang="fr-FR" sz="2000" dirty="0" smtClean="0"/>
          </a:p>
          <a:p>
            <a:pPr marL="0" indent="0">
              <a:buNone/>
            </a:pPr>
            <a:r>
              <a:rPr lang="fr-FR" sz="2000" dirty="0" smtClean="0"/>
              <a:t>mais je voudrai que ce soit la date du jour qui s'affiche. </a:t>
            </a:r>
            <a:endParaRPr lang="fr-FR" sz="2000" dirty="0"/>
          </a:p>
          <a:p>
            <a:pPr marL="0" indent="0">
              <a:buNone/>
            </a:pPr>
            <a:endParaRPr lang="fr-FR" sz="2000" dirty="0" smtClean="0"/>
          </a:p>
          <a:p>
            <a:pPr marL="0" indent="0">
              <a:buNone/>
            </a:pPr>
            <a:r>
              <a:rPr lang="fr-FR" sz="2000" dirty="0" smtClean="0"/>
              <a:t>Travail n°1 : écrire un fichier HTML qui affiche le message ci-dessus</a:t>
            </a:r>
            <a:endParaRPr lang="fr-FR" sz="2000" dirty="0"/>
          </a:p>
          <a:p>
            <a:pPr marL="0" indent="0">
              <a:buNone/>
            </a:pPr>
            <a:endParaRPr lang="fr-FR" sz="2000" dirty="0" smtClean="0"/>
          </a:p>
        </p:txBody>
      </p:sp>
      <p:pic>
        <p:nvPicPr>
          <p:cNvPr id="4" name="Image 3"/>
          <p:cNvPicPr>
            <a:picLocks noChangeAspect="1"/>
          </p:cNvPicPr>
          <p:nvPr/>
        </p:nvPicPr>
        <p:blipFill>
          <a:blip r:embed="rId2"/>
          <a:stretch>
            <a:fillRect/>
          </a:stretch>
        </p:blipFill>
        <p:spPr>
          <a:xfrm>
            <a:off x="2987824" y="3068960"/>
            <a:ext cx="2847975" cy="523875"/>
          </a:xfrm>
          <a:prstGeom prst="rect">
            <a:avLst/>
          </a:prstGeom>
        </p:spPr>
      </p:pic>
    </p:spTree>
    <p:extLst>
      <p:ext uri="{BB962C8B-B14F-4D97-AF65-F5344CB8AC3E}">
        <p14:creationId xmlns:p14="http://schemas.microsoft.com/office/powerpoint/2010/main" val="1957906310"/>
      </p:ext>
    </p:extLst>
  </p:cSld>
  <p:clrMapOvr>
    <a:masterClrMapping/>
  </p:clrMapOvr>
  <p:transition spd="slow">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Comment écrire un script PHP ?</a:t>
            </a:r>
            <a:endParaRPr lang="fr-FR"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4896544"/>
          </a:xfrm>
        </p:spPr>
        <p:txBody>
          <a:bodyPr numCol="1">
            <a:normAutofit fontScale="85000" lnSpcReduction="10000"/>
          </a:bodyPr>
          <a:lstStyle/>
          <a:p>
            <a:pPr marL="0" indent="0">
              <a:buNone/>
            </a:pPr>
            <a:endParaRPr lang="fr-FR" sz="2000" dirty="0" smtClean="0"/>
          </a:p>
          <a:p>
            <a:pPr marL="0" indent="0">
              <a:buNone/>
            </a:pPr>
            <a:r>
              <a:rPr lang="fr-FR" sz="2000" dirty="0" smtClean="0"/>
              <a:t>Travail n°1 : écrire un fichier HTML qui affiche le message ci-dessus</a:t>
            </a:r>
            <a:r>
              <a:rPr lang="fr-FR" sz="2000" dirty="0"/>
              <a:t> et l'enregistrer avec l'extension </a:t>
            </a:r>
            <a:r>
              <a:rPr lang="fr-FR" sz="2000" dirty="0" smtClean="0"/>
              <a:t>,html </a:t>
            </a:r>
            <a:r>
              <a:rPr lang="fr-FR" sz="2000" dirty="0"/>
              <a:t>: </a:t>
            </a:r>
            <a:r>
              <a:rPr lang="fr-FR" sz="2000" dirty="0" err="1" smtClean="0"/>
              <a:t>exdate,html</a:t>
            </a:r>
            <a:r>
              <a:rPr lang="fr-FR" sz="2000" dirty="0" smtClean="0"/>
              <a:t> puis vérifier que le page est correcte.</a:t>
            </a:r>
            <a:endParaRPr lang="fr-FR" sz="2000" dirty="0"/>
          </a:p>
          <a:p>
            <a:pPr marL="0" indent="0">
              <a:buNone/>
            </a:pPr>
            <a:r>
              <a:rPr lang="fr-FR" sz="2000" b="1" dirty="0">
                <a:latin typeface="Courier New" panose="02070309020205020404" pitchFamily="49" charset="0"/>
                <a:cs typeface="Courier New" panose="02070309020205020404" pitchFamily="49" charset="0"/>
              </a:rPr>
              <a:t>&lt;!DOCTYPE html&gt;</a:t>
            </a:r>
          </a:p>
          <a:p>
            <a:pPr marL="0" indent="0">
              <a:buNone/>
            </a:pPr>
            <a:r>
              <a:rPr lang="fr-FR" sz="2000" b="1" dirty="0">
                <a:latin typeface="Courier New" panose="02070309020205020404" pitchFamily="49" charset="0"/>
                <a:cs typeface="Courier New" panose="02070309020205020404" pitchFamily="49" charset="0"/>
              </a:rPr>
              <a:t>&lt;html </a:t>
            </a:r>
            <a:r>
              <a:rPr lang="fr-FR" sz="2000" b="1" dirty="0" err="1">
                <a:latin typeface="Courier New" panose="02070309020205020404" pitchFamily="49" charset="0"/>
                <a:cs typeface="Courier New" panose="02070309020205020404" pitchFamily="49" charset="0"/>
              </a:rPr>
              <a:t>lang</a:t>
            </a:r>
            <a:r>
              <a:rPr lang="fr-FR" sz="2000" b="1" dirty="0">
                <a:latin typeface="Courier New" panose="02070309020205020404" pitchFamily="49" charset="0"/>
                <a:cs typeface="Courier New" panose="02070309020205020404" pitchFamily="49" charset="0"/>
              </a:rPr>
              <a:t>="</a:t>
            </a:r>
            <a:r>
              <a:rPr lang="fr-FR" sz="2000" b="1" dirty="0" err="1">
                <a:latin typeface="Courier New" panose="02070309020205020404" pitchFamily="49" charset="0"/>
                <a:cs typeface="Courier New" panose="02070309020205020404" pitchFamily="49" charset="0"/>
              </a:rPr>
              <a:t>fr</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a:t>
            </a:r>
            <a:r>
              <a:rPr lang="fr-FR" sz="2000" b="1" dirty="0" err="1">
                <a:latin typeface="Courier New" panose="02070309020205020404" pitchFamily="49" charset="0"/>
                <a:cs typeface="Courier New" panose="02070309020205020404" pitchFamily="49" charset="0"/>
              </a:rPr>
              <a:t>head</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a:t>
            </a:r>
            <a:r>
              <a:rPr lang="fr-FR" sz="2000" b="1" dirty="0" err="1">
                <a:latin typeface="Courier New" panose="02070309020205020404" pitchFamily="49" charset="0"/>
                <a:cs typeface="Courier New" panose="02070309020205020404" pitchFamily="49" charset="0"/>
              </a:rPr>
              <a:t>meta</a:t>
            </a:r>
            <a:r>
              <a:rPr lang="fr-FR" sz="2000" b="1" dirty="0">
                <a:latin typeface="Courier New" panose="02070309020205020404" pitchFamily="49" charset="0"/>
                <a:cs typeface="Courier New" panose="02070309020205020404" pitchFamily="49" charset="0"/>
              </a:rPr>
              <a:t> </a:t>
            </a:r>
            <a:r>
              <a:rPr lang="fr-FR" sz="2000" b="1" dirty="0" err="1">
                <a:latin typeface="Courier New" panose="02070309020205020404" pitchFamily="49" charset="0"/>
                <a:cs typeface="Courier New" panose="02070309020205020404" pitchFamily="49" charset="0"/>
              </a:rPr>
              <a:t>charset</a:t>
            </a:r>
            <a:r>
              <a:rPr lang="fr-FR" sz="2000" b="1" dirty="0">
                <a:latin typeface="Courier New" panose="02070309020205020404" pitchFamily="49" charset="0"/>
                <a:cs typeface="Courier New" panose="02070309020205020404" pitchFamily="49" charset="0"/>
              </a:rPr>
              <a:t>="UTF-8"&gt;</a:t>
            </a:r>
          </a:p>
          <a:p>
            <a:pPr marL="0" indent="0">
              <a:buNone/>
            </a:pPr>
            <a:r>
              <a:rPr lang="fr-FR" sz="2000" b="1" dirty="0">
                <a:latin typeface="Courier New" panose="02070309020205020404" pitchFamily="49" charset="0"/>
                <a:cs typeface="Courier New" panose="02070309020205020404" pitchFamily="49" charset="0"/>
              </a:rPr>
              <a:t>&lt;</a:t>
            </a:r>
            <a:r>
              <a:rPr lang="fr-FR" sz="2000" b="1" dirty="0" err="1">
                <a:latin typeface="Courier New" panose="02070309020205020404" pitchFamily="49" charset="0"/>
                <a:cs typeface="Courier New" panose="02070309020205020404" pitchFamily="49" charset="0"/>
              </a:rPr>
              <a:t>title</a:t>
            </a:r>
            <a:r>
              <a:rPr lang="fr-FR" sz="2000" b="1" dirty="0">
                <a:latin typeface="Courier New" panose="02070309020205020404" pitchFamily="49" charset="0"/>
                <a:cs typeface="Courier New" panose="02070309020205020404" pitchFamily="49" charset="0"/>
              </a:rPr>
              <a:t>&gt;PHP EXDATE&lt;/</a:t>
            </a:r>
            <a:r>
              <a:rPr lang="fr-FR" sz="2000" b="1" dirty="0" err="1">
                <a:latin typeface="Courier New" panose="02070309020205020404" pitchFamily="49" charset="0"/>
                <a:cs typeface="Courier New" panose="02070309020205020404" pitchFamily="49" charset="0"/>
              </a:rPr>
              <a:t>title</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&lt;style type="</a:t>
            </a:r>
            <a:r>
              <a:rPr lang="fr-FR" sz="2000" b="1" dirty="0" err="1">
                <a:latin typeface="Courier New" panose="02070309020205020404" pitchFamily="49" charset="0"/>
                <a:cs typeface="Courier New" panose="02070309020205020404" pitchFamily="49" charset="0"/>
              </a:rPr>
              <a:t>text</a:t>
            </a:r>
            <a:r>
              <a:rPr lang="fr-FR" sz="2000" b="1" dirty="0">
                <a:latin typeface="Courier New" panose="02070309020205020404" pitchFamily="49" charset="0"/>
                <a:cs typeface="Courier New" panose="02070309020205020404" pitchFamily="49" charset="0"/>
              </a:rPr>
              <a:t>/</a:t>
            </a:r>
            <a:r>
              <a:rPr lang="fr-FR" sz="2000" b="1" dirty="0" err="1">
                <a:latin typeface="Courier New" panose="02070309020205020404" pitchFamily="49" charset="0"/>
                <a:cs typeface="Courier New" panose="02070309020205020404" pitchFamily="49" charset="0"/>
              </a:rPr>
              <a:t>css</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&lt;/style&gt;</a:t>
            </a:r>
          </a:p>
          <a:p>
            <a:pPr marL="0" indent="0">
              <a:buNone/>
            </a:pPr>
            <a:r>
              <a:rPr lang="fr-FR" sz="2000" b="1" dirty="0">
                <a:latin typeface="Courier New" panose="02070309020205020404" pitchFamily="49" charset="0"/>
                <a:cs typeface="Courier New" panose="02070309020205020404" pitchFamily="49" charset="0"/>
              </a:rPr>
              <a:t>&lt;/</a:t>
            </a:r>
            <a:r>
              <a:rPr lang="fr-FR" sz="2000" b="1" dirty="0" err="1">
                <a:latin typeface="Courier New" panose="02070309020205020404" pitchFamily="49" charset="0"/>
                <a:cs typeface="Courier New" panose="02070309020205020404" pitchFamily="49" charset="0"/>
              </a:rPr>
              <a:t>head</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&lt;body&gt;</a:t>
            </a:r>
          </a:p>
          <a:p>
            <a:pPr marL="0" indent="0">
              <a:buNone/>
            </a:pPr>
            <a:r>
              <a:rPr lang="fr-FR" sz="2000" b="1" dirty="0">
                <a:latin typeface="Courier New" panose="02070309020205020404" pitchFamily="49" charset="0"/>
                <a:cs typeface="Courier New" panose="02070309020205020404" pitchFamily="49" charset="0"/>
              </a:rPr>
              <a:t>&lt;section&gt;</a:t>
            </a:r>
          </a:p>
          <a:p>
            <a:pPr marL="0" indent="0">
              <a:buNone/>
            </a:pPr>
            <a:r>
              <a:rPr lang="fr-FR" sz="2000" b="1" dirty="0">
                <a:latin typeface="Courier New" panose="02070309020205020404" pitchFamily="49" charset="0"/>
                <a:cs typeface="Courier New" panose="02070309020205020404" pitchFamily="49" charset="0"/>
              </a:rPr>
              <a:t>&lt;h2&gt;Nous sommes le 15/10/2015&lt;/h2&gt;</a:t>
            </a:r>
          </a:p>
          <a:p>
            <a:pPr marL="0" indent="0">
              <a:buNone/>
            </a:pPr>
            <a:r>
              <a:rPr lang="fr-FR" sz="2000" b="1" dirty="0">
                <a:latin typeface="Courier New" panose="02070309020205020404" pitchFamily="49" charset="0"/>
                <a:cs typeface="Courier New" panose="02070309020205020404" pitchFamily="49" charset="0"/>
              </a:rPr>
              <a:t>&lt;/section&gt;</a:t>
            </a:r>
          </a:p>
          <a:p>
            <a:pPr marL="0" indent="0">
              <a:buNone/>
            </a:pPr>
            <a:r>
              <a:rPr lang="fr-FR" sz="2000" b="1" dirty="0">
                <a:latin typeface="Courier New" panose="02070309020205020404" pitchFamily="49" charset="0"/>
                <a:cs typeface="Courier New" panose="02070309020205020404" pitchFamily="49" charset="0"/>
              </a:rPr>
              <a:t>&lt;/body&gt;</a:t>
            </a:r>
          </a:p>
          <a:p>
            <a:pPr marL="0" indent="0">
              <a:buNone/>
            </a:pPr>
            <a:r>
              <a:rPr lang="fr-FR" sz="2000" b="1" dirty="0">
                <a:latin typeface="Courier New" panose="02070309020205020404" pitchFamily="49" charset="0"/>
                <a:cs typeface="Courier New" panose="02070309020205020404" pitchFamily="49" charset="0"/>
              </a:rPr>
              <a:t>&lt;/html&gt;</a:t>
            </a:r>
            <a:endParaRPr lang="fr-FR" sz="2000" b="1" dirty="0" smtClean="0">
              <a:latin typeface="Courier New" panose="02070309020205020404" pitchFamily="49" charset="0"/>
              <a:cs typeface="Courier New" panose="02070309020205020404" pitchFamily="49" charset="0"/>
            </a:endParaRPr>
          </a:p>
        </p:txBody>
      </p:sp>
      <p:pic>
        <p:nvPicPr>
          <p:cNvPr id="4" name="Image 3"/>
          <p:cNvPicPr>
            <a:picLocks noChangeAspect="1"/>
          </p:cNvPicPr>
          <p:nvPr/>
        </p:nvPicPr>
        <p:blipFill>
          <a:blip r:embed="rId2"/>
          <a:stretch>
            <a:fillRect/>
          </a:stretch>
        </p:blipFill>
        <p:spPr>
          <a:xfrm>
            <a:off x="3475260" y="1231887"/>
            <a:ext cx="2847975" cy="523875"/>
          </a:xfrm>
          <a:prstGeom prst="rect">
            <a:avLst/>
          </a:prstGeom>
        </p:spPr>
      </p:pic>
    </p:spTree>
    <p:extLst>
      <p:ext uri="{BB962C8B-B14F-4D97-AF65-F5344CB8AC3E}">
        <p14:creationId xmlns:p14="http://schemas.microsoft.com/office/powerpoint/2010/main" val="2794377715"/>
      </p:ext>
    </p:extLst>
  </p:cSld>
  <p:clrMapOvr>
    <a:masterClrMapping/>
  </p:clrMapOvr>
  <p:transition spd="slow">
    <p:wipe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Comment écrire un script PHP ?</a:t>
            </a:r>
            <a:endParaRPr lang="fr-FR"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4896544"/>
          </a:xfrm>
        </p:spPr>
        <p:txBody>
          <a:bodyPr numCol="1">
            <a:normAutofit fontScale="85000" lnSpcReduction="10000"/>
          </a:bodyPr>
          <a:lstStyle/>
          <a:p>
            <a:pPr marL="0" indent="0">
              <a:buNone/>
            </a:pPr>
            <a:endParaRPr lang="fr-FR" sz="2000" dirty="0" smtClean="0"/>
          </a:p>
          <a:p>
            <a:pPr marL="0" indent="0">
              <a:buNone/>
            </a:pPr>
            <a:r>
              <a:rPr lang="fr-FR" sz="2000" dirty="0" smtClean="0"/>
              <a:t>Travail n°2 : Sélectionner ce que le script PHP doit générer, c'est à dire ce qui change dans la page</a:t>
            </a:r>
            <a:endParaRPr lang="fr-FR" sz="2000" dirty="0"/>
          </a:p>
          <a:p>
            <a:pPr marL="0" indent="0">
              <a:buNone/>
            </a:pPr>
            <a:r>
              <a:rPr lang="fr-FR" sz="2000" b="1" dirty="0">
                <a:latin typeface="Courier New" panose="02070309020205020404" pitchFamily="49" charset="0"/>
                <a:cs typeface="Courier New" panose="02070309020205020404" pitchFamily="49" charset="0"/>
              </a:rPr>
              <a:t>&lt;!DOCTYPE html&gt;</a:t>
            </a:r>
          </a:p>
          <a:p>
            <a:pPr marL="0" indent="0">
              <a:buNone/>
            </a:pPr>
            <a:r>
              <a:rPr lang="fr-FR" sz="2000" b="1" dirty="0">
                <a:latin typeface="Courier New" panose="02070309020205020404" pitchFamily="49" charset="0"/>
                <a:cs typeface="Courier New" panose="02070309020205020404" pitchFamily="49" charset="0"/>
              </a:rPr>
              <a:t>&lt;html </a:t>
            </a:r>
            <a:r>
              <a:rPr lang="fr-FR" sz="2000" b="1" dirty="0" err="1">
                <a:latin typeface="Courier New" panose="02070309020205020404" pitchFamily="49" charset="0"/>
                <a:cs typeface="Courier New" panose="02070309020205020404" pitchFamily="49" charset="0"/>
              </a:rPr>
              <a:t>lang</a:t>
            </a:r>
            <a:r>
              <a:rPr lang="fr-FR" sz="2000" b="1" dirty="0">
                <a:latin typeface="Courier New" panose="02070309020205020404" pitchFamily="49" charset="0"/>
                <a:cs typeface="Courier New" panose="02070309020205020404" pitchFamily="49" charset="0"/>
              </a:rPr>
              <a:t>="</a:t>
            </a:r>
            <a:r>
              <a:rPr lang="fr-FR" sz="2000" b="1" dirty="0" err="1">
                <a:latin typeface="Courier New" panose="02070309020205020404" pitchFamily="49" charset="0"/>
                <a:cs typeface="Courier New" panose="02070309020205020404" pitchFamily="49" charset="0"/>
              </a:rPr>
              <a:t>fr</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a:t>
            </a:r>
            <a:r>
              <a:rPr lang="fr-FR" sz="2000" b="1" dirty="0" err="1">
                <a:latin typeface="Courier New" panose="02070309020205020404" pitchFamily="49" charset="0"/>
                <a:cs typeface="Courier New" panose="02070309020205020404" pitchFamily="49" charset="0"/>
              </a:rPr>
              <a:t>head</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a:t>
            </a:r>
            <a:r>
              <a:rPr lang="fr-FR" sz="2000" b="1" dirty="0" err="1">
                <a:latin typeface="Courier New" panose="02070309020205020404" pitchFamily="49" charset="0"/>
                <a:cs typeface="Courier New" panose="02070309020205020404" pitchFamily="49" charset="0"/>
              </a:rPr>
              <a:t>meta</a:t>
            </a:r>
            <a:r>
              <a:rPr lang="fr-FR" sz="2000" b="1" dirty="0">
                <a:latin typeface="Courier New" panose="02070309020205020404" pitchFamily="49" charset="0"/>
                <a:cs typeface="Courier New" panose="02070309020205020404" pitchFamily="49" charset="0"/>
              </a:rPr>
              <a:t> </a:t>
            </a:r>
            <a:r>
              <a:rPr lang="fr-FR" sz="2000" b="1" dirty="0" err="1">
                <a:latin typeface="Courier New" panose="02070309020205020404" pitchFamily="49" charset="0"/>
                <a:cs typeface="Courier New" panose="02070309020205020404" pitchFamily="49" charset="0"/>
              </a:rPr>
              <a:t>charset</a:t>
            </a:r>
            <a:r>
              <a:rPr lang="fr-FR" sz="2000" b="1" dirty="0">
                <a:latin typeface="Courier New" panose="02070309020205020404" pitchFamily="49" charset="0"/>
                <a:cs typeface="Courier New" panose="02070309020205020404" pitchFamily="49" charset="0"/>
              </a:rPr>
              <a:t>="UTF-8"&gt;</a:t>
            </a:r>
          </a:p>
          <a:p>
            <a:pPr marL="0" indent="0">
              <a:buNone/>
            </a:pPr>
            <a:r>
              <a:rPr lang="fr-FR" sz="2000" b="1" dirty="0">
                <a:latin typeface="Courier New" panose="02070309020205020404" pitchFamily="49" charset="0"/>
                <a:cs typeface="Courier New" panose="02070309020205020404" pitchFamily="49" charset="0"/>
              </a:rPr>
              <a:t>&lt;</a:t>
            </a:r>
            <a:r>
              <a:rPr lang="fr-FR" sz="2000" b="1" dirty="0" err="1">
                <a:latin typeface="Courier New" panose="02070309020205020404" pitchFamily="49" charset="0"/>
                <a:cs typeface="Courier New" panose="02070309020205020404" pitchFamily="49" charset="0"/>
              </a:rPr>
              <a:t>title</a:t>
            </a:r>
            <a:r>
              <a:rPr lang="fr-FR" sz="2000" b="1" dirty="0">
                <a:latin typeface="Courier New" panose="02070309020205020404" pitchFamily="49" charset="0"/>
                <a:cs typeface="Courier New" panose="02070309020205020404" pitchFamily="49" charset="0"/>
              </a:rPr>
              <a:t>&gt;PHP EXDATE&lt;/</a:t>
            </a:r>
            <a:r>
              <a:rPr lang="fr-FR" sz="2000" b="1" dirty="0" err="1">
                <a:latin typeface="Courier New" panose="02070309020205020404" pitchFamily="49" charset="0"/>
                <a:cs typeface="Courier New" panose="02070309020205020404" pitchFamily="49" charset="0"/>
              </a:rPr>
              <a:t>title</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&lt;style type="</a:t>
            </a:r>
            <a:r>
              <a:rPr lang="fr-FR" sz="2000" b="1" dirty="0" err="1">
                <a:latin typeface="Courier New" panose="02070309020205020404" pitchFamily="49" charset="0"/>
                <a:cs typeface="Courier New" panose="02070309020205020404" pitchFamily="49" charset="0"/>
              </a:rPr>
              <a:t>text</a:t>
            </a:r>
            <a:r>
              <a:rPr lang="fr-FR" sz="2000" b="1" dirty="0">
                <a:latin typeface="Courier New" panose="02070309020205020404" pitchFamily="49" charset="0"/>
                <a:cs typeface="Courier New" panose="02070309020205020404" pitchFamily="49" charset="0"/>
              </a:rPr>
              <a:t>/</a:t>
            </a:r>
            <a:r>
              <a:rPr lang="fr-FR" sz="2000" b="1" dirty="0" err="1">
                <a:latin typeface="Courier New" panose="02070309020205020404" pitchFamily="49" charset="0"/>
                <a:cs typeface="Courier New" panose="02070309020205020404" pitchFamily="49" charset="0"/>
              </a:rPr>
              <a:t>css</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&lt;/style&gt;</a:t>
            </a:r>
          </a:p>
          <a:p>
            <a:pPr marL="0" indent="0">
              <a:buNone/>
            </a:pPr>
            <a:r>
              <a:rPr lang="fr-FR" sz="2000" b="1" dirty="0">
                <a:latin typeface="Courier New" panose="02070309020205020404" pitchFamily="49" charset="0"/>
                <a:cs typeface="Courier New" panose="02070309020205020404" pitchFamily="49" charset="0"/>
              </a:rPr>
              <a:t>&lt;/</a:t>
            </a:r>
            <a:r>
              <a:rPr lang="fr-FR" sz="2000" b="1" dirty="0" err="1">
                <a:latin typeface="Courier New" panose="02070309020205020404" pitchFamily="49" charset="0"/>
                <a:cs typeface="Courier New" panose="02070309020205020404" pitchFamily="49" charset="0"/>
              </a:rPr>
              <a:t>head</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&lt;body&gt;</a:t>
            </a:r>
          </a:p>
          <a:p>
            <a:pPr marL="0" indent="0">
              <a:buNone/>
            </a:pPr>
            <a:r>
              <a:rPr lang="fr-FR" sz="2000" b="1" dirty="0">
                <a:latin typeface="Courier New" panose="02070309020205020404" pitchFamily="49" charset="0"/>
                <a:cs typeface="Courier New" panose="02070309020205020404" pitchFamily="49" charset="0"/>
              </a:rPr>
              <a:t>&lt;section&gt;</a:t>
            </a:r>
          </a:p>
          <a:p>
            <a:pPr marL="0" indent="0">
              <a:buNone/>
            </a:pPr>
            <a:r>
              <a:rPr lang="fr-FR" sz="2000" b="1" dirty="0">
                <a:latin typeface="Courier New" panose="02070309020205020404" pitchFamily="49" charset="0"/>
                <a:cs typeface="Courier New" panose="02070309020205020404" pitchFamily="49" charset="0"/>
              </a:rPr>
              <a:t>&lt;h2&gt;Nous sommes le </a:t>
            </a:r>
            <a:r>
              <a:rPr lang="fr-FR" sz="2000" b="1" dirty="0">
                <a:solidFill>
                  <a:srgbClr val="FF0000"/>
                </a:solidFill>
                <a:latin typeface="Courier New" panose="02070309020205020404" pitchFamily="49" charset="0"/>
                <a:cs typeface="Courier New" panose="02070309020205020404" pitchFamily="49" charset="0"/>
              </a:rPr>
              <a:t>15/10/2015</a:t>
            </a:r>
            <a:r>
              <a:rPr lang="fr-FR" sz="2000" b="1" dirty="0">
                <a:latin typeface="Courier New" panose="02070309020205020404" pitchFamily="49" charset="0"/>
                <a:cs typeface="Courier New" panose="02070309020205020404" pitchFamily="49" charset="0"/>
              </a:rPr>
              <a:t>&lt;/h2&gt;</a:t>
            </a:r>
          </a:p>
          <a:p>
            <a:pPr marL="0" indent="0">
              <a:buNone/>
            </a:pPr>
            <a:r>
              <a:rPr lang="fr-FR" sz="2000" b="1" dirty="0">
                <a:latin typeface="Courier New" panose="02070309020205020404" pitchFamily="49" charset="0"/>
                <a:cs typeface="Courier New" panose="02070309020205020404" pitchFamily="49" charset="0"/>
              </a:rPr>
              <a:t>&lt;/section&gt;</a:t>
            </a:r>
          </a:p>
          <a:p>
            <a:pPr marL="0" indent="0">
              <a:buNone/>
            </a:pPr>
            <a:r>
              <a:rPr lang="fr-FR" sz="2000" b="1" dirty="0">
                <a:latin typeface="Courier New" panose="02070309020205020404" pitchFamily="49" charset="0"/>
                <a:cs typeface="Courier New" panose="02070309020205020404" pitchFamily="49" charset="0"/>
              </a:rPr>
              <a:t>&lt;/body&gt;</a:t>
            </a:r>
          </a:p>
          <a:p>
            <a:pPr marL="0" indent="0">
              <a:buNone/>
            </a:pPr>
            <a:r>
              <a:rPr lang="fr-FR" sz="2000" b="1" dirty="0">
                <a:latin typeface="Courier New" panose="02070309020205020404" pitchFamily="49" charset="0"/>
                <a:cs typeface="Courier New" panose="02070309020205020404" pitchFamily="49" charset="0"/>
              </a:rPr>
              <a:t>&lt;/html&gt;</a:t>
            </a:r>
            <a:endParaRPr lang="fr-FR" sz="20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2846181"/>
      </p:ext>
    </p:extLst>
  </p:cSld>
  <p:clrMapOvr>
    <a:masterClrMapping/>
  </p:clrMapOvr>
  <p:transition spd="slow">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Comment écrire un script PHP ?</a:t>
            </a:r>
            <a:endParaRPr lang="fr-FR"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4896544"/>
          </a:xfrm>
        </p:spPr>
        <p:txBody>
          <a:bodyPr numCol="1">
            <a:normAutofit fontScale="92500" lnSpcReduction="20000"/>
          </a:bodyPr>
          <a:lstStyle/>
          <a:p>
            <a:pPr marL="0" indent="0">
              <a:buNone/>
            </a:pPr>
            <a:endParaRPr lang="fr-FR" sz="2000" dirty="0" smtClean="0"/>
          </a:p>
          <a:p>
            <a:pPr marL="0" indent="0">
              <a:buNone/>
            </a:pPr>
            <a:r>
              <a:rPr lang="fr-FR" sz="2000" dirty="0" smtClean="0"/>
              <a:t>Travail n°3 : Remplacer ce qui change par un script PHP vide</a:t>
            </a:r>
            <a:endParaRPr lang="fr-FR" sz="2000" dirty="0"/>
          </a:p>
          <a:p>
            <a:pPr marL="0" indent="0">
              <a:buNone/>
            </a:pPr>
            <a:r>
              <a:rPr lang="fr-FR" sz="2000" b="1" dirty="0">
                <a:latin typeface="Courier New" panose="02070309020205020404" pitchFamily="49" charset="0"/>
                <a:cs typeface="Courier New" panose="02070309020205020404" pitchFamily="49" charset="0"/>
              </a:rPr>
              <a:t>&lt;!DOCTYPE html&gt;</a:t>
            </a:r>
          </a:p>
          <a:p>
            <a:pPr marL="0" indent="0">
              <a:buNone/>
            </a:pPr>
            <a:r>
              <a:rPr lang="fr-FR" sz="2000" b="1" dirty="0">
                <a:latin typeface="Courier New" panose="02070309020205020404" pitchFamily="49" charset="0"/>
                <a:cs typeface="Courier New" panose="02070309020205020404" pitchFamily="49" charset="0"/>
              </a:rPr>
              <a:t>&lt;html </a:t>
            </a:r>
            <a:r>
              <a:rPr lang="fr-FR" sz="2000" b="1" dirty="0" err="1">
                <a:latin typeface="Courier New" panose="02070309020205020404" pitchFamily="49" charset="0"/>
                <a:cs typeface="Courier New" panose="02070309020205020404" pitchFamily="49" charset="0"/>
              </a:rPr>
              <a:t>lang</a:t>
            </a:r>
            <a:r>
              <a:rPr lang="fr-FR" sz="2000" b="1" dirty="0">
                <a:latin typeface="Courier New" panose="02070309020205020404" pitchFamily="49" charset="0"/>
                <a:cs typeface="Courier New" panose="02070309020205020404" pitchFamily="49" charset="0"/>
              </a:rPr>
              <a:t>="</a:t>
            </a:r>
            <a:r>
              <a:rPr lang="fr-FR" sz="2000" b="1" dirty="0" err="1">
                <a:latin typeface="Courier New" panose="02070309020205020404" pitchFamily="49" charset="0"/>
                <a:cs typeface="Courier New" panose="02070309020205020404" pitchFamily="49" charset="0"/>
              </a:rPr>
              <a:t>fr</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a:t>
            </a:r>
            <a:r>
              <a:rPr lang="fr-FR" sz="2000" b="1" dirty="0" err="1">
                <a:latin typeface="Courier New" panose="02070309020205020404" pitchFamily="49" charset="0"/>
                <a:cs typeface="Courier New" panose="02070309020205020404" pitchFamily="49" charset="0"/>
              </a:rPr>
              <a:t>head</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a:t>
            </a:r>
            <a:r>
              <a:rPr lang="fr-FR" sz="2000" b="1" dirty="0" err="1">
                <a:latin typeface="Courier New" panose="02070309020205020404" pitchFamily="49" charset="0"/>
                <a:cs typeface="Courier New" panose="02070309020205020404" pitchFamily="49" charset="0"/>
              </a:rPr>
              <a:t>meta</a:t>
            </a:r>
            <a:r>
              <a:rPr lang="fr-FR" sz="2000" b="1" dirty="0">
                <a:latin typeface="Courier New" panose="02070309020205020404" pitchFamily="49" charset="0"/>
                <a:cs typeface="Courier New" panose="02070309020205020404" pitchFamily="49" charset="0"/>
              </a:rPr>
              <a:t> </a:t>
            </a:r>
            <a:r>
              <a:rPr lang="fr-FR" sz="2000" b="1" dirty="0" err="1">
                <a:latin typeface="Courier New" panose="02070309020205020404" pitchFamily="49" charset="0"/>
                <a:cs typeface="Courier New" panose="02070309020205020404" pitchFamily="49" charset="0"/>
              </a:rPr>
              <a:t>charset</a:t>
            </a:r>
            <a:r>
              <a:rPr lang="fr-FR" sz="2000" b="1" dirty="0">
                <a:latin typeface="Courier New" panose="02070309020205020404" pitchFamily="49" charset="0"/>
                <a:cs typeface="Courier New" panose="02070309020205020404" pitchFamily="49" charset="0"/>
              </a:rPr>
              <a:t>="UTF-8"&gt;</a:t>
            </a:r>
          </a:p>
          <a:p>
            <a:pPr marL="0" indent="0">
              <a:buNone/>
            </a:pPr>
            <a:r>
              <a:rPr lang="fr-FR" sz="2000" b="1" dirty="0">
                <a:latin typeface="Courier New" panose="02070309020205020404" pitchFamily="49" charset="0"/>
                <a:cs typeface="Courier New" panose="02070309020205020404" pitchFamily="49" charset="0"/>
              </a:rPr>
              <a:t>&lt;</a:t>
            </a:r>
            <a:r>
              <a:rPr lang="fr-FR" sz="2000" b="1" dirty="0" err="1">
                <a:latin typeface="Courier New" panose="02070309020205020404" pitchFamily="49" charset="0"/>
                <a:cs typeface="Courier New" panose="02070309020205020404" pitchFamily="49" charset="0"/>
              </a:rPr>
              <a:t>title</a:t>
            </a:r>
            <a:r>
              <a:rPr lang="fr-FR" sz="2000" b="1" dirty="0">
                <a:latin typeface="Courier New" panose="02070309020205020404" pitchFamily="49" charset="0"/>
                <a:cs typeface="Courier New" panose="02070309020205020404" pitchFamily="49" charset="0"/>
              </a:rPr>
              <a:t>&gt;PHP EXDATE&lt;/</a:t>
            </a:r>
            <a:r>
              <a:rPr lang="fr-FR" sz="2000" b="1" dirty="0" err="1">
                <a:latin typeface="Courier New" panose="02070309020205020404" pitchFamily="49" charset="0"/>
                <a:cs typeface="Courier New" panose="02070309020205020404" pitchFamily="49" charset="0"/>
              </a:rPr>
              <a:t>title</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&lt;style type="</a:t>
            </a:r>
            <a:r>
              <a:rPr lang="fr-FR" sz="2000" b="1" dirty="0" err="1">
                <a:latin typeface="Courier New" panose="02070309020205020404" pitchFamily="49" charset="0"/>
                <a:cs typeface="Courier New" panose="02070309020205020404" pitchFamily="49" charset="0"/>
              </a:rPr>
              <a:t>text</a:t>
            </a:r>
            <a:r>
              <a:rPr lang="fr-FR" sz="2000" b="1" dirty="0">
                <a:latin typeface="Courier New" panose="02070309020205020404" pitchFamily="49" charset="0"/>
                <a:cs typeface="Courier New" panose="02070309020205020404" pitchFamily="49" charset="0"/>
              </a:rPr>
              <a:t>/</a:t>
            </a:r>
            <a:r>
              <a:rPr lang="fr-FR" sz="2000" b="1" dirty="0" err="1">
                <a:latin typeface="Courier New" panose="02070309020205020404" pitchFamily="49" charset="0"/>
                <a:cs typeface="Courier New" panose="02070309020205020404" pitchFamily="49" charset="0"/>
              </a:rPr>
              <a:t>css</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&lt;/style&gt;</a:t>
            </a:r>
          </a:p>
          <a:p>
            <a:pPr marL="0" indent="0">
              <a:buNone/>
            </a:pPr>
            <a:r>
              <a:rPr lang="fr-FR" sz="2000" b="1" dirty="0">
                <a:latin typeface="Courier New" panose="02070309020205020404" pitchFamily="49" charset="0"/>
                <a:cs typeface="Courier New" panose="02070309020205020404" pitchFamily="49" charset="0"/>
              </a:rPr>
              <a:t>&lt;/</a:t>
            </a:r>
            <a:r>
              <a:rPr lang="fr-FR" sz="2000" b="1" dirty="0" err="1">
                <a:latin typeface="Courier New" panose="02070309020205020404" pitchFamily="49" charset="0"/>
                <a:cs typeface="Courier New" panose="02070309020205020404" pitchFamily="49" charset="0"/>
              </a:rPr>
              <a:t>head</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&lt;body&gt;</a:t>
            </a:r>
          </a:p>
          <a:p>
            <a:pPr marL="0" indent="0">
              <a:buNone/>
            </a:pPr>
            <a:r>
              <a:rPr lang="fr-FR" sz="2000" b="1" dirty="0">
                <a:latin typeface="Courier New" panose="02070309020205020404" pitchFamily="49" charset="0"/>
                <a:cs typeface="Courier New" panose="02070309020205020404" pitchFamily="49" charset="0"/>
              </a:rPr>
              <a:t>&lt;section&gt;</a:t>
            </a:r>
          </a:p>
          <a:p>
            <a:pPr marL="0" indent="0">
              <a:buNone/>
            </a:pPr>
            <a:r>
              <a:rPr lang="fr-FR" sz="2000" b="1" dirty="0">
                <a:latin typeface="Courier New" panose="02070309020205020404" pitchFamily="49" charset="0"/>
                <a:cs typeface="Courier New" panose="02070309020205020404" pitchFamily="49" charset="0"/>
              </a:rPr>
              <a:t>&lt;h2&gt;Nous sommes le </a:t>
            </a:r>
            <a:r>
              <a:rPr lang="fr-FR" sz="2000" b="1" dirty="0" smtClean="0">
                <a:solidFill>
                  <a:srgbClr val="FF0000"/>
                </a:solidFill>
                <a:latin typeface="Courier New" panose="02070309020205020404" pitchFamily="49" charset="0"/>
                <a:cs typeface="Courier New" panose="02070309020205020404" pitchFamily="49" charset="0"/>
              </a:rPr>
              <a:t>&lt;?PHP ?&gt;</a:t>
            </a:r>
            <a:r>
              <a:rPr lang="fr-FR" sz="2000" b="1" dirty="0" smtClean="0">
                <a:latin typeface="Courier New" panose="02070309020205020404" pitchFamily="49" charset="0"/>
                <a:cs typeface="Courier New" panose="02070309020205020404" pitchFamily="49" charset="0"/>
              </a:rPr>
              <a:t>&lt;/</a:t>
            </a:r>
            <a:r>
              <a:rPr lang="fr-FR" sz="2000" b="1" dirty="0">
                <a:latin typeface="Courier New" panose="02070309020205020404" pitchFamily="49" charset="0"/>
                <a:cs typeface="Courier New" panose="02070309020205020404" pitchFamily="49" charset="0"/>
              </a:rPr>
              <a:t>h2&gt;</a:t>
            </a:r>
          </a:p>
          <a:p>
            <a:pPr marL="0" indent="0">
              <a:buNone/>
            </a:pPr>
            <a:r>
              <a:rPr lang="fr-FR" sz="2000" b="1" dirty="0">
                <a:latin typeface="Courier New" panose="02070309020205020404" pitchFamily="49" charset="0"/>
                <a:cs typeface="Courier New" panose="02070309020205020404" pitchFamily="49" charset="0"/>
              </a:rPr>
              <a:t>&lt;/section&gt;</a:t>
            </a:r>
          </a:p>
          <a:p>
            <a:pPr marL="0" indent="0">
              <a:buNone/>
            </a:pPr>
            <a:r>
              <a:rPr lang="fr-FR" sz="2000" b="1" dirty="0">
                <a:latin typeface="Courier New" panose="02070309020205020404" pitchFamily="49" charset="0"/>
                <a:cs typeface="Courier New" panose="02070309020205020404" pitchFamily="49" charset="0"/>
              </a:rPr>
              <a:t>&lt;/body&gt;</a:t>
            </a:r>
          </a:p>
          <a:p>
            <a:pPr marL="0" indent="0">
              <a:buNone/>
            </a:pPr>
            <a:r>
              <a:rPr lang="fr-FR" sz="2000" b="1" dirty="0">
                <a:latin typeface="Courier New" panose="02070309020205020404" pitchFamily="49" charset="0"/>
                <a:cs typeface="Courier New" panose="02070309020205020404" pitchFamily="49" charset="0"/>
              </a:rPr>
              <a:t>&lt;/html&gt;</a:t>
            </a:r>
            <a:endParaRPr lang="fr-FR" sz="20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66958541"/>
      </p:ext>
    </p:extLst>
  </p:cSld>
  <p:clrMapOvr>
    <a:masterClrMapping/>
  </p:clrMapOvr>
  <p:transition spd="slow">
    <p:wipe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Comment écrire un script PHP ?</a:t>
            </a:r>
            <a:endParaRPr lang="fr-FR"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4896544"/>
          </a:xfrm>
        </p:spPr>
        <p:txBody>
          <a:bodyPr numCol="1">
            <a:normAutofit fontScale="77500" lnSpcReduction="20000"/>
          </a:bodyPr>
          <a:lstStyle/>
          <a:p>
            <a:pPr marL="0" indent="0">
              <a:buNone/>
            </a:pPr>
            <a:endParaRPr lang="fr-FR" sz="2000" dirty="0" smtClean="0"/>
          </a:p>
          <a:p>
            <a:pPr marL="0" indent="0">
              <a:buNone/>
            </a:pPr>
            <a:r>
              <a:rPr lang="fr-FR" sz="2000" dirty="0" smtClean="0"/>
              <a:t>Travail n°4 : Ecrire le script PHP qui va me fournir l'information recherchée et l'enregistrer avec l'extension ,</a:t>
            </a:r>
            <a:r>
              <a:rPr lang="fr-FR" sz="2000" dirty="0" err="1" smtClean="0"/>
              <a:t>php</a:t>
            </a:r>
            <a:r>
              <a:rPr lang="fr-FR" sz="2000" dirty="0" smtClean="0"/>
              <a:t> : </a:t>
            </a:r>
            <a:r>
              <a:rPr lang="fr-FR" sz="2000" dirty="0" err="1" smtClean="0"/>
              <a:t>exdate,php</a:t>
            </a:r>
            <a:endParaRPr lang="fr-FR" sz="2000" dirty="0"/>
          </a:p>
          <a:p>
            <a:pPr marL="0" indent="0">
              <a:buNone/>
            </a:pPr>
            <a:r>
              <a:rPr lang="fr-FR" sz="2000" b="1" dirty="0">
                <a:latin typeface="Courier New" panose="02070309020205020404" pitchFamily="49" charset="0"/>
                <a:cs typeface="Courier New" panose="02070309020205020404" pitchFamily="49" charset="0"/>
              </a:rPr>
              <a:t>&lt;!DOCTYPE html&gt;</a:t>
            </a:r>
          </a:p>
          <a:p>
            <a:pPr marL="0" indent="0">
              <a:buNone/>
            </a:pPr>
            <a:r>
              <a:rPr lang="fr-FR" sz="2000" b="1" dirty="0">
                <a:latin typeface="Courier New" panose="02070309020205020404" pitchFamily="49" charset="0"/>
                <a:cs typeface="Courier New" panose="02070309020205020404" pitchFamily="49" charset="0"/>
              </a:rPr>
              <a:t>&lt;html </a:t>
            </a:r>
            <a:r>
              <a:rPr lang="fr-FR" sz="2000" b="1" dirty="0" err="1">
                <a:latin typeface="Courier New" panose="02070309020205020404" pitchFamily="49" charset="0"/>
                <a:cs typeface="Courier New" panose="02070309020205020404" pitchFamily="49" charset="0"/>
              </a:rPr>
              <a:t>lang</a:t>
            </a:r>
            <a:r>
              <a:rPr lang="fr-FR" sz="2000" b="1" dirty="0">
                <a:latin typeface="Courier New" panose="02070309020205020404" pitchFamily="49" charset="0"/>
                <a:cs typeface="Courier New" panose="02070309020205020404" pitchFamily="49" charset="0"/>
              </a:rPr>
              <a:t>="</a:t>
            </a:r>
            <a:r>
              <a:rPr lang="fr-FR" sz="2000" b="1" dirty="0" err="1">
                <a:latin typeface="Courier New" panose="02070309020205020404" pitchFamily="49" charset="0"/>
                <a:cs typeface="Courier New" panose="02070309020205020404" pitchFamily="49" charset="0"/>
              </a:rPr>
              <a:t>fr</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a:t>
            </a:r>
            <a:r>
              <a:rPr lang="fr-FR" sz="2000" b="1" dirty="0" err="1">
                <a:latin typeface="Courier New" panose="02070309020205020404" pitchFamily="49" charset="0"/>
                <a:cs typeface="Courier New" panose="02070309020205020404" pitchFamily="49" charset="0"/>
              </a:rPr>
              <a:t>head</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a:t>
            </a:r>
            <a:r>
              <a:rPr lang="fr-FR" sz="2000" b="1" dirty="0" err="1">
                <a:latin typeface="Courier New" panose="02070309020205020404" pitchFamily="49" charset="0"/>
                <a:cs typeface="Courier New" panose="02070309020205020404" pitchFamily="49" charset="0"/>
              </a:rPr>
              <a:t>meta</a:t>
            </a:r>
            <a:r>
              <a:rPr lang="fr-FR" sz="2000" b="1" dirty="0">
                <a:latin typeface="Courier New" panose="02070309020205020404" pitchFamily="49" charset="0"/>
                <a:cs typeface="Courier New" panose="02070309020205020404" pitchFamily="49" charset="0"/>
              </a:rPr>
              <a:t> </a:t>
            </a:r>
            <a:r>
              <a:rPr lang="fr-FR" sz="2000" b="1" dirty="0" err="1">
                <a:latin typeface="Courier New" panose="02070309020205020404" pitchFamily="49" charset="0"/>
                <a:cs typeface="Courier New" panose="02070309020205020404" pitchFamily="49" charset="0"/>
              </a:rPr>
              <a:t>charset</a:t>
            </a:r>
            <a:r>
              <a:rPr lang="fr-FR" sz="2000" b="1" dirty="0">
                <a:latin typeface="Courier New" panose="02070309020205020404" pitchFamily="49" charset="0"/>
                <a:cs typeface="Courier New" panose="02070309020205020404" pitchFamily="49" charset="0"/>
              </a:rPr>
              <a:t>="UTF-8"&gt;</a:t>
            </a:r>
          </a:p>
          <a:p>
            <a:pPr marL="0" indent="0">
              <a:buNone/>
            </a:pPr>
            <a:r>
              <a:rPr lang="fr-FR" sz="2000" b="1" dirty="0">
                <a:latin typeface="Courier New" panose="02070309020205020404" pitchFamily="49" charset="0"/>
                <a:cs typeface="Courier New" panose="02070309020205020404" pitchFamily="49" charset="0"/>
              </a:rPr>
              <a:t>&lt;</a:t>
            </a:r>
            <a:r>
              <a:rPr lang="fr-FR" sz="2000" b="1" dirty="0" err="1">
                <a:latin typeface="Courier New" panose="02070309020205020404" pitchFamily="49" charset="0"/>
                <a:cs typeface="Courier New" panose="02070309020205020404" pitchFamily="49" charset="0"/>
              </a:rPr>
              <a:t>title</a:t>
            </a:r>
            <a:r>
              <a:rPr lang="fr-FR" sz="2000" b="1" dirty="0">
                <a:latin typeface="Courier New" panose="02070309020205020404" pitchFamily="49" charset="0"/>
                <a:cs typeface="Courier New" panose="02070309020205020404" pitchFamily="49" charset="0"/>
              </a:rPr>
              <a:t>&gt;PHP EXDATE&lt;/</a:t>
            </a:r>
            <a:r>
              <a:rPr lang="fr-FR" sz="2000" b="1" dirty="0" err="1">
                <a:latin typeface="Courier New" panose="02070309020205020404" pitchFamily="49" charset="0"/>
                <a:cs typeface="Courier New" panose="02070309020205020404" pitchFamily="49" charset="0"/>
              </a:rPr>
              <a:t>title</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&lt;style type="</a:t>
            </a:r>
            <a:r>
              <a:rPr lang="fr-FR" sz="2000" b="1" dirty="0" err="1">
                <a:latin typeface="Courier New" panose="02070309020205020404" pitchFamily="49" charset="0"/>
                <a:cs typeface="Courier New" panose="02070309020205020404" pitchFamily="49" charset="0"/>
              </a:rPr>
              <a:t>text</a:t>
            </a:r>
            <a:r>
              <a:rPr lang="fr-FR" sz="2000" b="1" dirty="0">
                <a:latin typeface="Courier New" panose="02070309020205020404" pitchFamily="49" charset="0"/>
                <a:cs typeface="Courier New" panose="02070309020205020404" pitchFamily="49" charset="0"/>
              </a:rPr>
              <a:t>/</a:t>
            </a:r>
            <a:r>
              <a:rPr lang="fr-FR" sz="2000" b="1" dirty="0" err="1">
                <a:latin typeface="Courier New" panose="02070309020205020404" pitchFamily="49" charset="0"/>
                <a:cs typeface="Courier New" panose="02070309020205020404" pitchFamily="49" charset="0"/>
              </a:rPr>
              <a:t>css</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&lt;/style&gt;</a:t>
            </a:r>
          </a:p>
          <a:p>
            <a:pPr marL="0" indent="0">
              <a:buNone/>
            </a:pPr>
            <a:r>
              <a:rPr lang="fr-FR" sz="2000" b="1" dirty="0">
                <a:latin typeface="Courier New" panose="02070309020205020404" pitchFamily="49" charset="0"/>
                <a:cs typeface="Courier New" panose="02070309020205020404" pitchFamily="49" charset="0"/>
              </a:rPr>
              <a:t>&lt;/</a:t>
            </a:r>
            <a:r>
              <a:rPr lang="fr-FR" sz="2000" b="1" dirty="0" err="1">
                <a:latin typeface="Courier New" panose="02070309020205020404" pitchFamily="49" charset="0"/>
                <a:cs typeface="Courier New" panose="02070309020205020404" pitchFamily="49" charset="0"/>
              </a:rPr>
              <a:t>head</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&lt;body&gt;</a:t>
            </a:r>
          </a:p>
          <a:p>
            <a:pPr marL="0" indent="0">
              <a:buNone/>
            </a:pPr>
            <a:r>
              <a:rPr lang="fr-FR" sz="2000" b="1" dirty="0">
                <a:latin typeface="Courier New" panose="02070309020205020404" pitchFamily="49" charset="0"/>
                <a:cs typeface="Courier New" panose="02070309020205020404" pitchFamily="49" charset="0"/>
              </a:rPr>
              <a:t>&lt;section&gt;</a:t>
            </a:r>
          </a:p>
          <a:p>
            <a:pPr marL="0" indent="0">
              <a:buNone/>
            </a:pPr>
            <a:r>
              <a:rPr lang="fr-FR" sz="2000" b="1" dirty="0">
                <a:latin typeface="Courier New" panose="02070309020205020404" pitchFamily="49" charset="0"/>
                <a:cs typeface="Courier New" panose="02070309020205020404" pitchFamily="49" charset="0"/>
              </a:rPr>
              <a:t>&lt;h2&gt;Nous sommes le </a:t>
            </a:r>
            <a:endParaRPr lang="fr-FR" sz="2000" b="1" dirty="0" smtClean="0">
              <a:latin typeface="Courier New" panose="02070309020205020404" pitchFamily="49" charset="0"/>
              <a:cs typeface="Courier New" panose="02070309020205020404" pitchFamily="49" charset="0"/>
            </a:endParaRPr>
          </a:p>
          <a:p>
            <a:pPr marL="0" indent="0">
              <a:buNone/>
            </a:pPr>
            <a:r>
              <a:rPr lang="fr-FR" sz="2000" b="1" dirty="0" smtClean="0">
                <a:solidFill>
                  <a:srgbClr val="FF0000"/>
                </a:solidFill>
                <a:latin typeface="Courier New" panose="02070309020205020404" pitchFamily="49" charset="0"/>
                <a:cs typeface="Courier New" panose="02070309020205020404" pitchFamily="49" charset="0"/>
              </a:rPr>
              <a:t>&lt;?PHP </a:t>
            </a:r>
            <a:r>
              <a:rPr lang="en-US" sz="2000" b="1" dirty="0" smtClean="0">
                <a:solidFill>
                  <a:srgbClr val="2403E7"/>
                </a:solidFill>
                <a:latin typeface="Courier New" panose="02070309020205020404" pitchFamily="49" charset="0"/>
                <a:cs typeface="Courier New" panose="02070309020205020404" pitchFamily="49" charset="0"/>
              </a:rPr>
              <a:t>echo </a:t>
            </a:r>
            <a:r>
              <a:rPr lang="en-US" sz="2000" b="1" dirty="0">
                <a:solidFill>
                  <a:srgbClr val="2403E7"/>
                </a:solidFill>
                <a:latin typeface="Courier New" panose="02070309020205020404" pitchFamily="49" charset="0"/>
                <a:cs typeface="Courier New" panose="02070309020205020404" pitchFamily="49" charset="0"/>
              </a:rPr>
              <a:t>date('d')."/".date('m')."/".date('Y</a:t>
            </a:r>
            <a:r>
              <a:rPr lang="en-US" sz="2000" b="1" dirty="0" smtClean="0">
                <a:solidFill>
                  <a:srgbClr val="2403E7"/>
                </a:solidFill>
                <a:latin typeface="Courier New" panose="02070309020205020404" pitchFamily="49" charset="0"/>
                <a:cs typeface="Courier New" panose="02070309020205020404" pitchFamily="49" charset="0"/>
              </a:rPr>
              <a:t>');</a:t>
            </a:r>
            <a:r>
              <a:rPr lang="fr-FR" sz="2000" b="1" dirty="0" smtClean="0">
                <a:solidFill>
                  <a:srgbClr val="FF0000"/>
                </a:solidFill>
                <a:latin typeface="Courier New" panose="02070309020205020404" pitchFamily="49" charset="0"/>
                <a:cs typeface="Courier New" panose="02070309020205020404" pitchFamily="49" charset="0"/>
              </a:rPr>
              <a:t>?&gt;</a:t>
            </a:r>
          </a:p>
          <a:p>
            <a:pPr marL="0" indent="0">
              <a:buNone/>
            </a:pPr>
            <a:r>
              <a:rPr lang="fr-FR" sz="2000" b="1" dirty="0" smtClean="0">
                <a:latin typeface="Courier New" panose="02070309020205020404" pitchFamily="49" charset="0"/>
                <a:cs typeface="Courier New" panose="02070309020205020404" pitchFamily="49" charset="0"/>
              </a:rPr>
              <a:t>&lt;/</a:t>
            </a:r>
            <a:r>
              <a:rPr lang="fr-FR" sz="2000" b="1" dirty="0">
                <a:latin typeface="Courier New" panose="02070309020205020404" pitchFamily="49" charset="0"/>
                <a:cs typeface="Courier New" panose="02070309020205020404" pitchFamily="49" charset="0"/>
              </a:rPr>
              <a:t>h2&gt;</a:t>
            </a:r>
          </a:p>
          <a:p>
            <a:pPr marL="0" indent="0">
              <a:buNone/>
            </a:pPr>
            <a:r>
              <a:rPr lang="fr-FR" sz="2000" b="1" dirty="0">
                <a:latin typeface="Courier New" panose="02070309020205020404" pitchFamily="49" charset="0"/>
                <a:cs typeface="Courier New" panose="02070309020205020404" pitchFamily="49" charset="0"/>
              </a:rPr>
              <a:t>&lt;/section&gt;</a:t>
            </a:r>
          </a:p>
          <a:p>
            <a:pPr marL="0" indent="0">
              <a:buNone/>
            </a:pPr>
            <a:r>
              <a:rPr lang="fr-FR" sz="2000" b="1" dirty="0">
                <a:latin typeface="Courier New" panose="02070309020205020404" pitchFamily="49" charset="0"/>
                <a:cs typeface="Courier New" panose="02070309020205020404" pitchFamily="49" charset="0"/>
              </a:rPr>
              <a:t>&lt;/body&gt;</a:t>
            </a:r>
          </a:p>
          <a:p>
            <a:pPr marL="0" indent="0">
              <a:buNone/>
            </a:pPr>
            <a:r>
              <a:rPr lang="fr-FR" sz="2000" b="1" dirty="0">
                <a:latin typeface="Courier New" panose="02070309020205020404" pitchFamily="49" charset="0"/>
                <a:cs typeface="Courier New" panose="02070309020205020404" pitchFamily="49" charset="0"/>
              </a:rPr>
              <a:t>&lt;/html&gt;</a:t>
            </a:r>
            <a:endParaRPr lang="fr-FR" sz="20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11760277"/>
      </p:ext>
    </p:extLst>
  </p:cSld>
  <p:clrMapOvr>
    <a:masterClrMapping/>
  </p:clrMapOvr>
  <p:transition spd="slow">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Comment écrire un script PHP ?</a:t>
            </a:r>
            <a:endParaRPr lang="fr-FR"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4896544"/>
          </a:xfrm>
        </p:spPr>
        <p:txBody>
          <a:bodyPr numCol="1">
            <a:normAutofit fontScale="85000" lnSpcReduction="20000"/>
          </a:bodyPr>
          <a:lstStyle/>
          <a:p>
            <a:pPr marL="0" indent="0">
              <a:buNone/>
            </a:pPr>
            <a:r>
              <a:rPr lang="fr-FR" sz="2000" dirty="0" smtClean="0"/>
              <a:t>Travail n°5 : Tester le script PHP </a:t>
            </a:r>
          </a:p>
          <a:p>
            <a:pPr marL="0" indent="0">
              <a:buNone/>
            </a:pPr>
            <a:endParaRPr lang="fr-FR" sz="2000" dirty="0" smtClean="0"/>
          </a:p>
          <a:p>
            <a:pPr marL="0" indent="0">
              <a:buNone/>
            </a:pPr>
            <a:r>
              <a:rPr lang="fr-FR" sz="2000" b="1" dirty="0" smtClean="0">
                <a:latin typeface="Courier New" panose="02070309020205020404" pitchFamily="49" charset="0"/>
                <a:cs typeface="Courier New" panose="02070309020205020404" pitchFamily="49" charset="0"/>
              </a:rPr>
              <a:t>&lt;!</a:t>
            </a:r>
            <a:r>
              <a:rPr lang="fr-FR" sz="2000" b="1" dirty="0">
                <a:latin typeface="Courier New" panose="02070309020205020404" pitchFamily="49" charset="0"/>
                <a:cs typeface="Courier New" panose="02070309020205020404" pitchFamily="49" charset="0"/>
              </a:rPr>
              <a:t>DOCTYPE html&gt;</a:t>
            </a:r>
          </a:p>
          <a:p>
            <a:pPr marL="0" indent="0">
              <a:buNone/>
            </a:pPr>
            <a:r>
              <a:rPr lang="fr-FR" sz="2000" b="1" dirty="0">
                <a:latin typeface="Courier New" panose="02070309020205020404" pitchFamily="49" charset="0"/>
                <a:cs typeface="Courier New" panose="02070309020205020404" pitchFamily="49" charset="0"/>
              </a:rPr>
              <a:t>&lt;html </a:t>
            </a:r>
            <a:r>
              <a:rPr lang="fr-FR" sz="2000" b="1" dirty="0" err="1">
                <a:latin typeface="Courier New" panose="02070309020205020404" pitchFamily="49" charset="0"/>
                <a:cs typeface="Courier New" panose="02070309020205020404" pitchFamily="49" charset="0"/>
              </a:rPr>
              <a:t>lang</a:t>
            </a:r>
            <a:r>
              <a:rPr lang="fr-FR" sz="2000" b="1" dirty="0">
                <a:latin typeface="Courier New" panose="02070309020205020404" pitchFamily="49" charset="0"/>
                <a:cs typeface="Courier New" panose="02070309020205020404" pitchFamily="49" charset="0"/>
              </a:rPr>
              <a:t>="</a:t>
            </a:r>
            <a:r>
              <a:rPr lang="fr-FR" sz="2000" b="1" dirty="0" err="1">
                <a:latin typeface="Courier New" panose="02070309020205020404" pitchFamily="49" charset="0"/>
                <a:cs typeface="Courier New" panose="02070309020205020404" pitchFamily="49" charset="0"/>
              </a:rPr>
              <a:t>fr</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a:t>
            </a:r>
            <a:r>
              <a:rPr lang="fr-FR" sz="2000" b="1" dirty="0" err="1">
                <a:latin typeface="Courier New" panose="02070309020205020404" pitchFamily="49" charset="0"/>
                <a:cs typeface="Courier New" panose="02070309020205020404" pitchFamily="49" charset="0"/>
              </a:rPr>
              <a:t>head</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a:t>
            </a:r>
            <a:r>
              <a:rPr lang="fr-FR" sz="2000" b="1" dirty="0" err="1">
                <a:latin typeface="Courier New" panose="02070309020205020404" pitchFamily="49" charset="0"/>
                <a:cs typeface="Courier New" panose="02070309020205020404" pitchFamily="49" charset="0"/>
              </a:rPr>
              <a:t>meta</a:t>
            </a:r>
            <a:r>
              <a:rPr lang="fr-FR" sz="2000" b="1" dirty="0">
                <a:latin typeface="Courier New" panose="02070309020205020404" pitchFamily="49" charset="0"/>
                <a:cs typeface="Courier New" panose="02070309020205020404" pitchFamily="49" charset="0"/>
              </a:rPr>
              <a:t> </a:t>
            </a:r>
            <a:r>
              <a:rPr lang="fr-FR" sz="2000" b="1" dirty="0" err="1">
                <a:latin typeface="Courier New" panose="02070309020205020404" pitchFamily="49" charset="0"/>
                <a:cs typeface="Courier New" panose="02070309020205020404" pitchFamily="49" charset="0"/>
              </a:rPr>
              <a:t>charset</a:t>
            </a:r>
            <a:r>
              <a:rPr lang="fr-FR" sz="2000" b="1" dirty="0">
                <a:latin typeface="Courier New" panose="02070309020205020404" pitchFamily="49" charset="0"/>
                <a:cs typeface="Courier New" panose="02070309020205020404" pitchFamily="49" charset="0"/>
              </a:rPr>
              <a:t>="UTF-8"&gt;</a:t>
            </a:r>
          </a:p>
          <a:p>
            <a:pPr marL="0" indent="0">
              <a:buNone/>
            </a:pPr>
            <a:r>
              <a:rPr lang="fr-FR" sz="2000" b="1" dirty="0">
                <a:latin typeface="Courier New" panose="02070309020205020404" pitchFamily="49" charset="0"/>
                <a:cs typeface="Courier New" panose="02070309020205020404" pitchFamily="49" charset="0"/>
              </a:rPr>
              <a:t>&lt;</a:t>
            </a:r>
            <a:r>
              <a:rPr lang="fr-FR" sz="2000" b="1" dirty="0" err="1">
                <a:latin typeface="Courier New" panose="02070309020205020404" pitchFamily="49" charset="0"/>
                <a:cs typeface="Courier New" panose="02070309020205020404" pitchFamily="49" charset="0"/>
              </a:rPr>
              <a:t>title</a:t>
            </a:r>
            <a:r>
              <a:rPr lang="fr-FR" sz="2000" b="1" dirty="0">
                <a:latin typeface="Courier New" panose="02070309020205020404" pitchFamily="49" charset="0"/>
                <a:cs typeface="Courier New" panose="02070309020205020404" pitchFamily="49" charset="0"/>
              </a:rPr>
              <a:t>&gt;PHP EXDATE&lt;/</a:t>
            </a:r>
            <a:r>
              <a:rPr lang="fr-FR" sz="2000" b="1" dirty="0" err="1">
                <a:latin typeface="Courier New" panose="02070309020205020404" pitchFamily="49" charset="0"/>
                <a:cs typeface="Courier New" panose="02070309020205020404" pitchFamily="49" charset="0"/>
              </a:rPr>
              <a:t>title</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&lt;style type="</a:t>
            </a:r>
            <a:r>
              <a:rPr lang="fr-FR" sz="2000" b="1" dirty="0" err="1">
                <a:latin typeface="Courier New" panose="02070309020205020404" pitchFamily="49" charset="0"/>
                <a:cs typeface="Courier New" panose="02070309020205020404" pitchFamily="49" charset="0"/>
              </a:rPr>
              <a:t>text</a:t>
            </a:r>
            <a:r>
              <a:rPr lang="fr-FR" sz="2000" b="1" dirty="0">
                <a:latin typeface="Courier New" panose="02070309020205020404" pitchFamily="49" charset="0"/>
                <a:cs typeface="Courier New" panose="02070309020205020404" pitchFamily="49" charset="0"/>
              </a:rPr>
              <a:t>/</a:t>
            </a:r>
            <a:r>
              <a:rPr lang="fr-FR" sz="2000" b="1" dirty="0" err="1">
                <a:latin typeface="Courier New" panose="02070309020205020404" pitchFamily="49" charset="0"/>
                <a:cs typeface="Courier New" panose="02070309020205020404" pitchFamily="49" charset="0"/>
              </a:rPr>
              <a:t>css</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&lt;/style&gt;</a:t>
            </a:r>
          </a:p>
          <a:p>
            <a:pPr marL="0" indent="0">
              <a:buNone/>
            </a:pPr>
            <a:r>
              <a:rPr lang="fr-FR" sz="2000" b="1" dirty="0">
                <a:latin typeface="Courier New" panose="02070309020205020404" pitchFamily="49" charset="0"/>
                <a:cs typeface="Courier New" panose="02070309020205020404" pitchFamily="49" charset="0"/>
              </a:rPr>
              <a:t>&lt;/</a:t>
            </a:r>
            <a:r>
              <a:rPr lang="fr-FR" sz="2000" b="1" dirty="0" err="1">
                <a:latin typeface="Courier New" panose="02070309020205020404" pitchFamily="49" charset="0"/>
                <a:cs typeface="Courier New" panose="02070309020205020404" pitchFamily="49" charset="0"/>
              </a:rPr>
              <a:t>head</a:t>
            </a:r>
            <a:r>
              <a:rPr lang="fr-FR" sz="2000" b="1" dirty="0">
                <a:latin typeface="Courier New" panose="02070309020205020404" pitchFamily="49" charset="0"/>
                <a:cs typeface="Courier New" panose="02070309020205020404" pitchFamily="49" charset="0"/>
              </a:rPr>
              <a:t>&gt;</a:t>
            </a:r>
          </a:p>
          <a:p>
            <a:pPr marL="0" indent="0">
              <a:buNone/>
            </a:pPr>
            <a:r>
              <a:rPr lang="fr-FR" sz="2000" b="1" dirty="0">
                <a:latin typeface="Courier New" panose="02070309020205020404" pitchFamily="49" charset="0"/>
                <a:cs typeface="Courier New" panose="02070309020205020404" pitchFamily="49" charset="0"/>
              </a:rPr>
              <a:t>&lt;body&gt;</a:t>
            </a:r>
          </a:p>
          <a:p>
            <a:pPr marL="0" indent="0">
              <a:buNone/>
            </a:pPr>
            <a:r>
              <a:rPr lang="fr-FR" sz="2000" b="1" dirty="0">
                <a:latin typeface="Courier New" panose="02070309020205020404" pitchFamily="49" charset="0"/>
                <a:cs typeface="Courier New" panose="02070309020205020404" pitchFamily="49" charset="0"/>
              </a:rPr>
              <a:t>&lt;section&gt;</a:t>
            </a:r>
          </a:p>
          <a:p>
            <a:pPr marL="0" indent="0">
              <a:buNone/>
            </a:pPr>
            <a:r>
              <a:rPr lang="fr-FR" sz="2000" b="1" dirty="0">
                <a:latin typeface="Courier New" panose="02070309020205020404" pitchFamily="49" charset="0"/>
                <a:cs typeface="Courier New" panose="02070309020205020404" pitchFamily="49" charset="0"/>
              </a:rPr>
              <a:t>&lt;h2&gt;Nous sommes le </a:t>
            </a:r>
            <a:endParaRPr lang="fr-FR" sz="2000" b="1" dirty="0" smtClean="0">
              <a:latin typeface="Courier New" panose="02070309020205020404" pitchFamily="49" charset="0"/>
              <a:cs typeface="Courier New" panose="02070309020205020404" pitchFamily="49" charset="0"/>
            </a:endParaRPr>
          </a:p>
          <a:p>
            <a:pPr marL="0" indent="0">
              <a:buNone/>
            </a:pPr>
            <a:r>
              <a:rPr lang="fr-FR" sz="2000" b="1" dirty="0" smtClean="0">
                <a:solidFill>
                  <a:srgbClr val="FF0000"/>
                </a:solidFill>
                <a:latin typeface="Courier New" panose="02070309020205020404" pitchFamily="49" charset="0"/>
                <a:cs typeface="Courier New" panose="02070309020205020404" pitchFamily="49" charset="0"/>
              </a:rPr>
              <a:t>&lt;?PHP </a:t>
            </a:r>
            <a:r>
              <a:rPr lang="en-US" sz="2000" b="1" dirty="0" smtClean="0">
                <a:solidFill>
                  <a:srgbClr val="2403E7"/>
                </a:solidFill>
                <a:latin typeface="Courier New" panose="02070309020205020404" pitchFamily="49" charset="0"/>
                <a:cs typeface="Courier New" panose="02070309020205020404" pitchFamily="49" charset="0"/>
              </a:rPr>
              <a:t>echo </a:t>
            </a:r>
            <a:r>
              <a:rPr lang="en-US" sz="2000" b="1" dirty="0">
                <a:solidFill>
                  <a:srgbClr val="2403E7"/>
                </a:solidFill>
                <a:latin typeface="Courier New" panose="02070309020205020404" pitchFamily="49" charset="0"/>
                <a:cs typeface="Courier New" panose="02070309020205020404" pitchFamily="49" charset="0"/>
              </a:rPr>
              <a:t>date('d')."/".date('m')."/".date('Y</a:t>
            </a:r>
            <a:r>
              <a:rPr lang="en-US" sz="2000" b="1" dirty="0" smtClean="0">
                <a:solidFill>
                  <a:srgbClr val="2403E7"/>
                </a:solidFill>
                <a:latin typeface="Courier New" panose="02070309020205020404" pitchFamily="49" charset="0"/>
                <a:cs typeface="Courier New" panose="02070309020205020404" pitchFamily="49" charset="0"/>
              </a:rPr>
              <a:t>');</a:t>
            </a:r>
            <a:r>
              <a:rPr lang="fr-FR" sz="2000" b="1" dirty="0" smtClean="0">
                <a:solidFill>
                  <a:srgbClr val="FF0000"/>
                </a:solidFill>
                <a:latin typeface="Courier New" panose="02070309020205020404" pitchFamily="49" charset="0"/>
                <a:cs typeface="Courier New" panose="02070309020205020404" pitchFamily="49" charset="0"/>
              </a:rPr>
              <a:t>?&gt;</a:t>
            </a:r>
          </a:p>
          <a:p>
            <a:pPr marL="0" indent="0">
              <a:buNone/>
            </a:pPr>
            <a:r>
              <a:rPr lang="fr-FR" sz="2000" b="1" dirty="0" smtClean="0">
                <a:latin typeface="Courier New" panose="02070309020205020404" pitchFamily="49" charset="0"/>
                <a:cs typeface="Courier New" panose="02070309020205020404" pitchFamily="49" charset="0"/>
              </a:rPr>
              <a:t>&lt;/</a:t>
            </a:r>
            <a:r>
              <a:rPr lang="fr-FR" sz="2000" b="1" dirty="0">
                <a:latin typeface="Courier New" panose="02070309020205020404" pitchFamily="49" charset="0"/>
                <a:cs typeface="Courier New" panose="02070309020205020404" pitchFamily="49" charset="0"/>
              </a:rPr>
              <a:t>h2&gt;</a:t>
            </a:r>
          </a:p>
          <a:p>
            <a:pPr marL="0" indent="0">
              <a:buNone/>
            </a:pPr>
            <a:r>
              <a:rPr lang="fr-FR" sz="2000" b="1" dirty="0">
                <a:latin typeface="Courier New" panose="02070309020205020404" pitchFamily="49" charset="0"/>
                <a:cs typeface="Courier New" panose="02070309020205020404" pitchFamily="49" charset="0"/>
              </a:rPr>
              <a:t>&lt;/section&gt;</a:t>
            </a:r>
          </a:p>
          <a:p>
            <a:pPr marL="0" indent="0">
              <a:buNone/>
            </a:pPr>
            <a:r>
              <a:rPr lang="fr-FR" sz="2000" b="1" dirty="0">
                <a:latin typeface="Courier New" panose="02070309020205020404" pitchFamily="49" charset="0"/>
                <a:cs typeface="Courier New" panose="02070309020205020404" pitchFamily="49" charset="0"/>
              </a:rPr>
              <a:t>&lt;/body&gt;</a:t>
            </a:r>
          </a:p>
          <a:p>
            <a:pPr marL="0" indent="0">
              <a:buNone/>
            </a:pPr>
            <a:r>
              <a:rPr lang="fr-FR" sz="2000" b="1" dirty="0">
                <a:latin typeface="Courier New" panose="02070309020205020404" pitchFamily="49" charset="0"/>
                <a:cs typeface="Courier New" panose="02070309020205020404" pitchFamily="49" charset="0"/>
              </a:rPr>
              <a:t>&lt;/html&gt;</a:t>
            </a:r>
            <a:endParaRPr lang="fr-FR" sz="2000" b="1" dirty="0" smtClean="0">
              <a:latin typeface="Courier New" panose="02070309020205020404" pitchFamily="49" charset="0"/>
              <a:cs typeface="Courier New" panose="02070309020205020404" pitchFamily="49" charset="0"/>
            </a:endParaRPr>
          </a:p>
        </p:txBody>
      </p:sp>
      <p:pic>
        <p:nvPicPr>
          <p:cNvPr id="4" name="Image 3"/>
          <p:cNvPicPr>
            <a:picLocks noChangeAspect="1"/>
          </p:cNvPicPr>
          <p:nvPr/>
        </p:nvPicPr>
        <p:blipFill>
          <a:blip r:embed="rId2"/>
          <a:stretch>
            <a:fillRect/>
          </a:stretch>
        </p:blipFill>
        <p:spPr>
          <a:xfrm>
            <a:off x="3131840" y="5373216"/>
            <a:ext cx="2895600" cy="561975"/>
          </a:xfrm>
          <a:prstGeom prst="rect">
            <a:avLst/>
          </a:prstGeom>
        </p:spPr>
      </p:pic>
    </p:spTree>
    <p:extLst>
      <p:ext uri="{BB962C8B-B14F-4D97-AF65-F5344CB8AC3E}">
        <p14:creationId xmlns:p14="http://schemas.microsoft.com/office/powerpoint/2010/main" val="2643866008"/>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Historique</a:t>
            </a:r>
            <a:endParaRPr lang="fr-FR" dirty="0"/>
          </a:p>
        </p:txBody>
      </p:sp>
      <p:sp>
        <p:nvSpPr>
          <p:cNvPr id="3" name="Espace réservé du contenu 2"/>
          <p:cNvSpPr>
            <a:spLocks noGrp="1"/>
          </p:cNvSpPr>
          <p:nvPr>
            <p:ph idx="1"/>
          </p:nvPr>
        </p:nvSpPr>
        <p:spPr/>
        <p:txBody>
          <a:bodyPr>
            <a:normAutofit/>
          </a:bodyPr>
          <a:lstStyle/>
          <a:p>
            <a:pPr marL="0" indent="0">
              <a:buNone/>
            </a:pPr>
            <a:r>
              <a:rPr lang="fr-FR" sz="2000" dirty="0" smtClean="0"/>
              <a:t>La version actuellement le plus utilisée est la version 5 du PHP.</a:t>
            </a:r>
          </a:p>
          <a:p>
            <a:pPr marL="0" indent="0">
              <a:buNone/>
            </a:pPr>
            <a:r>
              <a:rPr lang="fr-FR" sz="2000" dirty="0" smtClean="0"/>
              <a:t>La version 6 existe est plus rapide mais très peu implémentée sur les serveurs.</a:t>
            </a:r>
          </a:p>
          <a:p>
            <a:pPr marL="0" indent="0">
              <a:buNone/>
            </a:pPr>
            <a:endParaRPr lang="fr-FR" sz="2000" dirty="0"/>
          </a:p>
          <a:p>
            <a:pPr marL="0" indent="0">
              <a:buNone/>
            </a:pPr>
            <a:r>
              <a:rPr lang="fr-FR" sz="2000" dirty="0" smtClean="0"/>
              <a:t>Pour écrire du PHP, nous utiliserons Notepad ++</a:t>
            </a:r>
            <a:endParaRPr lang="fr-FR" sz="2000" dirty="0"/>
          </a:p>
        </p:txBody>
      </p:sp>
    </p:spTree>
    <p:extLst>
      <p:ext uri="{BB962C8B-B14F-4D97-AF65-F5344CB8AC3E}">
        <p14:creationId xmlns:p14="http://schemas.microsoft.com/office/powerpoint/2010/main" val="3499298473"/>
      </p:ext>
    </p:extLst>
  </p:cSld>
  <p:clrMapOvr>
    <a:masterClrMapping/>
  </p:clrMapOvr>
  <p:transition spd="slow">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smtClean="0">
                <a:solidFill>
                  <a:schemeClr val="accent2">
                    <a:lumMod val="75000"/>
                  </a:schemeClr>
                </a:solidFill>
              </a:rPr>
              <a:t>if</a:t>
            </a:r>
            <a:endParaRPr lang="fr-FR"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dirty="0"/>
              <a:t>L'instruction </a:t>
            </a:r>
            <a:r>
              <a:rPr lang="fr-FR" sz="2000" b="1" dirty="0">
                <a:solidFill>
                  <a:schemeClr val="accent2">
                    <a:lumMod val="75000"/>
                  </a:schemeClr>
                </a:solidFill>
              </a:rPr>
              <a:t>if</a:t>
            </a:r>
            <a:r>
              <a:rPr lang="fr-FR" sz="2000" dirty="0"/>
              <a:t> est une des plus importantes instructions de tous les langages, PHP inclus. Elle permet l'exécution conditionnelle d'une partie de code. Les fonctionnalités de l'instruction </a:t>
            </a:r>
            <a:r>
              <a:rPr lang="fr-FR" sz="2000" i="1" dirty="0"/>
              <a:t>if</a:t>
            </a:r>
            <a:r>
              <a:rPr lang="fr-FR" sz="2000" dirty="0"/>
              <a:t> sont les mêmes en PHP qu'en C : </a:t>
            </a:r>
            <a:endParaRPr lang="fr-FR" sz="2000" dirty="0" smtClean="0"/>
          </a:p>
          <a:p>
            <a:pPr marL="0" indent="0">
              <a:buNone/>
            </a:pPr>
            <a:r>
              <a:rPr lang="fr-FR" sz="2000" dirty="0" smtClean="0"/>
              <a:t>syntaxe :</a:t>
            </a:r>
          </a:p>
          <a:p>
            <a:pPr marL="0" indent="0">
              <a:buNone/>
            </a:pPr>
            <a:r>
              <a:rPr lang="fr-FR" sz="2000" b="1" dirty="0">
                <a:solidFill>
                  <a:schemeClr val="accent2">
                    <a:lumMod val="75000"/>
                  </a:schemeClr>
                </a:solidFill>
              </a:rPr>
              <a:t>if</a:t>
            </a:r>
            <a:r>
              <a:rPr lang="fr-FR" sz="2000" dirty="0" smtClean="0"/>
              <a:t> (expression) commandes</a:t>
            </a:r>
            <a:endParaRPr lang="fr-FR" sz="2000" dirty="0"/>
          </a:p>
          <a:p>
            <a:pPr marL="0" indent="0">
              <a:buNone/>
            </a:pPr>
            <a:r>
              <a:rPr lang="fr-FR" sz="2000" dirty="0" smtClean="0"/>
              <a:t>exemples :</a:t>
            </a:r>
            <a:endParaRPr lang="fr-FR" sz="2000" dirty="0"/>
          </a:p>
          <a:p>
            <a:pPr marL="0" indent="0">
              <a:buNone/>
            </a:pPr>
            <a:r>
              <a:rPr lang="fr-FR" sz="2000" b="1" dirty="0">
                <a:solidFill>
                  <a:schemeClr val="accent2">
                    <a:lumMod val="75000"/>
                  </a:schemeClr>
                </a:solidFill>
              </a:rPr>
              <a:t>if</a:t>
            </a:r>
            <a:r>
              <a:rPr lang="fr-FR" sz="2000" dirty="0" smtClean="0"/>
              <a:t> ($a &gt; $b) </a:t>
            </a:r>
            <a:r>
              <a:rPr lang="fr-FR" sz="2000" dirty="0" err="1" smtClean="0"/>
              <a:t>echo</a:t>
            </a:r>
            <a:r>
              <a:rPr lang="fr-FR" sz="2000" dirty="0" smtClean="0"/>
              <a:t> "a est plus grand que b";</a:t>
            </a:r>
          </a:p>
          <a:p>
            <a:pPr marL="0" indent="0">
              <a:buNone/>
            </a:pPr>
            <a:r>
              <a:rPr lang="fr-FR" sz="2000" b="1" dirty="0">
                <a:solidFill>
                  <a:schemeClr val="accent2">
                    <a:lumMod val="75000"/>
                  </a:schemeClr>
                </a:solidFill>
              </a:rPr>
              <a:t>if</a:t>
            </a:r>
            <a:r>
              <a:rPr lang="fr-FR" sz="2000" dirty="0" smtClean="0"/>
              <a:t> ($a &gt; $b) {</a:t>
            </a:r>
          </a:p>
          <a:p>
            <a:pPr marL="0" indent="0">
              <a:buNone/>
            </a:pPr>
            <a:r>
              <a:rPr lang="fr-FR" sz="2000" dirty="0" smtClean="0"/>
              <a:t>   </a:t>
            </a:r>
            <a:r>
              <a:rPr lang="fr-FR" sz="2000" dirty="0" err="1"/>
              <a:t>echo</a:t>
            </a:r>
            <a:r>
              <a:rPr lang="fr-FR" sz="2000" dirty="0"/>
              <a:t> "a est </a:t>
            </a:r>
            <a:r>
              <a:rPr lang="fr-FR" sz="2000" dirty="0" smtClean="0"/>
              <a:t>plus grand </a:t>
            </a:r>
            <a:r>
              <a:rPr lang="fr-FR" sz="2000" dirty="0"/>
              <a:t>que b";</a:t>
            </a:r>
          </a:p>
          <a:p>
            <a:pPr marL="0" indent="0">
              <a:buNone/>
            </a:pPr>
            <a:r>
              <a:rPr lang="fr-FR" sz="2000" dirty="0" smtClean="0"/>
              <a:t>   $b = $a;</a:t>
            </a:r>
            <a:endParaRPr lang="fr-FR" sz="2000" dirty="0"/>
          </a:p>
          <a:p>
            <a:pPr marL="0" indent="0">
              <a:buNone/>
            </a:pPr>
            <a:r>
              <a:rPr lang="fr-FR" sz="2000" dirty="0" smtClean="0"/>
              <a:t>}</a:t>
            </a:r>
          </a:p>
        </p:txBody>
      </p:sp>
    </p:spTree>
    <p:extLst>
      <p:ext uri="{BB962C8B-B14F-4D97-AF65-F5344CB8AC3E}">
        <p14:creationId xmlns:p14="http://schemas.microsoft.com/office/powerpoint/2010/main" val="3991803162"/>
      </p:ext>
    </p:extLst>
  </p:cSld>
  <p:clrMapOvr>
    <a:masterClrMapping/>
  </p:clrMapOvr>
  <p:transition spd="slow">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smtClean="0">
                <a:solidFill>
                  <a:schemeClr val="accent2">
                    <a:lumMod val="75000"/>
                  </a:schemeClr>
                </a:solidFill>
              </a:rPr>
              <a:t>if ... </a:t>
            </a:r>
            <a:r>
              <a:rPr lang="fr-FR" b="1" i="1" dirty="0" err="1" smtClean="0">
                <a:solidFill>
                  <a:schemeClr val="accent2">
                    <a:lumMod val="75000"/>
                  </a:schemeClr>
                </a:solidFill>
              </a:rPr>
              <a:t>else</a:t>
            </a:r>
            <a:endParaRPr lang="fr-FR" b="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2000" b="1" dirty="0" smtClean="0">
                <a:solidFill>
                  <a:schemeClr val="accent2">
                    <a:lumMod val="75000"/>
                  </a:schemeClr>
                </a:solidFill>
              </a:rPr>
              <a:t>if</a:t>
            </a:r>
            <a:r>
              <a:rPr lang="fr-FR" sz="2000" dirty="0" smtClean="0"/>
              <a:t> ... </a:t>
            </a:r>
            <a:r>
              <a:rPr lang="fr-FR" sz="2000" b="1" dirty="0" err="1">
                <a:solidFill>
                  <a:schemeClr val="accent2">
                    <a:lumMod val="75000"/>
                  </a:schemeClr>
                </a:solidFill>
              </a:rPr>
              <a:t>else</a:t>
            </a:r>
            <a:r>
              <a:rPr lang="fr-FR" sz="2000" b="1" dirty="0">
                <a:solidFill>
                  <a:schemeClr val="accent2">
                    <a:lumMod val="75000"/>
                  </a:schemeClr>
                </a:solidFill>
              </a:rPr>
              <a:t> </a:t>
            </a:r>
            <a:r>
              <a:rPr lang="fr-FR" sz="2000" dirty="0" smtClean="0"/>
              <a:t>permet d'</a:t>
            </a:r>
            <a:r>
              <a:rPr lang="fr-FR" sz="2000" dirty="0"/>
              <a:t>e</a:t>
            </a:r>
            <a:r>
              <a:rPr lang="fr-FR" sz="2000" dirty="0" smtClean="0"/>
              <a:t>xécuter une instruction lorsqu'une condition est remplie et une autre lorsque la condition n'est pas remplie.</a:t>
            </a:r>
          </a:p>
          <a:p>
            <a:pPr marL="0" indent="0">
              <a:buNone/>
            </a:pPr>
            <a:r>
              <a:rPr lang="fr-FR" sz="2000" dirty="0" smtClean="0"/>
              <a:t>exemple :</a:t>
            </a:r>
            <a:endParaRPr lang="fr-FR" sz="2000" dirty="0"/>
          </a:p>
          <a:p>
            <a:pPr marL="0" indent="0">
              <a:buNone/>
            </a:pPr>
            <a:r>
              <a:rPr lang="fr-FR" sz="2000" b="1" dirty="0" smtClean="0">
                <a:solidFill>
                  <a:schemeClr val="accent2">
                    <a:lumMod val="75000"/>
                  </a:schemeClr>
                </a:solidFill>
              </a:rPr>
              <a:t>if</a:t>
            </a:r>
            <a:r>
              <a:rPr lang="fr-FR" sz="2000" dirty="0" smtClean="0"/>
              <a:t> ($a &gt; $b) {</a:t>
            </a:r>
          </a:p>
          <a:p>
            <a:pPr marL="0" indent="0">
              <a:buNone/>
            </a:pPr>
            <a:r>
              <a:rPr lang="fr-FR" sz="2000" dirty="0" smtClean="0"/>
              <a:t>   </a:t>
            </a:r>
            <a:r>
              <a:rPr lang="fr-FR" sz="2000" dirty="0" err="1"/>
              <a:t>echo</a:t>
            </a:r>
            <a:r>
              <a:rPr lang="fr-FR" sz="2000" dirty="0"/>
              <a:t> "a est </a:t>
            </a:r>
            <a:r>
              <a:rPr lang="fr-FR" sz="2000" dirty="0" smtClean="0"/>
              <a:t>plus grand </a:t>
            </a:r>
            <a:r>
              <a:rPr lang="fr-FR" sz="2000" dirty="0"/>
              <a:t>que b";</a:t>
            </a:r>
          </a:p>
          <a:p>
            <a:pPr marL="0" indent="0">
              <a:buNone/>
            </a:pPr>
            <a:r>
              <a:rPr lang="fr-FR" sz="2000" dirty="0" smtClean="0"/>
              <a:t>   $b = $a;</a:t>
            </a:r>
            <a:endParaRPr lang="fr-FR" sz="2000" dirty="0"/>
          </a:p>
          <a:p>
            <a:pPr marL="0" indent="0">
              <a:buNone/>
            </a:pPr>
            <a:r>
              <a:rPr lang="fr-FR" sz="2000" dirty="0" smtClean="0"/>
              <a:t>}</a:t>
            </a:r>
          </a:p>
          <a:p>
            <a:pPr marL="0" indent="0">
              <a:buNone/>
            </a:pPr>
            <a:r>
              <a:rPr lang="fr-FR" sz="2000" b="1" dirty="0" err="1">
                <a:solidFill>
                  <a:schemeClr val="accent2">
                    <a:lumMod val="75000"/>
                  </a:schemeClr>
                </a:solidFill>
              </a:rPr>
              <a:t>else</a:t>
            </a:r>
            <a:endParaRPr lang="fr-FR" sz="2000" b="1" dirty="0">
              <a:solidFill>
                <a:schemeClr val="accent2">
                  <a:lumMod val="75000"/>
                </a:schemeClr>
              </a:solidFill>
            </a:endParaRPr>
          </a:p>
          <a:p>
            <a:pPr marL="0" indent="0">
              <a:buNone/>
            </a:pPr>
            <a:r>
              <a:rPr lang="fr-FR" sz="2000" dirty="0" smtClean="0"/>
              <a:t>{</a:t>
            </a:r>
          </a:p>
          <a:p>
            <a:pPr marL="0" indent="0">
              <a:buNone/>
            </a:pPr>
            <a:r>
              <a:rPr lang="fr-FR" sz="2000" dirty="0"/>
              <a:t> </a:t>
            </a:r>
            <a:r>
              <a:rPr lang="fr-FR" sz="2000" dirty="0" err="1"/>
              <a:t>echo</a:t>
            </a:r>
            <a:r>
              <a:rPr lang="fr-FR" sz="2000" dirty="0"/>
              <a:t> "a </a:t>
            </a:r>
            <a:r>
              <a:rPr lang="fr-FR" sz="2000" dirty="0" smtClean="0"/>
              <a:t>n'est pas plus </a:t>
            </a:r>
            <a:r>
              <a:rPr lang="fr-FR" sz="2000" dirty="0"/>
              <a:t>grand que b";</a:t>
            </a:r>
          </a:p>
          <a:p>
            <a:pPr marL="0" indent="0">
              <a:buNone/>
            </a:pPr>
            <a:r>
              <a:rPr lang="fr-FR" sz="2000" dirty="0"/>
              <a:t>   </a:t>
            </a:r>
            <a:r>
              <a:rPr lang="fr-FR" sz="2000" dirty="0" smtClean="0"/>
              <a:t>$a </a:t>
            </a:r>
            <a:r>
              <a:rPr lang="fr-FR" sz="2000" dirty="0"/>
              <a:t>= </a:t>
            </a:r>
            <a:r>
              <a:rPr lang="fr-FR" sz="2000" dirty="0" smtClean="0"/>
              <a:t>$b;</a:t>
            </a:r>
            <a:endParaRPr lang="fr-FR" sz="2000" dirty="0"/>
          </a:p>
          <a:p>
            <a:pPr marL="0" indent="0">
              <a:buNone/>
            </a:pPr>
            <a:r>
              <a:rPr lang="fr-FR" sz="2000" dirty="0" smtClean="0"/>
              <a:t>}</a:t>
            </a:r>
          </a:p>
        </p:txBody>
      </p:sp>
    </p:spTree>
    <p:extLst>
      <p:ext uri="{BB962C8B-B14F-4D97-AF65-F5344CB8AC3E}">
        <p14:creationId xmlns:p14="http://schemas.microsoft.com/office/powerpoint/2010/main" val="1081520448"/>
      </p:ext>
    </p:extLst>
  </p:cSld>
  <p:clrMapOvr>
    <a:masterClrMapping/>
  </p:clrMapOvr>
  <p:transition spd="slow">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err="1" smtClean="0">
                <a:solidFill>
                  <a:schemeClr val="accent2">
                    <a:lumMod val="75000"/>
                  </a:schemeClr>
                </a:solidFill>
              </a:rPr>
              <a:t>elseif</a:t>
            </a:r>
            <a:endParaRPr lang="fr-FR" b="1" dirty="0">
              <a:solidFill>
                <a:schemeClr val="accent2">
                  <a:lumMod val="75000"/>
                </a:schemeClr>
              </a:solidFill>
            </a:endParaRPr>
          </a:p>
        </p:txBody>
      </p:sp>
      <p:sp>
        <p:nvSpPr>
          <p:cNvPr id="3" name="Espace réservé du contenu 2"/>
          <p:cNvSpPr>
            <a:spLocks noGrp="1"/>
          </p:cNvSpPr>
          <p:nvPr>
            <p:ph idx="1"/>
          </p:nvPr>
        </p:nvSpPr>
        <p:spPr>
          <a:xfrm>
            <a:off x="762000" y="1196752"/>
            <a:ext cx="8274496" cy="5400601"/>
          </a:xfrm>
        </p:spPr>
        <p:txBody>
          <a:bodyPr numCol="1">
            <a:normAutofit lnSpcReduction="10000"/>
          </a:bodyPr>
          <a:lstStyle/>
          <a:p>
            <a:pPr marL="0" indent="0">
              <a:buNone/>
            </a:pPr>
            <a:r>
              <a:rPr lang="fr-FR" sz="2000" b="1" dirty="0" err="1">
                <a:solidFill>
                  <a:schemeClr val="accent2">
                    <a:lumMod val="75000"/>
                  </a:schemeClr>
                </a:solidFill>
              </a:rPr>
              <a:t>elseif</a:t>
            </a:r>
            <a:r>
              <a:rPr lang="fr-FR" sz="2000" b="1" dirty="0">
                <a:solidFill>
                  <a:schemeClr val="accent2">
                    <a:lumMod val="75000"/>
                  </a:schemeClr>
                </a:solidFill>
              </a:rPr>
              <a:t>, </a:t>
            </a:r>
            <a:r>
              <a:rPr lang="fr-FR" sz="2000" dirty="0"/>
              <a:t>comme son nom l'indique, est une combinaison de </a:t>
            </a:r>
            <a:r>
              <a:rPr lang="fr-FR" sz="2000" b="1" dirty="0">
                <a:solidFill>
                  <a:schemeClr val="accent2">
                    <a:lumMod val="75000"/>
                  </a:schemeClr>
                </a:solidFill>
              </a:rPr>
              <a:t>if</a:t>
            </a:r>
            <a:r>
              <a:rPr lang="fr-FR" sz="2000" dirty="0"/>
              <a:t> et de </a:t>
            </a:r>
            <a:r>
              <a:rPr lang="fr-FR" sz="2000" b="1" dirty="0" err="1">
                <a:solidFill>
                  <a:schemeClr val="accent2">
                    <a:lumMod val="75000"/>
                  </a:schemeClr>
                </a:solidFill>
              </a:rPr>
              <a:t>else</a:t>
            </a:r>
            <a:r>
              <a:rPr lang="fr-FR" sz="2000" b="1" dirty="0">
                <a:solidFill>
                  <a:schemeClr val="accent2">
                    <a:lumMod val="75000"/>
                  </a:schemeClr>
                </a:solidFill>
              </a:rPr>
              <a:t>.</a:t>
            </a:r>
            <a:r>
              <a:rPr lang="fr-FR" sz="2000" dirty="0"/>
              <a:t> Comme l'expression </a:t>
            </a:r>
            <a:r>
              <a:rPr lang="fr-FR" sz="2000" b="1" dirty="0" err="1">
                <a:solidFill>
                  <a:schemeClr val="accent2">
                    <a:lumMod val="75000"/>
                  </a:schemeClr>
                </a:solidFill>
              </a:rPr>
              <a:t>else</a:t>
            </a:r>
            <a:r>
              <a:rPr lang="fr-FR" sz="2000" dirty="0"/>
              <a:t>, il permet d'exécuter une instruction après un </a:t>
            </a:r>
            <a:r>
              <a:rPr lang="fr-FR" sz="2000" b="1" dirty="0">
                <a:solidFill>
                  <a:schemeClr val="accent2">
                    <a:lumMod val="75000"/>
                  </a:schemeClr>
                </a:solidFill>
              </a:rPr>
              <a:t>if </a:t>
            </a:r>
            <a:r>
              <a:rPr lang="fr-FR" sz="2000" dirty="0"/>
              <a:t>dans le cas où le "premier" if est évalué comme </a:t>
            </a:r>
            <a:r>
              <a:rPr lang="fr-FR" sz="2000" b="1" dirty="0"/>
              <a:t>FALSE</a:t>
            </a:r>
            <a:r>
              <a:rPr lang="fr-FR" sz="2000" dirty="0"/>
              <a:t>. </a:t>
            </a:r>
            <a:endParaRPr lang="fr-FR" sz="2000" dirty="0" smtClean="0"/>
          </a:p>
          <a:p>
            <a:pPr marL="0" indent="0">
              <a:buNone/>
            </a:pPr>
            <a:r>
              <a:rPr lang="fr-FR" sz="2000" dirty="0" smtClean="0"/>
              <a:t>Mais</a:t>
            </a:r>
            <a:r>
              <a:rPr lang="fr-FR" sz="2000" dirty="0"/>
              <a:t>, à la différence de l'expression </a:t>
            </a:r>
            <a:r>
              <a:rPr lang="fr-FR" sz="2000" b="1" dirty="0" err="1">
                <a:solidFill>
                  <a:schemeClr val="accent2">
                    <a:lumMod val="75000"/>
                  </a:schemeClr>
                </a:solidFill>
              </a:rPr>
              <a:t>else</a:t>
            </a:r>
            <a:r>
              <a:rPr lang="fr-FR" sz="2000" dirty="0"/>
              <a:t>, il n'exécutera l'instruction que si l'expression conditionnelle </a:t>
            </a:r>
            <a:r>
              <a:rPr lang="fr-FR" sz="2000" b="1" dirty="0" err="1">
                <a:solidFill>
                  <a:schemeClr val="accent2">
                    <a:lumMod val="75000"/>
                  </a:schemeClr>
                </a:solidFill>
              </a:rPr>
              <a:t>elseif</a:t>
            </a:r>
            <a:r>
              <a:rPr lang="fr-FR" sz="2000" dirty="0"/>
              <a:t> est évaluée comme </a:t>
            </a:r>
            <a:r>
              <a:rPr lang="fr-FR" sz="2000" b="1" dirty="0"/>
              <a:t>TRUE</a:t>
            </a:r>
            <a:r>
              <a:rPr lang="fr-FR" sz="2000" dirty="0"/>
              <a:t>. </a:t>
            </a:r>
            <a:endParaRPr lang="fr-FR" sz="2000" dirty="0" smtClean="0"/>
          </a:p>
          <a:p>
            <a:pPr marL="0" indent="0">
              <a:buNone/>
            </a:pPr>
            <a:r>
              <a:rPr lang="fr-FR" sz="2000" dirty="0" smtClean="0"/>
              <a:t>L'exemple </a:t>
            </a:r>
            <a:r>
              <a:rPr lang="fr-FR" sz="2000" dirty="0"/>
              <a:t>suivant affichera a est plus grand que b, a est égal à b ou a est plus petit que b : </a:t>
            </a:r>
            <a:endParaRPr lang="fr-FR" sz="2000" dirty="0" smtClean="0"/>
          </a:p>
          <a:p>
            <a:pPr marL="0" indent="0">
              <a:buNone/>
            </a:pPr>
            <a:r>
              <a:rPr lang="fr-FR" sz="2000" b="1" dirty="0" smtClean="0">
                <a:solidFill>
                  <a:schemeClr val="accent2">
                    <a:lumMod val="75000"/>
                  </a:schemeClr>
                </a:solidFill>
              </a:rPr>
              <a:t>if</a:t>
            </a:r>
            <a:r>
              <a:rPr lang="fr-FR" sz="2000" dirty="0" smtClean="0"/>
              <a:t> ($a &gt; $b) {</a:t>
            </a:r>
          </a:p>
          <a:p>
            <a:pPr marL="0" indent="0">
              <a:buNone/>
            </a:pPr>
            <a:r>
              <a:rPr lang="fr-FR" sz="2000" dirty="0" smtClean="0"/>
              <a:t>   </a:t>
            </a:r>
            <a:r>
              <a:rPr lang="fr-FR" sz="2000" dirty="0" err="1"/>
              <a:t>echo</a:t>
            </a:r>
            <a:r>
              <a:rPr lang="fr-FR" sz="2000" dirty="0"/>
              <a:t> "a est </a:t>
            </a:r>
            <a:r>
              <a:rPr lang="fr-FR" sz="2000" dirty="0" smtClean="0"/>
              <a:t>plus grand </a:t>
            </a:r>
            <a:r>
              <a:rPr lang="fr-FR" sz="2000" dirty="0"/>
              <a:t>que b</a:t>
            </a:r>
            <a:r>
              <a:rPr lang="fr-FR" sz="2000" dirty="0" smtClean="0"/>
              <a:t>";</a:t>
            </a:r>
            <a:endParaRPr lang="fr-FR" sz="2000" dirty="0"/>
          </a:p>
          <a:p>
            <a:pPr marL="0" indent="0">
              <a:buNone/>
            </a:pPr>
            <a:r>
              <a:rPr lang="fr-FR" sz="2000" dirty="0" smtClean="0"/>
              <a:t>}</a:t>
            </a:r>
          </a:p>
          <a:p>
            <a:pPr marL="0" indent="0">
              <a:buNone/>
            </a:pPr>
            <a:r>
              <a:rPr lang="fr-FR" sz="2000" b="1" dirty="0" err="1" smtClean="0">
                <a:solidFill>
                  <a:schemeClr val="accent2">
                    <a:lumMod val="75000"/>
                  </a:schemeClr>
                </a:solidFill>
              </a:rPr>
              <a:t>elseif</a:t>
            </a:r>
            <a:r>
              <a:rPr lang="fr-FR" sz="2000" b="1" dirty="0" smtClean="0">
                <a:solidFill>
                  <a:schemeClr val="accent2">
                    <a:lumMod val="75000"/>
                  </a:schemeClr>
                </a:solidFill>
              </a:rPr>
              <a:t> </a:t>
            </a:r>
            <a:r>
              <a:rPr lang="fr-FR" sz="2000" dirty="0" smtClean="0"/>
              <a:t>($a==$b) {</a:t>
            </a:r>
            <a:endParaRPr lang="fr-FR" sz="2000" dirty="0"/>
          </a:p>
          <a:p>
            <a:pPr marL="0" indent="0">
              <a:buNone/>
            </a:pPr>
            <a:r>
              <a:rPr lang="fr-FR" sz="2000" dirty="0"/>
              <a:t> </a:t>
            </a:r>
            <a:r>
              <a:rPr lang="fr-FR" sz="2000" dirty="0" err="1"/>
              <a:t>echo</a:t>
            </a:r>
            <a:r>
              <a:rPr lang="fr-FR" sz="2000" dirty="0"/>
              <a:t> "a </a:t>
            </a:r>
            <a:r>
              <a:rPr lang="fr-FR" sz="2000" dirty="0" smtClean="0"/>
              <a:t>est égal à b";</a:t>
            </a:r>
            <a:endParaRPr lang="fr-FR" sz="2000" dirty="0"/>
          </a:p>
          <a:p>
            <a:pPr marL="0" indent="0">
              <a:buNone/>
            </a:pPr>
            <a:r>
              <a:rPr lang="fr-FR" sz="2000" dirty="0"/>
              <a:t>}</a:t>
            </a:r>
          </a:p>
          <a:p>
            <a:pPr marL="0" indent="0">
              <a:buNone/>
            </a:pPr>
            <a:r>
              <a:rPr lang="fr-FR" sz="2000" b="1" dirty="0" err="1" smtClean="0">
                <a:solidFill>
                  <a:schemeClr val="accent2">
                    <a:lumMod val="75000"/>
                  </a:schemeClr>
                </a:solidFill>
              </a:rPr>
              <a:t>else</a:t>
            </a:r>
            <a:r>
              <a:rPr lang="fr-FR" sz="2000" b="1" dirty="0" smtClean="0">
                <a:solidFill>
                  <a:schemeClr val="accent2">
                    <a:lumMod val="75000"/>
                  </a:schemeClr>
                </a:solidFill>
              </a:rPr>
              <a:t> </a:t>
            </a:r>
            <a:r>
              <a:rPr lang="fr-FR" sz="2000" dirty="0" smtClean="0"/>
              <a:t>{</a:t>
            </a:r>
          </a:p>
          <a:p>
            <a:pPr marL="0" indent="0">
              <a:buNone/>
            </a:pPr>
            <a:r>
              <a:rPr lang="fr-FR" sz="2000" dirty="0"/>
              <a:t> </a:t>
            </a:r>
            <a:r>
              <a:rPr lang="fr-FR" sz="2000" dirty="0" err="1"/>
              <a:t>echo</a:t>
            </a:r>
            <a:r>
              <a:rPr lang="fr-FR" sz="2000" dirty="0"/>
              <a:t> "a </a:t>
            </a:r>
            <a:r>
              <a:rPr lang="fr-FR" sz="2000" dirty="0" smtClean="0"/>
              <a:t>est plus petit que </a:t>
            </a:r>
            <a:r>
              <a:rPr lang="fr-FR" sz="2000" dirty="0"/>
              <a:t>b</a:t>
            </a:r>
            <a:r>
              <a:rPr lang="fr-FR" sz="2000" dirty="0" smtClean="0"/>
              <a:t>";</a:t>
            </a:r>
            <a:endParaRPr lang="fr-FR" sz="2000" dirty="0"/>
          </a:p>
          <a:p>
            <a:pPr marL="0" indent="0">
              <a:buNone/>
            </a:pPr>
            <a:r>
              <a:rPr lang="fr-FR" sz="2000" dirty="0" smtClean="0"/>
              <a:t>}</a:t>
            </a:r>
          </a:p>
        </p:txBody>
      </p:sp>
    </p:spTree>
    <p:extLst>
      <p:ext uri="{BB962C8B-B14F-4D97-AF65-F5344CB8AC3E}">
        <p14:creationId xmlns:p14="http://schemas.microsoft.com/office/powerpoint/2010/main" val="2542951218"/>
      </p:ext>
    </p:extLst>
  </p:cSld>
  <p:clrMapOvr>
    <a:masterClrMapping/>
  </p:clrMapOvr>
  <p:transition spd="slow">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err="1" smtClean="0">
                <a:solidFill>
                  <a:schemeClr val="accent2">
                    <a:lumMod val="75000"/>
                  </a:schemeClr>
                </a:solidFill>
              </a:rPr>
              <a:t>while</a:t>
            </a:r>
            <a:endParaRPr lang="fr-FR"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a:t>La boucle </a:t>
            </a:r>
            <a:r>
              <a:rPr lang="fr-FR" sz="2000" b="1" dirty="0" err="1">
                <a:solidFill>
                  <a:schemeClr val="accent2">
                    <a:lumMod val="75000"/>
                  </a:schemeClr>
                </a:solidFill>
              </a:rPr>
              <a:t>while</a:t>
            </a:r>
            <a:r>
              <a:rPr lang="fr-FR" sz="2000" dirty="0"/>
              <a:t> est le moyen le plus simple d'implémenter une boucle en PHP. Cette boucle se comporte de la même manière qu'en C. L'exemple le plus simple d'une boucle </a:t>
            </a:r>
            <a:r>
              <a:rPr lang="fr-FR" sz="2000" b="1" dirty="0" err="1">
                <a:solidFill>
                  <a:schemeClr val="accent2">
                    <a:lumMod val="75000"/>
                  </a:schemeClr>
                </a:solidFill>
              </a:rPr>
              <a:t>while</a:t>
            </a:r>
            <a:r>
              <a:rPr lang="fr-FR" sz="2000" b="1" dirty="0">
                <a:solidFill>
                  <a:schemeClr val="accent2">
                    <a:lumMod val="75000"/>
                  </a:schemeClr>
                </a:solidFill>
              </a:rPr>
              <a:t> </a:t>
            </a:r>
            <a:r>
              <a:rPr lang="fr-FR" sz="2000" dirty="0"/>
              <a:t>est le suivant </a:t>
            </a:r>
            <a:r>
              <a:rPr lang="fr-FR" sz="2000" dirty="0" smtClean="0"/>
              <a:t>:</a:t>
            </a:r>
          </a:p>
          <a:p>
            <a:pPr marL="0" indent="0">
              <a:buNone/>
            </a:pPr>
            <a:r>
              <a:rPr lang="fr-FR" sz="2000" dirty="0" err="1" smtClean="0"/>
              <a:t>while</a:t>
            </a:r>
            <a:r>
              <a:rPr lang="fr-FR" sz="2000" dirty="0" smtClean="0"/>
              <a:t> (expression) commandes</a:t>
            </a:r>
          </a:p>
          <a:p>
            <a:pPr marL="0" indent="0">
              <a:buNone/>
            </a:pPr>
            <a:r>
              <a:rPr lang="fr-FR" sz="2000" dirty="0" smtClean="0"/>
              <a:t>exemple :</a:t>
            </a:r>
          </a:p>
          <a:p>
            <a:pPr marL="0" indent="0">
              <a:buNone/>
            </a:pPr>
            <a:r>
              <a:rPr lang="fr-FR" sz="2000" dirty="0" smtClean="0"/>
              <a:t>$i = 1;</a:t>
            </a:r>
          </a:p>
          <a:p>
            <a:pPr marL="0" indent="0">
              <a:buNone/>
            </a:pPr>
            <a:r>
              <a:rPr lang="fr-FR" sz="2000" dirty="0" err="1" smtClean="0"/>
              <a:t>while</a:t>
            </a:r>
            <a:r>
              <a:rPr lang="fr-FR" sz="2000" dirty="0" smtClean="0"/>
              <a:t> ($i &lt;= 6) {</a:t>
            </a:r>
          </a:p>
          <a:p>
            <a:pPr marL="0" indent="0">
              <a:buNone/>
            </a:pPr>
            <a:r>
              <a:rPr lang="fr-FR" sz="2000" dirty="0"/>
              <a:t> </a:t>
            </a:r>
            <a:r>
              <a:rPr lang="fr-FR" sz="2000" dirty="0" smtClean="0"/>
              <a:t>  </a:t>
            </a:r>
            <a:r>
              <a:rPr lang="fr-FR" sz="2000" dirty="0" err="1" smtClean="0"/>
              <a:t>echo</a:t>
            </a:r>
            <a:r>
              <a:rPr lang="fr-FR" sz="2000" dirty="0" smtClean="0"/>
              <a:t> $i;</a:t>
            </a:r>
          </a:p>
          <a:p>
            <a:pPr marL="0" indent="0">
              <a:buNone/>
            </a:pPr>
            <a:r>
              <a:rPr lang="fr-FR" sz="2000" dirty="0"/>
              <a:t> </a:t>
            </a:r>
            <a:r>
              <a:rPr lang="fr-FR" sz="2000" dirty="0" smtClean="0"/>
              <a:t>  $i++;</a:t>
            </a:r>
            <a:endParaRPr lang="fr-FR" sz="2000" dirty="0"/>
          </a:p>
          <a:p>
            <a:pPr marL="0" indent="0">
              <a:buNone/>
            </a:pPr>
            <a:r>
              <a:rPr lang="fr-FR" sz="2000" dirty="0" smtClean="0"/>
              <a:t>}</a:t>
            </a:r>
          </a:p>
          <a:p>
            <a:pPr marL="0" indent="0">
              <a:buNone/>
            </a:pPr>
            <a:r>
              <a:rPr lang="fr-FR" sz="2000" dirty="0" smtClean="0"/>
              <a:t>Ceci nous affiche tous les nombres de 1 à 6.</a:t>
            </a:r>
            <a:endParaRPr lang="fr-FR" sz="2000" dirty="0"/>
          </a:p>
        </p:txBody>
      </p:sp>
    </p:spTree>
    <p:extLst>
      <p:ext uri="{BB962C8B-B14F-4D97-AF65-F5344CB8AC3E}">
        <p14:creationId xmlns:p14="http://schemas.microsoft.com/office/powerpoint/2010/main" val="854690566"/>
      </p:ext>
    </p:extLst>
  </p:cSld>
  <p:clrMapOvr>
    <a:masterClrMapping/>
  </p:clrMapOvr>
  <p:transition spd="slow">
    <p:wipe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exercice n°8</a:t>
            </a:r>
            <a:endParaRPr lang="fr-FR" b="1" dirty="0">
              <a:solidFill>
                <a:schemeClr val="accent2">
                  <a:lumMod val="75000"/>
                </a:schemeClr>
              </a:solidFill>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8142" y="1628800"/>
            <a:ext cx="2752725"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6187571"/>
      </p:ext>
    </p:extLst>
  </p:cSld>
  <p:clrMapOvr>
    <a:masterClrMapping/>
  </p:clrMapOvr>
  <p:transition spd="slow">
    <p:wipe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corrigé exercice n°8</a:t>
            </a:r>
            <a:endParaRPr lang="fr-FR" b="1" dirty="0">
              <a:solidFill>
                <a:schemeClr val="accent2">
                  <a:lumMod val="75000"/>
                </a:schemeClr>
              </a:solidFill>
            </a:endParaRPr>
          </a:p>
        </p:txBody>
      </p:sp>
      <p:sp>
        <p:nvSpPr>
          <p:cNvPr id="3" name="ZoneTexte 2"/>
          <p:cNvSpPr txBox="1"/>
          <p:nvPr/>
        </p:nvSpPr>
        <p:spPr>
          <a:xfrm>
            <a:off x="1187624" y="1556792"/>
            <a:ext cx="7200800" cy="3139321"/>
          </a:xfrm>
          <a:prstGeom prst="rect">
            <a:avLst/>
          </a:prstGeom>
          <a:noFill/>
        </p:spPr>
        <p:txBody>
          <a:bodyPr wrap="square" rtlCol="0">
            <a:spAutoFit/>
          </a:bodyPr>
          <a:lstStyle/>
          <a:p>
            <a:r>
              <a:rPr lang="pt-BR" dirty="0"/>
              <a:t>&lt;body&gt;</a:t>
            </a:r>
          </a:p>
          <a:p>
            <a:r>
              <a:rPr lang="pt-BR" dirty="0">
                <a:solidFill>
                  <a:srgbClr val="FF0000"/>
                </a:solidFill>
              </a:rPr>
              <a:t>&lt;?PHP</a:t>
            </a:r>
          </a:p>
          <a:p>
            <a:r>
              <a:rPr lang="pt-BR" dirty="0"/>
              <a:t>echo "&lt;h3&gt; Table de multiplication par 7&lt;/h3&gt;\n";</a:t>
            </a:r>
          </a:p>
          <a:p>
            <a:r>
              <a:rPr lang="pt-BR" dirty="0"/>
              <a:t>$i = 1;</a:t>
            </a:r>
          </a:p>
          <a:p>
            <a:r>
              <a:rPr lang="pt-BR" dirty="0"/>
              <a:t>while($i&lt;=10) {</a:t>
            </a:r>
          </a:p>
          <a:p>
            <a:r>
              <a:rPr lang="pt-BR" dirty="0"/>
              <a:t>   $j=$i*7;</a:t>
            </a:r>
          </a:p>
          <a:p>
            <a:r>
              <a:rPr lang="pt-BR" dirty="0"/>
              <a:t>   echo "&lt;p&gt;".$i++." fois 7 = ".$j."&lt;/p&gt;\n";</a:t>
            </a:r>
          </a:p>
          <a:p>
            <a:r>
              <a:rPr lang="pt-BR" dirty="0"/>
              <a:t>}</a:t>
            </a:r>
          </a:p>
          <a:p>
            <a:r>
              <a:rPr lang="pt-BR" dirty="0" smtClean="0">
                <a:solidFill>
                  <a:srgbClr val="FF0000"/>
                </a:solidFill>
              </a:rPr>
              <a:t>?&gt;</a:t>
            </a:r>
            <a:endParaRPr lang="fr-FR" dirty="0">
              <a:solidFill>
                <a:srgbClr val="FF0000"/>
              </a:solidFill>
            </a:endParaRPr>
          </a:p>
          <a:p>
            <a:r>
              <a:rPr lang="pt-BR" dirty="0"/>
              <a:t>&lt;/body&gt;</a:t>
            </a:r>
            <a:endParaRPr lang="fr-FR" dirty="0">
              <a:solidFill>
                <a:srgbClr val="FF0000"/>
              </a:solidFill>
            </a:endParaRPr>
          </a:p>
          <a:p>
            <a:endParaRPr lang="fr-FR" dirty="0">
              <a:solidFill>
                <a:srgbClr val="FF0000"/>
              </a:solidFill>
            </a:endParaRPr>
          </a:p>
        </p:txBody>
      </p:sp>
    </p:spTree>
    <p:extLst>
      <p:ext uri="{BB962C8B-B14F-4D97-AF65-F5344CB8AC3E}">
        <p14:creationId xmlns:p14="http://schemas.microsoft.com/office/powerpoint/2010/main" val="2934952883"/>
      </p:ext>
    </p:extLst>
  </p:cSld>
  <p:clrMapOvr>
    <a:masterClrMapping/>
  </p:clrMapOvr>
  <p:transition spd="slow">
    <p:wipe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a:solidFill>
                  <a:schemeClr val="accent2">
                    <a:lumMod val="75000"/>
                  </a:schemeClr>
                </a:solidFill>
              </a:rPr>
              <a:t>do</a:t>
            </a:r>
            <a:r>
              <a:rPr lang="fr-FR" b="1" i="1" dirty="0" smtClean="0"/>
              <a:t> ...</a:t>
            </a:r>
            <a:r>
              <a:rPr lang="fr-FR" b="1" i="1" dirty="0" err="1" smtClean="0">
                <a:solidFill>
                  <a:schemeClr val="accent2">
                    <a:lumMod val="75000"/>
                  </a:schemeClr>
                </a:solidFill>
              </a:rPr>
              <a:t>while</a:t>
            </a:r>
            <a:endParaRPr lang="fr-FR"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lnSpcReduction="10000"/>
          </a:bodyPr>
          <a:lstStyle/>
          <a:p>
            <a:pPr marL="0" indent="0">
              <a:buNone/>
            </a:pPr>
            <a:r>
              <a:rPr lang="fr-FR" sz="2000" dirty="0"/>
              <a:t>Les boucles </a:t>
            </a:r>
            <a:r>
              <a:rPr lang="fr-FR" sz="2000" b="1" dirty="0">
                <a:solidFill>
                  <a:schemeClr val="accent2">
                    <a:lumMod val="75000"/>
                  </a:schemeClr>
                </a:solidFill>
              </a:rPr>
              <a:t>do-</a:t>
            </a:r>
            <a:r>
              <a:rPr lang="fr-FR" sz="2000" b="1" dirty="0" err="1">
                <a:solidFill>
                  <a:schemeClr val="accent2">
                    <a:lumMod val="75000"/>
                  </a:schemeClr>
                </a:solidFill>
              </a:rPr>
              <a:t>while</a:t>
            </a:r>
            <a:r>
              <a:rPr lang="fr-FR" sz="2000" dirty="0"/>
              <a:t> ressemblent beaucoup aux boucles </a:t>
            </a:r>
            <a:r>
              <a:rPr lang="fr-FR" sz="2000" b="1" dirty="0" err="1">
                <a:solidFill>
                  <a:schemeClr val="accent2">
                    <a:lumMod val="75000"/>
                  </a:schemeClr>
                </a:solidFill>
              </a:rPr>
              <a:t>while</a:t>
            </a:r>
            <a:r>
              <a:rPr lang="fr-FR" sz="2000" dirty="0"/>
              <a:t>, mais l'expression est testée à la fin de chaque itération plutôt qu'au début. </a:t>
            </a:r>
            <a:endParaRPr lang="fr-FR" sz="2000" dirty="0" smtClean="0"/>
          </a:p>
          <a:p>
            <a:pPr marL="0" indent="0">
              <a:buNone/>
            </a:pPr>
            <a:r>
              <a:rPr lang="fr-FR" sz="2000" dirty="0" smtClean="0"/>
              <a:t>La </a:t>
            </a:r>
            <a:r>
              <a:rPr lang="fr-FR" sz="2000" dirty="0"/>
              <a:t>principale différence par rapport à la boucle </a:t>
            </a:r>
            <a:r>
              <a:rPr lang="fr-FR" sz="2000" b="1" dirty="0" err="1">
                <a:solidFill>
                  <a:schemeClr val="accent2">
                    <a:lumMod val="75000"/>
                  </a:schemeClr>
                </a:solidFill>
              </a:rPr>
              <a:t>while</a:t>
            </a:r>
            <a:r>
              <a:rPr lang="fr-FR" sz="2000" dirty="0"/>
              <a:t> est que la première itération de la boucle </a:t>
            </a:r>
            <a:r>
              <a:rPr lang="fr-FR" sz="2000" b="1" dirty="0">
                <a:solidFill>
                  <a:schemeClr val="accent2">
                    <a:lumMod val="75000"/>
                  </a:schemeClr>
                </a:solidFill>
              </a:rPr>
              <a:t>do-</a:t>
            </a:r>
            <a:r>
              <a:rPr lang="fr-FR" sz="2000" b="1" dirty="0" err="1">
                <a:solidFill>
                  <a:schemeClr val="accent2">
                    <a:lumMod val="75000"/>
                  </a:schemeClr>
                </a:solidFill>
              </a:rPr>
              <a:t>while</a:t>
            </a:r>
            <a:r>
              <a:rPr lang="fr-FR" sz="2000" dirty="0"/>
              <a:t> est toujours exécutée (l'expression n'est testée qu'à la fin de l'itération), ce qui n'est pas le cas lorsque vous utilisez une boucle </a:t>
            </a:r>
            <a:r>
              <a:rPr lang="fr-FR" sz="2000" b="1" dirty="0" err="1">
                <a:solidFill>
                  <a:schemeClr val="accent2">
                    <a:lumMod val="75000"/>
                  </a:schemeClr>
                </a:solidFill>
              </a:rPr>
              <a:t>while</a:t>
            </a:r>
            <a:r>
              <a:rPr lang="fr-FR" sz="2000" dirty="0"/>
              <a:t> (la condition est vérifiée dès le début de chaque itération, et si elle s'avère </a:t>
            </a:r>
            <a:r>
              <a:rPr lang="fr-FR" sz="2000" b="1" dirty="0"/>
              <a:t>FALSE</a:t>
            </a:r>
            <a:r>
              <a:rPr lang="fr-FR" sz="2000" dirty="0"/>
              <a:t> dès le début, la boucle sera immédiatement arrêtée</a:t>
            </a:r>
            <a:r>
              <a:rPr lang="fr-FR" sz="2000" dirty="0" smtClean="0"/>
              <a:t>).</a:t>
            </a:r>
          </a:p>
          <a:p>
            <a:pPr marL="0" indent="0">
              <a:buNone/>
            </a:pPr>
            <a:r>
              <a:rPr lang="fr-FR" sz="2000" dirty="0" smtClean="0"/>
              <a:t>syntaxe : </a:t>
            </a:r>
            <a:r>
              <a:rPr lang="fr-FR" sz="2000" b="1" dirty="0" smtClean="0">
                <a:solidFill>
                  <a:schemeClr val="accent2">
                    <a:lumMod val="75000"/>
                  </a:schemeClr>
                </a:solidFill>
              </a:rPr>
              <a:t>do </a:t>
            </a:r>
            <a:r>
              <a:rPr lang="fr-FR" sz="2000" dirty="0" smtClean="0"/>
              <a:t>commandes </a:t>
            </a:r>
            <a:r>
              <a:rPr lang="fr-FR" sz="2000" b="1" dirty="0" err="1">
                <a:solidFill>
                  <a:schemeClr val="accent2">
                    <a:lumMod val="75000"/>
                  </a:schemeClr>
                </a:solidFill>
              </a:rPr>
              <a:t>while</a:t>
            </a:r>
            <a:r>
              <a:rPr lang="fr-FR" sz="2000" dirty="0"/>
              <a:t> </a:t>
            </a:r>
            <a:r>
              <a:rPr lang="fr-FR" sz="2000" dirty="0" smtClean="0"/>
              <a:t>(expression) </a:t>
            </a:r>
          </a:p>
          <a:p>
            <a:pPr marL="0" indent="0">
              <a:buNone/>
            </a:pPr>
            <a:r>
              <a:rPr lang="fr-FR" sz="2000" dirty="0" smtClean="0"/>
              <a:t>exemple :</a:t>
            </a:r>
          </a:p>
          <a:p>
            <a:pPr marL="0" indent="0">
              <a:buNone/>
            </a:pPr>
            <a:r>
              <a:rPr lang="fr-FR" sz="2000" dirty="0" smtClean="0"/>
              <a:t>$i = 1;</a:t>
            </a:r>
          </a:p>
          <a:p>
            <a:pPr marL="0" indent="0">
              <a:buNone/>
            </a:pPr>
            <a:r>
              <a:rPr lang="fr-FR" sz="2000" dirty="0" smtClean="0"/>
              <a:t>do {</a:t>
            </a:r>
          </a:p>
          <a:p>
            <a:pPr marL="0" indent="0">
              <a:buNone/>
            </a:pPr>
            <a:r>
              <a:rPr lang="fr-FR" sz="2000" dirty="0"/>
              <a:t> </a:t>
            </a:r>
            <a:r>
              <a:rPr lang="fr-FR" sz="2000" dirty="0" smtClean="0"/>
              <a:t>  </a:t>
            </a:r>
            <a:r>
              <a:rPr lang="fr-FR" sz="2000" dirty="0" err="1" smtClean="0"/>
              <a:t>echo</a:t>
            </a:r>
            <a:r>
              <a:rPr lang="fr-FR" sz="2000" dirty="0" smtClean="0"/>
              <a:t> $i++;</a:t>
            </a:r>
            <a:endParaRPr lang="fr-FR" sz="2000" dirty="0"/>
          </a:p>
          <a:p>
            <a:pPr marL="0" indent="0">
              <a:buNone/>
            </a:pPr>
            <a:r>
              <a:rPr lang="fr-FR" sz="2000" dirty="0" smtClean="0"/>
              <a:t>}</a:t>
            </a:r>
          </a:p>
          <a:p>
            <a:pPr marL="0" indent="0">
              <a:buNone/>
            </a:pPr>
            <a:r>
              <a:rPr lang="fr-FR" sz="2000" dirty="0" err="1" smtClean="0"/>
              <a:t>while</a:t>
            </a:r>
            <a:r>
              <a:rPr lang="fr-FR" sz="2000" dirty="0" smtClean="0"/>
              <a:t> ($i&lt;=6);</a:t>
            </a:r>
          </a:p>
          <a:p>
            <a:pPr marL="0" indent="0">
              <a:buNone/>
            </a:pPr>
            <a:r>
              <a:rPr lang="fr-FR" sz="2000" dirty="0" smtClean="0"/>
              <a:t>Ceci nous affiche tous les nombres de 1 à 6.</a:t>
            </a:r>
            <a:endParaRPr lang="fr-FR" sz="2000" dirty="0"/>
          </a:p>
        </p:txBody>
      </p:sp>
    </p:spTree>
    <p:extLst>
      <p:ext uri="{BB962C8B-B14F-4D97-AF65-F5344CB8AC3E}">
        <p14:creationId xmlns:p14="http://schemas.microsoft.com/office/powerpoint/2010/main" val="3818124713"/>
      </p:ext>
    </p:extLst>
  </p:cSld>
  <p:clrMapOvr>
    <a:masterClrMapping/>
  </p:clrMapOvr>
  <p:transition spd="slow">
    <p:wipe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exercice n°9</a:t>
            </a:r>
            <a:endParaRPr lang="fr-FR" b="1" dirty="0">
              <a:solidFill>
                <a:schemeClr val="accent2">
                  <a:lumMod val="75000"/>
                </a:schemeClr>
              </a:solidFill>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8142" y="1628800"/>
            <a:ext cx="2752725"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1319905"/>
      </p:ext>
    </p:extLst>
  </p:cSld>
  <p:clrMapOvr>
    <a:masterClrMapping/>
  </p:clrMapOvr>
  <p:transition spd="slow">
    <p:wipe di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corrigé exercice n°9</a:t>
            </a:r>
            <a:endParaRPr lang="fr-FR" b="1" dirty="0">
              <a:solidFill>
                <a:schemeClr val="accent2">
                  <a:lumMod val="75000"/>
                </a:schemeClr>
              </a:solidFill>
            </a:endParaRPr>
          </a:p>
        </p:txBody>
      </p:sp>
      <p:sp>
        <p:nvSpPr>
          <p:cNvPr id="3" name="ZoneTexte 2"/>
          <p:cNvSpPr txBox="1"/>
          <p:nvPr/>
        </p:nvSpPr>
        <p:spPr>
          <a:xfrm>
            <a:off x="1187624" y="1556792"/>
            <a:ext cx="7200800" cy="3139321"/>
          </a:xfrm>
          <a:prstGeom prst="rect">
            <a:avLst/>
          </a:prstGeom>
          <a:noFill/>
        </p:spPr>
        <p:txBody>
          <a:bodyPr wrap="square" rtlCol="0">
            <a:spAutoFit/>
          </a:bodyPr>
          <a:lstStyle/>
          <a:p>
            <a:r>
              <a:rPr lang="pt-BR" dirty="0"/>
              <a:t>&lt;body&gt;</a:t>
            </a:r>
          </a:p>
          <a:p>
            <a:r>
              <a:rPr lang="pt-BR" dirty="0">
                <a:solidFill>
                  <a:srgbClr val="FF0000"/>
                </a:solidFill>
              </a:rPr>
              <a:t>&lt;?PHP</a:t>
            </a:r>
          </a:p>
          <a:p>
            <a:r>
              <a:rPr lang="pt-BR" dirty="0"/>
              <a:t>echo "&lt;h3&gt; Table de multiplication par 7&lt;/h3&gt;\n";</a:t>
            </a:r>
          </a:p>
          <a:p>
            <a:r>
              <a:rPr lang="pt-BR" dirty="0"/>
              <a:t>$i = 1;</a:t>
            </a:r>
          </a:p>
          <a:p>
            <a:r>
              <a:rPr lang="pt-BR" dirty="0"/>
              <a:t>do {</a:t>
            </a:r>
          </a:p>
          <a:p>
            <a:r>
              <a:rPr lang="pt-BR" dirty="0"/>
              <a:t>   $j=$i*7;</a:t>
            </a:r>
          </a:p>
          <a:p>
            <a:r>
              <a:rPr lang="pt-BR" dirty="0"/>
              <a:t>   echo "&lt;p&gt;".$i++." fois 7 = ".$j."&lt;/p&gt;\n";</a:t>
            </a:r>
          </a:p>
          <a:p>
            <a:r>
              <a:rPr lang="pt-BR" dirty="0"/>
              <a:t>}</a:t>
            </a:r>
          </a:p>
          <a:p>
            <a:r>
              <a:rPr lang="pt-BR" dirty="0"/>
              <a:t>while($i&lt;=10)</a:t>
            </a:r>
          </a:p>
          <a:p>
            <a:r>
              <a:rPr lang="pt-BR" dirty="0">
                <a:solidFill>
                  <a:srgbClr val="FF0000"/>
                </a:solidFill>
              </a:rPr>
              <a:t>?&gt;</a:t>
            </a:r>
          </a:p>
          <a:p>
            <a:r>
              <a:rPr lang="pt-BR" dirty="0"/>
              <a:t>&lt;/body&gt;</a:t>
            </a:r>
            <a:endParaRPr lang="fr-FR" dirty="0">
              <a:solidFill>
                <a:srgbClr val="FF0000"/>
              </a:solidFill>
            </a:endParaRPr>
          </a:p>
        </p:txBody>
      </p:sp>
    </p:spTree>
    <p:extLst>
      <p:ext uri="{BB962C8B-B14F-4D97-AF65-F5344CB8AC3E}">
        <p14:creationId xmlns:p14="http://schemas.microsoft.com/office/powerpoint/2010/main" val="3112986103"/>
      </p:ext>
    </p:extLst>
  </p:cSld>
  <p:clrMapOvr>
    <a:masterClrMapping/>
  </p:clrMapOvr>
  <p:transition spd="slow">
    <p:wipe di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smtClean="0">
                <a:solidFill>
                  <a:schemeClr val="accent2">
                    <a:lumMod val="75000"/>
                  </a:schemeClr>
                </a:solidFill>
              </a:rPr>
              <a:t>for</a:t>
            </a:r>
            <a:endParaRPr lang="fr-FR"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a:t>Les boucles </a:t>
            </a:r>
            <a:r>
              <a:rPr lang="fr-FR" sz="2000" b="1" dirty="0">
                <a:solidFill>
                  <a:schemeClr val="accent2">
                    <a:lumMod val="75000"/>
                  </a:schemeClr>
                </a:solidFill>
              </a:rPr>
              <a:t>for </a:t>
            </a:r>
            <a:r>
              <a:rPr lang="fr-FR" sz="2000" dirty="0"/>
              <a:t>sont les boucles les plus complexes en PHP. Elles fonctionnent comme les boucles </a:t>
            </a:r>
            <a:r>
              <a:rPr lang="fr-FR" sz="2000" i="1" dirty="0"/>
              <a:t>for</a:t>
            </a:r>
            <a:r>
              <a:rPr lang="fr-FR" sz="2000" dirty="0"/>
              <a:t> du langage C. La syntaxe des boucles </a:t>
            </a:r>
            <a:r>
              <a:rPr lang="fr-FR" sz="2000" b="1" dirty="0">
                <a:solidFill>
                  <a:schemeClr val="accent2">
                    <a:lumMod val="75000"/>
                  </a:schemeClr>
                </a:solidFill>
              </a:rPr>
              <a:t>for</a:t>
            </a:r>
            <a:r>
              <a:rPr lang="fr-FR" sz="2000" dirty="0"/>
              <a:t> est la suivante </a:t>
            </a:r>
            <a:endParaRPr lang="fr-FR" sz="2000" dirty="0" smtClean="0"/>
          </a:p>
          <a:p>
            <a:pPr marL="0" indent="0">
              <a:buNone/>
            </a:pPr>
            <a:r>
              <a:rPr lang="fr-FR" sz="2000" dirty="0" smtClean="0"/>
              <a:t>syntaxe : </a:t>
            </a:r>
            <a:r>
              <a:rPr lang="fr-FR" sz="2000" b="1" dirty="0" smtClean="0">
                <a:solidFill>
                  <a:schemeClr val="accent2">
                    <a:lumMod val="75000"/>
                  </a:schemeClr>
                </a:solidFill>
              </a:rPr>
              <a:t>for</a:t>
            </a:r>
            <a:r>
              <a:rPr lang="fr-FR" sz="2000" b="1" dirty="0" smtClean="0"/>
              <a:t> </a:t>
            </a:r>
            <a:r>
              <a:rPr lang="fr-FR" sz="2000" dirty="0" smtClean="0"/>
              <a:t>(&lt;expr1&gt;;&lt;expr2&gt;;&lt;expr3&gt;) commandes</a:t>
            </a:r>
          </a:p>
          <a:p>
            <a:pPr marL="0" indent="0">
              <a:buNone/>
            </a:pPr>
            <a:r>
              <a:rPr lang="fr-FR" sz="2000" dirty="0"/>
              <a:t>La première expression </a:t>
            </a:r>
            <a:r>
              <a:rPr lang="fr-FR" sz="2000" dirty="0" smtClean="0"/>
              <a:t>(&lt;</a:t>
            </a:r>
            <a:r>
              <a:rPr lang="fr-FR" sz="2000" i="1" dirty="0" smtClean="0"/>
              <a:t>expr1&gt;</a:t>
            </a:r>
            <a:r>
              <a:rPr lang="fr-FR" sz="2000" dirty="0" smtClean="0"/>
              <a:t>) </a:t>
            </a:r>
            <a:r>
              <a:rPr lang="fr-FR" sz="2000" dirty="0"/>
              <a:t>est </a:t>
            </a:r>
            <a:r>
              <a:rPr lang="fr-FR" sz="2000" dirty="0" smtClean="0"/>
              <a:t>évaluée, </a:t>
            </a:r>
            <a:r>
              <a:rPr lang="fr-FR" sz="2000" dirty="0"/>
              <a:t>quoi qu'il arrive au début de la boucle. </a:t>
            </a:r>
            <a:r>
              <a:rPr lang="fr-FR" sz="2000" dirty="0" smtClean="0"/>
              <a:t>C'est l'initialisation de la boucle </a:t>
            </a:r>
            <a:r>
              <a:rPr lang="fr-FR" sz="2000" b="1" dirty="0">
                <a:solidFill>
                  <a:schemeClr val="accent2">
                    <a:lumMod val="75000"/>
                  </a:schemeClr>
                </a:solidFill>
              </a:rPr>
              <a:t>for</a:t>
            </a:r>
            <a:r>
              <a:rPr lang="fr-FR" sz="2000" dirty="0" smtClean="0"/>
              <a:t>.</a:t>
            </a:r>
          </a:p>
          <a:p>
            <a:pPr marL="0" indent="0">
              <a:buNone/>
            </a:pPr>
            <a:r>
              <a:rPr lang="fr-FR" sz="2000" dirty="0"/>
              <a:t>Au début de chaque itération, l'expression </a:t>
            </a:r>
            <a:r>
              <a:rPr lang="fr-FR" sz="2000" dirty="0" smtClean="0"/>
              <a:t>&lt;</a:t>
            </a:r>
            <a:r>
              <a:rPr lang="fr-FR" sz="2000" i="1" dirty="0" smtClean="0"/>
              <a:t>expr2&gt;</a:t>
            </a:r>
            <a:r>
              <a:rPr lang="fr-FR" sz="2000" dirty="0" smtClean="0"/>
              <a:t> </a:t>
            </a:r>
            <a:r>
              <a:rPr lang="fr-FR" sz="2000" dirty="0"/>
              <a:t>est évaluée. </a:t>
            </a:r>
            <a:endParaRPr lang="fr-FR" sz="2000" dirty="0" smtClean="0"/>
          </a:p>
          <a:p>
            <a:pPr marL="0" indent="0">
              <a:buNone/>
            </a:pPr>
            <a:r>
              <a:rPr lang="fr-FR" sz="2000" dirty="0" smtClean="0"/>
              <a:t>Si </a:t>
            </a:r>
            <a:r>
              <a:rPr lang="fr-FR" sz="2000" dirty="0"/>
              <a:t>l'évaluation vaut </a:t>
            </a:r>
            <a:r>
              <a:rPr lang="fr-FR" sz="2000" b="1" dirty="0"/>
              <a:t>TRUE</a:t>
            </a:r>
            <a:r>
              <a:rPr lang="fr-FR" sz="2000" dirty="0"/>
              <a:t>, la boucle continue et </a:t>
            </a:r>
            <a:r>
              <a:rPr lang="fr-FR" sz="2000" dirty="0" smtClean="0"/>
              <a:t>les commandes sont exécutées. Si </a:t>
            </a:r>
            <a:r>
              <a:rPr lang="fr-FR" sz="2000" dirty="0"/>
              <a:t>l'évaluation vaut </a:t>
            </a:r>
            <a:r>
              <a:rPr lang="fr-FR" sz="2000" b="1" dirty="0"/>
              <a:t>FALSE</a:t>
            </a:r>
            <a:r>
              <a:rPr lang="fr-FR" sz="2000" dirty="0"/>
              <a:t>, l'exécution de la boucle s'arrête. C'est l'expression de la limite de la boucle </a:t>
            </a:r>
            <a:r>
              <a:rPr lang="fr-FR" sz="2000" b="1" dirty="0">
                <a:solidFill>
                  <a:schemeClr val="accent2">
                    <a:lumMod val="75000"/>
                  </a:schemeClr>
                </a:solidFill>
              </a:rPr>
              <a:t>for</a:t>
            </a:r>
            <a:endParaRPr lang="fr-FR" sz="2000" dirty="0" smtClean="0"/>
          </a:p>
          <a:p>
            <a:pPr marL="0" indent="0">
              <a:buNone/>
            </a:pPr>
            <a:r>
              <a:rPr lang="fr-FR" sz="2000" dirty="0"/>
              <a:t>À la fin de chaque itération, l'expression </a:t>
            </a:r>
            <a:r>
              <a:rPr lang="fr-FR" sz="2000" dirty="0" smtClean="0"/>
              <a:t>&lt;</a:t>
            </a:r>
            <a:r>
              <a:rPr lang="fr-FR" sz="2000" i="1" dirty="0" smtClean="0"/>
              <a:t>expr3&gt;</a:t>
            </a:r>
            <a:r>
              <a:rPr lang="fr-FR" sz="2000" dirty="0" smtClean="0"/>
              <a:t> </a:t>
            </a:r>
            <a:r>
              <a:rPr lang="fr-FR" sz="2000" dirty="0"/>
              <a:t>est </a:t>
            </a:r>
            <a:r>
              <a:rPr lang="fr-FR" sz="2000" dirty="0" smtClean="0"/>
              <a:t>évaluée.. </a:t>
            </a:r>
            <a:r>
              <a:rPr lang="fr-FR" sz="2000" dirty="0"/>
              <a:t>C'est l'incrément </a:t>
            </a:r>
            <a:r>
              <a:rPr lang="fr-FR" sz="2000" dirty="0" smtClean="0"/>
              <a:t>(ou le décrément) de </a:t>
            </a:r>
            <a:r>
              <a:rPr lang="fr-FR" sz="2000" dirty="0"/>
              <a:t>la boucle </a:t>
            </a:r>
            <a:r>
              <a:rPr lang="fr-FR" sz="2000" b="1" dirty="0">
                <a:solidFill>
                  <a:schemeClr val="accent2">
                    <a:lumMod val="75000"/>
                  </a:schemeClr>
                </a:solidFill>
              </a:rPr>
              <a:t>for</a:t>
            </a:r>
            <a:r>
              <a:rPr lang="fr-FR" sz="2000" dirty="0"/>
              <a:t>.</a:t>
            </a:r>
          </a:p>
          <a:p>
            <a:pPr marL="0" indent="0">
              <a:buNone/>
            </a:pPr>
            <a:endParaRPr lang="fr-FR" sz="2000" dirty="0" smtClean="0"/>
          </a:p>
        </p:txBody>
      </p:sp>
    </p:spTree>
    <p:extLst>
      <p:ext uri="{BB962C8B-B14F-4D97-AF65-F5344CB8AC3E}">
        <p14:creationId xmlns:p14="http://schemas.microsoft.com/office/powerpoint/2010/main" val="3716088977"/>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a:t>Intégration d’un script dans une page</a:t>
            </a:r>
          </a:p>
        </p:txBody>
      </p:sp>
      <p:sp>
        <p:nvSpPr>
          <p:cNvPr id="3" name="ZoneTexte 2"/>
          <p:cNvSpPr txBox="1"/>
          <p:nvPr/>
        </p:nvSpPr>
        <p:spPr>
          <a:xfrm>
            <a:off x="1187624" y="1700808"/>
            <a:ext cx="7488832" cy="3970318"/>
          </a:xfrm>
          <a:prstGeom prst="rect">
            <a:avLst/>
          </a:prstGeom>
          <a:noFill/>
        </p:spPr>
        <p:txBody>
          <a:bodyPr wrap="square" rtlCol="0">
            <a:spAutoFit/>
          </a:bodyPr>
          <a:lstStyle/>
          <a:p>
            <a:r>
              <a:rPr lang="fr-FR" dirty="0"/>
              <a:t>Les pages web sont au format html. Les pages web dynamiques générées avec </a:t>
            </a:r>
            <a:r>
              <a:rPr lang="fr-FR" dirty="0" smtClean="0"/>
              <a:t>PHP </a:t>
            </a:r>
            <a:r>
              <a:rPr lang="fr-FR" dirty="0"/>
              <a:t>sont au format </a:t>
            </a:r>
            <a:r>
              <a:rPr lang="fr-FR" dirty="0" err="1"/>
              <a:t>php</a:t>
            </a:r>
            <a:r>
              <a:rPr lang="fr-FR" dirty="0"/>
              <a:t>. Le code source </a:t>
            </a:r>
            <a:r>
              <a:rPr lang="fr-FR" dirty="0" err="1"/>
              <a:t>php</a:t>
            </a:r>
            <a:r>
              <a:rPr lang="fr-FR" dirty="0"/>
              <a:t> est directement </a:t>
            </a:r>
            <a:r>
              <a:rPr lang="fr-FR" dirty="0" smtClean="0"/>
              <a:t>inséré </a:t>
            </a:r>
            <a:r>
              <a:rPr lang="fr-FR" dirty="0"/>
              <a:t>dans le fichier html grâce au conteneur de la norme XML : </a:t>
            </a:r>
          </a:p>
          <a:p>
            <a:r>
              <a:rPr lang="fr-FR" b="1" dirty="0"/>
              <a:t>&lt;?</a:t>
            </a:r>
            <a:r>
              <a:rPr lang="fr-FR" b="1" dirty="0" err="1"/>
              <a:t>php</a:t>
            </a:r>
            <a:r>
              <a:rPr lang="fr-FR" b="1" dirty="0"/>
              <a:t> … ?&gt;</a:t>
            </a:r>
          </a:p>
          <a:p>
            <a:endParaRPr lang="fr-FR" dirty="0"/>
          </a:p>
          <a:p>
            <a:r>
              <a:rPr lang="fr-FR" i="1" dirty="0"/>
              <a:t>Exemple:</a:t>
            </a:r>
          </a:p>
          <a:p>
            <a:r>
              <a:rPr lang="fr-FR" b="1" dirty="0"/>
              <a:t>&lt;html&gt;</a:t>
            </a:r>
          </a:p>
          <a:p>
            <a:r>
              <a:rPr lang="fr-FR" b="1" dirty="0"/>
              <a:t>&lt;body&gt;</a:t>
            </a:r>
          </a:p>
          <a:p>
            <a:r>
              <a:rPr lang="fr-FR" b="1" dirty="0">
                <a:solidFill>
                  <a:schemeClr val="accent2"/>
                </a:solidFill>
              </a:rPr>
              <a:t>&lt;?</a:t>
            </a:r>
            <a:r>
              <a:rPr lang="fr-FR" b="1" dirty="0" err="1">
                <a:solidFill>
                  <a:schemeClr val="accent2"/>
                </a:solidFill>
              </a:rPr>
              <a:t>php</a:t>
            </a:r>
            <a:r>
              <a:rPr lang="fr-FR" b="1" dirty="0"/>
              <a:t> </a:t>
            </a:r>
          </a:p>
          <a:p>
            <a:r>
              <a:rPr lang="fr-FR" b="1" dirty="0"/>
              <a:t>	</a:t>
            </a:r>
            <a:r>
              <a:rPr lang="fr-FR" b="1" dirty="0" err="1"/>
              <a:t>echo</a:t>
            </a:r>
            <a:r>
              <a:rPr lang="fr-FR" b="1" dirty="0"/>
              <a:t> ’’</a:t>
            </a:r>
            <a:r>
              <a:rPr lang="fr-FR" b="1" i="1" dirty="0"/>
              <a:t>Bonjour</a:t>
            </a:r>
            <a:r>
              <a:rPr lang="fr-FR" b="1" dirty="0"/>
              <a:t>’’;</a:t>
            </a:r>
          </a:p>
          <a:p>
            <a:r>
              <a:rPr lang="fr-FR" b="1" dirty="0">
                <a:solidFill>
                  <a:schemeClr val="accent2"/>
                </a:solidFill>
              </a:rPr>
              <a:t>?&gt;</a:t>
            </a:r>
          </a:p>
          <a:p>
            <a:r>
              <a:rPr lang="fr-FR" b="1" dirty="0"/>
              <a:t>&lt;/body&gt;</a:t>
            </a:r>
          </a:p>
          <a:p>
            <a:r>
              <a:rPr lang="fr-FR" b="1" dirty="0"/>
              <a:t>&lt;/html&gt;</a:t>
            </a:r>
          </a:p>
          <a:p>
            <a:endParaRPr lang="fr-FR" dirty="0"/>
          </a:p>
        </p:txBody>
      </p:sp>
    </p:spTree>
    <p:extLst>
      <p:ext uri="{BB962C8B-B14F-4D97-AF65-F5344CB8AC3E}">
        <p14:creationId xmlns:p14="http://schemas.microsoft.com/office/powerpoint/2010/main" val="478177230"/>
      </p:ext>
    </p:extLst>
  </p:cSld>
  <p:clrMapOvr>
    <a:masterClrMapping/>
  </p:clrMapOvr>
  <p:transition spd="slow">
    <p:wipe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smtClean="0">
                <a:solidFill>
                  <a:schemeClr val="accent2">
                    <a:lumMod val="75000"/>
                  </a:schemeClr>
                </a:solidFill>
              </a:rPr>
              <a:t>for</a:t>
            </a:r>
            <a:endParaRPr lang="fr-FR"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exemples :</a:t>
            </a:r>
          </a:p>
          <a:p>
            <a:pPr marL="0" indent="0">
              <a:buNone/>
            </a:pPr>
            <a:r>
              <a:rPr lang="fr-FR" sz="2000" b="1" dirty="0">
                <a:solidFill>
                  <a:schemeClr val="accent2">
                    <a:lumMod val="75000"/>
                  </a:schemeClr>
                </a:solidFill>
              </a:rPr>
              <a:t>for</a:t>
            </a:r>
            <a:r>
              <a:rPr lang="fr-FR" sz="2000" dirty="0" smtClean="0"/>
              <a:t> ($i = 1; $i&lt;=6;$i++) {</a:t>
            </a:r>
          </a:p>
          <a:p>
            <a:pPr marL="0" indent="0">
              <a:buNone/>
            </a:pPr>
            <a:r>
              <a:rPr lang="fr-FR" sz="2000" dirty="0" smtClean="0"/>
              <a:t>   </a:t>
            </a:r>
            <a:r>
              <a:rPr lang="fr-FR" sz="2000" dirty="0" err="1" smtClean="0"/>
              <a:t>echo</a:t>
            </a:r>
            <a:r>
              <a:rPr lang="fr-FR" sz="2000" dirty="0" smtClean="0"/>
              <a:t> $i;</a:t>
            </a:r>
            <a:endParaRPr lang="fr-FR" sz="2000" dirty="0"/>
          </a:p>
          <a:p>
            <a:pPr marL="0" indent="0">
              <a:buNone/>
            </a:pPr>
            <a:r>
              <a:rPr lang="fr-FR" sz="2000" dirty="0" smtClean="0"/>
              <a:t>}</a:t>
            </a:r>
          </a:p>
          <a:p>
            <a:pPr marL="0" indent="0">
              <a:buNone/>
            </a:pPr>
            <a:r>
              <a:rPr lang="fr-FR" sz="2000" dirty="0" smtClean="0"/>
              <a:t>Ceci nous affiche tous les nombres de 1 à 6.</a:t>
            </a:r>
          </a:p>
          <a:p>
            <a:pPr marL="0" indent="0">
              <a:buNone/>
            </a:pPr>
            <a:r>
              <a:rPr lang="nn-NO" sz="2000" b="1" dirty="0">
                <a:solidFill>
                  <a:schemeClr val="accent2">
                    <a:lumMod val="75000"/>
                  </a:schemeClr>
                </a:solidFill>
              </a:rPr>
              <a:t>for</a:t>
            </a:r>
            <a:r>
              <a:rPr lang="nn-NO" sz="2000" dirty="0"/>
              <a:t> ($i = 1; ; $i++) {</a:t>
            </a:r>
            <a:br>
              <a:rPr lang="nn-NO" sz="2000" dirty="0"/>
            </a:br>
            <a:r>
              <a:rPr lang="nn-NO" sz="2000" dirty="0"/>
              <a:t>    if ($i &gt; </a:t>
            </a:r>
            <a:r>
              <a:rPr lang="nn-NO" sz="2000" dirty="0" smtClean="0"/>
              <a:t>6)</a:t>
            </a:r>
            <a:r>
              <a:rPr lang="nn-NO" sz="2000" dirty="0"/>
              <a:t> {</a:t>
            </a:r>
            <a:br>
              <a:rPr lang="nn-NO" sz="2000" dirty="0"/>
            </a:br>
            <a:r>
              <a:rPr lang="nn-NO" sz="2000" dirty="0"/>
              <a:t>        </a:t>
            </a:r>
            <a:r>
              <a:rPr lang="nn-NO" sz="2000" b="1" dirty="0">
                <a:solidFill>
                  <a:schemeClr val="accent2">
                    <a:lumMod val="75000"/>
                  </a:schemeClr>
                </a:solidFill>
              </a:rPr>
              <a:t>break;</a:t>
            </a:r>
            <a:r>
              <a:rPr lang="nn-NO" sz="2000" dirty="0"/>
              <a:t/>
            </a:r>
            <a:br>
              <a:rPr lang="nn-NO" sz="2000" dirty="0"/>
            </a:br>
            <a:r>
              <a:rPr lang="nn-NO" sz="2000" dirty="0"/>
              <a:t>    }</a:t>
            </a:r>
            <a:br>
              <a:rPr lang="nn-NO" sz="2000" dirty="0"/>
            </a:br>
            <a:r>
              <a:rPr lang="nn-NO" sz="2000" dirty="0"/>
              <a:t>    echo $i;</a:t>
            </a:r>
            <a:br>
              <a:rPr lang="nn-NO" sz="2000" dirty="0"/>
            </a:br>
            <a:r>
              <a:rPr lang="nn-NO" sz="2000" dirty="0" smtClean="0"/>
              <a:t>}</a:t>
            </a:r>
          </a:p>
          <a:p>
            <a:pPr marL="0" indent="0">
              <a:buNone/>
            </a:pPr>
            <a:r>
              <a:rPr lang="nn-NO" sz="2000" dirty="0" smtClean="0"/>
              <a:t>l'instruction </a:t>
            </a:r>
            <a:r>
              <a:rPr lang="nn-NO" sz="2000" b="1" dirty="0">
                <a:solidFill>
                  <a:schemeClr val="accent2">
                    <a:lumMod val="75000"/>
                  </a:schemeClr>
                </a:solidFill>
              </a:rPr>
              <a:t>break</a:t>
            </a:r>
            <a:r>
              <a:rPr lang="nn-NO" sz="2000" dirty="0" smtClean="0"/>
              <a:t> permet de sortir d'une boucle.</a:t>
            </a:r>
            <a:endParaRPr lang="fr-FR" sz="2000" dirty="0"/>
          </a:p>
        </p:txBody>
      </p:sp>
    </p:spTree>
    <p:extLst>
      <p:ext uri="{BB962C8B-B14F-4D97-AF65-F5344CB8AC3E}">
        <p14:creationId xmlns:p14="http://schemas.microsoft.com/office/powerpoint/2010/main" val="818276034"/>
      </p:ext>
    </p:extLst>
  </p:cSld>
  <p:clrMapOvr>
    <a:masterClrMapping/>
  </p:clrMapOvr>
  <p:transition spd="slow">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exercice n°10</a:t>
            </a:r>
            <a:endParaRPr lang="fr-FR" b="1" dirty="0">
              <a:solidFill>
                <a:schemeClr val="accent2">
                  <a:lumMod val="75000"/>
                </a:schemeClr>
              </a:solidFill>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8142" y="1628800"/>
            <a:ext cx="2752725"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0469120"/>
      </p:ext>
    </p:extLst>
  </p:cSld>
  <p:clrMapOvr>
    <a:masterClrMapping/>
  </p:clrMapOvr>
  <p:transition spd="slow">
    <p:wipe di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corrigé exercice n°10</a:t>
            </a:r>
            <a:endParaRPr lang="fr-FR" b="1" dirty="0">
              <a:solidFill>
                <a:schemeClr val="accent2">
                  <a:lumMod val="75000"/>
                </a:schemeClr>
              </a:solidFill>
            </a:endParaRPr>
          </a:p>
        </p:txBody>
      </p:sp>
      <p:sp>
        <p:nvSpPr>
          <p:cNvPr id="3" name="ZoneTexte 2"/>
          <p:cNvSpPr txBox="1"/>
          <p:nvPr/>
        </p:nvSpPr>
        <p:spPr>
          <a:xfrm>
            <a:off x="1187624" y="1556792"/>
            <a:ext cx="7200800" cy="2585323"/>
          </a:xfrm>
          <a:prstGeom prst="rect">
            <a:avLst/>
          </a:prstGeom>
          <a:noFill/>
        </p:spPr>
        <p:txBody>
          <a:bodyPr wrap="square" rtlCol="0">
            <a:spAutoFit/>
          </a:bodyPr>
          <a:lstStyle/>
          <a:p>
            <a:r>
              <a:rPr lang="pt-BR" dirty="0"/>
              <a:t>&lt;body&gt;</a:t>
            </a:r>
          </a:p>
          <a:p>
            <a:r>
              <a:rPr lang="pt-BR" dirty="0">
                <a:solidFill>
                  <a:srgbClr val="FF0000"/>
                </a:solidFill>
              </a:rPr>
              <a:t>&lt;?PHP</a:t>
            </a:r>
          </a:p>
          <a:p>
            <a:r>
              <a:rPr lang="pt-BR" dirty="0" smtClean="0"/>
              <a:t>echo </a:t>
            </a:r>
            <a:r>
              <a:rPr lang="pt-BR" dirty="0"/>
              <a:t>"&lt;h3&gt; Table de multiplication par 7&lt;/h3&gt;\n";</a:t>
            </a:r>
          </a:p>
          <a:p>
            <a:r>
              <a:rPr lang="pt-BR" dirty="0"/>
              <a:t>for ($i = 1; $i&lt;=10;$i++) {</a:t>
            </a:r>
          </a:p>
          <a:p>
            <a:r>
              <a:rPr lang="pt-BR" dirty="0"/>
              <a:t>   $j=$i*7;</a:t>
            </a:r>
          </a:p>
          <a:p>
            <a:r>
              <a:rPr lang="pt-BR" dirty="0"/>
              <a:t>   echo "&lt;p&gt;".$i." fois 7 = ".$j."&lt;/p&gt;\n";</a:t>
            </a:r>
          </a:p>
          <a:p>
            <a:r>
              <a:rPr lang="pt-BR" dirty="0"/>
              <a:t>}</a:t>
            </a:r>
          </a:p>
          <a:p>
            <a:r>
              <a:rPr lang="pt-BR" dirty="0" smtClean="0">
                <a:solidFill>
                  <a:srgbClr val="FF0000"/>
                </a:solidFill>
              </a:rPr>
              <a:t>?&gt;</a:t>
            </a:r>
            <a:endParaRPr lang="pt-BR" dirty="0">
              <a:solidFill>
                <a:srgbClr val="FF0000"/>
              </a:solidFill>
            </a:endParaRPr>
          </a:p>
          <a:p>
            <a:r>
              <a:rPr lang="pt-BR" dirty="0"/>
              <a:t>&lt;/body&gt;</a:t>
            </a:r>
            <a:endParaRPr lang="fr-FR" dirty="0">
              <a:solidFill>
                <a:srgbClr val="FF0000"/>
              </a:solidFill>
            </a:endParaRPr>
          </a:p>
        </p:txBody>
      </p:sp>
    </p:spTree>
    <p:extLst>
      <p:ext uri="{BB962C8B-B14F-4D97-AF65-F5344CB8AC3E}">
        <p14:creationId xmlns:p14="http://schemas.microsoft.com/office/powerpoint/2010/main" val="387623687"/>
      </p:ext>
    </p:extLst>
  </p:cSld>
  <p:clrMapOvr>
    <a:masterClrMapping/>
  </p:clrMapOvr>
  <p:transition spd="slow">
    <p:wipe di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err="1" smtClean="0">
                <a:solidFill>
                  <a:schemeClr val="accent2">
                    <a:lumMod val="75000"/>
                  </a:schemeClr>
                </a:solidFill>
              </a:rPr>
              <a:t>foreach</a:t>
            </a:r>
            <a:endParaRPr lang="fr-FR"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a:t>La structure de langage</a:t>
            </a:r>
            <a:r>
              <a:rPr lang="fr-FR" sz="2000" b="1" dirty="0">
                <a:solidFill>
                  <a:schemeClr val="accent2">
                    <a:lumMod val="75000"/>
                  </a:schemeClr>
                </a:solidFill>
              </a:rPr>
              <a:t> </a:t>
            </a:r>
            <a:r>
              <a:rPr lang="fr-FR" sz="2000" b="1" i="1" dirty="0" err="1">
                <a:solidFill>
                  <a:schemeClr val="accent2">
                    <a:lumMod val="75000"/>
                  </a:schemeClr>
                </a:solidFill>
              </a:rPr>
              <a:t>foreach</a:t>
            </a:r>
            <a:r>
              <a:rPr lang="fr-FR" sz="2000" b="1" dirty="0">
                <a:solidFill>
                  <a:schemeClr val="accent2">
                    <a:lumMod val="75000"/>
                  </a:schemeClr>
                </a:solidFill>
              </a:rPr>
              <a:t> </a:t>
            </a:r>
            <a:r>
              <a:rPr lang="fr-FR" sz="2000" dirty="0"/>
              <a:t>fournit une façon simple de parcourir des tableaux. </a:t>
            </a:r>
            <a:endParaRPr lang="fr-FR" sz="2000" dirty="0" smtClean="0"/>
          </a:p>
          <a:p>
            <a:pPr marL="0" indent="0">
              <a:buNone/>
            </a:pPr>
            <a:r>
              <a:rPr lang="fr-FR" sz="2000" b="1" dirty="0" err="1" smtClean="0">
                <a:solidFill>
                  <a:schemeClr val="accent2">
                    <a:lumMod val="75000"/>
                  </a:schemeClr>
                </a:solidFill>
              </a:rPr>
              <a:t>foreach</a:t>
            </a:r>
            <a:r>
              <a:rPr lang="fr-FR" sz="2000" b="1" dirty="0" smtClean="0">
                <a:solidFill>
                  <a:schemeClr val="accent2">
                    <a:lumMod val="75000"/>
                  </a:schemeClr>
                </a:solidFill>
              </a:rPr>
              <a:t> </a:t>
            </a:r>
            <a:r>
              <a:rPr lang="fr-FR" sz="2000" dirty="0"/>
              <a:t>ne fonctionne que pour les tableaux et les objets, et émettra une erreur si vous tentez de l'utiliser sur une variable de type différent ou une variable non initialisée. </a:t>
            </a:r>
            <a:endParaRPr lang="fr-FR" sz="2000" dirty="0" smtClean="0"/>
          </a:p>
          <a:p>
            <a:pPr marL="0" indent="0">
              <a:buNone/>
            </a:pPr>
            <a:r>
              <a:rPr lang="fr-FR" sz="2000" dirty="0" smtClean="0"/>
              <a:t>Il </a:t>
            </a:r>
            <a:r>
              <a:rPr lang="fr-FR" sz="2000" dirty="0"/>
              <a:t>existe deux syntaxes </a:t>
            </a:r>
            <a:r>
              <a:rPr lang="fr-FR" sz="2000" dirty="0" smtClean="0"/>
              <a:t>:</a:t>
            </a:r>
          </a:p>
          <a:p>
            <a:pPr marL="0" indent="0">
              <a:buNone/>
            </a:pPr>
            <a:r>
              <a:rPr lang="en-US" sz="2000" b="1" dirty="0" err="1">
                <a:solidFill>
                  <a:schemeClr val="accent2">
                    <a:lumMod val="75000"/>
                  </a:schemeClr>
                </a:solidFill>
              </a:rPr>
              <a:t>foreach</a:t>
            </a:r>
            <a:r>
              <a:rPr lang="en-US" sz="2000" dirty="0"/>
              <a:t> </a:t>
            </a:r>
            <a:r>
              <a:rPr lang="en-US" sz="2000" dirty="0" smtClean="0"/>
              <a:t>($tableau </a:t>
            </a:r>
            <a:r>
              <a:rPr lang="en-US" sz="2000" dirty="0"/>
              <a:t>as $value) </a:t>
            </a:r>
            <a:endParaRPr lang="en-US" sz="2000" dirty="0" smtClean="0"/>
          </a:p>
          <a:p>
            <a:pPr marL="0" indent="0">
              <a:buNone/>
            </a:pPr>
            <a:r>
              <a:rPr lang="en-US" sz="2000" dirty="0" smtClean="0"/>
              <a:t>	</a:t>
            </a:r>
            <a:r>
              <a:rPr lang="en-US" sz="2000" dirty="0" err="1" smtClean="0"/>
              <a:t>commandes</a:t>
            </a:r>
            <a:r>
              <a:rPr lang="en-US" sz="2000" dirty="0" smtClean="0"/>
              <a:t> </a:t>
            </a:r>
          </a:p>
          <a:p>
            <a:pPr marL="0" indent="0">
              <a:buNone/>
            </a:pPr>
            <a:r>
              <a:rPr lang="fr-FR" sz="2000" dirty="0"/>
              <a:t>La première forme passe en revue le </a:t>
            </a:r>
            <a:r>
              <a:rPr lang="fr-FR" sz="2000" dirty="0" smtClean="0"/>
              <a:t>tableau.</a:t>
            </a:r>
          </a:p>
          <a:p>
            <a:pPr marL="0" indent="0">
              <a:buNone/>
            </a:pPr>
            <a:r>
              <a:rPr lang="fr-FR" sz="2000" dirty="0" smtClean="0"/>
              <a:t>À </a:t>
            </a:r>
            <a:r>
              <a:rPr lang="fr-FR" sz="2000" dirty="0"/>
              <a:t>chaque itération, la valeur de l'élément courant est assignée à </a:t>
            </a:r>
            <a:r>
              <a:rPr lang="fr-FR" sz="2000" i="1" dirty="0"/>
              <a:t>$value</a:t>
            </a:r>
            <a:r>
              <a:rPr lang="fr-FR" sz="2000" dirty="0"/>
              <a:t> et le pointeur interne de tableau est avancé d'un élément (ce qui fait qu'à la prochaine itération, on accédera à l'élément suivant). </a:t>
            </a:r>
            <a:endParaRPr lang="en-US" sz="2000" dirty="0" smtClean="0"/>
          </a:p>
        </p:txBody>
      </p:sp>
    </p:spTree>
    <p:extLst>
      <p:ext uri="{BB962C8B-B14F-4D97-AF65-F5344CB8AC3E}">
        <p14:creationId xmlns:p14="http://schemas.microsoft.com/office/powerpoint/2010/main" val="2600847864"/>
      </p:ext>
    </p:extLst>
  </p:cSld>
  <p:clrMapOvr>
    <a:masterClrMapping/>
  </p:clrMapOvr>
  <p:transition spd="slow">
    <p:wipe di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err="1" smtClean="0">
                <a:solidFill>
                  <a:schemeClr val="accent2">
                    <a:lumMod val="75000"/>
                  </a:schemeClr>
                </a:solidFill>
              </a:rPr>
              <a:t>foreach</a:t>
            </a:r>
            <a:endParaRPr lang="fr-FR"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en-US" sz="2000" dirty="0" err="1" smtClean="0"/>
              <a:t>exemple</a:t>
            </a:r>
            <a:r>
              <a:rPr lang="en-US" sz="2000" dirty="0" smtClean="0"/>
              <a:t> :</a:t>
            </a:r>
          </a:p>
          <a:p>
            <a:pPr marL="0" indent="0">
              <a:buNone/>
            </a:pPr>
            <a:r>
              <a:rPr lang="en-US" sz="2000" dirty="0"/>
              <a:t>$</a:t>
            </a:r>
            <a:r>
              <a:rPr lang="en-US" sz="2000" dirty="0" err="1"/>
              <a:t>arr</a:t>
            </a:r>
            <a:r>
              <a:rPr lang="en-US" sz="2000" dirty="0"/>
              <a:t> = array(1, 2, 3, 4);</a:t>
            </a:r>
            <a:br>
              <a:rPr lang="en-US" sz="2000" dirty="0"/>
            </a:br>
            <a:r>
              <a:rPr lang="en-US" sz="2000" dirty="0" err="1"/>
              <a:t>foreach</a:t>
            </a:r>
            <a:r>
              <a:rPr lang="en-US" sz="2000" dirty="0"/>
              <a:t> ($</a:t>
            </a:r>
            <a:r>
              <a:rPr lang="en-US" sz="2000" dirty="0" err="1"/>
              <a:t>arr</a:t>
            </a:r>
            <a:r>
              <a:rPr lang="en-US" sz="2000" dirty="0"/>
              <a:t> as </a:t>
            </a:r>
            <a:r>
              <a:rPr lang="en-US" sz="2000" dirty="0">
                <a:solidFill>
                  <a:schemeClr val="accent6">
                    <a:lumMod val="50000"/>
                  </a:schemeClr>
                </a:solidFill>
              </a:rPr>
              <a:t>&amp;</a:t>
            </a:r>
            <a:r>
              <a:rPr lang="en-US" sz="2000" dirty="0"/>
              <a:t>$value) {</a:t>
            </a:r>
            <a:br>
              <a:rPr lang="en-US" sz="2000" dirty="0"/>
            </a:br>
            <a:r>
              <a:rPr lang="en-US" sz="2000" dirty="0"/>
              <a:t>    $value = $value * 2;</a:t>
            </a:r>
            <a:br>
              <a:rPr lang="en-US" sz="2000" dirty="0"/>
            </a:br>
            <a:r>
              <a:rPr lang="en-US" sz="2000" dirty="0" smtClean="0"/>
              <a:t>}</a:t>
            </a:r>
          </a:p>
          <a:p>
            <a:pPr marL="0" indent="0">
              <a:buNone/>
            </a:pPr>
            <a:r>
              <a:rPr lang="fr-FR" sz="2000" dirty="0"/>
              <a:t>// $</a:t>
            </a:r>
            <a:r>
              <a:rPr lang="fr-FR" sz="2000" dirty="0" err="1"/>
              <a:t>arr</a:t>
            </a:r>
            <a:r>
              <a:rPr lang="fr-FR" sz="2000" dirty="0"/>
              <a:t> vaut maintenant array(2, 4, 6, 8)</a:t>
            </a:r>
            <a:endParaRPr lang="en-US" sz="2000" dirty="0"/>
          </a:p>
          <a:p>
            <a:pPr marL="0" indent="0">
              <a:buNone/>
            </a:pPr>
            <a:endParaRPr lang="en-US" sz="2000" dirty="0" smtClean="0"/>
          </a:p>
          <a:p>
            <a:pPr marL="0" indent="0">
              <a:buNone/>
            </a:pPr>
            <a:r>
              <a:rPr lang="en-US" sz="2000" dirty="0" smtClean="0"/>
              <a:t>Il </a:t>
            </a:r>
            <a:r>
              <a:rPr lang="en-US" sz="2000" dirty="0" err="1" smtClean="0"/>
              <a:t>faut</a:t>
            </a:r>
            <a:r>
              <a:rPr lang="en-US" sz="2000" dirty="0" smtClean="0"/>
              <a:t> </a:t>
            </a:r>
            <a:r>
              <a:rPr lang="en-US" sz="2000" dirty="0" err="1" smtClean="0"/>
              <a:t>remarquer</a:t>
            </a:r>
            <a:r>
              <a:rPr lang="en-US" sz="2000" dirty="0" smtClean="0"/>
              <a:t> </a:t>
            </a:r>
            <a:r>
              <a:rPr lang="en-US" sz="2000" dirty="0" err="1" smtClean="0"/>
              <a:t>l'utilisation</a:t>
            </a:r>
            <a:r>
              <a:rPr lang="en-US" sz="2000" dirty="0" smtClean="0"/>
              <a:t> du </a:t>
            </a:r>
            <a:r>
              <a:rPr lang="en-US" sz="2000" dirty="0" err="1" smtClean="0"/>
              <a:t>caractère</a:t>
            </a:r>
            <a:r>
              <a:rPr lang="en-US" sz="2000" dirty="0" smtClean="0"/>
              <a:t> &amp; </a:t>
            </a:r>
            <a:r>
              <a:rPr lang="en-US" sz="2000" dirty="0" err="1" smtClean="0"/>
              <a:t>dans</a:t>
            </a:r>
            <a:r>
              <a:rPr lang="en-US" sz="2000" dirty="0" smtClean="0"/>
              <a:t> </a:t>
            </a:r>
            <a:r>
              <a:rPr lang="en-US" sz="2000" dirty="0" err="1" smtClean="0"/>
              <a:t>foreach</a:t>
            </a:r>
            <a:r>
              <a:rPr lang="en-US" sz="2000" dirty="0" smtClean="0"/>
              <a:t>. Il </a:t>
            </a:r>
            <a:r>
              <a:rPr lang="en-US" sz="2000" dirty="0" err="1" smtClean="0"/>
              <a:t>sert</a:t>
            </a:r>
            <a:r>
              <a:rPr lang="en-US" sz="2000" dirty="0" smtClean="0"/>
              <a:t> à </a:t>
            </a:r>
            <a:r>
              <a:rPr lang="en-US" sz="2000" dirty="0" err="1" smtClean="0"/>
              <a:t>utiliser</a:t>
            </a:r>
            <a:r>
              <a:rPr lang="en-US" sz="2000" dirty="0" smtClean="0"/>
              <a:t> la </a:t>
            </a:r>
            <a:r>
              <a:rPr lang="en-US" sz="2000" dirty="0" err="1" smtClean="0"/>
              <a:t>référence</a:t>
            </a:r>
            <a:r>
              <a:rPr lang="en-US" sz="2000" dirty="0" smtClean="0"/>
              <a:t> de la </a:t>
            </a:r>
            <a:r>
              <a:rPr lang="en-US" sz="2000" dirty="0" err="1" smtClean="0"/>
              <a:t>valeur</a:t>
            </a:r>
            <a:r>
              <a:rPr lang="en-US" sz="2000" dirty="0" smtClean="0"/>
              <a:t> du tableau </a:t>
            </a:r>
            <a:r>
              <a:rPr lang="en-US" sz="2000" dirty="0" err="1" smtClean="0"/>
              <a:t>dans</a:t>
            </a:r>
            <a:r>
              <a:rPr lang="en-US" sz="2000" dirty="0" smtClean="0"/>
              <a:t> la boucle et pas </a:t>
            </a:r>
            <a:r>
              <a:rPr lang="en-US" sz="2000" dirty="0" err="1" smtClean="0"/>
              <a:t>seulement</a:t>
            </a:r>
            <a:r>
              <a:rPr lang="en-US" sz="2000" dirty="0" smtClean="0"/>
              <a:t> </a:t>
            </a:r>
            <a:r>
              <a:rPr lang="en-US" sz="2000" dirty="0" err="1" smtClean="0"/>
              <a:t>sa</a:t>
            </a:r>
            <a:r>
              <a:rPr lang="en-US" sz="2000" dirty="0" smtClean="0"/>
              <a:t> </a:t>
            </a:r>
            <a:r>
              <a:rPr lang="en-US" sz="2000" dirty="0" err="1" smtClean="0"/>
              <a:t>valeur</a:t>
            </a:r>
            <a:r>
              <a:rPr lang="en-US" sz="2000" dirty="0" smtClean="0"/>
              <a:t>. </a:t>
            </a:r>
            <a:r>
              <a:rPr lang="en-US" sz="2000" dirty="0" err="1" smtClean="0"/>
              <a:t>Cela</a:t>
            </a:r>
            <a:r>
              <a:rPr lang="en-US" sz="2000" dirty="0" smtClean="0"/>
              <a:t> </a:t>
            </a:r>
            <a:r>
              <a:rPr lang="en-US" sz="2000" dirty="0" err="1" smtClean="0"/>
              <a:t>permet</a:t>
            </a:r>
            <a:r>
              <a:rPr lang="en-US" sz="2000" dirty="0" smtClean="0"/>
              <a:t> </a:t>
            </a:r>
            <a:r>
              <a:rPr lang="en-US" sz="2000" dirty="0" err="1" smtClean="0"/>
              <a:t>d'y</a:t>
            </a:r>
            <a:r>
              <a:rPr lang="en-US" sz="2000" dirty="0" smtClean="0"/>
              <a:t> </a:t>
            </a:r>
            <a:r>
              <a:rPr lang="en-US" sz="2000" dirty="0" err="1" smtClean="0"/>
              <a:t>avoir</a:t>
            </a:r>
            <a:r>
              <a:rPr lang="en-US" sz="2000" dirty="0" smtClean="0"/>
              <a:t> </a:t>
            </a:r>
            <a:r>
              <a:rPr lang="en-US" sz="2000" dirty="0" err="1" smtClean="0"/>
              <a:t>accès</a:t>
            </a:r>
            <a:r>
              <a:rPr lang="en-US" sz="2000" dirty="0" smtClean="0"/>
              <a:t> et </a:t>
            </a:r>
            <a:r>
              <a:rPr lang="en-US" sz="2000" dirty="0" err="1" smtClean="0"/>
              <a:t>donc</a:t>
            </a:r>
            <a:r>
              <a:rPr lang="en-US" sz="2000" dirty="0" smtClean="0"/>
              <a:t> de la modifier.</a:t>
            </a:r>
          </a:p>
          <a:p>
            <a:pPr marL="0" indent="0">
              <a:buNone/>
            </a:pPr>
            <a:endParaRPr lang="en-US" sz="2000" dirty="0"/>
          </a:p>
        </p:txBody>
      </p:sp>
    </p:spTree>
    <p:extLst>
      <p:ext uri="{BB962C8B-B14F-4D97-AF65-F5344CB8AC3E}">
        <p14:creationId xmlns:p14="http://schemas.microsoft.com/office/powerpoint/2010/main" val="1128998233"/>
      </p:ext>
    </p:extLst>
  </p:cSld>
  <p:clrMapOvr>
    <a:masterClrMapping/>
  </p:clrMapOvr>
  <p:transition spd="slow">
    <p:wipe di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err="1" smtClean="0">
                <a:solidFill>
                  <a:schemeClr val="accent2">
                    <a:lumMod val="75000"/>
                  </a:schemeClr>
                </a:solidFill>
              </a:rPr>
              <a:t>foreach</a:t>
            </a:r>
            <a:endParaRPr lang="fr-FR"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en-US" sz="2000" dirty="0" err="1" smtClean="0"/>
              <a:t>syntaxe</a:t>
            </a:r>
            <a:r>
              <a:rPr lang="en-US" sz="2000" dirty="0" smtClean="0"/>
              <a:t> de la 2</a:t>
            </a:r>
            <a:r>
              <a:rPr lang="en-US" sz="2000" baseline="30000" dirty="0" smtClean="0"/>
              <a:t>ème</a:t>
            </a:r>
            <a:r>
              <a:rPr lang="en-US" sz="2000" dirty="0" smtClean="0"/>
              <a:t> </a:t>
            </a:r>
            <a:r>
              <a:rPr lang="en-US" sz="2000" dirty="0" err="1" smtClean="0"/>
              <a:t>forme</a:t>
            </a:r>
            <a:r>
              <a:rPr lang="en-US" sz="2000" dirty="0" smtClean="0"/>
              <a:t> :</a:t>
            </a:r>
          </a:p>
          <a:p>
            <a:pPr marL="0" indent="0">
              <a:buNone/>
            </a:pPr>
            <a:r>
              <a:rPr lang="en-US" sz="2000" b="1" dirty="0" err="1" smtClean="0">
                <a:solidFill>
                  <a:schemeClr val="accent6">
                    <a:lumMod val="50000"/>
                  </a:schemeClr>
                </a:solidFill>
              </a:rPr>
              <a:t>foreach</a:t>
            </a:r>
            <a:r>
              <a:rPr lang="en-US" sz="2000" dirty="0" smtClean="0"/>
              <a:t> </a:t>
            </a:r>
            <a:r>
              <a:rPr lang="en-US" sz="2000" dirty="0"/>
              <a:t>(tableau as </a:t>
            </a:r>
            <a:r>
              <a:rPr lang="en-US" sz="2000" b="1" dirty="0">
                <a:solidFill>
                  <a:schemeClr val="accent6">
                    <a:lumMod val="50000"/>
                  </a:schemeClr>
                </a:solidFill>
              </a:rPr>
              <a:t>$key </a:t>
            </a:r>
            <a:r>
              <a:rPr lang="en-US" sz="2000" dirty="0"/>
              <a:t>=&gt; </a:t>
            </a:r>
            <a:r>
              <a:rPr lang="en-US" sz="2000" b="1" dirty="0">
                <a:solidFill>
                  <a:schemeClr val="accent6">
                    <a:lumMod val="50000"/>
                  </a:schemeClr>
                </a:solidFill>
              </a:rPr>
              <a:t>$value</a:t>
            </a:r>
            <a:r>
              <a:rPr lang="en-US" sz="2000" dirty="0"/>
              <a:t>) </a:t>
            </a:r>
          </a:p>
          <a:p>
            <a:pPr marL="0" indent="0">
              <a:buNone/>
            </a:pPr>
            <a:r>
              <a:rPr lang="en-US" sz="2000" dirty="0"/>
              <a:t>	</a:t>
            </a:r>
            <a:r>
              <a:rPr lang="en-US" sz="2000" dirty="0" err="1" smtClean="0"/>
              <a:t>commandes</a:t>
            </a:r>
            <a:endParaRPr lang="en-US" sz="2000" dirty="0" smtClean="0"/>
          </a:p>
          <a:p>
            <a:pPr marL="0" indent="0">
              <a:buNone/>
            </a:pPr>
            <a:r>
              <a:rPr lang="fr-FR" sz="2000" dirty="0"/>
              <a:t>La seconde forme assignera en plus la clé de l'élément courant à la variable </a:t>
            </a:r>
            <a:r>
              <a:rPr lang="fr-FR" sz="2000" b="1" dirty="0">
                <a:solidFill>
                  <a:schemeClr val="accent6">
                    <a:lumMod val="50000"/>
                  </a:schemeClr>
                </a:solidFill>
              </a:rPr>
              <a:t>$key </a:t>
            </a:r>
            <a:r>
              <a:rPr lang="fr-FR" sz="2000" dirty="0"/>
              <a:t>à chaque itération. </a:t>
            </a:r>
          </a:p>
          <a:p>
            <a:pPr marL="0" indent="0">
              <a:buNone/>
            </a:pPr>
            <a:r>
              <a:rPr lang="en-US" sz="2000" dirty="0" err="1" smtClean="0"/>
              <a:t>exemple</a:t>
            </a:r>
            <a:r>
              <a:rPr lang="en-US" sz="2000" dirty="0" smtClean="0"/>
              <a:t> :</a:t>
            </a:r>
          </a:p>
          <a:p>
            <a:pPr marL="0" indent="0">
              <a:buNone/>
            </a:pPr>
            <a:r>
              <a:rPr lang="en-US" sz="2000" dirty="0"/>
              <a:t>$</a:t>
            </a:r>
            <a:r>
              <a:rPr lang="en-US" sz="2000" dirty="0" err="1"/>
              <a:t>arr</a:t>
            </a:r>
            <a:r>
              <a:rPr lang="en-US" sz="2000" dirty="0"/>
              <a:t> = array</a:t>
            </a:r>
            <a:r>
              <a:rPr lang="en-US" sz="2000" dirty="0" smtClean="0"/>
              <a:t>("a" =&gt;1</a:t>
            </a:r>
            <a:r>
              <a:rPr lang="en-US" sz="2000" dirty="0"/>
              <a:t>, </a:t>
            </a:r>
            <a:r>
              <a:rPr lang="en-US" sz="2000" dirty="0" smtClean="0"/>
              <a:t>"b" </a:t>
            </a:r>
            <a:r>
              <a:rPr lang="en-US" sz="2000" dirty="0"/>
              <a:t>=&gt;</a:t>
            </a:r>
            <a:r>
              <a:rPr lang="en-US" sz="2000" dirty="0" smtClean="0"/>
              <a:t>2</a:t>
            </a:r>
            <a:r>
              <a:rPr lang="en-US" sz="2000" dirty="0"/>
              <a:t>, </a:t>
            </a:r>
            <a:r>
              <a:rPr lang="en-US" sz="2000" dirty="0" smtClean="0"/>
              <a:t>"c" </a:t>
            </a:r>
            <a:r>
              <a:rPr lang="en-US" sz="2000" dirty="0"/>
              <a:t>=&gt;</a:t>
            </a:r>
            <a:r>
              <a:rPr lang="en-US" sz="2000" dirty="0" smtClean="0"/>
              <a:t>3</a:t>
            </a:r>
            <a:r>
              <a:rPr lang="en-US" sz="2000" dirty="0"/>
              <a:t>, </a:t>
            </a:r>
            <a:r>
              <a:rPr lang="en-US" sz="2000" dirty="0" smtClean="0"/>
              <a:t>"d" </a:t>
            </a:r>
            <a:r>
              <a:rPr lang="en-US" sz="2000" dirty="0"/>
              <a:t>=&gt;</a:t>
            </a:r>
            <a:r>
              <a:rPr lang="en-US" sz="2000" dirty="0" smtClean="0"/>
              <a:t>4</a:t>
            </a:r>
            <a:r>
              <a:rPr lang="en-US" sz="2000" dirty="0"/>
              <a:t>);</a:t>
            </a:r>
            <a:br>
              <a:rPr lang="en-US" sz="2000" dirty="0"/>
            </a:br>
            <a:r>
              <a:rPr lang="en-US" sz="2000" dirty="0" err="1"/>
              <a:t>foreach</a:t>
            </a:r>
            <a:r>
              <a:rPr lang="en-US" sz="2000" dirty="0"/>
              <a:t> ($</a:t>
            </a:r>
            <a:r>
              <a:rPr lang="en-US" sz="2000" dirty="0" err="1"/>
              <a:t>arr</a:t>
            </a:r>
            <a:r>
              <a:rPr lang="en-US" sz="2000" dirty="0"/>
              <a:t> as </a:t>
            </a:r>
            <a:r>
              <a:rPr lang="en-US" sz="2000" dirty="0" smtClean="0"/>
              <a:t>$key =&gt;$</a:t>
            </a:r>
            <a:r>
              <a:rPr lang="en-US" sz="2000" dirty="0"/>
              <a:t>value) {</a:t>
            </a:r>
            <a:br>
              <a:rPr lang="en-US" sz="2000" dirty="0"/>
            </a:br>
            <a:r>
              <a:rPr lang="en-US" sz="2000" dirty="0" smtClean="0"/>
              <a:t>   if ($key=="b"){</a:t>
            </a:r>
            <a:r>
              <a:rPr lang="en-US" sz="2000" dirty="0"/>
              <a:t>    </a:t>
            </a:r>
            <a:endParaRPr lang="en-US" sz="2000" dirty="0" smtClean="0"/>
          </a:p>
          <a:p>
            <a:pPr marL="0" indent="0">
              <a:buNone/>
            </a:pPr>
            <a:r>
              <a:rPr lang="en-US" sz="2000" dirty="0" smtClean="0"/>
              <a:t>	$</a:t>
            </a:r>
            <a:r>
              <a:rPr lang="en-US" sz="2000" dirty="0"/>
              <a:t>value = $value * 2</a:t>
            </a:r>
            <a:r>
              <a:rPr lang="en-US" sz="2000" dirty="0" smtClean="0"/>
              <a:t>;</a:t>
            </a:r>
          </a:p>
          <a:p>
            <a:pPr marL="0" indent="0">
              <a:buNone/>
            </a:pPr>
            <a:r>
              <a:rPr lang="en-US" sz="2000" dirty="0"/>
              <a:t> </a:t>
            </a:r>
            <a:r>
              <a:rPr lang="en-US" sz="2000" dirty="0" smtClean="0"/>
              <a:t>   }</a:t>
            </a:r>
            <a:r>
              <a:rPr lang="en-US" sz="2000" dirty="0"/>
              <a:t/>
            </a:r>
            <a:br>
              <a:rPr lang="en-US" sz="2000" dirty="0"/>
            </a:br>
            <a:r>
              <a:rPr lang="en-US" sz="2000" dirty="0" smtClean="0"/>
              <a:t>}</a:t>
            </a:r>
          </a:p>
          <a:p>
            <a:pPr marL="0" indent="0">
              <a:buNone/>
            </a:pPr>
            <a:r>
              <a:rPr lang="fr-FR" sz="2000" dirty="0"/>
              <a:t>// $</a:t>
            </a:r>
            <a:r>
              <a:rPr lang="fr-FR" sz="2000" dirty="0" err="1"/>
              <a:t>arr</a:t>
            </a:r>
            <a:r>
              <a:rPr lang="fr-FR" sz="2000" dirty="0"/>
              <a:t> vaut maintenant </a:t>
            </a:r>
            <a:r>
              <a:rPr lang="fr-FR" sz="2000" dirty="0" smtClean="0"/>
              <a:t>array</a:t>
            </a:r>
            <a:r>
              <a:rPr lang="en-US" sz="2000" dirty="0"/>
              <a:t>("a" =&gt;1, "b" </a:t>
            </a:r>
            <a:r>
              <a:rPr lang="en-US" sz="2000" dirty="0" smtClean="0"/>
              <a:t>=&gt;4,</a:t>
            </a:r>
            <a:r>
              <a:rPr lang="en-US" sz="2000" dirty="0"/>
              <a:t> "c" =&gt;3, "d" =&gt;4);</a:t>
            </a:r>
            <a:br>
              <a:rPr lang="en-US" sz="2000" dirty="0"/>
            </a:br>
            <a:endParaRPr lang="fr-FR" sz="2000" dirty="0"/>
          </a:p>
        </p:txBody>
      </p:sp>
    </p:spTree>
    <p:extLst>
      <p:ext uri="{BB962C8B-B14F-4D97-AF65-F5344CB8AC3E}">
        <p14:creationId xmlns:p14="http://schemas.microsoft.com/office/powerpoint/2010/main" val="2145624372"/>
      </p:ext>
    </p:extLst>
  </p:cSld>
  <p:clrMapOvr>
    <a:masterClrMapping/>
  </p:clrMapOvr>
  <p:transition spd="slow">
    <p:wipe di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269632"/>
            <a:ext cx="8460432" cy="1143000"/>
          </a:xfrm>
        </p:spPr>
        <p:txBody>
          <a:bodyPr/>
          <a:lstStyle/>
          <a:p>
            <a:r>
              <a:rPr lang="fr-FR" b="1" i="1" dirty="0" smtClean="0"/>
              <a:t>exercice n°11 </a:t>
            </a:r>
            <a:r>
              <a:rPr lang="fr-FR" sz="2400" b="1" i="1" dirty="0"/>
              <a:t/>
            </a:r>
            <a:br>
              <a:rPr lang="fr-FR" sz="2400" b="1" i="1" dirty="0"/>
            </a:br>
            <a:r>
              <a:rPr lang="fr-FR" sz="2400" b="1" i="1" dirty="0" smtClean="0"/>
              <a:t> avec un tableau de 10 éléments contenant les nombres de 1 à 10</a:t>
            </a:r>
            <a:endParaRPr lang="fr-FR" sz="2400" b="1" dirty="0">
              <a:solidFill>
                <a:schemeClr val="accent2">
                  <a:lumMod val="75000"/>
                </a:schemeClr>
              </a:solidFill>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8142" y="1628800"/>
            <a:ext cx="2752725"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70220"/>
      </p:ext>
    </p:extLst>
  </p:cSld>
  <p:clrMapOvr>
    <a:masterClrMapping/>
  </p:clrMapOvr>
  <p:transition spd="slow">
    <p:wipe di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corrigé exercice n°11</a:t>
            </a:r>
            <a:endParaRPr lang="fr-FR" b="1" dirty="0">
              <a:solidFill>
                <a:schemeClr val="accent2">
                  <a:lumMod val="75000"/>
                </a:schemeClr>
              </a:solidFill>
            </a:endParaRPr>
          </a:p>
        </p:txBody>
      </p:sp>
      <p:sp>
        <p:nvSpPr>
          <p:cNvPr id="3" name="ZoneTexte 2"/>
          <p:cNvSpPr txBox="1"/>
          <p:nvPr/>
        </p:nvSpPr>
        <p:spPr>
          <a:xfrm>
            <a:off x="1187624" y="1556792"/>
            <a:ext cx="7200800" cy="3139321"/>
          </a:xfrm>
          <a:prstGeom prst="rect">
            <a:avLst/>
          </a:prstGeom>
          <a:noFill/>
        </p:spPr>
        <p:txBody>
          <a:bodyPr wrap="square" rtlCol="0">
            <a:spAutoFit/>
          </a:bodyPr>
          <a:lstStyle/>
          <a:p>
            <a:r>
              <a:rPr lang="pt-BR" dirty="0"/>
              <a:t>&lt;body&gt;</a:t>
            </a:r>
          </a:p>
          <a:p>
            <a:r>
              <a:rPr lang="pt-BR" dirty="0">
                <a:solidFill>
                  <a:srgbClr val="FF0000"/>
                </a:solidFill>
              </a:rPr>
              <a:t>&lt;?PHP</a:t>
            </a:r>
          </a:p>
          <a:p>
            <a:r>
              <a:rPr lang="pt-BR" dirty="0"/>
              <a:t>$tab = array(1,2,3,4,5,6,7,8,9,10);</a:t>
            </a:r>
          </a:p>
          <a:p>
            <a:r>
              <a:rPr lang="pt-BR" dirty="0"/>
              <a:t>const SEPT =7;</a:t>
            </a:r>
          </a:p>
          <a:p>
            <a:r>
              <a:rPr lang="pt-BR" dirty="0"/>
              <a:t>echo "&lt;h3&gt; Table de multiplication par 7&lt;/h3&gt;\n";</a:t>
            </a:r>
          </a:p>
          <a:p>
            <a:r>
              <a:rPr lang="pt-BR" dirty="0"/>
              <a:t>foreach ($tab as $i) {</a:t>
            </a:r>
          </a:p>
          <a:p>
            <a:r>
              <a:rPr lang="pt-BR" dirty="0"/>
              <a:t>   $j=$i*SEPT;</a:t>
            </a:r>
          </a:p>
          <a:p>
            <a:r>
              <a:rPr lang="pt-BR" dirty="0"/>
              <a:t>   echo "&lt;p&gt;".$i." fois ".SEPT." = ".$j."&lt;/p&gt;\n";</a:t>
            </a:r>
          </a:p>
          <a:p>
            <a:r>
              <a:rPr lang="pt-BR" dirty="0" smtClean="0"/>
              <a:t>}</a:t>
            </a:r>
          </a:p>
          <a:p>
            <a:r>
              <a:rPr lang="pt-BR" dirty="0" smtClean="0">
                <a:solidFill>
                  <a:srgbClr val="FF0000"/>
                </a:solidFill>
              </a:rPr>
              <a:t>?&gt;</a:t>
            </a:r>
            <a:endParaRPr lang="pt-BR" dirty="0">
              <a:solidFill>
                <a:srgbClr val="FF0000"/>
              </a:solidFill>
            </a:endParaRPr>
          </a:p>
          <a:p>
            <a:r>
              <a:rPr lang="pt-BR" dirty="0"/>
              <a:t>&lt;/body&gt;</a:t>
            </a:r>
            <a:endParaRPr lang="fr-FR" dirty="0">
              <a:solidFill>
                <a:srgbClr val="FF0000"/>
              </a:solidFill>
            </a:endParaRPr>
          </a:p>
        </p:txBody>
      </p:sp>
    </p:spTree>
    <p:extLst>
      <p:ext uri="{BB962C8B-B14F-4D97-AF65-F5344CB8AC3E}">
        <p14:creationId xmlns:p14="http://schemas.microsoft.com/office/powerpoint/2010/main" val="2780330636"/>
      </p:ext>
    </p:extLst>
  </p:cSld>
  <p:clrMapOvr>
    <a:masterClrMapping/>
  </p:clrMapOvr>
  <p:transition spd="slow">
    <p:wipe di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smtClean="0">
                <a:solidFill>
                  <a:schemeClr val="accent2">
                    <a:lumMod val="75000"/>
                  </a:schemeClr>
                </a:solidFill>
              </a:rPr>
              <a:t>break</a:t>
            </a:r>
            <a:endParaRPr lang="fr-FR" b="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a:t>L'instruction </a:t>
            </a:r>
            <a:r>
              <a:rPr lang="fr-FR" sz="2000" i="1" dirty="0"/>
              <a:t>break</a:t>
            </a:r>
            <a:r>
              <a:rPr lang="fr-FR" sz="2000" dirty="0"/>
              <a:t> permet de sortir d'une structure </a:t>
            </a:r>
            <a:r>
              <a:rPr lang="fr-FR" sz="2000" b="1" i="1" dirty="0">
                <a:solidFill>
                  <a:schemeClr val="accent6">
                    <a:lumMod val="50000"/>
                  </a:schemeClr>
                </a:solidFill>
              </a:rPr>
              <a:t>for</a:t>
            </a:r>
            <a:r>
              <a:rPr lang="fr-FR" sz="2000" b="1" dirty="0">
                <a:solidFill>
                  <a:schemeClr val="accent6">
                    <a:lumMod val="50000"/>
                  </a:schemeClr>
                </a:solidFill>
              </a:rPr>
              <a:t>, </a:t>
            </a:r>
            <a:r>
              <a:rPr lang="fr-FR" sz="2000" b="1" i="1" dirty="0" err="1">
                <a:solidFill>
                  <a:schemeClr val="accent6">
                    <a:lumMod val="50000"/>
                  </a:schemeClr>
                </a:solidFill>
              </a:rPr>
              <a:t>foreach</a:t>
            </a:r>
            <a:r>
              <a:rPr lang="fr-FR" sz="2000" b="1" dirty="0">
                <a:solidFill>
                  <a:schemeClr val="accent6">
                    <a:lumMod val="50000"/>
                  </a:schemeClr>
                </a:solidFill>
              </a:rPr>
              <a:t>, </a:t>
            </a:r>
            <a:r>
              <a:rPr lang="fr-FR" sz="2000" b="1" i="1" dirty="0" err="1">
                <a:solidFill>
                  <a:schemeClr val="accent6">
                    <a:lumMod val="50000"/>
                  </a:schemeClr>
                </a:solidFill>
              </a:rPr>
              <a:t>while</a:t>
            </a:r>
            <a:r>
              <a:rPr lang="fr-FR" sz="2000" b="1" dirty="0">
                <a:solidFill>
                  <a:schemeClr val="accent6">
                    <a:lumMod val="50000"/>
                  </a:schemeClr>
                </a:solidFill>
              </a:rPr>
              <a:t>, </a:t>
            </a:r>
            <a:r>
              <a:rPr lang="fr-FR" sz="2000" b="1" i="1" dirty="0">
                <a:solidFill>
                  <a:schemeClr val="accent6">
                    <a:lumMod val="50000"/>
                  </a:schemeClr>
                </a:solidFill>
              </a:rPr>
              <a:t>do-</a:t>
            </a:r>
            <a:r>
              <a:rPr lang="fr-FR" sz="2000" b="1" i="1" dirty="0" err="1">
                <a:solidFill>
                  <a:schemeClr val="accent6">
                    <a:lumMod val="50000"/>
                  </a:schemeClr>
                </a:solidFill>
              </a:rPr>
              <a:t>while</a:t>
            </a:r>
            <a:r>
              <a:rPr lang="fr-FR" sz="2000" b="1" dirty="0">
                <a:solidFill>
                  <a:schemeClr val="accent6">
                    <a:lumMod val="50000"/>
                  </a:schemeClr>
                </a:solidFill>
              </a:rPr>
              <a:t> ou </a:t>
            </a:r>
            <a:r>
              <a:rPr lang="fr-FR" sz="2000" b="1" i="1" dirty="0">
                <a:solidFill>
                  <a:schemeClr val="accent6">
                    <a:lumMod val="50000"/>
                  </a:schemeClr>
                </a:solidFill>
              </a:rPr>
              <a:t>switch</a:t>
            </a:r>
            <a:r>
              <a:rPr lang="fr-FR" sz="2000" b="1" dirty="0">
                <a:solidFill>
                  <a:schemeClr val="accent6">
                    <a:lumMod val="50000"/>
                  </a:schemeClr>
                </a:solidFill>
              </a:rPr>
              <a:t>. </a:t>
            </a:r>
            <a:endParaRPr lang="fr-FR" sz="2000" b="1" dirty="0" smtClean="0">
              <a:solidFill>
                <a:schemeClr val="accent6">
                  <a:lumMod val="50000"/>
                </a:schemeClr>
              </a:solidFill>
            </a:endParaRPr>
          </a:p>
          <a:p>
            <a:pPr marL="0" indent="0">
              <a:buNone/>
            </a:pPr>
            <a:r>
              <a:rPr lang="fr-FR" sz="2000" b="1" i="1" dirty="0">
                <a:solidFill>
                  <a:schemeClr val="accent6">
                    <a:lumMod val="50000"/>
                  </a:schemeClr>
                </a:solidFill>
              </a:rPr>
              <a:t>break</a:t>
            </a:r>
            <a:r>
              <a:rPr lang="fr-FR" sz="2000" dirty="0"/>
              <a:t> accepte un argument numérique optionnel qui vous indiquera combien de structures emboîtées doivent être interrompues. </a:t>
            </a:r>
            <a:endParaRPr lang="fr-FR" sz="2000" dirty="0" smtClean="0"/>
          </a:p>
          <a:p>
            <a:pPr marL="0" indent="0">
              <a:buNone/>
            </a:pPr>
            <a:r>
              <a:rPr lang="fr-FR" sz="2000" dirty="0" smtClean="0"/>
              <a:t>exemple :</a:t>
            </a:r>
          </a:p>
          <a:p>
            <a:pPr marL="0" indent="0">
              <a:buNone/>
            </a:pPr>
            <a:r>
              <a:rPr lang="fr-FR" sz="2000" dirty="0" err="1" smtClean="0"/>
              <a:t>while</a:t>
            </a:r>
            <a:r>
              <a:rPr lang="fr-FR" sz="2000" dirty="0" smtClean="0"/>
              <a:t> ..... {</a:t>
            </a:r>
          </a:p>
          <a:p>
            <a:pPr marL="0" indent="0">
              <a:buNone/>
            </a:pPr>
            <a:r>
              <a:rPr lang="fr-FR" sz="2000" dirty="0"/>
              <a:t> </a:t>
            </a:r>
            <a:r>
              <a:rPr lang="fr-FR" sz="2000" dirty="0" smtClean="0"/>
              <a:t>  </a:t>
            </a:r>
            <a:r>
              <a:rPr lang="fr-FR" sz="2000" dirty="0" err="1" smtClean="0"/>
              <a:t>while</a:t>
            </a:r>
            <a:r>
              <a:rPr lang="fr-FR" sz="2000" dirty="0" smtClean="0"/>
              <a:t> ..... {</a:t>
            </a:r>
          </a:p>
          <a:p>
            <a:pPr marL="0" indent="0">
              <a:buNone/>
            </a:pPr>
            <a:r>
              <a:rPr lang="fr-FR" sz="2000" dirty="0"/>
              <a:t> </a:t>
            </a:r>
            <a:r>
              <a:rPr lang="fr-FR" sz="2000" dirty="0" smtClean="0"/>
              <a:t>     if (....) {</a:t>
            </a:r>
          </a:p>
          <a:p>
            <a:pPr marL="0" indent="0">
              <a:buNone/>
            </a:pPr>
            <a:r>
              <a:rPr lang="fr-FR" sz="2000" dirty="0"/>
              <a:t>	</a:t>
            </a:r>
            <a:r>
              <a:rPr lang="fr-FR" sz="2000" b="1" dirty="0">
                <a:solidFill>
                  <a:schemeClr val="accent6">
                    <a:lumMod val="50000"/>
                  </a:schemeClr>
                </a:solidFill>
              </a:rPr>
              <a:t>break 2</a:t>
            </a:r>
            <a:r>
              <a:rPr lang="fr-FR" sz="2000" dirty="0" smtClean="0"/>
              <a:t>; // permet de sortir des deux boucles </a:t>
            </a:r>
            <a:r>
              <a:rPr lang="fr-FR" sz="2000" b="1" dirty="0" err="1">
                <a:solidFill>
                  <a:schemeClr val="accent6">
                    <a:lumMod val="50000"/>
                  </a:schemeClr>
                </a:solidFill>
              </a:rPr>
              <a:t>while</a:t>
            </a:r>
            <a:endParaRPr lang="fr-FR" sz="2000" b="1" dirty="0">
              <a:solidFill>
                <a:schemeClr val="accent6">
                  <a:lumMod val="50000"/>
                </a:schemeClr>
              </a:solidFill>
            </a:endParaRPr>
          </a:p>
          <a:p>
            <a:pPr marL="0" indent="0">
              <a:buNone/>
            </a:pPr>
            <a:r>
              <a:rPr lang="fr-FR" sz="2000" dirty="0"/>
              <a:t> </a:t>
            </a:r>
            <a:r>
              <a:rPr lang="fr-FR" sz="2000" dirty="0" smtClean="0"/>
              <a:t>     }</a:t>
            </a:r>
          </a:p>
          <a:p>
            <a:pPr marL="0" indent="0">
              <a:buNone/>
            </a:pPr>
            <a:r>
              <a:rPr lang="fr-FR" sz="2000" dirty="0"/>
              <a:t> </a:t>
            </a:r>
            <a:r>
              <a:rPr lang="fr-FR" sz="2000" dirty="0" smtClean="0"/>
              <a:t>  }</a:t>
            </a:r>
          </a:p>
          <a:p>
            <a:pPr marL="0" indent="0">
              <a:buNone/>
            </a:pPr>
            <a:r>
              <a:rPr lang="fr-FR" sz="2000" dirty="0"/>
              <a:t>}</a:t>
            </a:r>
            <a:endParaRPr lang="en-US" sz="2000" dirty="0"/>
          </a:p>
        </p:txBody>
      </p:sp>
    </p:spTree>
    <p:extLst>
      <p:ext uri="{BB962C8B-B14F-4D97-AF65-F5344CB8AC3E}">
        <p14:creationId xmlns:p14="http://schemas.microsoft.com/office/powerpoint/2010/main" val="3392699815"/>
      </p:ext>
    </p:extLst>
  </p:cSld>
  <p:clrMapOvr>
    <a:masterClrMapping/>
  </p:clrMapOvr>
  <p:transition spd="slow">
    <p:wipe di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smtClean="0">
                <a:solidFill>
                  <a:schemeClr val="accent2">
                    <a:lumMod val="75000"/>
                  </a:schemeClr>
                </a:solidFill>
              </a:rPr>
              <a:t>continue</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a:t>L'instruction </a:t>
            </a:r>
            <a:r>
              <a:rPr lang="fr-FR" sz="2000" i="1" dirty="0"/>
              <a:t>continue</a:t>
            </a:r>
            <a:r>
              <a:rPr lang="fr-FR" sz="2000" dirty="0"/>
              <a:t> est utilisée dans une boucle afin d'éluder les instructions de l'itération courante et de continuer l'exécution à la condition de l'évaluation et donc, de commencer la prochaine itération. </a:t>
            </a:r>
            <a:endParaRPr lang="fr-FR" sz="2000" dirty="0" smtClean="0"/>
          </a:p>
          <a:p>
            <a:pPr marL="0" indent="0">
              <a:buNone/>
            </a:pPr>
            <a:r>
              <a:rPr lang="fr-FR" sz="2000" dirty="0" smtClean="0"/>
              <a:t>exemple :</a:t>
            </a:r>
          </a:p>
          <a:p>
            <a:pPr marL="0" indent="0">
              <a:buNone/>
            </a:pPr>
            <a:r>
              <a:rPr lang="fr-FR" sz="2000" dirty="0" smtClean="0"/>
              <a:t>$tab = array(1,2,3,4,5,6,7,8,9,10);</a:t>
            </a:r>
          </a:p>
          <a:p>
            <a:pPr marL="0" indent="0">
              <a:buNone/>
            </a:pPr>
            <a:r>
              <a:rPr lang="fr-FR" sz="2000" dirty="0" err="1" smtClean="0"/>
              <a:t>foreach</a:t>
            </a:r>
            <a:r>
              <a:rPr lang="fr-FR" sz="2000" dirty="0" smtClean="0"/>
              <a:t>($tab as $i) {</a:t>
            </a:r>
          </a:p>
          <a:p>
            <a:pPr marL="0" indent="0">
              <a:buNone/>
            </a:pPr>
            <a:r>
              <a:rPr lang="fr-FR" sz="2000" dirty="0"/>
              <a:t> </a:t>
            </a:r>
            <a:r>
              <a:rPr lang="fr-FR" sz="2000" dirty="0" smtClean="0"/>
              <a:t>  if (!($i % 2)) {  // évite les nombres pairs</a:t>
            </a:r>
          </a:p>
          <a:p>
            <a:pPr marL="0" indent="0">
              <a:buNone/>
            </a:pPr>
            <a:r>
              <a:rPr lang="fr-FR" sz="2000" dirty="0"/>
              <a:t> </a:t>
            </a:r>
            <a:r>
              <a:rPr lang="fr-FR" sz="2000" dirty="0" smtClean="0"/>
              <a:t>     </a:t>
            </a:r>
            <a:r>
              <a:rPr lang="fr-FR" sz="2000" b="1" i="1" dirty="0" smtClean="0">
                <a:solidFill>
                  <a:schemeClr val="accent6">
                    <a:lumMod val="50000"/>
                  </a:schemeClr>
                </a:solidFill>
              </a:rPr>
              <a:t>continue</a:t>
            </a:r>
            <a:r>
              <a:rPr lang="fr-FR" sz="2000" dirty="0" smtClean="0"/>
              <a:t>; </a:t>
            </a:r>
          </a:p>
          <a:p>
            <a:pPr marL="0" indent="0">
              <a:buNone/>
            </a:pPr>
            <a:r>
              <a:rPr lang="fr-FR" sz="2000" dirty="0"/>
              <a:t> </a:t>
            </a:r>
            <a:r>
              <a:rPr lang="fr-FR" sz="2000" dirty="0" smtClean="0"/>
              <a:t>     }</a:t>
            </a:r>
          </a:p>
          <a:p>
            <a:pPr marL="0" indent="0">
              <a:buNone/>
            </a:pPr>
            <a:r>
              <a:rPr lang="fr-FR" sz="2000" dirty="0" smtClean="0"/>
              <a:t>   </a:t>
            </a:r>
            <a:r>
              <a:rPr lang="fr-FR" sz="2000" dirty="0" err="1" smtClean="0"/>
              <a:t>echo</a:t>
            </a:r>
            <a:r>
              <a:rPr lang="fr-FR" sz="2000" dirty="0" smtClean="0"/>
              <a:t> $i;  //    affiche 13579</a:t>
            </a:r>
          </a:p>
          <a:p>
            <a:pPr marL="0" indent="0">
              <a:buNone/>
            </a:pPr>
            <a:r>
              <a:rPr lang="fr-FR" sz="2000" dirty="0"/>
              <a:t> </a:t>
            </a:r>
            <a:r>
              <a:rPr lang="fr-FR" sz="2000" dirty="0" smtClean="0"/>
              <a:t>  }</a:t>
            </a:r>
          </a:p>
          <a:p>
            <a:pPr marL="0" indent="0">
              <a:buNone/>
            </a:pPr>
            <a:r>
              <a:rPr lang="fr-FR" sz="2000" dirty="0"/>
              <a:t>}</a:t>
            </a:r>
            <a:endParaRPr lang="en-US" sz="2000" dirty="0"/>
          </a:p>
        </p:txBody>
      </p:sp>
    </p:spTree>
    <p:extLst>
      <p:ext uri="{BB962C8B-B14F-4D97-AF65-F5344CB8AC3E}">
        <p14:creationId xmlns:p14="http://schemas.microsoft.com/office/powerpoint/2010/main" val="1950068671"/>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bases</a:t>
            </a:r>
            <a:endParaRPr lang="fr-FR" dirty="0"/>
          </a:p>
        </p:txBody>
      </p:sp>
      <p:sp>
        <p:nvSpPr>
          <p:cNvPr id="3" name="Espace réservé du contenu 2"/>
          <p:cNvSpPr>
            <a:spLocks noGrp="1"/>
          </p:cNvSpPr>
          <p:nvPr>
            <p:ph idx="1"/>
          </p:nvPr>
        </p:nvSpPr>
        <p:spPr/>
        <p:txBody>
          <a:bodyPr>
            <a:normAutofit/>
          </a:bodyPr>
          <a:lstStyle/>
          <a:p>
            <a:pPr marL="0" indent="0">
              <a:buNone/>
            </a:pPr>
            <a:r>
              <a:rPr lang="fr-FR" sz="2000" dirty="0" smtClean="0"/>
              <a:t>Les instructions PHP sont insérées dans la page entre </a:t>
            </a:r>
            <a:r>
              <a:rPr lang="fr-FR" sz="2000" b="1" dirty="0" smtClean="0">
                <a:solidFill>
                  <a:srgbClr val="C00000"/>
                </a:solidFill>
              </a:rPr>
              <a:t>&lt;?PHP </a:t>
            </a:r>
            <a:r>
              <a:rPr lang="fr-FR" sz="2000" dirty="0" smtClean="0"/>
              <a:t>et </a:t>
            </a:r>
            <a:r>
              <a:rPr lang="fr-FR" sz="2000" b="1" dirty="0" smtClean="0">
                <a:solidFill>
                  <a:srgbClr val="C00000"/>
                </a:solidFill>
              </a:rPr>
              <a:t>?&gt;   </a:t>
            </a:r>
            <a:r>
              <a:rPr lang="fr-FR" sz="2000" dirty="0" smtClean="0"/>
              <a:t>ou entre </a:t>
            </a:r>
            <a:r>
              <a:rPr lang="fr-FR" sz="2000" b="1" dirty="0">
                <a:solidFill>
                  <a:srgbClr val="C00000"/>
                </a:solidFill>
              </a:rPr>
              <a:t>&lt;?</a:t>
            </a:r>
            <a:r>
              <a:rPr lang="fr-FR" sz="2000" dirty="0" smtClean="0"/>
              <a:t> et </a:t>
            </a:r>
            <a:r>
              <a:rPr lang="fr-FR" sz="2000" b="1" dirty="0" smtClean="0">
                <a:solidFill>
                  <a:srgbClr val="C00000"/>
                </a:solidFill>
              </a:rPr>
              <a:t>?&gt;</a:t>
            </a:r>
            <a:r>
              <a:rPr lang="fr-FR" sz="2000" dirty="0" smtClean="0"/>
              <a:t>.</a:t>
            </a:r>
          </a:p>
          <a:p>
            <a:pPr marL="0" indent="0">
              <a:buNone/>
            </a:pPr>
            <a:r>
              <a:rPr lang="fr-FR" sz="2000" dirty="0" smtClean="0"/>
              <a:t>exemple :</a:t>
            </a:r>
          </a:p>
          <a:p>
            <a:pPr marL="0" indent="0">
              <a:buNone/>
            </a:pPr>
            <a:r>
              <a:rPr lang="fr-FR" sz="2000" b="1" dirty="0">
                <a:solidFill>
                  <a:srgbClr val="C00000"/>
                </a:solidFill>
              </a:rPr>
              <a:t>&lt;?</a:t>
            </a:r>
            <a:r>
              <a:rPr lang="fr-FR" sz="2000" b="1" dirty="0" smtClean="0">
                <a:solidFill>
                  <a:srgbClr val="C00000"/>
                </a:solidFill>
              </a:rPr>
              <a:t>PHP</a:t>
            </a:r>
          </a:p>
          <a:p>
            <a:pPr marL="0" indent="0">
              <a:buNone/>
            </a:pPr>
            <a:r>
              <a:rPr lang="fr-FR" sz="2000" dirty="0" smtClean="0"/>
              <a:t>	</a:t>
            </a:r>
            <a:r>
              <a:rPr lang="fr-FR" sz="2000" dirty="0" err="1" smtClean="0">
                <a:solidFill>
                  <a:schemeClr val="tx2"/>
                </a:solidFill>
              </a:rPr>
              <a:t>echo</a:t>
            </a:r>
            <a:r>
              <a:rPr lang="fr-FR" sz="2000" dirty="0" smtClean="0"/>
              <a:t> "Bonjour!";</a:t>
            </a:r>
            <a:endParaRPr lang="fr-FR" sz="2000" dirty="0"/>
          </a:p>
          <a:p>
            <a:pPr marL="0" indent="0">
              <a:buNone/>
            </a:pPr>
            <a:r>
              <a:rPr lang="fr-FR" sz="2000" b="1" dirty="0" smtClean="0">
                <a:solidFill>
                  <a:srgbClr val="C00000"/>
                </a:solidFill>
              </a:rPr>
              <a:t>?&gt;</a:t>
            </a:r>
          </a:p>
          <a:p>
            <a:pPr marL="0" indent="0">
              <a:buNone/>
            </a:pPr>
            <a:r>
              <a:rPr lang="fr-FR" sz="2000" dirty="0"/>
              <a:t>Comme en C une instruction se termine par un point-virgule « ; </a:t>
            </a:r>
            <a:r>
              <a:rPr lang="fr-FR" sz="2000" dirty="0" smtClean="0"/>
              <a:t>».</a:t>
            </a:r>
          </a:p>
          <a:p>
            <a:pPr marL="0" indent="0">
              <a:buNone/>
            </a:pPr>
            <a:r>
              <a:rPr lang="fr-FR" sz="2000" dirty="0"/>
              <a:t>Cela donne à l'écran :</a:t>
            </a:r>
          </a:p>
          <a:p>
            <a:pPr marL="0" indent="0">
              <a:buNone/>
            </a:pPr>
            <a:endParaRPr lang="fr-FR" sz="2000" b="1" dirty="0" smtClean="0">
              <a:solidFill>
                <a:srgbClr val="C00000"/>
              </a:solidFill>
            </a:endParaRPr>
          </a:p>
          <a:p>
            <a:pPr marL="0" indent="0">
              <a:buNone/>
            </a:pPr>
            <a:endParaRPr lang="fr-FR" sz="2000" dirty="0"/>
          </a:p>
        </p:txBody>
      </p:sp>
      <p:pic>
        <p:nvPicPr>
          <p:cNvPr id="4" name="Image 3"/>
          <p:cNvPicPr>
            <a:picLocks noChangeAspect="1"/>
          </p:cNvPicPr>
          <p:nvPr/>
        </p:nvPicPr>
        <p:blipFill>
          <a:blip r:embed="rId2"/>
          <a:stretch>
            <a:fillRect/>
          </a:stretch>
        </p:blipFill>
        <p:spPr>
          <a:xfrm>
            <a:off x="1259632" y="4581128"/>
            <a:ext cx="1666875" cy="657225"/>
          </a:xfrm>
          <a:prstGeom prst="rect">
            <a:avLst/>
          </a:prstGeom>
        </p:spPr>
      </p:pic>
    </p:spTree>
    <p:extLst>
      <p:ext uri="{BB962C8B-B14F-4D97-AF65-F5344CB8AC3E}">
        <p14:creationId xmlns:p14="http://schemas.microsoft.com/office/powerpoint/2010/main" val="1006866306"/>
      </p:ext>
    </p:extLst>
  </p:cSld>
  <p:clrMapOvr>
    <a:masterClrMapping/>
  </p:clrMapOvr>
  <p:transition spd="slow">
    <p:wipe di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smtClean="0">
                <a:solidFill>
                  <a:schemeClr val="accent2">
                    <a:lumMod val="75000"/>
                  </a:schemeClr>
                </a:solidFill>
              </a:rPr>
              <a:t>switch case default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340768"/>
            <a:ext cx="8274496" cy="5256585"/>
          </a:xfrm>
        </p:spPr>
        <p:txBody>
          <a:bodyPr numCol="1">
            <a:normAutofit/>
          </a:bodyPr>
          <a:lstStyle/>
          <a:p>
            <a:pPr marL="0" indent="0">
              <a:buNone/>
            </a:pPr>
            <a:r>
              <a:rPr lang="fr-FR" sz="2000" dirty="0"/>
              <a:t>L'instruction </a:t>
            </a:r>
            <a:r>
              <a:rPr lang="fr-FR" sz="2000" b="1" i="1" dirty="0">
                <a:solidFill>
                  <a:schemeClr val="accent6">
                    <a:lumMod val="50000"/>
                  </a:schemeClr>
                </a:solidFill>
              </a:rPr>
              <a:t>switch </a:t>
            </a:r>
            <a:r>
              <a:rPr lang="fr-FR" sz="2000" dirty="0"/>
              <a:t>équivaut à une série d'instructions </a:t>
            </a:r>
            <a:r>
              <a:rPr lang="fr-FR" sz="2000" b="1" i="1" dirty="0">
                <a:solidFill>
                  <a:schemeClr val="accent6">
                    <a:lumMod val="50000"/>
                  </a:schemeClr>
                </a:solidFill>
              </a:rPr>
              <a:t>if</a:t>
            </a:r>
            <a:r>
              <a:rPr lang="fr-FR" sz="2000" dirty="0"/>
              <a:t>. En de nombreuses occasions, vous aurez besoin de comparer la même variable (ou expression) avec un grand nombre de valeurs différentes, et d'exécuter différentes parties de code suivant la valeur à laquelle elle est égale. C'est exactement à cela que sert l'instruction </a:t>
            </a:r>
            <a:r>
              <a:rPr lang="fr-FR" sz="2000" b="1" i="1" dirty="0">
                <a:solidFill>
                  <a:schemeClr val="accent6">
                    <a:lumMod val="50000"/>
                  </a:schemeClr>
                </a:solidFill>
              </a:rPr>
              <a:t>switch</a:t>
            </a:r>
            <a:r>
              <a:rPr lang="fr-FR" sz="2000" dirty="0"/>
              <a:t>. </a:t>
            </a:r>
            <a:endParaRPr lang="fr-FR" sz="2000" dirty="0" smtClean="0"/>
          </a:p>
          <a:p>
            <a:pPr marL="0" indent="0">
              <a:buNone/>
            </a:pPr>
            <a:r>
              <a:rPr lang="fr-FR" sz="2000" dirty="0" smtClean="0"/>
              <a:t>syntaxe :</a:t>
            </a:r>
          </a:p>
          <a:p>
            <a:pPr marL="0" indent="0">
              <a:buNone/>
            </a:pPr>
            <a:r>
              <a:rPr lang="fr-FR" sz="1600" b="1" dirty="0" smtClean="0">
                <a:solidFill>
                  <a:schemeClr val="accent2">
                    <a:lumMod val="75000"/>
                  </a:schemeClr>
                </a:solidFill>
              </a:rPr>
              <a:t>switch (</a:t>
            </a:r>
            <a:r>
              <a:rPr lang="fr-FR" sz="1600" b="1" dirty="0" smtClean="0">
                <a:solidFill>
                  <a:schemeClr val="accent1">
                    <a:lumMod val="75000"/>
                  </a:schemeClr>
                </a:solidFill>
              </a:rPr>
              <a:t>expression</a:t>
            </a:r>
            <a:r>
              <a:rPr lang="fr-FR" sz="1600" b="1" dirty="0" smtClean="0">
                <a:solidFill>
                  <a:schemeClr val="accent2">
                    <a:lumMod val="75000"/>
                  </a:schemeClr>
                </a:solidFill>
              </a:rPr>
              <a:t>) </a:t>
            </a:r>
            <a:r>
              <a:rPr lang="fr-FR" sz="1600" b="1" dirty="0" smtClean="0"/>
              <a:t>{</a:t>
            </a:r>
          </a:p>
          <a:p>
            <a:pPr marL="0" indent="0">
              <a:buNone/>
            </a:pPr>
            <a:r>
              <a:rPr lang="fr-FR" sz="1600" b="1" dirty="0">
                <a:solidFill>
                  <a:schemeClr val="accent2">
                    <a:lumMod val="75000"/>
                  </a:schemeClr>
                </a:solidFill>
              </a:rPr>
              <a:t> </a:t>
            </a:r>
            <a:r>
              <a:rPr lang="fr-FR" sz="1600" b="1" dirty="0" smtClean="0">
                <a:solidFill>
                  <a:schemeClr val="accent2">
                    <a:lumMod val="75000"/>
                  </a:schemeClr>
                </a:solidFill>
              </a:rPr>
              <a:t>  case </a:t>
            </a:r>
            <a:r>
              <a:rPr lang="fr-FR" sz="1600" b="1" dirty="0" smtClean="0">
                <a:solidFill>
                  <a:schemeClr val="accent1">
                    <a:lumMod val="75000"/>
                  </a:schemeClr>
                </a:solidFill>
              </a:rPr>
              <a:t>valeur :</a:t>
            </a:r>
          </a:p>
          <a:p>
            <a:pPr marL="0" indent="0">
              <a:buNone/>
            </a:pPr>
            <a:r>
              <a:rPr lang="fr-FR" sz="1600" b="1" dirty="0">
                <a:solidFill>
                  <a:schemeClr val="accent1">
                    <a:lumMod val="75000"/>
                  </a:schemeClr>
                </a:solidFill>
              </a:rPr>
              <a:t>	</a:t>
            </a:r>
            <a:r>
              <a:rPr lang="fr-FR" sz="1600" b="1" dirty="0" smtClean="0">
                <a:solidFill>
                  <a:schemeClr val="accent1">
                    <a:lumMod val="75000"/>
                  </a:schemeClr>
                </a:solidFill>
              </a:rPr>
              <a:t>...</a:t>
            </a:r>
          </a:p>
          <a:p>
            <a:pPr marL="0" indent="0">
              <a:buNone/>
            </a:pPr>
            <a:r>
              <a:rPr lang="fr-FR" sz="1600" b="1" dirty="0">
                <a:solidFill>
                  <a:schemeClr val="accent1">
                    <a:lumMod val="75000"/>
                  </a:schemeClr>
                </a:solidFill>
              </a:rPr>
              <a:t>	</a:t>
            </a:r>
            <a:r>
              <a:rPr lang="fr-FR" sz="1600" b="1" dirty="0" smtClean="0">
                <a:solidFill>
                  <a:schemeClr val="accent1">
                    <a:lumMod val="75000"/>
                  </a:schemeClr>
                </a:solidFill>
              </a:rPr>
              <a:t>break;</a:t>
            </a:r>
            <a:endParaRPr lang="fr-FR" sz="1600" b="1" dirty="0">
              <a:solidFill>
                <a:schemeClr val="accent1">
                  <a:lumMod val="75000"/>
                </a:schemeClr>
              </a:solidFill>
            </a:endParaRPr>
          </a:p>
          <a:p>
            <a:pPr marL="0" indent="0">
              <a:buNone/>
            </a:pPr>
            <a:r>
              <a:rPr lang="fr-FR" sz="1600" b="1" dirty="0">
                <a:solidFill>
                  <a:schemeClr val="accent2">
                    <a:lumMod val="75000"/>
                  </a:schemeClr>
                </a:solidFill>
              </a:rPr>
              <a:t> </a:t>
            </a:r>
            <a:r>
              <a:rPr lang="fr-FR" sz="1600" b="1" dirty="0" smtClean="0">
                <a:solidFill>
                  <a:schemeClr val="accent2">
                    <a:lumMod val="75000"/>
                  </a:schemeClr>
                </a:solidFill>
              </a:rPr>
              <a:t>  case </a:t>
            </a:r>
            <a:r>
              <a:rPr lang="fr-FR" sz="1600" b="1" dirty="0">
                <a:solidFill>
                  <a:schemeClr val="accent1">
                    <a:lumMod val="75000"/>
                  </a:schemeClr>
                </a:solidFill>
              </a:rPr>
              <a:t>valeur </a:t>
            </a:r>
            <a:r>
              <a:rPr lang="fr-FR" sz="1600" b="1" dirty="0" smtClean="0">
                <a:solidFill>
                  <a:schemeClr val="accent1">
                    <a:lumMod val="75000"/>
                  </a:schemeClr>
                </a:solidFill>
              </a:rPr>
              <a:t>:</a:t>
            </a:r>
          </a:p>
          <a:p>
            <a:pPr marL="0" indent="0">
              <a:buNone/>
            </a:pPr>
            <a:r>
              <a:rPr lang="fr-FR" sz="1600" b="1" dirty="0">
                <a:solidFill>
                  <a:schemeClr val="accent1">
                    <a:lumMod val="75000"/>
                  </a:schemeClr>
                </a:solidFill>
              </a:rPr>
              <a:t>	 ...</a:t>
            </a:r>
          </a:p>
          <a:p>
            <a:pPr marL="0" indent="0">
              <a:buNone/>
            </a:pPr>
            <a:r>
              <a:rPr lang="fr-FR" sz="1600" b="1" dirty="0">
                <a:solidFill>
                  <a:schemeClr val="accent1">
                    <a:lumMod val="75000"/>
                  </a:schemeClr>
                </a:solidFill>
              </a:rPr>
              <a:t>	break;</a:t>
            </a:r>
            <a:endParaRPr lang="fr-FR" sz="1600" b="1" dirty="0" smtClean="0">
              <a:solidFill>
                <a:schemeClr val="accent2">
                  <a:lumMod val="75000"/>
                </a:schemeClr>
              </a:solidFill>
            </a:endParaRPr>
          </a:p>
          <a:p>
            <a:pPr marL="0" indent="0">
              <a:buNone/>
            </a:pPr>
            <a:r>
              <a:rPr lang="fr-FR" sz="1600" b="1" dirty="0">
                <a:solidFill>
                  <a:schemeClr val="accent2">
                    <a:lumMod val="75000"/>
                  </a:schemeClr>
                </a:solidFill>
              </a:rPr>
              <a:t> </a:t>
            </a:r>
            <a:r>
              <a:rPr lang="fr-FR" sz="1600" b="1" dirty="0" smtClean="0">
                <a:solidFill>
                  <a:schemeClr val="accent2">
                    <a:lumMod val="75000"/>
                  </a:schemeClr>
                </a:solidFill>
              </a:rPr>
              <a:t>  default </a:t>
            </a:r>
            <a:r>
              <a:rPr lang="fr-FR" sz="1600" b="1" dirty="0" smtClean="0">
                <a:solidFill>
                  <a:schemeClr val="accent1">
                    <a:lumMod val="75000"/>
                  </a:schemeClr>
                </a:solidFill>
              </a:rPr>
              <a:t>:</a:t>
            </a:r>
          </a:p>
          <a:p>
            <a:pPr marL="0" indent="0">
              <a:buNone/>
            </a:pPr>
            <a:r>
              <a:rPr lang="fr-FR" sz="2000" b="1" dirty="0" smtClean="0">
                <a:solidFill>
                  <a:schemeClr val="accent1">
                    <a:lumMod val="75000"/>
                  </a:schemeClr>
                </a:solidFill>
              </a:rPr>
              <a:t>	</a:t>
            </a:r>
            <a:r>
              <a:rPr lang="fr-FR" sz="1600" b="1" dirty="0" smtClean="0">
                <a:solidFill>
                  <a:schemeClr val="accent1">
                    <a:lumMod val="75000"/>
                  </a:schemeClr>
                </a:solidFill>
              </a:rPr>
              <a:t>...</a:t>
            </a:r>
            <a:endParaRPr lang="fr-FR" sz="1600" b="1" dirty="0">
              <a:solidFill>
                <a:schemeClr val="accent1">
                  <a:lumMod val="75000"/>
                </a:schemeClr>
              </a:solidFill>
            </a:endParaRPr>
          </a:p>
          <a:p>
            <a:pPr marL="0" indent="0">
              <a:buNone/>
            </a:pPr>
            <a:r>
              <a:rPr lang="fr-FR" sz="1600" b="1" dirty="0" smtClean="0"/>
              <a:t>}</a:t>
            </a:r>
            <a:r>
              <a:rPr lang="fr-FR" sz="1600" b="1" dirty="0">
                <a:solidFill>
                  <a:schemeClr val="accent1">
                    <a:lumMod val="75000"/>
                  </a:schemeClr>
                </a:solidFill>
              </a:rPr>
              <a:t>	</a:t>
            </a:r>
            <a:endParaRPr lang="en-US" sz="1600" dirty="0"/>
          </a:p>
        </p:txBody>
      </p:sp>
    </p:spTree>
    <p:extLst>
      <p:ext uri="{BB962C8B-B14F-4D97-AF65-F5344CB8AC3E}">
        <p14:creationId xmlns:p14="http://schemas.microsoft.com/office/powerpoint/2010/main" val="2700404886"/>
      </p:ext>
    </p:extLst>
  </p:cSld>
  <p:clrMapOvr>
    <a:masterClrMapping/>
  </p:clrMapOvr>
  <p:transition spd="slow">
    <p:wipe dir="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L</a:t>
            </a:r>
            <a:r>
              <a:rPr lang="fr-FR" b="1" i="1" dirty="0" smtClean="0"/>
              <a:t>'instruction  </a:t>
            </a:r>
            <a:r>
              <a:rPr lang="fr-FR" b="1" i="1" dirty="0" smtClean="0">
                <a:solidFill>
                  <a:schemeClr val="accent2">
                    <a:lumMod val="75000"/>
                  </a:schemeClr>
                </a:solidFill>
              </a:rPr>
              <a:t>switch case default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2000" dirty="0" smtClean="0"/>
              <a:t>exemple :</a:t>
            </a:r>
          </a:p>
          <a:p>
            <a:pPr marL="0" indent="0">
              <a:buNone/>
            </a:pPr>
            <a:r>
              <a:rPr lang="fr-FR" sz="1600" b="1" dirty="0">
                <a:solidFill>
                  <a:schemeClr val="accent2">
                    <a:lumMod val="75000"/>
                  </a:schemeClr>
                </a:solidFill>
              </a:rPr>
              <a:t>switch</a:t>
            </a:r>
            <a:r>
              <a:rPr lang="fr-FR" sz="1600" dirty="0"/>
              <a:t> ($i) {</a:t>
            </a:r>
            <a:br>
              <a:rPr lang="fr-FR" sz="1600" dirty="0"/>
            </a:br>
            <a:r>
              <a:rPr lang="fr-FR" sz="1600" dirty="0"/>
              <a:t>    </a:t>
            </a:r>
            <a:r>
              <a:rPr lang="fr-FR" sz="1600" b="1" dirty="0">
                <a:solidFill>
                  <a:schemeClr val="accent2">
                    <a:lumMod val="75000"/>
                  </a:schemeClr>
                </a:solidFill>
              </a:rPr>
              <a:t>case</a:t>
            </a:r>
            <a:r>
              <a:rPr lang="fr-FR" sz="1600" dirty="0"/>
              <a:t> "</a:t>
            </a:r>
            <a:r>
              <a:rPr lang="fr-FR" sz="1600" dirty="0" err="1"/>
              <a:t>apple</a:t>
            </a:r>
            <a:r>
              <a:rPr lang="fr-FR" sz="1600" dirty="0"/>
              <a:t>":</a:t>
            </a:r>
            <a:br>
              <a:rPr lang="fr-FR" sz="1600" dirty="0"/>
            </a:br>
            <a:r>
              <a:rPr lang="fr-FR" sz="1600" dirty="0"/>
              <a:t>        </a:t>
            </a:r>
            <a:r>
              <a:rPr lang="fr-FR" sz="1600" dirty="0" err="1"/>
              <a:t>echo</a:t>
            </a:r>
            <a:r>
              <a:rPr lang="fr-FR" sz="1600" dirty="0"/>
              <a:t> "i est une tarte";</a:t>
            </a:r>
            <a:br>
              <a:rPr lang="fr-FR" sz="1600" dirty="0"/>
            </a:br>
            <a:r>
              <a:rPr lang="fr-FR" sz="1600" dirty="0"/>
              <a:t>        </a:t>
            </a:r>
            <a:r>
              <a:rPr lang="fr-FR" sz="1600" b="1" dirty="0">
                <a:solidFill>
                  <a:schemeClr val="tx2">
                    <a:lumMod val="75000"/>
                  </a:schemeClr>
                </a:solidFill>
              </a:rPr>
              <a:t>break;</a:t>
            </a:r>
            <a:r>
              <a:rPr lang="fr-FR" sz="1600" dirty="0"/>
              <a:t/>
            </a:r>
            <a:br>
              <a:rPr lang="fr-FR" sz="1600" dirty="0"/>
            </a:br>
            <a:r>
              <a:rPr lang="fr-FR" sz="1600" dirty="0"/>
              <a:t>    </a:t>
            </a:r>
            <a:r>
              <a:rPr lang="fr-FR" sz="1600" b="1" dirty="0">
                <a:solidFill>
                  <a:schemeClr val="accent2">
                    <a:lumMod val="75000"/>
                  </a:schemeClr>
                </a:solidFill>
              </a:rPr>
              <a:t>case</a:t>
            </a:r>
            <a:r>
              <a:rPr lang="fr-FR" sz="1600" dirty="0"/>
              <a:t> "bar":</a:t>
            </a:r>
            <a:br>
              <a:rPr lang="fr-FR" sz="1600" dirty="0"/>
            </a:br>
            <a:r>
              <a:rPr lang="fr-FR" sz="1600" dirty="0"/>
              <a:t>        </a:t>
            </a:r>
            <a:r>
              <a:rPr lang="fr-FR" sz="1600" dirty="0" err="1"/>
              <a:t>echo</a:t>
            </a:r>
            <a:r>
              <a:rPr lang="fr-FR" sz="1600" dirty="0"/>
              <a:t> "i est une barre";</a:t>
            </a:r>
            <a:br>
              <a:rPr lang="fr-FR" sz="1600" dirty="0"/>
            </a:br>
            <a:r>
              <a:rPr lang="fr-FR" sz="1600" dirty="0"/>
              <a:t>        </a:t>
            </a:r>
            <a:r>
              <a:rPr lang="fr-FR" sz="1600" b="1" dirty="0">
                <a:solidFill>
                  <a:schemeClr val="tx2">
                    <a:lumMod val="75000"/>
                  </a:schemeClr>
                </a:solidFill>
              </a:rPr>
              <a:t>break;</a:t>
            </a:r>
            <a:r>
              <a:rPr lang="fr-FR" sz="1600" dirty="0"/>
              <a:t/>
            </a:r>
            <a:br>
              <a:rPr lang="fr-FR" sz="1600" dirty="0"/>
            </a:br>
            <a:r>
              <a:rPr lang="fr-FR" sz="1600" dirty="0"/>
              <a:t>    </a:t>
            </a:r>
            <a:r>
              <a:rPr lang="fr-FR" sz="1600" b="1" dirty="0">
                <a:solidFill>
                  <a:schemeClr val="accent2">
                    <a:lumMod val="75000"/>
                  </a:schemeClr>
                </a:solidFill>
              </a:rPr>
              <a:t>case</a:t>
            </a:r>
            <a:r>
              <a:rPr lang="fr-FR" sz="1600" dirty="0"/>
              <a:t> "cake":</a:t>
            </a:r>
            <a:br>
              <a:rPr lang="fr-FR" sz="1600" dirty="0"/>
            </a:br>
            <a:r>
              <a:rPr lang="fr-FR" sz="1600" dirty="0"/>
              <a:t>        </a:t>
            </a:r>
            <a:r>
              <a:rPr lang="fr-FR" sz="1600" dirty="0" err="1"/>
              <a:t>echo</a:t>
            </a:r>
            <a:r>
              <a:rPr lang="fr-FR" sz="1600" dirty="0"/>
              <a:t> "i est un </a:t>
            </a:r>
            <a:r>
              <a:rPr lang="fr-FR" sz="1600" dirty="0" err="1"/>
              <a:t>gateau</a:t>
            </a:r>
            <a:r>
              <a:rPr lang="fr-FR" sz="1600" dirty="0"/>
              <a:t>";</a:t>
            </a:r>
            <a:br>
              <a:rPr lang="fr-FR" sz="1600" dirty="0"/>
            </a:br>
            <a:r>
              <a:rPr lang="fr-FR" sz="1600" dirty="0"/>
              <a:t>        </a:t>
            </a:r>
            <a:r>
              <a:rPr lang="fr-FR" sz="1600" b="1" dirty="0">
                <a:solidFill>
                  <a:schemeClr val="tx2">
                    <a:lumMod val="75000"/>
                  </a:schemeClr>
                </a:solidFill>
              </a:rPr>
              <a:t>break;</a:t>
            </a:r>
          </a:p>
          <a:p>
            <a:pPr marL="0" indent="0">
              <a:buNone/>
            </a:pPr>
            <a:r>
              <a:rPr lang="fr-FR" sz="1600" dirty="0"/>
              <a:t> </a:t>
            </a:r>
            <a:r>
              <a:rPr lang="fr-FR" sz="1600" dirty="0" smtClean="0"/>
              <a:t>  </a:t>
            </a:r>
            <a:r>
              <a:rPr lang="fr-FR" sz="1600" b="1" dirty="0">
                <a:solidFill>
                  <a:schemeClr val="accent2">
                    <a:lumMod val="75000"/>
                  </a:schemeClr>
                </a:solidFill>
              </a:rPr>
              <a:t>default</a:t>
            </a:r>
            <a:r>
              <a:rPr lang="fr-FR" sz="1600" dirty="0" smtClean="0"/>
              <a:t>:</a:t>
            </a:r>
          </a:p>
          <a:p>
            <a:pPr marL="0" indent="0">
              <a:buNone/>
            </a:pPr>
            <a:r>
              <a:rPr lang="fr-FR" sz="1600" dirty="0"/>
              <a:t> </a:t>
            </a:r>
            <a:r>
              <a:rPr lang="fr-FR" sz="1600" dirty="0" smtClean="0"/>
              <a:t>       </a:t>
            </a:r>
            <a:r>
              <a:rPr lang="fr-FR" sz="1600" dirty="0" err="1" smtClean="0"/>
              <a:t>echo</a:t>
            </a:r>
            <a:r>
              <a:rPr lang="fr-FR" sz="1600" dirty="0" smtClean="0"/>
              <a:t> "i n'est pas un dessert"</a:t>
            </a:r>
            <a:r>
              <a:rPr lang="fr-FR" sz="1600" dirty="0"/>
              <a:t/>
            </a:r>
            <a:br>
              <a:rPr lang="fr-FR" sz="1600" dirty="0"/>
            </a:br>
            <a:r>
              <a:rPr lang="fr-FR" sz="1600" dirty="0" smtClean="0"/>
              <a:t>}</a:t>
            </a:r>
          </a:p>
          <a:p>
            <a:pPr marL="0" indent="0">
              <a:buNone/>
            </a:pPr>
            <a:r>
              <a:rPr lang="fr-FR" sz="1600" b="1" dirty="0" smtClean="0">
                <a:solidFill>
                  <a:schemeClr val="accent2">
                    <a:lumMod val="75000"/>
                  </a:schemeClr>
                </a:solidFill>
              </a:rPr>
              <a:t>Remarques :</a:t>
            </a:r>
          </a:p>
          <a:p>
            <a:pPr marL="0" indent="0">
              <a:buNone/>
            </a:pPr>
            <a:r>
              <a:rPr lang="fr-FR" sz="1600" b="1" dirty="0" smtClean="0">
                <a:solidFill>
                  <a:schemeClr val="accent2">
                    <a:lumMod val="75000"/>
                  </a:schemeClr>
                </a:solidFill>
              </a:rPr>
              <a:t>default</a:t>
            </a:r>
            <a:r>
              <a:rPr lang="fr-FR" sz="1600" dirty="0" smtClean="0"/>
              <a:t> est utilisé lorsque tous les </a:t>
            </a:r>
            <a:r>
              <a:rPr lang="fr-FR" sz="1600" b="1" dirty="0">
                <a:solidFill>
                  <a:schemeClr val="accent2">
                    <a:lumMod val="75000"/>
                  </a:schemeClr>
                </a:solidFill>
              </a:rPr>
              <a:t>case </a:t>
            </a:r>
            <a:r>
              <a:rPr lang="fr-FR" sz="1600" dirty="0" smtClean="0"/>
              <a:t>ont échoué,</a:t>
            </a:r>
          </a:p>
          <a:p>
            <a:pPr marL="0" indent="0">
              <a:buNone/>
            </a:pPr>
            <a:r>
              <a:rPr lang="fr-FR" sz="1600" dirty="0" smtClean="0"/>
              <a:t>il est possible d'utiliser un point-virgule ';' à la place des deux-points ':'</a:t>
            </a:r>
            <a:endParaRPr lang="en-US" sz="1600" dirty="0"/>
          </a:p>
        </p:txBody>
      </p:sp>
    </p:spTree>
    <p:extLst>
      <p:ext uri="{BB962C8B-B14F-4D97-AF65-F5344CB8AC3E}">
        <p14:creationId xmlns:p14="http://schemas.microsoft.com/office/powerpoint/2010/main" val="763990641"/>
      </p:ext>
    </p:extLst>
  </p:cSld>
  <p:clrMapOvr>
    <a:masterClrMapping/>
  </p:clrMapOvr>
  <p:transition spd="slow">
    <p:wipe dir="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Quelques fonctions simples</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1800" dirty="0" smtClean="0"/>
              <a:t>Il y a de très nombreuses fonctions en PHP.</a:t>
            </a:r>
          </a:p>
          <a:p>
            <a:pPr marL="0" indent="0">
              <a:buNone/>
            </a:pPr>
            <a:r>
              <a:rPr lang="fr-FR" sz="1800" dirty="0" smtClean="0"/>
              <a:t>Nous allons découvrir quelques fonctions simples souvent nécessaires dans un script PHP.</a:t>
            </a:r>
          </a:p>
        </p:txBody>
      </p:sp>
    </p:spTree>
    <p:extLst>
      <p:ext uri="{BB962C8B-B14F-4D97-AF65-F5344CB8AC3E}">
        <p14:creationId xmlns:p14="http://schemas.microsoft.com/office/powerpoint/2010/main" val="435927088"/>
      </p:ext>
    </p:extLst>
  </p:cSld>
  <p:clrMapOvr>
    <a:masterClrMapping/>
  </p:clrMapOvr>
  <p:transition spd="slow">
    <p:wipe di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La fonction </a:t>
            </a:r>
            <a:r>
              <a:rPr lang="fr-FR" b="1" i="1" dirty="0" smtClean="0">
                <a:solidFill>
                  <a:schemeClr val="accent2">
                    <a:lumMod val="75000"/>
                  </a:schemeClr>
                </a:solidFill>
              </a:rPr>
              <a:t>'</a:t>
            </a:r>
            <a:r>
              <a:rPr lang="fr-FR" b="1" i="1" dirty="0" err="1" smtClean="0">
                <a:solidFill>
                  <a:schemeClr val="accent2">
                    <a:lumMod val="75000"/>
                  </a:schemeClr>
                </a:solidFill>
              </a:rPr>
              <a:t>is_null</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1800" dirty="0" err="1" smtClean="0">
                <a:solidFill>
                  <a:schemeClr val="tx2">
                    <a:lumMod val="75000"/>
                  </a:schemeClr>
                </a:solidFill>
              </a:rPr>
              <a:t>bool</a:t>
            </a:r>
            <a:r>
              <a:rPr lang="fr-FR" sz="1800" dirty="0" smtClean="0"/>
              <a:t> </a:t>
            </a:r>
            <a:r>
              <a:rPr lang="fr-FR" sz="1800" b="1" dirty="0" err="1" smtClean="0">
                <a:solidFill>
                  <a:schemeClr val="accent2">
                    <a:lumMod val="75000"/>
                  </a:schemeClr>
                </a:solidFill>
              </a:rPr>
              <a:t>is_null</a:t>
            </a:r>
            <a:r>
              <a:rPr lang="fr-FR" sz="1800" b="1" dirty="0" smtClean="0">
                <a:solidFill>
                  <a:schemeClr val="accent2">
                    <a:lumMod val="75000"/>
                  </a:schemeClr>
                </a:solidFill>
              </a:rPr>
              <a:t> </a:t>
            </a:r>
            <a:r>
              <a:rPr lang="fr-FR" sz="1800" dirty="0" smtClean="0"/>
              <a:t>(</a:t>
            </a:r>
            <a:r>
              <a:rPr lang="fr-FR" sz="1800" b="1" dirty="0" smtClean="0">
                <a:solidFill>
                  <a:schemeClr val="tx2">
                    <a:lumMod val="75000"/>
                  </a:schemeClr>
                </a:solidFill>
              </a:rPr>
              <a:t>$var</a:t>
            </a:r>
            <a:r>
              <a:rPr lang="fr-FR" sz="1800" dirty="0"/>
              <a:t>) </a:t>
            </a:r>
            <a:endParaRPr lang="fr-FR" sz="1800" dirty="0" smtClean="0"/>
          </a:p>
          <a:p>
            <a:pPr marL="0" indent="0">
              <a:buNone/>
            </a:pPr>
            <a:r>
              <a:rPr lang="fr-FR" sz="1800" dirty="0" smtClean="0"/>
              <a:t>détermine si une variable vaut </a:t>
            </a:r>
            <a:r>
              <a:rPr lang="fr-FR" sz="1800" b="1" dirty="0">
                <a:solidFill>
                  <a:schemeClr val="accent2">
                    <a:lumMod val="75000"/>
                  </a:schemeClr>
                </a:solidFill>
              </a:rPr>
              <a:t>NULL</a:t>
            </a:r>
            <a:r>
              <a:rPr lang="fr-FR" sz="1800" dirty="0" smtClean="0"/>
              <a:t>. </a:t>
            </a:r>
          </a:p>
          <a:p>
            <a:pPr marL="0" indent="0">
              <a:buNone/>
            </a:pPr>
            <a:r>
              <a:rPr lang="fr-FR" sz="1800" dirty="0"/>
              <a:t>Une variable est considérée comme null si : </a:t>
            </a:r>
          </a:p>
          <a:p>
            <a:r>
              <a:rPr lang="fr-FR" sz="1800" dirty="0"/>
              <a:t>elle s'est vue assigner la constante </a:t>
            </a:r>
            <a:r>
              <a:rPr lang="fr-FR" sz="1800" b="1" dirty="0">
                <a:solidFill>
                  <a:schemeClr val="accent2">
                    <a:lumMod val="75000"/>
                  </a:schemeClr>
                </a:solidFill>
              </a:rPr>
              <a:t>NULL</a:t>
            </a:r>
            <a:r>
              <a:rPr lang="fr-FR" sz="1800" dirty="0"/>
              <a:t>. </a:t>
            </a:r>
          </a:p>
          <a:p>
            <a:r>
              <a:rPr lang="fr-FR" sz="1800" dirty="0"/>
              <a:t>elle n'a pas encore reçu de valeur. </a:t>
            </a:r>
          </a:p>
          <a:p>
            <a:r>
              <a:rPr lang="fr-FR" sz="1800" dirty="0"/>
              <a:t>elle a été effacée avec la fonction unset(). </a:t>
            </a:r>
          </a:p>
          <a:p>
            <a:pPr marL="0" indent="0">
              <a:buNone/>
            </a:pPr>
            <a:r>
              <a:rPr lang="fr-FR" sz="1800" b="1" dirty="0" smtClean="0">
                <a:solidFill>
                  <a:schemeClr val="tx2">
                    <a:lumMod val="75000"/>
                  </a:schemeClr>
                </a:solidFill>
              </a:rPr>
              <a:t>$</a:t>
            </a:r>
            <a:r>
              <a:rPr lang="fr-FR" sz="1800" b="1" dirty="0">
                <a:solidFill>
                  <a:schemeClr val="tx2">
                    <a:lumMod val="75000"/>
                  </a:schemeClr>
                </a:solidFill>
              </a:rPr>
              <a:t>var </a:t>
            </a:r>
            <a:r>
              <a:rPr lang="fr-FR" sz="1800" dirty="0" smtClean="0"/>
              <a:t>est la variable à évaluer.</a:t>
            </a:r>
          </a:p>
          <a:p>
            <a:pPr marL="0" indent="0">
              <a:buNone/>
            </a:pPr>
            <a:r>
              <a:rPr lang="fr-FR" sz="1800" dirty="0" smtClean="0"/>
              <a:t>Le résultat est </a:t>
            </a:r>
            <a:r>
              <a:rPr lang="fr-FR" sz="1800" b="1" dirty="0">
                <a:solidFill>
                  <a:schemeClr val="tx2">
                    <a:lumMod val="75000"/>
                  </a:schemeClr>
                </a:solidFill>
              </a:rPr>
              <a:t>TRUE</a:t>
            </a:r>
            <a:r>
              <a:rPr lang="fr-FR" sz="1800" dirty="0" smtClean="0"/>
              <a:t> si la variable est </a:t>
            </a:r>
            <a:r>
              <a:rPr lang="fr-FR" sz="1800" b="1" dirty="0">
                <a:solidFill>
                  <a:schemeClr val="accent2">
                    <a:lumMod val="75000"/>
                  </a:schemeClr>
                </a:solidFill>
              </a:rPr>
              <a:t>NULL</a:t>
            </a:r>
            <a:r>
              <a:rPr lang="fr-FR" sz="1800" dirty="0" smtClean="0"/>
              <a:t>, </a:t>
            </a:r>
            <a:r>
              <a:rPr lang="fr-FR" sz="1800" b="1" dirty="0" smtClean="0">
                <a:solidFill>
                  <a:schemeClr val="tx2">
                    <a:lumMod val="75000"/>
                  </a:schemeClr>
                </a:solidFill>
              </a:rPr>
              <a:t>FALSE </a:t>
            </a:r>
            <a:r>
              <a:rPr lang="fr-FR" sz="1800" dirty="0" smtClean="0"/>
              <a:t>sinon.</a:t>
            </a:r>
          </a:p>
          <a:p>
            <a:pPr marL="0" indent="0">
              <a:buNone/>
            </a:pPr>
            <a:r>
              <a:rPr lang="fr-FR" sz="1800" dirty="0" smtClean="0"/>
              <a:t>exemple :</a:t>
            </a:r>
          </a:p>
          <a:p>
            <a:pPr marL="0" indent="0">
              <a:buNone/>
            </a:pPr>
            <a:r>
              <a:rPr lang="en-US" sz="1800" dirty="0"/>
              <a:t>$a = array();</a:t>
            </a:r>
            <a:br>
              <a:rPr lang="en-US" sz="1800" dirty="0"/>
            </a:br>
            <a:r>
              <a:rPr lang="en-US" sz="1800" dirty="0" smtClean="0"/>
              <a:t>$</a:t>
            </a:r>
            <a:r>
              <a:rPr lang="en-US" sz="1800" dirty="0"/>
              <a:t>a == null  </a:t>
            </a:r>
            <a:r>
              <a:rPr lang="en-US" sz="1800" dirty="0" smtClean="0"/>
              <a:t>	// </a:t>
            </a:r>
            <a:r>
              <a:rPr lang="en-US" sz="1800" dirty="0" err="1" smtClean="0"/>
              <a:t>retourne</a:t>
            </a:r>
            <a:r>
              <a:rPr lang="en-US" sz="1800" dirty="0" smtClean="0"/>
              <a:t> </a:t>
            </a:r>
            <a:r>
              <a:rPr lang="en-US" sz="1800" dirty="0"/>
              <a:t>true</a:t>
            </a:r>
            <a:br>
              <a:rPr lang="en-US" sz="1800" dirty="0"/>
            </a:br>
            <a:r>
              <a:rPr lang="en-US" sz="1800" dirty="0"/>
              <a:t>$a === null </a:t>
            </a:r>
            <a:r>
              <a:rPr lang="en-US" sz="1800" dirty="0" smtClean="0"/>
              <a:t>	// </a:t>
            </a:r>
            <a:r>
              <a:rPr lang="en-US" sz="1800" dirty="0" err="1" smtClean="0"/>
              <a:t>retourne</a:t>
            </a:r>
            <a:r>
              <a:rPr lang="en-US" sz="1800" dirty="0" smtClean="0"/>
              <a:t>  </a:t>
            </a:r>
            <a:r>
              <a:rPr lang="en-US" sz="1800" dirty="0"/>
              <a:t>false</a:t>
            </a:r>
            <a:br>
              <a:rPr lang="en-US" sz="1800" dirty="0"/>
            </a:br>
            <a:r>
              <a:rPr lang="en-US" sz="1800" dirty="0" err="1"/>
              <a:t>is_null</a:t>
            </a:r>
            <a:r>
              <a:rPr lang="en-US" sz="1800" dirty="0"/>
              <a:t>($a) </a:t>
            </a:r>
            <a:r>
              <a:rPr lang="en-US" sz="1800" dirty="0" smtClean="0"/>
              <a:t>	// </a:t>
            </a:r>
            <a:r>
              <a:rPr lang="en-US" sz="1800" dirty="0" err="1"/>
              <a:t>retourne</a:t>
            </a:r>
            <a:r>
              <a:rPr lang="en-US" sz="1800" dirty="0"/>
              <a:t>  false</a:t>
            </a:r>
            <a:br>
              <a:rPr lang="en-US" sz="1800" dirty="0"/>
            </a:br>
            <a:endParaRPr lang="fr-FR" sz="1800" dirty="0"/>
          </a:p>
        </p:txBody>
      </p:sp>
    </p:spTree>
    <p:extLst>
      <p:ext uri="{BB962C8B-B14F-4D97-AF65-F5344CB8AC3E}">
        <p14:creationId xmlns:p14="http://schemas.microsoft.com/office/powerpoint/2010/main" val="2648920851"/>
      </p:ext>
    </p:extLst>
  </p:cSld>
  <p:clrMapOvr>
    <a:masterClrMapping/>
  </p:clrMapOvr>
  <p:transition spd="slow">
    <p:wipe di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La fonction </a:t>
            </a:r>
            <a:r>
              <a:rPr lang="fr-FR" b="1" i="1" dirty="0" smtClean="0">
                <a:solidFill>
                  <a:schemeClr val="accent2">
                    <a:lumMod val="75000"/>
                  </a:schemeClr>
                </a:solidFill>
              </a:rPr>
              <a:t>'</a:t>
            </a:r>
            <a:r>
              <a:rPr lang="fr-FR" b="1" i="1" dirty="0" err="1" smtClean="0">
                <a:solidFill>
                  <a:schemeClr val="accent2">
                    <a:lumMod val="75000"/>
                  </a:schemeClr>
                </a:solidFill>
              </a:rPr>
              <a:t>empty</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1800" dirty="0" err="1" smtClean="0">
                <a:solidFill>
                  <a:schemeClr val="tx2">
                    <a:lumMod val="75000"/>
                  </a:schemeClr>
                </a:solidFill>
              </a:rPr>
              <a:t>bool</a:t>
            </a:r>
            <a:r>
              <a:rPr lang="fr-FR" sz="1800" dirty="0" smtClean="0"/>
              <a:t> </a:t>
            </a:r>
            <a:r>
              <a:rPr lang="fr-FR" sz="1800" b="1" dirty="0" err="1" smtClean="0">
                <a:solidFill>
                  <a:schemeClr val="accent2">
                    <a:lumMod val="75000"/>
                  </a:schemeClr>
                </a:solidFill>
              </a:rPr>
              <a:t>empty</a:t>
            </a:r>
            <a:r>
              <a:rPr lang="fr-FR" sz="1800" b="1" dirty="0" smtClean="0">
                <a:solidFill>
                  <a:schemeClr val="accent2">
                    <a:lumMod val="75000"/>
                  </a:schemeClr>
                </a:solidFill>
              </a:rPr>
              <a:t> </a:t>
            </a:r>
            <a:r>
              <a:rPr lang="fr-FR" sz="1800" dirty="0" smtClean="0"/>
              <a:t>(</a:t>
            </a:r>
            <a:r>
              <a:rPr lang="fr-FR" sz="1800" b="1" dirty="0" smtClean="0">
                <a:solidFill>
                  <a:schemeClr val="tx2">
                    <a:lumMod val="75000"/>
                  </a:schemeClr>
                </a:solidFill>
              </a:rPr>
              <a:t>$var</a:t>
            </a:r>
            <a:r>
              <a:rPr lang="fr-FR" sz="1800" dirty="0"/>
              <a:t>) </a:t>
            </a:r>
            <a:endParaRPr lang="fr-FR" sz="1800" dirty="0" smtClean="0"/>
          </a:p>
          <a:p>
            <a:pPr marL="0" indent="0">
              <a:buNone/>
            </a:pPr>
            <a:r>
              <a:rPr lang="fr-FR" sz="1800" dirty="0" smtClean="0"/>
              <a:t>détermine si une variable est considérée comme </a:t>
            </a:r>
            <a:r>
              <a:rPr lang="fr-FR" sz="1800" dirty="0"/>
              <a:t>vide. </a:t>
            </a:r>
            <a:endParaRPr lang="fr-FR" sz="1800" dirty="0" smtClean="0"/>
          </a:p>
          <a:p>
            <a:pPr marL="0" indent="0">
              <a:buNone/>
            </a:pPr>
            <a:r>
              <a:rPr lang="fr-FR" sz="1800" dirty="0" smtClean="0"/>
              <a:t>Une </a:t>
            </a:r>
            <a:r>
              <a:rPr lang="fr-FR" sz="1800" dirty="0"/>
              <a:t>variable est considérée comme vide si elle n'existe pas, ou si sa valeur équivaut à </a:t>
            </a:r>
            <a:r>
              <a:rPr lang="fr-FR" sz="1800" b="1" dirty="0"/>
              <a:t>FALSE</a:t>
            </a:r>
            <a:r>
              <a:rPr lang="fr-FR" sz="1800" dirty="0"/>
              <a:t>. La fonction </a:t>
            </a:r>
            <a:r>
              <a:rPr lang="fr-FR" sz="1800" b="1" dirty="0" err="1"/>
              <a:t>empty</a:t>
            </a:r>
            <a:r>
              <a:rPr lang="fr-FR" sz="1800" b="1" dirty="0"/>
              <a:t>()</a:t>
            </a:r>
            <a:r>
              <a:rPr lang="fr-FR" sz="1800" dirty="0"/>
              <a:t> ne génère pas d'alerte si la variable n'existe pas. </a:t>
            </a:r>
            <a:endParaRPr lang="fr-FR" sz="1800" dirty="0" smtClean="0"/>
          </a:p>
          <a:p>
            <a:pPr marL="0" indent="0">
              <a:buNone/>
            </a:pPr>
            <a:r>
              <a:rPr lang="fr-FR" sz="1800" dirty="0" smtClean="0"/>
              <a:t>Le résultat est </a:t>
            </a:r>
            <a:r>
              <a:rPr lang="fr-FR" sz="1800" b="1" dirty="0">
                <a:solidFill>
                  <a:schemeClr val="tx2">
                    <a:lumMod val="75000"/>
                  </a:schemeClr>
                </a:solidFill>
              </a:rPr>
              <a:t>TRUE</a:t>
            </a:r>
            <a:r>
              <a:rPr lang="fr-FR" sz="1800" dirty="0" smtClean="0"/>
              <a:t> ou </a:t>
            </a:r>
            <a:r>
              <a:rPr lang="fr-FR" sz="1800" b="1" dirty="0">
                <a:solidFill>
                  <a:schemeClr val="tx2">
                    <a:lumMod val="75000"/>
                  </a:schemeClr>
                </a:solidFill>
              </a:rPr>
              <a:t>FALSE</a:t>
            </a:r>
          </a:p>
          <a:p>
            <a:pPr marL="0" indent="0">
              <a:buNone/>
            </a:pPr>
            <a:r>
              <a:rPr lang="fr-FR" sz="1800" dirty="0"/>
              <a:t>Ce qui suit est considéré comme étant vide : </a:t>
            </a:r>
          </a:p>
          <a:p>
            <a:r>
              <a:rPr lang="fr-FR" sz="1800" i="1" dirty="0"/>
              <a:t>""</a:t>
            </a:r>
            <a:r>
              <a:rPr lang="fr-FR" sz="1800" dirty="0"/>
              <a:t> (une chaîne vide)</a:t>
            </a:r>
          </a:p>
          <a:p>
            <a:r>
              <a:rPr lang="fr-FR" sz="1800" i="1" dirty="0"/>
              <a:t>0</a:t>
            </a:r>
            <a:r>
              <a:rPr lang="fr-FR" sz="1800" dirty="0"/>
              <a:t> (0 en tant qu'entier)</a:t>
            </a:r>
          </a:p>
          <a:p>
            <a:r>
              <a:rPr lang="fr-FR" sz="1800" i="1" dirty="0"/>
              <a:t>0.0</a:t>
            </a:r>
            <a:r>
              <a:rPr lang="fr-FR" sz="1800" dirty="0"/>
              <a:t> (0 en tant que nombre à virgule flottante)</a:t>
            </a:r>
          </a:p>
          <a:p>
            <a:r>
              <a:rPr lang="fr-FR" sz="1800" i="1" dirty="0"/>
              <a:t>"0"</a:t>
            </a:r>
            <a:r>
              <a:rPr lang="fr-FR" sz="1800" dirty="0"/>
              <a:t> (0 en tant que chaîne de caractères)</a:t>
            </a:r>
          </a:p>
          <a:p>
            <a:r>
              <a:rPr lang="fr-FR" sz="1800" b="1" dirty="0"/>
              <a:t>NULL</a:t>
            </a:r>
            <a:endParaRPr lang="fr-FR" sz="1800" dirty="0"/>
          </a:p>
          <a:p>
            <a:r>
              <a:rPr lang="fr-FR" sz="1800" b="1" dirty="0"/>
              <a:t>FALSE</a:t>
            </a:r>
            <a:endParaRPr lang="fr-FR" sz="1800" dirty="0"/>
          </a:p>
          <a:p>
            <a:r>
              <a:rPr lang="fr-FR" sz="1800" i="1" dirty="0" err="1"/>
              <a:t>array</a:t>
            </a:r>
            <a:r>
              <a:rPr lang="fr-FR" sz="1800" i="1" dirty="0"/>
              <a:t>()</a:t>
            </a:r>
            <a:r>
              <a:rPr lang="fr-FR" sz="1800" dirty="0"/>
              <a:t> (un tableau vide)</a:t>
            </a:r>
          </a:p>
          <a:p>
            <a:r>
              <a:rPr lang="fr-FR" sz="1800" i="1" dirty="0"/>
              <a:t>$var;</a:t>
            </a:r>
            <a:r>
              <a:rPr lang="fr-FR" sz="1800" dirty="0"/>
              <a:t> (une variable déclarée, mais sans valeur)</a:t>
            </a:r>
          </a:p>
        </p:txBody>
      </p:sp>
    </p:spTree>
    <p:extLst>
      <p:ext uri="{BB962C8B-B14F-4D97-AF65-F5344CB8AC3E}">
        <p14:creationId xmlns:p14="http://schemas.microsoft.com/office/powerpoint/2010/main" val="1558900864"/>
      </p:ext>
    </p:extLst>
  </p:cSld>
  <p:clrMapOvr>
    <a:masterClrMapping/>
  </p:clrMapOvr>
  <p:transition spd="slow">
    <p:wipe di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La fonction </a:t>
            </a:r>
            <a:r>
              <a:rPr lang="fr-FR" b="1" i="1" dirty="0" smtClean="0">
                <a:solidFill>
                  <a:schemeClr val="accent2">
                    <a:lumMod val="75000"/>
                  </a:schemeClr>
                </a:solidFill>
              </a:rPr>
              <a:t>'</a:t>
            </a:r>
            <a:r>
              <a:rPr lang="fr-FR" b="1" i="1" dirty="0" err="1" smtClean="0">
                <a:solidFill>
                  <a:schemeClr val="accent2">
                    <a:lumMod val="75000"/>
                  </a:schemeClr>
                </a:solidFill>
              </a:rPr>
              <a:t>empty</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1800" dirty="0" smtClean="0"/>
              <a:t>exemple:</a:t>
            </a:r>
          </a:p>
          <a:p>
            <a:pPr marL="0" indent="0">
              <a:buNone/>
            </a:pPr>
            <a:r>
              <a:rPr lang="fr-FR" sz="1800" dirty="0"/>
              <a:t>&lt;?</a:t>
            </a:r>
            <a:r>
              <a:rPr lang="fr-FR" sz="1800" dirty="0" err="1"/>
              <a:t>php</a:t>
            </a:r>
            <a:r>
              <a:rPr lang="fr-FR" sz="1800" dirty="0"/>
              <a:t/>
            </a:r>
            <a:br>
              <a:rPr lang="fr-FR" sz="1800" dirty="0"/>
            </a:br>
            <a:r>
              <a:rPr lang="fr-FR" sz="1800" dirty="0"/>
              <a:t>$var = 0</a:t>
            </a:r>
            <a:r>
              <a:rPr lang="fr-FR" sz="1800" dirty="0" smtClean="0"/>
              <a:t>;</a:t>
            </a:r>
            <a:r>
              <a:rPr lang="fr-FR" sz="1800" dirty="0"/>
              <a:t>    </a:t>
            </a:r>
            <a:endParaRPr lang="fr-FR" sz="1800" dirty="0" smtClean="0"/>
          </a:p>
          <a:p>
            <a:pPr marL="0" indent="0">
              <a:buNone/>
            </a:pPr>
            <a:r>
              <a:rPr lang="fr-FR" sz="1800" dirty="0"/>
              <a:t/>
            </a:r>
            <a:br>
              <a:rPr lang="fr-FR" sz="1800" dirty="0"/>
            </a:br>
            <a:r>
              <a:rPr lang="fr-FR" sz="1800" dirty="0"/>
              <a:t>// Evalué à vrai car $var est </a:t>
            </a:r>
            <a:r>
              <a:rPr lang="fr-FR" sz="1800" dirty="0" smtClean="0"/>
              <a:t>égal à 0</a:t>
            </a:r>
          </a:p>
          <a:p>
            <a:pPr marL="0" indent="0">
              <a:buNone/>
            </a:pPr>
            <a:r>
              <a:rPr lang="fr-FR" sz="1800" dirty="0" smtClean="0"/>
              <a:t>if</a:t>
            </a:r>
            <a:r>
              <a:rPr lang="fr-FR" sz="1800" dirty="0"/>
              <a:t> (</a:t>
            </a:r>
            <a:r>
              <a:rPr lang="fr-FR" sz="1800" b="1" dirty="0" err="1">
                <a:solidFill>
                  <a:schemeClr val="accent2">
                    <a:lumMod val="75000"/>
                  </a:schemeClr>
                </a:solidFill>
              </a:rPr>
              <a:t>empty</a:t>
            </a:r>
            <a:r>
              <a:rPr lang="fr-FR" sz="1800" dirty="0"/>
              <a:t>($var)) {</a:t>
            </a:r>
            <a:br>
              <a:rPr lang="fr-FR" sz="1800" dirty="0"/>
            </a:br>
            <a:r>
              <a:rPr lang="fr-FR" sz="1800" dirty="0"/>
              <a:t>  </a:t>
            </a:r>
            <a:r>
              <a:rPr lang="fr-FR" sz="1800" dirty="0" err="1"/>
              <a:t>echo</a:t>
            </a:r>
            <a:r>
              <a:rPr lang="fr-FR" sz="1800" dirty="0"/>
              <a:t> '$var vaut soit 0, vide, ou pas définie du tout';</a:t>
            </a:r>
            <a:br>
              <a:rPr lang="fr-FR" sz="1800" dirty="0"/>
            </a:br>
            <a:r>
              <a:rPr lang="fr-FR" sz="1800" dirty="0" smtClean="0"/>
              <a:t>}</a:t>
            </a:r>
            <a:r>
              <a:rPr lang="fr-FR" sz="1800" dirty="0"/>
              <a:t>       </a:t>
            </a:r>
            <a:br>
              <a:rPr lang="fr-FR" sz="1800" dirty="0"/>
            </a:br>
            <a:r>
              <a:rPr lang="fr-FR" sz="1800" dirty="0" smtClean="0"/>
              <a:t>?&gt; </a:t>
            </a:r>
          </a:p>
          <a:p>
            <a:pPr marL="0" indent="0">
              <a:buNone/>
            </a:pPr>
            <a:endParaRPr lang="fr-FR" sz="1800" dirty="0"/>
          </a:p>
          <a:p>
            <a:pPr marL="0" indent="0">
              <a:buNone/>
            </a:pPr>
            <a:r>
              <a:rPr lang="fr-FR" sz="1800" dirty="0" smtClean="0"/>
              <a:t>Remarque : </a:t>
            </a:r>
          </a:p>
          <a:p>
            <a:pPr marL="0" indent="0">
              <a:buNone/>
            </a:pPr>
            <a:r>
              <a:rPr lang="fr-FR" sz="1800" b="1" dirty="0" err="1">
                <a:solidFill>
                  <a:schemeClr val="accent2">
                    <a:lumMod val="75000"/>
                  </a:schemeClr>
                </a:solidFill>
              </a:rPr>
              <a:t>empty</a:t>
            </a:r>
            <a:r>
              <a:rPr lang="fr-FR" sz="1800" b="1" dirty="0">
                <a:solidFill>
                  <a:schemeClr val="accent2">
                    <a:lumMod val="75000"/>
                  </a:schemeClr>
                </a:solidFill>
              </a:rPr>
              <a:t>() </a:t>
            </a:r>
            <a:r>
              <a:rPr lang="fr-FR" sz="1800" dirty="0"/>
              <a:t>supporte maintenant les expressions, et plus seulement les variables.</a:t>
            </a:r>
          </a:p>
          <a:p>
            <a:endParaRPr lang="fr-FR" sz="1800" dirty="0"/>
          </a:p>
        </p:txBody>
      </p:sp>
    </p:spTree>
    <p:extLst>
      <p:ext uri="{BB962C8B-B14F-4D97-AF65-F5344CB8AC3E}">
        <p14:creationId xmlns:p14="http://schemas.microsoft.com/office/powerpoint/2010/main" val="575954609"/>
      </p:ext>
    </p:extLst>
  </p:cSld>
  <p:clrMapOvr>
    <a:masterClrMapping/>
  </p:clrMapOvr>
  <p:transition spd="slow">
    <p:wipe di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La fonction </a:t>
            </a:r>
            <a:r>
              <a:rPr lang="fr-FR" b="1" i="1" dirty="0" smtClean="0">
                <a:solidFill>
                  <a:schemeClr val="accent2">
                    <a:lumMod val="75000"/>
                  </a:schemeClr>
                </a:solidFill>
              </a:rPr>
              <a:t>'</a:t>
            </a:r>
            <a:r>
              <a:rPr lang="fr-FR" b="1" i="1" dirty="0" err="1" smtClean="0">
                <a:solidFill>
                  <a:schemeClr val="accent2">
                    <a:lumMod val="75000"/>
                  </a:schemeClr>
                </a:solidFill>
              </a:rPr>
              <a:t>isset</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1800" dirty="0" err="1" smtClean="0">
                <a:solidFill>
                  <a:schemeClr val="tx2">
                    <a:lumMod val="75000"/>
                  </a:schemeClr>
                </a:solidFill>
              </a:rPr>
              <a:t>bool</a:t>
            </a:r>
            <a:r>
              <a:rPr lang="fr-FR" sz="1800" b="1" dirty="0">
                <a:solidFill>
                  <a:schemeClr val="accent2">
                    <a:lumMod val="75000"/>
                  </a:schemeClr>
                </a:solidFill>
              </a:rPr>
              <a:t> </a:t>
            </a:r>
            <a:r>
              <a:rPr lang="fr-FR" sz="1800" b="1" dirty="0" err="1">
                <a:solidFill>
                  <a:schemeClr val="accent2">
                    <a:lumMod val="75000"/>
                  </a:schemeClr>
                </a:solidFill>
              </a:rPr>
              <a:t>isset</a:t>
            </a:r>
            <a:r>
              <a:rPr lang="fr-FR" sz="1800" b="1" dirty="0" smtClean="0">
                <a:solidFill>
                  <a:schemeClr val="accent2">
                    <a:lumMod val="75000"/>
                  </a:schemeClr>
                </a:solidFill>
              </a:rPr>
              <a:t> </a:t>
            </a:r>
            <a:r>
              <a:rPr lang="fr-FR" sz="1800" dirty="0" smtClean="0"/>
              <a:t>(</a:t>
            </a:r>
            <a:r>
              <a:rPr lang="fr-FR" sz="1800" b="1" dirty="0" smtClean="0">
                <a:solidFill>
                  <a:schemeClr val="tx2">
                    <a:lumMod val="75000"/>
                  </a:schemeClr>
                </a:solidFill>
              </a:rPr>
              <a:t>$</a:t>
            </a:r>
            <a:r>
              <a:rPr lang="fr-FR" sz="1800" b="1" dirty="0">
                <a:solidFill>
                  <a:schemeClr val="tx2">
                    <a:lumMod val="75000"/>
                  </a:schemeClr>
                </a:solidFill>
              </a:rPr>
              <a:t>var1 [,$var2] </a:t>
            </a:r>
            <a:r>
              <a:rPr lang="fr-FR" sz="1800" b="1" dirty="0" smtClean="0">
                <a:solidFill>
                  <a:schemeClr val="tx2">
                    <a:lumMod val="75000"/>
                  </a:schemeClr>
                </a:solidFill>
              </a:rPr>
              <a:t>[,$var3] ...</a:t>
            </a:r>
            <a:r>
              <a:rPr lang="fr-FR" sz="1800" dirty="0" smtClean="0"/>
              <a:t>) </a:t>
            </a:r>
          </a:p>
          <a:p>
            <a:pPr marL="0" indent="0">
              <a:buNone/>
            </a:pPr>
            <a:r>
              <a:rPr lang="fr-FR" sz="1800" dirty="0" smtClean="0"/>
              <a:t>détermine si une variable est définie et est différente de NULL,</a:t>
            </a:r>
          </a:p>
          <a:p>
            <a:pPr marL="0" indent="0">
              <a:buNone/>
            </a:pPr>
            <a:endParaRPr lang="fr-FR" sz="1800" dirty="0" smtClean="0"/>
          </a:p>
          <a:p>
            <a:pPr marL="0" indent="0">
              <a:buNone/>
            </a:pPr>
            <a:r>
              <a:rPr lang="fr-FR" sz="1800" dirty="0" smtClean="0"/>
              <a:t>Si une seule variable est testée, </a:t>
            </a:r>
            <a:r>
              <a:rPr lang="fr-FR" sz="1800" b="1" dirty="0" err="1">
                <a:solidFill>
                  <a:schemeClr val="accent2">
                    <a:lumMod val="75000"/>
                  </a:schemeClr>
                </a:solidFill>
              </a:rPr>
              <a:t>isset</a:t>
            </a:r>
            <a:r>
              <a:rPr lang="fr-FR" sz="1800" b="1" dirty="0">
                <a:solidFill>
                  <a:schemeClr val="accent2">
                    <a:lumMod val="75000"/>
                  </a:schemeClr>
                </a:solidFill>
              </a:rPr>
              <a:t> </a:t>
            </a:r>
            <a:r>
              <a:rPr lang="fr-FR" sz="1800" dirty="0" smtClean="0"/>
              <a:t>renverra la valeur </a:t>
            </a:r>
          </a:p>
          <a:p>
            <a:pPr marL="0" indent="0">
              <a:buNone/>
            </a:pPr>
            <a:r>
              <a:rPr lang="fr-FR" sz="1800" b="1" dirty="0">
                <a:solidFill>
                  <a:schemeClr val="tx2">
                    <a:lumMod val="75000"/>
                  </a:schemeClr>
                </a:solidFill>
              </a:rPr>
              <a:t>FALSE</a:t>
            </a:r>
            <a:r>
              <a:rPr lang="fr-FR" sz="1800" dirty="0" smtClean="0"/>
              <a:t> si la variable </a:t>
            </a:r>
            <a:r>
              <a:rPr lang="fr-FR" sz="1800" b="1" dirty="0">
                <a:solidFill>
                  <a:schemeClr val="tx2">
                    <a:lumMod val="75000"/>
                  </a:schemeClr>
                </a:solidFill>
              </a:rPr>
              <a:t>$var1 </a:t>
            </a:r>
            <a:r>
              <a:rPr lang="fr-FR" sz="1800" dirty="0" smtClean="0"/>
              <a:t>n'existe pas ou si elle contient la valeur </a:t>
            </a:r>
            <a:r>
              <a:rPr lang="fr-FR" sz="1800" b="1" dirty="0">
                <a:solidFill>
                  <a:schemeClr val="tx2">
                    <a:lumMod val="75000"/>
                  </a:schemeClr>
                </a:solidFill>
              </a:rPr>
              <a:t>NULL</a:t>
            </a:r>
            <a:r>
              <a:rPr lang="fr-FR" sz="1800" dirty="0" smtClean="0"/>
              <a:t>,</a:t>
            </a:r>
          </a:p>
          <a:p>
            <a:pPr marL="0" indent="0">
              <a:buNone/>
            </a:pPr>
            <a:r>
              <a:rPr lang="fr-FR" sz="1800" b="1" dirty="0">
                <a:solidFill>
                  <a:schemeClr val="tx2">
                    <a:lumMod val="75000"/>
                  </a:schemeClr>
                </a:solidFill>
              </a:rPr>
              <a:t>TRUE</a:t>
            </a:r>
            <a:r>
              <a:rPr lang="fr-FR" sz="1800" dirty="0" smtClean="0"/>
              <a:t> dans les autres cas.</a:t>
            </a:r>
          </a:p>
          <a:p>
            <a:pPr marL="0" indent="0">
              <a:buNone/>
            </a:pPr>
            <a:endParaRPr lang="fr-FR" sz="1800" dirty="0" smtClean="0"/>
          </a:p>
          <a:p>
            <a:pPr marL="0" indent="0">
              <a:buNone/>
            </a:pPr>
            <a:r>
              <a:rPr lang="fr-FR" sz="1800" dirty="0" smtClean="0"/>
              <a:t>Si plusieurs paramètres sont fournis, </a:t>
            </a:r>
            <a:r>
              <a:rPr lang="fr-FR" sz="1800" b="1" dirty="0" err="1">
                <a:solidFill>
                  <a:schemeClr val="accent2">
                    <a:lumMod val="75000"/>
                  </a:schemeClr>
                </a:solidFill>
              </a:rPr>
              <a:t>isset</a:t>
            </a:r>
            <a:r>
              <a:rPr lang="fr-FR" sz="1800" b="1" dirty="0">
                <a:solidFill>
                  <a:schemeClr val="accent2">
                    <a:lumMod val="75000"/>
                  </a:schemeClr>
                </a:solidFill>
              </a:rPr>
              <a:t> </a:t>
            </a:r>
            <a:r>
              <a:rPr lang="fr-FR" sz="1800" dirty="0" smtClean="0"/>
              <a:t>renverra </a:t>
            </a:r>
            <a:r>
              <a:rPr lang="fr-FR" sz="1800" b="1" dirty="0">
                <a:solidFill>
                  <a:schemeClr val="tx2">
                    <a:lumMod val="75000"/>
                  </a:schemeClr>
                </a:solidFill>
              </a:rPr>
              <a:t>TRUE</a:t>
            </a:r>
            <a:r>
              <a:rPr lang="fr-FR" sz="1800" dirty="0" smtClean="0"/>
              <a:t> si et seulement si tous les paramètres sont définis et différents de </a:t>
            </a:r>
            <a:r>
              <a:rPr lang="fr-FR" sz="1800" b="1" dirty="0">
                <a:solidFill>
                  <a:schemeClr val="tx2">
                    <a:lumMod val="75000"/>
                  </a:schemeClr>
                </a:solidFill>
              </a:rPr>
              <a:t>NULL</a:t>
            </a:r>
            <a:r>
              <a:rPr lang="fr-FR" sz="1800" dirty="0" smtClean="0"/>
              <a:t>,</a:t>
            </a:r>
          </a:p>
          <a:p>
            <a:pPr marL="0" indent="0">
              <a:buNone/>
            </a:pPr>
            <a:endParaRPr lang="fr-FR" sz="1800" dirty="0"/>
          </a:p>
          <a:p>
            <a:pPr marL="0" indent="0">
              <a:buNone/>
            </a:pPr>
            <a:r>
              <a:rPr lang="fr-FR" sz="1800" dirty="0" smtClean="0"/>
              <a:t>$var = 0; </a:t>
            </a:r>
          </a:p>
          <a:p>
            <a:pPr marL="0" indent="0">
              <a:buNone/>
            </a:pPr>
            <a:r>
              <a:rPr lang="fr-FR" sz="1800" dirty="0" err="1" smtClean="0"/>
              <a:t>echo</a:t>
            </a:r>
            <a:r>
              <a:rPr lang="fr-FR" sz="1800" dirty="0" smtClean="0"/>
              <a:t> </a:t>
            </a:r>
            <a:r>
              <a:rPr lang="fr-FR" sz="1800" b="1" dirty="0" err="1" smtClean="0">
                <a:solidFill>
                  <a:srgbClr val="C00000"/>
                </a:solidFill>
              </a:rPr>
              <a:t>isset</a:t>
            </a:r>
            <a:r>
              <a:rPr lang="fr-FR" sz="1800" dirty="0" smtClean="0"/>
              <a:t> ($var); // affiche </a:t>
            </a:r>
            <a:r>
              <a:rPr lang="fr-FR" sz="1800" b="1" dirty="0" smtClean="0">
                <a:solidFill>
                  <a:schemeClr val="tx2">
                    <a:lumMod val="75000"/>
                  </a:schemeClr>
                </a:solidFill>
              </a:rPr>
              <a:t>TRUE</a:t>
            </a:r>
          </a:p>
          <a:p>
            <a:pPr marL="0" indent="0">
              <a:buNone/>
            </a:pPr>
            <a:r>
              <a:rPr lang="fr-FR" sz="1800" dirty="0"/>
              <a:t>$</a:t>
            </a:r>
            <a:r>
              <a:rPr lang="fr-FR" sz="1800" dirty="0" smtClean="0"/>
              <a:t>var1 </a:t>
            </a:r>
            <a:r>
              <a:rPr lang="fr-FR" sz="1800" dirty="0"/>
              <a:t>= 0; </a:t>
            </a:r>
            <a:endParaRPr lang="fr-FR" sz="1800" dirty="0" smtClean="0"/>
          </a:p>
          <a:p>
            <a:pPr marL="0" indent="0">
              <a:buNone/>
            </a:pPr>
            <a:r>
              <a:rPr lang="fr-FR" sz="1800" dirty="0" smtClean="0"/>
              <a:t>$var2 = NULL;</a:t>
            </a:r>
            <a:endParaRPr lang="fr-FR" sz="1800" dirty="0"/>
          </a:p>
          <a:p>
            <a:pPr marL="0" indent="0">
              <a:buNone/>
            </a:pPr>
            <a:r>
              <a:rPr lang="fr-FR" sz="1800" dirty="0" err="1"/>
              <a:t>echo</a:t>
            </a:r>
            <a:r>
              <a:rPr lang="fr-FR" sz="1800" dirty="0"/>
              <a:t> </a:t>
            </a:r>
            <a:r>
              <a:rPr lang="fr-FR" sz="1800" b="1" dirty="0" err="1">
                <a:solidFill>
                  <a:srgbClr val="C00000"/>
                </a:solidFill>
              </a:rPr>
              <a:t>isset</a:t>
            </a:r>
            <a:r>
              <a:rPr lang="fr-FR" sz="1800" dirty="0"/>
              <a:t> ($</a:t>
            </a:r>
            <a:r>
              <a:rPr lang="fr-FR" sz="1800" dirty="0" smtClean="0"/>
              <a:t>var1, $var2); </a:t>
            </a:r>
            <a:r>
              <a:rPr lang="fr-FR" sz="1800" dirty="0"/>
              <a:t>// affiche </a:t>
            </a:r>
            <a:r>
              <a:rPr lang="fr-FR" sz="1800" b="1" dirty="0" smtClean="0">
                <a:solidFill>
                  <a:schemeClr val="tx2">
                    <a:lumMod val="75000"/>
                  </a:schemeClr>
                </a:solidFill>
              </a:rPr>
              <a:t>FALSE</a:t>
            </a:r>
            <a:endParaRPr lang="fr-FR" sz="1800" b="1" dirty="0">
              <a:solidFill>
                <a:schemeClr val="tx2">
                  <a:lumMod val="75000"/>
                </a:schemeClr>
              </a:solidFill>
            </a:endParaRPr>
          </a:p>
          <a:p>
            <a:pPr marL="0" indent="0">
              <a:buNone/>
            </a:pPr>
            <a:endParaRPr lang="fr-FR" sz="1800" b="1" dirty="0">
              <a:solidFill>
                <a:schemeClr val="tx2">
                  <a:lumMod val="75000"/>
                </a:schemeClr>
              </a:solidFill>
            </a:endParaRPr>
          </a:p>
        </p:txBody>
      </p:sp>
    </p:spTree>
    <p:extLst>
      <p:ext uri="{BB962C8B-B14F-4D97-AF65-F5344CB8AC3E}">
        <p14:creationId xmlns:p14="http://schemas.microsoft.com/office/powerpoint/2010/main" val="1180600010"/>
      </p:ext>
    </p:extLst>
  </p:cSld>
  <p:clrMapOvr>
    <a:masterClrMapping/>
  </p:clrMapOvr>
  <p:transition spd="slow">
    <p:wipe di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La fonction </a:t>
            </a:r>
            <a:r>
              <a:rPr lang="fr-FR" b="1" i="1" dirty="0" smtClean="0">
                <a:solidFill>
                  <a:schemeClr val="accent2">
                    <a:lumMod val="75000"/>
                  </a:schemeClr>
                </a:solidFill>
              </a:rPr>
              <a:t>'</a:t>
            </a:r>
            <a:r>
              <a:rPr lang="fr-FR" b="1" i="1" dirty="0" err="1" smtClean="0">
                <a:solidFill>
                  <a:schemeClr val="accent2">
                    <a:lumMod val="75000"/>
                  </a:schemeClr>
                </a:solidFill>
              </a:rPr>
              <a:t>unset</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1800" b="1" dirty="0" err="1" smtClean="0">
                <a:solidFill>
                  <a:schemeClr val="accent2">
                    <a:lumMod val="75000"/>
                  </a:schemeClr>
                </a:solidFill>
              </a:rPr>
              <a:t>unset</a:t>
            </a:r>
            <a:r>
              <a:rPr lang="fr-FR" sz="1800" b="1" dirty="0" smtClean="0">
                <a:solidFill>
                  <a:schemeClr val="accent2">
                    <a:lumMod val="75000"/>
                  </a:schemeClr>
                </a:solidFill>
              </a:rPr>
              <a:t> </a:t>
            </a:r>
            <a:r>
              <a:rPr lang="fr-FR" sz="1800" dirty="0" smtClean="0"/>
              <a:t>(</a:t>
            </a:r>
            <a:r>
              <a:rPr lang="fr-FR" sz="1800" b="1" dirty="0" smtClean="0">
                <a:solidFill>
                  <a:schemeClr val="tx2">
                    <a:lumMod val="75000"/>
                  </a:schemeClr>
                </a:solidFill>
              </a:rPr>
              <a:t>$</a:t>
            </a:r>
            <a:r>
              <a:rPr lang="fr-FR" sz="1800" b="1" dirty="0">
                <a:solidFill>
                  <a:schemeClr val="tx2">
                    <a:lumMod val="75000"/>
                  </a:schemeClr>
                </a:solidFill>
              </a:rPr>
              <a:t>var1 [,$var2] </a:t>
            </a:r>
            <a:r>
              <a:rPr lang="fr-FR" sz="1800" b="1" dirty="0" smtClean="0">
                <a:solidFill>
                  <a:schemeClr val="tx2">
                    <a:lumMod val="75000"/>
                  </a:schemeClr>
                </a:solidFill>
              </a:rPr>
              <a:t>[,$var3] ...</a:t>
            </a:r>
            <a:r>
              <a:rPr lang="fr-FR" sz="1800" dirty="0" smtClean="0"/>
              <a:t>) </a:t>
            </a:r>
          </a:p>
          <a:p>
            <a:pPr marL="0" indent="0">
              <a:buNone/>
            </a:pPr>
            <a:endParaRPr lang="fr-FR" sz="1800" dirty="0" smtClean="0"/>
          </a:p>
          <a:p>
            <a:pPr marL="0" indent="0">
              <a:buNone/>
            </a:pPr>
            <a:r>
              <a:rPr lang="fr-FR" sz="1800" dirty="0" smtClean="0"/>
              <a:t>détruit la ou les variables dont le nom a été passé en argument.</a:t>
            </a:r>
          </a:p>
          <a:p>
            <a:pPr marL="0" indent="0">
              <a:buNone/>
            </a:pPr>
            <a:endParaRPr lang="fr-FR" sz="1800" dirty="0"/>
          </a:p>
          <a:p>
            <a:pPr marL="0" indent="0">
              <a:buNone/>
            </a:pPr>
            <a:r>
              <a:rPr lang="fr-FR" sz="1800" dirty="0" smtClean="0"/>
              <a:t>$var = 0; </a:t>
            </a:r>
          </a:p>
          <a:p>
            <a:pPr marL="0" indent="0">
              <a:buNone/>
            </a:pPr>
            <a:r>
              <a:rPr lang="fr-FR" sz="1800" dirty="0" err="1" smtClean="0"/>
              <a:t>echo</a:t>
            </a:r>
            <a:r>
              <a:rPr lang="fr-FR" sz="1800" dirty="0" smtClean="0"/>
              <a:t> </a:t>
            </a:r>
            <a:r>
              <a:rPr lang="fr-FR" sz="1800" b="1" dirty="0" err="1" smtClean="0">
                <a:solidFill>
                  <a:srgbClr val="C00000"/>
                </a:solidFill>
              </a:rPr>
              <a:t>isset</a:t>
            </a:r>
            <a:r>
              <a:rPr lang="fr-FR" sz="1800" dirty="0" smtClean="0"/>
              <a:t> ($var); // affiche </a:t>
            </a:r>
            <a:r>
              <a:rPr lang="fr-FR" sz="1800" b="1" dirty="0" smtClean="0">
                <a:solidFill>
                  <a:schemeClr val="tx2">
                    <a:lumMod val="75000"/>
                  </a:schemeClr>
                </a:solidFill>
              </a:rPr>
              <a:t>TRUE</a:t>
            </a:r>
          </a:p>
          <a:p>
            <a:pPr marL="0" indent="0">
              <a:buNone/>
            </a:pPr>
            <a:r>
              <a:rPr lang="fr-FR" sz="1800" b="1" dirty="0" err="1">
                <a:solidFill>
                  <a:schemeClr val="accent2">
                    <a:lumMod val="75000"/>
                  </a:schemeClr>
                </a:solidFill>
              </a:rPr>
              <a:t>unset</a:t>
            </a:r>
            <a:r>
              <a:rPr lang="fr-FR" sz="1800" dirty="0" smtClean="0"/>
              <a:t> ($var);</a:t>
            </a:r>
          </a:p>
          <a:p>
            <a:pPr marL="0" indent="0">
              <a:buNone/>
            </a:pPr>
            <a:r>
              <a:rPr lang="fr-FR" sz="1800" dirty="0" err="1"/>
              <a:t>echo</a:t>
            </a:r>
            <a:r>
              <a:rPr lang="fr-FR" sz="1800" dirty="0"/>
              <a:t> </a:t>
            </a:r>
            <a:r>
              <a:rPr lang="fr-FR" sz="1800" b="1" dirty="0" err="1">
                <a:solidFill>
                  <a:srgbClr val="C00000"/>
                </a:solidFill>
              </a:rPr>
              <a:t>isset</a:t>
            </a:r>
            <a:r>
              <a:rPr lang="fr-FR" sz="1800" dirty="0"/>
              <a:t> ($var); // </a:t>
            </a:r>
            <a:r>
              <a:rPr lang="fr-FR" sz="1800" dirty="0" smtClean="0"/>
              <a:t>affiche </a:t>
            </a:r>
            <a:r>
              <a:rPr lang="fr-FR" sz="1800" b="1" dirty="0" smtClean="0">
                <a:solidFill>
                  <a:schemeClr val="tx2">
                    <a:lumMod val="75000"/>
                  </a:schemeClr>
                </a:solidFill>
              </a:rPr>
              <a:t>FALSE</a:t>
            </a:r>
          </a:p>
          <a:p>
            <a:pPr marL="0" indent="0">
              <a:buNone/>
            </a:pPr>
            <a:endParaRPr lang="fr-FR" sz="1800" b="1" dirty="0">
              <a:solidFill>
                <a:schemeClr val="tx2">
                  <a:lumMod val="75000"/>
                </a:schemeClr>
              </a:solidFill>
            </a:endParaRPr>
          </a:p>
          <a:p>
            <a:pPr marL="0" indent="0">
              <a:buNone/>
            </a:pPr>
            <a:r>
              <a:rPr lang="fr-FR" sz="1800" b="1" dirty="0" smtClean="0"/>
              <a:t>Remarques :</a:t>
            </a:r>
          </a:p>
          <a:p>
            <a:pPr marL="0" indent="0">
              <a:buNone/>
            </a:pPr>
            <a:r>
              <a:rPr lang="fr-FR" sz="1800" dirty="0"/>
              <a:t>Si une variable globale est détruite avec </a:t>
            </a:r>
            <a:r>
              <a:rPr lang="fr-FR" sz="1800" b="1" dirty="0" err="1">
                <a:solidFill>
                  <a:schemeClr val="accent2">
                    <a:lumMod val="75000"/>
                  </a:schemeClr>
                </a:solidFill>
              </a:rPr>
              <a:t>unset</a:t>
            </a:r>
            <a:r>
              <a:rPr lang="fr-FR" sz="1800" b="1" dirty="0">
                <a:solidFill>
                  <a:schemeClr val="accent2">
                    <a:lumMod val="75000"/>
                  </a:schemeClr>
                </a:solidFill>
              </a:rPr>
              <a:t>() </a:t>
            </a:r>
            <a:r>
              <a:rPr lang="fr-FR" sz="1800" dirty="0"/>
              <a:t>depuis une fonction, seule la variable locale sera détruite. La variable globale gardera la valeur acquise avant l'appel à </a:t>
            </a:r>
            <a:r>
              <a:rPr lang="fr-FR" sz="1800" b="1" dirty="0" err="1">
                <a:solidFill>
                  <a:schemeClr val="accent2">
                    <a:lumMod val="75000"/>
                  </a:schemeClr>
                </a:solidFill>
              </a:rPr>
              <a:t>unset</a:t>
            </a:r>
            <a:r>
              <a:rPr lang="fr-FR" sz="1800" b="1" dirty="0">
                <a:solidFill>
                  <a:schemeClr val="accent2">
                    <a:lumMod val="75000"/>
                  </a:schemeClr>
                </a:solidFill>
              </a:rPr>
              <a:t>().</a:t>
            </a:r>
          </a:p>
          <a:p>
            <a:pPr marL="0" indent="0">
              <a:buNone/>
            </a:pPr>
            <a:r>
              <a:rPr lang="fr-FR" sz="1800" dirty="0"/>
              <a:t>Si une variable statique est détruite à l'intérieur d'une fonction </a:t>
            </a:r>
            <a:r>
              <a:rPr lang="fr-FR" sz="1800" b="1" dirty="0" err="1">
                <a:solidFill>
                  <a:schemeClr val="accent2">
                    <a:lumMod val="75000"/>
                  </a:schemeClr>
                </a:solidFill>
              </a:rPr>
              <a:t>unset</a:t>
            </a:r>
            <a:r>
              <a:rPr lang="fr-FR" sz="1800" b="1" dirty="0">
                <a:solidFill>
                  <a:schemeClr val="accent2">
                    <a:lumMod val="75000"/>
                  </a:schemeClr>
                </a:solidFill>
              </a:rPr>
              <a:t>()</a:t>
            </a:r>
            <a:r>
              <a:rPr lang="fr-FR" sz="1800" dirty="0"/>
              <a:t> détruira la variable seulement dans le contexte du reste de la fonction. Les appels suivants restaureront la valeur précédente de la variable.</a:t>
            </a:r>
            <a:endParaRPr lang="fr-FR" sz="1800" b="1" dirty="0">
              <a:solidFill>
                <a:schemeClr val="tx2">
                  <a:lumMod val="75000"/>
                </a:schemeClr>
              </a:solidFill>
            </a:endParaRPr>
          </a:p>
        </p:txBody>
      </p:sp>
    </p:spTree>
    <p:extLst>
      <p:ext uri="{BB962C8B-B14F-4D97-AF65-F5344CB8AC3E}">
        <p14:creationId xmlns:p14="http://schemas.microsoft.com/office/powerpoint/2010/main" val="4188062149"/>
      </p:ext>
    </p:extLst>
  </p:cSld>
  <p:clrMapOvr>
    <a:masterClrMapping/>
  </p:clrMapOvr>
  <p:transition spd="slow">
    <p:wipe di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La fonction </a:t>
            </a:r>
            <a:r>
              <a:rPr lang="fr-FR" b="1" i="1" dirty="0" smtClean="0">
                <a:solidFill>
                  <a:schemeClr val="accent2">
                    <a:lumMod val="75000"/>
                  </a:schemeClr>
                </a:solidFill>
              </a:rPr>
              <a:t>'</a:t>
            </a:r>
            <a:r>
              <a:rPr lang="fr-FR" b="1" i="1" dirty="0" err="1" smtClean="0">
                <a:solidFill>
                  <a:schemeClr val="accent2">
                    <a:lumMod val="75000"/>
                  </a:schemeClr>
                </a:solidFill>
              </a:rPr>
              <a:t>is_int</a:t>
            </a:r>
            <a:r>
              <a:rPr lang="fr-FR" b="1" i="1" dirty="0" smtClean="0">
                <a:solidFill>
                  <a:schemeClr val="accent2">
                    <a:lumMod val="75000"/>
                  </a:schemeClr>
                </a:solidFill>
              </a:rPr>
              <a:t>' , '</a:t>
            </a:r>
            <a:r>
              <a:rPr lang="fr-FR" b="1" i="1" dirty="0" err="1" smtClean="0">
                <a:solidFill>
                  <a:schemeClr val="accent2">
                    <a:lumMod val="75000"/>
                  </a:schemeClr>
                </a:solidFill>
              </a:rPr>
              <a:t>is_integer</a:t>
            </a:r>
            <a:r>
              <a:rPr lang="fr-FR" b="1" i="1" dirty="0" smtClean="0">
                <a:solidFill>
                  <a:schemeClr val="accent2">
                    <a:lumMod val="75000"/>
                  </a:schemeClr>
                </a:solidFill>
              </a:rPr>
              <a:t>' </a:t>
            </a:r>
            <a:r>
              <a:rPr lang="fr-FR" b="1" i="1" dirty="0" smtClean="0"/>
              <a:t>ou</a:t>
            </a:r>
            <a:r>
              <a:rPr lang="fr-FR" b="1" i="1" dirty="0" smtClean="0">
                <a:solidFill>
                  <a:schemeClr val="accent2">
                    <a:lumMod val="75000"/>
                  </a:schemeClr>
                </a:solidFill>
              </a:rPr>
              <a:t> '</a:t>
            </a:r>
            <a:r>
              <a:rPr lang="fr-FR" b="1" i="1" dirty="0" err="1" smtClean="0">
                <a:solidFill>
                  <a:schemeClr val="accent2">
                    <a:lumMod val="75000"/>
                  </a:schemeClr>
                </a:solidFill>
              </a:rPr>
              <a:t>is_long</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1800" dirty="0" err="1">
                <a:solidFill>
                  <a:schemeClr val="tx2">
                    <a:lumMod val="75000"/>
                  </a:schemeClr>
                </a:solidFill>
              </a:rPr>
              <a:t>bool</a:t>
            </a:r>
            <a:r>
              <a:rPr lang="fr-FR" sz="1800" dirty="0"/>
              <a:t> </a:t>
            </a:r>
            <a:r>
              <a:rPr lang="fr-FR" sz="1800" b="1" dirty="0" err="1" smtClean="0">
                <a:solidFill>
                  <a:schemeClr val="accent2">
                    <a:lumMod val="75000"/>
                  </a:schemeClr>
                </a:solidFill>
              </a:rPr>
              <a:t>is_int</a:t>
            </a:r>
            <a:r>
              <a:rPr lang="fr-FR" sz="1800" b="1" dirty="0" smtClean="0">
                <a:solidFill>
                  <a:schemeClr val="accent2">
                    <a:lumMod val="75000"/>
                  </a:schemeClr>
                </a:solidFill>
              </a:rPr>
              <a:t> </a:t>
            </a:r>
            <a:r>
              <a:rPr lang="fr-FR" sz="1800" dirty="0"/>
              <a:t>(</a:t>
            </a:r>
            <a:r>
              <a:rPr lang="fr-FR" sz="1800" b="1" dirty="0">
                <a:solidFill>
                  <a:schemeClr val="tx2">
                    <a:lumMod val="75000"/>
                  </a:schemeClr>
                </a:solidFill>
              </a:rPr>
              <a:t>$var</a:t>
            </a:r>
            <a:r>
              <a:rPr lang="fr-FR" sz="1800" dirty="0"/>
              <a:t>) </a:t>
            </a:r>
            <a:endParaRPr lang="fr-FR" sz="1800" dirty="0" smtClean="0"/>
          </a:p>
          <a:p>
            <a:pPr marL="0" indent="0">
              <a:buNone/>
            </a:pPr>
            <a:r>
              <a:rPr lang="fr-FR" sz="1800" dirty="0" err="1">
                <a:solidFill>
                  <a:schemeClr val="tx2">
                    <a:lumMod val="75000"/>
                  </a:schemeClr>
                </a:solidFill>
              </a:rPr>
              <a:t>bool</a:t>
            </a:r>
            <a:r>
              <a:rPr lang="fr-FR" sz="1800" dirty="0"/>
              <a:t> </a:t>
            </a:r>
            <a:r>
              <a:rPr lang="fr-FR" sz="1800" b="1" dirty="0" err="1" smtClean="0">
                <a:solidFill>
                  <a:schemeClr val="accent2">
                    <a:lumMod val="75000"/>
                  </a:schemeClr>
                </a:solidFill>
              </a:rPr>
              <a:t>is_integer</a:t>
            </a:r>
            <a:r>
              <a:rPr lang="fr-FR" sz="1800" b="1" dirty="0" smtClean="0">
                <a:solidFill>
                  <a:schemeClr val="accent2">
                    <a:lumMod val="75000"/>
                  </a:schemeClr>
                </a:solidFill>
              </a:rPr>
              <a:t> </a:t>
            </a:r>
            <a:r>
              <a:rPr lang="fr-FR" sz="1800" dirty="0"/>
              <a:t>(</a:t>
            </a:r>
            <a:r>
              <a:rPr lang="fr-FR" sz="1800" b="1" dirty="0">
                <a:solidFill>
                  <a:schemeClr val="tx2">
                    <a:lumMod val="75000"/>
                  </a:schemeClr>
                </a:solidFill>
              </a:rPr>
              <a:t>$var</a:t>
            </a:r>
            <a:r>
              <a:rPr lang="fr-FR" sz="1800" dirty="0"/>
              <a:t>) </a:t>
            </a:r>
            <a:r>
              <a:rPr lang="fr-FR" sz="1800" dirty="0" smtClean="0"/>
              <a:t> (alias de </a:t>
            </a:r>
            <a:r>
              <a:rPr lang="fr-FR" sz="1800" b="1" dirty="0" err="1">
                <a:solidFill>
                  <a:schemeClr val="accent2">
                    <a:lumMod val="75000"/>
                  </a:schemeClr>
                </a:solidFill>
              </a:rPr>
              <a:t>is_int</a:t>
            </a:r>
            <a:r>
              <a:rPr lang="fr-FR" sz="1800" dirty="0" smtClean="0"/>
              <a:t>)</a:t>
            </a:r>
          </a:p>
          <a:p>
            <a:pPr marL="0" indent="0">
              <a:buNone/>
            </a:pPr>
            <a:r>
              <a:rPr lang="fr-FR" sz="1800" dirty="0" err="1">
                <a:solidFill>
                  <a:schemeClr val="tx2">
                    <a:lumMod val="75000"/>
                  </a:schemeClr>
                </a:solidFill>
              </a:rPr>
              <a:t>bool</a:t>
            </a:r>
            <a:r>
              <a:rPr lang="fr-FR" sz="1800" dirty="0"/>
              <a:t> </a:t>
            </a:r>
            <a:r>
              <a:rPr lang="fr-FR" sz="1800" b="1" dirty="0" err="1" smtClean="0">
                <a:solidFill>
                  <a:schemeClr val="accent2">
                    <a:lumMod val="75000"/>
                  </a:schemeClr>
                </a:solidFill>
              </a:rPr>
              <a:t>is_long</a:t>
            </a:r>
            <a:r>
              <a:rPr lang="fr-FR" sz="1800" b="1" dirty="0" smtClean="0">
                <a:solidFill>
                  <a:schemeClr val="accent2">
                    <a:lumMod val="75000"/>
                  </a:schemeClr>
                </a:solidFill>
              </a:rPr>
              <a:t> </a:t>
            </a:r>
            <a:r>
              <a:rPr lang="fr-FR" sz="1800" dirty="0"/>
              <a:t>(</a:t>
            </a:r>
            <a:r>
              <a:rPr lang="fr-FR" sz="1800" b="1" dirty="0">
                <a:solidFill>
                  <a:schemeClr val="tx2">
                    <a:lumMod val="75000"/>
                  </a:schemeClr>
                </a:solidFill>
              </a:rPr>
              <a:t>$var</a:t>
            </a:r>
            <a:r>
              <a:rPr lang="fr-FR" sz="1800" dirty="0"/>
              <a:t>)  (alias de </a:t>
            </a:r>
            <a:r>
              <a:rPr lang="fr-FR" sz="1800" b="1" dirty="0" err="1">
                <a:solidFill>
                  <a:schemeClr val="accent2">
                    <a:lumMod val="75000"/>
                  </a:schemeClr>
                </a:solidFill>
              </a:rPr>
              <a:t>is_int</a:t>
            </a:r>
            <a:r>
              <a:rPr lang="fr-FR" sz="1800" dirty="0"/>
              <a:t>)</a:t>
            </a:r>
          </a:p>
          <a:p>
            <a:pPr marL="0" indent="0">
              <a:buNone/>
            </a:pPr>
            <a:endParaRPr lang="fr-FR" sz="1800" dirty="0"/>
          </a:p>
          <a:p>
            <a:pPr marL="0" indent="0">
              <a:buNone/>
            </a:pPr>
            <a:r>
              <a:rPr lang="fr-FR" sz="1800" dirty="0"/>
              <a:t>Détermine si une variable est de type nombre </a:t>
            </a:r>
            <a:r>
              <a:rPr lang="fr-FR" sz="1800" dirty="0" smtClean="0"/>
              <a:t>entier</a:t>
            </a:r>
          </a:p>
          <a:p>
            <a:pPr marL="0" indent="0">
              <a:buNone/>
            </a:pPr>
            <a:r>
              <a:rPr lang="fr-FR" sz="1800" b="1" dirty="0">
                <a:solidFill>
                  <a:schemeClr val="tx2">
                    <a:lumMod val="75000"/>
                  </a:schemeClr>
                </a:solidFill>
              </a:rPr>
              <a:t>$var </a:t>
            </a:r>
            <a:r>
              <a:rPr lang="fr-FR" sz="1800" dirty="0"/>
              <a:t>est la variable à évaluer.</a:t>
            </a:r>
          </a:p>
          <a:p>
            <a:pPr marL="0" indent="0">
              <a:buNone/>
            </a:pPr>
            <a:r>
              <a:rPr lang="fr-FR" sz="1800" dirty="0" smtClean="0"/>
              <a:t>Le </a:t>
            </a:r>
            <a:r>
              <a:rPr lang="fr-FR" sz="1800" dirty="0"/>
              <a:t>résultat est </a:t>
            </a:r>
            <a:r>
              <a:rPr lang="fr-FR" sz="1800" b="1" dirty="0">
                <a:solidFill>
                  <a:schemeClr val="tx2">
                    <a:lumMod val="75000"/>
                  </a:schemeClr>
                </a:solidFill>
              </a:rPr>
              <a:t>TRUE</a:t>
            </a:r>
            <a:r>
              <a:rPr lang="fr-FR" sz="1800" dirty="0"/>
              <a:t> si la variable est un </a:t>
            </a:r>
            <a:r>
              <a:rPr lang="fr-FR" sz="1800" dirty="0" smtClean="0"/>
              <a:t>entier, </a:t>
            </a:r>
            <a:r>
              <a:rPr lang="fr-FR" sz="1800" b="1" dirty="0">
                <a:solidFill>
                  <a:schemeClr val="tx2">
                    <a:lumMod val="75000"/>
                  </a:schemeClr>
                </a:solidFill>
              </a:rPr>
              <a:t>FALSE </a:t>
            </a:r>
            <a:r>
              <a:rPr lang="fr-FR" sz="1800" dirty="0"/>
              <a:t>sinon.</a:t>
            </a:r>
          </a:p>
          <a:p>
            <a:pPr marL="0" indent="0">
              <a:buNone/>
            </a:pPr>
            <a:r>
              <a:rPr lang="fr-FR" sz="1800" dirty="0" smtClean="0"/>
              <a:t>&lt;?</a:t>
            </a:r>
            <a:r>
              <a:rPr lang="fr-FR" sz="1800" dirty="0" err="1"/>
              <a:t>php</a:t>
            </a:r>
            <a:r>
              <a:rPr lang="fr-FR" sz="1800" dirty="0"/>
              <a:t/>
            </a:r>
            <a:br>
              <a:rPr lang="fr-FR" sz="1800" dirty="0"/>
            </a:br>
            <a:r>
              <a:rPr lang="fr-FR" sz="1800" dirty="0" smtClean="0"/>
              <a:t>if</a:t>
            </a:r>
            <a:r>
              <a:rPr lang="fr-FR" sz="1800" dirty="0"/>
              <a:t> (</a:t>
            </a:r>
            <a:r>
              <a:rPr lang="fr-FR" sz="1800" dirty="0" err="1"/>
              <a:t>is_int</a:t>
            </a:r>
            <a:r>
              <a:rPr lang="fr-FR" sz="1800" dirty="0"/>
              <a:t>(23)) {</a:t>
            </a:r>
            <a:br>
              <a:rPr lang="fr-FR" sz="1800" dirty="0"/>
            </a:br>
            <a:r>
              <a:rPr lang="fr-FR" sz="1800" dirty="0"/>
              <a:t>    </a:t>
            </a:r>
            <a:r>
              <a:rPr lang="fr-FR" sz="1800" dirty="0" err="1"/>
              <a:t>echo</a:t>
            </a:r>
            <a:r>
              <a:rPr lang="fr-FR" sz="1800" dirty="0"/>
              <a:t> "est un entier\n";</a:t>
            </a:r>
            <a:br>
              <a:rPr lang="fr-FR" sz="1800" dirty="0"/>
            </a:br>
            <a:r>
              <a:rPr lang="fr-FR" sz="1800" dirty="0"/>
              <a:t>} </a:t>
            </a:r>
            <a:r>
              <a:rPr lang="fr-FR" sz="1800" dirty="0" err="1"/>
              <a:t>else</a:t>
            </a:r>
            <a:r>
              <a:rPr lang="fr-FR" sz="1800" dirty="0"/>
              <a:t> {</a:t>
            </a:r>
            <a:br>
              <a:rPr lang="fr-FR" sz="1800" dirty="0"/>
            </a:br>
            <a:r>
              <a:rPr lang="fr-FR" sz="1800" dirty="0"/>
              <a:t>    </a:t>
            </a:r>
            <a:r>
              <a:rPr lang="fr-FR" sz="1800" dirty="0" err="1"/>
              <a:t>echo</a:t>
            </a:r>
            <a:r>
              <a:rPr lang="fr-FR" sz="1800" dirty="0"/>
              <a:t> "n'est pas un entier\n";</a:t>
            </a:r>
            <a:br>
              <a:rPr lang="fr-FR" sz="1800" dirty="0"/>
            </a:br>
            <a:r>
              <a:rPr lang="fr-FR" sz="1800" dirty="0" smtClean="0"/>
              <a:t>}</a:t>
            </a:r>
          </a:p>
          <a:p>
            <a:pPr marL="0" indent="0">
              <a:buNone/>
            </a:pPr>
            <a:r>
              <a:rPr lang="fr-FR" sz="1800" dirty="0" smtClean="0"/>
              <a:t>?&gt; </a:t>
            </a:r>
          </a:p>
          <a:p>
            <a:pPr marL="0" indent="0">
              <a:buNone/>
            </a:pPr>
            <a:r>
              <a:rPr lang="fr-FR" sz="1800" dirty="0" smtClean="0"/>
              <a:t>affiche 	est un entier</a:t>
            </a:r>
            <a:endParaRPr lang="fr-FR" sz="1800" dirty="0"/>
          </a:p>
          <a:p>
            <a:pPr marL="0" indent="0">
              <a:buNone/>
            </a:pPr>
            <a:endParaRPr lang="fr-FR" sz="1800" dirty="0"/>
          </a:p>
        </p:txBody>
      </p:sp>
    </p:spTree>
    <p:extLst>
      <p:ext uri="{BB962C8B-B14F-4D97-AF65-F5344CB8AC3E}">
        <p14:creationId xmlns:p14="http://schemas.microsoft.com/office/powerpoint/2010/main" val="760353325"/>
      </p:ext>
    </p:extLst>
  </p:cSld>
  <p:clrMapOvr>
    <a:masterClrMapping/>
  </p:clrMapOvr>
  <p:transition spd="slow">
    <p:wipe dir="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La fonction </a:t>
            </a:r>
            <a:r>
              <a:rPr lang="fr-FR" b="1" i="1" dirty="0" smtClean="0">
                <a:solidFill>
                  <a:schemeClr val="accent2">
                    <a:lumMod val="75000"/>
                  </a:schemeClr>
                </a:solidFill>
              </a:rPr>
              <a:t>'</a:t>
            </a:r>
            <a:r>
              <a:rPr lang="fr-FR" b="1" i="1" dirty="0" err="1" smtClean="0">
                <a:solidFill>
                  <a:schemeClr val="accent2">
                    <a:lumMod val="75000"/>
                  </a:schemeClr>
                </a:solidFill>
              </a:rPr>
              <a:t>is_float</a:t>
            </a:r>
            <a:r>
              <a:rPr lang="fr-FR" b="1" i="1" dirty="0" smtClean="0">
                <a:solidFill>
                  <a:schemeClr val="accent2">
                    <a:lumMod val="75000"/>
                  </a:schemeClr>
                </a:solidFill>
              </a:rPr>
              <a:t>', '</a:t>
            </a:r>
            <a:r>
              <a:rPr lang="fr-FR" b="1" i="1" dirty="0" err="1" smtClean="0">
                <a:solidFill>
                  <a:schemeClr val="accent2">
                    <a:lumMod val="75000"/>
                  </a:schemeClr>
                </a:solidFill>
              </a:rPr>
              <a:t>is_real</a:t>
            </a:r>
            <a:r>
              <a:rPr lang="fr-FR" b="1" i="1" dirty="0" smtClean="0">
                <a:solidFill>
                  <a:schemeClr val="accent2">
                    <a:lumMod val="75000"/>
                  </a:schemeClr>
                </a:solidFill>
              </a:rPr>
              <a:t>' </a:t>
            </a:r>
            <a:r>
              <a:rPr lang="fr-FR" b="1" i="1" dirty="0" smtClean="0"/>
              <a:t>ou</a:t>
            </a:r>
            <a:r>
              <a:rPr lang="fr-FR" b="1" i="1" dirty="0" smtClean="0">
                <a:solidFill>
                  <a:schemeClr val="accent2">
                    <a:lumMod val="75000"/>
                  </a:schemeClr>
                </a:solidFill>
              </a:rPr>
              <a:t> '</a:t>
            </a:r>
            <a:r>
              <a:rPr lang="fr-FR" b="1" i="1" dirty="0" err="1" smtClean="0">
                <a:solidFill>
                  <a:schemeClr val="accent2">
                    <a:lumMod val="75000"/>
                  </a:schemeClr>
                </a:solidFill>
              </a:rPr>
              <a:t>is_double</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1800" dirty="0" err="1">
                <a:solidFill>
                  <a:schemeClr val="tx2">
                    <a:lumMod val="75000"/>
                  </a:schemeClr>
                </a:solidFill>
              </a:rPr>
              <a:t>bool</a:t>
            </a:r>
            <a:r>
              <a:rPr lang="fr-FR" sz="1800" dirty="0"/>
              <a:t> </a:t>
            </a:r>
            <a:r>
              <a:rPr lang="fr-FR" sz="1800" b="1" dirty="0" err="1" smtClean="0">
                <a:solidFill>
                  <a:schemeClr val="accent2">
                    <a:lumMod val="75000"/>
                  </a:schemeClr>
                </a:solidFill>
              </a:rPr>
              <a:t>is_float</a:t>
            </a:r>
            <a:r>
              <a:rPr lang="fr-FR" sz="1800" b="1" dirty="0" smtClean="0">
                <a:solidFill>
                  <a:schemeClr val="accent2">
                    <a:lumMod val="75000"/>
                  </a:schemeClr>
                </a:solidFill>
              </a:rPr>
              <a:t> </a:t>
            </a:r>
            <a:r>
              <a:rPr lang="fr-FR" sz="1800" dirty="0"/>
              <a:t>(</a:t>
            </a:r>
            <a:r>
              <a:rPr lang="fr-FR" sz="1800" b="1" dirty="0">
                <a:solidFill>
                  <a:schemeClr val="tx2">
                    <a:lumMod val="75000"/>
                  </a:schemeClr>
                </a:solidFill>
              </a:rPr>
              <a:t>$var</a:t>
            </a:r>
            <a:r>
              <a:rPr lang="fr-FR" sz="1800" dirty="0"/>
              <a:t>) </a:t>
            </a:r>
            <a:endParaRPr lang="fr-FR" sz="1800" dirty="0" smtClean="0"/>
          </a:p>
          <a:p>
            <a:pPr marL="0" indent="0">
              <a:buNone/>
            </a:pPr>
            <a:r>
              <a:rPr lang="fr-FR" sz="1800" dirty="0" err="1">
                <a:solidFill>
                  <a:schemeClr val="tx2">
                    <a:lumMod val="75000"/>
                  </a:schemeClr>
                </a:solidFill>
              </a:rPr>
              <a:t>bool</a:t>
            </a:r>
            <a:r>
              <a:rPr lang="fr-FR" sz="1800" dirty="0"/>
              <a:t> </a:t>
            </a:r>
            <a:r>
              <a:rPr lang="fr-FR" sz="1800" b="1" dirty="0" err="1" smtClean="0">
                <a:solidFill>
                  <a:schemeClr val="accent2">
                    <a:lumMod val="75000"/>
                  </a:schemeClr>
                </a:solidFill>
              </a:rPr>
              <a:t>is_double</a:t>
            </a:r>
            <a:r>
              <a:rPr lang="fr-FR" sz="1800" b="1" dirty="0" smtClean="0">
                <a:solidFill>
                  <a:schemeClr val="accent2">
                    <a:lumMod val="75000"/>
                  </a:schemeClr>
                </a:solidFill>
              </a:rPr>
              <a:t> </a:t>
            </a:r>
            <a:r>
              <a:rPr lang="fr-FR" sz="1800" dirty="0"/>
              <a:t>(</a:t>
            </a:r>
            <a:r>
              <a:rPr lang="fr-FR" sz="1800" b="1" dirty="0">
                <a:solidFill>
                  <a:schemeClr val="tx2">
                    <a:lumMod val="75000"/>
                  </a:schemeClr>
                </a:solidFill>
              </a:rPr>
              <a:t>$var</a:t>
            </a:r>
            <a:r>
              <a:rPr lang="fr-FR" sz="1800" dirty="0"/>
              <a:t>) </a:t>
            </a:r>
            <a:r>
              <a:rPr lang="fr-FR" sz="1800" dirty="0" smtClean="0"/>
              <a:t> (alias de </a:t>
            </a:r>
            <a:r>
              <a:rPr lang="fr-FR" sz="1800" b="1" dirty="0" err="1" smtClean="0">
                <a:solidFill>
                  <a:schemeClr val="accent2">
                    <a:lumMod val="75000"/>
                  </a:schemeClr>
                </a:solidFill>
              </a:rPr>
              <a:t>is_float</a:t>
            </a:r>
            <a:r>
              <a:rPr lang="fr-FR" sz="1800" dirty="0" smtClean="0"/>
              <a:t>)</a:t>
            </a:r>
          </a:p>
          <a:p>
            <a:pPr marL="0" indent="0">
              <a:buNone/>
            </a:pPr>
            <a:r>
              <a:rPr lang="fr-FR" sz="1800" dirty="0" err="1">
                <a:solidFill>
                  <a:schemeClr val="tx2">
                    <a:lumMod val="75000"/>
                  </a:schemeClr>
                </a:solidFill>
              </a:rPr>
              <a:t>bool</a:t>
            </a:r>
            <a:r>
              <a:rPr lang="fr-FR" sz="1800" dirty="0"/>
              <a:t> </a:t>
            </a:r>
            <a:r>
              <a:rPr lang="fr-FR" sz="1800" b="1" dirty="0" err="1">
                <a:solidFill>
                  <a:schemeClr val="accent2">
                    <a:lumMod val="75000"/>
                  </a:schemeClr>
                </a:solidFill>
              </a:rPr>
              <a:t>is_real</a:t>
            </a:r>
            <a:r>
              <a:rPr lang="fr-FR" sz="1800" b="1" dirty="0">
                <a:solidFill>
                  <a:schemeClr val="accent2">
                    <a:lumMod val="75000"/>
                  </a:schemeClr>
                </a:solidFill>
              </a:rPr>
              <a:t> </a:t>
            </a:r>
            <a:r>
              <a:rPr lang="fr-FR" sz="1800" dirty="0"/>
              <a:t>(</a:t>
            </a:r>
            <a:r>
              <a:rPr lang="fr-FR" sz="1800" b="1" dirty="0">
                <a:solidFill>
                  <a:schemeClr val="tx2">
                    <a:lumMod val="75000"/>
                  </a:schemeClr>
                </a:solidFill>
              </a:rPr>
              <a:t>$var</a:t>
            </a:r>
            <a:r>
              <a:rPr lang="fr-FR" sz="1800" dirty="0"/>
              <a:t>)  (alias de </a:t>
            </a:r>
            <a:r>
              <a:rPr lang="fr-FR" sz="1800" b="1" dirty="0" err="1">
                <a:solidFill>
                  <a:schemeClr val="accent2">
                    <a:lumMod val="75000"/>
                  </a:schemeClr>
                </a:solidFill>
              </a:rPr>
              <a:t>is_float</a:t>
            </a:r>
            <a:r>
              <a:rPr lang="fr-FR" sz="1800" dirty="0"/>
              <a:t>)</a:t>
            </a:r>
          </a:p>
          <a:p>
            <a:pPr marL="0" indent="0">
              <a:buNone/>
            </a:pPr>
            <a:endParaRPr lang="fr-FR" sz="1800" dirty="0"/>
          </a:p>
          <a:p>
            <a:pPr marL="0" indent="0">
              <a:buNone/>
            </a:pPr>
            <a:r>
              <a:rPr lang="fr-FR" sz="1800" dirty="0" smtClean="0"/>
              <a:t>Détermine </a:t>
            </a:r>
            <a:r>
              <a:rPr lang="fr-FR" sz="1800" dirty="0"/>
              <a:t>si une variable est de type nombre </a:t>
            </a:r>
            <a:r>
              <a:rPr lang="fr-FR" sz="1800" dirty="0" smtClean="0"/>
              <a:t>décimal</a:t>
            </a:r>
          </a:p>
          <a:p>
            <a:pPr marL="0" indent="0">
              <a:buNone/>
            </a:pPr>
            <a:r>
              <a:rPr lang="fr-FR" sz="1800" b="1" dirty="0" smtClean="0">
                <a:solidFill>
                  <a:schemeClr val="tx2">
                    <a:lumMod val="75000"/>
                  </a:schemeClr>
                </a:solidFill>
              </a:rPr>
              <a:t>$var </a:t>
            </a:r>
            <a:r>
              <a:rPr lang="fr-FR" sz="1800" dirty="0"/>
              <a:t>est la variable à évaluer.</a:t>
            </a:r>
          </a:p>
          <a:p>
            <a:pPr marL="0" indent="0">
              <a:buNone/>
            </a:pPr>
            <a:r>
              <a:rPr lang="fr-FR" sz="1800" dirty="0" smtClean="0"/>
              <a:t>Le </a:t>
            </a:r>
            <a:r>
              <a:rPr lang="fr-FR" sz="1800" dirty="0"/>
              <a:t>résultat est </a:t>
            </a:r>
            <a:r>
              <a:rPr lang="fr-FR" sz="1800" b="1" dirty="0">
                <a:solidFill>
                  <a:schemeClr val="tx2">
                    <a:lumMod val="75000"/>
                  </a:schemeClr>
                </a:solidFill>
              </a:rPr>
              <a:t>TRUE</a:t>
            </a:r>
            <a:r>
              <a:rPr lang="fr-FR" sz="1800" dirty="0"/>
              <a:t> si la variable est un nombre </a:t>
            </a:r>
            <a:r>
              <a:rPr lang="fr-FR" sz="1800" dirty="0" smtClean="0"/>
              <a:t>décimal, </a:t>
            </a:r>
            <a:r>
              <a:rPr lang="fr-FR" sz="1800" b="1" dirty="0">
                <a:solidFill>
                  <a:schemeClr val="tx2">
                    <a:lumMod val="75000"/>
                  </a:schemeClr>
                </a:solidFill>
              </a:rPr>
              <a:t>FALSE </a:t>
            </a:r>
            <a:r>
              <a:rPr lang="fr-FR" sz="1800" dirty="0"/>
              <a:t>sinon.</a:t>
            </a:r>
          </a:p>
          <a:p>
            <a:pPr marL="0" indent="0">
              <a:buNone/>
            </a:pPr>
            <a:r>
              <a:rPr lang="fr-FR" sz="1800" dirty="0" smtClean="0"/>
              <a:t>&lt;?</a:t>
            </a:r>
            <a:r>
              <a:rPr lang="fr-FR" sz="1800" dirty="0" err="1"/>
              <a:t>php</a:t>
            </a:r>
            <a:r>
              <a:rPr lang="fr-FR" sz="1800" dirty="0"/>
              <a:t/>
            </a:r>
            <a:br>
              <a:rPr lang="fr-FR" sz="1800" dirty="0"/>
            </a:br>
            <a:r>
              <a:rPr lang="en-US" sz="1800" dirty="0"/>
              <a:t>if (</a:t>
            </a:r>
            <a:r>
              <a:rPr lang="en-US" sz="1800" dirty="0" err="1" smtClean="0"/>
              <a:t>is_float</a:t>
            </a:r>
            <a:r>
              <a:rPr lang="en-US" sz="1800" dirty="0" smtClean="0"/>
              <a:t>(31.25</a:t>
            </a:r>
            <a:r>
              <a:rPr lang="en-US" sz="1800" dirty="0"/>
              <a:t>)) {</a:t>
            </a:r>
            <a:br>
              <a:rPr lang="en-US" sz="1800" dirty="0"/>
            </a:br>
            <a:r>
              <a:rPr lang="en-US" sz="1800" dirty="0"/>
              <a:t>    echo </a:t>
            </a:r>
            <a:r>
              <a:rPr lang="en-US" sz="1800" dirty="0" smtClean="0"/>
              <a:t>"</a:t>
            </a:r>
            <a:r>
              <a:rPr lang="en-US" sz="1800" dirty="0" err="1" smtClean="0"/>
              <a:t>est</a:t>
            </a:r>
            <a:r>
              <a:rPr lang="en-US" sz="1800" dirty="0" smtClean="0"/>
              <a:t> un </a:t>
            </a:r>
            <a:r>
              <a:rPr lang="en-US" sz="1800" dirty="0" err="1" smtClean="0"/>
              <a:t>nombre</a:t>
            </a:r>
            <a:r>
              <a:rPr lang="en-US" sz="1800" dirty="0" smtClean="0"/>
              <a:t> </a:t>
            </a:r>
            <a:r>
              <a:rPr lang="en-US" sz="1800" dirty="0" err="1" smtClean="0"/>
              <a:t>décimal</a:t>
            </a:r>
            <a:r>
              <a:rPr lang="en-US" sz="1800" dirty="0" smtClean="0"/>
              <a:t>\n</a:t>
            </a:r>
            <a:r>
              <a:rPr lang="en-US" sz="1800" dirty="0"/>
              <a:t>";</a:t>
            </a:r>
            <a:br>
              <a:rPr lang="en-US" sz="1800" dirty="0"/>
            </a:br>
            <a:r>
              <a:rPr lang="en-US" sz="1800" dirty="0"/>
              <a:t>} else {</a:t>
            </a:r>
            <a:br>
              <a:rPr lang="en-US" sz="1800" dirty="0"/>
            </a:br>
            <a:r>
              <a:rPr lang="en-US" sz="1800" dirty="0"/>
              <a:t>    echo </a:t>
            </a:r>
            <a:r>
              <a:rPr lang="en-US" sz="1800" dirty="0" smtClean="0"/>
              <a:t>"</a:t>
            </a:r>
            <a:r>
              <a:rPr lang="en-US" sz="1800" dirty="0" err="1" smtClean="0"/>
              <a:t>n'est</a:t>
            </a:r>
            <a:r>
              <a:rPr lang="en-US" sz="1800" dirty="0" smtClean="0"/>
              <a:t> pas un </a:t>
            </a:r>
            <a:r>
              <a:rPr lang="en-US" sz="1800" dirty="0" err="1"/>
              <a:t>nombre</a:t>
            </a:r>
            <a:r>
              <a:rPr lang="en-US" sz="1800" dirty="0"/>
              <a:t> </a:t>
            </a:r>
            <a:r>
              <a:rPr lang="en-US" sz="1800" dirty="0" err="1"/>
              <a:t>décimal</a:t>
            </a:r>
            <a:r>
              <a:rPr lang="en-US" sz="1800" dirty="0" smtClean="0"/>
              <a:t>\n</a:t>
            </a:r>
            <a:r>
              <a:rPr lang="en-US" sz="1800" dirty="0"/>
              <a:t>";</a:t>
            </a:r>
            <a:br>
              <a:rPr lang="en-US" sz="1800" dirty="0"/>
            </a:br>
            <a:r>
              <a:rPr lang="en-US" sz="1800" dirty="0" smtClean="0"/>
              <a:t>}</a:t>
            </a:r>
          </a:p>
          <a:p>
            <a:pPr marL="0" indent="0">
              <a:buNone/>
            </a:pPr>
            <a:r>
              <a:rPr lang="fr-FR" sz="1800" dirty="0" smtClean="0"/>
              <a:t>?&gt; </a:t>
            </a:r>
          </a:p>
          <a:p>
            <a:pPr marL="0" indent="0">
              <a:buNone/>
            </a:pPr>
            <a:r>
              <a:rPr lang="fr-FR" sz="1800" dirty="0" smtClean="0"/>
              <a:t>affiche 	est un </a:t>
            </a:r>
            <a:r>
              <a:rPr lang="fr-FR" sz="1800" dirty="0"/>
              <a:t>nombre décimal</a:t>
            </a:r>
          </a:p>
        </p:txBody>
      </p:sp>
    </p:spTree>
    <p:extLst>
      <p:ext uri="{BB962C8B-B14F-4D97-AF65-F5344CB8AC3E}">
        <p14:creationId xmlns:p14="http://schemas.microsoft.com/office/powerpoint/2010/main" val="1241747680"/>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bases</a:t>
            </a:r>
            <a:endParaRPr lang="fr-FR" dirty="0"/>
          </a:p>
        </p:txBody>
      </p:sp>
      <p:sp>
        <p:nvSpPr>
          <p:cNvPr id="3" name="Espace réservé du contenu 2"/>
          <p:cNvSpPr>
            <a:spLocks noGrp="1"/>
          </p:cNvSpPr>
          <p:nvPr>
            <p:ph idx="1"/>
          </p:nvPr>
        </p:nvSpPr>
        <p:spPr/>
        <p:txBody>
          <a:bodyPr>
            <a:normAutofit/>
          </a:bodyPr>
          <a:lstStyle/>
          <a:p>
            <a:pPr marL="0" indent="0">
              <a:buNone/>
            </a:pPr>
            <a:r>
              <a:rPr lang="fr-FR" sz="2000" dirty="0" smtClean="0"/>
              <a:t>Deuxième exemple :</a:t>
            </a:r>
          </a:p>
          <a:p>
            <a:pPr marL="0" indent="0">
              <a:buNone/>
            </a:pPr>
            <a:r>
              <a:rPr lang="fr-FR" sz="2000" b="1" dirty="0">
                <a:solidFill>
                  <a:srgbClr val="C00000"/>
                </a:solidFill>
              </a:rPr>
              <a:t>&lt;?</a:t>
            </a:r>
            <a:r>
              <a:rPr lang="fr-FR" sz="2000" b="1" dirty="0" smtClean="0">
                <a:solidFill>
                  <a:srgbClr val="C00000"/>
                </a:solidFill>
              </a:rPr>
              <a:t>PHP</a:t>
            </a:r>
          </a:p>
          <a:p>
            <a:pPr marL="0" indent="0">
              <a:buNone/>
            </a:pPr>
            <a:r>
              <a:rPr lang="fr-FR" sz="2000" dirty="0" smtClean="0"/>
              <a:t>	</a:t>
            </a:r>
            <a:r>
              <a:rPr lang="fr-FR" sz="2000" dirty="0" err="1" smtClean="0">
                <a:solidFill>
                  <a:schemeClr val="tx2"/>
                </a:solidFill>
              </a:rPr>
              <a:t>echo</a:t>
            </a:r>
            <a:r>
              <a:rPr lang="fr-FR" sz="2000" dirty="0" smtClean="0"/>
              <a:t> "Bonjour à tous !";</a:t>
            </a:r>
            <a:endParaRPr lang="fr-FR" sz="2000" dirty="0"/>
          </a:p>
          <a:p>
            <a:pPr marL="0" indent="0">
              <a:buNone/>
            </a:pPr>
            <a:r>
              <a:rPr lang="fr-FR" sz="2000" b="1" dirty="0" smtClean="0">
                <a:solidFill>
                  <a:srgbClr val="C00000"/>
                </a:solidFill>
              </a:rPr>
              <a:t>?&gt;</a:t>
            </a:r>
          </a:p>
          <a:p>
            <a:pPr marL="0" indent="0">
              <a:buNone/>
            </a:pPr>
            <a:r>
              <a:rPr lang="fr-FR" sz="2000" dirty="0" smtClean="0"/>
              <a:t>Cela donne :</a:t>
            </a:r>
          </a:p>
          <a:p>
            <a:pPr marL="0" indent="0">
              <a:buNone/>
            </a:pPr>
            <a:endParaRPr lang="fr-FR" sz="2000" dirty="0"/>
          </a:p>
          <a:p>
            <a:pPr marL="0" indent="0">
              <a:buNone/>
            </a:pPr>
            <a:endParaRPr lang="fr-FR" sz="2000" dirty="0" smtClean="0"/>
          </a:p>
          <a:p>
            <a:pPr marL="0" indent="0">
              <a:buNone/>
            </a:pPr>
            <a:r>
              <a:rPr lang="fr-FR" sz="2000" dirty="0" smtClean="0"/>
              <a:t>Ce n'est pas ce que je veux. Pourquoi ?</a:t>
            </a:r>
            <a:endParaRPr lang="fr-FR" sz="2000" dirty="0"/>
          </a:p>
          <a:p>
            <a:pPr marL="0" indent="0">
              <a:buNone/>
            </a:pPr>
            <a:endParaRPr lang="fr-FR" sz="2000" dirty="0" smtClean="0"/>
          </a:p>
          <a:p>
            <a:pPr marL="0" indent="0">
              <a:buNone/>
            </a:pPr>
            <a:endParaRPr lang="fr-FR" sz="2000" b="1" dirty="0" smtClean="0">
              <a:solidFill>
                <a:srgbClr val="C00000"/>
              </a:solidFill>
            </a:endParaRPr>
          </a:p>
          <a:p>
            <a:pPr marL="0" indent="0">
              <a:buNone/>
            </a:pPr>
            <a:endParaRPr lang="fr-FR" sz="2000" dirty="0"/>
          </a:p>
        </p:txBody>
      </p:sp>
      <p:pic>
        <p:nvPicPr>
          <p:cNvPr id="4" name="Image 3"/>
          <p:cNvPicPr>
            <a:picLocks noChangeAspect="1"/>
          </p:cNvPicPr>
          <p:nvPr/>
        </p:nvPicPr>
        <p:blipFill>
          <a:blip r:embed="rId2"/>
          <a:stretch>
            <a:fillRect/>
          </a:stretch>
        </p:blipFill>
        <p:spPr>
          <a:xfrm>
            <a:off x="971600" y="3449819"/>
            <a:ext cx="2657475" cy="590550"/>
          </a:xfrm>
          <a:prstGeom prst="rect">
            <a:avLst/>
          </a:prstGeom>
        </p:spPr>
      </p:pic>
    </p:spTree>
    <p:extLst>
      <p:ext uri="{BB962C8B-B14F-4D97-AF65-F5344CB8AC3E}">
        <p14:creationId xmlns:p14="http://schemas.microsoft.com/office/powerpoint/2010/main" val="1167082041"/>
      </p:ext>
    </p:extLst>
  </p:cSld>
  <p:clrMapOvr>
    <a:masterClrMapping/>
  </p:clrMapOvr>
  <p:transition spd="slow">
    <p:wipe dir="d"/>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La fonction </a:t>
            </a:r>
            <a:r>
              <a:rPr lang="fr-FR" b="1" i="1" dirty="0" smtClean="0">
                <a:solidFill>
                  <a:schemeClr val="accent2">
                    <a:lumMod val="75000"/>
                  </a:schemeClr>
                </a:solidFill>
              </a:rPr>
              <a:t>'</a:t>
            </a:r>
            <a:r>
              <a:rPr lang="fr-FR" b="1" i="1" dirty="0" err="1" smtClean="0">
                <a:solidFill>
                  <a:schemeClr val="accent2">
                    <a:lumMod val="75000"/>
                  </a:schemeClr>
                </a:solidFill>
              </a:rPr>
              <a:t>is_numeric</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556792"/>
            <a:ext cx="8274496" cy="5040561"/>
          </a:xfrm>
        </p:spPr>
        <p:txBody>
          <a:bodyPr numCol="1">
            <a:normAutofit/>
          </a:bodyPr>
          <a:lstStyle/>
          <a:p>
            <a:pPr marL="0" indent="0">
              <a:buNone/>
            </a:pPr>
            <a:r>
              <a:rPr lang="fr-FR" sz="1800" dirty="0" err="1">
                <a:solidFill>
                  <a:schemeClr val="tx2">
                    <a:lumMod val="75000"/>
                  </a:schemeClr>
                </a:solidFill>
              </a:rPr>
              <a:t>bool</a:t>
            </a:r>
            <a:r>
              <a:rPr lang="fr-FR" sz="1800" dirty="0"/>
              <a:t> </a:t>
            </a:r>
            <a:r>
              <a:rPr lang="fr-FR" sz="1800" b="1" dirty="0" err="1" smtClean="0">
                <a:solidFill>
                  <a:schemeClr val="accent2">
                    <a:lumMod val="75000"/>
                  </a:schemeClr>
                </a:solidFill>
              </a:rPr>
              <a:t>is_numeric</a:t>
            </a:r>
            <a:r>
              <a:rPr lang="fr-FR" sz="1800" b="1" dirty="0" smtClean="0">
                <a:solidFill>
                  <a:schemeClr val="accent2">
                    <a:lumMod val="75000"/>
                  </a:schemeClr>
                </a:solidFill>
              </a:rPr>
              <a:t> </a:t>
            </a:r>
            <a:r>
              <a:rPr lang="fr-FR" sz="1800" dirty="0"/>
              <a:t>(</a:t>
            </a:r>
            <a:r>
              <a:rPr lang="fr-FR" sz="1800" b="1" dirty="0">
                <a:solidFill>
                  <a:schemeClr val="tx2">
                    <a:lumMod val="75000"/>
                  </a:schemeClr>
                </a:solidFill>
              </a:rPr>
              <a:t>$var</a:t>
            </a:r>
            <a:r>
              <a:rPr lang="fr-FR" sz="1800" dirty="0"/>
              <a:t>) </a:t>
            </a:r>
            <a:endParaRPr lang="fr-FR" sz="1800" dirty="0" smtClean="0"/>
          </a:p>
          <a:p>
            <a:pPr marL="0" indent="0">
              <a:buNone/>
            </a:pPr>
            <a:endParaRPr lang="fr-FR" sz="1800" dirty="0"/>
          </a:p>
          <a:p>
            <a:pPr marL="0" indent="0">
              <a:buNone/>
            </a:pPr>
            <a:r>
              <a:rPr lang="fr-FR" sz="1800" dirty="0" smtClean="0"/>
              <a:t>Détermine </a:t>
            </a:r>
            <a:r>
              <a:rPr lang="fr-FR" sz="1800" dirty="0"/>
              <a:t>si une variable est </a:t>
            </a:r>
            <a:r>
              <a:rPr lang="fr-FR" sz="1800" dirty="0" smtClean="0"/>
              <a:t>considérée de </a:t>
            </a:r>
            <a:r>
              <a:rPr lang="fr-FR" sz="1800" dirty="0"/>
              <a:t>type </a:t>
            </a:r>
            <a:r>
              <a:rPr lang="fr-FR" sz="1800" dirty="0" smtClean="0"/>
              <a:t>numérique :</a:t>
            </a:r>
          </a:p>
          <a:p>
            <a:r>
              <a:rPr lang="fr-FR" sz="1800" dirty="0" smtClean="0"/>
              <a:t>Un nombre entier ou décimal</a:t>
            </a:r>
          </a:p>
          <a:p>
            <a:r>
              <a:rPr lang="fr-FR" sz="1800" dirty="0" smtClean="0"/>
              <a:t>Les </a:t>
            </a:r>
            <a:r>
              <a:rPr lang="fr-FR" sz="1800" dirty="0"/>
              <a:t>chaînes numériques </a:t>
            </a:r>
            <a:r>
              <a:rPr lang="fr-FR" sz="1800" dirty="0" smtClean="0"/>
              <a:t>composées de </a:t>
            </a:r>
            <a:r>
              <a:rPr lang="fr-FR" sz="1800" dirty="0"/>
              <a:t>signes, de n'importe quel nombre de chiffres, optionnellement d'une partie décimale ainsi qu'une partie exponentielle. </a:t>
            </a:r>
            <a:endParaRPr lang="fr-FR" sz="1800" dirty="0" smtClean="0"/>
          </a:p>
          <a:p>
            <a:r>
              <a:rPr lang="fr-FR" sz="1800" i="1" dirty="0" smtClean="0"/>
              <a:t>+</a:t>
            </a:r>
            <a:r>
              <a:rPr lang="fr-FR" sz="1800" i="1" dirty="0"/>
              <a:t>0123.45e6</a:t>
            </a:r>
            <a:r>
              <a:rPr lang="fr-FR" sz="1800" dirty="0"/>
              <a:t> est une valeur </a:t>
            </a:r>
            <a:r>
              <a:rPr lang="fr-FR" sz="1800" dirty="0" smtClean="0"/>
              <a:t>numérique. </a:t>
            </a:r>
          </a:p>
          <a:p>
            <a:r>
              <a:rPr lang="fr-FR" sz="1800" dirty="0" smtClean="0"/>
              <a:t>La </a:t>
            </a:r>
            <a:r>
              <a:rPr lang="fr-FR" sz="1800" dirty="0"/>
              <a:t>notation hexadécimale (</a:t>
            </a:r>
            <a:r>
              <a:rPr lang="fr-FR" sz="1800" i="1" dirty="0"/>
              <a:t>0xFF</a:t>
            </a:r>
            <a:r>
              <a:rPr lang="fr-FR" sz="1800" dirty="0"/>
              <a:t>) </a:t>
            </a:r>
            <a:r>
              <a:rPr lang="fr-FR" sz="1800" dirty="0" smtClean="0"/>
              <a:t>est également de type numérique, </a:t>
            </a:r>
            <a:r>
              <a:rPr lang="fr-FR" sz="1800" dirty="0"/>
              <a:t>mais uniquement sans un signe, sans décimale et sans partie exponentielle.</a:t>
            </a:r>
            <a:endParaRPr lang="fr-FR" sz="1800" dirty="0" smtClean="0"/>
          </a:p>
          <a:p>
            <a:pPr marL="0" indent="0">
              <a:buNone/>
            </a:pPr>
            <a:endParaRPr lang="fr-FR" sz="1800" b="1" dirty="0" smtClean="0">
              <a:solidFill>
                <a:schemeClr val="tx2">
                  <a:lumMod val="75000"/>
                </a:schemeClr>
              </a:solidFill>
            </a:endParaRPr>
          </a:p>
          <a:p>
            <a:pPr marL="0" indent="0">
              <a:buNone/>
            </a:pPr>
            <a:r>
              <a:rPr lang="fr-FR" sz="1800" b="1" dirty="0" smtClean="0">
                <a:solidFill>
                  <a:schemeClr val="tx2">
                    <a:lumMod val="75000"/>
                  </a:schemeClr>
                </a:solidFill>
              </a:rPr>
              <a:t>$var </a:t>
            </a:r>
            <a:r>
              <a:rPr lang="fr-FR" sz="1800" dirty="0"/>
              <a:t>est la variable à évaluer</a:t>
            </a:r>
            <a:r>
              <a:rPr lang="fr-FR" sz="1800" dirty="0" smtClean="0"/>
              <a:t>.</a:t>
            </a:r>
          </a:p>
          <a:p>
            <a:pPr marL="0" indent="0">
              <a:buNone/>
            </a:pPr>
            <a:endParaRPr lang="fr-FR" sz="1800" dirty="0"/>
          </a:p>
          <a:p>
            <a:pPr marL="0" indent="0">
              <a:buNone/>
            </a:pPr>
            <a:r>
              <a:rPr lang="fr-FR" sz="1800" dirty="0" smtClean="0"/>
              <a:t>Le </a:t>
            </a:r>
            <a:r>
              <a:rPr lang="fr-FR" sz="1800" dirty="0"/>
              <a:t>résultat est </a:t>
            </a:r>
            <a:r>
              <a:rPr lang="fr-FR" sz="1800" b="1" dirty="0">
                <a:solidFill>
                  <a:schemeClr val="tx2">
                    <a:lumMod val="75000"/>
                  </a:schemeClr>
                </a:solidFill>
              </a:rPr>
              <a:t>TRUE</a:t>
            </a:r>
            <a:r>
              <a:rPr lang="fr-FR" sz="1800" dirty="0"/>
              <a:t> si la variable </a:t>
            </a:r>
            <a:r>
              <a:rPr lang="fr-FR" sz="1800" dirty="0" smtClean="0"/>
              <a:t>fait partie des cas définis ci-dessus, </a:t>
            </a:r>
            <a:r>
              <a:rPr lang="fr-FR" sz="1800" b="1" dirty="0">
                <a:solidFill>
                  <a:schemeClr val="tx2">
                    <a:lumMod val="75000"/>
                  </a:schemeClr>
                </a:solidFill>
              </a:rPr>
              <a:t>FALSE </a:t>
            </a:r>
            <a:r>
              <a:rPr lang="fr-FR" sz="1800" dirty="0"/>
              <a:t>sinon</a:t>
            </a:r>
            <a:r>
              <a:rPr lang="fr-FR" sz="1800" dirty="0" smtClean="0"/>
              <a:t>.</a:t>
            </a:r>
            <a:endParaRPr lang="fr-FR" sz="1800" dirty="0"/>
          </a:p>
        </p:txBody>
      </p:sp>
    </p:spTree>
    <p:extLst>
      <p:ext uri="{BB962C8B-B14F-4D97-AF65-F5344CB8AC3E}">
        <p14:creationId xmlns:p14="http://schemas.microsoft.com/office/powerpoint/2010/main" val="406640696"/>
      </p:ext>
    </p:extLst>
  </p:cSld>
  <p:clrMapOvr>
    <a:masterClrMapping/>
  </p:clrMapOvr>
  <p:transition spd="slow">
    <p:wipe dir="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6834336" cy="1143000"/>
          </a:xfrm>
        </p:spPr>
        <p:txBody>
          <a:bodyPr/>
          <a:lstStyle/>
          <a:p>
            <a:r>
              <a:rPr lang="fr-FR" b="1" i="1" dirty="0" smtClean="0"/>
              <a:t>La fonction </a:t>
            </a:r>
            <a:r>
              <a:rPr lang="fr-FR" b="1" i="1" dirty="0" smtClean="0">
                <a:solidFill>
                  <a:schemeClr val="accent2">
                    <a:lumMod val="75000"/>
                  </a:schemeClr>
                </a:solidFill>
              </a:rPr>
              <a:t>'</a:t>
            </a:r>
            <a:r>
              <a:rPr lang="fr-FR" b="1" i="1" dirty="0" err="1" smtClean="0">
                <a:solidFill>
                  <a:schemeClr val="accent2">
                    <a:lumMod val="75000"/>
                  </a:schemeClr>
                </a:solidFill>
              </a:rPr>
              <a:t>is_numeric</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340768"/>
            <a:ext cx="8274496" cy="5256585"/>
          </a:xfrm>
        </p:spPr>
        <p:txBody>
          <a:bodyPr numCol="1">
            <a:normAutofit lnSpcReduction="10000"/>
          </a:bodyPr>
          <a:lstStyle/>
          <a:p>
            <a:pPr marL="0" indent="0">
              <a:buNone/>
            </a:pPr>
            <a:r>
              <a:rPr lang="fr-FR" sz="1800" dirty="0" err="1">
                <a:solidFill>
                  <a:schemeClr val="tx2">
                    <a:lumMod val="75000"/>
                  </a:schemeClr>
                </a:solidFill>
              </a:rPr>
              <a:t>bool</a:t>
            </a:r>
            <a:r>
              <a:rPr lang="fr-FR" sz="1800" dirty="0"/>
              <a:t> </a:t>
            </a:r>
            <a:r>
              <a:rPr lang="fr-FR" sz="1800" b="1" dirty="0" err="1" smtClean="0">
                <a:solidFill>
                  <a:schemeClr val="accent2">
                    <a:lumMod val="75000"/>
                  </a:schemeClr>
                </a:solidFill>
              </a:rPr>
              <a:t>is_numeric</a:t>
            </a:r>
            <a:r>
              <a:rPr lang="fr-FR" sz="1800" b="1" dirty="0" smtClean="0">
                <a:solidFill>
                  <a:schemeClr val="accent2">
                    <a:lumMod val="75000"/>
                  </a:schemeClr>
                </a:solidFill>
              </a:rPr>
              <a:t> </a:t>
            </a:r>
            <a:r>
              <a:rPr lang="fr-FR" sz="1800" dirty="0"/>
              <a:t>(</a:t>
            </a:r>
            <a:r>
              <a:rPr lang="fr-FR" sz="1800" b="1" dirty="0">
                <a:solidFill>
                  <a:schemeClr val="tx2">
                    <a:lumMod val="75000"/>
                  </a:schemeClr>
                </a:solidFill>
              </a:rPr>
              <a:t>$var</a:t>
            </a:r>
            <a:r>
              <a:rPr lang="fr-FR" sz="1800" dirty="0"/>
              <a:t>) </a:t>
            </a:r>
            <a:endParaRPr lang="fr-FR" sz="1800" dirty="0" smtClean="0"/>
          </a:p>
          <a:p>
            <a:pPr marL="0" indent="0">
              <a:buNone/>
            </a:pPr>
            <a:r>
              <a:rPr lang="fr-FR" sz="1800" dirty="0" smtClean="0"/>
              <a:t>exemple :</a:t>
            </a:r>
            <a:endParaRPr lang="fr-FR" sz="1800" dirty="0"/>
          </a:p>
          <a:p>
            <a:pPr marL="0" indent="0">
              <a:buNone/>
            </a:pPr>
            <a:r>
              <a:rPr lang="fr-FR" sz="1800" dirty="0"/>
              <a:t>&lt;?</a:t>
            </a:r>
            <a:r>
              <a:rPr lang="fr-FR" sz="1800" dirty="0" err="1"/>
              <a:t>php</a:t>
            </a:r>
            <a:r>
              <a:rPr lang="fr-FR" sz="1800" dirty="0"/>
              <a:t/>
            </a:r>
            <a:br>
              <a:rPr lang="fr-FR" sz="1800" dirty="0"/>
            </a:br>
            <a:r>
              <a:rPr lang="fr-FR" sz="1800" dirty="0"/>
              <a:t>$tests = </a:t>
            </a:r>
            <a:r>
              <a:rPr lang="fr-FR" sz="1800" dirty="0" err="1"/>
              <a:t>array</a:t>
            </a:r>
            <a:r>
              <a:rPr lang="fr-FR" sz="1800" dirty="0"/>
              <a:t>(</a:t>
            </a:r>
            <a:br>
              <a:rPr lang="fr-FR" sz="1800" dirty="0"/>
            </a:br>
            <a:r>
              <a:rPr lang="fr-FR" sz="1800" dirty="0"/>
              <a:t>    "42", </a:t>
            </a:r>
            <a:br>
              <a:rPr lang="fr-FR" sz="1800" dirty="0"/>
            </a:br>
            <a:r>
              <a:rPr lang="fr-FR" sz="1800" dirty="0"/>
              <a:t>    1337, </a:t>
            </a:r>
            <a:br>
              <a:rPr lang="fr-FR" sz="1800" dirty="0"/>
            </a:br>
            <a:r>
              <a:rPr lang="fr-FR" sz="1800" dirty="0"/>
              <a:t>    "1e4", </a:t>
            </a:r>
            <a:br>
              <a:rPr lang="fr-FR" sz="1800" dirty="0"/>
            </a:br>
            <a:r>
              <a:rPr lang="fr-FR" sz="1800" dirty="0"/>
              <a:t>    "not </a:t>
            </a:r>
            <a:r>
              <a:rPr lang="fr-FR" sz="1800" dirty="0" err="1"/>
              <a:t>numeric</a:t>
            </a:r>
            <a:r>
              <a:rPr lang="fr-FR" sz="1800" dirty="0"/>
              <a:t>", </a:t>
            </a:r>
            <a:br>
              <a:rPr lang="fr-FR" sz="1800" dirty="0"/>
            </a:br>
            <a:r>
              <a:rPr lang="fr-FR" sz="1800" dirty="0"/>
              <a:t>    </a:t>
            </a:r>
            <a:r>
              <a:rPr lang="fr-FR" sz="1800" dirty="0" err="1"/>
              <a:t>array</a:t>
            </a:r>
            <a:r>
              <a:rPr lang="fr-FR" sz="1800" dirty="0"/>
              <a:t>(), </a:t>
            </a:r>
            <a:br>
              <a:rPr lang="fr-FR" sz="1800" dirty="0"/>
            </a:br>
            <a:r>
              <a:rPr lang="fr-FR" sz="1800" dirty="0"/>
              <a:t>    9.1</a:t>
            </a:r>
            <a:br>
              <a:rPr lang="fr-FR" sz="1800" dirty="0"/>
            </a:br>
            <a:r>
              <a:rPr lang="fr-FR" sz="1800" dirty="0"/>
              <a:t>);</a:t>
            </a:r>
            <a:br>
              <a:rPr lang="fr-FR" sz="1800" dirty="0"/>
            </a:br>
            <a:r>
              <a:rPr lang="fr-FR" sz="1800" dirty="0" err="1" smtClean="0"/>
              <a:t>foreach</a:t>
            </a:r>
            <a:r>
              <a:rPr lang="fr-FR" sz="1800" dirty="0"/>
              <a:t> ($tests as $</a:t>
            </a:r>
            <a:r>
              <a:rPr lang="fr-FR" sz="1800" dirty="0" err="1"/>
              <a:t>element</a:t>
            </a:r>
            <a:r>
              <a:rPr lang="fr-FR" sz="1800" dirty="0"/>
              <a:t>) {</a:t>
            </a:r>
            <a:br>
              <a:rPr lang="fr-FR" sz="1800" dirty="0"/>
            </a:br>
            <a:r>
              <a:rPr lang="fr-FR" sz="1800" dirty="0"/>
              <a:t>    if (</a:t>
            </a:r>
            <a:r>
              <a:rPr lang="fr-FR" sz="1800" dirty="0" err="1"/>
              <a:t>is_numeric</a:t>
            </a:r>
            <a:r>
              <a:rPr lang="fr-FR" sz="1800" dirty="0"/>
              <a:t>($</a:t>
            </a:r>
            <a:r>
              <a:rPr lang="fr-FR" sz="1800" dirty="0" err="1"/>
              <a:t>element</a:t>
            </a:r>
            <a:r>
              <a:rPr lang="fr-FR" sz="1800" dirty="0"/>
              <a:t>)) {</a:t>
            </a:r>
            <a:br>
              <a:rPr lang="fr-FR" sz="1800" dirty="0"/>
            </a:br>
            <a:r>
              <a:rPr lang="fr-FR" sz="1800" dirty="0"/>
              <a:t>        </a:t>
            </a:r>
            <a:r>
              <a:rPr lang="fr-FR" sz="1800" dirty="0" err="1"/>
              <a:t>echo</a:t>
            </a:r>
            <a:r>
              <a:rPr lang="fr-FR" sz="1800" dirty="0"/>
              <a:t> "'{$</a:t>
            </a:r>
            <a:r>
              <a:rPr lang="fr-FR" sz="1800" dirty="0" err="1"/>
              <a:t>element</a:t>
            </a:r>
            <a:r>
              <a:rPr lang="fr-FR" sz="1800" dirty="0"/>
              <a:t>}' est de type numérique", PHP_EOL;</a:t>
            </a:r>
            <a:br>
              <a:rPr lang="fr-FR" sz="1800" dirty="0"/>
            </a:br>
            <a:r>
              <a:rPr lang="fr-FR" sz="1800" dirty="0"/>
              <a:t>    } </a:t>
            </a:r>
            <a:r>
              <a:rPr lang="fr-FR" sz="1800" dirty="0" err="1"/>
              <a:t>else</a:t>
            </a:r>
            <a:r>
              <a:rPr lang="fr-FR" sz="1800" dirty="0"/>
              <a:t> {</a:t>
            </a:r>
            <a:br>
              <a:rPr lang="fr-FR" sz="1800" dirty="0"/>
            </a:br>
            <a:r>
              <a:rPr lang="fr-FR" sz="1800" dirty="0"/>
              <a:t>        </a:t>
            </a:r>
            <a:r>
              <a:rPr lang="fr-FR" sz="1800" dirty="0" err="1"/>
              <a:t>echo</a:t>
            </a:r>
            <a:r>
              <a:rPr lang="fr-FR" sz="1800" dirty="0"/>
              <a:t> "'{$</a:t>
            </a:r>
            <a:r>
              <a:rPr lang="fr-FR" sz="1800" dirty="0" err="1"/>
              <a:t>element</a:t>
            </a:r>
            <a:r>
              <a:rPr lang="fr-FR" sz="1800" dirty="0"/>
              <a:t>}' n'est pas de type numérique", PHP_EOL;</a:t>
            </a:r>
            <a:br>
              <a:rPr lang="fr-FR" sz="1800" dirty="0"/>
            </a:br>
            <a:r>
              <a:rPr lang="fr-FR" sz="1800" dirty="0"/>
              <a:t>    }</a:t>
            </a:r>
            <a:br>
              <a:rPr lang="fr-FR" sz="1800" dirty="0"/>
            </a:br>
            <a:r>
              <a:rPr lang="fr-FR" sz="1800" dirty="0"/>
              <a:t>}</a:t>
            </a:r>
            <a:br>
              <a:rPr lang="fr-FR" sz="1800" dirty="0"/>
            </a:br>
            <a:r>
              <a:rPr lang="fr-FR" sz="1800" dirty="0"/>
              <a:t>?&gt; </a:t>
            </a:r>
          </a:p>
        </p:txBody>
      </p:sp>
      <p:sp>
        <p:nvSpPr>
          <p:cNvPr id="4" name="ZoneTexte 3"/>
          <p:cNvSpPr txBox="1"/>
          <p:nvPr/>
        </p:nvSpPr>
        <p:spPr>
          <a:xfrm>
            <a:off x="4355976" y="1916832"/>
            <a:ext cx="4464495" cy="1754326"/>
          </a:xfrm>
          <a:prstGeom prst="rect">
            <a:avLst/>
          </a:prstGeom>
          <a:noFill/>
        </p:spPr>
        <p:txBody>
          <a:bodyPr wrap="square" rtlCol="0">
            <a:spAutoFit/>
          </a:bodyPr>
          <a:lstStyle/>
          <a:p>
            <a:r>
              <a:rPr lang="fr-FR" dirty="0"/>
              <a:t>' 42' est de type numérique </a:t>
            </a:r>
            <a:endParaRPr lang="fr-FR" dirty="0" smtClean="0"/>
          </a:p>
          <a:p>
            <a:r>
              <a:rPr lang="fr-FR" dirty="0" smtClean="0"/>
              <a:t>'1337</a:t>
            </a:r>
            <a:r>
              <a:rPr lang="fr-FR" dirty="0"/>
              <a:t>' est de type numérique '1e4' est de type </a:t>
            </a:r>
            <a:r>
              <a:rPr lang="fr-FR" dirty="0" smtClean="0"/>
              <a:t>numérique</a:t>
            </a:r>
          </a:p>
          <a:p>
            <a:r>
              <a:rPr lang="fr-FR" dirty="0"/>
              <a:t>'</a:t>
            </a:r>
            <a:r>
              <a:rPr lang="fr-FR" dirty="0" smtClean="0"/>
              <a:t>not </a:t>
            </a:r>
            <a:r>
              <a:rPr lang="fr-FR" dirty="0" err="1"/>
              <a:t>numeric</a:t>
            </a:r>
            <a:r>
              <a:rPr lang="fr-FR" dirty="0"/>
              <a:t>' n'est pas de type numérique '</a:t>
            </a:r>
            <a:r>
              <a:rPr lang="fr-FR" dirty="0" err="1"/>
              <a:t>Array</a:t>
            </a:r>
            <a:r>
              <a:rPr lang="fr-FR" dirty="0"/>
              <a:t>' n'est pas de type numérique </a:t>
            </a:r>
            <a:endParaRPr lang="fr-FR" dirty="0" smtClean="0"/>
          </a:p>
          <a:p>
            <a:r>
              <a:rPr lang="fr-FR" dirty="0" smtClean="0"/>
              <a:t>'9.1</a:t>
            </a:r>
            <a:r>
              <a:rPr lang="fr-FR" dirty="0"/>
              <a:t>' est de type numérique</a:t>
            </a:r>
          </a:p>
        </p:txBody>
      </p:sp>
    </p:spTree>
    <p:extLst>
      <p:ext uri="{BB962C8B-B14F-4D97-AF65-F5344CB8AC3E}">
        <p14:creationId xmlns:p14="http://schemas.microsoft.com/office/powerpoint/2010/main" val="3516538132"/>
      </p:ext>
    </p:extLst>
  </p:cSld>
  <p:clrMapOvr>
    <a:masterClrMapping/>
  </p:clrMapOvr>
  <p:transition spd="slow">
    <p:wipe dir="d"/>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6834336" cy="1143000"/>
          </a:xfrm>
        </p:spPr>
        <p:txBody>
          <a:bodyPr/>
          <a:lstStyle/>
          <a:p>
            <a:r>
              <a:rPr lang="fr-FR" b="1" i="1" dirty="0" smtClean="0"/>
              <a:t>La fonction </a:t>
            </a:r>
            <a:r>
              <a:rPr lang="fr-FR" b="1" i="1" dirty="0" smtClean="0">
                <a:solidFill>
                  <a:schemeClr val="accent2">
                    <a:lumMod val="75000"/>
                  </a:schemeClr>
                </a:solidFill>
              </a:rPr>
              <a:t>'</a:t>
            </a:r>
            <a:r>
              <a:rPr lang="fr-FR" b="1" i="1" dirty="0" err="1" smtClean="0">
                <a:solidFill>
                  <a:schemeClr val="accent2">
                    <a:lumMod val="75000"/>
                  </a:schemeClr>
                </a:solidFill>
              </a:rPr>
              <a:t>ctype_digit</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196752"/>
            <a:ext cx="8274496" cy="5400601"/>
          </a:xfrm>
        </p:spPr>
        <p:txBody>
          <a:bodyPr numCol="1">
            <a:normAutofit lnSpcReduction="10000"/>
          </a:bodyPr>
          <a:lstStyle/>
          <a:p>
            <a:pPr marL="0" indent="0">
              <a:buNone/>
            </a:pPr>
            <a:r>
              <a:rPr lang="fr-FR" sz="1800" dirty="0" err="1">
                <a:solidFill>
                  <a:schemeClr val="tx2">
                    <a:lumMod val="75000"/>
                  </a:schemeClr>
                </a:solidFill>
              </a:rPr>
              <a:t>bool</a:t>
            </a:r>
            <a:r>
              <a:rPr lang="fr-FR" sz="1800" dirty="0"/>
              <a:t> </a:t>
            </a:r>
            <a:r>
              <a:rPr lang="fr-FR" sz="1800" b="1" dirty="0" err="1" smtClean="0">
                <a:solidFill>
                  <a:schemeClr val="accent2">
                    <a:lumMod val="75000"/>
                  </a:schemeClr>
                </a:solidFill>
              </a:rPr>
              <a:t>ctype_digit</a:t>
            </a:r>
            <a:r>
              <a:rPr lang="fr-FR" sz="1800" b="1" dirty="0" smtClean="0">
                <a:solidFill>
                  <a:schemeClr val="accent2">
                    <a:lumMod val="75000"/>
                  </a:schemeClr>
                </a:solidFill>
              </a:rPr>
              <a:t> </a:t>
            </a:r>
            <a:r>
              <a:rPr lang="fr-FR" sz="1800" dirty="0"/>
              <a:t>(</a:t>
            </a:r>
            <a:r>
              <a:rPr lang="fr-FR" sz="1800" b="1" dirty="0">
                <a:solidFill>
                  <a:schemeClr val="tx2">
                    <a:lumMod val="75000"/>
                  </a:schemeClr>
                </a:solidFill>
              </a:rPr>
              <a:t>$var</a:t>
            </a:r>
            <a:r>
              <a:rPr lang="fr-FR" sz="1800" dirty="0"/>
              <a:t>) </a:t>
            </a:r>
            <a:endParaRPr lang="fr-FR" sz="1800" dirty="0" smtClean="0"/>
          </a:p>
          <a:p>
            <a:pPr marL="0" indent="0">
              <a:buNone/>
            </a:pPr>
            <a:r>
              <a:rPr lang="fr-FR" sz="1800" dirty="0" smtClean="0"/>
              <a:t>vérifie </a:t>
            </a:r>
            <a:r>
              <a:rPr lang="fr-FR" sz="1800" dirty="0"/>
              <a:t>si tous les caractères de la chaîne </a:t>
            </a:r>
            <a:r>
              <a:rPr lang="fr-FR" sz="1800" b="1" dirty="0" smtClean="0">
                <a:solidFill>
                  <a:schemeClr val="tx2">
                    <a:lumMod val="75000"/>
                  </a:schemeClr>
                </a:solidFill>
              </a:rPr>
              <a:t>$</a:t>
            </a:r>
            <a:r>
              <a:rPr lang="fr-FR" sz="1800" b="1" dirty="0">
                <a:solidFill>
                  <a:schemeClr val="tx2">
                    <a:lumMod val="75000"/>
                  </a:schemeClr>
                </a:solidFill>
              </a:rPr>
              <a:t>var </a:t>
            </a:r>
            <a:r>
              <a:rPr lang="fr-FR" sz="1800" dirty="0" smtClean="0"/>
              <a:t>sont </a:t>
            </a:r>
            <a:r>
              <a:rPr lang="fr-FR" sz="1800" dirty="0"/>
              <a:t>des chiffres. </a:t>
            </a:r>
          </a:p>
          <a:p>
            <a:pPr marL="0" indent="0">
              <a:buNone/>
            </a:pPr>
            <a:r>
              <a:rPr lang="fr-FR" sz="1800" b="1" dirty="0">
                <a:solidFill>
                  <a:schemeClr val="tx2">
                    <a:lumMod val="75000"/>
                  </a:schemeClr>
                </a:solidFill>
              </a:rPr>
              <a:t>$var </a:t>
            </a:r>
            <a:r>
              <a:rPr lang="fr-FR" sz="1800" dirty="0"/>
              <a:t>est la variable </a:t>
            </a:r>
            <a:r>
              <a:rPr lang="fr-FR" sz="1800" dirty="0" smtClean="0"/>
              <a:t>chaine de caractères (string) à </a:t>
            </a:r>
            <a:r>
              <a:rPr lang="fr-FR" sz="1800" dirty="0"/>
              <a:t>évaluer.</a:t>
            </a:r>
          </a:p>
          <a:p>
            <a:pPr marL="0" indent="0">
              <a:buNone/>
            </a:pPr>
            <a:r>
              <a:rPr lang="fr-FR" sz="1800" dirty="0"/>
              <a:t>Retourne </a:t>
            </a:r>
            <a:r>
              <a:rPr lang="fr-FR" sz="1800" b="1" dirty="0"/>
              <a:t>TRUE</a:t>
            </a:r>
            <a:r>
              <a:rPr lang="fr-FR" sz="1800" dirty="0"/>
              <a:t> si tous les caractères de </a:t>
            </a:r>
            <a:r>
              <a:rPr lang="fr-FR" sz="1800" b="1" dirty="0">
                <a:solidFill>
                  <a:schemeClr val="tx2">
                    <a:lumMod val="75000"/>
                  </a:schemeClr>
                </a:solidFill>
              </a:rPr>
              <a:t>$var </a:t>
            </a:r>
            <a:r>
              <a:rPr lang="fr-FR" sz="1800" dirty="0" smtClean="0"/>
              <a:t>sont </a:t>
            </a:r>
            <a:r>
              <a:rPr lang="fr-FR" sz="1800" dirty="0"/>
              <a:t>des </a:t>
            </a:r>
            <a:r>
              <a:rPr lang="fr-FR" sz="1800" dirty="0" smtClean="0"/>
              <a:t>chiffres, </a:t>
            </a:r>
            <a:r>
              <a:rPr lang="fr-FR" sz="1800" b="1" dirty="0"/>
              <a:t>FALSE</a:t>
            </a:r>
            <a:r>
              <a:rPr lang="fr-FR" sz="1800" dirty="0"/>
              <a:t> sinon. </a:t>
            </a:r>
            <a:endParaRPr lang="fr-FR" sz="1800" dirty="0" smtClean="0"/>
          </a:p>
          <a:p>
            <a:pPr marL="0" indent="0">
              <a:buNone/>
            </a:pPr>
            <a:r>
              <a:rPr lang="fr-FR" sz="1800" dirty="0" smtClean="0"/>
              <a:t>exemple :</a:t>
            </a:r>
            <a:endParaRPr lang="fr-FR" sz="1800" dirty="0"/>
          </a:p>
          <a:p>
            <a:pPr marL="0" indent="0">
              <a:buNone/>
            </a:pPr>
            <a:r>
              <a:rPr lang="fr-FR" sz="1800" dirty="0"/>
              <a:t>&lt;?</a:t>
            </a:r>
            <a:r>
              <a:rPr lang="fr-FR" sz="1800" dirty="0" err="1"/>
              <a:t>php</a:t>
            </a:r>
            <a:r>
              <a:rPr lang="fr-FR" sz="1800" dirty="0"/>
              <a:t/>
            </a:r>
            <a:br>
              <a:rPr lang="fr-FR" sz="1800" dirty="0"/>
            </a:br>
            <a:r>
              <a:rPr lang="fr-FR" sz="1800" dirty="0"/>
              <a:t>$strings = </a:t>
            </a:r>
            <a:r>
              <a:rPr lang="fr-FR" sz="1800" dirty="0" err="1"/>
              <a:t>array</a:t>
            </a:r>
            <a:r>
              <a:rPr lang="fr-FR" sz="1800" dirty="0"/>
              <a:t>('1820.20', '10002', 'wsl!12');</a:t>
            </a:r>
            <a:br>
              <a:rPr lang="fr-FR" sz="1800" dirty="0"/>
            </a:br>
            <a:r>
              <a:rPr lang="fr-FR" sz="1800" dirty="0" err="1"/>
              <a:t>foreach</a:t>
            </a:r>
            <a:r>
              <a:rPr lang="fr-FR" sz="1800" dirty="0"/>
              <a:t> ($strings as $</a:t>
            </a:r>
            <a:r>
              <a:rPr lang="fr-FR" sz="1800" dirty="0" err="1"/>
              <a:t>testcase</a:t>
            </a:r>
            <a:r>
              <a:rPr lang="fr-FR" sz="1800" dirty="0"/>
              <a:t>) {</a:t>
            </a:r>
            <a:br>
              <a:rPr lang="fr-FR" sz="1800" dirty="0"/>
            </a:br>
            <a:r>
              <a:rPr lang="fr-FR" sz="1800" dirty="0"/>
              <a:t>  if (</a:t>
            </a:r>
            <a:r>
              <a:rPr lang="fr-FR" sz="1800" dirty="0" err="1"/>
              <a:t>ctype_digit</a:t>
            </a:r>
            <a:r>
              <a:rPr lang="fr-FR" sz="1800" dirty="0"/>
              <a:t>($</a:t>
            </a:r>
            <a:r>
              <a:rPr lang="fr-FR" sz="1800" dirty="0" err="1"/>
              <a:t>testcase</a:t>
            </a:r>
            <a:r>
              <a:rPr lang="fr-FR" sz="1800" dirty="0"/>
              <a:t>)) {</a:t>
            </a:r>
            <a:br>
              <a:rPr lang="fr-FR" sz="1800" dirty="0"/>
            </a:br>
            <a:r>
              <a:rPr lang="fr-FR" sz="1800" dirty="0"/>
              <a:t>    </a:t>
            </a:r>
            <a:r>
              <a:rPr lang="fr-FR" sz="1800" dirty="0" err="1"/>
              <a:t>echo</a:t>
            </a:r>
            <a:r>
              <a:rPr lang="fr-FR" sz="1800" dirty="0"/>
              <a:t> "La chaîne $</a:t>
            </a:r>
            <a:r>
              <a:rPr lang="fr-FR" sz="1800" dirty="0" err="1"/>
              <a:t>testcase</a:t>
            </a:r>
            <a:r>
              <a:rPr lang="fr-FR" sz="1800" dirty="0"/>
              <a:t> ne contient que des </a:t>
            </a:r>
            <a:r>
              <a:rPr lang="fr-FR" sz="1800" dirty="0" smtClean="0"/>
              <a:t>chiffres.\</a:t>
            </a:r>
            <a:r>
              <a:rPr lang="fr-FR" sz="1800" dirty="0"/>
              <a:t>n";</a:t>
            </a:r>
            <a:br>
              <a:rPr lang="fr-FR" sz="1800" dirty="0"/>
            </a:br>
            <a:r>
              <a:rPr lang="fr-FR" sz="1800" dirty="0"/>
              <a:t>  } </a:t>
            </a:r>
            <a:r>
              <a:rPr lang="fr-FR" sz="1800" dirty="0" err="1"/>
              <a:t>else</a:t>
            </a:r>
            <a:r>
              <a:rPr lang="fr-FR" sz="1800" dirty="0"/>
              <a:t> {</a:t>
            </a:r>
            <a:br>
              <a:rPr lang="fr-FR" sz="1800" dirty="0"/>
            </a:br>
            <a:r>
              <a:rPr lang="fr-FR" sz="1800" dirty="0"/>
              <a:t>    </a:t>
            </a:r>
            <a:r>
              <a:rPr lang="fr-FR" sz="1800" dirty="0" err="1"/>
              <a:t>echo</a:t>
            </a:r>
            <a:r>
              <a:rPr lang="fr-FR" sz="1800" dirty="0"/>
              <a:t> "La chaîne $</a:t>
            </a:r>
            <a:r>
              <a:rPr lang="fr-FR" sz="1800" dirty="0" err="1"/>
              <a:t>testcase</a:t>
            </a:r>
            <a:r>
              <a:rPr lang="fr-FR" sz="1800" dirty="0"/>
              <a:t> ne contient pas que des </a:t>
            </a:r>
            <a:r>
              <a:rPr lang="fr-FR" sz="1800" dirty="0" smtClean="0"/>
              <a:t>chiffres.\</a:t>
            </a:r>
            <a:r>
              <a:rPr lang="fr-FR" sz="1800" dirty="0"/>
              <a:t>n";</a:t>
            </a:r>
            <a:br>
              <a:rPr lang="fr-FR" sz="1800" dirty="0"/>
            </a:br>
            <a:r>
              <a:rPr lang="fr-FR" sz="1800" dirty="0"/>
              <a:t>  }</a:t>
            </a:r>
            <a:br>
              <a:rPr lang="fr-FR" sz="1800" dirty="0"/>
            </a:br>
            <a:r>
              <a:rPr lang="fr-FR" sz="1800" dirty="0"/>
              <a:t>}</a:t>
            </a:r>
            <a:br>
              <a:rPr lang="fr-FR" sz="1800" dirty="0"/>
            </a:br>
            <a:r>
              <a:rPr lang="fr-FR" sz="1800" dirty="0"/>
              <a:t>?&gt; </a:t>
            </a:r>
            <a:endParaRPr lang="fr-FR" sz="1800" dirty="0" smtClean="0"/>
          </a:p>
          <a:p>
            <a:pPr marL="0" indent="0">
              <a:buNone/>
            </a:pPr>
            <a:r>
              <a:rPr lang="fr-FR" sz="1800" dirty="0" smtClean="0"/>
              <a:t>La </a:t>
            </a:r>
            <a:r>
              <a:rPr lang="fr-FR" sz="1800" dirty="0"/>
              <a:t>chaîne 1820.20 ne contient pas que des </a:t>
            </a:r>
            <a:r>
              <a:rPr lang="fr-FR" sz="1800" dirty="0" smtClean="0"/>
              <a:t>chiffres.</a:t>
            </a:r>
          </a:p>
          <a:p>
            <a:pPr marL="0" indent="0">
              <a:buNone/>
            </a:pPr>
            <a:r>
              <a:rPr lang="fr-FR" sz="1800" dirty="0" smtClean="0"/>
              <a:t> </a:t>
            </a:r>
            <a:r>
              <a:rPr lang="fr-FR" sz="1800" dirty="0"/>
              <a:t>La chaîne 10002 ne contient que des chiffres</a:t>
            </a:r>
            <a:r>
              <a:rPr lang="fr-FR" sz="1800" dirty="0" smtClean="0"/>
              <a:t>.</a:t>
            </a:r>
          </a:p>
          <a:p>
            <a:pPr marL="0" indent="0">
              <a:buNone/>
            </a:pPr>
            <a:r>
              <a:rPr lang="fr-FR" sz="1800" dirty="0" smtClean="0"/>
              <a:t> </a:t>
            </a:r>
            <a:r>
              <a:rPr lang="fr-FR" sz="1800" dirty="0"/>
              <a:t>La chaîne wsl!12 ne contient pas que des </a:t>
            </a:r>
            <a:r>
              <a:rPr lang="fr-FR" sz="1800" dirty="0" smtClean="0"/>
              <a:t>chiffres.</a:t>
            </a:r>
            <a:endParaRPr lang="fr-FR" sz="1800" dirty="0"/>
          </a:p>
        </p:txBody>
      </p:sp>
    </p:spTree>
    <p:extLst>
      <p:ext uri="{BB962C8B-B14F-4D97-AF65-F5344CB8AC3E}">
        <p14:creationId xmlns:p14="http://schemas.microsoft.com/office/powerpoint/2010/main" val="1185789853"/>
      </p:ext>
    </p:extLst>
  </p:cSld>
  <p:clrMapOvr>
    <a:masterClrMapping/>
  </p:clrMapOvr>
  <p:transition spd="slow">
    <p:wipe dir="d"/>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6834336" cy="1143000"/>
          </a:xfrm>
        </p:spPr>
        <p:txBody>
          <a:bodyPr/>
          <a:lstStyle/>
          <a:p>
            <a:r>
              <a:rPr lang="fr-FR" b="1" i="1" dirty="0" smtClean="0"/>
              <a:t>La fonction </a:t>
            </a:r>
            <a:r>
              <a:rPr lang="fr-FR" b="1" i="1" dirty="0" smtClean="0">
                <a:solidFill>
                  <a:schemeClr val="accent2">
                    <a:lumMod val="75000"/>
                  </a:schemeClr>
                </a:solidFill>
              </a:rPr>
              <a:t>'</a:t>
            </a:r>
            <a:r>
              <a:rPr lang="fr-FR" b="1" i="1" dirty="0" err="1" smtClean="0">
                <a:solidFill>
                  <a:schemeClr val="accent2">
                    <a:lumMod val="75000"/>
                  </a:schemeClr>
                </a:solidFill>
              </a:rPr>
              <a:t>is_string</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84784"/>
            <a:ext cx="8274496" cy="5112569"/>
          </a:xfrm>
        </p:spPr>
        <p:txBody>
          <a:bodyPr numCol="1">
            <a:normAutofit/>
          </a:bodyPr>
          <a:lstStyle/>
          <a:p>
            <a:pPr marL="0" indent="0">
              <a:buNone/>
            </a:pPr>
            <a:r>
              <a:rPr lang="fr-FR" sz="1800" dirty="0" err="1">
                <a:solidFill>
                  <a:schemeClr val="tx2">
                    <a:lumMod val="75000"/>
                  </a:schemeClr>
                </a:solidFill>
              </a:rPr>
              <a:t>bool</a:t>
            </a:r>
            <a:r>
              <a:rPr lang="fr-FR" sz="1800" dirty="0"/>
              <a:t> </a:t>
            </a:r>
            <a:r>
              <a:rPr lang="fr-FR" sz="1800" b="1" dirty="0" err="1" smtClean="0">
                <a:solidFill>
                  <a:schemeClr val="accent2">
                    <a:lumMod val="75000"/>
                  </a:schemeClr>
                </a:solidFill>
              </a:rPr>
              <a:t>is_string</a:t>
            </a:r>
            <a:r>
              <a:rPr lang="fr-FR" sz="1800" b="1" dirty="0" smtClean="0">
                <a:solidFill>
                  <a:schemeClr val="accent2">
                    <a:lumMod val="75000"/>
                  </a:schemeClr>
                </a:solidFill>
              </a:rPr>
              <a:t> </a:t>
            </a:r>
            <a:r>
              <a:rPr lang="fr-FR" sz="1800" dirty="0"/>
              <a:t>(</a:t>
            </a:r>
            <a:r>
              <a:rPr lang="fr-FR" sz="1800" b="1" dirty="0">
                <a:solidFill>
                  <a:schemeClr val="tx2">
                    <a:lumMod val="75000"/>
                  </a:schemeClr>
                </a:solidFill>
              </a:rPr>
              <a:t>$var</a:t>
            </a:r>
            <a:r>
              <a:rPr lang="fr-FR" sz="1800" dirty="0"/>
              <a:t>) </a:t>
            </a:r>
            <a:endParaRPr lang="fr-FR" sz="1800" dirty="0" smtClean="0"/>
          </a:p>
          <a:p>
            <a:pPr marL="0" indent="0">
              <a:buNone/>
            </a:pPr>
            <a:r>
              <a:rPr lang="fr-FR" sz="1800" dirty="0"/>
              <a:t>Détermine si une variable </a:t>
            </a:r>
            <a:r>
              <a:rPr lang="fr-FR" sz="1800" b="1" dirty="0">
                <a:solidFill>
                  <a:schemeClr val="tx2">
                    <a:lumMod val="75000"/>
                  </a:schemeClr>
                </a:solidFill>
              </a:rPr>
              <a:t>$var </a:t>
            </a:r>
            <a:r>
              <a:rPr lang="fr-FR" sz="1800" b="1" dirty="0" smtClean="0">
                <a:solidFill>
                  <a:schemeClr val="tx2">
                    <a:lumMod val="75000"/>
                  </a:schemeClr>
                </a:solidFill>
              </a:rPr>
              <a:t> </a:t>
            </a:r>
            <a:r>
              <a:rPr lang="fr-FR" sz="1800" dirty="0" smtClean="0"/>
              <a:t>est </a:t>
            </a:r>
            <a:r>
              <a:rPr lang="fr-FR" sz="1800" dirty="0"/>
              <a:t>de type chaîne de caractères </a:t>
            </a:r>
            <a:endParaRPr lang="fr-FR" sz="1800" dirty="0" smtClean="0"/>
          </a:p>
          <a:p>
            <a:pPr marL="0" indent="0">
              <a:buNone/>
            </a:pPr>
            <a:r>
              <a:rPr lang="fr-FR" sz="1800" b="1" dirty="0" smtClean="0">
                <a:solidFill>
                  <a:schemeClr val="tx2">
                    <a:lumMod val="75000"/>
                  </a:schemeClr>
                </a:solidFill>
              </a:rPr>
              <a:t>$</a:t>
            </a:r>
            <a:r>
              <a:rPr lang="fr-FR" sz="1800" b="1" dirty="0">
                <a:solidFill>
                  <a:schemeClr val="tx2">
                    <a:lumMod val="75000"/>
                  </a:schemeClr>
                </a:solidFill>
              </a:rPr>
              <a:t>var </a:t>
            </a:r>
            <a:r>
              <a:rPr lang="fr-FR" sz="1800" dirty="0"/>
              <a:t>est la variable </a:t>
            </a:r>
            <a:r>
              <a:rPr lang="fr-FR" sz="1800" dirty="0" smtClean="0"/>
              <a:t> à </a:t>
            </a:r>
            <a:r>
              <a:rPr lang="fr-FR" sz="1800" dirty="0"/>
              <a:t>évaluer.</a:t>
            </a:r>
          </a:p>
          <a:p>
            <a:pPr marL="0" indent="0">
              <a:buNone/>
            </a:pPr>
            <a:r>
              <a:rPr lang="fr-FR" sz="1800" dirty="0"/>
              <a:t>Retourne </a:t>
            </a:r>
            <a:r>
              <a:rPr lang="fr-FR" sz="1800" b="1" dirty="0"/>
              <a:t>TRUE</a:t>
            </a:r>
            <a:r>
              <a:rPr lang="fr-FR" sz="1800" dirty="0"/>
              <a:t> si </a:t>
            </a:r>
            <a:r>
              <a:rPr lang="fr-FR" sz="1800" dirty="0" smtClean="0"/>
              <a:t> </a:t>
            </a:r>
            <a:r>
              <a:rPr lang="fr-FR" sz="1800" b="1" dirty="0" smtClean="0">
                <a:solidFill>
                  <a:schemeClr val="tx2">
                    <a:lumMod val="75000"/>
                  </a:schemeClr>
                </a:solidFill>
              </a:rPr>
              <a:t>$</a:t>
            </a:r>
            <a:r>
              <a:rPr lang="fr-FR" sz="1800" b="1" dirty="0">
                <a:solidFill>
                  <a:schemeClr val="tx2">
                    <a:lumMod val="75000"/>
                  </a:schemeClr>
                </a:solidFill>
              </a:rPr>
              <a:t>var</a:t>
            </a:r>
            <a:r>
              <a:rPr lang="fr-FR" sz="1800" dirty="0"/>
              <a:t> </a:t>
            </a:r>
            <a:r>
              <a:rPr lang="fr-FR" sz="1800" dirty="0" smtClean="0"/>
              <a:t>est une chaîne de caractères, </a:t>
            </a:r>
            <a:r>
              <a:rPr lang="fr-FR" sz="1800" b="1" dirty="0"/>
              <a:t>FALSE</a:t>
            </a:r>
            <a:r>
              <a:rPr lang="fr-FR" sz="1800" dirty="0"/>
              <a:t> sinon. </a:t>
            </a:r>
            <a:endParaRPr lang="fr-FR" sz="1800" dirty="0" smtClean="0"/>
          </a:p>
          <a:p>
            <a:pPr marL="0" indent="0">
              <a:buNone/>
            </a:pPr>
            <a:r>
              <a:rPr lang="fr-FR" sz="1800" dirty="0" smtClean="0"/>
              <a:t>exemple :</a:t>
            </a:r>
            <a:endParaRPr lang="fr-FR" sz="1800" dirty="0"/>
          </a:p>
          <a:p>
            <a:pPr marL="0" indent="0">
              <a:buNone/>
            </a:pPr>
            <a:r>
              <a:rPr lang="fr-FR" sz="1800" dirty="0"/>
              <a:t>&lt;?</a:t>
            </a:r>
            <a:r>
              <a:rPr lang="fr-FR" sz="1800" dirty="0" err="1" smtClean="0"/>
              <a:t>php</a:t>
            </a:r>
            <a:endParaRPr lang="fr-FR" sz="1800" dirty="0" smtClean="0"/>
          </a:p>
          <a:p>
            <a:pPr marL="0" indent="0">
              <a:buNone/>
            </a:pPr>
            <a:r>
              <a:rPr lang="fr-FR" sz="1800" dirty="0" smtClean="0"/>
              <a:t>if ( </a:t>
            </a:r>
            <a:r>
              <a:rPr lang="fr-FR" sz="1800" dirty="0" err="1" smtClean="0"/>
              <a:t>is_string</a:t>
            </a:r>
            <a:r>
              <a:rPr lang="fr-FR" sz="1800" dirty="0" smtClean="0"/>
              <a:t>('23')) {</a:t>
            </a:r>
          </a:p>
          <a:p>
            <a:pPr marL="0" indent="0">
              <a:buNone/>
            </a:pPr>
            <a:r>
              <a:rPr lang="fr-FR" sz="1800" dirty="0"/>
              <a:t> </a:t>
            </a:r>
            <a:r>
              <a:rPr lang="fr-FR" sz="1800" dirty="0" smtClean="0"/>
              <a:t>   </a:t>
            </a:r>
            <a:r>
              <a:rPr lang="fr-FR" sz="1800" dirty="0" err="1" smtClean="0"/>
              <a:t>echo</a:t>
            </a:r>
            <a:r>
              <a:rPr lang="fr-FR" sz="1800" dirty="0" smtClean="0"/>
              <a:t> 'est une chaine';</a:t>
            </a:r>
          </a:p>
          <a:p>
            <a:pPr marL="0" indent="0">
              <a:buNone/>
            </a:pPr>
            <a:r>
              <a:rPr lang="fr-FR" sz="1800" dirty="0" smtClean="0"/>
              <a:t>}</a:t>
            </a:r>
          </a:p>
          <a:p>
            <a:pPr marL="0" indent="0">
              <a:buNone/>
            </a:pPr>
            <a:r>
              <a:rPr lang="fr-FR" sz="1800" dirty="0" smtClean="0"/>
              <a:t>?&gt; </a:t>
            </a:r>
          </a:p>
          <a:p>
            <a:pPr marL="0" indent="0">
              <a:buNone/>
            </a:pPr>
            <a:r>
              <a:rPr lang="fr-FR" sz="1800" dirty="0" smtClean="0"/>
              <a:t>affiche est une chaine</a:t>
            </a:r>
          </a:p>
        </p:txBody>
      </p:sp>
    </p:spTree>
    <p:extLst>
      <p:ext uri="{BB962C8B-B14F-4D97-AF65-F5344CB8AC3E}">
        <p14:creationId xmlns:p14="http://schemas.microsoft.com/office/powerpoint/2010/main" val="1492315607"/>
      </p:ext>
    </p:extLst>
  </p:cSld>
  <p:clrMapOvr>
    <a:masterClrMapping/>
  </p:clrMapOvr>
  <p:transition spd="slow">
    <p:wipe dir="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6834336" cy="1143000"/>
          </a:xfrm>
        </p:spPr>
        <p:txBody>
          <a:bodyPr/>
          <a:lstStyle/>
          <a:p>
            <a:r>
              <a:rPr lang="fr-FR" b="1" i="1" dirty="0" smtClean="0"/>
              <a:t>La fonction </a:t>
            </a:r>
            <a:r>
              <a:rPr lang="fr-FR" b="1" i="1" dirty="0" smtClean="0">
                <a:solidFill>
                  <a:schemeClr val="accent2">
                    <a:lumMod val="75000"/>
                  </a:schemeClr>
                </a:solidFill>
              </a:rPr>
              <a:t>'</a:t>
            </a:r>
            <a:r>
              <a:rPr lang="fr-FR" b="1" i="1" dirty="0" err="1" smtClean="0">
                <a:solidFill>
                  <a:schemeClr val="accent2">
                    <a:lumMod val="75000"/>
                  </a:schemeClr>
                </a:solidFill>
              </a:rPr>
              <a:t>ctype_alpha</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1800" dirty="0" err="1">
                <a:solidFill>
                  <a:schemeClr val="tx2">
                    <a:lumMod val="75000"/>
                  </a:schemeClr>
                </a:solidFill>
              </a:rPr>
              <a:t>bool</a:t>
            </a:r>
            <a:r>
              <a:rPr lang="fr-FR" sz="1800" dirty="0"/>
              <a:t> </a:t>
            </a:r>
            <a:r>
              <a:rPr lang="fr-FR" sz="1800" b="1" dirty="0" err="1" smtClean="0">
                <a:solidFill>
                  <a:schemeClr val="accent2">
                    <a:lumMod val="75000"/>
                  </a:schemeClr>
                </a:solidFill>
              </a:rPr>
              <a:t>ctype_alpha</a:t>
            </a:r>
            <a:r>
              <a:rPr lang="fr-FR" sz="1800" b="1" dirty="0" smtClean="0">
                <a:solidFill>
                  <a:schemeClr val="accent2">
                    <a:lumMod val="75000"/>
                  </a:schemeClr>
                </a:solidFill>
              </a:rPr>
              <a:t> </a:t>
            </a:r>
            <a:r>
              <a:rPr lang="fr-FR" sz="1800" dirty="0"/>
              <a:t>(</a:t>
            </a:r>
            <a:r>
              <a:rPr lang="fr-FR" sz="1800" b="1" dirty="0">
                <a:solidFill>
                  <a:schemeClr val="tx2">
                    <a:lumMod val="75000"/>
                  </a:schemeClr>
                </a:solidFill>
              </a:rPr>
              <a:t>$var</a:t>
            </a:r>
            <a:r>
              <a:rPr lang="fr-FR" sz="1800" dirty="0"/>
              <a:t>) </a:t>
            </a:r>
            <a:endParaRPr lang="fr-FR" sz="1800" dirty="0" smtClean="0"/>
          </a:p>
          <a:p>
            <a:pPr marL="0" indent="0">
              <a:buNone/>
            </a:pPr>
            <a:r>
              <a:rPr lang="fr-FR" sz="1800" dirty="0" smtClean="0"/>
              <a:t>vérifie </a:t>
            </a:r>
            <a:r>
              <a:rPr lang="fr-FR" sz="1800" dirty="0"/>
              <a:t>si tous les caractères de la chaîne </a:t>
            </a:r>
            <a:r>
              <a:rPr lang="fr-FR" sz="1800" b="1" dirty="0" smtClean="0">
                <a:solidFill>
                  <a:schemeClr val="tx2">
                    <a:lumMod val="75000"/>
                  </a:schemeClr>
                </a:solidFill>
              </a:rPr>
              <a:t>$</a:t>
            </a:r>
            <a:r>
              <a:rPr lang="fr-FR" sz="1800" b="1" dirty="0">
                <a:solidFill>
                  <a:schemeClr val="tx2">
                    <a:lumMod val="75000"/>
                  </a:schemeClr>
                </a:solidFill>
              </a:rPr>
              <a:t>var </a:t>
            </a:r>
            <a:r>
              <a:rPr lang="fr-FR" sz="1800" dirty="0" smtClean="0"/>
              <a:t>sont </a:t>
            </a:r>
            <a:r>
              <a:rPr lang="fr-FR" sz="1800" dirty="0"/>
              <a:t>des </a:t>
            </a:r>
            <a:r>
              <a:rPr lang="fr-FR" sz="1800" dirty="0" smtClean="0"/>
              <a:t>lettres. </a:t>
            </a:r>
            <a:endParaRPr lang="fr-FR" sz="1800" dirty="0"/>
          </a:p>
          <a:p>
            <a:pPr marL="0" indent="0">
              <a:buNone/>
            </a:pPr>
            <a:r>
              <a:rPr lang="fr-FR" sz="1800" b="1" dirty="0">
                <a:solidFill>
                  <a:schemeClr val="tx2">
                    <a:lumMod val="75000"/>
                  </a:schemeClr>
                </a:solidFill>
              </a:rPr>
              <a:t>$var </a:t>
            </a:r>
            <a:r>
              <a:rPr lang="fr-FR" sz="1800" dirty="0"/>
              <a:t>est la variable </a:t>
            </a:r>
            <a:r>
              <a:rPr lang="fr-FR" sz="1800" dirty="0" smtClean="0"/>
              <a:t>chaine de caractères (string) à </a:t>
            </a:r>
            <a:r>
              <a:rPr lang="fr-FR" sz="1800" dirty="0"/>
              <a:t>évaluer.</a:t>
            </a:r>
          </a:p>
          <a:p>
            <a:pPr marL="0" indent="0">
              <a:buNone/>
            </a:pPr>
            <a:r>
              <a:rPr lang="fr-FR" sz="1800" dirty="0"/>
              <a:t>Retourne </a:t>
            </a:r>
            <a:r>
              <a:rPr lang="fr-FR" sz="1800" b="1" dirty="0"/>
              <a:t>TRUE</a:t>
            </a:r>
            <a:r>
              <a:rPr lang="fr-FR" sz="1800" dirty="0"/>
              <a:t> si tous les caractères de </a:t>
            </a:r>
            <a:r>
              <a:rPr lang="fr-FR" sz="1800" b="1" dirty="0">
                <a:solidFill>
                  <a:schemeClr val="tx2">
                    <a:lumMod val="75000"/>
                  </a:schemeClr>
                </a:solidFill>
              </a:rPr>
              <a:t>$var </a:t>
            </a:r>
            <a:r>
              <a:rPr lang="fr-FR" sz="1800" dirty="0" smtClean="0"/>
              <a:t>sont </a:t>
            </a:r>
            <a:r>
              <a:rPr lang="fr-FR" sz="1800" dirty="0"/>
              <a:t>des </a:t>
            </a:r>
            <a:r>
              <a:rPr lang="fr-FR" sz="1800" dirty="0" smtClean="0"/>
              <a:t>lettres, </a:t>
            </a:r>
            <a:r>
              <a:rPr lang="fr-FR" sz="1800" b="1" dirty="0"/>
              <a:t>FALSE</a:t>
            </a:r>
            <a:r>
              <a:rPr lang="fr-FR" sz="1800" dirty="0"/>
              <a:t> sinon. </a:t>
            </a:r>
            <a:endParaRPr lang="fr-FR" sz="1800" dirty="0" smtClean="0"/>
          </a:p>
          <a:p>
            <a:pPr marL="0" indent="0">
              <a:buNone/>
            </a:pPr>
            <a:r>
              <a:rPr lang="fr-FR" sz="1800" dirty="0" smtClean="0"/>
              <a:t>exemple :</a:t>
            </a:r>
            <a:endParaRPr lang="fr-FR" sz="1800" dirty="0"/>
          </a:p>
          <a:p>
            <a:pPr marL="0" indent="0">
              <a:buNone/>
            </a:pPr>
            <a:r>
              <a:rPr lang="fr-FR" sz="1800" dirty="0"/>
              <a:t>&lt;?</a:t>
            </a:r>
            <a:r>
              <a:rPr lang="fr-FR" sz="1800" dirty="0" err="1"/>
              <a:t>php</a:t>
            </a:r>
            <a:r>
              <a:rPr lang="fr-FR" sz="1800" dirty="0"/>
              <a:t/>
            </a:r>
            <a:br>
              <a:rPr lang="fr-FR" sz="1800" dirty="0"/>
            </a:br>
            <a:r>
              <a:rPr lang="fr-FR" sz="1800" dirty="0"/>
              <a:t>$strings = </a:t>
            </a:r>
            <a:r>
              <a:rPr lang="fr-FR" sz="1800" dirty="0" err="1"/>
              <a:t>array</a:t>
            </a:r>
            <a:r>
              <a:rPr lang="fr-FR" sz="1800" dirty="0"/>
              <a:t>('</a:t>
            </a:r>
            <a:r>
              <a:rPr lang="fr-FR" sz="1800" dirty="0" err="1"/>
              <a:t>KjgWZC</a:t>
            </a:r>
            <a:r>
              <a:rPr lang="fr-FR" sz="1800" dirty="0"/>
              <a:t>', 'arf12');</a:t>
            </a:r>
            <a:br>
              <a:rPr lang="fr-FR" sz="1800" dirty="0"/>
            </a:br>
            <a:r>
              <a:rPr lang="fr-FR" sz="1800" dirty="0" err="1"/>
              <a:t>foreach</a:t>
            </a:r>
            <a:r>
              <a:rPr lang="fr-FR" sz="1800" dirty="0"/>
              <a:t> ($strings as $</a:t>
            </a:r>
            <a:r>
              <a:rPr lang="fr-FR" sz="1800" dirty="0" err="1"/>
              <a:t>testcase</a:t>
            </a:r>
            <a:r>
              <a:rPr lang="fr-FR" sz="1800" dirty="0"/>
              <a:t>) {</a:t>
            </a:r>
            <a:br>
              <a:rPr lang="fr-FR" sz="1800" dirty="0"/>
            </a:br>
            <a:r>
              <a:rPr lang="fr-FR" sz="1800" dirty="0"/>
              <a:t>  if (</a:t>
            </a:r>
            <a:r>
              <a:rPr lang="fr-FR" sz="1800" dirty="0" err="1"/>
              <a:t>ctype_alpha</a:t>
            </a:r>
            <a:r>
              <a:rPr lang="fr-FR" sz="1800" dirty="0"/>
              <a:t>($</a:t>
            </a:r>
            <a:r>
              <a:rPr lang="fr-FR" sz="1800" dirty="0" err="1"/>
              <a:t>testcase</a:t>
            </a:r>
            <a:r>
              <a:rPr lang="fr-FR" sz="1800" dirty="0"/>
              <a:t>)) {</a:t>
            </a:r>
            <a:br>
              <a:rPr lang="fr-FR" sz="1800" dirty="0"/>
            </a:br>
            <a:r>
              <a:rPr lang="fr-FR" sz="1800" dirty="0"/>
              <a:t>    </a:t>
            </a:r>
            <a:r>
              <a:rPr lang="fr-FR" sz="1800" dirty="0" err="1"/>
              <a:t>echo</a:t>
            </a:r>
            <a:r>
              <a:rPr lang="fr-FR" sz="1800" dirty="0"/>
              <a:t> "La chaîne $</a:t>
            </a:r>
            <a:r>
              <a:rPr lang="fr-FR" sz="1800" dirty="0" err="1"/>
              <a:t>testcase</a:t>
            </a:r>
            <a:r>
              <a:rPr lang="fr-FR" sz="1800" dirty="0"/>
              <a:t> ne contient que des lettres.\n";</a:t>
            </a:r>
            <a:br>
              <a:rPr lang="fr-FR" sz="1800" dirty="0"/>
            </a:br>
            <a:r>
              <a:rPr lang="fr-FR" sz="1800" dirty="0"/>
              <a:t>  } </a:t>
            </a:r>
            <a:r>
              <a:rPr lang="fr-FR" sz="1800" dirty="0" err="1"/>
              <a:t>else</a:t>
            </a:r>
            <a:r>
              <a:rPr lang="fr-FR" sz="1800" dirty="0"/>
              <a:t> {</a:t>
            </a:r>
            <a:br>
              <a:rPr lang="fr-FR" sz="1800" dirty="0"/>
            </a:br>
            <a:r>
              <a:rPr lang="fr-FR" sz="1800" dirty="0"/>
              <a:t>    </a:t>
            </a:r>
            <a:r>
              <a:rPr lang="fr-FR" sz="1800" dirty="0" err="1"/>
              <a:t>echo</a:t>
            </a:r>
            <a:r>
              <a:rPr lang="fr-FR" sz="1800" dirty="0"/>
              <a:t> "La chaîne $</a:t>
            </a:r>
            <a:r>
              <a:rPr lang="fr-FR" sz="1800" dirty="0" err="1"/>
              <a:t>testcase</a:t>
            </a:r>
            <a:r>
              <a:rPr lang="fr-FR" sz="1800" dirty="0"/>
              <a:t> ne contient pas que des lettres.\n";</a:t>
            </a:r>
            <a:br>
              <a:rPr lang="fr-FR" sz="1800" dirty="0"/>
            </a:br>
            <a:r>
              <a:rPr lang="fr-FR" sz="1800" dirty="0"/>
              <a:t>  }</a:t>
            </a:r>
            <a:br>
              <a:rPr lang="fr-FR" sz="1800" dirty="0"/>
            </a:br>
            <a:r>
              <a:rPr lang="fr-FR" sz="1800" dirty="0"/>
              <a:t>}</a:t>
            </a:r>
            <a:r>
              <a:rPr lang="fr-FR" sz="1800" dirty="0" smtClean="0"/>
              <a:t>?&gt; </a:t>
            </a:r>
          </a:p>
          <a:p>
            <a:pPr marL="0" indent="0">
              <a:buNone/>
            </a:pPr>
            <a:r>
              <a:rPr lang="fr-FR" sz="1800" dirty="0"/>
              <a:t>La chaîne </a:t>
            </a:r>
            <a:r>
              <a:rPr lang="fr-FR" sz="1800" dirty="0" err="1"/>
              <a:t>KjgWZC</a:t>
            </a:r>
            <a:r>
              <a:rPr lang="fr-FR" sz="1800" dirty="0"/>
              <a:t> ne contient que des lettres. </a:t>
            </a:r>
            <a:endParaRPr lang="fr-FR" sz="1800" dirty="0" smtClean="0"/>
          </a:p>
          <a:p>
            <a:pPr marL="0" indent="0">
              <a:buNone/>
            </a:pPr>
            <a:r>
              <a:rPr lang="fr-FR" sz="1800" dirty="0" smtClean="0"/>
              <a:t>La </a:t>
            </a:r>
            <a:r>
              <a:rPr lang="fr-FR" sz="1800" dirty="0"/>
              <a:t>chaîne arf12 ne contient pas que des lettres.</a:t>
            </a:r>
          </a:p>
        </p:txBody>
      </p:sp>
    </p:spTree>
    <p:extLst>
      <p:ext uri="{BB962C8B-B14F-4D97-AF65-F5344CB8AC3E}">
        <p14:creationId xmlns:p14="http://schemas.microsoft.com/office/powerpoint/2010/main" val="2010444526"/>
      </p:ext>
    </p:extLst>
  </p:cSld>
  <p:clrMapOvr>
    <a:masterClrMapping/>
  </p:clrMapOvr>
  <p:transition spd="slow">
    <p:wipe dir="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7914456" cy="1143000"/>
          </a:xfrm>
        </p:spPr>
        <p:txBody>
          <a:bodyPr/>
          <a:lstStyle/>
          <a:p>
            <a:r>
              <a:rPr lang="fr-FR" b="1" i="1" dirty="0" smtClean="0"/>
              <a:t>La fonction </a:t>
            </a:r>
            <a:r>
              <a:rPr lang="fr-FR" b="1" i="1" dirty="0" smtClean="0">
                <a:solidFill>
                  <a:schemeClr val="accent2">
                    <a:lumMod val="75000"/>
                  </a:schemeClr>
                </a:solidFill>
              </a:rPr>
              <a:t>'</a:t>
            </a:r>
            <a:r>
              <a:rPr lang="fr-FR" b="1" i="1" dirty="0" err="1" smtClean="0">
                <a:solidFill>
                  <a:schemeClr val="accent2">
                    <a:lumMod val="75000"/>
                  </a:schemeClr>
                </a:solidFill>
              </a:rPr>
              <a:t>ctype_alnum</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a:bodyPr>
          <a:lstStyle/>
          <a:p>
            <a:pPr marL="0" indent="0">
              <a:buNone/>
            </a:pPr>
            <a:r>
              <a:rPr lang="fr-FR" sz="1800" dirty="0" err="1">
                <a:solidFill>
                  <a:schemeClr val="tx2">
                    <a:lumMod val="75000"/>
                  </a:schemeClr>
                </a:solidFill>
              </a:rPr>
              <a:t>bool</a:t>
            </a:r>
            <a:r>
              <a:rPr lang="fr-FR" sz="1800" dirty="0"/>
              <a:t> </a:t>
            </a:r>
            <a:r>
              <a:rPr lang="fr-FR" sz="1800" b="1" dirty="0" err="1" smtClean="0">
                <a:solidFill>
                  <a:schemeClr val="accent2">
                    <a:lumMod val="75000"/>
                  </a:schemeClr>
                </a:solidFill>
              </a:rPr>
              <a:t>ctype_alnum</a:t>
            </a:r>
            <a:r>
              <a:rPr lang="fr-FR" sz="1800" b="1" dirty="0" smtClean="0">
                <a:solidFill>
                  <a:schemeClr val="accent2">
                    <a:lumMod val="75000"/>
                  </a:schemeClr>
                </a:solidFill>
              </a:rPr>
              <a:t> </a:t>
            </a:r>
            <a:r>
              <a:rPr lang="fr-FR" sz="1800" dirty="0"/>
              <a:t>(</a:t>
            </a:r>
            <a:r>
              <a:rPr lang="fr-FR" sz="1800" b="1" dirty="0">
                <a:solidFill>
                  <a:schemeClr val="tx2">
                    <a:lumMod val="75000"/>
                  </a:schemeClr>
                </a:solidFill>
              </a:rPr>
              <a:t>$var</a:t>
            </a:r>
            <a:r>
              <a:rPr lang="fr-FR" sz="1800" dirty="0"/>
              <a:t>) </a:t>
            </a:r>
            <a:endParaRPr lang="fr-FR" sz="1800" dirty="0" smtClean="0"/>
          </a:p>
          <a:p>
            <a:pPr marL="0" indent="0">
              <a:buNone/>
            </a:pPr>
            <a:r>
              <a:rPr lang="fr-FR" sz="1800" dirty="0" smtClean="0"/>
              <a:t>vérifie </a:t>
            </a:r>
            <a:r>
              <a:rPr lang="fr-FR" sz="1800" dirty="0"/>
              <a:t>si tous les caractères de la chaîne </a:t>
            </a:r>
            <a:r>
              <a:rPr lang="fr-FR" sz="1800" b="1" dirty="0" smtClean="0">
                <a:solidFill>
                  <a:schemeClr val="tx2">
                    <a:lumMod val="75000"/>
                  </a:schemeClr>
                </a:solidFill>
              </a:rPr>
              <a:t>$</a:t>
            </a:r>
            <a:r>
              <a:rPr lang="fr-FR" sz="1800" b="1" dirty="0">
                <a:solidFill>
                  <a:schemeClr val="tx2">
                    <a:lumMod val="75000"/>
                  </a:schemeClr>
                </a:solidFill>
              </a:rPr>
              <a:t>var </a:t>
            </a:r>
            <a:r>
              <a:rPr lang="fr-FR" sz="1800" dirty="0" smtClean="0"/>
              <a:t>sont </a:t>
            </a:r>
            <a:r>
              <a:rPr lang="fr-FR" sz="1800" dirty="0"/>
              <a:t>des </a:t>
            </a:r>
            <a:r>
              <a:rPr lang="fr-FR" sz="1800" dirty="0" smtClean="0"/>
              <a:t>lettres ou des chiffres. </a:t>
            </a:r>
            <a:endParaRPr lang="fr-FR" sz="1800" dirty="0"/>
          </a:p>
          <a:p>
            <a:pPr marL="0" indent="0">
              <a:buNone/>
            </a:pPr>
            <a:r>
              <a:rPr lang="fr-FR" sz="1800" b="1" dirty="0">
                <a:solidFill>
                  <a:schemeClr val="tx2">
                    <a:lumMod val="75000"/>
                  </a:schemeClr>
                </a:solidFill>
              </a:rPr>
              <a:t>$var </a:t>
            </a:r>
            <a:r>
              <a:rPr lang="fr-FR" sz="1800" dirty="0"/>
              <a:t>est la variable </a:t>
            </a:r>
            <a:r>
              <a:rPr lang="fr-FR" sz="1800" dirty="0" smtClean="0"/>
              <a:t>chaine de caractères (string) à </a:t>
            </a:r>
            <a:r>
              <a:rPr lang="fr-FR" sz="1800" dirty="0"/>
              <a:t>évaluer.</a:t>
            </a:r>
          </a:p>
          <a:p>
            <a:pPr marL="0" indent="0">
              <a:buNone/>
            </a:pPr>
            <a:r>
              <a:rPr lang="fr-FR" sz="1800" dirty="0"/>
              <a:t>Retourne </a:t>
            </a:r>
            <a:r>
              <a:rPr lang="fr-FR" sz="1800" b="1" dirty="0"/>
              <a:t>TRUE</a:t>
            </a:r>
            <a:r>
              <a:rPr lang="fr-FR" sz="1800" dirty="0"/>
              <a:t> si tous les caractères de </a:t>
            </a:r>
            <a:r>
              <a:rPr lang="fr-FR" sz="1800" b="1" dirty="0">
                <a:solidFill>
                  <a:schemeClr val="tx2">
                    <a:lumMod val="75000"/>
                  </a:schemeClr>
                </a:solidFill>
              </a:rPr>
              <a:t>$var </a:t>
            </a:r>
            <a:r>
              <a:rPr lang="fr-FR" sz="1800" dirty="0" smtClean="0"/>
              <a:t>sont </a:t>
            </a:r>
            <a:r>
              <a:rPr lang="fr-FR" sz="1800" dirty="0"/>
              <a:t>des </a:t>
            </a:r>
            <a:r>
              <a:rPr lang="fr-FR" sz="1800" dirty="0" smtClean="0"/>
              <a:t>lettres ou des chiffres, </a:t>
            </a:r>
            <a:r>
              <a:rPr lang="fr-FR" sz="1800" b="1" dirty="0"/>
              <a:t>FALSE</a:t>
            </a:r>
            <a:r>
              <a:rPr lang="fr-FR" sz="1800" dirty="0"/>
              <a:t> sinon. </a:t>
            </a:r>
            <a:endParaRPr lang="fr-FR" sz="1800" dirty="0" smtClean="0"/>
          </a:p>
          <a:p>
            <a:pPr marL="0" indent="0">
              <a:buNone/>
            </a:pPr>
            <a:r>
              <a:rPr lang="fr-FR" sz="1800" dirty="0" smtClean="0"/>
              <a:t>exemple :</a:t>
            </a:r>
            <a:endParaRPr lang="fr-FR" sz="1800" dirty="0"/>
          </a:p>
          <a:p>
            <a:pPr marL="0" indent="0">
              <a:buNone/>
            </a:pPr>
            <a:r>
              <a:rPr lang="fr-FR" sz="1800" dirty="0"/>
              <a:t>&lt;?</a:t>
            </a:r>
            <a:r>
              <a:rPr lang="fr-FR" sz="1800" dirty="0" err="1"/>
              <a:t>php</a:t>
            </a:r>
            <a:r>
              <a:rPr lang="fr-FR" sz="1800" dirty="0"/>
              <a:t/>
            </a:r>
            <a:br>
              <a:rPr lang="fr-FR" sz="1800" dirty="0"/>
            </a:br>
            <a:r>
              <a:rPr lang="fr-FR" sz="1800" dirty="0"/>
              <a:t>$strings = </a:t>
            </a:r>
            <a:r>
              <a:rPr lang="fr-FR" sz="1800" dirty="0" err="1"/>
              <a:t>array</a:t>
            </a:r>
            <a:r>
              <a:rPr lang="fr-FR" sz="1800" dirty="0"/>
              <a:t>('AbCd1zyZ9', '</a:t>
            </a:r>
            <a:r>
              <a:rPr lang="fr-FR" sz="1800" dirty="0" err="1"/>
              <a:t>foo</a:t>
            </a:r>
            <a:r>
              <a:rPr lang="fr-FR" sz="1800" dirty="0"/>
              <a:t>!#$bar');</a:t>
            </a:r>
            <a:br>
              <a:rPr lang="fr-FR" sz="1800" dirty="0"/>
            </a:br>
            <a:r>
              <a:rPr lang="fr-FR" sz="1800" dirty="0" err="1"/>
              <a:t>foreach</a:t>
            </a:r>
            <a:r>
              <a:rPr lang="fr-FR" sz="1800" dirty="0"/>
              <a:t> ($strings as $</a:t>
            </a:r>
            <a:r>
              <a:rPr lang="fr-FR" sz="1800" dirty="0" err="1"/>
              <a:t>testcase</a:t>
            </a:r>
            <a:r>
              <a:rPr lang="fr-FR" sz="1800" dirty="0"/>
              <a:t>) {</a:t>
            </a:r>
            <a:br>
              <a:rPr lang="fr-FR" sz="1800" dirty="0"/>
            </a:br>
            <a:r>
              <a:rPr lang="fr-FR" sz="1800" dirty="0"/>
              <a:t>  if (</a:t>
            </a:r>
            <a:r>
              <a:rPr lang="fr-FR" sz="1800" dirty="0" err="1"/>
              <a:t>ctype_alnum</a:t>
            </a:r>
            <a:r>
              <a:rPr lang="fr-FR" sz="1800" dirty="0"/>
              <a:t>($</a:t>
            </a:r>
            <a:r>
              <a:rPr lang="fr-FR" sz="1800" dirty="0" err="1"/>
              <a:t>testcase</a:t>
            </a:r>
            <a:r>
              <a:rPr lang="fr-FR" sz="1800" dirty="0"/>
              <a:t>)) {</a:t>
            </a:r>
            <a:br>
              <a:rPr lang="fr-FR" sz="1800" dirty="0"/>
            </a:br>
            <a:r>
              <a:rPr lang="fr-FR" sz="1800" dirty="0"/>
              <a:t>    </a:t>
            </a:r>
            <a:r>
              <a:rPr lang="fr-FR" sz="1800" dirty="0" err="1"/>
              <a:t>echo</a:t>
            </a:r>
            <a:r>
              <a:rPr lang="fr-FR" sz="1800" dirty="0"/>
              <a:t> "La chaîne $</a:t>
            </a:r>
            <a:r>
              <a:rPr lang="fr-FR" sz="1800" dirty="0" err="1"/>
              <a:t>testcase</a:t>
            </a:r>
            <a:r>
              <a:rPr lang="fr-FR" sz="1800" dirty="0"/>
              <a:t> contient des chiffres ou des lettres.\n";</a:t>
            </a:r>
            <a:br>
              <a:rPr lang="fr-FR" sz="1800" dirty="0"/>
            </a:br>
            <a:r>
              <a:rPr lang="fr-FR" sz="1800" dirty="0"/>
              <a:t>  } </a:t>
            </a:r>
            <a:r>
              <a:rPr lang="fr-FR" sz="1800" dirty="0" err="1"/>
              <a:t>else</a:t>
            </a:r>
            <a:r>
              <a:rPr lang="fr-FR" sz="1800" dirty="0"/>
              <a:t> {</a:t>
            </a:r>
            <a:br>
              <a:rPr lang="fr-FR" sz="1800" dirty="0"/>
            </a:br>
            <a:r>
              <a:rPr lang="fr-FR" sz="1800" dirty="0"/>
              <a:t>    </a:t>
            </a:r>
            <a:r>
              <a:rPr lang="fr-FR" sz="1800" dirty="0" err="1"/>
              <a:t>echo</a:t>
            </a:r>
            <a:r>
              <a:rPr lang="fr-FR" sz="1800" dirty="0"/>
              <a:t> "La chaîne $</a:t>
            </a:r>
            <a:r>
              <a:rPr lang="fr-FR" sz="1800" dirty="0" err="1"/>
              <a:t>testcase</a:t>
            </a:r>
            <a:r>
              <a:rPr lang="fr-FR" sz="1800" dirty="0"/>
              <a:t> ne contient pas que des chiffres ou des lettres.\n";</a:t>
            </a:r>
            <a:br>
              <a:rPr lang="fr-FR" sz="1800" dirty="0"/>
            </a:br>
            <a:r>
              <a:rPr lang="fr-FR" sz="1800" dirty="0"/>
              <a:t>  }</a:t>
            </a:r>
            <a:br>
              <a:rPr lang="fr-FR" sz="1800" dirty="0"/>
            </a:br>
            <a:r>
              <a:rPr lang="fr-FR" sz="1800" dirty="0" smtClean="0"/>
              <a:t>}?&gt; </a:t>
            </a:r>
          </a:p>
          <a:p>
            <a:pPr marL="0" indent="0">
              <a:buNone/>
            </a:pPr>
            <a:r>
              <a:rPr lang="fr-FR" sz="1800" dirty="0"/>
              <a:t>La chaîne AbCd1zyZ9 contient des chiffres ou des lettres. </a:t>
            </a:r>
            <a:endParaRPr lang="fr-FR" sz="1800" dirty="0" smtClean="0"/>
          </a:p>
          <a:p>
            <a:pPr marL="0" indent="0">
              <a:buNone/>
            </a:pPr>
            <a:r>
              <a:rPr lang="fr-FR" sz="1800" dirty="0" smtClean="0"/>
              <a:t>La </a:t>
            </a:r>
            <a:r>
              <a:rPr lang="fr-FR" sz="1800" dirty="0"/>
              <a:t>chaîne </a:t>
            </a:r>
            <a:r>
              <a:rPr lang="fr-FR" sz="1800" dirty="0" err="1"/>
              <a:t>foo</a:t>
            </a:r>
            <a:r>
              <a:rPr lang="fr-FR" sz="1800" dirty="0"/>
              <a:t>!#$bar ne contient pas que des chiffres ou des lettres.</a:t>
            </a:r>
          </a:p>
        </p:txBody>
      </p:sp>
    </p:spTree>
    <p:extLst>
      <p:ext uri="{BB962C8B-B14F-4D97-AF65-F5344CB8AC3E}">
        <p14:creationId xmlns:p14="http://schemas.microsoft.com/office/powerpoint/2010/main" val="147180752"/>
      </p:ext>
    </p:extLst>
  </p:cSld>
  <p:clrMapOvr>
    <a:masterClrMapping/>
  </p:clrMapOvr>
  <p:transition spd="slow">
    <p:wipe dir="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7914456" cy="1143000"/>
          </a:xfrm>
        </p:spPr>
        <p:txBody>
          <a:bodyPr/>
          <a:lstStyle/>
          <a:p>
            <a:r>
              <a:rPr lang="fr-FR" b="1" i="1" dirty="0" smtClean="0"/>
              <a:t>La fonction </a:t>
            </a:r>
            <a:r>
              <a:rPr lang="fr-FR" b="1" i="1" dirty="0" smtClean="0">
                <a:solidFill>
                  <a:schemeClr val="accent2">
                    <a:lumMod val="75000"/>
                  </a:schemeClr>
                </a:solidFill>
              </a:rPr>
              <a:t>'</a:t>
            </a:r>
            <a:r>
              <a:rPr lang="fr-FR" b="1" i="1" dirty="0" err="1" smtClean="0">
                <a:solidFill>
                  <a:schemeClr val="accent2">
                    <a:lumMod val="75000"/>
                  </a:schemeClr>
                </a:solidFill>
              </a:rPr>
              <a:t>ctype_lower</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lnSpcReduction="10000"/>
          </a:bodyPr>
          <a:lstStyle/>
          <a:p>
            <a:pPr marL="0" indent="0">
              <a:buNone/>
            </a:pPr>
            <a:r>
              <a:rPr lang="fr-FR" sz="1800" dirty="0" err="1">
                <a:solidFill>
                  <a:schemeClr val="tx2">
                    <a:lumMod val="75000"/>
                  </a:schemeClr>
                </a:solidFill>
              </a:rPr>
              <a:t>bool</a:t>
            </a:r>
            <a:r>
              <a:rPr lang="fr-FR" sz="1800" dirty="0"/>
              <a:t> </a:t>
            </a:r>
            <a:r>
              <a:rPr lang="fr-FR" sz="1800" b="1" dirty="0" err="1" smtClean="0">
                <a:solidFill>
                  <a:schemeClr val="accent2">
                    <a:lumMod val="75000"/>
                  </a:schemeClr>
                </a:solidFill>
              </a:rPr>
              <a:t>ctype_lower</a:t>
            </a:r>
            <a:r>
              <a:rPr lang="fr-FR" sz="1800" b="1" dirty="0" smtClean="0">
                <a:solidFill>
                  <a:schemeClr val="accent2">
                    <a:lumMod val="75000"/>
                  </a:schemeClr>
                </a:solidFill>
              </a:rPr>
              <a:t> </a:t>
            </a:r>
            <a:r>
              <a:rPr lang="fr-FR" sz="1800" dirty="0"/>
              <a:t>(</a:t>
            </a:r>
            <a:r>
              <a:rPr lang="fr-FR" sz="1800" b="1" dirty="0">
                <a:solidFill>
                  <a:schemeClr val="tx2">
                    <a:lumMod val="75000"/>
                  </a:schemeClr>
                </a:solidFill>
              </a:rPr>
              <a:t>$var</a:t>
            </a:r>
            <a:r>
              <a:rPr lang="fr-FR" sz="1800" dirty="0"/>
              <a:t>) </a:t>
            </a:r>
            <a:endParaRPr lang="fr-FR" sz="1800" dirty="0" smtClean="0"/>
          </a:p>
          <a:p>
            <a:pPr marL="0" indent="0">
              <a:buNone/>
            </a:pPr>
            <a:r>
              <a:rPr lang="fr-FR" sz="1800" dirty="0" smtClean="0"/>
              <a:t>vérifie </a:t>
            </a:r>
            <a:r>
              <a:rPr lang="fr-FR" sz="1800" dirty="0"/>
              <a:t>si tous les caractères de la chaîne </a:t>
            </a:r>
            <a:r>
              <a:rPr lang="fr-FR" sz="1800" b="1" dirty="0" smtClean="0">
                <a:solidFill>
                  <a:schemeClr val="tx2">
                    <a:lumMod val="75000"/>
                  </a:schemeClr>
                </a:solidFill>
              </a:rPr>
              <a:t>$</a:t>
            </a:r>
            <a:r>
              <a:rPr lang="fr-FR" sz="1800" b="1" dirty="0">
                <a:solidFill>
                  <a:schemeClr val="tx2">
                    <a:lumMod val="75000"/>
                  </a:schemeClr>
                </a:solidFill>
              </a:rPr>
              <a:t>var </a:t>
            </a:r>
            <a:r>
              <a:rPr lang="fr-FR" sz="1800" dirty="0" smtClean="0"/>
              <a:t>sont </a:t>
            </a:r>
            <a:r>
              <a:rPr lang="fr-FR" sz="1800" dirty="0"/>
              <a:t>des </a:t>
            </a:r>
            <a:r>
              <a:rPr lang="fr-FR" sz="1800" dirty="0" smtClean="0"/>
              <a:t>lettres en minuscule. </a:t>
            </a:r>
            <a:endParaRPr lang="fr-FR" sz="1800" dirty="0"/>
          </a:p>
          <a:p>
            <a:pPr marL="0" indent="0">
              <a:buNone/>
            </a:pPr>
            <a:r>
              <a:rPr lang="fr-FR" sz="1800" b="1" dirty="0">
                <a:solidFill>
                  <a:schemeClr val="tx2">
                    <a:lumMod val="75000"/>
                  </a:schemeClr>
                </a:solidFill>
              </a:rPr>
              <a:t>$var </a:t>
            </a:r>
            <a:r>
              <a:rPr lang="fr-FR" sz="1800" dirty="0"/>
              <a:t>est la variable </a:t>
            </a:r>
            <a:r>
              <a:rPr lang="fr-FR" sz="1800" dirty="0" smtClean="0"/>
              <a:t>chaine de caractères (string) à </a:t>
            </a:r>
            <a:r>
              <a:rPr lang="fr-FR" sz="1800" dirty="0"/>
              <a:t>évaluer.</a:t>
            </a:r>
          </a:p>
          <a:p>
            <a:pPr marL="0" indent="0">
              <a:buNone/>
            </a:pPr>
            <a:r>
              <a:rPr lang="fr-FR" sz="1800" dirty="0"/>
              <a:t>Retourne </a:t>
            </a:r>
            <a:r>
              <a:rPr lang="fr-FR" sz="1800" b="1" dirty="0"/>
              <a:t>TRUE</a:t>
            </a:r>
            <a:r>
              <a:rPr lang="fr-FR" sz="1800" dirty="0"/>
              <a:t> si tous les caractères de </a:t>
            </a:r>
            <a:r>
              <a:rPr lang="fr-FR" sz="1800" b="1" dirty="0">
                <a:solidFill>
                  <a:schemeClr val="tx2">
                    <a:lumMod val="75000"/>
                  </a:schemeClr>
                </a:solidFill>
              </a:rPr>
              <a:t>$var </a:t>
            </a:r>
            <a:r>
              <a:rPr lang="fr-FR" sz="1800" dirty="0" smtClean="0"/>
              <a:t>sont </a:t>
            </a:r>
            <a:r>
              <a:rPr lang="fr-FR" sz="1800" dirty="0"/>
              <a:t>des </a:t>
            </a:r>
            <a:r>
              <a:rPr lang="fr-FR" sz="1800" dirty="0" smtClean="0"/>
              <a:t>lettres minuscules, </a:t>
            </a:r>
            <a:r>
              <a:rPr lang="fr-FR" sz="1800" b="1" dirty="0"/>
              <a:t>FALSE</a:t>
            </a:r>
            <a:r>
              <a:rPr lang="fr-FR" sz="1800" dirty="0"/>
              <a:t> sinon. </a:t>
            </a:r>
            <a:endParaRPr lang="fr-FR" sz="1800" dirty="0" smtClean="0"/>
          </a:p>
          <a:p>
            <a:pPr marL="0" indent="0">
              <a:buNone/>
            </a:pPr>
            <a:r>
              <a:rPr lang="fr-FR" sz="1800" dirty="0" smtClean="0"/>
              <a:t>exemple :</a:t>
            </a:r>
            <a:endParaRPr lang="fr-FR" sz="1800" dirty="0"/>
          </a:p>
          <a:p>
            <a:pPr marL="0" indent="0">
              <a:buNone/>
            </a:pPr>
            <a:r>
              <a:rPr lang="fr-FR" sz="1800" dirty="0"/>
              <a:t>&lt;?</a:t>
            </a:r>
            <a:r>
              <a:rPr lang="fr-FR" sz="1800" dirty="0" err="1"/>
              <a:t>php</a:t>
            </a:r>
            <a:r>
              <a:rPr lang="fr-FR" sz="1800" dirty="0"/>
              <a:t/>
            </a:r>
            <a:br>
              <a:rPr lang="fr-FR" sz="1800" dirty="0"/>
            </a:br>
            <a:r>
              <a:rPr lang="fr-FR" sz="1800" dirty="0"/>
              <a:t>$strings = </a:t>
            </a:r>
            <a:r>
              <a:rPr lang="fr-FR" sz="1800" dirty="0" err="1"/>
              <a:t>array</a:t>
            </a:r>
            <a:r>
              <a:rPr lang="fr-FR" sz="1800" dirty="0"/>
              <a:t>('aac123', '</a:t>
            </a:r>
            <a:r>
              <a:rPr lang="fr-FR" sz="1800" dirty="0" err="1"/>
              <a:t>qiutoas</a:t>
            </a:r>
            <a:r>
              <a:rPr lang="fr-FR" sz="1800" dirty="0"/>
              <a:t>', '</a:t>
            </a:r>
            <a:r>
              <a:rPr lang="fr-FR" sz="1800" dirty="0" err="1"/>
              <a:t>QASsdks</a:t>
            </a:r>
            <a:r>
              <a:rPr lang="fr-FR" sz="1800" dirty="0"/>
              <a:t>');</a:t>
            </a:r>
            <a:br>
              <a:rPr lang="fr-FR" sz="1800" dirty="0"/>
            </a:br>
            <a:r>
              <a:rPr lang="fr-FR" sz="1800" dirty="0" err="1"/>
              <a:t>foreach</a:t>
            </a:r>
            <a:r>
              <a:rPr lang="fr-FR" sz="1800" dirty="0"/>
              <a:t> ($strings as $</a:t>
            </a:r>
            <a:r>
              <a:rPr lang="fr-FR" sz="1800" dirty="0" err="1"/>
              <a:t>testcase</a:t>
            </a:r>
            <a:r>
              <a:rPr lang="fr-FR" sz="1800" dirty="0"/>
              <a:t>) {</a:t>
            </a:r>
            <a:br>
              <a:rPr lang="fr-FR" sz="1800" dirty="0"/>
            </a:br>
            <a:r>
              <a:rPr lang="fr-FR" sz="1800" dirty="0"/>
              <a:t>  if (</a:t>
            </a:r>
            <a:r>
              <a:rPr lang="fr-FR" sz="1800" dirty="0" err="1"/>
              <a:t>ctype_lower</a:t>
            </a:r>
            <a:r>
              <a:rPr lang="fr-FR" sz="1800" dirty="0"/>
              <a:t>($</a:t>
            </a:r>
            <a:r>
              <a:rPr lang="fr-FR" sz="1800" dirty="0" err="1"/>
              <a:t>testcase</a:t>
            </a:r>
            <a:r>
              <a:rPr lang="fr-FR" sz="1800" dirty="0"/>
              <a:t>)) {</a:t>
            </a:r>
            <a:br>
              <a:rPr lang="fr-FR" sz="1800" dirty="0"/>
            </a:br>
            <a:r>
              <a:rPr lang="fr-FR" sz="1800" dirty="0"/>
              <a:t>    </a:t>
            </a:r>
            <a:r>
              <a:rPr lang="fr-FR" sz="1800" dirty="0" err="1"/>
              <a:t>echo</a:t>
            </a:r>
            <a:r>
              <a:rPr lang="fr-FR" sz="1800" dirty="0"/>
              <a:t> "La chaîne $</a:t>
            </a:r>
            <a:r>
              <a:rPr lang="fr-FR" sz="1800" dirty="0" err="1"/>
              <a:t>testcase</a:t>
            </a:r>
            <a:r>
              <a:rPr lang="fr-FR" sz="1800" dirty="0"/>
              <a:t> ne contient que des minuscules.\n";</a:t>
            </a:r>
            <a:br>
              <a:rPr lang="fr-FR" sz="1800" dirty="0"/>
            </a:br>
            <a:r>
              <a:rPr lang="fr-FR" sz="1800" dirty="0"/>
              <a:t>  } </a:t>
            </a:r>
            <a:r>
              <a:rPr lang="fr-FR" sz="1800" dirty="0" err="1"/>
              <a:t>else</a:t>
            </a:r>
            <a:r>
              <a:rPr lang="fr-FR" sz="1800" dirty="0"/>
              <a:t> {</a:t>
            </a:r>
            <a:br>
              <a:rPr lang="fr-FR" sz="1800" dirty="0"/>
            </a:br>
            <a:r>
              <a:rPr lang="fr-FR" sz="1800" dirty="0"/>
              <a:t>    </a:t>
            </a:r>
            <a:r>
              <a:rPr lang="fr-FR" sz="1800" dirty="0" err="1"/>
              <a:t>echo</a:t>
            </a:r>
            <a:r>
              <a:rPr lang="fr-FR" sz="1800" dirty="0"/>
              <a:t> "La chaîne $</a:t>
            </a:r>
            <a:r>
              <a:rPr lang="fr-FR" sz="1800" dirty="0" err="1"/>
              <a:t>testcase</a:t>
            </a:r>
            <a:r>
              <a:rPr lang="fr-FR" sz="1800" dirty="0"/>
              <a:t> ne contient pas que des minuscules.\n";</a:t>
            </a:r>
            <a:br>
              <a:rPr lang="fr-FR" sz="1800" dirty="0"/>
            </a:br>
            <a:r>
              <a:rPr lang="fr-FR" sz="1800" dirty="0"/>
              <a:t>  }</a:t>
            </a:r>
            <a:br>
              <a:rPr lang="fr-FR" sz="1800" dirty="0"/>
            </a:br>
            <a:r>
              <a:rPr lang="fr-FR" sz="1800" dirty="0" smtClean="0"/>
              <a:t>}?&gt; </a:t>
            </a:r>
          </a:p>
          <a:p>
            <a:pPr marL="0" indent="0">
              <a:buNone/>
            </a:pPr>
            <a:r>
              <a:rPr lang="fr-FR" sz="1800" dirty="0"/>
              <a:t>La chaîne aac123 ne contient pas que des minuscules. </a:t>
            </a:r>
            <a:endParaRPr lang="fr-FR" sz="1800" dirty="0" smtClean="0"/>
          </a:p>
          <a:p>
            <a:pPr marL="0" indent="0">
              <a:buNone/>
            </a:pPr>
            <a:r>
              <a:rPr lang="fr-FR" sz="1800" dirty="0" smtClean="0"/>
              <a:t>La </a:t>
            </a:r>
            <a:r>
              <a:rPr lang="fr-FR" sz="1800" dirty="0"/>
              <a:t>chaîne </a:t>
            </a:r>
            <a:r>
              <a:rPr lang="fr-FR" sz="1800" dirty="0" err="1"/>
              <a:t>qiutoas</a:t>
            </a:r>
            <a:r>
              <a:rPr lang="fr-FR" sz="1800" dirty="0"/>
              <a:t> ne contient que des minuscules. </a:t>
            </a:r>
            <a:endParaRPr lang="fr-FR" sz="1800" dirty="0" smtClean="0"/>
          </a:p>
          <a:p>
            <a:pPr marL="0" indent="0">
              <a:buNone/>
            </a:pPr>
            <a:r>
              <a:rPr lang="fr-FR" sz="1800" dirty="0" smtClean="0"/>
              <a:t>La </a:t>
            </a:r>
            <a:r>
              <a:rPr lang="fr-FR" sz="1800" dirty="0"/>
              <a:t>chaîne </a:t>
            </a:r>
            <a:r>
              <a:rPr lang="fr-FR" sz="1800" dirty="0" err="1"/>
              <a:t>QASsdks</a:t>
            </a:r>
            <a:r>
              <a:rPr lang="fr-FR" sz="1800" dirty="0"/>
              <a:t> ne contient pas que des minuscules.</a:t>
            </a:r>
          </a:p>
        </p:txBody>
      </p:sp>
    </p:spTree>
    <p:extLst>
      <p:ext uri="{BB962C8B-B14F-4D97-AF65-F5344CB8AC3E}">
        <p14:creationId xmlns:p14="http://schemas.microsoft.com/office/powerpoint/2010/main" val="3422333247"/>
      </p:ext>
    </p:extLst>
  </p:cSld>
  <p:clrMapOvr>
    <a:masterClrMapping/>
  </p:clrMapOvr>
  <p:transition spd="slow">
    <p:wipe dir="d"/>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7914456" cy="1143000"/>
          </a:xfrm>
        </p:spPr>
        <p:txBody>
          <a:bodyPr/>
          <a:lstStyle/>
          <a:p>
            <a:r>
              <a:rPr lang="fr-FR" b="1" i="1" dirty="0" smtClean="0"/>
              <a:t>La fonction </a:t>
            </a:r>
            <a:r>
              <a:rPr lang="fr-FR" b="1" i="1" dirty="0" smtClean="0">
                <a:solidFill>
                  <a:schemeClr val="accent2">
                    <a:lumMod val="75000"/>
                  </a:schemeClr>
                </a:solidFill>
              </a:rPr>
              <a:t>'</a:t>
            </a:r>
            <a:r>
              <a:rPr lang="fr-FR" b="1" i="1" dirty="0" err="1" smtClean="0">
                <a:solidFill>
                  <a:schemeClr val="accent2">
                    <a:lumMod val="75000"/>
                  </a:schemeClr>
                </a:solidFill>
              </a:rPr>
              <a:t>ctype_upper</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412776"/>
            <a:ext cx="8274496" cy="5184577"/>
          </a:xfrm>
        </p:spPr>
        <p:txBody>
          <a:bodyPr numCol="1">
            <a:normAutofit lnSpcReduction="10000"/>
          </a:bodyPr>
          <a:lstStyle/>
          <a:p>
            <a:pPr marL="0" indent="0">
              <a:buNone/>
            </a:pPr>
            <a:r>
              <a:rPr lang="fr-FR" sz="1800" dirty="0" err="1">
                <a:solidFill>
                  <a:schemeClr val="tx2">
                    <a:lumMod val="75000"/>
                  </a:schemeClr>
                </a:solidFill>
              </a:rPr>
              <a:t>bool</a:t>
            </a:r>
            <a:r>
              <a:rPr lang="fr-FR" sz="1800" dirty="0"/>
              <a:t> </a:t>
            </a:r>
            <a:r>
              <a:rPr lang="fr-FR" sz="1800" b="1" dirty="0" err="1" smtClean="0">
                <a:solidFill>
                  <a:schemeClr val="accent2">
                    <a:lumMod val="75000"/>
                  </a:schemeClr>
                </a:solidFill>
              </a:rPr>
              <a:t>ctype_upper</a:t>
            </a:r>
            <a:r>
              <a:rPr lang="fr-FR" sz="1800" b="1" dirty="0" smtClean="0">
                <a:solidFill>
                  <a:schemeClr val="accent2">
                    <a:lumMod val="75000"/>
                  </a:schemeClr>
                </a:solidFill>
              </a:rPr>
              <a:t> </a:t>
            </a:r>
            <a:r>
              <a:rPr lang="fr-FR" sz="1800" dirty="0"/>
              <a:t>(</a:t>
            </a:r>
            <a:r>
              <a:rPr lang="fr-FR" sz="1800" b="1" dirty="0">
                <a:solidFill>
                  <a:schemeClr val="tx2">
                    <a:lumMod val="75000"/>
                  </a:schemeClr>
                </a:solidFill>
              </a:rPr>
              <a:t>$var</a:t>
            </a:r>
            <a:r>
              <a:rPr lang="fr-FR" sz="1800" dirty="0"/>
              <a:t>) </a:t>
            </a:r>
            <a:endParaRPr lang="fr-FR" sz="1800" dirty="0" smtClean="0"/>
          </a:p>
          <a:p>
            <a:pPr marL="0" indent="0">
              <a:buNone/>
            </a:pPr>
            <a:r>
              <a:rPr lang="fr-FR" sz="1800" dirty="0" smtClean="0"/>
              <a:t>vérifie </a:t>
            </a:r>
            <a:r>
              <a:rPr lang="fr-FR" sz="1800" dirty="0"/>
              <a:t>si tous les caractères de la chaîne </a:t>
            </a:r>
            <a:r>
              <a:rPr lang="fr-FR" sz="1800" b="1" dirty="0" smtClean="0">
                <a:solidFill>
                  <a:schemeClr val="tx2">
                    <a:lumMod val="75000"/>
                  </a:schemeClr>
                </a:solidFill>
              </a:rPr>
              <a:t>$</a:t>
            </a:r>
            <a:r>
              <a:rPr lang="fr-FR" sz="1800" b="1" dirty="0">
                <a:solidFill>
                  <a:schemeClr val="tx2">
                    <a:lumMod val="75000"/>
                  </a:schemeClr>
                </a:solidFill>
              </a:rPr>
              <a:t>var </a:t>
            </a:r>
            <a:r>
              <a:rPr lang="fr-FR" sz="1800" dirty="0" smtClean="0"/>
              <a:t>sont </a:t>
            </a:r>
            <a:r>
              <a:rPr lang="fr-FR" sz="1800" dirty="0"/>
              <a:t>des </a:t>
            </a:r>
            <a:r>
              <a:rPr lang="fr-FR" sz="1800" dirty="0" smtClean="0"/>
              <a:t>lettres en majuscule. </a:t>
            </a:r>
            <a:endParaRPr lang="fr-FR" sz="1800" dirty="0"/>
          </a:p>
          <a:p>
            <a:pPr marL="0" indent="0">
              <a:buNone/>
            </a:pPr>
            <a:r>
              <a:rPr lang="fr-FR" sz="1800" b="1" dirty="0">
                <a:solidFill>
                  <a:schemeClr val="tx2">
                    <a:lumMod val="75000"/>
                  </a:schemeClr>
                </a:solidFill>
              </a:rPr>
              <a:t>$var </a:t>
            </a:r>
            <a:r>
              <a:rPr lang="fr-FR" sz="1800" dirty="0"/>
              <a:t>est la variable </a:t>
            </a:r>
            <a:r>
              <a:rPr lang="fr-FR" sz="1800" dirty="0" smtClean="0"/>
              <a:t>chaine de caractères (string) à </a:t>
            </a:r>
            <a:r>
              <a:rPr lang="fr-FR" sz="1800" dirty="0"/>
              <a:t>évaluer.</a:t>
            </a:r>
          </a:p>
          <a:p>
            <a:pPr marL="0" indent="0">
              <a:buNone/>
            </a:pPr>
            <a:r>
              <a:rPr lang="fr-FR" sz="1800" dirty="0"/>
              <a:t>Retourne </a:t>
            </a:r>
            <a:r>
              <a:rPr lang="fr-FR" sz="1800" b="1" dirty="0"/>
              <a:t>TRUE</a:t>
            </a:r>
            <a:r>
              <a:rPr lang="fr-FR" sz="1800" dirty="0"/>
              <a:t> si tous les caractères de </a:t>
            </a:r>
            <a:r>
              <a:rPr lang="fr-FR" sz="1800" b="1" dirty="0">
                <a:solidFill>
                  <a:schemeClr val="tx2">
                    <a:lumMod val="75000"/>
                  </a:schemeClr>
                </a:solidFill>
              </a:rPr>
              <a:t>$var </a:t>
            </a:r>
            <a:r>
              <a:rPr lang="fr-FR" sz="1800" dirty="0" smtClean="0"/>
              <a:t>sont </a:t>
            </a:r>
            <a:r>
              <a:rPr lang="fr-FR" sz="1800" dirty="0"/>
              <a:t>des </a:t>
            </a:r>
            <a:r>
              <a:rPr lang="fr-FR" sz="1800" dirty="0" smtClean="0"/>
              <a:t>lettres majuscules, </a:t>
            </a:r>
            <a:r>
              <a:rPr lang="fr-FR" sz="1800" b="1" dirty="0"/>
              <a:t>FALSE</a:t>
            </a:r>
            <a:r>
              <a:rPr lang="fr-FR" sz="1800" dirty="0"/>
              <a:t> sinon. </a:t>
            </a:r>
            <a:endParaRPr lang="fr-FR" sz="1800" dirty="0" smtClean="0"/>
          </a:p>
          <a:p>
            <a:pPr marL="0" indent="0">
              <a:buNone/>
            </a:pPr>
            <a:r>
              <a:rPr lang="fr-FR" sz="1800" dirty="0" smtClean="0"/>
              <a:t>exemple :</a:t>
            </a:r>
            <a:endParaRPr lang="fr-FR" sz="1800" dirty="0"/>
          </a:p>
          <a:p>
            <a:pPr marL="0" indent="0">
              <a:buNone/>
            </a:pPr>
            <a:r>
              <a:rPr lang="fr-FR" sz="1800" dirty="0"/>
              <a:t>&lt;?</a:t>
            </a:r>
            <a:r>
              <a:rPr lang="fr-FR" sz="1800" dirty="0" err="1"/>
              <a:t>php</a:t>
            </a:r>
            <a:r>
              <a:rPr lang="fr-FR" sz="1800" dirty="0"/>
              <a:t/>
            </a:r>
            <a:br>
              <a:rPr lang="fr-FR" sz="1800" dirty="0"/>
            </a:br>
            <a:r>
              <a:rPr lang="fr-FR" sz="1800" dirty="0"/>
              <a:t>$strings = </a:t>
            </a:r>
            <a:r>
              <a:rPr lang="fr-FR" sz="1800" dirty="0" err="1"/>
              <a:t>array</a:t>
            </a:r>
            <a:r>
              <a:rPr lang="fr-FR" sz="1800" dirty="0"/>
              <a:t>('AKLWC139', 'LMNSDO', '</a:t>
            </a:r>
            <a:r>
              <a:rPr lang="fr-FR" sz="1800" dirty="0" err="1"/>
              <a:t>akwSKWsm</a:t>
            </a:r>
            <a:r>
              <a:rPr lang="fr-FR" sz="1800" dirty="0"/>
              <a:t>');</a:t>
            </a:r>
            <a:br>
              <a:rPr lang="fr-FR" sz="1800" dirty="0"/>
            </a:br>
            <a:r>
              <a:rPr lang="fr-FR" sz="1800" dirty="0" err="1"/>
              <a:t>foreach</a:t>
            </a:r>
            <a:r>
              <a:rPr lang="fr-FR" sz="1800" dirty="0"/>
              <a:t> ($strings as $</a:t>
            </a:r>
            <a:r>
              <a:rPr lang="fr-FR" sz="1800" dirty="0" err="1"/>
              <a:t>testcase</a:t>
            </a:r>
            <a:r>
              <a:rPr lang="fr-FR" sz="1800" dirty="0"/>
              <a:t>) {</a:t>
            </a:r>
            <a:br>
              <a:rPr lang="fr-FR" sz="1800" dirty="0"/>
            </a:br>
            <a:r>
              <a:rPr lang="fr-FR" sz="1800" dirty="0"/>
              <a:t>  if (</a:t>
            </a:r>
            <a:r>
              <a:rPr lang="fr-FR" sz="1800" dirty="0" err="1"/>
              <a:t>ctype_upper</a:t>
            </a:r>
            <a:r>
              <a:rPr lang="fr-FR" sz="1800" dirty="0"/>
              <a:t>($</a:t>
            </a:r>
            <a:r>
              <a:rPr lang="fr-FR" sz="1800" dirty="0" err="1"/>
              <a:t>testcase</a:t>
            </a:r>
            <a:r>
              <a:rPr lang="fr-FR" sz="1800" dirty="0"/>
              <a:t>)) {</a:t>
            </a:r>
            <a:br>
              <a:rPr lang="fr-FR" sz="1800" dirty="0"/>
            </a:br>
            <a:r>
              <a:rPr lang="fr-FR" sz="1800" dirty="0"/>
              <a:t>    </a:t>
            </a:r>
            <a:r>
              <a:rPr lang="fr-FR" sz="1800" dirty="0" err="1"/>
              <a:t>echo</a:t>
            </a:r>
            <a:r>
              <a:rPr lang="fr-FR" sz="1800" dirty="0"/>
              <a:t> "La chaîne $</a:t>
            </a:r>
            <a:r>
              <a:rPr lang="fr-FR" sz="1800" dirty="0" err="1"/>
              <a:t>testcase</a:t>
            </a:r>
            <a:r>
              <a:rPr lang="fr-FR" sz="1800" dirty="0"/>
              <a:t> ne contient que des majuscules.\n";</a:t>
            </a:r>
            <a:br>
              <a:rPr lang="fr-FR" sz="1800" dirty="0"/>
            </a:br>
            <a:r>
              <a:rPr lang="fr-FR" sz="1800" dirty="0"/>
              <a:t>  } </a:t>
            </a:r>
            <a:r>
              <a:rPr lang="fr-FR" sz="1800" dirty="0" err="1"/>
              <a:t>else</a:t>
            </a:r>
            <a:r>
              <a:rPr lang="fr-FR" sz="1800" dirty="0"/>
              <a:t> {</a:t>
            </a:r>
            <a:br>
              <a:rPr lang="fr-FR" sz="1800" dirty="0"/>
            </a:br>
            <a:r>
              <a:rPr lang="fr-FR" sz="1800" dirty="0"/>
              <a:t>    </a:t>
            </a:r>
            <a:r>
              <a:rPr lang="fr-FR" sz="1800" dirty="0" err="1"/>
              <a:t>echo</a:t>
            </a:r>
            <a:r>
              <a:rPr lang="fr-FR" sz="1800" dirty="0"/>
              <a:t> "La chaîne $</a:t>
            </a:r>
            <a:r>
              <a:rPr lang="fr-FR" sz="1800" dirty="0" err="1"/>
              <a:t>testcase</a:t>
            </a:r>
            <a:r>
              <a:rPr lang="fr-FR" sz="1800" dirty="0"/>
              <a:t> ne contient pas que des majuscules.\n";</a:t>
            </a:r>
            <a:br>
              <a:rPr lang="fr-FR" sz="1800" dirty="0"/>
            </a:br>
            <a:r>
              <a:rPr lang="fr-FR" sz="1800" dirty="0"/>
              <a:t>  }</a:t>
            </a:r>
            <a:br>
              <a:rPr lang="fr-FR" sz="1800" dirty="0"/>
            </a:br>
            <a:r>
              <a:rPr lang="fr-FR" sz="1800" dirty="0" smtClean="0"/>
              <a:t>}?&gt; </a:t>
            </a:r>
          </a:p>
          <a:p>
            <a:pPr marL="0" indent="0">
              <a:buNone/>
            </a:pPr>
            <a:r>
              <a:rPr lang="fr-FR" sz="1800" dirty="0"/>
              <a:t>La chaîne AKLWC139 ne contient pas que des majuscules. </a:t>
            </a:r>
            <a:endParaRPr lang="fr-FR" sz="1800" dirty="0" smtClean="0"/>
          </a:p>
          <a:p>
            <a:pPr marL="0" indent="0">
              <a:buNone/>
            </a:pPr>
            <a:r>
              <a:rPr lang="fr-FR" sz="1800" dirty="0" smtClean="0"/>
              <a:t>La </a:t>
            </a:r>
            <a:r>
              <a:rPr lang="fr-FR" sz="1800" dirty="0"/>
              <a:t>chaîne LMNSDO ne contient que des majuscules. </a:t>
            </a:r>
            <a:endParaRPr lang="fr-FR" sz="1800" dirty="0" smtClean="0"/>
          </a:p>
          <a:p>
            <a:pPr marL="0" indent="0">
              <a:buNone/>
            </a:pPr>
            <a:r>
              <a:rPr lang="fr-FR" sz="1800" dirty="0" smtClean="0"/>
              <a:t>La </a:t>
            </a:r>
            <a:r>
              <a:rPr lang="fr-FR" sz="1800" dirty="0"/>
              <a:t>chaîne </a:t>
            </a:r>
            <a:r>
              <a:rPr lang="fr-FR" sz="1800" dirty="0" err="1"/>
              <a:t>akwSKWsm</a:t>
            </a:r>
            <a:r>
              <a:rPr lang="fr-FR" sz="1800" dirty="0"/>
              <a:t> ne contient pas que des majuscules</a:t>
            </a:r>
          </a:p>
        </p:txBody>
      </p:sp>
    </p:spTree>
    <p:extLst>
      <p:ext uri="{BB962C8B-B14F-4D97-AF65-F5344CB8AC3E}">
        <p14:creationId xmlns:p14="http://schemas.microsoft.com/office/powerpoint/2010/main" val="2335716030"/>
      </p:ext>
    </p:extLst>
  </p:cSld>
  <p:clrMapOvr>
    <a:masterClrMapping/>
  </p:clrMapOvr>
  <p:transition spd="slow">
    <p:wipe dir="d"/>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7914456" cy="855112"/>
          </a:xfrm>
        </p:spPr>
        <p:txBody>
          <a:bodyPr/>
          <a:lstStyle/>
          <a:p>
            <a:r>
              <a:rPr lang="fr-FR" b="1" i="1" dirty="0" smtClean="0"/>
              <a:t>La fonction </a:t>
            </a:r>
            <a:r>
              <a:rPr lang="fr-FR" b="1" i="1" dirty="0" smtClean="0">
                <a:solidFill>
                  <a:schemeClr val="accent2">
                    <a:lumMod val="75000"/>
                  </a:schemeClr>
                </a:solidFill>
              </a:rPr>
              <a:t>'</a:t>
            </a:r>
            <a:r>
              <a:rPr lang="fr-FR" b="1" i="1" dirty="0" err="1" smtClean="0">
                <a:solidFill>
                  <a:schemeClr val="accent2">
                    <a:lumMod val="75000"/>
                  </a:schemeClr>
                </a:solidFill>
              </a:rPr>
              <a:t>ctype_space</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052736"/>
            <a:ext cx="8274496" cy="5544617"/>
          </a:xfrm>
        </p:spPr>
        <p:txBody>
          <a:bodyPr numCol="1">
            <a:normAutofit lnSpcReduction="10000"/>
          </a:bodyPr>
          <a:lstStyle/>
          <a:p>
            <a:pPr marL="0" indent="0">
              <a:buNone/>
            </a:pPr>
            <a:r>
              <a:rPr lang="fr-FR" sz="1800" dirty="0" err="1">
                <a:solidFill>
                  <a:schemeClr val="tx2">
                    <a:lumMod val="75000"/>
                  </a:schemeClr>
                </a:solidFill>
              </a:rPr>
              <a:t>bool</a:t>
            </a:r>
            <a:r>
              <a:rPr lang="fr-FR" sz="1800" dirty="0"/>
              <a:t> </a:t>
            </a:r>
            <a:r>
              <a:rPr lang="fr-FR" sz="1800" b="1" dirty="0" err="1" smtClean="0">
                <a:solidFill>
                  <a:schemeClr val="accent2">
                    <a:lumMod val="75000"/>
                  </a:schemeClr>
                </a:solidFill>
              </a:rPr>
              <a:t>ctype_space</a:t>
            </a:r>
            <a:r>
              <a:rPr lang="fr-FR" sz="1800" b="1" dirty="0" smtClean="0">
                <a:solidFill>
                  <a:schemeClr val="accent2">
                    <a:lumMod val="75000"/>
                  </a:schemeClr>
                </a:solidFill>
              </a:rPr>
              <a:t> </a:t>
            </a:r>
            <a:r>
              <a:rPr lang="fr-FR" sz="1800" dirty="0"/>
              <a:t>(</a:t>
            </a:r>
            <a:r>
              <a:rPr lang="fr-FR" sz="1800" b="1" dirty="0">
                <a:solidFill>
                  <a:schemeClr val="tx2">
                    <a:lumMod val="75000"/>
                  </a:schemeClr>
                </a:solidFill>
              </a:rPr>
              <a:t>$var</a:t>
            </a:r>
            <a:r>
              <a:rPr lang="fr-FR" sz="1800" dirty="0"/>
              <a:t>) </a:t>
            </a:r>
            <a:endParaRPr lang="fr-FR" sz="1800" dirty="0" smtClean="0"/>
          </a:p>
          <a:p>
            <a:pPr marL="0" indent="0">
              <a:buNone/>
            </a:pPr>
            <a:r>
              <a:rPr lang="fr-FR" sz="1800" dirty="0" smtClean="0"/>
              <a:t>vérifie </a:t>
            </a:r>
            <a:r>
              <a:rPr lang="fr-FR" sz="1800" dirty="0"/>
              <a:t>si tous les caractères de la chaîne </a:t>
            </a:r>
            <a:r>
              <a:rPr lang="fr-FR" sz="1800" b="1" dirty="0" smtClean="0">
                <a:solidFill>
                  <a:schemeClr val="tx2">
                    <a:lumMod val="75000"/>
                  </a:schemeClr>
                </a:solidFill>
              </a:rPr>
              <a:t>$</a:t>
            </a:r>
            <a:r>
              <a:rPr lang="fr-FR" sz="1800" b="1" dirty="0">
                <a:solidFill>
                  <a:schemeClr val="tx2">
                    <a:lumMod val="75000"/>
                  </a:schemeClr>
                </a:solidFill>
              </a:rPr>
              <a:t>var </a:t>
            </a:r>
            <a:r>
              <a:rPr lang="fr-FR" sz="1800" dirty="0"/>
              <a:t>n'est faite que de caractères blancs. </a:t>
            </a:r>
          </a:p>
          <a:p>
            <a:pPr marL="0" indent="0">
              <a:buNone/>
            </a:pPr>
            <a:r>
              <a:rPr lang="fr-FR" sz="1800" b="1" dirty="0">
                <a:solidFill>
                  <a:schemeClr val="tx2">
                    <a:lumMod val="75000"/>
                  </a:schemeClr>
                </a:solidFill>
              </a:rPr>
              <a:t>$var </a:t>
            </a:r>
            <a:r>
              <a:rPr lang="fr-FR" sz="1800" dirty="0"/>
              <a:t>est la variable </a:t>
            </a:r>
            <a:r>
              <a:rPr lang="fr-FR" sz="1800" dirty="0" smtClean="0"/>
              <a:t>chaine de caractères (string) à </a:t>
            </a:r>
            <a:r>
              <a:rPr lang="fr-FR" sz="1800" dirty="0"/>
              <a:t>évaluer.</a:t>
            </a:r>
          </a:p>
          <a:p>
            <a:pPr marL="0" indent="0">
              <a:buNone/>
            </a:pPr>
            <a:r>
              <a:rPr lang="fr-FR" sz="1800" dirty="0"/>
              <a:t>Retourne </a:t>
            </a:r>
            <a:r>
              <a:rPr lang="fr-FR" sz="1800" b="1" dirty="0"/>
              <a:t>TRUE</a:t>
            </a:r>
            <a:r>
              <a:rPr lang="fr-FR" sz="1800" dirty="0"/>
              <a:t> si tous les caractères de </a:t>
            </a:r>
            <a:r>
              <a:rPr lang="fr-FR" sz="1800" b="1" dirty="0">
                <a:solidFill>
                  <a:schemeClr val="tx2">
                    <a:lumMod val="75000"/>
                  </a:schemeClr>
                </a:solidFill>
              </a:rPr>
              <a:t>$var </a:t>
            </a:r>
            <a:r>
              <a:rPr lang="fr-FR" sz="1800" dirty="0"/>
              <a:t>vont créer un espace blanc., </a:t>
            </a:r>
            <a:r>
              <a:rPr lang="fr-FR" sz="1800" b="1" dirty="0"/>
              <a:t>FALSE</a:t>
            </a:r>
            <a:r>
              <a:rPr lang="fr-FR" sz="1800" dirty="0"/>
              <a:t> sinon. </a:t>
            </a:r>
            <a:endParaRPr lang="fr-FR" sz="1800" dirty="0" smtClean="0"/>
          </a:p>
          <a:p>
            <a:pPr marL="0" indent="0">
              <a:buNone/>
            </a:pPr>
            <a:r>
              <a:rPr lang="fr-FR" sz="1800" dirty="0"/>
              <a:t>Cela inclut le tabulations, les tabulations verticales, les nouvelles lignes, les retours chariots et les retours à la ligne. </a:t>
            </a:r>
            <a:endParaRPr lang="fr-FR" sz="1800" dirty="0" smtClean="0"/>
          </a:p>
          <a:p>
            <a:pPr marL="0" indent="0">
              <a:buNone/>
            </a:pPr>
            <a:r>
              <a:rPr lang="fr-FR" sz="1800" dirty="0" smtClean="0"/>
              <a:t>exemple :</a:t>
            </a:r>
            <a:endParaRPr lang="fr-FR" sz="1800" dirty="0"/>
          </a:p>
          <a:p>
            <a:pPr marL="0" indent="0">
              <a:buNone/>
            </a:pPr>
            <a:r>
              <a:rPr lang="fr-FR" sz="1800" dirty="0"/>
              <a:t>&lt;?</a:t>
            </a:r>
            <a:r>
              <a:rPr lang="fr-FR" sz="1800" dirty="0" err="1"/>
              <a:t>php</a:t>
            </a:r>
            <a:r>
              <a:rPr lang="fr-FR" sz="1800" dirty="0"/>
              <a:t/>
            </a:r>
            <a:br>
              <a:rPr lang="fr-FR" sz="1800" dirty="0"/>
            </a:br>
            <a:r>
              <a:rPr lang="fr-FR" sz="1800" dirty="0"/>
              <a:t>$strings = </a:t>
            </a:r>
            <a:r>
              <a:rPr lang="fr-FR" sz="1800" dirty="0" err="1"/>
              <a:t>array</a:t>
            </a:r>
            <a:r>
              <a:rPr lang="fr-FR" sz="1800" dirty="0"/>
              <a:t>('string1' =&gt; "\n\r\t", 'string2' =&gt; "\narf12", 'string3' =&gt; '\n\r\t');</a:t>
            </a:r>
            <a:br>
              <a:rPr lang="fr-FR" sz="1800" dirty="0"/>
            </a:br>
            <a:r>
              <a:rPr lang="fr-FR" sz="1800" dirty="0" err="1"/>
              <a:t>foreach</a:t>
            </a:r>
            <a:r>
              <a:rPr lang="fr-FR" sz="1800" dirty="0"/>
              <a:t> ($strings as $</a:t>
            </a:r>
            <a:r>
              <a:rPr lang="fr-FR" sz="1800" dirty="0" err="1"/>
              <a:t>name</a:t>
            </a:r>
            <a:r>
              <a:rPr lang="fr-FR" sz="1800" dirty="0"/>
              <a:t> =&gt; $</a:t>
            </a:r>
            <a:r>
              <a:rPr lang="fr-FR" sz="1800" dirty="0" err="1"/>
              <a:t>testcase</a:t>
            </a:r>
            <a:r>
              <a:rPr lang="fr-FR" sz="1800" dirty="0"/>
              <a:t>) {</a:t>
            </a:r>
            <a:br>
              <a:rPr lang="fr-FR" sz="1800" dirty="0"/>
            </a:br>
            <a:r>
              <a:rPr lang="fr-FR" sz="1800" dirty="0"/>
              <a:t>  if (</a:t>
            </a:r>
            <a:r>
              <a:rPr lang="fr-FR" sz="1800" dirty="0" err="1"/>
              <a:t>ctype_space</a:t>
            </a:r>
            <a:r>
              <a:rPr lang="fr-FR" sz="1800" dirty="0"/>
              <a:t>($</a:t>
            </a:r>
            <a:r>
              <a:rPr lang="fr-FR" sz="1800" dirty="0" err="1"/>
              <a:t>testcase</a:t>
            </a:r>
            <a:r>
              <a:rPr lang="fr-FR" sz="1800" dirty="0"/>
              <a:t>)) {</a:t>
            </a:r>
            <a:br>
              <a:rPr lang="fr-FR" sz="1800" dirty="0"/>
            </a:br>
            <a:r>
              <a:rPr lang="fr-FR" sz="1800" dirty="0"/>
              <a:t>    </a:t>
            </a:r>
            <a:r>
              <a:rPr lang="fr-FR" sz="1800" dirty="0" err="1"/>
              <a:t>echo</a:t>
            </a:r>
            <a:r>
              <a:rPr lang="fr-FR" sz="1800" dirty="0"/>
              <a:t> "La chaîne '$</a:t>
            </a:r>
            <a:r>
              <a:rPr lang="fr-FR" sz="1800" dirty="0" err="1"/>
              <a:t>name</a:t>
            </a:r>
            <a:r>
              <a:rPr lang="fr-FR" sz="1800" dirty="0"/>
              <a:t>' ne contient que des caractères d'espacements blancs.\n";</a:t>
            </a:r>
            <a:br>
              <a:rPr lang="fr-FR" sz="1800" dirty="0"/>
            </a:br>
            <a:r>
              <a:rPr lang="fr-FR" sz="1800" dirty="0"/>
              <a:t>  } </a:t>
            </a:r>
            <a:r>
              <a:rPr lang="fr-FR" sz="1800" dirty="0" err="1"/>
              <a:t>else</a:t>
            </a:r>
            <a:r>
              <a:rPr lang="fr-FR" sz="1800" dirty="0"/>
              <a:t> {</a:t>
            </a:r>
            <a:br>
              <a:rPr lang="fr-FR" sz="1800" dirty="0"/>
            </a:br>
            <a:r>
              <a:rPr lang="fr-FR" sz="1800" dirty="0"/>
              <a:t>    </a:t>
            </a:r>
            <a:r>
              <a:rPr lang="fr-FR" sz="1800" dirty="0" err="1"/>
              <a:t>echo</a:t>
            </a:r>
            <a:r>
              <a:rPr lang="fr-FR" sz="1800" dirty="0"/>
              <a:t> "La chaîne '$</a:t>
            </a:r>
            <a:r>
              <a:rPr lang="fr-FR" sz="1800" dirty="0" err="1"/>
              <a:t>name</a:t>
            </a:r>
            <a:r>
              <a:rPr lang="fr-FR" sz="1800" dirty="0"/>
              <a:t>' ne contient pas que des </a:t>
            </a:r>
            <a:r>
              <a:rPr lang="fr-FR" sz="1800" dirty="0" smtClean="0"/>
              <a:t>caractères</a:t>
            </a:r>
            <a:r>
              <a:rPr lang="fr-FR" sz="1800" dirty="0"/>
              <a:t> d'espacements blancs.\n";</a:t>
            </a:r>
            <a:br>
              <a:rPr lang="fr-FR" sz="1800" dirty="0"/>
            </a:br>
            <a:r>
              <a:rPr lang="fr-FR" sz="1800" dirty="0"/>
              <a:t>  </a:t>
            </a:r>
            <a:r>
              <a:rPr lang="fr-FR" sz="1800" dirty="0" smtClean="0"/>
              <a:t>}}?&gt; </a:t>
            </a:r>
          </a:p>
          <a:p>
            <a:pPr marL="0" indent="0">
              <a:buNone/>
            </a:pPr>
            <a:r>
              <a:rPr lang="fr-FR" sz="1800" dirty="0"/>
              <a:t>La chaîne 'string1' ne contient que des caractères d'espacements blancs. </a:t>
            </a:r>
            <a:endParaRPr lang="fr-FR" sz="1800" dirty="0" smtClean="0"/>
          </a:p>
          <a:p>
            <a:pPr marL="0" indent="0">
              <a:buNone/>
            </a:pPr>
            <a:r>
              <a:rPr lang="fr-FR" sz="1800" dirty="0" smtClean="0"/>
              <a:t>La </a:t>
            </a:r>
            <a:r>
              <a:rPr lang="fr-FR" sz="1800" dirty="0"/>
              <a:t>chaîne 'string2' ne contient pas que des </a:t>
            </a:r>
            <a:r>
              <a:rPr lang="fr-FR" sz="1800" dirty="0" smtClean="0"/>
              <a:t>caractères </a:t>
            </a:r>
            <a:r>
              <a:rPr lang="fr-FR" sz="1800" dirty="0"/>
              <a:t>d'espacements blancs. </a:t>
            </a:r>
            <a:endParaRPr lang="fr-FR" sz="1800" dirty="0" smtClean="0"/>
          </a:p>
          <a:p>
            <a:pPr marL="0" indent="0">
              <a:buNone/>
            </a:pPr>
            <a:r>
              <a:rPr lang="fr-FR" sz="1800" dirty="0" smtClean="0"/>
              <a:t>La </a:t>
            </a:r>
            <a:r>
              <a:rPr lang="fr-FR" sz="1800" dirty="0"/>
              <a:t>chaîne 'string3' ne contient pas que des </a:t>
            </a:r>
            <a:r>
              <a:rPr lang="fr-FR" sz="1800" dirty="0" smtClean="0"/>
              <a:t>caractères </a:t>
            </a:r>
            <a:r>
              <a:rPr lang="fr-FR" sz="1800" dirty="0"/>
              <a:t>d'espacements blancs.</a:t>
            </a:r>
          </a:p>
        </p:txBody>
      </p:sp>
    </p:spTree>
    <p:extLst>
      <p:ext uri="{BB962C8B-B14F-4D97-AF65-F5344CB8AC3E}">
        <p14:creationId xmlns:p14="http://schemas.microsoft.com/office/powerpoint/2010/main" val="2517883391"/>
      </p:ext>
    </p:extLst>
  </p:cSld>
  <p:clrMapOvr>
    <a:masterClrMapping/>
  </p:clrMapOvr>
  <p:transition spd="slow">
    <p:wipe dir="d"/>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269632"/>
            <a:ext cx="7914456" cy="855112"/>
          </a:xfrm>
        </p:spPr>
        <p:txBody>
          <a:bodyPr/>
          <a:lstStyle/>
          <a:p>
            <a:r>
              <a:rPr lang="fr-FR" b="1" i="1" dirty="0" smtClean="0"/>
              <a:t>La fonction </a:t>
            </a:r>
            <a:r>
              <a:rPr lang="fr-FR" b="1" i="1" dirty="0" smtClean="0">
                <a:solidFill>
                  <a:schemeClr val="accent2">
                    <a:lumMod val="75000"/>
                  </a:schemeClr>
                </a:solidFill>
              </a:rPr>
              <a:t>'</a:t>
            </a:r>
            <a:r>
              <a:rPr lang="fr-FR" b="1" i="1" dirty="0" err="1" smtClean="0">
                <a:solidFill>
                  <a:schemeClr val="accent2">
                    <a:lumMod val="75000"/>
                  </a:schemeClr>
                </a:solidFill>
              </a:rPr>
              <a:t>ctype_xdigit</a:t>
            </a:r>
            <a:r>
              <a:rPr lang="fr-FR" b="1" i="1" dirty="0" smtClean="0">
                <a:solidFill>
                  <a:schemeClr val="accent2">
                    <a:lumMod val="75000"/>
                  </a:schemeClr>
                </a:solidFill>
              </a:rPr>
              <a:t>'</a:t>
            </a:r>
            <a:endParaRPr lang="fr-FR" b="1" i="1" dirty="0">
              <a:solidFill>
                <a:schemeClr val="accent2">
                  <a:lumMod val="75000"/>
                </a:schemeClr>
              </a:solidFill>
            </a:endParaRPr>
          </a:p>
        </p:txBody>
      </p:sp>
      <p:sp>
        <p:nvSpPr>
          <p:cNvPr id="3" name="Espace réservé du contenu 2"/>
          <p:cNvSpPr>
            <a:spLocks noGrp="1"/>
          </p:cNvSpPr>
          <p:nvPr>
            <p:ph idx="1"/>
          </p:nvPr>
        </p:nvSpPr>
        <p:spPr>
          <a:xfrm>
            <a:off x="762000" y="1052736"/>
            <a:ext cx="8274496" cy="5544617"/>
          </a:xfrm>
        </p:spPr>
        <p:txBody>
          <a:bodyPr numCol="1">
            <a:normAutofit lnSpcReduction="10000"/>
          </a:bodyPr>
          <a:lstStyle/>
          <a:p>
            <a:pPr marL="0" indent="0">
              <a:buNone/>
            </a:pPr>
            <a:r>
              <a:rPr lang="fr-FR" sz="1800" dirty="0" err="1">
                <a:solidFill>
                  <a:schemeClr val="tx2">
                    <a:lumMod val="75000"/>
                  </a:schemeClr>
                </a:solidFill>
              </a:rPr>
              <a:t>bool</a:t>
            </a:r>
            <a:r>
              <a:rPr lang="fr-FR" sz="1800" dirty="0"/>
              <a:t> </a:t>
            </a:r>
            <a:r>
              <a:rPr lang="fr-FR" sz="1800" b="1" dirty="0" err="1" smtClean="0">
                <a:solidFill>
                  <a:schemeClr val="accent2">
                    <a:lumMod val="75000"/>
                  </a:schemeClr>
                </a:solidFill>
              </a:rPr>
              <a:t>ctype_xdigit</a:t>
            </a:r>
            <a:r>
              <a:rPr lang="fr-FR" sz="1800" b="1" dirty="0" smtClean="0">
                <a:solidFill>
                  <a:schemeClr val="accent2">
                    <a:lumMod val="75000"/>
                  </a:schemeClr>
                </a:solidFill>
              </a:rPr>
              <a:t> </a:t>
            </a:r>
            <a:r>
              <a:rPr lang="fr-FR" sz="1800" dirty="0"/>
              <a:t>(</a:t>
            </a:r>
            <a:r>
              <a:rPr lang="fr-FR" sz="1800" b="1" dirty="0">
                <a:solidFill>
                  <a:schemeClr val="tx2">
                    <a:lumMod val="75000"/>
                  </a:schemeClr>
                </a:solidFill>
              </a:rPr>
              <a:t>$var</a:t>
            </a:r>
            <a:r>
              <a:rPr lang="fr-FR" sz="1800" dirty="0"/>
              <a:t>) </a:t>
            </a:r>
            <a:endParaRPr lang="fr-FR" sz="1800" dirty="0" smtClean="0"/>
          </a:p>
          <a:p>
            <a:pPr marL="0" indent="0">
              <a:buNone/>
            </a:pPr>
            <a:r>
              <a:rPr lang="fr-FR" sz="1800" dirty="0" smtClean="0"/>
              <a:t>vérifie </a:t>
            </a:r>
            <a:r>
              <a:rPr lang="fr-FR" sz="1800" dirty="0"/>
              <a:t>si tous les caractères de la chaîne </a:t>
            </a:r>
            <a:r>
              <a:rPr lang="fr-FR" sz="1800" b="1" dirty="0" smtClean="0">
                <a:solidFill>
                  <a:schemeClr val="tx2">
                    <a:lumMod val="75000"/>
                  </a:schemeClr>
                </a:solidFill>
              </a:rPr>
              <a:t>$</a:t>
            </a:r>
            <a:r>
              <a:rPr lang="fr-FR" sz="1800" b="1" dirty="0">
                <a:solidFill>
                  <a:schemeClr val="tx2">
                    <a:lumMod val="75000"/>
                  </a:schemeClr>
                </a:solidFill>
              </a:rPr>
              <a:t>var </a:t>
            </a:r>
            <a:r>
              <a:rPr lang="fr-FR" sz="1800" dirty="0"/>
              <a:t>sont des chiffres hexadécimaux. </a:t>
            </a:r>
            <a:r>
              <a:rPr lang="fr-FR" sz="1800" dirty="0" smtClean="0"/>
              <a:t> </a:t>
            </a:r>
            <a:endParaRPr lang="fr-FR" sz="1800" dirty="0"/>
          </a:p>
          <a:p>
            <a:pPr marL="0" indent="0">
              <a:buNone/>
            </a:pPr>
            <a:r>
              <a:rPr lang="fr-FR" sz="1800" b="1" dirty="0">
                <a:solidFill>
                  <a:schemeClr val="tx2">
                    <a:lumMod val="75000"/>
                  </a:schemeClr>
                </a:solidFill>
              </a:rPr>
              <a:t>$var </a:t>
            </a:r>
            <a:r>
              <a:rPr lang="fr-FR" sz="1800" dirty="0"/>
              <a:t>est la variable </a:t>
            </a:r>
            <a:r>
              <a:rPr lang="fr-FR" sz="1800" dirty="0" smtClean="0"/>
              <a:t>chaine de caractères (string) à </a:t>
            </a:r>
            <a:r>
              <a:rPr lang="fr-FR" sz="1800" dirty="0"/>
              <a:t>évaluer.</a:t>
            </a:r>
          </a:p>
          <a:p>
            <a:pPr marL="0" indent="0">
              <a:buNone/>
            </a:pPr>
            <a:r>
              <a:rPr lang="fr-FR" sz="1800" dirty="0"/>
              <a:t>Retourne </a:t>
            </a:r>
            <a:r>
              <a:rPr lang="fr-FR" sz="1800" b="1" dirty="0"/>
              <a:t>TRUE</a:t>
            </a:r>
            <a:r>
              <a:rPr lang="fr-FR" sz="1800" dirty="0"/>
              <a:t> si tous les caractères de </a:t>
            </a:r>
            <a:r>
              <a:rPr lang="fr-FR" sz="1800" b="1" dirty="0">
                <a:solidFill>
                  <a:schemeClr val="tx2">
                    <a:lumMod val="75000"/>
                  </a:schemeClr>
                </a:solidFill>
              </a:rPr>
              <a:t>$var </a:t>
            </a:r>
            <a:r>
              <a:rPr lang="fr-FR" sz="1800" dirty="0"/>
              <a:t>sont des chiffres </a:t>
            </a:r>
            <a:r>
              <a:rPr lang="fr-FR" sz="1800" dirty="0" smtClean="0"/>
              <a:t>hexadécimaux, </a:t>
            </a:r>
            <a:r>
              <a:rPr lang="fr-FR" sz="1800" b="1" dirty="0"/>
              <a:t>FALSE</a:t>
            </a:r>
            <a:r>
              <a:rPr lang="fr-FR" sz="1800" dirty="0"/>
              <a:t> sinon. </a:t>
            </a:r>
            <a:endParaRPr lang="fr-FR" sz="1800" dirty="0" smtClean="0"/>
          </a:p>
          <a:p>
            <a:pPr marL="0" indent="0">
              <a:buNone/>
            </a:pPr>
            <a:r>
              <a:rPr lang="fr-FR" sz="1800" dirty="0"/>
              <a:t>Cela inclut </a:t>
            </a:r>
            <a:r>
              <a:rPr lang="fr-FR" sz="1800" dirty="0" smtClean="0"/>
              <a:t>les chiffres, les lettres A à F et a à f. </a:t>
            </a:r>
          </a:p>
          <a:p>
            <a:pPr marL="0" indent="0">
              <a:buNone/>
            </a:pPr>
            <a:r>
              <a:rPr lang="fr-FR" sz="1800" dirty="0" smtClean="0"/>
              <a:t>exemple :</a:t>
            </a:r>
            <a:endParaRPr lang="fr-FR" sz="1800" dirty="0"/>
          </a:p>
          <a:p>
            <a:pPr marL="0" indent="0">
              <a:buNone/>
            </a:pPr>
            <a:r>
              <a:rPr lang="fr-FR" sz="1800" dirty="0"/>
              <a:t>&lt;?</a:t>
            </a:r>
            <a:r>
              <a:rPr lang="fr-FR" sz="1800" dirty="0" err="1"/>
              <a:t>php</a:t>
            </a:r>
            <a:r>
              <a:rPr lang="fr-FR" sz="1800" dirty="0"/>
              <a:t/>
            </a:r>
            <a:br>
              <a:rPr lang="fr-FR" sz="1800" dirty="0"/>
            </a:br>
            <a:r>
              <a:rPr lang="fr-FR" sz="1800" dirty="0"/>
              <a:t>$strings = </a:t>
            </a:r>
            <a:r>
              <a:rPr lang="fr-FR" sz="1800" dirty="0" err="1"/>
              <a:t>array</a:t>
            </a:r>
            <a:r>
              <a:rPr lang="fr-FR" sz="1800" dirty="0"/>
              <a:t>('AB10BC99', 'AR1012', 'ab12bc99');</a:t>
            </a:r>
            <a:br>
              <a:rPr lang="fr-FR" sz="1800" dirty="0"/>
            </a:br>
            <a:r>
              <a:rPr lang="fr-FR" sz="1800" dirty="0" err="1"/>
              <a:t>foreach</a:t>
            </a:r>
            <a:r>
              <a:rPr lang="fr-FR" sz="1800" dirty="0"/>
              <a:t> ($strings as $</a:t>
            </a:r>
            <a:r>
              <a:rPr lang="fr-FR" sz="1800" dirty="0" err="1"/>
              <a:t>testcase</a:t>
            </a:r>
            <a:r>
              <a:rPr lang="fr-FR" sz="1800" dirty="0"/>
              <a:t>) {</a:t>
            </a:r>
            <a:br>
              <a:rPr lang="fr-FR" sz="1800" dirty="0"/>
            </a:br>
            <a:r>
              <a:rPr lang="fr-FR" sz="1800" dirty="0"/>
              <a:t>  if (</a:t>
            </a:r>
            <a:r>
              <a:rPr lang="fr-FR" sz="1800" dirty="0" err="1"/>
              <a:t>ctype_xdigit</a:t>
            </a:r>
            <a:r>
              <a:rPr lang="fr-FR" sz="1800" dirty="0"/>
              <a:t>($</a:t>
            </a:r>
            <a:r>
              <a:rPr lang="fr-FR" sz="1800" dirty="0" err="1"/>
              <a:t>testcase</a:t>
            </a:r>
            <a:r>
              <a:rPr lang="fr-FR" sz="1800" dirty="0"/>
              <a:t>)) {</a:t>
            </a:r>
            <a:br>
              <a:rPr lang="fr-FR" sz="1800" dirty="0"/>
            </a:br>
            <a:r>
              <a:rPr lang="fr-FR" sz="1800" dirty="0"/>
              <a:t>    </a:t>
            </a:r>
            <a:r>
              <a:rPr lang="fr-FR" sz="1800" dirty="0" err="1"/>
              <a:t>echo</a:t>
            </a:r>
            <a:r>
              <a:rPr lang="fr-FR" sz="1800" dirty="0"/>
              <a:t> "La chaîne $</a:t>
            </a:r>
            <a:r>
              <a:rPr lang="fr-FR" sz="1800" dirty="0" err="1"/>
              <a:t>testcase</a:t>
            </a:r>
            <a:r>
              <a:rPr lang="fr-FR" sz="1800" dirty="0"/>
              <a:t> ne contient que des chiffres hexadécimaux.\n";</a:t>
            </a:r>
            <a:br>
              <a:rPr lang="fr-FR" sz="1800" dirty="0"/>
            </a:br>
            <a:r>
              <a:rPr lang="fr-FR" sz="1800" dirty="0"/>
              <a:t>  } </a:t>
            </a:r>
            <a:r>
              <a:rPr lang="fr-FR" sz="1800" dirty="0" err="1"/>
              <a:t>else</a:t>
            </a:r>
            <a:r>
              <a:rPr lang="fr-FR" sz="1800" dirty="0"/>
              <a:t> {</a:t>
            </a:r>
            <a:br>
              <a:rPr lang="fr-FR" sz="1800" dirty="0"/>
            </a:br>
            <a:r>
              <a:rPr lang="fr-FR" sz="1800" dirty="0"/>
              <a:t>    </a:t>
            </a:r>
            <a:r>
              <a:rPr lang="fr-FR" sz="1800" dirty="0" err="1"/>
              <a:t>echo</a:t>
            </a:r>
            <a:r>
              <a:rPr lang="fr-FR" sz="1800" dirty="0"/>
              <a:t> "La chaîne $</a:t>
            </a:r>
            <a:r>
              <a:rPr lang="fr-FR" sz="1800" dirty="0" err="1"/>
              <a:t>testcase</a:t>
            </a:r>
            <a:r>
              <a:rPr lang="fr-FR" sz="1800" dirty="0"/>
              <a:t> ne contient pas que des chiffres hexadécimaux.\n";</a:t>
            </a:r>
            <a:br>
              <a:rPr lang="fr-FR" sz="1800" dirty="0"/>
            </a:br>
            <a:r>
              <a:rPr lang="fr-FR" sz="1800" dirty="0"/>
              <a:t>  }</a:t>
            </a:r>
            <a:br>
              <a:rPr lang="fr-FR" sz="1800" dirty="0"/>
            </a:br>
            <a:r>
              <a:rPr lang="fr-FR" sz="1800" dirty="0" smtClean="0"/>
              <a:t>}?&gt; </a:t>
            </a:r>
          </a:p>
          <a:p>
            <a:pPr marL="0" indent="0">
              <a:buNone/>
            </a:pPr>
            <a:r>
              <a:rPr lang="fr-FR" sz="1800" dirty="0"/>
              <a:t>La chaîne AB10BC99 ne contient que des chiffres hexadécimaux. </a:t>
            </a:r>
            <a:endParaRPr lang="fr-FR" sz="1800" dirty="0" smtClean="0"/>
          </a:p>
          <a:p>
            <a:pPr marL="0" indent="0">
              <a:buNone/>
            </a:pPr>
            <a:r>
              <a:rPr lang="fr-FR" sz="1800" dirty="0" smtClean="0"/>
              <a:t>La </a:t>
            </a:r>
            <a:r>
              <a:rPr lang="fr-FR" sz="1800" dirty="0"/>
              <a:t>chaîne AR1012 ne contient pas que des chiffres hexadécimaux. </a:t>
            </a:r>
            <a:endParaRPr lang="fr-FR" sz="1800" dirty="0" smtClean="0"/>
          </a:p>
          <a:p>
            <a:pPr marL="0" indent="0">
              <a:buNone/>
            </a:pPr>
            <a:r>
              <a:rPr lang="fr-FR" sz="1800" dirty="0" smtClean="0"/>
              <a:t>La </a:t>
            </a:r>
            <a:r>
              <a:rPr lang="fr-FR" sz="1800" dirty="0"/>
              <a:t>chaîne ab12bc99 ne contient que des chiffres hexadécimaux.</a:t>
            </a:r>
          </a:p>
        </p:txBody>
      </p:sp>
    </p:spTree>
    <p:extLst>
      <p:ext uri="{BB962C8B-B14F-4D97-AF65-F5344CB8AC3E}">
        <p14:creationId xmlns:p14="http://schemas.microsoft.com/office/powerpoint/2010/main" val="4070213399"/>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AAE7D94-4B35-4504-8B3F-953B20D97E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
  <TotalTime>0</TotalTime>
  <Words>38268</Words>
  <Application>Microsoft Office PowerPoint</Application>
  <PresentationFormat>Affichage à l'écran (4:3)</PresentationFormat>
  <Paragraphs>5569</Paragraphs>
  <Slides>494</Slides>
  <Notes>5</Notes>
  <HiddenSlides>2</HiddenSlides>
  <MMClips>0</MMClips>
  <ScaleCrop>false</ScaleCrop>
  <HeadingPairs>
    <vt:vector size="4" baseType="variant">
      <vt:variant>
        <vt:lpstr>Thème</vt:lpstr>
      </vt:variant>
      <vt:variant>
        <vt:i4>1</vt:i4>
      </vt:variant>
      <vt:variant>
        <vt:lpstr>Titres des diapositives</vt:lpstr>
      </vt:variant>
      <vt:variant>
        <vt:i4>494</vt:i4>
      </vt:variant>
    </vt:vector>
  </HeadingPairs>
  <TitlesOfParts>
    <vt:vector size="495" baseType="lpstr">
      <vt:lpstr>Training</vt:lpstr>
      <vt:lpstr>Introduction au PHP</vt:lpstr>
      <vt:lpstr>Modèle</vt:lpstr>
      <vt:lpstr>Documentation en ligne</vt:lpstr>
      <vt:lpstr>Présentation PowerPoint</vt:lpstr>
      <vt:lpstr>Historique</vt:lpstr>
      <vt:lpstr>Historique</vt:lpstr>
      <vt:lpstr>Intégration d’un script dans une page</vt:lpstr>
      <vt:lpstr>Les bases</vt:lpstr>
      <vt:lpstr>Les bases</vt:lpstr>
      <vt:lpstr>Les bases</vt:lpstr>
      <vt:lpstr>Bloc d'instructions</vt:lpstr>
      <vt:lpstr>Commentaires</vt:lpstr>
      <vt:lpstr>Les variables</vt:lpstr>
      <vt:lpstr>Les variables</vt:lpstr>
      <vt:lpstr>Les variables</vt:lpstr>
      <vt:lpstr>Les variables</vt:lpstr>
      <vt:lpstr>Les variables</vt:lpstr>
      <vt:lpstr>Les variables</vt:lpstr>
      <vt:lpstr>Les variables prédéfinies</vt:lpstr>
      <vt:lpstr>Les variables dynamiques</vt:lpstr>
      <vt:lpstr>Les types de variables</vt:lpstr>
      <vt:lpstr>Les types de variables</vt:lpstr>
      <vt:lpstr>Les types de variables</vt:lpstr>
      <vt:lpstr>Les types de variables</vt:lpstr>
      <vt:lpstr>Les types de variables</vt:lpstr>
      <vt:lpstr>Les types de variables</vt:lpstr>
      <vt:lpstr>Les types de variables</vt:lpstr>
      <vt:lpstr>Les types de variables</vt:lpstr>
      <vt:lpstr>Les types de variables</vt:lpstr>
      <vt:lpstr>Les types de variables</vt:lpstr>
      <vt:lpstr>Les types de variables</vt:lpstr>
      <vt:lpstr>Les types de variables</vt:lpstr>
      <vt:lpstr>Fonctions de gestion des variables: print_r($var[,$retour])</vt:lpstr>
      <vt:lpstr>Fonctions de gestion des variables: var_dump($exp1[,$exp2....])</vt:lpstr>
      <vt:lpstr>Les tableaux</vt:lpstr>
      <vt:lpstr>Les tableaux</vt:lpstr>
      <vt:lpstr>Les tableaux</vt:lpstr>
      <vt:lpstr>Les tableaux</vt:lpstr>
      <vt:lpstr>Les tableaux</vt:lpstr>
      <vt:lpstr>Les tableaux</vt:lpstr>
      <vt:lpstr>Les constantes</vt:lpstr>
      <vt:lpstr>Les constantes</vt:lpstr>
      <vt:lpstr>Les opérateurs</vt:lpstr>
      <vt:lpstr>Les opérateurs</vt:lpstr>
      <vt:lpstr>Les opérateurs</vt:lpstr>
      <vt:lpstr>Les opérateurs</vt:lpstr>
      <vt:lpstr>Les opérateurs</vt:lpstr>
      <vt:lpstr>Opérateurs de chaînes</vt:lpstr>
      <vt:lpstr>Opérateur de contrôle d'erreur</vt:lpstr>
      <vt:lpstr>Précédence des opérateurs</vt:lpstr>
      <vt:lpstr>La fonction echo</vt:lpstr>
      <vt:lpstr>exercice n°7</vt:lpstr>
      <vt:lpstr>Corrigé exercice n°7</vt:lpstr>
      <vt:lpstr>Comment écrire un script PHP ?</vt:lpstr>
      <vt:lpstr>Comment écrire un script PHP ?</vt:lpstr>
      <vt:lpstr>Comment écrire un script PHP ?</vt:lpstr>
      <vt:lpstr>Comment écrire un script PHP ?</vt:lpstr>
      <vt:lpstr>Comment écrire un script PHP ?</vt:lpstr>
      <vt:lpstr>Comment écrire un script PHP ?</vt:lpstr>
      <vt:lpstr>L'instruction if</vt:lpstr>
      <vt:lpstr>L'instruction if ... else</vt:lpstr>
      <vt:lpstr>L'instruction elseif</vt:lpstr>
      <vt:lpstr>L'instruction while</vt:lpstr>
      <vt:lpstr>exercice n°8</vt:lpstr>
      <vt:lpstr>corrigé exercice n°8</vt:lpstr>
      <vt:lpstr>L'instruction  do ...while</vt:lpstr>
      <vt:lpstr>exercice n°9</vt:lpstr>
      <vt:lpstr>corrigé exercice n°9</vt:lpstr>
      <vt:lpstr>L'instruction  for</vt:lpstr>
      <vt:lpstr>L'instruction  for</vt:lpstr>
      <vt:lpstr>exercice n°10</vt:lpstr>
      <vt:lpstr>corrigé exercice n°10</vt:lpstr>
      <vt:lpstr>L'instruction  foreach</vt:lpstr>
      <vt:lpstr>L'instruction  foreach</vt:lpstr>
      <vt:lpstr>L'instruction  foreach</vt:lpstr>
      <vt:lpstr>exercice n°11   avec un tableau de 10 éléments contenant les nombres de 1 à 10</vt:lpstr>
      <vt:lpstr>corrigé exercice n°11</vt:lpstr>
      <vt:lpstr>L'instruction  break</vt:lpstr>
      <vt:lpstr>L'instruction  continue</vt:lpstr>
      <vt:lpstr>L'instruction  switch case default</vt:lpstr>
      <vt:lpstr>L'instruction  switch case default</vt:lpstr>
      <vt:lpstr>Quelques fonctions simples</vt:lpstr>
      <vt:lpstr>La fonction 'is_null'</vt:lpstr>
      <vt:lpstr>La fonction 'empty'</vt:lpstr>
      <vt:lpstr>La fonction 'empty'</vt:lpstr>
      <vt:lpstr>La fonction 'isset'</vt:lpstr>
      <vt:lpstr>La fonction 'unset'</vt:lpstr>
      <vt:lpstr>La fonction 'is_int' , 'is_integer' ou 'is_long'</vt:lpstr>
      <vt:lpstr>La fonction 'is_float', 'is_real' ou 'is_double'</vt:lpstr>
      <vt:lpstr>La fonction 'is_numeric'</vt:lpstr>
      <vt:lpstr>La fonction 'is_numeric'</vt:lpstr>
      <vt:lpstr>La fonction 'ctype_digit'</vt:lpstr>
      <vt:lpstr>La fonction 'is_string'</vt:lpstr>
      <vt:lpstr>La fonction 'ctype_alpha'</vt:lpstr>
      <vt:lpstr>La fonction 'ctype_alnum'</vt:lpstr>
      <vt:lpstr>La fonction 'ctype_lower'</vt:lpstr>
      <vt:lpstr>La fonction 'ctype_upper'</vt:lpstr>
      <vt:lpstr>La fonction 'ctype_space'</vt:lpstr>
      <vt:lpstr>La fonction 'ctype_xdigit'</vt:lpstr>
      <vt:lpstr>La fonction 'is_array'</vt:lpstr>
      <vt:lpstr>La fonction 'count' ou 'sizeof'</vt:lpstr>
      <vt:lpstr>La fonction 'intval'</vt:lpstr>
      <vt:lpstr>La fonction 'intval'</vt:lpstr>
      <vt:lpstr>La fonction 'strval'</vt:lpstr>
      <vt:lpstr>La fonction 'number_format'</vt:lpstr>
      <vt:lpstr>La fonction 'number_format'</vt:lpstr>
      <vt:lpstr>Quelques variables $_SERVER</vt:lpstr>
      <vt:lpstr>Quelques variables $_SERVER</vt:lpstr>
      <vt:lpstr>exercice : janvier.php</vt:lpstr>
      <vt:lpstr>exercice : janvier.php</vt:lpstr>
      <vt:lpstr>corrigé exercice 12 bis : janvier</vt:lpstr>
      <vt:lpstr>corrigé exercice 12 bis : janvier</vt:lpstr>
      <vt:lpstr>corrigé exercice 12 bis : janvier</vt:lpstr>
      <vt:lpstr>corrigé exercice 12 bis : janvier</vt:lpstr>
      <vt:lpstr>Fonction définie par l'utilisateur: function nom([$arg1][,$arg2][,...][,$argn]) { ...   instructions PHP return $retour; }</vt:lpstr>
      <vt:lpstr>L'instruction  'function' </vt:lpstr>
      <vt:lpstr>L'instruction  'function' </vt:lpstr>
      <vt:lpstr>L'instruction  'function' </vt:lpstr>
      <vt:lpstr>L'instruction  'function' </vt:lpstr>
      <vt:lpstr>L'instruction  'function' </vt:lpstr>
      <vt:lpstr>L'instruction  'function' </vt:lpstr>
      <vt:lpstr>L'instruction  'function' </vt:lpstr>
      <vt:lpstr>L'instruction  'function' </vt:lpstr>
      <vt:lpstr>L'instruction  'function' </vt:lpstr>
      <vt:lpstr>La fonction  'func_num_args' </vt:lpstr>
      <vt:lpstr>La fonction  'func_get_arg' </vt:lpstr>
      <vt:lpstr>La fonction  'func_get_args' </vt:lpstr>
      <vt:lpstr>L'instruction  'function' </vt:lpstr>
      <vt:lpstr>L'instruction  'function' </vt:lpstr>
      <vt:lpstr>L'instruction  'function' </vt:lpstr>
      <vt:lpstr>L'instruction  'return' </vt:lpstr>
      <vt:lpstr>Les instructions  'include' et 'require'</vt:lpstr>
      <vt:lpstr>Les instructions    'include_once' et 'require_once'</vt:lpstr>
      <vt:lpstr>Quelques fonctions regroupées par type d'utilisation</vt:lpstr>
      <vt:lpstr>Fonctions mathématiques: abs($var)</vt:lpstr>
      <vt:lpstr>Fonctions mathématiques: min($array)  min($v1, $v2, ...)</vt:lpstr>
      <vt:lpstr>Fonctions mathématiques: min($array)  min($v1, $v2, ...)</vt:lpstr>
      <vt:lpstr>Fonctions mathématiques: max($array)  max($v1, $v2, ...)</vt:lpstr>
      <vt:lpstr>Fonctions mathématiques: max($array)  max($v1, $v2, ...)</vt:lpstr>
      <vt:lpstr>Fonctions mathématiques: floor($var)</vt:lpstr>
      <vt:lpstr>Fonctions mathématiques: ceil($var)</vt:lpstr>
      <vt:lpstr>Fonctions mathématiques: round($var[,$precision[,$mode]])</vt:lpstr>
      <vt:lpstr>Fonctions mathématiques: round($var[,$precision[,$mode]])</vt:lpstr>
      <vt:lpstr>Fonctions mathématiques: pi()</vt:lpstr>
      <vt:lpstr>Fonctions mathématiques: exp($arg)</vt:lpstr>
      <vt:lpstr>Fonctions mathématiques: pow($base,$arg)</vt:lpstr>
      <vt:lpstr>Fonctions mathématiques: sqrt($arg)</vt:lpstr>
      <vt:lpstr>Fonctions mathématiques: fmod($x,$y)</vt:lpstr>
      <vt:lpstr>Fonctions mathématiques: rand ()  et  rand($min,$max)</vt:lpstr>
      <vt:lpstr>Fonctions mathématiques: getrandmax ()</vt:lpstr>
      <vt:lpstr>Fonctions mathématiques: srand($seed)</vt:lpstr>
      <vt:lpstr>Fonctions mathématiques: mt_rand ()  et  mt_rand($min,$max)</vt:lpstr>
      <vt:lpstr>Fonctions mathématiques: mt_getrandmax ()</vt:lpstr>
      <vt:lpstr>Fonctions mathématiques: mt_srand($seed)</vt:lpstr>
      <vt:lpstr>Fonctions mathématiques: base_convert($nombre, $base_origine, $base_destination)</vt:lpstr>
      <vt:lpstr>Fonctions mathématiques: log($nombre, $base)</vt:lpstr>
      <vt:lpstr>Fonctions mathématiques: log10($nombre)</vt:lpstr>
      <vt:lpstr>Fonctions mathématiques: les fonctions trigonométriques</vt:lpstr>
      <vt:lpstr>Fonctions mathématiques: les fonctions trigonométriques</vt:lpstr>
      <vt:lpstr>Fonctions de gestion des variables: ob_xxx() capture du flux d'affichage</vt:lpstr>
      <vt:lpstr>Fonctions de manipulation de texte: ord($texte)</vt:lpstr>
      <vt:lpstr>Fonctions de manipulation de texte: chr($entier)</vt:lpstr>
      <vt:lpstr>Fonctions de manipulation de texte: strlen($texte)</vt:lpstr>
      <vt:lpstr>Fonctions de manipulation de texte: trim($texte [,$listcar])</vt:lpstr>
      <vt:lpstr>Fonctions de manipulation de texte: trim($texte,$listcar)</vt:lpstr>
      <vt:lpstr>Fonctions de manipulation de texte: ltrim($texte ,[$listcar])</vt:lpstr>
      <vt:lpstr>Fonctions de manipulation de texte: rtrim($texte ,[$listcar])     chop ($texte[,$listcar]) </vt:lpstr>
      <vt:lpstr>Fonctions de manipulation de texte: substr($texte,$debut[,$longueur])</vt:lpstr>
      <vt:lpstr>Fonctions de manipulation de texte: substr($texte,$debut[,$longueur])</vt:lpstr>
      <vt:lpstr>Fonctions de manipulation de texte: strtolower($texte)</vt:lpstr>
      <vt:lpstr>Fonctions de manipulation de texte: strtoupper($texte)</vt:lpstr>
      <vt:lpstr>exercice n°14</vt:lpstr>
      <vt:lpstr>corrigé ex 14</vt:lpstr>
      <vt:lpstr>corrigé ex 14</vt:lpstr>
      <vt:lpstr>corrigé ex 14</vt:lpstr>
      <vt:lpstr>Fonctions de manipulation de texte: ucfirst($texte)</vt:lpstr>
      <vt:lpstr>Fonctions de manipulation de texte: lcfirst($texte)</vt:lpstr>
      <vt:lpstr>Fonctions de manipulation de texte: ucwords($texte)</vt:lpstr>
      <vt:lpstr>Fonctions de manipulation de texte: strpos($texte,$var,$offset)</vt:lpstr>
      <vt:lpstr>Fonctions de manipulation de texte: strpos($texte,$var,$offset)</vt:lpstr>
      <vt:lpstr>Fonctions de manipulation de texte: stripos($texte,$var,$offset)</vt:lpstr>
      <vt:lpstr>Fonctions de manipulation de texte: strrpos($texte,$var,$offset)</vt:lpstr>
      <vt:lpstr>Fonctions de manipulation de texte: strripos($texte,$var,$offset)</vt:lpstr>
      <vt:lpstr>Fonctions de manipulation de texte: strstr($texte,$var,$offset)</vt:lpstr>
      <vt:lpstr>Fonctions de manipulation de texte: stristr($texte,$var,$offset)</vt:lpstr>
      <vt:lpstr>Fonctions de manipulation de texte: strrchr($texte,$var)</vt:lpstr>
      <vt:lpstr>Fonctions de manipulation de texte: strpbrk($texte,$liste)</vt:lpstr>
      <vt:lpstr>Fonctions de manipulation de texte: wordwrap($texte,$taille[,$chaine[,$coupure]])</vt:lpstr>
      <vt:lpstr>Fonctions de manipulation de texte: count_chars($texte[,$mode])</vt:lpstr>
      <vt:lpstr>Fonctions de manipulation de texte: count_chars($texte[,$mode])</vt:lpstr>
      <vt:lpstr>Fonctions de manipulation de texte: print()</vt:lpstr>
      <vt:lpstr>Fonctions de manipulation de texte: sprintf()</vt:lpstr>
      <vt:lpstr>Fonctions de manipulation de texte: sprintf()</vt:lpstr>
      <vt:lpstr>Fonctions de manipulation de texte: sprintf()</vt:lpstr>
      <vt:lpstr>Fonctions de manipulation de texte: sprintf()</vt:lpstr>
      <vt:lpstr>Fonctions de manipulation de texte: sprintf()</vt:lpstr>
      <vt:lpstr>Fonctions de manipulation de texte: sprintf()</vt:lpstr>
      <vt:lpstr>Fonctions de manipulation de texte: sprintf()</vt:lpstr>
      <vt:lpstr>Fonctions de manipulation de texte: sprintf()</vt:lpstr>
      <vt:lpstr>Fonctions de manipulation de texte: sprintf()</vt:lpstr>
      <vt:lpstr>Fonctions de manipulation de texte: sprintf()</vt:lpstr>
      <vt:lpstr>sprintf()</vt:lpstr>
      <vt:lpstr>Fonctions de manipulation de texte: sprintf()</vt:lpstr>
      <vt:lpstr>Fonctions de manipulation de texte: printf()</vt:lpstr>
      <vt:lpstr>Fonctions de manipulation de texte: vprintf()</vt:lpstr>
      <vt:lpstr>Fonctions de manipulation de texte: vsprintf()</vt:lpstr>
      <vt:lpstr>Fonctions de manipulation de texte: str_repeat($var,$nbfois)</vt:lpstr>
      <vt:lpstr>Fonctions de manipulation de texte: str_split($var[,$longs})</vt:lpstr>
      <vt:lpstr>Fonctions de manipulation de texte: str_split($var[,$longs])</vt:lpstr>
      <vt:lpstr>Fonctions de manipulation de texte: str_word_count($var[,$format[,$liste]])</vt:lpstr>
      <vt:lpstr>Fonctions de manipulation de texte: str_word_count($var[,$format[,$liste]])</vt:lpstr>
      <vt:lpstr>Fonctions de manipulation de texte: str_replace($cherche,$remplace,$var[,$nbfois])</vt:lpstr>
      <vt:lpstr>Fonctions de manipulation de texte: str_replace($cherche,$remplace,$var[,$nbfois])</vt:lpstr>
      <vt:lpstr>Fonctions de manipulation de texte: str_ireplace($cherche,$remplace,$var[,$nbfois])</vt:lpstr>
      <vt:lpstr>Fonctions de manipulation de texte: str_ireplace($cherche,$remplace,$var[,$nbfois])</vt:lpstr>
      <vt:lpstr>Fonctions de gestion des tableaux :  range($debut,$fin[,$pas])</vt:lpstr>
      <vt:lpstr>Fonctions de gestion des tableaux :  range($debut,$fin[,$pas])</vt:lpstr>
      <vt:lpstr>Fonctions de gestion des tableaux :  array_fill($debut,$nombre,$valeur)</vt:lpstr>
      <vt:lpstr>Fonctions de gestion des tableaux :  array_fill($debut,$nombre,$valeur)</vt:lpstr>
      <vt:lpstr>Fonctions de gestion des tableaux :  list($var1[,$var2[,$var3 ...]])</vt:lpstr>
      <vt:lpstr>Une instruction pas comme les autres eval($chaine)</vt:lpstr>
      <vt:lpstr>Une instruction pas comme les autres eval($chaine)</vt:lpstr>
      <vt:lpstr>Une instruction pas comme les autres eval($chaine)</vt:lpstr>
      <vt:lpstr>Une instruction pas comme les autres eval($chaine)</vt:lpstr>
      <vt:lpstr>Une instruction pas comme les autres eval($chaine)</vt:lpstr>
      <vt:lpstr>Une instruction pas comme les autres eval($chaine)</vt:lpstr>
      <vt:lpstr>Une instruction pas comme les autres eval($chaine)</vt:lpstr>
      <vt:lpstr>Une instruction pas comme les autres eval($chaine)</vt:lpstr>
      <vt:lpstr>Une instruction pas comme les autres eval($chaine)</vt:lpstr>
      <vt:lpstr>Une instruction pas comme les autres eval($chaine)</vt:lpstr>
      <vt:lpstr>Fonctions de gestion des tableaux :  les fonctions de tri des tableaux</vt:lpstr>
      <vt:lpstr>Fonctions de gestion des tableaux : sort($tableau[,$flag])</vt:lpstr>
      <vt:lpstr>Fonctions de gestion des tableaux : sort($tableau[,$flag])</vt:lpstr>
      <vt:lpstr>Fonctions de gestion des tableaux : rsort($tableau[,$flag])</vt:lpstr>
      <vt:lpstr>Fonctions de gestion des tableaux : rsort($tableau[,$flag])</vt:lpstr>
      <vt:lpstr>Fonctions de gestion des tableaux : ksort($tableau[,$flag])</vt:lpstr>
      <vt:lpstr>Fonctions de gestion des tableaux : ksort($tableau[,$flag])</vt:lpstr>
      <vt:lpstr>Fonctions de gestion des tableaux : krsort($tableau[,$flag])</vt:lpstr>
      <vt:lpstr>Fonctions de gestion des tableaux : krsort($tableau[,$flag])</vt:lpstr>
      <vt:lpstr>Fonctions de gestion des tableaux : usort($tableau,$cmp)</vt:lpstr>
      <vt:lpstr>Fonctions de gestion des tableaux : usort($tableau,$cmp)</vt:lpstr>
      <vt:lpstr>Fonctions de gestion des tableaux : usort($tableau,$cmp)</vt:lpstr>
      <vt:lpstr>Fonctions de gestion des tableaux : uasort($tableau,$cmp)</vt:lpstr>
      <vt:lpstr>Fonctions de gestion des tableaux : uasort($tableau,$cmp)</vt:lpstr>
      <vt:lpstr>Fonctions de gestion des tableaux : uksort($tableau,$cmp)</vt:lpstr>
      <vt:lpstr>Fonctions de gestion des tableaux : uksort($tableau,$cmp)</vt:lpstr>
      <vt:lpstr>Fonctions de gestion des tableaux : shuffle($tableau)</vt:lpstr>
      <vt:lpstr>L'objet date et les fonctions associées :</vt:lpstr>
      <vt:lpstr>L'objet date et les fonctions associées :</vt:lpstr>
      <vt:lpstr>PHP et le système de gestion des fichiers getcwd() </vt:lpstr>
      <vt:lpstr>L'objet date et les fonctions associées :</vt:lpstr>
      <vt:lpstr>L'objet date et les fonctions associées :</vt:lpstr>
      <vt:lpstr>L'objet date et les fonctions associées :</vt:lpstr>
      <vt:lpstr>L'objet date et les fonctions associées : date_default_timezone_set(chaîne)</vt:lpstr>
      <vt:lpstr>L'objet date et les fonctions associées :</vt:lpstr>
      <vt:lpstr>L'objet date et les fonctions associées :</vt:lpstr>
      <vt:lpstr>L'objet date et les fonctions associées :</vt:lpstr>
      <vt:lpstr>L'objet date et les fonctions associées : date_create(chaîne)</vt:lpstr>
      <vt:lpstr>L'objet date et les fonctions associées : strtotime($time [,$timestamp])</vt:lpstr>
      <vt:lpstr>L'objet date et les fonctions associées : date_date_set(date,année,mois,jour)</vt:lpstr>
      <vt:lpstr>L'objet date et les fonctions associées : date_time_set(date,heures, minutes, secondes)</vt:lpstr>
      <vt:lpstr>L'objet date et les fonctions associées : time()</vt:lpstr>
      <vt:lpstr>L'objet date et les fonctions associées : getdate([$timestamp])</vt:lpstr>
      <vt:lpstr>L'objet date et les fonctions associées : date($format[,$timestamp])</vt:lpstr>
      <vt:lpstr>L'objet date et les fonctions associées : date($format[,$timestamp])</vt:lpstr>
      <vt:lpstr>L'objet date et les fonctions associées :</vt:lpstr>
      <vt:lpstr>L'objet date et les fonctions associées :</vt:lpstr>
      <vt:lpstr>L'objet date et les fonctions associées :</vt:lpstr>
      <vt:lpstr>L'objet date et les fonctions associées : date_format($date,$format)</vt:lpstr>
      <vt:lpstr>L'objet date et les fonctions associées : </vt:lpstr>
      <vt:lpstr>L'objet date et les fonctions associées : date_diff($datetime1, $datetime2)</vt:lpstr>
      <vt:lpstr>L'objet date et les fonctions associées : date_interval_format($format)</vt:lpstr>
      <vt:lpstr>L'objet date et les fonctions associées : date_interval_format($format)</vt:lpstr>
      <vt:lpstr>L'objet date et les fonctions associées :</vt:lpstr>
      <vt:lpstr>L'objet date et les fonctions associées : date_interval_format($format)</vt:lpstr>
      <vt:lpstr>L'objet date et les fonctions associées :</vt:lpstr>
      <vt:lpstr>L'objet date et les fonctions associées : date_interval_create_from_date_string(chaîne)</vt:lpstr>
      <vt:lpstr>L'objet date et les fonctions associées : les formats relatifs</vt:lpstr>
      <vt:lpstr>L'objet date et les fonctions associées : date_modify($date,chaîne)</vt:lpstr>
      <vt:lpstr>L'objet date et les fonctions associées : date_modify($date,chaîne)</vt:lpstr>
      <vt:lpstr>L'objet date et les fonctions associées : date_add($date,$interval)</vt:lpstr>
      <vt:lpstr>L'objet date et les fonctions associées : date_sub($date,$interval)</vt:lpstr>
      <vt:lpstr>L'objet date et les fonctions associées : </vt:lpstr>
      <vt:lpstr>L'objet date et les fonctions associées : date_parse($date)</vt:lpstr>
      <vt:lpstr>L'objet date et les fonctions associées : microtime($float)</vt:lpstr>
      <vt:lpstr>L'objet date et les fonctions associées : checkdate($mois, $jour, $annee)</vt:lpstr>
      <vt:lpstr>PHP et le système de gestion des fichiers chroot()  (Unix et Linux seulement)</vt:lpstr>
      <vt:lpstr>PHP et le système de gestion des fichiers dir($directory) </vt:lpstr>
      <vt:lpstr>PHP et le système de gestion des fichiers dir($directory) </vt:lpstr>
      <vt:lpstr>PHP et le système de gestion des fichiers scandir() </vt:lpstr>
      <vt:lpstr>PHP et le système de gestion des fichiers scandir() </vt:lpstr>
      <vt:lpstr>PHP et le système de gestion des fichiers opendir()   closedir()  rewinddir()</vt:lpstr>
      <vt:lpstr>PHP et le système de gestion des fichiers readdir() </vt:lpstr>
      <vt:lpstr>PHP et le système de gestion des fichiers readdir() </vt:lpstr>
      <vt:lpstr>PHP et le système de gestion des fichiers readdir() </vt:lpstr>
      <vt:lpstr>PHP et le système de gestion des fichiers rmdir() </vt:lpstr>
      <vt:lpstr>PHP et le système de gestion des fichiers is_dir() </vt:lpstr>
      <vt:lpstr>PHP et le système de gestion des fichiers is_file() </vt:lpstr>
      <vt:lpstr>PHP et le système de gestion des fichiers dirname() </vt:lpstr>
      <vt:lpstr>PHP et le système de gestion des fichiers basename() </vt:lpstr>
      <vt:lpstr>PHP et le système de gestion des fichiers chmod() </vt:lpstr>
      <vt:lpstr>PHP et le système de gestion des fichiers chmod() </vt:lpstr>
      <vt:lpstr>PHP et le système de gestion des fichiers chown() </vt:lpstr>
      <vt:lpstr>PHP et le système de gestion des fichiers chgrp() </vt:lpstr>
      <vt:lpstr>PHP et le système de gestion des fichiers mkdir() </vt:lpstr>
      <vt:lpstr>PHP et le système de gestion des fichiers file_exists() </vt:lpstr>
      <vt:lpstr>PHP et le système de gestion des fichiers glob() </vt:lpstr>
      <vt:lpstr>PHP et le système de gestion des fichiers glob() </vt:lpstr>
      <vt:lpstr>PHP et le système de gestion des fichiers rename() </vt:lpstr>
      <vt:lpstr>PHP et le système de gestion des fichiers copy() </vt:lpstr>
      <vt:lpstr>Exercice 63 Recherche de mots</vt:lpstr>
      <vt:lpstr>Exercice 63 corrigé Recherche de mots</vt:lpstr>
      <vt:lpstr>PHP et le système de gestion des fichiers htmlentities() </vt:lpstr>
      <vt:lpstr>PHP et le système de gestion des fichiers htmlentities() </vt:lpstr>
      <vt:lpstr>PHP et le système de gestion des fichiers htmlentities() </vt:lpstr>
      <vt:lpstr>PHP et le système de gestion des fichiers html_entity_decode() </vt:lpstr>
      <vt:lpstr>PHP et le système de gestion des fichiers html_entity_decode()</vt:lpstr>
      <vt:lpstr>PHP et le système de gestion des fichiers html_entity_decode()</vt:lpstr>
      <vt:lpstr>PHP et le système de gestion des fichiers utf8_encode() </vt:lpstr>
      <vt:lpstr>PHP et le système de gestion des fichiers utf8_decode() </vt:lpstr>
      <vt:lpstr>PHP et le système de gestion des fichiers md5() </vt:lpstr>
      <vt:lpstr>PHP et le système de gestion des fichiers hash() </vt:lpstr>
      <vt:lpstr>La Programmation Orientée Objet</vt:lpstr>
      <vt:lpstr>La gestion des sessions et les cookies</vt:lpstr>
      <vt:lpstr>La gestion des sessions et les cookies session_start()</vt:lpstr>
      <vt:lpstr>La gestion des sessions et les cookies session_id()</vt:lpstr>
      <vt:lpstr>La gestion des sessions et les cookies session_name($nom)</vt:lpstr>
      <vt:lpstr>La gestion des sessions et les cookies session_destroy()</vt:lpstr>
      <vt:lpstr>La gestion des sessions et les cookies unset ($_SESSION['variable'])</vt:lpstr>
      <vt:lpstr>La gestion des sessions et les cookies exemple60.php</vt:lpstr>
      <vt:lpstr>La gestion des sessions et les cookies</vt:lpstr>
      <vt:lpstr>La gestion des sessions et les cookies setcookie($nom,$valeur[,$expire [,$chemin [,domaine [,$secure ,[$httponly=false]]]]]])</vt:lpstr>
      <vt:lpstr>La gestion des sessions et les cookies setcookie($nom,$valeur[,$expire [,$chemin [,domaine [,$secure ,[$httponly=false]]]]]])</vt:lpstr>
      <vt:lpstr>La gestion des sessions et les cookies setcookie($nom,$valeur[,$expire [,$chemin [,domaine [,$secure ,[$httponly=false]]]]]])</vt:lpstr>
      <vt:lpstr>La gestion des sessions et les cookies setcookie($nom,$valeur[,$expire [,$chemin [,domaine [,$secure ,[$httponly=false]]]]]])</vt:lpstr>
      <vt:lpstr>Exercice ex61.php</vt:lpstr>
      <vt:lpstr>Exercice ex61.php</vt:lpstr>
      <vt:lpstr>La gestion des sessions et les cookies header (entete HTTP)</vt:lpstr>
      <vt:lpstr>Les expressions régulières en PHP</vt:lpstr>
      <vt:lpstr>Les expressions régulières en PHP</vt:lpstr>
      <vt:lpstr>Les expressions régulières en PHP</vt:lpstr>
      <vt:lpstr>Les expressions régulières en PHP fonction preg_match($regex,$chaine[,$tableau[,$flags[,$offset]]])</vt:lpstr>
      <vt:lpstr>Les expressions régulières en PHP fonction preg_match($regex,$chaine[,$tableau[,$flags[,$offset]]])</vt:lpstr>
      <vt:lpstr>Les expressions régulières en PHP Recherche de plusieurs chaînes : | (ou)</vt:lpstr>
      <vt:lpstr>Les expressions régulières en PHP Début et fin de chaîne : ^ et $</vt:lpstr>
      <vt:lpstr>Les expressions régulières en PHP classes de caractères</vt:lpstr>
      <vt:lpstr>Les expressions régulières en PHP Les quantificateurs ? + *</vt:lpstr>
      <vt:lpstr>Les expressions régulières en PHP Les quantificateurs ? + *</vt:lpstr>
      <vt:lpstr>Les expressions régulières en PHP Recherche de métacaractères</vt:lpstr>
      <vt:lpstr>Les expressions régulières en PHP  Les types génériques</vt:lpstr>
      <vt:lpstr>Les expressions régulières en PHP Les types génériques</vt:lpstr>
      <vt:lpstr>Les expressions régulières en PHP Parenthèses de choix  (  )</vt:lpstr>
      <vt:lpstr>Les expressions régulières en PHP Les parenthèses capturantes  (  )</vt:lpstr>
      <vt:lpstr>Les expressions régulières en PHP Les parenthèses capturantes  (  )</vt:lpstr>
      <vt:lpstr>Exercice 62 contrôle d'une plaque minéralogique</vt:lpstr>
      <vt:lpstr>Exercice 62 corrigé contrôle d'une plaque minéralogique</vt:lpstr>
      <vt:lpstr>Exercice 62 corrigé contrôle d'une plaque minéralogique</vt:lpstr>
      <vt:lpstr>Les expressions régulières en PHP Les options</vt:lpstr>
      <vt:lpstr>Les expressions régulières en PHP fonction preg_match_all($regex,$chaine,$tableau[,$flags[,$offset]])</vt:lpstr>
      <vt:lpstr>Les expressions régulières en PHP fonction preg_match_all($regex,$chaine,$tableau[,$flags[,$offset]])</vt:lpstr>
      <vt:lpstr>Les expressions régulières en PHP fonction preg_match_all($regex,$chaine,$tableau[,$flags[,$offset]])</vt:lpstr>
      <vt:lpstr>Les expressions régulières en PHP fonction preg_match_all($regex,$chaine,$tableau[,$flags[,$offset]])</vt:lpstr>
      <vt:lpstr>Les expressions régulières en PHP fonction preg_replace($regex,$remplace,$chaine[,$limite[,$compteur]])</vt:lpstr>
      <vt:lpstr>Les expressions régulières en PHP fonction preg_replace($regex,$remplace,$chaine[,$limite[,$compteur]])</vt:lpstr>
      <vt:lpstr>Les expressions régulières en PHP fonction preg_replace($regex,$remplace,$chaine[,$limite[,$compteur]])</vt:lpstr>
      <vt:lpstr>Les expressions régulières en PHP fonction preg_replace($regex,$remplace,$chaine[,$limite[,$compteur]])</vt:lpstr>
      <vt:lpstr>Les expressions régulières en PHP fonction preg_grep($regex,$tableau[,$flag])</vt:lpstr>
      <vt:lpstr>Les expressions régulières en PHP fonction preg_grep($regex,$tableau[,$flag])</vt:lpstr>
      <vt:lpstr>Les expressions régulières en PHP fonction preg_replace_callback($regex,$callback,$chaine[,$limite[,$compteur]])</vt:lpstr>
      <vt:lpstr>Les expressions régulières en PHP fonction preg_replace_callback($regex,$callback,$chaine[,$limite[,$compteur]])</vt:lpstr>
      <vt:lpstr>Les expressions régulières en PHP fonction preg_replace_callback($regex,$callback,$chaine[,$limite[,$compteur]])</vt:lpstr>
      <vt:lpstr>Les expressions régulières en PHP fonction preg_split($regex,$chaine[,$limite[,$flags]])</vt:lpstr>
      <vt:lpstr>Les expressions régulières en PHP fonction preg_split($regex,$chaine[,$limite[,$flags]])</vt:lpstr>
      <vt:lpstr>Les expressions régulières en PHP fonction preg_split($regex,$chaine[,$limite[,$flags]])</vt:lpstr>
      <vt:lpstr>Exercice 63 Recherche de mots</vt:lpstr>
      <vt:lpstr>Exercice 63 corrigé Recherche de mots</vt:lpstr>
      <vt:lpstr>La Programmation Orientée Objet</vt:lpstr>
      <vt:lpstr>La Programmation Orientée Objet class</vt:lpstr>
      <vt:lpstr>La Programmation Orientée Objet class</vt:lpstr>
      <vt:lpstr>La Programmation Orientée Objet class</vt:lpstr>
      <vt:lpstr>La Programmation Orientée Objet class</vt:lpstr>
      <vt:lpstr>La Programmation Orientée Objet $this</vt:lpstr>
      <vt:lpstr>La Programmation Orientée Objet class</vt:lpstr>
      <vt:lpstr>La Programmation Orientée Objet class</vt:lpstr>
      <vt:lpstr>La Programmation Orientée Objet class</vt:lpstr>
      <vt:lpstr>La Programmation Orientée Objet class</vt:lpstr>
      <vt:lpstr>La Programmation Orientée Objet class</vt:lpstr>
      <vt:lpstr>La Programmation Orientée Objet class</vt:lpstr>
      <vt:lpstr>La Programmation Orientée Objet __construct()</vt:lpstr>
      <vt:lpstr>La Programmation Orientée Objet __construct()</vt:lpstr>
      <vt:lpstr>La Programmation Orientée Objet __destruct()</vt:lpstr>
      <vt:lpstr>La Programmation Orientée Objet __toString() </vt:lpstr>
      <vt:lpstr>La Programmation Orientée Objet __sleep()  __wakeup</vt:lpstr>
      <vt:lpstr>La Programmation Orientée Objet __set()  __get()  __isset()  __unset()</vt:lpstr>
      <vt:lpstr>La Programmation Orientée Objet __call()  __callStatic()</vt:lpstr>
      <vt:lpstr>La Programmation Orientée Objet L'héritage</vt:lpstr>
      <vt:lpstr>La Programmation Orientée Objet L'héritage</vt:lpstr>
      <vt:lpstr>La Programmation Orientée Objet L'héritage</vt:lpstr>
      <vt:lpstr>La Programmation Orientée Objet L'héritage</vt:lpstr>
      <vt:lpstr>La Programmation Orientée Objet L'encapsulation</vt:lpstr>
      <vt:lpstr>La Programmation Orientée Objet function explode($separateur, $chaine[, $limite])</vt:lpstr>
      <vt:lpstr>La Programmation Orientée Objet function implode([$separateur,]$tableau)</vt:lpstr>
      <vt:lpstr>La Programmation Orientée Objet function strok($chaine, $separateur)</vt:lpstr>
      <vt:lpstr>Exercice 79 Création des deux classes Adherent et Section.</vt:lpstr>
      <vt:lpstr>La Programmation Orientée Objet La gestion des exceptions : throw, try, catch, finally</vt:lpstr>
      <vt:lpstr>La Programmation Orientée Objet La gestion des exceptions : throw, try, catch, finally</vt:lpstr>
      <vt:lpstr>La Programmation Orientée Objet PDO</vt:lpstr>
      <vt:lpstr>La Programmation Orientée Objet PDO - connexion à une base de données</vt:lpstr>
      <vt:lpstr>La Programmation Orientée Objet PDO - connexion à une base de données</vt:lpstr>
      <vt:lpstr>La Programmation Orientée Objet PDO - connexion à une base de données</vt:lpstr>
      <vt:lpstr>La Programmation Orientée Objet PDO - connexion à une base de données</vt:lpstr>
      <vt:lpstr>La Programmation Orientée Objet function  die([$statut])   exit([$statut]) </vt:lpstr>
      <vt:lpstr>Exercice 80 Se connecter à la base de données 'prodinfo'</vt:lpstr>
      <vt:lpstr>Exercice 80 corrigé Se connecter à la base de données 'prodinfo'</vt:lpstr>
      <vt:lpstr>La Programmation Orientée Objet Les méthodes exec et query</vt:lpstr>
      <vt:lpstr>La Programmation Orientée Objet Les méthodes exec et query</vt:lpstr>
      <vt:lpstr>La Programmation Orientée Objet Les méthodes exec et query</vt:lpstr>
      <vt:lpstr>La Programmation Orientée Objet Les méthodes exec et query</vt:lpstr>
      <vt:lpstr>La Programmation Orientée Objet Méthode exec</vt:lpstr>
      <vt:lpstr>Exercice 80 A modifier le responsable légal de PETIT</vt:lpstr>
      <vt:lpstr>Exercice 80 A modifier le responsable légal de PETIT</vt:lpstr>
      <vt:lpstr>La Programmation Orientée Objet Méthode query</vt:lpstr>
      <vt:lpstr>La Programmation Orientée Objet Méthode query</vt:lpstr>
      <vt:lpstr>La Programmation Orientée Objet Méthode query</vt:lpstr>
      <vt:lpstr>La Programmation Orientée Objet Méthode query</vt:lpstr>
      <vt:lpstr>La Programmation Orientée Objet Méthode query avec -&gt;fetch</vt:lpstr>
      <vt:lpstr>La Programmation Orientée Objet Méthode query avec -&gt;fetch</vt:lpstr>
      <vt:lpstr>La Programmation Orientée Objet Méthode query avec -&gt;fetch</vt:lpstr>
      <vt:lpstr>La Programmation Orientée Objet Méthode query avec -&gt;fetch</vt:lpstr>
      <vt:lpstr>La Programmation Orientée Objet Méthode query avec -&gt;fetch</vt:lpstr>
      <vt:lpstr>La Programmation Orientée Objet Méthode query avec -&gt;fetch</vt:lpstr>
      <vt:lpstr>La Programmation Orientée Objet Méthode query avec -&gt;fetchAll</vt:lpstr>
      <vt:lpstr>La Programmation Orientée Objet Méthode query avec -&gt;fetchAll</vt:lpstr>
      <vt:lpstr>La Programmation Orientée Objet Méthode query avec -&gt;fetchAll</vt:lpstr>
      <vt:lpstr>La Programmation Orientée Objet Méthode query avec -&gt;fetchAll</vt:lpstr>
      <vt:lpstr>La Programmation Orientée Objet Méthode query avec -&gt;fetchAll</vt:lpstr>
      <vt:lpstr>La Programmation Orientée Objet Méthode query avec -&gt;fetchAll</vt:lpstr>
      <vt:lpstr>La Programmation Orientée Objet Méthode query avec -&gt;fetchAll</vt:lpstr>
      <vt:lpstr>La Programmation Orientée Objet Méthode query avec -&gt;fetchAll</vt:lpstr>
      <vt:lpstr>Exercice 87 Gestion de la liste des adhérents</vt:lpstr>
      <vt:lpstr>Exercice 87 Gestion de la liste des adhérents</vt:lpstr>
      <vt:lpstr>Exercice 82 créer la page HTML de saisie d'un Adhérent</vt:lpstr>
      <vt:lpstr>La Programmation Orientée Objet Fermeture d'une requête</vt:lpstr>
      <vt:lpstr>La Programmation Orientée Objet PDO - constantes PDO::FETCH</vt:lpstr>
      <vt:lpstr>La Programmation Orientée Objet PDO - constantes PDO::PARAM</vt:lpstr>
      <vt:lpstr>La Programmation Orientée Objet Fermeture d'une requête</vt:lpstr>
      <vt:lpstr>La Programmation Orientée Objet Les requêtes préparées : PDO-&gt;quote</vt:lpstr>
      <vt:lpstr>La Programmation Orientée Objet Les erreurs SQL</vt:lpstr>
      <vt:lpstr>La Programmation Orientée Objet Les erreurs SQL</vt:lpstr>
      <vt:lpstr>La Programmation Orientée Objet Les erreurs SQL</vt:lpstr>
      <vt:lpstr>La Programmation Orientée Objet Les erreurs SQL</vt:lpstr>
      <vt:lpstr>La Programmation Orientée Objet Les requêtes préparées</vt:lpstr>
      <vt:lpstr>La Programmation Orientée Objet Les requêtes préparées</vt:lpstr>
      <vt:lpstr>La Programmation Orientée Objet Les requêtes préparées : 1 / préparation</vt:lpstr>
      <vt:lpstr>La Programmation Orientée Objet Les requêtes préparées : 1 / préparation</vt:lpstr>
      <vt:lpstr>La Programmation Orientée Objet Les requêtes préparées : 1 / préparation</vt:lpstr>
      <vt:lpstr>La Programmation Orientée Objet Les requêtes préparées : 1 / préparation</vt:lpstr>
      <vt:lpstr>La Programmation Orientée Objet Les requêtes préparées : 2 / paramétrage</vt:lpstr>
      <vt:lpstr>La Programmation Orientée Objet Les requêtes préparées : 2 / paramétrage bindColumn()</vt:lpstr>
      <vt:lpstr>La Programmation Orientée Objet Les requêtes préparées : 2 / paramétrage bindColumn()</vt:lpstr>
      <vt:lpstr>La Programmation Orientée Objet Les requêtes préparées : 2 / paramétrage bindColumn()</vt:lpstr>
      <vt:lpstr>La Programmation Orientée Objet Les requêtes préparées : rowCount</vt:lpstr>
      <vt:lpstr>La Programmation Orientée Objet Les requêtes préparées : columnCount</vt:lpstr>
      <vt:lpstr>Exercice 82 avec BindComumn, liste des adhérents </vt:lpstr>
      <vt:lpstr>Exercice 82 corrigé </vt:lpstr>
      <vt:lpstr>La Programmation Orientée Objet Les requêtes préparées : 2 / paramétrage bindValue()</vt:lpstr>
      <vt:lpstr>La Programmation Orientée Objet Les requêtes préparées : 2 / paramétrage bindValue()</vt:lpstr>
      <vt:lpstr>La Programmation Orientée Objet Les requêtes préparées : 2 / paramétrage bindValue()</vt:lpstr>
      <vt:lpstr>La Programmation Orientée Objet Les requêtes préparées : 2 / paramétrage bindValue()</vt:lpstr>
      <vt:lpstr>La Programmation Orientée Objet Les requêtes préparées : 2 / paramétrage bindParam()</vt:lpstr>
      <vt:lpstr>La Programmation Orientée Objet Les requêtes préparées : 2 / paramétrage bindParam()</vt:lpstr>
      <vt:lpstr>La Programmation Orientée Objet Les requêtes préparées : 2 / paramétrage bindParam()</vt:lpstr>
      <vt:lpstr>La Programmation Orientée Objet Les requêtes préparées : 2 / paramétrage bindParam()</vt:lpstr>
      <vt:lpstr>La Programmation Orientée Objet Les requêtes préparées : 2 / paramétrage bindParam()</vt:lpstr>
      <vt:lpstr>La Programmation Orientée Objet Les requêtes préparées : 3 / Exécution de la requête</vt:lpstr>
      <vt:lpstr>La Programmation Orientée Objet Les requêtes préparées : 3 / Exécution de la requête</vt:lpstr>
      <vt:lpstr>La Programmation Orientée Objet Les requêtes préparées : 3 / Exécution de la requête</vt:lpstr>
      <vt:lpstr>La Programmation Orientée Objet Les requêtes préparées : 3 / Exécution de la requête</vt:lpstr>
      <vt:lpstr>La Programmation Orientée Objet Les requêtes préparées : 4 / Récupération des données</vt:lpstr>
      <vt:lpstr>La Programmation Orientée Objet Les requêtes préparées : 4 / Récupération avec fetch()</vt:lpstr>
      <vt:lpstr>La Programmation Orientée Objet Les requêtes préparées : 4 / Récupération avec fetch()</vt:lpstr>
      <vt:lpstr>La Programmation Orientée Objet Les requêtes préparées : 4 / Récupération avec fetch()</vt:lpstr>
      <vt:lpstr>La Programmation Orientée Objet Les requêtes préparées : 4 / Récupération avec fetch()</vt:lpstr>
      <vt:lpstr>La Programmation Orientée Objet Les requêtes préparées : 4 / Récupération avec fetch()</vt:lpstr>
      <vt:lpstr>La Programmation Orientée Objet Les requêtes préparées : 4 / Récupération avec fetch()</vt:lpstr>
      <vt:lpstr>La Programmation Orientée Objet Les requêtes préparées : 4 / Récupération avec fetchAll()</vt:lpstr>
      <vt:lpstr>La Programmation Orientée Objet Les requêtes préparées : 4 / Récupération avec fetchAll()</vt:lpstr>
      <vt:lpstr>La Programmation Orientée Objet Les requêtes préparées : 4 / Récupération avec fetchAll()</vt:lpstr>
      <vt:lpstr>La Programmation Orientée Objet Les requêtes préparées : 4 / Récupération avec fetchColumn()</vt:lpstr>
      <vt:lpstr>La Programmation Orientée Objet Les requêtes préparées : 4 / Récupération avec fetchColumn()</vt:lpstr>
      <vt:lpstr>La Programmation Orientée Objet Les requêtes préparées : 4 / Récupération avec fetchObject()</vt:lpstr>
      <vt:lpstr>La Programmation Orientée Objet Les requêtes préparées : 4 / Récupération avec fetchObject()</vt:lpstr>
      <vt:lpstr>La Programmation Orientée Objet PDO - constantes PDO::PARAM</vt:lpstr>
      <vt:lpstr>La Programmation Orientée Objet PDO - constantes PDO::FETCH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2013-02-19T06:38:23Z</dcterms:created>
  <dcterms:modified xsi:type="dcterms:W3CDTF">2017-10-25T14:47:02Z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TC016745579991</vt:lpwstr>
  </property>
</Properties>
</file>