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46"/>
  </p:notesMasterIdLst>
  <p:handoutMasterIdLst>
    <p:handoutMasterId r:id="rId147"/>
  </p:handoutMasterIdLst>
  <p:sldIdLst>
    <p:sldId id="259" r:id="rId3"/>
    <p:sldId id="289" r:id="rId4"/>
    <p:sldId id="290" r:id="rId5"/>
    <p:sldId id="291" r:id="rId6"/>
    <p:sldId id="288" r:id="rId7"/>
    <p:sldId id="305" r:id="rId8"/>
    <p:sldId id="292" r:id="rId9"/>
    <p:sldId id="293" r:id="rId10"/>
    <p:sldId id="294" r:id="rId11"/>
    <p:sldId id="346" r:id="rId12"/>
    <p:sldId id="295" r:id="rId13"/>
    <p:sldId id="355" r:id="rId14"/>
    <p:sldId id="296" r:id="rId15"/>
    <p:sldId id="297" r:id="rId16"/>
    <p:sldId id="347" r:id="rId17"/>
    <p:sldId id="298" r:id="rId18"/>
    <p:sldId id="361" r:id="rId19"/>
    <p:sldId id="362" r:id="rId20"/>
    <p:sldId id="363" r:id="rId21"/>
    <p:sldId id="356" r:id="rId22"/>
    <p:sldId id="357" r:id="rId23"/>
    <p:sldId id="364" r:id="rId24"/>
    <p:sldId id="365" r:id="rId25"/>
    <p:sldId id="366" r:id="rId26"/>
    <p:sldId id="367" r:id="rId27"/>
    <p:sldId id="368" r:id="rId28"/>
    <p:sldId id="369" r:id="rId29"/>
    <p:sldId id="370" r:id="rId30"/>
    <p:sldId id="371" r:id="rId31"/>
    <p:sldId id="372" r:id="rId32"/>
    <p:sldId id="373" r:id="rId33"/>
    <p:sldId id="374" r:id="rId34"/>
    <p:sldId id="375" r:id="rId35"/>
    <p:sldId id="376" r:id="rId36"/>
    <p:sldId id="377" r:id="rId37"/>
    <p:sldId id="378" r:id="rId38"/>
    <p:sldId id="300" r:id="rId39"/>
    <p:sldId id="301" r:id="rId40"/>
    <p:sldId id="302" r:id="rId41"/>
    <p:sldId id="344" r:id="rId42"/>
    <p:sldId id="303" r:id="rId43"/>
    <p:sldId id="304" r:id="rId44"/>
    <p:sldId id="358" r:id="rId45"/>
    <p:sldId id="379" r:id="rId46"/>
    <p:sldId id="380" r:id="rId47"/>
    <p:sldId id="381" r:id="rId48"/>
    <p:sldId id="382" r:id="rId49"/>
    <p:sldId id="383" r:id="rId50"/>
    <p:sldId id="384" r:id="rId51"/>
    <p:sldId id="385" r:id="rId52"/>
    <p:sldId id="386" r:id="rId53"/>
    <p:sldId id="387" r:id="rId54"/>
    <p:sldId id="388" r:id="rId55"/>
    <p:sldId id="389" r:id="rId56"/>
    <p:sldId id="390" r:id="rId57"/>
    <p:sldId id="391" r:id="rId58"/>
    <p:sldId id="392" r:id="rId59"/>
    <p:sldId id="393" r:id="rId60"/>
    <p:sldId id="394" r:id="rId61"/>
    <p:sldId id="395" r:id="rId62"/>
    <p:sldId id="396" r:id="rId63"/>
    <p:sldId id="306" r:id="rId64"/>
    <p:sldId id="307" r:id="rId65"/>
    <p:sldId id="308" r:id="rId66"/>
    <p:sldId id="309" r:id="rId67"/>
    <p:sldId id="310" r:id="rId68"/>
    <p:sldId id="359" r:id="rId69"/>
    <p:sldId id="360" r:id="rId70"/>
    <p:sldId id="311" r:id="rId71"/>
    <p:sldId id="312" r:id="rId72"/>
    <p:sldId id="345" r:id="rId73"/>
    <p:sldId id="313" r:id="rId74"/>
    <p:sldId id="334" r:id="rId75"/>
    <p:sldId id="335" r:id="rId76"/>
    <p:sldId id="336" r:id="rId77"/>
    <p:sldId id="337" r:id="rId78"/>
    <p:sldId id="397" r:id="rId79"/>
    <p:sldId id="398" r:id="rId80"/>
    <p:sldId id="338" r:id="rId81"/>
    <p:sldId id="399" r:id="rId82"/>
    <p:sldId id="400" r:id="rId83"/>
    <p:sldId id="401" r:id="rId84"/>
    <p:sldId id="402" r:id="rId85"/>
    <p:sldId id="403" r:id="rId86"/>
    <p:sldId id="404" r:id="rId87"/>
    <p:sldId id="405" r:id="rId88"/>
    <p:sldId id="406" r:id="rId89"/>
    <p:sldId id="407" r:id="rId90"/>
    <p:sldId id="408" r:id="rId91"/>
    <p:sldId id="409" r:id="rId92"/>
    <p:sldId id="410" r:id="rId93"/>
    <p:sldId id="411" r:id="rId94"/>
    <p:sldId id="412" r:id="rId95"/>
    <p:sldId id="413" r:id="rId96"/>
    <p:sldId id="414" r:id="rId97"/>
    <p:sldId id="415" r:id="rId98"/>
    <p:sldId id="416" r:id="rId99"/>
    <p:sldId id="417" r:id="rId100"/>
    <p:sldId id="418" r:id="rId101"/>
    <p:sldId id="419" r:id="rId102"/>
    <p:sldId id="420" r:id="rId103"/>
    <p:sldId id="421" r:id="rId104"/>
    <p:sldId id="422" r:id="rId105"/>
    <p:sldId id="423" r:id="rId106"/>
    <p:sldId id="424" r:id="rId107"/>
    <p:sldId id="425" r:id="rId108"/>
    <p:sldId id="426" r:id="rId109"/>
    <p:sldId id="427" r:id="rId110"/>
    <p:sldId id="428" r:id="rId111"/>
    <p:sldId id="458" r:id="rId112"/>
    <p:sldId id="459" r:id="rId113"/>
    <p:sldId id="429" r:id="rId114"/>
    <p:sldId id="430" r:id="rId115"/>
    <p:sldId id="431" r:id="rId116"/>
    <p:sldId id="432" r:id="rId117"/>
    <p:sldId id="433" r:id="rId118"/>
    <p:sldId id="434" r:id="rId119"/>
    <p:sldId id="435" r:id="rId120"/>
    <p:sldId id="436" r:id="rId121"/>
    <p:sldId id="437" r:id="rId122"/>
    <p:sldId id="438" r:id="rId123"/>
    <p:sldId id="439" r:id="rId124"/>
    <p:sldId id="440" r:id="rId125"/>
    <p:sldId id="441" r:id="rId126"/>
    <p:sldId id="442" r:id="rId127"/>
    <p:sldId id="443" r:id="rId128"/>
    <p:sldId id="444" r:id="rId129"/>
    <p:sldId id="445" r:id="rId130"/>
    <p:sldId id="446" r:id="rId131"/>
    <p:sldId id="447" r:id="rId132"/>
    <p:sldId id="448" r:id="rId133"/>
    <p:sldId id="449" r:id="rId134"/>
    <p:sldId id="450" r:id="rId135"/>
    <p:sldId id="451" r:id="rId136"/>
    <p:sldId id="460" r:id="rId137"/>
    <p:sldId id="453" r:id="rId138"/>
    <p:sldId id="454" r:id="rId139"/>
    <p:sldId id="455" r:id="rId140"/>
    <p:sldId id="456" r:id="rId141"/>
    <p:sldId id="461" r:id="rId142"/>
    <p:sldId id="463" r:id="rId143"/>
    <p:sldId id="462" r:id="rId144"/>
    <p:sldId id="457" r:id="rId145"/>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403E7"/>
    <a:srgbClr val="0066FF"/>
    <a:srgbClr val="009ED6"/>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94160" autoAdjust="0"/>
  </p:normalViewPr>
  <p:slideViewPr>
    <p:cSldViewPr>
      <p:cViewPr varScale="1">
        <p:scale>
          <a:sx n="78" d="100"/>
          <a:sy n="78" d="100"/>
        </p:scale>
        <p:origin x="-210" y="-60"/>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20370"/>
    </p:cViewPr>
  </p:sorterViewPr>
  <p:notesViewPr>
    <p:cSldViewPr>
      <p:cViewPr varScale="1">
        <p:scale>
          <a:sx n="83" d="100"/>
          <a:sy n="83" d="100"/>
        </p:scale>
        <p:origin x="-31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viewProps" Target="view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theme" Target="theme/them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slide" Target="slides/slide138.xml"/><Relationship Id="rId145" Type="http://schemas.openxmlformats.org/officeDocument/2006/relationships/slide" Target="slides/slide143.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slide" Target="slides/slide141.xml"/><Relationship Id="rId148" Type="http://schemas.openxmlformats.org/officeDocument/2006/relationships/presProps" Target="presProps.xml"/><Relationship Id="rId15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1.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latinLnBrk="0">
              <a:spcBef>
                <a:spcPts val="0"/>
              </a:spcBef>
              <a:spcAft>
                <a:spcPts val="0"/>
              </a:spcAft>
              <a:defRPr lang="fr-FR" sz="1200" dirty="0">
                <a:latin typeface="+mn-lt"/>
                <a:cs typeface="+mn-cs"/>
              </a:defRPr>
            </a:lvl1pPr>
          </a:lstStyle>
          <a:p>
            <a:pPr>
              <a:defRPr/>
            </a:pP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latinLnBrk="0">
              <a:spcBef>
                <a:spcPts val="0"/>
              </a:spcBef>
              <a:spcAft>
                <a:spcPts val="0"/>
              </a:spcAft>
              <a:defRPr lang="fr-FR" sz="1200" smtClean="0">
                <a:latin typeface="+mn-lt"/>
                <a:cs typeface="+mn-cs"/>
              </a:defRPr>
            </a:lvl1pPr>
          </a:lstStyle>
          <a:p>
            <a:pPr>
              <a:defRPr/>
            </a:pPr>
            <a:fld id="{70545340-293D-4A86-8B29-ABF4CD17F7BC}" type="datetimeFigureOut">
              <a:rPr lang="fr-FR"/>
              <a:pPr>
                <a:defRPr/>
              </a:pPr>
              <a:t>25/10/2017</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latinLnBrk="0">
              <a:spcBef>
                <a:spcPts val="0"/>
              </a:spcBef>
              <a:spcAft>
                <a:spcPts val="0"/>
              </a:spcAft>
              <a:defRPr lang="fr-FR" sz="1200" dirty="0">
                <a:latin typeface="+mn-lt"/>
                <a:cs typeface="+mn-cs"/>
              </a:defRPr>
            </a:lvl1pPr>
          </a:lstStyle>
          <a:p>
            <a:pPr>
              <a:defRPr/>
            </a:pP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latinLnBrk="0">
              <a:spcBef>
                <a:spcPts val="0"/>
              </a:spcBef>
              <a:spcAft>
                <a:spcPts val="0"/>
              </a:spcAft>
              <a:defRPr lang="fr-FR" sz="1200" smtClean="0">
                <a:latin typeface="+mn-lt"/>
                <a:cs typeface="+mn-cs"/>
              </a:defRPr>
            </a:lvl1pPr>
          </a:lstStyle>
          <a:p>
            <a:pPr>
              <a:defRPr/>
            </a:pPr>
            <a:fld id="{B92E9CCB-844C-4828-B13F-CEDE6269841D}" type="slidenum">
              <a:rPr/>
              <a:pPr>
                <a:defRPr/>
              </a:pPr>
              <a:t>‹N°›</a:t>
            </a:fld>
            <a:endParaRPr dirty="0"/>
          </a:p>
        </p:txBody>
      </p:sp>
    </p:spTree>
    <p:extLst>
      <p:ext uri="{BB962C8B-B14F-4D97-AF65-F5344CB8AC3E}">
        <p14:creationId xmlns:p14="http://schemas.microsoft.com/office/powerpoint/2010/main" val="36728097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latinLnBrk="0">
              <a:spcBef>
                <a:spcPts val="0"/>
              </a:spcBef>
              <a:spcAft>
                <a:spcPts val="0"/>
              </a:spcAft>
              <a:defRPr lang="fr-FR" sz="1200">
                <a:latin typeface="+mn-lt"/>
                <a:cs typeface="+mn-cs"/>
              </a:defRPr>
            </a:lvl1pPr>
          </a:lstStyle>
          <a:p>
            <a:pPr>
              <a:defRPr/>
            </a:pPr>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latinLnBrk="0">
              <a:spcBef>
                <a:spcPts val="0"/>
              </a:spcBef>
              <a:spcAft>
                <a:spcPts val="0"/>
              </a:spcAft>
              <a:defRPr lang="fr-FR" sz="1200">
                <a:latin typeface="+mn-lt"/>
                <a:cs typeface="+mn-cs"/>
              </a:defRPr>
            </a:lvl1pPr>
          </a:lstStyle>
          <a:p>
            <a:pPr>
              <a:defRPr/>
            </a:pPr>
            <a:fld id="{95F8F0CE-3A36-4914-A22F-0971B8471107}" type="datetimeFigureOut">
              <a:rPr lang="fr-FR"/>
              <a:pPr>
                <a:defRPr/>
              </a:pPr>
              <a:t>25/10/2017</a:t>
            </a:fld>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noProof="0"/>
              <a:t>Modifiez les styles du texte du masque</a:t>
            </a:r>
          </a:p>
          <a:p>
            <a:pPr lvl="1"/>
            <a:r>
              <a:rPr lang="fr-FR" noProof="0"/>
              <a:t>Niveau 2</a:t>
            </a:r>
          </a:p>
          <a:p>
            <a:pPr lvl="2"/>
            <a:r>
              <a:rPr lang="fr-FR" noProof="0"/>
              <a:t>Niveau 3</a:t>
            </a:r>
          </a:p>
          <a:p>
            <a:pPr lvl="3"/>
            <a:r>
              <a:rPr lang="fr-FR" noProof="0"/>
              <a:t>Niveau 4</a:t>
            </a:r>
          </a:p>
          <a:p>
            <a:pPr lvl="4"/>
            <a:r>
              <a:rPr lang="fr-FR" noProof="0"/>
              <a:t>Niveau 5</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latinLnBrk="0">
              <a:spcBef>
                <a:spcPts val="0"/>
              </a:spcBef>
              <a:spcAft>
                <a:spcPts val="0"/>
              </a:spcAft>
              <a:defRPr lang="fr-FR" sz="1200">
                <a:latin typeface="+mn-lt"/>
                <a:cs typeface="+mn-cs"/>
              </a:defRPr>
            </a:lvl1pPr>
          </a:lstStyle>
          <a:p>
            <a:pPr>
              <a:defRPr/>
            </a:pPr>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latinLnBrk="0">
              <a:spcBef>
                <a:spcPts val="0"/>
              </a:spcBef>
              <a:spcAft>
                <a:spcPts val="0"/>
              </a:spcAft>
              <a:defRPr lang="fr-FR" sz="1200">
                <a:latin typeface="+mn-lt"/>
                <a:cs typeface="+mn-cs"/>
              </a:defRPr>
            </a:lvl1pPr>
          </a:lstStyle>
          <a:p>
            <a:pPr>
              <a:defRPr/>
            </a:pPr>
            <a:fld id="{F38864DE-58DC-4DED-8A05-CAA8CC40930A}" type="slidenum">
              <a:rPr/>
              <a:pPr>
                <a:defRPr/>
              </a:pPr>
              <a:t>‹N°›</a:t>
            </a:fld>
            <a:endParaRPr/>
          </a:p>
        </p:txBody>
      </p:sp>
    </p:spTree>
    <p:extLst>
      <p:ext uri="{BB962C8B-B14F-4D97-AF65-F5344CB8AC3E}">
        <p14:creationId xmlns:p14="http://schemas.microsoft.com/office/powerpoint/2010/main" val="247937524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lang="fr-FR" sz="1200" kern="1200">
        <a:solidFill>
          <a:schemeClr val="tx1"/>
        </a:solidFill>
        <a:latin typeface="+mn-lt"/>
        <a:ea typeface="+mn-ea"/>
        <a:cs typeface="+mn-cs"/>
      </a:defRPr>
    </a:lvl1pPr>
    <a:lvl2pPr marL="457200" algn="l" rtl="0" fontAlgn="base">
      <a:spcBef>
        <a:spcPct val="30000"/>
      </a:spcBef>
      <a:spcAft>
        <a:spcPct val="0"/>
      </a:spcAft>
      <a:defRPr lang="fr-FR" sz="1200" kern="1200">
        <a:solidFill>
          <a:schemeClr val="tx1"/>
        </a:solidFill>
        <a:latin typeface="+mn-lt"/>
        <a:ea typeface="+mn-ea"/>
        <a:cs typeface="+mn-cs"/>
      </a:defRPr>
    </a:lvl2pPr>
    <a:lvl3pPr marL="914400" algn="l" rtl="0" fontAlgn="base">
      <a:spcBef>
        <a:spcPct val="30000"/>
      </a:spcBef>
      <a:spcAft>
        <a:spcPct val="0"/>
      </a:spcAft>
      <a:defRPr lang="fr-FR" sz="1200" kern="1200">
        <a:solidFill>
          <a:schemeClr val="tx1"/>
        </a:solidFill>
        <a:latin typeface="+mn-lt"/>
        <a:ea typeface="+mn-ea"/>
        <a:cs typeface="+mn-cs"/>
      </a:defRPr>
    </a:lvl3pPr>
    <a:lvl4pPr marL="1371600" algn="l" rtl="0" fontAlgn="base">
      <a:spcBef>
        <a:spcPct val="30000"/>
      </a:spcBef>
      <a:spcAft>
        <a:spcPct val="0"/>
      </a:spcAft>
      <a:defRPr lang="fr-FR" sz="1200" kern="1200">
        <a:solidFill>
          <a:schemeClr val="tx1"/>
        </a:solidFill>
        <a:latin typeface="+mn-lt"/>
        <a:ea typeface="+mn-ea"/>
        <a:cs typeface="+mn-cs"/>
      </a:defRPr>
    </a:lvl4pPr>
    <a:lvl5pPr marL="1828800" algn="l" rtl="0" fontAlgn="base">
      <a:spcBef>
        <a:spcPct val="30000"/>
      </a:spcBef>
      <a:spcAft>
        <a:spcPct val="0"/>
      </a:spcAft>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smtClean="0"/>
              <a:t>Ce modèle peut être utilisé comme fichier de démarrage pour présenter des supports de formation à un groupe.</a:t>
            </a:r>
          </a:p>
          <a:p>
            <a:pPr>
              <a:spcBef>
                <a:spcPct val="0"/>
              </a:spcBef>
            </a:pPr>
            <a:endParaRPr smtClean="0"/>
          </a:p>
          <a:p>
            <a:pPr>
              <a:spcBef>
                <a:spcPct val="0"/>
              </a:spcBef>
            </a:pPr>
            <a:r>
              <a:rPr b="1" smtClean="0"/>
              <a:t>Sections</a:t>
            </a:r>
            <a:endParaRPr smtClean="0"/>
          </a:p>
          <a:p>
            <a:pPr>
              <a:spcBef>
                <a:spcPct val="0"/>
              </a:spcBef>
            </a:pPr>
            <a:r>
              <a:rPr smtClean="0"/>
              <a:t>Cliquez avec le bouton droit sur une diapositive pour ajouter des sections. Les sections permettent d’organiser les diapositives et facilitent la collaboration entre plusieurs auteurs.</a:t>
            </a:r>
          </a:p>
          <a:p>
            <a:pPr>
              <a:spcBef>
                <a:spcPct val="0"/>
              </a:spcBef>
            </a:pPr>
            <a:endParaRPr b="1" smtClean="0"/>
          </a:p>
          <a:p>
            <a:pPr>
              <a:spcBef>
                <a:spcPct val="0"/>
              </a:spcBef>
            </a:pPr>
            <a:r>
              <a:rPr b="1" smtClean="0"/>
              <a:t>Notes</a:t>
            </a:r>
          </a:p>
          <a:p>
            <a:pPr>
              <a:spcBef>
                <a:spcPct val="0"/>
              </a:spcBef>
            </a:pPr>
            <a:r>
              <a:rPr smtClean="0"/>
              <a:t>Utilisez la section Notes pour les notes de présentation ou pour fournir des informations  supplémentaires à l’audience. Affichez ces notes en mode Présentation pendant votre présentation. </a:t>
            </a:r>
          </a:p>
          <a:p>
            <a:pPr>
              <a:spcBef>
                <a:spcPct val="0"/>
              </a:spcBef>
            </a:pPr>
            <a:r>
              <a:rPr smtClean="0"/>
              <a:t>N’oubliez pas de tenir compte de la taille de la police (critère important pour l’accessibilité, la visibilité, l’enregistrement vidéo et la production en ligne)</a:t>
            </a:r>
          </a:p>
          <a:p>
            <a:pPr>
              <a:spcBef>
                <a:spcPct val="0"/>
              </a:spcBef>
            </a:pPr>
            <a:endParaRPr smtClean="0"/>
          </a:p>
          <a:p>
            <a:pPr>
              <a:spcBef>
                <a:spcPct val="0"/>
              </a:spcBef>
            </a:pPr>
            <a:r>
              <a:rPr b="1" smtClean="0"/>
              <a:t>Couleurs coordonnées </a:t>
            </a:r>
          </a:p>
          <a:p>
            <a:pPr>
              <a:spcBef>
                <a:spcPct val="0"/>
              </a:spcBef>
            </a:pPr>
            <a:r>
              <a:rPr smtClean="0"/>
              <a:t>Faites tout particulièrement attention aux diagrammes, graphiques et zones de texte. </a:t>
            </a:r>
          </a:p>
          <a:p>
            <a:pPr>
              <a:spcBef>
                <a:spcPct val="0"/>
              </a:spcBef>
            </a:pPr>
            <a:r>
              <a:rPr smtClean="0"/>
              <a:t>Tenez compte du fait que les participants imprimeront la présentation en noir et blanc ou nuances de gris. Effectuez un test d’impression pour vérifier que vos couleurs s’impriment correctement en noir et blanc intégral et nuances de gris.</a:t>
            </a:r>
          </a:p>
          <a:p>
            <a:pPr>
              <a:spcBef>
                <a:spcPct val="0"/>
              </a:spcBef>
            </a:pPr>
            <a:endParaRPr smtClean="0"/>
          </a:p>
          <a:p>
            <a:pPr>
              <a:spcBef>
                <a:spcPct val="0"/>
              </a:spcBef>
            </a:pPr>
            <a:r>
              <a:rPr b="1" smtClean="0"/>
              <a:t>Graphiques, tableaux et diagrammes</a:t>
            </a:r>
          </a:p>
          <a:p>
            <a:pPr>
              <a:spcBef>
                <a:spcPct val="0"/>
              </a:spcBef>
            </a:pPr>
            <a:r>
              <a:rPr smtClean="0"/>
              <a:t>Faites en sorte que votre présentation soit simple : utilisez des styles et des couleurs identiques qui ne soient pas gênants.</a:t>
            </a:r>
          </a:p>
          <a:p>
            <a:pPr>
              <a:spcBef>
                <a:spcPct val="0"/>
              </a:spcBef>
            </a:pPr>
            <a:r>
              <a:rPr smtClean="0"/>
              <a:t>Ajoutez une étiquette à tous les graphiques et tableaux.</a:t>
            </a:r>
          </a:p>
          <a:p>
            <a:pPr>
              <a:spcBef>
                <a:spcPct val="0"/>
              </a:spcBef>
            </a:pPr>
            <a:endParaRPr smtClean="0"/>
          </a:p>
          <a:p>
            <a:pPr>
              <a:spcBef>
                <a:spcPct val="0"/>
              </a:spcBef>
            </a:pPr>
            <a:endParaRPr smtClean="0"/>
          </a:p>
          <a:p>
            <a:pPr>
              <a:spcBef>
                <a:spcPct val="0"/>
              </a:spcBef>
            </a:pPr>
            <a:endParaRPr smtClean="0"/>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03B27E87-E017-464C-9B57-3739136CAFF7}" type="slidenum">
              <a:rPr smtClean="0"/>
              <a:pPr fontAlgn="base">
                <a:spcBef>
                  <a:spcPct val="0"/>
                </a:spcBef>
                <a:spcAft>
                  <a:spcPct val="0"/>
                </a:spcAft>
              </a:pPr>
              <a:t>1</a:t>
            </a:fld>
            <a:endParaRPr smtClean="0"/>
          </a:p>
        </p:txBody>
      </p:sp>
    </p:spTree>
    <p:extLst>
      <p:ext uri="{BB962C8B-B14F-4D97-AF65-F5344CB8AC3E}">
        <p14:creationId xmlns:p14="http://schemas.microsoft.com/office/powerpoint/2010/main" val="22414197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pic>
        <p:nvPicPr>
          <p:cNvPr id="5"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863" y="0"/>
            <a:ext cx="9101137" cy="688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588"/>
            <a:ext cx="37211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590800" y="2286000"/>
            <a:ext cx="6180224" cy="1470025"/>
          </a:xfrm>
        </p:spPr>
        <p:txBody>
          <a:bodyPr anchor="t"/>
          <a:lstStyle>
            <a:lvl1pPr algn="r" eaLnBrk="1" latinLnBrk="0" hangingPunct="1">
              <a:defRPr kumimoji="0" lang="fr-FR" b="1" cap="small" baseline="0">
                <a:solidFill>
                  <a:srgbClr val="003300"/>
                </a:solidFill>
              </a:defRPr>
            </a:lvl1pPr>
          </a:lstStyle>
          <a:p>
            <a:r>
              <a:rPr lang="fr-FR" smtClean="0"/>
              <a:t>Modifiez le style du titre</a:t>
            </a:r>
            <a:endParaRPr lang="fr-FR"/>
          </a:p>
        </p:txBody>
      </p:sp>
      <p:sp>
        <p:nvSpPr>
          <p:cNvPr id="3" name="Subtitle 2"/>
          <p:cNvSpPr>
            <a:spLocks noGrp="1"/>
          </p:cNvSpPr>
          <p:nvPr>
            <p:ph type="subTitle" idx="1"/>
          </p:nvPr>
        </p:nvSpPr>
        <p:spPr>
          <a:xfrm>
            <a:off x="3962400" y="4038600"/>
            <a:ext cx="4772528" cy="990600"/>
          </a:xfrm>
        </p:spPr>
        <p:txBody>
          <a:bodyPr>
            <a:normAutofit/>
          </a:bodyPr>
          <a:lstStyle>
            <a:lvl1pPr marL="0" indent="0" algn="r" eaLnBrk="1" latinLnBrk="0" hangingPunct="1">
              <a:buNone/>
              <a:defRPr kumimoji="0" lang="fr-FR" sz="2000" b="0">
                <a:solidFill>
                  <a:schemeClr val="tx1"/>
                </a:solidFill>
                <a:latin typeface="Georgia" pitchFamily="18" charset="0"/>
              </a:defRPr>
            </a:lvl1pPr>
            <a:lvl2pPr marL="457200" indent="0" algn="ctr" eaLnBrk="1" latinLnBrk="0" hangingPunct="1">
              <a:buNone/>
              <a:defRPr kumimoji="0" lang="fr-FR">
                <a:solidFill>
                  <a:schemeClr val="tx1">
                    <a:tint val="75000"/>
                  </a:schemeClr>
                </a:solidFill>
              </a:defRPr>
            </a:lvl2pPr>
            <a:lvl3pPr marL="914400" indent="0" algn="ctr" eaLnBrk="1" latinLnBrk="0" hangingPunct="1">
              <a:buNone/>
              <a:defRPr kumimoji="0" lang="fr-FR">
                <a:solidFill>
                  <a:schemeClr val="tx1">
                    <a:tint val="75000"/>
                  </a:schemeClr>
                </a:solidFill>
              </a:defRPr>
            </a:lvl3pPr>
            <a:lvl4pPr marL="1371600" indent="0" algn="ctr" eaLnBrk="1" latinLnBrk="0" hangingPunct="1">
              <a:buNone/>
              <a:defRPr kumimoji="0" lang="fr-FR">
                <a:solidFill>
                  <a:schemeClr val="tx1">
                    <a:tint val="75000"/>
                  </a:schemeClr>
                </a:solidFill>
              </a:defRPr>
            </a:lvl4pPr>
            <a:lvl5pPr marL="1828800" indent="0" algn="ctr" eaLnBrk="1" latinLnBrk="0" hangingPunct="1">
              <a:buNone/>
              <a:defRPr kumimoji="0" lang="fr-FR">
                <a:solidFill>
                  <a:schemeClr val="tx1">
                    <a:tint val="75000"/>
                  </a:schemeClr>
                </a:solidFill>
              </a:defRPr>
            </a:lvl5pPr>
            <a:lvl6pPr marL="2286000" indent="0" algn="ctr" eaLnBrk="1" latinLnBrk="0" hangingPunct="1">
              <a:buNone/>
              <a:defRPr kumimoji="0" lang="fr-FR">
                <a:solidFill>
                  <a:schemeClr val="tx1">
                    <a:tint val="75000"/>
                  </a:schemeClr>
                </a:solidFill>
              </a:defRPr>
            </a:lvl6pPr>
            <a:lvl7pPr marL="2743200" indent="0" algn="ctr" eaLnBrk="1" latinLnBrk="0" hangingPunct="1">
              <a:buNone/>
              <a:defRPr kumimoji="0" lang="fr-FR">
                <a:solidFill>
                  <a:schemeClr val="tx1">
                    <a:tint val="75000"/>
                  </a:schemeClr>
                </a:solidFill>
              </a:defRPr>
            </a:lvl7pPr>
            <a:lvl8pPr marL="3200400" indent="0" algn="ctr" eaLnBrk="1" latinLnBrk="0" hangingPunct="1">
              <a:buNone/>
              <a:defRPr kumimoji="0" lang="fr-FR">
                <a:solidFill>
                  <a:schemeClr val="tx1">
                    <a:tint val="75000"/>
                  </a:schemeClr>
                </a:solidFill>
              </a:defRPr>
            </a:lvl8pPr>
            <a:lvl9pPr marL="3657600" indent="0" algn="ctr" eaLnBrk="1" latinLnBrk="0" hangingPunct="1">
              <a:buNone/>
              <a:defRPr kumimoji="0" lang="fr-FR">
                <a:solidFill>
                  <a:schemeClr val="tx1">
                    <a:tint val="75000"/>
                  </a:schemeClr>
                </a:solidFill>
              </a:defRPr>
            </a:lvl9pPr>
          </a:lstStyle>
          <a:p>
            <a:r>
              <a:rPr lang="fr-FR" smtClean="0"/>
              <a:t>Modifiez le style des sous-titres du masque</a:t>
            </a:r>
            <a:endParaRPr/>
          </a:p>
        </p:txBody>
      </p:sp>
      <p:sp>
        <p:nvSpPr>
          <p:cNvPr id="10" name="Picture Placeholder 9"/>
          <p:cNvSpPr>
            <a:spLocks noGrp="1"/>
          </p:cNvSpPr>
          <p:nvPr>
            <p:ph type="pic" sz="quarter" idx="13"/>
          </p:nvPr>
        </p:nvSpPr>
        <p:spPr>
          <a:xfrm>
            <a:off x="6858000" y="5105400"/>
            <a:ext cx="1828800" cy="990600"/>
          </a:xfrm>
        </p:spPr>
        <p:txBody>
          <a:bodyPr rtlCol="0">
            <a:normAutofit/>
          </a:bodyPr>
          <a:lstStyle>
            <a:lvl1pPr marL="0" indent="0" algn="ctr" eaLnBrk="1" latinLnBrk="0" hangingPunct="1">
              <a:buNone/>
              <a:defRPr kumimoji="0" lang="fr-FR" sz="2000" baseline="0"/>
            </a:lvl1pPr>
          </a:lstStyle>
          <a:p>
            <a:pPr lvl="0"/>
            <a:r>
              <a:rPr lang="fr-FR" noProof="0" smtClean="0"/>
              <a:t>Cliquez sur l'icône pour ajouter une image</a:t>
            </a:r>
            <a:endParaRPr lang="fr-FR" noProof="0"/>
          </a:p>
        </p:txBody>
      </p:sp>
    </p:spTree>
    <p:extLst>
      <p:ext uri="{BB962C8B-B14F-4D97-AF65-F5344CB8AC3E}">
        <p14:creationId xmlns:p14="http://schemas.microsoft.com/office/powerpoint/2010/main" val="74830243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a:p>
        </p:txBody>
      </p:sp>
      <p:sp>
        <p:nvSpPr>
          <p:cNvPr id="3" name="Date Placeholder 3"/>
          <p:cNvSpPr>
            <a:spLocks noGrp="1"/>
          </p:cNvSpPr>
          <p:nvPr>
            <p:ph type="dt" sz="half" idx="10"/>
          </p:nvPr>
        </p:nvSpPr>
        <p:spPr/>
        <p:txBody>
          <a:bodyPr/>
          <a:lstStyle>
            <a:lvl1pPr>
              <a:defRPr/>
            </a:lvl1pPr>
          </a:lstStyle>
          <a:p>
            <a:pPr>
              <a:defRPr/>
            </a:pPr>
            <a:fld id="{C95EB430-94D4-4945-8738-68315A918D38}" type="datetimeFigureOut">
              <a:rPr lang="fr-FR"/>
              <a:pPr>
                <a:defRPr/>
              </a:pPr>
              <a:t>25/10/2017</a:t>
            </a:fld>
            <a:endParaRPr/>
          </a:p>
        </p:txBody>
      </p:sp>
      <p:sp>
        <p:nvSpPr>
          <p:cNvPr id="4" name="Footer Placeholder 4"/>
          <p:cNvSpPr>
            <a:spLocks noGrp="1"/>
          </p:cNvSpPr>
          <p:nvPr>
            <p:ph type="ftr" sz="quarter" idx="11"/>
          </p:nvPr>
        </p:nvSpPr>
        <p:spPr/>
        <p:txBody>
          <a:bodyPr/>
          <a:lstStyle>
            <a:lvl1pPr>
              <a:defRPr/>
            </a:lvl1pPr>
          </a:lstStyle>
          <a:p>
            <a:pPr>
              <a:defRPr/>
            </a:pPr>
            <a:endParaRPr/>
          </a:p>
        </p:txBody>
      </p:sp>
      <p:sp>
        <p:nvSpPr>
          <p:cNvPr id="5" name="Slide Number Placeholder 5"/>
          <p:cNvSpPr>
            <a:spLocks noGrp="1"/>
          </p:cNvSpPr>
          <p:nvPr>
            <p:ph type="sldNum" sz="quarter" idx="12"/>
          </p:nvPr>
        </p:nvSpPr>
        <p:spPr/>
        <p:txBody>
          <a:bodyPr/>
          <a:lstStyle>
            <a:lvl1pPr>
              <a:defRPr/>
            </a:lvl1pPr>
          </a:lstStyle>
          <a:p>
            <a:pPr>
              <a:defRPr/>
            </a:pPr>
            <a:fld id="{64281A2E-FDA4-462E-BFA1-D8713CF37B9F}" type="slidenum">
              <a:rPr/>
              <a:pPr>
                <a:defRPr/>
              </a:pPr>
              <a:t>‹N°›</a:t>
            </a:fld>
            <a:endParaRPr/>
          </a:p>
        </p:txBody>
      </p:sp>
    </p:spTree>
    <p:extLst>
      <p:ext uri="{BB962C8B-B14F-4D97-AF65-F5344CB8AC3E}">
        <p14:creationId xmlns:p14="http://schemas.microsoft.com/office/powerpoint/2010/main" val="4269188862"/>
      </p:ext>
    </p:extLst>
  </p:cSld>
  <p:clrMapOvr>
    <a:masterClrMapping/>
  </p:clrMapOvr>
  <p:transition spd="slow">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E722EC7-1E28-4891-A14D-C2534DB875AC}" type="datetimeFigureOut">
              <a:rPr lang="fr-FR"/>
              <a:pPr>
                <a:defRPr/>
              </a:pPr>
              <a:t>25/10/2017</a:t>
            </a:fld>
            <a:endParaRPr/>
          </a:p>
        </p:txBody>
      </p:sp>
      <p:sp>
        <p:nvSpPr>
          <p:cNvPr id="3" name="Footer Placeholder 4"/>
          <p:cNvSpPr>
            <a:spLocks noGrp="1"/>
          </p:cNvSpPr>
          <p:nvPr>
            <p:ph type="ftr" sz="quarter" idx="11"/>
          </p:nvPr>
        </p:nvSpPr>
        <p:spPr/>
        <p:txBody>
          <a:bodyPr/>
          <a:lstStyle>
            <a:lvl1pPr>
              <a:defRPr/>
            </a:lvl1pPr>
          </a:lstStyle>
          <a:p>
            <a:pPr>
              <a:defRPr/>
            </a:pPr>
            <a:endParaRPr/>
          </a:p>
        </p:txBody>
      </p:sp>
      <p:sp>
        <p:nvSpPr>
          <p:cNvPr id="4" name="Slide Number Placeholder 5"/>
          <p:cNvSpPr>
            <a:spLocks noGrp="1"/>
          </p:cNvSpPr>
          <p:nvPr>
            <p:ph type="sldNum" sz="quarter" idx="12"/>
          </p:nvPr>
        </p:nvSpPr>
        <p:spPr/>
        <p:txBody>
          <a:bodyPr/>
          <a:lstStyle>
            <a:lvl1pPr>
              <a:defRPr/>
            </a:lvl1pPr>
          </a:lstStyle>
          <a:p>
            <a:pPr>
              <a:defRPr/>
            </a:pPr>
            <a:fld id="{B0E1668A-EE4B-4F05-B200-0A8F5571CC8D}" type="slidenum">
              <a:rPr/>
              <a:pPr>
                <a:defRPr/>
              </a:pPr>
              <a:t>‹N°›</a:t>
            </a:fld>
            <a:endParaRPr/>
          </a:p>
        </p:txBody>
      </p:sp>
    </p:spTree>
    <p:extLst>
      <p:ext uri="{BB962C8B-B14F-4D97-AF65-F5344CB8AC3E}">
        <p14:creationId xmlns:p14="http://schemas.microsoft.com/office/powerpoint/2010/main" val="3800914325"/>
      </p:ext>
    </p:extLst>
  </p:cSld>
  <p:clrMapOvr>
    <a:masterClrMapping/>
  </p:clrMapOvr>
  <p:transition spd="slow">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rrière-plan uniquem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863" y="0"/>
            <a:ext cx="9101137" cy="688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3"/>
          <p:cNvSpPr>
            <a:spLocks noGrp="1"/>
          </p:cNvSpPr>
          <p:nvPr>
            <p:ph type="dt" sz="half" idx="10"/>
          </p:nvPr>
        </p:nvSpPr>
        <p:spPr/>
        <p:txBody>
          <a:bodyPr/>
          <a:lstStyle>
            <a:lvl1pPr>
              <a:defRPr/>
            </a:lvl1pPr>
          </a:lstStyle>
          <a:p>
            <a:pPr>
              <a:defRPr/>
            </a:pPr>
            <a:fld id="{D4859475-8B55-4A50-973A-9957B42840C9}" type="datetimeFigureOut">
              <a:rPr lang="fr-FR"/>
              <a:pPr>
                <a:defRPr/>
              </a:pPr>
              <a:t>25/10/2017</a:t>
            </a:fld>
            <a:endParaRPr/>
          </a:p>
        </p:txBody>
      </p:sp>
      <p:sp>
        <p:nvSpPr>
          <p:cNvPr id="4" name="Footer Placeholder 4"/>
          <p:cNvSpPr>
            <a:spLocks noGrp="1"/>
          </p:cNvSpPr>
          <p:nvPr>
            <p:ph type="ftr" sz="quarter" idx="11"/>
          </p:nvPr>
        </p:nvSpPr>
        <p:spPr/>
        <p:txBody>
          <a:bodyPr/>
          <a:lstStyle>
            <a:lvl1pPr>
              <a:defRPr/>
            </a:lvl1pPr>
          </a:lstStyle>
          <a:p>
            <a:pPr>
              <a:defRPr/>
            </a:pPr>
            <a:endParaRPr/>
          </a:p>
        </p:txBody>
      </p:sp>
      <p:sp>
        <p:nvSpPr>
          <p:cNvPr id="5" name="Slide Number Placeholder 5"/>
          <p:cNvSpPr>
            <a:spLocks noGrp="1"/>
          </p:cNvSpPr>
          <p:nvPr>
            <p:ph type="sldNum" sz="quarter" idx="12"/>
          </p:nvPr>
        </p:nvSpPr>
        <p:spPr/>
        <p:txBody>
          <a:bodyPr/>
          <a:lstStyle>
            <a:lvl1pPr>
              <a:defRPr/>
            </a:lvl1pPr>
          </a:lstStyle>
          <a:p>
            <a:pPr>
              <a:defRPr/>
            </a:pPr>
            <a:fld id="{FF762E62-6FFD-435E-B3B8-F0F3048389A1}" type="slidenum">
              <a:rPr/>
              <a:pPr>
                <a:defRPr/>
              </a:pPr>
              <a:t>‹N°›</a:t>
            </a:fld>
            <a:endParaRPr/>
          </a:p>
        </p:txBody>
      </p:sp>
    </p:spTree>
    <p:extLst>
      <p:ext uri="{BB962C8B-B14F-4D97-AF65-F5344CB8AC3E}">
        <p14:creationId xmlns:p14="http://schemas.microsoft.com/office/powerpoint/2010/main" val="3511355577"/>
      </p:ext>
    </p:extLst>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En-tête de section">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863" y="0"/>
            <a:ext cx="9101137" cy="688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875" y="0"/>
            <a:ext cx="9172575"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0" y="3048000"/>
            <a:ext cx="4343400" cy="1362075"/>
          </a:xfrm>
        </p:spPr>
        <p:txBody>
          <a:bodyPr anchor="b"/>
          <a:lstStyle>
            <a:lvl1pPr algn="l" eaLnBrk="1" latinLnBrk="0" hangingPunct="1">
              <a:defRPr kumimoji="0" lang="fr-FR" sz="4000" b="1" cap="small" baseline="0">
                <a:solidFill>
                  <a:srgbClr val="003300"/>
                </a:solidFill>
              </a:defRPr>
            </a:lvl1pPr>
          </a:lstStyle>
          <a:p>
            <a:r>
              <a:rPr lang="fr-FR" smtClean="0"/>
              <a:t>Modifiez le style du titre</a:t>
            </a:r>
            <a:endParaRPr lang="fr-FR"/>
          </a:p>
        </p:txBody>
      </p:sp>
      <p:sp>
        <p:nvSpPr>
          <p:cNvPr id="10" name="Picture Placeholder 9"/>
          <p:cNvSpPr>
            <a:spLocks noGrp="1"/>
          </p:cNvSpPr>
          <p:nvPr>
            <p:ph type="pic" sz="quarter" idx="13"/>
          </p:nvPr>
        </p:nvSpPr>
        <p:spPr>
          <a:xfrm>
            <a:off x="6781800" y="5334000"/>
            <a:ext cx="2133600" cy="990600"/>
          </a:xfrm>
        </p:spPr>
        <p:txBody>
          <a:bodyPr rtlCol="0">
            <a:normAutofit/>
          </a:bodyPr>
          <a:lstStyle>
            <a:lvl1pPr marL="0" indent="0" algn="ctr" eaLnBrk="1" latinLnBrk="0" hangingPunct="1">
              <a:buNone/>
              <a:defRPr kumimoji="0" lang="fr-FR" sz="1800"/>
            </a:lvl1pPr>
          </a:lstStyle>
          <a:p>
            <a:pPr lvl="0"/>
            <a:r>
              <a:rPr lang="fr-FR" noProof="0" smtClean="0"/>
              <a:t>Cliquez sur l'icône pour ajouter une image</a:t>
            </a:r>
            <a:endParaRPr lang="fr-FR" noProof="0"/>
          </a:p>
        </p:txBody>
      </p:sp>
      <p:sp>
        <p:nvSpPr>
          <p:cNvPr id="6" name="Date Placeholder 3"/>
          <p:cNvSpPr>
            <a:spLocks noGrp="1"/>
          </p:cNvSpPr>
          <p:nvPr>
            <p:ph type="dt" sz="half" idx="14"/>
          </p:nvPr>
        </p:nvSpPr>
        <p:spPr/>
        <p:txBody>
          <a:bodyPr/>
          <a:lstStyle>
            <a:lvl1pPr>
              <a:defRPr/>
            </a:lvl1pPr>
          </a:lstStyle>
          <a:p>
            <a:pPr>
              <a:defRPr/>
            </a:pPr>
            <a:fld id="{EB9DAEA3-CEBD-4419-9E10-FFF3A88D774B}" type="datetimeFigureOut">
              <a:rPr lang="fr-FR"/>
              <a:pPr>
                <a:defRPr/>
              </a:pPr>
              <a:t>25/10/2017</a:t>
            </a:fld>
            <a:endParaRPr/>
          </a:p>
        </p:txBody>
      </p:sp>
      <p:sp>
        <p:nvSpPr>
          <p:cNvPr id="7" name="Footer Placeholder 4"/>
          <p:cNvSpPr>
            <a:spLocks noGrp="1"/>
          </p:cNvSpPr>
          <p:nvPr>
            <p:ph type="ftr" sz="quarter" idx="15"/>
          </p:nvPr>
        </p:nvSpPr>
        <p:spPr/>
        <p:txBody>
          <a:bodyPr/>
          <a:lstStyle>
            <a:lvl1pPr>
              <a:defRPr/>
            </a:lvl1pPr>
          </a:lstStyle>
          <a:p>
            <a:pPr>
              <a:defRPr/>
            </a:pPr>
            <a:endParaRPr/>
          </a:p>
        </p:txBody>
      </p:sp>
      <p:sp>
        <p:nvSpPr>
          <p:cNvPr id="8" name="Slide Number Placeholder 5"/>
          <p:cNvSpPr>
            <a:spLocks noGrp="1"/>
          </p:cNvSpPr>
          <p:nvPr>
            <p:ph type="sldNum" sz="quarter" idx="16"/>
          </p:nvPr>
        </p:nvSpPr>
        <p:spPr/>
        <p:txBody>
          <a:bodyPr/>
          <a:lstStyle>
            <a:lvl1pPr>
              <a:defRPr/>
            </a:lvl1pPr>
          </a:lstStyle>
          <a:p>
            <a:pPr>
              <a:defRPr/>
            </a:pPr>
            <a:fld id="{ECFBFCCE-D588-402E-BB3C-48CC6A487AA3}" type="slidenum">
              <a:rPr/>
              <a:pPr>
                <a:defRPr/>
              </a:pPr>
              <a:t>‹N°›</a:t>
            </a:fld>
            <a:endParaRPr/>
          </a:p>
        </p:txBody>
      </p:sp>
    </p:spTree>
    <p:extLst>
      <p:ext uri="{BB962C8B-B14F-4D97-AF65-F5344CB8AC3E}">
        <p14:creationId xmlns:p14="http://schemas.microsoft.com/office/powerpoint/2010/main" val="252425033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1143000"/>
          </a:xfrm>
        </p:spPr>
        <p:txBody>
          <a:bodyPr/>
          <a:lstStyle>
            <a:lvl1pPr algn="l" eaLnBrk="1" latinLnBrk="0" hangingPunct="1">
              <a:defRPr kumimoji="0" lang="fr-FR"/>
            </a:lvl1pPr>
          </a:lstStyle>
          <a:p>
            <a:r>
              <a:rPr lang="fr-FR" smtClean="0"/>
              <a:t>Modifiez le style du titre</a:t>
            </a:r>
            <a:endParaRPr lang="fr-FR"/>
          </a:p>
        </p:txBody>
      </p:sp>
      <p:sp>
        <p:nvSpPr>
          <p:cNvPr id="3" name="Content Placeholder 2"/>
          <p:cNvSpPr>
            <a:spLocks noGrp="1"/>
          </p:cNvSpPr>
          <p:nvPr>
            <p:ph idx="1"/>
          </p:nvPr>
        </p:nvSpPr>
        <p:spPr>
          <a:xfrm>
            <a:off x="762000" y="1596413"/>
            <a:ext cx="8077200" cy="4297363"/>
          </a:xfrm>
        </p:spPr>
        <p:txBody>
          <a:bodyPr>
            <a:normAutofit/>
          </a:bodyPr>
          <a:lstStyle>
            <a:lvl1pPr eaLnBrk="1" latinLnBrk="0" hangingPunct="1">
              <a:defRPr kumimoji="0" lang="fr-FR" sz="3200">
                <a:latin typeface="+mn-lt"/>
              </a:defRPr>
            </a:lvl1pPr>
            <a:lvl2pPr eaLnBrk="1" latinLnBrk="0" hangingPunct="1">
              <a:defRPr kumimoji="0" lang="fr-FR" sz="2800">
                <a:latin typeface="+mn-lt"/>
              </a:defRPr>
            </a:lvl2pPr>
            <a:lvl3pPr eaLnBrk="1" latinLnBrk="0" hangingPunct="1">
              <a:defRPr kumimoji="0" lang="fr-FR" sz="2400">
                <a:latin typeface="+mn-lt"/>
              </a:defRPr>
            </a:lvl3pPr>
            <a:lvl4pPr eaLnBrk="1" latinLnBrk="0" hangingPunct="1">
              <a:defRPr kumimoji="0" lang="fr-FR" sz="2400">
                <a:latin typeface="+mn-lt"/>
              </a:defRPr>
            </a:lvl4pPr>
            <a:lvl5pPr eaLnBrk="1" latinLnBrk="0" hangingPunct="1">
              <a:defRPr kumimoji="0" lang="fr-FR" sz="2400">
                <a:latin typeface="+mn-lt"/>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4" name="Date Placeholder 3"/>
          <p:cNvSpPr>
            <a:spLocks noGrp="1"/>
          </p:cNvSpPr>
          <p:nvPr>
            <p:ph type="dt" sz="half" idx="10"/>
          </p:nvPr>
        </p:nvSpPr>
        <p:spPr/>
        <p:txBody>
          <a:bodyPr/>
          <a:lstStyle>
            <a:lvl1pPr>
              <a:defRPr/>
            </a:lvl1pPr>
          </a:lstStyle>
          <a:p>
            <a:pPr>
              <a:defRPr/>
            </a:pPr>
            <a:fld id="{BC44676B-3C10-408F-B605-8960979ED0BF}" type="datetimeFigureOut">
              <a:rPr lang="fr-FR"/>
              <a:pPr>
                <a:defRPr/>
              </a:pPr>
              <a:t>25/10/2017</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p:txBody>
          <a:bodyPr/>
          <a:lstStyle>
            <a:lvl1pPr>
              <a:defRPr/>
            </a:lvl1pPr>
          </a:lstStyle>
          <a:p>
            <a:pPr>
              <a:defRPr/>
            </a:pPr>
            <a:fld id="{83A0A37C-E987-49DD-9CF6-A8DC97E4A43E}" type="slidenum">
              <a:rPr/>
              <a:pPr>
                <a:defRPr/>
              </a:pPr>
              <a:t>‹N°›</a:t>
            </a:fld>
            <a:endParaRPr/>
          </a:p>
        </p:txBody>
      </p:sp>
    </p:spTree>
    <p:extLst>
      <p:ext uri="{BB962C8B-B14F-4D97-AF65-F5344CB8AC3E}">
        <p14:creationId xmlns:p14="http://schemas.microsoft.com/office/powerpoint/2010/main" val="3400887707"/>
      </p:ext>
    </p:extLst>
  </p:cSld>
  <p:clrMapOvr>
    <a:masterClrMapping/>
  </p:clrMapOvr>
  <p:transition spd="slow">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a:p>
        </p:txBody>
      </p:sp>
      <p:sp>
        <p:nvSpPr>
          <p:cNvPr id="3" name="Content Placeholder 2"/>
          <p:cNvSpPr>
            <a:spLocks noGrp="1"/>
          </p:cNvSpPr>
          <p:nvPr>
            <p:ph sz="half" idx="1"/>
          </p:nvPr>
        </p:nvSpPr>
        <p:spPr>
          <a:xfrm>
            <a:off x="685800" y="1600200"/>
            <a:ext cx="4038600" cy="4525963"/>
          </a:xfrm>
        </p:spPr>
        <p:txBody>
          <a:bodyPr/>
          <a:lstStyle>
            <a:lvl1pPr eaLnBrk="1" latinLnBrk="0" hangingPunct="1">
              <a:defRPr kumimoji="0" lang="fr-FR" sz="2800"/>
            </a:lvl1pPr>
            <a:lvl2pPr eaLnBrk="1" latinLnBrk="0" hangingPunct="1">
              <a:defRPr kumimoji="0" lang="fr-FR" sz="2400"/>
            </a:lvl2pPr>
            <a:lvl3pPr eaLnBrk="1" latinLnBrk="0" hangingPunct="1">
              <a:defRPr kumimoji="0" lang="fr-FR" sz="2000"/>
            </a:lvl3pPr>
            <a:lvl4pPr eaLnBrk="1" latinLnBrk="0" hangingPunct="1">
              <a:defRPr kumimoji="0" lang="fr-FR" sz="1800"/>
            </a:lvl4pPr>
            <a:lvl5pPr eaLnBrk="1" latinLnBrk="0" hangingPunct="1">
              <a:defRPr kumimoji="0" lang="fr-FR" sz="1800"/>
            </a:lvl5pPr>
            <a:lvl6pPr eaLnBrk="1" latinLnBrk="0" hangingPunct="1">
              <a:defRPr kumimoji="0" lang="fr-FR" sz="1800"/>
            </a:lvl6pPr>
            <a:lvl7pPr eaLnBrk="1" latinLnBrk="0" hangingPunct="1">
              <a:defRPr kumimoji="0" lang="fr-FR" sz="1800"/>
            </a:lvl7pPr>
            <a:lvl8pPr eaLnBrk="1" latinLnBrk="0" hangingPunct="1">
              <a:defRPr kumimoji="0" lang="fr-FR" sz="1800"/>
            </a:lvl8pPr>
            <a:lvl9pPr eaLnBrk="1" latinLnBrk="0" hangingPunct="1">
              <a:defRPr kumimoji="0" lang="fr-F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4" name="Content Placeholder 3"/>
          <p:cNvSpPr>
            <a:spLocks noGrp="1"/>
          </p:cNvSpPr>
          <p:nvPr>
            <p:ph sz="half" idx="2"/>
          </p:nvPr>
        </p:nvSpPr>
        <p:spPr>
          <a:xfrm>
            <a:off x="4876800" y="1600200"/>
            <a:ext cx="4038600" cy="4525963"/>
          </a:xfrm>
        </p:spPr>
        <p:txBody>
          <a:bodyPr/>
          <a:lstStyle>
            <a:lvl1pPr eaLnBrk="1" latinLnBrk="0" hangingPunct="1">
              <a:defRPr kumimoji="0" lang="fr-FR" sz="2800"/>
            </a:lvl1pPr>
            <a:lvl2pPr eaLnBrk="1" latinLnBrk="0" hangingPunct="1">
              <a:defRPr kumimoji="0" lang="fr-FR" sz="2400"/>
            </a:lvl2pPr>
            <a:lvl3pPr eaLnBrk="1" latinLnBrk="0" hangingPunct="1">
              <a:defRPr kumimoji="0" lang="fr-FR" sz="2000"/>
            </a:lvl3pPr>
            <a:lvl4pPr eaLnBrk="1" latinLnBrk="0" hangingPunct="1">
              <a:defRPr kumimoji="0" lang="fr-FR" sz="1800"/>
            </a:lvl4pPr>
            <a:lvl5pPr eaLnBrk="1" latinLnBrk="0" hangingPunct="1">
              <a:defRPr kumimoji="0" lang="fr-FR" sz="1800"/>
            </a:lvl5pPr>
            <a:lvl6pPr eaLnBrk="1" latinLnBrk="0" hangingPunct="1">
              <a:defRPr kumimoji="0" lang="fr-FR" sz="1800"/>
            </a:lvl6pPr>
            <a:lvl7pPr eaLnBrk="1" latinLnBrk="0" hangingPunct="1">
              <a:defRPr kumimoji="0" lang="fr-FR" sz="1800"/>
            </a:lvl7pPr>
            <a:lvl8pPr eaLnBrk="1" latinLnBrk="0" hangingPunct="1">
              <a:defRPr kumimoji="0" lang="fr-FR" sz="1800"/>
            </a:lvl8pPr>
            <a:lvl9pPr eaLnBrk="1" latinLnBrk="0" hangingPunct="1">
              <a:defRPr kumimoji="0" lang="fr-F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5" name="Date Placeholder 3"/>
          <p:cNvSpPr>
            <a:spLocks noGrp="1"/>
          </p:cNvSpPr>
          <p:nvPr>
            <p:ph type="dt" sz="half" idx="10"/>
          </p:nvPr>
        </p:nvSpPr>
        <p:spPr/>
        <p:txBody>
          <a:bodyPr/>
          <a:lstStyle>
            <a:lvl1pPr>
              <a:defRPr/>
            </a:lvl1pPr>
          </a:lstStyle>
          <a:p>
            <a:pPr>
              <a:defRPr/>
            </a:pPr>
            <a:fld id="{6555F3F1-1B3E-4091-BC77-399B18AEA8C9}" type="datetimeFigureOut">
              <a:rPr lang="fr-FR"/>
              <a:pPr>
                <a:defRPr/>
              </a:pPr>
              <a:t>25/10/2017</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
        <p:nvSpPr>
          <p:cNvPr id="7" name="Slide Number Placeholder 5"/>
          <p:cNvSpPr>
            <a:spLocks noGrp="1"/>
          </p:cNvSpPr>
          <p:nvPr>
            <p:ph type="sldNum" sz="quarter" idx="12"/>
          </p:nvPr>
        </p:nvSpPr>
        <p:spPr/>
        <p:txBody>
          <a:bodyPr/>
          <a:lstStyle>
            <a:lvl1pPr>
              <a:defRPr/>
            </a:lvl1pPr>
          </a:lstStyle>
          <a:p>
            <a:pPr>
              <a:defRPr/>
            </a:pPr>
            <a:fld id="{F461AE4D-9345-40FE-A2E8-CC0D467847B6}" type="slidenum">
              <a:rPr/>
              <a:pPr>
                <a:defRPr/>
              </a:pPr>
              <a:t>‹N°›</a:t>
            </a:fld>
            <a:endParaRPr/>
          </a:p>
        </p:txBody>
      </p:sp>
    </p:spTree>
    <p:extLst>
      <p:ext uri="{BB962C8B-B14F-4D97-AF65-F5344CB8AC3E}">
        <p14:creationId xmlns:p14="http://schemas.microsoft.com/office/powerpoint/2010/main" val="816332149"/>
      </p:ext>
    </p:extLst>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eaLnBrk="1" latinLnBrk="0" hangingPunct="1">
              <a:defRPr kumimoji="0" lang="fr-FR"/>
            </a:lvl1pPr>
          </a:lstStyle>
          <a:p>
            <a:r>
              <a:rPr lang="fr-FR" smtClean="0"/>
              <a:t>Modifiez le style du titre</a:t>
            </a:r>
            <a:endParaRPr/>
          </a:p>
        </p:txBody>
      </p:sp>
      <p:sp>
        <p:nvSpPr>
          <p:cNvPr id="3" name="Text Placeholder 2"/>
          <p:cNvSpPr>
            <a:spLocks noGrp="1"/>
          </p:cNvSpPr>
          <p:nvPr>
            <p:ph type="body" idx="1"/>
          </p:nvPr>
        </p:nvSpPr>
        <p:spPr>
          <a:xfrm>
            <a:off x="685800" y="1535113"/>
            <a:ext cx="4040188" cy="639762"/>
          </a:xfrm>
        </p:spPr>
        <p:txBody>
          <a:bodyPr anchor="b"/>
          <a:lstStyle>
            <a:lvl1pPr marL="0" indent="0" eaLnBrk="1" latinLnBrk="0" hangingPunct="1">
              <a:buNone/>
              <a:defRPr kumimoji="0" lang="fr-FR" sz="2400" b="1"/>
            </a:lvl1pPr>
            <a:lvl2pPr marL="457200" indent="0" eaLnBrk="1" latinLnBrk="0" hangingPunct="1">
              <a:buNone/>
              <a:defRPr kumimoji="0" lang="fr-FR" sz="2000" b="1"/>
            </a:lvl2pPr>
            <a:lvl3pPr marL="914400" indent="0" eaLnBrk="1" latinLnBrk="0" hangingPunct="1">
              <a:buNone/>
              <a:defRPr kumimoji="0" lang="fr-FR" sz="1800" b="1"/>
            </a:lvl3pPr>
            <a:lvl4pPr marL="1371600" indent="0" eaLnBrk="1" latinLnBrk="0" hangingPunct="1">
              <a:buNone/>
              <a:defRPr kumimoji="0" lang="fr-FR" sz="1600" b="1"/>
            </a:lvl4pPr>
            <a:lvl5pPr marL="1828800" indent="0" eaLnBrk="1" latinLnBrk="0" hangingPunct="1">
              <a:buNone/>
              <a:defRPr kumimoji="0" lang="fr-FR" sz="1600" b="1"/>
            </a:lvl5pPr>
            <a:lvl6pPr marL="2286000" indent="0" eaLnBrk="1" latinLnBrk="0" hangingPunct="1">
              <a:buNone/>
              <a:defRPr kumimoji="0" lang="fr-FR" sz="1600" b="1"/>
            </a:lvl6pPr>
            <a:lvl7pPr marL="2743200" indent="0" eaLnBrk="1" latinLnBrk="0" hangingPunct="1">
              <a:buNone/>
              <a:defRPr kumimoji="0" lang="fr-FR" sz="1600" b="1"/>
            </a:lvl7pPr>
            <a:lvl8pPr marL="3200400" indent="0" eaLnBrk="1" latinLnBrk="0" hangingPunct="1">
              <a:buNone/>
              <a:defRPr kumimoji="0" lang="fr-FR" sz="1600" b="1"/>
            </a:lvl8pPr>
            <a:lvl9pPr marL="3657600" indent="0" eaLnBrk="1" latinLnBrk="0" hangingPunct="1">
              <a:buNone/>
              <a:defRPr kumimoji="0" lang="fr-FR" sz="1600" b="1"/>
            </a:lvl9pPr>
          </a:lstStyle>
          <a:p>
            <a:pPr lvl="0"/>
            <a:r>
              <a:rPr lang="fr-FR" smtClean="0"/>
              <a:t>Modifiez les styles du texte du masque</a:t>
            </a:r>
          </a:p>
        </p:txBody>
      </p:sp>
      <p:sp>
        <p:nvSpPr>
          <p:cNvPr id="4" name="Content Placeholder 3"/>
          <p:cNvSpPr>
            <a:spLocks noGrp="1"/>
          </p:cNvSpPr>
          <p:nvPr>
            <p:ph sz="half" idx="2"/>
          </p:nvPr>
        </p:nvSpPr>
        <p:spPr>
          <a:xfrm>
            <a:off x="685800" y="2174875"/>
            <a:ext cx="4040188" cy="3951288"/>
          </a:xfrm>
        </p:spPr>
        <p:txBody>
          <a:bodyPr/>
          <a:lstStyle>
            <a:lvl1pPr eaLnBrk="1" latinLnBrk="0" hangingPunct="1">
              <a:defRPr kumimoji="0" lang="fr-FR" sz="2400"/>
            </a:lvl1pPr>
            <a:lvl2pPr eaLnBrk="1" latinLnBrk="0" hangingPunct="1">
              <a:defRPr kumimoji="0" lang="fr-FR" sz="2000"/>
            </a:lvl2pPr>
            <a:lvl3pPr eaLnBrk="1" latinLnBrk="0" hangingPunct="1">
              <a:defRPr kumimoji="0" lang="fr-FR" sz="1800"/>
            </a:lvl3pPr>
            <a:lvl4pPr eaLnBrk="1" latinLnBrk="0" hangingPunct="1">
              <a:defRPr kumimoji="0" lang="fr-FR" sz="1600"/>
            </a:lvl4pPr>
            <a:lvl5pPr eaLnBrk="1" latinLnBrk="0" hangingPunct="1">
              <a:defRPr kumimoji="0" lang="fr-FR" sz="1600"/>
            </a:lvl5pPr>
            <a:lvl6pPr eaLnBrk="1" latinLnBrk="0" hangingPunct="1">
              <a:defRPr kumimoji="0" lang="fr-FR" sz="1600"/>
            </a:lvl6pPr>
            <a:lvl7pPr eaLnBrk="1" latinLnBrk="0" hangingPunct="1">
              <a:defRPr kumimoji="0" lang="fr-FR" sz="1600"/>
            </a:lvl7pPr>
            <a:lvl8pPr eaLnBrk="1" latinLnBrk="0" hangingPunct="1">
              <a:defRPr kumimoji="0" lang="fr-FR" sz="1600"/>
            </a:lvl8pPr>
            <a:lvl9pPr eaLnBrk="1" latinLnBrk="0" hangingPunct="1">
              <a:defRPr kumimoji="0" lang="fr-F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5" name="Text Placeholder 4"/>
          <p:cNvSpPr>
            <a:spLocks noGrp="1"/>
          </p:cNvSpPr>
          <p:nvPr>
            <p:ph type="body" sz="quarter" idx="3"/>
          </p:nvPr>
        </p:nvSpPr>
        <p:spPr>
          <a:xfrm>
            <a:off x="4873625" y="1535113"/>
            <a:ext cx="4041775" cy="639762"/>
          </a:xfrm>
        </p:spPr>
        <p:txBody>
          <a:bodyPr anchor="b"/>
          <a:lstStyle>
            <a:lvl1pPr marL="0" indent="0" eaLnBrk="1" latinLnBrk="0" hangingPunct="1">
              <a:buNone/>
              <a:defRPr kumimoji="0" lang="fr-FR" sz="2400" b="1"/>
            </a:lvl1pPr>
            <a:lvl2pPr marL="457200" indent="0" eaLnBrk="1" latinLnBrk="0" hangingPunct="1">
              <a:buNone/>
              <a:defRPr kumimoji="0" lang="fr-FR" sz="2000" b="1"/>
            </a:lvl2pPr>
            <a:lvl3pPr marL="914400" indent="0" eaLnBrk="1" latinLnBrk="0" hangingPunct="1">
              <a:buNone/>
              <a:defRPr kumimoji="0" lang="fr-FR" sz="1800" b="1"/>
            </a:lvl3pPr>
            <a:lvl4pPr marL="1371600" indent="0" eaLnBrk="1" latinLnBrk="0" hangingPunct="1">
              <a:buNone/>
              <a:defRPr kumimoji="0" lang="fr-FR" sz="1600" b="1"/>
            </a:lvl4pPr>
            <a:lvl5pPr marL="1828800" indent="0" eaLnBrk="1" latinLnBrk="0" hangingPunct="1">
              <a:buNone/>
              <a:defRPr kumimoji="0" lang="fr-FR" sz="1600" b="1"/>
            </a:lvl5pPr>
            <a:lvl6pPr marL="2286000" indent="0" eaLnBrk="1" latinLnBrk="0" hangingPunct="1">
              <a:buNone/>
              <a:defRPr kumimoji="0" lang="fr-FR" sz="1600" b="1"/>
            </a:lvl6pPr>
            <a:lvl7pPr marL="2743200" indent="0" eaLnBrk="1" latinLnBrk="0" hangingPunct="1">
              <a:buNone/>
              <a:defRPr kumimoji="0" lang="fr-FR" sz="1600" b="1"/>
            </a:lvl7pPr>
            <a:lvl8pPr marL="3200400" indent="0" eaLnBrk="1" latinLnBrk="0" hangingPunct="1">
              <a:buNone/>
              <a:defRPr kumimoji="0" lang="fr-FR" sz="1600" b="1"/>
            </a:lvl8pPr>
            <a:lvl9pPr marL="3657600" indent="0" eaLnBrk="1" latinLnBrk="0" hangingPunct="1">
              <a:buNone/>
              <a:defRPr kumimoji="0" lang="fr-FR" sz="1600" b="1"/>
            </a:lvl9pPr>
          </a:lstStyle>
          <a:p>
            <a:pPr lvl="0"/>
            <a:r>
              <a:rPr lang="fr-FR" smtClean="0"/>
              <a:t>Modifiez les styles du texte du masque</a:t>
            </a:r>
          </a:p>
        </p:txBody>
      </p:sp>
      <p:sp>
        <p:nvSpPr>
          <p:cNvPr id="6" name="Content Placeholder 5"/>
          <p:cNvSpPr>
            <a:spLocks noGrp="1"/>
          </p:cNvSpPr>
          <p:nvPr>
            <p:ph sz="quarter" idx="4"/>
          </p:nvPr>
        </p:nvSpPr>
        <p:spPr>
          <a:xfrm>
            <a:off x="4873625" y="2174875"/>
            <a:ext cx="4041775" cy="3951288"/>
          </a:xfrm>
        </p:spPr>
        <p:txBody>
          <a:bodyPr/>
          <a:lstStyle>
            <a:lvl1pPr eaLnBrk="1" latinLnBrk="0" hangingPunct="1">
              <a:defRPr kumimoji="0" lang="fr-FR" sz="2400"/>
            </a:lvl1pPr>
            <a:lvl2pPr eaLnBrk="1" latinLnBrk="0" hangingPunct="1">
              <a:defRPr kumimoji="0" lang="fr-FR" sz="2000"/>
            </a:lvl2pPr>
            <a:lvl3pPr eaLnBrk="1" latinLnBrk="0" hangingPunct="1">
              <a:defRPr kumimoji="0" lang="fr-FR" sz="1800"/>
            </a:lvl3pPr>
            <a:lvl4pPr eaLnBrk="1" latinLnBrk="0" hangingPunct="1">
              <a:defRPr kumimoji="0" lang="fr-FR" sz="1600"/>
            </a:lvl4pPr>
            <a:lvl5pPr eaLnBrk="1" latinLnBrk="0" hangingPunct="1">
              <a:defRPr kumimoji="0" lang="fr-FR" sz="1600"/>
            </a:lvl5pPr>
            <a:lvl6pPr eaLnBrk="1" latinLnBrk="0" hangingPunct="1">
              <a:defRPr kumimoji="0" lang="fr-FR" sz="1600"/>
            </a:lvl6pPr>
            <a:lvl7pPr eaLnBrk="1" latinLnBrk="0" hangingPunct="1">
              <a:defRPr kumimoji="0" lang="fr-FR" sz="1600"/>
            </a:lvl7pPr>
            <a:lvl8pPr eaLnBrk="1" latinLnBrk="0" hangingPunct="1">
              <a:defRPr kumimoji="0" lang="fr-FR" sz="1600"/>
            </a:lvl8pPr>
            <a:lvl9pPr eaLnBrk="1" latinLnBrk="0" hangingPunct="1">
              <a:defRPr kumimoji="0" lang="fr-F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7" name="Date Placeholder 3"/>
          <p:cNvSpPr>
            <a:spLocks noGrp="1"/>
          </p:cNvSpPr>
          <p:nvPr>
            <p:ph type="dt" sz="half" idx="10"/>
          </p:nvPr>
        </p:nvSpPr>
        <p:spPr/>
        <p:txBody>
          <a:bodyPr/>
          <a:lstStyle>
            <a:lvl1pPr>
              <a:defRPr/>
            </a:lvl1pPr>
          </a:lstStyle>
          <a:p>
            <a:pPr>
              <a:defRPr/>
            </a:pPr>
            <a:fld id="{1729ED54-5261-431F-A4A6-8541AF382683}" type="datetimeFigureOut">
              <a:rPr lang="fr-FR"/>
              <a:pPr>
                <a:defRPr/>
              </a:pPr>
              <a:t>25/10/2017</a:t>
            </a:fld>
            <a:endParaRPr/>
          </a:p>
        </p:txBody>
      </p:sp>
      <p:sp>
        <p:nvSpPr>
          <p:cNvPr id="8" name="Footer Placeholder 4"/>
          <p:cNvSpPr>
            <a:spLocks noGrp="1"/>
          </p:cNvSpPr>
          <p:nvPr>
            <p:ph type="ftr" sz="quarter" idx="11"/>
          </p:nvPr>
        </p:nvSpPr>
        <p:spPr/>
        <p:txBody>
          <a:bodyPr/>
          <a:lstStyle>
            <a:lvl1pPr>
              <a:defRPr/>
            </a:lvl1pPr>
          </a:lstStyle>
          <a:p>
            <a:pPr>
              <a:defRPr/>
            </a:pPr>
            <a:endParaRPr/>
          </a:p>
        </p:txBody>
      </p:sp>
      <p:sp>
        <p:nvSpPr>
          <p:cNvPr id="9" name="Slide Number Placeholder 5"/>
          <p:cNvSpPr>
            <a:spLocks noGrp="1"/>
          </p:cNvSpPr>
          <p:nvPr>
            <p:ph type="sldNum" sz="quarter" idx="12"/>
          </p:nvPr>
        </p:nvSpPr>
        <p:spPr/>
        <p:txBody>
          <a:bodyPr/>
          <a:lstStyle>
            <a:lvl1pPr>
              <a:defRPr/>
            </a:lvl1pPr>
          </a:lstStyle>
          <a:p>
            <a:pPr>
              <a:defRPr/>
            </a:pPr>
            <a:fld id="{E9C4097A-1BAF-46FE-9008-6C69B63FD7AC}" type="slidenum">
              <a:rPr/>
              <a:pPr>
                <a:defRPr/>
              </a:pPr>
              <a:t>‹N°›</a:t>
            </a:fld>
            <a:endParaRPr/>
          </a:p>
        </p:txBody>
      </p:sp>
    </p:spTree>
    <p:extLst>
      <p:ext uri="{BB962C8B-B14F-4D97-AF65-F5344CB8AC3E}">
        <p14:creationId xmlns:p14="http://schemas.microsoft.com/office/powerpoint/2010/main" val="3447952417"/>
      </p:ext>
    </p:extLst>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eaLnBrk="1" latinLnBrk="0" hangingPunct="1">
              <a:defRPr kumimoji="0" lang="fr-FR" sz="2000" b="1"/>
            </a:lvl1pPr>
          </a:lstStyle>
          <a:p>
            <a:r>
              <a:rPr lang="fr-FR" smtClean="0"/>
              <a:t>Modifiez le style du titre</a:t>
            </a:r>
            <a:endParaRPr/>
          </a:p>
        </p:txBody>
      </p:sp>
      <p:sp>
        <p:nvSpPr>
          <p:cNvPr id="3" name="Content Placeholder 2"/>
          <p:cNvSpPr>
            <a:spLocks noGrp="1"/>
          </p:cNvSpPr>
          <p:nvPr>
            <p:ph idx="1"/>
          </p:nvPr>
        </p:nvSpPr>
        <p:spPr>
          <a:xfrm>
            <a:off x="3803650" y="273050"/>
            <a:ext cx="5111750" cy="5853113"/>
          </a:xfrm>
        </p:spPr>
        <p:txBody>
          <a:bodyPr/>
          <a:lstStyle>
            <a:lvl1pPr eaLnBrk="1" latinLnBrk="0" hangingPunct="1">
              <a:defRPr kumimoji="0" lang="fr-FR" sz="3200"/>
            </a:lvl1pPr>
            <a:lvl2pPr eaLnBrk="1" latinLnBrk="0" hangingPunct="1">
              <a:defRPr kumimoji="0" lang="fr-FR" sz="2800"/>
            </a:lvl2pPr>
            <a:lvl3pPr eaLnBrk="1" latinLnBrk="0" hangingPunct="1">
              <a:defRPr kumimoji="0" lang="fr-FR" sz="2400"/>
            </a:lvl3pPr>
            <a:lvl4pPr eaLnBrk="1" latinLnBrk="0" hangingPunct="1">
              <a:defRPr kumimoji="0" lang="fr-FR" sz="2000"/>
            </a:lvl4pPr>
            <a:lvl5pPr eaLnBrk="1" latinLnBrk="0" hangingPunct="1">
              <a:defRPr kumimoji="0" lang="fr-FR" sz="2000"/>
            </a:lvl5pPr>
            <a:lvl6pPr eaLnBrk="1" latinLnBrk="0" hangingPunct="1">
              <a:defRPr kumimoji="0" lang="fr-FR" sz="2000"/>
            </a:lvl6pPr>
            <a:lvl7pPr eaLnBrk="1" latinLnBrk="0" hangingPunct="1">
              <a:defRPr kumimoji="0" lang="fr-FR" sz="2000"/>
            </a:lvl7pPr>
            <a:lvl8pPr eaLnBrk="1" latinLnBrk="0" hangingPunct="1">
              <a:defRPr kumimoji="0" lang="fr-FR" sz="2000"/>
            </a:lvl8pPr>
            <a:lvl9pPr eaLnBrk="1" latinLnBrk="0" hangingPunct="1">
              <a:defRPr kumimoji="0" lang="fr-F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4" name="Text Placeholder 3"/>
          <p:cNvSpPr>
            <a:spLocks noGrp="1"/>
          </p:cNvSpPr>
          <p:nvPr>
            <p:ph type="body" sz="half" idx="2"/>
          </p:nvPr>
        </p:nvSpPr>
        <p:spPr>
          <a:xfrm>
            <a:off x="685800" y="1435100"/>
            <a:ext cx="3008313" cy="4691063"/>
          </a:xfrm>
        </p:spPr>
        <p:txBody>
          <a:bodyPr/>
          <a:lstStyle>
            <a:lvl1pPr marL="0" indent="0" eaLnBrk="1" latinLnBrk="0" hangingPunct="1">
              <a:buNone/>
              <a:defRPr kumimoji="0" lang="fr-FR" sz="1400"/>
            </a:lvl1pPr>
            <a:lvl2pPr marL="457200" indent="0" eaLnBrk="1" latinLnBrk="0" hangingPunct="1">
              <a:buNone/>
              <a:defRPr kumimoji="0" lang="fr-FR" sz="1200"/>
            </a:lvl2pPr>
            <a:lvl3pPr marL="914400" indent="0" eaLnBrk="1" latinLnBrk="0" hangingPunct="1">
              <a:buNone/>
              <a:defRPr kumimoji="0" lang="fr-FR" sz="1000"/>
            </a:lvl3pPr>
            <a:lvl4pPr marL="1371600" indent="0" eaLnBrk="1" latinLnBrk="0" hangingPunct="1">
              <a:buNone/>
              <a:defRPr kumimoji="0" lang="fr-FR" sz="900"/>
            </a:lvl4pPr>
            <a:lvl5pPr marL="1828800" indent="0" eaLnBrk="1" latinLnBrk="0" hangingPunct="1">
              <a:buNone/>
              <a:defRPr kumimoji="0" lang="fr-FR" sz="900"/>
            </a:lvl5pPr>
            <a:lvl6pPr marL="2286000" indent="0" eaLnBrk="1" latinLnBrk="0" hangingPunct="1">
              <a:buNone/>
              <a:defRPr kumimoji="0" lang="fr-FR" sz="900"/>
            </a:lvl6pPr>
            <a:lvl7pPr marL="2743200" indent="0" eaLnBrk="1" latinLnBrk="0" hangingPunct="1">
              <a:buNone/>
              <a:defRPr kumimoji="0" lang="fr-FR" sz="900"/>
            </a:lvl7pPr>
            <a:lvl8pPr marL="3200400" indent="0" eaLnBrk="1" latinLnBrk="0" hangingPunct="1">
              <a:buNone/>
              <a:defRPr kumimoji="0" lang="fr-FR" sz="900"/>
            </a:lvl8pPr>
            <a:lvl9pPr marL="3657600" indent="0" eaLnBrk="1" latinLnBrk="0" hangingPunct="1">
              <a:buNone/>
              <a:defRPr kumimoji="0" lang="fr-FR" sz="900"/>
            </a:lvl9pPr>
          </a:lstStyle>
          <a:p>
            <a:pPr lvl="0"/>
            <a:r>
              <a:rPr lang="fr-FR" smtClean="0"/>
              <a:t>Modifiez les styles du texte du masque</a:t>
            </a:r>
          </a:p>
        </p:txBody>
      </p:sp>
      <p:sp>
        <p:nvSpPr>
          <p:cNvPr id="5" name="Date Placeholder 3"/>
          <p:cNvSpPr>
            <a:spLocks noGrp="1"/>
          </p:cNvSpPr>
          <p:nvPr>
            <p:ph type="dt" sz="half" idx="10"/>
          </p:nvPr>
        </p:nvSpPr>
        <p:spPr/>
        <p:txBody>
          <a:bodyPr/>
          <a:lstStyle>
            <a:lvl1pPr>
              <a:defRPr/>
            </a:lvl1pPr>
          </a:lstStyle>
          <a:p>
            <a:pPr>
              <a:defRPr/>
            </a:pPr>
            <a:fld id="{9BA694C7-0E44-44A3-A094-C770700628C6}" type="datetimeFigureOut">
              <a:rPr lang="fr-FR"/>
              <a:pPr>
                <a:defRPr/>
              </a:pPr>
              <a:t>25/10/2017</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
        <p:nvSpPr>
          <p:cNvPr id="7" name="Slide Number Placeholder 5"/>
          <p:cNvSpPr>
            <a:spLocks noGrp="1"/>
          </p:cNvSpPr>
          <p:nvPr>
            <p:ph type="sldNum" sz="quarter" idx="12"/>
          </p:nvPr>
        </p:nvSpPr>
        <p:spPr/>
        <p:txBody>
          <a:bodyPr/>
          <a:lstStyle>
            <a:lvl1pPr>
              <a:defRPr/>
            </a:lvl1pPr>
          </a:lstStyle>
          <a:p>
            <a:pPr>
              <a:defRPr/>
            </a:pPr>
            <a:fld id="{9EDE41C5-9873-4180-AFA4-C79542BB2597}" type="slidenum">
              <a:rPr/>
              <a:pPr>
                <a:defRPr/>
              </a:pPr>
              <a:t>‹N°›</a:t>
            </a:fld>
            <a:endParaRPr/>
          </a:p>
        </p:txBody>
      </p:sp>
    </p:spTree>
    <p:extLst>
      <p:ext uri="{BB962C8B-B14F-4D97-AF65-F5344CB8AC3E}">
        <p14:creationId xmlns:p14="http://schemas.microsoft.com/office/powerpoint/2010/main" val="1665560924"/>
      </p:ext>
    </p:extLst>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eaLnBrk="1" latinLnBrk="0" hangingPunct="1">
              <a:defRPr kumimoji="0" lang="fr-FR" sz="2000" b="1"/>
            </a:lvl1pPr>
          </a:lstStyle>
          <a:p>
            <a:r>
              <a:rPr lang="fr-FR" smtClean="0"/>
              <a:t>Modifiez le style du titre</a:t>
            </a:r>
            <a:endParaRP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eaLnBrk="1" latinLnBrk="0" hangingPunct="1">
              <a:buNone/>
              <a:defRPr kumimoji="0" lang="fr-FR" sz="3200"/>
            </a:lvl1pPr>
            <a:lvl2pPr marL="457200" indent="0" eaLnBrk="1" latinLnBrk="0" hangingPunct="1">
              <a:buNone/>
              <a:defRPr kumimoji="0" lang="fr-FR" sz="2800"/>
            </a:lvl2pPr>
            <a:lvl3pPr marL="914400" indent="0" eaLnBrk="1" latinLnBrk="0" hangingPunct="1">
              <a:buNone/>
              <a:defRPr kumimoji="0" lang="fr-FR" sz="2400"/>
            </a:lvl3pPr>
            <a:lvl4pPr marL="1371600" indent="0" eaLnBrk="1" latinLnBrk="0" hangingPunct="1">
              <a:buNone/>
              <a:defRPr kumimoji="0" lang="fr-FR" sz="2000"/>
            </a:lvl4pPr>
            <a:lvl5pPr marL="1828800" indent="0" eaLnBrk="1" latinLnBrk="0" hangingPunct="1">
              <a:buNone/>
              <a:defRPr kumimoji="0" lang="fr-FR" sz="2000"/>
            </a:lvl5pPr>
            <a:lvl6pPr marL="2286000" indent="0" eaLnBrk="1" latinLnBrk="0" hangingPunct="1">
              <a:buNone/>
              <a:defRPr kumimoji="0" lang="fr-FR" sz="2000"/>
            </a:lvl6pPr>
            <a:lvl7pPr marL="2743200" indent="0" eaLnBrk="1" latinLnBrk="0" hangingPunct="1">
              <a:buNone/>
              <a:defRPr kumimoji="0" lang="fr-FR" sz="2000"/>
            </a:lvl7pPr>
            <a:lvl8pPr marL="3200400" indent="0" eaLnBrk="1" latinLnBrk="0" hangingPunct="1">
              <a:buNone/>
              <a:defRPr kumimoji="0" lang="fr-FR" sz="2000"/>
            </a:lvl8pPr>
            <a:lvl9pPr marL="3657600" indent="0" eaLnBrk="1" latinLnBrk="0" hangingPunct="1">
              <a:buNone/>
              <a:defRPr kumimoji="0" lang="fr-FR" sz="2000"/>
            </a:lvl9pPr>
          </a:lstStyle>
          <a:p>
            <a:pPr lvl="0"/>
            <a:r>
              <a:rPr lang="fr-FR" noProof="0" smtClean="0"/>
              <a:t>Cliquez sur l'icône pour ajouter une image</a:t>
            </a:r>
            <a:endParaRPr lang="fr-FR" noProof="0"/>
          </a:p>
        </p:txBody>
      </p:sp>
      <p:sp>
        <p:nvSpPr>
          <p:cNvPr id="4" name="Text Placeholder 3"/>
          <p:cNvSpPr>
            <a:spLocks noGrp="1"/>
          </p:cNvSpPr>
          <p:nvPr>
            <p:ph type="body" sz="half" idx="2"/>
          </p:nvPr>
        </p:nvSpPr>
        <p:spPr>
          <a:xfrm>
            <a:off x="1792288" y="5367338"/>
            <a:ext cx="5486400" cy="804862"/>
          </a:xfrm>
        </p:spPr>
        <p:txBody>
          <a:bodyPr/>
          <a:lstStyle>
            <a:lvl1pPr marL="0" indent="0" eaLnBrk="1" latinLnBrk="0" hangingPunct="1">
              <a:buNone/>
              <a:defRPr kumimoji="0" lang="fr-FR" sz="1400"/>
            </a:lvl1pPr>
            <a:lvl2pPr marL="457200" indent="0" eaLnBrk="1" latinLnBrk="0" hangingPunct="1">
              <a:buNone/>
              <a:defRPr kumimoji="0" lang="fr-FR" sz="1200"/>
            </a:lvl2pPr>
            <a:lvl3pPr marL="914400" indent="0" eaLnBrk="1" latinLnBrk="0" hangingPunct="1">
              <a:buNone/>
              <a:defRPr kumimoji="0" lang="fr-FR" sz="1000"/>
            </a:lvl3pPr>
            <a:lvl4pPr marL="1371600" indent="0" eaLnBrk="1" latinLnBrk="0" hangingPunct="1">
              <a:buNone/>
              <a:defRPr kumimoji="0" lang="fr-FR" sz="900"/>
            </a:lvl4pPr>
            <a:lvl5pPr marL="1828800" indent="0" eaLnBrk="1" latinLnBrk="0" hangingPunct="1">
              <a:buNone/>
              <a:defRPr kumimoji="0" lang="fr-FR" sz="900"/>
            </a:lvl5pPr>
            <a:lvl6pPr marL="2286000" indent="0" eaLnBrk="1" latinLnBrk="0" hangingPunct="1">
              <a:buNone/>
              <a:defRPr kumimoji="0" lang="fr-FR" sz="900"/>
            </a:lvl6pPr>
            <a:lvl7pPr marL="2743200" indent="0" eaLnBrk="1" latinLnBrk="0" hangingPunct="1">
              <a:buNone/>
              <a:defRPr kumimoji="0" lang="fr-FR" sz="900"/>
            </a:lvl7pPr>
            <a:lvl8pPr marL="3200400" indent="0" eaLnBrk="1" latinLnBrk="0" hangingPunct="1">
              <a:buNone/>
              <a:defRPr kumimoji="0" lang="fr-FR" sz="900"/>
            </a:lvl8pPr>
            <a:lvl9pPr marL="3657600" indent="0" eaLnBrk="1" latinLnBrk="0" hangingPunct="1">
              <a:buNone/>
              <a:defRPr kumimoji="0" lang="fr-FR" sz="900"/>
            </a:lvl9pPr>
          </a:lstStyle>
          <a:p>
            <a:pPr lvl="0"/>
            <a:r>
              <a:rPr lang="fr-FR" smtClean="0"/>
              <a:t>Modifiez les styles du texte du masque</a:t>
            </a:r>
          </a:p>
        </p:txBody>
      </p:sp>
      <p:sp>
        <p:nvSpPr>
          <p:cNvPr id="5" name="Date Placeholder 3"/>
          <p:cNvSpPr>
            <a:spLocks noGrp="1"/>
          </p:cNvSpPr>
          <p:nvPr>
            <p:ph type="dt" sz="half" idx="10"/>
          </p:nvPr>
        </p:nvSpPr>
        <p:spPr/>
        <p:txBody>
          <a:bodyPr/>
          <a:lstStyle>
            <a:lvl1pPr>
              <a:defRPr/>
            </a:lvl1pPr>
          </a:lstStyle>
          <a:p>
            <a:pPr>
              <a:defRPr/>
            </a:pPr>
            <a:fld id="{67B6D23D-58C5-430B-BEE8-2EF86147F621}" type="datetimeFigureOut">
              <a:rPr lang="fr-FR"/>
              <a:pPr>
                <a:defRPr/>
              </a:pPr>
              <a:t>25/10/2017</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
        <p:nvSpPr>
          <p:cNvPr id="7" name="Slide Number Placeholder 5"/>
          <p:cNvSpPr>
            <a:spLocks noGrp="1"/>
          </p:cNvSpPr>
          <p:nvPr>
            <p:ph type="sldNum" sz="quarter" idx="12"/>
          </p:nvPr>
        </p:nvSpPr>
        <p:spPr/>
        <p:txBody>
          <a:bodyPr/>
          <a:lstStyle>
            <a:lvl1pPr>
              <a:defRPr/>
            </a:lvl1pPr>
          </a:lstStyle>
          <a:p>
            <a:pPr>
              <a:defRPr/>
            </a:pPr>
            <a:fld id="{99C28F0F-21C9-4D25-9449-C1DECB5494E4}" type="slidenum">
              <a:rPr/>
              <a:pPr>
                <a:defRPr/>
              </a:pPr>
              <a:t>‹N°›</a:t>
            </a:fld>
            <a:endParaRPr/>
          </a:p>
        </p:txBody>
      </p:sp>
    </p:spTree>
    <p:extLst>
      <p:ext uri="{BB962C8B-B14F-4D97-AF65-F5344CB8AC3E}">
        <p14:creationId xmlns:p14="http://schemas.microsoft.com/office/powerpoint/2010/main" val="3996986314"/>
      </p:ext>
    </p:extLst>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4" name="Date Placeholder 3"/>
          <p:cNvSpPr>
            <a:spLocks noGrp="1"/>
          </p:cNvSpPr>
          <p:nvPr>
            <p:ph type="dt" sz="half" idx="10"/>
          </p:nvPr>
        </p:nvSpPr>
        <p:spPr/>
        <p:txBody>
          <a:bodyPr/>
          <a:lstStyle>
            <a:lvl1pPr>
              <a:defRPr/>
            </a:lvl1pPr>
          </a:lstStyle>
          <a:p>
            <a:pPr>
              <a:defRPr/>
            </a:pPr>
            <a:fld id="{DEED922A-C6A7-43C9-A7D4-247ED29C6176}" type="datetimeFigureOut">
              <a:rPr lang="fr-FR"/>
              <a:pPr>
                <a:defRPr/>
              </a:pPr>
              <a:t>25/10/2017</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p:txBody>
          <a:bodyPr/>
          <a:lstStyle>
            <a:lvl1pPr>
              <a:defRPr/>
            </a:lvl1pPr>
          </a:lstStyle>
          <a:p>
            <a:pPr>
              <a:defRPr/>
            </a:pPr>
            <a:fld id="{E12D51DE-3887-477A-AF79-44BE179C2BC2}" type="slidenum">
              <a:rPr/>
              <a:pPr>
                <a:defRPr/>
              </a:pPr>
              <a:t>‹N°›</a:t>
            </a:fld>
            <a:endParaRPr/>
          </a:p>
        </p:txBody>
      </p:sp>
    </p:spTree>
    <p:extLst>
      <p:ext uri="{BB962C8B-B14F-4D97-AF65-F5344CB8AC3E}">
        <p14:creationId xmlns:p14="http://schemas.microsoft.com/office/powerpoint/2010/main" val="3531431396"/>
      </p:ext>
    </p:extLst>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fr-FR" smtClean="0"/>
              <a:t>Modifiez le style du titre</a:t>
            </a:r>
            <a:endParaRPr/>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4" name="Date Placeholder 3"/>
          <p:cNvSpPr>
            <a:spLocks noGrp="1"/>
          </p:cNvSpPr>
          <p:nvPr>
            <p:ph type="dt" sz="half" idx="10"/>
          </p:nvPr>
        </p:nvSpPr>
        <p:spPr/>
        <p:txBody>
          <a:bodyPr/>
          <a:lstStyle>
            <a:lvl1pPr>
              <a:defRPr/>
            </a:lvl1pPr>
          </a:lstStyle>
          <a:p>
            <a:pPr>
              <a:defRPr/>
            </a:pPr>
            <a:fld id="{BB1011CD-EA69-4EC8-BC16-06F4D7D7C6D5}" type="datetimeFigureOut">
              <a:rPr lang="fr-FR"/>
              <a:pPr>
                <a:defRPr/>
              </a:pPr>
              <a:t>25/10/2017</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p:txBody>
          <a:bodyPr/>
          <a:lstStyle>
            <a:lvl1pPr>
              <a:defRPr/>
            </a:lvl1pPr>
          </a:lstStyle>
          <a:p>
            <a:pPr>
              <a:defRPr/>
            </a:pPr>
            <a:fld id="{46D09C9F-ED65-49DF-AD3E-41A18D8C30D0}" type="slidenum">
              <a:rPr/>
              <a:pPr>
                <a:defRPr/>
              </a:pPr>
              <a:t>‹N°›</a:t>
            </a:fld>
            <a:endParaRPr/>
          </a:p>
        </p:txBody>
      </p:sp>
    </p:spTree>
    <p:extLst>
      <p:ext uri="{BB962C8B-B14F-4D97-AF65-F5344CB8AC3E}">
        <p14:creationId xmlns:p14="http://schemas.microsoft.com/office/powerpoint/2010/main" val="2833829291"/>
      </p:ext>
    </p:extLst>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42863" y="0"/>
            <a:ext cx="9101137" cy="688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762000" y="274638"/>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Modifiez le style du titre</a:t>
            </a:r>
            <a:endParaRPr lang="en-US" smtClean="0"/>
          </a:p>
        </p:txBody>
      </p:sp>
      <p:sp>
        <p:nvSpPr>
          <p:cNvPr id="1028" name="Text Placeholder 2"/>
          <p:cNvSpPr>
            <a:spLocks noGrp="1"/>
          </p:cNvSpPr>
          <p:nvPr>
            <p:ph type="body" idx="1"/>
          </p:nvPr>
        </p:nvSpPr>
        <p:spPr bwMode="auto">
          <a:xfrm>
            <a:off x="762000" y="1600200"/>
            <a:ext cx="8077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smtClean="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eaLnBrk="1" fontAlgn="auto" latinLnBrk="0" hangingPunct="1">
              <a:spcBef>
                <a:spcPts val="0"/>
              </a:spcBef>
              <a:spcAft>
                <a:spcPts val="0"/>
              </a:spcAft>
              <a:defRPr kumimoji="0" lang="fr-FR" sz="1200">
                <a:solidFill>
                  <a:schemeClr val="tx1">
                    <a:tint val="75000"/>
                  </a:schemeClr>
                </a:solidFill>
                <a:latin typeface="+mn-lt"/>
                <a:cs typeface="+mn-cs"/>
              </a:defRPr>
            </a:lvl1pPr>
          </a:lstStyle>
          <a:p>
            <a:pPr>
              <a:defRPr/>
            </a:pPr>
            <a:fld id="{FEA5385F-54C9-4EA2-8242-A8CFECB146BB}" type="datetimeFigureOut">
              <a:rPr lang="fr-FR"/>
              <a:pPr>
                <a:defRPr/>
              </a:pPr>
              <a:t>25/10/2017</a:t>
            </a:fld>
            <a:endParaRPr/>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eaLnBrk="1" fontAlgn="auto" latinLnBrk="0" hangingPunct="1">
              <a:spcBef>
                <a:spcPts val="0"/>
              </a:spcBef>
              <a:spcAft>
                <a:spcPts val="0"/>
              </a:spcAft>
              <a:defRPr kumimoji="0" lang="fr-FR" sz="1200">
                <a:solidFill>
                  <a:schemeClr val="tx1">
                    <a:tint val="75000"/>
                  </a:schemeClr>
                </a:solidFill>
                <a:latin typeface="+mn-lt"/>
                <a:cs typeface="+mn-cs"/>
              </a:defRPr>
            </a:lvl1pPr>
          </a:lstStyle>
          <a:p>
            <a:pPr>
              <a:defRPr/>
            </a:pPr>
            <a:endParaRPr/>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eaLnBrk="1" fontAlgn="auto" latinLnBrk="0" hangingPunct="1">
              <a:spcBef>
                <a:spcPts val="0"/>
              </a:spcBef>
              <a:spcAft>
                <a:spcPts val="0"/>
              </a:spcAft>
              <a:defRPr kumimoji="0" lang="fr-FR" sz="1200">
                <a:solidFill>
                  <a:schemeClr val="tx1">
                    <a:tint val="75000"/>
                  </a:schemeClr>
                </a:solidFill>
                <a:latin typeface="+mn-lt"/>
                <a:cs typeface="+mn-cs"/>
              </a:defRPr>
            </a:lvl1pPr>
          </a:lstStyle>
          <a:p>
            <a:pPr>
              <a:defRPr/>
            </a:pPr>
            <a:fld id="{2C5C53B7-54AC-4D21-A20F-405C6FA19308}" type="slidenum">
              <a:rPr/>
              <a:pPr>
                <a:defRPr/>
              </a:pPr>
              <a:t>‹N°›</a:t>
            </a:fld>
            <a:endParaRPr/>
          </a:p>
        </p:txBody>
      </p:sp>
      <p:pic>
        <p:nvPicPr>
          <p:cNvPr id="1032" name="Picture 7"/>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52400" y="-109538"/>
            <a:ext cx="819150" cy="7083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9" r:id="rId12"/>
  </p:sldLayoutIdLst>
  <p:transition spd="slow">
    <p:wipe dir="d"/>
  </p:transition>
  <p:timing>
    <p:tnLst>
      <p:par>
        <p:cTn id="1" dur="indefinite" restart="never" nodeType="tmRoot"/>
      </p:par>
    </p:tnLst>
  </p:timing>
  <p:txStyles>
    <p:titleStyle>
      <a:lvl1pPr algn="l" rtl="0" fontAlgn="base">
        <a:spcBef>
          <a:spcPct val="0"/>
        </a:spcBef>
        <a:spcAft>
          <a:spcPct val="0"/>
        </a:spcAft>
        <a:defRPr lang="fr-FR" sz="4400" kern="1200">
          <a:solidFill>
            <a:schemeClr val="tx1"/>
          </a:solidFill>
          <a:latin typeface="+mj-lt"/>
          <a:ea typeface="+mj-ea"/>
          <a:cs typeface="+mj-cs"/>
        </a:defRPr>
      </a:lvl1pPr>
      <a:lvl2pPr algn="l" rtl="0" fontAlgn="base">
        <a:spcBef>
          <a:spcPct val="0"/>
        </a:spcBef>
        <a:spcAft>
          <a:spcPct val="0"/>
        </a:spcAft>
        <a:defRPr sz="4400">
          <a:solidFill>
            <a:schemeClr val="tx1"/>
          </a:solidFill>
          <a:latin typeface="Calibri" pitchFamily="34" charset="0"/>
        </a:defRPr>
      </a:lvl2pPr>
      <a:lvl3pPr algn="l" rtl="0" fontAlgn="base">
        <a:spcBef>
          <a:spcPct val="0"/>
        </a:spcBef>
        <a:spcAft>
          <a:spcPct val="0"/>
        </a:spcAft>
        <a:defRPr sz="4400">
          <a:solidFill>
            <a:schemeClr val="tx1"/>
          </a:solidFill>
          <a:latin typeface="Calibri" pitchFamily="34" charset="0"/>
        </a:defRPr>
      </a:lvl3pPr>
      <a:lvl4pPr algn="l" rtl="0" fontAlgn="base">
        <a:spcBef>
          <a:spcPct val="0"/>
        </a:spcBef>
        <a:spcAft>
          <a:spcPct val="0"/>
        </a:spcAft>
        <a:defRPr sz="4400">
          <a:solidFill>
            <a:schemeClr val="tx1"/>
          </a:solidFill>
          <a:latin typeface="Calibri" pitchFamily="34" charset="0"/>
        </a:defRPr>
      </a:lvl4pPr>
      <a:lvl5pPr algn="l" rtl="0" fontAlgn="base">
        <a:spcBef>
          <a:spcPct val="0"/>
        </a:spcBef>
        <a:spcAft>
          <a:spcPct val="0"/>
        </a:spcAft>
        <a:defRPr sz="4400">
          <a:solidFill>
            <a:schemeClr val="tx1"/>
          </a:solidFill>
          <a:latin typeface="Calibri" pitchFamily="34" charset="0"/>
        </a:defRPr>
      </a:lvl5pPr>
      <a:lvl6pPr marL="457200" algn="l" rtl="0" fontAlgn="base">
        <a:spcBef>
          <a:spcPct val="0"/>
        </a:spcBef>
        <a:spcAft>
          <a:spcPct val="0"/>
        </a:spcAft>
        <a:defRPr sz="4400">
          <a:solidFill>
            <a:schemeClr val="tx1"/>
          </a:solidFill>
          <a:latin typeface="Calibri" pitchFamily="34" charset="0"/>
        </a:defRPr>
      </a:lvl6pPr>
      <a:lvl7pPr marL="914400" algn="l" rtl="0" fontAlgn="base">
        <a:spcBef>
          <a:spcPct val="0"/>
        </a:spcBef>
        <a:spcAft>
          <a:spcPct val="0"/>
        </a:spcAft>
        <a:defRPr sz="4400">
          <a:solidFill>
            <a:schemeClr val="tx1"/>
          </a:solidFill>
          <a:latin typeface="Calibri" pitchFamily="34" charset="0"/>
        </a:defRPr>
      </a:lvl7pPr>
      <a:lvl8pPr marL="1371600" algn="l" rtl="0" fontAlgn="base">
        <a:spcBef>
          <a:spcPct val="0"/>
        </a:spcBef>
        <a:spcAft>
          <a:spcPct val="0"/>
        </a:spcAft>
        <a:defRPr sz="4400">
          <a:solidFill>
            <a:schemeClr val="tx1"/>
          </a:solidFill>
          <a:latin typeface="Calibri" pitchFamily="34" charset="0"/>
        </a:defRPr>
      </a:lvl8pPr>
      <a:lvl9pPr marL="1828800" algn="l"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lang="fr-FR" sz="28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lang="fr-FR" sz="24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lang="fr-FR" sz="20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lang="fr-FR"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lang="fr-FR"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9pPr>
    </p:bodyStyle>
    <p:otherStyle>
      <a:defPPr>
        <a:defRPr kumimoji="0" lang="fr-FR"/>
      </a:defPPr>
      <a:lvl1pPr marL="0" algn="l" defTabSz="914400" rtl="0" eaLnBrk="1" latinLnBrk="0" hangingPunct="1">
        <a:defRPr kumimoji="0" lang="fr-FR" sz="1800" kern="1200">
          <a:solidFill>
            <a:schemeClr val="tx1"/>
          </a:solidFill>
          <a:latin typeface="+mn-lt"/>
          <a:ea typeface="+mn-ea"/>
          <a:cs typeface="+mn-cs"/>
        </a:defRPr>
      </a:lvl1pPr>
      <a:lvl2pPr marL="457200" algn="l" defTabSz="914400" rtl="0" eaLnBrk="1" latinLnBrk="0" hangingPunct="1">
        <a:defRPr kumimoji="0" lang="fr-FR" sz="1800" kern="1200">
          <a:solidFill>
            <a:schemeClr val="tx1"/>
          </a:solidFill>
          <a:latin typeface="+mn-lt"/>
          <a:ea typeface="+mn-ea"/>
          <a:cs typeface="+mn-cs"/>
        </a:defRPr>
      </a:lvl2pPr>
      <a:lvl3pPr marL="914400" algn="l" defTabSz="914400" rtl="0" eaLnBrk="1" latinLnBrk="0" hangingPunct="1">
        <a:defRPr kumimoji="0" lang="fr-FR" sz="1800" kern="1200">
          <a:solidFill>
            <a:schemeClr val="tx1"/>
          </a:solidFill>
          <a:latin typeface="+mn-lt"/>
          <a:ea typeface="+mn-ea"/>
          <a:cs typeface="+mn-cs"/>
        </a:defRPr>
      </a:lvl3pPr>
      <a:lvl4pPr marL="1371600" algn="l" defTabSz="914400" rtl="0" eaLnBrk="1" latinLnBrk="0" hangingPunct="1">
        <a:defRPr kumimoji="0" lang="fr-FR" sz="1800" kern="1200">
          <a:solidFill>
            <a:schemeClr val="tx1"/>
          </a:solidFill>
          <a:latin typeface="+mn-lt"/>
          <a:ea typeface="+mn-ea"/>
          <a:cs typeface="+mn-cs"/>
        </a:defRPr>
      </a:lvl4pPr>
      <a:lvl5pPr marL="1828800" algn="l" defTabSz="914400" rtl="0" eaLnBrk="1" latinLnBrk="0" hangingPunct="1">
        <a:defRPr kumimoji="0" lang="fr-FR" sz="1800" kern="1200">
          <a:solidFill>
            <a:schemeClr val="tx1"/>
          </a:solidFill>
          <a:latin typeface="+mn-lt"/>
          <a:ea typeface="+mn-ea"/>
          <a:cs typeface="+mn-cs"/>
        </a:defRPr>
      </a:lvl5pPr>
      <a:lvl6pPr marL="2286000" algn="l" defTabSz="914400" rtl="0" eaLnBrk="1" latinLnBrk="0" hangingPunct="1">
        <a:defRPr kumimoji="0" lang="fr-FR" sz="1800" kern="1200">
          <a:solidFill>
            <a:schemeClr val="tx1"/>
          </a:solidFill>
          <a:latin typeface="+mn-lt"/>
          <a:ea typeface="+mn-ea"/>
          <a:cs typeface="+mn-cs"/>
        </a:defRPr>
      </a:lvl6pPr>
      <a:lvl7pPr marL="2743200" algn="l" defTabSz="914400" rtl="0" eaLnBrk="1" latinLnBrk="0" hangingPunct="1">
        <a:defRPr kumimoji="0" lang="fr-FR" sz="1800" kern="1200">
          <a:solidFill>
            <a:schemeClr val="tx1"/>
          </a:solidFill>
          <a:latin typeface="+mn-lt"/>
          <a:ea typeface="+mn-ea"/>
          <a:cs typeface="+mn-cs"/>
        </a:defRPr>
      </a:lvl7pPr>
      <a:lvl8pPr marL="3200400" algn="l" defTabSz="914400" rtl="0" eaLnBrk="1" latinLnBrk="0" hangingPunct="1">
        <a:defRPr kumimoji="0" lang="fr-FR" sz="1800" kern="1200">
          <a:solidFill>
            <a:schemeClr val="tx1"/>
          </a:solidFill>
          <a:latin typeface="+mn-lt"/>
          <a:ea typeface="+mn-ea"/>
          <a:cs typeface="+mn-cs"/>
        </a:defRPr>
      </a:lvl8pPr>
      <a:lvl9pPr marL="3657600" algn="l" defTabSz="914400" rtl="0" eaLnBrk="1" latinLnBrk="0" hangingPunct="1">
        <a:defRPr kumimoji="0" lang="fr-F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3.xml"/><Relationship Id="rId4" Type="http://schemas.openxmlformats.org/officeDocument/2006/relationships/image" Target="../media/image59.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hyperlink" Target="mailto:" TargetMode="Externa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590800" y="2286000"/>
            <a:ext cx="6180138" cy="1470025"/>
          </a:xfrm>
        </p:spPr>
        <p:txBody>
          <a:bodyPr rtlCol="0">
            <a:normAutofit/>
          </a:bodyPr>
          <a:lstStyle/>
          <a:p>
            <a:pPr fontAlgn="auto">
              <a:spcAft>
                <a:spcPts val="0"/>
              </a:spcAft>
              <a:defRPr/>
            </a:pPr>
            <a:r>
              <a:rPr dirty="0" smtClean="0"/>
              <a:t>WEB / HTML </a:t>
            </a:r>
            <a:endParaRPr dirty="0"/>
          </a:p>
        </p:txBody>
      </p:sp>
      <p:sp>
        <p:nvSpPr>
          <p:cNvPr id="6147" name="Subtitle 2"/>
          <p:cNvSpPr>
            <a:spLocks noGrp="1"/>
          </p:cNvSpPr>
          <p:nvPr>
            <p:ph type="subTitle" idx="1"/>
            <p:custDataLst>
              <p:tags r:id="rId3"/>
            </p:custDataLst>
          </p:nvPr>
        </p:nvSpPr>
        <p:spPr>
          <a:xfrm>
            <a:off x="3962400" y="4038600"/>
            <a:ext cx="4772025" cy="990600"/>
          </a:xfrm>
        </p:spPr>
        <p:txBody>
          <a:bodyPr/>
          <a:lstStyle/>
          <a:p>
            <a:r>
              <a:rPr sz="2400" smtClean="0">
                <a:latin typeface="Calibri" pitchFamily="34" charset="0"/>
              </a:rPr>
              <a:t>Jean-François HARTMANN</a:t>
            </a: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11188" y="274638"/>
            <a:ext cx="807561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fontAlgn="auto">
              <a:spcBef>
                <a:spcPts val="0"/>
              </a:spcBef>
              <a:spcAft>
                <a:spcPts val="0"/>
              </a:spcAft>
              <a:defRPr/>
            </a:pPr>
            <a:r>
              <a:rPr lang="fr-FR" sz="2400" dirty="0" smtClean="0">
                <a:solidFill>
                  <a:schemeClr val="tx2">
                    <a:lumMod val="50000"/>
                  </a:schemeClr>
                </a:solidFill>
                <a:latin typeface="Verdana" pitchFamily="34" charset="0"/>
                <a:cs typeface="+mn-cs"/>
              </a:rPr>
              <a:t>Syntaxe HTML</a:t>
            </a:r>
            <a:endParaRPr lang="fr-FR" sz="2400" dirty="0">
              <a:solidFill>
                <a:schemeClr val="tx2">
                  <a:lumMod val="50000"/>
                </a:schemeClr>
              </a:solidFill>
              <a:latin typeface="Verdana" pitchFamily="34" charset="0"/>
              <a:cs typeface="+mn-cs"/>
            </a:endParaRPr>
          </a:p>
        </p:txBody>
      </p:sp>
      <p:sp>
        <p:nvSpPr>
          <p:cNvPr id="6147" name="Rectangle 3"/>
          <p:cNvSpPr>
            <a:spLocks noChangeArrowheads="1"/>
          </p:cNvSpPr>
          <p:nvPr/>
        </p:nvSpPr>
        <p:spPr bwMode="auto">
          <a:xfrm>
            <a:off x="611188" y="1236663"/>
            <a:ext cx="8013700"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auto">
              <a:spcBef>
                <a:spcPct val="20000"/>
              </a:spcBef>
              <a:spcAft>
                <a:spcPts val="0"/>
              </a:spcAft>
              <a:defRPr/>
            </a:pPr>
            <a:r>
              <a:rPr lang="fr-FR" dirty="0">
                <a:solidFill>
                  <a:schemeClr val="tx2">
                    <a:lumMod val="50000"/>
                  </a:schemeClr>
                </a:solidFill>
                <a:latin typeface="Verdana" pitchFamily="34" charset="0"/>
                <a:cs typeface="+mn-cs"/>
              </a:rPr>
              <a:t>En </a:t>
            </a:r>
            <a:r>
              <a:rPr lang="fr-FR" dirty="0" smtClean="0">
                <a:solidFill>
                  <a:schemeClr val="tx2">
                    <a:lumMod val="50000"/>
                  </a:schemeClr>
                </a:solidFill>
                <a:latin typeface="Verdana" pitchFamily="34" charset="0"/>
                <a:cs typeface="+mn-cs"/>
              </a:rPr>
              <a:t>HTML5, l'utilisation des CSS devient pratiquement la règle, l'écriture semble un peu plus compliquée au départ, mais sera plus performante :</a:t>
            </a:r>
            <a:endParaRPr lang="fr-FR" dirty="0">
              <a:solidFill>
                <a:schemeClr val="tx2">
                  <a:lumMod val="50000"/>
                </a:schemeClr>
              </a:solidFill>
              <a:latin typeface="Verdana" pitchFamily="34" charset="0"/>
              <a:cs typeface="+mn-cs"/>
            </a:endParaRPr>
          </a:p>
          <a:p>
            <a:pPr marL="342900" indent="-342900" fontAlgn="auto">
              <a:spcBef>
                <a:spcPct val="20000"/>
              </a:spcBef>
              <a:spcAft>
                <a:spcPts val="0"/>
              </a:spcAft>
              <a:defRPr/>
            </a:pPr>
            <a:r>
              <a:rPr lang="fr-FR" dirty="0">
                <a:solidFill>
                  <a:schemeClr val="tx2">
                    <a:lumMod val="50000"/>
                  </a:schemeClr>
                </a:solidFill>
                <a:latin typeface="Verdana" pitchFamily="34" charset="0"/>
                <a:cs typeface="+mn-cs"/>
              </a:rPr>
              <a:t>	&lt;balise  </a:t>
            </a:r>
            <a:r>
              <a:rPr lang="fr-FR" b="1" dirty="0" smtClean="0">
                <a:solidFill>
                  <a:schemeClr val="accent2">
                    <a:lumMod val="75000"/>
                  </a:schemeClr>
                </a:solidFill>
                <a:latin typeface="Verdana" pitchFamily="34" charset="0"/>
                <a:cs typeface="+mn-cs"/>
              </a:rPr>
              <a:t>style</a:t>
            </a:r>
            <a:r>
              <a:rPr lang="fr-FR" dirty="0" smtClean="0">
                <a:solidFill>
                  <a:schemeClr val="tx2">
                    <a:lumMod val="50000"/>
                  </a:schemeClr>
                </a:solidFill>
                <a:latin typeface="Verdana" pitchFamily="34" charset="0"/>
                <a:cs typeface="+mn-cs"/>
              </a:rPr>
              <a:t>="attribut_CSS1:valeur1; attribut_CSS2:valeur2</a:t>
            </a:r>
            <a:r>
              <a:rPr lang="fr-FR" dirty="0">
                <a:solidFill>
                  <a:schemeClr val="tx2">
                    <a:lumMod val="50000"/>
                  </a:schemeClr>
                </a:solidFill>
                <a:latin typeface="Verdana" pitchFamily="34" charset="0"/>
                <a:cs typeface="+mn-cs"/>
              </a:rPr>
              <a:t>"  … &gt;</a:t>
            </a:r>
          </a:p>
          <a:p>
            <a:pPr marL="342900" indent="-342900" fontAlgn="auto">
              <a:spcBef>
                <a:spcPct val="20000"/>
              </a:spcBef>
              <a:spcAft>
                <a:spcPts val="0"/>
              </a:spcAft>
              <a:defRPr/>
            </a:pPr>
            <a:r>
              <a:rPr lang="fr-FR" dirty="0">
                <a:solidFill>
                  <a:schemeClr val="tx2">
                    <a:lumMod val="50000"/>
                  </a:schemeClr>
                </a:solidFill>
                <a:latin typeface="Verdana" pitchFamily="34" charset="0"/>
                <a:cs typeface="+mn-cs"/>
              </a:rPr>
              <a:t>	Élément décrit par la balise</a:t>
            </a:r>
          </a:p>
          <a:p>
            <a:pPr marL="342900" indent="-342900" fontAlgn="auto">
              <a:spcBef>
                <a:spcPct val="20000"/>
              </a:spcBef>
              <a:spcAft>
                <a:spcPts val="0"/>
              </a:spcAft>
              <a:defRPr/>
            </a:pPr>
            <a:r>
              <a:rPr lang="fr-FR" dirty="0">
                <a:solidFill>
                  <a:schemeClr val="tx2">
                    <a:lumMod val="50000"/>
                  </a:schemeClr>
                </a:solidFill>
                <a:latin typeface="Verdana" pitchFamily="34" charset="0"/>
                <a:cs typeface="+mn-cs"/>
              </a:rPr>
              <a:t>	&lt;/balise&gt;</a:t>
            </a:r>
          </a:p>
          <a:p>
            <a:pPr marL="342900" indent="-342900" fontAlgn="auto">
              <a:spcBef>
                <a:spcPct val="20000"/>
              </a:spcBef>
              <a:spcAft>
                <a:spcPts val="0"/>
              </a:spcAft>
              <a:defRPr/>
            </a:pPr>
            <a:endParaRPr lang="fr-FR" sz="800" dirty="0">
              <a:solidFill>
                <a:schemeClr val="tx2">
                  <a:lumMod val="50000"/>
                </a:schemeClr>
              </a:solidFill>
              <a:latin typeface="Verdana" pitchFamily="34" charset="0"/>
              <a:cs typeface="+mn-cs"/>
            </a:endParaRPr>
          </a:p>
          <a:p>
            <a:pPr marL="342900" indent="-342900" fontAlgn="auto">
              <a:spcBef>
                <a:spcPct val="20000"/>
              </a:spcBef>
              <a:spcAft>
                <a:spcPts val="0"/>
              </a:spcAft>
              <a:defRPr/>
            </a:pPr>
            <a:r>
              <a:rPr lang="fr-FR" b="1" dirty="0">
                <a:solidFill>
                  <a:schemeClr val="accent6">
                    <a:lumMod val="50000"/>
                  </a:schemeClr>
                </a:solidFill>
                <a:latin typeface="Verdana" pitchFamily="34" charset="0"/>
                <a:cs typeface="+mn-cs"/>
              </a:rPr>
              <a:t>Exemple:</a:t>
            </a:r>
          </a:p>
          <a:p>
            <a:pPr marL="342900" indent="-342900" fontAlgn="auto">
              <a:spcBef>
                <a:spcPct val="20000"/>
              </a:spcBef>
              <a:spcAft>
                <a:spcPts val="0"/>
              </a:spcAft>
              <a:defRPr/>
            </a:pPr>
            <a:endParaRPr lang="fr-FR" sz="800" dirty="0">
              <a:solidFill>
                <a:schemeClr val="tx2">
                  <a:lumMod val="50000"/>
                </a:schemeClr>
              </a:solidFill>
              <a:latin typeface="Verdana" pitchFamily="34" charset="0"/>
              <a:cs typeface="+mn-cs"/>
            </a:endParaRPr>
          </a:p>
          <a:p>
            <a:pPr marL="342900" indent="-342900" fontAlgn="auto">
              <a:spcBef>
                <a:spcPct val="20000"/>
              </a:spcBef>
              <a:spcAft>
                <a:spcPts val="0"/>
              </a:spcAft>
              <a:defRPr/>
            </a:pPr>
            <a:r>
              <a:rPr lang="fr-FR" dirty="0">
                <a:solidFill>
                  <a:schemeClr val="tx2">
                    <a:lumMod val="50000"/>
                  </a:schemeClr>
                </a:solidFill>
                <a:latin typeface="Verdana" pitchFamily="34" charset="0"/>
                <a:cs typeface="+mn-cs"/>
              </a:rPr>
              <a:t>	</a:t>
            </a:r>
            <a:r>
              <a:rPr lang="fr-FR" dirty="0" smtClean="0">
                <a:solidFill>
                  <a:schemeClr val="tx2">
                    <a:lumMod val="50000"/>
                  </a:schemeClr>
                </a:solidFill>
                <a:latin typeface="Verdana" pitchFamily="34" charset="0"/>
                <a:cs typeface="+mn-cs"/>
              </a:rPr>
              <a:t>&lt;p </a:t>
            </a:r>
            <a:r>
              <a:rPr lang="fr-FR" b="1" dirty="0" smtClean="0">
                <a:solidFill>
                  <a:schemeClr val="accent2">
                    <a:lumMod val="75000"/>
                  </a:schemeClr>
                </a:solidFill>
                <a:latin typeface="Verdana" pitchFamily="34" charset="0"/>
                <a:cs typeface="+mn-cs"/>
              </a:rPr>
              <a:t>style</a:t>
            </a:r>
            <a:r>
              <a:rPr lang="fr-FR" dirty="0" smtClean="0">
                <a:solidFill>
                  <a:schemeClr val="tx2">
                    <a:lumMod val="50000"/>
                  </a:schemeClr>
                </a:solidFill>
                <a:latin typeface="Verdana" pitchFamily="34" charset="0"/>
                <a:cs typeface="+mn-cs"/>
              </a:rPr>
              <a:t>="</a:t>
            </a:r>
            <a:r>
              <a:rPr lang="fr-FR" dirty="0" err="1" smtClean="0">
                <a:solidFill>
                  <a:schemeClr val="tx2">
                    <a:lumMod val="50000"/>
                  </a:schemeClr>
                </a:solidFill>
                <a:latin typeface="Verdana" pitchFamily="34" charset="0"/>
                <a:cs typeface="+mn-cs"/>
              </a:rPr>
              <a:t>font-family:verdana</a:t>
            </a:r>
            <a:r>
              <a:rPr lang="fr-FR" dirty="0" smtClean="0">
                <a:solidFill>
                  <a:schemeClr val="tx2">
                    <a:lumMod val="50000"/>
                  </a:schemeClr>
                </a:solidFill>
                <a:latin typeface="Verdana" pitchFamily="34" charset="0"/>
                <a:cs typeface="+mn-cs"/>
              </a:rPr>
              <a:t>; color:blue;font-size:3</a:t>
            </a:r>
            <a:r>
              <a:rPr lang="fr-FR" dirty="0">
                <a:solidFill>
                  <a:schemeClr val="tx2">
                    <a:lumMod val="50000"/>
                  </a:schemeClr>
                </a:solidFill>
                <a:latin typeface="Verdana" pitchFamily="34" charset="0"/>
                <a:cs typeface="+mn-cs"/>
              </a:rPr>
              <a:t>"&gt;</a:t>
            </a:r>
          </a:p>
          <a:p>
            <a:pPr marL="342900" indent="-342900" fontAlgn="auto">
              <a:spcBef>
                <a:spcPct val="20000"/>
              </a:spcBef>
              <a:spcAft>
                <a:spcPts val="0"/>
              </a:spcAft>
              <a:defRPr/>
            </a:pPr>
            <a:r>
              <a:rPr lang="fr-FR" dirty="0">
                <a:solidFill>
                  <a:schemeClr val="tx2">
                    <a:lumMod val="50000"/>
                  </a:schemeClr>
                </a:solidFill>
                <a:latin typeface="Verdana" pitchFamily="34" charset="0"/>
                <a:cs typeface="+mn-cs"/>
              </a:rPr>
              <a:t>	Bonjour</a:t>
            </a:r>
          </a:p>
          <a:p>
            <a:pPr marL="342900" indent="-342900" fontAlgn="auto">
              <a:spcBef>
                <a:spcPct val="20000"/>
              </a:spcBef>
              <a:spcAft>
                <a:spcPts val="0"/>
              </a:spcAft>
              <a:defRPr/>
            </a:pPr>
            <a:r>
              <a:rPr lang="fr-FR" dirty="0">
                <a:solidFill>
                  <a:schemeClr val="tx2">
                    <a:lumMod val="50000"/>
                  </a:schemeClr>
                </a:solidFill>
                <a:latin typeface="Verdana" pitchFamily="34" charset="0"/>
                <a:cs typeface="+mn-cs"/>
              </a:rPr>
              <a:t>	</a:t>
            </a:r>
            <a:r>
              <a:rPr lang="fr-FR" dirty="0" smtClean="0">
                <a:solidFill>
                  <a:schemeClr val="tx2">
                    <a:lumMod val="50000"/>
                  </a:schemeClr>
                </a:solidFill>
                <a:latin typeface="Verdana" pitchFamily="34" charset="0"/>
                <a:cs typeface="+mn-cs"/>
              </a:rPr>
              <a:t>&lt;/p&gt;</a:t>
            </a:r>
            <a:endParaRPr lang="fr-FR" dirty="0">
              <a:solidFill>
                <a:schemeClr val="tx2">
                  <a:lumMod val="50000"/>
                </a:schemeClr>
              </a:solidFill>
              <a:latin typeface="Verdana" pitchFamily="34" charset="0"/>
              <a:cs typeface="+mn-cs"/>
            </a:endParaRPr>
          </a:p>
          <a:p>
            <a:pPr marL="342900" indent="-342900" fontAlgn="auto">
              <a:spcBef>
                <a:spcPct val="20000"/>
              </a:spcBef>
              <a:spcAft>
                <a:spcPts val="0"/>
              </a:spcAft>
              <a:defRPr/>
            </a:pPr>
            <a:endParaRPr lang="fr-FR" sz="800" dirty="0">
              <a:solidFill>
                <a:schemeClr val="tx2">
                  <a:lumMod val="50000"/>
                </a:schemeClr>
              </a:solidFill>
              <a:latin typeface="Verdana" pitchFamily="34" charset="0"/>
              <a:cs typeface="+mn-cs"/>
            </a:endParaRPr>
          </a:p>
          <a:p>
            <a:pPr marL="342900" indent="-342900" fontAlgn="auto">
              <a:spcBef>
                <a:spcPct val="20000"/>
              </a:spcBef>
              <a:spcAft>
                <a:spcPts val="0"/>
              </a:spcAft>
              <a:defRPr/>
            </a:pPr>
            <a:r>
              <a:rPr lang="fr-FR" dirty="0">
                <a:solidFill>
                  <a:schemeClr val="tx2">
                    <a:lumMod val="50000"/>
                  </a:schemeClr>
                </a:solidFill>
                <a:latin typeface="Verdana" pitchFamily="34" charset="0"/>
                <a:cs typeface="+mn-cs"/>
              </a:rPr>
              <a:t>Sur le navigateur on visualise: Bonjour</a:t>
            </a:r>
          </a:p>
          <a:p>
            <a:pPr marL="342900" indent="-342900" fontAlgn="auto">
              <a:spcBef>
                <a:spcPct val="20000"/>
              </a:spcBef>
              <a:spcAft>
                <a:spcPts val="0"/>
              </a:spcAft>
              <a:defRPr/>
            </a:pPr>
            <a:endParaRPr lang="fr-FR" sz="800" dirty="0">
              <a:solidFill>
                <a:schemeClr val="tx2">
                  <a:lumMod val="50000"/>
                </a:schemeClr>
              </a:solidFill>
              <a:latin typeface="Verdana" pitchFamily="34" charset="0"/>
              <a:cs typeface="+mn-cs"/>
            </a:endParaRPr>
          </a:p>
          <a:p>
            <a:pPr marL="342900" indent="-342900" fontAlgn="auto">
              <a:spcBef>
                <a:spcPct val="20000"/>
              </a:spcBef>
              <a:spcAft>
                <a:spcPts val="0"/>
              </a:spcAft>
              <a:defRPr/>
            </a:pPr>
            <a:r>
              <a:rPr lang="fr-FR" dirty="0" smtClean="0">
                <a:solidFill>
                  <a:schemeClr val="tx2">
                    <a:lumMod val="50000"/>
                  </a:schemeClr>
                </a:solidFill>
                <a:latin typeface="Verdana" pitchFamily="34" charset="0"/>
                <a:cs typeface="+mn-cs"/>
              </a:rPr>
              <a:t>p: </a:t>
            </a:r>
            <a:r>
              <a:rPr lang="fr-FR" dirty="0">
                <a:solidFill>
                  <a:schemeClr val="tx2">
                    <a:lumMod val="50000"/>
                  </a:schemeClr>
                </a:solidFill>
                <a:latin typeface="Verdana" pitchFamily="34" charset="0"/>
                <a:cs typeface="+mn-cs"/>
              </a:rPr>
              <a:t>balise </a:t>
            </a:r>
            <a:r>
              <a:rPr lang="fr-FR" dirty="0" smtClean="0">
                <a:solidFill>
                  <a:schemeClr val="tx2">
                    <a:lumMod val="50000"/>
                  </a:schemeClr>
                </a:solidFill>
                <a:latin typeface="Verdana" pitchFamily="34" charset="0"/>
                <a:cs typeface="+mn-cs"/>
              </a:rPr>
              <a:t>paragraphe de type </a:t>
            </a:r>
            <a:r>
              <a:rPr lang="fr-FR" dirty="0" err="1" smtClean="0">
                <a:solidFill>
                  <a:schemeClr val="tx2">
                    <a:lumMod val="50000"/>
                  </a:schemeClr>
                </a:solidFill>
                <a:latin typeface="Verdana" pitchFamily="34" charset="0"/>
                <a:cs typeface="+mn-cs"/>
              </a:rPr>
              <a:t>inline</a:t>
            </a:r>
            <a:endParaRPr lang="fr-FR" dirty="0">
              <a:solidFill>
                <a:schemeClr val="tx2">
                  <a:lumMod val="50000"/>
                </a:schemeClr>
              </a:solidFill>
              <a:latin typeface="Verdana" pitchFamily="34" charset="0"/>
              <a:cs typeface="+mn-cs"/>
            </a:endParaRPr>
          </a:p>
          <a:p>
            <a:pPr marL="342900" indent="-342900" fontAlgn="auto">
              <a:spcBef>
                <a:spcPct val="20000"/>
              </a:spcBef>
              <a:spcAft>
                <a:spcPts val="0"/>
              </a:spcAft>
              <a:defRPr/>
            </a:pPr>
            <a:r>
              <a:rPr lang="fr-FR" dirty="0">
                <a:solidFill>
                  <a:schemeClr val="tx2">
                    <a:lumMod val="50000"/>
                  </a:schemeClr>
                </a:solidFill>
                <a:latin typeface="Verdana" pitchFamily="34" charset="0"/>
                <a:cs typeface="+mn-cs"/>
              </a:rPr>
              <a:t>f</a:t>
            </a:r>
            <a:r>
              <a:rPr lang="fr-FR" dirty="0" smtClean="0">
                <a:solidFill>
                  <a:schemeClr val="tx2">
                    <a:lumMod val="50000"/>
                  </a:schemeClr>
                </a:solidFill>
                <a:latin typeface="Verdana" pitchFamily="34" charset="0"/>
                <a:cs typeface="+mn-cs"/>
              </a:rPr>
              <a:t>ont-</a:t>
            </a:r>
            <a:r>
              <a:rPr lang="fr-FR" dirty="0" err="1" smtClean="0">
                <a:solidFill>
                  <a:schemeClr val="tx2">
                    <a:lumMod val="50000"/>
                  </a:schemeClr>
                </a:solidFill>
                <a:latin typeface="Verdana" pitchFamily="34" charset="0"/>
                <a:cs typeface="+mn-cs"/>
              </a:rPr>
              <a:t>family</a:t>
            </a:r>
            <a:r>
              <a:rPr lang="fr-FR" dirty="0" smtClean="0">
                <a:solidFill>
                  <a:schemeClr val="tx2">
                    <a:lumMod val="50000"/>
                  </a:schemeClr>
                </a:solidFill>
                <a:latin typeface="Verdana" pitchFamily="34" charset="0"/>
                <a:cs typeface="+mn-cs"/>
              </a:rPr>
              <a:t>: </a:t>
            </a:r>
            <a:r>
              <a:rPr lang="fr-FR" dirty="0">
                <a:solidFill>
                  <a:schemeClr val="tx2">
                    <a:lumMod val="50000"/>
                  </a:schemeClr>
                </a:solidFill>
                <a:latin typeface="Verdana" pitchFamily="34" charset="0"/>
                <a:cs typeface="+mn-cs"/>
              </a:rPr>
              <a:t>attribut </a:t>
            </a:r>
            <a:r>
              <a:rPr lang="fr-FR" dirty="0" smtClean="0">
                <a:solidFill>
                  <a:schemeClr val="tx2">
                    <a:lumMod val="50000"/>
                  </a:schemeClr>
                </a:solidFill>
                <a:latin typeface="Verdana" pitchFamily="34" charset="0"/>
                <a:cs typeface="+mn-cs"/>
              </a:rPr>
              <a:t>CSS qui </a:t>
            </a:r>
            <a:r>
              <a:rPr lang="fr-FR" dirty="0">
                <a:solidFill>
                  <a:schemeClr val="tx2">
                    <a:lumMod val="50000"/>
                  </a:schemeClr>
                </a:solidFill>
                <a:latin typeface="Verdana" pitchFamily="34" charset="0"/>
                <a:cs typeface="+mn-cs"/>
              </a:rPr>
              <a:t>signifie police</a:t>
            </a:r>
          </a:p>
          <a:p>
            <a:pPr marL="342900" indent="-342900" fontAlgn="auto">
              <a:spcBef>
                <a:spcPct val="20000"/>
              </a:spcBef>
              <a:spcAft>
                <a:spcPts val="0"/>
              </a:spcAft>
              <a:defRPr/>
            </a:pPr>
            <a:r>
              <a:rPr lang="fr-FR" dirty="0" err="1">
                <a:solidFill>
                  <a:schemeClr val="tx2">
                    <a:lumMod val="50000"/>
                  </a:schemeClr>
                </a:solidFill>
                <a:latin typeface="Verdana" pitchFamily="34" charset="0"/>
                <a:cs typeface="+mn-cs"/>
              </a:rPr>
              <a:t>c</a:t>
            </a:r>
            <a:r>
              <a:rPr lang="fr-FR" dirty="0" err="1" smtClean="0">
                <a:solidFill>
                  <a:schemeClr val="tx2">
                    <a:lumMod val="50000"/>
                  </a:schemeClr>
                </a:solidFill>
                <a:latin typeface="Verdana" pitchFamily="34" charset="0"/>
                <a:cs typeface="+mn-cs"/>
              </a:rPr>
              <a:t>olor</a:t>
            </a:r>
            <a:r>
              <a:rPr lang="fr-FR" dirty="0">
                <a:solidFill>
                  <a:schemeClr val="tx2">
                    <a:lumMod val="50000"/>
                  </a:schemeClr>
                </a:solidFill>
                <a:latin typeface="Verdana" pitchFamily="34" charset="0"/>
                <a:cs typeface="+mn-cs"/>
              </a:rPr>
              <a:t>: attribut </a:t>
            </a:r>
            <a:r>
              <a:rPr lang="fr-FR" dirty="0" smtClean="0">
                <a:solidFill>
                  <a:schemeClr val="tx2">
                    <a:lumMod val="50000"/>
                  </a:schemeClr>
                </a:solidFill>
                <a:latin typeface="Verdana" pitchFamily="34" charset="0"/>
                <a:cs typeface="+mn-cs"/>
              </a:rPr>
              <a:t>CSS qui </a:t>
            </a:r>
            <a:r>
              <a:rPr lang="fr-FR" dirty="0">
                <a:solidFill>
                  <a:schemeClr val="tx2">
                    <a:lumMod val="50000"/>
                  </a:schemeClr>
                </a:solidFill>
                <a:latin typeface="Verdana" pitchFamily="34" charset="0"/>
                <a:cs typeface="+mn-cs"/>
              </a:rPr>
              <a:t>définit la couleur du texte</a:t>
            </a:r>
          </a:p>
          <a:p>
            <a:pPr marL="342900" indent="-342900" fontAlgn="auto">
              <a:spcBef>
                <a:spcPct val="20000"/>
              </a:spcBef>
              <a:spcAft>
                <a:spcPts val="0"/>
              </a:spcAft>
              <a:defRPr/>
            </a:pPr>
            <a:r>
              <a:rPr lang="fr-FR" dirty="0" smtClean="0">
                <a:solidFill>
                  <a:schemeClr val="tx2">
                    <a:lumMod val="50000"/>
                  </a:schemeClr>
                </a:solidFill>
                <a:latin typeface="Verdana" pitchFamily="34" charset="0"/>
                <a:cs typeface="+mn-cs"/>
              </a:rPr>
              <a:t>font-size: </a:t>
            </a:r>
            <a:r>
              <a:rPr lang="fr-FR" dirty="0">
                <a:solidFill>
                  <a:schemeClr val="tx2">
                    <a:lumMod val="50000"/>
                  </a:schemeClr>
                </a:solidFill>
                <a:latin typeface="Verdana" pitchFamily="34" charset="0"/>
                <a:cs typeface="+mn-cs"/>
              </a:rPr>
              <a:t>attribut </a:t>
            </a:r>
            <a:r>
              <a:rPr lang="fr-FR" dirty="0" smtClean="0">
                <a:solidFill>
                  <a:schemeClr val="tx2">
                    <a:lumMod val="50000"/>
                  </a:schemeClr>
                </a:solidFill>
                <a:latin typeface="Verdana" pitchFamily="34" charset="0"/>
                <a:cs typeface="+mn-cs"/>
              </a:rPr>
              <a:t>CSS qui définit </a:t>
            </a:r>
            <a:r>
              <a:rPr lang="fr-FR" dirty="0">
                <a:solidFill>
                  <a:schemeClr val="tx2">
                    <a:lumMod val="50000"/>
                  </a:schemeClr>
                </a:solidFill>
                <a:latin typeface="Verdana" pitchFamily="34" charset="0"/>
                <a:cs typeface="+mn-cs"/>
              </a:rPr>
              <a:t>la taille des caractères</a:t>
            </a:r>
          </a:p>
        </p:txBody>
      </p:sp>
    </p:spTree>
    <p:extLst>
      <p:ext uri="{BB962C8B-B14F-4D97-AF65-F5344CB8AC3E}">
        <p14:creationId xmlns:p14="http://schemas.microsoft.com/office/powerpoint/2010/main" val="2915758543"/>
      </p:ext>
    </p:extLst>
  </p:cSld>
  <p:clrMapOvr>
    <a:masterClrMapping/>
  </p:clrMapOvr>
  <p:transition spd="slow">
    <p:wipe dir="d"/>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Balise &lt;</a:t>
            </a:r>
            <a:r>
              <a:rPr lang="fr-FR" dirty="0" err="1" smtClean="0"/>
              <a:t>tfoot</a:t>
            </a:r>
            <a:r>
              <a:rPr lang="fr-FR" dirty="0" smtClean="0"/>
              <a:t>&gt; ... &lt;/</a:t>
            </a:r>
            <a:r>
              <a:rPr lang="fr-FR" dirty="0" err="1" smtClean="0"/>
              <a:t>tfoot</a:t>
            </a:r>
            <a:r>
              <a:rPr lang="fr-FR" dirty="0" smtClean="0"/>
              <a:t>&gt;</a:t>
            </a:r>
            <a:endParaRPr lang="fr-FR" dirty="0"/>
          </a:p>
        </p:txBody>
      </p:sp>
      <p:sp>
        <p:nvSpPr>
          <p:cNvPr id="3" name="Espace réservé du contenu 2"/>
          <p:cNvSpPr>
            <a:spLocks noGrp="1"/>
          </p:cNvSpPr>
          <p:nvPr>
            <p:ph idx="1"/>
          </p:nvPr>
        </p:nvSpPr>
        <p:spPr/>
        <p:txBody>
          <a:bodyPr>
            <a:normAutofit/>
          </a:bodyPr>
          <a:lstStyle/>
          <a:p>
            <a:pPr marL="0" indent="0">
              <a:buNone/>
            </a:pPr>
            <a:r>
              <a:rPr lang="fr-FR" sz="2400" b="1" dirty="0">
                <a:solidFill>
                  <a:schemeClr val="accent2">
                    <a:lumMod val="75000"/>
                  </a:schemeClr>
                </a:solidFill>
              </a:rPr>
              <a:t>&lt;</a:t>
            </a:r>
            <a:r>
              <a:rPr lang="fr-FR" sz="2400" b="1" dirty="0" err="1" smtClean="0">
                <a:solidFill>
                  <a:schemeClr val="accent2">
                    <a:lumMod val="75000"/>
                  </a:schemeClr>
                </a:solidFill>
              </a:rPr>
              <a:t>tfoot</a:t>
            </a:r>
            <a:r>
              <a:rPr lang="fr-FR" sz="2400" b="1" dirty="0" smtClean="0">
                <a:solidFill>
                  <a:schemeClr val="accent2">
                    <a:lumMod val="75000"/>
                  </a:schemeClr>
                </a:solidFill>
              </a:rPr>
              <a:t>&gt;</a:t>
            </a:r>
            <a:r>
              <a:rPr lang="fr-FR" sz="1800" dirty="0" smtClean="0"/>
              <a:t> </a:t>
            </a:r>
            <a:r>
              <a:rPr lang="fr-FR" sz="1800" dirty="0"/>
              <a:t>bloc conteneur qui décrit </a:t>
            </a:r>
            <a:r>
              <a:rPr lang="fr-FR" sz="1800" dirty="0" smtClean="0"/>
              <a:t>le groupe 'pied de tableau' d'un tableau. Il a comme parent une balise </a:t>
            </a:r>
            <a:r>
              <a:rPr lang="fr-FR" sz="1800" b="1" dirty="0" smtClean="0">
                <a:solidFill>
                  <a:schemeClr val="accent2">
                    <a:lumMod val="75000"/>
                  </a:schemeClr>
                </a:solidFill>
              </a:rPr>
              <a:t>&lt;table&gt;, </a:t>
            </a:r>
          </a:p>
          <a:p>
            <a:pPr marL="0" indent="0">
              <a:buNone/>
            </a:pPr>
            <a:r>
              <a:rPr lang="fr-FR" sz="1800" dirty="0" smtClean="0"/>
              <a:t>et comme enfant une ou plusieurs balises </a:t>
            </a:r>
            <a:r>
              <a:rPr lang="fr-FR" sz="1800" b="1" dirty="0" smtClean="0">
                <a:solidFill>
                  <a:schemeClr val="accent2">
                    <a:lumMod val="75000"/>
                  </a:schemeClr>
                </a:solidFill>
              </a:rPr>
              <a:t>&lt;tr&gt;&lt;td&gt;...&lt;/td&gt;&lt;/tr&gt;</a:t>
            </a:r>
          </a:p>
          <a:p>
            <a:pPr marL="0" indent="0">
              <a:buNone/>
            </a:pPr>
            <a:r>
              <a:rPr lang="fr-FR" sz="1800" dirty="0" smtClean="0"/>
              <a:t>Exemple :</a:t>
            </a:r>
          </a:p>
          <a:p>
            <a:pPr marL="0" indent="0">
              <a:buNone/>
            </a:pPr>
            <a:r>
              <a:rPr lang="en-US" sz="1800" dirty="0"/>
              <a:t>&lt;</a:t>
            </a:r>
            <a:r>
              <a:rPr lang="en-US" sz="1800" dirty="0" smtClean="0"/>
              <a:t>table&gt;</a:t>
            </a:r>
            <a:r>
              <a:rPr lang="en-US" sz="1800" dirty="0"/>
              <a:t/>
            </a:r>
            <a:br>
              <a:rPr lang="en-US" sz="1800" dirty="0"/>
            </a:br>
            <a:r>
              <a:rPr lang="en-US" sz="1800" dirty="0"/>
              <a:t>  &lt;</a:t>
            </a:r>
            <a:r>
              <a:rPr lang="en-US" sz="1800" dirty="0" err="1" smtClean="0"/>
              <a:t>tfoot</a:t>
            </a:r>
            <a:r>
              <a:rPr lang="en-US" sz="1800" dirty="0" smtClean="0"/>
              <a:t>&gt;</a:t>
            </a:r>
            <a:r>
              <a:rPr lang="en-US" sz="1800" dirty="0"/>
              <a:t/>
            </a:r>
            <a:br>
              <a:rPr lang="en-US" sz="1800" dirty="0"/>
            </a:br>
            <a:r>
              <a:rPr lang="en-US" sz="1800" dirty="0"/>
              <a:t>    &lt;</a:t>
            </a:r>
            <a:r>
              <a:rPr lang="en-US" sz="1800" dirty="0" err="1"/>
              <a:t>tr</a:t>
            </a:r>
            <a:r>
              <a:rPr lang="en-US" sz="1800" dirty="0"/>
              <a:t>&gt;</a:t>
            </a:r>
            <a:br>
              <a:rPr lang="en-US" sz="1800" dirty="0"/>
            </a:br>
            <a:r>
              <a:rPr lang="en-US" sz="1800" dirty="0"/>
              <a:t>      &lt;</a:t>
            </a:r>
            <a:r>
              <a:rPr lang="en-US" sz="1800" dirty="0" smtClean="0"/>
              <a:t>td&gt;Total&lt;/td&gt;</a:t>
            </a:r>
            <a:r>
              <a:rPr lang="en-US" sz="1800" dirty="0"/>
              <a:t/>
            </a:r>
            <a:br>
              <a:rPr lang="en-US" sz="1800" dirty="0"/>
            </a:br>
            <a:r>
              <a:rPr lang="en-US" sz="1800" dirty="0"/>
              <a:t>      &lt;</a:t>
            </a:r>
            <a:r>
              <a:rPr lang="en-US" sz="1800" dirty="0" smtClean="0"/>
              <a:t>td&gt;280€&lt;/td&gt;</a:t>
            </a:r>
            <a:r>
              <a:rPr lang="en-US" sz="1800" dirty="0"/>
              <a:t/>
            </a:r>
            <a:br>
              <a:rPr lang="en-US" sz="1800" dirty="0"/>
            </a:br>
            <a:r>
              <a:rPr lang="en-US" sz="1800" dirty="0"/>
              <a:t>    &lt;/</a:t>
            </a:r>
            <a:r>
              <a:rPr lang="en-US" sz="1800" dirty="0" err="1"/>
              <a:t>tr</a:t>
            </a:r>
            <a:r>
              <a:rPr lang="en-US" sz="1800" dirty="0"/>
              <a:t>&gt;</a:t>
            </a:r>
            <a:br>
              <a:rPr lang="en-US" sz="1800" dirty="0"/>
            </a:br>
            <a:r>
              <a:rPr lang="en-US" sz="1800" dirty="0"/>
              <a:t>  &lt;/</a:t>
            </a:r>
            <a:r>
              <a:rPr lang="en-US" sz="1800" dirty="0" err="1" smtClean="0"/>
              <a:t>tfoot</a:t>
            </a:r>
            <a:r>
              <a:rPr lang="en-US" sz="1800" dirty="0" smtClean="0"/>
              <a:t>&gt;</a:t>
            </a:r>
            <a:endParaRPr lang="fr-FR" sz="1800" dirty="0"/>
          </a:p>
          <a:p>
            <a:pPr marL="0" indent="0">
              <a:buNone/>
            </a:pPr>
            <a:r>
              <a:rPr lang="en-US" sz="1800" dirty="0" smtClean="0"/>
              <a:t>&lt;/table</a:t>
            </a:r>
            <a:r>
              <a:rPr lang="en-US" sz="1800" dirty="0"/>
              <a:t>&gt;</a:t>
            </a:r>
            <a:endParaRPr lang="fr-FR" sz="1800" dirty="0"/>
          </a:p>
        </p:txBody>
      </p:sp>
    </p:spTree>
    <p:extLst>
      <p:ext uri="{BB962C8B-B14F-4D97-AF65-F5344CB8AC3E}">
        <p14:creationId xmlns:p14="http://schemas.microsoft.com/office/powerpoint/2010/main" val="3685932686"/>
      </p:ext>
    </p:extLst>
  </p:cSld>
  <p:clrMapOvr>
    <a:masterClrMapping/>
  </p:clrMapOvr>
  <p:transition spd="slow">
    <p:wipe dir="d"/>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Balise &lt;</a:t>
            </a:r>
            <a:r>
              <a:rPr lang="fr-FR" dirty="0" err="1" smtClean="0"/>
              <a:t>tbody</a:t>
            </a:r>
            <a:r>
              <a:rPr lang="fr-FR" dirty="0" smtClean="0"/>
              <a:t>&gt; ... &lt;/</a:t>
            </a:r>
            <a:r>
              <a:rPr lang="fr-FR" dirty="0" err="1" smtClean="0"/>
              <a:t>tbody</a:t>
            </a:r>
            <a:r>
              <a:rPr lang="fr-FR" dirty="0" smtClean="0"/>
              <a:t>&gt;</a:t>
            </a:r>
            <a:endParaRPr lang="fr-FR" dirty="0"/>
          </a:p>
        </p:txBody>
      </p:sp>
      <p:sp>
        <p:nvSpPr>
          <p:cNvPr id="3" name="Espace réservé du contenu 2"/>
          <p:cNvSpPr>
            <a:spLocks noGrp="1"/>
          </p:cNvSpPr>
          <p:nvPr>
            <p:ph idx="1"/>
          </p:nvPr>
        </p:nvSpPr>
        <p:spPr>
          <a:xfrm>
            <a:off x="762000" y="1596413"/>
            <a:ext cx="8077200" cy="5000939"/>
          </a:xfrm>
        </p:spPr>
        <p:txBody>
          <a:bodyPr>
            <a:normAutofit/>
          </a:bodyPr>
          <a:lstStyle/>
          <a:p>
            <a:pPr marL="0" indent="0">
              <a:buNone/>
            </a:pPr>
            <a:r>
              <a:rPr lang="fr-FR" sz="2400" b="1" dirty="0">
                <a:solidFill>
                  <a:schemeClr val="accent2">
                    <a:lumMod val="75000"/>
                  </a:schemeClr>
                </a:solidFill>
              </a:rPr>
              <a:t>&lt;</a:t>
            </a:r>
            <a:r>
              <a:rPr lang="fr-FR" sz="2400" b="1" dirty="0" err="1" smtClean="0">
                <a:solidFill>
                  <a:schemeClr val="accent2">
                    <a:lumMod val="75000"/>
                  </a:schemeClr>
                </a:solidFill>
              </a:rPr>
              <a:t>tbody</a:t>
            </a:r>
            <a:r>
              <a:rPr lang="fr-FR" sz="2400" b="1" dirty="0" smtClean="0">
                <a:solidFill>
                  <a:schemeClr val="accent2">
                    <a:lumMod val="75000"/>
                  </a:schemeClr>
                </a:solidFill>
              </a:rPr>
              <a:t>&gt;</a:t>
            </a:r>
            <a:r>
              <a:rPr lang="fr-FR" sz="1800" dirty="0" smtClean="0"/>
              <a:t> </a:t>
            </a:r>
            <a:r>
              <a:rPr lang="fr-FR" sz="1800" dirty="0"/>
              <a:t>bloc conteneur qui décrit </a:t>
            </a:r>
            <a:r>
              <a:rPr lang="fr-FR" sz="1800" dirty="0" smtClean="0"/>
              <a:t>le corps d'un tableau. Il a comme parent une balise </a:t>
            </a:r>
            <a:r>
              <a:rPr lang="fr-FR" sz="1800" b="1" dirty="0" smtClean="0">
                <a:solidFill>
                  <a:schemeClr val="accent2">
                    <a:lumMod val="75000"/>
                  </a:schemeClr>
                </a:solidFill>
              </a:rPr>
              <a:t>&lt;table&gt;, </a:t>
            </a:r>
          </a:p>
          <a:p>
            <a:pPr marL="0" indent="0">
              <a:buNone/>
            </a:pPr>
            <a:r>
              <a:rPr lang="fr-FR" sz="1800" dirty="0" smtClean="0"/>
              <a:t>et comme enfant une ou plusieurs balises </a:t>
            </a:r>
            <a:r>
              <a:rPr lang="fr-FR" sz="1800" b="1" dirty="0" smtClean="0">
                <a:solidFill>
                  <a:schemeClr val="accent2">
                    <a:lumMod val="75000"/>
                  </a:schemeClr>
                </a:solidFill>
              </a:rPr>
              <a:t>&lt;tr&gt;&lt;td&gt;...&lt;/td&gt;&lt;/tr&gt;</a:t>
            </a:r>
          </a:p>
          <a:p>
            <a:pPr marL="0" indent="0">
              <a:buNone/>
            </a:pPr>
            <a:r>
              <a:rPr lang="fr-FR" sz="1800" dirty="0" smtClean="0"/>
              <a:t>Exemple :</a:t>
            </a:r>
          </a:p>
          <a:p>
            <a:pPr marL="0" indent="0">
              <a:buNone/>
            </a:pPr>
            <a:r>
              <a:rPr lang="en-US" sz="1800" dirty="0"/>
              <a:t>&lt;</a:t>
            </a:r>
            <a:r>
              <a:rPr lang="en-US" sz="1800" dirty="0" smtClean="0"/>
              <a:t>table&gt;</a:t>
            </a:r>
            <a:r>
              <a:rPr lang="en-US" sz="1800" dirty="0"/>
              <a:t/>
            </a:r>
            <a:br>
              <a:rPr lang="en-US" sz="1800" dirty="0"/>
            </a:br>
            <a:r>
              <a:rPr lang="en-US" sz="1800" dirty="0"/>
              <a:t>  &lt;</a:t>
            </a:r>
            <a:r>
              <a:rPr lang="en-US" sz="1800" dirty="0" err="1" smtClean="0"/>
              <a:t>tbody</a:t>
            </a:r>
            <a:r>
              <a:rPr lang="en-US" sz="1800" dirty="0" smtClean="0"/>
              <a:t>&gt;</a:t>
            </a:r>
            <a:r>
              <a:rPr lang="en-US" sz="1800" dirty="0"/>
              <a:t/>
            </a:r>
            <a:br>
              <a:rPr lang="en-US" sz="1800" dirty="0"/>
            </a:br>
            <a:r>
              <a:rPr lang="en-US" sz="1800" dirty="0"/>
              <a:t>    &lt;</a:t>
            </a:r>
            <a:r>
              <a:rPr lang="en-US" sz="1800" dirty="0" err="1"/>
              <a:t>tr</a:t>
            </a:r>
            <a:r>
              <a:rPr lang="en-US" sz="1800" dirty="0"/>
              <a:t>&gt;</a:t>
            </a:r>
            <a:br>
              <a:rPr lang="en-US" sz="1800" dirty="0"/>
            </a:br>
            <a:r>
              <a:rPr lang="en-US" sz="1800" dirty="0"/>
              <a:t>      &lt;</a:t>
            </a:r>
            <a:r>
              <a:rPr lang="en-US" sz="1800" dirty="0" smtClean="0"/>
              <a:t>td&gt;</a:t>
            </a:r>
            <a:r>
              <a:rPr lang="en-US" sz="1800" dirty="0" err="1" smtClean="0"/>
              <a:t>Janvier</a:t>
            </a:r>
            <a:r>
              <a:rPr lang="en-US" sz="1800" dirty="0" smtClean="0"/>
              <a:t>&lt;/td&gt;</a:t>
            </a:r>
            <a:r>
              <a:rPr lang="en-US" sz="1800" dirty="0"/>
              <a:t/>
            </a:r>
            <a:br>
              <a:rPr lang="en-US" sz="1800" dirty="0"/>
            </a:br>
            <a:r>
              <a:rPr lang="en-US" sz="1800" dirty="0"/>
              <a:t>      &lt;</a:t>
            </a:r>
            <a:r>
              <a:rPr lang="en-US" sz="1800" dirty="0" smtClean="0"/>
              <a:t>td&gt;100 €&lt;/td&gt;</a:t>
            </a:r>
            <a:r>
              <a:rPr lang="en-US" sz="1800" dirty="0"/>
              <a:t/>
            </a:r>
            <a:br>
              <a:rPr lang="en-US" sz="1800" dirty="0"/>
            </a:br>
            <a:r>
              <a:rPr lang="en-US" sz="1800" dirty="0"/>
              <a:t>    &lt;/</a:t>
            </a:r>
            <a:r>
              <a:rPr lang="en-US" sz="1800" dirty="0" err="1"/>
              <a:t>tr</a:t>
            </a:r>
            <a:r>
              <a:rPr lang="en-US" sz="1800" dirty="0" smtClean="0"/>
              <a:t>&gt;</a:t>
            </a:r>
          </a:p>
          <a:p>
            <a:pPr marL="0" indent="0">
              <a:buNone/>
            </a:pPr>
            <a:r>
              <a:rPr lang="en-US" sz="1800" dirty="0"/>
              <a:t> </a:t>
            </a:r>
            <a:r>
              <a:rPr lang="en-US" sz="1800" dirty="0" smtClean="0"/>
              <a:t>   &lt;</a:t>
            </a:r>
            <a:r>
              <a:rPr lang="en-US" sz="1800" dirty="0" err="1"/>
              <a:t>tr</a:t>
            </a:r>
            <a:r>
              <a:rPr lang="en-US" sz="1800" dirty="0"/>
              <a:t>&gt;</a:t>
            </a:r>
            <a:br>
              <a:rPr lang="en-US" sz="1800" dirty="0"/>
            </a:br>
            <a:r>
              <a:rPr lang="en-US" sz="1800" dirty="0"/>
              <a:t>      &lt;</a:t>
            </a:r>
            <a:r>
              <a:rPr lang="en-US" sz="1800" dirty="0" smtClean="0"/>
              <a:t>td&gt;</a:t>
            </a:r>
            <a:r>
              <a:rPr lang="en-US" sz="1800" dirty="0" err="1" smtClean="0"/>
              <a:t>Février</a:t>
            </a:r>
            <a:r>
              <a:rPr lang="en-US" sz="1800" dirty="0" smtClean="0"/>
              <a:t>&lt;/</a:t>
            </a:r>
            <a:r>
              <a:rPr lang="en-US" sz="1800" dirty="0"/>
              <a:t>td&gt;</a:t>
            </a:r>
            <a:br>
              <a:rPr lang="en-US" sz="1800" dirty="0"/>
            </a:br>
            <a:r>
              <a:rPr lang="en-US" sz="1800" dirty="0"/>
              <a:t>      &lt;</a:t>
            </a:r>
            <a:r>
              <a:rPr lang="en-US" sz="1800" dirty="0" smtClean="0"/>
              <a:t>td&gt;180 </a:t>
            </a:r>
            <a:r>
              <a:rPr lang="en-US" sz="1800" dirty="0"/>
              <a:t>€&lt;/td&gt;</a:t>
            </a:r>
            <a:br>
              <a:rPr lang="en-US" sz="1800" dirty="0"/>
            </a:br>
            <a:r>
              <a:rPr lang="en-US" sz="1800" dirty="0"/>
              <a:t>    &lt;/</a:t>
            </a:r>
            <a:r>
              <a:rPr lang="en-US" sz="1800" dirty="0" err="1"/>
              <a:t>tr</a:t>
            </a:r>
            <a:r>
              <a:rPr lang="en-US" sz="1800" dirty="0"/>
              <a:t>&gt;</a:t>
            </a:r>
            <a:br>
              <a:rPr lang="en-US" sz="1800" dirty="0"/>
            </a:br>
            <a:r>
              <a:rPr lang="en-US" sz="1800" dirty="0"/>
              <a:t>  &lt;/</a:t>
            </a:r>
            <a:r>
              <a:rPr lang="en-US" sz="1800" dirty="0" err="1" smtClean="0"/>
              <a:t>tbody</a:t>
            </a:r>
            <a:r>
              <a:rPr lang="en-US" sz="1800" dirty="0" smtClean="0"/>
              <a:t>&gt;</a:t>
            </a:r>
            <a:endParaRPr lang="fr-FR" sz="1800" dirty="0"/>
          </a:p>
          <a:p>
            <a:pPr marL="0" indent="0">
              <a:buNone/>
            </a:pPr>
            <a:r>
              <a:rPr lang="en-US" sz="1800" dirty="0" smtClean="0"/>
              <a:t>&lt;/table</a:t>
            </a:r>
            <a:r>
              <a:rPr lang="en-US" sz="1800" dirty="0"/>
              <a:t>&gt;</a:t>
            </a:r>
            <a:endParaRPr lang="fr-FR" sz="1800" dirty="0"/>
          </a:p>
        </p:txBody>
      </p:sp>
    </p:spTree>
    <p:extLst>
      <p:ext uri="{BB962C8B-B14F-4D97-AF65-F5344CB8AC3E}">
        <p14:creationId xmlns:p14="http://schemas.microsoft.com/office/powerpoint/2010/main" val="1476653270"/>
      </p:ext>
    </p:extLst>
  </p:cSld>
  <p:clrMapOvr>
    <a:masterClrMapping/>
  </p:clrMapOvr>
  <p:transition spd="slow">
    <p:wipe dir="d"/>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Balise &lt;</a:t>
            </a:r>
            <a:r>
              <a:rPr lang="fr-FR" dirty="0" err="1" smtClean="0"/>
              <a:t>caption</a:t>
            </a:r>
            <a:r>
              <a:rPr lang="fr-FR" dirty="0" smtClean="0"/>
              <a:t>&gt; ... &lt;/</a:t>
            </a:r>
            <a:r>
              <a:rPr lang="fr-FR" dirty="0" err="1" smtClean="0"/>
              <a:t>caption</a:t>
            </a:r>
            <a:r>
              <a:rPr lang="fr-FR" dirty="0" smtClean="0"/>
              <a:t>&gt;</a:t>
            </a:r>
            <a:endParaRPr lang="fr-FR" dirty="0"/>
          </a:p>
        </p:txBody>
      </p:sp>
      <p:sp>
        <p:nvSpPr>
          <p:cNvPr id="3" name="Espace réservé du contenu 2"/>
          <p:cNvSpPr>
            <a:spLocks noGrp="1"/>
          </p:cNvSpPr>
          <p:nvPr>
            <p:ph idx="1"/>
          </p:nvPr>
        </p:nvSpPr>
        <p:spPr>
          <a:xfrm>
            <a:off x="762000" y="1596413"/>
            <a:ext cx="8077200" cy="5000939"/>
          </a:xfrm>
        </p:spPr>
        <p:txBody>
          <a:bodyPr>
            <a:normAutofit/>
          </a:bodyPr>
          <a:lstStyle/>
          <a:p>
            <a:pPr marL="0" indent="0">
              <a:buNone/>
            </a:pPr>
            <a:r>
              <a:rPr lang="fr-FR" sz="2400" b="1" dirty="0" smtClean="0">
                <a:solidFill>
                  <a:schemeClr val="accent2">
                    <a:lumMod val="75000"/>
                  </a:schemeClr>
                </a:solidFill>
              </a:rPr>
              <a:t>&lt;</a:t>
            </a:r>
            <a:r>
              <a:rPr lang="fr-FR" sz="2400" b="1" dirty="0" err="1" smtClean="0">
                <a:solidFill>
                  <a:schemeClr val="accent2">
                    <a:lumMod val="75000"/>
                  </a:schemeClr>
                </a:solidFill>
              </a:rPr>
              <a:t>caption</a:t>
            </a:r>
            <a:r>
              <a:rPr lang="fr-FR" sz="2400" b="1" dirty="0" smtClean="0">
                <a:solidFill>
                  <a:schemeClr val="accent2">
                    <a:lumMod val="75000"/>
                  </a:schemeClr>
                </a:solidFill>
              </a:rPr>
              <a:t>&gt;</a:t>
            </a:r>
            <a:r>
              <a:rPr lang="fr-FR" sz="1800" dirty="0" smtClean="0"/>
              <a:t> contient le titre du tableau qui est affiché au-dessus du tableau</a:t>
            </a:r>
          </a:p>
          <a:p>
            <a:pPr marL="0" indent="0">
              <a:buNone/>
            </a:pPr>
            <a:r>
              <a:rPr lang="fr-FR" sz="1800" dirty="0" smtClean="0"/>
              <a:t>Exemple :</a:t>
            </a:r>
          </a:p>
          <a:p>
            <a:pPr marL="0" indent="0">
              <a:buNone/>
            </a:pPr>
            <a:r>
              <a:rPr lang="en-US" sz="1800" dirty="0"/>
              <a:t>&lt;</a:t>
            </a:r>
            <a:r>
              <a:rPr lang="en-US" sz="1800" dirty="0" smtClean="0"/>
              <a:t>table&gt;</a:t>
            </a:r>
          </a:p>
          <a:p>
            <a:pPr marL="0" indent="0">
              <a:buNone/>
            </a:pPr>
            <a:r>
              <a:rPr lang="en-US" sz="1800" dirty="0" smtClean="0"/>
              <a:t>  &lt;caption&gt;Ce que </a:t>
            </a:r>
            <a:r>
              <a:rPr lang="en-US" sz="1800" dirty="0" err="1" smtClean="0"/>
              <a:t>j'économise</a:t>
            </a:r>
            <a:r>
              <a:rPr lang="en-US" sz="1800" dirty="0" smtClean="0"/>
              <a:t>&lt;/caption&gt;</a:t>
            </a:r>
            <a:r>
              <a:rPr lang="en-US" sz="1800" dirty="0"/>
              <a:t/>
            </a:r>
            <a:br>
              <a:rPr lang="en-US" sz="1800" dirty="0"/>
            </a:br>
            <a:r>
              <a:rPr lang="en-US" sz="1800" dirty="0"/>
              <a:t>  &lt;</a:t>
            </a:r>
            <a:r>
              <a:rPr lang="en-US" sz="1800" dirty="0" err="1" smtClean="0"/>
              <a:t>tbody</a:t>
            </a:r>
            <a:r>
              <a:rPr lang="en-US" sz="1800" dirty="0" smtClean="0"/>
              <a:t>&gt;</a:t>
            </a:r>
            <a:r>
              <a:rPr lang="en-US" sz="1800" dirty="0"/>
              <a:t/>
            </a:r>
            <a:br>
              <a:rPr lang="en-US" sz="1800" dirty="0"/>
            </a:br>
            <a:r>
              <a:rPr lang="en-US" sz="1800" dirty="0"/>
              <a:t>    &lt;</a:t>
            </a:r>
            <a:r>
              <a:rPr lang="en-US" sz="1800" dirty="0" err="1"/>
              <a:t>tr</a:t>
            </a:r>
            <a:r>
              <a:rPr lang="en-US" sz="1800" dirty="0"/>
              <a:t>&gt;</a:t>
            </a:r>
            <a:br>
              <a:rPr lang="en-US" sz="1800" dirty="0"/>
            </a:br>
            <a:r>
              <a:rPr lang="en-US" sz="1800" dirty="0"/>
              <a:t>      &lt;</a:t>
            </a:r>
            <a:r>
              <a:rPr lang="en-US" sz="1800" dirty="0" smtClean="0"/>
              <a:t>td&gt;</a:t>
            </a:r>
            <a:r>
              <a:rPr lang="en-US" sz="1800" dirty="0" err="1" smtClean="0"/>
              <a:t>Janvier</a:t>
            </a:r>
            <a:r>
              <a:rPr lang="en-US" sz="1800" dirty="0" smtClean="0"/>
              <a:t>&lt;/td&gt;</a:t>
            </a:r>
            <a:r>
              <a:rPr lang="en-US" sz="1800" dirty="0"/>
              <a:t/>
            </a:r>
            <a:br>
              <a:rPr lang="en-US" sz="1800" dirty="0"/>
            </a:br>
            <a:r>
              <a:rPr lang="en-US" sz="1800" dirty="0"/>
              <a:t>      &lt;</a:t>
            </a:r>
            <a:r>
              <a:rPr lang="en-US" sz="1800" dirty="0" smtClean="0"/>
              <a:t>td&gt;100 €&lt;/td&gt;</a:t>
            </a:r>
            <a:r>
              <a:rPr lang="en-US" sz="1800" dirty="0"/>
              <a:t/>
            </a:r>
            <a:br>
              <a:rPr lang="en-US" sz="1800" dirty="0"/>
            </a:br>
            <a:r>
              <a:rPr lang="en-US" sz="1800" dirty="0"/>
              <a:t>    &lt;/</a:t>
            </a:r>
            <a:r>
              <a:rPr lang="en-US" sz="1800" dirty="0" err="1"/>
              <a:t>tr</a:t>
            </a:r>
            <a:r>
              <a:rPr lang="en-US" sz="1800" dirty="0" smtClean="0"/>
              <a:t>&gt;</a:t>
            </a:r>
          </a:p>
          <a:p>
            <a:pPr marL="0" indent="0">
              <a:buNone/>
            </a:pPr>
            <a:r>
              <a:rPr lang="en-US" sz="1800" dirty="0"/>
              <a:t> </a:t>
            </a:r>
            <a:r>
              <a:rPr lang="en-US" sz="1800" dirty="0" smtClean="0"/>
              <a:t>   &lt;</a:t>
            </a:r>
            <a:r>
              <a:rPr lang="en-US" sz="1800" dirty="0" err="1"/>
              <a:t>tr</a:t>
            </a:r>
            <a:r>
              <a:rPr lang="en-US" sz="1800" dirty="0"/>
              <a:t>&gt;</a:t>
            </a:r>
            <a:br>
              <a:rPr lang="en-US" sz="1800" dirty="0"/>
            </a:br>
            <a:r>
              <a:rPr lang="en-US" sz="1800" dirty="0"/>
              <a:t>      &lt;</a:t>
            </a:r>
            <a:r>
              <a:rPr lang="en-US" sz="1800" dirty="0" smtClean="0"/>
              <a:t>td&gt;</a:t>
            </a:r>
            <a:r>
              <a:rPr lang="en-US" sz="1800" dirty="0" err="1" smtClean="0"/>
              <a:t>Février</a:t>
            </a:r>
            <a:r>
              <a:rPr lang="en-US" sz="1800" dirty="0" smtClean="0"/>
              <a:t>&lt;/</a:t>
            </a:r>
            <a:r>
              <a:rPr lang="en-US" sz="1800" dirty="0"/>
              <a:t>td&gt;</a:t>
            </a:r>
            <a:br>
              <a:rPr lang="en-US" sz="1800" dirty="0"/>
            </a:br>
            <a:r>
              <a:rPr lang="en-US" sz="1800" dirty="0"/>
              <a:t>      &lt;</a:t>
            </a:r>
            <a:r>
              <a:rPr lang="en-US" sz="1800" dirty="0" smtClean="0"/>
              <a:t>td&gt;180 </a:t>
            </a:r>
            <a:r>
              <a:rPr lang="en-US" sz="1800" dirty="0"/>
              <a:t>€&lt;/td&gt;</a:t>
            </a:r>
            <a:br>
              <a:rPr lang="en-US" sz="1800" dirty="0"/>
            </a:br>
            <a:r>
              <a:rPr lang="en-US" sz="1800" dirty="0"/>
              <a:t>    &lt;/</a:t>
            </a:r>
            <a:r>
              <a:rPr lang="en-US" sz="1800" dirty="0" err="1"/>
              <a:t>tr</a:t>
            </a:r>
            <a:r>
              <a:rPr lang="en-US" sz="1800" dirty="0"/>
              <a:t>&gt;</a:t>
            </a:r>
            <a:br>
              <a:rPr lang="en-US" sz="1800" dirty="0"/>
            </a:br>
            <a:r>
              <a:rPr lang="en-US" sz="1800" dirty="0"/>
              <a:t>  &lt;/</a:t>
            </a:r>
            <a:r>
              <a:rPr lang="en-US" sz="1800" dirty="0" err="1" smtClean="0"/>
              <a:t>tbody</a:t>
            </a:r>
            <a:r>
              <a:rPr lang="en-US" sz="1800" dirty="0" smtClean="0"/>
              <a:t>&gt;</a:t>
            </a:r>
            <a:endParaRPr lang="fr-FR" sz="1800" dirty="0"/>
          </a:p>
          <a:p>
            <a:pPr marL="0" indent="0">
              <a:buNone/>
            </a:pPr>
            <a:r>
              <a:rPr lang="en-US" sz="1800" dirty="0" smtClean="0"/>
              <a:t>&lt;/table</a:t>
            </a:r>
            <a:r>
              <a:rPr lang="en-US" sz="1800" dirty="0"/>
              <a:t>&gt;</a:t>
            </a:r>
            <a:endParaRPr lang="fr-FR" sz="1800" dirty="0"/>
          </a:p>
        </p:txBody>
      </p:sp>
      <p:pic>
        <p:nvPicPr>
          <p:cNvPr id="4" name="Image 3"/>
          <p:cNvPicPr>
            <a:picLocks noChangeAspect="1"/>
          </p:cNvPicPr>
          <p:nvPr/>
        </p:nvPicPr>
        <p:blipFill>
          <a:blip r:embed="rId2"/>
          <a:stretch>
            <a:fillRect/>
          </a:stretch>
        </p:blipFill>
        <p:spPr>
          <a:xfrm>
            <a:off x="3995936" y="3645024"/>
            <a:ext cx="4350230" cy="1633711"/>
          </a:xfrm>
          <a:prstGeom prst="rect">
            <a:avLst/>
          </a:prstGeom>
        </p:spPr>
      </p:pic>
    </p:spTree>
    <p:extLst>
      <p:ext uri="{BB962C8B-B14F-4D97-AF65-F5344CB8AC3E}">
        <p14:creationId xmlns:p14="http://schemas.microsoft.com/office/powerpoint/2010/main" val="45731115"/>
      </p:ext>
    </p:extLst>
  </p:cSld>
  <p:clrMapOvr>
    <a:masterClrMapping/>
  </p:clrMapOvr>
  <p:transition spd="slow">
    <p:wipe dir="d"/>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Balises &lt;table&gt; ... au complet</a:t>
            </a:r>
            <a:endParaRPr lang="fr-FR" dirty="0"/>
          </a:p>
        </p:txBody>
      </p:sp>
      <p:sp>
        <p:nvSpPr>
          <p:cNvPr id="3" name="Espace réservé du contenu 2"/>
          <p:cNvSpPr>
            <a:spLocks noGrp="1"/>
          </p:cNvSpPr>
          <p:nvPr>
            <p:ph idx="1"/>
          </p:nvPr>
        </p:nvSpPr>
        <p:spPr>
          <a:xfrm>
            <a:off x="762000" y="1596413"/>
            <a:ext cx="8077200" cy="4856923"/>
          </a:xfrm>
        </p:spPr>
        <p:txBody>
          <a:bodyPr numCol="2">
            <a:normAutofit/>
          </a:bodyPr>
          <a:lstStyle/>
          <a:p>
            <a:pPr marL="0" indent="0">
              <a:buNone/>
            </a:pPr>
            <a:r>
              <a:rPr lang="en-US" sz="1800" b="1" dirty="0" smtClean="0">
                <a:solidFill>
                  <a:srgbClr val="FF0000"/>
                </a:solidFill>
              </a:rPr>
              <a:t>&lt;table&gt;</a:t>
            </a:r>
          </a:p>
          <a:p>
            <a:pPr marL="0" indent="0">
              <a:buNone/>
            </a:pPr>
            <a:r>
              <a:rPr lang="en-US" sz="1800" dirty="0"/>
              <a:t> </a:t>
            </a:r>
            <a:r>
              <a:rPr lang="en-US" sz="1800" dirty="0" smtClean="0"/>
              <a:t> &lt;caption&gt;</a:t>
            </a:r>
            <a:r>
              <a:rPr lang="en-US" sz="1800" dirty="0" err="1" smtClean="0"/>
              <a:t>titre</a:t>
            </a:r>
            <a:r>
              <a:rPr lang="en-US" sz="1800" dirty="0" smtClean="0"/>
              <a:t>&lt;/caption&gt;</a:t>
            </a:r>
            <a:r>
              <a:rPr lang="en-US" sz="1800" b="1" dirty="0">
                <a:solidFill>
                  <a:srgbClr val="FF0000"/>
                </a:solidFill>
              </a:rPr>
              <a:t/>
            </a:r>
            <a:br>
              <a:rPr lang="en-US" sz="1800" b="1" dirty="0">
                <a:solidFill>
                  <a:srgbClr val="FF0000"/>
                </a:solidFill>
              </a:rPr>
            </a:br>
            <a:r>
              <a:rPr lang="en-US" sz="1800" dirty="0"/>
              <a:t>  &lt;</a:t>
            </a:r>
            <a:r>
              <a:rPr lang="en-US" sz="1800" dirty="0" err="1"/>
              <a:t>thead</a:t>
            </a:r>
            <a:r>
              <a:rPr lang="en-US" sz="1800" dirty="0"/>
              <a:t>&gt;</a:t>
            </a:r>
            <a:br>
              <a:rPr lang="en-US" sz="1800" dirty="0"/>
            </a:br>
            <a:r>
              <a:rPr lang="en-US" sz="1800" dirty="0"/>
              <a:t>    &lt;</a:t>
            </a:r>
            <a:r>
              <a:rPr lang="en-US" sz="1800" dirty="0" err="1"/>
              <a:t>tr</a:t>
            </a:r>
            <a:r>
              <a:rPr lang="en-US" sz="1800" dirty="0"/>
              <a:t>&gt;</a:t>
            </a:r>
            <a:br>
              <a:rPr lang="en-US" sz="1800" dirty="0"/>
            </a:br>
            <a:r>
              <a:rPr lang="en-US" sz="1800" dirty="0"/>
              <a:t>      &lt;</a:t>
            </a:r>
            <a:r>
              <a:rPr lang="en-US" sz="1800" dirty="0" err="1" smtClean="0"/>
              <a:t>th</a:t>
            </a:r>
            <a:r>
              <a:rPr lang="en-US" sz="1800" dirty="0" smtClean="0"/>
              <a:t>&gt;</a:t>
            </a:r>
            <a:r>
              <a:rPr lang="en-US" sz="1800" dirty="0" err="1" smtClean="0"/>
              <a:t>Mois</a:t>
            </a:r>
            <a:r>
              <a:rPr lang="en-US" sz="1800" dirty="0" smtClean="0"/>
              <a:t>&lt;/</a:t>
            </a:r>
            <a:r>
              <a:rPr lang="en-US" sz="1800" dirty="0" err="1"/>
              <a:t>th</a:t>
            </a:r>
            <a:r>
              <a:rPr lang="en-US" sz="1800" dirty="0"/>
              <a:t>&gt;</a:t>
            </a:r>
            <a:br>
              <a:rPr lang="en-US" sz="1800" dirty="0"/>
            </a:br>
            <a:r>
              <a:rPr lang="en-US" sz="1800" dirty="0"/>
              <a:t>      &lt;</a:t>
            </a:r>
            <a:r>
              <a:rPr lang="en-US" sz="1800" dirty="0" err="1" smtClean="0"/>
              <a:t>th</a:t>
            </a:r>
            <a:r>
              <a:rPr lang="en-US" sz="1800" dirty="0" smtClean="0"/>
              <a:t>&gt;</a:t>
            </a:r>
            <a:r>
              <a:rPr lang="en-US" sz="1800" dirty="0" err="1" smtClean="0"/>
              <a:t>Épargne</a:t>
            </a:r>
            <a:r>
              <a:rPr lang="en-US" sz="1800" dirty="0" smtClean="0"/>
              <a:t>&lt;/</a:t>
            </a:r>
            <a:r>
              <a:rPr lang="en-US" sz="1800" dirty="0" err="1"/>
              <a:t>th</a:t>
            </a:r>
            <a:r>
              <a:rPr lang="en-US" sz="1800" dirty="0"/>
              <a:t>&gt;</a:t>
            </a:r>
            <a:br>
              <a:rPr lang="en-US" sz="1800" dirty="0"/>
            </a:br>
            <a:r>
              <a:rPr lang="en-US" sz="1800" dirty="0"/>
              <a:t>    &lt;/</a:t>
            </a:r>
            <a:r>
              <a:rPr lang="en-US" sz="1800" dirty="0" err="1"/>
              <a:t>tr</a:t>
            </a:r>
            <a:r>
              <a:rPr lang="en-US" sz="1800" dirty="0"/>
              <a:t>&gt;</a:t>
            </a:r>
            <a:br>
              <a:rPr lang="en-US" sz="1800" dirty="0"/>
            </a:br>
            <a:r>
              <a:rPr lang="en-US" sz="1800" dirty="0"/>
              <a:t>  &lt;/</a:t>
            </a:r>
            <a:r>
              <a:rPr lang="en-US" sz="1800" dirty="0" err="1"/>
              <a:t>thead</a:t>
            </a:r>
            <a:r>
              <a:rPr lang="en-US" sz="1800" dirty="0"/>
              <a:t>&gt;</a:t>
            </a:r>
            <a:endParaRPr lang="fr-FR" sz="1800" dirty="0"/>
          </a:p>
          <a:p>
            <a:pPr marL="0" indent="0">
              <a:buNone/>
            </a:pPr>
            <a:r>
              <a:rPr lang="en-US" sz="1800" dirty="0" smtClean="0"/>
              <a:t>   &lt;</a:t>
            </a:r>
            <a:r>
              <a:rPr lang="en-US" sz="1800" dirty="0" err="1"/>
              <a:t>tfoot</a:t>
            </a:r>
            <a:r>
              <a:rPr lang="en-US" sz="1800" dirty="0"/>
              <a:t>&gt;</a:t>
            </a:r>
            <a:br>
              <a:rPr lang="en-US" sz="1800" dirty="0"/>
            </a:br>
            <a:r>
              <a:rPr lang="en-US" sz="1800" dirty="0"/>
              <a:t>    &lt;</a:t>
            </a:r>
            <a:r>
              <a:rPr lang="en-US" sz="1800" dirty="0" err="1"/>
              <a:t>tr</a:t>
            </a:r>
            <a:r>
              <a:rPr lang="en-US" sz="1800" dirty="0"/>
              <a:t>&gt;</a:t>
            </a:r>
            <a:br>
              <a:rPr lang="en-US" sz="1800" dirty="0"/>
            </a:br>
            <a:r>
              <a:rPr lang="en-US" sz="1800" dirty="0"/>
              <a:t>      &lt;td&gt;Total&lt;/td&gt;</a:t>
            </a:r>
            <a:br>
              <a:rPr lang="en-US" sz="1800" dirty="0"/>
            </a:br>
            <a:r>
              <a:rPr lang="en-US" sz="1800" dirty="0"/>
              <a:t>      &lt;td&gt;280€&lt;/td&gt;</a:t>
            </a:r>
            <a:br>
              <a:rPr lang="en-US" sz="1800" dirty="0"/>
            </a:br>
            <a:r>
              <a:rPr lang="en-US" sz="1800" dirty="0"/>
              <a:t>    &lt;/</a:t>
            </a:r>
            <a:r>
              <a:rPr lang="en-US" sz="1800" dirty="0" err="1"/>
              <a:t>tr</a:t>
            </a:r>
            <a:r>
              <a:rPr lang="en-US" sz="1800" dirty="0"/>
              <a:t>&gt;</a:t>
            </a:r>
            <a:br>
              <a:rPr lang="en-US" sz="1800" dirty="0"/>
            </a:br>
            <a:r>
              <a:rPr lang="en-US" sz="1800" dirty="0"/>
              <a:t>  &lt;/</a:t>
            </a:r>
            <a:r>
              <a:rPr lang="en-US" sz="1800" dirty="0" err="1"/>
              <a:t>tfoot</a:t>
            </a:r>
            <a:r>
              <a:rPr lang="en-US" sz="1800" dirty="0" smtClean="0"/>
              <a:t>&gt;</a:t>
            </a:r>
          </a:p>
          <a:p>
            <a:pPr marL="0" indent="0">
              <a:buNone/>
            </a:pPr>
            <a:r>
              <a:rPr lang="en-US" sz="1800" b="1" dirty="0" smtClean="0">
                <a:solidFill>
                  <a:srgbClr val="FF0000"/>
                </a:solidFill>
              </a:rPr>
              <a:t>  &lt;</a:t>
            </a:r>
            <a:r>
              <a:rPr lang="en-US" sz="1800" b="1" dirty="0" err="1">
                <a:solidFill>
                  <a:srgbClr val="FF0000"/>
                </a:solidFill>
              </a:rPr>
              <a:t>tbody</a:t>
            </a:r>
            <a:r>
              <a:rPr lang="en-US" sz="1800" b="1" dirty="0">
                <a:solidFill>
                  <a:srgbClr val="FF0000"/>
                </a:solidFill>
              </a:rPr>
              <a:t>&gt;</a:t>
            </a:r>
            <a:br>
              <a:rPr lang="en-US" sz="1800" b="1" dirty="0">
                <a:solidFill>
                  <a:srgbClr val="FF0000"/>
                </a:solidFill>
              </a:rPr>
            </a:br>
            <a:r>
              <a:rPr lang="en-US" sz="1800" dirty="0"/>
              <a:t>    &lt;</a:t>
            </a:r>
            <a:r>
              <a:rPr lang="en-US" sz="1800" dirty="0" err="1"/>
              <a:t>tr</a:t>
            </a:r>
            <a:r>
              <a:rPr lang="en-US" sz="1800" dirty="0"/>
              <a:t>&gt;</a:t>
            </a:r>
            <a:br>
              <a:rPr lang="en-US" sz="1800" dirty="0"/>
            </a:br>
            <a:r>
              <a:rPr lang="en-US" sz="1800" dirty="0"/>
              <a:t>      &lt;td&gt;</a:t>
            </a:r>
            <a:r>
              <a:rPr lang="en-US" sz="1800" dirty="0" err="1"/>
              <a:t>Janvier</a:t>
            </a:r>
            <a:r>
              <a:rPr lang="en-US" sz="1800" dirty="0"/>
              <a:t>&lt;/td&gt;</a:t>
            </a:r>
            <a:br>
              <a:rPr lang="en-US" sz="1800" dirty="0"/>
            </a:br>
            <a:r>
              <a:rPr lang="en-US" sz="1800" dirty="0"/>
              <a:t>      &lt;td&gt;100 €&lt;/td&gt;</a:t>
            </a:r>
            <a:br>
              <a:rPr lang="en-US" sz="1800" dirty="0"/>
            </a:br>
            <a:r>
              <a:rPr lang="en-US" sz="1800" dirty="0"/>
              <a:t>    &lt;/</a:t>
            </a:r>
            <a:r>
              <a:rPr lang="en-US" sz="1800" dirty="0" err="1"/>
              <a:t>tr</a:t>
            </a:r>
            <a:r>
              <a:rPr lang="en-US" sz="1800" dirty="0"/>
              <a:t>&gt;</a:t>
            </a:r>
          </a:p>
          <a:p>
            <a:pPr marL="0" indent="0">
              <a:buNone/>
            </a:pPr>
            <a:r>
              <a:rPr lang="en-US" sz="1800" dirty="0"/>
              <a:t>    &lt;</a:t>
            </a:r>
            <a:r>
              <a:rPr lang="en-US" sz="1800" dirty="0" err="1"/>
              <a:t>tr</a:t>
            </a:r>
            <a:r>
              <a:rPr lang="en-US" sz="1800" dirty="0"/>
              <a:t>&gt;</a:t>
            </a:r>
            <a:br>
              <a:rPr lang="en-US" sz="1800" dirty="0"/>
            </a:br>
            <a:r>
              <a:rPr lang="en-US" sz="1800" dirty="0"/>
              <a:t>      &lt;td&gt;</a:t>
            </a:r>
            <a:r>
              <a:rPr lang="en-US" sz="1800" dirty="0" err="1"/>
              <a:t>Février</a:t>
            </a:r>
            <a:r>
              <a:rPr lang="en-US" sz="1800" dirty="0"/>
              <a:t>&lt;/td&gt;</a:t>
            </a:r>
            <a:br>
              <a:rPr lang="en-US" sz="1800" dirty="0"/>
            </a:br>
            <a:r>
              <a:rPr lang="en-US" sz="1800" dirty="0"/>
              <a:t>      &lt;td&gt;180 €&lt;/td&gt;</a:t>
            </a:r>
            <a:br>
              <a:rPr lang="en-US" sz="1800" dirty="0"/>
            </a:br>
            <a:r>
              <a:rPr lang="en-US" sz="1800" dirty="0"/>
              <a:t>    &lt;/</a:t>
            </a:r>
            <a:r>
              <a:rPr lang="en-US" sz="1800" dirty="0" err="1"/>
              <a:t>tr</a:t>
            </a:r>
            <a:r>
              <a:rPr lang="en-US" sz="1800" dirty="0"/>
              <a:t>&gt;</a:t>
            </a:r>
            <a:br>
              <a:rPr lang="en-US" sz="1800" dirty="0"/>
            </a:br>
            <a:r>
              <a:rPr lang="en-US" sz="1800" dirty="0"/>
              <a:t>  </a:t>
            </a:r>
            <a:r>
              <a:rPr lang="en-US" sz="1800" b="1" dirty="0">
                <a:solidFill>
                  <a:srgbClr val="FF0000"/>
                </a:solidFill>
              </a:rPr>
              <a:t>&lt;/</a:t>
            </a:r>
            <a:r>
              <a:rPr lang="en-US" sz="1800" b="1" dirty="0" err="1">
                <a:solidFill>
                  <a:srgbClr val="FF0000"/>
                </a:solidFill>
              </a:rPr>
              <a:t>tbody</a:t>
            </a:r>
            <a:r>
              <a:rPr lang="en-US" sz="1800" b="1" dirty="0" smtClean="0">
                <a:solidFill>
                  <a:srgbClr val="FF0000"/>
                </a:solidFill>
              </a:rPr>
              <a:t>&gt;</a:t>
            </a:r>
          </a:p>
          <a:p>
            <a:pPr marL="0" indent="0">
              <a:buNone/>
            </a:pPr>
            <a:r>
              <a:rPr lang="en-US" sz="1800" b="1" dirty="0" smtClean="0">
                <a:solidFill>
                  <a:srgbClr val="FF0000"/>
                </a:solidFill>
              </a:rPr>
              <a:t>&lt;/table&gt;</a:t>
            </a:r>
            <a:endParaRPr lang="fr-FR" sz="1800" b="1" dirty="0">
              <a:solidFill>
                <a:srgbClr val="FF0000"/>
              </a:solidFill>
            </a:endParaRPr>
          </a:p>
          <a:p>
            <a:pPr marL="0" indent="0">
              <a:buNone/>
            </a:pPr>
            <a:endParaRPr lang="fr-FR" sz="1800" dirty="0"/>
          </a:p>
          <a:p>
            <a:pPr marL="0" indent="0">
              <a:buNone/>
            </a:pPr>
            <a:endParaRPr lang="fr-FR" sz="1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208" y="4509120"/>
            <a:ext cx="2000250" cy="1762125"/>
          </a:xfrm>
          <a:prstGeom prst="rect">
            <a:avLst/>
          </a:prstGeom>
          <a:noFill/>
          <a:ln w="25400" cmpd="thinThick">
            <a:solidFill>
              <a:srgbClr val="7030A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50362192"/>
      </p:ext>
    </p:extLst>
  </p:cSld>
  <p:clrMapOvr>
    <a:masterClrMapping/>
  </p:clrMapOvr>
  <p:transition spd="slow">
    <p:wipe dir="d"/>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Balise &lt;td&gt; ... &lt;/td&gt;</a:t>
            </a:r>
            <a:br>
              <a:rPr lang="fr-FR" dirty="0" smtClean="0"/>
            </a:br>
            <a:r>
              <a:rPr lang="fr-FR" dirty="0" smtClean="0"/>
              <a:t>attributs </a:t>
            </a:r>
            <a:r>
              <a:rPr lang="fr-FR" b="1" dirty="0" err="1" smtClean="0">
                <a:solidFill>
                  <a:schemeClr val="accent2">
                    <a:lumMod val="75000"/>
                  </a:schemeClr>
                </a:solidFill>
              </a:rPr>
              <a:t>colspan</a:t>
            </a:r>
            <a:r>
              <a:rPr lang="fr-FR" dirty="0" smtClean="0"/>
              <a:t> et </a:t>
            </a:r>
            <a:r>
              <a:rPr lang="fr-FR" b="1" dirty="0" err="1">
                <a:solidFill>
                  <a:schemeClr val="accent2">
                    <a:lumMod val="75000"/>
                  </a:schemeClr>
                </a:solidFill>
              </a:rPr>
              <a:t>rowspan</a:t>
            </a:r>
            <a:endParaRPr lang="fr-FR" b="1" dirty="0">
              <a:solidFill>
                <a:schemeClr val="accent2">
                  <a:lumMod val="75000"/>
                </a:schemeClr>
              </a:solidFill>
            </a:endParaRPr>
          </a:p>
        </p:txBody>
      </p:sp>
      <p:sp>
        <p:nvSpPr>
          <p:cNvPr id="3" name="Espace réservé du contenu 2"/>
          <p:cNvSpPr>
            <a:spLocks noGrp="1"/>
          </p:cNvSpPr>
          <p:nvPr>
            <p:ph idx="1"/>
          </p:nvPr>
        </p:nvSpPr>
        <p:spPr/>
        <p:txBody>
          <a:bodyPr>
            <a:normAutofit/>
          </a:bodyPr>
          <a:lstStyle/>
          <a:p>
            <a:pPr marL="0" indent="0">
              <a:buNone/>
            </a:pPr>
            <a:r>
              <a:rPr lang="fr-FR" sz="1800" dirty="0" smtClean="0"/>
              <a:t>La balise</a:t>
            </a:r>
            <a:r>
              <a:rPr lang="fr-FR" sz="1800" b="1" dirty="0" smtClean="0">
                <a:solidFill>
                  <a:schemeClr val="accent2">
                    <a:lumMod val="75000"/>
                  </a:schemeClr>
                </a:solidFill>
              </a:rPr>
              <a:t> &lt;tr&gt; </a:t>
            </a:r>
            <a:r>
              <a:rPr lang="fr-FR" sz="1800" dirty="0" smtClean="0"/>
              <a:t>ne possède plus aucun attribut en HTML5 et en HTML4 il est préférable de définir ses caractéristiques à l'aide des CSS.</a:t>
            </a:r>
          </a:p>
          <a:p>
            <a:pPr marL="0" indent="0">
              <a:buNone/>
            </a:pPr>
            <a:r>
              <a:rPr lang="fr-FR" sz="1800" dirty="0" smtClean="0"/>
              <a:t>De même, la balise &lt;td&gt; ne conserve plus que trois attributs en HTML5, dont un qui ne sert que pour l'accessibilité (headers) et deux qui ont un rôle très important dans la présentation des tableaux : </a:t>
            </a:r>
            <a:r>
              <a:rPr lang="fr-FR" sz="1800" dirty="0" err="1" smtClean="0">
                <a:solidFill>
                  <a:srgbClr val="2403E7"/>
                </a:solidFill>
              </a:rPr>
              <a:t>colspan</a:t>
            </a:r>
            <a:r>
              <a:rPr lang="fr-FR" sz="1800" dirty="0" smtClean="0"/>
              <a:t> et</a:t>
            </a:r>
            <a:r>
              <a:rPr lang="fr-FR" sz="1800" dirty="0" smtClean="0">
                <a:solidFill>
                  <a:srgbClr val="2403E7"/>
                </a:solidFill>
              </a:rPr>
              <a:t> </a:t>
            </a:r>
            <a:r>
              <a:rPr lang="fr-FR" sz="1800" dirty="0" err="1" smtClean="0">
                <a:solidFill>
                  <a:srgbClr val="2403E7"/>
                </a:solidFill>
              </a:rPr>
              <a:t>rowspan</a:t>
            </a:r>
            <a:r>
              <a:rPr lang="fr-FR" sz="1800" dirty="0" smtClean="0"/>
              <a:t>.</a:t>
            </a:r>
          </a:p>
          <a:p>
            <a:pPr marL="0" indent="0">
              <a:buNone/>
            </a:pPr>
            <a:r>
              <a:rPr lang="fr-FR" sz="1800" b="1" u="sng" dirty="0" smtClean="0">
                <a:solidFill>
                  <a:schemeClr val="accent2">
                    <a:lumMod val="75000"/>
                  </a:schemeClr>
                </a:solidFill>
              </a:rPr>
              <a:t>Fonction :</a:t>
            </a:r>
          </a:p>
          <a:p>
            <a:pPr marL="0" indent="0">
              <a:buNone/>
            </a:pPr>
            <a:r>
              <a:rPr lang="fr-FR" sz="1800" dirty="0" smtClean="0"/>
              <a:t>Ces deux attributs permettent au navigateur de fusionner verticalement et/ou horizontalement des cellules du tableau.</a:t>
            </a:r>
          </a:p>
          <a:p>
            <a:pPr marL="0" indent="0">
              <a:buNone/>
            </a:pPr>
            <a:endParaRPr lang="en-US" sz="1800" dirty="0" smtClean="0"/>
          </a:p>
          <a:p>
            <a:pPr marL="0" indent="0">
              <a:buNone/>
            </a:pPr>
            <a:r>
              <a:rPr lang="en-US" sz="1800" dirty="0"/>
              <a:t>     </a:t>
            </a:r>
            <a:endParaRPr lang="fr-FR" sz="1800" dirty="0"/>
          </a:p>
        </p:txBody>
      </p:sp>
    </p:spTree>
    <p:extLst>
      <p:ext uri="{BB962C8B-B14F-4D97-AF65-F5344CB8AC3E}">
        <p14:creationId xmlns:p14="http://schemas.microsoft.com/office/powerpoint/2010/main" val="1330384074"/>
      </p:ext>
    </p:extLst>
  </p:cSld>
  <p:clrMapOvr>
    <a:masterClrMapping/>
  </p:clrMapOvr>
  <p:transition spd="slow">
    <p:wipe dir="d"/>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Balise &lt;td&gt; ... &lt;/td&gt;</a:t>
            </a:r>
            <a:br>
              <a:rPr lang="fr-FR" dirty="0" smtClean="0"/>
            </a:br>
            <a:r>
              <a:rPr lang="fr-FR" dirty="0" smtClean="0"/>
              <a:t>attributs </a:t>
            </a:r>
            <a:r>
              <a:rPr lang="fr-FR" b="1" dirty="0" err="1" smtClean="0">
                <a:solidFill>
                  <a:schemeClr val="accent2">
                    <a:lumMod val="75000"/>
                  </a:schemeClr>
                </a:solidFill>
              </a:rPr>
              <a:t>colspan</a:t>
            </a:r>
            <a:r>
              <a:rPr lang="fr-FR" dirty="0" smtClean="0"/>
              <a:t> et </a:t>
            </a:r>
            <a:r>
              <a:rPr lang="fr-FR" b="1" dirty="0" err="1">
                <a:solidFill>
                  <a:schemeClr val="accent2">
                    <a:lumMod val="75000"/>
                  </a:schemeClr>
                </a:solidFill>
              </a:rPr>
              <a:t>rowspan</a:t>
            </a:r>
            <a:endParaRPr lang="fr-FR" b="1" dirty="0">
              <a:solidFill>
                <a:schemeClr val="accent2">
                  <a:lumMod val="75000"/>
                </a:schemeClr>
              </a:solidFill>
            </a:endParaRPr>
          </a:p>
        </p:txBody>
      </p:sp>
      <p:sp>
        <p:nvSpPr>
          <p:cNvPr id="3" name="Espace réservé du contenu 2"/>
          <p:cNvSpPr>
            <a:spLocks noGrp="1"/>
          </p:cNvSpPr>
          <p:nvPr>
            <p:ph idx="1"/>
          </p:nvPr>
        </p:nvSpPr>
        <p:spPr>
          <a:xfrm>
            <a:off x="762000" y="1596413"/>
            <a:ext cx="8202488" cy="4784915"/>
          </a:xfrm>
        </p:spPr>
        <p:txBody>
          <a:bodyPr>
            <a:normAutofit/>
          </a:bodyPr>
          <a:lstStyle/>
          <a:p>
            <a:pPr marL="0" indent="0">
              <a:buNone/>
            </a:pPr>
            <a:r>
              <a:rPr lang="fr-FR" sz="1800" dirty="0" smtClean="0"/>
              <a:t>Pour bien comprendre comment fonctionnent ces deux attributs nous allons prendre un exemple avec un tableau de 4 lignes de 5 colonnes :</a:t>
            </a:r>
          </a:p>
          <a:p>
            <a:pPr marL="0" indent="0">
              <a:buNone/>
            </a:pPr>
            <a:endParaRPr lang="fr-FR"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r>
              <a:rPr lang="en-US" sz="1600" dirty="0" smtClean="0"/>
              <a:t>HTML :</a:t>
            </a:r>
          </a:p>
          <a:p>
            <a:pPr marL="0" indent="0">
              <a:buNone/>
            </a:pPr>
            <a:r>
              <a:rPr lang="en-US" sz="1600" dirty="0" smtClean="0"/>
              <a:t>&lt;</a:t>
            </a:r>
            <a:r>
              <a:rPr lang="en-US" sz="1600" dirty="0"/>
              <a:t>table class="tab"&gt;</a:t>
            </a:r>
          </a:p>
          <a:p>
            <a:pPr marL="0" indent="0">
              <a:buNone/>
            </a:pPr>
            <a:r>
              <a:rPr lang="en-US" sz="1600" dirty="0" smtClean="0"/>
              <a:t>     &lt;</a:t>
            </a:r>
            <a:r>
              <a:rPr lang="en-US" sz="1600" dirty="0" err="1"/>
              <a:t>tr</a:t>
            </a:r>
            <a:r>
              <a:rPr lang="en-US" sz="1600" dirty="0"/>
              <a:t>&gt;&lt;td&gt;1&lt;/td&gt;&lt;td&gt;2&lt;/td&gt;</a:t>
            </a:r>
            <a:r>
              <a:rPr lang="en-US" sz="1600" b="1" dirty="0">
                <a:solidFill>
                  <a:schemeClr val="bg2">
                    <a:lumMod val="25000"/>
                  </a:schemeClr>
                </a:solidFill>
                <a:effectLst>
                  <a:glow rad="228600">
                    <a:schemeClr val="accent3">
                      <a:satMod val="175000"/>
                      <a:alpha val="40000"/>
                    </a:schemeClr>
                  </a:glow>
                </a:effectLst>
              </a:rPr>
              <a:t>&lt;td class="</a:t>
            </a:r>
            <a:r>
              <a:rPr lang="en-US" sz="1600" b="1" dirty="0" err="1">
                <a:solidFill>
                  <a:schemeClr val="bg2">
                    <a:lumMod val="25000"/>
                  </a:schemeClr>
                </a:solidFill>
                <a:effectLst>
                  <a:glow rad="228600">
                    <a:schemeClr val="accent3">
                      <a:satMod val="175000"/>
                      <a:alpha val="40000"/>
                    </a:schemeClr>
                  </a:glow>
                </a:effectLst>
              </a:rPr>
              <a:t>jn</a:t>
            </a:r>
            <a:r>
              <a:rPr lang="en-US" sz="1600" b="1" dirty="0">
                <a:solidFill>
                  <a:schemeClr val="bg2">
                    <a:lumMod val="25000"/>
                  </a:schemeClr>
                </a:solidFill>
                <a:effectLst>
                  <a:glow rad="228600">
                    <a:schemeClr val="accent3">
                      <a:satMod val="175000"/>
                      <a:alpha val="40000"/>
                    </a:schemeClr>
                  </a:glow>
                </a:effectLst>
              </a:rPr>
              <a:t>"&gt;3&lt;/td&gt;&lt;td class="</a:t>
            </a:r>
            <a:r>
              <a:rPr lang="en-US" sz="1600" b="1" dirty="0" err="1">
                <a:solidFill>
                  <a:schemeClr val="bg2">
                    <a:lumMod val="25000"/>
                  </a:schemeClr>
                </a:solidFill>
                <a:effectLst>
                  <a:glow rad="228600">
                    <a:schemeClr val="accent3">
                      <a:satMod val="175000"/>
                      <a:alpha val="40000"/>
                    </a:schemeClr>
                  </a:glow>
                </a:effectLst>
              </a:rPr>
              <a:t>jn</a:t>
            </a:r>
            <a:r>
              <a:rPr lang="en-US" sz="1600" b="1" dirty="0">
                <a:solidFill>
                  <a:schemeClr val="bg2">
                    <a:lumMod val="25000"/>
                  </a:schemeClr>
                </a:solidFill>
                <a:effectLst>
                  <a:glow rad="228600">
                    <a:schemeClr val="accent3">
                      <a:satMod val="175000"/>
                      <a:alpha val="40000"/>
                    </a:schemeClr>
                  </a:glow>
                </a:effectLst>
              </a:rPr>
              <a:t>"&gt;4&lt;/td&gt;</a:t>
            </a:r>
            <a:r>
              <a:rPr lang="en-US" sz="1600" dirty="0"/>
              <a:t>&lt;td&gt;5&lt;/td&gt;&lt;/</a:t>
            </a:r>
            <a:r>
              <a:rPr lang="en-US" sz="1600" dirty="0" err="1"/>
              <a:t>tr</a:t>
            </a:r>
            <a:r>
              <a:rPr lang="en-US" sz="1600" dirty="0"/>
              <a:t>&gt;</a:t>
            </a:r>
          </a:p>
          <a:p>
            <a:pPr marL="0" indent="0">
              <a:buNone/>
            </a:pPr>
            <a:r>
              <a:rPr lang="en-US" sz="1600" dirty="0" smtClean="0"/>
              <a:t>     &lt;</a:t>
            </a:r>
            <a:r>
              <a:rPr lang="en-US" sz="1600" dirty="0" err="1"/>
              <a:t>tr</a:t>
            </a:r>
            <a:r>
              <a:rPr lang="en-US" sz="1600" dirty="0"/>
              <a:t>&gt;&lt;td&gt;6&lt;/td&gt;&lt;td&gt;7&lt;/td&gt;&lt;td&gt;8&lt;/td&gt;&lt;td&gt;9&lt;/td&gt;&lt;td&gt;10&lt;/td&gt;&lt;/</a:t>
            </a:r>
            <a:r>
              <a:rPr lang="en-US" sz="1600" dirty="0" err="1"/>
              <a:t>tr</a:t>
            </a:r>
            <a:r>
              <a:rPr lang="en-US" sz="1600" dirty="0"/>
              <a:t>&gt;</a:t>
            </a:r>
          </a:p>
          <a:p>
            <a:pPr marL="0" indent="0">
              <a:buNone/>
            </a:pPr>
            <a:r>
              <a:rPr lang="en-US" sz="1600" dirty="0" smtClean="0"/>
              <a:t>     &lt;</a:t>
            </a:r>
            <a:r>
              <a:rPr lang="en-US" sz="1600" dirty="0" err="1"/>
              <a:t>tr</a:t>
            </a:r>
            <a:r>
              <a:rPr lang="en-US" sz="1600" dirty="0"/>
              <a:t>&gt;&lt;td&gt;11&lt;/td&gt;&lt;td&gt;12&lt;/td&gt;&lt;td&gt;13&lt;/td&gt;&lt;td&gt;14&lt;/td&gt;&lt;td&gt;15&lt;/td&gt;&lt;/</a:t>
            </a:r>
            <a:r>
              <a:rPr lang="en-US" sz="1600" dirty="0" err="1"/>
              <a:t>tr</a:t>
            </a:r>
            <a:r>
              <a:rPr lang="en-US" sz="1600" dirty="0"/>
              <a:t>&gt;</a:t>
            </a:r>
          </a:p>
          <a:p>
            <a:pPr marL="0" indent="0">
              <a:buNone/>
            </a:pPr>
            <a:r>
              <a:rPr lang="en-US" sz="1600" dirty="0" smtClean="0"/>
              <a:t>     &lt;</a:t>
            </a:r>
            <a:r>
              <a:rPr lang="en-US" sz="1600" dirty="0" err="1" smtClean="0"/>
              <a:t>tr</a:t>
            </a:r>
            <a:r>
              <a:rPr lang="en-US" sz="1600" dirty="0"/>
              <a:t>&gt;&lt;td&gt;16&lt;/td&gt;&lt;td&gt;17&lt;/td&gt;&lt;td&gt;18&lt;/td&gt;&lt;td&gt;19&lt;/td&gt;&lt;td&gt;20&lt;/td&gt;&lt;/</a:t>
            </a:r>
            <a:r>
              <a:rPr lang="en-US" sz="1600" dirty="0" err="1"/>
              <a:t>tr</a:t>
            </a:r>
            <a:r>
              <a:rPr lang="en-US" sz="1600" dirty="0"/>
              <a:t>&gt;</a:t>
            </a:r>
          </a:p>
          <a:p>
            <a:pPr marL="0" indent="0">
              <a:buNone/>
            </a:pPr>
            <a:r>
              <a:rPr lang="en-US" sz="1600" dirty="0" smtClean="0"/>
              <a:t>&lt;/</a:t>
            </a:r>
            <a:r>
              <a:rPr lang="en-US" sz="1600" dirty="0"/>
              <a:t>table&gt;</a:t>
            </a:r>
          </a:p>
          <a:p>
            <a:pPr marL="0" indent="0">
              <a:buNone/>
            </a:pPr>
            <a:r>
              <a:rPr lang="en-US" sz="1800" dirty="0" smtClean="0"/>
              <a:t>1er </a:t>
            </a:r>
            <a:r>
              <a:rPr lang="en-US" sz="1800" dirty="0" err="1" smtClean="0"/>
              <a:t>objectif</a:t>
            </a:r>
            <a:r>
              <a:rPr lang="en-US" sz="1800" dirty="0" smtClean="0"/>
              <a:t> : </a:t>
            </a:r>
            <a:r>
              <a:rPr lang="en-US" sz="1800" dirty="0" err="1" smtClean="0"/>
              <a:t>fusionner</a:t>
            </a:r>
            <a:r>
              <a:rPr lang="en-US" sz="1800" dirty="0" smtClean="0"/>
              <a:t> les cellules 3 et 4</a:t>
            </a:r>
          </a:p>
          <a:p>
            <a:pPr marL="0" indent="0">
              <a:buNone/>
            </a:pPr>
            <a:r>
              <a:rPr lang="en-US" sz="1800" dirty="0"/>
              <a:t>  </a:t>
            </a:r>
            <a:endParaRPr lang="fr-FR" sz="18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2295525"/>
            <a:ext cx="4533900"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1498034"/>
      </p:ext>
    </p:extLst>
  </p:cSld>
  <p:clrMapOvr>
    <a:masterClrMapping/>
  </p:clrMapOvr>
  <p:transition spd="slow">
    <p:wipe dir="d"/>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Balise &lt;td&gt; ... &lt;/td&gt;</a:t>
            </a:r>
            <a:br>
              <a:rPr lang="fr-FR" dirty="0" smtClean="0"/>
            </a:br>
            <a:r>
              <a:rPr lang="fr-FR" dirty="0" smtClean="0"/>
              <a:t>attributs </a:t>
            </a:r>
            <a:r>
              <a:rPr lang="fr-FR" b="1" dirty="0" err="1" smtClean="0">
                <a:solidFill>
                  <a:schemeClr val="accent2">
                    <a:lumMod val="75000"/>
                  </a:schemeClr>
                </a:solidFill>
              </a:rPr>
              <a:t>colspan</a:t>
            </a:r>
            <a:r>
              <a:rPr lang="fr-FR" dirty="0" smtClean="0"/>
              <a:t> et </a:t>
            </a:r>
            <a:r>
              <a:rPr lang="fr-FR" b="1" dirty="0" err="1">
                <a:solidFill>
                  <a:schemeClr val="accent2">
                    <a:lumMod val="75000"/>
                  </a:schemeClr>
                </a:solidFill>
              </a:rPr>
              <a:t>rowspan</a:t>
            </a:r>
            <a:endParaRPr lang="fr-FR" b="1" dirty="0">
              <a:solidFill>
                <a:schemeClr val="accent2">
                  <a:lumMod val="75000"/>
                </a:schemeClr>
              </a:solidFill>
            </a:endParaRPr>
          </a:p>
        </p:txBody>
      </p:sp>
      <p:sp>
        <p:nvSpPr>
          <p:cNvPr id="3" name="Espace réservé du contenu 2"/>
          <p:cNvSpPr>
            <a:spLocks noGrp="1"/>
          </p:cNvSpPr>
          <p:nvPr>
            <p:ph idx="1"/>
          </p:nvPr>
        </p:nvSpPr>
        <p:spPr>
          <a:xfrm>
            <a:off x="762000" y="1596413"/>
            <a:ext cx="8202488" cy="5072947"/>
          </a:xfrm>
        </p:spPr>
        <p:txBody>
          <a:bodyPr>
            <a:normAutofit/>
          </a:bodyPr>
          <a:lstStyle/>
          <a:p>
            <a:pPr marL="0" indent="0">
              <a:buNone/>
            </a:pPr>
            <a:r>
              <a:rPr lang="fr-FR" sz="1800" dirty="0" smtClean="0"/>
              <a:t>Pour cela nous allons utiliser l'attribut </a:t>
            </a:r>
            <a:r>
              <a:rPr lang="fr-FR" sz="1800" b="1" dirty="0" err="1" smtClean="0">
                <a:solidFill>
                  <a:schemeClr val="accent2">
                    <a:lumMod val="75000"/>
                  </a:schemeClr>
                </a:solidFill>
              </a:rPr>
              <a:t>colspan</a:t>
            </a:r>
            <a:r>
              <a:rPr lang="fr-FR" sz="1800" dirty="0" smtClean="0"/>
              <a:t> ="</a:t>
            </a:r>
            <a:r>
              <a:rPr lang="fr-FR" sz="1800" b="1" dirty="0" smtClean="0">
                <a:solidFill>
                  <a:schemeClr val="tx2">
                    <a:lumMod val="75000"/>
                  </a:schemeClr>
                </a:solidFill>
              </a:rPr>
              <a:t>&lt;valeur&gt;</a:t>
            </a:r>
            <a:r>
              <a:rPr lang="fr-FR" sz="1800" dirty="0" smtClean="0"/>
              <a:t>" qui fusionne </a:t>
            </a:r>
            <a:r>
              <a:rPr lang="fr-FR" sz="1800" u="sng" dirty="0" smtClean="0"/>
              <a:t>horizontalement</a:t>
            </a:r>
            <a:r>
              <a:rPr lang="fr-FR" sz="1800" dirty="0" smtClean="0"/>
              <a:t> le nombre de cellules adjacentes spécifié par </a:t>
            </a:r>
            <a:r>
              <a:rPr lang="fr-FR" sz="1800" b="1" dirty="0">
                <a:solidFill>
                  <a:schemeClr val="tx2">
                    <a:lumMod val="75000"/>
                  </a:schemeClr>
                </a:solidFill>
              </a:rPr>
              <a:t>&lt;valeur</a:t>
            </a:r>
            <a:r>
              <a:rPr lang="fr-FR" sz="1800" b="1" dirty="0" smtClean="0">
                <a:solidFill>
                  <a:schemeClr val="tx2">
                    <a:lumMod val="75000"/>
                  </a:schemeClr>
                </a:solidFill>
              </a:rPr>
              <a:t>&gt;.</a:t>
            </a:r>
          </a:p>
          <a:p>
            <a:pPr marL="0" indent="0">
              <a:buNone/>
            </a:pPr>
            <a:r>
              <a:rPr lang="fr-FR" sz="1800" dirty="0" smtClean="0"/>
              <a:t>Nous allons remplacer </a:t>
            </a:r>
            <a:r>
              <a:rPr lang="en-US" sz="1800" b="1" dirty="0">
                <a:solidFill>
                  <a:srgbClr val="2403E7"/>
                </a:solidFill>
              </a:rPr>
              <a:t>&lt;td class="</a:t>
            </a:r>
            <a:r>
              <a:rPr lang="en-US" sz="1800" b="1" dirty="0" err="1">
                <a:solidFill>
                  <a:srgbClr val="2403E7"/>
                </a:solidFill>
              </a:rPr>
              <a:t>jn</a:t>
            </a:r>
            <a:r>
              <a:rPr lang="en-US" sz="1800" b="1" dirty="0">
                <a:solidFill>
                  <a:srgbClr val="2403E7"/>
                </a:solidFill>
              </a:rPr>
              <a:t>"&gt;3&lt;/td&gt;&lt;td class="</a:t>
            </a:r>
            <a:r>
              <a:rPr lang="en-US" sz="1800" b="1" dirty="0" err="1">
                <a:solidFill>
                  <a:srgbClr val="2403E7"/>
                </a:solidFill>
              </a:rPr>
              <a:t>jn</a:t>
            </a:r>
            <a:r>
              <a:rPr lang="en-US" sz="1800" b="1" dirty="0">
                <a:solidFill>
                  <a:srgbClr val="2403E7"/>
                </a:solidFill>
              </a:rPr>
              <a:t>"&gt;4&lt;/td&gt;</a:t>
            </a:r>
            <a:endParaRPr lang="fr-FR" sz="1800" dirty="0" smtClean="0"/>
          </a:p>
          <a:p>
            <a:pPr marL="0" indent="0">
              <a:buNone/>
            </a:pPr>
            <a:r>
              <a:rPr lang="fr-FR" sz="1800" dirty="0" smtClean="0"/>
              <a:t>par : </a:t>
            </a:r>
            <a:r>
              <a:rPr lang="en-US" sz="1800" b="1" dirty="0">
                <a:solidFill>
                  <a:srgbClr val="2403E7"/>
                </a:solidFill>
              </a:rPr>
              <a:t>&lt;td </a:t>
            </a:r>
            <a:r>
              <a:rPr lang="en-US" sz="1800" b="1" dirty="0" err="1" smtClean="0">
                <a:solidFill>
                  <a:schemeClr val="accent2">
                    <a:lumMod val="75000"/>
                  </a:schemeClr>
                </a:solidFill>
              </a:rPr>
              <a:t>colspan</a:t>
            </a:r>
            <a:r>
              <a:rPr lang="en-US" sz="1800" b="1" dirty="0" smtClean="0">
                <a:solidFill>
                  <a:srgbClr val="2403E7"/>
                </a:solidFill>
              </a:rPr>
              <a:t>="2" class</a:t>
            </a:r>
            <a:r>
              <a:rPr lang="en-US" sz="1800" b="1" dirty="0">
                <a:solidFill>
                  <a:srgbClr val="2403E7"/>
                </a:solidFill>
              </a:rPr>
              <a:t>="</a:t>
            </a:r>
            <a:r>
              <a:rPr lang="en-US" sz="1800" b="1" dirty="0" err="1">
                <a:solidFill>
                  <a:srgbClr val="2403E7"/>
                </a:solidFill>
              </a:rPr>
              <a:t>jn</a:t>
            </a:r>
            <a:r>
              <a:rPr lang="en-US" sz="1800" b="1" dirty="0">
                <a:solidFill>
                  <a:srgbClr val="2403E7"/>
                </a:solidFill>
              </a:rPr>
              <a:t>"&gt;</a:t>
            </a:r>
            <a:r>
              <a:rPr lang="en-US" sz="1800" b="1" dirty="0" smtClean="0">
                <a:solidFill>
                  <a:srgbClr val="2403E7"/>
                </a:solidFill>
              </a:rPr>
              <a:t>34</a:t>
            </a:r>
            <a:r>
              <a:rPr lang="en-US" sz="1800" b="1" dirty="0">
                <a:solidFill>
                  <a:srgbClr val="2403E7"/>
                </a:solidFill>
              </a:rPr>
              <a:t>&lt;/td&gt;</a:t>
            </a:r>
            <a:endParaRPr lang="fr-FR" sz="1800" dirty="0" smtClean="0"/>
          </a:p>
          <a:p>
            <a:pPr marL="0" indent="0">
              <a:buNone/>
            </a:pPr>
            <a:endParaRPr lang="fr-FR"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r>
              <a:rPr lang="en-US" sz="1600" dirty="0" smtClean="0"/>
              <a:t>HTML :</a:t>
            </a:r>
          </a:p>
          <a:p>
            <a:pPr marL="0" indent="0">
              <a:buNone/>
            </a:pPr>
            <a:r>
              <a:rPr lang="en-US" sz="1600" dirty="0" smtClean="0"/>
              <a:t>&lt;</a:t>
            </a:r>
            <a:r>
              <a:rPr lang="en-US" sz="1600" dirty="0"/>
              <a:t>table class="tab"&gt;</a:t>
            </a:r>
          </a:p>
          <a:p>
            <a:pPr marL="0" indent="0">
              <a:buNone/>
            </a:pPr>
            <a:r>
              <a:rPr lang="en-US" sz="1600" dirty="0" smtClean="0"/>
              <a:t>     &lt;</a:t>
            </a:r>
            <a:r>
              <a:rPr lang="en-US" sz="1600" dirty="0" err="1"/>
              <a:t>tr</a:t>
            </a:r>
            <a:r>
              <a:rPr lang="en-US" sz="1600" dirty="0"/>
              <a:t>&gt;&lt;td&gt;1&lt;/td&gt;&lt;td&gt;2&lt;/td</a:t>
            </a:r>
            <a:r>
              <a:rPr lang="en-US" sz="1600" dirty="0">
                <a:effectLst>
                  <a:glow rad="228600">
                    <a:schemeClr val="accent3">
                      <a:satMod val="175000"/>
                      <a:alpha val="40000"/>
                    </a:schemeClr>
                  </a:glow>
                </a:effectLst>
              </a:rPr>
              <a:t>&gt;</a:t>
            </a:r>
            <a:r>
              <a:rPr lang="en-US" sz="1600" b="1" dirty="0">
                <a:solidFill>
                  <a:schemeClr val="bg2">
                    <a:lumMod val="25000"/>
                  </a:schemeClr>
                </a:solidFill>
                <a:effectLst>
                  <a:glow rad="228600">
                    <a:schemeClr val="accent3">
                      <a:satMod val="175000"/>
                      <a:alpha val="40000"/>
                    </a:schemeClr>
                  </a:glow>
                </a:effectLst>
              </a:rPr>
              <a:t>&lt;td  </a:t>
            </a:r>
            <a:r>
              <a:rPr lang="en-US" sz="1600" b="1" dirty="0" err="1">
                <a:solidFill>
                  <a:schemeClr val="bg2">
                    <a:lumMod val="25000"/>
                  </a:schemeClr>
                </a:solidFill>
                <a:effectLst>
                  <a:glow rad="228600">
                    <a:schemeClr val="accent3">
                      <a:satMod val="175000"/>
                      <a:alpha val="40000"/>
                    </a:schemeClr>
                  </a:glow>
                </a:effectLst>
              </a:rPr>
              <a:t>colspan</a:t>
            </a:r>
            <a:r>
              <a:rPr lang="en-US" sz="1600" b="1" dirty="0">
                <a:solidFill>
                  <a:schemeClr val="bg2">
                    <a:lumMod val="25000"/>
                  </a:schemeClr>
                </a:solidFill>
                <a:effectLst>
                  <a:glow rad="228600">
                    <a:schemeClr val="accent3">
                      <a:satMod val="175000"/>
                      <a:alpha val="40000"/>
                    </a:schemeClr>
                  </a:glow>
                </a:effectLst>
              </a:rPr>
              <a:t>="2" class="</a:t>
            </a:r>
            <a:r>
              <a:rPr lang="en-US" sz="1600" b="1" dirty="0" err="1">
                <a:solidFill>
                  <a:schemeClr val="bg2">
                    <a:lumMod val="25000"/>
                  </a:schemeClr>
                </a:solidFill>
                <a:effectLst>
                  <a:glow rad="228600">
                    <a:schemeClr val="accent3">
                      <a:satMod val="175000"/>
                      <a:alpha val="40000"/>
                    </a:schemeClr>
                  </a:glow>
                </a:effectLst>
              </a:rPr>
              <a:t>jn</a:t>
            </a:r>
            <a:r>
              <a:rPr lang="en-US" sz="1600" b="1" dirty="0">
                <a:solidFill>
                  <a:schemeClr val="bg2">
                    <a:lumMod val="25000"/>
                  </a:schemeClr>
                </a:solidFill>
                <a:effectLst>
                  <a:glow rad="228600">
                    <a:schemeClr val="accent3">
                      <a:satMod val="175000"/>
                      <a:alpha val="40000"/>
                    </a:schemeClr>
                  </a:glow>
                </a:effectLst>
              </a:rPr>
              <a:t>"&gt;34&lt;/td&gt;</a:t>
            </a:r>
            <a:r>
              <a:rPr lang="en-US" sz="1600" dirty="0">
                <a:solidFill>
                  <a:schemeClr val="accent3">
                    <a:lumMod val="50000"/>
                  </a:schemeClr>
                </a:solidFill>
                <a:effectLst>
                  <a:glow rad="228600">
                    <a:schemeClr val="accent3">
                      <a:satMod val="175000"/>
                      <a:alpha val="40000"/>
                    </a:schemeClr>
                  </a:glow>
                </a:effectLst>
              </a:rPr>
              <a:t>&lt;</a:t>
            </a:r>
            <a:r>
              <a:rPr lang="en-US" sz="1600" dirty="0"/>
              <a:t>td&gt;5&lt;/td&gt;&lt;/</a:t>
            </a:r>
            <a:r>
              <a:rPr lang="en-US" sz="1600" dirty="0" err="1"/>
              <a:t>tr</a:t>
            </a:r>
            <a:r>
              <a:rPr lang="en-US" sz="1600" dirty="0"/>
              <a:t>&gt;</a:t>
            </a:r>
          </a:p>
          <a:p>
            <a:pPr marL="0" indent="0">
              <a:buNone/>
            </a:pPr>
            <a:r>
              <a:rPr lang="en-US" sz="1600" dirty="0" smtClean="0"/>
              <a:t>     &lt;</a:t>
            </a:r>
            <a:r>
              <a:rPr lang="en-US" sz="1600" dirty="0" err="1"/>
              <a:t>tr</a:t>
            </a:r>
            <a:r>
              <a:rPr lang="en-US" sz="1600" dirty="0"/>
              <a:t>&gt;</a:t>
            </a:r>
            <a:r>
              <a:rPr lang="en-US" sz="1600" b="1" dirty="0">
                <a:solidFill>
                  <a:srgbClr val="2403E7"/>
                </a:solidFill>
              </a:rPr>
              <a:t>&lt;</a:t>
            </a:r>
            <a:r>
              <a:rPr lang="en-US" sz="1600" b="1" dirty="0" smtClean="0">
                <a:solidFill>
                  <a:srgbClr val="2403E7"/>
                </a:solidFill>
              </a:rPr>
              <a:t>td class="</a:t>
            </a:r>
            <a:r>
              <a:rPr lang="en-US" sz="1600" b="1" dirty="0" err="1" smtClean="0">
                <a:solidFill>
                  <a:srgbClr val="2403E7"/>
                </a:solidFill>
              </a:rPr>
              <a:t>bc</a:t>
            </a:r>
            <a:r>
              <a:rPr lang="en-US" sz="1600" b="1" dirty="0" smtClean="0">
                <a:solidFill>
                  <a:srgbClr val="2403E7"/>
                </a:solidFill>
              </a:rPr>
              <a:t>"&gt;6</a:t>
            </a:r>
            <a:r>
              <a:rPr lang="en-US" sz="1600" b="1" dirty="0">
                <a:solidFill>
                  <a:srgbClr val="2403E7"/>
                </a:solidFill>
              </a:rPr>
              <a:t>&lt;/td&gt;</a:t>
            </a:r>
            <a:r>
              <a:rPr lang="en-US" sz="1600" dirty="0"/>
              <a:t>&lt;td&gt;7&lt;/td&gt;&lt;td&gt;8&lt;/td&gt;&lt;td&gt;9&lt;/td&gt;&lt;td&gt;10&lt;/td&gt;&lt;/</a:t>
            </a:r>
            <a:r>
              <a:rPr lang="en-US" sz="1600" dirty="0" err="1"/>
              <a:t>tr</a:t>
            </a:r>
            <a:r>
              <a:rPr lang="en-US" sz="1600" dirty="0"/>
              <a:t>&gt;</a:t>
            </a:r>
          </a:p>
          <a:p>
            <a:pPr marL="0" indent="0">
              <a:buNone/>
            </a:pPr>
            <a:r>
              <a:rPr lang="en-US" sz="1600" dirty="0" smtClean="0"/>
              <a:t>     &lt;</a:t>
            </a:r>
            <a:r>
              <a:rPr lang="en-US" sz="1600" dirty="0" err="1"/>
              <a:t>tr</a:t>
            </a:r>
            <a:r>
              <a:rPr lang="en-US" sz="1600" dirty="0"/>
              <a:t>&gt;</a:t>
            </a:r>
            <a:r>
              <a:rPr lang="en-US" sz="1600" b="1" dirty="0">
                <a:solidFill>
                  <a:srgbClr val="2403E7"/>
                </a:solidFill>
              </a:rPr>
              <a:t>&lt;</a:t>
            </a:r>
            <a:r>
              <a:rPr lang="en-US" sz="1600" b="1" dirty="0" smtClean="0">
                <a:solidFill>
                  <a:srgbClr val="2403E7"/>
                </a:solidFill>
              </a:rPr>
              <a:t>td </a:t>
            </a:r>
            <a:r>
              <a:rPr lang="en-US" sz="1600" b="1" dirty="0">
                <a:solidFill>
                  <a:srgbClr val="2403E7"/>
                </a:solidFill>
              </a:rPr>
              <a:t>class="</a:t>
            </a:r>
            <a:r>
              <a:rPr lang="en-US" sz="1600" b="1" dirty="0" err="1">
                <a:solidFill>
                  <a:srgbClr val="2403E7"/>
                </a:solidFill>
              </a:rPr>
              <a:t>bc</a:t>
            </a:r>
            <a:r>
              <a:rPr lang="en-US" sz="1600" b="1" dirty="0">
                <a:solidFill>
                  <a:srgbClr val="2403E7"/>
                </a:solidFill>
              </a:rPr>
              <a:t>"</a:t>
            </a:r>
            <a:r>
              <a:rPr lang="en-US" sz="1600" b="1" dirty="0" smtClean="0">
                <a:solidFill>
                  <a:srgbClr val="2403E7"/>
                </a:solidFill>
              </a:rPr>
              <a:t>&gt;</a:t>
            </a:r>
            <a:r>
              <a:rPr lang="en-US" sz="1600" b="1" dirty="0">
                <a:solidFill>
                  <a:srgbClr val="2403E7"/>
                </a:solidFill>
              </a:rPr>
              <a:t>11&lt;/td&gt;</a:t>
            </a:r>
            <a:r>
              <a:rPr lang="en-US" sz="1600" dirty="0"/>
              <a:t>&lt;td&gt;12&lt;/td&gt;&lt;td&gt;13&lt;/td&gt;&lt;td&gt;14&lt;/td&gt;&lt;td&gt;15&lt;/td&gt;&lt;/</a:t>
            </a:r>
            <a:r>
              <a:rPr lang="en-US" sz="1600" dirty="0" err="1"/>
              <a:t>tr</a:t>
            </a:r>
            <a:r>
              <a:rPr lang="en-US" sz="1600" dirty="0"/>
              <a:t>&gt;</a:t>
            </a:r>
          </a:p>
          <a:p>
            <a:pPr marL="0" indent="0">
              <a:buNone/>
            </a:pPr>
            <a:r>
              <a:rPr lang="en-US" sz="1600" dirty="0" smtClean="0"/>
              <a:t>     &lt;</a:t>
            </a:r>
            <a:r>
              <a:rPr lang="en-US" sz="1600" dirty="0" err="1" smtClean="0"/>
              <a:t>tr</a:t>
            </a:r>
            <a:r>
              <a:rPr lang="en-US" sz="1600" dirty="0"/>
              <a:t>&gt;&lt;td&gt;16&lt;/td&gt;&lt;td&gt;17&lt;/td&gt;&lt;td&gt;18&lt;/td&gt;&lt;td&gt;19&lt;/td&gt;&lt;td&gt;20&lt;/td&gt;&lt;/</a:t>
            </a:r>
            <a:r>
              <a:rPr lang="en-US" sz="1600" dirty="0" err="1"/>
              <a:t>tr</a:t>
            </a:r>
            <a:r>
              <a:rPr lang="en-US" sz="1600" dirty="0"/>
              <a:t>&gt;</a:t>
            </a:r>
          </a:p>
          <a:p>
            <a:pPr marL="0" indent="0">
              <a:buNone/>
            </a:pPr>
            <a:r>
              <a:rPr lang="en-US" sz="1600" dirty="0" smtClean="0"/>
              <a:t>&lt;/</a:t>
            </a:r>
            <a:r>
              <a:rPr lang="en-US" sz="1600" dirty="0"/>
              <a:t>table&gt;</a:t>
            </a:r>
          </a:p>
          <a:p>
            <a:pPr marL="0" indent="0">
              <a:buNone/>
            </a:pPr>
            <a:r>
              <a:rPr lang="en-US" sz="1800" dirty="0" smtClean="0"/>
              <a:t>2ème </a:t>
            </a:r>
            <a:r>
              <a:rPr lang="en-US" sz="1800" dirty="0" err="1" smtClean="0"/>
              <a:t>objectif</a:t>
            </a:r>
            <a:r>
              <a:rPr lang="en-US" sz="1800" dirty="0" smtClean="0"/>
              <a:t> : </a:t>
            </a:r>
            <a:r>
              <a:rPr lang="en-US" sz="1800" dirty="0" err="1" smtClean="0"/>
              <a:t>fusionner</a:t>
            </a:r>
            <a:r>
              <a:rPr lang="en-US" sz="1800" dirty="0" smtClean="0"/>
              <a:t> les cellules 6 et 11</a:t>
            </a:r>
            <a:r>
              <a:rPr lang="en-US" sz="1800" dirty="0"/>
              <a:t>  </a:t>
            </a:r>
            <a:endParaRPr lang="fr-FR" sz="18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5525" y="3068960"/>
            <a:ext cx="4552950"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0313041"/>
      </p:ext>
    </p:extLst>
  </p:cSld>
  <p:clrMapOvr>
    <a:masterClrMapping/>
  </p:clrMapOvr>
  <p:transition spd="slow">
    <p:wipe dir="d"/>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Balise &lt;td&gt; ... &lt;/td&gt;</a:t>
            </a:r>
            <a:br>
              <a:rPr lang="fr-FR" dirty="0" smtClean="0"/>
            </a:br>
            <a:r>
              <a:rPr lang="fr-FR" dirty="0" smtClean="0"/>
              <a:t>attributs </a:t>
            </a:r>
            <a:r>
              <a:rPr lang="fr-FR" b="1" dirty="0" err="1" smtClean="0">
                <a:solidFill>
                  <a:schemeClr val="accent2">
                    <a:lumMod val="75000"/>
                  </a:schemeClr>
                </a:solidFill>
              </a:rPr>
              <a:t>colspan</a:t>
            </a:r>
            <a:r>
              <a:rPr lang="fr-FR" dirty="0" smtClean="0"/>
              <a:t> et </a:t>
            </a:r>
            <a:r>
              <a:rPr lang="fr-FR" b="1" dirty="0" err="1">
                <a:solidFill>
                  <a:schemeClr val="accent2">
                    <a:lumMod val="75000"/>
                  </a:schemeClr>
                </a:solidFill>
              </a:rPr>
              <a:t>rowspan</a:t>
            </a:r>
            <a:endParaRPr lang="fr-FR" b="1" dirty="0">
              <a:solidFill>
                <a:schemeClr val="accent2">
                  <a:lumMod val="75000"/>
                </a:schemeClr>
              </a:solidFill>
            </a:endParaRPr>
          </a:p>
        </p:txBody>
      </p:sp>
      <p:sp>
        <p:nvSpPr>
          <p:cNvPr id="3" name="Espace réservé du contenu 2"/>
          <p:cNvSpPr>
            <a:spLocks noGrp="1"/>
          </p:cNvSpPr>
          <p:nvPr>
            <p:ph idx="1"/>
          </p:nvPr>
        </p:nvSpPr>
        <p:spPr>
          <a:xfrm>
            <a:off x="762000" y="1596413"/>
            <a:ext cx="8274496" cy="5072947"/>
          </a:xfrm>
        </p:spPr>
        <p:txBody>
          <a:bodyPr>
            <a:normAutofit/>
          </a:bodyPr>
          <a:lstStyle/>
          <a:p>
            <a:pPr marL="0" indent="0">
              <a:buNone/>
            </a:pPr>
            <a:r>
              <a:rPr lang="fr-FR" sz="1800" dirty="0" smtClean="0"/>
              <a:t>Pour cela nous allons utiliser l'attribut </a:t>
            </a:r>
            <a:r>
              <a:rPr lang="fr-FR" sz="1800" b="1" dirty="0" err="1" smtClean="0">
                <a:solidFill>
                  <a:schemeClr val="accent2">
                    <a:lumMod val="75000"/>
                  </a:schemeClr>
                </a:solidFill>
              </a:rPr>
              <a:t>rowspan</a:t>
            </a:r>
            <a:r>
              <a:rPr lang="fr-FR" sz="1800" dirty="0" smtClean="0"/>
              <a:t> ="</a:t>
            </a:r>
            <a:r>
              <a:rPr lang="fr-FR" sz="1800" b="1" dirty="0" smtClean="0">
                <a:solidFill>
                  <a:schemeClr val="tx2">
                    <a:lumMod val="75000"/>
                  </a:schemeClr>
                </a:solidFill>
              </a:rPr>
              <a:t>&lt;valeur&gt;</a:t>
            </a:r>
            <a:r>
              <a:rPr lang="fr-FR" sz="1800" dirty="0" smtClean="0"/>
              <a:t>" qui fusionne </a:t>
            </a:r>
            <a:r>
              <a:rPr lang="fr-FR" sz="1800" u="sng" dirty="0" smtClean="0"/>
              <a:t>verticalement</a:t>
            </a:r>
            <a:r>
              <a:rPr lang="fr-FR" sz="1800" dirty="0" smtClean="0"/>
              <a:t> le nombre de cellules adjacentes spécifié par </a:t>
            </a:r>
            <a:r>
              <a:rPr lang="fr-FR" sz="1800" b="1" dirty="0">
                <a:solidFill>
                  <a:schemeClr val="tx2">
                    <a:lumMod val="75000"/>
                  </a:schemeClr>
                </a:solidFill>
              </a:rPr>
              <a:t>&lt;valeur</a:t>
            </a:r>
            <a:r>
              <a:rPr lang="fr-FR" sz="1800" b="1" dirty="0" smtClean="0">
                <a:solidFill>
                  <a:schemeClr val="tx2">
                    <a:lumMod val="75000"/>
                  </a:schemeClr>
                </a:solidFill>
              </a:rPr>
              <a:t>&gt;.</a:t>
            </a:r>
          </a:p>
          <a:p>
            <a:pPr marL="0" indent="0">
              <a:buNone/>
            </a:pPr>
            <a:r>
              <a:rPr lang="fr-FR" sz="1800" dirty="0" smtClean="0"/>
              <a:t>Nous allons remplacer </a:t>
            </a:r>
            <a:r>
              <a:rPr lang="en-US" sz="1800" b="1" dirty="0">
                <a:solidFill>
                  <a:srgbClr val="2403E7"/>
                </a:solidFill>
              </a:rPr>
              <a:t>&lt;td class</a:t>
            </a:r>
            <a:r>
              <a:rPr lang="en-US" sz="1800" b="1" dirty="0" smtClean="0">
                <a:solidFill>
                  <a:srgbClr val="2403E7"/>
                </a:solidFill>
              </a:rPr>
              <a:t>="</a:t>
            </a:r>
            <a:r>
              <a:rPr lang="en-US" sz="1800" b="1" dirty="0" err="1" smtClean="0">
                <a:solidFill>
                  <a:srgbClr val="2403E7"/>
                </a:solidFill>
              </a:rPr>
              <a:t>bc</a:t>
            </a:r>
            <a:r>
              <a:rPr lang="en-US" sz="1800" b="1" dirty="0" smtClean="0">
                <a:solidFill>
                  <a:srgbClr val="2403E7"/>
                </a:solidFill>
              </a:rPr>
              <a:t>"&gt;6&lt;/</a:t>
            </a:r>
            <a:r>
              <a:rPr lang="en-US" sz="1800" b="1" dirty="0">
                <a:solidFill>
                  <a:srgbClr val="2403E7"/>
                </a:solidFill>
              </a:rPr>
              <a:t>td</a:t>
            </a:r>
            <a:r>
              <a:rPr lang="en-US" sz="1800" b="1" dirty="0" smtClean="0">
                <a:solidFill>
                  <a:srgbClr val="2403E7"/>
                </a:solidFill>
              </a:rPr>
              <a:t>&gt; </a:t>
            </a:r>
            <a:endParaRPr lang="fr-FR" sz="1800" dirty="0" smtClean="0"/>
          </a:p>
          <a:p>
            <a:pPr marL="0" indent="0">
              <a:buNone/>
            </a:pPr>
            <a:r>
              <a:rPr lang="fr-FR" sz="1800" dirty="0" smtClean="0"/>
              <a:t>par : </a:t>
            </a:r>
            <a:r>
              <a:rPr lang="en-US" sz="1800" b="1" dirty="0">
                <a:solidFill>
                  <a:srgbClr val="2403E7"/>
                </a:solidFill>
              </a:rPr>
              <a:t>&lt;td </a:t>
            </a:r>
            <a:r>
              <a:rPr lang="en-US" sz="1800" b="1" dirty="0" err="1" smtClean="0">
                <a:solidFill>
                  <a:schemeClr val="accent2">
                    <a:lumMod val="75000"/>
                  </a:schemeClr>
                </a:solidFill>
              </a:rPr>
              <a:t>rowspan</a:t>
            </a:r>
            <a:r>
              <a:rPr lang="en-US" sz="1800" b="1" dirty="0" smtClean="0">
                <a:solidFill>
                  <a:srgbClr val="2403E7"/>
                </a:solidFill>
              </a:rPr>
              <a:t>="2" class="</a:t>
            </a:r>
            <a:r>
              <a:rPr lang="en-US" sz="1800" b="1" dirty="0" err="1" smtClean="0">
                <a:solidFill>
                  <a:srgbClr val="2403E7"/>
                </a:solidFill>
              </a:rPr>
              <a:t>bc</a:t>
            </a:r>
            <a:r>
              <a:rPr lang="en-US" sz="1800" b="1" dirty="0" smtClean="0">
                <a:solidFill>
                  <a:srgbClr val="2403E7"/>
                </a:solidFill>
              </a:rPr>
              <a:t>"&gt;611&lt;/</a:t>
            </a:r>
            <a:r>
              <a:rPr lang="en-US" sz="1800" b="1" dirty="0">
                <a:solidFill>
                  <a:srgbClr val="2403E7"/>
                </a:solidFill>
              </a:rPr>
              <a:t>td</a:t>
            </a:r>
            <a:r>
              <a:rPr lang="en-US" sz="1800" b="1" dirty="0" smtClean="0">
                <a:solidFill>
                  <a:srgbClr val="2403E7"/>
                </a:solidFill>
              </a:rPr>
              <a:t>&gt;</a:t>
            </a:r>
          </a:p>
          <a:p>
            <a:pPr marL="0" indent="0">
              <a:buNone/>
            </a:pPr>
            <a:r>
              <a:rPr lang="en-US" sz="1800" dirty="0" smtClean="0"/>
              <a:t>et </a:t>
            </a:r>
            <a:r>
              <a:rPr lang="en-US" sz="1800" dirty="0" err="1" smtClean="0"/>
              <a:t>supprimer</a:t>
            </a:r>
            <a:r>
              <a:rPr lang="en-US" sz="1800" dirty="0" smtClean="0"/>
              <a:t> </a:t>
            </a:r>
            <a:r>
              <a:rPr lang="en-US" sz="1800" b="1" dirty="0" smtClean="0">
                <a:solidFill>
                  <a:srgbClr val="2403E7"/>
                </a:solidFill>
              </a:rPr>
              <a:t>&lt;td </a:t>
            </a:r>
            <a:r>
              <a:rPr lang="en-US" sz="1800" b="1" dirty="0">
                <a:solidFill>
                  <a:srgbClr val="2403E7"/>
                </a:solidFill>
              </a:rPr>
              <a:t>class="</a:t>
            </a:r>
            <a:r>
              <a:rPr lang="en-US" sz="1800" b="1" dirty="0" err="1">
                <a:solidFill>
                  <a:srgbClr val="2403E7"/>
                </a:solidFill>
              </a:rPr>
              <a:t>bc</a:t>
            </a:r>
            <a:r>
              <a:rPr lang="en-US" sz="1800" b="1" dirty="0">
                <a:solidFill>
                  <a:srgbClr val="2403E7"/>
                </a:solidFill>
              </a:rPr>
              <a:t>"&gt;11&lt;/td</a:t>
            </a:r>
            <a:r>
              <a:rPr lang="en-US" sz="1800" b="1" dirty="0" smtClean="0">
                <a:solidFill>
                  <a:srgbClr val="2403E7"/>
                </a:solidFill>
              </a:rPr>
              <a:t>&gt;</a:t>
            </a:r>
            <a:endParaRPr lang="fr-FR" sz="1800" dirty="0" smtClean="0"/>
          </a:p>
          <a:p>
            <a:pPr marL="0" indent="0">
              <a:buNone/>
            </a:pPr>
            <a:endParaRPr lang="fr-FR" sz="1800" dirty="0"/>
          </a:p>
          <a:p>
            <a:pPr marL="0" indent="0">
              <a:buNone/>
            </a:pPr>
            <a:endParaRPr lang="en-US" sz="1800" dirty="0" smtClean="0"/>
          </a:p>
          <a:p>
            <a:pPr marL="0" indent="0">
              <a:buNone/>
            </a:pPr>
            <a:endParaRPr lang="en-US" sz="1800" dirty="0"/>
          </a:p>
          <a:p>
            <a:pPr marL="0" indent="0">
              <a:buNone/>
            </a:pPr>
            <a:r>
              <a:rPr lang="en-US" sz="1600" dirty="0" smtClean="0"/>
              <a:t>HTML :</a:t>
            </a:r>
          </a:p>
          <a:p>
            <a:pPr marL="0" indent="0">
              <a:buNone/>
            </a:pPr>
            <a:r>
              <a:rPr lang="en-US" sz="1600" dirty="0" smtClean="0"/>
              <a:t>&lt;</a:t>
            </a:r>
            <a:r>
              <a:rPr lang="en-US" sz="1600" dirty="0"/>
              <a:t>table class="tab"&gt;</a:t>
            </a:r>
          </a:p>
          <a:p>
            <a:pPr marL="0" indent="0">
              <a:buNone/>
            </a:pPr>
            <a:r>
              <a:rPr lang="en-US" sz="1600" dirty="0" smtClean="0"/>
              <a:t>     &lt;</a:t>
            </a:r>
            <a:r>
              <a:rPr lang="en-US" sz="1600" dirty="0" err="1"/>
              <a:t>tr</a:t>
            </a:r>
            <a:r>
              <a:rPr lang="en-US" sz="1600" dirty="0"/>
              <a:t>&gt;&lt;td&gt;1&lt;/td&gt;&lt;td&gt;2&lt;/td</a:t>
            </a:r>
            <a:r>
              <a:rPr lang="en-US" sz="1600" dirty="0">
                <a:effectLst>
                  <a:glow rad="228600">
                    <a:schemeClr val="accent3">
                      <a:satMod val="175000"/>
                      <a:alpha val="40000"/>
                    </a:schemeClr>
                  </a:glow>
                </a:effectLst>
              </a:rPr>
              <a:t>&gt;</a:t>
            </a:r>
            <a:r>
              <a:rPr lang="en-US" sz="1600" b="1" dirty="0">
                <a:solidFill>
                  <a:schemeClr val="bg2">
                    <a:lumMod val="25000"/>
                  </a:schemeClr>
                </a:solidFill>
                <a:effectLst>
                  <a:glow rad="228600">
                    <a:schemeClr val="accent3">
                      <a:satMod val="175000"/>
                      <a:alpha val="40000"/>
                    </a:schemeClr>
                  </a:glow>
                </a:effectLst>
              </a:rPr>
              <a:t>&lt;td  </a:t>
            </a:r>
            <a:r>
              <a:rPr lang="en-US" sz="1600" b="1" dirty="0" err="1">
                <a:solidFill>
                  <a:schemeClr val="bg2">
                    <a:lumMod val="25000"/>
                  </a:schemeClr>
                </a:solidFill>
                <a:effectLst>
                  <a:glow rad="228600">
                    <a:schemeClr val="accent3">
                      <a:satMod val="175000"/>
                      <a:alpha val="40000"/>
                    </a:schemeClr>
                  </a:glow>
                </a:effectLst>
              </a:rPr>
              <a:t>colspan</a:t>
            </a:r>
            <a:r>
              <a:rPr lang="en-US" sz="1600" b="1" dirty="0">
                <a:solidFill>
                  <a:schemeClr val="bg2">
                    <a:lumMod val="25000"/>
                  </a:schemeClr>
                </a:solidFill>
                <a:effectLst>
                  <a:glow rad="228600">
                    <a:schemeClr val="accent3">
                      <a:satMod val="175000"/>
                      <a:alpha val="40000"/>
                    </a:schemeClr>
                  </a:glow>
                </a:effectLst>
              </a:rPr>
              <a:t>="2" class="</a:t>
            </a:r>
            <a:r>
              <a:rPr lang="en-US" sz="1600" b="1" dirty="0" err="1">
                <a:solidFill>
                  <a:schemeClr val="bg2">
                    <a:lumMod val="25000"/>
                  </a:schemeClr>
                </a:solidFill>
                <a:effectLst>
                  <a:glow rad="228600">
                    <a:schemeClr val="accent3">
                      <a:satMod val="175000"/>
                      <a:alpha val="40000"/>
                    </a:schemeClr>
                  </a:glow>
                </a:effectLst>
              </a:rPr>
              <a:t>jn</a:t>
            </a:r>
            <a:r>
              <a:rPr lang="en-US" sz="1600" b="1" dirty="0">
                <a:solidFill>
                  <a:schemeClr val="bg2">
                    <a:lumMod val="25000"/>
                  </a:schemeClr>
                </a:solidFill>
                <a:effectLst>
                  <a:glow rad="228600">
                    <a:schemeClr val="accent3">
                      <a:satMod val="175000"/>
                      <a:alpha val="40000"/>
                    </a:schemeClr>
                  </a:glow>
                </a:effectLst>
              </a:rPr>
              <a:t>"&gt;34&lt;/td&gt;</a:t>
            </a:r>
            <a:r>
              <a:rPr lang="en-US" sz="1600" dirty="0">
                <a:solidFill>
                  <a:schemeClr val="accent3">
                    <a:lumMod val="50000"/>
                  </a:schemeClr>
                </a:solidFill>
                <a:effectLst>
                  <a:glow rad="228600">
                    <a:schemeClr val="accent3">
                      <a:satMod val="175000"/>
                      <a:alpha val="40000"/>
                    </a:schemeClr>
                  </a:glow>
                </a:effectLst>
              </a:rPr>
              <a:t>&lt;</a:t>
            </a:r>
            <a:r>
              <a:rPr lang="en-US" sz="1600" dirty="0"/>
              <a:t>td&gt;5&lt;/td&gt;&lt;/</a:t>
            </a:r>
            <a:r>
              <a:rPr lang="en-US" sz="1600" dirty="0" err="1"/>
              <a:t>tr</a:t>
            </a:r>
            <a:r>
              <a:rPr lang="en-US" sz="1600" dirty="0"/>
              <a:t>&gt;</a:t>
            </a:r>
          </a:p>
          <a:p>
            <a:pPr marL="0" indent="0">
              <a:buNone/>
            </a:pPr>
            <a:r>
              <a:rPr lang="en-US" sz="1600" dirty="0" smtClean="0"/>
              <a:t>     &lt;</a:t>
            </a:r>
            <a:r>
              <a:rPr lang="en-US" sz="1600" dirty="0" err="1"/>
              <a:t>tr</a:t>
            </a:r>
            <a:r>
              <a:rPr lang="en-US" sz="1600" dirty="0"/>
              <a:t>&gt;</a:t>
            </a:r>
            <a:r>
              <a:rPr lang="en-US" sz="1600" b="1" dirty="0">
                <a:solidFill>
                  <a:srgbClr val="2403E7"/>
                </a:solidFill>
              </a:rPr>
              <a:t>&lt;</a:t>
            </a:r>
            <a:r>
              <a:rPr lang="en-US" sz="1600" b="1" dirty="0" smtClean="0">
                <a:solidFill>
                  <a:srgbClr val="2403E7"/>
                </a:solidFill>
              </a:rPr>
              <a:t>td </a:t>
            </a:r>
            <a:r>
              <a:rPr lang="en-US" sz="1600" b="1" dirty="0" err="1" smtClean="0">
                <a:solidFill>
                  <a:srgbClr val="2403E7"/>
                </a:solidFill>
              </a:rPr>
              <a:t>rowspan</a:t>
            </a:r>
            <a:r>
              <a:rPr lang="en-US" sz="1600" b="1" dirty="0" smtClean="0">
                <a:solidFill>
                  <a:srgbClr val="2403E7"/>
                </a:solidFill>
              </a:rPr>
              <a:t>="2" class="</a:t>
            </a:r>
            <a:r>
              <a:rPr lang="en-US" sz="1600" b="1" dirty="0" err="1" smtClean="0">
                <a:solidFill>
                  <a:srgbClr val="2403E7"/>
                </a:solidFill>
              </a:rPr>
              <a:t>bc</a:t>
            </a:r>
            <a:r>
              <a:rPr lang="en-US" sz="1600" b="1" dirty="0" smtClean="0">
                <a:solidFill>
                  <a:srgbClr val="2403E7"/>
                </a:solidFill>
              </a:rPr>
              <a:t>"&gt;611&lt;/</a:t>
            </a:r>
            <a:r>
              <a:rPr lang="en-US" sz="1600" b="1" dirty="0">
                <a:solidFill>
                  <a:srgbClr val="2403E7"/>
                </a:solidFill>
              </a:rPr>
              <a:t>td&gt;</a:t>
            </a:r>
            <a:r>
              <a:rPr lang="en-US" sz="1600" dirty="0"/>
              <a:t>&lt;td&gt;7&lt;/td&gt;&lt;td&gt;8&lt;/td&gt;&lt;td&gt;9&lt;/td&gt;&lt;td&gt;10&lt;/td&gt;&lt;/</a:t>
            </a:r>
            <a:r>
              <a:rPr lang="en-US" sz="1600" dirty="0" err="1"/>
              <a:t>tr</a:t>
            </a:r>
            <a:r>
              <a:rPr lang="en-US" sz="1600" dirty="0"/>
              <a:t>&gt;</a:t>
            </a:r>
          </a:p>
          <a:p>
            <a:pPr marL="0" indent="0">
              <a:buNone/>
            </a:pPr>
            <a:r>
              <a:rPr lang="en-US" sz="1600" dirty="0" smtClean="0"/>
              <a:t>     &lt;</a:t>
            </a:r>
            <a:r>
              <a:rPr lang="en-US" sz="1600" dirty="0" err="1"/>
              <a:t>tr</a:t>
            </a:r>
            <a:r>
              <a:rPr lang="en-US" sz="1600" dirty="0" smtClean="0"/>
              <a:t>&gt;&lt;</a:t>
            </a:r>
            <a:r>
              <a:rPr lang="en-US" sz="1600" dirty="0"/>
              <a:t>td&gt;12&lt;/td&gt;&lt;td&gt;13&lt;/td&gt;&lt;td&gt;14&lt;/td&gt;&lt;td&gt;15&lt;/td&gt;&lt;/</a:t>
            </a:r>
            <a:r>
              <a:rPr lang="en-US" sz="1600" dirty="0" err="1"/>
              <a:t>tr</a:t>
            </a:r>
            <a:r>
              <a:rPr lang="en-US" sz="1600" dirty="0"/>
              <a:t>&gt;</a:t>
            </a:r>
          </a:p>
          <a:p>
            <a:pPr marL="0" indent="0">
              <a:buNone/>
            </a:pPr>
            <a:r>
              <a:rPr lang="en-US" sz="1600" dirty="0" smtClean="0"/>
              <a:t>     &lt;</a:t>
            </a:r>
            <a:r>
              <a:rPr lang="en-US" sz="1600" dirty="0" err="1" smtClean="0"/>
              <a:t>tr</a:t>
            </a:r>
            <a:r>
              <a:rPr lang="en-US" sz="1600" dirty="0"/>
              <a:t>&gt;&lt;td&gt;16&lt;/td&gt;&lt;td&gt;17&lt;/td&gt;&lt;td&gt;18&lt;/td&gt;&lt;td&gt;19&lt;/td&gt;&lt;td&gt;20&lt;/td&gt;&lt;/</a:t>
            </a:r>
            <a:r>
              <a:rPr lang="en-US" sz="1600" dirty="0" err="1"/>
              <a:t>tr</a:t>
            </a:r>
            <a:r>
              <a:rPr lang="en-US" sz="1600" dirty="0"/>
              <a:t>&gt;</a:t>
            </a:r>
          </a:p>
          <a:p>
            <a:pPr marL="0" indent="0">
              <a:buNone/>
            </a:pPr>
            <a:r>
              <a:rPr lang="en-US" sz="1600" dirty="0" smtClean="0"/>
              <a:t>&lt;/</a:t>
            </a:r>
            <a:r>
              <a:rPr lang="en-US" sz="1600" dirty="0"/>
              <a:t>table&gt;</a:t>
            </a:r>
          </a:p>
          <a:p>
            <a:pPr marL="0" indent="0">
              <a:buNone/>
            </a:pPr>
            <a:r>
              <a:rPr lang="en-US" sz="1800" dirty="0" smtClean="0"/>
              <a:t>3ème </a:t>
            </a:r>
            <a:r>
              <a:rPr lang="en-US" sz="1800" dirty="0" err="1" smtClean="0"/>
              <a:t>objectif</a:t>
            </a:r>
            <a:r>
              <a:rPr lang="en-US" sz="1800" dirty="0" smtClean="0"/>
              <a:t> : </a:t>
            </a:r>
            <a:r>
              <a:rPr lang="en-US" sz="1800" dirty="0" err="1" smtClean="0"/>
              <a:t>fusionner</a:t>
            </a:r>
            <a:r>
              <a:rPr lang="en-US" sz="1800" dirty="0" smtClean="0"/>
              <a:t> les cellules 13, 14, 15, 18, 19 et 20</a:t>
            </a:r>
            <a:r>
              <a:rPr lang="en-US" sz="1800" dirty="0"/>
              <a:t> </a:t>
            </a:r>
            <a:r>
              <a:rPr lang="en-US" sz="1800" dirty="0" smtClean="0"/>
              <a:t>.</a:t>
            </a:r>
            <a:endParaRPr lang="fr-FR" sz="1800"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3212976"/>
            <a:ext cx="448627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3959563"/>
      </p:ext>
    </p:extLst>
  </p:cSld>
  <p:clrMapOvr>
    <a:masterClrMapping/>
  </p:clrMapOvr>
  <p:transition spd="slow">
    <p:wipe dir="d"/>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8077200" cy="756528"/>
          </a:xfrm>
        </p:spPr>
        <p:txBody>
          <a:bodyPr/>
          <a:lstStyle/>
          <a:p>
            <a:r>
              <a:rPr lang="fr-FR" dirty="0" smtClean="0"/>
              <a:t>Exercice n° 5</a:t>
            </a:r>
            <a:endParaRPr lang="fr-FR" b="1" dirty="0">
              <a:solidFill>
                <a:schemeClr val="accent2">
                  <a:lumMod val="75000"/>
                </a:schemeClr>
              </a:solidFill>
            </a:endParaRPr>
          </a:p>
        </p:txBody>
      </p:sp>
      <p:sp>
        <p:nvSpPr>
          <p:cNvPr id="3" name="Espace réservé du contenu 2"/>
          <p:cNvSpPr>
            <a:spLocks noGrp="1"/>
          </p:cNvSpPr>
          <p:nvPr>
            <p:ph idx="1"/>
          </p:nvPr>
        </p:nvSpPr>
        <p:spPr>
          <a:xfrm>
            <a:off x="683568" y="899393"/>
            <a:ext cx="8460432" cy="5841975"/>
          </a:xfrm>
        </p:spPr>
        <p:txBody>
          <a:bodyPr>
            <a:normAutofit/>
          </a:bodyPr>
          <a:lstStyle/>
          <a:p>
            <a:pPr marL="0" indent="0">
              <a:buNone/>
            </a:pPr>
            <a:r>
              <a:rPr lang="fr-FR" sz="1800" dirty="0" smtClean="0"/>
              <a:t>...</a:t>
            </a:r>
            <a:endParaRPr lang="en-US" sz="1600" dirty="0" smtClean="0"/>
          </a:p>
          <a:p>
            <a:pPr marL="0" indent="0">
              <a:buNone/>
            </a:pPr>
            <a:r>
              <a:rPr lang="en-US" sz="1600" dirty="0"/>
              <a:t>&lt;style type="text/</a:t>
            </a:r>
            <a:r>
              <a:rPr lang="en-US" sz="1600" dirty="0" err="1"/>
              <a:t>css</a:t>
            </a:r>
            <a:r>
              <a:rPr lang="en-US" sz="1600" dirty="0"/>
              <a:t>"&gt;</a:t>
            </a:r>
          </a:p>
          <a:p>
            <a:pPr marL="0" indent="0">
              <a:buNone/>
            </a:pPr>
            <a:r>
              <a:rPr lang="en-US" sz="1600" dirty="0"/>
              <a:t>.</a:t>
            </a:r>
            <a:r>
              <a:rPr lang="en-US" sz="1600" dirty="0" err="1"/>
              <a:t>tabdiv</a:t>
            </a:r>
            <a:r>
              <a:rPr lang="en-US" sz="1600" dirty="0"/>
              <a:t> {font-family: Arial, Helvetica, </a:t>
            </a:r>
            <a:r>
              <a:rPr lang="en-US" sz="1600" dirty="0" err="1"/>
              <a:t>sans-serif;font-size</a:t>
            </a:r>
            <a:r>
              <a:rPr lang="en-US" sz="1600" dirty="0"/>
              <a:t>: 95%;width:350px; }</a:t>
            </a:r>
          </a:p>
          <a:p>
            <a:pPr marL="0" indent="0">
              <a:buNone/>
            </a:pPr>
            <a:r>
              <a:rPr lang="en-US" sz="1600" dirty="0"/>
              <a:t>.tab { border-collapse:collapse;width:100%;font-family: Arial, Helvetica, </a:t>
            </a:r>
            <a:r>
              <a:rPr lang="en-US" sz="1600" dirty="0" err="1"/>
              <a:t>sans-serif;font-size</a:t>
            </a:r>
            <a:r>
              <a:rPr lang="en-US" sz="1600" dirty="0"/>
              <a:t>: 88%; </a:t>
            </a:r>
            <a:r>
              <a:rPr lang="en-US" sz="1600" dirty="0" err="1"/>
              <a:t>color:black</a:t>
            </a:r>
            <a:r>
              <a:rPr lang="en-US" sz="1600" dirty="0"/>
              <a:t>; }</a:t>
            </a:r>
          </a:p>
          <a:p>
            <a:pPr marL="0" indent="0">
              <a:buNone/>
            </a:pPr>
            <a:r>
              <a:rPr lang="en-US" sz="1600" dirty="0"/>
              <a:t>.tab </a:t>
            </a:r>
            <a:r>
              <a:rPr lang="en-US" sz="1600" dirty="0" err="1"/>
              <a:t>tr</a:t>
            </a:r>
            <a:r>
              <a:rPr lang="en-US" sz="1600" dirty="0"/>
              <a:t> td {width:10px;text-align:center;border: thin solid black;}</a:t>
            </a:r>
          </a:p>
          <a:p>
            <a:pPr marL="0" indent="0">
              <a:buNone/>
            </a:pPr>
            <a:r>
              <a:rPr lang="en-US" sz="1600" dirty="0"/>
              <a:t>.</a:t>
            </a:r>
            <a:r>
              <a:rPr lang="en-US" sz="1600" dirty="0" err="1"/>
              <a:t>jn</a:t>
            </a:r>
            <a:r>
              <a:rPr lang="en-US" sz="1600" dirty="0"/>
              <a:t> {background-color:#d0c527;}</a:t>
            </a:r>
          </a:p>
          <a:p>
            <a:pPr marL="0" indent="0">
              <a:buNone/>
            </a:pPr>
            <a:r>
              <a:rPr lang="en-US" sz="1600" dirty="0"/>
              <a:t>.</a:t>
            </a:r>
            <a:r>
              <a:rPr lang="en-US" sz="1600" dirty="0" err="1"/>
              <a:t>bc</a:t>
            </a:r>
            <a:r>
              <a:rPr lang="en-US" sz="1600" dirty="0"/>
              <a:t> {background-color:#1eb8c3;}</a:t>
            </a:r>
          </a:p>
          <a:p>
            <a:pPr marL="0" indent="0">
              <a:buNone/>
            </a:pPr>
            <a:r>
              <a:rPr lang="en-US" sz="1600" dirty="0"/>
              <a:t>.</a:t>
            </a:r>
            <a:r>
              <a:rPr lang="en-US" sz="1600" dirty="0" err="1"/>
              <a:t>ro</a:t>
            </a:r>
            <a:r>
              <a:rPr lang="en-US" sz="1600" dirty="0"/>
              <a:t> {background-color:#</a:t>
            </a:r>
            <a:r>
              <a:rPr lang="en-US" sz="1600" dirty="0" err="1"/>
              <a:t>fddbdb</a:t>
            </a:r>
            <a:r>
              <a:rPr lang="en-US" sz="1600" dirty="0"/>
              <a:t>;}</a:t>
            </a:r>
          </a:p>
          <a:p>
            <a:pPr marL="0" indent="0">
              <a:buNone/>
            </a:pPr>
            <a:r>
              <a:rPr lang="en-US" sz="1600" dirty="0"/>
              <a:t>&lt;/style&gt;</a:t>
            </a:r>
          </a:p>
          <a:p>
            <a:pPr marL="0" indent="0">
              <a:buNone/>
            </a:pPr>
            <a:r>
              <a:rPr lang="en-US" sz="1600" dirty="0"/>
              <a:t>&lt;/head&gt;</a:t>
            </a:r>
          </a:p>
          <a:p>
            <a:pPr marL="0" indent="0">
              <a:buNone/>
            </a:pPr>
            <a:r>
              <a:rPr lang="en-US" sz="1600" dirty="0"/>
              <a:t>&lt;body&gt;</a:t>
            </a:r>
          </a:p>
          <a:p>
            <a:pPr marL="0" indent="0">
              <a:buNone/>
            </a:pPr>
            <a:r>
              <a:rPr lang="en-US" sz="1600" dirty="0"/>
              <a:t>&lt;div class="</a:t>
            </a:r>
            <a:r>
              <a:rPr lang="en-US" sz="1600" dirty="0" err="1"/>
              <a:t>tabdiv</a:t>
            </a:r>
            <a:r>
              <a:rPr lang="en-US" sz="1600" dirty="0"/>
              <a:t>"&gt;</a:t>
            </a:r>
            <a:endParaRPr lang="en-US" sz="1600" dirty="0" smtClean="0"/>
          </a:p>
          <a:p>
            <a:pPr marL="0" indent="0">
              <a:buNone/>
            </a:pPr>
            <a:r>
              <a:rPr lang="en-US" sz="1600" dirty="0" smtClean="0"/>
              <a:t>&lt;</a:t>
            </a:r>
            <a:r>
              <a:rPr lang="en-US" sz="1600" dirty="0"/>
              <a:t>table class="tab"&gt;</a:t>
            </a:r>
          </a:p>
          <a:p>
            <a:pPr marL="0" indent="0">
              <a:buNone/>
            </a:pPr>
            <a:r>
              <a:rPr lang="en-US" sz="1600" dirty="0" smtClean="0"/>
              <a:t>     &lt;</a:t>
            </a:r>
            <a:r>
              <a:rPr lang="en-US" sz="1600" dirty="0" err="1"/>
              <a:t>tr</a:t>
            </a:r>
            <a:r>
              <a:rPr lang="en-US" sz="1600" dirty="0"/>
              <a:t>&gt;&lt;td&gt;1&lt;/td&gt;&lt;td&gt;2&lt;/td</a:t>
            </a:r>
            <a:r>
              <a:rPr lang="en-US" sz="1600" dirty="0">
                <a:effectLst>
                  <a:glow rad="228600">
                    <a:schemeClr val="accent3">
                      <a:satMod val="175000"/>
                      <a:alpha val="40000"/>
                    </a:schemeClr>
                  </a:glow>
                </a:effectLst>
              </a:rPr>
              <a:t>&gt;</a:t>
            </a:r>
            <a:r>
              <a:rPr lang="en-US" sz="1600" b="1" dirty="0">
                <a:solidFill>
                  <a:schemeClr val="bg2">
                    <a:lumMod val="25000"/>
                  </a:schemeClr>
                </a:solidFill>
                <a:effectLst>
                  <a:glow rad="228600">
                    <a:schemeClr val="accent3">
                      <a:satMod val="175000"/>
                      <a:alpha val="40000"/>
                    </a:schemeClr>
                  </a:glow>
                </a:effectLst>
              </a:rPr>
              <a:t>&lt;td  </a:t>
            </a:r>
            <a:r>
              <a:rPr lang="en-US" sz="1600" b="1" dirty="0" err="1">
                <a:solidFill>
                  <a:schemeClr val="bg2">
                    <a:lumMod val="25000"/>
                  </a:schemeClr>
                </a:solidFill>
                <a:effectLst>
                  <a:glow rad="228600">
                    <a:schemeClr val="accent3">
                      <a:satMod val="175000"/>
                      <a:alpha val="40000"/>
                    </a:schemeClr>
                  </a:glow>
                </a:effectLst>
              </a:rPr>
              <a:t>colspan</a:t>
            </a:r>
            <a:r>
              <a:rPr lang="en-US" sz="1600" b="1" dirty="0">
                <a:solidFill>
                  <a:schemeClr val="bg2">
                    <a:lumMod val="25000"/>
                  </a:schemeClr>
                </a:solidFill>
                <a:effectLst>
                  <a:glow rad="228600">
                    <a:schemeClr val="accent3">
                      <a:satMod val="175000"/>
                      <a:alpha val="40000"/>
                    </a:schemeClr>
                  </a:glow>
                </a:effectLst>
              </a:rPr>
              <a:t>="2" class="</a:t>
            </a:r>
            <a:r>
              <a:rPr lang="en-US" sz="1600" b="1" dirty="0" err="1">
                <a:solidFill>
                  <a:schemeClr val="bg2">
                    <a:lumMod val="25000"/>
                  </a:schemeClr>
                </a:solidFill>
                <a:effectLst>
                  <a:glow rad="228600">
                    <a:schemeClr val="accent3">
                      <a:satMod val="175000"/>
                      <a:alpha val="40000"/>
                    </a:schemeClr>
                  </a:glow>
                </a:effectLst>
              </a:rPr>
              <a:t>jn</a:t>
            </a:r>
            <a:r>
              <a:rPr lang="en-US" sz="1600" b="1" dirty="0">
                <a:solidFill>
                  <a:schemeClr val="bg2">
                    <a:lumMod val="25000"/>
                  </a:schemeClr>
                </a:solidFill>
                <a:effectLst>
                  <a:glow rad="228600">
                    <a:schemeClr val="accent3">
                      <a:satMod val="175000"/>
                      <a:alpha val="40000"/>
                    </a:schemeClr>
                  </a:glow>
                </a:effectLst>
              </a:rPr>
              <a:t>"&gt;34&lt;/td&gt;</a:t>
            </a:r>
            <a:r>
              <a:rPr lang="en-US" sz="1600" dirty="0">
                <a:solidFill>
                  <a:schemeClr val="accent3">
                    <a:lumMod val="50000"/>
                  </a:schemeClr>
                </a:solidFill>
                <a:effectLst>
                  <a:glow rad="228600">
                    <a:schemeClr val="accent3">
                      <a:satMod val="175000"/>
                      <a:alpha val="40000"/>
                    </a:schemeClr>
                  </a:glow>
                </a:effectLst>
              </a:rPr>
              <a:t>&lt;</a:t>
            </a:r>
            <a:r>
              <a:rPr lang="en-US" sz="1600" dirty="0"/>
              <a:t>td&gt;5&lt;/td&gt;&lt;/</a:t>
            </a:r>
            <a:r>
              <a:rPr lang="en-US" sz="1600" dirty="0" err="1"/>
              <a:t>tr</a:t>
            </a:r>
            <a:r>
              <a:rPr lang="en-US" sz="1600" dirty="0"/>
              <a:t>&gt;</a:t>
            </a:r>
          </a:p>
          <a:p>
            <a:pPr marL="0" indent="0">
              <a:buNone/>
            </a:pPr>
            <a:r>
              <a:rPr lang="en-US" sz="1600" dirty="0" smtClean="0"/>
              <a:t>     &lt;</a:t>
            </a:r>
            <a:r>
              <a:rPr lang="en-US" sz="1600" dirty="0" err="1"/>
              <a:t>tr</a:t>
            </a:r>
            <a:r>
              <a:rPr lang="en-US" sz="1600" dirty="0"/>
              <a:t>&gt;</a:t>
            </a:r>
            <a:r>
              <a:rPr lang="en-US" sz="1600" b="1" dirty="0">
                <a:solidFill>
                  <a:srgbClr val="2403E7"/>
                </a:solidFill>
              </a:rPr>
              <a:t>&lt;</a:t>
            </a:r>
            <a:r>
              <a:rPr lang="en-US" sz="1600" b="1" dirty="0" smtClean="0">
                <a:solidFill>
                  <a:srgbClr val="2403E7"/>
                </a:solidFill>
              </a:rPr>
              <a:t>td </a:t>
            </a:r>
            <a:r>
              <a:rPr lang="en-US" sz="1600" b="1" dirty="0" err="1" smtClean="0">
                <a:solidFill>
                  <a:srgbClr val="2403E7"/>
                </a:solidFill>
              </a:rPr>
              <a:t>rowspan</a:t>
            </a:r>
            <a:r>
              <a:rPr lang="en-US" sz="1600" b="1" dirty="0" smtClean="0">
                <a:solidFill>
                  <a:srgbClr val="2403E7"/>
                </a:solidFill>
              </a:rPr>
              <a:t>="2" class="</a:t>
            </a:r>
            <a:r>
              <a:rPr lang="en-US" sz="1600" b="1" dirty="0" err="1" smtClean="0">
                <a:solidFill>
                  <a:srgbClr val="2403E7"/>
                </a:solidFill>
              </a:rPr>
              <a:t>bc</a:t>
            </a:r>
            <a:r>
              <a:rPr lang="en-US" sz="1600" b="1" dirty="0" smtClean="0">
                <a:solidFill>
                  <a:srgbClr val="2403E7"/>
                </a:solidFill>
              </a:rPr>
              <a:t>"&gt;611&lt;/</a:t>
            </a:r>
            <a:r>
              <a:rPr lang="en-US" sz="1600" b="1" dirty="0">
                <a:solidFill>
                  <a:srgbClr val="2403E7"/>
                </a:solidFill>
              </a:rPr>
              <a:t>td&gt;</a:t>
            </a:r>
            <a:r>
              <a:rPr lang="en-US" sz="1600" dirty="0"/>
              <a:t>&lt;td&gt;7&lt;/td&gt;&lt;td&gt;8&lt;/td&gt;&lt;td&gt;9&lt;/td&gt;&lt;td&gt;10&lt;/td&gt;&lt;/</a:t>
            </a:r>
            <a:r>
              <a:rPr lang="en-US" sz="1600" dirty="0" err="1"/>
              <a:t>tr</a:t>
            </a:r>
            <a:r>
              <a:rPr lang="en-US" sz="1600" dirty="0"/>
              <a:t>&gt;</a:t>
            </a:r>
          </a:p>
          <a:p>
            <a:pPr marL="0" indent="0">
              <a:buNone/>
            </a:pPr>
            <a:r>
              <a:rPr lang="en-US" sz="1600" dirty="0" smtClean="0"/>
              <a:t>     &lt;</a:t>
            </a:r>
            <a:r>
              <a:rPr lang="en-US" sz="1600" dirty="0" err="1"/>
              <a:t>tr</a:t>
            </a:r>
            <a:r>
              <a:rPr lang="en-US" sz="1600" dirty="0" smtClean="0"/>
              <a:t>&gt;&lt;</a:t>
            </a:r>
            <a:r>
              <a:rPr lang="en-US" sz="1600" dirty="0"/>
              <a:t>td&gt;12&lt;/td&gt;</a:t>
            </a:r>
            <a:r>
              <a:rPr lang="en-US" sz="1600" b="1" dirty="0">
                <a:solidFill>
                  <a:srgbClr val="C00000"/>
                </a:solidFill>
              </a:rPr>
              <a:t>&lt;</a:t>
            </a:r>
            <a:r>
              <a:rPr lang="en-US" sz="1600" b="1" dirty="0" smtClean="0">
                <a:solidFill>
                  <a:srgbClr val="C00000"/>
                </a:solidFill>
              </a:rPr>
              <a:t>td </a:t>
            </a:r>
            <a:r>
              <a:rPr lang="en-US" sz="1600" b="1" dirty="0">
                <a:solidFill>
                  <a:srgbClr val="C00000"/>
                </a:solidFill>
              </a:rPr>
              <a:t> class="</a:t>
            </a:r>
            <a:r>
              <a:rPr lang="en-US" sz="1600" b="1" dirty="0" err="1">
                <a:solidFill>
                  <a:srgbClr val="C00000"/>
                </a:solidFill>
              </a:rPr>
              <a:t>ro</a:t>
            </a:r>
            <a:r>
              <a:rPr lang="en-US" sz="1600" b="1" dirty="0">
                <a:solidFill>
                  <a:srgbClr val="C00000"/>
                </a:solidFill>
              </a:rPr>
              <a:t>"</a:t>
            </a:r>
            <a:r>
              <a:rPr lang="en-US" sz="1600" b="1" dirty="0" smtClean="0">
                <a:solidFill>
                  <a:srgbClr val="C00000"/>
                </a:solidFill>
              </a:rPr>
              <a:t>&gt;</a:t>
            </a:r>
            <a:r>
              <a:rPr lang="en-US" sz="1600" b="1" dirty="0">
                <a:solidFill>
                  <a:srgbClr val="C00000"/>
                </a:solidFill>
              </a:rPr>
              <a:t>13&lt;/td&gt;&lt;</a:t>
            </a:r>
            <a:r>
              <a:rPr lang="en-US" sz="1600" b="1" dirty="0" smtClean="0">
                <a:solidFill>
                  <a:srgbClr val="C00000"/>
                </a:solidFill>
              </a:rPr>
              <a:t>td </a:t>
            </a:r>
            <a:r>
              <a:rPr lang="en-US" sz="1600" b="1" dirty="0">
                <a:solidFill>
                  <a:srgbClr val="C00000"/>
                </a:solidFill>
              </a:rPr>
              <a:t> class="</a:t>
            </a:r>
            <a:r>
              <a:rPr lang="en-US" sz="1600" b="1" dirty="0" err="1">
                <a:solidFill>
                  <a:srgbClr val="C00000"/>
                </a:solidFill>
              </a:rPr>
              <a:t>ro</a:t>
            </a:r>
            <a:r>
              <a:rPr lang="en-US" sz="1600" b="1" dirty="0">
                <a:solidFill>
                  <a:srgbClr val="C00000"/>
                </a:solidFill>
              </a:rPr>
              <a:t>"</a:t>
            </a:r>
            <a:r>
              <a:rPr lang="en-US" sz="1600" b="1" dirty="0" smtClean="0">
                <a:solidFill>
                  <a:srgbClr val="C00000"/>
                </a:solidFill>
              </a:rPr>
              <a:t>&gt;</a:t>
            </a:r>
            <a:r>
              <a:rPr lang="en-US" sz="1600" b="1" dirty="0">
                <a:solidFill>
                  <a:srgbClr val="C00000"/>
                </a:solidFill>
              </a:rPr>
              <a:t>14&lt;/td&gt;&lt;</a:t>
            </a:r>
            <a:r>
              <a:rPr lang="en-US" sz="1600" b="1" dirty="0" smtClean="0">
                <a:solidFill>
                  <a:srgbClr val="C00000"/>
                </a:solidFill>
              </a:rPr>
              <a:t>td </a:t>
            </a:r>
            <a:r>
              <a:rPr lang="en-US" sz="1600" b="1" dirty="0">
                <a:solidFill>
                  <a:srgbClr val="C00000"/>
                </a:solidFill>
              </a:rPr>
              <a:t> class="</a:t>
            </a:r>
            <a:r>
              <a:rPr lang="en-US" sz="1600" b="1" dirty="0" err="1">
                <a:solidFill>
                  <a:srgbClr val="C00000"/>
                </a:solidFill>
              </a:rPr>
              <a:t>ro</a:t>
            </a:r>
            <a:r>
              <a:rPr lang="en-US" sz="1600" b="1" dirty="0">
                <a:solidFill>
                  <a:srgbClr val="C00000"/>
                </a:solidFill>
              </a:rPr>
              <a:t>"</a:t>
            </a:r>
            <a:r>
              <a:rPr lang="en-US" sz="1600" b="1" dirty="0" smtClean="0">
                <a:solidFill>
                  <a:srgbClr val="C00000"/>
                </a:solidFill>
              </a:rPr>
              <a:t>&gt;</a:t>
            </a:r>
            <a:r>
              <a:rPr lang="en-US" sz="1600" b="1" dirty="0">
                <a:solidFill>
                  <a:srgbClr val="C00000"/>
                </a:solidFill>
              </a:rPr>
              <a:t>15&lt;/td&gt;</a:t>
            </a:r>
            <a:r>
              <a:rPr lang="en-US" sz="1600" dirty="0"/>
              <a:t>&lt;/</a:t>
            </a:r>
            <a:r>
              <a:rPr lang="en-US" sz="1600" dirty="0" err="1"/>
              <a:t>tr</a:t>
            </a:r>
            <a:r>
              <a:rPr lang="en-US" sz="1600" dirty="0"/>
              <a:t>&gt;</a:t>
            </a:r>
          </a:p>
          <a:p>
            <a:pPr marL="0" indent="0">
              <a:buNone/>
            </a:pPr>
            <a:r>
              <a:rPr lang="en-US" sz="1600" dirty="0" smtClean="0"/>
              <a:t>     &lt;</a:t>
            </a:r>
            <a:r>
              <a:rPr lang="en-US" sz="1600" dirty="0" err="1" smtClean="0"/>
              <a:t>tr</a:t>
            </a:r>
            <a:r>
              <a:rPr lang="en-US" sz="1600" dirty="0"/>
              <a:t>&gt;&lt;td&gt;16&lt;/td&gt;&lt;td&gt;17&lt;/td&gt;</a:t>
            </a:r>
            <a:r>
              <a:rPr lang="en-US" sz="1600" b="1" dirty="0">
                <a:solidFill>
                  <a:srgbClr val="C00000"/>
                </a:solidFill>
              </a:rPr>
              <a:t>&lt;</a:t>
            </a:r>
            <a:r>
              <a:rPr lang="en-US" sz="1600" b="1" dirty="0" smtClean="0">
                <a:solidFill>
                  <a:srgbClr val="C00000"/>
                </a:solidFill>
              </a:rPr>
              <a:t>td </a:t>
            </a:r>
            <a:r>
              <a:rPr lang="en-US" sz="1600" b="1" dirty="0">
                <a:solidFill>
                  <a:srgbClr val="C00000"/>
                </a:solidFill>
              </a:rPr>
              <a:t> class="</a:t>
            </a:r>
            <a:r>
              <a:rPr lang="en-US" sz="1600" b="1" dirty="0" err="1">
                <a:solidFill>
                  <a:srgbClr val="C00000"/>
                </a:solidFill>
              </a:rPr>
              <a:t>ro</a:t>
            </a:r>
            <a:r>
              <a:rPr lang="en-US" sz="1600" b="1" dirty="0">
                <a:solidFill>
                  <a:srgbClr val="C00000"/>
                </a:solidFill>
              </a:rPr>
              <a:t>"</a:t>
            </a:r>
            <a:r>
              <a:rPr lang="en-US" sz="1600" b="1" dirty="0" smtClean="0">
                <a:solidFill>
                  <a:srgbClr val="C00000"/>
                </a:solidFill>
              </a:rPr>
              <a:t>&gt;</a:t>
            </a:r>
            <a:r>
              <a:rPr lang="en-US" sz="1600" b="1" dirty="0">
                <a:solidFill>
                  <a:srgbClr val="C00000"/>
                </a:solidFill>
              </a:rPr>
              <a:t>18&lt;/td&gt;&lt;</a:t>
            </a:r>
            <a:r>
              <a:rPr lang="en-US" sz="1600" b="1" dirty="0" smtClean="0">
                <a:solidFill>
                  <a:srgbClr val="C00000"/>
                </a:solidFill>
              </a:rPr>
              <a:t>td </a:t>
            </a:r>
            <a:r>
              <a:rPr lang="en-US" sz="1600" b="1" dirty="0">
                <a:solidFill>
                  <a:srgbClr val="C00000"/>
                </a:solidFill>
              </a:rPr>
              <a:t> class="</a:t>
            </a:r>
            <a:r>
              <a:rPr lang="en-US" sz="1600" b="1" dirty="0" err="1">
                <a:solidFill>
                  <a:srgbClr val="C00000"/>
                </a:solidFill>
              </a:rPr>
              <a:t>ro</a:t>
            </a:r>
            <a:r>
              <a:rPr lang="en-US" sz="1600" b="1" dirty="0">
                <a:solidFill>
                  <a:srgbClr val="C00000"/>
                </a:solidFill>
              </a:rPr>
              <a:t>"</a:t>
            </a:r>
            <a:r>
              <a:rPr lang="en-US" sz="1600" b="1" dirty="0" smtClean="0">
                <a:solidFill>
                  <a:srgbClr val="C00000"/>
                </a:solidFill>
              </a:rPr>
              <a:t>&gt;</a:t>
            </a:r>
            <a:r>
              <a:rPr lang="en-US" sz="1600" b="1" dirty="0">
                <a:solidFill>
                  <a:srgbClr val="C00000"/>
                </a:solidFill>
              </a:rPr>
              <a:t>19&lt;/td&gt;&lt;</a:t>
            </a:r>
            <a:r>
              <a:rPr lang="en-US" sz="1600" b="1" dirty="0" smtClean="0">
                <a:solidFill>
                  <a:srgbClr val="C00000"/>
                </a:solidFill>
              </a:rPr>
              <a:t>td </a:t>
            </a:r>
            <a:r>
              <a:rPr lang="en-US" sz="1600" b="1" dirty="0">
                <a:solidFill>
                  <a:srgbClr val="C00000"/>
                </a:solidFill>
              </a:rPr>
              <a:t> </a:t>
            </a:r>
            <a:r>
              <a:rPr lang="en-US" sz="1600" b="1" dirty="0" smtClean="0">
                <a:solidFill>
                  <a:srgbClr val="C00000"/>
                </a:solidFill>
              </a:rPr>
              <a:t>	class</a:t>
            </a:r>
            <a:r>
              <a:rPr lang="en-US" sz="1600" b="1" dirty="0">
                <a:solidFill>
                  <a:srgbClr val="C00000"/>
                </a:solidFill>
              </a:rPr>
              <a:t>="</a:t>
            </a:r>
            <a:r>
              <a:rPr lang="en-US" sz="1600" b="1" dirty="0" err="1">
                <a:solidFill>
                  <a:srgbClr val="C00000"/>
                </a:solidFill>
              </a:rPr>
              <a:t>ro</a:t>
            </a:r>
            <a:r>
              <a:rPr lang="en-US" sz="1600" b="1" dirty="0">
                <a:solidFill>
                  <a:srgbClr val="C00000"/>
                </a:solidFill>
              </a:rPr>
              <a:t>"</a:t>
            </a:r>
            <a:r>
              <a:rPr lang="en-US" sz="1600" b="1" dirty="0" smtClean="0">
                <a:solidFill>
                  <a:srgbClr val="C00000"/>
                </a:solidFill>
              </a:rPr>
              <a:t>&gt;</a:t>
            </a:r>
            <a:r>
              <a:rPr lang="en-US" sz="1600" b="1" dirty="0">
                <a:solidFill>
                  <a:srgbClr val="C00000"/>
                </a:solidFill>
              </a:rPr>
              <a:t>20&lt;/td&gt;</a:t>
            </a:r>
            <a:r>
              <a:rPr lang="en-US" sz="1600" dirty="0"/>
              <a:t>&lt;/</a:t>
            </a:r>
            <a:r>
              <a:rPr lang="en-US" sz="1600" dirty="0" err="1"/>
              <a:t>tr</a:t>
            </a:r>
            <a:r>
              <a:rPr lang="en-US" sz="1600" dirty="0"/>
              <a:t>&gt;</a:t>
            </a:r>
          </a:p>
          <a:p>
            <a:pPr marL="0" indent="0">
              <a:buNone/>
            </a:pPr>
            <a:r>
              <a:rPr lang="en-US" sz="1600" dirty="0" smtClean="0"/>
              <a:t>&lt;/</a:t>
            </a:r>
            <a:r>
              <a:rPr lang="en-US" sz="1600" dirty="0"/>
              <a:t>table</a:t>
            </a:r>
            <a:r>
              <a:rPr lang="en-US" sz="1600" dirty="0" smtClean="0"/>
              <a:t>&gt;</a:t>
            </a:r>
            <a:endParaRPr lang="en-US" sz="1600"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332656"/>
            <a:ext cx="448627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3420745"/>
            <a:ext cx="4552950" cy="112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orme libre 4"/>
          <p:cNvSpPr/>
          <p:nvPr/>
        </p:nvSpPr>
        <p:spPr>
          <a:xfrm>
            <a:off x="8727440" y="1026160"/>
            <a:ext cx="294640" cy="2956560"/>
          </a:xfrm>
          <a:custGeom>
            <a:avLst/>
            <a:gdLst>
              <a:gd name="connsiteX0" fmla="*/ 20320 w 294640"/>
              <a:gd name="connsiteY0" fmla="*/ 0 h 2956560"/>
              <a:gd name="connsiteX1" fmla="*/ 40640 w 294640"/>
              <a:gd name="connsiteY1" fmla="*/ 60960 h 2956560"/>
              <a:gd name="connsiteX2" fmla="*/ 81280 w 294640"/>
              <a:gd name="connsiteY2" fmla="*/ 121920 h 2956560"/>
              <a:gd name="connsiteX3" fmla="*/ 91440 w 294640"/>
              <a:gd name="connsiteY3" fmla="*/ 152400 h 2956560"/>
              <a:gd name="connsiteX4" fmla="*/ 111760 w 294640"/>
              <a:gd name="connsiteY4" fmla="*/ 182880 h 2956560"/>
              <a:gd name="connsiteX5" fmla="*/ 132080 w 294640"/>
              <a:gd name="connsiteY5" fmla="*/ 243840 h 2956560"/>
              <a:gd name="connsiteX6" fmla="*/ 142240 w 294640"/>
              <a:gd name="connsiteY6" fmla="*/ 274320 h 2956560"/>
              <a:gd name="connsiteX7" fmla="*/ 152400 w 294640"/>
              <a:gd name="connsiteY7" fmla="*/ 304800 h 2956560"/>
              <a:gd name="connsiteX8" fmla="*/ 162560 w 294640"/>
              <a:gd name="connsiteY8" fmla="*/ 386080 h 2956560"/>
              <a:gd name="connsiteX9" fmla="*/ 172720 w 294640"/>
              <a:gd name="connsiteY9" fmla="*/ 416560 h 2956560"/>
              <a:gd name="connsiteX10" fmla="*/ 182880 w 294640"/>
              <a:gd name="connsiteY10" fmla="*/ 497840 h 2956560"/>
              <a:gd name="connsiteX11" fmla="*/ 203200 w 294640"/>
              <a:gd name="connsiteY11" fmla="*/ 589280 h 2956560"/>
              <a:gd name="connsiteX12" fmla="*/ 223520 w 294640"/>
              <a:gd name="connsiteY12" fmla="*/ 731520 h 2956560"/>
              <a:gd name="connsiteX13" fmla="*/ 233680 w 294640"/>
              <a:gd name="connsiteY13" fmla="*/ 762000 h 2956560"/>
              <a:gd name="connsiteX14" fmla="*/ 243840 w 294640"/>
              <a:gd name="connsiteY14" fmla="*/ 873760 h 2956560"/>
              <a:gd name="connsiteX15" fmla="*/ 254000 w 294640"/>
              <a:gd name="connsiteY15" fmla="*/ 914400 h 2956560"/>
              <a:gd name="connsiteX16" fmla="*/ 264160 w 294640"/>
              <a:gd name="connsiteY16" fmla="*/ 1026160 h 2956560"/>
              <a:gd name="connsiteX17" fmla="*/ 274320 w 294640"/>
              <a:gd name="connsiteY17" fmla="*/ 1107440 h 2956560"/>
              <a:gd name="connsiteX18" fmla="*/ 284480 w 294640"/>
              <a:gd name="connsiteY18" fmla="*/ 1198880 h 2956560"/>
              <a:gd name="connsiteX19" fmla="*/ 294640 w 294640"/>
              <a:gd name="connsiteY19" fmla="*/ 1412240 h 2956560"/>
              <a:gd name="connsiteX20" fmla="*/ 274320 w 294640"/>
              <a:gd name="connsiteY20" fmla="*/ 1808480 h 2956560"/>
              <a:gd name="connsiteX21" fmla="*/ 264160 w 294640"/>
              <a:gd name="connsiteY21" fmla="*/ 1920240 h 2956560"/>
              <a:gd name="connsiteX22" fmla="*/ 243840 w 294640"/>
              <a:gd name="connsiteY22" fmla="*/ 2052320 h 2956560"/>
              <a:gd name="connsiteX23" fmla="*/ 233680 w 294640"/>
              <a:gd name="connsiteY23" fmla="*/ 2143760 h 2956560"/>
              <a:gd name="connsiteX24" fmla="*/ 213360 w 294640"/>
              <a:gd name="connsiteY24" fmla="*/ 2214880 h 2956560"/>
              <a:gd name="connsiteX25" fmla="*/ 203200 w 294640"/>
              <a:gd name="connsiteY25" fmla="*/ 2316480 h 2956560"/>
              <a:gd name="connsiteX26" fmla="*/ 193040 w 294640"/>
              <a:gd name="connsiteY26" fmla="*/ 2346960 h 2956560"/>
              <a:gd name="connsiteX27" fmla="*/ 182880 w 294640"/>
              <a:gd name="connsiteY27" fmla="*/ 2397760 h 2956560"/>
              <a:gd name="connsiteX28" fmla="*/ 172720 w 294640"/>
              <a:gd name="connsiteY28" fmla="*/ 2458720 h 2956560"/>
              <a:gd name="connsiteX29" fmla="*/ 152400 w 294640"/>
              <a:gd name="connsiteY29" fmla="*/ 2519680 h 2956560"/>
              <a:gd name="connsiteX30" fmla="*/ 142240 w 294640"/>
              <a:gd name="connsiteY30" fmla="*/ 2580640 h 2956560"/>
              <a:gd name="connsiteX31" fmla="*/ 132080 w 294640"/>
              <a:gd name="connsiteY31" fmla="*/ 2611120 h 2956560"/>
              <a:gd name="connsiteX32" fmla="*/ 121920 w 294640"/>
              <a:gd name="connsiteY32" fmla="*/ 2651760 h 2956560"/>
              <a:gd name="connsiteX33" fmla="*/ 111760 w 294640"/>
              <a:gd name="connsiteY33" fmla="*/ 2743200 h 2956560"/>
              <a:gd name="connsiteX34" fmla="*/ 81280 w 294640"/>
              <a:gd name="connsiteY34" fmla="*/ 2804160 h 2956560"/>
              <a:gd name="connsiteX35" fmla="*/ 71120 w 294640"/>
              <a:gd name="connsiteY35" fmla="*/ 2834640 h 2956560"/>
              <a:gd name="connsiteX36" fmla="*/ 50800 w 294640"/>
              <a:gd name="connsiteY36" fmla="*/ 2865120 h 2956560"/>
              <a:gd name="connsiteX37" fmla="*/ 40640 w 294640"/>
              <a:gd name="connsiteY37" fmla="*/ 2895600 h 2956560"/>
              <a:gd name="connsiteX38" fmla="*/ 0 w 294640"/>
              <a:gd name="connsiteY38" fmla="*/ 2956560 h 2956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94640" h="2956560">
                <a:moveTo>
                  <a:pt x="20320" y="0"/>
                </a:moveTo>
                <a:cubicBezTo>
                  <a:pt x="27093" y="20320"/>
                  <a:pt x="31061" y="41802"/>
                  <a:pt x="40640" y="60960"/>
                </a:cubicBezTo>
                <a:cubicBezTo>
                  <a:pt x="51562" y="82803"/>
                  <a:pt x="73557" y="98752"/>
                  <a:pt x="81280" y="121920"/>
                </a:cubicBezTo>
                <a:cubicBezTo>
                  <a:pt x="84667" y="132080"/>
                  <a:pt x="86651" y="142821"/>
                  <a:pt x="91440" y="152400"/>
                </a:cubicBezTo>
                <a:cubicBezTo>
                  <a:pt x="96901" y="163322"/>
                  <a:pt x="106801" y="171722"/>
                  <a:pt x="111760" y="182880"/>
                </a:cubicBezTo>
                <a:cubicBezTo>
                  <a:pt x="120459" y="202453"/>
                  <a:pt x="125307" y="223520"/>
                  <a:pt x="132080" y="243840"/>
                </a:cubicBezTo>
                <a:lnTo>
                  <a:pt x="142240" y="274320"/>
                </a:lnTo>
                <a:lnTo>
                  <a:pt x="152400" y="304800"/>
                </a:lnTo>
                <a:cubicBezTo>
                  <a:pt x="155787" y="331893"/>
                  <a:pt x="157676" y="359216"/>
                  <a:pt x="162560" y="386080"/>
                </a:cubicBezTo>
                <a:cubicBezTo>
                  <a:pt x="164476" y="396617"/>
                  <a:pt x="170804" y="406023"/>
                  <a:pt x="172720" y="416560"/>
                </a:cubicBezTo>
                <a:cubicBezTo>
                  <a:pt x="177604" y="443424"/>
                  <a:pt x="178728" y="470853"/>
                  <a:pt x="182880" y="497840"/>
                </a:cubicBezTo>
                <a:cubicBezTo>
                  <a:pt x="194710" y="574732"/>
                  <a:pt x="189716" y="521860"/>
                  <a:pt x="203200" y="589280"/>
                </a:cubicBezTo>
                <a:cubicBezTo>
                  <a:pt x="236517" y="755867"/>
                  <a:pt x="186061" y="525495"/>
                  <a:pt x="223520" y="731520"/>
                </a:cubicBezTo>
                <a:cubicBezTo>
                  <a:pt x="225436" y="742057"/>
                  <a:pt x="230293" y="751840"/>
                  <a:pt x="233680" y="762000"/>
                </a:cubicBezTo>
                <a:cubicBezTo>
                  <a:pt x="237067" y="799253"/>
                  <a:pt x="238896" y="836681"/>
                  <a:pt x="243840" y="873760"/>
                </a:cubicBezTo>
                <a:cubicBezTo>
                  <a:pt x="245685" y="887601"/>
                  <a:pt x="252155" y="900559"/>
                  <a:pt x="254000" y="914400"/>
                </a:cubicBezTo>
                <a:cubicBezTo>
                  <a:pt x="258944" y="951479"/>
                  <a:pt x="260244" y="988959"/>
                  <a:pt x="264160" y="1026160"/>
                </a:cubicBezTo>
                <a:cubicBezTo>
                  <a:pt x="267018" y="1053314"/>
                  <a:pt x="271130" y="1080323"/>
                  <a:pt x="274320" y="1107440"/>
                </a:cubicBezTo>
                <a:cubicBezTo>
                  <a:pt x="277903" y="1137898"/>
                  <a:pt x="281093" y="1168400"/>
                  <a:pt x="284480" y="1198880"/>
                </a:cubicBezTo>
                <a:cubicBezTo>
                  <a:pt x="287867" y="1270000"/>
                  <a:pt x="294640" y="1341039"/>
                  <a:pt x="294640" y="1412240"/>
                </a:cubicBezTo>
                <a:cubicBezTo>
                  <a:pt x="294640" y="1706764"/>
                  <a:pt x="292333" y="1628352"/>
                  <a:pt x="274320" y="1808480"/>
                </a:cubicBezTo>
                <a:cubicBezTo>
                  <a:pt x="270598" y="1845701"/>
                  <a:pt x="268291" y="1883062"/>
                  <a:pt x="264160" y="1920240"/>
                </a:cubicBezTo>
                <a:cubicBezTo>
                  <a:pt x="252130" y="2028506"/>
                  <a:pt x="257039" y="1953327"/>
                  <a:pt x="243840" y="2052320"/>
                </a:cubicBezTo>
                <a:cubicBezTo>
                  <a:pt x="239787" y="2082719"/>
                  <a:pt x="238343" y="2113449"/>
                  <a:pt x="233680" y="2143760"/>
                </a:cubicBezTo>
                <a:cubicBezTo>
                  <a:pt x="230035" y="2167452"/>
                  <a:pt x="220947" y="2192120"/>
                  <a:pt x="213360" y="2214880"/>
                </a:cubicBezTo>
                <a:cubicBezTo>
                  <a:pt x="209973" y="2248747"/>
                  <a:pt x="208375" y="2282840"/>
                  <a:pt x="203200" y="2316480"/>
                </a:cubicBezTo>
                <a:cubicBezTo>
                  <a:pt x="201572" y="2327065"/>
                  <a:pt x="195637" y="2336570"/>
                  <a:pt x="193040" y="2346960"/>
                </a:cubicBezTo>
                <a:cubicBezTo>
                  <a:pt x="188852" y="2363713"/>
                  <a:pt x="185969" y="2380770"/>
                  <a:pt x="182880" y="2397760"/>
                </a:cubicBezTo>
                <a:cubicBezTo>
                  <a:pt x="179195" y="2418028"/>
                  <a:pt x="177716" y="2438735"/>
                  <a:pt x="172720" y="2458720"/>
                </a:cubicBezTo>
                <a:cubicBezTo>
                  <a:pt x="167525" y="2479500"/>
                  <a:pt x="155921" y="2498552"/>
                  <a:pt x="152400" y="2519680"/>
                </a:cubicBezTo>
                <a:cubicBezTo>
                  <a:pt x="149013" y="2540000"/>
                  <a:pt x="146709" y="2560530"/>
                  <a:pt x="142240" y="2580640"/>
                </a:cubicBezTo>
                <a:cubicBezTo>
                  <a:pt x="139917" y="2591095"/>
                  <a:pt x="135022" y="2600822"/>
                  <a:pt x="132080" y="2611120"/>
                </a:cubicBezTo>
                <a:cubicBezTo>
                  <a:pt x="128244" y="2624546"/>
                  <a:pt x="125307" y="2638213"/>
                  <a:pt x="121920" y="2651760"/>
                </a:cubicBezTo>
                <a:cubicBezTo>
                  <a:pt x="118533" y="2682240"/>
                  <a:pt x="116802" y="2712950"/>
                  <a:pt x="111760" y="2743200"/>
                </a:cubicBezTo>
                <a:cubicBezTo>
                  <a:pt x="105376" y="2781506"/>
                  <a:pt x="98833" y="2769054"/>
                  <a:pt x="81280" y="2804160"/>
                </a:cubicBezTo>
                <a:cubicBezTo>
                  <a:pt x="76491" y="2813739"/>
                  <a:pt x="75909" y="2825061"/>
                  <a:pt x="71120" y="2834640"/>
                </a:cubicBezTo>
                <a:cubicBezTo>
                  <a:pt x="65659" y="2845562"/>
                  <a:pt x="56261" y="2854198"/>
                  <a:pt x="50800" y="2865120"/>
                </a:cubicBezTo>
                <a:cubicBezTo>
                  <a:pt x="46011" y="2874699"/>
                  <a:pt x="45841" y="2886238"/>
                  <a:pt x="40640" y="2895600"/>
                </a:cubicBezTo>
                <a:cubicBezTo>
                  <a:pt x="28780" y="2916948"/>
                  <a:pt x="0" y="2956560"/>
                  <a:pt x="0" y="2956560"/>
                </a:cubicBezTo>
              </a:path>
            </a:pathLst>
          </a:custGeom>
          <a:noFill/>
          <a:ln w="38100">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06442442"/>
      </p:ext>
    </p:extLst>
  </p:cSld>
  <p:clrMapOvr>
    <a:masterClrMapping/>
  </p:clrMapOvr>
  <p:transition spd="slow">
    <p:wipe dir="d"/>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Corrigé exercice n° 5</a:t>
            </a:r>
            <a:endParaRPr lang="fr-FR" b="1" dirty="0">
              <a:solidFill>
                <a:schemeClr val="accent2">
                  <a:lumMod val="75000"/>
                </a:schemeClr>
              </a:solidFill>
            </a:endParaRPr>
          </a:p>
        </p:txBody>
      </p:sp>
      <p:sp>
        <p:nvSpPr>
          <p:cNvPr id="3" name="Espace réservé du contenu 2"/>
          <p:cNvSpPr>
            <a:spLocks noGrp="1"/>
          </p:cNvSpPr>
          <p:nvPr>
            <p:ph idx="1"/>
          </p:nvPr>
        </p:nvSpPr>
        <p:spPr>
          <a:xfrm>
            <a:off x="683568" y="1196752"/>
            <a:ext cx="8460432" cy="5544616"/>
          </a:xfrm>
        </p:spPr>
        <p:txBody>
          <a:bodyPr>
            <a:normAutofit lnSpcReduction="10000"/>
          </a:bodyPr>
          <a:lstStyle/>
          <a:p>
            <a:pPr marL="0" indent="0">
              <a:buNone/>
            </a:pPr>
            <a:r>
              <a:rPr lang="fr-FR" sz="1800" dirty="0" smtClean="0"/>
              <a:t>...</a:t>
            </a:r>
            <a:endParaRPr lang="en-US" sz="1600" dirty="0" smtClean="0"/>
          </a:p>
          <a:p>
            <a:pPr marL="0" indent="0">
              <a:buNone/>
            </a:pPr>
            <a:r>
              <a:rPr lang="en-US" sz="1600" dirty="0">
                <a:solidFill>
                  <a:schemeClr val="bg1">
                    <a:lumMod val="50000"/>
                  </a:schemeClr>
                </a:solidFill>
              </a:rPr>
              <a:t>&lt;style type="text/</a:t>
            </a:r>
            <a:r>
              <a:rPr lang="en-US" sz="1600" dirty="0" err="1">
                <a:solidFill>
                  <a:schemeClr val="bg1">
                    <a:lumMod val="50000"/>
                  </a:schemeClr>
                </a:solidFill>
              </a:rPr>
              <a:t>css</a:t>
            </a:r>
            <a:r>
              <a:rPr lang="en-US" sz="1600" dirty="0">
                <a:solidFill>
                  <a:schemeClr val="bg1">
                    <a:lumMod val="50000"/>
                  </a:schemeClr>
                </a:solidFill>
              </a:rPr>
              <a:t>"&gt;</a:t>
            </a:r>
          </a:p>
          <a:p>
            <a:pPr marL="0" indent="0">
              <a:buNone/>
            </a:pPr>
            <a:r>
              <a:rPr lang="en-US" sz="1600" dirty="0"/>
              <a:t>.</a:t>
            </a:r>
            <a:r>
              <a:rPr lang="en-US" sz="1600" dirty="0" err="1"/>
              <a:t>tabdiv</a:t>
            </a:r>
            <a:r>
              <a:rPr lang="en-US" sz="1600" dirty="0"/>
              <a:t> {font-family: Arial, Helvetica, </a:t>
            </a:r>
            <a:r>
              <a:rPr lang="en-US" sz="1600" dirty="0" err="1"/>
              <a:t>sans-serif;font-size</a:t>
            </a:r>
            <a:r>
              <a:rPr lang="en-US" sz="1600" dirty="0"/>
              <a:t>: 95%;width:350px; }</a:t>
            </a:r>
          </a:p>
          <a:p>
            <a:pPr marL="0" indent="0">
              <a:buNone/>
            </a:pPr>
            <a:r>
              <a:rPr lang="en-US" sz="1600" dirty="0"/>
              <a:t>.tab { border-collapse:collapse;width:100%;font-family: Arial, Helvetica, </a:t>
            </a:r>
            <a:r>
              <a:rPr lang="en-US" sz="1600" dirty="0" err="1"/>
              <a:t>sans-serif;font-size</a:t>
            </a:r>
            <a:r>
              <a:rPr lang="en-US" sz="1600" dirty="0"/>
              <a:t>: 88%; </a:t>
            </a:r>
            <a:r>
              <a:rPr lang="en-US" sz="1600" dirty="0" err="1"/>
              <a:t>color:black</a:t>
            </a:r>
            <a:r>
              <a:rPr lang="en-US" sz="1600" dirty="0"/>
              <a:t>; }</a:t>
            </a:r>
          </a:p>
          <a:p>
            <a:pPr marL="0" indent="0">
              <a:buNone/>
            </a:pPr>
            <a:r>
              <a:rPr lang="en-US" sz="1600" dirty="0"/>
              <a:t>.tab </a:t>
            </a:r>
            <a:r>
              <a:rPr lang="en-US" sz="1600" dirty="0" err="1"/>
              <a:t>tr</a:t>
            </a:r>
            <a:r>
              <a:rPr lang="en-US" sz="1600" dirty="0"/>
              <a:t> td {width:10px;text-align:center;border: thin solid black;}</a:t>
            </a:r>
          </a:p>
          <a:p>
            <a:pPr marL="0" indent="0">
              <a:buNone/>
            </a:pPr>
            <a:r>
              <a:rPr lang="en-US" sz="1600" dirty="0"/>
              <a:t>.</a:t>
            </a:r>
            <a:r>
              <a:rPr lang="en-US" sz="1600" dirty="0" err="1"/>
              <a:t>jn</a:t>
            </a:r>
            <a:r>
              <a:rPr lang="en-US" sz="1600" dirty="0"/>
              <a:t> {background-color:#d0c527;}</a:t>
            </a:r>
          </a:p>
          <a:p>
            <a:pPr marL="0" indent="0">
              <a:buNone/>
            </a:pPr>
            <a:r>
              <a:rPr lang="en-US" sz="1600" dirty="0"/>
              <a:t>.</a:t>
            </a:r>
            <a:r>
              <a:rPr lang="en-US" sz="1600" dirty="0" err="1"/>
              <a:t>bc</a:t>
            </a:r>
            <a:r>
              <a:rPr lang="en-US" sz="1600" dirty="0"/>
              <a:t> {background-color:#1eb8c3;}</a:t>
            </a:r>
          </a:p>
          <a:p>
            <a:pPr marL="0" indent="0">
              <a:buNone/>
            </a:pPr>
            <a:r>
              <a:rPr lang="en-US" sz="1600" dirty="0"/>
              <a:t>.</a:t>
            </a:r>
            <a:r>
              <a:rPr lang="en-US" sz="1600" dirty="0" err="1"/>
              <a:t>ro</a:t>
            </a:r>
            <a:r>
              <a:rPr lang="en-US" sz="1600" dirty="0"/>
              <a:t> {background-color:#</a:t>
            </a:r>
            <a:r>
              <a:rPr lang="en-US" sz="1600" dirty="0" err="1"/>
              <a:t>fddbdb</a:t>
            </a:r>
            <a:r>
              <a:rPr lang="en-US" sz="1600" dirty="0"/>
              <a:t>;}</a:t>
            </a:r>
          </a:p>
          <a:p>
            <a:pPr marL="0" indent="0">
              <a:buNone/>
            </a:pPr>
            <a:r>
              <a:rPr lang="en-US" sz="1600" dirty="0">
                <a:solidFill>
                  <a:schemeClr val="bg1">
                    <a:lumMod val="50000"/>
                  </a:schemeClr>
                </a:solidFill>
              </a:rPr>
              <a:t>&lt;/style&gt;</a:t>
            </a:r>
          </a:p>
          <a:p>
            <a:pPr marL="0" indent="0">
              <a:buNone/>
            </a:pPr>
            <a:r>
              <a:rPr lang="en-US" sz="1600" dirty="0">
                <a:solidFill>
                  <a:schemeClr val="bg1">
                    <a:lumMod val="50000"/>
                  </a:schemeClr>
                </a:solidFill>
              </a:rPr>
              <a:t>&lt;/head&gt;</a:t>
            </a:r>
          </a:p>
          <a:p>
            <a:pPr marL="0" indent="0">
              <a:buNone/>
            </a:pPr>
            <a:r>
              <a:rPr lang="en-US" sz="1600" dirty="0">
                <a:solidFill>
                  <a:schemeClr val="bg1">
                    <a:lumMod val="50000"/>
                  </a:schemeClr>
                </a:solidFill>
              </a:rPr>
              <a:t>&lt;body&gt;</a:t>
            </a:r>
          </a:p>
          <a:p>
            <a:pPr marL="0" indent="0">
              <a:buNone/>
            </a:pPr>
            <a:r>
              <a:rPr lang="en-US" sz="1600" dirty="0"/>
              <a:t>&lt;div class="</a:t>
            </a:r>
            <a:r>
              <a:rPr lang="en-US" sz="1600" dirty="0" err="1"/>
              <a:t>tabdiv</a:t>
            </a:r>
            <a:r>
              <a:rPr lang="en-US" sz="1600" dirty="0"/>
              <a:t>"&gt;</a:t>
            </a:r>
            <a:endParaRPr lang="en-US" sz="1600" dirty="0" smtClean="0"/>
          </a:p>
          <a:p>
            <a:pPr marL="0" indent="0">
              <a:buNone/>
            </a:pPr>
            <a:r>
              <a:rPr lang="en-US" sz="1600" dirty="0" smtClean="0"/>
              <a:t>&lt;</a:t>
            </a:r>
            <a:r>
              <a:rPr lang="en-US" sz="1600" dirty="0"/>
              <a:t>table class="tab"&gt;</a:t>
            </a:r>
          </a:p>
          <a:p>
            <a:pPr marL="0" indent="0">
              <a:buNone/>
            </a:pPr>
            <a:r>
              <a:rPr lang="en-US" sz="1600" dirty="0" smtClean="0"/>
              <a:t>     &lt;</a:t>
            </a:r>
            <a:r>
              <a:rPr lang="en-US" sz="1600" dirty="0" err="1"/>
              <a:t>tr</a:t>
            </a:r>
            <a:r>
              <a:rPr lang="en-US" sz="1600" dirty="0"/>
              <a:t>&gt;&lt;td&gt;1&lt;/td&gt;&lt;td&gt;2&lt;/td</a:t>
            </a:r>
            <a:r>
              <a:rPr lang="en-US" sz="1600" dirty="0">
                <a:effectLst>
                  <a:glow rad="228600">
                    <a:schemeClr val="accent3">
                      <a:satMod val="175000"/>
                      <a:alpha val="40000"/>
                    </a:schemeClr>
                  </a:glow>
                </a:effectLst>
              </a:rPr>
              <a:t>&gt;</a:t>
            </a:r>
            <a:r>
              <a:rPr lang="en-US" sz="1600" b="1" dirty="0">
                <a:solidFill>
                  <a:schemeClr val="bg2">
                    <a:lumMod val="25000"/>
                  </a:schemeClr>
                </a:solidFill>
                <a:effectLst>
                  <a:glow rad="228600">
                    <a:schemeClr val="accent3">
                      <a:satMod val="175000"/>
                      <a:alpha val="40000"/>
                    </a:schemeClr>
                  </a:glow>
                </a:effectLst>
              </a:rPr>
              <a:t>&lt;td  </a:t>
            </a:r>
            <a:r>
              <a:rPr lang="en-US" sz="1600" b="1" dirty="0" err="1">
                <a:solidFill>
                  <a:schemeClr val="bg2">
                    <a:lumMod val="25000"/>
                  </a:schemeClr>
                </a:solidFill>
                <a:effectLst>
                  <a:glow rad="228600">
                    <a:schemeClr val="accent3">
                      <a:satMod val="175000"/>
                      <a:alpha val="40000"/>
                    </a:schemeClr>
                  </a:glow>
                </a:effectLst>
              </a:rPr>
              <a:t>colspan</a:t>
            </a:r>
            <a:r>
              <a:rPr lang="en-US" sz="1600" b="1" dirty="0">
                <a:solidFill>
                  <a:schemeClr val="bg2">
                    <a:lumMod val="25000"/>
                  </a:schemeClr>
                </a:solidFill>
                <a:effectLst>
                  <a:glow rad="228600">
                    <a:schemeClr val="accent3">
                      <a:satMod val="175000"/>
                      <a:alpha val="40000"/>
                    </a:schemeClr>
                  </a:glow>
                </a:effectLst>
              </a:rPr>
              <a:t>="2" class="</a:t>
            </a:r>
            <a:r>
              <a:rPr lang="en-US" sz="1600" b="1" dirty="0" err="1">
                <a:solidFill>
                  <a:schemeClr val="bg2">
                    <a:lumMod val="25000"/>
                  </a:schemeClr>
                </a:solidFill>
                <a:effectLst>
                  <a:glow rad="228600">
                    <a:schemeClr val="accent3">
                      <a:satMod val="175000"/>
                      <a:alpha val="40000"/>
                    </a:schemeClr>
                  </a:glow>
                </a:effectLst>
              </a:rPr>
              <a:t>jn</a:t>
            </a:r>
            <a:r>
              <a:rPr lang="en-US" sz="1600" b="1" dirty="0">
                <a:solidFill>
                  <a:schemeClr val="bg2">
                    <a:lumMod val="25000"/>
                  </a:schemeClr>
                </a:solidFill>
                <a:effectLst>
                  <a:glow rad="228600">
                    <a:schemeClr val="accent3">
                      <a:satMod val="175000"/>
                      <a:alpha val="40000"/>
                    </a:schemeClr>
                  </a:glow>
                </a:effectLst>
              </a:rPr>
              <a:t>"&gt;34&lt;/td&gt;</a:t>
            </a:r>
            <a:r>
              <a:rPr lang="en-US" sz="1600" dirty="0">
                <a:solidFill>
                  <a:schemeClr val="accent3">
                    <a:lumMod val="50000"/>
                  </a:schemeClr>
                </a:solidFill>
                <a:effectLst>
                  <a:glow rad="228600">
                    <a:schemeClr val="accent3">
                      <a:satMod val="175000"/>
                      <a:alpha val="40000"/>
                    </a:schemeClr>
                  </a:glow>
                </a:effectLst>
              </a:rPr>
              <a:t>&lt;</a:t>
            </a:r>
            <a:r>
              <a:rPr lang="en-US" sz="1600" dirty="0"/>
              <a:t>td&gt;5&lt;/td&gt;&lt;/</a:t>
            </a:r>
            <a:r>
              <a:rPr lang="en-US" sz="1600" dirty="0" err="1"/>
              <a:t>tr</a:t>
            </a:r>
            <a:r>
              <a:rPr lang="en-US" sz="1600" dirty="0"/>
              <a:t>&gt;</a:t>
            </a:r>
          </a:p>
          <a:p>
            <a:pPr marL="0" indent="0">
              <a:buNone/>
            </a:pPr>
            <a:r>
              <a:rPr lang="en-US" sz="1600" dirty="0" smtClean="0"/>
              <a:t>     &lt;</a:t>
            </a:r>
            <a:r>
              <a:rPr lang="en-US" sz="1600" dirty="0" err="1"/>
              <a:t>tr</a:t>
            </a:r>
            <a:r>
              <a:rPr lang="en-US" sz="1600" dirty="0"/>
              <a:t>&gt;</a:t>
            </a:r>
            <a:r>
              <a:rPr lang="en-US" sz="1600" b="1" dirty="0">
                <a:solidFill>
                  <a:srgbClr val="2403E7"/>
                </a:solidFill>
              </a:rPr>
              <a:t>&lt;</a:t>
            </a:r>
            <a:r>
              <a:rPr lang="en-US" sz="1600" b="1" dirty="0" smtClean="0">
                <a:solidFill>
                  <a:srgbClr val="2403E7"/>
                </a:solidFill>
              </a:rPr>
              <a:t>td </a:t>
            </a:r>
            <a:r>
              <a:rPr lang="en-US" sz="1600" b="1" dirty="0" err="1" smtClean="0">
                <a:solidFill>
                  <a:srgbClr val="2403E7"/>
                </a:solidFill>
              </a:rPr>
              <a:t>rowspan</a:t>
            </a:r>
            <a:r>
              <a:rPr lang="en-US" sz="1600" b="1" dirty="0" smtClean="0">
                <a:solidFill>
                  <a:srgbClr val="2403E7"/>
                </a:solidFill>
              </a:rPr>
              <a:t>="2" class="</a:t>
            </a:r>
            <a:r>
              <a:rPr lang="en-US" sz="1600" b="1" dirty="0" err="1" smtClean="0">
                <a:solidFill>
                  <a:srgbClr val="2403E7"/>
                </a:solidFill>
              </a:rPr>
              <a:t>bc</a:t>
            </a:r>
            <a:r>
              <a:rPr lang="en-US" sz="1600" b="1" dirty="0" smtClean="0">
                <a:solidFill>
                  <a:srgbClr val="2403E7"/>
                </a:solidFill>
              </a:rPr>
              <a:t>"&gt;611&lt;/</a:t>
            </a:r>
            <a:r>
              <a:rPr lang="en-US" sz="1600" b="1" dirty="0">
                <a:solidFill>
                  <a:srgbClr val="2403E7"/>
                </a:solidFill>
              </a:rPr>
              <a:t>td&gt;</a:t>
            </a:r>
            <a:r>
              <a:rPr lang="en-US" sz="1600" dirty="0"/>
              <a:t>&lt;td&gt;7&lt;/td&gt;&lt;td&gt;8&lt;/td&gt;&lt;td&gt;9&lt;/td&gt;&lt;td&gt;10&lt;/td&gt;&lt;/</a:t>
            </a:r>
            <a:r>
              <a:rPr lang="en-US" sz="1600" dirty="0" err="1"/>
              <a:t>tr</a:t>
            </a:r>
            <a:r>
              <a:rPr lang="en-US" sz="1600" dirty="0"/>
              <a:t>&gt;</a:t>
            </a:r>
          </a:p>
          <a:p>
            <a:pPr marL="0" indent="0">
              <a:buNone/>
            </a:pPr>
            <a:r>
              <a:rPr lang="en-US" sz="1600" dirty="0" smtClean="0"/>
              <a:t>     &lt;</a:t>
            </a:r>
            <a:r>
              <a:rPr lang="en-US" sz="1600" dirty="0" err="1"/>
              <a:t>tr</a:t>
            </a:r>
            <a:r>
              <a:rPr lang="en-US" sz="1600" dirty="0" smtClean="0"/>
              <a:t>&gt;&lt;</a:t>
            </a:r>
            <a:r>
              <a:rPr lang="en-US" sz="1600" dirty="0"/>
              <a:t>td&gt;12&lt;/td&gt;&lt;td </a:t>
            </a:r>
            <a:r>
              <a:rPr lang="en-US" sz="1600" dirty="0" smtClean="0"/>
              <a:t> </a:t>
            </a:r>
            <a:r>
              <a:rPr lang="en-US" sz="1600" dirty="0" err="1" smtClean="0"/>
              <a:t>colspan</a:t>
            </a:r>
            <a:r>
              <a:rPr lang="en-US" sz="1600" dirty="0"/>
              <a:t>="3" </a:t>
            </a:r>
            <a:r>
              <a:rPr lang="en-US" sz="1600" dirty="0" err="1"/>
              <a:t>rowspan</a:t>
            </a:r>
            <a:r>
              <a:rPr lang="en-US" sz="1600" dirty="0"/>
              <a:t>="2" class="</a:t>
            </a:r>
            <a:r>
              <a:rPr lang="en-US" sz="1600" dirty="0" err="1"/>
              <a:t>ro</a:t>
            </a:r>
            <a:r>
              <a:rPr lang="en-US" sz="1600" dirty="0"/>
              <a:t>"&gt;13-14-15&lt;</a:t>
            </a:r>
            <a:r>
              <a:rPr lang="en-US" sz="1600" dirty="0" err="1"/>
              <a:t>br</a:t>
            </a:r>
            <a:r>
              <a:rPr lang="en-US" sz="1600" dirty="0"/>
              <a:t>/&gt;18-19-20&lt;/td&gt;&lt;/</a:t>
            </a:r>
            <a:r>
              <a:rPr lang="en-US" sz="1600" dirty="0" err="1"/>
              <a:t>tr</a:t>
            </a:r>
            <a:r>
              <a:rPr lang="en-US" sz="1600" dirty="0"/>
              <a:t>&gt;</a:t>
            </a:r>
          </a:p>
          <a:p>
            <a:pPr marL="0" indent="0">
              <a:buNone/>
            </a:pPr>
            <a:r>
              <a:rPr lang="en-US" sz="1600" dirty="0" smtClean="0"/>
              <a:t>     &lt;</a:t>
            </a:r>
            <a:r>
              <a:rPr lang="en-US" sz="1600" dirty="0" err="1" smtClean="0"/>
              <a:t>tr</a:t>
            </a:r>
            <a:r>
              <a:rPr lang="en-US" sz="1600" dirty="0"/>
              <a:t>&gt;&lt;td&gt;16&lt;/td&gt;&lt;td&gt;17&lt;/td</a:t>
            </a:r>
            <a:r>
              <a:rPr lang="en-US" sz="1600" dirty="0" smtClean="0"/>
              <a:t>&gt;&lt;/</a:t>
            </a:r>
            <a:r>
              <a:rPr lang="en-US" sz="1600" dirty="0" err="1"/>
              <a:t>tr</a:t>
            </a:r>
            <a:r>
              <a:rPr lang="en-US" sz="1600" dirty="0"/>
              <a:t>&gt;</a:t>
            </a:r>
          </a:p>
          <a:p>
            <a:pPr marL="0" indent="0">
              <a:buNone/>
            </a:pPr>
            <a:r>
              <a:rPr lang="en-US" sz="1600" dirty="0" smtClean="0"/>
              <a:t>&lt;/</a:t>
            </a:r>
            <a:r>
              <a:rPr lang="en-US" sz="1600" dirty="0"/>
              <a:t>table</a:t>
            </a:r>
            <a:r>
              <a:rPr lang="en-US" sz="1600" dirty="0" smtClean="0"/>
              <a:t>&gt;</a:t>
            </a:r>
            <a:endParaRPr lang="en-US" sz="16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3420745"/>
            <a:ext cx="4552950" cy="112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9830890"/>
      </p:ext>
    </p:ext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684213" y="274638"/>
            <a:ext cx="8002587"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fontAlgn="auto">
              <a:spcBef>
                <a:spcPts val="0"/>
              </a:spcBef>
              <a:spcAft>
                <a:spcPts val="0"/>
              </a:spcAft>
              <a:defRPr/>
            </a:pPr>
            <a:r>
              <a:rPr lang="fr-FR" sz="2400" dirty="0">
                <a:solidFill>
                  <a:schemeClr val="tx2">
                    <a:lumMod val="50000"/>
                  </a:schemeClr>
                </a:solidFill>
                <a:latin typeface="Verdana" pitchFamily="34" charset="0"/>
                <a:cs typeface="+mn-cs"/>
              </a:rPr>
              <a:t>Syntaxe HTML</a:t>
            </a:r>
          </a:p>
        </p:txBody>
      </p:sp>
      <p:sp>
        <p:nvSpPr>
          <p:cNvPr id="7171" name="Rectangle 3"/>
          <p:cNvSpPr>
            <a:spLocks noChangeArrowheads="1"/>
          </p:cNvSpPr>
          <p:nvPr/>
        </p:nvSpPr>
        <p:spPr bwMode="auto">
          <a:xfrm>
            <a:off x="684213" y="1125538"/>
            <a:ext cx="8208962" cy="539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auto">
              <a:spcBef>
                <a:spcPct val="20000"/>
              </a:spcBef>
              <a:spcAft>
                <a:spcPts val="0"/>
              </a:spcAft>
              <a:defRPr/>
            </a:pPr>
            <a:r>
              <a:rPr lang="fr-FR" dirty="0">
                <a:solidFill>
                  <a:schemeClr val="tx2">
                    <a:lumMod val="50000"/>
                  </a:schemeClr>
                </a:solidFill>
                <a:latin typeface="Verdana" pitchFamily="34" charset="0"/>
                <a:cs typeface="+mn-cs"/>
              </a:rPr>
              <a:t>Il est possible de regrouper </a:t>
            </a:r>
            <a:r>
              <a:rPr lang="fr-FR" dirty="0" smtClean="0">
                <a:solidFill>
                  <a:schemeClr val="tx2">
                    <a:lumMod val="50000"/>
                  </a:schemeClr>
                </a:solidFill>
                <a:latin typeface="Verdana" pitchFamily="34" charset="0"/>
                <a:cs typeface="+mn-cs"/>
              </a:rPr>
              <a:t>sur une seule ligne plusieurs </a:t>
            </a:r>
            <a:r>
              <a:rPr lang="fr-FR" dirty="0">
                <a:solidFill>
                  <a:schemeClr val="tx2">
                    <a:lumMod val="50000"/>
                  </a:schemeClr>
                </a:solidFill>
                <a:latin typeface="Verdana" pitchFamily="34" charset="0"/>
                <a:cs typeface="+mn-cs"/>
              </a:rPr>
              <a:t>balises à la fois:</a:t>
            </a:r>
            <a:endParaRPr lang="fr-FR" sz="800" dirty="0">
              <a:solidFill>
                <a:schemeClr val="tx2">
                  <a:lumMod val="50000"/>
                </a:schemeClr>
              </a:solidFill>
              <a:latin typeface="Verdana" pitchFamily="34" charset="0"/>
              <a:cs typeface="+mn-cs"/>
            </a:endParaRPr>
          </a:p>
          <a:p>
            <a:pPr marL="342900" indent="-342900" fontAlgn="auto">
              <a:spcBef>
                <a:spcPct val="20000"/>
              </a:spcBef>
              <a:spcAft>
                <a:spcPts val="0"/>
              </a:spcAft>
              <a:defRPr/>
            </a:pPr>
            <a:r>
              <a:rPr lang="fr-FR" dirty="0">
                <a:solidFill>
                  <a:schemeClr val="tx2">
                    <a:lumMod val="50000"/>
                  </a:schemeClr>
                </a:solidFill>
                <a:latin typeface="Verdana" pitchFamily="34" charset="0"/>
                <a:cs typeface="+mn-cs"/>
              </a:rPr>
              <a:t>	&lt;balise1&gt; &lt;balise2&gt; &lt;balise3&gt; </a:t>
            </a:r>
          </a:p>
          <a:p>
            <a:pPr marL="342900" indent="-342900" fontAlgn="auto">
              <a:spcBef>
                <a:spcPct val="20000"/>
              </a:spcBef>
              <a:spcAft>
                <a:spcPts val="0"/>
              </a:spcAft>
              <a:defRPr/>
            </a:pPr>
            <a:r>
              <a:rPr lang="fr-FR" dirty="0">
                <a:solidFill>
                  <a:schemeClr val="tx2">
                    <a:lumMod val="50000"/>
                  </a:schemeClr>
                </a:solidFill>
                <a:latin typeface="Verdana" pitchFamily="34" charset="0"/>
                <a:cs typeface="+mn-cs"/>
              </a:rPr>
              <a:t>	objet décrit par les balises 1, 2 et 3</a:t>
            </a:r>
          </a:p>
          <a:p>
            <a:pPr marL="342900" indent="-342900" fontAlgn="auto">
              <a:spcBef>
                <a:spcPct val="20000"/>
              </a:spcBef>
              <a:spcAft>
                <a:spcPts val="0"/>
              </a:spcAft>
              <a:defRPr/>
            </a:pPr>
            <a:r>
              <a:rPr lang="fr-FR" dirty="0">
                <a:solidFill>
                  <a:schemeClr val="tx2">
                    <a:lumMod val="50000"/>
                  </a:schemeClr>
                </a:solidFill>
                <a:latin typeface="Verdana" pitchFamily="34" charset="0"/>
                <a:cs typeface="+mn-cs"/>
              </a:rPr>
              <a:t>	&lt;/balise3&gt; &lt;/balise2&gt; &lt;/balise1&gt;</a:t>
            </a:r>
          </a:p>
          <a:p>
            <a:pPr marL="342900" indent="-342900" fontAlgn="auto">
              <a:spcBef>
                <a:spcPct val="20000"/>
              </a:spcBef>
              <a:spcAft>
                <a:spcPts val="0"/>
              </a:spcAft>
              <a:defRPr/>
            </a:pPr>
            <a:endParaRPr lang="fr-FR" sz="800" dirty="0">
              <a:solidFill>
                <a:schemeClr val="tx2">
                  <a:lumMod val="50000"/>
                </a:schemeClr>
              </a:solidFill>
              <a:latin typeface="Verdana" pitchFamily="34" charset="0"/>
              <a:cs typeface="+mn-cs"/>
            </a:endParaRPr>
          </a:p>
          <a:p>
            <a:pPr marL="342900" indent="-342900" fontAlgn="auto">
              <a:spcBef>
                <a:spcPct val="20000"/>
              </a:spcBef>
              <a:spcAft>
                <a:spcPts val="0"/>
              </a:spcAft>
              <a:defRPr/>
            </a:pPr>
            <a:r>
              <a:rPr lang="fr-FR" b="1" dirty="0">
                <a:solidFill>
                  <a:schemeClr val="accent6">
                    <a:lumMod val="50000"/>
                  </a:schemeClr>
                </a:solidFill>
                <a:latin typeface="Verdana" pitchFamily="34" charset="0"/>
                <a:cs typeface="+mn-cs"/>
              </a:rPr>
              <a:t>Règle générale:</a:t>
            </a:r>
          </a:p>
          <a:p>
            <a:pPr marL="342900" indent="-342900" fontAlgn="auto">
              <a:spcBef>
                <a:spcPct val="20000"/>
              </a:spcBef>
              <a:spcAft>
                <a:spcPts val="0"/>
              </a:spcAft>
              <a:defRPr/>
            </a:pPr>
            <a:endParaRPr lang="fr-FR" sz="800" b="1" dirty="0">
              <a:solidFill>
                <a:schemeClr val="tx2">
                  <a:lumMod val="50000"/>
                </a:schemeClr>
              </a:solidFill>
              <a:latin typeface="Verdana" pitchFamily="34" charset="0"/>
              <a:cs typeface="+mn-cs"/>
            </a:endParaRPr>
          </a:p>
          <a:p>
            <a:pPr marL="342900" indent="-342900" fontAlgn="auto">
              <a:spcBef>
                <a:spcPct val="20000"/>
              </a:spcBef>
              <a:spcAft>
                <a:spcPts val="0"/>
              </a:spcAft>
              <a:defRPr/>
            </a:pPr>
            <a:r>
              <a:rPr lang="fr-FR" dirty="0">
                <a:solidFill>
                  <a:schemeClr val="tx2">
                    <a:lumMod val="50000"/>
                  </a:schemeClr>
                </a:solidFill>
                <a:latin typeface="Verdana" pitchFamily="34" charset="0"/>
                <a:cs typeface="+mn-cs"/>
              </a:rPr>
              <a:t>La </a:t>
            </a:r>
            <a:r>
              <a:rPr lang="fr-FR" b="1" dirty="0">
                <a:solidFill>
                  <a:schemeClr val="tx2">
                    <a:lumMod val="50000"/>
                  </a:schemeClr>
                </a:solidFill>
                <a:latin typeface="Verdana" pitchFamily="34" charset="0"/>
                <a:cs typeface="+mn-cs"/>
              </a:rPr>
              <a:t>dernière</a:t>
            </a:r>
            <a:r>
              <a:rPr lang="fr-FR" dirty="0">
                <a:solidFill>
                  <a:schemeClr val="tx2">
                    <a:lumMod val="50000"/>
                  </a:schemeClr>
                </a:solidFill>
                <a:latin typeface="Verdana" pitchFamily="34" charset="0"/>
                <a:cs typeface="+mn-cs"/>
              </a:rPr>
              <a:t> balise ouverte est la </a:t>
            </a:r>
            <a:r>
              <a:rPr lang="fr-FR" b="1" dirty="0">
                <a:solidFill>
                  <a:schemeClr val="tx2">
                    <a:lumMod val="50000"/>
                  </a:schemeClr>
                </a:solidFill>
                <a:latin typeface="Verdana" pitchFamily="34" charset="0"/>
                <a:cs typeface="+mn-cs"/>
              </a:rPr>
              <a:t>première</a:t>
            </a:r>
            <a:r>
              <a:rPr lang="fr-FR" dirty="0">
                <a:solidFill>
                  <a:schemeClr val="tx2">
                    <a:lumMod val="50000"/>
                  </a:schemeClr>
                </a:solidFill>
                <a:latin typeface="Verdana" pitchFamily="34" charset="0"/>
                <a:cs typeface="+mn-cs"/>
              </a:rPr>
              <a:t> qui doit être fermée.</a:t>
            </a:r>
          </a:p>
          <a:p>
            <a:pPr marL="342900" indent="-342900" fontAlgn="auto">
              <a:spcBef>
                <a:spcPct val="20000"/>
              </a:spcBef>
              <a:spcAft>
                <a:spcPts val="0"/>
              </a:spcAft>
              <a:defRPr/>
            </a:pPr>
            <a:r>
              <a:rPr lang="fr-FR" i="1" dirty="0">
                <a:solidFill>
                  <a:schemeClr val="tx2">
                    <a:lumMod val="50000"/>
                  </a:schemeClr>
                </a:solidFill>
                <a:latin typeface="Verdana" pitchFamily="34" charset="0"/>
                <a:cs typeface="+mn-cs"/>
              </a:rPr>
              <a:t>Cette règle est </a:t>
            </a:r>
            <a:r>
              <a:rPr lang="fr-FR" i="1" u="sng" dirty="0">
                <a:solidFill>
                  <a:srgbClr val="C00000"/>
                </a:solidFill>
                <a:latin typeface="Verdana" pitchFamily="34" charset="0"/>
                <a:cs typeface="+mn-cs"/>
              </a:rPr>
              <a:t>vivement recommandée </a:t>
            </a:r>
            <a:r>
              <a:rPr lang="fr-FR" i="1" dirty="0">
                <a:solidFill>
                  <a:schemeClr val="tx2">
                    <a:lumMod val="50000"/>
                  </a:schemeClr>
                </a:solidFill>
                <a:latin typeface="Verdana" pitchFamily="34" charset="0"/>
                <a:cs typeface="+mn-cs"/>
              </a:rPr>
              <a:t>surtout si on veut que notre page soit visible de la même façon sur tous les navigateurs et si l’on court après une validation du W3C!</a:t>
            </a:r>
          </a:p>
          <a:p>
            <a:pPr marL="342900" indent="-342900" fontAlgn="auto">
              <a:spcBef>
                <a:spcPct val="20000"/>
              </a:spcBef>
              <a:spcAft>
                <a:spcPts val="0"/>
              </a:spcAft>
              <a:defRPr/>
            </a:pPr>
            <a:endParaRPr lang="fr-FR" sz="800" dirty="0">
              <a:solidFill>
                <a:schemeClr val="tx2">
                  <a:lumMod val="50000"/>
                </a:schemeClr>
              </a:solidFill>
              <a:latin typeface="Verdana" pitchFamily="34" charset="0"/>
              <a:cs typeface="+mn-cs"/>
            </a:endParaRPr>
          </a:p>
          <a:p>
            <a:pPr marL="342900" indent="-342900" fontAlgn="auto">
              <a:spcBef>
                <a:spcPct val="20000"/>
              </a:spcBef>
              <a:spcAft>
                <a:spcPts val="0"/>
              </a:spcAft>
              <a:defRPr/>
            </a:pPr>
            <a:r>
              <a:rPr lang="fr-FR" b="1" dirty="0">
                <a:solidFill>
                  <a:schemeClr val="accent6">
                    <a:lumMod val="50000"/>
                  </a:schemeClr>
                </a:solidFill>
                <a:latin typeface="Verdana" pitchFamily="34" charset="0"/>
                <a:cs typeface="+mn-cs"/>
              </a:rPr>
              <a:t>Exemple:</a:t>
            </a:r>
          </a:p>
          <a:p>
            <a:pPr marL="342900" indent="-342900" fontAlgn="auto">
              <a:spcBef>
                <a:spcPct val="20000"/>
              </a:spcBef>
              <a:spcAft>
                <a:spcPts val="0"/>
              </a:spcAft>
              <a:defRPr/>
            </a:pPr>
            <a:endParaRPr lang="fr-FR" sz="800" dirty="0">
              <a:solidFill>
                <a:schemeClr val="tx2">
                  <a:lumMod val="50000"/>
                </a:schemeClr>
              </a:solidFill>
              <a:latin typeface="Verdana" pitchFamily="34" charset="0"/>
              <a:cs typeface="+mn-cs"/>
            </a:endParaRPr>
          </a:p>
          <a:p>
            <a:pPr marL="342900" indent="-342900" fontAlgn="auto">
              <a:spcBef>
                <a:spcPct val="20000"/>
              </a:spcBef>
              <a:spcAft>
                <a:spcPts val="0"/>
              </a:spcAft>
              <a:defRPr/>
            </a:pPr>
            <a:r>
              <a:rPr lang="fr-FR" dirty="0">
                <a:solidFill>
                  <a:schemeClr val="tx2">
                    <a:lumMod val="50000"/>
                  </a:schemeClr>
                </a:solidFill>
                <a:latin typeface="Verdana" pitchFamily="34" charset="0"/>
                <a:cs typeface="+mn-cs"/>
              </a:rPr>
              <a:t>	&lt;font face=‘’</a:t>
            </a:r>
            <a:r>
              <a:rPr lang="fr-FR" dirty="0" err="1">
                <a:solidFill>
                  <a:schemeClr val="tx2">
                    <a:lumMod val="50000"/>
                  </a:schemeClr>
                </a:solidFill>
                <a:latin typeface="Verdana" pitchFamily="34" charset="0"/>
                <a:cs typeface="+mn-cs"/>
              </a:rPr>
              <a:t>verdana</a:t>
            </a:r>
            <a:r>
              <a:rPr lang="fr-FR" dirty="0">
                <a:solidFill>
                  <a:schemeClr val="tx2">
                    <a:lumMod val="50000"/>
                  </a:schemeClr>
                </a:solidFill>
                <a:latin typeface="Verdana" pitchFamily="34" charset="0"/>
                <a:cs typeface="+mn-cs"/>
              </a:rPr>
              <a:t>’’ </a:t>
            </a:r>
            <a:r>
              <a:rPr lang="fr-FR" dirty="0" err="1">
                <a:solidFill>
                  <a:schemeClr val="tx2">
                    <a:lumMod val="50000"/>
                  </a:schemeClr>
                </a:solidFill>
                <a:latin typeface="Verdana" pitchFamily="34" charset="0"/>
                <a:cs typeface="+mn-cs"/>
              </a:rPr>
              <a:t>color</a:t>
            </a:r>
            <a:r>
              <a:rPr lang="fr-FR" dirty="0">
                <a:solidFill>
                  <a:schemeClr val="tx2">
                    <a:lumMod val="50000"/>
                  </a:schemeClr>
                </a:solidFill>
                <a:latin typeface="Verdana" pitchFamily="34" charset="0"/>
                <a:cs typeface="+mn-cs"/>
              </a:rPr>
              <a:t>=‘’</a:t>
            </a:r>
            <a:r>
              <a:rPr lang="fr-FR" dirty="0" err="1">
                <a:solidFill>
                  <a:schemeClr val="tx2">
                    <a:lumMod val="50000"/>
                  </a:schemeClr>
                </a:solidFill>
                <a:latin typeface="Verdana" pitchFamily="34" charset="0"/>
                <a:cs typeface="+mn-cs"/>
              </a:rPr>
              <a:t>blue</a:t>
            </a:r>
            <a:r>
              <a:rPr lang="fr-FR" dirty="0">
                <a:solidFill>
                  <a:schemeClr val="tx2">
                    <a:lumMod val="50000"/>
                  </a:schemeClr>
                </a:solidFill>
                <a:latin typeface="Verdana" pitchFamily="34" charset="0"/>
                <a:cs typeface="+mn-cs"/>
              </a:rPr>
              <a:t>’’ size=‘’3’’&gt; &lt;b&gt; &lt;i&gt; &lt;u&gt;</a:t>
            </a:r>
          </a:p>
          <a:p>
            <a:pPr marL="342900" indent="-342900" fontAlgn="auto">
              <a:spcBef>
                <a:spcPct val="20000"/>
              </a:spcBef>
              <a:spcAft>
                <a:spcPts val="0"/>
              </a:spcAft>
              <a:defRPr/>
            </a:pPr>
            <a:r>
              <a:rPr lang="fr-FR" dirty="0">
                <a:solidFill>
                  <a:schemeClr val="tx2">
                    <a:lumMod val="50000"/>
                  </a:schemeClr>
                </a:solidFill>
                <a:latin typeface="Verdana" pitchFamily="34" charset="0"/>
                <a:cs typeface="+mn-cs"/>
              </a:rPr>
              <a:t>	Bonjour &lt;/u&gt; &lt;/i&gt; &lt;/b&gt; &lt;/font&gt;</a:t>
            </a:r>
          </a:p>
          <a:p>
            <a:pPr marL="342900" indent="-342900" fontAlgn="auto">
              <a:spcBef>
                <a:spcPct val="20000"/>
              </a:spcBef>
              <a:spcAft>
                <a:spcPts val="0"/>
              </a:spcAft>
              <a:defRPr/>
            </a:pPr>
            <a:endParaRPr lang="fr-FR" sz="800" dirty="0">
              <a:solidFill>
                <a:srgbClr val="FFFF99"/>
              </a:solidFill>
              <a:latin typeface="Verdana" pitchFamily="34" charset="0"/>
              <a:cs typeface="+mn-cs"/>
            </a:endParaRPr>
          </a:p>
          <a:p>
            <a:pPr marL="342900" indent="-342900" fontAlgn="auto">
              <a:spcBef>
                <a:spcPct val="20000"/>
              </a:spcBef>
              <a:spcAft>
                <a:spcPts val="0"/>
              </a:spcAft>
              <a:defRPr/>
            </a:pPr>
            <a:r>
              <a:rPr lang="fr-FR" dirty="0">
                <a:solidFill>
                  <a:schemeClr val="bg1"/>
                </a:solidFill>
                <a:latin typeface="Verdana" pitchFamily="34" charset="0"/>
                <a:cs typeface="+mn-cs"/>
              </a:rPr>
              <a:t>Sur le navigateur on visualise: </a:t>
            </a:r>
            <a:r>
              <a:rPr lang="fr-FR" b="1" i="1" u="sng" dirty="0">
                <a:solidFill>
                  <a:srgbClr val="0066CC"/>
                </a:solidFill>
                <a:latin typeface="Verdana" pitchFamily="34" charset="0"/>
                <a:cs typeface="+mn-cs"/>
              </a:rPr>
              <a:t>Bonjour</a:t>
            </a:r>
          </a:p>
          <a:p>
            <a:pPr marL="342900" indent="-342900" fontAlgn="auto">
              <a:spcBef>
                <a:spcPct val="20000"/>
              </a:spcBef>
              <a:spcAft>
                <a:spcPts val="0"/>
              </a:spcAft>
              <a:defRPr/>
            </a:pPr>
            <a:endParaRPr lang="fr-FR" sz="800" b="1" i="1" u="sng" dirty="0">
              <a:latin typeface="Verdana" pitchFamily="34" charset="0"/>
              <a:cs typeface="+mn-cs"/>
            </a:endParaRPr>
          </a:p>
          <a:p>
            <a:pPr marL="342900" indent="-342900" fontAlgn="auto">
              <a:spcBef>
                <a:spcPct val="20000"/>
              </a:spcBef>
              <a:spcAft>
                <a:spcPts val="0"/>
              </a:spcAft>
              <a:defRPr/>
            </a:pPr>
            <a:r>
              <a:rPr lang="fr-FR" dirty="0">
                <a:latin typeface="Verdana" pitchFamily="34" charset="0"/>
                <a:cs typeface="+mn-cs"/>
              </a:rPr>
              <a:t>&lt;b&gt;&lt;/b&gt;: </a:t>
            </a:r>
            <a:r>
              <a:rPr lang="fr-FR" dirty="0">
                <a:solidFill>
                  <a:schemeClr val="accent6">
                    <a:lumMod val="50000"/>
                  </a:schemeClr>
                </a:solidFill>
                <a:latin typeface="Verdana" pitchFamily="34" charset="0"/>
                <a:cs typeface="+mn-cs"/>
              </a:rPr>
              <a:t>gras</a:t>
            </a:r>
            <a:r>
              <a:rPr lang="fr-FR" dirty="0">
                <a:latin typeface="Verdana" pitchFamily="34" charset="0"/>
                <a:cs typeface="+mn-cs"/>
              </a:rPr>
              <a:t>       &lt;i&gt;&lt;/i&gt;: </a:t>
            </a:r>
            <a:r>
              <a:rPr lang="fr-FR" dirty="0">
                <a:solidFill>
                  <a:schemeClr val="accent6">
                    <a:lumMod val="50000"/>
                  </a:schemeClr>
                </a:solidFill>
                <a:latin typeface="Verdana" pitchFamily="34" charset="0"/>
                <a:cs typeface="+mn-cs"/>
              </a:rPr>
              <a:t>italique</a:t>
            </a:r>
            <a:r>
              <a:rPr lang="fr-FR" dirty="0">
                <a:latin typeface="Verdana" pitchFamily="34" charset="0"/>
                <a:cs typeface="+mn-cs"/>
              </a:rPr>
              <a:t>      &lt;u&gt;&lt;/u&gt;: </a:t>
            </a:r>
            <a:r>
              <a:rPr lang="fr-FR" dirty="0">
                <a:solidFill>
                  <a:schemeClr val="accent6">
                    <a:lumMod val="50000"/>
                  </a:schemeClr>
                </a:solidFill>
                <a:latin typeface="Verdana" pitchFamily="34" charset="0"/>
                <a:cs typeface="+mn-cs"/>
              </a:rPr>
              <a:t>souligné</a:t>
            </a:r>
          </a:p>
          <a:p>
            <a:pPr marL="342900" indent="-342900" fontAlgn="auto">
              <a:spcBef>
                <a:spcPct val="20000"/>
              </a:spcBef>
              <a:spcAft>
                <a:spcPts val="0"/>
              </a:spcAft>
              <a:defRPr/>
            </a:pPr>
            <a:endParaRPr lang="fr-FR" sz="800" b="1" i="1" u="sng" dirty="0">
              <a:solidFill>
                <a:schemeClr val="bg1"/>
              </a:solidFill>
              <a:latin typeface="Verdana" pitchFamily="34" charset="0"/>
              <a:cs typeface="+mn-cs"/>
            </a:endParaRPr>
          </a:p>
        </p:txBody>
      </p:sp>
    </p:spTree>
  </p:cSld>
  <p:clrMapOvr>
    <a:masterClrMapping/>
  </p:clrMapOvr>
  <p:transition spd="slow">
    <p:wipe dir="d"/>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Balises &lt;</a:t>
            </a:r>
            <a:r>
              <a:rPr lang="fr-FR" dirty="0" err="1">
                <a:solidFill>
                  <a:schemeClr val="accent6">
                    <a:lumMod val="50000"/>
                  </a:schemeClr>
                </a:solidFill>
              </a:rPr>
              <a:t>colgroup</a:t>
            </a:r>
            <a:r>
              <a:rPr lang="fr-FR" dirty="0" smtClean="0"/>
              <a:t>&gt;…&lt;/</a:t>
            </a:r>
            <a:r>
              <a:rPr lang="fr-FR" dirty="0" err="1">
                <a:solidFill>
                  <a:schemeClr val="accent6">
                    <a:lumMod val="50000"/>
                  </a:schemeClr>
                </a:solidFill>
              </a:rPr>
              <a:t>colgroup</a:t>
            </a:r>
            <a:r>
              <a:rPr lang="fr-FR" dirty="0" smtClean="0"/>
              <a:t>&gt; </a:t>
            </a:r>
            <a:r>
              <a:rPr lang="fr-FR" dirty="0"/>
              <a:t/>
            </a:r>
            <a:br>
              <a:rPr lang="fr-FR" dirty="0"/>
            </a:br>
            <a:r>
              <a:rPr lang="fr-FR" dirty="0" smtClean="0"/>
              <a:t>et &lt;</a:t>
            </a:r>
            <a:r>
              <a:rPr lang="fr-FR" dirty="0" smtClean="0">
                <a:solidFill>
                  <a:schemeClr val="accent6">
                    <a:lumMod val="50000"/>
                  </a:schemeClr>
                </a:solidFill>
              </a:rPr>
              <a:t>col</a:t>
            </a:r>
            <a:r>
              <a:rPr lang="fr-FR" dirty="0" smtClean="0"/>
              <a:t>&gt;</a:t>
            </a:r>
            <a:endParaRPr lang="fr-FR" dirty="0"/>
          </a:p>
        </p:txBody>
      </p:sp>
      <p:sp>
        <p:nvSpPr>
          <p:cNvPr id="3" name="Espace réservé du contenu 2"/>
          <p:cNvSpPr>
            <a:spLocks noGrp="1"/>
          </p:cNvSpPr>
          <p:nvPr>
            <p:ph idx="1"/>
          </p:nvPr>
        </p:nvSpPr>
        <p:spPr>
          <a:xfrm>
            <a:off x="762000" y="1596413"/>
            <a:ext cx="8077200" cy="4784915"/>
          </a:xfrm>
        </p:spPr>
        <p:txBody>
          <a:bodyPr>
            <a:normAutofit lnSpcReduction="10000"/>
          </a:bodyPr>
          <a:lstStyle/>
          <a:p>
            <a:pPr marL="0" indent="0">
              <a:buNone/>
            </a:pPr>
            <a:r>
              <a:rPr lang="fr-FR" sz="1800" dirty="0" smtClean="0"/>
              <a:t>Ces balises servent à spécifier les propriétés des colonnes dans un tableau &lt;table&gt;</a:t>
            </a:r>
            <a:endParaRPr lang="fr-FR" sz="1800" dirty="0"/>
          </a:p>
          <a:p>
            <a:pPr marL="0" indent="0">
              <a:buNone/>
            </a:pPr>
            <a:r>
              <a:rPr lang="fr-FR" sz="1800" dirty="0" smtClean="0"/>
              <a:t>exemple :</a:t>
            </a:r>
          </a:p>
          <a:p>
            <a:pPr marL="0" indent="0">
              <a:buNone/>
            </a:pPr>
            <a:r>
              <a:rPr lang="fr-FR" sz="1800" dirty="0" smtClean="0"/>
              <a:t>&lt;</a:t>
            </a:r>
            <a:r>
              <a:rPr lang="fr-FR" sz="1800" b="1" dirty="0" err="1">
                <a:solidFill>
                  <a:schemeClr val="accent2">
                    <a:lumMod val="75000"/>
                  </a:schemeClr>
                </a:solidFill>
              </a:rPr>
              <a:t>colgroup</a:t>
            </a:r>
            <a:r>
              <a:rPr lang="fr-FR" sz="1800" b="1" dirty="0">
                <a:solidFill>
                  <a:schemeClr val="accent2">
                    <a:lumMod val="75000"/>
                  </a:schemeClr>
                </a:solidFill>
              </a:rPr>
              <a:t>&gt;...&lt;/</a:t>
            </a:r>
            <a:r>
              <a:rPr lang="fr-FR" sz="1800" b="1" dirty="0" err="1">
                <a:solidFill>
                  <a:schemeClr val="accent2">
                    <a:lumMod val="75000"/>
                  </a:schemeClr>
                </a:solidFill>
              </a:rPr>
              <a:t>colgroup</a:t>
            </a:r>
            <a:r>
              <a:rPr lang="fr-FR" sz="1800" b="1" dirty="0">
                <a:solidFill>
                  <a:schemeClr val="accent2">
                    <a:lumMod val="75000"/>
                  </a:schemeClr>
                </a:solidFill>
              </a:rPr>
              <a:t>&gt;</a:t>
            </a:r>
            <a:r>
              <a:rPr lang="fr-FR" sz="1800" dirty="0" smtClean="0"/>
              <a:t> définissent le début et la fin des balises &lt;col&gt;</a:t>
            </a:r>
          </a:p>
          <a:p>
            <a:pPr marL="0" indent="0">
              <a:buNone/>
            </a:pPr>
            <a:r>
              <a:rPr lang="fr-FR" sz="1800" dirty="0" smtClean="0"/>
              <a:t>&lt;</a:t>
            </a:r>
            <a:r>
              <a:rPr lang="fr-FR" sz="1800" b="1" dirty="0" smtClean="0">
                <a:solidFill>
                  <a:schemeClr val="accent2">
                    <a:lumMod val="75000"/>
                  </a:schemeClr>
                </a:solidFill>
              </a:rPr>
              <a:t>col</a:t>
            </a:r>
            <a:r>
              <a:rPr lang="fr-FR" sz="1800" dirty="0" smtClean="0"/>
              <a:t> </a:t>
            </a:r>
            <a:r>
              <a:rPr lang="fr-FR" sz="1800" dirty="0" smtClean="0">
                <a:solidFill>
                  <a:schemeClr val="tx2">
                    <a:lumMod val="75000"/>
                  </a:schemeClr>
                </a:solidFill>
              </a:rPr>
              <a:t>[attributs]</a:t>
            </a:r>
            <a:r>
              <a:rPr lang="fr-FR" sz="1800" dirty="0" smtClean="0"/>
              <a:t>&gt;</a:t>
            </a:r>
          </a:p>
          <a:p>
            <a:pPr marL="0" indent="0">
              <a:buNone/>
            </a:pPr>
            <a:r>
              <a:rPr lang="fr-FR" sz="1800" dirty="0" smtClean="0"/>
              <a:t>l'attribut </a:t>
            </a:r>
            <a:r>
              <a:rPr lang="fr-FR" sz="1800" b="1" dirty="0" err="1">
                <a:solidFill>
                  <a:schemeClr val="accent2">
                    <a:lumMod val="75000"/>
                  </a:schemeClr>
                </a:solidFill>
              </a:rPr>
              <a:t>span</a:t>
            </a:r>
            <a:r>
              <a:rPr lang="fr-FR" sz="1800" b="1" dirty="0">
                <a:solidFill>
                  <a:schemeClr val="accent2">
                    <a:lumMod val="75000"/>
                  </a:schemeClr>
                </a:solidFill>
              </a:rPr>
              <a:t>=</a:t>
            </a:r>
            <a:r>
              <a:rPr lang="fr-FR" sz="1800" b="1" dirty="0" smtClean="0">
                <a:solidFill>
                  <a:schemeClr val="tx2">
                    <a:lumMod val="75000"/>
                  </a:schemeClr>
                </a:solidFill>
              </a:rPr>
              <a:t>"&lt;</a:t>
            </a:r>
            <a:r>
              <a:rPr lang="fr-FR" sz="1800" b="1" dirty="0" err="1" smtClean="0">
                <a:solidFill>
                  <a:schemeClr val="tx2">
                    <a:lumMod val="75000"/>
                  </a:schemeClr>
                </a:solidFill>
              </a:rPr>
              <a:t>nbcols</a:t>
            </a:r>
            <a:r>
              <a:rPr lang="fr-FR" sz="1800" b="1" dirty="0" smtClean="0">
                <a:solidFill>
                  <a:schemeClr val="tx2">
                    <a:lumMod val="75000"/>
                  </a:schemeClr>
                </a:solidFill>
              </a:rPr>
              <a:t>&gt;"</a:t>
            </a:r>
            <a:r>
              <a:rPr lang="fr-FR" sz="1800" dirty="0" smtClean="0"/>
              <a:t> est utilisé pour préciser le nombre de colonnes affectées par la balise </a:t>
            </a:r>
            <a:r>
              <a:rPr lang="fr-FR" sz="1800" b="1" dirty="0">
                <a:solidFill>
                  <a:schemeClr val="accent2">
                    <a:lumMod val="75000"/>
                  </a:schemeClr>
                </a:solidFill>
              </a:rPr>
              <a:t>&lt;col</a:t>
            </a:r>
            <a:r>
              <a:rPr lang="fr-FR" sz="1800" b="1" dirty="0" smtClean="0">
                <a:solidFill>
                  <a:schemeClr val="accent2">
                    <a:lumMod val="75000"/>
                  </a:schemeClr>
                </a:solidFill>
              </a:rPr>
              <a:t>&gt;.</a:t>
            </a:r>
          </a:p>
          <a:p>
            <a:pPr marL="0" indent="0">
              <a:buNone/>
            </a:pPr>
            <a:r>
              <a:rPr lang="fr-FR" sz="1800" dirty="0" smtClean="0"/>
              <a:t>exemple :</a:t>
            </a:r>
            <a:endParaRPr lang="fr-FR" sz="1800" dirty="0"/>
          </a:p>
          <a:p>
            <a:pPr marL="0" indent="0">
              <a:buNone/>
            </a:pPr>
            <a:r>
              <a:rPr lang="fr-FR" sz="1800" dirty="0"/>
              <a:t>&lt;table&gt;</a:t>
            </a:r>
          </a:p>
          <a:p>
            <a:pPr marL="0" indent="0">
              <a:buNone/>
            </a:pPr>
            <a:r>
              <a:rPr lang="fr-FR" sz="1800" dirty="0"/>
              <a:t>&lt;</a:t>
            </a:r>
            <a:r>
              <a:rPr lang="fr-FR" sz="1800" b="1" dirty="0" err="1">
                <a:solidFill>
                  <a:schemeClr val="accent2">
                    <a:lumMod val="75000"/>
                  </a:schemeClr>
                </a:solidFill>
              </a:rPr>
              <a:t>colgroup</a:t>
            </a:r>
            <a:r>
              <a:rPr lang="fr-FR" sz="1800" dirty="0"/>
              <a:t>&gt;</a:t>
            </a:r>
          </a:p>
          <a:p>
            <a:pPr marL="0" indent="0">
              <a:buNone/>
            </a:pPr>
            <a:r>
              <a:rPr lang="fr-FR" sz="1800" dirty="0"/>
              <a:t>   &lt;</a:t>
            </a:r>
            <a:r>
              <a:rPr lang="fr-FR" sz="1800" b="1" dirty="0">
                <a:solidFill>
                  <a:schemeClr val="accent2">
                    <a:lumMod val="75000"/>
                  </a:schemeClr>
                </a:solidFill>
              </a:rPr>
              <a:t>col</a:t>
            </a:r>
            <a:r>
              <a:rPr lang="fr-FR" sz="1800" dirty="0"/>
              <a:t> style="background: </a:t>
            </a:r>
            <a:r>
              <a:rPr lang="fr-FR" sz="1800" dirty="0" err="1"/>
              <a:t>yellow</a:t>
            </a:r>
            <a:r>
              <a:rPr lang="fr-FR" sz="1800" dirty="0"/>
              <a:t>; font-weight:900</a:t>
            </a:r>
            <a:r>
              <a:rPr lang="fr-FR" sz="1800" dirty="0" smtClean="0"/>
              <a:t>;/"&gt;</a:t>
            </a:r>
            <a:endParaRPr lang="fr-FR" sz="1800" dirty="0"/>
          </a:p>
          <a:p>
            <a:pPr marL="0" indent="0">
              <a:buNone/>
            </a:pPr>
            <a:r>
              <a:rPr lang="fr-FR" sz="1800" dirty="0"/>
              <a:t>   &lt;</a:t>
            </a:r>
            <a:r>
              <a:rPr lang="fr-FR" sz="1800" b="1" dirty="0">
                <a:solidFill>
                  <a:schemeClr val="accent2">
                    <a:lumMod val="75000"/>
                  </a:schemeClr>
                </a:solidFill>
              </a:rPr>
              <a:t>col </a:t>
            </a:r>
            <a:r>
              <a:rPr lang="fr-FR" sz="1800" dirty="0" err="1"/>
              <a:t>span</a:t>
            </a:r>
            <a:r>
              <a:rPr lang="fr-FR" sz="1800" dirty="0"/>
              <a:t>="2" style=" background: </a:t>
            </a:r>
            <a:r>
              <a:rPr lang="fr-FR" sz="1800" dirty="0" err="1"/>
              <a:t>silver</a:t>
            </a:r>
            <a:r>
              <a:rPr lang="fr-FR" sz="1800" dirty="0"/>
              <a:t>; font-weight:500</a:t>
            </a:r>
            <a:r>
              <a:rPr lang="fr-FR" sz="1800" dirty="0" smtClean="0"/>
              <a:t>;/"&gt;</a:t>
            </a:r>
            <a:endParaRPr lang="fr-FR" sz="1800" dirty="0"/>
          </a:p>
          <a:p>
            <a:pPr marL="0" indent="0">
              <a:buNone/>
            </a:pPr>
            <a:r>
              <a:rPr lang="fr-FR" sz="1800" dirty="0"/>
              <a:t>&lt;/</a:t>
            </a:r>
            <a:r>
              <a:rPr lang="fr-FR" sz="1800" b="1" dirty="0" err="1">
                <a:solidFill>
                  <a:schemeClr val="accent2">
                    <a:lumMod val="75000"/>
                  </a:schemeClr>
                </a:solidFill>
              </a:rPr>
              <a:t>colgroup</a:t>
            </a:r>
            <a:r>
              <a:rPr lang="fr-FR" sz="1800" dirty="0"/>
              <a:t>&gt;</a:t>
            </a:r>
          </a:p>
          <a:p>
            <a:pPr marL="0" indent="0">
              <a:buNone/>
            </a:pPr>
            <a:r>
              <a:rPr lang="fr-FR" sz="1800" dirty="0"/>
              <a:t>&lt;tr</a:t>
            </a:r>
            <a:r>
              <a:rPr lang="fr-FR" sz="1800" dirty="0" smtClean="0"/>
              <a:t>&gt;&lt;</a:t>
            </a:r>
            <a:r>
              <a:rPr lang="fr-FR" sz="1800" dirty="0"/>
              <a:t>td&gt;UN&lt;/td</a:t>
            </a:r>
            <a:r>
              <a:rPr lang="fr-FR" sz="1800" dirty="0" smtClean="0"/>
              <a:t>&gt;&lt;</a:t>
            </a:r>
            <a:r>
              <a:rPr lang="fr-FR" sz="1800" dirty="0"/>
              <a:t>td&gt;DEUX&lt;/td</a:t>
            </a:r>
            <a:r>
              <a:rPr lang="fr-FR" sz="1800" dirty="0" smtClean="0"/>
              <a:t>&gt;&lt;</a:t>
            </a:r>
            <a:r>
              <a:rPr lang="fr-FR" sz="1800" dirty="0"/>
              <a:t>td&gt;TROIS&lt;/td</a:t>
            </a:r>
            <a:r>
              <a:rPr lang="fr-FR" sz="1800" dirty="0" smtClean="0"/>
              <a:t>&gt;&lt;/</a:t>
            </a:r>
            <a:r>
              <a:rPr lang="fr-FR" sz="1800" dirty="0"/>
              <a:t>tr&gt;</a:t>
            </a:r>
          </a:p>
          <a:p>
            <a:pPr marL="0" indent="0">
              <a:buNone/>
            </a:pPr>
            <a:r>
              <a:rPr lang="fr-FR" sz="1800" dirty="0"/>
              <a:t>&lt;tr</a:t>
            </a:r>
            <a:r>
              <a:rPr lang="fr-FR" sz="1800" dirty="0" smtClean="0"/>
              <a:t>&gt;&lt;</a:t>
            </a:r>
            <a:r>
              <a:rPr lang="fr-FR" sz="1800" dirty="0"/>
              <a:t>td&gt;QUATRE&lt;/td</a:t>
            </a:r>
            <a:r>
              <a:rPr lang="fr-FR" sz="1800" dirty="0" smtClean="0"/>
              <a:t>&gt;&lt;</a:t>
            </a:r>
            <a:r>
              <a:rPr lang="fr-FR" sz="1800" dirty="0"/>
              <a:t>td&gt;CINQ&lt;/td</a:t>
            </a:r>
            <a:r>
              <a:rPr lang="fr-FR" sz="1800" dirty="0" smtClean="0"/>
              <a:t>&gt;&lt;</a:t>
            </a:r>
            <a:r>
              <a:rPr lang="fr-FR" sz="1800" dirty="0"/>
              <a:t>td&gt;SIX&lt;/td</a:t>
            </a:r>
            <a:r>
              <a:rPr lang="fr-FR" sz="1800" dirty="0" smtClean="0"/>
              <a:t>&gt;&lt;/</a:t>
            </a:r>
            <a:r>
              <a:rPr lang="fr-FR" sz="1800" dirty="0"/>
              <a:t>tr&gt;</a:t>
            </a:r>
          </a:p>
          <a:p>
            <a:pPr marL="0" indent="0">
              <a:buNone/>
            </a:pPr>
            <a:r>
              <a:rPr lang="fr-FR" sz="1800" dirty="0"/>
              <a:t>&lt;/table&gt;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4649542"/>
            <a:ext cx="2311176" cy="2208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6107521"/>
      </p:ext>
    </p:extLst>
  </p:cSld>
  <p:clrMapOvr>
    <a:masterClrMapping/>
  </p:clrMapOvr>
  <p:transition spd="slow">
    <p:wipe dir="d"/>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Balise &lt;</a:t>
            </a:r>
            <a:r>
              <a:rPr lang="fr-FR" dirty="0" err="1" smtClean="0">
                <a:solidFill>
                  <a:schemeClr val="accent6">
                    <a:lumMod val="50000"/>
                  </a:schemeClr>
                </a:solidFill>
              </a:rPr>
              <a:t>caption</a:t>
            </a:r>
            <a:r>
              <a:rPr lang="fr-FR" dirty="0" smtClean="0"/>
              <a:t>&gt;…&lt;/</a:t>
            </a:r>
            <a:r>
              <a:rPr lang="fr-FR" dirty="0" err="1" smtClean="0">
                <a:solidFill>
                  <a:schemeClr val="accent6">
                    <a:lumMod val="50000"/>
                  </a:schemeClr>
                </a:solidFill>
              </a:rPr>
              <a:t>caption</a:t>
            </a:r>
            <a:r>
              <a:rPr lang="fr-FR" dirty="0" smtClean="0"/>
              <a:t>&gt; </a:t>
            </a:r>
            <a:endParaRPr lang="fr-FR" dirty="0"/>
          </a:p>
        </p:txBody>
      </p:sp>
      <p:sp>
        <p:nvSpPr>
          <p:cNvPr id="3" name="Espace réservé du contenu 2"/>
          <p:cNvSpPr>
            <a:spLocks noGrp="1"/>
          </p:cNvSpPr>
          <p:nvPr>
            <p:ph idx="1"/>
          </p:nvPr>
        </p:nvSpPr>
        <p:spPr>
          <a:xfrm>
            <a:off x="762000" y="1596413"/>
            <a:ext cx="8077200" cy="4784915"/>
          </a:xfrm>
        </p:spPr>
        <p:txBody>
          <a:bodyPr>
            <a:normAutofit/>
          </a:bodyPr>
          <a:lstStyle/>
          <a:p>
            <a:pPr marL="0" indent="0">
              <a:buNone/>
            </a:pPr>
            <a:r>
              <a:rPr lang="fr-FR" sz="1800" dirty="0"/>
              <a:t>La balise </a:t>
            </a:r>
            <a:r>
              <a:rPr lang="fr-FR" sz="1800" b="1" dirty="0">
                <a:solidFill>
                  <a:schemeClr val="accent2">
                    <a:lumMod val="75000"/>
                  </a:schemeClr>
                </a:solidFill>
              </a:rPr>
              <a:t>&lt;</a:t>
            </a:r>
            <a:r>
              <a:rPr lang="fr-FR" sz="1800" b="1" dirty="0" err="1">
                <a:solidFill>
                  <a:schemeClr val="accent2">
                    <a:lumMod val="75000"/>
                  </a:schemeClr>
                </a:solidFill>
              </a:rPr>
              <a:t>caption</a:t>
            </a:r>
            <a:r>
              <a:rPr lang="fr-FR" sz="1800" b="1" dirty="0">
                <a:solidFill>
                  <a:schemeClr val="accent2">
                    <a:lumMod val="75000"/>
                  </a:schemeClr>
                </a:solidFill>
              </a:rPr>
              <a:t>&gt; </a:t>
            </a:r>
            <a:r>
              <a:rPr lang="fr-FR" sz="1800" dirty="0"/>
              <a:t>permet d'associer </a:t>
            </a:r>
            <a:r>
              <a:rPr lang="fr-FR" sz="1800" dirty="0" smtClean="0"/>
              <a:t>une légende </a:t>
            </a:r>
            <a:r>
              <a:rPr lang="fr-FR" sz="1800" dirty="0"/>
              <a:t>à une table html. </a:t>
            </a:r>
            <a:endParaRPr lang="fr-FR" sz="1800" dirty="0" smtClean="0"/>
          </a:p>
          <a:p>
            <a:pPr marL="0" indent="0">
              <a:buNone/>
            </a:pPr>
            <a:r>
              <a:rPr lang="fr-FR" sz="1800" dirty="0" smtClean="0"/>
              <a:t>Bien </a:t>
            </a:r>
            <a:r>
              <a:rPr lang="fr-FR" sz="1800" dirty="0"/>
              <a:t>que la balise soit inclue dans la balise </a:t>
            </a:r>
            <a:r>
              <a:rPr lang="fr-FR" sz="1800" b="1" dirty="0">
                <a:solidFill>
                  <a:schemeClr val="accent2">
                    <a:lumMod val="75000"/>
                  </a:schemeClr>
                </a:solidFill>
              </a:rPr>
              <a:t>&lt;table&gt;, </a:t>
            </a:r>
            <a:r>
              <a:rPr lang="fr-FR" sz="1800" dirty="0"/>
              <a:t>l'affichage du commentaire apparaît en dehors de la table, généralement au dessus de celle-ci </a:t>
            </a:r>
            <a:r>
              <a:rPr lang="fr-FR" sz="1800" dirty="0" smtClean="0"/>
              <a:t>( cela varie </a:t>
            </a:r>
            <a:r>
              <a:rPr lang="fr-FR" sz="1800" dirty="0"/>
              <a:t>suivant les navigateurs). </a:t>
            </a:r>
            <a:endParaRPr lang="fr-FR" sz="1800" dirty="0" smtClean="0"/>
          </a:p>
          <a:p>
            <a:pPr marL="0" indent="0">
              <a:buNone/>
            </a:pPr>
            <a:r>
              <a:rPr lang="fr-FR" sz="1800" dirty="0" smtClean="0"/>
              <a:t>exemple : </a:t>
            </a:r>
          </a:p>
          <a:p>
            <a:pPr marL="0" indent="0">
              <a:buNone/>
            </a:pPr>
            <a:r>
              <a:rPr lang="fr-FR" sz="1800" dirty="0" smtClean="0"/>
              <a:t>&lt;table&gt;</a:t>
            </a:r>
          </a:p>
          <a:p>
            <a:pPr marL="0" indent="0">
              <a:buNone/>
            </a:pPr>
            <a:r>
              <a:rPr lang="fr-FR" sz="1800" dirty="0" smtClean="0"/>
              <a:t>   &lt;</a:t>
            </a:r>
            <a:r>
              <a:rPr lang="fr-FR" sz="1800" dirty="0" err="1" smtClean="0"/>
              <a:t>caption</a:t>
            </a:r>
            <a:r>
              <a:rPr lang="fr-FR" sz="1800" dirty="0" smtClean="0"/>
              <a:t> style="font-size:25px;font-weight:bold"&gt;</a:t>
            </a:r>
          </a:p>
          <a:p>
            <a:pPr marL="0" indent="0">
              <a:buNone/>
            </a:pPr>
            <a:r>
              <a:rPr lang="fr-FR" sz="1800" dirty="0" smtClean="0"/>
              <a:t>   Tableau des anniversaires</a:t>
            </a:r>
          </a:p>
          <a:p>
            <a:pPr marL="0" indent="0">
              <a:buNone/>
            </a:pPr>
            <a:r>
              <a:rPr lang="fr-FR" sz="1800" dirty="0" smtClean="0"/>
              <a:t>   &lt;/</a:t>
            </a:r>
            <a:r>
              <a:rPr lang="fr-FR" sz="1800" dirty="0" err="1" smtClean="0"/>
              <a:t>caption</a:t>
            </a:r>
            <a:r>
              <a:rPr lang="fr-FR" sz="1800" dirty="0" smtClean="0"/>
              <a:t>&gt;</a:t>
            </a:r>
          </a:p>
          <a:p>
            <a:pPr marL="0" indent="0">
              <a:buNone/>
            </a:pPr>
            <a:r>
              <a:rPr lang="fr-FR" sz="1800" dirty="0" smtClean="0"/>
              <a:t>...</a:t>
            </a:r>
            <a:endParaRPr lang="fr-FR" sz="1800" dirty="0"/>
          </a:p>
          <a:p>
            <a:pPr marL="0" indent="0">
              <a:buNone/>
            </a:pPr>
            <a:r>
              <a:rPr lang="fr-FR" sz="1800" dirty="0" smtClean="0"/>
              <a:t>&lt;/table&gt;</a:t>
            </a:r>
          </a:p>
          <a:p>
            <a:pPr marL="0" indent="0">
              <a:buNone/>
            </a:pPr>
            <a:endParaRPr lang="fr-FR" sz="1800" dirty="0"/>
          </a:p>
        </p:txBody>
      </p:sp>
    </p:spTree>
    <p:extLst>
      <p:ext uri="{BB962C8B-B14F-4D97-AF65-F5344CB8AC3E}">
        <p14:creationId xmlns:p14="http://schemas.microsoft.com/office/powerpoint/2010/main" val="2145354832"/>
      </p:ext>
    </p:extLst>
  </p:cSld>
  <p:clrMapOvr>
    <a:masterClrMapping/>
  </p:clrMapOvr>
  <p:transition spd="slow">
    <p:wipe dir="d"/>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b="1" i="1" dirty="0" smtClean="0">
                <a:solidFill>
                  <a:schemeClr val="accent2">
                    <a:lumMod val="75000"/>
                  </a:schemeClr>
                </a:solidFill>
              </a:rPr>
              <a:t>Le formulaire</a:t>
            </a:r>
            <a:endParaRPr lang="fr-FR" sz="3600" b="1" i="1" dirty="0">
              <a:solidFill>
                <a:schemeClr val="accent2">
                  <a:lumMod val="75000"/>
                </a:schemeClr>
              </a:solidFill>
            </a:endParaRPr>
          </a:p>
        </p:txBody>
      </p:sp>
      <p:sp>
        <p:nvSpPr>
          <p:cNvPr id="3" name="Espace réservé du contenu 2"/>
          <p:cNvSpPr>
            <a:spLocks noGrp="1"/>
          </p:cNvSpPr>
          <p:nvPr>
            <p:ph idx="1"/>
          </p:nvPr>
        </p:nvSpPr>
        <p:spPr>
          <a:xfrm>
            <a:off x="762000" y="1700808"/>
            <a:ext cx="8274496" cy="5040560"/>
          </a:xfrm>
        </p:spPr>
        <p:txBody>
          <a:bodyPr numCol="1">
            <a:normAutofit/>
          </a:bodyPr>
          <a:lstStyle/>
          <a:p>
            <a:pPr marL="0" indent="0">
              <a:buNone/>
            </a:pPr>
            <a:r>
              <a:rPr lang="fr-FR" sz="1800" dirty="0" smtClean="0"/>
              <a:t>Dans </a:t>
            </a:r>
            <a:r>
              <a:rPr lang="fr-FR" sz="1800" dirty="0"/>
              <a:t>une page </a:t>
            </a:r>
            <a:r>
              <a:rPr lang="fr-FR" sz="1800" dirty="0" smtClean="0"/>
              <a:t>HTML, un </a:t>
            </a:r>
            <a:r>
              <a:rPr lang="fr-FR" sz="1800" dirty="0"/>
              <a:t>formulaire sert </a:t>
            </a:r>
            <a:r>
              <a:rPr lang="fr-FR" sz="1800" dirty="0" smtClean="0"/>
              <a:t>à mettre en place un dialogue entre un utilisateur sur son poste client et le serveur.</a:t>
            </a:r>
          </a:p>
          <a:p>
            <a:pPr marL="0" indent="0">
              <a:buNone/>
            </a:pPr>
            <a:r>
              <a:rPr lang="fr-FR" sz="1800" dirty="0" smtClean="0"/>
              <a:t>1 - Le client entre dans les zones du formulaire les informations nécessaires à sa </a:t>
            </a:r>
            <a:endParaRPr lang="fr-FR" sz="1800" dirty="0"/>
          </a:p>
          <a:p>
            <a:pPr marL="0" indent="0">
              <a:buNone/>
            </a:pPr>
            <a:r>
              <a:rPr lang="fr-FR" sz="1800" dirty="0" smtClean="0"/>
              <a:t>requête.</a:t>
            </a:r>
          </a:p>
          <a:p>
            <a:pPr marL="0" indent="0">
              <a:buNone/>
            </a:pPr>
            <a:r>
              <a:rPr lang="fr-FR" sz="1800" dirty="0" smtClean="0"/>
              <a:t>2 - Lorsque ces informations sont prêtes, le client valide sa requête.</a:t>
            </a:r>
          </a:p>
          <a:p>
            <a:pPr marL="0" indent="0">
              <a:buNone/>
            </a:pPr>
            <a:r>
              <a:rPr lang="fr-FR" sz="1800" dirty="0" smtClean="0"/>
              <a:t>3 - Celle-ci est envoyée au serveur dans une page PHP,</a:t>
            </a:r>
          </a:p>
          <a:p>
            <a:pPr marL="0" indent="0">
              <a:buNone/>
            </a:pPr>
            <a:r>
              <a:rPr lang="fr-FR" sz="1800" dirty="0" smtClean="0"/>
              <a:t>4 - Le serveur exécute les instructions de la page PHP en fonction des informations jointes,</a:t>
            </a:r>
          </a:p>
          <a:p>
            <a:pPr marL="0" indent="0">
              <a:buNone/>
            </a:pPr>
            <a:r>
              <a:rPr lang="fr-FR" sz="1800" dirty="0" smtClean="0"/>
              <a:t>5 - Le serveur génère la page HTML résultat de la requête et l'envoie au client.</a:t>
            </a:r>
          </a:p>
          <a:p>
            <a:pPr marL="0" indent="0">
              <a:buNone/>
            </a:pPr>
            <a:r>
              <a:rPr lang="fr-FR" sz="1800" dirty="0" smtClean="0"/>
              <a:t>6 - Le poste client reçoit la page générée.</a:t>
            </a:r>
          </a:p>
          <a:p>
            <a:pPr marL="0" indent="0">
              <a:buNone/>
            </a:pPr>
            <a:r>
              <a:rPr lang="fr-FR" sz="1800" dirty="0" smtClean="0"/>
              <a:t>Pour bien comprendre comment cela fonctionne, nous allons utiliser 2 fichiers  très simples  :</a:t>
            </a:r>
          </a:p>
          <a:p>
            <a:pPr marL="0" indent="0">
              <a:buNone/>
            </a:pPr>
            <a:r>
              <a:rPr lang="fr-FR" sz="1800" dirty="0" smtClean="0"/>
              <a:t>saisie.html 	qui permet à l'utilisateur d'indiquer son prénom et son nom,</a:t>
            </a:r>
          </a:p>
          <a:p>
            <a:pPr marL="0" indent="0">
              <a:buNone/>
            </a:pPr>
            <a:r>
              <a:rPr lang="fr-FR" sz="1800" dirty="0" err="1" smtClean="0"/>
              <a:t>retour.php</a:t>
            </a:r>
            <a:r>
              <a:rPr lang="fr-FR" sz="1800" dirty="0" smtClean="0"/>
              <a:t> 	qui affiche à l'écran le nom de l'utilisateur.</a:t>
            </a:r>
          </a:p>
        </p:txBody>
      </p:sp>
    </p:spTree>
    <p:extLst>
      <p:ext uri="{BB962C8B-B14F-4D97-AF65-F5344CB8AC3E}">
        <p14:creationId xmlns:p14="http://schemas.microsoft.com/office/powerpoint/2010/main" val="3417836284"/>
      </p:ext>
    </p:extLst>
  </p:cSld>
  <p:clrMapOvr>
    <a:masterClrMapping/>
  </p:clrMapOvr>
  <p:transition spd="slow">
    <p:wipe dir="d"/>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8077200" cy="927120"/>
          </a:xfrm>
        </p:spPr>
        <p:txBody>
          <a:bodyPr/>
          <a:lstStyle/>
          <a:p>
            <a:r>
              <a:rPr lang="fr-FR" sz="3600" b="1" i="1" dirty="0" smtClean="0">
                <a:solidFill>
                  <a:schemeClr val="accent2">
                    <a:lumMod val="75000"/>
                  </a:schemeClr>
                </a:solidFill>
              </a:rPr>
              <a:t>Le formulaire - </a:t>
            </a:r>
            <a:r>
              <a:rPr lang="fr-FR" sz="3600" b="1" i="1" dirty="0" smtClean="0"/>
              <a:t>saisie.html</a:t>
            </a:r>
            <a:endParaRPr lang="fr-FR" sz="3600" b="1" i="1" dirty="0"/>
          </a:p>
        </p:txBody>
      </p:sp>
      <p:sp>
        <p:nvSpPr>
          <p:cNvPr id="3" name="Espace réservé du contenu 2"/>
          <p:cNvSpPr>
            <a:spLocks noGrp="1"/>
          </p:cNvSpPr>
          <p:nvPr>
            <p:ph idx="1"/>
          </p:nvPr>
        </p:nvSpPr>
        <p:spPr>
          <a:xfrm>
            <a:off x="755576" y="1052736"/>
            <a:ext cx="8274496" cy="5688632"/>
          </a:xfrm>
        </p:spPr>
        <p:txBody>
          <a:bodyPr numCol="1">
            <a:normAutofit/>
          </a:bodyPr>
          <a:lstStyle/>
          <a:p>
            <a:pPr marL="0" indent="0">
              <a:buNone/>
            </a:pPr>
            <a:r>
              <a:rPr lang="fr-FR" sz="1400" dirty="0">
                <a:solidFill>
                  <a:schemeClr val="bg1">
                    <a:lumMod val="50000"/>
                  </a:schemeClr>
                </a:solidFill>
              </a:rPr>
              <a:t>&lt;!DOCTYPE html&gt;</a:t>
            </a:r>
          </a:p>
          <a:p>
            <a:pPr marL="0" indent="0">
              <a:buNone/>
            </a:pPr>
            <a:r>
              <a:rPr lang="fr-FR" sz="1400" dirty="0">
                <a:solidFill>
                  <a:schemeClr val="bg1">
                    <a:lumMod val="50000"/>
                  </a:schemeClr>
                </a:solidFill>
              </a:rPr>
              <a:t>&lt;html </a:t>
            </a:r>
            <a:r>
              <a:rPr lang="fr-FR" sz="1400" dirty="0" err="1">
                <a:solidFill>
                  <a:schemeClr val="bg1">
                    <a:lumMod val="50000"/>
                  </a:schemeClr>
                </a:solidFill>
              </a:rPr>
              <a:t>lang</a:t>
            </a:r>
            <a:r>
              <a:rPr lang="fr-FR" sz="1400" dirty="0">
                <a:solidFill>
                  <a:schemeClr val="bg1">
                    <a:lumMod val="50000"/>
                  </a:schemeClr>
                </a:solidFill>
              </a:rPr>
              <a:t>="fr"&gt;</a:t>
            </a:r>
          </a:p>
          <a:p>
            <a:pPr marL="0" indent="0">
              <a:buNone/>
            </a:pPr>
            <a:r>
              <a:rPr lang="fr-FR" sz="1400" dirty="0">
                <a:solidFill>
                  <a:schemeClr val="bg1">
                    <a:lumMod val="50000"/>
                  </a:schemeClr>
                </a:solidFill>
              </a:rPr>
              <a:t>&lt;</a:t>
            </a:r>
            <a:r>
              <a:rPr lang="fr-FR" sz="1400" dirty="0" err="1">
                <a:solidFill>
                  <a:schemeClr val="bg1">
                    <a:lumMod val="50000"/>
                  </a:schemeClr>
                </a:solidFill>
              </a:rPr>
              <a:t>head</a:t>
            </a:r>
            <a:r>
              <a:rPr lang="fr-FR" sz="1400" dirty="0">
                <a:solidFill>
                  <a:schemeClr val="bg1">
                    <a:lumMod val="50000"/>
                  </a:schemeClr>
                </a:solidFill>
              </a:rPr>
              <a:t>&gt;</a:t>
            </a:r>
          </a:p>
          <a:p>
            <a:pPr marL="0" indent="0">
              <a:buNone/>
            </a:pPr>
            <a:r>
              <a:rPr lang="fr-FR" sz="1400" dirty="0">
                <a:solidFill>
                  <a:schemeClr val="bg1">
                    <a:lumMod val="50000"/>
                  </a:schemeClr>
                </a:solidFill>
              </a:rPr>
              <a:t>&lt;</a:t>
            </a:r>
            <a:r>
              <a:rPr lang="fr-FR" sz="1400" dirty="0" err="1">
                <a:solidFill>
                  <a:schemeClr val="bg1">
                    <a:lumMod val="50000"/>
                  </a:schemeClr>
                </a:solidFill>
              </a:rPr>
              <a:t>title</a:t>
            </a:r>
            <a:r>
              <a:rPr lang="fr-FR" sz="1400" dirty="0">
                <a:solidFill>
                  <a:schemeClr val="bg1">
                    <a:lumMod val="50000"/>
                  </a:schemeClr>
                </a:solidFill>
              </a:rPr>
              <a:t>&gt;SAISIE&lt;/</a:t>
            </a:r>
            <a:r>
              <a:rPr lang="fr-FR" sz="1400" dirty="0" err="1">
                <a:solidFill>
                  <a:schemeClr val="bg1">
                    <a:lumMod val="50000"/>
                  </a:schemeClr>
                </a:solidFill>
              </a:rPr>
              <a:t>title</a:t>
            </a:r>
            <a:r>
              <a:rPr lang="fr-FR" sz="1400" dirty="0">
                <a:solidFill>
                  <a:schemeClr val="bg1">
                    <a:lumMod val="50000"/>
                  </a:schemeClr>
                </a:solidFill>
              </a:rPr>
              <a:t>&gt;</a:t>
            </a:r>
          </a:p>
          <a:p>
            <a:pPr marL="0" indent="0">
              <a:buNone/>
            </a:pPr>
            <a:r>
              <a:rPr lang="fr-FR" sz="1400" dirty="0">
                <a:solidFill>
                  <a:schemeClr val="bg1">
                    <a:lumMod val="50000"/>
                  </a:schemeClr>
                </a:solidFill>
              </a:rPr>
              <a:t>&lt;</a:t>
            </a:r>
            <a:r>
              <a:rPr lang="fr-FR" sz="1400" dirty="0" err="1">
                <a:solidFill>
                  <a:schemeClr val="bg1">
                    <a:lumMod val="50000"/>
                  </a:schemeClr>
                </a:solidFill>
              </a:rPr>
              <a:t>meta</a:t>
            </a:r>
            <a:r>
              <a:rPr lang="fr-FR" sz="1400" dirty="0">
                <a:solidFill>
                  <a:schemeClr val="bg1">
                    <a:lumMod val="50000"/>
                  </a:schemeClr>
                </a:solidFill>
              </a:rPr>
              <a:t> </a:t>
            </a:r>
            <a:r>
              <a:rPr lang="fr-FR" sz="1400" dirty="0" err="1">
                <a:solidFill>
                  <a:schemeClr val="bg1">
                    <a:lumMod val="50000"/>
                  </a:schemeClr>
                </a:solidFill>
              </a:rPr>
              <a:t>charset</a:t>
            </a:r>
            <a:r>
              <a:rPr lang="fr-FR" sz="1400" dirty="0">
                <a:solidFill>
                  <a:schemeClr val="bg1">
                    <a:lumMod val="50000"/>
                  </a:schemeClr>
                </a:solidFill>
              </a:rPr>
              <a:t>="UTF-8"&gt;</a:t>
            </a:r>
          </a:p>
          <a:p>
            <a:pPr marL="0" indent="0">
              <a:buNone/>
            </a:pPr>
            <a:r>
              <a:rPr lang="fr-FR" sz="1400" dirty="0">
                <a:solidFill>
                  <a:schemeClr val="bg1">
                    <a:lumMod val="50000"/>
                  </a:schemeClr>
                </a:solidFill>
              </a:rPr>
              <a:t>&lt;style type="</a:t>
            </a:r>
            <a:r>
              <a:rPr lang="fr-FR" sz="1400" dirty="0" err="1">
                <a:solidFill>
                  <a:schemeClr val="bg1">
                    <a:lumMod val="50000"/>
                  </a:schemeClr>
                </a:solidFill>
              </a:rPr>
              <a:t>text</a:t>
            </a:r>
            <a:r>
              <a:rPr lang="fr-FR" sz="1400" dirty="0">
                <a:solidFill>
                  <a:schemeClr val="bg1">
                    <a:lumMod val="50000"/>
                  </a:schemeClr>
                </a:solidFill>
              </a:rPr>
              <a:t>/</a:t>
            </a:r>
            <a:r>
              <a:rPr lang="fr-FR" sz="1400" dirty="0" err="1">
                <a:solidFill>
                  <a:schemeClr val="bg1">
                    <a:lumMod val="50000"/>
                  </a:schemeClr>
                </a:solidFill>
              </a:rPr>
              <a:t>css</a:t>
            </a:r>
            <a:r>
              <a:rPr lang="fr-FR" sz="1400" dirty="0">
                <a:solidFill>
                  <a:schemeClr val="bg1">
                    <a:lumMod val="50000"/>
                  </a:schemeClr>
                </a:solidFill>
              </a:rPr>
              <a:t>"&gt;</a:t>
            </a:r>
          </a:p>
          <a:p>
            <a:pPr marL="0" indent="0">
              <a:buNone/>
            </a:pPr>
            <a:r>
              <a:rPr lang="fr-FR" sz="1400" dirty="0">
                <a:solidFill>
                  <a:schemeClr val="bg1">
                    <a:lumMod val="50000"/>
                  </a:schemeClr>
                </a:solidFill>
              </a:rPr>
              <a:t>&lt;/style&gt;</a:t>
            </a:r>
          </a:p>
          <a:p>
            <a:pPr marL="0" indent="0">
              <a:buNone/>
            </a:pPr>
            <a:r>
              <a:rPr lang="fr-FR" sz="1400" dirty="0">
                <a:solidFill>
                  <a:schemeClr val="bg1">
                    <a:lumMod val="50000"/>
                  </a:schemeClr>
                </a:solidFill>
              </a:rPr>
              <a:t>&lt;/</a:t>
            </a:r>
            <a:r>
              <a:rPr lang="fr-FR" sz="1400" dirty="0" err="1">
                <a:solidFill>
                  <a:schemeClr val="bg1">
                    <a:lumMod val="50000"/>
                  </a:schemeClr>
                </a:solidFill>
              </a:rPr>
              <a:t>head</a:t>
            </a:r>
            <a:r>
              <a:rPr lang="fr-FR" sz="1400" dirty="0">
                <a:solidFill>
                  <a:schemeClr val="bg1">
                    <a:lumMod val="50000"/>
                  </a:schemeClr>
                </a:solidFill>
              </a:rPr>
              <a:t>&gt;</a:t>
            </a:r>
          </a:p>
          <a:p>
            <a:pPr marL="0" indent="0">
              <a:buNone/>
            </a:pPr>
            <a:r>
              <a:rPr lang="fr-FR" sz="1400" dirty="0">
                <a:solidFill>
                  <a:schemeClr val="bg1">
                    <a:lumMod val="50000"/>
                  </a:schemeClr>
                </a:solidFill>
              </a:rPr>
              <a:t>&lt;body&gt;</a:t>
            </a:r>
          </a:p>
          <a:p>
            <a:pPr marL="0" indent="0">
              <a:buNone/>
            </a:pPr>
            <a:r>
              <a:rPr lang="fr-FR" sz="1600" dirty="0"/>
              <a:t>&lt;</a:t>
            </a:r>
            <a:r>
              <a:rPr lang="fr-FR" sz="1600" dirty="0" err="1"/>
              <a:t>form</a:t>
            </a:r>
            <a:r>
              <a:rPr lang="fr-FR" sz="1600" dirty="0"/>
              <a:t> action="</a:t>
            </a:r>
            <a:r>
              <a:rPr lang="fr-FR" sz="1600" dirty="0" err="1"/>
              <a:t>retour.php</a:t>
            </a:r>
            <a:r>
              <a:rPr lang="fr-FR" sz="1600" dirty="0"/>
              <a:t>" </a:t>
            </a:r>
            <a:r>
              <a:rPr lang="fr-FR" sz="1600" dirty="0" err="1"/>
              <a:t>method</a:t>
            </a:r>
            <a:r>
              <a:rPr lang="fr-FR" sz="1600" dirty="0"/>
              <a:t>="post"&gt;</a:t>
            </a:r>
          </a:p>
          <a:p>
            <a:pPr marL="0" indent="0">
              <a:buNone/>
            </a:pPr>
            <a:r>
              <a:rPr lang="fr-FR" sz="1600" dirty="0"/>
              <a:t>    &lt;p&gt;</a:t>
            </a:r>
          </a:p>
          <a:p>
            <a:pPr marL="0" indent="0">
              <a:buNone/>
            </a:pPr>
            <a:r>
              <a:rPr lang="fr-FR" sz="1600" dirty="0"/>
              <a:t>    &lt;label for="</a:t>
            </a:r>
            <a:r>
              <a:rPr lang="fr-FR" sz="1600" dirty="0" err="1"/>
              <a:t>prenom</a:t>
            </a:r>
            <a:r>
              <a:rPr lang="fr-FR" sz="1600" dirty="0"/>
              <a:t>"&gt;Entrez votre prénom : &lt;/label&gt;</a:t>
            </a:r>
          </a:p>
          <a:p>
            <a:pPr marL="0" indent="0">
              <a:buNone/>
            </a:pPr>
            <a:r>
              <a:rPr lang="fr-FR" sz="1600" dirty="0"/>
              <a:t>    &lt;input type="</a:t>
            </a:r>
            <a:r>
              <a:rPr lang="fr-FR" sz="1600" dirty="0" err="1"/>
              <a:t>text</a:t>
            </a:r>
            <a:r>
              <a:rPr lang="fr-FR" sz="1600" dirty="0"/>
              <a:t>" id="</a:t>
            </a:r>
            <a:r>
              <a:rPr lang="fr-FR" sz="1600" dirty="0" err="1"/>
              <a:t>prenom</a:t>
            </a:r>
            <a:r>
              <a:rPr lang="fr-FR" sz="1600" dirty="0"/>
              <a:t>" </a:t>
            </a:r>
            <a:r>
              <a:rPr lang="fr-FR" sz="1600" dirty="0" err="1"/>
              <a:t>name</a:t>
            </a:r>
            <a:r>
              <a:rPr lang="fr-FR" sz="1600" dirty="0"/>
              <a:t>="</a:t>
            </a:r>
            <a:r>
              <a:rPr lang="fr-FR" sz="1600" dirty="0" err="1"/>
              <a:t>prenom</a:t>
            </a:r>
            <a:r>
              <a:rPr lang="fr-FR" sz="1600" dirty="0"/>
              <a:t>"&gt;&lt;</a:t>
            </a:r>
            <a:r>
              <a:rPr lang="fr-FR" sz="1600" dirty="0" err="1"/>
              <a:t>br</a:t>
            </a:r>
            <a:r>
              <a:rPr lang="fr-FR" sz="1600" dirty="0"/>
              <a:t>/&gt;</a:t>
            </a:r>
          </a:p>
          <a:p>
            <a:pPr marL="0" indent="0">
              <a:buNone/>
            </a:pPr>
            <a:r>
              <a:rPr lang="fr-FR" sz="1600" dirty="0" smtClean="0"/>
              <a:t>    &lt;</a:t>
            </a:r>
            <a:r>
              <a:rPr lang="fr-FR" sz="1600" dirty="0"/>
              <a:t>label for="nom"&gt;Entrez votre nom : &lt;/label&gt;</a:t>
            </a:r>
          </a:p>
          <a:p>
            <a:pPr marL="0" indent="0">
              <a:buNone/>
            </a:pPr>
            <a:r>
              <a:rPr lang="fr-FR" sz="1600" dirty="0"/>
              <a:t>    &lt;input type="</a:t>
            </a:r>
            <a:r>
              <a:rPr lang="fr-FR" sz="1600" dirty="0" err="1"/>
              <a:t>text</a:t>
            </a:r>
            <a:r>
              <a:rPr lang="fr-FR" sz="1600" dirty="0"/>
              <a:t>" id="nom" </a:t>
            </a:r>
            <a:r>
              <a:rPr lang="fr-FR" sz="1600" dirty="0" err="1"/>
              <a:t>name</a:t>
            </a:r>
            <a:r>
              <a:rPr lang="fr-FR" sz="1600" dirty="0"/>
              <a:t>="nom"&gt;&lt;</a:t>
            </a:r>
            <a:r>
              <a:rPr lang="fr-FR" sz="1600" dirty="0" err="1"/>
              <a:t>br</a:t>
            </a:r>
            <a:r>
              <a:rPr lang="fr-FR" sz="1600" dirty="0"/>
              <a:t>/&gt;</a:t>
            </a:r>
          </a:p>
          <a:p>
            <a:pPr marL="0" indent="0">
              <a:buNone/>
            </a:pPr>
            <a:r>
              <a:rPr lang="fr-FR" sz="1600" dirty="0"/>
              <a:t>    &lt;input type="</a:t>
            </a:r>
            <a:r>
              <a:rPr lang="fr-FR" sz="1600" dirty="0" err="1"/>
              <a:t>submit</a:t>
            </a:r>
            <a:r>
              <a:rPr lang="fr-FR" sz="1600" dirty="0"/>
              <a:t>" value="Valider"&gt;</a:t>
            </a:r>
          </a:p>
          <a:p>
            <a:pPr marL="0" indent="0">
              <a:buNone/>
            </a:pPr>
            <a:r>
              <a:rPr lang="fr-FR" sz="1600" dirty="0"/>
              <a:t>    &lt;/p&gt;</a:t>
            </a:r>
          </a:p>
          <a:p>
            <a:pPr marL="0" indent="0">
              <a:buNone/>
            </a:pPr>
            <a:r>
              <a:rPr lang="fr-FR" sz="1600" dirty="0"/>
              <a:t> &lt;/</a:t>
            </a:r>
            <a:r>
              <a:rPr lang="fr-FR" sz="1600" dirty="0" err="1"/>
              <a:t>form</a:t>
            </a:r>
            <a:r>
              <a:rPr lang="fr-FR" sz="1600" dirty="0"/>
              <a:t>&gt;</a:t>
            </a:r>
          </a:p>
          <a:p>
            <a:pPr marL="0" indent="0">
              <a:buNone/>
            </a:pPr>
            <a:r>
              <a:rPr lang="fr-FR" sz="1400" dirty="0">
                <a:solidFill>
                  <a:schemeClr val="bg1">
                    <a:lumMod val="50000"/>
                  </a:schemeClr>
                </a:solidFill>
              </a:rPr>
              <a:t>&lt;/body&gt;</a:t>
            </a:r>
          </a:p>
          <a:p>
            <a:pPr marL="0" indent="0">
              <a:buNone/>
            </a:pPr>
            <a:r>
              <a:rPr lang="fr-FR" sz="1400" dirty="0">
                <a:solidFill>
                  <a:schemeClr val="bg1">
                    <a:lumMod val="50000"/>
                  </a:schemeClr>
                </a:solidFill>
              </a:rPr>
              <a:t>&lt;/html&gt;</a:t>
            </a:r>
            <a:endParaRPr lang="fr-FR" sz="1400" dirty="0" smtClean="0">
              <a:solidFill>
                <a:schemeClr val="bg1">
                  <a:lumMod val="50000"/>
                </a:schemeClr>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1084765"/>
            <a:ext cx="4533900" cy="226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521437"/>
      </p:ext>
    </p:extLst>
  </p:cSld>
  <p:clrMapOvr>
    <a:masterClrMapping/>
  </p:clrMapOvr>
  <p:transition spd="slow">
    <p:wipe dir="d"/>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8077200" cy="927120"/>
          </a:xfrm>
        </p:spPr>
        <p:txBody>
          <a:bodyPr/>
          <a:lstStyle/>
          <a:p>
            <a:r>
              <a:rPr lang="fr-FR" sz="3600" b="1" i="1" dirty="0" smtClean="0">
                <a:solidFill>
                  <a:schemeClr val="accent2">
                    <a:lumMod val="75000"/>
                  </a:schemeClr>
                </a:solidFill>
              </a:rPr>
              <a:t>Le formulaire - </a:t>
            </a:r>
            <a:r>
              <a:rPr lang="fr-FR" sz="3600" b="1" i="1" dirty="0" err="1" smtClean="0"/>
              <a:t>retour.php</a:t>
            </a:r>
            <a:endParaRPr lang="fr-FR" sz="3600" b="1" i="1" dirty="0"/>
          </a:p>
        </p:txBody>
      </p:sp>
      <p:sp>
        <p:nvSpPr>
          <p:cNvPr id="3" name="Espace réservé du contenu 2"/>
          <p:cNvSpPr>
            <a:spLocks noGrp="1"/>
          </p:cNvSpPr>
          <p:nvPr>
            <p:ph idx="1"/>
          </p:nvPr>
        </p:nvSpPr>
        <p:spPr>
          <a:xfrm>
            <a:off x="755576" y="1052736"/>
            <a:ext cx="8274496" cy="5688632"/>
          </a:xfrm>
        </p:spPr>
        <p:txBody>
          <a:bodyPr numCol="1">
            <a:normAutofit lnSpcReduction="10000"/>
          </a:bodyPr>
          <a:lstStyle/>
          <a:p>
            <a:pPr marL="0" indent="0">
              <a:buNone/>
            </a:pPr>
            <a:r>
              <a:rPr lang="fr-FR" sz="1400" b="1" dirty="0">
                <a:solidFill>
                  <a:srgbClr val="FF0000"/>
                </a:solidFill>
              </a:rPr>
              <a:t>&lt;?PHP</a:t>
            </a:r>
          </a:p>
          <a:p>
            <a:pPr marL="0" indent="0">
              <a:buNone/>
            </a:pPr>
            <a:r>
              <a:rPr lang="fr-FR" sz="1400" dirty="0"/>
              <a:t>if (</a:t>
            </a:r>
            <a:r>
              <a:rPr lang="fr-FR" sz="1400" dirty="0" err="1"/>
              <a:t>isset</a:t>
            </a:r>
            <a:r>
              <a:rPr lang="fr-FR" sz="1400" dirty="0"/>
              <a:t>($_POST['</a:t>
            </a:r>
            <a:r>
              <a:rPr lang="fr-FR" sz="1400" dirty="0" err="1"/>
              <a:t>prenom</a:t>
            </a:r>
            <a:r>
              <a:rPr lang="fr-FR" sz="1400" dirty="0"/>
              <a:t>'])) {</a:t>
            </a:r>
          </a:p>
          <a:p>
            <a:pPr marL="0" indent="0">
              <a:buNone/>
            </a:pPr>
            <a:r>
              <a:rPr lang="fr-FR" sz="1400" dirty="0" smtClean="0"/>
              <a:t>    $</a:t>
            </a:r>
            <a:r>
              <a:rPr lang="fr-FR" sz="1400" dirty="0" err="1"/>
              <a:t>prenom</a:t>
            </a:r>
            <a:r>
              <a:rPr lang="fr-FR" sz="1400" dirty="0"/>
              <a:t> = $_POST['</a:t>
            </a:r>
            <a:r>
              <a:rPr lang="fr-FR" sz="1400" dirty="0" err="1"/>
              <a:t>prenom</a:t>
            </a:r>
            <a:r>
              <a:rPr lang="fr-FR" sz="1400" dirty="0"/>
              <a:t>'];</a:t>
            </a:r>
          </a:p>
          <a:p>
            <a:pPr marL="0" indent="0">
              <a:buNone/>
            </a:pPr>
            <a:r>
              <a:rPr lang="fr-FR" sz="1400" dirty="0" smtClean="0"/>
              <a:t>    </a:t>
            </a:r>
            <a:r>
              <a:rPr lang="fr-FR" sz="1400" dirty="0" err="1" smtClean="0"/>
              <a:t>unset</a:t>
            </a:r>
            <a:r>
              <a:rPr lang="fr-FR" sz="1400" dirty="0" smtClean="0"/>
              <a:t> </a:t>
            </a:r>
            <a:r>
              <a:rPr lang="fr-FR" sz="1400" dirty="0"/>
              <a:t>($_POST['</a:t>
            </a:r>
            <a:r>
              <a:rPr lang="fr-FR" sz="1400" dirty="0" err="1"/>
              <a:t>prenom</a:t>
            </a:r>
            <a:r>
              <a:rPr lang="fr-FR" sz="1400" dirty="0"/>
              <a:t>']);</a:t>
            </a:r>
          </a:p>
          <a:p>
            <a:pPr marL="0" indent="0">
              <a:buNone/>
            </a:pPr>
            <a:r>
              <a:rPr lang="fr-FR" sz="1400" dirty="0"/>
              <a:t>}</a:t>
            </a:r>
          </a:p>
          <a:p>
            <a:pPr marL="0" indent="0">
              <a:buNone/>
            </a:pPr>
            <a:r>
              <a:rPr lang="fr-FR" sz="1400" dirty="0"/>
              <a:t>if (</a:t>
            </a:r>
            <a:r>
              <a:rPr lang="fr-FR" sz="1400" dirty="0" err="1"/>
              <a:t>isset</a:t>
            </a:r>
            <a:r>
              <a:rPr lang="fr-FR" sz="1400" dirty="0"/>
              <a:t>($_POST['nom'])) {</a:t>
            </a:r>
          </a:p>
          <a:p>
            <a:pPr marL="0" indent="0">
              <a:buNone/>
            </a:pPr>
            <a:r>
              <a:rPr lang="fr-FR" sz="1400" dirty="0" smtClean="0"/>
              <a:t>    $</a:t>
            </a:r>
            <a:r>
              <a:rPr lang="fr-FR" sz="1400" dirty="0"/>
              <a:t>nom = $_POST['nom'];</a:t>
            </a:r>
          </a:p>
          <a:p>
            <a:pPr marL="0" indent="0">
              <a:buNone/>
            </a:pPr>
            <a:r>
              <a:rPr lang="fr-FR" sz="1400" dirty="0" smtClean="0"/>
              <a:t>    </a:t>
            </a:r>
            <a:r>
              <a:rPr lang="fr-FR" sz="1400" dirty="0" err="1" smtClean="0"/>
              <a:t>unset</a:t>
            </a:r>
            <a:r>
              <a:rPr lang="fr-FR" sz="1400" dirty="0" smtClean="0"/>
              <a:t> </a:t>
            </a:r>
            <a:r>
              <a:rPr lang="fr-FR" sz="1400" dirty="0"/>
              <a:t>($_POST['nom']);</a:t>
            </a:r>
          </a:p>
          <a:p>
            <a:pPr marL="0" indent="0">
              <a:buNone/>
            </a:pPr>
            <a:r>
              <a:rPr lang="fr-FR" sz="1400" dirty="0"/>
              <a:t>}</a:t>
            </a:r>
          </a:p>
          <a:p>
            <a:pPr marL="0" indent="0">
              <a:buNone/>
            </a:pPr>
            <a:r>
              <a:rPr lang="fr-FR" sz="1400" b="1" dirty="0">
                <a:solidFill>
                  <a:srgbClr val="FF0000"/>
                </a:solidFill>
              </a:rPr>
              <a:t>?&gt;</a:t>
            </a:r>
          </a:p>
          <a:p>
            <a:pPr marL="0" indent="0">
              <a:buNone/>
            </a:pPr>
            <a:r>
              <a:rPr lang="fr-FR" sz="1400" dirty="0">
                <a:solidFill>
                  <a:schemeClr val="bg1">
                    <a:lumMod val="50000"/>
                  </a:schemeClr>
                </a:solidFill>
              </a:rPr>
              <a:t>&lt;!DOCTYPE html&gt;</a:t>
            </a:r>
          </a:p>
          <a:p>
            <a:pPr marL="0" indent="0">
              <a:buNone/>
            </a:pPr>
            <a:r>
              <a:rPr lang="fr-FR" sz="1400" dirty="0">
                <a:solidFill>
                  <a:schemeClr val="bg1">
                    <a:lumMod val="50000"/>
                  </a:schemeClr>
                </a:solidFill>
              </a:rPr>
              <a:t>&lt;html </a:t>
            </a:r>
            <a:r>
              <a:rPr lang="fr-FR" sz="1400" dirty="0" err="1">
                <a:solidFill>
                  <a:schemeClr val="bg1">
                    <a:lumMod val="50000"/>
                  </a:schemeClr>
                </a:solidFill>
              </a:rPr>
              <a:t>lang</a:t>
            </a:r>
            <a:r>
              <a:rPr lang="fr-FR" sz="1400" dirty="0">
                <a:solidFill>
                  <a:schemeClr val="bg1">
                    <a:lumMod val="50000"/>
                  </a:schemeClr>
                </a:solidFill>
              </a:rPr>
              <a:t>="fr"&gt;</a:t>
            </a:r>
          </a:p>
          <a:p>
            <a:pPr marL="0" indent="0">
              <a:buNone/>
            </a:pPr>
            <a:r>
              <a:rPr lang="fr-FR" sz="1400" dirty="0">
                <a:solidFill>
                  <a:schemeClr val="bg1">
                    <a:lumMod val="50000"/>
                  </a:schemeClr>
                </a:solidFill>
              </a:rPr>
              <a:t>&lt;</a:t>
            </a:r>
            <a:r>
              <a:rPr lang="fr-FR" sz="1400" dirty="0" err="1">
                <a:solidFill>
                  <a:schemeClr val="bg1">
                    <a:lumMod val="50000"/>
                  </a:schemeClr>
                </a:solidFill>
              </a:rPr>
              <a:t>head</a:t>
            </a:r>
            <a:r>
              <a:rPr lang="fr-FR" sz="1400" dirty="0">
                <a:solidFill>
                  <a:schemeClr val="bg1">
                    <a:lumMod val="50000"/>
                  </a:schemeClr>
                </a:solidFill>
              </a:rPr>
              <a:t>&gt;</a:t>
            </a:r>
          </a:p>
          <a:p>
            <a:pPr marL="0" indent="0">
              <a:buNone/>
            </a:pPr>
            <a:r>
              <a:rPr lang="fr-FR" sz="1400" dirty="0">
                <a:solidFill>
                  <a:schemeClr val="bg1">
                    <a:lumMod val="50000"/>
                  </a:schemeClr>
                </a:solidFill>
              </a:rPr>
              <a:t>&lt;</a:t>
            </a:r>
            <a:r>
              <a:rPr lang="fr-FR" sz="1400" dirty="0" err="1">
                <a:solidFill>
                  <a:schemeClr val="bg1">
                    <a:lumMod val="50000"/>
                  </a:schemeClr>
                </a:solidFill>
              </a:rPr>
              <a:t>title</a:t>
            </a:r>
            <a:r>
              <a:rPr lang="fr-FR" sz="1400" dirty="0">
                <a:solidFill>
                  <a:schemeClr val="bg1">
                    <a:lumMod val="50000"/>
                  </a:schemeClr>
                </a:solidFill>
              </a:rPr>
              <a:t>&gt;RETOUR&lt;/</a:t>
            </a:r>
            <a:r>
              <a:rPr lang="fr-FR" sz="1400" dirty="0" err="1">
                <a:solidFill>
                  <a:schemeClr val="bg1">
                    <a:lumMod val="50000"/>
                  </a:schemeClr>
                </a:solidFill>
              </a:rPr>
              <a:t>title</a:t>
            </a:r>
            <a:r>
              <a:rPr lang="fr-FR" sz="1400" dirty="0">
                <a:solidFill>
                  <a:schemeClr val="bg1">
                    <a:lumMod val="50000"/>
                  </a:schemeClr>
                </a:solidFill>
              </a:rPr>
              <a:t>&gt;</a:t>
            </a:r>
          </a:p>
          <a:p>
            <a:pPr marL="0" indent="0">
              <a:buNone/>
            </a:pPr>
            <a:r>
              <a:rPr lang="fr-FR" sz="1400" dirty="0">
                <a:solidFill>
                  <a:schemeClr val="bg1">
                    <a:lumMod val="50000"/>
                  </a:schemeClr>
                </a:solidFill>
              </a:rPr>
              <a:t>&lt;</a:t>
            </a:r>
            <a:r>
              <a:rPr lang="fr-FR" sz="1400" dirty="0" err="1">
                <a:solidFill>
                  <a:schemeClr val="bg1">
                    <a:lumMod val="50000"/>
                  </a:schemeClr>
                </a:solidFill>
              </a:rPr>
              <a:t>meta</a:t>
            </a:r>
            <a:r>
              <a:rPr lang="fr-FR" sz="1400" dirty="0">
                <a:solidFill>
                  <a:schemeClr val="bg1">
                    <a:lumMod val="50000"/>
                  </a:schemeClr>
                </a:solidFill>
              </a:rPr>
              <a:t> </a:t>
            </a:r>
            <a:r>
              <a:rPr lang="fr-FR" sz="1400" dirty="0" err="1">
                <a:solidFill>
                  <a:schemeClr val="bg1">
                    <a:lumMod val="50000"/>
                  </a:schemeClr>
                </a:solidFill>
              </a:rPr>
              <a:t>charset</a:t>
            </a:r>
            <a:r>
              <a:rPr lang="fr-FR" sz="1400" dirty="0">
                <a:solidFill>
                  <a:schemeClr val="bg1">
                    <a:lumMod val="50000"/>
                  </a:schemeClr>
                </a:solidFill>
              </a:rPr>
              <a:t>="UTF-8"&gt;</a:t>
            </a:r>
          </a:p>
          <a:p>
            <a:pPr marL="0" indent="0">
              <a:buNone/>
            </a:pPr>
            <a:r>
              <a:rPr lang="fr-FR" sz="1400" dirty="0">
                <a:solidFill>
                  <a:schemeClr val="bg1">
                    <a:lumMod val="50000"/>
                  </a:schemeClr>
                </a:solidFill>
              </a:rPr>
              <a:t>&lt;style type="</a:t>
            </a:r>
            <a:r>
              <a:rPr lang="fr-FR" sz="1400" dirty="0" err="1">
                <a:solidFill>
                  <a:schemeClr val="bg1">
                    <a:lumMod val="50000"/>
                  </a:schemeClr>
                </a:solidFill>
              </a:rPr>
              <a:t>text</a:t>
            </a:r>
            <a:r>
              <a:rPr lang="fr-FR" sz="1400" dirty="0">
                <a:solidFill>
                  <a:schemeClr val="bg1">
                    <a:lumMod val="50000"/>
                  </a:schemeClr>
                </a:solidFill>
              </a:rPr>
              <a:t>/</a:t>
            </a:r>
            <a:r>
              <a:rPr lang="fr-FR" sz="1400" dirty="0" err="1">
                <a:solidFill>
                  <a:schemeClr val="bg1">
                    <a:lumMod val="50000"/>
                  </a:schemeClr>
                </a:solidFill>
              </a:rPr>
              <a:t>css</a:t>
            </a:r>
            <a:r>
              <a:rPr lang="fr-FR" sz="1400" dirty="0">
                <a:solidFill>
                  <a:schemeClr val="bg1">
                    <a:lumMod val="50000"/>
                  </a:schemeClr>
                </a:solidFill>
              </a:rPr>
              <a:t>"&gt;</a:t>
            </a:r>
          </a:p>
          <a:p>
            <a:pPr marL="0" indent="0">
              <a:buNone/>
            </a:pPr>
            <a:r>
              <a:rPr lang="fr-FR" sz="1400" dirty="0">
                <a:solidFill>
                  <a:schemeClr val="bg1">
                    <a:lumMod val="50000"/>
                  </a:schemeClr>
                </a:solidFill>
              </a:rPr>
              <a:t>&lt;/style&gt;</a:t>
            </a:r>
          </a:p>
          <a:p>
            <a:pPr marL="0" indent="0">
              <a:buNone/>
            </a:pPr>
            <a:r>
              <a:rPr lang="fr-FR" sz="1400" dirty="0">
                <a:solidFill>
                  <a:schemeClr val="bg1">
                    <a:lumMod val="50000"/>
                  </a:schemeClr>
                </a:solidFill>
              </a:rPr>
              <a:t>&lt;/</a:t>
            </a:r>
            <a:r>
              <a:rPr lang="fr-FR" sz="1400" dirty="0" err="1">
                <a:solidFill>
                  <a:schemeClr val="bg1">
                    <a:lumMod val="50000"/>
                  </a:schemeClr>
                </a:solidFill>
              </a:rPr>
              <a:t>head</a:t>
            </a:r>
            <a:r>
              <a:rPr lang="fr-FR" sz="1400" dirty="0">
                <a:solidFill>
                  <a:schemeClr val="bg1">
                    <a:lumMod val="50000"/>
                  </a:schemeClr>
                </a:solidFill>
              </a:rPr>
              <a:t>&gt;</a:t>
            </a:r>
          </a:p>
          <a:p>
            <a:pPr marL="0" indent="0">
              <a:buNone/>
            </a:pPr>
            <a:r>
              <a:rPr lang="fr-FR" sz="1400" dirty="0">
                <a:solidFill>
                  <a:schemeClr val="bg1">
                    <a:lumMod val="50000"/>
                  </a:schemeClr>
                </a:solidFill>
              </a:rPr>
              <a:t>&lt;body&gt;</a:t>
            </a:r>
          </a:p>
          <a:p>
            <a:pPr marL="0" indent="0">
              <a:buNone/>
            </a:pPr>
            <a:r>
              <a:rPr lang="fr-FR" sz="1600" dirty="0"/>
              <a:t>&lt;h3&gt;Vous vous appelez </a:t>
            </a:r>
            <a:r>
              <a:rPr lang="fr-FR" sz="1600" b="1" dirty="0">
                <a:solidFill>
                  <a:srgbClr val="FF0000"/>
                </a:solidFill>
              </a:rPr>
              <a:t>&lt;?PHP </a:t>
            </a:r>
            <a:r>
              <a:rPr lang="fr-FR" sz="1600" dirty="0" err="1"/>
              <a:t>echo</a:t>
            </a:r>
            <a:r>
              <a:rPr lang="fr-FR" sz="1600" dirty="0"/>
              <a:t> $</a:t>
            </a:r>
            <a:r>
              <a:rPr lang="fr-FR" sz="1600" dirty="0" err="1"/>
              <a:t>prenom</a:t>
            </a:r>
            <a:r>
              <a:rPr lang="fr-FR" sz="1600" dirty="0"/>
              <a:t>.' '.$nom; </a:t>
            </a:r>
            <a:r>
              <a:rPr lang="fr-FR" sz="1600" b="1" dirty="0">
                <a:solidFill>
                  <a:srgbClr val="FF0000"/>
                </a:solidFill>
              </a:rPr>
              <a:t>?&gt;</a:t>
            </a:r>
            <a:r>
              <a:rPr lang="fr-FR" sz="1600" dirty="0"/>
              <a:t>.&lt;/h3&gt;</a:t>
            </a:r>
          </a:p>
          <a:p>
            <a:pPr marL="0" indent="0">
              <a:buNone/>
            </a:pPr>
            <a:r>
              <a:rPr lang="fr-FR" sz="1400" dirty="0">
                <a:solidFill>
                  <a:schemeClr val="bg1">
                    <a:lumMod val="50000"/>
                  </a:schemeClr>
                </a:solidFill>
              </a:rPr>
              <a:t>&lt;/body&gt;</a:t>
            </a:r>
          </a:p>
          <a:p>
            <a:pPr marL="0" indent="0">
              <a:buNone/>
            </a:pPr>
            <a:r>
              <a:rPr lang="fr-FR" sz="1400" dirty="0">
                <a:solidFill>
                  <a:schemeClr val="bg1">
                    <a:lumMod val="50000"/>
                  </a:schemeClr>
                </a:solidFill>
              </a:rPr>
              <a:t>&lt;/html&gt;</a:t>
            </a:r>
            <a:endParaRPr lang="fr-FR" sz="1400" dirty="0" smtClean="0">
              <a:solidFill>
                <a:schemeClr val="bg1">
                  <a:lumMod val="50000"/>
                </a:scheme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3284984"/>
            <a:ext cx="4533900" cy="226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3201885"/>
      </p:ext>
    </p:extLst>
  </p:cSld>
  <p:clrMapOvr>
    <a:masterClrMapping/>
  </p:clrMapOvr>
  <p:transition spd="slow">
    <p:wipe dir="d"/>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8077200" cy="927120"/>
          </a:xfrm>
        </p:spPr>
        <p:txBody>
          <a:bodyPr/>
          <a:lstStyle/>
          <a:p>
            <a:r>
              <a:rPr lang="fr-FR" sz="3600" b="1" i="1" dirty="0" smtClean="0">
                <a:solidFill>
                  <a:schemeClr val="accent2">
                    <a:lumMod val="75000"/>
                  </a:schemeClr>
                </a:solidFill>
              </a:rPr>
              <a:t>Le formulaire - </a:t>
            </a:r>
            <a:r>
              <a:rPr lang="fr-FR" sz="3600" b="1" i="1" dirty="0" smtClean="0"/>
              <a:t>fonctionnement</a:t>
            </a:r>
            <a:endParaRPr lang="fr-FR" sz="3600" b="1" i="1" dirty="0"/>
          </a:p>
        </p:txBody>
      </p:sp>
      <p:sp>
        <p:nvSpPr>
          <p:cNvPr id="3" name="Espace réservé du contenu 2"/>
          <p:cNvSpPr>
            <a:spLocks noGrp="1"/>
          </p:cNvSpPr>
          <p:nvPr>
            <p:ph idx="1"/>
          </p:nvPr>
        </p:nvSpPr>
        <p:spPr>
          <a:xfrm>
            <a:off x="755576" y="1052736"/>
            <a:ext cx="8274496" cy="5688632"/>
          </a:xfrm>
        </p:spPr>
        <p:txBody>
          <a:bodyPr numCol="1">
            <a:normAutofit/>
          </a:bodyPr>
          <a:lstStyle/>
          <a:p>
            <a:pPr marL="0" indent="0">
              <a:buNone/>
            </a:pPr>
            <a:r>
              <a:rPr lang="fr-FR" sz="2000" dirty="0" smtClean="0"/>
              <a:t>Le premier fichier 'saisie.html' contient un formulaire avec 2 zones de saisie : le prénom et le nom.</a:t>
            </a:r>
          </a:p>
          <a:p>
            <a:pPr marL="0" indent="0">
              <a:buNone/>
            </a:pPr>
            <a:r>
              <a:rPr lang="fr-FR" sz="2000" dirty="0" smtClean="0"/>
              <a:t>L'utilisateur entre le nom et le prénom, puis clique sur le bouton 'valider'</a:t>
            </a:r>
          </a:p>
          <a:p>
            <a:pPr marL="0" indent="0">
              <a:buNone/>
            </a:pPr>
            <a:r>
              <a:rPr lang="fr-FR" sz="2000" dirty="0" smtClean="0"/>
              <a:t>Lorsque l'utilisateur valide sa saisie, les deux zones sont envoyées au serveur avec le nom du fichier PHP qui traitera ces données.</a:t>
            </a:r>
          </a:p>
          <a:p>
            <a:pPr marL="0" indent="0">
              <a:buNone/>
            </a:pPr>
            <a:r>
              <a:rPr lang="fr-FR" sz="2000" dirty="0" smtClean="0"/>
              <a:t>Ce fichier contrôlera les information et génèrera éventuellement une réponse pour l'utilisateur.</a:t>
            </a:r>
          </a:p>
          <a:p>
            <a:pPr marL="0" indent="0">
              <a:buNone/>
            </a:pPr>
            <a:r>
              <a:rPr lang="fr-FR" sz="2000" dirty="0" smtClean="0"/>
              <a:t>Lorsque le serveur a généré la page HTML à l'aide du fichier '</a:t>
            </a:r>
            <a:r>
              <a:rPr lang="fr-FR" sz="2000" dirty="0" err="1" smtClean="0"/>
              <a:t>retour.php</a:t>
            </a:r>
            <a:r>
              <a:rPr lang="fr-FR" sz="2000" dirty="0" smtClean="0"/>
              <a:t>', cette page est envoyée au poste client.</a:t>
            </a:r>
          </a:p>
          <a:p>
            <a:pPr marL="0" indent="0">
              <a:buNone/>
            </a:pPr>
            <a:r>
              <a:rPr lang="fr-FR" sz="2000" dirty="0" smtClean="0"/>
              <a:t>Le poste client reçoit la page et l'affiche à l'écran</a:t>
            </a:r>
          </a:p>
        </p:txBody>
      </p:sp>
    </p:spTree>
    <p:extLst>
      <p:ext uri="{BB962C8B-B14F-4D97-AF65-F5344CB8AC3E}">
        <p14:creationId xmlns:p14="http://schemas.microsoft.com/office/powerpoint/2010/main" val="3105738751"/>
      </p:ext>
    </p:extLst>
  </p:cSld>
  <p:clrMapOvr>
    <a:masterClrMapping/>
  </p:clrMapOvr>
  <p:transition spd="slow">
    <p:wipe dir="d"/>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8077200" cy="927120"/>
          </a:xfrm>
        </p:spPr>
        <p:txBody>
          <a:bodyPr/>
          <a:lstStyle/>
          <a:p>
            <a:r>
              <a:rPr lang="fr-FR" sz="3600" b="1" i="1" dirty="0" smtClean="0">
                <a:solidFill>
                  <a:schemeClr val="accent2">
                    <a:lumMod val="75000"/>
                  </a:schemeClr>
                </a:solidFill>
              </a:rPr>
              <a:t>Le formulaire - </a:t>
            </a:r>
            <a:r>
              <a:rPr lang="fr-FR" sz="3600" b="1" i="1" dirty="0" smtClean="0"/>
              <a:t>fonctionnement</a:t>
            </a:r>
            <a:endParaRPr lang="fr-FR" sz="3600" b="1" i="1" dirty="0"/>
          </a:p>
        </p:txBody>
      </p:sp>
      <p:sp>
        <p:nvSpPr>
          <p:cNvPr id="3" name="Espace réservé du contenu 2"/>
          <p:cNvSpPr>
            <a:spLocks noGrp="1"/>
          </p:cNvSpPr>
          <p:nvPr>
            <p:ph idx="1"/>
          </p:nvPr>
        </p:nvSpPr>
        <p:spPr>
          <a:xfrm>
            <a:off x="755576" y="1052736"/>
            <a:ext cx="8274496" cy="5688632"/>
          </a:xfrm>
        </p:spPr>
        <p:txBody>
          <a:bodyPr numCol="1">
            <a:normAutofit/>
          </a:bodyPr>
          <a:lstStyle/>
          <a:p>
            <a:pPr marL="0" indent="0">
              <a:buNone/>
            </a:pPr>
            <a:r>
              <a:rPr lang="fr-FR" sz="1800" dirty="0" smtClean="0"/>
              <a:t>Explication des balises utilisées  dans '</a:t>
            </a:r>
            <a:r>
              <a:rPr lang="fr-FR" sz="1800" dirty="0" err="1" smtClean="0"/>
              <a:t>saisie,html</a:t>
            </a:r>
            <a:r>
              <a:rPr lang="fr-FR" sz="1800" dirty="0" smtClean="0"/>
              <a:t>'</a:t>
            </a:r>
          </a:p>
          <a:p>
            <a:pPr marL="0" indent="0">
              <a:buNone/>
            </a:pPr>
            <a:endParaRPr lang="fr-FR" sz="1800" dirty="0" smtClean="0"/>
          </a:p>
          <a:p>
            <a:pPr marL="0" indent="0">
              <a:buNone/>
            </a:pPr>
            <a:r>
              <a:rPr lang="fr-FR" sz="1800" b="1" dirty="0">
                <a:solidFill>
                  <a:schemeClr val="tx2">
                    <a:lumMod val="50000"/>
                  </a:schemeClr>
                </a:solidFill>
              </a:rPr>
              <a:t>&lt;</a:t>
            </a:r>
            <a:r>
              <a:rPr lang="fr-FR" sz="1800" b="1" dirty="0" err="1">
                <a:solidFill>
                  <a:schemeClr val="tx2">
                    <a:lumMod val="50000"/>
                  </a:schemeClr>
                </a:solidFill>
              </a:rPr>
              <a:t>form</a:t>
            </a:r>
            <a:r>
              <a:rPr lang="fr-FR" sz="1800" b="1" dirty="0">
                <a:solidFill>
                  <a:schemeClr val="tx2">
                    <a:lumMod val="50000"/>
                  </a:schemeClr>
                </a:solidFill>
              </a:rPr>
              <a:t> action="</a:t>
            </a:r>
            <a:r>
              <a:rPr lang="fr-FR" sz="1800" b="1" dirty="0" err="1">
                <a:solidFill>
                  <a:schemeClr val="tx2">
                    <a:lumMod val="50000"/>
                  </a:schemeClr>
                </a:solidFill>
              </a:rPr>
              <a:t>retour.php</a:t>
            </a:r>
            <a:r>
              <a:rPr lang="fr-FR" sz="1800" b="1" dirty="0">
                <a:solidFill>
                  <a:schemeClr val="tx2">
                    <a:lumMod val="50000"/>
                  </a:schemeClr>
                </a:solidFill>
              </a:rPr>
              <a:t>" </a:t>
            </a:r>
            <a:r>
              <a:rPr lang="fr-FR" sz="1800" b="1" dirty="0" err="1">
                <a:solidFill>
                  <a:schemeClr val="tx2">
                    <a:lumMod val="50000"/>
                  </a:schemeClr>
                </a:solidFill>
              </a:rPr>
              <a:t>method</a:t>
            </a:r>
            <a:r>
              <a:rPr lang="fr-FR" sz="1800" b="1" dirty="0">
                <a:solidFill>
                  <a:schemeClr val="tx2">
                    <a:lumMod val="50000"/>
                  </a:schemeClr>
                </a:solidFill>
              </a:rPr>
              <a:t>="post</a:t>
            </a:r>
            <a:r>
              <a:rPr lang="fr-FR" sz="1800" b="1" dirty="0" smtClean="0">
                <a:solidFill>
                  <a:schemeClr val="tx2">
                    <a:lumMod val="50000"/>
                  </a:schemeClr>
                </a:solidFill>
              </a:rPr>
              <a:t>"&gt;</a:t>
            </a:r>
          </a:p>
          <a:p>
            <a:pPr marL="0" indent="0">
              <a:buNone/>
            </a:pPr>
            <a:r>
              <a:rPr lang="fr-FR" sz="1800" dirty="0" smtClean="0"/>
              <a:t>    action ="</a:t>
            </a:r>
            <a:r>
              <a:rPr lang="fr-FR" sz="1800" dirty="0" err="1"/>
              <a:t>retour.php</a:t>
            </a:r>
            <a:r>
              <a:rPr lang="fr-FR" sz="1800" dirty="0"/>
              <a:t>" </a:t>
            </a:r>
            <a:r>
              <a:rPr lang="fr-FR" sz="1800" dirty="0" smtClean="0"/>
              <a:t>indique le nom du fichier PHP à utiliser sur le serveur,</a:t>
            </a:r>
          </a:p>
          <a:p>
            <a:pPr marL="0" indent="0">
              <a:buNone/>
            </a:pPr>
            <a:r>
              <a:rPr lang="fr-FR" sz="1800" dirty="0"/>
              <a:t> </a:t>
            </a:r>
            <a:r>
              <a:rPr lang="fr-FR" sz="1800" dirty="0" smtClean="0"/>
              <a:t>   </a:t>
            </a:r>
            <a:r>
              <a:rPr lang="fr-FR" sz="1800" dirty="0" err="1" smtClean="0"/>
              <a:t>method</a:t>
            </a:r>
            <a:r>
              <a:rPr lang="fr-FR" sz="1800" dirty="0" smtClean="0"/>
              <a:t> = "post" indique la méthode utilisée pour envoyer les informations.</a:t>
            </a:r>
          </a:p>
          <a:p>
            <a:pPr marL="0" indent="0">
              <a:buNone/>
            </a:pPr>
            <a:endParaRPr lang="fr-FR" sz="1800" dirty="0"/>
          </a:p>
          <a:p>
            <a:pPr marL="0" indent="0">
              <a:buNone/>
            </a:pPr>
            <a:r>
              <a:rPr lang="fr-FR" sz="1800" b="1" dirty="0" smtClean="0">
                <a:solidFill>
                  <a:schemeClr val="tx2">
                    <a:lumMod val="50000"/>
                  </a:schemeClr>
                </a:solidFill>
              </a:rPr>
              <a:t>&lt;input </a:t>
            </a:r>
            <a:r>
              <a:rPr lang="fr-FR" sz="1800" b="1" dirty="0">
                <a:solidFill>
                  <a:schemeClr val="tx2">
                    <a:lumMod val="50000"/>
                  </a:schemeClr>
                </a:solidFill>
              </a:rPr>
              <a:t>type="</a:t>
            </a:r>
            <a:r>
              <a:rPr lang="fr-FR" sz="1800" b="1" dirty="0" err="1">
                <a:solidFill>
                  <a:schemeClr val="tx2">
                    <a:lumMod val="50000"/>
                  </a:schemeClr>
                </a:solidFill>
              </a:rPr>
              <a:t>text</a:t>
            </a:r>
            <a:r>
              <a:rPr lang="fr-FR" sz="1800" b="1" dirty="0">
                <a:solidFill>
                  <a:schemeClr val="tx2">
                    <a:lumMod val="50000"/>
                  </a:schemeClr>
                </a:solidFill>
              </a:rPr>
              <a:t>" id="</a:t>
            </a:r>
            <a:r>
              <a:rPr lang="fr-FR" sz="1800" b="1" dirty="0" err="1">
                <a:solidFill>
                  <a:schemeClr val="tx2">
                    <a:lumMod val="50000"/>
                  </a:schemeClr>
                </a:solidFill>
              </a:rPr>
              <a:t>prenom</a:t>
            </a:r>
            <a:r>
              <a:rPr lang="fr-FR" sz="1800" b="1" dirty="0">
                <a:solidFill>
                  <a:schemeClr val="tx2">
                    <a:lumMod val="50000"/>
                  </a:schemeClr>
                </a:solidFill>
              </a:rPr>
              <a:t>" </a:t>
            </a:r>
            <a:r>
              <a:rPr lang="fr-FR" sz="1800" b="1" dirty="0" err="1">
                <a:solidFill>
                  <a:schemeClr val="tx2">
                    <a:lumMod val="50000"/>
                  </a:schemeClr>
                </a:solidFill>
              </a:rPr>
              <a:t>name</a:t>
            </a:r>
            <a:r>
              <a:rPr lang="fr-FR" sz="1800" b="1" dirty="0">
                <a:solidFill>
                  <a:schemeClr val="tx2">
                    <a:lumMod val="50000"/>
                  </a:schemeClr>
                </a:solidFill>
              </a:rPr>
              <a:t>="</a:t>
            </a:r>
            <a:r>
              <a:rPr lang="fr-FR" sz="1800" b="1" dirty="0" err="1">
                <a:solidFill>
                  <a:schemeClr val="tx2">
                    <a:lumMod val="50000"/>
                  </a:schemeClr>
                </a:solidFill>
              </a:rPr>
              <a:t>prenom</a:t>
            </a:r>
            <a:r>
              <a:rPr lang="fr-FR" sz="1800" b="1" dirty="0" smtClean="0">
                <a:solidFill>
                  <a:schemeClr val="tx2">
                    <a:lumMod val="50000"/>
                  </a:schemeClr>
                </a:solidFill>
              </a:rPr>
              <a:t>"&gt;</a:t>
            </a:r>
          </a:p>
          <a:p>
            <a:pPr marL="0" indent="0">
              <a:buNone/>
            </a:pPr>
            <a:r>
              <a:rPr lang="fr-FR" sz="1800" dirty="0" smtClean="0"/>
              <a:t>  type ="</a:t>
            </a:r>
            <a:r>
              <a:rPr lang="fr-FR" sz="1800" dirty="0" err="1" smtClean="0"/>
              <a:t>text</a:t>
            </a:r>
            <a:r>
              <a:rPr lang="fr-FR" sz="1800" dirty="0" smtClean="0"/>
              <a:t>" </a:t>
            </a:r>
            <a:r>
              <a:rPr lang="fr-FR" sz="1800" dirty="0"/>
              <a:t>indique le </a:t>
            </a:r>
            <a:r>
              <a:rPr lang="fr-FR" sz="1800" dirty="0" smtClean="0"/>
              <a:t>type des données à saisir</a:t>
            </a:r>
          </a:p>
          <a:p>
            <a:pPr marL="0" indent="0">
              <a:buNone/>
            </a:pPr>
            <a:r>
              <a:rPr lang="fr-FR" sz="1800" dirty="0"/>
              <a:t> </a:t>
            </a:r>
            <a:r>
              <a:rPr lang="fr-FR" sz="1800" dirty="0" smtClean="0"/>
              <a:t> </a:t>
            </a:r>
            <a:r>
              <a:rPr lang="fr-FR" sz="1800" dirty="0" err="1" smtClean="0"/>
              <a:t>name</a:t>
            </a:r>
            <a:r>
              <a:rPr lang="fr-FR" sz="1800" dirty="0" smtClean="0"/>
              <a:t> = "</a:t>
            </a:r>
            <a:r>
              <a:rPr lang="fr-FR" sz="1800" dirty="0" err="1" smtClean="0"/>
              <a:t>prenom</a:t>
            </a:r>
            <a:r>
              <a:rPr lang="fr-FR" sz="1800" dirty="0" smtClean="0"/>
              <a:t>" indique sous quel nom la donnée saisie est envoyée au serveur. </a:t>
            </a:r>
          </a:p>
          <a:p>
            <a:pPr marL="0" indent="0">
              <a:buNone/>
            </a:pPr>
            <a:r>
              <a:rPr lang="fr-FR" sz="1800" u="sng" dirty="0" smtClean="0"/>
              <a:t>Attention</a:t>
            </a:r>
            <a:r>
              <a:rPr lang="fr-FR" sz="1800" dirty="0" smtClean="0"/>
              <a:t> </a:t>
            </a:r>
            <a:r>
              <a:rPr lang="fr-FR" sz="1800" u="sng" dirty="0" smtClean="0"/>
              <a:t>ce n'est pas id="</a:t>
            </a:r>
            <a:r>
              <a:rPr lang="fr-FR" sz="1800" u="sng" dirty="0" err="1" smtClean="0"/>
              <a:t>prenom</a:t>
            </a:r>
            <a:r>
              <a:rPr lang="fr-FR" sz="1800" u="sng" dirty="0" smtClean="0"/>
              <a:t>" </a:t>
            </a:r>
            <a:r>
              <a:rPr lang="fr-FR" sz="1800" dirty="0" smtClean="0"/>
              <a:t>qui  fournit cette information. Si vous oublier </a:t>
            </a:r>
            <a:r>
              <a:rPr lang="fr-FR" sz="1800" dirty="0" err="1" smtClean="0"/>
              <a:t>name</a:t>
            </a:r>
            <a:r>
              <a:rPr lang="fr-FR" sz="1800" dirty="0" smtClean="0"/>
              <a:t>="..." rien ne sera envoyé au serveur .</a:t>
            </a:r>
          </a:p>
          <a:p>
            <a:pPr marL="0" indent="0">
              <a:buNone/>
            </a:pPr>
            <a:endParaRPr lang="fr-FR" sz="1800" dirty="0" smtClean="0"/>
          </a:p>
          <a:p>
            <a:pPr marL="0" indent="0">
              <a:buNone/>
            </a:pPr>
            <a:r>
              <a:rPr lang="fr-FR" sz="1800" b="1" dirty="0">
                <a:solidFill>
                  <a:schemeClr val="tx2">
                    <a:lumMod val="50000"/>
                  </a:schemeClr>
                </a:solidFill>
              </a:rPr>
              <a:t>&lt;input type="</a:t>
            </a:r>
            <a:r>
              <a:rPr lang="fr-FR" sz="1800" b="1" dirty="0" err="1">
                <a:solidFill>
                  <a:schemeClr val="tx2">
                    <a:lumMod val="50000"/>
                  </a:schemeClr>
                </a:solidFill>
              </a:rPr>
              <a:t>submit</a:t>
            </a:r>
            <a:r>
              <a:rPr lang="fr-FR" sz="1800" b="1" dirty="0">
                <a:solidFill>
                  <a:schemeClr val="tx2">
                    <a:lumMod val="50000"/>
                  </a:schemeClr>
                </a:solidFill>
              </a:rPr>
              <a:t>" value="Valider"&gt;</a:t>
            </a:r>
          </a:p>
          <a:p>
            <a:pPr marL="0" indent="0">
              <a:buNone/>
            </a:pPr>
            <a:r>
              <a:rPr lang="fr-FR" sz="1800" b="1" dirty="0" smtClean="0">
                <a:solidFill>
                  <a:schemeClr val="tx2">
                    <a:lumMod val="50000"/>
                  </a:schemeClr>
                </a:solidFill>
              </a:rPr>
              <a:t>    </a:t>
            </a:r>
            <a:r>
              <a:rPr lang="fr-FR" sz="1800" dirty="0" smtClean="0"/>
              <a:t>type="</a:t>
            </a:r>
            <a:r>
              <a:rPr lang="fr-FR" sz="1800" dirty="0" err="1" smtClean="0"/>
              <a:t>submit</a:t>
            </a:r>
            <a:r>
              <a:rPr lang="fr-FR" sz="1800" dirty="0" smtClean="0"/>
              <a:t>" indique le type de bouton</a:t>
            </a:r>
          </a:p>
          <a:p>
            <a:pPr marL="0" indent="0">
              <a:buNone/>
            </a:pPr>
            <a:r>
              <a:rPr lang="fr-FR" sz="1800" dirty="0"/>
              <a:t> </a:t>
            </a:r>
            <a:r>
              <a:rPr lang="fr-FR" sz="1800" dirty="0" smtClean="0"/>
              <a:t>   value= "Valider" spécifie le texte affiché dans le bouton.</a:t>
            </a:r>
            <a:endParaRPr lang="fr-FR" sz="1800" dirty="0"/>
          </a:p>
        </p:txBody>
      </p:sp>
    </p:spTree>
    <p:extLst>
      <p:ext uri="{BB962C8B-B14F-4D97-AF65-F5344CB8AC3E}">
        <p14:creationId xmlns:p14="http://schemas.microsoft.com/office/powerpoint/2010/main" val="476971797"/>
      </p:ext>
    </p:extLst>
  </p:cSld>
  <p:clrMapOvr>
    <a:masterClrMapping/>
  </p:clrMapOvr>
  <p:transition spd="slow">
    <p:wipe dir="d"/>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8077200" cy="927120"/>
          </a:xfrm>
        </p:spPr>
        <p:txBody>
          <a:bodyPr/>
          <a:lstStyle/>
          <a:p>
            <a:r>
              <a:rPr lang="fr-FR" sz="3600" b="1" i="1" dirty="0" smtClean="0">
                <a:solidFill>
                  <a:schemeClr val="accent2">
                    <a:lumMod val="75000"/>
                  </a:schemeClr>
                </a:solidFill>
              </a:rPr>
              <a:t>Le formulaire - </a:t>
            </a:r>
            <a:r>
              <a:rPr lang="fr-FR" sz="3600" b="1" i="1" dirty="0" smtClean="0"/>
              <a:t>fonctionnement</a:t>
            </a:r>
            <a:endParaRPr lang="fr-FR" sz="3600" b="1" i="1" dirty="0"/>
          </a:p>
        </p:txBody>
      </p:sp>
      <p:sp>
        <p:nvSpPr>
          <p:cNvPr id="3" name="Espace réservé du contenu 2"/>
          <p:cNvSpPr>
            <a:spLocks noGrp="1"/>
          </p:cNvSpPr>
          <p:nvPr>
            <p:ph idx="1"/>
          </p:nvPr>
        </p:nvSpPr>
        <p:spPr>
          <a:xfrm>
            <a:off x="755576" y="1052736"/>
            <a:ext cx="8274496" cy="5688632"/>
          </a:xfrm>
        </p:spPr>
        <p:txBody>
          <a:bodyPr numCol="1">
            <a:normAutofit/>
          </a:bodyPr>
          <a:lstStyle/>
          <a:p>
            <a:pPr marL="0" indent="0">
              <a:buNone/>
            </a:pPr>
            <a:r>
              <a:rPr lang="fr-FR" sz="1800" dirty="0" smtClean="0"/>
              <a:t>explication de retour .</a:t>
            </a:r>
            <a:r>
              <a:rPr lang="fr-FR" sz="1800" dirty="0" err="1" smtClean="0"/>
              <a:t>php</a:t>
            </a:r>
            <a:endParaRPr lang="fr-FR" sz="1800" dirty="0" smtClean="0"/>
          </a:p>
          <a:p>
            <a:pPr marL="0" indent="0">
              <a:buNone/>
            </a:pPr>
            <a:r>
              <a:rPr lang="fr-FR" sz="1800" b="1" dirty="0" smtClean="0">
                <a:solidFill>
                  <a:schemeClr val="tx2">
                    <a:lumMod val="50000"/>
                  </a:schemeClr>
                </a:solidFill>
              </a:rPr>
              <a:t>$_POST </a:t>
            </a:r>
            <a:r>
              <a:rPr lang="fr-FR" sz="1800" dirty="0" smtClean="0"/>
              <a:t>est un tableau qui contient le nom et le contenu de chaque information envoyée au serveur.</a:t>
            </a:r>
          </a:p>
          <a:p>
            <a:pPr marL="0" indent="0">
              <a:buNone/>
            </a:pPr>
            <a:r>
              <a:rPr lang="fr-FR" sz="1800" b="1" dirty="0" smtClean="0"/>
              <a:t>$_POST</a:t>
            </a:r>
            <a:r>
              <a:rPr lang="fr-FR" sz="1800" dirty="0" smtClean="0"/>
              <a:t>['</a:t>
            </a:r>
            <a:r>
              <a:rPr lang="fr-FR" sz="1800" dirty="0" err="1" smtClean="0"/>
              <a:t>prenom</a:t>
            </a:r>
            <a:r>
              <a:rPr lang="fr-FR" sz="1800" dirty="0" smtClean="0"/>
              <a:t>'] fournit le contenu de la zone '</a:t>
            </a:r>
            <a:r>
              <a:rPr lang="fr-FR" sz="1800" dirty="0" err="1" smtClean="0"/>
              <a:t>prenom</a:t>
            </a:r>
            <a:r>
              <a:rPr lang="fr-FR" sz="1800" dirty="0" smtClean="0"/>
              <a:t>' envoyée au serveur.</a:t>
            </a:r>
          </a:p>
          <a:p>
            <a:pPr marL="0" indent="0">
              <a:buNone/>
            </a:pPr>
            <a:r>
              <a:rPr lang="fr-FR" sz="1800" b="1" dirty="0"/>
              <a:t>$_POST</a:t>
            </a:r>
            <a:r>
              <a:rPr lang="fr-FR" sz="1800" dirty="0"/>
              <a:t>[</a:t>
            </a:r>
            <a:r>
              <a:rPr lang="fr-FR" sz="1800" dirty="0" smtClean="0"/>
              <a:t>'nom</a:t>
            </a:r>
            <a:r>
              <a:rPr lang="fr-FR" sz="1800" dirty="0"/>
              <a:t>'] fournit le contenu de la zone </a:t>
            </a:r>
            <a:r>
              <a:rPr lang="fr-FR" sz="1800" dirty="0" smtClean="0"/>
              <a:t>'nom</a:t>
            </a:r>
            <a:r>
              <a:rPr lang="fr-FR" sz="1800" dirty="0"/>
              <a:t>' </a:t>
            </a:r>
            <a:r>
              <a:rPr lang="fr-FR" sz="1800" dirty="0" smtClean="0"/>
              <a:t>envoyée </a:t>
            </a:r>
            <a:r>
              <a:rPr lang="fr-FR" sz="1800" dirty="0"/>
              <a:t>au serveur.</a:t>
            </a:r>
          </a:p>
          <a:p>
            <a:pPr marL="0" indent="0">
              <a:buNone/>
            </a:pPr>
            <a:r>
              <a:rPr lang="fr-FR" sz="1800" dirty="0" smtClean="0"/>
              <a:t>La fonction </a:t>
            </a:r>
            <a:r>
              <a:rPr lang="fr-FR" sz="1800" dirty="0" err="1" smtClean="0"/>
              <a:t>isset</a:t>
            </a:r>
            <a:r>
              <a:rPr lang="fr-FR" sz="1800" dirty="0" smtClean="0"/>
              <a:t>( variable ) retourne la valeur TRUE lorsque la variable indiquée entre parenthèses existe ou est définie, FALSE sinon,</a:t>
            </a:r>
            <a:endParaRPr lang="fr-FR" sz="1800" dirty="0"/>
          </a:p>
          <a:p>
            <a:pPr marL="0" indent="0">
              <a:buNone/>
            </a:pPr>
            <a:r>
              <a:rPr lang="fr-FR" sz="1800" dirty="0" smtClean="0"/>
              <a:t>La fonction </a:t>
            </a:r>
            <a:r>
              <a:rPr lang="fr-FR" sz="1800" dirty="0" err="1" smtClean="0"/>
              <a:t>unset</a:t>
            </a:r>
            <a:r>
              <a:rPr lang="fr-FR" sz="1800" dirty="0" smtClean="0"/>
              <a:t>(variable) supprime la variable  indiquée entre parenthèses.</a:t>
            </a:r>
          </a:p>
          <a:p>
            <a:pPr marL="0" indent="0">
              <a:buNone/>
            </a:pPr>
            <a:endParaRPr lang="fr-FR" sz="1800" dirty="0" smtClean="0"/>
          </a:p>
          <a:p>
            <a:pPr marL="0" indent="0">
              <a:buNone/>
            </a:pPr>
            <a:r>
              <a:rPr lang="fr-FR" sz="1800" dirty="0" smtClean="0"/>
              <a:t>if </a:t>
            </a:r>
            <a:r>
              <a:rPr lang="fr-FR" sz="1800" dirty="0"/>
              <a:t>(</a:t>
            </a:r>
            <a:r>
              <a:rPr lang="fr-FR" sz="1800" dirty="0" err="1"/>
              <a:t>isset</a:t>
            </a:r>
            <a:r>
              <a:rPr lang="fr-FR" sz="1800" dirty="0"/>
              <a:t>($_POST['</a:t>
            </a:r>
            <a:r>
              <a:rPr lang="fr-FR" sz="1800" dirty="0" err="1"/>
              <a:t>prenom</a:t>
            </a:r>
            <a:r>
              <a:rPr lang="fr-FR" sz="1800" dirty="0"/>
              <a:t>'])) </a:t>
            </a:r>
            <a:r>
              <a:rPr lang="fr-FR" sz="1800" dirty="0" smtClean="0"/>
              <a:t>{  	// si </a:t>
            </a:r>
            <a:r>
              <a:rPr lang="fr-FR" sz="1800" dirty="0"/>
              <a:t>$_POST['</a:t>
            </a:r>
            <a:r>
              <a:rPr lang="fr-FR" sz="1800" dirty="0" err="1"/>
              <a:t>prenom</a:t>
            </a:r>
            <a:r>
              <a:rPr lang="fr-FR" sz="1800" dirty="0"/>
              <a:t>'] </a:t>
            </a:r>
            <a:r>
              <a:rPr lang="fr-FR" sz="1800" dirty="0" smtClean="0"/>
              <a:t> existe bien,</a:t>
            </a:r>
            <a:endParaRPr lang="fr-FR" sz="1800" dirty="0"/>
          </a:p>
          <a:p>
            <a:pPr marL="0" indent="0">
              <a:buNone/>
            </a:pPr>
            <a:r>
              <a:rPr lang="fr-FR" sz="1800" dirty="0"/>
              <a:t>$</a:t>
            </a:r>
            <a:r>
              <a:rPr lang="fr-FR" sz="1800" dirty="0" err="1"/>
              <a:t>prenom</a:t>
            </a:r>
            <a:r>
              <a:rPr lang="fr-FR" sz="1800" dirty="0"/>
              <a:t> = $_POST['</a:t>
            </a:r>
            <a:r>
              <a:rPr lang="fr-FR" sz="1800" dirty="0" err="1"/>
              <a:t>prenom</a:t>
            </a:r>
            <a:r>
              <a:rPr lang="fr-FR" sz="1800" dirty="0" smtClean="0"/>
              <a:t>'];	// alors $</a:t>
            </a:r>
            <a:r>
              <a:rPr lang="fr-FR" sz="1800" dirty="0" err="1" smtClean="0"/>
              <a:t>prenom</a:t>
            </a:r>
            <a:r>
              <a:rPr lang="fr-FR" sz="1800" dirty="0" smtClean="0"/>
              <a:t> contiendra sa valeur</a:t>
            </a:r>
            <a:endParaRPr lang="fr-FR" sz="1800" dirty="0"/>
          </a:p>
          <a:p>
            <a:pPr marL="0" indent="0">
              <a:buNone/>
            </a:pPr>
            <a:r>
              <a:rPr lang="fr-FR" sz="1800" dirty="0" err="1"/>
              <a:t>unset</a:t>
            </a:r>
            <a:r>
              <a:rPr lang="fr-FR" sz="1800" dirty="0"/>
              <a:t> ($_POST['</a:t>
            </a:r>
            <a:r>
              <a:rPr lang="fr-FR" sz="1800" dirty="0" err="1"/>
              <a:t>prenom</a:t>
            </a:r>
            <a:r>
              <a:rPr lang="fr-FR" sz="1800" dirty="0" smtClean="0"/>
              <a:t>']);		// et </a:t>
            </a:r>
            <a:r>
              <a:rPr lang="fr-FR" sz="1800" dirty="0"/>
              <a:t>$_POST['</a:t>
            </a:r>
            <a:r>
              <a:rPr lang="fr-FR" sz="1800" dirty="0" err="1"/>
              <a:t>prenom</a:t>
            </a:r>
            <a:r>
              <a:rPr lang="fr-FR" sz="1800" dirty="0"/>
              <a:t>'] </a:t>
            </a:r>
            <a:r>
              <a:rPr lang="fr-FR" sz="1800" dirty="0" smtClean="0"/>
              <a:t> est supprimé.</a:t>
            </a:r>
            <a:endParaRPr lang="fr-FR" sz="1800" dirty="0"/>
          </a:p>
          <a:p>
            <a:pPr marL="0" indent="0">
              <a:buNone/>
            </a:pPr>
            <a:r>
              <a:rPr lang="fr-FR" sz="1800" dirty="0" smtClean="0"/>
              <a:t>}</a:t>
            </a:r>
          </a:p>
          <a:p>
            <a:pPr marL="0" indent="0">
              <a:buNone/>
            </a:pPr>
            <a:r>
              <a:rPr lang="fr-FR" sz="1800" dirty="0"/>
              <a:t>&lt;h3&gt;Vous vous appelez </a:t>
            </a:r>
            <a:r>
              <a:rPr lang="fr-FR" sz="1800" b="1" dirty="0">
                <a:solidFill>
                  <a:srgbClr val="FF0000"/>
                </a:solidFill>
              </a:rPr>
              <a:t>&lt;?PHP </a:t>
            </a:r>
            <a:r>
              <a:rPr lang="fr-FR" sz="1800" dirty="0" err="1"/>
              <a:t>echo</a:t>
            </a:r>
            <a:r>
              <a:rPr lang="fr-FR" sz="1800" dirty="0"/>
              <a:t> $</a:t>
            </a:r>
            <a:r>
              <a:rPr lang="fr-FR" sz="1800" dirty="0" err="1"/>
              <a:t>prenom</a:t>
            </a:r>
            <a:r>
              <a:rPr lang="fr-FR" sz="1800" dirty="0"/>
              <a:t>.' '.$nom; </a:t>
            </a:r>
            <a:r>
              <a:rPr lang="fr-FR" sz="1800" b="1" dirty="0">
                <a:solidFill>
                  <a:srgbClr val="FF0000"/>
                </a:solidFill>
              </a:rPr>
              <a:t>?&gt;</a:t>
            </a:r>
            <a:r>
              <a:rPr lang="fr-FR" sz="1800" dirty="0"/>
              <a:t>.&lt;/h3</a:t>
            </a:r>
            <a:r>
              <a:rPr lang="fr-FR" sz="1800" dirty="0" smtClean="0"/>
              <a:t>&gt;</a:t>
            </a:r>
          </a:p>
          <a:p>
            <a:pPr marL="0" indent="0">
              <a:buNone/>
            </a:pPr>
            <a:r>
              <a:rPr lang="fr-FR" sz="1800" dirty="0" smtClean="0"/>
              <a:t>affiche le prénom et le nom séparé par un espace dans une balise &lt;h3&gt;</a:t>
            </a:r>
          </a:p>
          <a:p>
            <a:pPr marL="0" indent="0">
              <a:buNone/>
            </a:pPr>
            <a:r>
              <a:rPr lang="fr-FR" sz="1800" dirty="0" smtClean="0"/>
              <a:t>exemple : </a:t>
            </a:r>
            <a:r>
              <a:rPr lang="fr-FR" sz="1800" dirty="0"/>
              <a:t>&lt;h3&gt;Vous vous appelez </a:t>
            </a:r>
            <a:r>
              <a:rPr lang="fr-FR" sz="1800" dirty="0">
                <a:solidFill>
                  <a:srgbClr val="C00000"/>
                </a:solidFill>
              </a:rPr>
              <a:t>Jean-François Hartmann</a:t>
            </a:r>
            <a:r>
              <a:rPr lang="fr-FR" sz="1800" dirty="0"/>
              <a:t>.&lt;/h3&gt; </a:t>
            </a:r>
          </a:p>
          <a:p>
            <a:pPr marL="0" indent="0">
              <a:buNone/>
            </a:pPr>
            <a:endParaRPr lang="fr-FR" sz="1800" dirty="0" smtClean="0"/>
          </a:p>
        </p:txBody>
      </p:sp>
    </p:spTree>
    <p:extLst>
      <p:ext uri="{BB962C8B-B14F-4D97-AF65-F5344CB8AC3E}">
        <p14:creationId xmlns:p14="http://schemas.microsoft.com/office/powerpoint/2010/main" val="2716856909"/>
      </p:ext>
    </p:extLst>
  </p:cSld>
  <p:clrMapOvr>
    <a:masterClrMapping/>
  </p:clrMapOvr>
  <p:transition spd="slow">
    <p:wipe dir="d"/>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8077200" cy="927120"/>
          </a:xfrm>
        </p:spPr>
        <p:txBody>
          <a:bodyPr/>
          <a:lstStyle/>
          <a:p>
            <a:r>
              <a:rPr lang="fr-FR" sz="3600" b="1" i="1" dirty="0" smtClean="0"/>
              <a:t>La balise </a:t>
            </a:r>
            <a:r>
              <a:rPr lang="fr-FR" sz="3600" b="1" i="1" dirty="0" smtClean="0">
                <a:solidFill>
                  <a:schemeClr val="accent2">
                    <a:lumMod val="75000"/>
                  </a:schemeClr>
                </a:solidFill>
              </a:rPr>
              <a:t>&lt;</a:t>
            </a:r>
            <a:r>
              <a:rPr lang="fr-FR" sz="3600" b="1" i="1" dirty="0" err="1" smtClean="0">
                <a:solidFill>
                  <a:schemeClr val="accent2">
                    <a:lumMod val="75000"/>
                  </a:schemeClr>
                </a:solidFill>
              </a:rPr>
              <a:t>form</a:t>
            </a:r>
            <a:r>
              <a:rPr lang="fr-FR" sz="3600" b="1" i="1" dirty="0" smtClean="0">
                <a:solidFill>
                  <a:schemeClr val="accent2">
                    <a:lumMod val="75000"/>
                  </a:schemeClr>
                </a:solidFill>
              </a:rPr>
              <a:t>&gt;...&lt;/</a:t>
            </a:r>
            <a:r>
              <a:rPr lang="fr-FR" sz="3600" b="1" i="1" dirty="0" err="1" smtClean="0">
                <a:solidFill>
                  <a:schemeClr val="accent2">
                    <a:lumMod val="75000"/>
                  </a:schemeClr>
                </a:solidFill>
              </a:rPr>
              <a:t>form</a:t>
            </a:r>
            <a:r>
              <a:rPr lang="fr-FR" sz="3600" b="1" i="1" dirty="0" smtClean="0">
                <a:solidFill>
                  <a:schemeClr val="accent2">
                    <a:lumMod val="75000"/>
                  </a:schemeClr>
                </a:solidFill>
              </a:rPr>
              <a:t>&gt;</a:t>
            </a:r>
            <a:endParaRPr lang="fr-FR" sz="3600" b="1" i="1" dirty="0"/>
          </a:p>
        </p:txBody>
      </p:sp>
      <p:sp>
        <p:nvSpPr>
          <p:cNvPr id="3" name="Espace réservé du contenu 2"/>
          <p:cNvSpPr>
            <a:spLocks noGrp="1"/>
          </p:cNvSpPr>
          <p:nvPr>
            <p:ph idx="1"/>
          </p:nvPr>
        </p:nvSpPr>
        <p:spPr>
          <a:xfrm>
            <a:off x="755576" y="1268760"/>
            <a:ext cx="8274496" cy="5472608"/>
          </a:xfrm>
        </p:spPr>
        <p:txBody>
          <a:bodyPr numCol="1">
            <a:normAutofit/>
          </a:bodyPr>
          <a:lstStyle/>
          <a:p>
            <a:pPr marL="0" indent="0">
              <a:buNone/>
            </a:pPr>
            <a:r>
              <a:rPr lang="fr-FR" sz="1800" dirty="0" smtClean="0"/>
              <a:t>Un formulaire est délimité par les balises </a:t>
            </a:r>
            <a:r>
              <a:rPr lang="fr-FR" sz="1800" b="1" dirty="0" smtClean="0">
                <a:solidFill>
                  <a:schemeClr val="accent2">
                    <a:lumMod val="75000"/>
                  </a:schemeClr>
                </a:solidFill>
              </a:rPr>
              <a:t>&lt;</a:t>
            </a:r>
            <a:r>
              <a:rPr lang="fr-FR" sz="1800" b="1" dirty="0" err="1" smtClean="0">
                <a:solidFill>
                  <a:schemeClr val="accent2">
                    <a:lumMod val="75000"/>
                  </a:schemeClr>
                </a:solidFill>
              </a:rPr>
              <a:t>form</a:t>
            </a:r>
            <a:r>
              <a:rPr lang="fr-FR" sz="1800" b="1" dirty="0" smtClean="0">
                <a:solidFill>
                  <a:schemeClr val="accent2">
                    <a:lumMod val="75000"/>
                  </a:schemeClr>
                </a:solidFill>
              </a:rPr>
              <a:t>&gt; ... &lt;/</a:t>
            </a:r>
            <a:r>
              <a:rPr lang="fr-FR" sz="1800" b="1" dirty="0" err="1" smtClean="0">
                <a:solidFill>
                  <a:schemeClr val="accent2">
                    <a:lumMod val="75000"/>
                  </a:schemeClr>
                </a:solidFill>
              </a:rPr>
              <a:t>form</a:t>
            </a:r>
            <a:r>
              <a:rPr lang="fr-FR" sz="1800" b="1" dirty="0" smtClean="0">
                <a:solidFill>
                  <a:schemeClr val="accent2">
                    <a:lumMod val="75000"/>
                  </a:schemeClr>
                </a:solidFill>
              </a:rPr>
              <a:t>&gt;</a:t>
            </a:r>
            <a:r>
              <a:rPr lang="fr-FR" sz="1800" dirty="0" smtClean="0"/>
              <a:t>.</a:t>
            </a:r>
          </a:p>
          <a:p>
            <a:pPr marL="0" indent="0">
              <a:buNone/>
            </a:pPr>
            <a:r>
              <a:rPr lang="fr-FR" sz="1800" dirty="0" smtClean="0"/>
              <a:t>Elle possède deux attribut obligatoires :</a:t>
            </a:r>
          </a:p>
          <a:p>
            <a:pPr marL="0" indent="0">
              <a:buNone/>
            </a:pPr>
            <a:r>
              <a:rPr lang="fr-FR" sz="1800" b="1" dirty="0" err="1" smtClean="0">
                <a:solidFill>
                  <a:schemeClr val="tx2">
                    <a:lumMod val="75000"/>
                  </a:schemeClr>
                </a:solidFill>
              </a:rPr>
              <a:t>method</a:t>
            </a:r>
            <a:r>
              <a:rPr lang="fr-FR" sz="1800" dirty="0" smtClean="0">
                <a:solidFill>
                  <a:schemeClr val="tx2">
                    <a:lumMod val="75000"/>
                  </a:schemeClr>
                </a:solidFill>
              </a:rPr>
              <a:t> </a:t>
            </a:r>
            <a:r>
              <a:rPr lang="fr-FR" sz="1800" dirty="0" smtClean="0"/>
              <a:t>="GET" ou "POST"</a:t>
            </a:r>
          </a:p>
          <a:p>
            <a:pPr marL="0" indent="0">
              <a:buNone/>
            </a:pPr>
            <a:r>
              <a:rPr lang="fr-FR" sz="1800" dirty="0" smtClean="0"/>
              <a:t>"POST" </a:t>
            </a:r>
            <a:r>
              <a:rPr lang="fr-FR" sz="1800" dirty="0"/>
              <a:t>est la valeur qui correspond à un envoi de données stockées dans le corps de la requête, tandis que </a:t>
            </a:r>
            <a:r>
              <a:rPr lang="fr-FR" sz="1800" dirty="0" smtClean="0"/>
              <a:t>"GET" </a:t>
            </a:r>
            <a:r>
              <a:rPr lang="fr-FR" sz="1800" dirty="0"/>
              <a:t>correspond à un envoi des données codées dans l'URL, et séparées de l'adresse du script par un point </a:t>
            </a:r>
            <a:r>
              <a:rPr lang="fr-FR" sz="1800" dirty="0" smtClean="0"/>
              <a:t>d'interrogation. Il vaut mieux utiliser la méthode POST.</a:t>
            </a:r>
          </a:p>
          <a:p>
            <a:pPr marL="0" indent="0">
              <a:buNone/>
            </a:pPr>
            <a:r>
              <a:rPr lang="fr-FR" sz="1800" b="1" dirty="0" smtClean="0">
                <a:solidFill>
                  <a:schemeClr val="tx2">
                    <a:lumMod val="75000"/>
                  </a:schemeClr>
                </a:solidFill>
              </a:rPr>
              <a:t>action </a:t>
            </a:r>
            <a:r>
              <a:rPr lang="fr-FR" sz="1800" dirty="0" smtClean="0"/>
              <a:t>= "&lt;url&gt;"</a:t>
            </a:r>
          </a:p>
          <a:p>
            <a:pPr marL="0" indent="0">
              <a:buNone/>
            </a:pPr>
            <a:r>
              <a:rPr lang="fr-FR" sz="1800" dirty="0" smtClean="0"/>
              <a:t>action indique l'adresse url ou l'adresse email dans le cas d'un envoi de mail.</a:t>
            </a:r>
            <a:endParaRPr lang="fr-FR" sz="1800" dirty="0"/>
          </a:p>
          <a:p>
            <a:pPr marL="0" indent="0">
              <a:buNone/>
            </a:pPr>
            <a:r>
              <a:rPr lang="fr-FR" sz="1800" dirty="0" smtClean="0"/>
              <a:t>attributs facultatifs :</a:t>
            </a:r>
          </a:p>
          <a:p>
            <a:pPr marL="0" indent="0">
              <a:buNone/>
            </a:pPr>
            <a:r>
              <a:rPr lang="fr-FR" sz="1800" b="1" dirty="0" err="1">
                <a:solidFill>
                  <a:schemeClr val="tx2">
                    <a:lumMod val="75000"/>
                  </a:schemeClr>
                </a:solidFill>
              </a:rPr>
              <a:t>enctype</a:t>
            </a:r>
            <a:r>
              <a:rPr lang="fr-FR" sz="1800" dirty="0" smtClean="0"/>
              <a:t> = "&lt;codage&gt; " </a:t>
            </a:r>
          </a:p>
          <a:p>
            <a:pPr marL="0" indent="0">
              <a:buNone/>
            </a:pPr>
            <a:r>
              <a:rPr lang="fr-FR" sz="1800" dirty="0" smtClean="0"/>
              <a:t>indique au server quel est le codage des données de l'URL. </a:t>
            </a:r>
          </a:p>
          <a:p>
            <a:pPr marL="0" indent="0">
              <a:buNone/>
            </a:pPr>
            <a:r>
              <a:rPr lang="fr-FR" sz="1800" dirty="0"/>
              <a:t>Valeur par défaut :" </a:t>
            </a:r>
            <a:r>
              <a:rPr lang="fr-FR" sz="1800" dirty="0" smtClean="0"/>
              <a:t>x-www-</a:t>
            </a:r>
            <a:r>
              <a:rPr lang="fr-FR" sz="1800" dirty="0" err="1" smtClean="0"/>
              <a:t>form</a:t>
            </a:r>
            <a:r>
              <a:rPr lang="fr-FR" sz="1800" dirty="0" smtClean="0"/>
              <a:t>-</a:t>
            </a:r>
            <a:r>
              <a:rPr lang="fr-FR" sz="1800" dirty="0" err="1" smtClean="0"/>
              <a:t>urlencoded</a:t>
            </a:r>
            <a:r>
              <a:rPr lang="fr-FR" sz="1800" dirty="0" smtClean="0"/>
              <a:t>"</a:t>
            </a:r>
          </a:p>
          <a:p>
            <a:pPr marL="0" indent="0">
              <a:buNone/>
            </a:pPr>
            <a:r>
              <a:rPr lang="fr-FR" sz="1800" b="1" dirty="0" err="1">
                <a:solidFill>
                  <a:schemeClr val="tx2">
                    <a:lumMod val="75000"/>
                  </a:schemeClr>
                </a:solidFill>
              </a:rPr>
              <a:t>accept</a:t>
            </a:r>
            <a:r>
              <a:rPr lang="fr-FR" sz="1800" dirty="0" smtClean="0"/>
              <a:t> = "&lt;</a:t>
            </a:r>
            <a:r>
              <a:rPr lang="fr-FR" sz="1800" dirty="0" err="1" smtClean="0"/>
              <a:t>type_mime</a:t>
            </a:r>
            <a:r>
              <a:rPr lang="fr-FR" sz="1800" dirty="0" smtClean="0"/>
              <a:t>&gt;"</a:t>
            </a:r>
          </a:p>
          <a:p>
            <a:pPr marL="0" indent="0">
              <a:buNone/>
            </a:pPr>
            <a:r>
              <a:rPr lang="fr-FR" sz="1800" dirty="0"/>
              <a:t>permet de définir les types MIME des données pouvant être envoyées par le formulaire.</a:t>
            </a:r>
            <a:endParaRPr lang="fr-FR" sz="1800" dirty="0" smtClean="0"/>
          </a:p>
        </p:txBody>
      </p:sp>
    </p:spTree>
    <p:extLst>
      <p:ext uri="{BB962C8B-B14F-4D97-AF65-F5344CB8AC3E}">
        <p14:creationId xmlns:p14="http://schemas.microsoft.com/office/powerpoint/2010/main" val="2458956051"/>
      </p:ext>
    </p:extLst>
  </p:cSld>
  <p:clrMapOvr>
    <a:masterClrMapping/>
  </p:clrMapOvr>
  <p:transition spd="slow">
    <p:wipe dir="d"/>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8077200" cy="927120"/>
          </a:xfrm>
        </p:spPr>
        <p:txBody>
          <a:bodyPr/>
          <a:lstStyle/>
          <a:p>
            <a:r>
              <a:rPr lang="fr-FR" sz="3600" b="1" i="1" dirty="0" smtClean="0"/>
              <a:t>La balise </a:t>
            </a:r>
            <a:r>
              <a:rPr lang="fr-FR" sz="3600" b="1" i="1" dirty="0" smtClean="0">
                <a:solidFill>
                  <a:schemeClr val="accent2">
                    <a:lumMod val="75000"/>
                  </a:schemeClr>
                </a:solidFill>
              </a:rPr>
              <a:t>&lt;label&gt; ...&lt;/label&gt;</a:t>
            </a:r>
            <a:endParaRPr lang="fr-FR" sz="3600" b="1" i="1" dirty="0"/>
          </a:p>
        </p:txBody>
      </p:sp>
      <p:sp>
        <p:nvSpPr>
          <p:cNvPr id="3" name="Espace réservé du contenu 2"/>
          <p:cNvSpPr>
            <a:spLocks noGrp="1"/>
          </p:cNvSpPr>
          <p:nvPr>
            <p:ph idx="1"/>
          </p:nvPr>
        </p:nvSpPr>
        <p:spPr>
          <a:xfrm>
            <a:off x="755576" y="1268760"/>
            <a:ext cx="8274496" cy="5472608"/>
          </a:xfrm>
        </p:spPr>
        <p:txBody>
          <a:bodyPr numCol="1">
            <a:normAutofit/>
          </a:bodyPr>
          <a:lstStyle/>
          <a:p>
            <a:pPr marL="0" indent="0">
              <a:buNone/>
            </a:pPr>
            <a:r>
              <a:rPr lang="fr-FR" sz="1800" dirty="0"/>
              <a:t>La balise </a:t>
            </a:r>
            <a:r>
              <a:rPr lang="fr-FR" sz="1800" b="1" dirty="0" smtClean="0">
                <a:solidFill>
                  <a:schemeClr val="accent2">
                    <a:lumMod val="75000"/>
                  </a:schemeClr>
                </a:solidFill>
              </a:rPr>
              <a:t>label</a:t>
            </a:r>
            <a:r>
              <a:rPr lang="fr-FR" sz="1800" dirty="0" smtClean="0"/>
              <a:t> permet de définir une étiquette à un élément du formulaire.</a:t>
            </a:r>
          </a:p>
          <a:p>
            <a:pPr marL="0" indent="0">
              <a:buNone/>
            </a:pPr>
            <a:r>
              <a:rPr lang="fr-FR" sz="1800" dirty="0" smtClean="0"/>
              <a:t> </a:t>
            </a:r>
          </a:p>
          <a:p>
            <a:pPr marL="0" indent="0">
              <a:buNone/>
            </a:pPr>
            <a:r>
              <a:rPr lang="fr-FR" sz="1800" dirty="0" smtClean="0"/>
              <a:t>La </a:t>
            </a:r>
            <a:r>
              <a:rPr lang="fr-FR" sz="1800" dirty="0"/>
              <a:t>syntaxe de cette balise est la suivante : </a:t>
            </a:r>
            <a:endParaRPr lang="fr-FR" sz="1800" dirty="0" smtClean="0"/>
          </a:p>
          <a:p>
            <a:pPr marL="0" indent="0">
              <a:buNone/>
            </a:pPr>
            <a:r>
              <a:rPr lang="fr-FR" sz="1800" dirty="0" smtClean="0"/>
              <a:t>&lt;</a:t>
            </a:r>
            <a:r>
              <a:rPr lang="fr-FR" sz="1800" b="1" dirty="0" smtClean="0">
                <a:solidFill>
                  <a:schemeClr val="accent2">
                    <a:lumMod val="75000"/>
                  </a:schemeClr>
                </a:solidFill>
              </a:rPr>
              <a:t>label </a:t>
            </a:r>
            <a:r>
              <a:rPr lang="fr-FR" sz="1800" b="1" dirty="0" smtClean="0">
                <a:solidFill>
                  <a:schemeClr val="tx2">
                    <a:lumMod val="75000"/>
                  </a:schemeClr>
                </a:solidFill>
              </a:rPr>
              <a:t>for</a:t>
            </a:r>
            <a:r>
              <a:rPr lang="fr-FR" sz="1800" dirty="0" smtClean="0"/>
              <a:t>="identificateur"&gt;texte de l'étiquette</a:t>
            </a:r>
            <a:r>
              <a:rPr lang="fr-FR" sz="1800" b="1" dirty="0">
                <a:solidFill>
                  <a:schemeClr val="accent2">
                    <a:lumMod val="75000"/>
                  </a:schemeClr>
                </a:solidFill>
              </a:rPr>
              <a:t>&lt;/label&gt;</a:t>
            </a:r>
          </a:p>
          <a:p>
            <a:pPr marL="0" indent="0">
              <a:buNone/>
            </a:pPr>
            <a:r>
              <a:rPr lang="fr-FR" sz="1800" b="1" dirty="0" smtClean="0">
                <a:solidFill>
                  <a:schemeClr val="tx2">
                    <a:lumMod val="75000"/>
                  </a:schemeClr>
                </a:solidFill>
              </a:rPr>
              <a:t>for </a:t>
            </a:r>
            <a:r>
              <a:rPr lang="fr-FR" sz="1800" dirty="0" smtClean="0"/>
              <a:t>= précise l'identificateur de la balise dans laquelle l'attribut id="identificateur" a été défini.</a:t>
            </a:r>
          </a:p>
          <a:p>
            <a:pPr marL="0" indent="0">
              <a:buNone/>
            </a:pPr>
            <a:r>
              <a:rPr lang="fr-FR" sz="1800" i="1" dirty="0" smtClean="0"/>
              <a:t>exemple :</a:t>
            </a:r>
          </a:p>
          <a:p>
            <a:pPr marL="0" indent="0">
              <a:buNone/>
            </a:pPr>
            <a:r>
              <a:rPr lang="fr-FR" sz="1800" dirty="0"/>
              <a:t>&lt;</a:t>
            </a:r>
            <a:r>
              <a:rPr lang="fr-FR" sz="1800" b="1" dirty="0">
                <a:solidFill>
                  <a:schemeClr val="accent2">
                    <a:lumMod val="75000"/>
                  </a:schemeClr>
                </a:solidFill>
              </a:rPr>
              <a:t>labe</a:t>
            </a:r>
            <a:r>
              <a:rPr lang="fr-FR" sz="1800" dirty="0"/>
              <a:t>l </a:t>
            </a:r>
            <a:r>
              <a:rPr lang="fr-FR" sz="1800" b="1" dirty="0">
                <a:solidFill>
                  <a:schemeClr val="tx2">
                    <a:lumMod val="75000"/>
                  </a:schemeClr>
                </a:solidFill>
              </a:rPr>
              <a:t>for</a:t>
            </a:r>
            <a:r>
              <a:rPr lang="fr-FR" sz="1800" dirty="0"/>
              <a:t>="nom"&gt;Entrez votre nom : </a:t>
            </a:r>
            <a:r>
              <a:rPr lang="fr-FR" sz="1800" b="1" dirty="0">
                <a:solidFill>
                  <a:schemeClr val="accent2">
                    <a:lumMod val="75000"/>
                  </a:schemeClr>
                </a:solidFill>
              </a:rPr>
              <a:t>&lt;/label&gt;</a:t>
            </a:r>
          </a:p>
          <a:p>
            <a:pPr marL="0" indent="0">
              <a:buNone/>
            </a:pPr>
            <a:r>
              <a:rPr lang="fr-FR" sz="1800" i="1" dirty="0" smtClean="0"/>
              <a:t>&lt;</a:t>
            </a:r>
            <a:r>
              <a:rPr lang="fr-FR" sz="1800" b="1" dirty="0">
                <a:solidFill>
                  <a:schemeClr val="accent2">
                    <a:lumMod val="75000"/>
                  </a:schemeClr>
                </a:solidFill>
              </a:rPr>
              <a:t>input</a:t>
            </a:r>
            <a:r>
              <a:rPr lang="fr-FR" sz="1800" i="1" dirty="0" smtClean="0"/>
              <a:t> </a:t>
            </a:r>
            <a:r>
              <a:rPr lang="fr-FR" sz="1800" b="1" dirty="0">
                <a:solidFill>
                  <a:schemeClr val="tx2">
                    <a:lumMod val="75000"/>
                  </a:schemeClr>
                </a:solidFill>
              </a:rPr>
              <a:t>type</a:t>
            </a:r>
            <a:r>
              <a:rPr lang="fr-FR" sz="1800" dirty="0"/>
              <a:t>="</a:t>
            </a:r>
            <a:r>
              <a:rPr lang="fr-FR" sz="1800" dirty="0" err="1"/>
              <a:t>text</a:t>
            </a:r>
            <a:r>
              <a:rPr lang="fr-FR" sz="1800" dirty="0"/>
              <a:t>" </a:t>
            </a:r>
            <a:r>
              <a:rPr lang="fr-FR" sz="1800" b="1" dirty="0" err="1">
                <a:solidFill>
                  <a:schemeClr val="tx2">
                    <a:lumMod val="75000"/>
                  </a:schemeClr>
                </a:solidFill>
              </a:rPr>
              <a:t>name</a:t>
            </a:r>
            <a:r>
              <a:rPr lang="fr-FR" sz="1800" dirty="0" smtClean="0"/>
              <a:t>="nom"  </a:t>
            </a:r>
            <a:r>
              <a:rPr lang="fr-FR" sz="1800" b="1" dirty="0">
                <a:solidFill>
                  <a:schemeClr val="tx2">
                    <a:lumMod val="75000"/>
                  </a:schemeClr>
                </a:solidFill>
              </a:rPr>
              <a:t>id</a:t>
            </a:r>
            <a:r>
              <a:rPr lang="fr-FR" sz="1800" dirty="0" smtClean="0"/>
              <a:t>="nom"/&gt;</a:t>
            </a:r>
          </a:p>
          <a:p>
            <a:pPr marL="0" indent="0">
              <a:buNone/>
            </a:pPr>
            <a:endParaRPr lang="fr-FR" sz="1800" dirty="0"/>
          </a:p>
          <a:p>
            <a:pPr marL="0" indent="0">
              <a:buNone/>
            </a:pPr>
            <a:endParaRPr lang="fr-FR" sz="1800"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4560094"/>
            <a:ext cx="4333880" cy="4488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3448764"/>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684213" y="274638"/>
            <a:ext cx="8002587"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fontAlgn="auto">
              <a:spcBef>
                <a:spcPts val="0"/>
              </a:spcBef>
              <a:spcAft>
                <a:spcPts val="0"/>
              </a:spcAft>
              <a:defRPr/>
            </a:pPr>
            <a:r>
              <a:rPr lang="fr-FR" sz="2400" dirty="0">
                <a:solidFill>
                  <a:schemeClr val="tx2">
                    <a:lumMod val="50000"/>
                  </a:schemeClr>
                </a:solidFill>
                <a:latin typeface="Verdana" pitchFamily="34" charset="0"/>
                <a:cs typeface="+mn-cs"/>
              </a:rPr>
              <a:t>Syntaxe HTML</a:t>
            </a:r>
          </a:p>
        </p:txBody>
      </p:sp>
      <p:sp>
        <p:nvSpPr>
          <p:cNvPr id="7171" name="Rectangle 3"/>
          <p:cNvSpPr>
            <a:spLocks noChangeArrowheads="1"/>
          </p:cNvSpPr>
          <p:nvPr/>
        </p:nvSpPr>
        <p:spPr bwMode="auto">
          <a:xfrm>
            <a:off x="684213" y="1125538"/>
            <a:ext cx="8208962" cy="539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auto">
              <a:spcBef>
                <a:spcPct val="20000"/>
              </a:spcBef>
              <a:spcAft>
                <a:spcPts val="0"/>
              </a:spcAft>
              <a:defRPr/>
            </a:pPr>
            <a:r>
              <a:rPr lang="fr-FR" dirty="0" smtClean="0">
                <a:solidFill>
                  <a:schemeClr val="tx2">
                    <a:lumMod val="50000"/>
                  </a:schemeClr>
                </a:solidFill>
                <a:latin typeface="Verdana" pitchFamily="34" charset="0"/>
                <a:cs typeface="+mn-cs"/>
              </a:rPr>
              <a:t>Pourquoi </a:t>
            </a:r>
            <a:r>
              <a:rPr lang="fr-FR" i="1" u="sng" dirty="0">
                <a:solidFill>
                  <a:srgbClr val="C00000"/>
                </a:solidFill>
                <a:latin typeface="Verdana" pitchFamily="34" charset="0"/>
              </a:rPr>
              <a:t>vivement </a:t>
            </a:r>
            <a:r>
              <a:rPr lang="fr-FR" i="1" u="sng" dirty="0" smtClean="0">
                <a:solidFill>
                  <a:srgbClr val="C00000"/>
                </a:solidFill>
                <a:latin typeface="Verdana" pitchFamily="34" charset="0"/>
              </a:rPr>
              <a:t>recommandée </a:t>
            </a:r>
            <a:r>
              <a:rPr lang="fr-FR" dirty="0">
                <a:solidFill>
                  <a:schemeClr val="tx2">
                    <a:lumMod val="50000"/>
                  </a:schemeClr>
                </a:solidFill>
                <a:latin typeface="Verdana" pitchFamily="34" charset="0"/>
                <a:cs typeface="+mn-cs"/>
              </a:rPr>
              <a:t>et </a:t>
            </a:r>
            <a:r>
              <a:rPr lang="fr-FR" dirty="0" smtClean="0">
                <a:solidFill>
                  <a:schemeClr val="tx2">
                    <a:lumMod val="50000"/>
                  </a:schemeClr>
                </a:solidFill>
                <a:latin typeface="Verdana" pitchFamily="34" charset="0"/>
                <a:cs typeface="+mn-cs"/>
              </a:rPr>
              <a:t>pas </a:t>
            </a:r>
            <a:r>
              <a:rPr lang="fr-FR" b="1" dirty="0" smtClean="0">
                <a:solidFill>
                  <a:srgbClr val="FF0000"/>
                </a:solidFill>
                <a:latin typeface="Verdana" pitchFamily="34" charset="0"/>
                <a:cs typeface="+mn-cs"/>
              </a:rPr>
              <a:t>obligatoire</a:t>
            </a:r>
            <a:r>
              <a:rPr lang="fr-FR" dirty="0" smtClean="0">
                <a:solidFill>
                  <a:schemeClr val="tx2">
                    <a:lumMod val="50000"/>
                  </a:schemeClr>
                </a:solidFill>
                <a:latin typeface="Verdana" pitchFamily="34" charset="0"/>
                <a:cs typeface="+mn-cs"/>
              </a:rPr>
              <a:t> ?</a:t>
            </a:r>
          </a:p>
          <a:p>
            <a:pPr marL="342900" indent="-342900" fontAlgn="auto">
              <a:spcBef>
                <a:spcPct val="20000"/>
              </a:spcBef>
              <a:spcAft>
                <a:spcPts val="0"/>
              </a:spcAft>
              <a:defRPr/>
            </a:pPr>
            <a:r>
              <a:rPr lang="fr-FR" dirty="0" smtClean="0">
                <a:solidFill>
                  <a:schemeClr val="tx2">
                    <a:lumMod val="50000"/>
                  </a:schemeClr>
                </a:solidFill>
                <a:latin typeface="Verdana" pitchFamily="34" charset="0"/>
                <a:cs typeface="+mn-cs"/>
              </a:rPr>
              <a:t>Tout simplement parce que chaque navigateur va analyser la page de texte en HTML avant de l'afficher, rechercher si des erreurs de syntaxe s'y trouvent et corriger ces erreurs de syntaxe en fonction d'un algorithme qui lui est propre,</a:t>
            </a:r>
          </a:p>
          <a:p>
            <a:pPr marL="342900" indent="-342900" fontAlgn="auto">
              <a:spcBef>
                <a:spcPct val="20000"/>
              </a:spcBef>
              <a:spcAft>
                <a:spcPts val="0"/>
              </a:spcAft>
              <a:defRPr/>
            </a:pPr>
            <a:r>
              <a:rPr lang="fr-FR" dirty="0" smtClean="0">
                <a:solidFill>
                  <a:schemeClr val="tx2">
                    <a:lumMod val="50000"/>
                  </a:schemeClr>
                </a:solidFill>
                <a:latin typeface="Verdana" pitchFamily="34" charset="0"/>
                <a:cs typeface="+mn-cs"/>
              </a:rPr>
              <a:t>En outre, certaines balises sont devenues facultatives. Le navigateur va ajouter ces balises facultatives aux endroits qui lui semblent opportuns. Ces ajouts peuvent provoquer des affichages surprenants et inattendus. C'est le cas en particulier, dans les pages dynamiques gérées sur le poste client.</a:t>
            </a:r>
            <a:endParaRPr lang="fr-FR" dirty="0">
              <a:solidFill>
                <a:schemeClr val="tx2">
                  <a:lumMod val="50000"/>
                </a:schemeClr>
              </a:solidFill>
              <a:latin typeface="Verdana" pitchFamily="34" charset="0"/>
              <a:cs typeface="+mn-cs"/>
            </a:endParaRPr>
          </a:p>
          <a:p>
            <a:pPr marL="342900" indent="-342900" fontAlgn="auto">
              <a:spcBef>
                <a:spcPct val="20000"/>
              </a:spcBef>
              <a:spcAft>
                <a:spcPts val="0"/>
              </a:spcAft>
              <a:defRPr/>
            </a:pPr>
            <a:endParaRPr lang="fr-FR" sz="800" dirty="0">
              <a:solidFill>
                <a:schemeClr val="tx2">
                  <a:lumMod val="50000"/>
                </a:schemeClr>
              </a:solidFill>
              <a:latin typeface="Verdana" pitchFamily="34" charset="0"/>
              <a:cs typeface="+mn-cs"/>
            </a:endParaRPr>
          </a:p>
          <a:p>
            <a:pPr marL="342900" indent="-342900" fontAlgn="auto">
              <a:spcBef>
                <a:spcPct val="20000"/>
              </a:spcBef>
              <a:spcAft>
                <a:spcPts val="0"/>
              </a:spcAft>
              <a:defRPr/>
            </a:pPr>
            <a:r>
              <a:rPr lang="fr-FR" b="1" dirty="0">
                <a:solidFill>
                  <a:schemeClr val="accent6">
                    <a:lumMod val="50000"/>
                  </a:schemeClr>
                </a:solidFill>
                <a:latin typeface="Verdana" pitchFamily="34" charset="0"/>
                <a:cs typeface="+mn-cs"/>
              </a:rPr>
              <a:t>Règle générale:</a:t>
            </a:r>
          </a:p>
          <a:p>
            <a:pPr marL="342900" indent="-342900" fontAlgn="auto">
              <a:spcBef>
                <a:spcPct val="20000"/>
              </a:spcBef>
              <a:spcAft>
                <a:spcPts val="0"/>
              </a:spcAft>
              <a:defRPr/>
            </a:pPr>
            <a:endParaRPr lang="fr-FR" sz="800" b="1" dirty="0">
              <a:solidFill>
                <a:schemeClr val="tx2">
                  <a:lumMod val="50000"/>
                </a:schemeClr>
              </a:solidFill>
              <a:latin typeface="Verdana" pitchFamily="34" charset="0"/>
              <a:cs typeface="+mn-cs"/>
            </a:endParaRPr>
          </a:p>
          <a:p>
            <a:pPr marL="342900" indent="-342900" fontAlgn="auto">
              <a:spcBef>
                <a:spcPct val="20000"/>
              </a:spcBef>
              <a:spcAft>
                <a:spcPts val="0"/>
              </a:spcAft>
              <a:defRPr/>
            </a:pPr>
            <a:r>
              <a:rPr lang="fr-FR" dirty="0" smtClean="0">
                <a:solidFill>
                  <a:schemeClr val="tx2">
                    <a:lumMod val="50000"/>
                  </a:schemeClr>
                </a:solidFill>
                <a:latin typeface="Verdana" pitchFamily="34" charset="0"/>
                <a:cs typeface="+mn-cs"/>
              </a:rPr>
              <a:t>Lors de la programmation de pages dynamiques, ne pas omettre les balises facultatives.</a:t>
            </a:r>
            <a:endParaRPr lang="fr-FR" i="1" dirty="0">
              <a:solidFill>
                <a:schemeClr val="tx2">
                  <a:lumMod val="50000"/>
                </a:schemeClr>
              </a:solidFill>
              <a:latin typeface="Verdana" pitchFamily="34" charset="0"/>
              <a:cs typeface="+mn-cs"/>
            </a:endParaRPr>
          </a:p>
          <a:p>
            <a:pPr marL="342900" indent="-342900" fontAlgn="auto">
              <a:spcBef>
                <a:spcPct val="20000"/>
              </a:spcBef>
              <a:spcAft>
                <a:spcPts val="0"/>
              </a:spcAft>
              <a:defRPr/>
            </a:pPr>
            <a:endParaRPr lang="fr-FR" sz="800" dirty="0">
              <a:solidFill>
                <a:schemeClr val="tx2">
                  <a:lumMod val="50000"/>
                </a:schemeClr>
              </a:solidFill>
              <a:latin typeface="Verdana" pitchFamily="34" charset="0"/>
              <a:cs typeface="+mn-cs"/>
            </a:endParaRPr>
          </a:p>
          <a:p>
            <a:pPr marL="342900" indent="-342900" fontAlgn="auto">
              <a:spcBef>
                <a:spcPct val="20000"/>
              </a:spcBef>
              <a:spcAft>
                <a:spcPts val="0"/>
              </a:spcAft>
              <a:defRPr/>
            </a:pPr>
            <a:r>
              <a:rPr lang="fr-FR" b="1" dirty="0">
                <a:solidFill>
                  <a:schemeClr val="accent6">
                    <a:lumMod val="50000"/>
                  </a:schemeClr>
                </a:solidFill>
                <a:latin typeface="Verdana" pitchFamily="34" charset="0"/>
                <a:cs typeface="+mn-cs"/>
              </a:rPr>
              <a:t>Exemple:</a:t>
            </a:r>
          </a:p>
          <a:p>
            <a:pPr marL="342900" indent="-342900" fontAlgn="auto">
              <a:spcBef>
                <a:spcPct val="20000"/>
              </a:spcBef>
              <a:spcAft>
                <a:spcPts val="0"/>
              </a:spcAft>
              <a:defRPr/>
            </a:pPr>
            <a:endParaRPr lang="fr-FR" sz="800" dirty="0">
              <a:solidFill>
                <a:schemeClr val="tx2">
                  <a:lumMod val="50000"/>
                </a:schemeClr>
              </a:solidFill>
              <a:latin typeface="Verdana" pitchFamily="34" charset="0"/>
              <a:cs typeface="+mn-cs"/>
            </a:endParaRPr>
          </a:p>
          <a:p>
            <a:pPr marL="342900" indent="-342900" fontAlgn="auto">
              <a:spcBef>
                <a:spcPct val="20000"/>
              </a:spcBef>
              <a:spcAft>
                <a:spcPts val="0"/>
              </a:spcAft>
              <a:defRPr/>
            </a:pPr>
            <a:r>
              <a:rPr lang="fr-FR" dirty="0">
                <a:solidFill>
                  <a:schemeClr val="tx2">
                    <a:lumMod val="50000"/>
                  </a:schemeClr>
                </a:solidFill>
                <a:latin typeface="Verdana" pitchFamily="34" charset="0"/>
                <a:cs typeface="+mn-cs"/>
              </a:rPr>
              <a:t>	</a:t>
            </a:r>
            <a:r>
              <a:rPr lang="fr-FR" dirty="0" smtClean="0">
                <a:solidFill>
                  <a:schemeClr val="tx2">
                    <a:lumMod val="50000"/>
                  </a:schemeClr>
                </a:solidFill>
                <a:latin typeface="Verdana" pitchFamily="34" charset="0"/>
                <a:cs typeface="+mn-cs"/>
              </a:rPr>
              <a:t>&lt;table&gt;&lt;tr&gt;&lt;td&gt;cellule&lt;/td&gt;&lt;/tr&gt;&lt;/table&gt;</a:t>
            </a:r>
          </a:p>
          <a:p>
            <a:pPr marL="342900" indent="-342900" fontAlgn="auto">
              <a:spcBef>
                <a:spcPct val="20000"/>
              </a:spcBef>
              <a:spcAft>
                <a:spcPts val="0"/>
              </a:spcAft>
              <a:defRPr/>
            </a:pPr>
            <a:r>
              <a:rPr lang="fr-FR" dirty="0">
                <a:solidFill>
                  <a:schemeClr val="tx2">
                    <a:lumMod val="50000"/>
                  </a:schemeClr>
                </a:solidFill>
                <a:latin typeface="Verdana" pitchFamily="34" charset="0"/>
              </a:rPr>
              <a:t>	&lt;table</a:t>
            </a:r>
            <a:r>
              <a:rPr lang="fr-FR" dirty="0" smtClean="0">
                <a:solidFill>
                  <a:schemeClr val="tx2">
                    <a:lumMod val="50000"/>
                  </a:schemeClr>
                </a:solidFill>
                <a:latin typeface="Verdana" pitchFamily="34" charset="0"/>
              </a:rPr>
              <a:t>&gt;</a:t>
            </a:r>
            <a:r>
              <a:rPr lang="fr-FR" b="1" dirty="0" smtClean="0">
                <a:solidFill>
                  <a:srgbClr val="FF0000"/>
                </a:solidFill>
                <a:latin typeface="Verdana" pitchFamily="34" charset="0"/>
              </a:rPr>
              <a:t>&lt;</a:t>
            </a:r>
            <a:r>
              <a:rPr lang="fr-FR" b="1" dirty="0" err="1" smtClean="0">
                <a:solidFill>
                  <a:srgbClr val="FF0000"/>
                </a:solidFill>
                <a:latin typeface="Verdana" pitchFamily="34" charset="0"/>
              </a:rPr>
              <a:t>tbody</a:t>
            </a:r>
            <a:r>
              <a:rPr lang="fr-FR" b="1" dirty="0" smtClean="0">
                <a:solidFill>
                  <a:srgbClr val="FF0000"/>
                </a:solidFill>
                <a:latin typeface="Verdana" pitchFamily="34" charset="0"/>
              </a:rPr>
              <a:t>&gt;</a:t>
            </a:r>
            <a:r>
              <a:rPr lang="fr-FR" dirty="0" smtClean="0">
                <a:solidFill>
                  <a:schemeClr val="tx2">
                    <a:lumMod val="50000"/>
                  </a:schemeClr>
                </a:solidFill>
                <a:latin typeface="Verdana" pitchFamily="34" charset="0"/>
              </a:rPr>
              <a:t>&lt;tr</a:t>
            </a:r>
            <a:r>
              <a:rPr lang="fr-FR" dirty="0">
                <a:solidFill>
                  <a:schemeClr val="tx2">
                    <a:lumMod val="50000"/>
                  </a:schemeClr>
                </a:solidFill>
                <a:latin typeface="Verdana" pitchFamily="34" charset="0"/>
              </a:rPr>
              <a:t>&gt;&lt;</a:t>
            </a:r>
            <a:r>
              <a:rPr lang="fr-FR" dirty="0" smtClean="0">
                <a:solidFill>
                  <a:schemeClr val="tx2">
                    <a:lumMod val="50000"/>
                  </a:schemeClr>
                </a:solidFill>
                <a:latin typeface="Verdana" pitchFamily="34" charset="0"/>
              </a:rPr>
              <a:t>td&gt;cellule&lt;/</a:t>
            </a:r>
            <a:r>
              <a:rPr lang="fr-FR" dirty="0">
                <a:solidFill>
                  <a:schemeClr val="tx2">
                    <a:lumMod val="50000"/>
                  </a:schemeClr>
                </a:solidFill>
                <a:latin typeface="Verdana" pitchFamily="34" charset="0"/>
              </a:rPr>
              <a:t>td&gt;&lt;/tr</a:t>
            </a:r>
            <a:r>
              <a:rPr lang="fr-FR" dirty="0" smtClean="0">
                <a:solidFill>
                  <a:schemeClr val="tx2">
                    <a:lumMod val="50000"/>
                  </a:schemeClr>
                </a:solidFill>
                <a:latin typeface="Verdana" pitchFamily="34" charset="0"/>
              </a:rPr>
              <a:t>&gt;</a:t>
            </a:r>
            <a:r>
              <a:rPr lang="fr-FR" b="1" dirty="0" smtClean="0">
                <a:solidFill>
                  <a:srgbClr val="FF0000"/>
                </a:solidFill>
                <a:latin typeface="Verdana" pitchFamily="34" charset="0"/>
              </a:rPr>
              <a:t>&lt;/</a:t>
            </a:r>
            <a:r>
              <a:rPr lang="fr-FR" b="1" dirty="0" err="1" smtClean="0">
                <a:solidFill>
                  <a:srgbClr val="FF0000"/>
                </a:solidFill>
                <a:latin typeface="Verdana" pitchFamily="34" charset="0"/>
              </a:rPr>
              <a:t>tbody</a:t>
            </a:r>
            <a:r>
              <a:rPr lang="fr-FR" b="1" dirty="0" smtClean="0">
                <a:solidFill>
                  <a:srgbClr val="FF0000"/>
                </a:solidFill>
                <a:latin typeface="Verdana" pitchFamily="34" charset="0"/>
              </a:rPr>
              <a:t>&gt;</a:t>
            </a:r>
            <a:r>
              <a:rPr lang="fr-FR" dirty="0" smtClean="0">
                <a:solidFill>
                  <a:schemeClr val="tx2">
                    <a:lumMod val="50000"/>
                  </a:schemeClr>
                </a:solidFill>
                <a:latin typeface="Verdana" pitchFamily="34" charset="0"/>
              </a:rPr>
              <a:t>&lt;/</a:t>
            </a:r>
            <a:r>
              <a:rPr lang="fr-FR" dirty="0">
                <a:solidFill>
                  <a:schemeClr val="tx2">
                    <a:lumMod val="50000"/>
                  </a:schemeClr>
                </a:solidFill>
                <a:latin typeface="Verdana" pitchFamily="34" charset="0"/>
              </a:rPr>
              <a:t>table</a:t>
            </a:r>
            <a:r>
              <a:rPr lang="fr-FR" dirty="0" smtClean="0">
                <a:solidFill>
                  <a:schemeClr val="tx2">
                    <a:lumMod val="50000"/>
                  </a:schemeClr>
                </a:solidFill>
                <a:latin typeface="Verdana" pitchFamily="34" charset="0"/>
              </a:rPr>
              <a:t>&gt;</a:t>
            </a:r>
            <a:endParaRPr lang="fr-FR" sz="800" dirty="0">
              <a:solidFill>
                <a:srgbClr val="FFFF99"/>
              </a:solidFill>
              <a:latin typeface="Verdana" pitchFamily="34" charset="0"/>
            </a:endParaRPr>
          </a:p>
        </p:txBody>
      </p:sp>
    </p:spTree>
    <p:extLst>
      <p:ext uri="{BB962C8B-B14F-4D97-AF65-F5344CB8AC3E}">
        <p14:creationId xmlns:p14="http://schemas.microsoft.com/office/powerpoint/2010/main" val="3957387963"/>
      </p:ext>
    </p:extLst>
  </p:cSld>
  <p:clrMapOvr>
    <a:masterClrMapping/>
  </p:clrMapOvr>
  <p:transition spd="slow">
    <p:wipe dir="d"/>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8077200" cy="927120"/>
          </a:xfrm>
        </p:spPr>
        <p:txBody>
          <a:bodyPr/>
          <a:lstStyle/>
          <a:p>
            <a:r>
              <a:rPr lang="fr-FR" sz="3600" b="1" i="1" dirty="0" smtClean="0"/>
              <a:t>La balise </a:t>
            </a:r>
            <a:r>
              <a:rPr lang="fr-FR" sz="3600" b="1" i="1" dirty="0" smtClean="0">
                <a:solidFill>
                  <a:schemeClr val="accent2">
                    <a:lumMod val="75000"/>
                  </a:schemeClr>
                </a:solidFill>
              </a:rPr>
              <a:t>&lt;input .../&gt;</a:t>
            </a:r>
            <a:endParaRPr lang="fr-FR" sz="3600" b="1" i="1" dirty="0"/>
          </a:p>
        </p:txBody>
      </p:sp>
      <p:sp>
        <p:nvSpPr>
          <p:cNvPr id="3" name="Espace réservé du contenu 2"/>
          <p:cNvSpPr>
            <a:spLocks noGrp="1"/>
          </p:cNvSpPr>
          <p:nvPr>
            <p:ph idx="1"/>
          </p:nvPr>
        </p:nvSpPr>
        <p:spPr>
          <a:xfrm>
            <a:off x="755576" y="1268760"/>
            <a:ext cx="8274496" cy="5472608"/>
          </a:xfrm>
        </p:spPr>
        <p:txBody>
          <a:bodyPr numCol="1">
            <a:normAutofit/>
          </a:bodyPr>
          <a:lstStyle/>
          <a:p>
            <a:pPr marL="0" indent="0">
              <a:buNone/>
            </a:pPr>
            <a:r>
              <a:rPr lang="fr-FR" sz="1800" dirty="0"/>
              <a:t>La balise </a:t>
            </a:r>
            <a:r>
              <a:rPr lang="fr-FR" sz="1800" b="1" dirty="0" smtClean="0">
                <a:solidFill>
                  <a:schemeClr val="accent2">
                    <a:lumMod val="75000"/>
                  </a:schemeClr>
                </a:solidFill>
              </a:rPr>
              <a:t>input</a:t>
            </a:r>
            <a:r>
              <a:rPr lang="fr-FR" sz="1800" dirty="0" smtClean="0"/>
              <a:t> </a:t>
            </a:r>
            <a:r>
              <a:rPr lang="fr-FR" sz="1800" dirty="0"/>
              <a:t>est la balise essentielle des formulaires, car elle permet de créer un bon nombre d'éléments "interactifs". </a:t>
            </a:r>
            <a:endParaRPr lang="fr-FR" sz="1800" dirty="0" smtClean="0"/>
          </a:p>
          <a:p>
            <a:pPr marL="0" indent="0">
              <a:buNone/>
            </a:pPr>
            <a:r>
              <a:rPr lang="fr-FR" sz="1800" dirty="0" smtClean="0"/>
              <a:t>La </a:t>
            </a:r>
            <a:r>
              <a:rPr lang="fr-FR" sz="1800" dirty="0"/>
              <a:t>syntaxe de cette balise est la suivante : </a:t>
            </a:r>
          </a:p>
          <a:p>
            <a:pPr marL="0" indent="0">
              <a:buNone/>
            </a:pPr>
            <a:r>
              <a:rPr lang="fr-FR" sz="1800" dirty="0" smtClean="0"/>
              <a:t>&lt;</a:t>
            </a:r>
            <a:r>
              <a:rPr lang="fr-FR" sz="1800" b="1" dirty="0">
                <a:solidFill>
                  <a:schemeClr val="accent2">
                    <a:lumMod val="75000"/>
                  </a:schemeClr>
                </a:solidFill>
              </a:rPr>
              <a:t>input </a:t>
            </a:r>
            <a:r>
              <a:rPr lang="fr-FR" sz="1800" b="1" dirty="0">
                <a:solidFill>
                  <a:schemeClr val="tx2">
                    <a:lumMod val="75000"/>
                  </a:schemeClr>
                </a:solidFill>
              </a:rPr>
              <a:t>type</a:t>
            </a:r>
            <a:r>
              <a:rPr lang="fr-FR" sz="1800" dirty="0" smtClean="0"/>
              <a:t>="&lt;type&gt;" </a:t>
            </a:r>
            <a:r>
              <a:rPr lang="fr-FR" sz="1800" b="1" dirty="0">
                <a:solidFill>
                  <a:schemeClr val="tx2">
                    <a:lumMod val="75000"/>
                  </a:schemeClr>
                </a:solidFill>
              </a:rPr>
              <a:t>value</a:t>
            </a:r>
            <a:r>
              <a:rPr lang="fr-FR" sz="1800" dirty="0" smtClean="0"/>
              <a:t>="&lt;Valeur </a:t>
            </a:r>
            <a:r>
              <a:rPr lang="fr-FR" sz="1800" dirty="0"/>
              <a:t>par </a:t>
            </a:r>
            <a:r>
              <a:rPr lang="fr-FR" sz="1800" dirty="0" smtClean="0"/>
              <a:t>défaut&gt;" </a:t>
            </a:r>
            <a:r>
              <a:rPr lang="fr-FR" sz="1800" b="1" dirty="0" err="1">
                <a:solidFill>
                  <a:schemeClr val="tx2">
                    <a:lumMod val="75000"/>
                  </a:schemeClr>
                </a:solidFill>
              </a:rPr>
              <a:t>name</a:t>
            </a:r>
            <a:r>
              <a:rPr lang="fr-FR" sz="1800" dirty="0" smtClean="0"/>
              <a:t>="&lt;Nom </a:t>
            </a:r>
            <a:r>
              <a:rPr lang="fr-FR" sz="1800" dirty="0"/>
              <a:t>de </a:t>
            </a:r>
            <a:r>
              <a:rPr lang="fr-FR" sz="1800" dirty="0" smtClean="0"/>
              <a:t>l'élément&gt;"&gt;</a:t>
            </a:r>
          </a:p>
          <a:p>
            <a:pPr marL="0" indent="0">
              <a:buNone/>
            </a:pPr>
            <a:r>
              <a:rPr lang="fr-FR" sz="1800" b="1" dirty="0" smtClean="0">
                <a:solidFill>
                  <a:schemeClr val="tx2">
                    <a:lumMod val="75000"/>
                  </a:schemeClr>
                </a:solidFill>
              </a:rPr>
              <a:t>type </a:t>
            </a:r>
            <a:r>
              <a:rPr lang="fr-FR" sz="1800" dirty="0" smtClean="0"/>
              <a:t>= précise le type d'élément à saisir :</a:t>
            </a:r>
          </a:p>
          <a:p>
            <a:pPr marL="0" indent="0">
              <a:buNone/>
            </a:pPr>
            <a:r>
              <a:rPr lang="fr-FR" sz="1800" b="1" dirty="0" err="1" smtClean="0">
                <a:solidFill>
                  <a:srgbClr val="2403E7"/>
                </a:solidFill>
              </a:rPr>
              <a:t>text</a:t>
            </a:r>
            <a:r>
              <a:rPr lang="fr-FR" sz="1800" dirty="0"/>
              <a:t> : </a:t>
            </a:r>
            <a:r>
              <a:rPr lang="fr-FR" sz="1800" dirty="0" smtClean="0"/>
              <a:t> </a:t>
            </a:r>
            <a:r>
              <a:rPr lang="fr-FR" sz="1800" i="1" dirty="0" smtClean="0"/>
              <a:t>champ</a:t>
            </a:r>
            <a:r>
              <a:rPr lang="fr-FR" sz="1800" dirty="0" smtClean="0"/>
              <a:t> permettant la saisie </a:t>
            </a:r>
            <a:r>
              <a:rPr lang="fr-FR" sz="1800" dirty="0"/>
              <a:t>d'une ligne de texte. La taille du champ peut être définie à l'aide de l'attribut </a:t>
            </a:r>
            <a:r>
              <a:rPr lang="fr-FR" sz="1800" i="1" dirty="0"/>
              <a:t>size</a:t>
            </a:r>
            <a:r>
              <a:rPr lang="fr-FR" sz="1800" dirty="0"/>
              <a:t> et la taille </a:t>
            </a:r>
            <a:r>
              <a:rPr lang="fr-FR" sz="1800" dirty="0" smtClean="0"/>
              <a:t>maximale </a:t>
            </a:r>
            <a:r>
              <a:rPr lang="fr-FR" sz="1800" dirty="0"/>
              <a:t>du texte saisi grâce à l'attribut </a:t>
            </a:r>
            <a:r>
              <a:rPr lang="fr-FR" sz="1800" i="1" dirty="0" err="1" smtClean="0"/>
              <a:t>maxlength</a:t>
            </a:r>
            <a:r>
              <a:rPr lang="fr-FR" sz="1800" i="1" dirty="0" smtClean="0"/>
              <a:t>.</a:t>
            </a:r>
          </a:p>
          <a:p>
            <a:pPr marL="0" indent="0">
              <a:buNone/>
            </a:pPr>
            <a:r>
              <a:rPr lang="fr-FR" sz="1800" i="1" dirty="0" smtClean="0"/>
              <a:t>exemple :</a:t>
            </a:r>
          </a:p>
          <a:p>
            <a:pPr marL="0" indent="0">
              <a:buNone/>
            </a:pPr>
            <a:r>
              <a:rPr lang="fr-FR" sz="1800" i="1" dirty="0" smtClean="0"/>
              <a:t>&lt;</a:t>
            </a:r>
            <a:r>
              <a:rPr lang="fr-FR" sz="1800" b="1" dirty="0">
                <a:solidFill>
                  <a:schemeClr val="accent2">
                    <a:lumMod val="75000"/>
                  </a:schemeClr>
                </a:solidFill>
              </a:rPr>
              <a:t>input</a:t>
            </a:r>
            <a:r>
              <a:rPr lang="fr-FR" sz="1800" i="1" dirty="0" smtClean="0"/>
              <a:t> </a:t>
            </a:r>
            <a:r>
              <a:rPr lang="fr-FR" sz="1800" b="1" dirty="0">
                <a:solidFill>
                  <a:schemeClr val="tx2">
                    <a:lumMod val="75000"/>
                  </a:schemeClr>
                </a:solidFill>
              </a:rPr>
              <a:t>type</a:t>
            </a:r>
            <a:r>
              <a:rPr lang="fr-FR" sz="1800" dirty="0"/>
              <a:t>="</a:t>
            </a:r>
            <a:r>
              <a:rPr lang="fr-FR" sz="1800" dirty="0" err="1"/>
              <a:t>text</a:t>
            </a:r>
            <a:r>
              <a:rPr lang="fr-FR" sz="1800" dirty="0"/>
              <a:t>" </a:t>
            </a:r>
            <a:r>
              <a:rPr lang="fr-FR" sz="1800" b="1" dirty="0" err="1">
                <a:solidFill>
                  <a:schemeClr val="tx2">
                    <a:lumMod val="75000"/>
                  </a:schemeClr>
                </a:solidFill>
              </a:rPr>
              <a:t>name</a:t>
            </a:r>
            <a:r>
              <a:rPr lang="fr-FR" sz="1800" dirty="0" smtClean="0"/>
              <a:t>="nom" /&gt;</a:t>
            </a:r>
          </a:p>
          <a:p>
            <a:pPr marL="0" indent="0">
              <a:buNone/>
            </a:pPr>
            <a:endParaRPr lang="fr-FR" sz="1800" dirty="0"/>
          </a:p>
          <a:p>
            <a:pPr marL="0" indent="0">
              <a:buNone/>
            </a:pPr>
            <a:r>
              <a:rPr lang="fr-FR" sz="1800" b="1" dirty="0" err="1">
                <a:solidFill>
                  <a:srgbClr val="2403E7"/>
                </a:solidFill>
              </a:rPr>
              <a:t>password</a:t>
            </a:r>
            <a:r>
              <a:rPr lang="fr-FR" sz="1800" i="1" dirty="0"/>
              <a:t> : </a:t>
            </a:r>
            <a:r>
              <a:rPr lang="fr-FR" sz="1800" i="1" dirty="0" smtClean="0"/>
              <a:t>champ </a:t>
            </a:r>
            <a:r>
              <a:rPr lang="fr-FR" sz="1800" dirty="0" smtClean="0"/>
              <a:t>dans </a:t>
            </a:r>
            <a:r>
              <a:rPr lang="fr-FR" sz="1800" dirty="0"/>
              <a:t>lequel les caractères saisis apparaissent sous forme d'astérisques afin de camoufler la saisie de </a:t>
            </a:r>
            <a:r>
              <a:rPr lang="fr-FR" sz="1800" dirty="0" smtClean="0"/>
              <a:t>l'utilisateur,</a:t>
            </a:r>
          </a:p>
          <a:p>
            <a:pPr marL="0" indent="0">
              <a:buNone/>
            </a:pPr>
            <a:r>
              <a:rPr lang="fr-FR" sz="1800" i="1" dirty="0"/>
              <a:t>exemple :</a:t>
            </a:r>
          </a:p>
          <a:p>
            <a:pPr marL="0" indent="0">
              <a:buNone/>
            </a:pPr>
            <a:r>
              <a:rPr lang="fr-FR" sz="1800" i="1" dirty="0"/>
              <a:t>&lt;</a:t>
            </a:r>
            <a:r>
              <a:rPr lang="fr-FR" sz="1800" b="1" dirty="0">
                <a:solidFill>
                  <a:schemeClr val="accent2">
                    <a:lumMod val="75000"/>
                  </a:schemeClr>
                </a:solidFill>
              </a:rPr>
              <a:t>input</a:t>
            </a:r>
            <a:r>
              <a:rPr lang="fr-FR" sz="1800" i="1" dirty="0"/>
              <a:t> </a:t>
            </a:r>
            <a:r>
              <a:rPr lang="fr-FR" sz="1800" b="1" dirty="0">
                <a:solidFill>
                  <a:schemeClr val="tx2">
                    <a:lumMod val="75000"/>
                  </a:schemeClr>
                </a:solidFill>
              </a:rPr>
              <a:t>type</a:t>
            </a:r>
            <a:r>
              <a:rPr lang="fr-FR" sz="1800" dirty="0" smtClean="0"/>
              <a:t>="</a:t>
            </a:r>
            <a:r>
              <a:rPr lang="fr-FR" sz="1800" dirty="0" err="1" smtClean="0"/>
              <a:t>password</a:t>
            </a:r>
            <a:r>
              <a:rPr lang="fr-FR" sz="1800" dirty="0" smtClean="0"/>
              <a:t>" </a:t>
            </a:r>
            <a:r>
              <a:rPr lang="fr-FR" sz="1800" b="1" dirty="0" err="1">
                <a:solidFill>
                  <a:schemeClr val="tx2">
                    <a:lumMod val="75000"/>
                  </a:schemeClr>
                </a:solidFill>
              </a:rPr>
              <a:t>name</a:t>
            </a:r>
            <a:r>
              <a:rPr lang="fr-FR" sz="1800" dirty="0" smtClean="0"/>
              <a:t>="user" /&gt;</a:t>
            </a:r>
          </a:p>
          <a:p>
            <a:pPr marL="0" indent="0">
              <a:buNone/>
            </a:pPr>
            <a:endParaRPr lang="fr-FR" sz="1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6093296"/>
            <a:ext cx="4046450"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4293096"/>
            <a:ext cx="4333880" cy="4488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1671369"/>
      </p:ext>
    </p:extLst>
  </p:cSld>
  <p:clrMapOvr>
    <a:masterClrMapping/>
  </p:clrMapOvr>
  <p:transition spd="slow">
    <p:wipe dir="d"/>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8077200" cy="927120"/>
          </a:xfrm>
        </p:spPr>
        <p:txBody>
          <a:bodyPr/>
          <a:lstStyle/>
          <a:p>
            <a:r>
              <a:rPr lang="fr-FR" sz="3600" b="1" i="1" dirty="0" smtClean="0"/>
              <a:t>La balise </a:t>
            </a:r>
            <a:r>
              <a:rPr lang="fr-FR" sz="3600" b="1" i="1" dirty="0" smtClean="0">
                <a:solidFill>
                  <a:schemeClr val="accent2">
                    <a:lumMod val="75000"/>
                  </a:schemeClr>
                </a:solidFill>
              </a:rPr>
              <a:t>&lt;input .../&gt;</a:t>
            </a:r>
            <a:endParaRPr lang="fr-FR" sz="3600" b="1" i="1" dirty="0"/>
          </a:p>
        </p:txBody>
      </p:sp>
      <p:sp>
        <p:nvSpPr>
          <p:cNvPr id="3" name="Espace réservé du contenu 2"/>
          <p:cNvSpPr>
            <a:spLocks noGrp="1"/>
          </p:cNvSpPr>
          <p:nvPr>
            <p:ph idx="1"/>
          </p:nvPr>
        </p:nvSpPr>
        <p:spPr>
          <a:xfrm>
            <a:off x="755576" y="1124744"/>
            <a:ext cx="8274496" cy="5616624"/>
          </a:xfrm>
        </p:spPr>
        <p:txBody>
          <a:bodyPr numCol="1">
            <a:normAutofit/>
          </a:bodyPr>
          <a:lstStyle/>
          <a:p>
            <a:pPr marL="0" indent="0">
              <a:buNone/>
            </a:pPr>
            <a:r>
              <a:rPr lang="fr-FR" sz="1800" b="1" dirty="0" smtClean="0">
                <a:solidFill>
                  <a:srgbClr val="2403E7"/>
                </a:solidFill>
              </a:rPr>
              <a:t>file</a:t>
            </a:r>
            <a:r>
              <a:rPr lang="fr-FR" sz="1800" i="1" dirty="0" smtClean="0"/>
              <a:t> </a:t>
            </a:r>
            <a:r>
              <a:rPr lang="fr-FR" sz="1800" i="1" dirty="0"/>
              <a:t>: champ</a:t>
            </a:r>
            <a:r>
              <a:rPr lang="fr-FR" sz="1800" dirty="0"/>
              <a:t> permettant à l'utilisateur de préciser l'emplacement d'un fichier qui sera envoyé avec le formulaire</a:t>
            </a:r>
            <a:r>
              <a:rPr lang="fr-FR" sz="1800" dirty="0" smtClean="0"/>
              <a:t>.</a:t>
            </a:r>
          </a:p>
          <a:p>
            <a:pPr marL="0" indent="0">
              <a:buNone/>
            </a:pPr>
            <a:r>
              <a:rPr lang="fr-FR" sz="1800" dirty="0" smtClean="0"/>
              <a:t>exemple :</a:t>
            </a:r>
          </a:p>
          <a:p>
            <a:pPr marL="0" indent="0">
              <a:buNone/>
            </a:pPr>
            <a:r>
              <a:rPr lang="fr-FR" sz="1800" i="1" dirty="0"/>
              <a:t>&lt;</a:t>
            </a:r>
            <a:r>
              <a:rPr lang="fr-FR" sz="1800" b="1" dirty="0">
                <a:solidFill>
                  <a:schemeClr val="accent2">
                    <a:lumMod val="75000"/>
                  </a:schemeClr>
                </a:solidFill>
              </a:rPr>
              <a:t>input</a:t>
            </a:r>
            <a:r>
              <a:rPr lang="fr-FR" sz="1800" i="1" dirty="0"/>
              <a:t> </a:t>
            </a:r>
            <a:r>
              <a:rPr lang="fr-FR" sz="1800" b="1" dirty="0">
                <a:solidFill>
                  <a:schemeClr val="tx2">
                    <a:lumMod val="75000"/>
                  </a:schemeClr>
                </a:solidFill>
              </a:rPr>
              <a:t>type</a:t>
            </a:r>
            <a:r>
              <a:rPr lang="fr-FR" sz="1800" dirty="0" smtClean="0"/>
              <a:t>="file" </a:t>
            </a:r>
            <a:r>
              <a:rPr lang="fr-FR" sz="1800" b="1" dirty="0" err="1">
                <a:solidFill>
                  <a:schemeClr val="tx2">
                    <a:lumMod val="75000"/>
                  </a:schemeClr>
                </a:solidFill>
              </a:rPr>
              <a:t>name</a:t>
            </a:r>
            <a:r>
              <a:rPr lang="fr-FR" sz="1800" dirty="0" smtClean="0"/>
              <a:t>="fichier" /&gt;</a:t>
            </a:r>
          </a:p>
          <a:p>
            <a:pPr marL="0" indent="0">
              <a:buNone/>
            </a:pPr>
            <a:endParaRPr lang="fr-FR" sz="1800" dirty="0"/>
          </a:p>
          <a:p>
            <a:pPr marL="0" indent="0">
              <a:buNone/>
            </a:pPr>
            <a:endParaRPr lang="fr-FR" sz="1800" dirty="0" smtClean="0"/>
          </a:p>
          <a:p>
            <a:pPr marL="0" indent="0">
              <a:buNone/>
            </a:pPr>
            <a:r>
              <a:rPr lang="fr-FR" sz="1800" b="1" dirty="0" err="1" smtClean="0">
                <a:solidFill>
                  <a:srgbClr val="2403E7"/>
                </a:solidFill>
              </a:rPr>
              <a:t>hidden</a:t>
            </a:r>
            <a:r>
              <a:rPr lang="fr-FR" sz="1800" i="1" dirty="0" smtClean="0"/>
              <a:t> </a:t>
            </a:r>
            <a:r>
              <a:rPr lang="fr-FR" sz="1800" i="1" dirty="0"/>
              <a:t>: champ </a:t>
            </a:r>
            <a:r>
              <a:rPr lang="fr-FR" sz="1800" i="1" dirty="0" smtClean="0"/>
              <a:t>caché</a:t>
            </a:r>
            <a:r>
              <a:rPr lang="fr-FR" sz="1800" dirty="0" smtClean="0"/>
              <a:t> donc non </a:t>
            </a:r>
            <a:r>
              <a:rPr lang="fr-FR" sz="1800" dirty="0"/>
              <a:t>visible sur le formulaire permet de préciser un paramètre fixe qui sera envoyé au </a:t>
            </a:r>
            <a:r>
              <a:rPr lang="fr-FR" sz="1800" dirty="0" smtClean="0"/>
              <a:t>serveur </a:t>
            </a:r>
            <a:r>
              <a:rPr lang="fr-FR" sz="1800" dirty="0"/>
              <a:t>sous forme de paire nom/valeur </a:t>
            </a:r>
            <a:r>
              <a:rPr lang="fr-FR" sz="1800" dirty="0" smtClean="0"/>
              <a:t>.</a:t>
            </a:r>
          </a:p>
          <a:p>
            <a:pPr marL="0" indent="0">
              <a:buNone/>
            </a:pPr>
            <a:r>
              <a:rPr lang="fr-FR" sz="1800" dirty="0"/>
              <a:t>exemple :</a:t>
            </a:r>
          </a:p>
          <a:p>
            <a:pPr marL="0" indent="0">
              <a:buNone/>
            </a:pPr>
            <a:r>
              <a:rPr lang="fr-FR" sz="1800" i="1" dirty="0"/>
              <a:t>&lt;</a:t>
            </a:r>
            <a:r>
              <a:rPr lang="fr-FR" sz="1800" b="1" dirty="0">
                <a:solidFill>
                  <a:schemeClr val="accent2">
                    <a:lumMod val="75000"/>
                  </a:schemeClr>
                </a:solidFill>
              </a:rPr>
              <a:t>input</a:t>
            </a:r>
            <a:r>
              <a:rPr lang="fr-FR" sz="1800" i="1" dirty="0"/>
              <a:t> </a:t>
            </a:r>
            <a:r>
              <a:rPr lang="fr-FR" sz="1800" b="1" dirty="0">
                <a:solidFill>
                  <a:schemeClr val="tx2">
                    <a:lumMod val="75000"/>
                  </a:schemeClr>
                </a:solidFill>
              </a:rPr>
              <a:t>type</a:t>
            </a:r>
            <a:r>
              <a:rPr lang="fr-FR" sz="1800" dirty="0" smtClean="0"/>
              <a:t>="</a:t>
            </a:r>
            <a:r>
              <a:rPr lang="fr-FR" sz="1800" dirty="0" err="1" smtClean="0"/>
              <a:t>hidden</a:t>
            </a:r>
            <a:r>
              <a:rPr lang="fr-FR" sz="1800" dirty="0" smtClean="0"/>
              <a:t>" </a:t>
            </a:r>
            <a:r>
              <a:rPr lang="fr-FR" sz="1800" b="1" dirty="0" err="1">
                <a:solidFill>
                  <a:schemeClr val="tx2">
                    <a:lumMod val="75000"/>
                  </a:schemeClr>
                </a:solidFill>
              </a:rPr>
              <a:t>name</a:t>
            </a:r>
            <a:r>
              <a:rPr lang="fr-FR" sz="1800" dirty="0" smtClean="0"/>
              <a:t>="dossier" </a:t>
            </a:r>
            <a:r>
              <a:rPr lang="fr-FR" sz="1800" b="1" dirty="0">
                <a:solidFill>
                  <a:schemeClr val="tx2">
                    <a:lumMod val="75000"/>
                  </a:schemeClr>
                </a:solidFill>
              </a:rPr>
              <a:t>value</a:t>
            </a:r>
            <a:r>
              <a:rPr lang="fr-FR" sz="1800" dirty="0" smtClean="0"/>
              <a:t>="Président" </a:t>
            </a:r>
            <a:r>
              <a:rPr lang="fr-FR" sz="1800" dirty="0"/>
              <a:t>/&gt;</a:t>
            </a:r>
          </a:p>
          <a:p>
            <a:pPr marL="0" indent="0">
              <a:buNone/>
            </a:pPr>
            <a:endParaRPr lang="fr-FR" sz="1800" b="1" dirty="0" smtClean="0">
              <a:solidFill>
                <a:srgbClr val="2403E7"/>
              </a:solidFill>
            </a:endParaRPr>
          </a:p>
          <a:p>
            <a:pPr marL="0" indent="0">
              <a:buNone/>
            </a:pPr>
            <a:r>
              <a:rPr lang="fr-FR" sz="1800" b="1" dirty="0" smtClean="0">
                <a:solidFill>
                  <a:srgbClr val="2403E7"/>
                </a:solidFill>
              </a:rPr>
              <a:t>radio</a:t>
            </a:r>
            <a:r>
              <a:rPr lang="fr-FR" sz="1800" i="1" dirty="0" smtClean="0"/>
              <a:t> </a:t>
            </a:r>
            <a:r>
              <a:rPr lang="fr-FR" sz="1800" i="1" dirty="0"/>
              <a:t>: bouton</a:t>
            </a:r>
            <a:r>
              <a:rPr lang="fr-FR" sz="1800" dirty="0"/>
              <a:t> permettant un choix parmi plusieurs proposés. </a:t>
            </a:r>
            <a:r>
              <a:rPr lang="fr-FR" sz="1800" dirty="0" smtClean="0"/>
              <a:t>L'ensemble </a:t>
            </a:r>
            <a:r>
              <a:rPr lang="fr-FR" sz="1800" dirty="0"/>
              <a:t>des boutons radios devant porter le même attribut </a:t>
            </a:r>
            <a:r>
              <a:rPr lang="fr-FR" sz="1800" i="1" dirty="0" err="1"/>
              <a:t>name</a:t>
            </a:r>
            <a:r>
              <a:rPr lang="fr-FR" sz="1800" dirty="0"/>
              <a:t>. La paire nom/valeur du bouton radio sélectionné sera envoyé au </a:t>
            </a:r>
            <a:r>
              <a:rPr lang="fr-FR" sz="1800" dirty="0" err="1" smtClean="0"/>
              <a:t>serveurCGI</a:t>
            </a:r>
            <a:r>
              <a:rPr lang="fr-FR" sz="1800" dirty="0"/>
              <a:t>. Un attribut </a:t>
            </a:r>
            <a:r>
              <a:rPr lang="fr-FR" sz="1800" i="1" dirty="0" err="1"/>
              <a:t>checked</a:t>
            </a:r>
            <a:r>
              <a:rPr lang="fr-FR" sz="1800" dirty="0"/>
              <a:t> pour un des boutons permet de préciser le bouton sélectionné par </a:t>
            </a:r>
            <a:r>
              <a:rPr lang="fr-FR" sz="1800" dirty="0" smtClean="0"/>
              <a:t>défaut.</a:t>
            </a:r>
            <a:endParaRPr lang="fr-FR" sz="1800" i="1" dirty="0" smtClean="0"/>
          </a:p>
          <a:p>
            <a:pPr marL="0" indent="0">
              <a:buNone/>
            </a:pPr>
            <a:r>
              <a:rPr lang="en-US" sz="1800" dirty="0" smtClean="0"/>
              <a:t>&lt;</a:t>
            </a:r>
            <a:r>
              <a:rPr lang="en-US" sz="1800" b="1" dirty="0">
                <a:solidFill>
                  <a:schemeClr val="accent2">
                    <a:lumMod val="75000"/>
                  </a:schemeClr>
                </a:solidFill>
              </a:rPr>
              <a:t>input </a:t>
            </a:r>
            <a:r>
              <a:rPr lang="en-US" sz="1800" b="1" dirty="0">
                <a:solidFill>
                  <a:schemeClr val="tx2">
                    <a:lumMod val="75000"/>
                  </a:schemeClr>
                </a:solidFill>
              </a:rPr>
              <a:t>type</a:t>
            </a:r>
            <a:r>
              <a:rPr lang="en-US" sz="1800" dirty="0"/>
              <a:t>="radio" </a:t>
            </a:r>
            <a:r>
              <a:rPr lang="en-US" sz="1800" b="1" dirty="0">
                <a:solidFill>
                  <a:schemeClr val="tx2">
                    <a:lumMod val="75000"/>
                  </a:schemeClr>
                </a:solidFill>
              </a:rPr>
              <a:t>name</a:t>
            </a:r>
            <a:r>
              <a:rPr lang="en-US" sz="1800" dirty="0"/>
              <a:t>="</a:t>
            </a:r>
            <a:r>
              <a:rPr lang="en-US" sz="1800" dirty="0" err="1" smtClean="0"/>
              <a:t>sexe</a:t>
            </a:r>
            <a:r>
              <a:rPr lang="en-US" sz="1800" dirty="0" smtClean="0"/>
              <a:t>" </a:t>
            </a:r>
            <a:r>
              <a:rPr lang="en-US" sz="1800" b="1" dirty="0">
                <a:solidFill>
                  <a:schemeClr val="tx2">
                    <a:lumMod val="75000"/>
                  </a:schemeClr>
                </a:solidFill>
              </a:rPr>
              <a:t>value</a:t>
            </a:r>
            <a:r>
              <a:rPr lang="en-US" sz="1800" dirty="0" smtClean="0"/>
              <a:t>="</a:t>
            </a:r>
            <a:r>
              <a:rPr lang="en-US" sz="1800" dirty="0" err="1" smtClean="0"/>
              <a:t>Homme</a:t>
            </a:r>
            <a:r>
              <a:rPr lang="en-US" sz="1800" dirty="0" smtClean="0"/>
              <a:t>"&gt;</a:t>
            </a:r>
            <a:r>
              <a:rPr lang="en-US" sz="1800" dirty="0" err="1" smtClean="0"/>
              <a:t>Homme</a:t>
            </a:r>
            <a:r>
              <a:rPr lang="en-US" sz="1800" dirty="0" smtClean="0"/>
              <a:t>&lt;</a:t>
            </a:r>
            <a:r>
              <a:rPr lang="en-US" sz="1800" dirty="0" err="1" smtClean="0"/>
              <a:t>br</a:t>
            </a:r>
            <a:r>
              <a:rPr lang="en-US" sz="1800" dirty="0" smtClean="0"/>
              <a:t>/&gt;</a:t>
            </a:r>
          </a:p>
          <a:p>
            <a:pPr marL="0" indent="0">
              <a:buNone/>
            </a:pPr>
            <a:r>
              <a:rPr lang="en-US" sz="1800" dirty="0" smtClean="0"/>
              <a:t>&lt;</a:t>
            </a:r>
            <a:r>
              <a:rPr lang="en-US" sz="1800" b="1" dirty="0">
                <a:solidFill>
                  <a:schemeClr val="accent2">
                    <a:lumMod val="75000"/>
                  </a:schemeClr>
                </a:solidFill>
              </a:rPr>
              <a:t>input </a:t>
            </a:r>
            <a:r>
              <a:rPr lang="en-US" sz="1800" b="1" dirty="0">
                <a:solidFill>
                  <a:schemeClr val="tx2">
                    <a:lumMod val="75000"/>
                  </a:schemeClr>
                </a:solidFill>
              </a:rPr>
              <a:t>type</a:t>
            </a:r>
            <a:r>
              <a:rPr lang="en-US" sz="1800" dirty="0"/>
              <a:t>="radio" </a:t>
            </a:r>
            <a:r>
              <a:rPr lang="en-US" sz="1800" b="1" dirty="0">
                <a:solidFill>
                  <a:schemeClr val="tx2">
                    <a:lumMod val="75000"/>
                  </a:schemeClr>
                </a:solidFill>
              </a:rPr>
              <a:t>name</a:t>
            </a:r>
            <a:r>
              <a:rPr lang="en-US" sz="1800" dirty="0"/>
              <a:t>="</a:t>
            </a:r>
            <a:r>
              <a:rPr lang="en-US" sz="1800" dirty="0" err="1" smtClean="0"/>
              <a:t>sexe</a:t>
            </a:r>
            <a:r>
              <a:rPr lang="en-US" sz="1800" dirty="0" smtClean="0"/>
              <a:t>" </a:t>
            </a:r>
            <a:r>
              <a:rPr lang="en-US" sz="1800" b="1" dirty="0">
                <a:solidFill>
                  <a:schemeClr val="tx2">
                    <a:lumMod val="75000"/>
                  </a:schemeClr>
                </a:solidFill>
              </a:rPr>
              <a:t>value</a:t>
            </a:r>
            <a:r>
              <a:rPr lang="en-US" sz="1800" dirty="0"/>
              <a:t>="</a:t>
            </a:r>
            <a:r>
              <a:rPr lang="en-US" sz="1800" dirty="0" smtClean="0"/>
              <a:t>Femme"&gt;Femme&lt;</a:t>
            </a:r>
            <a:r>
              <a:rPr lang="en-US" sz="1800" dirty="0" err="1" smtClean="0"/>
              <a:t>br</a:t>
            </a:r>
            <a:r>
              <a:rPr lang="en-US" sz="1800" dirty="0" smtClean="0"/>
              <a:t>/&gt;</a:t>
            </a:r>
            <a:endParaRPr lang="fr-FR" sz="1800" i="1" dirty="0" smtClean="0"/>
          </a:p>
          <a:p>
            <a:pPr marL="0" indent="0">
              <a:buNone/>
            </a:pPr>
            <a:endParaRPr lang="fr-FR" sz="1800"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2319" y="5694530"/>
            <a:ext cx="1546277" cy="864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2492896"/>
            <a:ext cx="5477624" cy="420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2936680"/>
      </p:ext>
    </p:extLst>
  </p:cSld>
  <p:clrMapOvr>
    <a:masterClrMapping/>
  </p:clrMapOvr>
  <p:transition spd="slow">
    <p:wipe dir="d"/>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8077200" cy="927120"/>
          </a:xfrm>
        </p:spPr>
        <p:txBody>
          <a:bodyPr/>
          <a:lstStyle/>
          <a:p>
            <a:r>
              <a:rPr lang="fr-FR" sz="3600" b="1" i="1" dirty="0" smtClean="0"/>
              <a:t>La balise </a:t>
            </a:r>
            <a:r>
              <a:rPr lang="fr-FR" sz="3600" b="1" i="1" dirty="0" smtClean="0">
                <a:solidFill>
                  <a:schemeClr val="accent2">
                    <a:lumMod val="75000"/>
                  </a:schemeClr>
                </a:solidFill>
              </a:rPr>
              <a:t>&lt;input .../&gt;</a:t>
            </a:r>
            <a:endParaRPr lang="fr-FR" sz="3600" b="1" i="1" dirty="0"/>
          </a:p>
        </p:txBody>
      </p:sp>
      <p:sp>
        <p:nvSpPr>
          <p:cNvPr id="3" name="Espace réservé du contenu 2"/>
          <p:cNvSpPr>
            <a:spLocks noGrp="1"/>
          </p:cNvSpPr>
          <p:nvPr>
            <p:ph idx="1"/>
          </p:nvPr>
        </p:nvSpPr>
        <p:spPr>
          <a:xfrm>
            <a:off x="755576" y="1268760"/>
            <a:ext cx="8274496" cy="5472608"/>
          </a:xfrm>
        </p:spPr>
        <p:txBody>
          <a:bodyPr numCol="1">
            <a:normAutofit/>
          </a:bodyPr>
          <a:lstStyle/>
          <a:p>
            <a:pPr marL="0" indent="0">
              <a:buNone/>
            </a:pPr>
            <a:r>
              <a:rPr lang="fr-FR" sz="1800" b="1" dirty="0" err="1" smtClean="0">
                <a:solidFill>
                  <a:srgbClr val="2403E7"/>
                </a:solidFill>
              </a:rPr>
              <a:t>checkbox</a:t>
            </a:r>
            <a:r>
              <a:rPr lang="fr-FR" sz="1800" dirty="0" smtClean="0"/>
              <a:t> </a:t>
            </a:r>
            <a:r>
              <a:rPr lang="fr-FR" sz="1800" dirty="0"/>
              <a:t>: </a:t>
            </a:r>
            <a:r>
              <a:rPr lang="fr-FR" sz="1800" i="1" dirty="0"/>
              <a:t>cases à cocher</a:t>
            </a:r>
            <a:r>
              <a:rPr lang="fr-FR" sz="1800" dirty="0"/>
              <a:t> pouvant admettre deux états : </a:t>
            </a:r>
            <a:r>
              <a:rPr lang="fr-FR" sz="1800" i="1" dirty="0" err="1"/>
              <a:t>checked</a:t>
            </a:r>
            <a:r>
              <a:rPr lang="fr-FR" sz="1800" dirty="0"/>
              <a:t> (coché) et </a:t>
            </a:r>
            <a:r>
              <a:rPr lang="fr-FR" sz="1800" i="1" dirty="0" err="1"/>
              <a:t>unchecked</a:t>
            </a:r>
            <a:r>
              <a:rPr lang="fr-FR" sz="1800" dirty="0"/>
              <a:t> (non coché). Lorsque la case est coché la paire nom/valeur est envoyée </a:t>
            </a:r>
            <a:r>
              <a:rPr lang="fr-FR" sz="1800" dirty="0" smtClean="0"/>
              <a:t>au serveur .</a:t>
            </a:r>
          </a:p>
          <a:p>
            <a:pPr marL="0" indent="0">
              <a:buNone/>
            </a:pPr>
            <a:r>
              <a:rPr lang="fr-FR" sz="1800" i="1" dirty="0" smtClean="0"/>
              <a:t>exemple :</a:t>
            </a:r>
            <a:endParaRPr lang="fr-FR" sz="1800" i="1" dirty="0"/>
          </a:p>
          <a:p>
            <a:pPr marL="0" indent="0">
              <a:buNone/>
            </a:pPr>
            <a:r>
              <a:rPr lang="fr-FR" sz="1800" dirty="0"/>
              <a:t>&lt;</a:t>
            </a:r>
            <a:r>
              <a:rPr lang="fr-FR" sz="1800" b="1" dirty="0">
                <a:solidFill>
                  <a:schemeClr val="accent2">
                    <a:lumMod val="75000"/>
                  </a:schemeClr>
                </a:solidFill>
              </a:rPr>
              <a:t>input</a:t>
            </a:r>
            <a:r>
              <a:rPr lang="fr-FR" sz="1800" dirty="0"/>
              <a:t> </a:t>
            </a:r>
            <a:r>
              <a:rPr lang="fr-FR" sz="1800" b="1" dirty="0">
                <a:solidFill>
                  <a:schemeClr val="tx2">
                    <a:lumMod val="75000"/>
                  </a:schemeClr>
                </a:solidFill>
              </a:rPr>
              <a:t>type</a:t>
            </a:r>
            <a:r>
              <a:rPr lang="fr-FR" sz="1800" dirty="0"/>
              <a:t>="</a:t>
            </a:r>
            <a:r>
              <a:rPr lang="fr-FR" sz="1800" dirty="0" err="1"/>
              <a:t>checkbox</a:t>
            </a:r>
            <a:r>
              <a:rPr lang="fr-FR" sz="1800" dirty="0"/>
              <a:t>" </a:t>
            </a:r>
            <a:r>
              <a:rPr lang="fr-FR" sz="1800" b="1" dirty="0" err="1">
                <a:solidFill>
                  <a:schemeClr val="tx2">
                    <a:lumMod val="75000"/>
                  </a:schemeClr>
                </a:solidFill>
              </a:rPr>
              <a:t>name</a:t>
            </a:r>
            <a:r>
              <a:rPr lang="fr-FR" sz="1800" dirty="0" smtClean="0"/>
              <a:t>="</a:t>
            </a:r>
            <a:r>
              <a:rPr lang="fr-FR" sz="1800" dirty="0" err="1" smtClean="0"/>
              <a:t>equipe</a:t>
            </a:r>
            <a:r>
              <a:rPr lang="fr-FR" sz="1800" dirty="0" smtClean="0"/>
              <a:t>" </a:t>
            </a:r>
            <a:r>
              <a:rPr lang="fr-FR" sz="1800" b="1" dirty="0">
                <a:solidFill>
                  <a:schemeClr val="tx2">
                    <a:lumMod val="75000"/>
                  </a:schemeClr>
                </a:solidFill>
              </a:rPr>
              <a:t>value</a:t>
            </a:r>
            <a:r>
              <a:rPr lang="fr-FR" sz="1800" dirty="0" smtClean="0"/>
              <a:t>="Toulouse" </a:t>
            </a:r>
            <a:r>
              <a:rPr lang="fr-FR" sz="1800" dirty="0" err="1"/>
              <a:t>checked</a:t>
            </a:r>
            <a:r>
              <a:rPr lang="fr-FR" sz="1800" dirty="0" smtClean="0"/>
              <a:t>&gt;</a:t>
            </a:r>
            <a:r>
              <a:rPr lang="fr-FR" sz="1800" dirty="0"/>
              <a:t> Toulouse </a:t>
            </a:r>
            <a:r>
              <a:rPr lang="fr-FR" sz="1800" dirty="0" smtClean="0"/>
              <a:t>&lt;</a:t>
            </a:r>
            <a:r>
              <a:rPr lang="fr-FR" sz="1800" dirty="0" err="1" smtClean="0"/>
              <a:t>br</a:t>
            </a:r>
            <a:r>
              <a:rPr lang="fr-FR" sz="1800" dirty="0" smtClean="0"/>
              <a:t>/&gt;</a:t>
            </a:r>
            <a:r>
              <a:rPr lang="fr-FR" sz="1800" dirty="0"/>
              <a:t/>
            </a:r>
            <a:br>
              <a:rPr lang="fr-FR" sz="1800" dirty="0"/>
            </a:br>
            <a:r>
              <a:rPr lang="fr-FR" sz="1800" dirty="0"/>
              <a:t>&lt;</a:t>
            </a:r>
            <a:r>
              <a:rPr lang="fr-FR" sz="1800" b="1" dirty="0">
                <a:solidFill>
                  <a:schemeClr val="accent2">
                    <a:lumMod val="75000"/>
                  </a:schemeClr>
                </a:solidFill>
              </a:rPr>
              <a:t>input </a:t>
            </a:r>
            <a:r>
              <a:rPr lang="fr-FR" sz="1800" b="1" dirty="0">
                <a:solidFill>
                  <a:schemeClr val="tx2">
                    <a:lumMod val="75000"/>
                  </a:schemeClr>
                </a:solidFill>
              </a:rPr>
              <a:t>type</a:t>
            </a:r>
            <a:r>
              <a:rPr lang="fr-FR" sz="1800" dirty="0"/>
              <a:t>="</a:t>
            </a:r>
            <a:r>
              <a:rPr lang="fr-FR" sz="1800" dirty="0" err="1"/>
              <a:t>checkbox</a:t>
            </a:r>
            <a:r>
              <a:rPr lang="fr-FR" sz="1800" dirty="0"/>
              <a:t>" </a:t>
            </a:r>
            <a:r>
              <a:rPr lang="fr-FR" sz="1800" b="1" dirty="0" err="1">
                <a:solidFill>
                  <a:schemeClr val="tx2">
                    <a:lumMod val="75000"/>
                  </a:schemeClr>
                </a:solidFill>
              </a:rPr>
              <a:t>name</a:t>
            </a:r>
            <a:r>
              <a:rPr lang="fr-FR" sz="1800" dirty="0" smtClean="0"/>
              <a:t>="</a:t>
            </a:r>
            <a:r>
              <a:rPr lang="fr-FR" sz="1800" dirty="0" err="1" smtClean="0"/>
              <a:t>equipe</a:t>
            </a:r>
            <a:r>
              <a:rPr lang="fr-FR" sz="1800" dirty="0" smtClean="0"/>
              <a:t>" </a:t>
            </a:r>
            <a:r>
              <a:rPr lang="fr-FR" sz="1800" b="1" dirty="0">
                <a:solidFill>
                  <a:schemeClr val="tx2">
                    <a:lumMod val="75000"/>
                  </a:schemeClr>
                </a:solidFill>
              </a:rPr>
              <a:t>value</a:t>
            </a:r>
            <a:r>
              <a:rPr lang="fr-FR" sz="1800" dirty="0" smtClean="0"/>
              <a:t>="Clermont"&gt;</a:t>
            </a:r>
            <a:r>
              <a:rPr lang="fr-FR" sz="1800" dirty="0"/>
              <a:t> Clermont </a:t>
            </a:r>
            <a:r>
              <a:rPr lang="fr-FR" sz="1800" dirty="0" smtClean="0"/>
              <a:t>&lt;</a:t>
            </a:r>
            <a:r>
              <a:rPr lang="fr-FR" sz="1800" dirty="0" err="1" smtClean="0"/>
              <a:t>br</a:t>
            </a:r>
            <a:r>
              <a:rPr lang="fr-FR" sz="1800" dirty="0" smtClean="0"/>
              <a:t>/&gt;</a:t>
            </a:r>
            <a:r>
              <a:rPr lang="fr-FR" sz="1800" dirty="0"/>
              <a:t/>
            </a:r>
            <a:br>
              <a:rPr lang="fr-FR" sz="1800" dirty="0"/>
            </a:br>
            <a:r>
              <a:rPr lang="fr-FR" sz="1800" dirty="0"/>
              <a:t>&lt;</a:t>
            </a:r>
            <a:r>
              <a:rPr lang="fr-FR" sz="1800" b="1" dirty="0">
                <a:solidFill>
                  <a:schemeClr val="accent2">
                    <a:lumMod val="75000"/>
                  </a:schemeClr>
                </a:solidFill>
              </a:rPr>
              <a:t>input </a:t>
            </a:r>
            <a:r>
              <a:rPr lang="fr-FR" sz="1800" b="1" dirty="0">
                <a:solidFill>
                  <a:schemeClr val="tx2">
                    <a:lumMod val="75000"/>
                  </a:schemeClr>
                </a:solidFill>
              </a:rPr>
              <a:t>type</a:t>
            </a:r>
            <a:r>
              <a:rPr lang="fr-FR" sz="1800" dirty="0"/>
              <a:t>="</a:t>
            </a:r>
            <a:r>
              <a:rPr lang="fr-FR" sz="1800" dirty="0" err="1"/>
              <a:t>checkbox</a:t>
            </a:r>
            <a:r>
              <a:rPr lang="fr-FR" sz="1800" dirty="0"/>
              <a:t>" </a:t>
            </a:r>
            <a:r>
              <a:rPr lang="fr-FR" sz="1800" b="1" dirty="0" err="1">
                <a:solidFill>
                  <a:schemeClr val="tx2">
                    <a:lumMod val="75000"/>
                  </a:schemeClr>
                </a:solidFill>
              </a:rPr>
              <a:t>name</a:t>
            </a:r>
            <a:r>
              <a:rPr lang="fr-FR" sz="1800" dirty="0" smtClean="0"/>
              <a:t>="</a:t>
            </a:r>
            <a:r>
              <a:rPr lang="fr-FR" sz="1800" dirty="0" err="1" smtClean="0"/>
              <a:t>equipe</a:t>
            </a:r>
            <a:r>
              <a:rPr lang="fr-FR" sz="1800" dirty="0" smtClean="0"/>
              <a:t>" </a:t>
            </a:r>
            <a:r>
              <a:rPr lang="fr-FR" sz="1800" b="1" dirty="0">
                <a:solidFill>
                  <a:schemeClr val="tx2">
                    <a:lumMod val="75000"/>
                  </a:schemeClr>
                </a:solidFill>
              </a:rPr>
              <a:t>value</a:t>
            </a:r>
            <a:r>
              <a:rPr lang="fr-FR" sz="1800" dirty="0" smtClean="0"/>
              <a:t>="Toulon" &gt;</a:t>
            </a:r>
            <a:r>
              <a:rPr lang="fr-FR" sz="1800" dirty="0"/>
              <a:t> Toulon </a:t>
            </a:r>
            <a:r>
              <a:rPr lang="fr-FR" sz="1800" dirty="0" smtClean="0"/>
              <a:t>&lt;</a:t>
            </a:r>
            <a:r>
              <a:rPr lang="fr-FR" sz="1800" dirty="0" err="1" smtClean="0"/>
              <a:t>br</a:t>
            </a:r>
            <a:r>
              <a:rPr lang="fr-FR" sz="1800" dirty="0" smtClean="0"/>
              <a:t>/&gt;</a:t>
            </a:r>
            <a:r>
              <a:rPr lang="fr-FR" sz="1800" dirty="0"/>
              <a:t/>
            </a:r>
            <a:br>
              <a:rPr lang="fr-FR" sz="1800" dirty="0"/>
            </a:br>
            <a:r>
              <a:rPr lang="fr-FR" sz="1800" dirty="0"/>
              <a:t>&lt;</a:t>
            </a:r>
            <a:r>
              <a:rPr lang="fr-FR" sz="1800" b="1" dirty="0">
                <a:solidFill>
                  <a:schemeClr val="accent2">
                    <a:lumMod val="75000"/>
                  </a:schemeClr>
                </a:solidFill>
              </a:rPr>
              <a:t>input</a:t>
            </a:r>
            <a:r>
              <a:rPr lang="fr-FR" sz="1800" dirty="0"/>
              <a:t> </a:t>
            </a:r>
            <a:r>
              <a:rPr lang="fr-FR" sz="1800" b="1" dirty="0">
                <a:solidFill>
                  <a:schemeClr val="tx2">
                    <a:lumMod val="75000"/>
                  </a:schemeClr>
                </a:solidFill>
              </a:rPr>
              <a:t>type</a:t>
            </a:r>
            <a:r>
              <a:rPr lang="fr-FR" sz="1800" dirty="0"/>
              <a:t>="</a:t>
            </a:r>
            <a:r>
              <a:rPr lang="fr-FR" sz="1800" dirty="0" err="1"/>
              <a:t>checkbox</a:t>
            </a:r>
            <a:r>
              <a:rPr lang="fr-FR" sz="1800" dirty="0"/>
              <a:t>" </a:t>
            </a:r>
            <a:r>
              <a:rPr lang="fr-FR" sz="1800" b="1" dirty="0" err="1">
                <a:solidFill>
                  <a:schemeClr val="tx2">
                    <a:lumMod val="75000"/>
                  </a:schemeClr>
                </a:solidFill>
              </a:rPr>
              <a:t>name</a:t>
            </a:r>
            <a:r>
              <a:rPr lang="fr-FR" sz="1800" dirty="0" smtClean="0"/>
              <a:t>="</a:t>
            </a:r>
            <a:r>
              <a:rPr lang="fr-FR" sz="1800" dirty="0" err="1" smtClean="0"/>
              <a:t>equipe</a:t>
            </a:r>
            <a:r>
              <a:rPr lang="fr-FR" sz="1800" dirty="0" smtClean="0"/>
              <a:t>" </a:t>
            </a:r>
            <a:r>
              <a:rPr lang="fr-FR" sz="1800" b="1" dirty="0">
                <a:solidFill>
                  <a:schemeClr val="tx2">
                    <a:lumMod val="75000"/>
                  </a:schemeClr>
                </a:solidFill>
              </a:rPr>
              <a:t>value</a:t>
            </a:r>
            <a:r>
              <a:rPr lang="fr-FR" sz="1800" dirty="0" smtClean="0"/>
              <a:t>="Biarritz"&gt;</a:t>
            </a:r>
            <a:r>
              <a:rPr lang="fr-FR" sz="1800" dirty="0"/>
              <a:t> Biarritz &lt;</a:t>
            </a:r>
            <a:r>
              <a:rPr lang="fr-FR" sz="1800" dirty="0" err="1"/>
              <a:t>br</a:t>
            </a:r>
            <a:r>
              <a:rPr lang="fr-FR" sz="1800" dirty="0" smtClean="0"/>
              <a:t>/&gt;</a:t>
            </a:r>
          </a:p>
          <a:p>
            <a:pPr marL="0" indent="0">
              <a:buNone/>
            </a:pPr>
            <a:endParaRPr lang="fr-FR" sz="1800" dirty="0"/>
          </a:p>
          <a:p>
            <a:pPr marL="0" indent="0">
              <a:buNone/>
            </a:pPr>
            <a:r>
              <a:rPr lang="fr-FR" sz="1800" dirty="0"/>
              <a:t/>
            </a:r>
            <a:br>
              <a:rPr lang="fr-FR" sz="1800" dirty="0"/>
            </a:br>
            <a:endParaRPr lang="fr-FR" sz="1800" dirty="0" smtClean="0"/>
          </a:p>
          <a:p>
            <a:pPr marL="0" indent="0">
              <a:buNone/>
            </a:pPr>
            <a:endParaRPr lang="fr-FR" sz="1800"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3717032"/>
            <a:ext cx="1980081" cy="1441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9102677"/>
      </p:ext>
    </p:extLst>
  </p:cSld>
  <p:clrMapOvr>
    <a:masterClrMapping/>
  </p:clrMapOvr>
  <p:transition spd="slow">
    <p:wipe dir="d"/>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8077200" cy="927120"/>
          </a:xfrm>
        </p:spPr>
        <p:txBody>
          <a:bodyPr/>
          <a:lstStyle/>
          <a:p>
            <a:r>
              <a:rPr lang="fr-FR" sz="3600" b="1" i="1" dirty="0" smtClean="0"/>
              <a:t>La balise </a:t>
            </a:r>
            <a:r>
              <a:rPr lang="fr-FR" sz="3600" b="1" i="1" dirty="0" smtClean="0">
                <a:solidFill>
                  <a:schemeClr val="accent2">
                    <a:lumMod val="75000"/>
                  </a:schemeClr>
                </a:solidFill>
              </a:rPr>
              <a:t>&lt;input .../&gt;</a:t>
            </a:r>
            <a:endParaRPr lang="fr-FR" sz="3600" b="1" i="1" dirty="0"/>
          </a:p>
        </p:txBody>
      </p:sp>
      <p:sp>
        <p:nvSpPr>
          <p:cNvPr id="3" name="Espace réservé du contenu 2"/>
          <p:cNvSpPr>
            <a:spLocks noGrp="1"/>
          </p:cNvSpPr>
          <p:nvPr>
            <p:ph idx="1"/>
          </p:nvPr>
        </p:nvSpPr>
        <p:spPr>
          <a:xfrm>
            <a:off x="755576" y="1268760"/>
            <a:ext cx="8274496" cy="5472608"/>
          </a:xfrm>
        </p:spPr>
        <p:txBody>
          <a:bodyPr numCol="1">
            <a:normAutofit/>
          </a:bodyPr>
          <a:lstStyle/>
          <a:p>
            <a:pPr marL="0" indent="0">
              <a:buNone/>
            </a:pPr>
            <a:r>
              <a:rPr lang="fr-FR" sz="1800" b="1" dirty="0" smtClean="0">
                <a:solidFill>
                  <a:srgbClr val="2403E7"/>
                </a:solidFill>
              </a:rPr>
              <a:t>date</a:t>
            </a:r>
            <a:r>
              <a:rPr lang="fr-FR" sz="1800" dirty="0" smtClean="0"/>
              <a:t> </a:t>
            </a:r>
            <a:r>
              <a:rPr lang="fr-FR" sz="1800" dirty="0"/>
              <a:t>: </a:t>
            </a:r>
            <a:r>
              <a:rPr lang="fr-FR" sz="1800" i="1" dirty="0" smtClean="0"/>
              <a:t>saisie d'une date (présentation différente en fonction des navigateurs)</a:t>
            </a:r>
          </a:p>
          <a:p>
            <a:pPr marL="0" indent="0">
              <a:buNone/>
            </a:pPr>
            <a:r>
              <a:rPr lang="fr-FR" sz="1800" dirty="0" smtClean="0"/>
              <a:t>&lt;</a:t>
            </a:r>
            <a:r>
              <a:rPr lang="fr-FR" sz="1800" b="1" dirty="0">
                <a:solidFill>
                  <a:schemeClr val="accent2">
                    <a:lumMod val="75000"/>
                  </a:schemeClr>
                </a:solidFill>
              </a:rPr>
              <a:t>label </a:t>
            </a:r>
            <a:r>
              <a:rPr lang="fr-FR" sz="1800" dirty="0" smtClean="0"/>
              <a:t>for="</a:t>
            </a:r>
            <a:r>
              <a:rPr lang="fr-FR" sz="1800" dirty="0" err="1" smtClean="0"/>
              <a:t>datenaiss</a:t>
            </a:r>
            <a:r>
              <a:rPr lang="fr-FR" sz="1800" dirty="0" smtClean="0"/>
              <a:t>"&gt;Date de naissance&lt;/label&gt;</a:t>
            </a:r>
            <a:endParaRPr lang="fr-FR" sz="1800" dirty="0"/>
          </a:p>
          <a:p>
            <a:pPr marL="0" indent="0">
              <a:buNone/>
            </a:pPr>
            <a:r>
              <a:rPr lang="fr-FR" sz="1800" dirty="0"/>
              <a:t>&lt;</a:t>
            </a:r>
            <a:r>
              <a:rPr lang="fr-FR" sz="1800" b="1" dirty="0">
                <a:solidFill>
                  <a:schemeClr val="accent2">
                    <a:lumMod val="75000"/>
                  </a:schemeClr>
                </a:solidFill>
              </a:rPr>
              <a:t>input</a:t>
            </a:r>
            <a:r>
              <a:rPr lang="fr-FR" sz="1800" dirty="0"/>
              <a:t> </a:t>
            </a:r>
            <a:r>
              <a:rPr lang="fr-FR" sz="1800" b="1" dirty="0">
                <a:solidFill>
                  <a:schemeClr val="tx2">
                    <a:lumMod val="75000"/>
                  </a:schemeClr>
                </a:solidFill>
              </a:rPr>
              <a:t>type</a:t>
            </a:r>
            <a:r>
              <a:rPr lang="fr-FR" sz="1800" dirty="0" smtClean="0"/>
              <a:t>="date" </a:t>
            </a:r>
            <a:r>
              <a:rPr lang="fr-FR" sz="1800" b="1" dirty="0">
                <a:solidFill>
                  <a:schemeClr val="tx2">
                    <a:lumMod val="75000"/>
                  </a:schemeClr>
                </a:solidFill>
              </a:rPr>
              <a:t>id</a:t>
            </a:r>
            <a:r>
              <a:rPr lang="fr-FR" sz="1800" dirty="0" smtClean="0"/>
              <a:t>="</a:t>
            </a:r>
            <a:r>
              <a:rPr lang="fr-FR" sz="1800" dirty="0" err="1" smtClean="0"/>
              <a:t>datenaiss</a:t>
            </a:r>
            <a:r>
              <a:rPr lang="fr-FR" sz="1800" dirty="0" smtClean="0"/>
              <a:t>" </a:t>
            </a:r>
            <a:r>
              <a:rPr lang="fr-FR" sz="1800" b="1" dirty="0" err="1" smtClean="0">
                <a:solidFill>
                  <a:schemeClr val="tx2">
                    <a:lumMod val="75000"/>
                  </a:schemeClr>
                </a:solidFill>
              </a:rPr>
              <a:t>name</a:t>
            </a:r>
            <a:r>
              <a:rPr lang="fr-FR" sz="1800" dirty="0" smtClean="0"/>
              <a:t>="</a:t>
            </a:r>
            <a:r>
              <a:rPr lang="fr-FR" sz="1800" dirty="0" err="1" smtClean="0"/>
              <a:t>datenaiss</a:t>
            </a:r>
            <a:r>
              <a:rPr lang="fr-FR" sz="1800" dirty="0" smtClean="0"/>
              <a:t>" </a:t>
            </a:r>
            <a:r>
              <a:rPr lang="fr-FR" sz="1800" b="1" dirty="0">
                <a:solidFill>
                  <a:schemeClr val="tx2">
                    <a:lumMod val="75000"/>
                  </a:schemeClr>
                </a:solidFill>
              </a:rPr>
              <a:t>value</a:t>
            </a:r>
            <a:r>
              <a:rPr lang="fr-FR" sz="1800" dirty="0" smtClean="0"/>
              <a:t>="" /&gt;</a:t>
            </a:r>
            <a:endParaRPr lang="fr-FR" sz="1800" dirty="0"/>
          </a:p>
          <a:p>
            <a:pPr marL="0" indent="0">
              <a:buNone/>
            </a:pPr>
            <a:r>
              <a:rPr lang="fr-FR" sz="1800" dirty="0"/>
              <a:t/>
            </a:r>
            <a:br>
              <a:rPr lang="fr-FR" sz="1800" dirty="0"/>
            </a:br>
            <a:endParaRPr lang="fr-FR" sz="1800" dirty="0" smtClean="0"/>
          </a:p>
          <a:p>
            <a:pPr marL="0" indent="0">
              <a:buNone/>
            </a:pPr>
            <a:endParaRPr lang="fr-FR" sz="1800" dirty="0" smtClean="0"/>
          </a:p>
        </p:txBody>
      </p:sp>
    </p:spTree>
    <p:extLst>
      <p:ext uri="{BB962C8B-B14F-4D97-AF65-F5344CB8AC3E}">
        <p14:creationId xmlns:p14="http://schemas.microsoft.com/office/powerpoint/2010/main" val="3656058573"/>
      </p:ext>
    </p:extLst>
  </p:cSld>
  <p:clrMapOvr>
    <a:masterClrMapping/>
  </p:clrMapOvr>
  <p:transition spd="slow">
    <p:wipe dir="d"/>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5330745"/>
            <a:ext cx="131445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re 1"/>
          <p:cNvSpPr>
            <a:spLocks noGrp="1"/>
          </p:cNvSpPr>
          <p:nvPr>
            <p:ph type="title"/>
          </p:nvPr>
        </p:nvSpPr>
        <p:spPr>
          <a:xfrm>
            <a:off x="762000" y="269632"/>
            <a:ext cx="8077200" cy="927120"/>
          </a:xfrm>
        </p:spPr>
        <p:txBody>
          <a:bodyPr/>
          <a:lstStyle/>
          <a:p>
            <a:r>
              <a:rPr lang="fr-FR" sz="3600" b="1" i="1" dirty="0" smtClean="0"/>
              <a:t>La balise </a:t>
            </a:r>
            <a:r>
              <a:rPr lang="fr-FR" sz="3600" b="1" i="1" dirty="0" smtClean="0">
                <a:solidFill>
                  <a:schemeClr val="accent2">
                    <a:lumMod val="75000"/>
                  </a:schemeClr>
                </a:solidFill>
              </a:rPr>
              <a:t>&lt;input .../&gt;</a:t>
            </a:r>
            <a:endParaRPr lang="fr-FR" sz="3600" b="1" i="1" dirty="0"/>
          </a:p>
        </p:txBody>
      </p:sp>
      <p:sp>
        <p:nvSpPr>
          <p:cNvPr id="3" name="Espace réservé du contenu 2"/>
          <p:cNvSpPr>
            <a:spLocks noGrp="1"/>
          </p:cNvSpPr>
          <p:nvPr>
            <p:ph idx="1"/>
          </p:nvPr>
        </p:nvSpPr>
        <p:spPr>
          <a:xfrm>
            <a:off x="755576" y="1268760"/>
            <a:ext cx="8274496" cy="5472608"/>
          </a:xfrm>
        </p:spPr>
        <p:txBody>
          <a:bodyPr numCol="1">
            <a:normAutofit/>
          </a:bodyPr>
          <a:lstStyle/>
          <a:p>
            <a:pPr marL="0" indent="0">
              <a:buNone/>
            </a:pPr>
            <a:r>
              <a:rPr lang="fr-FR" sz="1800" b="1" dirty="0" err="1" smtClean="0">
                <a:solidFill>
                  <a:srgbClr val="2403E7"/>
                </a:solidFill>
              </a:rPr>
              <a:t>submit</a:t>
            </a:r>
            <a:r>
              <a:rPr lang="fr-FR" sz="1800" i="1" dirty="0" smtClean="0"/>
              <a:t> </a:t>
            </a:r>
            <a:r>
              <a:rPr lang="fr-FR" sz="1800" i="1" dirty="0"/>
              <a:t>: bouton de soumission</a:t>
            </a:r>
            <a:r>
              <a:rPr lang="fr-FR" sz="1800" dirty="0"/>
              <a:t> permettant l'envoi du formulaire. Le texte du bouton peut être précisé grâce à l'attribut </a:t>
            </a:r>
            <a:r>
              <a:rPr lang="fr-FR" sz="1800" i="1" dirty="0"/>
              <a:t>value</a:t>
            </a:r>
            <a:r>
              <a:rPr lang="fr-FR" sz="1800" dirty="0" smtClean="0"/>
              <a:t>,</a:t>
            </a:r>
          </a:p>
          <a:p>
            <a:pPr marL="0" indent="0">
              <a:buNone/>
            </a:pPr>
            <a:r>
              <a:rPr lang="fr-FR" sz="1800" dirty="0" smtClean="0"/>
              <a:t>exemple :</a:t>
            </a:r>
          </a:p>
          <a:p>
            <a:pPr marL="0" indent="0">
              <a:buNone/>
            </a:pPr>
            <a:r>
              <a:rPr lang="en-US" sz="1800" dirty="0"/>
              <a:t>&lt;</a:t>
            </a:r>
            <a:r>
              <a:rPr lang="en-US" sz="1800" b="1" dirty="0">
                <a:solidFill>
                  <a:schemeClr val="accent2">
                    <a:lumMod val="75000"/>
                  </a:schemeClr>
                </a:solidFill>
              </a:rPr>
              <a:t>input</a:t>
            </a:r>
            <a:r>
              <a:rPr lang="en-US" sz="1800" dirty="0"/>
              <a:t> </a:t>
            </a:r>
            <a:r>
              <a:rPr lang="en-US" sz="1800" b="1" dirty="0">
                <a:solidFill>
                  <a:schemeClr val="tx2">
                    <a:lumMod val="75000"/>
                  </a:schemeClr>
                </a:solidFill>
              </a:rPr>
              <a:t>type</a:t>
            </a:r>
            <a:r>
              <a:rPr lang="en-US" sz="1800" dirty="0"/>
              <a:t>="submit" </a:t>
            </a:r>
            <a:r>
              <a:rPr lang="en-US" sz="1800" b="1" dirty="0">
                <a:solidFill>
                  <a:schemeClr val="tx2">
                    <a:lumMod val="75000"/>
                  </a:schemeClr>
                </a:solidFill>
              </a:rPr>
              <a:t>value</a:t>
            </a:r>
            <a:r>
              <a:rPr lang="en-US" sz="1800" dirty="0"/>
              <a:t>="</a:t>
            </a:r>
            <a:r>
              <a:rPr lang="en-US" sz="1800" dirty="0" err="1"/>
              <a:t>Valider</a:t>
            </a:r>
            <a:r>
              <a:rPr lang="en-US" sz="1800" dirty="0" smtClean="0"/>
              <a:t>"&gt;</a:t>
            </a:r>
          </a:p>
          <a:p>
            <a:pPr marL="0" indent="0">
              <a:buNone/>
            </a:pPr>
            <a:endParaRPr lang="en-US" sz="1800" dirty="0"/>
          </a:p>
          <a:p>
            <a:pPr marL="0" indent="0">
              <a:buNone/>
            </a:pPr>
            <a:endParaRPr lang="fr-FR" sz="1800" dirty="0" smtClean="0"/>
          </a:p>
          <a:p>
            <a:pPr marL="0" indent="0">
              <a:buNone/>
            </a:pPr>
            <a:r>
              <a:rPr lang="fr-FR" sz="1800" b="1" dirty="0" smtClean="0">
                <a:solidFill>
                  <a:srgbClr val="2403E7"/>
                </a:solidFill>
              </a:rPr>
              <a:t>reset</a:t>
            </a:r>
            <a:r>
              <a:rPr lang="fr-FR" sz="1800" i="1" dirty="0" smtClean="0"/>
              <a:t> </a:t>
            </a:r>
            <a:r>
              <a:rPr lang="fr-FR" sz="1800" i="1" dirty="0"/>
              <a:t>: bouton de remise à zéro</a:t>
            </a:r>
            <a:r>
              <a:rPr lang="fr-FR" sz="1800" dirty="0"/>
              <a:t> permettant uniquement de rétablir l'ensemble des éléments du formulaire à leurs valeurs par défaut </a:t>
            </a:r>
            <a:r>
              <a:rPr lang="fr-FR" sz="1800" dirty="0" smtClean="0"/>
              <a:t>.</a:t>
            </a:r>
          </a:p>
          <a:p>
            <a:pPr marL="0" indent="0">
              <a:buNone/>
            </a:pPr>
            <a:r>
              <a:rPr lang="fr-FR" sz="1800" dirty="0"/>
              <a:t>exemple :</a:t>
            </a:r>
          </a:p>
          <a:p>
            <a:pPr marL="0" indent="0">
              <a:buNone/>
            </a:pPr>
            <a:r>
              <a:rPr lang="en-US" sz="1800" dirty="0"/>
              <a:t>&lt;</a:t>
            </a:r>
            <a:r>
              <a:rPr lang="en-US" sz="1800" b="1" dirty="0">
                <a:solidFill>
                  <a:schemeClr val="accent2">
                    <a:lumMod val="75000"/>
                  </a:schemeClr>
                </a:solidFill>
              </a:rPr>
              <a:t>input</a:t>
            </a:r>
            <a:r>
              <a:rPr lang="en-US" sz="1800" dirty="0"/>
              <a:t> </a:t>
            </a:r>
            <a:r>
              <a:rPr lang="en-US" sz="1800" b="1" dirty="0">
                <a:solidFill>
                  <a:schemeClr val="tx2">
                    <a:lumMod val="75000"/>
                  </a:schemeClr>
                </a:solidFill>
              </a:rPr>
              <a:t>type</a:t>
            </a:r>
            <a:r>
              <a:rPr lang="en-US" sz="1800" dirty="0" smtClean="0"/>
              <a:t>="reset" </a:t>
            </a:r>
            <a:r>
              <a:rPr lang="en-US" sz="1800" b="1" dirty="0">
                <a:solidFill>
                  <a:schemeClr val="tx2">
                    <a:lumMod val="75000"/>
                  </a:schemeClr>
                </a:solidFill>
              </a:rPr>
              <a:t>value</a:t>
            </a:r>
            <a:r>
              <a:rPr lang="en-US" sz="1800" dirty="0" smtClean="0"/>
              <a:t>="</a:t>
            </a:r>
            <a:r>
              <a:rPr lang="en-US" sz="1800" dirty="0" err="1" smtClean="0"/>
              <a:t>Réinitialiser</a:t>
            </a:r>
            <a:r>
              <a:rPr lang="en-US" sz="1800" dirty="0" smtClean="0"/>
              <a:t>"&gt;</a:t>
            </a:r>
            <a:endParaRPr lang="en-US" sz="1800" dirty="0"/>
          </a:p>
          <a:p>
            <a:pPr marL="0" indent="0">
              <a:buNone/>
            </a:pPr>
            <a:endParaRPr lang="fr-FR" sz="1800" dirty="0"/>
          </a:p>
          <a:p>
            <a:pPr marL="0" indent="0">
              <a:buNone/>
            </a:pPr>
            <a:endParaRPr lang="fr-FR" sz="1800" dirty="0" smtClean="0"/>
          </a:p>
          <a:p>
            <a:pPr marL="0" indent="0">
              <a:buNone/>
            </a:pPr>
            <a:r>
              <a:rPr lang="fr-FR" sz="1800" b="1" dirty="0" smtClean="0">
                <a:solidFill>
                  <a:srgbClr val="2403E7"/>
                </a:solidFill>
              </a:rPr>
              <a:t>image</a:t>
            </a:r>
            <a:r>
              <a:rPr lang="fr-FR" sz="1800" i="1" dirty="0" smtClean="0"/>
              <a:t> </a:t>
            </a:r>
            <a:r>
              <a:rPr lang="fr-FR" sz="1800" i="1" dirty="0"/>
              <a:t>: bouton de soumission personnalisé</a:t>
            </a:r>
            <a:r>
              <a:rPr lang="fr-FR" sz="1800" dirty="0"/>
              <a:t>, dont l'apparence est l'image </a:t>
            </a:r>
            <a:r>
              <a:rPr lang="fr-FR" sz="1800" dirty="0" smtClean="0"/>
              <a:t>située </a:t>
            </a:r>
            <a:r>
              <a:rPr lang="fr-FR" sz="1800" dirty="0"/>
              <a:t>à l'emplacement précisé par son attribut </a:t>
            </a:r>
            <a:r>
              <a:rPr lang="fr-FR" sz="1800" i="1" dirty="0" smtClean="0"/>
              <a:t>'</a:t>
            </a:r>
            <a:r>
              <a:rPr lang="fr-FR" sz="1800" i="1" dirty="0" err="1" smtClean="0"/>
              <a:t>src</a:t>
            </a:r>
            <a:r>
              <a:rPr lang="fr-FR" sz="1800" i="1" dirty="0" smtClean="0"/>
              <a:t>="</a:t>
            </a:r>
            <a:r>
              <a:rPr lang="fr-FR" sz="1800" dirty="0" smtClean="0"/>
              <a:t> .</a:t>
            </a:r>
          </a:p>
          <a:p>
            <a:pPr marL="0" indent="0">
              <a:buNone/>
            </a:pPr>
            <a:r>
              <a:rPr lang="fr-FR" sz="1800" dirty="0"/>
              <a:t>exemple :</a:t>
            </a:r>
          </a:p>
          <a:p>
            <a:pPr marL="0" indent="0">
              <a:buNone/>
            </a:pPr>
            <a:r>
              <a:rPr lang="fr-FR" sz="1800" dirty="0"/>
              <a:t>&lt;</a:t>
            </a:r>
            <a:r>
              <a:rPr lang="fr-FR" sz="1800" b="1" dirty="0">
                <a:solidFill>
                  <a:schemeClr val="accent2">
                    <a:lumMod val="75000"/>
                  </a:schemeClr>
                </a:solidFill>
              </a:rPr>
              <a:t>input</a:t>
            </a:r>
            <a:r>
              <a:rPr lang="fr-FR" sz="1800" dirty="0"/>
              <a:t> </a:t>
            </a:r>
            <a:r>
              <a:rPr lang="fr-FR" sz="1800" b="1" dirty="0">
                <a:solidFill>
                  <a:schemeClr val="tx2">
                    <a:lumMod val="75000"/>
                  </a:schemeClr>
                </a:solidFill>
              </a:rPr>
              <a:t>type</a:t>
            </a:r>
            <a:r>
              <a:rPr lang="fr-FR" sz="1800" dirty="0"/>
              <a:t>="image" </a:t>
            </a:r>
            <a:r>
              <a:rPr lang="fr-FR" sz="1800" b="1" dirty="0" err="1">
                <a:solidFill>
                  <a:schemeClr val="tx2">
                    <a:lumMod val="75000"/>
                  </a:schemeClr>
                </a:solidFill>
              </a:rPr>
              <a:t>src</a:t>
            </a:r>
            <a:r>
              <a:rPr lang="fr-FR" sz="1800" dirty="0"/>
              <a:t>="images/poisson.png" /&gt;</a:t>
            </a:r>
            <a:endParaRPr lang="fr-FR" sz="1800" dirty="0" smtClean="0"/>
          </a:p>
          <a:p>
            <a:pPr marL="0" indent="0">
              <a:buNone/>
            </a:pPr>
            <a:endParaRPr lang="fr-FR" sz="1800"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2518462"/>
            <a:ext cx="1224136" cy="669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4552734"/>
            <a:ext cx="1610854" cy="663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1442516"/>
      </p:ext>
    </p:extLst>
  </p:cSld>
  <p:clrMapOvr>
    <a:masterClrMapping/>
  </p:clrMapOvr>
  <p:transition spd="slow">
    <p:wipe dir="d"/>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8077200" cy="927120"/>
          </a:xfrm>
        </p:spPr>
        <p:txBody>
          <a:bodyPr/>
          <a:lstStyle/>
          <a:p>
            <a:r>
              <a:rPr lang="fr-FR" sz="3600" b="1" i="1" dirty="0" smtClean="0"/>
              <a:t>La balise </a:t>
            </a:r>
            <a:r>
              <a:rPr lang="fr-FR" sz="3600" b="1" i="1" dirty="0" smtClean="0">
                <a:solidFill>
                  <a:schemeClr val="accent2">
                    <a:lumMod val="75000"/>
                  </a:schemeClr>
                </a:solidFill>
              </a:rPr>
              <a:t>&lt;input .../&gt; </a:t>
            </a:r>
            <a:r>
              <a:rPr lang="fr-FR" sz="3600" b="1" i="1" dirty="0" smtClean="0"/>
              <a:t>paramètres</a:t>
            </a:r>
            <a:endParaRPr lang="fr-FR" sz="3600" b="1" i="1" dirty="0"/>
          </a:p>
        </p:txBody>
      </p:sp>
      <p:sp>
        <p:nvSpPr>
          <p:cNvPr id="3" name="Espace réservé du contenu 2"/>
          <p:cNvSpPr>
            <a:spLocks noGrp="1"/>
          </p:cNvSpPr>
          <p:nvPr>
            <p:ph idx="1"/>
          </p:nvPr>
        </p:nvSpPr>
        <p:spPr>
          <a:xfrm>
            <a:off x="755576" y="1268760"/>
            <a:ext cx="8274496" cy="5472608"/>
          </a:xfrm>
        </p:spPr>
        <p:txBody>
          <a:bodyPr numCol="1">
            <a:normAutofit/>
          </a:bodyPr>
          <a:lstStyle/>
          <a:p>
            <a:pPr marL="0" indent="0">
              <a:buNone/>
            </a:pPr>
            <a:r>
              <a:rPr lang="fr-FR" sz="1800" b="1" dirty="0" smtClean="0">
                <a:solidFill>
                  <a:srgbClr val="2403E7"/>
                </a:solidFill>
              </a:rPr>
              <a:t>value="</a:t>
            </a:r>
            <a:r>
              <a:rPr lang="fr-FR" sz="1800" b="1" dirty="0" smtClean="0"/>
              <a:t>texte</a:t>
            </a:r>
            <a:r>
              <a:rPr lang="fr-FR" sz="1800" b="1" dirty="0" smtClean="0">
                <a:solidFill>
                  <a:srgbClr val="2403E7"/>
                </a:solidFill>
              </a:rPr>
              <a:t>" </a:t>
            </a:r>
            <a:r>
              <a:rPr lang="fr-FR" sz="1800" i="1" dirty="0"/>
              <a:t>: indique la </a:t>
            </a:r>
            <a:r>
              <a:rPr lang="fr-FR" sz="1800" i="1" dirty="0" smtClean="0"/>
              <a:t>valeur initiale de la zone de saisie</a:t>
            </a:r>
            <a:endParaRPr lang="fr-FR" sz="1800" b="1" dirty="0" smtClean="0">
              <a:solidFill>
                <a:srgbClr val="2403E7"/>
              </a:solidFill>
            </a:endParaRPr>
          </a:p>
          <a:p>
            <a:pPr marL="0" indent="0">
              <a:buNone/>
            </a:pPr>
            <a:r>
              <a:rPr lang="fr-FR" sz="1800" b="1" dirty="0" smtClean="0">
                <a:solidFill>
                  <a:srgbClr val="2403E7"/>
                </a:solidFill>
              </a:rPr>
              <a:t>size = "</a:t>
            </a:r>
            <a:r>
              <a:rPr lang="fr-FR" sz="1800" b="1" dirty="0" smtClean="0"/>
              <a:t>nombre</a:t>
            </a:r>
            <a:r>
              <a:rPr lang="fr-FR" sz="1800" b="1" dirty="0" smtClean="0">
                <a:solidFill>
                  <a:srgbClr val="2403E7"/>
                </a:solidFill>
              </a:rPr>
              <a:t>"</a:t>
            </a:r>
            <a:r>
              <a:rPr lang="fr-FR" sz="1800" i="1" dirty="0" smtClean="0"/>
              <a:t> : indique la taille de la zone de saisie</a:t>
            </a:r>
          </a:p>
          <a:p>
            <a:pPr marL="0" indent="0">
              <a:buNone/>
            </a:pPr>
            <a:r>
              <a:rPr lang="fr-FR" sz="1800" b="1" dirty="0" err="1" smtClean="0">
                <a:solidFill>
                  <a:srgbClr val="2403E7"/>
                </a:solidFill>
              </a:rPr>
              <a:t>maxlength</a:t>
            </a:r>
            <a:r>
              <a:rPr lang="fr-FR" sz="1800" b="1" dirty="0" smtClean="0">
                <a:solidFill>
                  <a:srgbClr val="2403E7"/>
                </a:solidFill>
              </a:rPr>
              <a:t>="</a:t>
            </a:r>
            <a:r>
              <a:rPr lang="fr-FR" sz="1800" b="1" dirty="0" smtClean="0"/>
              <a:t>nombre</a:t>
            </a:r>
            <a:r>
              <a:rPr lang="fr-FR" sz="1800" b="1" dirty="0" smtClean="0">
                <a:solidFill>
                  <a:srgbClr val="2403E7"/>
                </a:solidFill>
              </a:rPr>
              <a:t>"</a:t>
            </a:r>
            <a:r>
              <a:rPr lang="fr-FR" sz="1800" i="1" dirty="0" smtClean="0"/>
              <a:t> </a:t>
            </a:r>
            <a:r>
              <a:rPr lang="fr-FR" sz="1800" i="1" dirty="0"/>
              <a:t>: indique </a:t>
            </a:r>
            <a:r>
              <a:rPr lang="fr-FR" sz="1800" i="1" dirty="0" smtClean="0"/>
              <a:t>le nombre maxi de caractères à saisir</a:t>
            </a:r>
          </a:p>
          <a:p>
            <a:pPr marL="0" indent="0">
              <a:buNone/>
            </a:pPr>
            <a:r>
              <a:rPr lang="fr-FR" sz="1800" b="1" dirty="0" smtClean="0">
                <a:solidFill>
                  <a:srgbClr val="2403E7"/>
                </a:solidFill>
              </a:rPr>
              <a:t>max = "</a:t>
            </a:r>
            <a:r>
              <a:rPr lang="fr-FR" sz="1800" b="1" dirty="0" smtClean="0"/>
              <a:t>nombre ou date</a:t>
            </a:r>
            <a:r>
              <a:rPr lang="fr-FR" sz="1800" b="1" dirty="0" smtClean="0">
                <a:solidFill>
                  <a:srgbClr val="2403E7"/>
                </a:solidFill>
              </a:rPr>
              <a:t>"</a:t>
            </a:r>
            <a:r>
              <a:rPr lang="fr-FR" sz="1800" i="1" dirty="0" smtClean="0"/>
              <a:t> </a:t>
            </a:r>
            <a:r>
              <a:rPr lang="fr-FR" sz="1800" i="1" dirty="0"/>
              <a:t>: indique </a:t>
            </a:r>
            <a:r>
              <a:rPr lang="fr-FR" sz="1800" i="1" dirty="0" smtClean="0"/>
              <a:t>la valeur maximale de la saisie</a:t>
            </a:r>
          </a:p>
          <a:p>
            <a:pPr marL="0" indent="0">
              <a:buNone/>
            </a:pPr>
            <a:r>
              <a:rPr lang="fr-FR" sz="1800" b="1" dirty="0" smtClean="0">
                <a:solidFill>
                  <a:srgbClr val="2403E7"/>
                </a:solidFill>
              </a:rPr>
              <a:t>min </a:t>
            </a:r>
            <a:r>
              <a:rPr lang="fr-FR" sz="1800" b="1" dirty="0">
                <a:solidFill>
                  <a:srgbClr val="2403E7"/>
                </a:solidFill>
              </a:rPr>
              <a:t>= "</a:t>
            </a:r>
            <a:r>
              <a:rPr lang="fr-FR" sz="1800" b="1" dirty="0"/>
              <a:t>nombre ou date"</a:t>
            </a:r>
            <a:r>
              <a:rPr lang="fr-FR" sz="1800" i="1" dirty="0"/>
              <a:t> : indique la valeur </a:t>
            </a:r>
            <a:r>
              <a:rPr lang="fr-FR" sz="1800" i="1" dirty="0" smtClean="0"/>
              <a:t>minimale </a:t>
            </a:r>
            <a:r>
              <a:rPr lang="fr-FR" sz="1800" i="1" dirty="0"/>
              <a:t>de la </a:t>
            </a:r>
            <a:r>
              <a:rPr lang="fr-FR" sz="1800" i="1" dirty="0" smtClean="0"/>
              <a:t>saisie</a:t>
            </a:r>
          </a:p>
          <a:p>
            <a:pPr marL="0" indent="0">
              <a:buNone/>
            </a:pPr>
            <a:endParaRPr lang="fr-FR" sz="1800" i="1" dirty="0"/>
          </a:p>
          <a:p>
            <a:pPr marL="0" indent="0">
              <a:buNone/>
            </a:pPr>
            <a:endParaRPr lang="fr-FR" sz="1800" dirty="0" smtClean="0"/>
          </a:p>
          <a:p>
            <a:pPr marL="0" indent="0">
              <a:buNone/>
            </a:pPr>
            <a:r>
              <a:rPr lang="fr-FR" sz="1800" dirty="0" smtClean="0"/>
              <a:t>exemple :</a:t>
            </a:r>
          </a:p>
          <a:p>
            <a:pPr marL="0" indent="0">
              <a:buNone/>
            </a:pPr>
            <a:r>
              <a:rPr lang="en-US" sz="1800" dirty="0"/>
              <a:t>&lt;</a:t>
            </a:r>
            <a:r>
              <a:rPr lang="en-US" sz="1800" b="1" dirty="0">
                <a:solidFill>
                  <a:schemeClr val="accent2">
                    <a:lumMod val="75000"/>
                  </a:schemeClr>
                </a:solidFill>
              </a:rPr>
              <a:t>input</a:t>
            </a:r>
            <a:r>
              <a:rPr lang="en-US" sz="1800" dirty="0"/>
              <a:t> </a:t>
            </a:r>
            <a:r>
              <a:rPr lang="en-US" sz="1800" b="1" dirty="0">
                <a:solidFill>
                  <a:schemeClr val="tx2">
                    <a:lumMod val="75000"/>
                  </a:schemeClr>
                </a:solidFill>
              </a:rPr>
              <a:t>type</a:t>
            </a:r>
            <a:r>
              <a:rPr lang="en-US" sz="1800" dirty="0"/>
              <a:t>="submit" </a:t>
            </a:r>
            <a:r>
              <a:rPr lang="en-US" sz="1800" b="1" dirty="0">
                <a:solidFill>
                  <a:schemeClr val="tx2">
                    <a:lumMod val="75000"/>
                  </a:schemeClr>
                </a:solidFill>
              </a:rPr>
              <a:t>value</a:t>
            </a:r>
            <a:r>
              <a:rPr lang="en-US" sz="1800" dirty="0"/>
              <a:t>="</a:t>
            </a:r>
            <a:r>
              <a:rPr lang="en-US" sz="1800" dirty="0" err="1"/>
              <a:t>Valider</a:t>
            </a:r>
            <a:r>
              <a:rPr lang="en-US" sz="1800" dirty="0" smtClean="0"/>
              <a:t>"&gt;</a:t>
            </a:r>
          </a:p>
          <a:p>
            <a:pPr marL="0" indent="0">
              <a:buNone/>
            </a:pPr>
            <a:endParaRPr lang="fr-FR" sz="1800" dirty="0" smtClean="0"/>
          </a:p>
        </p:txBody>
      </p:sp>
    </p:spTree>
    <p:extLst>
      <p:ext uri="{BB962C8B-B14F-4D97-AF65-F5344CB8AC3E}">
        <p14:creationId xmlns:p14="http://schemas.microsoft.com/office/powerpoint/2010/main" val="3419672021"/>
      </p:ext>
    </p:extLst>
  </p:cSld>
  <p:clrMapOvr>
    <a:masterClrMapping/>
  </p:clrMapOvr>
  <p:transition spd="slow">
    <p:wipe dir="d"/>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8077200" cy="927120"/>
          </a:xfrm>
        </p:spPr>
        <p:txBody>
          <a:bodyPr/>
          <a:lstStyle/>
          <a:p>
            <a:r>
              <a:rPr lang="fr-FR" sz="3600" b="1" i="1" dirty="0" smtClean="0"/>
              <a:t>La balise </a:t>
            </a:r>
            <a:r>
              <a:rPr lang="fr-FR" sz="3600" b="1" i="1" dirty="0" smtClean="0">
                <a:solidFill>
                  <a:schemeClr val="accent2">
                    <a:lumMod val="75000"/>
                  </a:schemeClr>
                </a:solidFill>
              </a:rPr>
              <a:t>&lt;</a:t>
            </a:r>
            <a:r>
              <a:rPr lang="fr-FR" sz="3600" b="1" i="1" dirty="0" err="1" smtClean="0">
                <a:solidFill>
                  <a:schemeClr val="accent2">
                    <a:lumMod val="75000"/>
                  </a:schemeClr>
                </a:solidFill>
              </a:rPr>
              <a:t>textarea</a:t>
            </a:r>
            <a:r>
              <a:rPr lang="fr-FR" sz="3600" b="1" i="1" dirty="0" smtClean="0">
                <a:solidFill>
                  <a:schemeClr val="accent2">
                    <a:lumMod val="75000"/>
                  </a:schemeClr>
                </a:solidFill>
              </a:rPr>
              <a:t>&gt; ...&lt;/</a:t>
            </a:r>
            <a:r>
              <a:rPr lang="fr-FR" sz="3600" b="1" i="1" dirty="0" err="1" smtClean="0">
                <a:solidFill>
                  <a:schemeClr val="accent2">
                    <a:lumMod val="75000"/>
                  </a:schemeClr>
                </a:solidFill>
              </a:rPr>
              <a:t>textarea</a:t>
            </a:r>
            <a:r>
              <a:rPr lang="fr-FR" sz="3600" b="1" i="1" dirty="0" smtClean="0">
                <a:solidFill>
                  <a:schemeClr val="accent2">
                    <a:lumMod val="75000"/>
                  </a:schemeClr>
                </a:solidFill>
              </a:rPr>
              <a:t>&gt;</a:t>
            </a:r>
            <a:endParaRPr lang="fr-FR" sz="3600" b="1" i="1" dirty="0"/>
          </a:p>
        </p:txBody>
      </p:sp>
      <p:sp>
        <p:nvSpPr>
          <p:cNvPr id="3" name="Espace réservé du contenu 2"/>
          <p:cNvSpPr>
            <a:spLocks noGrp="1"/>
          </p:cNvSpPr>
          <p:nvPr>
            <p:ph idx="1"/>
          </p:nvPr>
        </p:nvSpPr>
        <p:spPr>
          <a:xfrm>
            <a:off x="755576" y="1268760"/>
            <a:ext cx="8274496" cy="5472608"/>
          </a:xfrm>
        </p:spPr>
        <p:txBody>
          <a:bodyPr numCol="1">
            <a:normAutofit/>
          </a:bodyPr>
          <a:lstStyle/>
          <a:p>
            <a:pPr marL="0" indent="0">
              <a:buNone/>
            </a:pPr>
            <a:r>
              <a:rPr lang="fr-FR" sz="1800" dirty="0"/>
              <a:t>La balise </a:t>
            </a:r>
            <a:r>
              <a:rPr lang="fr-FR" sz="1800" dirty="0" smtClean="0"/>
              <a:t>&lt;</a:t>
            </a:r>
            <a:r>
              <a:rPr lang="fr-FR" sz="1800" b="1" dirty="0" err="1" smtClean="0">
                <a:solidFill>
                  <a:schemeClr val="accent2">
                    <a:lumMod val="75000"/>
                  </a:schemeClr>
                </a:solidFill>
              </a:rPr>
              <a:t>textarea</a:t>
            </a:r>
            <a:r>
              <a:rPr lang="fr-FR" sz="1800" dirty="0" smtClean="0"/>
              <a:t>&gt; permet </a:t>
            </a:r>
            <a:r>
              <a:rPr lang="fr-FR" sz="1800" dirty="0"/>
              <a:t>de </a:t>
            </a:r>
            <a:r>
              <a:rPr lang="fr-FR" sz="1800" dirty="0" smtClean="0"/>
              <a:t>saisir une zone de texte </a:t>
            </a:r>
            <a:r>
              <a:rPr lang="fr-FR" sz="1800" dirty="0" err="1" smtClean="0"/>
              <a:t>multilignes</a:t>
            </a:r>
            <a:r>
              <a:rPr lang="fr-FR" sz="1800" dirty="0" smtClean="0"/>
              <a:t>.</a:t>
            </a:r>
            <a:endParaRPr lang="fr-FR" sz="1800" dirty="0"/>
          </a:p>
          <a:p>
            <a:pPr marL="0" indent="0">
              <a:buNone/>
            </a:pPr>
            <a:r>
              <a:rPr lang="fr-FR" sz="1800" dirty="0" smtClean="0"/>
              <a:t>syntaxe :</a:t>
            </a:r>
          </a:p>
          <a:p>
            <a:pPr marL="0" indent="0">
              <a:buNone/>
            </a:pPr>
            <a:r>
              <a:rPr lang="en-US" sz="1800" dirty="0" smtClean="0"/>
              <a:t>&lt;</a:t>
            </a:r>
            <a:r>
              <a:rPr lang="en-US" sz="1800" b="1" dirty="0" err="1" smtClean="0">
                <a:solidFill>
                  <a:schemeClr val="accent2">
                    <a:lumMod val="75000"/>
                  </a:schemeClr>
                </a:solidFill>
              </a:rPr>
              <a:t>textarea</a:t>
            </a:r>
            <a:r>
              <a:rPr lang="en-US" sz="1800" dirty="0" smtClean="0"/>
              <a:t> </a:t>
            </a:r>
            <a:r>
              <a:rPr lang="en-US" sz="1800" b="1" dirty="0" smtClean="0">
                <a:solidFill>
                  <a:schemeClr val="tx2">
                    <a:lumMod val="75000"/>
                  </a:schemeClr>
                </a:solidFill>
              </a:rPr>
              <a:t>name</a:t>
            </a:r>
            <a:r>
              <a:rPr lang="en-US" sz="1800" dirty="0" smtClean="0"/>
              <a:t>="</a:t>
            </a:r>
            <a:r>
              <a:rPr lang="en-US" sz="1800" dirty="0" err="1" smtClean="0"/>
              <a:t>letexte</a:t>
            </a:r>
            <a:r>
              <a:rPr lang="en-US" sz="1800" dirty="0" smtClean="0"/>
              <a:t>"  </a:t>
            </a:r>
            <a:r>
              <a:rPr lang="en-US" sz="1800" b="1" dirty="0" smtClean="0">
                <a:solidFill>
                  <a:schemeClr val="tx2">
                    <a:lumMod val="75000"/>
                  </a:schemeClr>
                </a:solidFill>
              </a:rPr>
              <a:t>rows</a:t>
            </a:r>
            <a:r>
              <a:rPr lang="en-US" sz="1800" dirty="0" smtClean="0"/>
              <a:t>="</a:t>
            </a:r>
            <a:r>
              <a:rPr lang="en-US" sz="1800" dirty="0" err="1" smtClean="0"/>
              <a:t>nblignes</a:t>
            </a:r>
            <a:r>
              <a:rPr lang="en-US" sz="1800" dirty="0" smtClean="0"/>
              <a:t>" </a:t>
            </a:r>
            <a:r>
              <a:rPr lang="en-US" sz="1800" b="1" dirty="0">
                <a:solidFill>
                  <a:schemeClr val="tx2">
                    <a:lumMod val="75000"/>
                  </a:schemeClr>
                </a:solidFill>
              </a:rPr>
              <a:t>c</a:t>
            </a:r>
            <a:r>
              <a:rPr lang="en-US" sz="1800" b="1" dirty="0" smtClean="0">
                <a:solidFill>
                  <a:schemeClr val="tx2">
                    <a:lumMod val="75000"/>
                  </a:schemeClr>
                </a:solidFill>
              </a:rPr>
              <a:t>ols</a:t>
            </a:r>
            <a:r>
              <a:rPr lang="en-US" sz="1800" dirty="0"/>
              <a:t>="</a:t>
            </a:r>
            <a:r>
              <a:rPr lang="en-US" sz="1800" dirty="0" err="1" smtClean="0"/>
              <a:t>nbcar</a:t>
            </a:r>
            <a:r>
              <a:rPr lang="en-US" sz="1800" dirty="0" smtClean="0"/>
              <a:t>"&gt;</a:t>
            </a:r>
          </a:p>
          <a:p>
            <a:pPr marL="0" indent="0">
              <a:buNone/>
            </a:pPr>
            <a:r>
              <a:rPr lang="en-US" sz="1800" dirty="0" smtClean="0"/>
              <a:t>1ère </a:t>
            </a:r>
            <a:r>
              <a:rPr lang="en-US" sz="1800" dirty="0" err="1" smtClean="0"/>
              <a:t>ligne</a:t>
            </a:r>
            <a:r>
              <a:rPr lang="en-US" sz="1800" dirty="0" smtClean="0"/>
              <a:t> </a:t>
            </a:r>
            <a:r>
              <a:rPr lang="en-US" sz="1800" dirty="0" err="1" smtClean="0"/>
              <a:t>initiale</a:t>
            </a:r>
            <a:endParaRPr lang="en-US" sz="1800" dirty="0" smtClean="0"/>
          </a:p>
          <a:p>
            <a:pPr marL="0" indent="0">
              <a:buNone/>
            </a:pPr>
            <a:r>
              <a:rPr lang="en-US" sz="1800" dirty="0" smtClean="0"/>
              <a:t>2ème </a:t>
            </a:r>
            <a:r>
              <a:rPr lang="en-US" sz="1800" dirty="0" err="1" smtClean="0"/>
              <a:t>ligne</a:t>
            </a:r>
            <a:r>
              <a:rPr lang="en-US" sz="1800" dirty="0" smtClean="0"/>
              <a:t> </a:t>
            </a:r>
            <a:r>
              <a:rPr lang="en-US" sz="1800" dirty="0" err="1" smtClean="0"/>
              <a:t>initiale</a:t>
            </a:r>
            <a:endParaRPr lang="en-US" sz="1800" dirty="0" smtClean="0"/>
          </a:p>
          <a:p>
            <a:pPr marL="0" indent="0">
              <a:buNone/>
            </a:pPr>
            <a:r>
              <a:rPr lang="en-US" sz="1800" dirty="0" smtClean="0"/>
              <a:t>....</a:t>
            </a:r>
          </a:p>
          <a:p>
            <a:pPr marL="0" indent="0">
              <a:buNone/>
            </a:pPr>
            <a:r>
              <a:rPr lang="en-US" sz="1800" dirty="0" smtClean="0"/>
              <a:t>&lt;/</a:t>
            </a:r>
            <a:r>
              <a:rPr lang="en-US" sz="1800" b="1" dirty="0" err="1" smtClean="0">
                <a:solidFill>
                  <a:schemeClr val="accent2">
                    <a:lumMod val="75000"/>
                  </a:schemeClr>
                </a:solidFill>
              </a:rPr>
              <a:t>textarea</a:t>
            </a:r>
            <a:r>
              <a:rPr lang="en-US" sz="1800" b="1" dirty="0" smtClean="0">
                <a:solidFill>
                  <a:schemeClr val="accent2">
                    <a:lumMod val="75000"/>
                  </a:schemeClr>
                </a:solidFill>
              </a:rPr>
              <a:t>&gt;</a:t>
            </a:r>
            <a:endParaRPr lang="en-US" sz="1800" dirty="0"/>
          </a:p>
          <a:p>
            <a:pPr marL="0" indent="0">
              <a:buNone/>
            </a:pPr>
            <a:r>
              <a:rPr lang="fr-FR" sz="1800" b="1" dirty="0" err="1" smtClean="0">
                <a:solidFill>
                  <a:schemeClr val="tx2">
                    <a:lumMod val="75000"/>
                  </a:schemeClr>
                </a:solidFill>
              </a:rPr>
              <a:t>name</a:t>
            </a:r>
            <a:r>
              <a:rPr lang="fr-FR" sz="1800" b="1" dirty="0" smtClean="0">
                <a:solidFill>
                  <a:schemeClr val="tx2">
                    <a:lumMod val="75000"/>
                  </a:schemeClr>
                </a:solidFill>
              </a:rPr>
              <a:t> </a:t>
            </a:r>
            <a:r>
              <a:rPr lang="fr-FR" sz="1800" dirty="0"/>
              <a:t>= </a:t>
            </a:r>
            <a:r>
              <a:rPr lang="fr-FR" sz="1800" dirty="0" smtClean="0"/>
              <a:t>indique le nom de la zone de texte,</a:t>
            </a:r>
          </a:p>
          <a:p>
            <a:pPr marL="0" indent="0">
              <a:buNone/>
            </a:pPr>
            <a:r>
              <a:rPr lang="fr-FR" sz="1800" b="1" dirty="0" err="1" smtClean="0">
                <a:solidFill>
                  <a:schemeClr val="tx2">
                    <a:lumMod val="75000"/>
                  </a:schemeClr>
                </a:solidFill>
              </a:rPr>
              <a:t>rows</a:t>
            </a:r>
            <a:r>
              <a:rPr lang="fr-FR" sz="1800" b="1" dirty="0" smtClean="0">
                <a:solidFill>
                  <a:schemeClr val="tx2">
                    <a:lumMod val="75000"/>
                  </a:schemeClr>
                </a:solidFill>
              </a:rPr>
              <a:t> </a:t>
            </a:r>
            <a:r>
              <a:rPr lang="fr-FR" sz="1800" dirty="0"/>
              <a:t>= indique le </a:t>
            </a:r>
            <a:r>
              <a:rPr lang="fr-FR" sz="1800" dirty="0" smtClean="0"/>
              <a:t>nombre de lignes de texte visibles</a:t>
            </a:r>
          </a:p>
          <a:p>
            <a:pPr marL="0" indent="0">
              <a:buNone/>
            </a:pPr>
            <a:r>
              <a:rPr lang="fr-FR" sz="1800" b="1" dirty="0" smtClean="0">
                <a:solidFill>
                  <a:schemeClr val="tx2">
                    <a:lumMod val="75000"/>
                  </a:schemeClr>
                </a:solidFill>
              </a:rPr>
              <a:t>cols </a:t>
            </a:r>
            <a:r>
              <a:rPr lang="fr-FR" sz="1800" dirty="0"/>
              <a:t>= indique le </a:t>
            </a:r>
            <a:r>
              <a:rPr lang="fr-FR" sz="1800" dirty="0" smtClean="0"/>
              <a:t>nombre de caractères par ligne (largeur de la zone),</a:t>
            </a:r>
            <a:endParaRPr lang="fr-FR" sz="1800" dirty="0"/>
          </a:p>
          <a:p>
            <a:pPr marL="0" indent="0">
              <a:buNone/>
            </a:pPr>
            <a:r>
              <a:rPr lang="fr-FR" sz="1800" dirty="0" smtClean="0"/>
              <a:t>exemple :</a:t>
            </a:r>
          </a:p>
          <a:p>
            <a:pPr marL="0" indent="0">
              <a:buNone/>
            </a:pPr>
            <a:r>
              <a:rPr lang="en-US" sz="1800" dirty="0"/>
              <a:t>&lt;</a:t>
            </a:r>
            <a:r>
              <a:rPr lang="en-US" sz="1800" b="1" dirty="0" err="1">
                <a:solidFill>
                  <a:schemeClr val="accent2">
                    <a:lumMod val="75000"/>
                  </a:schemeClr>
                </a:solidFill>
              </a:rPr>
              <a:t>textarea</a:t>
            </a:r>
            <a:r>
              <a:rPr lang="en-US" sz="1800" dirty="0"/>
              <a:t> </a:t>
            </a:r>
            <a:r>
              <a:rPr lang="en-US" sz="1800" b="1" dirty="0">
                <a:solidFill>
                  <a:schemeClr val="tx2">
                    <a:lumMod val="75000"/>
                  </a:schemeClr>
                </a:solidFill>
              </a:rPr>
              <a:t>name</a:t>
            </a:r>
            <a:r>
              <a:rPr lang="en-US" sz="1800" dirty="0"/>
              <a:t>="</a:t>
            </a:r>
            <a:r>
              <a:rPr lang="en-US" sz="1800" dirty="0" err="1"/>
              <a:t>letexte</a:t>
            </a:r>
            <a:r>
              <a:rPr lang="en-US" sz="1800" dirty="0"/>
              <a:t>"  </a:t>
            </a:r>
            <a:r>
              <a:rPr lang="en-US" sz="1800" b="1" dirty="0">
                <a:solidFill>
                  <a:schemeClr val="tx2">
                    <a:lumMod val="75000"/>
                  </a:schemeClr>
                </a:solidFill>
              </a:rPr>
              <a:t>rows</a:t>
            </a:r>
            <a:r>
              <a:rPr lang="en-US" sz="1800" dirty="0" smtClean="0"/>
              <a:t>="3" </a:t>
            </a:r>
            <a:r>
              <a:rPr lang="en-US" sz="1800" b="1" dirty="0">
                <a:solidFill>
                  <a:schemeClr val="tx2">
                    <a:lumMod val="75000"/>
                  </a:schemeClr>
                </a:solidFill>
              </a:rPr>
              <a:t>cols</a:t>
            </a:r>
            <a:r>
              <a:rPr lang="en-US" sz="1800" dirty="0" smtClean="0"/>
              <a:t>="25"&gt;</a:t>
            </a:r>
          </a:p>
          <a:p>
            <a:pPr marL="0" indent="0">
              <a:buNone/>
            </a:pPr>
            <a:r>
              <a:rPr lang="en-US" sz="1800" dirty="0"/>
              <a:t>&lt;/</a:t>
            </a:r>
            <a:r>
              <a:rPr lang="en-US" sz="1800" b="1" dirty="0" err="1">
                <a:solidFill>
                  <a:schemeClr val="accent2">
                    <a:lumMod val="75000"/>
                  </a:schemeClr>
                </a:solidFill>
              </a:rPr>
              <a:t>textarea</a:t>
            </a:r>
            <a:r>
              <a:rPr lang="en-US" sz="1800" b="1" dirty="0">
                <a:solidFill>
                  <a:schemeClr val="accent2">
                    <a:lumMod val="75000"/>
                  </a:schemeClr>
                </a:solidFill>
              </a:rPr>
              <a:t>&gt;</a:t>
            </a:r>
            <a:endParaRPr lang="en-US" sz="1800" dirty="0"/>
          </a:p>
          <a:p>
            <a:pPr marL="0" indent="0">
              <a:buNone/>
            </a:pPr>
            <a:endParaRPr lang="fr-FR" sz="1800" dirty="0" smtClean="0"/>
          </a:p>
          <a:p>
            <a:pPr marL="0" indent="0">
              <a:buNone/>
            </a:pPr>
            <a:endParaRPr lang="fr-FR" sz="1800" dirty="0" smtClean="0"/>
          </a:p>
        </p:txBody>
      </p:sp>
      <p:pic>
        <p:nvPicPr>
          <p:cNvPr id="61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5" y="5373216"/>
            <a:ext cx="3286793" cy="964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2739190"/>
      </p:ext>
    </p:extLst>
  </p:cSld>
  <p:clrMapOvr>
    <a:masterClrMapping/>
  </p:clrMapOvr>
  <p:transition spd="slow">
    <p:wipe dir="d"/>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8077200" cy="927120"/>
          </a:xfrm>
        </p:spPr>
        <p:txBody>
          <a:bodyPr/>
          <a:lstStyle/>
          <a:p>
            <a:r>
              <a:rPr lang="fr-FR" sz="3600" b="1" i="1" dirty="0" smtClean="0"/>
              <a:t>La balise </a:t>
            </a:r>
            <a:r>
              <a:rPr lang="fr-FR" sz="3600" b="1" i="1" dirty="0" smtClean="0">
                <a:solidFill>
                  <a:schemeClr val="accent2">
                    <a:lumMod val="75000"/>
                  </a:schemeClr>
                </a:solidFill>
              </a:rPr>
              <a:t>&lt;</a:t>
            </a:r>
            <a:r>
              <a:rPr lang="fr-FR" sz="3600" b="1" i="1" dirty="0" err="1" smtClean="0">
                <a:solidFill>
                  <a:schemeClr val="accent2">
                    <a:lumMod val="75000"/>
                  </a:schemeClr>
                </a:solidFill>
              </a:rPr>
              <a:t>button</a:t>
            </a:r>
            <a:r>
              <a:rPr lang="fr-FR" sz="3600" b="1" i="1" dirty="0" smtClean="0">
                <a:solidFill>
                  <a:schemeClr val="accent2">
                    <a:lumMod val="75000"/>
                  </a:schemeClr>
                </a:solidFill>
              </a:rPr>
              <a:t>&gt; ...&lt;/</a:t>
            </a:r>
            <a:r>
              <a:rPr lang="fr-FR" sz="3600" b="1" i="1" dirty="0" err="1" smtClean="0">
                <a:solidFill>
                  <a:schemeClr val="accent2">
                    <a:lumMod val="75000"/>
                  </a:schemeClr>
                </a:solidFill>
              </a:rPr>
              <a:t>button</a:t>
            </a:r>
            <a:r>
              <a:rPr lang="fr-FR" sz="3600" b="1" i="1" dirty="0" smtClean="0">
                <a:solidFill>
                  <a:schemeClr val="accent2">
                    <a:lumMod val="75000"/>
                  </a:schemeClr>
                </a:solidFill>
              </a:rPr>
              <a:t>&gt;</a:t>
            </a:r>
            <a:endParaRPr lang="fr-FR" sz="3600" b="1" i="1" dirty="0"/>
          </a:p>
        </p:txBody>
      </p:sp>
      <p:sp>
        <p:nvSpPr>
          <p:cNvPr id="3" name="Espace réservé du contenu 2"/>
          <p:cNvSpPr>
            <a:spLocks noGrp="1"/>
          </p:cNvSpPr>
          <p:nvPr>
            <p:ph idx="1"/>
          </p:nvPr>
        </p:nvSpPr>
        <p:spPr>
          <a:xfrm>
            <a:off x="755576" y="1268760"/>
            <a:ext cx="8274496" cy="5472608"/>
          </a:xfrm>
        </p:spPr>
        <p:txBody>
          <a:bodyPr numCol="1">
            <a:normAutofit/>
          </a:bodyPr>
          <a:lstStyle/>
          <a:p>
            <a:pPr marL="0" indent="0">
              <a:buNone/>
            </a:pPr>
            <a:r>
              <a:rPr lang="fr-FR" sz="1800" dirty="0"/>
              <a:t>La balise </a:t>
            </a:r>
            <a:r>
              <a:rPr lang="fr-FR" sz="1800" b="1" dirty="0">
                <a:solidFill>
                  <a:schemeClr val="accent2">
                    <a:lumMod val="75000"/>
                  </a:schemeClr>
                </a:solidFill>
              </a:rPr>
              <a:t>&lt;</a:t>
            </a:r>
            <a:r>
              <a:rPr lang="fr-FR" sz="1800" b="1" dirty="0" err="1" smtClean="0">
                <a:solidFill>
                  <a:schemeClr val="accent2">
                    <a:lumMod val="75000"/>
                  </a:schemeClr>
                </a:solidFill>
              </a:rPr>
              <a:t>button</a:t>
            </a:r>
            <a:r>
              <a:rPr lang="fr-FR" sz="1800" b="1" dirty="0" smtClean="0">
                <a:solidFill>
                  <a:schemeClr val="accent2">
                    <a:lumMod val="75000"/>
                  </a:schemeClr>
                </a:solidFill>
              </a:rPr>
              <a:t>&gt; </a:t>
            </a:r>
            <a:r>
              <a:rPr lang="fr-FR" sz="1800" dirty="0"/>
              <a:t>permet de </a:t>
            </a:r>
            <a:r>
              <a:rPr lang="fr-FR" sz="1800" dirty="0" smtClean="0"/>
              <a:t>définir un bouton personnalisé et qui pourra appeler une fonction </a:t>
            </a:r>
            <a:r>
              <a:rPr lang="fr-FR" sz="1800" dirty="0" err="1" smtClean="0"/>
              <a:t>javascript</a:t>
            </a:r>
            <a:r>
              <a:rPr lang="fr-FR" sz="1800" dirty="0" smtClean="0"/>
              <a:t> par exemple. syntaxe :</a:t>
            </a:r>
          </a:p>
          <a:p>
            <a:pPr marL="0" indent="0">
              <a:buNone/>
            </a:pPr>
            <a:r>
              <a:rPr lang="en-US" sz="1800" dirty="0" smtClean="0"/>
              <a:t>&lt;</a:t>
            </a:r>
            <a:r>
              <a:rPr lang="en-US" sz="1800" b="1" dirty="0" smtClean="0">
                <a:solidFill>
                  <a:schemeClr val="accent2">
                    <a:lumMod val="75000"/>
                  </a:schemeClr>
                </a:solidFill>
              </a:rPr>
              <a:t>button</a:t>
            </a:r>
            <a:r>
              <a:rPr lang="en-US" sz="1800" dirty="0" smtClean="0"/>
              <a:t> </a:t>
            </a:r>
            <a:r>
              <a:rPr lang="en-US" sz="1800" b="1" dirty="0" smtClean="0">
                <a:solidFill>
                  <a:schemeClr val="tx2">
                    <a:lumMod val="75000"/>
                  </a:schemeClr>
                </a:solidFill>
              </a:rPr>
              <a:t>name</a:t>
            </a:r>
            <a:r>
              <a:rPr lang="en-US" sz="1800" dirty="0" smtClean="0"/>
              <a:t>="</a:t>
            </a:r>
            <a:r>
              <a:rPr lang="en-US" sz="1800" dirty="0" err="1" smtClean="0"/>
              <a:t>letexte</a:t>
            </a:r>
            <a:r>
              <a:rPr lang="en-US" sz="1800" dirty="0" smtClean="0"/>
              <a:t>"  </a:t>
            </a:r>
            <a:r>
              <a:rPr lang="en-US" sz="1800" b="1" dirty="0" smtClean="0">
                <a:solidFill>
                  <a:schemeClr val="tx2">
                    <a:lumMod val="75000"/>
                  </a:schemeClr>
                </a:solidFill>
              </a:rPr>
              <a:t>type</a:t>
            </a:r>
            <a:r>
              <a:rPr lang="en-US" sz="1800" dirty="0" smtClean="0"/>
              <a:t>="</a:t>
            </a:r>
            <a:r>
              <a:rPr lang="en-US" sz="1800" dirty="0" err="1" smtClean="0"/>
              <a:t>type_bouton</a:t>
            </a:r>
            <a:r>
              <a:rPr lang="en-US" sz="1800" dirty="0" smtClean="0"/>
              <a:t>" </a:t>
            </a:r>
            <a:r>
              <a:rPr lang="en-US" sz="1800" b="1" dirty="0" smtClean="0">
                <a:solidFill>
                  <a:schemeClr val="tx2">
                    <a:lumMod val="75000"/>
                  </a:schemeClr>
                </a:solidFill>
              </a:rPr>
              <a:t>value</a:t>
            </a:r>
            <a:r>
              <a:rPr lang="en-US" sz="1800" dirty="0" smtClean="0"/>
              <a:t>="</a:t>
            </a:r>
            <a:r>
              <a:rPr lang="en-US" sz="1800" dirty="0" err="1" smtClean="0"/>
              <a:t>texte</a:t>
            </a:r>
            <a:r>
              <a:rPr lang="en-US" sz="1800" dirty="0" smtClean="0"/>
              <a:t>" ...&gt;</a:t>
            </a:r>
          </a:p>
          <a:p>
            <a:pPr marL="0" indent="0">
              <a:buNone/>
            </a:pPr>
            <a:endParaRPr lang="en-US" sz="1800" dirty="0" smtClean="0"/>
          </a:p>
          <a:p>
            <a:pPr marL="0" indent="0">
              <a:buNone/>
            </a:pPr>
            <a:r>
              <a:rPr lang="en-US" sz="1800" dirty="0" smtClean="0"/>
              <a:t>&lt;/</a:t>
            </a:r>
            <a:r>
              <a:rPr lang="en-US" sz="1800" b="1" dirty="0" smtClean="0">
                <a:solidFill>
                  <a:schemeClr val="accent2">
                    <a:lumMod val="75000"/>
                  </a:schemeClr>
                </a:solidFill>
              </a:rPr>
              <a:t>button&gt;</a:t>
            </a:r>
            <a:endParaRPr lang="en-US" sz="1800" dirty="0"/>
          </a:p>
          <a:p>
            <a:pPr marL="0" indent="0">
              <a:buNone/>
            </a:pPr>
            <a:r>
              <a:rPr lang="fr-FR" sz="1800" b="1" dirty="0" err="1" smtClean="0">
                <a:solidFill>
                  <a:schemeClr val="tx2">
                    <a:lumMod val="75000"/>
                  </a:schemeClr>
                </a:solidFill>
              </a:rPr>
              <a:t>name</a:t>
            </a:r>
            <a:r>
              <a:rPr lang="fr-FR" sz="1800" b="1" dirty="0" smtClean="0">
                <a:solidFill>
                  <a:schemeClr val="tx2">
                    <a:lumMod val="75000"/>
                  </a:schemeClr>
                </a:solidFill>
              </a:rPr>
              <a:t> </a:t>
            </a:r>
            <a:r>
              <a:rPr lang="fr-FR" sz="1800" dirty="0"/>
              <a:t>= </a:t>
            </a:r>
            <a:r>
              <a:rPr lang="fr-FR" sz="1800" dirty="0" smtClean="0"/>
              <a:t>indique le nom du bouton,</a:t>
            </a:r>
          </a:p>
          <a:p>
            <a:pPr marL="0" indent="0">
              <a:buNone/>
            </a:pPr>
            <a:r>
              <a:rPr lang="fr-FR" sz="1800" b="1" dirty="0" smtClean="0">
                <a:solidFill>
                  <a:schemeClr val="tx2">
                    <a:lumMod val="75000"/>
                  </a:schemeClr>
                </a:solidFill>
              </a:rPr>
              <a:t>type </a:t>
            </a:r>
            <a:r>
              <a:rPr lang="fr-FR" sz="1800" dirty="0"/>
              <a:t>= </a:t>
            </a:r>
            <a:r>
              <a:rPr lang="fr-FR" sz="1800" dirty="0" smtClean="0"/>
              <a:t>"</a:t>
            </a:r>
            <a:r>
              <a:rPr lang="fr-FR" sz="1800" dirty="0" err="1" smtClean="0"/>
              <a:t>button</a:t>
            </a:r>
            <a:r>
              <a:rPr lang="fr-FR" sz="1800" dirty="0" smtClean="0"/>
              <a:t>", "</a:t>
            </a:r>
            <a:r>
              <a:rPr lang="fr-FR" sz="1800" dirty="0" err="1" smtClean="0"/>
              <a:t>submit</a:t>
            </a:r>
            <a:r>
              <a:rPr lang="fr-FR" sz="1800" dirty="0" smtClean="0"/>
              <a:t>" ou "reset".</a:t>
            </a:r>
          </a:p>
          <a:p>
            <a:pPr marL="0" indent="0">
              <a:buNone/>
            </a:pPr>
            <a:r>
              <a:rPr lang="fr-FR" sz="1800" b="1" dirty="0" smtClean="0">
                <a:solidFill>
                  <a:schemeClr val="tx2">
                    <a:lumMod val="75000"/>
                  </a:schemeClr>
                </a:solidFill>
              </a:rPr>
              <a:t>value </a:t>
            </a:r>
            <a:r>
              <a:rPr lang="fr-FR" sz="1800" dirty="0"/>
              <a:t>= </a:t>
            </a:r>
            <a:r>
              <a:rPr lang="fr-FR" sz="1800" dirty="0" smtClean="0"/>
              <a:t>spécifie </a:t>
            </a:r>
            <a:r>
              <a:rPr lang="fr-FR" sz="1800" dirty="0"/>
              <a:t>le </a:t>
            </a:r>
            <a:r>
              <a:rPr lang="fr-FR" sz="1800" dirty="0" smtClean="0"/>
              <a:t>texte du bouton.</a:t>
            </a:r>
            <a:endParaRPr lang="fr-FR" sz="1800" dirty="0"/>
          </a:p>
          <a:p>
            <a:pPr marL="0" indent="0">
              <a:buNone/>
            </a:pPr>
            <a:r>
              <a:rPr lang="fr-FR" sz="1800" dirty="0" smtClean="0"/>
              <a:t>exemples :</a:t>
            </a:r>
          </a:p>
          <a:p>
            <a:pPr marL="0" indent="0">
              <a:buNone/>
            </a:pPr>
            <a:r>
              <a:rPr lang="fr-FR" sz="1800" dirty="0" smtClean="0"/>
              <a:t>&lt;</a:t>
            </a:r>
            <a:r>
              <a:rPr lang="fr-FR" sz="1800" b="1" dirty="0" err="1">
                <a:solidFill>
                  <a:schemeClr val="accent2">
                    <a:lumMod val="75000"/>
                  </a:schemeClr>
                </a:solidFill>
              </a:rPr>
              <a:t>button</a:t>
            </a:r>
            <a:r>
              <a:rPr lang="fr-FR" sz="1800" b="1" dirty="0">
                <a:solidFill>
                  <a:schemeClr val="accent2">
                    <a:lumMod val="75000"/>
                  </a:schemeClr>
                </a:solidFill>
              </a:rPr>
              <a:t> </a:t>
            </a:r>
            <a:r>
              <a:rPr lang="fr-FR" sz="1800" b="1" dirty="0" err="1">
                <a:solidFill>
                  <a:schemeClr val="tx2">
                    <a:lumMod val="75000"/>
                  </a:schemeClr>
                </a:solidFill>
              </a:rPr>
              <a:t>name</a:t>
            </a:r>
            <a:r>
              <a:rPr lang="fr-FR" sz="1800" dirty="0"/>
              <a:t>="reset" </a:t>
            </a:r>
            <a:r>
              <a:rPr lang="fr-FR" sz="1800" b="1" dirty="0">
                <a:solidFill>
                  <a:schemeClr val="tx2">
                    <a:lumMod val="75000"/>
                  </a:schemeClr>
                </a:solidFill>
              </a:rPr>
              <a:t>type</a:t>
            </a:r>
            <a:r>
              <a:rPr lang="fr-FR" sz="1800" dirty="0"/>
              <a:t>="reset"&gt; </a:t>
            </a:r>
            <a:r>
              <a:rPr lang="fr-FR" sz="1800" dirty="0" smtClean="0"/>
              <a:t>Effacer </a:t>
            </a:r>
            <a:r>
              <a:rPr lang="fr-FR" sz="1800" b="1" dirty="0" smtClean="0">
                <a:solidFill>
                  <a:schemeClr val="accent2">
                    <a:lumMod val="75000"/>
                  </a:schemeClr>
                </a:solidFill>
              </a:rPr>
              <a:t>&lt;/</a:t>
            </a:r>
            <a:r>
              <a:rPr lang="fr-FR" sz="1800" b="1" dirty="0" err="1">
                <a:solidFill>
                  <a:schemeClr val="accent2">
                    <a:lumMod val="75000"/>
                  </a:schemeClr>
                </a:solidFill>
              </a:rPr>
              <a:t>button</a:t>
            </a:r>
            <a:r>
              <a:rPr lang="fr-FR" sz="1800" dirty="0" smtClean="0"/>
              <a:t>&gt;</a:t>
            </a:r>
          </a:p>
          <a:p>
            <a:pPr marL="0" indent="0">
              <a:buNone/>
            </a:pPr>
            <a:r>
              <a:rPr lang="fr-FR" sz="1800" dirty="0" smtClean="0"/>
              <a:t>&lt;</a:t>
            </a:r>
            <a:r>
              <a:rPr lang="fr-FR" sz="1800" b="1" dirty="0" err="1">
                <a:solidFill>
                  <a:schemeClr val="accent2">
                    <a:lumMod val="75000"/>
                  </a:schemeClr>
                </a:solidFill>
              </a:rPr>
              <a:t>button</a:t>
            </a:r>
            <a:r>
              <a:rPr lang="fr-FR" sz="1800" b="1" dirty="0">
                <a:solidFill>
                  <a:schemeClr val="accent2">
                    <a:lumMod val="75000"/>
                  </a:schemeClr>
                </a:solidFill>
              </a:rPr>
              <a:t> </a:t>
            </a:r>
            <a:r>
              <a:rPr lang="fr-FR" sz="1800" dirty="0" smtClean="0"/>
              <a:t> </a:t>
            </a:r>
            <a:r>
              <a:rPr lang="fr-FR" sz="1800" b="1" dirty="0">
                <a:solidFill>
                  <a:schemeClr val="tx2">
                    <a:lumMod val="75000"/>
                  </a:schemeClr>
                </a:solidFill>
              </a:rPr>
              <a:t>type</a:t>
            </a:r>
            <a:r>
              <a:rPr lang="fr-FR" sz="1800" dirty="0" smtClean="0"/>
              <a:t>="</a:t>
            </a:r>
            <a:r>
              <a:rPr lang="fr-FR" sz="1800" dirty="0" err="1" smtClean="0"/>
              <a:t>button</a:t>
            </a:r>
            <a:r>
              <a:rPr lang="fr-FR" sz="1800" dirty="0" smtClean="0"/>
              <a:t>" </a:t>
            </a:r>
            <a:r>
              <a:rPr lang="en-US" sz="1800" dirty="0" err="1"/>
              <a:t>onclick</a:t>
            </a:r>
            <a:r>
              <a:rPr lang="en-US" sz="1800" dirty="0"/>
              <a:t>="</a:t>
            </a:r>
            <a:r>
              <a:rPr lang="en-US" sz="1800" dirty="0" smtClean="0"/>
              <a:t>alert</a:t>
            </a:r>
            <a:r>
              <a:rPr lang="en-US" sz="1800" dirty="0" smtClean="0"/>
              <a:t>(‘Bonjour </a:t>
            </a:r>
            <a:r>
              <a:rPr lang="en-US" sz="1800" dirty="0" smtClean="0"/>
              <a:t>à </a:t>
            </a:r>
            <a:r>
              <a:rPr lang="en-US" sz="1800" dirty="0" err="1" smtClean="0"/>
              <a:t>tous</a:t>
            </a:r>
            <a:r>
              <a:rPr lang="en-US" sz="1800" dirty="0" smtClean="0"/>
              <a:t>!')"&gt;Cliquer </a:t>
            </a:r>
            <a:r>
              <a:rPr lang="en-US" sz="1800" dirty="0" err="1" smtClean="0"/>
              <a:t>ici</a:t>
            </a:r>
            <a:r>
              <a:rPr lang="en-US" sz="1800" dirty="0" smtClean="0"/>
              <a:t> !</a:t>
            </a:r>
            <a:r>
              <a:rPr lang="fr-FR" sz="1800" dirty="0" smtClean="0"/>
              <a:t> </a:t>
            </a:r>
            <a:r>
              <a:rPr lang="fr-FR" sz="1800" b="1" dirty="0">
                <a:solidFill>
                  <a:schemeClr val="accent2">
                    <a:lumMod val="75000"/>
                  </a:schemeClr>
                </a:solidFill>
              </a:rPr>
              <a:t>&lt;/</a:t>
            </a:r>
            <a:r>
              <a:rPr lang="fr-FR" sz="1800" b="1" dirty="0" err="1">
                <a:solidFill>
                  <a:schemeClr val="accent2">
                    <a:lumMod val="75000"/>
                  </a:schemeClr>
                </a:solidFill>
              </a:rPr>
              <a:t>button</a:t>
            </a:r>
            <a:r>
              <a:rPr lang="fr-FR" sz="1800" dirty="0"/>
              <a:t>&gt;</a:t>
            </a:r>
          </a:p>
          <a:p>
            <a:pPr marL="0" indent="0">
              <a:buNone/>
            </a:pPr>
            <a:endParaRPr lang="fr-FR" sz="1800" dirty="0" smtClean="0"/>
          </a:p>
          <a:p>
            <a:pPr marL="0" indent="0">
              <a:buNone/>
            </a:pPr>
            <a:endParaRPr lang="fr-FR" sz="1800" dirty="0" smtClean="0"/>
          </a:p>
          <a:p>
            <a:pPr marL="0" indent="0">
              <a:buNone/>
            </a:pPr>
            <a:endParaRPr lang="fr-FR" sz="1800"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4899431"/>
            <a:ext cx="3777881" cy="16190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476238"/>
      </p:ext>
    </p:extLst>
  </p:cSld>
  <p:clrMapOvr>
    <a:masterClrMapping/>
  </p:clrMapOvr>
  <p:transition spd="slow">
    <p:wipe dir="d"/>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8077200" cy="927120"/>
          </a:xfrm>
        </p:spPr>
        <p:txBody>
          <a:bodyPr/>
          <a:lstStyle/>
          <a:p>
            <a:r>
              <a:rPr lang="fr-FR" sz="3600" b="1" i="1" dirty="0" smtClean="0"/>
              <a:t>Les balises </a:t>
            </a:r>
            <a:r>
              <a:rPr lang="fr-FR" sz="3200" b="1" i="1" dirty="0" smtClean="0">
                <a:solidFill>
                  <a:schemeClr val="accent2">
                    <a:lumMod val="75000"/>
                  </a:schemeClr>
                </a:solidFill>
              </a:rPr>
              <a:t>&lt;select&gt;, &lt;option&gt; et &lt;</a:t>
            </a:r>
            <a:r>
              <a:rPr lang="fr-FR" sz="3200" b="1" i="1" dirty="0" err="1" smtClean="0">
                <a:solidFill>
                  <a:schemeClr val="accent2">
                    <a:lumMod val="75000"/>
                  </a:schemeClr>
                </a:solidFill>
              </a:rPr>
              <a:t>optgroup</a:t>
            </a:r>
            <a:r>
              <a:rPr lang="fr-FR" sz="3200" b="1" i="1" dirty="0" smtClean="0">
                <a:solidFill>
                  <a:schemeClr val="accent2">
                    <a:lumMod val="75000"/>
                  </a:schemeClr>
                </a:solidFill>
              </a:rPr>
              <a:t>&gt;</a:t>
            </a:r>
            <a:endParaRPr lang="fr-FR" sz="3200" b="1" i="1" dirty="0"/>
          </a:p>
        </p:txBody>
      </p:sp>
      <p:sp>
        <p:nvSpPr>
          <p:cNvPr id="3" name="Espace réservé du contenu 2"/>
          <p:cNvSpPr>
            <a:spLocks noGrp="1"/>
          </p:cNvSpPr>
          <p:nvPr>
            <p:ph idx="1"/>
          </p:nvPr>
        </p:nvSpPr>
        <p:spPr>
          <a:xfrm>
            <a:off x="755576" y="1268760"/>
            <a:ext cx="8274496" cy="5472608"/>
          </a:xfrm>
        </p:spPr>
        <p:txBody>
          <a:bodyPr numCol="1">
            <a:normAutofit/>
          </a:bodyPr>
          <a:lstStyle/>
          <a:p>
            <a:pPr marL="0" indent="0">
              <a:buNone/>
            </a:pPr>
            <a:r>
              <a:rPr lang="fr-FR" sz="1800" dirty="0"/>
              <a:t>La balise </a:t>
            </a:r>
            <a:r>
              <a:rPr lang="fr-FR" sz="1800" b="1" dirty="0" smtClean="0">
                <a:solidFill>
                  <a:schemeClr val="accent2">
                    <a:lumMod val="75000"/>
                  </a:schemeClr>
                </a:solidFill>
              </a:rPr>
              <a:t>&lt;select&gt; </a:t>
            </a:r>
            <a:r>
              <a:rPr lang="fr-FR" sz="1800" dirty="0"/>
              <a:t>permet de </a:t>
            </a:r>
            <a:r>
              <a:rPr lang="fr-FR" sz="1800" dirty="0" smtClean="0"/>
              <a:t>définir une liste déroulante.</a:t>
            </a:r>
          </a:p>
          <a:p>
            <a:pPr marL="0" indent="0">
              <a:buNone/>
            </a:pPr>
            <a:r>
              <a:rPr lang="fr-FR" sz="1800" dirty="0" smtClean="0"/>
              <a:t>syntaxe :</a:t>
            </a:r>
          </a:p>
          <a:p>
            <a:pPr marL="0" indent="0">
              <a:buNone/>
            </a:pPr>
            <a:r>
              <a:rPr lang="en-US" sz="1800" dirty="0" smtClean="0"/>
              <a:t>&lt;</a:t>
            </a:r>
            <a:r>
              <a:rPr lang="en-US" sz="1800" b="1" dirty="0" smtClean="0">
                <a:solidFill>
                  <a:schemeClr val="accent2">
                    <a:lumMod val="75000"/>
                  </a:schemeClr>
                </a:solidFill>
              </a:rPr>
              <a:t>select</a:t>
            </a:r>
            <a:r>
              <a:rPr lang="en-US" sz="1800" dirty="0" smtClean="0"/>
              <a:t> </a:t>
            </a:r>
            <a:r>
              <a:rPr lang="en-US" sz="1800" b="1" dirty="0" smtClean="0">
                <a:solidFill>
                  <a:schemeClr val="tx2">
                    <a:lumMod val="75000"/>
                  </a:schemeClr>
                </a:solidFill>
              </a:rPr>
              <a:t>name</a:t>
            </a:r>
            <a:r>
              <a:rPr lang="en-US" sz="1800" dirty="0" smtClean="0"/>
              <a:t>="</a:t>
            </a:r>
            <a:r>
              <a:rPr lang="en-US" sz="1800" dirty="0" err="1" smtClean="0"/>
              <a:t>liste</a:t>
            </a:r>
            <a:r>
              <a:rPr lang="en-US" sz="1800" dirty="0" smtClean="0"/>
              <a:t>"  </a:t>
            </a:r>
            <a:r>
              <a:rPr lang="en-US" sz="1800" b="1" dirty="0" smtClean="0">
                <a:solidFill>
                  <a:schemeClr val="tx2">
                    <a:lumMod val="75000"/>
                  </a:schemeClr>
                </a:solidFill>
              </a:rPr>
              <a:t>size</a:t>
            </a:r>
            <a:r>
              <a:rPr lang="en-US" sz="1800" dirty="0" smtClean="0"/>
              <a:t>="</a:t>
            </a:r>
            <a:r>
              <a:rPr lang="en-US" sz="1800" dirty="0" err="1" smtClean="0"/>
              <a:t>nb_lignes</a:t>
            </a:r>
            <a:r>
              <a:rPr lang="en-US" sz="1800" dirty="0" smtClean="0"/>
              <a:t>" </a:t>
            </a:r>
            <a:r>
              <a:rPr lang="en-US" sz="1800" b="1" dirty="0" smtClean="0">
                <a:solidFill>
                  <a:schemeClr val="tx2">
                    <a:lumMod val="75000"/>
                  </a:schemeClr>
                </a:solidFill>
              </a:rPr>
              <a:t>multiple</a:t>
            </a:r>
            <a:r>
              <a:rPr lang="en-US" sz="1800" dirty="0" smtClean="0"/>
              <a:t>&gt;</a:t>
            </a:r>
          </a:p>
          <a:p>
            <a:pPr marL="0" indent="0">
              <a:buNone/>
            </a:pPr>
            <a:endParaRPr lang="en-US" sz="1800" dirty="0" smtClean="0"/>
          </a:p>
          <a:p>
            <a:pPr marL="0" indent="0">
              <a:buNone/>
            </a:pPr>
            <a:r>
              <a:rPr lang="en-US" sz="1800" dirty="0" smtClean="0"/>
              <a:t>&lt;/</a:t>
            </a:r>
            <a:r>
              <a:rPr lang="en-US" sz="1800" b="1" dirty="0" smtClean="0">
                <a:solidFill>
                  <a:schemeClr val="accent2">
                    <a:lumMod val="75000"/>
                  </a:schemeClr>
                </a:solidFill>
              </a:rPr>
              <a:t>select&gt;</a:t>
            </a:r>
            <a:endParaRPr lang="en-US" sz="1800" dirty="0"/>
          </a:p>
          <a:p>
            <a:pPr marL="0" indent="0">
              <a:buNone/>
            </a:pPr>
            <a:r>
              <a:rPr lang="fr-FR" sz="1800" b="1" dirty="0" err="1" smtClean="0">
                <a:solidFill>
                  <a:schemeClr val="tx2">
                    <a:lumMod val="75000"/>
                  </a:schemeClr>
                </a:solidFill>
              </a:rPr>
              <a:t>name</a:t>
            </a:r>
            <a:r>
              <a:rPr lang="fr-FR" sz="1800" b="1" dirty="0" smtClean="0">
                <a:solidFill>
                  <a:schemeClr val="tx2">
                    <a:lumMod val="75000"/>
                  </a:schemeClr>
                </a:solidFill>
              </a:rPr>
              <a:t> </a:t>
            </a:r>
            <a:r>
              <a:rPr lang="fr-FR" sz="1800" dirty="0"/>
              <a:t>= </a:t>
            </a:r>
            <a:r>
              <a:rPr lang="fr-FR" sz="1800" dirty="0" smtClean="0"/>
              <a:t>indique le nom de la liste déroulante,</a:t>
            </a:r>
          </a:p>
          <a:p>
            <a:pPr marL="0" indent="0">
              <a:buNone/>
            </a:pPr>
            <a:r>
              <a:rPr lang="fr-FR" sz="1800" b="1" dirty="0" smtClean="0">
                <a:solidFill>
                  <a:schemeClr val="tx2">
                    <a:lumMod val="75000"/>
                  </a:schemeClr>
                </a:solidFill>
              </a:rPr>
              <a:t>size </a:t>
            </a:r>
            <a:r>
              <a:rPr lang="fr-FR" sz="1800" dirty="0"/>
              <a:t>= </a:t>
            </a:r>
            <a:r>
              <a:rPr lang="fr-FR" sz="1800" dirty="0" smtClean="0"/>
              <a:t>nombre de lignes affichées dans la liste.</a:t>
            </a:r>
          </a:p>
          <a:p>
            <a:pPr marL="0" indent="0">
              <a:buNone/>
            </a:pPr>
            <a:r>
              <a:rPr lang="fr-FR" sz="1800" b="1" dirty="0" smtClean="0">
                <a:solidFill>
                  <a:schemeClr val="tx2">
                    <a:lumMod val="75000"/>
                  </a:schemeClr>
                </a:solidFill>
              </a:rPr>
              <a:t>multiple</a:t>
            </a:r>
            <a:r>
              <a:rPr lang="fr-FR" sz="1800" dirty="0" smtClean="0"/>
              <a:t> indique si plusieurs choix peuvent être effectués. Dans ce cas, le nom indiqué dans l'attribut </a:t>
            </a:r>
            <a:r>
              <a:rPr lang="fr-FR" sz="1800" b="1" dirty="0" err="1">
                <a:solidFill>
                  <a:schemeClr val="tx2">
                    <a:lumMod val="75000"/>
                  </a:schemeClr>
                </a:solidFill>
              </a:rPr>
              <a:t>name</a:t>
            </a:r>
            <a:r>
              <a:rPr lang="fr-FR" sz="1800" dirty="0" smtClean="0"/>
              <a:t> doit être suivi de crochets : [] ex : </a:t>
            </a:r>
            <a:r>
              <a:rPr lang="fr-FR" sz="1800" dirty="0" err="1" smtClean="0"/>
              <a:t>name</a:t>
            </a:r>
            <a:r>
              <a:rPr lang="fr-FR" sz="1800" dirty="0" smtClean="0"/>
              <a:t>="autos[]" multiple</a:t>
            </a:r>
          </a:p>
          <a:p>
            <a:pPr marL="0" indent="0">
              <a:buNone/>
            </a:pPr>
            <a:r>
              <a:rPr lang="fr-FR" sz="1800" dirty="0" smtClean="0"/>
              <a:t> exemples :</a:t>
            </a:r>
          </a:p>
          <a:p>
            <a:pPr marL="0" indent="0">
              <a:buNone/>
            </a:pPr>
            <a:r>
              <a:rPr lang="fr-FR" sz="1800" dirty="0" smtClean="0"/>
              <a:t>&lt;</a:t>
            </a:r>
            <a:r>
              <a:rPr lang="fr-FR" sz="1800" b="1" dirty="0" smtClean="0">
                <a:solidFill>
                  <a:schemeClr val="accent2">
                    <a:lumMod val="75000"/>
                  </a:schemeClr>
                </a:solidFill>
              </a:rPr>
              <a:t>select  </a:t>
            </a:r>
            <a:r>
              <a:rPr lang="fr-FR" sz="1800" b="1" dirty="0" err="1">
                <a:solidFill>
                  <a:schemeClr val="tx2">
                    <a:lumMod val="75000"/>
                  </a:schemeClr>
                </a:solidFill>
              </a:rPr>
              <a:t>name</a:t>
            </a:r>
            <a:r>
              <a:rPr lang="fr-FR" sz="1800" dirty="0" smtClean="0"/>
              <a:t>="villes" </a:t>
            </a:r>
            <a:r>
              <a:rPr lang="fr-FR" sz="1800" b="1" dirty="0" smtClean="0">
                <a:solidFill>
                  <a:schemeClr val="tx2">
                    <a:lumMod val="75000"/>
                  </a:schemeClr>
                </a:solidFill>
              </a:rPr>
              <a:t>size</a:t>
            </a:r>
            <a:r>
              <a:rPr lang="fr-FR" sz="1800" dirty="0" smtClean="0"/>
              <a:t>="8"&gt;</a:t>
            </a:r>
          </a:p>
          <a:p>
            <a:pPr marL="0" indent="0">
              <a:buNone/>
            </a:pPr>
            <a:r>
              <a:rPr lang="fr-FR" sz="1800" dirty="0" smtClean="0"/>
              <a:t>    &lt;option&gt;</a:t>
            </a:r>
          </a:p>
          <a:p>
            <a:pPr marL="0" indent="0">
              <a:buNone/>
            </a:pPr>
            <a:r>
              <a:rPr lang="fr-FR" sz="1800" dirty="0"/>
              <a:t> </a:t>
            </a:r>
            <a:r>
              <a:rPr lang="fr-FR" sz="1800" dirty="0" smtClean="0"/>
              <a:t>   ......</a:t>
            </a:r>
          </a:p>
          <a:p>
            <a:pPr marL="0" indent="0">
              <a:buNone/>
            </a:pPr>
            <a:r>
              <a:rPr lang="fr-FR" sz="1800" dirty="0"/>
              <a:t> </a:t>
            </a:r>
            <a:r>
              <a:rPr lang="fr-FR" sz="1800" dirty="0" smtClean="0"/>
              <a:t>   &lt;option&gt;</a:t>
            </a:r>
            <a:endParaRPr lang="fr-FR" sz="1800" dirty="0"/>
          </a:p>
          <a:p>
            <a:pPr marL="0" indent="0">
              <a:buNone/>
            </a:pPr>
            <a:r>
              <a:rPr lang="fr-FR" sz="1800" b="1" dirty="0" smtClean="0">
                <a:solidFill>
                  <a:schemeClr val="accent2">
                    <a:lumMod val="75000"/>
                  </a:schemeClr>
                </a:solidFill>
              </a:rPr>
              <a:t>&lt;/select</a:t>
            </a:r>
            <a:r>
              <a:rPr lang="fr-FR" sz="1800" dirty="0" smtClean="0"/>
              <a:t>&gt;</a:t>
            </a:r>
          </a:p>
          <a:p>
            <a:pPr marL="0" indent="0">
              <a:buNone/>
            </a:pPr>
            <a:endParaRPr lang="fr-FR" sz="1800" dirty="0" smtClean="0"/>
          </a:p>
          <a:p>
            <a:pPr marL="0" indent="0">
              <a:buNone/>
            </a:pPr>
            <a:endParaRPr lang="fr-FR" sz="1800" dirty="0" smtClean="0"/>
          </a:p>
          <a:p>
            <a:pPr marL="0" indent="0">
              <a:buNone/>
            </a:pPr>
            <a:endParaRPr lang="fr-FR" sz="1800" dirty="0" smtClean="0"/>
          </a:p>
        </p:txBody>
      </p:sp>
    </p:spTree>
    <p:extLst>
      <p:ext uri="{BB962C8B-B14F-4D97-AF65-F5344CB8AC3E}">
        <p14:creationId xmlns:p14="http://schemas.microsoft.com/office/powerpoint/2010/main" val="4188326110"/>
      </p:ext>
    </p:extLst>
  </p:cSld>
  <p:clrMapOvr>
    <a:masterClrMapping/>
  </p:clrMapOvr>
  <p:transition spd="slow">
    <p:wipe dir="d"/>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8077200" cy="927120"/>
          </a:xfrm>
        </p:spPr>
        <p:txBody>
          <a:bodyPr/>
          <a:lstStyle/>
          <a:p>
            <a:r>
              <a:rPr lang="fr-FR" sz="3600" b="1" i="1" dirty="0" smtClean="0"/>
              <a:t>Les balises </a:t>
            </a:r>
            <a:r>
              <a:rPr lang="fr-FR" sz="3200" b="1" i="1" dirty="0" smtClean="0">
                <a:solidFill>
                  <a:schemeClr val="accent2">
                    <a:lumMod val="75000"/>
                  </a:schemeClr>
                </a:solidFill>
              </a:rPr>
              <a:t>&lt;select&gt;, &lt;option&gt; et </a:t>
            </a:r>
            <a:r>
              <a:rPr lang="fr-FR" sz="3200" b="1" i="1" dirty="0" err="1" smtClean="0">
                <a:solidFill>
                  <a:schemeClr val="accent2">
                    <a:lumMod val="75000"/>
                  </a:schemeClr>
                </a:solidFill>
              </a:rPr>
              <a:t>optgroup</a:t>
            </a:r>
            <a:r>
              <a:rPr lang="fr-FR" sz="3200" b="1" i="1" dirty="0" smtClean="0">
                <a:solidFill>
                  <a:schemeClr val="accent2">
                    <a:lumMod val="75000"/>
                  </a:schemeClr>
                </a:solidFill>
              </a:rPr>
              <a:t>&gt;</a:t>
            </a:r>
            <a:endParaRPr lang="fr-FR" sz="3200" b="1" i="1" dirty="0"/>
          </a:p>
        </p:txBody>
      </p:sp>
      <p:sp>
        <p:nvSpPr>
          <p:cNvPr id="3" name="Espace réservé du contenu 2"/>
          <p:cNvSpPr>
            <a:spLocks noGrp="1"/>
          </p:cNvSpPr>
          <p:nvPr>
            <p:ph idx="1"/>
          </p:nvPr>
        </p:nvSpPr>
        <p:spPr>
          <a:xfrm>
            <a:off x="755576" y="1268760"/>
            <a:ext cx="8274496" cy="5472608"/>
          </a:xfrm>
        </p:spPr>
        <p:txBody>
          <a:bodyPr numCol="1">
            <a:normAutofit/>
          </a:bodyPr>
          <a:lstStyle/>
          <a:p>
            <a:pPr marL="0" indent="0">
              <a:buNone/>
            </a:pPr>
            <a:r>
              <a:rPr lang="fr-FR" sz="1800" dirty="0"/>
              <a:t>La balise </a:t>
            </a:r>
            <a:r>
              <a:rPr lang="fr-FR" sz="1800" b="1" dirty="0" smtClean="0">
                <a:solidFill>
                  <a:schemeClr val="accent2">
                    <a:lumMod val="75000"/>
                  </a:schemeClr>
                </a:solidFill>
              </a:rPr>
              <a:t>&lt;option&gt; </a:t>
            </a:r>
            <a:r>
              <a:rPr lang="fr-FR" sz="1800" dirty="0"/>
              <a:t>permet de </a:t>
            </a:r>
            <a:r>
              <a:rPr lang="fr-FR" sz="1800" dirty="0" smtClean="0"/>
              <a:t>définir chaque élément d'une liste déroulante.</a:t>
            </a:r>
          </a:p>
          <a:p>
            <a:pPr marL="0" indent="0">
              <a:buNone/>
            </a:pPr>
            <a:r>
              <a:rPr lang="fr-FR" sz="1800" dirty="0" smtClean="0"/>
              <a:t>syntaxe :</a:t>
            </a:r>
          </a:p>
          <a:p>
            <a:pPr marL="0" indent="0">
              <a:buNone/>
            </a:pPr>
            <a:r>
              <a:rPr lang="en-US" sz="1800" dirty="0"/>
              <a:t>&lt;</a:t>
            </a:r>
            <a:r>
              <a:rPr lang="en-US" sz="1800" b="1" dirty="0">
                <a:solidFill>
                  <a:schemeClr val="accent2">
                    <a:lumMod val="75000"/>
                  </a:schemeClr>
                </a:solidFill>
              </a:rPr>
              <a:t>option</a:t>
            </a:r>
            <a:r>
              <a:rPr lang="en-US" sz="1800" dirty="0"/>
              <a:t> </a:t>
            </a:r>
            <a:r>
              <a:rPr lang="en-US" sz="1800" b="1" dirty="0">
                <a:solidFill>
                  <a:schemeClr val="tx2">
                    <a:lumMod val="75000"/>
                  </a:schemeClr>
                </a:solidFill>
              </a:rPr>
              <a:t>value</a:t>
            </a:r>
            <a:r>
              <a:rPr lang="en-US" sz="1800" dirty="0"/>
              <a:t>="</a:t>
            </a:r>
            <a:r>
              <a:rPr lang="en-US" sz="1800" dirty="0" err="1"/>
              <a:t>valeur</a:t>
            </a:r>
            <a:r>
              <a:rPr lang="en-US" sz="1800" dirty="0"/>
              <a:t> </a:t>
            </a:r>
            <a:r>
              <a:rPr lang="en-US" sz="1800" dirty="0" err="1"/>
              <a:t>initiale</a:t>
            </a:r>
            <a:r>
              <a:rPr lang="en-US" sz="1800" dirty="0"/>
              <a:t>"  </a:t>
            </a:r>
            <a:r>
              <a:rPr lang="en-US" sz="1800" b="1" dirty="0">
                <a:solidFill>
                  <a:schemeClr val="tx2">
                    <a:lumMod val="75000"/>
                  </a:schemeClr>
                </a:solidFill>
              </a:rPr>
              <a:t>label</a:t>
            </a:r>
            <a:r>
              <a:rPr lang="en-US" sz="1800" dirty="0"/>
              <a:t>="</a:t>
            </a:r>
            <a:r>
              <a:rPr lang="en-US" sz="1800" dirty="0" err="1"/>
              <a:t>valeur</a:t>
            </a:r>
            <a:r>
              <a:rPr lang="en-US" sz="1800" dirty="0"/>
              <a:t> </a:t>
            </a:r>
            <a:r>
              <a:rPr lang="en-US" sz="1800" dirty="0" err="1"/>
              <a:t>affichée</a:t>
            </a:r>
            <a:r>
              <a:rPr lang="en-US" sz="1800" dirty="0"/>
              <a:t>"  </a:t>
            </a:r>
            <a:r>
              <a:rPr lang="en-US" sz="1800" b="1" dirty="0">
                <a:solidFill>
                  <a:schemeClr val="tx2">
                    <a:lumMod val="75000"/>
                  </a:schemeClr>
                </a:solidFill>
              </a:rPr>
              <a:t>selected</a:t>
            </a:r>
            <a:r>
              <a:rPr lang="en-US" sz="1800" dirty="0"/>
              <a:t>&gt;</a:t>
            </a:r>
            <a:endParaRPr lang="fr-FR" sz="1800" dirty="0" smtClean="0"/>
          </a:p>
          <a:p>
            <a:pPr marL="0" indent="0">
              <a:buNone/>
            </a:pPr>
            <a:r>
              <a:rPr lang="en-US" sz="1800" dirty="0" smtClean="0"/>
              <a:t>    </a:t>
            </a:r>
            <a:r>
              <a:rPr lang="en-US" sz="1800" dirty="0" err="1" smtClean="0"/>
              <a:t>contenu</a:t>
            </a:r>
            <a:r>
              <a:rPr lang="en-US" sz="1800" dirty="0" smtClean="0"/>
              <a:t> de </a:t>
            </a:r>
            <a:r>
              <a:rPr lang="en-US" sz="1800" dirty="0" err="1" smtClean="0"/>
              <a:t>l'option</a:t>
            </a:r>
            <a:endParaRPr lang="en-US" sz="1800" dirty="0" smtClean="0"/>
          </a:p>
          <a:p>
            <a:pPr marL="0" indent="0">
              <a:buNone/>
            </a:pPr>
            <a:r>
              <a:rPr lang="en-US" sz="1800" dirty="0" smtClean="0"/>
              <a:t>&lt;/</a:t>
            </a:r>
            <a:r>
              <a:rPr lang="en-US" sz="1800" b="1" dirty="0" smtClean="0">
                <a:solidFill>
                  <a:schemeClr val="accent2">
                    <a:lumMod val="75000"/>
                  </a:schemeClr>
                </a:solidFill>
              </a:rPr>
              <a:t>option&gt;</a:t>
            </a:r>
            <a:endParaRPr lang="en-US" sz="1800" dirty="0"/>
          </a:p>
          <a:p>
            <a:pPr marL="0" indent="0">
              <a:buNone/>
            </a:pPr>
            <a:r>
              <a:rPr lang="fr-FR" sz="1800" b="1" dirty="0" smtClean="0">
                <a:solidFill>
                  <a:schemeClr val="tx2">
                    <a:lumMod val="75000"/>
                  </a:schemeClr>
                </a:solidFill>
              </a:rPr>
              <a:t>value </a:t>
            </a:r>
            <a:r>
              <a:rPr lang="fr-FR" sz="1800" dirty="0"/>
              <a:t>= </a:t>
            </a:r>
            <a:r>
              <a:rPr lang="fr-FR" sz="1800" dirty="0" smtClean="0"/>
              <a:t>Valeur initiale de l'option. Si elle n'est pas indiquée, c'est le contenu qui est utilisé. </a:t>
            </a:r>
          </a:p>
          <a:p>
            <a:pPr marL="0" indent="0">
              <a:buNone/>
            </a:pPr>
            <a:r>
              <a:rPr lang="fr-FR" sz="1800" b="1" dirty="0" smtClean="0">
                <a:solidFill>
                  <a:schemeClr val="tx2">
                    <a:lumMod val="75000"/>
                  </a:schemeClr>
                </a:solidFill>
              </a:rPr>
              <a:t>label </a:t>
            </a:r>
            <a:r>
              <a:rPr lang="fr-FR" sz="1800" dirty="0"/>
              <a:t>= </a:t>
            </a:r>
            <a:r>
              <a:rPr lang="fr-FR" sz="1800" dirty="0" smtClean="0"/>
              <a:t>étiquette </a:t>
            </a:r>
            <a:r>
              <a:rPr lang="fr-FR" sz="1800" dirty="0"/>
              <a:t>de l'option. Si elle n'est pas indiquée, c'est le contenu qui est utilisé. </a:t>
            </a:r>
            <a:endParaRPr lang="fr-FR" sz="1800" dirty="0" smtClean="0"/>
          </a:p>
          <a:p>
            <a:pPr marL="0" indent="0">
              <a:buNone/>
            </a:pPr>
            <a:r>
              <a:rPr lang="fr-FR" sz="1800" b="1" dirty="0" err="1" smtClean="0">
                <a:solidFill>
                  <a:schemeClr val="tx2">
                    <a:lumMod val="75000"/>
                  </a:schemeClr>
                </a:solidFill>
              </a:rPr>
              <a:t>selected</a:t>
            </a:r>
            <a:r>
              <a:rPr lang="fr-FR" sz="1800" dirty="0" smtClean="0"/>
              <a:t> indique si l'option est présélectionnée.</a:t>
            </a:r>
          </a:p>
          <a:p>
            <a:pPr marL="0" indent="0">
              <a:buNone/>
            </a:pPr>
            <a:r>
              <a:rPr lang="fr-FR" sz="1800" dirty="0" smtClean="0"/>
              <a:t> exemples :</a:t>
            </a:r>
          </a:p>
          <a:p>
            <a:pPr marL="0" indent="0">
              <a:buNone/>
            </a:pPr>
            <a:r>
              <a:rPr lang="fr-FR" sz="1800" dirty="0" smtClean="0"/>
              <a:t>&lt;</a:t>
            </a:r>
            <a:r>
              <a:rPr lang="fr-FR" sz="1800" b="1" dirty="0" smtClean="0">
                <a:solidFill>
                  <a:schemeClr val="accent2">
                    <a:lumMod val="75000"/>
                  </a:schemeClr>
                </a:solidFill>
              </a:rPr>
              <a:t>select  </a:t>
            </a:r>
            <a:r>
              <a:rPr lang="fr-FR" sz="1800" b="1" dirty="0" err="1">
                <a:solidFill>
                  <a:schemeClr val="tx2">
                    <a:lumMod val="75000"/>
                  </a:schemeClr>
                </a:solidFill>
              </a:rPr>
              <a:t>name</a:t>
            </a:r>
            <a:r>
              <a:rPr lang="fr-FR" sz="1800" dirty="0" smtClean="0"/>
              <a:t>="villes" </a:t>
            </a:r>
            <a:r>
              <a:rPr lang="fr-FR" sz="1800" b="1" dirty="0" smtClean="0">
                <a:solidFill>
                  <a:schemeClr val="tx2">
                    <a:lumMod val="75000"/>
                  </a:schemeClr>
                </a:solidFill>
              </a:rPr>
              <a:t>size</a:t>
            </a:r>
            <a:r>
              <a:rPr lang="fr-FR" sz="1800" dirty="0" smtClean="0"/>
              <a:t>="8"&gt;</a:t>
            </a:r>
          </a:p>
          <a:p>
            <a:pPr marL="0" indent="0">
              <a:buNone/>
            </a:pPr>
            <a:r>
              <a:rPr lang="fr-FR" sz="1800" dirty="0" smtClean="0"/>
              <a:t>       </a:t>
            </a:r>
            <a:r>
              <a:rPr lang="fr-FR" sz="1800" dirty="0"/>
              <a:t>&lt;</a:t>
            </a:r>
            <a:r>
              <a:rPr lang="fr-FR" sz="1800" b="1" dirty="0">
                <a:solidFill>
                  <a:schemeClr val="accent2">
                    <a:lumMod val="75000"/>
                  </a:schemeClr>
                </a:solidFill>
              </a:rPr>
              <a:t>option</a:t>
            </a:r>
            <a:r>
              <a:rPr lang="fr-FR" sz="1800" dirty="0"/>
              <a:t> </a:t>
            </a:r>
            <a:r>
              <a:rPr lang="fr-FR" sz="1800" dirty="0" smtClean="0"/>
              <a:t> </a:t>
            </a:r>
            <a:r>
              <a:rPr lang="fr-FR" sz="1800" b="1" dirty="0">
                <a:solidFill>
                  <a:schemeClr val="tx2">
                    <a:lumMod val="75000"/>
                  </a:schemeClr>
                </a:solidFill>
              </a:rPr>
              <a:t>value</a:t>
            </a:r>
            <a:r>
              <a:rPr lang="fr-FR" sz="1800" dirty="0"/>
              <a:t>="Marseille"&gt;Marseille</a:t>
            </a:r>
            <a:r>
              <a:rPr lang="fr-FR" sz="1800" b="1" dirty="0">
                <a:solidFill>
                  <a:schemeClr val="accent2">
                    <a:lumMod val="75000"/>
                  </a:schemeClr>
                </a:solidFill>
              </a:rPr>
              <a:t>&lt;/option&gt;</a:t>
            </a:r>
          </a:p>
          <a:p>
            <a:pPr marL="0" indent="0">
              <a:buNone/>
            </a:pPr>
            <a:r>
              <a:rPr lang="fr-FR" sz="1800" dirty="0"/>
              <a:t>       &lt;</a:t>
            </a:r>
            <a:r>
              <a:rPr lang="fr-FR" sz="1800" b="1" dirty="0">
                <a:solidFill>
                  <a:schemeClr val="accent2">
                    <a:lumMod val="75000"/>
                  </a:schemeClr>
                </a:solidFill>
              </a:rPr>
              <a:t>option</a:t>
            </a:r>
            <a:r>
              <a:rPr lang="fr-FR" sz="1800" dirty="0"/>
              <a:t> </a:t>
            </a:r>
            <a:r>
              <a:rPr lang="fr-FR" sz="1800" dirty="0" smtClean="0"/>
              <a:t> </a:t>
            </a:r>
            <a:r>
              <a:rPr lang="fr-FR" sz="1800" b="1" dirty="0">
                <a:solidFill>
                  <a:schemeClr val="tx2">
                    <a:lumMod val="75000"/>
                  </a:schemeClr>
                </a:solidFill>
              </a:rPr>
              <a:t>value</a:t>
            </a:r>
            <a:r>
              <a:rPr lang="fr-FR" sz="1800" dirty="0"/>
              <a:t>="Limoges"&gt;Limoges</a:t>
            </a:r>
            <a:r>
              <a:rPr lang="fr-FR" sz="1800" b="1" dirty="0">
                <a:solidFill>
                  <a:schemeClr val="accent2">
                    <a:lumMod val="75000"/>
                  </a:schemeClr>
                </a:solidFill>
              </a:rPr>
              <a:t>&lt;/option&gt; </a:t>
            </a:r>
          </a:p>
          <a:p>
            <a:pPr marL="0" indent="0">
              <a:buNone/>
            </a:pPr>
            <a:r>
              <a:rPr lang="fr-FR" sz="1800" b="1" dirty="0" smtClean="0">
                <a:solidFill>
                  <a:schemeClr val="accent2">
                    <a:lumMod val="75000"/>
                  </a:schemeClr>
                </a:solidFill>
              </a:rPr>
              <a:t>&lt;/select</a:t>
            </a:r>
            <a:r>
              <a:rPr lang="fr-FR" sz="1800" dirty="0" smtClean="0"/>
              <a:t>&gt;</a:t>
            </a:r>
          </a:p>
          <a:p>
            <a:pPr marL="0" indent="0">
              <a:buNone/>
            </a:pPr>
            <a:endParaRPr lang="fr-FR" sz="1800" dirty="0" smtClean="0"/>
          </a:p>
          <a:p>
            <a:pPr marL="0" indent="0">
              <a:buNone/>
            </a:pPr>
            <a:endParaRPr lang="fr-FR" sz="1800" dirty="0" smtClean="0"/>
          </a:p>
          <a:p>
            <a:pPr marL="0" indent="0">
              <a:buNone/>
            </a:pPr>
            <a:endParaRPr lang="fr-FR" sz="1800"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4093839"/>
            <a:ext cx="1440160" cy="2348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2996576"/>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684213" y="274638"/>
            <a:ext cx="8002587"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fr-FR" sz="2400">
                <a:latin typeface="Verdana" pitchFamily="34" charset="0"/>
              </a:rPr>
              <a:t>Syntaxe HTML</a:t>
            </a:r>
          </a:p>
        </p:txBody>
      </p:sp>
      <p:sp>
        <p:nvSpPr>
          <p:cNvPr id="8195" name="Rectangle 3"/>
          <p:cNvSpPr>
            <a:spLocks noChangeArrowheads="1"/>
          </p:cNvSpPr>
          <p:nvPr/>
        </p:nvSpPr>
        <p:spPr bwMode="auto">
          <a:xfrm>
            <a:off x="611188" y="1236663"/>
            <a:ext cx="8281987"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fontAlgn="auto">
              <a:spcBef>
                <a:spcPct val="20000"/>
              </a:spcBef>
              <a:spcAft>
                <a:spcPts val="0"/>
              </a:spcAft>
              <a:defRPr/>
            </a:pPr>
            <a:r>
              <a:rPr lang="fr-FR" b="1" dirty="0">
                <a:solidFill>
                  <a:schemeClr val="accent6">
                    <a:lumMod val="50000"/>
                  </a:schemeClr>
                </a:solidFill>
                <a:latin typeface="Verdana" pitchFamily="34" charset="0"/>
                <a:cs typeface="+mn-cs"/>
              </a:rPr>
              <a:t>Les commentaires:</a:t>
            </a:r>
          </a:p>
          <a:p>
            <a:pPr marL="342900" indent="-342900" algn="just" fontAlgn="auto">
              <a:spcBef>
                <a:spcPct val="20000"/>
              </a:spcBef>
              <a:spcAft>
                <a:spcPts val="0"/>
              </a:spcAft>
              <a:defRPr/>
            </a:pPr>
            <a:r>
              <a:rPr lang="fr-FR" dirty="0">
                <a:latin typeface="Verdana" pitchFamily="34" charset="0"/>
                <a:cs typeface="+mn-cs"/>
              </a:rPr>
              <a:t>En HTML les commentaires sont délimités par &lt;!-- et </a:t>
            </a:r>
            <a:r>
              <a:rPr lang="fr-FR" dirty="0">
                <a:latin typeface="Verdana" pitchFamily="34" charset="0"/>
                <a:cs typeface="+mn-cs"/>
                <a:sym typeface="Wingdings" pitchFamily="2" charset="2"/>
              </a:rPr>
              <a:t>--&gt; tout ce qui se trouve à </a:t>
            </a:r>
            <a:r>
              <a:rPr lang="fr-FR" dirty="0" smtClean="0">
                <a:latin typeface="Verdana" pitchFamily="34" charset="0"/>
                <a:cs typeface="+mn-cs"/>
                <a:sym typeface="Wingdings" pitchFamily="2" charset="2"/>
              </a:rPr>
              <a:t>l’intérieur </a:t>
            </a:r>
            <a:r>
              <a:rPr lang="fr-FR" dirty="0">
                <a:latin typeface="Verdana" pitchFamily="34" charset="0"/>
                <a:cs typeface="+mn-cs"/>
                <a:sym typeface="Wingdings" pitchFamily="2" charset="2"/>
              </a:rPr>
              <a:t>des délimiteurs est ignoré par le navigateur.</a:t>
            </a:r>
          </a:p>
          <a:p>
            <a:pPr marL="342900" indent="-342900" algn="just" fontAlgn="auto">
              <a:spcBef>
                <a:spcPct val="20000"/>
              </a:spcBef>
              <a:spcAft>
                <a:spcPts val="0"/>
              </a:spcAft>
              <a:defRPr/>
            </a:pPr>
            <a:endParaRPr lang="fr-FR" sz="800" dirty="0">
              <a:latin typeface="Verdana" pitchFamily="34" charset="0"/>
              <a:cs typeface="+mn-cs"/>
              <a:sym typeface="Wingdings" pitchFamily="2" charset="2"/>
            </a:endParaRPr>
          </a:p>
          <a:p>
            <a:pPr marL="342900" indent="-342900" algn="just" fontAlgn="auto">
              <a:spcBef>
                <a:spcPct val="20000"/>
              </a:spcBef>
              <a:spcAft>
                <a:spcPts val="0"/>
              </a:spcAft>
              <a:defRPr/>
            </a:pPr>
            <a:r>
              <a:rPr lang="fr-FR" b="1" dirty="0">
                <a:solidFill>
                  <a:schemeClr val="accent6">
                    <a:lumMod val="50000"/>
                  </a:schemeClr>
                </a:solidFill>
                <a:latin typeface="Verdana" pitchFamily="34" charset="0"/>
                <a:cs typeface="+mn-cs"/>
                <a:sym typeface="Wingdings" pitchFamily="2" charset="2"/>
              </a:rPr>
              <a:t>Exemple:</a:t>
            </a:r>
          </a:p>
          <a:p>
            <a:pPr marL="342900" indent="-342900" algn="just" fontAlgn="auto">
              <a:spcBef>
                <a:spcPct val="20000"/>
              </a:spcBef>
              <a:spcAft>
                <a:spcPts val="0"/>
              </a:spcAft>
              <a:defRPr/>
            </a:pPr>
            <a:r>
              <a:rPr lang="fr-FR" dirty="0">
                <a:latin typeface="Verdana" pitchFamily="34" charset="0"/>
                <a:cs typeface="+mn-cs"/>
                <a:sym typeface="Wingdings" pitchFamily="2" charset="2"/>
              </a:rPr>
              <a:t>&lt;b&gt;Bonjour&lt;/b&gt;</a:t>
            </a:r>
          </a:p>
          <a:p>
            <a:pPr marL="342900" indent="-342900" algn="just" fontAlgn="auto">
              <a:spcBef>
                <a:spcPct val="20000"/>
              </a:spcBef>
              <a:spcAft>
                <a:spcPts val="0"/>
              </a:spcAft>
              <a:defRPr/>
            </a:pPr>
            <a:r>
              <a:rPr lang="fr-FR" dirty="0">
                <a:latin typeface="Verdana" pitchFamily="34" charset="0"/>
                <a:cs typeface="+mn-cs"/>
                <a:sym typeface="Wingdings" pitchFamily="2" charset="2"/>
              </a:rPr>
              <a:t>&lt;!-- Les balises &lt;b&gt; et &lt;/b&gt; mettent ‘Bonjour’ en gras --&gt;</a:t>
            </a:r>
          </a:p>
          <a:p>
            <a:pPr marL="342900" indent="-342900" algn="just" fontAlgn="auto">
              <a:spcBef>
                <a:spcPct val="20000"/>
              </a:spcBef>
              <a:spcAft>
                <a:spcPts val="0"/>
              </a:spcAft>
              <a:defRPr/>
            </a:pPr>
            <a:endParaRPr lang="fr-FR" dirty="0">
              <a:latin typeface="Verdana" pitchFamily="34" charset="0"/>
              <a:cs typeface="+mn-cs"/>
              <a:sym typeface="Wingdings" pitchFamily="2" charset="2"/>
            </a:endParaRPr>
          </a:p>
          <a:p>
            <a:pPr marL="342900" indent="-342900" algn="just" fontAlgn="auto">
              <a:spcBef>
                <a:spcPct val="20000"/>
              </a:spcBef>
              <a:spcAft>
                <a:spcPts val="0"/>
              </a:spcAft>
              <a:defRPr/>
            </a:pPr>
            <a:r>
              <a:rPr lang="fr-FR" b="1" dirty="0">
                <a:solidFill>
                  <a:schemeClr val="accent6">
                    <a:lumMod val="50000"/>
                  </a:schemeClr>
                </a:solidFill>
                <a:latin typeface="Verdana" pitchFamily="34" charset="0"/>
                <a:cs typeface="+mn-cs"/>
              </a:rPr>
              <a:t>Les balises de base:</a:t>
            </a:r>
          </a:p>
          <a:p>
            <a:pPr marL="342900" indent="-342900" algn="just" fontAlgn="auto">
              <a:spcBef>
                <a:spcPct val="20000"/>
              </a:spcBef>
              <a:spcAft>
                <a:spcPts val="0"/>
              </a:spcAft>
              <a:defRPr/>
            </a:pPr>
            <a:endParaRPr lang="fr-FR" sz="800" dirty="0">
              <a:latin typeface="Verdana" pitchFamily="34" charset="0"/>
              <a:cs typeface="+mn-cs"/>
            </a:endParaRPr>
          </a:p>
          <a:p>
            <a:pPr marL="342900" indent="-342900" algn="just" fontAlgn="auto">
              <a:spcBef>
                <a:spcPct val="20000"/>
              </a:spcBef>
              <a:spcAft>
                <a:spcPts val="0"/>
              </a:spcAft>
              <a:defRPr/>
            </a:pPr>
            <a:r>
              <a:rPr lang="fr-FR" b="1" dirty="0">
                <a:latin typeface="Verdana" pitchFamily="34" charset="0"/>
                <a:cs typeface="+mn-cs"/>
              </a:rPr>
              <a:t>&lt;html&gt;&lt;/html&gt; :</a:t>
            </a:r>
            <a:r>
              <a:rPr lang="fr-FR" dirty="0">
                <a:latin typeface="Verdana" pitchFamily="34" charset="0"/>
                <a:cs typeface="+mn-cs"/>
              </a:rPr>
              <a:t>  début et fin du document HTML</a:t>
            </a:r>
          </a:p>
          <a:p>
            <a:pPr marL="342900" indent="-342900" algn="just" fontAlgn="auto">
              <a:spcBef>
                <a:spcPct val="20000"/>
              </a:spcBef>
              <a:spcAft>
                <a:spcPts val="0"/>
              </a:spcAft>
              <a:defRPr/>
            </a:pPr>
            <a:r>
              <a:rPr lang="fr-FR" b="1" dirty="0">
                <a:latin typeface="Verdana" pitchFamily="34" charset="0"/>
                <a:cs typeface="+mn-cs"/>
              </a:rPr>
              <a:t>&lt;</a:t>
            </a:r>
            <a:r>
              <a:rPr lang="fr-FR" b="1" dirty="0" err="1">
                <a:latin typeface="Verdana" pitchFamily="34" charset="0"/>
                <a:cs typeface="+mn-cs"/>
              </a:rPr>
              <a:t>head</a:t>
            </a:r>
            <a:r>
              <a:rPr lang="fr-FR" b="1" dirty="0">
                <a:latin typeface="Verdana" pitchFamily="34" charset="0"/>
                <a:cs typeface="+mn-cs"/>
              </a:rPr>
              <a:t>&gt;&lt;/</a:t>
            </a:r>
            <a:r>
              <a:rPr lang="fr-FR" b="1" dirty="0" err="1">
                <a:latin typeface="Verdana" pitchFamily="34" charset="0"/>
                <a:cs typeface="+mn-cs"/>
              </a:rPr>
              <a:t>head</a:t>
            </a:r>
            <a:r>
              <a:rPr lang="fr-FR" b="1" dirty="0">
                <a:latin typeface="Verdana" pitchFamily="34" charset="0"/>
                <a:cs typeface="+mn-cs"/>
              </a:rPr>
              <a:t>&gt;:</a:t>
            </a:r>
            <a:r>
              <a:rPr lang="fr-FR" dirty="0">
                <a:latin typeface="Verdana" pitchFamily="34" charset="0"/>
                <a:cs typeface="+mn-cs"/>
              </a:rPr>
              <a:t>  </a:t>
            </a:r>
            <a:r>
              <a:rPr lang="fr-FR" dirty="0" smtClean="0">
                <a:latin typeface="Verdana" pitchFamily="34" charset="0"/>
                <a:cs typeface="+mn-cs"/>
              </a:rPr>
              <a:t>Entête </a:t>
            </a:r>
            <a:r>
              <a:rPr lang="fr-FR" dirty="0">
                <a:latin typeface="Verdana" pitchFamily="34" charset="0"/>
                <a:cs typeface="+mn-cs"/>
              </a:rPr>
              <a:t>du document</a:t>
            </a:r>
          </a:p>
          <a:p>
            <a:pPr marL="342900" indent="-342900" algn="just" fontAlgn="auto">
              <a:spcBef>
                <a:spcPct val="20000"/>
              </a:spcBef>
              <a:spcAft>
                <a:spcPts val="0"/>
              </a:spcAft>
              <a:defRPr/>
            </a:pPr>
            <a:r>
              <a:rPr lang="fr-FR" b="1" dirty="0">
                <a:latin typeface="Verdana" pitchFamily="34" charset="0"/>
                <a:cs typeface="+mn-cs"/>
              </a:rPr>
              <a:t>&lt;body&gt;&lt;/body&gt;:</a:t>
            </a:r>
            <a:r>
              <a:rPr lang="fr-FR" dirty="0">
                <a:latin typeface="Verdana" pitchFamily="34" charset="0"/>
                <a:cs typeface="+mn-cs"/>
              </a:rPr>
              <a:t>  corps du document (c’est la partie visualisée sur </a:t>
            </a:r>
          </a:p>
          <a:p>
            <a:pPr marL="342900" indent="-342900" algn="just" fontAlgn="auto">
              <a:spcBef>
                <a:spcPct val="20000"/>
              </a:spcBef>
              <a:spcAft>
                <a:spcPts val="0"/>
              </a:spcAft>
              <a:defRPr/>
            </a:pPr>
            <a:r>
              <a:rPr lang="fr-FR" dirty="0">
                <a:latin typeface="Verdana" pitchFamily="34" charset="0"/>
                <a:cs typeface="+mn-cs"/>
              </a:rPr>
              <a:t>			        le navigateur)</a:t>
            </a:r>
          </a:p>
          <a:p>
            <a:pPr marL="342900" indent="-342900" algn="just" fontAlgn="auto">
              <a:spcBef>
                <a:spcPct val="20000"/>
              </a:spcBef>
              <a:spcAft>
                <a:spcPts val="0"/>
              </a:spcAft>
              <a:defRPr/>
            </a:pPr>
            <a:endParaRPr lang="fr-FR" sz="800" dirty="0">
              <a:latin typeface="Verdana" pitchFamily="34" charset="0"/>
              <a:cs typeface="+mn-cs"/>
            </a:endParaRPr>
          </a:p>
          <a:p>
            <a:pPr marL="342900" indent="-342900" algn="just" fontAlgn="auto">
              <a:spcBef>
                <a:spcPct val="20000"/>
              </a:spcBef>
              <a:spcAft>
                <a:spcPts val="0"/>
              </a:spcAft>
              <a:defRPr/>
            </a:pPr>
            <a:r>
              <a:rPr lang="fr-FR" dirty="0">
                <a:latin typeface="Verdana" pitchFamily="34" charset="0"/>
                <a:cs typeface="+mn-cs"/>
              </a:rPr>
              <a:t>Ces trois balises sont obligatoires au sein d’un document </a:t>
            </a:r>
            <a:r>
              <a:rPr lang="fr-FR" dirty="0" smtClean="0">
                <a:latin typeface="Verdana" pitchFamily="34" charset="0"/>
                <a:cs typeface="+mn-cs"/>
              </a:rPr>
              <a:t>HTML car elles contiennent de nombreuses informations indispensables.</a:t>
            </a:r>
            <a:endParaRPr lang="fr-FR" dirty="0">
              <a:latin typeface="Verdana" pitchFamily="34" charset="0"/>
              <a:cs typeface="+mn-cs"/>
            </a:endParaRPr>
          </a:p>
          <a:p>
            <a:pPr marL="342900" indent="-342900" algn="just" fontAlgn="auto">
              <a:spcBef>
                <a:spcPct val="20000"/>
              </a:spcBef>
              <a:spcAft>
                <a:spcPts val="0"/>
              </a:spcAft>
              <a:defRPr/>
            </a:pPr>
            <a:endParaRPr lang="fr-FR" sz="800" i="1" u="sng" dirty="0">
              <a:latin typeface="Verdana" pitchFamily="34" charset="0"/>
              <a:cs typeface="+mn-cs"/>
            </a:endParaRPr>
          </a:p>
        </p:txBody>
      </p:sp>
    </p:spTree>
  </p:cSld>
  <p:clrMapOvr>
    <a:masterClrMapping/>
  </p:clrMapOvr>
  <p:transition spd="slow">
    <p:wipe dir="d"/>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8077200" cy="927120"/>
          </a:xfrm>
        </p:spPr>
        <p:txBody>
          <a:bodyPr/>
          <a:lstStyle/>
          <a:p>
            <a:r>
              <a:rPr lang="fr-FR" sz="3600" b="1" i="1" dirty="0" smtClean="0"/>
              <a:t>Les balises </a:t>
            </a:r>
            <a:r>
              <a:rPr lang="fr-FR" sz="3200" b="1" i="1" dirty="0" smtClean="0">
                <a:solidFill>
                  <a:schemeClr val="accent2">
                    <a:lumMod val="75000"/>
                  </a:schemeClr>
                </a:solidFill>
              </a:rPr>
              <a:t>&lt;select&gt;, &lt;option&gt; et </a:t>
            </a:r>
            <a:r>
              <a:rPr lang="fr-FR" sz="3200" b="1" i="1" dirty="0" err="1" smtClean="0">
                <a:solidFill>
                  <a:schemeClr val="accent2">
                    <a:lumMod val="75000"/>
                  </a:schemeClr>
                </a:solidFill>
              </a:rPr>
              <a:t>optgroup</a:t>
            </a:r>
            <a:r>
              <a:rPr lang="fr-FR" sz="3200" b="1" i="1" dirty="0" smtClean="0">
                <a:solidFill>
                  <a:schemeClr val="accent2">
                    <a:lumMod val="75000"/>
                  </a:schemeClr>
                </a:solidFill>
              </a:rPr>
              <a:t>&gt;</a:t>
            </a:r>
            <a:endParaRPr lang="fr-FR" sz="3200" b="1" i="1" dirty="0"/>
          </a:p>
        </p:txBody>
      </p:sp>
      <p:sp>
        <p:nvSpPr>
          <p:cNvPr id="3" name="Espace réservé du contenu 2"/>
          <p:cNvSpPr>
            <a:spLocks noGrp="1"/>
          </p:cNvSpPr>
          <p:nvPr>
            <p:ph idx="1"/>
          </p:nvPr>
        </p:nvSpPr>
        <p:spPr>
          <a:xfrm>
            <a:off x="755576" y="1268760"/>
            <a:ext cx="8274496" cy="5472608"/>
          </a:xfrm>
        </p:spPr>
        <p:txBody>
          <a:bodyPr numCol="1">
            <a:normAutofit/>
          </a:bodyPr>
          <a:lstStyle/>
          <a:p>
            <a:pPr marL="0" indent="0">
              <a:buNone/>
            </a:pPr>
            <a:r>
              <a:rPr lang="fr-FR" sz="1800" dirty="0"/>
              <a:t>La balise </a:t>
            </a:r>
            <a:r>
              <a:rPr lang="fr-FR" sz="1800" b="1" dirty="0" smtClean="0">
                <a:solidFill>
                  <a:schemeClr val="accent2">
                    <a:lumMod val="75000"/>
                  </a:schemeClr>
                </a:solidFill>
              </a:rPr>
              <a:t>&lt;</a:t>
            </a:r>
            <a:r>
              <a:rPr lang="fr-FR" sz="1800" b="1" dirty="0" err="1" smtClean="0">
                <a:solidFill>
                  <a:schemeClr val="accent2">
                    <a:lumMod val="75000"/>
                  </a:schemeClr>
                </a:solidFill>
              </a:rPr>
              <a:t>optgroup</a:t>
            </a:r>
            <a:r>
              <a:rPr lang="fr-FR" sz="1800" b="1" dirty="0" smtClean="0">
                <a:solidFill>
                  <a:schemeClr val="accent2">
                    <a:lumMod val="75000"/>
                  </a:schemeClr>
                </a:solidFill>
              </a:rPr>
              <a:t>&gt; </a:t>
            </a:r>
            <a:r>
              <a:rPr lang="fr-FR" sz="1800" dirty="0"/>
              <a:t>permet de </a:t>
            </a:r>
            <a:r>
              <a:rPr lang="fr-FR" sz="1800" dirty="0" smtClean="0"/>
              <a:t>grouper les options lorsque la liste est assez longue.</a:t>
            </a:r>
          </a:p>
          <a:p>
            <a:pPr marL="0" indent="0">
              <a:buNone/>
            </a:pPr>
            <a:r>
              <a:rPr lang="fr-FR" sz="1800" dirty="0" smtClean="0"/>
              <a:t>syntaxe :</a:t>
            </a:r>
          </a:p>
          <a:p>
            <a:pPr marL="0" indent="0">
              <a:buNone/>
            </a:pPr>
            <a:r>
              <a:rPr lang="en-US" sz="1800" dirty="0"/>
              <a:t>&lt;</a:t>
            </a:r>
            <a:r>
              <a:rPr lang="en-US" sz="1800" b="1" dirty="0" err="1">
                <a:solidFill>
                  <a:schemeClr val="accent2">
                    <a:lumMod val="75000"/>
                  </a:schemeClr>
                </a:solidFill>
              </a:rPr>
              <a:t>optgroup</a:t>
            </a:r>
            <a:r>
              <a:rPr lang="en-US" sz="1800" dirty="0"/>
              <a:t>  </a:t>
            </a:r>
            <a:r>
              <a:rPr lang="en-US" sz="1800" b="1" dirty="0">
                <a:solidFill>
                  <a:schemeClr val="tx2">
                    <a:lumMod val="75000"/>
                  </a:schemeClr>
                </a:solidFill>
              </a:rPr>
              <a:t>label</a:t>
            </a:r>
            <a:r>
              <a:rPr lang="en-US" sz="1800" dirty="0" smtClean="0"/>
              <a:t>="</a:t>
            </a:r>
            <a:r>
              <a:rPr lang="en-US" sz="1800" dirty="0" err="1" smtClean="0"/>
              <a:t>étiquette</a:t>
            </a:r>
            <a:r>
              <a:rPr lang="en-US" sz="1800" dirty="0" smtClean="0"/>
              <a:t> du </a:t>
            </a:r>
            <a:r>
              <a:rPr lang="en-US" sz="1800" dirty="0" err="1"/>
              <a:t>groupe</a:t>
            </a:r>
            <a:r>
              <a:rPr lang="en-US" sz="1800" dirty="0"/>
              <a:t>" &gt;</a:t>
            </a:r>
            <a:endParaRPr lang="en-US" sz="1800" dirty="0" smtClean="0"/>
          </a:p>
          <a:p>
            <a:pPr marL="0" indent="0">
              <a:buNone/>
            </a:pPr>
            <a:r>
              <a:rPr lang="fr-FR" sz="1800" dirty="0" smtClean="0"/>
              <a:t>   </a:t>
            </a:r>
            <a:r>
              <a:rPr lang="fr-FR" sz="1800" dirty="0"/>
              <a:t>&lt;option&gt;</a:t>
            </a:r>
          </a:p>
          <a:p>
            <a:pPr marL="0" indent="0">
              <a:buNone/>
            </a:pPr>
            <a:r>
              <a:rPr lang="fr-FR" sz="1800" dirty="0"/>
              <a:t>    ......</a:t>
            </a:r>
          </a:p>
          <a:p>
            <a:pPr marL="0" indent="0">
              <a:buNone/>
            </a:pPr>
            <a:r>
              <a:rPr lang="fr-FR" sz="1800" dirty="0"/>
              <a:t>    &lt;option</a:t>
            </a:r>
            <a:r>
              <a:rPr lang="fr-FR" sz="1800" dirty="0" smtClean="0"/>
              <a:t>&gt;</a:t>
            </a:r>
          </a:p>
          <a:p>
            <a:pPr marL="0" indent="0">
              <a:buNone/>
            </a:pPr>
            <a:r>
              <a:rPr lang="en-US" sz="1800" dirty="0" smtClean="0"/>
              <a:t>&lt;/</a:t>
            </a:r>
            <a:r>
              <a:rPr lang="en-US" sz="1800" b="1" dirty="0" err="1" smtClean="0">
                <a:solidFill>
                  <a:schemeClr val="accent2">
                    <a:lumMod val="75000"/>
                  </a:schemeClr>
                </a:solidFill>
              </a:rPr>
              <a:t>optgroup</a:t>
            </a:r>
            <a:r>
              <a:rPr lang="en-US" sz="1800" b="1" dirty="0" smtClean="0">
                <a:solidFill>
                  <a:schemeClr val="accent2">
                    <a:lumMod val="75000"/>
                  </a:schemeClr>
                </a:solidFill>
              </a:rPr>
              <a:t>&gt;</a:t>
            </a:r>
            <a:endParaRPr lang="en-US" sz="1800" dirty="0"/>
          </a:p>
          <a:p>
            <a:pPr marL="0" indent="0">
              <a:buNone/>
            </a:pPr>
            <a:r>
              <a:rPr lang="fr-FR" sz="1800" b="1" dirty="0" smtClean="0">
                <a:solidFill>
                  <a:schemeClr val="tx2">
                    <a:lumMod val="75000"/>
                  </a:schemeClr>
                </a:solidFill>
              </a:rPr>
              <a:t>label </a:t>
            </a:r>
            <a:r>
              <a:rPr lang="fr-FR" sz="1800" dirty="0"/>
              <a:t>= </a:t>
            </a:r>
            <a:r>
              <a:rPr lang="fr-FR" sz="1800" dirty="0" smtClean="0"/>
              <a:t>étiquette du groupe</a:t>
            </a:r>
          </a:p>
          <a:p>
            <a:pPr marL="0" indent="0">
              <a:buNone/>
            </a:pPr>
            <a:endParaRPr lang="fr-FR" sz="1800" dirty="0" smtClean="0"/>
          </a:p>
          <a:p>
            <a:pPr marL="0" indent="0">
              <a:buNone/>
            </a:pPr>
            <a:endParaRPr lang="fr-FR" sz="1800" dirty="0" smtClean="0"/>
          </a:p>
          <a:p>
            <a:pPr marL="0" indent="0">
              <a:buNone/>
            </a:pPr>
            <a:endParaRPr lang="fr-FR" sz="1800" dirty="0" smtClean="0"/>
          </a:p>
        </p:txBody>
      </p:sp>
    </p:spTree>
    <p:extLst>
      <p:ext uri="{BB962C8B-B14F-4D97-AF65-F5344CB8AC3E}">
        <p14:creationId xmlns:p14="http://schemas.microsoft.com/office/powerpoint/2010/main" val="3628283192"/>
      </p:ext>
    </p:extLst>
  </p:cSld>
  <p:clrMapOvr>
    <a:masterClrMapping/>
  </p:clrMapOvr>
  <p:transition spd="slow">
    <p:wipe dir="d"/>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8077200" cy="927120"/>
          </a:xfrm>
        </p:spPr>
        <p:txBody>
          <a:bodyPr/>
          <a:lstStyle/>
          <a:p>
            <a:r>
              <a:rPr lang="fr-FR" sz="3600" b="1" i="1" dirty="0" smtClean="0"/>
              <a:t>Les balises </a:t>
            </a:r>
            <a:r>
              <a:rPr lang="fr-FR" sz="3200" b="1" i="1" dirty="0" smtClean="0">
                <a:solidFill>
                  <a:schemeClr val="accent2">
                    <a:lumMod val="75000"/>
                  </a:schemeClr>
                </a:solidFill>
              </a:rPr>
              <a:t>&lt;select&gt;, &lt;option&gt; et </a:t>
            </a:r>
            <a:r>
              <a:rPr lang="fr-FR" sz="3200" b="1" i="1" dirty="0" err="1" smtClean="0">
                <a:solidFill>
                  <a:schemeClr val="accent2">
                    <a:lumMod val="75000"/>
                  </a:schemeClr>
                </a:solidFill>
              </a:rPr>
              <a:t>optgroup</a:t>
            </a:r>
            <a:r>
              <a:rPr lang="fr-FR" sz="3200" b="1" i="1" dirty="0" smtClean="0">
                <a:solidFill>
                  <a:schemeClr val="accent2">
                    <a:lumMod val="75000"/>
                  </a:schemeClr>
                </a:solidFill>
              </a:rPr>
              <a:t>&gt;</a:t>
            </a:r>
            <a:endParaRPr lang="fr-FR" sz="3200" b="1" i="1" dirty="0"/>
          </a:p>
        </p:txBody>
      </p:sp>
      <p:sp>
        <p:nvSpPr>
          <p:cNvPr id="3" name="Espace réservé du contenu 2"/>
          <p:cNvSpPr>
            <a:spLocks noGrp="1"/>
          </p:cNvSpPr>
          <p:nvPr>
            <p:ph idx="1"/>
          </p:nvPr>
        </p:nvSpPr>
        <p:spPr>
          <a:xfrm>
            <a:off x="755576" y="1268760"/>
            <a:ext cx="8274496" cy="5472608"/>
          </a:xfrm>
        </p:spPr>
        <p:txBody>
          <a:bodyPr numCol="1">
            <a:normAutofit/>
          </a:bodyPr>
          <a:lstStyle/>
          <a:p>
            <a:pPr marL="0" indent="0">
              <a:buNone/>
            </a:pPr>
            <a:r>
              <a:rPr lang="fr-FR" sz="1600" dirty="0" smtClean="0"/>
              <a:t>exemple :</a:t>
            </a:r>
          </a:p>
          <a:p>
            <a:pPr marL="0" indent="0">
              <a:buNone/>
            </a:pPr>
            <a:r>
              <a:rPr lang="fr-FR" sz="1600" dirty="0" smtClean="0"/>
              <a:t>&lt;</a:t>
            </a:r>
            <a:r>
              <a:rPr lang="fr-FR" sz="1800" b="1" dirty="0">
                <a:solidFill>
                  <a:schemeClr val="tx2">
                    <a:lumMod val="75000"/>
                  </a:schemeClr>
                </a:solidFill>
              </a:rPr>
              <a:t>select</a:t>
            </a:r>
            <a:r>
              <a:rPr lang="fr-FR" sz="1600" dirty="0"/>
              <a:t> </a:t>
            </a:r>
            <a:r>
              <a:rPr lang="fr-FR" sz="1600" dirty="0" err="1"/>
              <a:t>name</a:t>
            </a:r>
            <a:r>
              <a:rPr lang="fr-FR" sz="1600" dirty="0"/>
              <a:t>="Destinations"&gt;</a:t>
            </a:r>
          </a:p>
          <a:p>
            <a:pPr marL="0" indent="0">
              <a:buNone/>
            </a:pPr>
            <a:r>
              <a:rPr lang="fr-FR" sz="1600" dirty="0"/>
              <a:t>     &lt;</a:t>
            </a:r>
            <a:r>
              <a:rPr lang="fr-FR" sz="1800" b="1" dirty="0">
                <a:solidFill>
                  <a:schemeClr val="tx2">
                    <a:lumMod val="75000"/>
                  </a:schemeClr>
                </a:solidFill>
              </a:rPr>
              <a:t>option</a:t>
            </a:r>
            <a:r>
              <a:rPr lang="fr-FR" sz="1600" dirty="0"/>
              <a:t> </a:t>
            </a:r>
            <a:r>
              <a:rPr lang="fr-FR" sz="1600" dirty="0" err="1"/>
              <a:t>selected</a:t>
            </a:r>
            <a:r>
              <a:rPr lang="fr-FR" sz="1600" dirty="0"/>
              <a:t> label="Destinations :" value="none"&gt;Aucune&lt;/option&gt;</a:t>
            </a:r>
          </a:p>
          <a:p>
            <a:pPr marL="0" indent="0">
              <a:buNone/>
            </a:pPr>
            <a:r>
              <a:rPr lang="fr-FR" sz="1600" dirty="0"/>
              <a:t>     &lt;</a:t>
            </a:r>
            <a:r>
              <a:rPr lang="fr-FR" sz="1800" b="1" dirty="0" err="1">
                <a:solidFill>
                  <a:schemeClr val="tx2">
                    <a:lumMod val="75000"/>
                  </a:schemeClr>
                </a:solidFill>
              </a:rPr>
              <a:t>optgroup</a:t>
            </a:r>
            <a:r>
              <a:rPr lang="fr-FR" sz="1600" dirty="0"/>
              <a:t> label="France"&gt;</a:t>
            </a:r>
          </a:p>
          <a:p>
            <a:pPr marL="0" indent="0">
              <a:buNone/>
            </a:pPr>
            <a:r>
              <a:rPr lang="fr-FR" sz="1600" dirty="0"/>
              <a:t>       </a:t>
            </a:r>
            <a:r>
              <a:rPr lang="fr-FR" sz="1600" dirty="0" smtClean="0"/>
              <a:t>   &lt;</a:t>
            </a:r>
            <a:r>
              <a:rPr lang="fr-FR" sz="1800" b="1" dirty="0">
                <a:solidFill>
                  <a:schemeClr val="tx2">
                    <a:lumMod val="75000"/>
                  </a:schemeClr>
                </a:solidFill>
              </a:rPr>
              <a:t>option</a:t>
            </a:r>
            <a:r>
              <a:rPr lang="fr-FR" sz="1600" dirty="0"/>
              <a:t> label="Marseille" value="Marseille"&gt;Marseille&lt;/option&gt;</a:t>
            </a:r>
          </a:p>
          <a:p>
            <a:pPr marL="0" indent="0">
              <a:buNone/>
            </a:pPr>
            <a:r>
              <a:rPr lang="fr-FR" sz="1600" dirty="0"/>
              <a:t>      </a:t>
            </a:r>
            <a:r>
              <a:rPr lang="fr-FR" sz="1600" dirty="0" smtClean="0"/>
              <a:t>    &lt;</a:t>
            </a:r>
            <a:r>
              <a:rPr lang="fr-FR" sz="1600" b="1" dirty="0">
                <a:solidFill>
                  <a:schemeClr val="tx2">
                    <a:lumMod val="75000"/>
                  </a:schemeClr>
                </a:solidFill>
              </a:rPr>
              <a:t> option</a:t>
            </a:r>
            <a:r>
              <a:rPr lang="fr-FR" sz="1600" dirty="0" smtClean="0"/>
              <a:t> </a:t>
            </a:r>
            <a:r>
              <a:rPr lang="fr-FR" sz="1600" dirty="0"/>
              <a:t>label="Limoges" value="Limoges"&gt;Limoges&lt;/option&gt;</a:t>
            </a:r>
          </a:p>
          <a:p>
            <a:pPr marL="0" indent="0">
              <a:buNone/>
            </a:pPr>
            <a:r>
              <a:rPr lang="fr-FR" sz="1600" dirty="0"/>
              <a:t>       </a:t>
            </a:r>
            <a:r>
              <a:rPr lang="fr-FR" sz="1600" dirty="0" smtClean="0"/>
              <a:t>   &lt;</a:t>
            </a:r>
            <a:r>
              <a:rPr lang="fr-FR" sz="1600" b="1" dirty="0">
                <a:solidFill>
                  <a:schemeClr val="tx2">
                    <a:lumMod val="75000"/>
                  </a:schemeClr>
                </a:solidFill>
              </a:rPr>
              <a:t> option</a:t>
            </a:r>
            <a:r>
              <a:rPr lang="fr-FR" sz="1600" dirty="0" smtClean="0"/>
              <a:t> </a:t>
            </a:r>
            <a:r>
              <a:rPr lang="fr-FR" sz="1600" dirty="0"/>
              <a:t>label="Roubaix" value="Roubaix"&gt;Roubaix&lt;/option&gt;</a:t>
            </a:r>
          </a:p>
          <a:p>
            <a:pPr marL="0" indent="0">
              <a:buNone/>
            </a:pPr>
            <a:r>
              <a:rPr lang="fr-FR" sz="1600" dirty="0"/>
              <a:t>     </a:t>
            </a:r>
            <a:r>
              <a:rPr lang="fr-FR" sz="1600" dirty="0" smtClean="0"/>
              <a:t>&lt;/</a:t>
            </a:r>
            <a:r>
              <a:rPr lang="fr-FR" sz="1600" b="1" dirty="0">
                <a:solidFill>
                  <a:schemeClr val="tx2">
                    <a:lumMod val="75000"/>
                  </a:schemeClr>
                </a:solidFill>
              </a:rPr>
              <a:t> </a:t>
            </a:r>
            <a:r>
              <a:rPr lang="fr-FR" sz="1600" b="1" dirty="0" err="1">
                <a:solidFill>
                  <a:schemeClr val="tx2">
                    <a:lumMod val="75000"/>
                  </a:schemeClr>
                </a:solidFill>
              </a:rPr>
              <a:t>optgroup</a:t>
            </a:r>
            <a:r>
              <a:rPr lang="fr-FR" sz="1600" b="1" dirty="0">
                <a:solidFill>
                  <a:schemeClr val="tx2">
                    <a:lumMod val="75000"/>
                  </a:schemeClr>
                </a:solidFill>
              </a:rPr>
              <a:t> </a:t>
            </a:r>
            <a:r>
              <a:rPr lang="fr-FR" sz="1600" dirty="0" smtClean="0"/>
              <a:t>&gt;</a:t>
            </a:r>
            <a:endParaRPr lang="fr-FR" sz="1600" dirty="0"/>
          </a:p>
          <a:p>
            <a:pPr marL="0" indent="0">
              <a:buNone/>
            </a:pPr>
            <a:r>
              <a:rPr lang="fr-FR" sz="1600" dirty="0"/>
              <a:t>     </a:t>
            </a:r>
            <a:r>
              <a:rPr lang="fr-FR" sz="1600" dirty="0" smtClean="0"/>
              <a:t>&lt;</a:t>
            </a:r>
            <a:r>
              <a:rPr lang="fr-FR" sz="1600" b="1" dirty="0">
                <a:solidFill>
                  <a:schemeClr val="tx2">
                    <a:lumMod val="75000"/>
                  </a:schemeClr>
                </a:solidFill>
              </a:rPr>
              <a:t> </a:t>
            </a:r>
            <a:r>
              <a:rPr lang="fr-FR" sz="1600" b="1" dirty="0" err="1">
                <a:solidFill>
                  <a:schemeClr val="tx2">
                    <a:lumMod val="75000"/>
                  </a:schemeClr>
                </a:solidFill>
              </a:rPr>
              <a:t>optgroup</a:t>
            </a:r>
            <a:r>
              <a:rPr lang="fr-FR" sz="1600" dirty="0" smtClean="0"/>
              <a:t> </a:t>
            </a:r>
            <a:r>
              <a:rPr lang="fr-FR" sz="1600" dirty="0"/>
              <a:t>label="Portugal"&gt;</a:t>
            </a:r>
          </a:p>
          <a:p>
            <a:pPr marL="0" indent="0">
              <a:buNone/>
            </a:pPr>
            <a:r>
              <a:rPr lang="fr-FR" sz="1600" dirty="0"/>
              <a:t>      </a:t>
            </a:r>
            <a:r>
              <a:rPr lang="fr-FR" sz="1600" dirty="0" smtClean="0"/>
              <a:t>    &lt;</a:t>
            </a:r>
            <a:r>
              <a:rPr lang="fr-FR" sz="1600" b="1" dirty="0">
                <a:solidFill>
                  <a:schemeClr val="tx2">
                    <a:lumMod val="75000"/>
                  </a:schemeClr>
                </a:solidFill>
              </a:rPr>
              <a:t> option</a:t>
            </a:r>
            <a:r>
              <a:rPr lang="fr-FR" sz="1600" dirty="0" smtClean="0"/>
              <a:t> </a:t>
            </a:r>
            <a:r>
              <a:rPr lang="fr-FR" sz="1600" dirty="0"/>
              <a:t>label="Coimbra" value="Coimbra"&gt;Coimbra&lt;/option&gt;</a:t>
            </a:r>
          </a:p>
          <a:p>
            <a:pPr marL="0" indent="0">
              <a:buNone/>
            </a:pPr>
            <a:r>
              <a:rPr lang="fr-FR" sz="1600" dirty="0"/>
              <a:t>    </a:t>
            </a:r>
            <a:r>
              <a:rPr lang="fr-FR" sz="1600" dirty="0" smtClean="0"/>
              <a:t>      &lt;</a:t>
            </a:r>
            <a:r>
              <a:rPr lang="fr-FR" sz="1600" b="1" dirty="0">
                <a:solidFill>
                  <a:schemeClr val="tx2">
                    <a:lumMod val="75000"/>
                  </a:schemeClr>
                </a:solidFill>
              </a:rPr>
              <a:t> option</a:t>
            </a:r>
            <a:r>
              <a:rPr lang="fr-FR" sz="1600" dirty="0" smtClean="0"/>
              <a:t> </a:t>
            </a:r>
            <a:r>
              <a:rPr lang="fr-FR" sz="1600" dirty="0"/>
              <a:t>label="Porto" value="Porto"&gt;Porto&lt;/option&gt;</a:t>
            </a:r>
          </a:p>
          <a:p>
            <a:pPr marL="0" indent="0">
              <a:buNone/>
            </a:pPr>
            <a:r>
              <a:rPr lang="fr-FR" sz="1600" dirty="0"/>
              <a:t>     </a:t>
            </a:r>
            <a:r>
              <a:rPr lang="fr-FR" sz="1600" dirty="0" smtClean="0"/>
              <a:t>&lt;/</a:t>
            </a:r>
            <a:r>
              <a:rPr lang="fr-FR" sz="1600" b="1" dirty="0">
                <a:solidFill>
                  <a:schemeClr val="tx2">
                    <a:lumMod val="75000"/>
                  </a:schemeClr>
                </a:solidFill>
              </a:rPr>
              <a:t> </a:t>
            </a:r>
            <a:r>
              <a:rPr lang="fr-FR" sz="1600" b="1" dirty="0" err="1">
                <a:solidFill>
                  <a:schemeClr val="tx2">
                    <a:lumMod val="75000"/>
                  </a:schemeClr>
                </a:solidFill>
              </a:rPr>
              <a:t>optgroup</a:t>
            </a:r>
            <a:r>
              <a:rPr lang="fr-FR" sz="1600" b="1" dirty="0">
                <a:solidFill>
                  <a:schemeClr val="tx2">
                    <a:lumMod val="75000"/>
                  </a:schemeClr>
                </a:solidFill>
              </a:rPr>
              <a:t> </a:t>
            </a:r>
            <a:r>
              <a:rPr lang="fr-FR" sz="1600" dirty="0" smtClean="0"/>
              <a:t>&gt;</a:t>
            </a:r>
            <a:endParaRPr lang="fr-FR" sz="1600" dirty="0"/>
          </a:p>
          <a:p>
            <a:pPr marL="0" indent="0">
              <a:buNone/>
            </a:pPr>
            <a:r>
              <a:rPr lang="fr-FR" sz="1600" dirty="0"/>
              <a:t>     </a:t>
            </a:r>
            <a:r>
              <a:rPr lang="fr-FR" sz="1600" dirty="0" smtClean="0"/>
              <a:t>&lt;</a:t>
            </a:r>
            <a:r>
              <a:rPr lang="fr-FR" sz="1600" b="1" dirty="0">
                <a:solidFill>
                  <a:schemeClr val="tx2">
                    <a:lumMod val="75000"/>
                  </a:schemeClr>
                </a:solidFill>
              </a:rPr>
              <a:t> </a:t>
            </a:r>
            <a:r>
              <a:rPr lang="fr-FR" sz="1600" b="1" dirty="0" err="1">
                <a:solidFill>
                  <a:schemeClr val="tx2">
                    <a:lumMod val="75000"/>
                  </a:schemeClr>
                </a:solidFill>
              </a:rPr>
              <a:t>optgroup</a:t>
            </a:r>
            <a:r>
              <a:rPr lang="fr-FR" sz="1600" dirty="0" smtClean="0"/>
              <a:t> </a:t>
            </a:r>
            <a:r>
              <a:rPr lang="fr-FR" sz="1600" dirty="0"/>
              <a:t>label="Italie"&gt;</a:t>
            </a:r>
          </a:p>
          <a:p>
            <a:pPr marL="0" indent="0">
              <a:buNone/>
            </a:pPr>
            <a:r>
              <a:rPr lang="fr-FR" sz="1600" dirty="0"/>
              <a:t>       </a:t>
            </a:r>
            <a:r>
              <a:rPr lang="fr-FR" sz="1600" dirty="0" smtClean="0"/>
              <a:t>   &lt;</a:t>
            </a:r>
            <a:r>
              <a:rPr lang="fr-FR" sz="1600" b="1" dirty="0">
                <a:solidFill>
                  <a:schemeClr val="tx2">
                    <a:lumMod val="75000"/>
                  </a:schemeClr>
                </a:solidFill>
              </a:rPr>
              <a:t> option</a:t>
            </a:r>
            <a:r>
              <a:rPr lang="fr-FR" sz="1600" dirty="0" smtClean="0"/>
              <a:t> </a:t>
            </a:r>
            <a:r>
              <a:rPr lang="fr-FR" sz="1600" dirty="0"/>
              <a:t>label="Florence" value="Florence"&gt;Florence&lt;/option&gt;</a:t>
            </a:r>
          </a:p>
          <a:p>
            <a:pPr marL="0" indent="0">
              <a:buNone/>
            </a:pPr>
            <a:r>
              <a:rPr lang="fr-FR" sz="1600" dirty="0"/>
              <a:t>      </a:t>
            </a:r>
            <a:r>
              <a:rPr lang="fr-FR" sz="1600" dirty="0" smtClean="0"/>
              <a:t>    &lt;</a:t>
            </a:r>
            <a:r>
              <a:rPr lang="fr-FR" sz="1600" b="1" dirty="0">
                <a:solidFill>
                  <a:schemeClr val="tx2">
                    <a:lumMod val="75000"/>
                  </a:schemeClr>
                </a:solidFill>
              </a:rPr>
              <a:t> option</a:t>
            </a:r>
            <a:r>
              <a:rPr lang="fr-FR" sz="1600" dirty="0" smtClean="0"/>
              <a:t> </a:t>
            </a:r>
            <a:r>
              <a:rPr lang="fr-FR" sz="1600" dirty="0"/>
              <a:t>label="Gènes" value="Gènes"&gt;Gènes&lt;/option&gt;</a:t>
            </a:r>
          </a:p>
          <a:p>
            <a:pPr marL="0" indent="0">
              <a:buNone/>
            </a:pPr>
            <a:r>
              <a:rPr lang="fr-FR" sz="1600" dirty="0" smtClean="0"/>
              <a:t>         &lt;</a:t>
            </a:r>
            <a:r>
              <a:rPr lang="fr-FR" sz="1600" b="1" dirty="0">
                <a:solidFill>
                  <a:schemeClr val="tx2">
                    <a:lumMod val="75000"/>
                  </a:schemeClr>
                </a:solidFill>
              </a:rPr>
              <a:t> option</a:t>
            </a:r>
            <a:r>
              <a:rPr lang="fr-FR" sz="1600" dirty="0" smtClean="0"/>
              <a:t> </a:t>
            </a:r>
            <a:r>
              <a:rPr lang="fr-FR" sz="1600" dirty="0"/>
              <a:t>label="Naples" value="Naples"&gt;Naples&lt;/option&gt;</a:t>
            </a:r>
          </a:p>
          <a:p>
            <a:pPr marL="0" indent="0">
              <a:buNone/>
            </a:pPr>
            <a:r>
              <a:rPr lang="fr-FR" sz="1600" dirty="0"/>
              <a:t>     </a:t>
            </a:r>
            <a:r>
              <a:rPr lang="fr-FR" sz="1600" dirty="0" smtClean="0"/>
              <a:t>&lt;/</a:t>
            </a:r>
            <a:r>
              <a:rPr lang="fr-FR" sz="1600" b="1" dirty="0">
                <a:solidFill>
                  <a:schemeClr val="tx2">
                    <a:lumMod val="75000"/>
                  </a:schemeClr>
                </a:solidFill>
              </a:rPr>
              <a:t> </a:t>
            </a:r>
            <a:r>
              <a:rPr lang="fr-FR" sz="1600" b="1" dirty="0" err="1">
                <a:solidFill>
                  <a:schemeClr val="tx2">
                    <a:lumMod val="75000"/>
                  </a:schemeClr>
                </a:solidFill>
              </a:rPr>
              <a:t>optgroup</a:t>
            </a:r>
            <a:r>
              <a:rPr lang="fr-FR" sz="1600" b="1" dirty="0">
                <a:solidFill>
                  <a:schemeClr val="tx2">
                    <a:lumMod val="75000"/>
                  </a:schemeClr>
                </a:solidFill>
              </a:rPr>
              <a:t> </a:t>
            </a:r>
            <a:r>
              <a:rPr lang="fr-FR" sz="1600" dirty="0" smtClean="0"/>
              <a:t>&gt;</a:t>
            </a:r>
            <a:endParaRPr lang="fr-FR" sz="1600" dirty="0"/>
          </a:p>
          <a:p>
            <a:pPr marL="0" indent="0">
              <a:buNone/>
            </a:pPr>
            <a:r>
              <a:rPr lang="fr-FR" sz="1600" dirty="0"/>
              <a:t> &lt;/</a:t>
            </a:r>
            <a:r>
              <a:rPr lang="fr-FR" sz="1600" b="1" dirty="0">
                <a:solidFill>
                  <a:schemeClr val="tx2">
                    <a:lumMod val="75000"/>
                  </a:schemeClr>
                </a:solidFill>
              </a:rPr>
              <a:t>select</a:t>
            </a:r>
            <a:r>
              <a:rPr lang="fr-FR" sz="1600" dirty="0"/>
              <a:t>&gt;</a:t>
            </a:r>
            <a:endParaRPr lang="fr-FR" sz="1600" dirty="0" smtClean="0"/>
          </a:p>
          <a:p>
            <a:pPr marL="0" indent="0">
              <a:buNone/>
            </a:pPr>
            <a:endParaRPr lang="fr-FR" sz="1800" dirty="0" smtClean="0"/>
          </a:p>
          <a:p>
            <a:pPr marL="0" indent="0">
              <a:buNone/>
            </a:pPr>
            <a:endParaRPr lang="fr-FR" sz="1800" dirty="0" smtClean="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0272" y="2780928"/>
            <a:ext cx="1816716"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3887910"/>
      </p:ext>
    </p:extLst>
  </p:cSld>
  <p:clrMapOvr>
    <a:masterClrMapping/>
  </p:clrMapOvr>
  <p:transition spd="slow">
    <p:wipe dir="d"/>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8077200" cy="927120"/>
          </a:xfrm>
        </p:spPr>
        <p:txBody>
          <a:bodyPr/>
          <a:lstStyle/>
          <a:p>
            <a:r>
              <a:rPr lang="fr-FR" sz="3600" b="1" i="1" dirty="0" smtClean="0"/>
              <a:t>Les balises </a:t>
            </a:r>
            <a:r>
              <a:rPr lang="fr-FR" sz="3200" b="1" i="1" dirty="0" smtClean="0">
                <a:solidFill>
                  <a:schemeClr val="accent2">
                    <a:lumMod val="75000"/>
                  </a:schemeClr>
                </a:solidFill>
              </a:rPr>
              <a:t>&lt;</a:t>
            </a:r>
            <a:r>
              <a:rPr lang="fr-FR" sz="3200" b="1" i="1" dirty="0" err="1" smtClean="0">
                <a:solidFill>
                  <a:schemeClr val="accent2">
                    <a:lumMod val="75000"/>
                  </a:schemeClr>
                </a:solidFill>
              </a:rPr>
              <a:t>fieldset</a:t>
            </a:r>
            <a:r>
              <a:rPr lang="fr-FR" sz="3200" b="1" i="1" dirty="0" smtClean="0">
                <a:solidFill>
                  <a:schemeClr val="accent2">
                    <a:lumMod val="75000"/>
                  </a:schemeClr>
                </a:solidFill>
              </a:rPr>
              <a:t>&gt;, &lt;/</a:t>
            </a:r>
            <a:r>
              <a:rPr lang="fr-FR" sz="3200" b="1" i="1" dirty="0" err="1" smtClean="0">
                <a:solidFill>
                  <a:schemeClr val="accent2">
                    <a:lumMod val="75000"/>
                  </a:schemeClr>
                </a:solidFill>
              </a:rPr>
              <a:t>fieldset</a:t>
            </a:r>
            <a:r>
              <a:rPr lang="fr-FR" sz="3200" b="1" i="1" dirty="0" smtClean="0">
                <a:solidFill>
                  <a:schemeClr val="accent2">
                    <a:lumMod val="75000"/>
                  </a:schemeClr>
                </a:solidFill>
              </a:rPr>
              <a:t>&gt;</a:t>
            </a:r>
            <a:endParaRPr lang="fr-FR" sz="3200" b="1" i="1" dirty="0"/>
          </a:p>
        </p:txBody>
      </p:sp>
      <p:sp>
        <p:nvSpPr>
          <p:cNvPr id="3" name="Espace réservé du contenu 2"/>
          <p:cNvSpPr>
            <a:spLocks noGrp="1"/>
          </p:cNvSpPr>
          <p:nvPr>
            <p:ph idx="1"/>
          </p:nvPr>
        </p:nvSpPr>
        <p:spPr>
          <a:xfrm>
            <a:off x="755576" y="1268760"/>
            <a:ext cx="8274496" cy="5472608"/>
          </a:xfrm>
        </p:spPr>
        <p:txBody>
          <a:bodyPr numCol="1">
            <a:normAutofit/>
          </a:bodyPr>
          <a:lstStyle/>
          <a:p>
            <a:pPr marL="0" indent="0">
              <a:buNone/>
            </a:pPr>
            <a:r>
              <a:rPr lang="fr-FR" sz="1600" dirty="0"/>
              <a:t>La balise </a:t>
            </a:r>
            <a:r>
              <a:rPr lang="fr-FR" sz="1600" b="1" dirty="0" smtClean="0">
                <a:solidFill>
                  <a:schemeClr val="accent2">
                    <a:lumMod val="75000"/>
                  </a:schemeClr>
                </a:solidFill>
              </a:rPr>
              <a:t>&lt;</a:t>
            </a:r>
            <a:r>
              <a:rPr lang="fr-FR" sz="1600" b="1" dirty="0" err="1" smtClean="0">
                <a:solidFill>
                  <a:schemeClr val="accent2">
                    <a:lumMod val="75000"/>
                  </a:schemeClr>
                </a:solidFill>
              </a:rPr>
              <a:t>fieldset</a:t>
            </a:r>
            <a:r>
              <a:rPr lang="fr-FR" sz="1600" b="1" dirty="0" smtClean="0">
                <a:solidFill>
                  <a:schemeClr val="accent2">
                    <a:lumMod val="75000"/>
                  </a:schemeClr>
                </a:solidFill>
              </a:rPr>
              <a:t>&gt; </a:t>
            </a:r>
            <a:r>
              <a:rPr lang="fr-FR" sz="1600" dirty="0"/>
              <a:t>permet de </a:t>
            </a:r>
            <a:r>
              <a:rPr lang="fr-FR" sz="1600" dirty="0" smtClean="0"/>
              <a:t>regrouper visuellement plusieurs balise du formulaire pour faciliter la lisibilité du formulaire.</a:t>
            </a:r>
            <a:endParaRPr lang="fr-FR" sz="1600" dirty="0"/>
          </a:p>
          <a:p>
            <a:pPr marL="0" indent="0">
              <a:buNone/>
            </a:pPr>
            <a:r>
              <a:rPr lang="fr-FR" sz="1600" dirty="0" smtClean="0"/>
              <a:t>exemple :</a:t>
            </a:r>
          </a:p>
          <a:p>
            <a:pPr marL="0" indent="0">
              <a:buNone/>
            </a:pPr>
            <a:r>
              <a:rPr lang="fr-FR" sz="1600" dirty="0"/>
              <a:t>&lt;</a:t>
            </a:r>
            <a:r>
              <a:rPr lang="fr-FR" sz="1800" b="1" dirty="0" err="1">
                <a:solidFill>
                  <a:schemeClr val="tx2">
                    <a:lumMod val="75000"/>
                  </a:schemeClr>
                </a:solidFill>
              </a:rPr>
              <a:t>fieldset</a:t>
            </a:r>
            <a:r>
              <a:rPr lang="fr-FR" sz="1600" dirty="0"/>
              <a:t>&gt;</a:t>
            </a:r>
          </a:p>
          <a:p>
            <a:pPr marL="0" indent="0">
              <a:buNone/>
            </a:pPr>
            <a:r>
              <a:rPr lang="fr-FR" sz="1600" dirty="0"/>
              <a:t>    &lt;</a:t>
            </a:r>
            <a:r>
              <a:rPr lang="fr-FR" sz="1800" b="1" dirty="0">
                <a:solidFill>
                  <a:schemeClr val="tx2">
                    <a:lumMod val="75000"/>
                  </a:schemeClr>
                </a:solidFill>
              </a:rPr>
              <a:t>label </a:t>
            </a:r>
            <a:r>
              <a:rPr lang="fr-FR" sz="1600" dirty="0"/>
              <a:t>for="</a:t>
            </a:r>
            <a:r>
              <a:rPr lang="fr-FR" sz="1600" dirty="0" err="1"/>
              <a:t>prenom</a:t>
            </a:r>
            <a:r>
              <a:rPr lang="fr-FR" sz="1600" dirty="0"/>
              <a:t>"&gt;Entrez votre prénom : &lt;/label&gt;</a:t>
            </a:r>
          </a:p>
          <a:p>
            <a:pPr marL="0" indent="0">
              <a:buNone/>
            </a:pPr>
            <a:r>
              <a:rPr lang="fr-FR" sz="1600" dirty="0"/>
              <a:t>    &lt;</a:t>
            </a:r>
            <a:r>
              <a:rPr lang="fr-FR" sz="1800" b="1" dirty="0">
                <a:solidFill>
                  <a:schemeClr val="tx2">
                    <a:lumMod val="75000"/>
                  </a:schemeClr>
                </a:solidFill>
              </a:rPr>
              <a:t>input </a:t>
            </a:r>
            <a:r>
              <a:rPr lang="fr-FR" sz="1600" dirty="0"/>
              <a:t>type="</a:t>
            </a:r>
            <a:r>
              <a:rPr lang="fr-FR" sz="1600" dirty="0" err="1"/>
              <a:t>text</a:t>
            </a:r>
            <a:r>
              <a:rPr lang="fr-FR" sz="1600" dirty="0"/>
              <a:t>" id="</a:t>
            </a:r>
            <a:r>
              <a:rPr lang="fr-FR" sz="1600" dirty="0" err="1"/>
              <a:t>prenom</a:t>
            </a:r>
            <a:r>
              <a:rPr lang="fr-FR" sz="1600" dirty="0"/>
              <a:t>" </a:t>
            </a:r>
            <a:r>
              <a:rPr lang="fr-FR" sz="1600" dirty="0" err="1"/>
              <a:t>name</a:t>
            </a:r>
            <a:r>
              <a:rPr lang="fr-FR" sz="1600" dirty="0"/>
              <a:t>="</a:t>
            </a:r>
            <a:r>
              <a:rPr lang="fr-FR" sz="1600" dirty="0" err="1"/>
              <a:t>prenom</a:t>
            </a:r>
            <a:r>
              <a:rPr lang="fr-FR" sz="1600" dirty="0"/>
              <a:t>"/&gt;&lt;</a:t>
            </a:r>
            <a:r>
              <a:rPr lang="fr-FR" sz="1600" dirty="0" err="1"/>
              <a:t>br</a:t>
            </a:r>
            <a:r>
              <a:rPr lang="fr-FR" sz="1600" dirty="0"/>
              <a:t>/&gt;</a:t>
            </a:r>
          </a:p>
          <a:p>
            <a:pPr marL="0" indent="0">
              <a:buNone/>
            </a:pPr>
            <a:r>
              <a:rPr lang="fr-FR" sz="1600" dirty="0"/>
              <a:t> </a:t>
            </a:r>
            <a:r>
              <a:rPr lang="fr-FR" sz="1600" dirty="0" smtClean="0"/>
              <a:t>   &lt;</a:t>
            </a:r>
            <a:r>
              <a:rPr lang="fr-FR" sz="1800" b="1" dirty="0">
                <a:solidFill>
                  <a:schemeClr val="tx2">
                    <a:lumMod val="75000"/>
                  </a:schemeClr>
                </a:solidFill>
              </a:rPr>
              <a:t>label </a:t>
            </a:r>
            <a:r>
              <a:rPr lang="fr-FR" sz="1600" dirty="0"/>
              <a:t>for="nom"&gt;Entrez votre nom : &lt;/label&gt;</a:t>
            </a:r>
          </a:p>
          <a:p>
            <a:pPr marL="0" indent="0">
              <a:buNone/>
            </a:pPr>
            <a:r>
              <a:rPr lang="fr-FR" sz="1600" dirty="0"/>
              <a:t>    &lt;</a:t>
            </a:r>
            <a:r>
              <a:rPr lang="fr-FR" sz="1800" b="1" dirty="0">
                <a:solidFill>
                  <a:schemeClr val="tx2">
                    <a:lumMod val="75000"/>
                  </a:schemeClr>
                </a:solidFill>
              </a:rPr>
              <a:t>input </a:t>
            </a:r>
            <a:r>
              <a:rPr lang="fr-FR" sz="1600" dirty="0"/>
              <a:t>type="</a:t>
            </a:r>
            <a:r>
              <a:rPr lang="fr-FR" sz="1600" dirty="0" err="1"/>
              <a:t>text</a:t>
            </a:r>
            <a:r>
              <a:rPr lang="fr-FR" sz="1600" dirty="0"/>
              <a:t>" id="nom" </a:t>
            </a:r>
            <a:r>
              <a:rPr lang="fr-FR" sz="1600" dirty="0" err="1"/>
              <a:t>name</a:t>
            </a:r>
            <a:r>
              <a:rPr lang="fr-FR" sz="1600" dirty="0"/>
              <a:t>="nom"/&gt;&lt;</a:t>
            </a:r>
            <a:r>
              <a:rPr lang="fr-FR" sz="1600" dirty="0" err="1"/>
              <a:t>br</a:t>
            </a:r>
            <a:r>
              <a:rPr lang="fr-FR" sz="1600" dirty="0"/>
              <a:t>/&gt;&lt;</a:t>
            </a:r>
            <a:r>
              <a:rPr lang="fr-FR" sz="1600" dirty="0" err="1"/>
              <a:t>br</a:t>
            </a:r>
            <a:r>
              <a:rPr lang="fr-FR" sz="1600" dirty="0"/>
              <a:t>/&gt;</a:t>
            </a:r>
          </a:p>
          <a:p>
            <a:pPr marL="0" indent="0">
              <a:buNone/>
            </a:pPr>
            <a:r>
              <a:rPr lang="fr-FR" sz="1600" dirty="0"/>
              <a:t> </a:t>
            </a:r>
            <a:r>
              <a:rPr lang="fr-FR" sz="1600" dirty="0" smtClean="0"/>
              <a:t>   &lt;</a:t>
            </a:r>
            <a:r>
              <a:rPr lang="fr-FR" sz="1800" b="1" dirty="0">
                <a:solidFill>
                  <a:schemeClr val="tx2">
                    <a:lumMod val="75000"/>
                  </a:schemeClr>
                </a:solidFill>
              </a:rPr>
              <a:t>input</a:t>
            </a:r>
            <a:r>
              <a:rPr lang="fr-FR" sz="1600" dirty="0"/>
              <a:t> type="radio" </a:t>
            </a:r>
            <a:r>
              <a:rPr lang="fr-FR" sz="1600" dirty="0" err="1"/>
              <a:t>name</a:t>
            </a:r>
            <a:r>
              <a:rPr lang="fr-FR" sz="1600" dirty="0"/>
              <a:t>="sexe" value="Homme"&gt;Homme&lt;</a:t>
            </a:r>
            <a:r>
              <a:rPr lang="fr-FR" sz="1600" dirty="0" err="1"/>
              <a:t>br</a:t>
            </a:r>
            <a:r>
              <a:rPr lang="fr-FR" sz="1600" dirty="0"/>
              <a:t>/&gt;</a:t>
            </a:r>
          </a:p>
          <a:p>
            <a:pPr marL="0" indent="0">
              <a:buNone/>
            </a:pPr>
            <a:r>
              <a:rPr lang="fr-FR" sz="1600" dirty="0" smtClean="0"/>
              <a:t>    &lt;</a:t>
            </a:r>
            <a:r>
              <a:rPr lang="fr-FR" sz="1800" b="1" dirty="0">
                <a:solidFill>
                  <a:schemeClr val="tx2">
                    <a:lumMod val="75000"/>
                  </a:schemeClr>
                </a:solidFill>
              </a:rPr>
              <a:t>input </a:t>
            </a:r>
            <a:r>
              <a:rPr lang="fr-FR" sz="1600" dirty="0"/>
              <a:t>type="radio" </a:t>
            </a:r>
            <a:r>
              <a:rPr lang="fr-FR" sz="1600" dirty="0" err="1"/>
              <a:t>name</a:t>
            </a:r>
            <a:r>
              <a:rPr lang="fr-FR" sz="1600" dirty="0"/>
              <a:t>="sexe" value="Femme"&gt;Femme&lt;</a:t>
            </a:r>
            <a:r>
              <a:rPr lang="fr-FR" sz="1600" dirty="0" err="1"/>
              <a:t>br</a:t>
            </a:r>
            <a:r>
              <a:rPr lang="fr-FR" sz="1600" dirty="0"/>
              <a:t>/&gt;&lt;</a:t>
            </a:r>
            <a:r>
              <a:rPr lang="fr-FR" sz="1600" dirty="0" err="1"/>
              <a:t>br</a:t>
            </a:r>
            <a:r>
              <a:rPr lang="fr-FR" sz="1600" dirty="0"/>
              <a:t>/&gt;</a:t>
            </a:r>
          </a:p>
          <a:p>
            <a:pPr marL="0" indent="0">
              <a:buNone/>
            </a:pPr>
            <a:r>
              <a:rPr lang="fr-FR" sz="1600" dirty="0" smtClean="0"/>
              <a:t>&lt;/</a:t>
            </a:r>
            <a:r>
              <a:rPr lang="fr-FR" sz="1800" b="1" dirty="0" err="1">
                <a:solidFill>
                  <a:schemeClr val="tx2">
                    <a:lumMod val="75000"/>
                  </a:schemeClr>
                </a:solidFill>
              </a:rPr>
              <a:t>fieldset</a:t>
            </a:r>
            <a:r>
              <a:rPr lang="fr-FR" sz="1600" dirty="0"/>
              <a:t>&gt;</a:t>
            </a:r>
            <a:endParaRPr lang="fr-FR" sz="1600" dirty="0" smtClean="0"/>
          </a:p>
          <a:p>
            <a:pPr marL="0" indent="0">
              <a:buNone/>
            </a:pPr>
            <a:endParaRPr lang="fr-FR" sz="1800" dirty="0" smtClean="0"/>
          </a:p>
          <a:p>
            <a:pPr marL="0" indent="0">
              <a:buNone/>
            </a:pPr>
            <a:endParaRPr lang="fr-FR" sz="1800" dirty="0" smtClean="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4606950"/>
            <a:ext cx="5555233" cy="208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6435695"/>
      </p:ext>
    </p:extLst>
  </p:cSld>
  <p:clrMapOvr>
    <a:masterClrMapping/>
  </p:clrMapOvr>
  <p:transition spd="slow">
    <p:wipe dir="d"/>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i="1" dirty="0" smtClean="0"/>
              <a:t>HTML input </a:t>
            </a:r>
            <a:r>
              <a:rPr lang="fr-FR" sz="4000" b="1" i="1" dirty="0" smtClean="0">
                <a:solidFill>
                  <a:schemeClr val="accent2">
                    <a:lumMod val="50000"/>
                  </a:schemeClr>
                </a:solidFill>
              </a:rPr>
              <a:t>type="tel"</a:t>
            </a:r>
            <a:endParaRPr lang="fr-FR" sz="3100" b="1" dirty="0">
              <a:solidFill>
                <a:schemeClr val="accent2">
                  <a:lumMod val="50000"/>
                </a:schemeClr>
              </a:solidFill>
            </a:endParaRPr>
          </a:p>
        </p:txBody>
      </p:sp>
      <p:sp>
        <p:nvSpPr>
          <p:cNvPr id="5" name="ZoneTexte 4"/>
          <p:cNvSpPr txBox="1"/>
          <p:nvPr/>
        </p:nvSpPr>
        <p:spPr>
          <a:xfrm>
            <a:off x="827584" y="1412776"/>
            <a:ext cx="8064896" cy="2585323"/>
          </a:xfrm>
          <a:prstGeom prst="rect">
            <a:avLst/>
          </a:prstGeom>
          <a:noFill/>
        </p:spPr>
        <p:txBody>
          <a:bodyPr wrap="square" rtlCol="0">
            <a:spAutoFit/>
          </a:bodyPr>
          <a:lstStyle/>
          <a:p>
            <a:r>
              <a:rPr lang="fr-FR" dirty="0" smtClean="0"/>
              <a:t>&lt;</a:t>
            </a:r>
            <a:r>
              <a:rPr lang="fr-FR" sz="1600" b="1" dirty="0">
                <a:solidFill>
                  <a:schemeClr val="accent2">
                    <a:lumMod val="75000"/>
                  </a:schemeClr>
                </a:solidFill>
                <a:latin typeface="+mn-lt"/>
                <a:cs typeface="+mn-cs"/>
              </a:rPr>
              <a:t>input</a:t>
            </a:r>
            <a:r>
              <a:rPr lang="fr-FR" dirty="0" smtClean="0"/>
              <a:t> type="</a:t>
            </a:r>
            <a:r>
              <a:rPr lang="fr-FR" dirty="0" smtClean="0">
                <a:solidFill>
                  <a:schemeClr val="accent2">
                    <a:lumMod val="75000"/>
                  </a:schemeClr>
                </a:solidFill>
              </a:rPr>
              <a:t>tel</a:t>
            </a:r>
            <a:r>
              <a:rPr lang="fr-FR" dirty="0" smtClean="0"/>
              <a:t>" .... /&gt;</a:t>
            </a:r>
          </a:p>
          <a:p>
            <a:r>
              <a:rPr lang="fr-FR" dirty="0" smtClean="0"/>
              <a:t>Permet d'entrer un numéro de téléphone dans un champ.</a:t>
            </a:r>
          </a:p>
          <a:p>
            <a:r>
              <a:rPr lang="fr-FR" dirty="0"/>
              <a:t>Certains navigateurs effectuent un contrôle de forme avant de quitter le champ.</a:t>
            </a:r>
            <a:endParaRPr lang="fr-FR" dirty="0" smtClean="0"/>
          </a:p>
          <a:p>
            <a:r>
              <a:rPr lang="fr-FR" dirty="0" smtClean="0"/>
              <a:t>Attention, les contrôles automatiques effectués diffèrent en fonction du navigateur. Ils sont parfois inexistants.</a:t>
            </a:r>
          </a:p>
          <a:p>
            <a:endParaRPr lang="fr-FR" dirty="0"/>
          </a:p>
          <a:p>
            <a:r>
              <a:rPr lang="fr-FR" dirty="0"/>
              <a:t>Syntaxe :</a:t>
            </a:r>
          </a:p>
          <a:p>
            <a:r>
              <a:rPr lang="fr-FR" dirty="0"/>
              <a:t>&lt;input type</a:t>
            </a:r>
            <a:r>
              <a:rPr lang="fr-FR" dirty="0" smtClean="0"/>
              <a:t>="tel"  </a:t>
            </a:r>
            <a:r>
              <a:rPr lang="fr-FR" dirty="0"/>
              <a:t>... /&gt;</a:t>
            </a:r>
          </a:p>
          <a:p>
            <a:endParaRPr lang="fr-FR" dirty="0" smtClean="0"/>
          </a:p>
        </p:txBody>
      </p:sp>
    </p:spTree>
    <p:extLst>
      <p:ext uri="{BB962C8B-B14F-4D97-AF65-F5344CB8AC3E}">
        <p14:creationId xmlns:p14="http://schemas.microsoft.com/office/powerpoint/2010/main" val="3584460813"/>
      </p:ext>
    </p:extLst>
  </p:cSld>
  <p:clrMapOvr>
    <a:masterClrMapping/>
  </p:clrMapOvr>
  <p:transition spd="slow">
    <p:wipe dir="d"/>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i="1" dirty="0" smtClean="0"/>
              <a:t>HTML input </a:t>
            </a:r>
            <a:r>
              <a:rPr lang="fr-FR" sz="4000" b="1" i="1" dirty="0" smtClean="0">
                <a:solidFill>
                  <a:schemeClr val="accent2">
                    <a:lumMod val="50000"/>
                  </a:schemeClr>
                </a:solidFill>
              </a:rPr>
              <a:t>type="email"</a:t>
            </a:r>
            <a:endParaRPr lang="fr-FR" sz="3100" b="1" dirty="0">
              <a:solidFill>
                <a:schemeClr val="accent2">
                  <a:lumMod val="50000"/>
                </a:schemeClr>
              </a:solidFill>
            </a:endParaRPr>
          </a:p>
        </p:txBody>
      </p:sp>
      <p:sp>
        <p:nvSpPr>
          <p:cNvPr id="5" name="ZoneTexte 4"/>
          <p:cNvSpPr txBox="1"/>
          <p:nvPr/>
        </p:nvSpPr>
        <p:spPr>
          <a:xfrm>
            <a:off x="827584" y="1412776"/>
            <a:ext cx="8064896" cy="2585323"/>
          </a:xfrm>
          <a:prstGeom prst="rect">
            <a:avLst/>
          </a:prstGeom>
          <a:noFill/>
        </p:spPr>
        <p:txBody>
          <a:bodyPr wrap="square" rtlCol="0">
            <a:spAutoFit/>
          </a:bodyPr>
          <a:lstStyle/>
          <a:p>
            <a:r>
              <a:rPr lang="fr-FR" dirty="0" smtClean="0"/>
              <a:t>&lt;</a:t>
            </a:r>
            <a:r>
              <a:rPr lang="fr-FR" sz="1600" b="1" dirty="0">
                <a:solidFill>
                  <a:schemeClr val="accent2">
                    <a:lumMod val="75000"/>
                  </a:schemeClr>
                </a:solidFill>
                <a:latin typeface="+mn-lt"/>
                <a:cs typeface="+mn-cs"/>
              </a:rPr>
              <a:t>input</a:t>
            </a:r>
            <a:r>
              <a:rPr lang="fr-FR" dirty="0" smtClean="0"/>
              <a:t> type="</a:t>
            </a:r>
            <a:r>
              <a:rPr lang="fr-FR" dirty="0" smtClean="0">
                <a:solidFill>
                  <a:schemeClr val="accent2">
                    <a:lumMod val="75000"/>
                  </a:schemeClr>
                </a:solidFill>
              </a:rPr>
              <a:t>email</a:t>
            </a:r>
            <a:r>
              <a:rPr lang="fr-FR" dirty="0" smtClean="0"/>
              <a:t>" .... /&gt;</a:t>
            </a:r>
          </a:p>
          <a:p>
            <a:r>
              <a:rPr lang="fr-FR" dirty="0" smtClean="0"/>
              <a:t>Permet d'entrer une adresse email dans un champ.</a:t>
            </a:r>
          </a:p>
          <a:p>
            <a:r>
              <a:rPr lang="fr-FR" dirty="0" smtClean="0"/>
              <a:t>Certains navigateurs effectuent un contrôle de forme avant de quitter le champ.</a:t>
            </a:r>
          </a:p>
          <a:p>
            <a:r>
              <a:rPr lang="fr-FR" dirty="0" smtClean="0"/>
              <a:t>Attention, les contrôles automatiques effectués diffèrent en fonction du navigateur. Ils sont parfois inexistants.</a:t>
            </a:r>
          </a:p>
          <a:p>
            <a:endParaRPr lang="fr-FR" dirty="0"/>
          </a:p>
          <a:p>
            <a:r>
              <a:rPr lang="fr-FR" dirty="0"/>
              <a:t>Syntaxe :</a:t>
            </a:r>
          </a:p>
          <a:p>
            <a:r>
              <a:rPr lang="fr-FR" dirty="0"/>
              <a:t>&lt;input type</a:t>
            </a:r>
            <a:r>
              <a:rPr lang="fr-FR" dirty="0" smtClean="0"/>
              <a:t>="email"  </a:t>
            </a:r>
            <a:r>
              <a:rPr lang="fr-FR" dirty="0"/>
              <a:t>... /&gt;</a:t>
            </a:r>
          </a:p>
          <a:p>
            <a:endParaRPr lang="fr-FR" dirty="0" smtClean="0"/>
          </a:p>
        </p:txBody>
      </p:sp>
    </p:spTree>
    <p:extLst>
      <p:ext uri="{BB962C8B-B14F-4D97-AF65-F5344CB8AC3E}">
        <p14:creationId xmlns:p14="http://schemas.microsoft.com/office/powerpoint/2010/main" val="4050076014"/>
      </p:ext>
    </p:extLst>
  </p:cSld>
  <p:clrMapOvr>
    <a:masterClrMapping/>
  </p:clrMapOvr>
  <p:transition spd="slow">
    <p:wipe dir="d"/>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i="1" dirty="0" smtClean="0"/>
              <a:t>HTML input </a:t>
            </a:r>
            <a:r>
              <a:rPr lang="fr-FR" sz="4000" b="1" i="1" dirty="0" smtClean="0">
                <a:solidFill>
                  <a:schemeClr val="accent2">
                    <a:lumMod val="50000"/>
                  </a:schemeClr>
                </a:solidFill>
              </a:rPr>
              <a:t>type="url"</a:t>
            </a:r>
            <a:endParaRPr lang="fr-FR" sz="3100" b="1" dirty="0">
              <a:solidFill>
                <a:schemeClr val="accent2">
                  <a:lumMod val="50000"/>
                </a:schemeClr>
              </a:solidFill>
            </a:endParaRPr>
          </a:p>
        </p:txBody>
      </p:sp>
      <p:sp>
        <p:nvSpPr>
          <p:cNvPr id="5" name="ZoneTexte 4"/>
          <p:cNvSpPr txBox="1"/>
          <p:nvPr/>
        </p:nvSpPr>
        <p:spPr>
          <a:xfrm>
            <a:off x="827584" y="1412776"/>
            <a:ext cx="8064896" cy="3139321"/>
          </a:xfrm>
          <a:prstGeom prst="rect">
            <a:avLst/>
          </a:prstGeom>
          <a:noFill/>
        </p:spPr>
        <p:txBody>
          <a:bodyPr wrap="square" rtlCol="0">
            <a:spAutoFit/>
          </a:bodyPr>
          <a:lstStyle/>
          <a:p>
            <a:r>
              <a:rPr lang="fr-FR" dirty="0" smtClean="0"/>
              <a:t>&lt;</a:t>
            </a:r>
            <a:r>
              <a:rPr lang="fr-FR" sz="1600" b="1" dirty="0">
                <a:solidFill>
                  <a:schemeClr val="accent2">
                    <a:lumMod val="75000"/>
                  </a:schemeClr>
                </a:solidFill>
                <a:latin typeface="+mn-lt"/>
                <a:cs typeface="+mn-cs"/>
              </a:rPr>
              <a:t>input</a:t>
            </a:r>
            <a:r>
              <a:rPr lang="fr-FR" dirty="0" smtClean="0"/>
              <a:t> type="</a:t>
            </a:r>
            <a:r>
              <a:rPr lang="fr-FR" dirty="0" smtClean="0">
                <a:solidFill>
                  <a:schemeClr val="accent2">
                    <a:lumMod val="75000"/>
                  </a:schemeClr>
                </a:solidFill>
              </a:rPr>
              <a:t>url</a:t>
            </a:r>
            <a:r>
              <a:rPr lang="fr-FR" dirty="0" smtClean="0"/>
              <a:t>" .... /&gt;</a:t>
            </a:r>
          </a:p>
          <a:p>
            <a:r>
              <a:rPr lang="fr-FR" dirty="0" smtClean="0"/>
              <a:t>Permet d'entrer une adresse url dans un champ.</a:t>
            </a:r>
          </a:p>
          <a:p>
            <a:r>
              <a:rPr lang="fr-FR" dirty="0" smtClean="0"/>
              <a:t>Ce champ est un champ texte où le navigateur attend un format spécifique comme ftp://, </a:t>
            </a:r>
            <a:r>
              <a:rPr lang="fr-FR" dirty="0" smtClean="0">
                <a:hlinkClick r:id="rId2"/>
              </a:rPr>
              <a:t>mailto://</a:t>
            </a:r>
            <a:r>
              <a:rPr lang="fr-FR" dirty="0" smtClean="0"/>
              <a:t>, http://, https://, ....</a:t>
            </a:r>
          </a:p>
          <a:p>
            <a:r>
              <a:rPr lang="fr-FR" dirty="0" smtClean="0"/>
              <a:t>Certains navigateurs effectuent un contrôle de forme avant de quitter le champ.</a:t>
            </a:r>
          </a:p>
          <a:p>
            <a:r>
              <a:rPr lang="fr-FR" dirty="0" smtClean="0"/>
              <a:t>Attention, les contrôles automatiques effectués diffèrent en fonction du navigateur. Ils sont parfois inexistants.</a:t>
            </a:r>
          </a:p>
          <a:p>
            <a:endParaRPr lang="fr-FR" dirty="0"/>
          </a:p>
          <a:p>
            <a:r>
              <a:rPr lang="fr-FR" dirty="0"/>
              <a:t>Syntaxe :</a:t>
            </a:r>
          </a:p>
          <a:p>
            <a:r>
              <a:rPr lang="fr-FR" dirty="0"/>
              <a:t>&lt;input type</a:t>
            </a:r>
            <a:r>
              <a:rPr lang="fr-FR" dirty="0" smtClean="0"/>
              <a:t>=« url"  </a:t>
            </a:r>
            <a:r>
              <a:rPr lang="fr-FR" dirty="0"/>
              <a:t>... /&gt;</a:t>
            </a:r>
          </a:p>
          <a:p>
            <a:endParaRPr lang="fr-FR" dirty="0" smtClean="0"/>
          </a:p>
        </p:txBody>
      </p:sp>
    </p:spTree>
    <p:extLst>
      <p:ext uri="{BB962C8B-B14F-4D97-AF65-F5344CB8AC3E}">
        <p14:creationId xmlns:p14="http://schemas.microsoft.com/office/powerpoint/2010/main" val="1584559047"/>
      </p:ext>
    </p:extLst>
  </p:cSld>
  <p:clrMapOvr>
    <a:masterClrMapping/>
  </p:clrMapOvr>
  <p:transition spd="slow">
    <p:wipe dir="d"/>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i="1" dirty="0" smtClean="0"/>
              <a:t>HTML input </a:t>
            </a:r>
            <a:r>
              <a:rPr lang="fr-FR" sz="4000" b="1" i="1" dirty="0" smtClean="0">
                <a:solidFill>
                  <a:schemeClr val="accent2">
                    <a:lumMod val="50000"/>
                  </a:schemeClr>
                </a:solidFill>
              </a:rPr>
              <a:t>type="</a:t>
            </a:r>
            <a:r>
              <a:rPr lang="fr-FR" sz="4000" b="1" i="1" dirty="0" err="1" smtClean="0">
                <a:solidFill>
                  <a:schemeClr val="accent2">
                    <a:lumMod val="50000"/>
                  </a:schemeClr>
                </a:solidFill>
              </a:rPr>
              <a:t>color</a:t>
            </a:r>
            <a:r>
              <a:rPr lang="fr-FR" sz="4000" b="1" i="1" dirty="0" smtClean="0">
                <a:solidFill>
                  <a:schemeClr val="accent2">
                    <a:lumMod val="50000"/>
                  </a:schemeClr>
                </a:solidFill>
              </a:rPr>
              <a:t>"</a:t>
            </a:r>
            <a:endParaRPr lang="fr-FR" sz="3100" b="1" dirty="0">
              <a:solidFill>
                <a:schemeClr val="accent2">
                  <a:lumMod val="50000"/>
                </a:schemeClr>
              </a:solidFill>
            </a:endParaRPr>
          </a:p>
        </p:txBody>
      </p:sp>
      <p:sp>
        <p:nvSpPr>
          <p:cNvPr id="5" name="ZoneTexte 4"/>
          <p:cNvSpPr txBox="1"/>
          <p:nvPr/>
        </p:nvSpPr>
        <p:spPr>
          <a:xfrm>
            <a:off x="827584" y="1412776"/>
            <a:ext cx="8064896" cy="2862322"/>
          </a:xfrm>
          <a:prstGeom prst="rect">
            <a:avLst/>
          </a:prstGeom>
          <a:noFill/>
        </p:spPr>
        <p:txBody>
          <a:bodyPr wrap="square" rtlCol="0">
            <a:spAutoFit/>
          </a:bodyPr>
          <a:lstStyle/>
          <a:p>
            <a:r>
              <a:rPr lang="fr-FR" dirty="0" smtClean="0"/>
              <a:t>&lt;</a:t>
            </a:r>
            <a:r>
              <a:rPr lang="fr-FR" b="1" dirty="0" smtClean="0">
                <a:solidFill>
                  <a:srgbClr val="C00000"/>
                </a:solidFill>
              </a:rPr>
              <a:t>input</a:t>
            </a:r>
            <a:r>
              <a:rPr lang="fr-FR" dirty="0" smtClean="0"/>
              <a:t> type="</a:t>
            </a:r>
            <a:r>
              <a:rPr lang="fr-FR" dirty="0" err="1" smtClean="0">
                <a:solidFill>
                  <a:schemeClr val="accent2">
                    <a:lumMod val="75000"/>
                  </a:schemeClr>
                </a:solidFill>
              </a:rPr>
              <a:t>color</a:t>
            </a:r>
            <a:r>
              <a:rPr lang="fr-FR" dirty="0" smtClean="0"/>
              <a:t>" .... /&gt;</a:t>
            </a:r>
          </a:p>
          <a:p>
            <a:r>
              <a:rPr lang="fr-FR" dirty="0" smtClean="0"/>
              <a:t>Permet d'entrer une couleur à partir d'une fenêtre permettant le choix d'une couleur et la stocke dans un champ.</a:t>
            </a:r>
          </a:p>
          <a:p>
            <a:r>
              <a:rPr lang="fr-FR" dirty="0" smtClean="0"/>
              <a:t>Certains navigateurs effectuent un contrôle de forme avant de quitter le champ.</a:t>
            </a:r>
          </a:p>
          <a:p>
            <a:r>
              <a:rPr lang="fr-FR" dirty="0" smtClean="0"/>
              <a:t>Attention, les contrôles automatiques effectués diffèrent en fonction du navigateur. Ils sont parfois inexistants.</a:t>
            </a:r>
          </a:p>
          <a:p>
            <a:endParaRPr lang="fr-FR" dirty="0"/>
          </a:p>
          <a:p>
            <a:r>
              <a:rPr lang="fr-FR" dirty="0" smtClean="0"/>
              <a:t>Syntaxe :</a:t>
            </a:r>
          </a:p>
          <a:p>
            <a:r>
              <a:rPr lang="fr-FR" dirty="0" smtClean="0"/>
              <a:t>&lt;input type="</a:t>
            </a:r>
            <a:r>
              <a:rPr lang="fr-FR" dirty="0" err="1" smtClean="0"/>
              <a:t>color</a:t>
            </a:r>
            <a:r>
              <a:rPr lang="fr-FR" dirty="0" smtClean="0"/>
              <a:t>"  ... /&gt;</a:t>
            </a:r>
          </a:p>
          <a:p>
            <a:endParaRPr lang="fr-FR" dirty="0" smtClean="0"/>
          </a:p>
        </p:txBody>
      </p:sp>
      <p:pic>
        <p:nvPicPr>
          <p:cNvPr id="4" name="Image 3"/>
          <p:cNvPicPr>
            <a:picLocks noChangeAspect="1"/>
          </p:cNvPicPr>
          <p:nvPr/>
        </p:nvPicPr>
        <p:blipFill>
          <a:blip r:embed="rId2"/>
          <a:stretch>
            <a:fillRect/>
          </a:stretch>
        </p:blipFill>
        <p:spPr>
          <a:xfrm>
            <a:off x="3995936" y="3501008"/>
            <a:ext cx="4391025" cy="3181350"/>
          </a:xfrm>
          <a:prstGeom prst="rect">
            <a:avLst/>
          </a:prstGeom>
        </p:spPr>
      </p:pic>
    </p:spTree>
    <p:extLst>
      <p:ext uri="{BB962C8B-B14F-4D97-AF65-F5344CB8AC3E}">
        <p14:creationId xmlns:p14="http://schemas.microsoft.com/office/powerpoint/2010/main" val="2671092697"/>
      </p:ext>
    </p:extLst>
  </p:cSld>
  <p:clrMapOvr>
    <a:masterClrMapping/>
  </p:clrMapOvr>
  <p:transition spd="slow">
    <p:wipe dir="d"/>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i="1" dirty="0" smtClean="0"/>
              <a:t>HTML input </a:t>
            </a:r>
            <a:r>
              <a:rPr lang="fr-FR" sz="4000" b="1" i="1" dirty="0" smtClean="0">
                <a:solidFill>
                  <a:schemeClr val="accent2">
                    <a:lumMod val="50000"/>
                  </a:schemeClr>
                </a:solidFill>
              </a:rPr>
              <a:t>type="file"</a:t>
            </a:r>
            <a:endParaRPr lang="fr-FR" sz="3100" b="1" dirty="0">
              <a:solidFill>
                <a:schemeClr val="accent2">
                  <a:lumMod val="50000"/>
                </a:schemeClr>
              </a:solidFill>
            </a:endParaRPr>
          </a:p>
        </p:txBody>
      </p:sp>
      <p:sp>
        <p:nvSpPr>
          <p:cNvPr id="5" name="ZoneTexte 4"/>
          <p:cNvSpPr txBox="1"/>
          <p:nvPr/>
        </p:nvSpPr>
        <p:spPr>
          <a:xfrm>
            <a:off x="827584" y="1412776"/>
            <a:ext cx="8064896" cy="2585323"/>
          </a:xfrm>
          <a:prstGeom prst="rect">
            <a:avLst/>
          </a:prstGeom>
          <a:noFill/>
        </p:spPr>
        <p:txBody>
          <a:bodyPr wrap="square" rtlCol="0">
            <a:spAutoFit/>
          </a:bodyPr>
          <a:lstStyle/>
          <a:p>
            <a:r>
              <a:rPr lang="fr-FR" dirty="0" smtClean="0"/>
              <a:t>&lt;</a:t>
            </a:r>
            <a:r>
              <a:rPr lang="fr-FR" b="1" dirty="0" smtClean="0">
                <a:solidFill>
                  <a:srgbClr val="C00000"/>
                </a:solidFill>
              </a:rPr>
              <a:t>input</a:t>
            </a:r>
            <a:r>
              <a:rPr lang="fr-FR" dirty="0" smtClean="0"/>
              <a:t> type="</a:t>
            </a:r>
            <a:r>
              <a:rPr lang="fr-FR" dirty="0" smtClean="0">
                <a:solidFill>
                  <a:schemeClr val="accent2">
                    <a:lumMod val="75000"/>
                  </a:schemeClr>
                </a:solidFill>
              </a:rPr>
              <a:t>file</a:t>
            </a:r>
            <a:r>
              <a:rPr lang="fr-FR" dirty="0" smtClean="0"/>
              <a:t>" .... /&gt;</a:t>
            </a:r>
          </a:p>
          <a:p>
            <a:r>
              <a:rPr lang="fr-FR" dirty="0" smtClean="0"/>
              <a:t>Permet de sélectionner un fichier sur l'ordinateur client en vue, en général, de l'"uploader"'.</a:t>
            </a:r>
          </a:p>
          <a:p>
            <a:r>
              <a:rPr lang="fr-FR" dirty="0" smtClean="0"/>
              <a:t>L'explorateur s'ouvre pour permettre à l'utilisateur de choisir un fichier.</a:t>
            </a:r>
          </a:p>
          <a:p>
            <a:endParaRPr lang="fr-FR" dirty="0"/>
          </a:p>
          <a:p>
            <a:r>
              <a:rPr lang="fr-FR" dirty="0"/>
              <a:t>Syntaxe :</a:t>
            </a:r>
          </a:p>
          <a:p>
            <a:r>
              <a:rPr lang="fr-FR" dirty="0"/>
              <a:t>&lt;input type</a:t>
            </a:r>
            <a:r>
              <a:rPr lang="fr-FR" dirty="0" smtClean="0"/>
              <a:t>="file"  </a:t>
            </a:r>
            <a:r>
              <a:rPr lang="fr-FR" dirty="0"/>
              <a:t>... </a:t>
            </a:r>
            <a:r>
              <a:rPr lang="fr-FR" dirty="0" smtClean="0"/>
              <a:t>/&gt;</a:t>
            </a:r>
          </a:p>
          <a:p>
            <a:endParaRPr lang="fr-FR" dirty="0"/>
          </a:p>
          <a:p>
            <a:endParaRPr lang="fr-FR" dirty="0" smtClean="0"/>
          </a:p>
        </p:txBody>
      </p:sp>
      <p:pic>
        <p:nvPicPr>
          <p:cNvPr id="4" name="Image 3"/>
          <p:cNvPicPr>
            <a:picLocks noChangeAspect="1"/>
          </p:cNvPicPr>
          <p:nvPr/>
        </p:nvPicPr>
        <p:blipFill>
          <a:blip r:embed="rId2"/>
          <a:stretch>
            <a:fillRect/>
          </a:stretch>
        </p:blipFill>
        <p:spPr>
          <a:xfrm>
            <a:off x="3419872" y="3074961"/>
            <a:ext cx="4543425" cy="371475"/>
          </a:xfrm>
          <a:prstGeom prst="rect">
            <a:avLst/>
          </a:prstGeom>
        </p:spPr>
      </p:pic>
      <p:pic>
        <p:nvPicPr>
          <p:cNvPr id="6" name="Image 5"/>
          <p:cNvPicPr>
            <a:picLocks noChangeAspect="1"/>
          </p:cNvPicPr>
          <p:nvPr/>
        </p:nvPicPr>
        <p:blipFill>
          <a:blip r:embed="rId3"/>
          <a:stretch>
            <a:fillRect/>
          </a:stretch>
        </p:blipFill>
        <p:spPr>
          <a:xfrm>
            <a:off x="3635896" y="3632245"/>
            <a:ext cx="4771430" cy="3225755"/>
          </a:xfrm>
          <a:prstGeom prst="rect">
            <a:avLst/>
          </a:prstGeom>
        </p:spPr>
      </p:pic>
    </p:spTree>
    <p:extLst>
      <p:ext uri="{BB962C8B-B14F-4D97-AF65-F5344CB8AC3E}">
        <p14:creationId xmlns:p14="http://schemas.microsoft.com/office/powerpoint/2010/main" val="2288381115"/>
      </p:ext>
    </p:extLst>
  </p:cSld>
  <p:clrMapOvr>
    <a:masterClrMapping/>
  </p:clrMapOvr>
  <p:transition spd="slow">
    <p:wipe dir="d"/>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i="1" dirty="0" smtClean="0"/>
              <a:t>HTML input </a:t>
            </a:r>
            <a:r>
              <a:rPr lang="fr-FR" sz="4000" b="1" i="1" dirty="0" smtClean="0">
                <a:solidFill>
                  <a:schemeClr val="accent2">
                    <a:lumMod val="50000"/>
                  </a:schemeClr>
                </a:solidFill>
              </a:rPr>
              <a:t>type="</a:t>
            </a:r>
            <a:r>
              <a:rPr lang="fr-FR" sz="4000" b="1" i="1" dirty="0" err="1" smtClean="0">
                <a:solidFill>
                  <a:schemeClr val="accent2">
                    <a:lumMod val="50000"/>
                  </a:schemeClr>
                </a:solidFill>
              </a:rPr>
              <a:t>number</a:t>
            </a:r>
            <a:r>
              <a:rPr lang="fr-FR" sz="4000" b="1" i="1" dirty="0" smtClean="0">
                <a:solidFill>
                  <a:schemeClr val="accent2">
                    <a:lumMod val="50000"/>
                  </a:schemeClr>
                </a:solidFill>
              </a:rPr>
              <a:t>"</a:t>
            </a:r>
            <a:endParaRPr lang="fr-FR" sz="3100" b="1" dirty="0">
              <a:solidFill>
                <a:schemeClr val="accent2">
                  <a:lumMod val="50000"/>
                </a:schemeClr>
              </a:solidFill>
            </a:endParaRPr>
          </a:p>
        </p:txBody>
      </p:sp>
      <p:sp>
        <p:nvSpPr>
          <p:cNvPr id="5" name="ZoneTexte 4"/>
          <p:cNvSpPr txBox="1"/>
          <p:nvPr/>
        </p:nvSpPr>
        <p:spPr>
          <a:xfrm>
            <a:off x="827584" y="1412776"/>
            <a:ext cx="8064896" cy="2308324"/>
          </a:xfrm>
          <a:prstGeom prst="rect">
            <a:avLst/>
          </a:prstGeom>
          <a:noFill/>
        </p:spPr>
        <p:txBody>
          <a:bodyPr wrap="square" rtlCol="0">
            <a:spAutoFit/>
          </a:bodyPr>
          <a:lstStyle/>
          <a:p>
            <a:r>
              <a:rPr lang="fr-FR" dirty="0" smtClean="0"/>
              <a:t>&lt;</a:t>
            </a:r>
            <a:r>
              <a:rPr lang="fr-FR" b="1" dirty="0" smtClean="0">
                <a:solidFill>
                  <a:srgbClr val="0070C0"/>
                </a:solidFill>
              </a:rPr>
              <a:t>input</a:t>
            </a:r>
            <a:r>
              <a:rPr lang="fr-FR" dirty="0" smtClean="0"/>
              <a:t> type="</a:t>
            </a:r>
            <a:r>
              <a:rPr lang="fr-FR" dirty="0" err="1" smtClean="0">
                <a:solidFill>
                  <a:schemeClr val="accent2">
                    <a:lumMod val="75000"/>
                  </a:schemeClr>
                </a:solidFill>
              </a:rPr>
              <a:t>number</a:t>
            </a:r>
            <a:r>
              <a:rPr lang="fr-FR" dirty="0" smtClean="0"/>
              <a:t>" .... /&gt;</a:t>
            </a:r>
          </a:p>
          <a:p>
            <a:r>
              <a:rPr lang="fr-FR" dirty="0" smtClean="0"/>
              <a:t>Permet d'entrer un nombre compris entre deux valeurs </a:t>
            </a:r>
            <a:r>
              <a:rPr lang="fr-FR" b="1" dirty="0" smtClean="0">
                <a:solidFill>
                  <a:schemeClr val="accent2">
                    <a:lumMod val="75000"/>
                  </a:schemeClr>
                </a:solidFill>
              </a:rPr>
              <a:t>min</a:t>
            </a:r>
            <a:r>
              <a:rPr lang="fr-FR" dirty="0" smtClean="0"/>
              <a:t> et </a:t>
            </a:r>
            <a:r>
              <a:rPr lang="fr-FR" b="1" dirty="0">
                <a:solidFill>
                  <a:schemeClr val="accent2">
                    <a:lumMod val="75000"/>
                  </a:schemeClr>
                </a:solidFill>
              </a:rPr>
              <a:t>max</a:t>
            </a:r>
            <a:r>
              <a:rPr lang="fr-FR" dirty="0" smtClean="0"/>
              <a:t> avec un pas  défini par </a:t>
            </a:r>
            <a:r>
              <a:rPr lang="fr-FR" b="1" dirty="0" err="1">
                <a:solidFill>
                  <a:schemeClr val="accent2">
                    <a:lumMod val="75000"/>
                  </a:schemeClr>
                </a:solidFill>
              </a:rPr>
              <a:t>step</a:t>
            </a:r>
            <a:r>
              <a:rPr lang="fr-FR" dirty="0" smtClean="0"/>
              <a:t> (par défaut 1 ) et une valeur par défaut définie par </a:t>
            </a:r>
            <a:r>
              <a:rPr lang="fr-FR" b="1" dirty="0">
                <a:solidFill>
                  <a:schemeClr val="accent2">
                    <a:lumMod val="75000"/>
                  </a:schemeClr>
                </a:solidFill>
              </a:rPr>
              <a:t>value</a:t>
            </a:r>
            <a:r>
              <a:rPr lang="fr-FR" dirty="0" smtClean="0"/>
              <a:t>.</a:t>
            </a:r>
          </a:p>
          <a:p>
            <a:endParaRPr lang="fr-FR" dirty="0"/>
          </a:p>
          <a:p>
            <a:r>
              <a:rPr lang="fr-FR" dirty="0"/>
              <a:t>Syntaxe :</a:t>
            </a:r>
          </a:p>
          <a:p>
            <a:r>
              <a:rPr lang="fr-FR" dirty="0"/>
              <a:t>&lt;input </a:t>
            </a:r>
            <a:r>
              <a:rPr lang="fr-FR" b="1" dirty="0">
                <a:solidFill>
                  <a:schemeClr val="accent2">
                    <a:lumMod val="75000"/>
                  </a:schemeClr>
                </a:solidFill>
              </a:rPr>
              <a:t>type</a:t>
            </a:r>
            <a:r>
              <a:rPr lang="fr-FR" dirty="0" smtClean="0"/>
              <a:t>="</a:t>
            </a:r>
            <a:r>
              <a:rPr lang="fr-FR" dirty="0" err="1" smtClean="0"/>
              <a:t>number</a:t>
            </a:r>
            <a:r>
              <a:rPr lang="fr-FR" dirty="0" smtClean="0"/>
              <a:t>" </a:t>
            </a:r>
            <a:r>
              <a:rPr lang="fr-FR" b="1" dirty="0">
                <a:solidFill>
                  <a:schemeClr val="accent2">
                    <a:lumMod val="75000"/>
                  </a:schemeClr>
                </a:solidFill>
              </a:rPr>
              <a:t>min</a:t>
            </a:r>
            <a:r>
              <a:rPr lang="fr-FR" dirty="0" smtClean="0"/>
              <a:t>="2" </a:t>
            </a:r>
            <a:r>
              <a:rPr lang="fr-FR" b="1" dirty="0">
                <a:solidFill>
                  <a:schemeClr val="accent2">
                    <a:lumMod val="75000"/>
                  </a:schemeClr>
                </a:solidFill>
              </a:rPr>
              <a:t>max</a:t>
            </a:r>
            <a:r>
              <a:rPr lang="fr-FR" dirty="0" smtClean="0"/>
              <a:t>="5" </a:t>
            </a:r>
            <a:r>
              <a:rPr lang="fr-FR" b="1" dirty="0" err="1">
                <a:solidFill>
                  <a:schemeClr val="accent2">
                    <a:lumMod val="75000"/>
                  </a:schemeClr>
                </a:solidFill>
              </a:rPr>
              <a:t>step</a:t>
            </a:r>
            <a:r>
              <a:rPr lang="fr-FR" dirty="0" smtClean="0"/>
              <a:t>="</a:t>
            </a:r>
            <a:r>
              <a:rPr lang="fr-FR" dirty="0" smtClean="0"/>
              <a:t>0.5</a:t>
            </a:r>
            <a:r>
              <a:rPr lang="fr-FR" dirty="0" smtClean="0"/>
              <a:t>" </a:t>
            </a:r>
            <a:r>
              <a:rPr lang="fr-FR" b="1" dirty="0">
                <a:solidFill>
                  <a:schemeClr val="accent2">
                    <a:lumMod val="75000"/>
                  </a:schemeClr>
                </a:solidFill>
              </a:rPr>
              <a:t>value</a:t>
            </a:r>
            <a:r>
              <a:rPr lang="fr-FR" dirty="0" smtClean="0"/>
              <a:t>="4" </a:t>
            </a:r>
            <a:r>
              <a:rPr lang="fr-FR" dirty="0"/>
              <a:t>... </a:t>
            </a:r>
            <a:r>
              <a:rPr lang="fr-FR" dirty="0" smtClean="0"/>
              <a:t>/&gt;</a:t>
            </a:r>
          </a:p>
          <a:p>
            <a:r>
              <a:rPr lang="fr-FR" dirty="0"/>
              <a:t>&lt;input type="</a:t>
            </a:r>
            <a:r>
              <a:rPr lang="fr-FR" dirty="0" err="1"/>
              <a:t>submit</a:t>
            </a:r>
            <a:r>
              <a:rPr lang="fr-FR" dirty="0"/>
              <a:t>"&gt;</a:t>
            </a:r>
          </a:p>
          <a:p>
            <a:endParaRPr lang="fr-FR" dirty="0" smtClean="0"/>
          </a:p>
        </p:txBody>
      </p:sp>
      <p:pic>
        <p:nvPicPr>
          <p:cNvPr id="4" name="Image 3"/>
          <p:cNvPicPr>
            <a:picLocks noChangeAspect="1"/>
          </p:cNvPicPr>
          <p:nvPr/>
        </p:nvPicPr>
        <p:blipFill>
          <a:blip r:embed="rId2"/>
          <a:stretch>
            <a:fillRect/>
          </a:stretch>
        </p:blipFill>
        <p:spPr>
          <a:xfrm>
            <a:off x="1619672" y="3721100"/>
            <a:ext cx="6649510" cy="713606"/>
          </a:xfrm>
          <a:prstGeom prst="rect">
            <a:avLst/>
          </a:prstGeom>
        </p:spPr>
      </p:pic>
    </p:spTree>
    <p:extLst>
      <p:ext uri="{BB962C8B-B14F-4D97-AF65-F5344CB8AC3E}">
        <p14:creationId xmlns:p14="http://schemas.microsoft.com/office/powerpoint/2010/main" val="1004238835"/>
      </p:ext>
    </p:extLst>
  </p:cSld>
  <p:clrMapOvr>
    <a:masterClrMapping/>
  </p:clrMapOvr>
  <p:transition spd="slow">
    <p:wipe dir="d"/>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i="1" dirty="0" smtClean="0"/>
              <a:t>HTML input </a:t>
            </a:r>
            <a:r>
              <a:rPr lang="fr-FR" sz="4000" b="1" i="1" dirty="0" smtClean="0">
                <a:solidFill>
                  <a:schemeClr val="accent2">
                    <a:lumMod val="50000"/>
                  </a:schemeClr>
                </a:solidFill>
              </a:rPr>
              <a:t>type="range"</a:t>
            </a:r>
            <a:endParaRPr lang="fr-FR" sz="3100" b="1" dirty="0">
              <a:solidFill>
                <a:schemeClr val="accent2">
                  <a:lumMod val="50000"/>
                </a:schemeClr>
              </a:solidFill>
            </a:endParaRPr>
          </a:p>
        </p:txBody>
      </p:sp>
      <p:sp>
        <p:nvSpPr>
          <p:cNvPr id="5" name="ZoneTexte 4"/>
          <p:cNvSpPr txBox="1"/>
          <p:nvPr/>
        </p:nvSpPr>
        <p:spPr>
          <a:xfrm>
            <a:off x="827584" y="1412776"/>
            <a:ext cx="8064896" cy="2308324"/>
          </a:xfrm>
          <a:prstGeom prst="rect">
            <a:avLst/>
          </a:prstGeom>
          <a:noFill/>
        </p:spPr>
        <p:txBody>
          <a:bodyPr wrap="square" rtlCol="0">
            <a:spAutoFit/>
          </a:bodyPr>
          <a:lstStyle/>
          <a:p>
            <a:r>
              <a:rPr lang="fr-FR" dirty="0" smtClean="0"/>
              <a:t>&lt;</a:t>
            </a:r>
            <a:r>
              <a:rPr lang="fr-FR" b="1" dirty="0" smtClean="0">
                <a:solidFill>
                  <a:srgbClr val="0070C0"/>
                </a:solidFill>
              </a:rPr>
              <a:t>input</a:t>
            </a:r>
            <a:r>
              <a:rPr lang="fr-FR" dirty="0" smtClean="0"/>
              <a:t> type="</a:t>
            </a:r>
            <a:r>
              <a:rPr lang="fr-FR" dirty="0" smtClean="0">
                <a:solidFill>
                  <a:schemeClr val="accent2">
                    <a:lumMod val="75000"/>
                  </a:schemeClr>
                </a:solidFill>
              </a:rPr>
              <a:t>range</a:t>
            </a:r>
            <a:r>
              <a:rPr lang="fr-FR" dirty="0" smtClean="0"/>
              <a:t>" .... /&gt;</a:t>
            </a:r>
          </a:p>
          <a:p>
            <a:r>
              <a:rPr lang="fr-FR" dirty="0" smtClean="0"/>
              <a:t>Permet d'entrer un nombre compris entre deux valeurs </a:t>
            </a:r>
            <a:r>
              <a:rPr lang="fr-FR" b="1" dirty="0" smtClean="0">
                <a:solidFill>
                  <a:schemeClr val="accent2">
                    <a:lumMod val="75000"/>
                  </a:schemeClr>
                </a:solidFill>
              </a:rPr>
              <a:t>min</a:t>
            </a:r>
            <a:r>
              <a:rPr lang="fr-FR" dirty="0" smtClean="0"/>
              <a:t> et </a:t>
            </a:r>
            <a:r>
              <a:rPr lang="fr-FR" b="1" dirty="0">
                <a:solidFill>
                  <a:schemeClr val="accent2">
                    <a:lumMod val="75000"/>
                  </a:schemeClr>
                </a:solidFill>
              </a:rPr>
              <a:t>max</a:t>
            </a:r>
            <a:r>
              <a:rPr lang="fr-FR" dirty="0" smtClean="0"/>
              <a:t> avec un pas  défini par </a:t>
            </a:r>
            <a:r>
              <a:rPr lang="fr-FR" b="1" dirty="0" err="1">
                <a:solidFill>
                  <a:schemeClr val="accent2">
                    <a:lumMod val="75000"/>
                  </a:schemeClr>
                </a:solidFill>
              </a:rPr>
              <a:t>step</a:t>
            </a:r>
            <a:r>
              <a:rPr lang="fr-FR" dirty="0" smtClean="0"/>
              <a:t> (par défaut 1) et une valeur par défaut définie par </a:t>
            </a:r>
            <a:r>
              <a:rPr lang="fr-FR" b="1" dirty="0">
                <a:solidFill>
                  <a:schemeClr val="accent2">
                    <a:lumMod val="75000"/>
                  </a:schemeClr>
                </a:solidFill>
              </a:rPr>
              <a:t>value</a:t>
            </a:r>
            <a:r>
              <a:rPr lang="fr-FR" dirty="0" smtClean="0"/>
              <a:t>.</a:t>
            </a:r>
          </a:p>
          <a:p>
            <a:endParaRPr lang="fr-FR" dirty="0"/>
          </a:p>
          <a:p>
            <a:r>
              <a:rPr lang="fr-FR" dirty="0"/>
              <a:t>Syntaxe :</a:t>
            </a:r>
          </a:p>
          <a:p>
            <a:r>
              <a:rPr lang="fr-FR" dirty="0"/>
              <a:t>&lt;input </a:t>
            </a:r>
            <a:r>
              <a:rPr lang="fr-FR" b="1" dirty="0">
                <a:solidFill>
                  <a:schemeClr val="accent2">
                    <a:lumMod val="75000"/>
                  </a:schemeClr>
                </a:solidFill>
              </a:rPr>
              <a:t>type</a:t>
            </a:r>
            <a:r>
              <a:rPr lang="fr-FR" dirty="0" smtClean="0"/>
              <a:t>="range" </a:t>
            </a:r>
            <a:r>
              <a:rPr lang="fr-FR" b="1" dirty="0">
                <a:solidFill>
                  <a:schemeClr val="accent2">
                    <a:lumMod val="75000"/>
                  </a:schemeClr>
                </a:solidFill>
              </a:rPr>
              <a:t>min</a:t>
            </a:r>
            <a:r>
              <a:rPr lang="fr-FR" dirty="0" smtClean="0"/>
              <a:t>="2" </a:t>
            </a:r>
            <a:r>
              <a:rPr lang="fr-FR" b="1" dirty="0">
                <a:solidFill>
                  <a:schemeClr val="accent2">
                    <a:lumMod val="75000"/>
                  </a:schemeClr>
                </a:solidFill>
              </a:rPr>
              <a:t>max</a:t>
            </a:r>
            <a:r>
              <a:rPr lang="fr-FR" dirty="0" smtClean="0"/>
              <a:t>="5" </a:t>
            </a:r>
            <a:r>
              <a:rPr lang="fr-FR" b="1" dirty="0" err="1">
                <a:solidFill>
                  <a:schemeClr val="accent2">
                    <a:lumMod val="75000"/>
                  </a:schemeClr>
                </a:solidFill>
              </a:rPr>
              <a:t>step</a:t>
            </a:r>
            <a:r>
              <a:rPr lang="fr-FR" dirty="0" smtClean="0"/>
              <a:t>="</a:t>
            </a:r>
            <a:r>
              <a:rPr lang="fr-FR" dirty="0" smtClean="0"/>
              <a:t>0.5</a:t>
            </a:r>
            <a:r>
              <a:rPr lang="fr-FR" dirty="0" smtClean="0"/>
              <a:t>" </a:t>
            </a:r>
            <a:r>
              <a:rPr lang="fr-FR" b="1" dirty="0">
                <a:solidFill>
                  <a:schemeClr val="accent2">
                    <a:lumMod val="75000"/>
                  </a:schemeClr>
                </a:solidFill>
              </a:rPr>
              <a:t>value</a:t>
            </a:r>
            <a:r>
              <a:rPr lang="fr-FR" dirty="0" smtClean="0"/>
              <a:t>="4" </a:t>
            </a:r>
            <a:r>
              <a:rPr lang="fr-FR" dirty="0"/>
              <a:t>... </a:t>
            </a:r>
            <a:r>
              <a:rPr lang="fr-FR" dirty="0" smtClean="0"/>
              <a:t>/&gt;</a:t>
            </a:r>
          </a:p>
          <a:p>
            <a:r>
              <a:rPr lang="fr-FR" dirty="0"/>
              <a:t>&lt;input type="</a:t>
            </a:r>
            <a:r>
              <a:rPr lang="fr-FR" dirty="0" err="1"/>
              <a:t>submit</a:t>
            </a:r>
            <a:r>
              <a:rPr lang="fr-FR" dirty="0"/>
              <a:t>"&gt;</a:t>
            </a:r>
          </a:p>
          <a:p>
            <a:endParaRPr lang="fr-FR" dirty="0" smtClean="0"/>
          </a:p>
        </p:txBody>
      </p:sp>
      <p:pic>
        <p:nvPicPr>
          <p:cNvPr id="6" name="Image 5"/>
          <p:cNvPicPr>
            <a:picLocks noChangeAspect="1"/>
          </p:cNvPicPr>
          <p:nvPr/>
        </p:nvPicPr>
        <p:blipFill>
          <a:blip r:embed="rId2"/>
          <a:stretch>
            <a:fillRect/>
          </a:stretch>
        </p:blipFill>
        <p:spPr>
          <a:xfrm>
            <a:off x="945566" y="3573016"/>
            <a:ext cx="7710068" cy="867147"/>
          </a:xfrm>
          <a:prstGeom prst="rect">
            <a:avLst/>
          </a:prstGeom>
        </p:spPr>
      </p:pic>
    </p:spTree>
    <p:extLst>
      <p:ext uri="{BB962C8B-B14F-4D97-AF65-F5344CB8AC3E}">
        <p14:creationId xmlns:p14="http://schemas.microsoft.com/office/powerpoint/2010/main" val="1130305887"/>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755650" y="274638"/>
            <a:ext cx="793115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lang="fr-FR" sz="2400">
                <a:latin typeface="Verdana" pitchFamily="34" charset="0"/>
              </a:rPr>
              <a:t>Syntaxe HTML </a:t>
            </a:r>
          </a:p>
        </p:txBody>
      </p:sp>
      <p:sp>
        <p:nvSpPr>
          <p:cNvPr id="9219" name="Rectangle 3"/>
          <p:cNvSpPr>
            <a:spLocks noChangeArrowheads="1"/>
          </p:cNvSpPr>
          <p:nvPr/>
        </p:nvSpPr>
        <p:spPr bwMode="auto">
          <a:xfrm>
            <a:off x="611188" y="1236663"/>
            <a:ext cx="8208962"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auto">
              <a:spcBef>
                <a:spcPct val="20000"/>
              </a:spcBef>
              <a:spcAft>
                <a:spcPts val="0"/>
              </a:spcAft>
              <a:defRPr/>
            </a:pPr>
            <a:r>
              <a:rPr lang="fr-FR" b="1" dirty="0">
                <a:solidFill>
                  <a:schemeClr val="accent6">
                    <a:lumMod val="50000"/>
                  </a:schemeClr>
                </a:solidFill>
                <a:latin typeface="Verdana" pitchFamily="34" charset="0"/>
                <a:cs typeface="+mn-cs"/>
              </a:rPr>
              <a:t>Exemple de document HTML</a:t>
            </a:r>
            <a:endParaRPr lang="fr-FR" dirty="0">
              <a:solidFill>
                <a:schemeClr val="accent6">
                  <a:lumMod val="50000"/>
                </a:schemeClr>
              </a:solidFill>
              <a:latin typeface="Verdana" pitchFamily="34" charset="0"/>
              <a:cs typeface="+mn-cs"/>
            </a:endParaRPr>
          </a:p>
          <a:p>
            <a:pPr marL="342900" indent="-342900" fontAlgn="auto">
              <a:spcBef>
                <a:spcPct val="20000"/>
              </a:spcBef>
              <a:spcAft>
                <a:spcPts val="0"/>
              </a:spcAft>
              <a:defRPr/>
            </a:pPr>
            <a:endParaRPr lang="fr-FR" sz="1400" dirty="0">
              <a:latin typeface="Verdana" pitchFamily="34" charset="0"/>
              <a:cs typeface="+mn-cs"/>
            </a:endParaRPr>
          </a:p>
          <a:p>
            <a:pPr marL="342900" indent="-342900" fontAlgn="auto">
              <a:spcBef>
                <a:spcPct val="20000"/>
              </a:spcBef>
              <a:spcAft>
                <a:spcPts val="0"/>
              </a:spcAft>
              <a:defRPr/>
            </a:pPr>
            <a:r>
              <a:rPr lang="fr-FR" dirty="0">
                <a:latin typeface="Verdana" pitchFamily="34" charset="0"/>
                <a:cs typeface="+mn-cs"/>
              </a:rPr>
              <a:t>&lt;html&gt;   &lt;!-- Début du document nommé test.htm --&gt;</a:t>
            </a:r>
          </a:p>
          <a:p>
            <a:pPr marL="342900" indent="-342900" fontAlgn="auto">
              <a:spcBef>
                <a:spcPct val="20000"/>
              </a:spcBef>
              <a:spcAft>
                <a:spcPts val="0"/>
              </a:spcAft>
              <a:defRPr/>
            </a:pPr>
            <a:r>
              <a:rPr lang="fr-FR" dirty="0">
                <a:latin typeface="Verdana" pitchFamily="34" charset="0"/>
                <a:cs typeface="+mn-cs"/>
              </a:rPr>
              <a:t>&lt;</a:t>
            </a:r>
            <a:r>
              <a:rPr lang="fr-FR" dirty="0" err="1">
                <a:latin typeface="Verdana" pitchFamily="34" charset="0"/>
                <a:cs typeface="+mn-cs"/>
              </a:rPr>
              <a:t>head</a:t>
            </a:r>
            <a:r>
              <a:rPr lang="fr-FR" dirty="0">
                <a:latin typeface="Verdana" pitchFamily="34" charset="0"/>
                <a:cs typeface="+mn-cs"/>
              </a:rPr>
              <a:t>&gt;</a:t>
            </a:r>
          </a:p>
          <a:p>
            <a:pPr marL="342900" indent="-342900" fontAlgn="auto">
              <a:spcBef>
                <a:spcPct val="20000"/>
              </a:spcBef>
              <a:spcAft>
                <a:spcPts val="0"/>
              </a:spcAft>
              <a:defRPr/>
            </a:pPr>
            <a:r>
              <a:rPr lang="fr-FR" dirty="0">
                <a:latin typeface="Verdana" pitchFamily="34" charset="0"/>
                <a:cs typeface="+mn-cs"/>
              </a:rPr>
              <a:t>	&lt;/</a:t>
            </a:r>
            <a:r>
              <a:rPr lang="fr-FR" dirty="0" err="1">
                <a:latin typeface="Verdana" pitchFamily="34" charset="0"/>
                <a:cs typeface="+mn-cs"/>
              </a:rPr>
              <a:t>title</a:t>
            </a:r>
            <a:r>
              <a:rPr lang="fr-FR" dirty="0">
                <a:latin typeface="Verdana" pitchFamily="34" charset="0"/>
                <a:cs typeface="+mn-cs"/>
              </a:rPr>
              <a:t>&gt;Ceci est un test&lt;/</a:t>
            </a:r>
            <a:r>
              <a:rPr lang="fr-FR" dirty="0" err="1">
                <a:latin typeface="Verdana" pitchFamily="34" charset="0"/>
                <a:cs typeface="+mn-cs"/>
              </a:rPr>
              <a:t>title</a:t>
            </a:r>
            <a:r>
              <a:rPr lang="fr-FR" dirty="0">
                <a:latin typeface="Verdana" pitchFamily="34" charset="0"/>
                <a:cs typeface="+mn-cs"/>
              </a:rPr>
              <a:t>&gt; &lt;!-- Titre du document --&gt;</a:t>
            </a:r>
          </a:p>
          <a:p>
            <a:pPr marL="342900" indent="-342900" fontAlgn="auto">
              <a:spcBef>
                <a:spcPct val="20000"/>
              </a:spcBef>
              <a:spcAft>
                <a:spcPts val="0"/>
              </a:spcAft>
              <a:defRPr/>
            </a:pPr>
            <a:r>
              <a:rPr lang="fr-FR" dirty="0">
                <a:latin typeface="Verdana" pitchFamily="34" charset="0"/>
                <a:cs typeface="+mn-cs"/>
              </a:rPr>
              <a:t>&lt;/</a:t>
            </a:r>
            <a:r>
              <a:rPr lang="fr-FR" dirty="0" err="1">
                <a:latin typeface="Verdana" pitchFamily="34" charset="0"/>
                <a:cs typeface="+mn-cs"/>
              </a:rPr>
              <a:t>head</a:t>
            </a:r>
            <a:r>
              <a:rPr lang="fr-FR" dirty="0">
                <a:latin typeface="Verdana" pitchFamily="34" charset="0"/>
                <a:cs typeface="+mn-cs"/>
              </a:rPr>
              <a:t>&gt;</a:t>
            </a:r>
          </a:p>
          <a:p>
            <a:pPr marL="342900" indent="-342900" fontAlgn="auto">
              <a:spcBef>
                <a:spcPct val="20000"/>
              </a:spcBef>
              <a:spcAft>
                <a:spcPts val="0"/>
              </a:spcAft>
              <a:defRPr/>
            </a:pPr>
            <a:endParaRPr lang="fr-FR" dirty="0">
              <a:latin typeface="Verdana" pitchFamily="34" charset="0"/>
              <a:cs typeface="+mn-cs"/>
            </a:endParaRPr>
          </a:p>
          <a:p>
            <a:pPr marL="342900" indent="-342900" fontAlgn="auto">
              <a:spcBef>
                <a:spcPct val="20000"/>
              </a:spcBef>
              <a:spcAft>
                <a:spcPts val="0"/>
              </a:spcAft>
              <a:defRPr/>
            </a:pPr>
            <a:r>
              <a:rPr lang="fr-FR" dirty="0">
                <a:latin typeface="Verdana" pitchFamily="34" charset="0"/>
                <a:cs typeface="+mn-cs"/>
              </a:rPr>
              <a:t>&lt;body&gt;  &lt;!-- La partie du document affichée sur le Navigateur --&gt;</a:t>
            </a:r>
          </a:p>
          <a:p>
            <a:pPr marL="342900" indent="-342900" fontAlgn="auto">
              <a:spcBef>
                <a:spcPct val="20000"/>
              </a:spcBef>
              <a:spcAft>
                <a:spcPts val="0"/>
              </a:spcAft>
              <a:defRPr/>
            </a:pPr>
            <a:r>
              <a:rPr lang="fr-FR" dirty="0">
                <a:latin typeface="Verdana" pitchFamily="34" charset="0"/>
                <a:cs typeface="+mn-cs"/>
              </a:rPr>
              <a:t>	&lt;font face=‘’</a:t>
            </a:r>
            <a:r>
              <a:rPr lang="fr-FR" dirty="0" err="1">
                <a:latin typeface="Verdana" pitchFamily="34" charset="0"/>
                <a:cs typeface="+mn-cs"/>
              </a:rPr>
              <a:t>verdana</a:t>
            </a:r>
            <a:r>
              <a:rPr lang="fr-FR" dirty="0">
                <a:latin typeface="Verdana" pitchFamily="34" charset="0"/>
                <a:cs typeface="+mn-cs"/>
              </a:rPr>
              <a:t>’’ size=‘’2’’ </a:t>
            </a:r>
            <a:r>
              <a:rPr lang="fr-FR" dirty="0" err="1">
                <a:latin typeface="Verdana" pitchFamily="34" charset="0"/>
                <a:cs typeface="+mn-cs"/>
              </a:rPr>
              <a:t>color</a:t>
            </a:r>
            <a:r>
              <a:rPr lang="fr-FR" dirty="0">
                <a:latin typeface="Verdana" pitchFamily="34" charset="0"/>
                <a:cs typeface="+mn-cs"/>
              </a:rPr>
              <a:t>=‘’#0000FF’’&gt;</a:t>
            </a:r>
          </a:p>
          <a:p>
            <a:pPr marL="342900" indent="-342900" fontAlgn="auto">
              <a:spcBef>
                <a:spcPct val="20000"/>
              </a:spcBef>
              <a:spcAft>
                <a:spcPts val="0"/>
              </a:spcAft>
              <a:defRPr/>
            </a:pPr>
            <a:r>
              <a:rPr lang="fr-FR" dirty="0">
                <a:latin typeface="Verdana" pitchFamily="34" charset="0"/>
                <a:cs typeface="+mn-cs"/>
              </a:rPr>
              <a:t>		&lt;b&gt;Bonjour&lt;/b&gt;, c’est juste une page de test!</a:t>
            </a:r>
          </a:p>
          <a:p>
            <a:pPr marL="342900" indent="-342900" fontAlgn="auto">
              <a:spcBef>
                <a:spcPct val="20000"/>
              </a:spcBef>
              <a:spcAft>
                <a:spcPts val="0"/>
              </a:spcAft>
              <a:defRPr/>
            </a:pPr>
            <a:r>
              <a:rPr lang="fr-FR" dirty="0">
                <a:latin typeface="Verdana" pitchFamily="34" charset="0"/>
                <a:cs typeface="+mn-cs"/>
              </a:rPr>
              <a:t>	&lt;/font&gt;</a:t>
            </a:r>
          </a:p>
          <a:p>
            <a:pPr marL="342900" indent="-342900" fontAlgn="auto">
              <a:spcBef>
                <a:spcPct val="20000"/>
              </a:spcBef>
              <a:spcAft>
                <a:spcPts val="0"/>
              </a:spcAft>
              <a:defRPr/>
            </a:pPr>
            <a:r>
              <a:rPr lang="fr-FR" dirty="0">
                <a:latin typeface="Verdana" pitchFamily="34" charset="0"/>
                <a:cs typeface="+mn-cs"/>
              </a:rPr>
              <a:t>&lt;/body&gt;</a:t>
            </a:r>
          </a:p>
          <a:p>
            <a:pPr marL="342900" indent="-342900" fontAlgn="auto">
              <a:spcBef>
                <a:spcPct val="20000"/>
              </a:spcBef>
              <a:spcAft>
                <a:spcPts val="0"/>
              </a:spcAft>
              <a:defRPr/>
            </a:pPr>
            <a:endParaRPr lang="fr-FR" dirty="0">
              <a:latin typeface="Verdana" pitchFamily="34" charset="0"/>
              <a:cs typeface="+mn-cs"/>
            </a:endParaRPr>
          </a:p>
          <a:p>
            <a:pPr marL="342900" indent="-342900" fontAlgn="auto">
              <a:spcBef>
                <a:spcPct val="20000"/>
              </a:spcBef>
              <a:spcAft>
                <a:spcPts val="0"/>
              </a:spcAft>
              <a:defRPr/>
            </a:pPr>
            <a:r>
              <a:rPr lang="fr-FR" dirty="0">
                <a:latin typeface="Verdana" pitchFamily="34" charset="0"/>
                <a:cs typeface="+mn-cs"/>
              </a:rPr>
              <a:t>&lt;/html&gt;</a:t>
            </a:r>
          </a:p>
          <a:p>
            <a:pPr marL="342900" indent="-342900" fontAlgn="auto">
              <a:spcBef>
                <a:spcPct val="20000"/>
              </a:spcBef>
              <a:spcAft>
                <a:spcPts val="0"/>
              </a:spcAft>
              <a:defRPr/>
            </a:pPr>
            <a:endParaRPr lang="fr-FR" dirty="0">
              <a:latin typeface="Verdana" pitchFamily="34" charset="0"/>
              <a:cs typeface="+mn-cs"/>
            </a:endParaRPr>
          </a:p>
          <a:p>
            <a:pPr marL="342900" indent="-342900" fontAlgn="auto">
              <a:spcBef>
                <a:spcPct val="20000"/>
              </a:spcBef>
              <a:spcAft>
                <a:spcPts val="0"/>
              </a:spcAft>
              <a:defRPr/>
            </a:pPr>
            <a:endParaRPr lang="fr-FR" sz="1600" i="1" u="sng" dirty="0">
              <a:latin typeface="Verdana" pitchFamily="34" charset="0"/>
              <a:cs typeface="+mn-cs"/>
            </a:endParaRPr>
          </a:p>
        </p:txBody>
      </p:sp>
      <p:pic>
        <p:nvPicPr>
          <p:cNvPr id="17412" name="Picture 4" descr="t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913" y="4724400"/>
            <a:ext cx="5753100"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d"/>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4000" b="1" i="1" dirty="0" smtClean="0"/>
              <a:t>HTML </a:t>
            </a:r>
            <a:r>
              <a:rPr lang="fr-FR" sz="4000" b="1" i="1" dirty="0" smtClean="0">
                <a:solidFill>
                  <a:srgbClr val="C00000"/>
                </a:solidFill>
              </a:rPr>
              <a:t>&lt;output for </a:t>
            </a:r>
            <a:r>
              <a:rPr lang="fr-FR" sz="4000" b="1" i="1" dirty="0" err="1" smtClean="0">
                <a:solidFill>
                  <a:srgbClr val="C00000"/>
                </a:solidFill>
              </a:rPr>
              <a:t>name</a:t>
            </a:r>
            <a:r>
              <a:rPr lang="fr-FR" sz="4000" b="1" i="1" dirty="0" smtClean="0">
                <a:solidFill>
                  <a:srgbClr val="C00000"/>
                </a:solidFill>
              </a:rPr>
              <a:t> </a:t>
            </a:r>
            <a:r>
              <a:rPr lang="fr-FR" sz="4000" b="1" i="1" dirty="0" err="1" smtClean="0">
                <a:solidFill>
                  <a:srgbClr val="C00000"/>
                </a:solidFill>
              </a:rPr>
              <a:t>form</a:t>
            </a:r>
            <a:r>
              <a:rPr lang="fr-FR" sz="4000" b="1" i="1" dirty="0" smtClean="0">
                <a:solidFill>
                  <a:srgbClr val="C00000"/>
                </a:solidFill>
              </a:rPr>
              <a:t>&gt;&lt;/output&gt;</a:t>
            </a:r>
            <a:endParaRPr lang="fr-FR" sz="3100" b="1" dirty="0">
              <a:solidFill>
                <a:srgbClr val="C00000"/>
              </a:solidFill>
            </a:endParaRPr>
          </a:p>
        </p:txBody>
      </p:sp>
      <p:sp>
        <p:nvSpPr>
          <p:cNvPr id="5" name="ZoneTexte 4"/>
          <p:cNvSpPr txBox="1"/>
          <p:nvPr/>
        </p:nvSpPr>
        <p:spPr>
          <a:xfrm>
            <a:off x="683568" y="1412776"/>
            <a:ext cx="8352928" cy="5632311"/>
          </a:xfrm>
          <a:prstGeom prst="rect">
            <a:avLst/>
          </a:prstGeom>
          <a:noFill/>
        </p:spPr>
        <p:txBody>
          <a:bodyPr wrap="square" rtlCol="0">
            <a:spAutoFit/>
          </a:bodyPr>
          <a:lstStyle/>
          <a:p>
            <a:r>
              <a:rPr lang="fr-FR" dirty="0" smtClean="0"/>
              <a:t>&lt;</a:t>
            </a:r>
            <a:r>
              <a:rPr lang="fr-FR" sz="1600" b="1" dirty="0" smtClean="0">
                <a:solidFill>
                  <a:schemeClr val="accent2">
                    <a:lumMod val="75000"/>
                  </a:schemeClr>
                </a:solidFill>
                <a:latin typeface="+mn-lt"/>
                <a:cs typeface="+mn-cs"/>
              </a:rPr>
              <a:t>output</a:t>
            </a:r>
            <a:r>
              <a:rPr lang="fr-FR" dirty="0" smtClean="0"/>
              <a:t> for=</a:t>
            </a:r>
            <a:r>
              <a:rPr lang="fr-FR" dirty="0"/>
              <a:t>  " </a:t>
            </a:r>
            <a:r>
              <a:rPr lang="fr-FR" dirty="0" smtClean="0"/>
              <a:t>champ1 champ2</a:t>
            </a:r>
            <a:r>
              <a:rPr lang="fr-FR" dirty="0" smtClean="0"/>
              <a:t>" </a:t>
            </a:r>
            <a:r>
              <a:rPr lang="fr-FR" dirty="0" err="1" smtClean="0"/>
              <a:t>name</a:t>
            </a:r>
            <a:r>
              <a:rPr lang="fr-FR" dirty="0"/>
              <a:t>=" </a:t>
            </a:r>
            <a:r>
              <a:rPr lang="fr-FR" dirty="0" smtClean="0"/>
              <a:t>nom"  </a:t>
            </a:r>
            <a:r>
              <a:rPr lang="fr-FR" dirty="0" err="1" smtClean="0"/>
              <a:t>form</a:t>
            </a:r>
            <a:r>
              <a:rPr lang="fr-FR" dirty="0" smtClean="0"/>
              <a:t>=</a:t>
            </a:r>
            <a:r>
              <a:rPr lang="fr-FR" dirty="0"/>
              <a:t>" </a:t>
            </a:r>
            <a:r>
              <a:rPr lang="fr-FR" dirty="0" smtClean="0"/>
              <a:t>formulaire" </a:t>
            </a:r>
            <a:r>
              <a:rPr lang="fr-FR" dirty="0" smtClean="0"/>
              <a:t>&gt;valeur</a:t>
            </a:r>
            <a:r>
              <a:rPr lang="fr-FR" sz="1600" b="1" dirty="0">
                <a:solidFill>
                  <a:schemeClr val="accent2">
                    <a:lumMod val="75000"/>
                  </a:schemeClr>
                </a:solidFill>
                <a:latin typeface="+mn-lt"/>
                <a:cs typeface="+mn-cs"/>
              </a:rPr>
              <a:t>&lt;/output</a:t>
            </a:r>
            <a:r>
              <a:rPr lang="fr-FR" dirty="0" smtClean="0"/>
              <a:t>&gt;</a:t>
            </a:r>
            <a:endParaRPr lang="fr-FR" dirty="0" smtClean="0"/>
          </a:p>
          <a:p>
            <a:r>
              <a:rPr lang="fr-FR" dirty="0" smtClean="0"/>
              <a:t>La balise &lt;output&gt; représente le résultat d’un calcul basé sur des données entrées dans un formulaire.</a:t>
            </a:r>
          </a:p>
          <a:p>
            <a:r>
              <a:rPr lang="fr-FR" dirty="0" smtClean="0"/>
              <a:t>For : indique les champs à partir des quels sont effectués les calculs</a:t>
            </a:r>
          </a:p>
          <a:p>
            <a:r>
              <a:rPr lang="fr-FR" dirty="0" smtClean="0"/>
              <a:t>Name : indique le nom du champ</a:t>
            </a:r>
          </a:p>
          <a:p>
            <a:r>
              <a:rPr lang="fr-FR" dirty="0" err="1" smtClean="0"/>
              <a:t>Form</a:t>
            </a:r>
            <a:r>
              <a:rPr lang="fr-FR" dirty="0" smtClean="0"/>
              <a:t> : formulaire dans lequel les données sont entrées.</a:t>
            </a:r>
          </a:p>
          <a:p>
            <a:r>
              <a:rPr lang="fr-FR" dirty="0" smtClean="0"/>
              <a:t>Exemple :</a:t>
            </a:r>
            <a:endParaRPr lang="fr-FR" dirty="0"/>
          </a:p>
          <a:p>
            <a:r>
              <a:rPr lang="fr-FR" b="1" dirty="0">
                <a:latin typeface="Courier New" pitchFamily="49" charset="0"/>
                <a:cs typeface="Courier New" pitchFamily="49" charset="0"/>
              </a:rPr>
              <a:t>&lt;</a:t>
            </a:r>
            <a:r>
              <a:rPr lang="fr-FR" b="1" dirty="0" err="1">
                <a:latin typeface="Courier New" pitchFamily="49" charset="0"/>
                <a:cs typeface="Courier New" pitchFamily="49" charset="0"/>
              </a:rPr>
              <a:t>form</a:t>
            </a:r>
            <a:r>
              <a:rPr lang="fr-FR" b="1" dirty="0">
                <a:latin typeface="Courier New" pitchFamily="49" charset="0"/>
                <a:cs typeface="Courier New" pitchFamily="49" charset="0"/>
              </a:rPr>
              <a:t> action="</a:t>
            </a:r>
            <a:r>
              <a:rPr lang="fr-FR" b="1" dirty="0" err="1">
                <a:latin typeface="Courier New" pitchFamily="49" charset="0"/>
                <a:cs typeface="Courier New" pitchFamily="49" charset="0"/>
              </a:rPr>
              <a:t>scripts.php</a:t>
            </a:r>
            <a:r>
              <a:rPr lang="fr-FR" b="1" dirty="0">
                <a:latin typeface="Courier New" pitchFamily="49" charset="0"/>
                <a:cs typeface="Courier New" pitchFamily="49" charset="0"/>
              </a:rPr>
              <a:t>" </a:t>
            </a:r>
            <a:r>
              <a:rPr lang="fr-FR" b="1" dirty="0" err="1">
                <a:latin typeface="Courier New" pitchFamily="49" charset="0"/>
                <a:cs typeface="Courier New" pitchFamily="49" charset="0"/>
              </a:rPr>
              <a:t>method</a:t>
            </a:r>
            <a:r>
              <a:rPr lang="fr-FR" b="1" dirty="0">
                <a:latin typeface="Courier New" pitchFamily="49" charset="0"/>
                <a:cs typeface="Courier New" pitchFamily="49" charset="0"/>
              </a:rPr>
              <a:t>="post" id="</a:t>
            </a:r>
            <a:r>
              <a:rPr lang="fr-FR" b="1" dirty="0" err="1">
                <a:latin typeface="Courier New" pitchFamily="49" charset="0"/>
                <a:cs typeface="Courier New" pitchFamily="49" charset="0"/>
              </a:rPr>
              <a:t>tva_form</a:t>
            </a:r>
            <a:r>
              <a:rPr lang="fr-FR" b="1" dirty="0">
                <a:latin typeface="Courier New" pitchFamily="49" charset="0"/>
                <a:cs typeface="Courier New" pitchFamily="49" charset="0"/>
              </a:rPr>
              <a:t>" </a:t>
            </a:r>
            <a:endParaRPr lang="fr-FR" b="1" dirty="0" smtClean="0">
              <a:latin typeface="Courier New" pitchFamily="49" charset="0"/>
              <a:cs typeface="Courier New" pitchFamily="49" charset="0"/>
            </a:endParaRPr>
          </a:p>
          <a:p>
            <a:r>
              <a:rPr lang="fr-FR" b="1" dirty="0" smtClean="0">
                <a:latin typeface="Courier New" pitchFamily="49" charset="0"/>
                <a:cs typeface="Courier New" pitchFamily="49" charset="0"/>
              </a:rPr>
              <a:t>       </a:t>
            </a:r>
            <a:r>
              <a:rPr lang="fr-FR" b="1" dirty="0" err="1" smtClean="0">
                <a:latin typeface="Courier New" pitchFamily="49" charset="0"/>
                <a:cs typeface="Courier New" pitchFamily="49" charset="0"/>
              </a:rPr>
              <a:t>onsubmit</a:t>
            </a:r>
            <a:r>
              <a:rPr lang="fr-FR" b="1" dirty="0">
                <a:latin typeface="Courier New" pitchFamily="49" charset="0"/>
                <a:cs typeface="Courier New" pitchFamily="49" charset="0"/>
              </a:rPr>
              <a:t>="</a:t>
            </a:r>
            <a:r>
              <a:rPr lang="fr-FR" b="1" dirty="0" err="1">
                <a:latin typeface="Courier New" pitchFamily="49" charset="0"/>
                <a:cs typeface="Courier New" pitchFamily="49" charset="0"/>
              </a:rPr>
              <a:t>ttc.value</a:t>
            </a:r>
            <a:r>
              <a:rPr lang="fr-FR" b="1" dirty="0">
                <a:latin typeface="Courier New" pitchFamily="49" charset="0"/>
                <a:cs typeface="Courier New" pitchFamily="49" charset="0"/>
              </a:rPr>
              <a:t> = </a:t>
            </a:r>
            <a:r>
              <a:rPr lang="fr-FR" b="1" dirty="0" err="1">
                <a:latin typeface="Courier New" pitchFamily="49" charset="0"/>
                <a:cs typeface="Courier New" pitchFamily="49" charset="0"/>
              </a:rPr>
              <a:t>ht.value</a:t>
            </a:r>
            <a:r>
              <a:rPr lang="fr-FR" b="1" dirty="0">
                <a:latin typeface="Courier New" pitchFamily="49" charset="0"/>
                <a:cs typeface="Courier New" pitchFamily="49" charset="0"/>
              </a:rPr>
              <a:t> * (1 + </a:t>
            </a:r>
            <a:r>
              <a:rPr lang="fr-FR" b="1" dirty="0" err="1">
                <a:latin typeface="Courier New" pitchFamily="49" charset="0"/>
                <a:cs typeface="Courier New" pitchFamily="49" charset="0"/>
              </a:rPr>
              <a:t>tva.value</a:t>
            </a:r>
            <a:r>
              <a:rPr lang="fr-FR" b="1" dirty="0">
                <a:latin typeface="Courier New" pitchFamily="49" charset="0"/>
                <a:cs typeface="Courier New" pitchFamily="49" charset="0"/>
              </a:rPr>
              <a:t>/100); return false</a:t>
            </a:r>
            <a:r>
              <a:rPr lang="fr-FR" b="1" dirty="0" smtClean="0">
                <a:latin typeface="Courier New" pitchFamily="49" charset="0"/>
                <a:cs typeface="Courier New" pitchFamily="49" charset="0"/>
              </a:rPr>
              <a:t>;"&gt;</a:t>
            </a:r>
          </a:p>
          <a:p>
            <a:r>
              <a:rPr lang="fr-FR" b="1" dirty="0" smtClean="0">
                <a:latin typeface="Courier New" pitchFamily="49" charset="0"/>
                <a:cs typeface="Courier New" pitchFamily="49" charset="0"/>
              </a:rPr>
              <a:t> </a:t>
            </a:r>
            <a:r>
              <a:rPr lang="fr-FR" b="1" dirty="0">
                <a:latin typeface="Courier New" pitchFamily="49" charset="0"/>
                <a:cs typeface="Courier New" pitchFamily="49" charset="0"/>
              </a:rPr>
              <a:t>&lt;p&gt; &lt;label for="</a:t>
            </a:r>
            <a:r>
              <a:rPr lang="fr-FR" b="1" dirty="0" err="1">
                <a:latin typeface="Courier New" pitchFamily="49" charset="0"/>
                <a:cs typeface="Courier New" pitchFamily="49" charset="0"/>
              </a:rPr>
              <a:t>t_ht</a:t>
            </a:r>
            <a:r>
              <a:rPr lang="fr-FR" b="1" dirty="0">
                <a:latin typeface="Courier New" pitchFamily="49" charset="0"/>
                <a:cs typeface="Courier New" pitchFamily="49" charset="0"/>
              </a:rPr>
              <a:t>"&gt;Tarif HT&lt;/label&gt; </a:t>
            </a:r>
            <a:endParaRPr lang="fr-FR" b="1" dirty="0" smtClean="0">
              <a:latin typeface="Courier New" pitchFamily="49" charset="0"/>
              <a:cs typeface="Courier New" pitchFamily="49" charset="0"/>
            </a:endParaRPr>
          </a:p>
          <a:p>
            <a:r>
              <a:rPr lang="fr-FR" b="1" dirty="0">
                <a:latin typeface="Courier New" pitchFamily="49" charset="0"/>
                <a:cs typeface="Courier New" pitchFamily="49" charset="0"/>
              </a:rPr>
              <a:t> </a:t>
            </a:r>
            <a:r>
              <a:rPr lang="fr-FR" b="1" dirty="0" smtClean="0">
                <a:latin typeface="Courier New" pitchFamily="49" charset="0"/>
                <a:cs typeface="Courier New" pitchFamily="49" charset="0"/>
              </a:rPr>
              <a:t>       &lt;</a:t>
            </a:r>
            <a:r>
              <a:rPr lang="fr-FR" b="1" dirty="0">
                <a:latin typeface="Courier New" pitchFamily="49" charset="0"/>
                <a:cs typeface="Courier New" pitchFamily="49" charset="0"/>
              </a:rPr>
              <a:t>input type="</a:t>
            </a:r>
            <a:r>
              <a:rPr lang="fr-FR" b="1" dirty="0" err="1">
                <a:latin typeface="Courier New" pitchFamily="49" charset="0"/>
                <a:cs typeface="Courier New" pitchFamily="49" charset="0"/>
              </a:rPr>
              <a:t>number</a:t>
            </a:r>
            <a:r>
              <a:rPr lang="fr-FR" b="1" dirty="0">
                <a:latin typeface="Courier New" pitchFamily="49" charset="0"/>
                <a:cs typeface="Courier New" pitchFamily="49" charset="0"/>
              </a:rPr>
              <a:t>" </a:t>
            </a:r>
            <a:r>
              <a:rPr lang="fr-FR" b="1" dirty="0" err="1">
                <a:latin typeface="Courier New" pitchFamily="49" charset="0"/>
                <a:cs typeface="Courier New" pitchFamily="49" charset="0"/>
              </a:rPr>
              <a:t>name</a:t>
            </a:r>
            <a:r>
              <a:rPr lang="fr-FR" b="1" dirty="0">
                <a:latin typeface="Courier New" pitchFamily="49" charset="0"/>
                <a:cs typeface="Courier New" pitchFamily="49" charset="0"/>
              </a:rPr>
              <a:t>="</a:t>
            </a:r>
            <a:r>
              <a:rPr lang="fr-FR" b="1" dirty="0" err="1">
                <a:latin typeface="Courier New" pitchFamily="49" charset="0"/>
                <a:cs typeface="Courier New" pitchFamily="49" charset="0"/>
              </a:rPr>
              <a:t>ht</a:t>
            </a:r>
            <a:r>
              <a:rPr lang="fr-FR" b="1" dirty="0">
                <a:latin typeface="Courier New" pitchFamily="49" charset="0"/>
                <a:cs typeface="Courier New" pitchFamily="49" charset="0"/>
              </a:rPr>
              <a:t>" id="</a:t>
            </a:r>
            <a:r>
              <a:rPr lang="fr-FR" b="1" dirty="0" err="1">
                <a:latin typeface="Courier New" pitchFamily="49" charset="0"/>
                <a:cs typeface="Courier New" pitchFamily="49" charset="0"/>
              </a:rPr>
              <a:t>t_ht</a:t>
            </a:r>
            <a:r>
              <a:rPr lang="fr-FR" b="1" dirty="0">
                <a:latin typeface="Courier New" pitchFamily="49" charset="0"/>
                <a:cs typeface="Courier New" pitchFamily="49" charset="0"/>
              </a:rPr>
              <a:t>"&gt; € &lt;/p&gt; </a:t>
            </a:r>
            <a:endParaRPr lang="fr-FR" b="1" dirty="0" smtClean="0">
              <a:latin typeface="Courier New" pitchFamily="49" charset="0"/>
              <a:cs typeface="Courier New" pitchFamily="49" charset="0"/>
            </a:endParaRPr>
          </a:p>
          <a:p>
            <a:r>
              <a:rPr lang="fr-FR" b="1" dirty="0">
                <a:latin typeface="Courier New" pitchFamily="49" charset="0"/>
                <a:cs typeface="Courier New" pitchFamily="49" charset="0"/>
              </a:rPr>
              <a:t> </a:t>
            </a:r>
            <a:r>
              <a:rPr lang="fr-FR" b="1" dirty="0" smtClean="0">
                <a:latin typeface="Courier New" pitchFamily="49" charset="0"/>
                <a:cs typeface="Courier New" pitchFamily="49" charset="0"/>
              </a:rPr>
              <a:t>&lt;</a:t>
            </a:r>
            <a:r>
              <a:rPr lang="fr-FR" b="1" dirty="0">
                <a:latin typeface="Courier New" pitchFamily="49" charset="0"/>
                <a:cs typeface="Courier New" pitchFamily="49" charset="0"/>
              </a:rPr>
              <a:t>p&gt; &lt;label for="</a:t>
            </a:r>
            <a:r>
              <a:rPr lang="fr-FR" b="1" dirty="0" err="1">
                <a:latin typeface="Courier New" pitchFamily="49" charset="0"/>
                <a:cs typeface="Courier New" pitchFamily="49" charset="0"/>
              </a:rPr>
              <a:t>t_tva</a:t>
            </a:r>
            <a:r>
              <a:rPr lang="fr-FR" b="1" dirty="0">
                <a:latin typeface="Courier New" pitchFamily="49" charset="0"/>
                <a:cs typeface="Courier New" pitchFamily="49" charset="0"/>
              </a:rPr>
              <a:t>"&gt;TVA&lt;/label</a:t>
            </a:r>
            <a:r>
              <a:rPr lang="fr-FR" b="1" dirty="0" smtClean="0">
                <a:latin typeface="Courier New" pitchFamily="49" charset="0"/>
                <a:cs typeface="Courier New" pitchFamily="49" charset="0"/>
              </a:rPr>
              <a:t>&gt;</a:t>
            </a:r>
          </a:p>
          <a:p>
            <a:r>
              <a:rPr lang="fr-FR" b="1" dirty="0">
                <a:latin typeface="Courier New" pitchFamily="49" charset="0"/>
                <a:cs typeface="Courier New" pitchFamily="49" charset="0"/>
              </a:rPr>
              <a:t> </a:t>
            </a:r>
            <a:r>
              <a:rPr lang="fr-FR" b="1" dirty="0" smtClean="0">
                <a:latin typeface="Courier New" pitchFamily="49" charset="0"/>
                <a:cs typeface="Courier New" pitchFamily="49" charset="0"/>
              </a:rPr>
              <a:t>       </a:t>
            </a:r>
            <a:r>
              <a:rPr lang="fr-FR" b="1" dirty="0">
                <a:latin typeface="Courier New" pitchFamily="49" charset="0"/>
                <a:cs typeface="Courier New" pitchFamily="49" charset="0"/>
              </a:rPr>
              <a:t>&lt;input type="</a:t>
            </a:r>
            <a:r>
              <a:rPr lang="fr-FR" b="1" dirty="0" err="1">
                <a:latin typeface="Courier New" pitchFamily="49" charset="0"/>
                <a:cs typeface="Courier New" pitchFamily="49" charset="0"/>
              </a:rPr>
              <a:t>number</a:t>
            </a:r>
            <a:r>
              <a:rPr lang="fr-FR" b="1" dirty="0">
                <a:latin typeface="Courier New" pitchFamily="49" charset="0"/>
                <a:cs typeface="Courier New" pitchFamily="49" charset="0"/>
              </a:rPr>
              <a:t>" </a:t>
            </a:r>
            <a:r>
              <a:rPr lang="fr-FR" b="1" dirty="0" err="1">
                <a:latin typeface="Courier New" pitchFamily="49" charset="0"/>
                <a:cs typeface="Courier New" pitchFamily="49" charset="0"/>
              </a:rPr>
              <a:t>name</a:t>
            </a:r>
            <a:r>
              <a:rPr lang="fr-FR" b="1" dirty="0">
                <a:latin typeface="Courier New" pitchFamily="49" charset="0"/>
                <a:cs typeface="Courier New" pitchFamily="49" charset="0"/>
              </a:rPr>
              <a:t>="tva" id="</a:t>
            </a:r>
            <a:r>
              <a:rPr lang="fr-FR" b="1" dirty="0" err="1">
                <a:latin typeface="Courier New" pitchFamily="49" charset="0"/>
                <a:cs typeface="Courier New" pitchFamily="49" charset="0"/>
              </a:rPr>
              <a:t>t_tva</a:t>
            </a:r>
            <a:r>
              <a:rPr lang="fr-FR" b="1" dirty="0">
                <a:latin typeface="Courier New" pitchFamily="49" charset="0"/>
                <a:cs typeface="Courier New" pitchFamily="49" charset="0"/>
              </a:rPr>
              <a:t>" value="19.6"&gt; % &lt;/p</a:t>
            </a:r>
            <a:r>
              <a:rPr lang="fr-FR" b="1" dirty="0" smtClean="0">
                <a:latin typeface="Courier New" pitchFamily="49" charset="0"/>
                <a:cs typeface="Courier New" pitchFamily="49" charset="0"/>
              </a:rPr>
              <a:t>&gt;</a:t>
            </a:r>
          </a:p>
          <a:p>
            <a:r>
              <a:rPr lang="fr-FR" b="1" dirty="0" smtClean="0">
                <a:latin typeface="Courier New" pitchFamily="49" charset="0"/>
                <a:cs typeface="Courier New" pitchFamily="49" charset="0"/>
              </a:rPr>
              <a:t> </a:t>
            </a:r>
            <a:r>
              <a:rPr lang="fr-FR" b="1" dirty="0">
                <a:latin typeface="Courier New" pitchFamily="49" charset="0"/>
                <a:cs typeface="Courier New" pitchFamily="49" charset="0"/>
              </a:rPr>
              <a:t>&lt;p&gt; Prix TTC : &lt;output for="</a:t>
            </a:r>
            <a:r>
              <a:rPr lang="fr-FR" b="1" dirty="0" err="1">
                <a:latin typeface="Courier New" pitchFamily="49" charset="0"/>
                <a:cs typeface="Courier New" pitchFamily="49" charset="0"/>
              </a:rPr>
              <a:t>t_ht</a:t>
            </a:r>
            <a:r>
              <a:rPr lang="fr-FR" b="1" dirty="0">
                <a:latin typeface="Courier New" pitchFamily="49" charset="0"/>
                <a:cs typeface="Courier New" pitchFamily="49" charset="0"/>
              </a:rPr>
              <a:t> </a:t>
            </a:r>
            <a:r>
              <a:rPr lang="fr-FR" b="1" dirty="0" err="1">
                <a:latin typeface="Courier New" pitchFamily="49" charset="0"/>
                <a:cs typeface="Courier New" pitchFamily="49" charset="0"/>
              </a:rPr>
              <a:t>t_tva</a:t>
            </a:r>
            <a:r>
              <a:rPr lang="fr-FR" b="1" dirty="0">
                <a:latin typeface="Courier New" pitchFamily="49" charset="0"/>
                <a:cs typeface="Courier New" pitchFamily="49" charset="0"/>
              </a:rPr>
              <a:t>" </a:t>
            </a:r>
            <a:r>
              <a:rPr lang="fr-FR" b="1" dirty="0" err="1">
                <a:latin typeface="Courier New" pitchFamily="49" charset="0"/>
                <a:cs typeface="Courier New" pitchFamily="49" charset="0"/>
              </a:rPr>
              <a:t>name</a:t>
            </a:r>
            <a:r>
              <a:rPr lang="fr-FR" b="1" dirty="0">
                <a:latin typeface="Courier New" pitchFamily="49" charset="0"/>
                <a:cs typeface="Courier New" pitchFamily="49" charset="0"/>
              </a:rPr>
              <a:t>="ttc" </a:t>
            </a:r>
            <a:r>
              <a:rPr lang="fr-FR" b="1" dirty="0" err="1">
                <a:latin typeface="Courier New" pitchFamily="49" charset="0"/>
                <a:cs typeface="Courier New" pitchFamily="49" charset="0"/>
              </a:rPr>
              <a:t>form</a:t>
            </a:r>
            <a:r>
              <a:rPr lang="fr-FR" b="1" dirty="0">
                <a:latin typeface="Courier New" pitchFamily="49" charset="0"/>
                <a:cs typeface="Courier New" pitchFamily="49" charset="0"/>
              </a:rPr>
              <a:t>="</a:t>
            </a:r>
            <a:r>
              <a:rPr lang="fr-FR" b="1" dirty="0" err="1">
                <a:latin typeface="Courier New" pitchFamily="49" charset="0"/>
                <a:cs typeface="Courier New" pitchFamily="49" charset="0"/>
              </a:rPr>
              <a:t>tva_form</a:t>
            </a:r>
            <a:r>
              <a:rPr lang="fr-FR" b="1" dirty="0">
                <a:latin typeface="Courier New" pitchFamily="49" charset="0"/>
                <a:cs typeface="Courier New" pitchFamily="49" charset="0"/>
              </a:rPr>
              <a:t>"&gt;&lt;/output&gt; </a:t>
            </a:r>
            <a:r>
              <a:rPr lang="fr-FR" b="1" dirty="0" smtClean="0">
                <a:latin typeface="Courier New" pitchFamily="49" charset="0"/>
                <a:cs typeface="Courier New" pitchFamily="49" charset="0"/>
              </a:rPr>
              <a:t>€&lt;/</a:t>
            </a:r>
            <a:r>
              <a:rPr lang="fr-FR" b="1" dirty="0">
                <a:latin typeface="Courier New" pitchFamily="49" charset="0"/>
                <a:cs typeface="Courier New" pitchFamily="49" charset="0"/>
              </a:rPr>
              <a:t>p</a:t>
            </a:r>
            <a:r>
              <a:rPr lang="fr-FR" b="1" dirty="0" smtClean="0">
                <a:latin typeface="Courier New" pitchFamily="49" charset="0"/>
                <a:cs typeface="Courier New" pitchFamily="49" charset="0"/>
              </a:rPr>
              <a:t>&gt;</a:t>
            </a:r>
          </a:p>
          <a:p>
            <a:r>
              <a:rPr lang="fr-FR" b="1" dirty="0" smtClean="0">
                <a:latin typeface="Courier New" pitchFamily="49" charset="0"/>
                <a:cs typeface="Courier New" pitchFamily="49" charset="0"/>
              </a:rPr>
              <a:t> </a:t>
            </a:r>
            <a:r>
              <a:rPr lang="fr-FR" b="1" dirty="0">
                <a:latin typeface="Courier New" pitchFamily="49" charset="0"/>
                <a:cs typeface="Courier New" pitchFamily="49" charset="0"/>
              </a:rPr>
              <a:t>&lt;input type="</a:t>
            </a:r>
            <a:r>
              <a:rPr lang="fr-FR" b="1" dirty="0" err="1">
                <a:latin typeface="Courier New" pitchFamily="49" charset="0"/>
                <a:cs typeface="Courier New" pitchFamily="49" charset="0"/>
              </a:rPr>
              <a:t>submit</a:t>
            </a:r>
            <a:r>
              <a:rPr lang="fr-FR" b="1" dirty="0">
                <a:latin typeface="Courier New" pitchFamily="49" charset="0"/>
                <a:cs typeface="Courier New" pitchFamily="49" charset="0"/>
              </a:rPr>
              <a:t>" value="Calculer</a:t>
            </a:r>
            <a:r>
              <a:rPr lang="fr-FR" b="1" dirty="0" smtClean="0">
                <a:latin typeface="Courier New" pitchFamily="49" charset="0"/>
                <a:cs typeface="Courier New" pitchFamily="49" charset="0"/>
              </a:rPr>
              <a:t>"&gt;</a:t>
            </a:r>
          </a:p>
          <a:p>
            <a:r>
              <a:rPr lang="fr-FR" b="1" dirty="0" smtClean="0">
                <a:latin typeface="Courier New" pitchFamily="49" charset="0"/>
                <a:cs typeface="Courier New" pitchFamily="49" charset="0"/>
              </a:rPr>
              <a:t>&lt;/</a:t>
            </a:r>
            <a:r>
              <a:rPr lang="fr-FR" b="1" dirty="0" err="1">
                <a:latin typeface="Courier New" pitchFamily="49" charset="0"/>
                <a:cs typeface="Courier New" pitchFamily="49" charset="0"/>
              </a:rPr>
              <a:t>form</a:t>
            </a:r>
            <a:r>
              <a:rPr lang="fr-FR" b="1" dirty="0">
                <a:latin typeface="Courier New" pitchFamily="49" charset="0"/>
                <a:cs typeface="Courier New" pitchFamily="49" charset="0"/>
              </a:rPr>
              <a:t>&gt;</a:t>
            </a:r>
            <a:endParaRPr lang="fr-FR" b="1" dirty="0" smtClean="0">
              <a:latin typeface="Courier New" pitchFamily="49" charset="0"/>
              <a:cs typeface="Courier New" pitchFamily="49" charset="0"/>
            </a:endParaRPr>
          </a:p>
          <a:p>
            <a:endParaRPr lang="fr-FR" dirty="0" smtClean="0"/>
          </a:p>
        </p:txBody>
      </p:sp>
    </p:spTree>
    <p:extLst>
      <p:ext uri="{BB962C8B-B14F-4D97-AF65-F5344CB8AC3E}">
        <p14:creationId xmlns:p14="http://schemas.microsoft.com/office/powerpoint/2010/main" val="3734408550"/>
      </p:ext>
    </p:extLst>
  </p:cSld>
  <p:clrMapOvr>
    <a:masterClrMapping/>
  </p:clrMapOvr>
  <p:transition spd="slow">
    <p:wipe dir="d"/>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4000" b="1" i="1" dirty="0" smtClean="0"/>
              <a:t>HTML </a:t>
            </a:r>
            <a:r>
              <a:rPr lang="fr-FR" sz="4000" b="1" i="1" dirty="0" smtClean="0">
                <a:solidFill>
                  <a:srgbClr val="C00000"/>
                </a:solidFill>
              </a:rPr>
              <a:t>&lt;output for </a:t>
            </a:r>
            <a:r>
              <a:rPr lang="fr-FR" sz="4000" b="1" i="1" dirty="0" err="1" smtClean="0">
                <a:solidFill>
                  <a:srgbClr val="C00000"/>
                </a:solidFill>
              </a:rPr>
              <a:t>name</a:t>
            </a:r>
            <a:r>
              <a:rPr lang="fr-FR" sz="4000" b="1" i="1" dirty="0" smtClean="0">
                <a:solidFill>
                  <a:srgbClr val="C00000"/>
                </a:solidFill>
              </a:rPr>
              <a:t> </a:t>
            </a:r>
            <a:r>
              <a:rPr lang="fr-FR" sz="4000" b="1" i="1" dirty="0" err="1" smtClean="0">
                <a:solidFill>
                  <a:srgbClr val="C00000"/>
                </a:solidFill>
              </a:rPr>
              <a:t>form</a:t>
            </a:r>
            <a:r>
              <a:rPr lang="fr-FR" sz="4000" b="1" i="1" dirty="0" smtClean="0">
                <a:solidFill>
                  <a:srgbClr val="C00000"/>
                </a:solidFill>
              </a:rPr>
              <a:t>&gt;&lt;/output&gt;</a:t>
            </a:r>
            <a:endParaRPr lang="fr-FR" sz="3100" b="1" dirty="0">
              <a:solidFill>
                <a:srgbClr val="C00000"/>
              </a:solidFill>
            </a:endParaRPr>
          </a:p>
        </p:txBody>
      </p:sp>
      <p:sp>
        <p:nvSpPr>
          <p:cNvPr id="5" name="ZoneTexte 4"/>
          <p:cNvSpPr txBox="1"/>
          <p:nvPr/>
        </p:nvSpPr>
        <p:spPr>
          <a:xfrm>
            <a:off x="683568" y="1412776"/>
            <a:ext cx="8352928" cy="5139869"/>
          </a:xfrm>
          <a:prstGeom prst="rect">
            <a:avLst/>
          </a:prstGeom>
          <a:noFill/>
        </p:spPr>
        <p:txBody>
          <a:bodyPr wrap="square" rtlCol="0">
            <a:spAutoFit/>
          </a:bodyPr>
          <a:lstStyle/>
          <a:p>
            <a:r>
              <a:rPr lang="fr-FR" sz="2000" dirty="0" smtClean="0"/>
              <a:t>&lt;</a:t>
            </a:r>
            <a:r>
              <a:rPr lang="fr-FR" sz="2000" b="1" dirty="0" smtClean="0">
                <a:solidFill>
                  <a:schemeClr val="accent2">
                    <a:lumMod val="75000"/>
                  </a:schemeClr>
                </a:solidFill>
                <a:latin typeface="+mn-lt"/>
                <a:cs typeface="+mn-cs"/>
              </a:rPr>
              <a:t>output</a:t>
            </a:r>
            <a:r>
              <a:rPr lang="fr-FR" sz="2000" dirty="0" smtClean="0"/>
              <a:t> </a:t>
            </a:r>
            <a:r>
              <a:rPr lang="fr-FR" sz="2000" b="1" dirty="0" smtClean="0">
                <a:solidFill>
                  <a:schemeClr val="accent1">
                    <a:lumMod val="75000"/>
                  </a:schemeClr>
                </a:solidFill>
              </a:rPr>
              <a:t>for</a:t>
            </a:r>
            <a:r>
              <a:rPr lang="fr-FR" dirty="0" smtClean="0"/>
              <a:t>=</a:t>
            </a:r>
            <a:r>
              <a:rPr lang="fr-FR" dirty="0"/>
              <a:t>  " </a:t>
            </a:r>
            <a:r>
              <a:rPr lang="fr-FR" dirty="0" smtClean="0"/>
              <a:t>champ1 champ2</a:t>
            </a:r>
            <a:r>
              <a:rPr lang="fr-FR" dirty="0" smtClean="0"/>
              <a:t>" </a:t>
            </a:r>
            <a:r>
              <a:rPr lang="fr-FR" b="1" dirty="0" err="1" smtClean="0">
                <a:solidFill>
                  <a:schemeClr val="accent1">
                    <a:lumMod val="75000"/>
                  </a:schemeClr>
                </a:solidFill>
              </a:rPr>
              <a:t>name</a:t>
            </a:r>
            <a:r>
              <a:rPr lang="fr-FR" dirty="0"/>
              <a:t>=" </a:t>
            </a:r>
            <a:r>
              <a:rPr lang="fr-FR" dirty="0" smtClean="0"/>
              <a:t>nom"  </a:t>
            </a:r>
            <a:r>
              <a:rPr lang="fr-FR" b="1" dirty="0" err="1" smtClean="0">
                <a:solidFill>
                  <a:schemeClr val="accent1">
                    <a:lumMod val="75000"/>
                  </a:schemeClr>
                </a:solidFill>
              </a:rPr>
              <a:t>form</a:t>
            </a:r>
            <a:r>
              <a:rPr lang="fr-FR" dirty="0" smtClean="0"/>
              <a:t>=</a:t>
            </a:r>
            <a:r>
              <a:rPr lang="fr-FR" dirty="0"/>
              <a:t>" </a:t>
            </a:r>
            <a:r>
              <a:rPr lang="fr-FR" dirty="0" smtClean="0"/>
              <a:t>formulaire" </a:t>
            </a:r>
            <a:r>
              <a:rPr lang="fr-FR" dirty="0" smtClean="0"/>
              <a:t>&gt;v</a:t>
            </a:r>
            <a:r>
              <a:rPr lang="fr-FR" sz="2000" dirty="0" smtClean="0"/>
              <a:t>aleur</a:t>
            </a:r>
          </a:p>
          <a:p>
            <a:r>
              <a:rPr lang="fr-FR" sz="2000" b="1" dirty="0" smtClean="0">
                <a:solidFill>
                  <a:schemeClr val="accent2">
                    <a:lumMod val="75000"/>
                  </a:schemeClr>
                </a:solidFill>
                <a:latin typeface="+mn-lt"/>
                <a:cs typeface="+mn-cs"/>
              </a:rPr>
              <a:t>&lt;/</a:t>
            </a:r>
            <a:r>
              <a:rPr lang="fr-FR" sz="2000" b="1" dirty="0">
                <a:solidFill>
                  <a:schemeClr val="accent2">
                    <a:lumMod val="75000"/>
                  </a:schemeClr>
                </a:solidFill>
                <a:latin typeface="+mn-lt"/>
                <a:cs typeface="+mn-cs"/>
              </a:rPr>
              <a:t>output</a:t>
            </a:r>
            <a:r>
              <a:rPr lang="fr-FR" sz="2000" dirty="0" smtClean="0"/>
              <a:t>&gt;</a:t>
            </a:r>
            <a:endParaRPr lang="fr-FR" sz="2000" dirty="0" smtClean="0"/>
          </a:p>
          <a:p>
            <a:r>
              <a:rPr lang="fr-FR" dirty="0" smtClean="0"/>
              <a:t>La balise &lt;output&gt; représente le résultat d’un calcul basé sur des données entrées dans un formulaire.</a:t>
            </a:r>
          </a:p>
          <a:p>
            <a:r>
              <a:rPr lang="fr-FR" dirty="0" smtClean="0"/>
              <a:t>For : indique les champs à partir des quels sont effectués les calculs</a:t>
            </a:r>
          </a:p>
          <a:p>
            <a:r>
              <a:rPr lang="fr-FR" dirty="0" smtClean="0"/>
              <a:t>Name : indique le nom du champ</a:t>
            </a:r>
          </a:p>
          <a:p>
            <a:r>
              <a:rPr lang="fr-FR" dirty="0" err="1" smtClean="0"/>
              <a:t>Form</a:t>
            </a:r>
            <a:r>
              <a:rPr lang="fr-FR" dirty="0" smtClean="0"/>
              <a:t> : formulaire dans lequel les données sont entrées.</a:t>
            </a:r>
          </a:p>
          <a:p>
            <a:r>
              <a:rPr lang="fr-FR" dirty="0" smtClean="0"/>
              <a:t>Exemple :</a:t>
            </a:r>
            <a:endParaRPr lang="fr-FR" dirty="0"/>
          </a:p>
          <a:p>
            <a:r>
              <a:rPr lang="fr-FR" b="1" dirty="0">
                <a:solidFill>
                  <a:schemeClr val="accent1">
                    <a:lumMod val="75000"/>
                  </a:schemeClr>
                </a:solidFill>
                <a:latin typeface="Courier New" pitchFamily="49" charset="0"/>
                <a:cs typeface="Courier New" pitchFamily="49" charset="0"/>
              </a:rPr>
              <a:t>&lt;body&gt;</a:t>
            </a:r>
          </a:p>
          <a:p>
            <a:r>
              <a:rPr lang="fr-FR" b="1" dirty="0">
                <a:latin typeface="Courier New" pitchFamily="49" charset="0"/>
                <a:cs typeface="Courier New" pitchFamily="49" charset="0"/>
              </a:rPr>
              <a:t>&lt;</a:t>
            </a:r>
            <a:r>
              <a:rPr lang="fr-FR" b="1" dirty="0" err="1">
                <a:solidFill>
                  <a:schemeClr val="accent1">
                    <a:lumMod val="75000"/>
                  </a:schemeClr>
                </a:solidFill>
                <a:latin typeface="Courier New" pitchFamily="49" charset="0"/>
                <a:cs typeface="Courier New" pitchFamily="49" charset="0"/>
              </a:rPr>
              <a:t>form</a:t>
            </a:r>
            <a:r>
              <a:rPr lang="fr-FR" b="1" dirty="0">
                <a:latin typeface="Courier New" pitchFamily="49" charset="0"/>
                <a:cs typeface="Courier New" pitchFamily="49" charset="0"/>
              </a:rPr>
              <a:t> action="</a:t>
            </a:r>
            <a:r>
              <a:rPr lang="fr-FR" b="1" dirty="0" err="1">
                <a:latin typeface="Courier New" pitchFamily="49" charset="0"/>
                <a:cs typeface="Courier New" pitchFamily="49" charset="0"/>
              </a:rPr>
              <a:t>scripts.php</a:t>
            </a:r>
            <a:r>
              <a:rPr lang="fr-FR" b="1" dirty="0">
                <a:latin typeface="Courier New" pitchFamily="49" charset="0"/>
                <a:cs typeface="Courier New" pitchFamily="49" charset="0"/>
              </a:rPr>
              <a:t>" </a:t>
            </a:r>
            <a:r>
              <a:rPr lang="fr-FR" b="1" dirty="0" err="1">
                <a:latin typeface="Courier New" pitchFamily="49" charset="0"/>
                <a:cs typeface="Courier New" pitchFamily="49" charset="0"/>
              </a:rPr>
              <a:t>method</a:t>
            </a:r>
            <a:r>
              <a:rPr lang="fr-FR" b="1" dirty="0">
                <a:latin typeface="Courier New" pitchFamily="49" charset="0"/>
                <a:cs typeface="Courier New" pitchFamily="49" charset="0"/>
              </a:rPr>
              <a:t>="post" id="form1" </a:t>
            </a:r>
          </a:p>
          <a:p>
            <a:r>
              <a:rPr lang="fr-FR" b="1" dirty="0">
                <a:latin typeface="Courier New" pitchFamily="49" charset="0"/>
                <a:cs typeface="Courier New" pitchFamily="49" charset="0"/>
              </a:rPr>
              <a:t>       </a:t>
            </a:r>
            <a:r>
              <a:rPr lang="fr-FR" b="1" dirty="0" err="1">
                <a:solidFill>
                  <a:srgbClr val="C00000"/>
                </a:solidFill>
                <a:latin typeface="Courier New" pitchFamily="49" charset="0"/>
                <a:cs typeface="Courier New" pitchFamily="49" charset="0"/>
              </a:rPr>
              <a:t>oninput</a:t>
            </a:r>
            <a:r>
              <a:rPr lang="fr-FR" b="1" dirty="0">
                <a:latin typeface="Courier New" pitchFamily="49" charset="0"/>
                <a:cs typeface="Courier New" pitchFamily="49" charset="0"/>
              </a:rPr>
              <a:t>="</a:t>
            </a:r>
            <a:r>
              <a:rPr lang="fr-FR" b="1" dirty="0" err="1">
                <a:latin typeface="Courier New" pitchFamily="49" charset="0"/>
                <a:cs typeface="Courier New" pitchFamily="49" charset="0"/>
              </a:rPr>
              <a:t>note.value</a:t>
            </a:r>
            <a:r>
              <a:rPr lang="fr-FR" b="1" dirty="0">
                <a:latin typeface="Courier New" pitchFamily="49" charset="0"/>
                <a:cs typeface="Courier New" pitchFamily="49" charset="0"/>
              </a:rPr>
              <a:t> = </a:t>
            </a:r>
            <a:r>
              <a:rPr lang="fr-FR" b="1" dirty="0" err="1">
                <a:latin typeface="Courier New" pitchFamily="49" charset="0"/>
                <a:cs typeface="Courier New" pitchFamily="49" charset="0"/>
              </a:rPr>
              <a:t>rnote.value</a:t>
            </a:r>
            <a:r>
              <a:rPr lang="fr-FR" b="1" dirty="0">
                <a:latin typeface="Courier New" pitchFamily="49" charset="0"/>
                <a:cs typeface="Courier New" pitchFamily="49" charset="0"/>
              </a:rPr>
              <a:t>; return false;"&gt;</a:t>
            </a:r>
          </a:p>
          <a:p>
            <a:r>
              <a:rPr lang="fr-FR" b="1" dirty="0">
                <a:latin typeface="Courier New" pitchFamily="49" charset="0"/>
                <a:cs typeface="Courier New" pitchFamily="49" charset="0"/>
              </a:rPr>
              <a:t> &lt;p</a:t>
            </a:r>
            <a:r>
              <a:rPr lang="fr-FR" b="1" dirty="0" smtClean="0">
                <a:latin typeface="Courier New" pitchFamily="49" charset="0"/>
                <a:cs typeface="Courier New" pitchFamily="49" charset="0"/>
              </a:rPr>
              <a:t>&gt;&lt;</a:t>
            </a:r>
            <a:r>
              <a:rPr lang="fr-FR" b="1" dirty="0">
                <a:solidFill>
                  <a:schemeClr val="accent1">
                    <a:lumMod val="75000"/>
                  </a:schemeClr>
                </a:solidFill>
                <a:latin typeface="Courier New" pitchFamily="49" charset="0"/>
                <a:cs typeface="Courier New" pitchFamily="49" charset="0"/>
              </a:rPr>
              <a:t>label</a:t>
            </a:r>
            <a:r>
              <a:rPr lang="fr-FR" b="1" dirty="0">
                <a:latin typeface="Courier New" pitchFamily="49" charset="0"/>
                <a:cs typeface="Courier New" pitchFamily="49" charset="0"/>
              </a:rPr>
              <a:t> for="</a:t>
            </a:r>
            <a:r>
              <a:rPr lang="fr-FR" b="1" dirty="0" err="1">
                <a:latin typeface="Courier New" pitchFamily="49" charset="0"/>
                <a:cs typeface="Courier New" pitchFamily="49" charset="0"/>
              </a:rPr>
              <a:t>rangenote</a:t>
            </a:r>
            <a:r>
              <a:rPr lang="fr-FR" b="1" dirty="0">
                <a:latin typeface="Courier New" pitchFamily="49" charset="0"/>
                <a:cs typeface="Courier New" pitchFamily="49" charset="0"/>
              </a:rPr>
              <a:t>"&gt;Note ?&lt;/label&gt; </a:t>
            </a:r>
          </a:p>
          <a:p>
            <a:r>
              <a:rPr lang="fr-FR" b="1" dirty="0">
                <a:latin typeface="Courier New" pitchFamily="49" charset="0"/>
                <a:cs typeface="Courier New" pitchFamily="49" charset="0"/>
              </a:rPr>
              <a:t>    </a:t>
            </a:r>
            <a:r>
              <a:rPr lang="fr-FR" b="1" dirty="0" smtClean="0">
                <a:latin typeface="Courier New" pitchFamily="49" charset="0"/>
                <a:cs typeface="Courier New" pitchFamily="49" charset="0"/>
              </a:rPr>
              <a:t>&lt;</a:t>
            </a:r>
            <a:r>
              <a:rPr lang="fr-FR" b="1" dirty="0">
                <a:solidFill>
                  <a:schemeClr val="accent1">
                    <a:lumMod val="75000"/>
                  </a:schemeClr>
                </a:solidFill>
                <a:latin typeface="Courier New" pitchFamily="49" charset="0"/>
                <a:cs typeface="Courier New" pitchFamily="49" charset="0"/>
              </a:rPr>
              <a:t>input</a:t>
            </a:r>
            <a:r>
              <a:rPr lang="fr-FR" b="1" dirty="0">
                <a:latin typeface="Courier New" pitchFamily="49" charset="0"/>
                <a:cs typeface="Courier New" pitchFamily="49" charset="0"/>
              </a:rPr>
              <a:t> type="range" </a:t>
            </a:r>
            <a:r>
              <a:rPr lang="fr-FR" b="1" dirty="0" err="1">
                <a:latin typeface="Courier New" pitchFamily="49" charset="0"/>
                <a:cs typeface="Courier New" pitchFamily="49" charset="0"/>
              </a:rPr>
              <a:t>name</a:t>
            </a:r>
            <a:r>
              <a:rPr lang="fr-FR" b="1" dirty="0">
                <a:latin typeface="Courier New" pitchFamily="49" charset="0"/>
                <a:cs typeface="Courier New" pitchFamily="49" charset="0"/>
              </a:rPr>
              <a:t>="</a:t>
            </a:r>
            <a:r>
              <a:rPr lang="fr-FR" b="1" dirty="0" err="1">
                <a:latin typeface="Courier New" pitchFamily="49" charset="0"/>
                <a:cs typeface="Courier New" pitchFamily="49" charset="0"/>
              </a:rPr>
              <a:t>rnote</a:t>
            </a:r>
            <a:r>
              <a:rPr lang="fr-FR" b="1" dirty="0">
                <a:latin typeface="Courier New" pitchFamily="49" charset="0"/>
                <a:cs typeface="Courier New" pitchFamily="49" charset="0"/>
              </a:rPr>
              <a:t>" min="0" max="20" </a:t>
            </a:r>
            <a:r>
              <a:rPr lang="fr-FR" b="1" dirty="0" smtClean="0">
                <a:latin typeface="Courier New" pitchFamily="49" charset="0"/>
                <a:cs typeface="Courier New" pitchFamily="49" charset="0"/>
              </a:rPr>
              <a:t>	id</a:t>
            </a:r>
            <a:r>
              <a:rPr lang="fr-FR" b="1" dirty="0">
                <a:latin typeface="Courier New" pitchFamily="49" charset="0"/>
                <a:cs typeface="Courier New" pitchFamily="49" charset="0"/>
              </a:rPr>
              <a:t>="</a:t>
            </a:r>
            <a:r>
              <a:rPr lang="fr-FR" b="1" dirty="0" err="1">
                <a:latin typeface="Courier New" pitchFamily="49" charset="0"/>
                <a:cs typeface="Courier New" pitchFamily="49" charset="0"/>
              </a:rPr>
              <a:t>rangenote</a:t>
            </a:r>
            <a:r>
              <a:rPr lang="fr-FR" b="1" dirty="0">
                <a:latin typeface="Courier New" pitchFamily="49" charset="0"/>
                <a:cs typeface="Courier New" pitchFamily="49" charset="0"/>
              </a:rPr>
              <a:t>"&gt; de 0 à 20&lt;/p&gt; </a:t>
            </a:r>
          </a:p>
          <a:p>
            <a:r>
              <a:rPr lang="fr-FR" b="1" dirty="0">
                <a:latin typeface="Courier New" pitchFamily="49" charset="0"/>
                <a:cs typeface="Courier New" pitchFamily="49" charset="0"/>
              </a:rPr>
              <a:t> &lt;p&gt; Valeur de la note : &lt;</a:t>
            </a:r>
            <a:r>
              <a:rPr lang="fr-FR" b="1" dirty="0">
                <a:solidFill>
                  <a:srgbClr val="C00000"/>
                </a:solidFill>
                <a:latin typeface="Courier New" pitchFamily="49" charset="0"/>
                <a:cs typeface="Courier New" pitchFamily="49" charset="0"/>
              </a:rPr>
              <a:t>output</a:t>
            </a:r>
            <a:r>
              <a:rPr lang="fr-FR" b="1" dirty="0">
                <a:latin typeface="Courier New" pitchFamily="49" charset="0"/>
                <a:cs typeface="Courier New" pitchFamily="49" charset="0"/>
              </a:rPr>
              <a:t> for="</a:t>
            </a:r>
            <a:r>
              <a:rPr lang="fr-FR" b="1" dirty="0" err="1">
                <a:latin typeface="Courier New" pitchFamily="49" charset="0"/>
                <a:cs typeface="Courier New" pitchFamily="49" charset="0"/>
              </a:rPr>
              <a:t>rangenote</a:t>
            </a:r>
            <a:r>
              <a:rPr lang="fr-FR" b="1" dirty="0">
                <a:latin typeface="Courier New" pitchFamily="49" charset="0"/>
                <a:cs typeface="Courier New" pitchFamily="49" charset="0"/>
              </a:rPr>
              <a:t>" </a:t>
            </a:r>
            <a:r>
              <a:rPr lang="fr-FR" b="1" dirty="0" smtClean="0">
                <a:latin typeface="Courier New" pitchFamily="49" charset="0"/>
                <a:cs typeface="Courier New" pitchFamily="49" charset="0"/>
              </a:rPr>
              <a:t>	</a:t>
            </a:r>
            <a:r>
              <a:rPr lang="fr-FR" b="1" dirty="0" err="1" smtClean="0">
                <a:latin typeface="Courier New" pitchFamily="49" charset="0"/>
                <a:cs typeface="Courier New" pitchFamily="49" charset="0"/>
              </a:rPr>
              <a:t>name</a:t>
            </a:r>
            <a:r>
              <a:rPr lang="fr-FR" b="1" dirty="0">
                <a:latin typeface="Courier New" pitchFamily="49" charset="0"/>
                <a:cs typeface="Courier New" pitchFamily="49" charset="0"/>
              </a:rPr>
              <a:t>="note" </a:t>
            </a:r>
            <a:r>
              <a:rPr lang="fr-FR" b="1" dirty="0" err="1">
                <a:latin typeface="Courier New" pitchFamily="49" charset="0"/>
                <a:cs typeface="Courier New" pitchFamily="49" charset="0"/>
              </a:rPr>
              <a:t>form</a:t>
            </a:r>
            <a:r>
              <a:rPr lang="fr-FR" b="1" dirty="0">
                <a:latin typeface="Courier New" pitchFamily="49" charset="0"/>
                <a:cs typeface="Courier New" pitchFamily="49" charset="0"/>
              </a:rPr>
              <a:t>="form1"&gt;&lt;/output&gt;/20&lt;/p&gt;</a:t>
            </a:r>
          </a:p>
          <a:p>
            <a:r>
              <a:rPr lang="fr-FR" b="1" dirty="0">
                <a:solidFill>
                  <a:schemeClr val="accent1">
                    <a:lumMod val="75000"/>
                  </a:schemeClr>
                </a:solidFill>
                <a:latin typeface="Courier New" pitchFamily="49" charset="0"/>
                <a:cs typeface="Courier New" pitchFamily="49" charset="0"/>
              </a:rPr>
              <a:t>&lt;/</a:t>
            </a:r>
            <a:r>
              <a:rPr lang="fr-FR" b="1" dirty="0" err="1">
                <a:solidFill>
                  <a:schemeClr val="accent1">
                    <a:lumMod val="75000"/>
                  </a:schemeClr>
                </a:solidFill>
                <a:latin typeface="Courier New" pitchFamily="49" charset="0"/>
                <a:cs typeface="Courier New" pitchFamily="49" charset="0"/>
              </a:rPr>
              <a:t>form</a:t>
            </a:r>
            <a:r>
              <a:rPr lang="fr-FR" b="1" dirty="0">
                <a:solidFill>
                  <a:schemeClr val="accent1">
                    <a:lumMod val="75000"/>
                  </a:schemeClr>
                </a:solidFill>
                <a:latin typeface="Courier New" pitchFamily="49" charset="0"/>
                <a:cs typeface="Courier New" pitchFamily="49" charset="0"/>
              </a:rPr>
              <a:t>&gt;</a:t>
            </a:r>
          </a:p>
          <a:p>
            <a:r>
              <a:rPr lang="fr-FR" b="1" dirty="0">
                <a:solidFill>
                  <a:schemeClr val="accent1">
                    <a:lumMod val="75000"/>
                  </a:schemeClr>
                </a:solidFill>
                <a:latin typeface="Courier New" pitchFamily="49" charset="0"/>
                <a:cs typeface="Courier New" pitchFamily="49" charset="0"/>
              </a:rPr>
              <a:t>&lt;/body&gt;</a:t>
            </a:r>
            <a:endParaRPr lang="fr-FR" b="1" dirty="0" smtClean="0">
              <a:solidFill>
                <a:schemeClr val="accent1">
                  <a:lumMod val="75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3526438347"/>
      </p:ext>
    </p:extLst>
  </p:cSld>
  <p:clrMapOvr>
    <a:masterClrMapping/>
  </p:clrMapOvr>
  <p:transition spd="slow">
    <p:wipe dir="d"/>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4000" b="1" i="1" dirty="0" smtClean="0"/>
              <a:t>HTML </a:t>
            </a:r>
            <a:r>
              <a:rPr lang="fr-FR" sz="4000" b="1" i="1" dirty="0" smtClean="0">
                <a:solidFill>
                  <a:srgbClr val="C00000"/>
                </a:solidFill>
              </a:rPr>
              <a:t>&lt;output for </a:t>
            </a:r>
            <a:r>
              <a:rPr lang="fr-FR" sz="4000" b="1" i="1" dirty="0" err="1" smtClean="0">
                <a:solidFill>
                  <a:srgbClr val="C00000"/>
                </a:solidFill>
              </a:rPr>
              <a:t>name</a:t>
            </a:r>
            <a:r>
              <a:rPr lang="fr-FR" sz="4000" b="1" i="1" dirty="0" smtClean="0">
                <a:solidFill>
                  <a:srgbClr val="C00000"/>
                </a:solidFill>
              </a:rPr>
              <a:t> </a:t>
            </a:r>
            <a:r>
              <a:rPr lang="fr-FR" sz="4000" b="1" i="1" dirty="0" err="1" smtClean="0">
                <a:solidFill>
                  <a:srgbClr val="C00000"/>
                </a:solidFill>
              </a:rPr>
              <a:t>form</a:t>
            </a:r>
            <a:r>
              <a:rPr lang="fr-FR" sz="4000" b="1" i="1" dirty="0" smtClean="0">
                <a:solidFill>
                  <a:srgbClr val="C00000"/>
                </a:solidFill>
              </a:rPr>
              <a:t>&gt;&lt;/output&gt;</a:t>
            </a:r>
            <a:endParaRPr lang="fr-FR" sz="3100" b="1" dirty="0">
              <a:solidFill>
                <a:srgbClr val="C0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6913" y="1738313"/>
            <a:ext cx="5210175"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734645"/>
      </p:ext>
    </p:extLst>
  </p:cSld>
  <p:clrMapOvr>
    <a:masterClrMapping/>
  </p:clrMapOvr>
  <p:transition spd="slow">
    <p:wipe dir="d"/>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8077200" cy="1143144"/>
          </a:xfrm>
        </p:spPr>
        <p:txBody>
          <a:bodyPr>
            <a:normAutofit/>
          </a:bodyPr>
          <a:lstStyle/>
          <a:p>
            <a:r>
              <a:rPr lang="fr-FR" sz="4000" b="1" i="1" dirty="0" smtClean="0"/>
              <a:t>HTML attribut </a:t>
            </a:r>
            <a:r>
              <a:rPr lang="fr-FR" sz="4000" b="1" i="1" dirty="0" err="1" smtClean="0">
                <a:solidFill>
                  <a:schemeClr val="accent2">
                    <a:lumMod val="50000"/>
                  </a:schemeClr>
                </a:solidFill>
              </a:rPr>
              <a:t>placeholder</a:t>
            </a:r>
            <a:endParaRPr lang="fr-FR" sz="3100" b="1" dirty="0">
              <a:solidFill>
                <a:schemeClr val="accent2">
                  <a:lumMod val="75000"/>
                </a:schemeClr>
              </a:solidFill>
            </a:endParaRPr>
          </a:p>
        </p:txBody>
      </p:sp>
      <p:sp>
        <p:nvSpPr>
          <p:cNvPr id="5" name="ZoneTexte 4"/>
          <p:cNvSpPr txBox="1"/>
          <p:nvPr/>
        </p:nvSpPr>
        <p:spPr>
          <a:xfrm>
            <a:off x="827584" y="1412776"/>
            <a:ext cx="8064896" cy="4339650"/>
          </a:xfrm>
          <a:prstGeom prst="rect">
            <a:avLst/>
          </a:prstGeom>
          <a:noFill/>
        </p:spPr>
        <p:txBody>
          <a:bodyPr wrap="square" rtlCol="0">
            <a:spAutoFit/>
          </a:bodyPr>
          <a:lstStyle/>
          <a:p>
            <a:r>
              <a:rPr lang="fr-FR" altLang="fr-FR" sz="2400" dirty="0" err="1">
                <a:solidFill>
                  <a:schemeClr val="accent2">
                    <a:lumMod val="50000"/>
                  </a:schemeClr>
                </a:solidFill>
                <a:latin typeface="Arial Unicode MS" panose="020B0604020202020204" pitchFamily="34" charset="-128"/>
              </a:rPr>
              <a:t>placeholder</a:t>
            </a:r>
            <a:r>
              <a:rPr lang="fr-FR" altLang="fr-FR" sz="800" dirty="0"/>
              <a:t> </a:t>
            </a:r>
            <a:r>
              <a:rPr lang="fr-FR" altLang="fr-FR" dirty="0"/>
              <a:t>est un attribut </a:t>
            </a:r>
            <a:r>
              <a:rPr lang="fr-FR" altLang="fr-FR" dirty="0" smtClean="0"/>
              <a:t>d'un champ de formulaire qui </a:t>
            </a:r>
            <a:r>
              <a:rPr lang="fr-FR" altLang="fr-FR" dirty="0"/>
              <a:t>permet de renseigner un texte </a:t>
            </a:r>
            <a:r>
              <a:rPr lang="fr-FR" altLang="fr-FR" dirty="0" smtClean="0"/>
              <a:t>indicatif dans la zone de saisie.</a:t>
            </a:r>
          </a:p>
          <a:p>
            <a:pPr lvl="0"/>
            <a:r>
              <a:rPr lang="fr-FR" altLang="fr-FR" dirty="0"/>
              <a:t>Ce texte s'efface dès que l'utilisateur active le champ de formulaire ou commence à écrire dedans</a:t>
            </a:r>
            <a:r>
              <a:rPr lang="fr-FR" altLang="fr-FR" dirty="0" smtClean="0"/>
              <a:t>.</a:t>
            </a:r>
          </a:p>
          <a:p>
            <a:pPr lvl="0"/>
            <a:endParaRPr lang="fr-FR" altLang="fr-FR" dirty="0"/>
          </a:p>
          <a:p>
            <a:pPr lvl="0"/>
            <a:r>
              <a:rPr lang="fr-FR" altLang="fr-FR" dirty="0" smtClean="0"/>
              <a:t>Exemple :</a:t>
            </a:r>
          </a:p>
          <a:p>
            <a:pPr lvl="0"/>
            <a:r>
              <a:rPr lang="fr-FR" altLang="fr-FR" b="1" dirty="0">
                <a:solidFill>
                  <a:schemeClr val="tx1">
                    <a:lumMod val="65000"/>
                    <a:lumOff val="35000"/>
                  </a:schemeClr>
                </a:solidFill>
                <a:latin typeface="Courier New" panose="02070309020205020404" pitchFamily="49" charset="0"/>
                <a:cs typeface="Courier New" panose="02070309020205020404" pitchFamily="49" charset="0"/>
              </a:rPr>
              <a:t>&lt;body&gt;</a:t>
            </a:r>
          </a:p>
          <a:p>
            <a:pPr lvl="0"/>
            <a:r>
              <a:rPr lang="fr-FR" altLang="fr-FR" b="1" dirty="0">
                <a:latin typeface="Courier New" panose="02070309020205020404" pitchFamily="49" charset="0"/>
                <a:cs typeface="Courier New" panose="02070309020205020404" pitchFamily="49" charset="0"/>
              </a:rPr>
              <a:t>&lt;</a:t>
            </a:r>
            <a:r>
              <a:rPr lang="fr-FR" altLang="fr-FR" b="1" dirty="0">
                <a:solidFill>
                  <a:srgbClr val="0070C0"/>
                </a:solidFill>
                <a:latin typeface="Courier New" panose="02070309020205020404" pitchFamily="49" charset="0"/>
                <a:cs typeface="Courier New" panose="02070309020205020404" pitchFamily="49" charset="0"/>
              </a:rPr>
              <a:t>label</a:t>
            </a:r>
            <a:r>
              <a:rPr lang="fr-FR" altLang="fr-FR" b="1" dirty="0">
                <a:latin typeface="Courier New" panose="02070309020205020404" pitchFamily="49" charset="0"/>
                <a:cs typeface="Courier New" panose="02070309020205020404" pitchFamily="49" charset="0"/>
              </a:rPr>
              <a:t> for "nom"&gt; Entrez votre nom&lt;/label&gt;</a:t>
            </a:r>
          </a:p>
          <a:p>
            <a:pPr lvl="0"/>
            <a:r>
              <a:rPr lang="fr-FR" altLang="fr-FR" b="1" dirty="0">
                <a:latin typeface="Courier New" panose="02070309020205020404" pitchFamily="49" charset="0"/>
                <a:cs typeface="Courier New" panose="02070309020205020404" pitchFamily="49" charset="0"/>
              </a:rPr>
              <a:t>&lt;</a:t>
            </a:r>
            <a:r>
              <a:rPr lang="fr-FR" altLang="fr-FR" b="1" dirty="0">
                <a:solidFill>
                  <a:srgbClr val="0070C0"/>
                </a:solidFill>
                <a:latin typeface="Courier New" panose="02070309020205020404" pitchFamily="49" charset="0"/>
                <a:cs typeface="Courier New" panose="02070309020205020404" pitchFamily="49" charset="0"/>
              </a:rPr>
              <a:t>input</a:t>
            </a:r>
            <a:r>
              <a:rPr lang="fr-FR" altLang="fr-FR" b="1" dirty="0">
                <a:latin typeface="Courier New" panose="02070309020205020404" pitchFamily="49" charset="0"/>
                <a:cs typeface="Courier New" panose="02070309020205020404" pitchFamily="49" charset="0"/>
              </a:rPr>
              <a:t> type="</a:t>
            </a:r>
            <a:r>
              <a:rPr lang="fr-FR" altLang="fr-FR" b="1" dirty="0" err="1">
                <a:latin typeface="Courier New" panose="02070309020205020404" pitchFamily="49" charset="0"/>
                <a:cs typeface="Courier New" panose="02070309020205020404" pitchFamily="49" charset="0"/>
              </a:rPr>
              <a:t>text</a:t>
            </a:r>
            <a:r>
              <a:rPr lang="fr-FR" altLang="fr-FR" b="1" dirty="0">
                <a:latin typeface="Courier New" panose="02070309020205020404" pitchFamily="49" charset="0"/>
                <a:cs typeface="Courier New" panose="02070309020205020404" pitchFamily="49" charset="0"/>
              </a:rPr>
              <a:t>" id="nom" </a:t>
            </a:r>
            <a:r>
              <a:rPr lang="fr-FR" altLang="fr-FR" b="1" dirty="0" err="1">
                <a:latin typeface="Courier New" panose="02070309020205020404" pitchFamily="49" charset="0"/>
                <a:cs typeface="Courier New" panose="02070309020205020404" pitchFamily="49" charset="0"/>
              </a:rPr>
              <a:t>name</a:t>
            </a:r>
            <a:r>
              <a:rPr lang="fr-FR" altLang="fr-FR" b="1" dirty="0">
                <a:latin typeface="Courier New" panose="02070309020205020404" pitchFamily="49" charset="0"/>
                <a:cs typeface="Courier New" panose="02070309020205020404" pitchFamily="49" charset="0"/>
              </a:rPr>
              <a:t>="</a:t>
            </a:r>
            <a:r>
              <a:rPr lang="fr-FR" altLang="fr-FR" b="1" dirty="0" err="1">
                <a:latin typeface="Courier New" panose="02070309020205020404" pitchFamily="49" charset="0"/>
                <a:cs typeface="Courier New" panose="02070309020205020404" pitchFamily="49" charset="0"/>
              </a:rPr>
              <a:t>usernom</a:t>
            </a:r>
            <a:r>
              <a:rPr lang="fr-FR" altLang="fr-FR" b="1" dirty="0">
                <a:latin typeface="Courier New" panose="02070309020205020404" pitchFamily="49" charset="0"/>
                <a:cs typeface="Courier New" panose="02070309020205020404" pitchFamily="49" charset="0"/>
              </a:rPr>
              <a:t>" /&gt;&lt;</a:t>
            </a:r>
            <a:r>
              <a:rPr lang="fr-FR" altLang="fr-FR" b="1" dirty="0" err="1">
                <a:latin typeface="Courier New" panose="02070309020205020404" pitchFamily="49" charset="0"/>
                <a:cs typeface="Courier New" panose="02070309020205020404" pitchFamily="49" charset="0"/>
              </a:rPr>
              <a:t>br</a:t>
            </a:r>
            <a:r>
              <a:rPr lang="fr-FR" altLang="fr-FR" b="1" dirty="0">
                <a:latin typeface="Courier New" panose="02070309020205020404" pitchFamily="49" charset="0"/>
                <a:cs typeface="Courier New" panose="02070309020205020404" pitchFamily="49" charset="0"/>
              </a:rPr>
              <a:t>/&gt;</a:t>
            </a:r>
          </a:p>
          <a:p>
            <a:pPr lvl="0"/>
            <a:r>
              <a:rPr lang="fr-FR" altLang="fr-FR" b="1" dirty="0">
                <a:latin typeface="Courier New" panose="02070309020205020404" pitchFamily="49" charset="0"/>
                <a:cs typeface="Courier New" panose="02070309020205020404" pitchFamily="49" charset="0"/>
              </a:rPr>
              <a:t>&lt;</a:t>
            </a:r>
            <a:r>
              <a:rPr lang="fr-FR" altLang="fr-FR" b="1" dirty="0">
                <a:solidFill>
                  <a:srgbClr val="0070C0"/>
                </a:solidFill>
                <a:latin typeface="Courier New" panose="02070309020205020404" pitchFamily="49" charset="0"/>
                <a:cs typeface="Courier New" panose="02070309020205020404" pitchFamily="49" charset="0"/>
              </a:rPr>
              <a:t>label</a:t>
            </a:r>
            <a:r>
              <a:rPr lang="fr-FR" altLang="fr-FR" b="1" dirty="0">
                <a:latin typeface="Courier New" panose="02070309020205020404" pitchFamily="49" charset="0"/>
                <a:cs typeface="Courier New" panose="02070309020205020404" pitchFamily="49" charset="0"/>
              </a:rPr>
              <a:t> for "</a:t>
            </a:r>
            <a:r>
              <a:rPr lang="fr-FR" altLang="fr-FR" b="1" dirty="0" err="1">
                <a:latin typeface="Courier New" panose="02070309020205020404" pitchFamily="49" charset="0"/>
                <a:cs typeface="Courier New" panose="02070309020205020404" pitchFamily="49" charset="0"/>
              </a:rPr>
              <a:t>prenom</a:t>
            </a:r>
            <a:r>
              <a:rPr lang="fr-FR" altLang="fr-FR" b="1" dirty="0">
                <a:latin typeface="Courier New" panose="02070309020205020404" pitchFamily="49" charset="0"/>
                <a:cs typeface="Courier New" panose="02070309020205020404" pitchFamily="49" charset="0"/>
              </a:rPr>
              <a:t>"&gt; Entrez votre prénom&lt;/label&gt;</a:t>
            </a:r>
          </a:p>
          <a:p>
            <a:pPr lvl="0"/>
            <a:r>
              <a:rPr lang="fr-FR" altLang="fr-FR" b="1" dirty="0">
                <a:latin typeface="Courier New" panose="02070309020205020404" pitchFamily="49" charset="0"/>
                <a:cs typeface="Courier New" panose="02070309020205020404" pitchFamily="49" charset="0"/>
              </a:rPr>
              <a:t>&lt;</a:t>
            </a:r>
            <a:r>
              <a:rPr lang="fr-FR" altLang="fr-FR" b="1" dirty="0">
                <a:solidFill>
                  <a:srgbClr val="0070C0"/>
                </a:solidFill>
                <a:latin typeface="Courier New" panose="02070309020205020404" pitchFamily="49" charset="0"/>
                <a:cs typeface="Courier New" panose="02070309020205020404" pitchFamily="49" charset="0"/>
              </a:rPr>
              <a:t>input</a:t>
            </a:r>
            <a:r>
              <a:rPr lang="fr-FR" altLang="fr-FR" b="1" dirty="0">
                <a:latin typeface="Courier New" panose="02070309020205020404" pitchFamily="49" charset="0"/>
                <a:cs typeface="Courier New" panose="02070309020205020404" pitchFamily="49" charset="0"/>
              </a:rPr>
              <a:t> type="</a:t>
            </a:r>
            <a:r>
              <a:rPr lang="fr-FR" altLang="fr-FR" b="1" dirty="0" err="1">
                <a:latin typeface="Courier New" panose="02070309020205020404" pitchFamily="49" charset="0"/>
                <a:cs typeface="Courier New" panose="02070309020205020404" pitchFamily="49" charset="0"/>
              </a:rPr>
              <a:t>text</a:t>
            </a:r>
            <a:r>
              <a:rPr lang="fr-FR" altLang="fr-FR" b="1" dirty="0">
                <a:latin typeface="Courier New" panose="02070309020205020404" pitchFamily="49" charset="0"/>
                <a:cs typeface="Courier New" panose="02070309020205020404" pitchFamily="49" charset="0"/>
              </a:rPr>
              <a:t>" id="</a:t>
            </a:r>
            <a:r>
              <a:rPr lang="fr-FR" altLang="fr-FR" b="1" dirty="0" err="1">
                <a:latin typeface="Courier New" panose="02070309020205020404" pitchFamily="49" charset="0"/>
                <a:cs typeface="Courier New" panose="02070309020205020404" pitchFamily="49" charset="0"/>
              </a:rPr>
              <a:t>prenom</a:t>
            </a:r>
            <a:r>
              <a:rPr lang="fr-FR" altLang="fr-FR" b="1" dirty="0">
                <a:latin typeface="Courier New" panose="02070309020205020404" pitchFamily="49" charset="0"/>
                <a:cs typeface="Courier New" panose="02070309020205020404" pitchFamily="49" charset="0"/>
              </a:rPr>
              <a:t>" </a:t>
            </a:r>
            <a:r>
              <a:rPr lang="fr-FR" altLang="fr-FR" b="1" dirty="0" err="1">
                <a:latin typeface="Courier New" panose="02070309020205020404" pitchFamily="49" charset="0"/>
                <a:cs typeface="Courier New" panose="02070309020205020404" pitchFamily="49" charset="0"/>
              </a:rPr>
              <a:t>name</a:t>
            </a:r>
            <a:r>
              <a:rPr lang="fr-FR" altLang="fr-FR" b="1" dirty="0">
                <a:latin typeface="Courier New" panose="02070309020205020404" pitchFamily="49" charset="0"/>
                <a:cs typeface="Courier New" panose="02070309020205020404" pitchFamily="49" charset="0"/>
              </a:rPr>
              <a:t>="</a:t>
            </a:r>
            <a:r>
              <a:rPr lang="fr-FR" altLang="fr-FR" b="1" dirty="0" err="1">
                <a:latin typeface="Courier New" panose="02070309020205020404" pitchFamily="49" charset="0"/>
                <a:cs typeface="Courier New" panose="02070309020205020404" pitchFamily="49" charset="0"/>
              </a:rPr>
              <a:t>userprenom</a:t>
            </a:r>
            <a:r>
              <a:rPr lang="fr-FR" altLang="fr-FR" b="1" dirty="0">
                <a:latin typeface="Courier New" panose="02070309020205020404" pitchFamily="49" charset="0"/>
                <a:cs typeface="Courier New" panose="02070309020205020404" pitchFamily="49" charset="0"/>
              </a:rPr>
              <a:t>" </a:t>
            </a:r>
            <a:r>
              <a:rPr lang="fr-FR" altLang="fr-FR" b="1" dirty="0" smtClean="0">
                <a:latin typeface="Courier New" panose="02070309020205020404" pitchFamily="49" charset="0"/>
                <a:cs typeface="Courier New" panose="02070309020205020404" pitchFamily="49" charset="0"/>
              </a:rPr>
              <a:t>	</a:t>
            </a:r>
            <a:r>
              <a:rPr lang="fr-FR" altLang="fr-FR" b="1" dirty="0" err="1" smtClean="0">
                <a:solidFill>
                  <a:schemeClr val="accent2">
                    <a:lumMod val="75000"/>
                  </a:schemeClr>
                </a:solidFill>
                <a:latin typeface="Courier New" panose="02070309020205020404" pitchFamily="49" charset="0"/>
                <a:cs typeface="Courier New" panose="02070309020205020404" pitchFamily="49" charset="0"/>
              </a:rPr>
              <a:t>placeholder</a:t>
            </a:r>
            <a:r>
              <a:rPr lang="fr-FR" altLang="fr-FR" b="1" dirty="0">
                <a:latin typeface="Courier New" panose="02070309020205020404" pitchFamily="49" charset="0"/>
                <a:cs typeface="Courier New" panose="02070309020205020404" pitchFamily="49" charset="0"/>
              </a:rPr>
              <a:t>="Entrez le prénom"/&gt;</a:t>
            </a:r>
          </a:p>
          <a:p>
            <a:pPr lvl="0"/>
            <a:r>
              <a:rPr lang="fr-FR" altLang="fr-FR" b="1" dirty="0">
                <a:solidFill>
                  <a:schemeClr val="tx1">
                    <a:lumMod val="65000"/>
                    <a:lumOff val="35000"/>
                  </a:schemeClr>
                </a:solidFill>
                <a:latin typeface="Courier New" panose="02070309020205020404" pitchFamily="49" charset="0"/>
                <a:cs typeface="Courier New" panose="02070309020205020404" pitchFamily="49" charset="0"/>
              </a:rPr>
              <a:t>&lt;/body&gt;</a:t>
            </a:r>
          </a:p>
          <a:p>
            <a:endParaRPr lang="fr-FR" dirty="0" smtClean="0"/>
          </a:p>
          <a:p>
            <a:endParaRPr lang="fr-FR" dirty="0" smtClean="0"/>
          </a:p>
        </p:txBody>
      </p:sp>
      <p:pic>
        <p:nvPicPr>
          <p:cNvPr id="4" name="Image 3"/>
          <p:cNvPicPr>
            <a:picLocks noChangeAspect="1"/>
          </p:cNvPicPr>
          <p:nvPr/>
        </p:nvPicPr>
        <p:blipFill>
          <a:blip r:embed="rId2"/>
          <a:stretch>
            <a:fillRect/>
          </a:stretch>
        </p:blipFill>
        <p:spPr>
          <a:xfrm>
            <a:off x="2195736" y="5013176"/>
            <a:ext cx="4524375" cy="857250"/>
          </a:xfrm>
          <a:prstGeom prst="rect">
            <a:avLst/>
          </a:prstGeom>
        </p:spPr>
      </p:pic>
      <p:pic>
        <p:nvPicPr>
          <p:cNvPr id="6" name="Image 5"/>
          <p:cNvPicPr>
            <a:picLocks noChangeAspect="1"/>
          </p:cNvPicPr>
          <p:nvPr/>
        </p:nvPicPr>
        <p:blipFill>
          <a:blip r:embed="rId3"/>
          <a:stretch>
            <a:fillRect/>
          </a:stretch>
        </p:blipFill>
        <p:spPr>
          <a:xfrm>
            <a:off x="2184541" y="5870426"/>
            <a:ext cx="4724400" cy="771525"/>
          </a:xfrm>
          <a:prstGeom prst="rect">
            <a:avLst/>
          </a:prstGeom>
        </p:spPr>
      </p:pic>
    </p:spTree>
    <p:extLst>
      <p:ext uri="{BB962C8B-B14F-4D97-AF65-F5344CB8AC3E}">
        <p14:creationId xmlns:p14="http://schemas.microsoft.com/office/powerpoint/2010/main" val="4113765221"/>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685800" y="228600"/>
            <a:ext cx="8278813" cy="823913"/>
          </a:xfrm>
        </p:spPr>
        <p:txBody>
          <a:bodyPr rtlCol="0">
            <a:normAutofit fontScale="90000"/>
          </a:bodyPr>
          <a:lstStyle/>
          <a:p>
            <a:pPr fontAlgn="auto">
              <a:spcAft>
                <a:spcPts val="0"/>
              </a:spcAft>
              <a:defRPr/>
            </a:pPr>
            <a:r>
              <a:rPr dirty="0"/>
              <a:t>Structure de base d'un fichier HTML</a:t>
            </a:r>
          </a:p>
        </p:txBody>
      </p:sp>
      <p:sp>
        <p:nvSpPr>
          <p:cNvPr id="96259" name="Rectangle 3"/>
          <p:cNvSpPr>
            <a:spLocks noGrp="1" noChangeArrowheads="1"/>
          </p:cNvSpPr>
          <p:nvPr>
            <p:ph type="body" idx="1"/>
          </p:nvPr>
        </p:nvSpPr>
        <p:spPr>
          <a:xfrm>
            <a:off x="1692275" y="1268413"/>
            <a:ext cx="5621338" cy="2089150"/>
          </a:xfrm>
        </p:spPr>
        <p:txBody>
          <a:bodyPr rtlCol="0">
            <a:normAutofit fontScale="77500" lnSpcReduction="20000"/>
          </a:bodyPr>
          <a:lstStyle/>
          <a:p>
            <a:pPr fontAlgn="auto">
              <a:lnSpc>
                <a:spcPct val="90000"/>
              </a:lnSpc>
              <a:spcAft>
                <a:spcPts val="0"/>
              </a:spcAft>
              <a:buFontTx/>
              <a:buNone/>
              <a:defRPr/>
            </a:pPr>
            <a:r>
              <a:rPr sz="2000" b="1" dirty="0">
                <a:latin typeface="+mj-lt"/>
              </a:rPr>
              <a:t>&lt;html&gt;</a:t>
            </a:r>
          </a:p>
          <a:p>
            <a:pPr fontAlgn="auto">
              <a:lnSpc>
                <a:spcPct val="90000"/>
              </a:lnSpc>
              <a:spcAft>
                <a:spcPts val="0"/>
              </a:spcAft>
              <a:buFontTx/>
              <a:buNone/>
              <a:defRPr/>
            </a:pPr>
            <a:r>
              <a:rPr sz="2000" b="1" dirty="0">
                <a:latin typeface="+mj-lt"/>
              </a:rPr>
              <a:t>	&lt;</a:t>
            </a:r>
            <a:r>
              <a:rPr sz="2000" b="1" dirty="0" err="1">
                <a:latin typeface="+mj-lt"/>
              </a:rPr>
              <a:t>head</a:t>
            </a:r>
            <a:r>
              <a:rPr sz="2000" b="1" dirty="0">
                <a:latin typeface="+mj-lt"/>
              </a:rPr>
              <a:t>&gt;</a:t>
            </a:r>
          </a:p>
          <a:p>
            <a:pPr fontAlgn="auto">
              <a:lnSpc>
                <a:spcPct val="90000"/>
              </a:lnSpc>
              <a:spcAft>
                <a:spcPts val="0"/>
              </a:spcAft>
              <a:buFontTx/>
              <a:buNone/>
              <a:defRPr/>
            </a:pPr>
            <a:r>
              <a:rPr sz="2000" b="1" dirty="0">
                <a:latin typeface="+mj-lt"/>
              </a:rPr>
              <a:t>		… éléments d'en-tête</a:t>
            </a:r>
          </a:p>
          <a:p>
            <a:pPr fontAlgn="auto">
              <a:lnSpc>
                <a:spcPct val="90000"/>
              </a:lnSpc>
              <a:spcAft>
                <a:spcPts val="0"/>
              </a:spcAft>
              <a:buFontTx/>
              <a:buNone/>
              <a:defRPr/>
            </a:pPr>
            <a:r>
              <a:rPr sz="2000" b="1" dirty="0">
                <a:latin typeface="+mj-lt"/>
              </a:rPr>
              <a:t>	&lt;/</a:t>
            </a:r>
            <a:r>
              <a:rPr sz="2000" b="1" dirty="0" err="1">
                <a:latin typeface="+mj-lt"/>
              </a:rPr>
              <a:t>head</a:t>
            </a:r>
            <a:r>
              <a:rPr sz="2000" b="1" dirty="0">
                <a:latin typeface="+mj-lt"/>
              </a:rPr>
              <a:t>&gt;</a:t>
            </a:r>
          </a:p>
          <a:p>
            <a:pPr fontAlgn="auto">
              <a:lnSpc>
                <a:spcPct val="90000"/>
              </a:lnSpc>
              <a:spcAft>
                <a:spcPts val="0"/>
              </a:spcAft>
              <a:buFontTx/>
              <a:buNone/>
              <a:defRPr/>
            </a:pPr>
            <a:r>
              <a:rPr sz="2000" b="1" dirty="0">
                <a:latin typeface="+mj-lt"/>
              </a:rPr>
              <a:t>	&lt;body&gt;</a:t>
            </a:r>
          </a:p>
          <a:p>
            <a:pPr fontAlgn="auto">
              <a:lnSpc>
                <a:spcPct val="90000"/>
              </a:lnSpc>
              <a:spcAft>
                <a:spcPts val="0"/>
              </a:spcAft>
              <a:buFontTx/>
              <a:buNone/>
              <a:defRPr/>
            </a:pPr>
            <a:r>
              <a:rPr sz="2000" b="1" dirty="0">
                <a:latin typeface="+mj-lt"/>
              </a:rPr>
              <a:t>		… éléments de corps</a:t>
            </a:r>
          </a:p>
          <a:p>
            <a:pPr fontAlgn="auto">
              <a:lnSpc>
                <a:spcPct val="90000"/>
              </a:lnSpc>
              <a:spcAft>
                <a:spcPts val="0"/>
              </a:spcAft>
              <a:buFontTx/>
              <a:buNone/>
              <a:defRPr/>
            </a:pPr>
            <a:r>
              <a:rPr sz="2000" b="1" dirty="0">
                <a:latin typeface="+mj-lt"/>
              </a:rPr>
              <a:t>	&lt;/body&gt;</a:t>
            </a:r>
          </a:p>
          <a:p>
            <a:pPr fontAlgn="auto">
              <a:lnSpc>
                <a:spcPct val="90000"/>
              </a:lnSpc>
              <a:spcAft>
                <a:spcPts val="0"/>
              </a:spcAft>
              <a:buFontTx/>
              <a:buNone/>
              <a:defRPr/>
            </a:pPr>
            <a:r>
              <a:rPr sz="2000" b="1" dirty="0">
                <a:latin typeface="+mj-lt"/>
              </a:rPr>
              <a:t>&lt;/html&gt;</a:t>
            </a:r>
          </a:p>
          <a:p>
            <a:pPr fontAlgn="auto">
              <a:lnSpc>
                <a:spcPct val="90000"/>
              </a:lnSpc>
              <a:spcAft>
                <a:spcPts val="0"/>
              </a:spcAft>
              <a:buFontTx/>
              <a:buNone/>
              <a:defRPr/>
            </a:pPr>
            <a:r>
              <a:rPr sz="2000" b="1" dirty="0">
                <a:latin typeface="Courier New" pitchFamily="49" charset="0"/>
              </a:rPr>
              <a:t> </a:t>
            </a:r>
            <a:endParaRPr sz="1800" dirty="0"/>
          </a:p>
        </p:txBody>
      </p:sp>
      <p:sp>
        <p:nvSpPr>
          <p:cNvPr id="96267" name="Text Box 11"/>
          <p:cNvSpPr txBox="1">
            <a:spLocks noChangeArrowheads="1"/>
          </p:cNvSpPr>
          <p:nvPr/>
        </p:nvSpPr>
        <p:spPr bwMode="auto">
          <a:xfrm>
            <a:off x="755650" y="3357563"/>
            <a:ext cx="8172450"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auto">
              <a:lnSpc>
                <a:spcPct val="90000"/>
              </a:lnSpc>
              <a:spcBef>
                <a:spcPct val="20000"/>
              </a:spcBef>
              <a:spcAft>
                <a:spcPts val="0"/>
              </a:spcAft>
              <a:buClr>
                <a:srgbClr val="352377"/>
              </a:buClr>
              <a:buSzPct val="65000"/>
              <a:defRPr/>
            </a:pPr>
            <a:r>
              <a:rPr lang="fr-FR" sz="1600" dirty="0">
                <a:solidFill>
                  <a:schemeClr val="tx2">
                    <a:lumMod val="50000"/>
                  </a:schemeClr>
                </a:solidFill>
                <a:latin typeface="Verdana" pitchFamily="34" charset="0"/>
                <a:cs typeface="+mn-cs"/>
              </a:rPr>
              <a:t>Une balise </a:t>
            </a:r>
            <a:r>
              <a:rPr lang="fr-FR" b="1" dirty="0">
                <a:solidFill>
                  <a:schemeClr val="accent6">
                    <a:lumMod val="50000"/>
                  </a:schemeClr>
                </a:solidFill>
                <a:latin typeface="Courier New" pitchFamily="49" charset="0"/>
                <a:cs typeface="+mn-cs"/>
              </a:rPr>
              <a:t>&lt;html&gt;</a:t>
            </a:r>
            <a:r>
              <a:rPr lang="fr-FR" b="1" dirty="0">
                <a:solidFill>
                  <a:schemeClr val="accent6">
                    <a:lumMod val="50000"/>
                  </a:schemeClr>
                </a:solidFill>
                <a:latin typeface="Arial" charset="0"/>
                <a:cs typeface="+mn-cs"/>
              </a:rPr>
              <a:t> </a:t>
            </a:r>
            <a:r>
              <a:rPr lang="fr-FR" sz="1600" dirty="0">
                <a:solidFill>
                  <a:schemeClr val="tx2">
                    <a:lumMod val="50000"/>
                  </a:schemeClr>
                </a:solidFill>
                <a:latin typeface="Verdana" pitchFamily="34" charset="0"/>
                <a:cs typeface="+mn-cs"/>
              </a:rPr>
              <a:t>contenant une seule balise</a:t>
            </a:r>
            <a:r>
              <a:rPr lang="fr-FR" dirty="0">
                <a:solidFill>
                  <a:srgbClr val="333399"/>
                </a:solidFill>
                <a:latin typeface="Arial" charset="0"/>
                <a:cs typeface="+mn-cs"/>
              </a:rPr>
              <a:t> </a:t>
            </a:r>
            <a:r>
              <a:rPr lang="fr-FR" b="1" dirty="0">
                <a:solidFill>
                  <a:schemeClr val="accent6">
                    <a:lumMod val="50000"/>
                  </a:schemeClr>
                </a:solidFill>
                <a:latin typeface="Courier New" pitchFamily="49" charset="0"/>
                <a:cs typeface="+mn-cs"/>
              </a:rPr>
              <a:t>&lt;</a:t>
            </a:r>
            <a:r>
              <a:rPr lang="fr-FR" b="1" dirty="0" err="1">
                <a:solidFill>
                  <a:schemeClr val="accent6">
                    <a:lumMod val="50000"/>
                  </a:schemeClr>
                </a:solidFill>
                <a:latin typeface="Courier New" pitchFamily="49" charset="0"/>
                <a:cs typeface="+mn-cs"/>
              </a:rPr>
              <a:t>head</a:t>
            </a:r>
            <a:r>
              <a:rPr lang="fr-FR" b="1" dirty="0">
                <a:solidFill>
                  <a:schemeClr val="accent6">
                    <a:lumMod val="50000"/>
                  </a:schemeClr>
                </a:solidFill>
                <a:latin typeface="Courier New" pitchFamily="49" charset="0"/>
                <a:cs typeface="+mn-cs"/>
              </a:rPr>
              <a:t>&gt;</a:t>
            </a:r>
            <a:r>
              <a:rPr lang="fr-FR" b="1" dirty="0">
                <a:solidFill>
                  <a:schemeClr val="accent6">
                    <a:lumMod val="50000"/>
                  </a:schemeClr>
                </a:solidFill>
                <a:latin typeface="Arial" charset="0"/>
                <a:cs typeface="+mn-cs"/>
              </a:rPr>
              <a:t> </a:t>
            </a:r>
            <a:r>
              <a:rPr lang="fr-FR" sz="1600" dirty="0">
                <a:solidFill>
                  <a:schemeClr val="tx2">
                    <a:lumMod val="50000"/>
                  </a:schemeClr>
                </a:solidFill>
                <a:latin typeface="Verdana" pitchFamily="34" charset="0"/>
                <a:cs typeface="+mn-cs"/>
              </a:rPr>
              <a:t>et une seule balise </a:t>
            </a:r>
            <a:r>
              <a:rPr lang="fr-FR" b="1" dirty="0">
                <a:solidFill>
                  <a:schemeClr val="accent6">
                    <a:lumMod val="50000"/>
                  </a:schemeClr>
                </a:solidFill>
                <a:latin typeface="Courier New" pitchFamily="49" charset="0"/>
                <a:cs typeface="+mn-cs"/>
              </a:rPr>
              <a:t>&lt;body&gt;</a:t>
            </a:r>
            <a:r>
              <a:rPr lang="fr-FR" dirty="0">
                <a:latin typeface="Courier New" pitchFamily="49" charset="0"/>
                <a:cs typeface="+mn-cs"/>
              </a:rPr>
              <a:t>.</a:t>
            </a:r>
          </a:p>
          <a:p>
            <a:pPr algn="just" fontAlgn="auto">
              <a:lnSpc>
                <a:spcPct val="90000"/>
              </a:lnSpc>
              <a:spcBef>
                <a:spcPct val="20000"/>
              </a:spcBef>
              <a:spcAft>
                <a:spcPts val="0"/>
              </a:spcAft>
              <a:buClr>
                <a:srgbClr val="352377"/>
              </a:buClr>
              <a:buSzPct val="65000"/>
              <a:defRPr/>
            </a:pPr>
            <a:endParaRPr lang="fr-FR" dirty="0">
              <a:solidFill>
                <a:srgbClr val="333399"/>
              </a:solidFill>
              <a:latin typeface="Courier New" pitchFamily="49" charset="0"/>
              <a:cs typeface="+mn-cs"/>
            </a:endParaRPr>
          </a:p>
          <a:p>
            <a:pPr marL="342900" indent="-342900" algn="just" fontAlgn="auto">
              <a:lnSpc>
                <a:spcPct val="90000"/>
              </a:lnSpc>
              <a:spcBef>
                <a:spcPct val="20000"/>
              </a:spcBef>
              <a:spcAft>
                <a:spcPts val="0"/>
              </a:spcAft>
              <a:buClr>
                <a:srgbClr val="352377"/>
              </a:buClr>
              <a:buSzPct val="65000"/>
              <a:defRPr/>
            </a:pPr>
            <a:r>
              <a:rPr lang="fr-FR" sz="1600" dirty="0">
                <a:solidFill>
                  <a:schemeClr val="tx2">
                    <a:lumMod val="50000"/>
                  </a:schemeClr>
                </a:solidFill>
                <a:latin typeface="Verdana" pitchFamily="34" charset="0"/>
                <a:cs typeface="+mn-cs"/>
              </a:rPr>
              <a:t>Les balises que l'on va trouver dans le corps divisent le contenu en sections logiques, sous forme de blocs ( paragraphes, tableaux …). On parle d'éléments de niveau bloc. </a:t>
            </a:r>
          </a:p>
          <a:p>
            <a:pPr marL="342900" indent="-342900" algn="just" fontAlgn="auto">
              <a:lnSpc>
                <a:spcPct val="90000"/>
              </a:lnSpc>
              <a:spcBef>
                <a:spcPct val="20000"/>
              </a:spcBef>
              <a:spcAft>
                <a:spcPts val="0"/>
              </a:spcAft>
              <a:buClr>
                <a:srgbClr val="352377"/>
              </a:buClr>
              <a:buSzPct val="65000"/>
              <a:defRPr/>
            </a:pPr>
            <a:endParaRPr lang="fr-FR" sz="1600" dirty="0">
              <a:solidFill>
                <a:schemeClr val="tx2">
                  <a:lumMod val="50000"/>
                </a:schemeClr>
              </a:solidFill>
              <a:latin typeface="Verdana" pitchFamily="34" charset="0"/>
              <a:cs typeface="+mn-cs"/>
            </a:endParaRPr>
          </a:p>
          <a:p>
            <a:pPr marL="342900" indent="-342900" algn="just" fontAlgn="auto">
              <a:lnSpc>
                <a:spcPct val="90000"/>
              </a:lnSpc>
              <a:spcBef>
                <a:spcPct val="20000"/>
              </a:spcBef>
              <a:spcAft>
                <a:spcPts val="0"/>
              </a:spcAft>
              <a:buClr>
                <a:srgbClr val="352377"/>
              </a:buClr>
              <a:buSzPct val="65000"/>
              <a:defRPr/>
            </a:pPr>
            <a:r>
              <a:rPr lang="fr-FR" sz="1600" dirty="0">
                <a:solidFill>
                  <a:schemeClr val="tx2">
                    <a:lumMod val="50000"/>
                  </a:schemeClr>
                </a:solidFill>
                <a:latin typeface="Verdana" pitchFamily="34" charset="0"/>
                <a:cs typeface="+mn-cs"/>
              </a:rPr>
              <a:t>Les éléments qui représentent les propriétés du texte (</a:t>
            </a:r>
            <a:r>
              <a:rPr lang="fr-FR" sz="1600" dirty="0" err="1">
                <a:solidFill>
                  <a:schemeClr val="tx2">
                    <a:lumMod val="50000"/>
                  </a:schemeClr>
                </a:solidFill>
                <a:latin typeface="Verdana" pitchFamily="34" charset="0"/>
                <a:cs typeface="+mn-cs"/>
              </a:rPr>
              <a:t>strong</a:t>
            </a:r>
            <a:r>
              <a:rPr lang="fr-FR" sz="1600" dirty="0">
                <a:solidFill>
                  <a:schemeClr val="tx2">
                    <a:lumMod val="50000"/>
                  </a:schemeClr>
                </a:solidFill>
                <a:latin typeface="Verdana" pitchFamily="34" charset="0"/>
                <a:cs typeface="+mn-cs"/>
              </a:rPr>
              <a:t>, i) qui figurent dans un bloc sont dits "éléments de ligne".</a:t>
            </a:r>
          </a:p>
          <a:p>
            <a:pPr algn="just" fontAlgn="auto">
              <a:lnSpc>
                <a:spcPct val="90000"/>
              </a:lnSpc>
              <a:spcBef>
                <a:spcPct val="20000"/>
              </a:spcBef>
              <a:spcAft>
                <a:spcPts val="0"/>
              </a:spcAft>
              <a:buClr>
                <a:srgbClr val="352377"/>
              </a:buClr>
              <a:buSzPct val="65000"/>
              <a:defRPr/>
            </a:pPr>
            <a:endParaRPr lang="fr-FR" dirty="0">
              <a:solidFill>
                <a:srgbClr val="333399"/>
              </a:solidFill>
              <a:latin typeface="Arial" charset="0"/>
              <a:cs typeface="+mn-cs"/>
            </a:endParaRPr>
          </a:p>
          <a:p>
            <a:pPr algn="just" fontAlgn="auto">
              <a:spcBef>
                <a:spcPts val="0"/>
              </a:spcBef>
              <a:spcAft>
                <a:spcPts val="0"/>
              </a:spcAft>
              <a:defRPr/>
            </a:pPr>
            <a:endParaRPr lang="fr-FR" dirty="0">
              <a:latin typeface="Arial" charset="0"/>
              <a:cs typeface="+mn-cs"/>
            </a:endParaRPr>
          </a:p>
        </p:txBody>
      </p:sp>
    </p:spTree>
    <p:extLst>
      <p:ext uri="{BB962C8B-B14F-4D97-AF65-F5344CB8AC3E}">
        <p14:creationId xmlns:p14="http://schemas.microsoft.com/office/powerpoint/2010/main" val="305172012"/>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685800" y="228600"/>
            <a:ext cx="8278813" cy="823913"/>
          </a:xfrm>
        </p:spPr>
        <p:txBody>
          <a:bodyPr rtlCol="0">
            <a:normAutofit/>
          </a:bodyPr>
          <a:lstStyle/>
          <a:p>
            <a:pPr fontAlgn="auto">
              <a:spcAft>
                <a:spcPts val="0"/>
              </a:spcAft>
              <a:defRPr/>
            </a:pPr>
            <a:r>
              <a:rPr lang="fr-FR" dirty="0"/>
              <a:t>Structure d'une page HTML5</a:t>
            </a:r>
            <a:endParaRPr dirty="0"/>
          </a:p>
        </p:txBody>
      </p:sp>
      <p:sp>
        <p:nvSpPr>
          <p:cNvPr id="96259" name="Rectangle 3"/>
          <p:cNvSpPr>
            <a:spLocks noGrp="1" noChangeArrowheads="1"/>
          </p:cNvSpPr>
          <p:nvPr>
            <p:ph type="body" idx="1"/>
          </p:nvPr>
        </p:nvSpPr>
        <p:spPr>
          <a:xfrm>
            <a:off x="1692274" y="1268412"/>
            <a:ext cx="7235826" cy="5328940"/>
          </a:xfrm>
        </p:spPr>
        <p:txBody>
          <a:bodyPr rtlCol="0">
            <a:normAutofit/>
          </a:bodyPr>
          <a:lstStyle/>
          <a:p>
            <a:pPr marL="0" indent="0">
              <a:buNone/>
            </a:pPr>
            <a:r>
              <a:rPr lang="fr-FR" sz="2000" dirty="0"/>
              <a:t>Le contenu habituel d'une page HTML5 minimale contiendra les éléments suivants :</a:t>
            </a:r>
          </a:p>
          <a:p>
            <a:pPr marL="0" lvl="0" indent="0">
              <a:buNone/>
            </a:pPr>
            <a:r>
              <a:rPr lang="fr-FR" altLang="fr-FR" sz="2000" b="1" dirty="0">
                <a:latin typeface="Courier New" panose="02070309020205020404" pitchFamily="49" charset="0"/>
                <a:cs typeface="Courier New" panose="02070309020205020404" pitchFamily="49" charset="0"/>
              </a:rPr>
              <a:t>&lt;!</a:t>
            </a:r>
            <a:r>
              <a:rPr lang="fr-FR" altLang="fr-FR" sz="2000" b="1" dirty="0" err="1">
                <a:latin typeface="Courier New" panose="02070309020205020404" pitchFamily="49" charset="0"/>
                <a:cs typeface="Courier New" panose="02070309020205020404" pitchFamily="49" charset="0"/>
              </a:rPr>
              <a:t>doctype</a:t>
            </a:r>
            <a:r>
              <a:rPr lang="fr-FR" altLang="fr-FR" sz="2000" b="1" dirty="0">
                <a:latin typeface="Courier New" panose="02070309020205020404" pitchFamily="49" charset="0"/>
                <a:cs typeface="Courier New" panose="02070309020205020404" pitchFamily="49" charset="0"/>
              </a:rPr>
              <a:t> html&gt;</a:t>
            </a:r>
          </a:p>
          <a:p>
            <a:pPr marL="0" lvl="0" indent="0">
              <a:buNone/>
            </a:pPr>
            <a:r>
              <a:rPr lang="fr-FR" altLang="fr-FR" sz="2000" b="1" dirty="0">
                <a:latin typeface="Courier New" panose="02070309020205020404" pitchFamily="49" charset="0"/>
                <a:cs typeface="Courier New" panose="02070309020205020404" pitchFamily="49" charset="0"/>
              </a:rPr>
              <a:t>&lt;html </a:t>
            </a:r>
            <a:r>
              <a:rPr lang="fr-FR" altLang="fr-FR" sz="2000" b="1" dirty="0" err="1">
                <a:latin typeface="Courier New" panose="02070309020205020404" pitchFamily="49" charset="0"/>
                <a:cs typeface="Courier New" panose="02070309020205020404" pitchFamily="49" charset="0"/>
              </a:rPr>
              <a:t>lang</a:t>
            </a:r>
            <a:r>
              <a:rPr lang="fr-FR" altLang="fr-FR" sz="2000" b="1" dirty="0">
                <a:latin typeface="Courier New" panose="02070309020205020404" pitchFamily="49" charset="0"/>
                <a:cs typeface="Courier New" panose="02070309020205020404" pitchFamily="49" charset="0"/>
              </a:rPr>
              <a:t>="</a:t>
            </a:r>
            <a:r>
              <a:rPr lang="fr-FR" altLang="fr-FR" sz="2000" b="1" dirty="0" err="1">
                <a:latin typeface="Courier New" panose="02070309020205020404" pitchFamily="49" charset="0"/>
                <a:cs typeface="Courier New" panose="02070309020205020404" pitchFamily="49" charset="0"/>
              </a:rPr>
              <a:t>fr</a:t>
            </a:r>
            <a:r>
              <a:rPr lang="fr-FR" altLang="fr-FR" sz="2000" b="1" dirty="0">
                <a:latin typeface="Courier New" panose="02070309020205020404" pitchFamily="49" charset="0"/>
                <a:cs typeface="Courier New" panose="02070309020205020404" pitchFamily="49" charset="0"/>
              </a:rPr>
              <a:t>"&gt;</a:t>
            </a:r>
          </a:p>
          <a:p>
            <a:pPr marL="0" lvl="0" indent="0">
              <a:buNone/>
            </a:pPr>
            <a:r>
              <a:rPr lang="fr-FR" altLang="fr-FR" sz="2000" b="1" dirty="0">
                <a:latin typeface="Courier New" panose="02070309020205020404" pitchFamily="49" charset="0"/>
                <a:cs typeface="Courier New" panose="02070309020205020404" pitchFamily="49" charset="0"/>
              </a:rPr>
              <a:t>&lt;</a:t>
            </a:r>
            <a:r>
              <a:rPr lang="fr-FR" altLang="fr-FR" sz="2000" b="1" dirty="0" err="1">
                <a:latin typeface="Courier New" panose="02070309020205020404" pitchFamily="49" charset="0"/>
                <a:cs typeface="Courier New" panose="02070309020205020404" pitchFamily="49" charset="0"/>
              </a:rPr>
              <a:t>head</a:t>
            </a:r>
            <a:r>
              <a:rPr lang="fr-FR" altLang="fr-FR" sz="2000" b="1" dirty="0">
                <a:latin typeface="Courier New" panose="02070309020205020404" pitchFamily="49" charset="0"/>
                <a:cs typeface="Courier New" panose="02070309020205020404" pitchFamily="49" charset="0"/>
              </a:rPr>
              <a:t>&gt;</a:t>
            </a:r>
          </a:p>
          <a:p>
            <a:pPr marL="0" lvl="0" indent="0">
              <a:buNone/>
            </a:pPr>
            <a:r>
              <a:rPr lang="fr-FR" altLang="fr-FR" sz="2000" b="1" dirty="0">
                <a:latin typeface="Courier New" panose="02070309020205020404" pitchFamily="49" charset="0"/>
                <a:cs typeface="Courier New" panose="02070309020205020404" pitchFamily="49" charset="0"/>
              </a:rPr>
              <a:t>    &lt;</a:t>
            </a:r>
            <a:r>
              <a:rPr lang="fr-FR" altLang="fr-FR" sz="2000" b="1" dirty="0" err="1">
                <a:latin typeface="Courier New" panose="02070309020205020404" pitchFamily="49" charset="0"/>
                <a:cs typeface="Courier New" panose="02070309020205020404" pitchFamily="49" charset="0"/>
              </a:rPr>
              <a:t>meta</a:t>
            </a:r>
            <a:r>
              <a:rPr lang="fr-FR" altLang="fr-FR" sz="2000" b="1" dirty="0">
                <a:latin typeface="Courier New" panose="02070309020205020404" pitchFamily="49" charset="0"/>
                <a:cs typeface="Courier New" panose="02070309020205020404" pitchFamily="49" charset="0"/>
              </a:rPr>
              <a:t> </a:t>
            </a:r>
            <a:r>
              <a:rPr lang="fr-FR" altLang="fr-FR" sz="2000" b="1" dirty="0" err="1">
                <a:latin typeface="Courier New" panose="02070309020205020404" pitchFamily="49" charset="0"/>
                <a:cs typeface="Courier New" panose="02070309020205020404" pitchFamily="49" charset="0"/>
              </a:rPr>
              <a:t>charset</a:t>
            </a:r>
            <a:r>
              <a:rPr lang="fr-FR" altLang="fr-FR" sz="2000" b="1" dirty="0">
                <a:latin typeface="Courier New" panose="02070309020205020404" pitchFamily="49" charset="0"/>
                <a:cs typeface="Courier New" panose="02070309020205020404" pitchFamily="49" charset="0"/>
              </a:rPr>
              <a:t>="utf-8"&gt; </a:t>
            </a:r>
          </a:p>
          <a:p>
            <a:pPr marL="0" lvl="0" indent="0">
              <a:buNone/>
            </a:pPr>
            <a:r>
              <a:rPr lang="fr-FR" altLang="fr-FR" sz="2000" b="1" dirty="0">
                <a:latin typeface="Courier New" panose="02070309020205020404" pitchFamily="49" charset="0"/>
                <a:cs typeface="Courier New" panose="02070309020205020404" pitchFamily="49" charset="0"/>
              </a:rPr>
              <a:t>    &lt;</a:t>
            </a:r>
            <a:r>
              <a:rPr lang="fr-FR" altLang="fr-FR" sz="2000" b="1" dirty="0" err="1">
                <a:latin typeface="Courier New" panose="02070309020205020404" pitchFamily="49" charset="0"/>
                <a:cs typeface="Courier New" panose="02070309020205020404" pitchFamily="49" charset="0"/>
              </a:rPr>
              <a:t>title</a:t>
            </a:r>
            <a:r>
              <a:rPr lang="fr-FR" altLang="fr-FR" sz="2000" b="1" dirty="0">
                <a:latin typeface="Courier New" panose="02070309020205020404" pitchFamily="49" charset="0"/>
                <a:cs typeface="Courier New" panose="02070309020205020404" pitchFamily="49" charset="0"/>
              </a:rPr>
              <a:t>&gt;Titre de la page&lt;/</a:t>
            </a:r>
            <a:r>
              <a:rPr lang="fr-FR" altLang="fr-FR" sz="2000" b="1" dirty="0" err="1">
                <a:latin typeface="Courier New" panose="02070309020205020404" pitchFamily="49" charset="0"/>
                <a:cs typeface="Courier New" panose="02070309020205020404" pitchFamily="49" charset="0"/>
              </a:rPr>
              <a:t>title</a:t>
            </a:r>
            <a:r>
              <a:rPr lang="fr-FR" altLang="fr-FR" sz="2000" b="1" dirty="0">
                <a:latin typeface="Courier New" panose="02070309020205020404" pitchFamily="49" charset="0"/>
                <a:cs typeface="Courier New" panose="02070309020205020404" pitchFamily="49" charset="0"/>
              </a:rPr>
              <a:t>&gt; </a:t>
            </a:r>
          </a:p>
          <a:p>
            <a:pPr marL="0" lvl="0" indent="0">
              <a:buNone/>
            </a:pPr>
            <a:r>
              <a:rPr lang="fr-FR" altLang="fr-FR" sz="2000" b="1" dirty="0">
                <a:latin typeface="Courier New" panose="02070309020205020404" pitchFamily="49" charset="0"/>
                <a:cs typeface="Courier New" panose="02070309020205020404" pitchFamily="49" charset="0"/>
              </a:rPr>
              <a:t>    &lt;</a:t>
            </a:r>
            <a:r>
              <a:rPr lang="fr-FR" altLang="fr-FR" sz="2000" b="1" dirty="0" err="1">
                <a:latin typeface="Courier New" panose="02070309020205020404" pitchFamily="49" charset="0"/>
                <a:cs typeface="Courier New" panose="02070309020205020404" pitchFamily="49" charset="0"/>
              </a:rPr>
              <a:t>link</a:t>
            </a:r>
            <a:r>
              <a:rPr lang="fr-FR" altLang="fr-FR" sz="2000" b="1" dirty="0">
                <a:latin typeface="Courier New" panose="02070309020205020404" pitchFamily="49" charset="0"/>
                <a:cs typeface="Courier New" panose="02070309020205020404" pitchFamily="49" charset="0"/>
              </a:rPr>
              <a:t> </a:t>
            </a:r>
            <a:r>
              <a:rPr lang="fr-FR" altLang="fr-FR" sz="2000" b="1" dirty="0" err="1">
                <a:latin typeface="Courier New" panose="02070309020205020404" pitchFamily="49" charset="0"/>
                <a:cs typeface="Courier New" panose="02070309020205020404" pitchFamily="49" charset="0"/>
              </a:rPr>
              <a:t>rel</a:t>
            </a:r>
            <a:r>
              <a:rPr lang="fr-FR" altLang="fr-FR" sz="2000" b="1" dirty="0">
                <a:latin typeface="Courier New" panose="02070309020205020404" pitchFamily="49" charset="0"/>
                <a:cs typeface="Courier New" panose="02070309020205020404" pitchFamily="49" charset="0"/>
              </a:rPr>
              <a:t>="</a:t>
            </a:r>
            <a:r>
              <a:rPr lang="fr-FR" altLang="fr-FR" sz="2000" b="1" dirty="0" err="1">
                <a:latin typeface="Courier New" panose="02070309020205020404" pitchFamily="49" charset="0"/>
                <a:cs typeface="Courier New" panose="02070309020205020404" pitchFamily="49" charset="0"/>
              </a:rPr>
              <a:t>stylesheet</a:t>
            </a:r>
            <a:r>
              <a:rPr lang="fr-FR" altLang="fr-FR" sz="2000" b="1" dirty="0">
                <a:latin typeface="Courier New" panose="02070309020205020404" pitchFamily="49" charset="0"/>
                <a:cs typeface="Courier New" panose="02070309020205020404" pitchFamily="49" charset="0"/>
              </a:rPr>
              <a:t>" </a:t>
            </a:r>
            <a:r>
              <a:rPr lang="fr-FR" altLang="fr-FR" sz="2000" b="1" dirty="0" err="1">
                <a:latin typeface="Courier New" panose="02070309020205020404" pitchFamily="49" charset="0"/>
                <a:cs typeface="Courier New" panose="02070309020205020404" pitchFamily="49" charset="0"/>
              </a:rPr>
              <a:t>href</a:t>
            </a:r>
            <a:r>
              <a:rPr lang="fr-FR" altLang="fr-FR" sz="2000" b="1" dirty="0">
                <a:latin typeface="Courier New" panose="02070309020205020404" pitchFamily="49" charset="0"/>
                <a:cs typeface="Courier New" panose="02070309020205020404" pitchFamily="49" charset="0"/>
              </a:rPr>
              <a:t>="style.css"/&gt; </a:t>
            </a:r>
          </a:p>
          <a:p>
            <a:pPr marL="0" lvl="0" indent="0">
              <a:buNone/>
            </a:pPr>
            <a:r>
              <a:rPr lang="fr-FR" altLang="fr-FR" sz="2000" b="1" dirty="0">
                <a:latin typeface="Courier New" panose="02070309020205020404" pitchFamily="49" charset="0"/>
                <a:cs typeface="Courier New" panose="02070309020205020404" pitchFamily="49" charset="0"/>
              </a:rPr>
              <a:t>    &lt;script </a:t>
            </a:r>
            <a:r>
              <a:rPr lang="fr-FR" altLang="fr-FR" sz="2000" b="1" dirty="0" err="1">
                <a:latin typeface="Courier New" panose="02070309020205020404" pitchFamily="49" charset="0"/>
                <a:cs typeface="Courier New" panose="02070309020205020404" pitchFamily="49" charset="0"/>
              </a:rPr>
              <a:t>src</a:t>
            </a:r>
            <a:r>
              <a:rPr lang="fr-FR" altLang="fr-FR" sz="2000" b="1" dirty="0">
                <a:latin typeface="Courier New" panose="02070309020205020404" pitchFamily="49" charset="0"/>
                <a:cs typeface="Courier New" panose="02070309020205020404" pitchFamily="49" charset="0"/>
              </a:rPr>
              <a:t>="script.js"&gt;&lt;/script&gt; </a:t>
            </a:r>
          </a:p>
          <a:p>
            <a:pPr marL="0" lvl="0" indent="0">
              <a:buNone/>
            </a:pPr>
            <a:r>
              <a:rPr lang="fr-FR" altLang="fr-FR" sz="2000" b="1" dirty="0">
                <a:latin typeface="Courier New" panose="02070309020205020404" pitchFamily="49" charset="0"/>
                <a:cs typeface="Courier New" panose="02070309020205020404" pitchFamily="49" charset="0"/>
              </a:rPr>
              <a:t>&lt;/</a:t>
            </a:r>
            <a:r>
              <a:rPr lang="fr-FR" altLang="fr-FR" sz="2000" b="1" dirty="0" err="1">
                <a:latin typeface="Courier New" panose="02070309020205020404" pitchFamily="49" charset="0"/>
                <a:cs typeface="Courier New" panose="02070309020205020404" pitchFamily="49" charset="0"/>
              </a:rPr>
              <a:t>head</a:t>
            </a:r>
            <a:r>
              <a:rPr lang="fr-FR" altLang="fr-FR" sz="2000" b="1" dirty="0">
                <a:latin typeface="Courier New" panose="02070309020205020404" pitchFamily="49" charset="0"/>
                <a:cs typeface="Courier New" panose="02070309020205020404" pitchFamily="49" charset="0"/>
              </a:rPr>
              <a:t>&gt; </a:t>
            </a:r>
          </a:p>
          <a:p>
            <a:pPr marL="0" lvl="0" indent="0">
              <a:buNone/>
            </a:pPr>
            <a:r>
              <a:rPr lang="fr-FR" altLang="fr-FR" sz="2000" b="1" dirty="0">
                <a:latin typeface="Courier New" panose="02070309020205020404" pitchFamily="49" charset="0"/>
                <a:cs typeface="Courier New" panose="02070309020205020404" pitchFamily="49" charset="0"/>
              </a:rPr>
              <a:t>&lt;body&gt;</a:t>
            </a:r>
          </a:p>
          <a:p>
            <a:pPr marL="0" lvl="0" indent="0">
              <a:buNone/>
            </a:pPr>
            <a:r>
              <a:rPr lang="fr-FR" altLang="fr-FR" sz="2000" b="1" dirty="0">
                <a:latin typeface="Courier New" panose="02070309020205020404" pitchFamily="49" charset="0"/>
                <a:cs typeface="Courier New" panose="02070309020205020404" pitchFamily="49" charset="0"/>
              </a:rPr>
              <a:t> ... &lt;!– Contenu de la page --&gt; ... </a:t>
            </a:r>
          </a:p>
          <a:p>
            <a:pPr marL="0" lvl="0" indent="0">
              <a:buNone/>
            </a:pPr>
            <a:r>
              <a:rPr lang="fr-FR" altLang="fr-FR" sz="2000" b="1" dirty="0">
                <a:latin typeface="Courier New" panose="02070309020205020404" pitchFamily="49" charset="0"/>
                <a:cs typeface="Courier New" panose="02070309020205020404" pitchFamily="49" charset="0"/>
              </a:rPr>
              <a:t>&lt;/body&gt; </a:t>
            </a:r>
          </a:p>
          <a:p>
            <a:pPr marL="0" lvl="0" indent="0">
              <a:buNone/>
            </a:pPr>
            <a:r>
              <a:rPr lang="fr-FR" altLang="fr-FR" sz="2000" b="1" dirty="0">
                <a:latin typeface="Courier New" panose="02070309020205020404" pitchFamily="49" charset="0"/>
                <a:cs typeface="Courier New" panose="02070309020205020404" pitchFamily="49" charset="0"/>
              </a:rPr>
              <a:t>&lt;/html&gt; </a:t>
            </a:r>
          </a:p>
          <a:p>
            <a:pPr fontAlgn="auto">
              <a:lnSpc>
                <a:spcPct val="90000"/>
              </a:lnSpc>
              <a:spcAft>
                <a:spcPts val="0"/>
              </a:spcAft>
              <a:buFontTx/>
              <a:buNone/>
              <a:defRPr/>
            </a:pPr>
            <a:endParaRPr sz="1800" dirty="0"/>
          </a:p>
        </p:txBody>
      </p:sp>
      <p:sp>
        <p:nvSpPr>
          <p:cNvPr id="96267" name="Text Box 11"/>
          <p:cNvSpPr txBox="1">
            <a:spLocks noChangeArrowheads="1"/>
          </p:cNvSpPr>
          <p:nvPr/>
        </p:nvSpPr>
        <p:spPr bwMode="auto">
          <a:xfrm>
            <a:off x="1475656" y="4365103"/>
            <a:ext cx="7452444" cy="618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fontAlgn="auto">
              <a:lnSpc>
                <a:spcPct val="90000"/>
              </a:lnSpc>
              <a:spcBef>
                <a:spcPct val="20000"/>
              </a:spcBef>
              <a:spcAft>
                <a:spcPts val="0"/>
              </a:spcAft>
              <a:buClr>
                <a:srgbClr val="352377"/>
              </a:buClr>
              <a:buSzPct val="65000"/>
              <a:defRPr/>
            </a:pPr>
            <a:endParaRPr lang="fr-FR" dirty="0">
              <a:solidFill>
                <a:srgbClr val="333399"/>
              </a:solidFill>
              <a:latin typeface="Arial" charset="0"/>
              <a:cs typeface="+mn-cs"/>
            </a:endParaRPr>
          </a:p>
          <a:p>
            <a:pPr algn="just" fontAlgn="auto">
              <a:spcBef>
                <a:spcPts val="0"/>
              </a:spcBef>
              <a:spcAft>
                <a:spcPts val="0"/>
              </a:spcAft>
              <a:defRPr/>
            </a:pPr>
            <a:endParaRPr lang="fr-FR" dirty="0">
              <a:latin typeface="Arial" charset="0"/>
              <a:cs typeface="+mn-cs"/>
            </a:endParaRPr>
          </a:p>
        </p:txBody>
      </p:sp>
    </p:spTree>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Structure d'une page HTML5</a:t>
            </a:r>
            <a:endParaRPr lang="fr-FR" dirty="0"/>
          </a:p>
        </p:txBody>
      </p:sp>
      <p:sp>
        <p:nvSpPr>
          <p:cNvPr id="3" name="Espace réservé du contenu 2"/>
          <p:cNvSpPr>
            <a:spLocks noGrp="1"/>
          </p:cNvSpPr>
          <p:nvPr>
            <p:ph idx="1"/>
          </p:nvPr>
        </p:nvSpPr>
        <p:spPr>
          <a:xfrm>
            <a:off x="762000" y="1596413"/>
            <a:ext cx="8077200" cy="5000939"/>
          </a:xfrm>
        </p:spPr>
        <p:txBody>
          <a:bodyPr>
            <a:normAutofit fontScale="92500" lnSpcReduction="10000"/>
          </a:bodyPr>
          <a:lstStyle/>
          <a:p>
            <a:pPr marL="0" indent="0">
              <a:buNone/>
            </a:pPr>
            <a:r>
              <a:rPr lang="fr-FR" sz="2800" dirty="0" smtClean="0"/>
              <a:t>L'ordre des éléments est important.</a:t>
            </a:r>
          </a:p>
          <a:p>
            <a:pPr marL="0" lvl="0" indent="0">
              <a:buNone/>
            </a:pPr>
            <a:r>
              <a:rPr lang="fr-FR" altLang="fr-FR" sz="2600" b="1" dirty="0" smtClean="0">
                <a:solidFill>
                  <a:schemeClr val="accent2">
                    <a:lumMod val="75000"/>
                  </a:schemeClr>
                </a:solidFill>
                <a:latin typeface="Courier New" panose="02070309020205020404" pitchFamily="49" charset="0"/>
                <a:cs typeface="Courier New" panose="02070309020205020404" pitchFamily="49" charset="0"/>
              </a:rPr>
              <a:t>&lt;!</a:t>
            </a:r>
            <a:r>
              <a:rPr lang="fr-FR" altLang="fr-FR" sz="2600" b="1" dirty="0" err="1">
                <a:solidFill>
                  <a:schemeClr val="accent2">
                    <a:lumMod val="75000"/>
                  </a:schemeClr>
                </a:solidFill>
                <a:latin typeface="Courier New" panose="02070309020205020404" pitchFamily="49" charset="0"/>
                <a:cs typeface="Courier New" panose="02070309020205020404" pitchFamily="49" charset="0"/>
              </a:rPr>
              <a:t>doctype</a:t>
            </a:r>
            <a:r>
              <a:rPr lang="fr-FR" altLang="fr-FR" sz="2600" b="1" dirty="0">
                <a:solidFill>
                  <a:schemeClr val="accent2">
                    <a:lumMod val="75000"/>
                  </a:schemeClr>
                </a:solidFill>
                <a:latin typeface="Courier New" panose="02070309020205020404" pitchFamily="49" charset="0"/>
                <a:cs typeface="Courier New" panose="02070309020205020404" pitchFamily="49" charset="0"/>
              </a:rPr>
              <a:t> html</a:t>
            </a:r>
            <a:r>
              <a:rPr lang="fr-FR" altLang="fr-FR" sz="2600" b="1" dirty="0" smtClean="0">
                <a:solidFill>
                  <a:schemeClr val="accent2">
                    <a:lumMod val="75000"/>
                  </a:schemeClr>
                </a:solidFill>
                <a:latin typeface="Courier New" panose="02070309020205020404" pitchFamily="49" charset="0"/>
                <a:cs typeface="Courier New" panose="02070309020205020404" pitchFamily="49" charset="0"/>
              </a:rPr>
              <a:t>&gt;</a:t>
            </a:r>
          </a:p>
          <a:p>
            <a:pPr>
              <a:spcAft>
                <a:spcPts val="600"/>
              </a:spcAft>
            </a:pPr>
            <a:r>
              <a:rPr lang="fr-FR" altLang="fr-FR" sz="2600" dirty="0" smtClean="0">
                <a:cs typeface="Courier New" panose="02070309020205020404" pitchFamily="49" charset="0"/>
              </a:rPr>
              <a:t>sert à définir le mode de fonctionnement du navigateur. Sans cette ligne, le navigateur inspecte la page pour s'adapter à ce que le développeur a programmé. C'est le cas pour les vieilles pages non modifiées depuis plusieurs années (mode </a:t>
            </a:r>
            <a:r>
              <a:rPr lang="fr-FR" altLang="fr-FR" sz="2600" dirty="0" err="1" smtClean="0">
                <a:cs typeface="Courier New" panose="02070309020205020404" pitchFamily="49" charset="0"/>
              </a:rPr>
              <a:t>quirks</a:t>
            </a:r>
            <a:r>
              <a:rPr lang="fr-FR" altLang="fr-FR" sz="2600" dirty="0" smtClean="0">
                <a:cs typeface="Courier New" panose="02070309020205020404" pitchFamily="49" charset="0"/>
              </a:rPr>
              <a:t>)</a:t>
            </a:r>
            <a:r>
              <a:rPr lang="fr-FR" altLang="fr-FR" sz="2600" dirty="0" smtClean="0">
                <a:latin typeface="Courier New" panose="02070309020205020404" pitchFamily="49" charset="0"/>
                <a:cs typeface="Courier New" panose="02070309020205020404" pitchFamily="49" charset="0"/>
              </a:rPr>
              <a:t>.</a:t>
            </a:r>
          </a:p>
          <a:p>
            <a:pPr marL="0" lvl="0" indent="0">
              <a:buNone/>
            </a:pPr>
            <a:r>
              <a:rPr lang="fr-FR" altLang="fr-FR" sz="2600" b="1" dirty="0" smtClean="0">
                <a:solidFill>
                  <a:schemeClr val="accent2">
                    <a:lumMod val="75000"/>
                  </a:schemeClr>
                </a:solidFill>
                <a:latin typeface="Courier New" panose="02070309020205020404" pitchFamily="49" charset="0"/>
                <a:cs typeface="Courier New" panose="02070309020205020404" pitchFamily="49" charset="0"/>
              </a:rPr>
              <a:t>&lt;</a:t>
            </a:r>
            <a:r>
              <a:rPr lang="fr-FR" altLang="fr-FR" sz="2600" b="1" dirty="0">
                <a:solidFill>
                  <a:schemeClr val="accent2">
                    <a:lumMod val="75000"/>
                  </a:schemeClr>
                </a:solidFill>
                <a:latin typeface="Courier New" panose="02070309020205020404" pitchFamily="49" charset="0"/>
                <a:cs typeface="Courier New" panose="02070309020205020404" pitchFamily="49" charset="0"/>
              </a:rPr>
              <a:t>html </a:t>
            </a:r>
            <a:r>
              <a:rPr lang="fr-FR" altLang="fr-FR" sz="2600" b="1" dirty="0" err="1">
                <a:solidFill>
                  <a:schemeClr val="accent2">
                    <a:lumMod val="75000"/>
                  </a:schemeClr>
                </a:solidFill>
                <a:latin typeface="Courier New" panose="02070309020205020404" pitchFamily="49" charset="0"/>
                <a:cs typeface="Courier New" panose="02070309020205020404" pitchFamily="49" charset="0"/>
              </a:rPr>
              <a:t>lang</a:t>
            </a:r>
            <a:r>
              <a:rPr lang="fr-FR" altLang="fr-FR" sz="2600" b="1" dirty="0">
                <a:solidFill>
                  <a:schemeClr val="accent2">
                    <a:lumMod val="75000"/>
                  </a:schemeClr>
                </a:solidFill>
                <a:latin typeface="Courier New" panose="02070309020205020404" pitchFamily="49" charset="0"/>
                <a:cs typeface="Courier New" panose="02070309020205020404" pitchFamily="49" charset="0"/>
              </a:rPr>
              <a:t>="</a:t>
            </a:r>
            <a:r>
              <a:rPr lang="fr-FR" altLang="fr-FR" sz="2600" b="1" dirty="0" err="1">
                <a:solidFill>
                  <a:schemeClr val="accent2">
                    <a:lumMod val="75000"/>
                  </a:schemeClr>
                </a:solidFill>
                <a:latin typeface="Courier New" panose="02070309020205020404" pitchFamily="49" charset="0"/>
                <a:cs typeface="Courier New" panose="02070309020205020404" pitchFamily="49" charset="0"/>
              </a:rPr>
              <a:t>fr</a:t>
            </a:r>
            <a:r>
              <a:rPr lang="fr-FR" altLang="fr-FR" sz="2600" b="1" dirty="0" smtClean="0">
                <a:solidFill>
                  <a:schemeClr val="accent2">
                    <a:lumMod val="75000"/>
                  </a:schemeClr>
                </a:solidFill>
                <a:latin typeface="Courier New" panose="02070309020205020404" pitchFamily="49" charset="0"/>
                <a:cs typeface="Courier New" panose="02070309020205020404" pitchFamily="49" charset="0"/>
              </a:rPr>
              <a:t>"&gt;</a:t>
            </a:r>
          </a:p>
          <a:p>
            <a:pPr>
              <a:spcAft>
                <a:spcPts val="600"/>
              </a:spcAft>
            </a:pPr>
            <a:r>
              <a:rPr lang="fr-FR" altLang="fr-FR" sz="2600" dirty="0">
                <a:cs typeface="Courier New" panose="02070309020205020404" pitchFamily="49" charset="0"/>
              </a:rPr>
              <a:t>élément racine contant &lt;</a:t>
            </a:r>
            <a:r>
              <a:rPr lang="fr-FR" altLang="fr-FR" sz="2600" dirty="0" err="1">
                <a:cs typeface="Courier New" panose="02070309020205020404" pitchFamily="49" charset="0"/>
              </a:rPr>
              <a:t>head</a:t>
            </a:r>
            <a:r>
              <a:rPr lang="fr-FR" altLang="fr-FR" sz="2600" dirty="0">
                <a:cs typeface="Courier New" panose="02070309020205020404" pitchFamily="49" charset="0"/>
              </a:rPr>
              <a:t>&gt; et &lt;body&gt; Il définit la langue.</a:t>
            </a:r>
          </a:p>
          <a:p>
            <a:pPr marL="0" lvl="0" indent="0">
              <a:buNone/>
            </a:pPr>
            <a:r>
              <a:rPr lang="fr-FR" altLang="fr-FR" sz="2600" b="1" dirty="0" smtClean="0">
                <a:solidFill>
                  <a:schemeClr val="accent2">
                    <a:lumMod val="75000"/>
                  </a:schemeClr>
                </a:solidFill>
                <a:latin typeface="Courier New" panose="02070309020205020404" pitchFamily="49" charset="0"/>
                <a:cs typeface="Courier New" panose="02070309020205020404" pitchFamily="49" charset="0"/>
              </a:rPr>
              <a:t>&lt;</a:t>
            </a:r>
            <a:r>
              <a:rPr lang="fr-FR" altLang="fr-FR" sz="2600" b="1" dirty="0" err="1">
                <a:solidFill>
                  <a:schemeClr val="accent2">
                    <a:lumMod val="75000"/>
                  </a:schemeClr>
                </a:solidFill>
                <a:latin typeface="Courier New" panose="02070309020205020404" pitchFamily="49" charset="0"/>
                <a:cs typeface="Courier New" panose="02070309020205020404" pitchFamily="49" charset="0"/>
              </a:rPr>
              <a:t>head</a:t>
            </a:r>
            <a:r>
              <a:rPr lang="fr-FR" altLang="fr-FR" sz="2600" b="1" dirty="0" smtClean="0">
                <a:solidFill>
                  <a:schemeClr val="accent2">
                    <a:lumMod val="75000"/>
                  </a:schemeClr>
                </a:solidFill>
                <a:latin typeface="Courier New" panose="02070309020205020404" pitchFamily="49" charset="0"/>
                <a:cs typeface="Courier New" panose="02070309020205020404" pitchFamily="49" charset="0"/>
              </a:rPr>
              <a:t>&gt;</a:t>
            </a:r>
          </a:p>
          <a:p>
            <a:pPr lvl="0">
              <a:spcAft>
                <a:spcPts val="600"/>
              </a:spcAft>
            </a:pPr>
            <a:r>
              <a:rPr lang="fr-FR" altLang="fr-FR" sz="2600" dirty="0">
                <a:cs typeface="Courier New" panose="02070309020205020404" pitchFamily="49" charset="0"/>
              </a:rPr>
              <a:t>regroupe toutes les informations indispensables au fonctionnement et à l'identification  de la page.</a:t>
            </a:r>
          </a:p>
          <a:p>
            <a:pPr marL="0" lvl="0" indent="0">
              <a:spcAft>
                <a:spcPts val="600"/>
              </a:spcAft>
              <a:buNone/>
            </a:pPr>
            <a:endParaRPr lang="fr-FR" sz="2600" b="1" dirty="0">
              <a:cs typeface="Courier New" panose="02070309020205020404" pitchFamily="49" charset="0"/>
            </a:endParaRPr>
          </a:p>
        </p:txBody>
      </p:sp>
    </p:spTree>
    <p:extLst>
      <p:ext uri="{BB962C8B-B14F-4D97-AF65-F5344CB8AC3E}">
        <p14:creationId xmlns:p14="http://schemas.microsoft.com/office/powerpoint/2010/main" val="683998711"/>
      </p:ext>
    </p:extLst>
  </p:cSld>
  <p:clrMapOvr>
    <a:masterClrMapping/>
  </p:clrMapOvr>
  <p:transition spd="slow">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Structure d'une page HTML5</a:t>
            </a:r>
            <a:endParaRPr lang="fr-FR" dirty="0"/>
          </a:p>
        </p:txBody>
      </p:sp>
      <p:sp>
        <p:nvSpPr>
          <p:cNvPr id="3" name="Espace réservé du contenu 2"/>
          <p:cNvSpPr>
            <a:spLocks noGrp="1"/>
          </p:cNvSpPr>
          <p:nvPr>
            <p:ph idx="1"/>
          </p:nvPr>
        </p:nvSpPr>
        <p:spPr>
          <a:xfrm>
            <a:off x="762000" y="1596413"/>
            <a:ext cx="8077200" cy="5000939"/>
          </a:xfrm>
        </p:spPr>
        <p:txBody>
          <a:bodyPr>
            <a:normAutofit fontScale="70000" lnSpcReduction="20000"/>
          </a:bodyPr>
          <a:lstStyle/>
          <a:p>
            <a:pPr marL="0" indent="0">
              <a:buNone/>
            </a:pPr>
            <a:r>
              <a:rPr lang="fr-FR" altLang="fr-FR" sz="3400" b="1" dirty="0" smtClean="0">
                <a:solidFill>
                  <a:schemeClr val="accent2">
                    <a:lumMod val="75000"/>
                  </a:schemeClr>
                </a:solidFill>
                <a:latin typeface="Courier New" panose="02070309020205020404" pitchFamily="49" charset="0"/>
                <a:cs typeface="Courier New" panose="02070309020205020404" pitchFamily="49" charset="0"/>
              </a:rPr>
              <a:t>&lt;</a:t>
            </a:r>
            <a:r>
              <a:rPr lang="fr-FR" altLang="fr-FR" sz="3400" b="1" dirty="0" err="1">
                <a:solidFill>
                  <a:schemeClr val="accent2">
                    <a:lumMod val="75000"/>
                  </a:schemeClr>
                </a:solidFill>
                <a:latin typeface="Courier New" panose="02070309020205020404" pitchFamily="49" charset="0"/>
                <a:cs typeface="Courier New" panose="02070309020205020404" pitchFamily="49" charset="0"/>
              </a:rPr>
              <a:t>meta</a:t>
            </a:r>
            <a:r>
              <a:rPr lang="fr-FR" altLang="fr-FR" sz="3400" b="1" dirty="0">
                <a:solidFill>
                  <a:schemeClr val="accent2">
                    <a:lumMod val="75000"/>
                  </a:schemeClr>
                </a:solidFill>
                <a:latin typeface="Courier New" panose="02070309020205020404" pitchFamily="49" charset="0"/>
                <a:cs typeface="Courier New" panose="02070309020205020404" pitchFamily="49" charset="0"/>
              </a:rPr>
              <a:t> </a:t>
            </a:r>
            <a:r>
              <a:rPr lang="fr-FR" altLang="fr-FR" sz="3400" b="1" dirty="0" err="1">
                <a:solidFill>
                  <a:schemeClr val="accent2">
                    <a:lumMod val="75000"/>
                  </a:schemeClr>
                </a:solidFill>
                <a:latin typeface="Courier New" panose="02070309020205020404" pitchFamily="49" charset="0"/>
                <a:cs typeface="Courier New" panose="02070309020205020404" pitchFamily="49" charset="0"/>
              </a:rPr>
              <a:t>charset</a:t>
            </a:r>
            <a:r>
              <a:rPr lang="fr-FR" altLang="fr-FR" sz="3400" b="1" dirty="0">
                <a:solidFill>
                  <a:schemeClr val="accent2">
                    <a:lumMod val="75000"/>
                  </a:schemeClr>
                </a:solidFill>
                <a:latin typeface="Courier New" panose="02070309020205020404" pitchFamily="49" charset="0"/>
                <a:cs typeface="Courier New" panose="02070309020205020404" pitchFamily="49" charset="0"/>
              </a:rPr>
              <a:t>="utf-8</a:t>
            </a:r>
            <a:r>
              <a:rPr lang="fr-FR" altLang="fr-FR" sz="3400" b="1" dirty="0" smtClean="0">
                <a:solidFill>
                  <a:schemeClr val="accent2">
                    <a:lumMod val="75000"/>
                  </a:schemeClr>
                </a:solidFill>
                <a:latin typeface="Courier New" panose="02070309020205020404" pitchFamily="49" charset="0"/>
                <a:cs typeface="Courier New" panose="02070309020205020404" pitchFamily="49" charset="0"/>
              </a:rPr>
              <a:t>"&gt;</a:t>
            </a:r>
          </a:p>
          <a:p>
            <a:pPr>
              <a:lnSpc>
                <a:spcPct val="110000"/>
              </a:lnSpc>
              <a:spcAft>
                <a:spcPts val="600"/>
              </a:spcAft>
            </a:pPr>
            <a:r>
              <a:rPr lang="fr-FR" altLang="fr-FR" sz="3100" dirty="0">
                <a:cs typeface="Courier New" panose="02070309020205020404" pitchFamily="49" charset="0"/>
              </a:rPr>
              <a:t>définit le jeu de caractères utilisé dans la page,</a:t>
            </a:r>
          </a:p>
          <a:p>
            <a:pPr>
              <a:lnSpc>
                <a:spcPct val="110000"/>
              </a:lnSpc>
              <a:spcAft>
                <a:spcPts val="600"/>
              </a:spcAft>
            </a:pPr>
            <a:r>
              <a:rPr lang="fr-FR" altLang="fr-FR" sz="3100" dirty="0">
                <a:cs typeface="Courier New" panose="02070309020205020404" pitchFamily="49" charset="0"/>
              </a:rPr>
              <a:t>Il est fortement recommandé de le placer immédiatement après la balise &lt;</a:t>
            </a:r>
            <a:r>
              <a:rPr lang="fr-FR" altLang="fr-FR" sz="3100" dirty="0" err="1">
                <a:cs typeface="Courier New" panose="02070309020205020404" pitchFamily="49" charset="0"/>
              </a:rPr>
              <a:t>head</a:t>
            </a:r>
            <a:r>
              <a:rPr lang="fr-FR" altLang="fr-FR" sz="3100" dirty="0">
                <a:cs typeface="Courier New" panose="02070309020205020404" pitchFamily="49" charset="0"/>
              </a:rPr>
              <a:t>&gt;</a:t>
            </a:r>
          </a:p>
          <a:p>
            <a:pPr marL="0" lvl="0" indent="0">
              <a:buNone/>
            </a:pPr>
            <a:r>
              <a:rPr lang="fr-FR" altLang="fr-FR" sz="3400" b="1" dirty="0">
                <a:solidFill>
                  <a:schemeClr val="accent2">
                    <a:lumMod val="75000"/>
                  </a:schemeClr>
                </a:solidFill>
                <a:latin typeface="Courier New" panose="02070309020205020404" pitchFamily="49" charset="0"/>
                <a:cs typeface="Courier New" panose="02070309020205020404" pitchFamily="49" charset="0"/>
              </a:rPr>
              <a:t>&lt;</a:t>
            </a:r>
            <a:r>
              <a:rPr lang="fr-FR" altLang="fr-FR" sz="3400" b="1" dirty="0" err="1">
                <a:solidFill>
                  <a:schemeClr val="accent2">
                    <a:lumMod val="75000"/>
                  </a:schemeClr>
                </a:solidFill>
                <a:latin typeface="Courier New" panose="02070309020205020404" pitchFamily="49" charset="0"/>
                <a:cs typeface="Courier New" panose="02070309020205020404" pitchFamily="49" charset="0"/>
              </a:rPr>
              <a:t>title</a:t>
            </a:r>
            <a:r>
              <a:rPr lang="fr-FR" altLang="fr-FR" sz="3400" b="1" dirty="0">
                <a:solidFill>
                  <a:schemeClr val="accent2">
                    <a:lumMod val="75000"/>
                  </a:schemeClr>
                </a:solidFill>
                <a:latin typeface="Courier New" panose="02070309020205020404" pitchFamily="49" charset="0"/>
                <a:cs typeface="Courier New" panose="02070309020205020404" pitchFamily="49" charset="0"/>
              </a:rPr>
              <a:t>&gt;Titre de la page HTML&lt;/</a:t>
            </a:r>
            <a:r>
              <a:rPr lang="fr-FR" altLang="fr-FR" sz="3400" b="1" dirty="0" err="1">
                <a:solidFill>
                  <a:schemeClr val="accent2">
                    <a:lumMod val="75000"/>
                  </a:schemeClr>
                </a:solidFill>
                <a:latin typeface="Courier New" panose="02070309020205020404" pitchFamily="49" charset="0"/>
                <a:cs typeface="Courier New" panose="02070309020205020404" pitchFamily="49" charset="0"/>
              </a:rPr>
              <a:t>title</a:t>
            </a:r>
            <a:r>
              <a:rPr lang="fr-FR" altLang="fr-FR" sz="3400" b="1" dirty="0" smtClean="0">
                <a:solidFill>
                  <a:schemeClr val="accent2">
                    <a:lumMod val="75000"/>
                  </a:schemeClr>
                </a:solidFill>
                <a:latin typeface="Courier New" panose="02070309020205020404" pitchFamily="49" charset="0"/>
                <a:cs typeface="Courier New" panose="02070309020205020404" pitchFamily="49" charset="0"/>
              </a:rPr>
              <a:t>&gt;</a:t>
            </a:r>
          </a:p>
          <a:p>
            <a:pPr lvl="0">
              <a:lnSpc>
                <a:spcPct val="110000"/>
              </a:lnSpc>
              <a:spcAft>
                <a:spcPts val="600"/>
              </a:spcAft>
            </a:pPr>
            <a:r>
              <a:rPr lang="fr-FR" altLang="fr-FR" sz="3000" dirty="0">
                <a:cs typeface="Courier New" panose="02070309020205020404" pitchFamily="49" charset="0"/>
              </a:rPr>
              <a:t>définit le titre de la page placé en général dans la barre de titre du navigateur</a:t>
            </a:r>
          </a:p>
          <a:p>
            <a:pPr marL="0" indent="0">
              <a:buNone/>
            </a:pPr>
            <a:r>
              <a:rPr lang="fr-FR" altLang="fr-FR" sz="3400" b="1" dirty="0">
                <a:solidFill>
                  <a:schemeClr val="accent2">
                    <a:lumMod val="75000"/>
                  </a:schemeClr>
                </a:solidFill>
                <a:latin typeface="Courier New" panose="02070309020205020404" pitchFamily="49" charset="0"/>
                <a:cs typeface="Courier New" panose="02070309020205020404" pitchFamily="49" charset="0"/>
              </a:rPr>
              <a:t>&lt;</a:t>
            </a:r>
            <a:r>
              <a:rPr lang="fr-FR" altLang="fr-FR" sz="3400" b="1" dirty="0" err="1">
                <a:solidFill>
                  <a:schemeClr val="accent2">
                    <a:lumMod val="75000"/>
                  </a:schemeClr>
                </a:solidFill>
                <a:latin typeface="Courier New" panose="02070309020205020404" pitchFamily="49" charset="0"/>
                <a:cs typeface="Courier New" panose="02070309020205020404" pitchFamily="49" charset="0"/>
              </a:rPr>
              <a:t>link</a:t>
            </a:r>
            <a:r>
              <a:rPr lang="fr-FR" altLang="fr-FR" sz="3400" b="1" dirty="0">
                <a:solidFill>
                  <a:schemeClr val="accent2">
                    <a:lumMod val="75000"/>
                  </a:schemeClr>
                </a:solidFill>
                <a:latin typeface="Courier New" panose="02070309020205020404" pitchFamily="49" charset="0"/>
                <a:cs typeface="Courier New" panose="02070309020205020404" pitchFamily="49" charset="0"/>
              </a:rPr>
              <a:t> </a:t>
            </a:r>
            <a:r>
              <a:rPr lang="fr-FR" altLang="fr-FR" sz="3400" b="1" dirty="0" err="1">
                <a:solidFill>
                  <a:schemeClr val="accent2">
                    <a:lumMod val="75000"/>
                  </a:schemeClr>
                </a:solidFill>
                <a:latin typeface="Courier New" panose="02070309020205020404" pitchFamily="49" charset="0"/>
                <a:cs typeface="Courier New" panose="02070309020205020404" pitchFamily="49" charset="0"/>
              </a:rPr>
              <a:t>rel</a:t>
            </a:r>
            <a:r>
              <a:rPr lang="fr-FR" altLang="fr-FR" sz="3400" b="1" dirty="0">
                <a:solidFill>
                  <a:schemeClr val="accent2">
                    <a:lumMod val="75000"/>
                  </a:schemeClr>
                </a:solidFill>
                <a:latin typeface="Courier New" panose="02070309020205020404" pitchFamily="49" charset="0"/>
                <a:cs typeface="Courier New" panose="02070309020205020404" pitchFamily="49" charset="0"/>
              </a:rPr>
              <a:t>="</a:t>
            </a:r>
            <a:r>
              <a:rPr lang="fr-FR" altLang="fr-FR" sz="3400" b="1" dirty="0" err="1">
                <a:solidFill>
                  <a:schemeClr val="accent2">
                    <a:lumMod val="75000"/>
                  </a:schemeClr>
                </a:solidFill>
                <a:latin typeface="Courier New" panose="02070309020205020404" pitchFamily="49" charset="0"/>
                <a:cs typeface="Courier New" panose="02070309020205020404" pitchFamily="49" charset="0"/>
              </a:rPr>
              <a:t>stylesheet</a:t>
            </a:r>
            <a:r>
              <a:rPr lang="fr-FR" altLang="fr-FR" sz="3400" b="1" dirty="0">
                <a:solidFill>
                  <a:schemeClr val="accent2">
                    <a:lumMod val="75000"/>
                  </a:schemeClr>
                </a:solidFill>
                <a:latin typeface="Courier New" panose="02070309020205020404" pitchFamily="49" charset="0"/>
                <a:cs typeface="Courier New" panose="02070309020205020404" pitchFamily="49" charset="0"/>
              </a:rPr>
              <a:t>" </a:t>
            </a:r>
            <a:r>
              <a:rPr lang="fr-FR" altLang="fr-FR" sz="3400" b="1" dirty="0" err="1">
                <a:solidFill>
                  <a:schemeClr val="accent2">
                    <a:lumMod val="75000"/>
                  </a:schemeClr>
                </a:solidFill>
                <a:latin typeface="Courier New" panose="02070309020205020404" pitchFamily="49" charset="0"/>
                <a:cs typeface="Courier New" panose="02070309020205020404" pitchFamily="49" charset="0"/>
              </a:rPr>
              <a:t>href</a:t>
            </a:r>
            <a:r>
              <a:rPr lang="fr-FR" altLang="fr-FR" sz="3400" b="1" dirty="0">
                <a:solidFill>
                  <a:schemeClr val="accent2">
                    <a:lumMod val="75000"/>
                  </a:schemeClr>
                </a:solidFill>
                <a:latin typeface="Courier New" panose="02070309020205020404" pitchFamily="49" charset="0"/>
                <a:cs typeface="Courier New" panose="02070309020205020404" pitchFamily="49" charset="0"/>
              </a:rPr>
              <a:t>="style.css</a:t>
            </a:r>
            <a:r>
              <a:rPr lang="fr-FR" altLang="fr-FR" sz="3400" b="1" dirty="0" smtClean="0">
                <a:solidFill>
                  <a:schemeClr val="accent2">
                    <a:lumMod val="75000"/>
                  </a:schemeClr>
                </a:solidFill>
                <a:latin typeface="Courier New" panose="02070309020205020404" pitchFamily="49" charset="0"/>
                <a:cs typeface="Courier New" panose="02070309020205020404" pitchFamily="49" charset="0"/>
              </a:rPr>
              <a:t>"/&gt; </a:t>
            </a:r>
            <a:endParaRPr lang="fr-FR" altLang="fr-FR" sz="3400" b="1" dirty="0">
              <a:solidFill>
                <a:schemeClr val="accent2">
                  <a:lumMod val="75000"/>
                </a:schemeClr>
              </a:solidFill>
              <a:latin typeface="Courier New" panose="02070309020205020404" pitchFamily="49" charset="0"/>
              <a:cs typeface="Courier New" panose="02070309020205020404" pitchFamily="49" charset="0"/>
            </a:endParaRPr>
          </a:p>
          <a:p>
            <a:pPr>
              <a:lnSpc>
                <a:spcPct val="110000"/>
              </a:lnSpc>
              <a:spcAft>
                <a:spcPts val="600"/>
              </a:spcAft>
            </a:pPr>
            <a:r>
              <a:rPr lang="fr-FR" altLang="fr-FR" sz="3000" dirty="0" smtClean="0">
                <a:cs typeface="Courier New" panose="02070309020205020404" pitchFamily="49" charset="0"/>
              </a:rPr>
              <a:t>définit </a:t>
            </a:r>
            <a:r>
              <a:rPr lang="fr-FR" altLang="fr-FR" sz="3000" dirty="0">
                <a:cs typeface="Courier New" panose="02070309020205020404" pitchFamily="49" charset="0"/>
              </a:rPr>
              <a:t>une feuille de styles utilisée dans la page. Il peut y </a:t>
            </a:r>
            <a:r>
              <a:rPr lang="fr-FR" altLang="fr-FR" sz="3000" dirty="0" smtClean="0">
                <a:cs typeface="Courier New" panose="02070309020205020404" pitchFamily="49" charset="0"/>
              </a:rPr>
              <a:t>avoir </a:t>
            </a:r>
            <a:r>
              <a:rPr lang="fr-FR" altLang="fr-FR" sz="3000" dirty="0">
                <a:cs typeface="Courier New" panose="02070309020205020404" pitchFamily="49" charset="0"/>
              </a:rPr>
              <a:t>plusieurs lignes </a:t>
            </a:r>
            <a:r>
              <a:rPr lang="fr-FR" altLang="fr-FR" sz="3000" dirty="0" smtClean="0">
                <a:cs typeface="Courier New" panose="02070309020205020404" pitchFamily="49" charset="0"/>
              </a:rPr>
              <a:t>similaires contenant </a:t>
            </a:r>
            <a:r>
              <a:rPr lang="fr-FR" altLang="fr-FR" sz="3000" dirty="0">
                <a:cs typeface="Courier New" panose="02070309020205020404" pitchFamily="49" charset="0"/>
              </a:rPr>
              <a:t>des feuilles de styles </a:t>
            </a:r>
            <a:r>
              <a:rPr lang="fr-FR" altLang="fr-FR" sz="3000" dirty="0" smtClean="0">
                <a:cs typeface="Courier New" panose="02070309020205020404" pitchFamily="49" charset="0"/>
              </a:rPr>
              <a:t>différentes,</a:t>
            </a:r>
          </a:p>
          <a:p>
            <a:pPr>
              <a:lnSpc>
                <a:spcPct val="110000"/>
              </a:lnSpc>
              <a:spcAft>
                <a:spcPts val="600"/>
              </a:spcAft>
            </a:pPr>
            <a:r>
              <a:rPr lang="fr-FR" altLang="fr-FR" sz="3000" dirty="0" smtClean="0">
                <a:cs typeface="Courier New" panose="02070309020205020404" pitchFamily="49" charset="0"/>
              </a:rPr>
              <a:t>les styles peuvent aussi "provisoirement" être définis entre deux balises </a:t>
            </a:r>
            <a:r>
              <a:rPr lang="fr-FR" altLang="fr-FR" sz="3000" b="1" dirty="0" smtClean="0">
                <a:solidFill>
                  <a:schemeClr val="accent2">
                    <a:lumMod val="75000"/>
                  </a:schemeClr>
                </a:solidFill>
                <a:cs typeface="Courier New" panose="02070309020205020404" pitchFamily="49" charset="0"/>
              </a:rPr>
              <a:t>&lt;style&gt; </a:t>
            </a:r>
            <a:r>
              <a:rPr lang="fr-FR" altLang="fr-FR" sz="3000" dirty="0" smtClean="0">
                <a:cs typeface="Courier New" panose="02070309020205020404" pitchFamily="49" charset="0"/>
              </a:rPr>
              <a:t>et </a:t>
            </a:r>
            <a:r>
              <a:rPr lang="fr-FR" altLang="fr-FR" sz="3000" b="1" dirty="0" smtClean="0">
                <a:solidFill>
                  <a:schemeClr val="accent2">
                    <a:lumMod val="75000"/>
                  </a:schemeClr>
                </a:solidFill>
                <a:cs typeface="Courier New" panose="02070309020205020404" pitchFamily="49" charset="0"/>
              </a:rPr>
              <a:t>&lt;/style&gt;</a:t>
            </a:r>
            <a:endParaRPr lang="fr-FR" altLang="fr-FR" sz="3000" b="1" dirty="0">
              <a:solidFill>
                <a:schemeClr val="accent2">
                  <a:lumMod val="75000"/>
                </a:schemeClr>
              </a:solidFill>
              <a:cs typeface="Courier New" panose="02070309020205020404" pitchFamily="49" charset="0"/>
            </a:endParaRPr>
          </a:p>
          <a:p>
            <a:pPr marL="0" indent="0">
              <a:buNone/>
            </a:pPr>
            <a:endParaRPr lang="fr-FR" sz="2800" dirty="0"/>
          </a:p>
        </p:txBody>
      </p:sp>
    </p:spTree>
    <p:extLst>
      <p:ext uri="{BB962C8B-B14F-4D97-AF65-F5344CB8AC3E}">
        <p14:creationId xmlns:p14="http://schemas.microsoft.com/office/powerpoint/2010/main" val="2269723128"/>
      </p:ext>
    </p:extLst>
  </p:cSld>
  <p:clrMapOvr>
    <a:masterClrMapping/>
  </p:clrMapOvr>
  <p:transition spd="slow">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8077200" cy="927120"/>
          </a:xfrm>
        </p:spPr>
        <p:txBody>
          <a:bodyPr/>
          <a:lstStyle/>
          <a:p>
            <a:r>
              <a:rPr lang="fr-FR" dirty="0" smtClean="0"/>
              <a:t>Structure d'une page HTML5</a:t>
            </a:r>
            <a:endParaRPr lang="fr-FR" dirty="0"/>
          </a:p>
        </p:txBody>
      </p:sp>
      <p:sp>
        <p:nvSpPr>
          <p:cNvPr id="3" name="Espace réservé du contenu 2"/>
          <p:cNvSpPr>
            <a:spLocks noGrp="1"/>
          </p:cNvSpPr>
          <p:nvPr>
            <p:ph idx="1"/>
          </p:nvPr>
        </p:nvSpPr>
        <p:spPr>
          <a:xfrm>
            <a:off x="762000" y="1268761"/>
            <a:ext cx="8077200" cy="5328592"/>
          </a:xfrm>
        </p:spPr>
        <p:txBody>
          <a:bodyPr>
            <a:normAutofit fontScale="77500" lnSpcReduction="20000"/>
          </a:bodyPr>
          <a:lstStyle/>
          <a:p>
            <a:pPr marL="0" lvl="0" indent="0">
              <a:buNone/>
            </a:pPr>
            <a:r>
              <a:rPr lang="fr-FR" altLang="fr-FR" sz="2800" b="1" dirty="0" smtClean="0">
                <a:solidFill>
                  <a:schemeClr val="accent2">
                    <a:lumMod val="75000"/>
                  </a:schemeClr>
                </a:solidFill>
                <a:latin typeface="Courier New" panose="02070309020205020404" pitchFamily="49" charset="0"/>
                <a:cs typeface="Courier New" panose="02070309020205020404" pitchFamily="49" charset="0"/>
              </a:rPr>
              <a:t>&lt;</a:t>
            </a:r>
            <a:r>
              <a:rPr lang="fr-FR" altLang="fr-FR" sz="2800" b="1" dirty="0">
                <a:solidFill>
                  <a:schemeClr val="accent2">
                    <a:lumMod val="75000"/>
                  </a:schemeClr>
                </a:solidFill>
                <a:latin typeface="Courier New" panose="02070309020205020404" pitchFamily="49" charset="0"/>
                <a:cs typeface="Courier New" panose="02070309020205020404" pitchFamily="49" charset="0"/>
              </a:rPr>
              <a:t>script </a:t>
            </a:r>
            <a:r>
              <a:rPr lang="fr-FR" altLang="fr-FR" sz="2800" b="1" dirty="0" err="1">
                <a:solidFill>
                  <a:schemeClr val="accent2">
                    <a:lumMod val="75000"/>
                  </a:schemeClr>
                </a:solidFill>
                <a:latin typeface="Courier New" panose="02070309020205020404" pitchFamily="49" charset="0"/>
                <a:cs typeface="Courier New" panose="02070309020205020404" pitchFamily="49" charset="0"/>
              </a:rPr>
              <a:t>src</a:t>
            </a:r>
            <a:r>
              <a:rPr lang="fr-FR" altLang="fr-FR" sz="2800" b="1" dirty="0">
                <a:solidFill>
                  <a:schemeClr val="accent2">
                    <a:lumMod val="75000"/>
                  </a:schemeClr>
                </a:solidFill>
                <a:latin typeface="Courier New" panose="02070309020205020404" pitchFamily="49" charset="0"/>
                <a:cs typeface="Courier New" panose="02070309020205020404" pitchFamily="49" charset="0"/>
              </a:rPr>
              <a:t>="script.js"&gt;&lt;/script&gt; </a:t>
            </a:r>
          </a:p>
          <a:p>
            <a:pPr lvl="0">
              <a:lnSpc>
                <a:spcPct val="110000"/>
              </a:lnSpc>
              <a:spcAft>
                <a:spcPts val="600"/>
              </a:spcAft>
            </a:pPr>
            <a:r>
              <a:rPr lang="fr-FR" altLang="fr-FR" sz="2400" dirty="0">
                <a:cs typeface="Courier New" panose="02070309020205020404" pitchFamily="49" charset="0"/>
              </a:rPr>
              <a:t>définit le fichier contenant les instructions en javascript à utiliser.</a:t>
            </a:r>
          </a:p>
          <a:p>
            <a:pPr lvl="0">
              <a:lnSpc>
                <a:spcPct val="110000"/>
              </a:lnSpc>
              <a:spcAft>
                <a:spcPts val="600"/>
              </a:spcAft>
            </a:pPr>
            <a:r>
              <a:rPr lang="fr-FR" altLang="fr-FR" sz="2400" dirty="0">
                <a:cs typeface="Courier New" panose="02070309020205020404" pitchFamily="49" charset="0"/>
              </a:rPr>
              <a:t>Il peut y avoir plusieurs fichiers javascript, mais il faut faire attention à ce que ces fichiers ne contiennent pas des fonctions portant le même nom ou des définitions identiques</a:t>
            </a:r>
            <a:r>
              <a:rPr lang="fr-FR" altLang="fr-FR" sz="2400" dirty="0" smtClean="0">
                <a:cs typeface="Courier New" panose="02070309020205020404" pitchFamily="49" charset="0"/>
              </a:rPr>
              <a:t>.</a:t>
            </a:r>
          </a:p>
          <a:p>
            <a:pPr lvl="0">
              <a:lnSpc>
                <a:spcPct val="110000"/>
              </a:lnSpc>
              <a:spcAft>
                <a:spcPts val="600"/>
              </a:spcAft>
            </a:pPr>
            <a:r>
              <a:rPr lang="fr-FR" altLang="fr-FR" sz="2400" dirty="0" smtClean="0">
                <a:cs typeface="Courier New" panose="02070309020205020404" pitchFamily="49" charset="0"/>
              </a:rPr>
              <a:t>Il est aussi possible de stocker des instructions javascript entre les balises </a:t>
            </a:r>
            <a:r>
              <a:rPr lang="fr-FR" altLang="fr-FR" sz="2400" b="1" dirty="0" smtClean="0">
                <a:solidFill>
                  <a:schemeClr val="accent2">
                    <a:lumMod val="75000"/>
                  </a:schemeClr>
                </a:solidFill>
                <a:cs typeface="Courier New" panose="02070309020205020404" pitchFamily="49" charset="0"/>
              </a:rPr>
              <a:t>&lt;script&gt; </a:t>
            </a:r>
            <a:r>
              <a:rPr lang="fr-FR" altLang="fr-FR" sz="2400" dirty="0" smtClean="0">
                <a:cs typeface="Courier New" panose="02070309020205020404" pitchFamily="49" charset="0"/>
              </a:rPr>
              <a:t>et </a:t>
            </a:r>
            <a:r>
              <a:rPr lang="fr-FR" altLang="fr-FR" sz="2400" b="1" dirty="0">
                <a:solidFill>
                  <a:schemeClr val="accent2">
                    <a:lumMod val="75000"/>
                  </a:schemeClr>
                </a:solidFill>
                <a:cs typeface="Courier New" panose="02070309020205020404" pitchFamily="49" charset="0"/>
              </a:rPr>
              <a:t>&lt;/</a:t>
            </a:r>
            <a:r>
              <a:rPr lang="fr-FR" altLang="fr-FR" sz="2400" b="1" dirty="0" smtClean="0">
                <a:solidFill>
                  <a:schemeClr val="accent2">
                    <a:lumMod val="75000"/>
                  </a:schemeClr>
                </a:solidFill>
                <a:cs typeface="Courier New" panose="02070309020205020404" pitchFamily="49" charset="0"/>
              </a:rPr>
              <a:t>script&gt;</a:t>
            </a:r>
            <a:endParaRPr lang="fr-FR" altLang="fr-FR" sz="2400" b="1" dirty="0">
              <a:solidFill>
                <a:schemeClr val="accent2">
                  <a:lumMod val="75000"/>
                </a:schemeClr>
              </a:solidFill>
              <a:cs typeface="Courier New" panose="02070309020205020404" pitchFamily="49" charset="0"/>
            </a:endParaRPr>
          </a:p>
          <a:p>
            <a:pPr marL="0" lvl="0" indent="0">
              <a:buNone/>
            </a:pPr>
            <a:r>
              <a:rPr lang="fr-FR" altLang="fr-FR" sz="2600" b="1" dirty="0" smtClean="0">
                <a:solidFill>
                  <a:schemeClr val="accent2">
                    <a:lumMod val="75000"/>
                  </a:schemeClr>
                </a:solidFill>
                <a:latin typeface="Courier New" panose="02070309020205020404" pitchFamily="49" charset="0"/>
                <a:cs typeface="Courier New" panose="02070309020205020404" pitchFamily="49" charset="0"/>
              </a:rPr>
              <a:t>&lt;/</a:t>
            </a:r>
            <a:r>
              <a:rPr lang="fr-FR" altLang="fr-FR" sz="2600" b="1" dirty="0" err="1">
                <a:solidFill>
                  <a:schemeClr val="accent2">
                    <a:lumMod val="75000"/>
                  </a:schemeClr>
                </a:solidFill>
                <a:latin typeface="Courier New" panose="02070309020205020404" pitchFamily="49" charset="0"/>
                <a:cs typeface="Courier New" panose="02070309020205020404" pitchFamily="49" charset="0"/>
              </a:rPr>
              <a:t>head</a:t>
            </a:r>
            <a:r>
              <a:rPr lang="fr-FR" altLang="fr-FR" sz="2600" b="1" dirty="0">
                <a:solidFill>
                  <a:schemeClr val="accent2">
                    <a:lumMod val="75000"/>
                  </a:schemeClr>
                </a:solidFill>
                <a:latin typeface="Courier New" panose="02070309020205020404" pitchFamily="49" charset="0"/>
                <a:cs typeface="Courier New" panose="02070309020205020404" pitchFamily="49" charset="0"/>
              </a:rPr>
              <a:t>&gt; </a:t>
            </a:r>
            <a:endParaRPr lang="fr-FR" altLang="fr-FR" sz="2600" b="1" dirty="0" smtClean="0">
              <a:solidFill>
                <a:schemeClr val="accent2">
                  <a:lumMod val="75000"/>
                </a:schemeClr>
              </a:solidFill>
              <a:latin typeface="Courier New" panose="02070309020205020404" pitchFamily="49" charset="0"/>
              <a:cs typeface="Courier New" panose="02070309020205020404" pitchFamily="49" charset="0"/>
            </a:endParaRPr>
          </a:p>
          <a:p>
            <a:pPr>
              <a:lnSpc>
                <a:spcPct val="110000"/>
              </a:lnSpc>
              <a:spcAft>
                <a:spcPts val="600"/>
              </a:spcAft>
            </a:pPr>
            <a:r>
              <a:rPr lang="fr-FR" altLang="fr-FR" sz="2400" dirty="0">
                <a:cs typeface="Courier New" panose="02070309020205020404" pitchFamily="49" charset="0"/>
              </a:rPr>
              <a:t>Fin du bloc des déclarations &lt;</a:t>
            </a:r>
            <a:r>
              <a:rPr lang="fr-FR" altLang="fr-FR" sz="2400" dirty="0" err="1">
                <a:cs typeface="Courier New" panose="02070309020205020404" pitchFamily="49" charset="0"/>
              </a:rPr>
              <a:t>head</a:t>
            </a:r>
            <a:r>
              <a:rPr lang="fr-FR" altLang="fr-FR" sz="2400" dirty="0">
                <a:cs typeface="Courier New" panose="02070309020205020404" pitchFamily="49" charset="0"/>
              </a:rPr>
              <a:t>&gt;</a:t>
            </a:r>
          </a:p>
          <a:p>
            <a:pPr marL="0" indent="0">
              <a:buNone/>
            </a:pPr>
            <a:r>
              <a:rPr lang="fr-FR" altLang="fr-FR" sz="2600" b="1" dirty="0">
                <a:solidFill>
                  <a:schemeClr val="accent2">
                    <a:lumMod val="75000"/>
                  </a:schemeClr>
                </a:solidFill>
                <a:latin typeface="Courier New" panose="02070309020205020404" pitchFamily="49" charset="0"/>
                <a:cs typeface="Courier New" panose="02070309020205020404" pitchFamily="49" charset="0"/>
              </a:rPr>
              <a:t>&lt;body&gt;</a:t>
            </a:r>
          </a:p>
          <a:p>
            <a:pPr lvl="0">
              <a:lnSpc>
                <a:spcPct val="110000"/>
              </a:lnSpc>
              <a:spcAft>
                <a:spcPts val="600"/>
              </a:spcAft>
            </a:pPr>
            <a:r>
              <a:rPr lang="fr-FR" altLang="fr-FR" sz="2400" dirty="0" smtClean="0">
                <a:cs typeface="Courier New" panose="02070309020205020404" pitchFamily="49" charset="0"/>
              </a:rPr>
              <a:t>Balises </a:t>
            </a:r>
            <a:r>
              <a:rPr lang="fr-FR" altLang="fr-FR" sz="2400" dirty="0">
                <a:cs typeface="Courier New" panose="02070309020205020404" pitchFamily="49" charset="0"/>
              </a:rPr>
              <a:t>HTML et textes</a:t>
            </a:r>
          </a:p>
          <a:p>
            <a:pPr marL="0" lvl="0" indent="0">
              <a:buNone/>
            </a:pPr>
            <a:r>
              <a:rPr lang="fr-FR" altLang="fr-FR" sz="2600" b="1" dirty="0">
                <a:solidFill>
                  <a:schemeClr val="accent2">
                    <a:lumMod val="75000"/>
                  </a:schemeClr>
                </a:solidFill>
                <a:latin typeface="Courier New" panose="02070309020205020404" pitchFamily="49" charset="0"/>
                <a:cs typeface="Courier New" panose="02070309020205020404" pitchFamily="49" charset="0"/>
              </a:rPr>
              <a:t>&lt;/body</a:t>
            </a:r>
            <a:r>
              <a:rPr lang="fr-FR" altLang="fr-FR" sz="2600" b="1" dirty="0" smtClean="0">
                <a:solidFill>
                  <a:schemeClr val="accent2">
                    <a:lumMod val="75000"/>
                  </a:schemeClr>
                </a:solidFill>
                <a:latin typeface="Courier New" panose="02070309020205020404" pitchFamily="49" charset="0"/>
                <a:cs typeface="Courier New" panose="02070309020205020404" pitchFamily="49" charset="0"/>
              </a:rPr>
              <a:t>&gt;</a:t>
            </a:r>
          </a:p>
          <a:p>
            <a:pPr>
              <a:lnSpc>
                <a:spcPct val="110000"/>
              </a:lnSpc>
              <a:spcAft>
                <a:spcPts val="600"/>
              </a:spcAft>
            </a:pPr>
            <a:r>
              <a:rPr lang="fr-FR" altLang="fr-FR" sz="2400" dirty="0">
                <a:cs typeface="Courier New" panose="02070309020205020404" pitchFamily="49" charset="0"/>
              </a:rPr>
              <a:t>Fin de &lt;body&gt;</a:t>
            </a:r>
          </a:p>
          <a:p>
            <a:pPr marL="0" indent="0">
              <a:buNone/>
            </a:pPr>
            <a:r>
              <a:rPr lang="fr-FR" altLang="fr-FR" sz="2600" b="1" dirty="0" smtClean="0">
                <a:solidFill>
                  <a:schemeClr val="accent2">
                    <a:lumMod val="75000"/>
                  </a:schemeClr>
                </a:solidFill>
                <a:latin typeface="Courier New" panose="02070309020205020404" pitchFamily="49" charset="0"/>
                <a:cs typeface="Courier New" panose="02070309020205020404" pitchFamily="49" charset="0"/>
              </a:rPr>
              <a:t>&lt;/</a:t>
            </a:r>
            <a:r>
              <a:rPr lang="fr-FR" altLang="fr-FR" sz="2600" b="1" dirty="0">
                <a:solidFill>
                  <a:schemeClr val="accent2">
                    <a:lumMod val="75000"/>
                  </a:schemeClr>
                </a:solidFill>
                <a:latin typeface="Courier New" panose="02070309020205020404" pitchFamily="49" charset="0"/>
                <a:cs typeface="Courier New" panose="02070309020205020404" pitchFamily="49" charset="0"/>
              </a:rPr>
              <a:t>html&gt; </a:t>
            </a:r>
            <a:endParaRPr lang="fr-FR" altLang="fr-FR" sz="2600" b="1" dirty="0" smtClean="0">
              <a:solidFill>
                <a:schemeClr val="accent2">
                  <a:lumMod val="75000"/>
                </a:schemeClr>
              </a:solidFill>
              <a:latin typeface="Courier New" panose="02070309020205020404" pitchFamily="49" charset="0"/>
              <a:cs typeface="Courier New" panose="02070309020205020404" pitchFamily="49" charset="0"/>
            </a:endParaRPr>
          </a:p>
          <a:p>
            <a:pPr lvl="0">
              <a:lnSpc>
                <a:spcPct val="110000"/>
              </a:lnSpc>
              <a:spcAft>
                <a:spcPts val="600"/>
              </a:spcAft>
            </a:pPr>
            <a:r>
              <a:rPr lang="fr-FR" altLang="fr-FR" sz="2400" dirty="0">
                <a:cs typeface="Courier New" panose="02070309020205020404" pitchFamily="49" charset="0"/>
              </a:rPr>
              <a:t>Fin de &lt;html&gt;</a:t>
            </a:r>
          </a:p>
          <a:p>
            <a:pPr marL="0" indent="0">
              <a:buNone/>
            </a:pPr>
            <a:endParaRPr lang="fr-FR" altLang="fr-FR" sz="2600" b="1" dirty="0">
              <a:solidFill>
                <a:schemeClr val="accent2">
                  <a:lumMod val="75000"/>
                </a:schemeClr>
              </a:solidFill>
              <a:latin typeface="Courier New" panose="02070309020205020404" pitchFamily="49" charset="0"/>
              <a:cs typeface="Courier New" panose="02070309020205020404" pitchFamily="49" charset="0"/>
            </a:endParaRPr>
          </a:p>
          <a:p>
            <a:pPr marL="0" indent="0">
              <a:buNone/>
            </a:pPr>
            <a:endParaRPr lang="fr-FR" sz="2800" dirty="0"/>
          </a:p>
        </p:txBody>
      </p:sp>
    </p:spTree>
    <p:extLst>
      <p:ext uri="{BB962C8B-B14F-4D97-AF65-F5344CB8AC3E}">
        <p14:creationId xmlns:p14="http://schemas.microsoft.com/office/powerpoint/2010/main" val="327203906"/>
      </p:ext>
    </p:extLst>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4213" y="304800"/>
            <a:ext cx="8459787" cy="1143000"/>
          </a:xfrm>
        </p:spPr>
        <p:txBody>
          <a:bodyPr/>
          <a:lstStyle/>
          <a:p>
            <a:r>
              <a:rPr sz="3400" b="1" smtClean="0"/>
              <a:t>Comment fonctionne le Web ?</a:t>
            </a:r>
          </a:p>
        </p:txBody>
      </p:sp>
      <p:sp>
        <p:nvSpPr>
          <p:cNvPr id="8195" name="Rectangle 3"/>
          <p:cNvSpPr>
            <a:spLocks noGrp="1" noChangeArrowheads="1"/>
          </p:cNvSpPr>
          <p:nvPr>
            <p:ph type="body" idx="1"/>
          </p:nvPr>
        </p:nvSpPr>
        <p:spPr>
          <a:xfrm>
            <a:off x="762000" y="1597025"/>
            <a:ext cx="8077200" cy="4297363"/>
          </a:xfrm>
        </p:spPr>
        <p:txBody>
          <a:bodyPr rtlCol="0">
            <a:normAutofit lnSpcReduction="10000"/>
          </a:bodyPr>
          <a:lstStyle/>
          <a:p>
            <a:pPr algn="just" fontAlgn="auto">
              <a:spcAft>
                <a:spcPts val="0"/>
              </a:spcAft>
              <a:buFontTx/>
              <a:buBlip>
                <a:blip r:embed="rId2"/>
              </a:buBlip>
              <a:defRPr/>
            </a:pPr>
            <a:r>
              <a:rPr dirty="0"/>
              <a:t>C'est un mécanisme client-serveur.</a:t>
            </a:r>
          </a:p>
          <a:p>
            <a:pPr marL="0" indent="0" algn="just" fontAlgn="auto">
              <a:spcAft>
                <a:spcPts val="0"/>
              </a:spcAft>
              <a:buFont typeface="Arial" pitchFamily="34" charset="0"/>
              <a:buNone/>
              <a:defRPr/>
            </a:pPr>
            <a:endParaRPr dirty="0"/>
          </a:p>
          <a:p>
            <a:pPr algn="just" fontAlgn="auto">
              <a:spcAft>
                <a:spcPts val="0"/>
              </a:spcAft>
              <a:buFontTx/>
              <a:buBlip>
                <a:blip r:embed="rId2"/>
              </a:buBlip>
              <a:defRPr/>
            </a:pPr>
            <a:r>
              <a:rPr dirty="0"/>
              <a:t>Le client demande un fichier, le serveur lui donne tel qu'il est stocké – processus statique</a:t>
            </a:r>
          </a:p>
          <a:p>
            <a:pPr algn="just" fontAlgn="auto">
              <a:spcAft>
                <a:spcPts val="0"/>
              </a:spcAft>
              <a:buFontTx/>
              <a:buBlip>
                <a:blip r:embed="rId2"/>
              </a:buBlip>
              <a:defRPr/>
            </a:pPr>
            <a:endParaRPr dirty="0"/>
          </a:p>
          <a:p>
            <a:pPr algn="just" fontAlgn="auto">
              <a:spcAft>
                <a:spcPts val="0"/>
              </a:spcAft>
              <a:buFontTx/>
              <a:buBlip>
                <a:blip r:embed="rId2"/>
              </a:buBlip>
              <a:defRPr/>
            </a:pPr>
            <a:r>
              <a:rPr dirty="0"/>
              <a:t>Le serveur peut aussi générer un fichier en fonction de la demande du client – processus dynamique</a:t>
            </a:r>
          </a:p>
          <a:p>
            <a:pPr fontAlgn="auto">
              <a:spcAft>
                <a:spcPts val="0"/>
              </a:spcAft>
              <a:buFontTx/>
              <a:buBlip>
                <a:blip r:embed="rId2"/>
              </a:buBlip>
              <a:defRPr/>
            </a:pPr>
            <a:endParaRPr dirty="0"/>
          </a:p>
          <a:p>
            <a:pPr fontAlgn="auto">
              <a:spcAft>
                <a:spcPts val="0"/>
              </a:spcAft>
              <a:buFontTx/>
              <a:buNone/>
              <a:defRPr/>
            </a:pPr>
            <a:endParaRPr dirty="0"/>
          </a:p>
        </p:txBody>
      </p:sp>
    </p:spTree>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685800" y="228600"/>
            <a:ext cx="8278813" cy="823913"/>
          </a:xfrm>
        </p:spPr>
        <p:txBody>
          <a:bodyPr rtlCol="0">
            <a:normAutofit/>
          </a:bodyPr>
          <a:lstStyle/>
          <a:p>
            <a:pPr fontAlgn="auto">
              <a:spcAft>
                <a:spcPts val="0"/>
              </a:spcAft>
              <a:defRPr/>
            </a:pPr>
            <a:r>
              <a:rPr dirty="0" smtClean="0"/>
              <a:t>Le format UTF-8</a:t>
            </a:r>
            <a:endParaRPr dirty="0"/>
          </a:p>
        </p:txBody>
      </p:sp>
      <p:sp>
        <p:nvSpPr>
          <p:cNvPr id="96259" name="Rectangle 3"/>
          <p:cNvSpPr>
            <a:spLocks noGrp="1" noChangeArrowheads="1"/>
          </p:cNvSpPr>
          <p:nvPr>
            <p:ph type="body" idx="1"/>
          </p:nvPr>
        </p:nvSpPr>
        <p:spPr>
          <a:xfrm>
            <a:off x="685799" y="1268412"/>
            <a:ext cx="8458201" cy="5472956"/>
          </a:xfrm>
        </p:spPr>
        <p:txBody>
          <a:bodyPr rtlCol="0">
            <a:normAutofit/>
          </a:bodyPr>
          <a:lstStyle/>
          <a:p>
            <a:pPr marL="0" indent="0" fontAlgn="auto">
              <a:spcAft>
                <a:spcPts val="0"/>
              </a:spcAft>
              <a:buNone/>
              <a:defRPr/>
            </a:pPr>
            <a:r>
              <a:rPr lang="fr-FR" sz="2000" b="1" dirty="0" smtClean="0">
                <a:solidFill>
                  <a:schemeClr val="accent6">
                    <a:lumMod val="50000"/>
                  </a:schemeClr>
                </a:solidFill>
                <a:latin typeface="Verdana" pitchFamily="34" charset="0"/>
              </a:rPr>
              <a:t>Définition :</a:t>
            </a:r>
            <a:endParaRPr lang="fr-FR" sz="2000" b="1" dirty="0">
              <a:solidFill>
                <a:schemeClr val="accent6">
                  <a:lumMod val="50000"/>
                </a:schemeClr>
              </a:solidFill>
              <a:latin typeface="Verdana" pitchFamily="34" charset="0"/>
            </a:endParaRPr>
          </a:p>
          <a:p>
            <a:pPr fontAlgn="auto">
              <a:lnSpc>
                <a:spcPct val="90000"/>
              </a:lnSpc>
              <a:spcAft>
                <a:spcPts val="0"/>
              </a:spcAft>
              <a:buNone/>
              <a:defRPr/>
            </a:pPr>
            <a:r>
              <a:rPr lang="fr-FR" sz="1800" dirty="0">
                <a:solidFill>
                  <a:schemeClr val="tx2">
                    <a:lumMod val="50000"/>
                  </a:schemeClr>
                </a:solidFill>
                <a:latin typeface="Verdana" pitchFamily="34" charset="0"/>
              </a:rPr>
              <a:t>UTF-8 est un « format de transformation »  qui définit un </a:t>
            </a:r>
            <a:r>
              <a:rPr lang="fr-FR" sz="1800" dirty="0" smtClean="0">
                <a:solidFill>
                  <a:schemeClr val="tx2">
                    <a:lumMod val="50000"/>
                  </a:schemeClr>
                </a:solidFill>
                <a:latin typeface="Verdana" pitchFamily="34" charset="0"/>
              </a:rPr>
              <a:t>codage des caractères sous forme de séquences de un à quatre octets.</a:t>
            </a:r>
          </a:p>
          <a:p>
            <a:pPr fontAlgn="auto">
              <a:lnSpc>
                <a:spcPct val="90000"/>
              </a:lnSpc>
              <a:spcAft>
                <a:spcPts val="0"/>
              </a:spcAft>
              <a:buNone/>
              <a:defRPr/>
            </a:pPr>
            <a:endParaRPr lang="fr-FR" sz="1800" b="1" dirty="0" smtClean="0">
              <a:solidFill>
                <a:schemeClr val="accent6">
                  <a:lumMod val="50000"/>
                </a:schemeClr>
              </a:solidFill>
              <a:latin typeface="Verdana" pitchFamily="34" charset="0"/>
            </a:endParaRPr>
          </a:p>
          <a:p>
            <a:pPr fontAlgn="auto">
              <a:lnSpc>
                <a:spcPct val="90000"/>
              </a:lnSpc>
              <a:spcAft>
                <a:spcPts val="0"/>
              </a:spcAft>
              <a:buNone/>
              <a:defRPr/>
            </a:pPr>
            <a:r>
              <a:rPr lang="fr-FR" sz="1800" b="1" dirty="0" smtClean="0">
                <a:solidFill>
                  <a:schemeClr val="accent6">
                    <a:lumMod val="50000"/>
                  </a:schemeClr>
                </a:solidFill>
                <a:latin typeface="Verdana" pitchFamily="34" charset="0"/>
              </a:rPr>
              <a:t>Principe </a:t>
            </a:r>
            <a:r>
              <a:rPr lang="fr-FR" sz="1800" b="1" dirty="0">
                <a:solidFill>
                  <a:schemeClr val="accent6">
                    <a:lumMod val="50000"/>
                  </a:schemeClr>
                </a:solidFill>
                <a:latin typeface="Verdana" pitchFamily="34" charset="0"/>
              </a:rPr>
              <a:t>:</a:t>
            </a:r>
          </a:p>
          <a:p>
            <a:pPr fontAlgn="auto">
              <a:lnSpc>
                <a:spcPct val="90000"/>
              </a:lnSpc>
              <a:spcAft>
                <a:spcPts val="0"/>
              </a:spcAft>
              <a:buNone/>
              <a:defRPr/>
            </a:pPr>
            <a:r>
              <a:rPr lang="fr-FR" sz="1800" dirty="0" smtClean="0">
                <a:solidFill>
                  <a:schemeClr val="tx2">
                    <a:lumMod val="50000"/>
                  </a:schemeClr>
                </a:solidFill>
                <a:latin typeface="Verdana" pitchFamily="34" charset="0"/>
              </a:rPr>
              <a:t>C'est le premier bit à zéro de la séquence qui indique le nombre d'octets du code UTF-8 :</a:t>
            </a:r>
          </a:p>
          <a:p>
            <a:pPr fontAlgn="auto">
              <a:lnSpc>
                <a:spcPct val="90000"/>
              </a:lnSpc>
              <a:spcAft>
                <a:spcPts val="0"/>
              </a:spcAft>
              <a:buNone/>
              <a:defRPr/>
            </a:pPr>
            <a:r>
              <a:rPr lang="fr-FR" sz="1800" dirty="0" smtClean="0">
                <a:solidFill>
                  <a:schemeClr val="tx2">
                    <a:lumMod val="50000"/>
                  </a:schemeClr>
                </a:solidFill>
                <a:latin typeface="Verdana" pitchFamily="34" charset="0"/>
              </a:rPr>
              <a:t>1</a:t>
            </a:r>
            <a:r>
              <a:rPr lang="fr-FR" sz="1800" baseline="30000" dirty="0" smtClean="0">
                <a:solidFill>
                  <a:schemeClr val="tx2">
                    <a:lumMod val="50000"/>
                  </a:schemeClr>
                </a:solidFill>
                <a:latin typeface="Verdana" pitchFamily="34" charset="0"/>
              </a:rPr>
              <a:t>er</a:t>
            </a:r>
            <a:r>
              <a:rPr lang="fr-FR" sz="1800" dirty="0" smtClean="0">
                <a:solidFill>
                  <a:schemeClr val="tx2">
                    <a:lumMod val="50000"/>
                  </a:schemeClr>
                </a:solidFill>
                <a:latin typeface="Verdana" pitchFamily="34" charset="0"/>
              </a:rPr>
              <a:t> ou 2</a:t>
            </a:r>
            <a:r>
              <a:rPr lang="fr-FR" sz="1800" baseline="30000" dirty="0" smtClean="0">
                <a:solidFill>
                  <a:schemeClr val="tx2">
                    <a:lumMod val="50000"/>
                  </a:schemeClr>
                </a:solidFill>
                <a:latin typeface="Verdana" pitchFamily="34" charset="0"/>
              </a:rPr>
              <a:t>e</a:t>
            </a:r>
            <a:r>
              <a:rPr lang="fr-FR" sz="1800" dirty="0" smtClean="0">
                <a:solidFill>
                  <a:schemeClr val="tx2">
                    <a:lumMod val="50000"/>
                  </a:schemeClr>
                </a:solidFill>
                <a:latin typeface="Verdana" pitchFamily="34" charset="0"/>
              </a:rPr>
              <a:t> bit à zéro : 1 octet - codage sur 7 bits</a:t>
            </a:r>
          </a:p>
          <a:p>
            <a:pPr fontAlgn="auto">
              <a:lnSpc>
                <a:spcPct val="90000"/>
              </a:lnSpc>
              <a:spcAft>
                <a:spcPts val="0"/>
              </a:spcAft>
              <a:buNone/>
              <a:defRPr/>
            </a:pPr>
            <a:r>
              <a:rPr lang="fr-FR" sz="1800" dirty="0" smtClean="0">
                <a:solidFill>
                  <a:schemeClr val="tx2">
                    <a:lumMod val="50000"/>
                  </a:schemeClr>
                </a:solidFill>
                <a:latin typeface="Verdana" pitchFamily="34" charset="0"/>
              </a:rPr>
              <a:t>3</a:t>
            </a:r>
            <a:r>
              <a:rPr lang="fr-FR" sz="1800" baseline="30000" dirty="0" smtClean="0">
                <a:solidFill>
                  <a:schemeClr val="tx2">
                    <a:lumMod val="50000"/>
                  </a:schemeClr>
                </a:solidFill>
                <a:latin typeface="Verdana" pitchFamily="34" charset="0"/>
              </a:rPr>
              <a:t>e</a:t>
            </a:r>
            <a:r>
              <a:rPr lang="fr-FR" sz="1800" dirty="0" smtClean="0">
                <a:solidFill>
                  <a:schemeClr val="tx2">
                    <a:lumMod val="50000"/>
                  </a:schemeClr>
                </a:solidFill>
                <a:latin typeface="Verdana" pitchFamily="34" charset="0"/>
              </a:rPr>
              <a:t> bit à zéro : 2 octets – codage sur 8 à 11 bits </a:t>
            </a:r>
          </a:p>
          <a:p>
            <a:pPr fontAlgn="auto">
              <a:lnSpc>
                <a:spcPct val="90000"/>
              </a:lnSpc>
              <a:spcAft>
                <a:spcPts val="0"/>
              </a:spcAft>
              <a:buNone/>
              <a:defRPr/>
            </a:pPr>
            <a:r>
              <a:rPr lang="fr-FR" sz="1800" dirty="0" smtClean="0">
                <a:solidFill>
                  <a:schemeClr val="tx2">
                    <a:lumMod val="50000"/>
                  </a:schemeClr>
                </a:solidFill>
                <a:latin typeface="Verdana" pitchFamily="34" charset="0"/>
              </a:rPr>
              <a:t>4</a:t>
            </a:r>
            <a:r>
              <a:rPr lang="fr-FR" sz="1800" baseline="30000" dirty="0" smtClean="0">
                <a:solidFill>
                  <a:schemeClr val="tx2">
                    <a:lumMod val="50000"/>
                  </a:schemeClr>
                </a:solidFill>
                <a:latin typeface="Verdana" pitchFamily="34" charset="0"/>
              </a:rPr>
              <a:t>e</a:t>
            </a:r>
            <a:r>
              <a:rPr lang="fr-FR" sz="1800" dirty="0" smtClean="0">
                <a:solidFill>
                  <a:schemeClr val="tx2">
                    <a:lumMod val="50000"/>
                  </a:schemeClr>
                </a:solidFill>
                <a:latin typeface="Verdana" pitchFamily="34" charset="0"/>
              </a:rPr>
              <a:t> bit à zéro : 3 octets – codage sur 12 à 16 bits</a:t>
            </a:r>
          </a:p>
          <a:p>
            <a:pPr fontAlgn="auto">
              <a:lnSpc>
                <a:spcPct val="90000"/>
              </a:lnSpc>
              <a:spcAft>
                <a:spcPts val="0"/>
              </a:spcAft>
              <a:buNone/>
              <a:defRPr/>
            </a:pPr>
            <a:r>
              <a:rPr lang="fr-FR" sz="1800" dirty="0" smtClean="0">
                <a:solidFill>
                  <a:schemeClr val="tx2">
                    <a:lumMod val="50000"/>
                  </a:schemeClr>
                </a:solidFill>
                <a:latin typeface="Verdana" pitchFamily="34" charset="0"/>
              </a:rPr>
              <a:t>5</a:t>
            </a:r>
            <a:r>
              <a:rPr lang="fr-FR" sz="1800" baseline="30000" dirty="0" smtClean="0">
                <a:solidFill>
                  <a:schemeClr val="tx2">
                    <a:lumMod val="50000"/>
                  </a:schemeClr>
                </a:solidFill>
                <a:latin typeface="Verdana" pitchFamily="34" charset="0"/>
              </a:rPr>
              <a:t>e</a:t>
            </a:r>
            <a:r>
              <a:rPr lang="fr-FR" sz="1800" dirty="0" smtClean="0">
                <a:solidFill>
                  <a:schemeClr val="tx2">
                    <a:lumMod val="50000"/>
                  </a:schemeClr>
                </a:solidFill>
                <a:latin typeface="Verdana" pitchFamily="34" charset="0"/>
              </a:rPr>
              <a:t> bit à zéro : 4 octets – codage sur 17 à 21 bits</a:t>
            </a:r>
          </a:p>
          <a:p>
            <a:pPr fontAlgn="auto">
              <a:lnSpc>
                <a:spcPct val="90000"/>
              </a:lnSpc>
              <a:spcAft>
                <a:spcPts val="0"/>
              </a:spcAft>
              <a:buNone/>
              <a:defRPr/>
            </a:pPr>
            <a:endParaRPr lang="fr-FR" sz="1800" dirty="0">
              <a:solidFill>
                <a:schemeClr val="tx2">
                  <a:lumMod val="50000"/>
                </a:schemeClr>
              </a:solidFill>
              <a:latin typeface="Verdana" pitchFamily="34" charset="0"/>
            </a:endParaRPr>
          </a:p>
          <a:p>
            <a:pPr fontAlgn="auto">
              <a:lnSpc>
                <a:spcPct val="90000"/>
              </a:lnSpc>
              <a:spcAft>
                <a:spcPts val="0"/>
              </a:spcAft>
              <a:buNone/>
              <a:defRPr/>
            </a:pPr>
            <a:r>
              <a:rPr lang="fr-FR" sz="1800" b="1" dirty="0">
                <a:solidFill>
                  <a:schemeClr val="accent6">
                    <a:lumMod val="50000"/>
                  </a:schemeClr>
                </a:solidFill>
                <a:latin typeface="Verdana" pitchFamily="34" charset="0"/>
              </a:rPr>
              <a:t>Exemples :</a:t>
            </a:r>
          </a:p>
          <a:p>
            <a:pPr fontAlgn="auto">
              <a:lnSpc>
                <a:spcPct val="90000"/>
              </a:lnSpc>
              <a:spcAft>
                <a:spcPts val="0"/>
              </a:spcAft>
              <a:buNone/>
              <a:defRPr/>
            </a:pPr>
            <a:r>
              <a:rPr lang="fr-FR" sz="1800" dirty="0" smtClean="0">
                <a:solidFill>
                  <a:schemeClr val="tx2">
                    <a:lumMod val="50000"/>
                  </a:schemeClr>
                </a:solidFill>
                <a:latin typeface="Verdana" pitchFamily="34" charset="0"/>
              </a:rPr>
              <a:t>A  (65 en décimal, 41 en hexadécimal) 	0100 0001</a:t>
            </a:r>
          </a:p>
          <a:p>
            <a:pPr fontAlgn="auto">
              <a:lnSpc>
                <a:spcPct val="90000"/>
              </a:lnSpc>
              <a:spcAft>
                <a:spcPts val="0"/>
              </a:spcAft>
              <a:buNone/>
              <a:defRPr/>
            </a:pPr>
            <a:r>
              <a:rPr lang="fr-FR" sz="1800" dirty="0" smtClean="0">
                <a:solidFill>
                  <a:schemeClr val="tx2">
                    <a:lumMod val="50000"/>
                  </a:schemeClr>
                </a:solidFill>
                <a:latin typeface="Verdana" pitchFamily="34" charset="0"/>
              </a:rPr>
              <a:t>é  (233 </a:t>
            </a:r>
            <a:r>
              <a:rPr lang="fr-FR" sz="1800" dirty="0">
                <a:solidFill>
                  <a:schemeClr val="tx2">
                    <a:lumMod val="50000"/>
                  </a:schemeClr>
                </a:solidFill>
                <a:latin typeface="Verdana" pitchFamily="34" charset="0"/>
              </a:rPr>
              <a:t>en décimal, </a:t>
            </a:r>
            <a:r>
              <a:rPr lang="fr-FR" sz="1800" dirty="0" smtClean="0">
                <a:solidFill>
                  <a:schemeClr val="tx2">
                    <a:lumMod val="50000"/>
                  </a:schemeClr>
                </a:solidFill>
                <a:latin typeface="Verdana" pitchFamily="34" charset="0"/>
              </a:rPr>
              <a:t>E9 </a:t>
            </a:r>
            <a:r>
              <a:rPr lang="fr-FR" sz="1800" dirty="0">
                <a:solidFill>
                  <a:schemeClr val="tx2">
                    <a:lumMod val="50000"/>
                  </a:schemeClr>
                </a:solidFill>
                <a:latin typeface="Verdana" pitchFamily="34" charset="0"/>
              </a:rPr>
              <a:t>en </a:t>
            </a:r>
            <a:r>
              <a:rPr lang="fr-FR" sz="1800" dirty="0" smtClean="0">
                <a:solidFill>
                  <a:schemeClr val="tx2">
                    <a:lumMod val="50000"/>
                  </a:schemeClr>
                </a:solidFill>
                <a:latin typeface="Verdana" pitchFamily="34" charset="0"/>
              </a:rPr>
              <a:t>hexa) 	1100 </a:t>
            </a:r>
            <a:r>
              <a:rPr lang="fr-FR" sz="1800" dirty="0">
                <a:solidFill>
                  <a:schemeClr val="tx2">
                    <a:lumMod val="50000"/>
                  </a:schemeClr>
                </a:solidFill>
                <a:latin typeface="Verdana" pitchFamily="34" charset="0"/>
              </a:rPr>
              <a:t>0011 1010 1001</a:t>
            </a:r>
          </a:p>
          <a:p>
            <a:pPr fontAlgn="auto">
              <a:lnSpc>
                <a:spcPct val="90000"/>
              </a:lnSpc>
              <a:spcAft>
                <a:spcPts val="0"/>
              </a:spcAft>
              <a:buNone/>
              <a:defRPr/>
            </a:pPr>
            <a:r>
              <a:rPr lang="fr-FR" sz="1800" dirty="0" smtClean="0">
                <a:solidFill>
                  <a:schemeClr val="tx2">
                    <a:lumMod val="50000"/>
                  </a:schemeClr>
                </a:solidFill>
                <a:latin typeface="Verdana" pitchFamily="34" charset="0"/>
              </a:rPr>
              <a:t>€  (8364 </a:t>
            </a:r>
            <a:r>
              <a:rPr lang="fr-FR" sz="1800" dirty="0">
                <a:solidFill>
                  <a:schemeClr val="tx2">
                    <a:lumMod val="50000"/>
                  </a:schemeClr>
                </a:solidFill>
                <a:latin typeface="Verdana" pitchFamily="34" charset="0"/>
              </a:rPr>
              <a:t>en décimal, </a:t>
            </a:r>
            <a:r>
              <a:rPr lang="fr-FR" sz="1800" dirty="0" smtClean="0">
                <a:solidFill>
                  <a:schemeClr val="tx2">
                    <a:lumMod val="50000"/>
                  </a:schemeClr>
                </a:solidFill>
                <a:latin typeface="Verdana" pitchFamily="34" charset="0"/>
              </a:rPr>
              <a:t>20AC </a:t>
            </a:r>
            <a:r>
              <a:rPr lang="fr-FR" sz="1800" dirty="0">
                <a:solidFill>
                  <a:schemeClr val="tx2">
                    <a:lumMod val="50000"/>
                  </a:schemeClr>
                </a:solidFill>
                <a:latin typeface="Verdana" pitchFamily="34" charset="0"/>
              </a:rPr>
              <a:t>en </a:t>
            </a:r>
            <a:r>
              <a:rPr lang="fr-FR" sz="1800" dirty="0" smtClean="0">
                <a:solidFill>
                  <a:schemeClr val="tx2">
                    <a:lumMod val="50000"/>
                  </a:schemeClr>
                </a:solidFill>
                <a:latin typeface="Verdana" pitchFamily="34" charset="0"/>
              </a:rPr>
              <a:t>hexa) 1110 0010  1000 0010 1010 1100</a:t>
            </a:r>
            <a:endParaRPr lang="fr-FR" sz="1800" dirty="0">
              <a:solidFill>
                <a:schemeClr val="tx2">
                  <a:lumMod val="50000"/>
                </a:schemeClr>
              </a:solidFill>
              <a:latin typeface="Verdana" pitchFamily="34" charset="0"/>
            </a:endParaRPr>
          </a:p>
          <a:p>
            <a:pPr fontAlgn="auto">
              <a:lnSpc>
                <a:spcPct val="90000"/>
              </a:lnSpc>
              <a:spcAft>
                <a:spcPts val="0"/>
              </a:spcAft>
              <a:buFontTx/>
              <a:buNone/>
              <a:defRPr/>
            </a:pPr>
            <a:endParaRPr lang="fr-FR" sz="1800" dirty="0" smtClean="0"/>
          </a:p>
          <a:p>
            <a:pPr fontAlgn="auto">
              <a:lnSpc>
                <a:spcPct val="90000"/>
              </a:lnSpc>
              <a:spcAft>
                <a:spcPts val="0"/>
              </a:spcAft>
              <a:buFontTx/>
              <a:buNone/>
              <a:defRPr/>
            </a:pPr>
            <a:endParaRPr sz="1800" dirty="0"/>
          </a:p>
        </p:txBody>
      </p:sp>
    </p:spTree>
    <p:extLst>
      <p:ext uri="{BB962C8B-B14F-4D97-AF65-F5344CB8AC3E}">
        <p14:creationId xmlns:p14="http://schemas.microsoft.com/office/powerpoint/2010/main" val="3515140147"/>
      </p:ext>
    </p:extLst>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685800" y="228600"/>
            <a:ext cx="8278813" cy="823913"/>
          </a:xfrm>
        </p:spPr>
        <p:txBody>
          <a:bodyPr rtlCol="0">
            <a:normAutofit/>
          </a:bodyPr>
          <a:lstStyle/>
          <a:p>
            <a:pPr fontAlgn="auto">
              <a:spcAft>
                <a:spcPts val="0"/>
              </a:spcAft>
              <a:defRPr/>
            </a:pPr>
            <a:r>
              <a:rPr dirty="0" smtClean="0"/>
              <a:t>Le format UTF-8 sans BOM</a:t>
            </a:r>
            <a:endParaRPr dirty="0"/>
          </a:p>
        </p:txBody>
      </p:sp>
      <p:sp>
        <p:nvSpPr>
          <p:cNvPr id="96259" name="Rectangle 3"/>
          <p:cNvSpPr>
            <a:spLocks noGrp="1" noChangeArrowheads="1"/>
          </p:cNvSpPr>
          <p:nvPr>
            <p:ph type="body" idx="1"/>
          </p:nvPr>
        </p:nvSpPr>
        <p:spPr>
          <a:xfrm>
            <a:off x="685799" y="1268412"/>
            <a:ext cx="8458201" cy="5472956"/>
          </a:xfrm>
        </p:spPr>
        <p:txBody>
          <a:bodyPr rtlCol="0">
            <a:normAutofit/>
          </a:bodyPr>
          <a:lstStyle/>
          <a:p>
            <a:pPr marL="0" indent="0" fontAlgn="auto">
              <a:spcAft>
                <a:spcPts val="0"/>
              </a:spcAft>
              <a:buNone/>
              <a:defRPr/>
            </a:pPr>
            <a:r>
              <a:rPr lang="fr-FR" sz="2000" b="1" dirty="0" smtClean="0">
                <a:solidFill>
                  <a:schemeClr val="accent6">
                    <a:lumMod val="50000"/>
                  </a:schemeClr>
                </a:solidFill>
                <a:latin typeface="Verdana" pitchFamily="34" charset="0"/>
              </a:rPr>
              <a:t>Définition du Byte </a:t>
            </a:r>
            <a:r>
              <a:rPr lang="fr-FR" sz="2000" b="1" dirty="0" err="1" smtClean="0">
                <a:solidFill>
                  <a:schemeClr val="accent6">
                    <a:lumMod val="50000"/>
                  </a:schemeClr>
                </a:solidFill>
                <a:latin typeface="Verdana" pitchFamily="34" charset="0"/>
              </a:rPr>
              <a:t>Order</a:t>
            </a:r>
            <a:r>
              <a:rPr lang="fr-FR" sz="2000" b="1" dirty="0" smtClean="0">
                <a:solidFill>
                  <a:schemeClr val="accent6">
                    <a:lumMod val="50000"/>
                  </a:schemeClr>
                </a:solidFill>
                <a:latin typeface="Verdana" pitchFamily="34" charset="0"/>
              </a:rPr>
              <a:t> Mark (BOM):</a:t>
            </a:r>
            <a:endParaRPr lang="fr-FR" sz="2000" b="1" dirty="0">
              <a:solidFill>
                <a:schemeClr val="accent6">
                  <a:lumMod val="50000"/>
                </a:schemeClr>
              </a:solidFill>
              <a:latin typeface="Verdana" pitchFamily="34" charset="0"/>
            </a:endParaRPr>
          </a:p>
          <a:p>
            <a:pPr fontAlgn="auto">
              <a:lnSpc>
                <a:spcPct val="90000"/>
              </a:lnSpc>
              <a:spcAft>
                <a:spcPts val="0"/>
              </a:spcAft>
              <a:buNone/>
              <a:defRPr/>
            </a:pPr>
            <a:r>
              <a:rPr lang="fr-FR" sz="1800" dirty="0">
                <a:solidFill>
                  <a:schemeClr val="tx2">
                    <a:lumMod val="50000"/>
                  </a:schemeClr>
                </a:solidFill>
                <a:latin typeface="Verdana" pitchFamily="34" charset="0"/>
              </a:rPr>
              <a:t>UTF-8 </a:t>
            </a:r>
            <a:r>
              <a:rPr lang="fr-FR" sz="1800" dirty="0" smtClean="0">
                <a:solidFill>
                  <a:schemeClr val="tx2">
                    <a:lumMod val="50000"/>
                  </a:schemeClr>
                </a:solidFill>
                <a:latin typeface="Verdana" pitchFamily="34" charset="0"/>
              </a:rPr>
              <a:t>standard place un caractère "espace insécable" (FEFF en hexa) en début de fichier, ce caractère est invisible.</a:t>
            </a:r>
          </a:p>
          <a:p>
            <a:pPr fontAlgn="auto">
              <a:lnSpc>
                <a:spcPct val="90000"/>
              </a:lnSpc>
              <a:spcAft>
                <a:spcPts val="0"/>
              </a:spcAft>
              <a:buNone/>
              <a:defRPr/>
            </a:pPr>
            <a:endParaRPr lang="fr-FR" sz="1800" b="1" dirty="0" smtClean="0">
              <a:solidFill>
                <a:schemeClr val="accent6">
                  <a:lumMod val="50000"/>
                </a:schemeClr>
              </a:solidFill>
              <a:latin typeface="Verdana" pitchFamily="34" charset="0"/>
            </a:endParaRPr>
          </a:p>
          <a:p>
            <a:pPr fontAlgn="auto">
              <a:lnSpc>
                <a:spcPct val="90000"/>
              </a:lnSpc>
              <a:spcAft>
                <a:spcPts val="0"/>
              </a:spcAft>
              <a:buNone/>
              <a:defRPr/>
            </a:pPr>
            <a:r>
              <a:rPr lang="fr-FR" sz="1800" b="1" dirty="0" smtClean="0">
                <a:solidFill>
                  <a:schemeClr val="accent6">
                    <a:lumMod val="50000"/>
                  </a:schemeClr>
                </a:solidFill>
                <a:latin typeface="Verdana" pitchFamily="34" charset="0"/>
              </a:rPr>
              <a:t>Principe </a:t>
            </a:r>
            <a:r>
              <a:rPr lang="fr-FR" sz="1800" b="1" dirty="0">
                <a:solidFill>
                  <a:schemeClr val="accent6">
                    <a:lumMod val="50000"/>
                  </a:schemeClr>
                </a:solidFill>
                <a:latin typeface="Verdana" pitchFamily="34" charset="0"/>
              </a:rPr>
              <a:t>:</a:t>
            </a:r>
          </a:p>
          <a:p>
            <a:pPr fontAlgn="auto">
              <a:lnSpc>
                <a:spcPct val="90000"/>
              </a:lnSpc>
              <a:spcAft>
                <a:spcPts val="0"/>
              </a:spcAft>
              <a:buNone/>
              <a:defRPr/>
            </a:pPr>
            <a:r>
              <a:rPr lang="fr-FR" sz="1800" dirty="0" smtClean="0">
                <a:solidFill>
                  <a:schemeClr val="tx2">
                    <a:lumMod val="50000"/>
                  </a:schemeClr>
                </a:solidFill>
                <a:latin typeface="Verdana" pitchFamily="34" charset="0"/>
              </a:rPr>
              <a:t>Il est inutile en UTF-8, mais nécessaire en UTF-16 ou UTF-32.</a:t>
            </a:r>
          </a:p>
          <a:p>
            <a:pPr fontAlgn="auto">
              <a:lnSpc>
                <a:spcPct val="90000"/>
              </a:lnSpc>
              <a:spcAft>
                <a:spcPts val="0"/>
              </a:spcAft>
              <a:buNone/>
              <a:defRPr/>
            </a:pPr>
            <a:r>
              <a:rPr lang="fr-FR" sz="1800" dirty="0" smtClean="0">
                <a:solidFill>
                  <a:schemeClr val="tx2">
                    <a:lumMod val="50000"/>
                  </a:schemeClr>
                </a:solidFill>
                <a:latin typeface="Verdana" pitchFamily="34" charset="0"/>
              </a:rPr>
              <a:t>Il provoque une erreur dans le cas de redirection de page avec la commande header() en PHP.</a:t>
            </a:r>
          </a:p>
          <a:p>
            <a:pPr fontAlgn="auto">
              <a:lnSpc>
                <a:spcPct val="90000"/>
              </a:lnSpc>
              <a:spcAft>
                <a:spcPts val="0"/>
              </a:spcAft>
              <a:buNone/>
              <a:defRPr/>
            </a:pPr>
            <a:r>
              <a:rPr lang="fr-FR" sz="1800" dirty="0" smtClean="0">
                <a:solidFill>
                  <a:schemeClr val="tx2">
                    <a:lumMod val="50000"/>
                  </a:schemeClr>
                </a:solidFill>
                <a:latin typeface="Verdana" pitchFamily="34" charset="0"/>
              </a:rPr>
              <a:t>C'est la raison pour laquelle il faut simplement coder les fichiers en </a:t>
            </a:r>
            <a:r>
              <a:rPr lang="fr-FR" sz="2000" b="1" dirty="0" smtClean="0">
                <a:solidFill>
                  <a:schemeClr val="accent6">
                    <a:lumMod val="50000"/>
                  </a:schemeClr>
                </a:solidFill>
                <a:latin typeface="Verdana" pitchFamily="34" charset="0"/>
              </a:rPr>
              <a:t>UTF-8 </a:t>
            </a:r>
            <a:r>
              <a:rPr lang="fr-FR" sz="2000" b="1" dirty="0">
                <a:solidFill>
                  <a:schemeClr val="accent6">
                    <a:lumMod val="50000"/>
                  </a:schemeClr>
                </a:solidFill>
                <a:latin typeface="Verdana" pitchFamily="34" charset="0"/>
              </a:rPr>
              <a:t>sans BOM.</a:t>
            </a:r>
          </a:p>
          <a:p>
            <a:pPr fontAlgn="auto">
              <a:lnSpc>
                <a:spcPct val="90000"/>
              </a:lnSpc>
              <a:spcAft>
                <a:spcPts val="0"/>
              </a:spcAft>
              <a:buFontTx/>
              <a:buNone/>
              <a:defRPr/>
            </a:pPr>
            <a:endParaRPr lang="fr-FR" sz="1800" dirty="0" smtClean="0"/>
          </a:p>
          <a:p>
            <a:pPr fontAlgn="auto">
              <a:lnSpc>
                <a:spcPct val="90000"/>
              </a:lnSpc>
              <a:spcAft>
                <a:spcPts val="0"/>
              </a:spcAft>
              <a:buFontTx/>
              <a:buNone/>
              <a:defRPr/>
            </a:pPr>
            <a:r>
              <a:rPr lang="fr-FR" sz="1800" dirty="0">
                <a:solidFill>
                  <a:schemeClr val="tx2">
                    <a:lumMod val="50000"/>
                  </a:schemeClr>
                </a:solidFill>
                <a:latin typeface="Verdana" pitchFamily="34" charset="0"/>
              </a:rPr>
              <a:t>Remarque : Si vous affichez ce caractère en CP1252, cela vous donne : </a:t>
            </a:r>
          </a:p>
          <a:p>
            <a:pPr fontAlgn="auto">
              <a:lnSpc>
                <a:spcPct val="90000"/>
              </a:lnSpc>
              <a:spcAft>
                <a:spcPts val="0"/>
              </a:spcAft>
              <a:buFontTx/>
              <a:buNone/>
              <a:defRPr/>
            </a:pPr>
            <a:r>
              <a:rPr lang="fr-FR" sz="1800" dirty="0"/>
              <a:t>	</a:t>
            </a:r>
            <a:r>
              <a:rPr lang="fr-FR" sz="1800" dirty="0" smtClean="0"/>
              <a:t>			</a:t>
            </a:r>
            <a:r>
              <a:rPr lang="fr-FR" sz="4400" dirty="0" smtClean="0"/>
              <a:t>ï»¿</a:t>
            </a:r>
          </a:p>
          <a:p>
            <a:pPr fontAlgn="auto">
              <a:lnSpc>
                <a:spcPct val="90000"/>
              </a:lnSpc>
              <a:spcAft>
                <a:spcPts val="0"/>
              </a:spcAft>
              <a:buNone/>
              <a:defRPr/>
            </a:pPr>
            <a:r>
              <a:rPr lang="fr-FR" sz="1800" dirty="0">
                <a:solidFill>
                  <a:schemeClr val="tx2">
                    <a:lumMod val="50000"/>
                  </a:schemeClr>
                </a:solidFill>
                <a:latin typeface="Verdana" pitchFamily="34" charset="0"/>
              </a:rPr>
              <a:t>Cela vous indique que vous avez codé votre page en UTF-8 au lieu de UTF-8 sans BOM et que vous avez omis de l'indiquer dans l'entête de la page :</a:t>
            </a:r>
          </a:p>
          <a:p>
            <a:pPr fontAlgn="auto">
              <a:lnSpc>
                <a:spcPct val="90000"/>
              </a:lnSpc>
              <a:spcAft>
                <a:spcPts val="0"/>
              </a:spcAft>
              <a:buNone/>
              <a:defRPr/>
            </a:pPr>
            <a:r>
              <a:rPr lang="fr-FR" sz="1800" b="1" dirty="0" smtClean="0">
                <a:latin typeface="Courier New" panose="02070309020205020404" pitchFamily="49" charset="0"/>
                <a:cs typeface="Courier New" panose="02070309020205020404" pitchFamily="49" charset="0"/>
              </a:rPr>
              <a:t>		&lt;</a:t>
            </a:r>
            <a:r>
              <a:rPr lang="fr-FR" sz="1800" b="1" dirty="0" err="1">
                <a:latin typeface="Courier New" panose="02070309020205020404" pitchFamily="49" charset="0"/>
                <a:cs typeface="Courier New" panose="02070309020205020404" pitchFamily="49" charset="0"/>
              </a:rPr>
              <a:t>meta</a:t>
            </a:r>
            <a:r>
              <a:rPr lang="fr-FR" sz="1800" b="1" dirty="0">
                <a:latin typeface="Courier New" panose="02070309020205020404" pitchFamily="49" charset="0"/>
                <a:cs typeface="Courier New" panose="02070309020205020404" pitchFamily="49" charset="0"/>
              </a:rPr>
              <a:t> </a:t>
            </a:r>
            <a:r>
              <a:rPr lang="fr-FR" sz="1800" b="1" dirty="0" err="1">
                <a:latin typeface="Courier New" panose="02070309020205020404" pitchFamily="49" charset="0"/>
                <a:cs typeface="Courier New" panose="02070309020205020404" pitchFamily="49" charset="0"/>
              </a:rPr>
              <a:t>charset</a:t>
            </a:r>
            <a:r>
              <a:rPr lang="fr-FR" sz="1800" b="1" dirty="0">
                <a:latin typeface="Courier New" panose="02070309020205020404" pitchFamily="49" charset="0"/>
                <a:cs typeface="Courier New" panose="02070309020205020404" pitchFamily="49" charset="0"/>
              </a:rPr>
              <a:t>="UTF-8"&gt;</a:t>
            </a:r>
          </a:p>
          <a:p>
            <a:pPr fontAlgn="auto">
              <a:lnSpc>
                <a:spcPct val="90000"/>
              </a:lnSpc>
              <a:spcAft>
                <a:spcPts val="0"/>
              </a:spcAft>
              <a:buFontTx/>
              <a:buNone/>
              <a:defRPr/>
            </a:pPr>
            <a:endParaRPr sz="1800" dirty="0"/>
          </a:p>
        </p:txBody>
      </p:sp>
      <p:sp>
        <p:nvSpPr>
          <p:cNvPr id="2"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smtClean="0">
                <a:ln>
                  <a:noFill/>
                </a:ln>
                <a:solidFill>
                  <a:schemeClr val="tx1"/>
                </a:solidFill>
                <a:effectLst/>
                <a:latin typeface="Arial Unicode MS" panose="020B0604020202020204" pitchFamily="34" charset="-128"/>
              </a:rPr>
              <a:t>ï»¿</a:t>
            </a:r>
            <a:r>
              <a:rPr kumimoji="0" lang="fr-FR" altLang="fr-FR" sz="600" b="0" i="0" u="none" strike="noStrike" cap="none" normalizeH="0" baseline="0" smtClean="0">
                <a:ln>
                  <a:noFill/>
                </a:ln>
                <a:solidFill>
                  <a:schemeClr val="tx1"/>
                </a:solidFill>
                <a:effectLst/>
              </a:rPr>
              <a:t> </a:t>
            </a: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smtClean="0">
                <a:ln>
                  <a:noFill/>
                </a:ln>
                <a:solidFill>
                  <a:schemeClr val="tx1"/>
                </a:solidFill>
                <a:effectLst/>
                <a:latin typeface="Arial Unicode MS" panose="020B0604020202020204" pitchFamily="34" charset="-128"/>
              </a:rPr>
              <a:t>ï»¿</a:t>
            </a:r>
            <a:r>
              <a:rPr kumimoji="0" lang="fr-FR" altLang="fr-FR" sz="600" b="0" i="0" u="none" strike="noStrike" cap="none" normalizeH="0" baseline="0" smtClean="0">
                <a:ln>
                  <a:noFill/>
                </a:ln>
                <a:solidFill>
                  <a:schemeClr val="tx1"/>
                </a:solidFill>
                <a:effectLst/>
              </a:rPr>
              <a:t> </a:t>
            </a: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6670513"/>
      </p:ext>
    </p:extLst>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Structure d'une page HTML5</a:t>
            </a:r>
            <a:endParaRPr lang="fr-FR" dirty="0"/>
          </a:p>
        </p:txBody>
      </p:sp>
      <p:sp>
        <p:nvSpPr>
          <p:cNvPr id="3" name="Espace réservé du contenu 2"/>
          <p:cNvSpPr>
            <a:spLocks noGrp="1"/>
          </p:cNvSpPr>
          <p:nvPr>
            <p:ph idx="1"/>
          </p:nvPr>
        </p:nvSpPr>
        <p:spPr/>
        <p:txBody>
          <a:bodyPr>
            <a:normAutofit/>
          </a:bodyPr>
          <a:lstStyle/>
          <a:p>
            <a:pPr marL="0" indent="0">
              <a:buNone/>
            </a:pPr>
            <a:r>
              <a:rPr lang="fr-FR" sz="2800" dirty="0" smtClean="0"/>
              <a:t>Le HTML5 a introduit de nouvelles balises qui ont comme objectif :</a:t>
            </a:r>
          </a:p>
          <a:p>
            <a:r>
              <a:rPr lang="fr-FR" sz="2800" dirty="0" smtClean="0"/>
              <a:t>de faciliter pour le développeur la gestion de la structure de sa page HTML,</a:t>
            </a:r>
          </a:p>
          <a:p>
            <a:r>
              <a:rPr lang="fr-FR" sz="2800" dirty="0" smtClean="0"/>
              <a:t>de faciliter pour le navigateur le contrôle et l'affichage de la page HTML, et donc la vitesse d'affichage.</a:t>
            </a:r>
            <a:endParaRPr lang="fr-FR" sz="2800" dirty="0"/>
          </a:p>
        </p:txBody>
      </p:sp>
    </p:spTree>
    <p:extLst>
      <p:ext uri="{BB962C8B-B14F-4D97-AF65-F5344CB8AC3E}">
        <p14:creationId xmlns:p14="http://schemas.microsoft.com/office/powerpoint/2010/main" val="2783706382"/>
      </p:ext>
    </p:extLst>
  </p:cSld>
  <p:clrMapOvr>
    <a:masterClrMapping/>
  </p:clrMapOvr>
  <p:transition spd="slow">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Structure d'une page HTML5</a:t>
            </a:r>
            <a:endParaRPr lang="fr-FR" dirty="0"/>
          </a:p>
        </p:txBody>
      </p:sp>
      <p:sp>
        <p:nvSpPr>
          <p:cNvPr id="5" name="ZoneTexte 4"/>
          <p:cNvSpPr txBox="1"/>
          <p:nvPr/>
        </p:nvSpPr>
        <p:spPr>
          <a:xfrm>
            <a:off x="1115616" y="1628800"/>
            <a:ext cx="3672408" cy="369332"/>
          </a:xfrm>
          <a:prstGeom prst="rect">
            <a:avLst/>
          </a:prstGeom>
          <a:noFill/>
        </p:spPr>
        <p:txBody>
          <a:bodyPr wrap="square" rtlCol="0">
            <a:spAutoFit/>
          </a:bodyPr>
          <a:lstStyle/>
          <a:p>
            <a:r>
              <a:rPr lang="fr-FR" dirty="0" smtClean="0"/>
              <a:t>Quelques exemples :</a:t>
            </a:r>
            <a:endParaRPr lang="fr-FR" dirty="0"/>
          </a:p>
        </p:txBody>
      </p:sp>
      <p:sp>
        <p:nvSpPr>
          <p:cNvPr id="6" name="Rectangle 5"/>
          <p:cNvSpPr/>
          <p:nvPr/>
        </p:nvSpPr>
        <p:spPr>
          <a:xfrm>
            <a:off x="1115616" y="2132856"/>
            <a:ext cx="2808312" cy="43204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chemeClr val="tx1"/>
                </a:solidFill>
                <a:effectLst>
                  <a:outerShdw blurRad="38100" dist="19050" dir="2700000" algn="tl" rotWithShape="0">
                    <a:schemeClr val="dk1">
                      <a:alpha val="40000"/>
                    </a:schemeClr>
                  </a:outerShdw>
                </a:effectLst>
              </a:rPr>
              <a:t>Entête</a:t>
            </a:r>
            <a:endParaRPr lang="fr-FR" dirty="0"/>
          </a:p>
        </p:txBody>
      </p:sp>
      <p:sp>
        <p:nvSpPr>
          <p:cNvPr id="7" name="Rectangle 6"/>
          <p:cNvSpPr/>
          <p:nvPr/>
        </p:nvSpPr>
        <p:spPr>
          <a:xfrm>
            <a:off x="1115616" y="3176972"/>
            <a:ext cx="2088232" cy="253011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chemeClr val="tx1"/>
                </a:solidFill>
                <a:effectLst>
                  <a:outerShdw blurRad="38100" dist="19050" dir="2700000" algn="tl" rotWithShape="0">
                    <a:schemeClr val="dk1">
                      <a:alpha val="40000"/>
                    </a:schemeClr>
                  </a:outerShdw>
                </a:effectLst>
              </a:rPr>
              <a:t>Corps de la page</a:t>
            </a:r>
            <a:endParaRPr lang="fr-FR"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1115616" y="2699628"/>
            <a:ext cx="2808312" cy="29732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chemeClr val="tx1"/>
                </a:solidFill>
                <a:effectLst>
                  <a:outerShdw blurRad="38100" dist="19050" dir="2700000" algn="tl" rotWithShape="0">
                    <a:schemeClr val="dk1">
                      <a:alpha val="40000"/>
                    </a:schemeClr>
                  </a:outerShdw>
                </a:effectLst>
              </a:rPr>
              <a:t>Barre de navigation</a:t>
            </a:r>
            <a:endParaRPr lang="fr-FR"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3347864" y="3179762"/>
            <a:ext cx="576064" cy="132935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dirty="0" smtClean="0">
                <a:ln w="0"/>
                <a:solidFill>
                  <a:schemeClr val="tx1"/>
                </a:solidFill>
                <a:effectLst>
                  <a:outerShdw blurRad="38100" dist="19050" dir="2700000" algn="tl" rotWithShape="0">
                    <a:schemeClr val="dk1">
                      <a:alpha val="40000"/>
                    </a:schemeClr>
                  </a:outerShdw>
                </a:effectLst>
              </a:rPr>
              <a:t>Complément</a:t>
            </a:r>
            <a:endParaRPr lang="fr-FR" dirty="0"/>
          </a:p>
        </p:txBody>
      </p:sp>
      <p:sp>
        <p:nvSpPr>
          <p:cNvPr id="10" name="Rectangle 9"/>
          <p:cNvSpPr/>
          <p:nvPr/>
        </p:nvSpPr>
        <p:spPr>
          <a:xfrm>
            <a:off x="1093201" y="5851105"/>
            <a:ext cx="2808312" cy="50405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chemeClr val="tx1"/>
                </a:solidFill>
                <a:effectLst>
                  <a:outerShdw blurRad="38100" dist="19050" dir="2700000" algn="tl" rotWithShape="0">
                    <a:schemeClr val="dk1">
                      <a:alpha val="40000"/>
                    </a:schemeClr>
                  </a:outerShdw>
                </a:effectLst>
              </a:rPr>
              <a:t>Pied de page</a:t>
            </a:r>
            <a:endParaRPr lang="fr-FR"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5580112" y="2132856"/>
            <a:ext cx="2808312" cy="72008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chemeClr val="tx1"/>
                </a:solidFill>
                <a:effectLst>
                  <a:outerShdw blurRad="38100" dist="19050" dir="2700000" algn="tl" rotWithShape="0">
                    <a:schemeClr val="dk1">
                      <a:alpha val="40000"/>
                    </a:schemeClr>
                  </a:outerShdw>
                </a:effectLst>
              </a:rPr>
              <a:t>Entête</a:t>
            </a:r>
            <a:endParaRPr lang="fr-FR" dirty="0"/>
          </a:p>
        </p:txBody>
      </p:sp>
      <p:sp>
        <p:nvSpPr>
          <p:cNvPr id="12" name="Rectangle 11"/>
          <p:cNvSpPr/>
          <p:nvPr/>
        </p:nvSpPr>
        <p:spPr>
          <a:xfrm>
            <a:off x="5613424" y="2996952"/>
            <a:ext cx="902792" cy="118813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dirty="0" smtClean="0">
                <a:ln w="0"/>
                <a:solidFill>
                  <a:schemeClr val="tx1"/>
                </a:solidFill>
                <a:effectLst>
                  <a:outerShdw blurRad="38100" dist="19050" dir="2700000" algn="tl" rotWithShape="0">
                    <a:schemeClr val="dk1">
                      <a:alpha val="40000"/>
                    </a:schemeClr>
                  </a:outerShdw>
                </a:effectLst>
              </a:rPr>
              <a:t>Barre de navigation</a:t>
            </a:r>
            <a:endParaRPr lang="fr-FR"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5613424" y="4377734"/>
            <a:ext cx="902792" cy="132935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dirty="0" smtClean="0">
                <a:ln w="0"/>
                <a:solidFill>
                  <a:schemeClr val="tx1"/>
                </a:solidFill>
                <a:effectLst>
                  <a:outerShdw blurRad="38100" dist="19050" dir="2700000" algn="tl" rotWithShape="0">
                    <a:schemeClr val="dk1">
                      <a:alpha val="40000"/>
                    </a:schemeClr>
                  </a:outerShdw>
                </a:effectLst>
              </a:rPr>
              <a:t>Complément</a:t>
            </a:r>
            <a:endParaRPr lang="fr-FR" dirty="0"/>
          </a:p>
        </p:txBody>
      </p:sp>
      <p:sp>
        <p:nvSpPr>
          <p:cNvPr id="16" name="Rectangle 15"/>
          <p:cNvSpPr/>
          <p:nvPr/>
        </p:nvSpPr>
        <p:spPr>
          <a:xfrm>
            <a:off x="6750968" y="2996951"/>
            <a:ext cx="1637456" cy="271013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chemeClr val="tx1"/>
                </a:solidFill>
                <a:effectLst>
                  <a:outerShdw blurRad="38100" dist="19050" dir="2700000" algn="tl" rotWithShape="0">
                    <a:schemeClr val="dk1">
                      <a:alpha val="40000"/>
                    </a:schemeClr>
                  </a:outerShdw>
                </a:effectLst>
              </a:rPr>
              <a:t>Corps de la page</a:t>
            </a:r>
            <a:endParaRPr lang="fr-FR"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5580112" y="5851105"/>
            <a:ext cx="2808312" cy="50405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chemeClr val="tx1"/>
                </a:solidFill>
                <a:effectLst>
                  <a:outerShdw blurRad="38100" dist="19050" dir="2700000" algn="tl" rotWithShape="0">
                    <a:schemeClr val="dk1">
                      <a:alpha val="40000"/>
                    </a:schemeClr>
                  </a:outerShdw>
                </a:effectLst>
              </a:rPr>
              <a:t>Pied de page</a:t>
            </a:r>
            <a:endParaRPr lang="fr-FR"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37340233"/>
      </p:ext>
    </p:extLst>
  </p:cSld>
  <p:clrMapOvr>
    <a:masterClrMapping/>
  </p:clrMapOvr>
  <p:transition spd="slow">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Structure d'une page HTML5</a:t>
            </a:r>
            <a:endParaRPr lang="fr-FR" dirty="0"/>
          </a:p>
        </p:txBody>
      </p:sp>
      <p:sp>
        <p:nvSpPr>
          <p:cNvPr id="6" name="Rectangle 5"/>
          <p:cNvSpPr/>
          <p:nvPr/>
        </p:nvSpPr>
        <p:spPr>
          <a:xfrm>
            <a:off x="1115616" y="2132856"/>
            <a:ext cx="2808312" cy="43204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chemeClr val="tx1"/>
                </a:solidFill>
                <a:effectLst>
                  <a:outerShdw blurRad="38100" dist="19050" dir="2700000" algn="tl" rotWithShape="0">
                    <a:schemeClr val="dk1">
                      <a:alpha val="40000"/>
                    </a:schemeClr>
                  </a:outerShdw>
                </a:effectLst>
              </a:rPr>
              <a:t>Entête</a:t>
            </a:r>
            <a:endParaRPr lang="fr-FR" dirty="0"/>
          </a:p>
        </p:txBody>
      </p:sp>
      <p:sp>
        <p:nvSpPr>
          <p:cNvPr id="7" name="Rectangle 6"/>
          <p:cNvSpPr/>
          <p:nvPr/>
        </p:nvSpPr>
        <p:spPr>
          <a:xfrm>
            <a:off x="1115615" y="3176972"/>
            <a:ext cx="2785897" cy="108981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chemeClr val="tx1"/>
                </a:solidFill>
                <a:effectLst>
                  <a:outerShdw blurRad="38100" dist="19050" dir="2700000" algn="tl" rotWithShape="0">
                    <a:schemeClr val="dk1">
                      <a:alpha val="40000"/>
                    </a:schemeClr>
                  </a:outerShdw>
                </a:effectLst>
              </a:rPr>
              <a:t>Corps n°1</a:t>
            </a:r>
            <a:endParaRPr lang="fr-FR"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1115616" y="2699628"/>
            <a:ext cx="2808312" cy="29732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chemeClr val="tx1"/>
                </a:solidFill>
                <a:effectLst>
                  <a:outerShdw blurRad="38100" dist="19050" dir="2700000" algn="tl" rotWithShape="0">
                    <a:schemeClr val="dk1">
                      <a:alpha val="40000"/>
                    </a:schemeClr>
                  </a:outerShdw>
                </a:effectLst>
              </a:rPr>
              <a:t>Barre de navigation</a:t>
            </a:r>
            <a:endParaRPr lang="fr-FR"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3230488" y="3327303"/>
            <a:ext cx="576064" cy="85778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dirty="0" smtClean="0">
                <a:ln w="0"/>
                <a:solidFill>
                  <a:schemeClr val="tx1"/>
                </a:solidFill>
                <a:effectLst>
                  <a:outerShdw blurRad="38100" dist="19050" dir="2700000" algn="tl" rotWithShape="0">
                    <a:schemeClr val="dk1">
                      <a:alpha val="40000"/>
                    </a:schemeClr>
                  </a:outerShdw>
                </a:effectLst>
              </a:rPr>
              <a:t>Complément</a:t>
            </a:r>
            <a:endParaRPr lang="fr-FR" dirty="0"/>
          </a:p>
        </p:txBody>
      </p:sp>
      <p:sp>
        <p:nvSpPr>
          <p:cNvPr id="10" name="Rectangle 9"/>
          <p:cNvSpPr/>
          <p:nvPr/>
        </p:nvSpPr>
        <p:spPr>
          <a:xfrm>
            <a:off x="1093201" y="5851105"/>
            <a:ext cx="2808312" cy="50405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chemeClr val="tx1"/>
                </a:solidFill>
                <a:effectLst>
                  <a:outerShdw blurRad="38100" dist="19050" dir="2700000" algn="tl" rotWithShape="0">
                    <a:schemeClr val="dk1">
                      <a:alpha val="40000"/>
                    </a:schemeClr>
                  </a:outerShdw>
                </a:effectLst>
              </a:rPr>
              <a:t>Pied de page</a:t>
            </a:r>
            <a:endParaRPr lang="fr-FR"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5580112" y="2132856"/>
            <a:ext cx="2808312" cy="72008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chemeClr val="tx1"/>
                </a:solidFill>
                <a:effectLst>
                  <a:outerShdw blurRad="38100" dist="19050" dir="2700000" algn="tl" rotWithShape="0">
                    <a:schemeClr val="dk1">
                      <a:alpha val="40000"/>
                    </a:schemeClr>
                  </a:outerShdw>
                </a:effectLst>
              </a:rPr>
              <a:t>Entête</a:t>
            </a:r>
            <a:endParaRPr lang="fr-FR" dirty="0"/>
          </a:p>
        </p:txBody>
      </p:sp>
      <p:sp>
        <p:nvSpPr>
          <p:cNvPr id="12" name="Rectangle 11"/>
          <p:cNvSpPr/>
          <p:nvPr/>
        </p:nvSpPr>
        <p:spPr>
          <a:xfrm>
            <a:off x="5613424" y="2996951"/>
            <a:ext cx="376320" cy="285415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dirty="0" smtClean="0">
                <a:ln w="0"/>
                <a:solidFill>
                  <a:schemeClr val="tx1"/>
                </a:solidFill>
                <a:effectLst>
                  <a:outerShdw blurRad="38100" dist="19050" dir="2700000" algn="tl" rotWithShape="0">
                    <a:schemeClr val="dk1">
                      <a:alpha val="40000"/>
                    </a:schemeClr>
                  </a:outerShdw>
                </a:effectLst>
              </a:rPr>
              <a:t>Barre de navigation</a:t>
            </a:r>
            <a:endParaRPr lang="fr-FR"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6038801" y="2996951"/>
            <a:ext cx="2349623" cy="285415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dirty="0" smtClean="0">
                <a:ln w="0"/>
                <a:solidFill>
                  <a:schemeClr val="tx1"/>
                </a:solidFill>
                <a:effectLst>
                  <a:outerShdw blurRad="38100" dist="19050" dir="2700000" algn="tl" rotWithShape="0">
                    <a:schemeClr val="dk1">
                      <a:alpha val="40000"/>
                    </a:schemeClr>
                  </a:outerShdw>
                </a:effectLst>
              </a:rPr>
              <a:t>Corps de la page</a:t>
            </a:r>
            <a:endParaRPr lang="fr-FR"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5580112" y="5995119"/>
            <a:ext cx="2808312" cy="36004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chemeClr val="tx1"/>
                </a:solidFill>
                <a:effectLst>
                  <a:outerShdw blurRad="38100" dist="19050" dir="2700000" algn="tl" rotWithShape="0">
                    <a:schemeClr val="dk1">
                      <a:alpha val="40000"/>
                    </a:schemeClr>
                  </a:outerShdw>
                </a:effectLst>
              </a:rPr>
              <a:t>Pied de page</a:t>
            </a:r>
            <a:endParaRPr lang="fr-FR"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1142256" y="4446805"/>
            <a:ext cx="2781672" cy="108981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chemeClr val="tx1"/>
                </a:solidFill>
                <a:effectLst>
                  <a:outerShdw blurRad="38100" dist="19050" dir="2700000" algn="tl" rotWithShape="0">
                    <a:schemeClr val="dk1">
                      <a:alpha val="40000"/>
                    </a:schemeClr>
                  </a:outerShdw>
                </a:effectLst>
              </a:rPr>
              <a:t>Corps n°2</a:t>
            </a:r>
            <a:endParaRPr lang="fr-FR" dirty="0">
              <a:ln w="0"/>
              <a:solidFill>
                <a:schemeClr val="tx1"/>
              </a:solidFill>
              <a:effectLst>
                <a:outerShdw blurRad="38100" dist="19050" dir="2700000" algn="tl" rotWithShape="0">
                  <a:schemeClr val="dk1">
                    <a:alpha val="40000"/>
                  </a:schemeClr>
                </a:outerShdw>
              </a:effectLst>
            </a:endParaRPr>
          </a:p>
        </p:txBody>
      </p:sp>
      <p:sp>
        <p:nvSpPr>
          <p:cNvPr id="18" name="Rectangle 17"/>
          <p:cNvSpPr/>
          <p:nvPr/>
        </p:nvSpPr>
        <p:spPr>
          <a:xfrm>
            <a:off x="3230488" y="4561275"/>
            <a:ext cx="576064" cy="85778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dirty="0" smtClean="0">
                <a:ln w="0"/>
                <a:solidFill>
                  <a:schemeClr val="tx1"/>
                </a:solidFill>
                <a:effectLst>
                  <a:outerShdw blurRad="38100" dist="19050" dir="2700000" algn="tl" rotWithShape="0">
                    <a:schemeClr val="dk1">
                      <a:alpha val="40000"/>
                    </a:schemeClr>
                  </a:outerShdw>
                </a:effectLst>
              </a:rPr>
              <a:t>Complément</a:t>
            </a:r>
            <a:endParaRPr lang="fr-FR" dirty="0"/>
          </a:p>
        </p:txBody>
      </p:sp>
      <p:sp>
        <p:nvSpPr>
          <p:cNvPr id="3" name="Rectangle 2"/>
          <p:cNvSpPr/>
          <p:nvPr/>
        </p:nvSpPr>
        <p:spPr>
          <a:xfrm>
            <a:off x="6156176" y="3429000"/>
            <a:ext cx="108012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Article</a:t>
            </a:r>
            <a:endParaRPr lang="fr-FR" dirty="0"/>
          </a:p>
        </p:txBody>
      </p:sp>
      <p:sp>
        <p:nvSpPr>
          <p:cNvPr id="19" name="Rectangle 18"/>
          <p:cNvSpPr/>
          <p:nvPr/>
        </p:nvSpPr>
        <p:spPr>
          <a:xfrm>
            <a:off x="6156176" y="4014757"/>
            <a:ext cx="108012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Article</a:t>
            </a:r>
            <a:endParaRPr lang="fr-FR" dirty="0"/>
          </a:p>
        </p:txBody>
      </p:sp>
      <p:sp>
        <p:nvSpPr>
          <p:cNvPr id="20" name="Rectangle 19"/>
          <p:cNvSpPr/>
          <p:nvPr/>
        </p:nvSpPr>
        <p:spPr>
          <a:xfrm>
            <a:off x="6156176" y="4600514"/>
            <a:ext cx="108012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Article</a:t>
            </a:r>
            <a:endParaRPr lang="fr-FR" dirty="0"/>
          </a:p>
        </p:txBody>
      </p:sp>
      <p:sp>
        <p:nvSpPr>
          <p:cNvPr id="21" name="Rectangle 20"/>
          <p:cNvSpPr/>
          <p:nvPr/>
        </p:nvSpPr>
        <p:spPr>
          <a:xfrm>
            <a:off x="6159287" y="5203034"/>
            <a:ext cx="108012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Article</a:t>
            </a:r>
            <a:endParaRPr lang="fr-FR" dirty="0"/>
          </a:p>
        </p:txBody>
      </p:sp>
      <p:sp>
        <p:nvSpPr>
          <p:cNvPr id="23" name="Rectangle 22"/>
          <p:cNvSpPr/>
          <p:nvPr/>
        </p:nvSpPr>
        <p:spPr>
          <a:xfrm>
            <a:off x="7391208" y="3429000"/>
            <a:ext cx="925208" cy="227809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dirty="0" smtClean="0">
                <a:ln w="0"/>
                <a:solidFill>
                  <a:schemeClr val="tx1"/>
                </a:solidFill>
                <a:effectLst>
                  <a:outerShdw blurRad="38100" dist="19050" dir="2700000" algn="tl" rotWithShape="0">
                    <a:schemeClr val="dk1">
                      <a:alpha val="40000"/>
                    </a:schemeClr>
                  </a:outerShdw>
                </a:effectLst>
              </a:rPr>
              <a:t>Complément</a:t>
            </a:r>
            <a:endParaRPr lang="fr-FR" dirty="0"/>
          </a:p>
        </p:txBody>
      </p:sp>
    </p:spTree>
    <p:extLst>
      <p:ext uri="{BB962C8B-B14F-4D97-AF65-F5344CB8AC3E}">
        <p14:creationId xmlns:p14="http://schemas.microsoft.com/office/powerpoint/2010/main" val="3141416406"/>
      </p:ext>
    </p:extLst>
  </p:cSld>
  <p:clrMapOvr>
    <a:masterClrMapping/>
  </p:clrMapOvr>
  <p:transition spd="slow">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44624"/>
            <a:ext cx="8077200" cy="720080"/>
          </a:xfrm>
        </p:spPr>
        <p:txBody>
          <a:bodyPr/>
          <a:lstStyle/>
          <a:p>
            <a:r>
              <a:rPr lang="fr-FR" dirty="0" smtClean="0"/>
              <a:t>Structure d'une page HTML5</a:t>
            </a:r>
            <a:endParaRPr lang="fr-FR" dirty="0"/>
          </a:p>
        </p:txBody>
      </p:sp>
      <p:sp>
        <p:nvSpPr>
          <p:cNvPr id="11" name="Rectangle 10"/>
          <p:cNvSpPr/>
          <p:nvPr/>
        </p:nvSpPr>
        <p:spPr>
          <a:xfrm>
            <a:off x="827584" y="908718"/>
            <a:ext cx="7632847" cy="79209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dirty="0" smtClean="0">
                <a:ln w="0"/>
                <a:solidFill>
                  <a:schemeClr val="tx1"/>
                </a:solidFill>
                <a:effectLst>
                  <a:outerShdw blurRad="38100" dist="19050" dir="2700000" algn="tl" rotWithShape="0">
                    <a:schemeClr val="dk1">
                      <a:alpha val="40000"/>
                    </a:schemeClr>
                  </a:outerShdw>
                </a:effectLst>
              </a:rPr>
              <a:t>Entête</a:t>
            </a:r>
            <a:endParaRPr lang="fr-FR" dirty="0"/>
          </a:p>
        </p:txBody>
      </p:sp>
      <p:sp>
        <p:nvSpPr>
          <p:cNvPr id="12" name="Rectangle 11"/>
          <p:cNvSpPr/>
          <p:nvPr/>
        </p:nvSpPr>
        <p:spPr>
          <a:xfrm>
            <a:off x="971600" y="1311934"/>
            <a:ext cx="4946136" cy="28803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fr-FR" dirty="0" smtClean="0">
                <a:ln w="0"/>
                <a:solidFill>
                  <a:schemeClr val="tx1"/>
                </a:solidFill>
                <a:effectLst>
                  <a:outerShdw blurRad="38100" dist="19050" dir="2700000" algn="tl" rotWithShape="0">
                    <a:schemeClr val="dk1">
                      <a:alpha val="40000"/>
                    </a:schemeClr>
                  </a:outerShdw>
                </a:effectLst>
              </a:rPr>
              <a:t>Barre de navigation</a:t>
            </a:r>
            <a:endParaRPr lang="fr-FR"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1921179" y="1959646"/>
            <a:ext cx="4080085" cy="434967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dirty="0" smtClean="0">
                <a:ln w="0"/>
                <a:solidFill>
                  <a:schemeClr val="tx1"/>
                </a:solidFill>
                <a:effectLst>
                  <a:outerShdw blurRad="38100" dist="19050" dir="2700000" algn="tl" rotWithShape="0">
                    <a:schemeClr val="dk1">
                      <a:alpha val="40000"/>
                    </a:schemeClr>
                  </a:outerShdw>
                </a:effectLst>
              </a:rPr>
              <a:t>Corps de la page</a:t>
            </a:r>
            <a:endParaRPr lang="fr-FR"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829451" y="6466492"/>
            <a:ext cx="7630980" cy="36004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chemeClr val="tx1"/>
                </a:solidFill>
                <a:effectLst>
                  <a:outerShdw blurRad="38100" dist="19050" dir="2700000" algn="tl" rotWithShape="0">
                    <a:schemeClr val="dk1">
                      <a:alpha val="40000"/>
                    </a:schemeClr>
                  </a:outerShdw>
                </a:effectLst>
              </a:rPr>
              <a:t>Pied de page</a:t>
            </a:r>
            <a:endParaRPr lang="fr-FR" dirty="0">
              <a:ln w="0"/>
              <a:solidFill>
                <a:schemeClr val="tx1"/>
              </a:solidFill>
              <a:effectLst>
                <a:outerShdw blurRad="38100" dist="19050" dir="2700000" algn="tl" rotWithShape="0">
                  <a:schemeClr val="dk1">
                    <a:alpha val="40000"/>
                  </a:schemeClr>
                </a:outerShdw>
              </a:effectLst>
            </a:endParaRPr>
          </a:p>
        </p:txBody>
      </p:sp>
      <p:sp>
        <p:nvSpPr>
          <p:cNvPr id="3" name="Rectangle 2"/>
          <p:cNvSpPr/>
          <p:nvPr/>
        </p:nvSpPr>
        <p:spPr>
          <a:xfrm>
            <a:off x="2028079" y="2391461"/>
            <a:ext cx="2335929" cy="1067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Article</a:t>
            </a:r>
            <a:endParaRPr lang="fr-FR" dirty="0"/>
          </a:p>
        </p:txBody>
      </p:sp>
      <p:sp>
        <p:nvSpPr>
          <p:cNvPr id="22" name="Rectangle 21"/>
          <p:cNvSpPr/>
          <p:nvPr/>
        </p:nvSpPr>
        <p:spPr>
          <a:xfrm>
            <a:off x="6175523" y="1311934"/>
            <a:ext cx="2027120" cy="31984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fr-FR" dirty="0" smtClean="0">
                <a:ln w="0"/>
                <a:solidFill>
                  <a:schemeClr val="tx1"/>
                </a:solidFill>
                <a:effectLst>
                  <a:outerShdw blurRad="38100" dist="19050" dir="2700000" algn="tl" rotWithShape="0">
                    <a:schemeClr val="dk1">
                      <a:alpha val="40000"/>
                    </a:schemeClr>
                  </a:outerShdw>
                </a:effectLst>
              </a:rPr>
              <a:t>Complément</a:t>
            </a:r>
            <a:endParaRPr lang="fr-FR" dirty="0"/>
          </a:p>
        </p:txBody>
      </p:sp>
      <p:sp>
        <p:nvSpPr>
          <p:cNvPr id="24" name="Rectangle 23"/>
          <p:cNvSpPr/>
          <p:nvPr/>
        </p:nvSpPr>
        <p:spPr>
          <a:xfrm>
            <a:off x="818554" y="1959648"/>
            <a:ext cx="917779" cy="285415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dirty="0" smtClean="0">
                <a:ln w="0"/>
                <a:solidFill>
                  <a:schemeClr val="tx1"/>
                </a:solidFill>
                <a:effectLst>
                  <a:outerShdw blurRad="38100" dist="19050" dir="2700000" algn="tl" rotWithShape="0">
                    <a:schemeClr val="dk1">
                      <a:alpha val="40000"/>
                    </a:schemeClr>
                  </a:outerShdw>
                </a:effectLst>
              </a:rPr>
              <a:t>Barre de navigation</a:t>
            </a:r>
            <a:endParaRPr lang="fr-FR" dirty="0">
              <a:ln w="0"/>
              <a:solidFill>
                <a:schemeClr val="tx1"/>
              </a:solidFill>
              <a:effectLst>
                <a:outerShdw blurRad="38100" dist="19050" dir="2700000" algn="tl" rotWithShape="0">
                  <a:schemeClr val="dk1">
                    <a:alpha val="40000"/>
                  </a:schemeClr>
                </a:outerShdw>
              </a:effectLst>
            </a:endParaRPr>
          </a:p>
        </p:txBody>
      </p:sp>
      <p:sp>
        <p:nvSpPr>
          <p:cNvPr id="25" name="Rectangle 24"/>
          <p:cNvSpPr/>
          <p:nvPr/>
        </p:nvSpPr>
        <p:spPr>
          <a:xfrm>
            <a:off x="818554" y="4970973"/>
            <a:ext cx="925208" cy="133834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dirty="0" smtClean="0">
                <a:ln w="0"/>
                <a:solidFill>
                  <a:schemeClr val="tx1"/>
                </a:solidFill>
                <a:effectLst>
                  <a:outerShdw blurRad="38100" dist="19050" dir="2700000" algn="tl" rotWithShape="0">
                    <a:schemeClr val="dk1">
                      <a:alpha val="40000"/>
                    </a:schemeClr>
                  </a:outerShdw>
                </a:effectLst>
              </a:rPr>
              <a:t>Complément</a:t>
            </a:r>
            <a:endParaRPr lang="fr-FR" dirty="0"/>
          </a:p>
        </p:txBody>
      </p:sp>
      <p:sp>
        <p:nvSpPr>
          <p:cNvPr id="26" name="Rectangle 25"/>
          <p:cNvSpPr/>
          <p:nvPr/>
        </p:nvSpPr>
        <p:spPr>
          <a:xfrm>
            <a:off x="4522032" y="2359369"/>
            <a:ext cx="1396326" cy="209418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fr-FR" dirty="0" smtClean="0">
                <a:ln w="0"/>
                <a:solidFill>
                  <a:schemeClr val="tx1"/>
                </a:solidFill>
                <a:effectLst>
                  <a:outerShdw blurRad="38100" dist="19050" dir="2700000" algn="tl" rotWithShape="0">
                    <a:schemeClr val="dk1">
                      <a:alpha val="40000"/>
                    </a:schemeClr>
                  </a:outerShdw>
                </a:effectLst>
              </a:rPr>
              <a:t>Complément</a:t>
            </a:r>
            <a:endParaRPr lang="fr-FR" dirty="0"/>
          </a:p>
        </p:txBody>
      </p:sp>
      <p:sp>
        <p:nvSpPr>
          <p:cNvPr id="27" name="Rectangle 26"/>
          <p:cNvSpPr/>
          <p:nvPr/>
        </p:nvSpPr>
        <p:spPr>
          <a:xfrm>
            <a:off x="2123728" y="2460210"/>
            <a:ext cx="2213458" cy="25586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chemeClr val="tx1"/>
                </a:solidFill>
                <a:effectLst>
                  <a:outerShdw blurRad="38100" dist="19050" dir="2700000" algn="tl" rotWithShape="0">
                    <a:schemeClr val="dk1">
                      <a:alpha val="40000"/>
                    </a:schemeClr>
                  </a:outerShdw>
                </a:effectLst>
              </a:rPr>
              <a:t>Introduction</a:t>
            </a:r>
            <a:endParaRPr lang="fr-FR" dirty="0"/>
          </a:p>
        </p:txBody>
      </p:sp>
      <p:sp>
        <p:nvSpPr>
          <p:cNvPr id="28" name="Rectangle 27"/>
          <p:cNvSpPr/>
          <p:nvPr/>
        </p:nvSpPr>
        <p:spPr>
          <a:xfrm>
            <a:off x="2028079" y="3554295"/>
            <a:ext cx="2309107" cy="1221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Article</a:t>
            </a:r>
            <a:endParaRPr lang="fr-FR" dirty="0"/>
          </a:p>
        </p:txBody>
      </p:sp>
      <p:sp>
        <p:nvSpPr>
          <p:cNvPr id="29" name="Rectangle 28"/>
          <p:cNvSpPr/>
          <p:nvPr/>
        </p:nvSpPr>
        <p:spPr>
          <a:xfrm>
            <a:off x="2075903" y="3648487"/>
            <a:ext cx="2213458" cy="25586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chemeClr val="tx1"/>
                </a:solidFill>
                <a:effectLst>
                  <a:outerShdw blurRad="38100" dist="19050" dir="2700000" algn="tl" rotWithShape="0">
                    <a:schemeClr val="dk1">
                      <a:alpha val="40000"/>
                    </a:schemeClr>
                  </a:outerShdw>
                </a:effectLst>
              </a:rPr>
              <a:t>Introduction</a:t>
            </a:r>
            <a:endParaRPr lang="fr-FR" dirty="0"/>
          </a:p>
        </p:txBody>
      </p:sp>
      <p:sp>
        <p:nvSpPr>
          <p:cNvPr id="30" name="Rectangle 29"/>
          <p:cNvSpPr/>
          <p:nvPr/>
        </p:nvSpPr>
        <p:spPr>
          <a:xfrm>
            <a:off x="2028079" y="4933442"/>
            <a:ext cx="2309107" cy="12658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Article</a:t>
            </a:r>
            <a:endParaRPr lang="fr-FR" dirty="0"/>
          </a:p>
        </p:txBody>
      </p:sp>
      <p:sp>
        <p:nvSpPr>
          <p:cNvPr id="31" name="Rectangle 30"/>
          <p:cNvSpPr/>
          <p:nvPr/>
        </p:nvSpPr>
        <p:spPr>
          <a:xfrm>
            <a:off x="2075903" y="5012772"/>
            <a:ext cx="2213458" cy="25586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chemeClr val="tx1"/>
                </a:solidFill>
                <a:effectLst>
                  <a:outerShdw blurRad="38100" dist="19050" dir="2700000" algn="tl" rotWithShape="0">
                    <a:schemeClr val="dk1">
                      <a:alpha val="40000"/>
                    </a:schemeClr>
                  </a:outerShdw>
                </a:effectLst>
              </a:rPr>
              <a:t>Introduction</a:t>
            </a:r>
            <a:endParaRPr lang="fr-FR" dirty="0"/>
          </a:p>
        </p:txBody>
      </p:sp>
      <p:sp>
        <p:nvSpPr>
          <p:cNvPr id="32" name="Rectangle 31"/>
          <p:cNvSpPr/>
          <p:nvPr/>
        </p:nvSpPr>
        <p:spPr>
          <a:xfrm>
            <a:off x="2053833" y="5872881"/>
            <a:ext cx="2224996" cy="25428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chemeClr val="tx1"/>
                </a:solidFill>
                <a:effectLst>
                  <a:outerShdw blurRad="38100" dist="19050" dir="2700000" algn="tl" rotWithShape="0">
                    <a:schemeClr val="dk1">
                      <a:alpha val="40000"/>
                    </a:schemeClr>
                  </a:outerShdw>
                </a:effectLst>
              </a:rPr>
              <a:t>Conclusion</a:t>
            </a:r>
            <a:endParaRPr lang="fr-FR" dirty="0">
              <a:ln w="0"/>
              <a:solidFill>
                <a:schemeClr val="tx1"/>
              </a:solidFill>
              <a:effectLst>
                <a:outerShdw blurRad="38100" dist="19050" dir="2700000" algn="tl" rotWithShape="0">
                  <a:schemeClr val="dk1">
                    <a:alpha val="40000"/>
                  </a:schemeClr>
                </a:outerShdw>
              </a:effectLst>
            </a:endParaRPr>
          </a:p>
        </p:txBody>
      </p:sp>
      <p:sp>
        <p:nvSpPr>
          <p:cNvPr id="33" name="Rectangle 32"/>
          <p:cNvSpPr/>
          <p:nvPr/>
        </p:nvSpPr>
        <p:spPr>
          <a:xfrm>
            <a:off x="2090486" y="3153521"/>
            <a:ext cx="2224996" cy="25428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chemeClr val="tx1"/>
                </a:solidFill>
                <a:effectLst>
                  <a:outerShdw blurRad="38100" dist="19050" dir="2700000" algn="tl" rotWithShape="0">
                    <a:schemeClr val="dk1">
                      <a:alpha val="40000"/>
                    </a:schemeClr>
                  </a:outerShdw>
                </a:effectLst>
              </a:rPr>
              <a:t>Conclusion</a:t>
            </a:r>
            <a:endParaRPr lang="fr-FR" dirty="0">
              <a:ln w="0"/>
              <a:solidFill>
                <a:schemeClr val="tx1"/>
              </a:solidFill>
              <a:effectLst>
                <a:outerShdw blurRad="38100" dist="19050" dir="2700000" algn="tl" rotWithShape="0">
                  <a:schemeClr val="dk1">
                    <a:alpha val="40000"/>
                  </a:schemeClr>
                </a:outerShdw>
              </a:effectLst>
            </a:endParaRPr>
          </a:p>
        </p:txBody>
      </p:sp>
      <p:sp>
        <p:nvSpPr>
          <p:cNvPr id="34" name="Rectangle 33"/>
          <p:cNvSpPr/>
          <p:nvPr/>
        </p:nvSpPr>
        <p:spPr>
          <a:xfrm>
            <a:off x="2064829" y="4426598"/>
            <a:ext cx="2224996" cy="25428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chemeClr val="tx1"/>
                </a:solidFill>
                <a:effectLst>
                  <a:outerShdw blurRad="38100" dist="19050" dir="2700000" algn="tl" rotWithShape="0">
                    <a:schemeClr val="dk1">
                      <a:alpha val="40000"/>
                    </a:schemeClr>
                  </a:outerShdw>
                </a:effectLst>
              </a:rPr>
              <a:t>Conclusion</a:t>
            </a:r>
            <a:endParaRPr lang="fr-FR" dirty="0">
              <a:ln w="0"/>
              <a:solidFill>
                <a:schemeClr val="tx1"/>
              </a:solidFill>
              <a:effectLst>
                <a:outerShdw blurRad="38100" dist="19050" dir="2700000" algn="tl" rotWithShape="0">
                  <a:schemeClr val="dk1">
                    <a:alpha val="40000"/>
                  </a:schemeClr>
                </a:outerShdw>
              </a:effectLst>
            </a:endParaRPr>
          </a:p>
        </p:txBody>
      </p:sp>
      <p:sp>
        <p:nvSpPr>
          <p:cNvPr id="35" name="Rectangle 34"/>
          <p:cNvSpPr/>
          <p:nvPr/>
        </p:nvSpPr>
        <p:spPr>
          <a:xfrm>
            <a:off x="4522032" y="4553741"/>
            <a:ext cx="1396326" cy="165538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fr-FR" dirty="0" smtClean="0">
                <a:ln w="0"/>
                <a:solidFill>
                  <a:schemeClr val="tx1"/>
                </a:solidFill>
                <a:effectLst>
                  <a:outerShdw blurRad="38100" dist="19050" dir="2700000" algn="tl" rotWithShape="0">
                    <a:schemeClr val="dk1">
                      <a:alpha val="40000"/>
                    </a:schemeClr>
                  </a:outerShdw>
                </a:effectLst>
              </a:rPr>
              <a:t>Complément</a:t>
            </a:r>
            <a:endParaRPr lang="fr-FR" dirty="0"/>
          </a:p>
        </p:txBody>
      </p:sp>
      <p:sp>
        <p:nvSpPr>
          <p:cNvPr id="36" name="Rectangle 35"/>
          <p:cNvSpPr/>
          <p:nvPr/>
        </p:nvSpPr>
        <p:spPr>
          <a:xfrm>
            <a:off x="4644007" y="2460210"/>
            <a:ext cx="1152129" cy="25586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ln w="0"/>
                <a:solidFill>
                  <a:schemeClr val="tx1"/>
                </a:solidFill>
                <a:effectLst>
                  <a:outerShdw blurRad="38100" dist="19050" dir="2700000" algn="tl" rotWithShape="0">
                    <a:schemeClr val="dk1">
                      <a:alpha val="40000"/>
                    </a:schemeClr>
                  </a:outerShdw>
                </a:effectLst>
              </a:rPr>
              <a:t>Introduction</a:t>
            </a:r>
            <a:endParaRPr lang="fr-FR" sz="1400" dirty="0"/>
          </a:p>
        </p:txBody>
      </p:sp>
      <p:sp>
        <p:nvSpPr>
          <p:cNvPr id="37" name="Rectangle 36"/>
          <p:cNvSpPr/>
          <p:nvPr/>
        </p:nvSpPr>
        <p:spPr>
          <a:xfrm>
            <a:off x="6123450" y="1964420"/>
            <a:ext cx="2336981" cy="43449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dirty="0" smtClean="0">
                <a:ln w="0"/>
                <a:solidFill>
                  <a:schemeClr val="tx1"/>
                </a:solidFill>
                <a:effectLst>
                  <a:outerShdw blurRad="38100" dist="19050" dir="2700000" algn="tl" rotWithShape="0">
                    <a:schemeClr val="dk1">
                      <a:alpha val="40000"/>
                    </a:schemeClr>
                  </a:outerShdw>
                </a:effectLst>
              </a:rPr>
              <a:t>Corps de la page</a:t>
            </a:r>
            <a:endParaRPr lang="fr-FR" dirty="0">
              <a:ln w="0"/>
              <a:solidFill>
                <a:schemeClr val="tx1"/>
              </a:solidFill>
              <a:effectLst>
                <a:outerShdw blurRad="38100" dist="19050" dir="2700000" algn="tl" rotWithShape="0">
                  <a:schemeClr val="dk1">
                    <a:alpha val="40000"/>
                  </a:schemeClr>
                </a:outerShdw>
              </a:effectLst>
            </a:endParaRPr>
          </a:p>
        </p:txBody>
      </p:sp>
      <p:sp>
        <p:nvSpPr>
          <p:cNvPr id="38" name="Rectangle 37"/>
          <p:cNvSpPr/>
          <p:nvPr/>
        </p:nvSpPr>
        <p:spPr>
          <a:xfrm>
            <a:off x="6266189" y="2406307"/>
            <a:ext cx="2050228" cy="1670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Article</a:t>
            </a:r>
            <a:endParaRPr lang="fr-FR" dirty="0"/>
          </a:p>
        </p:txBody>
      </p:sp>
      <p:sp>
        <p:nvSpPr>
          <p:cNvPr id="39" name="Rectangle 38"/>
          <p:cNvSpPr/>
          <p:nvPr/>
        </p:nvSpPr>
        <p:spPr>
          <a:xfrm>
            <a:off x="6715238" y="2501074"/>
            <a:ext cx="1152129" cy="25586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ln w="0"/>
                <a:solidFill>
                  <a:schemeClr val="tx1"/>
                </a:solidFill>
                <a:effectLst>
                  <a:outerShdw blurRad="38100" dist="19050" dir="2700000" algn="tl" rotWithShape="0">
                    <a:schemeClr val="dk1">
                      <a:alpha val="40000"/>
                    </a:schemeClr>
                  </a:outerShdw>
                </a:effectLst>
              </a:rPr>
              <a:t>Introduction</a:t>
            </a:r>
            <a:endParaRPr lang="fr-FR" sz="1400" dirty="0"/>
          </a:p>
        </p:txBody>
      </p:sp>
      <p:sp>
        <p:nvSpPr>
          <p:cNvPr id="40" name="Rectangle 39"/>
          <p:cNvSpPr/>
          <p:nvPr/>
        </p:nvSpPr>
        <p:spPr>
          <a:xfrm>
            <a:off x="6266189" y="4419193"/>
            <a:ext cx="2050228" cy="1670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Article</a:t>
            </a:r>
            <a:endParaRPr lang="fr-FR" dirty="0"/>
          </a:p>
        </p:txBody>
      </p:sp>
      <p:sp>
        <p:nvSpPr>
          <p:cNvPr id="41" name="Rectangle 40"/>
          <p:cNvSpPr/>
          <p:nvPr/>
        </p:nvSpPr>
        <p:spPr>
          <a:xfrm>
            <a:off x="6715238" y="4513960"/>
            <a:ext cx="1152129" cy="25586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ln w="0"/>
                <a:solidFill>
                  <a:schemeClr val="tx1"/>
                </a:solidFill>
                <a:effectLst>
                  <a:outerShdw blurRad="38100" dist="19050" dir="2700000" algn="tl" rotWithShape="0">
                    <a:schemeClr val="dk1">
                      <a:alpha val="40000"/>
                    </a:schemeClr>
                  </a:outerShdw>
                </a:effectLst>
              </a:rPr>
              <a:t>Introduction</a:t>
            </a:r>
            <a:endParaRPr lang="fr-FR" sz="1400" dirty="0"/>
          </a:p>
        </p:txBody>
      </p:sp>
    </p:spTree>
    <p:extLst>
      <p:ext uri="{BB962C8B-B14F-4D97-AF65-F5344CB8AC3E}">
        <p14:creationId xmlns:p14="http://schemas.microsoft.com/office/powerpoint/2010/main" val="401478691"/>
      </p:ext>
    </p:extLst>
  </p:cSld>
  <p:clrMapOvr>
    <a:masterClrMapping/>
  </p:clrMapOvr>
  <p:transition spd="slow">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Structure d'une page HTML5</a:t>
            </a:r>
            <a:endParaRPr lang="fr-FR" dirty="0"/>
          </a:p>
        </p:txBody>
      </p:sp>
      <p:sp>
        <p:nvSpPr>
          <p:cNvPr id="3" name="Espace réservé du contenu 2"/>
          <p:cNvSpPr>
            <a:spLocks noGrp="1"/>
          </p:cNvSpPr>
          <p:nvPr>
            <p:ph idx="1"/>
          </p:nvPr>
        </p:nvSpPr>
        <p:spPr/>
        <p:txBody>
          <a:bodyPr>
            <a:normAutofit/>
          </a:bodyPr>
          <a:lstStyle/>
          <a:p>
            <a:pPr marL="0" indent="0">
              <a:buNone/>
            </a:pPr>
            <a:r>
              <a:rPr lang="fr-FR" sz="2800" dirty="0" smtClean="0"/>
              <a:t>Les exemples précédents ne sont qu'un extrait de tout ce que l'on peut faire. C'est le développeur qui élabore la structure en fonction des demandes du client.</a:t>
            </a:r>
          </a:p>
          <a:p>
            <a:pPr marL="0" indent="0">
              <a:buNone/>
            </a:pPr>
            <a:r>
              <a:rPr lang="fr-FR" sz="2800" dirty="0" smtClean="0"/>
              <a:t>On remarque cependant que toutes les structures ont des points communs et le HTML5 nous fournit des balises de type block comme la balise &lt;div&gt; qui ont un rôle plus précis.</a:t>
            </a:r>
            <a:endParaRPr lang="fr-FR" sz="2800" dirty="0"/>
          </a:p>
        </p:txBody>
      </p:sp>
    </p:spTree>
    <p:extLst>
      <p:ext uri="{BB962C8B-B14F-4D97-AF65-F5344CB8AC3E}">
        <p14:creationId xmlns:p14="http://schemas.microsoft.com/office/powerpoint/2010/main" val="2591518509"/>
      </p:ext>
    </p:extLst>
  </p:cSld>
  <p:clrMapOvr>
    <a:masterClrMapping/>
  </p:clrMapOvr>
  <p:transition spd="slow">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Structure d'une page HTML5</a:t>
            </a:r>
            <a:endParaRPr lang="fr-FR" dirty="0"/>
          </a:p>
        </p:txBody>
      </p:sp>
      <p:sp>
        <p:nvSpPr>
          <p:cNvPr id="3" name="Espace réservé du contenu 2"/>
          <p:cNvSpPr>
            <a:spLocks noGrp="1"/>
          </p:cNvSpPr>
          <p:nvPr>
            <p:ph idx="1"/>
          </p:nvPr>
        </p:nvSpPr>
        <p:spPr>
          <a:xfrm>
            <a:off x="762000" y="1596413"/>
            <a:ext cx="8202488" cy="4784915"/>
          </a:xfrm>
        </p:spPr>
        <p:txBody>
          <a:bodyPr>
            <a:normAutofit fontScale="92500" lnSpcReduction="20000"/>
          </a:bodyPr>
          <a:lstStyle/>
          <a:p>
            <a:pPr marL="0" indent="0">
              <a:buNone/>
            </a:pPr>
            <a:r>
              <a:rPr lang="fr-FR" sz="2800" dirty="0" smtClean="0"/>
              <a:t>&lt;header&gt;	l'en-tête ou introduction,</a:t>
            </a:r>
          </a:p>
          <a:p>
            <a:pPr marL="0" indent="0">
              <a:buNone/>
            </a:pPr>
            <a:r>
              <a:rPr lang="fr-FR" sz="2800" dirty="0" smtClean="0"/>
              <a:t>&lt;</a:t>
            </a:r>
            <a:r>
              <a:rPr lang="fr-FR" sz="2800" dirty="0" err="1" smtClean="0"/>
              <a:t>footer</a:t>
            </a:r>
            <a:r>
              <a:rPr lang="fr-FR" sz="2800" dirty="0" smtClean="0"/>
              <a:t>&gt;	le pied de page ou conclusion,</a:t>
            </a:r>
          </a:p>
          <a:p>
            <a:pPr marL="0" indent="0">
              <a:buNone/>
            </a:pPr>
            <a:r>
              <a:rPr lang="fr-FR" sz="2800" dirty="0" smtClean="0"/>
              <a:t>&lt;</a:t>
            </a:r>
            <a:r>
              <a:rPr lang="fr-FR" sz="2800" dirty="0" err="1" smtClean="0"/>
              <a:t>nav</a:t>
            </a:r>
            <a:r>
              <a:rPr lang="fr-FR" sz="2800" dirty="0" smtClean="0"/>
              <a:t>&gt;		la barre de navigation ou barre des menus,</a:t>
            </a:r>
          </a:p>
          <a:p>
            <a:pPr marL="0" indent="0">
              <a:buNone/>
            </a:pPr>
            <a:r>
              <a:rPr lang="fr-FR" sz="2800" dirty="0" smtClean="0"/>
              <a:t>&lt;section&gt;	groupe de contenus de même type,</a:t>
            </a:r>
          </a:p>
          <a:p>
            <a:pPr marL="0" indent="0">
              <a:buNone/>
            </a:pPr>
            <a:r>
              <a:rPr lang="fr-FR" sz="2800" dirty="0" smtClean="0"/>
              <a:t>&lt;</a:t>
            </a:r>
            <a:r>
              <a:rPr lang="fr-FR" sz="2800" dirty="0" err="1" smtClean="0"/>
              <a:t>aside</a:t>
            </a:r>
            <a:r>
              <a:rPr lang="fr-FR" sz="2800" dirty="0" smtClean="0"/>
              <a:t>&gt;	complément d'informations,</a:t>
            </a:r>
          </a:p>
          <a:p>
            <a:pPr marL="0" indent="0">
              <a:buNone/>
            </a:pPr>
            <a:r>
              <a:rPr lang="fr-FR" sz="2800" dirty="0" smtClean="0"/>
              <a:t>&lt;article&gt;	ensemble autonome d'informations,</a:t>
            </a:r>
          </a:p>
          <a:p>
            <a:pPr marL="0" indent="0">
              <a:buNone/>
            </a:pPr>
            <a:r>
              <a:rPr lang="fr-FR" sz="2800" i="1" dirty="0" smtClean="0">
                <a:solidFill>
                  <a:schemeClr val="accent2">
                    <a:lumMod val="50000"/>
                  </a:schemeClr>
                </a:solidFill>
              </a:rPr>
              <a:t>et plus spécifiques </a:t>
            </a:r>
            <a:r>
              <a:rPr lang="fr-FR" sz="2800" dirty="0" smtClean="0">
                <a:solidFill>
                  <a:schemeClr val="accent2">
                    <a:lumMod val="50000"/>
                  </a:schemeClr>
                </a:solidFill>
              </a:rPr>
              <a:t>:</a:t>
            </a:r>
          </a:p>
          <a:p>
            <a:pPr marL="0" indent="0">
              <a:buNone/>
            </a:pPr>
            <a:r>
              <a:rPr lang="fr-FR" sz="2800" dirty="0" smtClean="0"/>
              <a:t>&lt;</a:t>
            </a:r>
            <a:r>
              <a:rPr lang="fr-FR" sz="2800" dirty="0" err="1" smtClean="0"/>
              <a:t>map</a:t>
            </a:r>
            <a:r>
              <a:rPr lang="fr-FR" sz="2800" dirty="0" smtClean="0"/>
              <a:t>&gt;</a:t>
            </a:r>
            <a:r>
              <a:rPr lang="fr-FR" sz="2800" dirty="0" smtClean="0">
                <a:solidFill>
                  <a:schemeClr val="accent2">
                    <a:lumMod val="50000"/>
                  </a:schemeClr>
                </a:solidFill>
              </a:rPr>
              <a:t>	</a:t>
            </a:r>
            <a:r>
              <a:rPr lang="fr-FR" sz="2800" dirty="0" smtClean="0"/>
              <a:t>images </a:t>
            </a:r>
            <a:r>
              <a:rPr lang="fr-FR" sz="2800" dirty="0" err="1" smtClean="0"/>
              <a:t>clickables</a:t>
            </a:r>
            <a:r>
              <a:rPr lang="fr-FR" sz="2800" dirty="0" smtClean="0"/>
              <a:t>,</a:t>
            </a:r>
          </a:p>
          <a:p>
            <a:pPr marL="0" indent="0">
              <a:buNone/>
            </a:pPr>
            <a:r>
              <a:rPr lang="fr-FR" sz="2800" dirty="0" smtClean="0"/>
              <a:t>&lt;</a:t>
            </a:r>
            <a:r>
              <a:rPr lang="fr-FR" sz="2800" dirty="0" err="1" smtClean="0"/>
              <a:t>canvas</a:t>
            </a:r>
            <a:r>
              <a:rPr lang="fr-FR" sz="2800" dirty="0" smtClean="0"/>
              <a:t>&gt;	ensemble de pixels géré avec javascript,</a:t>
            </a:r>
          </a:p>
          <a:p>
            <a:pPr marL="0" indent="0">
              <a:buNone/>
            </a:pPr>
            <a:r>
              <a:rPr lang="fr-FR" sz="2800" dirty="0" smtClean="0"/>
              <a:t>&lt;audio&gt;	contenu sonore</a:t>
            </a:r>
          </a:p>
          <a:p>
            <a:pPr marL="0" indent="0">
              <a:buNone/>
            </a:pPr>
            <a:r>
              <a:rPr lang="fr-FR" sz="2800" dirty="0" smtClean="0"/>
              <a:t>&lt;</a:t>
            </a:r>
            <a:r>
              <a:rPr lang="fr-FR" sz="2800" dirty="0" err="1" smtClean="0"/>
              <a:t>video</a:t>
            </a:r>
            <a:r>
              <a:rPr lang="fr-FR" sz="2800" dirty="0" smtClean="0"/>
              <a:t>&gt;	intégration d'une vidéo</a:t>
            </a:r>
          </a:p>
          <a:p>
            <a:pPr marL="0" indent="0">
              <a:buNone/>
            </a:pPr>
            <a:endParaRPr lang="fr-FR" sz="2800" dirty="0" smtClean="0"/>
          </a:p>
          <a:p>
            <a:pPr marL="0" indent="0">
              <a:buNone/>
            </a:pPr>
            <a:endParaRPr lang="fr-FR" sz="2800" dirty="0"/>
          </a:p>
        </p:txBody>
      </p:sp>
    </p:spTree>
    <p:extLst>
      <p:ext uri="{BB962C8B-B14F-4D97-AF65-F5344CB8AC3E}">
        <p14:creationId xmlns:p14="http://schemas.microsoft.com/office/powerpoint/2010/main" val="4062022637"/>
      </p:ext>
    </p:extLst>
  </p:cSld>
  <p:clrMapOvr>
    <a:masterClrMapping/>
  </p:clrMapOvr>
  <p:transition spd="slow">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Structure d'une page HTML5</a:t>
            </a:r>
            <a:endParaRPr lang="fr-FR" dirty="0"/>
          </a:p>
        </p:txBody>
      </p:sp>
      <p:sp>
        <p:nvSpPr>
          <p:cNvPr id="3" name="Espace réservé du contenu 2"/>
          <p:cNvSpPr>
            <a:spLocks noGrp="1"/>
          </p:cNvSpPr>
          <p:nvPr>
            <p:ph idx="1"/>
          </p:nvPr>
        </p:nvSpPr>
        <p:spPr>
          <a:xfrm>
            <a:off x="762000" y="1596413"/>
            <a:ext cx="8202488" cy="4784915"/>
          </a:xfrm>
        </p:spPr>
        <p:txBody>
          <a:bodyPr>
            <a:normAutofit fontScale="92500" lnSpcReduction="10000"/>
          </a:bodyPr>
          <a:lstStyle/>
          <a:p>
            <a:pPr marL="0" indent="0">
              <a:buNone/>
            </a:pPr>
            <a:r>
              <a:rPr lang="fr-FR" sz="2800" b="1" dirty="0" smtClean="0">
                <a:solidFill>
                  <a:schemeClr val="accent2">
                    <a:lumMod val="75000"/>
                  </a:schemeClr>
                </a:solidFill>
              </a:rPr>
              <a:t>&lt;header&gt;	</a:t>
            </a:r>
          </a:p>
          <a:p>
            <a:pPr marL="0" indent="0">
              <a:buNone/>
            </a:pPr>
            <a:r>
              <a:rPr lang="fr-FR" sz="2800" dirty="0" smtClean="0"/>
              <a:t>pour définir l'en-tête de la page ou l'introduction de n'importe quelle section,</a:t>
            </a:r>
          </a:p>
          <a:p>
            <a:pPr marL="0" indent="0">
              <a:buNone/>
            </a:pPr>
            <a:r>
              <a:rPr lang="fr-FR" sz="2800" b="1" dirty="0">
                <a:solidFill>
                  <a:schemeClr val="accent2">
                    <a:lumMod val="75000"/>
                  </a:schemeClr>
                </a:solidFill>
              </a:rPr>
              <a:t>&lt;</a:t>
            </a:r>
            <a:r>
              <a:rPr lang="fr-FR" sz="2800" b="1" dirty="0" err="1">
                <a:solidFill>
                  <a:schemeClr val="accent2">
                    <a:lumMod val="75000"/>
                  </a:schemeClr>
                </a:solidFill>
              </a:rPr>
              <a:t>footer</a:t>
            </a:r>
            <a:r>
              <a:rPr lang="fr-FR" sz="2800" b="1" dirty="0">
                <a:solidFill>
                  <a:schemeClr val="accent2">
                    <a:lumMod val="75000"/>
                  </a:schemeClr>
                </a:solidFill>
              </a:rPr>
              <a:t>&gt;</a:t>
            </a:r>
            <a:r>
              <a:rPr lang="fr-FR" sz="2800" dirty="0" smtClean="0"/>
              <a:t>	</a:t>
            </a:r>
          </a:p>
          <a:p>
            <a:pPr marL="0" indent="0">
              <a:buNone/>
            </a:pPr>
            <a:r>
              <a:rPr lang="fr-FR" sz="2800" dirty="0" smtClean="0"/>
              <a:t>pour définir le pied de page ou la conclusion d'une section ou d'un article,</a:t>
            </a:r>
          </a:p>
          <a:p>
            <a:pPr marL="0" indent="0">
              <a:buNone/>
            </a:pPr>
            <a:r>
              <a:rPr lang="fr-FR" sz="2800" b="1" dirty="0">
                <a:solidFill>
                  <a:schemeClr val="accent2">
                    <a:lumMod val="75000"/>
                  </a:schemeClr>
                </a:solidFill>
              </a:rPr>
              <a:t>&lt;</a:t>
            </a:r>
            <a:r>
              <a:rPr lang="fr-FR" sz="2800" b="1" dirty="0" err="1">
                <a:solidFill>
                  <a:schemeClr val="accent2">
                    <a:lumMod val="75000"/>
                  </a:schemeClr>
                </a:solidFill>
              </a:rPr>
              <a:t>nav</a:t>
            </a:r>
            <a:r>
              <a:rPr lang="fr-FR" sz="2800" b="1" dirty="0">
                <a:solidFill>
                  <a:schemeClr val="accent2">
                    <a:lumMod val="75000"/>
                  </a:schemeClr>
                </a:solidFill>
              </a:rPr>
              <a:t>&gt;	</a:t>
            </a:r>
            <a:r>
              <a:rPr lang="fr-FR" sz="2800" dirty="0" smtClean="0"/>
              <a:t>	</a:t>
            </a:r>
          </a:p>
          <a:p>
            <a:pPr marL="0" indent="0">
              <a:buNone/>
            </a:pPr>
            <a:r>
              <a:rPr lang="fr-FR" sz="2800" dirty="0" smtClean="0"/>
              <a:t>pour définir les liens de navigation ou les menus de la page,</a:t>
            </a:r>
          </a:p>
          <a:p>
            <a:pPr marL="0" indent="0">
              <a:buNone/>
            </a:pPr>
            <a:r>
              <a:rPr lang="fr-FR" sz="2800" dirty="0" smtClean="0"/>
              <a:t>&lt;section&gt;	groupe de contenus de même type,</a:t>
            </a:r>
          </a:p>
          <a:p>
            <a:pPr marL="0" indent="0">
              <a:buNone/>
            </a:pPr>
            <a:r>
              <a:rPr lang="fr-FR" sz="2800" dirty="0" smtClean="0"/>
              <a:t>&lt;</a:t>
            </a:r>
            <a:r>
              <a:rPr lang="fr-FR" sz="2800" dirty="0" err="1" smtClean="0"/>
              <a:t>aside</a:t>
            </a:r>
            <a:r>
              <a:rPr lang="fr-FR" sz="2800" dirty="0" smtClean="0"/>
              <a:t>&gt;	complément d'informations,</a:t>
            </a:r>
          </a:p>
          <a:p>
            <a:pPr marL="0" indent="0">
              <a:buNone/>
            </a:pPr>
            <a:r>
              <a:rPr lang="fr-FR" sz="2800" dirty="0" smtClean="0"/>
              <a:t>&lt;article&gt;	ensemble autonome d'informations,</a:t>
            </a:r>
          </a:p>
          <a:p>
            <a:pPr marL="0" indent="0">
              <a:buNone/>
            </a:pPr>
            <a:endParaRPr lang="fr-FR" sz="2800" dirty="0" smtClean="0"/>
          </a:p>
          <a:p>
            <a:pPr marL="0" indent="0">
              <a:buNone/>
            </a:pPr>
            <a:endParaRPr lang="fr-FR" sz="2800" dirty="0"/>
          </a:p>
        </p:txBody>
      </p:sp>
    </p:spTree>
    <p:extLst>
      <p:ext uri="{BB962C8B-B14F-4D97-AF65-F5344CB8AC3E}">
        <p14:creationId xmlns:p14="http://schemas.microsoft.com/office/powerpoint/2010/main" val="3662129334"/>
      </p:ext>
    </p:extLst>
  </p:cSld>
  <p:clrMapOvr>
    <a:masterClrMapping/>
  </p:clrMapOvr>
  <p:transition spd="slow">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Structure d'une page HTML5</a:t>
            </a:r>
            <a:endParaRPr lang="fr-FR" dirty="0"/>
          </a:p>
        </p:txBody>
      </p:sp>
      <p:sp>
        <p:nvSpPr>
          <p:cNvPr id="3" name="Espace réservé du contenu 2"/>
          <p:cNvSpPr>
            <a:spLocks noGrp="1"/>
          </p:cNvSpPr>
          <p:nvPr>
            <p:ph idx="1"/>
          </p:nvPr>
        </p:nvSpPr>
        <p:spPr>
          <a:xfrm>
            <a:off x="762000" y="1596413"/>
            <a:ext cx="8202488" cy="4784915"/>
          </a:xfrm>
        </p:spPr>
        <p:txBody>
          <a:bodyPr>
            <a:normAutofit fontScale="92500" lnSpcReduction="20000"/>
          </a:bodyPr>
          <a:lstStyle/>
          <a:p>
            <a:pPr marL="0" indent="0">
              <a:buNone/>
            </a:pPr>
            <a:r>
              <a:rPr lang="fr-FR" sz="2800" b="1" dirty="0" smtClean="0">
                <a:solidFill>
                  <a:schemeClr val="accent2">
                    <a:lumMod val="75000"/>
                  </a:schemeClr>
                </a:solidFill>
              </a:rPr>
              <a:t>&lt;</a:t>
            </a:r>
            <a:r>
              <a:rPr lang="fr-FR" sz="2800" b="1" dirty="0">
                <a:solidFill>
                  <a:schemeClr val="accent2">
                    <a:lumMod val="75000"/>
                  </a:schemeClr>
                </a:solidFill>
              </a:rPr>
              <a:t>section&gt;</a:t>
            </a:r>
            <a:r>
              <a:rPr lang="fr-FR" sz="2800" dirty="0" smtClean="0"/>
              <a:t>	</a:t>
            </a:r>
          </a:p>
          <a:p>
            <a:pPr marL="0" indent="0">
              <a:buNone/>
            </a:pPr>
            <a:r>
              <a:rPr lang="fr-FR" sz="2800" dirty="0" smtClean="0"/>
              <a:t>groupe de contenus sur un même sujet, sur une même fonctionnalité ou regroupant des éléments de même type (outils, photos, applications, etc...)</a:t>
            </a:r>
          </a:p>
          <a:p>
            <a:pPr marL="0" indent="0">
              <a:buNone/>
            </a:pPr>
            <a:r>
              <a:rPr lang="fr-FR" sz="2800" b="1" dirty="0">
                <a:solidFill>
                  <a:schemeClr val="accent2">
                    <a:lumMod val="75000"/>
                  </a:schemeClr>
                </a:solidFill>
              </a:rPr>
              <a:t>&lt;</a:t>
            </a:r>
            <a:r>
              <a:rPr lang="fr-FR" sz="2800" b="1" dirty="0" err="1">
                <a:solidFill>
                  <a:schemeClr val="accent2">
                    <a:lumMod val="75000"/>
                  </a:schemeClr>
                </a:solidFill>
              </a:rPr>
              <a:t>aside</a:t>
            </a:r>
            <a:r>
              <a:rPr lang="fr-FR" sz="2800" b="1" dirty="0">
                <a:solidFill>
                  <a:schemeClr val="accent2">
                    <a:lumMod val="75000"/>
                  </a:schemeClr>
                </a:solidFill>
              </a:rPr>
              <a:t>&gt;	</a:t>
            </a:r>
          </a:p>
          <a:p>
            <a:pPr marL="0" indent="0">
              <a:buNone/>
            </a:pPr>
            <a:r>
              <a:rPr lang="fr-FR" sz="2800" dirty="0" smtClean="0"/>
              <a:t>groupe </a:t>
            </a:r>
            <a:r>
              <a:rPr lang="fr-FR" sz="2800" dirty="0"/>
              <a:t>d'informations </a:t>
            </a:r>
            <a:r>
              <a:rPr lang="fr-FR" sz="2800" dirty="0" smtClean="0"/>
              <a:t>complémentaires au contenu qui l'entoure. Peut ne pas être en lien direct avec le contenu mais des outils ou des éléments permettant de compléter le contenu,</a:t>
            </a:r>
          </a:p>
          <a:p>
            <a:pPr marL="0" indent="0">
              <a:buNone/>
            </a:pPr>
            <a:r>
              <a:rPr lang="fr-FR" sz="2800" dirty="0" smtClean="0"/>
              <a:t> </a:t>
            </a:r>
            <a:r>
              <a:rPr lang="fr-FR" sz="2800" b="1" dirty="0">
                <a:solidFill>
                  <a:schemeClr val="accent2">
                    <a:lumMod val="75000"/>
                  </a:schemeClr>
                </a:solidFill>
              </a:rPr>
              <a:t>&lt;article&gt;</a:t>
            </a:r>
            <a:r>
              <a:rPr lang="fr-FR" sz="2800" dirty="0" smtClean="0"/>
              <a:t>	</a:t>
            </a:r>
          </a:p>
          <a:p>
            <a:pPr marL="0" indent="0">
              <a:buNone/>
            </a:pPr>
            <a:r>
              <a:rPr lang="fr-FR" sz="2800" dirty="0" smtClean="0"/>
              <a:t>ensemble autonome d'informations. Un article est souvent indépendant du contenu et contient tout ce qui est nécessaire à sa compréhension.</a:t>
            </a:r>
          </a:p>
          <a:p>
            <a:pPr marL="0" indent="0">
              <a:buNone/>
            </a:pPr>
            <a:endParaRPr lang="fr-FR" sz="2800" dirty="0" smtClean="0"/>
          </a:p>
          <a:p>
            <a:pPr marL="0" indent="0">
              <a:buNone/>
            </a:pPr>
            <a:endParaRPr lang="fr-FR" sz="2800" dirty="0"/>
          </a:p>
        </p:txBody>
      </p:sp>
    </p:spTree>
    <p:extLst>
      <p:ext uri="{BB962C8B-B14F-4D97-AF65-F5344CB8AC3E}">
        <p14:creationId xmlns:p14="http://schemas.microsoft.com/office/powerpoint/2010/main" val="3709506883"/>
      </p:ext>
    </p:extLst>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p:cNvSpPr>
          <p:nvPr>
            <p:ph type="title"/>
          </p:nvPr>
        </p:nvSpPr>
        <p:spPr>
          <a:xfrm>
            <a:off x="762000" y="269875"/>
            <a:ext cx="8077200" cy="855663"/>
          </a:xfrm>
        </p:spPr>
        <p:txBody>
          <a:bodyPr/>
          <a:lstStyle/>
          <a:p>
            <a:r>
              <a:rPr smtClean="0"/>
              <a:t>Schéma du processus statique</a:t>
            </a:r>
          </a:p>
        </p:txBody>
      </p:sp>
      <p:pic>
        <p:nvPicPr>
          <p:cNvPr id="8195" name="Picture 2" descr="C:\Users\admin\AppData\Local\Microsoft\Windows\Temporary Internet Files\Content.IE5\DXG7HGS7\MC90043154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663" y="1916113"/>
            <a:ext cx="1511300"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3" descr="C:\Users\admin\AppData\Local\Microsoft\Windows\Temporary Internet Files\Content.IE5\PUO5OW2T\MC90042477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5" y="1795463"/>
            <a:ext cx="1450975"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Connecteur droit avec flèche 4"/>
          <p:cNvCxnSpPr/>
          <p:nvPr/>
        </p:nvCxnSpPr>
        <p:spPr>
          <a:xfrm>
            <a:off x="2916238" y="2205038"/>
            <a:ext cx="3455987"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8198" name="ZoneTexte 6"/>
          <p:cNvSpPr txBox="1">
            <a:spLocks noChangeArrowheads="1"/>
          </p:cNvSpPr>
          <p:nvPr/>
        </p:nvSpPr>
        <p:spPr bwMode="auto">
          <a:xfrm>
            <a:off x="2916238" y="1795463"/>
            <a:ext cx="3730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fr-FR">
                <a:sym typeface="Wingdings" pitchFamily="2" charset="2"/>
              </a:rPr>
              <a:t> </a:t>
            </a:r>
            <a:r>
              <a:rPr lang="fr-FR"/>
              <a:t>http://monsite.fr/index.html</a:t>
            </a:r>
          </a:p>
        </p:txBody>
      </p:sp>
      <p:pic>
        <p:nvPicPr>
          <p:cNvPr id="8199" name="Picture 4" descr="C:\Users\admin\AppData\Local\Microsoft\Windows\Temporary Internet Files\Content.IE5\NH81DVQZ\MC90043388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1138" y="5229225"/>
            <a:ext cx="1273175" cy="127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Connecteur droit avec flèche 10"/>
          <p:cNvCxnSpPr/>
          <p:nvPr/>
        </p:nvCxnSpPr>
        <p:spPr>
          <a:xfrm>
            <a:off x="7313613" y="3752850"/>
            <a:ext cx="0" cy="129540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8201" name="ZoneTexte 8"/>
          <p:cNvSpPr txBox="1">
            <a:spLocks noChangeArrowheads="1"/>
          </p:cNvSpPr>
          <p:nvPr/>
        </p:nvSpPr>
        <p:spPr bwMode="auto">
          <a:xfrm>
            <a:off x="7451725" y="4076700"/>
            <a:ext cx="15128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fr-FR">
                <a:sym typeface="Wingdings" pitchFamily="2" charset="2"/>
              </a:rPr>
              <a:t> </a:t>
            </a:r>
            <a:r>
              <a:rPr lang="fr-FR"/>
              <a:t>Recherche du fichier</a:t>
            </a:r>
          </a:p>
        </p:txBody>
      </p:sp>
      <p:cxnSp>
        <p:nvCxnSpPr>
          <p:cNvPr id="14" name="Connecteur droit avec flèche 13"/>
          <p:cNvCxnSpPr/>
          <p:nvPr/>
        </p:nvCxnSpPr>
        <p:spPr>
          <a:xfrm flipH="1">
            <a:off x="2493963" y="3213100"/>
            <a:ext cx="3878262"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flipV="1">
            <a:off x="6875463" y="3829050"/>
            <a:ext cx="0" cy="114300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8204" name="ZoneTexte 16"/>
          <p:cNvSpPr txBox="1">
            <a:spLocks noChangeArrowheads="1"/>
          </p:cNvSpPr>
          <p:nvPr/>
        </p:nvSpPr>
        <p:spPr bwMode="auto">
          <a:xfrm>
            <a:off x="4433888" y="4076700"/>
            <a:ext cx="22129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fr-FR">
                <a:sym typeface="Wingdings" pitchFamily="2" charset="2"/>
              </a:rPr>
              <a:t> </a:t>
            </a:r>
            <a:r>
              <a:rPr lang="fr-FR"/>
              <a:t>Récupération de la page</a:t>
            </a:r>
          </a:p>
        </p:txBody>
      </p:sp>
      <p:sp>
        <p:nvSpPr>
          <p:cNvPr id="8205" name="ZoneTexte 18"/>
          <p:cNvSpPr txBox="1">
            <a:spLocks noChangeArrowheads="1"/>
          </p:cNvSpPr>
          <p:nvPr/>
        </p:nvSpPr>
        <p:spPr bwMode="auto">
          <a:xfrm>
            <a:off x="3203575" y="2732088"/>
            <a:ext cx="2736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fr-FR">
                <a:sym typeface="Wingdings" pitchFamily="2" charset="2"/>
              </a:rPr>
              <a:t> </a:t>
            </a:r>
            <a:r>
              <a:rPr lang="fr-FR"/>
              <a:t>Transfert de la page</a:t>
            </a:r>
          </a:p>
        </p:txBody>
      </p:sp>
      <p:sp>
        <p:nvSpPr>
          <p:cNvPr id="27" name="Rectangle à coins arrondis 26"/>
          <p:cNvSpPr/>
          <p:nvPr/>
        </p:nvSpPr>
        <p:spPr>
          <a:xfrm>
            <a:off x="1139825" y="1158875"/>
            <a:ext cx="1379538" cy="3937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fr-FR" dirty="0"/>
              <a:t>Client</a:t>
            </a:r>
          </a:p>
        </p:txBody>
      </p:sp>
      <p:sp>
        <p:nvSpPr>
          <p:cNvPr id="28" name="Rectangle à coins arrondis 27"/>
          <p:cNvSpPr/>
          <p:nvPr/>
        </p:nvSpPr>
        <p:spPr>
          <a:xfrm>
            <a:off x="6372225" y="1158875"/>
            <a:ext cx="1379538" cy="393700"/>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fr-FR" dirty="0"/>
              <a:t>Serveur</a:t>
            </a:r>
          </a:p>
        </p:txBody>
      </p:sp>
    </p:spTree>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Structure d'une page HTML5</a:t>
            </a:r>
            <a:endParaRPr lang="fr-FR" dirty="0"/>
          </a:p>
        </p:txBody>
      </p:sp>
      <p:sp>
        <p:nvSpPr>
          <p:cNvPr id="5" name="ZoneTexte 4"/>
          <p:cNvSpPr txBox="1"/>
          <p:nvPr/>
        </p:nvSpPr>
        <p:spPr>
          <a:xfrm>
            <a:off x="1115616" y="1628800"/>
            <a:ext cx="3672408" cy="369332"/>
          </a:xfrm>
          <a:prstGeom prst="rect">
            <a:avLst/>
          </a:prstGeom>
          <a:noFill/>
        </p:spPr>
        <p:txBody>
          <a:bodyPr wrap="square" rtlCol="0">
            <a:spAutoFit/>
          </a:bodyPr>
          <a:lstStyle/>
          <a:p>
            <a:r>
              <a:rPr lang="fr-FR" dirty="0" smtClean="0"/>
              <a:t>Quelques exemples :</a:t>
            </a:r>
            <a:endParaRPr lang="fr-FR" dirty="0"/>
          </a:p>
        </p:txBody>
      </p:sp>
      <p:sp>
        <p:nvSpPr>
          <p:cNvPr id="6" name="Rectangle 5"/>
          <p:cNvSpPr/>
          <p:nvPr/>
        </p:nvSpPr>
        <p:spPr>
          <a:xfrm>
            <a:off x="1115616" y="2132856"/>
            <a:ext cx="2808312" cy="43204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chemeClr val="tx1"/>
                </a:solidFill>
                <a:effectLst>
                  <a:outerShdw blurRad="38100" dist="19050" dir="2700000" algn="tl" rotWithShape="0">
                    <a:schemeClr val="dk1">
                      <a:alpha val="40000"/>
                    </a:schemeClr>
                  </a:outerShdw>
                </a:effectLst>
              </a:rPr>
              <a:t>Entête</a:t>
            </a:r>
            <a:endParaRPr lang="fr-FR" dirty="0"/>
          </a:p>
        </p:txBody>
      </p:sp>
      <p:sp>
        <p:nvSpPr>
          <p:cNvPr id="7" name="Rectangle 6"/>
          <p:cNvSpPr/>
          <p:nvPr/>
        </p:nvSpPr>
        <p:spPr>
          <a:xfrm>
            <a:off x="1115616" y="3176972"/>
            <a:ext cx="2088232" cy="253011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chemeClr val="tx1"/>
                </a:solidFill>
                <a:effectLst>
                  <a:outerShdw blurRad="38100" dist="19050" dir="2700000" algn="tl" rotWithShape="0">
                    <a:schemeClr val="dk1">
                      <a:alpha val="40000"/>
                    </a:schemeClr>
                  </a:outerShdw>
                </a:effectLst>
              </a:rPr>
              <a:t>Corps de la page</a:t>
            </a:r>
            <a:endParaRPr lang="fr-FR"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1115616" y="2699628"/>
            <a:ext cx="2808312" cy="29732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chemeClr val="tx1"/>
                </a:solidFill>
                <a:effectLst>
                  <a:outerShdw blurRad="38100" dist="19050" dir="2700000" algn="tl" rotWithShape="0">
                    <a:schemeClr val="dk1">
                      <a:alpha val="40000"/>
                    </a:schemeClr>
                  </a:outerShdw>
                </a:effectLst>
              </a:rPr>
              <a:t>Barre de navigation</a:t>
            </a:r>
            <a:endParaRPr lang="fr-FR"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3347864" y="3179762"/>
            <a:ext cx="576064" cy="132935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dirty="0" smtClean="0">
                <a:ln w="0"/>
                <a:solidFill>
                  <a:schemeClr val="tx1"/>
                </a:solidFill>
                <a:effectLst>
                  <a:outerShdw blurRad="38100" dist="19050" dir="2700000" algn="tl" rotWithShape="0">
                    <a:schemeClr val="dk1">
                      <a:alpha val="40000"/>
                    </a:schemeClr>
                  </a:outerShdw>
                </a:effectLst>
              </a:rPr>
              <a:t>Complément</a:t>
            </a:r>
            <a:endParaRPr lang="fr-FR" dirty="0"/>
          </a:p>
        </p:txBody>
      </p:sp>
      <p:sp>
        <p:nvSpPr>
          <p:cNvPr id="10" name="Rectangle 9"/>
          <p:cNvSpPr/>
          <p:nvPr/>
        </p:nvSpPr>
        <p:spPr>
          <a:xfrm>
            <a:off x="1093201" y="5851105"/>
            <a:ext cx="2808312" cy="50405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chemeClr val="tx1"/>
                </a:solidFill>
                <a:effectLst>
                  <a:outerShdw blurRad="38100" dist="19050" dir="2700000" algn="tl" rotWithShape="0">
                    <a:schemeClr val="dk1">
                      <a:alpha val="40000"/>
                    </a:schemeClr>
                  </a:outerShdw>
                </a:effectLst>
              </a:rPr>
              <a:t>Pied de page</a:t>
            </a:r>
            <a:endParaRPr lang="fr-FR"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5724128" y="2132856"/>
            <a:ext cx="2808312" cy="43204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chemeClr val="tx1"/>
                </a:solidFill>
                <a:effectLst>
                  <a:outerShdw blurRad="38100" dist="19050" dir="2700000" algn="tl" rotWithShape="0">
                    <a:schemeClr val="dk1">
                      <a:alpha val="40000"/>
                    </a:schemeClr>
                  </a:outerShdw>
                </a:effectLst>
              </a:rPr>
              <a:t>&lt;header&gt;</a:t>
            </a:r>
            <a:endParaRPr lang="fr-FR" dirty="0"/>
          </a:p>
        </p:txBody>
      </p:sp>
      <p:sp>
        <p:nvSpPr>
          <p:cNvPr id="18" name="Rectangle 17"/>
          <p:cNvSpPr/>
          <p:nvPr/>
        </p:nvSpPr>
        <p:spPr>
          <a:xfrm>
            <a:off x="5724128" y="3176972"/>
            <a:ext cx="2088232" cy="253011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chemeClr val="tx1"/>
                </a:solidFill>
                <a:effectLst>
                  <a:outerShdw blurRad="38100" dist="19050" dir="2700000" algn="tl" rotWithShape="0">
                    <a:schemeClr val="dk1">
                      <a:alpha val="40000"/>
                    </a:schemeClr>
                  </a:outerShdw>
                </a:effectLst>
              </a:rPr>
              <a:t>&lt;section&gt;</a:t>
            </a:r>
            <a:endParaRPr lang="fr-FR" dirty="0">
              <a:ln w="0"/>
              <a:solidFill>
                <a:schemeClr val="tx1"/>
              </a:solidFill>
              <a:effectLst>
                <a:outerShdw blurRad="38100" dist="19050" dir="2700000" algn="tl" rotWithShape="0">
                  <a:schemeClr val="dk1">
                    <a:alpha val="40000"/>
                  </a:schemeClr>
                </a:outerShdw>
              </a:effectLst>
            </a:endParaRPr>
          </a:p>
        </p:txBody>
      </p:sp>
      <p:sp>
        <p:nvSpPr>
          <p:cNvPr id="19" name="Rectangle 18"/>
          <p:cNvSpPr/>
          <p:nvPr/>
        </p:nvSpPr>
        <p:spPr>
          <a:xfrm>
            <a:off x="5724128" y="2699628"/>
            <a:ext cx="2808312" cy="29732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chemeClr val="tx1"/>
                </a:solidFill>
                <a:effectLst>
                  <a:outerShdw blurRad="38100" dist="19050" dir="2700000" algn="tl" rotWithShape="0">
                    <a:schemeClr val="dk1">
                      <a:alpha val="40000"/>
                    </a:schemeClr>
                  </a:outerShdw>
                </a:effectLst>
              </a:rPr>
              <a:t>&lt;</a:t>
            </a:r>
            <a:r>
              <a:rPr lang="fr-FR" dirty="0" err="1" smtClean="0">
                <a:ln w="0"/>
                <a:solidFill>
                  <a:schemeClr val="tx1"/>
                </a:solidFill>
                <a:effectLst>
                  <a:outerShdw blurRad="38100" dist="19050" dir="2700000" algn="tl" rotWithShape="0">
                    <a:schemeClr val="dk1">
                      <a:alpha val="40000"/>
                    </a:schemeClr>
                  </a:outerShdw>
                </a:effectLst>
              </a:rPr>
              <a:t>nav</a:t>
            </a:r>
            <a:r>
              <a:rPr lang="fr-FR" dirty="0" smtClean="0">
                <a:ln w="0"/>
                <a:solidFill>
                  <a:schemeClr val="tx1"/>
                </a:solidFill>
                <a:effectLst>
                  <a:outerShdw blurRad="38100" dist="19050" dir="2700000" algn="tl" rotWithShape="0">
                    <a:schemeClr val="dk1">
                      <a:alpha val="40000"/>
                    </a:schemeClr>
                  </a:outerShdw>
                </a:effectLst>
              </a:rPr>
              <a:t>&gt;</a:t>
            </a:r>
            <a:endParaRPr lang="fr-FR" dirty="0">
              <a:ln w="0"/>
              <a:solidFill>
                <a:schemeClr val="tx1"/>
              </a:solidFill>
              <a:effectLst>
                <a:outerShdw blurRad="38100" dist="19050" dir="2700000" algn="tl" rotWithShape="0">
                  <a:schemeClr val="dk1">
                    <a:alpha val="40000"/>
                  </a:schemeClr>
                </a:outerShdw>
              </a:effectLst>
            </a:endParaRPr>
          </a:p>
        </p:txBody>
      </p:sp>
      <p:sp>
        <p:nvSpPr>
          <p:cNvPr id="20" name="Rectangle 19"/>
          <p:cNvSpPr/>
          <p:nvPr/>
        </p:nvSpPr>
        <p:spPr>
          <a:xfrm>
            <a:off x="7956376" y="3179762"/>
            <a:ext cx="576064" cy="132935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dirty="0" smtClean="0">
                <a:ln w="0"/>
                <a:solidFill>
                  <a:schemeClr val="tx1"/>
                </a:solidFill>
                <a:effectLst>
                  <a:outerShdw blurRad="38100" dist="19050" dir="2700000" algn="tl" rotWithShape="0">
                    <a:schemeClr val="dk1">
                      <a:alpha val="40000"/>
                    </a:schemeClr>
                  </a:outerShdw>
                </a:effectLst>
              </a:rPr>
              <a:t>&lt;</a:t>
            </a:r>
            <a:r>
              <a:rPr lang="fr-FR" dirty="0" err="1" smtClean="0">
                <a:ln w="0"/>
                <a:solidFill>
                  <a:schemeClr val="tx1"/>
                </a:solidFill>
                <a:effectLst>
                  <a:outerShdw blurRad="38100" dist="19050" dir="2700000" algn="tl" rotWithShape="0">
                    <a:schemeClr val="dk1">
                      <a:alpha val="40000"/>
                    </a:schemeClr>
                  </a:outerShdw>
                </a:effectLst>
              </a:rPr>
              <a:t>aside</a:t>
            </a:r>
            <a:r>
              <a:rPr lang="fr-FR" dirty="0" smtClean="0">
                <a:ln w="0"/>
                <a:solidFill>
                  <a:schemeClr val="tx1"/>
                </a:solidFill>
                <a:effectLst>
                  <a:outerShdw blurRad="38100" dist="19050" dir="2700000" algn="tl" rotWithShape="0">
                    <a:schemeClr val="dk1">
                      <a:alpha val="40000"/>
                    </a:schemeClr>
                  </a:outerShdw>
                </a:effectLst>
              </a:rPr>
              <a:t>&gt;</a:t>
            </a:r>
            <a:endParaRPr lang="fr-FR" dirty="0"/>
          </a:p>
        </p:txBody>
      </p:sp>
      <p:sp>
        <p:nvSpPr>
          <p:cNvPr id="21" name="Rectangle 20"/>
          <p:cNvSpPr/>
          <p:nvPr/>
        </p:nvSpPr>
        <p:spPr>
          <a:xfrm>
            <a:off x="5701713" y="5851105"/>
            <a:ext cx="2808312" cy="50405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chemeClr val="tx1"/>
                </a:solidFill>
                <a:effectLst>
                  <a:outerShdw blurRad="38100" dist="19050" dir="2700000" algn="tl" rotWithShape="0">
                    <a:schemeClr val="dk1">
                      <a:alpha val="40000"/>
                    </a:schemeClr>
                  </a:outerShdw>
                </a:effectLst>
              </a:rPr>
              <a:t>&lt;</a:t>
            </a:r>
            <a:r>
              <a:rPr lang="fr-FR" dirty="0" err="1" smtClean="0">
                <a:ln w="0"/>
                <a:solidFill>
                  <a:schemeClr val="tx1"/>
                </a:solidFill>
                <a:effectLst>
                  <a:outerShdw blurRad="38100" dist="19050" dir="2700000" algn="tl" rotWithShape="0">
                    <a:schemeClr val="dk1">
                      <a:alpha val="40000"/>
                    </a:schemeClr>
                  </a:outerShdw>
                </a:effectLst>
              </a:rPr>
              <a:t>footer</a:t>
            </a:r>
            <a:r>
              <a:rPr lang="fr-FR" dirty="0" smtClean="0">
                <a:ln w="0"/>
                <a:solidFill>
                  <a:schemeClr val="tx1"/>
                </a:solidFill>
                <a:effectLst>
                  <a:outerShdw blurRad="38100" dist="19050" dir="2700000" algn="tl" rotWithShape="0">
                    <a:schemeClr val="dk1">
                      <a:alpha val="40000"/>
                    </a:schemeClr>
                  </a:outerShdw>
                </a:effectLst>
              </a:rPr>
              <a:t>&gt;</a:t>
            </a:r>
            <a:endParaRPr lang="fr-FR" dirty="0">
              <a:ln w="0"/>
              <a:solidFill>
                <a:schemeClr val="tx1"/>
              </a:solidFill>
              <a:effectLst>
                <a:outerShdw blurRad="38100" dist="19050" dir="2700000" algn="tl" rotWithShape="0">
                  <a:schemeClr val="dk1">
                    <a:alpha val="40000"/>
                  </a:schemeClr>
                </a:outerShdw>
              </a:effectLst>
            </a:endParaRPr>
          </a:p>
        </p:txBody>
      </p:sp>
      <p:sp>
        <p:nvSpPr>
          <p:cNvPr id="3" name="Flèche droite 2"/>
          <p:cNvSpPr/>
          <p:nvPr/>
        </p:nvSpPr>
        <p:spPr>
          <a:xfrm>
            <a:off x="4427984" y="3933056"/>
            <a:ext cx="792088" cy="432048"/>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92090379"/>
      </p:ext>
    </p:extLst>
  </p:cSld>
  <p:clrMapOvr>
    <a:masterClrMapping/>
  </p:clrMapOvr>
  <p:transition spd="slow">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Structure d'une page HTML5</a:t>
            </a:r>
            <a:endParaRPr lang="fr-FR" dirty="0"/>
          </a:p>
        </p:txBody>
      </p:sp>
      <p:sp>
        <p:nvSpPr>
          <p:cNvPr id="5" name="ZoneTexte 4"/>
          <p:cNvSpPr txBox="1"/>
          <p:nvPr/>
        </p:nvSpPr>
        <p:spPr>
          <a:xfrm>
            <a:off x="1115616" y="1628800"/>
            <a:ext cx="3672408" cy="369332"/>
          </a:xfrm>
          <a:prstGeom prst="rect">
            <a:avLst/>
          </a:prstGeom>
          <a:noFill/>
        </p:spPr>
        <p:txBody>
          <a:bodyPr wrap="square" rtlCol="0">
            <a:spAutoFit/>
          </a:bodyPr>
          <a:lstStyle/>
          <a:p>
            <a:r>
              <a:rPr lang="fr-FR" dirty="0" smtClean="0"/>
              <a:t>:</a:t>
            </a:r>
            <a:endParaRPr lang="fr-FR" dirty="0"/>
          </a:p>
        </p:txBody>
      </p:sp>
      <p:sp>
        <p:nvSpPr>
          <p:cNvPr id="11" name="Rectangle 10"/>
          <p:cNvSpPr/>
          <p:nvPr/>
        </p:nvSpPr>
        <p:spPr>
          <a:xfrm>
            <a:off x="5580112" y="2132856"/>
            <a:ext cx="2808312" cy="72008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chemeClr val="tx1"/>
                </a:solidFill>
                <a:effectLst>
                  <a:outerShdw blurRad="38100" dist="19050" dir="2700000" algn="tl" rotWithShape="0">
                    <a:schemeClr val="dk1">
                      <a:alpha val="40000"/>
                    </a:schemeClr>
                  </a:outerShdw>
                </a:effectLst>
              </a:rPr>
              <a:t>&lt;header&gt;</a:t>
            </a:r>
            <a:endParaRPr lang="fr-FR" dirty="0"/>
          </a:p>
        </p:txBody>
      </p:sp>
      <p:sp>
        <p:nvSpPr>
          <p:cNvPr id="12" name="Rectangle 11"/>
          <p:cNvSpPr/>
          <p:nvPr/>
        </p:nvSpPr>
        <p:spPr>
          <a:xfrm>
            <a:off x="5613424" y="2996952"/>
            <a:ext cx="902792" cy="118813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fr-FR" dirty="0" smtClean="0">
                <a:ln w="0"/>
                <a:solidFill>
                  <a:schemeClr val="tx1"/>
                </a:solidFill>
                <a:effectLst>
                  <a:outerShdw blurRad="38100" dist="19050" dir="2700000" algn="tl" rotWithShape="0">
                    <a:schemeClr val="dk1">
                      <a:alpha val="40000"/>
                    </a:schemeClr>
                  </a:outerShdw>
                </a:effectLst>
              </a:rPr>
              <a:t>&lt;</a:t>
            </a:r>
            <a:r>
              <a:rPr lang="fr-FR" dirty="0" err="1" smtClean="0">
                <a:ln w="0"/>
                <a:solidFill>
                  <a:schemeClr val="tx1"/>
                </a:solidFill>
                <a:effectLst>
                  <a:outerShdw blurRad="38100" dist="19050" dir="2700000" algn="tl" rotWithShape="0">
                    <a:schemeClr val="dk1">
                      <a:alpha val="40000"/>
                    </a:schemeClr>
                  </a:outerShdw>
                </a:effectLst>
              </a:rPr>
              <a:t>nav</a:t>
            </a:r>
            <a:r>
              <a:rPr lang="fr-FR" dirty="0" smtClean="0">
                <a:ln w="0"/>
                <a:solidFill>
                  <a:schemeClr val="tx1"/>
                </a:solidFill>
                <a:effectLst>
                  <a:outerShdw blurRad="38100" dist="19050" dir="2700000" algn="tl" rotWithShape="0">
                    <a:schemeClr val="dk1">
                      <a:alpha val="40000"/>
                    </a:schemeClr>
                  </a:outerShdw>
                </a:effectLst>
              </a:rPr>
              <a:t>&gt;</a:t>
            </a:r>
            <a:endParaRPr lang="fr-FR"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5613424" y="4377734"/>
            <a:ext cx="902792" cy="132935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fr-FR" dirty="0" smtClean="0">
                <a:ln w="0"/>
                <a:solidFill>
                  <a:schemeClr val="tx1"/>
                </a:solidFill>
                <a:effectLst>
                  <a:outerShdw blurRad="38100" dist="19050" dir="2700000" algn="tl" rotWithShape="0">
                    <a:schemeClr val="dk1">
                      <a:alpha val="40000"/>
                    </a:schemeClr>
                  </a:outerShdw>
                </a:effectLst>
              </a:rPr>
              <a:t>&lt;</a:t>
            </a:r>
            <a:r>
              <a:rPr lang="fr-FR" dirty="0" err="1" smtClean="0">
                <a:ln w="0"/>
                <a:solidFill>
                  <a:schemeClr val="tx1"/>
                </a:solidFill>
                <a:effectLst>
                  <a:outerShdw blurRad="38100" dist="19050" dir="2700000" algn="tl" rotWithShape="0">
                    <a:schemeClr val="dk1">
                      <a:alpha val="40000"/>
                    </a:schemeClr>
                  </a:outerShdw>
                </a:effectLst>
              </a:rPr>
              <a:t>aside</a:t>
            </a:r>
            <a:r>
              <a:rPr lang="fr-FR" dirty="0" smtClean="0">
                <a:ln w="0"/>
                <a:solidFill>
                  <a:schemeClr val="tx1"/>
                </a:solidFill>
                <a:effectLst>
                  <a:outerShdw blurRad="38100" dist="19050" dir="2700000" algn="tl" rotWithShape="0">
                    <a:schemeClr val="dk1">
                      <a:alpha val="40000"/>
                    </a:schemeClr>
                  </a:outerShdw>
                </a:effectLst>
              </a:rPr>
              <a:t>&gt;</a:t>
            </a:r>
            <a:endParaRPr lang="fr-FR" dirty="0"/>
          </a:p>
        </p:txBody>
      </p:sp>
      <p:sp>
        <p:nvSpPr>
          <p:cNvPr id="16" name="Rectangle 15"/>
          <p:cNvSpPr/>
          <p:nvPr/>
        </p:nvSpPr>
        <p:spPr>
          <a:xfrm>
            <a:off x="6750968" y="2996951"/>
            <a:ext cx="1637456" cy="271013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chemeClr val="tx1"/>
                </a:solidFill>
                <a:effectLst>
                  <a:outerShdw blurRad="38100" dist="19050" dir="2700000" algn="tl" rotWithShape="0">
                    <a:schemeClr val="dk1">
                      <a:alpha val="40000"/>
                    </a:schemeClr>
                  </a:outerShdw>
                </a:effectLst>
              </a:rPr>
              <a:t>&lt;section&gt;</a:t>
            </a:r>
            <a:endParaRPr lang="fr-FR"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5580112" y="5851105"/>
            <a:ext cx="2808312" cy="50405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chemeClr val="tx1"/>
                </a:solidFill>
                <a:effectLst>
                  <a:outerShdw blurRad="38100" dist="19050" dir="2700000" algn="tl" rotWithShape="0">
                    <a:schemeClr val="dk1">
                      <a:alpha val="40000"/>
                    </a:schemeClr>
                  </a:outerShdw>
                </a:effectLst>
              </a:rPr>
              <a:t>Pied de page</a:t>
            </a:r>
            <a:endParaRPr lang="fr-FR"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1243994" y="2132856"/>
            <a:ext cx="2808312" cy="72008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chemeClr val="tx1"/>
                </a:solidFill>
                <a:effectLst>
                  <a:outerShdw blurRad="38100" dist="19050" dir="2700000" algn="tl" rotWithShape="0">
                    <a:schemeClr val="dk1">
                      <a:alpha val="40000"/>
                    </a:schemeClr>
                  </a:outerShdw>
                </a:effectLst>
              </a:rPr>
              <a:t>Entête</a:t>
            </a:r>
            <a:endParaRPr lang="fr-FR" dirty="0"/>
          </a:p>
        </p:txBody>
      </p:sp>
      <p:sp>
        <p:nvSpPr>
          <p:cNvPr id="18" name="Rectangle 17"/>
          <p:cNvSpPr/>
          <p:nvPr/>
        </p:nvSpPr>
        <p:spPr>
          <a:xfrm>
            <a:off x="1277306" y="2996952"/>
            <a:ext cx="902792" cy="118813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dirty="0" smtClean="0">
                <a:ln w="0"/>
                <a:solidFill>
                  <a:schemeClr val="tx1"/>
                </a:solidFill>
                <a:effectLst>
                  <a:outerShdw blurRad="38100" dist="19050" dir="2700000" algn="tl" rotWithShape="0">
                    <a:schemeClr val="dk1">
                      <a:alpha val="40000"/>
                    </a:schemeClr>
                  </a:outerShdw>
                </a:effectLst>
              </a:rPr>
              <a:t>Barre de navigation</a:t>
            </a:r>
            <a:endParaRPr lang="fr-FR" dirty="0">
              <a:ln w="0"/>
              <a:solidFill>
                <a:schemeClr val="tx1"/>
              </a:solidFill>
              <a:effectLst>
                <a:outerShdw blurRad="38100" dist="19050" dir="2700000" algn="tl" rotWithShape="0">
                  <a:schemeClr val="dk1">
                    <a:alpha val="40000"/>
                  </a:schemeClr>
                </a:outerShdw>
              </a:effectLst>
            </a:endParaRPr>
          </a:p>
        </p:txBody>
      </p:sp>
      <p:sp>
        <p:nvSpPr>
          <p:cNvPr id="19" name="Rectangle 18"/>
          <p:cNvSpPr/>
          <p:nvPr/>
        </p:nvSpPr>
        <p:spPr>
          <a:xfrm>
            <a:off x="1277306" y="4377734"/>
            <a:ext cx="902792" cy="132935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dirty="0" smtClean="0">
                <a:ln w="0"/>
                <a:solidFill>
                  <a:schemeClr val="tx1"/>
                </a:solidFill>
                <a:effectLst>
                  <a:outerShdw blurRad="38100" dist="19050" dir="2700000" algn="tl" rotWithShape="0">
                    <a:schemeClr val="dk1">
                      <a:alpha val="40000"/>
                    </a:schemeClr>
                  </a:outerShdw>
                </a:effectLst>
              </a:rPr>
              <a:t>Complément</a:t>
            </a:r>
            <a:endParaRPr lang="fr-FR" dirty="0"/>
          </a:p>
        </p:txBody>
      </p:sp>
      <p:sp>
        <p:nvSpPr>
          <p:cNvPr id="20" name="Rectangle 19"/>
          <p:cNvSpPr/>
          <p:nvPr/>
        </p:nvSpPr>
        <p:spPr>
          <a:xfrm>
            <a:off x="2414850" y="2996951"/>
            <a:ext cx="1637456" cy="271013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chemeClr val="tx1"/>
                </a:solidFill>
                <a:effectLst>
                  <a:outerShdw blurRad="38100" dist="19050" dir="2700000" algn="tl" rotWithShape="0">
                    <a:schemeClr val="dk1">
                      <a:alpha val="40000"/>
                    </a:schemeClr>
                  </a:outerShdw>
                </a:effectLst>
              </a:rPr>
              <a:t>Corps de la page</a:t>
            </a:r>
            <a:endParaRPr lang="fr-FR" dirty="0">
              <a:ln w="0"/>
              <a:solidFill>
                <a:schemeClr val="tx1"/>
              </a:solidFill>
              <a:effectLst>
                <a:outerShdw blurRad="38100" dist="19050" dir="2700000" algn="tl" rotWithShape="0">
                  <a:schemeClr val="dk1">
                    <a:alpha val="40000"/>
                  </a:schemeClr>
                </a:outerShdw>
              </a:effectLst>
            </a:endParaRPr>
          </a:p>
        </p:txBody>
      </p:sp>
      <p:sp>
        <p:nvSpPr>
          <p:cNvPr id="21" name="Rectangle 20"/>
          <p:cNvSpPr/>
          <p:nvPr/>
        </p:nvSpPr>
        <p:spPr>
          <a:xfrm>
            <a:off x="1243994" y="5851105"/>
            <a:ext cx="2808312" cy="50405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chemeClr val="tx1"/>
                </a:solidFill>
                <a:effectLst>
                  <a:outerShdw blurRad="38100" dist="19050" dir="2700000" algn="tl" rotWithShape="0">
                    <a:schemeClr val="dk1">
                      <a:alpha val="40000"/>
                    </a:schemeClr>
                  </a:outerShdw>
                </a:effectLst>
              </a:rPr>
              <a:t>Pied de page</a:t>
            </a:r>
            <a:endParaRPr lang="fr-FR" dirty="0">
              <a:ln w="0"/>
              <a:solidFill>
                <a:schemeClr val="tx1"/>
              </a:solidFill>
              <a:effectLst>
                <a:outerShdw blurRad="38100" dist="19050" dir="2700000" algn="tl" rotWithShape="0">
                  <a:schemeClr val="dk1">
                    <a:alpha val="40000"/>
                  </a:schemeClr>
                </a:outerShdw>
              </a:effectLst>
            </a:endParaRPr>
          </a:p>
        </p:txBody>
      </p:sp>
      <p:sp>
        <p:nvSpPr>
          <p:cNvPr id="22" name="Flèche droite 21"/>
          <p:cNvSpPr/>
          <p:nvPr/>
        </p:nvSpPr>
        <p:spPr>
          <a:xfrm>
            <a:off x="4427984" y="3933056"/>
            <a:ext cx="792088" cy="432048"/>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8153111"/>
      </p:ext>
    </p:extLst>
  </p:cSld>
  <p:clrMapOvr>
    <a:masterClrMapping/>
  </p:clrMapOvr>
  <p:transition spd="slow">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Structure d'une page HTML5</a:t>
            </a:r>
            <a:endParaRPr lang="fr-FR" dirty="0"/>
          </a:p>
        </p:txBody>
      </p:sp>
      <p:sp>
        <p:nvSpPr>
          <p:cNvPr id="6" name="Rectangle 5"/>
          <p:cNvSpPr/>
          <p:nvPr/>
        </p:nvSpPr>
        <p:spPr>
          <a:xfrm>
            <a:off x="1115616" y="2132856"/>
            <a:ext cx="2808312" cy="43204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chemeClr val="tx1"/>
                </a:solidFill>
                <a:effectLst>
                  <a:outerShdw blurRad="38100" dist="19050" dir="2700000" algn="tl" rotWithShape="0">
                    <a:schemeClr val="dk1">
                      <a:alpha val="40000"/>
                    </a:schemeClr>
                  </a:outerShdw>
                </a:effectLst>
              </a:rPr>
              <a:t>Entête</a:t>
            </a:r>
            <a:endParaRPr lang="fr-FR" dirty="0"/>
          </a:p>
        </p:txBody>
      </p:sp>
      <p:sp>
        <p:nvSpPr>
          <p:cNvPr id="7" name="Rectangle 6"/>
          <p:cNvSpPr/>
          <p:nvPr/>
        </p:nvSpPr>
        <p:spPr>
          <a:xfrm>
            <a:off x="1115615" y="3176972"/>
            <a:ext cx="2785897" cy="108981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chemeClr val="tx1"/>
                </a:solidFill>
                <a:effectLst>
                  <a:outerShdw blurRad="38100" dist="19050" dir="2700000" algn="tl" rotWithShape="0">
                    <a:schemeClr val="dk1">
                      <a:alpha val="40000"/>
                    </a:schemeClr>
                  </a:outerShdw>
                </a:effectLst>
              </a:rPr>
              <a:t>Corps n°1</a:t>
            </a:r>
            <a:endParaRPr lang="fr-FR"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1115616" y="2699628"/>
            <a:ext cx="2808312" cy="29732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chemeClr val="tx1"/>
                </a:solidFill>
                <a:effectLst>
                  <a:outerShdw blurRad="38100" dist="19050" dir="2700000" algn="tl" rotWithShape="0">
                    <a:schemeClr val="dk1">
                      <a:alpha val="40000"/>
                    </a:schemeClr>
                  </a:outerShdw>
                </a:effectLst>
              </a:rPr>
              <a:t>Barre de navigation</a:t>
            </a:r>
            <a:endParaRPr lang="fr-FR"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3230488" y="3327303"/>
            <a:ext cx="576064" cy="85778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dirty="0" smtClean="0">
                <a:ln w="0"/>
                <a:solidFill>
                  <a:schemeClr val="tx1"/>
                </a:solidFill>
                <a:effectLst>
                  <a:outerShdw blurRad="38100" dist="19050" dir="2700000" algn="tl" rotWithShape="0">
                    <a:schemeClr val="dk1">
                      <a:alpha val="40000"/>
                    </a:schemeClr>
                  </a:outerShdw>
                </a:effectLst>
              </a:rPr>
              <a:t>Complément</a:t>
            </a:r>
            <a:endParaRPr lang="fr-FR" dirty="0"/>
          </a:p>
        </p:txBody>
      </p:sp>
      <p:sp>
        <p:nvSpPr>
          <p:cNvPr id="10" name="Rectangle 9"/>
          <p:cNvSpPr/>
          <p:nvPr/>
        </p:nvSpPr>
        <p:spPr>
          <a:xfrm>
            <a:off x="1093201" y="5851105"/>
            <a:ext cx="2808312" cy="50405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chemeClr val="tx1"/>
                </a:solidFill>
                <a:effectLst>
                  <a:outerShdw blurRad="38100" dist="19050" dir="2700000" algn="tl" rotWithShape="0">
                    <a:schemeClr val="dk1">
                      <a:alpha val="40000"/>
                    </a:schemeClr>
                  </a:outerShdw>
                </a:effectLst>
              </a:rPr>
              <a:t>Pied de page</a:t>
            </a:r>
            <a:endParaRPr lang="fr-FR"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1142256" y="4446805"/>
            <a:ext cx="2781672" cy="108981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chemeClr val="tx1"/>
                </a:solidFill>
                <a:effectLst>
                  <a:outerShdw blurRad="38100" dist="19050" dir="2700000" algn="tl" rotWithShape="0">
                    <a:schemeClr val="dk1">
                      <a:alpha val="40000"/>
                    </a:schemeClr>
                  </a:outerShdw>
                </a:effectLst>
              </a:rPr>
              <a:t>Corps n°2</a:t>
            </a:r>
            <a:endParaRPr lang="fr-FR" dirty="0">
              <a:ln w="0"/>
              <a:solidFill>
                <a:schemeClr val="tx1"/>
              </a:solidFill>
              <a:effectLst>
                <a:outerShdw blurRad="38100" dist="19050" dir="2700000" algn="tl" rotWithShape="0">
                  <a:schemeClr val="dk1">
                    <a:alpha val="40000"/>
                  </a:schemeClr>
                </a:outerShdw>
              </a:effectLst>
            </a:endParaRPr>
          </a:p>
        </p:txBody>
      </p:sp>
      <p:sp>
        <p:nvSpPr>
          <p:cNvPr id="18" name="Rectangle 17"/>
          <p:cNvSpPr/>
          <p:nvPr/>
        </p:nvSpPr>
        <p:spPr>
          <a:xfrm>
            <a:off x="3230488" y="4561275"/>
            <a:ext cx="576064" cy="85778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dirty="0" smtClean="0">
                <a:ln w="0"/>
                <a:solidFill>
                  <a:schemeClr val="tx1"/>
                </a:solidFill>
                <a:effectLst>
                  <a:outerShdw blurRad="38100" dist="19050" dir="2700000" algn="tl" rotWithShape="0">
                    <a:schemeClr val="dk1">
                      <a:alpha val="40000"/>
                    </a:schemeClr>
                  </a:outerShdw>
                </a:effectLst>
              </a:rPr>
              <a:t>Complément</a:t>
            </a:r>
            <a:endParaRPr lang="fr-FR" dirty="0"/>
          </a:p>
        </p:txBody>
      </p:sp>
      <p:sp>
        <p:nvSpPr>
          <p:cNvPr id="22" name="Rectangle 21"/>
          <p:cNvSpPr/>
          <p:nvPr/>
        </p:nvSpPr>
        <p:spPr>
          <a:xfrm>
            <a:off x="5580112" y="2132856"/>
            <a:ext cx="2808312" cy="43204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chemeClr val="tx1"/>
                </a:solidFill>
                <a:effectLst>
                  <a:outerShdw blurRad="38100" dist="19050" dir="2700000" algn="tl" rotWithShape="0">
                    <a:schemeClr val="dk1">
                      <a:alpha val="40000"/>
                    </a:schemeClr>
                  </a:outerShdw>
                </a:effectLst>
              </a:rPr>
              <a:t>&lt;header&gt;</a:t>
            </a:r>
            <a:endParaRPr lang="fr-FR" dirty="0"/>
          </a:p>
        </p:txBody>
      </p:sp>
      <p:sp>
        <p:nvSpPr>
          <p:cNvPr id="24" name="Rectangle 23"/>
          <p:cNvSpPr/>
          <p:nvPr/>
        </p:nvSpPr>
        <p:spPr>
          <a:xfrm>
            <a:off x="5580111" y="3176972"/>
            <a:ext cx="2785897" cy="108981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chemeClr val="tx1"/>
                </a:solidFill>
                <a:effectLst>
                  <a:outerShdw blurRad="38100" dist="19050" dir="2700000" algn="tl" rotWithShape="0">
                    <a:schemeClr val="dk1">
                      <a:alpha val="40000"/>
                    </a:schemeClr>
                  </a:outerShdw>
                </a:effectLst>
              </a:rPr>
              <a:t>&lt;section&gt;</a:t>
            </a:r>
            <a:endParaRPr lang="fr-FR" dirty="0">
              <a:ln w="0"/>
              <a:solidFill>
                <a:schemeClr val="tx1"/>
              </a:solidFill>
              <a:effectLst>
                <a:outerShdw blurRad="38100" dist="19050" dir="2700000" algn="tl" rotWithShape="0">
                  <a:schemeClr val="dk1">
                    <a:alpha val="40000"/>
                  </a:schemeClr>
                </a:outerShdw>
              </a:effectLst>
            </a:endParaRPr>
          </a:p>
        </p:txBody>
      </p:sp>
      <p:sp>
        <p:nvSpPr>
          <p:cNvPr id="25" name="Rectangle 24"/>
          <p:cNvSpPr/>
          <p:nvPr/>
        </p:nvSpPr>
        <p:spPr>
          <a:xfrm>
            <a:off x="5580112" y="2699628"/>
            <a:ext cx="2808312" cy="29732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chemeClr val="tx1"/>
                </a:solidFill>
                <a:effectLst>
                  <a:outerShdw blurRad="38100" dist="19050" dir="2700000" algn="tl" rotWithShape="0">
                    <a:schemeClr val="dk1">
                      <a:alpha val="40000"/>
                    </a:schemeClr>
                  </a:outerShdw>
                </a:effectLst>
              </a:rPr>
              <a:t>&lt;</a:t>
            </a:r>
            <a:r>
              <a:rPr lang="fr-FR" dirty="0" err="1" smtClean="0">
                <a:ln w="0"/>
                <a:solidFill>
                  <a:schemeClr val="tx1"/>
                </a:solidFill>
                <a:effectLst>
                  <a:outerShdw blurRad="38100" dist="19050" dir="2700000" algn="tl" rotWithShape="0">
                    <a:schemeClr val="dk1">
                      <a:alpha val="40000"/>
                    </a:schemeClr>
                  </a:outerShdw>
                </a:effectLst>
              </a:rPr>
              <a:t>nav</a:t>
            </a:r>
            <a:r>
              <a:rPr lang="fr-FR" dirty="0" smtClean="0">
                <a:ln w="0"/>
                <a:solidFill>
                  <a:schemeClr val="tx1"/>
                </a:solidFill>
                <a:effectLst>
                  <a:outerShdw blurRad="38100" dist="19050" dir="2700000" algn="tl" rotWithShape="0">
                    <a:schemeClr val="dk1">
                      <a:alpha val="40000"/>
                    </a:schemeClr>
                  </a:outerShdw>
                </a:effectLst>
              </a:rPr>
              <a:t>&gt;</a:t>
            </a:r>
            <a:endParaRPr lang="fr-FR" dirty="0">
              <a:ln w="0"/>
              <a:solidFill>
                <a:schemeClr val="tx1"/>
              </a:solidFill>
              <a:effectLst>
                <a:outerShdw blurRad="38100" dist="19050" dir="2700000" algn="tl" rotWithShape="0">
                  <a:schemeClr val="dk1">
                    <a:alpha val="40000"/>
                  </a:schemeClr>
                </a:outerShdw>
              </a:effectLst>
            </a:endParaRPr>
          </a:p>
        </p:txBody>
      </p:sp>
      <p:sp>
        <p:nvSpPr>
          <p:cNvPr id="26" name="Rectangle 25"/>
          <p:cNvSpPr/>
          <p:nvPr/>
        </p:nvSpPr>
        <p:spPr>
          <a:xfrm>
            <a:off x="7694984" y="3327303"/>
            <a:ext cx="576064" cy="85778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dirty="0" smtClean="0">
                <a:ln w="0"/>
                <a:solidFill>
                  <a:schemeClr val="tx1"/>
                </a:solidFill>
                <a:effectLst>
                  <a:outerShdw blurRad="38100" dist="19050" dir="2700000" algn="tl" rotWithShape="0">
                    <a:schemeClr val="dk1">
                      <a:alpha val="40000"/>
                    </a:schemeClr>
                  </a:outerShdw>
                </a:effectLst>
              </a:rPr>
              <a:t>&lt;</a:t>
            </a:r>
            <a:r>
              <a:rPr lang="fr-FR" dirty="0" err="1" smtClean="0">
                <a:ln w="0"/>
                <a:solidFill>
                  <a:schemeClr val="tx1"/>
                </a:solidFill>
                <a:effectLst>
                  <a:outerShdw blurRad="38100" dist="19050" dir="2700000" algn="tl" rotWithShape="0">
                    <a:schemeClr val="dk1">
                      <a:alpha val="40000"/>
                    </a:schemeClr>
                  </a:outerShdw>
                </a:effectLst>
              </a:rPr>
              <a:t>aside</a:t>
            </a:r>
            <a:r>
              <a:rPr lang="fr-FR" dirty="0" smtClean="0">
                <a:ln w="0"/>
                <a:solidFill>
                  <a:schemeClr val="tx1"/>
                </a:solidFill>
                <a:effectLst>
                  <a:outerShdw blurRad="38100" dist="19050" dir="2700000" algn="tl" rotWithShape="0">
                    <a:schemeClr val="dk1">
                      <a:alpha val="40000"/>
                    </a:schemeClr>
                  </a:outerShdw>
                </a:effectLst>
              </a:rPr>
              <a:t>&gt;</a:t>
            </a:r>
            <a:endParaRPr lang="fr-FR" dirty="0"/>
          </a:p>
        </p:txBody>
      </p:sp>
      <p:sp>
        <p:nvSpPr>
          <p:cNvPr id="27" name="Rectangle 26"/>
          <p:cNvSpPr/>
          <p:nvPr/>
        </p:nvSpPr>
        <p:spPr>
          <a:xfrm>
            <a:off x="5557697" y="5851105"/>
            <a:ext cx="2808312" cy="50405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chemeClr val="tx1"/>
                </a:solidFill>
                <a:effectLst>
                  <a:outerShdw blurRad="38100" dist="19050" dir="2700000" algn="tl" rotWithShape="0">
                    <a:schemeClr val="dk1">
                      <a:alpha val="40000"/>
                    </a:schemeClr>
                  </a:outerShdw>
                </a:effectLst>
              </a:rPr>
              <a:t>&lt;</a:t>
            </a:r>
            <a:r>
              <a:rPr lang="fr-FR" dirty="0" err="1" smtClean="0">
                <a:ln w="0"/>
                <a:solidFill>
                  <a:schemeClr val="tx1"/>
                </a:solidFill>
                <a:effectLst>
                  <a:outerShdw blurRad="38100" dist="19050" dir="2700000" algn="tl" rotWithShape="0">
                    <a:schemeClr val="dk1">
                      <a:alpha val="40000"/>
                    </a:schemeClr>
                  </a:outerShdw>
                </a:effectLst>
              </a:rPr>
              <a:t>footer</a:t>
            </a:r>
            <a:r>
              <a:rPr lang="fr-FR" dirty="0" smtClean="0">
                <a:ln w="0"/>
                <a:solidFill>
                  <a:schemeClr val="tx1"/>
                </a:solidFill>
                <a:effectLst>
                  <a:outerShdw blurRad="38100" dist="19050" dir="2700000" algn="tl" rotWithShape="0">
                    <a:schemeClr val="dk1">
                      <a:alpha val="40000"/>
                    </a:schemeClr>
                  </a:outerShdw>
                </a:effectLst>
              </a:rPr>
              <a:t>&gt;</a:t>
            </a:r>
            <a:endParaRPr lang="fr-FR" dirty="0">
              <a:ln w="0"/>
              <a:solidFill>
                <a:schemeClr val="tx1"/>
              </a:solidFill>
              <a:effectLst>
                <a:outerShdw blurRad="38100" dist="19050" dir="2700000" algn="tl" rotWithShape="0">
                  <a:schemeClr val="dk1">
                    <a:alpha val="40000"/>
                  </a:schemeClr>
                </a:outerShdw>
              </a:effectLst>
            </a:endParaRPr>
          </a:p>
        </p:txBody>
      </p:sp>
      <p:sp>
        <p:nvSpPr>
          <p:cNvPr id="28" name="Rectangle 27"/>
          <p:cNvSpPr/>
          <p:nvPr/>
        </p:nvSpPr>
        <p:spPr>
          <a:xfrm>
            <a:off x="5606752" y="4446805"/>
            <a:ext cx="2781672" cy="108981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0"/>
                <a:solidFill>
                  <a:schemeClr val="tx1"/>
                </a:solidFill>
                <a:effectLst>
                  <a:outerShdw blurRad="38100" dist="19050" dir="2700000" algn="tl" rotWithShape="0">
                    <a:schemeClr val="dk1">
                      <a:alpha val="40000"/>
                    </a:schemeClr>
                  </a:outerShdw>
                </a:effectLst>
              </a:rPr>
              <a:t>&lt;section&gt;</a:t>
            </a:r>
          </a:p>
        </p:txBody>
      </p:sp>
      <p:sp>
        <p:nvSpPr>
          <p:cNvPr id="29" name="Rectangle 28"/>
          <p:cNvSpPr/>
          <p:nvPr/>
        </p:nvSpPr>
        <p:spPr>
          <a:xfrm>
            <a:off x="7694984" y="4561275"/>
            <a:ext cx="576064" cy="85778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dirty="0" smtClean="0">
                <a:ln w="0"/>
                <a:solidFill>
                  <a:schemeClr val="tx1"/>
                </a:solidFill>
                <a:effectLst>
                  <a:outerShdw blurRad="38100" dist="19050" dir="2700000" algn="tl" rotWithShape="0">
                    <a:schemeClr val="dk1">
                      <a:alpha val="40000"/>
                    </a:schemeClr>
                  </a:outerShdw>
                </a:effectLst>
              </a:rPr>
              <a:t>&lt;</a:t>
            </a:r>
            <a:r>
              <a:rPr lang="fr-FR" dirty="0" err="1" smtClean="0">
                <a:ln w="0"/>
                <a:solidFill>
                  <a:schemeClr val="tx1"/>
                </a:solidFill>
                <a:effectLst>
                  <a:outerShdw blurRad="38100" dist="19050" dir="2700000" algn="tl" rotWithShape="0">
                    <a:schemeClr val="dk1">
                      <a:alpha val="40000"/>
                    </a:schemeClr>
                  </a:outerShdw>
                </a:effectLst>
              </a:rPr>
              <a:t>aside</a:t>
            </a:r>
            <a:r>
              <a:rPr lang="fr-FR" dirty="0" smtClean="0">
                <a:ln w="0"/>
                <a:solidFill>
                  <a:schemeClr val="tx1"/>
                </a:solidFill>
                <a:effectLst>
                  <a:outerShdw blurRad="38100" dist="19050" dir="2700000" algn="tl" rotWithShape="0">
                    <a:schemeClr val="dk1">
                      <a:alpha val="40000"/>
                    </a:schemeClr>
                  </a:outerShdw>
                </a:effectLst>
              </a:rPr>
              <a:t>&gt;</a:t>
            </a:r>
            <a:endParaRPr lang="fr-FR" dirty="0"/>
          </a:p>
        </p:txBody>
      </p:sp>
      <p:sp>
        <p:nvSpPr>
          <p:cNvPr id="30" name="Flèche droite 29"/>
          <p:cNvSpPr/>
          <p:nvPr/>
        </p:nvSpPr>
        <p:spPr>
          <a:xfrm>
            <a:off x="4427984" y="3933056"/>
            <a:ext cx="792088" cy="432048"/>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87382100"/>
      </p:ext>
    </p:extLst>
  </p:cSld>
  <p:clrMapOvr>
    <a:masterClrMapping/>
  </p:clrMapOvr>
  <p:transition spd="slow">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Structure d'une page HTML5</a:t>
            </a:r>
            <a:endParaRPr lang="fr-FR" dirty="0"/>
          </a:p>
        </p:txBody>
      </p:sp>
      <p:sp>
        <p:nvSpPr>
          <p:cNvPr id="11" name="Rectangle 10"/>
          <p:cNvSpPr/>
          <p:nvPr/>
        </p:nvSpPr>
        <p:spPr>
          <a:xfrm>
            <a:off x="5580112" y="2132856"/>
            <a:ext cx="2808312" cy="72008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chemeClr val="tx1"/>
                </a:solidFill>
                <a:effectLst>
                  <a:outerShdw blurRad="38100" dist="19050" dir="2700000" algn="tl" rotWithShape="0">
                    <a:schemeClr val="dk1">
                      <a:alpha val="40000"/>
                    </a:schemeClr>
                  </a:outerShdw>
                </a:effectLst>
              </a:rPr>
              <a:t>&lt;header&gt;</a:t>
            </a:r>
            <a:endParaRPr lang="fr-FR" dirty="0"/>
          </a:p>
        </p:txBody>
      </p:sp>
      <p:sp>
        <p:nvSpPr>
          <p:cNvPr id="12" name="Rectangle 11"/>
          <p:cNvSpPr/>
          <p:nvPr/>
        </p:nvSpPr>
        <p:spPr>
          <a:xfrm>
            <a:off x="5613424" y="2996951"/>
            <a:ext cx="376320" cy="285415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dirty="0" smtClean="0">
                <a:ln w="0"/>
                <a:solidFill>
                  <a:schemeClr val="tx1"/>
                </a:solidFill>
                <a:effectLst>
                  <a:outerShdw blurRad="38100" dist="19050" dir="2700000" algn="tl" rotWithShape="0">
                    <a:schemeClr val="dk1">
                      <a:alpha val="40000"/>
                    </a:schemeClr>
                  </a:outerShdw>
                </a:effectLst>
              </a:rPr>
              <a:t>&lt;</a:t>
            </a:r>
            <a:r>
              <a:rPr lang="fr-FR" dirty="0" err="1" smtClean="0">
                <a:ln w="0"/>
                <a:solidFill>
                  <a:schemeClr val="tx1"/>
                </a:solidFill>
                <a:effectLst>
                  <a:outerShdw blurRad="38100" dist="19050" dir="2700000" algn="tl" rotWithShape="0">
                    <a:schemeClr val="dk1">
                      <a:alpha val="40000"/>
                    </a:schemeClr>
                  </a:outerShdw>
                </a:effectLst>
              </a:rPr>
              <a:t>nav</a:t>
            </a:r>
            <a:r>
              <a:rPr lang="fr-FR" dirty="0" smtClean="0">
                <a:ln w="0"/>
                <a:solidFill>
                  <a:schemeClr val="tx1"/>
                </a:solidFill>
                <a:effectLst>
                  <a:outerShdw blurRad="38100" dist="19050" dir="2700000" algn="tl" rotWithShape="0">
                    <a:schemeClr val="dk1">
                      <a:alpha val="40000"/>
                    </a:schemeClr>
                  </a:outerShdw>
                </a:effectLst>
              </a:rPr>
              <a:t>&gt;</a:t>
            </a:r>
            <a:endParaRPr lang="fr-FR"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6038801" y="2996951"/>
            <a:ext cx="2349623" cy="285415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dirty="0" smtClean="0">
                <a:ln w="0"/>
                <a:solidFill>
                  <a:schemeClr val="tx1"/>
                </a:solidFill>
                <a:effectLst>
                  <a:outerShdw blurRad="38100" dist="19050" dir="2700000" algn="tl" rotWithShape="0">
                    <a:schemeClr val="dk1">
                      <a:alpha val="40000"/>
                    </a:schemeClr>
                  </a:outerShdw>
                </a:effectLst>
              </a:rPr>
              <a:t>&lt;section&gt;</a:t>
            </a:r>
            <a:endParaRPr lang="fr-FR"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5580112" y="5995119"/>
            <a:ext cx="2808312" cy="36004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chemeClr val="tx1"/>
                </a:solidFill>
                <a:effectLst>
                  <a:outerShdw blurRad="38100" dist="19050" dir="2700000" algn="tl" rotWithShape="0">
                    <a:schemeClr val="dk1">
                      <a:alpha val="40000"/>
                    </a:schemeClr>
                  </a:outerShdw>
                </a:effectLst>
              </a:rPr>
              <a:t>&lt;</a:t>
            </a:r>
            <a:r>
              <a:rPr lang="fr-FR" dirty="0" err="1" smtClean="0">
                <a:ln w="0"/>
                <a:solidFill>
                  <a:schemeClr val="tx1"/>
                </a:solidFill>
                <a:effectLst>
                  <a:outerShdw blurRad="38100" dist="19050" dir="2700000" algn="tl" rotWithShape="0">
                    <a:schemeClr val="dk1">
                      <a:alpha val="40000"/>
                    </a:schemeClr>
                  </a:outerShdw>
                </a:effectLst>
              </a:rPr>
              <a:t>footer</a:t>
            </a:r>
            <a:r>
              <a:rPr lang="fr-FR" dirty="0" smtClean="0">
                <a:ln w="0"/>
                <a:solidFill>
                  <a:schemeClr val="tx1"/>
                </a:solidFill>
                <a:effectLst>
                  <a:outerShdw blurRad="38100" dist="19050" dir="2700000" algn="tl" rotWithShape="0">
                    <a:schemeClr val="dk1">
                      <a:alpha val="40000"/>
                    </a:schemeClr>
                  </a:outerShdw>
                </a:effectLst>
              </a:rPr>
              <a:t>&gt;</a:t>
            </a:r>
            <a:endParaRPr lang="fr-FR" dirty="0">
              <a:ln w="0"/>
              <a:solidFill>
                <a:schemeClr val="tx1"/>
              </a:solidFill>
              <a:effectLst>
                <a:outerShdw blurRad="38100" dist="19050" dir="2700000" algn="tl" rotWithShape="0">
                  <a:schemeClr val="dk1">
                    <a:alpha val="40000"/>
                  </a:schemeClr>
                </a:outerShdw>
              </a:effectLst>
            </a:endParaRPr>
          </a:p>
        </p:txBody>
      </p:sp>
      <p:sp>
        <p:nvSpPr>
          <p:cNvPr id="3" name="Rectangle 2"/>
          <p:cNvSpPr/>
          <p:nvPr/>
        </p:nvSpPr>
        <p:spPr>
          <a:xfrm>
            <a:off x="6156176" y="3429000"/>
            <a:ext cx="108012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&lt;article&gt;</a:t>
            </a:r>
            <a:endParaRPr lang="fr-FR" dirty="0"/>
          </a:p>
        </p:txBody>
      </p:sp>
      <p:sp>
        <p:nvSpPr>
          <p:cNvPr id="19" name="Rectangle 18"/>
          <p:cNvSpPr/>
          <p:nvPr/>
        </p:nvSpPr>
        <p:spPr>
          <a:xfrm>
            <a:off x="6156176" y="4014757"/>
            <a:ext cx="108012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&lt;article&gt;</a:t>
            </a:r>
          </a:p>
        </p:txBody>
      </p:sp>
      <p:sp>
        <p:nvSpPr>
          <p:cNvPr id="20" name="Rectangle 19"/>
          <p:cNvSpPr/>
          <p:nvPr/>
        </p:nvSpPr>
        <p:spPr>
          <a:xfrm>
            <a:off x="6156176" y="4600514"/>
            <a:ext cx="108012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&lt;article&gt;</a:t>
            </a:r>
          </a:p>
        </p:txBody>
      </p:sp>
      <p:sp>
        <p:nvSpPr>
          <p:cNvPr id="21" name="Rectangle 20"/>
          <p:cNvSpPr/>
          <p:nvPr/>
        </p:nvSpPr>
        <p:spPr>
          <a:xfrm>
            <a:off x="6159287" y="5203034"/>
            <a:ext cx="108012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&lt;article&gt;</a:t>
            </a:r>
          </a:p>
        </p:txBody>
      </p:sp>
      <p:sp>
        <p:nvSpPr>
          <p:cNvPr id="23" name="Rectangle 22"/>
          <p:cNvSpPr/>
          <p:nvPr/>
        </p:nvSpPr>
        <p:spPr>
          <a:xfrm>
            <a:off x="7391208" y="3429000"/>
            <a:ext cx="925208" cy="227809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dirty="0" smtClean="0">
                <a:ln w="0"/>
                <a:solidFill>
                  <a:schemeClr val="tx1"/>
                </a:solidFill>
                <a:effectLst>
                  <a:outerShdw blurRad="38100" dist="19050" dir="2700000" algn="tl" rotWithShape="0">
                    <a:schemeClr val="dk1">
                      <a:alpha val="40000"/>
                    </a:schemeClr>
                  </a:outerShdw>
                </a:effectLst>
              </a:rPr>
              <a:t>&lt;</a:t>
            </a:r>
            <a:r>
              <a:rPr lang="fr-FR" dirty="0" err="1" smtClean="0">
                <a:ln w="0"/>
                <a:solidFill>
                  <a:schemeClr val="tx1"/>
                </a:solidFill>
                <a:effectLst>
                  <a:outerShdw blurRad="38100" dist="19050" dir="2700000" algn="tl" rotWithShape="0">
                    <a:schemeClr val="dk1">
                      <a:alpha val="40000"/>
                    </a:schemeClr>
                  </a:outerShdw>
                </a:effectLst>
              </a:rPr>
              <a:t>aside</a:t>
            </a:r>
            <a:r>
              <a:rPr lang="fr-FR" dirty="0" smtClean="0">
                <a:ln w="0"/>
                <a:solidFill>
                  <a:schemeClr val="tx1"/>
                </a:solidFill>
                <a:effectLst>
                  <a:outerShdw blurRad="38100" dist="19050" dir="2700000" algn="tl" rotWithShape="0">
                    <a:schemeClr val="dk1">
                      <a:alpha val="40000"/>
                    </a:schemeClr>
                  </a:outerShdw>
                </a:effectLst>
              </a:rPr>
              <a:t>&gt;</a:t>
            </a:r>
            <a:endParaRPr lang="fr-FR" dirty="0"/>
          </a:p>
        </p:txBody>
      </p:sp>
      <p:sp>
        <p:nvSpPr>
          <p:cNvPr id="22" name="Rectangle 21"/>
          <p:cNvSpPr/>
          <p:nvPr/>
        </p:nvSpPr>
        <p:spPr>
          <a:xfrm>
            <a:off x="1043608" y="2132856"/>
            <a:ext cx="2808312" cy="72008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chemeClr val="tx1"/>
                </a:solidFill>
                <a:effectLst>
                  <a:outerShdw blurRad="38100" dist="19050" dir="2700000" algn="tl" rotWithShape="0">
                    <a:schemeClr val="dk1">
                      <a:alpha val="40000"/>
                    </a:schemeClr>
                  </a:outerShdw>
                </a:effectLst>
              </a:rPr>
              <a:t>Entête</a:t>
            </a:r>
            <a:endParaRPr lang="fr-FR" dirty="0"/>
          </a:p>
        </p:txBody>
      </p:sp>
      <p:sp>
        <p:nvSpPr>
          <p:cNvPr id="24" name="Rectangle 23"/>
          <p:cNvSpPr/>
          <p:nvPr/>
        </p:nvSpPr>
        <p:spPr>
          <a:xfrm>
            <a:off x="1076920" y="2996951"/>
            <a:ext cx="376320" cy="285415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dirty="0" smtClean="0">
                <a:ln w="0"/>
                <a:solidFill>
                  <a:schemeClr val="tx1"/>
                </a:solidFill>
                <a:effectLst>
                  <a:outerShdw blurRad="38100" dist="19050" dir="2700000" algn="tl" rotWithShape="0">
                    <a:schemeClr val="dk1">
                      <a:alpha val="40000"/>
                    </a:schemeClr>
                  </a:outerShdw>
                </a:effectLst>
              </a:rPr>
              <a:t>Barre de navigation</a:t>
            </a:r>
            <a:endParaRPr lang="fr-FR" dirty="0">
              <a:ln w="0"/>
              <a:solidFill>
                <a:schemeClr val="tx1"/>
              </a:solidFill>
              <a:effectLst>
                <a:outerShdw blurRad="38100" dist="19050" dir="2700000" algn="tl" rotWithShape="0">
                  <a:schemeClr val="dk1">
                    <a:alpha val="40000"/>
                  </a:schemeClr>
                </a:outerShdw>
              </a:effectLst>
            </a:endParaRPr>
          </a:p>
        </p:txBody>
      </p:sp>
      <p:sp>
        <p:nvSpPr>
          <p:cNvPr id="25" name="Rectangle 24"/>
          <p:cNvSpPr/>
          <p:nvPr/>
        </p:nvSpPr>
        <p:spPr>
          <a:xfrm>
            <a:off x="1502297" y="2996951"/>
            <a:ext cx="2349623" cy="285415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dirty="0" smtClean="0">
                <a:ln w="0"/>
                <a:solidFill>
                  <a:schemeClr val="tx1"/>
                </a:solidFill>
                <a:effectLst>
                  <a:outerShdw blurRad="38100" dist="19050" dir="2700000" algn="tl" rotWithShape="0">
                    <a:schemeClr val="dk1">
                      <a:alpha val="40000"/>
                    </a:schemeClr>
                  </a:outerShdw>
                </a:effectLst>
              </a:rPr>
              <a:t>Corps de la page</a:t>
            </a:r>
            <a:endParaRPr lang="fr-FR" dirty="0">
              <a:ln w="0"/>
              <a:solidFill>
                <a:schemeClr val="tx1"/>
              </a:solidFill>
              <a:effectLst>
                <a:outerShdw blurRad="38100" dist="19050" dir="2700000" algn="tl" rotWithShape="0">
                  <a:schemeClr val="dk1">
                    <a:alpha val="40000"/>
                  </a:schemeClr>
                </a:outerShdw>
              </a:effectLst>
            </a:endParaRPr>
          </a:p>
        </p:txBody>
      </p:sp>
      <p:sp>
        <p:nvSpPr>
          <p:cNvPr id="26" name="Rectangle 25"/>
          <p:cNvSpPr/>
          <p:nvPr/>
        </p:nvSpPr>
        <p:spPr>
          <a:xfrm>
            <a:off x="1043608" y="5995119"/>
            <a:ext cx="2808312" cy="36004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chemeClr val="tx1"/>
                </a:solidFill>
                <a:effectLst>
                  <a:outerShdw blurRad="38100" dist="19050" dir="2700000" algn="tl" rotWithShape="0">
                    <a:schemeClr val="dk1">
                      <a:alpha val="40000"/>
                    </a:schemeClr>
                  </a:outerShdw>
                </a:effectLst>
              </a:rPr>
              <a:t>Pied de page</a:t>
            </a:r>
            <a:endParaRPr lang="fr-FR" dirty="0">
              <a:ln w="0"/>
              <a:solidFill>
                <a:schemeClr val="tx1"/>
              </a:solidFill>
              <a:effectLst>
                <a:outerShdw blurRad="38100" dist="19050" dir="2700000" algn="tl" rotWithShape="0">
                  <a:schemeClr val="dk1">
                    <a:alpha val="40000"/>
                  </a:schemeClr>
                </a:outerShdw>
              </a:effectLst>
            </a:endParaRPr>
          </a:p>
        </p:txBody>
      </p:sp>
      <p:sp>
        <p:nvSpPr>
          <p:cNvPr id="27" name="Rectangle 26"/>
          <p:cNvSpPr/>
          <p:nvPr/>
        </p:nvSpPr>
        <p:spPr>
          <a:xfrm>
            <a:off x="1619672" y="3429000"/>
            <a:ext cx="108012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Article</a:t>
            </a:r>
            <a:endParaRPr lang="fr-FR" dirty="0"/>
          </a:p>
        </p:txBody>
      </p:sp>
      <p:sp>
        <p:nvSpPr>
          <p:cNvPr id="28" name="Rectangle 27"/>
          <p:cNvSpPr/>
          <p:nvPr/>
        </p:nvSpPr>
        <p:spPr>
          <a:xfrm>
            <a:off x="1619672" y="4014757"/>
            <a:ext cx="108012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Article</a:t>
            </a:r>
            <a:endParaRPr lang="fr-FR" dirty="0"/>
          </a:p>
        </p:txBody>
      </p:sp>
      <p:sp>
        <p:nvSpPr>
          <p:cNvPr id="29" name="Rectangle 28"/>
          <p:cNvSpPr/>
          <p:nvPr/>
        </p:nvSpPr>
        <p:spPr>
          <a:xfrm>
            <a:off x="1619672" y="4600514"/>
            <a:ext cx="108012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Article</a:t>
            </a:r>
            <a:endParaRPr lang="fr-FR" dirty="0"/>
          </a:p>
        </p:txBody>
      </p:sp>
      <p:sp>
        <p:nvSpPr>
          <p:cNvPr id="30" name="Rectangle 29"/>
          <p:cNvSpPr/>
          <p:nvPr/>
        </p:nvSpPr>
        <p:spPr>
          <a:xfrm>
            <a:off x="1622783" y="5203034"/>
            <a:ext cx="108012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Article</a:t>
            </a:r>
            <a:endParaRPr lang="fr-FR" dirty="0"/>
          </a:p>
        </p:txBody>
      </p:sp>
      <p:sp>
        <p:nvSpPr>
          <p:cNvPr id="31" name="Rectangle 30"/>
          <p:cNvSpPr/>
          <p:nvPr/>
        </p:nvSpPr>
        <p:spPr>
          <a:xfrm>
            <a:off x="2854704" y="3429000"/>
            <a:ext cx="925208" cy="227809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dirty="0" smtClean="0">
                <a:ln w="0"/>
                <a:solidFill>
                  <a:schemeClr val="tx1"/>
                </a:solidFill>
                <a:effectLst>
                  <a:outerShdw blurRad="38100" dist="19050" dir="2700000" algn="tl" rotWithShape="0">
                    <a:schemeClr val="dk1">
                      <a:alpha val="40000"/>
                    </a:schemeClr>
                  </a:outerShdw>
                </a:effectLst>
              </a:rPr>
              <a:t>Complément</a:t>
            </a:r>
            <a:endParaRPr lang="fr-FR" dirty="0"/>
          </a:p>
        </p:txBody>
      </p:sp>
      <p:sp>
        <p:nvSpPr>
          <p:cNvPr id="32" name="Flèche droite 31"/>
          <p:cNvSpPr/>
          <p:nvPr/>
        </p:nvSpPr>
        <p:spPr>
          <a:xfrm>
            <a:off x="4427984" y="3933056"/>
            <a:ext cx="792088" cy="432048"/>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83556028"/>
      </p:ext>
    </p:extLst>
  </p:cSld>
  <p:clrMapOvr>
    <a:masterClrMapping/>
  </p:clrMapOvr>
  <p:transition spd="slow">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44624"/>
            <a:ext cx="8077200" cy="720080"/>
          </a:xfrm>
        </p:spPr>
        <p:txBody>
          <a:bodyPr/>
          <a:lstStyle/>
          <a:p>
            <a:r>
              <a:rPr lang="fr-FR" dirty="0" smtClean="0"/>
              <a:t>Structure d'une page HTML5</a:t>
            </a:r>
            <a:endParaRPr lang="fr-FR" dirty="0"/>
          </a:p>
        </p:txBody>
      </p:sp>
      <p:sp>
        <p:nvSpPr>
          <p:cNvPr id="11" name="Rectangle 10"/>
          <p:cNvSpPr/>
          <p:nvPr/>
        </p:nvSpPr>
        <p:spPr>
          <a:xfrm>
            <a:off x="827584" y="908718"/>
            <a:ext cx="7632847" cy="79209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dirty="0" smtClean="0">
                <a:solidFill>
                  <a:schemeClr val="tx1"/>
                </a:solidFill>
              </a:rPr>
              <a:t>&lt;header&gt;</a:t>
            </a:r>
            <a:endParaRPr lang="fr-FR" dirty="0">
              <a:solidFill>
                <a:schemeClr val="tx1"/>
              </a:solidFill>
            </a:endParaRPr>
          </a:p>
        </p:txBody>
      </p:sp>
      <p:sp>
        <p:nvSpPr>
          <p:cNvPr id="12" name="Rectangle 11"/>
          <p:cNvSpPr/>
          <p:nvPr/>
        </p:nvSpPr>
        <p:spPr>
          <a:xfrm>
            <a:off x="971600" y="1311934"/>
            <a:ext cx="4946136" cy="28803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fr-FR" dirty="0" smtClean="0">
                <a:ln w="0"/>
                <a:solidFill>
                  <a:schemeClr val="tx1"/>
                </a:solidFill>
                <a:effectLst>
                  <a:outerShdw blurRad="38100" dist="19050" dir="2700000" algn="tl" rotWithShape="0">
                    <a:schemeClr val="dk1">
                      <a:alpha val="40000"/>
                    </a:schemeClr>
                  </a:outerShdw>
                </a:effectLst>
              </a:rPr>
              <a:t>&lt;</a:t>
            </a:r>
            <a:r>
              <a:rPr lang="fr-FR" dirty="0" err="1" smtClean="0">
                <a:ln w="0"/>
                <a:solidFill>
                  <a:schemeClr val="tx1"/>
                </a:solidFill>
                <a:effectLst>
                  <a:outerShdw blurRad="38100" dist="19050" dir="2700000" algn="tl" rotWithShape="0">
                    <a:schemeClr val="dk1">
                      <a:alpha val="40000"/>
                    </a:schemeClr>
                  </a:outerShdw>
                </a:effectLst>
              </a:rPr>
              <a:t>nav</a:t>
            </a:r>
            <a:r>
              <a:rPr lang="fr-FR" dirty="0" smtClean="0">
                <a:ln w="0"/>
                <a:solidFill>
                  <a:schemeClr val="tx1"/>
                </a:solidFill>
                <a:effectLst>
                  <a:outerShdw blurRad="38100" dist="19050" dir="2700000" algn="tl" rotWithShape="0">
                    <a:schemeClr val="dk1">
                      <a:alpha val="40000"/>
                    </a:schemeClr>
                  </a:outerShdw>
                </a:effectLst>
              </a:rPr>
              <a:t>&gt;</a:t>
            </a:r>
            <a:endParaRPr lang="fr-FR"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1921179" y="1959646"/>
            <a:ext cx="4080085" cy="434967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dirty="0" smtClean="0">
                <a:ln w="0"/>
                <a:solidFill>
                  <a:schemeClr val="tx1"/>
                </a:solidFill>
                <a:effectLst>
                  <a:outerShdw blurRad="38100" dist="19050" dir="2700000" algn="tl" rotWithShape="0">
                    <a:schemeClr val="dk1">
                      <a:alpha val="40000"/>
                    </a:schemeClr>
                  </a:outerShdw>
                </a:effectLst>
              </a:rPr>
              <a:t>&lt;section&gt;</a:t>
            </a:r>
            <a:endParaRPr lang="fr-FR"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829451" y="6466492"/>
            <a:ext cx="7630980" cy="36004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0"/>
                <a:solidFill>
                  <a:schemeClr val="tx1"/>
                </a:solidFill>
                <a:effectLst>
                  <a:outerShdw blurRad="38100" dist="19050" dir="2700000" algn="tl" rotWithShape="0">
                    <a:schemeClr val="dk1">
                      <a:alpha val="40000"/>
                    </a:schemeClr>
                  </a:outerShdw>
                </a:effectLst>
              </a:rPr>
              <a:t>&lt;</a:t>
            </a:r>
            <a:r>
              <a:rPr lang="fr-FR" dirty="0" err="1">
                <a:ln w="0"/>
                <a:solidFill>
                  <a:schemeClr val="tx1"/>
                </a:solidFill>
                <a:effectLst>
                  <a:outerShdw blurRad="38100" dist="19050" dir="2700000" algn="tl" rotWithShape="0">
                    <a:schemeClr val="dk1">
                      <a:alpha val="40000"/>
                    </a:schemeClr>
                  </a:outerShdw>
                </a:effectLst>
              </a:rPr>
              <a:t>footer</a:t>
            </a:r>
            <a:r>
              <a:rPr lang="fr-FR" dirty="0">
                <a:ln w="0"/>
                <a:solidFill>
                  <a:schemeClr val="tx1"/>
                </a:solidFill>
                <a:effectLst>
                  <a:outerShdw blurRad="38100" dist="19050" dir="2700000" algn="tl" rotWithShape="0">
                    <a:schemeClr val="dk1">
                      <a:alpha val="40000"/>
                    </a:schemeClr>
                  </a:outerShdw>
                </a:effectLst>
              </a:rPr>
              <a:t>&gt;</a:t>
            </a:r>
          </a:p>
        </p:txBody>
      </p:sp>
      <p:sp>
        <p:nvSpPr>
          <p:cNvPr id="3" name="Rectangle 2"/>
          <p:cNvSpPr/>
          <p:nvPr/>
        </p:nvSpPr>
        <p:spPr>
          <a:xfrm>
            <a:off x="2028079" y="2391461"/>
            <a:ext cx="2335929" cy="1067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&lt;article&gt;</a:t>
            </a:r>
            <a:endParaRPr lang="fr-FR" dirty="0"/>
          </a:p>
        </p:txBody>
      </p:sp>
      <p:sp>
        <p:nvSpPr>
          <p:cNvPr id="22" name="Rectangle 21"/>
          <p:cNvSpPr/>
          <p:nvPr/>
        </p:nvSpPr>
        <p:spPr>
          <a:xfrm>
            <a:off x="6175523" y="1311934"/>
            <a:ext cx="2027120" cy="31984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fr-FR" dirty="0" smtClean="0">
                <a:ln w="0"/>
                <a:solidFill>
                  <a:schemeClr val="tx1"/>
                </a:solidFill>
                <a:effectLst>
                  <a:outerShdw blurRad="38100" dist="19050" dir="2700000" algn="tl" rotWithShape="0">
                    <a:schemeClr val="dk1">
                      <a:alpha val="40000"/>
                    </a:schemeClr>
                  </a:outerShdw>
                </a:effectLst>
              </a:rPr>
              <a:t>&lt;</a:t>
            </a:r>
            <a:r>
              <a:rPr lang="fr-FR" dirty="0" err="1" smtClean="0">
                <a:ln w="0"/>
                <a:solidFill>
                  <a:schemeClr val="tx1"/>
                </a:solidFill>
                <a:effectLst>
                  <a:outerShdw blurRad="38100" dist="19050" dir="2700000" algn="tl" rotWithShape="0">
                    <a:schemeClr val="dk1">
                      <a:alpha val="40000"/>
                    </a:schemeClr>
                  </a:outerShdw>
                </a:effectLst>
              </a:rPr>
              <a:t>aside</a:t>
            </a:r>
            <a:r>
              <a:rPr lang="fr-FR" dirty="0" smtClean="0">
                <a:ln w="0"/>
                <a:solidFill>
                  <a:schemeClr val="tx1"/>
                </a:solidFill>
                <a:effectLst>
                  <a:outerShdw blurRad="38100" dist="19050" dir="2700000" algn="tl" rotWithShape="0">
                    <a:schemeClr val="dk1">
                      <a:alpha val="40000"/>
                    </a:schemeClr>
                  </a:outerShdw>
                </a:effectLst>
              </a:rPr>
              <a:t>&gt;</a:t>
            </a:r>
            <a:endParaRPr lang="fr-FR" dirty="0"/>
          </a:p>
        </p:txBody>
      </p:sp>
      <p:sp>
        <p:nvSpPr>
          <p:cNvPr id="24" name="Rectangle 23"/>
          <p:cNvSpPr/>
          <p:nvPr/>
        </p:nvSpPr>
        <p:spPr>
          <a:xfrm>
            <a:off x="818554" y="1959648"/>
            <a:ext cx="917779" cy="285415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fr-FR" dirty="0" smtClean="0">
                <a:ln w="0"/>
                <a:solidFill>
                  <a:schemeClr val="tx1"/>
                </a:solidFill>
                <a:effectLst>
                  <a:outerShdw blurRad="38100" dist="19050" dir="2700000" algn="tl" rotWithShape="0">
                    <a:schemeClr val="dk1">
                      <a:alpha val="40000"/>
                    </a:schemeClr>
                  </a:outerShdw>
                </a:effectLst>
              </a:rPr>
              <a:t>&lt;</a:t>
            </a:r>
            <a:r>
              <a:rPr lang="fr-FR" dirty="0" err="1" smtClean="0">
                <a:ln w="0"/>
                <a:solidFill>
                  <a:schemeClr val="tx1"/>
                </a:solidFill>
                <a:effectLst>
                  <a:outerShdw blurRad="38100" dist="19050" dir="2700000" algn="tl" rotWithShape="0">
                    <a:schemeClr val="dk1">
                      <a:alpha val="40000"/>
                    </a:schemeClr>
                  </a:outerShdw>
                </a:effectLst>
              </a:rPr>
              <a:t>nav</a:t>
            </a:r>
            <a:r>
              <a:rPr lang="fr-FR" dirty="0" smtClean="0">
                <a:ln w="0"/>
                <a:solidFill>
                  <a:schemeClr val="tx1"/>
                </a:solidFill>
                <a:effectLst>
                  <a:outerShdw blurRad="38100" dist="19050" dir="2700000" algn="tl" rotWithShape="0">
                    <a:schemeClr val="dk1">
                      <a:alpha val="40000"/>
                    </a:schemeClr>
                  </a:outerShdw>
                </a:effectLst>
              </a:rPr>
              <a:t>&gt;</a:t>
            </a:r>
            <a:endParaRPr lang="fr-FR" dirty="0">
              <a:ln w="0"/>
              <a:solidFill>
                <a:schemeClr val="tx1"/>
              </a:solidFill>
              <a:effectLst>
                <a:outerShdw blurRad="38100" dist="19050" dir="2700000" algn="tl" rotWithShape="0">
                  <a:schemeClr val="dk1">
                    <a:alpha val="40000"/>
                  </a:schemeClr>
                </a:outerShdw>
              </a:effectLst>
            </a:endParaRPr>
          </a:p>
        </p:txBody>
      </p:sp>
      <p:sp>
        <p:nvSpPr>
          <p:cNvPr id="25" name="Rectangle 24"/>
          <p:cNvSpPr/>
          <p:nvPr/>
        </p:nvSpPr>
        <p:spPr>
          <a:xfrm>
            <a:off x="818554" y="4970973"/>
            <a:ext cx="925208" cy="133834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dirty="0">
                <a:ln w="0"/>
                <a:solidFill>
                  <a:schemeClr val="tx1"/>
                </a:solidFill>
                <a:effectLst>
                  <a:outerShdw blurRad="38100" dist="19050" dir="2700000" algn="tl" rotWithShape="0">
                    <a:schemeClr val="dk1">
                      <a:alpha val="40000"/>
                    </a:schemeClr>
                  </a:outerShdw>
                </a:effectLst>
              </a:rPr>
              <a:t>&lt;</a:t>
            </a:r>
            <a:r>
              <a:rPr lang="fr-FR" dirty="0" err="1">
                <a:ln w="0"/>
                <a:solidFill>
                  <a:schemeClr val="tx1"/>
                </a:solidFill>
                <a:effectLst>
                  <a:outerShdw blurRad="38100" dist="19050" dir="2700000" algn="tl" rotWithShape="0">
                    <a:schemeClr val="dk1">
                      <a:alpha val="40000"/>
                    </a:schemeClr>
                  </a:outerShdw>
                </a:effectLst>
              </a:rPr>
              <a:t>aside</a:t>
            </a:r>
            <a:r>
              <a:rPr lang="fr-FR" dirty="0">
                <a:ln w="0"/>
                <a:solidFill>
                  <a:schemeClr val="tx1"/>
                </a:solidFill>
                <a:effectLst>
                  <a:outerShdw blurRad="38100" dist="19050" dir="2700000" algn="tl" rotWithShape="0">
                    <a:schemeClr val="dk1">
                      <a:alpha val="40000"/>
                    </a:schemeClr>
                  </a:outerShdw>
                </a:effectLst>
              </a:rPr>
              <a:t>&gt;</a:t>
            </a:r>
            <a:endParaRPr lang="fr-FR" dirty="0"/>
          </a:p>
        </p:txBody>
      </p:sp>
      <p:sp>
        <p:nvSpPr>
          <p:cNvPr id="26" name="Rectangle 25"/>
          <p:cNvSpPr/>
          <p:nvPr/>
        </p:nvSpPr>
        <p:spPr>
          <a:xfrm>
            <a:off x="4522032" y="2359369"/>
            <a:ext cx="1396326" cy="209418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fr-FR" dirty="0">
                <a:ln w="0"/>
                <a:solidFill>
                  <a:schemeClr val="tx1"/>
                </a:solidFill>
                <a:effectLst>
                  <a:outerShdw blurRad="38100" dist="19050" dir="2700000" algn="tl" rotWithShape="0">
                    <a:schemeClr val="dk1">
                      <a:alpha val="40000"/>
                    </a:schemeClr>
                  </a:outerShdw>
                </a:effectLst>
              </a:rPr>
              <a:t>&lt;</a:t>
            </a:r>
            <a:r>
              <a:rPr lang="fr-FR" dirty="0" err="1">
                <a:ln w="0"/>
                <a:solidFill>
                  <a:schemeClr val="tx1"/>
                </a:solidFill>
                <a:effectLst>
                  <a:outerShdw blurRad="38100" dist="19050" dir="2700000" algn="tl" rotWithShape="0">
                    <a:schemeClr val="dk1">
                      <a:alpha val="40000"/>
                    </a:schemeClr>
                  </a:outerShdw>
                </a:effectLst>
              </a:rPr>
              <a:t>aside</a:t>
            </a:r>
            <a:r>
              <a:rPr lang="fr-FR" dirty="0">
                <a:ln w="0"/>
                <a:solidFill>
                  <a:schemeClr val="tx1"/>
                </a:solidFill>
                <a:effectLst>
                  <a:outerShdw blurRad="38100" dist="19050" dir="2700000" algn="tl" rotWithShape="0">
                    <a:schemeClr val="dk1">
                      <a:alpha val="40000"/>
                    </a:schemeClr>
                  </a:outerShdw>
                </a:effectLst>
              </a:rPr>
              <a:t>&gt;</a:t>
            </a:r>
            <a:endParaRPr lang="fr-FR" dirty="0"/>
          </a:p>
        </p:txBody>
      </p:sp>
      <p:sp>
        <p:nvSpPr>
          <p:cNvPr id="27" name="Rectangle 26"/>
          <p:cNvSpPr/>
          <p:nvPr/>
        </p:nvSpPr>
        <p:spPr>
          <a:xfrm>
            <a:off x="2123728" y="2460210"/>
            <a:ext cx="2213458" cy="25586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&lt;header&gt;</a:t>
            </a:r>
            <a:endParaRPr lang="fr-FR" dirty="0"/>
          </a:p>
        </p:txBody>
      </p:sp>
      <p:sp>
        <p:nvSpPr>
          <p:cNvPr id="28" name="Rectangle 27"/>
          <p:cNvSpPr/>
          <p:nvPr/>
        </p:nvSpPr>
        <p:spPr>
          <a:xfrm>
            <a:off x="2028079" y="3554295"/>
            <a:ext cx="2309107" cy="1221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&lt;article&gt;</a:t>
            </a:r>
          </a:p>
        </p:txBody>
      </p:sp>
      <p:sp>
        <p:nvSpPr>
          <p:cNvPr id="29" name="Rectangle 28"/>
          <p:cNvSpPr/>
          <p:nvPr/>
        </p:nvSpPr>
        <p:spPr>
          <a:xfrm>
            <a:off x="2075903" y="3648487"/>
            <a:ext cx="2213458" cy="25586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&lt;header&gt;</a:t>
            </a:r>
            <a:endParaRPr lang="fr-FR" dirty="0"/>
          </a:p>
        </p:txBody>
      </p:sp>
      <p:sp>
        <p:nvSpPr>
          <p:cNvPr id="30" name="Rectangle 29"/>
          <p:cNvSpPr/>
          <p:nvPr/>
        </p:nvSpPr>
        <p:spPr>
          <a:xfrm>
            <a:off x="2028079" y="4933442"/>
            <a:ext cx="2309107" cy="12658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&lt;article&gt;</a:t>
            </a:r>
          </a:p>
        </p:txBody>
      </p:sp>
      <p:sp>
        <p:nvSpPr>
          <p:cNvPr id="31" name="Rectangle 30"/>
          <p:cNvSpPr/>
          <p:nvPr/>
        </p:nvSpPr>
        <p:spPr>
          <a:xfrm>
            <a:off x="2075903" y="5012772"/>
            <a:ext cx="2213458" cy="25586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&lt;header&gt;</a:t>
            </a:r>
            <a:endParaRPr lang="fr-FR" dirty="0"/>
          </a:p>
        </p:txBody>
      </p:sp>
      <p:sp>
        <p:nvSpPr>
          <p:cNvPr id="32" name="Rectangle 31"/>
          <p:cNvSpPr/>
          <p:nvPr/>
        </p:nvSpPr>
        <p:spPr>
          <a:xfrm>
            <a:off x="2053833" y="5872881"/>
            <a:ext cx="2224996" cy="25428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0"/>
                <a:solidFill>
                  <a:schemeClr val="tx1"/>
                </a:solidFill>
                <a:effectLst>
                  <a:outerShdw blurRad="38100" dist="19050" dir="2700000" algn="tl" rotWithShape="0">
                    <a:schemeClr val="dk1">
                      <a:alpha val="40000"/>
                    </a:schemeClr>
                  </a:outerShdw>
                </a:effectLst>
              </a:rPr>
              <a:t>&lt;</a:t>
            </a:r>
            <a:r>
              <a:rPr lang="fr-FR" dirty="0" err="1">
                <a:ln w="0"/>
                <a:solidFill>
                  <a:schemeClr val="tx1"/>
                </a:solidFill>
                <a:effectLst>
                  <a:outerShdw blurRad="38100" dist="19050" dir="2700000" algn="tl" rotWithShape="0">
                    <a:schemeClr val="dk1">
                      <a:alpha val="40000"/>
                    </a:schemeClr>
                  </a:outerShdw>
                </a:effectLst>
              </a:rPr>
              <a:t>footer</a:t>
            </a:r>
            <a:r>
              <a:rPr lang="fr-FR" dirty="0">
                <a:ln w="0"/>
                <a:solidFill>
                  <a:schemeClr val="tx1"/>
                </a:solidFill>
                <a:effectLst>
                  <a:outerShdw blurRad="38100" dist="19050" dir="2700000" algn="tl" rotWithShape="0">
                    <a:schemeClr val="dk1">
                      <a:alpha val="40000"/>
                    </a:schemeClr>
                  </a:outerShdw>
                </a:effectLst>
              </a:rPr>
              <a:t>&gt;</a:t>
            </a:r>
          </a:p>
        </p:txBody>
      </p:sp>
      <p:sp>
        <p:nvSpPr>
          <p:cNvPr id="33" name="Rectangle 32"/>
          <p:cNvSpPr/>
          <p:nvPr/>
        </p:nvSpPr>
        <p:spPr>
          <a:xfrm>
            <a:off x="2090486" y="3153521"/>
            <a:ext cx="2224996" cy="25428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chemeClr val="tx1"/>
                </a:solidFill>
                <a:effectLst>
                  <a:outerShdw blurRad="38100" dist="19050" dir="2700000" algn="tl" rotWithShape="0">
                    <a:schemeClr val="dk1">
                      <a:alpha val="40000"/>
                    </a:schemeClr>
                  </a:outerShdw>
                </a:effectLst>
              </a:rPr>
              <a:t>&lt;</a:t>
            </a:r>
            <a:r>
              <a:rPr lang="fr-FR" dirty="0" err="1" smtClean="0">
                <a:ln w="0"/>
                <a:solidFill>
                  <a:schemeClr val="tx1"/>
                </a:solidFill>
                <a:effectLst>
                  <a:outerShdw blurRad="38100" dist="19050" dir="2700000" algn="tl" rotWithShape="0">
                    <a:schemeClr val="dk1">
                      <a:alpha val="40000"/>
                    </a:schemeClr>
                  </a:outerShdw>
                </a:effectLst>
              </a:rPr>
              <a:t>footer</a:t>
            </a:r>
            <a:r>
              <a:rPr lang="fr-FR" dirty="0" smtClean="0">
                <a:ln w="0"/>
                <a:solidFill>
                  <a:schemeClr val="tx1"/>
                </a:solidFill>
                <a:effectLst>
                  <a:outerShdw blurRad="38100" dist="19050" dir="2700000" algn="tl" rotWithShape="0">
                    <a:schemeClr val="dk1">
                      <a:alpha val="40000"/>
                    </a:schemeClr>
                  </a:outerShdw>
                </a:effectLst>
              </a:rPr>
              <a:t>&gt;</a:t>
            </a:r>
            <a:endParaRPr lang="fr-FR" dirty="0">
              <a:ln w="0"/>
              <a:solidFill>
                <a:schemeClr val="tx1"/>
              </a:solidFill>
              <a:effectLst>
                <a:outerShdw blurRad="38100" dist="19050" dir="2700000" algn="tl" rotWithShape="0">
                  <a:schemeClr val="dk1">
                    <a:alpha val="40000"/>
                  </a:schemeClr>
                </a:outerShdw>
              </a:effectLst>
            </a:endParaRPr>
          </a:p>
        </p:txBody>
      </p:sp>
      <p:sp>
        <p:nvSpPr>
          <p:cNvPr id="34" name="Rectangle 33"/>
          <p:cNvSpPr/>
          <p:nvPr/>
        </p:nvSpPr>
        <p:spPr>
          <a:xfrm>
            <a:off x="2064829" y="4426598"/>
            <a:ext cx="2224996" cy="25428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0"/>
                <a:solidFill>
                  <a:schemeClr val="tx1"/>
                </a:solidFill>
                <a:effectLst>
                  <a:outerShdw blurRad="38100" dist="19050" dir="2700000" algn="tl" rotWithShape="0">
                    <a:schemeClr val="dk1">
                      <a:alpha val="40000"/>
                    </a:schemeClr>
                  </a:outerShdw>
                </a:effectLst>
              </a:rPr>
              <a:t>&lt;</a:t>
            </a:r>
            <a:r>
              <a:rPr lang="fr-FR" dirty="0" err="1">
                <a:ln w="0"/>
                <a:solidFill>
                  <a:schemeClr val="tx1"/>
                </a:solidFill>
                <a:effectLst>
                  <a:outerShdw blurRad="38100" dist="19050" dir="2700000" algn="tl" rotWithShape="0">
                    <a:schemeClr val="dk1">
                      <a:alpha val="40000"/>
                    </a:schemeClr>
                  </a:outerShdw>
                </a:effectLst>
              </a:rPr>
              <a:t>footer</a:t>
            </a:r>
            <a:r>
              <a:rPr lang="fr-FR" dirty="0">
                <a:ln w="0"/>
                <a:solidFill>
                  <a:schemeClr val="tx1"/>
                </a:solidFill>
                <a:effectLst>
                  <a:outerShdw blurRad="38100" dist="19050" dir="2700000" algn="tl" rotWithShape="0">
                    <a:schemeClr val="dk1">
                      <a:alpha val="40000"/>
                    </a:schemeClr>
                  </a:outerShdw>
                </a:effectLst>
              </a:rPr>
              <a:t>&gt;</a:t>
            </a:r>
          </a:p>
        </p:txBody>
      </p:sp>
      <p:sp>
        <p:nvSpPr>
          <p:cNvPr id="35" name="Rectangle 34"/>
          <p:cNvSpPr/>
          <p:nvPr/>
        </p:nvSpPr>
        <p:spPr>
          <a:xfrm>
            <a:off x="4522032" y="4553741"/>
            <a:ext cx="1396326" cy="165538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fr-FR" dirty="0">
                <a:ln w="0"/>
                <a:solidFill>
                  <a:schemeClr val="tx1"/>
                </a:solidFill>
                <a:effectLst>
                  <a:outerShdw blurRad="38100" dist="19050" dir="2700000" algn="tl" rotWithShape="0">
                    <a:schemeClr val="dk1">
                      <a:alpha val="40000"/>
                    </a:schemeClr>
                  </a:outerShdw>
                </a:effectLst>
              </a:rPr>
              <a:t>&lt;</a:t>
            </a:r>
            <a:r>
              <a:rPr lang="fr-FR" dirty="0" err="1">
                <a:ln w="0"/>
                <a:solidFill>
                  <a:schemeClr val="tx1"/>
                </a:solidFill>
                <a:effectLst>
                  <a:outerShdw blurRad="38100" dist="19050" dir="2700000" algn="tl" rotWithShape="0">
                    <a:schemeClr val="dk1">
                      <a:alpha val="40000"/>
                    </a:schemeClr>
                  </a:outerShdw>
                </a:effectLst>
              </a:rPr>
              <a:t>aside</a:t>
            </a:r>
            <a:r>
              <a:rPr lang="fr-FR" dirty="0">
                <a:ln w="0"/>
                <a:solidFill>
                  <a:schemeClr val="tx1"/>
                </a:solidFill>
                <a:effectLst>
                  <a:outerShdw blurRad="38100" dist="19050" dir="2700000" algn="tl" rotWithShape="0">
                    <a:schemeClr val="dk1">
                      <a:alpha val="40000"/>
                    </a:schemeClr>
                  </a:outerShdw>
                </a:effectLst>
              </a:rPr>
              <a:t>&gt;</a:t>
            </a:r>
            <a:endParaRPr lang="fr-FR" dirty="0"/>
          </a:p>
        </p:txBody>
      </p:sp>
      <p:sp>
        <p:nvSpPr>
          <p:cNvPr id="36" name="Rectangle 35"/>
          <p:cNvSpPr/>
          <p:nvPr/>
        </p:nvSpPr>
        <p:spPr>
          <a:xfrm>
            <a:off x="4644007" y="2460210"/>
            <a:ext cx="1152129" cy="25586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&lt;header&gt;</a:t>
            </a:r>
            <a:endParaRPr lang="fr-FR" sz="1400" dirty="0"/>
          </a:p>
        </p:txBody>
      </p:sp>
      <p:sp>
        <p:nvSpPr>
          <p:cNvPr id="37" name="Rectangle 36"/>
          <p:cNvSpPr/>
          <p:nvPr/>
        </p:nvSpPr>
        <p:spPr>
          <a:xfrm>
            <a:off x="6123450" y="1964420"/>
            <a:ext cx="2336981" cy="43449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dirty="0">
                <a:ln w="0"/>
                <a:solidFill>
                  <a:schemeClr val="tx1"/>
                </a:solidFill>
                <a:effectLst>
                  <a:outerShdw blurRad="38100" dist="19050" dir="2700000" algn="tl" rotWithShape="0">
                    <a:schemeClr val="dk1">
                      <a:alpha val="40000"/>
                    </a:schemeClr>
                  </a:outerShdw>
                </a:effectLst>
              </a:rPr>
              <a:t>&lt;section&gt;</a:t>
            </a:r>
          </a:p>
        </p:txBody>
      </p:sp>
      <p:sp>
        <p:nvSpPr>
          <p:cNvPr id="38" name="Rectangle 37"/>
          <p:cNvSpPr/>
          <p:nvPr/>
        </p:nvSpPr>
        <p:spPr>
          <a:xfrm>
            <a:off x="6266189" y="2406307"/>
            <a:ext cx="2050228" cy="1670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&lt;article&gt;</a:t>
            </a:r>
          </a:p>
        </p:txBody>
      </p:sp>
      <p:sp>
        <p:nvSpPr>
          <p:cNvPr id="39" name="Rectangle 38"/>
          <p:cNvSpPr/>
          <p:nvPr/>
        </p:nvSpPr>
        <p:spPr>
          <a:xfrm>
            <a:off x="6715238" y="2501074"/>
            <a:ext cx="1152129" cy="25586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&lt;header&gt;</a:t>
            </a:r>
            <a:endParaRPr lang="fr-FR" sz="1400" dirty="0"/>
          </a:p>
        </p:txBody>
      </p:sp>
      <p:sp>
        <p:nvSpPr>
          <p:cNvPr id="40" name="Rectangle 39"/>
          <p:cNvSpPr/>
          <p:nvPr/>
        </p:nvSpPr>
        <p:spPr>
          <a:xfrm>
            <a:off x="6266189" y="4419193"/>
            <a:ext cx="2050228" cy="1670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&lt;article&gt;</a:t>
            </a:r>
          </a:p>
        </p:txBody>
      </p:sp>
      <p:sp>
        <p:nvSpPr>
          <p:cNvPr id="41" name="Rectangle 40"/>
          <p:cNvSpPr/>
          <p:nvPr/>
        </p:nvSpPr>
        <p:spPr>
          <a:xfrm>
            <a:off x="6715238" y="4513960"/>
            <a:ext cx="1152129" cy="25586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&lt;header&gt;</a:t>
            </a:r>
            <a:endParaRPr lang="fr-FR" sz="1400" dirty="0"/>
          </a:p>
        </p:txBody>
      </p:sp>
    </p:spTree>
    <p:extLst>
      <p:ext uri="{BB962C8B-B14F-4D97-AF65-F5344CB8AC3E}">
        <p14:creationId xmlns:p14="http://schemas.microsoft.com/office/powerpoint/2010/main" val="359783194"/>
      </p:ext>
    </p:extLst>
  </p:cSld>
  <p:clrMapOvr>
    <a:masterClrMapping/>
  </p:clrMapOvr>
  <p:transition spd="slow">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Structure d'une page HTML5</a:t>
            </a:r>
            <a:endParaRPr lang="fr-FR" dirty="0"/>
          </a:p>
        </p:txBody>
      </p:sp>
      <p:sp>
        <p:nvSpPr>
          <p:cNvPr id="3" name="Espace réservé du contenu 2"/>
          <p:cNvSpPr>
            <a:spLocks noGrp="1"/>
          </p:cNvSpPr>
          <p:nvPr>
            <p:ph idx="1"/>
          </p:nvPr>
        </p:nvSpPr>
        <p:spPr/>
        <p:txBody>
          <a:bodyPr>
            <a:normAutofit/>
          </a:bodyPr>
          <a:lstStyle/>
          <a:p>
            <a:pPr marL="0" indent="0">
              <a:buNone/>
            </a:pPr>
            <a:r>
              <a:rPr lang="fr-FR" sz="2800" dirty="0" smtClean="0"/>
              <a:t>Toutes ces nouvelles balises se comportent comme des balises &lt;div&gt; de type block.</a:t>
            </a:r>
          </a:p>
          <a:p>
            <a:pPr marL="0" indent="0">
              <a:buNone/>
            </a:pPr>
            <a:r>
              <a:rPr lang="fr-FR" sz="2800" dirty="0" smtClean="0"/>
              <a:t>Elles ne sont pas obligatoires mais recommandées.</a:t>
            </a:r>
          </a:p>
          <a:p>
            <a:pPr marL="0" indent="0">
              <a:buNone/>
            </a:pPr>
            <a:endParaRPr lang="fr-FR" sz="2800" dirty="0"/>
          </a:p>
        </p:txBody>
      </p:sp>
    </p:spTree>
    <p:extLst>
      <p:ext uri="{BB962C8B-B14F-4D97-AF65-F5344CB8AC3E}">
        <p14:creationId xmlns:p14="http://schemas.microsoft.com/office/powerpoint/2010/main" val="292672969"/>
      </p:ext>
    </p:extLst>
  </p:cSld>
  <p:clrMapOvr>
    <a:masterClrMapping/>
  </p:clrMapOvr>
  <p:transition spd="slow">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779912" y="24342"/>
            <a:ext cx="5059288" cy="308314"/>
          </a:xfrm>
        </p:spPr>
        <p:txBody>
          <a:bodyPr/>
          <a:lstStyle/>
          <a:p>
            <a:r>
              <a:rPr lang="fr-FR" sz="1400" dirty="0" smtClean="0"/>
              <a:t>Structure d'une page HTML5</a:t>
            </a:r>
            <a:endParaRPr lang="fr-FR" sz="1400" dirty="0"/>
          </a:p>
        </p:txBody>
      </p:sp>
      <p:sp>
        <p:nvSpPr>
          <p:cNvPr id="3" name="Espace réservé du contenu 2"/>
          <p:cNvSpPr>
            <a:spLocks noGrp="1"/>
          </p:cNvSpPr>
          <p:nvPr>
            <p:ph idx="1"/>
          </p:nvPr>
        </p:nvSpPr>
        <p:spPr>
          <a:xfrm>
            <a:off x="762000" y="332656"/>
            <a:ext cx="8077200" cy="6525344"/>
          </a:xfrm>
        </p:spPr>
        <p:txBody>
          <a:bodyPr>
            <a:normAutofit fontScale="32500" lnSpcReduction="20000"/>
          </a:bodyPr>
          <a:lstStyle/>
          <a:p>
            <a:pPr marL="0" indent="0">
              <a:buNone/>
            </a:pPr>
            <a:r>
              <a:rPr lang="fr-FR" sz="4300" dirty="0"/>
              <a:t>&lt;body&gt;</a:t>
            </a:r>
          </a:p>
          <a:p>
            <a:pPr marL="0" indent="0">
              <a:buNone/>
            </a:pPr>
            <a:r>
              <a:rPr lang="fr-FR" sz="4300" dirty="0">
                <a:solidFill>
                  <a:srgbClr val="2403E7"/>
                </a:solidFill>
              </a:rPr>
              <a:t>&lt;header&gt;</a:t>
            </a:r>
          </a:p>
          <a:p>
            <a:pPr marL="0" indent="0">
              <a:buNone/>
            </a:pPr>
            <a:r>
              <a:rPr lang="fr-FR" sz="4300" dirty="0" smtClean="0"/>
              <a:t>    &lt;?</a:t>
            </a:r>
            <a:r>
              <a:rPr lang="fr-FR" sz="4300" dirty="0"/>
              <a:t>PHP </a:t>
            </a:r>
            <a:r>
              <a:rPr lang="fr-FR" sz="4300" dirty="0" err="1"/>
              <a:t>include</a:t>
            </a:r>
            <a:r>
              <a:rPr lang="fr-FR" sz="4300" dirty="0"/>
              <a:t> "header_v03.html"; ?&gt;</a:t>
            </a:r>
          </a:p>
          <a:p>
            <a:pPr marL="0" indent="0">
              <a:buNone/>
            </a:pPr>
            <a:r>
              <a:rPr lang="fr-FR" sz="4300" dirty="0">
                <a:solidFill>
                  <a:srgbClr val="2403E7"/>
                </a:solidFill>
              </a:rPr>
              <a:t>&lt;/header&gt;</a:t>
            </a:r>
          </a:p>
          <a:p>
            <a:pPr marL="0" indent="0">
              <a:buNone/>
            </a:pPr>
            <a:r>
              <a:rPr lang="fr-FR" sz="4300" dirty="0">
                <a:solidFill>
                  <a:srgbClr val="2403E7"/>
                </a:solidFill>
              </a:rPr>
              <a:t>&lt;</a:t>
            </a:r>
            <a:r>
              <a:rPr lang="fr-FR" sz="4300" dirty="0" err="1">
                <a:solidFill>
                  <a:srgbClr val="2403E7"/>
                </a:solidFill>
              </a:rPr>
              <a:t>nav</a:t>
            </a:r>
            <a:r>
              <a:rPr lang="fr-FR" sz="4300" dirty="0">
                <a:solidFill>
                  <a:srgbClr val="2403E7"/>
                </a:solidFill>
              </a:rPr>
              <a:t>&gt;</a:t>
            </a:r>
          </a:p>
          <a:p>
            <a:pPr marL="0" indent="0">
              <a:buNone/>
            </a:pPr>
            <a:r>
              <a:rPr lang="fr-FR" sz="4300" dirty="0" smtClean="0"/>
              <a:t>    &lt;?</a:t>
            </a:r>
            <a:r>
              <a:rPr lang="fr-FR" sz="4300" dirty="0"/>
              <a:t>PHP </a:t>
            </a:r>
            <a:r>
              <a:rPr lang="fr-FR" sz="4300" dirty="0" err="1"/>
              <a:t>include</a:t>
            </a:r>
            <a:r>
              <a:rPr lang="fr-FR" sz="4300" dirty="0"/>
              <a:t> "menuh_v03.php"; ?&gt;</a:t>
            </a:r>
          </a:p>
          <a:p>
            <a:pPr marL="0" indent="0">
              <a:buNone/>
            </a:pPr>
            <a:r>
              <a:rPr lang="fr-FR" sz="4300" dirty="0">
                <a:solidFill>
                  <a:srgbClr val="2403E7"/>
                </a:solidFill>
              </a:rPr>
              <a:t>&lt;/</a:t>
            </a:r>
            <a:r>
              <a:rPr lang="fr-FR" sz="4300" dirty="0" err="1">
                <a:solidFill>
                  <a:srgbClr val="2403E7"/>
                </a:solidFill>
              </a:rPr>
              <a:t>nav</a:t>
            </a:r>
            <a:r>
              <a:rPr lang="fr-FR" sz="4300" dirty="0">
                <a:solidFill>
                  <a:srgbClr val="2403E7"/>
                </a:solidFill>
              </a:rPr>
              <a:t>&gt;</a:t>
            </a:r>
          </a:p>
          <a:p>
            <a:pPr marL="0" indent="0">
              <a:buNone/>
            </a:pPr>
            <a:r>
              <a:rPr lang="fr-FR" sz="4300" dirty="0">
                <a:solidFill>
                  <a:schemeClr val="accent3">
                    <a:lumMod val="75000"/>
                  </a:schemeClr>
                </a:solidFill>
              </a:rPr>
              <a:t>&lt;!--  ===============================================   Première colonne  --&gt;</a:t>
            </a:r>
            <a:r>
              <a:rPr lang="fr-FR" sz="4300" dirty="0"/>
              <a:t>	</a:t>
            </a:r>
          </a:p>
          <a:p>
            <a:pPr marL="0" indent="0">
              <a:buNone/>
            </a:pPr>
            <a:r>
              <a:rPr lang="fr-FR" sz="4300" dirty="0">
                <a:solidFill>
                  <a:srgbClr val="2403E7"/>
                </a:solidFill>
              </a:rPr>
              <a:t>&lt;section id="col1"&gt;</a:t>
            </a:r>
          </a:p>
          <a:p>
            <a:pPr marL="0" indent="0">
              <a:buNone/>
            </a:pPr>
            <a:r>
              <a:rPr lang="fr-FR" sz="4300" dirty="0"/>
              <a:t> </a:t>
            </a:r>
            <a:r>
              <a:rPr lang="fr-FR" sz="4300" dirty="0" smtClean="0"/>
              <a:t>   &lt;</a:t>
            </a:r>
            <a:r>
              <a:rPr lang="fr-FR" sz="4300" dirty="0"/>
              <a:t>h5  id="click" class="annonces"&gt;Annonces et compétitions&lt;/h5&gt;</a:t>
            </a:r>
          </a:p>
          <a:p>
            <a:pPr marL="0" indent="0">
              <a:buNone/>
            </a:pPr>
            <a:r>
              <a:rPr lang="fr-FR" sz="4300" dirty="0" smtClean="0"/>
              <a:t>    &lt;?</a:t>
            </a:r>
            <a:r>
              <a:rPr lang="fr-FR" sz="4300" dirty="0"/>
              <a:t>PHP $</a:t>
            </a:r>
            <a:r>
              <a:rPr lang="fr-FR" sz="4300" dirty="0" err="1"/>
              <a:t>Nomfic</a:t>
            </a:r>
            <a:r>
              <a:rPr lang="fr-FR" sz="4300" dirty="0"/>
              <a:t> = "articles/2015-09-14-DL2015-10-14-seances_de</a:t>
            </a:r>
            <a:r>
              <a:rPr lang="fr-FR" sz="4300" dirty="0" smtClean="0"/>
              <a:t>_.....html</a:t>
            </a:r>
            <a:r>
              <a:rPr lang="fr-FR" sz="4300" dirty="0"/>
              <a:t>"; </a:t>
            </a:r>
            <a:r>
              <a:rPr lang="fr-FR" sz="4300" dirty="0" err="1"/>
              <a:t>edite</a:t>
            </a:r>
            <a:r>
              <a:rPr lang="fr-FR" sz="4300" dirty="0"/>
              <a:t>($</a:t>
            </a:r>
            <a:r>
              <a:rPr lang="fr-FR" sz="4300" dirty="0" err="1"/>
              <a:t>Nomfic</a:t>
            </a:r>
            <a:r>
              <a:rPr lang="fr-FR" sz="4300" dirty="0"/>
              <a:t>);?&gt;</a:t>
            </a:r>
          </a:p>
          <a:p>
            <a:pPr marL="0" indent="0">
              <a:buNone/>
            </a:pPr>
            <a:r>
              <a:rPr lang="fr-FR" sz="4300" dirty="0" smtClean="0"/>
              <a:t>    &lt;?</a:t>
            </a:r>
            <a:r>
              <a:rPr lang="fr-FR" sz="4300" dirty="0"/>
              <a:t>PHP $</a:t>
            </a:r>
            <a:r>
              <a:rPr lang="fr-FR" sz="4300" dirty="0" err="1"/>
              <a:t>Nomfic</a:t>
            </a:r>
            <a:r>
              <a:rPr lang="fr-FR" sz="4300" dirty="0"/>
              <a:t> = "</a:t>
            </a:r>
            <a:r>
              <a:rPr lang="fr-FR" sz="4300" dirty="0" smtClean="0"/>
              <a:t>articles/2015-09-14-DL2015-10-14-offre_d_emploi,,,,.html</a:t>
            </a:r>
            <a:r>
              <a:rPr lang="fr-FR" sz="4300" dirty="0"/>
              <a:t>"; </a:t>
            </a:r>
            <a:r>
              <a:rPr lang="fr-FR" sz="4300" dirty="0" err="1"/>
              <a:t>edite</a:t>
            </a:r>
            <a:r>
              <a:rPr lang="fr-FR" sz="4300" dirty="0"/>
              <a:t>($</a:t>
            </a:r>
            <a:r>
              <a:rPr lang="fr-FR" sz="4300" dirty="0" err="1"/>
              <a:t>Nomfic</a:t>
            </a:r>
            <a:r>
              <a:rPr lang="fr-FR" sz="4300" dirty="0"/>
              <a:t>);?&gt;</a:t>
            </a:r>
          </a:p>
          <a:p>
            <a:pPr marL="0" indent="0">
              <a:buNone/>
            </a:pPr>
            <a:r>
              <a:rPr lang="fr-FR" sz="4300" dirty="0" smtClean="0"/>
              <a:t>    &lt;?</a:t>
            </a:r>
            <a:r>
              <a:rPr lang="fr-FR" sz="4300" dirty="0"/>
              <a:t>PHP $</a:t>
            </a:r>
            <a:r>
              <a:rPr lang="fr-FR" sz="4300" dirty="0" err="1"/>
              <a:t>Nomfic</a:t>
            </a:r>
            <a:r>
              <a:rPr lang="fr-FR" sz="4300" dirty="0"/>
              <a:t> = "</a:t>
            </a:r>
            <a:r>
              <a:rPr lang="fr-FR" sz="4300" dirty="0" smtClean="0"/>
              <a:t>articles/2015-09-07-DL2015-10-07-journeee......</a:t>
            </a:r>
            <a:r>
              <a:rPr lang="fr-FR" sz="4300" dirty="0"/>
              <a:t>html"; </a:t>
            </a:r>
            <a:r>
              <a:rPr lang="fr-FR" sz="4300" dirty="0" err="1"/>
              <a:t>edite</a:t>
            </a:r>
            <a:r>
              <a:rPr lang="fr-FR" sz="4300" dirty="0"/>
              <a:t>($</a:t>
            </a:r>
            <a:r>
              <a:rPr lang="fr-FR" sz="4300" dirty="0" err="1"/>
              <a:t>Nomfic</a:t>
            </a:r>
            <a:r>
              <a:rPr lang="fr-FR" sz="4300" dirty="0"/>
              <a:t>);?&gt;</a:t>
            </a:r>
          </a:p>
          <a:p>
            <a:pPr marL="0" indent="0">
              <a:buNone/>
            </a:pPr>
            <a:r>
              <a:rPr lang="fr-FR" sz="4300" dirty="0" smtClean="0"/>
              <a:t>    &lt;?</a:t>
            </a:r>
            <a:r>
              <a:rPr lang="fr-FR" sz="4300" dirty="0"/>
              <a:t>PHP $</a:t>
            </a:r>
            <a:r>
              <a:rPr lang="fr-FR" sz="4300" dirty="0" err="1"/>
              <a:t>Nomfic</a:t>
            </a:r>
            <a:r>
              <a:rPr lang="fr-FR" sz="4300" dirty="0"/>
              <a:t> = "articles/2015-08-03-DL2015-12-03-bulletin_d'activites_2015.html"; </a:t>
            </a:r>
            <a:r>
              <a:rPr lang="fr-FR" sz="4300" dirty="0" err="1"/>
              <a:t>edite</a:t>
            </a:r>
            <a:r>
              <a:rPr lang="fr-FR" sz="4300" dirty="0"/>
              <a:t>($</a:t>
            </a:r>
            <a:r>
              <a:rPr lang="fr-FR" sz="4300" dirty="0" err="1"/>
              <a:t>Nomfic</a:t>
            </a:r>
            <a:r>
              <a:rPr lang="fr-FR" sz="4300" dirty="0"/>
              <a:t>);?&gt;</a:t>
            </a:r>
          </a:p>
          <a:p>
            <a:pPr marL="0" indent="0">
              <a:buNone/>
            </a:pPr>
            <a:r>
              <a:rPr lang="fr-FR" sz="4300" dirty="0">
                <a:solidFill>
                  <a:srgbClr val="2403E7"/>
                </a:solidFill>
              </a:rPr>
              <a:t>&lt;/section&gt;</a:t>
            </a:r>
          </a:p>
          <a:p>
            <a:pPr marL="0" indent="0">
              <a:buNone/>
            </a:pPr>
            <a:r>
              <a:rPr lang="fr-FR" sz="4300" dirty="0">
                <a:solidFill>
                  <a:schemeClr val="accent3">
                    <a:lumMod val="75000"/>
                  </a:schemeClr>
                </a:solidFill>
              </a:rPr>
              <a:t>&lt;!--  ===============================================   Deuxième colonne  --&gt;</a:t>
            </a:r>
            <a:r>
              <a:rPr lang="fr-FR" sz="4300" dirty="0"/>
              <a:t>	   </a:t>
            </a:r>
          </a:p>
          <a:p>
            <a:pPr marL="0" indent="0">
              <a:buNone/>
            </a:pPr>
            <a:r>
              <a:rPr lang="fr-FR" sz="4300" dirty="0">
                <a:solidFill>
                  <a:srgbClr val="2403E7"/>
                </a:solidFill>
              </a:rPr>
              <a:t>&lt;section id="col2"&gt;</a:t>
            </a:r>
          </a:p>
          <a:p>
            <a:pPr marL="0" indent="0">
              <a:buNone/>
            </a:pPr>
            <a:r>
              <a:rPr lang="fr-FR" sz="4300" dirty="0" smtClean="0"/>
              <a:t>    &lt;</a:t>
            </a:r>
            <a:r>
              <a:rPr lang="fr-FR" sz="4300" dirty="0"/>
              <a:t>h5 id="click2" class="annonces"&gt;Résultats sportifs&lt;/h5&gt;</a:t>
            </a:r>
          </a:p>
          <a:p>
            <a:pPr marL="0" indent="0">
              <a:buNone/>
            </a:pPr>
            <a:r>
              <a:rPr lang="fr-FR" sz="4300" dirty="0" smtClean="0"/>
              <a:t>    &lt;?</a:t>
            </a:r>
            <a:r>
              <a:rPr lang="fr-FR" sz="4300" dirty="0"/>
              <a:t>PHP </a:t>
            </a:r>
            <a:r>
              <a:rPr lang="fr-FR" sz="4300" dirty="0" err="1"/>
              <a:t>include</a:t>
            </a:r>
            <a:r>
              <a:rPr lang="fr-FR" sz="4300" dirty="0"/>
              <a:t> "articles/rss5.php"; ?&gt;</a:t>
            </a:r>
          </a:p>
          <a:p>
            <a:pPr marL="0" indent="0">
              <a:buNone/>
            </a:pPr>
            <a:r>
              <a:rPr lang="fr-FR" sz="4300" dirty="0" smtClean="0"/>
              <a:t>    &lt;?</a:t>
            </a:r>
            <a:r>
              <a:rPr lang="fr-FR" sz="4300" dirty="0"/>
              <a:t>PHP $</a:t>
            </a:r>
            <a:r>
              <a:rPr lang="fr-FR" sz="4300" dirty="0" err="1"/>
              <a:t>Nomfic</a:t>
            </a:r>
            <a:r>
              <a:rPr lang="fr-FR" sz="4300" dirty="0"/>
              <a:t> = "articles/2015-09-13-DL2015-10-14-football.html"; </a:t>
            </a:r>
            <a:r>
              <a:rPr lang="fr-FR" sz="4300" dirty="0" err="1"/>
              <a:t>edite</a:t>
            </a:r>
            <a:r>
              <a:rPr lang="fr-FR" sz="4300" dirty="0"/>
              <a:t>($</a:t>
            </a:r>
            <a:r>
              <a:rPr lang="fr-FR" sz="4300" dirty="0" err="1"/>
              <a:t>Nomfic</a:t>
            </a:r>
            <a:r>
              <a:rPr lang="fr-FR" sz="4300" dirty="0"/>
              <a:t>);?&gt;</a:t>
            </a:r>
          </a:p>
          <a:p>
            <a:pPr marL="0" indent="0">
              <a:buNone/>
            </a:pPr>
            <a:r>
              <a:rPr lang="fr-FR" sz="4300" dirty="0">
                <a:solidFill>
                  <a:srgbClr val="2403E7"/>
                </a:solidFill>
              </a:rPr>
              <a:t>&lt;/section&gt;</a:t>
            </a:r>
          </a:p>
          <a:p>
            <a:pPr marL="0" indent="0">
              <a:buNone/>
            </a:pPr>
            <a:r>
              <a:rPr lang="fr-FR" sz="4300" dirty="0">
                <a:solidFill>
                  <a:schemeClr val="accent3">
                    <a:lumMod val="75000"/>
                  </a:schemeClr>
                </a:solidFill>
              </a:rPr>
              <a:t>&lt;!--  </a:t>
            </a:r>
            <a:r>
              <a:rPr lang="fr-FR" sz="4300" dirty="0" smtClean="0">
                <a:solidFill>
                  <a:schemeClr val="accent3">
                    <a:lumMod val="75000"/>
                  </a:schemeClr>
                </a:solidFill>
              </a:rPr>
              <a:t>=================================   </a:t>
            </a:r>
            <a:r>
              <a:rPr lang="fr-FR" sz="4300" dirty="0">
                <a:solidFill>
                  <a:schemeClr val="accent3">
                    <a:lumMod val="75000"/>
                  </a:schemeClr>
                </a:solidFill>
              </a:rPr>
              <a:t>Troisième colonne </a:t>
            </a:r>
            <a:r>
              <a:rPr lang="fr-FR" sz="4300" dirty="0" smtClean="0">
                <a:solidFill>
                  <a:schemeClr val="accent3">
                    <a:lumMod val="75000"/>
                  </a:schemeClr>
                </a:solidFill>
              </a:rPr>
              <a:t>======================= </a:t>
            </a:r>
            <a:r>
              <a:rPr lang="fr-FR" sz="4300" dirty="0">
                <a:solidFill>
                  <a:schemeClr val="accent3">
                    <a:lumMod val="75000"/>
                  </a:schemeClr>
                </a:solidFill>
              </a:rPr>
              <a:t>--&gt;	   </a:t>
            </a:r>
            <a:r>
              <a:rPr lang="fr-FR" sz="4300" dirty="0"/>
              <a:t>  </a:t>
            </a:r>
          </a:p>
          <a:p>
            <a:pPr marL="0" indent="0">
              <a:buNone/>
            </a:pPr>
            <a:r>
              <a:rPr lang="fr-FR" sz="4300" dirty="0" smtClean="0">
                <a:solidFill>
                  <a:srgbClr val="2403E7"/>
                </a:solidFill>
              </a:rPr>
              <a:t>&lt;</a:t>
            </a:r>
            <a:r>
              <a:rPr lang="fr-FR" sz="4300" dirty="0" err="1" smtClean="0">
                <a:solidFill>
                  <a:srgbClr val="2403E7"/>
                </a:solidFill>
              </a:rPr>
              <a:t>aside</a:t>
            </a:r>
            <a:r>
              <a:rPr lang="fr-FR" sz="4300" dirty="0" smtClean="0">
                <a:solidFill>
                  <a:srgbClr val="2403E7"/>
                </a:solidFill>
              </a:rPr>
              <a:t> </a:t>
            </a:r>
            <a:r>
              <a:rPr lang="fr-FR" sz="4300" dirty="0">
                <a:solidFill>
                  <a:srgbClr val="2403E7"/>
                </a:solidFill>
              </a:rPr>
              <a:t>id="col3"&gt;</a:t>
            </a:r>
          </a:p>
          <a:p>
            <a:pPr marL="0" indent="0">
              <a:buNone/>
            </a:pPr>
            <a:r>
              <a:rPr lang="fr-FR" sz="4300" dirty="0" smtClean="0"/>
              <a:t>    &lt;?</a:t>
            </a:r>
            <a:r>
              <a:rPr lang="fr-FR" sz="4300" dirty="0"/>
              <a:t>PHP </a:t>
            </a:r>
            <a:r>
              <a:rPr lang="fr-FR" sz="4300" dirty="0" err="1"/>
              <a:t>include</a:t>
            </a:r>
            <a:r>
              <a:rPr lang="fr-FR" sz="4300" dirty="0"/>
              <a:t> "aside_v03.html"; ?&gt;</a:t>
            </a:r>
          </a:p>
          <a:p>
            <a:pPr marL="0" indent="0">
              <a:buNone/>
            </a:pPr>
            <a:r>
              <a:rPr lang="fr-FR" sz="4300" dirty="0" smtClean="0">
                <a:solidFill>
                  <a:srgbClr val="2403E7"/>
                </a:solidFill>
              </a:rPr>
              <a:t>&lt;/</a:t>
            </a:r>
            <a:r>
              <a:rPr lang="fr-FR" sz="4300" dirty="0" err="1" smtClean="0">
                <a:solidFill>
                  <a:srgbClr val="2403E7"/>
                </a:solidFill>
              </a:rPr>
              <a:t>aside</a:t>
            </a:r>
            <a:r>
              <a:rPr lang="fr-FR" sz="4300" dirty="0" smtClean="0">
                <a:solidFill>
                  <a:srgbClr val="2403E7"/>
                </a:solidFill>
              </a:rPr>
              <a:t>&gt;</a:t>
            </a:r>
            <a:endParaRPr lang="fr-FR" sz="4300" dirty="0">
              <a:solidFill>
                <a:srgbClr val="2403E7"/>
              </a:solidFill>
            </a:endParaRPr>
          </a:p>
          <a:p>
            <a:pPr marL="0" indent="0">
              <a:buNone/>
            </a:pPr>
            <a:r>
              <a:rPr lang="fr-FR" sz="4300" dirty="0">
                <a:solidFill>
                  <a:schemeClr val="accent3">
                    <a:lumMod val="75000"/>
                  </a:schemeClr>
                </a:solidFill>
              </a:rPr>
              <a:t>&lt;!-- ===================== FIN de Col3 =================--&gt;</a:t>
            </a:r>
          </a:p>
          <a:p>
            <a:pPr marL="0" indent="0">
              <a:buNone/>
            </a:pPr>
            <a:r>
              <a:rPr lang="fr-FR" sz="4300" dirty="0">
                <a:solidFill>
                  <a:srgbClr val="2403E7"/>
                </a:solidFill>
              </a:rPr>
              <a:t>&lt;</a:t>
            </a:r>
            <a:r>
              <a:rPr lang="fr-FR" sz="4300" dirty="0" err="1">
                <a:solidFill>
                  <a:srgbClr val="2403E7"/>
                </a:solidFill>
              </a:rPr>
              <a:t>footer</a:t>
            </a:r>
            <a:r>
              <a:rPr lang="fr-FR" sz="4300" dirty="0">
                <a:solidFill>
                  <a:srgbClr val="2403E7"/>
                </a:solidFill>
              </a:rPr>
              <a:t>&gt;</a:t>
            </a:r>
          </a:p>
          <a:p>
            <a:pPr marL="0" indent="0">
              <a:buNone/>
            </a:pPr>
            <a:r>
              <a:rPr lang="fr-FR" sz="4300" dirty="0" smtClean="0"/>
              <a:t>    &lt;?PHP </a:t>
            </a:r>
            <a:r>
              <a:rPr lang="fr-FR" sz="4300" dirty="0" err="1"/>
              <a:t>include</a:t>
            </a:r>
            <a:r>
              <a:rPr lang="fr-FR" sz="4300" dirty="0"/>
              <a:t> "footer_v03.html";?&gt;</a:t>
            </a:r>
          </a:p>
          <a:p>
            <a:pPr marL="0" indent="0">
              <a:buNone/>
            </a:pPr>
            <a:r>
              <a:rPr lang="fr-FR" sz="4300" dirty="0">
                <a:solidFill>
                  <a:srgbClr val="2403E7"/>
                </a:solidFill>
              </a:rPr>
              <a:t>&lt;/</a:t>
            </a:r>
            <a:r>
              <a:rPr lang="fr-FR" sz="4300" dirty="0" err="1">
                <a:solidFill>
                  <a:srgbClr val="2403E7"/>
                </a:solidFill>
              </a:rPr>
              <a:t>footer</a:t>
            </a:r>
            <a:r>
              <a:rPr lang="fr-FR" sz="4300" dirty="0">
                <a:solidFill>
                  <a:srgbClr val="2403E7"/>
                </a:solidFill>
              </a:rPr>
              <a:t>&gt;</a:t>
            </a:r>
          </a:p>
          <a:p>
            <a:pPr marL="0" indent="0">
              <a:buNone/>
            </a:pPr>
            <a:r>
              <a:rPr lang="fr-FR" sz="4300" dirty="0"/>
              <a:t>&lt;/body&gt;</a:t>
            </a:r>
          </a:p>
          <a:p>
            <a:pPr marL="0" indent="0">
              <a:buNone/>
            </a:pPr>
            <a:endParaRPr lang="fr-FR" sz="2800" dirty="0"/>
          </a:p>
        </p:txBody>
      </p:sp>
    </p:spTree>
    <p:extLst>
      <p:ext uri="{BB962C8B-B14F-4D97-AF65-F5344CB8AC3E}">
        <p14:creationId xmlns:p14="http://schemas.microsoft.com/office/powerpoint/2010/main" val="314965508"/>
      </p:ext>
    </p:extLst>
  </p:cSld>
  <p:clrMapOvr>
    <a:masterClrMapping/>
  </p:clrMapOvr>
  <p:transition spd="slow">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875"/>
            <a:ext cx="8077200" cy="1143000"/>
          </a:xfrm>
        </p:spPr>
        <p:txBody>
          <a:bodyPr rtlCol="0">
            <a:normAutofit/>
          </a:bodyPr>
          <a:lstStyle/>
          <a:p>
            <a:pPr fontAlgn="auto">
              <a:spcAft>
                <a:spcPts val="0"/>
              </a:spcAft>
              <a:defRPr/>
            </a:pPr>
            <a:r>
              <a:rPr dirty="0" smtClean="0"/>
              <a:t>Balise &lt;h1&gt; &lt;h2&gt; … &lt;h6&gt; </a:t>
            </a:r>
            <a:r>
              <a:rPr dirty="0" smtClean="0">
                <a:solidFill>
                  <a:schemeClr val="accent6">
                    <a:lumMod val="50000"/>
                  </a:schemeClr>
                </a:solidFill>
              </a:rPr>
              <a:t>Titre</a:t>
            </a:r>
            <a:endParaRPr dirty="0">
              <a:solidFill>
                <a:schemeClr val="accent6">
                  <a:lumMod val="50000"/>
                </a:schemeClr>
              </a:solidFill>
            </a:endParaRPr>
          </a:p>
        </p:txBody>
      </p:sp>
      <p:sp>
        <p:nvSpPr>
          <p:cNvPr id="20483" name="Espace réservé du contenu 2"/>
          <p:cNvSpPr>
            <a:spLocks noGrp="1"/>
          </p:cNvSpPr>
          <p:nvPr>
            <p:ph idx="1"/>
          </p:nvPr>
        </p:nvSpPr>
        <p:spPr>
          <a:xfrm>
            <a:off x="683568" y="1597025"/>
            <a:ext cx="8352928" cy="2047875"/>
          </a:xfrm>
        </p:spPr>
        <p:txBody>
          <a:bodyPr>
            <a:normAutofit/>
          </a:bodyPr>
          <a:lstStyle/>
          <a:p>
            <a:pPr marL="0" indent="0">
              <a:buFont typeface="Arial" charset="0"/>
              <a:buNone/>
            </a:pPr>
            <a:r>
              <a:rPr sz="2400" dirty="0" smtClean="0"/>
              <a:t>Cette balise de type </a:t>
            </a:r>
            <a:r>
              <a:rPr sz="2400" b="1" dirty="0" err="1" smtClean="0">
                <a:solidFill>
                  <a:schemeClr val="accent6">
                    <a:lumMod val="50000"/>
                  </a:schemeClr>
                </a:solidFill>
              </a:rPr>
              <a:t>inline</a:t>
            </a:r>
            <a:r>
              <a:rPr sz="2400" dirty="0" smtClean="0"/>
              <a:t> sert à définir un titre de niveau 1, 2 à 6.</a:t>
            </a:r>
          </a:p>
          <a:p>
            <a:pPr marL="0" indent="0">
              <a:buFont typeface="Arial" charset="0"/>
              <a:buNone/>
            </a:pPr>
            <a:r>
              <a:rPr sz="2400" dirty="0" smtClean="0"/>
              <a:t>Exemples : </a:t>
            </a:r>
          </a:p>
          <a:p>
            <a:pPr marL="0" indent="0">
              <a:buFont typeface="Arial" charset="0"/>
              <a:buNone/>
            </a:pPr>
            <a:r>
              <a:rPr sz="2400" dirty="0" smtClean="0"/>
              <a:t>&lt;h1&gt;Projet 2013&lt;/h1&gt;</a:t>
            </a:r>
          </a:p>
          <a:p>
            <a:pPr marL="0" indent="0">
              <a:buFont typeface="Arial" charset="0"/>
              <a:buNone/>
            </a:pPr>
            <a:r>
              <a:rPr sz="2400" dirty="0" smtClean="0"/>
              <a:t>&lt;h2&gt;Prologue&lt;/h2&gt;</a:t>
            </a:r>
          </a:p>
          <a:p>
            <a:pPr marL="0" indent="0">
              <a:buFont typeface="Arial" charset="0"/>
              <a:buNone/>
            </a:pPr>
            <a:endParaRPr sz="2400" dirty="0" smtClean="0"/>
          </a:p>
          <a:p>
            <a:pPr marL="0" indent="0">
              <a:buFont typeface="Arial" charset="0"/>
              <a:buNone/>
            </a:pPr>
            <a:endParaRPr sz="2400" dirty="0" smtClean="0"/>
          </a:p>
        </p:txBody>
      </p:sp>
      <p:pic>
        <p:nvPicPr>
          <p:cNvPr id="2048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3573463"/>
            <a:ext cx="7391400" cy="2943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875"/>
            <a:ext cx="8077200" cy="1143000"/>
          </a:xfrm>
        </p:spPr>
        <p:txBody>
          <a:bodyPr rtlCol="0">
            <a:normAutofit/>
          </a:bodyPr>
          <a:lstStyle/>
          <a:p>
            <a:pPr fontAlgn="auto">
              <a:spcAft>
                <a:spcPts val="0"/>
              </a:spcAft>
              <a:defRPr/>
            </a:pPr>
            <a:r>
              <a:rPr dirty="0" smtClean="0"/>
              <a:t>Balise &lt;p&gt;…&lt;/p&gt; </a:t>
            </a:r>
            <a:r>
              <a:rPr dirty="0" smtClean="0">
                <a:solidFill>
                  <a:schemeClr val="accent6">
                    <a:lumMod val="50000"/>
                  </a:schemeClr>
                </a:solidFill>
              </a:rPr>
              <a:t>paragraphe</a:t>
            </a:r>
            <a:endParaRPr dirty="0">
              <a:solidFill>
                <a:schemeClr val="accent6">
                  <a:lumMod val="50000"/>
                </a:schemeClr>
              </a:solidFill>
            </a:endParaRPr>
          </a:p>
        </p:txBody>
      </p:sp>
      <p:sp>
        <p:nvSpPr>
          <p:cNvPr id="21507" name="Espace réservé du contenu 2"/>
          <p:cNvSpPr>
            <a:spLocks noGrp="1"/>
          </p:cNvSpPr>
          <p:nvPr>
            <p:ph idx="1"/>
          </p:nvPr>
        </p:nvSpPr>
        <p:spPr>
          <a:xfrm>
            <a:off x="762000" y="1597025"/>
            <a:ext cx="8077200" cy="1687513"/>
          </a:xfrm>
        </p:spPr>
        <p:txBody>
          <a:bodyPr/>
          <a:lstStyle/>
          <a:p>
            <a:pPr marL="0" indent="0">
              <a:buNone/>
            </a:pPr>
            <a:r>
              <a:rPr sz="1800" dirty="0" smtClean="0"/>
              <a:t>Cette balise </a:t>
            </a:r>
            <a:r>
              <a:rPr lang="fr-FR" sz="1800" dirty="0"/>
              <a:t>de type </a:t>
            </a:r>
            <a:r>
              <a:rPr lang="fr-FR" sz="1800" b="1" dirty="0" err="1">
                <a:solidFill>
                  <a:schemeClr val="accent6">
                    <a:lumMod val="50000"/>
                  </a:schemeClr>
                </a:solidFill>
              </a:rPr>
              <a:t>inline</a:t>
            </a:r>
            <a:r>
              <a:rPr lang="fr-FR" sz="1800" b="1" dirty="0">
                <a:solidFill>
                  <a:schemeClr val="accent6">
                    <a:lumMod val="50000"/>
                  </a:schemeClr>
                </a:solidFill>
              </a:rPr>
              <a:t> </a:t>
            </a:r>
            <a:r>
              <a:rPr sz="1800" dirty="0" smtClean="0"/>
              <a:t>sert à définir un paragraphe. Un saut de ligne est effectué avant la première ligne du paragraphe.</a:t>
            </a:r>
          </a:p>
          <a:p>
            <a:pPr marL="0" indent="0">
              <a:buFont typeface="Arial" charset="0"/>
              <a:buNone/>
            </a:pPr>
            <a:r>
              <a:rPr sz="1800" dirty="0" smtClean="0"/>
              <a:t>Exemple   :</a:t>
            </a:r>
          </a:p>
          <a:p>
            <a:pPr marL="0" indent="0">
              <a:buFont typeface="Arial" charset="0"/>
              <a:buNone/>
            </a:pPr>
            <a:r>
              <a:rPr sz="1800" dirty="0" smtClean="0"/>
              <a:t>&lt;p </a:t>
            </a:r>
            <a:r>
              <a:rPr sz="1800" dirty="0" err="1" smtClean="0"/>
              <a:t>align</a:t>
            </a:r>
            <a:r>
              <a:rPr sz="1800" dirty="0" smtClean="0"/>
              <a:t>="right"&gt;Voici un beau soleil&lt;/p&gt;</a:t>
            </a:r>
          </a:p>
          <a:p>
            <a:pPr marL="0" indent="0">
              <a:buFont typeface="Arial" charset="0"/>
              <a:buNone/>
            </a:pPr>
            <a:endParaRPr sz="1800" dirty="0" smtClean="0"/>
          </a:p>
        </p:txBody>
      </p:sp>
      <p:pic>
        <p:nvPicPr>
          <p:cNvPr id="2150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450" y="3141663"/>
            <a:ext cx="7391400" cy="2943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875"/>
            <a:ext cx="8077200" cy="1143000"/>
          </a:xfrm>
        </p:spPr>
        <p:txBody>
          <a:bodyPr rtlCol="0">
            <a:normAutofit/>
          </a:bodyPr>
          <a:lstStyle/>
          <a:p>
            <a:pPr fontAlgn="auto">
              <a:spcAft>
                <a:spcPts val="0"/>
              </a:spcAft>
              <a:defRPr/>
            </a:pPr>
            <a:r>
              <a:rPr dirty="0" smtClean="0"/>
              <a:t>Balise &lt;</a:t>
            </a:r>
            <a:r>
              <a:rPr dirty="0" err="1" smtClean="0"/>
              <a:t>br</a:t>
            </a:r>
            <a:r>
              <a:rPr dirty="0" smtClean="0"/>
              <a:t>/&gt; </a:t>
            </a:r>
            <a:r>
              <a:rPr dirty="0" smtClean="0">
                <a:solidFill>
                  <a:schemeClr val="accent6">
                    <a:lumMod val="50000"/>
                  </a:schemeClr>
                </a:solidFill>
              </a:rPr>
              <a:t>Saut de ligne</a:t>
            </a:r>
            <a:endParaRPr dirty="0">
              <a:solidFill>
                <a:schemeClr val="accent6">
                  <a:lumMod val="50000"/>
                </a:schemeClr>
              </a:solidFill>
            </a:endParaRPr>
          </a:p>
        </p:txBody>
      </p:sp>
      <p:sp>
        <p:nvSpPr>
          <p:cNvPr id="22531" name="Espace réservé du contenu 2"/>
          <p:cNvSpPr>
            <a:spLocks noGrp="1"/>
          </p:cNvSpPr>
          <p:nvPr>
            <p:ph idx="1"/>
          </p:nvPr>
        </p:nvSpPr>
        <p:spPr>
          <a:xfrm>
            <a:off x="762000" y="1597025"/>
            <a:ext cx="8077200" cy="1400175"/>
          </a:xfrm>
        </p:spPr>
        <p:txBody>
          <a:bodyPr/>
          <a:lstStyle/>
          <a:p>
            <a:pPr marL="0" indent="0">
              <a:buFont typeface="Arial" charset="0"/>
              <a:buNone/>
            </a:pPr>
            <a:r>
              <a:rPr sz="1800" smtClean="0"/>
              <a:t>Cette balise permet de passer les éléments suivants (texte, image, tableau,...) à la ligne suivante.</a:t>
            </a:r>
          </a:p>
          <a:p>
            <a:pPr marL="0" indent="0">
              <a:buFont typeface="Arial" charset="0"/>
              <a:buNone/>
            </a:pPr>
            <a:r>
              <a:rPr sz="1800" smtClean="0"/>
              <a:t>Exemple :</a:t>
            </a:r>
          </a:p>
          <a:p>
            <a:pPr marL="0" indent="0">
              <a:buFont typeface="Arial" charset="0"/>
              <a:buNone/>
            </a:pPr>
            <a:r>
              <a:rPr sz="1800" smtClean="0"/>
              <a:t>&lt;h3&gt;Il est&lt;br/&gt;18 heures&lt;/h3&gt;</a:t>
            </a:r>
          </a:p>
          <a:p>
            <a:pPr marL="0" indent="0">
              <a:buFont typeface="Arial" charset="0"/>
              <a:buNone/>
            </a:pPr>
            <a:endParaRPr sz="1800" smtClean="0"/>
          </a:p>
        </p:txBody>
      </p:sp>
      <p:pic>
        <p:nvPicPr>
          <p:cNvPr id="225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3213100"/>
            <a:ext cx="7391400" cy="352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a:xfrm>
            <a:off x="762000" y="269875"/>
            <a:ext cx="8077200" cy="855663"/>
          </a:xfrm>
        </p:spPr>
        <p:txBody>
          <a:bodyPr/>
          <a:lstStyle/>
          <a:p>
            <a:r>
              <a:rPr smtClean="0"/>
              <a:t>Schéma du processus dynamique</a:t>
            </a:r>
          </a:p>
        </p:txBody>
      </p:sp>
      <p:pic>
        <p:nvPicPr>
          <p:cNvPr id="9219" name="Picture 2" descr="C:\Users\admin\AppData\Local\Microsoft\Windows\Temporary Internet Files\Content.IE5\DXG7HGS7\MC90043154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663" y="1916113"/>
            <a:ext cx="1511300"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3" descr="C:\Users\admin\AppData\Local\Microsoft\Windows\Temporary Internet Files\Content.IE5\PUO5OW2T\MC90042477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5888" y="1220788"/>
            <a:ext cx="1450975"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Connecteur droit avec flèche 4"/>
          <p:cNvCxnSpPr/>
          <p:nvPr/>
        </p:nvCxnSpPr>
        <p:spPr>
          <a:xfrm>
            <a:off x="2916238" y="2205038"/>
            <a:ext cx="2024062"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9222" name="ZoneTexte 6"/>
          <p:cNvSpPr txBox="1">
            <a:spLocks noChangeArrowheads="1"/>
          </p:cNvSpPr>
          <p:nvPr/>
        </p:nvSpPr>
        <p:spPr bwMode="auto">
          <a:xfrm>
            <a:off x="2549525" y="1454150"/>
            <a:ext cx="22399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fr-FR">
                <a:sym typeface="Wingdings" pitchFamily="2" charset="2"/>
              </a:rPr>
              <a:t> </a:t>
            </a:r>
            <a:r>
              <a:rPr lang="fr-FR"/>
              <a:t>http://monsite.fr  /index.php</a:t>
            </a:r>
          </a:p>
        </p:txBody>
      </p:sp>
      <p:pic>
        <p:nvPicPr>
          <p:cNvPr id="9223" name="Picture 4" descr="C:\Users\admin\AppData\Local\Microsoft\Windows\Temporary Internet Files\Content.IE5\NH81DVQZ\MC90043388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5888" y="2287588"/>
            <a:ext cx="1274762"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Connecteur droit avec flèche 10"/>
          <p:cNvCxnSpPr/>
          <p:nvPr/>
        </p:nvCxnSpPr>
        <p:spPr>
          <a:xfrm>
            <a:off x="6656388" y="2205038"/>
            <a:ext cx="795337"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9225" name="ZoneTexte 8"/>
          <p:cNvSpPr txBox="1">
            <a:spLocks noChangeArrowheads="1"/>
          </p:cNvSpPr>
          <p:nvPr/>
        </p:nvSpPr>
        <p:spPr bwMode="auto">
          <a:xfrm>
            <a:off x="7497763" y="1638300"/>
            <a:ext cx="15128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fr-FR">
                <a:sym typeface="Wingdings" pitchFamily="2" charset="2"/>
              </a:rPr>
              <a:t> </a:t>
            </a:r>
            <a:r>
              <a:rPr lang="fr-FR"/>
              <a:t>Recherche du fichier</a:t>
            </a:r>
          </a:p>
        </p:txBody>
      </p:sp>
      <p:cxnSp>
        <p:nvCxnSpPr>
          <p:cNvPr id="14" name="Connecteur droit avec flèche 13"/>
          <p:cNvCxnSpPr/>
          <p:nvPr/>
        </p:nvCxnSpPr>
        <p:spPr>
          <a:xfrm flipH="1">
            <a:off x="2493963" y="3213100"/>
            <a:ext cx="2222500"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a:off x="8255000" y="3789363"/>
            <a:ext cx="0" cy="792162"/>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9228" name="ZoneTexte 16"/>
          <p:cNvSpPr txBox="1">
            <a:spLocks noChangeArrowheads="1"/>
          </p:cNvSpPr>
          <p:nvPr/>
        </p:nvSpPr>
        <p:spPr bwMode="auto">
          <a:xfrm>
            <a:off x="5983288" y="3681413"/>
            <a:ext cx="20923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fr-FR">
                <a:sym typeface="Wingdings" pitchFamily="2" charset="2"/>
              </a:rPr>
              <a:t> </a:t>
            </a:r>
            <a:r>
              <a:rPr lang="fr-FR"/>
              <a:t>Envoi de la page au module PHP</a:t>
            </a:r>
          </a:p>
        </p:txBody>
      </p:sp>
      <p:sp>
        <p:nvSpPr>
          <p:cNvPr id="9229" name="ZoneTexte 18"/>
          <p:cNvSpPr txBox="1">
            <a:spLocks noChangeArrowheads="1"/>
          </p:cNvSpPr>
          <p:nvPr/>
        </p:nvSpPr>
        <p:spPr bwMode="auto">
          <a:xfrm>
            <a:off x="2493963" y="2732088"/>
            <a:ext cx="25098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fr-FR">
                <a:sym typeface="Wingdings" pitchFamily="2" charset="2"/>
              </a:rPr>
              <a:t> </a:t>
            </a:r>
            <a:r>
              <a:rPr lang="fr-FR"/>
              <a:t>Transfert de la page</a:t>
            </a:r>
          </a:p>
        </p:txBody>
      </p:sp>
      <p:grpSp>
        <p:nvGrpSpPr>
          <p:cNvPr id="9230" name="Group 2"/>
          <p:cNvGrpSpPr>
            <a:grpSpLocks/>
          </p:cNvGrpSpPr>
          <p:nvPr/>
        </p:nvGrpSpPr>
        <p:grpSpPr bwMode="auto">
          <a:xfrm>
            <a:off x="7308850" y="4741863"/>
            <a:ext cx="1271588" cy="1165225"/>
            <a:chOff x="1632" y="1248"/>
            <a:chExt cx="2682" cy="2286"/>
          </a:xfrm>
        </p:grpSpPr>
        <p:sp>
          <p:nvSpPr>
            <p:cNvPr id="9238" name="Gear"/>
            <p:cNvSpPr>
              <a:spLocks noEditPoints="1" noChangeArrowheads="1"/>
            </p:cNvSpPr>
            <p:nvPr/>
          </p:nvSpPr>
          <p:spPr bwMode="auto">
            <a:xfrm>
              <a:off x="3119" y="1248"/>
              <a:ext cx="1195" cy="1048"/>
            </a:xfrm>
            <a:custGeom>
              <a:avLst/>
              <a:gdLst>
                <a:gd name="T0" fmla="*/ 598 w 21600"/>
                <a:gd name="T1" fmla="*/ 0 h 21600"/>
                <a:gd name="T2" fmla="*/ 1195 w 21600"/>
                <a:gd name="T3" fmla="*/ 524 h 21600"/>
                <a:gd name="T4" fmla="*/ 598 w 21600"/>
                <a:gd name="T5" fmla="*/ 1048 h 21600"/>
                <a:gd name="T6" fmla="*/ 0 w 21600"/>
                <a:gd name="T7" fmla="*/ 524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effectLst/>
            <a:scene3d>
              <a:camera prst="legacyPerspectiveFront">
                <a:rot lat="20099998"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fr-FR"/>
            </a:p>
          </p:txBody>
        </p:sp>
        <p:sp>
          <p:nvSpPr>
            <p:cNvPr id="9239" name="AutoShape 4"/>
            <p:cNvSpPr>
              <a:spLocks noEditPoints="1" noChangeArrowheads="1"/>
            </p:cNvSpPr>
            <p:nvPr/>
          </p:nvSpPr>
          <p:spPr bwMode="auto">
            <a:xfrm>
              <a:off x="1632" y="1680"/>
              <a:ext cx="1429" cy="1253"/>
            </a:xfrm>
            <a:custGeom>
              <a:avLst/>
              <a:gdLst>
                <a:gd name="T0" fmla="*/ 714 w 21600"/>
                <a:gd name="T1" fmla="*/ 0 h 21600"/>
                <a:gd name="T2" fmla="*/ 1429 w 21600"/>
                <a:gd name="T3" fmla="*/ 627 h 21600"/>
                <a:gd name="T4" fmla="*/ 714 w 21600"/>
                <a:gd name="T5" fmla="*/ 1253 h 21600"/>
                <a:gd name="T6" fmla="*/ 0 w 21600"/>
                <a:gd name="T7" fmla="*/ 627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effectLst/>
            <a:scene3d>
              <a:camera prst="legacyPerspectiveFront">
                <a:rot lat="20099998"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fr-FR"/>
            </a:p>
          </p:txBody>
        </p:sp>
        <p:sp>
          <p:nvSpPr>
            <p:cNvPr id="9240" name="AutoShape 5"/>
            <p:cNvSpPr>
              <a:spLocks noEditPoints="1" noChangeArrowheads="1"/>
            </p:cNvSpPr>
            <p:nvPr/>
          </p:nvSpPr>
          <p:spPr bwMode="auto">
            <a:xfrm>
              <a:off x="2559" y="2142"/>
              <a:ext cx="1588" cy="1392"/>
            </a:xfrm>
            <a:custGeom>
              <a:avLst/>
              <a:gdLst>
                <a:gd name="T0" fmla="*/ 794 w 21600"/>
                <a:gd name="T1" fmla="*/ 0 h 21600"/>
                <a:gd name="T2" fmla="*/ 1588 w 21600"/>
                <a:gd name="T3" fmla="*/ 696 h 21600"/>
                <a:gd name="T4" fmla="*/ 794 w 21600"/>
                <a:gd name="T5" fmla="*/ 1392 h 21600"/>
                <a:gd name="T6" fmla="*/ 0 w 21600"/>
                <a:gd name="T7" fmla="*/ 696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effectLst/>
            <a:scene3d>
              <a:camera prst="legacyPerspectiveFront">
                <a:rot lat="20099998"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fr-FR"/>
            </a:p>
          </p:txBody>
        </p:sp>
      </p:grpSp>
      <p:cxnSp>
        <p:nvCxnSpPr>
          <p:cNvPr id="28" name="Connecteur droit avec flèche 27"/>
          <p:cNvCxnSpPr/>
          <p:nvPr/>
        </p:nvCxnSpPr>
        <p:spPr>
          <a:xfrm flipH="1">
            <a:off x="6070600" y="5289550"/>
            <a:ext cx="1152525" cy="1270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9232" name="Webpage"/>
          <p:cNvSpPr>
            <a:spLocks noEditPoints="1" noChangeArrowheads="1"/>
          </p:cNvSpPr>
          <p:nvPr/>
        </p:nvSpPr>
        <p:spPr bwMode="auto">
          <a:xfrm>
            <a:off x="4764088" y="4740275"/>
            <a:ext cx="1152525" cy="1323975"/>
          </a:xfrm>
          <a:custGeom>
            <a:avLst/>
            <a:gdLst>
              <a:gd name="T0" fmla="*/ 276671 w 21600"/>
              <a:gd name="T1" fmla="*/ 1324553 h 21600"/>
              <a:gd name="T2" fmla="*/ 0 w 21600"/>
              <a:gd name="T3" fmla="*/ 1073685 h 21600"/>
              <a:gd name="T4" fmla="*/ 1152128 w 21600"/>
              <a:gd name="T5" fmla="*/ 0 h 21600"/>
              <a:gd name="T6" fmla="*/ 0 w 21600"/>
              <a:gd name="T7" fmla="*/ 0 h 21600"/>
              <a:gd name="T8" fmla="*/ 576064 w 21600"/>
              <a:gd name="T9" fmla="*/ 0 h 21600"/>
              <a:gd name="T10" fmla="*/ 1152128 w 21600"/>
              <a:gd name="T11" fmla="*/ 0 h 21600"/>
              <a:gd name="T12" fmla="*/ 1152128 w 21600"/>
              <a:gd name="T13" fmla="*/ 662277 h 21600"/>
              <a:gd name="T14" fmla="*/ 1152128 w 21600"/>
              <a:gd name="T15" fmla="*/ 1324553 h 21600"/>
              <a:gd name="T16" fmla="*/ 576064 w 21600"/>
              <a:gd name="T17" fmla="*/ 1324553 h 21600"/>
              <a:gd name="T18" fmla="*/ 0 w 21600"/>
              <a:gd name="T19" fmla="*/ 66227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1955 w 21600"/>
              <a:gd name="T31" fmla="*/ 12829 h 21600"/>
              <a:gd name="T32" fmla="*/ 19814 w 21600"/>
              <a:gd name="T33" fmla="*/ 20749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9184" y="949"/>
                </a:moveTo>
                <a:lnTo>
                  <a:pt x="9758" y="1309"/>
                </a:lnTo>
                <a:lnTo>
                  <a:pt x="11544" y="1292"/>
                </a:lnTo>
                <a:lnTo>
                  <a:pt x="12437" y="1292"/>
                </a:lnTo>
                <a:lnTo>
                  <a:pt x="13414" y="1161"/>
                </a:lnTo>
                <a:lnTo>
                  <a:pt x="13648" y="1243"/>
                </a:lnTo>
                <a:lnTo>
                  <a:pt x="13542" y="1390"/>
                </a:lnTo>
                <a:lnTo>
                  <a:pt x="13967" y="1849"/>
                </a:lnTo>
                <a:lnTo>
                  <a:pt x="14562" y="2520"/>
                </a:lnTo>
                <a:lnTo>
                  <a:pt x="14669" y="3223"/>
                </a:lnTo>
                <a:lnTo>
                  <a:pt x="14796" y="3518"/>
                </a:lnTo>
                <a:lnTo>
                  <a:pt x="15264" y="3665"/>
                </a:lnTo>
                <a:lnTo>
                  <a:pt x="15753" y="3518"/>
                </a:lnTo>
                <a:lnTo>
                  <a:pt x="15902" y="2978"/>
                </a:lnTo>
                <a:lnTo>
                  <a:pt x="16008" y="2323"/>
                </a:lnTo>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5591" y="10620"/>
                </a:moveTo>
                <a:lnTo>
                  <a:pt x="6122" y="10996"/>
                </a:lnTo>
                <a:lnTo>
                  <a:pt x="6696" y="11340"/>
                </a:lnTo>
                <a:lnTo>
                  <a:pt x="7313" y="11618"/>
                </a:lnTo>
                <a:lnTo>
                  <a:pt x="7972" y="11863"/>
                </a:lnTo>
                <a:lnTo>
                  <a:pt x="8652" y="12060"/>
                </a:lnTo>
                <a:lnTo>
                  <a:pt x="9396" y="12190"/>
                </a:lnTo>
                <a:lnTo>
                  <a:pt x="10119" y="12272"/>
                </a:lnTo>
                <a:lnTo>
                  <a:pt x="10906" y="12305"/>
                </a:lnTo>
                <a:lnTo>
                  <a:pt x="11650" y="12272"/>
                </a:lnTo>
                <a:lnTo>
                  <a:pt x="12373" y="12190"/>
                </a:lnTo>
                <a:lnTo>
                  <a:pt x="13117" y="12060"/>
                </a:lnTo>
                <a:lnTo>
                  <a:pt x="13797" y="11863"/>
                </a:lnTo>
                <a:lnTo>
                  <a:pt x="14456" y="11618"/>
                </a:lnTo>
                <a:lnTo>
                  <a:pt x="15073" y="11340"/>
                </a:lnTo>
                <a:lnTo>
                  <a:pt x="15647" y="11029"/>
                </a:lnTo>
                <a:lnTo>
                  <a:pt x="16178" y="10652"/>
                </a:lnTo>
                <a:lnTo>
                  <a:pt x="16667" y="10243"/>
                </a:lnTo>
                <a:lnTo>
                  <a:pt x="17071" y="9801"/>
                </a:lnTo>
                <a:lnTo>
                  <a:pt x="17475" y="9327"/>
                </a:lnTo>
                <a:lnTo>
                  <a:pt x="17815" y="8820"/>
                </a:lnTo>
                <a:lnTo>
                  <a:pt x="18049" y="8296"/>
                </a:lnTo>
                <a:lnTo>
                  <a:pt x="18262" y="7723"/>
                </a:lnTo>
                <a:lnTo>
                  <a:pt x="18347" y="7134"/>
                </a:lnTo>
                <a:lnTo>
                  <a:pt x="18389" y="6561"/>
                </a:lnTo>
                <a:lnTo>
                  <a:pt x="18347" y="5956"/>
                </a:lnTo>
                <a:lnTo>
                  <a:pt x="18262" y="5400"/>
                </a:lnTo>
                <a:lnTo>
                  <a:pt x="18049" y="4827"/>
                </a:lnTo>
                <a:lnTo>
                  <a:pt x="17815" y="4303"/>
                </a:lnTo>
                <a:lnTo>
                  <a:pt x="17475" y="3796"/>
                </a:lnTo>
                <a:lnTo>
                  <a:pt x="17114" y="3321"/>
                </a:lnTo>
                <a:lnTo>
                  <a:pt x="16710" y="2880"/>
                </a:lnTo>
                <a:lnTo>
                  <a:pt x="16221" y="2470"/>
                </a:lnTo>
                <a:lnTo>
                  <a:pt x="15689" y="2094"/>
                </a:lnTo>
                <a:lnTo>
                  <a:pt x="15115" y="1750"/>
                </a:lnTo>
                <a:lnTo>
                  <a:pt x="14499" y="1472"/>
                </a:lnTo>
                <a:lnTo>
                  <a:pt x="13797" y="1227"/>
                </a:lnTo>
                <a:lnTo>
                  <a:pt x="13117" y="1030"/>
                </a:lnTo>
                <a:lnTo>
                  <a:pt x="12415" y="883"/>
                </a:lnTo>
                <a:lnTo>
                  <a:pt x="11650" y="818"/>
                </a:lnTo>
                <a:lnTo>
                  <a:pt x="10906" y="785"/>
                </a:lnTo>
                <a:lnTo>
                  <a:pt x="10119" y="818"/>
                </a:lnTo>
                <a:lnTo>
                  <a:pt x="9396" y="883"/>
                </a:lnTo>
                <a:lnTo>
                  <a:pt x="8652" y="1030"/>
                </a:lnTo>
                <a:lnTo>
                  <a:pt x="8014" y="1227"/>
                </a:lnTo>
                <a:lnTo>
                  <a:pt x="7355" y="1440"/>
                </a:lnTo>
                <a:lnTo>
                  <a:pt x="6739" y="1750"/>
                </a:lnTo>
                <a:lnTo>
                  <a:pt x="6122" y="2061"/>
                </a:lnTo>
                <a:lnTo>
                  <a:pt x="5591" y="2438"/>
                </a:lnTo>
                <a:lnTo>
                  <a:pt x="5102" y="2847"/>
                </a:lnTo>
                <a:lnTo>
                  <a:pt x="4698" y="3289"/>
                </a:lnTo>
                <a:lnTo>
                  <a:pt x="4294" y="3763"/>
                </a:lnTo>
                <a:lnTo>
                  <a:pt x="3996" y="4270"/>
                </a:lnTo>
                <a:lnTo>
                  <a:pt x="3720" y="4794"/>
                </a:lnTo>
                <a:lnTo>
                  <a:pt x="3550" y="5367"/>
                </a:lnTo>
                <a:lnTo>
                  <a:pt x="3422" y="5956"/>
                </a:lnTo>
                <a:lnTo>
                  <a:pt x="3380" y="6561"/>
                </a:lnTo>
                <a:lnTo>
                  <a:pt x="3422" y="7134"/>
                </a:lnTo>
                <a:lnTo>
                  <a:pt x="3550" y="7690"/>
                </a:lnTo>
                <a:lnTo>
                  <a:pt x="3720" y="8263"/>
                </a:lnTo>
                <a:lnTo>
                  <a:pt x="3954" y="8787"/>
                </a:lnTo>
                <a:lnTo>
                  <a:pt x="4294" y="9294"/>
                </a:lnTo>
                <a:lnTo>
                  <a:pt x="4655" y="9769"/>
                </a:lnTo>
                <a:lnTo>
                  <a:pt x="5102" y="10210"/>
                </a:lnTo>
                <a:lnTo>
                  <a:pt x="5591" y="10620"/>
                </a:lnTo>
                <a:close/>
              </a:path>
              <a:path w="21600" h="21600" extrusionOk="0">
                <a:moveTo>
                  <a:pt x="3401" y="6021"/>
                </a:moveTo>
                <a:lnTo>
                  <a:pt x="4039" y="5530"/>
                </a:lnTo>
                <a:lnTo>
                  <a:pt x="4294" y="4892"/>
                </a:lnTo>
                <a:lnTo>
                  <a:pt x="4677" y="4156"/>
                </a:lnTo>
                <a:lnTo>
                  <a:pt x="5166" y="3763"/>
                </a:lnTo>
                <a:lnTo>
                  <a:pt x="5378" y="3354"/>
                </a:lnTo>
                <a:lnTo>
                  <a:pt x="5293" y="2732"/>
                </a:lnTo>
                <a:moveTo>
                  <a:pt x="3507" y="7380"/>
                </a:moveTo>
                <a:lnTo>
                  <a:pt x="3890" y="7200"/>
                </a:lnTo>
                <a:lnTo>
                  <a:pt x="4103" y="7249"/>
                </a:lnTo>
                <a:lnTo>
                  <a:pt x="4400" y="7527"/>
                </a:lnTo>
                <a:lnTo>
                  <a:pt x="4719" y="7674"/>
                </a:lnTo>
                <a:lnTo>
                  <a:pt x="5293" y="7641"/>
                </a:lnTo>
                <a:lnTo>
                  <a:pt x="5740" y="7543"/>
                </a:lnTo>
                <a:lnTo>
                  <a:pt x="6144" y="7543"/>
                </a:lnTo>
                <a:lnTo>
                  <a:pt x="6526" y="7821"/>
                </a:lnTo>
                <a:lnTo>
                  <a:pt x="6569" y="8312"/>
                </a:lnTo>
                <a:lnTo>
                  <a:pt x="6059" y="8852"/>
                </a:lnTo>
                <a:lnTo>
                  <a:pt x="5803" y="8967"/>
                </a:lnTo>
                <a:lnTo>
                  <a:pt x="5803" y="9147"/>
                </a:lnTo>
                <a:lnTo>
                  <a:pt x="5421" y="9294"/>
                </a:lnTo>
                <a:lnTo>
                  <a:pt x="4868" y="9163"/>
                </a:lnTo>
                <a:lnTo>
                  <a:pt x="4337" y="9049"/>
                </a:lnTo>
                <a:lnTo>
                  <a:pt x="4081" y="9000"/>
                </a:lnTo>
                <a:moveTo>
                  <a:pt x="14988" y="11372"/>
                </a:moveTo>
                <a:lnTo>
                  <a:pt x="15115" y="10865"/>
                </a:lnTo>
                <a:lnTo>
                  <a:pt x="16072" y="10096"/>
                </a:lnTo>
                <a:lnTo>
                  <a:pt x="16455" y="9605"/>
                </a:lnTo>
                <a:lnTo>
                  <a:pt x="16455" y="8329"/>
                </a:lnTo>
                <a:lnTo>
                  <a:pt x="17156" y="7969"/>
                </a:lnTo>
                <a:lnTo>
                  <a:pt x="17879" y="7870"/>
                </a:lnTo>
                <a:lnTo>
                  <a:pt x="18177" y="7821"/>
                </a:lnTo>
                <a:moveTo>
                  <a:pt x="18368" y="6840"/>
                </a:moveTo>
                <a:lnTo>
                  <a:pt x="18049" y="6610"/>
                </a:lnTo>
                <a:lnTo>
                  <a:pt x="17411" y="6512"/>
                </a:lnTo>
                <a:lnTo>
                  <a:pt x="16859" y="6545"/>
                </a:lnTo>
                <a:lnTo>
                  <a:pt x="16603" y="6201"/>
                </a:lnTo>
                <a:lnTo>
                  <a:pt x="16731" y="5874"/>
                </a:lnTo>
                <a:lnTo>
                  <a:pt x="17241" y="5465"/>
                </a:lnTo>
                <a:lnTo>
                  <a:pt x="17858" y="5236"/>
                </a:lnTo>
                <a:lnTo>
                  <a:pt x="18007" y="5089"/>
                </a:lnTo>
                <a:lnTo>
                  <a:pt x="18049" y="4892"/>
                </a:lnTo>
                <a:moveTo>
                  <a:pt x="8100" y="1260"/>
                </a:moveTo>
                <a:cubicBezTo>
                  <a:pt x="8333" y="1276"/>
                  <a:pt x="8206" y="1554"/>
                  <a:pt x="8695" y="1652"/>
                </a:cubicBezTo>
                <a:cubicBezTo>
                  <a:pt x="9184" y="1750"/>
                  <a:pt x="10481" y="1685"/>
                  <a:pt x="10991" y="1881"/>
                </a:cubicBezTo>
                <a:cubicBezTo>
                  <a:pt x="11501" y="2078"/>
                  <a:pt x="11629" y="2503"/>
                  <a:pt x="11799" y="2830"/>
                </a:cubicBezTo>
                <a:cubicBezTo>
                  <a:pt x="11969" y="3158"/>
                  <a:pt x="11905" y="3910"/>
                  <a:pt x="12054" y="3894"/>
                </a:cubicBezTo>
                <a:cubicBezTo>
                  <a:pt x="12203" y="3878"/>
                  <a:pt x="12351" y="2880"/>
                  <a:pt x="12649" y="2683"/>
                </a:cubicBezTo>
                <a:cubicBezTo>
                  <a:pt x="12947" y="2487"/>
                  <a:pt x="13670" y="2536"/>
                  <a:pt x="13840" y="2683"/>
                </a:cubicBezTo>
                <a:cubicBezTo>
                  <a:pt x="14010" y="2830"/>
                  <a:pt x="13733" y="3370"/>
                  <a:pt x="13648" y="3616"/>
                </a:cubicBezTo>
                <a:cubicBezTo>
                  <a:pt x="13563" y="3861"/>
                  <a:pt x="13457" y="4058"/>
                  <a:pt x="13351" y="4156"/>
                </a:cubicBezTo>
                <a:cubicBezTo>
                  <a:pt x="13244" y="4254"/>
                  <a:pt x="13096" y="4221"/>
                  <a:pt x="12947" y="4254"/>
                </a:cubicBezTo>
                <a:cubicBezTo>
                  <a:pt x="12777" y="4303"/>
                  <a:pt x="12585" y="4369"/>
                  <a:pt x="12394" y="4401"/>
                </a:cubicBezTo>
                <a:cubicBezTo>
                  <a:pt x="12139" y="4500"/>
                  <a:pt x="12054" y="4614"/>
                  <a:pt x="11862" y="4647"/>
                </a:cubicBezTo>
                <a:cubicBezTo>
                  <a:pt x="11650" y="4761"/>
                  <a:pt x="11671" y="4680"/>
                  <a:pt x="11437" y="4778"/>
                </a:cubicBezTo>
                <a:cubicBezTo>
                  <a:pt x="11352" y="4827"/>
                  <a:pt x="11225" y="4974"/>
                  <a:pt x="11246" y="5072"/>
                </a:cubicBezTo>
                <a:cubicBezTo>
                  <a:pt x="11225" y="5154"/>
                  <a:pt x="11267" y="5220"/>
                  <a:pt x="11310" y="5269"/>
                </a:cubicBezTo>
                <a:cubicBezTo>
                  <a:pt x="11352" y="5318"/>
                  <a:pt x="11480" y="5383"/>
                  <a:pt x="11565" y="5416"/>
                </a:cubicBezTo>
                <a:cubicBezTo>
                  <a:pt x="11629" y="5400"/>
                  <a:pt x="11820" y="5465"/>
                  <a:pt x="11862" y="5432"/>
                </a:cubicBezTo>
                <a:cubicBezTo>
                  <a:pt x="11905" y="5416"/>
                  <a:pt x="11926" y="5269"/>
                  <a:pt x="11884" y="5236"/>
                </a:cubicBezTo>
                <a:cubicBezTo>
                  <a:pt x="11841" y="5203"/>
                  <a:pt x="11629" y="5269"/>
                  <a:pt x="11565" y="5220"/>
                </a:cubicBezTo>
                <a:cubicBezTo>
                  <a:pt x="11480" y="5187"/>
                  <a:pt x="11459" y="5040"/>
                  <a:pt x="11480" y="4974"/>
                </a:cubicBezTo>
                <a:cubicBezTo>
                  <a:pt x="11501" y="4909"/>
                  <a:pt x="11607" y="4860"/>
                  <a:pt x="11692" y="4843"/>
                </a:cubicBezTo>
                <a:cubicBezTo>
                  <a:pt x="11905" y="4876"/>
                  <a:pt x="11820" y="4876"/>
                  <a:pt x="12054" y="4876"/>
                </a:cubicBezTo>
                <a:cubicBezTo>
                  <a:pt x="12075" y="5040"/>
                  <a:pt x="12096" y="5269"/>
                  <a:pt x="12139" y="5416"/>
                </a:cubicBezTo>
                <a:cubicBezTo>
                  <a:pt x="12160" y="5465"/>
                  <a:pt x="12330" y="5465"/>
                  <a:pt x="12373" y="5416"/>
                </a:cubicBezTo>
                <a:cubicBezTo>
                  <a:pt x="12415" y="5367"/>
                  <a:pt x="12330" y="4974"/>
                  <a:pt x="12394" y="4892"/>
                </a:cubicBezTo>
                <a:cubicBezTo>
                  <a:pt x="12458" y="4810"/>
                  <a:pt x="12692" y="4925"/>
                  <a:pt x="12755" y="4892"/>
                </a:cubicBezTo>
                <a:cubicBezTo>
                  <a:pt x="12798" y="4860"/>
                  <a:pt x="12840" y="4761"/>
                  <a:pt x="12755" y="4729"/>
                </a:cubicBezTo>
                <a:cubicBezTo>
                  <a:pt x="12670" y="4696"/>
                  <a:pt x="12118" y="4745"/>
                  <a:pt x="12203" y="4696"/>
                </a:cubicBezTo>
                <a:cubicBezTo>
                  <a:pt x="12543" y="4549"/>
                  <a:pt x="12819" y="4434"/>
                  <a:pt x="13266" y="4401"/>
                </a:cubicBezTo>
                <a:cubicBezTo>
                  <a:pt x="13436" y="4385"/>
                  <a:pt x="13585" y="4500"/>
                  <a:pt x="13776" y="4532"/>
                </a:cubicBezTo>
                <a:cubicBezTo>
                  <a:pt x="13967" y="4630"/>
                  <a:pt x="13861" y="4843"/>
                  <a:pt x="13712" y="4925"/>
                </a:cubicBezTo>
                <a:cubicBezTo>
                  <a:pt x="13648" y="5023"/>
                  <a:pt x="13521" y="5121"/>
                  <a:pt x="13414" y="5187"/>
                </a:cubicBezTo>
                <a:cubicBezTo>
                  <a:pt x="13351" y="5285"/>
                  <a:pt x="13287" y="5334"/>
                  <a:pt x="13159" y="5383"/>
                </a:cubicBezTo>
                <a:cubicBezTo>
                  <a:pt x="13117" y="5563"/>
                  <a:pt x="12862" y="5743"/>
                  <a:pt x="12649" y="5809"/>
                </a:cubicBezTo>
                <a:cubicBezTo>
                  <a:pt x="12543" y="5907"/>
                  <a:pt x="12437" y="5940"/>
                  <a:pt x="12309" y="6005"/>
                </a:cubicBezTo>
                <a:cubicBezTo>
                  <a:pt x="12245" y="6120"/>
                  <a:pt x="12139" y="6185"/>
                  <a:pt x="12075" y="6300"/>
                </a:cubicBezTo>
                <a:cubicBezTo>
                  <a:pt x="12118" y="6561"/>
                  <a:pt x="12075" y="6643"/>
                  <a:pt x="12373" y="6741"/>
                </a:cubicBezTo>
                <a:cubicBezTo>
                  <a:pt x="12500" y="6840"/>
                  <a:pt x="12522" y="6970"/>
                  <a:pt x="12330" y="7036"/>
                </a:cubicBezTo>
                <a:cubicBezTo>
                  <a:pt x="12011" y="6987"/>
                  <a:pt x="12033" y="6823"/>
                  <a:pt x="11799" y="6692"/>
                </a:cubicBezTo>
                <a:cubicBezTo>
                  <a:pt x="11714" y="6529"/>
                  <a:pt x="11459" y="6430"/>
                  <a:pt x="11246" y="6398"/>
                </a:cubicBezTo>
                <a:cubicBezTo>
                  <a:pt x="11076" y="6332"/>
                  <a:pt x="11182" y="6365"/>
                  <a:pt x="10906" y="6365"/>
                </a:cubicBezTo>
                <a:cubicBezTo>
                  <a:pt x="10608" y="6512"/>
                  <a:pt x="10544" y="7347"/>
                  <a:pt x="11246" y="7478"/>
                </a:cubicBezTo>
                <a:cubicBezTo>
                  <a:pt x="12394" y="7429"/>
                  <a:pt x="13329" y="7772"/>
                  <a:pt x="13733" y="7985"/>
                </a:cubicBezTo>
                <a:cubicBezTo>
                  <a:pt x="13840" y="8410"/>
                  <a:pt x="13329" y="8901"/>
                  <a:pt x="12500" y="9343"/>
                </a:cubicBezTo>
                <a:cubicBezTo>
                  <a:pt x="11629" y="9736"/>
                  <a:pt x="11480" y="10194"/>
                  <a:pt x="11246" y="10980"/>
                </a:cubicBezTo>
                <a:cubicBezTo>
                  <a:pt x="10991" y="11372"/>
                  <a:pt x="10481" y="10930"/>
                  <a:pt x="10289" y="10096"/>
                </a:cubicBezTo>
                <a:cubicBezTo>
                  <a:pt x="10140" y="9196"/>
                  <a:pt x="9907" y="8165"/>
                  <a:pt x="10459" y="7576"/>
                </a:cubicBezTo>
                <a:cubicBezTo>
                  <a:pt x="9375" y="6790"/>
                  <a:pt x="9269" y="6070"/>
                  <a:pt x="9056" y="6218"/>
                </a:cubicBezTo>
                <a:cubicBezTo>
                  <a:pt x="9205" y="6987"/>
                  <a:pt x="8929" y="6660"/>
                  <a:pt x="8737" y="6021"/>
                </a:cubicBezTo>
                <a:cubicBezTo>
                  <a:pt x="8822" y="5023"/>
                  <a:pt x="8610" y="4385"/>
                  <a:pt x="8440" y="3550"/>
                </a:cubicBezTo>
                <a:lnTo>
                  <a:pt x="7844" y="2290"/>
                </a:lnTo>
                <a:lnTo>
                  <a:pt x="6654" y="1849"/>
                </a:lnTo>
              </a:path>
            </a:pathLst>
          </a:custGeom>
          <a:solidFill>
            <a:srgbClr val="D8EBB3"/>
          </a:solidFill>
          <a:ln w="9525">
            <a:solidFill>
              <a:srgbClr val="000000"/>
            </a:solidFill>
            <a:miter lim="800000"/>
            <a:headEnd/>
            <a:tailEnd/>
          </a:ln>
        </p:spPr>
        <p:txBody>
          <a:bodyPr/>
          <a:lstStyle/>
          <a:p>
            <a:endParaRPr lang="fr-FR"/>
          </a:p>
        </p:txBody>
      </p:sp>
      <p:sp>
        <p:nvSpPr>
          <p:cNvPr id="9233" name="ZoneTexte 34"/>
          <p:cNvSpPr txBox="1">
            <a:spLocks noChangeArrowheads="1"/>
          </p:cNvSpPr>
          <p:nvPr/>
        </p:nvSpPr>
        <p:spPr bwMode="auto">
          <a:xfrm>
            <a:off x="6070600" y="5553075"/>
            <a:ext cx="16652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fr-FR">
                <a:sym typeface="Wingdings" pitchFamily="2" charset="2"/>
              </a:rPr>
              <a:t> Fabrication</a:t>
            </a:r>
            <a:r>
              <a:rPr lang="fr-FR"/>
              <a:t> de la page</a:t>
            </a:r>
          </a:p>
        </p:txBody>
      </p:sp>
      <p:cxnSp>
        <p:nvCxnSpPr>
          <p:cNvPr id="36" name="Connecteur droit avec flèche 35"/>
          <p:cNvCxnSpPr/>
          <p:nvPr/>
        </p:nvCxnSpPr>
        <p:spPr>
          <a:xfrm flipV="1">
            <a:off x="5538788" y="3429000"/>
            <a:ext cx="0" cy="1152525"/>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9235" name="ZoneTexte 36"/>
          <p:cNvSpPr txBox="1">
            <a:spLocks noChangeArrowheads="1"/>
          </p:cNvSpPr>
          <p:nvPr/>
        </p:nvSpPr>
        <p:spPr bwMode="auto">
          <a:xfrm>
            <a:off x="3927475" y="3860800"/>
            <a:ext cx="14128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fr-FR">
                <a:sym typeface="Wingdings" pitchFamily="2" charset="2"/>
              </a:rPr>
              <a:t> </a:t>
            </a:r>
            <a:r>
              <a:rPr lang="fr-FR"/>
              <a:t>Envoi au serveur</a:t>
            </a:r>
          </a:p>
        </p:txBody>
      </p:sp>
      <p:sp>
        <p:nvSpPr>
          <p:cNvPr id="38" name="Rectangle à coins arrondis 37"/>
          <p:cNvSpPr/>
          <p:nvPr/>
        </p:nvSpPr>
        <p:spPr>
          <a:xfrm>
            <a:off x="1004888" y="1117600"/>
            <a:ext cx="1377950" cy="3937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fr-FR" dirty="0"/>
              <a:t>Client</a:t>
            </a:r>
          </a:p>
        </p:txBody>
      </p:sp>
      <p:sp>
        <p:nvSpPr>
          <p:cNvPr id="42" name="Rectangle à coins arrondis 41"/>
          <p:cNvSpPr/>
          <p:nvPr/>
        </p:nvSpPr>
        <p:spPr>
          <a:xfrm>
            <a:off x="6532563" y="1117600"/>
            <a:ext cx="1379537" cy="393700"/>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fr-FR" dirty="0"/>
              <a:t>Serveur</a:t>
            </a:r>
          </a:p>
        </p:txBody>
      </p:sp>
    </p:spTree>
  </p:cSld>
  <p:clrMapOvr>
    <a:masterClrMapping/>
  </p:clrMapOvr>
  <p:transition spd="slow">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875"/>
            <a:ext cx="8077200" cy="1143000"/>
          </a:xfrm>
        </p:spPr>
        <p:txBody>
          <a:bodyPr rtlCol="0">
            <a:normAutofit/>
          </a:bodyPr>
          <a:lstStyle/>
          <a:p>
            <a:pPr fontAlgn="auto">
              <a:spcAft>
                <a:spcPts val="0"/>
              </a:spcAft>
              <a:defRPr/>
            </a:pPr>
            <a:r>
              <a:rPr dirty="0"/>
              <a:t>Balise </a:t>
            </a:r>
            <a:r>
              <a:rPr dirty="0" smtClean="0"/>
              <a:t>&lt;div&gt;…&lt;/div&gt; </a:t>
            </a:r>
            <a:r>
              <a:rPr dirty="0" smtClean="0">
                <a:solidFill>
                  <a:schemeClr val="accent6">
                    <a:lumMod val="50000"/>
                  </a:schemeClr>
                </a:solidFill>
              </a:rPr>
              <a:t>division</a:t>
            </a:r>
            <a:endParaRPr dirty="0"/>
          </a:p>
        </p:txBody>
      </p:sp>
      <p:sp>
        <p:nvSpPr>
          <p:cNvPr id="23555" name="Espace réservé du contenu 2"/>
          <p:cNvSpPr>
            <a:spLocks noGrp="1"/>
          </p:cNvSpPr>
          <p:nvPr>
            <p:ph idx="1"/>
          </p:nvPr>
        </p:nvSpPr>
        <p:spPr>
          <a:xfrm>
            <a:off x="755650" y="1268413"/>
            <a:ext cx="8077200" cy="2984500"/>
          </a:xfrm>
        </p:spPr>
        <p:txBody>
          <a:bodyPr>
            <a:normAutofit fontScale="92500" lnSpcReduction="10000"/>
          </a:bodyPr>
          <a:lstStyle/>
          <a:p>
            <a:pPr marL="0" indent="0">
              <a:buNone/>
            </a:pPr>
            <a:r>
              <a:rPr sz="2000" dirty="0" smtClean="0"/>
              <a:t>La balise </a:t>
            </a:r>
            <a:r>
              <a:rPr lang="fr-FR" sz="2000" dirty="0"/>
              <a:t>de type </a:t>
            </a:r>
            <a:r>
              <a:rPr lang="fr-FR" sz="2000" b="1" dirty="0" smtClean="0">
                <a:solidFill>
                  <a:schemeClr val="accent6">
                    <a:lumMod val="50000"/>
                  </a:schemeClr>
                </a:solidFill>
              </a:rPr>
              <a:t>block </a:t>
            </a:r>
            <a:r>
              <a:rPr sz="2000" dirty="0" smtClean="0"/>
              <a:t>&lt;div&gt; est un conteneur (à appréhender comme un cadre) qui peut inclure toutes les balises (tags) HTML (tels que les paragraphes les tableaux, les listes, les images ..., et également d'autres divisions).</a:t>
            </a:r>
          </a:p>
          <a:p>
            <a:pPr marL="0" indent="0">
              <a:buFont typeface="Arial" charset="0"/>
              <a:buNone/>
            </a:pPr>
            <a:r>
              <a:rPr lang="fr-FR" sz="2000" dirty="0" smtClean="0"/>
              <a:t>C'est une balise de type </a:t>
            </a:r>
            <a:r>
              <a:rPr lang="fr-FR" sz="2100" b="1" dirty="0" smtClean="0">
                <a:solidFill>
                  <a:schemeClr val="accent6">
                    <a:lumMod val="50000"/>
                  </a:schemeClr>
                </a:solidFill>
              </a:rPr>
              <a:t>block</a:t>
            </a:r>
          </a:p>
          <a:p>
            <a:pPr marL="0" indent="0">
              <a:buFont typeface="Arial" charset="0"/>
              <a:buNone/>
            </a:pPr>
            <a:r>
              <a:rPr sz="2000" dirty="0" smtClean="0"/>
              <a:t>Exemple :</a:t>
            </a:r>
          </a:p>
          <a:p>
            <a:pPr marL="0" indent="0">
              <a:buFont typeface="Arial" charset="0"/>
              <a:buNone/>
            </a:pPr>
            <a:r>
              <a:rPr sz="2000" dirty="0" smtClean="0"/>
              <a:t>&lt;div&gt;</a:t>
            </a:r>
          </a:p>
          <a:p>
            <a:pPr marL="0" indent="0">
              <a:buFont typeface="Arial" charset="0"/>
              <a:buNone/>
            </a:pPr>
            <a:r>
              <a:rPr sz="2000" dirty="0" smtClean="0"/>
              <a:t>&lt;h1&gt;Fable&lt;/h1&gt;</a:t>
            </a:r>
          </a:p>
          <a:p>
            <a:pPr marL="0" indent="0">
              <a:buFont typeface="Arial" charset="0"/>
              <a:buNone/>
            </a:pPr>
            <a:r>
              <a:rPr sz="2000" dirty="0" smtClean="0"/>
              <a:t>&lt;p&gt;Rien ne sert de courir, il faut partir à point.&lt;/p&gt;</a:t>
            </a:r>
          </a:p>
          <a:p>
            <a:pPr marL="0" indent="0">
              <a:buFont typeface="Arial" charset="0"/>
              <a:buNone/>
            </a:pPr>
            <a:r>
              <a:rPr sz="2000" dirty="0" smtClean="0"/>
              <a:t>&lt;/div&gt;</a:t>
            </a:r>
          </a:p>
          <a:p>
            <a:pPr marL="0" indent="0">
              <a:buFont typeface="Arial" charset="0"/>
              <a:buNone/>
            </a:pPr>
            <a:endParaRPr sz="2000" dirty="0" smtClean="0"/>
          </a:p>
        </p:txBody>
      </p:sp>
      <p:pic>
        <p:nvPicPr>
          <p:cNvPr id="235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407" y="4005064"/>
            <a:ext cx="4248150" cy="267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re 1"/>
          <p:cNvSpPr>
            <a:spLocks noGrp="1"/>
          </p:cNvSpPr>
          <p:nvPr>
            <p:ph type="title"/>
          </p:nvPr>
        </p:nvSpPr>
        <p:spPr/>
        <p:txBody>
          <a:bodyPr/>
          <a:lstStyle/>
          <a:p>
            <a:r>
              <a:rPr smtClean="0"/>
              <a:t>Exercice n°1</a:t>
            </a:r>
          </a:p>
        </p:txBody>
      </p:sp>
      <p:pic>
        <p:nvPicPr>
          <p:cNvPr id="2457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2133600"/>
            <a:ext cx="7391400" cy="352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re 1"/>
          <p:cNvSpPr>
            <a:spLocks noGrp="1"/>
          </p:cNvSpPr>
          <p:nvPr>
            <p:ph type="title"/>
          </p:nvPr>
        </p:nvSpPr>
        <p:spPr/>
        <p:txBody>
          <a:bodyPr/>
          <a:lstStyle/>
          <a:p>
            <a:r>
              <a:rPr smtClean="0"/>
              <a:t>Corrigé Exercice 1</a:t>
            </a:r>
          </a:p>
        </p:txBody>
      </p:sp>
      <p:sp>
        <p:nvSpPr>
          <p:cNvPr id="25603" name="ZoneTexte 2"/>
          <p:cNvSpPr txBox="1">
            <a:spLocks noChangeArrowheads="1"/>
          </p:cNvSpPr>
          <p:nvPr/>
        </p:nvSpPr>
        <p:spPr bwMode="auto">
          <a:xfrm>
            <a:off x="1331913" y="1484313"/>
            <a:ext cx="6480175"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fr-FR"/>
              <a:t>&lt;html&gt;</a:t>
            </a:r>
          </a:p>
          <a:p>
            <a:r>
              <a:rPr lang="fr-FR"/>
              <a:t>&lt;head&gt;</a:t>
            </a:r>
          </a:p>
          <a:p>
            <a:r>
              <a:rPr lang="fr-FR"/>
              <a:t>&lt;/head&gt;</a:t>
            </a:r>
          </a:p>
          <a:p>
            <a:r>
              <a:rPr lang="fr-FR"/>
              <a:t>&lt;body&gt;</a:t>
            </a:r>
          </a:p>
          <a:p>
            <a:r>
              <a:rPr lang="fr-FR"/>
              <a:t>&lt;h1 align="center"&gt;Maison de la Formation&lt;/h1&gt;</a:t>
            </a:r>
          </a:p>
          <a:p>
            <a:r>
              <a:rPr lang="fr-FR"/>
              <a:t>&lt;h2&gt;Heures d'ouverture :&lt;/h2&gt;</a:t>
            </a:r>
          </a:p>
          <a:p>
            <a:r>
              <a:rPr lang="fr-FR"/>
              <a:t>&lt;p&gt;Matin : 8H30 - 12H&lt;br/&gt;Apres-midi : 13H30 - 18H&lt;/p&gt;</a:t>
            </a:r>
          </a:p>
          <a:p>
            <a:r>
              <a:rPr lang="fr-FR"/>
              <a:t>&lt;h4 align="right"&gt;(hors vacances scolaires)&lt;/h4&gt;</a:t>
            </a:r>
          </a:p>
          <a:p>
            <a:r>
              <a:rPr lang="fr-FR"/>
              <a:t>&lt;/body&gt;</a:t>
            </a:r>
          </a:p>
          <a:p>
            <a:r>
              <a:rPr lang="fr-FR"/>
              <a:t>&lt;/html&gt;</a:t>
            </a:r>
          </a:p>
        </p:txBody>
      </p:sp>
    </p:spTree>
  </p:cSld>
  <p:clrMapOvr>
    <a:masterClrMapping/>
  </p:clrMapOvr>
  <p:transition spd="slow">
    <p:wipe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re 1"/>
          <p:cNvSpPr>
            <a:spLocks noGrp="1"/>
          </p:cNvSpPr>
          <p:nvPr>
            <p:ph type="title"/>
          </p:nvPr>
        </p:nvSpPr>
        <p:spPr/>
        <p:txBody>
          <a:bodyPr/>
          <a:lstStyle/>
          <a:p>
            <a:r>
              <a:rPr dirty="0" smtClean="0"/>
              <a:t>Corrigé Exercice 1 </a:t>
            </a:r>
          </a:p>
        </p:txBody>
      </p:sp>
      <p:sp>
        <p:nvSpPr>
          <p:cNvPr id="25603" name="ZoneTexte 2"/>
          <p:cNvSpPr txBox="1">
            <a:spLocks noChangeArrowheads="1"/>
          </p:cNvSpPr>
          <p:nvPr/>
        </p:nvSpPr>
        <p:spPr bwMode="auto">
          <a:xfrm>
            <a:off x="1331913" y="1484313"/>
            <a:ext cx="6480175"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fr-FR" dirty="0"/>
              <a:t>&lt;html&gt;</a:t>
            </a:r>
          </a:p>
          <a:p>
            <a:r>
              <a:rPr lang="fr-FR" dirty="0"/>
              <a:t>&lt;</a:t>
            </a:r>
            <a:r>
              <a:rPr lang="fr-FR" dirty="0" err="1"/>
              <a:t>head</a:t>
            </a:r>
            <a:r>
              <a:rPr lang="fr-FR" dirty="0"/>
              <a:t>&gt;</a:t>
            </a:r>
          </a:p>
          <a:p>
            <a:r>
              <a:rPr lang="fr-FR" dirty="0"/>
              <a:t>&lt;/</a:t>
            </a:r>
            <a:r>
              <a:rPr lang="fr-FR" dirty="0" err="1"/>
              <a:t>head</a:t>
            </a:r>
            <a:r>
              <a:rPr lang="fr-FR" dirty="0"/>
              <a:t>&gt;</a:t>
            </a:r>
          </a:p>
          <a:p>
            <a:r>
              <a:rPr lang="fr-FR" dirty="0"/>
              <a:t>&lt;body&gt;</a:t>
            </a:r>
          </a:p>
          <a:p>
            <a:r>
              <a:rPr lang="fr-FR" dirty="0"/>
              <a:t>&lt;h1 </a:t>
            </a:r>
            <a:r>
              <a:rPr lang="fr-FR" dirty="0" smtClean="0"/>
              <a:t>style="</a:t>
            </a:r>
            <a:r>
              <a:rPr lang="fr-FR" dirty="0" err="1" smtClean="0"/>
              <a:t>text-align:center</a:t>
            </a:r>
            <a:r>
              <a:rPr lang="fr-FR" dirty="0" smtClean="0"/>
              <a:t>"&gt;Maison </a:t>
            </a:r>
            <a:r>
              <a:rPr lang="fr-FR" dirty="0"/>
              <a:t>de la Formation&lt;/h1&gt;</a:t>
            </a:r>
          </a:p>
          <a:p>
            <a:r>
              <a:rPr lang="fr-FR" dirty="0"/>
              <a:t>&lt;h2&gt;Heures d'ouverture :&lt;/h2&gt;</a:t>
            </a:r>
          </a:p>
          <a:p>
            <a:r>
              <a:rPr lang="fr-FR" dirty="0"/>
              <a:t>&lt;p&gt;Matin : 8H30 - 12H&lt;</a:t>
            </a:r>
            <a:r>
              <a:rPr lang="fr-FR" dirty="0" err="1"/>
              <a:t>br</a:t>
            </a:r>
            <a:r>
              <a:rPr lang="fr-FR" dirty="0"/>
              <a:t>/&gt;</a:t>
            </a:r>
            <a:r>
              <a:rPr lang="fr-FR" dirty="0" err="1"/>
              <a:t>Apres-midi</a:t>
            </a:r>
            <a:r>
              <a:rPr lang="fr-FR" dirty="0"/>
              <a:t> : 13H30 - 18H&lt;/p&gt;</a:t>
            </a:r>
          </a:p>
          <a:p>
            <a:r>
              <a:rPr lang="fr-FR" dirty="0"/>
              <a:t>&lt;h4 style="</a:t>
            </a:r>
            <a:r>
              <a:rPr lang="fr-FR" dirty="0" err="1" smtClean="0"/>
              <a:t>text-align:right</a:t>
            </a:r>
            <a:r>
              <a:rPr lang="fr-FR" dirty="0" smtClean="0"/>
              <a:t>"&gt;(</a:t>
            </a:r>
            <a:r>
              <a:rPr lang="fr-FR" dirty="0"/>
              <a:t>hors vacances scolaires)&lt;/h4&gt;</a:t>
            </a:r>
          </a:p>
          <a:p>
            <a:r>
              <a:rPr lang="fr-FR" dirty="0"/>
              <a:t>&lt;/body&gt;</a:t>
            </a:r>
          </a:p>
          <a:p>
            <a:r>
              <a:rPr lang="fr-FR" dirty="0"/>
              <a:t>&lt;/html&gt;</a:t>
            </a:r>
          </a:p>
        </p:txBody>
      </p:sp>
    </p:spTree>
    <p:extLst>
      <p:ext uri="{BB962C8B-B14F-4D97-AF65-F5344CB8AC3E}">
        <p14:creationId xmlns:p14="http://schemas.microsoft.com/office/powerpoint/2010/main" val="1442264163"/>
      </p:ext>
    </p:extLst>
  </p:cSld>
  <p:clrMapOvr>
    <a:masterClrMapping/>
  </p:clrMapOvr>
  <p:transition spd="slow">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attributs globaux en HTML</a:t>
            </a:r>
            <a:endParaRPr lang="fr-FR" dirty="0"/>
          </a:p>
        </p:txBody>
      </p:sp>
      <p:sp>
        <p:nvSpPr>
          <p:cNvPr id="3" name="Espace réservé du contenu 2"/>
          <p:cNvSpPr>
            <a:spLocks noGrp="1"/>
          </p:cNvSpPr>
          <p:nvPr>
            <p:ph idx="1"/>
          </p:nvPr>
        </p:nvSpPr>
        <p:spPr>
          <a:xfrm>
            <a:off x="762000" y="1340769"/>
            <a:ext cx="8077200" cy="5328592"/>
          </a:xfrm>
        </p:spPr>
        <p:txBody>
          <a:bodyPr>
            <a:normAutofit/>
          </a:bodyPr>
          <a:lstStyle/>
          <a:p>
            <a:pPr marL="0" indent="0">
              <a:buNone/>
            </a:pPr>
            <a:r>
              <a:rPr lang="fr-FR" sz="1800" dirty="0" smtClean="0"/>
              <a:t>Un petit nombre d'attributs peuvent être utilisés dans la plupart des balises HTML :</a:t>
            </a:r>
          </a:p>
          <a:p>
            <a:pPr marL="0" indent="0">
              <a:buNone/>
            </a:pPr>
            <a:r>
              <a:rPr lang="fr-FR" dirty="0" smtClean="0">
                <a:solidFill>
                  <a:schemeClr val="accent2">
                    <a:lumMod val="50000"/>
                  </a:schemeClr>
                </a:solidFill>
              </a:rPr>
              <a:t>id</a:t>
            </a:r>
            <a:r>
              <a:rPr lang="fr-FR" dirty="0" smtClean="0"/>
              <a:t> = "</a:t>
            </a:r>
            <a:r>
              <a:rPr lang="fr-FR" i="1" dirty="0" smtClean="0"/>
              <a:t>identificateur</a:t>
            </a:r>
            <a:r>
              <a:rPr lang="fr-FR" dirty="0" smtClean="0"/>
              <a:t>"</a:t>
            </a:r>
          </a:p>
          <a:p>
            <a:pPr marL="0" indent="0" algn="just">
              <a:buNone/>
            </a:pPr>
            <a:r>
              <a:rPr lang="fr-FR" sz="1800" dirty="0" smtClean="0"/>
              <a:t>Cet attribut sert à définir un </a:t>
            </a:r>
            <a:r>
              <a:rPr lang="fr-FR" sz="1800" u="sng" dirty="0" smtClean="0"/>
              <a:t>identificateur unique </a:t>
            </a:r>
            <a:r>
              <a:rPr lang="fr-FR" sz="1800" dirty="0" smtClean="0"/>
              <a:t>dans la page HTML. Cet identificateur permettra d'accéder à l'élément spécifié par cet identificateur  dans une feuille de style, dans une balise HTML ou en </a:t>
            </a:r>
            <a:r>
              <a:rPr lang="fr-FR" sz="1800" dirty="0" err="1" smtClean="0"/>
              <a:t>javascript</a:t>
            </a:r>
            <a:r>
              <a:rPr lang="fr-FR" sz="1800" dirty="0" smtClean="0"/>
              <a:t>.</a:t>
            </a:r>
          </a:p>
          <a:p>
            <a:pPr marL="0" indent="0" algn="just">
              <a:buNone/>
            </a:pPr>
            <a:r>
              <a:rPr lang="fr-FR" sz="1800" dirty="0" smtClean="0"/>
              <a:t>L'identificateur doit commencer par une lettre [</a:t>
            </a:r>
            <a:r>
              <a:rPr lang="fr-FR" sz="1800" dirty="0" err="1" smtClean="0"/>
              <a:t>a-z,A-Z</a:t>
            </a:r>
            <a:r>
              <a:rPr lang="fr-FR" sz="1800" dirty="0" smtClean="0"/>
              <a:t>]. </a:t>
            </a:r>
          </a:p>
          <a:p>
            <a:pPr marL="0" indent="0" algn="just">
              <a:buNone/>
            </a:pPr>
            <a:r>
              <a:rPr lang="fr-FR" sz="1800" dirty="0" smtClean="0"/>
              <a:t>Les caractères suivants peuvent être :</a:t>
            </a:r>
          </a:p>
          <a:p>
            <a:pPr algn="just"/>
            <a:r>
              <a:rPr lang="fr-FR" sz="1800" dirty="0" smtClean="0"/>
              <a:t>des lettres </a:t>
            </a:r>
            <a:r>
              <a:rPr lang="fr-FR" sz="1800" dirty="0"/>
              <a:t>[</a:t>
            </a:r>
            <a:r>
              <a:rPr lang="fr-FR" sz="1800" dirty="0" err="1"/>
              <a:t>a-z,A-Z</a:t>
            </a:r>
            <a:r>
              <a:rPr lang="fr-FR" sz="1800" dirty="0"/>
              <a:t>]</a:t>
            </a:r>
            <a:endParaRPr lang="fr-FR" sz="1800" dirty="0" smtClean="0"/>
          </a:p>
          <a:p>
            <a:pPr algn="just"/>
            <a:r>
              <a:rPr lang="fr-FR" sz="1800" dirty="0" smtClean="0"/>
              <a:t>des chiffres [0-9]</a:t>
            </a:r>
          </a:p>
          <a:p>
            <a:pPr algn="just"/>
            <a:r>
              <a:rPr lang="fr-FR" sz="1800" dirty="0" smtClean="0"/>
              <a:t>un tiret : "-"</a:t>
            </a:r>
          </a:p>
          <a:p>
            <a:pPr algn="just"/>
            <a:r>
              <a:rPr lang="fr-FR" sz="1800" dirty="0" smtClean="0"/>
              <a:t>un signe souligné : "_"</a:t>
            </a:r>
          </a:p>
          <a:p>
            <a:pPr algn="just"/>
            <a:r>
              <a:rPr lang="fr-FR" sz="1800" dirty="0" smtClean="0"/>
              <a:t>un point : "."</a:t>
            </a:r>
          </a:p>
          <a:p>
            <a:pPr algn="just"/>
            <a:r>
              <a:rPr lang="fr-FR" sz="1800" dirty="0" smtClean="0"/>
              <a:t>le caractère 'deux-points' : ":"</a:t>
            </a:r>
          </a:p>
          <a:p>
            <a:pPr algn="just"/>
            <a:r>
              <a:rPr lang="fr-FR" sz="1800" b="1" dirty="0" smtClean="0">
                <a:solidFill>
                  <a:srgbClr val="FF0000"/>
                </a:solidFill>
              </a:rPr>
              <a:t>les espaces sont interdits</a:t>
            </a:r>
          </a:p>
          <a:p>
            <a:pPr algn="just"/>
            <a:r>
              <a:rPr lang="fr-FR" sz="1800" b="1" dirty="0" smtClean="0">
                <a:solidFill>
                  <a:schemeClr val="tx2">
                    <a:lumMod val="50000"/>
                  </a:schemeClr>
                </a:solidFill>
              </a:rPr>
              <a:t>En HTML5, pratiquement tous les autres caractères sont autorisés</a:t>
            </a:r>
          </a:p>
        </p:txBody>
      </p:sp>
    </p:spTree>
    <p:extLst>
      <p:ext uri="{BB962C8B-B14F-4D97-AF65-F5344CB8AC3E}">
        <p14:creationId xmlns:p14="http://schemas.microsoft.com/office/powerpoint/2010/main" val="1689518488"/>
      </p:ext>
    </p:extLst>
  </p:cSld>
  <p:clrMapOvr>
    <a:masterClrMapping/>
  </p:clrMapOvr>
  <p:transition spd="slow">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attributs globaux en HTML</a:t>
            </a:r>
            <a:endParaRPr lang="fr-FR" dirty="0"/>
          </a:p>
        </p:txBody>
      </p:sp>
      <p:sp>
        <p:nvSpPr>
          <p:cNvPr id="3" name="Espace réservé du contenu 2"/>
          <p:cNvSpPr>
            <a:spLocks noGrp="1"/>
          </p:cNvSpPr>
          <p:nvPr>
            <p:ph idx="1"/>
          </p:nvPr>
        </p:nvSpPr>
        <p:spPr>
          <a:xfrm>
            <a:off x="762000" y="1340769"/>
            <a:ext cx="8077200" cy="5328592"/>
          </a:xfrm>
        </p:spPr>
        <p:txBody>
          <a:bodyPr>
            <a:normAutofit/>
          </a:bodyPr>
          <a:lstStyle/>
          <a:p>
            <a:pPr marL="0" indent="0" algn="just">
              <a:buNone/>
            </a:pPr>
            <a:r>
              <a:rPr lang="fr-FR" sz="1800" dirty="0" smtClean="0"/>
              <a:t>Exemples d'attributs ID autorisés :</a:t>
            </a:r>
          </a:p>
          <a:p>
            <a:pPr algn="just">
              <a:buFont typeface="+mj-lt"/>
              <a:buAutoNum type="arabicPeriod"/>
            </a:pPr>
            <a:r>
              <a:rPr lang="fr-FR" sz="1800" dirty="0" smtClean="0"/>
              <a:t>&lt;div id="</a:t>
            </a:r>
            <a:r>
              <a:rPr lang="fr-FR" sz="1800" b="1" dirty="0" smtClean="0">
                <a:solidFill>
                  <a:schemeClr val="accent2">
                    <a:lumMod val="75000"/>
                  </a:schemeClr>
                </a:solidFill>
              </a:rPr>
              <a:t>Z</a:t>
            </a:r>
            <a:r>
              <a:rPr lang="fr-FR" sz="1800" dirty="0" smtClean="0"/>
              <a:t>"&gt;</a:t>
            </a:r>
          </a:p>
          <a:p>
            <a:pPr algn="just">
              <a:buFont typeface="+mj-lt"/>
              <a:buAutoNum type="arabicPeriod"/>
            </a:pPr>
            <a:r>
              <a:rPr lang="fr-FR" sz="1800" dirty="0" smtClean="0"/>
              <a:t>&lt;div Id="</a:t>
            </a:r>
            <a:r>
              <a:rPr lang="fr-FR" sz="1800" b="1" dirty="0" smtClean="0">
                <a:solidFill>
                  <a:schemeClr val="accent2">
                    <a:lumMod val="75000"/>
                  </a:schemeClr>
                </a:solidFill>
              </a:rPr>
              <a:t>Annee1654</a:t>
            </a:r>
            <a:r>
              <a:rPr lang="fr-FR" sz="1800" dirty="0" smtClean="0"/>
              <a:t>"&gt;</a:t>
            </a:r>
          </a:p>
          <a:p>
            <a:pPr algn="just">
              <a:buFont typeface="+mj-lt"/>
              <a:buAutoNum type="arabicPeriod"/>
            </a:pPr>
            <a:r>
              <a:rPr lang="fr-FR" sz="1800" dirty="0" smtClean="0"/>
              <a:t>&lt;div </a:t>
            </a:r>
            <a:r>
              <a:rPr lang="fr-FR" sz="1800" dirty="0" smtClean="0">
                <a:solidFill>
                  <a:schemeClr val="accent2">
                    <a:lumMod val="50000"/>
                  </a:schemeClr>
                </a:solidFill>
              </a:rPr>
              <a:t>id="</a:t>
            </a:r>
            <a:r>
              <a:rPr lang="fr-FR" sz="1800" b="1" dirty="0" err="1" smtClean="0">
                <a:solidFill>
                  <a:schemeClr val="accent2">
                    <a:lumMod val="75000"/>
                  </a:schemeClr>
                </a:solidFill>
              </a:rPr>
              <a:t>colonne_gauche</a:t>
            </a:r>
            <a:r>
              <a:rPr lang="fr-FR" sz="1800" dirty="0" smtClean="0">
                <a:solidFill>
                  <a:schemeClr val="accent2">
                    <a:lumMod val="50000"/>
                  </a:schemeClr>
                </a:solidFill>
              </a:rPr>
              <a:t>"</a:t>
            </a:r>
            <a:r>
              <a:rPr lang="fr-FR" sz="1800" dirty="0" smtClean="0"/>
              <a:t>&gt;</a:t>
            </a:r>
          </a:p>
          <a:p>
            <a:pPr algn="just">
              <a:buFont typeface="+mj-lt"/>
              <a:buAutoNum type="arabicPeriod"/>
            </a:pPr>
            <a:r>
              <a:rPr lang="fr-FR" sz="1800" dirty="0"/>
              <a:t>&lt;div id="</a:t>
            </a:r>
            <a:r>
              <a:rPr lang="fr-FR" sz="1800" b="1" dirty="0" smtClean="0">
                <a:solidFill>
                  <a:schemeClr val="accent2">
                    <a:lumMod val="75000"/>
                  </a:schemeClr>
                </a:solidFill>
              </a:rPr>
              <a:t>a:link{color:red}</a:t>
            </a:r>
            <a:r>
              <a:rPr lang="fr-FR" sz="1800" dirty="0" smtClean="0"/>
              <a:t>"&gt;</a:t>
            </a:r>
          </a:p>
          <a:p>
            <a:pPr algn="just">
              <a:buFont typeface="+mj-lt"/>
              <a:buAutoNum type="arabicPeriod"/>
            </a:pPr>
            <a:r>
              <a:rPr lang="fr-FR" sz="1800" dirty="0" smtClean="0"/>
              <a:t>&lt;div id="</a:t>
            </a:r>
            <a:r>
              <a:rPr lang="fr-FR" sz="1800" b="1" dirty="0" err="1" smtClean="0">
                <a:solidFill>
                  <a:schemeClr val="accent2">
                    <a:lumMod val="75000"/>
                  </a:schemeClr>
                </a:solidFill>
              </a:rPr>
              <a:t>déjà_en_fût</a:t>
            </a:r>
            <a:r>
              <a:rPr lang="fr-FR" sz="1800" dirty="0" smtClean="0"/>
              <a:t>"&gt;</a:t>
            </a:r>
          </a:p>
          <a:p>
            <a:pPr algn="just">
              <a:buFont typeface="+mj-lt"/>
              <a:buAutoNum type="arabicPeriod"/>
            </a:pPr>
            <a:r>
              <a:rPr lang="fr-FR" sz="1800" dirty="0" smtClean="0"/>
              <a:t>&lt;div id="</a:t>
            </a:r>
            <a:r>
              <a:rPr lang="fr-FR" sz="1800" b="1" dirty="0">
                <a:solidFill>
                  <a:schemeClr val="accent2">
                    <a:lumMod val="75000"/>
                  </a:schemeClr>
                </a:solidFill>
              </a:rPr>
              <a:t>#!</a:t>
            </a:r>
            <a:r>
              <a:rPr lang="fr-FR" sz="1800" b="1" dirty="0" smtClean="0">
                <a:solidFill>
                  <a:schemeClr val="accent2">
                    <a:lumMod val="75000"/>
                  </a:schemeClr>
                </a:solidFill>
              </a:rPr>
              <a:t>§</a:t>
            </a:r>
            <a:r>
              <a:rPr lang="fr-FR" sz="1800" b="1" dirty="0" err="1" smtClean="0">
                <a:solidFill>
                  <a:schemeClr val="accent2">
                    <a:lumMod val="75000"/>
                  </a:schemeClr>
                </a:solidFill>
              </a:rPr>
              <a:t>puÖ</a:t>
            </a:r>
            <a:r>
              <a:rPr lang="fr-FR" sz="1800" dirty="0" smtClean="0"/>
              <a:t>"&gt;</a:t>
            </a:r>
          </a:p>
          <a:p>
            <a:pPr marL="0" indent="0" algn="just">
              <a:buNone/>
            </a:pPr>
            <a:endParaRPr lang="fr-FR" sz="1800" dirty="0"/>
          </a:p>
          <a:p>
            <a:pPr marL="0" indent="0" algn="just">
              <a:buNone/>
            </a:pPr>
            <a:r>
              <a:rPr lang="fr-FR" sz="1800" dirty="0" smtClean="0"/>
              <a:t>Mais pas </a:t>
            </a:r>
          </a:p>
          <a:p>
            <a:pPr marL="0" indent="0" algn="just">
              <a:buNone/>
            </a:pPr>
            <a:r>
              <a:rPr lang="fr-FR" sz="1800" dirty="0" smtClean="0"/>
              <a:t>&lt;div id="</a:t>
            </a:r>
            <a:r>
              <a:rPr lang="fr-FR" sz="1800" b="1" dirty="0" smtClean="0">
                <a:solidFill>
                  <a:schemeClr val="accent2">
                    <a:lumMod val="75000"/>
                  </a:schemeClr>
                </a:solidFill>
              </a:rPr>
              <a:t>il était une fois</a:t>
            </a:r>
            <a:r>
              <a:rPr lang="fr-FR" sz="1800" dirty="0" smtClean="0"/>
              <a:t>"&gt;</a:t>
            </a:r>
          </a:p>
          <a:p>
            <a:pPr marL="0" indent="0" algn="just">
              <a:buNone/>
            </a:pPr>
            <a:endParaRPr lang="fr-FR" sz="1800" dirty="0"/>
          </a:p>
          <a:p>
            <a:pPr marL="0" indent="0" algn="just">
              <a:buNone/>
            </a:pPr>
            <a:r>
              <a:rPr lang="fr-FR" sz="1800" dirty="0" smtClean="0"/>
              <a:t>Remarque sur les ID n°4 et 6 :</a:t>
            </a:r>
          </a:p>
          <a:p>
            <a:pPr marL="0" indent="0" algn="just">
              <a:buNone/>
            </a:pPr>
            <a:r>
              <a:rPr lang="fr-FR" sz="1800" dirty="0" smtClean="0"/>
              <a:t>Bien qu'autorisé, ces identificateurs ne sont pas recommandés, car ils vont vous compliquer la vie en CSS3 ou en JAVASCRIPT</a:t>
            </a:r>
            <a:endParaRPr lang="fr-FR" sz="1800" dirty="0"/>
          </a:p>
        </p:txBody>
      </p:sp>
    </p:spTree>
    <p:extLst>
      <p:ext uri="{BB962C8B-B14F-4D97-AF65-F5344CB8AC3E}">
        <p14:creationId xmlns:p14="http://schemas.microsoft.com/office/powerpoint/2010/main" val="1988494666"/>
      </p:ext>
    </p:extLst>
  </p:cSld>
  <p:clrMapOvr>
    <a:masterClrMapping/>
  </p:clrMapOvr>
  <p:transition spd="slow">
    <p:wipe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L'attribut </a:t>
            </a:r>
            <a:r>
              <a:rPr lang="fr-FR" dirty="0" err="1" smtClean="0">
                <a:solidFill>
                  <a:schemeClr val="accent2">
                    <a:lumMod val="75000"/>
                  </a:schemeClr>
                </a:solidFill>
              </a:rPr>
              <a:t>name</a:t>
            </a:r>
            <a:r>
              <a:rPr lang="fr-FR" dirty="0" smtClean="0">
                <a:solidFill>
                  <a:schemeClr val="accent2">
                    <a:lumMod val="75000"/>
                  </a:schemeClr>
                </a:solidFill>
              </a:rPr>
              <a:t> de &lt;a&gt; (remplacé par id en HTML5)</a:t>
            </a:r>
            <a:endParaRPr lang="fr-FR" dirty="0">
              <a:solidFill>
                <a:schemeClr val="accent2">
                  <a:lumMod val="75000"/>
                </a:schemeClr>
              </a:solidFill>
            </a:endParaRPr>
          </a:p>
        </p:txBody>
      </p:sp>
      <p:sp>
        <p:nvSpPr>
          <p:cNvPr id="3" name="Espace réservé du contenu 2"/>
          <p:cNvSpPr>
            <a:spLocks noGrp="1"/>
          </p:cNvSpPr>
          <p:nvPr>
            <p:ph idx="1"/>
          </p:nvPr>
        </p:nvSpPr>
        <p:spPr>
          <a:xfrm>
            <a:off x="762000" y="1596413"/>
            <a:ext cx="8077200" cy="5000939"/>
          </a:xfrm>
        </p:spPr>
        <p:txBody>
          <a:bodyPr/>
          <a:lstStyle/>
          <a:p>
            <a:pPr marL="0" indent="0">
              <a:buNone/>
            </a:pPr>
            <a:r>
              <a:rPr lang="fr-FR" dirty="0" err="1" smtClean="0">
                <a:solidFill>
                  <a:schemeClr val="accent2">
                    <a:lumMod val="50000"/>
                  </a:schemeClr>
                </a:solidFill>
              </a:rPr>
              <a:t>name</a:t>
            </a:r>
            <a:r>
              <a:rPr lang="fr-FR" dirty="0" smtClean="0"/>
              <a:t> </a:t>
            </a:r>
            <a:r>
              <a:rPr lang="fr-FR" dirty="0"/>
              <a:t>= </a:t>
            </a:r>
            <a:r>
              <a:rPr lang="fr-FR" dirty="0" smtClean="0"/>
              <a:t>"</a:t>
            </a:r>
            <a:r>
              <a:rPr lang="fr-FR" i="1" dirty="0" smtClean="0"/>
              <a:t>nom de l'ancre</a:t>
            </a:r>
            <a:r>
              <a:rPr lang="fr-FR" dirty="0" smtClean="0"/>
              <a:t>"</a:t>
            </a:r>
          </a:p>
          <a:p>
            <a:pPr marL="0" indent="0">
              <a:buNone/>
            </a:pPr>
            <a:r>
              <a:rPr lang="fr-FR" sz="1800" dirty="0" smtClean="0"/>
              <a:t>spécifie le nom de l'ancre d'une balise &lt;a&gt; ou d'une balise de formulaire (&lt;input&gt;, etc...)</a:t>
            </a:r>
          </a:p>
          <a:p>
            <a:pPr marL="0" indent="0">
              <a:buNone/>
            </a:pPr>
            <a:r>
              <a:rPr lang="fr-FR" sz="1800" dirty="0" smtClean="0"/>
              <a:t>Une ancre est un repère fixe dans une page HTML.  Ce repère permet, à l'aide de la balise &lt;a </a:t>
            </a:r>
            <a:r>
              <a:rPr lang="fr-FR" sz="1800" dirty="0" err="1" smtClean="0"/>
              <a:t>href</a:t>
            </a:r>
            <a:r>
              <a:rPr lang="fr-FR" sz="1800" dirty="0" smtClean="0"/>
              <a:t>&gt;, de positionner l'élément défini par l'ancre en haut de la page.</a:t>
            </a:r>
          </a:p>
          <a:p>
            <a:pPr marL="0" indent="0">
              <a:buNone/>
            </a:pPr>
            <a:r>
              <a:rPr lang="fr-FR" sz="1800" dirty="0" smtClean="0"/>
              <a:t>exemple :</a:t>
            </a:r>
          </a:p>
          <a:p>
            <a:pPr>
              <a:buFont typeface="+mj-lt"/>
              <a:buAutoNum type="arabicPeriod"/>
            </a:pPr>
            <a:r>
              <a:rPr lang="en-US" sz="1800" dirty="0"/>
              <a:t>&lt;</a:t>
            </a:r>
            <a:r>
              <a:rPr lang="en-US" sz="1800" dirty="0" smtClean="0"/>
              <a:t>p&lt;a </a:t>
            </a:r>
            <a:r>
              <a:rPr lang="en-US" sz="1800" dirty="0" err="1">
                <a:solidFill>
                  <a:srgbClr val="2403E7"/>
                </a:solidFill>
              </a:rPr>
              <a:t>href</a:t>
            </a:r>
            <a:r>
              <a:rPr lang="en-US" sz="1800" dirty="0">
                <a:solidFill>
                  <a:srgbClr val="2403E7"/>
                </a:solidFill>
              </a:rPr>
              <a:t>="#</a:t>
            </a:r>
            <a:r>
              <a:rPr lang="en-US" sz="1800" dirty="0" smtClean="0">
                <a:solidFill>
                  <a:srgbClr val="2403E7"/>
                </a:solidFill>
              </a:rPr>
              <a:t>C3"</a:t>
            </a:r>
            <a:r>
              <a:rPr lang="en-US" sz="1800" dirty="0" smtClean="0"/>
              <a:t>&gt;</a:t>
            </a:r>
            <a:r>
              <a:rPr lang="en-US" sz="1800" dirty="0" err="1" smtClean="0"/>
              <a:t>Voir</a:t>
            </a:r>
            <a:r>
              <a:rPr lang="en-US" sz="1800" dirty="0" smtClean="0"/>
              <a:t> le </a:t>
            </a:r>
            <a:r>
              <a:rPr lang="en-US" sz="1800" dirty="0" err="1" smtClean="0"/>
              <a:t>Chapitre</a:t>
            </a:r>
            <a:r>
              <a:rPr lang="en-US" sz="1800" dirty="0" smtClean="0"/>
              <a:t> 3&lt;/</a:t>
            </a:r>
            <a:r>
              <a:rPr lang="en-US" sz="1800" dirty="0"/>
              <a:t>a</a:t>
            </a:r>
            <a:r>
              <a:rPr lang="en-US" sz="1800" dirty="0" smtClean="0"/>
              <a:t>&gt;&lt;/</a:t>
            </a:r>
            <a:r>
              <a:rPr lang="en-US" sz="1800" dirty="0"/>
              <a:t>p&gt;</a:t>
            </a:r>
            <a:r>
              <a:rPr lang="fr-FR" sz="1800" dirty="0" smtClean="0"/>
              <a:t> </a:t>
            </a:r>
          </a:p>
          <a:p>
            <a:pPr>
              <a:buFont typeface="+mj-lt"/>
              <a:buAutoNum type="arabicPeriod"/>
            </a:pPr>
            <a:r>
              <a:rPr lang="fr-FR" sz="1800" dirty="0"/>
              <a:t>&lt;</a:t>
            </a:r>
            <a:r>
              <a:rPr lang="fr-FR" sz="1800" dirty="0" smtClean="0"/>
              <a:t>h2&gt;Chapitre 1</a:t>
            </a:r>
            <a:r>
              <a:rPr lang="fr-FR" sz="1800" dirty="0"/>
              <a:t>&lt;/h2</a:t>
            </a:r>
            <a:r>
              <a:rPr lang="fr-FR" sz="1800" dirty="0" smtClean="0"/>
              <a:t>&gt;&lt;p&gt;</a:t>
            </a:r>
            <a:r>
              <a:rPr lang="fr-FR" sz="1800" dirty="0" err="1" smtClean="0"/>
              <a:t>bla</a:t>
            </a:r>
            <a:r>
              <a:rPr lang="fr-FR" sz="1800" dirty="0" smtClean="0"/>
              <a:t> </a:t>
            </a:r>
            <a:r>
              <a:rPr lang="fr-FR" sz="1800" dirty="0" err="1"/>
              <a:t>bla</a:t>
            </a:r>
            <a:r>
              <a:rPr lang="fr-FR" sz="1800" dirty="0"/>
              <a:t> </a:t>
            </a:r>
            <a:r>
              <a:rPr lang="fr-FR" sz="1800" dirty="0" err="1"/>
              <a:t>bla</a:t>
            </a:r>
            <a:r>
              <a:rPr lang="fr-FR" sz="1800" dirty="0"/>
              <a:t>&lt;/p&gt;</a:t>
            </a:r>
          </a:p>
          <a:p>
            <a:pPr>
              <a:buFont typeface="+mj-lt"/>
              <a:buAutoNum type="arabicPeriod"/>
            </a:pPr>
            <a:r>
              <a:rPr lang="fr-FR" sz="1800" dirty="0" smtClean="0"/>
              <a:t>&lt;h2&gt;Chapitre </a:t>
            </a:r>
            <a:r>
              <a:rPr lang="fr-FR" sz="1800" dirty="0"/>
              <a:t>2&lt;/h2</a:t>
            </a:r>
            <a:r>
              <a:rPr lang="fr-FR" sz="1800" dirty="0" smtClean="0"/>
              <a:t>&gt;&lt;p&gt;</a:t>
            </a:r>
            <a:r>
              <a:rPr lang="fr-FR" sz="1800" dirty="0" err="1" smtClean="0"/>
              <a:t>bla</a:t>
            </a:r>
            <a:r>
              <a:rPr lang="fr-FR" sz="1800" dirty="0" smtClean="0"/>
              <a:t> </a:t>
            </a:r>
            <a:r>
              <a:rPr lang="fr-FR" sz="1800" dirty="0" err="1" smtClean="0"/>
              <a:t>bla</a:t>
            </a:r>
            <a:r>
              <a:rPr lang="fr-FR" sz="1800" dirty="0" smtClean="0"/>
              <a:t> </a:t>
            </a:r>
            <a:r>
              <a:rPr lang="fr-FR" sz="1800" dirty="0" err="1" smtClean="0"/>
              <a:t>bla</a:t>
            </a:r>
            <a:r>
              <a:rPr lang="fr-FR" sz="1800" dirty="0" smtClean="0"/>
              <a:t> .....&lt;/</a:t>
            </a:r>
            <a:r>
              <a:rPr lang="fr-FR" sz="1800" dirty="0"/>
              <a:t>p&gt;</a:t>
            </a:r>
          </a:p>
          <a:p>
            <a:pPr>
              <a:buFont typeface="+mj-lt"/>
              <a:buAutoNum type="arabicPeriod"/>
            </a:pPr>
            <a:r>
              <a:rPr lang="fr-FR" sz="1800" dirty="0" smtClean="0"/>
              <a:t>&lt;</a:t>
            </a:r>
            <a:r>
              <a:rPr lang="fr-FR" sz="1800" dirty="0"/>
              <a:t>h2&gt;&lt;a </a:t>
            </a:r>
            <a:r>
              <a:rPr lang="fr-FR" sz="1800" dirty="0" err="1">
                <a:solidFill>
                  <a:srgbClr val="FF0000"/>
                </a:solidFill>
              </a:rPr>
              <a:t>name</a:t>
            </a:r>
            <a:r>
              <a:rPr lang="fr-FR" sz="1800" dirty="0">
                <a:solidFill>
                  <a:srgbClr val="FF0000"/>
                </a:solidFill>
              </a:rPr>
              <a:t>="</a:t>
            </a:r>
            <a:r>
              <a:rPr lang="fr-FR" sz="1800" dirty="0" smtClean="0">
                <a:solidFill>
                  <a:srgbClr val="FF0000"/>
                </a:solidFill>
              </a:rPr>
              <a:t>C3"</a:t>
            </a:r>
            <a:r>
              <a:rPr lang="fr-FR" sz="1800" dirty="0" smtClean="0"/>
              <a:t>&gt;Chapitre 3&lt;/</a:t>
            </a:r>
            <a:r>
              <a:rPr lang="fr-FR" sz="1800" dirty="0"/>
              <a:t>a&gt;&lt;/h2</a:t>
            </a:r>
            <a:r>
              <a:rPr lang="fr-FR" sz="1800" dirty="0" smtClean="0"/>
              <a:t>&gt;&lt;p&gt;Ce chapitre   .....&lt;/</a:t>
            </a:r>
            <a:r>
              <a:rPr lang="fr-FR" sz="1800" dirty="0"/>
              <a:t>p&gt;</a:t>
            </a:r>
          </a:p>
          <a:p>
            <a:pPr>
              <a:buFont typeface="+mj-lt"/>
              <a:buAutoNum type="arabicPeriod"/>
            </a:pPr>
            <a:r>
              <a:rPr lang="fr-FR" sz="1800" dirty="0" smtClean="0"/>
              <a:t>&lt;h2&gt;Chapitre 4&lt;/</a:t>
            </a:r>
            <a:r>
              <a:rPr lang="fr-FR" sz="1800" dirty="0"/>
              <a:t>h2</a:t>
            </a:r>
            <a:r>
              <a:rPr lang="fr-FR" sz="1800" dirty="0" smtClean="0"/>
              <a:t>&gt;&lt;p&gt;</a:t>
            </a:r>
            <a:r>
              <a:rPr lang="fr-FR" sz="1800" dirty="0" err="1" smtClean="0"/>
              <a:t>bla</a:t>
            </a:r>
            <a:r>
              <a:rPr lang="fr-FR" sz="1800" dirty="0" smtClean="0"/>
              <a:t> </a:t>
            </a:r>
            <a:r>
              <a:rPr lang="fr-FR" sz="1800" dirty="0" err="1"/>
              <a:t>bla</a:t>
            </a:r>
            <a:r>
              <a:rPr lang="fr-FR" sz="1800" dirty="0"/>
              <a:t> </a:t>
            </a:r>
            <a:r>
              <a:rPr lang="fr-FR" sz="1800" dirty="0" err="1"/>
              <a:t>bla</a:t>
            </a:r>
            <a:r>
              <a:rPr lang="fr-FR" sz="1800" dirty="0"/>
              <a:t>&lt;/p</a:t>
            </a:r>
            <a:r>
              <a:rPr lang="fr-FR" sz="1800" dirty="0" smtClean="0"/>
              <a:t>&gt;</a:t>
            </a:r>
          </a:p>
          <a:p>
            <a:pPr marL="0" indent="0">
              <a:buNone/>
            </a:pPr>
            <a:r>
              <a:rPr lang="fr-FR" sz="1800" dirty="0" smtClean="0"/>
              <a:t>Remarquons que dans le lien ligne 1, le nom de l'ancre (</a:t>
            </a:r>
            <a:r>
              <a:rPr lang="fr-FR" sz="1800" dirty="0" smtClean="0">
                <a:solidFill>
                  <a:srgbClr val="2403E7"/>
                </a:solidFill>
              </a:rPr>
              <a:t>C3</a:t>
            </a:r>
            <a:r>
              <a:rPr lang="fr-FR" sz="1800" dirty="0" smtClean="0"/>
              <a:t>)est précédé d'un dièse </a:t>
            </a:r>
            <a:r>
              <a:rPr lang="fr-FR" sz="1800" dirty="0" smtClean="0">
                <a:solidFill>
                  <a:srgbClr val="2403E7"/>
                </a:solidFill>
              </a:rPr>
              <a:t>#</a:t>
            </a:r>
          </a:p>
          <a:p>
            <a:pPr marL="0" indent="0">
              <a:buNone/>
            </a:pPr>
            <a:r>
              <a:rPr lang="fr-FR" sz="1800" dirty="0" smtClean="0"/>
              <a:t>En HTML5, </a:t>
            </a:r>
            <a:r>
              <a:rPr lang="fr-FR" sz="1800" dirty="0" err="1" smtClean="0"/>
              <a:t>name</a:t>
            </a:r>
            <a:r>
              <a:rPr lang="fr-FR" sz="1800" dirty="0" smtClean="0"/>
              <a:t> n'est pas supporté. Il faut utilisé id à la place.</a:t>
            </a:r>
          </a:p>
          <a:p>
            <a:pPr marL="0" indent="0">
              <a:buNone/>
            </a:pPr>
            <a:r>
              <a:rPr lang="fr-FR" sz="1800" dirty="0" smtClean="0"/>
              <a:t>Remarque : </a:t>
            </a:r>
            <a:r>
              <a:rPr lang="fr-FR" sz="1800" dirty="0" smtClean="0">
                <a:solidFill>
                  <a:srgbClr val="2403E7"/>
                </a:solidFill>
              </a:rPr>
              <a:t>&lt;a </a:t>
            </a:r>
            <a:r>
              <a:rPr lang="fr-FR" sz="1800" dirty="0" err="1" smtClean="0">
                <a:solidFill>
                  <a:srgbClr val="2403E7"/>
                </a:solidFill>
              </a:rPr>
              <a:t>href</a:t>
            </a:r>
            <a:r>
              <a:rPr lang="fr-FR" sz="1800" dirty="0" smtClean="0">
                <a:solidFill>
                  <a:srgbClr val="2403E7"/>
                </a:solidFill>
              </a:rPr>
              <a:t>="#" &gt; </a:t>
            </a:r>
            <a:r>
              <a:rPr lang="fr-FR" sz="1800" dirty="0" smtClean="0"/>
              <a:t>permet de se positionner en haut de la page html.</a:t>
            </a:r>
            <a:endParaRPr lang="fr-FR" sz="1800" dirty="0"/>
          </a:p>
        </p:txBody>
      </p:sp>
    </p:spTree>
    <p:extLst>
      <p:ext uri="{BB962C8B-B14F-4D97-AF65-F5344CB8AC3E}">
        <p14:creationId xmlns:p14="http://schemas.microsoft.com/office/powerpoint/2010/main" val="2777881735"/>
      </p:ext>
    </p:extLst>
  </p:cSld>
  <p:clrMapOvr>
    <a:masterClrMapping/>
  </p:clrMapOvr>
  <p:transition spd="slow">
    <p:wipe di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L'attribut </a:t>
            </a:r>
            <a:r>
              <a:rPr lang="fr-FR" dirty="0" err="1">
                <a:solidFill>
                  <a:schemeClr val="accent2">
                    <a:lumMod val="75000"/>
                  </a:schemeClr>
                </a:solidFill>
              </a:rPr>
              <a:t>name</a:t>
            </a:r>
            <a:r>
              <a:rPr lang="fr-FR" dirty="0">
                <a:solidFill>
                  <a:schemeClr val="accent2">
                    <a:lumMod val="75000"/>
                  </a:schemeClr>
                </a:solidFill>
              </a:rPr>
              <a:t> de &lt;a&gt; (remplacé par id en HTML5)</a:t>
            </a:r>
          </a:p>
        </p:txBody>
      </p:sp>
      <p:sp>
        <p:nvSpPr>
          <p:cNvPr id="3" name="Espace réservé du contenu 2"/>
          <p:cNvSpPr>
            <a:spLocks noGrp="1"/>
          </p:cNvSpPr>
          <p:nvPr>
            <p:ph idx="1"/>
          </p:nvPr>
        </p:nvSpPr>
        <p:spPr>
          <a:xfrm>
            <a:off x="762000" y="1596413"/>
            <a:ext cx="8077200" cy="5000939"/>
          </a:xfrm>
        </p:spPr>
        <p:txBody>
          <a:bodyPr/>
          <a:lstStyle/>
          <a:p>
            <a:pPr marL="0" indent="0">
              <a:buNone/>
            </a:pPr>
            <a:r>
              <a:rPr lang="fr-FR" dirty="0" err="1" smtClean="0">
                <a:solidFill>
                  <a:schemeClr val="accent2">
                    <a:lumMod val="50000"/>
                  </a:schemeClr>
                </a:solidFill>
              </a:rPr>
              <a:t>name</a:t>
            </a:r>
            <a:r>
              <a:rPr lang="fr-FR" dirty="0" smtClean="0"/>
              <a:t> </a:t>
            </a:r>
            <a:r>
              <a:rPr lang="fr-FR" dirty="0"/>
              <a:t>= </a:t>
            </a:r>
            <a:r>
              <a:rPr lang="fr-FR" dirty="0" smtClean="0"/>
              <a:t>"</a:t>
            </a:r>
            <a:r>
              <a:rPr lang="fr-FR" i="1" dirty="0" smtClean="0"/>
              <a:t>nom de l'ancre</a:t>
            </a:r>
            <a:r>
              <a:rPr lang="fr-FR" dirty="0" smtClean="0"/>
              <a:t>"</a:t>
            </a:r>
          </a:p>
          <a:p>
            <a:pPr marL="0" indent="0">
              <a:buNone/>
            </a:pPr>
            <a:r>
              <a:rPr lang="fr-FR" sz="1800" dirty="0" smtClean="0"/>
              <a:t>Dans le cas d'un formulaire, cet attribut définit le champ saisi à envoyer au serveur.</a:t>
            </a:r>
          </a:p>
          <a:p>
            <a:pPr marL="0" indent="0">
              <a:buNone/>
            </a:pPr>
            <a:endParaRPr lang="fr-FR" sz="1800" dirty="0"/>
          </a:p>
          <a:p>
            <a:pPr marL="0" indent="0">
              <a:buNone/>
            </a:pPr>
            <a:r>
              <a:rPr lang="fr-FR" sz="1800" b="1" dirty="0">
                <a:latin typeface="Courier New" panose="02070309020205020404" pitchFamily="49" charset="0"/>
                <a:cs typeface="Courier New" panose="02070309020205020404" pitchFamily="49" charset="0"/>
              </a:rPr>
              <a:t>&lt;</a:t>
            </a:r>
            <a:r>
              <a:rPr lang="fr-FR" sz="1800" b="1" dirty="0" err="1">
                <a:latin typeface="Courier New" panose="02070309020205020404" pitchFamily="49" charset="0"/>
                <a:cs typeface="Courier New" panose="02070309020205020404" pitchFamily="49" charset="0"/>
              </a:rPr>
              <a:t>form</a:t>
            </a:r>
            <a:r>
              <a:rPr lang="fr-FR" sz="1800" b="1" dirty="0">
                <a:latin typeface="Courier New" panose="02070309020205020404" pitchFamily="49" charset="0"/>
                <a:cs typeface="Courier New" panose="02070309020205020404" pitchFamily="49" charset="0"/>
              </a:rPr>
              <a:t>&gt;</a:t>
            </a:r>
          </a:p>
          <a:p>
            <a:pPr marL="0" indent="0">
              <a:buNone/>
            </a:pPr>
            <a:r>
              <a:rPr lang="fr-FR" sz="1800" b="1" dirty="0">
                <a:latin typeface="Courier New" panose="02070309020205020404" pitchFamily="49" charset="0"/>
                <a:cs typeface="Courier New" panose="02070309020205020404" pitchFamily="49" charset="0"/>
              </a:rPr>
              <a:t>&lt;p&gt;Prénom : &lt;</a:t>
            </a:r>
            <a:r>
              <a:rPr lang="fr-FR" sz="1800" b="1" dirty="0" err="1">
                <a:latin typeface="Courier New" panose="02070309020205020404" pitchFamily="49" charset="0"/>
                <a:cs typeface="Courier New" panose="02070309020205020404" pitchFamily="49" charset="0"/>
              </a:rPr>
              <a:t>br</a:t>
            </a:r>
            <a:r>
              <a:rPr lang="fr-FR" sz="1800" b="1" dirty="0">
                <a:latin typeface="Courier New" panose="02070309020205020404" pitchFamily="49" charset="0"/>
                <a:cs typeface="Courier New" panose="02070309020205020404" pitchFamily="49" charset="0"/>
              </a:rPr>
              <a:t>/&gt;</a:t>
            </a:r>
          </a:p>
          <a:p>
            <a:pPr marL="0" indent="0">
              <a:buNone/>
            </a:pPr>
            <a:r>
              <a:rPr lang="fr-FR" sz="1800" b="1" dirty="0">
                <a:latin typeface="Courier New" panose="02070309020205020404" pitchFamily="49" charset="0"/>
                <a:cs typeface="Courier New" panose="02070309020205020404" pitchFamily="49" charset="0"/>
              </a:rPr>
              <a:t>&lt;input type="</a:t>
            </a:r>
            <a:r>
              <a:rPr lang="fr-FR" sz="1800" b="1" dirty="0" err="1">
                <a:latin typeface="Courier New" panose="02070309020205020404" pitchFamily="49" charset="0"/>
                <a:cs typeface="Courier New" panose="02070309020205020404" pitchFamily="49" charset="0"/>
              </a:rPr>
              <a:t>text</a:t>
            </a:r>
            <a:r>
              <a:rPr lang="fr-FR" sz="1800" b="1" dirty="0">
                <a:latin typeface="Courier New" panose="02070309020205020404" pitchFamily="49" charset="0"/>
                <a:cs typeface="Courier New" panose="02070309020205020404" pitchFamily="49" charset="0"/>
              </a:rPr>
              <a:t>" </a:t>
            </a:r>
            <a:r>
              <a:rPr lang="fr-FR" sz="1800" b="1" dirty="0" err="1" smtClean="0">
                <a:latin typeface="Courier New" panose="02070309020205020404" pitchFamily="49" charset="0"/>
                <a:cs typeface="Courier New" panose="02070309020205020404" pitchFamily="49" charset="0"/>
              </a:rPr>
              <a:t>name</a:t>
            </a:r>
            <a:r>
              <a:rPr lang="fr-FR" sz="1800" b="1" dirty="0" smtClean="0">
                <a:latin typeface="Courier New" panose="02070309020205020404" pitchFamily="49" charset="0"/>
                <a:cs typeface="Courier New" panose="02070309020205020404" pitchFamily="49" charset="0"/>
              </a:rPr>
              <a:t>="</a:t>
            </a:r>
            <a:r>
              <a:rPr lang="fr-FR" sz="1800" b="1" dirty="0" err="1">
                <a:latin typeface="Courier New" panose="02070309020205020404" pitchFamily="49" charset="0"/>
                <a:cs typeface="Courier New" panose="02070309020205020404" pitchFamily="49" charset="0"/>
              </a:rPr>
              <a:t>prenom</a:t>
            </a:r>
            <a:r>
              <a:rPr lang="fr-FR" sz="1800" b="1" dirty="0">
                <a:latin typeface="Courier New" panose="02070309020205020404" pitchFamily="49" charset="0"/>
                <a:cs typeface="Courier New" panose="02070309020205020404" pitchFamily="49" charset="0"/>
              </a:rPr>
              <a:t>"&gt;</a:t>
            </a:r>
          </a:p>
          <a:p>
            <a:pPr marL="0" indent="0">
              <a:buNone/>
            </a:pPr>
            <a:r>
              <a:rPr lang="fr-FR" sz="1800" b="1" dirty="0">
                <a:latin typeface="Courier New" panose="02070309020205020404" pitchFamily="49" charset="0"/>
                <a:cs typeface="Courier New" panose="02070309020205020404" pitchFamily="49" charset="0"/>
              </a:rPr>
              <a:t>&lt;</a:t>
            </a:r>
            <a:r>
              <a:rPr lang="fr-FR" sz="1800" b="1" dirty="0" err="1">
                <a:latin typeface="Courier New" panose="02070309020205020404" pitchFamily="49" charset="0"/>
                <a:cs typeface="Courier New" panose="02070309020205020404" pitchFamily="49" charset="0"/>
              </a:rPr>
              <a:t>br</a:t>
            </a:r>
            <a:r>
              <a:rPr lang="fr-FR" sz="1800" b="1" dirty="0">
                <a:latin typeface="Courier New" panose="02070309020205020404" pitchFamily="49" charset="0"/>
                <a:cs typeface="Courier New" panose="02070309020205020404" pitchFamily="49" charset="0"/>
              </a:rPr>
              <a:t>/&gt;</a:t>
            </a:r>
          </a:p>
          <a:p>
            <a:pPr marL="0" indent="0">
              <a:buNone/>
            </a:pPr>
            <a:r>
              <a:rPr lang="fr-FR" sz="1800" b="1" dirty="0">
                <a:latin typeface="Courier New" panose="02070309020205020404" pitchFamily="49" charset="0"/>
                <a:cs typeface="Courier New" panose="02070309020205020404" pitchFamily="49" charset="0"/>
              </a:rPr>
              <a:t>Nom : &lt;</a:t>
            </a:r>
            <a:r>
              <a:rPr lang="fr-FR" sz="1800" b="1" dirty="0" err="1">
                <a:latin typeface="Courier New" panose="02070309020205020404" pitchFamily="49" charset="0"/>
                <a:cs typeface="Courier New" panose="02070309020205020404" pitchFamily="49" charset="0"/>
              </a:rPr>
              <a:t>br</a:t>
            </a:r>
            <a:r>
              <a:rPr lang="fr-FR" sz="1800" b="1" dirty="0">
                <a:latin typeface="Courier New" panose="02070309020205020404" pitchFamily="49" charset="0"/>
                <a:cs typeface="Courier New" panose="02070309020205020404" pitchFamily="49" charset="0"/>
              </a:rPr>
              <a:t>/&gt;</a:t>
            </a:r>
          </a:p>
          <a:p>
            <a:pPr marL="0" indent="0">
              <a:buNone/>
            </a:pPr>
            <a:r>
              <a:rPr lang="fr-FR" sz="1800" b="1" dirty="0">
                <a:latin typeface="Courier New" panose="02070309020205020404" pitchFamily="49" charset="0"/>
                <a:cs typeface="Courier New" panose="02070309020205020404" pitchFamily="49" charset="0"/>
              </a:rPr>
              <a:t>&lt;input type="</a:t>
            </a:r>
            <a:r>
              <a:rPr lang="fr-FR" sz="1800" b="1" dirty="0" err="1">
                <a:latin typeface="Courier New" panose="02070309020205020404" pitchFamily="49" charset="0"/>
                <a:cs typeface="Courier New" panose="02070309020205020404" pitchFamily="49" charset="0"/>
              </a:rPr>
              <a:t>text</a:t>
            </a:r>
            <a:r>
              <a:rPr lang="fr-FR" sz="1800" b="1" dirty="0">
                <a:latin typeface="Courier New" panose="02070309020205020404" pitchFamily="49" charset="0"/>
                <a:cs typeface="Courier New" panose="02070309020205020404" pitchFamily="49" charset="0"/>
              </a:rPr>
              <a:t>" </a:t>
            </a:r>
            <a:r>
              <a:rPr lang="fr-FR" sz="1800" b="1" dirty="0" err="1" smtClean="0">
                <a:latin typeface="Courier New" panose="02070309020205020404" pitchFamily="49" charset="0"/>
                <a:cs typeface="Courier New" panose="02070309020205020404" pitchFamily="49" charset="0"/>
              </a:rPr>
              <a:t>name</a:t>
            </a:r>
            <a:r>
              <a:rPr lang="fr-FR" sz="1800" b="1" dirty="0" smtClean="0">
                <a:latin typeface="Courier New" panose="02070309020205020404" pitchFamily="49" charset="0"/>
                <a:cs typeface="Courier New" panose="02070309020205020404" pitchFamily="49" charset="0"/>
              </a:rPr>
              <a:t>="</a:t>
            </a:r>
            <a:r>
              <a:rPr lang="fr-FR" sz="1800" b="1" dirty="0">
                <a:latin typeface="Courier New" panose="02070309020205020404" pitchFamily="49" charset="0"/>
                <a:cs typeface="Courier New" panose="02070309020205020404" pitchFamily="49" charset="0"/>
              </a:rPr>
              <a:t>nom"&gt;</a:t>
            </a:r>
          </a:p>
          <a:p>
            <a:pPr marL="0" indent="0">
              <a:buNone/>
            </a:pPr>
            <a:r>
              <a:rPr lang="fr-FR" sz="1800" b="1" dirty="0">
                <a:latin typeface="Courier New" panose="02070309020205020404" pitchFamily="49" charset="0"/>
                <a:cs typeface="Courier New" panose="02070309020205020404" pitchFamily="49" charset="0"/>
              </a:rPr>
              <a:t>&lt;/p&gt;</a:t>
            </a:r>
          </a:p>
          <a:p>
            <a:pPr marL="0" indent="0">
              <a:buNone/>
            </a:pPr>
            <a:r>
              <a:rPr lang="fr-FR" sz="1800" b="1" dirty="0">
                <a:latin typeface="Courier New" panose="02070309020205020404" pitchFamily="49" charset="0"/>
                <a:cs typeface="Courier New" panose="02070309020205020404" pitchFamily="49" charset="0"/>
              </a:rPr>
              <a:t>&lt;/</a:t>
            </a:r>
            <a:r>
              <a:rPr lang="fr-FR" sz="1800" b="1" dirty="0" err="1">
                <a:latin typeface="Courier New" panose="02070309020205020404" pitchFamily="49" charset="0"/>
                <a:cs typeface="Courier New" panose="02070309020205020404" pitchFamily="49" charset="0"/>
              </a:rPr>
              <a:t>form</a:t>
            </a:r>
            <a:r>
              <a:rPr lang="fr-FR" sz="1800" b="1"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4108718918"/>
      </p:ext>
    </p:extLst>
  </p:cSld>
  <p:clrMapOvr>
    <a:masterClrMapping/>
  </p:clrMapOvr>
  <p:transition spd="slow">
    <p:wipe di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L'attribut </a:t>
            </a:r>
            <a:r>
              <a:rPr lang="fr-FR" dirty="0" err="1">
                <a:solidFill>
                  <a:schemeClr val="accent2">
                    <a:lumMod val="75000"/>
                  </a:schemeClr>
                </a:solidFill>
              </a:rPr>
              <a:t>name</a:t>
            </a:r>
            <a:r>
              <a:rPr lang="fr-FR" dirty="0">
                <a:solidFill>
                  <a:schemeClr val="accent2">
                    <a:lumMod val="75000"/>
                  </a:schemeClr>
                </a:solidFill>
              </a:rPr>
              <a:t> de &lt;a&gt; (remplacé par id en HTML5)</a:t>
            </a:r>
          </a:p>
        </p:txBody>
      </p:sp>
      <p:sp>
        <p:nvSpPr>
          <p:cNvPr id="3" name="Espace réservé du contenu 2"/>
          <p:cNvSpPr>
            <a:spLocks noGrp="1"/>
          </p:cNvSpPr>
          <p:nvPr>
            <p:ph idx="1"/>
          </p:nvPr>
        </p:nvSpPr>
        <p:spPr>
          <a:xfrm>
            <a:off x="762000" y="1596413"/>
            <a:ext cx="8077200" cy="5000939"/>
          </a:xfrm>
        </p:spPr>
        <p:txBody>
          <a:bodyPr/>
          <a:lstStyle/>
          <a:p>
            <a:pPr marL="0" indent="0">
              <a:buNone/>
            </a:pPr>
            <a:r>
              <a:rPr lang="fr-FR" dirty="0" err="1" smtClean="0">
                <a:solidFill>
                  <a:schemeClr val="accent2">
                    <a:lumMod val="50000"/>
                  </a:schemeClr>
                </a:solidFill>
              </a:rPr>
              <a:t>name</a:t>
            </a:r>
            <a:r>
              <a:rPr lang="fr-FR" dirty="0" smtClean="0"/>
              <a:t> </a:t>
            </a:r>
            <a:r>
              <a:rPr lang="fr-FR" dirty="0"/>
              <a:t>= </a:t>
            </a:r>
            <a:r>
              <a:rPr lang="fr-FR" dirty="0" smtClean="0"/>
              <a:t>"</a:t>
            </a:r>
            <a:r>
              <a:rPr lang="fr-FR" i="1" dirty="0" smtClean="0"/>
              <a:t>nom de l'ancre</a:t>
            </a:r>
            <a:r>
              <a:rPr lang="fr-FR" dirty="0" smtClean="0"/>
              <a:t>"</a:t>
            </a:r>
          </a:p>
          <a:p>
            <a:pPr marL="0" indent="0">
              <a:buNone/>
            </a:pPr>
            <a:r>
              <a:rPr lang="fr-FR" sz="1800" dirty="0" smtClean="0"/>
              <a:t>La co</a:t>
            </a:r>
            <a:r>
              <a:rPr lang="fr-FR" sz="1800" dirty="0"/>
              <a:t>m</a:t>
            </a:r>
            <a:r>
              <a:rPr lang="fr-FR" sz="1800" dirty="0" smtClean="0"/>
              <a:t>position de la valeur de </a:t>
            </a:r>
            <a:r>
              <a:rPr lang="fr-FR" sz="1800" i="1" dirty="0" err="1" smtClean="0">
                <a:solidFill>
                  <a:schemeClr val="accent2">
                    <a:lumMod val="75000"/>
                  </a:schemeClr>
                </a:solidFill>
              </a:rPr>
              <a:t>name</a:t>
            </a:r>
            <a:r>
              <a:rPr lang="fr-FR" sz="1800" dirty="0" smtClean="0"/>
              <a:t> est la même que celle de l'attribut </a:t>
            </a:r>
            <a:r>
              <a:rPr lang="fr-FR" sz="1800" b="1" dirty="0" smtClean="0">
                <a:solidFill>
                  <a:schemeClr val="accent2">
                    <a:lumMod val="75000"/>
                  </a:schemeClr>
                </a:solidFill>
              </a:rPr>
              <a:t>id</a:t>
            </a:r>
            <a:r>
              <a:rPr lang="fr-FR" sz="1800" dirty="0"/>
              <a:t> </a:t>
            </a:r>
            <a:r>
              <a:rPr lang="fr-FR" sz="1800" dirty="0" smtClean="0"/>
              <a:t>:</a:t>
            </a:r>
          </a:p>
          <a:p>
            <a:pPr marL="0" indent="0" algn="just">
              <a:buNone/>
            </a:pPr>
            <a:r>
              <a:rPr lang="fr-FR" sz="1800" dirty="0"/>
              <a:t>Les caractères suivants peuvent être :</a:t>
            </a:r>
          </a:p>
          <a:p>
            <a:pPr algn="just"/>
            <a:r>
              <a:rPr lang="fr-FR" sz="1800" dirty="0"/>
              <a:t>des lettres [</a:t>
            </a:r>
            <a:r>
              <a:rPr lang="fr-FR" sz="1800" dirty="0" err="1"/>
              <a:t>a-z,A-Z</a:t>
            </a:r>
            <a:r>
              <a:rPr lang="fr-FR" sz="1800" dirty="0"/>
              <a:t>]</a:t>
            </a:r>
          </a:p>
          <a:p>
            <a:pPr algn="just"/>
            <a:r>
              <a:rPr lang="fr-FR" sz="1800" dirty="0"/>
              <a:t>des chiffres [0-9]</a:t>
            </a:r>
          </a:p>
          <a:p>
            <a:pPr algn="just"/>
            <a:r>
              <a:rPr lang="fr-FR" sz="1800" dirty="0"/>
              <a:t>un tiret : "-"</a:t>
            </a:r>
          </a:p>
          <a:p>
            <a:pPr algn="just"/>
            <a:r>
              <a:rPr lang="fr-FR" sz="1800" dirty="0"/>
              <a:t>un signe souligné : "_"</a:t>
            </a:r>
          </a:p>
          <a:p>
            <a:pPr algn="just"/>
            <a:r>
              <a:rPr lang="fr-FR" sz="1800" dirty="0"/>
              <a:t>un point : "."</a:t>
            </a:r>
          </a:p>
          <a:p>
            <a:pPr algn="just"/>
            <a:r>
              <a:rPr lang="fr-FR" sz="1800" dirty="0"/>
              <a:t>le caractère 'deux-points' : ":"</a:t>
            </a:r>
          </a:p>
          <a:p>
            <a:pPr algn="just"/>
            <a:r>
              <a:rPr lang="fr-FR" sz="1800" b="1" dirty="0">
                <a:solidFill>
                  <a:srgbClr val="FF0000"/>
                </a:solidFill>
              </a:rPr>
              <a:t>les espaces sont interdits</a:t>
            </a:r>
          </a:p>
          <a:p>
            <a:pPr algn="just"/>
            <a:r>
              <a:rPr lang="fr-FR" sz="1800" b="1" dirty="0">
                <a:solidFill>
                  <a:schemeClr val="tx2">
                    <a:lumMod val="50000"/>
                  </a:schemeClr>
                </a:solidFill>
              </a:rPr>
              <a:t>En HTML5, pratiquement tous les autres caractères sont autorisés</a:t>
            </a:r>
          </a:p>
        </p:txBody>
      </p:sp>
    </p:spTree>
    <p:extLst>
      <p:ext uri="{BB962C8B-B14F-4D97-AF65-F5344CB8AC3E}">
        <p14:creationId xmlns:p14="http://schemas.microsoft.com/office/powerpoint/2010/main" val="588795084"/>
      </p:ext>
    </p:extLst>
  </p:cSld>
  <p:clrMapOvr>
    <a:masterClrMapping/>
  </p:clrMapOvr>
  <p:transition spd="slow">
    <p:wipe di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err="1" smtClean="0">
                <a:solidFill>
                  <a:schemeClr val="accent2">
                    <a:lumMod val="75000"/>
                  </a:schemeClr>
                </a:solidFill>
              </a:rPr>
              <a:t>name</a:t>
            </a:r>
            <a:r>
              <a:rPr lang="fr-FR" dirty="0" smtClean="0"/>
              <a:t> et </a:t>
            </a:r>
            <a:r>
              <a:rPr lang="fr-FR" b="1" dirty="0" smtClean="0">
                <a:solidFill>
                  <a:schemeClr val="accent2">
                    <a:lumMod val="75000"/>
                  </a:schemeClr>
                </a:solidFill>
              </a:rPr>
              <a:t>id</a:t>
            </a:r>
            <a:endParaRPr lang="fr-FR" b="1" dirty="0">
              <a:solidFill>
                <a:schemeClr val="accent2">
                  <a:lumMod val="75000"/>
                </a:schemeClr>
              </a:solidFill>
            </a:endParaRPr>
          </a:p>
        </p:txBody>
      </p:sp>
      <p:sp>
        <p:nvSpPr>
          <p:cNvPr id="3" name="Espace réservé du contenu 2"/>
          <p:cNvSpPr>
            <a:spLocks noGrp="1"/>
          </p:cNvSpPr>
          <p:nvPr>
            <p:ph idx="1"/>
          </p:nvPr>
        </p:nvSpPr>
        <p:spPr>
          <a:xfrm>
            <a:off x="762000" y="1596413"/>
            <a:ext cx="8077200" cy="5000939"/>
          </a:xfrm>
        </p:spPr>
        <p:txBody>
          <a:bodyPr/>
          <a:lstStyle/>
          <a:p>
            <a:pPr marL="0" indent="0">
              <a:buNone/>
            </a:pPr>
            <a:r>
              <a:rPr lang="fr-FR" sz="1800" dirty="0" smtClean="0"/>
              <a:t>Mais quelle est la différence entre </a:t>
            </a:r>
            <a:r>
              <a:rPr lang="fr-FR" sz="1800" b="1" dirty="0" err="1" smtClean="0">
                <a:solidFill>
                  <a:schemeClr val="accent2">
                    <a:lumMod val="75000"/>
                  </a:schemeClr>
                </a:solidFill>
              </a:rPr>
              <a:t>name</a:t>
            </a:r>
            <a:r>
              <a:rPr lang="fr-FR" sz="1800" dirty="0" smtClean="0"/>
              <a:t> et </a:t>
            </a:r>
            <a:r>
              <a:rPr lang="fr-FR" sz="1800" b="1" dirty="0" smtClean="0">
                <a:solidFill>
                  <a:schemeClr val="accent2">
                    <a:lumMod val="75000"/>
                  </a:schemeClr>
                </a:solidFill>
              </a:rPr>
              <a:t>id </a:t>
            </a:r>
            <a:r>
              <a:rPr lang="fr-FR" sz="1800" dirty="0" smtClean="0"/>
              <a:t>?</a:t>
            </a:r>
          </a:p>
          <a:p>
            <a:pPr marL="0" indent="0">
              <a:buNone/>
            </a:pPr>
            <a:r>
              <a:rPr lang="fr-FR" sz="1800" dirty="0" smtClean="0"/>
              <a:t>Dans une page HTML, l'attribut </a:t>
            </a:r>
            <a:r>
              <a:rPr lang="fr-FR" sz="1800" b="1" dirty="0">
                <a:solidFill>
                  <a:schemeClr val="accent2">
                    <a:lumMod val="75000"/>
                  </a:schemeClr>
                </a:solidFill>
              </a:rPr>
              <a:t>id</a:t>
            </a:r>
            <a:r>
              <a:rPr lang="fr-FR" sz="1800" dirty="0" smtClean="0"/>
              <a:t> est unique et définit n'importe quelle balise. Cet attribut va nous permettre de définir précisément un élément de notre page.</a:t>
            </a:r>
          </a:p>
          <a:p>
            <a:pPr marL="0" indent="0">
              <a:buNone/>
            </a:pPr>
            <a:r>
              <a:rPr lang="fr-FR" sz="1800" dirty="0" smtClean="0"/>
              <a:t>En HTML5, </a:t>
            </a:r>
            <a:r>
              <a:rPr lang="fr-FR" sz="1800" b="1" dirty="0" smtClean="0">
                <a:solidFill>
                  <a:schemeClr val="accent2">
                    <a:lumMod val="75000"/>
                  </a:schemeClr>
                </a:solidFill>
              </a:rPr>
              <a:t>id</a:t>
            </a:r>
            <a:r>
              <a:rPr lang="fr-FR" sz="1800" dirty="0" smtClean="0"/>
              <a:t> remplace l'attribut </a:t>
            </a:r>
            <a:r>
              <a:rPr lang="fr-FR" sz="1800" b="1" dirty="0" err="1" smtClean="0">
                <a:solidFill>
                  <a:schemeClr val="accent2">
                    <a:lumMod val="75000"/>
                  </a:schemeClr>
                </a:solidFill>
              </a:rPr>
              <a:t>name</a:t>
            </a:r>
            <a:r>
              <a:rPr lang="fr-FR" sz="1800" b="1" dirty="0" smtClean="0">
                <a:solidFill>
                  <a:schemeClr val="accent2">
                    <a:lumMod val="75000"/>
                  </a:schemeClr>
                </a:solidFill>
              </a:rPr>
              <a:t> </a:t>
            </a:r>
            <a:r>
              <a:rPr lang="fr-FR" sz="1800" dirty="0" smtClean="0"/>
              <a:t>pour la balise </a:t>
            </a:r>
            <a:r>
              <a:rPr lang="fr-FR" sz="1800" b="1" dirty="0" smtClean="0">
                <a:solidFill>
                  <a:schemeClr val="accent2">
                    <a:lumMod val="75000"/>
                  </a:schemeClr>
                </a:solidFill>
              </a:rPr>
              <a:t>&lt;a&gt; &lt;/a&gt;</a:t>
            </a:r>
          </a:p>
          <a:p>
            <a:pPr marL="0" indent="0">
              <a:buNone/>
            </a:pPr>
            <a:endParaRPr lang="fr-FR" sz="1800" dirty="0"/>
          </a:p>
          <a:p>
            <a:pPr marL="0" indent="0">
              <a:buNone/>
            </a:pPr>
            <a:r>
              <a:rPr lang="fr-FR" sz="1800" dirty="0" smtClean="0"/>
              <a:t>L'attribut </a:t>
            </a:r>
            <a:r>
              <a:rPr lang="fr-FR" sz="1800" b="1" dirty="0" err="1">
                <a:solidFill>
                  <a:schemeClr val="accent2">
                    <a:lumMod val="75000"/>
                  </a:schemeClr>
                </a:solidFill>
              </a:rPr>
              <a:t>name</a:t>
            </a:r>
            <a:r>
              <a:rPr lang="fr-FR" sz="1800" dirty="0" smtClean="0"/>
              <a:t> sert en HTML5 à définir une donnée qui sera envoyée au serveur. Bien que ce ne soit pas recommandé, plusieurs attributs </a:t>
            </a:r>
            <a:r>
              <a:rPr lang="fr-FR" sz="1800" b="1" dirty="0" err="1">
                <a:solidFill>
                  <a:schemeClr val="accent2">
                    <a:lumMod val="75000"/>
                  </a:schemeClr>
                </a:solidFill>
              </a:rPr>
              <a:t>name</a:t>
            </a:r>
            <a:r>
              <a:rPr lang="fr-FR" sz="1800" dirty="0" smtClean="0"/>
              <a:t> peuvent cohabiter dans une page HTML, L'attribut </a:t>
            </a:r>
            <a:r>
              <a:rPr lang="fr-FR" sz="1800" b="1" dirty="0" err="1">
                <a:solidFill>
                  <a:schemeClr val="accent2">
                    <a:lumMod val="75000"/>
                  </a:schemeClr>
                </a:solidFill>
              </a:rPr>
              <a:t>name</a:t>
            </a:r>
            <a:r>
              <a:rPr lang="fr-FR" sz="1800" dirty="0" smtClean="0"/>
              <a:t> définit une variable dont le contenu sera envoyé au serveur.</a:t>
            </a:r>
          </a:p>
          <a:p>
            <a:pPr marL="0" indent="0">
              <a:buNone/>
            </a:pPr>
            <a:endParaRPr lang="fr-FR" sz="1800" dirty="0"/>
          </a:p>
          <a:p>
            <a:pPr marL="0" indent="0">
              <a:buNone/>
            </a:pPr>
            <a:r>
              <a:rPr lang="fr-FR" sz="1800" dirty="0" smtClean="0"/>
              <a:t>Dans un formulaire, une balise comme &lt;input&gt; pourra avoir un attribut id et un attribut </a:t>
            </a:r>
            <a:r>
              <a:rPr lang="fr-FR" sz="1800" dirty="0" err="1" smtClean="0"/>
              <a:t>name</a:t>
            </a:r>
            <a:r>
              <a:rPr lang="fr-FR" sz="1800" dirty="0" smtClean="0"/>
              <a:t>. Chaque attribut a sa propre fonction et il est possible d'accéder à la balise ou au contenu de la donnée à l'aide de javascript.</a:t>
            </a:r>
            <a:endParaRPr lang="fr-FR" sz="1800" dirty="0"/>
          </a:p>
        </p:txBody>
      </p:sp>
    </p:spTree>
    <p:extLst>
      <p:ext uri="{BB962C8B-B14F-4D97-AF65-F5344CB8AC3E}">
        <p14:creationId xmlns:p14="http://schemas.microsoft.com/office/powerpoint/2010/main" val="1968132182"/>
      </p:ext>
    </p:extLst>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481013" y="908050"/>
            <a:ext cx="822960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fr-FR" sz="4000">
                <a:latin typeface="Verdana" pitchFamily="34" charset="0"/>
              </a:rPr>
              <a:t>Chapitre 1</a:t>
            </a:r>
          </a:p>
          <a:p>
            <a:pPr algn="ctr"/>
            <a:r>
              <a:rPr lang="fr-FR" sz="4000">
                <a:latin typeface="Verdana" pitchFamily="34" charset="0"/>
              </a:rPr>
              <a:t/>
            </a:r>
            <a:br>
              <a:rPr lang="fr-FR" sz="4000">
                <a:latin typeface="Verdana" pitchFamily="34" charset="0"/>
              </a:rPr>
            </a:br>
            <a:r>
              <a:rPr lang="fr-FR" sz="800">
                <a:latin typeface="Verdana" pitchFamily="34" charset="0"/>
              </a:rPr>
              <a:t/>
            </a:r>
            <a:br>
              <a:rPr lang="fr-FR" sz="800">
                <a:latin typeface="Verdana" pitchFamily="34" charset="0"/>
              </a:rPr>
            </a:br>
            <a:r>
              <a:rPr lang="fr-FR" sz="4000">
                <a:latin typeface="Verdana" pitchFamily="34" charset="0"/>
              </a:rPr>
              <a:t>HyperText Markup Language</a:t>
            </a:r>
            <a:br>
              <a:rPr lang="fr-FR" sz="4000">
                <a:latin typeface="Verdana" pitchFamily="34" charset="0"/>
              </a:rPr>
            </a:br>
            <a:endParaRPr lang="fr-FR" sz="4000">
              <a:latin typeface="Verdana" pitchFamily="34" charset="0"/>
            </a:endParaRPr>
          </a:p>
          <a:p>
            <a:pPr algn="ctr"/>
            <a:r>
              <a:rPr lang="fr-FR" sz="4000" b="1">
                <a:latin typeface="Verdana" pitchFamily="34" charset="0"/>
              </a:rPr>
              <a:t>HTML</a:t>
            </a:r>
          </a:p>
        </p:txBody>
      </p:sp>
    </p:spTree>
  </p:cSld>
  <p:clrMapOvr>
    <a:masterClrMapping/>
  </p:clrMapOvr>
  <p:transition spd="slow">
    <p:wipe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attributs globaux en HTML</a:t>
            </a:r>
          </a:p>
        </p:txBody>
      </p:sp>
      <p:sp>
        <p:nvSpPr>
          <p:cNvPr id="3" name="Espace réservé du contenu 2"/>
          <p:cNvSpPr>
            <a:spLocks noGrp="1"/>
          </p:cNvSpPr>
          <p:nvPr>
            <p:ph idx="1"/>
          </p:nvPr>
        </p:nvSpPr>
        <p:spPr/>
        <p:txBody>
          <a:bodyPr/>
          <a:lstStyle/>
          <a:p>
            <a:pPr marL="0" indent="0">
              <a:buNone/>
            </a:pPr>
            <a:r>
              <a:rPr lang="fr-FR" dirty="0" smtClean="0">
                <a:solidFill>
                  <a:schemeClr val="accent2">
                    <a:lumMod val="50000"/>
                  </a:schemeClr>
                </a:solidFill>
              </a:rPr>
              <a:t>style</a:t>
            </a:r>
            <a:r>
              <a:rPr lang="fr-FR" dirty="0" smtClean="0"/>
              <a:t> </a:t>
            </a:r>
            <a:r>
              <a:rPr lang="fr-FR" dirty="0"/>
              <a:t>= </a:t>
            </a:r>
            <a:r>
              <a:rPr lang="fr-FR" dirty="0" smtClean="0"/>
              <a:t>"</a:t>
            </a:r>
            <a:r>
              <a:rPr lang="fr-FR" i="1" dirty="0" smtClean="0"/>
              <a:t>spécifications CSS</a:t>
            </a:r>
            <a:r>
              <a:rPr lang="fr-FR" dirty="0" smtClean="0"/>
              <a:t>"</a:t>
            </a:r>
            <a:endParaRPr lang="fr-FR" dirty="0"/>
          </a:p>
          <a:p>
            <a:pPr marL="0" indent="0">
              <a:buNone/>
            </a:pPr>
            <a:r>
              <a:rPr lang="fr-FR" sz="1800" dirty="0" smtClean="0"/>
              <a:t>permet de spécifier sous formes de déclarations CSS, l'apparence de l'élément auquel le style appartient.</a:t>
            </a:r>
          </a:p>
          <a:p>
            <a:pPr marL="0" indent="0">
              <a:buNone/>
            </a:pPr>
            <a:r>
              <a:rPr lang="fr-FR" sz="1800" dirty="0" smtClean="0"/>
              <a:t>exemple :</a:t>
            </a:r>
          </a:p>
          <a:p>
            <a:pPr marL="0" indent="0">
              <a:buNone/>
            </a:pPr>
            <a:r>
              <a:rPr lang="fr-FR" sz="1800" dirty="0" smtClean="0"/>
              <a:t>&lt;h1 </a:t>
            </a:r>
            <a:r>
              <a:rPr lang="fr-FR" sz="1800" dirty="0" smtClean="0">
                <a:solidFill>
                  <a:srgbClr val="C00000"/>
                </a:solidFill>
              </a:rPr>
              <a:t>style="font-size: 50px; </a:t>
            </a:r>
            <a:r>
              <a:rPr lang="fr-FR" sz="1800" dirty="0" err="1" smtClean="0">
                <a:solidFill>
                  <a:srgbClr val="C00000"/>
                </a:solidFill>
              </a:rPr>
              <a:t>color</a:t>
            </a:r>
            <a:r>
              <a:rPr lang="fr-FR" sz="1800" dirty="0" smtClean="0">
                <a:solidFill>
                  <a:srgbClr val="C00000"/>
                </a:solidFill>
              </a:rPr>
              <a:t>: </a:t>
            </a:r>
            <a:r>
              <a:rPr lang="fr-FR" sz="1800" dirty="0" err="1" smtClean="0">
                <a:solidFill>
                  <a:srgbClr val="C00000"/>
                </a:solidFill>
              </a:rPr>
              <a:t>blue</a:t>
            </a:r>
            <a:r>
              <a:rPr lang="fr-FR" sz="1800" dirty="0" smtClean="0">
                <a:solidFill>
                  <a:srgbClr val="C00000"/>
                </a:solidFill>
              </a:rPr>
              <a:t>; background-</a:t>
            </a:r>
            <a:r>
              <a:rPr lang="fr-FR" sz="1800" dirty="0" err="1" smtClean="0">
                <a:solidFill>
                  <a:srgbClr val="C00000"/>
                </a:solidFill>
              </a:rPr>
              <a:t>color</a:t>
            </a:r>
            <a:r>
              <a:rPr lang="fr-FR" sz="1800" dirty="0" smtClean="0">
                <a:solidFill>
                  <a:srgbClr val="C00000"/>
                </a:solidFill>
              </a:rPr>
              <a:t>: </a:t>
            </a:r>
            <a:r>
              <a:rPr lang="fr-FR" sz="1800" dirty="0" err="1" smtClean="0">
                <a:solidFill>
                  <a:srgbClr val="C00000"/>
                </a:solidFill>
              </a:rPr>
              <a:t>yellow</a:t>
            </a:r>
            <a:r>
              <a:rPr lang="fr-FR" sz="1800" dirty="0" smtClean="0">
                <a:solidFill>
                  <a:srgbClr val="C00000"/>
                </a:solidFill>
              </a:rPr>
              <a:t>;"</a:t>
            </a:r>
            <a:r>
              <a:rPr lang="fr-FR" sz="1800" dirty="0" smtClean="0"/>
              <a:t>&gt;Titre&lt;/h1&gt;</a:t>
            </a:r>
            <a:endParaRPr lang="fr-FR" sz="1800" dirty="0"/>
          </a:p>
        </p:txBody>
      </p:sp>
    </p:spTree>
    <p:extLst>
      <p:ext uri="{BB962C8B-B14F-4D97-AF65-F5344CB8AC3E}">
        <p14:creationId xmlns:p14="http://schemas.microsoft.com/office/powerpoint/2010/main" val="2655692470"/>
      </p:ext>
    </p:extLst>
  </p:cSld>
  <p:clrMapOvr>
    <a:masterClrMapping/>
  </p:clrMapOvr>
  <p:transition spd="slow">
    <p:wipe di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attributs globaux en HTML</a:t>
            </a:r>
          </a:p>
        </p:txBody>
      </p:sp>
      <p:sp>
        <p:nvSpPr>
          <p:cNvPr id="3" name="Espace réservé du contenu 2"/>
          <p:cNvSpPr>
            <a:spLocks noGrp="1"/>
          </p:cNvSpPr>
          <p:nvPr>
            <p:ph idx="1"/>
          </p:nvPr>
        </p:nvSpPr>
        <p:spPr>
          <a:xfrm>
            <a:off x="762000" y="1596413"/>
            <a:ext cx="8077200" cy="4712907"/>
          </a:xfrm>
        </p:spPr>
        <p:txBody>
          <a:bodyPr>
            <a:normAutofit/>
          </a:bodyPr>
          <a:lstStyle/>
          <a:p>
            <a:pPr marL="0" indent="0">
              <a:buNone/>
            </a:pPr>
            <a:r>
              <a:rPr lang="fr-FR" dirty="0" err="1" smtClean="0">
                <a:solidFill>
                  <a:schemeClr val="accent2">
                    <a:lumMod val="50000"/>
                  </a:schemeClr>
                </a:solidFill>
              </a:rPr>
              <a:t>accesskey</a:t>
            </a:r>
            <a:r>
              <a:rPr lang="fr-FR" dirty="0" smtClean="0"/>
              <a:t> </a:t>
            </a:r>
            <a:r>
              <a:rPr lang="fr-FR" dirty="0"/>
              <a:t>= </a:t>
            </a:r>
            <a:r>
              <a:rPr lang="fr-FR" dirty="0" smtClean="0"/>
              <a:t>"</a:t>
            </a:r>
            <a:r>
              <a:rPr lang="fr-FR" i="1" dirty="0" smtClean="0"/>
              <a:t>caractère</a:t>
            </a:r>
            <a:r>
              <a:rPr lang="fr-FR" dirty="0" smtClean="0"/>
              <a:t>"</a:t>
            </a:r>
            <a:endParaRPr lang="fr-FR" dirty="0"/>
          </a:p>
          <a:p>
            <a:pPr marL="0" indent="0">
              <a:buNone/>
            </a:pPr>
            <a:r>
              <a:rPr lang="fr-FR" sz="1800" dirty="0" smtClean="0"/>
              <a:t>Cet attribut sert à définir un raccourci clavier pour activer ou donner le focus à un élément de la page.</a:t>
            </a:r>
          </a:p>
          <a:p>
            <a:pPr marL="0" indent="0">
              <a:buNone/>
            </a:pPr>
            <a:r>
              <a:rPr lang="fr-FR" sz="1800" dirty="0" smtClean="0"/>
              <a:t>Il doit évidement être unique dans la page HTML.</a:t>
            </a:r>
          </a:p>
          <a:p>
            <a:pPr marL="0" indent="0">
              <a:buNone/>
            </a:pPr>
            <a:r>
              <a:rPr lang="fr-FR" sz="1800" dirty="0" smtClean="0"/>
              <a:t>En HTML5, il est utilisable dans toutes les balises.</a:t>
            </a:r>
          </a:p>
          <a:p>
            <a:pPr marL="0" indent="0">
              <a:buNone/>
            </a:pPr>
            <a:r>
              <a:rPr lang="fr-FR" sz="1800" dirty="0" smtClean="0"/>
              <a:t>En HTML4, il peut être utilisé avec les balises &lt;a&gt;, &lt;area&gt;, &lt;</a:t>
            </a:r>
            <a:r>
              <a:rPr lang="fr-FR" sz="1800" dirty="0" err="1" smtClean="0"/>
              <a:t>button</a:t>
            </a:r>
            <a:r>
              <a:rPr lang="fr-FR" sz="1800" dirty="0" smtClean="0"/>
              <a:t>&gt;,&lt;input&gt;, &lt;label&gt;, &lt;</a:t>
            </a:r>
            <a:r>
              <a:rPr lang="fr-FR" sz="1800" dirty="0" err="1" smtClean="0"/>
              <a:t>legend</a:t>
            </a:r>
            <a:r>
              <a:rPr lang="fr-FR" sz="1800" dirty="0" smtClean="0"/>
              <a:t>&gt; et &lt;</a:t>
            </a:r>
            <a:r>
              <a:rPr lang="fr-FR" sz="1800" dirty="0" err="1" smtClean="0"/>
              <a:t>textarea</a:t>
            </a:r>
            <a:r>
              <a:rPr lang="fr-FR" sz="1800" dirty="0" smtClean="0"/>
              <a:t>&gt;.</a:t>
            </a:r>
          </a:p>
          <a:p>
            <a:pPr marL="0" indent="0">
              <a:buNone/>
            </a:pPr>
            <a:r>
              <a:rPr lang="fr-FR" sz="1800" dirty="0" smtClean="0"/>
              <a:t>Selon les navigateurs et les versions de ceux-ci, il s'emploie avec la touche Alt ou Ctrl.</a:t>
            </a:r>
          </a:p>
          <a:p>
            <a:pPr marL="0" indent="0">
              <a:buNone/>
            </a:pPr>
            <a:r>
              <a:rPr lang="fr-FR" sz="1800" dirty="0" smtClean="0"/>
              <a:t>Cet attribut doit être utilisé avec précaution pour ne pas entrer en conflit avec les autres raccourcis clavier installés par les extensions et plugins sur le navigateur.</a:t>
            </a:r>
          </a:p>
          <a:p>
            <a:pPr marL="0" indent="0">
              <a:buNone/>
            </a:pPr>
            <a:r>
              <a:rPr lang="fr-FR" sz="1800" dirty="0" smtClean="0"/>
              <a:t>Un petit tour sur le site suivant vous apportera moult conseils sur l'utilisation d'</a:t>
            </a:r>
            <a:r>
              <a:rPr lang="fr-FR" sz="1800" dirty="0" err="1" smtClean="0"/>
              <a:t>accesskey</a:t>
            </a:r>
            <a:r>
              <a:rPr lang="fr-FR" sz="1800" dirty="0" smtClean="0"/>
              <a:t> :</a:t>
            </a:r>
          </a:p>
          <a:p>
            <a:pPr marL="0" indent="0">
              <a:buNone/>
            </a:pPr>
            <a:r>
              <a:rPr lang="fr-FR" sz="1800" dirty="0">
                <a:solidFill>
                  <a:srgbClr val="2403E7"/>
                </a:solidFill>
              </a:rPr>
              <a:t>http://www.alsacreations.com/article/lire/568-Accesskey-le-grand-echec-de-l-accessibilite-du-Web.html</a:t>
            </a:r>
          </a:p>
        </p:txBody>
      </p:sp>
    </p:spTree>
    <p:extLst>
      <p:ext uri="{BB962C8B-B14F-4D97-AF65-F5344CB8AC3E}">
        <p14:creationId xmlns:p14="http://schemas.microsoft.com/office/powerpoint/2010/main" val="1622138004"/>
      </p:ext>
    </p:extLst>
  </p:cSld>
  <p:clrMapOvr>
    <a:masterClrMapping/>
  </p:clrMapOvr>
  <p:transition spd="slow">
    <p:wipe di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attributs globaux en HTML</a:t>
            </a:r>
          </a:p>
        </p:txBody>
      </p:sp>
      <p:sp>
        <p:nvSpPr>
          <p:cNvPr id="3" name="Espace réservé du contenu 2"/>
          <p:cNvSpPr>
            <a:spLocks noGrp="1"/>
          </p:cNvSpPr>
          <p:nvPr>
            <p:ph idx="1"/>
          </p:nvPr>
        </p:nvSpPr>
        <p:spPr/>
        <p:txBody>
          <a:bodyPr>
            <a:normAutofit/>
          </a:bodyPr>
          <a:lstStyle/>
          <a:p>
            <a:pPr marL="0" indent="0">
              <a:buNone/>
            </a:pPr>
            <a:r>
              <a:rPr lang="fr-FR" sz="1800" dirty="0"/>
              <a:t>Au final, le consensus, consacré en partie par l’usage, ne peut s’établir que sur 6 touches :</a:t>
            </a:r>
          </a:p>
          <a:p>
            <a:r>
              <a:rPr lang="fr-FR" sz="1800" dirty="0"/>
              <a:t>Touche 0 : liste des raccourcis</a:t>
            </a:r>
          </a:p>
          <a:p>
            <a:r>
              <a:rPr lang="fr-FR" sz="1800" dirty="0"/>
              <a:t>Touche 3 : carte du site</a:t>
            </a:r>
          </a:p>
          <a:p>
            <a:r>
              <a:rPr lang="fr-FR" sz="1800" dirty="0"/>
              <a:t>Touche 1 : page d’accueil</a:t>
            </a:r>
          </a:p>
          <a:p>
            <a:r>
              <a:rPr lang="fr-FR" sz="1800" dirty="0"/>
              <a:t>Touche 4 : formulaire de recherche</a:t>
            </a:r>
          </a:p>
          <a:p>
            <a:r>
              <a:rPr lang="fr-FR" sz="1800" dirty="0"/>
              <a:t>Touche 7 : contact email</a:t>
            </a:r>
          </a:p>
          <a:p>
            <a:r>
              <a:rPr lang="fr-FR" sz="1800" dirty="0"/>
              <a:t>Touche 9 : contact technique.</a:t>
            </a:r>
          </a:p>
          <a:p>
            <a:pPr marL="0" indent="0">
              <a:buNone/>
            </a:pPr>
            <a:r>
              <a:rPr lang="fr-FR" sz="1800" dirty="0"/>
              <a:t>Avec, pour la touche 9 une très forte probabilité qu’elle soit de fait abandonnée au profit de la touche 7, dont l’efficacité sera amoindrie par tous ceux pour qui « contact email » est un « formulaire de contact », comme il est très commun de le voir, et non un lien direct vers la messagerie de l’utilisateur.</a:t>
            </a:r>
          </a:p>
          <a:p>
            <a:pPr marL="0" indent="0">
              <a:buNone/>
            </a:pPr>
            <a:endParaRPr lang="fr-FR" sz="1800" dirty="0"/>
          </a:p>
        </p:txBody>
      </p:sp>
    </p:spTree>
    <p:extLst>
      <p:ext uri="{BB962C8B-B14F-4D97-AF65-F5344CB8AC3E}">
        <p14:creationId xmlns:p14="http://schemas.microsoft.com/office/powerpoint/2010/main" val="314000000"/>
      </p:ext>
    </p:extLst>
  </p:cSld>
  <p:clrMapOvr>
    <a:masterClrMapping/>
  </p:clrMapOvr>
  <p:transition spd="slow">
    <p:wipe di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attributs globaux en HTML</a:t>
            </a:r>
          </a:p>
        </p:txBody>
      </p:sp>
      <p:sp>
        <p:nvSpPr>
          <p:cNvPr id="3" name="Espace réservé du contenu 2"/>
          <p:cNvSpPr>
            <a:spLocks noGrp="1"/>
          </p:cNvSpPr>
          <p:nvPr>
            <p:ph idx="1"/>
          </p:nvPr>
        </p:nvSpPr>
        <p:spPr>
          <a:xfrm>
            <a:off x="762000" y="1596413"/>
            <a:ext cx="8077200" cy="4712907"/>
          </a:xfrm>
        </p:spPr>
        <p:txBody>
          <a:bodyPr>
            <a:normAutofit lnSpcReduction="10000"/>
          </a:bodyPr>
          <a:lstStyle/>
          <a:p>
            <a:pPr marL="0" indent="0">
              <a:buNone/>
            </a:pPr>
            <a:r>
              <a:rPr lang="fr-FR" dirty="0" smtClean="0">
                <a:solidFill>
                  <a:schemeClr val="accent2">
                    <a:lumMod val="50000"/>
                  </a:schemeClr>
                </a:solidFill>
              </a:rPr>
              <a:t>class</a:t>
            </a:r>
            <a:r>
              <a:rPr lang="fr-FR" dirty="0" smtClean="0"/>
              <a:t> </a:t>
            </a:r>
            <a:r>
              <a:rPr lang="fr-FR" dirty="0"/>
              <a:t>= </a:t>
            </a:r>
            <a:r>
              <a:rPr lang="fr-FR" dirty="0" smtClean="0"/>
              <a:t>"</a:t>
            </a:r>
            <a:r>
              <a:rPr lang="fr-FR" i="1" dirty="0" smtClean="0"/>
              <a:t>classe1 [classe2 [classe3 ...]]]</a:t>
            </a:r>
            <a:r>
              <a:rPr lang="fr-FR" dirty="0" smtClean="0"/>
              <a:t>"</a:t>
            </a:r>
          </a:p>
          <a:p>
            <a:pPr marL="0" indent="0">
              <a:buNone/>
            </a:pPr>
            <a:r>
              <a:rPr lang="fr-FR" sz="1800" dirty="0"/>
              <a:t>C</a:t>
            </a:r>
            <a:r>
              <a:rPr lang="fr-FR" sz="1800" dirty="0" smtClean="0"/>
              <a:t>et attribut spécifie une ou plusieurs classes définies dans les feuilles de styles CSS à appliquer à l'élément auquel il appartient.</a:t>
            </a:r>
          </a:p>
          <a:p>
            <a:pPr marL="0" indent="0" algn="just">
              <a:buNone/>
            </a:pPr>
            <a:r>
              <a:rPr lang="fr-FR" sz="1800" dirty="0" smtClean="0"/>
              <a:t>Le nom d'une classe doit commencer par </a:t>
            </a:r>
            <a:r>
              <a:rPr lang="fr-FR" sz="1800" dirty="0"/>
              <a:t>une lettre [</a:t>
            </a:r>
            <a:r>
              <a:rPr lang="fr-FR" sz="1800" dirty="0" err="1"/>
              <a:t>a-z,A-Z</a:t>
            </a:r>
            <a:r>
              <a:rPr lang="fr-FR" sz="1800" dirty="0"/>
              <a:t>]. </a:t>
            </a:r>
          </a:p>
          <a:p>
            <a:pPr marL="0" indent="0" algn="just">
              <a:buNone/>
            </a:pPr>
            <a:r>
              <a:rPr lang="fr-FR" sz="1800" dirty="0"/>
              <a:t>Les caractères suivants peuvent être :</a:t>
            </a:r>
          </a:p>
          <a:p>
            <a:pPr algn="just"/>
            <a:r>
              <a:rPr lang="fr-FR" sz="1800" dirty="0"/>
              <a:t>des lettres [</a:t>
            </a:r>
            <a:r>
              <a:rPr lang="fr-FR" sz="1800" dirty="0" err="1"/>
              <a:t>a-z,A-Z</a:t>
            </a:r>
            <a:r>
              <a:rPr lang="fr-FR" sz="1800" dirty="0"/>
              <a:t>]</a:t>
            </a:r>
          </a:p>
          <a:p>
            <a:pPr algn="just"/>
            <a:r>
              <a:rPr lang="fr-FR" sz="1800" dirty="0"/>
              <a:t>des chiffres [0-9]</a:t>
            </a:r>
          </a:p>
          <a:p>
            <a:pPr algn="just"/>
            <a:r>
              <a:rPr lang="fr-FR" sz="1800" dirty="0"/>
              <a:t>un tiret : "-"</a:t>
            </a:r>
          </a:p>
          <a:p>
            <a:pPr algn="just"/>
            <a:r>
              <a:rPr lang="fr-FR" sz="1800" dirty="0"/>
              <a:t>un signe souligné : "_"</a:t>
            </a:r>
          </a:p>
          <a:p>
            <a:pPr marL="0" indent="0">
              <a:buNone/>
            </a:pPr>
            <a:r>
              <a:rPr lang="fr-FR" sz="1800" dirty="0" smtClean="0"/>
              <a:t>Le fait de pouvoir spécifier plusieurs classes vous permet de combiner les propriétés de chacune d'entre elles.</a:t>
            </a:r>
          </a:p>
          <a:p>
            <a:pPr marL="0" indent="0">
              <a:buNone/>
            </a:pPr>
            <a:r>
              <a:rPr lang="fr-FR" sz="1800" b="1" dirty="0" smtClean="0">
                <a:solidFill>
                  <a:schemeClr val="accent6">
                    <a:lumMod val="50000"/>
                  </a:schemeClr>
                </a:solidFill>
              </a:rPr>
              <a:t>Si la même propriété apparaît dans plusieurs classes affectées à une balise, c'est la dernière définie dans les CSS qui prime, pas la dernière de la liste de class="..."</a:t>
            </a:r>
            <a:endParaRPr lang="fr-FR" sz="1800" b="1" dirty="0">
              <a:solidFill>
                <a:schemeClr val="accent6">
                  <a:lumMod val="50000"/>
                </a:schemeClr>
              </a:solidFill>
            </a:endParaRPr>
          </a:p>
          <a:p>
            <a:pPr marL="0" indent="0">
              <a:buNone/>
            </a:pPr>
            <a:r>
              <a:rPr lang="fr-FR" sz="1800" dirty="0" smtClean="0"/>
              <a:t>Dans les feuilles de styles, les classes sont définies par le nom de la classe précédé par un point.</a:t>
            </a:r>
            <a:endParaRPr lang="fr-FR" sz="1800" dirty="0"/>
          </a:p>
        </p:txBody>
      </p:sp>
    </p:spTree>
    <p:extLst>
      <p:ext uri="{BB962C8B-B14F-4D97-AF65-F5344CB8AC3E}">
        <p14:creationId xmlns:p14="http://schemas.microsoft.com/office/powerpoint/2010/main" val="14573141"/>
      </p:ext>
    </p:extLst>
  </p:cSld>
  <p:clrMapOvr>
    <a:masterClrMapping/>
  </p:clrMapOvr>
  <p:transition spd="slow">
    <p:wipe di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attributs globaux en HTML</a:t>
            </a:r>
          </a:p>
        </p:txBody>
      </p:sp>
      <p:sp>
        <p:nvSpPr>
          <p:cNvPr id="3" name="Espace réservé du contenu 2"/>
          <p:cNvSpPr>
            <a:spLocks noGrp="1"/>
          </p:cNvSpPr>
          <p:nvPr>
            <p:ph idx="1"/>
          </p:nvPr>
        </p:nvSpPr>
        <p:spPr>
          <a:xfrm>
            <a:off x="762000" y="1596413"/>
            <a:ext cx="8077200" cy="4856923"/>
          </a:xfrm>
        </p:spPr>
        <p:txBody>
          <a:bodyPr/>
          <a:lstStyle/>
          <a:p>
            <a:pPr marL="0" indent="0">
              <a:buNone/>
            </a:pPr>
            <a:r>
              <a:rPr lang="fr-FR" sz="1800" dirty="0" smtClean="0"/>
              <a:t>Exemple :</a:t>
            </a:r>
          </a:p>
          <a:p>
            <a:pPr marL="0" indent="0">
              <a:buNone/>
            </a:pPr>
            <a:r>
              <a:rPr lang="fr-FR" sz="1800" dirty="0" smtClean="0"/>
              <a:t>&lt;html&gt;</a:t>
            </a:r>
          </a:p>
          <a:p>
            <a:pPr marL="0" indent="0">
              <a:buNone/>
            </a:pPr>
            <a:r>
              <a:rPr lang="fr-FR" sz="1800" dirty="0" smtClean="0"/>
              <a:t>&lt;</a:t>
            </a:r>
            <a:r>
              <a:rPr lang="fr-FR" sz="1800" dirty="0" err="1" smtClean="0"/>
              <a:t>head</a:t>
            </a:r>
            <a:r>
              <a:rPr lang="fr-FR" sz="1800" dirty="0" smtClean="0"/>
              <a:t>&gt;</a:t>
            </a:r>
          </a:p>
          <a:p>
            <a:pPr marL="0" indent="0">
              <a:buNone/>
            </a:pPr>
            <a:r>
              <a:rPr lang="fr-FR" sz="1800" dirty="0" smtClean="0"/>
              <a:t>&lt;</a:t>
            </a:r>
            <a:r>
              <a:rPr lang="fr-FR" sz="1800" dirty="0"/>
              <a:t>style type="</a:t>
            </a:r>
            <a:r>
              <a:rPr lang="fr-FR" sz="1800" dirty="0" err="1"/>
              <a:t>text</a:t>
            </a:r>
            <a:r>
              <a:rPr lang="fr-FR" sz="1800" dirty="0"/>
              <a:t>/</a:t>
            </a:r>
            <a:r>
              <a:rPr lang="fr-FR" sz="1800" dirty="0" err="1"/>
              <a:t>css</a:t>
            </a:r>
            <a:r>
              <a:rPr lang="fr-FR" sz="1800" dirty="0" smtClean="0"/>
              <a:t>"&gt;</a:t>
            </a:r>
          </a:p>
          <a:p>
            <a:pPr marL="0" indent="0">
              <a:buNone/>
            </a:pPr>
            <a:r>
              <a:rPr lang="fr-FR" sz="1800" b="1" dirty="0" smtClean="0">
                <a:solidFill>
                  <a:srgbClr val="C00000"/>
                </a:solidFill>
              </a:rPr>
              <a:t>.</a:t>
            </a:r>
            <a:r>
              <a:rPr lang="fr-FR" sz="1800" dirty="0" err="1" smtClean="0">
                <a:solidFill>
                  <a:srgbClr val="C00000"/>
                </a:solidFill>
              </a:rPr>
              <a:t>colonne_gauche</a:t>
            </a:r>
            <a:r>
              <a:rPr lang="fr-FR" sz="1800" dirty="0" smtClean="0">
                <a:solidFill>
                  <a:srgbClr val="C00000"/>
                </a:solidFill>
              </a:rPr>
              <a:t> </a:t>
            </a:r>
            <a:r>
              <a:rPr lang="fr-FR" sz="1800" dirty="0" smtClean="0"/>
              <a:t>{</a:t>
            </a:r>
            <a:r>
              <a:rPr lang="fr-FR" sz="1800" dirty="0" err="1" smtClean="0"/>
              <a:t>text-align</a:t>
            </a:r>
            <a:r>
              <a:rPr lang="fr-FR" sz="1800" dirty="0" smtClean="0"/>
              <a:t>: center; </a:t>
            </a:r>
            <a:r>
              <a:rPr lang="fr-FR" sz="1800" dirty="0" err="1" smtClean="0"/>
              <a:t>color:grey</a:t>
            </a:r>
            <a:r>
              <a:rPr lang="fr-FR" sz="1800" dirty="0" smtClean="0"/>
              <a:t>;}</a:t>
            </a:r>
          </a:p>
          <a:p>
            <a:pPr marL="0" indent="0">
              <a:buNone/>
            </a:pPr>
            <a:r>
              <a:rPr lang="fr-FR" sz="1800" dirty="0" smtClean="0"/>
              <a:t>&lt;/style&gt;</a:t>
            </a:r>
          </a:p>
          <a:p>
            <a:pPr marL="0" indent="0">
              <a:buNone/>
            </a:pPr>
            <a:r>
              <a:rPr lang="fr-FR" sz="1800" dirty="0" smtClean="0"/>
              <a:t>&lt;/</a:t>
            </a:r>
            <a:r>
              <a:rPr lang="fr-FR" sz="1800" dirty="0" err="1" smtClean="0"/>
              <a:t>head</a:t>
            </a:r>
            <a:r>
              <a:rPr lang="fr-FR" sz="1800" dirty="0" smtClean="0"/>
              <a:t>&gt;</a:t>
            </a:r>
          </a:p>
          <a:p>
            <a:pPr marL="0" indent="0">
              <a:buNone/>
            </a:pPr>
            <a:r>
              <a:rPr lang="fr-FR" sz="1800" dirty="0" smtClean="0"/>
              <a:t>&lt;body&gt;</a:t>
            </a:r>
          </a:p>
          <a:p>
            <a:pPr marL="0" indent="0">
              <a:buNone/>
            </a:pPr>
            <a:r>
              <a:rPr lang="fr-FR" sz="1800" dirty="0" smtClean="0"/>
              <a:t>...</a:t>
            </a:r>
          </a:p>
          <a:p>
            <a:pPr marL="0" indent="0">
              <a:buNone/>
            </a:pPr>
            <a:r>
              <a:rPr lang="fr-FR" sz="1800" dirty="0" smtClean="0"/>
              <a:t>&lt;div class="</a:t>
            </a:r>
            <a:r>
              <a:rPr lang="fr-FR" sz="1800" dirty="0" err="1" smtClean="0">
                <a:solidFill>
                  <a:srgbClr val="C00000"/>
                </a:solidFill>
              </a:rPr>
              <a:t>colonne_gauche</a:t>
            </a:r>
            <a:r>
              <a:rPr lang="fr-FR" sz="1800" dirty="0" smtClean="0"/>
              <a:t>"&gt;</a:t>
            </a:r>
          </a:p>
          <a:p>
            <a:pPr marL="0" indent="0">
              <a:buNone/>
            </a:pPr>
            <a:r>
              <a:rPr lang="fr-FR" sz="1800" dirty="0" smtClean="0"/>
              <a:t>...</a:t>
            </a:r>
          </a:p>
          <a:p>
            <a:pPr marL="0" indent="0">
              <a:buNone/>
            </a:pPr>
            <a:r>
              <a:rPr lang="fr-FR" sz="1800" dirty="0" smtClean="0"/>
              <a:t>&lt;/div&gt;</a:t>
            </a:r>
          </a:p>
          <a:p>
            <a:pPr marL="0" indent="0">
              <a:buNone/>
            </a:pPr>
            <a:r>
              <a:rPr lang="fr-FR" sz="1800" dirty="0" smtClean="0"/>
              <a:t>&lt;/body&gt;</a:t>
            </a:r>
          </a:p>
          <a:p>
            <a:pPr marL="0" indent="0">
              <a:buNone/>
            </a:pPr>
            <a:r>
              <a:rPr lang="fr-FR" sz="1800" dirty="0" smtClean="0"/>
              <a:t>&lt;/html&gt;</a:t>
            </a:r>
          </a:p>
          <a:p>
            <a:pPr marL="0" indent="0">
              <a:buNone/>
            </a:pPr>
            <a:endParaRPr lang="fr-FR" dirty="0"/>
          </a:p>
        </p:txBody>
      </p:sp>
    </p:spTree>
    <p:extLst>
      <p:ext uri="{BB962C8B-B14F-4D97-AF65-F5344CB8AC3E}">
        <p14:creationId xmlns:p14="http://schemas.microsoft.com/office/powerpoint/2010/main" val="228955669"/>
      </p:ext>
    </p:extLst>
  </p:cSld>
  <p:clrMapOvr>
    <a:masterClrMapping/>
  </p:clrMapOvr>
  <p:transition spd="slow">
    <p:wipe di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attributs globaux en HTML</a:t>
            </a:r>
          </a:p>
        </p:txBody>
      </p:sp>
      <p:sp>
        <p:nvSpPr>
          <p:cNvPr id="3" name="Espace réservé du contenu 2"/>
          <p:cNvSpPr>
            <a:spLocks noGrp="1"/>
          </p:cNvSpPr>
          <p:nvPr>
            <p:ph idx="1"/>
          </p:nvPr>
        </p:nvSpPr>
        <p:spPr>
          <a:xfrm>
            <a:off x="762000" y="1596413"/>
            <a:ext cx="8077200" cy="5000939"/>
          </a:xfrm>
        </p:spPr>
        <p:txBody>
          <a:bodyPr/>
          <a:lstStyle/>
          <a:p>
            <a:pPr marL="0" indent="0">
              <a:buNone/>
            </a:pPr>
            <a:r>
              <a:rPr lang="fr-FR" dirty="0" err="1" smtClean="0">
                <a:solidFill>
                  <a:schemeClr val="accent2">
                    <a:lumMod val="50000"/>
                  </a:schemeClr>
                </a:solidFill>
              </a:rPr>
              <a:t>dir</a:t>
            </a:r>
            <a:r>
              <a:rPr lang="fr-FR" dirty="0" smtClean="0"/>
              <a:t> </a:t>
            </a:r>
            <a:r>
              <a:rPr lang="fr-FR" dirty="0"/>
              <a:t>= </a:t>
            </a:r>
            <a:r>
              <a:rPr lang="fr-FR" dirty="0" smtClean="0"/>
              <a:t>"</a:t>
            </a:r>
            <a:r>
              <a:rPr lang="fr-FR" i="1" dirty="0" smtClean="0"/>
              <a:t>direction du texte</a:t>
            </a:r>
            <a:r>
              <a:rPr lang="fr-FR" dirty="0" smtClean="0"/>
              <a:t>"</a:t>
            </a:r>
            <a:endParaRPr lang="fr-FR" dirty="0"/>
          </a:p>
          <a:p>
            <a:pPr marL="0" indent="0">
              <a:buNone/>
            </a:pPr>
            <a:r>
              <a:rPr lang="fr-FR" sz="1800" dirty="0" smtClean="0"/>
              <a:t>Spécifie le sens de l'écriture du texte. </a:t>
            </a:r>
          </a:p>
          <a:p>
            <a:pPr marL="0" indent="0">
              <a:buNone/>
            </a:pPr>
            <a:r>
              <a:rPr lang="fr-FR" sz="1800" dirty="0" smtClean="0"/>
              <a:t>Valeurs : </a:t>
            </a:r>
          </a:p>
          <a:p>
            <a:pPr marL="0" indent="0">
              <a:buNone/>
            </a:pPr>
            <a:r>
              <a:rPr lang="fr-FR" sz="1800" dirty="0" err="1" smtClean="0"/>
              <a:t>ltr</a:t>
            </a:r>
            <a:r>
              <a:rPr lang="fr-FR" sz="1800" dirty="0" smtClean="0"/>
              <a:t> : de gauche à droite, (valeur par défaut)</a:t>
            </a:r>
          </a:p>
          <a:p>
            <a:pPr marL="0" indent="0">
              <a:buNone/>
            </a:pPr>
            <a:r>
              <a:rPr lang="fr-FR" sz="1800" dirty="0" err="1" smtClean="0"/>
              <a:t>rtl</a:t>
            </a:r>
            <a:r>
              <a:rPr lang="fr-FR" sz="1800" dirty="0" smtClean="0"/>
              <a:t> : de droite à gauche,</a:t>
            </a:r>
          </a:p>
          <a:p>
            <a:pPr marL="0" indent="0">
              <a:buNone/>
            </a:pPr>
            <a:r>
              <a:rPr lang="fr-FR" sz="1800" dirty="0" smtClean="0"/>
              <a:t>auto : laisse le navigateur choisir.</a:t>
            </a:r>
          </a:p>
          <a:p>
            <a:pPr marL="0" indent="0">
              <a:buNone/>
            </a:pPr>
            <a:r>
              <a:rPr lang="fr-FR" sz="1800" dirty="0" smtClean="0"/>
              <a:t>exemple :</a:t>
            </a:r>
          </a:p>
          <a:p>
            <a:pPr marL="0" indent="0">
              <a:buNone/>
            </a:pPr>
            <a:r>
              <a:rPr lang="fr-FR" sz="1800" dirty="0"/>
              <a:t>&lt;p </a:t>
            </a:r>
            <a:r>
              <a:rPr lang="fr-FR" sz="1800" dirty="0" err="1"/>
              <a:t>dir</a:t>
            </a:r>
            <a:r>
              <a:rPr lang="fr-FR" sz="1800" dirty="0"/>
              <a:t>="</a:t>
            </a:r>
            <a:r>
              <a:rPr lang="fr-FR" sz="1800" dirty="0" err="1"/>
              <a:t>rtl</a:t>
            </a:r>
            <a:r>
              <a:rPr lang="fr-FR" sz="1800" dirty="0"/>
              <a:t>"&gt;Rien ne sert de courir, il faut partir à point.&lt;/p</a:t>
            </a:r>
            <a:r>
              <a:rPr lang="fr-FR" sz="1800" dirty="0" smtClean="0"/>
              <a:t>&gt;</a:t>
            </a:r>
          </a:p>
          <a:p>
            <a:pPr marL="0" indent="0">
              <a:buNone/>
            </a:pPr>
            <a:endParaRPr lang="fr-FR" sz="1800" dirty="0"/>
          </a:p>
        </p:txBody>
      </p:sp>
      <p:pic>
        <p:nvPicPr>
          <p:cNvPr id="6963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6814" b="-8398"/>
          <a:stretch/>
        </p:blipFill>
        <p:spPr bwMode="auto">
          <a:xfrm>
            <a:off x="3563888" y="4901768"/>
            <a:ext cx="4248150" cy="100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4205648"/>
      </p:ext>
    </p:extLst>
  </p:cSld>
  <p:clrMapOvr>
    <a:masterClrMapping/>
  </p:clrMapOvr>
  <p:transition spd="slow">
    <p:wipe di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attributs globaux en HTML</a:t>
            </a:r>
          </a:p>
        </p:txBody>
      </p:sp>
      <p:sp>
        <p:nvSpPr>
          <p:cNvPr id="3" name="Espace réservé du contenu 2"/>
          <p:cNvSpPr>
            <a:spLocks noGrp="1"/>
          </p:cNvSpPr>
          <p:nvPr>
            <p:ph idx="1"/>
          </p:nvPr>
        </p:nvSpPr>
        <p:spPr/>
        <p:txBody>
          <a:bodyPr/>
          <a:lstStyle/>
          <a:p>
            <a:pPr marL="0" indent="0">
              <a:buNone/>
            </a:pPr>
            <a:r>
              <a:rPr lang="fr-FR" dirty="0" err="1" smtClean="0">
                <a:solidFill>
                  <a:schemeClr val="accent2">
                    <a:lumMod val="50000"/>
                  </a:schemeClr>
                </a:solidFill>
              </a:rPr>
              <a:t>lang</a:t>
            </a:r>
            <a:r>
              <a:rPr lang="fr-FR" dirty="0" smtClean="0"/>
              <a:t> </a:t>
            </a:r>
            <a:r>
              <a:rPr lang="fr-FR" dirty="0"/>
              <a:t>= </a:t>
            </a:r>
            <a:r>
              <a:rPr lang="fr-FR" dirty="0" smtClean="0"/>
              <a:t>"</a:t>
            </a:r>
            <a:r>
              <a:rPr lang="fr-FR" i="1" dirty="0" smtClean="0"/>
              <a:t>code langue</a:t>
            </a:r>
            <a:r>
              <a:rPr lang="fr-FR" dirty="0" smtClean="0"/>
              <a:t>"</a:t>
            </a:r>
          </a:p>
          <a:p>
            <a:pPr marL="0" indent="0">
              <a:buNone/>
            </a:pPr>
            <a:r>
              <a:rPr lang="fr-FR" sz="1800" dirty="0" smtClean="0"/>
              <a:t>spécifie le code langue de l'élément.</a:t>
            </a:r>
          </a:p>
          <a:p>
            <a:pPr marL="0" indent="0">
              <a:buNone/>
            </a:pPr>
            <a:r>
              <a:rPr lang="fr-FR" sz="1800" dirty="0" smtClean="0"/>
              <a:t>exemple :</a:t>
            </a:r>
          </a:p>
          <a:p>
            <a:pPr marL="0" indent="0">
              <a:buNone/>
            </a:pPr>
            <a:r>
              <a:rPr lang="fr-FR" sz="1800" dirty="0" smtClean="0"/>
              <a:t>&lt;p </a:t>
            </a:r>
            <a:r>
              <a:rPr lang="fr-FR" sz="1800" dirty="0" err="1" smtClean="0">
                <a:solidFill>
                  <a:srgbClr val="C00000"/>
                </a:solidFill>
              </a:rPr>
              <a:t>lang</a:t>
            </a:r>
            <a:r>
              <a:rPr lang="fr-FR" sz="1800" dirty="0" smtClean="0">
                <a:solidFill>
                  <a:srgbClr val="C00000"/>
                </a:solidFill>
              </a:rPr>
              <a:t>="en"</a:t>
            </a:r>
            <a:r>
              <a:rPr lang="fr-FR" sz="1800" dirty="0" smtClean="0"/>
              <a:t>&gt;Good </a:t>
            </a:r>
            <a:r>
              <a:rPr lang="fr-FR" sz="1800" dirty="0" err="1" smtClean="0"/>
              <a:t>morning</a:t>
            </a:r>
            <a:r>
              <a:rPr lang="fr-FR" sz="1800" dirty="0" smtClean="0"/>
              <a:t> </a:t>
            </a:r>
            <a:r>
              <a:rPr lang="fr-FR" sz="1800" dirty="0" err="1" smtClean="0"/>
              <a:t>everybody</a:t>
            </a:r>
            <a:r>
              <a:rPr lang="fr-FR" sz="1800" dirty="0" smtClean="0"/>
              <a:t> !&lt;/p&gt;</a:t>
            </a:r>
          </a:p>
          <a:p>
            <a:pPr marL="0" indent="0">
              <a:buNone/>
            </a:pPr>
            <a:r>
              <a:rPr lang="fr-FR" sz="1800" dirty="0" smtClean="0"/>
              <a:t>fr = français, en = anglais,  de = allemand, </a:t>
            </a:r>
            <a:r>
              <a:rPr lang="fr-FR" sz="1800" dirty="0" err="1" smtClean="0"/>
              <a:t>it</a:t>
            </a:r>
            <a:r>
              <a:rPr lang="fr-FR" sz="1800" dirty="0" smtClean="0"/>
              <a:t> = italien, ...</a:t>
            </a:r>
          </a:p>
          <a:p>
            <a:pPr marL="0" indent="0">
              <a:buNone/>
            </a:pPr>
            <a:endParaRPr lang="fr-FR" sz="1800" dirty="0"/>
          </a:p>
          <a:p>
            <a:pPr marL="0" indent="0">
              <a:buNone/>
            </a:pPr>
            <a:r>
              <a:rPr lang="fr-FR" sz="1800" dirty="0" smtClean="0"/>
              <a:t>Liste des codes langues :</a:t>
            </a:r>
            <a:endParaRPr lang="fr-FR" sz="1800" dirty="0"/>
          </a:p>
          <a:p>
            <a:pPr marL="0" indent="0">
              <a:buNone/>
            </a:pPr>
            <a:r>
              <a:rPr lang="fr-FR" sz="1800" dirty="0">
                <a:solidFill>
                  <a:srgbClr val="2403E7"/>
                </a:solidFill>
              </a:rPr>
              <a:t>http://www.w3schools.com/tags/ref_language_codes.asp</a:t>
            </a:r>
          </a:p>
        </p:txBody>
      </p:sp>
    </p:spTree>
    <p:extLst>
      <p:ext uri="{BB962C8B-B14F-4D97-AF65-F5344CB8AC3E}">
        <p14:creationId xmlns:p14="http://schemas.microsoft.com/office/powerpoint/2010/main" val="2592057305"/>
      </p:ext>
    </p:extLst>
  </p:cSld>
  <p:clrMapOvr>
    <a:masterClrMapping/>
  </p:clrMapOvr>
  <p:transition spd="slow">
    <p:wipe di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attributs globaux en HTML</a:t>
            </a:r>
          </a:p>
        </p:txBody>
      </p:sp>
      <p:sp>
        <p:nvSpPr>
          <p:cNvPr id="3" name="Espace réservé du contenu 2"/>
          <p:cNvSpPr>
            <a:spLocks noGrp="1"/>
          </p:cNvSpPr>
          <p:nvPr>
            <p:ph idx="1"/>
          </p:nvPr>
        </p:nvSpPr>
        <p:spPr>
          <a:xfrm>
            <a:off x="762000" y="1412777"/>
            <a:ext cx="8077200" cy="5112568"/>
          </a:xfrm>
        </p:spPr>
        <p:txBody>
          <a:bodyPr/>
          <a:lstStyle/>
          <a:p>
            <a:pPr marL="0" indent="0">
              <a:buNone/>
            </a:pPr>
            <a:r>
              <a:rPr lang="fr-FR" dirty="0" err="1" smtClean="0">
                <a:solidFill>
                  <a:schemeClr val="accent2">
                    <a:lumMod val="50000"/>
                  </a:schemeClr>
                </a:solidFill>
              </a:rPr>
              <a:t>tabindex</a:t>
            </a:r>
            <a:r>
              <a:rPr lang="fr-FR" dirty="0" smtClean="0"/>
              <a:t> </a:t>
            </a:r>
            <a:r>
              <a:rPr lang="fr-FR" dirty="0"/>
              <a:t>= </a:t>
            </a:r>
            <a:r>
              <a:rPr lang="fr-FR" dirty="0" smtClean="0"/>
              <a:t>"</a:t>
            </a:r>
            <a:r>
              <a:rPr lang="fr-FR" i="1" dirty="0" smtClean="0"/>
              <a:t>index</a:t>
            </a:r>
            <a:r>
              <a:rPr lang="fr-FR" dirty="0" smtClean="0"/>
              <a:t>"</a:t>
            </a:r>
            <a:endParaRPr lang="fr-FR" dirty="0"/>
          </a:p>
          <a:p>
            <a:pPr marL="0" indent="0">
              <a:buNone/>
            </a:pPr>
            <a:r>
              <a:rPr lang="fr-FR" sz="1800" dirty="0" smtClean="0"/>
              <a:t>index spécifie le numéro d'ordre dans lequel les éléments sont parcourus en utilisant la touche de tabulation. </a:t>
            </a:r>
            <a:endParaRPr lang="fr-FR" sz="1800" dirty="0"/>
          </a:p>
          <a:p>
            <a:pPr marL="0" indent="0">
              <a:buNone/>
            </a:pPr>
            <a:r>
              <a:rPr lang="fr-FR" sz="1800" dirty="0" smtClean="0"/>
              <a:t>le premier est le numéro 1.</a:t>
            </a:r>
          </a:p>
          <a:p>
            <a:pPr marL="0" indent="0">
              <a:buNone/>
            </a:pPr>
            <a:r>
              <a:rPr lang="fr-FR" sz="1800" dirty="0" smtClean="0"/>
              <a:t>exemple :</a:t>
            </a:r>
          </a:p>
          <a:p>
            <a:pPr marL="0" indent="0">
              <a:buNone/>
            </a:pPr>
            <a:r>
              <a:rPr lang="fr-FR" sz="1800" dirty="0"/>
              <a:t>&lt;a </a:t>
            </a:r>
            <a:r>
              <a:rPr lang="fr-FR" sz="1800" dirty="0" err="1"/>
              <a:t>href</a:t>
            </a:r>
            <a:r>
              <a:rPr lang="fr-FR" sz="1800" dirty="0"/>
              <a:t>="http://</a:t>
            </a:r>
            <a:r>
              <a:rPr lang="fr-FR" sz="1800" dirty="0" smtClean="0"/>
              <a:t>www.yahoo.fr/" </a:t>
            </a:r>
            <a:r>
              <a:rPr lang="fr-FR" sz="1800" dirty="0" err="1">
                <a:solidFill>
                  <a:srgbClr val="C00000"/>
                </a:solidFill>
              </a:rPr>
              <a:t>tabindex</a:t>
            </a:r>
            <a:r>
              <a:rPr lang="fr-FR" sz="1800" dirty="0">
                <a:solidFill>
                  <a:srgbClr val="C00000"/>
                </a:solidFill>
              </a:rPr>
              <a:t>="2</a:t>
            </a:r>
            <a:r>
              <a:rPr lang="fr-FR" sz="1800" dirty="0" smtClean="0">
                <a:solidFill>
                  <a:srgbClr val="C00000"/>
                </a:solidFill>
              </a:rPr>
              <a:t>"</a:t>
            </a:r>
            <a:r>
              <a:rPr lang="fr-FR" sz="1800" dirty="0" smtClean="0"/>
              <a:t>&gt;Yahoo&lt;/a</a:t>
            </a:r>
            <a:r>
              <a:rPr lang="fr-FR" sz="1800" dirty="0"/>
              <a:t>&gt;&lt;</a:t>
            </a:r>
            <a:r>
              <a:rPr lang="fr-FR" sz="1800" dirty="0" err="1"/>
              <a:t>br</a:t>
            </a:r>
            <a:r>
              <a:rPr lang="fr-FR" sz="1800" dirty="0"/>
              <a:t> /&gt;</a:t>
            </a:r>
            <a:br>
              <a:rPr lang="fr-FR" sz="1800" dirty="0"/>
            </a:br>
            <a:r>
              <a:rPr lang="fr-FR" sz="1800" dirty="0"/>
              <a:t>&lt;a </a:t>
            </a:r>
            <a:r>
              <a:rPr lang="fr-FR" sz="1800" dirty="0" err="1"/>
              <a:t>href</a:t>
            </a:r>
            <a:r>
              <a:rPr lang="fr-FR" sz="1800" dirty="0"/>
              <a:t>="http://</a:t>
            </a:r>
            <a:r>
              <a:rPr lang="fr-FR" sz="1800" dirty="0" smtClean="0"/>
              <a:t>www.google.fr/" </a:t>
            </a:r>
            <a:r>
              <a:rPr lang="fr-FR" sz="1800" dirty="0" err="1">
                <a:solidFill>
                  <a:srgbClr val="C00000"/>
                </a:solidFill>
              </a:rPr>
              <a:t>tabindex</a:t>
            </a:r>
            <a:r>
              <a:rPr lang="fr-FR" sz="1800" dirty="0">
                <a:solidFill>
                  <a:srgbClr val="C00000"/>
                </a:solidFill>
              </a:rPr>
              <a:t>="1"</a:t>
            </a:r>
            <a:r>
              <a:rPr lang="fr-FR" sz="1800" dirty="0"/>
              <a:t>&gt;Google&lt;/a&gt;&lt;</a:t>
            </a:r>
            <a:r>
              <a:rPr lang="fr-FR" sz="1800" dirty="0" err="1"/>
              <a:t>br</a:t>
            </a:r>
            <a:r>
              <a:rPr lang="fr-FR" sz="1800" dirty="0"/>
              <a:t> /&gt;</a:t>
            </a:r>
            <a:br>
              <a:rPr lang="fr-FR" sz="1800" dirty="0"/>
            </a:br>
            <a:r>
              <a:rPr lang="fr-FR" sz="1800" dirty="0"/>
              <a:t>&lt;a </a:t>
            </a:r>
            <a:r>
              <a:rPr lang="fr-FR" sz="1800" dirty="0" err="1"/>
              <a:t>href</a:t>
            </a:r>
            <a:r>
              <a:rPr lang="fr-FR" sz="1800" dirty="0"/>
              <a:t>="http://</a:t>
            </a:r>
            <a:r>
              <a:rPr lang="fr-FR" sz="1800" dirty="0" smtClean="0"/>
              <a:t>www.bing.com</a:t>
            </a:r>
            <a:r>
              <a:rPr lang="fr-FR" sz="1800" dirty="0"/>
              <a:t>/" </a:t>
            </a:r>
            <a:r>
              <a:rPr lang="fr-FR" sz="1800" dirty="0" err="1">
                <a:solidFill>
                  <a:srgbClr val="C00000"/>
                </a:solidFill>
              </a:rPr>
              <a:t>tabindex</a:t>
            </a:r>
            <a:r>
              <a:rPr lang="fr-FR" sz="1800" dirty="0">
                <a:solidFill>
                  <a:srgbClr val="C00000"/>
                </a:solidFill>
              </a:rPr>
              <a:t>="3</a:t>
            </a:r>
            <a:r>
              <a:rPr lang="fr-FR" sz="1800" dirty="0" smtClean="0">
                <a:solidFill>
                  <a:srgbClr val="C00000"/>
                </a:solidFill>
              </a:rPr>
              <a:t>"</a:t>
            </a:r>
            <a:r>
              <a:rPr lang="fr-FR" sz="1800" dirty="0" smtClean="0"/>
              <a:t>&gt;Bing&lt;/</a:t>
            </a:r>
            <a:r>
              <a:rPr lang="fr-FR" sz="1800" dirty="0"/>
              <a:t>a&gt; </a:t>
            </a:r>
            <a:endParaRPr lang="fr-FR" sz="1800" dirty="0" smtClean="0"/>
          </a:p>
          <a:p>
            <a:pPr marL="0" indent="0">
              <a:buNone/>
            </a:pPr>
            <a:r>
              <a:rPr lang="fr-FR" sz="1800" dirty="0" smtClean="0"/>
              <a:t>Le premier appui sur la touche de</a:t>
            </a:r>
          </a:p>
          <a:p>
            <a:pPr marL="0" indent="0">
              <a:buNone/>
            </a:pPr>
            <a:r>
              <a:rPr lang="fr-FR" sz="1800" dirty="0" smtClean="0"/>
              <a:t>tabulation sélectionne Google,</a:t>
            </a:r>
          </a:p>
          <a:p>
            <a:pPr marL="0" indent="0">
              <a:buNone/>
            </a:pPr>
            <a:r>
              <a:rPr lang="fr-FR" sz="1800" dirty="0" smtClean="0"/>
              <a:t>Le second sélectionne Yahoo,</a:t>
            </a:r>
          </a:p>
          <a:p>
            <a:pPr marL="0" indent="0">
              <a:buNone/>
            </a:pPr>
            <a:r>
              <a:rPr lang="fr-FR" sz="1800" dirty="0" smtClean="0"/>
              <a:t>Le troisième sélectionne Bing</a:t>
            </a:r>
            <a:endParaRPr lang="fr-FR" sz="1800" dirty="0"/>
          </a:p>
        </p:txBody>
      </p:sp>
      <p:pic>
        <p:nvPicPr>
          <p:cNvPr id="706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9914" y="4181475"/>
            <a:ext cx="4248150" cy="267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7005569"/>
      </p:ext>
    </p:extLst>
  </p:cSld>
  <p:clrMapOvr>
    <a:masterClrMapping/>
  </p:clrMapOvr>
  <p:transition spd="slow">
    <p:wipe di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attributs globaux en HTML</a:t>
            </a:r>
          </a:p>
        </p:txBody>
      </p:sp>
      <p:sp>
        <p:nvSpPr>
          <p:cNvPr id="3" name="Espace réservé du contenu 2"/>
          <p:cNvSpPr>
            <a:spLocks noGrp="1"/>
          </p:cNvSpPr>
          <p:nvPr>
            <p:ph idx="1"/>
          </p:nvPr>
        </p:nvSpPr>
        <p:spPr/>
        <p:txBody>
          <a:bodyPr/>
          <a:lstStyle/>
          <a:p>
            <a:pPr marL="0" indent="0">
              <a:buNone/>
            </a:pPr>
            <a:r>
              <a:rPr lang="fr-FR" dirty="0" err="1" smtClean="0">
                <a:solidFill>
                  <a:schemeClr val="accent2">
                    <a:lumMod val="50000"/>
                  </a:schemeClr>
                </a:solidFill>
              </a:rPr>
              <a:t>title</a:t>
            </a:r>
            <a:r>
              <a:rPr lang="fr-FR" dirty="0" smtClean="0"/>
              <a:t> </a:t>
            </a:r>
            <a:r>
              <a:rPr lang="fr-FR" dirty="0"/>
              <a:t>= </a:t>
            </a:r>
            <a:r>
              <a:rPr lang="fr-FR" dirty="0" smtClean="0"/>
              <a:t>"</a:t>
            </a:r>
            <a:r>
              <a:rPr lang="fr-FR" i="1" dirty="0" smtClean="0"/>
              <a:t>texte</a:t>
            </a:r>
            <a:r>
              <a:rPr lang="fr-FR" dirty="0" smtClean="0"/>
              <a:t>"</a:t>
            </a:r>
            <a:endParaRPr lang="fr-FR" dirty="0"/>
          </a:p>
          <a:p>
            <a:pPr marL="0" indent="0">
              <a:buNone/>
            </a:pPr>
            <a:r>
              <a:rPr lang="fr-FR" sz="1800" dirty="0" smtClean="0"/>
              <a:t>Spécifie le texte affiché à l'écran lors du survol de l'élément par la souris.</a:t>
            </a:r>
          </a:p>
          <a:p>
            <a:pPr marL="0" indent="0">
              <a:buNone/>
            </a:pPr>
            <a:r>
              <a:rPr lang="fr-FR" sz="1800" dirty="0" smtClean="0"/>
              <a:t>exemple :</a:t>
            </a:r>
          </a:p>
          <a:p>
            <a:pPr marL="0" indent="0">
              <a:buNone/>
            </a:pPr>
            <a:r>
              <a:rPr lang="fr-FR" sz="1800" dirty="0" smtClean="0"/>
              <a:t>&lt;p </a:t>
            </a:r>
            <a:r>
              <a:rPr lang="fr-FR" sz="1800" dirty="0" err="1" smtClean="0">
                <a:solidFill>
                  <a:srgbClr val="C00000"/>
                </a:solidFill>
              </a:rPr>
              <a:t>title</a:t>
            </a:r>
            <a:r>
              <a:rPr lang="fr-FR" sz="1800" dirty="0" smtClean="0">
                <a:solidFill>
                  <a:srgbClr val="C00000"/>
                </a:solidFill>
              </a:rPr>
              <a:t>="Né le 24 janvier 1732 à Beauvais"</a:t>
            </a:r>
            <a:r>
              <a:rPr lang="fr-FR" sz="1800" dirty="0" smtClean="0"/>
              <a:t>&gt;Henri Bergeron&lt;/p&gt;</a:t>
            </a:r>
          </a:p>
          <a:p>
            <a:pPr marL="0" indent="0">
              <a:buNone/>
            </a:pPr>
            <a:endParaRPr lang="fr-FR" sz="1800" dirty="0"/>
          </a:p>
          <a:p>
            <a:pPr marL="0" indent="0">
              <a:buNone/>
            </a:pPr>
            <a:r>
              <a:rPr lang="fr-FR" sz="1800" dirty="0" smtClean="0"/>
              <a:t>Attention : </a:t>
            </a:r>
            <a:r>
              <a:rPr lang="fr-FR" sz="1800" dirty="0" err="1" smtClean="0"/>
              <a:t>title</a:t>
            </a:r>
            <a:r>
              <a:rPr lang="fr-FR" sz="1800" dirty="0" smtClean="0"/>
              <a:t> ne contient pas d'attribut CSS !</a:t>
            </a:r>
            <a:endParaRPr lang="fr-FR" sz="1800" dirty="0"/>
          </a:p>
        </p:txBody>
      </p:sp>
    </p:spTree>
    <p:extLst>
      <p:ext uri="{BB962C8B-B14F-4D97-AF65-F5344CB8AC3E}">
        <p14:creationId xmlns:p14="http://schemas.microsoft.com/office/powerpoint/2010/main" val="2736331504"/>
      </p:ext>
    </p:extLst>
  </p:cSld>
  <p:clrMapOvr>
    <a:masterClrMapping/>
  </p:clrMapOvr>
  <p:transition spd="slow">
    <p:wipe di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attributs globaux en HTML</a:t>
            </a:r>
          </a:p>
        </p:txBody>
      </p:sp>
      <p:sp>
        <p:nvSpPr>
          <p:cNvPr id="3" name="Espace réservé du contenu 2"/>
          <p:cNvSpPr>
            <a:spLocks noGrp="1"/>
          </p:cNvSpPr>
          <p:nvPr>
            <p:ph idx="1"/>
          </p:nvPr>
        </p:nvSpPr>
        <p:spPr>
          <a:xfrm>
            <a:off x="762000" y="1596413"/>
            <a:ext cx="8077200" cy="4928931"/>
          </a:xfrm>
        </p:spPr>
        <p:txBody>
          <a:bodyPr>
            <a:normAutofit/>
          </a:bodyPr>
          <a:lstStyle/>
          <a:p>
            <a:pPr marL="0" indent="0">
              <a:buNone/>
            </a:pPr>
            <a:r>
              <a:rPr lang="fr-FR" dirty="0" err="1" smtClean="0">
                <a:solidFill>
                  <a:schemeClr val="accent2">
                    <a:lumMod val="50000"/>
                  </a:schemeClr>
                </a:solidFill>
              </a:rPr>
              <a:t>alt</a:t>
            </a:r>
            <a:r>
              <a:rPr lang="fr-FR" dirty="0" smtClean="0"/>
              <a:t> </a:t>
            </a:r>
            <a:r>
              <a:rPr lang="fr-FR" dirty="0"/>
              <a:t>= </a:t>
            </a:r>
            <a:r>
              <a:rPr lang="fr-FR" dirty="0" smtClean="0"/>
              <a:t>"</a:t>
            </a:r>
            <a:r>
              <a:rPr lang="fr-FR" i="1" dirty="0" smtClean="0"/>
              <a:t>texte</a:t>
            </a:r>
            <a:r>
              <a:rPr lang="fr-FR" dirty="0" smtClean="0"/>
              <a:t>"</a:t>
            </a:r>
          </a:p>
          <a:p>
            <a:pPr marL="0" indent="0">
              <a:buNone/>
            </a:pPr>
            <a:r>
              <a:rPr lang="fr-FR" sz="2000" dirty="0"/>
              <a:t>doit être présent sur toutes les images, même s’il peut rester vide (pour les images purement décoratives). Il sert à apporter la même information que l’image (en général le texte qu’elle porte) dans le code de la page. Le but de ce report d’information est que celle-ci reste disponible lorsque l’image ne peut être chargée (à cause d’une surcharge de serveur ou d’un problème de connexion...) </a:t>
            </a:r>
          </a:p>
          <a:p>
            <a:pPr marL="0" indent="0">
              <a:buNone/>
            </a:pPr>
            <a:r>
              <a:rPr lang="fr-FR" sz="2000" dirty="0" err="1" smtClean="0"/>
              <a:t>alt</a:t>
            </a:r>
            <a:r>
              <a:rPr lang="fr-FR" sz="2000" dirty="0" smtClean="0"/>
              <a:t> spécifie le texte affiché à l'écran lorsque l'image ne peut être chargée.</a:t>
            </a:r>
          </a:p>
          <a:p>
            <a:pPr marL="0" indent="0">
              <a:buNone/>
            </a:pPr>
            <a:r>
              <a:rPr lang="fr-FR" sz="2000" dirty="0" smtClean="0"/>
              <a:t>exemple :</a:t>
            </a:r>
          </a:p>
          <a:p>
            <a:pPr marL="0" indent="0">
              <a:buNone/>
            </a:pPr>
            <a:r>
              <a:rPr lang="fr-FR" sz="2000" dirty="0" smtClean="0"/>
              <a:t>&lt;</a:t>
            </a:r>
            <a:r>
              <a:rPr lang="fr-FR" sz="2000" dirty="0" err="1" smtClean="0"/>
              <a:t>img</a:t>
            </a:r>
            <a:r>
              <a:rPr lang="fr-FR" sz="2000" dirty="0" smtClean="0"/>
              <a:t> ...   </a:t>
            </a:r>
            <a:r>
              <a:rPr lang="fr-FR" sz="2000" dirty="0" err="1" smtClean="0"/>
              <a:t>src</a:t>
            </a:r>
            <a:r>
              <a:rPr lang="fr-FR" sz="2000" dirty="0" smtClean="0"/>
              <a:t>="images/bergson.jpg"</a:t>
            </a:r>
          </a:p>
          <a:p>
            <a:pPr marL="0" indent="0">
              <a:buNone/>
            </a:pPr>
            <a:r>
              <a:rPr lang="fr-FR" sz="2000" b="1" dirty="0">
                <a:solidFill>
                  <a:schemeClr val="accent6">
                    <a:lumMod val="50000"/>
                  </a:schemeClr>
                </a:solidFill>
              </a:rPr>
              <a:t>	</a:t>
            </a:r>
            <a:r>
              <a:rPr lang="fr-FR" sz="2000" b="1" dirty="0" err="1" smtClean="0">
                <a:solidFill>
                  <a:schemeClr val="accent6">
                    <a:lumMod val="50000"/>
                  </a:schemeClr>
                </a:solidFill>
              </a:rPr>
              <a:t>alt</a:t>
            </a:r>
            <a:r>
              <a:rPr lang="fr-FR" sz="2000" b="1" dirty="0" smtClean="0">
                <a:solidFill>
                  <a:schemeClr val="accent6">
                    <a:lumMod val="50000"/>
                  </a:schemeClr>
                </a:solidFill>
              </a:rPr>
              <a:t>=</a:t>
            </a:r>
            <a:r>
              <a:rPr lang="fr-FR" sz="2000" dirty="0" smtClean="0"/>
              <a:t>"</a:t>
            </a:r>
            <a:r>
              <a:rPr lang="fr-FR" sz="2000" dirty="0" smtClean="0">
                <a:solidFill>
                  <a:srgbClr val="C00000"/>
                </a:solidFill>
              </a:rPr>
              <a:t>Henri Bergeron</a:t>
            </a:r>
            <a:r>
              <a:rPr lang="fr-FR" sz="2000" dirty="0" smtClean="0"/>
              <a:t>" </a:t>
            </a:r>
          </a:p>
          <a:p>
            <a:pPr marL="0" indent="0">
              <a:buNone/>
            </a:pPr>
            <a:r>
              <a:rPr lang="fr-FR" sz="2000" dirty="0" smtClean="0">
                <a:solidFill>
                  <a:srgbClr val="C00000"/>
                </a:solidFill>
              </a:rPr>
              <a:t>	</a:t>
            </a:r>
            <a:r>
              <a:rPr lang="fr-FR" sz="2000" dirty="0" err="1" smtClean="0"/>
              <a:t>title</a:t>
            </a:r>
            <a:r>
              <a:rPr lang="fr-FR" sz="2000" dirty="0" smtClean="0"/>
              <a:t>="Henri </a:t>
            </a:r>
            <a:r>
              <a:rPr lang="fr-FR" sz="2000" dirty="0"/>
              <a:t>Bergeron </a:t>
            </a:r>
            <a:r>
              <a:rPr lang="fr-FR" sz="2000" dirty="0" smtClean="0"/>
              <a:t>né le 24 janvier 1732 à Beauvais"/ &gt;</a:t>
            </a:r>
            <a:endParaRPr lang="fr-FR" sz="2000" dirty="0"/>
          </a:p>
        </p:txBody>
      </p:sp>
    </p:spTree>
    <p:extLst>
      <p:ext uri="{BB962C8B-B14F-4D97-AF65-F5344CB8AC3E}">
        <p14:creationId xmlns:p14="http://schemas.microsoft.com/office/powerpoint/2010/main" val="4250046461"/>
      </p:ext>
    </p:ext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re 1"/>
          <p:cNvSpPr>
            <a:spLocks noGrp="1"/>
          </p:cNvSpPr>
          <p:nvPr>
            <p:ph type="title"/>
          </p:nvPr>
        </p:nvSpPr>
        <p:spPr>
          <a:xfrm>
            <a:off x="762000" y="269875"/>
            <a:ext cx="8077200" cy="1143000"/>
          </a:xfrm>
        </p:spPr>
        <p:txBody>
          <a:bodyPr/>
          <a:lstStyle/>
          <a:p>
            <a:r>
              <a:rPr smtClean="0"/>
              <a:t>Les versions actuelles du HTML</a:t>
            </a:r>
          </a:p>
        </p:txBody>
      </p:sp>
      <p:sp>
        <p:nvSpPr>
          <p:cNvPr id="11267" name="Espace réservé du contenu 2"/>
          <p:cNvSpPr>
            <a:spLocks noGrp="1"/>
          </p:cNvSpPr>
          <p:nvPr>
            <p:ph idx="1"/>
          </p:nvPr>
        </p:nvSpPr>
        <p:spPr>
          <a:xfrm>
            <a:off x="762000" y="1597025"/>
            <a:ext cx="8077200" cy="4297363"/>
          </a:xfrm>
        </p:spPr>
        <p:txBody>
          <a:bodyPr/>
          <a:lstStyle/>
          <a:p>
            <a:r>
              <a:rPr dirty="0" smtClean="0"/>
              <a:t>HTML 4.01 du 24/12/1999</a:t>
            </a:r>
          </a:p>
          <a:p>
            <a:r>
              <a:rPr dirty="0" smtClean="0"/>
              <a:t>XHTML 1.1 du 10/4/2011</a:t>
            </a:r>
          </a:p>
          <a:p>
            <a:r>
              <a:rPr dirty="0" smtClean="0"/>
              <a:t>XHTML 2.0 abandonné en 2009</a:t>
            </a:r>
          </a:p>
          <a:p>
            <a:r>
              <a:rPr dirty="0" smtClean="0"/>
              <a:t>HTML 5.0 en cours de spécification depuis 2008, version béta sortie en 2014, définitive (?) en 2020</a:t>
            </a:r>
          </a:p>
        </p:txBody>
      </p:sp>
    </p:spTree>
  </p:cSld>
  <p:clrMapOvr>
    <a:masterClrMapping/>
  </p:clrMapOvr>
  <p:transition spd="slow">
    <p:wipe di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nouveaux </a:t>
            </a:r>
            <a:r>
              <a:rPr lang="fr-FR" dirty="0"/>
              <a:t>attributs globaux en </a:t>
            </a:r>
            <a:r>
              <a:rPr lang="fr-FR" dirty="0" smtClean="0"/>
              <a:t>HTML5</a:t>
            </a:r>
            <a:endParaRPr lang="fr-FR" dirty="0"/>
          </a:p>
        </p:txBody>
      </p:sp>
      <p:sp>
        <p:nvSpPr>
          <p:cNvPr id="3" name="Espace réservé du contenu 2"/>
          <p:cNvSpPr>
            <a:spLocks noGrp="1"/>
          </p:cNvSpPr>
          <p:nvPr>
            <p:ph idx="1"/>
          </p:nvPr>
        </p:nvSpPr>
        <p:spPr/>
        <p:txBody>
          <a:bodyPr/>
          <a:lstStyle/>
          <a:p>
            <a:pPr marL="0" indent="0">
              <a:buNone/>
            </a:pPr>
            <a:r>
              <a:rPr lang="fr-FR" dirty="0" err="1" smtClean="0">
                <a:solidFill>
                  <a:schemeClr val="accent2">
                    <a:lumMod val="50000"/>
                  </a:schemeClr>
                </a:solidFill>
              </a:rPr>
              <a:t>hidden</a:t>
            </a:r>
            <a:endParaRPr lang="fr-FR" dirty="0" smtClean="0">
              <a:solidFill>
                <a:schemeClr val="accent2">
                  <a:lumMod val="50000"/>
                </a:schemeClr>
              </a:solidFill>
            </a:endParaRPr>
          </a:p>
          <a:p>
            <a:pPr marL="0" indent="0">
              <a:buNone/>
            </a:pPr>
            <a:r>
              <a:rPr lang="fr-FR" sz="1800" dirty="0" smtClean="0"/>
              <a:t>Cet attribut spécifie que l'élément n'est pas visible pour l'utilisateur :</a:t>
            </a:r>
          </a:p>
          <a:p>
            <a:pPr marL="0" indent="0">
              <a:buNone/>
            </a:pPr>
            <a:r>
              <a:rPr lang="fr-FR" sz="1800" dirty="0" smtClean="0"/>
              <a:t>Exemple :</a:t>
            </a:r>
          </a:p>
          <a:p>
            <a:pPr marL="0" indent="0">
              <a:buNone/>
            </a:pPr>
            <a:r>
              <a:rPr lang="fr-FR" sz="1800" dirty="0" smtClean="0"/>
              <a:t>&lt;p </a:t>
            </a:r>
            <a:r>
              <a:rPr lang="fr-FR" sz="1800" dirty="0" err="1" smtClean="0">
                <a:solidFill>
                  <a:srgbClr val="C00000"/>
                </a:solidFill>
              </a:rPr>
              <a:t>hidden</a:t>
            </a:r>
            <a:r>
              <a:rPr lang="fr-FR" sz="1800" dirty="0" smtClean="0"/>
              <a:t>&gt;élément invisible&lt;/p&gt;</a:t>
            </a:r>
          </a:p>
          <a:p>
            <a:pPr marL="0" indent="0">
              <a:buNone/>
            </a:pPr>
            <a:endParaRPr lang="fr-FR" sz="1800" dirty="0"/>
          </a:p>
          <a:p>
            <a:pPr marL="0" indent="0">
              <a:buNone/>
            </a:pPr>
            <a:r>
              <a:rPr lang="fr-FR" sz="1800" dirty="0" smtClean="0"/>
              <a:t>en XHTML , il faut écrire :</a:t>
            </a:r>
          </a:p>
          <a:p>
            <a:pPr marL="0" indent="0">
              <a:buNone/>
            </a:pPr>
            <a:r>
              <a:rPr lang="fr-FR" sz="1800" dirty="0"/>
              <a:t>&lt;p </a:t>
            </a:r>
            <a:r>
              <a:rPr lang="fr-FR" sz="1800" dirty="0" err="1" smtClean="0">
                <a:solidFill>
                  <a:srgbClr val="C00000"/>
                </a:solidFill>
              </a:rPr>
              <a:t>hidden</a:t>
            </a:r>
            <a:r>
              <a:rPr lang="fr-FR" sz="1800" dirty="0" smtClean="0">
                <a:solidFill>
                  <a:srgbClr val="C00000"/>
                </a:solidFill>
              </a:rPr>
              <a:t>="</a:t>
            </a:r>
            <a:r>
              <a:rPr lang="fr-FR" sz="1800" dirty="0" err="1" smtClean="0">
                <a:solidFill>
                  <a:srgbClr val="C00000"/>
                </a:solidFill>
              </a:rPr>
              <a:t>hidden</a:t>
            </a:r>
            <a:r>
              <a:rPr lang="fr-FR" sz="1800" dirty="0" smtClean="0">
                <a:solidFill>
                  <a:srgbClr val="C00000"/>
                </a:solidFill>
              </a:rPr>
              <a:t>"</a:t>
            </a:r>
            <a:r>
              <a:rPr lang="fr-FR" sz="1800" dirty="0" smtClean="0"/>
              <a:t>&gt;élément </a:t>
            </a:r>
            <a:r>
              <a:rPr lang="fr-FR" sz="1800" dirty="0"/>
              <a:t>invisible&lt;/p</a:t>
            </a:r>
            <a:r>
              <a:rPr lang="fr-FR" sz="1800" dirty="0" smtClean="0"/>
              <a:t>&gt;</a:t>
            </a:r>
          </a:p>
          <a:p>
            <a:pPr marL="0" indent="0">
              <a:buNone/>
            </a:pPr>
            <a:endParaRPr lang="fr-FR" sz="1800" dirty="0"/>
          </a:p>
          <a:p>
            <a:pPr marL="0" indent="0">
              <a:buNone/>
            </a:pPr>
            <a:r>
              <a:rPr lang="fr-FR" sz="1800" dirty="0" smtClean="0"/>
              <a:t>Non supporté par Internet Explorer</a:t>
            </a:r>
            <a:endParaRPr lang="fr-FR" sz="1800" dirty="0"/>
          </a:p>
          <a:p>
            <a:pPr marL="0" indent="0">
              <a:buNone/>
            </a:pPr>
            <a:endParaRPr lang="fr-FR" sz="1800" dirty="0"/>
          </a:p>
        </p:txBody>
      </p:sp>
    </p:spTree>
    <p:extLst>
      <p:ext uri="{BB962C8B-B14F-4D97-AF65-F5344CB8AC3E}">
        <p14:creationId xmlns:p14="http://schemas.microsoft.com/office/powerpoint/2010/main" val="3738575446"/>
      </p:ext>
    </p:extLst>
  </p:cSld>
  <p:clrMapOvr>
    <a:masterClrMapping/>
  </p:clrMapOvr>
  <p:transition spd="slow">
    <p:wipe di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Quelques nouveaux attributs globaux en HTML5</a:t>
            </a:r>
          </a:p>
        </p:txBody>
      </p:sp>
      <p:sp>
        <p:nvSpPr>
          <p:cNvPr id="3" name="Espace réservé du contenu 2"/>
          <p:cNvSpPr>
            <a:spLocks noGrp="1"/>
          </p:cNvSpPr>
          <p:nvPr>
            <p:ph idx="1"/>
          </p:nvPr>
        </p:nvSpPr>
        <p:spPr>
          <a:xfrm>
            <a:off x="762000" y="1596413"/>
            <a:ext cx="8077200" cy="4856923"/>
          </a:xfrm>
        </p:spPr>
        <p:txBody>
          <a:bodyPr/>
          <a:lstStyle/>
          <a:p>
            <a:pPr marL="0" indent="0">
              <a:buNone/>
            </a:pPr>
            <a:r>
              <a:rPr lang="fr-FR" dirty="0" err="1" smtClean="0">
                <a:solidFill>
                  <a:schemeClr val="accent2">
                    <a:lumMod val="50000"/>
                  </a:schemeClr>
                </a:solidFill>
              </a:rPr>
              <a:t>draggable</a:t>
            </a:r>
            <a:r>
              <a:rPr lang="fr-FR" dirty="0" smtClean="0"/>
              <a:t> </a:t>
            </a:r>
            <a:r>
              <a:rPr lang="fr-FR" dirty="0"/>
              <a:t>= </a:t>
            </a:r>
            <a:r>
              <a:rPr lang="fr-FR" dirty="0" smtClean="0"/>
              <a:t>"</a:t>
            </a:r>
            <a:r>
              <a:rPr lang="fr-FR" dirty="0" err="1" smtClean="0"/>
              <a:t>true|false|auto</a:t>
            </a:r>
            <a:r>
              <a:rPr lang="fr-FR" dirty="0" smtClean="0"/>
              <a:t>"</a:t>
            </a:r>
            <a:endParaRPr lang="fr-FR" dirty="0"/>
          </a:p>
          <a:p>
            <a:pPr marL="0" indent="0">
              <a:buNone/>
            </a:pPr>
            <a:r>
              <a:rPr lang="fr-FR" sz="1800" dirty="0" smtClean="0"/>
              <a:t>spécifie si un élément est </a:t>
            </a:r>
            <a:r>
              <a:rPr lang="fr-FR" sz="1800" dirty="0" err="1" smtClean="0"/>
              <a:t>draggable</a:t>
            </a:r>
            <a:r>
              <a:rPr lang="fr-FR" sz="1800" dirty="0" smtClean="0"/>
              <a:t> ou non. </a:t>
            </a:r>
          </a:p>
          <a:p>
            <a:pPr marL="0" indent="0">
              <a:buNone/>
            </a:pPr>
            <a:r>
              <a:rPr lang="fr-FR" sz="1800" dirty="0" smtClean="0"/>
              <a:t>Cet attribut est utilisé lorsque vous programmez des opérations de type drag and drop dans une page HTML.</a:t>
            </a:r>
          </a:p>
          <a:p>
            <a:pPr marL="0" indent="0">
              <a:buNone/>
            </a:pPr>
            <a:r>
              <a:rPr lang="fr-FR" sz="1800" dirty="0" smtClean="0"/>
              <a:t>exemple :</a:t>
            </a:r>
          </a:p>
          <a:p>
            <a:pPr marL="0" indent="0">
              <a:buNone/>
            </a:pPr>
            <a:r>
              <a:rPr lang="fr-FR" sz="1800" dirty="0" smtClean="0"/>
              <a:t>...</a:t>
            </a:r>
          </a:p>
          <a:p>
            <a:pPr marL="0" indent="0">
              <a:buNone/>
            </a:pPr>
            <a:r>
              <a:rPr lang="en-US" sz="1800" dirty="0"/>
              <a:t>&lt;p id="drag1" </a:t>
            </a:r>
            <a:r>
              <a:rPr lang="en-US" sz="1800" dirty="0" err="1"/>
              <a:t>draggable</a:t>
            </a:r>
            <a:r>
              <a:rPr lang="en-US" sz="1800" dirty="0"/>
              <a:t>="true" </a:t>
            </a:r>
            <a:r>
              <a:rPr lang="en-US" sz="1800" dirty="0" err="1"/>
              <a:t>ondragstart</a:t>
            </a:r>
            <a:r>
              <a:rPr lang="en-US" sz="1800" dirty="0"/>
              <a:t>="drag(event</a:t>
            </a:r>
            <a:r>
              <a:rPr lang="en-US" sz="1800" dirty="0" smtClean="0"/>
              <a:t>)"&gt;</a:t>
            </a:r>
            <a:r>
              <a:rPr lang="en-US" sz="1800" dirty="0" err="1" smtClean="0"/>
              <a:t>C'est</a:t>
            </a:r>
            <a:r>
              <a:rPr lang="en-US" sz="1800" dirty="0" smtClean="0"/>
              <a:t> un </a:t>
            </a:r>
            <a:r>
              <a:rPr lang="en-US" sz="1800" dirty="0" err="1" smtClean="0"/>
              <a:t>texte</a:t>
            </a:r>
            <a:r>
              <a:rPr lang="en-US" sz="1800" dirty="0" smtClean="0"/>
              <a:t> </a:t>
            </a:r>
            <a:r>
              <a:rPr lang="en-US" sz="1800" dirty="0" err="1" smtClean="0"/>
              <a:t>draggable</a:t>
            </a:r>
            <a:r>
              <a:rPr lang="en-US" sz="1800" dirty="0" smtClean="0"/>
              <a:t>. </a:t>
            </a:r>
            <a:r>
              <a:rPr lang="en-US" sz="1800" dirty="0" err="1" smtClean="0"/>
              <a:t>Mettez</a:t>
            </a:r>
            <a:r>
              <a:rPr lang="en-US" sz="1800" dirty="0" smtClean="0"/>
              <a:t> </a:t>
            </a:r>
            <a:r>
              <a:rPr lang="en-US" sz="1800" dirty="0" err="1" smtClean="0"/>
              <a:t>cet</a:t>
            </a:r>
            <a:r>
              <a:rPr lang="en-US" sz="1800" dirty="0" smtClean="0"/>
              <a:t> </a:t>
            </a:r>
            <a:r>
              <a:rPr lang="en-US" sz="1800" dirty="0" err="1" smtClean="0"/>
              <a:t>élément</a:t>
            </a:r>
            <a:r>
              <a:rPr lang="en-US" sz="1800" dirty="0" smtClean="0"/>
              <a:t> </a:t>
            </a:r>
            <a:r>
              <a:rPr lang="en-US" sz="1800" dirty="0" err="1" smtClean="0"/>
              <a:t>dans</a:t>
            </a:r>
            <a:r>
              <a:rPr lang="en-US" sz="1800" dirty="0" smtClean="0"/>
              <a:t> le rectangle</a:t>
            </a:r>
            <a:r>
              <a:rPr lang="en-US" sz="1800" dirty="0"/>
              <a:t>.&lt;/p</a:t>
            </a:r>
            <a:r>
              <a:rPr lang="en-US" sz="1800" dirty="0" smtClean="0"/>
              <a:t>&gt;</a:t>
            </a:r>
          </a:p>
          <a:p>
            <a:pPr marL="0" indent="0">
              <a:buNone/>
            </a:pPr>
            <a:r>
              <a:rPr lang="en-US" sz="1800" dirty="0" smtClean="0"/>
              <a:t>...</a:t>
            </a:r>
            <a:endParaRPr lang="fr-FR" sz="1800" dirty="0"/>
          </a:p>
        </p:txBody>
      </p:sp>
      <p:pic>
        <p:nvPicPr>
          <p:cNvPr id="716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4653136"/>
            <a:ext cx="4371975"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0398956"/>
      </p:ext>
    </p:extLst>
  </p:cSld>
  <p:clrMapOvr>
    <a:masterClrMapping/>
  </p:clrMapOvr>
  <p:transition spd="slow">
    <p:wipe di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re 1"/>
          <p:cNvSpPr>
            <a:spLocks noGrp="1"/>
          </p:cNvSpPr>
          <p:nvPr>
            <p:ph type="title"/>
          </p:nvPr>
        </p:nvSpPr>
        <p:spPr/>
        <p:txBody>
          <a:bodyPr/>
          <a:lstStyle/>
          <a:p>
            <a:r>
              <a:rPr smtClean="0"/>
              <a:t>Les caractères spéciaux</a:t>
            </a:r>
          </a:p>
        </p:txBody>
      </p:sp>
      <p:pic>
        <p:nvPicPr>
          <p:cNvPr id="266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125" y="3068638"/>
            <a:ext cx="7391400" cy="352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28" name="ZoneTexte 2"/>
          <p:cNvSpPr txBox="1">
            <a:spLocks noChangeArrowheads="1"/>
          </p:cNvSpPr>
          <p:nvPr/>
        </p:nvSpPr>
        <p:spPr bwMode="auto">
          <a:xfrm>
            <a:off x="1581150" y="1341438"/>
            <a:ext cx="6119813"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fr-FR"/>
              <a:t>...</a:t>
            </a:r>
          </a:p>
          <a:p>
            <a:r>
              <a:rPr lang="fr-FR"/>
              <a:t>&lt;p&gt;Matin : 8H30 - 12H&lt;br/&gt;Après-midi : 13H30 - 18H&lt;/p&gt;</a:t>
            </a:r>
          </a:p>
          <a:p>
            <a:r>
              <a:rPr lang="fr-FR"/>
              <a:t>&lt;h4 align="right"&gt;(hors vacances scolaires)&lt;/h4&gt;</a:t>
            </a:r>
          </a:p>
          <a:p>
            <a:r>
              <a:rPr lang="fr-FR"/>
              <a:t>&lt;/body&gt;</a:t>
            </a:r>
          </a:p>
          <a:p>
            <a:r>
              <a:rPr lang="fr-FR"/>
              <a:t>&lt;/html&gt;</a:t>
            </a:r>
          </a:p>
        </p:txBody>
      </p:sp>
      <p:pic>
        <p:nvPicPr>
          <p:cNvPr id="26629" name="Imag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88125" y="2276475"/>
            <a:ext cx="92392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Ellipse 4"/>
          <p:cNvSpPr/>
          <p:nvPr/>
        </p:nvSpPr>
        <p:spPr>
          <a:xfrm>
            <a:off x="2916238" y="5761038"/>
            <a:ext cx="2303462" cy="830262"/>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fr-FR" sz="3200" dirty="0" err="1"/>
              <a:t>Apr</a:t>
            </a:r>
            <a:r>
              <a:rPr lang="fr-FR" sz="3200" dirty="0" err="1">
                <a:latin typeface="Arial Unicode MS"/>
                <a:ea typeface="Arial Unicode MS"/>
                <a:cs typeface="Arial Unicode MS"/>
              </a:rPr>
              <a:t>Ã~</a:t>
            </a:r>
            <a:r>
              <a:rPr lang="fr-FR" sz="3200" dirty="0" err="1"/>
              <a:t>s</a:t>
            </a:r>
            <a:endParaRPr lang="fr-FR" sz="3200" dirty="0"/>
          </a:p>
        </p:txBody>
      </p:sp>
      <p:cxnSp>
        <p:nvCxnSpPr>
          <p:cNvPr id="7" name="Connecteur droit avec flèche 6"/>
          <p:cNvCxnSpPr/>
          <p:nvPr/>
        </p:nvCxnSpPr>
        <p:spPr>
          <a:xfrm>
            <a:off x="1403350" y="5876925"/>
            <a:ext cx="1512888" cy="298450"/>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Connecteur droit avec flèche 8"/>
          <p:cNvCxnSpPr/>
          <p:nvPr/>
        </p:nvCxnSpPr>
        <p:spPr>
          <a:xfrm flipH="1">
            <a:off x="4787900" y="836613"/>
            <a:ext cx="2879725" cy="86360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26633" name="ZoneTexte 9"/>
          <p:cNvSpPr txBox="1">
            <a:spLocks noChangeArrowheads="1"/>
          </p:cNvSpPr>
          <p:nvPr/>
        </p:nvSpPr>
        <p:spPr bwMode="auto">
          <a:xfrm>
            <a:off x="7667625" y="404813"/>
            <a:ext cx="4397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fr-FR" sz="4000"/>
              <a:t>è</a:t>
            </a:r>
          </a:p>
        </p:txBody>
      </p:sp>
    </p:spTree>
  </p:cSld>
  <p:clrMapOvr>
    <a:masterClrMapping/>
  </p:clrMapOvr>
  <p:transition spd="slow">
    <p:wipe di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re 1"/>
          <p:cNvSpPr>
            <a:spLocks noGrp="1"/>
          </p:cNvSpPr>
          <p:nvPr>
            <p:ph type="title"/>
          </p:nvPr>
        </p:nvSpPr>
        <p:spPr>
          <a:xfrm>
            <a:off x="762000" y="269875"/>
            <a:ext cx="8077200" cy="1143000"/>
          </a:xfrm>
        </p:spPr>
        <p:txBody>
          <a:bodyPr/>
          <a:lstStyle/>
          <a:p>
            <a:r>
              <a:rPr smtClean="0"/>
              <a:t>Les caractères spéciaux</a:t>
            </a:r>
          </a:p>
        </p:txBody>
      </p:sp>
      <p:sp>
        <p:nvSpPr>
          <p:cNvPr id="3" name="Espace réservé du contenu 2"/>
          <p:cNvSpPr>
            <a:spLocks noGrp="1"/>
          </p:cNvSpPr>
          <p:nvPr>
            <p:ph idx="1"/>
          </p:nvPr>
        </p:nvSpPr>
        <p:spPr>
          <a:xfrm>
            <a:off x="762000" y="1597025"/>
            <a:ext cx="8077200" cy="4297363"/>
          </a:xfrm>
        </p:spPr>
        <p:txBody>
          <a:bodyPr rtlCol="0"/>
          <a:lstStyle/>
          <a:p>
            <a:pPr fontAlgn="auto">
              <a:spcAft>
                <a:spcPts val="0"/>
              </a:spcAft>
              <a:buFont typeface="Arial" pitchFamily="34" charset="0"/>
              <a:buChar char="•"/>
              <a:defRPr/>
            </a:pPr>
            <a:r>
              <a:rPr sz="2000" dirty="0" smtClean="0"/>
              <a:t>Sans précision au niveau du jeu de caractères utilisé, le caractère est stocké sous la forme ASCII 128 bits, et donc sans minuscules accentuées ni caractères spéciaux.</a:t>
            </a:r>
          </a:p>
          <a:p>
            <a:pPr fontAlgn="auto">
              <a:spcAft>
                <a:spcPts val="0"/>
              </a:spcAft>
              <a:buFont typeface="Arial" pitchFamily="34" charset="0"/>
              <a:buChar char="•"/>
              <a:defRPr/>
            </a:pPr>
            <a:r>
              <a:rPr sz="2000" dirty="0" smtClean="0"/>
              <a:t>Quelles solutions envisager ?</a:t>
            </a:r>
          </a:p>
          <a:p>
            <a:pPr marL="457200" indent="-457200" fontAlgn="auto">
              <a:spcAft>
                <a:spcPts val="0"/>
              </a:spcAft>
              <a:buFont typeface="+mj-lt"/>
              <a:buAutoNum type="arabicPeriod"/>
              <a:defRPr/>
            </a:pPr>
            <a:r>
              <a:rPr sz="2000" dirty="0" smtClean="0"/>
              <a:t>Utiliser le codage des caractères spéciaux :</a:t>
            </a:r>
            <a:br>
              <a:rPr sz="2000" dirty="0" smtClean="0"/>
            </a:br>
            <a:r>
              <a:rPr sz="2000" dirty="0" smtClean="0"/>
              <a:t>le caractère "è" correspond au caractère spécial : </a:t>
            </a:r>
            <a:r>
              <a:rPr sz="2800" b="1" dirty="0" smtClean="0">
                <a:solidFill>
                  <a:schemeClr val="accent5">
                    <a:lumMod val="50000"/>
                  </a:schemeClr>
                </a:solidFill>
              </a:rPr>
              <a:t>&amp;</a:t>
            </a:r>
            <a:r>
              <a:rPr sz="2800" b="1" dirty="0" err="1" smtClean="0">
                <a:solidFill>
                  <a:schemeClr val="accent5">
                    <a:lumMod val="50000"/>
                  </a:schemeClr>
                </a:solidFill>
              </a:rPr>
              <a:t>egrave</a:t>
            </a:r>
            <a:r>
              <a:rPr sz="2800" b="1" dirty="0" smtClean="0">
                <a:solidFill>
                  <a:schemeClr val="accent5">
                    <a:lumMod val="50000"/>
                  </a:schemeClr>
                </a:solidFill>
              </a:rPr>
              <a:t>;</a:t>
            </a:r>
          </a:p>
          <a:p>
            <a:pPr marL="0" indent="0" fontAlgn="auto">
              <a:spcAft>
                <a:spcPts val="0"/>
              </a:spcAft>
              <a:buFont typeface="Arial" pitchFamily="34" charset="0"/>
              <a:buNone/>
              <a:defRPr/>
            </a:pPr>
            <a:r>
              <a:rPr sz="2000" dirty="0" smtClean="0"/>
              <a:t>	Chaque caractère spécial commence par un </a:t>
            </a:r>
            <a:r>
              <a:rPr sz="2800" b="1" dirty="0" smtClean="0">
                <a:solidFill>
                  <a:schemeClr val="accent5">
                    <a:lumMod val="50000"/>
                  </a:schemeClr>
                </a:solidFill>
              </a:rPr>
              <a:t>&amp; </a:t>
            </a:r>
          </a:p>
          <a:p>
            <a:pPr marL="0" indent="0" fontAlgn="auto">
              <a:spcAft>
                <a:spcPts val="0"/>
              </a:spcAft>
              <a:buFont typeface="Arial" pitchFamily="34" charset="0"/>
              <a:buNone/>
              <a:defRPr/>
            </a:pPr>
            <a:r>
              <a:rPr sz="2800" b="1" dirty="0">
                <a:solidFill>
                  <a:schemeClr val="accent5">
                    <a:lumMod val="50000"/>
                  </a:schemeClr>
                </a:solidFill>
              </a:rPr>
              <a:t>	</a:t>
            </a:r>
            <a:r>
              <a:rPr sz="2000" dirty="0" smtClean="0"/>
              <a:t>et se termine par un point-virgule </a:t>
            </a:r>
            <a:r>
              <a:rPr b="1" dirty="0" smtClean="0">
                <a:solidFill>
                  <a:schemeClr val="tx2">
                    <a:lumMod val="75000"/>
                  </a:schemeClr>
                </a:solidFill>
              </a:rPr>
              <a:t>;</a:t>
            </a:r>
            <a:endParaRPr b="1" dirty="0">
              <a:solidFill>
                <a:schemeClr val="tx2">
                  <a:lumMod val="75000"/>
                </a:schemeClr>
              </a:solidFill>
            </a:endParaRPr>
          </a:p>
        </p:txBody>
      </p:sp>
    </p:spTree>
  </p:cSld>
  <p:clrMapOvr>
    <a:masterClrMapping/>
  </p:clrMapOvr>
  <p:transition spd="slow">
    <p:wipe di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re 1"/>
          <p:cNvSpPr>
            <a:spLocks noGrp="1"/>
          </p:cNvSpPr>
          <p:nvPr>
            <p:ph type="title"/>
          </p:nvPr>
        </p:nvSpPr>
        <p:spPr>
          <a:xfrm>
            <a:off x="762000" y="269875"/>
            <a:ext cx="8077200" cy="1143000"/>
          </a:xfrm>
        </p:spPr>
        <p:txBody>
          <a:bodyPr/>
          <a:lstStyle/>
          <a:p>
            <a:r>
              <a:rPr smtClean="0"/>
              <a:t>Les caractères spéciaux</a:t>
            </a:r>
          </a:p>
        </p:txBody>
      </p:sp>
      <p:sp>
        <p:nvSpPr>
          <p:cNvPr id="28675" name="Espace réservé du contenu 2"/>
          <p:cNvSpPr>
            <a:spLocks noGrp="1"/>
          </p:cNvSpPr>
          <p:nvPr>
            <p:ph idx="1"/>
          </p:nvPr>
        </p:nvSpPr>
        <p:spPr>
          <a:xfrm>
            <a:off x="762000" y="1597025"/>
            <a:ext cx="8077200" cy="1039813"/>
          </a:xfrm>
        </p:spPr>
        <p:txBody>
          <a:bodyPr>
            <a:normAutofit lnSpcReduction="10000"/>
          </a:bodyPr>
          <a:lstStyle/>
          <a:p>
            <a:pPr marL="0" indent="0">
              <a:buFont typeface="Arial" charset="0"/>
              <a:buNone/>
            </a:pPr>
            <a:r>
              <a:rPr lang="pt-BR" sz="2000" smtClean="0"/>
              <a:t>...</a:t>
            </a:r>
          </a:p>
          <a:p>
            <a:pPr marL="0" indent="0">
              <a:buFont typeface="Arial" charset="0"/>
              <a:buNone/>
            </a:pPr>
            <a:r>
              <a:rPr lang="pt-BR" sz="2000" smtClean="0"/>
              <a:t>&lt;p&gt;Matin : 8H30 - 12H&lt;br/&gt;Apr&amp;egrave;s-midi : 13H30 - 18H&lt;/p&gt;</a:t>
            </a:r>
          </a:p>
          <a:p>
            <a:pPr marL="0" indent="0">
              <a:buFont typeface="Arial" charset="0"/>
              <a:buNone/>
            </a:pPr>
            <a:r>
              <a:rPr lang="pt-BR" sz="2000" smtClean="0"/>
              <a:t>...</a:t>
            </a:r>
            <a:endParaRPr sz="2000" smtClean="0"/>
          </a:p>
        </p:txBody>
      </p:sp>
      <p:pic>
        <p:nvPicPr>
          <p:cNvPr id="2867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638" y="2997200"/>
            <a:ext cx="7391400" cy="352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wipe dir="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p:cNvSpPr>
            <a:spLocks noGrp="1"/>
          </p:cNvSpPr>
          <p:nvPr>
            <p:ph type="title"/>
          </p:nvPr>
        </p:nvSpPr>
        <p:spPr>
          <a:xfrm>
            <a:off x="762000" y="269875"/>
            <a:ext cx="8077200" cy="1143000"/>
          </a:xfrm>
        </p:spPr>
        <p:txBody>
          <a:bodyPr/>
          <a:lstStyle/>
          <a:p>
            <a:r>
              <a:rPr smtClean="0"/>
              <a:t>Les caractères spéciaux</a:t>
            </a:r>
          </a:p>
        </p:txBody>
      </p:sp>
      <p:sp>
        <p:nvSpPr>
          <p:cNvPr id="29699" name="Espace réservé du contenu 2"/>
          <p:cNvSpPr>
            <a:spLocks noGrp="1"/>
          </p:cNvSpPr>
          <p:nvPr>
            <p:ph idx="1"/>
          </p:nvPr>
        </p:nvSpPr>
        <p:spPr>
          <a:xfrm>
            <a:off x="762000" y="1597025"/>
            <a:ext cx="8077200" cy="4640263"/>
          </a:xfrm>
        </p:spPr>
        <p:txBody>
          <a:bodyPr/>
          <a:lstStyle/>
          <a:p>
            <a:pPr marL="0" indent="0">
              <a:buFont typeface="Arial" charset="0"/>
              <a:buNone/>
            </a:pPr>
            <a:r>
              <a:rPr sz="2000" smtClean="0"/>
              <a:t>Il y a pour chaque caractère spécial un nom de caractère, par exemple "é" s'écrit &amp;eacute;</a:t>
            </a:r>
          </a:p>
          <a:p>
            <a:pPr marL="0" indent="0">
              <a:buFont typeface="Arial" charset="0"/>
              <a:buNone/>
            </a:pPr>
            <a:r>
              <a:rPr sz="2000" smtClean="0"/>
              <a:t>Le site </a:t>
            </a:r>
            <a:r>
              <a:rPr sz="2000" smtClean="0">
                <a:solidFill>
                  <a:srgbClr val="0066FF"/>
                </a:solidFill>
              </a:rPr>
              <a:t>http://alexandre.alapetite.fr/doc-alex/alx_special.html </a:t>
            </a:r>
            <a:r>
              <a:rPr sz="2000" smtClean="0"/>
              <a:t>fournit une liste non exhaustive mais bien pratique des caractères spéciaux.</a:t>
            </a:r>
          </a:p>
          <a:p>
            <a:pPr marL="0" indent="0">
              <a:buFont typeface="Arial" charset="0"/>
              <a:buNone/>
            </a:pPr>
            <a:endParaRPr sz="2000" smtClean="0"/>
          </a:p>
          <a:p>
            <a:pPr marL="0" indent="0">
              <a:buFont typeface="Arial" charset="0"/>
              <a:buNone/>
            </a:pPr>
            <a:r>
              <a:rPr sz="2000" smtClean="0"/>
              <a:t>Si vous êtes amenés à administrer des sites multi-langues, cette liste est un outil très pratique.</a:t>
            </a:r>
          </a:p>
          <a:p>
            <a:pPr marL="0" indent="0">
              <a:buFont typeface="Arial" charset="0"/>
              <a:buNone/>
            </a:pPr>
            <a:endParaRPr sz="2000" smtClean="0"/>
          </a:p>
          <a:p>
            <a:pPr marL="0" indent="0">
              <a:buFont typeface="Arial" charset="0"/>
              <a:buNone/>
            </a:pPr>
            <a:r>
              <a:rPr sz="2000" smtClean="0"/>
              <a:t>Cette liste est mise à jour régulièrement.</a:t>
            </a:r>
          </a:p>
          <a:p>
            <a:pPr marL="0" indent="0">
              <a:buFont typeface="Arial" charset="0"/>
              <a:buNone/>
            </a:pPr>
            <a:endParaRPr smtClean="0"/>
          </a:p>
        </p:txBody>
      </p:sp>
    </p:spTree>
  </p:cSld>
  <p:clrMapOvr>
    <a:masterClrMapping/>
  </p:clrMapOvr>
  <p:transition spd="slow">
    <p:wipe dir="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re 1"/>
          <p:cNvSpPr>
            <a:spLocks noGrp="1"/>
          </p:cNvSpPr>
          <p:nvPr>
            <p:ph type="title"/>
          </p:nvPr>
        </p:nvSpPr>
        <p:spPr>
          <a:xfrm>
            <a:off x="762000" y="269875"/>
            <a:ext cx="8077200" cy="711200"/>
          </a:xfrm>
        </p:spPr>
        <p:txBody>
          <a:bodyPr/>
          <a:lstStyle/>
          <a:p>
            <a:r>
              <a:rPr sz="2800" smtClean="0">
                <a:solidFill>
                  <a:srgbClr val="0066FF"/>
                </a:solidFill>
              </a:rPr>
              <a:t>http://alexandre.alapetite.fr/doc-alex/alx_special.html</a:t>
            </a:r>
            <a:endParaRPr sz="2800" smtClean="0"/>
          </a:p>
        </p:txBody>
      </p:sp>
      <p:pic>
        <p:nvPicPr>
          <p:cNvPr id="307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196975"/>
            <a:ext cx="7791450" cy="523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wipe dir="d"/>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p:cNvSpPr>
            <a:spLocks noGrp="1"/>
          </p:cNvSpPr>
          <p:nvPr>
            <p:ph type="title"/>
          </p:nvPr>
        </p:nvSpPr>
        <p:spPr>
          <a:xfrm>
            <a:off x="762000" y="269875"/>
            <a:ext cx="8077200" cy="1143000"/>
          </a:xfrm>
        </p:spPr>
        <p:txBody>
          <a:bodyPr/>
          <a:lstStyle/>
          <a:p>
            <a:r>
              <a:rPr smtClean="0"/>
              <a:t>Les caractères spéciaux</a:t>
            </a:r>
          </a:p>
        </p:txBody>
      </p:sp>
      <p:sp>
        <p:nvSpPr>
          <p:cNvPr id="29699" name="Espace réservé du contenu 2"/>
          <p:cNvSpPr>
            <a:spLocks noGrp="1"/>
          </p:cNvSpPr>
          <p:nvPr>
            <p:ph idx="1"/>
          </p:nvPr>
        </p:nvSpPr>
        <p:spPr>
          <a:xfrm>
            <a:off x="762000" y="1597025"/>
            <a:ext cx="8202488" cy="4640263"/>
          </a:xfrm>
        </p:spPr>
        <p:txBody>
          <a:bodyPr>
            <a:normAutofit/>
          </a:bodyPr>
          <a:lstStyle/>
          <a:p>
            <a:pPr marL="0" indent="0">
              <a:buFont typeface="Arial" charset="0"/>
              <a:buNone/>
            </a:pPr>
            <a:r>
              <a:rPr sz="2000" dirty="0" smtClean="0"/>
              <a:t>Comme précisé un peu plus haut, tous les caractères spéciaux ne se trouvent  pas dans le tableau du site</a:t>
            </a:r>
          </a:p>
          <a:p>
            <a:pPr marL="0" indent="0">
              <a:buFont typeface="Arial" charset="0"/>
              <a:buNone/>
            </a:pPr>
            <a:r>
              <a:rPr sz="2000" dirty="0" smtClean="0">
                <a:solidFill>
                  <a:srgbClr val="0066FF"/>
                </a:solidFill>
              </a:rPr>
              <a:t>http://alexandre.alapetite.fr/doc-alex/alx_special.html </a:t>
            </a:r>
          </a:p>
          <a:p>
            <a:pPr marL="0" indent="0">
              <a:buFont typeface="Arial" charset="0"/>
              <a:buNone/>
            </a:pPr>
            <a:r>
              <a:rPr lang="fr-FR" sz="2000" dirty="0"/>
              <a:t>Comment faire pour </a:t>
            </a:r>
            <a:r>
              <a:rPr lang="fr-FR" sz="2000" dirty="0" smtClean="0"/>
              <a:t>écrire un texte avec des caractères chinois par exemple ?</a:t>
            </a:r>
            <a:endParaRPr lang="fr-FR" sz="2000" dirty="0"/>
          </a:p>
          <a:p>
            <a:pPr marL="0" indent="0">
              <a:buFont typeface="Arial" charset="0"/>
              <a:buNone/>
            </a:pPr>
            <a:r>
              <a:rPr lang="fr-FR" sz="2000" dirty="0" smtClean="0"/>
              <a:t>La </a:t>
            </a:r>
            <a:r>
              <a:rPr lang="fr-FR" sz="2000" dirty="0"/>
              <a:t>solution que j'ai </a:t>
            </a:r>
            <a:r>
              <a:rPr lang="fr-FR" sz="2000" dirty="0" smtClean="0"/>
              <a:t>trouvée est simple :</a:t>
            </a:r>
          </a:p>
          <a:p>
            <a:pPr marL="457200" indent="-457200">
              <a:buFont typeface="+mj-lt"/>
              <a:buAutoNum type="arabicPeriod"/>
            </a:pPr>
            <a:r>
              <a:rPr lang="fr-FR" sz="2000" dirty="0" smtClean="0"/>
              <a:t>Ouvrir Word</a:t>
            </a:r>
          </a:p>
          <a:p>
            <a:pPr marL="457200" indent="-457200">
              <a:buFont typeface="+mj-lt"/>
              <a:buAutoNum type="arabicPeriod"/>
            </a:pPr>
            <a:r>
              <a:rPr lang="fr-FR" sz="2000" dirty="0" smtClean="0"/>
              <a:t>Entrer le texte </a:t>
            </a:r>
            <a:br>
              <a:rPr lang="fr-FR" sz="2000" dirty="0" smtClean="0"/>
            </a:br>
            <a:r>
              <a:rPr lang="fr-FR" sz="2000" dirty="0" smtClean="0"/>
              <a:t>avec les caractères </a:t>
            </a:r>
            <a:br>
              <a:rPr lang="fr-FR" sz="2000" dirty="0" smtClean="0"/>
            </a:br>
            <a:r>
              <a:rPr lang="fr-FR" sz="2000" dirty="0" smtClean="0"/>
              <a:t>choisis dans la table </a:t>
            </a:r>
            <a:br>
              <a:rPr lang="fr-FR" sz="2000" dirty="0" smtClean="0"/>
            </a:br>
            <a:r>
              <a:rPr lang="fr-FR" sz="2000" dirty="0" smtClean="0"/>
              <a:t>Arial </a:t>
            </a:r>
            <a:r>
              <a:rPr lang="fr-FR" sz="2000" dirty="0" err="1" smtClean="0"/>
              <a:t>unicode</a:t>
            </a:r>
            <a:endParaRPr lang="fr-FR" sz="2000" dirty="0" smtClean="0"/>
          </a:p>
          <a:p>
            <a:pPr marL="457200" indent="-457200">
              <a:buFont typeface="+mj-lt"/>
              <a:buAutoNum type="arabicPeriod"/>
            </a:pPr>
            <a:r>
              <a:rPr lang="fr-FR" sz="2000" dirty="0" smtClean="0"/>
              <a:t>Enregistrer le texte </a:t>
            </a:r>
            <a:br>
              <a:rPr lang="fr-FR" sz="2000" dirty="0" smtClean="0"/>
            </a:br>
            <a:r>
              <a:rPr lang="fr-FR" sz="2000" dirty="0" smtClean="0"/>
              <a:t>en page Web</a:t>
            </a:r>
          </a:p>
          <a:p>
            <a:pPr marL="0" indent="0">
              <a:buNone/>
            </a:pPr>
            <a:endParaRPr lang="fr-FR" sz="2000" dirty="0" smtClean="0"/>
          </a:p>
          <a:p>
            <a:pPr marL="457200" indent="-457200">
              <a:buFont typeface="+mj-lt"/>
              <a:buAutoNum type="arabicPeriod"/>
            </a:pPr>
            <a:endParaRPr lang="fr-FR" sz="2000" dirty="0" smtClean="0"/>
          </a:p>
          <a:p>
            <a:pPr marL="0" indent="0">
              <a:buFont typeface="Arial" charset="0"/>
              <a:buNone/>
            </a:pPr>
            <a:endParaRPr dirty="0" smtClean="0"/>
          </a:p>
        </p:txBody>
      </p:sp>
      <p:pic>
        <p:nvPicPr>
          <p:cNvPr id="2" name="Image 1"/>
          <p:cNvPicPr>
            <a:picLocks noChangeAspect="1"/>
          </p:cNvPicPr>
          <p:nvPr/>
        </p:nvPicPr>
        <p:blipFill>
          <a:blip r:embed="rId2"/>
          <a:stretch>
            <a:fillRect/>
          </a:stretch>
        </p:blipFill>
        <p:spPr>
          <a:xfrm>
            <a:off x="3635896" y="3356992"/>
            <a:ext cx="5424297" cy="3303651"/>
          </a:xfrm>
          <a:prstGeom prst="rect">
            <a:avLst/>
          </a:prstGeom>
        </p:spPr>
      </p:pic>
    </p:spTree>
    <p:extLst>
      <p:ext uri="{BB962C8B-B14F-4D97-AF65-F5344CB8AC3E}">
        <p14:creationId xmlns:p14="http://schemas.microsoft.com/office/powerpoint/2010/main" val="2554675129"/>
      </p:ext>
    </p:extLst>
  </p:cSld>
  <p:clrMapOvr>
    <a:masterClrMapping/>
  </p:clrMapOvr>
  <p:transition spd="slow">
    <p:wipe dir="d"/>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p:cNvSpPr>
            <a:spLocks noGrp="1"/>
          </p:cNvSpPr>
          <p:nvPr>
            <p:ph type="title"/>
          </p:nvPr>
        </p:nvSpPr>
        <p:spPr>
          <a:xfrm>
            <a:off x="762000" y="269875"/>
            <a:ext cx="8077200" cy="1143000"/>
          </a:xfrm>
        </p:spPr>
        <p:txBody>
          <a:bodyPr/>
          <a:lstStyle/>
          <a:p>
            <a:r>
              <a:rPr smtClean="0"/>
              <a:t>Les caractères spéciaux</a:t>
            </a:r>
          </a:p>
        </p:txBody>
      </p:sp>
      <p:sp>
        <p:nvSpPr>
          <p:cNvPr id="29699" name="Espace réservé du contenu 2"/>
          <p:cNvSpPr>
            <a:spLocks noGrp="1"/>
          </p:cNvSpPr>
          <p:nvPr>
            <p:ph idx="1"/>
          </p:nvPr>
        </p:nvSpPr>
        <p:spPr>
          <a:xfrm>
            <a:off x="762000" y="1597025"/>
            <a:ext cx="8202488" cy="4640263"/>
          </a:xfrm>
        </p:spPr>
        <p:txBody>
          <a:bodyPr>
            <a:normAutofit fontScale="85000" lnSpcReduction="20000"/>
          </a:bodyPr>
          <a:lstStyle/>
          <a:p>
            <a:pPr marL="0" indent="0">
              <a:buFont typeface="Arial" charset="0"/>
              <a:buNone/>
            </a:pPr>
            <a:r>
              <a:rPr sz="2000" dirty="0" smtClean="0"/>
              <a:t>Il ne reste plus qu'à éditer le fichier avec un éditeur html  et à retrouver dans &lt;body&gt; les caractères recherchés :</a:t>
            </a:r>
            <a:endParaRPr lang="fr-FR" sz="2000" dirty="0" smtClean="0"/>
          </a:p>
          <a:p>
            <a:pPr marL="457200" indent="-457200">
              <a:buFont typeface="+mj-lt"/>
              <a:buAutoNum type="arabicPeriod"/>
            </a:pPr>
            <a:endParaRPr lang="fr-FR" sz="2000" dirty="0" smtClean="0"/>
          </a:p>
          <a:p>
            <a:pPr marL="0" indent="0">
              <a:buNone/>
            </a:pPr>
            <a:endParaRPr lang="fr-FR" sz="2000" dirty="0"/>
          </a:p>
          <a:p>
            <a:pPr marL="0" indent="0">
              <a:buNone/>
            </a:pPr>
            <a:r>
              <a:rPr lang="fr-FR" sz="2000" b="1" dirty="0">
                <a:latin typeface="Courier New" panose="02070309020205020404" pitchFamily="49" charset="0"/>
                <a:cs typeface="Courier New" panose="02070309020205020404" pitchFamily="49" charset="0"/>
              </a:rPr>
              <a:t>&lt;body </a:t>
            </a:r>
            <a:r>
              <a:rPr lang="fr-FR" sz="2000" b="1" dirty="0" err="1">
                <a:latin typeface="Courier New" panose="02070309020205020404" pitchFamily="49" charset="0"/>
                <a:cs typeface="Courier New" panose="02070309020205020404" pitchFamily="49" charset="0"/>
              </a:rPr>
              <a:t>lang</a:t>
            </a:r>
            <a:r>
              <a:rPr lang="fr-FR" sz="2000" b="1" dirty="0">
                <a:latin typeface="Courier New" panose="02070309020205020404" pitchFamily="49" charset="0"/>
                <a:cs typeface="Courier New" panose="02070309020205020404" pitchFamily="49" charset="0"/>
              </a:rPr>
              <a:t>=FR style='tab-interval:35.4pt'&gt;</a:t>
            </a:r>
          </a:p>
          <a:p>
            <a:pPr marL="0" indent="0">
              <a:buNone/>
            </a:pPr>
            <a:endParaRPr lang="fr-FR" sz="2000" b="1" dirty="0">
              <a:latin typeface="Courier New" panose="02070309020205020404" pitchFamily="49" charset="0"/>
              <a:cs typeface="Courier New" panose="02070309020205020404" pitchFamily="49" charset="0"/>
            </a:endParaRPr>
          </a:p>
          <a:p>
            <a:pPr marL="0" indent="0">
              <a:buNone/>
            </a:pPr>
            <a:r>
              <a:rPr lang="fr-FR" sz="2000" b="1" dirty="0">
                <a:latin typeface="Courier New" panose="02070309020205020404" pitchFamily="49" charset="0"/>
                <a:cs typeface="Courier New" panose="02070309020205020404" pitchFamily="49" charset="0"/>
              </a:rPr>
              <a:t>&lt;div class=WordSection1&gt;</a:t>
            </a:r>
          </a:p>
          <a:p>
            <a:pPr marL="0" indent="0">
              <a:buNone/>
            </a:pPr>
            <a:endParaRPr lang="fr-FR" sz="2000" b="1" dirty="0">
              <a:latin typeface="Courier New" panose="02070309020205020404" pitchFamily="49" charset="0"/>
              <a:cs typeface="Courier New" panose="02070309020205020404" pitchFamily="49" charset="0"/>
            </a:endParaRPr>
          </a:p>
          <a:p>
            <a:pPr marL="0" indent="0">
              <a:buNone/>
            </a:pPr>
            <a:r>
              <a:rPr lang="fr-FR" sz="2000" b="1" dirty="0">
                <a:latin typeface="Courier New" panose="02070309020205020404" pitchFamily="49" charset="0"/>
                <a:cs typeface="Courier New" panose="02070309020205020404" pitchFamily="49" charset="0"/>
              </a:rPr>
              <a:t>&lt;p class=</a:t>
            </a:r>
            <a:r>
              <a:rPr lang="fr-FR" sz="2000" b="1" dirty="0" err="1">
                <a:latin typeface="Courier New" panose="02070309020205020404" pitchFamily="49" charset="0"/>
                <a:cs typeface="Courier New" panose="02070309020205020404" pitchFamily="49" charset="0"/>
              </a:rPr>
              <a:t>MsoNormal</a:t>
            </a:r>
            <a:r>
              <a:rPr lang="fr-FR" sz="2000" b="1" dirty="0">
                <a:latin typeface="Courier New" panose="02070309020205020404" pitchFamily="49" charset="0"/>
                <a:cs typeface="Courier New" panose="02070309020205020404" pitchFamily="49" charset="0"/>
              </a:rPr>
              <a:t>&gt;&lt;</a:t>
            </a:r>
            <a:r>
              <a:rPr lang="fr-FR" sz="2000" b="1" dirty="0" err="1">
                <a:latin typeface="Courier New" panose="02070309020205020404" pitchFamily="49" charset="0"/>
                <a:cs typeface="Courier New" panose="02070309020205020404" pitchFamily="49" charset="0"/>
              </a:rPr>
              <a:t>span</a:t>
            </a:r>
            <a:r>
              <a:rPr lang="fr-FR" sz="2000" b="1" dirty="0">
                <a:latin typeface="Courier New" panose="02070309020205020404" pitchFamily="49" charset="0"/>
                <a:cs typeface="Courier New" panose="02070309020205020404" pitchFamily="49" charset="0"/>
              </a:rPr>
              <a:t> </a:t>
            </a:r>
            <a:r>
              <a:rPr lang="fr-FR" sz="2000" b="1" dirty="0" err="1">
                <a:latin typeface="Courier New" panose="02070309020205020404" pitchFamily="49" charset="0"/>
                <a:cs typeface="Courier New" panose="02070309020205020404" pitchFamily="49" charset="0"/>
              </a:rPr>
              <a:t>lang</a:t>
            </a:r>
            <a:r>
              <a:rPr lang="fr-FR" sz="2000" b="1" dirty="0">
                <a:latin typeface="Courier New" panose="02070309020205020404" pitchFamily="49" charset="0"/>
                <a:cs typeface="Courier New" panose="02070309020205020404" pitchFamily="49" charset="0"/>
              </a:rPr>
              <a:t>=EN-US style</a:t>
            </a:r>
            <a:r>
              <a:rPr lang="fr-FR" sz="2000" b="1" dirty="0" smtClean="0">
                <a:latin typeface="Courier New" panose="02070309020205020404" pitchFamily="49" charset="0"/>
                <a:cs typeface="Courier New" panose="02070309020205020404" pitchFamily="49" charset="0"/>
              </a:rPr>
              <a:t>=</a:t>
            </a:r>
          </a:p>
          <a:p>
            <a:pPr marL="0" indent="0">
              <a:buNone/>
            </a:pPr>
            <a:r>
              <a:rPr lang="fr-FR" sz="2000" b="1" dirty="0" smtClean="0">
                <a:latin typeface="Courier New" panose="02070309020205020404" pitchFamily="49" charset="0"/>
                <a:cs typeface="Courier New" panose="02070309020205020404" pitchFamily="49" charset="0"/>
              </a:rPr>
              <a:t>'</a:t>
            </a:r>
            <a:r>
              <a:rPr lang="fr-FR" sz="2000" b="1" dirty="0" err="1" smtClean="0">
                <a:latin typeface="Courier New" panose="02070309020205020404" pitchFamily="49" charset="0"/>
                <a:cs typeface="Courier New" panose="02070309020205020404" pitchFamily="49" charset="0"/>
              </a:rPr>
              <a:t>font-f</a:t>
            </a:r>
            <a:r>
              <a:rPr lang="fr-FR" sz="2000" b="1" dirty="0" smtClean="0">
                <a:latin typeface="Courier New" panose="02070309020205020404" pitchFamily="49" charset="0"/>
                <a:cs typeface="Courier New" panose="02070309020205020404" pitchFamily="49" charset="0"/>
              </a:rPr>
              <a:t>amily</a:t>
            </a:r>
            <a:r>
              <a:rPr lang="fr-FR" sz="2000" b="1" dirty="0">
                <a:latin typeface="Courier New" panose="02070309020205020404" pitchFamily="49" charset="0"/>
                <a:cs typeface="Courier New" panose="02070309020205020404" pitchFamily="49" charset="0"/>
              </a:rPr>
              <a:t>:"Arial Unicode MS",</a:t>
            </a:r>
            <a:r>
              <a:rPr lang="fr-FR" sz="2000" b="1" dirty="0" smtClean="0">
                <a:latin typeface="Courier New" panose="02070309020205020404" pitchFamily="49" charset="0"/>
                <a:cs typeface="Courier New" panose="02070309020205020404" pitchFamily="49" charset="0"/>
              </a:rPr>
              <a:t>sans-serif'&gt;</a:t>
            </a:r>
          </a:p>
          <a:p>
            <a:pPr marL="0" indent="0">
              <a:buNone/>
            </a:pPr>
            <a:r>
              <a:rPr lang="fr-FR" sz="2000" b="1" dirty="0" smtClean="0">
                <a:solidFill>
                  <a:schemeClr val="accent2">
                    <a:lumMod val="50000"/>
                  </a:schemeClr>
                </a:solidFill>
                <a:latin typeface="Courier New" panose="02070309020205020404" pitchFamily="49" charset="0"/>
                <a:cs typeface="Courier New" panose="02070309020205020404" pitchFamily="49" charset="0"/>
              </a:rPr>
              <a:t>&amp;#</a:t>
            </a:r>
            <a:r>
              <a:rPr lang="fr-FR" sz="2000" b="1" dirty="0">
                <a:solidFill>
                  <a:schemeClr val="accent2">
                    <a:lumMod val="50000"/>
                  </a:schemeClr>
                </a:solidFill>
                <a:latin typeface="Courier New" panose="02070309020205020404" pitchFamily="49" charset="0"/>
                <a:cs typeface="Courier New" panose="02070309020205020404" pitchFamily="49" charset="0"/>
              </a:rPr>
              <a:t>34675;&amp;#34902;&amp;#34685;&amp;#34686;</a:t>
            </a:r>
            <a:r>
              <a:rPr lang="fr-FR" sz="2000" b="1" dirty="0">
                <a:latin typeface="Courier New" panose="02070309020205020404" pitchFamily="49" charset="0"/>
                <a:cs typeface="Courier New" panose="02070309020205020404" pitchFamily="49" charset="0"/>
              </a:rPr>
              <a:t>&lt;/span&gt;&lt;/p&gt;</a:t>
            </a:r>
          </a:p>
          <a:p>
            <a:pPr marL="0" indent="0">
              <a:buNone/>
            </a:pPr>
            <a:endParaRPr lang="fr-FR" sz="2000" b="1" dirty="0">
              <a:latin typeface="Courier New" panose="02070309020205020404" pitchFamily="49" charset="0"/>
              <a:cs typeface="Courier New" panose="02070309020205020404" pitchFamily="49" charset="0"/>
            </a:endParaRPr>
          </a:p>
          <a:p>
            <a:pPr marL="0" indent="0">
              <a:buNone/>
            </a:pPr>
            <a:r>
              <a:rPr lang="fr-FR" sz="2000" b="1" dirty="0">
                <a:latin typeface="Courier New" panose="02070309020205020404" pitchFamily="49" charset="0"/>
                <a:cs typeface="Courier New" panose="02070309020205020404" pitchFamily="49" charset="0"/>
              </a:rPr>
              <a:t>&lt;/div&gt;</a:t>
            </a:r>
          </a:p>
          <a:p>
            <a:pPr marL="0" indent="0">
              <a:buNone/>
            </a:pPr>
            <a:endParaRPr lang="fr-FR" sz="2000" b="1" dirty="0">
              <a:latin typeface="Courier New" panose="02070309020205020404" pitchFamily="49" charset="0"/>
              <a:cs typeface="Courier New" panose="02070309020205020404" pitchFamily="49" charset="0"/>
            </a:endParaRPr>
          </a:p>
          <a:p>
            <a:pPr marL="0" indent="0">
              <a:buNone/>
            </a:pPr>
            <a:r>
              <a:rPr lang="fr-FR" sz="2000" b="1" dirty="0">
                <a:latin typeface="Courier New" panose="02070309020205020404" pitchFamily="49" charset="0"/>
                <a:cs typeface="Courier New" panose="02070309020205020404" pitchFamily="49" charset="0"/>
              </a:rPr>
              <a:t>&lt;/body&gt;</a:t>
            </a:r>
          </a:p>
          <a:p>
            <a:pPr marL="0" indent="0">
              <a:buNone/>
            </a:pPr>
            <a:endParaRPr lang="fr-FR" sz="2000" b="1" dirty="0">
              <a:latin typeface="Courier New" panose="02070309020205020404" pitchFamily="49" charset="0"/>
              <a:cs typeface="Courier New" panose="02070309020205020404" pitchFamily="49" charset="0"/>
            </a:endParaRPr>
          </a:p>
          <a:p>
            <a:pPr marL="0" indent="0">
              <a:buNone/>
            </a:pPr>
            <a:r>
              <a:rPr lang="fr-FR" sz="2000" b="1" dirty="0">
                <a:latin typeface="Courier New" panose="02070309020205020404" pitchFamily="49" charset="0"/>
                <a:cs typeface="Courier New" panose="02070309020205020404" pitchFamily="49" charset="0"/>
              </a:rPr>
              <a:t>&lt;/html&gt;</a:t>
            </a:r>
            <a:endParaRPr lang="fr-FR" sz="2000" b="1" dirty="0" smtClean="0">
              <a:latin typeface="Courier New" panose="02070309020205020404" pitchFamily="49" charset="0"/>
              <a:cs typeface="Courier New" panose="02070309020205020404" pitchFamily="49" charset="0"/>
            </a:endParaRPr>
          </a:p>
          <a:p>
            <a:pPr marL="457200" indent="-457200">
              <a:buFont typeface="+mj-lt"/>
              <a:buAutoNum type="arabicPeriod"/>
            </a:pPr>
            <a:endParaRPr lang="fr-FR" sz="2000" dirty="0" smtClean="0"/>
          </a:p>
          <a:p>
            <a:pPr marL="0" indent="0">
              <a:buFont typeface="Arial" charset="0"/>
              <a:buNone/>
            </a:pPr>
            <a:endParaRPr dirty="0" smtClean="0"/>
          </a:p>
        </p:txBody>
      </p:sp>
      <p:sp>
        <p:nvSpPr>
          <p:cNvPr id="3" name="Ellipse 2"/>
          <p:cNvSpPr/>
          <p:nvPr/>
        </p:nvSpPr>
        <p:spPr>
          <a:xfrm>
            <a:off x="395536" y="4005064"/>
            <a:ext cx="4968552" cy="5760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780395729"/>
      </p:ext>
    </p:extLst>
  </p:cSld>
  <p:clrMapOvr>
    <a:masterClrMapping/>
  </p:clrMapOvr>
  <p:transition spd="slow">
    <p:wipe dir="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re 1"/>
          <p:cNvSpPr>
            <a:spLocks noGrp="1"/>
          </p:cNvSpPr>
          <p:nvPr>
            <p:ph type="title"/>
          </p:nvPr>
        </p:nvSpPr>
        <p:spPr>
          <a:xfrm>
            <a:off x="762000" y="269875"/>
            <a:ext cx="8077200" cy="1143000"/>
          </a:xfrm>
        </p:spPr>
        <p:txBody>
          <a:bodyPr/>
          <a:lstStyle/>
          <a:p>
            <a:r>
              <a:rPr smtClean="0"/>
              <a:t>Les caractères spéciaux</a:t>
            </a:r>
          </a:p>
        </p:txBody>
      </p:sp>
      <p:sp>
        <p:nvSpPr>
          <p:cNvPr id="3" name="Espace réservé du contenu 2"/>
          <p:cNvSpPr>
            <a:spLocks noGrp="1"/>
          </p:cNvSpPr>
          <p:nvPr>
            <p:ph idx="1"/>
          </p:nvPr>
        </p:nvSpPr>
        <p:spPr>
          <a:xfrm>
            <a:off x="762000" y="1597025"/>
            <a:ext cx="8077200" cy="5072063"/>
          </a:xfrm>
        </p:spPr>
        <p:txBody>
          <a:bodyPr rtlCol="0"/>
          <a:lstStyle/>
          <a:p>
            <a:pPr marL="514350" indent="-514350" fontAlgn="auto">
              <a:spcAft>
                <a:spcPts val="0"/>
              </a:spcAft>
              <a:buFont typeface="+mj-lt"/>
              <a:buAutoNum type="arabicPeriod" startAt="2"/>
              <a:defRPr/>
            </a:pPr>
            <a:r>
              <a:rPr sz="2000" dirty="0" smtClean="0"/>
              <a:t>Définir dans la page un jeu de caractères incluant les minuscules accentuées et les caractères spéciaux : </a:t>
            </a:r>
          </a:p>
          <a:p>
            <a:pPr marL="0" indent="0" fontAlgn="auto">
              <a:spcAft>
                <a:spcPts val="0"/>
              </a:spcAft>
              <a:buFont typeface="Arial" pitchFamily="34" charset="0"/>
              <a:buNone/>
              <a:defRPr/>
            </a:pPr>
            <a:r>
              <a:rPr sz="2000" b="1" dirty="0" smtClean="0">
                <a:solidFill>
                  <a:schemeClr val="accent2">
                    <a:lumMod val="75000"/>
                  </a:schemeClr>
                </a:solidFill>
              </a:rPr>
              <a:t>UTF8 : </a:t>
            </a:r>
          </a:p>
          <a:p>
            <a:pPr marL="0" indent="0" fontAlgn="auto">
              <a:spcAft>
                <a:spcPts val="0"/>
              </a:spcAft>
              <a:buFont typeface="Arial" pitchFamily="34" charset="0"/>
              <a:buNone/>
              <a:defRPr/>
            </a:pPr>
            <a:r>
              <a:rPr sz="2000" dirty="0" smtClean="0"/>
              <a:t>Chaque caractère est codé sous la forme d'un groupe de 1 à 4 octets. Les 128 premiers caractères sont identiques à ceux du codage ASCII (de 0 à 127), les suivants supérieurs à 127 définissent le codage UNICODE sur 2 à 4 octets. </a:t>
            </a:r>
            <a:r>
              <a:rPr sz="2000" dirty="0"/>
              <a:t>Par exemple,  </a:t>
            </a:r>
            <a:r>
              <a:rPr sz="2000" dirty="0" smtClean="0"/>
              <a:t>le </a:t>
            </a:r>
            <a:r>
              <a:rPr sz="2000" dirty="0"/>
              <a:t>caractère "€" (euro) se code par exemple sur 3 octets : 226, 130, et 172. </a:t>
            </a:r>
            <a:endParaRPr sz="2000" dirty="0" smtClean="0"/>
          </a:p>
          <a:p>
            <a:pPr marL="0" indent="0" fontAlgn="auto">
              <a:spcAft>
                <a:spcPts val="0"/>
              </a:spcAft>
              <a:buFont typeface="Arial" pitchFamily="34" charset="0"/>
              <a:buNone/>
              <a:defRPr/>
            </a:pPr>
            <a:r>
              <a:rPr sz="2000" b="1" dirty="0" smtClean="0">
                <a:solidFill>
                  <a:schemeClr val="accent2">
                    <a:lumMod val="75000"/>
                  </a:schemeClr>
                </a:solidFill>
              </a:rPr>
              <a:t>UTF16 : </a:t>
            </a:r>
          </a:p>
          <a:p>
            <a:pPr marL="0" indent="0" fontAlgn="auto">
              <a:spcAft>
                <a:spcPts val="0"/>
              </a:spcAft>
              <a:buFont typeface="Arial" pitchFamily="34" charset="0"/>
              <a:buNone/>
              <a:defRPr/>
            </a:pPr>
            <a:r>
              <a:rPr sz="2000" dirty="0" smtClean="0"/>
              <a:t>Chaque caractère est codé sur 1 ou 2 mots de 16 bits,</a:t>
            </a:r>
          </a:p>
          <a:p>
            <a:pPr marL="0" indent="0" fontAlgn="auto">
              <a:spcAft>
                <a:spcPts val="0"/>
              </a:spcAft>
              <a:buFont typeface="Arial" pitchFamily="34" charset="0"/>
              <a:buNone/>
              <a:defRPr/>
            </a:pPr>
            <a:r>
              <a:rPr sz="2000" b="1" dirty="0" smtClean="0">
                <a:solidFill>
                  <a:schemeClr val="accent2">
                    <a:lumMod val="75000"/>
                  </a:schemeClr>
                </a:solidFill>
              </a:rPr>
              <a:t>UTF32 :</a:t>
            </a:r>
          </a:p>
          <a:p>
            <a:pPr marL="0" indent="0" fontAlgn="auto">
              <a:spcAft>
                <a:spcPts val="0"/>
              </a:spcAft>
              <a:buFont typeface="Arial" pitchFamily="34" charset="0"/>
              <a:buNone/>
              <a:defRPr/>
            </a:pPr>
            <a:r>
              <a:rPr sz="2000" dirty="0" smtClean="0"/>
              <a:t>Chaque caractère est codé sur un mot de 32 bits.</a:t>
            </a:r>
          </a:p>
          <a:p>
            <a:pPr marL="0" indent="0" fontAlgn="auto">
              <a:spcAft>
                <a:spcPts val="0"/>
              </a:spcAft>
              <a:buFont typeface="Arial" pitchFamily="34" charset="0"/>
              <a:buNone/>
              <a:defRPr/>
            </a:pPr>
            <a:endParaRPr sz="2000" dirty="0" smtClean="0"/>
          </a:p>
          <a:p>
            <a:pPr marL="0" indent="0" fontAlgn="auto">
              <a:spcAft>
                <a:spcPts val="0"/>
              </a:spcAft>
              <a:buFont typeface="Arial" pitchFamily="34" charset="0"/>
              <a:buNone/>
              <a:defRPr/>
            </a:pPr>
            <a:r>
              <a:rPr sz="2000" dirty="0" smtClean="0"/>
              <a:t>Le plus utilisé aujourd'hui est UTF8,</a:t>
            </a:r>
          </a:p>
          <a:p>
            <a:pPr marL="0" indent="0" fontAlgn="auto">
              <a:spcAft>
                <a:spcPts val="0"/>
              </a:spcAft>
              <a:buFont typeface="Arial" pitchFamily="34" charset="0"/>
              <a:buNone/>
              <a:defRPr/>
            </a:pPr>
            <a:endParaRPr sz="2000" dirty="0"/>
          </a:p>
        </p:txBody>
      </p:sp>
    </p:spTree>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11188" y="274638"/>
            <a:ext cx="807561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fr-FR" sz="2400">
                <a:latin typeface="Verdana" pitchFamily="34" charset="0"/>
              </a:rPr>
              <a:t>Présentation</a:t>
            </a:r>
          </a:p>
        </p:txBody>
      </p:sp>
      <p:sp>
        <p:nvSpPr>
          <p:cNvPr id="4099" name="Rectangle 3"/>
          <p:cNvSpPr>
            <a:spLocks noChangeArrowheads="1"/>
          </p:cNvSpPr>
          <p:nvPr/>
        </p:nvSpPr>
        <p:spPr bwMode="auto">
          <a:xfrm>
            <a:off x="684213" y="1236663"/>
            <a:ext cx="8208962"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fontAlgn="auto">
              <a:spcBef>
                <a:spcPct val="20000"/>
              </a:spcBef>
              <a:spcAft>
                <a:spcPts val="0"/>
              </a:spcAft>
              <a:defRPr/>
            </a:pPr>
            <a:r>
              <a:rPr lang="fr-FR" sz="1600" b="1" dirty="0">
                <a:solidFill>
                  <a:schemeClr val="tx2">
                    <a:lumMod val="50000"/>
                  </a:schemeClr>
                </a:solidFill>
                <a:latin typeface="Verdana" pitchFamily="34" charset="0"/>
                <a:cs typeface="+mn-cs"/>
              </a:rPr>
              <a:t>HTML:</a:t>
            </a:r>
            <a:r>
              <a:rPr lang="fr-FR" sz="1600" dirty="0">
                <a:latin typeface="Verdana" pitchFamily="34" charset="0"/>
                <a:cs typeface="+mn-cs"/>
              </a:rPr>
              <a:t> langage de marquage hypertexte (HyperText </a:t>
            </a:r>
            <a:r>
              <a:rPr lang="fr-FR" sz="1600" dirty="0" err="1">
                <a:latin typeface="Verdana" pitchFamily="34" charset="0"/>
                <a:cs typeface="+mn-cs"/>
              </a:rPr>
              <a:t>Markup</a:t>
            </a:r>
            <a:r>
              <a:rPr lang="fr-FR" sz="1600" dirty="0">
                <a:latin typeface="Verdana" pitchFamily="34" charset="0"/>
                <a:cs typeface="+mn-cs"/>
              </a:rPr>
              <a:t> </a:t>
            </a:r>
            <a:r>
              <a:rPr lang="fr-FR" sz="1600" dirty="0" err="1">
                <a:latin typeface="Verdana" pitchFamily="34" charset="0"/>
                <a:cs typeface="+mn-cs"/>
              </a:rPr>
              <a:t>Language</a:t>
            </a:r>
            <a:r>
              <a:rPr lang="fr-FR" sz="1600" dirty="0">
                <a:latin typeface="Verdana" pitchFamily="34" charset="0"/>
                <a:cs typeface="+mn-cs"/>
              </a:rPr>
              <a:t> en anglais). Il s’agit du langage de base du Web (World Wide Web).</a:t>
            </a:r>
          </a:p>
          <a:p>
            <a:pPr marL="342900" indent="-342900" algn="just" fontAlgn="auto">
              <a:spcBef>
                <a:spcPct val="20000"/>
              </a:spcBef>
              <a:spcAft>
                <a:spcPts val="0"/>
              </a:spcAft>
              <a:defRPr/>
            </a:pPr>
            <a:endParaRPr lang="fr-FR" sz="800" dirty="0">
              <a:latin typeface="Verdana" pitchFamily="34" charset="0"/>
              <a:cs typeface="+mn-cs"/>
            </a:endParaRPr>
          </a:p>
          <a:p>
            <a:pPr marL="342900" indent="-342900" algn="just" fontAlgn="auto">
              <a:spcBef>
                <a:spcPct val="20000"/>
              </a:spcBef>
              <a:spcAft>
                <a:spcPts val="0"/>
              </a:spcAft>
              <a:defRPr/>
            </a:pPr>
            <a:r>
              <a:rPr lang="fr-FR" sz="1600" dirty="0">
                <a:latin typeface="Verdana" pitchFamily="34" charset="0"/>
                <a:cs typeface="+mn-cs"/>
              </a:rPr>
              <a:t>HTML n’est pas un langage de programmation proprement dit, mais plutôt un code de </a:t>
            </a:r>
            <a:r>
              <a:rPr lang="fr-FR" sz="1600" dirty="0" err="1">
                <a:latin typeface="Verdana" pitchFamily="34" charset="0"/>
                <a:cs typeface="+mn-cs"/>
              </a:rPr>
              <a:t>présention</a:t>
            </a:r>
            <a:r>
              <a:rPr lang="fr-FR" sz="1600" dirty="0">
                <a:latin typeface="Verdana" pitchFamily="34" charset="0"/>
                <a:cs typeface="+mn-cs"/>
              </a:rPr>
              <a:t>. Il permet de décrire la page Web élément par élément en se servant de balises de description.</a:t>
            </a:r>
          </a:p>
          <a:p>
            <a:pPr marL="342900" indent="-342900" algn="just" fontAlgn="auto">
              <a:spcBef>
                <a:spcPct val="20000"/>
              </a:spcBef>
              <a:spcAft>
                <a:spcPts val="0"/>
              </a:spcAft>
              <a:defRPr/>
            </a:pPr>
            <a:endParaRPr lang="fr-FR" sz="800" dirty="0">
              <a:latin typeface="Verdana" pitchFamily="34" charset="0"/>
              <a:cs typeface="+mn-cs"/>
            </a:endParaRPr>
          </a:p>
          <a:p>
            <a:pPr marL="342900" indent="-342900" algn="just" fontAlgn="auto">
              <a:spcBef>
                <a:spcPct val="20000"/>
              </a:spcBef>
              <a:spcAft>
                <a:spcPts val="0"/>
              </a:spcAft>
              <a:defRPr/>
            </a:pPr>
            <a:r>
              <a:rPr lang="fr-FR" sz="1600" dirty="0">
                <a:latin typeface="Verdana" pitchFamily="34" charset="0"/>
                <a:cs typeface="+mn-cs"/>
              </a:rPr>
              <a:t>Le code HTML est déchiffré par le navigateur du client. Tous les navigateurs existant reconnaissent plus ou moins parfaitement la syntaxe HTML. </a:t>
            </a:r>
          </a:p>
          <a:p>
            <a:pPr marL="342900" indent="-342900" algn="just" fontAlgn="auto">
              <a:spcBef>
                <a:spcPct val="20000"/>
              </a:spcBef>
              <a:spcAft>
                <a:spcPts val="0"/>
              </a:spcAft>
              <a:defRPr/>
            </a:pPr>
            <a:r>
              <a:rPr lang="fr-FR" sz="1600" dirty="0">
                <a:latin typeface="Verdana" pitchFamily="34" charset="0"/>
                <a:cs typeface="+mn-cs"/>
              </a:rPr>
              <a:t>Les pages web faites uniquement avec HTML ont comme extension .htm ou encore .html.</a:t>
            </a:r>
          </a:p>
          <a:p>
            <a:pPr marL="342900" indent="-342900" algn="just" fontAlgn="auto">
              <a:spcBef>
                <a:spcPct val="20000"/>
              </a:spcBef>
              <a:spcAft>
                <a:spcPts val="0"/>
              </a:spcAft>
              <a:defRPr/>
            </a:pPr>
            <a:endParaRPr lang="fr-FR" sz="800" dirty="0">
              <a:latin typeface="Verdana" pitchFamily="34" charset="0"/>
              <a:cs typeface="+mn-cs"/>
            </a:endParaRPr>
          </a:p>
          <a:p>
            <a:pPr marL="342900" indent="-342900" algn="just" fontAlgn="auto">
              <a:spcBef>
                <a:spcPct val="20000"/>
              </a:spcBef>
              <a:spcAft>
                <a:spcPts val="0"/>
              </a:spcAft>
              <a:defRPr/>
            </a:pPr>
            <a:r>
              <a:rPr lang="fr-FR" sz="1600" dirty="0">
                <a:latin typeface="Verdana" pitchFamily="34" charset="0"/>
                <a:cs typeface="+mn-cs"/>
              </a:rPr>
              <a:t>L’édition d’une page web en code HTML est fastidieux. Il existe des logiciels d’édition des pages Web (éditeurs web) qui permettent de générer le code HTML tout en offrant au développeur une interface conviviale en mode création. Inconvénient : la lourdeur des pages (ex : Dreamweaver,  Word, …)</a:t>
            </a:r>
          </a:p>
          <a:p>
            <a:pPr marL="342900" indent="-342900" algn="just" fontAlgn="auto">
              <a:spcBef>
                <a:spcPct val="20000"/>
              </a:spcBef>
              <a:spcAft>
                <a:spcPts val="0"/>
              </a:spcAft>
              <a:defRPr/>
            </a:pPr>
            <a:endParaRPr lang="fr-FR" sz="800" dirty="0">
              <a:latin typeface="Verdana" pitchFamily="34" charset="0"/>
              <a:cs typeface="+mn-cs"/>
            </a:endParaRPr>
          </a:p>
          <a:p>
            <a:pPr marL="342900" indent="-342900" algn="just" fontAlgn="auto">
              <a:spcBef>
                <a:spcPct val="20000"/>
              </a:spcBef>
              <a:spcAft>
                <a:spcPts val="0"/>
              </a:spcAft>
              <a:defRPr/>
            </a:pPr>
            <a:r>
              <a:rPr lang="fr-FR" sz="1600" dirty="0">
                <a:latin typeface="Verdana" pitchFamily="34" charset="0"/>
                <a:cs typeface="+mn-cs"/>
              </a:rPr>
              <a:t>Aujourd’hui, c’est l’utilisation de </a:t>
            </a:r>
            <a:r>
              <a:rPr lang="fr-FR" sz="1600" dirty="0" err="1">
                <a:latin typeface="Verdana" pitchFamily="34" charset="0"/>
                <a:cs typeface="+mn-cs"/>
              </a:rPr>
              <a:t>frameworks</a:t>
            </a:r>
            <a:r>
              <a:rPr lang="fr-FR" sz="1600" dirty="0">
                <a:latin typeface="Verdana" pitchFamily="34" charset="0"/>
                <a:cs typeface="+mn-cs"/>
              </a:rPr>
              <a:t> qui s’impose (</a:t>
            </a:r>
            <a:r>
              <a:rPr lang="fr-FR" sz="1600" dirty="0" err="1">
                <a:latin typeface="Verdana" pitchFamily="34" charset="0"/>
                <a:cs typeface="+mn-cs"/>
              </a:rPr>
              <a:t>Symphony</a:t>
            </a:r>
            <a:r>
              <a:rPr lang="fr-FR" sz="1600" dirty="0">
                <a:latin typeface="Verdana" pitchFamily="34" charset="0"/>
                <a:cs typeface="+mn-cs"/>
              </a:rPr>
              <a:t>, …). Ce sont des cadres de développement où les fonctions générales sont déjà écrites.</a:t>
            </a:r>
          </a:p>
          <a:p>
            <a:pPr marL="342900" indent="-342900" algn="just" fontAlgn="auto">
              <a:spcBef>
                <a:spcPct val="20000"/>
              </a:spcBef>
              <a:spcAft>
                <a:spcPts val="0"/>
              </a:spcAft>
              <a:defRPr/>
            </a:pPr>
            <a:endParaRPr lang="fr-FR" dirty="0">
              <a:solidFill>
                <a:srgbClr val="FFCC00"/>
              </a:solidFill>
              <a:latin typeface="Verdana" pitchFamily="34" charset="0"/>
              <a:cs typeface="+mn-cs"/>
            </a:endParaRPr>
          </a:p>
          <a:p>
            <a:pPr marL="342900" indent="-342900" algn="just" fontAlgn="auto">
              <a:spcBef>
                <a:spcPct val="20000"/>
              </a:spcBef>
              <a:spcAft>
                <a:spcPts val="0"/>
              </a:spcAft>
              <a:defRPr/>
            </a:pPr>
            <a:endParaRPr lang="fr-FR" dirty="0">
              <a:solidFill>
                <a:schemeClr val="bg1"/>
              </a:solidFill>
              <a:latin typeface="Verdana" pitchFamily="34" charset="0"/>
              <a:cs typeface="+mn-cs"/>
            </a:endParaRPr>
          </a:p>
        </p:txBody>
      </p:sp>
    </p:spTree>
  </p:cSld>
  <p:clrMapOvr>
    <a:masterClrMapping/>
  </p:clrMapOvr>
  <p:transition spd="slow">
    <p:wipe dir="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re 1"/>
          <p:cNvSpPr>
            <a:spLocks noGrp="1"/>
          </p:cNvSpPr>
          <p:nvPr>
            <p:ph type="title"/>
          </p:nvPr>
        </p:nvSpPr>
        <p:spPr>
          <a:xfrm>
            <a:off x="762000" y="269875"/>
            <a:ext cx="8077200" cy="1143000"/>
          </a:xfrm>
        </p:spPr>
        <p:txBody>
          <a:bodyPr/>
          <a:lstStyle/>
          <a:p>
            <a:r>
              <a:rPr dirty="0" smtClean="0"/>
              <a:t>Format de la page</a:t>
            </a:r>
          </a:p>
        </p:txBody>
      </p:sp>
      <p:sp>
        <p:nvSpPr>
          <p:cNvPr id="3" name="Espace réservé du contenu 2"/>
          <p:cNvSpPr>
            <a:spLocks noGrp="1"/>
          </p:cNvSpPr>
          <p:nvPr>
            <p:ph idx="1"/>
          </p:nvPr>
        </p:nvSpPr>
        <p:spPr>
          <a:xfrm>
            <a:off x="611188" y="1597025"/>
            <a:ext cx="8424862" cy="4297363"/>
          </a:xfrm>
        </p:spPr>
        <p:txBody>
          <a:bodyPr rtlCol="0">
            <a:normAutofit lnSpcReduction="10000"/>
          </a:bodyPr>
          <a:lstStyle/>
          <a:p>
            <a:pPr marL="0" indent="0" fontAlgn="auto">
              <a:spcAft>
                <a:spcPts val="0"/>
              </a:spcAft>
              <a:buNone/>
              <a:defRPr/>
            </a:pPr>
            <a:r>
              <a:rPr lang="fr-FR" sz="1800" b="1" dirty="0" smtClean="0">
                <a:solidFill>
                  <a:schemeClr val="accent2">
                    <a:lumMod val="75000"/>
                  </a:schemeClr>
                </a:solidFill>
              </a:rPr>
              <a:t>HTML 4 - XHTML</a:t>
            </a:r>
            <a:endParaRPr sz="1800" b="1" dirty="0" smtClean="0">
              <a:solidFill>
                <a:schemeClr val="accent2">
                  <a:lumMod val="75000"/>
                </a:schemeClr>
              </a:solidFill>
            </a:endParaRPr>
          </a:p>
          <a:p>
            <a:pPr fontAlgn="auto">
              <a:spcAft>
                <a:spcPts val="0"/>
              </a:spcAft>
              <a:buFont typeface="Arial" pitchFamily="34" charset="0"/>
              <a:buChar char="•"/>
              <a:defRPr/>
            </a:pPr>
            <a:r>
              <a:rPr sz="1800" dirty="0" smtClean="0">
                <a:solidFill>
                  <a:schemeClr val="bg1">
                    <a:lumMod val="50000"/>
                  </a:schemeClr>
                </a:solidFill>
              </a:rPr>
              <a:t>&lt;</a:t>
            </a:r>
            <a:r>
              <a:rPr sz="1800" dirty="0">
                <a:solidFill>
                  <a:schemeClr val="bg1">
                    <a:lumMod val="50000"/>
                  </a:schemeClr>
                </a:solidFill>
              </a:rPr>
              <a:t>html&gt;</a:t>
            </a:r>
          </a:p>
          <a:p>
            <a:pPr fontAlgn="auto">
              <a:spcAft>
                <a:spcPts val="0"/>
              </a:spcAft>
              <a:buFont typeface="Arial" pitchFamily="34" charset="0"/>
              <a:buChar char="•"/>
              <a:defRPr/>
            </a:pPr>
            <a:r>
              <a:rPr sz="1800" dirty="0">
                <a:solidFill>
                  <a:schemeClr val="bg1">
                    <a:lumMod val="50000"/>
                  </a:schemeClr>
                </a:solidFill>
              </a:rPr>
              <a:t>&lt;</a:t>
            </a:r>
            <a:r>
              <a:rPr sz="1800" dirty="0" err="1">
                <a:solidFill>
                  <a:schemeClr val="bg1">
                    <a:lumMod val="50000"/>
                  </a:schemeClr>
                </a:solidFill>
              </a:rPr>
              <a:t>head</a:t>
            </a:r>
            <a:r>
              <a:rPr sz="1800" dirty="0">
                <a:solidFill>
                  <a:schemeClr val="bg1">
                    <a:lumMod val="50000"/>
                  </a:schemeClr>
                </a:solidFill>
              </a:rPr>
              <a:t>&gt;</a:t>
            </a:r>
          </a:p>
          <a:p>
            <a:pPr fontAlgn="auto">
              <a:spcAft>
                <a:spcPts val="0"/>
              </a:spcAft>
              <a:buFont typeface="Arial" pitchFamily="34" charset="0"/>
              <a:buChar char="•"/>
              <a:defRPr/>
            </a:pPr>
            <a:r>
              <a:rPr sz="2000" b="1" dirty="0">
                <a:solidFill>
                  <a:schemeClr val="accent2">
                    <a:lumMod val="50000"/>
                  </a:schemeClr>
                </a:solidFill>
              </a:rPr>
              <a:t>&lt;</a:t>
            </a:r>
            <a:r>
              <a:rPr sz="2000" b="1" dirty="0" err="1">
                <a:solidFill>
                  <a:schemeClr val="accent2">
                    <a:lumMod val="50000"/>
                  </a:schemeClr>
                </a:solidFill>
              </a:rPr>
              <a:t>meta</a:t>
            </a:r>
            <a:r>
              <a:rPr sz="2000" b="1" dirty="0">
                <a:solidFill>
                  <a:schemeClr val="accent2">
                    <a:lumMod val="50000"/>
                  </a:schemeClr>
                </a:solidFill>
              </a:rPr>
              <a:t> http-</a:t>
            </a:r>
            <a:r>
              <a:rPr sz="2000" b="1" dirty="0" err="1">
                <a:solidFill>
                  <a:schemeClr val="accent2">
                    <a:lumMod val="50000"/>
                  </a:schemeClr>
                </a:solidFill>
              </a:rPr>
              <a:t>equiv</a:t>
            </a:r>
            <a:r>
              <a:rPr sz="2000" b="1" dirty="0">
                <a:solidFill>
                  <a:schemeClr val="accent2">
                    <a:lumMod val="50000"/>
                  </a:schemeClr>
                </a:solidFill>
              </a:rPr>
              <a:t>="content-type" content="</a:t>
            </a:r>
            <a:r>
              <a:rPr sz="2000" b="1" dirty="0" err="1">
                <a:solidFill>
                  <a:schemeClr val="accent2">
                    <a:lumMod val="50000"/>
                  </a:schemeClr>
                </a:solidFill>
              </a:rPr>
              <a:t>text</a:t>
            </a:r>
            <a:r>
              <a:rPr sz="2000" b="1" dirty="0">
                <a:solidFill>
                  <a:schemeClr val="accent2">
                    <a:lumMod val="50000"/>
                  </a:schemeClr>
                </a:solidFill>
              </a:rPr>
              <a:t>/html; </a:t>
            </a:r>
            <a:r>
              <a:rPr sz="2000" b="1" dirty="0" err="1">
                <a:solidFill>
                  <a:schemeClr val="accent2">
                    <a:lumMod val="50000"/>
                  </a:schemeClr>
                </a:solidFill>
              </a:rPr>
              <a:t>charset</a:t>
            </a:r>
            <a:r>
              <a:rPr sz="2000" b="1" dirty="0">
                <a:solidFill>
                  <a:schemeClr val="accent2">
                    <a:lumMod val="50000"/>
                  </a:schemeClr>
                </a:solidFill>
              </a:rPr>
              <a:t>=utf8"/&gt;</a:t>
            </a:r>
          </a:p>
          <a:p>
            <a:pPr fontAlgn="auto">
              <a:spcAft>
                <a:spcPts val="0"/>
              </a:spcAft>
              <a:buFont typeface="Arial" pitchFamily="34" charset="0"/>
              <a:buChar char="•"/>
              <a:defRPr/>
            </a:pPr>
            <a:r>
              <a:rPr sz="2000" b="1" dirty="0">
                <a:solidFill>
                  <a:schemeClr val="accent2">
                    <a:lumMod val="50000"/>
                  </a:schemeClr>
                </a:solidFill>
              </a:rPr>
              <a:t>&lt;</a:t>
            </a:r>
            <a:r>
              <a:rPr sz="2000" b="1" dirty="0" err="1">
                <a:solidFill>
                  <a:schemeClr val="accent2">
                    <a:lumMod val="50000"/>
                  </a:schemeClr>
                </a:solidFill>
              </a:rPr>
              <a:t>meta</a:t>
            </a:r>
            <a:r>
              <a:rPr sz="2000" b="1" dirty="0">
                <a:solidFill>
                  <a:schemeClr val="accent2">
                    <a:lumMod val="50000"/>
                  </a:schemeClr>
                </a:solidFill>
              </a:rPr>
              <a:t> http-</a:t>
            </a:r>
            <a:r>
              <a:rPr sz="2000" b="1" dirty="0" err="1">
                <a:solidFill>
                  <a:schemeClr val="accent2">
                    <a:lumMod val="50000"/>
                  </a:schemeClr>
                </a:solidFill>
              </a:rPr>
              <a:t>equiv</a:t>
            </a:r>
            <a:r>
              <a:rPr sz="2000" b="1" dirty="0">
                <a:solidFill>
                  <a:schemeClr val="accent2">
                    <a:lumMod val="50000"/>
                  </a:schemeClr>
                </a:solidFill>
              </a:rPr>
              <a:t>="content-</a:t>
            </a:r>
            <a:r>
              <a:rPr sz="2000" b="1" dirty="0" err="1">
                <a:solidFill>
                  <a:schemeClr val="accent2">
                    <a:lumMod val="50000"/>
                  </a:schemeClr>
                </a:solidFill>
              </a:rPr>
              <a:t>language</a:t>
            </a:r>
            <a:r>
              <a:rPr sz="2000" b="1" dirty="0">
                <a:solidFill>
                  <a:schemeClr val="accent2">
                    <a:lumMod val="50000"/>
                  </a:schemeClr>
                </a:solidFill>
              </a:rPr>
              <a:t>" content="fr-FR"/&gt;</a:t>
            </a:r>
          </a:p>
          <a:p>
            <a:pPr fontAlgn="auto">
              <a:spcAft>
                <a:spcPts val="0"/>
              </a:spcAft>
              <a:buFont typeface="Arial" pitchFamily="34" charset="0"/>
              <a:buChar char="•"/>
              <a:defRPr/>
            </a:pPr>
            <a:r>
              <a:rPr sz="1800" dirty="0">
                <a:solidFill>
                  <a:schemeClr val="bg1">
                    <a:lumMod val="50000"/>
                  </a:schemeClr>
                </a:solidFill>
              </a:rPr>
              <a:t>&lt;/</a:t>
            </a:r>
            <a:r>
              <a:rPr sz="1800" dirty="0" err="1">
                <a:solidFill>
                  <a:schemeClr val="bg1">
                    <a:lumMod val="50000"/>
                  </a:schemeClr>
                </a:solidFill>
              </a:rPr>
              <a:t>head</a:t>
            </a:r>
            <a:r>
              <a:rPr sz="1800" dirty="0">
                <a:solidFill>
                  <a:schemeClr val="bg1">
                    <a:lumMod val="50000"/>
                  </a:schemeClr>
                </a:solidFill>
              </a:rPr>
              <a:t>&gt;</a:t>
            </a:r>
          </a:p>
          <a:p>
            <a:pPr fontAlgn="auto">
              <a:spcAft>
                <a:spcPts val="0"/>
              </a:spcAft>
              <a:buFont typeface="Arial" pitchFamily="34" charset="0"/>
              <a:buChar char="•"/>
              <a:defRPr/>
            </a:pPr>
            <a:r>
              <a:rPr sz="1800" dirty="0">
                <a:solidFill>
                  <a:schemeClr val="bg1">
                    <a:lumMod val="50000"/>
                  </a:schemeClr>
                </a:solidFill>
              </a:rPr>
              <a:t>&lt;body&gt;</a:t>
            </a:r>
          </a:p>
          <a:p>
            <a:pPr fontAlgn="auto">
              <a:spcAft>
                <a:spcPts val="0"/>
              </a:spcAft>
              <a:buFont typeface="Arial" pitchFamily="34" charset="0"/>
              <a:buChar char="•"/>
              <a:defRPr/>
            </a:pPr>
            <a:r>
              <a:rPr sz="1800" dirty="0">
                <a:solidFill>
                  <a:schemeClr val="bg1">
                    <a:lumMod val="50000"/>
                  </a:schemeClr>
                </a:solidFill>
              </a:rPr>
              <a:t>&lt;h1 </a:t>
            </a:r>
            <a:r>
              <a:rPr sz="1800" dirty="0" err="1">
                <a:solidFill>
                  <a:schemeClr val="bg1">
                    <a:lumMod val="50000"/>
                  </a:schemeClr>
                </a:solidFill>
              </a:rPr>
              <a:t>align</a:t>
            </a:r>
            <a:r>
              <a:rPr sz="1800" dirty="0">
                <a:solidFill>
                  <a:schemeClr val="bg1">
                    <a:lumMod val="50000"/>
                  </a:schemeClr>
                </a:solidFill>
              </a:rPr>
              <a:t>="center"&gt;Maison de la Formation&lt;/h1&gt;</a:t>
            </a:r>
          </a:p>
          <a:p>
            <a:pPr fontAlgn="auto">
              <a:spcAft>
                <a:spcPts val="0"/>
              </a:spcAft>
              <a:buFont typeface="Arial" pitchFamily="34" charset="0"/>
              <a:buChar char="•"/>
              <a:defRPr/>
            </a:pPr>
            <a:r>
              <a:rPr sz="1800" dirty="0">
                <a:solidFill>
                  <a:schemeClr val="bg1">
                    <a:lumMod val="50000"/>
                  </a:schemeClr>
                </a:solidFill>
              </a:rPr>
              <a:t>&lt;h2&gt;Heures d'ouverture :&lt;/h2&gt;</a:t>
            </a:r>
          </a:p>
          <a:p>
            <a:pPr fontAlgn="auto">
              <a:spcAft>
                <a:spcPts val="0"/>
              </a:spcAft>
              <a:buFont typeface="Arial" pitchFamily="34" charset="0"/>
              <a:buChar char="•"/>
              <a:defRPr/>
            </a:pPr>
            <a:r>
              <a:rPr sz="1800" b="1" dirty="0"/>
              <a:t>&lt;p&gt;Matin : 8H30 - 12H&lt;</a:t>
            </a:r>
            <a:r>
              <a:rPr sz="1800" b="1" dirty="0" err="1"/>
              <a:t>br</a:t>
            </a:r>
            <a:r>
              <a:rPr sz="1800" b="1" dirty="0"/>
              <a:t>/&gt;Après-midi : 13H30 - 18H&lt;/p&gt;</a:t>
            </a:r>
          </a:p>
          <a:p>
            <a:pPr fontAlgn="auto">
              <a:spcAft>
                <a:spcPts val="0"/>
              </a:spcAft>
              <a:buFont typeface="Arial" pitchFamily="34" charset="0"/>
              <a:buChar char="•"/>
              <a:defRPr/>
            </a:pPr>
            <a:r>
              <a:rPr sz="1800" dirty="0">
                <a:solidFill>
                  <a:schemeClr val="bg1">
                    <a:lumMod val="50000"/>
                  </a:schemeClr>
                </a:solidFill>
              </a:rPr>
              <a:t>&lt;h4 </a:t>
            </a:r>
            <a:r>
              <a:rPr sz="1800" dirty="0" err="1">
                <a:solidFill>
                  <a:schemeClr val="bg1">
                    <a:lumMod val="50000"/>
                  </a:schemeClr>
                </a:solidFill>
              </a:rPr>
              <a:t>align</a:t>
            </a:r>
            <a:r>
              <a:rPr sz="1800" dirty="0">
                <a:solidFill>
                  <a:schemeClr val="bg1">
                    <a:lumMod val="50000"/>
                  </a:schemeClr>
                </a:solidFill>
              </a:rPr>
              <a:t>="right"&gt;(hors vacances scolaires)&lt;/h4&gt;</a:t>
            </a:r>
          </a:p>
          <a:p>
            <a:pPr fontAlgn="auto">
              <a:spcAft>
                <a:spcPts val="0"/>
              </a:spcAft>
              <a:buFont typeface="Arial" pitchFamily="34" charset="0"/>
              <a:buChar char="•"/>
              <a:defRPr/>
            </a:pPr>
            <a:r>
              <a:rPr sz="1800" dirty="0">
                <a:solidFill>
                  <a:schemeClr val="bg1">
                    <a:lumMod val="50000"/>
                  </a:schemeClr>
                </a:solidFill>
              </a:rPr>
              <a:t>&lt;/body&gt;</a:t>
            </a:r>
          </a:p>
          <a:p>
            <a:pPr fontAlgn="auto">
              <a:spcAft>
                <a:spcPts val="0"/>
              </a:spcAft>
              <a:buFont typeface="Arial" pitchFamily="34" charset="0"/>
              <a:buChar char="•"/>
              <a:defRPr/>
            </a:pPr>
            <a:r>
              <a:rPr sz="1800" dirty="0">
                <a:solidFill>
                  <a:schemeClr val="bg1">
                    <a:lumMod val="50000"/>
                  </a:schemeClr>
                </a:solidFill>
              </a:rPr>
              <a:t>&lt;/html&gt;</a:t>
            </a:r>
          </a:p>
        </p:txBody>
      </p:sp>
    </p:spTree>
  </p:cSld>
  <p:clrMapOvr>
    <a:masterClrMapping/>
  </p:clrMapOvr>
  <p:transition spd="slow">
    <p:wipe di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re 1"/>
          <p:cNvSpPr>
            <a:spLocks noGrp="1"/>
          </p:cNvSpPr>
          <p:nvPr>
            <p:ph type="title"/>
          </p:nvPr>
        </p:nvSpPr>
        <p:spPr>
          <a:xfrm>
            <a:off x="762000" y="269875"/>
            <a:ext cx="8077200" cy="1143000"/>
          </a:xfrm>
        </p:spPr>
        <p:txBody>
          <a:bodyPr/>
          <a:lstStyle/>
          <a:p>
            <a:r>
              <a:rPr lang="fr-FR" dirty="0"/>
              <a:t>Format de la page</a:t>
            </a:r>
            <a:endParaRPr dirty="0" smtClean="0"/>
          </a:p>
        </p:txBody>
      </p:sp>
      <p:sp>
        <p:nvSpPr>
          <p:cNvPr id="3" name="Espace réservé du contenu 2"/>
          <p:cNvSpPr>
            <a:spLocks noGrp="1"/>
          </p:cNvSpPr>
          <p:nvPr>
            <p:ph idx="1"/>
          </p:nvPr>
        </p:nvSpPr>
        <p:spPr>
          <a:xfrm>
            <a:off x="611188" y="1597025"/>
            <a:ext cx="8424862" cy="4297363"/>
          </a:xfrm>
        </p:spPr>
        <p:txBody>
          <a:bodyPr rtlCol="0">
            <a:normAutofit/>
          </a:bodyPr>
          <a:lstStyle/>
          <a:p>
            <a:pPr marL="0" indent="0" fontAlgn="auto">
              <a:spcAft>
                <a:spcPts val="0"/>
              </a:spcAft>
              <a:buNone/>
              <a:defRPr/>
            </a:pPr>
            <a:r>
              <a:rPr lang="fr-FR" sz="1800" b="1" dirty="0" smtClean="0">
                <a:solidFill>
                  <a:schemeClr val="accent2">
                    <a:lumMod val="75000"/>
                  </a:schemeClr>
                </a:solidFill>
              </a:rPr>
              <a:t>HTML 5</a:t>
            </a:r>
            <a:endParaRPr sz="1800" b="1" dirty="0" smtClean="0">
              <a:solidFill>
                <a:schemeClr val="accent2">
                  <a:lumMod val="75000"/>
                </a:schemeClr>
              </a:solidFill>
            </a:endParaRPr>
          </a:p>
          <a:p>
            <a:pPr fontAlgn="auto">
              <a:spcAft>
                <a:spcPts val="0"/>
              </a:spcAft>
              <a:buFont typeface="Arial" pitchFamily="34" charset="0"/>
              <a:buChar char="•"/>
              <a:defRPr/>
            </a:pPr>
            <a:r>
              <a:rPr sz="1800" dirty="0" smtClean="0">
                <a:solidFill>
                  <a:schemeClr val="bg1">
                    <a:lumMod val="50000"/>
                  </a:schemeClr>
                </a:solidFill>
              </a:rPr>
              <a:t>&lt;</a:t>
            </a:r>
            <a:r>
              <a:rPr sz="1800" dirty="0">
                <a:solidFill>
                  <a:schemeClr val="bg1">
                    <a:lumMod val="50000"/>
                  </a:schemeClr>
                </a:solidFill>
              </a:rPr>
              <a:t>html&gt;</a:t>
            </a:r>
          </a:p>
          <a:p>
            <a:pPr fontAlgn="auto">
              <a:spcAft>
                <a:spcPts val="0"/>
              </a:spcAft>
              <a:buFont typeface="Arial" pitchFamily="34" charset="0"/>
              <a:buChar char="•"/>
              <a:defRPr/>
            </a:pPr>
            <a:r>
              <a:rPr sz="1800" dirty="0">
                <a:solidFill>
                  <a:schemeClr val="bg1">
                    <a:lumMod val="50000"/>
                  </a:schemeClr>
                </a:solidFill>
              </a:rPr>
              <a:t>&lt;</a:t>
            </a:r>
            <a:r>
              <a:rPr sz="1800" dirty="0" err="1">
                <a:solidFill>
                  <a:schemeClr val="bg1">
                    <a:lumMod val="50000"/>
                  </a:schemeClr>
                </a:solidFill>
              </a:rPr>
              <a:t>head</a:t>
            </a:r>
            <a:r>
              <a:rPr sz="1800" dirty="0">
                <a:solidFill>
                  <a:schemeClr val="bg1">
                    <a:lumMod val="50000"/>
                  </a:schemeClr>
                </a:solidFill>
              </a:rPr>
              <a:t>&gt;</a:t>
            </a:r>
          </a:p>
          <a:p>
            <a:pPr fontAlgn="auto">
              <a:spcAft>
                <a:spcPts val="0"/>
              </a:spcAft>
              <a:buFont typeface="Arial" pitchFamily="34" charset="0"/>
              <a:buChar char="•"/>
              <a:defRPr/>
            </a:pPr>
            <a:r>
              <a:rPr sz="2000" b="1" dirty="0">
                <a:solidFill>
                  <a:schemeClr val="accent2">
                    <a:lumMod val="50000"/>
                  </a:schemeClr>
                </a:solidFill>
              </a:rPr>
              <a:t>&lt;</a:t>
            </a:r>
            <a:r>
              <a:rPr sz="2000" b="1" dirty="0" err="1">
                <a:solidFill>
                  <a:schemeClr val="accent2">
                    <a:lumMod val="50000"/>
                  </a:schemeClr>
                </a:solidFill>
              </a:rPr>
              <a:t>meta</a:t>
            </a:r>
            <a:r>
              <a:rPr sz="2000" b="1" dirty="0">
                <a:solidFill>
                  <a:schemeClr val="accent2">
                    <a:lumMod val="50000"/>
                  </a:schemeClr>
                </a:solidFill>
              </a:rPr>
              <a:t> </a:t>
            </a:r>
            <a:r>
              <a:rPr sz="2000" b="1" dirty="0" err="1" smtClean="0">
                <a:solidFill>
                  <a:schemeClr val="accent2">
                    <a:lumMod val="50000"/>
                  </a:schemeClr>
                </a:solidFill>
              </a:rPr>
              <a:t>charset</a:t>
            </a:r>
            <a:r>
              <a:rPr sz="2000" b="1" dirty="0" smtClean="0">
                <a:solidFill>
                  <a:schemeClr val="accent2">
                    <a:lumMod val="50000"/>
                  </a:schemeClr>
                </a:solidFill>
              </a:rPr>
              <a:t>=UTF-8"/&gt;</a:t>
            </a:r>
            <a:endParaRPr sz="2000" b="1" dirty="0">
              <a:solidFill>
                <a:schemeClr val="accent2">
                  <a:lumMod val="50000"/>
                </a:schemeClr>
              </a:solidFill>
            </a:endParaRPr>
          </a:p>
          <a:p>
            <a:pPr fontAlgn="auto">
              <a:spcAft>
                <a:spcPts val="0"/>
              </a:spcAft>
              <a:buFont typeface="Arial" pitchFamily="34" charset="0"/>
              <a:buChar char="•"/>
              <a:defRPr/>
            </a:pPr>
            <a:r>
              <a:rPr sz="1800" dirty="0" smtClean="0">
                <a:solidFill>
                  <a:schemeClr val="bg1">
                    <a:lumMod val="50000"/>
                  </a:schemeClr>
                </a:solidFill>
              </a:rPr>
              <a:t>&lt;/</a:t>
            </a:r>
            <a:r>
              <a:rPr sz="1800" dirty="0" err="1">
                <a:solidFill>
                  <a:schemeClr val="bg1">
                    <a:lumMod val="50000"/>
                  </a:schemeClr>
                </a:solidFill>
              </a:rPr>
              <a:t>head</a:t>
            </a:r>
            <a:r>
              <a:rPr sz="1800" dirty="0">
                <a:solidFill>
                  <a:schemeClr val="bg1">
                    <a:lumMod val="50000"/>
                  </a:schemeClr>
                </a:solidFill>
              </a:rPr>
              <a:t>&gt;</a:t>
            </a:r>
          </a:p>
          <a:p>
            <a:pPr fontAlgn="auto">
              <a:spcAft>
                <a:spcPts val="0"/>
              </a:spcAft>
              <a:buFont typeface="Arial" pitchFamily="34" charset="0"/>
              <a:buChar char="•"/>
              <a:defRPr/>
            </a:pPr>
            <a:r>
              <a:rPr sz="1800" dirty="0">
                <a:solidFill>
                  <a:schemeClr val="bg1">
                    <a:lumMod val="50000"/>
                  </a:schemeClr>
                </a:solidFill>
              </a:rPr>
              <a:t>&lt;body&gt;</a:t>
            </a:r>
          </a:p>
          <a:p>
            <a:pPr fontAlgn="auto">
              <a:spcAft>
                <a:spcPts val="0"/>
              </a:spcAft>
              <a:buFont typeface="Arial" pitchFamily="34" charset="0"/>
              <a:buChar char="•"/>
              <a:defRPr/>
            </a:pPr>
            <a:r>
              <a:rPr sz="1800" dirty="0">
                <a:solidFill>
                  <a:schemeClr val="bg1">
                    <a:lumMod val="50000"/>
                  </a:schemeClr>
                </a:solidFill>
              </a:rPr>
              <a:t>&lt;h1 </a:t>
            </a:r>
            <a:r>
              <a:rPr lang="fr-FR" sz="1800" dirty="0">
                <a:solidFill>
                  <a:schemeClr val="bg1">
                    <a:lumMod val="50000"/>
                  </a:schemeClr>
                </a:solidFill>
              </a:rPr>
              <a:t>style="</a:t>
            </a:r>
            <a:r>
              <a:rPr lang="fr-FR" sz="1800" dirty="0" err="1" smtClean="0">
                <a:solidFill>
                  <a:schemeClr val="bg1">
                    <a:lumMod val="50000"/>
                  </a:schemeClr>
                </a:solidFill>
              </a:rPr>
              <a:t>text-align:</a:t>
            </a:r>
            <a:r>
              <a:rPr sz="1800" dirty="0" err="1" smtClean="0">
                <a:solidFill>
                  <a:schemeClr val="bg1">
                    <a:lumMod val="50000"/>
                  </a:schemeClr>
                </a:solidFill>
              </a:rPr>
              <a:t>center</a:t>
            </a:r>
            <a:r>
              <a:rPr sz="1800" dirty="0">
                <a:solidFill>
                  <a:schemeClr val="bg1">
                    <a:lumMod val="50000"/>
                  </a:schemeClr>
                </a:solidFill>
              </a:rPr>
              <a:t>"&gt;Maison de la Formation&lt;/h1&gt;</a:t>
            </a:r>
          </a:p>
          <a:p>
            <a:pPr fontAlgn="auto">
              <a:spcAft>
                <a:spcPts val="0"/>
              </a:spcAft>
              <a:buFont typeface="Arial" pitchFamily="34" charset="0"/>
              <a:buChar char="•"/>
              <a:defRPr/>
            </a:pPr>
            <a:r>
              <a:rPr sz="1800" dirty="0">
                <a:solidFill>
                  <a:schemeClr val="bg1">
                    <a:lumMod val="50000"/>
                  </a:schemeClr>
                </a:solidFill>
              </a:rPr>
              <a:t>&lt;h2&gt;Heures d'ouverture :&lt;/h2&gt;</a:t>
            </a:r>
          </a:p>
          <a:p>
            <a:pPr fontAlgn="auto">
              <a:spcAft>
                <a:spcPts val="0"/>
              </a:spcAft>
              <a:buFont typeface="Arial" pitchFamily="34" charset="0"/>
              <a:buChar char="•"/>
              <a:defRPr/>
            </a:pPr>
            <a:r>
              <a:rPr sz="1800" b="1" dirty="0"/>
              <a:t>&lt;p&gt;Matin : 8H30 - 12H&lt;</a:t>
            </a:r>
            <a:r>
              <a:rPr sz="1800" b="1" dirty="0" err="1"/>
              <a:t>br</a:t>
            </a:r>
            <a:r>
              <a:rPr sz="1800" b="1" dirty="0"/>
              <a:t>/&gt;Après-midi : 13H30 - 18H&lt;/p&gt;</a:t>
            </a:r>
          </a:p>
          <a:p>
            <a:pPr fontAlgn="auto">
              <a:spcAft>
                <a:spcPts val="0"/>
              </a:spcAft>
              <a:buFont typeface="Arial" pitchFamily="34" charset="0"/>
              <a:buChar char="•"/>
              <a:defRPr/>
            </a:pPr>
            <a:r>
              <a:rPr sz="1800" dirty="0">
                <a:solidFill>
                  <a:schemeClr val="bg1">
                    <a:lumMod val="50000"/>
                  </a:schemeClr>
                </a:solidFill>
              </a:rPr>
              <a:t>&lt;h4 </a:t>
            </a:r>
            <a:r>
              <a:rPr sz="1800" dirty="0" smtClean="0">
                <a:solidFill>
                  <a:schemeClr val="bg1">
                    <a:lumMod val="50000"/>
                  </a:schemeClr>
                </a:solidFill>
              </a:rPr>
              <a:t>style="</a:t>
            </a:r>
            <a:r>
              <a:rPr sz="1800" dirty="0" err="1" smtClean="0">
                <a:solidFill>
                  <a:schemeClr val="bg1">
                    <a:lumMod val="50000"/>
                  </a:schemeClr>
                </a:solidFill>
              </a:rPr>
              <a:t>text-align:right</a:t>
            </a:r>
            <a:r>
              <a:rPr sz="1800" dirty="0" smtClean="0">
                <a:solidFill>
                  <a:schemeClr val="bg1">
                    <a:lumMod val="50000"/>
                  </a:schemeClr>
                </a:solidFill>
              </a:rPr>
              <a:t>;"&gt;(</a:t>
            </a:r>
            <a:r>
              <a:rPr sz="1800" dirty="0">
                <a:solidFill>
                  <a:schemeClr val="bg1">
                    <a:lumMod val="50000"/>
                  </a:schemeClr>
                </a:solidFill>
              </a:rPr>
              <a:t>hors vacances scolaires)&lt;/h4&gt;</a:t>
            </a:r>
          </a:p>
          <a:p>
            <a:pPr fontAlgn="auto">
              <a:spcAft>
                <a:spcPts val="0"/>
              </a:spcAft>
              <a:buFont typeface="Arial" pitchFamily="34" charset="0"/>
              <a:buChar char="•"/>
              <a:defRPr/>
            </a:pPr>
            <a:r>
              <a:rPr sz="1800" dirty="0">
                <a:solidFill>
                  <a:schemeClr val="bg1">
                    <a:lumMod val="50000"/>
                  </a:schemeClr>
                </a:solidFill>
              </a:rPr>
              <a:t>&lt;/body&gt;</a:t>
            </a:r>
          </a:p>
          <a:p>
            <a:pPr fontAlgn="auto">
              <a:spcAft>
                <a:spcPts val="0"/>
              </a:spcAft>
              <a:buFont typeface="Arial" pitchFamily="34" charset="0"/>
              <a:buChar char="•"/>
              <a:defRPr/>
            </a:pPr>
            <a:r>
              <a:rPr sz="1800" dirty="0">
                <a:solidFill>
                  <a:schemeClr val="bg1">
                    <a:lumMod val="50000"/>
                  </a:schemeClr>
                </a:solidFill>
              </a:rPr>
              <a:t>&lt;/html&gt;</a:t>
            </a:r>
          </a:p>
        </p:txBody>
      </p:sp>
    </p:spTree>
    <p:extLst>
      <p:ext uri="{BB962C8B-B14F-4D97-AF65-F5344CB8AC3E}">
        <p14:creationId xmlns:p14="http://schemas.microsoft.com/office/powerpoint/2010/main" val="4177317999"/>
      </p:ext>
    </p:extLst>
  </p:cSld>
  <p:clrMapOvr>
    <a:masterClrMapping/>
  </p:clrMapOvr>
  <p:transition spd="slow">
    <p:wipe dir="d"/>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re 1"/>
          <p:cNvSpPr>
            <a:spLocks noGrp="1"/>
          </p:cNvSpPr>
          <p:nvPr>
            <p:ph type="title"/>
          </p:nvPr>
        </p:nvSpPr>
        <p:spPr>
          <a:xfrm>
            <a:off x="762000" y="269875"/>
            <a:ext cx="8077200" cy="1143000"/>
          </a:xfrm>
        </p:spPr>
        <p:txBody>
          <a:bodyPr/>
          <a:lstStyle/>
          <a:p>
            <a:r>
              <a:rPr smtClean="0"/>
              <a:t>Les caractères spéciaux</a:t>
            </a:r>
          </a:p>
        </p:txBody>
      </p:sp>
      <p:pic>
        <p:nvPicPr>
          <p:cNvPr id="337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563" y="2492375"/>
            <a:ext cx="7777162" cy="310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wipe dir="d"/>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re 1"/>
          <p:cNvSpPr>
            <a:spLocks noGrp="1"/>
          </p:cNvSpPr>
          <p:nvPr>
            <p:ph type="title"/>
          </p:nvPr>
        </p:nvSpPr>
        <p:spPr>
          <a:xfrm>
            <a:off x="762000" y="269875"/>
            <a:ext cx="8077200" cy="1143000"/>
          </a:xfrm>
        </p:spPr>
        <p:txBody>
          <a:bodyPr/>
          <a:lstStyle/>
          <a:p>
            <a:r>
              <a:rPr smtClean="0"/>
              <a:t>Balises &lt;ul&gt;&lt;li&gt; et &lt;ol&gt;&lt;li&gt;</a:t>
            </a:r>
          </a:p>
        </p:txBody>
      </p:sp>
      <p:sp>
        <p:nvSpPr>
          <p:cNvPr id="55299" name="Espace réservé du contenu 2"/>
          <p:cNvSpPr>
            <a:spLocks noGrp="1"/>
          </p:cNvSpPr>
          <p:nvPr>
            <p:ph idx="1"/>
          </p:nvPr>
        </p:nvSpPr>
        <p:spPr>
          <a:xfrm>
            <a:off x="762000" y="1597025"/>
            <a:ext cx="8077200" cy="4297363"/>
          </a:xfrm>
        </p:spPr>
        <p:txBody>
          <a:bodyPr/>
          <a:lstStyle/>
          <a:p>
            <a:pPr marL="0" indent="0">
              <a:buFont typeface="Arial" charset="0"/>
              <a:buNone/>
            </a:pPr>
            <a:r>
              <a:rPr sz="2000" smtClean="0"/>
              <a:t>&lt;ul&gt; sert à définir une liste à puces,</a:t>
            </a:r>
          </a:p>
          <a:p>
            <a:pPr marL="0" indent="0">
              <a:buFont typeface="Arial" charset="0"/>
              <a:buNone/>
            </a:pPr>
            <a:r>
              <a:rPr sz="2000" smtClean="0"/>
              <a:t>&lt;ol&gt; sert à définir une liste numérotée</a:t>
            </a:r>
          </a:p>
          <a:p>
            <a:pPr marL="0" indent="0">
              <a:buFont typeface="Arial" charset="0"/>
              <a:buNone/>
            </a:pPr>
            <a:r>
              <a:rPr sz="2000" smtClean="0"/>
              <a:t>&lt;li&gt; sert à définir un élément de la liste</a:t>
            </a:r>
          </a:p>
          <a:p>
            <a:pPr marL="0" indent="0">
              <a:buFont typeface="Arial" charset="0"/>
              <a:buNone/>
            </a:pPr>
            <a:r>
              <a:rPr sz="2000" smtClean="0"/>
              <a:t>exemple : </a:t>
            </a:r>
          </a:p>
          <a:p>
            <a:pPr marL="0" indent="0">
              <a:buFont typeface="Arial" charset="0"/>
              <a:buNone/>
            </a:pPr>
            <a:r>
              <a:rPr sz="2000" smtClean="0"/>
              <a:t>&lt;ol&gt;</a:t>
            </a:r>
          </a:p>
          <a:p>
            <a:pPr marL="0" indent="0">
              <a:buFont typeface="Arial" charset="0"/>
              <a:buNone/>
            </a:pPr>
            <a:r>
              <a:rPr sz="2000" smtClean="0"/>
              <a:t>   &lt;li&gt;Italie&lt;/li&gt;</a:t>
            </a:r>
          </a:p>
          <a:p>
            <a:pPr marL="0" indent="0">
              <a:buFont typeface="Arial" charset="0"/>
              <a:buNone/>
            </a:pPr>
            <a:r>
              <a:rPr sz="2000" smtClean="0"/>
              <a:t>   &lt;li&gt;France&lt;/li&gt;</a:t>
            </a:r>
          </a:p>
          <a:p>
            <a:pPr marL="0" indent="0">
              <a:buFont typeface="Arial" charset="0"/>
              <a:buNone/>
            </a:pPr>
            <a:r>
              <a:rPr sz="2000" smtClean="0"/>
              <a:t>   &lt;li&gt;Irlande&lt;/li&gt;</a:t>
            </a:r>
          </a:p>
          <a:p>
            <a:pPr marL="0" indent="0">
              <a:buFont typeface="Arial" charset="0"/>
              <a:buNone/>
            </a:pPr>
            <a:r>
              <a:rPr sz="2000" smtClean="0"/>
              <a:t>&lt;/ol&gt;</a:t>
            </a:r>
          </a:p>
        </p:txBody>
      </p:sp>
      <p:pic>
        <p:nvPicPr>
          <p:cNvPr id="5530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300" y="2924175"/>
            <a:ext cx="4705350" cy="267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wipe dir="d"/>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re 1"/>
          <p:cNvSpPr>
            <a:spLocks noGrp="1"/>
          </p:cNvSpPr>
          <p:nvPr>
            <p:ph type="title"/>
          </p:nvPr>
        </p:nvSpPr>
        <p:spPr>
          <a:xfrm>
            <a:off x="762000" y="269875"/>
            <a:ext cx="8077200" cy="1143000"/>
          </a:xfrm>
        </p:spPr>
        <p:txBody>
          <a:bodyPr/>
          <a:lstStyle/>
          <a:p>
            <a:r>
              <a:rPr smtClean="0"/>
              <a:t>Balises &lt;ul&gt;&lt;li&gt; et &lt;ol&gt;&lt;li&gt;</a:t>
            </a:r>
          </a:p>
        </p:txBody>
      </p:sp>
      <p:sp>
        <p:nvSpPr>
          <p:cNvPr id="56323" name="Espace réservé du contenu 2"/>
          <p:cNvSpPr>
            <a:spLocks noGrp="1"/>
          </p:cNvSpPr>
          <p:nvPr>
            <p:ph idx="1"/>
          </p:nvPr>
        </p:nvSpPr>
        <p:spPr>
          <a:xfrm>
            <a:off x="755650" y="1268413"/>
            <a:ext cx="8077200" cy="5073650"/>
          </a:xfrm>
        </p:spPr>
        <p:txBody>
          <a:bodyPr>
            <a:normAutofit/>
          </a:bodyPr>
          <a:lstStyle/>
          <a:p>
            <a:pPr marL="0" indent="0">
              <a:buFont typeface="Arial" charset="0"/>
              <a:buNone/>
            </a:pPr>
            <a:r>
              <a:rPr sz="1800" dirty="0" smtClean="0"/>
              <a:t>Il existe des attributs spécifiques aux listes:  </a:t>
            </a:r>
          </a:p>
          <a:p>
            <a:pPr marL="0" indent="0">
              <a:buFont typeface="Arial" charset="0"/>
              <a:buNone/>
            </a:pPr>
            <a:r>
              <a:rPr sz="1800" dirty="0" smtClean="0"/>
              <a:t>Attribut	 		Valeur	 Effet Visuel</a:t>
            </a:r>
          </a:p>
          <a:p>
            <a:pPr marL="0" indent="0">
              <a:buFont typeface="Arial" charset="0"/>
              <a:buNone/>
            </a:pPr>
            <a:r>
              <a:rPr sz="1800" dirty="0" smtClean="0"/>
              <a:t>compact				resserre l'interligne </a:t>
            </a:r>
            <a:r>
              <a:rPr sz="1800" dirty="0" smtClean="0">
                <a:solidFill>
                  <a:srgbClr val="FF0000"/>
                </a:solidFill>
              </a:rPr>
              <a:t>(non supporté)</a:t>
            </a:r>
          </a:p>
          <a:p>
            <a:pPr marL="0" indent="0">
              <a:buFont typeface="Arial" charset="0"/>
              <a:buNone/>
            </a:pPr>
            <a:r>
              <a:rPr lang="fr-FR" sz="1800" dirty="0" err="1" smtClean="0"/>
              <a:t>reversed</a:t>
            </a:r>
            <a:r>
              <a:rPr lang="fr-FR" sz="1800" dirty="0" smtClean="0"/>
              <a:t>			inverse	numérote dans l'ordre décroissant</a:t>
            </a:r>
            <a:endParaRPr sz="1800" dirty="0" smtClean="0"/>
          </a:p>
          <a:p>
            <a:pPr marL="0" indent="0">
              <a:buFont typeface="Arial" charset="0"/>
              <a:buNone/>
            </a:pPr>
            <a:r>
              <a:rPr sz="1800" dirty="0" err="1" smtClean="0"/>
              <a:t>start</a:t>
            </a:r>
            <a:r>
              <a:rPr sz="1800" dirty="0" smtClean="0"/>
              <a:t>				définit le premier numéro</a:t>
            </a:r>
          </a:p>
          <a:p>
            <a:pPr marL="0" indent="0">
              <a:buFont typeface="Arial" charset="0"/>
              <a:buNone/>
            </a:pPr>
            <a:r>
              <a:rPr sz="1800" dirty="0" smtClean="0"/>
              <a:t>type (pour &lt;</a:t>
            </a:r>
            <a:r>
              <a:rPr sz="1800" dirty="0" err="1" smtClean="0"/>
              <a:t>ol</a:t>
            </a:r>
            <a:r>
              <a:rPr sz="1800" dirty="0" smtClean="0"/>
              <a:t>&gt;)		1 	numérotation chiffrée (par défaut)</a:t>
            </a:r>
          </a:p>
          <a:p>
            <a:pPr marL="0" indent="0">
              <a:buFont typeface="Arial" charset="0"/>
              <a:buNone/>
            </a:pPr>
            <a:r>
              <a:rPr sz="1800" dirty="0" smtClean="0"/>
              <a:t>			A 	numérotation en capitales </a:t>
            </a:r>
          </a:p>
          <a:p>
            <a:pPr marL="0" indent="0">
              <a:buFont typeface="Arial" charset="0"/>
              <a:buNone/>
            </a:pPr>
            <a:r>
              <a:rPr sz="1800" dirty="0" smtClean="0"/>
              <a:t>			a 	numérotation en minuscules</a:t>
            </a:r>
          </a:p>
          <a:p>
            <a:pPr marL="0" indent="0">
              <a:buFont typeface="Arial" charset="0"/>
              <a:buNone/>
            </a:pPr>
            <a:r>
              <a:rPr sz="1800" dirty="0" smtClean="0"/>
              <a:t>			I 	chiffres romains (I, II, III, IV ...) </a:t>
            </a:r>
          </a:p>
          <a:p>
            <a:pPr marL="0" indent="0">
              <a:buFont typeface="Arial" charset="0"/>
              <a:buNone/>
            </a:pPr>
            <a:r>
              <a:rPr sz="1800" dirty="0" smtClean="0"/>
              <a:t>			i 	 chiffres romains  minuscules (</a:t>
            </a:r>
            <a:r>
              <a:rPr sz="1800" dirty="0" err="1" smtClean="0"/>
              <a:t>i,ii,iii,iv</a:t>
            </a:r>
            <a:r>
              <a:rPr sz="1800" dirty="0" smtClean="0"/>
              <a:t>,...)</a:t>
            </a:r>
          </a:p>
          <a:p>
            <a:pPr marL="0" indent="0">
              <a:buNone/>
            </a:pPr>
            <a:r>
              <a:rPr sz="1800" dirty="0" smtClean="0"/>
              <a:t>type (pour &lt;</a:t>
            </a:r>
            <a:r>
              <a:rPr sz="1800" dirty="0" err="1" smtClean="0"/>
              <a:t>ul</a:t>
            </a:r>
            <a:r>
              <a:rPr sz="1800" dirty="0" smtClean="0"/>
              <a:t>&gt;)		</a:t>
            </a:r>
            <a:r>
              <a:rPr sz="1800" dirty="0" err="1" smtClean="0"/>
              <a:t>circle</a:t>
            </a:r>
            <a:r>
              <a:rPr sz="1800" dirty="0" smtClean="0"/>
              <a:t> 	puce circulaire </a:t>
            </a:r>
            <a:r>
              <a:rPr lang="fr-FR" sz="1800" dirty="0">
                <a:solidFill>
                  <a:srgbClr val="FF0000"/>
                </a:solidFill>
              </a:rPr>
              <a:t>(non supporté)</a:t>
            </a:r>
            <a:endParaRPr sz="1800" dirty="0" smtClean="0">
              <a:solidFill>
                <a:srgbClr val="FF0000"/>
              </a:solidFill>
            </a:endParaRPr>
          </a:p>
          <a:p>
            <a:pPr marL="0" indent="0">
              <a:buNone/>
            </a:pPr>
            <a:r>
              <a:rPr sz="1800" dirty="0" smtClean="0"/>
              <a:t>			square 	 puce carrée </a:t>
            </a:r>
            <a:r>
              <a:rPr lang="fr-FR" sz="1800" dirty="0">
                <a:solidFill>
                  <a:srgbClr val="FF0000"/>
                </a:solidFill>
              </a:rPr>
              <a:t>(non supporté) </a:t>
            </a:r>
            <a:r>
              <a:rPr sz="1800" dirty="0" smtClean="0"/>
              <a:t>					disc 	puce en disque </a:t>
            </a:r>
            <a:r>
              <a:rPr lang="fr-FR" sz="1800" dirty="0">
                <a:solidFill>
                  <a:srgbClr val="FF0000"/>
                </a:solidFill>
              </a:rPr>
              <a:t>(non supporté)</a:t>
            </a:r>
            <a:endParaRPr sz="1800" dirty="0" smtClean="0"/>
          </a:p>
        </p:txBody>
      </p:sp>
    </p:spTree>
  </p:cSld>
  <p:clrMapOvr>
    <a:masterClrMapping/>
  </p:clrMapOvr>
  <p:transition spd="slow">
    <p:wipe dir="d"/>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re 1"/>
          <p:cNvSpPr>
            <a:spLocks noGrp="1"/>
          </p:cNvSpPr>
          <p:nvPr>
            <p:ph type="title"/>
          </p:nvPr>
        </p:nvSpPr>
        <p:spPr>
          <a:xfrm>
            <a:off x="762000" y="269875"/>
            <a:ext cx="8077200" cy="1143000"/>
          </a:xfrm>
        </p:spPr>
        <p:txBody>
          <a:bodyPr/>
          <a:lstStyle/>
          <a:p>
            <a:r>
              <a:rPr smtClean="0"/>
              <a:t>Balises &lt;dl&gt;&lt;dt&gt;&lt;dd&gt;</a:t>
            </a:r>
          </a:p>
        </p:txBody>
      </p:sp>
      <p:sp>
        <p:nvSpPr>
          <p:cNvPr id="57347" name="Espace réservé du contenu 2"/>
          <p:cNvSpPr>
            <a:spLocks noGrp="1"/>
          </p:cNvSpPr>
          <p:nvPr>
            <p:ph idx="1"/>
          </p:nvPr>
        </p:nvSpPr>
        <p:spPr>
          <a:xfrm>
            <a:off x="762000" y="1597025"/>
            <a:ext cx="8077200" cy="4297363"/>
          </a:xfrm>
        </p:spPr>
        <p:txBody>
          <a:bodyPr/>
          <a:lstStyle/>
          <a:p>
            <a:pPr marL="0" indent="0">
              <a:buFont typeface="Arial" charset="0"/>
              <a:buNone/>
            </a:pPr>
            <a:r>
              <a:rPr sz="2000" dirty="0" smtClean="0"/>
              <a:t>&lt;dl&gt; définit une liste de définitions auxquelles sont attachées des éléments (</a:t>
            </a:r>
            <a:r>
              <a:rPr sz="2000" dirty="0" err="1" smtClean="0"/>
              <a:t>dt</a:t>
            </a:r>
            <a:r>
              <a:rPr sz="2000" dirty="0" smtClean="0"/>
              <a:t>) et leurs descriptions (dd),</a:t>
            </a:r>
          </a:p>
          <a:p>
            <a:pPr marL="0" indent="0">
              <a:buFont typeface="Arial" charset="0"/>
              <a:buNone/>
            </a:pPr>
            <a:r>
              <a:rPr sz="2000" dirty="0" smtClean="0"/>
              <a:t>&lt;</a:t>
            </a:r>
            <a:r>
              <a:rPr sz="2000" dirty="0" err="1" smtClean="0"/>
              <a:t>dt</a:t>
            </a:r>
            <a:r>
              <a:rPr sz="2000" dirty="0" smtClean="0"/>
              <a:t>&gt; élément définition de la liste,</a:t>
            </a:r>
          </a:p>
          <a:p>
            <a:pPr marL="0" indent="0">
              <a:buFont typeface="Arial" charset="0"/>
              <a:buNone/>
            </a:pPr>
            <a:r>
              <a:rPr sz="2000" dirty="0" smtClean="0"/>
              <a:t>&lt;dd&gt; élément description de la liste.</a:t>
            </a:r>
          </a:p>
          <a:p>
            <a:pPr marL="0" indent="0">
              <a:buFont typeface="Arial" charset="0"/>
              <a:buNone/>
            </a:pPr>
            <a:r>
              <a:rPr sz="2000" dirty="0" smtClean="0"/>
              <a:t>exemple :</a:t>
            </a:r>
          </a:p>
          <a:p>
            <a:pPr marL="0" indent="0">
              <a:buFont typeface="Arial" charset="0"/>
              <a:buNone/>
            </a:pPr>
            <a:r>
              <a:rPr sz="2000" dirty="0" smtClean="0"/>
              <a:t>&lt;dl&gt;</a:t>
            </a:r>
          </a:p>
          <a:p>
            <a:pPr marL="0" indent="0">
              <a:buFont typeface="Arial" charset="0"/>
              <a:buNone/>
            </a:pPr>
            <a:r>
              <a:rPr sz="2000" dirty="0" smtClean="0"/>
              <a:t>   &lt;</a:t>
            </a:r>
            <a:r>
              <a:rPr sz="2000" dirty="0" err="1" smtClean="0"/>
              <a:t>dt</a:t>
            </a:r>
            <a:r>
              <a:rPr sz="2000" dirty="0" smtClean="0"/>
              <a:t>&gt;cm&lt;/</a:t>
            </a:r>
            <a:r>
              <a:rPr sz="2000" dirty="0" err="1" smtClean="0"/>
              <a:t>dt</a:t>
            </a:r>
            <a:r>
              <a:rPr sz="2000" dirty="0" smtClean="0"/>
              <a:t>&gt;</a:t>
            </a:r>
          </a:p>
          <a:p>
            <a:pPr marL="0" indent="0">
              <a:buFont typeface="Arial" charset="0"/>
              <a:buNone/>
            </a:pPr>
            <a:r>
              <a:rPr sz="2000" dirty="0" smtClean="0"/>
              <a:t>   &lt;dd&gt;centimètre&lt;/dd&gt;</a:t>
            </a:r>
          </a:p>
          <a:p>
            <a:pPr marL="0" indent="0">
              <a:buFont typeface="Arial" charset="0"/>
              <a:buNone/>
            </a:pPr>
            <a:r>
              <a:rPr sz="2000" dirty="0" smtClean="0"/>
              <a:t>   &lt;</a:t>
            </a:r>
            <a:r>
              <a:rPr sz="2000" dirty="0" err="1" smtClean="0"/>
              <a:t>dt</a:t>
            </a:r>
            <a:r>
              <a:rPr sz="2000" dirty="0" smtClean="0"/>
              <a:t>&gt;mm&lt;/</a:t>
            </a:r>
            <a:r>
              <a:rPr sz="2000" dirty="0" err="1" smtClean="0"/>
              <a:t>dt</a:t>
            </a:r>
            <a:r>
              <a:rPr sz="2000" dirty="0" smtClean="0"/>
              <a:t>&gt;</a:t>
            </a:r>
          </a:p>
          <a:p>
            <a:pPr marL="0" indent="0">
              <a:buFont typeface="Arial" charset="0"/>
              <a:buNone/>
            </a:pPr>
            <a:r>
              <a:rPr sz="2000" dirty="0" smtClean="0"/>
              <a:t>   &lt;dd&gt;millimètre&lt;/dd&gt;</a:t>
            </a:r>
          </a:p>
          <a:p>
            <a:pPr marL="0" indent="0">
              <a:buFont typeface="Arial" charset="0"/>
              <a:buNone/>
            </a:pPr>
            <a:r>
              <a:rPr sz="2000" dirty="0" smtClean="0"/>
              <a:t>&lt;/dl&gt;</a:t>
            </a:r>
          </a:p>
        </p:txBody>
      </p:sp>
      <p:pic>
        <p:nvPicPr>
          <p:cNvPr id="5734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663" y="3284538"/>
            <a:ext cx="3914775" cy="267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wipe dir="d"/>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re 1"/>
          <p:cNvSpPr>
            <a:spLocks noGrp="1"/>
          </p:cNvSpPr>
          <p:nvPr>
            <p:ph type="title"/>
          </p:nvPr>
        </p:nvSpPr>
        <p:spPr>
          <a:xfrm>
            <a:off x="762000" y="269875"/>
            <a:ext cx="8077200" cy="1143000"/>
          </a:xfrm>
        </p:spPr>
        <p:txBody>
          <a:bodyPr/>
          <a:lstStyle/>
          <a:p>
            <a:r>
              <a:rPr smtClean="0"/>
              <a:t>balise &lt;a&gt;&lt;/a&gt;</a:t>
            </a:r>
          </a:p>
        </p:txBody>
      </p:sp>
      <p:sp>
        <p:nvSpPr>
          <p:cNvPr id="58371" name="Espace réservé du contenu 2"/>
          <p:cNvSpPr>
            <a:spLocks noGrp="1"/>
          </p:cNvSpPr>
          <p:nvPr>
            <p:ph idx="1"/>
          </p:nvPr>
        </p:nvSpPr>
        <p:spPr>
          <a:xfrm>
            <a:off x="762000" y="1597025"/>
            <a:ext cx="8077200" cy="4927600"/>
          </a:xfrm>
        </p:spPr>
        <p:txBody>
          <a:bodyPr/>
          <a:lstStyle/>
          <a:p>
            <a:pPr marL="0" indent="0">
              <a:buFont typeface="Arial" charset="0"/>
              <a:buNone/>
            </a:pPr>
            <a:r>
              <a:rPr sz="2000" smtClean="0"/>
              <a:t>La balise &lt;a&gt; permet de créer un lien hypertexte pointant vers un document en spécifiant l'url de celui-ci au niveau de l'attribut "href". </a:t>
            </a:r>
          </a:p>
          <a:p>
            <a:pPr marL="0" indent="0">
              <a:buFont typeface="Arial" charset="0"/>
              <a:buNone/>
            </a:pPr>
            <a:r>
              <a:rPr sz="2000" smtClean="0"/>
              <a:t>La balise &lt;a&gt; peut également définir des ancres au sein d'un document et les liens pour y accéder.</a:t>
            </a:r>
          </a:p>
          <a:p>
            <a:pPr marL="0" indent="0">
              <a:buFont typeface="Arial" charset="0"/>
              <a:buNone/>
            </a:pPr>
            <a:r>
              <a:rPr sz="2000" smtClean="0"/>
              <a:t>Syntaxe :</a:t>
            </a:r>
          </a:p>
          <a:p>
            <a:pPr marL="0" indent="0">
              <a:buFont typeface="Arial" charset="0"/>
              <a:buNone/>
            </a:pPr>
            <a:r>
              <a:rPr sz="2000" smtClean="0"/>
              <a:t>&lt;a href="http://www.google.fr" &gt;Moteur de recherche Google&lt;/a&gt;</a:t>
            </a:r>
          </a:p>
        </p:txBody>
      </p:sp>
      <p:pic>
        <p:nvPicPr>
          <p:cNvPr id="583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3933825"/>
            <a:ext cx="3914775" cy="267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wipe dir="d"/>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Balise &lt;</a:t>
            </a:r>
            <a:r>
              <a:rPr lang="fr-FR" dirty="0" err="1" smtClean="0"/>
              <a:t>img</a:t>
            </a:r>
            <a:r>
              <a:rPr lang="fr-FR" dirty="0" smtClean="0"/>
              <a:t>…/&gt; </a:t>
            </a:r>
            <a:r>
              <a:rPr lang="fr-FR" dirty="0" smtClean="0">
                <a:solidFill>
                  <a:schemeClr val="accent6">
                    <a:lumMod val="50000"/>
                  </a:schemeClr>
                </a:solidFill>
              </a:rPr>
              <a:t>image</a:t>
            </a:r>
            <a:endParaRPr lang="fr-FR" dirty="0"/>
          </a:p>
        </p:txBody>
      </p:sp>
      <p:sp>
        <p:nvSpPr>
          <p:cNvPr id="4" name="ZoneTexte 3"/>
          <p:cNvSpPr txBox="1"/>
          <p:nvPr/>
        </p:nvSpPr>
        <p:spPr>
          <a:xfrm>
            <a:off x="827584" y="1988840"/>
            <a:ext cx="7560840" cy="5078313"/>
          </a:xfrm>
          <a:prstGeom prst="rect">
            <a:avLst/>
          </a:prstGeom>
          <a:noFill/>
        </p:spPr>
        <p:txBody>
          <a:bodyPr wrap="square" rtlCol="0">
            <a:spAutoFit/>
          </a:bodyPr>
          <a:lstStyle/>
          <a:p>
            <a:r>
              <a:rPr lang="fr-FR" dirty="0" smtClean="0"/>
              <a:t>Cette balise sert à insérer une image dans une page HTML. Deux attributs sont obligatoires :</a:t>
            </a:r>
          </a:p>
          <a:p>
            <a:pPr marL="285750" indent="-285750">
              <a:buFont typeface="Arial" pitchFamily="34" charset="0"/>
              <a:buChar char="•"/>
            </a:pPr>
            <a:r>
              <a:rPr lang="fr-FR" dirty="0" err="1" smtClean="0"/>
              <a:t>src</a:t>
            </a:r>
            <a:r>
              <a:rPr lang="fr-FR" dirty="0" smtClean="0"/>
              <a:t> =""</a:t>
            </a:r>
          </a:p>
          <a:p>
            <a:pPr marL="285750" indent="-285750">
              <a:buFont typeface="Arial" pitchFamily="34" charset="0"/>
              <a:buChar char="•"/>
            </a:pPr>
            <a:r>
              <a:rPr lang="fr-FR" dirty="0" err="1" smtClean="0"/>
              <a:t>alt</a:t>
            </a:r>
            <a:r>
              <a:rPr lang="fr-FR" dirty="0" smtClean="0"/>
              <a:t> = ""</a:t>
            </a:r>
          </a:p>
          <a:p>
            <a:r>
              <a:rPr lang="fr-FR" dirty="0" smtClean="0"/>
              <a:t>Parmi les autres attributs possibles on peut utiliser ::</a:t>
            </a:r>
          </a:p>
          <a:p>
            <a:pPr marL="285750" indent="-285750">
              <a:buFont typeface="Arial" pitchFamily="34" charset="0"/>
              <a:buChar char="•"/>
            </a:pPr>
            <a:r>
              <a:rPr lang="fr-FR" dirty="0" err="1" smtClean="0"/>
              <a:t>height</a:t>
            </a:r>
            <a:r>
              <a:rPr lang="fr-FR" dirty="0" smtClean="0"/>
              <a:t> =""	hauteur</a:t>
            </a:r>
          </a:p>
          <a:p>
            <a:pPr marL="285750" indent="-285750">
              <a:buFont typeface="Arial" pitchFamily="34" charset="0"/>
              <a:buChar char="•"/>
            </a:pPr>
            <a:r>
              <a:rPr lang="fr-FR" dirty="0" err="1" smtClean="0"/>
              <a:t>width</a:t>
            </a:r>
            <a:r>
              <a:rPr lang="fr-FR" dirty="0" smtClean="0"/>
              <a:t> =""	largeur</a:t>
            </a:r>
          </a:p>
          <a:p>
            <a:pPr marL="285750" indent="-285750">
              <a:buFont typeface="Arial" pitchFamily="34" charset="0"/>
              <a:buChar char="•"/>
            </a:pPr>
            <a:r>
              <a:rPr lang="fr-FR" dirty="0" err="1" smtClean="0"/>
              <a:t>ismap</a:t>
            </a:r>
            <a:r>
              <a:rPr lang="fr-FR" dirty="0" smtClean="0"/>
              <a:t>		spécifie une image appelant le serveur</a:t>
            </a:r>
          </a:p>
          <a:p>
            <a:pPr marL="285750" indent="-285750">
              <a:buFont typeface="Arial" pitchFamily="34" charset="0"/>
              <a:buChar char="•"/>
            </a:pPr>
            <a:r>
              <a:rPr lang="fr-FR" dirty="0" err="1" smtClean="0"/>
              <a:t>usemap</a:t>
            </a:r>
            <a:r>
              <a:rPr lang="fr-FR" dirty="0" smtClean="0"/>
              <a:t>=""	spécifie une image côté client</a:t>
            </a:r>
          </a:p>
          <a:p>
            <a:r>
              <a:rPr lang="fr-FR" dirty="0" smtClean="0"/>
              <a:t>Mais mieux vaut utiliser les CSS dans ces cas.</a:t>
            </a:r>
          </a:p>
          <a:p>
            <a:endParaRPr lang="fr-FR" dirty="0" smtClean="0"/>
          </a:p>
          <a:p>
            <a:r>
              <a:rPr lang="fr-FR" dirty="0" smtClean="0"/>
              <a:t>Obsolètes en HTML4 et non supportés en HTML5 :</a:t>
            </a:r>
          </a:p>
          <a:p>
            <a:pPr marL="285750" indent="-285750">
              <a:buFont typeface="Arial" pitchFamily="34" charset="0"/>
              <a:buChar char="•"/>
            </a:pPr>
            <a:r>
              <a:rPr lang="fr-FR" dirty="0" err="1" smtClean="0"/>
              <a:t>align</a:t>
            </a:r>
            <a:endParaRPr lang="fr-FR" dirty="0" smtClean="0"/>
          </a:p>
          <a:p>
            <a:pPr marL="285750" indent="-285750">
              <a:buFont typeface="Arial" pitchFamily="34" charset="0"/>
              <a:buChar char="•"/>
            </a:pPr>
            <a:r>
              <a:rPr lang="fr-FR" dirty="0" smtClean="0"/>
              <a:t>border</a:t>
            </a:r>
          </a:p>
          <a:p>
            <a:pPr marL="285750" indent="-285750">
              <a:buFont typeface="Arial" pitchFamily="34" charset="0"/>
              <a:buChar char="•"/>
            </a:pPr>
            <a:r>
              <a:rPr lang="fr-FR" dirty="0" err="1" smtClean="0"/>
              <a:t>hspace</a:t>
            </a:r>
            <a:endParaRPr lang="fr-FR" dirty="0" smtClean="0"/>
          </a:p>
          <a:p>
            <a:pPr marL="285750" indent="-285750">
              <a:buFont typeface="Arial" pitchFamily="34" charset="0"/>
              <a:buChar char="•"/>
            </a:pPr>
            <a:r>
              <a:rPr lang="fr-FR" dirty="0" err="1" smtClean="0"/>
              <a:t>vspace</a:t>
            </a:r>
            <a:endParaRPr lang="fr-FR" dirty="0" smtClean="0"/>
          </a:p>
          <a:p>
            <a:pPr marL="285750" indent="-285750">
              <a:buFont typeface="Arial" pitchFamily="34" charset="0"/>
              <a:buChar char="•"/>
            </a:pPr>
            <a:r>
              <a:rPr lang="fr-FR" dirty="0" err="1" smtClean="0"/>
              <a:t>longdesc</a:t>
            </a:r>
            <a:endParaRPr lang="fr-FR" dirty="0" smtClean="0"/>
          </a:p>
          <a:p>
            <a:endParaRPr lang="fr-FR" dirty="0"/>
          </a:p>
        </p:txBody>
      </p:sp>
    </p:spTree>
    <p:extLst>
      <p:ext uri="{BB962C8B-B14F-4D97-AF65-F5344CB8AC3E}">
        <p14:creationId xmlns:p14="http://schemas.microsoft.com/office/powerpoint/2010/main" val="180887021"/>
      </p:ext>
    </p:extLst>
  </p:cSld>
  <p:clrMapOvr>
    <a:masterClrMapping/>
  </p:clrMapOvr>
  <p:transition spd="slow">
    <p:wipe dir="d"/>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Balise &lt;</a:t>
            </a:r>
            <a:r>
              <a:rPr lang="fr-FR" dirty="0" err="1"/>
              <a:t>img</a:t>
            </a:r>
            <a:r>
              <a:rPr lang="fr-FR" dirty="0"/>
              <a:t>…/&gt; </a:t>
            </a:r>
            <a:r>
              <a:rPr lang="fr-FR" dirty="0">
                <a:solidFill>
                  <a:schemeClr val="accent6">
                    <a:lumMod val="50000"/>
                  </a:schemeClr>
                </a:solidFill>
              </a:rPr>
              <a:t>image</a:t>
            </a:r>
            <a:endParaRPr lang="fr-FR" dirty="0"/>
          </a:p>
        </p:txBody>
      </p:sp>
      <p:sp>
        <p:nvSpPr>
          <p:cNvPr id="3" name="Espace réservé du contenu 2"/>
          <p:cNvSpPr>
            <a:spLocks noGrp="1"/>
          </p:cNvSpPr>
          <p:nvPr>
            <p:ph idx="1"/>
          </p:nvPr>
        </p:nvSpPr>
        <p:spPr/>
        <p:txBody>
          <a:bodyPr>
            <a:normAutofit/>
          </a:bodyPr>
          <a:lstStyle/>
          <a:p>
            <a:pPr marL="0" indent="0">
              <a:buNone/>
            </a:pPr>
            <a:r>
              <a:rPr lang="fr-FR" sz="2800" b="1" dirty="0" err="1" smtClean="0">
                <a:solidFill>
                  <a:schemeClr val="accent2">
                    <a:lumMod val="75000"/>
                  </a:schemeClr>
                </a:solidFill>
              </a:rPr>
              <a:t>src</a:t>
            </a:r>
            <a:r>
              <a:rPr lang="fr-FR" sz="2800" dirty="0" smtClean="0"/>
              <a:t>="</a:t>
            </a:r>
            <a:r>
              <a:rPr lang="fr-FR" sz="2800" i="1" dirty="0" smtClean="0"/>
              <a:t>url</a:t>
            </a:r>
            <a:r>
              <a:rPr lang="fr-FR" sz="2800" dirty="0" smtClean="0"/>
              <a:t>"</a:t>
            </a:r>
          </a:p>
          <a:p>
            <a:pPr marL="0" indent="0">
              <a:buNone/>
            </a:pPr>
            <a:r>
              <a:rPr lang="fr-FR" sz="1800" dirty="0" smtClean="0"/>
              <a:t>spécifie l'adresse url de l'image à afficher. Si cette image n'existe pas, c'est le texte indiqué dans l'attribut </a:t>
            </a:r>
            <a:r>
              <a:rPr lang="fr-FR" sz="1800" b="1" dirty="0" err="1" smtClean="0">
                <a:solidFill>
                  <a:schemeClr val="accent2">
                    <a:lumMod val="75000"/>
                  </a:schemeClr>
                </a:solidFill>
              </a:rPr>
              <a:t>alt</a:t>
            </a:r>
            <a:r>
              <a:rPr lang="fr-FR" sz="1800" dirty="0" smtClean="0"/>
              <a:t> qui sera affiché. </a:t>
            </a:r>
          </a:p>
          <a:p>
            <a:pPr marL="0" indent="0">
              <a:buNone/>
            </a:pPr>
            <a:r>
              <a:rPr lang="fr-FR" sz="1800" dirty="0" smtClean="0"/>
              <a:t>Attention : les </a:t>
            </a:r>
            <a:r>
              <a:rPr lang="fr-FR" sz="1800" dirty="0" err="1" smtClean="0"/>
              <a:t>urls</a:t>
            </a:r>
            <a:r>
              <a:rPr lang="fr-FR" sz="1800" dirty="0" smtClean="0"/>
              <a:t> sont sensibles à la casse sous Linux, donc évitez les espaces, minuscules accentuées et caractères spéciaux dans les noms d'images. Même chose dans les noms de page HTML et fichier CSS ou autre.</a:t>
            </a:r>
          </a:p>
          <a:p>
            <a:pPr marL="0" indent="0">
              <a:buNone/>
            </a:pPr>
            <a:endParaRPr lang="fr-FR" sz="1800" dirty="0"/>
          </a:p>
          <a:p>
            <a:pPr marL="0" indent="0">
              <a:buNone/>
            </a:pPr>
            <a:r>
              <a:rPr lang="fr-FR" sz="2400" b="1" dirty="0" err="1" smtClean="0">
                <a:solidFill>
                  <a:schemeClr val="accent2">
                    <a:lumMod val="75000"/>
                  </a:schemeClr>
                </a:solidFill>
              </a:rPr>
              <a:t>alt</a:t>
            </a:r>
            <a:r>
              <a:rPr lang="fr-FR" sz="2400" dirty="0" smtClean="0"/>
              <a:t>="</a:t>
            </a:r>
            <a:r>
              <a:rPr lang="fr-FR" sz="2400" i="1" dirty="0" smtClean="0"/>
              <a:t>texte de remplacement</a:t>
            </a:r>
            <a:r>
              <a:rPr lang="fr-FR" sz="2400" dirty="0" smtClean="0"/>
              <a:t>"</a:t>
            </a:r>
            <a:endParaRPr lang="fr-FR" sz="2400" dirty="0"/>
          </a:p>
          <a:p>
            <a:pPr marL="0" indent="0">
              <a:buNone/>
            </a:pPr>
            <a:r>
              <a:rPr lang="fr-FR" sz="1800" dirty="0" smtClean="0"/>
              <a:t>spécifie le texte à afficher si l'image n'est pas trouvée.</a:t>
            </a:r>
          </a:p>
          <a:p>
            <a:pPr marL="0" indent="0">
              <a:buNone/>
            </a:pPr>
            <a:endParaRPr lang="fr-FR" sz="1800" dirty="0" smtClean="0"/>
          </a:p>
          <a:p>
            <a:pPr marL="0" indent="0">
              <a:buNone/>
            </a:pPr>
            <a:r>
              <a:rPr lang="fr-FR" sz="1800" dirty="0" smtClean="0"/>
              <a:t>exemple :</a:t>
            </a:r>
          </a:p>
          <a:p>
            <a:pPr marL="0" indent="0">
              <a:buNone/>
            </a:pPr>
            <a:r>
              <a:rPr lang="fr-FR" sz="1800" dirty="0"/>
              <a:t>&lt;</a:t>
            </a:r>
            <a:r>
              <a:rPr lang="fr-FR" sz="1800" dirty="0" err="1"/>
              <a:t>img</a:t>
            </a:r>
            <a:r>
              <a:rPr lang="fr-FR" sz="1800" dirty="0"/>
              <a:t> </a:t>
            </a:r>
            <a:r>
              <a:rPr lang="fr-FR" sz="1800" dirty="0" err="1"/>
              <a:t>src</a:t>
            </a:r>
            <a:r>
              <a:rPr lang="fr-FR" sz="1800" dirty="0"/>
              <a:t>="smiley.gif" </a:t>
            </a:r>
            <a:r>
              <a:rPr lang="fr-FR" sz="1800" dirty="0" err="1"/>
              <a:t>alt</a:t>
            </a:r>
            <a:r>
              <a:rPr lang="fr-FR" sz="1800" dirty="0"/>
              <a:t>="</a:t>
            </a:r>
            <a:r>
              <a:rPr lang="fr-FR" sz="1800" dirty="0" smtClean="0"/>
              <a:t>Smiley</a:t>
            </a:r>
            <a:r>
              <a:rPr lang="fr-FR" sz="1800" dirty="0"/>
              <a:t>"  </a:t>
            </a:r>
            <a:r>
              <a:rPr lang="fr-FR" sz="1800" dirty="0" err="1"/>
              <a:t>title</a:t>
            </a:r>
            <a:r>
              <a:rPr lang="fr-FR" sz="1800" dirty="0"/>
              <a:t>="Smiley</a:t>
            </a:r>
            <a:r>
              <a:rPr lang="fr-FR" sz="1800" dirty="0" smtClean="0"/>
              <a:t>" style</a:t>
            </a:r>
            <a:r>
              <a:rPr lang="fr-FR" sz="1800" dirty="0"/>
              <a:t>="</a:t>
            </a:r>
            <a:r>
              <a:rPr lang="fr-FR" sz="1800" dirty="0" err="1"/>
              <a:t>height</a:t>
            </a:r>
            <a:r>
              <a:rPr lang="fr-FR" sz="1800" dirty="0" smtClean="0"/>
              <a:t>: 50px;width: 50px;"/&gt;</a:t>
            </a:r>
            <a:endParaRPr lang="fr-FR" sz="1800" dirty="0"/>
          </a:p>
        </p:txBody>
      </p:sp>
    </p:spTree>
    <p:extLst>
      <p:ext uri="{BB962C8B-B14F-4D97-AF65-F5344CB8AC3E}">
        <p14:creationId xmlns:p14="http://schemas.microsoft.com/office/powerpoint/2010/main" val="2002106270"/>
      </p:ext>
    </p:extLst>
  </p:cSld>
  <p:clrMapOvr>
    <a:masterClrMapping/>
  </p:clrMapOvr>
  <p:transition spd="slow">
    <p:wipe dir="d"/>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re 1"/>
          <p:cNvSpPr>
            <a:spLocks noGrp="1"/>
          </p:cNvSpPr>
          <p:nvPr>
            <p:ph type="title"/>
          </p:nvPr>
        </p:nvSpPr>
        <p:spPr>
          <a:xfrm>
            <a:off x="762000" y="269875"/>
            <a:ext cx="8077200" cy="1143000"/>
          </a:xfrm>
        </p:spPr>
        <p:txBody>
          <a:bodyPr/>
          <a:lstStyle/>
          <a:p>
            <a:r>
              <a:rPr smtClean="0"/>
              <a:t>balise &lt;a&gt;&lt;/a&gt;</a:t>
            </a:r>
          </a:p>
        </p:txBody>
      </p:sp>
      <p:sp>
        <p:nvSpPr>
          <p:cNvPr id="59395" name="Espace réservé du contenu 2"/>
          <p:cNvSpPr>
            <a:spLocks noGrp="1"/>
          </p:cNvSpPr>
          <p:nvPr>
            <p:ph idx="1"/>
          </p:nvPr>
        </p:nvSpPr>
        <p:spPr>
          <a:xfrm>
            <a:off x="762000" y="1597025"/>
            <a:ext cx="8077200" cy="4297363"/>
          </a:xfrm>
        </p:spPr>
        <p:txBody>
          <a:bodyPr/>
          <a:lstStyle/>
          <a:p>
            <a:pPr marL="0" indent="0">
              <a:buFont typeface="Arial" charset="0"/>
              <a:buNone/>
            </a:pPr>
            <a:r>
              <a:rPr sz="2000" dirty="0" smtClean="0"/>
              <a:t>Propriétés :</a:t>
            </a:r>
          </a:p>
          <a:p>
            <a:pPr marL="0" indent="0">
              <a:buFont typeface="Arial" charset="0"/>
              <a:buNone/>
            </a:pPr>
            <a:r>
              <a:rPr sz="2000" dirty="0" err="1" smtClean="0"/>
              <a:t>href</a:t>
            </a:r>
            <a:r>
              <a:rPr sz="2000" dirty="0" smtClean="0"/>
              <a:t> ="URL" : 	URL du document cible ouvert lors du clic sur le lien,</a:t>
            </a:r>
          </a:p>
          <a:p>
            <a:pPr marL="0" indent="0">
              <a:buFont typeface="Arial" charset="0"/>
              <a:buNone/>
            </a:pPr>
            <a:r>
              <a:rPr sz="2000" dirty="0" err="1" smtClean="0"/>
              <a:t>title</a:t>
            </a:r>
            <a:r>
              <a:rPr sz="2000" dirty="0" smtClean="0"/>
              <a:t>="texte" :	Texte affiché lors du survol du lien</a:t>
            </a:r>
          </a:p>
          <a:p>
            <a:pPr marL="0" indent="0">
              <a:buFont typeface="Arial" charset="0"/>
              <a:buNone/>
            </a:pPr>
            <a:r>
              <a:rPr sz="2000" dirty="0" err="1" smtClean="0"/>
              <a:t>target</a:t>
            </a:r>
            <a:r>
              <a:rPr sz="2000" dirty="0" smtClean="0"/>
              <a:t> ="page" :	Indique dans quelle page s'ouvre le document </a:t>
            </a:r>
          </a:p>
          <a:p>
            <a:pPr marL="0" indent="0">
              <a:buFont typeface="Arial" charset="0"/>
              <a:buNone/>
            </a:pPr>
            <a:r>
              <a:rPr sz="2000" dirty="0" smtClean="0"/>
              <a:t>		_self  --&gt; dans la page ou la frame actuelle</a:t>
            </a:r>
          </a:p>
          <a:p>
            <a:pPr marL="0" indent="0">
              <a:buFont typeface="Arial" charset="0"/>
              <a:buNone/>
            </a:pPr>
            <a:r>
              <a:rPr sz="2000" dirty="0" smtClean="0"/>
              <a:t>		_</a:t>
            </a:r>
            <a:r>
              <a:rPr sz="2000" dirty="0" err="1" smtClean="0"/>
              <a:t>blank</a:t>
            </a:r>
            <a:r>
              <a:rPr sz="2000" dirty="0" smtClean="0"/>
              <a:t> --&gt;dans un nouvel onglet</a:t>
            </a:r>
          </a:p>
          <a:p>
            <a:pPr marL="0" indent="0">
              <a:buFont typeface="Arial" charset="0"/>
              <a:buNone/>
            </a:pPr>
            <a:r>
              <a:rPr sz="2000" dirty="0" smtClean="0"/>
              <a:t>		_parent --&gt;dans le frame parent</a:t>
            </a:r>
          </a:p>
          <a:p>
            <a:pPr marL="0" indent="0">
              <a:buFont typeface="Arial" charset="0"/>
              <a:buNone/>
            </a:pPr>
            <a:r>
              <a:rPr sz="2000" dirty="0" smtClean="0"/>
              <a:t>		_top --&gt;dans la fenêtre actuelle</a:t>
            </a:r>
          </a:p>
          <a:p>
            <a:pPr marL="0" indent="0">
              <a:buFont typeface="Arial" charset="0"/>
              <a:buNone/>
            </a:pPr>
            <a:r>
              <a:rPr sz="2000" dirty="0" smtClean="0"/>
              <a:t>		nom d'un frame 	 --&gt; dans un frame dénommé.</a:t>
            </a:r>
          </a:p>
          <a:p>
            <a:pPr marL="0" indent="0">
              <a:buFont typeface="Arial" charset="0"/>
              <a:buNone/>
            </a:pPr>
            <a:r>
              <a:rPr lang="fr-FR" sz="2000" dirty="0" err="1" smtClean="0"/>
              <a:t>hreflang</a:t>
            </a:r>
            <a:r>
              <a:rPr lang="fr-FR" sz="2000" dirty="0" smtClean="0"/>
              <a:t>="en"	Langue de la page (</a:t>
            </a:r>
            <a:r>
              <a:rPr lang="fr-FR" sz="2000" dirty="0" err="1" smtClean="0"/>
              <a:t>fr</a:t>
            </a:r>
            <a:r>
              <a:rPr lang="fr-FR" sz="2000" dirty="0" smtClean="0"/>
              <a:t>, de, </a:t>
            </a:r>
            <a:r>
              <a:rPr lang="fr-FR" sz="2000" dirty="0" err="1" smtClean="0"/>
              <a:t>ja</a:t>
            </a:r>
            <a:r>
              <a:rPr lang="fr-FR" sz="2000" dirty="0" smtClean="0"/>
              <a:t>, </a:t>
            </a:r>
            <a:r>
              <a:rPr lang="fr-FR" sz="2000" dirty="0" err="1" smtClean="0"/>
              <a:t>zh-Hant</a:t>
            </a:r>
            <a:r>
              <a:rPr lang="fr-FR" sz="2000" dirty="0" smtClean="0"/>
              <a:t>, ....)</a:t>
            </a:r>
            <a:endParaRPr sz="2000" dirty="0" smtClean="0"/>
          </a:p>
        </p:txBody>
      </p:sp>
    </p:spTree>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611188" y="274638"/>
            <a:ext cx="807561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fontAlgn="auto">
              <a:spcBef>
                <a:spcPts val="0"/>
              </a:spcBef>
              <a:spcAft>
                <a:spcPts val="0"/>
              </a:spcAft>
              <a:defRPr/>
            </a:pPr>
            <a:r>
              <a:rPr lang="fr-FR" sz="2400" dirty="0">
                <a:solidFill>
                  <a:schemeClr val="tx2">
                    <a:lumMod val="50000"/>
                  </a:schemeClr>
                </a:solidFill>
                <a:latin typeface="Verdana" pitchFamily="34" charset="0"/>
                <a:cs typeface="+mn-cs"/>
              </a:rPr>
              <a:t>Syntaxe HTML</a:t>
            </a:r>
          </a:p>
        </p:txBody>
      </p:sp>
      <p:sp>
        <p:nvSpPr>
          <p:cNvPr id="5123" name="Rectangle 3"/>
          <p:cNvSpPr>
            <a:spLocks noChangeArrowheads="1"/>
          </p:cNvSpPr>
          <p:nvPr/>
        </p:nvSpPr>
        <p:spPr bwMode="auto">
          <a:xfrm>
            <a:off x="611188" y="1236663"/>
            <a:ext cx="8013700"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fontAlgn="auto">
              <a:spcBef>
                <a:spcPct val="20000"/>
              </a:spcBef>
              <a:spcAft>
                <a:spcPts val="0"/>
              </a:spcAft>
              <a:defRPr/>
            </a:pPr>
            <a:r>
              <a:rPr lang="fr-FR" sz="1600" dirty="0">
                <a:solidFill>
                  <a:schemeClr val="tx2">
                    <a:lumMod val="50000"/>
                  </a:schemeClr>
                </a:solidFill>
                <a:latin typeface="Verdana" pitchFamily="34" charset="0"/>
                <a:cs typeface="+mn-cs"/>
              </a:rPr>
              <a:t>Le langage HTML est un langage de présentation : la présentation est  réalisée par des balises (tags en anglais) qui décrivent la structure logique du document et sont interprétés par les logiciels de navigation (Internet Explorer, Firefox, Chrome, </a:t>
            </a:r>
            <a:r>
              <a:rPr lang="fr-FR" sz="1600" dirty="0" err="1">
                <a:solidFill>
                  <a:schemeClr val="tx2">
                    <a:lumMod val="50000"/>
                  </a:schemeClr>
                </a:solidFill>
                <a:latin typeface="Verdana" pitchFamily="34" charset="0"/>
                <a:cs typeface="+mn-cs"/>
              </a:rPr>
              <a:t>Opera</a:t>
            </a:r>
            <a:r>
              <a:rPr lang="fr-FR" sz="1600" dirty="0">
                <a:solidFill>
                  <a:schemeClr val="tx2">
                    <a:lumMod val="50000"/>
                  </a:schemeClr>
                </a:solidFill>
                <a:latin typeface="Verdana" pitchFamily="34" charset="0"/>
                <a:cs typeface="+mn-cs"/>
              </a:rPr>
              <a:t>, Safari, </a:t>
            </a:r>
            <a:r>
              <a:rPr lang="fr-FR" sz="1600" dirty="0" err="1">
                <a:solidFill>
                  <a:schemeClr val="tx2">
                    <a:lumMod val="50000"/>
                  </a:schemeClr>
                </a:solidFill>
                <a:latin typeface="Verdana" pitchFamily="34" charset="0"/>
                <a:cs typeface="+mn-cs"/>
              </a:rPr>
              <a:t>Konqueror</a:t>
            </a:r>
            <a:r>
              <a:rPr lang="fr-FR" sz="1600" dirty="0">
                <a:solidFill>
                  <a:schemeClr val="tx2">
                    <a:lumMod val="50000"/>
                  </a:schemeClr>
                </a:solidFill>
                <a:latin typeface="Verdana" pitchFamily="34" charset="0"/>
                <a:cs typeface="+mn-cs"/>
              </a:rPr>
              <a:t>, …) </a:t>
            </a:r>
            <a:br>
              <a:rPr lang="fr-FR" sz="1600" dirty="0">
                <a:solidFill>
                  <a:schemeClr val="tx2">
                    <a:lumMod val="50000"/>
                  </a:schemeClr>
                </a:solidFill>
                <a:latin typeface="Verdana" pitchFamily="34" charset="0"/>
                <a:cs typeface="+mn-cs"/>
              </a:rPr>
            </a:br>
            <a:r>
              <a:rPr lang="fr-FR" sz="1600" dirty="0">
                <a:solidFill>
                  <a:schemeClr val="tx2">
                    <a:lumMod val="50000"/>
                  </a:schemeClr>
                </a:solidFill>
                <a:latin typeface="Verdana" pitchFamily="34" charset="0"/>
                <a:cs typeface="+mn-cs"/>
              </a:rPr>
              <a:t>Ces interprétations varient parfois avec les navigateurs et en plus en fonction des versions,</a:t>
            </a:r>
          </a:p>
          <a:p>
            <a:pPr marL="342900" indent="-342900" fontAlgn="auto">
              <a:spcBef>
                <a:spcPct val="20000"/>
              </a:spcBef>
              <a:spcAft>
                <a:spcPts val="0"/>
              </a:spcAft>
              <a:defRPr/>
            </a:pPr>
            <a:endParaRPr lang="fr-FR" sz="1600" dirty="0">
              <a:solidFill>
                <a:schemeClr val="tx2">
                  <a:lumMod val="50000"/>
                </a:schemeClr>
              </a:solidFill>
              <a:latin typeface="Verdana" pitchFamily="34" charset="0"/>
              <a:cs typeface="+mn-cs"/>
            </a:endParaRPr>
          </a:p>
          <a:p>
            <a:pPr marL="342900" indent="-342900" fontAlgn="auto">
              <a:spcBef>
                <a:spcPct val="20000"/>
              </a:spcBef>
              <a:spcAft>
                <a:spcPts val="0"/>
              </a:spcAft>
              <a:defRPr/>
            </a:pPr>
            <a:r>
              <a:rPr lang="fr-FR" sz="1600" dirty="0">
                <a:solidFill>
                  <a:schemeClr val="tx2">
                    <a:lumMod val="50000"/>
                  </a:schemeClr>
                </a:solidFill>
                <a:latin typeface="Verdana" pitchFamily="34" charset="0"/>
                <a:cs typeface="+mn-cs"/>
              </a:rPr>
              <a:t>Une balise HTML  prend la forme suivante:</a:t>
            </a:r>
          </a:p>
          <a:p>
            <a:pPr marL="342900" indent="-342900" fontAlgn="auto">
              <a:spcBef>
                <a:spcPct val="20000"/>
              </a:spcBef>
              <a:spcAft>
                <a:spcPts val="0"/>
              </a:spcAft>
              <a:defRPr/>
            </a:pPr>
            <a:endParaRPr lang="fr-FR" sz="1600" dirty="0">
              <a:solidFill>
                <a:schemeClr val="tx2">
                  <a:lumMod val="50000"/>
                </a:schemeClr>
              </a:solidFill>
              <a:latin typeface="Verdana" pitchFamily="34" charset="0"/>
              <a:cs typeface="+mn-cs"/>
            </a:endParaRPr>
          </a:p>
          <a:p>
            <a:pPr marL="342900" indent="-342900" fontAlgn="auto">
              <a:spcBef>
                <a:spcPct val="20000"/>
              </a:spcBef>
              <a:spcAft>
                <a:spcPts val="0"/>
              </a:spcAft>
              <a:defRPr/>
            </a:pPr>
            <a:r>
              <a:rPr lang="fr-FR" sz="1600" dirty="0">
                <a:solidFill>
                  <a:schemeClr val="tx2">
                    <a:lumMod val="50000"/>
                  </a:schemeClr>
                </a:solidFill>
                <a:latin typeface="Verdana" pitchFamily="34" charset="0"/>
                <a:cs typeface="+mn-cs"/>
              </a:rPr>
              <a:t>&lt;balise&gt; élément décrit par la balise &lt;/balise&gt;</a:t>
            </a:r>
          </a:p>
          <a:p>
            <a:pPr marL="342900" indent="-342900" fontAlgn="auto">
              <a:spcBef>
                <a:spcPct val="20000"/>
              </a:spcBef>
              <a:spcAft>
                <a:spcPts val="0"/>
              </a:spcAft>
              <a:defRPr/>
            </a:pPr>
            <a:endParaRPr lang="fr-FR" sz="1600" dirty="0">
              <a:solidFill>
                <a:schemeClr val="tx2">
                  <a:lumMod val="50000"/>
                </a:schemeClr>
              </a:solidFill>
              <a:latin typeface="Verdana" pitchFamily="34" charset="0"/>
              <a:cs typeface="+mn-cs"/>
            </a:endParaRPr>
          </a:p>
          <a:p>
            <a:pPr marL="342900" indent="-342900" fontAlgn="auto">
              <a:spcBef>
                <a:spcPct val="20000"/>
              </a:spcBef>
              <a:spcAft>
                <a:spcPts val="0"/>
              </a:spcAft>
              <a:defRPr/>
            </a:pPr>
            <a:r>
              <a:rPr lang="fr-FR" sz="1600" b="1" dirty="0">
                <a:solidFill>
                  <a:schemeClr val="accent6">
                    <a:lumMod val="50000"/>
                  </a:schemeClr>
                </a:solidFill>
                <a:latin typeface="Verdana" pitchFamily="34" charset="0"/>
                <a:cs typeface="+mn-cs"/>
              </a:rPr>
              <a:t>Exemple:</a:t>
            </a:r>
          </a:p>
          <a:p>
            <a:pPr marL="342900" indent="-342900" fontAlgn="auto">
              <a:spcBef>
                <a:spcPct val="20000"/>
              </a:spcBef>
              <a:spcAft>
                <a:spcPts val="0"/>
              </a:spcAft>
              <a:defRPr/>
            </a:pPr>
            <a:endParaRPr lang="fr-FR" sz="1600" b="1" dirty="0">
              <a:solidFill>
                <a:schemeClr val="tx2">
                  <a:lumMod val="50000"/>
                </a:schemeClr>
              </a:solidFill>
              <a:latin typeface="Verdana" pitchFamily="34" charset="0"/>
              <a:cs typeface="+mn-cs"/>
            </a:endParaRPr>
          </a:p>
          <a:p>
            <a:pPr marL="342900" indent="-342900" fontAlgn="auto">
              <a:spcBef>
                <a:spcPct val="20000"/>
              </a:spcBef>
              <a:spcAft>
                <a:spcPts val="0"/>
              </a:spcAft>
              <a:defRPr/>
            </a:pPr>
            <a:r>
              <a:rPr lang="fr-FR" sz="1600" dirty="0">
                <a:solidFill>
                  <a:schemeClr val="tx2">
                    <a:lumMod val="50000"/>
                  </a:schemeClr>
                </a:solidFill>
                <a:latin typeface="Verdana" pitchFamily="34" charset="0"/>
                <a:cs typeface="+mn-cs"/>
              </a:rPr>
              <a:t>&lt;b&gt; Maison de la Formation &lt;/b&gt; à Poitiers</a:t>
            </a:r>
          </a:p>
          <a:p>
            <a:pPr marL="342900" indent="-342900" fontAlgn="auto">
              <a:spcBef>
                <a:spcPct val="20000"/>
              </a:spcBef>
              <a:spcAft>
                <a:spcPts val="0"/>
              </a:spcAft>
              <a:defRPr/>
            </a:pPr>
            <a:r>
              <a:rPr lang="fr-FR" sz="1600" dirty="0">
                <a:solidFill>
                  <a:schemeClr val="tx2">
                    <a:lumMod val="50000"/>
                  </a:schemeClr>
                </a:solidFill>
                <a:latin typeface="Verdana" pitchFamily="34" charset="0"/>
                <a:cs typeface="+mn-cs"/>
              </a:rPr>
              <a:t>Sur le navigateur on peut visualiser: </a:t>
            </a:r>
            <a:r>
              <a:rPr lang="fr-FR" sz="1600" b="1" dirty="0">
                <a:solidFill>
                  <a:schemeClr val="tx2">
                    <a:lumMod val="50000"/>
                  </a:schemeClr>
                </a:solidFill>
                <a:latin typeface="Verdana" pitchFamily="34" charset="0"/>
                <a:cs typeface="+mn-cs"/>
              </a:rPr>
              <a:t>Maison de la Formation </a:t>
            </a:r>
            <a:r>
              <a:rPr lang="fr-FR" sz="1600" dirty="0">
                <a:solidFill>
                  <a:schemeClr val="tx2">
                    <a:lumMod val="50000"/>
                  </a:schemeClr>
                </a:solidFill>
                <a:latin typeface="Verdana" pitchFamily="34" charset="0"/>
                <a:cs typeface="+mn-cs"/>
              </a:rPr>
              <a:t>à Poitiers</a:t>
            </a:r>
          </a:p>
          <a:p>
            <a:pPr marL="342900" indent="-342900" fontAlgn="auto">
              <a:spcBef>
                <a:spcPct val="20000"/>
              </a:spcBef>
              <a:spcAft>
                <a:spcPts val="0"/>
              </a:spcAft>
              <a:defRPr/>
            </a:pPr>
            <a:r>
              <a:rPr lang="fr-FR" sz="1600" dirty="0">
                <a:solidFill>
                  <a:schemeClr val="tx2">
                    <a:lumMod val="50000"/>
                  </a:schemeClr>
                </a:solidFill>
                <a:latin typeface="Verdana" pitchFamily="34" charset="0"/>
                <a:cs typeface="+mn-cs"/>
              </a:rPr>
              <a:t>Le texte « Maison de la Formation » est placé entre les balises &lt;b&gt;&lt;/b&gt; (écriture en gras)</a:t>
            </a:r>
          </a:p>
          <a:p>
            <a:pPr marL="342900" indent="-342900" fontAlgn="auto">
              <a:spcBef>
                <a:spcPct val="20000"/>
              </a:spcBef>
              <a:spcAft>
                <a:spcPts val="0"/>
              </a:spcAft>
              <a:defRPr/>
            </a:pPr>
            <a:endParaRPr lang="fr-FR" dirty="0">
              <a:solidFill>
                <a:schemeClr val="tx2">
                  <a:lumMod val="50000"/>
                </a:schemeClr>
              </a:solidFill>
              <a:latin typeface="Verdana" pitchFamily="34" charset="0"/>
              <a:cs typeface="+mn-cs"/>
            </a:endParaRPr>
          </a:p>
        </p:txBody>
      </p:sp>
    </p:spTree>
  </p:cSld>
  <p:clrMapOvr>
    <a:masterClrMapping/>
  </p:clrMapOvr>
  <p:transition spd="slow">
    <p:wipe dir="d"/>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875"/>
            <a:ext cx="8077200" cy="1143000"/>
          </a:xfrm>
        </p:spPr>
        <p:txBody>
          <a:bodyPr rtlCol="0">
            <a:normAutofit/>
          </a:bodyPr>
          <a:lstStyle/>
          <a:p>
            <a:pPr fontAlgn="auto">
              <a:spcAft>
                <a:spcPts val="0"/>
              </a:spcAft>
              <a:defRPr/>
            </a:pPr>
            <a:r>
              <a:rPr dirty="0" smtClean="0"/>
              <a:t>Balise &lt;</a:t>
            </a:r>
            <a:r>
              <a:rPr dirty="0" err="1" smtClean="0"/>
              <a:t>span</a:t>
            </a:r>
            <a:r>
              <a:rPr dirty="0" smtClean="0"/>
              <a:t>&gt;…&lt;/</a:t>
            </a:r>
            <a:r>
              <a:rPr dirty="0" err="1" smtClean="0"/>
              <a:t>span</a:t>
            </a:r>
            <a:r>
              <a:rPr dirty="0" smtClean="0"/>
              <a:t>&gt; </a:t>
            </a:r>
            <a:r>
              <a:rPr dirty="0" smtClean="0">
                <a:solidFill>
                  <a:schemeClr val="accent6">
                    <a:lumMod val="50000"/>
                  </a:schemeClr>
                </a:solidFill>
              </a:rPr>
              <a:t>ligne</a:t>
            </a:r>
            <a:endParaRPr dirty="0">
              <a:solidFill>
                <a:schemeClr val="accent6">
                  <a:lumMod val="50000"/>
                </a:schemeClr>
              </a:solidFill>
            </a:endParaRPr>
          </a:p>
        </p:txBody>
      </p:sp>
      <p:sp>
        <p:nvSpPr>
          <p:cNvPr id="21507" name="Espace réservé du contenu 2"/>
          <p:cNvSpPr>
            <a:spLocks noGrp="1"/>
          </p:cNvSpPr>
          <p:nvPr>
            <p:ph idx="1"/>
          </p:nvPr>
        </p:nvSpPr>
        <p:spPr>
          <a:xfrm>
            <a:off x="762000" y="1597025"/>
            <a:ext cx="8077200" cy="1687513"/>
          </a:xfrm>
        </p:spPr>
        <p:txBody>
          <a:bodyPr/>
          <a:lstStyle/>
          <a:p>
            <a:pPr marL="0" indent="0">
              <a:buFont typeface="Arial" charset="0"/>
              <a:buNone/>
            </a:pPr>
            <a:r>
              <a:rPr sz="1800" dirty="0" smtClean="0"/>
              <a:t>Cette balise sert à définir un bloc à l'intérieur d'une ligne de texte sans saut de ligne avant ni après.</a:t>
            </a:r>
          </a:p>
          <a:p>
            <a:pPr marL="0" indent="0">
              <a:buFont typeface="Arial" charset="0"/>
              <a:buNone/>
            </a:pPr>
            <a:r>
              <a:rPr sz="1800" dirty="0" smtClean="0"/>
              <a:t>Exemple   :</a:t>
            </a:r>
          </a:p>
          <a:p>
            <a:pPr marL="0" indent="0">
              <a:buFont typeface="Arial" charset="0"/>
              <a:buNone/>
            </a:pPr>
            <a:r>
              <a:rPr sz="1800" dirty="0" smtClean="0"/>
              <a:t>&lt;p style="font-size:20px;"&gt;</a:t>
            </a:r>
          </a:p>
          <a:p>
            <a:pPr marL="0" indent="0">
              <a:buFont typeface="Arial" charset="0"/>
              <a:buNone/>
            </a:pPr>
            <a:r>
              <a:rPr sz="1800" dirty="0" smtClean="0"/>
              <a:t>Voici un &lt;</a:t>
            </a:r>
            <a:r>
              <a:rPr sz="1800" dirty="0" err="1" smtClean="0"/>
              <a:t>span</a:t>
            </a:r>
            <a:r>
              <a:rPr sz="1800" dirty="0" smtClean="0"/>
              <a:t> style="</a:t>
            </a:r>
            <a:r>
              <a:rPr sz="1800" dirty="0" err="1" smtClean="0"/>
              <a:t>color:blue</a:t>
            </a:r>
            <a:r>
              <a:rPr sz="1800" dirty="0" smtClean="0"/>
              <a:t>;"&gt;beau&lt;/</a:t>
            </a:r>
            <a:r>
              <a:rPr sz="1800" dirty="0" err="1" smtClean="0"/>
              <a:t>span</a:t>
            </a:r>
            <a:r>
              <a:rPr sz="1800" dirty="0" smtClean="0"/>
              <a:t>&gt; soleil&lt;/p&gt;</a:t>
            </a:r>
          </a:p>
          <a:p>
            <a:pPr marL="0" indent="0">
              <a:buFont typeface="Arial" charset="0"/>
              <a:buNone/>
            </a:pPr>
            <a:endParaRPr sz="1800" dirty="0" smtClean="0"/>
          </a:p>
        </p:txBody>
      </p:sp>
      <p:pic>
        <p:nvPicPr>
          <p:cNvPr id="2150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3573016"/>
            <a:ext cx="4229100"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3650605"/>
      </p:ext>
    </p:extLst>
  </p:cSld>
  <p:clrMapOvr>
    <a:masterClrMapping/>
  </p:clrMapOvr>
  <p:transition spd="slow">
    <p:wipe dir="d"/>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8202488" cy="1143000"/>
          </a:xfrm>
        </p:spPr>
        <p:txBody>
          <a:bodyPr/>
          <a:lstStyle/>
          <a:p>
            <a:r>
              <a:rPr lang="fr-FR" dirty="0"/>
              <a:t>Balise </a:t>
            </a:r>
            <a:r>
              <a:rPr lang="fr-FR" dirty="0" smtClean="0"/>
              <a:t>&lt;</a:t>
            </a:r>
            <a:r>
              <a:rPr lang="fr-FR" dirty="0" err="1" smtClean="0"/>
              <a:t>em</a:t>
            </a:r>
            <a:r>
              <a:rPr lang="fr-FR" dirty="0" smtClean="0"/>
              <a:t>&gt;…&lt;/</a:t>
            </a:r>
            <a:r>
              <a:rPr lang="fr-FR" dirty="0" err="1" smtClean="0"/>
              <a:t>em</a:t>
            </a:r>
            <a:r>
              <a:rPr lang="fr-FR" dirty="0" smtClean="0"/>
              <a:t>&gt; </a:t>
            </a:r>
            <a:r>
              <a:rPr lang="fr-FR" sz="3600" dirty="0" smtClean="0">
                <a:solidFill>
                  <a:schemeClr val="accent6">
                    <a:lumMod val="50000"/>
                  </a:schemeClr>
                </a:solidFill>
              </a:rPr>
              <a:t>texte en évidence</a:t>
            </a:r>
            <a:endParaRPr lang="fr-FR" sz="3600" dirty="0"/>
          </a:p>
        </p:txBody>
      </p:sp>
      <p:sp>
        <p:nvSpPr>
          <p:cNvPr id="3" name="Espace réservé du contenu 2"/>
          <p:cNvSpPr>
            <a:spLocks noGrp="1"/>
          </p:cNvSpPr>
          <p:nvPr>
            <p:ph idx="1"/>
          </p:nvPr>
        </p:nvSpPr>
        <p:spPr/>
        <p:txBody>
          <a:bodyPr>
            <a:normAutofit/>
          </a:bodyPr>
          <a:lstStyle/>
          <a:p>
            <a:pPr marL="0" indent="0">
              <a:buNone/>
            </a:pPr>
            <a:r>
              <a:rPr lang="fr-FR" sz="1800" dirty="0" smtClean="0"/>
              <a:t>Cette balise sert à mettre en évidence un texte.</a:t>
            </a:r>
          </a:p>
          <a:p>
            <a:pPr marL="0" indent="0">
              <a:buNone/>
            </a:pPr>
            <a:r>
              <a:rPr lang="fr-FR" sz="1800" dirty="0" smtClean="0"/>
              <a:t>Sans autre spécification, le texte apparaît en italique.</a:t>
            </a:r>
          </a:p>
          <a:p>
            <a:pPr marL="0" indent="0">
              <a:buNone/>
            </a:pPr>
            <a:r>
              <a:rPr lang="fr-FR" sz="1800" dirty="0" smtClean="0"/>
              <a:t>exemple :</a:t>
            </a:r>
          </a:p>
          <a:p>
            <a:pPr marL="0" indent="0">
              <a:buNone/>
            </a:pPr>
            <a:r>
              <a:rPr lang="fr-FR" sz="1800" dirty="0"/>
              <a:t>&lt;p style="font-size:20px</a:t>
            </a:r>
            <a:r>
              <a:rPr lang="fr-FR" sz="1800" dirty="0" smtClean="0"/>
              <a:t>;"&gt;</a:t>
            </a:r>
          </a:p>
          <a:p>
            <a:pPr marL="0" indent="0">
              <a:buNone/>
            </a:pPr>
            <a:r>
              <a:rPr lang="fr-FR" sz="1800" dirty="0" smtClean="0"/>
              <a:t>La Fontaine a écrit : &lt;</a:t>
            </a:r>
            <a:r>
              <a:rPr lang="fr-FR" sz="1800" dirty="0" err="1" smtClean="0"/>
              <a:t>em</a:t>
            </a:r>
            <a:r>
              <a:rPr lang="fr-FR" sz="1800" dirty="0" smtClean="0"/>
              <a:t>&gt;Rien ne sert de courir ...&lt;/</a:t>
            </a:r>
            <a:r>
              <a:rPr lang="fr-FR" sz="1800" dirty="0" err="1" smtClean="0"/>
              <a:t>em</a:t>
            </a:r>
            <a:r>
              <a:rPr lang="fr-FR" sz="1800" dirty="0" smtClean="0"/>
              <a:t>&gt;&lt;/p&gt;</a:t>
            </a:r>
          </a:p>
          <a:p>
            <a:pPr marL="0" indent="0">
              <a:buNone/>
            </a:pPr>
            <a:endParaRPr lang="fr-FR" sz="1800" dirty="0" smtClean="0"/>
          </a:p>
          <a:p>
            <a:pPr marL="0" indent="0">
              <a:buNone/>
            </a:pPr>
            <a:endParaRPr lang="fr-FR" sz="1800" dirty="0"/>
          </a:p>
        </p:txBody>
      </p:sp>
      <p:pic>
        <p:nvPicPr>
          <p:cNvPr id="727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645024"/>
            <a:ext cx="4229100"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8296345"/>
      </p:ext>
    </p:extLst>
  </p:cSld>
  <p:clrMapOvr>
    <a:masterClrMapping/>
  </p:clrMapOvr>
  <p:transition spd="slow">
    <p:wipe dir="d"/>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Balise </a:t>
            </a:r>
            <a:r>
              <a:rPr lang="fr-FR" dirty="0" smtClean="0"/>
              <a:t>&lt;</a:t>
            </a:r>
            <a:r>
              <a:rPr lang="fr-FR" dirty="0" err="1" smtClean="0"/>
              <a:t>strong</a:t>
            </a:r>
            <a:r>
              <a:rPr lang="fr-FR" dirty="0" smtClean="0"/>
              <a:t>&gt;…&lt;/</a:t>
            </a:r>
            <a:r>
              <a:rPr lang="fr-FR" dirty="0" err="1" smtClean="0"/>
              <a:t>strong</a:t>
            </a:r>
            <a:r>
              <a:rPr lang="fr-FR" dirty="0" smtClean="0"/>
              <a:t>&gt; </a:t>
            </a:r>
            <a:br>
              <a:rPr lang="fr-FR" dirty="0" smtClean="0"/>
            </a:br>
            <a:r>
              <a:rPr lang="fr-FR" dirty="0" smtClean="0">
                <a:solidFill>
                  <a:schemeClr val="accent6">
                    <a:lumMod val="50000"/>
                  </a:schemeClr>
                </a:solidFill>
              </a:rPr>
              <a:t>texte important</a:t>
            </a:r>
            <a:endParaRPr lang="fr-FR" dirty="0"/>
          </a:p>
        </p:txBody>
      </p:sp>
      <p:sp>
        <p:nvSpPr>
          <p:cNvPr id="3" name="Espace réservé du contenu 2"/>
          <p:cNvSpPr>
            <a:spLocks noGrp="1"/>
          </p:cNvSpPr>
          <p:nvPr>
            <p:ph idx="1"/>
          </p:nvPr>
        </p:nvSpPr>
        <p:spPr/>
        <p:txBody>
          <a:bodyPr/>
          <a:lstStyle/>
          <a:p>
            <a:pPr marL="0" indent="0">
              <a:buNone/>
            </a:pPr>
            <a:r>
              <a:rPr lang="fr-FR" sz="1800" dirty="0"/>
              <a:t>Cette balise sert à mettre en évidence un </a:t>
            </a:r>
            <a:r>
              <a:rPr lang="fr-FR" sz="1800" dirty="0" smtClean="0"/>
              <a:t>texte important.</a:t>
            </a:r>
            <a:endParaRPr lang="fr-FR" sz="1800" dirty="0"/>
          </a:p>
          <a:p>
            <a:pPr marL="0" indent="0">
              <a:buNone/>
            </a:pPr>
            <a:r>
              <a:rPr lang="fr-FR" sz="1800" dirty="0"/>
              <a:t>Sans autre spécification, le texte apparaît en </a:t>
            </a:r>
            <a:r>
              <a:rPr lang="fr-FR" sz="1800" dirty="0" smtClean="0"/>
              <a:t>gras.</a:t>
            </a:r>
            <a:endParaRPr lang="fr-FR" sz="1800" dirty="0"/>
          </a:p>
          <a:p>
            <a:pPr marL="0" indent="0">
              <a:buNone/>
            </a:pPr>
            <a:r>
              <a:rPr lang="fr-FR" sz="1800" dirty="0"/>
              <a:t>exemple :</a:t>
            </a:r>
          </a:p>
          <a:p>
            <a:pPr marL="0" indent="0">
              <a:buNone/>
            </a:pPr>
            <a:r>
              <a:rPr lang="fr-FR" sz="1800" dirty="0"/>
              <a:t>&lt;p style="font-size:20px;"&gt;</a:t>
            </a:r>
          </a:p>
          <a:p>
            <a:pPr marL="0" indent="0">
              <a:buNone/>
            </a:pPr>
            <a:r>
              <a:rPr lang="fr-FR" sz="1800" dirty="0"/>
              <a:t>La Fontaine a écrit : </a:t>
            </a:r>
            <a:r>
              <a:rPr lang="fr-FR" sz="1800" dirty="0" smtClean="0"/>
              <a:t>&lt;</a:t>
            </a:r>
            <a:r>
              <a:rPr lang="fr-FR" sz="1800" dirty="0" err="1" smtClean="0"/>
              <a:t>strong</a:t>
            </a:r>
            <a:r>
              <a:rPr lang="fr-FR" sz="1800" dirty="0" smtClean="0"/>
              <a:t>&gt;Rien </a:t>
            </a:r>
            <a:r>
              <a:rPr lang="fr-FR" sz="1800" dirty="0"/>
              <a:t>ne sert de courir </a:t>
            </a:r>
            <a:r>
              <a:rPr lang="fr-FR" sz="1800" dirty="0" smtClean="0"/>
              <a:t>...&lt;/</a:t>
            </a:r>
            <a:r>
              <a:rPr lang="fr-FR" sz="1800" dirty="0" err="1" smtClean="0"/>
              <a:t>strong</a:t>
            </a:r>
            <a:r>
              <a:rPr lang="fr-FR" sz="1800" dirty="0" smtClean="0"/>
              <a:t>&gt;&lt;/</a:t>
            </a:r>
            <a:r>
              <a:rPr lang="fr-FR" sz="1800" dirty="0"/>
              <a:t>p&gt;</a:t>
            </a:r>
          </a:p>
          <a:p>
            <a:pPr marL="0" indent="0">
              <a:buNone/>
            </a:pPr>
            <a:endParaRPr lang="fr-FR" dirty="0"/>
          </a:p>
        </p:txBody>
      </p:sp>
      <p:pic>
        <p:nvPicPr>
          <p:cNvPr id="737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3738" y="3717032"/>
            <a:ext cx="4229100"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8734739"/>
      </p:ext>
    </p:extLst>
  </p:cSld>
  <p:clrMapOvr>
    <a:masterClrMapping/>
  </p:clrMapOvr>
  <p:transition spd="slow">
    <p:wipe dir="d"/>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Balise </a:t>
            </a:r>
            <a:r>
              <a:rPr lang="fr-FR" dirty="0" smtClean="0"/>
              <a:t>&lt;code&gt;…&lt;/code&gt; </a:t>
            </a:r>
            <a:r>
              <a:rPr lang="fr-FR" b="1" dirty="0" smtClean="0">
                <a:solidFill>
                  <a:schemeClr val="accent2">
                    <a:lumMod val="75000"/>
                  </a:schemeClr>
                </a:solidFill>
              </a:rPr>
              <a:t>code</a:t>
            </a:r>
            <a:endParaRPr lang="fr-FR" b="1" dirty="0">
              <a:solidFill>
                <a:schemeClr val="accent2">
                  <a:lumMod val="75000"/>
                </a:schemeClr>
              </a:solidFill>
            </a:endParaRPr>
          </a:p>
        </p:txBody>
      </p:sp>
      <p:sp>
        <p:nvSpPr>
          <p:cNvPr id="3" name="Espace réservé du contenu 2"/>
          <p:cNvSpPr>
            <a:spLocks noGrp="1"/>
          </p:cNvSpPr>
          <p:nvPr>
            <p:ph idx="1"/>
          </p:nvPr>
        </p:nvSpPr>
        <p:spPr>
          <a:xfrm>
            <a:off x="762000" y="1596413"/>
            <a:ext cx="8077200" cy="5000939"/>
          </a:xfrm>
        </p:spPr>
        <p:txBody>
          <a:bodyPr/>
          <a:lstStyle/>
          <a:p>
            <a:pPr marL="0" indent="0">
              <a:buNone/>
            </a:pPr>
            <a:r>
              <a:rPr lang="fr-FR" sz="1800" dirty="0"/>
              <a:t>Cette balise sert à </a:t>
            </a:r>
            <a:r>
              <a:rPr lang="fr-FR" sz="1800" dirty="0" smtClean="0"/>
              <a:t>afficher du code, c'est à dire un morceau de programme.</a:t>
            </a:r>
            <a:endParaRPr lang="fr-FR" sz="1800" dirty="0"/>
          </a:p>
          <a:p>
            <a:pPr marL="0" indent="0">
              <a:buNone/>
            </a:pPr>
            <a:r>
              <a:rPr lang="fr-FR" sz="1800" dirty="0"/>
              <a:t>Sans autre spécification, le texte apparaît </a:t>
            </a:r>
            <a:r>
              <a:rPr lang="fr-FR" sz="1800" dirty="0" smtClean="0"/>
              <a:t>dans une police dont chaque caractère a la même taille </a:t>
            </a:r>
            <a:r>
              <a:rPr lang="fr-FR" sz="1800" dirty="0"/>
              <a:t>(type Courier)</a:t>
            </a:r>
            <a:r>
              <a:rPr lang="fr-FR" sz="1800" dirty="0" smtClean="0"/>
              <a:t>.</a:t>
            </a:r>
            <a:endParaRPr lang="fr-FR" sz="1800" dirty="0"/>
          </a:p>
          <a:p>
            <a:pPr marL="0" indent="0">
              <a:buNone/>
            </a:pPr>
            <a:r>
              <a:rPr lang="fr-FR" sz="1800" dirty="0"/>
              <a:t>exemple :</a:t>
            </a:r>
          </a:p>
          <a:p>
            <a:pPr marL="0" indent="0">
              <a:buNone/>
            </a:pPr>
            <a:r>
              <a:rPr lang="fr-FR" sz="1800" dirty="0" smtClean="0"/>
              <a:t>&lt;</a:t>
            </a:r>
            <a:r>
              <a:rPr lang="fr-FR" sz="1800" dirty="0"/>
              <a:t>code&gt;</a:t>
            </a:r>
          </a:p>
          <a:p>
            <a:pPr marL="0" indent="0">
              <a:buNone/>
            </a:pPr>
            <a:r>
              <a:rPr lang="fr-FR" sz="1800" dirty="0"/>
              <a:t>.container</a:t>
            </a:r>
          </a:p>
          <a:p>
            <a:pPr marL="0" indent="0">
              <a:buNone/>
            </a:pPr>
            <a:r>
              <a:rPr lang="fr-FR" sz="1800" dirty="0"/>
              <a:t> {</a:t>
            </a:r>
          </a:p>
          <a:p>
            <a:pPr marL="0" indent="0">
              <a:buNone/>
            </a:pPr>
            <a:r>
              <a:rPr lang="fr-FR" sz="1800" dirty="0" err="1"/>
              <a:t>padding-left</a:t>
            </a:r>
            <a:r>
              <a:rPr lang="fr-FR" sz="1800" dirty="0"/>
              <a:t>: 20px;</a:t>
            </a:r>
          </a:p>
          <a:p>
            <a:pPr marL="0" indent="0">
              <a:buNone/>
            </a:pPr>
            <a:r>
              <a:rPr lang="fr-FR" sz="1800" dirty="0" err="1"/>
              <a:t>padding</a:t>
            </a:r>
            <a:r>
              <a:rPr lang="fr-FR" sz="1800" dirty="0"/>
              <a:t>-right: 20px;</a:t>
            </a:r>
          </a:p>
          <a:p>
            <a:pPr marL="0" indent="0">
              <a:buNone/>
            </a:pPr>
            <a:r>
              <a:rPr lang="fr-FR" sz="1800" dirty="0"/>
              <a:t>}</a:t>
            </a:r>
          </a:p>
          <a:p>
            <a:pPr marL="0" indent="0">
              <a:buNone/>
            </a:pPr>
            <a:r>
              <a:rPr lang="fr-FR" sz="1800" dirty="0"/>
              <a:t>&lt;/code&gt;</a:t>
            </a:r>
          </a:p>
          <a:p>
            <a:pPr marL="0" indent="0">
              <a:buNone/>
            </a:pPr>
            <a:endParaRPr lang="fr-FR" sz="1800" dirty="0" smtClean="0"/>
          </a:p>
          <a:p>
            <a:pPr marL="0" indent="0">
              <a:buNone/>
            </a:pPr>
            <a:endParaRPr lang="fr-FR" dirty="0"/>
          </a:p>
        </p:txBody>
      </p:sp>
      <p:pic>
        <p:nvPicPr>
          <p:cNvPr id="747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4293096"/>
            <a:ext cx="5057775"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2600245"/>
      </p:ext>
    </p:extLst>
  </p:cSld>
  <p:clrMapOvr>
    <a:masterClrMapping/>
  </p:clrMapOvr>
  <p:transition spd="slow">
    <p:wipe dir="d"/>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Balise &lt;</a:t>
            </a:r>
            <a:r>
              <a:rPr lang="fr-FR" dirty="0" err="1" smtClean="0"/>
              <a:t>samp</a:t>
            </a:r>
            <a:r>
              <a:rPr lang="fr-FR" dirty="0" smtClean="0"/>
              <a:t>&gt;…&lt;/</a:t>
            </a:r>
            <a:r>
              <a:rPr lang="fr-FR" dirty="0" err="1" smtClean="0"/>
              <a:t>samp</a:t>
            </a:r>
            <a:r>
              <a:rPr lang="fr-FR" dirty="0" smtClean="0"/>
              <a:t>&gt; </a:t>
            </a:r>
            <a:r>
              <a:rPr lang="fr-FR" dirty="0"/>
              <a:t/>
            </a:r>
            <a:br>
              <a:rPr lang="fr-FR" dirty="0"/>
            </a:br>
            <a:r>
              <a:rPr lang="fr-FR" dirty="0" smtClean="0">
                <a:solidFill>
                  <a:schemeClr val="accent6">
                    <a:lumMod val="50000"/>
                  </a:schemeClr>
                </a:solidFill>
              </a:rPr>
              <a:t>sortie imprimante</a:t>
            </a:r>
            <a:endParaRPr lang="fr-FR" dirty="0"/>
          </a:p>
        </p:txBody>
      </p:sp>
      <p:sp>
        <p:nvSpPr>
          <p:cNvPr id="3" name="Espace réservé du contenu 2"/>
          <p:cNvSpPr>
            <a:spLocks noGrp="1"/>
          </p:cNvSpPr>
          <p:nvPr>
            <p:ph idx="1"/>
          </p:nvPr>
        </p:nvSpPr>
        <p:spPr>
          <a:xfrm>
            <a:off x="762000" y="1596413"/>
            <a:ext cx="8077200" cy="4784915"/>
          </a:xfrm>
        </p:spPr>
        <p:txBody>
          <a:bodyPr>
            <a:normAutofit/>
          </a:bodyPr>
          <a:lstStyle/>
          <a:p>
            <a:pPr marL="0" indent="0">
              <a:buNone/>
            </a:pPr>
            <a:r>
              <a:rPr lang="fr-FR" sz="1800" dirty="0"/>
              <a:t>Cette balise sert à afficher </a:t>
            </a:r>
            <a:r>
              <a:rPr lang="fr-FR" sz="1800" dirty="0" smtClean="0"/>
              <a:t>le texte comme une sortie imprimante, c'est </a:t>
            </a:r>
            <a:r>
              <a:rPr lang="fr-FR" sz="1800" dirty="0"/>
              <a:t>à dire un morceau de </a:t>
            </a:r>
            <a:r>
              <a:rPr lang="fr-FR" sz="1800" dirty="0" smtClean="0"/>
              <a:t>l'édition sur une imprimante type imprimante à aiguilles.</a:t>
            </a:r>
            <a:endParaRPr lang="fr-FR" sz="1800" dirty="0"/>
          </a:p>
          <a:p>
            <a:pPr marL="0" indent="0">
              <a:buNone/>
            </a:pPr>
            <a:r>
              <a:rPr lang="fr-FR" sz="1800" dirty="0"/>
              <a:t>Sans autre spécification, le texte apparaît dans une police dont chaque caractère a la même </a:t>
            </a:r>
            <a:r>
              <a:rPr lang="fr-FR" sz="1800" dirty="0" smtClean="0"/>
              <a:t>taille (type Courier).</a:t>
            </a:r>
            <a:endParaRPr lang="fr-FR" sz="1800" dirty="0"/>
          </a:p>
          <a:p>
            <a:pPr marL="0" indent="0">
              <a:buNone/>
            </a:pPr>
            <a:r>
              <a:rPr lang="fr-FR" sz="1800" dirty="0"/>
              <a:t>exemple :</a:t>
            </a:r>
          </a:p>
          <a:p>
            <a:pPr marL="0" indent="0">
              <a:buNone/>
            </a:pPr>
            <a:r>
              <a:rPr lang="fr-FR" sz="1800" dirty="0"/>
              <a:t>&lt;</a:t>
            </a:r>
            <a:r>
              <a:rPr lang="fr-FR" sz="1800" dirty="0" err="1"/>
              <a:t>samp</a:t>
            </a:r>
            <a:r>
              <a:rPr lang="fr-FR" sz="1800" dirty="0"/>
              <a:t>&gt;</a:t>
            </a:r>
          </a:p>
          <a:p>
            <a:pPr marL="0" indent="0">
              <a:buNone/>
            </a:pPr>
            <a:r>
              <a:rPr lang="en-US" sz="1800" dirty="0"/>
              <a:t>$today = date("d/m/Y");&lt;</a:t>
            </a:r>
            <a:r>
              <a:rPr lang="en-US" sz="1800" dirty="0" err="1"/>
              <a:t>br</a:t>
            </a:r>
            <a:r>
              <a:rPr lang="en-US" sz="1800" dirty="0"/>
              <a:t>/&gt;</a:t>
            </a:r>
          </a:p>
          <a:p>
            <a:pPr marL="0" indent="0">
              <a:buNone/>
            </a:pPr>
            <a:r>
              <a:rPr lang="en-US" sz="1800" dirty="0"/>
              <a:t>$</a:t>
            </a:r>
            <a:r>
              <a:rPr lang="en-US" sz="1800" dirty="0" err="1"/>
              <a:t>datmaj</a:t>
            </a:r>
            <a:r>
              <a:rPr lang="en-US" sz="1800" dirty="0"/>
              <a:t> = '17 </a:t>
            </a:r>
            <a:r>
              <a:rPr lang="en-US" sz="1800" dirty="0" err="1"/>
              <a:t>juillet</a:t>
            </a:r>
            <a:r>
              <a:rPr lang="en-US" sz="1800" dirty="0"/>
              <a:t> 2012';&lt;</a:t>
            </a:r>
            <a:r>
              <a:rPr lang="en-US" sz="1800" dirty="0" err="1"/>
              <a:t>br</a:t>
            </a:r>
            <a:r>
              <a:rPr lang="en-US" sz="1800" dirty="0"/>
              <a:t>/&gt;</a:t>
            </a:r>
          </a:p>
          <a:p>
            <a:pPr marL="0" indent="0">
              <a:buNone/>
            </a:pPr>
            <a:r>
              <a:rPr lang="en-US" sz="1800" dirty="0"/>
              <a:t>$</a:t>
            </a:r>
            <a:r>
              <a:rPr lang="en-US" sz="1800" dirty="0" err="1"/>
              <a:t>periode</a:t>
            </a:r>
            <a:r>
              <a:rPr lang="en-US" sz="1800" dirty="0"/>
              <a:t> = false;</a:t>
            </a:r>
          </a:p>
          <a:p>
            <a:pPr marL="0" indent="0">
              <a:buNone/>
            </a:pPr>
            <a:r>
              <a:rPr lang="fr-FR" sz="1800" dirty="0"/>
              <a:t>&lt;/</a:t>
            </a:r>
            <a:r>
              <a:rPr lang="fr-FR" sz="1800" dirty="0" err="1"/>
              <a:t>samp</a:t>
            </a:r>
            <a:r>
              <a:rPr lang="fr-FR" sz="1800" dirty="0"/>
              <a:t>&gt;</a:t>
            </a:r>
          </a:p>
          <a:p>
            <a:pPr marL="0" indent="0">
              <a:buNone/>
            </a:pPr>
            <a:endParaRPr lang="fr-FR" sz="1800" dirty="0"/>
          </a:p>
        </p:txBody>
      </p:sp>
      <p:pic>
        <p:nvPicPr>
          <p:cNvPr id="757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4365104"/>
            <a:ext cx="5057775"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6719110"/>
      </p:ext>
    </p:extLst>
  </p:cSld>
  <p:clrMapOvr>
    <a:masterClrMapping/>
  </p:clrMapOvr>
  <p:transition spd="slow">
    <p:wipe dir="d"/>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Balise </a:t>
            </a:r>
            <a:r>
              <a:rPr lang="fr-FR" dirty="0" smtClean="0"/>
              <a:t>&lt;</a:t>
            </a:r>
            <a:r>
              <a:rPr lang="fr-FR" dirty="0" err="1" smtClean="0"/>
              <a:t>dfn</a:t>
            </a:r>
            <a:r>
              <a:rPr lang="fr-FR" dirty="0" smtClean="0"/>
              <a:t>&gt;…&lt;/</a:t>
            </a:r>
            <a:r>
              <a:rPr lang="fr-FR" dirty="0" err="1" smtClean="0"/>
              <a:t>dfn</a:t>
            </a:r>
            <a:r>
              <a:rPr lang="fr-FR" dirty="0" smtClean="0"/>
              <a:t>&gt; </a:t>
            </a:r>
            <a:r>
              <a:rPr lang="fr-FR" dirty="0" smtClean="0">
                <a:solidFill>
                  <a:schemeClr val="accent6">
                    <a:lumMod val="50000"/>
                  </a:schemeClr>
                </a:solidFill>
              </a:rPr>
              <a:t>définition</a:t>
            </a:r>
            <a:endParaRPr lang="fr-FR" dirty="0"/>
          </a:p>
        </p:txBody>
      </p:sp>
      <p:sp>
        <p:nvSpPr>
          <p:cNvPr id="3" name="Espace réservé du contenu 2"/>
          <p:cNvSpPr>
            <a:spLocks noGrp="1"/>
          </p:cNvSpPr>
          <p:nvPr>
            <p:ph idx="1"/>
          </p:nvPr>
        </p:nvSpPr>
        <p:spPr/>
        <p:txBody>
          <a:bodyPr>
            <a:normAutofit/>
          </a:bodyPr>
          <a:lstStyle/>
          <a:p>
            <a:pPr marL="0" indent="0">
              <a:buNone/>
            </a:pPr>
            <a:r>
              <a:rPr lang="fr-FR" sz="1800" dirty="0"/>
              <a:t>Cette balise sert à </a:t>
            </a:r>
            <a:r>
              <a:rPr lang="fr-FR" sz="1800" dirty="0" smtClean="0"/>
              <a:t>spécifier une définition,</a:t>
            </a:r>
            <a:endParaRPr lang="fr-FR" sz="1800" dirty="0"/>
          </a:p>
          <a:p>
            <a:pPr marL="0" indent="0">
              <a:buNone/>
            </a:pPr>
            <a:r>
              <a:rPr lang="fr-FR" sz="1800" dirty="0"/>
              <a:t>Sans autre spécification, le texte apparaît en italique.</a:t>
            </a:r>
          </a:p>
          <a:p>
            <a:pPr marL="0" indent="0">
              <a:buNone/>
            </a:pPr>
            <a:r>
              <a:rPr lang="fr-FR" sz="1800" dirty="0"/>
              <a:t>exemple :</a:t>
            </a:r>
          </a:p>
          <a:p>
            <a:pPr marL="0" indent="0">
              <a:buNone/>
            </a:pPr>
            <a:r>
              <a:rPr lang="fr-FR" sz="1800" dirty="0" smtClean="0"/>
              <a:t>&lt;</a:t>
            </a:r>
            <a:r>
              <a:rPr lang="fr-FR" sz="1800" dirty="0" err="1" smtClean="0"/>
              <a:t>dfn</a:t>
            </a:r>
            <a:r>
              <a:rPr lang="fr-FR" sz="1800" dirty="0" smtClean="0"/>
              <a:t> </a:t>
            </a:r>
            <a:r>
              <a:rPr lang="fr-FR" sz="1800" dirty="0"/>
              <a:t>style="font-size:20px</a:t>
            </a:r>
            <a:r>
              <a:rPr lang="fr-FR" sz="1800" dirty="0" smtClean="0"/>
              <a:t>;"&gt;Terme à définir&lt;/</a:t>
            </a:r>
            <a:r>
              <a:rPr lang="fr-FR" sz="1800" dirty="0" err="1" smtClean="0"/>
              <a:t>dfn</a:t>
            </a:r>
            <a:r>
              <a:rPr lang="fr-FR" sz="1800" dirty="0" smtClean="0"/>
              <a:t>&gt;</a:t>
            </a:r>
          </a:p>
          <a:p>
            <a:pPr marL="0" indent="0">
              <a:buNone/>
            </a:pPr>
            <a:endParaRPr lang="fr-FR" sz="1800" dirty="0"/>
          </a:p>
          <a:p>
            <a:pPr marL="0" indent="0">
              <a:buNone/>
            </a:pPr>
            <a:endParaRPr lang="fr-FR" sz="1800" dirty="0"/>
          </a:p>
        </p:txBody>
      </p:sp>
      <p:pic>
        <p:nvPicPr>
          <p:cNvPr id="768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3933056"/>
            <a:ext cx="5057775"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1078581"/>
      </p:ext>
    </p:extLst>
  </p:cSld>
  <p:clrMapOvr>
    <a:masterClrMapping/>
  </p:clrMapOvr>
  <p:transition spd="slow">
    <p:wipe dir="d"/>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Balise </a:t>
            </a:r>
            <a:r>
              <a:rPr lang="fr-FR" dirty="0" smtClean="0"/>
              <a:t>&lt;</a:t>
            </a:r>
            <a:r>
              <a:rPr lang="fr-FR" dirty="0" err="1" smtClean="0"/>
              <a:t>kbd</a:t>
            </a:r>
            <a:r>
              <a:rPr lang="fr-FR" dirty="0" smtClean="0"/>
              <a:t>&gt;…&lt;/</a:t>
            </a:r>
            <a:r>
              <a:rPr lang="fr-FR" dirty="0" err="1" smtClean="0"/>
              <a:t>kbd</a:t>
            </a:r>
            <a:r>
              <a:rPr lang="fr-FR" dirty="0" smtClean="0"/>
              <a:t>&gt; </a:t>
            </a:r>
            <a:br>
              <a:rPr lang="fr-FR" dirty="0" smtClean="0"/>
            </a:br>
            <a:r>
              <a:rPr lang="fr-FR" b="1" dirty="0" smtClean="0">
                <a:solidFill>
                  <a:schemeClr val="accent2">
                    <a:lumMod val="75000"/>
                  </a:schemeClr>
                </a:solidFill>
              </a:rPr>
              <a:t>Entrée clavier</a:t>
            </a:r>
            <a:endParaRPr lang="fr-FR" b="1" dirty="0">
              <a:solidFill>
                <a:schemeClr val="accent2">
                  <a:lumMod val="75000"/>
                </a:schemeClr>
              </a:solidFill>
            </a:endParaRPr>
          </a:p>
        </p:txBody>
      </p:sp>
      <p:sp>
        <p:nvSpPr>
          <p:cNvPr id="3" name="Espace réservé du contenu 2"/>
          <p:cNvSpPr>
            <a:spLocks noGrp="1"/>
          </p:cNvSpPr>
          <p:nvPr>
            <p:ph idx="1"/>
          </p:nvPr>
        </p:nvSpPr>
        <p:spPr/>
        <p:txBody>
          <a:bodyPr>
            <a:normAutofit/>
          </a:bodyPr>
          <a:lstStyle/>
          <a:p>
            <a:pPr marL="0" indent="0">
              <a:buNone/>
            </a:pPr>
            <a:r>
              <a:rPr lang="fr-FR" sz="1800" dirty="0"/>
              <a:t>Cette balise sert à afficher </a:t>
            </a:r>
            <a:r>
              <a:rPr lang="fr-FR" sz="1800" dirty="0" smtClean="0"/>
              <a:t>une entrée au clavier.</a:t>
            </a:r>
            <a:endParaRPr lang="fr-FR" sz="1800" dirty="0"/>
          </a:p>
          <a:p>
            <a:pPr marL="0" indent="0">
              <a:buNone/>
            </a:pPr>
            <a:r>
              <a:rPr lang="fr-FR" sz="1800" dirty="0"/>
              <a:t>Sans autre spécification, le texte apparaît dans une police dont chaque caractère a la même taille (type Courier).</a:t>
            </a:r>
          </a:p>
          <a:p>
            <a:pPr marL="0" indent="0">
              <a:buNone/>
            </a:pPr>
            <a:r>
              <a:rPr lang="fr-FR" sz="1800" dirty="0"/>
              <a:t>exemple :</a:t>
            </a:r>
          </a:p>
          <a:p>
            <a:pPr marL="0" indent="0">
              <a:buNone/>
            </a:pPr>
            <a:r>
              <a:rPr lang="fr-FR" sz="1800" dirty="0" smtClean="0"/>
              <a:t>&lt;</a:t>
            </a:r>
            <a:r>
              <a:rPr lang="fr-FR" sz="1800" dirty="0" err="1" smtClean="0"/>
              <a:t>kbd</a:t>
            </a:r>
            <a:r>
              <a:rPr lang="fr-FR" sz="1800" dirty="0" smtClean="0"/>
              <a:t>&gt;</a:t>
            </a:r>
            <a:endParaRPr lang="fr-FR" sz="1800" dirty="0"/>
          </a:p>
          <a:p>
            <a:pPr marL="0" indent="0">
              <a:buNone/>
            </a:pPr>
            <a:r>
              <a:rPr lang="fr-FR" sz="1800" dirty="0" smtClean="0"/>
              <a:t>0609680101</a:t>
            </a:r>
          </a:p>
          <a:p>
            <a:pPr marL="0" indent="0">
              <a:buNone/>
            </a:pPr>
            <a:r>
              <a:rPr lang="fr-FR" sz="1800" dirty="0" smtClean="0"/>
              <a:t>&lt;/</a:t>
            </a:r>
            <a:r>
              <a:rPr lang="fr-FR" sz="1800" dirty="0" err="1" smtClean="0"/>
              <a:t>kbd</a:t>
            </a:r>
            <a:r>
              <a:rPr lang="fr-FR" sz="1800" dirty="0" smtClean="0"/>
              <a:t>&gt;</a:t>
            </a:r>
          </a:p>
          <a:p>
            <a:pPr marL="0" indent="0">
              <a:buNone/>
            </a:pPr>
            <a:endParaRPr lang="fr-FR" sz="1800" dirty="0"/>
          </a:p>
          <a:p>
            <a:pPr marL="0" indent="0">
              <a:buNone/>
            </a:pPr>
            <a:endParaRPr lang="fr-FR" sz="1800" dirty="0"/>
          </a:p>
        </p:txBody>
      </p:sp>
      <p:pic>
        <p:nvPicPr>
          <p:cNvPr id="778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2947789"/>
            <a:ext cx="5057775"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5239223"/>
      </p:ext>
    </p:extLst>
  </p:cSld>
  <p:clrMapOvr>
    <a:masterClrMapping/>
  </p:clrMapOvr>
  <p:transition spd="slow">
    <p:wipe dir="d"/>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Balise &lt;var&gt;…&lt;/var&gt; </a:t>
            </a:r>
            <a:r>
              <a:rPr lang="fr-FR" dirty="0">
                <a:solidFill>
                  <a:schemeClr val="accent6">
                    <a:lumMod val="50000"/>
                  </a:schemeClr>
                </a:solidFill>
              </a:rPr>
              <a:t>variable</a:t>
            </a:r>
            <a:endParaRPr lang="fr-FR" dirty="0"/>
          </a:p>
        </p:txBody>
      </p:sp>
      <p:sp>
        <p:nvSpPr>
          <p:cNvPr id="3" name="Espace réservé du contenu 2"/>
          <p:cNvSpPr>
            <a:spLocks noGrp="1"/>
          </p:cNvSpPr>
          <p:nvPr>
            <p:ph idx="1"/>
          </p:nvPr>
        </p:nvSpPr>
        <p:spPr/>
        <p:txBody>
          <a:bodyPr>
            <a:normAutofit/>
          </a:bodyPr>
          <a:lstStyle/>
          <a:p>
            <a:pPr marL="0" indent="0">
              <a:buNone/>
            </a:pPr>
            <a:r>
              <a:rPr lang="fr-FR" sz="1800" dirty="0"/>
              <a:t>Cette balise sert à </a:t>
            </a:r>
            <a:r>
              <a:rPr lang="fr-FR" sz="1800" dirty="0" smtClean="0"/>
              <a:t>spécifier une variable</a:t>
            </a:r>
            <a:endParaRPr lang="fr-FR" sz="1800" dirty="0"/>
          </a:p>
          <a:p>
            <a:pPr marL="0" indent="0">
              <a:buNone/>
            </a:pPr>
            <a:r>
              <a:rPr lang="fr-FR" sz="1800" dirty="0"/>
              <a:t>Sans autre spécification, le texte apparaît en italique.</a:t>
            </a:r>
          </a:p>
          <a:p>
            <a:pPr marL="0" indent="0">
              <a:buNone/>
            </a:pPr>
            <a:r>
              <a:rPr lang="fr-FR" sz="1800" dirty="0"/>
              <a:t>exemple :</a:t>
            </a:r>
          </a:p>
          <a:p>
            <a:pPr marL="0" indent="0">
              <a:buNone/>
            </a:pPr>
            <a:r>
              <a:rPr lang="fr-FR" sz="1800" dirty="0" smtClean="0"/>
              <a:t>&lt;var </a:t>
            </a:r>
            <a:r>
              <a:rPr lang="fr-FR" sz="1800" dirty="0"/>
              <a:t>style="font-size:20px</a:t>
            </a:r>
            <a:r>
              <a:rPr lang="fr-FR" sz="1800" dirty="0" smtClean="0"/>
              <a:t>;"&gt;$jour&lt;/var&gt;</a:t>
            </a:r>
            <a:endParaRPr lang="fr-FR" sz="1800" dirty="0"/>
          </a:p>
          <a:p>
            <a:pPr marL="0" indent="0">
              <a:buNone/>
            </a:pPr>
            <a:endParaRPr lang="fr-FR" sz="1800" dirty="0"/>
          </a:p>
        </p:txBody>
      </p:sp>
      <p:pic>
        <p:nvPicPr>
          <p:cNvPr id="788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429000"/>
            <a:ext cx="5057775"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6159057"/>
      </p:ext>
    </p:extLst>
  </p:cSld>
  <p:clrMapOvr>
    <a:masterClrMapping/>
  </p:clrMapOvr>
  <p:transition spd="slow">
    <p:wipe dir="d"/>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Balise </a:t>
            </a:r>
            <a:r>
              <a:rPr lang="fr-FR" dirty="0" smtClean="0"/>
              <a:t>&lt;</a:t>
            </a:r>
            <a:r>
              <a:rPr lang="fr-FR" dirty="0" err="1" smtClean="0"/>
              <a:t>sub</a:t>
            </a:r>
            <a:r>
              <a:rPr lang="fr-FR" dirty="0" smtClean="0"/>
              <a:t>&gt;…&lt;/</a:t>
            </a:r>
            <a:r>
              <a:rPr lang="fr-FR" dirty="0" err="1" smtClean="0"/>
              <a:t>sub</a:t>
            </a:r>
            <a:r>
              <a:rPr lang="fr-FR" dirty="0" smtClean="0"/>
              <a:t>&gt; </a:t>
            </a:r>
            <a:r>
              <a:rPr lang="fr-FR" dirty="0" smtClean="0">
                <a:solidFill>
                  <a:schemeClr val="accent6">
                    <a:lumMod val="50000"/>
                  </a:schemeClr>
                </a:solidFill>
              </a:rPr>
              <a:t>indice</a:t>
            </a:r>
            <a:br>
              <a:rPr lang="fr-FR" dirty="0" smtClean="0">
                <a:solidFill>
                  <a:schemeClr val="accent6">
                    <a:lumMod val="50000"/>
                  </a:schemeClr>
                </a:solidFill>
              </a:rPr>
            </a:br>
            <a:r>
              <a:rPr lang="fr-FR" dirty="0"/>
              <a:t>Balise &lt;</a:t>
            </a:r>
            <a:r>
              <a:rPr lang="fr-FR" dirty="0" smtClean="0"/>
              <a:t>sup&gt;…&lt;/sup&gt; </a:t>
            </a:r>
            <a:r>
              <a:rPr lang="fr-FR" dirty="0" smtClean="0">
                <a:solidFill>
                  <a:schemeClr val="accent6">
                    <a:lumMod val="50000"/>
                  </a:schemeClr>
                </a:solidFill>
              </a:rPr>
              <a:t>exposant</a:t>
            </a:r>
            <a:endParaRPr lang="fr-FR" dirty="0"/>
          </a:p>
        </p:txBody>
      </p:sp>
      <p:sp>
        <p:nvSpPr>
          <p:cNvPr id="3" name="Espace réservé du contenu 2"/>
          <p:cNvSpPr>
            <a:spLocks noGrp="1"/>
          </p:cNvSpPr>
          <p:nvPr>
            <p:ph idx="1"/>
          </p:nvPr>
        </p:nvSpPr>
        <p:spPr>
          <a:xfrm>
            <a:off x="762000" y="1596413"/>
            <a:ext cx="8077200" cy="4856923"/>
          </a:xfrm>
        </p:spPr>
        <p:txBody>
          <a:bodyPr>
            <a:normAutofit/>
          </a:bodyPr>
          <a:lstStyle/>
          <a:p>
            <a:pPr marL="0" indent="0">
              <a:buNone/>
            </a:pPr>
            <a:r>
              <a:rPr lang="fr-FR" sz="1800" dirty="0" smtClean="0"/>
              <a:t>La balise &lt;</a:t>
            </a:r>
            <a:r>
              <a:rPr lang="fr-FR" sz="1800" dirty="0" err="1" smtClean="0"/>
              <a:t>sub</a:t>
            </a:r>
            <a:r>
              <a:rPr lang="fr-FR" sz="1800" dirty="0" smtClean="0"/>
              <a:t>&gt; permet de mettre un texte en indice et la balise &lt;sup&gt; permet de placer un texte en exposant.</a:t>
            </a:r>
          </a:p>
          <a:p>
            <a:pPr marL="0" indent="0">
              <a:buNone/>
            </a:pPr>
            <a:r>
              <a:rPr lang="fr-FR" sz="1800" dirty="0" smtClean="0"/>
              <a:t>Exemple :</a:t>
            </a:r>
          </a:p>
          <a:p>
            <a:pPr marL="0" indent="0">
              <a:buNone/>
            </a:pPr>
            <a:r>
              <a:rPr lang="fr-FR" sz="1800" dirty="0" smtClean="0"/>
              <a:t>&lt;p style="font-size:40px;"&gt;</a:t>
            </a:r>
          </a:p>
          <a:p>
            <a:pPr marL="0" indent="0">
              <a:buNone/>
            </a:pPr>
            <a:r>
              <a:rPr lang="fr-FR" sz="1800" dirty="0" smtClean="0"/>
              <a:t>Pour la 1&lt;sup&gt;ère&lt;/sup&gt; fois, trop de CO&lt;</a:t>
            </a:r>
            <a:r>
              <a:rPr lang="fr-FR" sz="1800" dirty="0" err="1" smtClean="0"/>
              <a:t>sub</a:t>
            </a:r>
            <a:r>
              <a:rPr lang="fr-FR" sz="1800" dirty="0" smtClean="0"/>
              <a:t>&gt;2&lt;/</a:t>
            </a:r>
            <a:r>
              <a:rPr lang="fr-FR" sz="1800" dirty="0" err="1" smtClean="0"/>
              <a:t>sub</a:t>
            </a:r>
            <a:r>
              <a:rPr lang="fr-FR" sz="1800" dirty="0" smtClean="0"/>
              <a:t>&gt; nuit.&lt;/p&gt;</a:t>
            </a:r>
          </a:p>
          <a:p>
            <a:pPr marL="0" indent="0">
              <a:buNone/>
            </a:pPr>
            <a:endParaRPr lang="fr-FR" sz="1800" dirty="0"/>
          </a:p>
        </p:txBody>
      </p:sp>
      <p:pic>
        <p:nvPicPr>
          <p:cNvPr id="798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429000"/>
            <a:ext cx="6076950" cy="2781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1692451"/>
      </p:ext>
    </p:extLst>
  </p:cSld>
  <p:clrMapOvr>
    <a:masterClrMapping/>
  </p:clrMapOvr>
  <p:transition spd="slow">
    <p:wipe dir="d"/>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Balise </a:t>
            </a:r>
            <a:r>
              <a:rPr lang="fr-FR" dirty="0" smtClean="0"/>
              <a:t>&lt;</a:t>
            </a:r>
            <a:r>
              <a:rPr lang="fr-FR" dirty="0" err="1" smtClean="0"/>
              <a:t>hr</a:t>
            </a:r>
            <a:r>
              <a:rPr lang="fr-FR" dirty="0"/>
              <a:t>/&gt; </a:t>
            </a:r>
            <a:r>
              <a:rPr lang="fr-FR" dirty="0" smtClean="0">
                <a:solidFill>
                  <a:schemeClr val="accent6">
                    <a:lumMod val="50000"/>
                  </a:schemeClr>
                </a:solidFill>
              </a:rPr>
              <a:t>Trait et saut de ligne</a:t>
            </a:r>
            <a:endParaRPr lang="fr-FR" dirty="0"/>
          </a:p>
        </p:txBody>
      </p:sp>
      <p:sp>
        <p:nvSpPr>
          <p:cNvPr id="3" name="Espace réservé du contenu 2"/>
          <p:cNvSpPr>
            <a:spLocks noGrp="1"/>
          </p:cNvSpPr>
          <p:nvPr>
            <p:ph idx="1"/>
          </p:nvPr>
        </p:nvSpPr>
        <p:spPr/>
        <p:txBody>
          <a:bodyPr>
            <a:normAutofit/>
          </a:bodyPr>
          <a:lstStyle/>
          <a:p>
            <a:pPr marL="0" indent="0">
              <a:buNone/>
            </a:pPr>
            <a:r>
              <a:rPr lang="fr-FR" sz="1800" dirty="0" smtClean="0"/>
              <a:t>&lt;</a:t>
            </a:r>
            <a:r>
              <a:rPr lang="fr-FR" sz="1800" dirty="0" err="1" smtClean="0"/>
              <a:t>hr</a:t>
            </a:r>
            <a:r>
              <a:rPr lang="fr-FR" sz="1800" dirty="0" smtClean="0"/>
              <a:t>/&gt; est utilisé pour tracer un trait entre deux parties d'une page HTML.</a:t>
            </a:r>
          </a:p>
          <a:p>
            <a:pPr marL="0" indent="0">
              <a:buNone/>
            </a:pPr>
            <a:r>
              <a:rPr lang="fr-FR" sz="1800" dirty="0" smtClean="0"/>
              <a:t>Ses attributs spécifiques sont considérés comme obsolètes en HTML 4 et non supportés en HTML5. Il faudra donc utiliser les CSS.</a:t>
            </a:r>
          </a:p>
          <a:p>
            <a:pPr marL="0" indent="0">
              <a:buNone/>
            </a:pPr>
            <a:r>
              <a:rPr lang="fr-FR" sz="1800" dirty="0" smtClean="0"/>
              <a:t>exemple :</a:t>
            </a:r>
          </a:p>
          <a:p>
            <a:pPr marL="0" indent="0">
              <a:buNone/>
            </a:pPr>
            <a:r>
              <a:rPr lang="fr-FR" sz="1800" dirty="0"/>
              <a:t>&lt;p style="font-size:40px;"&gt;</a:t>
            </a:r>
          </a:p>
          <a:p>
            <a:pPr marL="0" indent="0">
              <a:buNone/>
            </a:pPr>
            <a:r>
              <a:rPr lang="fr-FR" sz="1800" dirty="0"/>
              <a:t>Pour la 1&lt;sup&gt;ère&lt;/sup&gt; fois, trop de CO&lt;</a:t>
            </a:r>
            <a:r>
              <a:rPr lang="fr-FR" sz="1800" dirty="0" err="1"/>
              <a:t>sub</a:t>
            </a:r>
            <a:r>
              <a:rPr lang="fr-FR" sz="1800" dirty="0"/>
              <a:t>&gt;2&lt;/</a:t>
            </a:r>
            <a:r>
              <a:rPr lang="fr-FR" sz="1800" dirty="0" err="1"/>
              <a:t>sub</a:t>
            </a:r>
            <a:r>
              <a:rPr lang="fr-FR" sz="1800" dirty="0"/>
              <a:t>&gt; nuit.&lt;/p&gt;</a:t>
            </a:r>
          </a:p>
          <a:p>
            <a:pPr marL="0" indent="0">
              <a:buNone/>
            </a:pPr>
            <a:r>
              <a:rPr lang="fr-FR" sz="1800" dirty="0"/>
              <a:t>&lt;</a:t>
            </a:r>
            <a:r>
              <a:rPr lang="fr-FR" sz="1800" dirty="0" err="1"/>
              <a:t>hr</a:t>
            </a:r>
            <a:r>
              <a:rPr lang="fr-FR" sz="1800" dirty="0"/>
              <a:t> style="</a:t>
            </a:r>
            <a:r>
              <a:rPr lang="fr-FR" sz="1800" dirty="0" err="1"/>
              <a:t>color:red</a:t>
            </a:r>
            <a:r>
              <a:rPr lang="fr-FR" sz="1800" dirty="0"/>
              <a:t>;" /&gt;</a:t>
            </a:r>
          </a:p>
          <a:p>
            <a:pPr marL="0" indent="0">
              <a:buNone/>
            </a:pPr>
            <a:endParaRPr lang="fr-FR" sz="1800" dirty="0"/>
          </a:p>
        </p:txBody>
      </p:sp>
      <p:pic>
        <p:nvPicPr>
          <p:cNvPr id="808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0157" b="20157"/>
          <a:stretch/>
        </p:blipFill>
        <p:spPr bwMode="auto">
          <a:xfrm>
            <a:off x="2843808" y="3140968"/>
            <a:ext cx="6076950" cy="3571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5213311"/>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11188" y="274638"/>
            <a:ext cx="807561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fontAlgn="auto">
              <a:spcBef>
                <a:spcPts val="0"/>
              </a:spcBef>
              <a:spcAft>
                <a:spcPts val="0"/>
              </a:spcAft>
              <a:defRPr/>
            </a:pPr>
            <a:r>
              <a:rPr lang="fr-FR" sz="2400" dirty="0">
                <a:solidFill>
                  <a:schemeClr val="tx2">
                    <a:lumMod val="50000"/>
                  </a:schemeClr>
                </a:solidFill>
                <a:latin typeface="Verdana" pitchFamily="34" charset="0"/>
                <a:cs typeface="+mn-cs"/>
              </a:rPr>
              <a:t>Syntaxe HTML</a:t>
            </a:r>
          </a:p>
        </p:txBody>
      </p:sp>
      <p:sp>
        <p:nvSpPr>
          <p:cNvPr id="6147" name="Rectangle 3"/>
          <p:cNvSpPr>
            <a:spLocks noChangeArrowheads="1"/>
          </p:cNvSpPr>
          <p:nvPr/>
        </p:nvSpPr>
        <p:spPr bwMode="auto">
          <a:xfrm>
            <a:off x="611188" y="1236663"/>
            <a:ext cx="8013700"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auto">
              <a:spcBef>
                <a:spcPct val="20000"/>
              </a:spcBef>
              <a:spcAft>
                <a:spcPts val="0"/>
              </a:spcAft>
              <a:defRPr/>
            </a:pPr>
            <a:r>
              <a:rPr lang="fr-FR" dirty="0">
                <a:solidFill>
                  <a:schemeClr val="tx2">
                    <a:lumMod val="50000"/>
                  </a:schemeClr>
                </a:solidFill>
                <a:latin typeface="Verdana" pitchFamily="34" charset="0"/>
                <a:cs typeface="+mn-cs"/>
              </a:rPr>
              <a:t>En générale les balises HTML s’écrivent sous la forme:</a:t>
            </a:r>
          </a:p>
          <a:p>
            <a:pPr marL="342900" indent="-342900" fontAlgn="auto">
              <a:spcBef>
                <a:spcPct val="20000"/>
              </a:spcBef>
              <a:spcAft>
                <a:spcPts val="0"/>
              </a:spcAft>
              <a:defRPr/>
            </a:pPr>
            <a:endParaRPr lang="fr-FR" sz="800" dirty="0">
              <a:solidFill>
                <a:schemeClr val="tx2">
                  <a:lumMod val="50000"/>
                </a:schemeClr>
              </a:solidFill>
              <a:latin typeface="Verdana" pitchFamily="34" charset="0"/>
              <a:cs typeface="+mn-cs"/>
            </a:endParaRPr>
          </a:p>
          <a:p>
            <a:pPr marL="342900" indent="-342900" fontAlgn="auto">
              <a:spcBef>
                <a:spcPct val="20000"/>
              </a:spcBef>
              <a:spcAft>
                <a:spcPts val="0"/>
              </a:spcAft>
              <a:defRPr/>
            </a:pPr>
            <a:r>
              <a:rPr lang="fr-FR" dirty="0">
                <a:solidFill>
                  <a:schemeClr val="tx2">
                    <a:lumMod val="50000"/>
                  </a:schemeClr>
                </a:solidFill>
                <a:latin typeface="Verdana" pitchFamily="34" charset="0"/>
                <a:cs typeface="+mn-cs"/>
              </a:rPr>
              <a:t>	&lt;balise  attribut1="valeur1"  attribut2="valeur2"  … &gt;</a:t>
            </a:r>
          </a:p>
          <a:p>
            <a:pPr marL="342900" indent="-342900" fontAlgn="auto">
              <a:spcBef>
                <a:spcPct val="20000"/>
              </a:spcBef>
              <a:spcAft>
                <a:spcPts val="0"/>
              </a:spcAft>
              <a:defRPr/>
            </a:pPr>
            <a:r>
              <a:rPr lang="fr-FR" dirty="0">
                <a:solidFill>
                  <a:schemeClr val="tx2">
                    <a:lumMod val="50000"/>
                  </a:schemeClr>
                </a:solidFill>
                <a:latin typeface="Verdana" pitchFamily="34" charset="0"/>
                <a:cs typeface="+mn-cs"/>
              </a:rPr>
              <a:t>	Élément décrit par la balise</a:t>
            </a:r>
          </a:p>
          <a:p>
            <a:pPr marL="342900" indent="-342900" fontAlgn="auto">
              <a:spcBef>
                <a:spcPct val="20000"/>
              </a:spcBef>
              <a:spcAft>
                <a:spcPts val="0"/>
              </a:spcAft>
              <a:defRPr/>
            </a:pPr>
            <a:r>
              <a:rPr lang="fr-FR" dirty="0">
                <a:solidFill>
                  <a:schemeClr val="tx2">
                    <a:lumMod val="50000"/>
                  </a:schemeClr>
                </a:solidFill>
                <a:latin typeface="Verdana" pitchFamily="34" charset="0"/>
                <a:cs typeface="+mn-cs"/>
              </a:rPr>
              <a:t>	&lt;/balise&gt;</a:t>
            </a:r>
          </a:p>
          <a:p>
            <a:pPr marL="342900" indent="-342900" fontAlgn="auto">
              <a:spcBef>
                <a:spcPct val="20000"/>
              </a:spcBef>
              <a:spcAft>
                <a:spcPts val="0"/>
              </a:spcAft>
              <a:defRPr/>
            </a:pPr>
            <a:endParaRPr lang="fr-FR" sz="800" dirty="0">
              <a:solidFill>
                <a:schemeClr val="tx2">
                  <a:lumMod val="50000"/>
                </a:schemeClr>
              </a:solidFill>
              <a:latin typeface="Verdana" pitchFamily="34" charset="0"/>
              <a:cs typeface="+mn-cs"/>
            </a:endParaRPr>
          </a:p>
          <a:p>
            <a:pPr marL="342900" indent="-342900" fontAlgn="auto">
              <a:spcBef>
                <a:spcPct val="20000"/>
              </a:spcBef>
              <a:spcAft>
                <a:spcPts val="0"/>
              </a:spcAft>
              <a:defRPr/>
            </a:pPr>
            <a:r>
              <a:rPr lang="fr-FR" b="1" dirty="0">
                <a:solidFill>
                  <a:schemeClr val="accent6">
                    <a:lumMod val="50000"/>
                  </a:schemeClr>
                </a:solidFill>
                <a:latin typeface="Verdana" pitchFamily="34" charset="0"/>
                <a:cs typeface="+mn-cs"/>
              </a:rPr>
              <a:t>Exemple:</a:t>
            </a:r>
          </a:p>
          <a:p>
            <a:pPr marL="342900" indent="-342900" fontAlgn="auto">
              <a:spcBef>
                <a:spcPct val="20000"/>
              </a:spcBef>
              <a:spcAft>
                <a:spcPts val="0"/>
              </a:spcAft>
              <a:defRPr/>
            </a:pPr>
            <a:endParaRPr lang="fr-FR" sz="800" dirty="0">
              <a:solidFill>
                <a:schemeClr val="tx2">
                  <a:lumMod val="50000"/>
                </a:schemeClr>
              </a:solidFill>
              <a:latin typeface="Verdana" pitchFamily="34" charset="0"/>
              <a:cs typeface="+mn-cs"/>
            </a:endParaRPr>
          </a:p>
          <a:p>
            <a:pPr marL="342900" indent="-342900" fontAlgn="auto">
              <a:spcBef>
                <a:spcPct val="20000"/>
              </a:spcBef>
              <a:spcAft>
                <a:spcPts val="0"/>
              </a:spcAft>
              <a:defRPr/>
            </a:pPr>
            <a:r>
              <a:rPr lang="fr-FR" dirty="0">
                <a:solidFill>
                  <a:schemeClr val="tx2">
                    <a:lumMod val="50000"/>
                  </a:schemeClr>
                </a:solidFill>
                <a:latin typeface="Verdana" pitchFamily="34" charset="0"/>
                <a:cs typeface="+mn-cs"/>
              </a:rPr>
              <a:t>	&lt;font face="</a:t>
            </a:r>
            <a:r>
              <a:rPr lang="fr-FR" dirty="0" err="1">
                <a:solidFill>
                  <a:schemeClr val="tx2">
                    <a:lumMod val="50000"/>
                  </a:schemeClr>
                </a:solidFill>
                <a:latin typeface="Verdana" pitchFamily="34" charset="0"/>
                <a:cs typeface="+mn-cs"/>
              </a:rPr>
              <a:t>verdana</a:t>
            </a:r>
            <a:r>
              <a:rPr lang="fr-FR" dirty="0">
                <a:solidFill>
                  <a:schemeClr val="tx2">
                    <a:lumMod val="50000"/>
                  </a:schemeClr>
                </a:solidFill>
                <a:latin typeface="Verdana" pitchFamily="34" charset="0"/>
                <a:cs typeface="+mn-cs"/>
              </a:rPr>
              <a:t>" </a:t>
            </a:r>
            <a:r>
              <a:rPr lang="fr-FR" dirty="0" err="1">
                <a:solidFill>
                  <a:schemeClr val="tx2">
                    <a:lumMod val="50000"/>
                  </a:schemeClr>
                </a:solidFill>
                <a:latin typeface="Verdana" pitchFamily="34" charset="0"/>
                <a:cs typeface="+mn-cs"/>
              </a:rPr>
              <a:t>color</a:t>
            </a:r>
            <a:r>
              <a:rPr lang="fr-FR" dirty="0">
                <a:solidFill>
                  <a:schemeClr val="tx2">
                    <a:lumMod val="50000"/>
                  </a:schemeClr>
                </a:solidFill>
                <a:latin typeface="Verdana" pitchFamily="34" charset="0"/>
                <a:cs typeface="+mn-cs"/>
              </a:rPr>
              <a:t>="</a:t>
            </a:r>
            <a:r>
              <a:rPr lang="fr-FR" dirty="0" err="1">
                <a:solidFill>
                  <a:schemeClr val="tx2">
                    <a:lumMod val="50000"/>
                  </a:schemeClr>
                </a:solidFill>
                <a:latin typeface="Verdana" pitchFamily="34" charset="0"/>
                <a:cs typeface="+mn-cs"/>
              </a:rPr>
              <a:t>blue</a:t>
            </a:r>
            <a:r>
              <a:rPr lang="fr-FR" dirty="0">
                <a:solidFill>
                  <a:schemeClr val="tx2">
                    <a:lumMod val="50000"/>
                  </a:schemeClr>
                </a:solidFill>
                <a:latin typeface="Verdana" pitchFamily="34" charset="0"/>
                <a:cs typeface="+mn-cs"/>
              </a:rPr>
              <a:t>" size="3"&gt;</a:t>
            </a:r>
          </a:p>
          <a:p>
            <a:pPr marL="342900" indent="-342900" fontAlgn="auto">
              <a:spcBef>
                <a:spcPct val="20000"/>
              </a:spcBef>
              <a:spcAft>
                <a:spcPts val="0"/>
              </a:spcAft>
              <a:defRPr/>
            </a:pPr>
            <a:r>
              <a:rPr lang="fr-FR" dirty="0">
                <a:solidFill>
                  <a:schemeClr val="tx2">
                    <a:lumMod val="50000"/>
                  </a:schemeClr>
                </a:solidFill>
                <a:latin typeface="Verdana" pitchFamily="34" charset="0"/>
                <a:cs typeface="+mn-cs"/>
              </a:rPr>
              <a:t>	Bonjour</a:t>
            </a:r>
          </a:p>
          <a:p>
            <a:pPr marL="342900" indent="-342900" fontAlgn="auto">
              <a:spcBef>
                <a:spcPct val="20000"/>
              </a:spcBef>
              <a:spcAft>
                <a:spcPts val="0"/>
              </a:spcAft>
              <a:defRPr/>
            </a:pPr>
            <a:r>
              <a:rPr lang="fr-FR" dirty="0">
                <a:solidFill>
                  <a:schemeClr val="tx2">
                    <a:lumMod val="50000"/>
                  </a:schemeClr>
                </a:solidFill>
                <a:latin typeface="Verdana" pitchFamily="34" charset="0"/>
                <a:cs typeface="+mn-cs"/>
              </a:rPr>
              <a:t>	&lt;/font&gt;</a:t>
            </a:r>
          </a:p>
          <a:p>
            <a:pPr marL="342900" indent="-342900" fontAlgn="auto">
              <a:spcBef>
                <a:spcPct val="20000"/>
              </a:spcBef>
              <a:spcAft>
                <a:spcPts val="0"/>
              </a:spcAft>
              <a:defRPr/>
            </a:pPr>
            <a:endParaRPr lang="fr-FR" sz="800" dirty="0">
              <a:solidFill>
                <a:schemeClr val="tx2">
                  <a:lumMod val="50000"/>
                </a:schemeClr>
              </a:solidFill>
              <a:latin typeface="Verdana" pitchFamily="34" charset="0"/>
              <a:cs typeface="+mn-cs"/>
            </a:endParaRPr>
          </a:p>
          <a:p>
            <a:pPr marL="342900" indent="-342900" fontAlgn="auto">
              <a:spcBef>
                <a:spcPct val="20000"/>
              </a:spcBef>
              <a:spcAft>
                <a:spcPts val="0"/>
              </a:spcAft>
              <a:defRPr/>
            </a:pPr>
            <a:r>
              <a:rPr lang="fr-FR" dirty="0">
                <a:solidFill>
                  <a:schemeClr val="tx2">
                    <a:lumMod val="50000"/>
                  </a:schemeClr>
                </a:solidFill>
                <a:latin typeface="Verdana" pitchFamily="34" charset="0"/>
                <a:cs typeface="+mn-cs"/>
              </a:rPr>
              <a:t>Sur le navigateur on visualise: Bonjour</a:t>
            </a:r>
          </a:p>
          <a:p>
            <a:pPr marL="342900" indent="-342900" fontAlgn="auto">
              <a:spcBef>
                <a:spcPct val="20000"/>
              </a:spcBef>
              <a:spcAft>
                <a:spcPts val="0"/>
              </a:spcAft>
              <a:defRPr/>
            </a:pPr>
            <a:endParaRPr lang="fr-FR" sz="800" dirty="0">
              <a:solidFill>
                <a:schemeClr val="tx2">
                  <a:lumMod val="50000"/>
                </a:schemeClr>
              </a:solidFill>
              <a:latin typeface="Verdana" pitchFamily="34" charset="0"/>
              <a:cs typeface="+mn-cs"/>
            </a:endParaRPr>
          </a:p>
          <a:p>
            <a:pPr marL="342900" indent="-342900" fontAlgn="auto">
              <a:spcBef>
                <a:spcPct val="20000"/>
              </a:spcBef>
              <a:spcAft>
                <a:spcPts val="0"/>
              </a:spcAft>
              <a:defRPr/>
            </a:pPr>
            <a:r>
              <a:rPr lang="fr-FR" dirty="0">
                <a:solidFill>
                  <a:schemeClr val="tx2">
                    <a:lumMod val="50000"/>
                  </a:schemeClr>
                </a:solidFill>
                <a:latin typeface="Verdana" pitchFamily="34" charset="0"/>
                <a:cs typeface="+mn-cs"/>
              </a:rPr>
              <a:t>Font: balise de mise en forme du texte</a:t>
            </a:r>
          </a:p>
          <a:p>
            <a:pPr marL="342900" indent="-342900" fontAlgn="auto">
              <a:spcBef>
                <a:spcPct val="20000"/>
              </a:spcBef>
              <a:spcAft>
                <a:spcPts val="0"/>
              </a:spcAft>
              <a:defRPr/>
            </a:pPr>
            <a:r>
              <a:rPr lang="fr-FR" dirty="0">
                <a:solidFill>
                  <a:schemeClr val="tx2">
                    <a:lumMod val="50000"/>
                  </a:schemeClr>
                </a:solidFill>
                <a:latin typeface="Verdana" pitchFamily="34" charset="0"/>
                <a:cs typeface="+mn-cs"/>
              </a:rPr>
              <a:t>Face: attribut qui signifie police</a:t>
            </a:r>
          </a:p>
          <a:p>
            <a:pPr marL="342900" indent="-342900" fontAlgn="auto">
              <a:spcBef>
                <a:spcPct val="20000"/>
              </a:spcBef>
              <a:spcAft>
                <a:spcPts val="0"/>
              </a:spcAft>
              <a:defRPr/>
            </a:pPr>
            <a:r>
              <a:rPr lang="fr-FR" dirty="0" err="1">
                <a:solidFill>
                  <a:schemeClr val="tx2">
                    <a:lumMod val="50000"/>
                  </a:schemeClr>
                </a:solidFill>
                <a:latin typeface="Verdana" pitchFamily="34" charset="0"/>
                <a:cs typeface="+mn-cs"/>
              </a:rPr>
              <a:t>Color</a:t>
            </a:r>
            <a:r>
              <a:rPr lang="fr-FR" dirty="0">
                <a:solidFill>
                  <a:schemeClr val="tx2">
                    <a:lumMod val="50000"/>
                  </a:schemeClr>
                </a:solidFill>
                <a:latin typeface="Verdana" pitchFamily="34" charset="0"/>
                <a:cs typeface="+mn-cs"/>
              </a:rPr>
              <a:t>: attribut qui définit la couleur du texte</a:t>
            </a:r>
          </a:p>
          <a:p>
            <a:pPr marL="342900" indent="-342900" fontAlgn="auto">
              <a:spcBef>
                <a:spcPct val="20000"/>
              </a:spcBef>
              <a:spcAft>
                <a:spcPts val="0"/>
              </a:spcAft>
              <a:defRPr/>
            </a:pPr>
            <a:r>
              <a:rPr lang="fr-FR" dirty="0">
                <a:solidFill>
                  <a:schemeClr val="tx2">
                    <a:lumMod val="50000"/>
                  </a:schemeClr>
                </a:solidFill>
                <a:latin typeface="Verdana" pitchFamily="34" charset="0"/>
                <a:cs typeface="+mn-cs"/>
              </a:rPr>
              <a:t>Size: attribut qui définie la taille des caractères</a:t>
            </a:r>
          </a:p>
        </p:txBody>
      </p:sp>
    </p:spTree>
  </p:cSld>
  <p:clrMapOvr>
    <a:masterClrMapping/>
  </p:clrMapOvr>
  <p:transition spd="slow">
    <p:wipe dir="d"/>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Balises &lt;table&gt; &lt;tr&gt; &lt;td&gt; </a:t>
            </a:r>
            <a:r>
              <a:rPr lang="fr-FR" dirty="0"/>
              <a:t/>
            </a:r>
            <a:br>
              <a:rPr lang="fr-FR" dirty="0"/>
            </a:br>
            <a:r>
              <a:rPr lang="fr-FR" b="1" dirty="0">
                <a:solidFill>
                  <a:schemeClr val="accent2">
                    <a:lumMod val="75000"/>
                  </a:schemeClr>
                </a:solidFill>
              </a:rPr>
              <a:t>Définition d'un tableau</a:t>
            </a:r>
          </a:p>
        </p:txBody>
      </p:sp>
      <p:sp>
        <p:nvSpPr>
          <p:cNvPr id="3" name="Espace réservé du contenu 2"/>
          <p:cNvSpPr>
            <a:spLocks noGrp="1"/>
          </p:cNvSpPr>
          <p:nvPr>
            <p:ph idx="1"/>
          </p:nvPr>
        </p:nvSpPr>
        <p:spPr>
          <a:xfrm>
            <a:off x="762000" y="1596413"/>
            <a:ext cx="8274496" cy="4297363"/>
          </a:xfrm>
        </p:spPr>
        <p:txBody>
          <a:bodyPr>
            <a:normAutofit/>
          </a:bodyPr>
          <a:lstStyle/>
          <a:p>
            <a:pPr marL="0" indent="0">
              <a:buNone/>
            </a:pPr>
            <a:r>
              <a:rPr lang="fr-FR" sz="1800" dirty="0" smtClean="0"/>
              <a:t>Pour décrire un tableau en HTML, il faut utiliser au minimum 3 balises :</a:t>
            </a:r>
          </a:p>
          <a:p>
            <a:pPr marL="0" indent="0">
              <a:buNone/>
            </a:pPr>
            <a:r>
              <a:rPr lang="fr-FR" sz="2400" b="1" dirty="0" smtClean="0">
                <a:solidFill>
                  <a:schemeClr val="accent2">
                    <a:lumMod val="75000"/>
                  </a:schemeClr>
                </a:solidFill>
              </a:rPr>
              <a:t>&lt;table&gt;</a:t>
            </a:r>
            <a:r>
              <a:rPr lang="fr-FR" sz="1800" dirty="0" smtClean="0"/>
              <a:t> bloc conteneur qui décrit l'ensemble du tableau se termine par </a:t>
            </a:r>
            <a:r>
              <a:rPr lang="fr-FR" sz="2400" b="1" dirty="0">
                <a:solidFill>
                  <a:schemeClr val="accent2">
                    <a:lumMod val="75000"/>
                  </a:schemeClr>
                </a:solidFill>
              </a:rPr>
              <a:t>&lt;/table&gt;,</a:t>
            </a:r>
          </a:p>
          <a:p>
            <a:pPr marL="0" indent="0">
              <a:buNone/>
            </a:pPr>
            <a:r>
              <a:rPr lang="fr-FR" sz="2400" b="1" dirty="0">
                <a:solidFill>
                  <a:schemeClr val="accent2">
                    <a:lumMod val="75000"/>
                  </a:schemeClr>
                </a:solidFill>
              </a:rPr>
              <a:t>&lt;tr&gt; </a:t>
            </a:r>
            <a:r>
              <a:rPr lang="fr-FR" sz="1800" dirty="0" smtClean="0"/>
              <a:t>bloc conteneur qui décrit une ligne du tableau à l'intérieur du conteneur 	&lt;table&gt; ou &lt;</a:t>
            </a:r>
            <a:r>
              <a:rPr lang="fr-FR" sz="1800" dirty="0" err="1" smtClean="0"/>
              <a:t>thead</a:t>
            </a:r>
            <a:r>
              <a:rPr lang="fr-FR" sz="1800" dirty="0" smtClean="0"/>
              <a:t>&gt;, &lt;</a:t>
            </a:r>
            <a:r>
              <a:rPr lang="fr-FR" sz="1800" dirty="0" err="1" smtClean="0"/>
              <a:t>tfoot</a:t>
            </a:r>
            <a:r>
              <a:rPr lang="fr-FR" sz="1800" dirty="0" smtClean="0"/>
              <a:t>&gt; et &lt;</a:t>
            </a:r>
            <a:r>
              <a:rPr lang="fr-FR" sz="1800" dirty="0" err="1" smtClean="0"/>
              <a:t>tbody</a:t>
            </a:r>
            <a:r>
              <a:rPr lang="fr-FR" sz="1800" dirty="0" smtClean="0"/>
              <a:t>&gt; décrits plus loin.</a:t>
            </a:r>
          </a:p>
          <a:p>
            <a:pPr marL="0" indent="0">
              <a:buNone/>
            </a:pPr>
            <a:r>
              <a:rPr lang="fr-FR" sz="1800" dirty="0"/>
              <a:t>	</a:t>
            </a:r>
            <a:r>
              <a:rPr lang="fr-FR" sz="1800" dirty="0" smtClean="0"/>
              <a:t>Il se termine par </a:t>
            </a:r>
            <a:r>
              <a:rPr lang="fr-FR" sz="1800" b="1" dirty="0">
                <a:solidFill>
                  <a:schemeClr val="accent2">
                    <a:lumMod val="75000"/>
                  </a:schemeClr>
                </a:solidFill>
              </a:rPr>
              <a:t>&lt;/tr&gt;</a:t>
            </a:r>
            <a:r>
              <a:rPr lang="fr-FR" sz="1800" dirty="0" smtClean="0"/>
              <a:t>,</a:t>
            </a:r>
          </a:p>
          <a:p>
            <a:pPr marL="0" indent="0">
              <a:buNone/>
            </a:pPr>
            <a:r>
              <a:rPr lang="fr-FR" sz="2400" b="1" dirty="0">
                <a:solidFill>
                  <a:schemeClr val="accent2">
                    <a:lumMod val="75000"/>
                  </a:schemeClr>
                </a:solidFill>
              </a:rPr>
              <a:t>&lt;td&gt; </a:t>
            </a:r>
            <a:r>
              <a:rPr lang="fr-FR" sz="1800" dirty="0" smtClean="0"/>
              <a:t>bloc qui décrit une colonne du tableau à l'intérieur d'une ligne </a:t>
            </a:r>
            <a:r>
              <a:rPr lang="fr-FR" sz="1800" b="1" dirty="0" smtClean="0">
                <a:solidFill>
                  <a:schemeClr val="accent2">
                    <a:lumMod val="75000"/>
                  </a:schemeClr>
                </a:solidFill>
              </a:rPr>
              <a:t>&lt;tr&gt;</a:t>
            </a:r>
            <a:r>
              <a:rPr lang="fr-FR" sz="1800" dirty="0"/>
              <a:t> </a:t>
            </a:r>
            <a:r>
              <a:rPr lang="fr-FR" sz="1800" dirty="0" smtClean="0"/>
              <a:t>et se 	termine par </a:t>
            </a:r>
            <a:r>
              <a:rPr lang="fr-FR" sz="1800" b="1" dirty="0">
                <a:solidFill>
                  <a:schemeClr val="accent2">
                    <a:lumMod val="75000"/>
                  </a:schemeClr>
                </a:solidFill>
              </a:rPr>
              <a:t>&lt;/td&gt;</a:t>
            </a:r>
            <a:r>
              <a:rPr lang="fr-FR" sz="1800" dirty="0" smtClean="0"/>
              <a:t>	</a:t>
            </a:r>
          </a:p>
          <a:p>
            <a:pPr marL="0" indent="0">
              <a:buNone/>
            </a:pPr>
            <a:r>
              <a:rPr lang="fr-FR" sz="1800" dirty="0" smtClean="0"/>
              <a:t>Pour bien comprendre comment fonctionne </a:t>
            </a:r>
            <a:r>
              <a:rPr lang="fr-FR" sz="1800" b="1" dirty="0" smtClean="0">
                <a:solidFill>
                  <a:schemeClr val="accent2">
                    <a:lumMod val="75000"/>
                  </a:schemeClr>
                </a:solidFill>
              </a:rPr>
              <a:t>&lt;table&gt;</a:t>
            </a:r>
            <a:r>
              <a:rPr lang="fr-FR" sz="1800" dirty="0" smtClean="0"/>
              <a:t>, je vous propose de réaliser l'exemple suivant :</a:t>
            </a:r>
          </a:p>
          <a:p>
            <a:pPr marL="0" indent="0">
              <a:buNone/>
            </a:pPr>
            <a:r>
              <a:rPr lang="fr-FR" sz="1800" dirty="0" smtClean="0"/>
              <a:t>Un tableau </a:t>
            </a:r>
            <a:r>
              <a:rPr lang="fr-FR" sz="1800" dirty="0"/>
              <a:t>de 3 colonnes et 4 lignes décrivant les opérations sur mon compte bancaire.</a:t>
            </a:r>
          </a:p>
          <a:p>
            <a:pPr marL="0" indent="0">
              <a:buNone/>
            </a:pPr>
            <a:endParaRPr lang="fr-FR" sz="1800" dirty="0"/>
          </a:p>
        </p:txBody>
      </p:sp>
    </p:spTree>
    <p:extLst>
      <p:ext uri="{BB962C8B-B14F-4D97-AF65-F5344CB8AC3E}">
        <p14:creationId xmlns:p14="http://schemas.microsoft.com/office/powerpoint/2010/main" val="1543563307"/>
      </p:ext>
    </p:extLst>
  </p:cSld>
  <p:clrMapOvr>
    <a:masterClrMapping/>
  </p:clrMapOvr>
  <p:transition spd="slow">
    <p:wipe dir="d"/>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extLst/>
          </p:nvPr>
        </p:nvGraphicFramePr>
        <p:xfrm>
          <a:off x="827584" y="116632"/>
          <a:ext cx="8077200" cy="1483360"/>
        </p:xfrm>
        <a:graphic>
          <a:graphicData uri="http://schemas.openxmlformats.org/drawingml/2006/table">
            <a:tbl>
              <a:tblPr firstRow="1" bandRow="1">
                <a:tableStyleId>{616DA210-FB5B-4158-B5E0-FEB733F419BA}</a:tableStyleId>
              </a:tblPr>
              <a:tblGrid>
                <a:gridCol w="4104456"/>
                <a:gridCol w="1944216"/>
                <a:gridCol w="2028528"/>
              </a:tblGrid>
              <a:tr h="370840">
                <a:tc>
                  <a:txBody>
                    <a:bodyPr/>
                    <a:lstStyle/>
                    <a:p>
                      <a:r>
                        <a:rPr lang="fr-FR" dirty="0" smtClean="0"/>
                        <a:t>Opération</a:t>
                      </a:r>
                      <a:endParaRPr lang="fr-FR" dirty="0"/>
                    </a:p>
                  </a:txBody>
                  <a:tcPr/>
                </a:tc>
                <a:tc>
                  <a:txBody>
                    <a:bodyPr/>
                    <a:lstStyle/>
                    <a:p>
                      <a:pPr algn="ctr"/>
                      <a:r>
                        <a:rPr lang="fr-FR" dirty="0" smtClean="0"/>
                        <a:t>Débit</a:t>
                      </a:r>
                      <a:endParaRPr lang="fr-FR" dirty="0"/>
                    </a:p>
                  </a:txBody>
                  <a:tcPr/>
                </a:tc>
                <a:tc>
                  <a:txBody>
                    <a:bodyPr/>
                    <a:lstStyle/>
                    <a:p>
                      <a:pPr algn="ctr"/>
                      <a:r>
                        <a:rPr lang="fr-FR" dirty="0" smtClean="0"/>
                        <a:t>Crédit</a:t>
                      </a:r>
                      <a:endParaRPr lang="fr-FR" dirty="0"/>
                    </a:p>
                  </a:txBody>
                  <a:tcPr/>
                </a:tc>
              </a:tr>
              <a:tr h="370840">
                <a:tc>
                  <a:txBody>
                    <a:bodyPr/>
                    <a:lstStyle/>
                    <a:p>
                      <a:pPr marL="0" algn="l" defTabSz="914400" rtl="0" eaLnBrk="1" latinLnBrk="0" hangingPunct="1"/>
                      <a:r>
                        <a:rPr kumimoji="0" lang="fr-FR" sz="1800" kern="1200" dirty="0" smtClean="0">
                          <a:solidFill>
                            <a:schemeClr val="tx1"/>
                          </a:solidFill>
                          <a:latin typeface="+mn-lt"/>
                          <a:ea typeface="+mn-ea"/>
                          <a:cs typeface="+mn-cs"/>
                        </a:rPr>
                        <a:t>Chèque loyer</a:t>
                      </a:r>
                      <a:endParaRPr kumimoji="0" lang="fr-FR" sz="1800" kern="1200" dirty="0">
                        <a:solidFill>
                          <a:schemeClr val="tx1"/>
                        </a:solidFill>
                        <a:latin typeface="+mn-lt"/>
                        <a:ea typeface="+mn-ea"/>
                        <a:cs typeface="+mn-cs"/>
                      </a:endParaRPr>
                    </a:p>
                  </a:txBody>
                  <a:tcPr>
                    <a:noFill/>
                  </a:tcPr>
                </a:tc>
                <a:tc>
                  <a:txBody>
                    <a:bodyPr/>
                    <a:lstStyle/>
                    <a:p>
                      <a:pPr algn="r"/>
                      <a:r>
                        <a:rPr lang="fr-FR" dirty="0" smtClean="0"/>
                        <a:t>400 €</a:t>
                      </a:r>
                      <a:endParaRPr lang="fr-FR" dirty="0"/>
                    </a:p>
                  </a:txBody>
                  <a:tcPr>
                    <a:noFill/>
                  </a:tcPr>
                </a:tc>
                <a:tc>
                  <a:txBody>
                    <a:bodyPr/>
                    <a:lstStyle/>
                    <a:p>
                      <a:endParaRPr lang="fr-FR" dirty="0"/>
                    </a:p>
                  </a:txBody>
                  <a:tcPr>
                    <a:noFill/>
                  </a:tcPr>
                </a:tc>
              </a:tr>
              <a:tr h="370840">
                <a:tc>
                  <a:txBody>
                    <a:bodyPr/>
                    <a:lstStyle/>
                    <a:p>
                      <a:r>
                        <a:rPr lang="fr-FR" dirty="0" smtClean="0"/>
                        <a:t>Virement salaire</a:t>
                      </a:r>
                      <a:endParaRPr lang="fr-FR" dirty="0"/>
                    </a:p>
                  </a:txBody>
                  <a:tcPr/>
                </a:tc>
                <a:tc>
                  <a:txBody>
                    <a:bodyPr/>
                    <a:lstStyle/>
                    <a:p>
                      <a:endParaRPr lang="fr-FR" dirty="0"/>
                    </a:p>
                  </a:txBody>
                  <a:tcPr/>
                </a:tc>
                <a:tc>
                  <a:txBody>
                    <a:bodyPr/>
                    <a:lstStyle/>
                    <a:p>
                      <a:pPr algn="r"/>
                      <a:r>
                        <a:rPr lang="fr-FR" dirty="0" smtClean="0"/>
                        <a:t>1 500 €</a:t>
                      </a:r>
                      <a:endParaRPr lang="fr-FR" dirty="0"/>
                    </a:p>
                  </a:txBody>
                  <a:tcPr/>
                </a:tc>
              </a:tr>
              <a:tr h="370840">
                <a:tc>
                  <a:txBody>
                    <a:bodyPr/>
                    <a:lstStyle/>
                    <a:p>
                      <a:r>
                        <a:rPr lang="fr-FR" dirty="0" smtClean="0"/>
                        <a:t>Retrait carte bleue</a:t>
                      </a:r>
                      <a:endParaRPr lang="fr-FR" dirty="0"/>
                    </a:p>
                  </a:txBody>
                  <a:tcPr>
                    <a:noFill/>
                  </a:tcPr>
                </a:tc>
                <a:tc>
                  <a:txBody>
                    <a:bodyPr/>
                    <a:lstStyle/>
                    <a:p>
                      <a:pPr algn="r"/>
                      <a:r>
                        <a:rPr lang="fr-FR" dirty="0" smtClean="0"/>
                        <a:t>60 €</a:t>
                      </a:r>
                      <a:endParaRPr lang="fr-FR" dirty="0"/>
                    </a:p>
                  </a:txBody>
                  <a:tcPr>
                    <a:noFill/>
                  </a:tcPr>
                </a:tc>
                <a:tc>
                  <a:txBody>
                    <a:bodyPr/>
                    <a:lstStyle/>
                    <a:p>
                      <a:endParaRPr lang="fr-FR" dirty="0"/>
                    </a:p>
                  </a:txBody>
                  <a:tcPr>
                    <a:noFill/>
                  </a:tcPr>
                </a:tc>
              </a:tr>
            </a:tbl>
          </a:graphicData>
        </a:graphic>
      </p:graphicFrame>
      <p:sp>
        <p:nvSpPr>
          <p:cNvPr id="8" name="ZoneTexte 7"/>
          <p:cNvSpPr txBox="1"/>
          <p:nvPr/>
        </p:nvSpPr>
        <p:spPr>
          <a:xfrm>
            <a:off x="827584" y="1772816"/>
            <a:ext cx="4032448" cy="369332"/>
          </a:xfrm>
          <a:prstGeom prst="rect">
            <a:avLst/>
          </a:prstGeom>
          <a:noFill/>
        </p:spPr>
        <p:txBody>
          <a:bodyPr wrap="square" rtlCol="0">
            <a:spAutoFit/>
          </a:bodyPr>
          <a:lstStyle/>
          <a:p>
            <a:r>
              <a:rPr lang="fr-FR" dirty="0" smtClean="0"/>
              <a:t>&lt;table&gt;</a:t>
            </a:r>
            <a:endParaRPr lang="fr-FR" dirty="0"/>
          </a:p>
        </p:txBody>
      </p:sp>
      <p:sp>
        <p:nvSpPr>
          <p:cNvPr id="9" name="ZoneTexte 8"/>
          <p:cNvSpPr txBox="1"/>
          <p:nvPr/>
        </p:nvSpPr>
        <p:spPr>
          <a:xfrm>
            <a:off x="825208" y="2081521"/>
            <a:ext cx="4032448" cy="369332"/>
          </a:xfrm>
          <a:prstGeom prst="rect">
            <a:avLst/>
          </a:prstGeom>
          <a:noFill/>
        </p:spPr>
        <p:txBody>
          <a:bodyPr wrap="square" rtlCol="0">
            <a:spAutoFit/>
          </a:bodyPr>
          <a:lstStyle/>
          <a:p>
            <a:r>
              <a:rPr lang="fr-FR" dirty="0" smtClean="0"/>
              <a:t>     &lt;tr&gt;</a:t>
            </a:r>
            <a:endParaRPr lang="fr-FR" dirty="0"/>
          </a:p>
        </p:txBody>
      </p:sp>
      <p:sp>
        <p:nvSpPr>
          <p:cNvPr id="10" name="ZoneTexte 9"/>
          <p:cNvSpPr txBox="1"/>
          <p:nvPr/>
        </p:nvSpPr>
        <p:spPr>
          <a:xfrm>
            <a:off x="825208" y="2390226"/>
            <a:ext cx="4032448" cy="369332"/>
          </a:xfrm>
          <a:prstGeom prst="rect">
            <a:avLst/>
          </a:prstGeom>
          <a:noFill/>
        </p:spPr>
        <p:txBody>
          <a:bodyPr wrap="square" rtlCol="0">
            <a:spAutoFit/>
          </a:bodyPr>
          <a:lstStyle/>
          <a:p>
            <a:r>
              <a:rPr lang="fr-FR" dirty="0" smtClean="0"/>
              <a:t>          &lt;td&gt;Opération&lt;/td&gt;</a:t>
            </a:r>
            <a:endParaRPr lang="fr-FR" dirty="0"/>
          </a:p>
        </p:txBody>
      </p:sp>
      <p:sp>
        <p:nvSpPr>
          <p:cNvPr id="11" name="ZoneTexte 10"/>
          <p:cNvSpPr txBox="1"/>
          <p:nvPr/>
        </p:nvSpPr>
        <p:spPr>
          <a:xfrm>
            <a:off x="819776" y="2698931"/>
            <a:ext cx="4032448" cy="369332"/>
          </a:xfrm>
          <a:prstGeom prst="rect">
            <a:avLst/>
          </a:prstGeom>
          <a:noFill/>
        </p:spPr>
        <p:txBody>
          <a:bodyPr wrap="square" rtlCol="0">
            <a:spAutoFit/>
          </a:bodyPr>
          <a:lstStyle/>
          <a:p>
            <a:r>
              <a:rPr lang="fr-FR" dirty="0" smtClean="0"/>
              <a:t>          &lt;td&gt;Débit&lt;/td&gt;</a:t>
            </a:r>
            <a:endParaRPr lang="fr-FR" dirty="0"/>
          </a:p>
        </p:txBody>
      </p:sp>
      <p:sp>
        <p:nvSpPr>
          <p:cNvPr id="12" name="ZoneTexte 11"/>
          <p:cNvSpPr txBox="1"/>
          <p:nvPr/>
        </p:nvSpPr>
        <p:spPr>
          <a:xfrm>
            <a:off x="827584" y="3007636"/>
            <a:ext cx="4032448" cy="369332"/>
          </a:xfrm>
          <a:prstGeom prst="rect">
            <a:avLst/>
          </a:prstGeom>
          <a:noFill/>
        </p:spPr>
        <p:txBody>
          <a:bodyPr wrap="square" rtlCol="0">
            <a:spAutoFit/>
          </a:bodyPr>
          <a:lstStyle/>
          <a:p>
            <a:r>
              <a:rPr lang="fr-FR" dirty="0" smtClean="0"/>
              <a:t>          &lt;td&gt;Crédit&lt;/td&gt;</a:t>
            </a:r>
            <a:endParaRPr lang="fr-FR" dirty="0"/>
          </a:p>
        </p:txBody>
      </p:sp>
      <p:sp>
        <p:nvSpPr>
          <p:cNvPr id="13" name="ZoneTexte 12"/>
          <p:cNvSpPr txBox="1"/>
          <p:nvPr/>
        </p:nvSpPr>
        <p:spPr>
          <a:xfrm>
            <a:off x="827584" y="3316342"/>
            <a:ext cx="4032448" cy="369332"/>
          </a:xfrm>
          <a:prstGeom prst="rect">
            <a:avLst/>
          </a:prstGeom>
          <a:noFill/>
        </p:spPr>
        <p:txBody>
          <a:bodyPr wrap="square" rtlCol="0">
            <a:spAutoFit/>
          </a:bodyPr>
          <a:lstStyle/>
          <a:p>
            <a:r>
              <a:rPr lang="fr-FR" dirty="0" smtClean="0"/>
              <a:t>     &lt;/tr&gt;</a:t>
            </a:r>
            <a:endParaRPr lang="fr-FR" dirty="0"/>
          </a:p>
        </p:txBody>
      </p:sp>
      <p:sp>
        <p:nvSpPr>
          <p:cNvPr id="14" name="ZoneTexte 13"/>
          <p:cNvSpPr txBox="1"/>
          <p:nvPr/>
        </p:nvSpPr>
        <p:spPr>
          <a:xfrm>
            <a:off x="811472" y="3625486"/>
            <a:ext cx="4032448" cy="369332"/>
          </a:xfrm>
          <a:prstGeom prst="rect">
            <a:avLst/>
          </a:prstGeom>
          <a:noFill/>
        </p:spPr>
        <p:txBody>
          <a:bodyPr wrap="square" rtlCol="0">
            <a:spAutoFit/>
          </a:bodyPr>
          <a:lstStyle/>
          <a:p>
            <a:r>
              <a:rPr lang="fr-FR" dirty="0" smtClean="0"/>
              <a:t>     &lt;tr&gt;</a:t>
            </a:r>
            <a:endParaRPr lang="fr-FR" dirty="0"/>
          </a:p>
        </p:txBody>
      </p:sp>
      <p:sp>
        <p:nvSpPr>
          <p:cNvPr id="15" name="ZoneTexte 14"/>
          <p:cNvSpPr txBox="1"/>
          <p:nvPr/>
        </p:nvSpPr>
        <p:spPr>
          <a:xfrm>
            <a:off x="811472" y="3934191"/>
            <a:ext cx="4032448" cy="369332"/>
          </a:xfrm>
          <a:prstGeom prst="rect">
            <a:avLst/>
          </a:prstGeom>
          <a:noFill/>
        </p:spPr>
        <p:txBody>
          <a:bodyPr wrap="square" rtlCol="0">
            <a:spAutoFit/>
          </a:bodyPr>
          <a:lstStyle/>
          <a:p>
            <a:r>
              <a:rPr lang="fr-FR" dirty="0" smtClean="0"/>
              <a:t>          &lt;td&gt;Chèque loyer&lt;/td&gt;</a:t>
            </a:r>
            <a:endParaRPr lang="fr-FR" dirty="0"/>
          </a:p>
        </p:txBody>
      </p:sp>
      <p:sp>
        <p:nvSpPr>
          <p:cNvPr id="16" name="ZoneTexte 15"/>
          <p:cNvSpPr txBox="1"/>
          <p:nvPr/>
        </p:nvSpPr>
        <p:spPr>
          <a:xfrm>
            <a:off x="806040" y="4242896"/>
            <a:ext cx="4032448" cy="369332"/>
          </a:xfrm>
          <a:prstGeom prst="rect">
            <a:avLst/>
          </a:prstGeom>
          <a:noFill/>
        </p:spPr>
        <p:txBody>
          <a:bodyPr wrap="square" rtlCol="0">
            <a:spAutoFit/>
          </a:bodyPr>
          <a:lstStyle/>
          <a:p>
            <a:r>
              <a:rPr lang="fr-FR" dirty="0" smtClean="0"/>
              <a:t>          &lt;td&gt;400 €&lt;/td&gt;</a:t>
            </a:r>
            <a:endParaRPr lang="fr-FR" dirty="0"/>
          </a:p>
        </p:txBody>
      </p:sp>
      <p:sp>
        <p:nvSpPr>
          <p:cNvPr id="17" name="ZoneTexte 16"/>
          <p:cNvSpPr txBox="1"/>
          <p:nvPr/>
        </p:nvSpPr>
        <p:spPr>
          <a:xfrm>
            <a:off x="813848" y="4551601"/>
            <a:ext cx="4032448" cy="369332"/>
          </a:xfrm>
          <a:prstGeom prst="rect">
            <a:avLst/>
          </a:prstGeom>
          <a:noFill/>
        </p:spPr>
        <p:txBody>
          <a:bodyPr wrap="square" rtlCol="0">
            <a:spAutoFit/>
          </a:bodyPr>
          <a:lstStyle/>
          <a:p>
            <a:r>
              <a:rPr lang="fr-FR" dirty="0" smtClean="0"/>
              <a:t>          &lt;td&gt;&lt;/td&gt;</a:t>
            </a:r>
            <a:endParaRPr lang="fr-FR" dirty="0"/>
          </a:p>
        </p:txBody>
      </p:sp>
      <p:sp>
        <p:nvSpPr>
          <p:cNvPr id="18" name="ZoneTexte 17"/>
          <p:cNvSpPr txBox="1"/>
          <p:nvPr/>
        </p:nvSpPr>
        <p:spPr>
          <a:xfrm>
            <a:off x="813848" y="4860307"/>
            <a:ext cx="4032448" cy="369332"/>
          </a:xfrm>
          <a:prstGeom prst="rect">
            <a:avLst/>
          </a:prstGeom>
          <a:noFill/>
        </p:spPr>
        <p:txBody>
          <a:bodyPr wrap="square" rtlCol="0">
            <a:spAutoFit/>
          </a:bodyPr>
          <a:lstStyle/>
          <a:p>
            <a:r>
              <a:rPr lang="fr-FR" dirty="0" smtClean="0"/>
              <a:t>     &lt;/tr&gt;</a:t>
            </a:r>
            <a:endParaRPr lang="fr-FR" dirty="0"/>
          </a:p>
        </p:txBody>
      </p:sp>
      <p:sp>
        <p:nvSpPr>
          <p:cNvPr id="19" name="ZoneTexte 18"/>
          <p:cNvSpPr txBox="1"/>
          <p:nvPr/>
        </p:nvSpPr>
        <p:spPr>
          <a:xfrm>
            <a:off x="5004624" y="2205560"/>
            <a:ext cx="4032448" cy="369332"/>
          </a:xfrm>
          <a:prstGeom prst="rect">
            <a:avLst/>
          </a:prstGeom>
          <a:noFill/>
        </p:spPr>
        <p:txBody>
          <a:bodyPr wrap="square" rtlCol="0">
            <a:spAutoFit/>
          </a:bodyPr>
          <a:lstStyle/>
          <a:p>
            <a:r>
              <a:rPr lang="fr-FR" dirty="0" smtClean="0"/>
              <a:t>     &lt;tr&gt;</a:t>
            </a:r>
            <a:endParaRPr lang="fr-FR" dirty="0"/>
          </a:p>
        </p:txBody>
      </p:sp>
      <p:sp>
        <p:nvSpPr>
          <p:cNvPr id="20" name="ZoneTexte 19"/>
          <p:cNvSpPr txBox="1"/>
          <p:nvPr/>
        </p:nvSpPr>
        <p:spPr>
          <a:xfrm>
            <a:off x="5004624" y="2514265"/>
            <a:ext cx="4032448" cy="369332"/>
          </a:xfrm>
          <a:prstGeom prst="rect">
            <a:avLst/>
          </a:prstGeom>
          <a:noFill/>
        </p:spPr>
        <p:txBody>
          <a:bodyPr wrap="square" rtlCol="0">
            <a:spAutoFit/>
          </a:bodyPr>
          <a:lstStyle/>
          <a:p>
            <a:r>
              <a:rPr lang="fr-FR" dirty="0" smtClean="0"/>
              <a:t>          &lt;td&gt;Virement salaire&lt;/td&gt;</a:t>
            </a:r>
            <a:endParaRPr lang="fr-FR" dirty="0"/>
          </a:p>
        </p:txBody>
      </p:sp>
      <p:sp>
        <p:nvSpPr>
          <p:cNvPr id="21" name="ZoneTexte 20"/>
          <p:cNvSpPr txBox="1"/>
          <p:nvPr/>
        </p:nvSpPr>
        <p:spPr>
          <a:xfrm>
            <a:off x="4999192" y="2822970"/>
            <a:ext cx="4032448" cy="369332"/>
          </a:xfrm>
          <a:prstGeom prst="rect">
            <a:avLst/>
          </a:prstGeom>
          <a:noFill/>
        </p:spPr>
        <p:txBody>
          <a:bodyPr wrap="square" rtlCol="0">
            <a:spAutoFit/>
          </a:bodyPr>
          <a:lstStyle/>
          <a:p>
            <a:r>
              <a:rPr lang="fr-FR" dirty="0" smtClean="0"/>
              <a:t>          &lt;td&gt;&lt;/td&gt;</a:t>
            </a:r>
            <a:endParaRPr lang="fr-FR" dirty="0"/>
          </a:p>
        </p:txBody>
      </p:sp>
      <p:sp>
        <p:nvSpPr>
          <p:cNvPr id="22" name="ZoneTexte 21"/>
          <p:cNvSpPr txBox="1"/>
          <p:nvPr/>
        </p:nvSpPr>
        <p:spPr>
          <a:xfrm>
            <a:off x="5007000" y="3131675"/>
            <a:ext cx="4032448" cy="369332"/>
          </a:xfrm>
          <a:prstGeom prst="rect">
            <a:avLst/>
          </a:prstGeom>
          <a:noFill/>
        </p:spPr>
        <p:txBody>
          <a:bodyPr wrap="square" rtlCol="0">
            <a:spAutoFit/>
          </a:bodyPr>
          <a:lstStyle/>
          <a:p>
            <a:r>
              <a:rPr lang="fr-FR" dirty="0" smtClean="0"/>
              <a:t>          &lt;td&gt;1 500 €&lt;/td&gt;</a:t>
            </a:r>
            <a:endParaRPr lang="fr-FR" dirty="0"/>
          </a:p>
        </p:txBody>
      </p:sp>
      <p:sp>
        <p:nvSpPr>
          <p:cNvPr id="23" name="ZoneTexte 22"/>
          <p:cNvSpPr txBox="1"/>
          <p:nvPr/>
        </p:nvSpPr>
        <p:spPr>
          <a:xfrm>
            <a:off x="5007000" y="3440381"/>
            <a:ext cx="4032448" cy="369332"/>
          </a:xfrm>
          <a:prstGeom prst="rect">
            <a:avLst/>
          </a:prstGeom>
          <a:noFill/>
        </p:spPr>
        <p:txBody>
          <a:bodyPr wrap="square" rtlCol="0">
            <a:spAutoFit/>
          </a:bodyPr>
          <a:lstStyle/>
          <a:p>
            <a:r>
              <a:rPr lang="fr-FR" dirty="0" smtClean="0"/>
              <a:t>     &lt;/tr&gt;</a:t>
            </a:r>
            <a:endParaRPr lang="fr-FR" dirty="0"/>
          </a:p>
        </p:txBody>
      </p:sp>
      <p:sp>
        <p:nvSpPr>
          <p:cNvPr id="24" name="ZoneTexte 23"/>
          <p:cNvSpPr txBox="1"/>
          <p:nvPr/>
        </p:nvSpPr>
        <p:spPr>
          <a:xfrm>
            <a:off x="4990312" y="3752303"/>
            <a:ext cx="4032448" cy="369332"/>
          </a:xfrm>
          <a:prstGeom prst="rect">
            <a:avLst/>
          </a:prstGeom>
          <a:noFill/>
        </p:spPr>
        <p:txBody>
          <a:bodyPr wrap="square" rtlCol="0">
            <a:spAutoFit/>
          </a:bodyPr>
          <a:lstStyle/>
          <a:p>
            <a:r>
              <a:rPr lang="fr-FR" dirty="0" smtClean="0"/>
              <a:t>     &lt;tr&gt;</a:t>
            </a:r>
            <a:endParaRPr lang="fr-FR" dirty="0"/>
          </a:p>
        </p:txBody>
      </p:sp>
      <p:sp>
        <p:nvSpPr>
          <p:cNvPr id="25" name="ZoneTexte 24"/>
          <p:cNvSpPr txBox="1"/>
          <p:nvPr/>
        </p:nvSpPr>
        <p:spPr>
          <a:xfrm>
            <a:off x="4990312" y="4061008"/>
            <a:ext cx="4032448" cy="369332"/>
          </a:xfrm>
          <a:prstGeom prst="rect">
            <a:avLst/>
          </a:prstGeom>
          <a:noFill/>
        </p:spPr>
        <p:txBody>
          <a:bodyPr wrap="square" rtlCol="0">
            <a:spAutoFit/>
          </a:bodyPr>
          <a:lstStyle/>
          <a:p>
            <a:r>
              <a:rPr lang="fr-FR" dirty="0" smtClean="0"/>
              <a:t>          &lt;td&gt;Retrait carte bleue&lt;/td&gt;</a:t>
            </a:r>
            <a:endParaRPr lang="fr-FR" dirty="0"/>
          </a:p>
        </p:txBody>
      </p:sp>
      <p:sp>
        <p:nvSpPr>
          <p:cNvPr id="26" name="ZoneTexte 25"/>
          <p:cNvSpPr txBox="1"/>
          <p:nvPr/>
        </p:nvSpPr>
        <p:spPr>
          <a:xfrm>
            <a:off x="4984880" y="4369713"/>
            <a:ext cx="4032448" cy="369332"/>
          </a:xfrm>
          <a:prstGeom prst="rect">
            <a:avLst/>
          </a:prstGeom>
          <a:noFill/>
        </p:spPr>
        <p:txBody>
          <a:bodyPr wrap="square" rtlCol="0">
            <a:spAutoFit/>
          </a:bodyPr>
          <a:lstStyle/>
          <a:p>
            <a:r>
              <a:rPr lang="fr-FR" dirty="0" smtClean="0"/>
              <a:t>          &lt;td&gt;60 €&lt;/td&gt;</a:t>
            </a:r>
            <a:endParaRPr lang="fr-FR" dirty="0"/>
          </a:p>
        </p:txBody>
      </p:sp>
      <p:sp>
        <p:nvSpPr>
          <p:cNvPr id="27" name="ZoneTexte 26"/>
          <p:cNvSpPr txBox="1"/>
          <p:nvPr/>
        </p:nvSpPr>
        <p:spPr>
          <a:xfrm>
            <a:off x="4992688" y="4678418"/>
            <a:ext cx="4032448" cy="369332"/>
          </a:xfrm>
          <a:prstGeom prst="rect">
            <a:avLst/>
          </a:prstGeom>
          <a:noFill/>
        </p:spPr>
        <p:txBody>
          <a:bodyPr wrap="square" rtlCol="0">
            <a:spAutoFit/>
          </a:bodyPr>
          <a:lstStyle/>
          <a:p>
            <a:r>
              <a:rPr lang="fr-FR" dirty="0" smtClean="0"/>
              <a:t>          &lt;td&gt;&lt;/td&gt;</a:t>
            </a:r>
            <a:endParaRPr lang="fr-FR" dirty="0"/>
          </a:p>
        </p:txBody>
      </p:sp>
      <p:sp>
        <p:nvSpPr>
          <p:cNvPr id="28" name="ZoneTexte 27"/>
          <p:cNvSpPr txBox="1"/>
          <p:nvPr/>
        </p:nvSpPr>
        <p:spPr>
          <a:xfrm>
            <a:off x="4992688" y="4987124"/>
            <a:ext cx="4032448" cy="369332"/>
          </a:xfrm>
          <a:prstGeom prst="rect">
            <a:avLst/>
          </a:prstGeom>
          <a:noFill/>
        </p:spPr>
        <p:txBody>
          <a:bodyPr wrap="square" rtlCol="0">
            <a:spAutoFit/>
          </a:bodyPr>
          <a:lstStyle/>
          <a:p>
            <a:r>
              <a:rPr lang="fr-FR" dirty="0" smtClean="0"/>
              <a:t>     &lt;/tr&gt;</a:t>
            </a:r>
            <a:endParaRPr lang="fr-FR" dirty="0"/>
          </a:p>
        </p:txBody>
      </p:sp>
      <p:sp>
        <p:nvSpPr>
          <p:cNvPr id="29" name="ZoneTexte 28"/>
          <p:cNvSpPr txBox="1"/>
          <p:nvPr/>
        </p:nvSpPr>
        <p:spPr>
          <a:xfrm>
            <a:off x="4992688" y="5356456"/>
            <a:ext cx="4032448" cy="369332"/>
          </a:xfrm>
          <a:prstGeom prst="rect">
            <a:avLst/>
          </a:prstGeom>
          <a:noFill/>
        </p:spPr>
        <p:txBody>
          <a:bodyPr wrap="square" rtlCol="0">
            <a:spAutoFit/>
          </a:bodyPr>
          <a:lstStyle/>
          <a:p>
            <a:r>
              <a:rPr lang="fr-FR" dirty="0" smtClean="0"/>
              <a:t>&lt;/table&gt;</a:t>
            </a:r>
            <a:endParaRPr lang="fr-FR" dirty="0"/>
          </a:p>
        </p:txBody>
      </p:sp>
    </p:spTree>
    <p:extLst>
      <p:ext uri="{BB962C8B-B14F-4D97-AF65-F5344CB8AC3E}">
        <p14:creationId xmlns:p14="http://schemas.microsoft.com/office/powerpoint/2010/main" val="292970186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fill="hold"/>
                                        <p:tgtEl>
                                          <p:spTgt spid="17"/>
                                        </p:tgtEl>
                                        <p:attrNameLst>
                                          <p:attrName>ppt_x</p:attrName>
                                        </p:attrNameLst>
                                      </p:cBhvr>
                                      <p:tavLst>
                                        <p:tav tm="0">
                                          <p:val>
                                            <p:strVal val="#ppt_x"/>
                                          </p:val>
                                        </p:tav>
                                        <p:tav tm="100000">
                                          <p:val>
                                            <p:strVal val="#ppt_x"/>
                                          </p:val>
                                        </p:tav>
                                      </p:tavLst>
                                    </p:anim>
                                    <p:anim calcmode="lin" valueType="num">
                                      <p:cBhvr additive="base">
                                        <p:cTn id="6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fill="hold"/>
                                        <p:tgtEl>
                                          <p:spTgt spid="18"/>
                                        </p:tgtEl>
                                        <p:attrNameLst>
                                          <p:attrName>ppt_x</p:attrName>
                                        </p:attrNameLst>
                                      </p:cBhvr>
                                      <p:tavLst>
                                        <p:tav tm="0">
                                          <p:val>
                                            <p:strVal val="#ppt_x"/>
                                          </p:val>
                                        </p:tav>
                                        <p:tav tm="100000">
                                          <p:val>
                                            <p:strVal val="#ppt_x"/>
                                          </p:val>
                                        </p:tav>
                                      </p:tavLst>
                                    </p:anim>
                                    <p:anim calcmode="lin" valueType="num">
                                      <p:cBhvr additive="base">
                                        <p:cTn id="6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 calcmode="lin" valueType="num">
                                      <p:cBhvr additive="base">
                                        <p:cTn id="73" dur="500" fill="hold"/>
                                        <p:tgtEl>
                                          <p:spTgt spid="19"/>
                                        </p:tgtEl>
                                        <p:attrNameLst>
                                          <p:attrName>ppt_x</p:attrName>
                                        </p:attrNameLst>
                                      </p:cBhvr>
                                      <p:tavLst>
                                        <p:tav tm="0">
                                          <p:val>
                                            <p:strVal val="#ppt_x"/>
                                          </p:val>
                                        </p:tav>
                                        <p:tav tm="100000">
                                          <p:val>
                                            <p:strVal val="#ppt_x"/>
                                          </p:val>
                                        </p:tav>
                                      </p:tavLst>
                                    </p:anim>
                                    <p:anim calcmode="lin" valueType="num">
                                      <p:cBhvr additive="base">
                                        <p:cTn id="7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20"/>
                                        </p:tgtEl>
                                        <p:attrNameLst>
                                          <p:attrName>style.visibility</p:attrName>
                                        </p:attrNameLst>
                                      </p:cBhvr>
                                      <p:to>
                                        <p:strVal val="visible"/>
                                      </p:to>
                                    </p:set>
                                    <p:anim calcmode="lin" valueType="num">
                                      <p:cBhvr additive="base">
                                        <p:cTn id="79" dur="500" fill="hold"/>
                                        <p:tgtEl>
                                          <p:spTgt spid="20"/>
                                        </p:tgtEl>
                                        <p:attrNameLst>
                                          <p:attrName>ppt_x</p:attrName>
                                        </p:attrNameLst>
                                      </p:cBhvr>
                                      <p:tavLst>
                                        <p:tav tm="0">
                                          <p:val>
                                            <p:strVal val="#ppt_x"/>
                                          </p:val>
                                        </p:tav>
                                        <p:tav tm="100000">
                                          <p:val>
                                            <p:strVal val="#ppt_x"/>
                                          </p:val>
                                        </p:tav>
                                      </p:tavLst>
                                    </p:anim>
                                    <p:anim calcmode="lin" valueType="num">
                                      <p:cBhvr additive="base">
                                        <p:cTn id="8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1"/>
                                        </p:tgtEl>
                                        <p:attrNameLst>
                                          <p:attrName>style.visibility</p:attrName>
                                        </p:attrNameLst>
                                      </p:cBhvr>
                                      <p:to>
                                        <p:strVal val="visible"/>
                                      </p:to>
                                    </p:set>
                                    <p:anim calcmode="lin" valueType="num">
                                      <p:cBhvr additive="base">
                                        <p:cTn id="85" dur="500" fill="hold"/>
                                        <p:tgtEl>
                                          <p:spTgt spid="21"/>
                                        </p:tgtEl>
                                        <p:attrNameLst>
                                          <p:attrName>ppt_x</p:attrName>
                                        </p:attrNameLst>
                                      </p:cBhvr>
                                      <p:tavLst>
                                        <p:tav tm="0">
                                          <p:val>
                                            <p:strVal val="#ppt_x"/>
                                          </p:val>
                                        </p:tav>
                                        <p:tav tm="100000">
                                          <p:val>
                                            <p:strVal val="#ppt_x"/>
                                          </p:val>
                                        </p:tav>
                                      </p:tavLst>
                                    </p:anim>
                                    <p:anim calcmode="lin" valueType="num">
                                      <p:cBhvr additive="base">
                                        <p:cTn id="8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22"/>
                                        </p:tgtEl>
                                        <p:attrNameLst>
                                          <p:attrName>style.visibility</p:attrName>
                                        </p:attrNameLst>
                                      </p:cBhvr>
                                      <p:to>
                                        <p:strVal val="visible"/>
                                      </p:to>
                                    </p:set>
                                    <p:anim calcmode="lin" valueType="num">
                                      <p:cBhvr additive="base">
                                        <p:cTn id="91" dur="500" fill="hold"/>
                                        <p:tgtEl>
                                          <p:spTgt spid="22"/>
                                        </p:tgtEl>
                                        <p:attrNameLst>
                                          <p:attrName>ppt_x</p:attrName>
                                        </p:attrNameLst>
                                      </p:cBhvr>
                                      <p:tavLst>
                                        <p:tav tm="0">
                                          <p:val>
                                            <p:strVal val="#ppt_x"/>
                                          </p:val>
                                        </p:tav>
                                        <p:tav tm="100000">
                                          <p:val>
                                            <p:strVal val="#ppt_x"/>
                                          </p:val>
                                        </p:tav>
                                      </p:tavLst>
                                    </p:anim>
                                    <p:anim calcmode="lin" valueType="num">
                                      <p:cBhvr additive="base">
                                        <p:cTn id="9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3"/>
                                        </p:tgtEl>
                                        <p:attrNameLst>
                                          <p:attrName>style.visibility</p:attrName>
                                        </p:attrNameLst>
                                      </p:cBhvr>
                                      <p:to>
                                        <p:strVal val="visible"/>
                                      </p:to>
                                    </p:set>
                                    <p:anim calcmode="lin" valueType="num">
                                      <p:cBhvr additive="base">
                                        <p:cTn id="97" dur="500" fill="hold"/>
                                        <p:tgtEl>
                                          <p:spTgt spid="23"/>
                                        </p:tgtEl>
                                        <p:attrNameLst>
                                          <p:attrName>ppt_x</p:attrName>
                                        </p:attrNameLst>
                                      </p:cBhvr>
                                      <p:tavLst>
                                        <p:tav tm="0">
                                          <p:val>
                                            <p:strVal val="#ppt_x"/>
                                          </p:val>
                                        </p:tav>
                                        <p:tav tm="100000">
                                          <p:val>
                                            <p:strVal val="#ppt_x"/>
                                          </p:val>
                                        </p:tav>
                                      </p:tavLst>
                                    </p:anim>
                                    <p:anim calcmode="lin" valueType="num">
                                      <p:cBhvr additive="base">
                                        <p:cTn id="9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4"/>
                                        </p:tgtEl>
                                        <p:attrNameLst>
                                          <p:attrName>style.visibility</p:attrName>
                                        </p:attrNameLst>
                                      </p:cBhvr>
                                      <p:to>
                                        <p:strVal val="visible"/>
                                      </p:to>
                                    </p:set>
                                    <p:anim calcmode="lin" valueType="num">
                                      <p:cBhvr additive="base">
                                        <p:cTn id="103" dur="500" fill="hold"/>
                                        <p:tgtEl>
                                          <p:spTgt spid="24"/>
                                        </p:tgtEl>
                                        <p:attrNameLst>
                                          <p:attrName>ppt_x</p:attrName>
                                        </p:attrNameLst>
                                      </p:cBhvr>
                                      <p:tavLst>
                                        <p:tav tm="0">
                                          <p:val>
                                            <p:strVal val="#ppt_x"/>
                                          </p:val>
                                        </p:tav>
                                        <p:tav tm="100000">
                                          <p:val>
                                            <p:strVal val="#ppt_x"/>
                                          </p:val>
                                        </p:tav>
                                      </p:tavLst>
                                    </p:anim>
                                    <p:anim calcmode="lin" valueType="num">
                                      <p:cBhvr additive="base">
                                        <p:cTn id="10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5"/>
                                        </p:tgtEl>
                                        <p:attrNameLst>
                                          <p:attrName>style.visibility</p:attrName>
                                        </p:attrNameLst>
                                      </p:cBhvr>
                                      <p:to>
                                        <p:strVal val="visible"/>
                                      </p:to>
                                    </p:set>
                                    <p:anim calcmode="lin" valueType="num">
                                      <p:cBhvr additive="base">
                                        <p:cTn id="109" dur="500" fill="hold"/>
                                        <p:tgtEl>
                                          <p:spTgt spid="25"/>
                                        </p:tgtEl>
                                        <p:attrNameLst>
                                          <p:attrName>ppt_x</p:attrName>
                                        </p:attrNameLst>
                                      </p:cBhvr>
                                      <p:tavLst>
                                        <p:tav tm="0">
                                          <p:val>
                                            <p:strVal val="#ppt_x"/>
                                          </p:val>
                                        </p:tav>
                                        <p:tav tm="100000">
                                          <p:val>
                                            <p:strVal val="#ppt_x"/>
                                          </p:val>
                                        </p:tav>
                                      </p:tavLst>
                                    </p:anim>
                                    <p:anim calcmode="lin" valueType="num">
                                      <p:cBhvr additive="base">
                                        <p:cTn id="11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26"/>
                                        </p:tgtEl>
                                        <p:attrNameLst>
                                          <p:attrName>style.visibility</p:attrName>
                                        </p:attrNameLst>
                                      </p:cBhvr>
                                      <p:to>
                                        <p:strVal val="visible"/>
                                      </p:to>
                                    </p:set>
                                    <p:anim calcmode="lin" valueType="num">
                                      <p:cBhvr additive="base">
                                        <p:cTn id="115" dur="500" fill="hold"/>
                                        <p:tgtEl>
                                          <p:spTgt spid="26"/>
                                        </p:tgtEl>
                                        <p:attrNameLst>
                                          <p:attrName>ppt_x</p:attrName>
                                        </p:attrNameLst>
                                      </p:cBhvr>
                                      <p:tavLst>
                                        <p:tav tm="0">
                                          <p:val>
                                            <p:strVal val="#ppt_x"/>
                                          </p:val>
                                        </p:tav>
                                        <p:tav tm="100000">
                                          <p:val>
                                            <p:strVal val="#ppt_x"/>
                                          </p:val>
                                        </p:tav>
                                      </p:tavLst>
                                    </p:anim>
                                    <p:anim calcmode="lin" valueType="num">
                                      <p:cBhvr additive="base">
                                        <p:cTn id="11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27"/>
                                        </p:tgtEl>
                                        <p:attrNameLst>
                                          <p:attrName>style.visibility</p:attrName>
                                        </p:attrNameLst>
                                      </p:cBhvr>
                                      <p:to>
                                        <p:strVal val="visible"/>
                                      </p:to>
                                    </p:set>
                                    <p:anim calcmode="lin" valueType="num">
                                      <p:cBhvr additive="base">
                                        <p:cTn id="121" dur="500" fill="hold"/>
                                        <p:tgtEl>
                                          <p:spTgt spid="27"/>
                                        </p:tgtEl>
                                        <p:attrNameLst>
                                          <p:attrName>ppt_x</p:attrName>
                                        </p:attrNameLst>
                                      </p:cBhvr>
                                      <p:tavLst>
                                        <p:tav tm="0">
                                          <p:val>
                                            <p:strVal val="#ppt_x"/>
                                          </p:val>
                                        </p:tav>
                                        <p:tav tm="100000">
                                          <p:val>
                                            <p:strVal val="#ppt_x"/>
                                          </p:val>
                                        </p:tav>
                                      </p:tavLst>
                                    </p:anim>
                                    <p:anim calcmode="lin" valueType="num">
                                      <p:cBhvr additive="base">
                                        <p:cTn id="12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28"/>
                                        </p:tgtEl>
                                        <p:attrNameLst>
                                          <p:attrName>style.visibility</p:attrName>
                                        </p:attrNameLst>
                                      </p:cBhvr>
                                      <p:to>
                                        <p:strVal val="visible"/>
                                      </p:to>
                                    </p:set>
                                    <p:anim calcmode="lin" valueType="num">
                                      <p:cBhvr additive="base">
                                        <p:cTn id="127" dur="500" fill="hold"/>
                                        <p:tgtEl>
                                          <p:spTgt spid="28"/>
                                        </p:tgtEl>
                                        <p:attrNameLst>
                                          <p:attrName>ppt_x</p:attrName>
                                        </p:attrNameLst>
                                      </p:cBhvr>
                                      <p:tavLst>
                                        <p:tav tm="0">
                                          <p:val>
                                            <p:strVal val="#ppt_x"/>
                                          </p:val>
                                        </p:tav>
                                        <p:tav tm="100000">
                                          <p:val>
                                            <p:strVal val="#ppt_x"/>
                                          </p:val>
                                        </p:tav>
                                      </p:tavLst>
                                    </p:anim>
                                    <p:anim calcmode="lin" valueType="num">
                                      <p:cBhvr additive="base">
                                        <p:cTn id="12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29"/>
                                        </p:tgtEl>
                                        <p:attrNameLst>
                                          <p:attrName>style.visibility</p:attrName>
                                        </p:attrNameLst>
                                      </p:cBhvr>
                                      <p:to>
                                        <p:strVal val="visible"/>
                                      </p:to>
                                    </p:set>
                                    <p:anim calcmode="lin" valueType="num">
                                      <p:cBhvr additive="base">
                                        <p:cTn id="133" dur="500" fill="hold"/>
                                        <p:tgtEl>
                                          <p:spTgt spid="29"/>
                                        </p:tgtEl>
                                        <p:attrNameLst>
                                          <p:attrName>ppt_x</p:attrName>
                                        </p:attrNameLst>
                                      </p:cBhvr>
                                      <p:tavLst>
                                        <p:tav tm="0">
                                          <p:val>
                                            <p:strVal val="#ppt_x"/>
                                          </p:val>
                                        </p:tav>
                                        <p:tav tm="100000">
                                          <p:val>
                                            <p:strVal val="#ppt_x"/>
                                          </p:val>
                                        </p:tav>
                                      </p:tavLst>
                                    </p:anim>
                                    <p:anim calcmode="lin" valueType="num">
                                      <p:cBhvr additive="base">
                                        <p:cTn id="13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extLst/>
          </p:nvPr>
        </p:nvGraphicFramePr>
        <p:xfrm>
          <a:off x="827584" y="116632"/>
          <a:ext cx="8077200" cy="1483360"/>
        </p:xfrm>
        <a:graphic>
          <a:graphicData uri="http://schemas.openxmlformats.org/drawingml/2006/table">
            <a:tbl>
              <a:tblPr firstRow="1" bandRow="1">
                <a:tableStyleId>{616DA210-FB5B-4158-B5E0-FEB733F419BA}</a:tableStyleId>
              </a:tblPr>
              <a:tblGrid>
                <a:gridCol w="4104456"/>
                <a:gridCol w="1944216"/>
                <a:gridCol w="2028528"/>
              </a:tblGrid>
              <a:tr h="370840">
                <a:tc>
                  <a:txBody>
                    <a:bodyPr/>
                    <a:lstStyle/>
                    <a:p>
                      <a:r>
                        <a:rPr lang="fr-FR" dirty="0" smtClean="0"/>
                        <a:t>Opération</a:t>
                      </a:r>
                      <a:endParaRPr lang="fr-FR" dirty="0"/>
                    </a:p>
                  </a:txBody>
                  <a:tcPr/>
                </a:tc>
                <a:tc>
                  <a:txBody>
                    <a:bodyPr/>
                    <a:lstStyle/>
                    <a:p>
                      <a:pPr algn="ctr"/>
                      <a:r>
                        <a:rPr lang="fr-FR" dirty="0" smtClean="0"/>
                        <a:t>Débit</a:t>
                      </a:r>
                      <a:endParaRPr lang="fr-FR" dirty="0"/>
                    </a:p>
                  </a:txBody>
                  <a:tcPr/>
                </a:tc>
                <a:tc>
                  <a:txBody>
                    <a:bodyPr/>
                    <a:lstStyle/>
                    <a:p>
                      <a:pPr algn="ctr"/>
                      <a:r>
                        <a:rPr lang="fr-FR" dirty="0" smtClean="0"/>
                        <a:t>Crédit</a:t>
                      </a:r>
                      <a:endParaRPr lang="fr-FR" dirty="0"/>
                    </a:p>
                  </a:txBody>
                  <a:tcPr/>
                </a:tc>
              </a:tr>
              <a:tr h="370840">
                <a:tc>
                  <a:txBody>
                    <a:bodyPr/>
                    <a:lstStyle/>
                    <a:p>
                      <a:pPr marL="0" algn="l" defTabSz="914400" rtl="0" eaLnBrk="1" latinLnBrk="0" hangingPunct="1"/>
                      <a:r>
                        <a:rPr kumimoji="0" lang="fr-FR" sz="1800" kern="1200" dirty="0" smtClean="0">
                          <a:solidFill>
                            <a:schemeClr val="tx1"/>
                          </a:solidFill>
                          <a:latin typeface="+mn-lt"/>
                          <a:ea typeface="+mn-ea"/>
                          <a:cs typeface="+mn-cs"/>
                        </a:rPr>
                        <a:t>Chèque loyer</a:t>
                      </a:r>
                      <a:endParaRPr kumimoji="0" lang="fr-FR" sz="1800" kern="1200" dirty="0">
                        <a:solidFill>
                          <a:schemeClr val="tx1"/>
                        </a:solidFill>
                        <a:latin typeface="+mn-lt"/>
                        <a:ea typeface="+mn-ea"/>
                        <a:cs typeface="+mn-cs"/>
                      </a:endParaRPr>
                    </a:p>
                  </a:txBody>
                  <a:tcPr>
                    <a:noFill/>
                  </a:tcPr>
                </a:tc>
                <a:tc>
                  <a:txBody>
                    <a:bodyPr/>
                    <a:lstStyle/>
                    <a:p>
                      <a:pPr algn="r"/>
                      <a:r>
                        <a:rPr lang="fr-FR" dirty="0" smtClean="0"/>
                        <a:t>400 €</a:t>
                      </a:r>
                      <a:endParaRPr lang="fr-FR" dirty="0"/>
                    </a:p>
                  </a:txBody>
                  <a:tcPr>
                    <a:noFill/>
                  </a:tcPr>
                </a:tc>
                <a:tc>
                  <a:txBody>
                    <a:bodyPr/>
                    <a:lstStyle/>
                    <a:p>
                      <a:endParaRPr lang="fr-FR" dirty="0"/>
                    </a:p>
                  </a:txBody>
                  <a:tcPr>
                    <a:noFill/>
                  </a:tcPr>
                </a:tc>
              </a:tr>
              <a:tr h="370840">
                <a:tc>
                  <a:txBody>
                    <a:bodyPr/>
                    <a:lstStyle/>
                    <a:p>
                      <a:r>
                        <a:rPr lang="fr-FR" dirty="0" smtClean="0"/>
                        <a:t>Virement salaire</a:t>
                      </a:r>
                      <a:endParaRPr lang="fr-FR" dirty="0"/>
                    </a:p>
                  </a:txBody>
                  <a:tcPr/>
                </a:tc>
                <a:tc>
                  <a:txBody>
                    <a:bodyPr/>
                    <a:lstStyle/>
                    <a:p>
                      <a:endParaRPr lang="fr-FR" dirty="0"/>
                    </a:p>
                  </a:txBody>
                  <a:tcPr/>
                </a:tc>
                <a:tc>
                  <a:txBody>
                    <a:bodyPr/>
                    <a:lstStyle/>
                    <a:p>
                      <a:pPr algn="r"/>
                      <a:r>
                        <a:rPr lang="fr-FR" dirty="0" smtClean="0"/>
                        <a:t>1 500 €</a:t>
                      </a:r>
                      <a:endParaRPr lang="fr-FR" dirty="0"/>
                    </a:p>
                  </a:txBody>
                  <a:tcPr/>
                </a:tc>
              </a:tr>
              <a:tr h="370840">
                <a:tc>
                  <a:txBody>
                    <a:bodyPr/>
                    <a:lstStyle/>
                    <a:p>
                      <a:r>
                        <a:rPr lang="fr-FR" dirty="0" smtClean="0"/>
                        <a:t>Retrait carte bleue</a:t>
                      </a:r>
                      <a:endParaRPr lang="fr-FR" dirty="0"/>
                    </a:p>
                  </a:txBody>
                  <a:tcPr>
                    <a:noFill/>
                  </a:tcPr>
                </a:tc>
                <a:tc>
                  <a:txBody>
                    <a:bodyPr/>
                    <a:lstStyle/>
                    <a:p>
                      <a:pPr algn="r"/>
                      <a:r>
                        <a:rPr lang="fr-FR" dirty="0" smtClean="0"/>
                        <a:t>60 €</a:t>
                      </a:r>
                      <a:endParaRPr lang="fr-FR" dirty="0"/>
                    </a:p>
                  </a:txBody>
                  <a:tcPr>
                    <a:noFill/>
                  </a:tcPr>
                </a:tc>
                <a:tc>
                  <a:txBody>
                    <a:bodyPr/>
                    <a:lstStyle/>
                    <a:p>
                      <a:endParaRPr lang="fr-FR" dirty="0"/>
                    </a:p>
                  </a:txBody>
                  <a:tcPr>
                    <a:noFill/>
                  </a:tcPr>
                </a:tc>
              </a:tr>
            </a:tbl>
          </a:graphicData>
        </a:graphic>
      </p:graphicFrame>
      <p:pic>
        <p:nvPicPr>
          <p:cNvPr id="839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0" y="2128838"/>
            <a:ext cx="3238500" cy="2600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3946726"/>
      </p:ext>
    </p:extLst>
  </p:cSld>
  <p:clrMapOvr>
    <a:masterClrMapping/>
  </p:clrMapOvr>
  <p:transition spd="slow">
    <p:wipe dir="d"/>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extLst/>
          </p:nvPr>
        </p:nvGraphicFramePr>
        <p:xfrm>
          <a:off x="827584" y="116632"/>
          <a:ext cx="8077200" cy="1483360"/>
        </p:xfrm>
        <a:graphic>
          <a:graphicData uri="http://schemas.openxmlformats.org/drawingml/2006/table">
            <a:tbl>
              <a:tblPr firstRow="1" bandRow="1">
                <a:tableStyleId>{616DA210-FB5B-4158-B5E0-FEB733F419BA}</a:tableStyleId>
              </a:tblPr>
              <a:tblGrid>
                <a:gridCol w="4104456"/>
                <a:gridCol w="1944216"/>
                <a:gridCol w="2028528"/>
              </a:tblGrid>
              <a:tr h="370840">
                <a:tc>
                  <a:txBody>
                    <a:bodyPr/>
                    <a:lstStyle/>
                    <a:p>
                      <a:r>
                        <a:rPr lang="fr-FR" dirty="0" smtClean="0"/>
                        <a:t>Opération</a:t>
                      </a:r>
                      <a:endParaRPr lang="fr-FR" dirty="0"/>
                    </a:p>
                  </a:txBody>
                  <a:tcPr/>
                </a:tc>
                <a:tc>
                  <a:txBody>
                    <a:bodyPr/>
                    <a:lstStyle/>
                    <a:p>
                      <a:pPr algn="ctr"/>
                      <a:r>
                        <a:rPr lang="fr-FR" dirty="0" smtClean="0"/>
                        <a:t>Débit</a:t>
                      </a:r>
                      <a:endParaRPr lang="fr-FR" dirty="0"/>
                    </a:p>
                  </a:txBody>
                  <a:tcPr/>
                </a:tc>
                <a:tc>
                  <a:txBody>
                    <a:bodyPr/>
                    <a:lstStyle/>
                    <a:p>
                      <a:pPr algn="ctr"/>
                      <a:r>
                        <a:rPr lang="fr-FR" dirty="0" smtClean="0"/>
                        <a:t>Crédit</a:t>
                      </a:r>
                      <a:endParaRPr lang="fr-FR" dirty="0"/>
                    </a:p>
                  </a:txBody>
                  <a:tcPr/>
                </a:tc>
              </a:tr>
              <a:tr h="370840">
                <a:tc>
                  <a:txBody>
                    <a:bodyPr/>
                    <a:lstStyle/>
                    <a:p>
                      <a:pPr marL="0" algn="l" defTabSz="914400" rtl="0" eaLnBrk="1" latinLnBrk="0" hangingPunct="1"/>
                      <a:r>
                        <a:rPr kumimoji="0" lang="fr-FR" sz="1800" kern="1200" dirty="0" smtClean="0">
                          <a:solidFill>
                            <a:schemeClr val="tx1"/>
                          </a:solidFill>
                          <a:latin typeface="+mn-lt"/>
                          <a:ea typeface="+mn-ea"/>
                          <a:cs typeface="+mn-cs"/>
                        </a:rPr>
                        <a:t>Chèque loyer</a:t>
                      </a:r>
                      <a:endParaRPr kumimoji="0" lang="fr-FR" sz="1800" kern="1200" dirty="0">
                        <a:solidFill>
                          <a:schemeClr val="tx1"/>
                        </a:solidFill>
                        <a:latin typeface="+mn-lt"/>
                        <a:ea typeface="+mn-ea"/>
                        <a:cs typeface="+mn-cs"/>
                      </a:endParaRPr>
                    </a:p>
                  </a:txBody>
                  <a:tcPr>
                    <a:noFill/>
                  </a:tcPr>
                </a:tc>
                <a:tc>
                  <a:txBody>
                    <a:bodyPr/>
                    <a:lstStyle/>
                    <a:p>
                      <a:pPr algn="r"/>
                      <a:r>
                        <a:rPr lang="fr-FR" dirty="0" smtClean="0"/>
                        <a:t>400 €</a:t>
                      </a:r>
                      <a:endParaRPr lang="fr-FR" dirty="0"/>
                    </a:p>
                  </a:txBody>
                  <a:tcPr>
                    <a:noFill/>
                  </a:tcPr>
                </a:tc>
                <a:tc>
                  <a:txBody>
                    <a:bodyPr/>
                    <a:lstStyle/>
                    <a:p>
                      <a:endParaRPr lang="fr-FR" dirty="0"/>
                    </a:p>
                  </a:txBody>
                  <a:tcPr>
                    <a:noFill/>
                  </a:tcPr>
                </a:tc>
              </a:tr>
              <a:tr h="370840">
                <a:tc>
                  <a:txBody>
                    <a:bodyPr/>
                    <a:lstStyle/>
                    <a:p>
                      <a:r>
                        <a:rPr lang="fr-FR" dirty="0" smtClean="0"/>
                        <a:t>Virement salaire</a:t>
                      </a:r>
                      <a:endParaRPr lang="fr-FR" dirty="0"/>
                    </a:p>
                  </a:txBody>
                  <a:tcPr/>
                </a:tc>
                <a:tc>
                  <a:txBody>
                    <a:bodyPr/>
                    <a:lstStyle/>
                    <a:p>
                      <a:endParaRPr lang="fr-FR" dirty="0"/>
                    </a:p>
                  </a:txBody>
                  <a:tcPr/>
                </a:tc>
                <a:tc>
                  <a:txBody>
                    <a:bodyPr/>
                    <a:lstStyle/>
                    <a:p>
                      <a:pPr algn="r"/>
                      <a:r>
                        <a:rPr lang="fr-FR" dirty="0" smtClean="0"/>
                        <a:t>1 500 €</a:t>
                      </a:r>
                      <a:endParaRPr lang="fr-FR" dirty="0"/>
                    </a:p>
                  </a:txBody>
                  <a:tcPr/>
                </a:tc>
              </a:tr>
              <a:tr h="370840">
                <a:tc>
                  <a:txBody>
                    <a:bodyPr/>
                    <a:lstStyle/>
                    <a:p>
                      <a:r>
                        <a:rPr lang="fr-FR" dirty="0" smtClean="0"/>
                        <a:t>Retrait carte bleue</a:t>
                      </a:r>
                      <a:endParaRPr lang="fr-FR" dirty="0"/>
                    </a:p>
                  </a:txBody>
                  <a:tcPr>
                    <a:noFill/>
                  </a:tcPr>
                </a:tc>
                <a:tc>
                  <a:txBody>
                    <a:bodyPr/>
                    <a:lstStyle/>
                    <a:p>
                      <a:pPr algn="r"/>
                      <a:r>
                        <a:rPr lang="fr-FR" dirty="0" smtClean="0"/>
                        <a:t>60 €</a:t>
                      </a:r>
                      <a:endParaRPr lang="fr-FR" dirty="0"/>
                    </a:p>
                  </a:txBody>
                  <a:tcPr>
                    <a:noFill/>
                  </a:tcPr>
                </a:tc>
                <a:tc>
                  <a:txBody>
                    <a:bodyPr/>
                    <a:lstStyle/>
                    <a:p>
                      <a:endParaRPr lang="fr-FR" dirty="0"/>
                    </a:p>
                  </a:txBody>
                  <a:tcPr>
                    <a:noFill/>
                  </a:tcPr>
                </a:tc>
              </a:tr>
            </a:tbl>
          </a:graphicData>
        </a:graphic>
      </p:graphicFrame>
      <p:pic>
        <p:nvPicPr>
          <p:cNvPr id="849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2564904"/>
            <a:ext cx="3238500" cy="2600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ZoneTexte 1"/>
          <p:cNvSpPr txBox="1"/>
          <p:nvPr/>
        </p:nvSpPr>
        <p:spPr>
          <a:xfrm>
            <a:off x="833954" y="1772816"/>
            <a:ext cx="5328592" cy="369332"/>
          </a:xfrm>
          <a:prstGeom prst="rect">
            <a:avLst/>
          </a:prstGeom>
          <a:noFill/>
        </p:spPr>
        <p:txBody>
          <a:bodyPr wrap="square" rtlCol="0">
            <a:spAutoFit/>
          </a:bodyPr>
          <a:lstStyle/>
          <a:p>
            <a:r>
              <a:rPr lang="fr-FR" dirty="0" smtClean="0"/>
              <a:t>&lt;table </a:t>
            </a:r>
            <a:r>
              <a:rPr lang="fr-FR" dirty="0" smtClean="0">
                <a:solidFill>
                  <a:schemeClr val="accent2">
                    <a:lumMod val="75000"/>
                  </a:schemeClr>
                </a:solidFill>
              </a:rPr>
              <a:t>border</a:t>
            </a:r>
            <a:r>
              <a:rPr lang="fr-FR" dirty="0" smtClean="0"/>
              <a:t>="1"&gt;</a:t>
            </a:r>
            <a:endParaRPr lang="fr-FR" dirty="0"/>
          </a:p>
        </p:txBody>
      </p:sp>
    </p:spTree>
    <p:extLst>
      <p:ext uri="{BB962C8B-B14F-4D97-AF65-F5344CB8AC3E}">
        <p14:creationId xmlns:p14="http://schemas.microsoft.com/office/powerpoint/2010/main" val="275999"/>
      </p:ext>
    </p:extLst>
  </p:cSld>
  <p:clrMapOvr>
    <a:masterClrMapping/>
  </p:clrMapOvr>
  <p:transition spd="slow">
    <p:wipe dir="d"/>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extLst/>
          </p:nvPr>
        </p:nvGraphicFramePr>
        <p:xfrm>
          <a:off x="827584" y="116632"/>
          <a:ext cx="8077200" cy="1483360"/>
        </p:xfrm>
        <a:graphic>
          <a:graphicData uri="http://schemas.openxmlformats.org/drawingml/2006/table">
            <a:tbl>
              <a:tblPr firstRow="1" bandRow="1">
                <a:tableStyleId>{616DA210-FB5B-4158-B5E0-FEB733F419BA}</a:tableStyleId>
              </a:tblPr>
              <a:tblGrid>
                <a:gridCol w="4104456"/>
                <a:gridCol w="1944216"/>
                <a:gridCol w="2028528"/>
              </a:tblGrid>
              <a:tr h="370840">
                <a:tc>
                  <a:txBody>
                    <a:bodyPr/>
                    <a:lstStyle/>
                    <a:p>
                      <a:r>
                        <a:rPr lang="fr-FR" dirty="0" smtClean="0"/>
                        <a:t>Opération</a:t>
                      </a:r>
                      <a:endParaRPr lang="fr-FR" dirty="0"/>
                    </a:p>
                  </a:txBody>
                  <a:tcPr/>
                </a:tc>
                <a:tc>
                  <a:txBody>
                    <a:bodyPr/>
                    <a:lstStyle/>
                    <a:p>
                      <a:pPr algn="ctr"/>
                      <a:r>
                        <a:rPr lang="fr-FR" dirty="0" smtClean="0"/>
                        <a:t>Débit</a:t>
                      </a:r>
                      <a:endParaRPr lang="fr-FR" dirty="0"/>
                    </a:p>
                  </a:txBody>
                  <a:tcPr/>
                </a:tc>
                <a:tc>
                  <a:txBody>
                    <a:bodyPr/>
                    <a:lstStyle/>
                    <a:p>
                      <a:pPr algn="ctr"/>
                      <a:r>
                        <a:rPr lang="fr-FR" dirty="0" smtClean="0"/>
                        <a:t>Crédit</a:t>
                      </a:r>
                      <a:endParaRPr lang="fr-FR" dirty="0"/>
                    </a:p>
                  </a:txBody>
                  <a:tcPr/>
                </a:tc>
              </a:tr>
              <a:tr h="370840">
                <a:tc>
                  <a:txBody>
                    <a:bodyPr/>
                    <a:lstStyle/>
                    <a:p>
                      <a:pPr marL="0" algn="l" defTabSz="914400" rtl="0" eaLnBrk="1" latinLnBrk="0" hangingPunct="1"/>
                      <a:r>
                        <a:rPr kumimoji="0" lang="fr-FR" sz="1800" kern="1200" dirty="0" smtClean="0">
                          <a:solidFill>
                            <a:schemeClr val="tx1"/>
                          </a:solidFill>
                          <a:latin typeface="+mn-lt"/>
                          <a:ea typeface="+mn-ea"/>
                          <a:cs typeface="+mn-cs"/>
                        </a:rPr>
                        <a:t>Chèque loyer</a:t>
                      </a:r>
                      <a:endParaRPr kumimoji="0" lang="fr-FR" sz="1800" kern="1200" dirty="0">
                        <a:solidFill>
                          <a:schemeClr val="tx1"/>
                        </a:solidFill>
                        <a:latin typeface="+mn-lt"/>
                        <a:ea typeface="+mn-ea"/>
                        <a:cs typeface="+mn-cs"/>
                      </a:endParaRPr>
                    </a:p>
                  </a:txBody>
                  <a:tcPr>
                    <a:noFill/>
                  </a:tcPr>
                </a:tc>
                <a:tc>
                  <a:txBody>
                    <a:bodyPr/>
                    <a:lstStyle/>
                    <a:p>
                      <a:pPr algn="r"/>
                      <a:r>
                        <a:rPr lang="fr-FR" dirty="0" smtClean="0"/>
                        <a:t>400 €</a:t>
                      </a:r>
                      <a:endParaRPr lang="fr-FR" dirty="0"/>
                    </a:p>
                  </a:txBody>
                  <a:tcPr>
                    <a:noFill/>
                  </a:tcPr>
                </a:tc>
                <a:tc>
                  <a:txBody>
                    <a:bodyPr/>
                    <a:lstStyle/>
                    <a:p>
                      <a:endParaRPr lang="fr-FR" dirty="0"/>
                    </a:p>
                  </a:txBody>
                  <a:tcPr>
                    <a:noFill/>
                  </a:tcPr>
                </a:tc>
              </a:tr>
              <a:tr h="370840">
                <a:tc>
                  <a:txBody>
                    <a:bodyPr/>
                    <a:lstStyle/>
                    <a:p>
                      <a:r>
                        <a:rPr lang="fr-FR" dirty="0" smtClean="0"/>
                        <a:t>Virement salaire</a:t>
                      </a:r>
                      <a:endParaRPr lang="fr-FR" dirty="0"/>
                    </a:p>
                  </a:txBody>
                  <a:tcPr/>
                </a:tc>
                <a:tc>
                  <a:txBody>
                    <a:bodyPr/>
                    <a:lstStyle/>
                    <a:p>
                      <a:endParaRPr lang="fr-FR" dirty="0"/>
                    </a:p>
                  </a:txBody>
                  <a:tcPr/>
                </a:tc>
                <a:tc>
                  <a:txBody>
                    <a:bodyPr/>
                    <a:lstStyle/>
                    <a:p>
                      <a:pPr algn="r"/>
                      <a:r>
                        <a:rPr lang="fr-FR" dirty="0" smtClean="0"/>
                        <a:t>1 500 €</a:t>
                      </a:r>
                      <a:endParaRPr lang="fr-FR" dirty="0"/>
                    </a:p>
                  </a:txBody>
                  <a:tcPr/>
                </a:tc>
              </a:tr>
              <a:tr h="370840">
                <a:tc>
                  <a:txBody>
                    <a:bodyPr/>
                    <a:lstStyle/>
                    <a:p>
                      <a:r>
                        <a:rPr lang="fr-FR" dirty="0" smtClean="0"/>
                        <a:t>Retrait carte bleue</a:t>
                      </a:r>
                      <a:endParaRPr lang="fr-FR" dirty="0"/>
                    </a:p>
                  </a:txBody>
                  <a:tcPr>
                    <a:noFill/>
                  </a:tcPr>
                </a:tc>
                <a:tc>
                  <a:txBody>
                    <a:bodyPr/>
                    <a:lstStyle/>
                    <a:p>
                      <a:pPr algn="r"/>
                      <a:r>
                        <a:rPr lang="fr-FR" dirty="0" smtClean="0"/>
                        <a:t>60 €</a:t>
                      </a:r>
                      <a:endParaRPr lang="fr-FR" dirty="0"/>
                    </a:p>
                  </a:txBody>
                  <a:tcPr>
                    <a:noFill/>
                  </a:tcPr>
                </a:tc>
                <a:tc>
                  <a:txBody>
                    <a:bodyPr/>
                    <a:lstStyle/>
                    <a:p>
                      <a:endParaRPr lang="fr-FR" dirty="0"/>
                    </a:p>
                  </a:txBody>
                  <a:tcPr>
                    <a:noFill/>
                  </a:tcPr>
                </a:tc>
              </a:tr>
            </a:tbl>
          </a:graphicData>
        </a:graphic>
      </p:graphicFrame>
      <p:sp>
        <p:nvSpPr>
          <p:cNvPr id="2" name="ZoneTexte 1"/>
          <p:cNvSpPr txBox="1"/>
          <p:nvPr/>
        </p:nvSpPr>
        <p:spPr>
          <a:xfrm>
            <a:off x="833954" y="1772816"/>
            <a:ext cx="7842502" cy="1754326"/>
          </a:xfrm>
          <a:prstGeom prst="rect">
            <a:avLst/>
          </a:prstGeom>
          <a:noFill/>
        </p:spPr>
        <p:txBody>
          <a:bodyPr wrap="square" rtlCol="0">
            <a:spAutoFit/>
          </a:bodyPr>
          <a:lstStyle/>
          <a:p>
            <a:r>
              <a:rPr lang="fr-FR" dirty="0" smtClean="0"/>
              <a:t>&lt;table border="1" style="width:600px;"&gt;</a:t>
            </a:r>
          </a:p>
          <a:p>
            <a:r>
              <a:rPr lang="fr-FR" dirty="0" smtClean="0"/>
              <a:t>	&lt;tr&gt;</a:t>
            </a:r>
          </a:p>
          <a:p>
            <a:r>
              <a:rPr lang="fr-FR" dirty="0" smtClean="0"/>
              <a:t>		&lt;td style="width:50%;"&gt;Opération&lt;/td&gt;</a:t>
            </a:r>
          </a:p>
          <a:p>
            <a:r>
              <a:rPr lang="fr-FR" dirty="0" smtClean="0"/>
              <a:t>		&lt;td style="width:25%;"&gt;Débit&lt;/td&gt;</a:t>
            </a:r>
          </a:p>
          <a:p>
            <a:r>
              <a:rPr lang="fr-FR" dirty="0" smtClean="0"/>
              <a:t>		&lt;td style="width:25%;"&gt;Crédit&lt;/td&gt;</a:t>
            </a:r>
          </a:p>
          <a:p>
            <a:r>
              <a:rPr lang="fr-FR" dirty="0" smtClean="0"/>
              <a:t>	&lt;/tr&gt;</a:t>
            </a:r>
            <a:endParaRPr lang="fr-FR" dirty="0"/>
          </a:p>
        </p:txBody>
      </p:sp>
      <p:pic>
        <p:nvPicPr>
          <p:cNvPr id="860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005" y="3717032"/>
            <a:ext cx="6248400"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5556351"/>
      </p:ext>
    </p:extLst>
  </p:cSld>
  <p:clrMapOvr>
    <a:masterClrMapping/>
  </p:clrMapOvr>
  <p:transition spd="slow">
    <p:wipe dir="d"/>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extLst/>
          </p:nvPr>
        </p:nvGraphicFramePr>
        <p:xfrm>
          <a:off x="827584" y="116632"/>
          <a:ext cx="8136904" cy="1463040"/>
        </p:xfrm>
        <a:graphic>
          <a:graphicData uri="http://schemas.openxmlformats.org/drawingml/2006/table">
            <a:tbl>
              <a:tblPr firstRow="1" bandRow="1">
                <a:tableStyleId>{616DA210-FB5B-4158-B5E0-FEB733F419BA}</a:tableStyleId>
              </a:tblPr>
              <a:tblGrid>
                <a:gridCol w="4134795"/>
                <a:gridCol w="1958587"/>
                <a:gridCol w="2043522"/>
              </a:tblGrid>
              <a:tr h="270030">
                <a:tc>
                  <a:txBody>
                    <a:bodyPr/>
                    <a:lstStyle/>
                    <a:p>
                      <a:r>
                        <a:rPr lang="fr-FR" dirty="0" smtClean="0"/>
                        <a:t>Opération</a:t>
                      </a:r>
                      <a:endParaRPr lang="fr-FR" dirty="0"/>
                    </a:p>
                  </a:txBody>
                  <a:tcPr/>
                </a:tc>
                <a:tc>
                  <a:txBody>
                    <a:bodyPr/>
                    <a:lstStyle/>
                    <a:p>
                      <a:pPr algn="ctr"/>
                      <a:r>
                        <a:rPr lang="fr-FR" dirty="0" smtClean="0"/>
                        <a:t>Débit</a:t>
                      </a:r>
                      <a:endParaRPr lang="fr-FR" dirty="0"/>
                    </a:p>
                  </a:txBody>
                  <a:tcPr/>
                </a:tc>
                <a:tc>
                  <a:txBody>
                    <a:bodyPr/>
                    <a:lstStyle/>
                    <a:p>
                      <a:pPr algn="ctr"/>
                      <a:r>
                        <a:rPr lang="fr-FR" dirty="0" smtClean="0"/>
                        <a:t>Crédit</a:t>
                      </a:r>
                      <a:endParaRPr lang="fr-FR" dirty="0"/>
                    </a:p>
                  </a:txBody>
                  <a:tcPr/>
                </a:tc>
              </a:tr>
              <a:tr h="270030">
                <a:tc>
                  <a:txBody>
                    <a:bodyPr/>
                    <a:lstStyle/>
                    <a:p>
                      <a:pPr marL="0" algn="l" defTabSz="914400" rtl="0" eaLnBrk="1" latinLnBrk="0" hangingPunct="1"/>
                      <a:r>
                        <a:rPr kumimoji="0" lang="fr-FR" sz="1800" kern="1200" dirty="0" smtClean="0">
                          <a:solidFill>
                            <a:schemeClr val="tx1"/>
                          </a:solidFill>
                          <a:latin typeface="+mn-lt"/>
                          <a:ea typeface="+mn-ea"/>
                          <a:cs typeface="+mn-cs"/>
                        </a:rPr>
                        <a:t>Chèque loyer</a:t>
                      </a:r>
                      <a:endParaRPr kumimoji="0" lang="fr-FR" sz="1800" kern="1200" dirty="0">
                        <a:solidFill>
                          <a:schemeClr val="tx1"/>
                        </a:solidFill>
                        <a:latin typeface="+mn-lt"/>
                        <a:ea typeface="+mn-ea"/>
                        <a:cs typeface="+mn-cs"/>
                      </a:endParaRPr>
                    </a:p>
                  </a:txBody>
                  <a:tcPr>
                    <a:noFill/>
                  </a:tcPr>
                </a:tc>
                <a:tc>
                  <a:txBody>
                    <a:bodyPr/>
                    <a:lstStyle/>
                    <a:p>
                      <a:pPr algn="r"/>
                      <a:r>
                        <a:rPr lang="fr-FR" dirty="0" smtClean="0"/>
                        <a:t>400 €</a:t>
                      </a:r>
                      <a:endParaRPr lang="fr-FR" dirty="0"/>
                    </a:p>
                  </a:txBody>
                  <a:tcPr>
                    <a:noFill/>
                  </a:tcPr>
                </a:tc>
                <a:tc>
                  <a:txBody>
                    <a:bodyPr/>
                    <a:lstStyle/>
                    <a:p>
                      <a:endParaRPr lang="fr-FR" dirty="0"/>
                    </a:p>
                  </a:txBody>
                  <a:tcPr>
                    <a:noFill/>
                  </a:tcPr>
                </a:tc>
              </a:tr>
              <a:tr h="270030">
                <a:tc>
                  <a:txBody>
                    <a:bodyPr/>
                    <a:lstStyle/>
                    <a:p>
                      <a:r>
                        <a:rPr lang="fr-FR" dirty="0" smtClean="0"/>
                        <a:t>Virement salaire</a:t>
                      </a:r>
                      <a:endParaRPr lang="fr-FR" dirty="0"/>
                    </a:p>
                  </a:txBody>
                  <a:tcPr/>
                </a:tc>
                <a:tc>
                  <a:txBody>
                    <a:bodyPr/>
                    <a:lstStyle/>
                    <a:p>
                      <a:endParaRPr lang="fr-FR" dirty="0"/>
                    </a:p>
                  </a:txBody>
                  <a:tcPr/>
                </a:tc>
                <a:tc>
                  <a:txBody>
                    <a:bodyPr/>
                    <a:lstStyle/>
                    <a:p>
                      <a:pPr algn="r"/>
                      <a:r>
                        <a:rPr lang="fr-FR" dirty="0" smtClean="0"/>
                        <a:t>1 500 €</a:t>
                      </a:r>
                      <a:endParaRPr lang="fr-FR" dirty="0"/>
                    </a:p>
                  </a:txBody>
                  <a:tcPr/>
                </a:tc>
              </a:tr>
              <a:tr h="270030">
                <a:tc>
                  <a:txBody>
                    <a:bodyPr/>
                    <a:lstStyle/>
                    <a:p>
                      <a:r>
                        <a:rPr lang="fr-FR" dirty="0" smtClean="0"/>
                        <a:t>Retrait carte bleue</a:t>
                      </a:r>
                      <a:endParaRPr lang="fr-FR" dirty="0"/>
                    </a:p>
                  </a:txBody>
                  <a:tcPr>
                    <a:noFill/>
                  </a:tcPr>
                </a:tc>
                <a:tc>
                  <a:txBody>
                    <a:bodyPr/>
                    <a:lstStyle/>
                    <a:p>
                      <a:pPr algn="r"/>
                      <a:r>
                        <a:rPr lang="fr-FR" dirty="0" smtClean="0"/>
                        <a:t>60 €</a:t>
                      </a:r>
                      <a:endParaRPr lang="fr-FR" dirty="0"/>
                    </a:p>
                  </a:txBody>
                  <a:tcPr>
                    <a:noFill/>
                  </a:tcPr>
                </a:tc>
                <a:tc>
                  <a:txBody>
                    <a:bodyPr/>
                    <a:lstStyle/>
                    <a:p>
                      <a:endParaRPr lang="fr-FR" dirty="0"/>
                    </a:p>
                  </a:txBody>
                  <a:tcPr>
                    <a:noFill/>
                  </a:tcPr>
                </a:tc>
              </a:tr>
            </a:tbl>
          </a:graphicData>
        </a:graphic>
      </p:graphicFrame>
      <p:sp>
        <p:nvSpPr>
          <p:cNvPr id="2" name="ZoneTexte 1"/>
          <p:cNvSpPr txBox="1"/>
          <p:nvPr/>
        </p:nvSpPr>
        <p:spPr>
          <a:xfrm>
            <a:off x="833954" y="1772816"/>
            <a:ext cx="7842502" cy="3139321"/>
          </a:xfrm>
          <a:prstGeom prst="rect">
            <a:avLst/>
          </a:prstGeom>
          <a:noFill/>
        </p:spPr>
        <p:txBody>
          <a:bodyPr wrap="square" rtlCol="0">
            <a:spAutoFit/>
          </a:bodyPr>
          <a:lstStyle/>
          <a:p>
            <a:r>
              <a:rPr lang="fr-FR" dirty="0" smtClean="0"/>
              <a:t>&lt;table border="1" style="width:600px;"&gt;</a:t>
            </a:r>
          </a:p>
          <a:p>
            <a:r>
              <a:rPr lang="fr-FR" dirty="0" smtClean="0"/>
              <a:t>	&lt;tr&gt;</a:t>
            </a:r>
          </a:p>
          <a:p>
            <a:r>
              <a:rPr lang="fr-FR" dirty="0" smtClean="0"/>
              <a:t>		&lt;td style="width:50%;"&gt;Opération&lt;/td&gt;</a:t>
            </a:r>
          </a:p>
          <a:p>
            <a:r>
              <a:rPr lang="fr-FR" dirty="0" smtClean="0"/>
              <a:t>		&lt;td style="width:25%;</a:t>
            </a:r>
            <a:r>
              <a:rPr lang="fr-FR" dirty="0" err="1" smtClean="0"/>
              <a:t>text-align:center</a:t>
            </a:r>
            <a:r>
              <a:rPr lang="fr-FR" dirty="0" smtClean="0"/>
              <a:t>;"&gt;Débit&lt;/td&gt;</a:t>
            </a:r>
          </a:p>
          <a:p>
            <a:r>
              <a:rPr lang="fr-FR" dirty="0" smtClean="0"/>
              <a:t>		&lt;td style="width:25%;</a:t>
            </a:r>
            <a:r>
              <a:rPr lang="fr-FR" dirty="0" err="1" smtClean="0"/>
              <a:t>text-align:center</a:t>
            </a:r>
            <a:r>
              <a:rPr lang="fr-FR" dirty="0" smtClean="0"/>
              <a:t>;"&gt;Crédit&lt;/td&gt;</a:t>
            </a:r>
          </a:p>
          <a:p>
            <a:r>
              <a:rPr lang="fr-FR" dirty="0" smtClean="0"/>
              <a:t>	&lt;/tr&gt;</a:t>
            </a:r>
          </a:p>
          <a:p>
            <a:r>
              <a:rPr lang="fr-FR" dirty="0" smtClean="0"/>
              <a:t>	&lt;tr&gt;</a:t>
            </a:r>
          </a:p>
          <a:p>
            <a:r>
              <a:rPr lang="fr-FR" dirty="0" smtClean="0"/>
              <a:t>		&lt;td &gt;Chèque loyer&lt;/td&gt;</a:t>
            </a:r>
          </a:p>
          <a:p>
            <a:r>
              <a:rPr lang="fr-FR" dirty="0" smtClean="0"/>
              <a:t>		&lt;td style="</a:t>
            </a:r>
            <a:r>
              <a:rPr lang="fr-FR" dirty="0" err="1" smtClean="0"/>
              <a:t>text-align:right</a:t>
            </a:r>
            <a:r>
              <a:rPr lang="fr-FR" dirty="0" smtClean="0"/>
              <a:t>;"&gt;400 €&lt;/td&gt;</a:t>
            </a:r>
          </a:p>
          <a:p>
            <a:r>
              <a:rPr lang="fr-FR" dirty="0" smtClean="0"/>
              <a:t>		&lt;td&gt;&lt;/td&gt;</a:t>
            </a:r>
          </a:p>
          <a:p>
            <a:r>
              <a:rPr lang="fr-FR" dirty="0" smtClean="0"/>
              <a:t>	&lt;/tr&gt;</a:t>
            </a:r>
            <a:endParaRPr lang="fr-FR" dirty="0"/>
          </a:p>
        </p:txBody>
      </p:sp>
      <p:pic>
        <p:nvPicPr>
          <p:cNvPr id="870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6988" b="-34938"/>
          <a:stretch/>
        </p:blipFill>
        <p:spPr bwMode="auto">
          <a:xfrm>
            <a:off x="2195736" y="5013176"/>
            <a:ext cx="6248400" cy="262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2201182"/>
      </p:ext>
    </p:extLst>
  </p:cSld>
  <p:clrMapOvr>
    <a:masterClrMapping/>
  </p:clrMapOvr>
  <p:transition spd="slow">
    <p:wipe dir="d"/>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8077200" cy="999128"/>
          </a:xfrm>
        </p:spPr>
        <p:txBody>
          <a:bodyPr/>
          <a:lstStyle/>
          <a:p>
            <a:r>
              <a:rPr lang="fr-FR" dirty="0" smtClean="0"/>
              <a:t>Exercice n°4</a:t>
            </a:r>
            <a:endParaRPr lang="fr-FR" dirty="0"/>
          </a:p>
        </p:txBody>
      </p:sp>
      <p:pic>
        <p:nvPicPr>
          <p:cNvPr id="3" name="Image 2"/>
          <p:cNvPicPr>
            <a:picLocks noChangeAspect="1"/>
          </p:cNvPicPr>
          <p:nvPr/>
        </p:nvPicPr>
        <p:blipFill>
          <a:blip r:embed="rId2"/>
          <a:stretch>
            <a:fillRect/>
          </a:stretch>
        </p:blipFill>
        <p:spPr>
          <a:xfrm>
            <a:off x="1259632" y="1700808"/>
            <a:ext cx="7274406" cy="2861667"/>
          </a:xfrm>
          <a:prstGeom prst="rect">
            <a:avLst/>
          </a:prstGeom>
        </p:spPr>
      </p:pic>
    </p:spTree>
    <p:extLst>
      <p:ext uri="{BB962C8B-B14F-4D97-AF65-F5344CB8AC3E}">
        <p14:creationId xmlns:p14="http://schemas.microsoft.com/office/powerpoint/2010/main" val="243643873"/>
      </p:ext>
    </p:extLst>
  </p:cSld>
  <p:clrMapOvr>
    <a:masterClrMapping/>
  </p:clrMapOvr>
  <p:transition spd="slow">
    <p:wipe dir="d"/>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1432" y="205353"/>
            <a:ext cx="8077200" cy="639088"/>
          </a:xfrm>
        </p:spPr>
        <p:txBody>
          <a:bodyPr/>
          <a:lstStyle/>
          <a:p>
            <a:r>
              <a:rPr lang="fr-FR" dirty="0" smtClean="0"/>
              <a:t>Corrigé exercice </a:t>
            </a:r>
            <a:r>
              <a:rPr lang="fr-FR" dirty="0"/>
              <a:t>n°4</a:t>
            </a:r>
          </a:p>
        </p:txBody>
      </p:sp>
      <p:sp>
        <p:nvSpPr>
          <p:cNvPr id="3" name="Espace réservé du contenu 2"/>
          <p:cNvSpPr>
            <a:spLocks noGrp="1"/>
          </p:cNvSpPr>
          <p:nvPr>
            <p:ph idx="1"/>
          </p:nvPr>
        </p:nvSpPr>
        <p:spPr>
          <a:xfrm>
            <a:off x="683568" y="836712"/>
            <a:ext cx="8352928" cy="5832648"/>
          </a:xfrm>
        </p:spPr>
        <p:txBody>
          <a:bodyPr>
            <a:normAutofit fontScale="85000" lnSpcReduction="20000"/>
          </a:bodyPr>
          <a:lstStyle/>
          <a:p>
            <a:pPr marL="0" indent="0">
              <a:buNone/>
            </a:pPr>
            <a:r>
              <a:rPr lang="fr-FR" sz="1400" b="1" dirty="0">
                <a:latin typeface="Courier New" panose="02070309020205020404" pitchFamily="49" charset="0"/>
                <a:cs typeface="Courier New" panose="02070309020205020404" pitchFamily="49" charset="0"/>
              </a:rPr>
              <a:t>&lt;!DOCTYPE html&gt;</a:t>
            </a:r>
          </a:p>
          <a:p>
            <a:pPr marL="0" indent="0">
              <a:buNone/>
            </a:pPr>
            <a:r>
              <a:rPr lang="fr-FR" sz="1400" b="1" dirty="0">
                <a:latin typeface="Courier New" panose="02070309020205020404" pitchFamily="49" charset="0"/>
                <a:cs typeface="Courier New" panose="02070309020205020404" pitchFamily="49" charset="0"/>
              </a:rPr>
              <a:t>&lt;html </a:t>
            </a:r>
            <a:r>
              <a:rPr lang="fr-FR" sz="1400" b="1" dirty="0" err="1">
                <a:latin typeface="Courier New" panose="02070309020205020404" pitchFamily="49" charset="0"/>
                <a:cs typeface="Courier New" panose="02070309020205020404" pitchFamily="49" charset="0"/>
              </a:rPr>
              <a:t>lang</a:t>
            </a:r>
            <a:r>
              <a:rPr lang="fr-FR" sz="1400" b="1" dirty="0">
                <a:latin typeface="Courier New" panose="02070309020205020404" pitchFamily="49" charset="0"/>
                <a:cs typeface="Courier New" panose="02070309020205020404" pitchFamily="49" charset="0"/>
              </a:rPr>
              <a:t>="</a:t>
            </a:r>
            <a:r>
              <a:rPr lang="fr-FR" sz="1400" b="1" dirty="0" err="1">
                <a:latin typeface="Courier New" panose="02070309020205020404" pitchFamily="49" charset="0"/>
                <a:cs typeface="Courier New" panose="02070309020205020404" pitchFamily="49" charset="0"/>
              </a:rPr>
              <a:t>fr</a:t>
            </a:r>
            <a:r>
              <a:rPr lang="fr-FR" sz="1400" b="1" dirty="0">
                <a:latin typeface="Courier New" panose="02070309020205020404" pitchFamily="49" charset="0"/>
                <a:cs typeface="Courier New" panose="02070309020205020404" pitchFamily="49" charset="0"/>
              </a:rPr>
              <a:t>"&gt;</a:t>
            </a:r>
          </a:p>
          <a:p>
            <a:pPr marL="0" indent="0">
              <a:buNone/>
            </a:pPr>
            <a:r>
              <a:rPr lang="fr-FR" sz="1400" b="1" dirty="0">
                <a:latin typeface="Courier New" panose="02070309020205020404" pitchFamily="49" charset="0"/>
                <a:cs typeface="Courier New" panose="02070309020205020404" pitchFamily="49" charset="0"/>
              </a:rPr>
              <a:t>&lt;</a:t>
            </a:r>
            <a:r>
              <a:rPr lang="fr-FR" sz="1400" b="1" dirty="0" err="1">
                <a:latin typeface="Courier New" panose="02070309020205020404" pitchFamily="49" charset="0"/>
                <a:cs typeface="Courier New" panose="02070309020205020404" pitchFamily="49" charset="0"/>
              </a:rPr>
              <a:t>head</a:t>
            </a:r>
            <a:r>
              <a:rPr lang="fr-FR" sz="1400" b="1" dirty="0">
                <a:latin typeface="Courier New" panose="02070309020205020404" pitchFamily="49" charset="0"/>
                <a:cs typeface="Courier New" panose="02070309020205020404" pitchFamily="49" charset="0"/>
              </a:rPr>
              <a:t>&gt;</a:t>
            </a:r>
          </a:p>
          <a:p>
            <a:pPr marL="0" indent="0">
              <a:buNone/>
            </a:pPr>
            <a:r>
              <a:rPr lang="fr-FR" sz="1400" b="1" dirty="0">
                <a:latin typeface="Courier New" panose="02070309020205020404" pitchFamily="49" charset="0"/>
                <a:cs typeface="Courier New" panose="02070309020205020404" pitchFamily="49" charset="0"/>
              </a:rPr>
              <a:t>&lt;</a:t>
            </a:r>
            <a:r>
              <a:rPr lang="fr-FR" sz="1400" b="1" dirty="0" err="1">
                <a:latin typeface="Courier New" panose="02070309020205020404" pitchFamily="49" charset="0"/>
                <a:cs typeface="Courier New" panose="02070309020205020404" pitchFamily="49" charset="0"/>
              </a:rPr>
              <a:t>title</a:t>
            </a:r>
            <a:r>
              <a:rPr lang="fr-FR" sz="1400" b="1" dirty="0">
                <a:latin typeface="Courier New" panose="02070309020205020404" pitchFamily="49" charset="0"/>
                <a:cs typeface="Courier New" panose="02070309020205020404" pitchFamily="49" charset="0"/>
              </a:rPr>
              <a:t>&gt;Exercice 04&lt;/</a:t>
            </a:r>
            <a:r>
              <a:rPr lang="fr-FR" sz="1400" b="1" dirty="0" err="1">
                <a:latin typeface="Courier New" panose="02070309020205020404" pitchFamily="49" charset="0"/>
                <a:cs typeface="Courier New" panose="02070309020205020404" pitchFamily="49" charset="0"/>
              </a:rPr>
              <a:t>title</a:t>
            </a:r>
            <a:r>
              <a:rPr lang="fr-FR" sz="1400" b="1" dirty="0">
                <a:latin typeface="Courier New" panose="02070309020205020404" pitchFamily="49" charset="0"/>
                <a:cs typeface="Courier New" panose="02070309020205020404" pitchFamily="49" charset="0"/>
              </a:rPr>
              <a:t>&gt;</a:t>
            </a:r>
          </a:p>
          <a:p>
            <a:pPr marL="0" indent="0">
              <a:buNone/>
            </a:pPr>
            <a:r>
              <a:rPr lang="fr-FR" sz="1400" b="1" dirty="0">
                <a:latin typeface="Courier New" panose="02070309020205020404" pitchFamily="49" charset="0"/>
                <a:cs typeface="Courier New" panose="02070309020205020404" pitchFamily="49" charset="0"/>
              </a:rPr>
              <a:t>&lt;</a:t>
            </a:r>
            <a:r>
              <a:rPr lang="fr-FR" sz="1400" b="1" dirty="0" err="1">
                <a:latin typeface="Courier New" panose="02070309020205020404" pitchFamily="49" charset="0"/>
                <a:cs typeface="Courier New" panose="02070309020205020404" pitchFamily="49" charset="0"/>
              </a:rPr>
              <a:t>meta</a:t>
            </a: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charset</a:t>
            </a:r>
            <a:r>
              <a:rPr lang="fr-FR" sz="1400" b="1" dirty="0">
                <a:latin typeface="Courier New" panose="02070309020205020404" pitchFamily="49" charset="0"/>
                <a:cs typeface="Courier New" panose="02070309020205020404" pitchFamily="49" charset="0"/>
              </a:rPr>
              <a:t>="UTF-8"&gt;</a:t>
            </a:r>
          </a:p>
          <a:p>
            <a:pPr marL="0" indent="0">
              <a:buNone/>
            </a:pPr>
            <a:r>
              <a:rPr lang="fr-FR" sz="1400" b="1" dirty="0">
                <a:latin typeface="Courier New" panose="02070309020205020404" pitchFamily="49" charset="0"/>
                <a:cs typeface="Courier New" panose="02070309020205020404" pitchFamily="49" charset="0"/>
              </a:rPr>
              <a:t>&lt;style type="</a:t>
            </a:r>
            <a:r>
              <a:rPr lang="fr-FR" sz="1400" b="1" dirty="0" err="1">
                <a:latin typeface="Courier New" panose="02070309020205020404" pitchFamily="49" charset="0"/>
                <a:cs typeface="Courier New" panose="02070309020205020404" pitchFamily="49" charset="0"/>
              </a:rPr>
              <a:t>text</a:t>
            </a:r>
            <a:r>
              <a:rPr lang="fr-FR" sz="1400" b="1" dirty="0">
                <a:latin typeface="Courier New" panose="02070309020205020404" pitchFamily="49" charset="0"/>
                <a:cs typeface="Courier New" panose="02070309020205020404" pitchFamily="49" charset="0"/>
              </a:rPr>
              <a:t>/</a:t>
            </a:r>
            <a:r>
              <a:rPr lang="fr-FR" sz="1400" b="1" dirty="0" err="1">
                <a:latin typeface="Courier New" panose="02070309020205020404" pitchFamily="49" charset="0"/>
                <a:cs typeface="Courier New" panose="02070309020205020404" pitchFamily="49" charset="0"/>
              </a:rPr>
              <a:t>css</a:t>
            </a:r>
            <a:r>
              <a:rPr lang="fr-FR" sz="1400" b="1" dirty="0">
                <a:latin typeface="Courier New" panose="02070309020205020404" pitchFamily="49" charset="0"/>
                <a:cs typeface="Courier New" panose="02070309020205020404" pitchFamily="49" charset="0"/>
              </a:rPr>
              <a:t>"&gt;</a:t>
            </a:r>
          </a:p>
          <a:p>
            <a:pPr marL="0" indent="0">
              <a:buNone/>
            </a:pPr>
            <a:r>
              <a:rPr lang="fr-FR" sz="1400" b="1" dirty="0">
                <a:latin typeface="Courier New" panose="02070309020205020404" pitchFamily="49" charset="0"/>
                <a:cs typeface="Courier New" panose="02070309020205020404" pitchFamily="49" charset="0"/>
              </a:rPr>
              <a:t>.</a:t>
            </a:r>
            <a:r>
              <a:rPr lang="fr-FR" sz="1400" b="1" dirty="0" err="1">
                <a:latin typeface="Courier New" panose="02070309020205020404" pitchFamily="49" charset="0"/>
                <a:cs typeface="Courier New" panose="02070309020205020404" pitchFamily="49" charset="0"/>
              </a:rPr>
              <a:t>tabdiv</a:t>
            </a:r>
            <a:r>
              <a:rPr lang="fr-FR" sz="1400" b="1" dirty="0">
                <a:latin typeface="Courier New" panose="02070309020205020404" pitchFamily="49" charset="0"/>
                <a:cs typeface="Courier New" panose="02070309020205020404" pitchFamily="49" charset="0"/>
              </a:rPr>
              <a:t> {font-</a:t>
            </a:r>
            <a:r>
              <a:rPr lang="fr-FR" sz="1400" b="1" dirty="0" err="1">
                <a:latin typeface="Courier New" panose="02070309020205020404" pitchFamily="49" charset="0"/>
                <a:cs typeface="Courier New" panose="02070309020205020404" pitchFamily="49" charset="0"/>
              </a:rPr>
              <a:t>family</a:t>
            </a:r>
            <a:r>
              <a:rPr lang="fr-FR" sz="1400" b="1" dirty="0">
                <a:latin typeface="Courier New" panose="02070309020205020404" pitchFamily="49" charset="0"/>
                <a:cs typeface="Courier New" panose="02070309020205020404" pitchFamily="49" charset="0"/>
              </a:rPr>
              <a:t>: Arial, </a:t>
            </a:r>
            <a:r>
              <a:rPr lang="fr-FR" sz="1400" b="1" dirty="0" err="1">
                <a:latin typeface="Courier New" panose="02070309020205020404" pitchFamily="49" charset="0"/>
                <a:cs typeface="Courier New" panose="02070309020205020404" pitchFamily="49" charset="0"/>
              </a:rPr>
              <a:t>Helvetica</a:t>
            </a: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sans-serif;font-size</a:t>
            </a:r>
            <a:r>
              <a:rPr lang="fr-FR" sz="1400" b="1" dirty="0">
                <a:latin typeface="Courier New" panose="02070309020205020404" pitchFamily="49" charset="0"/>
                <a:cs typeface="Courier New" panose="02070309020205020404" pitchFamily="49" charset="0"/>
              </a:rPr>
              <a:t>: 105%;width:35%; }</a:t>
            </a:r>
          </a:p>
          <a:p>
            <a:pPr marL="0" indent="0">
              <a:buNone/>
            </a:pPr>
            <a:r>
              <a:rPr lang="fr-FR" sz="1400" b="1" dirty="0">
                <a:latin typeface="Courier New" panose="02070309020205020404" pitchFamily="49" charset="0"/>
                <a:cs typeface="Courier New" panose="02070309020205020404" pitchFamily="49" charset="0"/>
              </a:rPr>
              <a:t>.tab { border-collapse:collapse;width:100%;font-</a:t>
            </a:r>
            <a:r>
              <a:rPr lang="fr-FR" sz="1400" b="1" dirty="0" err="1">
                <a:latin typeface="Courier New" panose="02070309020205020404" pitchFamily="49" charset="0"/>
                <a:cs typeface="Courier New" panose="02070309020205020404" pitchFamily="49" charset="0"/>
              </a:rPr>
              <a:t>family</a:t>
            </a:r>
            <a:r>
              <a:rPr lang="fr-FR" sz="1400" b="1" dirty="0">
                <a:latin typeface="Courier New" panose="02070309020205020404" pitchFamily="49" charset="0"/>
                <a:cs typeface="Courier New" panose="02070309020205020404" pitchFamily="49" charset="0"/>
              </a:rPr>
              <a:t>: Arial, </a:t>
            </a:r>
            <a:r>
              <a:rPr lang="fr-FR" sz="1400" b="1" dirty="0" err="1">
                <a:latin typeface="Courier New" panose="02070309020205020404" pitchFamily="49" charset="0"/>
                <a:cs typeface="Courier New" panose="02070309020205020404" pitchFamily="49" charset="0"/>
              </a:rPr>
              <a:t>Helvetica</a:t>
            </a: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sans-serif;font-size</a:t>
            </a:r>
            <a:r>
              <a:rPr lang="fr-FR" sz="1400" b="1" dirty="0">
                <a:latin typeface="Courier New" panose="02070309020205020404" pitchFamily="49" charset="0"/>
                <a:cs typeface="Courier New" panose="02070309020205020404" pitchFamily="49" charset="0"/>
              </a:rPr>
              <a:t>: 88%; </a:t>
            </a:r>
            <a:r>
              <a:rPr lang="fr-FR" sz="1400" b="1" dirty="0" err="1">
                <a:latin typeface="Courier New" panose="02070309020205020404" pitchFamily="49" charset="0"/>
                <a:cs typeface="Courier New" panose="02070309020205020404" pitchFamily="49" charset="0"/>
              </a:rPr>
              <a:t>color:black</a:t>
            </a:r>
            <a:r>
              <a:rPr lang="fr-FR" sz="1400" b="1" dirty="0">
                <a:latin typeface="Courier New" panose="02070309020205020404" pitchFamily="49" charset="0"/>
                <a:cs typeface="Courier New" panose="02070309020205020404" pitchFamily="49" charset="0"/>
              </a:rPr>
              <a:t>; }</a:t>
            </a:r>
          </a:p>
          <a:p>
            <a:pPr marL="0" indent="0">
              <a:buNone/>
            </a:pPr>
            <a:r>
              <a:rPr lang="fr-FR" sz="1400" b="1" dirty="0">
                <a:latin typeface="Courier New" panose="02070309020205020404" pitchFamily="49" charset="0"/>
                <a:cs typeface="Courier New" panose="02070309020205020404" pitchFamily="49" charset="0"/>
              </a:rPr>
              <a:t>.</a:t>
            </a:r>
            <a:r>
              <a:rPr lang="fr-FR" sz="1400" b="1" dirty="0" err="1">
                <a:latin typeface="Courier New" panose="02070309020205020404" pitchFamily="49" charset="0"/>
                <a:cs typeface="Courier New" panose="02070309020205020404" pitchFamily="49" charset="0"/>
              </a:rPr>
              <a:t>tabtit</a:t>
            </a: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text-align</a:t>
            </a:r>
            <a:r>
              <a:rPr lang="fr-FR" sz="1400" b="1" dirty="0">
                <a:latin typeface="Courier New" panose="02070309020205020404" pitchFamily="49" charset="0"/>
                <a:cs typeface="Courier New" panose="02070309020205020404" pitchFamily="49" charset="0"/>
              </a:rPr>
              <a:t>: center; background:orange;width:50%;border: groove 4px black;}</a:t>
            </a:r>
          </a:p>
          <a:p>
            <a:pPr marL="0" indent="0">
              <a:buNone/>
            </a:pPr>
            <a:r>
              <a:rPr lang="fr-FR" sz="1400" b="1" dirty="0">
                <a:latin typeface="Courier New" panose="02070309020205020404" pitchFamily="49" charset="0"/>
                <a:cs typeface="Courier New" panose="02070309020205020404" pitchFamily="49" charset="0"/>
              </a:rPr>
              <a:t>.</a:t>
            </a:r>
            <a:r>
              <a:rPr lang="fr-FR" sz="1400" b="1" dirty="0" err="1">
                <a:latin typeface="Courier New" panose="02070309020205020404" pitchFamily="49" charset="0"/>
                <a:cs typeface="Courier New" panose="02070309020205020404" pitchFamily="49" charset="0"/>
              </a:rPr>
              <a:t>tablig</a:t>
            </a: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text-align</a:t>
            </a:r>
            <a:r>
              <a:rPr lang="fr-FR" sz="1400" b="1" dirty="0">
                <a:latin typeface="Courier New" panose="02070309020205020404" pitchFamily="49" charset="0"/>
                <a:cs typeface="Courier New" panose="02070309020205020404" pitchFamily="49" charset="0"/>
              </a:rPr>
              <a:t>: center; background:#FBE1AF;width:50%;border: groove 4px black;}</a:t>
            </a:r>
          </a:p>
          <a:p>
            <a:pPr marL="0" indent="0">
              <a:buNone/>
            </a:pPr>
            <a:r>
              <a:rPr lang="fr-FR" sz="1400" b="1" dirty="0">
                <a:latin typeface="Courier New" panose="02070309020205020404" pitchFamily="49" charset="0"/>
                <a:cs typeface="Courier New" panose="02070309020205020404" pitchFamily="49" charset="0"/>
              </a:rPr>
              <a:t>.rouge {</a:t>
            </a:r>
            <a:r>
              <a:rPr lang="fr-FR" sz="1400" b="1" dirty="0" err="1">
                <a:latin typeface="Courier New" panose="02070309020205020404" pitchFamily="49" charset="0"/>
                <a:cs typeface="Courier New" panose="02070309020205020404" pitchFamily="49" charset="0"/>
              </a:rPr>
              <a:t>color:red</a:t>
            </a:r>
            <a:r>
              <a:rPr lang="fr-FR" sz="1400" b="1" dirty="0">
                <a:latin typeface="Courier New" panose="02070309020205020404" pitchFamily="49" charset="0"/>
                <a:cs typeface="Courier New" panose="02070309020205020404" pitchFamily="49" charset="0"/>
              </a:rPr>
              <a:t>;}</a:t>
            </a:r>
          </a:p>
          <a:p>
            <a:pPr marL="0" indent="0">
              <a:buNone/>
            </a:pPr>
            <a:r>
              <a:rPr lang="fr-FR" sz="1400" b="1" dirty="0">
                <a:latin typeface="Courier New" panose="02070309020205020404" pitchFamily="49" charset="0"/>
                <a:cs typeface="Courier New" panose="02070309020205020404" pitchFamily="49" charset="0"/>
              </a:rPr>
              <a:t>&lt;/style&gt;</a:t>
            </a:r>
          </a:p>
          <a:p>
            <a:pPr marL="0" indent="0">
              <a:buNone/>
            </a:pPr>
            <a:r>
              <a:rPr lang="fr-FR" sz="1400" b="1" dirty="0">
                <a:latin typeface="Courier New" panose="02070309020205020404" pitchFamily="49" charset="0"/>
                <a:cs typeface="Courier New" panose="02070309020205020404" pitchFamily="49" charset="0"/>
              </a:rPr>
              <a:t>&lt;/</a:t>
            </a:r>
            <a:r>
              <a:rPr lang="fr-FR" sz="1400" b="1" dirty="0" err="1">
                <a:latin typeface="Courier New" panose="02070309020205020404" pitchFamily="49" charset="0"/>
                <a:cs typeface="Courier New" panose="02070309020205020404" pitchFamily="49" charset="0"/>
              </a:rPr>
              <a:t>head</a:t>
            </a:r>
            <a:r>
              <a:rPr lang="fr-FR" sz="1400" b="1" dirty="0">
                <a:latin typeface="Courier New" panose="02070309020205020404" pitchFamily="49" charset="0"/>
                <a:cs typeface="Courier New" panose="02070309020205020404" pitchFamily="49" charset="0"/>
              </a:rPr>
              <a:t>&gt;</a:t>
            </a:r>
          </a:p>
          <a:p>
            <a:pPr marL="0" indent="0">
              <a:buNone/>
            </a:pPr>
            <a:r>
              <a:rPr lang="fr-FR" sz="1400" b="1" dirty="0">
                <a:latin typeface="Courier New" panose="02070309020205020404" pitchFamily="49" charset="0"/>
                <a:cs typeface="Courier New" panose="02070309020205020404" pitchFamily="49" charset="0"/>
              </a:rPr>
              <a:t>&lt;body&gt;</a:t>
            </a:r>
          </a:p>
          <a:p>
            <a:pPr marL="0" indent="0">
              <a:buNone/>
            </a:pPr>
            <a:r>
              <a:rPr lang="fr-FR" sz="1400" b="1" dirty="0">
                <a:latin typeface="Courier New" panose="02070309020205020404" pitchFamily="49" charset="0"/>
                <a:cs typeface="Courier New" panose="02070309020205020404" pitchFamily="49" charset="0"/>
              </a:rPr>
              <a:t>&lt;div class="</a:t>
            </a:r>
            <a:r>
              <a:rPr lang="fr-FR" sz="1400" b="1" dirty="0" err="1">
                <a:latin typeface="Courier New" panose="02070309020205020404" pitchFamily="49" charset="0"/>
                <a:cs typeface="Courier New" panose="02070309020205020404" pitchFamily="49" charset="0"/>
              </a:rPr>
              <a:t>tabdiv</a:t>
            </a:r>
            <a:r>
              <a:rPr lang="fr-FR" sz="1400" b="1" dirty="0">
                <a:latin typeface="Courier New" panose="02070309020205020404" pitchFamily="49" charset="0"/>
                <a:cs typeface="Courier New" panose="02070309020205020404" pitchFamily="49" charset="0"/>
              </a:rPr>
              <a:t>"&gt;</a:t>
            </a:r>
          </a:p>
          <a:p>
            <a:pPr marL="0" indent="0">
              <a:buNone/>
            </a:pPr>
            <a:r>
              <a:rPr lang="fr-FR" sz="1400" b="1" dirty="0" smtClean="0">
                <a:latin typeface="Courier New" panose="02070309020205020404" pitchFamily="49" charset="0"/>
                <a:cs typeface="Courier New" panose="02070309020205020404" pitchFamily="49" charset="0"/>
              </a:rPr>
              <a:t>Le </a:t>
            </a:r>
            <a:r>
              <a:rPr lang="fr-FR" sz="1400" b="1" dirty="0">
                <a:latin typeface="Courier New" panose="02070309020205020404" pitchFamily="49" charset="0"/>
                <a:cs typeface="Courier New" panose="02070309020205020404" pitchFamily="49" charset="0"/>
              </a:rPr>
              <a:t>départ en vacances a lieu après la classe,&lt;</a:t>
            </a:r>
            <a:r>
              <a:rPr lang="fr-FR" sz="1400" b="1" dirty="0" err="1">
                <a:latin typeface="Courier New" panose="02070309020205020404" pitchFamily="49" charset="0"/>
                <a:cs typeface="Courier New" panose="02070309020205020404" pitchFamily="49" charset="0"/>
              </a:rPr>
              <a:t>br</a:t>
            </a:r>
            <a:r>
              <a:rPr lang="fr-FR" sz="1400" b="1" dirty="0">
                <a:latin typeface="Courier New" panose="02070309020205020404" pitchFamily="49" charset="0"/>
                <a:cs typeface="Courier New" panose="02070309020205020404" pitchFamily="49" charset="0"/>
              </a:rPr>
              <a:t>/&gt;la reprise des cours le matin des jours indiqués.</a:t>
            </a:r>
          </a:p>
          <a:p>
            <a:pPr marL="0" indent="0">
              <a:buNone/>
            </a:pPr>
            <a:r>
              <a:rPr lang="fr-FR" sz="1400" b="1" dirty="0" smtClean="0">
                <a:latin typeface="Courier New" panose="02070309020205020404" pitchFamily="49" charset="0"/>
                <a:cs typeface="Courier New" panose="02070309020205020404" pitchFamily="49" charset="0"/>
              </a:rPr>
              <a:t>    &lt;</a:t>
            </a:r>
            <a:r>
              <a:rPr lang="fr-FR" sz="1400" b="1" dirty="0">
                <a:latin typeface="Courier New" panose="02070309020205020404" pitchFamily="49" charset="0"/>
                <a:cs typeface="Courier New" panose="02070309020205020404" pitchFamily="49" charset="0"/>
              </a:rPr>
              <a:t>table class="tab"&gt;</a:t>
            </a:r>
          </a:p>
          <a:p>
            <a:pPr marL="0" indent="0">
              <a:buNone/>
            </a:pPr>
            <a:r>
              <a:rPr lang="fr-FR" sz="1400" b="1" dirty="0" smtClean="0">
                <a:latin typeface="Courier New" panose="02070309020205020404" pitchFamily="49" charset="0"/>
                <a:cs typeface="Courier New" panose="02070309020205020404" pitchFamily="49" charset="0"/>
              </a:rPr>
              <a:t>        &lt;</a:t>
            </a:r>
            <a:r>
              <a:rPr lang="fr-FR" sz="1400" b="1" dirty="0">
                <a:latin typeface="Courier New" panose="02070309020205020404" pitchFamily="49" charset="0"/>
                <a:cs typeface="Courier New" panose="02070309020205020404" pitchFamily="49" charset="0"/>
              </a:rPr>
              <a:t>tr&gt;&lt;td class="</a:t>
            </a:r>
            <a:r>
              <a:rPr lang="fr-FR" sz="1400" b="1" dirty="0" err="1">
                <a:latin typeface="Courier New" panose="02070309020205020404" pitchFamily="49" charset="0"/>
                <a:cs typeface="Courier New" panose="02070309020205020404" pitchFamily="49" charset="0"/>
              </a:rPr>
              <a:t>tabtit</a:t>
            </a:r>
            <a:r>
              <a:rPr lang="fr-FR" sz="1400" b="1" dirty="0">
                <a:latin typeface="Courier New" panose="02070309020205020404" pitchFamily="49" charset="0"/>
                <a:cs typeface="Courier New" panose="02070309020205020404" pitchFamily="49" charset="0"/>
              </a:rPr>
              <a:t>"&gt;Périodes&lt;/td&gt;&lt;td class="</a:t>
            </a:r>
            <a:r>
              <a:rPr lang="fr-FR" sz="1400" b="1" dirty="0" err="1">
                <a:latin typeface="Courier New" panose="02070309020205020404" pitchFamily="49" charset="0"/>
                <a:cs typeface="Courier New" panose="02070309020205020404" pitchFamily="49" charset="0"/>
              </a:rPr>
              <a:t>tabtit</a:t>
            </a:r>
            <a:r>
              <a:rPr lang="fr-FR" sz="1400" b="1" dirty="0">
                <a:latin typeface="Courier New" panose="02070309020205020404" pitchFamily="49" charset="0"/>
                <a:cs typeface="Courier New" panose="02070309020205020404" pitchFamily="49" charset="0"/>
              </a:rPr>
              <a:t>"&gt;Zone A (Poitiers)&lt;/td&gt;&lt;/tr&gt;</a:t>
            </a:r>
          </a:p>
          <a:p>
            <a:pPr marL="0" indent="0">
              <a:buNone/>
            </a:pPr>
            <a:r>
              <a:rPr lang="fr-FR" sz="1400" b="1" dirty="0" smtClean="0">
                <a:latin typeface="Courier New" panose="02070309020205020404" pitchFamily="49" charset="0"/>
                <a:cs typeface="Courier New" panose="02070309020205020404" pitchFamily="49" charset="0"/>
              </a:rPr>
              <a:t>        &lt;</a:t>
            </a:r>
            <a:r>
              <a:rPr lang="fr-FR" sz="1400" b="1" dirty="0">
                <a:latin typeface="Courier New" panose="02070309020205020404" pitchFamily="49" charset="0"/>
                <a:cs typeface="Courier New" panose="02070309020205020404" pitchFamily="49" charset="0"/>
              </a:rPr>
              <a:t>tr&gt;&lt;td class="</a:t>
            </a:r>
            <a:r>
              <a:rPr lang="fr-FR" sz="1400" b="1" dirty="0" err="1">
                <a:latin typeface="Courier New" panose="02070309020205020404" pitchFamily="49" charset="0"/>
                <a:cs typeface="Courier New" panose="02070309020205020404" pitchFamily="49" charset="0"/>
              </a:rPr>
              <a:t>tablig</a:t>
            </a:r>
            <a:r>
              <a:rPr lang="fr-FR" sz="1400" b="1" dirty="0">
                <a:latin typeface="Courier New" panose="02070309020205020404" pitchFamily="49" charset="0"/>
                <a:cs typeface="Courier New" panose="02070309020205020404" pitchFamily="49" charset="0"/>
              </a:rPr>
              <a:t>"&gt;Hiver 2016&lt;/td&gt;&lt;td class="</a:t>
            </a:r>
            <a:r>
              <a:rPr lang="fr-FR" sz="1400" b="1" dirty="0" err="1">
                <a:latin typeface="Courier New" panose="02070309020205020404" pitchFamily="49" charset="0"/>
                <a:cs typeface="Courier New" panose="02070309020205020404" pitchFamily="49" charset="0"/>
              </a:rPr>
              <a:t>tablig</a:t>
            </a:r>
            <a:r>
              <a:rPr lang="fr-FR" sz="1400" b="1" dirty="0">
                <a:latin typeface="Courier New" panose="02070309020205020404" pitchFamily="49" charset="0"/>
                <a:cs typeface="Courier New" panose="02070309020205020404" pitchFamily="49" charset="0"/>
              </a:rPr>
              <a:t>"&gt;Samedi 13 février 2016&lt;</a:t>
            </a:r>
            <a:r>
              <a:rPr lang="fr-FR" sz="1400" b="1" dirty="0" err="1">
                <a:latin typeface="Courier New" panose="02070309020205020404" pitchFamily="49" charset="0"/>
                <a:cs typeface="Courier New" panose="02070309020205020404" pitchFamily="49" charset="0"/>
              </a:rPr>
              <a:t>br</a:t>
            </a:r>
            <a:r>
              <a:rPr lang="fr-FR" sz="1400" b="1" dirty="0">
                <a:latin typeface="Courier New" panose="02070309020205020404" pitchFamily="49" charset="0"/>
                <a:cs typeface="Courier New" panose="02070309020205020404" pitchFamily="49" charset="0"/>
              </a:rPr>
              <a:t>/&gt;Lundi 29 février 2016&lt;/td&gt;&lt;/tr&gt;</a:t>
            </a:r>
          </a:p>
          <a:p>
            <a:pPr marL="0" indent="0">
              <a:buNone/>
            </a:pPr>
            <a:r>
              <a:rPr lang="fr-FR" sz="1400" b="1" dirty="0" smtClean="0">
                <a:latin typeface="Courier New" panose="02070309020205020404" pitchFamily="49" charset="0"/>
                <a:cs typeface="Courier New" panose="02070309020205020404" pitchFamily="49" charset="0"/>
              </a:rPr>
              <a:t>        &lt;</a:t>
            </a:r>
            <a:r>
              <a:rPr lang="fr-FR" sz="1400" b="1" dirty="0">
                <a:latin typeface="Courier New" panose="02070309020205020404" pitchFamily="49" charset="0"/>
                <a:cs typeface="Courier New" panose="02070309020205020404" pitchFamily="49" charset="0"/>
              </a:rPr>
              <a:t>tr&gt;&lt;td class="</a:t>
            </a:r>
            <a:r>
              <a:rPr lang="fr-FR" sz="1400" b="1" dirty="0" err="1">
                <a:latin typeface="Courier New" panose="02070309020205020404" pitchFamily="49" charset="0"/>
                <a:cs typeface="Courier New" panose="02070309020205020404" pitchFamily="49" charset="0"/>
              </a:rPr>
              <a:t>tablig</a:t>
            </a:r>
            <a:r>
              <a:rPr lang="fr-FR" sz="1400" b="1" dirty="0">
                <a:latin typeface="Courier New" panose="02070309020205020404" pitchFamily="49" charset="0"/>
                <a:cs typeface="Courier New" panose="02070309020205020404" pitchFamily="49" charset="0"/>
              </a:rPr>
              <a:t>"&gt;Printemps 2016&lt;/td&gt;&lt;td class="</a:t>
            </a:r>
            <a:r>
              <a:rPr lang="fr-FR" sz="1400" b="1" dirty="0" err="1">
                <a:latin typeface="Courier New" panose="02070309020205020404" pitchFamily="49" charset="0"/>
                <a:cs typeface="Courier New" panose="02070309020205020404" pitchFamily="49" charset="0"/>
              </a:rPr>
              <a:t>tablig</a:t>
            </a:r>
            <a:r>
              <a:rPr lang="fr-FR" sz="1400" b="1" dirty="0">
                <a:latin typeface="Courier New" panose="02070309020205020404" pitchFamily="49" charset="0"/>
                <a:cs typeface="Courier New" panose="02070309020205020404" pitchFamily="49" charset="0"/>
              </a:rPr>
              <a:t>"&gt;Samedi 9 avril 2016&lt;</a:t>
            </a:r>
            <a:r>
              <a:rPr lang="fr-FR" sz="1400" b="1" dirty="0" err="1">
                <a:latin typeface="Courier New" panose="02070309020205020404" pitchFamily="49" charset="0"/>
                <a:cs typeface="Courier New" panose="02070309020205020404" pitchFamily="49" charset="0"/>
              </a:rPr>
              <a:t>br</a:t>
            </a:r>
            <a:r>
              <a:rPr lang="fr-FR" sz="1400" b="1" dirty="0">
                <a:latin typeface="Courier New" panose="02070309020205020404" pitchFamily="49" charset="0"/>
                <a:cs typeface="Courier New" panose="02070309020205020404" pitchFamily="49" charset="0"/>
              </a:rPr>
              <a:t>/&gt;Lundi 25 avril 2016&lt;/td&gt;&lt;/tr&gt;</a:t>
            </a:r>
          </a:p>
          <a:p>
            <a:pPr marL="0" indent="0">
              <a:buNone/>
            </a:pPr>
            <a:r>
              <a:rPr lang="fr-FR" sz="1400" b="1" dirty="0" smtClean="0">
                <a:latin typeface="Courier New" panose="02070309020205020404" pitchFamily="49" charset="0"/>
                <a:cs typeface="Courier New" panose="02070309020205020404" pitchFamily="49" charset="0"/>
              </a:rPr>
              <a:t>        &lt;</a:t>
            </a:r>
            <a:r>
              <a:rPr lang="fr-FR" sz="1400" b="1" dirty="0">
                <a:latin typeface="Courier New" panose="02070309020205020404" pitchFamily="49" charset="0"/>
                <a:cs typeface="Courier New" panose="02070309020205020404" pitchFamily="49" charset="0"/>
              </a:rPr>
              <a:t>tr&gt;&lt;td class="</a:t>
            </a:r>
            <a:r>
              <a:rPr lang="fr-FR" sz="1400" b="1" dirty="0" err="1">
                <a:latin typeface="Courier New" panose="02070309020205020404" pitchFamily="49" charset="0"/>
                <a:cs typeface="Courier New" panose="02070309020205020404" pitchFamily="49" charset="0"/>
              </a:rPr>
              <a:t>tablig</a:t>
            </a:r>
            <a:r>
              <a:rPr lang="fr-FR" sz="1400" b="1" dirty="0">
                <a:latin typeface="Courier New" panose="02070309020205020404" pitchFamily="49" charset="0"/>
                <a:cs typeface="Courier New" panose="02070309020205020404" pitchFamily="49" charset="0"/>
              </a:rPr>
              <a:t>"&gt;Été 2016&lt;/td&gt;&lt;td class="</a:t>
            </a:r>
            <a:r>
              <a:rPr lang="fr-FR" sz="1400" b="1" dirty="0" err="1">
                <a:latin typeface="Courier New" panose="02070309020205020404" pitchFamily="49" charset="0"/>
                <a:cs typeface="Courier New" panose="02070309020205020404" pitchFamily="49" charset="0"/>
              </a:rPr>
              <a:t>tablig</a:t>
            </a:r>
            <a:r>
              <a:rPr lang="fr-FR" sz="1400" b="1" dirty="0">
                <a:latin typeface="Courier New" panose="02070309020205020404" pitchFamily="49" charset="0"/>
                <a:cs typeface="Courier New" panose="02070309020205020404" pitchFamily="49" charset="0"/>
              </a:rPr>
              <a:t> rouge" &gt;Mardi 5 juillet 2016&lt;</a:t>
            </a:r>
            <a:r>
              <a:rPr lang="fr-FR" sz="1400" b="1" dirty="0" err="1">
                <a:latin typeface="Courier New" panose="02070309020205020404" pitchFamily="49" charset="0"/>
                <a:cs typeface="Courier New" panose="02070309020205020404" pitchFamily="49" charset="0"/>
              </a:rPr>
              <a:t>br</a:t>
            </a:r>
            <a:r>
              <a:rPr lang="fr-FR" sz="1400" b="1" dirty="0">
                <a:latin typeface="Courier New" panose="02070309020205020404" pitchFamily="49" charset="0"/>
                <a:cs typeface="Courier New" panose="02070309020205020404" pitchFamily="49" charset="0"/>
              </a:rPr>
              <a:t>/&gt;Jeudi 1er septembre 2016&lt;/td&gt;&lt;/tr&gt;</a:t>
            </a:r>
          </a:p>
          <a:p>
            <a:pPr marL="0" indent="0">
              <a:buNone/>
            </a:pPr>
            <a:r>
              <a:rPr lang="fr-FR" sz="1400" b="1" dirty="0" smtClean="0">
                <a:latin typeface="Courier New" panose="02070309020205020404" pitchFamily="49" charset="0"/>
                <a:cs typeface="Courier New" panose="02070309020205020404" pitchFamily="49" charset="0"/>
              </a:rPr>
              <a:t>&lt;/</a:t>
            </a:r>
            <a:r>
              <a:rPr lang="fr-FR" sz="1400" b="1" dirty="0">
                <a:latin typeface="Courier New" panose="02070309020205020404" pitchFamily="49" charset="0"/>
                <a:cs typeface="Courier New" panose="02070309020205020404" pitchFamily="49" charset="0"/>
              </a:rPr>
              <a:t>table&gt;</a:t>
            </a:r>
          </a:p>
          <a:p>
            <a:pPr marL="0" indent="0">
              <a:buNone/>
            </a:pPr>
            <a:r>
              <a:rPr lang="fr-FR" sz="1400" b="1" dirty="0" smtClean="0">
                <a:latin typeface="Courier New" panose="02070309020205020404" pitchFamily="49" charset="0"/>
                <a:cs typeface="Courier New" panose="02070309020205020404" pitchFamily="49" charset="0"/>
              </a:rPr>
              <a:t>[</a:t>
            </a:r>
            <a:r>
              <a:rPr lang="fr-FR" sz="1400" b="1" dirty="0">
                <a:latin typeface="Courier New" panose="02070309020205020404" pitchFamily="49" charset="0"/>
                <a:cs typeface="Courier New" panose="02070309020205020404" pitchFamily="49" charset="0"/>
              </a:rPr>
              <a:t>Source Arrêté du 23 avril 2015]</a:t>
            </a:r>
          </a:p>
          <a:p>
            <a:pPr marL="0" indent="0">
              <a:buNone/>
            </a:pPr>
            <a:r>
              <a:rPr lang="fr-FR" sz="1400" b="1" dirty="0">
                <a:latin typeface="Courier New" panose="02070309020205020404" pitchFamily="49" charset="0"/>
                <a:cs typeface="Courier New" panose="02070309020205020404" pitchFamily="49" charset="0"/>
              </a:rPr>
              <a:t>&lt;/div&gt;</a:t>
            </a:r>
          </a:p>
          <a:p>
            <a:pPr marL="0" indent="0">
              <a:buNone/>
            </a:pPr>
            <a:r>
              <a:rPr lang="fr-FR" sz="1400" b="1" dirty="0">
                <a:latin typeface="Courier New" panose="02070309020205020404" pitchFamily="49" charset="0"/>
                <a:cs typeface="Courier New" panose="02070309020205020404" pitchFamily="49" charset="0"/>
              </a:rPr>
              <a:t>&lt;/body&gt;</a:t>
            </a:r>
          </a:p>
          <a:p>
            <a:pPr marL="0" indent="0">
              <a:buNone/>
            </a:pPr>
            <a:r>
              <a:rPr lang="fr-FR" sz="1400" b="1" dirty="0">
                <a:latin typeface="Courier New" panose="02070309020205020404" pitchFamily="49" charset="0"/>
                <a:cs typeface="Courier New" panose="02070309020205020404" pitchFamily="49" charset="0"/>
              </a:rPr>
              <a:t>&lt;/html&gt;</a:t>
            </a:r>
          </a:p>
        </p:txBody>
      </p:sp>
    </p:spTree>
    <p:extLst>
      <p:ext uri="{BB962C8B-B14F-4D97-AF65-F5344CB8AC3E}">
        <p14:creationId xmlns:p14="http://schemas.microsoft.com/office/powerpoint/2010/main" val="2746815011"/>
      </p:ext>
    </p:extLst>
  </p:cSld>
  <p:clrMapOvr>
    <a:masterClrMapping/>
  </p:clrMapOvr>
  <p:transition spd="slow">
    <p:wipe dir="d"/>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Balises &lt;th&gt;...&lt;/th&gt;</a:t>
            </a:r>
            <a:endParaRPr lang="fr-FR" dirty="0"/>
          </a:p>
        </p:txBody>
      </p:sp>
      <p:sp>
        <p:nvSpPr>
          <p:cNvPr id="3" name="Espace réservé du contenu 2"/>
          <p:cNvSpPr>
            <a:spLocks noGrp="1"/>
          </p:cNvSpPr>
          <p:nvPr>
            <p:ph idx="1"/>
          </p:nvPr>
        </p:nvSpPr>
        <p:spPr>
          <a:xfrm>
            <a:off x="762000" y="1596413"/>
            <a:ext cx="8202488" cy="4297363"/>
          </a:xfrm>
        </p:spPr>
        <p:txBody>
          <a:bodyPr>
            <a:normAutofit lnSpcReduction="10000"/>
          </a:bodyPr>
          <a:lstStyle/>
          <a:p>
            <a:pPr marL="0" indent="0">
              <a:buNone/>
            </a:pPr>
            <a:r>
              <a:rPr lang="fr-FR" sz="1800" dirty="0" smtClean="0"/>
              <a:t>Son fonctionnement est similaire à celui de &lt;td&gt;... &lt;/td&gt;</a:t>
            </a:r>
          </a:p>
          <a:p>
            <a:pPr marL="0" indent="0">
              <a:buNone/>
            </a:pPr>
            <a:endParaRPr lang="fr-FR" sz="1800" dirty="0"/>
          </a:p>
          <a:p>
            <a:pPr marL="0" indent="0">
              <a:buNone/>
            </a:pPr>
            <a:r>
              <a:rPr lang="fr-FR" sz="2400" b="1" dirty="0">
                <a:solidFill>
                  <a:schemeClr val="accent2">
                    <a:lumMod val="75000"/>
                  </a:schemeClr>
                </a:solidFill>
              </a:rPr>
              <a:t>&lt;</a:t>
            </a:r>
            <a:r>
              <a:rPr lang="fr-FR" sz="2400" b="1" dirty="0" smtClean="0">
                <a:solidFill>
                  <a:schemeClr val="accent2">
                    <a:lumMod val="75000"/>
                  </a:schemeClr>
                </a:solidFill>
              </a:rPr>
              <a:t>th&gt;  </a:t>
            </a:r>
            <a:r>
              <a:rPr lang="fr-FR" sz="1800" dirty="0"/>
              <a:t>bloc qui décrit une colonne </a:t>
            </a:r>
            <a:r>
              <a:rPr lang="fr-FR" sz="1800" u="sng" dirty="0" smtClean="0"/>
              <a:t>de la ligne de titre </a:t>
            </a:r>
            <a:r>
              <a:rPr lang="fr-FR" sz="1800" dirty="0" smtClean="0"/>
              <a:t>du </a:t>
            </a:r>
            <a:r>
              <a:rPr lang="fr-FR" sz="1800" dirty="0"/>
              <a:t>tableau à l'intérieur d'une ligne </a:t>
            </a:r>
            <a:r>
              <a:rPr lang="fr-FR" sz="1800" b="1" dirty="0">
                <a:solidFill>
                  <a:schemeClr val="accent2">
                    <a:lumMod val="75000"/>
                  </a:schemeClr>
                </a:solidFill>
              </a:rPr>
              <a:t>&lt;tr&gt; </a:t>
            </a:r>
            <a:endParaRPr lang="fr-FR" sz="1800" b="1" dirty="0" smtClean="0">
              <a:solidFill>
                <a:schemeClr val="accent2">
                  <a:lumMod val="75000"/>
                </a:schemeClr>
              </a:solidFill>
            </a:endParaRPr>
          </a:p>
          <a:p>
            <a:pPr marL="0" indent="0">
              <a:buNone/>
            </a:pPr>
            <a:r>
              <a:rPr lang="fr-FR" sz="1800" dirty="0"/>
              <a:t>Par défaut, le texte des balises </a:t>
            </a:r>
            <a:r>
              <a:rPr lang="fr-FR" sz="1800" b="1" dirty="0">
                <a:solidFill>
                  <a:schemeClr val="accent2">
                    <a:lumMod val="75000"/>
                  </a:schemeClr>
                </a:solidFill>
              </a:rPr>
              <a:t>&lt;th&gt;... &lt;/th&gt;</a:t>
            </a:r>
            <a:r>
              <a:rPr lang="fr-FR" sz="1800" dirty="0"/>
              <a:t> est en gras.</a:t>
            </a:r>
          </a:p>
          <a:p>
            <a:pPr marL="0" indent="0">
              <a:buNone/>
            </a:pPr>
            <a:endParaRPr lang="fr-FR" sz="1800" b="1" dirty="0">
              <a:solidFill>
                <a:schemeClr val="accent2">
                  <a:lumMod val="75000"/>
                </a:schemeClr>
              </a:solidFill>
            </a:endParaRPr>
          </a:p>
          <a:p>
            <a:pPr marL="0" indent="0">
              <a:buNone/>
            </a:pPr>
            <a:r>
              <a:rPr lang="fr-FR" sz="1800" dirty="0" smtClean="0"/>
              <a:t>exemple :</a:t>
            </a:r>
          </a:p>
          <a:p>
            <a:pPr marL="0" indent="0">
              <a:buNone/>
            </a:pPr>
            <a:r>
              <a:rPr lang="fr-FR" sz="1800" dirty="0" smtClean="0"/>
              <a:t>&lt;table&gt;</a:t>
            </a:r>
          </a:p>
          <a:p>
            <a:pPr marL="0" indent="0">
              <a:buNone/>
            </a:pPr>
            <a:r>
              <a:rPr lang="fr-FR" sz="1800" dirty="0" smtClean="0"/>
              <a:t>     &lt;tr</a:t>
            </a:r>
            <a:r>
              <a:rPr lang="en-US" sz="1800" dirty="0"/>
              <a:t> &lt;</a:t>
            </a:r>
            <a:r>
              <a:rPr lang="en-US" sz="1800" dirty="0" err="1"/>
              <a:t>th</a:t>
            </a:r>
            <a:r>
              <a:rPr lang="en-US" sz="1800" dirty="0"/>
              <a:t>&gt;</a:t>
            </a:r>
            <a:r>
              <a:rPr lang="en-US" sz="1800" dirty="0" err="1"/>
              <a:t>Périodes</a:t>
            </a:r>
            <a:r>
              <a:rPr lang="en-US" sz="1800" dirty="0"/>
              <a:t>&lt;/</a:t>
            </a:r>
            <a:r>
              <a:rPr lang="en-US" sz="1800" dirty="0" err="1"/>
              <a:t>th</a:t>
            </a:r>
            <a:r>
              <a:rPr lang="en-US" sz="1800" dirty="0"/>
              <a:t>&gt;&lt;</a:t>
            </a:r>
            <a:r>
              <a:rPr lang="en-US" sz="1800" dirty="0" err="1"/>
              <a:t>th</a:t>
            </a:r>
            <a:r>
              <a:rPr lang="en-US" sz="1800" dirty="0"/>
              <a:t>&gt;Zone B (Tours)&lt;/</a:t>
            </a:r>
            <a:r>
              <a:rPr lang="en-US" sz="1800" dirty="0" err="1"/>
              <a:t>th</a:t>
            </a:r>
            <a:r>
              <a:rPr lang="en-US" sz="1800" dirty="0"/>
              <a:t>&gt;&lt;/</a:t>
            </a:r>
            <a:r>
              <a:rPr lang="en-US" sz="1800" dirty="0" err="1"/>
              <a:t>tr</a:t>
            </a:r>
            <a:r>
              <a:rPr lang="en-US" sz="1800" dirty="0" smtClean="0"/>
              <a:t>&gt;</a:t>
            </a:r>
          </a:p>
          <a:p>
            <a:pPr marL="0" indent="0">
              <a:buNone/>
            </a:pPr>
            <a:r>
              <a:rPr lang="en-US" sz="1800" dirty="0"/>
              <a:t> </a:t>
            </a:r>
            <a:r>
              <a:rPr lang="en-US" sz="1800" dirty="0" smtClean="0"/>
              <a:t>    &lt;</a:t>
            </a:r>
            <a:r>
              <a:rPr lang="en-US" sz="1800" dirty="0" err="1"/>
              <a:t>tr</a:t>
            </a:r>
            <a:r>
              <a:rPr lang="en-US" sz="1800" dirty="0"/>
              <a:t>&gt;&lt;</a:t>
            </a:r>
            <a:r>
              <a:rPr lang="en-US" sz="1800" dirty="0" smtClean="0"/>
              <a:t>td&gt;</a:t>
            </a:r>
            <a:r>
              <a:rPr lang="en-US" sz="1800" dirty="0" err="1" smtClean="0"/>
              <a:t>Été</a:t>
            </a:r>
            <a:r>
              <a:rPr lang="en-US" sz="1800" dirty="0" smtClean="0"/>
              <a:t> </a:t>
            </a:r>
            <a:r>
              <a:rPr lang="en-US" sz="1800" dirty="0"/>
              <a:t>2012&lt;/td&gt;&lt;td&gt;</a:t>
            </a:r>
            <a:r>
              <a:rPr lang="en-US" sz="1800" dirty="0" err="1"/>
              <a:t>Jeudi</a:t>
            </a:r>
            <a:r>
              <a:rPr lang="en-US" sz="1800" dirty="0"/>
              <a:t> 5 </a:t>
            </a:r>
            <a:r>
              <a:rPr lang="en-US" sz="1800" dirty="0" err="1"/>
              <a:t>juillet</a:t>
            </a:r>
            <a:r>
              <a:rPr lang="en-US" sz="1800" dirty="0"/>
              <a:t> 2012&lt;</a:t>
            </a:r>
            <a:r>
              <a:rPr lang="en-US" sz="1800" dirty="0" err="1"/>
              <a:t>br</a:t>
            </a:r>
            <a:r>
              <a:rPr lang="en-US" sz="1800" dirty="0"/>
              <a:t>/&gt;</a:t>
            </a:r>
            <a:r>
              <a:rPr lang="en-US" sz="1800" dirty="0" err="1"/>
              <a:t>Lundi</a:t>
            </a:r>
            <a:r>
              <a:rPr lang="en-US" sz="1800" dirty="0"/>
              <a:t> 3 </a:t>
            </a:r>
            <a:r>
              <a:rPr lang="en-US" sz="1800" dirty="0" err="1"/>
              <a:t>septembre</a:t>
            </a:r>
            <a:r>
              <a:rPr lang="en-US" sz="1800" dirty="0"/>
              <a:t> </a:t>
            </a:r>
            <a:r>
              <a:rPr lang="en-US" sz="1800" dirty="0" smtClean="0"/>
              <a:t>   	2012</a:t>
            </a:r>
            <a:r>
              <a:rPr lang="en-US" sz="1800" dirty="0"/>
              <a:t>&lt;/td&gt;&lt;/</a:t>
            </a:r>
            <a:r>
              <a:rPr lang="en-US" sz="1800" dirty="0" err="1"/>
              <a:t>tr</a:t>
            </a:r>
            <a:r>
              <a:rPr lang="en-US" sz="1800" dirty="0" smtClean="0"/>
              <a:t>&gt;</a:t>
            </a:r>
          </a:p>
          <a:p>
            <a:pPr marL="0" indent="0">
              <a:buNone/>
            </a:pPr>
            <a:r>
              <a:rPr lang="en-US" sz="1800" dirty="0" smtClean="0"/>
              <a:t>...</a:t>
            </a:r>
          </a:p>
          <a:p>
            <a:pPr marL="0" indent="0">
              <a:buNone/>
            </a:pPr>
            <a:r>
              <a:rPr lang="en-US" sz="1800" dirty="0" smtClean="0"/>
              <a:t>&lt;/table&gt;</a:t>
            </a:r>
            <a:endParaRPr lang="fr-FR" sz="1800" dirty="0"/>
          </a:p>
        </p:txBody>
      </p:sp>
    </p:spTree>
    <p:extLst>
      <p:ext uri="{BB962C8B-B14F-4D97-AF65-F5344CB8AC3E}">
        <p14:creationId xmlns:p14="http://schemas.microsoft.com/office/powerpoint/2010/main" val="2281367793"/>
      </p:ext>
    </p:extLst>
  </p:cSld>
  <p:clrMapOvr>
    <a:masterClrMapping/>
  </p:clrMapOvr>
  <p:transition spd="slow">
    <p:wipe dir="d"/>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Balise &lt;</a:t>
            </a:r>
            <a:r>
              <a:rPr lang="fr-FR" dirty="0" err="1" smtClean="0"/>
              <a:t>thead</a:t>
            </a:r>
            <a:r>
              <a:rPr lang="fr-FR" dirty="0" smtClean="0"/>
              <a:t>&gt; ... &lt;/</a:t>
            </a:r>
            <a:r>
              <a:rPr lang="fr-FR" dirty="0" err="1" smtClean="0"/>
              <a:t>thead</a:t>
            </a:r>
            <a:r>
              <a:rPr lang="fr-FR" dirty="0" smtClean="0"/>
              <a:t>&gt;</a:t>
            </a:r>
            <a:endParaRPr lang="fr-FR" dirty="0"/>
          </a:p>
        </p:txBody>
      </p:sp>
      <p:sp>
        <p:nvSpPr>
          <p:cNvPr id="3" name="Espace réservé du contenu 2"/>
          <p:cNvSpPr>
            <a:spLocks noGrp="1"/>
          </p:cNvSpPr>
          <p:nvPr>
            <p:ph idx="1"/>
          </p:nvPr>
        </p:nvSpPr>
        <p:spPr/>
        <p:txBody>
          <a:bodyPr>
            <a:normAutofit/>
          </a:bodyPr>
          <a:lstStyle/>
          <a:p>
            <a:pPr marL="0" indent="0">
              <a:buNone/>
            </a:pPr>
            <a:r>
              <a:rPr lang="fr-FR" sz="2400" b="1" dirty="0">
                <a:solidFill>
                  <a:schemeClr val="accent2">
                    <a:lumMod val="75000"/>
                  </a:schemeClr>
                </a:solidFill>
              </a:rPr>
              <a:t>&lt;</a:t>
            </a:r>
            <a:r>
              <a:rPr lang="fr-FR" sz="2400" b="1" dirty="0" err="1" smtClean="0">
                <a:solidFill>
                  <a:schemeClr val="accent2">
                    <a:lumMod val="75000"/>
                  </a:schemeClr>
                </a:solidFill>
              </a:rPr>
              <a:t>thead</a:t>
            </a:r>
            <a:r>
              <a:rPr lang="fr-FR" sz="2400" b="1" dirty="0" smtClean="0">
                <a:solidFill>
                  <a:schemeClr val="accent2">
                    <a:lumMod val="75000"/>
                  </a:schemeClr>
                </a:solidFill>
              </a:rPr>
              <a:t>&gt;</a:t>
            </a:r>
            <a:r>
              <a:rPr lang="fr-FR" sz="1800" dirty="0" smtClean="0"/>
              <a:t> </a:t>
            </a:r>
            <a:r>
              <a:rPr lang="fr-FR" sz="1800" dirty="0"/>
              <a:t>bloc conteneur qui décrit </a:t>
            </a:r>
            <a:r>
              <a:rPr lang="fr-FR" sz="1800" dirty="0" smtClean="0"/>
              <a:t>le groupe 'titre' d'un tableau. Il a comme parent une balise </a:t>
            </a:r>
            <a:r>
              <a:rPr lang="fr-FR" sz="1800" b="1" dirty="0" smtClean="0">
                <a:solidFill>
                  <a:schemeClr val="accent2">
                    <a:lumMod val="75000"/>
                  </a:schemeClr>
                </a:solidFill>
              </a:rPr>
              <a:t>&lt;table&gt;, </a:t>
            </a:r>
          </a:p>
          <a:p>
            <a:pPr marL="0" indent="0">
              <a:buNone/>
            </a:pPr>
            <a:r>
              <a:rPr lang="fr-FR" sz="1800" dirty="0" smtClean="0"/>
              <a:t>et comme enfant une ou plusieurs balises </a:t>
            </a:r>
            <a:r>
              <a:rPr lang="fr-FR" sz="1800" b="1" dirty="0" smtClean="0">
                <a:solidFill>
                  <a:schemeClr val="accent2">
                    <a:lumMod val="75000"/>
                  </a:schemeClr>
                </a:solidFill>
              </a:rPr>
              <a:t>&lt;tr&gt;&lt;th&gt;...&lt;/th&gt;&lt;/tr&gt;</a:t>
            </a:r>
          </a:p>
          <a:p>
            <a:pPr marL="0" indent="0">
              <a:buNone/>
            </a:pPr>
            <a:r>
              <a:rPr lang="fr-FR" sz="1800" dirty="0" smtClean="0"/>
              <a:t>Par défaut, le texte des balises </a:t>
            </a:r>
            <a:r>
              <a:rPr lang="fr-FR" sz="1800" b="1" dirty="0" smtClean="0">
                <a:solidFill>
                  <a:schemeClr val="accent2">
                    <a:lumMod val="75000"/>
                  </a:schemeClr>
                </a:solidFill>
              </a:rPr>
              <a:t>&lt;th&gt;... &lt;/th&gt;</a:t>
            </a:r>
            <a:r>
              <a:rPr lang="fr-FR" sz="1800" dirty="0" smtClean="0"/>
              <a:t> est en gras.</a:t>
            </a:r>
          </a:p>
          <a:p>
            <a:pPr marL="0" indent="0">
              <a:buNone/>
            </a:pPr>
            <a:r>
              <a:rPr lang="fr-FR" sz="1800" dirty="0" smtClean="0"/>
              <a:t>Exemple :</a:t>
            </a:r>
          </a:p>
          <a:p>
            <a:pPr marL="0" indent="0">
              <a:buNone/>
            </a:pPr>
            <a:r>
              <a:rPr lang="en-US" sz="1800" dirty="0"/>
              <a:t>&lt;</a:t>
            </a:r>
            <a:r>
              <a:rPr lang="en-US" sz="1800" dirty="0" smtClean="0"/>
              <a:t>table&gt;</a:t>
            </a:r>
            <a:r>
              <a:rPr lang="en-US" sz="1800" dirty="0"/>
              <a:t/>
            </a:r>
            <a:br>
              <a:rPr lang="en-US" sz="1800" dirty="0"/>
            </a:br>
            <a:r>
              <a:rPr lang="en-US" sz="1800" dirty="0"/>
              <a:t>  &lt;</a:t>
            </a:r>
            <a:r>
              <a:rPr lang="en-US" sz="1800" dirty="0" err="1"/>
              <a:t>thead</a:t>
            </a:r>
            <a:r>
              <a:rPr lang="en-US" sz="1800" dirty="0"/>
              <a:t>&gt;</a:t>
            </a:r>
            <a:br>
              <a:rPr lang="en-US" sz="1800" dirty="0"/>
            </a:br>
            <a:r>
              <a:rPr lang="en-US" sz="1800" dirty="0"/>
              <a:t>    &lt;</a:t>
            </a:r>
            <a:r>
              <a:rPr lang="en-US" sz="1800" dirty="0" err="1"/>
              <a:t>tr</a:t>
            </a:r>
            <a:r>
              <a:rPr lang="en-US" sz="1800" dirty="0"/>
              <a:t>&gt;</a:t>
            </a:r>
            <a:br>
              <a:rPr lang="en-US" sz="1800" dirty="0"/>
            </a:br>
            <a:r>
              <a:rPr lang="en-US" sz="1800" dirty="0"/>
              <a:t>      &lt;</a:t>
            </a:r>
            <a:r>
              <a:rPr lang="en-US" sz="1800" dirty="0" err="1" smtClean="0"/>
              <a:t>th</a:t>
            </a:r>
            <a:r>
              <a:rPr lang="en-US" sz="1800" dirty="0" smtClean="0"/>
              <a:t>&gt;</a:t>
            </a:r>
            <a:r>
              <a:rPr lang="en-US" sz="1800" dirty="0" err="1" smtClean="0"/>
              <a:t>Mois</a:t>
            </a:r>
            <a:r>
              <a:rPr lang="en-US" sz="1800" dirty="0" smtClean="0"/>
              <a:t>&lt;/</a:t>
            </a:r>
            <a:r>
              <a:rPr lang="en-US" sz="1800" dirty="0" err="1"/>
              <a:t>th</a:t>
            </a:r>
            <a:r>
              <a:rPr lang="en-US" sz="1800" dirty="0"/>
              <a:t>&gt;</a:t>
            </a:r>
            <a:br>
              <a:rPr lang="en-US" sz="1800" dirty="0"/>
            </a:br>
            <a:r>
              <a:rPr lang="en-US" sz="1800" dirty="0"/>
              <a:t>      &lt;</a:t>
            </a:r>
            <a:r>
              <a:rPr lang="en-US" sz="1800" dirty="0" err="1" smtClean="0"/>
              <a:t>th</a:t>
            </a:r>
            <a:r>
              <a:rPr lang="en-US" sz="1800" dirty="0" smtClean="0"/>
              <a:t>&gt;</a:t>
            </a:r>
            <a:r>
              <a:rPr lang="en-US" sz="1800" dirty="0" err="1" smtClean="0"/>
              <a:t>Épargne</a:t>
            </a:r>
            <a:r>
              <a:rPr lang="en-US" sz="1800" dirty="0" smtClean="0"/>
              <a:t>&lt;/</a:t>
            </a:r>
            <a:r>
              <a:rPr lang="en-US" sz="1800" dirty="0" err="1"/>
              <a:t>th</a:t>
            </a:r>
            <a:r>
              <a:rPr lang="en-US" sz="1800" dirty="0"/>
              <a:t>&gt;</a:t>
            </a:r>
            <a:br>
              <a:rPr lang="en-US" sz="1800" dirty="0"/>
            </a:br>
            <a:r>
              <a:rPr lang="en-US" sz="1800" dirty="0"/>
              <a:t>    &lt;/</a:t>
            </a:r>
            <a:r>
              <a:rPr lang="en-US" sz="1800" dirty="0" err="1"/>
              <a:t>tr</a:t>
            </a:r>
            <a:r>
              <a:rPr lang="en-US" sz="1800" dirty="0"/>
              <a:t>&gt;</a:t>
            </a:r>
            <a:br>
              <a:rPr lang="en-US" sz="1800" dirty="0"/>
            </a:br>
            <a:r>
              <a:rPr lang="en-US" sz="1800" dirty="0"/>
              <a:t>  &lt;/</a:t>
            </a:r>
            <a:r>
              <a:rPr lang="en-US" sz="1800" dirty="0" err="1"/>
              <a:t>thead</a:t>
            </a:r>
            <a:r>
              <a:rPr lang="en-US" sz="1800" dirty="0"/>
              <a:t>&gt;</a:t>
            </a:r>
            <a:endParaRPr lang="fr-FR" sz="1800" dirty="0"/>
          </a:p>
          <a:p>
            <a:pPr marL="0" indent="0">
              <a:buNone/>
            </a:pPr>
            <a:r>
              <a:rPr lang="en-US" sz="1800" dirty="0" smtClean="0"/>
              <a:t>&lt;/table</a:t>
            </a:r>
            <a:r>
              <a:rPr lang="en-US" sz="1800" dirty="0"/>
              <a:t>&gt;</a:t>
            </a:r>
            <a:endParaRPr lang="fr-FR" sz="1800" dirty="0"/>
          </a:p>
        </p:txBody>
      </p:sp>
    </p:spTree>
    <p:extLst>
      <p:ext uri="{BB962C8B-B14F-4D97-AF65-F5344CB8AC3E}">
        <p14:creationId xmlns:p14="http://schemas.microsoft.com/office/powerpoint/2010/main" val="1875252521"/>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AAE7D94-4B35-4504-8B3F-953B20D97EE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Training</Template>
  <TotalTime>0</TotalTime>
  <Words>10424</Words>
  <Application>Microsoft Office PowerPoint</Application>
  <PresentationFormat>Affichage à l'écran (4:3)</PresentationFormat>
  <Paragraphs>1585</Paragraphs>
  <Slides>143</Slides>
  <Notes>1</Notes>
  <HiddenSlides>0</HiddenSlides>
  <MMClips>0</MMClips>
  <ScaleCrop>false</ScaleCrop>
  <HeadingPairs>
    <vt:vector size="4" baseType="variant">
      <vt:variant>
        <vt:lpstr>Thème</vt:lpstr>
      </vt:variant>
      <vt:variant>
        <vt:i4>1</vt:i4>
      </vt:variant>
      <vt:variant>
        <vt:lpstr>Titres des diapositives</vt:lpstr>
      </vt:variant>
      <vt:variant>
        <vt:i4>143</vt:i4>
      </vt:variant>
    </vt:vector>
  </HeadingPairs>
  <TitlesOfParts>
    <vt:vector size="144" baseType="lpstr">
      <vt:lpstr>Training</vt:lpstr>
      <vt:lpstr>WEB / HTML </vt:lpstr>
      <vt:lpstr>Comment fonctionne le Web ?</vt:lpstr>
      <vt:lpstr>Schéma du processus statique</vt:lpstr>
      <vt:lpstr>Schéma du processus dynamique</vt:lpstr>
      <vt:lpstr>Présentation PowerPoint</vt:lpstr>
      <vt:lpstr>Les versions actuelles du HTML</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Structure de base d'un fichier HTML</vt:lpstr>
      <vt:lpstr>Structure d'une page HTML5</vt:lpstr>
      <vt:lpstr>Structure d'une page HTML5</vt:lpstr>
      <vt:lpstr>Structure d'une page HTML5</vt:lpstr>
      <vt:lpstr>Structure d'une page HTML5</vt:lpstr>
      <vt:lpstr>Le format UTF-8</vt:lpstr>
      <vt:lpstr>Le format UTF-8 sans BOM</vt:lpstr>
      <vt:lpstr>Structure d'une page HTML5</vt:lpstr>
      <vt:lpstr>Structure d'une page HTML5</vt:lpstr>
      <vt:lpstr>Structure d'une page HTML5</vt:lpstr>
      <vt:lpstr>Structure d'une page HTML5</vt:lpstr>
      <vt:lpstr>Structure d'une page HTML5</vt:lpstr>
      <vt:lpstr>Structure d'une page HTML5</vt:lpstr>
      <vt:lpstr>Structure d'une page HTML5</vt:lpstr>
      <vt:lpstr>Structure d'une page HTML5</vt:lpstr>
      <vt:lpstr>Structure d'une page HTML5</vt:lpstr>
      <vt:lpstr>Structure d'une page HTML5</vt:lpstr>
      <vt:lpstr>Structure d'une page HTML5</vt:lpstr>
      <vt:lpstr>Structure d'une page HTML5</vt:lpstr>
      <vt:lpstr>Structure d'une page HTML5</vt:lpstr>
      <vt:lpstr>Structure d'une page HTML5</vt:lpstr>
      <vt:lpstr>Structure d'une page HTML5</vt:lpstr>
      <vt:lpstr>Balise &lt;h1&gt; &lt;h2&gt; … &lt;h6&gt; Titre</vt:lpstr>
      <vt:lpstr>Balise &lt;p&gt;…&lt;/p&gt; paragraphe</vt:lpstr>
      <vt:lpstr>Balise &lt;br/&gt; Saut de ligne</vt:lpstr>
      <vt:lpstr>Balise &lt;div&gt;…&lt;/div&gt; division</vt:lpstr>
      <vt:lpstr>Exercice n°1</vt:lpstr>
      <vt:lpstr>Corrigé Exercice 1</vt:lpstr>
      <vt:lpstr>Corrigé Exercice 1 </vt:lpstr>
      <vt:lpstr>Les attributs globaux en HTML</vt:lpstr>
      <vt:lpstr>Les attributs globaux en HTML</vt:lpstr>
      <vt:lpstr>L'attribut name de &lt;a&gt; (remplacé par id en HTML5)</vt:lpstr>
      <vt:lpstr>L'attribut name de &lt;a&gt; (remplacé par id en HTML5)</vt:lpstr>
      <vt:lpstr>L'attribut name de &lt;a&gt; (remplacé par id en HTML5)</vt:lpstr>
      <vt:lpstr>name et id</vt:lpstr>
      <vt:lpstr>Les attributs globaux en HTML</vt:lpstr>
      <vt:lpstr>Les attributs globaux en HTML</vt:lpstr>
      <vt:lpstr>Les attributs globaux en HTML</vt:lpstr>
      <vt:lpstr>Les attributs globaux en HTML</vt:lpstr>
      <vt:lpstr>Les attributs globaux en HTML</vt:lpstr>
      <vt:lpstr>Les attributs globaux en HTML</vt:lpstr>
      <vt:lpstr>Les attributs globaux en HTML</vt:lpstr>
      <vt:lpstr>Les attributs globaux en HTML</vt:lpstr>
      <vt:lpstr>Les attributs globaux en HTML</vt:lpstr>
      <vt:lpstr>Les attributs globaux en HTML</vt:lpstr>
      <vt:lpstr>Quelques nouveaux attributs globaux en HTML5</vt:lpstr>
      <vt:lpstr>Quelques nouveaux attributs globaux en HTML5</vt:lpstr>
      <vt:lpstr>Les caractères spéciaux</vt:lpstr>
      <vt:lpstr>Les caractères spéciaux</vt:lpstr>
      <vt:lpstr>Les caractères spéciaux</vt:lpstr>
      <vt:lpstr>Les caractères spéciaux</vt:lpstr>
      <vt:lpstr>http://alexandre.alapetite.fr/doc-alex/alx_special.html</vt:lpstr>
      <vt:lpstr>Les caractères spéciaux</vt:lpstr>
      <vt:lpstr>Les caractères spéciaux</vt:lpstr>
      <vt:lpstr>Les caractères spéciaux</vt:lpstr>
      <vt:lpstr>Format de la page</vt:lpstr>
      <vt:lpstr>Format de la page</vt:lpstr>
      <vt:lpstr>Les caractères spéciaux</vt:lpstr>
      <vt:lpstr>Balises &lt;ul&gt;&lt;li&gt; et &lt;ol&gt;&lt;li&gt;</vt:lpstr>
      <vt:lpstr>Balises &lt;ul&gt;&lt;li&gt; et &lt;ol&gt;&lt;li&gt;</vt:lpstr>
      <vt:lpstr>Balises &lt;dl&gt;&lt;dt&gt;&lt;dd&gt;</vt:lpstr>
      <vt:lpstr>balise &lt;a&gt;&lt;/a&gt;</vt:lpstr>
      <vt:lpstr>Balise &lt;img…/&gt; image</vt:lpstr>
      <vt:lpstr>Balise &lt;img…/&gt; image</vt:lpstr>
      <vt:lpstr>balise &lt;a&gt;&lt;/a&gt;</vt:lpstr>
      <vt:lpstr>Balise &lt;span&gt;…&lt;/span&gt; ligne</vt:lpstr>
      <vt:lpstr>Balise &lt;em&gt;…&lt;/em&gt; texte en évidence</vt:lpstr>
      <vt:lpstr>Balise &lt;strong&gt;…&lt;/strong&gt;  texte important</vt:lpstr>
      <vt:lpstr>Balise &lt;code&gt;…&lt;/code&gt; code</vt:lpstr>
      <vt:lpstr>Balise &lt;samp&gt;…&lt;/samp&gt;  sortie imprimante</vt:lpstr>
      <vt:lpstr>Balise &lt;dfn&gt;…&lt;/dfn&gt; définition</vt:lpstr>
      <vt:lpstr>Balise &lt;kbd&gt;…&lt;/kbd&gt;  Entrée clavier</vt:lpstr>
      <vt:lpstr>Balise &lt;var&gt;…&lt;/var&gt; variable</vt:lpstr>
      <vt:lpstr>Balise &lt;sub&gt;…&lt;/sub&gt; indice Balise &lt;sup&gt;…&lt;/sup&gt; exposant</vt:lpstr>
      <vt:lpstr>Balise &lt;hr/&gt; Trait et saut de ligne</vt:lpstr>
      <vt:lpstr>Balises &lt;table&gt; &lt;tr&gt; &lt;td&gt;  Définition d'un tableau</vt:lpstr>
      <vt:lpstr>Présentation PowerPoint</vt:lpstr>
      <vt:lpstr>Présentation PowerPoint</vt:lpstr>
      <vt:lpstr>Présentation PowerPoint</vt:lpstr>
      <vt:lpstr>Présentation PowerPoint</vt:lpstr>
      <vt:lpstr>Présentation PowerPoint</vt:lpstr>
      <vt:lpstr>Exercice n°4</vt:lpstr>
      <vt:lpstr>Corrigé exercice n°4</vt:lpstr>
      <vt:lpstr>Balises &lt;th&gt;...&lt;/th&gt;</vt:lpstr>
      <vt:lpstr>Balise &lt;thead&gt; ... &lt;/thead&gt;</vt:lpstr>
      <vt:lpstr>Balise &lt;tfoot&gt; ... &lt;/tfoot&gt;</vt:lpstr>
      <vt:lpstr>Balise &lt;tbody&gt; ... &lt;/tbody&gt;</vt:lpstr>
      <vt:lpstr>Balise &lt;caption&gt; ... &lt;/caption&gt;</vt:lpstr>
      <vt:lpstr>Balises &lt;table&gt; ... au complet</vt:lpstr>
      <vt:lpstr>Balise &lt;td&gt; ... &lt;/td&gt; attributs colspan et rowspan</vt:lpstr>
      <vt:lpstr>Balise &lt;td&gt; ... &lt;/td&gt; attributs colspan et rowspan</vt:lpstr>
      <vt:lpstr>Balise &lt;td&gt; ... &lt;/td&gt; attributs colspan et rowspan</vt:lpstr>
      <vt:lpstr>Balise &lt;td&gt; ... &lt;/td&gt; attributs colspan et rowspan</vt:lpstr>
      <vt:lpstr>Exercice n° 5</vt:lpstr>
      <vt:lpstr>Corrigé exercice n° 5</vt:lpstr>
      <vt:lpstr>Balises &lt;colgroup&gt;…&lt;/colgroup&gt;  et &lt;col&gt;</vt:lpstr>
      <vt:lpstr>Balise &lt;caption&gt;…&lt;/caption&gt; </vt:lpstr>
      <vt:lpstr>Le formulaire</vt:lpstr>
      <vt:lpstr>Le formulaire - saisie.html</vt:lpstr>
      <vt:lpstr>Le formulaire - retour.php</vt:lpstr>
      <vt:lpstr>Le formulaire - fonctionnement</vt:lpstr>
      <vt:lpstr>Le formulaire - fonctionnement</vt:lpstr>
      <vt:lpstr>Le formulaire - fonctionnement</vt:lpstr>
      <vt:lpstr>La balise &lt;form&gt;...&lt;/form&gt;</vt:lpstr>
      <vt:lpstr>La balise &lt;label&gt; ...&lt;/label&gt;</vt:lpstr>
      <vt:lpstr>La balise &lt;input .../&gt;</vt:lpstr>
      <vt:lpstr>La balise &lt;input .../&gt;</vt:lpstr>
      <vt:lpstr>La balise &lt;input .../&gt;</vt:lpstr>
      <vt:lpstr>La balise &lt;input .../&gt;</vt:lpstr>
      <vt:lpstr>La balise &lt;input .../&gt;</vt:lpstr>
      <vt:lpstr>La balise &lt;input .../&gt; paramètres</vt:lpstr>
      <vt:lpstr>La balise &lt;textarea&gt; ...&lt;/textarea&gt;</vt:lpstr>
      <vt:lpstr>La balise &lt;button&gt; ...&lt;/button&gt;</vt:lpstr>
      <vt:lpstr>Les balises &lt;select&gt;, &lt;option&gt; et &lt;optgroup&gt;</vt:lpstr>
      <vt:lpstr>Les balises &lt;select&gt;, &lt;option&gt; et optgroup&gt;</vt:lpstr>
      <vt:lpstr>Les balises &lt;select&gt;, &lt;option&gt; et optgroup&gt;</vt:lpstr>
      <vt:lpstr>Les balises &lt;select&gt;, &lt;option&gt; et optgroup&gt;</vt:lpstr>
      <vt:lpstr>Les balises &lt;fieldset&gt;, &lt;/fieldset&gt;</vt:lpstr>
      <vt:lpstr>HTML input type="tel"</vt:lpstr>
      <vt:lpstr>HTML input type="email"</vt:lpstr>
      <vt:lpstr>HTML input type="url"</vt:lpstr>
      <vt:lpstr>HTML input type="color"</vt:lpstr>
      <vt:lpstr>HTML input type="file"</vt:lpstr>
      <vt:lpstr>HTML input type="number"</vt:lpstr>
      <vt:lpstr>HTML input type="range"</vt:lpstr>
      <vt:lpstr>HTML &lt;output for name form&gt;&lt;/output&gt;</vt:lpstr>
      <vt:lpstr>HTML &lt;output for name form&gt;&lt;/output&gt;</vt:lpstr>
      <vt:lpstr>HTML &lt;output for name form&gt;&lt;/output&gt;</vt:lpstr>
      <vt:lpstr>HTML attribut placeholder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2013-02-19T06:38:23Z</dcterms:created>
  <dcterms:modified xsi:type="dcterms:W3CDTF">2017-10-25T15:01:40Z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TC016745579991</vt:lpwstr>
  </property>
</Properties>
</file>