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7" r:id="rId2"/>
    <p:sldId id="264" r:id="rId3"/>
    <p:sldId id="265" r:id="rId4"/>
    <p:sldId id="273" r:id="rId5"/>
    <p:sldId id="276" r:id="rId6"/>
    <p:sldId id="275" r:id="rId7"/>
    <p:sldId id="258" r:id="rId8"/>
    <p:sldId id="260" r:id="rId9"/>
    <p:sldId id="259" r:id="rId10"/>
    <p:sldId id="272" r:id="rId11"/>
    <p:sldId id="277" r:id="rId12"/>
    <p:sldId id="261" r:id="rId13"/>
    <p:sldId id="262" r:id="rId14"/>
    <p:sldId id="274" r:id="rId15"/>
    <p:sldId id="263" r:id="rId16"/>
    <p:sldId id="266" r:id="rId17"/>
    <p:sldId id="270" r:id="rId18"/>
    <p:sldId id="267" r:id="rId19"/>
    <p:sldId id="269" r:id="rId20"/>
    <p:sldId id="271" r:id="rId21"/>
    <p:sldId id="284" r:id="rId22"/>
    <p:sldId id="282" r:id="rId23"/>
    <p:sldId id="285" r:id="rId24"/>
    <p:sldId id="337" r:id="rId25"/>
    <p:sldId id="280" r:id="rId26"/>
    <p:sldId id="286" r:id="rId27"/>
    <p:sldId id="287" r:id="rId28"/>
    <p:sldId id="281" r:id="rId29"/>
    <p:sldId id="293" r:id="rId30"/>
    <p:sldId id="288" r:id="rId31"/>
    <p:sldId id="295" r:id="rId32"/>
    <p:sldId id="289" r:id="rId33"/>
    <p:sldId id="291" r:id="rId34"/>
    <p:sldId id="292" r:id="rId35"/>
    <p:sldId id="299" r:id="rId36"/>
    <p:sldId id="300" r:id="rId37"/>
    <p:sldId id="301" r:id="rId38"/>
    <p:sldId id="339" r:id="rId39"/>
    <p:sldId id="338" r:id="rId40"/>
    <p:sldId id="302" r:id="rId41"/>
    <p:sldId id="303" r:id="rId42"/>
    <p:sldId id="304" r:id="rId43"/>
    <p:sldId id="305" r:id="rId44"/>
    <p:sldId id="307" r:id="rId45"/>
    <p:sldId id="313" r:id="rId46"/>
    <p:sldId id="311" r:id="rId47"/>
    <p:sldId id="312" r:id="rId48"/>
    <p:sldId id="308" r:id="rId49"/>
    <p:sldId id="310" r:id="rId50"/>
    <p:sldId id="315" r:id="rId51"/>
    <p:sldId id="316" r:id="rId52"/>
    <p:sldId id="317" r:id="rId53"/>
    <p:sldId id="332" r:id="rId54"/>
    <p:sldId id="318" r:id="rId55"/>
    <p:sldId id="324" r:id="rId56"/>
    <p:sldId id="319" r:id="rId57"/>
    <p:sldId id="325" r:id="rId58"/>
    <p:sldId id="326" r:id="rId59"/>
    <p:sldId id="320" r:id="rId60"/>
    <p:sldId id="321" r:id="rId61"/>
    <p:sldId id="322" r:id="rId62"/>
    <p:sldId id="335" r:id="rId63"/>
    <p:sldId id="333" r:id="rId64"/>
    <p:sldId id="323" r:id="rId65"/>
    <p:sldId id="327" r:id="rId66"/>
    <p:sldId id="328" r:id="rId67"/>
    <p:sldId id="329" r:id="rId68"/>
    <p:sldId id="336" r:id="rId69"/>
    <p:sldId id="331" r:id="rId70"/>
    <p:sldId id="330" r:id="rId71"/>
    <p:sldId id="334" r:id="rId7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8" autoAdjust="0"/>
    <p:restoredTop sz="98559" autoAdjust="0"/>
  </p:normalViewPr>
  <p:slideViewPr>
    <p:cSldViewPr>
      <p:cViewPr>
        <p:scale>
          <a:sx n="75" d="100"/>
          <a:sy n="75" d="100"/>
        </p:scale>
        <p:origin x="-1998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A1377-4FCA-4C46-AC2F-A28B4DC4A1DC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463DE-5FA9-4CBC-87C1-1FFFD7959E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86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Rigoureuse &amp;  Indentation:</a:t>
            </a:r>
          </a:p>
          <a:p>
            <a:r>
              <a:rPr lang="fr-FR" dirty="0" smtClean="0"/>
              <a:t>afin qu'il soit abordable pour d'autres développeurs</a:t>
            </a:r>
          </a:p>
          <a:p>
            <a:r>
              <a:rPr lang="fr-FR" dirty="0" smtClean="0"/>
              <a:t>on peut visuellement repérer très facilement tout oubli de « fin</a:t>
            </a:r>
            <a:r>
              <a:rPr lang="fr-FR" baseline="0" dirty="0" smtClean="0"/>
              <a:t> ou </a:t>
            </a:r>
            <a:r>
              <a:rPr lang="fr-FR" baseline="0" dirty="0" err="1" smtClean="0"/>
              <a:t>finsi</a:t>
            </a:r>
            <a:r>
              <a:rPr lang="fr-FR" dirty="0" smtClean="0"/>
              <a:t>. De plus, </a:t>
            </a:r>
          </a:p>
          <a:p>
            <a:r>
              <a:rPr lang="fr-FR" dirty="0" smtClean="0"/>
              <a:t>on a une séparation claire entre le contenu de chaque bloc de code, ce qui améliore la lisibilité.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463DE-5FA9-4CBC-87C1-1FFFD7959E9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73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463DE-5FA9-4CBC-87C1-1FFFD7959E9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40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463DE-5FA9-4CBC-87C1-1FFFD7959E9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16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463DE-5FA9-4CBC-87C1-1FFFD7959E9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161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463DE-5FA9-4CBC-87C1-1FFFD7959E9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161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463DE-5FA9-4CBC-87C1-1FFFD7959E90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20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81D-F048-4C50-B877-91C2F0733629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86C5-E8DB-4257-AB2C-F9ACAB0AA52D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81D-F048-4C50-B877-91C2F0733629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86C5-E8DB-4257-AB2C-F9ACAB0AA52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81D-F048-4C50-B877-91C2F0733629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86C5-E8DB-4257-AB2C-F9ACAB0AA52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81D-F048-4C50-B877-91C2F0733629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86C5-E8DB-4257-AB2C-F9ACAB0AA52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81D-F048-4C50-B877-91C2F0733629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86C5-E8DB-4257-AB2C-F9ACAB0AA52D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81D-F048-4C50-B877-91C2F0733629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86C5-E8DB-4257-AB2C-F9ACAB0AA52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81D-F048-4C50-B877-91C2F0733629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86C5-E8DB-4257-AB2C-F9ACAB0AA52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81D-F048-4C50-B877-91C2F0733629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86C5-E8DB-4257-AB2C-F9ACAB0AA52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81D-F048-4C50-B877-91C2F0733629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86C5-E8DB-4257-AB2C-F9ACAB0AA52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81D-F048-4C50-B877-91C2F0733629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86C5-E8DB-4257-AB2C-F9ACAB0AA52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781D-F048-4C50-B877-91C2F0733629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8D86C5-E8DB-4257-AB2C-F9ACAB0AA52D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F5781D-F048-4C50-B877-91C2F0733629}" type="datetimeFigureOut">
              <a:rPr lang="fr-FR" smtClean="0"/>
              <a:t>23/09/2017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8D86C5-E8DB-4257-AB2C-F9ACAB0AA52D}" type="slidenum">
              <a:rPr lang="fr-FR" smtClean="0"/>
              <a:t>‹#›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10376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générale d'un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algorithme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7624" y="2220650"/>
            <a:ext cx="6696744" cy="3507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784" tIns="60306" rIns="50784" bIns="6030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haroni" pitchFamily="2" charset="-79"/>
                <a:cs typeface="Aharoni" pitchFamily="2" charset="-79"/>
              </a:rPr>
              <a:t>ALGORITHME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aco"/>
                <a:cs typeface="Arial" pitchFamily="34" charset="0"/>
              </a:rPr>
              <a:t> </a:t>
            </a:r>
            <a:r>
              <a:rPr lang="fr-FR" sz="1600" i="1" dirty="0">
                <a:solidFill>
                  <a:schemeClr val="bg1"/>
                </a:solidFill>
                <a:latin typeface="Monaco"/>
                <a:cs typeface="Arial" pitchFamily="34" charset="0"/>
              </a:rPr>
              <a:t> </a:t>
            </a:r>
            <a:r>
              <a:rPr lang="fr-FR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&lt;nom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_algorithme&gt;</a:t>
            </a:r>
            <a:endParaRPr lang="fr-FR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endParaRPr lang="fr-FR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&lt;Déclaration des données&gt;</a:t>
            </a:r>
            <a:br>
              <a:rPr lang="fr-FR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DEBUT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Monaco"/>
                <a:cs typeface="Arial" pitchFamily="34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Monaco"/>
                <a:cs typeface="Arial" pitchFamily="34" charset="0"/>
              </a:rPr>
            </a:b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Monaco"/>
                <a:cs typeface="Arial" pitchFamily="34" charset="0"/>
              </a:rPr>
              <a:t>    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onac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chemeClr val="bg1"/>
              </a:solidFill>
              <a:latin typeface="Monac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&lt; Traitement &gt;</a:t>
            </a:r>
            <a:endParaRPr lang="fr-FR" sz="16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onac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chemeClr val="bg1"/>
              </a:solidFill>
              <a:latin typeface="Monac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aco"/>
                <a:cs typeface="Arial" pitchFamily="34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aco"/>
                <a:cs typeface="Arial" pitchFamily="34" charset="0"/>
              </a:rPr>
            </a:br>
            <a:r>
              <a:rPr lang="fr-FR" sz="16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FIN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b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43608" y="2204864"/>
            <a:ext cx="3348372" cy="38288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48064" y="2276872"/>
            <a:ext cx="2736304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L’en-tête : Permet d’identifier un algorithme  </a:t>
            </a:r>
            <a:endParaRPr lang="fr-FR" dirty="0"/>
          </a:p>
        </p:txBody>
      </p:sp>
      <p:sp>
        <p:nvSpPr>
          <p:cNvPr id="15" name="Étoile à 8 branches 14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1331640" y="3520166"/>
            <a:ext cx="0" cy="1565018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061864"/>
            <a:ext cx="3960440" cy="494928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 opérateurs binaires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975260"/>
            <a:ext cx="4114800" cy="411002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fr-FR" sz="2000" dirty="0"/>
              <a:t> : </a:t>
            </a:r>
            <a:r>
              <a:rPr lang="fr-FR" sz="2000" dirty="0" smtClean="0"/>
              <a:t>Addition</a:t>
            </a:r>
            <a:endParaRPr lang="fr-FR" sz="2000" dirty="0"/>
          </a:p>
          <a:p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2000" dirty="0"/>
              <a:t> : </a:t>
            </a:r>
            <a:r>
              <a:rPr lang="fr-FR" sz="2000" dirty="0" smtClean="0"/>
              <a:t>Soustraction</a:t>
            </a:r>
            <a:endParaRPr lang="fr-FR" sz="2000" dirty="0"/>
          </a:p>
          <a:p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fr-FR" sz="2000" dirty="0"/>
              <a:t> : </a:t>
            </a:r>
            <a:r>
              <a:rPr lang="fr-FR" sz="2000" dirty="0" smtClean="0"/>
              <a:t>Multiplication</a:t>
            </a:r>
            <a:endParaRPr lang="fr-FR" sz="2000" dirty="0"/>
          </a:p>
          <a:p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fr-FR" sz="2000" dirty="0"/>
              <a:t> : </a:t>
            </a:r>
            <a:r>
              <a:rPr lang="fr-FR" sz="2000" dirty="0" smtClean="0"/>
              <a:t>Division</a:t>
            </a:r>
            <a:endParaRPr lang="fr-FR" sz="2000" dirty="0"/>
          </a:p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fr-FR" sz="2000" dirty="0" smtClean="0"/>
              <a:t> : le reste de la division entière </a:t>
            </a:r>
            <a:r>
              <a:rPr lang="fr-FR" sz="2000" dirty="0"/>
              <a:t>d'un entier par un </a:t>
            </a:r>
            <a:r>
              <a:rPr lang="fr-FR" sz="2000" dirty="0" smtClean="0"/>
              <a:t>autre</a:t>
            </a:r>
          </a:p>
          <a:p>
            <a:pPr marL="0" indent="0">
              <a:buNone/>
            </a:pPr>
            <a:endParaRPr lang="fr-FR" sz="1000" dirty="0" smtClean="0"/>
          </a:p>
          <a:p>
            <a:pPr algn="just"/>
            <a:r>
              <a:rPr lang="fr-FR" sz="2000" dirty="0"/>
              <a:t> </a:t>
            </a:r>
            <a:r>
              <a:rPr lang="fr-FR" sz="2000" b="1" dirty="0"/>
              <a:t>DIV</a:t>
            </a:r>
            <a:r>
              <a:rPr lang="fr-FR" sz="2000" dirty="0"/>
              <a:t> : (se lit Modulo), </a:t>
            </a:r>
            <a:r>
              <a:rPr lang="fr-FR" sz="2000" dirty="0" smtClean="0"/>
              <a:t>le </a:t>
            </a:r>
            <a:r>
              <a:rPr lang="fr-FR" sz="2000" dirty="0"/>
              <a:t>résultat de la division entière d'un nombre par un autre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510342" y="836712"/>
            <a:ext cx="432048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Opérateurs relationnels</a:t>
            </a:r>
            <a:endParaRPr lang="fr-FR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724128" y="1988840"/>
            <a:ext cx="2890664" cy="773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&lt; , &gt;,  ≤ , ≥ , ≠ , =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3005" y="3103343"/>
            <a:ext cx="3296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opérateurs logiques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044" y="3565008"/>
            <a:ext cx="374475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Étoile à 8 branches 7"/>
          <p:cNvSpPr/>
          <p:nvPr/>
        </p:nvSpPr>
        <p:spPr>
          <a:xfrm>
            <a:off x="8604448" y="6237312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8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 &amp; MOD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Fonction  : DIV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Exemple :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b="1" dirty="0" smtClean="0"/>
              <a:t>Fonction</a:t>
            </a:r>
            <a:r>
              <a:rPr lang="fr-FR" dirty="0"/>
              <a:t> </a:t>
            </a:r>
            <a:r>
              <a:rPr lang="fr-FR" b="1" dirty="0"/>
              <a:t>MOD</a:t>
            </a:r>
            <a:r>
              <a:rPr lang="fr-FR" dirty="0"/>
              <a:t> </a:t>
            </a:r>
            <a:r>
              <a:rPr lang="fr-FR" dirty="0" smtClean="0"/>
              <a:t>(7 </a:t>
            </a:r>
            <a:r>
              <a:rPr lang="fr-FR" dirty="0"/>
              <a:t>MOD 2 = 1</a:t>
            </a:r>
          </a:p>
          <a:p>
            <a:pPr marL="0" indent="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       Exemple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</a:t>
            </a:r>
            <a:endParaRPr lang="fr-FR" dirty="0"/>
          </a:p>
          <a:p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347864" y="2989716"/>
            <a:ext cx="28803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fr-FR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2 = 3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203848" y="4941168"/>
            <a:ext cx="28803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fr-FR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Étoile à 8 branches 5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6424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Exercice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77281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1- Quelles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seront les valeurs des variables A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B, C et X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après exécution des instructions suivantes ?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2339752" y="2636912"/>
            <a:ext cx="4032448" cy="403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ALGORITHME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TEST</a:t>
            </a:r>
          </a:p>
          <a:p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 A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Entier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C : Réel</a:t>
            </a:r>
          </a:p>
          <a:p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CONSTANTE 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3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DEBUT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20</a:t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 DIV 3</a:t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← A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12/5</a:t>
            </a:r>
          </a:p>
          <a:p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|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X ← C*2</a:t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|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← B – A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</a:t>
            </a:r>
          </a:p>
        </p:txBody>
      </p:sp>
      <p:sp>
        <p:nvSpPr>
          <p:cNvPr id="7" name="Étoile à 8 branches 6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14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3808" y="764704"/>
            <a:ext cx="4381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Lecture et Ecriture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520" y="1772816"/>
            <a:ext cx="87129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r-FR" sz="2600" b="1" dirty="0">
                <a:latin typeface="Times New Roman" pitchFamily="18" charset="0"/>
                <a:cs typeface="Times New Roman" pitchFamily="18" charset="0"/>
              </a:rPr>
              <a:t>Pour afficher un message  : </a:t>
            </a:r>
          </a:p>
          <a:p>
            <a:pPr algn="ctr"/>
            <a:r>
              <a:rPr lang="fr-FR" sz="2400" b="1" dirty="0">
                <a:solidFill>
                  <a:srgbClr val="7030A0"/>
                </a:solidFill>
              </a:rPr>
              <a:t>ECRIRE</a:t>
            </a:r>
            <a:r>
              <a:rPr lang="fr-FR" b="1" dirty="0"/>
              <a:t> </a:t>
            </a:r>
            <a:r>
              <a:rPr lang="fr-FR" dirty="0"/>
              <a:t>ou</a:t>
            </a:r>
            <a:r>
              <a:rPr lang="fr-FR" sz="2400" b="1" dirty="0">
                <a:solidFill>
                  <a:srgbClr val="7030A0"/>
                </a:solidFill>
              </a:rPr>
              <a:t> AFFICHER   </a:t>
            </a:r>
          </a:p>
          <a:p>
            <a:pPr algn="ctr"/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/>
              <a:t>En anglais : </a:t>
            </a:r>
            <a:r>
              <a:rPr lang="fr-FR" sz="2400" b="1" dirty="0" smtClean="0">
                <a:solidFill>
                  <a:srgbClr val="7030A0"/>
                </a:solidFill>
              </a:rPr>
              <a:t>WRITE</a:t>
            </a:r>
            <a:r>
              <a:rPr lang="fr-FR" dirty="0" smtClean="0"/>
              <a:t> , </a:t>
            </a:r>
            <a:r>
              <a:rPr lang="fr-FR" sz="2400" b="1" dirty="0" smtClean="0">
                <a:solidFill>
                  <a:srgbClr val="7030A0"/>
                </a:solidFill>
              </a:rPr>
              <a:t>PRINT</a:t>
            </a:r>
            <a:r>
              <a:rPr lang="fr-FR" dirty="0"/>
              <a:t>, </a:t>
            </a:r>
            <a:r>
              <a:rPr lang="fr-FR" sz="2400" b="1" dirty="0">
                <a:solidFill>
                  <a:srgbClr val="7030A0"/>
                </a:solidFill>
              </a:rPr>
              <a:t>DISPLAY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1520" y="2996952"/>
            <a:ext cx="8229600" cy="1709544"/>
          </a:xfrm>
        </p:spPr>
        <p:txBody>
          <a:bodyPr/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Syntaxe : </a:t>
            </a:r>
          </a:p>
          <a:p>
            <a:pPr marL="0" indent="0"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231740" y="3429000"/>
            <a:ext cx="2880320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b="1" dirty="0" smtClean="0"/>
              <a:t> (message)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520" y="4293096"/>
            <a:ext cx="828092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Exemple 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fr-FR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154472" y="4851995"/>
            <a:ext cx="3425640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/>
              <a:t>"</a:t>
            </a:r>
            <a:r>
              <a:rPr lang="fr-FR" dirty="0" smtClean="0"/>
              <a:t>HELLO WORD</a:t>
            </a:r>
            <a:r>
              <a:rPr lang="fr-FR" dirty="0"/>
              <a:t>"</a:t>
            </a:r>
            <a:r>
              <a:rPr lang="fr-FR" dirty="0" smtClean="0"/>
              <a:t> )   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154472" y="5877272"/>
            <a:ext cx="3425640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b="1" dirty="0" smtClean="0"/>
              <a:t> </a:t>
            </a:r>
            <a:r>
              <a:rPr lang="fr-FR" dirty="0" smtClean="0"/>
              <a:t>(25 )  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012160" y="488974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Affiche  la </a:t>
            </a:r>
            <a:r>
              <a:rPr lang="fr-FR" dirty="0"/>
              <a:t>chaîne </a:t>
            </a:r>
            <a:endParaRPr lang="fr-FR" dirty="0" smtClean="0"/>
          </a:p>
          <a:p>
            <a:pPr algn="ctr"/>
            <a:r>
              <a:rPr lang="fr-FR" dirty="0" smtClean="0"/>
              <a:t>‘HELLO WORD</a:t>
            </a:r>
            <a:r>
              <a:rPr lang="fr-FR" i="1" dirty="0" smtClean="0"/>
              <a:t> </a:t>
            </a:r>
            <a:r>
              <a:rPr lang="fr-FR" i="1" dirty="0"/>
              <a:t>'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64560" y="595102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Affiche le nombre 25 </a:t>
            </a:r>
            <a:endParaRPr lang="fr-FR" dirty="0"/>
          </a:p>
        </p:txBody>
      </p:sp>
      <p:sp>
        <p:nvSpPr>
          <p:cNvPr id="13" name="Étoile à 8 branches 12"/>
          <p:cNvSpPr/>
          <p:nvPr/>
        </p:nvSpPr>
        <p:spPr>
          <a:xfrm>
            <a:off x="8604448" y="6237312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97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animBg="1"/>
      <p:bldP spid="7" grpId="0"/>
      <p:bldP spid="9" grpId="0" animBg="1"/>
      <p:bldP spid="10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3808" y="764704"/>
            <a:ext cx="4381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Lecture et Ecriture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520" y="1772816"/>
            <a:ext cx="8712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r-FR" sz="2600" b="1" dirty="0">
                <a:latin typeface="Times New Roman" pitchFamily="18" charset="0"/>
                <a:cs typeface="Times New Roman" pitchFamily="18" charset="0"/>
              </a:rPr>
              <a:t>Pour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saisir une donnée   </a:t>
            </a:r>
            <a:r>
              <a:rPr lang="fr-FR" sz="2600" b="1" dirty="0">
                <a:latin typeface="Times New Roman" pitchFamily="18" charset="0"/>
                <a:cs typeface="Times New Roman" pitchFamily="18" charset="0"/>
              </a:rPr>
              <a:t>: </a:t>
            </a:r>
          </a:p>
          <a:p>
            <a:pPr algn="ctr"/>
            <a:r>
              <a:rPr lang="fr-FR" sz="2400" b="1" dirty="0" smtClean="0">
                <a:solidFill>
                  <a:srgbClr val="7030A0"/>
                </a:solidFill>
              </a:rPr>
              <a:t>LIRE </a:t>
            </a:r>
            <a:r>
              <a:rPr lang="fr-FR" dirty="0" smtClean="0"/>
              <a:t>( </a:t>
            </a:r>
            <a:r>
              <a:rPr lang="fr-FR" sz="2400" b="1" dirty="0" smtClean="0">
                <a:solidFill>
                  <a:srgbClr val="7030A0"/>
                </a:solidFill>
              </a:rPr>
              <a:t>READ 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1520" y="2996952"/>
            <a:ext cx="8229600" cy="1709544"/>
          </a:xfrm>
        </p:spPr>
        <p:txBody>
          <a:bodyPr/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Syntaxe : </a:t>
            </a:r>
          </a:p>
          <a:p>
            <a:pPr marL="0" indent="0"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231740" y="3429000"/>
            <a:ext cx="2880320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LIRE </a:t>
            </a:r>
            <a:r>
              <a:rPr lang="fr-FR" b="1" dirty="0" smtClean="0"/>
              <a:t>(donnée)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520" y="4293096"/>
            <a:ext cx="828092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Exemple 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fr-FR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154472" y="4851995"/>
            <a:ext cx="3425640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LIRE </a:t>
            </a:r>
            <a:r>
              <a:rPr lang="fr-FR" dirty="0" smtClean="0"/>
              <a:t>(15 )   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154472" y="5877272"/>
            <a:ext cx="3425640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LIRE </a:t>
            </a:r>
            <a:r>
              <a:rPr lang="fr-FR" dirty="0" smtClean="0"/>
              <a:t>(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dirty="0" smtClean="0"/>
              <a:t>Bonjour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dirty="0" smtClean="0"/>
              <a:t> )  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012160" y="48897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Saisie la valeur  15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64560" y="595102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Saisie la chaine de caractère Bonjour </a:t>
            </a:r>
            <a:endParaRPr lang="fr-FR" dirty="0"/>
          </a:p>
        </p:txBody>
      </p:sp>
      <p:sp>
        <p:nvSpPr>
          <p:cNvPr id="13" name="Étoile à 8 branches 12"/>
          <p:cNvSpPr/>
          <p:nvPr/>
        </p:nvSpPr>
        <p:spPr>
          <a:xfrm>
            <a:off x="8604448" y="6237312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38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animBg="1"/>
      <p:bldP spid="7" grpId="0"/>
      <p:bldP spid="9" grpId="0" animBg="1"/>
      <p:bldP spid="10" grpId="0" animBg="1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a-conjugaison.nouvelobs.com/img/exercice/exerc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2896"/>
            <a:ext cx="512822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Étoile à 8 branches 5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3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de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Contrôle 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onditionnelle 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27584" y="1844824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1- Structure de contrôle Conditionnelle simple :      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259632" y="2348880"/>
            <a:ext cx="8229600" cy="864096"/>
          </a:xfrm>
        </p:spPr>
        <p:txBody>
          <a:bodyPr/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Syntaxe : </a:t>
            </a:r>
          </a:p>
          <a:p>
            <a:pPr marL="0" indent="0"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87624" y="486916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Exemple 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699792" y="5253880"/>
            <a:ext cx="4256980" cy="1343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FFFF00"/>
                </a:solidFill>
              </a:rPr>
              <a:t>SI </a:t>
            </a:r>
            <a:r>
              <a:rPr lang="fr-FR" sz="1600" dirty="0" smtClean="0"/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(moyenne &gt; 10 ) 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</a:rPr>
              <a:t>        ALORS    </a:t>
            </a:r>
            <a:r>
              <a:rPr lang="fr-FR" sz="1600" dirty="0" smtClean="0"/>
              <a:t> ECRIRE(</a:t>
            </a:r>
            <a:r>
              <a:rPr lang="fr-FR" sz="1600" dirty="0"/>
              <a:t>"</a:t>
            </a:r>
            <a:r>
              <a:rPr lang="fr-FR" sz="1600" dirty="0" smtClean="0"/>
              <a:t> Admis")</a:t>
            </a:r>
          </a:p>
          <a:p>
            <a:pPr>
              <a:lnSpc>
                <a:spcPct val="150000"/>
              </a:lnSpc>
            </a:pPr>
            <a:r>
              <a:rPr lang="fr-FR" sz="1600" dirty="0" smtClean="0"/>
              <a:t> </a:t>
            </a:r>
            <a:r>
              <a:rPr lang="fr-FR" sz="2000" b="1" dirty="0" smtClean="0">
                <a:solidFill>
                  <a:srgbClr val="FFFF00"/>
                </a:solidFill>
              </a:rPr>
              <a:t>FIN </a:t>
            </a:r>
            <a:r>
              <a:rPr lang="fr-FR" sz="2000" b="1" dirty="0">
                <a:solidFill>
                  <a:srgbClr val="FFFF00"/>
                </a:solidFill>
              </a:rPr>
              <a:t>SI   </a:t>
            </a:r>
          </a:p>
        </p:txBody>
      </p:sp>
      <p:sp>
        <p:nvSpPr>
          <p:cNvPr id="11" name="Étoile à 8 branches 10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12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763688" y="2835350"/>
            <a:ext cx="3312367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FFFF00"/>
                </a:solidFill>
              </a:rPr>
              <a:t>SI </a:t>
            </a:r>
            <a:r>
              <a:rPr lang="fr-FR" sz="1600" dirty="0"/>
              <a:t>&lt; condition</a:t>
            </a:r>
            <a:r>
              <a:rPr lang="fr-FR" sz="1600" dirty="0" smtClean="0"/>
              <a:t>&gt;</a:t>
            </a:r>
          </a:p>
          <a:p>
            <a:pPr>
              <a:lnSpc>
                <a:spcPct val="200000"/>
              </a:lnSpc>
            </a:pPr>
            <a:r>
              <a:rPr lang="fr-FR" sz="1600" dirty="0" smtClean="0"/>
              <a:t>  </a:t>
            </a:r>
            <a:r>
              <a:rPr lang="fr-FR" sz="2000" b="1" dirty="0" smtClean="0">
                <a:solidFill>
                  <a:srgbClr val="FFFF00"/>
                </a:solidFill>
              </a:rPr>
              <a:t>     ALORS  </a:t>
            </a:r>
            <a:r>
              <a:rPr lang="fr-FR" sz="1600" dirty="0" smtClean="0"/>
              <a:t>&lt;Traitements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1&gt;</a:t>
            </a:r>
          </a:p>
          <a:p>
            <a:pPr>
              <a:lnSpc>
                <a:spcPct val="200000"/>
              </a:lnSpc>
            </a:pPr>
            <a:r>
              <a:rPr lang="fr-FR" sz="1600" dirty="0" smtClean="0"/>
              <a:t> </a:t>
            </a:r>
            <a:r>
              <a:rPr lang="fr-FR" sz="2000" b="1" dirty="0" smtClean="0">
                <a:solidFill>
                  <a:srgbClr val="FFFF00"/>
                </a:solidFill>
              </a:rPr>
              <a:t>FIN </a:t>
            </a:r>
            <a:r>
              <a:rPr lang="fr-FR" sz="2000" b="1" dirty="0">
                <a:solidFill>
                  <a:srgbClr val="FFFF00"/>
                </a:solidFill>
              </a:rPr>
              <a:t>SI   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2123728" y="3319709"/>
            <a:ext cx="0" cy="88980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987824" y="5684901"/>
            <a:ext cx="0" cy="55241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5526466" y="2835350"/>
            <a:ext cx="307798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fr-FR" b="1" dirty="0" smtClean="0">
                <a:solidFill>
                  <a:srgbClr val="FFFF00"/>
                </a:solidFill>
              </a:rPr>
              <a:t>IF   </a:t>
            </a:r>
            <a:r>
              <a:rPr lang="fr-FR" sz="1400" dirty="0" smtClean="0"/>
              <a:t>&lt; </a:t>
            </a:r>
            <a:r>
              <a:rPr lang="fr-FR" sz="1400" dirty="0"/>
              <a:t>condition&gt;  </a:t>
            </a:r>
            <a:endParaRPr lang="fr-FR" sz="1400" dirty="0" smtClean="0"/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rgbClr val="FFFF00"/>
                </a:solidFill>
              </a:rPr>
              <a:t> </a:t>
            </a:r>
            <a:r>
              <a:rPr lang="fr-FR" b="1" dirty="0" smtClean="0">
                <a:solidFill>
                  <a:srgbClr val="FFFF00"/>
                </a:solidFill>
              </a:rPr>
              <a:t>      THEN  </a:t>
            </a:r>
            <a:r>
              <a:rPr lang="fr-FR" sz="1400" dirty="0" smtClean="0"/>
              <a:t> &lt; Traitements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1&gt;</a:t>
            </a:r>
            <a:r>
              <a:rPr lang="fr-FR" sz="14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fr-FR" b="1" dirty="0" smtClean="0">
                <a:solidFill>
                  <a:srgbClr val="FFFF00"/>
                </a:solidFill>
              </a:rPr>
              <a:t>END IF   </a:t>
            </a:r>
            <a:endParaRPr lang="fr-FR" b="1" dirty="0">
              <a:solidFill>
                <a:srgbClr val="FFFF00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5796136" y="3491991"/>
            <a:ext cx="0" cy="601772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7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de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Contrôle 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onditionnelle 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27584" y="1844824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- Structure de Contrôle Conditionnelle à forme alternative : 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339753" y="2708920"/>
            <a:ext cx="2808312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FFF00"/>
                </a:solidFill>
              </a:rPr>
              <a:t>SI </a:t>
            </a:r>
            <a:r>
              <a:rPr lang="fr-FR" sz="1400" dirty="0"/>
              <a:t>&lt; condition&gt;  </a:t>
            </a:r>
            <a:endParaRPr lang="fr-FR" sz="1400" dirty="0" smtClean="0"/>
          </a:p>
          <a:p>
            <a:r>
              <a:rPr lang="fr-FR" b="1" dirty="0">
                <a:solidFill>
                  <a:srgbClr val="FFFF00"/>
                </a:solidFill>
              </a:rPr>
              <a:t> </a:t>
            </a:r>
            <a:r>
              <a:rPr lang="fr-FR" b="1" dirty="0" smtClean="0">
                <a:solidFill>
                  <a:srgbClr val="FFFF00"/>
                </a:solidFill>
              </a:rPr>
              <a:t>      ALORS</a:t>
            </a:r>
            <a:endParaRPr lang="fr-FR" b="1" dirty="0">
              <a:solidFill>
                <a:srgbClr val="FFFF00"/>
              </a:solidFill>
            </a:endParaRPr>
          </a:p>
          <a:p>
            <a:r>
              <a:rPr lang="fr-FR" sz="1400" dirty="0"/>
              <a:t>   </a:t>
            </a:r>
            <a:r>
              <a:rPr lang="fr-FR" sz="1400" dirty="0" smtClean="0"/>
              <a:t>                     </a:t>
            </a:r>
            <a:r>
              <a:rPr lang="fr-FR" sz="1400" dirty="0"/>
              <a:t>&lt;</a:t>
            </a:r>
            <a:r>
              <a:rPr lang="fr-FR" sz="1400" dirty="0" smtClean="0"/>
              <a:t>Traitements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1&gt;</a:t>
            </a:r>
            <a:r>
              <a:rPr lang="fr-FR" sz="1400" dirty="0" smtClean="0"/>
              <a:t> </a:t>
            </a:r>
          </a:p>
          <a:p>
            <a:r>
              <a:rPr lang="fr-FR" sz="1400" dirty="0" smtClean="0"/>
              <a:t>         </a:t>
            </a:r>
            <a:r>
              <a:rPr lang="fr-FR" b="1" dirty="0" smtClean="0">
                <a:solidFill>
                  <a:srgbClr val="FFFF00"/>
                </a:solidFill>
              </a:rPr>
              <a:t>SINON</a:t>
            </a:r>
            <a:r>
              <a:rPr lang="fr-FR" sz="1400" dirty="0" smtClean="0"/>
              <a:t> </a:t>
            </a:r>
          </a:p>
          <a:p>
            <a:r>
              <a:rPr lang="fr-FR" sz="1400" dirty="0" smtClean="0"/>
              <a:t>                       &lt;Traitements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2&gt;</a:t>
            </a:r>
            <a:endParaRPr lang="fr-FR" sz="1400" dirty="0"/>
          </a:p>
          <a:p>
            <a:r>
              <a:rPr lang="fr-FR" b="1" dirty="0">
                <a:solidFill>
                  <a:srgbClr val="FFFF00"/>
                </a:solidFill>
              </a:rPr>
              <a:t>FIN SI   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259632" y="2348880"/>
            <a:ext cx="8229600" cy="792088"/>
          </a:xfrm>
        </p:spPr>
        <p:txBody>
          <a:bodyPr/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Syntaxe : </a:t>
            </a:r>
          </a:p>
          <a:p>
            <a:pPr marL="0" indent="0"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87624" y="4581128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Exemple 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699792" y="5013176"/>
            <a:ext cx="425698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FFFF00"/>
                </a:solidFill>
              </a:rPr>
              <a:t>SI </a:t>
            </a:r>
            <a:r>
              <a:rPr lang="fr-FR" sz="1600" dirty="0" smtClean="0"/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(moyenne </a:t>
            </a:r>
            <a:r>
              <a:rPr lang="fr-FR" sz="2000" dirty="0"/>
              <a:t> ≥ 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10 ) </a:t>
            </a:r>
          </a:p>
          <a:p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2000" b="1" dirty="0" smtClean="0">
                <a:solidFill>
                  <a:srgbClr val="FFFF00"/>
                </a:solidFill>
              </a:rPr>
              <a:t>ALORS</a:t>
            </a:r>
            <a:endParaRPr lang="fr-FR" sz="2000" b="1" dirty="0">
              <a:solidFill>
                <a:srgbClr val="FFFF00"/>
              </a:solidFill>
            </a:endParaRPr>
          </a:p>
          <a:p>
            <a:r>
              <a:rPr lang="fr-FR" sz="1600" dirty="0"/>
              <a:t>   </a:t>
            </a:r>
            <a:r>
              <a:rPr lang="fr-FR" sz="1600" dirty="0" smtClean="0"/>
              <a:t>              ECRIRE(</a:t>
            </a:r>
            <a:r>
              <a:rPr lang="fr-FR" sz="1600" dirty="0"/>
              <a:t>"</a:t>
            </a:r>
            <a:r>
              <a:rPr lang="fr-FR" sz="1600" dirty="0" smtClean="0"/>
              <a:t> Admis</a:t>
            </a:r>
            <a:r>
              <a:rPr lang="fr-FR" sz="1600" dirty="0"/>
              <a:t>"</a:t>
            </a:r>
            <a:r>
              <a:rPr lang="fr-FR" sz="1600" dirty="0" smtClean="0"/>
              <a:t>) </a:t>
            </a:r>
          </a:p>
          <a:p>
            <a:r>
              <a:rPr lang="fr-FR" sz="1600" dirty="0"/>
              <a:t> </a:t>
            </a:r>
            <a:r>
              <a:rPr lang="fr-FR" sz="1600" dirty="0" smtClean="0"/>
              <a:t>       </a:t>
            </a:r>
            <a:r>
              <a:rPr lang="fr-FR" sz="2000" b="1" dirty="0" smtClean="0">
                <a:solidFill>
                  <a:srgbClr val="FFFF00"/>
                </a:solidFill>
              </a:rPr>
              <a:t>SINON</a:t>
            </a:r>
            <a:endParaRPr lang="fr-FR" sz="2000" b="1" dirty="0">
              <a:solidFill>
                <a:srgbClr val="FFFF00"/>
              </a:solidFill>
            </a:endParaRPr>
          </a:p>
          <a:p>
            <a:r>
              <a:rPr lang="fr-FR" sz="1600" dirty="0"/>
              <a:t> </a:t>
            </a:r>
            <a:r>
              <a:rPr lang="fr-FR" sz="1600" dirty="0" smtClean="0"/>
              <a:t>               ECRIRE</a:t>
            </a:r>
            <a:r>
              <a:rPr lang="fr-FR" sz="1600" dirty="0"/>
              <a:t>(" </a:t>
            </a:r>
            <a:r>
              <a:rPr lang="fr-FR" sz="1600" dirty="0" smtClean="0"/>
              <a:t>Refusé") </a:t>
            </a:r>
            <a:endParaRPr lang="fr-FR" sz="1600" dirty="0"/>
          </a:p>
          <a:p>
            <a:r>
              <a:rPr lang="fr-FR" sz="2000" b="1" dirty="0">
                <a:solidFill>
                  <a:srgbClr val="FFFF00"/>
                </a:solidFill>
              </a:rPr>
              <a:t>FIN SI   </a:t>
            </a:r>
          </a:p>
        </p:txBody>
      </p:sp>
      <p:sp>
        <p:nvSpPr>
          <p:cNvPr id="11" name="Étoile à 8 branches 10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13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2699792" y="3128154"/>
            <a:ext cx="0" cy="1033739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87824" y="5350569"/>
            <a:ext cx="0" cy="1033739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5552616" y="2708920"/>
            <a:ext cx="2808312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rgbClr val="FFFF00"/>
                </a:solidFill>
              </a:rPr>
              <a:t>IF</a:t>
            </a:r>
            <a:r>
              <a:rPr lang="fr-FR" sz="1400" dirty="0" smtClean="0"/>
              <a:t>&lt; </a:t>
            </a:r>
            <a:r>
              <a:rPr lang="fr-FR" sz="1400" dirty="0"/>
              <a:t>condition&gt;  </a:t>
            </a:r>
            <a:endParaRPr lang="fr-FR" sz="1400" dirty="0" smtClean="0"/>
          </a:p>
          <a:p>
            <a:r>
              <a:rPr lang="fr-FR" b="1" dirty="0">
                <a:solidFill>
                  <a:srgbClr val="FFFF00"/>
                </a:solidFill>
              </a:rPr>
              <a:t> </a:t>
            </a:r>
            <a:r>
              <a:rPr lang="fr-FR" b="1" dirty="0" smtClean="0">
                <a:solidFill>
                  <a:srgbClr val="FFFF00"/>
                </a:solidFill>
              </a:rPr>
              <a:t>      THEN</a:t>
            </a:r>
            <a:endParaRPr lang="fr-FR" b="1" dirty="0">
              <a:solidFill>
                <a:srgbClr val="FFFF00"/>
              </a:solidFill>
            </a:endParaRPr>
          </a:p>
          <a:p>
            <a:r>
              <a:rPr lang="fr-FR" sz="1400" dirty="0"/>
              <a:t>   </a:t>
            </a:r>
            <a:r>
              <a:rPr lang="fr-FR" sz="1400" dirty="0" smtClean="0"/>
              <a:t>                     </a:t>
            </a:r>
            <a:r>
              <a:rPr lang="fr-FR" sz="1400" dirty="0"/>
              <a:t>&lt;</a:t>
            </a:r>
            <a:r>
              <a:rPr lang="fr-FR" sz="1400" dirty="0" smtClean="0"/>
              <a:t>Traitements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1&gt;</a:t>
            </a:r>
            <a:r>
              <a:rPr lang="fr-FR" sz="1400" dirty="0" smtClean="0"/>
              <a:t> </a:t>
            </a:r>
          </a:p>
          <a:p>
            <a:r>
              <a:rPr lang="fr-FR" sz="1400" dirty="0" smtClean="0"/>
              <a:t>         </a:t>
            </a:r>
            <a:r>
              <a:rPr lang="fr-FR" b="1" dirty="0" smtClean="0">
                <a:solidFill>
                  <a:srgbClr val="FFFF00"/>
                </a:solidFill>
              </a:rPr>
              <a:t>ELSE</a:t>
            </a:r>
            <a:endParaRPr lang="fr-FR" sz="1400" dirty="0" smtClean="0"/>
          </a:p>
          <a:p>
            <a:r>
              <a:rPr lang="fr-FR" sz="1400" dirty="0" smtClean="0"/>
              <a:t>                       &lt;Traitements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2&gt;</a:t>
            </a:r>
            <a:endParaRPr lang="fr-FR" sz="1400" dirty="0"/>
          </a:p>
          <a:p>
            <a:r>
              <a:rPr lang="fr-FR" b="1" dirty="0" smtClean="0">
                <a:solidFill>
                  <a:srgbClr val="FFFF00"/>
                </a:solidFill>
              </a:rPr>
              <a:t>END IF   </a:t>
            </a:r>
            <a:endParaRPr lang="fr-FR" b="1" dirty="0">
              <a:solidFill>
                <a:srgbClr val="FFFF00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5868144" y="3128154"/>
            <a:ext cx="0" cy="1033739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la-conjugaison.nouvelobs.com/img/exercice/exerc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35" y="1412776"/>
            <a:ext cx="512822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59632" y="3731548"/>
            <a:ext cx="705678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Ecrire un algorithme qui demande un nombre à l’utilisateur, et l’informe ensuite si ce nombre est positif ou négatif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Étoile à 8 branches 5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34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de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Contrôle 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onditionnelle 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27584" y="1484784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3- Structure de Contrôle Conditionnelle généralisé: 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2915816" y="1991398"/>
            <a:ext cx="5184576" cy="4797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condition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&gt;  </a:t>
            </a:r>
          </a:p>
          <a:p>
            <a:r>
              <a:rPr lang="fr-F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ALORS</a:t>
            </a: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     Traitements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SINON</a:t>
            </a:r>
          </a:p>
          <a:p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&lt; condition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  </a:t>
            </a: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ALORS</a:t>
            </a: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                    Traitements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SINON</a:t>
            </a:r>
          </a:p>
          <a:p>
            <a:r>
              <a:rPr lang="fr-FR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       SI  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        FIN SI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SINON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Traitements n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 SI   </a:t>
            </a:r>
          </a:p>
          <a:p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 </a:t>
            </a: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   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1259632" y="1988840"/>
            <a:ext cx="8229600" cy="504056"/>
          </a:xfrm>
        </p:spPr>
        <p:txBody>
          <a:bodyPr/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Syntaxe : </a:t>
            </a:r>
          </a:p>
          <a:p>
            <a:pPr marL="0" indent="0">
              <a:buNone/>
            </a:pP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Étoile à 8 branches 17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16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3347864" y="2348880"/>
            <a:ext cx="0" cy="399644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139952" y="3649216"/>
            <a:ext cx="0" cy="2372072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5109716" y="4806103"/>
            <a:ext cx="0" cy="64883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Explosion 1 1"/>
          <p:cNvSpPr/>
          <p:nvPr/>
        </p:nvSpPr>
        <p:spPr>
          <a:xfrm rot="20782595">
            <a:off x="5957525" y="3355528"/>
            <a:ext cx="3285911" cy="176287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SI imbriquée</a:t>
            </a:r>
            <a:endParaRPr lang="fr-FR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179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87624" y="2220650"/>
            <a:ext cx="6696744" cy="3507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784" tIns="60306" rIns="50784" bIns="6030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haroni" pitchFamily="2" charset="-79"/>
                <a:cs typeface="Aharoni" pitchFamily="2" charset="-79"/>
              </a:rPr>
              <a:t>ALGORITHME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aco"/>
                <a:cs typeface="Arial" pitchFamily="34" charset="0"/>
              </a:rPr>
              <a:t> </a:t>
            </a:r>
            <a:r>
              <a:rPr lang="fr-FR" sz="1600" i="1" dirty="0">
                <a:solidFill>
                  <a:schemeClr val="bg1"/>
                </a:solidFill>
                <a:latin typeface="Monaco"/>
                <a:cs typeface="Arial" pitchFamily="34" charset="0"/>
              </a:rPr>
              <a:t> </a:t>
            </a:r>
            <a:r>
              <a:rPr lang="fr-FR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&lt;nom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_algorithme&gt;</a:t>
            </a:r>
            <a:endParaRPr lang="fr-FR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endParaRPr lang="fr-FR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&lt;Déclaration des données&gt;</a:t>
            </a:r>
            <a:br>
              <a:rPr lang="fr-FR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DEBUT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Monaco"/>
                <a:cs typeface="Arial" pitchFamily="34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Monaco"/>
                <a:cs typeface="Arial" pitchFamily="34" charset="0"/>
              </a:rPr>
            </a:b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Monaco"/>
                <a:cs typeface="Arial" pitchFamily="34" charset="0"/>
              </a:rPr>
              <a:t>    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onac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chemeClr val="bg1"/>
              </a:solidFill>
              <a:latin typeface="Monac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&lt; Traitement &gt;</a:t>
            </a:r>
            <a:endParaRPr lang="fr-FR" sz="16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onac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chemeClr val="bg1"/>
              </a:solidFill>
              <a:latin typeface="Monac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aco"/>
                <a:cs typeface="Arial" pitchFamily="34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aco"/>
                <a:cs typeface="Arial" pitchFamily="34" charset="0"/>
              </a:rPr>
            </a:br>
            <a:r>
              <a:rPr lang="fr-FR" sz="16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FIN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b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10376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générale d'un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algorithme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844080" y="2686075"/>
            <a:ext cx="3348372" cy="38288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258730" y="2752437"/>
            <a:ext cx="2736304" cy="6463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Les déclaration des objets utilisés </a:t>
            </a:r>
            <a:endParaRPr lang="fr-FR" dirty="0"/>
          </a:p>
        </p:txBody>
      </p:sp>
      <p:sp>
        <p:nvSpPr>
          <p:cNvPr id="11" name="Étoile à 8 branches 10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331640" y="3520166"/>
            <a:ext cx="0" cy="1565018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3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971600" y="1916832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Exemple 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051720" y="2492896"/>
            <a:ext cx="5256584" cy="385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FFFF00"/>
                </a:solidFill>
              </a:rPr>
              <a:t>SI</a:t>
            </a:r>
            <a:r>
              <a:rPr lang="fr-FR" sz="2400" b="1" dirty="0">
                <a:solidFill>
                  <a:srgbClr val="FFFF00"/>
                </a:solidFill>
              </a:rPr>
              <a:t> </a:t>
            </a:r>
            <a:r>
              <a:rPr lang="fr-FR" dirty="0" smtClean="0"/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(moyenne </a:t>
            </a:r>
            <a:r>
              <a:rPr lang="fr-FR" sz="2400" dirty="0"/>
              <a:t> </a:t>
            </a:r>
            <a:r>
              <a:rPr lang="fr-FR" sz="2400" dirty="0" smtClean="0"/>
              <a:t>≥ 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10 ) </a:t>
            </a:r>
          </a:p>
          <a:p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b="1" dirty="0" smtClean="0">
                <a:solidFill>
                  <a:srgbClr val="FFFF00"/>
                </a:solidFill>
              </a:rPr>
              <a:t>ALORS</a:t>
            </a:r>
            <a:endParaRPr lang="fr-FR" b="1" dirty="0">
              <a:solidFill>
                <a:srgbClr val="FFFF00"/>
              </a:solidFill>
            </a:endParaRPr>
          </a:p>
          <a:p>
            <a:r>
              <a:rPr lang="fr-FR" dirty="0"/>
              <a:t>   </a:t>
            </a:r>
            <a:r>
              <a:rPr lang="fr-FR" dirty="0" smtClean="0"/>
              <a:t>           ECRIRE(</a:t>
            </a:r>
            <a:r>
              <a:rPr lang="fr-FR" dirty="0"/>
              <a:t>"</a:t>
            </a:r>
            <a:r>
              <a:rPr lang="fr-FR" dirty="0" smtClean="0"/>
              <a:t> Admis") </a:t>
            </a:r>
          </a:p>
          <a:p>
            <a:r>
              <a:rPr lang="fr-FR" dirty="0"/>
              <a:t> </a:t>
            </a:r>
            <a:r>
              <a:rPr lang="fr-FR" dirty="0" smtClean="0"/>
              <a:t>     </a:t>
            </a:r>
            <a:r>
              <a:rPr lang="fr-FR" b="1" dirty="0">
                <a:solidFill>
                  <a:srgbClr val="FFFF00"/>
                </a:solidFill>
              </a:rPr>
              <a:t>SINON </a:t>
            </a:r>
          </a:p>
          <a:p>
            <a:r>
              <a:rPr lang="fr-FR" sz="2400" b="1" dirty="0">
                <a:solidFill>
                  <a:srgbClr val="FFFF00"/>
                </a:solidFill>
              </a:rPr>
              <a:t> </a:t>
            </a:r>
            <a:r>
              <a:rPr lang="fr-FR" sz="2400" b="1" dirty="0" smtClean="0">
                <a:solidFill>
                  <a:srgbClr val="FFFF00"/>
                </a:solidFill>
              </a:rPr>
              <a:t>        </a:t>
            </a:r>
            <a:r>
              <a:rPr lang="fr-FR" b="1" dirty="0">
                <a:solidFill>
                  <a:srgbClr val="FFFF00"/>
                </a:solidFill>
              </a:rPr>
              <a:t>SI</a:t>
            </a:r>
            <a:r>
              <a:rPr lang="fr-FR" sz="2400" b="1" dirty="0" smtClean="0">
                <a:solidFill>
                  <a:srgbClr val="FFFF00"/>
                </a:solidFill>
              </a:rPr>
              <a:t> </a:t>
            </a:r>
            <a:r>
              <a:rPr lang="fr-FR" dirty="0"/>
              <a:t>( moyenne &gt; 8</a:t>
            </a:r>
            <a:r>
              <a:rPr lang="fr-FR" dirty="0" smtClean="0"/>
              <a:t>) </a:t>
            </a:r>
          </a:p>
          <a:p>
            <a:r>
              <a:rPr lang="fr-FR" b="1" dirty="0">
                <a:solidFill>
                  <a:srgbClr val="FFFF00"/>
                </a:solidFill>
              </a:rPr>
              <a:t> </a:t>
            </a:r>
            <a:r>
              <a:rPr lang="fr-FR" b="1" dirty="0" smtClean="0">
                <a:solidFill>
                  <a:srgbClr val="FFFF00"/>
                </a:solidFill>
              </a:rPr>
              <a:t>                   ALORS </a:t>
            </a:r>
            <a:endParaRPr lang="fr-FR" b="1" dirty="0">
              <a:solidFill>
                <a:srgbClr val="FFFF00"/>
              </a:solidFill>
            </a:endParaRPr>
          </a:p>
          <a:p>
            <a:r>
              <a:rPr lang="fr-FR" dirty="0"/>
              <a:t> </a:t>
            </a:r>
            <a:r>
              <a:rPr lang="fr-FR" dirty="0" smtClean="0"/>
              <a:t>                      ECRIRE</a:t>
            </a:r>
            <a:r>
              <a:rPr lang="fr-FR" dirty="0"/>
              <a:t>(" </a:t>
            </a:r>
            <a:r>
              <a:rPr lang="fr-FR" dirty="0" smtClean="0"/>
              <a:t>Session de contrôle ") </a:t>
            </a:r>
            <a:endParaRPr lang="fr-FR" dirty="0"/>
          </a:p>
          <a:p>
            <a:r>
              <a:rPr lang="fr-FR" sz="2400" b="1" dirty="0" smtClean="0">
                <a:solidFill>
                  <a:srgbClr val="FFFF00"/>
                </a:solidFill>
              </a:rPr>
              <a:t>             </a:t>
            </a:r>
            <a:r>
              <a:rPr lang="fr-FR" b="1" dirty="0">
                <a:solidFill>
                  <a:srgbClr val="FFFF00"/>
                </a:solidFill>
              </a:rPr>
              <a:t>SINON </a:t>
            </a:r>
          </a:p>
          <a:p>
            <a:r>
              <a:rPr lang="fr-FR" sz="2400" b="1" dirty="0" smtClean="0">
                <a:solidFill>
                  <a:srgbClr val="FFFF00"/>
                </a:solidFill>
              </a:rPr>
              <a:t>                 </a:t>
            </a:r>
            <a:r>
              <a:rPr lang="fr-FR" dirty="0" smtClean="0"/>
              <a:t>ECRIRE</a:t>
            </a:r>
            <a:r>
              <a:rPr lang="fr-FR" dirty="0"/>
              <a:t>(" Refusé</a:t>
            </a:r>
            <a:r>
              <a:rPr lang="fr-FR" dirty="0" smtClean="0"/>
              <a:t>")</a:t>
            </a:r>
          </a:p>
          <a:p>
            <a:r>
              <a:rPr lang="fr-FR" b="1" dirty="0">
                <a:solidFill>
                  <a:srgbClr val="FFFF00"/>
                </a:solidFill>
              </a:rPr>
              <a:t> </a:t>
            </a:r>
            <a:r>
              <a:rPr lang="fr-FR" b="1" dirty="0" smtClean="0">
                <a:solidFill>
                  <a:srgbClr val="FFFF00"/>
                </a:solidFill>
              </a:rPr>
              <a:t>           </a:t>
            </a:r>
            <a:r>
              <a:rPr lang="fr-FR" b="1" dirty="0">
                <a:solidFill>
                  <a:srgbClr val="FFFF00"/>
                </a:solidFill>
              </a:rPr>
              <a:t>FIN SI   </a:t>
            </a:r>
          </a:p>
          <a:p>
            <a:r>
              <a:rPr lang="fr-FR" b="1" dirty="0">
                <a:solidFill>
                  <a:srgbClr val="FFFF00"/>
                </a:solidFill>
              </a:rPr>
              <a:t>FIN SI   </a:t>
            </a:r>
          </a:p>
        </p:txBody>
      </p:sp>
      <p:sp>
        <p:nvSpPr>
          <p:cNvPr id="18" name="Étoile à 8 branches 17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17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2411760" y="3068960"/>
            <a:ext cx="0" cy="273630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131840" y="4385861"/>
            <a:ext cx="0" cy="1203379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827584" y="1484784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3- Structure de Contrôle Conditionnelle généralisé: 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de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Contrôle 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onditionnelle 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à coins arrondis 30"/>
          <p:cNvSpPr/>
          <p:nvPr/>
        </p:nvSpPr>
        <p:spPr>
          <a:xfrm>
            <a:off x="107504" y="2335560"/>
            <a:ext cx="4291632" cy="403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SELON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sélecteur&gt;  </a:t>
            </a: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FAIRE  </a:t>
            </a:r>
          </a:p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VALEUR 1  :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 1 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VALEUR 2  :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>
              <a:lnSpc>
                <a:spcPct val="150000"/>
              </a:lnSpc>
            </a:pP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fr-FR" sz="2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VALEUR n :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endParaRPr lang="fr-F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SINON        :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endParaRPr lang="fr-F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 SELON</a:t>
            </a: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Espace réservé du contenu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792088"/>
          </a:xfrm>
        </p:spPr>
        <p:txBody>
          <a:bodyPr/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Syntaxe : </a:t>
            </a:r>
          </a:p>
          <a:p>
            <a:pPr marL="0" indent="0"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860032" y="4149080"/>
            <a:ext cx="0" cy="936104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68636" y="2947628"/>
            <a:ext cx="0" cy="2808312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re 1"/>
          <p:cNvSpPr txBox="1">
            <a:spLocks/>
          </p:cNvSpPr>
          <p:nvPr/>
        </p:nvSpPr>
        <p:spPr>
          <a:xfrm>
            <a:off x="457200" y="332656"/>
            <a:ext cx="847844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de Contrôle à choix multiple 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4716016" y="2335560"/>
            <a:ext cx="4291632" cy="403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SWITCH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&lt; variable &gt; 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CASE 1  :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 1 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CASE 2  :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>
              <a:lnSpc>
                <a:spcPct val="150000"/>
              </a:lnSpc>
            </a:pP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fr-FR" sz="2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 :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endParaRPr lang="fr-F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DEFAULT</a:t>
            </a:r>
            <a:r>
              <a:rPr lang="fr-FR" sz="2000" dirty="0" smtClean="0"/>
              <a:t>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endParaRPr lang="fr-F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 SWITCH</a:t>
            </a: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Connecteur droit 34"/>
          <p:cNvCxnSpPr/>
          <p:nvPr/>
        </p:nvCxnSpPr>
        <p:spPr>
          <a:xfrm>
            <a:off x="5148064" y="2947628"/>
            <a:ext cx="0" cy="2808312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8 branches 36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4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47844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de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Contrôle à choix multiple 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4744864" y="1988840"/>
            <a:ext cx="4291632" cy="403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SELON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sélecteur&gt;  </a:t>
            </a: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FAIRE  </a:t>
            </a:r>
          </a:p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VALEUR 1  :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 1 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VALEUR 2  :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>
              <a:lnSpc>
                <a:spcPct val="150000"/>
              </a:lnSpc>
            </a:pP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fr-FR" sz="2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VALEUR n :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endParaRPr lang="fr-F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SINON        :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endParaRPr lang="fr-F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 SELON</a:t>
            </a: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6789824" y="3573016"/>
            <a:ext cx="0" cy="936104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148064" y="2636912"/>
            <a:ext cx="0" cy="2808312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space réservé du contenu 2"/>
          <p:cNvSpPr txBox="1">
            <a:spLocks/>
          </p:cNvSpPr>
          <p:nvPr/>
        </p:nvSpPr>
        <p:spPr>
          <a:xfrm>
            <a:off x="-36512" y="2646236"/>
            <a:ext cx="4608512" cy="30150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Le choix du traitement dépend de la valeur que prendra le sélecteur.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algn="just"/>
            <a:r>
              <a:rPr lang="fr-FR" sz="2000" dirty="0" smtClean="0"/>
              <a:t>Evite </a:t>
            </a:r>
            <a:r>
              <a:rPr lang="fr-FR" sz="2000" dirty="0"/>
              <a:t>l'utilisation d'une longue </a:t>
            </a:r>
            <a:r>
              <a:rPr lang="fr-FR" sz="2000" dirty="0" smtClean="0"/>
              <a:t>structure conditionnelle </a:t>
            </a:r>
            <a:r>
              <a:rPr lang="fr-FR" sz="2000" dirty="0"/>
              <a:t>généralisée</a:t>
            </a:r>
            <a:r>
              <a:rPr lang="fr-FR" sz="2000" dirty="0" smtClean="0"/>
              <a:t>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Offre une </a:t>
            </a:r>
            <a:r>
              <a:rPr lang="fr-FR" sz="2000" dirty="0"/>
              <a:t>meilleure lisibilité de la solution.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</p:txBody>
      </p:sp>
      <p:sp>
        <p:nvSpPr>
          <p:cNvPr id="87" name="Étoile à 8 branches 86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3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à coins arrondis 30"/>
          <p:cNvSpPr/>
          <p:nvPr/>
        </p:nvSpPr>
        <p:spPr>
          <a:xfrm>
            <a:off x="179512" y="2335560"/>
            <a:ext cx="4291632" cy="403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SELON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sélecteur&gt;  </a:t>
            </a: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FAIRE  </a:t>
            </a:r>
          </a:p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VALEUR 1  :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 1 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VALEUR 2  :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>
              <a:lnSpc>
                <a:spcPct val="150000"/>
              </a:lnSpc>
            </a:pP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fr-FR" sz="2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VALEUR n :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endParaRPr lang="fr-F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SINON        : </a:t>
            </a: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 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endParaRPr lang="fr-FR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 SELON</a:t>
            </a: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Espace réservé du contenu 2"/>
          <p:cNvSpPr>
            <a:spLocks noGrp="1"/>
          </p:cNvSpPr>
          <p:nvPr>
            <p:ph idx="1"/>
          </p:nvPr>
        </p:nvSpPr>
        <p:spPr>
          <a:xfrm>
            <a:off x="992944" y="1844824"/>
            <a:ext cx="8229600" cy="792088"/>
          </a:xfrm>
        </p:spPr>
        <p:txBody>
          <a:bodyPr/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Syntaxe : </a:t>
            </a:r>
          </a:p>
          <a:p>
            <a:pPr marL="0" indent="0"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860032" y="4149080"/>
            <a:ext cx="0" cy="936104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83568" y="2947628"/>
            <a:ext cx="0" cy="2808312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4686082" y="1556792"/>
            <a:ext cx="4400942" cy="5097857"/>
            <a:chOff x="2260097" y="2950168"/>
            <a:chExt cx="3168293" cy="4091584"/>
          </a:xfrm>
        </p:grpSpPr>
        <p:grpSp>
          <p:nvGrpSpPr>
            <p:cNvPr id="40" name="Groupe 39"/>
            <p:cNvGrpSpPr/>
            <p:nvPr/>
          </p:nvGrpSpPr>
          <p:grpSpPr>
            <a:xfrm>
              <a:off x="2260097" y="2950168"/>
              <a:ext cx="3168293" cy="3024336"/>
              <a:chOff x="3203848" y="3212976"/>
              <a:chExt cx="3168293" cy="3024336"/>
            </a:xfrm>
          </p:grpSpPr>
          <p:sp>
            <p:nvSpPr>
              <p:cNvPr id="62" name="Rectangle à coins arrondis 61"/>
              <p:cNvSpPr/>
              <p:nvPr/>
            </p:nvSpPr>
            <p:spPr>
              <a:xfrm>
                <a:off x="3203848" y="3212976"/>
                <a:ext cx="1584176" cy="360040"/>
              </a:xfrm>
              <a:prstGeom prst="roundRect">
                <a:avLst/>
              </a:prstGeom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smtClean="0"/>
                  <a:t>Selon le cas</a:t>
                </a:r>
                <a:endParaRPr lang="fr-FR" sz="2000" dirty="0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3695827" y="3933056"/>
                <a:ext cx="680126" cy="4317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Val 1 </a:t>
                </a:r>
                <a:endParaRPr lang="fr-FR" sz="14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3747858" y="4725492"/>
                <a:ext cx="680126" cy="4317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Val 2 </a:t>
                </a:r>
                <a:endParaRPr lang="fr-FR" sz="14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Flèche vers le bas 66"/>
              <p:cNvSpPr/>
              <p:nvPr/>
            </p:nvSpPr>
            <p:spPr>
              <a:xfrm>
                <a:off x="4015913" y="3573017"/>
                <a:ext cx="144016" cy="4320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dirty="0"/>
              </a:p>
            </p:txBody>
          </p:sp>
          <p:sp>
            <p:nvSpPr>
              <p:cNvPr id="68" name="Flèche vers le bas 67"/>
              <p:cNvSpPr/>
              <p:nvPr/>
            </p:nvSpPr>
            <p:spPr>
              <a:xfrm>
                <a:off x="4015913" y="4364756"/>
                <a:ext cx="144016" cy="4320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dirty="0"/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3727881" y="5786577"/>
                <a:ext cx="680126" cy="4317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défaut</a:t>
                </a:r>
                <a:endParaRPr lang="fr-FR" sz="12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Flèche vers le bas 72"/>
              <p:cNvSpPr/>
              <p:nvPr/>
            </p:nvSpPr>
            <p:spPr>
              <a:xfrm>
                <a:off x="4035890" y="5141292"/>
                <a:ext cx="121634" cy="645284"/>
              </a:xfrm>
              <a:prstGeom prst="downArrow">
                <a:avLst/>
              </a:prstGeom>
              <a:solidFill>
                <a:schemeClr val="bg1"/>
              </a:solidFill>
              <a:ln w="9525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dirty="0"/>
              </a:p>
            </p:txBody>
          </p:sp>
          <p:cxnSp>
            <p:nvCxnSpPr>
              <p:cNvPr id="74" name="Connecteur droit 73"/>
              <p:cNvCxnSpPr>
                <a:stCxn id="65" idx="6"/>
              </p:cNvCxnSpPr>
              <p:nvPr/>
            </p:nvCxnSpPr>
            <p:spPr>
              <a:xfrm>
                <a:off x="4375953" y="4148906"/>
                <a:ext cx="608118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>
                <a:off x="4427984" y="4965923"/>
                <a:ext cx="556087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4408007" y="5944632"/>
                <a:ext cx="556087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7" name="Rectangle à coins arrondis 76"/>
              <p:cNvSpPr/>
              <p:nvPr/>
            </p:nvSpPr>
            <p:spPr>
              <a:xfrm>
                <a:off x="4984071" y="4005064"/>
                <a:ext cx="936104" cy="2876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smtClean="0"/>
                  <a:t>Traitement 1 </a:t>
                </a:r>
                <a:endParaRPr lang="fr-FR" sz="1200" b="1" dirty="0"/>
              </a:p>
            </p:txBody>
          </p:sp>
          <p:sp>
            <p:nvSpPr>
              <p:cNvPr id="78" name="Rectangle à coins arrondis 77"/>
              <p:cNvSpPr/>
              <p:nvPr/>
            </p:nvSpPr>
            <p:spPr>
              <a:xfrm>
                <a:off x="4995893" y="4822081"/>
                <a:ext cx="936104" cy="2876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/>
                  <a:t>Traitement </a:t>
                </a:r>
                <a:r>
                  <a:rPr lang="fr-FR" sz="1200" b="1" dirty="0" smtClean="0"/>
                  <a:t>2 </a:t>
                </a:r>
                <a:endParaRPr lang="fr-FR" sz="1200" b="1" dirty="0"/>
              </a:p>
            </p:txBody>
          </p:sp>
          <p:sp>
            <p:nvSpPr>
              <p:cNvPr id="79" name="Rectangle à coins arrondis 78"/>
              <p:cNvSpPr/>
              <p:nvPr/>
            </p:nvSpPr>
            <p:spPr>
              <a:xfrm>
                <a:off x="4976446" y="5800790"/>
                <a:ext cx="936104" cy="3596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/>
                  <a:t>Traitement </a:t>
                </a:r>
                <a:r>
                  <a:rPr lang="fr-FR" sz="1200" b="1" dirty="0" smtClean="0"/>
                  <a:t>par défaut  </a:t>
                </a:r>
                <a:endParaRPr lang="fr-FR" sz="1200" b="1" dirty="0"/>
              </a:p>
            </p:txBody>
          </p:sp>
          <p:cxnSp>
            <p:nvCxnSpPr>
              <p:cNvPr id="80" name="Connecteur droit 79"/>
              <p:cNvCxnSpPr/>
              <p:nvPr/>
            </p:nvCxnSpPr>
            <p:spPr>
              <a:xfrm flipV="1">
                <a:off x="6346741" y="4138564"/>
                <a:ext cx="5482" cy="2098748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77" idx="3"/>
              </p:cNvCxnSpPr>
              <p:nvPr/>
            </p:nvCxnSpPr>
            <p:spPr>
              <a:xfrm>
                <a:off x="5920175" y="4148906"/>
                <a:ext cx="432048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avec flèche 81"/>
              <p:cNvCxnSpPr/>
              <p:nvPr/>
            </p:nvCxnSpPr>
            <p:spPr>
              <a:xfrm>
                <a:off x="5940093" y="4961569"/>
                <a:ext cx="432048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avec flèche 82"/>
              <p:cNvCxnSpPr/>
              <p:nvPr/>
            </p:nvCxnSpPr>
            <p:spPr>
              <a:xfrm>
                <a:off x="5914693" y="5944632"/>
                <a:ext cx="432048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H="1">
                <a:off x="5463945" y="6237312"/>
                <a:ext cx="884382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59" name="Connecteur droit 58"/>
            <p:cNvCxnSpPr/>
            <p:nvPr/>
          </p:nvCxnSpPr>
          <p:spPr>
            <a:xfrm flipV="1">
              <a:off x="4520194" y="5974504"/>
              <a:ext cx="0" cy="40682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Cube 60"/>
            <p:cNvSpPr/>
            <p:nvPr/>
          </p:nvSpPr>
          <p:spPr>
            <a:xfrm>
              <a:off x="3742299" y="6368804"/>
              <a:ext cx="1152128" cy="672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Résultat </a:t>
              </a:r>
              <a:endParaRPr lang="fr-FR" dirty="0"/>
            </a:p>
          </p:txBody>
        </p:sp>
      </p:grpSp>
      <p:sp>
        <p:nvSpPr>
          <p:cNvPr id="33" name="Titre 1"/>
          <p:cNvSpPr txBox="1">
            <a:spLocks/>
          </p:cNvSpPr>
          <p:nvPr/>
        </p:nvSpPr>
        <p:spPr>
          <a:xfrm>
            <a:off x="457200" y="53752"/>
            <a:ext cx="847844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de Contrôle à choix multiple 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Étoile à 8 branches 33"/>
          <p:cNvSpPr/>
          <p:nvPr/>
        </p:nvSpPr>
        <p:spPr>
          <a:xfrm>
            <a:off x="8460432" y="6021288"/>
            <a:ext cx="626592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829392"/>
            <a:ext cx="2880320" cy="34163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1750">
            <a:solidFill>
              <a:srgbClr val="FF0000">
                <a:alpha val="71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fr-FR" b="1" dirty="0" smtClean="0"/>
              <a:t>&lt;?</a:t>
            </a:r>
            <a:r>
              <a:rPr lang="fr-FR" b="1" dirty="0" err="1"/>
              <a:t>php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>     if</a:t>
            </a:r>
            <a:r>
              <a:rPr lang="fr-FR" b="1" dirty="0"/>
              <a:t> ($i == 0) {</a:t>
            </a:r>
            <a:br>
              <a:rPr lang="fr-FR" b="1" dirty="0"/>
            </a:br>
            <a:r>
              <a:rPr lang="fr-FR" b="1" dirty="0"/>
              <a:t>    </a:t>
            </a:r>
            <a:r>
              <a:rPr lang="fr-FR" b="1" dirty="0" smtClean="0"/>
              <a:t>     </a:t>
            </a:r>
            <a:r>
              <a:rPr lang="fr-FR" b="1" dirty="0" err="1" smtClean="0"/>
              <a:t>echo</a:t>
            </a:r>
            <a:r>
              <a:rPr lang="fr-FR" b="1" dirty="0"/>
              <a:t> "i </a:t>
            </a:r>
            <a:r>
              <a:rPr lang="fr-FR" b="1" dirty="0" smtClean="0"/>
              <a:t> égal  </a:t>
            </a:r>
            <a:r>
              <a:rPr lang="fr-FR" b="1" dirty="0"/>
              <a:t> 0";</a:t>
            </a:r>
            <a:br>
              <a:rPr lang="fr-FR" b="1" dirty="0"/>
            </a:br>
            <a:r>
              <a:rPr lang="fr-FR" b="1" dirty="0" smtClean="0"/>
              <a:t>         }</a:t>
            </a:r>
            <a:r>
              <a:rPr lang="fr-FR" b="1" dirty="0"/>
              <a:t> </a:t>
            </a:r>
            <a:r>
              <a:rPr lang="fr-FR" b="1" dirty="0" err="1"/>
              <a:t>elseif</a:t>
            </a:r>
            <a:r>
              <a:rPr lang="fr-FR" b="1" dirty="0"/>
              <a:t> ($i == 1) </a:t>
            </a:r>
            <a:r>
              <a:rPr lang="fr-FR" b="1" dirty="0" smtClean="0"/>
              <a:t>{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    </a:t>
            </a:r>
            <a:r>
              <a:rPr lang="fr-FR" b="1" dirty="0" smtClean="0"/>
              <a:t>        </a:t>
            </a:r>
            <a:r>
              <a:rPr lang="fr-FR" b="1" dirty="0" err="1" smtClean="0"/>
              <a:t>echo</a:t>
            </a:r>
            <a:r>
              <a:rPr lang="fr-FR" b="1" dirty="0"/>
              <a:t> "i égal 1";</a:t>
            </a:r>
            <a:br>
              <a:rPr lang="fr-FR" b="1" dirty="0"/>
            </a:br>
            <a:r>
              <a:rPr lang="fr-FR" b="1" dirty="0" smtClean="0"/>
              <a:t>            }</a:t>
            </a:r>
            <a:r>
              <a:rPr lang="fr-FR" b="1" dirty="0"/>
              <a:t> </a:t>
            </a:r>
            <a:r>
              <a:rPr lang="fr-FR" b="1" dirty="0" err="1"/>
              <a:t>elseif</a:t>
            </a:r>
            <a:r>
              <a:rPr lang="fr-FR" b="1" dirty="0"/>
              <a:t> ($i == 2) {</a:t>
            </a:r>
            <a:br>
              <a:rPr lang="fr-FR" b="1" dirty="0"/>
            </a:br>
            <a:r>
              <a:rPr lang="fr-FR" b="1" dirty="0"/>
              <a:t>    </a:t>
            </a:r>
            <a:r>
              <a:rPr lang="fr-FR" b="1" dirty="0" smtClean="0"/>
              <a:t>           </a:t>
            </a:r>
            <a:r>
              <a:rPr lang="fr-FR" b="1" dirty="0" err="1" smtClean="0"/>
              <a:t>echo</a:t>
            </a:r>
            <a:r>
              <a:rPr lang="fr-FR" b="1" dirty="0"/>
              <a:t> </a:t>
            </a:r>
            <a:r>
              <a:rPr lang="fr-FR" b="1" dirty="0" smtClean="0"/>
              <a:t>gal</a:t>
            </a:r>
            <a:r>
              <a:rPr lang="fr-FR" b="1" dirty="0"/>
              <a:t> 2</a:t>
            </a:r>
            <a:r>
              <a:rPr lang="fr-FR" b="1" dirty="0" smtClean="0"/>
              <a:t>";</a:t>
            </a:r>
            <a:r>
              <a:rPr lang="fr-FR" b="1" dirty="0"/>
              <a:t> "i é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>                                   }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>?&gt;</a:t>
            </a:r>
          </a:p>
          <a:p>
            <a:endParaRPr lang="fr-FR" b="1" dirty="0"/>
          </a:p>
          <a:p>
            <a:endParaRPr lang="fr-FR" b="1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53752"/>
            <a:ext cx="847844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de Contrôle à choix multiple 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4048" y="1822746"/>
            <a:ext cx="2808312" cy="369331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FF0000">
                <a:alpha val="61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fr-FR" b="1" dirty="0"/>
              <a:t>&lt;?</a:t>
            </a:r>
            <a:r>
              <a:rPr lang="fr-FR" b="1" dirty="0" err="1"/>
              <a:t>php</a:t>
            </a:r>
            <a:r>
              <a:rPr lang="fr-FR" b="1" dirty="0"/>
              <a:t> </a:t>
            </a:r>
            <a:endParaRPr lang="fr-FR" b="1" dirty="0" smtClean="0"/>
          </a:p>
          <a:p>
            <a:r>
              <a:rPr lang="fr-FR" b="1" dirty="0" err="1" smtClean="0"/>
              <a:t>switch</a:t>
            </a:r>
            <a:r>
              <a:rPr lang="fr-FR" b="1" dirty="0"/>
              <a:t> ($i) {</a:t>
            </a:r>
            <a:br>
              <a:rPr lang="fr-FR" b="1" dirty="0"/>
            </a:br>
            <a:r>
              <a:rPr lang="fr-FR" b="1" dirty="0"/>
              <a:t>    case 0:</a:t>
            </a:r>
            <a:br>
              <a:rPr lang="fr-FR" b="1" dirty="0"/>
            </a:br>
            <a:r>
              <a:rPr lang="fr-FR" b="1" dirty="0"/>
              <a:t>        </a:t>
            </a:r>
            <a:r>
              <a:rPr lang="fr-FR" b="1" dirty="0" err="1"/>
              <a:t>echo</a:t>
            </a:r>
            <a:r>
              <a:rPr lang="fr-FR" b="1" dirty="0"/>
              <a:t> "i égal 0";</a:t>
            </a:r>
            <a:br>
              <a:rPr lang="fr-FR" b="1" dirty="0"/>
            </a:br>
            <a:r>
              <a:rPr lang="fr-FR" b="1" dirty="0"/>
              <a:t>        </a:t>
            </a:r>
            <a:r>
              <a:rPr lang="fr-FR" b="1" dirty="0" smtClean="0"/>
              <a:t>break</a:t>
            </a:r>
            <a:r>
              <a:rPr lang="fr-FR" b="1" dirty="0"/>
              <a:t>;</a:t>
            </a:r>
            <a:br>
              <a:rPr lang="fr-FR" b="1" dirty="0"/>
            </a:br>
            <a:r>
              <a:rPr lang="fr-FR" b="1" dirty="0"/>
              <a:t>    case 1:</a:t>
            </a:r>
            <a:br>
              <a:rPr lang="fr-FR" b="1" dirty="0"/>
            </a:br>
            <a:r>
              <a:rPr lang="fr-FR" b="1" dirty="0"/>
              <a:t>        </a:t>
            </a:r>
            <a:r>
              <a:rPr lang="fr-FR" b="1" dirty="0" err="1"/>
              <a:t>echo</a:t>
            </a:r>
            <a:r>
              <a:rPr lang="fr-FR" b="1" dirty="0"/>
              <a:t> "i égal 1";</a:t>
            </a:r>
            <a:br>
              <a:rPr lang="fr-FR" b="1" dirty="0"/>
            </a:br>
            <a:r>
              <a:rPr lang="fr-FR" b="1" dirty="0"/>
              <a:t>        break;</a:t>
            </a:r>
            <a:br>
              <a:rPr lang="fr-FR" b="1" dirty="0"/>
            </a:br>
            <a:r>
              <a:rPr lang="fr-FR" b="1" dirty="0"/>
              <a:t>    case 2:</a:t>
            </a:r>
            <a:br>
              <a:rPr lang="fr-FR" b="1" dirty="0"/>
            </a:br>
            <a:r>
              <a:rPr lang="fr-FR" b="1" dirty="0"/>
              <a:t>        </a:t>
            </a:r>
            <a:r>
              <a:rPr lang="fr-FR" b="1" dirty="0" err="1"/>
              <a:t>echo</a:t>
            </a:r>
            <a:r>
              <a:rPr lang="fr-FR" b="1" dirty="0"/>
              <a:t> "i égal 2";</a:t>
            </a:r>
            <a:br>
              <a:rPr lang="fr-FR" b="1" dirty="0"/>
            </a:br>
            <a:r>
              <a:rPr lang="fr-FR" b="1" dirty="0"/>
              <a:t>        break;</a:t>
            </a:r>
            <a:br>
              <a:rPr lang="fr-FR" b="1" dirty="0"/>
            </a:br>
            <a:r>
              <a:rPr lang="fr-FR" b="1" dirty="0"/>
              <a:t>}</a:t>
            </a:r>
            <a:br>
              <a:rPr lang="fr-FR" b="1" dirty="0"/>
            </a:br>
            <a:r>
              <a:rPr lang="fr-FR" b="1" dirty="0"/>
              <a:t>?&gt;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887115" y="1233488"/>
            <a:ext cx="2020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b="1" dirty="0">
                <a:solidFill>
                  <a:prstClr val="black"/>
                </a:solidFill>
              </a:rPr>
              <a:t>Exemple en PHP </a:t>
            </a:r>
          </a:p>
        </p:txBody>
      </p:sp>
    </p:spTree>
    <p:extLst>
      <p:ext uri="{BB962C8B-B14F-4D97-AF65-F5344CB8AC3E}">
        <p14:creationId xmlns:p14="http://schemas.microsoft.com/office/powerpoint/2010/main" val="1347715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la-conjugaison.nouvelobs.com/img/exercice/exerc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35" y="1412776"/>
            <a:ext cx="512822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59632" y="3731548"/>
            <a:ext cx="72008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Ecrire un algorithme qui demande un nombre à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l’utilisateur entre 1 et 12 ,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affiche par la suite le mois correspondant.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Étoile à 8 branches 6"/>
          <p:cNvSpPr/>
          <p:nvPr/>
        </p:nvSpPr>
        <p:spPr>
          <a:xfrm>
            <a:off x="8612832" y="61736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7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la-conjugaison.nouvelobs.com/img/exercice/exerc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21" y="692696"/>
            <a:ext cx="512822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3568" y="2604968"/>
            <a:ext cx="7776864" cy="304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Ecrire un algorithme qui permet de saisir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prix unitaire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d'un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produit,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quantité commandée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et  affiche par la suite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prix à payer.</a:t>
            </a:r>
          </a:p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sachant que : </a:t>
            </a:r>
          </a:p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remise est de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10 %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quantité commandée = 10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remise est de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30%  si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quantité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commandée = 50</a:t>
            </a:r>
          </a:p>
          <a:p>
            <a:pPr marL="342900" indent="-342900" algn="just">
              <a:buFontTx/>
              <a:buChar char="-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remise est de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% si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quantité commandée = 100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Étoile à 8 branches 6"/>
          <p:cNvSpPr/>
          <p:nvPr/>
        </p:nvSpPr>
        <p:spPr>
          <a:xfrm>
            <a:off x="8460432" y="6173688"/>
            <a:ext cx="7284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4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la-conjugaison.nouvelobs.com/img/exercice/exerc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21" y="692696"/>
            <a:ext cx="512822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3568" y="2604968"/>
            <a:ext cx="7776864" cy="304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Ecrire un algorithme qui permet de saisir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prix unitaire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d'un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produit,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quantité commandée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et  affiche par la suite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prix à payer.</a:t>
            </a:r>
          </a:p>
          <a:p>
            <a:pPr algn="just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sachant que : </a:t>
            </a:r>
          </a:p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remise est de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10 %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quantité commandée = 10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remise est de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30%  si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quantité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commandée </a:t>
            </a:r>
            <a:r>
              <a:rPr lang="fr-F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50</a:t>
            </a:r>
          </a:p>
          <a:p>
            <a:pPr marL="342900" indent="-342900" algn="just">
              <a:buFontTx/>
              <a:buChar char="-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remise est de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% si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quantité commandée = 100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Étoile à 8 branches 6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la-conjugaison.nouvelobs.com/img/exercice/exerc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419">
            <a:off x="200901" y="762060"/>
            <a:ext cx="3788247" cy="12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c279160.r60.cf1.rackcdn.com/assets/blog_post/meta_og_image/70/ques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09307"/>
            <a:ext cx="3422174" cy="34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259632" y="2924944"/>
            <a:ext cx="4248472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Ecrire un algorithme qui affiche 5 fois le message  </a:t>
            </a:r>
            <a:endParaRPr lang="fr-FR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fr-FR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BONJOUR</a:t>
            </a:r>
            <a:r>
              <a:rPr lang="fr-FR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 »</a:t>
            </a:r>
          </a:p>
          <a:p>
            <a:pPr algn="ctr"/>
            <a:endParaRPr lang="fr-FR" sz="2800" dirty="0">
              <a:solidFill>
                <a:srgbClr val="FFFF00"/>
              </a:solidFill>
            </a:endParaRPr>
          </a:p>
        </p:txBody>
      </p:sp>
      <p:sp>
        <p:nvSpPr>
          <p:cNvPr id="10" name="Étoile à 8 branches 9"/>
          <p:cNvSpPr/>
          <p:nvPr/>
        </p:nvSpPr>
        <p:spPr>
          <a:xfrm>
            <a:off x="8388424" y="6021288"/>
            <a:ext cx="648072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3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la-conjugaison.nouvelobs.com/img/exercice/exerc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419">
            <a:off x="200901" y="762060"/>
            <a:ext cx="3788247" cy="12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c279160.r60.cf1.rackcdn.com/assets/blog_post/meta_og_image/70/ques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09307"/>
            <a:ext cx="3422174" cy="34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259632" y="2924944"/>
            <a:ext cx="4464496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Ecrire un algorithme qui affiche </a:t>
            </a:r>
            <a:r>
              <a:rPr lang="fr-FR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fr-FR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fois le message  </a:t>
            </a:r>
            <a:endParaRPr lang="fr-FR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fr-FR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BONJOUR</a:t>
            </a:r>
            <a:r>
              <a:rPr lang="fr-FR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 »</a:t>
            </a:r>
          </a:p>
          <a:p>
            <a:pPr algn="ctr"/>
            <a:endParaRPr lang="fr-FR" sz="2800" dirty="0">
              <a:solidFill>
                <a:srgbClr val="FFFF00"/>
              </a:solidFill>
            </a:endParaRPr>
          </a:p>
        </p:txBody>
      </p:sp>
      <p:sp>
        <p:nvSpPr>
          <p:cNvPr id="5" name="Étoile à 8 branches 4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2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87624" y="2220650"/>
            <a:ext cx="6696744" cy="3507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0784" tIns="60306" rIns="50784" bIns="6030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haroni" pitchFamily="2" charset="-79"/>
                <a:cs typeface="Aharoni" pitchFamily="2" charset="-79"/>
              </a:rPr>
              <a:t>ALGORITHME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aco"/>
                <a:cs typeface="Arial" pitchFamily="34" charset="0"/>
              </a:rPr>
              <a:t> </a:t>
            </a:r>
            <a:r>
              <a:rPr lang="fr-FR" sz="1600" i="1" dirty="0">
                <a:solidFill>
                  <a:schemeClr val="bg1"/>
                </a:solidFill>
                <a:latin typeface="Monaco"/>
                <a:cs typeface="Arial" pitchFamily="34" charset="0"/>
              </a:rPr>
              <a:t> </a:t>
            </a:r>
            <a:r>
              <a:rPr lang="fr-FR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&lt;nom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_algorithme&gt;</a:t>
            </a:r>
            <a:endParaRPr lang="fr-FR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endParaRPr lang="fr-FR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&lt;Déclaration des données&gt;</a:t>
            </a:r>
            <a:br>
              <a:rPr lang="fr-FR" sz="1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1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DEBUT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Monaco"/>
                <a:cs typeface="Arial" pitchFamily="34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Monaco"/>
                <a:cs typeface="Arial" pitchFamily="34" charset="0"/>
              </a:rPr>
            </a:b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Monaco"/>
                <a:cs typeface="Arial" pitchFamily="34" charset="0"/>
              </a:rPr>
              <a:t>    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onac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chemeClr val="bg1"/>
              </a:solidFill>
              <a:latin typeface="Monac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&lt; Traitement &gt;</a:t>
            </a:r>
            <a:endParaRPr lang="fr-FR" sz="16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onac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chemeClr val="bg1"/>
              </a:solidFill>
              <a:latin typeface="Monac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aco"/>
                <a:cs typeface="Arial" pitchFamily="34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aco"/>
                <a:cs typeface="Arial" pitchFamily="34" charset="0"/>
              </a:rPr>
            </a:br>
            <a:r>
              <a:rPr lang="fr-FR" sz="16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FIN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b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10376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générale d'un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algorithme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5877272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fr-FR" sz="2000" dirty="0" smtClean="0"/>
              <a:t>Il faut avoir une écriture </a:t>
            </a:r>
            <a:r>
              <a:rPr lang="fr-FR" sz="2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RIGOUREUSE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fr-FR" sz="2000" dirty="0" smtClean="0"/>
              <a:t>Il faut avoir une écriture soignée : respecter </a:t>
            </a:r>
            <a:r>
              <a:rPr lang="fr-FR" sz="2000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L’INDENTATION</a:t>
            </a:r>
            <a:endParaRPr lang="fr-FR" sz="2000" dirty="0">
              <a:solidFill>
                <a:srgbClr val="7030A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259632" y="3645024"/>
            <a:ext cx="1872208" cy="1307626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74250" y="4055224"/>
            <a:ext cx="2736304" cy="92333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Corps  de l’algorithme: contient l’ensemble des actions a exécuter   </a:t>
            </a:r>
            <a:endParaRPr lang="fr-FR" dirty="0"/>
          </a:p>
        </p:txBody>
      </p:sp>
      <p:sp>
        <p:nvSpPr>
          <p:cNvPr id="11" name="Étoile à 8 branches 10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1331640" y="3520166"/>
            <a:ext cx="0" cy="1565018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3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9776"/>
            <a:ext cx="86868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Structures de contrôle itératives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92944" y="1844824"/>
            <a:ext cx="8229600" cy="792088"/>
          </a:xfrm>
        </p:spPr>
        <p:txBody>
          <a:bodyPr/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Syntaxe : </a:t>
            </a:r>
          </a:p>
          <a:p>
            <a:pPr marL="0" indent="0"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1619672" y="3038624"/>
            <a:ext cx="0" cy="606400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624260" y="5508470"/>
            <a:ext cx="0" cy="606400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229356" y="2282540"/>
            <a:ext cx="8756514" cy="2118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rgbClr val="FFFF00"/>
                </a:solidFill>
              </a:rPr>
              <a:t>POUR   &lt;</a:t>
            </a:r>
            <a:r>
              <a:rPr lang="fr-FR" sz="1600" b="1" dirty="0" smtClean="0">
                <a:solidFill>
                  <a:schemeClr val="bg1"/>
                </a:solidFill>
              </a:rPr>
              <a:t>compteur</a:t>
            </a:r>
            <a:r>
              <a:rPr lang="fr-FR" sz="1600" b="1" dirty="0" smtClean="0">
                <a:solidFill>
                  <a:srgbClr val="FFFF00"/>
                </a:solidFill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200" b="1" dirty="0" smtClean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fr-FR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val_initial</a:t>
            </a:r>
            <a:r>
              <a:rPr lang="fr-FR" sz="1600" b="1" dirty="0" smtClean="0">
                <a:solidFill>
                  <a:schemeClr val="bg1"/>
                </a:solidFill>
              </a:rPr>
              <a:t> &gt;  </a:t>
            </a:r>
            <a:r>
              <a:rPr lang="fr-FR" b="1" dirty="0" smtClean="0">
                <a:solidFill>
                  <a:schemeClr val="bg1"/>
                </a:solidFill>
              </a:rPr>
              <a:t>  </a:t>
            </a:r>
            <a:r>
              <a:rPr lang="fr-FR" sz="2000" b="1" dirty="0" smtClean="0">
                <a:solidFill>
                  <a:srgbClr val="FFFF00"/>
                </a:solidFill>
              </a:rPr>
              <a:t>A</a:t>
            </a:r>
            <a:r>
              <a:rPr lang="fr-FR" b="1" dirty="0" smtClean="0">
                <a:solidFill>
                  <a:srgbClr val="FFFF00"/>
                </a:solidFill>
              </a:rPr>
              <a:t>   </a:t>
            </a:r>
            <a:r>
              <a:rPr lang="fr-FR" sz="1600" b="1" dirty="0" err="1">
                <a:solidFill>
                  <a:schemeClr val="bg1"/>
                </a:solidFill>
              </a:rPr>
              <a:t>valeur_final</a:t>
            </a:r>
            <a:r>
              <a:rPr lang="fr-FR" b="1" dirty="0" smtClean="0">
                <a:solidFill>
                  <a:schemeClr val="bg1"/>
                </a:solidFill>
              </a:rPr>
              <a:t>   &lt; Pas </a:t>
            </a:r>
            <a:r>
              <a:rPr lang="fr-FR" sz="1600" b="1" dirty="0" smtClean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fr-FR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  <a:sym typeface="Wingdings" pitchFamily="2" charset="2"/>
              </a:rPr>
              <a:t>valeur _pas &gt;  </a:t>
            </a:r>
            <a:r>
              <a:rPr lang="fr-FR" b="1" dirty="0" smtClean="0">
                <a:solidFill>
                  <a:srgbClr val="FFFF00"/>
                </a:solidFill>
              </a:rPr>
              <a:t>FAIRE   </a:t>
            </a:r>
            <a:endParaRPr lang="fr-FR" sz="2400" b="1" dirty="0">
              <a:solidFill>
                <a:srgbClr val="FFFF00"/>
              </a:solidFill>
            </a:endParaRPr>
          </a:p>
          <a:p>
            <a:r>
              <a:rPr lang="fr-FR" sz="1400" dirty="0" smtClean="0"/>
              <a:t>      </a:t>
            </a:r>
            <a:r>
              <a:rPr lang="fr-FR" sz="3600" dirty="0" smtClean="0"/>
              <a:t>       </a:t>
            </a:r>
            <a:r>
              <a:rPr lang="fr-FR" sz="1600" b="1" dirty="0">
                <a:solidFill>
                  <a:schemeClr val="bg1"/>
                </a:solidFill>
              </a:rPr>
              <a:t>&lt;Traitements &gt;</a:t>
            </a:r>
          </a:p>
          <a:p>
            <a:endParaRPr lang="fr-FR" sz="1050" dirty="0"/>
          </a:p>
          <a:p>
            <a:r>
              <a:rPr lang="fr-FR" b="1" dirty="0">
                <a:solidFill>
                  <a:srgbClr val="FFFF00"/>
                </a:solidFill>
              </a:rPr>
              <a:t>FIN POUR 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1331640" y="3038624"/>
            <a:ext cx="0" cy="606400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9776"/>
            <a:ext cx="86868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Structures de contrôle itératives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29356" y="2282540"/>
            <a:ext cx="8756514" cy="2118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rgbClr val="FFFF00"/>
                </a:solidFill>
              </a:rPr>
              <a:t>POUR   &lt;</a:t>
            </a:r>
            <a:r>
              <a:rPr lang="fr-FR" sz="1600" b="1" dirty="0" smtClean="0">
                <a:solidFill>
                  <a:schemeClr val="bg1"/>
                </a:solidFill>
              </a:rPr>
              <a:t>compteur</a:t>
            </a:r>
            <a:r>
              <a:rPr lang="fr-FR" sz="1600" b="1" dirty="0" smtClean="0">
                <a:solidFill>
                  <a:srgbClr val="FFFF00"/>
                </a:solidFill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200" b="1" dirty="0" smtClean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fr-FR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</a:rPr>
              <a:t>val_initial</a:t>
            </a:r>
            <a:r>
              <a:rPr lang="fr-FR" sz="1600" b="1" dirty="0" smtClean="0">
                <a:solidFill>
                  <a:schemeClr val="bg1"/>
                </a:solidFill>
              </a:rPr>
              <a:t> &gt;  </a:t>
            </a:r>
            <a:r>
              <a:rPr lang="fr-FR" b="1" dirty="0" smtClean="0">
                <a:solidFill>
                  <a:schemeClr val="bg1"/>
                </a:solidFill>
              </a:rPr>
              <a:t>  </a:t>
            </a:r>
            <a:r>
              <a:rPr lang="fr-FR" sz="2000" b="1" dirty="0" smtClean="0">
                <a:solidFill>
                  <a:srgbClr val="FFFF00"/>
                </a:solidFill>
              </a:rPr>
              <a:t>A</a:t>
            </a:r>
            <a:r>
              <a:rPr lang="fr-FR" b="1" dirty="0" smtClean="0">
                <a:solidFill>
                  <a:srgbClr val="FFFF00"/>
                </a:solidFill>
              </a:rPr>
              <a:t>   </a:t>
            </a:r>
            <a:r>
              <a:rPr lang="fr-FR" sz="1600" b="1" dirty="0" err="1">
                <a:solidFill>
                  <a:schemeClr val="bg1"/>
                </a:solidFill>
              </a:rPr>
              <a:t>valeur_final</a:t>
            </a:r>
            <a:r>
              <a:rPr lang="fr-FR" b="1" dirty="0" smtClean="0">
                <a:solidFill>
                  <a:schemeClr val="bg1"/>
                </a:solidFill>
              </a:rPr>
              <a:t>   &lt; Pas </a:t>
            </a:r>
            <a:r>
              <a:rPr lang="fr-FR" sz="1600" b="1" dirty="0" smtClean="0">
                <a:solidFill>
                  <a:schemeClr val="bg1"/>
                </a:solidFill>
                <a:sym typeface="Wingdings" pitchFamily="2" charset="2"/>
              </a:rPr>
              <a:t></a:t>
            </a:r>
            <a:r>
              <a:rPr lang="fr-FR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  <a:sym typeface="Wingdings" pitchFamily="2" charset="2"/>
              </a:rPr>
              <a:t>valeur _pas &gt;  </a:t>
            </a:r>
            <a:r>
              <a:rPr lang="fr-FR" b="1" dirty="0" smtClean="0">
                <a:solidFill>
                  <a:srgbClr val="FFFF00"/>
                </a:solidFill>
              </a:rPr>
              <a:t>FAIRE   </a:t>
            </a:r>
            <a:endParaRPr lang="fr-FR" sz="2400" b="1" dirty="0">
              <a:solidFill>
                <a:srgbClr val="FFFF00"/>
              </a:solidFill>
            </a:endParaRPr>
          </a:p>
          <a:p>
            <a:r>
              <a:rPr lang="fr-FR" sz="1400" dirty="0" smtClean="0"/>
              <a:t>      </a:t>
            </a:r>
            <a:r>
              <a:rPr lang="fr-FR" sz="3600" dirty="0" smtClean="0"/>
              <a:t>       </a:t>
            </a:r>
            <a:r>
              <a:rPr lang="fr-FR" sz="1600" b="1" dirty="0">
                <a:solidFill>
                  <a:schemeClr val="bg1"/>
                </a:solidFill>
              </a:rPr>
              <a:t>&lt;Traitements &gt;</a:t>
            </a:r>
          </a:p>
          <a:p>
            <a:endParaRPr lang="fr-FR" sz="1050" dirty="0"/>
          </a:p>
          <a:p>
            <a:r>
              <a:rPr lang="fr-FR" b="1" dirty="0">
                <a:solidFill>
                  <a:srgbClr val="FFFF00"/>
                </a:solidFill>
              </a:rPr>
              <a:t>FIN POUR 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92944" y="1844824"/>
            <a:ext cx="8229600" cy="792088"/>
          </a:xfrm>
        </p:spPr>
        <p:txBody>
          <a:bodyPr/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Syntaxe : </a:t>
            </a:r>
          </a:p>
          <a:p>
            <a:pPr marL="0" indent="0"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1331640" y="3038624"/>
            <a:ext cx="0" cy="606400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03584" y="4567683"/>
            <a:ext cx="8229600" cy="7920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Exemple: </a:t>
            </a:r>
          </a:p>
          <a:p>
            <a:pPr marL="0" indent="0">
              <a:buFont typeface="Wingdings 2"/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95536" y="5013176"/>
            <a:ext cx="5544616" cy="1520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POUR   </a:t>
            </a:r>
            <a:r>
              <a:rPr lang="fr-FR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fr-FR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0</a:t>
            </a:r>
            <a:r>
              <a:rPr lang="fr-FR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   </a:t>
            </a:r>
            <a:r>
              <a:rPr lang="fr-FR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 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FAIRE </a:t>
            </a:r>
          </a:p>
          <a:p>
            <a:pPr>
              <a:lnSpc>
                <a:spcPct val="200000"/>
              </a:lnSpc>
            </a:pPr>
            <a:r>
              <a:rPr lang="fr-F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ECRIRE (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BONJOUR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200000"/>
              </a:lnSpc>
            </a:pP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 POUR </a:t>
            </a:r>
            <a:endParaRPr lang="fr-FR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624260" y="5508470"/>
            <a:ext cx="0" cy="606400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http://www.pourquoicomment.fr/wp-content/uploads/2015/01/Dessiner-un-ordinateur-fac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25177"/>
            <a:ext cx="2901702" cy="22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6444208" y="466939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BONJOUR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444208" y="494116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BONJOUR</a:t>
            </a:r>
            <a:endParaRPr lang="fr-FR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6444208" y="520945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BONJOUR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1271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7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060848"/>
            <a:ext cx="8568952" cy="2592288"/>
          </a:xfrm>
        </p:spPr>
        <p:txBody>
          <a:bodyPr>
            <a:noAutofit/>
          </a:bodyPr>
          <a:lstStyle/>
          <a:p>
            <a:pPr algn="just"/>
            <a:r>
              <a:rPr lang="fr-FR" sz="2800" dirty="0"/>
              <a:t>L’incrémentation de </a:t>
            </a:r>
            <a:r>
              <a:rPr lang="fr-FR" sz="2800" dirty="0" smtClean="0"/>
              <a:t>compteur  </a:t>
            </a:r>
            <a:r>
              <a:rPr lang="fr-FR" sz="2800" dirty="0"/>
              <a:t>est </a:t>
            </a:r>
            <a:r>
              <a:rPr lang="fr-FR" sz="2800" dirty="0" smtClean="0"/>
              <a:t>automatique</a:t>
            </a:r>
          </a:p>
          <a:p>
            <a:pPr algn="just"/>
            <a:endParaRPr lang="fr-FR" sz="2800" dirty="0"/>
          </a:p>
          <a:p>
            <a:pPr algn="just"/>
            <a:r>
              <a:rPr lang="fr-FR" sz="2800" dirty="0"/>
              <a:t>On utilise </a:t>
            </a:r>
            <a:r>
              <a:rPr lang="fr-FR" sz="2800" dirty="0" smtClean="0"/>
              <a:t>la boucle  « </a:t>
            </a:r>
            <a:r>
              <a:rPr lang="fr-FR" sz="2800" b="1" i="1" dirty="0" smtClean="0">
                <a:solidFill>
                  <a:srgbClr val="7030A0"/>
                </a:solidFill>
              </a:rPr>
              <a:t>POUR</a:t>
            </a:r>
            <a:r>
              <a:rPr lang="fr-FR" sz="2800" i="1" dirty="0" smtClean="0"/>
              <a:t> »</a:t>
            </a:r>
            <a:r>
              <a:rPr lang="fr-FR" sz="2800" dirty="0"/>
              <a:t> lorsqu'on connaît le nombre d'itérations à </a:t>
            </a:r>
            <a:r>
              <a:rPr lang="fr-FR" sz="2800" dirty="0" smtClean="0"/>
              <a:t>l’avance.</a:t>
            </a:r>
          </a:p>
          <a:p>
            <a:pPr algn="just"/>
            <a:endParaRPr lang="fr-FR" sz="2800" dirty="0"/>
          </a:p>
          <a:p>
            <a:pPr algn="just"/>
            <a:endParaRPr lang="fr-FR" sz="28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07504" y="269776"/>
            <a:ext cx="86868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Structures de contrôle itératives</a:t>
            </a:r>
          </a:p>
        </p:txBody>
      </p:sp>
    </p:spTree>
    <p:extLst>
      <p:ext uri="{BB962C8B-B14F-4D97-AF65-F5344CB8AC3E}">
        <p14:creationId xmlns:p14="http://schemas.microsoft.com/office/powerpoint/2010/main" val="8104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Structures de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contrôle itératives</a:t>
            </a:r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à conditions d'arrêt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2348880"/>
            <a:ext cx="8676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- Consiste à  répéter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 traitement donné et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dont 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l'arrêt est géré par une condition.</a:t>
            </a:r>
          </a:p>
          <a:p>
            <a:pPr>
              <a:lnSpc>
                <a:spcPct val="200000"/>
              </a:lnSpc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Il existe deux formulations pour traduire une telle structure :</a:t>
            </a:r>
          </a:p>
          <a:p>
            <a:pPr>
              <a:lnSpc>
                <a:spcPct val="200000"/>
              </a:lnSpc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RÉPÉTER …. JUSQU'À …</a:t>
            </a:r>
            <a:endParaRPr lang="fr-FR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- TANT QUE … FAIRE…. </a:t>
            </a:r>
            <a:endParaRPr lang="fr-FR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Structures de contrôle itératives</a:t>
            </a:r>
            <a:b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à conditions d'arrêt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79512" y="2924944"/>
            <a:ext cx="3600400" cy="280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RÉPÉTER</a:t>
            </a:r>
            <a:endParaRPr lang="fr-FR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 Traitements &gt;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JUSQU'À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(Condition d’arrêt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79512" y="2132856"/>
            <a:ext cx="8229600" cy="792088"/>
          </a:xfrm>
        </p:spPr>
        <p:txBody>
          <a:bodyPr/>
          <a:lstStyle/>
          <a:p>
            <a:pPr marL="0" indent="0" algn="ctr">
              <a:buNone/>
            </a:pP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Syntaxe : </a:t>
            </a:r>
          </a:p>
          <a:p>
            <a:pPr marL="0" indent="0"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598860" y="3645024"/>
            <a:ext cx="0" cy="792088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>
          <a:xfrm>
            <a:off x="4283968" y="2924944"/>
            <a:ext cx="4752528" cy="280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Tant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Que </a:t>
            </a:r>
            <a:r>
              <a:rPr lang="fr-FR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(condition est vérifiée</a:t>
            </a:r>
            <a:r>
              <a:rPr lang="fr-FR" sz="20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Faire</a:t>
            </a: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0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fr-FR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Traitements&gt;</a:t>
            </a:r>
            <a:endParaRPr lang="fr-FR" sz="2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 Tant Que 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5292080" y="3645024"/>
            <a:ext cx="0" cy="792088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Structures de contrôle itératives</a:t>
            </a:r>
            <a:b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à conditions d'arrêt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4952" y="2828836"/>
            <a:ext cx="46370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- Dans la structure </a:t>
            </a:r>
            <a:r>
              <a:rPr lang="fr-FR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"Répéter …Jusqu'à …"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le traitement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exécuté </a:t>
            </a:r>
            <a:r>
              <a:rPr lang="fr-FR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 moins </a:t>
            </a:r>
            <a:r>
              <a:rPr lang="fr-FR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une fois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car la condition d'arrêt est testé à </a:t>
            </a:r>
            <a:r>
              <a:rPr lang="fr-FR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la FIN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4995173"/>
            <a:ext cx="46805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- Dans la structure </a:t>
            </a:r>
            <a:r>
              <a:rPr lang="fr-FR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"Tant Que … Faire …. "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le traitement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peut </a:t>
            </a:r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 pas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être exécuté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car la condition d'arrêt est testée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au </a:t>
            </a:r>
            <a:r>
              <a:rPr lang="fr-FR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DEBUT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538292" y="2470249"/>
            <a:ext cx="3312368" cy="160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fr-F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RÉPÉTER</a:t>
            </a:r>
            <a:endParaRPr lang="fr-FR" sz="1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&lt; Traitements &gt;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fr-F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JUSQU'À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(Condition d’arrêt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538292" y="4653136"/>
            <a:ext cx="3426196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fr-FR" sz="1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Tant </a:t>
            </a:r>
            <a:r>
              <a:rPr lang="fr-F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Que </a:t>
            </a:r>
            <a:r>
              <a:rPr lang="fr-FR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(condition est vérifiée</a:t>
            </a:r>
            <a:r>
              <a:rPr lang="fr-FR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Faire</a:t>
            </a:r>
            <a:endParaRPr lang="fr-FR" sz="1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fr-F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6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fr-FR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Traitements&gt;</a:t>
            </a:r>
            <a:endParaRPr lang="fr-FR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fr-FR" sz="1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 Tant Que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266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la-conjugaison.nouvelobs.com/img/exercice/exerc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21" y="692696"/>
            <a:ext cx="512822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3568" y="3092767"/>
            <a:ext cx="777686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Ecrire un algorithme qui </a:t>
            </a:r>
            <a:r>
              <a:rPr lang="fr-FR" sz="2400" dirty="0" smtClean="0"/>
              <a:t>demande </a:t>
            </a:r>
            <a:r>
              <a:rPr lang="fr-FR" sz="2400" dirty="0"/>
              <a:t>à l’utilisateur un nombre compris entre 1 et 3 jusqu’à ce que la réponse convienne.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Étoile à 8 branches 5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55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67528"/>
            <a:ext cx="8075240" cy="3365728"/>
          </a:xfrm>
          <a:ln w="952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ALGORITHME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nombre</a:t>
            </a:r>
          </a:p>
          <a:p>
            <a:pPr marL="0" indent="0">
              <a:buNone/>
            </a:pP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N :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Entier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DÉBUT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N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Entrez un nombre entre 1 et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")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>
                <a:latin typeface="Times New Roman" pitchFamily="18" charset="0"/>
                <a:cs typeface="Times New Roman" pitchFamily="18" charset="0"/>
              </a:rPr>
            </a:b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TANTQUE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(N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&lt; 1 ou N &gt;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3)</a:t>
            </a:r>
            <a:br>
              <a:rPr lang="fr-F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     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LIRE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 (N)</a:t>
            </a:r>
            <a:br>
              <a:rPr lang="fr-FR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        SI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 N &lt; 1 ou N &gt; 3 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Alors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            ECRIRE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 ("Saisie erronée. Recommencez")</a:t>
            </a:r>
            <a:br>
              <a:rPr lang="fr-FR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        FINSI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   </a:t>
            </a:r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FINTANTQUE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FIN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598860" y="3241551"/>
            <a:ext cx="0" cy="198764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27584" y="4005064"/>
            <a:ext cx="0" cy="1008112"/>
          </a:xfrm>
          <a:prstGeom prst="line">
            <a:avLst/>
          </a:prstGeom>
          <a:ln w="19050">
            <a:solidFill>
              <a:srgbClr val="00B0F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009700" y="4514453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la-conjugaison.nouvelobs.com/img/exercice/exerc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21" y="692696"/>
            <a:ext cx="512822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01328" y="2924944"/>
            <a:ext cx="7776864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Ecrire un algorithme qui demande un nombre compris entre 10 et </a:t>
            </a:r>
            <a:r>
              <a:rPr lang="fr-FR" sz="2400" dirty="0" smtClean="0"/>
              <a:t>20, jusqu</a:t>
            </a:r>
            <a:r>
              <a:rPr lang="fr-FR" sz="2400" dirty="0"/>
              <a:t>’`a ce que la </a:t>
            </a:r>
            <a:r>
              <a:rPr lang="fr-FR" sz="2400" dirty="0" smtClean="0"/>
              <a:t>réponse </a:t>
            </a:r>
            <a:r>
              <a:rPr lang="fr-FR" sz="2400" dirty="0"/>
              <a:t>convienne. En cas de </a:t>
            </a:r>
            <a:r>
              <a:rPr lang="fr-FR" sz="2400" dirty="0" smtClean="0"/>
              <a:t>réponse supérieure </a:t>
            </a:r>
            <a:r>
              <a:rPr lang="fr-FR" sz="2400" dirty="0"/>
              <a:t>`a 20, </a:t>
            </a:r>
            <a:r>
              <a:rPr lang="fr-FR" sz="2400" dirty="0" smtClean="0"/>
              <a:t>on fera </a:t>
            </a:r>
            <a:r>
              <a:rPr lang="fr-FR" sz="2400" dirty="0"/>
              <a:t>apparaitre un message : Plus petit ! , et inversement, Plus grand ! </a:t>
            </a:r>
            <a:r>
              <a:rPr lang="fr-FR" sz="2400" dirty="0" smtClean="0"/>
              <a:t>Si le </a:t>
            </a:r>
            <a:r>
              <a:rPr lang="fr-FR" sz="2400" dirty="0"/>
              <a:t>nombre est </a:t>
            </a:r>
            <a:r>
              <a:rPr lang="fr-FR" sz="2400" dirty="0" smtClean="0"/>
              <a:t>inférieur </a:t>
            </a:r>
            <a:r>
              <a:rPr lang="fr-FR" sz="2400" dirty="0"/>
              <a:t>`a 10.</a:t>
            </a:r>
            <a:endParaRPr lang="fr-FR" sz="2400" dirty="0"/>
          </a:p>
        </p:txBody>
      </p:sp>
      <p:sp>
        <p:nvSpPr>
          <p:cNvPr id="6" name="Étoile à 8 branches 5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0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412776"/>
            <a:ext cx="6768752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alpha val="95000"/>
              </a:schemeClr>
            </a:solidFill>
          </a:ln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ALGORITHME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nombre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N :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Entier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r>
              <a:rPr lang="fr-FR" b="1" dirty="0">
                <a:latin typeface="Times New Roman" pitchFamily="18" charset="0"/>
                <a:cs typeface="Times New Roman" pitchFamily="18" charset="0"/>
              </a:rPr>
              <a:t>DÉBUT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fr-FR" b="1" dirty="0" smtClean="0"/>
              <a:t>ECRIRE</a:t>
            </a:r>
            <a:r>
              <a:rPr lang="fr-FR" dirty="0" smtClean="0"/>
              <a:t> </a:t>
            </a:r>
            <a:r>
              <a:rPr lang="fr-FR" dirty="0"/>
              <a:t>”Entrez un nombre entre 10 et 20”</a:t>
            </a:r>
          </a:p>
          <a:p>
            <a:r>
              <a:rPr lang="fr-FR" b="1" dirty="0" smtClean="0"/>
              <a:t>LIRE</a:t>
            </a:r>
            <a:r>
              <a:rPr lang="fr-FR" dirty="0" smtClean="0"/>
              <a:t> N</a:t>
            </a:r>
            <a:endParaRPr lang="fr-FR" dirty="0"/>
          </a:p>
          <a:p>
            <a:r>
              <a:rPr lang="pt-BR" b="1" dirty="0" smtClean="0">
                <a:solidFill>
                  <a:schemeClr val="accent1"/>
                </a:solidFill>
              </a:rPr>
              <a:t>TANTQUE</a:t>
            </a:r>
            <a:r>
              <a:rPr lang="pt-BR" dirty="0" smtClean="0"/>
              <a:t> N </a:t>
            </a:r>
            <a:r>
              <a:rPr lang="pt-BR" dirty="0"/>
              <a:t>&lt; 10 ou N &gt; 20</a:t>
            </a:r>
          </a:p>
          <a:p>
            <a:r>
              <a:rPr lang="fr-FR" b="1" dirty="0" smtClean="0"/>
              <a:t>SI</a:t>
            </a:r>
            <a:r>
              <a:rPr lang="fr-FR" dirty="0" smtClean="0"/>
              <a:t> N </a:t>
            </a:r>
            <a:r>
              <a:rPr lang="fr-FR" dirty="0"/>
              <a:t>&lt; 10 Alors</a:t>
            </a:r>
          </a:p>
          <a:p>
            <a:r>
              <a:rPr lang="fr-FR" b="1" dirty="0" smtClean="0"/>
              <a:t>ECRIRE</a:t>
            </a:r>
            <a:r>
              <a:rPr lang="fr-FR" dirty="0" smtClean="0"/>
              <a:t> ”</a:t>
            </a:r>
            <a:r>
              <a:rPr lang="fr-FR" dirty="0"/>
              <a:t>Plus grand !”</a:t>
            </a:r>
          </a:p>
          <a:p>
            <a:r>
              <a:rPr lang="fr-FR" b="1" dirty="0" smtClean="0"/>
              <a:t>SINON</a:t>
            </a:r>
            <a:r>
              <a:rPr lang="fr-FR" dirty="0" smtClean="0"/>
              <a:t> </a:t>
            </a:r>
            <a:r>
              <a:rPr lang="fr-FR" b="1" dirty="0" smtClean="0"/>
              <a:t>SI</a:t>
            </a:r>
            <a:r>
              <a:rPr lang="fr-FR" dirty="0" smtClean="0"/>
              <a:t> N </a:t>
            </a:r>
            <a:r>
              <a:rPr lang="fr-FR" dirty="0"/>
              <a:t>&gt; 20 Alors</a:t>
            </a:r>
          </a:p>
          <a:p>
            <a:r>
              <a:rPr lang="fr-FR" b="1" dirty="0" smtClean="0"/>
              <a:t>ECRIRE</a:t>
            </a:r>
            <a:r>
              <a:rPr lang="fr-FR" dirty="0" smtClean="0"/>
              <a:t> ”</a:t>
            </a:r>
            <a:r>
              <a:rPr lang="fr-FR" dirty="0"/>
              <a:t>Plus petit !”</a:t>
            </a:r>
          </a:p>
          <a:p>
            <a:r>
              <a:rPr lang="fr-FR" b="1" dirty="0" smtClean="0"/>
              <a:t>FINSI</a:t>
            </a:r>
          </a:p>
          <a:p>
            <a:r>
              <a:rPr lang="fr-FR" b="1" dirty="0" smtClean="0"/>
              <a:t>FINSI</a:t>
            </a:r>
            <a:endParaRPr lang="fr-FR" b="1" dirty="0"/>
          </a:p>
          <a:p>
            <a:r>
              <a:rPr lang="fr-FR" b="1" dirty="0" smtClean="0">
                <a:solidFill>
                  <a:schemeClr val="accent1"/>
                </a:solidFill>
              </a:rPr>
              <a:t>FINTANTQUE</a:t>
            </a:r>
            <a:endParaRPr lang="fr-FR" b="1" dirty="0">
              <a:solidFill>
                <a:schemeClr val="accent1"/>
              </a:solidFill>
            </a:endParaRPr>
          </a:p>
          <a:p>
            <a:r>
              <a:rPr lang="fr-FR" dirty="0" smtClean="0"/>
              <a:t>Fin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1143000"/>
          </a:xfrm>
        </p:spPr>
        <p:txBody>
          <a:bodyPr/>
          <a:lstStyle/>
          <a:p>
            <a:pPr algn="ctr"/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00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22344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Rigoureuse &amp;  Indentation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95" y="1340767"/>
            <a:ext cx="4355976" cy="4824537"/>
          </a:xfr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algorithme test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a, b, c 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entier</a:t>
            </a:r>
          </a:p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fr-FR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Caractère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début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← 5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 ← 2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(n &gt; 0) 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alors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écrire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("ce nombre est positif ") 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sinon  écrire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("ce nombre est négatif " )</a:t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finsi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 ← a</a:t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 ← b – a</a:t>
            </a:r>
          </a:p>
          <a:p>
            <a:pPr marL="0" indent="0">
              <a:buNone/>
            </a:pPr>
            <a:r>
              <a:rPr lang="fr-FR" sz="1600" b="1" dirty="0" smtClean="0"/>
              <a:t>lire</a:t>
            </a:r>
            <a:r>
              <a:rPr lang="fr-FR" sz="1600" dirty="0" smtClean="0"/>
              <a:t> (</a:t>
            </a:r>
            <a:r>
              <a:rPr lang="fr-FR" sz="1600" dirty="0" err="1" smtClean="0"/>
              <a:t>rep</a:t>
            </a:r>
            <a:r>
              <a:rPr lang="fr-FR" sz="1600" dirty="0" smtClean="0"/>
              <a:t>)</a:t>
            </a:r>
            <a:br>
              <a:rPr lang="fr-FR" sz="1600" dirty="0" smtClean="0"/>
            </a:br>
            <a:r>
              <a:rPr lang="fr-FR" sz="1600" dirty="0" err="1" smtClean="0"/>
              <a:t>t</a:t>
            </a:r>
            <a:r>
              <a:rPr lang="fr-FR" sz="1600" b="1" dirty="0" err="1" smtClean="0"/>
              <a:t>antque</a:t>
            </a:r>
            <a:r>
              <a:rPr lang="fr-FR" sz="1600" dirty="0" smtClean="0"/>
              <a:t> </a:t>
            </a:r>
            <a:r>
              <a:rPr lang="fr-FR" sz="1600" dirty="0" err="1" smtClean="0"/>
              <a:t>rep</a:t>
            </a:r>
            <a:r>
              <a:rPr lang="fr-FR" sz="1600" dirty="0" smtClean="0"/>
              <a:t> &lt;&gt; "o" et </a:t>
            </a:r>
            <a:r>
              <a:rPr lang="fr-FR" sz="1600" dirty="0" err="1" smtClean="0"/>
              <a:t>rep</a:t>
            </a:r>
            <a:r>
              <a:rPr lang="fr-FR" sz="1600" dirty="0" smtClean="0"/>
              <a:t> &lt;&gt; "n"</a:t>
            </a:r>
            <a:br>
              <a:rPr lang="fr-FR" sz="1600" dirty="0" smtClean="0"/>
            </a:br>
            <a:r>
              <a:rPr lang="fr-FR" sz="1600" b="1" dirty="0" err="1" smtClean="0"/>
              <a:t>ecrire</a:t>
            </a:r>
            <a:r>
              <a:rPr lang="fr-FR" sz="1600" dirty="0" smtClean="0"/>
              <a:t> "vous devez répondre par o ou n"</a:t>
            </a:r>
            <a:br>
              <a:rPr lang="fr-FR" sz="1600" dirty="0" smtClean="0"/>
            </a:br>
            <a:r>
              <a:rPr lang="fr-FR" sz="1600" b="1" dirty="0" smtClean="0"/>
              <a:t>lire</a:t>
            </a:r>
            <a:r>
              <a:rPr lang="fr-FR" sz="1600" dirty="0" smtClean="0"/>
              <a:t> (</a:t>
            </a:r>
            <a:r>
              <a:rPr lang="fr-FR" sz="1600" dirty="0" err="1" smtClean="0"/>
              <a:t>rep</a:t>
            </a:r>
            <a:r>
              <a:rPr lang="fr-FR" sz="1600" dirty="0" smtClean="0"/>
              <a:t>)</a:t>
            </a:r>
            <a:br>
              <a:rPr lang="fr-FR" sz="1600" dirty="0" smtClean="0"/>
            </a:br>
            <a:r>
              <a:rPr lang="fr-FR" sz="1600" b="1" dirty="0" err="1" smtClean="0"/>
              <a:t>fintantque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b="1" dirty="0" err="1" smtClean="0"/>
              <a:t>ecrire</a:t>
            </a:r>
            <a:r>
              <a:rPr lang="fr-FR" sz="1600" dirty="0" smtClean="0"/>
              <a:t> ("saisie acceptée« )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740398" y="1124743"/>
            <a:ext cx="4320480" cy="5103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algorithme  test</a:t>
            </a:r>
          </a:p>
          <a:p>
            <a:pPr marL="0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Font typeface="Wingdings 2"/>
              <a:buNone/>
            </a:pP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a, b, c 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entier</a:t>
            </a: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caractère</a:t>
            </a:r>
          </a:p>
          <a:p>
            <a:pPr marL="0" indent="0">
              <a:buFont typeface="Wingdings 2"/>
              <a:buNone/>
            </a:pP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debut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a ← 5</a:t>
            </a:r>
          </a:p>
          <a:p>
            <a:pPr marL="92075" indent="0">
              <a:buFont typeface="Wingdings 2"/>
              <a:buNone/>
            </a:pP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b ← 2</a:t>
            </a:r>
          </a:p>
          <a:p>
            <a:pPr marL="92075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si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(n &gt; 0) 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alors  </a:t>
            </a:r>
          </a:p>
          <a:p>
            <a:pPr marL="92075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("ce nombre est positif ") </a:t>
            </a:r>
          </a:p>
          <a:p>
            <a:pPr marL="92075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sinon  </a:t>
            </a:r>
          </a:p>
          <a:p>
            <a:pPr marL="92075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("ce nombre est négatif " )</a:t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finsi</a:t>
            </a:r>
            <a:endParaRPr lang="fr-FR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" indent="0">
              <a:buFont typeface="Wingdings 2"/>
              <a:buNone/>
            </a:pP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b ← a</a:t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c ← b – a</a:t>
            </a:r>
          </a:p>
          <a:p>
            <a:pPr marL="92075" indent="0"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lire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fr-FR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tantque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&lt;&gt; "o" et </a:t>
            </a:r>
            <a:r>
              <a:rPr lang="fr-FR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&lt;&gt; "n"</a:t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            </a:t>
            </a: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"vous devez répondre par o ou n."</a:t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             lire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fr-FR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fintantque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("saisie acceptée« )</a:t>
            </a:r>
          </a:p>
          <a:p>
            <a:pPr marL="92075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</a:t>
            </a:r>
            <a:endParaRPr lang="fr-FR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87624" y="6374594"/>
            <a:ext cx="244827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Sans indentation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22511" y="6397744"/>
            <a:ext cx="244827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Avec  indentation</a:t>
            </a:r>
            <a:endParaRPr lang="fr-FR" dirty="0"/>
          </a:p>
        </p:txBody>
      </p:sp>
      <p:sp>
        <p:nvSpPr>
          <p:cNvPr id="18" name="Accolade ouvrante 17"/>
          <p:cNvSpPr/>
          <p:nvPr/>
        </p:nvSpPr>
        <p:spPr>
          <a:xfrm rot="16200000">
            <a:off x="4780262" y="2445761"/>
            <a:ext cx="180021" cy="288034"/>
          </a:xfrm>
          <a:prstGeom prst="leftBrace">
            <a:avLst>
              <a:gd name="adj1" fmla="val 8333"/>
              <a:gd name="adj2" fmla="val 49999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ccolade ouvrante 18"/>
          <p:cNvSpPr/>
          <p:nvPr/>
        </p:nvSpPr>
        <p:spPr>
          <a:xfrm rot="16200000">
            <a:off x="4938420" y="3137761"/>
            <a:ext cx="180021" cy="576065"/>
          </a:xfrm>
          <a:prstGeom prst="leftBrace">
            <a:avLst>
              <a:gd name="adj1" fmla="val 8333"/>
              <a:gd name="adj2" fmla="val 49999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ouvrante 19"/>
          <p:cNvSpPr/>
          <p:nvPr/>
        </p:nvSpPr>
        <p:spPr>
          <a:xfrm rot="16200000">
            <a:off x="5012317" y="5110019"/>
            <a:ext cx="180021" cy="742106"/>
          </a:xfrm>
          <a:prstGeom prst="leftBrace">
            <a:avLst>
              <a:gd name="adj1" fmla="val 8333"/>
              <a:gd name="adj2" fmla="val 49999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Étoile à 8 branches 20"/>
          <p:cNvSpPr/>
          <p:nvPr/>
        </p:nvSpPr>
        <p:spPr>
          <a:xfrm>
            <a:off x="8460432" y="6237312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3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9" grpId="0" animBg="1"/>
      <p:bldP spid="10" grpId="0" animBg="1"/>
      <p:bldP spid="18" grpId="0" animBg="1"/>
      <p:bldP spid="19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Problème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26" name="Picture 2" descr="http://www.la-sep.com/wp-content/uploads/2015/01/proble%CC%80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320402"/>
            <a:ext cx="264989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3424" y="1992208"/>
            <a:ext cx="6635080" cy="3381008"/>
          </a:xfrm>
        </p:spPr>
        <p:txBody>
          <a:bodyPr>
            <a:normAutofit/>
          </a:bodyPr>
          <a:lstStyle/>
          <a:p>
            <a:pPr algn="ctr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On a besoin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simultanément de </a:t>
            </a:r>
            <a:r>
              <a:rPr lang="fr-F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valeurs pour calculer une moyenne </a:t>
            </a:r>
          </a:p>
          <a:p>
            <a:pPr algn="ctr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seule solution dont nous disposons à l’heure actuelle consiste à déclarer douze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variables : N1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N2 , N3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N4 , N5 , N6 , N7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N8 , N9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N10 , N11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N12</a:t>
            </a:r>
          </a:p>
          <a:p>
            <a:r>
              <a:rPr lang="fr-FR" sz="2000" dirty="0" smtClean="0"/>
              <a:t>Une </a:t>
            </a:r>
            <a:r>
              <a:rPr lang="fr-FR" sz="2000" dirty="0"/>
              <a:t>succession de douze instructions « Lire » </a:t>
            </a:r>
            <a:r>
              <a:rPr lang="fr-FR" sz="2000" dirty="0" smtClean="0"/>
              <a:t>distinctes.</a:t>
            </a:r>
          </a:p>
          <a:p>
            <a:endParaRPr lang="fr-FR" sz="2000" dirty="0" smtClean="0"/>
          </a:p>
          <a:p>
            <a:r>
              <a:rPr lang="fr-FR" sz="2000" dirty="0" smtClean="0"/>
              <a:t>Cela </a:t>
            </a:r>
            <a:r>
              <a:rPr lang="fr-FR" sz="2000" dirty="0"/>
              <a:t>donnera obligatoirement une atrocité du genre </a:t>
            </a:r>
            <a:r>
              <a:rPr lang="fr-FR" sz="2000" dirty="0" smtClean="0"/>
              <a:t>:</a:t>
            </a:r>
          </a:p>
          <a:p>
            <a:pPr marL="0" indent="0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144441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Moyenne </a:t>
            </a:r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← (N1+N2+N3+N4+N5+N6+N7+N8+N9+N10+N11+N12)/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 algn="ctr"/>
            <a:endParaRPr lang="fr-FR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xplosion 1 4"/>
          <p:cNvSpPr/>
          <p:nvPr/>
        </p:nvSpPr>
        <p:spPr>
          <a:xfrm rot="20832913">
            <a:off x="6130457" y="5369686"/>
            <a:ext cx="3384376" cy="144833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rgbClr val="FFFF00"/>
                </a:solidFill>
                <a:latin typeface="Agency FB" pitchFamily="34" charset="0"/>
              </a:rPr>
              <a:t>LABORIEUX</a:t>
            </a:r>
            <a:endParaRPr lang="fr-FR" b="1" dirty="0">
              <a:solidFill>
                <a:srgbClr val="FFFF00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data.over-blog.com/4/12/81/78/Bouledogue-francais/Humour/66034_527032957309201_817825086_n-copi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65" y="3473364"/>
            <a:ext cx="3895381" cy="290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1879664"/>
            <a:ext cx="8532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 Vous travaillerez sans doute  avec un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programme de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gestion qui  traite quelques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CENTAINES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ou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quelques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MILLIERS</a:t>
            </a:r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 valeurs.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 Dans la plus part des cas on se retrouve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 dans une situation on </a:t>
            </a:r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l’on ne peut pas savoir d’avance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combien il y aura de valeurs à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traiter.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Problème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9552" y="5085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VOUS  </a:t>
            </a:r>
            <a:endParaRPr lang="fr-FR" b="1" dirty="0"/>
          </a:p>
        </p:txBody>
      </p:sp>
      <p:sp>
        <p:nvSpPr>
          <p:cNvPr id="8" name="Flèche droite 7"/>
          <p:cNvSpPr/>
          <p:nvPr/>
        </p:nvSpPr>
        <p:spPr>
          <a:xfrm>
            <a:off x="1561098" y="5085184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32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69583" y="918868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</a:rPr>
              <a:t>Solution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2282096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sz="2400" dirty="0" smtClean="0"/>
              <a:t>Une structure de donnée qui rassemble plusieurs  valeurs de même type  et  </a:t>
            </a:r>
            <a:r>
              <a:rPr lang="fr-FR" sz="2400" dirty="0"/>
              <a:t>portant le même </a:t>
            </a:r>
            <a:r>
              <a:rPr lang="fr-FR" sz="2400" dirty="0" smtClean="0"/>
              <a:t>nom</a:t>
            </a:r>
          </a:p>
          <a:p>
            <a:pPr algn="ctr"/>
            <a:endParaRPr lang="fr-FR" sz="2400" dirty="0" smtClean="0"/>
          </a:p>
          <a:p>
            <a:pPr marL="285750" indent="-285750" algn="ctr">
              <a:buFontTx/>
              <a:buChar char="-"/>
            </a:pPr>
            <a:r>
              <a:rPr lang="fr-FR" sz="2400" dirty="0" smtClean="0"/>
              <a:t>Chaque valeur est repéré par  nombre.  </a:t>
            </a:r>
          </a:p>
          <a:p>
            <a:pPr algn="ctr"/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2915816" y="4737918"/>
            <a:ext cx="3504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TABLEAU </a:t>
            </a:r>
            <a:endParaRPr lang="fr-F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99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Tableau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05704" y="2564904"/>
            <a:ext cx="84969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rgbClr val="FFFF00"/>
                </a:solidFill>
              </a:rPr>
              <a:t>TABLEAU  </a:t>
            </a:r>
            <a:r>
              <a:rPr lang="fr-FR" sz="2400" dirty="0" smtClean="0"/>
              <a:t>&lt; </a:t>
            </a:r>
            <a:r>
              <a:rPr lang="fr-FR" sz="2400" dirty="0"/>
              <a:t>nom &gt; </a:t>
            </a:r>
            <a:r>
              <a:rPr lang="fr-FR" sz="2400" b="1" dirty="0" smtClean="0">
                <a:solidFill>
                  <a:srgbClr val="FFFF00"/>
                </a:solidFill>
              </a:rPr>
              <a:t>[ TAILLE] </a:t>
            </a:r>
            <a:r>
              <a:rPr lang="fr-FR" sz="2400" dirty="0" smtClean="0"/>
              <a:t>&lt; type &gt; 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899592" y="382097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q"/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Exemple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298472" y="4519640"/>
            <a:ext cx="6040288" cy="78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TABLEAU   </a:t>
            </a:r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[5] :  entier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1844824"/>
            <a:ext cx="2542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Char char="•"/>
            </a:pP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Syntaxe</a:t>
            </a: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5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Tableau</a:t>
            </a: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68801"/>
              </p:ext>
            </p:extLst>
          </p:nvPr>
        </p:nvGraphicFramePr>
        <p:xfrm>
          <a:off x="1475656" y="3212976"/>
          <a:ext cx="6408710" cy="5760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1742"/>
                <a:gridCol w="1281742"/>
                <a:gridCol w="1281742"/>
                <a:gridCol w="1281742"/>
                <a:gridCol w="1281742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1715944" y="2042208"/>
            <a:ext cx="6040288" cy="78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TABLEAU   </a:t>
            </a:r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[5] :  entier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29294"/>
              </p:ext>
            </p:extLst>
          </p:nvPr>
        </p:nvGraphicFramePr>
        <p:xfrm>
          <a:off x="1547666" y="3861048"/>
          <a:ext cx="633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40"/>
                <a:gridCol w="1267340"/>
                <a:gridCol w="1267340"/>
                <a:gridCol w="1267340"/>
                <a:gridCol w="1267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827584" y="328498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535" y="4822120"/>
            <a:ext cx="38884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Tableau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est un ensemble de données homogènes,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accessibles par un </a:t>
            </a:r>
            <a:r>
              <a:rPr lang="fr-FR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indice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entier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0112" y="4870742"/>
            <a:ext cx="316835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dirty="0" smtClean="0"/>
              <a:t>Les  </a:t>
            </a:r>
            <a:r>
              <a:rPr lang="fr-FR" dirty="0"/>
              <a:t>cases sont numérotées </a:t>
            </a:r>
            <a:endParaRPr lang="fr-FR" dirty="0" smtClean="0"/>
          </a:p>
          <a:p>
            <a:pPr algn="just"/>
            <a:r>
              <a:rPr lang="fr-FR" dirty="0" smtClean="0"/>
              <a:t>      à </a:t>
            </a:r>
            <a:r>
              <a:rPr lang="fr-FR" dirty="0"/>
              <a:t>partir de </a:t>
            </a:r>
            <a:r>
              <a:rPr lang="fr-FR" sz="4400" b="1" dirty="0">
                <a:solidFill>
                  <a:srgbClr val="FF0000"/>
                </a:solidFill>
              </a:rPr>
              <a:t>zéro</a:t>
            </a:r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lèche vers le haut 20"/>
          <p:cNvSpPr/>
          <p:nvPr/>
        </p:nvSpPr>
        <p:spPr>
          <a:xfrm rot="19978893">
            <a:off x="2195734" y="4179030"/>
            <a:ext cx="288032" cy="54473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50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Tableau</a:t>
            </a: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409436"/>
              </p:ext>
            </p:extLst>
          </p:nvPr>
        </p:nvGraphicFramePr>
        <p:xfrm>
          <a:off x="1475656" y="3212976"/>
          <a:ext cx="6408710" cy="5760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1742"/>
                <a:gridCol w="1281742"/>
                <a:gridCol w="1281742"/>
                <a:gridCol w="1281742"/>
                <a:gridCol w="1281742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1715944" y="2042208"/>
            <a:ext cx="6040288" cy="78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TABLEAU   </a:t>
            </a:r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[5] :  entier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54237"/>
              </p:ext>
            </p:extLst>
          </p:nvPr>
        </p:nvGraphicFramePr>
        <p:xfrm>
          <a:off x="1547666" y="3861048"/>
          <a:ext cx="633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40"/>
                <a:gridCol w="1267340"/>
                <a:gridCol w="1267340"/>
                <a:gridCol w="1267340"/>
                <a:gridCol w="1267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à coins arrondis 8"/>
          <p:cNvSpPr/>
          <p:nvPr/>
        </p:nvSpPr>
        <p:spPr>
          <a:xfrm>
            <a:off x="2699792" y="4764922"/>
            <a:ext cx="3312368" cy="1544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[0]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15</a:t>
            </a:r>
          </a:p>
          <a:p>
            <a:pPr algn="ctr">
              <a:lnSpc>
                <a:spcPct val="150000"/>
              </a:lnSpc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7584" y="328498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67544" y="287931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fr-FR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lèche courbée vers le bas 16"/>
          <p:cNvSpPr/>
          <p:nvPr/>
        </p:nvSpPr>
        <p:spPr>
          <a:xfrm>
            <a:off x="827584" y="2617658"/>
            <a:ext cx="1008112" cy="523310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Tableau</a:t>
            </a: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21677"/>
              </p:ext>
            </p:extLst>
          </p:nvPr>
        </p:nvGraphicFramePr>
        <p:xfrm>
          <a:off x="1475656" y="3212976"/>
          <a:ext cx="6408710" cy="5760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1742"/>
                <a:gridCol w="1281742"/>
                <a:gridCol w="1281742"/>
                <a:gridCol w="1281742"/>
                <a:gridCol w="1281742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15</a:t>
                      </a:r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1715944" y="2042208"/>
            <a:ext cx="6040288" cy="78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TABLEAU   </a:t>
            </a:r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[5] :  entier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81751"/>
              </p:ext>
            </p:extLst>
          </p:nvPr>
        </p:nvGraphicFramePr>
        <p:xfrm>
          <a:off x="1547666" y="3861048"/>
          <a:ext cx="633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40"/>
                <a:gridCol w="1267340"/>
                <a:gridCol w="1267340"/>
                <a:gridCol w="1267340"/>
                <a:gridCol w="1267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827584" y="328498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11560" y="393305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fr-FR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lèche courbée vers le bas 16"/>
          <p:cNvSpPr/>
          <p:nvPr/>
        </p:nvSpPr>
        <p:spPr>
          <a:xfrm rot="10800000" flipH="1">
            <a:off x="971601" y="4077072"/>
            <a:ext cx="2340424" cy="523310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699792" y="4764922"/>
            <a:ext cx="3312368" cy="1544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[0]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15</a:t>
            </a:r>
          </a:p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 [1] 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6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7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Tableau</a:t>
            </a: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11802"/>
              </p:ext>
            </p:extLst>
          </p:nvPr>
        </p:nvGraphicFramePr>
        <p:xfrm>
          <a:off x="1475656" y="3212976"/>
          <a:ext cx="6408710" cy="5760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1742"/>
                <a:gridCol w="1281742"/>
                <a:gridCol w="1281742"/>
                <a:gridCol w="1281742"/>
                <a:gridCol w="1281742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15</a:t>
                      </a:r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1715944" y="2042208"/>
            <a:ext cx="6040288" cy="78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TABLEAU   </a:t>
            </a:r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[5] :  entier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21663"/>
              </p:ext>
            </p:extLst>
          </p:nvPr>
        </p:nvGraphicFramePr>
        <p:xfrm>
          <a:off x="1547666" y="3861048"/>
          <a:ext cx="633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40"/>
                <a:gridCol w="1267340"/>
                <a:gridCol w="1267340"/>
                <a:gridCol w="1267340"/>
                <a:gridCol w="1267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none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fr-FR" u="none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à coins arrondis 8"/>
          <p:cNvSpPr/>
          <p:nvPr/>
        </p:nvSpPr>
        <p:spPr>
          <a:xfrm>
            <a:off x="4427652" y="4725144"/>
            <a:ext cx="3312368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fr-FR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TAB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 [0]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15</a:t>
            </a:r>
          </a:p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TAB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6</a:t>
            </a:r>
          </a:p>
          <a:p>
            <a:pPr algn="ctr">
              <a:lnSpc>
                <a:spcPct val="150000"/>
              </a:lnSpc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TAB  [2]  5 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7584" y="328498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11560" y="393305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" name="Flèche courbée vers le bas 16"/>
          <p:cNvSpPr/>
          <p:nvPr/>
        </p:nvSpPr>
        <p:spPr>
          <a:xfrm rot="10800000" flipH="1">
            <a:off x="971600" y="4077072"/>
            <a:ext cx="3456383" cy="523310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4320480" cy="1143000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itchFamily="2" charset="2"/>
              <a:buChar char="Ø"/>
            </a:pPr>
            <a:r>
              <a:rPr lang="fr-FR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Remplir un tableau </a:t>
            </a:r>
            <a:endParaRPr lang="fr-FR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467544" y="2420888"/>
            <a:ext cx="6624736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fr-FR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0 </a:t>
            </a: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</a:t>
            </a: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aille -1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FAIRE </a:t>
            </a: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</a:t>
            </a:r>
            <a:r>
              <a:rPr lang="fr-FR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ECRIRE</a:t>
            </a:r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"D</a:t>
            </a:r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onner  </a:t>
            </a:r>
            <a:r>
              <a:rPr lang="fr-F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 élément 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fr-FR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LIRE</a:t>
            </a:r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 TAB[i</a:t>
            </a:r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])</a:t>
            </a:r>
          </a:p>
          <a:p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FIN POUR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744001" y="3043622"/>
            <a:ext cx="0" cy="627110"/>
          </a:xfrm>
          <a:prstGeom prst="line">
            <a:avLst/>
          </a:prstGeom>
          <a:ln w="19050">
            <a:solidFill>
              <a:srgbClr val="FFFF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179512" y="4149080"/>
            <a:ext cx="4690864" cy="65033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Wingdings" pitchFamily="2" charset="2"/>
              <a:buChar char="Ø"/>
            </a:pPr>
            <a:r>
              <a:rPr lang="fr-FR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Afficher un tableau 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39552" y="4833156"/>
            <a:ext cx="6624736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POUR</a:t>
            </a:r>
            <a:r>
              <a:rPr lang="fr-FR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0 </a:t>
            </a: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fr-FR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Taille -1  </a:t>
            </a: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FAIRE </a:t>
            </a:r>
            <a:endParaRPr lang="fr-FR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</a:t>
            </a:r>
            <a:r>
              <a:rPr lang="fr-FR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ECRIRE</a:t>
            </a:r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TAB[i]</a:t>
            </a:r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fr-F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FIN </a:t>
            </a:r>
            <a:r>
              <a:rPr lang="fr-FR" sz="2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POUR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827584" y="5430182"/>
            <a:ext cx="0" cy="591106"/>
          </a:xfrm>
          <a:prstGeom prst="line">
            <a:avLst/>
          </a:prstGeom>
          <a:ln w="19050">
            <a:solidFill>
              <a:srgbClr val="FFFF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re 1"/>
          <p:cNvSpPr txBox="1">
            <a:spLocks/>
          </p:cNvSpPr>
          <p:nvPr/>
        </p:nvSpPr>
        <p:spPr>
          <a:xfrm>
            <a:off x="251520" y="332656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ire et écrire dans un tableau</a:t>
            </a:r>
            <a:r>
              <a:rPr lang="fr-FR" sz="4800" dirty="0" smtClean="0"/>
              <a:t> 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6595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la-conjugaison.nouvelobs.com/img/exercice/exerc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512822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3568" y="3573016"/>
            <a:ext cx="7776864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fr-FR" sz="2800" dirty="0"/>
              <a:t>Ecrire un algorithme qui déclare et remplisse un tableau de 7 valeurs de type  entier , en les mettant toutes à zéro.</a:t>
            </a:r>
          </a:p>
        </p:txBody>
      </p:sp>
    </p:spTree>
    <p:extLst>
      <p:ext uri="{BB962C8B-B14F-4D97-AF65-F5344CB8AC3E}">
        <p14:creationId xmlns:p14="http://schemas.microsoft.com/office/powerpoint/2010/main" val="27422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22344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Rigoureuse &amp;  Indentation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95" y="1340767"/>
            <a:ext cx="4355976" cy="4824537"/>
          </a:xfr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algorithme test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a, b, c 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entier</a:t>
            </a:r>
          </a:p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fr-FR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Caractère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début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← 5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 ← 2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(n &gt; 0) 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alors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écrire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("ce nombre est positif ") 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sinon  écrire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("ce nombre est négatif " )</a:t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finsi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 ← a</a:t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 ← b – a</a:t>
            </a:r>
          </a:p>
          <a:p>
            <a:pPr marL="0" indent="0">
              <a:buNone/>
            </a:pPr>
            <a:r>
              <a:rPr lang="fr-FR" sz="1600" b="1" dirty="0" smtClean="0"/>
              <a:t>lire</a:t>
            </a:r>
            <a:r>
              <a:rPr lang="fr-FR" sz="1600" dirty="0" smtClean="0"/>
              <a:t> (</a:t>
            </a:r>
            <a:r>
              <a:rPr lang="fr-FR" sz="1600" dirty="0" err="1" smtClean="0"/>
              <a:t>rep</a:t>
            </a:r>
            <a:r>
              <a:rPr lang="fr-FR" sz="1600" dirty="0" smtClean="0"/>
              <a:t>)</a:t>
            </a:r>
            <a:br>
              <a:rPr lang="fr-FR" sz="1600" dirty="0" smtClean="0"/>
            </a:br>
            <a:r>
              <a:rPr lang="fr-FR" sz="1600" dirty="0" err="1" smtClean="0"/>
              <a:t>t</a:t>
            </a:r>
            <a:r>
              <a:rPr lang="fr-FR" sz="1600" b="1" dirty="0" err="1" smtClean="0"/>
              <a:t>antque</a:t>
            </a:r>
            <a:r>
              <a:rPr lang="fr-FR" sz="1600" dirty="0" smtClean="0"/>
              <a:t> </a:t>
            </a:r>
            <a:r>
              <a:rPr lang="fr-FR" sz="1600" dirty="0" err="1" smtClean="0"/>
              <a:t>rep</a:t>
            </a:r>
            <a:r>
              <a:rPr lang="fr-FR" sz="1600" dirty="0" smtClean="0"/>
              <a:t> &lt;&gt; "o" et </a:t>
            </a:r>
            <a:r>
              <a:rPr lang="fr-FR" sz="1600" dirty="0" err="1" smtClean="0"/>
              <a:t>rep</a:t>
            </a:r>
            <a:r>
              <a:rPr lang="fr-FR" sz="1600" dirty="0" smtClean="0"/>
              <a:t> &lt;&gt; "n"</a:t>
            </a:r>
            <a:br>
              <a:rPr lang="fr-FR" sz="1600" dirty="0" smtClean="0"/>
            </a:br>
            <a:r>
              <a:rPr lang="fr-FR" sz="1600" b="1" dirty="0" err="1" smtClean="0"/>
              <a:t>ecrire</a:t>
            </a:r>
            <a:r>
              <a:rPr lang="fr-FR" sz="1600" dirty="0" smtClean="0"/>
              <a:t> "vous devez répondre par o ou n"</a:t>
            </a:r>
            <a:br>
              <a:rPr lang="fr-FR" sz="1600" dirty="0" smtClean="0"/>
            </a:br>
            <a:r>
              <a:rPr lang="fr-FR" sz="1600" b="1" dirty="0" smtClean="0"/>
              <a:t>lire</a:t>
            </a:r>
            <a:r>
              <a:rPr lang="fr-FR" sz="1600" dirty="0" smtClean="0"/>
              <a:t> (</a:t>
            </a:r>
            <a:r>
              <a:rPr lang="fr-FR" sz="1600" dirty="0" err="1" smtClean="0"/>
              <a:t>rep</a:t>
            </a:r>
            <a:r>
              <a:rPr lang="fr-FR" sz="1600" dirty="0" smtClean="0"/>
              <a:t>)</a:t>
            </a:r>
            <a:br>
              <a:rPr lang="fr-FR" sz="1600" dirty="0" smtClean="0"/>
            </a:br>
            <a:r>
              <a:rPr lang="fr-FR" sz="1600" b="1" dirty="0" err="1" smtClean="0"/>
              <a:t>fintantque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b="1" dirty="0" err="1" smtClean="0"/>
              <a:t>ecrire</a:t>
            </a:r>
            <a:r>
              <a:rPr lang="fr-FR" sz="1600" dirty="0" smtClean="0"/>
              <a:t> ("saisie acceptée« )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86407" y="1124744"/>
            <a:ext cx="4320480" cy="5103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algorithme  test</a:t>
            </a:r>
          </a:p>
          <a:p>
            <a:pPr marL="0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Font typeface="Wingdings 2"/>
              <a:buNone/>
            </a:pP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a, b, c 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entier</a:t>
            </a: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caractère</a:t>
            </a:r>
          </a:p>
          <a:p>
            <a:pPr marL="0" indent="0">
              <a:buFont typeface="Wingdings 2"/>
              <a:buNone/>
            </a:pP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debut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a ← 5</a:t>
            </a:r>
          </a:p>
          <a:p>
            <a:pPr marL="92075" indent="0">
              <a:buFont typeface="Wingdings 2"/>
              <a:buNone/>
            </a:pP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b ← 2</a:t>
            </a:r>
          </a:p>
          <a:p>
            <a:pPr marL="92075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si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(n &gt; 0) 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alors  </a:t>
            </a:r>
          </a:p>
          <a:p>
            <a:pPr marL="92075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("ce nombre est positif ") </a:t>
            </a:r>
          </a:p>
          <a:p>
            <a:pPr marL="92075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sinon  </a:t>
            </a:r>
          </a:p>
          <a:p>
            <a:pPr marL="92075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("ce nombre est négatif " )</a:t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finsi</a:t>
            </a:r>
            <a:endParaRPr lang="fr-FR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" indent="0">
              <a:buFont typeface="Wingdings 2"/>
              <a:buNone/>
            </a:pP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b ← a</a:t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c ← b – a</a:t>
            </a:r>
          </a:p>
          <a:p>
            <a:pPr marL="92075" indent="0"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lire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fr-FR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tantque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&lt;&gt; "o" et </a:t>
            </a:r>
            <a:r>
              <a:rPr lang="fr-FR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&lt;&gt; "n"</a:t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            </a:t>
            </a: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"vous devez répondre par o ou n."</a:t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             lire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fr-FR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fintantque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("saisie acceptée« )</a:t>
            </a:r>
          </a:p>
          <a:p>
            <a:pPr marL="92075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</a:t>
            </a:r>
            <a:endParaRPr lang="fr-FR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4870272" y="2464954"/>
            <a:ext cx="0" cy="3484326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099206" y="3179285"/>
            <a:ext cx="0" cy="681763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187624" y="6374594"/>
            <a:ext cx="244827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Sans indentation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22511" y="6397744"/>
            <a:ext cx="244827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Avec  indentation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292080" y="5105467"/>
            <a:ext cx="0" cy="340881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Étoile à 8 branches 12"/>
          <p:cNvSpPr/>
          <p:nvPr/>
        </p:nvSpPr>
        <p:spPr>
          <a:xfrm>
            <a:off x="8460432" y="6237312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16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Problème</a:t>
            </a:r>
            <a:endParaRPr lang="fr-FR" sz="6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4032448" cy="5184576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lang="fr-F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marL="0" indent="0">
              <a:buNone/>
            </a:pPr>
            <a:r>
              <a:rPr lang="fr-FR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0" indent="0">
              <a:buNone/>
            </a:pPr>
            <a:r>
              <a:rPr lang="fr-FR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lang="fr-FR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DÉBUT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05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fr-FR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05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05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fr-FR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5186654" y="3146115"/>
            <a:ext cx="252545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Traitements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9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80914" y="2132856"/>
            <a:ext cx="42614" cy="4035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860032" y="1951695"/>
            <a:ext cx="0" cy="46919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467544" y="3256409"/>
            <a:ext cx="365211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67544" y="4404989"/>
            <a:ext cx="365211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57200" y="5393704"/>
            <a:ext cx="365211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442259" y="1545318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Un long programme </a:t>
            </a:r>
          </a:p>
          <a:p>
            <a:pPr algn="ctr"/>
            <a:r>
              <a:rPr lang="fr-FR" dirty="0" smtClean="0"/>
              <a:t>( nombre de ligne du code source)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- Utiliser plusieurs fois le même traitement à plusieurs endroits   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85192" y="2132856"/>
            <a:ext cx="30346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 ← 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← 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SQRT(val)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ECRIRE (val)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ECRIRE double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err="1"/>
              <a:t>rep</a:t>
            </a:r>
            <a:r>
              <a:rPr lang="fr-FR" sz="1000" dirty="0"/>
              <a:t> ← "n"</a:t>
            </a:r>
            <a:br>
              <a:rPr lang="fr-FR" sz="1000" dirty="0"/>
            </a:br>
            <a:r>
              <a:rPr lang="fr-FR" sz="1000" dirty="0" smtClean="0"/>
              <a:t>ECRIRE</a:t>
            </a:r>
            <a:r>
              <a:rPr lang="fr-FR" sz="1000" dirty="0"/>
              <a:t> "voulez vous un café ? (o/n</a:t>
            </a:r>
            <a:r>
              <a:rPr lang="fr-FR" sz="1000" dirty="0" smtClean="0"/>
              <a:t>)"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366142" y="3523655"/>
            <a:ext cx="303468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Pour i ← 0 à 11</a:t>
            </a:r>
            <a:br>
              <a:rPr lang="fr-FR" sz="1100" dirty="0"/>
            </a:br>
            <a:r>
              <a:rPr lang="fr-FR" sz="1100" dirty="0"/>
              <a:t>  </a:t>
            </a:r>
            <a:r>
              <a:rPr lang="fr-FR" sz="1100" dirty="0" smtClean="0"/>
              <a:t>   </a:t>
            </a:r>
            <a:r>
              <a:rPr lang="fr-FR" sz="1100" dirty="0" err="1" smtClean="0"/>
              <a:t>Som</a:t>
            </a:r>
            <a:r>
              <a:rPr lang="fr-FR" sz="1100" dirty="0" smtClean="0"/>
              <a:t> </a:t>
            </a:r>
            <a:r>
              <a:rPr lang="fr-FR" sz="1100" dirty="0"/>
              <a:t>← </a:t>
            </a:r>
            <a:r>
              <a:rPr lang="fr-FR" sz="1100" dirty="0" err="1"/>
              <a:t>Som</a:t>
            </a:r>
            <a:r>
              <a:rPr lang="fr-FR" sz="1100" dirty="0"/>
              <a:t> + Note(i</a:t>
            </a:r>
            <a:r>
              <a:rPr lang="fr-FR" sz="1100" dirty="0" smtClean="0"/>
              <a:t>)</a:t>
            </a:r>
          </a:p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ECRIRE 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smtClean="0"/>
              <a:t>  </a:t>
            </a:r>
            <a:r>
              <a:rPr lang="fr-FR" sz="1100" dirty="0" err="1" smtClean="0"/>
              <a:t>Moy</a:t>
            </a:r>
            <a:r>
              <a:rPr lang="fr-FR" sz="1100" dirty="0" smtClean="0"/>
              <a:t> </a:t>
            </a:r>
            <a:r>
              <a:rPr lang="fr-FR" sz="1100" dirty="0"/>
              <a:t>← </a:t>
            </a:r>
            <a:r>
              <a:rPr lang="fr-FR" sz="1100" dirty="0" err="1"/>
              <a:t>Som</a:t>
            </a:r>
            <a:r>
              <a:rPr lang="fr-FR" sz="1100" dirty="0"/>
              <a:t> / 12</a:t>
            </a:r>
            <a:br>
              <a:rPr lang="fr-FR" sz="1100" dirty="0"/>
            </a:br>
            <a:r>
              <a:rPr lang="fr-FR" sz="1100" dirty="0"/>
              <a:t>Fin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0565" y="4658469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dirty="0"/>
              <a:t>Pour i ← 0 à 5</a:t>
            </a:r>
            <a:br>
              <a:rPr lang="fr-FR" sz="1100" dirty="0"/>
            </a:br>
            <a:r>
              <a:rPr lang="fr-FR" sz="1100" dirty="0"/>
              <a:t> </a:t>
            </a:r>
            <a:r>
              <a:rPr lang="fr-FR" sz="1100" dirty="0" smtClean="0"/>
              <a:t>  Ecrire</a:t>
            </a:r>
            <a:r>
              <a:rPr lang="fr-FR" sz="1100" dirty="0"/>
              <a:t> Nb(i)</a:t>
            </a:r>
            <a:br>
              <a:rPr lang="fr-FR" sz="1100" dirty="0"/>
            </a:br>
            <a:r>
              <a:rPr lang="fr-FR" sz="1100" dirty="0" smtClean="0"/>
              <a:t>   Lire (Nb)</a:t>
            </a:r>
          </a:p>
          <a:p>
            <a:r>
              <a:rPr lang="fr-FR" sz="1100" dirty="0" smtClean="0"/>
              <a:t>END POUR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8665" y="57071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 smtClean="0"/>
              <a:t>val </a:t>
            </a:r>
            <a:r>
              <a:rPr lang="fr-FR" sz="1200" dirty="0"/>
              <a:t>← </a:t>
            </a:r>
            <a:r>
              <a:rPr lang="fr-FR" sz="1200" dirty="0" smtClean="0"/>
              <a:t>1</a:t>
            </a:r>
          </a:p>
          <a:p>
            <a:r>
              <a:rPr lang="fr-FR" sz="1200" dirty="0" smtClean="0"/>
              <a:t>…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 err="1" smtClean="0"/>
              <a:t>rep</a:t>
            </a:r>
            <a:r>
              <a:rPr lang="fr-FR" sz="1200" dirty="0" smtClean="0"/>
              <a:t>← "n"</a:t>
            </a:r>
            <a:endParaRPr lang="fr-FR" sz="1200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H="1">
            <a:off x="1043608" y="4077072"/>
            <a:ext cx="4032448" cy="1422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/>
          <p:nvPr/>
        </p:nvCxnSpPr>
        <p:spPr>
          <a:xfrm rot="10800000">
            <a:off x="1259633" y="3379202"/>
            <a:ext cx="3802435" cy="41678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/>
          <p:nvPr/>
        </p:nvCxnSpPr>
        <p:spPr>
          <a:xfrm rot="10800000" flipV="1">
            <a:off x="1259632" y="3928021"/>
            <a:ext cx="3816424" cy="50405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355976" y="44509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Une </a:t>
            </a:r>
            <a:r>
              <a:rPr lang="fr-FR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telle structure pose des problèmes considérables </a:t>
            </a:r>
            <a:r>
              <a:rPr lang="fr-F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fr-FR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 de modification du </a:t>
            </a:r>
            <a:r>
              <a:rPr lang="fr-F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code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Explosion 1 36"/>
          <p:cNvSpPr/>
          <p:nvPr/>
        </p:nvSpPr>
        <p:spPr>
          <a:xfrm rot="20635397">
            <a:off x="4569917" y="5219199"/>
            <a:ext cx="3412639" cy="140391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Programmation </a:t>
            </a:r>
          </a:p>
          <a:p>
            <a:pPr algn="ctr"/>
            <a:r>
              <a:rPr lang="fr-FR" b="1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Modulaire</a:t>
            </a:r>
            <a:endParaRPr lang="fr-FR" b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/>
      <p:bldP spid="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Programmation</a:t>
            </a:r>
            <a:r>
              <a:rPr lang="fr-FR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modulaire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3216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La</a:t>
            </a:r>
            <a:r>
              <a:rPr lang="fr-FR" sz="2400" dirty="0"/>
              <a:t> </a:t>
            </a:r>
            <a:r>
              <a:rPr lang="fr-FR" sz="2400" b="1" dirty="0"/>
              <a:t>programmation modulaire</a:t>
            </a:r>
            <a:r>
              <a:rPr lang="fr-FR" sz="2400" dirty="0"/>
              <a:t> consiste à décomposer une grosse application en </a:t>
            </a:r>
            <a:r>
              <a:rPr lang="fr-FR" sz="2400" b="1" u="sng" dirty="0" smtClean="0">
                <a:solidFill>
                  <a:srgbClr val="7030A0"/>
                </a:solidFill>
              </a:rPr>
              <a:t>modules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Le développement </a:t>
            </a:r>
            <a:r>
              <a:rPr lang="fr-FR" sz="2400" dirty="0" smtClean="0"/>
              <a:t>des modules </a:t>
            </a:r>
            <a:r>
              <a:rPr lang="fr-FR" sz="2400" dirty="0"/>
              <a:t>peut être attribué à des </a:t>
            </a:r>
            <a:r>
              <a:rPr lang="fr-FR" sz="2400" dirty="0" smtClean="0"/>
              <a:t>groupes ou personnes différentes.</a:t>
            </a:r>
          </a:p>
          <a:p>
            <a:endParaRPr lang="fr-FR" sz="2400" dirty="0" smtClean="0"/>
          </a:p>
          <a:p>
            <a:r>
              <a:rPr lang="fr-FR" sz="2400" dirty="0"/>
              <a:t>Ce style de programmation p</a:t>
            </a:r>
            <a:r>
              <a:rPr lang="fr-FR" sz="2400" dirty="0" smtClean="0"/>
              <a:t>ermet la </a:t>
            </a:r>
            <a:r>
              <a:rPr lang="fr-FR" sz="2400" b="1" u="sng" dirty="0" smtClean="0">
                <a:solidFill>
                  <a:srgbClr val="FF0000"/>
                </a:solidFill>
              </a:rPr>
              <a:t>RÉUTILISABILITÉ </a:t>
            </a:r>
            <a:r>
              <a:rPr lang="fr-FR" sz="2400" b="1" u="sng" smtClean="0">
                <a:solidFill>
                  <a:srgbClr val="FF0000"/>
                </a:solidFill>
              </a:rPr>
              <a:t>du code.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La mise à jours du code source </a:t>
            </a:r>
            <a:r>
              <a:rPr lang="fr-FR" sz="2400" b="1" u="sng" dirty="0" smtClean="0">
                <a:solidFill>
                  <a:srgbClr val="FF0000"/>
                </a:solidFill>
              </a:rPr>
              <a:t>EST PLUS SIMPLE, ET PLUS RAPIDE.</a:t>
            </a:r>
            <a:endParaRPr lang="fr-FR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7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Programmation</a:t>
            </a:r>
            <a:r>
              <a:rPr lang="fr-FR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modulaire 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33298" y="1844824"/>
            <a:ext cx="8035145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600" b="1" dirty="0" smtClean="0">
                <a:solidFill>
                  <a:srgbClr val="FFFF00"/>
                </a:solidFill>
              </a:rPr>
              <a:t>FONCTION</a:t>
            </a:r>
            <a:r>
              <a:rPr lang="fr-FR" sz="1600" dirty="0"/>
              <a:t> </a:t>
            </a:r>
            <a:r>
              <a:rPr lang="fr-FR" sz="1600" dirty="0" smtClean="0"/>
              <a:t>&lt;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nom_fct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( liste des paramètres)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type_résultat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 déclaration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objets &gt;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="1" dirty="0" smtClean="0">
                <a:solidFill>
                  <a:srgbClr val="FFFF00"/>
                </a:solidFill>
              </a:rPr>
              <a:t>DEBUT </a:t>
            </a:r>
            <a:endParaRPr lang="fr-FR" sz="1600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fr-FR" sz="1600" dirty="0" smtClean="0"/>
          </a:p>
          <a:p>
            <a:pPr>
              <a:lnSpc>
                <a:spcPct val="150000"/>
              </a:lnSpc>
            </a:pPr>
            <a:r>
              <a:rPr lang="fr-FR" sz="1600" dirty="0" smtClean="0"/>
              <a:t>    { </a:t>
            </a:r>
            <a:r>
              <a:rPr lang="fr-FR" sz="1600" dirty="0"/>
              <a:t>corps de la fonction}</a:t>
            </a:r>
            <a:br>
              <a:rPr lang="fr-FR" sz="1600" dirty="0"/>
            </a:br>
            <a:endParaRPr lang="fr-FR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600" b="1" dirty="0" smtClean="0">
                <a:solidFill>
                  <a:srgbClr val="FF0000"/>
                </a:solidFill>
              </a:rPr>
              <a:t>    </a:t>
            </a:r>
            <a:r>
              <a:rPr lang="fr-FR" sz="1600" b="1" u="sng" dirty="0" smtClean="0">
                <a:solidFill>
                  <a:schemeClr val="bg1"/>
                </a:solidFill>
              </a:rPr>
              <a:t>RETOURNER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dirty="0"/>
              <a:t> </a:t>
            </a:r>
            <a:r>
              <a:rPr lang="fr-FR" sz="1600" dirty="0" smtClean="0"/>
              <a:t>(résultat)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b="1" dirty="0" smtClean="0">
                <a:solidFill>
                  <a:srgbClr val="FFFF00"/>
                </a:solidFill>
              </a:rPr>
              <a:t>FIN</a:t>
            </a:r>
            <a:endParaRPr lang="fr-FR" sz="1600" dirty="0">
              <a:solidFill>
                <a:srgbClr val="FFFF00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229600" cy="576064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Déclaration d’une fonction: </a:t>
            </a:r>
          </a:p>
          <a:p>
            <a:pPr marL="0" indent="0">
              <a:buNone/>
            </a:pP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755576" y="2996952"/>
            <a:ext cx="0" cy="144016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38843" y="5157192"/>
            <a:ext cx="8229600" cy="39604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Appel de la fonction: </a:t>
            </a:r>
          </a:p>
          <a:p>
            <a:pPr marL="0" indent="0">
              <a:buFont typeface="Wingdings 2"/>
              <a:buNone/>
            </a:pP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5805264"/>
            <a:ext cx="54461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/>
              <a:t>Variable </a:t>
            </a:r>
            <a:r>
              <a:rPr lang="fr-FR" dirty="0" smtClean="0">
                <a:sym typeface="Wingdings" pitchFamily="2" charset="2"/>
              </a:rPr>
              <a:t> </a:t>
            </a:r>
            <a:r>
              <a:rPr lang="fr-FR" dirty="0" err="1" smtClean="0"/>
              <a:t>nom_fct</a:t>
            </a:r>
            <a:r>
              <a:rPr lang="fr-FR" dirty="0" smtClean="0"/>
              <a:t> (liste de paramètres)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9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Programmation</a:t>
            </a:r>
            <a:r>
              <a:rPr lang="fr-FR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modulaire 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33298" y="1844824"/>
            <a:ext cx="8035145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600" b="1" dirty="0" smtClean="0">
                <a:solidFill>
                  <a:srgbClr val="FFFF00"/>
                </a:solidFill>
              </a:rPr>
              <a:t>FONCTION</a:t>
            </a:r>
            <a:r>
              <a:rPr lang="fr-FR" sz="1600" dirty="0"/>
              <a:t> </a:t>
            </a:r>
            <a:r>
              <a:rPr lang="fr-FR" sz="1600" dirty="0" smtClean="0"/>
              <a:t>&lt;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nom_fct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( liste des paramètres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formels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type_résultat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 déclaration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objets </a:t>
            </a:r>
            <a:r>
              <a:rPr lang="fr-FR" sz="1600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locaux</a:t>
            </a:r>
            <a:r>
              <a:rPr lang="fr-FR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="1" dirty="0" smtClean="0">
                <a:solidFill>
                  <a:srgbClr val="FFFF00"/>
                </a:solidFill>
              </a:rPr>
              <a:t>DEBUT </a:t>
            </a:r>
            <a:endParaRPr lang="fr-FR" sz="1600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fr-FR" sz="1600" dirty="0" smtClean="0"/>
          </a:p>
          <a:p>
            <a:pPr>
              <a:lnSpc>
                <a:spcPct val="150000"/>
              </a:lnSpc>
            </a:pPr>
            <a:r>
              <a:rPr lang="fr-FR" sz="1600" dirty="0" smtClean="0"/>
              <a:t>    { </a:t>
            </a:r>
            <a:r>
              <a:rPr lang="fr-FR" sz="1600" dirty="0"/>
              <a:t>corps de la fonction}</a:t>
            </a:r>
            <a:br>
              <a:rPr lang="fr-FR" sz="1600" dirty="0"/>
            </a:br>
            <a:endParaRPr lang="fr-FR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600" b="1" dirty="0" smtClean="0">
                <a:solidFill>
                  <a:srgbClr val="FF0000"/>
                </a:solidFill>
              </a:rPr>
              <a:t>    </a:t>
            </a:r>
            <a:r>
              <a:rPr lang="fr-FR" sz="1600" b="1" u="sng" dirty="0" smtClean="0">
                <a:solidFill>
                  <a:schemeClr val="bg1"/>
                </a:solidFill>
              </a:rPr>
              <a:t>RETOURNER</a:t>
            </a:r>
            <a:r>
              <a:rPr lang="fr-FR" sz="1600" b="1" dirty="0" smtClean="0">
                <a:solidFill>
                  <a:schemeClr val="bg1"/>
                </a:solidFill>
              </a:rPr>
              <a:t> </a:t>
            </a:r>
            <a:r>
              <a:rPr lang="fr-FR" sz="1600" dirty="0"/>
              <a:t> </a:t>
            </a:r>
            <a:r>
              <a:rPr lang="fr-FR" sz="1600" dirty="0" smtClean="0"/>
              <a:t>(résultat)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b="1" dirty="0" smtClean="0">
                <a:solidFill>
                  <a:srgbClr val="FFFF00"/>
                </a:solidFill>
              </a:rPr>
              <a:t>FIN</a:t>
            </a:r>
            <a:endParaRPr lang="fr-FR" sz="1600" dirty="0">
              <a:solidFill>
                <a:srgbClr val="FFFF00"/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229600" cy="576064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Déclaration d’une fonction: </a:t>
            </a:r>
          </a:p>
          <a:p>
            <a:pPr marL="0" indent="0">
              <a:buNone/>
            </a:pP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755576" y="2996952"/>
            <a:ext cx="0" cy="144016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38843" y="5157192"/>
            <a:ext cx="8229600" cy="39604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Appel de la fonction: </a:t>
            </a:r>
          </a:p>
          <a:p>
            <a:pPr marL="0" indent="0">
              <a:buFont typeface="Wingdings 2"/>
              <a:buNone/>
            </a:pP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5616" y="5805264"/>
            <a:ext cx="54461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/>
              <a:t>Variable </a:t>
            </a:r>
            <a:r>
              <a:rPr lang="fr-FR" dirty="0" smtClean="0">
                <a:sym typeface="Wingdings" pitchFamily="2" charset="2"/>
              </a:rPr>
              <a:t> </a:t>
            </a:r>
            <a:r>
              <a:rPr lang="fr-FR" dirty="0" err="1" smtClean="0"/>
              <a:t>nom_fct</a:t>
            </a:r>
            <a:r>
              <a:rPr lang="fr-FR" dirty="0" smtClean="0"/>
              <a:t> (liste de paramètres </a:t>
            </a:r>
            <a:r>
              <a:rPr lang="fr-FR" b="1" u="sng" dirty="0" smtClean="0">
                <a:solidFill>
                  <a:srgbClr val="FFFF00"/>
                </a:solidFill>
              </a:rPr>
              <a:t>effectifs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7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71957" y="1862746"/>
            <a:ext cx="7595734" cy="3438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</a:rPr>
              <a:t>FONCTION</a:t>
            </a:r>
            <a:r>
              <a:rPr lang="fr-FR" sz="2000" dirty="0"/>
              <a:t> </a:t>
            </a:r>
            <a:r>
              <a:rPr lang="fr-FR" sz="2000" dirty="0" smtClean="0"/>
              <a:t> </a:t>
            </a:r>
            <a:r>
              <a:rPr lang="fr-FR" sz="2000" dirty="0" err="1" smtClean="0"/>
              <a:t>Calcul_Somme</a:t>
            </a:r>
            <a:r>
              <a:rPr lang="fr-FR" sz="2000" dirty="0" smtClean="0"/>
              <a:t> (  a: entier , b: entier)</a:t>
            </a:r>
            <a:r>
              <a:rPr lang="fr-FR" sz="2000" dirty="0"/>
              <a:t> </a:t>
            </a:r>
            <a:r>
              <a:rPr lang="fr-FR" sz="2000" dirty="0" smtClean="0"/>
              <a:t>:</a:t>
            </a:r>
            <a:r>
              <a:rPr lang="fr-FR" sz="2000" b="1" dirty="0" smtClean="0"/>
              <a:t>  entier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    somme :  entier</a:t>
            </a: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</a:rPr>
              <a:t>DEBUT 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solidFill>
                  <a:schemeClr val="bg1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endParaRPr lang="fr-F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000" b="1" dirty="0" smtClean="0">
                <a:solidFill>
                  <a:srgbClr val="FFFF00"/>
                </a:solidFill>
              </a:rPr>
              <a:t>FIN</a:t>
            </a:r>
            <a:endParaRPr lang="fr-FR" sz="20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764704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000000"/>
                </a:solidFill>
                <a:latin typeface="Source Sans Pro" panose="020B0503030403020204" pitchFamily="34" charset="0"/>
              </a:rPr>
              <a:t>Exemple : </a:t>
            </a:r>
            <a:r>
              <a:rPr lang="fr-FR" sz="2000" dirty="0" smtClean="0">
                <a:solidFill>
                  <a:srgbClr val="000000"/>
                </a:solidFill>
                <a:latin typeface="Source Sans Pro" panose="020B0503030403020204" pitchFamily="34" charset="0"/>
              </a:rPr>
              <a:t>Nous 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</a:rPr>
              <a:t>allons donc créer une </a:t>
            </a:r>
            <a:r>
              <a:rPr lang="fr-FR" sz="2000" b="1" dirty="0">
                <a:solidFill>
                  <a:srgbClr val="FF0000"/>
                </a:solidFill>
                <a:latin typeface="Source Sans Pro" panose="020B0503030403020204" pitchFamily="34" charset="0"/>
              </a:rPr>
              <a:t>fonction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</a:rPr>
              <a:t> </a:t>
            </a:r>
            <a:r>
              <a:rPr lang="fr-FR" sz="2000" dirty="0" smtClean="0">
                <a:solidFill>
                  <a:srgbClr val="000000"/>
                </a:solidFill>
                <a:latin typeface="Source Sans Pro" panose="020B0503030403020204" pitchFamily="34" charset="0"/>
              </a:rPr>
              <a:t>dont  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</a:rPr>
              <a:t>le rôle sera </a:t>
            </a:r>
            <a:r>
              <a:rPr lang="fr-FR" sz="2000" dirty="0" smtClean="0">
                <a:solidFill>
                  <a:srgbClr val="000000"/>
                </a:solidFill>
                <a:latin typeface="Source Sans Pro" panose="020B0503030403020204" pitchFamily="34" charset="0"/>
              </a:rPr>
              <a:t>        		      de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</a:rPr>
              <a:t> </a:t>
            </a:r>
            <a:r>
              <a:rPr lang="fr-FR" sz="2000" b="1" dirty="0">
                <a:solidFill>
                  <a:srgbClr val="FF0000"/>
                </a:solidFill>
                <a:latin typeface="Source Sans Pro" panose="020B0503030403020204" pitchFamily="34" charset="0"/>
              </a:rPr>
              <a:t>renvoyer</a:t>
            </a:r>
            <a:r>
              <a:rPr lang="fr-FR" sz="2000" dirty="0">
                <a:solidFill>
                  <a:srgbClr val="000000"/>
                </a:solidFill>
                <a:latin typeface="Source Sans Pro" panose="020B0503030403020204" pitchFamily="34" charset="0"/>
              </a:rPr>
              <a:t> la </a:t>
            </a:r>
            <a:r>
              <a:rPr lang="fr-FR" sz="2000" dirty="0" smtClean="0">
                <a:solidFill>
                  <a:srgbClr val="000000"/>
                </a:solidFill>
                <a:latin typeface="Source Sans Pro" panose="020B0503030403020204" pitchFamily="34" charset="0"/>
              </a:rPr>
              <a:t>somme de deux entiers x , y. </a:t>
            </a:r>
            <a:endParaRPr lang="fr-FR" sz="2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1296915" y="3356992"/>
            <a:ext cx="0" cy="144016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229600" cy="449970"/>
          </a:xfrm>
        </p:spPr>
        <p:txBody>
          <a:bodyPr>
            <a:normAutofit lnSpcReduction="10000"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Déclaration de la fonction : </a:t>
            </a:r>
          </a:p>
          <a:p>
            <a:pPr marL="0" indent="0">
              <a:buNone/>
            </a:pP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38843" y="5409220"/>
            <a:ext cx="8229600" cy="39604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Appel de la fonction: </a:t>
            </a:r>
          </a:p>
          <a:p>
            <a:pPr marL="0" indent="0">
              <a:buFont typeface="Wingdings 2"/>
              <a:buNone/>
            </a:pP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1680" y="5805264"/>
            <a:ext cx="29632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 smtClean="0"/>
              <a:t>Som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 </a:t>
            </a:r>
            <a:r>
              <a:rPr lang="fr-FR" dirty="0" err="1" smtClean="0"/>
              <a:t>Calcul_Somme</a:t>
            </a:r>
            <a:r>
              <a:rPr lang="fr-FR" dirty="0" smtClean="0"/>
              <a:t> 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" name="Légende encadrée 1 1"/>
          <p:cNvSpPr/>
          <p:nvPr/>
        </p:nvSpPr>
        <p:spPr>
          <a:xfrm>
            <a:off x="6228184" y="3068960"/>
            <a:ext cx="2160240" cy="513017"/>
          </a:xfrm>
          <a:prstGeom prst="borderCallout1">
            <a:avLst>
              <a:gd name="adj1" fmla="val 18750"/>
              <a:gd name="adj2" fmla="val -8333"/>
              <a:gd name="adj3" fmla="val -45947"/>
              <a:gd name="adj4" fmla="val -19786"/>
            </a:avLst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Paramètres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formels</a:t>
            </a:r>
            <a:endParaRPr lang="fr-FR" dirty="0"/>
          </a:p>
        </p:txBody>
      </p:sp>
      <p:sp>
        <p:nvSpPr>
          <p:cNvPr id="3" name="Accolade ouvrante 2"/>
          <p:cNvSpPr/>
          <p:nvPr/>
        </p:nvSpPr>
        <p:spPr>
          <a:xfrm rot="16200000">
            <a:off x="5435229" y="1634392"/>
            <a:ext cx="360040" cy="1933032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Légende encadrée 1 9"/>
          <p:cNvSpPr/>
          <p:nvPr/>
        </p:nvSpPr>
        <p:spPr>
          <a:xfrm>
            <a:off x="5315942" y="5405731"/>
            <a:ext cx="2160240" cy="513017"/>
          </a:xfrm>
          <a:prstGeom prst="borderCallout1">
            <a:avLst>
              <a:gd name="adj1" fmla="val 18750"/>
              <a:gd name="adj2" fmla="val -8333"/>
              <a:gd name="adj3" fmla="val 51837"/>
              <a:gd name="adj4" fmla="val -44478"/>
            </a:avLst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Paramètres </a:t>
            </a:r>
            <a:r>
              <a:rPr lang="fr-FR" dirty="0"/>
              <a:t>effectifs</a:t>
            </a:r>
          </a:p>
        </p:txBody>
      </p:sp>
      <p:sp>
        <p:nvSpPr>
          <p:cNvPr id="11" name="Accolade ouvrante 10"/>
          <p:cNvSpPr/>
          <p:nvPr/>
        </p:nvSpPr>
        <p:spPr>
          <a:xfrm rot="5400000">
            <a:off x="4190662" y="5580401"/>
            <a:ext cx="256510" cy="420185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Légende encadrée 1 11"/>
          <p:cNvSpPr/>
          <p:nvPr/>
        </p:nvSpPr>
        <p:spPr>
          <a:xfrm>
            <a:off x="3201241" y="3068960"/>
            <a:ext cx="2160240" cy="513017"/>
          </a:xfrm>
          <a:prstGeom prst="borderCallout1">
            <a:avLst>
              <a:gd name="adj1" fmla="val 18750"/>
              <a:gd name="adj2" fmla="val -8333"/>
              <a:gd name="adj3" fmla="val -43691"/>
              <a:gd name="adj4" fmla="val -52470"/>
            </a:avLst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local</a:t>
            </a:r>
            <a:endParaRPr lang="fr-FR" dirty="0"/>
          </a:p>
        </p:txBody>
      </p:sp>
      <p:sp>
        <p:nvSpPr>
          <p:cNvPr id="13" name="Légende encadrée 1 12"/>
          <p:cNvSpPr/>
          <p:nvPr/>
        </p:nvSpPr>
        <p:spPr>
          <a:xfrm>
            <a:off x="256424" y="6290335"/>
            <a:ext cx="1827463" cy="513017"/>
          </a:xfrm>
          <a:prstGeom prst="borderCallout1">
            <a:avLst>
              <a:gd name="adj1" fmla="val -8325"/>
              <a:gd name="adj2" fmla="val 23815"/>
              <a:gd name="adj3" fmla="val -50460"/>
              <a:gd name="adj4" fmla="val 77195"/>
            </a:avLst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global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331640" y="3501008"/>
            <a:ext cx="2528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somme &lt;- a + b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b="1" u="sng" dirty="0">
                <a:solidFill>
                  <a:schemeClr val="bg1"/>
                </a:solidFill>
              </a:rPr>
              <a:t>RETOURNER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dirty="0"/>
              <a:t> </a:t>
            </a:r>
            <a:r>
              <a:rPr lang="fr-FR" dirty="0">
                <a:solidFill>
                  <a:schemeClr val="bg1"/>
                </a:solidFill>
              </a:rPr>
              <a:t>somme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49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 animBg="1"/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687103" y="1556792"/>
            <a:ext cx="3450096" cy="41764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 smtClean="0"/>
              <a:t>A,B :Réel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2915816" y="2780928"/>
            <a:ext cx="2160240" cy="10441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dirty="0" smtClean="0"/>
              <a:t>X,Y: entier </a:t>
            </a:r>
            <a:endParaRPr lang="fr-FR" dirty="0"/>
          </a:p>
        </p:txBody>
      </p:sp>
      <p:sp>
        <p:nvSpPr>
          <p:cNvPr id="8" name="Légende encadrée 2 7"/>
          <p:cNvSpPr/>
          <p:nvPr/>
        </p:nvSpPr>
        <p:spPr>
          <a:xfrm flipH="1">
            <a:off x="134296" y="980728"/>
            <a:ext cx="2520280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379"/>
              <a:gd name="adj6" fmla="val -43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Programme Principal </a:t>
            </a:r>
            <a:endParaRPr lang="fr-FR" dirty="0"/>
          </a:p>
        </p:txBody>
      </p:sp>
      <p:sp>
        <p:nvSpPr>
          <p:cNvPr id="9" name="Légende encadrée 2 8"/>
          <p:cNvSpPr/>
          <p:nvPr/>
        </p:nvSpPr>
        <p:spPr>
          <a:xfrm flipH="1">
            <a:off x="179512" y="2420888"/>
            <a:ext cx="1944216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231"/>
              <a:gd name="adj6" fmla="val -44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Sous-programme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5724128" y="1556792"/>
            <a:ext cx="324036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724128" y="5733256"/>
            <a:ext cx="324036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876256" y="1556792"/>
            <a:ext cx="0" cy="4104456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020272" y="230881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A et B </a:t>
            </a:r>
            <a:endParaRPr lang="fr-FR" sz="2000" dirty="0">
              <a:solidFill>
                <a:srgbClr val="FF0000"/>
              </a:solidFill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5076056" y="2811791"/>
            <a:ext cx="3888432" cy="0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32040" y="3791392"/>
            <a:ext cx="3888432" cy="0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344308" y="2996952"/>
            <a:ext cx="0" cy="648072"/>
          </a:xfrm>
          <a:prstGeom prst="straightConnector1">
            <a:avLst/>
          </a:prstGeom>
          <a:ln w="28575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504467" y="3102931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</a:rPr>
              <a:t>X et Y  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3" name="Légende encadrée 1 22"/>
          <p:cNvSpPr/>
          <p:nvPr/>
        </p:nvSpPr>
        <p:spPr>
          <a:xfrm flipH="1">
            <a:off x="971600" y="3388515"/>
            <a:ext cx="1443803" cy="513017"/>
          </a:xfrm>
          <a:prstGeom prst="borderCallout1">
            <a:avLst>
              <a:gd name="adj1" fmla="val 18750"/>
              <a:gd name="adj2" fmla="val -8333"/>
              <a:gd name="adj3" fmla="val -43691"/>
              <a:gd name="adj4" fmla="val -52470"/>
            </a:avLst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local</a:t>
            </a:r>
            <a:endParaRPr lang="fr-FR" dirty="0"/>
          </a:p>
        </p:txBody>
      </p:sp>
      <p:sp>
        <p:nvSpPr>
          <p:cNvPr id="24" name="Légende encadrée 1 23"/>
          <p:cNvSpPr/>
          <p:nvPr/>
        </p:nvSpPr>
        <p:spPr>
          <a:xfrm>
            <a:off x="4412151" y="836712"/>
            <a:ext cx="1827463" cy="513017"/>
          </a:xfrm>
          <a:prstGeom prst="borderCallout1">
            <a:avLst>
              <a:gd name="adj1" fmla="val 77410"/>
              <a:gd name="adj2" fmla="val -9120"/>
              <a:gd name="adj3" fmla="val 168391"/>
              <a:gd name="adj4" fmla="val -45046"/>
            </a:avLst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global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2123729" y="6165304"/>
            <a:ext cx="489654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400" dirty="0" smtClean="0"/>
              <a:t>La </a:t>
            </a:r>
            <a:r>
              <a:rPr lang="fr-FR" sz="2400" dirty="0"/>
              <a:t>règle de </a:t>
            </a:r>
            <a:r>
              <a:rPr lang="fr-FR" sz="2400" dirty="0" smtClean="0"/>
              <a:t>visibilité des variables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6568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6" grpId="0"/>
      <p:bldP spid="22" grpId="0"/>
      <p:bldP spid="23" grpId="0" animBg="1"/>
      <p:bldP spid="2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4032448" cy="5184576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marL="0" indent="0">
              <a:buNone/>
            </a:pPr>
            <a:r>
              <a:rPr lang="fr-F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0" indent="0">
              <a:buNone/>
            </a:pPr>
            <a:r>
              <a:rPr lang="fr-F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, </a:t>
            </a:r>
            <a:r>
              <a:rPr lang="fr-FR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</a:t>
            </a:r>
            <a:r>
              <a:rPr lang="fr-F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… : entier</a:t>
            </a:r>
          </a:p>
          <a:p>
            <a:pPr marL="0" indent="0">
              <a:buNone/>
            </a:pPr>
            <a:r>
              <a:rPr lang="fr-F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DÉBUT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fr-F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67544" y="3256409"/>
            <a:ext cx="365211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467544" y="4404989"/>
            <a:ext cx="365211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57200" y="5393704"/>
            <a:ext cx="365211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8665" y="2176988"/>
            <a:ext cx="30346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 ← 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← 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SQRT(val)</a:t>
            </a:r>
          </a:p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ECRIRE (val)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ECRIRE double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100" dirty="0" err="1" smtClean="0"/>
              <a:t>reponse</a:t>
            </a:r>
            <a:r>
              <a:rPr lang="fr-FR" sz="1100" dirty="0" smtClean="0"/>
              <a:t> </a:t>
            </a:r>
            <a:r>
              <a:rPr lang="fr-FR" sz="1100" dirty="0"/>
              <a:t>← </a:t>
            </a:r>
            <a:r>
              <a:rPr lang="fr-FR" sz="1100" dirty="0" smtClean="0"/>
              <a:t>"N"</a:t>
            </a:r>
            <a:r>
              <a:rPr lang="fr-FR" sz="1100" dirty="0"/>
              <a:t/>
            </a:r>
            <a:br>
              <a:rPr lang="fr-FR" sz="1100" dirty="0"/>
            </a:br>
            <a:r>
              <a:rPr lang="fr-FR" sz="1100" dirty="0" smtClean="0"/>
              <a:t>ECRIRE</a:t>
            </a:r>
            <a:r>
              <a:rPr lang="fr-FR" sz="1100" dirty="0"/>
              <a:t> "voulez vous un café ? (o/n</a:t>
            </a:r>
            <a:r>
              <a:rPr lang="fr-FR" sz="1100" dirty="0" smtClean="0"/>
              <a:t>)"</a:t>
            </a:r>
            <a:endParaRPr lang="fr-FR" sz="1100" dirty="0"/>
          </a:p>
        </p:txBody>
      </p:sp>
      <p:sp>
        <p:nvSpPr>
          <p:cNvPr id="9" name="Rectangle 8"/>
          <p:cNvSpPr/>
          <p:nvPr/>
        </p:nvSpPr>
        <p:spPr>
          <a:xfrm>
            <a:off x="366142" y="3523655"/>
            <a:ext cx="303468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Pour i ← 0 à 11</a:t>
            </a:r>
            <a:br>
              <a:rPr lang="fr-FR" sz="1100" dirty="0"/>
            </a:br>
            <a:r>
              <a:rPr lang="fr-FR" sz="1100" dirty="0"/>
              <a:t>  </a:t>
            </a:r>
            <a:r>
              <a:rPr lang="fr-FR" sz="1100" dirty="0" smtClean="0"/>
              <a:t>   </a:t>
            </a:r>
            <a:r>
              <a:rPr lang="fr-FR" sz="1100" dirty="0" err="1" smtClean="0"/>
              <a:t>Som</a:t>
            </a:r>
            <a:r>
              <a:rPr lang="fr-FR" sz="1100" dirty="0" smtClean="0"/>
              <a:t> </a:t>
            </a:r>
            <a:r>
              <a:rPr lang="fr-FR" sz="1100" dirty="0"/>
              <a:t>← </a:t>
            </a:r>
            <a:r>
              <a:rPr lang="fr-FR" sz="1100" dirty="0" err="1"/>
              <a:t>Som</a:t>
            </a:r>
            <a:r>
              <a:rPr lang="fr-FR" sz="1100" dirty="0"/>
              <a:t> + Note(i</a:t>
            </a:r>
            <a:r>
              <a:rPr lang="fr-FR" sz="1100" dirty="0" smtClean="0"/>
              <a:t>)</a:t>
            </a:r>
          </a:p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ECRIRE 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dirty="0" smtClean="0"/>
              <a:t>  </a:t>
            </a:r>
            <a:r>
              <a:rPr lang="fr-FR" sz="1100" dirty="0" err="1" smtClean="0"/>
              <a:t>Moy</a:t>
            </a:r>
            <a:r>
              <a:rPr lang="fr-FR" sz="1100" dirty="0" smtClean="0"/>
              <a:t> </a:t>
            </a:r>
            <a:r>
              <a:rPr lang="fr-FR" sz="1100" dirty="0"/>
              <a:t>← </a:t>
            </a:r>
            <a:r>
              <a:rPr lang="fr-FR" sz="1100" dirty="0" err="1"/>
              <a:t>Som</a:t>
            </a:r>
            <a:r>
              <a:rPr lang="fr-FR" sz="1100" dirty="0"/>
              <a:t> / 12</a:t>
            </a:r>
            <a:br>
              <a:rPr lang="fr-FR" sz="1100" dirty="0"/>
            </a:br>
            <a:r>
              <a:rPr lang="fr-FR" sz="1100" dirty="0"/>
              <a:t>Fin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65" y="4658469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dirty="0"/>
              <a:t>Pour i ← 0 à 5</a:t>
            </a:r>
            <a:br>
              <a:rPr lang="fr-FR" sz="1100" dirty="0"/>
            </a:br>
            <a:r>
              <a:rPr lang="fr-FR" sz="1100" dirty="0"/>
              <a:t> </a:t>
            </a:r>
            <a:r>
              <a:rPr lang="fr-FR" sz="1100" dirty="0" smtClean="0"/>
              <a:t>  Ecrire</a:t>
            </a:r>
            <a:r>
              <a:rPr lang="fr-FR" sz="1100" dirty="0"/>
              <a:t> Nb(i)</a:t>
            </a:r>
            <a:br>
              <a:rPr lang="fr-FR" sz="1100" dirty="0"/>
            </a:br>
            <a:r>
              <a:rPr lang="fr-FR" sz="1100" dirty="0" smtClean="0"/>
              <a:t>   Lire (Nb)</a:t>
            </a:r>
          </a:p>
          <a:p>
            <a:r>
              <a:rPr lang="fr-FR" sz="1100" dirty="0" smtClean="0"/>
              <a:t>END POUR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65" y="570712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 smtClean="0"/>
              <a:t>val </a:t>
            </a:r>
            <a:r>
              <a:rPr lang="fr-FR" sz="1200" dirty="0"/>
              <a:t>← 1</a:t>
            </a:r>
            <a:br>
              <a:rPr lang="fr-FR" sz="1200" dirty="0"/>
            </a:br>
            <a:r>
              <a:rPr lang="fr-FR" sz="1200" dirty="0" err="1" smtClean="0"/>
              <a:t>rep</a:t>
            </a:r>
            <a:r>
              <a:rPr lang="fr-FR" sz="1200" dirty="0" smtClean="0"/>
              <a:t>← "n"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323528" y="2283982"/>
            <a:ext cx="42614" cy="38093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1043608" y="4077072"/>
            <a:ext cx="4032448" cy="1422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/>
          <p:nvPr/>
        </p:nvCxnSpPr>
        <p:spPr>
          <a:xfrm rot="10800000">
            <a:off x="1259633" y="3379202"/>
            <a:ext cx="3802435" cy="41678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/>
          <p:nvPr/>
        </p:nvCxnSpPr>
        <p:spPr>
          <a:xfrm rot="10800000" flipV="1">
            <a:off x="1259632" y="3928021"/>
            <a:ext cx="3816424" cy="50405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388665" y="61105"/>
            <a:ext cx="3682752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Programmation </a:t>
            </a:r>
            <a:r>
              <a:rPr lang="fr-FR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modulaire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98473" y="3743355"/>
            <a:ext cx="29632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 smtClean="0"/>
              <a:t>Som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 </a:t>
            </a:r>
            <a:r>
              <a:rPr lang="fr-FR" dirty="0" err="1" smtClean="0"/>
              <a:t>Calcul_Somme</a:t>
            </a:r>
            <a:r>
              <a:rPr lang="fr-FR" dirty="0" smtClean="0"/>
              <a:t> 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7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55679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Où écrire la déclaration de la fonction? 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c279160.r60.cf1.rackcdn.com/assets/blog_post/meta_og_image/70/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0928"/>
            <a:ext cx="3422174" cy="34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11560" y="1412776"/>
            <a:ext cx="8208912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rgbClr val="FFFF00"/>
                </a:solidFill>
              </a:rPr>
              <a:t>Dans la partie : Déclaration des variables </a:t>
            </a:r>
            <a:endParaRPr lang="fr-FR" sz="2800" b="1" dirty="0">
              <a:solidFill>
                <a:srgbClr val="FFFF0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67544" y="4077072"/>
            <a:ext cx="8424936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rgbClr val="FFFF00"/>
                </a:solidFill>
              </a:rPr>
              <a:t>- Dans un autre  fichier </a:t>
            </a:r>
          </a:p>
          <a:p>
            <a:pPr algn="ctr"/>
            <a:r>
              <a:rPr lang="fr-FR" sz="2800" b="1" dirty="0" smtClean="0">
                <a:solidFill>
                  <a:srgbClr val="FFFF00"/>
                </a:solidFill>
              </a:rPr>
              <a:t>- Sans oublier de l’inclure dans l’en-tête de votre programme principal </a:t>
            </a:r>
            <a:endParaRPr lang="fr-FR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la-conjugaison.nouvelobs.com/img/exercice/exerc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512822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3568" y="3573016"/>
            <a:ext cx="7776864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fr-FR" sz="2800" dirty="0" smtClean="0"/>
              <a:t>Ecrire une </a:t>
            </a:r>
            <a:r>
              <a:rPr lang="fr-FR" sz="2800" dirty="0"/>
              <a:t>fonction qui renvoie le plus grand de deux nombres </a:t>
            </a:r>
            <a:r>
              <a:rPr lang="fr-FR" sz="2800" dirty="0" smtClean="0"/>
              <a:t>différents de type réel.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955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22344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Rigoureuse &amp;  Indentation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495" y="1340767"/>
            <a:ext cx="4355976" cy="4824537"/>
          </a:xfr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algorithme test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a, b, c 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entier</a:t>
            </a:r>
          </a:p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fr-FR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Caractère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début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← 5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 ← 2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(n &gt; 0) 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alors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écrire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("ce nombre est positif ") </a:t>
            </a: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sinon  écrire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("ce nombre est négatif " )</a:t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finsi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 ← a</a:t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 ← b – a</a:t>
            </a:r>
          </a:p>
          <a:p>
            <a:pPr marL="0" indent="0">
              <a:buNone/>
            </a:pPr>
            <a:r>
              <a:rPr lang="fr-FR" sz="1600" b="1" dirty="0" smtClean="0"/>
              <a:t>lire</a:t>
            </a:r>
            <a:r>
              <a:rPr lang="fr-FR" sz="1600" dirty="0" smtClean="0"/>
              <a:t> (</a:t>
            </a:r>
            <a:r>
              <a:rPr lang="fr-FR" sz="1600" dirty="0" err="1" smtClean="0"/>
              <a:t>rep</a:t>
            </a:r>
            <a:r>
              <a:rPr lang="fr-FR" sz="1600" dirty="0" smtClean="0"/>
              <a:t>)</a:t>
            </a:r>
            <a:br>
              <a:rPr lang="fr-FR" sz="1600" dirty="0" smtClean="0"/>
            </a:br>
            <a:r>
              <a:rPr lang="fr-FR" sz="1600" dirty="0" err="1" smtClean="0"/>
              <a:t>t</a:t>
            </a:r>
            <a:r>
              <a:rPr lang="fr-FR" sz="1600" b="1" dirty="0" err="1" smtClean="0"/>
              <a:t>antque</a:t>
            </a:r>
            <a:r>
              <a:rPr lang="fr-FR" sz="1600" dirty="0" smtClean="0"/>
              <a:t> </a:t>
            </a:r>
            <a:r>
              <a:rPr lang="fr-FR" sz="1600" dirty="0" err="1" smtClean="0"/>
              <a:t>rep</a:t>
            </a:r>
            <a:r>
              <a:rPr lang="fr-FR" sz="1600" dirty="0" smtClean="0"/>
              <a:t> &lt;&gt; "o" et </a:t>
            </a:r>
            <a:r>
              <a:rPr lang="fr-FR" sz="1600" dirty="0" err="1" smtClean="0"/>
              <a:t>rep</a:t>
            </a:r>
            <a:r>
              <a:rPr lang="fr-FR" sz="1600" dirty="0" smtClean="0"/>
              <a:t> &lt;&gt; "n"</a:t>
            </a:r>
            <a:br>
              <a:rPr lang="fr-FR" sz="1600" dirty="0" smtClean="0"/>
            </a:br>
            <a:r>
              <a:rPr lang="fr-FR" sz="1600" b="1" dirty="0" err="1" smtClean="0"/>
              <a:t>ecrire</a:t>
            </a:r>
            <a:r>
              <a:rPr lang="fr-FR" sz="1600" dirty="0" smtClean="0"/>
              <a:t> "vous devez répondre par o ou n"</a:t>
            </a:r>
            <a:br>
              <a:rPr lang="fr-FR" sz="1600" dirty="0" smtClean="0"/>
            </a:br>
            <a:r>
              <a:rPr lang="fr-FR" sz="1600" b="1" dirty="0" smtClean="0"/>
              <a:t>lire</a:t>
            </a:r>
            <a:r>
              <a:rPr lang="fr-FR" sz="1600" dirty="0" smtClean="0"/>
              <a:t> (</a:t>
            </a:r>
            <a:r>
              <a:rPr lang="fr-FR" sz="1600" dirty="0" err="1" smtClean="0"/>
              <a:t>rep</a:t>
            </a:r>
            <a:r>
              <a:rPr lang="fr-FR" sz="1600" dirty="0" smtClean="0"/>
              <a:t>)</a:t>
            </a:r>
            <a:br>
              <a:rPr lang="fr-FR" sz="1600" dirty="0" smtClean="0"/>
            </a:br>
            <a:r>
              <a:rPr lang="fr-FR" sz="1600" b="1" dirty="0" err="1" smtClean="0"/>
              <a:t>fintantque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b="1" dirty="0" err="1" smtClean="0"/>
              <a:t>ecrire</a:t>
            </a:r>
            <a:r>
              <a:rPr lang="fr-FR" sz="1600" dirty="0" smtClean="0"/>
              <a:t> ("saisie acceptée")</a:t>
            </a: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86407" y="1124744"/>
            <a:ext cx="4320480" cy="5103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fr-F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ALGORITHME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test</a:t>
            </a:r>
          </a:p>
          <a:p>
            <a:pPr marL="0" indent="0">
              <a:buFont typeface="Wingdings 2"/>
              <a:buNone/>
            </a:pPr>
            <a:r>
              <a:rPr lang="fr-FR" sz="1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Font typeface="Wingdings 2"/>
              <a:buNone/>
            </a:pP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a, b, c 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entier</a:t>
            </a: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caractère</a:t>
            </a:r>
          </a:p>
          <a:p>
            <a:pPr marL="0" indent="0">
              <a:buFont typeface="Wingdings 2"/>
              <a:buNone/>
            </a:pPr>
            <a:r>
              <a:rPr lang="fr-F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DEBUT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a ← 5</a:t>
            </a:r>
          </a:p>
          <a:p>
            <a:pPr marL="92075" indent="0">
              <a:buFont typeface="Wingdings 2"/>
              <a:buNone/>
            </a:pP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b ← 2</a:t>
            </a:r>
          </a:p>
          <a:p>
            <a:pPr marL="92075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(n &gt; 0) </a:t>
            </a:r>
            <a:r>
              <a:rPr lang="fr-FR" sz="1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ALORS  </a:t>
            </a:r>
          </a:p>
          <a:p>
            <a:pPr marL="92075" indent="0">
              <a:buFont typeface="Wingdings 2"/>
              <a:buNone/>
            </a:pPr>
            <a:r>
              <a:rPr lang="fr-FR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fr-FR" sz="1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("ce nombre est positif ") </a:t>
            </a:r>
          </a:p>
          <a:p>
            <a:pPr marL="92075" indent="0">
              <a:buFont typeface="Wingdings 2"/>
              <a:buNone/>
            </a:pP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fr-FR" sz="1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SINON  </a:t>
            </a:r>
          </a:p>
          <a:p>
            <a:pPr marL="92075" indent="0">
              <a:buFont typeface="Wingdings 2"/>
              <a:buNone/>
            </a:pPr>
            <a:r>
              <a:rPr lang="fr-FR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fr-FR" sz="1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("ce nombre est négatif " )</a:t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FINSI</a:t>
            </a:r>
            <a:endParaRPr lang="fr-FR" sz="1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" indent="0">
              <a:buFont typeface="Wingdings 2"/>
              <a:buNone/>
            </a:pP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b ← a</a:t>
            </a:r>
            <a:b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c ← b – a</a:t>
            </a:r>
          </a:p>
          <a:p>
            <a:pPr marL="92075" indent="0">
              <a:buNone/>
            </a:pP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LIRE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400" dirty="0"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TANTQUE</a:t>
            </a:r>
            <a:r>
              <a:rPr lang="fr-FR" sz="1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&lt;&gt; 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"O" et </a:t>
            </a:r>
            <a:r>
              <a:rPr lang="fr-FR" sz="1400" dirty="0" err="1"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 &lt;&gt; "N"</a:t>
            </a:r>
            <a:br>
              <a:rPr lang="fr-FR" sz="1400" dirty="0">
                <a:latin typeface="Times New Roman" pitchFamily="18" charset="0"/>
                <a:cs typeface="Times New Roman" pitchFamily="18" charset="0"/>
              </a:rPr>
            </a:b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fr-F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 "Vous devez répondre par O ou N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."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400" dirty="0">
                <a:latin typeface="Times New Roman" pitchFamily="18" charset="0"/>
                <a:cs typeface="Times New Roman" pitchFamily="18" charset="0"/>
              </a:rPr>
            </a:b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fr-F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LIRE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400" dirty="0"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FINTANTQUE</a:t>
            </a:r>
            <a:r>
              <a:rPr lang="fr-FR" sz="1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Ecrire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Saisie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acceptée")</a:t>
            </a:r>
            <a:endParaRPr lang="fr-FR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2075" indent="0">
              <a:buFont typeface="Wingdings 2"/>
              <a:buNone/>
            </a:pPr>
            <a:r>
              <a:rPr lang="fr-FR" sz="1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</a:t>
            </a:r>
            <a:endParaRPr lang="fr-FR" sz="1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4870272" y="2464954"/>
            <a:ext cx="0" cy="3484326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076056" y="3179285"/>
            <a:ext cx="0" cy="681763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187624" y="6374594"/>
            <a:ext cx="244827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Sans indentation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622511" y="6397744"/>
            <a:ext cx="244827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Avec  indentation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223228" y="5105467"/>
            <a:ext cx="0" cy="34088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Étoile à 8 branches 10"/>
          <p:cNvSpPr/>
          <p:nvPr/>
        </p:nvSpPr>
        <p:spPr>
          <a:xfrm>
            <a:off x="8460432" y="6237312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89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	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6779096" cy="278710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solidFill>
                  <a:srgbClr val="FFFF00"/>
                </a:solidFill>
              </a:rPr>
              <a:t>FONCTION</a:t>
            </a:r>
            <a:r>
              <a:rPr lang="fr-FR" sz="2000" dirty="0"/>
              <a:t> </a:t>
            </a:r>
            <a:r>
              <a:rPr lang="fr-FR" sz="2000" dirty="0" smtClean="0"/>
              <a:t>Max (</a:t>
            </a:r>
            <a:r>
              <a:rPr lang="fr-FR" sz="2000" dirty="0"/>
              <a:t>X: réel, Y:réel) : réel</a:t>
            </a:r>
            <a:br>
              <a:rPr lang="fr-FR" sz="2000" dirty="0"/>
            </a:br>
            <a:r>
              <a:rPr lang="fr-FR" sz="2000" dirty="0" smtClean="0">
                <a:solidFill>
                  <a:srgbClr val="FFFF00"/>
                </a:solidFill>
              </a:rPr>
              <a:t>Début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      </a:t>
            </a:r>
            <a:r>
              <a:rPr lang="fr-FR" sz="2000" dirty="0" smtClean="0"/>
              <a:t>  Si</a:t>
            </a:r>
            <a:r>
              <a:rPr lang="fr-FR" sz="2000" dirty="0"/>
              <a:t>  X &gt; Y Alors</a:t>
            </a:r>
            <a:br>
              <a:rPr lang="fr-FR" sz="2000" dirty="0"/>
            </a:br>
            <a:r>
              <a:rPr lang="fr-FR" sz="2000" dirty="0"/>
              <a:t>       </a:t>
            </a:r>
            <a:r>
              <a:rPr lang="fr-FR" sz="2000" dirty="0" smtClean="0"/>
              <a:t>  </a:t>
            </a:r>
            <a:r>
              <a:rPr lang="fr-FR" sz="2000" dirty="0"/>
              <a:t>     </a:t>
            </a:r>
            <a:r>
              <a:rPr lang="fr-FR" sz="2000" dirty="0" smtClean="0">
                <a:solidFill>
                  <a:srgbClr val="FFFF00"/>
                </a:solidFill>
              </a:rPr>
              <a:t>RETOUNER</a:t>
            </a:r>
            <a:r>
              <a:rPr lang="fr-FR" sz="2000" dirty="0"/>
              <a:t> X</a:t>
            </a:r>
            <a:br>
              <a:rPr lang="fr-FR" sz="2000" dirty="0"/>
            </a:br>
            <a:r>
              <a:rPr lang="fr-FR" sz="2000" dirty="0"/>
              <a:t>     </a:t>
            </a:r>
            <a:r>
              <a:rPr lang="fr-FR" sz="2000" dirty="0" smtClean="0"/>
              <a:t>  </a:t>
            </a:r>
            <a:r>
              <a:rPr lang="fr-FR" sz="2000" dirty="0"/>
              <a:t> </a:t>
            </a:r>
            <a:r>
              <a:rPr lang="fr-FR" sz="2000" dirty="0" smtClean="0"/>
              <a:t>  Sinon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       </a:t>
            </a:r>
            <a:r>
              <a:rPr lang="fr-FR" sz="2000" dirty="0" smtClean="0"/>
              <a:t>  </a:t>
            </a:r>
            <a:r>
              <a:rPr lang="fr-FR" sz="2000" dirty="0"/>
              <a:t>     </a:t>
            </a:r>
            <a:r>
              <a:rPr lang="fr-FR" sz="2000" dirty="0" smtClean="0">
                <a:solidFill>
                  <a:srgbClr val="FFFF00"/>
                </a:solidFill>
              </a:rPr>
              <a:t>RETOUNER</a:t>
            </a:r>
            <a:r>
              <a:rPr lang="fr-FR" sz="2000" dirty="0"/>
              <a:t> </a:t>
            </a:r>
            <a:r>
              <a:rPr lang="fr-FR" sz="2000" dirty="0" smtClean="0"/>
              <a:t> Y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      </a:t>
            </a:r>
            <a:r>
              <a:rPr lang="fr-FR" sz="2000" dirty="0" err="1"/>
              <a:t>FinSi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 </a:t>
            </a:r>
            <a:r>
              <a:rPr lang="fr-FR" sz="2000" dirty="0" smtClean="0">
                <a:solidFill>
                  <a:srgbClr val="FFFF00"/>
                </a:solidFill>
              </a:rPr>
              <a:t>Fin Fonction</a:t>
            </a:r>
            <a:endParaRPr lang="fr-FR" sz="2000" dirty="0">
              <a:solidFill>
                <a:srgbClr val="FFFF0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683568" y="2599629"/>
            <a:ext cx="0" cy="144016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39552" y="1340768"/>
            <a:ext cx="33123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Déclaration de la fonction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4941168"/>
            <a:ext cx="33123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Appel  de la fonction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2882178" y="5733256"/>
            <a:ext cx="1798634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M ← </a:t>
            </a:r>
            <a:r>
              <a:rPr lang="fr-FR" sz="2000" dirty="0">
                <a:solidFill>
                  <a:srgbClr val="FFFF00"/>
                </a:solidFill>
              </a:rPr>
              <a:t>Max(A,B)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1115616" y="2990647"/>
            <a:ext cx="0" cy="72008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procédures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96" y="1052736"/>
            <a:ext cx="9289032" cy="936104"/>
          </a:xfrm>
        </p:spPr>
        <p:txBody>
          <a:bodyPr>
            <a:normAutofit/>
          </a:bodyPr>
          <a:lstStyle/>
          <a:p>
            <a:r>
              <a:rPr lang="fr-FR" sz="2000" dirty="0" smtClean="0"/>
              <a:t>Une </a:t>
            </a:r>
            <a:r>
              <a:rPr lang="fr-FR" sz="2000" dirty="0"/>
              <a:t>procédure renvoie </a:t>
            </a:r>
            <a:r>
              <a:rPr lang="fr-FR" sz="2000" dirty="0" smtClean="0"/>
              <a:t>:</a:t>
            </a:r>
          </a:p>
          <a:p>
            <a:pPr marL="0" indent="0" algn="ctr">
              <a:buNone/>
            </a:pPr>
            <a:r>
              <a:rPr lang="fr-FR" sz="2000" b="1" u="sng" dirty="0" smtClean="0">
                <a:solidFill>
                  <a:srgbClr val="7030A0"/>
                </a:solidFill>
              </a:rPr>
              <a:t>PLUSIEURS VALEURS</a:t>
            </a:r>
            <a:r>
              <a:rPr lang="fr-FR" sz="2000" b="1" dirty="0" smtClean="0">
                <a:solidFill>
                  <a:srgbClr val="7030A0"/>
                </a:solidFill>
              </a:rPr>
              <a:t>   </a:t>
            </a:r>
            <a:r>
              <a:rPr lang="fr-FR" sz="2000" dirty="0" smtClean="0"/>
              <a:t>ou </a:t>
            </a:r>
            <a:r>
              <a:rPr lang="fr-FR" sz="2000" b="1" u="sng" dirty="0" smtClean="0">
                <a:solidFill>
                  <a:srgbClr val="7030A0"/>
                </a:solidFill>
              </a:rPr>
              <a:t>AUCUNE VALEUR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33298" y="2627620"/>
            <a:ext cx="8035145" cy="2457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1600" b="1" dirty="0" smtClean="0">
                <a:solidFill>
                  <a:srgbClr val="FFFF00"/>
                </a:solidFill>
              </a:rPr>
              <a:t>PROCEDURE </a:t>
            </a:r>
            <a:r>
              <a:rPr lang="fr-FR" sz="1600" dirty="0"/>
              <a:t> </a:t>
            </a:r>
            <a:r>
              <a:rPr lang="fr-FR" sz="1600" dirty="0" smtClean="0"/>
              <a:t>&lt;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nom_proc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( liste des paramètres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formels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déclaration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objets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locaux &gt;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fr-FR" sz="1600" b="1" dirty="0" smtClean="0">
                <a:solidFill>
                  <a:srgbClr val="FFFF00"/>
                </a:solidFill>
              </a:rPr>
              <a:t>DEBUT </a:t>
            </a:r>
            <a:endParaRPr lang="fr-FR" sz="1600" b="1" dirty="0">
              <a:solidFill>
                <a:srgbClr val="FFFF00"/>
              </a:solidFill>
            </a:endParaRPr>
          </a:p>
          <a:p>
            <a:pPr>
              <a:lnSpc>
                <a:spcPct val="200000"/>
              </a:lnSpc>
            </a:pPr>
            <a:r>
              <a:rPr lang="fr-FR" sz="1600" dirty="0" smtClean="0"/>
              <a:t>         {corps </a:t>
            </a:r>
            <a:r>
              <a:rPr lang="fr-FR" sz="1600" dirty="0"/>
              <a:t>de la fonction}</a:t>
            </a:r>
            <a:br>
              <a:rPr lang="fr-FR" sz="1600" dirty="0"/>
            </a:br>
            <a:r>
              <a:rPr lang="fr-FR" sz="1600" b="1" dirty="0" smtClean="0">
                <a:solidFill>
                  <a:srgbClr val="FFFF00"/>
                </a:solidFill>
              </a:rPr>
              <a:t>FIN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5496" y="1916832"/>
            <a:ext cx="822960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Déclaration d’une procédure: </a:t>
            </a:r>
          </a:p>
          <a:p>
            <a:pPr marL="0" indent="0">
              <a:buFont typeface="Wingdings 2"/>
              <a:buNone/>
            </a:pP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755576" y="3925382"/>
            <a:ext cx="0" cy="664763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38843" y="5445224"/>
            <a:ext cx="8229600" cy="39604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Appel de la procédure: </a:t>
            </a:r>
          </a:p>
          <a:p>
            <a:pPr marL="0" indent="0">
              <a:buFont typeface="Wingdings 2"/>
              <a:buNone/>
            </a:pP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616" y="5949280"/>
            <a:ext cx="54461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b="1" dirty="0" err="1" smtClean="0">
                <a:solidFill>
                  <a:srgbClr val="FFFF00"/>
                </a:solidFill>
              </a:rPr>
              <a:t>Nom_proc</a:t>
            </a:r>
            <a:r>
              <a:rPr lang="fr-FR" dirty="0" smtClean="0"/>
              <a:t> (liste de paramètres effectifs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7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la-conjugaison.nouvelobs.com/img/exercice/exerc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512822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683568" y="3573016"/>
            <a:ext cx="7776864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fr-FR" sz="2800" dirty="0" smtClean="0"/>
              <a:t>Ecrire un module  qui permet d’afficher le contenu d’un tableau d’entier,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019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1916832"/>
            <a:ext cx="7488832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afficher_tableau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 t : tableau d’entier, taille : entier)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i: entier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DEBUT </a:t>
            </a:r>
          </a:p>
          <a:p>
            <a:pPr lvl="1">
              <a:lnSpc>
                <a:spcPct val="200000"/>
              </a:lnSpc>
            </a:pP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POUR    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1    A   taille  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FAIRE </a:t>
            </a:r>
          </a:p>
          <a:p>
            <a:pPr lvl="1">
              <a:lnSpc>
                <a:spcPct val="200000"/>
              </a:lnSpc>
            </a:pP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ECRIRE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( t[i] )</a:t>
            </a:r>
          </a:p>
          <a:p>
            <a:pPr lvl="1">
              <a:lnSpc>
                <a:spcPct val="200000"/>
              </a:lnSpc>
            </a:pP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POUR </a:t>
            </a:r>
          </a:p>
          <a:p>
            <a:pPr>
              <a:lnSpc>
                <a:spcPct val="200000"/>
              </a:lnSpc>
            </a:pPr>
            <a:r>
              <a:rPr lang="fr-FR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FIN </a:t>
            </a:r>
            <a:endParaRPr lang="fr-FR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320617" y="3068960"/>
            <a:ext cx="0" cy="1728192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19872" y="6400434"/>
            <a:ext cx="36724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Afficher_tableau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(Tab, 5)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1218818"/>
            <a:ext cx="33123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Déclaration de la procédure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15175" y="5733256"/>
            <a:ext cx="274465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Appel  de la procédure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158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procédures et les Fonctions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8016"/>
              </p:ext>
            </p:extLst>
          </p:nvPr>
        </p:nvGraphicFramePr>
        <p:xfrm>
          <a:off x="251520" y="1844824"/>
          <a:ext cx="8568952" cy="36004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4284476"/>
                <a:gridCol w="4284476"/>
              </a:tblGrid>
              <a:tr h="945772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Fonction</a:t>
                      </a:r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Procédure </a:t>
                      </a:r>
                      <a:endParaRPr lang="fr-FR" sz="3200" dirty="0"/>
                    </a:p>
                  </a:txBody>
                  <a:tcPr anchor="ctr"/>
                </a:tc>
              </a:tr>
              <a:tr h="1080897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- Retourne</a:t>
                      </a:r>
                      <a:r>
                        <a:rPr lang="fr-FR" sz="2000" baseline="0" dirty="0" smtClean="0"/>
                        <a:t> une  seule valeur 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- Retourne zéro ou plusieurs valeurs </a:t>
                      </a:r>
                      <a:endParaRPr lang="fr-FR" sz="2000" dirty="0"/>
                    </a:p>
                  </a:txBody>
                  <a:tcPr anchor="ctr"/>
                </a:tc>
              </a:tr>
              <a:tr h="157373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-</a:t>
                      </a:r>
                      <a:r>
                        <a:rPr lang="fr-FR" sz="2000" baseline="0" dirty="0" smtClean="0"/>
                        <a:t> Il faut toujours prévoir une variable lors de l’appel de la fonction pour recevoir son résultat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- Lors de l’appel de la procédure il n’y a pas de variable à prévoir </a:t>
                      </a:r>
                      <a:r>
                        <a:rPr lang="fr-FR" sz="2000" baseline="0" dirty="0" smtClean="0"/>
                        <a:t>  </a:t>
                      </a:r>
                      <a:endParaRPr lang="fr-FR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7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 de passage des paramètres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95520"/>
            <a:ext cx="8229600" cy="28616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il existe deux modes de passage des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paramètres : 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Mode de passage par </a:t>
            </a:r>
            <a:r>
              <a:rPr lang="fr-FR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VALEUR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Mode de passage par </a:t>
            </a:r>
            <a:r>
              <a:rPr lang="fr-FR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endParaRPr lang="fr-FR" b="1" u="sng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fr-FR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 de passage par </a:t>
            </a:r>
            <a:r>
              <a:rPr lang="fr-FR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VALEUR</a:t>
            </a:r>
            <a:r>
              <a:rPr lang="fr-FR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27584" y="1660738"/>
            <a:ext cx="7595734" cy="2142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FFFF00"/>
                </a:solidFill>
              </a:rPr>
              <a:t>FONCTION</a:t>
            </a:r>
            <a:r>
              <a:rPr lang="fr-FR" sz="2000" dirty="0"/>
              <a:t> </a:t>
            </a:r>
            <a:r>
              <a:rPr lang="fr-FR" sz="2000" dirty="0" smtClean="0"/>
              <a:t> </a:t>
            </a:r>
            <a:r>
              <a:rPr lang="fr-FR" sz="2000" dirty="0" err="1" smtClean="0"/>
              <a:t>Calcul_Somme</a:t>
            </a:r>
            <a:r>
              <a:rPr lang="fr-FR" sz="2000" dirty="0" smtClean="0"/>
              <a:t> (  </a:t>
            </a:r>
            <a:r>
              <a:rPr lang="fr-FR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 smtClean="0"/>
              <a:t>: entier , </a:t>
            </a:r>
            <a:r>
              <a:rPr lang="fr-FR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2000" dirty="0" smtClean="0"/>
              <a:t>: entier)</a:t>
            </a:r>
            <a:r>
              <a:rPr lang="fr-FR" sz="2000" dirty="0"/>
              <a:t> </a:t>
            </a:r>
            <a:r>
              <a:rPr lang="fr-FR" sz="2000" dirty="0" smtClean="0"/>
              <a:t>:</a:t>
            </a:r>
            <a:r>
              <a:rPr lang="fr-FR" sz="2000" b="1" dirty="0" smtClean="0"/>
              <a:t>  entier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    somme :  entier</a:t>
            </a:r>
          </a:p>
          <a:p>
            <a:r>
              <a:rPr lang="fr-FR" sz="2000" b="1" dirty="0" smtClean="0">
                <a:solidFill>
                  <a:srgbClr val="FFFF00"/>
                </a:solidFill>
              </a:rPr>
              <a:t>DEBUT </a:t>
            </a:r>
          </a:p>
          <a:p>
            <a:r>
              <a:rPr lang="fr-FR" sz="2000" dirty="0" smtClean="0"/>
              <a:t>   </a:t>
            </a:r>
            <a:r>
              <a:rPr lang="fr-FR" sz="2000" dirty="0" smtClean="0">
                <a:solidFill>
                  <a:schemeClr val="bg1"/>
                </a:solidFill>
              </a:rPr>
              <a:t> somme </a:t>
            </a:r>
            <a:r>
              <a:rPr lang="fr-FR" sz="2000" dirty="0" smtClean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fr-FR" sz="2000" dirty="0" smtClean="0">
                <a:solidFill>
                  <a:schemeClr val="bg1"/>
                </a:solidFill>
              </a:rPr>
              <a:t> a + b</a:t>
            </a:r>
            <a:br>
              <a:rPr lang="fr-FR" sz="2000" dirty="0" smtClean="0">
                <a:solidFill>
                  <a:schemeClr val="bg1"/>
                </a:solidFill>
              </a:rPr>
            </a:br>
            <a:r>
              <a:rPr lang="fr-FR" sz="2000" dirty="0" smtClean="0">
                <a:solidFill>
                  <a:schemeClr val="bg1"/>
                </a:solidFill>
              </a:rPr>
              <a:t>    </a:t>
            </a:r>
            <a:r>
              <a:rPr lang="fr-FR" sz="2000" b="1" u="sng" dirty="0" smtClean="0">
                <a:solidFill>
                  <a:schemeClr val="bg1"/>
                </a:solidFill>
              </a:rPr>
              <a:t>RETOURNER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dirty="0" smtClean="0"/>
              <a:t> somme</a:t>
            </a:r>
            <a:br>
              <a:rPr lang="fr-FR" sz="2000" dirty="0" smtClean="0"/>
            </a:br>
            <a:r>
              <a:rPr lang="fr-FR" sz="2000" b="1" dirty="0" smtClean="0">
                <a:solidFill>
                  <a:srgbClr val="FFFF00"/>
                </a:solidFill>
              </a:rPr>
              <a:t>FIN</a:t>
            </a:r>
            <a:endParaRPr lang="fr-FR" sz="2000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0184" y="4365104"/>
            <a:ext cx="3144451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 err="1" smtClean="0"/>
              <a:t>Som</a:t>
            </a:r>
            <a:r>
              <a:rPr lang="fr-FR" b="1" dirty="0" smtClean="0"/>
              <a:t> </a:t>
            </a:r>
            <a:r>
              <a:rPr lang="fr-FR" b="1" dirty="0" smtClean="0">
                <a:sym typeface="Wingdings" pitchFamily="2" charset="2"/>
              </a:rPr>
              <a:t> </a:t>
            </a:r>
            <a:r>
              <a:rPr lang="fr-FR" b="1" dirty="0" err="1" smtClean="0"/>
              <a:t>Calcul_Somme</a:t>
            </a:r>
            <a:r>
              <a:rPr lang="fr-FR" b="1" dirty="0" smtClean="0"/>
              <a:t> (</a:t>
            </a:r>
            <a:r>
              <a:rPr lang="fr-FR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b="1" dirty="0" err="1" smtClean="0"/>
              <a:t>,</a:t>
            </a:r>
            <a:r>
              <a:rPr lang="fr-FR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b="1" dirty="0" smtClean="0"/>
              <a:t>)</a:t>
            </a:r>
            <a:endParaRPr lang="fr-FR" b="1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165024" y="2843975"/>
            <a:ext cx="0" cy="513017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22436" y="1188620"/>
            <a:ext cx="19613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Déclaration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39552" y="3964994"/>
            <a:ext cx="303306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Appel de la fonction </a:t>
            </a:r>
            <a:endParaRPr lang="fr-FR" sz="2000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0" y="4941168"/>
            <a:ext cx="9144000" cy="1656184"/>
          </a:xfrm>
        </p:spPr>
        <p:txBody>
          <a:bodyPr>
            <a:no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Les valeurs des variables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sont copiées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dans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24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variables locales a et b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C'est donc </a:t>
            </a:r>
            <a:r>
              <a:rPr lang="fr-FR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sont  utilisées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pour faire les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calculs.</a:t>
            </a:r>
          </a:p>
          <a:p>
            <a:pPr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Aucune modification de la variable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locale ne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modifie la variable passée en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paramètre,                        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 contenu de </a:t>
            </a:r>
            <a:r>
              <a:rPr lang="fr-F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n’est pas modifié.</a:t>
            </a:r>
            <a:endParaRPr lang="fr-FR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400" dirty="0" smtClean="0"/>
          </a:p>
        </p:txBody>
      </p:sp>
      <p:sp>
        <p:nvSpPr>
          <p:cNvPr id="14" name="Flèche droite 13"/>
          <p:cNvSpPr/>
          <p:nvPr/>
        </p:nvSpPr>
        <p:spPr>
          <a:xfrm>
            <a:off x="1763688" y="6237312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76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179512" y="4323308"/>
            <a:ext cx="5328592" cy="1769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bg1"/>
                </a:solidFill>
              </a:rPr>
              <a:t>PROCEDURE 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</a:rPr>
              <a:t>permut</a:t>
            </a:r>
            <a:r>
              <a:rPr lang="fr-FR" sz="1600" dirty="0" smtClean="0">
                <a:solidFill>
                  <a:schemeClr val="bg1"/>
                </a:solidFill>
              </a:rPr>
              <a:t> ( A </a:t>
            </a:r>
            <a:r>
              <a:rPr lang="fr-FR" sz="1600" dirty="0">
                <a:solidFill>
                  <a:schemeClr val="bg1"/>
                </a:solidFill>
              </a:rPr>
              <a:t>, B : </a:t>
            </a:r>
            <a:r>
              <a:rPr lang="fr-FR" sz="1600" dirty="0" smtClean="0">
                <a:solidFill>
                  <a:schemeClr val="bg1"/>
                </a:solidFill>
              </a:rPr>
              <a:t>entier   )</a:t>
            </a:r>
            <a:r>
              <a:rPr lang="fr-FR" sz="1600" dirty="0">
                <a:solidFill>
                  <a:schemeClr val="bg1"/>
                </a:solidFill>
              </a:rPr>
              <a:t/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 smtClean="0">
                <a:solidFill>
                  <a:schemeClr val="bg1"/>
                </a:solidFill>
              </a:rPr>
              <a:t>    </a:t>
            </a:r>
            <a:r>
              <a:rPr lang="fr-FR" sz="1600" dirty="0" err="1" smtClean="0">
                <a:solidFill>
                  <a:schemeClr val="bg1"/>
                </a:solidFill>
              </a:rPr>
              <a:t>Temp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</a:rPr>
              <a:t>: entier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 smtClean="0">
                <a:solidFill>
                  <a:schemeClr val="bg1"/>
                </a:solidFill>
              </a:rPr>
              <a:t>DEBUT</a:t>
            </a:r>
            <a:r>
              <a:rPr lang="fr-FR" sz="1600" dirty="0">
                <a:solidFill>
                  <a:schemeClr val="bg1"/>
                </a:solidFill>
              </a:rPr>
              <a:t/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 smtClean="0">
                <a:solidFill>
                  <a:schemeClr val="bg1"/>
                </a:solidFill>
              </a:rPr>
              <a:t>    </a:t>
            </a:r>
            <a:r>
              <a:rPr lang="fr-FR" sz="1600" dirty="0" err="1" smtClean="0">
                <a:solidFill>
                  <a:schemeClr val="bg1"/>
                </a:solidFill>
              </a:rPr>
              <a:t>Temp</a:t>
            </a:r>
            <a:r>
              <a:rPr lang="fr-FR" sz="1600" dirty="0">
                <a:solidFill>
                  <a:schemeClr val="bg1"/>
                </a:solidFill>
              </a:rPr>
              <a:t>&lt;-- A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 smtClean="0">
                <a:solidFill>
                  <a:schemeClr val="bg1"/>
                </a:solidFill>
              </a:rPr>
              <a:t>    </a:t>
            </a:r>
            <a:r>
              <a:rPr lang="fr-FR" sz="1600" dirty="0" err="1" smtClean="0">
                <a:solidFill>
                  <a:schemeClr val="bg1"/>
                </a:solidFill>
              </a:rPr>
              <a:t>A</a:t>
            </a:r>
            <a:r>
              <a:rPr lang="fr-FR" sz="1600" dirty="0">
                <a:solidFill>
                  <a:schemeClr val="bg1"/>
                </a:solidFill>
              </a:rPr>
              <a:t>&lt;-- B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 smtClean="0">
                <a:solidFill>
                  <a:schemeClr val="bg1"/>
                </a:solidFill>
              </a:rPr>
              <a:t>    </a:t>
            </a:r>
            <a:r>
              <a:rPr lang="fr-FR" sz="1600" dirty="0" err="1" smtClean="0">
                <a:solidFill>
                  <a:schemeClr val="bg1"/>
                </a:solidFill>
              </a:rPr>
              <a:t>B</a:t>
            </a:r>
            <a:r>
              <a:rPr lang="fr-FR" sz="1600" dirty="0">
                <a:solidFill>
                  <a:schemeClr val="bg1"/>
                </a:solidFill>
              </a:rPr>
              <a:t>&lt;-- </a:t>
            </a:r>
            <a:r>
              <a:rPr lang="fr-FR" sz="1600" dirty="0" err="1">
                <a:solidFill>
                  <a:schemeClr val="bg1"/>
                </a:solidFill>
              </a:rPr>
              <a:t>Temp</a:t>
            </a:r>
            <a:r>
              <a:rPr lang="fr-FR" sz="1600" dirty="0">
                <a:solidFill>
                  <a:schemeClr val="bg1"/>
                </a:solidFill>
              </a:rPr>
              <a:t/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FIN </a:t>
            </a:r>
            <a:r>
              <a:rPr lang="fr-FR" sz="1600" dirty="0" err="1">
                <a:solidFill>
                  <a:schemeClr val="bg1"/>
                </a:solidFill>
              </a:rPr>
              <a:t>permut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fr-FR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 de passage par </a:t>
            </a:r>
            <a:r>
              <a:rPr lang="fr-FR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fr-FR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3528" y="1556792"/>
            <a:ext cx="85689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Cette technique  consiste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à passer non plus la valeur des variables comme paramètre, mais à </a:t>
            </a:r>
            <a:r>
              <a:rPr lang="fr-FR" sz="20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passer les variables </a:t>
            </a:r>
            <a:r>
              <a:rPr lang="fr-FR" sz="20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elles-mêmes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Toute modification du paramètre dans la fonction appelée entraîne la </a:t>
            </a:r>
            <a:r>
              <a:rPr lang="fr-FR" sz="2000" b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modification de la variable passée en paramètre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444104" y="5098251"/>
            <a:ext cx="0" cy="72008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300192" y="4581128"/>
            <a:ext cx="216024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Avant</a:t>
            </a:r>
            <a:r>
              <a:rPr lang="fr-FR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= 5 </a:t>
            </a:r>
          </a:p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= 7 </a:t>
            </a:r>
          </a:p>
          <a:p>
            <a:r>
              <a:rPr lang="fr-FR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Après: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=5</a:t>
            </a:r>
          </a:p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=7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67544" y="3429000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000" b="1" dirty="0" smtClean="0"/>
              <a:t>Exemple</a:t>
            </a:r>
            <a:r>
              <a:rPr lang="fr-FR" sz="2000" dirty="0" smtClean="0"/>
              <a:t> : On veut écrire un module qui permet de permuter le contenu de deux valeurs X et Y.</a:t>
            </a:r>
            <a:endParaRPr lang="fr-FR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971600" y="633545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permut</a:t>
            </a:r>
            <a:r>
              <a:rPr lang="fr-FR" dirty="0"/>
              <a:t> </a:t>
            </a:r>
            <a:r>
              <a:rPr lang="fr-FR" dirty="0" smtClean="0"/>
              <a:t>(X,Y)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97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fr-FR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 de passage par </a:t>
            </a:r>
            <a:r>
              <a:rPr lang="fr-FR" sz="3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fr-FR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3528" y="1556792"/>
            <a:ext cx="85689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Cette technique  consiste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à passer non plus la valeur des variables comme paramètre, mais à </a:t>
            </a:r>
            <a:r>
              <a:rPr lang="fr-FR" sz="20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passer les variables </a:t>
            </a:r>
            <a:r>
              <a:rPr lang="fr-FR" sz="20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elles-mêmes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Toute modification du paramètre dans la fonction appelée entraîne la </a:t>
            </a:r>
            <a:r>
              <a:rPr lang="fr-FR" sz="2000" b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modification de la variable passée en paramètre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79512" y="4323308"/>
            <a:ext cx="5688632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PROCEDURE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permut</a:t>
            </a:r>
            <a:r>
              <a:rPr lang="fr-FR" dirty="0" smtClean="0">
                <a:solidFill>
                  <a:schemeClr val="bg1"/>
                </a:solidFill>
              </a:rPr>
              <a:t> (         A </a:t>
            </a:r>
            <a:r>
              <a:rPr lang="fr-FR" dirty="0">
                <a:solidFill>
                  <a:schemeClr val="bg1"/>
                </a:solidFill>
              </a:rPr>
              <a:t>, B : </a:t>
            </a:r>
            <a:r>
              <a:rPr lang="fr-FR" dirty="0" smtClean="0">
                <a:solidFill>
                  <a:schemeClr val="bg1"/>
                </a:solidFill>
              </a:rPr>
              <a:t>entier   )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    </a:t>
            </a:r>
            <a:r>
              <a:rPr lang="fr-FR" dirty="0" err="1" smtClean="0">
                <a:solidFill>
                  <a:schemeClr val="bg1"/>
                </a:solidFill>
              </a:rPr>
              <a:t>Temp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: entier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DEBUT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    </a:t>
            </a:r>
            <a:r>
              <a:rPr lang="fr-FR" dirty="0" err="1" smtClean="0">
                <a:solidFill>
                  <a:schemeClr val="bg1"/>
                </a:solidFill>
              </a:rPr>
              <a:t>Temp</a:t>
            </a:r>
            <a:r>
              <a:rPr lang="fr-FR" dirty="0">
                <a:solidFill>
                  <a:schemeClr val="bg1"/>
                </a:solidFill>
              </a:rPr>
              <a:t>&lt;-- A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    </a:t>
            </a:r>
            <a:r>
              <a:rPr lang="fr-FR" dirty="0" err="1" smtClean="0">
                <a:solidFill>
                  <a:schemeClr val="bg1"/>
                </a:solidFill>
              </a:rPr>
              <a:t>A</a:t>
            </a:r>
            <a:r>
              <a:rPr lang="fr-FR" dirty="0">
                <a:solidFill>
                  <a:schemeClr val="bg1"/>
                </a:solidFill>
              </a:rPr>
              <a:t>&lt;-- B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    </a:t>
            </a:r>
            <a:r>
              <a:rPr lang="fr-FR" dirty="0" err="1" smtClean="0">
                <a:solidFill>
                  <a:schemeClr val="bg1"/>
                </a:solidFill>
              </a:rPr>
              <a:t>B</a:t>
            </a:r>
            <a:r>
              <a:rPr lang="fr-FR" dirty="0">
                <a:solidFill>
                  <a:schemeClr val="bg1"/>
                </a:solidFill>
              </a:rPr>
              <a:t>&lt;-- </a:t>
            </a:r>
            <a:r>
              <a:rPr lang="fr-FR" dirty="0" err="1">
                <a:solidFill>
                  <a:schemeClr val="bg1"/>
                </a:solidFill>
              </a:rPr>
              <a:t>Temp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FIN </a:t>
            </a:r>
            <a:r>
              <a:rPr lang="fr-FR" dirty="0" err="1">
                <a:solidFill>
                  <a:schemeClr val="bg1"/>
                </a:solidFill>
              </a:rPr>
              <a:t>permut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529680" y="5318361"/>
            <a:ext cx="0" cy="72008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 vers le bas 1"/>
          <p:cNvSpPr/>
          <p:nvPr/>
        </p:nvSpPr>
        <p:spPr>
          <a:xfrm rot="9427297">
            <a:off x="3009737" y="4757452"/>
            <a:ext cx="239023" cy="109608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627784" y="440917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FF00"/>
                </a:solidFill>
              </a:rPr>
              <a:t>VAR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67544" y="3429000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000" b="1" dirty="0" smtClean="0"/>
              <a:t>Exemple</a:t>
            </a:r>
            <a:r>
              <a:rPr lang="fr-FR" sz="2000" dirty="0" smtClean="0"/>
              <a:t> : On veut écrire un module qui permet de permuter le contenu de deux valeurs X et Y.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6300192" y="4581128"/>
            <a:ext cx="216024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Avant</a:t>
            </a:r>
            <a:r>
              <a:rPr lang="fr-FR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= 5 </a:t>
            </a:r>
          </a:p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= 7 </a:t>
            </a:r>
          </a:p>
          <a:p>
            <a:r>
              <a:rPr lang="fr-FR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Après: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= 7</a:t>
            </a:r>
          </a:p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= 5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3581" y="3861048"/>
            <a:ext cx="7666347" cy="2736304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smtClean="0">
                <a:solidFill>
                  <a:schemeClr val="bg1"/>
                </a:solidFill>
              </a:rPr>
              <a:t>ALGORITHME</a:t>
            </a:r>
            <a:r>
              <a:rPr lang="fr-FR" dirty="0" smtClean="0">
                <a:solidFill>
                  <a:schemeClr val="bg1"/>
                </a:solidFill>
              </a:rPr>
              <a:t> permutation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    </a:t>
            </a:r>
            <a:r>
              <a:rPr lang="fr-FR" dirty="0">
                <a:solidFill>
                  <a:schemeClr val="bg1"/>
                </a:solidFill>
              </a:rPr>
              <a:t>x , y : entier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b="1" dirty="0" smtClean="0">
                <a:solidFill>
                  <a:schemeClr val="bg1"/>
                </a:solidFill>
              </a:rPr>
              <a:t>DEBUT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   </a:t>
            </a:r>
            <a:r>
              <a:rPr lang="fr-FR" sz="1400" b="1" dirty="0" smtClean="0">
                <a:solidFill>
                  <a:schemeClr val="bg1"/>
                </a:solidFill>
              </a:rPr>
              <a:t>ECRIRE</a:t>
            </a:r>
            <a:r>
              <a:rPr lang="fr-FR" sz="1400" dirty="0">
                <a:solidFill>
                  <a:schemeClr val="bg1"/>
                </a:solidFill>
              </a:rPr>
              <a:t>(‘Donner  la valeur de x’’ )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 smtClean="0">
                <a:solidFill>
                  <a:schemeClr val="bg1"/>
                </a:solidFill>
              </a:rPr>
              <a:t>    </a:t>
            </a:r>
            <a:r>
              <a:rPr lang="fr-FR" sz="1400" b="1" dirty="0" smtClean="0">
                <a:solidFill>
                  <a:schemeClr val="bg1"/>
                </a:solidFill>
              </a:rPr>
              <a:t>LIRE(x</a:t>
            </a:r>
            <a:r>
              <a:rPr lang="fr-FR" sz="1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1400" b="1" dirty="0" smtClean="0">
                <a:solidFill>
                  <a:schemeClr val="bg1"/>
                </a:solidFill>
              </a:rPr>
              <a:t>    ECRIRE</a:t>
            </a:r>
            <a:r>
              <a:rPr lang="fr-FR" sz="1400" dirty="0">
                <a:solidFill>
                  <a:schemeClr val="bg1"/>
                </a:solidFill>
              </a:rPr>
              <a:t>(‘Donner  la valeur de </a:t>
            </a:r>
            <a:r>
              <a:rPr lang="fr-FR" sz="1400" dirty="0" smtClean="0">
                <a:solidFill>
                  <a:schemeClr val="bg1"/>
                </a:solidFill>
              </a:rPr>
              <a:t>y’’ 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 smtClean="0">
                <a:solidFill>
                  <a:schemeClr val="bg1"/>
                </a:solidFill>
              </a:rPr>
              <a:t>    </a:t>
            </a:r>
            <a:r>
              <a:rPr lang="fr-FR" sz="1400" b="1" dirty="0" smtClean="0">
                <a:solidFill>
                  <a:schemeClr val="bg1"/>
                </a:solidFill>
              </a:rPr>
              <a:t>LIRE(y</a:t>
            </a:r>
            <a:r>
              <a:rPr lang="fr-FR" sz="1400" dirty="0" smtClean="0">
                <a:solidFill>
                  <a:schemeClr val="bg1"/>
                </a:solidFill>
              </a:rPr>
              <a:t>)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dirty="0" smtClean="0"/>
              <a:t>    </a:t>
            </a:r>
            <a:r>
              <a:rPr lang="fr-FR" sz="2400" b="1" dirty="0" err="1" smtClean="0">
                <a:solidFill>
                  <a:srgbClr val="FFFF00"/>
                </a:solidFill>
              </a:rPr>
              <a:t>Permut</a:t>
            </a:r>
            <a:r>
              <a:rPr lang="fr-FR" sz="2400" b="1" dirty="0" smtClean="0">
                <a:solidFill>
                  <a:srgbClr val="FFFF00"/>
                </a:solidFill>
              </a:rPr>
              <a:t>(x </a:t>
            </a:r>
            <a:r>
              <a:rPr lang="fr-FR" sz="2400" b="1" dirty="0">
                <a:solidFill>
                  <a:srgbClr val="FFFF00"/>
                </a:solidFill>
              </a:rPr>
              <a:t>, y )</a:t>
            </a:r>
            <a:br>
              <a:rPr lang="fr-FR" sz="2400" b="1" dirty="0">
                <a:solidFill>
                  <a:srgbClr val="FFFF00"/>
                </a:solidFill>
              </a:rPr>
            </a:br>
            <a:r>
              <a:rPr lang="fr-FR" b="1" dirty="0" smtClean="0">
                <a:solidFill>
                  <a:schemeClr val="bg1"/>
                </a:solidFill>
              </a:rPr>
              <a:t>FIN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Flèche courbée vers la droite 5"/>
          <p:cNvSpPr/>
          <p:nvPr/>
        </p:nvSpPr>
        <p:spPr>
          <a:xfrm rot="494720">
            <a:off x="751508" y="1788304"/>
            <a:ext cx="504056" cy="39964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259632" y="4797152"/>
            <a:ext cx="0" cy="122413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491880" y="32756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Algorithme principal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763688" y="764704"/>
            <a:ext cx="5688632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bg1"/>
                </a:solidFill>
              </a:rPr>
              <a:t>PROCEDURE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permut</a:t>
            </a:r>
            <a:r>
              <a:rPr lang="fr-FR" dirty="0" smtClean="0">
                <a:solidFill>
                  <a:schemeClr val="bg1"/>
                </a:solidFill>
              </a:rPr>
              <a:t> (         A </a:t>
            </a:r>
            <a:r>
              <a:rPr lang="fr-FR" dirty="0">
                <a:solidFill>
                  <a:schemeClr val="bg1"/>
                </a:solidFill>
              </a:rPr>
              <a:t>, B : entier)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    </a:t>
            </a:r>
            <a:r>
              <a:rPr lang="fr-FR" dirty="0" err="1" smtClean="0">
                <a:solidFill>
                  <a:schemeClr val="bg1"/>
                </a:solidFill>
              </a:rPr>
              <a:t>Temp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: entier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DEBUT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    </a:t>
            </a:r>
            <a:r>
              <a:rPr lang="fr-FR" dirty="0" err="1" smtClean="0">
                <a:solidFill>
                  <a:schemeClr val="bg1"/>
                </a:solidFill>
              </a:rPr>
              <a:t>Temp</a:t>
            </a:r>
            <a:r>
              <a:rPr lang="fr-FR" dirty="0">
                <a:solidFill>
                  <a:schemeClr val="bg1"/>
                </a:solidFill>
              </a:rPr>
              <a:t>&lt;-- A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    </a:t>
            </a:r>
            <a:r>
              <a:rPr lang="fr-FR" dirty="0" err="1" smtClean="0">
                <a:solidFill>
                  <a:schemeClr val="bg1"/>
                </a:solidFill>
              </a:rPr>
              <a:t>A</a:t>
            </a:r>
            <a:r>
              <a:rPr lang="fr-FR" dirty="0">
                <a:solidFill>
                  <a:schemeClr val="bg1"/>
                </a:solidFill>
              </a:rPr>
              <a:t>&lt;-- B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    </a:t>
            </a:r>
            <a:r>
              <a:rPr lang="fr-FR" dirty="0" err="1" smtClean="0">
                <a:solidFill>
                  <a:schemeClr val="bg1"/>
                </a:solidFill>
              </a:rPr>
              <a:t>B</a:t>
            </a:r>
            <a:r>
              <a:rPr lang="fr-FR" dirty="0">
                <a:solidFill>
                  <a:schemeClr val="bg1"/>
                </a:solidFill>
              </a:rPr>
              <a:t>&lt;-- </a:t>
            </a:r>
            <a:r>
              <a:rPr lang="fr-FR" dirty="0" err="1">
                <a:solidFill>
                  <a:schemeClr val="bg1"/>
                </a:solidFill>
              </a:rPr>
              <a:t>Temp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FIN </a:t>
            </a:r>
            <a:r>
              <a:rPr lang="fr-FR" dirty="0" err="1">
                <a:solidFill>
                  <a:schemeClr val="bg1"/>
                </a:solidFill>
              </a:rPr>
              <a:t>permut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051720" y="1772816"/>
            <a:ext cx="0" cy="72008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275460" y="8960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FF00"/>
                </a:solidFill>
              </a:rPr>
              <a:t>VAR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379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 simple de variables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293720"/>
          </a:xfrm>
        </p:spPr>
        <p:txBody>
          <a:bodyPr>
            <a:normAutofit/>
          </a:bodyPr>
          <a:lstStyle/>
          <a:p>
            <a:pPr lvl="1"/>
            <a:endParaRPr lang="fr-FR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/>
            <a:r>
              <a:rPr lang="fr-FR" b="1" dirty="0" smtClean="0">
                <a:latin typeface="Times New Roman" pitchFamily="18" charset="0"/>
                <a:ea typeface="+mj-ea"/>
                <a:cs typeface="Times New Roman" pitchFamily="18" charset="0"/>
              </a:rPr>
              <a:t>Entier : </a:t>
            </a:r>
            <a:r>
              <a:rPr lang="fr-FR" dirty="0" smtClean="0">
                <a:latin typeface="Times New Roman" pitchFamily="18" charset="0"/>
                <a:ea typeface="+mj-ea"/>
                <a:cs typeface="Times New Roman" pitchFamily="18" charset="0"/>
              </a:rPr>
              <a:t>1 – 2 – 3 - …</a:t>
            </a:r>
          </a:p>
          <a:p>
            <a:pPr lvl="1"/>
            <a:r>
              <a:rPr lang="fr-FR" b="1" dirty="0" smtClean="0">
                <a:latin typeface="Times New Roman" pitchFamily="18" charset="0"/>
                <a:ea typeface="+mj-ea"/>
                <a:cs typeface="Times New Roman" pitchFamily="18" charset="0"/>
              </a:rPr>
              <a:t>Réel : </a:t>
            </a:r>
            <a:r>
              <a:rPr lang="fr-FR" dirty="0" smtClean="0">
                <a:latin typeface="Times New Roman" pitchFamily="18" charset="0"/>
                <a:ea typeface="+mj-ea"/>
                <a:cs typeface="Times New Roman" pitchFamily="18" charset="0"/>
              </a:rPr>
              <a:t>1.2 – 3.5 - …</a:t>
            </a:r>
          </a:p>
          <a:p>
            <a:pPr lvl="1"/>
            <a:r>
              <a:rPr lang="fr-FR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Caractère : </a:t>
            </a:r>
            <a:r>
              <a:rPr lang="fr-FR" dirty="0" smtClean="0">
                <a:latin typeface="Times New Roman" pitchFamily="18" charset="0"/>
                <a:ea typeface="+mj-ea"/>
                <a:cs typeface="Times New Roman" pitchFamily="18" charset="0"/>
              </a:rPr>
              <a:t>a – A - c - ?- * - / - … </a:t>
            </a:r>
          </a:p>
          <a:p>
            <a:pPr lvl="1"/>
            <a:r>
              <a:rPr lang="fr-FR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Chaine de caractère </a:t>
            </a:r>
            <a:r>
              <a:rPr lang="fr-FR" dirty="0" smtClean="0">
                <a:latin typeface="Times New Roman" pitchFamily="18" charset="0"/>
                <a:ea typeface="+mj-ea"/>
                <a:cs typeface="Times New Roman" pitchFamily="18" charset="0"/>
              </a:rPr>
              <a:t>: nom – prénom - ….</a:t>
            </a:r>
          </a:p>
          <a:p>
            <a:pPr lvl="1"/>
            <a:r>
              <a:rPr lang="fr-FR" b="1" dirty="0" smtClean="0">
                <a:latin typeface="Times New Roman" pitchFamily="18" charset="0"/>
                <a:ea typeface="+mj-ea"/>
                <a:cs typeface="Times New Roman" pitchFamily="18" charset="0"/>
              </a:rPr>
              <a:t>Booléen : </a:t>
            </a:r>
            <a:r>
              <a:rPr lang="fr-FR" dirty="0" smtClean="0">
                <a:latin typeface="Times New Roman" pitchFamily="18" charset="0"/>
                <a:ea typeface="+mj-ea"/>
                <a:cs typeface="Times New Roman" pitchFamily="18" charset="0"/>
              </a:rPr>
              <a:t>Vrai ou Faux</a:t>
            </a:r>
            <a:endParaRPr lang="fr-FR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Étoile à 8 branches 3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56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Avantages et inconvénients des deux méthodes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>
            <a:normAutofit/>
          </a:bodyPr>
          <a:lstStyle/>
          <a:p>
            <a:r>
              <a:rPr lang="fr-FR" dirty="0"/>
              <a:t>Les passages par variables sont plus rapides et plus économes en mémoire que les passages par </a:t>
            </a:r>
            <a:r>
              <a:rPr lang="fr-FR" dirty="0" smtClean="0"/>
              <a:t>valeur</a:t>
            </a:r>
          </a:p>
          <a:p>
            <a:pPr marL="0" indent="0">
              <a:buNone/>
            </a:pPr>
            <a:r>
              <a:rPr lang="fr-FR" sz="1600" dirty="0" smtClean="0"/>
              <a:t>                </a:t>
            </a:r>
          </a:p>
          <a:p>
            <a:pPr marL="393192" lvl="1" indent="0" algn="ctr">
              <a:buNone/>
            </a:pPr>
            <a:r>
              <a:rPr lang="fr-FR" sz="1600" dirty="0" smtClean="0"/>
              <a:t>Parce </a:t>
            </a:r>
            <a:r>
              <a:rPr lang="fr-FR" sz="1600" dirty="0"/>
              <a:t>que les étapes de la création de la variable locale et la copie de la valeur ne sont pas faites.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Les passages par valeurs permettent d'éviter de détruire par mégarde les variables passées en </a:t>
            </a:r>
            <a:r>
              <a:rPr lang="fr-FR" dirty="0" smtClean="0"/>
              <a:t>paramètre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58404" y="27809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Pourquoi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860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Notion intéressante à </a:t>
            </a:r>
            <a:r>
              <a:rPr lang="fr-FR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décuvrir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312368"/>
          </a:xfrm>
        </p:spPr>
        <p:txBody>
          <a:bodyPr>
            <a:noAutofit/>
          </a:bodyPr>
          <a:lstStyle/>
          <a:p>
            <a:r>
              <a:rPr lang="fr-FR" sz="3200" dirty="0" smtClean="0"/>
              <a:t>Les algorithme de tri </a:t>
            </a:r>
          </a:p>
          <a:p>
            <a:r>
              <a:rPr lang="fr-FR" sz="3200" dirty="0" smtClean="0"/>
              <a:t>Pile </a:t>
            </a:r>
          </a:p>
          <a:p>
            <a:r>
              <a:rPr lang="fr-FR" sz="3200" dirty="0" smtClean="0"/>
              <a:t>File </a:t>
            </a:r>
          </a:p>
          <a:p>
            <a:r>
              <a:rPr lang="fr-FR" sz="3200" dirty="0" smtClean="0"/>
              <a:t>Liste chainée</a:t>
            </a:r>
          </a:p>
          <a:p>
            <a:r>
              <a:rPr lang="fr-FR" sz="3200" dirty="0" smtClean="0"/>
              <a:t>Arbres 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8038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Déclaration des </a:t>
            </a:r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variables 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09544"/>
          </a:xfrm>
        </p:spPr>
        <p:txBody>
          <a:bodyPr/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Syntaxe : </a:t>
            </a:r>
          </a:p>
          <a:p>
            <a:pPr marL="0" indent="0"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2004864" y="2528900"/>
            <a:ext cx="5303440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fr-FR" sz="2000" b="1" dirty="0" smtClean="0"/>
              <a:t> </a:t>
            </a:r>
            <a:r>
              <a:rPr lang="fr-FR" dirty="0" smtClean="0"/>
              <a:t>&lt; </a:t>
            </a:r>
            <a:r>
              <a:rPr lang="fr-FR" dirty="0" err="1" smtClean="0"/>
              <a:t>nom_variable</a:t>
            </a:r>
            <a:r>
              <a:rPr lang="fr-FR" dirty="0" smtClean="0"/>
              <a:t>&gt; :</a:t>
            </a:r>
            <a:r>
              <a:rPr lang="fr-FR" b="1" dirty="0" smtClean="0"/>
              <a:t> </a:t>
            </a:r>
            <a:r>
              <a:rPr lang="fr-FR" dirty="0" err="1"/>
              <a:t>T</a:t>
            </a:r>
            <a:r>
              <a:rPr lang="fr-FR" dirty="0" err="1" smtClean="0"/>
              <a:t>ype_variable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67544" y="3789040"/>
            <a:ext cx="8280920" cy="304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Exemple 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fr-FR" sz="2600" b="1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fr-FR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000" b="1" dirty="0" smtClean="0"/>
          </a:p>
          <a:p>
            <a:pPr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2000" b="1" dirty="0" smtClean="0"/>
              <a:t>A,B :</a:t>
            </a:r>
            <a:r>
              <a:rPr lang="fr-FR" sz="2000" dirty="0" smtClean="0"/>
              <a:t> deux variables </a:t>
            </a:r>
            <a:r>
              <a:rPr lang="fr-FR" sz="2000" dirty="0"/>
              <a:t>de type entières n'ayant aucune valeur </a:t>
            </a:r>
            <a:endParaRPr lang="fr-FR" sz="2000" dirty="0" smtClean="0"/>
          </a:p>
          <a:p>
            <a:pPr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2000" b="1" dirty="0" smtClean="0"/>
              <a:t>C: </a:t>
            </a:r>
            <a:r>
              <a:rPr lang="fr-FR" sz="2000" dirty="0" smtClean="0"/>
              <a:t> </a:t>
            </a:r>
            <a:r>
              <a:rPr lang="fr-FR" sz="2000" dirty="0"/>
              <a:t>est une variable de type </a:t>
            </a:r>
            <a:r>
              <a:rPr lang="fr-FR" sz="2000" dirty="0" smtClean="0"/>
              <a:t>caractère</a:t>
            </a:r>
            <a:r>
              <a:rPr lang="fr-FR" sz="2000" dirty="0"/>
              <a:t>.</a:t>
            </a:r>
          </a:p>
          <a:p>
            <a:pPr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004120" y="4411440"/>
            <a:ext cx="4824536" cy="88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fr-FR" sz="2400" b="1" dirty="0"/>
              <a:t> </a:t>
            </a:r>
            <a:r>
              <a:rPr lang="fr-FR" sz="2400" b="1" dirty="0" smtClean="0"/>
              <a:t> 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A,B : entier</a:t>
            </a:r>
          </a:p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                     C: caractère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Étoile à 8 branches 6"/>
          <p:cNvSpPr/>
          <p:nvPr/>
        </p:nvSpPr>
        <p:spPr>
          <a:xfrm>
            <a:off x="8460432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28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539552" y="332656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Déclaration des constantes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30832" y="1674128"/>
            <a:ext cx="8229600" cy="1709544"/>
          </a:xfrm>
        </p:spPr>
        <p:txBody>
          <a:bodyPr/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Syntaxe : </a:t>
            </a:r>
          </a:p>
          <a:p>
            <a:pPr marL="0" indent="0">
              <a:buNone/>
            </a:pP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763688" y="2528900"/>
            <a:ext cx="6264696" cy="684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CONSTANTE</a:t>
            </a:r>
            <a:r>
              <a:rPr lang="fr-FR" sz="2000" b="1" dirty="0" smtClean="0"/>
              <a:t> </a:t>
            </a:r>
            <a:r>
              <a:rPr lang="fr-FR" dirty="0" smtClean="0"/>
              <a:t>&lt; </a:t>
            </a:r>
            <a:r>
              <a:rPr lang="fr-FR" dirty="0" err="1" smtClean="0"/>
              <a:t>nom_constante</a:t>
            </a:r>
            <a:r>
              <a:rPr lang="fr-FR" dirty="0" smtClean="0"/>
              <a:t>&gt;  </a:t>
            </a:r>
            <a:r>
              <a:rPr lang="fr-FR" dirty="0" smtClean="0">
                <a:sym typeface="Wingdings" pitchFamily="2" charset="2"/>
              </a:rPr>
              <a:t>  &lt; </a:t>
            </a:r>
            <a:r>
              <a:rPr lang="fr-FR" dirty="0" err="1" smtClean="0">
                <a:sym typeface="Wingdings" pitchFamily="2" charset="2"/>
              </a:rPr>
              <a:t>valeur_constante</a:t>
            </a:r>
            <a:r>
              <a:rPr lang="fr-FR" dirty="0" smtClean="0">
                <a:sym typeface="Wingdings" pitchFamily="2" charset="2"/>
              </a:rPr>
              <a:t>&gt;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3661564"/>
            <a:ext cx="8280920" cy="331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Exemple :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fr-FR" sz="2600" b="1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fr-FR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1200" b="1" dirty="0" smtClean="0"/>
          </a:p>
          <a:p>
            <a:pPr algn="ctr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1200" b="1" dirty="0" smtClean="0"/>
          </a:p>
          <a:p>
            <a:pPr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2000" b="1" dirty="0" smtClean="0"/>
              <a:t>PI :</a:t>
            </a:r>
            <a:r>
              <a:rPr lang="fr-FR" sz="2000" dirty="0" smtClean="0"/>
              <a:t> est une constante dont la valeur est 3,14</a:t>
            </a:r>
          </a:p>
          <a:p>
            <a:pPr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2000" b="1" dirty="0" smtClean="0"/>
              <a:t>Durée: </a:t>
            </a:r>
            <a:r>
              <a:rPr lang="fr-FR" sz="2000" dirty="0" smtClean="0"/>
              <a:t> </a:t>
            </a:r>
            <a:r>
              <a:rPr lang="fr-FR" sz="2000" dirty="0"/>
              <a:t>est une </a:t>
            </a:r>
            <a:r>
              <a:rPr lang="fr-FR" sz="2000" dirty="0" smtClean="0"/>
              <a:t>constante  dont la valeur est </a:t>
            </a:r>
            <a:r>
              <a:rPr lang="fr-FR" sz="2000" dirty="0" smtClean="0"/>
              <a:t>24.</a:t>
            </a:r>
            <a:endParaRPr lang="fr-FR" sz="2000" dirty="0"/>
          </a:p>
          <a:p>
            <a:pPr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2000" b="1" dirty="0" smtClean="0">
                <a:solidFill>
                  <a:srgbClr val="FF0000"/>
                </a:solidFill>
              </a:rPr>
              <a:t>Une</a:t>
            </a:r>
            <a:r>
              <a:rPr lang="fr-FR" sz="2000" b="1" dirty="0">
                <a:solidFill>
                  <a:srgbClr val="FF0000"/>
                </a:solidFill>
              </a:rPr>
              <a:t> constante est une variable dont la valeur est inchangeable lors de </a:t>
            </a:r>
            <a:r>
              <a:rPr lang="fr-FR" sz="2000" b="1" dirty="0" smtClean="0">
                <a:solidFill>
                  <a:srgbClr val="FF0000"/>
                </a:solidFill>
              </a:rPr>
              <a:t>l'exécution.</a:t>
            </a:r>
            <a:endParaRPr lang="fr-FR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899592" y="4345822"/>
            <a:ext cx="3996444" cy="1099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CONSTANTE</a:t>
            </a:r>
            <a:r>
              <a:rPr lang="fr-FR" sz="2400" b="1" dirty="0"/>
              <a:t> 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Pi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3,14</a:t>
            </a:r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                         Durée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24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égende encadrée 1 12"/>
          <p:cNvSpPr/>
          <p:nvPr/>
        </p:nvSpPr>
        <p:spPr>
          <a:xfrm>
            <a:off x="5327576" y="3738240"/>
            <a:ext cx="3708920" cy="838424"/>
          </a:xfrm>
          <a:prstGeom prst="borderCallout1">
            <a:avLst>
              <a:gd name="adj1" fmla="val 39199"/>
              <a:gd name="adj2" fmla="val -1145"/>
              <a:gd name="adj3" fmla="val 90825"/>
              <a:gd name="adj4" fmla="val -4927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Affectation : Permet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d'affecter une valeur à une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 flipH="1" flipV="1">
            <a:off x="5724128" y="2996952"/>
            <a:ext cx="504056" cy="72008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Étoile à 8 branches 14"/>
          <p:cNvSpPr/>
          <p:nvPr/>
        </p:nvSpPr>
        <p:spPr>
          <a:xfrm>
            <a:off x="8567936" y="6021288"/>
            <a:ext cx="576064" cy="64807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/>
      <p:bldP spid="11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3052</TotalTime>
  <Words>2390</Words>
  <Application>Microsoft Office PowerPoint</Application>
  <PresentationFormat>On-screen Show (4:3)</PresentationFormat>
  <Paragraphs>755</Paragraphs>
  <Slides>71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Débit</vt:lpstr>
      <vt:lpstr>Structure générale d'un algorithme</vt:lpstr>
      <vt:lpstr>Structure générale d'un algorithme</vt:lpstr>
      <vt:lpstr>Structure générale d'un algorithme</vt:lpstr>
      <vt:lpstr>Rigoureuse &amp;  Indentation</vt:lpstr>
      <vt:lpstr>Rigoureuse &amp;  Indentation</vt:lpstr>
      <vt:lpstr>Rigoureuse &amp;  Indentation</vt:lpstr>
      <vt:lpstr>Type simple de variables</vt:lpstr>
      <vt:lpstr>Déclaration des variables </vt:lpstr>
      <vt:lpstr>PowerPoint Presentation</vt:lpstr>
      <vt:lpstr>Les opérateurs binaires</vt:lpstr>
      <vt:lpstr>DIV &amp; MOD </vt:lpstr>
      <vt:lpstr>Exercice </vt:lpstr>
      <vt:lpstr>PowerPoint Presentation</vt:lpstr>
      <vt:lpstr>PowerPoint Presentation</vt:lpstr>
      <vt:lpstr>PowerPoint Presentation</vt:lpstr>
      <vt:lpstr>Structure de Contrôle Conditionnelle </vt:lpstr>
      <vt:lpstr>Structure de Contrôle Conditionnelle </vt:lpstr>
      <vt:lpstr>PowerPoint Presentation</vt:lpstr>
      <vt:lpstr>Structure de Contrôle Conditionnelle </vt:lpstr>
      <vt:lpstr>Structure de Contrôle Conditionnelle </vt:lpstr>
      <vt:lpstr>PowerPoint Presentation</vt:lpstr>
      <vt:lpstr>Structure de Contrôle à choix multiple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Structures de contrôle itératives</vt:lpstr>
      <vt:lpstr>Structures de contrôle itératives</vt:lpstr>
      <vt:lpstr>Structures de contrôle itératives</vt:lpstr>
      <vt:lpstr>Structures de contrôle itératives à conditions d'arrêt</vt:lpstr>
      <vt:lpstr>PowerPoint Presentation</vt:lpstr>
      <vt:lpstr>PowerPoint Presentation</vt:lpstr>
      <vt:lpstr>PowerPoint Presentation</vt:lpstr>
      <vt:lpstr>Correction </vt:lpstr>
      <vt:lpstr>PowerPoint Presentation</vt:lpstr>
      <vt:lpstr>Correction </vt:lpstr>
      <vt:lpstr>Problème </vt:lpstr>
      <vt:lpstr>Problème </vt:lpstr>
      <vt:lpstr>PowerPoint Presentation</vt:lpstr>
      <vt:lpstr>Tableau </vt:lpstr>
      <vt:lpstr>Tableau </vt:lpstr>
      <vt:lpstr>Tableau </vt:lpstr>
      <vt:lpstr>Tableau </vt:lpstr>
      <vt:lpstr>Tableau </vt:lpstr>
      <vt:lpstr>Remplir un tableau </vt:lpstr>
      <vt:lpstr>PowerPoint Presentation</vt:lpstr>
      <vt:lpstr>Problème</vt:lpstr>
      <vt:lpstr>Programmation modulaire </vt:lpstr>
      <vt:lpstr>Programmation modulaire </vt:lpstr>
      <vt:lpstr>Programmation modulaire </vt:lpstr>
      <vt:lpstr>PowerPoint Presentation</vt:lpstr>
      <vt:lpstr>PowerPoint Presentation</vt:lpstr>
      <vt:lpstr>Programmation modulaire </vt:lpstr>
      <vt:lpstr>Où écrire la déclaration de la fonction? </vt:lpstr>
      <vt:lpstr>PowerPoint Presentation</vt:lpstr>
      <vt:lpstr>PowerPoint Presentation</vt:lpstr>
      <vt:lpstr>Correction </vt:lpstr>
      <vt:lpstr>Les procédures</vt:lpstr>
      <vt:lpstr>PowerPoint Presentation</vt:lpstr>
      <vt:lpstr>Correction</vt:lpstr>
      <vt:lpstr>Les procédures et les Fonctions</vt:lpstr>
      <vt:lpstr>Mode de passage des paramètres</vt:lpstr>
      <vt:lpstr>Mode de passage par VALEUR </vt:lpstr>
      <vt:lpstr>Mode de passage par VARIABLE </vt:lpstr>
      <vt:lpstr>Mode de passage par VARIABLE </vt:lpstr>
      <vt:lpstr>PowerPoint Presentation</vt:lpstr>
      <vt:lpstr>Avantages et inconvénients des deux méthodes</vt:lpstr>
      <vt:lpstr>Notion intéressante à décuvrir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générale d'un algorithme</dc:title>
  <dc:creator>hamma</dc:creator>
  <cp:lastModifiedBy>Nassima</cp:lastModifiedBy>
  <cp:revision>157</cp:revision>
  <dcterms:created xsi:type="dcterms:W3CDTF">2015-09-20T20:33:03Z</dcterms:created>
  <dcterms:modified xsi:type="dcterms:W3CDTF">2017-09-24T17:52:45Z</dcterms:modified>
</cp:coreProperties>
</file>