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0" r:id="rId6"/>
    <p:sldId id="259" r:id="rId7"/>
    <p:sldId id="269" r:id="rId8"/>
    <p:sldId id="272" r:id="rId9"/>
    <p:sldId id="273" r:id="rId10"/>
    <p:sldId id="262" r:id="rId11"/>
    <p:sldId id="270" r:id="rId12"/>
    <p:sldId id="271" r:id="rId13"/>
    <p:sldId id="261" r:id="rId14"/>
    <p:sldId id="263" r:id="rId15"/>
    <p:sldId id="267" r:id="rId16"/>
    <p:sldId id="265"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1134" y="-4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2419626-7B35-4CA9-89F9-FA8EA2F484BE}" type="datetimeFigureOut">
              <a:rPr lang="fr-FR" smtClean="0"/>
              <a:t>25/10/2017</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185725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2419626-7B35-4CA9-89F9-FA8EA2F484BE}" type="datetimeFigureOut">
              <a:rPr lang="fr-FR" smtClean="0"/>
              <a:t>25/10/2017</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336977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2419626-7B35-4CA9-89F9-FA8EA2F484BE}" type="datetimeFigureOut">
              <a:rPr lang="fr-FR" smtClean="0"/>
              <a:t>25/10/2017</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255277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2419626-7B35-4CA9-89F9-FA8EA2F484BE}" type="datetimeFigureOut">
              <a:rPr lang="fr-FR" smtClean="0"/>
              <a:t>25/10/2017</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1497428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2419626-7B35-4CA9-89F9-FA8EA2F484BE}" type="datetimeFigureOut">
              <a:rPr lang="fr-FR" smtClean="0"/>
              <a:t>25/10/2017</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2138917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419626-7B35-4CA9-89F9-FA8EA2F484BE}" type="datetimeFigureOut">
              <a:rPr lang="fr-FR" smtClean="0"/>
              <a:t>25/10/2017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2352316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419626-7B35-4CA9-89F9-FA8EA2F484BE}" type="datetimeFigureOut">
              <a:rPr lang="fr-FR" smtClean="0"/>
              <a:t>25/10/2017</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2356136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2419626-7B35-4CA9-89F9-FA8EA2F484BE}" type="datetimeFigureOut">
              <a:rPr lang="fr-FR" smtClean="0"/>
              <a:t>25/10/2017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932006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2419626-7B35-4CA9-89F9-FA8EA2F484BE}" type="datetimeFigureOut">
              <a:rPr lang="fr-FR" smtClean="0"/>
              <a:t>25/10/2017</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151462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419626-7B35-4CA9-89F9-FA8EA2F484BE}" type="datetimeFigureOut">
              <a:rPr lang="fr-FR" smtClean="0"/>
              <a:t>25/10/2017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313455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2419626-7B35-4CA9-89F9-FA8EA2F484BE}" type="datetimeFigureOut">
              <a:rPr lang="fr-FR" smtClean="0"/>
              <a:t>25/10/2017</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205308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2419626-7B35-4CA9-89F9-FA8EA2F484BE}" type="datetimeFigureOut">
              <a:rPr lang="fr-FR" smtClean="0"/>
              <a:t>25/10/2017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385208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2419626-7B35-4CA9-89F9-FA8EA2F484BE}" type="datetimeFigureOut">
              <a:rPr lang="fr-FR" smtClean="0"/>
              <a:t>25/10/2017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423934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2419626-7B35-4CA9-89F9-FA8EA2F484BE}" type="datetimeFigureOut">
              <a:rPr lang="fr-FR" smtClean="0"/>
              <a:t>25/10/2017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352119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19626-7B35-4CA9-89F9-FA8EA2F484BE}" type="datetimeFigureOut">
              <a:rPr lang="fr-FR" smtClean="0"/>
              <a:t>25/10/2017</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44245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2419626-7B35-4CA9-89F9-FA8EA2F484BE}" type="datetimeFigureOut">
              <a:rPr lang="fr-FR" smtClean="0"/>
              <a:t>25/10/2017</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37272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2419626-7B35-4CA9-89F9-FA8EA2F484BE}" type="datetimeFigureOut">
              <a:rPr lang="fr-FR" smtClean="0"/>
              <a:t>25/10/2017</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78B1F7-A85D-49C2-8430-66F5070169BD}" type="slidenum">
              <a:rPr lang="fr-FR" smtClean="0"/>
              <a:t>‹#›</a:t>
            </a:fld>
            <a:endParaRPr lang="fr-FR"/>
          </a:p>
        </p:txBody>
      </p:sp>
    </p:spTree>
    <p:extLst>
      <p:ext uri="{BB962C8B-B14F-4D97-AF65-F5344CB8AC3E}">
        <p14:creationId xmlns:p14="http://schemas.microsoft.com/office/powerpoint/2010/main" val="242322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2419626-7B35-4CA9-89F9-FA8EA2F484BE}" type="datetimeFigureOut">
              <a:rPr lang="fr-FR" smtClean="0"/>
              <a:t>25/10/2017</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578B1F7-A85D-49C2-8430-66F5070169BD}" type="slidenum">
              <a:rPr lang="fr-FR" smtClean="0"/>
              <a:t>‹#›</a:t>
            </a:fld>
            <a:endParaRPr lang="fr-FR"/>
          </a:p>
        </p:txBody>
      </p:sp>
    </p:spTree>
    <p:extLst>
      <p:ext uri="{BB962C8B-B14F-4D97-AF65-F5344CB8AC3E}">
        <p14:creationId xmlns:p14="http://schemas.microsoft.com/office/powerpoint/2010/main" val="3436489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ctr"/>
            <a:r>
              <a:rPr lang="fr-FR" b="1" dirty="0" smtClean="0">
                <a:solidFill>
                  <a:srgbClr val="FFFF00"/>
                </a:solidFill>
              </a:rPr>
              <a:t>Créer </a:t>
            </a:r>
            <a:r>
              <a:rPr lang="fr-FR" b="1" dirty="0">
                <a:solidFill>
                  <a:srgbClr val="FFFF00"/>
                </a:solidFill>
              </a:rPr>
              <a:t>une base de données </a:t>
            </a:r>
            <a:r>
              <a:rPr lang="fr-FR" b="1" dirty="0" smtClean="0">
                <a:solidFill>
                  <a:srgbClr val="FFFF00"/>
                </a:solidFill>
              </a:rPr>
              <a:t>avec </a:t>
            </a:r>
            <a:r>
              <a:rPr lang="fr-FR" b="1" dirty="0">
                <a:solidFill>
                  <a:srgbClr val="FFFF00"/>
                </a:solidFill>
              </a:rPr>
              <a:t>un script </a:t>
            </a:r>
            <a:r>
              <a:rPr lang="fr-FR" b="1" dirty="0" smtClean="0">
                <a:solidFill>
                  <a:srgbClr val="FFFF00"/>
                </a:solidFill>
              </a:rPr>
              <a:t>SQL</a:t>
            </a:r>
            <a:endParaRPr lang="fr-FR" b="1" dirty="0">
              <a:solidFill>
                <a:srgbClr val="FFFF00"/>
              </a:solidFill>
            </a:endParaRPr>
          </a:p>
        </p:txBody>
      </p:sp>
    </p:spTree>
    <p:extLst>
      <p:ext uri="{BB962C8B-B14F-4D97-AF65-F5344CB8AC3E}">
        <p14:creationId xmlns:p14="http://schemas.microsoft.com/office/powerpoint/2010/main" val="1524046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9593" y="894660"/>
            <a:ext cx="8761413" cy="706964"/>
          </a:xfrm>
        </p:spPr>
        <p:txBody>
          <a:bodyPr/>
          <a:lstStyle/>
          <a:p>
            <a:pPr algn="ctr"/>
            <a:r>
              <a:rPr lang="fr-FR" b="1" dirty="0" smtClean="0">
                <a:solidFill>
                  <a:srgbClr val="FFFF00"/>
                </a:solidFill>
              </a:rPr>
              <a:t>Créer </a:t>
            </a:r>
            <a:r>
              <a:rPr lang="fr-FR" b="1" dirty="0">
                <a:solidFill>
                  <a:srgbClr val="FFFF00"/>
                </a:solidFill>
              </a:rPr>
              <a:t>une table contenant des champs </a:t>
            </a:r>
          </a:p>
        </p:txBody>
      </p:sp>
      <p:sp>
        <p:nvSpPr>
          <p:cNvPr id="3" name="Espace réservé du contenu 2"/>
          <p:cNvSpPr>
            <a:spLocks noGrp="1"/>
          </p:cNvSpPr>
          <p:nvPr>
            <p:ph idx="1"/>
          </p:nvPr>
        </p:nvSpPr>
        <p:spPr>
          <a:xfrm>
            <a:off x="6946900" y="2400300"/>
            <a:ext cx="5067300" cy="3695700"/>
          </a:xfrm>
        </p:spPr>
        <p:style>
          <a:lnRef idx="2">
            <a:schemeClr val="accent6"/>
          </a:lnRef>
          <a:fillRef idx="1">
            <a:schemeClr val="lt1"/>
          </a:fillRef>
          <a:effectRef idx="0">
            <a:schemeClr val="accent6"/>
          </a:effectRef>
          <a:fontRef idx="minor">
            <a:schemeClr val="dk1"/>
          </a:fontRef>
        </p:style>
        <p:txBody>
          <a:bodyPr>
            <a:noAutofit/>
          </a:bodyPr>
          <a:lstStyle/>
          <a:p>
            <a:pPr marL="0" indent="0" fontAlgn="base">
              <a:buNone/>
            </a:pPr>
            <a:r>
              <a:rPr lang="fr-FR" b="1" dirty="0">
                <a:solidFill>
                  <a:schemeClr val="accent1">
                    <a:lumMod val="60000"/>
                    <a:lumOff val="40000"/>
                  </a:schemeClr>
                </a:solidFill>
                <a:latin typeface="Times New Roman" panose="02020603050405020304" pitchFamily="18" charset="0"/>
                <a:cs typeface="Times New Roman" panose="02020603050405020304" pitchFamily="18" charset="0"/>
              </a:rPr>
              <a:t>CREATE</a:t>
            </a:r>
            <a:r>
              <a:rPr lang="fr-FR"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b="1" dirty="0">
                <a:solidFill>
                  <a:schemeClr val="accent1">
                    <a:lumMod val="60000"/>
                    <a:lumOff val="40000"/>
                  </a:schemeClr>
                </a:solidFill>
                <a:latin typeface="Times New Roman" panose="02020603050405020304" pitchFamily="18" charset="0"/>
                <a:cs typeface="Times New Roman" panose="02020603050405020304" pitchFamily="18" charset="0"/>
              </a:rPr>
              <a:t>TABLE</a:t>
            </a:r>
            <a:r>
              <a:rPr lang="fr-FR"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b="1" dirty="0">
                <a:solidFill>
                  <a:srgbClr val="00B050"/>
                </a:solidFill>
                <a:latin typeface="Times New Roman" panose="02020603050405020304" pitchFamily="18" charset="0"/>
                <a:cs typeface="Times New Roman" panose="02020603050405020304" pitchFamily="18" charset="0"/>
              </a:rPr>
              <a:t>[IF NOT EXISTS</a:t>
            </a:r>
            <a:r>
              <a:rPr lang="fr-FR" b="1" dirty="0" smtClean="0">
                <a:solidFill>
                  <a:srgbClr val="00B050"/>
                </a:solidFill>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nom_table</a:t>
            </a:r>
            <a:endParaRPr lang="fr-FR" dirty="0">
              <a:latin typeface="Times New Roman" panose="02020603050405020304" pitchFamily="18" charset="0"/>
              <a:cs typeface="Times New Roman" panose="02020603050405020304" pitchFamily="18" charset="0"/>
            </a:endParaRPr>
          </a:p>
          <a:p>
            <a:pPr marL="0" indent="0" fontAlgn="base">
              <a:buNone/>
            </a:pPr>
            <a:r>
              <a:rPr lang="fr-FR" dirty="0">
                <a:latin typeface="Times New Roman" panose="02020603050405020304" pitchFamily="18" charset="0"/>
                <a:cs typeface="Times New Roman" panose="02020603050405020304" pitchFamily="18" charset="0"/>
              </a:rPr>
              <a:t>(</a:t>
            </a:r>
          </a:p>
          <a:p>
            <a:pPr marL="0" indent="0" fontAlgn="base">
              <a:buNone/>
            </a:pPr>
            <a:r>
              <a:rPr lang="fr-FR" dirty="0" smtClean="0">
                <a:latin typeface="Times New Roman" panose="02020603050405020304" pitchFamily="18" charset="0"/>
                <a:cs typeface="Times New Roman" panose="02020603050405020304" pitchFamily="18" charset="0"/>
              </a:rPr>
              <a:t>        Champs_1     </a:t>
            </a:r>
            <a:r>
              <a:rPr lang="fr-FR" dirty="0" err="1" smtClean="0">
                <a:latin typeface="Times New Roman" panose="02020603050405020304" pitchFamily="18" charset="0"/>
                <a:cs typeface="Times New Roman" panose="02020603050405020304" pitchFamily="18" charset="0"/>
              </a:rPr>
              <a:t>type_données</a:t>
            </a:r>
            <a:r>
              <a:rPr 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a:p>
            <a:pPr marL="0" indent="0" fontAlgn="base">
              <a:buNone/>
            </a:pPr>
            <a:r>
              <a:rPr lang="fr-FR" dirty="0" smtClean="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a:p>
            <a:pPr marL="0" indent="0" fontAlgn="base">
              <a:buNone/>
            </a:pP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Champs_n</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type_données</a:t>
            </a:r>
            <a:endParaRPr lang="fr-FR" dirty="0" smtClean="0">
              <a:latin typeface="Times New Roman" panose="02020603050405020304" pitchFamily="18" charset="0"/>
              <a:cs typeface="Times New Roman" panose="02020603050405020304" pitchFamily="18" charset="0"/>
            </a:endParaRPr>
          </a:p>
          <a:p>
            <a:pPr marL="0" indent="0" fontAlgn="base">
              <a:buNone/>
            </a:pPr>
            <a:r>
              <a:rPr lang="fr-FR" dirty="0" smtClean="0">
                <a:latin typeface="Times New Roman" panose="02020603050405020304" pitchFamily="18" charset="0"/>
                <a:cs typeface="Times New Roman" panose="02020603050405020304" pitchFamily="18" charset="0"/>
              </a:rPr>
              <a:t>)</a:t>
            </a:r>
          </a:p>
          <a:p>
            <a:pPr marL="0" indent="0" fontAlgn="base">
              <a:buNone/>
            </a:pPr>
            <a:r>
              <a:rPr lang="fr-FR" b="1" dirty="0" smtClean="0">
                <a:latin typeface="Times New Roman" panose="02020603050405020304" pitchFamily="18" charset="0"/>
                <a:cs typeface="Times New Roman" panose="02020603050405020304" pitchFamily="18" charset="0"/>
              </a:rPr>
              <a:t> [</a:t>
            </a:r>
            <a:r>
              <a:rPr lang="fr-FR" b="1" dirty="0" smtClean="0">
                <a:solidFill>
                  <a:schemeClr val="accent1">
                    <a:lumMod val="60000"/>
                    <a:lumOff val="40000"/>
                  </a:schemeClr>
                </a:solidFill>
                <a:latin typeface="Times New Roman" panose="02020603050405020304" pitchFamily="18" charset="0"/>
                <a:cs typeface="Times New Roman" panose="02020603050405020304" pitchFamily="18" charset="0"/>
              </a:rPr>
              <a:t>ENGINE</a:t>
            </a:r>
            <a:r>
              <a:rPr lang="fr-FR"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nom_moteur_stockage</a:t>
            </a:r>
            <a:r>
              <a:rPr lang="fr-FR" dirty="0" smtClean="0">
                <a:latin typeface="Times New Roman" panose="02020603050405020304" pitchFamily="18" charset="0"/>
                <a:cs typeface="Times New Roman" panose="02020603050405020304" pitchFamily="18" charset="0"/>
              </a:rPr>
              <a:t>]</a:t>
            </a:r>
          </a:p>
          <a:p>
            <a:pPr marL="0" indent="0" fontAlgn="base">
              <a:buNone/>
            </a:pPr>
            <a:r>
              <a:rPr lang="fr-FR" dirty="0" smtClean="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a:t>
            </a:r>
            <a:r>
              <a:rPr lang="fr-FR" b="1" dirty="0" smtClean="0">
                <a:solidFill>
                  <a:schemeClr val="accent1">
                    <a:lumMod val="60000"/>
                    <a:lumOff val="40000"/>
                  </a:schemeClr>
                </a:solidFill>
                <a:latin typeface="Times New Roman" panose="02020603050405020304" pitchFamily="18" charset="0"/>
                <a:cs typeface="Times New Roman" panose="02020603050405020304" pitchFamily="18" charset="0"/>
              </a:rPr>
              <a:t>CHARACTER</a:t>
            </a:r>
            <a:r>
              <a:rPr lang="fr-FR"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b="1" dirty="0" smtClean="0">
                <a:solidFill>
                  <a:schemeClr val="accent1">
                    <a:lumMod val="60000"/>
                    <a:lumOff val="40000"/>
                  </a:schemeClr>
                </a:solidFill>
                <a:latin typeface="Times New Roman" panose="02020603050405020304" pitchFamily="18" charset="0"/>
                <a:cs typeface="Times New Roman" panose="02020603050405020304" pitchFamily="18" charset="0"/>
              </a:rPr>
              <a:t>SET</a:t>
            </a:r>
            <a:r>
              <a:rPr lang="fr-FR"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nom_jeu_de_caractères</a:t>
            </a:r>
            <a:r>
              <a:rPr lang="fr-FR" dirty="0" smtClean="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p:txBody>
      </p:sp>
      <p:sp>
        <p:nvSpPr>
          <p:cNvPr id="4" name="Rectangle 3"/>
          <p:cNvSpPr/>
          <p:nvPr/>
        </p:nvSpPr>
        <p:spPr>
          <a:xfrm>
            <a:off x="330248" y="2580950"/>
            <a:ext cx="4626588" cy="400110"/>
          </a:xfrm>
          <a:prstGeom prst="rect">
            <a:avLst/>
          </a:prstGeom>
        </p:spPr>
        <p:txBody>
          <a:bodyPr wrap="none">
            <a:spAutoFit/>
          </a:bodyPr>
          <a:lstStyle/>
          <a:p>
            <a:pPr algn="just"/>
            <a:r>
              <a:rPr lang="fr-FR" b="1" i="0" dirty="0" smtClean="0">
                <a:solidFill>
                  <a:srgbClr val="000000"/>
                </a:solidFill>
                <a:effectLst/>
                <a:latin typeface="Lucida Grande"/>
              </a:rPr>
              <a:t>Permet de définir le </a:t>
            </a:r>
            <a:r>
              <a:rPr lang="fr-FR" sz="2000" b="1" i="0" dirty="0" smtClean="0">
                <a:solidFill>
                  <a:srgbClr val="FF0000"/>
                </a:solidFill>
                <a:effectLst/>
                <a:latin typeface="Lucida Grande"/>
              </a:rPr>
              <a:t>jeux de caractères</a:t>
            </a:r>
            <a:endParaRPr lang="fr-FR" b="1" i="0" dirty="0">
              <a:solidFill>
                <a:srgbClr val="FF0000"/>
              </a:solidFill>
              <a:effectLst/>
              <a:latin typeface="Lucida Grande"/>
            </a:endParaRPr>
          </a:p>
        </p:txBody>
      </p:sp>
      <p:sp>
        <p:nvSpPr>
          <p:cNvPr id="5" name="Rectangle 4"/>
          <p:cNvSpPr/>
          <p:nvPr/>
        </p:nvSpPr>
        <p:spPr>
          <a:xfrm>
            <a:off x="335957" y="2255158"/>
            <a:ext cx="4194418" cy="369332"/>
          </a:xfrm>
          <a:prstGeom prst="rect">
            <a:avLst/>
          </a:prstGeom>
        </p:spPr>
        <p:txBody>
          <a:bodyPr wrap="none">
            <a:spAutoFit/>
          </a:bodyPr>
          <a:lstStyle/>
          <a:p>
            <a:r>
              <a:rPr lang="fr-FR" b="1" dirty="0" smtClean="0">
                <a:solidFill>
                  <a:schemeClr val="accent1">
                    <a:lumMod val="60000"/>
                    <a:lumOff val="40000"/>
                  </a:schemeClr>
                </a:solidFill>
                <a:latin typeface="Times New Roman" panose="02020603050405020304" pitchFamily="18" charset="0"/>
                <a:cs typeface="Times New Roman" panose="02020603050405020304" pitchFamily="18" charset="0"/>
              </a:rPr>
              <a:t>CHARACTER</a:t>
            </a:r>
            <a:r>
              <a:rPr lang="fr-FR"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b="1" dirty="0" smtClean="0">
                <a:solidFill>
                  <a:schemeClr val="accent1">
                    <a:lumMod val="60000"/>
                    <a:lumOff val="40000"/>
                  </a:schemeClr>
                </a:solidFill>
                <a:latin typeface="Times New Roman" panose="02020603050405020304" pitchFamily="18" charset="0"/>
                <a:cs typeface="Times New Roman" panose="02020603050405020304" pitchFamily="18" charset="0"/>
              </a:rPr>
              <a:t>SET</a:t>
            </a:r>
            <a:r>
              <a:rPr lang="fr-FR"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ou bien </a:t>
            </a:r>
            <a:r>
              <a:rPr lang="fr-FR" b="1" dirty="0">
                <a:solidFill>
                  <a:schemeClr val="accent1">
                    <a:lumMod val="60000"/>
                    <a:lumOff val="40000"/>
                  </a:schemeClr>
                </a:solidFill>
                <a:latin typeface="Times New Roman" panose="02020603050405020304" pitchFamily="18" charset="0"/>
                <a:cs typeface="Times New Roman" panose="02020603050405020304" pitchFamily="18" charset="0"/>
              </a:rPr>
              <a:t>CHARSET </a:t>
            </a:r>
          </a:p>
        </p:txBody>
      </p:sp>
      <p:sp>
        <p:nvSpPr>
          <p:cNvPr id="6" name="ZoneTexte 5"/>
          <p:cNvSpPr txBox="1"/>
          <p:nvPr/>
        </p:nvSpPr>
        <p:spPr>
          <a:xfrm>
            <a:off x="0" y="3060189"/>
            <a:ext cx="1581743" cy="369332"/>
          </a:xfrm>
          <a:prstGeom prst="rect">
            <a:avLst/>
          </a:prstGeom>
          <a:noFill/>
        </p:spPr>
        <p:txBody>
          <a:bodyPr wrap="square" rtlCol="0">
            <a:spAutoFit/>
          </a:bodyPr>
          <a:lstStyle/>
          <a:p>
            <a:r>
              <a:rPr lang="fr-FR" b="1" dirty="0" smtClean="0">
                <a:solidFill>
                  <a:srgbClr val="00B050"/>
                </a:solidFill>
              </a:rPr>
              <a:t>Exemple </a:t>
            </a:r>
            <a:endParaRPr lang="fr-FR" b="1" dirty="0">
              <a:solidFill>
                <a:srgbClr val="00B050"/>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3983351935"/>
              </p:ext>
            </p:extLst>
          </p:nvPr>
        </p:nvGraphicFramePr>
        <p:xfrm>
          <a:off x="1531492" y="3511892"/>
          <a:ext cx="3073400" cy="365760"/>
        </p:xfrm>
        <a:graphic>
          <a:graphicData uri="http://schemas.openxmlformats.org/drawingml/2006/table">
            <a:tbl>
              <a:tblPr firstRow="1" bandRow="1">
                <a:tableStyleId>{5C22544A-7EE6-4342-B048-85BDC9FD1C3A}</a:tableStyleId>
              </a:tblPr>
              <a:tblGrid>
                <a:gridCol w="768350"/>
                <a:gridCol w="768350"/>
                <a:gridCol w="768350"/>
                <a:gridCol w="768350"/>
              </a:tblGrid>
              <a:tr h="241866">
                <a:tc>
                  <a:txBody>
                    <a:bodyPr/>
                    <a:lstStyle/>
                    <a:p>
                      <a:pPr algn="ctr"/>
                      <a:r>
                        <a:rPr lang="fr-FR" dirty="0" smtClean="0">
                          <a:solidFill>
                            <a:schemeClr val="tx1"/>
                          </a:solidFill>
                        </a:rPr>
                        <a:t>0</a:t>
                      </a:r>
                      <a:endParaRPr lang="fr-FR" dirty="0">
                        <a:solidFill>
                          <a:schemeClr val="tx1"/>
                        </a:solidFill>
                      </a:endParaRPr>
                    </a:p>
                  </a:txBody>
                  <a:tcPr>
                    <a:solidFill>
                      <a:schemeClr val="bg1"/>
                    </a:solidFill>
                  </a:tcPr>
                </a:tc>
                <a:tc>
                  <a:txBody>
                    <a:bodyPr/>
                    <a:lstStyle/>
                    <a:p>
                      <a:pPr algn="ctr"/>
                      <a:r>
                        <a:rPr lang="fr-FR" dirty="0" smtClean="0">
                          <a:solidFill>
                            <a:schemeClr val="tx1"/>
                          </a:solidFill>
                        </a:rPr>
                        <a:t>1</a:t>
                      </a:r>
                      <a:endParaRPr lang="fr-FR" dirty="0">
                        <a:solidFill>
                          <a:schemeClr val="tx1"/>
                        </a:solidFill>
                      </a:endParaRPr>
                    </a:p>
                  </a:txBody>
                  <a:tcPr>
                    <a:solidFill>
                      <a:schemeClr val="bg1"/>
                    </a:solidFill>
                  </a:tcPr>
                </a:tc>
                <a:tc>
                  <a:txBody>
                    <a:bodyPr/>
                    <a:lstStyle/>
                    <a:p>
                      <a:pPr algn="ctr"/>
                      <a:r>
                        <a:rPr lang="fr-FR" dirty="0" smtClean="0">
                          <a:solidFill>
                            <a:schemeClr val="tx1"/>
                          </a:solidFill>
                        </a:rPr>
                        <a:t>2</a:t>
                      </a:r>
                      <a:endParaRPr lang="fr-FR" dirty="0">
                        <a:solidFill>
                          <a:schemeClr val="tx1"/>
                        </a:solidFill>
                      </a:endParaRPr>
                    </a:p>
                  </a:txBody>
                  <a:tcPr>
                    <a:solidFill>
                      <a:schemeClr val="bg1"/>
                    </a:solidFill>
                  </a:tcPr>
                </a:tc>
                <a:tc>
                  <a:txBody>
                    <a:bodyPr/>
                    <a:lstStyle/>
                    <a:p>
                      <a:pPr algn="ctr"/>
                      <a:r>
                        <a:rPr lang="fr-FR" dirty="0" smtClean="0">
                          <a:solidFill>
                            <a:schemeClr val="tx1"/>
                          </a:solidFill>
                        </a:rPr>
                        <a:t>3</a:t>
                      </a:r>
                      <a:endParaRPr lang="fr-FR" dirty="0">
                        <a:solidFill>
                          <a:schemeClr val="tx1"/>
                        </a:solidFill>
                      </a:endParaRPr>
                    </a:p>
                  </a:txBody>
                  <a:tcPr>
                    <a:solidFill>
                      <a:schemeClr val="bg1"/>
                    </a:solidFill>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3334819128"/>
              </p:ext>
            </p:extLst>
          </p:nvPr>
        </p:nvGraphicFramePr>
        <p:xfrm>
          <a:off x="1562100" y="3168992"/>
          <a:ext cx="3073400" cy="365760"/>
        </p:xfrm>
        <a:graphic>
          <a:graphicData uri="http://schemas.openxmlformats.org/drawingml/2006/table">
            <a:tbl>
              <a:tblPr firstRow="1" bandRow="1">
                <a:tableStyleId>{5C22544A-7EE6-4342-B048-85BDC9FD1C3A}</a:tableStyleId>
              </a:tblPr>
              <a:tblGrid>
                <a:gridCol w="768350"/>
                <a:gridCol w="768350"/>
                <a:gridCol w="768350"/>
                <a:gridCol w="768350"/>
              </a:tblGrid>
              <a:tr h="324416">
                <a:tc>
                  <a:txBody>
                    <a:bodyPr/>
                    <a:lstStyle/>
                    <a:p>
                      <a:pPr algn="ctr"/>
                      <a:r>
                        <a:rPr lang="fr-FR" dirty="0" smtClean="0"/>
                        <a:t>A</a:t>
                      </a:r>
                      <a:endParaRPr lang="fr-FR" dirty="0"/>
                    </a:p>
                  </a:txBody>
                  <a:tcPr/>
                </a:tc>
                <a:tc>
                  <a:txBody>
                    <a:bodyPr/>
                    <a:lstStyle/>
                    <a:p>
                      <a:pPr algn="ctr"/>
                      <a:r>
                        <a:rPr lang="fr-FR" dirty="0" smtClean="0"/>
                        <a:t>v</a:t>
                      </a:r>
                      <a:endParaRPr lang="fr-FR" dirty="0"/>
                    </a:p>
                  </a:txBody>
                  <a:tcPr/>
                </a:tc>
                <a:tc>
                  <a:txBody>
                    <a:bodyPr/>
                    <a:lstStyle/>
                    <a:p>
                      <a:pPr algn="ctr"/>
                      <a:r>
                        <a:rPr lang="fr-FR" dirty="0" smtClean="0"/>
                        <a:t>*</a:t>
                      </a:r>
                      <a:endParaRPr lang="fr-FR" dirty="0"/>
                    </a:p>
                  </a:txBody>
                  <a:tcPr/>
                </a:tc>
                <a:tc>
                  <a:txBody>
                    <a:bodyPr/>
                    <a:lstStyle/>
                    <a:p>
                      <a:pPr algn="ctr"/>
                      <a:r>
                        <a:rPr lang="fr-FR" dirty="0" smtClean="0"/>
                        <a:t>&amp;</a:t>
                      </a:r>
                      <a:endParaRPr lang="fr-FR" dirty="0"/>
                    </a:p>
                  </a:txBody>
                  <a:tcPr/>
                </a:tc>
              </a:tr>
            </a:tbl>
          </a:graphicData>
        </a:graphic>
      </p:graphicFrame>
      <p:sp>
        <p:nvSpPr>
          <p:cNvPr id="9" name="Ellipse 8"/>
          <p:cNvSpPr/>
          <p:nvPr/>
        </p:nvSpPr>
        <p:spPr>
          <a:xfrm>
            <a:off x="1258576" y="2940924"/>
            <a:ext cx="3698260" cy="1061180"/>
          </a:xfrm>
          <a:prstGeom prst="ellipse">
            <a:avLst/>
          </a:prstGeom>
          <a:noFill/>
          <a:ln>
            <a:prstDash val="dash"/>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vers le bas 9"/>
          <p:cNvSpPr/>
          <p:nvPr/>
        </p:nvSpPr>
        <p:spPr>
          <a:xfrm>
            <a:off x="2900668" y="4095351"/>
            <a:ext cx="304800" cy="647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581743" y="4764134"/>
            <a:ext cx="4082457" cy="1200329"/>
          </a:xfrm>
          <a:prstGeom prst="rect">
            <a:avLst/>
          </a:prstGeom>
        </p:spPr>
        <p:txBody>
          <a:bodyPr wrap="square">
            <a:spAutoFit/>
          </a:bodyPr>
          <a:lstStyle/>
          <a:p>
            <a:pPr algn="just"/>
            <a:r>
              <a:rPr lang="fr-FR" b="1" dirty="0">
                <a:solidFill>
                  <a:srgbClr val="FF0000"/>
                </a:solidFill>
                <a:latin typeface="Times New Roman" panose="02020603050405020304" pitchFamily="18" charset="0"/>
                <a:cs typeface="Times New Roman" panose="02020603050405020304" pitchFamily="18" charset="0"/>
              </a:rPr>
              <a:t>J</a:t>
            </a:r>
            <a:r>
              <a:rPr lang="fr-FR" b="1" i="0" dirty="0" smtClean="0">
                <a:solidFill>
                  <a:srgbClr val="FF0000"/>
                </a:solidFill>
                <a:effectLst/>
                <a:latin typeface="Times New Roman" panose="02020603050405020304" pitchFamily="18" charset="0"/>
                <a:cs typeface="Times New Roman" panose="02020603050405020304" pitchFamily="18" charset="0"/>
              </a:rPr>
              <a:t>eux de caractères : </a:t>
            </a:r>
            <a:r>
              <a:rPr lang="fr-FR" dirty="0" smtClean="0">
                <a:latin typeface="Times New Roman" panose="02020603050405020304" pitchFamily="18" charset="0"/>
                <a:cs typeface="Times New Roman" panose="02020603050405020304" pitchFamily="18" charset="0"/>
              </a:rPr>
              <a:t>est </a:t>
            </a:r>
            <a:r>
              <a:rPr lang="fr-FR" dirty="0">
                <a:latin typeface="Times New Roman" panose="02020603050405020304" pitchFamily="18" charset="0"/>
                <a:cs typeface="Times New Roman" panose="02020603050405020304" pitchFamily="18" charset="0"/>
              </a:rPr>
              <a:t>un ensemble de </a:t>
            </a:r>
            <a:r>
              <a:rPr lang="fr-FR" dirty="0" smtClean="0">
                <a:latin typeface="Times New Roman" panose="02020603050405020304" pitchFamily="18" charset="0"/>
                <a:cs typeface="Times New Roman" panose="02020603050405020304" pitchFamily="18" charset="0"/>
              </a:rPr>
              <a:t>lettres, signes </a:t>
            </a:r>
            <a:r>
              <a:rPr lang="fr-FR" dirty="0">
                <a:latin typeface="Times New Roman" panose="02020603050405020304" pitchFamily="18" charset="0"/>
                <a:cs typeface="Times New Roman" panose="02020603050405020304" pitchFamily="18" charset="0"/>
              </a:rPr>
              <a:t>de ponctuations et autres symboles </a:t>
            </a:r>
            <a:r>
              <a:rPr lang="fr-FR" dirty="0" smtClean="0">
                <a:latin typeface="Times New Roman" panose="02020603050405020304" pitchFamily="18" charset="0"/>
                <a:cs typeface="Times New Roman" panose="02020603050405020304" pitchFamily="18" charset="0"/>
              </a:rPr>
              <a:t>auxquels </a:t>
            </a:r>
            <a:r>
              <a:rPr lang="fr-FR" dirty="0">
                <a:latin typeface="Times New Roman" panose="02020603050405020304" pitchFamily="18" charset="0"/>
                <a:cs typeface="Times New Roman" panose="02020603050405020304" pitchFamily="18" charset="0"/>
              </a:rPr>
              <a:t>on a </a:t>
            </a:r>
            <a:r>
              <a:rPr lang="fr-FR" dirty="0" smtClean="0">
                <a:latin typeface="Times New Roman" panose="02020603050405020304" pitchFamily="18" charset="0"/>
                <a:cs typeface="Times New Roman" panose="02020603050405020304" pitchFamily="18" charset="0"/>
              </a:rPr>
              <a:t>associé </a:t>
            </a:r>
            <a:r>
              <a:rPr lang="fr-FR" dirty="0">
                <a:latin typeface="Times New Roman" panose="02020603050405020304" pitchFamily="18" charset="0"/>
                <a:cs typeface="Times New Roman" panose="02020603050405020304" pitchFamily="18" charset="0"/>
              </a:rPr>
              <a:t>un numéro de </a:t>
            </a:r>
            <a:r>
              <a:rPr lang="fr-FR" dirty="0" smtClean="0">
                <a:latin typeface="Times New Roman" panose="02020603050405020304" pitchFamily="18" charset="0"/>
                <a:cs typeface="Times New Roman" panose="02020603050405020304" pitchFamily="18" charset="0"/>
              </a:rPr>
              <a:t>code.</a:t>
            </a:r>
            <a:endParaRPr lang="fr-FR"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0" y="159350"/>
            <a:ext cx="62518"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900" b="0" i="0" u="none" strike="noStrike" cap="none" normalizeH="0" baseline="0" dirty="0" smtClean="0">
                <a:ln>
                  <a:noFill/>
                </a:ln>
                <a:solidFill>
                  <a:srgbClr val="555555"/>
                </a:solidFill>
                <a:effectLst/>
                <a:latin typeface="Open Sans" panose="020B0606030504020204" pitchFamily="34" charset="0"/>
                <a:cs typeface="Open Sans" panose="020B0606030504020204" pitchFamily="34" charset="0"/>
              </a:rPr>
              <a:t> </a:t>
            </a:r>
            <a:r>
              <a:rPr kumimoji="0" lang="fr-FR" sz="900" b="0" i="0" u="none" strike="noStrike" cap="none" normalizeH="0" baseline="0" dirty="0" smtClean="0">
                <a:ln>
                  <a:noFill/>
                </a:ln>
                <a:solidFill>
                  <a:schemeClr val="tx1"/>
                </a:solidFill>
                <a:effectLst/>
              </a:rPr>
              <a:t> </a:t>
            </a: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pic>
        <p:nvPicPr>
          <p:cNvPr id="2051" name="Picture 3" descr="Afficher l'image d'origin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6576"/>
          <a:stretch/>
        </p:blipFill>
        <p:spPr bwMode="auto">
          <a:xfrm>
            <a:off x="-9818" y="4835574"/>
            <a:ext cx="1140543" cy="14508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28741" y="6280666"/>
            <a:ext cx="102489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fr-FR" b="0" i="0" dirty="0" smtClean="0">
                <a:solidFill>
                  <a:schemeClr val="bg1"/>
                </a:solidFill>
                <a:effectLst/>
                <a:latin typeface="Lucida Grande"/>
              </a:rPr>
              <a:t>un </a:t>
            </a:r>
            <a:r>
              <a:rPr lang="fr-FR" b="0" i="0" dirty="0" smtClean="0">
                <a:solidFill>
                  <a:schemeClr val="bg1"/>
                </a:solidFill>
                <a:effectLst/>
                <a:latin typeface="Lucida Grande"/>
              </a:rPr>
              <a:t>«</a:t>
            </a:r>
            <a:r>
              <a:rPr lang="fr-FR" b="1" dirty="0" smtClean="0">
                <a:solidFill>
                  <a:schemeClr val="bg1"/>
                </a:solidFill>
                <a:latin typeface="Times New Roman" panose="02020603050405020304" pitchFamily="18" charset="0"/>
                <a:cs typeface="Times New Roman" panose="02020603050405020304" pitchFamily="18" charset="0"/>
              </a:rPr>
              <a:t>Jeu </a:t>
            </a:r>
            <a:r>
              <a:rPr lang="fr-FR" b="1" dirty="0">
                <a:solidFill>
                  <a:schemeClr val="bg1"/>
                </a:solidFill>
                <a:latin typeface="Times New Roman" panose="02020603050405020304" pitchFamily="18" charset="0"/>
                <a:cs typeface="Times New Roman" panose="02020603050405020304" pitchFamily="18" charset="0"/>
              </a:rPr>
              <a:t>de caractères </a:t>
            </a:r>
            <a:r>
              <a:rPr lang="fr-FR" b="0" i="0" dirty="0" smtClean="0">
                <a:solidFill>
                  <a:schemeClr val="bg1"/>
                </a:solidFill>
                <a:effectLst/>
                <a:latin typeface="Lucida Grande"/>
              </a:rPr>
              <a:t>» </a:t>
            </a:r>
            <a:r>
              <a:rPr lang="fr-FR" b="0" i="0" dirty="0" smtClean="0">
                <a:solidFill>
                  <a:schemeClr val="bg1"/>
                </a:solidFill>
                <a:effectLst/>
                <a:latin typeface="Lucida Grande"/>
              </a:rPr>
              <a:t>n'est pas une « police de caractères » (</a:t>
            </a:r>
            <a:r>
              <a:rPr lang="fr-FR" dirty="0">
                <a:solidFill>
                  <a:schemeClr val="bg1"/>
                </a:solidFill>
              </a:rPr>
              <a:t>une représentation </a:t>
            </a:r>
            <a:r>
              <a:rPr lang="fr-FR" dirty="0" smtClean="0">
                <a:solidFill>
                  <a:schemeClr val="bg1"/>
                </a:solidFill>
              </a:rPr>
              <a:t>graphique)</a:t>
            </a:r>
            <a:endParaRPr lang="fr-FR" dirty="0">
              <a:solidFill>
                <a:schemeClr val="bg1"/>
              </a:solidFill>
            </a:endParaRPr>
          </a:p>
        </p:txBody>
      </p:sp>
    </p:spTree>
    <p:extLst>
      <p:ext uri="{BB962C8B-B14F-4D97-AF65-F5344CB8AC3E}">
        <p14:creationId xmlns:p14="http://schemas.microsoft.com/office/powerpoint/2010/main" val="1757232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solidFill>
                  <a:srgbClr val="FFFF00"/>
                </a:solidFill>
              </a:rPr>
              <a:t>Créer une table contenant des champs </a:t>
            </a:r>
            <a:endParaRPr lang="fr-FR" dirty="0"/>
          </a:p>
        </p:txBody>
      </p:sp>
      <p:sp>
        <p:nvSpPr>
          <p:cNvPr id="4" name="Content Placeholder 3"/>
          <p:cNvSpPr>
            <a:spLocks noGrp="1"/>
          </p:cNvSpPr>
          <p:nvPr>
            <p:ph idx="1"/>
          </p:nvPr>
        </p:nvSpPr>
        <p:spPr>
          <a:xfrm>
            <a:off x="939800" y="2451100"/>
            <a:ext cx="10769600" cy="3568700"/>
          </a:xfrm>
        </p:spPr>
        <p:txBody>
          <a:bodyPr/>
          <a:lstStyle/>
          <a:p>
            <a:pPr marL="0" indent="0">
              <a:buNone/>
            </a:pPr>
            <a:r>
              <a:rPr lang="fr-FR" b="1" dirty="0" smtClean="0">
                <a:solidFill>
                  <a:srgbClr val="C00000"/>
                </a:solidFill>
              </a:rPr>
              <a:t>DES ENCODAGES, OU ENCORE DES JEUX DE CARACTÈRES (CHARSETS)</a:t>
            </a:r>
          </a:p>
          <a:p>
            <a:pPr marL="0" indent="0">
              <a:buNone/>
            </a:pPr>
            <a:endParaRPr lang="fr-FR" b="1" dirty="0">
              <a:solidFill>
                <a:srgbClr val="C00000"/>
              </a:solidFill>
            </a:endParaRPr>
          </a:p>
          <a:p>
            <a:pPr marL="0" indent="0" algn="just">
              <a:buNone/>
            </a:pPr>
            <a:r>
              <a:rPr lang="fr-FR" sz="2000" dirty="0">
                <a:latin typeface="Times New Roman" pitchFamily="18" charset="0"/>
                <a:cs typeface="Times New Roman" pitchFamily="18" charset="0"/>
              </a:rPr>
              <a:t>Un jeu de caractères (</a:t>
            </a:r>
            <a:r>
              <a:rPr lang="fr-FR" sz="2000" dirty="0" err="1">
                <a:latin typeface="Times New Roman" pitchFamily="18" charset="0"/>
                <a:cs typeface="Times New Roman" pitchFamily="18" charset="0"/>
              </a:rPr>
              <a:t>character</a:t>
            </a:r>
            <a:r>
              <a:rPr lang="fr-FR" sz="2000" dirty="0">
                <a:latin typeface="Times New Roman" pitchFamily="18" charset="0"/>
                <a:cs typeface="Times New Roman" pitchFamily="18" charset="0"/>
              </a:rPr>
              <a:t> set ou </a:t>
            </a:r>
            <a:r>
              <a:rPr lang="fr-FR" sz="2000" dirty="0" err="1">
                <a:latin typeface="Times New Roman" pitchFamily="18" charset="0"/>
                <a:cs typeface="Times New Roman" pitchFamily="18" charset="0"/>
              </a:rPr>
              <a:t>charset</a:t>
            </a:r>
            <a:r>
              <a:rPr lang="fr-FR" sz="2000" dirty="0">
                <a:latin typeface="Times New Roman" pitchFamily="18" charset="0"/>
                <a:cs typeface="Times New Roman" pitchFamily="18" charset="0"/>
              </a:rPr>
              <a:t>) est un ensemble de lettres, signes de ponctuations et autres symboles </a:t>
            </a:r>
            <a:r>
              <a:rPr lang="fr-FR" sz="2000" dirty="0" smtClean="0">
                <a:latin typeface="Times New Roman" pitchFamily="18" charset="0"/>
                <a:cs typeface="Times New Roman" pitchFamily="18" charset="0"/>
              </a:rPr>
              <a:t>auxquels </a:t>
            </a:r>
            <a:r>
              <a:rPr lang="fr-FR" sz="2000" dirty="0">
                <a:latin typeface="Times New Roman" pitchFamily="18" charset="0"/>
                <a:cs typeface="Times New Roman" pitchFamily="18" charset="0"/>
              </a:rPr>
              <a:t>on a </a:t>
            </a:r>
            <a:r>
              <a:rPr lang="fr-FR" sz="2000" dirty="0" smtClean="0">
                <a:latin typeface="Times New Roman" pitchFamily="18" charset="0"/>
                <a:cs typeface="Times New Roman" pitchFamily="18" charset="0"/>
              </a:rPr>
              <a:t>associé </a:t>
            </a:r>
            <a:r>
              <a:rPr lang="fr-FR" sz="2000" dirty="0">
                <a:latin typeface="Times New Roman" pitchFamily="18" charset="0"/>
                <a:cs typeface="Times New Roman" pitchFamily="18" charset="0"/>
              </a:rPr>
              <a:t>un numéro de code. Par exemple, le jeu « standard </a:t>
            </a:r>
            <a:r>
              <a:rPr lang="fr-FR" sz="2000" dirty="0">
                <a:latin typeface="Times New Roman" pitchFamily="18" charset="0"/>
                <a:cs typeface="Times New Roman" pitchFamily="18" charset="0"/>
              </a:rPr>
              <a:t>ASCII</a:t>
            </a:r>
            <a:r>
              <a:rPr lang="fr-FR" sz="2000" dirty="0">
                <a:latin typeface="Times New Roman" pitchFamily="18" charset="0"/>
                <a:cs typeface="Times New Roman" pitchFamily="18" charset="0"/>
              </a:rPr>
              <a:t> » (American Standard Code for Information </a:t>
            </a:r>
            <a:r>
              <a:rPr lang="fr-FR" sz="2000" dirty="0" err="1">
                <a:latin typeface="Times New Roman" pitchFamily="18" charset="0"/>
                <a:cs typeface="Times New Roman" pitchFamily="18" charset="0"/>
              </a:rPr>
              <a:t>Interchange</a:t>
            </a:r>
            <a:r>
              <a:rPr lang="fr-FR" sz="2000" dirty="0">
                <a:latin typeface="Times New Roman" pitchFamily="18" charset="0"/>
                <a:cs typeface="Times New Roman" pitchFamily="18" charset="0"/>
              </a:rPr>
              <a:t>) donne le numéro 65 au A majuscule, le 44 à la virgule et le 13 au retour chariot. C'est un jeu créé pour la langue anglaise, et qui ne comporte que 128 caractères. Il ignore donc les caractères accentués, les ligatures, le signe euro et, bien sûr, les caractères grecs, arabes ou japonais.</a:t>
            </a:r>
            <a:endParaRPr lang="fr-FR" sz="20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1487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solidFill>
                  <a:srgbClr val="FFFF00"/>
                </a:solidFill>
              </a:rPr>
              <a:t>Créer une table contenant des champs </a:t>
            </a:r>
            <a:endParaRPr lang="fr-FR" dirty="0"/>
          </a:p>
        </p:txBody>
      </p:sp>
      <p:sp>
        <p:nvSpPr>
          <p:cNvPr id="3" name="Content Placeholder 2"/>
          <p:cNvSpPr>
            <a:spLocks noGrp="1"/>
          </p:cNvSpPr>
          <p:nvPr>
            <p:ph idx="1"/>
          </p:nvPr>
        </p:nvSpPr>
        <p:spPr>
          <a:xfrm>
            <a:off x="596900" y="2336800"/>
            <a:ext cx="11252200" cy="3644900"/>
          </a:xfrm>
        </p:spPr>
        <p:txBody>
          <a:bodyPr>
            <a:normAutofit fontScale="85000" lnSpcReduction="10000"/>
          </a:bodyPr>
          <a:lstStyle/>
          <a:p>
            <a:pPr marL="0" indent="0">
              <a:buNone/>
            </a:pPr>
            <a:r>
              <a:rPr lang="fr-FR" b="1" dirty="0">
                <a:latin typeface="Times New Roman" pitchFamily="18" charset="0"/>
                <a:cs typeface="Times New Roman" pitchFamily="18" charset="0"/>
              </a:rPr>
              <a:t>Choisir le bon interclassement MySQL pour UTF-8</a:t>
            </a:r>
            <a:endParaRPr lang="fr-FR" dirty="0">
              <a:latin typeface="Times New Roman" pitchFamily="18" charset="0"/>
              <a:cs typeface="Times New Roman" pitchFamily="18" charset="0"/>
            </a:endParaRPr>
          </a:p>
          <a:p>
            <a:pPr marL="0" indent="0">
              <a:buNone/>
            </a:pPr>
            <a:r>
              <a:rPr lang="fr-FR" dirty="0">
                <a:latin typeface="Times New Roman" pitchFamily="18" charset="0"/>
                <a:cs typeface="Times New Roman" pitchFamily="18" charset="0"/>
              </a:rPr>
              <a:t>Un interclassement (aussi appelé collation) est une table de correspondance spécifique à un jeu de caractères. Un jeu de caractères peut avoir plusieurs interclassements : en général, un par langue (par exemple, latin1 français, latin1 suédois)</a:t>
            </a:r>
            <a:r>
              <a:rPr lang="fr-FR"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a:p>
            <a:pPr marL="0" lvl="0" indent="0">
              <a:buNone/>
            </a:pPr>
            <a:r>
              <a:rPr lang="fr-FR" b="1" dirty="0">
                <a:solidFill>
                  <a:srgbClr val="FF0000"/>
                </a:solidFill>
                <a:latin typeface="Times New Roman" pitchFamily="18" charset="0"/>
                <a:cs typeface="Times New Roman" pitchFamily="18" charset="0"/>
              </a:rPr>
              <a:t>utf8_bin. </a:t>
            </a:r>
            <a:r>
              <a:rPr lang="fr-FR" dirty="0">
                <a:latin typeface="Times New Roman" pitchFamily="18" charset="0"/>
                <a:cs typeface="Times New Roman" pitchFamily="18" charset="0"/>
              </a:rPr>
              <a:t>Cet interclassement compare les codes des caractères. Il est donc très rapide, mais pas forcément très précis. Comme les codes des majuscules sont plus petits que ceux des minuscules (A = 65, a = 97), les enregistrements comportant du texte en majuscules se retrouveront placés avant les textes écrit en minuscules, ce qui ne correspondra pas forcément aux attentes de l'utilisateur.</a:t>
            </a:r>
          </a:p>
          <a:p>
            <a:pPr marL="0" lvl="0" indent="0">
              <a:buNone/>
            </a:pPr>
            <a:r>
              <a:rPr lang="fr-FR" b="1" dirty="0">
                <a:solidFill>
                  <a:srgbClr val="FF0000"/>
                </a:solidFill>
                <a:latin typeface="Times New Roman" pitchFamily="18" charset="0"/>
                <a:cs typeface="Times New Roman" pitchFamily="18" charset="0"/>
              </a:rPr>
              <a:t>utf8_general_ci</a:t>
            </a:r>
            <a:r>
              <a:rPr lang="fr-FR" dirty="0">
                <a:latin typeface="Times New Roman" pitchFamily="18" charset="0"/>
                <a:cs typeface="Times New Roman" pitchFamily="18" charset="0"/>
              </a:rPr>
              <a:t>. Cet interclassement fonctionne de façon très simple. Il supprime les accents et converti le texte en minuscules. Il est donc assez rapide.  UTF-8 General CI (Insensible à la casse)</a:t>
            </a:r>
          </a:p>
          <a:p>
            <a:pPr marL="0" lvl="0" indent="0">
              <a:buNone/>
            </a:pPr>
            <a:r>
              <a:rPr lang="fr-FR" b="1" dirty="0">
                <a:solidFill>
                  <a:srgbClr val="FF0000"/>
                </a:solidFill>
                <a:latin typeface="Times New Roman" pitchFamily="18" charset="0"/>
                <a:cs typeface="Times New Roman" pitchFamily="18" charset="0"/>
              </a:rPr>
              <a:t>utf8_unicode_ci </a:t>
            </a:r>
            <a:r>
              <a:rPr lang="fr-FR" dirty="0">
                <a:latin typeface="Times New Roman" pitchFamily="18" charset="0"/>
                <a:cs typeface="Times New Roman" pitchFamily="18" charset="0"/>
              </a:rPr>
              <a:t>est plus précis car il supporte les caractères multiples comme le e dans l'o. En contrepartie, il peut s'avérer un peu plus lent.</a:t>
            </a:r>
          </a:p>
          <a:p>
            <a:pPr marL="0" indent="0">
              <a:buNone/>
            </a:pPr>
            <a:r>
              <a:rPr lang="fr-FR" dirty="0">
                <a:latin typeface="Times New Roman" pitchFamily="18" charset="0"/>
                <a:cs typeface="Times New Roman" pitchFamily="18" charset="0"/>
              </a:rPr>
              <a:t>Donc à priori, pour le Français, on peut utiliser utf8_bin sur une colonne où tout le texte est soit en minuscules, soit en majuscules de façon à obtenir les meilleures performances. Si on n'est pas sur de la casse des caractères, il faut utiliser utf8_general_ci. Enfin, si vous travaillez avec plusieurs langues différentes, utf8_unicode_ci sera alors peut-être plus adapté</a:t>
            </a:r>
          </a:p>
          <a:p>
            <a:pPr marL="0" indent="0">
              <a:buNone/>
            </a:pPr>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val="320816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FF00"/>
                </a:solidFill>
              </a:rPr>
              <a:t>Créer </a:t>
            </a:r>
            <a:r>
              <a:rPr lang="fr-FR" b="1" dirty="0">
                <a:solidFill>
                  <a:srgbClr val="FFFF00"/>
                </a:solidFill>
              </a:rPr>
              <a:t>une table contenant des champs </a:t>
            </a:r>
          </a:p>
        </p:txBody>
      </p:sp>
      <p:sp>
        <p:nvSpPr>
          <p:cNvPr id="3" name="Espace réservé du contenu 2"/>
          <p:cNvSpPr>
            <a:spLocks noGrp="1"/>
          </p:cNvSpPr>
          <p:nvPr>
            <p:ph idx="1"/>
          </p:nvPr>
        </p:nvSpPr>
        <p:spPr>
          <a:xfrm>
            <a:off x="6946900" y="2400300"/>
            <a:ext cx="5067300" cy="3695700"/>
          </a:xfrm>
        </p:spPr>
        <p:style>
          <a:lnRef idx="2">
            <a:schemeClr val="accent6"/>
          </a:lnRef>
          <a:fillRef idx="1">
            <a:schemeClr val="lt1"/>
          </a:fillRef>
          <a:effectRef idx="0">
            <a:schemeClr val="accent6"/>
          </a:effectRef>
          <a:fontRef idx="minor">
            <a:schemeClr val="dk1"/>
          </a:fontRef>
        </p:style>
        <p:txBody>
          <a:bodyPr>
            <a:noAutofit/>
          </a:bodyPr>
          <a:lstStyle/>
          <a:p>
            <a:pPr marL="0" indent="0" fontAlgn="base">
              <a:buNone/>
            </a:pPr>
            <a:r>
              <a:rPr lang="fr-FR" b="1" dirty="0">
                <a:solidFill>
                  <a:schemeClr val="accent1">
                    <a:lumMod val="60000"/>
                    <a:lumOff val="40000"/>
                  </a:schemeClr>
                </a:solidFill>
                <a:latin typeface="Times New Roman" panose="02020603050405020304" pitchFamily="18" charset="0"/>
                <a:cs typeface="Times New Roman" panose="02020603050405020304" pitchFamily="18" charset="0"/>
              </a:rPr>
              <a:t>CREATE</a:t>
            </a:r>
            <a:r>
              <a:rPr lang="fr-FR"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b="1" dirty="0">
                <a:solidFill>
                  <a:schemeClr val="accent1">
                    <a:lumMod val="60000"/>
                    <a:lumOff val="40000"/>
                  </a:schemeClr>
                </a:solidFill>
                <a:latin typeface="Times New Roman" panose="02020603050405020304" pitchFamily="18" charset="0"/>
                <a:cs typeface="Times New Roman" panose="02020603050405020304" pitchFamily="18" charset="0"/>
              </a:rPr>
              <a:t>TABLE</a:t>
            </a:r>
            <a:r>
              <a:rPr lang="fr-FR"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b="1" dirty="0">
                <a:solidFill>
                  <a:srgbClr val="00B050"/>
                </a:solidFill>
                <a:latin typeface="Times New Roman" panose="02020603050405020304" pitchFamily="18" charset="0"/>
                <a:cs typeface="Times New Roman" panose="02020603050405020304" pitchFamily="18" charset="0"/>
              </a:rPr>
              <a:t>[IF NOT EXISTS</a:t>
            </a:r>
            <a:r>
              <a:rPr lang="fr-FR" b="1" dirty="0" smtClean="0">
                <a:solidFill>
                  <a:srgbClr val="00B050"/>
                </a:solidFill>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nom_table</a:t>
            </a:r>
            <a:endParaRPr lang="fr-FR" dirty="0">
              <a:latin typeface="Times New Roman" panose="02020603050405020304" pitchFamily="18" charset="0"/>
              <a:cs typeface="Times New Roman" panose="02020603050405020304" pitchFamily="18" charset="0"/>
            </a:endParaRPr>
          </a:p>
          <a:p>
            <a:pPr marL="0" indent="0" fontAlgn="base">
              <a:buNone/>
            </a:pPr>
            <a:r>
              <a:rPr lang="fr-FR" dirty="0">
                <a:latin typeface="Times New Roman" panose="02020603050405020304" pitchFamily="18" charset="0"/>
                <a:cs typeface="Times New Roman" panose="02020603050405020304" pitchFamily="18" charset="0"/>
              </a:rPr>
              <a:t>(</a:t>
            </a:r>
          </a:p>
          <a:p>
            <a:pPr marL="0" indent="0" fontAlgn="base">
              <a:buNone/>
            </a:pPr>
            <a:r>
              <a:rPr lang="fr-FR" dirty="0" smtClean="0">
                <a:latin typeface="Times New Roman" panose="02020603050405020304" pitchFamily="18" charset="0"/>
                <a:cs typeface="Times New Roman" panose="02020603050405020304" pitchFamily="18" charset="0"/>
              </a:rPr>
              <a:t>        Champs_1     </a:t>
            </a:r>
            <a:r>
              <a:rPr lang="fr-FR" dirty="0" err="1" smtClean="0">
                <a:latin typeface="Times New Roman" panose="02020603050405020304" pitchFamily="18" charset="0"/>
                <a:cs typeface="Times New Roman" panose="02020603050405020304" pitchFamily="18" charset="0"/>
              </a:rPr>
              <a:t>type_données</a:t>
            </a:r>
            <a:r>
              <a:rPr 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a:p>
            <a:pPr marL="0" indent="0" fontAlgn="base">
              <a:buNone/>
            </a:pPr>
            <a:r>
              <a:rPr lang="fr-FR" dirty="0" smtClean="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a:p>
            <a:pPr marL="0" indent="0" fontAlgn="base">
              <a:buNone/>
            </a:pP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Champs_n</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type_données</a:t>
            </a:r>
            <a:endParaRPr lang="fr-FR" dirty="0" smtClean="0">
              <a:latin typeface="Times New Roman" panose="02020603050405020304" pitchFamily="18" charset="0"/>
              <a:cs typeface="Times New Roman" panose="02020603050405020304" pitchFamily="18" charset="0"/>
            </a:endParaRPr>
          </a:p>
          <a:p>
            <a:pPr marL="0" indent="0" fontAlgn="base">
              <a:buNone/>
            </a:pPr>
            <a:r>
              <a:rPr lang="fr-FR" dirty="0" smtClean="0">
                <a:latin typeface="Times New Roman" panose="02020603050405020304" pitchFamily="18" charset="0"/>
                <a:cs typeface="Times New Roman" panose="02020603050405020304" pitchFamily="18" charset="0"/>
              </a:rPr>
              <a:t>)</a:t>
            </a:r>
          </a:p>
          <a:p>
            <a:pPr marL="0" indent="0" fontAlgn="base">
              <a:buNone/>
            </a:pPr>
            <a:r>
              <a:rPr lang="fr-FR" b="1" dirty="0" smtClean="0">
                <a:latin typeface="Times New Roman" panose="02020603050405020304" pitchFamily="18" charset="0"/>
                <a:cs typeface="Times New Roman" panose="02020603050405020304" pitchFamily="18" charset="0"/>
              </a:rPr>
              <a:t> [</a:t>
            </a:r>
            <a:r>
              <a:rPr lang="fr-FR" b="1" dirty="0" smtClean="0">
                <a:solidFill>
                  <a:schemeClr val="accent1">
                    <a:lumMod val="60000"/>
                    <a:lumOff val="40000"/>
                  </a:schemeClr>
                </a:solidFill>
                <a:latin typeface="Times New Roman" panose="02020603050405020304" pitchFamily="18" charset="0"/>
                <a:cs typeface="Times New Roman" panose="02020603050405020304" pitchFamily="18" charset="0"/>
              </a:rPr>
              <a:t>ENGINE</a:t>
            </a:r>
            <a:r>
              <a:rPr lang="fr-FR"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nom_moteur_stockage</a:t>
            </a:r>
            <a:r>
              <a:rPr lang="fr-FR" dirty="0" smtClean="0">
                <a:latin typeface="Times New Roman" panose="02020603050405020304" pitchFamily="18" charset="0"/>
                <a:cs typeface="Times New Roman" panose="02020603050405020304" pitchFamily="18" charset="0"/>
              </a:rPr>
              <a:t>]</a:t>
            </a:r>
          </a:p>
          <a:p>
            <a:pPr marL="0" indent="0" fontAlgn="base">
              <a:buNone/>
            </a:pPr>
            <a:r>
              <a:rPr lang="fr-FR" dirty="0" smtClean="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a:t>
            </a:r>
            <a:r>
              <a:rPr lang="fr-FR" b="1" dirty="0" smtClean="0">
                <a:solidFill>
                  <a:schemeClr val="accent1">
                    <a:lumMod val="60000"/>
                    <a:lumOff val="40000"/>
                  </a:schemeClr>
                </a:solidFill>
                <a:latin typeface="Times New Roman" panose="02020603050405020304" pitchFamily="18" charset="0"/>
                <a:cs typeface="Times New Roman" panose="02020603050405020304" pitchFamily="18" charset="0"/>
              </a:rPr>
              <a:t>CHARACTER</a:t>
            </a:r>
            <a:r>
              <a:rPr lang="fr-FR"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b="1" dirty="0">
                <a:solidFill>
                  <a:schemeClr val="accent1">
                    <a:lumMod val="60000"/>
                    <a:lumOff val="40000"/>
                  </a:schemeClr>
                </a:solidFill>
                <a:latin typeface="Times New Roman" panose="02020603050405020304" pitchFamily="18" charset="0"/>
                <a:cs typeface="Times New Roman" panose="02020603050405020304" pitchFamily="18" charset="0"/>
              </a:rPr>
              <a:t>SET</a:t>
            </a:r>
            <a:r>
              <a:rPr lang="fr-FR"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nom_jeu_de_caractères</a:t>
            </a:r>
            <a:r>
              <a:rPr lang="fr-FR" dirty="0" smtClean="0">
                <a:latin typeface="Times New Roman" panose="02020603050405020304" pitchFamily="18" charset="0"/>
                <a:cs typeface="Times New Roman" panose="02020603050405020304" pitchFamily="18" charset="0"/>
              </a:rPr>
              <a:t>]</a:t>
            </a:r>
          </a:p>
          <a:p>
            <a:pPr marL="0" indent="0" fontAlgn="base">
              <a:buNone/>
            </a:pPr>
            <a:r>
              <a:rPr lang="fr-FR" b="1" dirty="0">
                <a:latin typeface="Times New Roman" panose="02020603050405020304" pitchFamily="18" charset="0"/>
                <a:cs typeface="Times New Roman" panose="02020603050405020304" pitchFamily="18" charset="0"/>
              </a:rPr>
              <a:t>  [</a:t>
            </a:r>
            <a:r>
              <a:rPr lang="fr-FR" b="1" dirty="0">
                <a:solidFill>
                  <a:schemeClr val="accent1">
                    <a:lumMod val="60000"/>
                    <a:lumOff val="40000"/>
                  </a:schemeClr>
                </a:solidFill>
                <a:latin typeface="Times New Roman" panose="02020603050405020304" pitchFamily="18" charset="0"/>
                <a:cs typeface="Times New Roman" panose="02020603050405020304" pitchFamily="18" charset="0"/>
              </a:rPr>
              <a:t>COLLATE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nom_collation_bdd</a:t>
            </a:r>
            <a:r>
              <a:rPr lang="fr-FR" b="1" dirty="0">
                <a:latin typeface="Times New Roman" panose="02020603050405020304" pitchFamily="18" charset="0"/>
                <a:cs typeface="Times New Roman" panose="02020603050405020304" pitchFamily="18" charset="0"/>
              </a:rPr>
              <a:t>]</a:t>
            </a:r>
          </a:p>
          <a:p>
            <a:pPr marL="0" indent="0" fontAlgn="base">
              <a:buNone/>
            </a:pPr>
            <a:endParaRPr lang="fr-FR" dirty="0">
              <a:latin typeface="Times New Roman" panose="02020603050405020304" pitchFamily="18" charset="0"/>
              <a:cs typeface="Times New Roman" panose="02020603050405020304" pitchFamily="18" charset="0"/>
            </a:endParaRPr>
          </a:p>
        </p:txBody>
      </p:sp>
      <p:sp>
        <p:nvSpPr>
          <p:cNvPr id="9" name="Rectangle 8"/>
          <p:cNvSpPr/>
          <p:nvPr/>
        </p:nvSpPr>
        <p:spPr>
          <a:xfrm>
            <a:off x="290286" y="4063484"/>
            <a:ext cx="6096000" cy="1477328"/>
          </a:xfrm>
          <a:prstGeom prst="rect">
            <a:avLst/>
          </a:prstGeom>
        </p:spPr>
        <p:txBody>
          <a:bodyPr>
            <a:spAutoFit/>
          </a:bodyPr>
          <a:lstStyle/>
          <a:p>
            <a:pPr algn="just"/>
            <a:r>
              <a:rPr lang="fr-FR" b="0" i="0" dirty="0" smtClean="0">
                <a:solidFill>
                  <a:srgbClr val="333333"/>
                </a:solidFill>
                <a:effectLst/>
                <a:latin typeface="Lucida Grande"/>
              </a:rPr>
              <a:t>- Une collation est un ensemble de règles qui définit comment comparer et de trier des chaînes de caractères.</a:t>
            </a:r>
          </a:p>
          <a:p>
            <a:pPr algn="just"/>
            <a:endParaRPr lang="fr-FR" b="0" i="0" dirty="0" smtClean="0">
              <a:solidFill>
                <a:srgbClr val="333333"/>
              </a:solidFill>
              <a:effectLst/>
              <a:latin typeface="Lucida Grande"/>
            </a:endParaRPr>
          </a:p>
          <a:p>
            <a:pPr algn="just"/>
            <a:r>
              <a:rPr lang="fr-FR" b="0" i="0" dirty="0" smtClean="0">
                <a:solidFill>
                  <a:srgbClr val="333333"/>
                </a:solidFill>
                <a:effectLst/>
                <a:latin typeface="Lucida Grande"/>
              </a:rPr>
              <a:t>- Permet de choisir comment les données seront classées </a:t>
            </a:r>
            <a:endParaRPr lang="fr-FR" dirty="0"/>
          </a:p>
        </p:txBody>
      </p:sp>
      <p:sp>
        <p:nvSpPr>
          <p:cNvPr id="10" name="Rectangle 9"/>
          <p:cNvSpPr/>
          <p:nvPr/>
        </p:nvSpPr>
        <p:spPr>
          <a:xfrm>
            <a:off x="903179" y="3293901"/>
            <a:ext cx="3360728" cy="369332"/>
          </a:xfrm>
          <a:prstGeom prst="rect">
            <a:avLst/>
          </a:prstGeom>
        </p:spPr>
        <p:txBody>
          <a:bodyPr wrap="none">
            <a:spAutoFit/>
          </a:bodyPr>
          <a:lstStyle/>
          <a:p>
            <a:pPr fontAlgn="base"/>
            <a:r>
              <a:rPr lang="fr-FR" b="1" dirty="0" smtClean="0">
                <a:latin typeface="Times New Roman" panose="02020603050405020304" pitchFamily="18" charset="0"/>
                <a:cs typeface="Times New Roman" panose="02020603050405020304" pitchFamily="18" charset="0"/>
              </a:rPr>
              <a:t>[</a:t>
            </a:r>
            <a:r>
              <a:rPr lang="fr-FR" b="1" dirty="0" smtClean="0">
                <a:solidFill>
                  <a:schemeClr val="accent1">
                    <a:lumMod val="60000"/>
                    <a:lumOff val="40000"/>
                  </a:schemeClr>
                </a:solidFill>
                <a:latin typeface="Times New Roman" panose="02020603050405020304" pitchFamily="18" charset="0"/>
                <a:cs typeface="Times New Roman" panose="02020603050405020304" pitchFamily="18" charset="0"/>
              </a:rPr>
              <a:t>COLLATE</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nom_collation_bdd</a:t>
            </a:r>
            <a:r>
              <a:rPr lang="fr-FR" b="1" dirty="0" smtClean="0">
                <a:latin typeface="Times New Roman" panose="02020603050405020304" pitchFamily="18" charset="0"/>
                <a:cs typeface="Times New Roman" panose="02020603050405020304" pitchFamily="18" charset="0"/>
              </a:rPr>
              <a:t>]</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114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FF00"/>
                </a:solidFill>
              </a:rPr>
              <a:t>Exemple </a:t>
            </a:r>
            <a:endParaRPr lang="fr-FR" b="1" dirty="0">
              <a:solidFill>
                <a:srgbClr val="FFFF00"/>
              </a:solidFill>
            </a:endParaRPr>
          </a:p>
        </p:txBody>
      </p:sp>
      <p:sp>
        <p:nvSpPr>
          <p:cNvPr id="4" name="Rectangle 3"/>
          <p:cNvSpPr/>
          <p:nvPr/>
        </p:nvSpPr>
        <p:spPr>
          <a:xfrm>
            <a:off x="1333500" y="2537242"/>
            <a:ext cx="8966200" cy="369331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fontAlgn="base"/>
            <a:r>
              <a:rPr lang="fr-FR" b="0" i="0" dirty="0" smtClean="0">
                <a:solidFill>
                  <a:srgbClr val="00008B"/>
                </a:solidFill>
                <a:effectLst/>
                <a:latin typeface="inherit"/>
              </a:rPr>
              <a:t>CREATE</a:t>
            </a:r>
            <a:r>
              <a:rPr lang="fr-FR" b="0" i="0" dirty="0" smtClean="0">
                <a:solidFill>
                  <a:srgbClr val="006FE0"/>
                </a:solidFill>
                <a:effectLst/>
                <a:latin typeface="inherit"/>
              </a:rPr>
              <a:t> </a:t>
            </a:r>
            <a:r>
              <a:rPr lang="fr-FR" b="0" i="0" dirty="0" smtClean="0">
                <a:solidFill>
                  <a:srgbClr val="00008B"/>
                </a:solidFill>
                <a:effectLst/>
                <a:latin typeface="inherit"/>
              </a:rPr>
              <a:t>TABLE</a:t>
            </a:r>
            <a:r>
              <a:rPr lang="fr-FR" b="0" i="0" dirty="0" smtClean="0">
                <a:solidFill>
                  <a:srgbClr val="006FE0"/>
                </a:solidFill>
                <a:effectLst/>
                <a:latin typeface="inherit"/>
              </a:rPr>
              <a:t>  </a:t>
            </a:r>
            <a:r>
              <a:rPr lang="fr-FR" b="0" i="0" dirty="0" err="1" smtClean="0">
                <a:solidFill>
                  <a:srgbClr val="800080"/>
                </a:solidFill>
                <a:effectLst/>
                <a:latin typeface="Verdana" panose="020B0604030504040204" pitchFamily="34" charset="0"/>
              </a:rPr>
              <a:t>Switchs</a:t>
            </a:r>
            <a:endParaRPr lang="fr-FR" b="0" i="0" dirty="0" smtClean="0">
              <a:solidFill>
                <a:srgbClr val="800080"/>
              </a:solidFill>
              <a:effectLst/>
              <a:latin typeface="Verdana" panose="020B0604030504040204" pitchFamily="34" charset="0"/>
            </a:endParaRPr>
          </a:p>
          <a:p>
            <a:pPr fontAlgn="base"/>
            <a:r>
              <a:rPr lang="fr-FR" b="0" i="0" dirty="0" smtClean="0">
                <a:solidFill>
                  <a:srgbClr val="800080"/>
                </a:solidFill>
                <a:effectLst/>
                <a:latin typeface="Verdana" panose="020B0604030504040204" pitchFamily="34" charset="0"/>
              </a:rPr>
              <a:t>(</a:t>
            </a:r>
          </a:p>
          <a:p>
            <a:pPr marL="266700" fontAlgn="base"/>
            <a:r>
              <a:rPr lang="fr-FR" b="0" i="0" dirty="0" err="1" smtClean="0">
                <a:solidFill>
                  <a:srgbClr val="800080"/>
                </a:solidFill>
                <a:effectLst/>
                <a:latin typeface="Verdana" panose="020B0604030504040204" pitchFamily="34" charset="0"/>
              </a:rPr>
              <a:t>Sw_Num</a:t>
            </a:r>
            <a:r>
              <a:rPr lang="fr-FR" b="0" i="0" dirty="0" smtClean="0">
                <a:solidFill>
                  <a:srgbClr val="006FE0"/>
                </a:solidFill>
                <a:effectLst/>
                <a:latin typeface="inherit"/>
              </a:rPr>
              <a:t> </a:t>
            </a:r>
            <a:r>
              <a:rPr lang="fr-FR" b="0" i="0" dirty="0" smtClean="0">
                <a:solidFill>
                  <a:srgbClr val="000080"/>
                </a:solidFill>
                <a:effectLst/>
                <a:latin typeface="inherit"/>
              </a:rPr>
              <a:t>INT</a:t>
            </a:r>
            <a:r>
              <a:rPr lang="fr-FR" b="0" i="0" dirty="0" smtClean="0">
                <a:solidFill>
                  <a:srgbClr val="006FE0"/>
                </a:solidFill>
                <a:effectLst/>
                <a:latin typeface="inherit"/>
              </a:rPr>
              <a:t> </a:t>
            </a:r>
            <a:r>
              <a:rPr lang="fr-FR" b="0" i="0" dirty="0" smtClean="0">
                <a:solidFill>
                  <a:srgbClr val="00008B"/>
                </a:solidFill>
                <a:effectLst/>
                <a:latin typeface="inherit"/>
              </a:rPr>
              <a:t>NOT NULL</a:t>
            </a:r>
            <a:r>
              <a:rPr lang="fr-FR" b="0" i="0" dirty="0" smtClean="0">
                <a:solidFill>
                  <a:srgbClr val="006FE0"/>
                </a:solidFill>
                <a:effectLst/>
                <a:latin typeface="inherit"/>
              </a:rPr>
              <a:t> </a:t>
            </a:r>
            <a:r>
              <a:rPr lang="fr-FR" b="0" i="0" dirty="0" smtClean="0">
                <a:solidFill>
                  <a:srgbClr val="00008B"/>
                </a:solidFill>
                <a:effectLst/>
                <a:latin typeface="inherit"/>
              </a:rPr>
              <a:t>PRIMARY KEY</a:t>
            </a:r>
            <a:r>
              <a:rPr lang="fr-FR" b="0" i="0" dirty="0" smtClean="0">
                <a:solidFill>
                  <a:srgbClr val="006FE0"/>
                </a:solidFill>
                <a:effectLst/>
                <a:latin typeface="inherit"/>
              </a:rPr>
              <a:t> </a:t>
            </a:r>
            <a:r>
              <a:rPr lang="fr-FR" b="0" i="0" dirty="0" smtClean="0">
                <a:solidFill>
                  <a:srgbClr val="00008B"/>
                </a:solidFill>
                <a:effectLst/>
                <a:latin typeface="inherit"/>
              </a:rPr>
              <a:t>AUTO_INCREMENT</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a:t>
            </a:r>
          </a:p>
          <a:p>
            <a:pPr marL="266700" fontAlgn="base"/>
            <a:r>
              <a:rPr lang="fr-FR" b="0" i="0" dirty="0" err="1" smtClean="0">
                <a:solidFill>
                  <a:srgbClr val="800080"/>
                </a:solidFill>
                <a:effectLst/>
                <a:latin typeface="Verdana" panose="020B0604030504040204" pitchFamily="34" charset="0"/>
              </a:rPr>
              <a:t>Sw_NumFabr</a:t>
            </a:r>
            <a:r>
              <a:rPr lang="fr-FR" b="0" i="0" dirty="0" smtClean="0">
                <a:solidFill>
                  <a:srgbClr val="006FE0"/>
                </a:solidFill>
                <a:effectLst/>
                <a:latin typeface="inherit"/>
              </a:rPr>
              <a:t> </a:t>
            </a:r>
            <a:r>
              <a:rPr lang="fr-FR" b="0" i="0" dirty="0" smtClean="0">
                <a:solidFill>
                  <a:srgbClr val="000080"/>
                </a:solidFill>
                <a:effectLst/>
                <a:latin typeface="inherit"/>
              </a:rPr>
              <a:t>INT</a:t>
            </a:r>
            <a:r>
              <a:rPr lang="fr-FR" b="0" i="0" dirty="0" smtClean="0">
                <a:solidFill>
                  <a:srgbClr val="006FE0"/>
                </a:solidFill>
                <a:effectLst/>
                <a:latin typeface="inherit"/>
              </a:rPr>
              <a:t> </a:t>
            </a:r>
            <a:r>
              <a:rPr lang="fr-FR" b="0" i="0" dirty="0" smtClean="0">
                <a:solidFill>
                  <a:srgbClr val="00008B"/>
                </a:solidFill>
                <a:effectLst/>
                <a:latin typeface="inherit"/>
              </a:rPr>
              <a:t>NOT NULL</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a:t>
            </a:r>
          </a:p>
          <a:p>
            <a:pPr marL="266700" fontAlgn="base"/>
            <a:r>
              <a:rPr lang="fr-FR" b="0" i="0" dirty="0" err="1" smtClean="0">
                <a:solidFill>
                  <a:srgbClr val="800080"/>
                </a:solidFill>
                <a:effectLst/>
                <a:latin typeface="Verdana" panose="020B0604030504040204" pitchFamily="34" charset="0"/>
              </a:rPr>
              <a:t>Sw_NumBat</a:t>
            </a:r>
            <a:r>
              <a:rPr lang="fr-FR" b="0" i="0" dirty="0" smtClean="0">
                <a:solidFill>
                  <a:srgbClr val="006FE0"/>
                </a:solidFill>
                <a:effectLst/>
                <a:latin typeface="inherit"/>
              </a:rPr>
              <a:t> </a:t>
            </a:r>
            <a:r>
              <a:rPr lang="fr-FR" b="0" i="0" dirty="0" smtClean="0">
                <a:solidFill>
                  <a:srgbClr val="000080"/>
                </a:solidFill>
                <a:effectLst/>
                <a:latin typeface="inherit"/>
              </a:rPr>
              <a:t>INT</a:t>
            </a:r>
            <a:r>
              <a:rPr lang="fr-FR" b="0" i="0" dirty="0" smtClean="0">
                <a:solidFill>
                  <a:srgbClr val="006FE0"/>
                </a:solidFill>
                <a:effectLst/>
                <a:latin typeface="inherit"/>
              </a:rPr>
              <a:t> </a:t>
            </a:r>
            <a:r>
              <a:rPr lang="fr-FR" b="0" i="0" dirty="0" smtClean="0">
                <a:solidFill>
                  <a:srgbClr val="00008B"/>
                </a:solidFill>
                <a:effectLst/>
                <a:latin typeface="inherit"/>
              </a:rPr>
              <a:t>NULL</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a:t>
            </a:r>
          </a:p>
          <a:p>
            <a:pPr marL="266700" fontAlgn="base"/>
            <a:r>
              <a:rPr lang="fr-FR" b="0" i="0" dirty="0" err="1" smtClean="0">
                <a:solidFill>
                  <a:srgbClr val="800080"/>
                </a:solidFill>
                <a:effectLst/>
                <a:latin typeface="Verdana" panose="020B0604030504040204" pitchFamily="34" charset="0"/>
              </a:rPr>
              <a:t>Sw_Modele</a:t>
            </a:r>
            <a:r>
              <a:rPr lang="fr-FR" b="0" i="0" dirty="0" smtClean="0">
                <a:solidFill>
                  <a:srgbClr val="006FE0"/>
                </a:solidFill>
                <a:effectLst/>
                <a:latin typeface="inherit"/>
              </a:rPr>
              <a:t> </a:t>
            </a:r>
            <a:r>
              <a:rPr lang="fr-FR" b="0" i="0" dirty="0" smtClean="0">
                <a:solidFill>
                  <a:srgbClr val="000080"/>
                </a:solidFill>
                <a:effectLst/>
                <a:latin typeface="inherit"/>
              </a:rPr>
              <a:t>CHAR</a:t>
            </a:r>
            <a:r>
              <a:rPr lang="fr-FR" b="0" i="0" dirty="0" smtClean="0">
                <a:solidFill>
                  <a:srgbClr val="800080"/>
                </a:solidFill>
                <a:effectLst/>
                <a:latin typeface="Verdana" panose="020B0604030504040204" pitchFamily="34" charset="0"/>
              </a:rPr>
              <a:t>(20)</a:t>
            </a:r>
            <a:r>
              <a:rPr lang="fr-FR" b="0" i="0" dirty="0" smtClean="0">
                <a:solidFill>
                  <a:srgbClr val="006FE0"/>
                </a:solidFill>
                <a:effectLst/>
                <a:latin typeface="inherit"/>
              </a:rPr>
              <a:t> </a:t>
            </a:r>
            <a:r>
              <a:rPr lang="fr-FR" b="0" i="0" dirty="0" smtClean="0">
                <a:solidFill>
                  <a:srgbClr val="00008B"/>
                </a:solidFill>
                <a:effectLst/>
                <a:latin typeface="inherit"/>
              </a:rPr>
              <a:t>NOT NULL</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a:t>
            </a:r>
          </a:p>
          <a:p>
            <a:pPr marL="266700" fontAlgn="base"/>
            <a:r>
              <a:rPr lang="fr-FR" b="0" i="0" dirty="0" err="1" smtClean="0">
                <a:solidFill>
                  <a:srgbClr val="800080"/>
                </a:solidFill>
                <a:effectLst/>
                <a:latin typeface="Verdana" panose="020B0604030504040204" pitchFamily="34" charset="0"/>
              </a:rPr>
              <a:t>Sw_NbPortsMb</a:t>
            </a:r>
            <a:r>
              <a:rPr lang="fr-FR" b="0" i="0" dirty="0" smtClean="0">
                <a:solidFill>
                  <a:srgbClr val="006FE0"/>
                </a:solidFill>
                <a:effectLst/>
                <a:latin typeface="inherit"/>
              </a:rPr>
              <a:t> </a:t>
            </a:r>
            <a:r>
              <a:rPr lang="fr-FR" b="0" i="0" dirty="0" smtClean="0">
                <a:solidFill>
                  <a:srgbClr val="000080"/>
                </a:solidFill>
                <a:effectLst/>
                <a:latin typeface="inherit"/>
              </a:rPr>
              <a:t>INT</a:t>
            </a:r>
            <a:r>
              <a:rPr lang="fr-FR" b="0" i="0" dirty="0" smtClean="0">
                <a:solidFill>
                  <a:srgbClr val="006FE0"/>
                </a:solidFill>
                <a:effectLst/>
                <a:latin typeface="inherit"/>
              </a:rPr>
              <a:t> </a:t>
            </a:r>
            <a:r>
              <a:rPr lang="fr-FR" b="0" i="0" dirty="0" smtClean="0">
                <a:solidFill>
                  <a:srgbClr val="00008B"/>
                </a:solidFill>
                <a:effectLst/>
                <a:latin typeface="inherit"/>
              </a:rPr>
              <a:t>NOT NULL</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a:t>
            </a:r>
          </a:p>
          <a:p>
            <a:pPr marL="266700" fontAlgn="base"/>
            <a:r>
              <a:rPr lang="fr-FR" b="0" i="0" dirty="0" err="1" smtClean="0">
                <a:solidFill>
                  <a:srgbClr val="800080"/>
                </a:solidFill>
                <a:effectLst/>
                <a:latin typeface="Verdana" panose="020B0604030504040204" pitchFamily="34" charset="0"/>
              </a:rPr>
              <a:t>Sw_NbPortsGb</a:t>
            </a:r>
            <a:r>
              <a:rPr lang="fr-FR" b="0" i="0" dirty="0" smtClean="0">
                <a:solidFill>
                  <a:srgbClr val="006FE0"/>
                </a:solidFill>
                <a:effectLst/>
                <a:latin typeface="inherit"/>
              </a:rPr>
              <a:t> </a:t>
            </a:r>
            <a:r>
              <a:rPr lang="fr-FR" b="0" i="0" dirty="0" smtClean="0">
                <a:solidFill>
                  <a:srgbClr val="000080"/>
                </a:solidFill>
                <a:effectLst/>
                <a:latin typeface="inherit"/>
              </a:rPr>
              <a:t>INT</a:t>
            </a:r>
            <a:r>
              <a:rPr lang="fr-FR" b="0" i="0" dirty="0" smtClean="0">
                <a:solidFill>
                  <a:srgbClr val="006FE0"/>
                </a:solidFill>
                <a:effectLst/>
                <a:latin typeface="inherit"/>
              </a:rPr>
              <a:t> </a:t>
            </a:r>
            <a:r>
              <a:rPr lang="fr-FR" b="0" i="0" dirty="0" smtClean="0">
                <a:solidFill>
                  <a:srgbClr val="00008B"/>
                </a:solidFill>
                <a:effectLst/>
                <a:latin typeface="inherit"/>
              </a:rPr>
              <a:t>NOT NULL</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a:t>
            </a:r>
          </a:p>
          <a:p>
            <a:pPr marL="266700" fontAlgn="base"/>
            <a:endParaRPr lang="fr-FR" b="0" i="0" dirty="0" smtClean="0">
              <a:solidFill>
                <a:srgbClr val="00008B"/>
              </a:solidFill>
              <a:effectLst/>
              <a:latin typeface="inherit"/>
            </a:endParaRPr>
          </a:p>
          <a:p>
            <a:pPr marL="266700" fontAlgn="base"/>
            <a:r>
              <a:rPr lang="fr-FR" b="0" i="0" dirty="0" smtClean="0">
                <a:solidFill>
                  <a:srgbClr val="00008B"/>
                </a:solidFill>
                <a:effectLst/>
                <a:latin typeface="inherit"/>
              </a:rPr>
              <a:t>FOREIGN KEY</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a:t>
            </a:r>
            <a:r>
              <a:rPr lang="fr-FR" b="0" i="0" dirty="0" err="1" smtClean="0">
                <a:solidFill>
                  <a:srgbClr val="800080"/>
                </a:solidFill>
                <a:effectLst/>
                <a:latin typeface="Verdana" panose="020B0604030504040204" pitchFamily="34" charset="0"/>
              </a:rPr>
              <a:t>Sw_NumFabr</a:t>
            </a:r>
            <a:r>
              <a:rPr lang="fr-FR" b="0" i="0" dirty="0" smtClean="0">
                <a:solidFill>
                  <a:srgbClr val="800080"/>
                </a:solidFill>
                <a:effectLst/>
                <a:latin typeface="Verdana" panose="020B0604030504040204" pitchFamily="34" charset="0"/>
              </a:rPr>
              <a:t>)</a:t>
            </a:r>
            <a:r>
              <a:rPr lang="fr-FR" b="0" i="0" dirty="0" smtClean="0">
                <a:solidFill>
                  <a:srgbClr val="006FE0"/>
                </a:solidFill>
                <a:effectLst/>
                <a:latin typeface="inherit"/>
              </a:rPr>
              <a:t> </a:t>
            </a:r>
            <a:r>
              <a:rPr lang="fr-FR" b="0" i="0" dirty="0" smtClean="0">
                <a:solidFill>
                  <a:srgbClr val="00008B"/>
                </a:solidFill>
                <a:effectLst/>
                <a:latin typeface="inherit"/>
              </a:rPr>
              <a:t>REFERENCES</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Fabricants(</a:t>
            </a:r>
            <a:r>
              <a:rPr lang="fr-FR" b="0" i="0" dirty="0" err="1" smtClean="0">
                <a:solidFill>
                  <a:srgbClr val="800080"/>
                </a:solidFill>
                <a:effectLst/>
                <a:latin typeface="Verdana" panose="020B0604030504040204" pitchFamily="34" charset="0"/>
              </a:rPr>
              <a:t>F_Num</a:t>
            </a:r>
            <a:r>
              <a:rPr lang="fr-FR" b="0" i="0" dirty="0" smtClean="0">
                <a:solidFill>
                  <a:srgbClr val="800080"/>
                </a:solidFill>
                <a:effectLst/>
                <a:latin typeface="Verdana" panose="020B0604030504040204" pitchFamily="34" charset="0"/>
              </a:rPr>
              <a:t>)</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a:t>
            </a:r>
          </a:p>
          <a:p>
            <a:pPr marL="266700" fontAlgn="base"/>
            <a:r>
              <a:rPr lang="fr-FR" b="0" i="0" dirty="0" smtClean="0">
                <a:solidFill>
                  <a:srgbClr val="00008B"/>
                </a:solidFill>
                <a:effectLst/>
                <a:latin typeface="inherit"/>
              </a:rPr>
              <a:t>FOREIGN KEY</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a:t>
            </a:r>
            <a:r>
              <a:rPr lang="fr-FR" b="0" i="0" dirty="0" err="1" smtClean="0">
                <a:solidFill>
                  <a:srgbClr val="800080"/>
                </a:solidFill>
                <a:effectLst/>
                <a:latin typeface="Verdana" panose="020B0604030504040204" pitchFamily="34" charset="0"/>
              </a:rPr>
              <a:t>Sw_NumBat</a:t>
            </a:r>
            <a:r>
              <a:rPr lang="fr-FR" b="0" i="0" dirty="0" smtClean="0">
                <a:solidFill>
                  <a:srgbClr val="800080"/>
                </a:solidFill>
                <a:effectLst/>
                <a:latin typeface="Verdana" panose="020B0604030504040204" pitchFamily="34" charset="0"/>
              </a:rPr>
              <a:t>)</a:t>
            </a:r>
            <a:r>
              <a:rPr lang="fr-FR" b="0" i="0" dirty="0" smtClean="0">
                <a:solidFill>
                  <a:srgbClr val="006FE0"/>
                </a:solidFill>
                <a:effectLst/>
                <a:latin typeface="inherit"/>
              </a:rPr>
              <a:t> </a:t>
            </a:r>
            <a:r>
              <a:rPr lang="fr-FR" b="0" i="0" dirty="0" smtClean="0">
                <a:solidFill>
                  <a:srgbClr val="00008B"/>
                </a:solidFill>
                <a:effectLst/>
                <a:latin typeface="inherit"/>
              </a:rPr>
              <a:t>REFERENCES</a:t>
            </a:r>
            <a:r>
              <a:rPr lang="fr-FR" b="0" i="0" dirty="0" smtClean="0">
                <a:solidFill>
                  <a:srgbClr val="006FE0"/>
                </a:solidFill>
                <a:effectLst/>
                <a:latin typeface="inherit"/>
              </a:rPr>
              <a:t>   </a:t>
            </a:r>
            <a:r>
              <a:rPr lang="fr-FR" b="0" i="0" dirty="0" err="1" smtClean="0">
                <a:solidFill>
                  <a:srgbClr val="800080"/>
                </a:solidFill>
                <a:effectLst/>
                <a:latin typeface="Verdana" panose="020B0604030504040204" pitchFamily="34" charset="0"/>
              </a:rPr>
              <a:t>Batiments</a:t>
            </a:r>
            <a:r>
              <a:rPr lang="fr-FR" b="0" i="0" dirty="0" smtClean="0">
                <a:solidFill>
                  <a:srgbClr val="800080"/>
                </a:solidFill>
                <a:effectLst/>
                <a:latin typeface="Verdana" panose="020B0604030504040204" pitchFamily="34" charset="0"/>
              </a:rPr>
              <a:t>(</a:t>
            </a:r>
            <a:r>
              <a:rPr lang="fr-FR" b="0" i="0" dirty="0" err="1" smtClean="0">
                <a:solidFill>
                  <a:srgbClr val="800080"/>
                </a:solidFill>
                <a:effectLst/>
                <a:latin typeface="Verdana" panose="020B0604030504040204" pitchFamily="34" charset="0"/>
              </a:rPr>
              <a:t>Bat_Num</a:t>
            </a:r>
            <a:r>
              <a:rPr lang="fr-FR" b="0" i="0" dirty="0" smtClean="0">
                <a:solidFill>
                  <a:srgbClr val="800080"/>
                </a:solidFill>
                <a:effectLst/>
                <a:latin typeface="Verdana" panose="020B0604030504040204" pitchFamily="34" charset="0"/>
              </a:rPr>
              <a:t>)</a:t>
            </a:r>
          </a:p>
          <a:p>
            <a:pPr fontAlgn="base"/>
            <a:r>
              <a:rPr lang="fr-FR" b="0" i="0" dirty="0" smtClean="0">
                <a:solidFill>
                  <a:srgbClr val="800080"/>
                </a:solidFill>
                <a:effectLst/>
                <a:latin typeface="Verdana" panose="020B0604030504040204" pitchFamily="34" charset="0"/>
              </a:rPr>
              <a:t>)</a:t>
            </a:r>
          </a:p>
          <a:p>
            <a:pPr fontAlgn="base"/>
            <a:r>
              <a:rPr lang="fr-FR" b="0" i="0" dirty="0" smtClean="0">
                <a:solidFill>
                  <a:srgbClr val="006FE0"/>
                </a:solidFill>
                <a:effectLst/>
                <a:latin typeface="inherit"/>
              </a:rPr>
              <a:t> </a:t>
            </a:r>
            <a:r>
              <a:rPr lang="fr-FR" b="0" i="0" dirty="0" smtClean="0">
                <a:solidFill>
                  <a:srgbClr val="00008B"/>
                </a:solidFill>
                <a:effectLst/>
                <a:latin typeface="inherit"/>
              </a:rPr>
              <a:t>ENGINE</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a:t>
            </a:r>
            <a:r>
              <a:rPr lang="fr-FR" b="0" i="0" dirty="0" smtClean="0">
                <a:solidFill>
                  <a:srgbClr val="006FE0"/>
                </a:solidFill>
                <a:effectLst/>
                <a:latin typeface="inherit"/>
              </a:rPr>
              <a:t> </a:t>
            </a:r>
            <a:r>
              <a:rPr lang="fr-FR" b="0" i="0" dirty="0" err="1" smtClean="0">
                <a:solidFill>
                  <a:srgbClr val="000080"/>
                </a:solidFill>
                <a:effectLst/>
                <a:latin typeface="inherit"/>
              </a:rPr>
              <a:t>InnoDB</a:t>
            </a:r>
            <a:r>
              <a:rPr lang="fr-FR" b="0" i="0" dirty="0" smtClean="0">
                <a:solidFill>
                  <a:srgbClr val="006FE0"/>
                </a:solidFill>
                <a:effectLst/>
                <a:latin typeface="inherit"/>
              </a:rPr>
              <a:t> </a:t>
            </a:r>
            <a:r>
              <a:rPr lang="fr-FR" b="0" i="0" dirty="0" smtClean="0">
                <a:solidFill>
                  <a:srgbClr val="00008B"/>
                </a:solidFill>
                <a:effectLst/>
                <a:latin typeface="inherit"/>
              </a:rPr>
              <a:t>CHARACTER SET</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latin1</a:t>
            </a:r>
            <a:r>
              <a:rPr lang="fr-FR" b="0" i="0" dirty="0" smtClean="0">
                <a:solidFill>
                  <a:srgbClr val="006FE0"/>
                </a:solidFill>
                <a:effectLst/>
                <a:latin typeface="inherit"/>
              </a:rPr>
              <a:t> </a:t>
            </a:r>
            <a:r>
              <a:rPr lang="fr-FR" b="0" i="0" dirty="0" smtClean="0">
                <a:solidFill>
                  <a:srgbClr val="00008B"/>
                </a:solidFill>
                <a:effectLst/>
                <a:latin typeface="inherit"/>
              </a:rPr>
              <a:t>COLLATE</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latin1_bin</a:t>
            </a:r>
            <a:r>
              <a:rPr lang="fr-FR" b="0" i="0" dirty="0" smtClean="0">
                <a:solidFill>
                  <a:srgbClr val="006FE0"/>
                </a:solidFill>
                <a:effectLst/>
                <a:latin typeface="inherit"/>
              </a:rPr>
              <a:t> </a:t>
            </a:r>
            <a:r>
              <a:rPr lang="fr-FR" b="0" i="0" dirty="0" smtClean="0">
                <a:solidFill>
                  <a:srgbClr val="800080"/>
                </a:solidFill>
                <a:effectLst/>
                <a:latin typeface="Verdana" panose="020B0604030504040204" pitchFamily="34" charset="0"/>
              </a:rPr>
              <a:t>;</a:t>
            </a:r>
            <a:endParaRPr lang="fr-FR" b="0" i="0" dirty="0">
              <a:solidFill>
                <a:srgbClr val="800080"/>
              </a:solidFill>
              <a:effectLst/>
              <a:latin typeface="Verdana" panose="020B0604030504040204" pitchFamily="34" charset="0"/>
            </a:endParaRPr>
          </a:p>
        </p:txBody>
      </p:sp>
    </p:spTree>
    <p:extLst>
      <p:ext uri="{BB962C8B-B14F-4D97-AF65-F5344CB8AC3E}">
        <p14:creationId xmlns:p14="http://schemas.microsoft.com/office/powerpoint/2010/main" val="1563684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FF00"/>
                </a:solidFill>
              </a:rPr>
              <a:t>Commentez votre </a:t>
            </a:r>
            <a:r>
              <a:rPr lang="fr-FR" b="1" dirty="0" smtClean="0">
                <a:solidFill>
                  <a:srgbClr val="FFFF00"/>
                </a:solidFill>
              </a:rPr>
              <a:t>script</a:t>
            </a:r>
            <a:endParaRPr lang="fr-FR" b="1" dirty="0">
              <a:solidFill>
                <a:srgbClr val="FFFF00"/>
              </a:solidFill>
            </a:endParaRPr>
          </a:p>
        </p:txBody>
      </p:sp>
      <p:sp>
        <p:nvSpPr>
          <p:cNvPr id="3" name="Espace réservé du contenu 2"/>
          <p:cNvSpPr>
            <a:spLocks noGrp="1"/>
          </p:cNvSpPr>
          <p:nvPr>
            <p:ph idx="1"/>
          </p:nvPr>
        </p:nvSpPr>
        <p:spPr>
          <a:xfrm>
            <a:off x="494554" y="2527300"/>
            <a:ext cx="10567146" cy="863600"/>
          </a:xfrm>
        </p:spPr>
        <p:txBody>
          <a:bodyPr/>
          <a:lstStyle/>
          <a:p>
            <a:r>
              <a:rPr lang="fr-FR" b="1" dirty="0" smtClean="0"/>
              <a:t>Il est conseillé de commenter un script SQL pour </a:t>
            </a:r>
            <a:r>
              <a:rPr lang="fr-FR" b="1" dirty="0"/>
              <a:t>mieux s’y retrouver lorsqu’il y a de </a:t>
            </a:r>
            <a:r>
              <a:rPr lang="fr-FR" b="1" dirty="0" smtClean="0"/>
              <a:t>requêtes complexes</a:t>
            </a:r>
          </a:p>
        </p:txBody>
      </p:sp>
      <p:sp>
        <p:nvSpPr>
          <p:cNvPr id="4" name="Rectangle 3"/>
          <p:cNvSpPr/>
          <p:nvPr/>
        </p:nvSpPr>
        <p:spPr>
          <a:xfrm>
            <a:off x="761254" y="3228990"/>
            <a:ext cx="3736920" cy="369332"/>
          </a:xfrm>
          <a:prstGeom prst="rect">
            <a:avLst/>
          </a:prstGeom>
        </p:spPr>
        <p:txBody>
          <a:bodyPr wrap="none">
            <a:spAutoFit/>
          </a:bodyPr>
          <a:lstStyle/>
          <a:p>
            <a:pPr fontAlgn="base"/>
            <a:r>
              <a:rPr lang="fr-FR" b="1" i="0" dirty="0" smtClean="0">
                <a:solidFill>
                  <a:schemeClr val="accent2"/>
                </a:solidFill>
                <a:effectLst/>
                <a:latin typeface="Helvetica Neue"/>
              </a:rPr>
              <a:t>1- Commentaire double tiret : - - </a:t>
            </a:r>
            <a:endParaRPr lang="fr-FR" b="1" i="0" dirty="0">
              <a:solidFill>
                <a:schemeClr val="accent2"/>
              </a:solidFill>
              <a:effectLst/>
              <a:latin typeface="Helvetica Neue"/>
            </a:endParaRPr>
          </a:p>
        </p:txBody>
      </p:sp>
      <p:sp>
        <p:nvSpPr>
          <p:cNvPr id="6" name="Rectangle 5"/>
          <p:cNvSpPr/>
          <p:nvPr/>
        </p:nvSpPr>
        <p:spPr>
          <a:xfrm>
            <a:off x="967574" y="3708400"/>
            <a:ext cx="6474626" cy="1046440"/>
          </a:xfrm>
          <a:prstGeom prst="rect">
            <a:avLst/>
          </a:prstGeom>
        </p:spPr>
        <p:txBody>
          <a:bodyPr wrap="square">
            <a:spAutoFit/>
          </a:bodyPr>
          <a:lstStyle/>
          <a:p>
            <a:pPr lvl="0" eaLnBrk="0" fontAlgn="base" hangingPunct="0">
              <a:spcBef>
                <a:spcPct val="0"/>
              </a:spcBef>
              <a:spcAft>
                <a:spcPct val="0"/>
              </a:spcAft>
            </a:pPr>
            <a:r>
              <a:rPr kumimoji="0" lang="fr-FR" sz="2000" b="1"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Exemple :</a:t>
            </a:r>
          </a:p>
          <a:p>
            <a:pPr lvl="0" eaLnBrk="0" fontAlgn="base" hangingPunct="0">
              <a:spcBef>
                <a:spcPct val="0"/>
              </a:spcBef>
              <a:spcAft>
                <a:spcPct val="0"/>
              </a:spcAft>
            </a:pPr>
            <a:endParaRPr kumimoji="0" lang="fr-FR" sz="600"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endParaRPr>
          </a:p>
          <a:p>
            <a:pPr marL="533400" lvl="0" eaLnBrk="0" fontAlgn="base" hangingPunct="0">
              <a:spcBef>
                <a:spcPct val="0"/>
              </a:spcBef>
              <a:spcAft>
                <a:spcPct val="0"/>
              </a:spcAft>
            </a:pPr>
            <a:r>
              <a:rPr kumimoji="0" lang="fr-FR"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SELECT *   </a:t>
            </a: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tout sélectionner </a:t>
            </a:r>
          </a:p>
          <a:p>
            <a:pPr marL="533400" lvl="0" eaLnBrk="0" fontAlgn="base" hangingPunct="0">
              <a:spcBef>
                <a:spcPct val="0"/>
              </a:spcBef>
              <a:spcAft>
                <a:spcPct val="0"/>
              </a:spcAft>
            </a:pPr>
            <a:r>
              <a:rPr kumimoji="0" lang="fr-FR"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FROM table1 </a:t>
            </a: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a:t>
            </a:r>
            <a:r>
              <a:rPr kumimoji="0" lang="fr-FR"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 </a:t>
            </a: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dans la table "table1</a:t>
            </a:r>
            <a:endParaRPr lang="fr-FR" dirty="0">
              <a:solidFill>
                <a:srgbClr val="00B050"/>
              </a:solidFill>
              <a:latin typeface="Times New Roman" panose="02020603050405020304" pitchFamily="18" charset="0"/>
              <a:cs typeface="Times New Roman" panose="02020603050405020304" pitchFamily="18" charset="0"/>
            </a:endParaRPr>
          </a:p>
        </p:txBody>
      </p:sp>
      <p:sp>
        <p:nvSpPr>
          <p:cNvPr id="7" name="Rectangle 6"/>
          <p:cNvSpPr/>
          <p:nvPr/>
        </p:nvSpPr>
        <p:spPr>
          <a:xfrm>
            <a:off x="6463554" y="3162104"/>
            <a:ext cx="3647152" cy="369332"/>
          </a:xfrm>
          <a:prstGeom prst="rect">
            <a:avLst/>
          </a:prstGeom>
        </p:spPr>
        <p:txBody>
          <a:bodyPr wrap="none">
            <a:spAutoFit/>
          </a:bodyPr>
          <a:lstStyle/>
          <a:p>
            <a:pPr fontAlgn="base"/>
            <a:r>
              <a:rPr lang="fr-FR" b="1" i="0" dirty="0" smtClean="0">
                <a:solidFill>
                  <a:schemeClr val="accent2"/>
                </a:solidFill>
                <a:effectLst/>
                <a:latin typeface="Helvetica Neue"/>
              </a:rPr>
              <a:t>2- Commentaire double tiret : # </a:t>
            </a:r>
            <a:endParaRPr lang="fr-FR" b="1" i="0" dirty="0">
              <a:solidFill>
                <a:schemeClr val="accent2"/>
              </a:solidFill>
              <a:effectLst/>
              <a:latin typeface="Helvetica Neue"/>
            </a:endParaRPr>
          </a:p>
        </p:txBody>
      </p:sp>
      <p:sp>
        <p:nvSpPr>
          <p:cNvPr id="8" name="Rectangle 7"/>
          <p:cNvSpPr/>
          <p:nvPr/>
        </p:nvSpPr>
        <p:spPr>
          <a:xfrm>
            <a:off x="6339674" y="3622015"/>
            <a:ext cx="6474626" cy="1061829"/>
          </a:xfrm>
          <a:prstGeom prst="rect">
            <a:avLst/>
          </a:prstGeom>
        </p:spPr>
        <p:txBody>
          <a:bodyPr wrap="square">
            <a:spAutoFit/>
          </a:bodyPr>
          <a:lstStyle/>
          <a:p>
            <a:pPr lvl="0" eaLnBrk="0" fontAlgn="base" hangingPunct="0">
              <a:spcBef>
                <a:spcPct val="0"/>
              </a:spcBef>
              <a:spcAft>
                <a:spcPct val="0"/>
              </a:spcAft>
            </a:pPr>
            <a:r>
              <a:rPr kumimoji="0" lang="fr-FR" sz="2000" b="1"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Exemple :</a:t>
            </a:r>
          </a:p>
          <a:p>
            <a:pPr lvl="0" eaLnBrk="0" fontAlgn="base" hangingPunct="0">
              <a:spcBef>
                <a:spcPct val="0"/>
              </a:spcBef>
              <a:spcAft>
                <a:spcPct val="0"/>
              </a:spcAft>
            </a:pPr>
            <a:endParaRPr kumimoji="0" lang="fr-FR" sz="700"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endParaRPr>
          </a:p>
          <a:p>
            <a:pPr marL="533400" lvl="0" eaLnBrk="0" fontAlgn="base" hangingPunct="0">
              <a:spcBef>
                <a:spcPct val="0"/>
              </a:spcBef>
              <a:spcAft>
                <a:spcPct val="0"/>
              </a:spcAft>
            </a:pPr>
            <a:r>
              <a:rPr kumimoji="0" lang="fr-FR"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SELECT *     </a:t>
            </a: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a:t>
            </a:r>
            <a:r>
              <a:rPr kumimoji="0" lang="fr-FR"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 </a:t>
            </a: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tout sélectionner </a:t>
            </a:r>
          </a:p>
          <a:p>
            <a:pPr marL="533400" lvl="0" eaLnBrk="0" fontAlgn="base" hangingPunct="0">
              <a:spcBef>
                <a:spcPct val="0"/>
              </a:spcBef>
              <a:spcAft>
                <a:spcPct val="0"/>
              </a:spcAft>
            </a:pPr>
            <a:r>
              <a:rPr kumimoji="0" lang="fr-FR"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FROM table1 </a:t>
            </a: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a:t>
            </a:r>
            <a:r>
              <a:rPr kumimoji="0" lang="fr-FR"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 </a:t>
            </a: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dans la table « table1 »</a:t>
            </a:r>
            <a:endParaRPr lang="fr-FR" dirty="0">
              <a:solidFill>
                <a:srgbClr val="00B05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435975" y="4879171"/>
            <a:ext cx="4006225" cy="369332"/>
          </a:xfrm>
          <a:prstGeom prst="rect">
            <a:avLst/>
          </a:prstGeom>
        </p:spPr>
        <p:txBody>
          <a:bodyPr wrap="none">
            <a:spAutoFit/>
          </a:bodyPr>
          <a:lstStyle/>
          <a:p>
            <a:pPr fontAlgn="base"/>
            <a:r>
              <a:rPr lang="fr-FR" b="1" i="0" dirty="0" smtClean="0">
                <a:solidFill>
                  <a:schemeClr val="accent2"/>
                </a:solidFill>
                <a:effectLst/>
                <a:latin typeface="Helvetica Neue"/>
              </a:rPr>
              <a:t>3- Commentaire multi-ligne : /* et */</a:t>
            </a:r>
            <a:endParaRPr lang="fr-FR" b="1" i="0" dirty="0">
              <a:solidFill>
                <a:schemeClr val="accent2"/>
              </a:solidFill>
              <a:effectLst/>
              <a:latin typeface="Helvetica Neue"/>
            </a:endParaRPr>
          </a:p>
        </p:txBody>
      </p:sp>
      <p:sp>
        <p:nvSpPr>
          <p:cNvPr id="10" name="Rectangle 9"/>
          <p:cNvSpPr/>
          <p:nvPr/>
        </p:nvSpPr>
        <p:spPr>
          <a:xfrm>
            <a:off x="2984941" y="5295890"/>
            <a:ext cx="6474626" cy="1415772"/>
          </a:xfrm>
          <a:prstGeom prst="rect">
            <a:avLst/>
          </a:prstGeom>
        </p:spPr>
        <p:txBody>
          <a:bodyPr wrap="square">
            <a:spAutoFit/>
          </a:bodyPr>
          <a:lstStyle/>
          <a:p>
            <a:pPr marL="533400" lvl="0" eaLnBrk="0" fontAlgn="base" hangingPunct="0">
              <a:spcBef>
                <a:spcPct val="0"/>
              </a:spcBef>
              <a:spcAft>
                <a:spcPct val="0"/>
              </a:spcAft>
            </a:pPr>
            <a:r>
              <a:rPr kumimoji="0" lang="fr-FR" sz="1600"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SELECT *  </a:t>
            </a:r>
          </a:p>
          <a:p>
            <a:pPr marL="533400" lvl="0" eaLnBrk="0" fontAlgn="base" hangingPunct="0">
              <a:spcBef>
                <a:spcPct val="0"/>
              </a:spcBef>
              <a:spcAft>
                <a:spcPct val="0"/>
              </a:spcAft>
            </a:pPr>
            <a:r>
              <a:rPr kumimoji="0" lang="fr-FR" sz="1600"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FROM table1 </a:t>
            </a:r>
          </a:p>
          <a:p>
            <a:pPr marL="533400" lvl="0" eaLnBrk="0" fontAlgn="base" hangingPunct="0">
              <a:spcBef>
                <a:spcPct val="0"/>
              </a:spcBef>
              <a:spcAft>
                <a:spcPct val="0"/>
              </a:spcAft>
            </a:pP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a:t>
            </a:r>
            <a:r>
              <a:rPr kumimoji="0" lang="fr-FR"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 </a:t>
            </a: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tout sélectionner</a:t>
            </a:r>
          </a:p>
          <a:p>
            <a:pPr marL="533400" lvl="0" eaLnBrk="0" fontAlgn="base" hangingPunct="0">
              <a:spcBef>
                <a:spcPct val="0"/>
              </a:spcBef>
              <a:spcAft>
                <a:spcPct val="0"/>
              </a:spcAft>
            </a:pP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dans la table </a:t>
            </a:r>
          </a:p>
          <a:p>
            <a:pPr marL="533400" lvl="0" eaLnBrk="0" fontAlgn="base" hangingPunct="0">
              <a:spcBef>
                <a:spcPct val="0"/>
              </a:spcBef>
              <a:spcAft>
                <a:spcPct val="0"/>
              </a:spcAft>
            </a:pP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table1 » </a:t>
            </a:r>
            <a:r>
              <a:rPr kumimoji="0" lang="fr-FR" b="0" i="0" u="none" strike="noStrike" cap="none" normalizeH="0" baseline="0" dirty="0" smtClean="0">
                <a:ln>
                  <a:noFill/>
                </a:ln>
                <a:solidFill>
                  <a:srgbClr val="373737"/>
                </a:solidFill>
                <a:effectLst/>
                <a:latin typeface="Times New Roman" panose="02020603050405020304" pitchFamily="18" charset="0"/>
                <a:cs typeface="Times New Roman" panose="02020603050405020304" pitchFamily="18" charset="0"/>
              </a:rPr>
              <a:t> </a:t>
            </a:r>
            <a:r>
              <a:rPr kumimoji="0" lang="fr-FR"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a:t>
            </a:r>
            <a:endParaRPr lang="fr-FR"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482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4800" b="1" dirty="0" smtClean="0">
                <a:solidFill>
                  <a:srgbClr val="FFFF00"/>
                </a:solidFill>
              </a:rPr>
              <a:t>Conseil </a:t>
            </a:r>
            <a:endParaRPr lang="fr-FR" sz="4800" b="1" dirty="0">
              <a:solidFill>
                <a:srgbClr val="FFFF00"/>
              </a:solidFill>
            </a:endParaRPr>
          </a:p>
        </p:txBody>
      </p:sp>
      <p:sp>
        <p:nvSpPr>
          <p:cNvPr id="3" name="Espace réservé du contenu 2"/>
          <p:cNvSpPr>
            <a:spLocks noGrp="1"/>
          </p:cNvSpPr>
          <p:nvPr>
            <p:ph idx="1"/>
          </p:nvPr>
        </p:nvSpPr>
        <p:spPr>
          <a:xfrm>
            <a:off x="1320054" y="3479800"/>
            <a:ext cx="8825659" cy="1866900"/>
          </a:xfrm>
        </p:spPr>
        <p:txBody>
          <a:bodyPr>
            <a:noAutofit/>
          </a:bodyPr>
          <a:lstStyle/>
          <a:p>
            <a:pPr marL="0" indent="0" algn="ctr">
              <a:buNone/>
            </a:pPr>
            <a:r>
              <a:rPr lang="fr-FR" sz="2800" b="1" dirty="0">
                <a:solidFill>
                  <a:srgbClr val="00B050"/>
                </a:solidFill>
              </a:rPr>
              <a:t>Documentations </a:t>
            </a:r>
            <a:r>
              <a:rPr lang="fr-FR" sz="2800" b="1" dirty="0" smtClean="0">
                <a:solidFill>
                  <a:srgbClr val="00B050"/>
                </a:solidFill>
              </a:rPr>
              <a:t>officielle</a:t>
            </a:r>
          </a:p>
          <a:p>
            <a:pPr marL="0" indent="0" algn="ctr">
              <a:buNone/>
            </a:pPr>
            <a:r>
              <a:rPr lang="fr-FR" sz="4800" dirty="0">
                <a:solidFill>
                  <a:schemeClr val="accent2"/>
                </a:solidFill>
              </a:rPr>
              <a:t>http://dev.mysql.com/doc/</a:t>
            </a:r>
          </a:p>
          <a:p>
            <a:pPr marL="0" indent="0" algn="ctr">
              <a:buNone/>
            </a:pPr>
            <a:endParaRPr lang="fr-FR" sz="2800" dirty="0">
              <a:solidFill>
                <a:schemeClr val="accent2"/>
              </a:solidFill>
            </a:endParaRPr>
          </a:p>
        </p:txBody>
      </p:sp>
    </p:spTree>
    <p:extLst>
      <p:ext uri="{BB962C8B-B14F-4D97-AF65-F5344CB8AC3E}">
        <p14:creationId xmlns:p14="http://schemas.microsoft.com/office/powerpoint/2010/main" val="3976131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FF00"/>
                </a:solidFill>
              </a:rPr>
              <a:t>Qu’est-ce qu’un script SQL </a:t>
            </a:r>
          </a:p>
        </p:txBody>
      </p:sp>
      <p:sp>
        <p:nvSpPr>
          <p:cNvPr id="3" name="Espace réservé du contenu 2"/>
          <p:cNvSpPr>
            <a:spLocks noGrp="1"/>
          </p:cNvSpPr>
          <p:nvPr>
            <p:ph idx="1"/>
          </p:nvPr>
        </p:nvSpPr>
        <p:spPr>
          <a:xfrm>
            <a:off x="761254" y="2603500"/>
            <a:ext cx="10503646" cy="4025900"/>
          </a:xfrm>
        </p:spPr>
        <p:txBody>
          <a:bodyPr>
            <a:noAutofit/>
          </a:bodyPr>
          <a:lstStyle/>
          <a:p>
            <a:pPr>
              <a:lnSpc>
                <a:spcPct val="200000"/>
              </a:lnSpc>
            </a:pPr>
            <a:r>
              <a:rPr lang="fr-FR" sz="2400" dirty="0"/>
              <a:t>Un script </a:t>
            </a:r>
            <a:r>
              <a:rPr lang="fr-FR" sz="2400" b="1" dirty="0"/>
              <a:t>SQL</a:t>
            </a:r>
            <a:r>
              <a:rPr lang="fr-FR" sz="2400" dirty="0"/>
              <a:t> est un fichier </a:t>
            </a:r>
            <a:r>
              <a:rPr lang="fr-FR" sz="2400" dirty="0" smtClean="0"/>
              <a:t> texte ayant </a:t>
            </a:r>
            <a:r>
              <a:rPr lang="fr-FR" sz="2400" dirty="0"/>
              <a:t>l’extension </a:t>
            </a:r>
            <a:r>
              <a:rPr lang="fr-FR" sz="2400" b="1" dirty="0"/>
              <a:t>“.</a:t>
            </a:r>
            <a:r>
              <a:rPr lang="fr-FR" sz="2400" b="1" dirty="0" err="1"/>
              <a:t>sql</a:t>
            </a:r>
            <a:r>
              <a:rPr lang="fr-FR" sz="2400" b="1" dirty="0" smtClean="0"/>
              <a:t>”.</a:t>
            </a:r>
          </a:p>
          <a:p>
            <a:pPr>
              <a:lnSpc>
                <a:spcPct val="200000"/>
              </a:lnSpc>
            </a:pPr>
            <a:r>
              <a:rPr lang="fr-FR" sz="2400" dirty="0" smtClean="0"/>
              <a:t>Il contient  </a:t>
            </a:r>
            <a:r>
              <a:rPr lang="fr-FR" sz="2400" dirty="0"/>
              <a:t>une suite de requêtes </a:t>
            </a:r>
            <a:r>
              <a:rPr lang="fr-FR" sz="2400" b="1" dirty="0"/>
              <a:t>SQL</a:t>
            </a:r>
            <a:r>
              <a:rPr lang="fr-FR" sz="2400" dirty="0"/>
              <a:t> permettant d’effectuer différentes </a:t>
            </a:r>
            <a:r>
              <a:rPr lang="fr-FR" sz="2400" dirty="0" smtClean="0"/>
              <a:t>actions.</a:t>
            </a:r>
          </a:p>
          <a:p>
            <a:pPr>
              <a:lnSpc>
                <a:spcPct val="200000"/>
              </a:lnSpc>
            </a:pPr>
            <a:r>
              <a:rPr lang="fr-FR" sz="2400" dirty="0" smtClean="0"/>
              <a:t>Intérêt : Pouvoir </a:t>
            </a:r>
            <a:r>
              <a:rPr lang="fr-FR" sz="2400" dirty="0"/>
              <a:t>l’importer n’importe où sans devoir tout recréer manuellement.</a:t>
            </a:r>
          </a:p>
        </p:txBody>
      </p:sp>
    </p:spTree>
    <p:extLst>
      <p:ext uri="{BB962C8B-B14F-4D97-AF65-F5344CB8AC3E}">
        <p14:creationId xmlns:p14="http://schemas.microsoft.com/office/powerpoint/2010/main" val="2264073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630768"/>
            <a:ext cx="8761413" cy="1210732"/>
          </a:xfrm>
        </p:spPr>
        <p:txBody>
          <a:bodyPr/>
          <a:lstStyle/>
          <a:p>
            <a:pPr algn="ctr"/>
            <a:r>
              <a:rPr lang="fr-FR" b="1" dirty="0">
                <a:solidFill>
                  <a:srgbClr val="FFFF00"/>
                </a:solidFill>
              </a:rPr>
              <a:t>Les commandes SQL à connaître avant de </a:t>
            </a:r>
            <a:r>
              <a:rPr lang="fr-FR" b="1" dirty="0" smtClean="0">
                <a:solidFill>
                  <a:srgbClr val="FFFF00"/>
                </a:solidFill>
              </a:rPr>
              <a:t>commencer</a:t>
            </a:r>
            <a:endParaRPr lang="fr-FR" b="1" dirty="0">
              <a:solidFill>
                <a:srgbClr val="FFFF00"/>
              </a:solidFill>
            </a:endParaRPr>
          </a:p>
        </p:txBody>
      </p:sp>
      <p:sp>
        <p:nvSpPr>
          <p:cNvPr id="3" name="Espace réservé du contenu 2"/>
          <p:cNvSpPr>
            <a:spLocks noGrp="1"/>
          </p:cNvSpPr>
          <p:nvPr>
            <p:ph idx="1"/>
          </p:nvPr>
        </p:nvSpPr>
        <p:spPr>
          <a:xfrm>
            <a:off x="1294654" y="2600632"/>
            <a:ext cx="8825659" cy="488578"/>
          </a:xfrm>
        </p:spPr>
        <p:txBody>
          <a:bodyPr>
            <a:normAutofit/>
          </a:bodyPr>
          <a:lstStyle/>
          <a:p>
            <a:r>
              <a:rPr lang="fr-FR" b="1" dirty="0" smtClean="0"/>
              <a:t>Créer une </a:t>
            </a:r>
            <a:r>
              <a:rPr lang="fr-FR" b="1" dirty="0"/>
              <a:t>base de </a:t>
            </a:r>
            <a:r>
              <a:rPr lang="fr-FR" b="1" dirty="0" smtClean="0"/>
              <a:t>données :</a:t>
            </a:r>
          </a:p>
          <a:p>
            <a:endParaRPr lang="fr-FR" b="1" dirty="0" smtClean="0"/>
          </a:p>
          <a:p>
            <a:endParaRPr lang="fr-FR" b="1" dirty="0"/>
          </a:p>
          <a:p>
            <a:endParaRPr lang="fr-FR" b="1" dirty="0" smtClean="0"/>
          </a:p>
          <a:p>
            <a:endParaRPr lang="fr-FR" b="1" dirty="0" smtClean="0"/>
          </a:p>
          <a:p>
            <a:endParaRPr lang="fr-FR" b="1" dirty="0" smtClean="0"/>
          </a:p>
          <a:p>
            <a:endParaRPr lang="fr-FR" b="1" dirty="0" smtClean="0"/>
          </a:p>
          <a:p>
            <a:endParaRPr lang="fr-FR" b="1" dirty="0" smtClean="0"/>
          </a:p>
          <a:p>
            <a:endParaRPr lang="fr-FR" b="1" dirty="0"/>
          </a:p>
          <a:p>
            <a:endParaRPr lang="fr-FR" b="1" dirty="0" smtClean="0"/>
          </a:p>
          <a:p>
            <a:endParaRPr lang="fr-FR" b="1" dirty="0"/>
          </a:p>
          <a:p>
            <a:endParaRPr lang="fr-FR" b="1" dirty="0"/>
          </a:p>
        </p:txBody>
      </p:sp>
      <p:sp>
        <p:nvSpPr>
          <p:cNvPr id="5" name="Rectangle à coins arrondis 4"/>
          <p:cNvSpPr/>
          <p:nvPr/>
        </p:nvSpPr>
        <p:spPr>
          <a:xfrm>
            <a:off x="2063750" y="3089210"/>
            <a:ext cx="6822068"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CREATE       DATABASE      </a:t>
            </a:r>
            <a:r>
              <a:rPr lang="fr-FR" b="1" dirty="0" err="1" smtClean="0"/>
              <a:t>nom_base_de_données</a:t>
            </a:r>
            <a:r>
              <a:rPr lang="fr-FR" b="1" dirty="0" smtClean="0"/>
              <a:t> ;</a:t>
            </a:r>
            <a:endParaRPr lang="fr-FR" b="1" dirty="0"/>
          </a:p>
        </p:txBody>
      </p:sp>
      <p:sp>
        <p:nvSpPr>
          <p:cNvPr id="6" name="Rectangle 5"/>
          <p:cNvSpPr/>
          <p:nvPr/>
        </p:nvSpPr>
        <p:spPr>
          <a:xfrm>
            <a:off x="1746961" y="5773135"/>
            <a:ext cx="7455646" cy="584775"/>
          </a:xfrm>
          <a:prstGeom prst="rect">
            <a:avLst/>
          </a:prstGeom>
          <a:solidFill>
            <a:schemeClr val="tx1"/>
          </a:solidFill>
        </p:spPr>
        <p:txBody>
          <a:bodyPr wrap="square">
            <a:spAutoFit/>
          </a:bodyPr>
          <a:lstStyle/>
          <a:p>
            <a:r>
              <a:rPr lang="en-US" sz="1600" b="0" i="0" dirty="0" err="1" smtClean="0">
                <a:solidFill>
                  <a:srgbClr val="FFFFFF"/>
                </a:solidFill>
                <a:effectLst/>
                <a:latin typeface="Monaco"/>
              </a:rPr>
              <a:t>mysql</a:t>
            </a:r>
            <a:r>
              <a:rPr lang="en-US" sz="1600" b="0" i="0" dirty="0" smtClean="0">
                <a:solidFill>
                  <a:srgbClr val="FFFFFF"/>
                </a:solidFill>
                <a:effectLst/>
                <a:latin typeface="Monaco"/>
              </a:rPr>
              <a:t>&gt; DROP DATABASE  client ; ERROR 1487 (HY000) : Can't drop database ‘client'; database doesn't exist</a:t>
            </a:r>
            <a:endParaRPr lang="fr-FR" sz="1600" dirty="0"/>
          </a:p>
        </p:txBody>
      </p:sp>
      <p:sp>
        <p:nvSpPr>
          <p:cNvPr id="7" name="Rectangle 6"/>
          <p:cNvSpPr/>
          <p:nvPr/>
        </p:nvSpPr>
        <p:spPr>
          <a:xfrm>
            <a:off x="2063750" y="4669988"/>
            <a:ext cx="6642100" cy="647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DROP      DATABASE     </a:t>
            </a:r>
            <a:r>
              <a:rPr lang="fr-FR" b="1" dirty="0" err="1" smtClean="0"/>
              <a:t>nom_base_de_données</a:t>
            </a:r>
            <a:r>
              <a:rPr lang="fr-FR" b="1" dirty="0" smtClean="0"/>
              <a:t> ;</a:t>
            </a:r>
            <a:endParaRPr lang="fr-FR" b="1" dirty="0"/>
          </a:p>
        </p:txBody>
      </p:sp>
      <p:pic>
        <p:nvPicPr>
          <p:cNvPr id="1028" name="Picture 4"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4946" y="5114702"/>
            <a:ext cx="1704975" cy="1669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fficher l'image d'orig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137" y="5433779"/>
            <a:ext cx="1263485" cy="1263485"/>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contenu 2"/>
          <p:cNvSpPr txBox="1">
            <a:spLocks/>
          </p:cNvSpPr>
          <p:nvPr/>
        </p:nvSpPr>
        <p:spPr>
          <a:xfrm>
            <a:off x="1294653" y="4015056"/>
            <a:ext cx="8825659" cy="4885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b="1" dirty="0" smtClean="0"/>
              <a:t>Supprimer  une base de données :</a:t>
            </a:r>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a:p>
        </p:txBody>
      </p:sp>
    </p:spTree>
    <p:extLst>
      <p:ext uri="{BB962C8B-B14F-4D97-AF65-F5344CB8AC3E}">
        <p14:creationId xmlns:p14="http://schemas.microsoft.com/office/powerpoint/2010/main" val="901057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6126" y="4696322"/>
            <a:ext cx="10020300" cy="369332"/>
          </a:xfrm>
          <a:prstGeom prst="rect">
            <a:avLst/>
          </a:prstGeom>
        </p:spPr>
        <p:txBody>
          <a:bodyPr wrap="square">
            <a:spAutoFit/>
          </a:bodyPr>
          <a:lstStyle/>
          <a:p>
            <a:pPr algn="ctr"/>
            <a:r>
              <a:rPr lang="fr-FR" b="1" i="0" dirty="0" smtClean="0">
                <a:solidFill>
                  <a:srgbClr val="444444"/>
                </a:solidFill>
                <a:effectLst/>
                <a:latin typeface="Helvetica Neue"/>
              </a:rPr>
              <a:t> Ajouter cette instruction au tout début de votre script avant de réimporter votre script </a:t>
            </a:r>
            <a:endParaRPr lang="fr-FR" b="1" dirty="0"/>
          </a:p>
        </p:txBody>
      </p:sp>
      <p:sp>
        <p:nvSpPr>
          <p:cNvPr id="7" name="Rectangle 6"/>
          <p:cNvSpPr/>
          <p:nvPr/>
        </p:nvSpPr>
        <p:spPr>
          <a:xfrm>
            <a:off x="1625600" y="5964527"/>
            <a:ext cx="9906000"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sz="2000" b="1" i="0" dirty="0" smtClean="0">
                <a:solidFill>
                  <a:schemeClr val="bg1"/>
                </a:solidFill>
                <a:effectLst/>
                <a:latin typeface="Verdana" panose="020B0604030504040204" pitchFamily="34" charset="0"/>
              </a:rPr>
              <a:t>DROP   DATABASE       </a:t>
            </a:r>
            <a:r>
              <a:rPr lang="en-US" sz="3200" b="1" i="0" dirty="0" smtClean="0">
                <a:solidFill>
                  <a:srgbClr val="92D050"/>
                </a:solidFill>
                <a:effectLst/>
                <a:latin typeface="Verdana" panose="020B0604030504040204" pitchFamily="34" charset="0"/>
              </a:rPr>
              <a:t>IF EXISTS   </a:t>
            </a:r>
            <a:r>
              <a:rPr lang="en-US" sz="2000" b="1" i="0" dirty="0" err="1" smtClean="0">
                <a:solidFill>
                  <a:schemeClr val="bg1"/>
                </a:solidFill>
                <a:effectLst/>
                <a:latin typeface="Verdana" panose="020B0604030504040204" pitchFamily="34" charset="0"/>
              </a:rPr>
              <a:t>nom_base_de_données</a:t>
            </a:r>
            <a:r>
              <a:rPr lang="en-US" sz="2000" b="1" i="0" dirty="0" smtClean="0">
                <a:solidFill>
                  <a:schemeClr val="bg1"/>
                </a:solidFill>
                <a:effectLst/>
                <a:latin typeface="Verdana" panose="020B0604030504040204" pitchFamily="34" charset="0"/>
              </a:rPr>
              <a:t> ;</a:t>
            </a:r>
            <a:endParaRPr lang="fr-FR" sz="2000" b="1" dirty="0">
              <a:solidFill>
                <a:schemeClr val="bg1"/>
              </a:solidFill>
            </a:endParaRPr>
          </a:p>
        </p:txBody>
      </p:sp>
      <p:pic>
        <p:nvPicPr>
          <p:cNvPr id="5122" name="Picture 2"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035" y="2409731"/>
            <a:ext cx="2915250" cy="2175560"/>
          </a:xfrm>
          <a:prstGeom prst="rect">
            <a:avLst/>
          </a:prstGeom>
          <a:noFill/>
          <a:extLst>
            <a:ext uri="{909E8E84-426E-40DD-AFC4-6F175D3DCCD1}">
              <a14:hiddenFill xmlns:a14="http://schemas.microsoft.com/office/drawing/2010/main">
                <a:solidFill>
                  <a:srgbClr val="FFFFFF"/>
                </a:solidFill>
              </a14:hiddenFill>
            </a:ext>
          </a:extLst>
        </p:spPr>
      </p:pic>
      <p:sp>
        <p:nvSpPr>
          <p:cNvPr id="9" name="Titre 1"/>
          <p:cNvSpPr>
            <a:spLocks noGrp="1"/>
          </p:cNvSpPr>
          <p:nvPr>
            <p:ph type="title"/>
          </p:nvPr>
        </p:nvSpPr>
        <p:spPr>
          <a:xfrm>
            <a:off x="1154954" y="973668"/>
            <a:ext cx="8761413" cy="706964"/>
          </a:xfrm>
        </p:spPr>
        <p:txBody>
          <a:bodyPr/>
          <a:lstStyle/>
          <a:p>
            <a:pPr algn="ctr"/>
            <a:r>
              <a:rPr lang="fr-FR" b="1" dirty="0" smtClean="0">
                <a:solidFill>
                  <a:srgbClr val="FFFF00"/>
                </a:solidFill>
              </a:rPr>
              <a:t>BUGS</a:t>
            </a:r>
            <a:endParaRPr lang="fr-FR" b="1" dirty="0">
              <a:solidFill>
                <a:srgbClr val="FFFF00"/>
              </a:solidFill>
            </a:endParaRPr>
          </a:p>
        </p:txBody>
      </p:sp>
      <p:sp>
        <p:nvSpPr>
          <p:cNvPr id="8" name="Flèche vers le bas 7"/>
          <p:cNvSpPr/>
          <p:nvPr/>
        </p:nvSpPr>
        <p:spPr>
          <a:xfrm>
            <a:off x="5806076" y="5197569"/>
            <a:ext cx="292100" cy="655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52680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8761413" cy="1210732"/>
          </a:xfrm>
        </p:spPr>
        <p:txBody>
          <a:bodyPr/>
          <a:lstStyle/>
          <a:p>
            <a:pPr algn="ctr"/>
            <a:r>
              <a:rPr lang="fr-FR" b="1" dirty="0">
                <a:solidFill>
                  <a:srgbClr val="FFFF00"/>
                </a:solidFill>
              </a:rPr>
              <a:t>Les commandes SQL à connaître avant de </a:t>
            </a:r>
            <a:r>
              <a:rPr lang="fr-FR" b="1" dirty="0" smtClean="0">
                <a:solidFill>
                  <a:srgbClr val="FFFF00"/>
                </a:solidFill>
              </a:rPr>
              <a:t>commencer</a:t>
            </a:r>
            <a:endParaRPr lang="fr-FR" b="1" dirty="0">
              <a:solidFill>
                <a:srgbClr val="FFFF00"/>
              </a:solidFill>
            </a:endParaRPr>
          </a:p>
        </p:txBody>
      </p:sp>
      <p:sp>
        <p:nvSpPr>
          <p:cNvPr id="3" name="Espace réservé du contenu 2"/>
          <p:cNvSpPr>
            <a:spLocks noGrp="1"/>
          </p:cNvSpPr>
          <p:nvPr>
            <p:ph idx="1"/>
          </p:nvPr>
        </p:nvSpPr>
        <p:spPr>
          <a:xfrm>
            <a:off x="1180354" y="3073400"/>
            <a:ext cx="8825659" cy="673100"/>
          </a:xfrm>
        </p:spPr>
        <p:txBody>
          <a:bodyPr>
            <a:normAutofit/>
          </a:bodyPr>
          <a:lstStyle/>
          <a:p>
            <a:r>
              <a:rPr lang="fr-FR" sz="2000" b="1" dirty="0" smtClean="0"/>
              <a:t>Indique </a:t>
            </a:r>
            <a:r>
              <a:rPr lang="fr-FR" sz="2000" b="1" dirty="0"/>
              <a:t>la BDD à utiliser et dans laquelle on exécute les requêtes.</a:t>
            </a:r>
          </a:p>
          <a:p>
            <a:endParaRPr lang="fr-FR" sz="2000" b="1" dirty="0" smtClean="0"/>
          </a:p>
          <a:p>
            <a:endParaRPr lang="fr-FR" sz="2000" b="1" dirty="0" smtClean="0"/>
          </a:p>
          <a:p>
            <a:endParaRPr lang="fr-FR" sz="2000" b="1" dirty="0"/>
          </a:p>
        </p:txBody>
      </p:sp>
      <p:sp>
        <p:nvSpPr>
          <p:cNvPr id="5" name="Rectangle à coins arrondis 4"/>
          <p:cNvSpPr/>
          <p:nvPr/>
        </p:nvSpPr>
        <p:spPr>
          <a:xfrm>
            <a:off x="2584450" y="4375369"/>
            <a:ext cx="62738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USE       </a:t>
            </a:r>
            <a:r>
              <a:rPr lang="fr-FR" b="1" dirty="0" err="1" smtClean="0"/>
              <a:t>nom_base_de_données</a:t>
            </a:r>
            <a:r>
              <a:rPr lang="fr-FR" b="1" dirty="0" smtClean="0"/>
              <a:t> ;</a:t>
            </a:r>
            <a:endParaRPr lang="fr-FR" b="1" dirty="0"/>
          </a:p>
        </p:txBody>
      </p:sp>
    </p:spTree>
    <p:extLst>
      <p:ext uri="{BB962C8B-B14F-4D97-AF65-F5344CB8AC3E}">
        <p14:creationId xmlns:p14="http://schemas.microsoft.com/office/powerpoint/2010/main" val="2606384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9182846" cy="706964"/>
          </a:xfrm>
        </p:spPr>
        <p:txBody>
          <a:bodyPr/>
          <a:lstStyle/>
          <a:p>
            <a:pPr algn="ctr"/>
            <a:r>
              <a:rPr lang="fr-FR" b="1" dirty="0" smtClean="0">
                <a:solidFill>
                  <a:srgbClr val="FFFF00"/>
                </a:solidFill>
              </a:rPr>
              <a:t>Créer </a:t>
            </a:r>
            <a:r>
              <a:rPr lang="fr-FR" b="1" dirty="0">
                <a:solidFill>
                  <a:srgbClr val="FFFF00"/>
                </a:solidFill>
              </a:rPr>
              <a:t>une table contenant des champs </a:t>
            </a:r>
          </a:p>
        </p:txBody>
      </p:sp>
      <p:sp>
        <p:nvSpPr>
          <p:cNvPr id="3" name="Espace réservé du contenu 2"/>
          <p:cNvSpPr>
            <a:spLocks noGrp="1"/>
          </p:cNvSpPr>
          <p:nvPr>
            <p:ph idx="1"/>
          </p:nvPr>
        </p:nvSpPr>
        <p:spPr>
          <a:xfrm>
            <a:off x="6946900" y="2400300"/>
            <a:ext cx="5067300" cy="3695700"/>
          </a:xfrm>
        </p:spPr>
        <p:style>
          <a:lnRef idx="2">
            <a:schemeClr val="accent6"/>
          </a:lnRef>
          <a:fillRef idx="1">
            <a:schemeClr val="lt1"/>
          </a:fillRef>
          <a:effectRef idx="0">
            <a:schemeClr val="accent6"/>
          </a:effectRef>
          <a:fontRef idx="minor">
            <a:schemeClr val="dk1"/>
          </a:fontRef>
        </p:style>
        <p:txBody>
          <a:bodyPr>
            <a:noAutofit/>
          </a:bodyPr>
          <a:lstStyle/>
          <a:p>
            <a:pPr marL="0" indent="0" fontAlgn="base">
              <a:buNone/>
            </a:pPr>
            <a:r>
              <a:rPr lang="fr-FR" b="1" dirty="0">
                <a:solidFill>
                  <a:schemeClr val="tx1"/>
                </a:solidFill>
                <a:latin typeface="Times New Roman" panose="02020603050405020304" pitchFamily="18" charset="0"/>
                <a:cs typeface="Times New Roman" panose="02020603050405020304" pitchFamily="18" charset="0"/>
              </a:rPr>
              <a:t>CREATE</a:t>
            </a:r>
            <a:r>
              <a:rPr lang="fr-FR" dirty="0">
                <a:solidFill>
                  <a:schemeClr val="tx1"/>
                </a:solidFill>
                <a:latin typeface="Times New Roman" panose="02020603050405020304" pitchFamily="18" charset="0"/>
                <a:cs typeface="Times New Roman" panose="02020603050405020304" pitchFamily="18" charset="0"/>
              </a:rPr>
              <a:t> </a:t>
            </a:r>
            <a:r>
              <a:rPr lang="fr-FR" b="1" dirty="0">
                <a:solidFill>
                  <a:schemeClr val="tx1"/>
                </a:solidFill>
                <a:latin typeface="Times New Roman" panose="02020603050405020304" pitchFamily="18" charset="0"/>
                <a:cs typeface="Times New Roman" panose="02020603050405020304" pitchFamily="18" charset="0"/>
              </a:rPr>
              <a:t>TABLE</a:t>
            </a:r>
            <a:r>
              <a:rPr lang="fr-FR" dirty="0">
                <a:solidFill>
                  <a:schemeClr val="tx1"/>
                </a:solidFill>
                <a:latin typeface="Times New Roman" panose="02020603050405020304" pitchFamily="18" charset="0"/>
                <a:cs typeface="Times New Roman" panose="02020603050405020304" pitchFamily="18" charset="0"/>
              </a:rPr>
              <a:t> </a:t>
            </a:r>
            <a:r>
              <a:rPr lang="fr-FR" b="1" dirty="0">
                <a:solidFill>
                  <a:srgbClr val="00B050"/>
                </a:solidFill>
                <a:latin typeface="Times New Roman" panose="02020603050405020304" pitchFamily="18" charset="0"/>
                <a:cs typeface="Times New Roman" panose="02020603050405020304" pitchFamily="18" charset="0"/>
              </a:rPr>
              <a:t>[IF NOT EXISTS</a:t>
            </a:r>
            <a:r>
              <a:rPr lang="fr-FR" b="1" dirty="0" smtClean="0">
                <a:solidFill>
                  <a:srgbClr val="00B050"/>
                </a:solidFill>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nom_table</a:t>
            </a:r>
            <a:endParaRPr lang="fr-FR" dirty="0">
              <a:latin typeface="Times New Roman" panose="02020603050405020304" pitchFamily="18" charset="0"/>
              <a:cs typeface="Times New Roman" panose="02020603050405020304" pitchFamily="18" charset="0"/>
            </a:endParaRPr>
          </a:p>
          <a:p>
            <a:pPr marL="0" indent="0" fontAlgn="base">
              <a:buNone/>
            </a:pPr>
            <a:r>
              <a:rPr lang="fr-FR" dirty="0">
                <a:latin typeface="Times New Roman" panose="02020603050405020304" pitchFamily="18" charset="0"/>
                <a:cs typeface="Times New Roman" panose="02020603050405020304" pitchFamily="18" charset="0"/>
              </a:rPr>
              <a:t>(</a:t>
            </a:r>
          </a:p>
          <a:p>
            <a:pPr marL="0" indent="0" fontAlgn="base">
              <a:buNone/>
            </a:pPr>
            <a:r>
              <a:rPr lang="fr-FR" dirty="0" smtClean="0">
                <a:latin typeface="Times New Roman" panose="02020603050405020304" pitchFamily="18" charset="0"/>
                <a:cs typeface="Times New Roman" panose="02020603050405020304" pitchFamily="18" charset="0"/>
              </a:rPr>
              <a:t>        Champs_1     </a:t>
            </a:r>
            <a:r>
              <a:rPr lang="fr-FR" dirty="0" err="1" smtClean="0">
                <a:latin typeface="Times New Roman" panose="02020603050405020304" pitchFamily="18" charset="0"/>
                <a:cs typeface="Times New Roman" panose="02020603050405020304" pitchFamily="18" charset="0"/>
              </a:rPr>
              <a:t>type_données</a:t>
            </a:r>
            <a:r>
              <a:rPr 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a:p>
            <a:pPr marL="0" indent="0" fontAlgn="base">
              <a:buNone/>
            </a:pPr>
            <a:r>
              <a:rPr lang="fr-FR" dirty="0" smtClean="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a:p>
            <a:pPr marL="0" indent="0" fontAlgn="base">
              <a:buNone/>
            </a:pP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Champs_n</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type_données</a:t>
            </a:r>
            <a:endParaRPr lang="fr-FR" dirty="0" smtClean="0">
              <a:latin typeface="Times New Roman" panose="02020603050405020304" pitchFamily="18" charset="0"/>
              <a:cs typeface="Times New Roman" panose="02020603050405020304" pitchFamily="18" charset="0"/>
            </a:endParaRPr>
          </a:p>
          <a:p>
            <a:pPr marL="0" indent="0" fontAlgn="base">
              <a:buNone/>
            </a:pPr>
            <a:r>
              <a:rPr lang="fr-FR" dirty="0" smtClean="0">
                <a:latin typeface="Times New Roman" panose="02020603050405020304" pitchFamily="18" charset="0"/>
                <a:cs typeface="Times New Roman" panose="02020603050405020304" pitchFamily="18" charset="0"/>
              </a:rPr>
              <a:t>)</a:t>
            </a:r>
          </a:p>
          <a:p>
            <a:pPr marL="0" indent="0" fontAlgn="base">
              <a:buNone/>
            </a:pPr>
            <a:r>
              <a:rPr lang="fr-FR" b="1" dirty="0" smtClean="0">
                <a:solidFill>
                  <a:schemeClr val="accent1">
                    <a:lumMod val="60000"/>
                    <a:lumOff val="40000"/>
                  </a:schemeClr>
                </a:solidFill>
                <a:latin typeface="Times New Roman" panose="02020603050405020304" pitchFamily="18" charset="0"/>
                <a:cs typeface="Times New Roman" panose="02020603050405020304" pitchFamily="18" charset="0"/>
              </a:rPr>
              <a:t> [ENGINE</a:t>
            </a:r>
            <a:r>
              <a:rPr lang="fr-FR"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fr-FR" dirty="0" err="1" smtClean="0">
                <a:solidFill>
                  <a:schemeClr val="accent1">
                    <a:lumMod val="60000"/>
                    <a:lumOff val="40000"/>
                  </a:schemeClr>
                </a:solidFill>
                <a:latin typeface="Times New Roman" panose="02020603050405020304" pitchFamily="18" charset="0"/>
                <a:cs typeface="Times New Roman" panose="02020603050405020304" pitchFamily="18" charset="0"/>
              </a:rPr>
              <a:t>nom_moteur_stockage</a:t>
            </a:r>
            <a:r>
              <a:rPr lang="fr-FR"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fontAlgn="base">
              <a:buNone/>
            </a:pPr>
            <a:r>
              <a:rPr lang="fr-FR" dirty="0" smtClean="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9" name="Rectangle 8"/>
          <p:cNvSpPr/>
          <p:nvPr/>
        </p:nvSpPr>
        <p:spPr>
          <a:xfrm>
            <a:off x="127000" y="3009900"/>
            <a:ext cx="6464300" cy="2862322"/>
          </a:xfrm>
          <a:prstGeom prst="rect">
            <a:avLst/>
          </a:prstGeom>
        </p:spPr>
        <p:txBody>
          <a:bodyPr wrap="square">
            <a:spAutoFit/>
          </a:bodyPr>
          <a:lstStyle/>
          <a:p>
            <a:pPr algn="just" fontAlgn="base"/>
            <a:r>
              <a:rPr lang="fr-FR" b="1" u="none" strike="noStrike" dirty="0" smtClean="0">
                <a:solidFill>
                  <a:srgbClr val="FF0000"/>
                </a:solidFill>
                <a:effectLst/>
                <a:latin typeface="inherit"/>
              </a:rPr>
              <a:t>Moteurs de stockage</a:t>
            </a:r>
          </a:p>
          <a:p>
            <a:pPr marL="285750" indent="-285750" algn="just" fontAlgn="base">
              <a:lnSpc>
                <a:spcPct val="150000"/>
              </a:lnSpc>
              <a:buFontTx/>
              <a:buChar char="-"/>
            </a:pPr>
            <a:r>
              <a:rPr lang="fr-FR" b="0" i="0" dirty="0" smtClean="0">
                <a:solidFill>
                  <a:srgbClr val="373737"/>
                </a:solidFill>
                <a:effectLst/>
                <a:latin typeface="inherit"/>
              </a:rPr>
              <a:t>Appelé aussi  </a:t>
            </a:r>
            <a:r>
              <a:rPr lang="fr-FR" b="1" i="0" dirty="0" smtClean="0">
                <a:solidFill>
                  <a:srgbClr val="373737"/>
                </a:solidFill>
                <a:effectLst/>
                <a:latin typeface="inherit"/>
              </a:rPr>
              <a:t>moteur de table</a:t>
            </a:r>
            <a:r>
              <a:rPr lang="fr-FR" dirty="0" smtClean="0">
                <a:solidFill>
                  <a:srgbClr val="373737"/>
                </a:solidFill>
                <a:latin typeface="inherit"/>
              </a:rPr>
              <a:t>.</a:t>
            </a:r>
          </a:p>
          <a:p>
            <a:pPr marL="285750" indent="-285750" algn="just" fontAlgn="base">
              <a:lnSpc>
                <a:spcPct val="150000"/>
              </a:lnSpc>
              <a:buFontTx/>
              <a:buChar char="-"/>
            </a:pPr>
            <a:r>
              <a:rPr lang="fr-FR" dirty="0" smtClean="0">
                <a:solidFill>
                  <a:srgbClr val="373737"/>
                </a:solidFill>
                <a:latin typeface="inherit"/>
              </a:rPr>
              <a:t>C’e</a:t>
            </a:r>
            <a:r>
              <a:rPr lang="fr-FR" b="0" i="0" dirty="0" smtClean="0">
                <a:solidFill>
                  <a:srgbClr val="373737"/>
                </a:solidFill>
                <a:effectLst/>
                <a:latin typeface="inherit"/>
              </a:rPr>
              <a:t>st un ensemble d’algorithme qui permettent de stocker et d’accéder aux données dans un SGBD.</a:t>
            </a:r>
          </a:p>
          <a:p>
            <a:pPr marL="285750" indent="-285750" algn="just" fontAlgn="base">
              <a:lnSpc>
                <a:spcPct val="150000"/>
              </a:lnSpc>
              <a:buFontTx/>
              <a:buChar char="-"/>
            </a:pPr>
            <a:r>
              <a:rPr lang="fr-FR" b="0" i="0" dirty="0" smtClean="0">
                <a:solidFill>
                  <a:srgbClr val="373737"/>
                </a:solidFill>
                <a:effectLst/>
                <a:latin typeface="inherit"/>
              </a:rPr>
              <a:t>Les SGBD utilisent chacun un seul moteur de stockage qui est optimisé au mieux pour la lecture, l’écriture et la suppression de données.</a:t>
            </a:r>
            <a:endParaRPr lang="fr-FR" b="0" i="0" dirty="0">
              <a:solidFill>
                <a:srgbClr val="373737"/>
              </a:solidFill>
              <a:effectLst/>
              <a:latin typeface="inherit"/>
            </a:endParaRPr>
          </a:p>
        </p:txBody>
      </p:sp>
      <p:sp>
        <p:nvSpPr>
          <p:cNvPr id="10" name="Rectangle 9"/>
          <p:cNvSpPr/>
          <p:nvPr/>
        </p:nvSpPr>
        <p:spPr>
          <a:xfrm>
            <a:off x="1372910" y="2362200"/>
            <a:ext cx="4908716" cy="461665"/>
          </a:xfrm>
          <a:prstGeom prst="rect">
            <a:avLst/>
          </a:prstGeom>
        </p:spPr>
        <p:txBody>
          <a:bodyPr wrap="none">
            <a:spAutoFit/>
          </a:bodyPr>
          <a:lstStyle/>
          <a:p>
            <a:r>
              <a:rPr lang="fr-FR"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[ENGINE = </a:t>
            </a:r>
            <a:r>
              <a:rPr lang="fr-FR" sz="2400" b="1" dirty="0" err="1" smtClean="0">
                <a:solidFill>
                  <a:schemeClr val="accent1">
                    <a:lumMod val="60000"/>
                    <a:lumOff val="40000"/>
                  </a:schemeClr>
                </a:solidFill>
                <a:latin typeface="Times New Roman" panose="02020603050405020304" pitchFamily="18" charset="0"/>
                <a:cs typeface="Times New Roman" panose="02020603050405020304" pitchFamily="18" charset="0"/>
              </a:rPr>
              <a:t>nom_moteur_stockage</a:t>
            </a:r>
            <a:r>
              <a:rPr lang="fr-FR"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endParaRPr lang="fr-FR" sz="2400" b="1" dirty="0">
              <a:solidFill>
                <a:schemeClr val="accent1">
                  <a:lumMod val="60000"/>
                  <a:lumOff val="40000"/>
                </a:schemeClr>
              </a:solidFill>
            </a:endParaRPr>
          </a:p>
        </p:txBody>
      </p:sp>
    </p:spTree>
    <p:extLst>
      <p:ext uri="{BB962C8B-B14F-4D97-AF65-F5344CB8AC3E}">
        <p14:creationId xmlns:p14="http://schemas.microsoft.com/office/powerpoint/2010/main" val="2366004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54954" y="973668"/>
            <a:ext cx="9182846" cy="706964"/>
          </a:xfrm>
        </p:spPr>
        <p:txBody>
          <a:bodyPr/>
          <a:lstStyle/>
          <a:p>
            <a:pPr algn="ctr"/>
            <a:r>
              <a:rPr lang="fr-FR" b="1" dirty="0" smtClean="0">
                <a:solidFill>
                  <a:srgbClr val="FFFF00"/>
                </a:solidFill>
              </a:rPr>
              <a:t>Créer </a:t>
            </a:r>
            <a:r>
              <a:rPr lang="fr-FR" b="1" dirty="0">
                <a:solidFill>
                  <a:srgbClr val="FFFF00"/>
                </a:solidFill>
              </a:rPr>
              <a:t>une table contenant des champs </a:t>
            </a:r>
          </a:p>
        </p:txBody>
      </p:sp>
      <p:sp>
        <p:nvSpPr>
          <p:cNvPr id="5" name="Rectangle 4"/>
          <p:cNvSpPr/>
          <p:nvPr/>
        </p:nvSpPr>
        <p:spPr>
          <a:xfrm>
            <a:off x="1955800" y="3215985"/>
            <a:ext cx="5499100" cy="1477328"/>
          </a:xfrm>
          <a:prstGeom prst="rect">
            <a:avLst/>
          </a:prstGeom>
        </p:spPr>
        <p:txBody>
          <a:bodyPr wrap="square">
            <a:spAutoFit/>
          </a:bodyPr>
          <a:lstStyle/>
          <a:p>
            <a:pPr algn="just" fontAlgn="base"/>
            <a:r>
              <a:rPr lang="fr-FR" b="0" i="0" dirty="0" smtClean="0">
                <a:solidFill>
                  <a:srgbClr val="373737"/>
                </a:solidFill>
                <a:effectLst/>
                <a:latin typeface="Helvetica Neue"/>
              </a:rPr>
              <a:t>Chacun de ces moteurs de table possèdent des caractéristiques propres qui peuvent être représenter des atouts ou des inconvénients selon le type d’application qui aura besoin d’une base de données.</a:t>
            </a:r>
            <a:endParaRPr lang="fr-FR" b="0" i="0" dirty="0">
              <a:solidFill>
                <a:srgbClr val="373737"/>
              </a:solidFill>
              <a:effectLst/>
              <a:latin typeface="Helvetica Neue"/>
            </a:endParaRPr>
          </a:p>
        </p:txBody>
      </p:sp>
      <p:graphicFrame>
        <p:nvGraphicFramePr>
          <p:cNvPr id="6" name="Tableau 5"/>
          <p:cNvGraphicFramePr>
            <a:graphicFrameLocks noGrp="1"/>
          </p:cNvGraphicFramePr>
          <p:nvPr>
            <p:extLst>
              <p:ext uri="{D42A27DB-BD31-4B8C-83A1-F6EECF244321}">
                <p14:modId xmlns:p14="http://schemas.microsoft.com/office/powerpoint/2010/main" val="2843903322"/>
              </p:ext>
            </p:extLst>
          </p:nvPr>
        </p:nvGraphicFramePr>
        <p:xfrm>
          <a:off x="7796240" y="3187273"/>
          <a:ext cx="3570260" cy="1506040"/>
        </p:xfrm>
        <a:graphic>
          <a:graphicData uri="http://schemas.openxmlformats.org/drawingml/2006/table">
            <a:tbl>
              <a:tblPr firstRow="1" bandRow="1">
                <a:tableStyleId>{5C22544A-7EE6-4342-B048-85BDC9FD1C3A}</a:tableStyleId>
              </a:tblPr>
              <a:tblGrid>
                <a:gridCol w="1785130"/>
                <a:gridCol w="1785130"/>
              </a:tblGrid>
              <a:tr h="332921">
                <a:tc>
                  <a:txBody>
                    <a:bodyPr/>
                    <a:lstStyle/>
                    <a:p>
                      <a:pPr algn="ctr"/>
                      <a:r>
                        <a:rPr lang="fr-FR" b="1" i="0" dirty="0" err="1" smtClean="0">
                          <a:solidFill>
                            <a:srgbClr val="FFFF00"/>
                          </a:solidFill>
                          <a:effectLst/>
                          <a:latin typeface="Times New Roman" panose="02020603050405020304" pitchFamily="18" charset="0"/>
                          <a:cs typeface="Times New Roman" panose="02020603050405020304" pitchFamily="18" charset="0"/>
                        </a:rPr>
                        <a:t>InnoDB</a:t>
                      </a:r>
                      <a:endParaRPr lang="fr-FR" b="1" dirty="0">
                        <a:solidFill>
                          <a:srgbClr val="FFFF00"/>
                        </a:solidFill>
                        <a:latin typeface="Times New Roman" panose="02020603050405020304" pitchFamily="18" charset="0"/>
                        <a:cs typeface="Times New Roman" panose="02020603050405020304" pitchFamily="18" charset="0"/>
                      </a:endParaRPr>
                    </a:p>
                  </a:txBody>
                  <a:tcPr>
                    <a:solidFill>
                      <a:srgbClr val="00B05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b="1" i="0" dirty="0" err="1" smtClean="0">
                          <a:solidFill>
                            <a:srgbClr val="FFFF00"/>
                          </a:solidFill>
                          <a:effectLst/>
                          <a:latin typeface="Times New Roman" panose="02020603050405020304" pitchFamily="18" charset="0"/>
                          <a:cs typeface="Times New Roman" panose="02020603050405020304" pitchFamily="18" charset="0"/>
                        </a:rPr>
                        <a:t>MyISAM</a:t>
                      </a:r>
                      <a:endParaRPr lang="fr-FR" b="1" dirty="0" smtClean="0">
                        <a:solidFill>
                          <a:srgbClr val="FFFF00"/>
                        </a:solidFill>
                        <a:latin typeface="Times New Roman" panose="02020603050405020304" pitchFamily="18" charset="0"/>
                        <a:cs typeface="Times New Roman" panose="02020603050405020304" pitchFamily="18" charset="0"/>
                      </a:endParaRPr>
                    </a:p>
                  </a:txBody>
                  <a:tcPr>
                    <a:solidFill>
                      <a:srgbClr val="00B050"/>
                    </a:solidFill>
                  </a:tcPr>
                </a:tc>
              </a:tr>
              <a:tr h="367112">
                <a:tc>
                  <a:txBody>
                    <a:bodyPr/>
                    <a:lstStyle/>
                    <a:p>
                      <a:pPr algn="ctr"/>
                      <a:r>
                        <a:rPr lang="fr-FR" b="1" i="0" dirty="0" smtClean="0">
                          <a:solidFill>
                            <a:schemeClr val="bg1"/>
                          </a:solidFill>
                          <a:effectLst/>
                          <a:latin typeface="Times New Roman" panose="02020603050405020304" pitchFamily="18" charset="0"/>
                          <a:cs typeface="Times New Roman" panose="02020603050405020304" pitchFamily="18" charset="0"/>
                        </a:rPr>
                        <a:t>CSV</a:t>
                      </a:r>
                      <a:endParaRPr lang="fr-FR" b="1"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tc>
                  <a:txBody>
                    <a:bodyPr/>
                    <a:lstStyle/>
                    <a:p>
                      <a:pPr algn="ctr"/>
                      <a:r>
                        <a:rPr lang="fr-FR" b="1" i="0" dirty="0" smtClean="0">
                          <a:solidFill>
                            <a:schemeClr val="bg1"/>
                          </a:solidFill>
                          <a:effectLst/>
                          <a:latin typeface="Times New Roman" panose="02020603050405020304" pitchFamily="18" charset="0"/>
                          <a:cs typeface="Times New Roman" panose="02020603050405020304" pitchFamily="18" charset="0"/>
                        </a:rPr>
                        <a:t>BLACKHOLE</a:t>
                      </a:r>
                      <a:endParaRPr lang="fr-FR" b="1"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tr>
              <a:tr h="386584">
                <a:tc>
                  <a:txBody>
                    <a:bodyPr/>
                    <a:lstStyle/>
                    <a:p>
                      <a:pPr algn="ctr"/>
                      <a:r>
                        <a:rPr lang="fr-FR" b="1" i="0" dirty="0" smtClean="0">
                          <a:solidFill>
                            <a:schemeClr val="bg1"/>
                          </a:solidFill>
                          <a:effectLst/>
                          <a:latin typeface="Times New Roman" panose="02020603050405020304" pitchFamily="18" charset="0"/>
                          <a:cs typeface="Times New Roman" panose="02020603050405020304" pitchFamily="18" charset="0"/>
                        </a:rPr>
                        <a:t>FEDERATED</a:t>
                      </a:r>
                      <a:endParaRPr lang="fr-FR" b="1"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tc>
                  <a:txBody>
                    <a:bodyPr/>
                    <a:lstStyle/>
                    <a:p>
                      <a:pPr algn="ctr"/>
                      <a:r>
                        <a:rPr lang="fr-FR" b="1" i="0" dirty="0" smtClean="0">
                          <a:solidFill>
                            <a:schemeClr val="bg1"/>
                          </a:solidFill>
                          <a:effectLst/>
                          <a:latin typeface="Times New Roman" panose="02020603050405020304" pitchFamily="18" charset="0"/>
                          <a:cs typeface="Times New Roman" panose="02020603050405020304" pitchFamily="18" charset="0"/>
                        </a:rPr>
                        <a:t>MEMORY</a:t>
                      </a:r>
                      <a:endParaRPr lang="fr-FR" b="1"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tr>
              <a:tr h="386584">
                <a:tc>
                  <a:txBody>
                    <a:bodyPr/>
                    <a:lstStyle/>
                    <a:p>
                      <a:endParaRPr lang="fr-FR" dirty="0"/>
                    </a:p>
                  </a:txBody>
                  <a:tcPr>
                    <a:solidFill>
                      <a:srgbClr val="00B050"/>
                    </a:solidFill>
                  </a:tcPr>
                </a:tc>
                <a:tc>
                  <a:txBody>
                    <a:bodyPr/>
                    <a:lstStyle/>
                    <a:p>
                      <a:pPr algn="ctr"/>
                      <a:r>
                        <a:rPr lang="fr-FR" b="1" i="0" dirty="0" smtClean="0">
                          <a:solidFill>
                            <a:schemeClr val="bg1"/>
                          </a:solidFill>
                          <a:effectLst/>
                          <a:latin typeface="Times New Roman" panose="02020603050405020304" pitchFamily="18" charset="0"/>
                          <a:cs typeface="Times New Roman" panose="02020603050405020304" pitchFamily="18" charset="0"/>
                        </a:rPr>
                        <a:t>Archive</a:t>
                      </a:r>
                      <a:endParaRPr lang="fr-FR" b="1"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tr>
            </a:tbl>
          </a:graphicData>
        </a:graphic>
      </p:graphicFrame>
      <p:sp>
        <p:nvSpPr>
          <p:cNvPr id="7" name="Rectangle 6"/>
          <p:cNvSpPr/>
          <p:nvPr/>
        </p:nvSpPr>
        <p:spPr>
          <a:xfrm>
            <a:off x="7796240" y="2594022"/>
            <a:ext cx="3736920" cy="369332"/>
          </a:xfrm>
          <a:prstGeom prst="rect">
            <a:avLst/>
          </a:prstGeom>
        </p:spPr>
        <p:txBody>
          <a:bodyPr wrap="none">
            <a:spAutoFit/>
          </a:bodyPr>
          <a:lstStyle/>
          <a:p>
            <a:pPr fontAlgn="base"/>
            <a:r>
              <a:rPr lang="fr-FR" b="1" i="0" dirty="0" smtClean="0">
                <a:solidFill>
                  <a:srgbClr val="000000"/>
                </a:solidFill>
                <a:effectLst/>
                <a:latin typeface="Helvetica Neue"/>
              </a:rPr>
              <a:t>Principaux moteurs de stockage</a:t>
            </a:r>
          </a:p>
        </p:txBody>
      </p:sp>
      <p:pic>
        <p:nvPicPr>
          <p:cNvPr id="8" name="Picture 3" descr="Afficher l'image d'origin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6576"/>
          <a:stretch/>
        </p:blipFill>
        <p:spPr bwMode="auto">
          <a:xfrm>
            <a:off x="93754" y="2760684"/>
            <a:ext cx="1709646" cy="2174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47700" y="5943601"/>
            <a:ext cx="8115300" cy="646331"/>
          </a:xfrm>
          <a:prstGeom prst="rect">
            <a:avLst/>
          </a:prstGeom>
        </p:spPr>
        <p:txBody>
          <a:bodyPr wrap="square">
            <a:spAutoFit/>
          </a:bodyPr>
          <a:lstStyle/>
          <a:p>
            <a:pPr algn="ctr"/>
            <a:r>
              <a:rPr lang="fr-FR" b="1" i="1" dirty="0" smtClean="0"/>
              <a:t>Pour plus d’information</a:t>
            </a:r>
          </a:p>
          <a:p>
            <a:r>
              <a:rPr lang="fr-FR" b="1" i="1" dirty="0" smtClean="0"/>
              <a:t>http://dev.mysql.com/doc/refman/5.7/en/storage-engines.html</a:t>
            </a:r>
            <a:endParaRPr lang="fr-FR" b="1" i="1" dirty="0"/>
          </a:p>
        </p:txBody>
      </p:sp>
      <p:sp>
        <p:nvSpPr>
          <p:cNvPr id="10" name="Rectangle 9"/>
          <p:cNvSpPr/>
          <p:nvPr/>
        </p:nvSpPr>
        <p:spPr>
          <a:xfrm>
            <a:off x="1733550" y="5158180"/>
            <a:ext cx="6273800" cy="369332"/>
          </a:xfrm>
          <a:prstGeom prst="rect">
            <a:avLst/>
          </a:prstGeom>
        </p:spPr>
        <p:txBody>
          <a:bodyPr wrap="square">
            <a:spAutoFit/>
          </a:bodyPr>
          <a:lstStyle/>
          <a:p>
            <a:r>
              <a:rPr lang="fr-FR" b="0" i="0" dirty="0" smtClean="0">
                <a:effectLst/>
                <a:latin typeface="Times New Roman" panose="02020603050405020304" pitchFamily="18" charset="0"/>
                <a:cs typeface="Times New Roman" panose="02020603050405020304" pitchFamily="18" charset="0"/>
              </a:rPr>
              <a:t>Les deux moteurs les plus connus sont :  </a:t>
            </a:r>
            <a:r>
              <a:rPr lang="fr-FR" b="1" i="0" dirty="0" err="1" smtClean="0">
                <a:effectLst/>
                <a:latin typeface="Times New Roman" panose="02020603050405020304" pitchFamily="18" charset="0"/>
                <a:cs typeface="Times New Roman" panose="02020603050405020304" pitchFamily="18" charset="0"/>
              </a:rPr>
              <a:t>MyISAM</a:t>
            </a:r>
            <a:r>
              <a:rPr lang="fr-FR" b="1" i="0" dirty="0" smtClean="0">
                <a:effectLst/>
                <a:latin typeface="Times New Roman" panose="02020603050405020304" pitchFamily="18" charset="0"/>
                <a:cs typeface="Times New Roman" panose="02020603050405020304" pitchFamily="18" charset="0"/>
              </a:rPr>
              <a:t> </a:t>
            </a:r>
            <a:r>
              <a:rPr lang="fr-FR" b="0" i="0" dirty="0" smtClean="0">
                <a:effectLst/>
                <a:latin typeface="Times New Roman" panose="02020603050405020304" pitchFamily="18" charset="0"/>
                <a:cs typeface="Times New Roman" panose="02020603050405020304" pitchFamily="18" charset="0"/>
              </a:rPr>
              <a:t>et </a:t>
            </a:r>
            <a:r>
              <a:rPr lang="fr-FR" b="1" i="0" dirty="0" err="1" smtClean="0">
                <a:effectLst/>
                <a:latin typeface="Times New Roman" panose="02020603050405020304" pitchFamily="18" charset="0"/>
                <a:cs typeface="Times New Roman" panose="02020603050405020304" pitchFamily="18" charset="0"/>
              </a:rPr>
              <a:t>InnoDB</a:t>
            </a:r>
            <a:r>
              <a:rPr lang="fr-FR" b="0" i="0" dirty="0" smtClean="0">
                <a:effectLst/>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361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a:xfrm>
            <a:off x="939054" y="2247900"/>
            <a:ext cx="11037046" cy="4394200"/>
          </a:xfrm>
        </p:spPr>
        <p:txBody>
          <a:bodyPr>
            <a:noAutofit/>
          </a:bodyPr>
          <a:lstStyle/>
          <a:p>
            <a:pPr marL="0" indent="0">
              <a:buNone/>
            </a:pPr>
            <a:r>
              <a:rPr lang="fr-FR" sz="2000" b="1" dirty="0" err="1">
                <a:latin typeface="Times New Roman" pitchFamily="18" charset="0"/>
                <a:cs typeface="Times New Roman" pitchFamily="18" charset="0"/>
              </a:rPr>
              <a:t>MyISAM</a:t>
            </a:r>
            <a:endParaRPr lang="fr-FR" sz="2000" b="1" dirty="0">
              <a:latin typeface="Times New Roman" pitchFamily="18" charset="0"/>
              <a:cs typeface="Times New Roman" pitchFamily="18" charset="0"/>
            </a:endParaRPr>
          </a:p>
          <a:p>
            <a:pPr marL="0" indent="0">
              <a:buNone/>
            </a:pPr>
            <a:r>
              <a:rPr lang="fr-FR" sz="2000" dirty="0">
                <a:solidFill>
                  <a:srgbClr val="FF0000"/>
                </a:solidFill>
                <a:latin typeface="Times New Roman" pitchFamily="18" charset="0"/>
                <a:cs typeface="Times New Roman" pitchFamily="18" charset="0"/>
              </a:rPr>
              <a:t>Les avantages </a:t>
            </a:r>
            <a:r>
              <a:rPr lang="fr-FR" sz="2000" dirty="0">
                <a:latin typeface="Times New Roman" pitchFamily="18" charset="0"/>
                <a:cs typeface="Times New Roman" pitchFamily="18" charset="0"/>
              </a:rPr>
              <a:t>:</a:t>
            </a:r>
          </a:p>
          <a:p>
            <a:pPr>
              <a:buFont typeface="Wingdings" pitchFamily="2" charset="2"/>
              <a:buChar char="§"/>
            </a:pPr>
            <a:r>
              <a:rPr lang="fr-FR" sz="2000" dirty="0" smtClean="0">
                <a:latin typeface="Times New Roman" pitchFamily="18" charset="0"/>
                <a:cs typeface="Times New Roman" pitchFamily="18" charset="0"/>
              </a:rPr>
              <a:t>Très rapide </a:t>
            </a:r>
            <a:r>
              <a:rPr lang="fr-FR" sz="2000" dirty="0">
                <a:latin typeface="Times New Roman" pitchFamily="18" charset="0"/>
                <a:cs typeface="Times New Roman" pitchFamily="18" charset="0"/>
              </a:rPr>
              <a:t>pour les requêtes de type SELECT ou INSERT</a:t>
            </a:r>
          </a:p>
          <a:p>
            <a:pPr>
              <a:buFont typeface="Wingdings" pitchFamily="2" charset="2"/>
              <a:buChar char="§"/>
            </a:pPr>
            <a:r>
              <a:rPr lang="fr-FR" sz="2000" dirty="0" smtClean="0">
                <a:latin typeface="Times New Roman" pitchFamily="18" charset="0"/>
                <a:cs typeface="Times New Roman" pitchFamily="18" charset="0"/>
              </a:rPr>
              <a:t>Il supporte </a:t>
            </a:r>
            <a:r>
              <a:rPr lang="fr-FR" sz="2000" dirty="0">
                <a:latin typeface="Times New Roman" pitchFamily="18" charset="0"/>
                <a:cs typeface="Times New Roman" pitchFamily="18" charset="0"/>
              </a:rPr>
              <a:t>les index </a:t>
            </a:r>
            <a:r>
              <a:rPr lang="fr-FR" sz="2000" dirty="0" err="1">
                <a:latin typeface="Times New Roman" pitchFamily="18" charset="0"/>
                <a:cs typeface="Times New Roman" pitchFamily="18" charset="0"/>
              </a:rPr>
              <a:t>fulltext</a:t>
            </a:r>
            <a:r>
              <a:rPr lang="fr-FR" sz="2000" dirty="0">
                <a:latin typeface="Times New Roman" pitchFamily="18" charset="0"/>
                <a:cs typeface="Times New Roman" pitchFamily="18" charset="0"/>
              </a:rPr>
              <a:t> : permet d'effectuer des recherches sur des mots en se basant sur un index spécifique, accélérant ainsi les recherches</a:t>
            </a:r>
          </a:p>
          <a:p>
            <a:pPr>
              <a:buFont typeface="Wingdings" pitchFamily="2" charset="2"/>
              <a:buChar char="§"/>
            </a:pPr>
            <a:r>
              <a:rPr lang="fr-FR" sz="2000" dirty="0" smtClean="0">
                <a:latin typeface="Times New Roman" pitchFamily="18" charset="0"/>
                <a:cs typeface="Times New Roman" pitchFamily="18" charset="0"/>
              </a:rPr>
              <a:t>Il gère </a:t>
            </a:r>
            <a:r>
              <a:rPr lang="fr-FR" sz="2000" dirty="0">
                <a:latin typeface="Times New Roman" pitchFamily="18" charset="0"/>
                <a:cs typeface="Times New Roman" pitchFamily="18" charset="0"/>
              </a:rPr>
              <a:t>les conflits d'accès (ou </a:t>
            </a:r>
            <a:r>
              <a:rPr lang="fr-FR" sz="2000" dirty="0" err="1">
                <a:latin typeface="Times New Roman" pitchFamily="18" charset="0"/>
                <a:cs typeface="Times New Roman" pitchFamily="18" charset="0"/>
              </a:rPr>
              <a:t>lock</a:t>
            </a:r>
            <a:r>
              <a:rPr lang="fr-FR" sz="2000" dirty="0">
                <a:latin typeface="Times New Roman" pitchFamily="18" charset="0"/>
                <a:cs typeface="Times New Roman" pitchFamily="18" charset="0"/>
              </a:rPr>
              <a:t>) : permet de verrouiller une table pour des opérations bien précises</a:t>
            </a:r>
          </a:p>
          <a:p>
            <a:pPr>
              <a:buFont typeface="Wingdings" pitchFamily="2" charset="2"/>
              <a:buChar char="§"/>
            </a:pPr>
            <a:r>
              <a:rPr lang="fr-FR" sz="2000" dirty="0" smtClean="0">
                <a:latin typeface="Times New Roman" pitchFamily="18" charset="0"/>
                <a:cs typeface="Times New Roman" pitchFamily="18" charset="0"/>
              </a:rPr>
              <a:t>Très facile </a:t>
            </a:r>
            <a:r>
              <a:rPr lang="fr-FR" sz="2000" dirty="0">
                <a:latin typeface="Times New Roman" pitchFamily="18" charset="0"/>
                <a:cs typeface="Times New Roman" pitchFamily="18" charset="0"/>
              </a:rPr>
              <a:t>à administrer : possibilité de recopier directement les fichiers d'un serveur vers un autre, support des tables compressées ...</a:t>
            </a:r>
          </a:p>
          <a:p>
            <a:pPr marL="0" indent="0">
              <a:buNone/>
            </a:pPr>
            <a:r>
              <a:rPr lang="fr-FR" sz="2000" dirty="0">
                <a:solidFill>
                  <a:srgbClr val="FF0000"/>
                </a:solidFill>
                <a:latin typeface="Times New Roman" pitchFamily="18" charset="0"/>
                <a:cs typeface="Times New Roman" pitchFamily="18" charset="0"/>
              </a:rPr>
              <a:t>Les inconvénients :</a:t>
            </a:r>
          </a:p>
          <a:p>
            <a:pPr>
              <a:buFont typeface="Wingdings" pitchFamily="2" charset="2"/>
              <a:buChar char="§"/>
            </a:pPr>
            <a:r>
              <a:rPr lang="fr-FR" sz="2000" dirty="0" smtClean="0">
                <a:latin typeface="Times New Roman" pitchFamily="18" charset="0"/>
                <a:cs typeface="Times New Roman" pitchFamily="18" charset="0"/>
              </a:rPr>
              <a:t>Il ne </a:t>
            </a:r>
            <a:r>
              <a:rPr lang="fr-FR" sz="2000" dirty="0">
                <a:latin typeface="Times New Roman" pitchFamily="18" charset="0"/>
                <a:cs typeface="Times New Roman" pitchFamily="18" charset="0"/>
              </a:rPr>
              <a:t>supporte pas les transactions</a:t>
            </a:r>
          </a:p>
          <a:p>
            <a:pPr>
              <a:buFont typeface="Wingdings" pitchFamily="2" charset="2"/>
              <a:buChar char="§"/>
            </a:pPr>
            <a:r>
              <a:rPr lang="fr-FR" sz="2000" dirty="0" smtClean="0">
                <a:latin typeface="Times New Roman" pitchFamily="18" charset="0"/>
                <a:cs typeface="Times New Roman" pitchFamily="18" charset="0"/>
              </a:rPr>
              <a:t>Il ne </a:t>
            </a:r>
            <a:r>
              <a:rPr lang="fr-FR" sz="2000" dirty="0">
                <a:latin typeface="Times New Roman" pitchFamily="18" charset="0"/>
                <a:cs typeface="Times New Roman" pitchFamily="18" charset="0"/>
              </a:rPr>
              <a:t>supporte pas les clés étrangères</a:t>
            </a:r>
          </a:p>
          <a:p>
            <a:endParaRPr lang="fr-FR" sz="2000" dirty="0"/>
          </a:p>
        </p:txBody>
      </p:sp>
    </p:spTree>
    <p:extLst>
      <p:ext uri="{BB962C8B-B14F-4D97-AF65-F5344CB8AC3E}">
        <p14:creationId xmlns:p14="http://schemas.microsoft.com/office/powerpoint/2010/main" val="1950063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a:xfrm>
            <a:off x="558800" y="2044700"/>
            <a:ext cx="11442700" cy="4991100"/>
          </a:xfrm>
        </p:spPr>
        <p:txBody>
          <a:bodyPr>
            <a:noAutofit/>
          </a:bodyPr>
          <a:lstStyle/>
          <a:p>
            <a:pPr marL="0" indent="0">
              <a:buNone/>
            </a:pPr>
            <a:r>
              <a:rPr lang="fr-FR" sz="2000" b="1" dirty="0" err="1">
                <a:latin typeface="Times New Roman" pitchFamily="18" charset="0"/>
                <a:cs typeface="Times New Roman" pitchFamily="18" charset="0"/>
              </a:rPr>
              <a:t>InnoDB</a:t>
            </a:r>
            <a:endParaRPr lang="fr-FR" sz="2000" b="1" dirty="0">
              <a:latin typeface="Times New Roman" pitchFamily="18" charset="0"/>
              <a:cs typeface="Times New Roman" pitchFamily="18" charset="0"/>
            </a:endParaRPr>
          </a:p>
          <a:p>
            <a:pPr marL="0" indent="0">
              <a:buNone/>
            </a:pPr>
            <a:r>
              <a:rPr lang="fr-FR" sz="2000" dirty="0">
                <a:solidFill>
                  <a:srgbClr val="FF0000"/>
                </a:solidFill>
                <a:latin typeface="Times New Roman" pitchFamily="18" charset="0"/>
                <a:cs typeface="Times New Roman" pitchFamily="18" charset="0"/>
              </a:rPr>
              <a:t>Les avantages :</a:t>
            </a:r>
          </a:p>
          <a:p>
            <a:pPr>
              <a:buFont typeface="Wingdings" pitchFamily="2" charset="2"/>
              <a:buChar char="§"/>
            </a:pPr>
            <a:r>
              <a:rPr lang="fr-FR" sz="2000" dirty="0" smtClean="0">
                <a:latin typeface="Times New Roman" pitchFamily="18" charset="0"/>
                <a:cs typeface="Times New Roman" pitchFamily="18" charset="0"/>
              </a:rPr>
              <a:t>Il supporte </a:t>
            </a:r>
            <a:r>
              <a:rPr lang="fr-FR" sz="2000" dirty="0">
                <a:latin typeface="Times New Roman" pitchFamily="18" charset="0"/>
                <a:cs typeface="Times New Roman" pitchFamily="18" charset="0"/>
              </a:rPr>
              <a:t>ACID : permet d'assurer que chaque enregistrement sera complètement réussi, ou complètement échoué, ainsi les risques d'erreurs sont impossibles, même en cas de panne</a:t>
            </a:r>
          </a:p>
          <a:p>
            <a:pPr>
              <a:buFont typeface="Wingdings" pitchFamily="2" charset="2"/>
              <a:buChar char="§"/>
            </a:pPr>
            <a:r>
              <a:rPr lang="fr-FR" sz="2000" dirty="0" smtClean="0">
                <a:latin typeface="Times New Roman" pitchFamily="18" charset="0"/>
                <a:cs typeface="Times New Roman" pitchFamily="18" charset="0"/>
              </a:rPr>
              <a:t>Il gère </a:t>
            </a:r>
            <a:r>
              <a:rPr lang="fr-FR" sz="2000" dirty="0">
                <a:latin typeface="Times New Roman" pitchFamily="18" charset="0"/>
                <a:cs typeface="Times New Roman" pitchFamily="18" charset="0"/>
              </a:rPr>
              <a:t>les transactions (instructions </a:t>
            </a:r>
            <a:r>
              <a:rPr lang="fr-FR" sz="2000" dirty="0" err="1">
                <a:latin typeface="Times New Roman" pitchFamily="18" charset="0"/>
                <a:cs typeface="Times New Roman" pitchFamily="18" charset="0"/>
              </a:rPr>
              <a:t>sql</a:t>
            </a:r>
            <a:r>
              <a:rPr lang="fr-FR" sz="2000" dirty="0">
                <a:latin typeface="Times New Roman" pitchFamily="18" charset="0"/>
                <a:cs typeface="Times New Roman" pitchFamily="18" charset="0"/>
              </a:rPr>
              <a:t> BEGIN, COMMIT, ROLLBACK ...)</a:t>
            </a:r>
          </a:p>
          <a:p>
            <a:pPr>
              <a:buFont typeface="Wingdings" pitchFamily="2" charset="2"/>
              <a:buChar char="§"/>
            </a:pPr>
            <a:r>
              <a:rPr lang="fr-FR" sz="2000" dirty="0" smtClean="0">
                <a:latin typeface="Times New Roman" pitchFamily="18" charset="0"/>
                <a:cs typeface="Times New Roman" pitchFamily="18" charset="0"/>
              </a:rPr>
              <a:t>Il supporte </a:t>
            </a:r>
            <a:r>
              <a:rPr lang="fr-FR" sz="2000" dirty="0">
                <a:latin typeface="Times New Roman" pitchFamily="18" charset="0"/>
                <a:cs typeface="Times New Roman" pitchFamily="18" charset="0"/>
              </a:rPr>
              <a:t>les clés étrangères et les intégrités référentielles</a:t>
            </a:r>
          </a:p>
          <a:p>
            <a:pPr>
              <a:buFont typeface="Wingdings" pitchFamily="2" charset="2"/>
              <a:buChar char="§"/>
            </a:pPr>
            <a:r>
              <a:rPr lang="fr-FR" sz="2000" dirty="0" smtClean="0">
                <a:latin typeface="Times New Roman" pitchFamily="18" charset="0"/>
                <a:cs typeface="Times New Roman" pitchFamily="18" charset="0"/>
              </a:rPr>
              <a:t>Il possède </a:t>
            </a:r>
            <a:r>
              <a:rPr lang="fr-FR" sz="2000" dirty="0">
                <a:latin typeface="Times New Roman" pitchFamily="18" charset="0"/>
                <a:cs typeface="Times New Roman" pitchFamily="18" charset="0"/>
              </a:rPr>
              <a:t>un système de récupération automatique en cas de crash</a:t>
            </a:r>
          </a:p>
          <a:p>
            <a:pPr marL="0" indent="0">
              <a:buNone/>
            </a:pPr>
            <a:r>
              <a:rPr lang="fr-FR" sz="2000" dirty="0">
                <a:solidFill>
                  <a:srgbClr val="FF0000"/>
                </a:solidFill>
                <a:latin typeface="Times New Roman" pitchFamily="18" charset="0"/>
                <a:cs typeface="Times New Roman" pitchFamily="18" charset="0"/>
              </a:rPr>
              <a:t>Les inconvénients :</a:t>
            </a:r>
          </a:p>
          <a:p>
            <a:pPr>
              <a:buFont typeface="Wingdings" pitchFamily="2" charset="2"/>
              <a:buChar char="§"/>
            </a:pPr>
            <a:r>
              <a:rPr lang="fr-FR" sz="2000" dirty="0" smtClean="0">
                <a:latin typeface="Times New Roman" pitchFamily="18" charset="0"/>
                <a:cs typeface="Times New Roman" pitchFamily="18" charset="0"/>
              </a:rPr>
              <a:t>Il ne </a:t>
            </a:r>
            <a:r>
              <a:rPr lang="fr-FR" sz="2000" dirty="0">
                <a:latin typeface="Times New Roman" pitchFamily="18" charset="0"/>
                <a:cs typeface="Times New Roman" pitchFamily="18" charset="0"/>
              </a:rPr>
              <a:t>permet pas les index </a:t>
            </a:r>
            <a:r>
              <a:rPr lang="fr-FR" sz="2000" dirty="0" err="1">
                <a:latin typeface="Times New Roman" pitchFamily="18" charset="0"/>
                <a:cs typeface="Times New Roman" pitchFamily="18" charset="0"/>
              </a:rPr>
              <a:t>fulltext</a:t>
            </a:r>
            <a:endParaRPr lang="fr-FR" sz="2000" dirty="0">
              <a:latin typeface="Times New Roman" pitchFamily="18" charset="0"/>
              <a:cs typeface="Times New Roman" pitchFamily="18" charset="0"/>
            </a:endParaRPr>
          </a:p>
          <a:p>
            <a:pPr>
              <a:buFont typeface="Wingdings" pitchFamily="2" charset="2"/>
              <a:buChar char="§"/>
            </a:pPr>
            <a:r>
              <a:rPr lang="fr-FR" sz="2000" dirty="0" smtClean="0">
                <a:latin typeface="Times New Roman" pitchFamily="18" charset="0"/>
                <a:cs typeface="Times New Roman" pitchFamily="18" charset="0"/>
              </a:rPr>
              <a:t>Son administration </a:t>
            </a:r>
            <a:r>
              <a:rPr lang="fr-FR" sz="2000" dirty="0">
                <a:latin typeface="Times New Roman" pitchFamily="18" charset="0"/>
                <a:cs typeface="Times New Roman" pitchFamily="18" charset="0"/>
              </a:rPr>
              <a:t>est un peu plus complexe (gestion de </a:t>
            </a:r>
            <a:r>
              <a:rPr lang="fr-FR" sz="2000" dirty="0" err="1">
                <a:latin typeface="Times New Roman" pitchFamily="18" charset="0"/>
                <a:cs typeface="Times New Roman" pitchFamily="18" charset="0"/>
              </a:rPr>
              <a:t>tablespace</a:t>
            </a:r>
            <a:r>
              <a:rPr lang="fr-FR" sz="2000" dirty="0">
                <a:latin typeface="Times New Roman" pitchFamily="18" charset="0"/>
                <a:cs typeface="Times New Roman" pitchFamily="18" charset="0"/>
              </a:rPr>
              <a:t>, paramètres supplémentaires dans le </a:t>
            </a:r>
            <a:r>
              <a:rPr lang="fr-FR" sz="2000" dirty="0" err="1">
                <a:latin typeface="Times New Roman" pitchFamily="18" charset="0"/>
                <a:cs typeface="Times New Roman" pitchFamily="18" charset="0"/>
              </a:rPr>
              <a:t>my.cnf</a:t>
            </a:r>
            <a:r>
              <a:rPr lang="fr-FR" sz="2000" dirty="0">
                <a:latin typeface="Times New Roman" pitchFamily="18" charset="0"/>
                <a:cs typeface="Times New Roman" pitchFamily="18" charset="0"/>
              </a:rPr>
              <a:t> ...)</a:t>
            </a:r>
          </a:p>
          <a:p>
            <a:pPr>
              <a:buFont typeface="Wingdings" pitchFamily="2" charset="2"/>
              <a:buChar char="§"/>
            </a:pPr>
            <a:r>
              <a:rPr lang="fr-FR" sz="2000" dirty="0" smtClean="0">
                <a:latin typeface="Times New Roman" pitchFamily="18" charset="0"/>
                <a:cs typeface="Times New Roman" pitchFamily="18" charset="0"/>
              </a:rPr>
              <a:t>Le moteur </a:t>
            </a:r>
            <a:r>
              <a:rPr lang="fr-FR" sz="2000" dirty="0">
                <a:latin typeface="Times New Roman" pitchFamily="18" charset="0"/>
                <a:cs typeface="Times New Roman" pitchFamily="18" charset="0"/>
              </a:rPr>
              <a:t>de stockage est plus lent que d'autres et gourmand en ressources mémoires et en espace disque</a:t>
            </a:r>
          </a:p>
        </p:txBody>
      </p:sp>
    </p:spTree>
    <p:extLst>
      <p:ext uri="{BB962C8B-B14F-4D97-AF65-F5344CB8AC3E}">
        <p14:creationId xmlns:p14="http://schemas.microsoft.com/office/powerpoint/2010/main" val="2436077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ion 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363</TotalTime>
  <Words>661</Words>
  <Application>Microsoft Office PowerPoint</Application>
  <PresentationFormat>Custom</PresentationFormat>
  <Paragraphs>165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Direction Ion</vt:lpstr>
      <vt:lpstr>Créer une base de données avec un script SQL</vt:lpstr>
      <vt:lpstr>Qu’est-ce qu’un script SQL </vt:lpstr>
      <vt:lpstr>Les commandes SQL à connaître avant de commencer</vt:lpstr>
      <vt:lpstr>BUGS</vt:lpstr>
      <vt:lpstr>Les commandes SQL à connaître avant de commencer</vt:lpstr>
      <vt:lpstr>Créer une table contenant des champs </vt:lpstr>
      <vt:lpstr>Créer une table contenant des champs </vt:lpstr>
      <vt:lpstr>PowerPoint Presentation</vt:lpstr>
      <vt:lpstr>PowerPoint Presentation</vt:lpstr>
      <vt:lpstr>Créer une table contenant des champs </vt:lpstr>
      <vt:lpstr>Créer une table contenant des champs </vt:lpstr>
      <vt:lpstr>Créer une table contenant des champs </vt:lpstr>
      <vt:lpstr>Créer une table contenant des champs </vt:lpstr>
      <vt:lpstr>Exemple </vt:lpstr>
      <vt:lpstr>Commentez votre script</vt:lpstr>
      <vt:lpstr>Conseil </vt:lpstr>
    </vt:vector>
  </TitlesOfParts>
  <Company>Maison de la Formation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Créer une base de données avec un script SQL</dc:title>
  <dc:creator>OUANNA Mohamed</dc:creator>
  <cp:lastModifiedBy>Nassima</cp:lastModifiedBy>
  <cp:revision>34</cp:revision>
  <dcterms:created xsi:type="dcterms:W3CDTF">2015-10-30T11:02:00Z</dcterms:created>
  <dcterms:modified xsi:type="dcterms:W3CDTF">2017-10-25T20:19:58Z</dcterms:modified>
</cp:coreProperties>
</file>