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5" r:id="rId3"/>
    <p:sldId id="275" r:id="rId4"/>
    <p:sldId id="281" r:id="rId5"/>
    <p:sldId id="280" r:id="rId6"/>
    <p:sldId id="274" r:id="rId7"/>
    <p:sldId id="271" r:id="rId8"/>
    <p:sldId id="276" r:id="rId9"/>
    <p:sldId id="277" r:id="rId10"/>
    <p:sldId id="278" r:id="rId11"/>
    <p:sldId id="259" r:id="rId12"/>
    <p:sldId id="260" r:id="rId13"/>
    <p:sldId id="261"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1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Date Placeholder 29"/>
          <p:cNvSpPr>
            <a:spLocks noGrp="1"/>
          </p:cNvSpPr>
          <p:nvPr>
            <p:ph type="dt" sz="half" idx="10"/>
          </p:nvPr>
        </p:nvSpPr>
        <p:spPr/>
        <p:txBody>
          <a:bodyPr/>
          <a:lstStyle/>
          <a:p>
            <a:fld id="{7EC1EC69-8493-4D8A-931B-10600ED2AEA2}" type="datetimeFigureOut">
              <a:rPr lang="fr-FR" smtClean="0"/>
              <a:t>25/10/2017</a:t>
            </a:fld>
            <a:endParaRPr lang="fr-FR"/>
          </a:p>
        </p:txBody>
      </p:sp>
      <p:sp>
        <p:nvSpPr>
          <p:cNvPr id="19" name="Footer Placeholder 18"/>
          <p:cNvSpPr>
            <a:spLocks noGrp="1"/>
          </p:cNvSpPr>
          <p:nvPr>
            <p:ph type="ftr" sz="quarter" idx="11"/>
          </p:nvPr>
        </p:nvSpPr>
        <p:spPr/>
        <p:txBody>
          <a:bodyPr/>
          <a:lstStyle/>
          <a:p>
            <a:endParaRPr lang="fr-FR"/>
          </a:p>
        </p:txBody>
      </p:sp>
      <p:sp>
        <p:nvSpPr>
          <p:cNvPr id="27" name="Slide Number Placeholder 26"/>
          <p:cNvSpPr>
            <a:spLocks noGrp="1"/>
          </p:cNvSpPr>
          <p:nvPr>
            <p:ph type="sldNum" sz="quarter" idx="12"/>
          </p:nvPr>
        </p:nvSpPr>
        <p:spPr/>
        <p:txBody>
          <a:bodyPr/>
          <a:lstStyle/>
          <a:p>
            <a:fld id="{1606167D-0704-403D-A65F-E287A1199159}"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7EC1EC69-8493-4D8A-931B-10600ED2AEA2}"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06167D-0704-403D-A65F-E287A1199159}"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fr-FR" smtClean="0"/>
              <a:t>Modifiez le style du titre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7EC1EC69-8493-4D8A-931B-10600ED2AEA2}"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06167D-0704-403D-A65F-E287A1199159}"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Content Placeholder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7EC1EC69-8493-4D8A-931B-10600ED2AEA2}"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06167D-0704-403D-A65F-E287A1199159}"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Date Placeholder 3"/>
          <p:cNvSpPr>
            <a:spLocks noGrp="1"/>
          </p:cNvSpPr>
          <p:nvPr>
            <p:ph type="dt" sz="half" idx="10"/>
          </p:nvPr>
        </p:nvSpPr>
        <p:spPr/>
        <p:txBody>
          <a:bodyPr/>
          <a:lstStyle/>
          <a:p>
            <a:fld id="{7EC1EC69-8493-4D8A-931B-10600ED2AEA2}" type="datetimeFigureOut">
              <a:rPr lang="fr-FR" smtClean="0"/>
              <a:t>25/10/2017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06167D-0704-403D-A65F-E287A1199159}"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fr-FR" smtClean="0"/>
              <a:t>Modifiez le style du titre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7EC1EC69-8493-4D8A-931B-10600ED2AEA2}" type="datetimeFigureOut">
              <a:rPr lang="fr-FR" smtClean="0"/>
              <a:t>25/10/2017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606167D-0704-403D-A65F-E287A1199159}"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Date Placeholder 6"/>
          <p:cNvSpPr>
            <a:spLocks noGrp="1"/>
          </p:cNvSpPr>
          <p:nvPr>
            <p:ph type="dt" sz="half" idx="10"/>
          </p:nvPr>
        </p:nvSpPr>
        <p:spPr/>
        <p:txBody>
          <a:bodyPr/>
          <a:lstStyle/>
          <a:p>
            <a:fld id="{7EC1EC69-8493-4D8A-931B-10600ED2AEA2}" type="datetimeFigureOut">
              <a:rPr lang="fr-FR" smtClean="0"/>
              <a:t>25/10/2017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606167D-0704-403D-A65F-E287A1199159}"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Date Placeholder 2"/>
          <p:cNvSpPr>
            <a:spLocks noGrp="1"/>
          </p:cNvSpPr>
          <p:nvPr>
            <p:ph type="dt" sz="half" idx="10"/>
          </p:nvPr>
        </p:nvSpPr>
        <p:spPr/>
        <p:txBody>
          <a:bodyPr/>
          <a:lstStyle/>
          <a:p>
            <a:fld id="{7EC1EC69-8493-4D8A-931B-10600ED2AEA2}" type="datetimeFigureOut">
              <a:rPr lang="fr-FR" smtClean="0"/>
              <a:t>25/10/2017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606167D-0704-403D-A65F-E287A1199159}"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1EC69-8493-4D8A-931B-10600ED2AEA2}" type="datetimeFigureOut">
              <a:rPr lang="fr-FR" smtClean="0"/>
              <a:t>25/10/2017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606167D-0704-403D-A65F-E287A1199159}"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Modifiez les styles du texte du masque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7EC1EC69-8493-4D8A-931B-10600ED2AEA2}" type="datetimeFigureOut">
              <a:rPr lang="fr-FR" smtClean="0"/>
              <a:t>25/10/2017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606167D-0704-403D-A65F-E287A1199159}"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Modifiez le style du titre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Date Placeholder 4"/>
          <p:cNvSpPr>
            <a:spLocks noGrp="1"/>
          </p:cNvSpPr>
          <p:nvPr>
            <p:ph type="dt" sz="half" idx="10"/>
          </p:nvPr>
        </p:nvSpPr>
        <p:spPr/>
        <p:txBody>
          <a:bodyPr/>
          <a:lstStyle/>
          <a:p>
            <a:fld id="{7EC1EC69-8493-4D8A-931B-10600ED2AEA2}" type="datetimeFigureOut">
              <a:rPr lang="fr-FR" smtClean="0"/>
              <a:t>25/10/2017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8077200" y="6356350"/>
            <a:ext cx="609600" cy="365125"/>
          </a:xfrm>
        </p:spPr>
        <p:txBody>
          <a:bodyPr/>
          <a:lstStyle/>
          <a:p>
            <a:fld id="{1606167D-0704-403D-A65F-E287A1199159}" type="slidenum">
              <a:rPr lang="fr-FR" smtClean="0"/>
              <a:t>‹#›</a:t>
            </a:fld>
            <a:endParaRPr lang="fr-F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Modifiez le style du titre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C1EC69-8493-4D8A-931B-10600ED2AEA2}" type="datetimeFigureOut">
              <a:rPr lang="fr-FR" smtClean="0"/>
              <a:t>25/10/2017</a:t>
            </a:fld>
            <a:endParaRPr lang="fr-F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06167D-0704-403D-A65F-E287A1199159}" type="slidenum">
              <a:rPr lang="fr-FR" smtClean="0"/>
              <a:t>‹#›</a:t>
            </a:fld>
            <a:endParaRPr lang="fr-F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7688" y="2223512"/>
            <a:ext cx="8686800" cy="2573640"/>
          </a:xfrm>
        </p:spPr>
        <p:style>
          <a:lnRef idx="1">
            <a:schemeClr val="accent2"/>
          </a:lnRef>
          <a:fillRef idx="2">
            <a:schemeClr val="accent2"/>
          </a:fillRef>
          <a:effectRef idx="1">
            <a:schemeClr val="accent2"/>
          </a:effectRef>
          <a:fontRef idx="minor">
            <a:schemeClr val="dk1"/>
          </a:fontRef>
        </p:style>
        <p:txBody>
          <a:bodyPr>
            <a:noAutofit/>
          </a:bodyPr>
          <a:lstStyle/>
          <a:p>
            <a:pPr marL="0" indent="0" algn="ctr">
              <a:buNone/>
            </a:pPr>
            <a:r>
              <a:rPr lang="fr-FR" sz="4800" b="1" i="1" dirty="0">
                <a:solidFill>
                  <a:srgbClr val="FF0000"/>
                </a:solidFill>
              </a:rPr>
              <a:t>C</a:t>
            </a:r>
            <a:r>
              <a:rPr lang="fr-FR" sz="4800" b="1" i="1" dirty="0"/>
              <a:t>ONTRAINTE  </a:t>
            </a:r>
            <a:r>
              <a:rPr lang="fr-FR" sz="4800" b="1" i="1" dirty="0" smtClean="0"/>
              <a:t>D'</a:t>
            </a:r>
            <a:r>
              <a:rPr lang="fr-FR" sz="4800" b="1" i="1" dirty="0" smtClean="0">
                <a:solidFill>
                  <a:srgbClr val="FF0000"/>
                </a:solidFill>
              </a:rPr>
              <a:t>I</a:t>
            </a:r>
            <a:r>
              <a:rPr lang="fr-FR" sz="4800" b="1" i="1" dirty="0" smtClean="0"/>
              <a:t>NTEGRITE </a:t>
            </a:r>
          </a:p>
          <a:p>
            <a:pPr marL="0" indent="0" algn="ctr">
              <a:buNone/>
            </a:pPr>
            <a:r>
              <a:rPr lang="fr-FR" sz="4800" b="1" i="1" dirty="0" smtClean="0">
                <a:solidFill>
                  <a:srgbClr val="FF0000"/>
                </a:solidFill>
              </a:rPr>
              <a:t>F</a:t>
            </a:r>
            <a:r>
              <a:rPr lang="fr-FR" sz="4800" b="1" i="1" dirty="0" smtClean="0"/>
              <a:t>ONCTIONNELLE</a:t>
            </a:r>
          </a:p>
          <a:p>
            <a:pPr marL="0" indent="0" algn="ctr">
              <a:buNone/>
            </a:pPr>
            <a:r>
              <a:rPr lang="fr-FR" sz="4800" b="1" i="1" dirty="0" smtClean="0">
                <a:solidFill>
                  <a:srgbClr val="FF0000"/>
                </a:solidFill>
              </a:rPr>
              <a:t>CIF</a:t>
            </a:r>
            <a:endParaRPr lang="fr-FR" sz="4800" dirty="0">
              <a:solidFill>
                <a:srgbClr val="FF0000"/>
              </a:solidFill>
            </a:endParaRPr>
          </a:p>
        </p:txBody>
      </p:sp>
    </p:spTree>
    <p:extLst>
      <p:ext uri="{BB962C8B-B14F-4D97-AF65-F5344CB8AC3E}">
        <p14:creationId xmlns:p14="http://schemas.microsoft.com/office/powerpoint/2010/main" val="2982932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b="1" dirty="0">
                <a:solidFill>
                  <a:srgbClr val="FF0000"/>
                </a:solidFill>
                <a:latin typeface="Times New Roman" panose="02020603050405020304" pitchFamily="18" charset="0"/>
                <a:cs typeface="Times New Roman" panose="02020603050405020304" pitchFamily="18" charset="0"/>
              </a:rPr>
              <a:t>L’intégrité de relation</a:t>
            </a:r>
          </a:p>
        </p:txBody>
      </p:sp>
      <p:sp>
        <p:nvSpPr>
          <p:cNvPr id="3" name="Espace réservé du contenu 2"/>
          <p:cNvSpPr>
            <a:spLocks noGrp="1"/>
          </p:cNvSpPr>
          <p:nvPr>
            <p:ph idx="1"/>
          </p:nvPr>
        </p:nvSpPr>
        <p:spPr/>
        <p:txBody>
          <a:bodyPr>
            <a:noAutofit/>
          </a:bodyPr>
          <a:lstStyle/>
          <a:p>
            <a:pPr marL="0" indent="0">
              <a:buNone/>
            </a:pPr>
            <a:endParaRPr lang="fr-FR" sz="2000" dirty="0" smtClean="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r>
              <a:rPr lang="fr-FR" sz="2000" dirty="0" smtClean="0">
                <a:latin typeface="Times New Roman" panose="02020603050405020304" pitchFamily="18" charset="0"/>
                <a:cs typeface="Times New Roman" panose="02020603050405020304" pitchFamily="18" charset="0"/>
              </a:rPr>
              <a:t>Attachée </a:t>
            </a:r>
            <a:r>
              <a:rPr lang="fr-FR" sz="2000" dirty="0">
                <a:latin typeface="Times New Roman" panose="02020603050405020304" pitchFamily="18" charset="0"/>
                <a:cs typeface="Times New Roman" panose="02020603050405020304" pitchFamily="18" charset="0"/>
              </a:rPr>
              <a:t>à un (ou plusieurs) champ(s) d’une table, cette contrainte garantit des </a:t>
            </a:r>
            <a:r>
              <a:rPr lang="fr-FR" sz="2000" dirty="0" smtClean="0">
                <a:latin typeface="Times New Roman" panose="02020603050405020304" pitchFamily="18" charset="0"/>
                <a:cs typeface="Times New Roman" panose="02020603050405020304" pitchFamily="18" charset="0"/>
              </a:rPr>
              <a:t>valeurs uniques </a:t>
            </a:r>
            <a:r>
              <a:rPr lang="fr-FR" sz="2000" dirty="0">
                <a:latin typeface="Times New Roman" panose="02020603050405020304" pitchFamily="18" charset="0"/>
                <a:cs typeface="Times New Roman" panose="02020603050405020304" pitchFamily="18" charset="0"/>
              </a:rPr>
              <a:t>pour ce (ou cette combinaison de) champ(s). Elle permet donc d’implanter la notion</a:t>
            </a:r>
          </a:p>
          <a:p>
            <a:pPr marL="0" indent="0">
              <a:buNone/>
            </a:pPr>
            <a:r>
              <a:rPr lang="fr-FR" sz="2000" dirty="0">
                <a:latin typeface="Times New Roman" panose="02020603050405020304" pitchFamily="18" charset="0"/>
                <a:cs typeface="Times New Roman" panose="02020603050405020304" pitchFamily="18" charset="0"/>
              </a:rPr>
              <a:t>de </a:t>
            </a:r>
            <a:r>
              <a:rPr lang="fr-FR" sz="2000" b="1" dirty="0">
                <a:latin typeface="Times New Roman" panose="02020603050405020304" pitchFamily="18" charset="0"/>
                <a:cs typeface="Times New Roman" panose="02020603050405020304" pitchFamily="18" charset="0"/>
              </a:rPr>
              <a:t>clé </a:t>
            </a:r>
            <a:r>
              <a:rPr lang="fr-FR" sz="2000" b="1" dirty="0" smtClean="0">
                <a:latin typeface="Times New Roman" panose="02020603050405020304" pitchFamily="18" charset="0"/>
                <a:cs typeface="Times New Roman" panose="02020603050405020304" pitchFamily="18" charset="0"/>
              </a:rPr>
              <a:t>primaire</a:t>
            </a:r>
            <a:r>
              <a:rPr lang="fr-FR" sz="2000" dirty="0" smtClean="0">
                <a:latin typeface="Times New Roman" panose="02020603050405020304" pitchFamily="18" charset="0"/>
                <a:cs typeface="Times New Roman" panose="02020603050405020304" pitchFamily="18" charset="0"/>
              </a:rPr>
              <a:t>.</a:t>
            </a: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r>
              <a:rPr lang="fr-FR" sz="1800" b="1" i="1" dirty="0">
                <a:solidFill>
                  <a:srgbClr val="FF0000"/>
                </a:solidFill>
              </a:rPr>
              <a:t>CONSTRAINT</a:t>
            </a:r>
            <a:r>
              <a:rPr lang="fr-FR" sz="1800" b="1" i="1" dirty="0"/>
              <a:t> </a:t>
            </a:r>
            <a:r>
              <a:rPr lang="fr-FR" sz="1800" b="1" i="1" dirty="0" err="1"/>
              <a:t>PK_Client</a:t>
            </a:r>
            <a:r>
              <a:rPr lang="fr-FR" sz="1800" b="1" i="1" dirty="0"/>
              <a:t> </a:t>
            </a:r>
            <a:r>
              <a:rPr lang="fr-FR" sz="1800" b="1" i="1" dirty="0">
                <a:solidFill>
                  <a:srgbClr val="FF0000"/>
                </a:solidFill>
              </a:rPr>
              <a:t>PRIMARY KEY </a:t>
            </a:r>
            <a:r>
              <a:rPr lang="fr-FR" sz="1800" b="1" i="1" dirty="0"/>
              <a:t>(</a:t>
            </a:r>
            <a:r>
              <a:rPr lang="fr-FR" sz="1800" b="1" i="1" dirty="0" err="1"/>
              <a:t>NoClient</a:t>
            </a:r>
            <a:r>
              <a:rPr lang="fr-FR" sz="1800" b="1" i="1" dirty="0" smtClean="0"/>
              <a:t>)</a:t>
            </a:r>
            <a:endParaRPr lang="fr-FR" sz="1800" b="1" i="1" dirty="0"/>
          </a:p>
        </p:txBody>
      </p:sp>
    </p:spTree>
    <p:extLst>
      <p:ext uri="{BB962C8B-B14F-4D97-AF65-F5344CB8AC3E}">
        <p14:creationId xmlns:p14="http://schemas.microsoft.com/office/powerpoint/2010/main" val="79225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pPr algn="ctr"/>
            <a:r>
              <a:rPr lang="fr-FR" sz="4800" b="1" dirty="0">
                <a:solidFill>
                  <a:srgbClr val="FF0000"/>
                </a:solidFill>
                <a:latin typeface="Times New Roman" panose="02020603050405020304" pitchFamily="18" charset="0"/>
                <a:cs typeface="Times New Roman" panose="02020603050405020304" pitchFamily="18" charset="0"/>
              </a:rPr>
              <a:t>Intégrité référentielle</a:t>
            </a:r>
          </a:p>
        </p:txBody>
      </p:sp>
      <p:sp>
        <p:nvSpPr>
          <p:cNvPr id="3" name="Espace réservé du contenu 2"/>
          <p:cNvSpPr>
            <a:spLocks noGrp="1"/>
          </p:cNvSpPr>
          <p:nvPr>
            <p:ph idx="1"/>
          </p:nvPr>
        </p:nvSpPr>
        <p:spPr>
          <a:xfrm>
            <a:off x="395536" y="2420888"/>
            <a:ext cx="8229600" cy="2232248"/>
          </a:xfrm>
        </p:spPr>
        <p:txBody>
          <a:bodyPr/>
          <a:lstStyle/>
          <a:p>
            <a:pPr algn="just"/>
            <a:r>
              <a:rPr lang="fr-FR" sz="2800" b="1" dirty="0" smtClean="0">
                <a:solidFill>
                  <a:srgbClr val="00B0F0"/>
                </a:solidFill>
              </a:rPr>
              <a:t>Définition: </a:t>
            </a:r>
          </a:p>
          <a:p>
            <a:pPr algn="just"/>
            <a:endParaRPr lang="fr-FR" sz="1100" dirty="0"/>
          </a:p>
          <a:p>
            <a:pPr marL="0" indent="0" algn="just">
              <a:buNone/>
            </a:pPr>
            <a:r>
              <a:rPr lang="fr-FR" dirty="0" smtClean="0"/>
              <a:t>Etant données deux tables A et B, si une information dans B référence une information dans A, l’information référencée existe dans la table A.</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864604277"/>
              </p:ext>
            </p:extLst>
          </p:nvPr>
        </p:nvGraphicFramePr>
        <p:xfrm>
          <a:off x="1331640" y="4725144"/>
          <a:ext cx="1584176" cy="18338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xmlns="" val="20000"/>
                    </a:ext>
                  </a:extLst>
                </a:gridCol>
              </a:tblGrid>
              <a:tr h="370840">
                <a:tc>
                  <a:txBody>
                    <a:bodyPr/>
                    <a:lstStyle/>
                    <a:p>
                      <a:pPr algn="ctr"/>
                      <a:r>
                        <a:rPr lang="fr-FR" dirty="0" smtClean="0"/>
                        <a:t>A</a:t>
                      </a:r>
                      <a:endParaRPr lang="fr-FR" dirty="0"/>
                    </a:p>
                  </a:txBody>
                  <a:tcPr/>
                </a:tc>
                <a:extLst>
                  <a:ext uri="{0D108BD9-81ED-4DB2-BD59-A6C34878D82A}">
                    <a16:rowId xmlns:a16="http://schemas.microsoft.com/office/drawing/2014/main" xmlns="" val="10000"/>
                  </a:ext>
                </a:extLst>
              </a:tr>
              <a:tr h="370840">
                <a:tc>
                  <a:txBody>
                    <a:bodyPr/>
                    <a:lstStyle/>
                    <a:p>
                      <a:r>
                        <a:rPr lang="fr-FR" dirty="0" smtClean="0"/>
                        <a:t>,,,,,,,,,,</a:t>
                      </a:r>
                    </a:p>
                    <a:p>
                      <a:r>
                        <a:rPr lang="fr-FR" dirty="0" smtClean="0"/>
                        <a:t>,,,,,,,,,</a:t>
                      </a:r>
                    </a:p>
                    <a:p>
                      <a:r>
                        <a:rPr lang="fr-FR" dirty="0" smtClean="0"/>
                        <a:t>,,,,,,,,,,</a:t>
                      </a:r>
                    </a:p>
                    <a:p>
                      <a:r>
                        <a:rPr lang="fr-FR" dirty="0" smtClean="0"/>
                        <a:t>X</a:t>
                      </a:r>
                    </a:p>
                    <a:p>
                      <a:r>
                        <a:rPr lang="fr-FR" dirty="0" smtClean="0"/>
                        <a:t>,,,,,,,,,,,,,,,</a:t>
                      </a:r>
                      <a:endParaRPr lang="fr-FR" dirty="0"/>
                    </a:p>
                  </a:txBody>
                  <a:tcPr/>
                </a:tc>
                <a:extLst>
                  <a:ext uri="{0D108BD9-81ED-4DB2-BD59-A6C34878D82A}">
                    <a16:rowId xmlns:a16="http://schemas.microsoft.com/office/drawing/2014/main" xmlns="" val="10001"/>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526653328"/>
              </p:ext>
            </p:extLst>
          </p:nvPr>
        </p:nvGraphicFramePr>
        <p:xfrm>
          <a:off x="5076056" y="4869160"/>
          <a:ext cx="3960440" cy="1285240"/>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xmlns="" val="20000"/>
                    </a:ext>
                  </a:extLst>
                </a:gridCol>
              </a:tblGrid>
              <a:tr h="370840">
                <a:tc>
                  <a:txBody>
                    <a:bodyPr/>
                    <a:lstStyle/>
                    <a:p>
                      <a:pPr algn="ctr"/>
                      <a:r>
                        <a:rPr lang="fr-FR" dirty="0" smtClean="0"/>
                        <a:t>B</a:t>
                      </a:r>
                      <a:endParaRPr lang="fr-FR" dirty="0"/>
                    </a:p>
                  </a:txBody>
                  <a:tcPr/>
                </a:tc>
                <a:extLst>
                  <a:ext uri="{0D108BD9-81ED-4DB2-BD59-A6C34878D82A}">
                    <a16:rowId xmlns:a16="http://schemas.microsoft.com/office/drawing/2014/main" xmlns="" val="10000"/>
                  </a:ext>
                </a:extLst>
              </a:tr>
              <a:tr h="370840">
                <a:tc>
                  <a:txBody>
                    <a:bodyPr/>
                    <a:lstStyle/>
                    <a:p>
                      <a:r>
                        <a:rPr lang="fr-FR" dirty="0" smtClean="0"/>
                        <a:t>,,,,,</a:t>
                      </a:r>
                    </a:p>
                    <a:p>
                      <a:r>
                        <a:rPr lang="fr-FR" b="1" dirty="0" smtClean="0">
                          <a:solidFill>
                            <a:srgbClr val="00B050"/>
                          </a:solidFill>
                        </a:rPr>
                        <a:t>X</a:t>
                      </a:r>
                      <a:r>
                        <a:rPr lang="fr-FR" b="0" dirty="0" smtClean="0">
                          <a:solidFill>
                            <a:srgbClr val="00B050"/>
                          </a:solidFill>
                        </a:rPr>
                        <a:t> (référence une information dans A)</a:t>
                      </a:r>
                    </a:p>
                    <a:p>
                      <a:r>
                        <a:rPr lang="fr-FR" dirty="0" smtClean="0"/>
                        <a:t>,,,,,</a:t>
                      </a:r>
                      <a:endParaRPr lang="fr-FR"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805755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68760"/>
            <a:ext cx="8229600" cy="629424"/>
          </a:xfrm>
        </p:spPr>
        <p:txBody>
          <a:bodyPr/>
          <a:lstStyle/>
          <a:p>
            <a:r>
              <a:rPr lang="fr-FR" dirty="0" smtClean="0"/>
              <a:t>Exemple </a:t>
            </a:r>
            <a:endParaRPr lang="fr-FR" dirty="0"/>
          </a:p>
        </p:txBody>
      </p:sp>
      <p:sp>
        <p:nvSpPr>
          <p:cNvPr id="4" name="Titre 1"/>
          <p:cNvSpPr>
            <a:spLocks noGrp="1"/>
          </p:cNvSpPr>
          <p:nvPr>
            <p:ph type="title"/>
          </p:nvPr>
        </p:nvSpPr>
        <p:spPr>
          <a:xfrm>
            <a:off x="457200" y="188640"/>
            <a:ext cx="8229600" cy="1143000"/>
          </a:xfrm>
        </p:spPr>
        <p:txBody>
          <a:bodyPr>
            <a:normAutofit/>
          </a:bodyPr>
          <a:lstStyle/>
          <a:p>
            <a:pPr algn="ctr"/>
            <a:r>
              <a:rPr lang="fr-FR" sz="4800" b="1" dirty="0">
                <a:solidFill>
                  <a:srgbClr val="FF0000"/>
                </a:solidFill>
                <a:latin typeface="Times New Roman" panose="02020603050405020304" pitchFamily="18" charset="0"/>
                <a:cs typeface="Times New Roman" panose="02020603050405020304" pitchFamily="18" charset="0"/>
              </a:rPr>
              <a:t>Intégrité référentielle</a:t>
            </a:r>
          </a:p>
        </p:txBody>
      </p:sp>
      <p:graphicFrame>
        <p:nvGraphicFramePr>
          <p:cNvPr id="5" name="Tableau 4"/>
          <p:cNvGraphicFramePr>
            <a:graphicFrameLocks noGrp="1"/>
          </p:cNvGraphicFramePr>
          <p:nvPr>
            <p:extLst>
              <p:ext uri="{D42A27DB-BD31-4B8C-83A1-F6EECF244321}">
                <p14:modId xmlns:p14="http://schemas.microsoft.com/office/powerpoint/2010/main" val="1706327724"/>
              </p:ext>
            </p:extLst>
          </p:nvPr>
        </p:nvGraphicFramePr>
        <p:xfrm>
          <a:off x="611560" y="1916832"/>
          <a:ext cx="3240360" cy="2225040"/>
        </p:xfrm>
        <a:graphic>
          <a:graphicData uri="http://schemas.openxmlformats.org/drawingml/2006/table">
            <a:tbl>
              <a:tblPr firstRow="1" bandRow="1">
                <a:tableStyleId>{5C22544A-7EE6-4342-B048-85BDC9FD1C3A}</a:tableStyleId>
              </a:tblPr>
              <a:tblGrid>
                <a:gridCol w="1620180">
                  <a:extLst>
                    <a:ext uri="{9D8B030D-6E8A-4147-A177-3AD203B41FA5}">
                      <a16:colId xmlns:a16="http://schemas.microsoft.com/office/drawing/2014/main" xmlns="" val="20000"/>
                    </a:ext>
                  </a:extLst>
                </a:gridCol>
                <a:gridCol w="1620180">
                  <a:extLst>
                    <a:ext uri="{9D8B030D-6E8A-4147-A177-3AD203B41FA5}">
                      <a16:colId xmlns:a16="http://schemas.microsoft.com/office/drawing/2014/main" xmlns="" val="20001"/>
                    </a:ext>
                  </a:extLst>
                </a:gridCol>
              </a:tblGrid>
              <a:tr h="370840">
                <a:tc>
                  <a:txBody>
                    <a:bodyPr/>
                    <a:lstStyle/>
                    <a:p>
                      <a:r>
                        <a:rPr lang="fr-FR" sz="1600" dirty="0" err="1" smtClean="0"/>
                        <a:t>Id_étudiant</a:t>
                      </a:r>
                      <a:endParaRPr lang="fr-FR" sz="1600" dirty="0"/>
                    </a:p>
                  </a:txBody>
                  <a:tcPr/>
                </a:tc>
                <a:tc>
                  <a:txBody>
                    <a:bodyPr/>
                    <a:lstStyle/>
                    <a:p>
                      <a:r>
                        <a:rPr lang="fr-FR" sz="1600" dirty="0" err="1" smtClean="0"/>
                        <a:t>Nom_étudiant</a:t>
                      </a:r>
                      <a:endParaRPr lang="fr-FR" sz="1600" dirty="0"/>
                    </a:p>
                  </a:txBody>
                  <a:tcPr/>
                </a:tc>
                <a:extLst>
                  <a:ext uri="{0D108BD9-81ED-4DB2-BD59-A6C34878D82A}">
                    <a16:rowId xmlns:a16="http://schemas.microsoft.com/office/drawing/2014/main" xmlns="" val="10000"/>
                  </a:ext>
                </a:extLst>
              </a:tr>
              <a:tr h="370840">
                <a:tc>
                  <a:txBody>
                    <a:bodyPr/>
                    <a:lstStyle/>
                    <a:p>
                      <a:r>
                        <a:rPr lang="fr-FR" sz="1600" dirty="0" smtClean="0"/>
                        <a:t>1</a:t>
                      </a:r>
                      <a:endParaRPr lang="fr-FR" sz="1600" dirty="0"/>
                    </a:p>
                  </a:txBody>
                  <a:tcPr/>
                </a:tc>
                <a:tc>
                  <a:txBody>
                    <a:bodyPr/>
                    <a:lstStyle/>
                    <a:p>
                      <a:r>
                        <a:rPr lang="fr-FR" sz="1600" dirty="0" smtClean="0"/>
                        <a:t>Francis</a:t>
                      </a:r>
                      <a:endParaRPr lang="fr-FR" sz="1600" dirty="0"/>
                    </a:p>
                  </a:txBody>
                  <a:tcPr/>
                </a:tc>
                <a:extLst>
                  <a:ext uri="{0D108BD9-81ED-4DB2-BD59-A6C34878D82A}">
                    <a16:rowId xmlns:a16="http://schemas.microsoft.com/office/drawing/2014/main" xmlns="" val="10001"/>
                  </a:ext>
                </a:extLst>
              </a:tr>
              <a:tr h="370840">
                <a:tc>
                  <a:txBody>
                    <a:bodyPr/>
                    <a:lstStyle/>
                    <a:p>
                      <a:r>
                        <a:rPr lang="fr-FR" sz="1600" dirty="0" smtClean="0"/>
                        <a:t>2</a:t>
                      </a:r>
                      <a:endParaRPr lang="fr-FR" sz="1600" dirty="0"/>
                    </a:p>
                  </a:txBody>
                  <a:tcPr/>
                </a:tc>
                <a:tc>
                  <a:txBody>
                    <a:bodyPr/>
                    <a:lstStyle/>
                    <a:p>
                      <a:r>
                        <a:rPr lang="fr-FR" sz="1600" dirty="0" smtClean="0"/>
                        <a:t>Charles</a:t>
                      </a:r>
                      <a:endParaRPr lang="fr-FR" sz="1600" dirty="0"/>
                    </a:p>
                  </a:txBody>
                  <a:tcPr/>
                </a:tc>
                <a:extLst>
                  <a:ext uri="{0D108BD9-81ED-4DB2-BD59-A6C34878D82A}">
                    <a16:rowId xmlns:a16="http://schemas.microsoft.com/office/drawing/2014/main" xmlns="" val="10002"/>
                  </a:ext>
                </a:extLst>
              </a:tr>
              <a:tr h="370840">
                <a:tc>
                  <a:txBody>
                    <a:bodyPr/>
                    <a:lstStyle/>
                    <a:p>
                      <a:r>
                        <a:rPr lang="fr-FR" sz="1600" dirty="0" smtClean="0"/>
                        <a:t>3</a:t>
                      </a:r>
                      <a:endParaRPr lang="fr-FR" sz="1600" dirty="0"/>
                    </a:p>
                  </a:txBody>
                  <a:tcPr/>
                </a:tc>
                <a:tc>
                  <a:txBody>
                    <a:bodyPr/>
                    <a:lstStyle/>
                    <a:p>
                      <a:r>
                        <a:rPr lang="fr-FR" sz="1600" dirty="0" smtClean="0"/>
                        <a:t>Patricia</a:t>
                      </a:r>
                      <a:endParaRPr lang="fr-FR" sz="1600" dirty="0"/>
                    </a:p>
                  </a:txBody>
                  <a:tcPr/>
                </a:tc>
                <a:extLst>
                  <a:ext uri="{0D108BD9-81ED-4DB2-BD59-A6C34878D82A}">
                    <a16:rowId xmlns:a16="http://schemas.microsoft.com/office/drawing/2014/main" xmlns="" val="10003"/>
                  </a:ext>
                </a:extLst>
              </a:tr>
              <a:tr h="370840">
                <a:tc>
                  <a:txBody>
                    <a:bodyPr/>
                    <a:lstStyle/>
                    <a:p>
                      <a:r>
                        <a:rPr lang="fr-FR" sz="1600" dirty="0" smtClean="0"/>
                        <a:t>4</a:t>
                      </a:r>
                      <a:endParaRPr lang="fr-FR" sz="1600" dirty="0"/>
                    </a:p>
                  </a:txBody>
                  <a:tcPr/>
                </a:tc>
                <a:tc>
                  <a:txBody>
                    <a:bodyPr/>
                    <a:lstStyle/>
                    <a:p>
                      <a:r>
                        <a:rPr lang="fr-FR" sz="1600" dirty="0" smtClean="0"/>
                        <a:t>Alice</a:t>
                      </a:r>
                      <a:endParaRPr lang="fr-FR" sz="1600" dirty="0"/>
                    </a:p>
                  </a:txBody>
                  <a:tcPr/>
                </a:tc>
                <a:extLst>
                  <a:ext uri="{0D108BD9-81ED-4DB2-BD59-A6C34878D82A}">
                    <a16:rowId xmlns:a16="http://schemas.microsoft.com/office/drawing/2014/main" xmlns="" val="10004"/>
                  </a:ext>
                </a:extLst>
              </a:tr>
              <a:tr h="370840">
                <a:tc>
                  <a:txBody>
                    <a:bodyPr/>
                    <a:lstStyle/>
                    <a:p>
                      <a:r>
                        <a:rPr lang="fr-FR" sz="1600" dirty="0" smtClean="0"/>
                        <a:t>5</a:t>
                      </a:r>
                      <a:endParaRPr lang="fr-FR" sz="1600" dirty="0"/>
                    </a:p>
                  </a:txBody>
                  <a:tcPr/>
                </a:tc>
                <a:tc>
                  <a:txBody>
                    <a:bodyPr/>
                    <a:lstStyle/>
                    <a:p>
                      <a:r>
                        <a:rPr lang="fr-FR" sz="1600" dirty="0" smtClean="0"/>
                        <a:t>Maurice</a:t>
                      </a:r>
                      <a:endParaRPr lang="fr-FR" sz="1600" dirty="0"/>
                    </a:p>
                  </a:txBody>
                  <a:tcPr/>
                </a:tc>
                <a:extLst>
                  <a:ext uri="{0D108BD9-81ED-4DB2-BD59-A6C34878D82A}">
                    <a16:rowId xmlns:a16="http://schemas.microsoft.com/office/drawing/2014/main" xmlns="" val="10005"/>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1225018811"/>
              </p:ext>
            </p:extLst>
          </p:nvPr>
        </p:nvGraphicFramePr>
        <p:xfrm>
          <a:off x="4283968" y="1916832"/>
          <a:ext cx="4608513" cy="1483360"/>
        </p:xfrm>
        <a:graphic>
          <a:graphicData uri="http://schemas.openxmlformats.org/drawingml/2006/table">
            <a:tbl>
              <a:tblPr firstRow="1" bandRow="1">
                <a:tableStyleId>{5C22544A-7EE6-4342-B048-85BDC9FD1C3A}</a:tableStyleId>
              </a:tblPr>
              <a:tblGrid>
                <a:gridCol w="1536171">
                  <a:extLst>
                    <a:ext uri="{9D8B030D-6E8A-4147-A177-3AD203B41FA5}">
                      <a16:colId xmlns:a16="http://schemas.microsoft.com/office/drawing/2014/main" xmlns="" val="20000"/>
                    </a:ext>
                  </a:extLst>
                </a:gridCol>
                <a:gridCol w="1536171">
                  <a:extLst>
                    <a:ext uri="{9D8B030D-6E8A-4147-A177-3AD203B41FA5}">
                      <a16:colId xmlns:a16="http://schemas.microsoft.com/office/drawing/2014/main" xmlns="" val="20001"/>
                    </a:ext>
                  </a:extLst>
                </a:gridCol>
                <a:gridCol w="1536171">
                  <a:extLst>
                    <a:ext uri="{9D8B030D-6E8A-4147-A177-3AD203B41FA5}">
                      <a16:colId xmlns:a16="http://schemas.microsoft.com/office/drawing/2014/main" xmlns="" val="20002"/>
                    </a:ext>
                  </a:extLst>
                </a:gridCol>
              </a:tblGrid>
              <a:tr h="370840">
                <a:tc>
                  <a:txBody>
                    <a:bodyPr/>
                    <a:lstStyle/>
                    <a:p>
                      <a:pPr algn="ctr"/>
                      <a:r>
                        <a:rPr lang="fr-FR" dirty="0" err="1" smtClean="0"/>
                        <a:t>Id_étudiant</a:t>
                      </a:r>
                      <a:endParaRPr lang="fr-FR" dirty="0"/>
                    </a:p>
                  </a:txBody>
                  <a:tcPr/>
                </a:tc>
                <a:tc>
                  <a:txBody>
                    <a:bodyPr/>
                    <a:lstStyle/>
                    <a:p>
                      <a:pPr algn="ctr"/>
                      <a:r>
                        <a:rPr lang="fr-FR" dirty="0" err="1" smtClean="0"/>
                        <a:t>Id_matiére</a:t>
                      </a:r>
                      <a:endParaRPr lang="fr-FR" dirty="0"/>
                    </a:p>
                  </a:txBody>
                  <a:tcPr/>
                </a:tc>
                <a:tc>
                  <a:txBody>
                    <a:bodyPr/>
                    <a:lstStyle/>
                    <a:p>
                      <a:pPr algn="ctr"/>
                      <a:r>
                        <a:rPr lang="fr-FR" dirty="0" smtClean="0"/>
                        <a:t>note</a:t>
                      </a:r>
                      <a:endParaRPr lang="fr-FR" dirty="0"/>
                    </a:p>
                  </a:txBody>
                  <a:tcPr/>
                </a:tc>
                <a:extLst>
                  <a:ext uri="{0D108BD9-81ED-4DB2-BD59-A6C34878D82A}">
                    <a16:rowId xmlns:a16="http://schemas.microsoft.com/office/drawing/2014/main" xmlns="" val="10000"/>
                  </a:ext>
                </a:extLst>
              </a:tr>
              <a:tr h="370840">
                <a:tc>
                  <a:txBody>
                    <a:bodyPr/>
                    <a:lstStyle/>
                    <a:p>
                      <a:r>
                        <a:rPr lang="fr-FR" dirty="0" smtClean="0"/>
                        <a:t>4</a:t>
                      </a:r>
                      <a:endParaRPr lang="fr-FR" dirty="0"/>
                    </a:p>
                  </a:txBody>
                  <a:tcPr/>
                </a:tc>
                <a:tc>
                  <a:txBody>
                    <a:bodyPr/>
                    <a:lstStyle/>
                    <a:p>
                      <a:r>
                        <a:rPr lang="fr-FR" dirty="0" smtClean="0"/>
                        <a:t>2</a:t>
                      </a:r>
                      <a:endParaRPr lang="fr-FR" dirty="0"/>
                    </a:p>
                  </a:txBody>
                  <a:tcPr/>
                </a:tc>
                <a:tc>
                  <a:txBody>
                    <a:bodyPr/>
                    <a:lstStyle/>
                    <a:p>
                      <a:r>
                        <a:rPr lang="fr-FR" dirty="0" smtClean="0"/>
                        <a:t>8</a:t>
                      </a:r>
                      <a:endParaRPr lang="fr-FR" dirty="0"/>
                    </a:p>
                  </a:txBody>
                  <a:tcPr/>
                </a:tc>
                <a:extLst>
                  <a:ext uri="{0D108BD9-81ED-4DB2-BD59-A6C34878D82A}">
                    <a16:rowId xmlns:a16="http://schemas.microsoft.com/office/drawing/2014/main" xmlns="" val="10001"/>
                  </a:ext>
                </a:extLst>
              </a:tr>
              <a:tr h="370840">
                <a:tc>
                  <a:txBody>
                    <a:bodyPr/>
                    <a:lstStyle/>
                    <a:p>
                      <a:r>
                        <a:rPr lang="fr-FR" dirty="0" smtClean="0"/>
                        <a:t>2</a:t>
                      </a:r>
                      <a:endParaRPr lang="fr-FR" dirty="0"/>
                    </a:p>
                  </a:txBody>
                  <a:tcPr/>
                </a:tc>
                <a:tc>
                  <a:txBody>
                    <a:bodyPr/>
                    <a:lstStyle/>
                    <a:p>
                      <a:r>
                        <a:rPr lang="fr-FR" dirty="0" smtClean="0"/>
                        <a:t>1</a:t>
                      </a:r>
                      <a:endParaRPr lang="fr-FR" dirty="0"/>
                    </a:p>
                  </a:txBody>
                  <a:tcPr/>
                </a:tc>
                <a:tc>
                  <a:txBody>
                    <a:bodyPr/>
                    <a:lstStyle/>
                    <a:p>
                      <a:r>
                        <a:rPr lang="fr-FR" dirty="0" smtClean="0"/>
                        <a:t>12</a:t>
                      </a:r>
                      <a:endParaRPr lang="fr-FR" dirty="0"/>
                    </a:p>
                  </a:txBody>
                  <a:tcPr/>
                </a:tc>
                <a:extLst>
                  <a:ext uri="{0D108BD9-81ED-4DB2-BD59-A6C34878D82A}">
                    <a16:rowId xmlns:a16="http://schemas.microsoft.com/office/drawing/2014/main" xmlns="" val="10002"/>
                  </a:ext>
                </a:extLst>
              </a:tr>
              <a:tr h="370840">
                <a:tc>
                  <a:txBody>
                    <a:bodyPr/>
                    <a:lstStyle/>
                    <a:p>
                      <a:r>
                        <a:rPr lang="fr-FR" dirty="0" smtClean="0"/>
                        <a:t>1</a:t>
                      </a:r>
                      <a:endParaRPr lang="fr-FR" dirty="0"/>
                    </a:p>
                  </a:txBody>
                  <a:tcPr/>
                </a:tc>
                <a:tc>
                  <a:txBody>
                    <a:bodyPr/>
                    <a:lstStyle/>
                    <a:p>
                      <a:r>
                        <a:rPr lang="fr-FR" dirty="0" smtClean="0"/>
                        <a:t>4</a:t>
                      </a:r>
                      <a:endParaRPr lang="fr-FR" dirty="0"/>
                    </a:p>
                  </a:txBody>
                  <a:tcPr/>
                </a:tc>
                <a:tc>
                  <a:txBody>
                    <a:bodyPr/>
                    <a:lstStyle/>
                    <a:p>
                      <a:r>
                        <a:rPr lang="fr-FR" dirty="0" smtClean="0"/>
                        <a:t>10</a:t>
                      </a:r>
                      <a:endParaRPr lang="fr-FR" dirty="0"/>
                    </a:p>
                  </a:txBody>
                  <a:tcPr/>
                </a:tc>
                <a:extLst>
                  <a:ext uri="{0D108BD9-81ED-4DB2-BD59-A6C34878D82A}">
                    <a16:rowId xmlns:a16="http://schemas.microsoft.com/office/drawing/2014/main" xmlns="" val="10003"/>
                  </a:ext>
                </a:extLst>
              </a:tr>
            </a:tbl>
          </a:graphicData>
        </a:graphic>
      </p:graphicFrame>
      <p:sp>
        <p:nvSpPr>
          <p:cNvPr id="7" name="Rectangle 6"/>
          <p:cNvSpPr/>
          <p:nvPr/>
        </p:nvSpPr>
        <p:spPr>
          <a:xfrm>
            <a:off x="539552" y="5086925"/>
            <a:ext cx="8280920" cy="646331"/>
          </a:xfrm>
          <a:prstGeom prst="rect">
            <a:avLst/>
          </a:prstGeom>
        </p:spPr>
        <p:txBody>
          <a:bodyPr wrap="square">
            <a:spAutoFit/>
          </a:bodyPr>
          <a:lstStyle/>
          <a:p>
            <a:pPr marL="285750" indent="-285750">
              <a:buFont typeface="Symbol"/>
              <a:buChar char="Þ"/>
            </a:pPr>
            <a:r>
              <a:rPr lang="fr-FR" dirty="0" smtClean="0"/>
              <a:t>Le contraire n’est pas nécessaire! </a:t>
            </a:r>
            <a:r>
              <a:rPr lang="fr-FR" dirty="0" smtClean="0">
                <a:solidFill>
                  <a:srgbClr val="00B050"/>
                </a:solidFill>
              </a:rPr>
              <a:t>Chaque valeur dans ETUDIANT(</a:t>
            </a:r>
            <a:r>
              <a:rPr lang="fr-FR" dirty="0" err="1" smtClean="0">
                <a:solidFill>
                  <a:srgbClr val="00B050"/>
                </a:solidFill>
              </a:rPr>
              <a:t>idEtudiant</a:t>
            </a:r>
            <a:r>
              <a:rPr lang="fr-FR" dirty="0" smtClean="0">
                <a:solidFill>
                  <a:srgbClr val="00B050"/>
                </a:solidFill>
              </a:rPr>
              <a:t>) </a:t>
            </a:r>
            <a:r>
              <a:rPr lang="fr-FR" dirty="0" smtClean="0"/>
              <a:t>n’existe pas forcément dans NOTE(</a:t>
            </a:r>
            <a:r>
              <a:rPr lang="fr-FR" dirty="0" err="1" smtClean="0"/>
              <a:t>idEtudiant</a:t>
            </a:r>
            <a:r>
              <a:rPr lang="fr-FR" dirty="0" smtClean="0"/>
              <a:t>)</a:t>
            </a:r>
            <a:endParaRPr lang="fr-FR" dirty="0"/>
          </a:p>
        </p:txBody>
      </p:sp>
      <p:sp>
        <p:nvSpPr>
          <p:cNvPr id="8" name="ZoneTexte 7"/>
          <p:cNvSpPr txBox="1"/>
          <p:nvPr/>
        </p:nvSpPr>
        <p:spPr>
          <a:xfrm>
            <a:off x="1547664" y="4211796"/>
            <a:ext cx="165618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dirty="0" smtClean="0"/>
              <a:t>Table étudiant</a:t>
            </a:r>
            <a:endParaRPr lang="fr-FR" dirty="0"/>
          </a:p>
        </p:txBody>
      </p:sp>
      <p:sp>
        <p:nvSpPr>
          <p:cNvPr id="9" name="ZoneTexte 8"/>
          <p:cNvSpPr txBox="1"/>
          <p:nvPr/>
        </p:nvSpPr>
        <p:spPr>
          <a:xfrm>
            <a:off x="5868144" y="3429000"/>
            <a:ext cx="136815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dirty="0" smtClean="0"/>
              <a:t>Table Note</a:t>
            </a:r>
            <a:endParaRPr lang="fr-FR" dirty="0"/>
          </a:p>
        </p:txBody>
      </p:sp>
      <p:sp>
        <p:nvSpPr>
          <p:cNvPr id="10" name="Rectangle 9"/>
          <p:cNvSpPr/>
          <p:nvPr/>
        </p:nvSpPr>
        <p:spPr>
          <a:xfrm>
            <a:off x="1187624" y="6021288"/>
            <a:ext cx="7236256" cy="830997"/>
          </a:xfrm>
          <a:prstGeom prst="rect">
            <a:avLst/>
          </a:prstGeom>
        </p:spPr>
        <p:txBody>
          <a:bodyPr wrap="square">
            <a:spAutoFit/>
          </a:bodyPr>
          <a:lstStyle/>
          <a:p>
            <a:r>
              <a:rPr lang="fr-FR" dirty="0" smtClean="0">
                <a:latin typeface="Times New Roman" pitchFamily="18" charset="0"/>
                <a:cs typeface="Times New Roman" pitchFamily="18" charset="0"/>
              </a:rPr>
              <a:t>On peut insérer (</a:t>
            </a:r>
            <a:r>
              <a:rPr lang="fr-FR" sz="2400" b="1" dirty="0" smtClean="0">
                <a:solidFill>
                  <a:srgbClr val="00B050"/>
                </a:solidFill>
                <a:latin typeface="Times New Roman" pitchFamily="18" charset="0"/>
                <a:cs typeface="Times New Roman" pitchFamily="18" charset="0"/>
              </a:rPr>
              <a:t>5</a:t>
            </a:r>
            <a:r>
              <a:rPr lang="fr-FR" dirty="0" smtClean="0">
                <a:latin typeface="Times New Roman" pitchFamily="18" charset="0"/>
                <a:cs typeface="Times New Roman" pitchFamily="18" charset="0"/>
              </a:rPr>
              <a:t>,1,12) </a:t>
            </a:r>
          </a:p>
          <a:p>
            <a:r>
              <a:rPr lang="fr-FR" dirty="0" smtClean="0">
                <a:latin typeface="Times New Roman" pitchFamily="18" charset="0"/>
                <a:cs typeface="Times New Roman" pitchFamily="18" charset="0"/>
              </a:rPr>
              <a:t>on ne peut pas insérer (</a:t>
            </a:r>
            <a:r>
              <a:rPr lang="fr-FR" sz="2400" b="1" dirty="0" smtClean="0">
                <a:solidFill>
                  <a:srgbClr val="FF0000"/>
                </a:solidFill>
                <a:latin typeface="Times New Roman" pitchFamily="18" charset="0"/>
                <a:cs typeface="Times New Roman" pitchFamily="18" charset="0"/>
              </a:rPr>
              <a:t>7</a:t>
            </a:r>
            <a:r>
              <a:rPr lang="fr-FR" dirty="0" smtClean="0">
                <a:latin typeface="Times New Roman" pitchFamily="18" charset="0"/>
                <a:cs typeface="Times New Roman" pitchFamily="18" charset="0"/>
              </a:rPr>
              <a:t>,1,10)</a:t>
            </a:r>
            <a:r>
              <a:rPr lang="fr-FR" dirty="0" smtClean="0">
                <a:latin typeface="Times New Roman" pitchFamily="18" charset="0"/>
                <a:cs typeface="Times New Roman" pitchFamily="18" charset="0"/>
                <a:sym typeface="Wingdings" pitchFamily="2" charset="2"/>
              </a:rPr>
              <a:t> </a:t>
            </a:r>
            <a:r>
              <a:rPr lang="fr-FR" dirty="0" smtClean="0">
                <a:latin typeface="Times New Roman" pitchFamily="18" charset="0"/>
                <a:cs typeface="Times New Roman" pitchFamily="18" charset="0"/>
              </a:rPr>
              <a:t> </a:t>
            </a:r>
            <a:r>
              <a:rPr lang="fr-FR" b="1" dirty="0" smtClean="0">
                <a:solidFill>
                  <a:srgbClr val="FF0000"/>
                </a:solidFill>
              </a:rPr>
              <a:t>Violation de l’intégrité référentielle</a:t>
            </a:r>
            <a:r>
              <a:rPr lang="fr-FR" b="1" dirty="0" smtClean="0">
                <a:solidFill>
                  <a:srgbClr val="FF0000"/>
                </a:solidFill>
                <a:latin typeface="Times New Roman" pitchFamily="18" charset="0"/>
                <a:cs typeface="Times New Roman" pitchFamily="18" charset="0"/>
              </a:rPr>
              <a:t> </a:t>
            </a:r>
            <a:endParaRPr lang="fr-FR" b="1" dirty="0">
              <a:solidFill>
                <a:srgbClr val="FF0000"/>
              </a:solidFill>
              <a:latin typeface="Times New Roman" pitchFamily="18" charset="0"/>
              <a:cs typeface="Times New Roman" pitchFamily="18" charset="0"/>
            </a:endParaRPr>
          </a:p>
        </p:txBody>
      </p:sp>
      <p:sp>
        <p:nvSpPr>
          <p:cNvPr id="2" name="Ellipse 1"/>
          <p:cNvSpPr/>
          <p:nvPr/>
        </p:nvSpPr>
        <p:spPr>
          <a:xfrm>
            <a:off x="4143380" y="2356882"/>
            <a:ext cx="610354"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p:nvPr/>
        </p:nvCxnSpPr>
        <p:spPr>
          <a:xfrm flipV="1">
            <a:off x="4177670" y="3455288"/>
            <a:ext cx="144016" cy="13681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429826" y="2332132"/>
            <a:ext cx="610354" cy="187966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209072" y="5728637"/>
            <a:ext cx="313879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dirty="0" smtClean="0"/>
              <a:t>Mise à jour de la table Note </a:t>
            </a:r>
            <a:endParaRPr lang="fr-FR" dirty="0"/>
          </a:p>
        </p:txBody>
      </p:sp>
      <p:sp>
        <p:nvSpPr>
          <p:cNvPr id="11" name="Rectangle 10"/>
          <p:cNvSpPr/>
          <p:nvPr/>
        </p:nvSpPr>
        <p:spPr>
          <a:xfrm>
            <a:off x="539552" y="4763759"/>
            <a:ext cx="8280919" cy="369332"/>
          </a:xfrm>
          <a:prstGeom prst="rect">
            <a:avLst/>
          </a:prstGeom>
        </p:spPr>
        <p:txBody>
          <a:bodyPr wrap="square">
            <a:spAutoFit/>
          </a:bodyPr>
          <a:lstStyle/>
          <a:p>
            <a:pPr marL="285750" indent="-285750">
              <a:buFont typeface="Symbol"/>
              <a:buChar char="Þ"/>
            </a:pPr>
            <a:r>
              <a:rPr lang="fr-FR" dirty="0"/>
              <a:t>Chaque valeur dans </a:t>
            </a:r>
            <a:r>
              <a:rPr lang="fr-FR" dirty="0">
                <a:solidFill>
                  <a:srgbClr val="FF0000"/>
                </a:solidFill>
              </a:rPr>
              <a:t>NOTE(</a:t>
            </a:r>
            <a:r>
              <a:rPr lang="fr-FR" dirty="0" err="1">
                <a:solidFill>
                  <a:srgbClr val="FF0000"/>
                </a:solidFill>
              </a:rPr>
              <a:t>id_Etudiant</a:t>
            </a:r>
            <a:r>
              <a:rPr lang="fr-FR" dirty="0">
                <a:solidFill>
                  <a:srgbClr val="FF0000"/>
                </a:solidFill>
              </a:rPr>
              <a:t>)</a:t>
            </a:r>
            <a:r>
              <a:rPr lang="fr-FR" dirty="0"/>
              <a:t> existe dans </a:t>
            </a:r>
            <a:r>
              <a:rPr lang="fr-FR" b="1" dirty="0">
                <a:solidFill>
                  <a:srgbClr val="7030A0"/>
                </a:solidFill>
              </a:rPr>
              <a:t>ETUDIANT(</a:t>
            </a:r>
            <a:r>
              <a:rPr lang="fr-FR" b="1" dirty="0" err="1">
                <a:solidFill>
                  <a:srgbClr val="7030A0"/>
                </a:solidFill>
              </a:rPr>
              <a:t>id_Etudiant</a:t>
            </a:r>
            <a:r>
              <a:rPr lang="fr-FR" b="1" dirty="0">
                <a:solidFill>
                  <a:srgbClr val="7030A0"/>
                </a:solidFill>
              </a:rPr>
              <a:t>)</a:t>
            </a:r>
          </a:p>
        </p:txBody>
      </p:sp>
      <p:sp>
        <p:nvSpPr>
          <p:cNvPr id="13" name="Losange 12"/>
          <p:cNvSpPr/>
          <p:nvPr/>
        </p:nvSpPr>
        <p:spPr>
          <a:xfrm>
            <a:off x="598860" y="3798332"/>
            <a:ext cx="288032" cy="341032"/>
          </a:xfrm>
          <a:prstGeom prst="diamond">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2807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P spid="14" grpId="0" animBg="1"/>
      <p:bldP spid="15" grpId="0" animBg="1"/>
      <p:bldP spid="11"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188640"/>
            <a:ext cx="8229600" cy="1143000"/>
          </a:xfrm>
        </p:spPr>
        <p:txBody>
          <a:bodyPr/>
          <a:lstStyle/>
          <a:p>
            <a:pPr algn="ctr"/>
            <a:r>
              <a:rPr lang="fr-FR" sz="4800" b="1" dirty="0">
                <a:solidFill>
                  <a:srgbClr val="FF0000"/>
                </a:solidFill>
                <a:latin typeface="Times New Roman" panose="02020603050405020304" pitchFamily="18" charset="0"/>
                <a:cs typeface="Times New Roman" panose="02020603050405020304" pitchFamily="18" charset="0"/>
              </a:rPr>
              <a:t>Intégrité</a:t>
            </a:r>
            <a:r>
              <a:rPr lang="fr-FR" sz="5400" b="1" dirty="0">
                <a:solidFill>
                  <a:srgbClr val="FF0000"/>
                </a:solidFill>
                <a:latin typeface="Times New Roman" panose="02020603050405020304" pitchFamily="18" charset="0"/>
                <a:cs typeface="Times New Roman" panose="02020603050405020304" pitchFamily="18" charset="0"/>
              </a:rPr>
              <a:t> référentielle</a:t>
            </a:r>
            <a:endParaRPr lang="fr-FR"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23528" y="1628800"/>
            <a:ext cx="8424936" cy="369332"/>
          </a:xfrm>
          <a:prstGeom prst="rect">
            <a:avLst/>
          </a:prstGeom>
        </p:spPr>
        <p:txBody>
          <a:bodyPr wrap="square">
            <a:spAutoFit/>
          </a:bodyPr>
          <a:lstStyle/>
          <a:p>
            <a:r>
              <a:rPr lang="fr-FR" dirty="0"/>
              <a:t>L'intégrité référentielle est un gage </a:t>
            </a:r>
            <a:r>
              <a:rPr lang="fr-FR" dirty="0" smtClean="0"/>
              <a:t>de cohérence </a:t>
            </a:r>
            <a:r>
              <a:rPr lang="fr-FR" dirty="0"/>
              <a:t> du contenu de la base de données.</a:t>
            </a:r>
          </a:p>
        </p:txBody>
      </p:sp>
      <p:sp>
        <p:nvSpPr>
          <p:cNvPr id="6" name="Rectangle 5"/>
          <p:cNvSpPr/>
          <p:nvPr/>
        </p:nvSpPr>
        <p:spPr>
          <a:xfrm>
            <a:off x="251520" y="2132856"/>
            <a:ext cx="8208912" cy="646331"/>
          </a:xfrm>
          <a:prstGeom prst="rect">
            <a:avLst/>
          </a:prstGeom>
        </p:spPr>
        <p:txBody>
          <a:bodyPr wrap="square">
            <a:spAutoFit/>
          </a:bodyPr>
          <a:lstStyle/>
          <a:p>
            <a:r>
              <a:rPr lang="fr-FR" dirty="0"/>
              <a:t>Une fois la contrainte déclarée, le SGBD refusera toute modification du contenu de la base de données qui violerait la règle en question</a:t>
            </a:r>
          </a:p>
        </p:txBody>
      </p:sp>
      <p:sp>
        <p:nvSpPr>
          <p:cNvPr id="7" name="Espace réservé du contenu 2"/>
          <p:cNvSpPr>
            <a:spLocks noGrp="1"/>
          </p:cNvSpPr>
          <p:nvPr>
            <p:ph idx="1"/>
          </p:nvPr>
        </p:nvSpPr>
        <p:spPr>
          <a:xfrm>
            <a:off x="457200" y="3068960"/>
            <a:ext cx="8229600" cy="629424"/>
          </a:xfrm>
        </p:spPr>
        <p:txBody>
          <a:bodyPr/>
          <a:lstStyle/>
          <a:p>
            <a:r>
              <a:rPr lang="fr-FR" dirty="0" smtClean="0"/>
              <a:t>Exemple </a:t>
            </a:r>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2792607930"/>
              </p:ext>
            </p:extLst>
          </p:nvPr>
        </p:nvGraphicFramePr>
        <p:xfrm>
          <a:off x="611560" y="3717032"/>
          <a:ext cx="3240360" cy="2225040"/>
        </p:xfrm>
        <a:graphic>
          <a:graphicData uri="http://schemas.openxmlformats.org/drawingml/2006/table">
            <a:tbl>
              <a:tblPr firstRow="1" bandRow="1">
                <a:tableStyleId>{5C22544A-7EE6-4342-B048-85BDC9FD1C3A}</a:tableStyleId>
              </a:tblPr>
              <a:tblGrid>
                <a:gridCol w="1620180">
                  <a:extLst>
                    <a:ext uri="{9D8B030D-6E8A-4147-A177-3AD203B41FA5}">
                      <a16:colId xmlns:a16="http://schemas.microsoft.com/office/drawing/2014/main" xmlns="" val="20000"/>
                    </a:ext>
                  </a:extLst>
                </a:gridCol>
                <a:gridCol w="1620180">
                  <a:extLst>
                    <a:ext uri="{9D8B030D-6E8A-4147-A177-3AD203B41FA5}">
                      <a16:colId xmlns:a16="http://schemas.microsoft.com/office/drawing/2014/main" xmlns="" val="20001"/>
                    </a:ext>
                  </a:extLst>
                </a:gridCol>
              </a:tblGrid>
              <a:tr h="370840">
                <a:tc>
                  <a:txBody>
                    <a:bodyPr/>
                    <a:lstStyle/>
                    <a:p>
                      <a:r>
                        <a:rPr lang="fr-FR" sz="1600" dirty="0" err="1" smtClean="0"/>
                        <a:t>Id_étudiant</a:t>
                      </a:r>
                      <a:endParaRPr lang="fr-FR" sz="1600" dirty="0"/>
                    </a:p>
                  </a:txBody>
                  <a:tcPr/>
                </a:tc>
                <a:tc>
                  <a:txBody>
                    <a:bodyPr/>
                    <a:lstStyle/>
                    <a:p>
                      <a:r>
                        <a:rPr lang="fr-FR" sz="1600" dirty="0" err="1" smtClean="0"/>
                        <a:t>Nom_étudiant</a:t>
                      </a:r>
                      <a:endParaRPr lang="fr-FR" sz="1600" dirty="0"/>
                    </a:p>
                  </a:txBody>
                  <a:tcPr/>
                </a:tc>
                <a:extLst>
                  <a:ext uri="{0D108BD9-81ED-4DB2-BD59-A6C34878D82A}">
                    <a16:rowId xmlns:a16="http://schemas.microsoft.com/office/drawing/2014/main" xmlns="" val="10000"/>
                  </a:ext>
                </a:extLst>
              </a:tr>
              <a:tr h="370840">
                <a:tc>
                  <a:txBody>
                    <a:bodyPr/>
                    <a:lstStyle/>
                    <a:p>
                      <a:r>
                        <a:rPr lang="fr-FR" sz="1600" dirty="0" smtClean="0"/>
                        <a:t>1</a:t>
                      </a:r>
                      <a:endParaRPr lang="fr-FR" sz="1600" dirty="0"/>
                    </a:p>
                  </a:txBody>
                  <a:tcPr/>
                </a:tc>
                <a:tc>
                  <a:txBody>
                    <a:bodyPr/>
                    <a:lstStyle/>
                    <a:p>
                      <a:r>
                        <a:rPr lang="fr-FR" sz="1600" dirty="0" smtClean="0"/>
                        <a:t>Francis</a:t>
                      </a:r>
                      <a:endParaRPr lang="fr-FR" sz="1600" dirty="0"/>
                    </a:p>
                  </a:txBody>
                  <a:tcPr/>
                </a:tc>
                <a:extLst>
                  <a:ext uri="{0D108BD9-81ED-4DB2-BD59-A6C34878D82A}">
                    <a16:rowId xmlns:a16="http://schemas.microsoft.com/office/drawing/2014/main" xmlns="" val="10001"/>
                  </a:ext>
                </a:extLst>
              </a:tr>
              <a:tr h="370840">
                <a:tc>
                  <a:txBody>
                    <a:bodyPr/>
                    <a:lstStyle/>
                    <a:p>
                      <a:r>
                        <a:rPr lang="fr-FR" sz="1600" dirty="0" smtClean="0"/>
                        <a:t>2</a:t>
                      </a:r>
                      <a:endParaRPr lang="fr-FR" sz="1600" dirty="0"/>
                    </a:p>
                  </a:txBody>
                  <a:tcPr/>
                </a:tc>
                <a:tc>
                  <a:txBody>
                    <a:bodyPr/>
                    <a:lstStyle/>
                    <a:p>
                      <a:r>
                        <a:rPr lang="fr-FR" sz="1600" dirty="0" smtClean="0"/>
                        <a:t>Charles</a:t>
                      </a:r>
                      <a:endParaRPr lang="fr-FR" sz="1600" dirty="0"/>
                    </a:p>
                  </a:txBody>
                  <a:tcPr/>
                </a:tc>
                <a:extLst>
                  <a:ext uri="{0D108BD9-81ED-4DB2-BD59-A6C34878D82A}">
                    <a16:rowId xmlns:a16="http://schemas.microsoft.com/office/drawing/2014/main" xmlns="" val="10002"/>
                  </a:ext>
                </a:extLst>
              </a:tr>
              <a:tr h="370840">
                <a:tc>
                  <a:txBody>
                    <a:bodyPr/>
                    <a:lstStyle/>
                    <a:p>
                      <a:r>
                        <a:rPr lang="fr-FR" sz="1600" dirty="0" smtClean="0"/>
                        <a:t>3</a:t>
                      </a:r>
                      <a:endParaRPr lang="fr-FR" sz="1600" dirty="0"/>
                    </a:p>
                  </a:txBody>
                  <a:tcPr/>
                </a:tc>
                <a:tc>
                  <a:txBody>
                    <a:bodyPr/>
                    <a:lstStyle/>
                    <a:p>
                      <a:r>
                        <a:rPr lang="fr-FR" sz="1600" dirty="0" smtClean="0"/>
                        <a:t>Patricia</a:t>
                      </a:r>
                      <a:endParaRPr lang="fr-FR" sz="1600" dirty="0"/>
                    </a:p>
                  </a:txBody>
                  <a:tcPr/>
                </a:tc>
                <a:extLst>
                  <a:ext uri="{0D108BD9-81ED-4DB2-BD59-A6C34878D82A}">
                    <a16:rowId xmlns:a16="http://schemas.microsoft.com/office/drawing/2014/main" xmlns="" val="10003"/>
                  </a:ext>
                </a:extLst>
              </a:tr>
              <a:tr h="370840">
                <a:tc>
                  <a:txBody>
                    <a:bodyPr/>
                    <a:lstStyle/>
                    <a:p>
                      <a:r>
                        <a:rPr lang="fr-FR" sz="1600" dirty="0" smtClean="0"/>
                        <a:t>4</a:t>
                      </a:r>
                      <a:endParaRPr lang="fr-FR" sz="1600" dirty="0"/>
                    </a:p>
                  </a:txBody>
                  <a:tcPr/>
                </a:tc>
                <a:tc>
                  <a:txBody>
                    <a:bodyPr/>
                    <a:lstStyle/>
                    <a:p>
                      <a:r>
                        <a:rPr lang="fr-FR" sz="1600" dirty="0" smtClean="0"/>
                        <a:t>Alice</a:t>
                      </a:r>
                      <a:endParaRPr lang="fr-FR" sz="1600" dirty="0"/>
                    </a:p>
                  </a:txBody>
                  <a:tcPr/>
                </a:tc>
                <a:extLst>
                  <a:ext uri="{0D108BD9-81ED-4DB2-BD59-A6C34878D82A}">
                    <a16:rowId xmlns:a16="http://schemas.microsoft.com/office/drawing/2014/main" xmlns="" val="10004"/>
                  </a:ext>
                </a:extLst>
              </a:tr>
              <a:tr h="370840">
                <a:tc>
                  <a:txBody>
                    <a:bodyPr/>
                    <a:lstStyle/>
                    <a:p>
                      <a:r>
                        <a:rPr lang="fr-FR" sz="1600" dirty="0" smtClean="0"/>
                        <a:t>5</a:t>
                      </a:r>
                      <a:endParaRPr lang="fr-FR" sz="1600" dirty="0"/>
                    </a:p>
                  </a:txBody>
                  <a:tcPr/>
                </a:tc>
                <a:tc>
                  <a:txBody>
                    <a:bodyPr/>
                    <a:lstStyle/>
                    <a:p>
                      <a:r>
                        <a:rPr lang="fr-FR" sz="1600" dirty="0" smtClean="0"/>
                        <a:t>Maurice</a:t>
                      </a:r>
                      <a:endParaRPr lang="fr-FR" sz="1600" dirty="0"/>
                    </a:p>
                  </a:txBody>
                  <a:tcPr/>
                </a:tc>
                <a:extLst>
                  <a:ext uri="{0D108BD9-81ED-4DB2-BD59-A6C34878D82A}">
                    <a16:rowId xmlns:a16="http://schemas.microsoft.com/office/drawing/2014/main" xmlns="" val="10005"/>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1964130700"/>
              </p:ext>
            </p:extLst>
          </p:nvPr>
        </p:nvGraphicFramePr>
        <p:xfrm>
          <a:off x="4283968" y="3717032"/>
          <a:ext cx="4608513" cy="1483360"/>
        </p:xfrm>
        <a:graphic>
          <a:graphicData uri="http://schemas.openxmlformats.org/drawingml/2006/table">
            <a:tbl>
              <a:tblPr firstRow="1" bandRow="1">
                <a:tableStyleId>{5C22544A-7EE6-4342-B048-85BDC9FD1C3A}</a:tableStyleId>
              </a:tblPr>
              <a:tblGrid>
                <a:gridCol w="1536171">
                  <a:extLst>
                    <a:ext uri="{9D8B030D-6E8A-4147-A177-3AD203B41FA5}">
                      <a16:colId xmlns:a16="http://schemas.microsoft.com/office/drawing/2014/main" xmlns="" val="20000"/>
                    </a:ext>
                  </a:extLst>
                </a:gridCol>
                <a:gridCol w="1536171">
                  <a:extLst>
                    <a:ext uri="{9D8B030D-6E8A-4147-A177-3AD203B41FA5}">
                      <a16:colId xmlns:a16="http://schemas.microsoft.com/office/drawing/2014/main" xmlns="" val="20001"/>
                    </a:ext>
                  </a:extLst>
                </a:gridCol>
                <a:gridCol w="1536171">
                  <a:extLst>
                    <a:ext uri="{9D8B030D-6E8A-4147-A177-3AD203B41FA5}">
                      <a16:colId xmlns:a16="http://schemas.microsoft.com/office/drawing/2014/main" xmlns="" val="20002"/>
                    </a:ext>
                  </a:extLst>
                </a:gridCol>
              </a:tblGrid>
              <a:tr h="370840">
                <a:tc>
                  <a:txBody>
                    <a:bodyPr/>
                    <a:lstStyle/>
                    <a:p>
                      <a:pPr algn="ctr"/>
                      <a:r>
                        <a:rPr lang="fr-FR" dirty="0" err="1" smtClean="0"/>
                        <a:t>Id_étudiant</a:t>
                      </a:r>
                      <a:endParaRPr lang="fr-FR" dirty="0"/>
                    </a:p>
                  </a:txBody>
                  <a:tcPr/>
                </a:tc>
                <a:tc>
                  <a:txBody>
                    <a:bodyPr/>
                    <a:lstStyle/>
                    <a:p>
                      <a:pPr algn="ctr"/>
                      <a:r>
                        <a:rPr lang="fr-FR" dirty="0" err="1" smtClean="0"/>
                        <a:t>Id_matiére</a:t>
                      </a:r>
                      <a:endParaRPr lang="fr-FR" dirty="0"/>
                    </a:p>
                  </a:txBody>
                  <a:tcPr/>
                </a:tc>
                <a:tc>
                  <a:txBody>
                    <a:bodyPr/>
                    <a:lstStyle/>
                    <a:p>
                      <a:pPr algn="ctr"/>
                      <a:r>
                        <a:rPr lang="fr-FR" dirty="0" smtClean="0"/>
                        <a:t>note</a:t>
                      </a:r>
                      <a:endParaRPr lang="fr-FR" dirty="0"/>
                    </a:p>
                  </a:txBody>
                  <a:tcPr/>
                </a:tc>
                <a:extLst>
                  <a:ext uri="{0D108BD9-81ED-4DB2-BD59-A6C34878D82A}">
                    <a16:rowId xmlns:a16="http://schemas.microsoft.com/office/drawing/2014/main" xmlns="" val="10000"/>
                  </a:ext>
                </a:extLst>
              </a:tr>
              <a:tr h="370840">
                <a:tc>
                  <a:txBody>
                    <a:bodyPr/>
                    <a:lstStyle/>
                    <a:p>
                      <a:r>
                        <a:rPr lang="fr-FR" dirty="0" smtClean="0"/>
                        <a:t>4</a:t>
                      </a:r>
                      <a:endParaRPr lang="fr-FR" dirty="0"/>
                    </a:p>
                  </a:txBody>
                  <a:tcPr/>
                </a:tc>
                <a:tc>
                  <a:txBody>
                    <a:bodyPr/>
                    <a:lstStyle/>
                    <a:p>
                      <a:r>
                        <a:rPr lang="fr-FR" dirty="0" smtClean="0"/>
                        <a:t>2</a:t>
                      </a:r>
                      <a:endParaRPr lang="fr-FR" dirty="0"/>
                    </a:p>
                  </a:txBody>
                  <a:tcPr/>
                </a:tc>
                <a:tc>
                  <a:txBody>
                    <a:bodyPr/>
                    <a:lstStyle/>
                    <a:p>
                      <a:r>
                        <a:rPr lang="fr-FR" dirty="0" smtClean="0"/>
                        <a:t>8</a:t>
                      </a:r>
                      <a:endParaRPr lang="fr-FR" dirty="0"/>
                    </a:p>
                  </a:txBody>
                  <a:tcPr/>
                </a:tc>
                <a:extLst>
                  <a:ext uri="{0D108BD9-81ED-4DB2-BD59-A6C34878D82A}">
                    <a16:rowId xmlns:a16="http://schemas.microsoft.com/office/drawing/2014/main" xmlns="" val="10001"/>
                  </a:ext>
                </a:extLst>
              </a:tr>
              <a:tr h="370840">
                <a:tc>
                  <a:txBody>
                    <a:bodyPr/>
                    <a:lstStyle/>
                    <a:p>
                      <a:r>
                        <a:rPr lang="fr-FR" dirty="0" smtClean="0"/>
                        <a:t>2</a:t>
                      </a:r>
                      <a:endParaRPr lang="fr-FR" dirty="0"/>
                    </a:p>
                  </a:txBody>
                  <a:tcPr/>
                </a:tc>
                <a:tc>
                  <a:txBody>
                    <a:bodyPr/>
                    <a:lstStyle/>
                    <a:p>
                      <a:r>
                        <a:rPr lang="fr-FR" dirty="0" smtClean="0"/>
                        <a:t>1</a:t>
                      </a:r>
                      <a:endParaRPr lang="fr-FR" dirty="0"/>
                    </a:p>
                  </a:txBody>
                  <a:tcPr/>
                </a:tc>
                <a:tc>
                  <a:txBody>
                    <a:bodyPr/>
                    <a:lstStyle/>
                    <a:p>
                      <a:r>
                        <a:rPr lang="fr-FR" dirty="0" smtClean="0"/>
                        <a:t>12</a:t>
                      </a:r>
                      <a:endParaRPr lang="fr-FR" dirty="0"/>
                    </a:p>
                  </a:txBody>
                  <a:tcPr/>
                </a:tc>
                <a:extLst>
                  <a:ext uri="{0D108BD9-81ED-4DB2-BD59-A6C34878D82A}">
                    <a16:rowId xmlns:a16="http://schemas.microsoft.com/office/drawing/2014/main" xmlns="" val="10002"/>
                  </a:ext>
                </a:extLst>
              </a:tr>
              <a:tr h="370840">
                <a:tc>
                  <a:txBody>
                    <a:bodyPr/>
                    <a:lstStyle/>
                    <a:p>
                      <a:r>
                        <a:rPr lang="fr-FR" dirty="0" smtClean="0"/>
                        <a:t>1</a:t>
                      </a:r>
                      <a:endParaRPr lang="fr-FR" dirty="0"/>
                    </a:p>
                  </a:txBody>
                  <a:tcPr/>
                </a:tc>
                <a:tc>
                  <a:txBody>
                    <a:bodyPr/>
                    <a:lstStyle/>
                    <a:p>
                      <a:r>
                        <a:rPr lang="fr-FR" dirty="0" smtClean="0"/>
                        <a:t>4</a:t>
                      </a:r>
                      <a:endParaRPr lang="fr-FR" dirty="0"/>
                    </a:p>
                  </a:txBody>
                  <a:tcPr/>
                </a:tc>
                <a:tc>
                  <a:txBody>
                    <a:bodyPr/>
                    <a:lstStyle/>
                    <a:p>
                      <a:r>
                        <a:rPr lang="fr-FR" dirty="0" smtClean="0"/>
                        <a:t>10</a:t>
                      </a:r>
                      <a:endParaRPr lang="fr-FR" dirty="0"/>
                    </a:p>
                  </a:txBody>
                  <a:tcPr/>
                </a:tc>
                <a:extLst>
                  <a:ext uri="{0D108BD9-81ED-4DB2-BD59-A6C34878D82A}">
                    <a16:rowId xmlns:a16="http://schemas.microsoft.com/office/drawing/2014/main" xmlns="" val="10003"/>
                  </a:ext>
                </a:extLst>
              </a:tr>
            </a:tbl>
          </a:graphicData>
        </a:graphic>
      </p:graphicFrame>
      <p:sp>
        <p:nvSpPr>
          <p:cNvPr id="10" name="ZoneTexte 9"/>
          <p:cNvSpPr txBox="1"/>
          <p:nvPr/>
        </p:nvSpPr>
        <p:spPr>
          <a:xfrm>
            <a:off x="1547664" y="6011996"/>
            <a:ext cx="165618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dirty="0" smtClean="0"/>
              <a:t>Table étudiant</a:t>
            </a:r>
            <a:endParaRPr lang="fr-FR" dirty="0"/>
          </a:p>
        </p:txBody>
      </p:sp>
      <p:sp>
        <p:nvSpPr>
          <p:cNvPr id="11" name="ZoneTexte 10"/>
          <p:cNvSpPr txBox="1"/>
          <p:nvPr/>
        </p:nvSpPr>
        <p:spPr>
          <a:xfrm>
            <a:off x="5868144" y="5229200"/>
            <a:ext cx="136815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dirty="0" smtClean="0"/>
              <a:t>Table Note</a:t>
            </a:r>
            <a:endParaRPr lang="fr-FR" dirty="0"/>
          </a:p>
        </p:txBody>
      </p:sp>
      <p:cxnSp>
        <p:nvCxnSpPr>
          <p:cNvPr id="13" name="Connecteur droit 12"/>
          <p:cNvCxnSpPr/>
          <p:nvPr/>
        </p:nvCxnSpPr>
        <p:spPr>
          <a:xfrm>
            <a:off x="696144" y="5744686"/>
            <a:ext cx="3096344" cy="0"/>
          </a:xfrm>
          <a:prstGeom prst="line">
            <a:avLst/>
          </a:prstGeom>
          <a:ln>
            <a:solidFill>
              <a:srgbClr val="92D050"/>
            </a:solidFill>
          </a:ln>
        </p:spPr>
        <p:style>
          <a:lnRef idx="3">
            <a:schemeClr val="accent2"/>
          </a:lnRef>
          <a:fillRef idx="0">
            <a:schemeClr val="accent2"/>
          </a:fillRef>
          <a:effectRef idx="2">
            <a:schemeClr val="accent2"/>
          </a:effectRef>
          <a:fontRef idx="minor">
            <a:schemeClr val="tx1"/>
          </a:fontRef>
        </p:style>
      </p:cxnSp>
      <p:cxnSp>
        <p:nvCxnSpPr>
          <p:cNvPr id="16" name="Connecteur droit 15"/>
          <p:cNvCxnSpPr/>
          <p:nvPr/>
        </p:nvCxnSpPr>
        <p:spPr>
          <a:xfrm>
            <a:off x="611560" y="4653136"/>
            <a:ext cx="309634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1026" name="Picture 2"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928" b="21935"/>
          <a:stretch/>
        </p:blipFill>
        <p:spPr bwMode="auto">
          <a:xfrm>
            <a:off x="4067944" y="5413866"/>
            <a:ext cx="1372042" cy="115212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avec flèche 17"/>
          <p:cNvCxnSpPr/>
          <p:nvPr/>
        </p:nvCxnSpPr>
        <p:spPr>
          <a:xfrm flipH="1" flipV="1">
            <a:off x="3707904" y="4797152"/>
            <a:ext cx="720080" cy="10081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569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395536" y="328599"/>
            <a:ext cx="8892480" cy="1143000"/>
          </a:xfrm>
        </p:spPr>
        <p:txBody>
          <a:bodyPr>
            <a:noAutofit/>
          </a:bodyPr>
          <a:lstStyle/>
          <a:p>
            <a:r>
              <a:rPr lang="fr-FR" sz="4400" b="1" dirty="0">
                <a:solidFill>
                  <a:srgbClr val="FF0000"/>
                </a:solidFill>
                <a:latin typeface="Times New Roman" pitchFamily="18" charset="0"/>
                <a:cs typeface="Times New Roman" pitchFamily="18" charset="0"/>
              </a:rPr>
              <a:t>C</a:t>
            </a:r>
            <a:r>
              <a:rPr lang="fr-FR" sz="4400" b="1" dirty="0" smtClean="0">
                <a:solidFill>
                  <a:srgbClr val="FF0000"/>
                </a:solidFill>
                <a:latin typeface="Times New Roman" pitchFamily="18" charset="0"/>
                <a:cs typeface="Times New Roman" pitchFamily="18" charset="0"/>
              </a:rPr>
              <a:t>ontrainte d’Intégrité </a:t>
            </a:r>
            <a:r>
              <a:rPr lang="fr-FR" sz="4400" b="1" dirty="0">
                <a:solidFill>
                  <a:srgbClr val="FF0000"/>
                </a:solidFill>
                <a:latin typeface="Times New Roman" pitchFamily="18" charset="0"/>
                <a:cs typeface="Times New Roman" pitchFamily="18" charset="0"/>
              </a:rPr>
              <a:t>F</a:t>
            </a:r>
            <a:r>
              <a:rPr lang="fr-FR" sz="4400" b="1" dirty="0" smtClean="0">
                <a:solidFill>
                  <a:srgbClr val="FF0000"/>
                </a:solidFill>
                <a:latin typeface="Times New Roman" pitchFamily="18" charset="0"/>
                <a:cs typeface="Times New Roman" pitchFamily="18" charset="0"/>
              </a:rPr>
              <a:t>onctionnelle</a:t>
            </a:r>
            <a:endParaRPr lang="fr-FR" sz="4400" b="1" dirty="0">
              <a:solidFill>
                <a:srgbClr val="FF0000"/>
              </a:solidFill>
              <a:latin typeface="Times New Roman" pitchFamily="18" charset="0"/>
              <a:cs typeface="Times New Roman" pitchFamily="18" charset="0"/>
            </a:endParaRPr>
          </a:p>
        </p:txBody>
      </p:sp>
      <p:sp>
        <p:nvSpPr>
          <p:cNvPr id="7" name="Rectangle 6"/>
          <p:cNvSpPr/>
          <p:nvPr/>
        </p:nvSpPr>
        <p:spPr>
          <a:xfrm>
            <a:off x="683568" y="1985183"/>
            <a:ext cx="7920880" cy="923330"/>
          </a:xfrm>
          <a:prstGeom prst="rect">
            <a:avLst/>
          </a:prstGeom>
        </p:spPr>
        <p:txBody>
          <a:bodyPr wrap="square">
            <a:spAutoFit/>
          </a:bodyPr>
          <a:lstStyle/>
          <a:p>
            <a:pPr algn="just"/>
            <a:r>
              <a:rPr lang="fr-FR" dirty="0"/>
              <a:t>Une contrainte d'intégrité est une clause permettant de contraindre la modification de tables, faite par l'intermédiaire de requêtes d'utilisateurs, afin que les données saisies dans la base soient conformes aux données attendues</a:t>
            </a:r>
            <a:r>
              <a:rPr lang="fr-FR" dirty="0">
                <a:solidFill>
                  <a:srgbClr val="303030"/>
                </a:solidFill>
              </a:rPr>
              <a:t>.</a:t>
            </a:r>
            <a:endParaRPr lang="fr-FR" dirty="0"/>
          </a:p>
        </p:txBody>
      </p:sp>
      <p:sp>
        <p:nvSpPr>
          <p:cNvPr id="10" name="Rectangle 9"/>
          <p:cNvSpPr/>
          <p:nvPr/>
        </p:nvSpPr>
        <p:spPr>
          <a:xfrm>
            <a:off x="827584" y="3717032"/>
            <a:ext cx="7776864" cy="2585323"/>
          </a:xfrm>
          <a:prstGeom prst="rect">
            <a:avLst/>
          </a:prstGeom>
        </p:spPr>
        <p:txBody>
          <a:bodyPr wrap="square">
            <a:spAutoFit/>
          </a:bodyPr>
          <a:lstStyle/>
          <a:p>
            <a:pPr lvl="0" eaLnBrk="0" fontAlgn="base" hangingPunct="0">
              <a:spcBef>
                <a:spcPct val="0"/>
              </a:spcBef>
              <a:spcAft>
                <a:spcPct val="0"/>
              </a:spcAft>
            </a:pPr>
            <a:r>
              <a:rPr lang="fr-FR" altLang="fr-FR" dirty="0">
                <a:cs typeface="Arial" panose="020B0604020202020204" pitchFamily="34" charset="0"/>
              </a:rPr>
              <a:t>Une contrainte d'intégrité est un règle qui définit la cohérence d'une donnée ou d'un ensemble de données de la</a:t>
            </a:r>
            <a:r>
              <a:rPr lang="fr-FR" altLang="fr-FR" b="1" dirty="0">
                <a:cs typeface="Arial" panose="020B0604020202020204" pitchFamily="34" charset="0"/>
              </a:rPr>
              <a:t> </a:t>
            </a:r>
            <a:r>
              <a:rPr lang="fr-FR" altLang="fr-FR" dirty="0" smtClean="0">
                <a:cs typeface="Arial" panose="020B0604020202020204" pitchFamily="34" charset="0"/>
              </a:rPr>
              <a:t>base de données</a:t>
            </a:r>
            <a:r>
              <a:rPr lang="fr-FR" altLang="fr-FR" b="1" dirty="0" smtClean="0">
                <a:cs typeface="Arial" panose="020B0604020202020204" pitchFamily="34" charset="0"/>
              </a:rPr>
              <a:t>.</a:t>
            </a:r>
            <a:endParaRPr lang="fr-FR" altLang="fr-FR" b="1" dirty="0" smtClean="0"/>
          </a:p>
          <a:p>
            <a:pPr lvl="0" eaLnBrk="0" fontAlgn="base" hangingPunct="0">
              <a:spcBef>
                <a:spcPct val="0"/>
              </a:spcBef>
              <a:spcAft>
                <a:spcPct val="0"/>
              </a:spcAft>
            </a:pPr>
            <a:r>
              <a:rPr lang="fr-FR" altLang="fr-FR" dirty="0" smtClean="0">
                <a:cs typeface="Arial" panose="020B0604020202020204" pitchFamily="34" charset="0"/>
              </a:rPr>
              <a:t>Il </a:t>
            </a:r>
            <a:r>
              <a:rPr lang="fr-FR" altLang="fr-FR" dirty="0">
                <a:cs typeface="Arial" panose="020B0604020202020204" pitchFamily="34" charset="0"/>
              </a:rPr>
              <a:t>existe deux types de contraintes :</a:t>
            </a:r>
            <a:endParaRPr lang="fr-FR" altLang="fr-FR" dirty="0"/>
          </a:p>
          <a:p>
            <a:pPr lvl="0" eaLnBrk="0" fontAlgn="base" hangingPunct="0">
              <a:spcBef>
                <a:spcPct val="0"/>
              </a:spcBef>
              <a:spcAft>
                <a:spcPct val="0"/>
              </a:spcAft>
              <a:buFontTx/>
              <a:buChar char="•"/>
            </a:pPr>
            <a:r>
              <a:rPr lang="fr-FR" altLang="fr-FR" dirty="0">
                <a:cs typeface="Arial" panose="020B0604020202020204" pitchFamily="34" charset="0"/>
              </a:rPr>
              <a:t>sur une colonne unique,</a:t>
            </a:r>
          </a:p>
          <a:p>
            <a:pPr lvl="0" eaLnBrk="0" fontAlgn="base" hangingPunct="0">
              <a:spcBef>
                <a:spcPct val="0"/>
              </a:spcBef>
              <a:spcAft>
                <a:spcPct val="0"/>
              </a:spcAft>
              <a:buFontTx/>
              <a:buChar char="•"/>
            </a:pPr>
            <a:r>
              <a:rPr lang="fr-FR" altLang="fr-FR" dirty="0">
                <a:cs typeface="Arial" panose="020B0604020202020204" pitchFamily="34" charset="0"/>
              </a:rPr>
              <a:t>ou sur une table lorsque la contrainte porte sur une ou plusieurs colonnes</a:t>
            </a:r>
            <a:r>
              <a:rPr lang="fr-FR" altLang="fr-FR" dirty="0" smtClean="0">
                <a:solidFill>
                  <a:srgbClr val="000000"/>
                </a:solidFill>
                <a:cs typeface="Arial" panose="020B0604020202020204" pitchFamily="34" charset="0"/>
              </a:rPr>
              <a:t>.</a:t>
            </a:r>
          </a:p>
          <a:p>
            <a:pPr eaLnBrk="0" fontAlgn="base" hangingPunct="0">
              <a:spcBef>
                <a:spcPct val="0"/>
              </a:spcBef>
              <a:spcAft>
                <a:spcPct val="0"/>
              </a:spcAft>
            </a:pPr>
            <a:endParaRPr lang="fr-FR" altLang="fr-FR" dirty="0" smtClean="0">
              <a:solidFill>
                <a:srgbClr val="333333"/>
              </a:solidFill>
              <a:cs typeface="Arial" panose="020B0604020202020204" pitchFamily="34" charset="0"/>
            </a:endParaRPr>
          </a:p>
          <a:p>
            <a:pPr eaLnBrk="0" fontAlgn="base" hangingPunct="0">
              <a:spcBef>
                <a:spcPct val="0"/>
              </a:spcBef>
              <a:spcAft>
                <a:spcPct val="0"/>
              </a:spcAft>
            </a:pPr>
            <a:endParaRPr lang="fr-FR" altLang="fr-FR" dirty="0">
              <a:solidFill>
                <a:srgbClr val="333333"/>
              </a:solidFill>
              <a:cs typeface="Arial" panose="020B0604020202020204" pitchFamily="34" charset="0"/>
            </a:endParaRPr>
          </a:p>
          <a:p>
            <a:pPr eaLnBrk="0" fontAlgn="base" hangingPunct="0">
              <a:spcBef>
                <a:spcPct val="0"/>
              </a:spcBef>
              <a:spcAft>
                <a:spcPct val="0"/>
              </a:spcAft>
            </a:pPr>
            <a:r>
              <a:rPr lang="fr-FR" altLang="fr-FR" b="1" dirty="0" smtClean="0">
                <a:solidFill>
                  <a:srgbClr val="FF0000"/>
                </a:solidFill>
                <a:cs typeface="Arial" panose="020B0604020202020204" pitchFamily="34" charset="0"/>
              </a:rPr>
              <a:t>Les </a:t>
            </a:r>
            <a:r>
              <a:rPr lang="fr-FR" altLang="fr-FR" b="1" dirty="0">
                <a:solidFill>
                  <a:srgbClr val="FF0000"/>
                </a:solidFill>
                <a:cs typeface="Arial" panose="020B0604020202020204" pitchFamily="34" charset="0"/>
              </a:rPr>
              <a:t>contraintes sont définies au moment de la création des tables.</a:t>
            </a:r>
            <a:endParaRPr lang="fr-FR" altLang="fr-FR" b="1" dirty="0">
              <a:solidFill>
                <a:srgbClr val="FF0000"/>
              </a:solidFill>
            </a:endParaRPr>
          </a:p>
          <a:p>
            <a:pPr lvl="0" eaLnBrk="0" fontAlgn="base" hangingPunct="0">
              <a:spcBef>
                <a:spcPct val="0"/>
              </a:spcBef>
              <a:spcAft>
                <a:spcPct val="0"/>
              </a:spcAft>
              <a:buFontTx/>
              <a:buChar char="•"/>
            </a:pPr>
            <a:endParaRPr lang="fr-FR" altLang="fr-FR" dirty="0">
              <a:solidFill>
                <a:srgbClr val="000000"/>
              </a:solidFill>
              <a:cs typeface="Arial" panose="020B0604020202020204" pitchFamily="34" charset="0"/>
            </a:endParaRPr>
          </a:p>
        </p:txBody>
      </p:sp>
    </p:spTree>
    <p:extLst>
      <p:ext uri="{BB962C8B-B14F-4D97-AF65-F5344CB8AC3E}">
        <p14:creationId xmlns:p14="http://schemas.microsoft.com/office/powerpoint/2010/main" val="386287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92696"/>
            <a:ext cx="8167621" cy="707886"/>
          </a:xfrm>
          <a:prstGeom prst="rect">
            <a:avLst/>
          </a:prstGeom>
        </p:spPr>
        <p:txBody>
          <a:bodyPr wrap="none">
            <a:spAutoFit/>
          </a:bodyPr>
          <a:lstStyle/>
          <a:p>
            <a:r>
              <a:rPr lang="fr-FR" sz="4000" b="1" dirty="0">
                <a:solidFill>
                  <a:srgbClr val="FF0000"/>
                </a:solidFill>
                <a:latin typeface="Times New Roman" pitchFamily="18" charset="0"/>
                <a:cs typeface="Times New Roman" pitchFamily="18" charset="0"/>
              </a:rPr>
              <a:t>Contrainte d’Intégrité Fonctionnelle</a:t>
            </a:r>
            <a:endParaRPr lang="fr-FR" sz="4000" dirty="0"/>
          </a:p>
        </p:txBody>
      </p:sp>
      <p:sp>
        <p:nvSpPr>
          <p:cNvPr id="5" name="Rectangle 4"/>
          <p:cNvSpPr/>
          <p:nvPr/>
        </p:nvSpPr>
        <p:spPr>
          <a:xfrm>
            <a:off x="395536" y="1556792"/>
            <a:ext cx="8424936" cy="4801314"/>
          </a:xfrm>
          <a:prstGeom prst="rect">
            <a:avLst/>
          </a:prstGeom>
        </p:spPr>
        <p:txBody>
          <a:bodyPr wrap="square">
            <a:spAutoFit/>
          </a:bodyPr>
          <a:lstStyle/>
          <a:p>
            <a:r>
              <a:rPr lang="fr-FR" b="1" i="1" dirty="0" smtClean="0">
                <a:solidFill>
                  <a:srgbClr val="FF0000"/>
                </a:solidFill>
              </a:rPr>
              <a:t>Types de contrainte </a:t>
            </a:r>
          </a:p>
          <a:p>
            <a:endParaRPr lang="fr-FR" b="1" i="1" dirty="0" smtClean="0"/>
          </a:p>
          <a:p>
            <a:endParaRPr lang="fr-FR" b="1" i="1" dirty="0"/>
          </a:p>
          <a:p>
            <a:pPr marL="285750" indent="-285750">
              <a:buFont typeface="Wingdings" panose="05000000000000000000" pitchFamily="2" charset="2"/>
              <a:buChar char="Ø"/>
            </a:pPr>
            <a:r>
              <a:rPr lang="fr-FR" b="1" i="1" dirty="0" smtClean="0"/>
              <a:t>Intégrité </a:t>
            </a:r>
            <a:r>
              <a:rPr lang="fr-FR" b="1" i="1" dirty="0"/>
              <a:t>de </a:t>
            </a:r>
            <a:r>
              <a:rPr lang="fr-FR" b="1" i="1" dirty="0" smtClean="0"/>
              <a:t>relation  </a:t>
            </a:r>
            <a:r>
              <a:rPr lang="fr-FR" i="1" dirty="0" smtClean="0"/>
              <a:t>(encore </a:t>
            </a:r>
            <a:r>
              <a:rPr lang="fr-FR" i="1" dirty="0"/>
              <a:t>appelée </a:t>
            </a:r>
            <a:r>
              <a:rPr lang="fr-FR" b="1" i="1" dirty="0" smtClean="0"/>
              <a:t>intégrité  d’entité</a:t>
            </a:r>
            <a:r>
              <a:rPr lang="fr-FR" i="1" dirty="0" smtClean="0"/>
              <a:t>)</a:t>
            </a:r>
          </a:p>
          <a:p>
            <a:r>
              <a:rPr lang="fr-FR" i="1" dirty="0" smtClean="0"/>
              <a:t>                Cette </a:t>
            </a:r>
            <a:r>
              <a:rPr lang="fr-FR" i="1" dirty="0"/>
              <a:t>contrainte garantit des valeurs uniques</a:t>
            </a:r>
            <a:endParaRPr lang="fr-FR" b="1" i="1" dirty="0" smtClean="0"/>
          </a:p>
          <a:p>
            <a:pPr marL="285750" indent="-285750">
              <a:buFont typeface="Wingdings" panose="05000000000000000000" pitchFamily="2" charset="2"/>
              <a:buChar char="Ø"/>
            </a:pPr>
            <a:endParaRPr lang="fr-FR" b="1" i="1" dirty="0"/>
          </a:p>
          <a:p>
            <a:pPr marL="285750" indent="-285750">
              <a:buFont typeface="Wingdings" panose="05000000000000000000" pitchFamily="2" charset="2"/>
              <a:buChar char="Ø"/>
            </a:pPr>
            <a:r>
              <a:rPr lang="fr-FR" b="1" i="1" dirty="0"/>
              <a:t>Intégrité de domaine </a:t>
            </a:r>
            <a:endParaRPr lang="fr-FR" b="1" i="1" dirty="0" smtClean="0"/>
          </a:p>
          <a:p>
            <a:r>
              <a:rPr lang="fr-FR" altLang="fr-FR" b="1" i="1" dirty="0"/>
              <a:t>  </a:t>
            </a:r>
            <a:r>
              <a:rPr lang="fr-FR" altLang="fr-FR" b="1" i="1" dirty="0" smtClean="0"/>
              <a:t>              </a:t>
            </a:r>
            <a:r>
              <a:rPr lang="fr-FR" i="1" dirty="0" smtClean="0"/>
              <a:t>Cette </a:t>
            </a:r>
            <a:r>
              <a:rPr lang="fr-FR" i="1" dirty="0"/>
              <a:t>contrainte impose la présence</a:t>
            </a:r>
            <a:r>
              <a:rPr lang="fr-FR" altLang="fr-FR" b="1" i="1" dirty="0" smtClean="0"/>
              <a:t> </a:t>
            </a:r>
            <a:r>
              <a:rPr lang="fr-FR" altLang="fr-FR" i="1" dirty="0" smtClean="0">
                <a:cs typeface="Arial" panose="020B0604020202020204" pitchFamily="34" charset="0"/>
              </a:rPr>
              <a:t>d’une </a:t>
            </a:r>
            <a:r>
              <a:rPr lang="fr-FR" altLang="fr-FR" i="1" dirty="0">
                <a:cs typeface="Arial" panose="020B0604020202020204" pitchFamily="34" charset="0"/>
              </a:rPr>
              <a:t>condition dans le cadre </a:t>
            </a:r>
            <a:endParaRPr lang="fr-FR" altLang="fr-FR" i="1" dirty="0" smtClean="0">
              <a:cs typeface="Arial" panose="020B0604020202020204" pitchFamily="34" charset="0"/>
            </a:endParaRPr>
          </a:p>
          <a:p>
            <a:r>
              <a:rPr lang="fr-FR" altLang="fr-FR" i="1" dirty="0">
                <a:cs typeface="Arial" panose="020B0604020202020204" pitchFamily="34" charset="0"/>
              </a:rPr>
              <a:t> </a:t>
            </a:r>
            <a:r>
              <a:rPr lang="fr-FR" altLang="fr-FR" i="1" dirty="0" smtClean="0">
                <a:cs typeface="Arial" panose="020B0604020202020204" pitchFamily="34" charset="0"/>
              </a:rPr>
              <a:t>               d'une </a:t>
            </a:r>
            <a:r>
              <a:rPr lang="fr-FR" altLang="fr-FR" i="1" dirty="0">
                <a:cs typeface="Arial" panose="020B0604020202020204" pitchFamily="34" charset="0"/>
              </a:rPr>
              <a:t>restriction de domaine</a:t>
            </a:r>
            <a:endParaRPr lang="fr-FR" b="1" i="1" dirty="0" smtClean="0"/>
          </a:p>
          <a:p>
            <a:endParaRPr lang="fr-FR" b="1" i="1" dirty="0" smtClean="0"/>
          </a:p>
          <a:p>
            <a:pPr marL="285750" indent="-285750">
              <a:buFont typeface="Wingdings" panose="05000000000000000000" pitchFamily="2" charset="2"/>
              <a:buChar char="Ø"/>
            </a:pPr>
            <a:r>
              <a:rPr lang="fr-FR" b="1" i="1" dirty="0"/>
              <a:t>Intégrité de </a:t>
            </a:r>
            <a:r>
              <a:rPr lang="fr-FR" b="1" i="1" dirty="0" smtClean="0"/>
              <a:t>valorisation</a:t>
            </a:r>
          </a:p>
          <a:p>
            <a:r>
              <a:rPr lang="fr-FR" i="1" dirty="0" smtClean="0"/>
              <a:t>              Cette </a:t>
            </a:r>
            <a:r>
              <a:rPr lang="fr-FR" i="1" dirty="0"/>
              <a:t>contrainte impose la présence </a:t>
            </a:r>
            <a:r>
              <a:rPr lang="fr-FR" i="1" dirty="0" smtClean="0"/>
              <a:t>d’une  valeur </a:t>
            </a:r>
            <a:r>
              <a:rPr lang="fr-FR" i="1" dirty="0"/>
              <a:t>pour les champs cités.</a:t>
            </a:r>
            <a:endParaRPr lang="fr-FR" b="1" i="1" dirty="0" smtClean="0"/>
          </a:p>
          <a:p>
            <a:pPr marL="285750" indent="-285750">
              <a:buFont typeface="Wingdings" panose="05000000000000000000" pitchFamily="2" charset="2"/>
              <a:buChar char="Ø"/>
            </a:pPr>
            <a:endParaRPr lang="fr-FR" b="1" i="1" dirty="0"/>
          </a:p>
          <a:p>
            <a:pPr marL="285750" indent="-285750">
              <a:buFont typeface="Wingdings" panose="05000000000000000000" pitchFamily="2" charset="2"/>
              <a:buChar char="Ø"/>
            </a:pPr>
            <a:r>
              <a:rPr lang="fr-FR" b="1" i="1" dirty="0"/>
              <a:t>Intégrité </a:t>
            </a:r>
            <a:r>
              <a:rPr lang="fr-FR" b="1" i="1" dirty="0" smtClean="0"/>
              <a:t>référentielle</a:t>
            </a:r>
          </a:p>
          <a:p>
            <a:r>
              <a:rPr lang="fr-FR" b="1" i="1" dirty="0"/>
              <a:t> </a:t>
            </a:r>
            <a:r>
              <a:rPr lang="fr-FR" b="1" i="1" dirty="0" smtClean="0"/>
              <a:t>              </a:t>
            </a:r>
            <a:r>
              <a:rPr lang="fr-FR" i="1" dirty="0" smtClean="0"/>
              <a:t>L'intégrité </a:t>
            </a:r>
            <a:r>
              <a:rPr lang="fr-FR" i="1" dirty="0"/>
              <a:t>référentielle est un gage de cohérence  du contenu de la base </a:t>
            </a:r>
            <a:endParaRPr lang="fr-FR" i="1" dirty="0" smtClean="0"/>
          </a:p>
          <a:p>
            <a:r>
              <a:rPr lang="fr-FR" i="1" dirty="0"/>
              <a:t> </a:t>
            </a:r>
            <a:r>
              <a:rPr lang="fr-FR" i="1" dirty="0" smtClean="0"/>
              <a:t>            de </a:t>
            </a:r>
            <a:r>
              <a:rPr lang="fr-FR" i="1" dirty="0"/>
              <a:t>données</a:t>
            </a:r>
            <a:endParaRPr lang="fr-FR" b="1" i="1" dirty="0" smtClean="0"/>
          </a:p>
          <a:p>
            <a:endParaRPr lang="fr-FR" dirty="0"/>
          </a:p>
        </p:txBody>
      </p:sp>
    </p:spTree>
    <p:extLst>
      <p:ext uri="{BB962C8B-B14F-4D97-AF65-F5344CB8AC3E}">
        <p14:creationId xmlns:p14="http://schemas.microsoft.com/office/powerpoint/2010/main" val="1541940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sz="2400" dirty="0"/>
              <a:t>Les abréviations les plus fréquemment utilisées pour chaque type de contraintes sont :</a:t>
            </a:r>
          </a:p>
          <a:p>
            <a:pPr marL="0" indent="0">
              <a:buNone/>
            </a:pPr>
            <a:r>
              <a:rPr lang="fr-FR" sz="2400" b="1" dirty="0"/>
              <a:t>PK </a:t>
            </a:r>
            <a:r>
              <a:rPr lang="fr-FR" sz="2400" dirty="0"/>
              <a:t>Intégrité d’entité (</a:t>
            </a:r>
            <a:r>
              <a:rPr lang="fr-FR" sz="2400" dirty="0" err="1"/>
              <a:t>Primary</a:t>
            </a:r>
            <a:r>
              <a:rPr lang="fr-FR" sz="2400" dirty="0"/>
              <a:t> Key : clé primaire)</a:t>
            </a:r>
          </a:p>
          <a:p>
            <a:pPr marL="0" indent="0">
              <a:buNone/>
            </a:pPr>
            <a:r>
              <a:rPr lang="fr-FR" sz="2400" b="1" dirty="0"/>
              <a:t>CK </a:t>
            </a:r>
            <a:r>
              <a:rPr lang="fr-FR" sz="2400" dirty="0"/>
              <a:t>Intégrité de domaine (</a:t>
            </a:r>
            <a:r>
              <a:rPr lang="fr-FR" sz="2400" dirty="0" err="1"/>
              <a:t>ChecK</a:t>
            </a:r>
            <a:r>
              <a:rPr lang="fr-FR" sz="2400" dirty="0"/>
              <a:t> : contrôle)</a:t>
            </a:r>
          </a:p>
          <a:p>
            <a:pPr marL="0" indent="0">
              <a:buNone/>
            </a:pPr>
            <a:r>
              <a:rPr lang="fr-FR" sz="2400" b="1" dirty="0"/>
              <a:t>FK </a:t>
            </a:r>
            <a:r>
              <a:rPr lang="fr-FR" sz="2400" dirty="0"/>
              <a:t>Intégrité référentielle (</a:t>
            </a:r>
            <a:r>
              <a:rPr lang="fr-FR" sz="2400" dirty="0" err="1"/>
              <a:t>Foreign</a:t>
            </a:r>
            <a:r>
              <a:rPr lang="fr-FR" sz="2400" dirty="0"/>
              <a:t> Key : clé étrangère)</a:t>
            </a:r>
          </a:p>
          <a:p>
            <a:pPr marL="0" indent="0">
              <a:buNone/>
            </a:pPr>
            <a:endParaRPr lang="fr-FR" sz="2400" i="1" dirty="0" smtClean="0"/>
          </a:p>
          <a:p>
            <a:pPr marL="0" indent="0">
              <a:buNone/>
            </a:pPr>
            <a:endParaRPr lang="fr-FR" sz="2400" i="1" dirty="0"/>
          </a:p>
          <a:p>
            <a:pPr marL="0" indent="0">
              <a:buNone/>
            </a:pPr>
            <a:r>
              <a:rPr lang="fr-FR" sz="2400" b="1" i="1" dirty="0" err="1" smtClean="0">
                <a:solidFill>
                  <a:schemeClr val="accent1">
                    <a:lumMod val="50000"/>
                  </a:schemeClr>
                </a:solidFill>
              </a:rPr>
              <a:t>PK</a:t>
            </a:r>
            <a:r>
              <a:rPr lang="fr-FR" sz="2400" i="1" dirty="0" err="1" smtClean="0"/>
              <a:t>_</a:t>
            </a:r>
            <a:r>
              <a:rPr lang="fr-FR" sz="2400" b="1" i="1" dirty="0" err="1" smtClean="0">
                <a:solidFill>
                  <a:srgbClr val="FF0000"/>
                </a:solidFill>
              </a:rPr>
              <a:t>Client</a:t>
            </a:r>
            <a:r>
              <a:rPr lang="fr-FR" sz="2400" i="1" dirty="0" smtClean="0"/>
              <a:t> </a:t>
            </a:r>
            <a:r>
              <a:rPr lang="fr-FR" sz="2400" i="1" dirty="0"/>
              <a:t>est le nom associé à la contrainte d’entité attachée de la table client.</a:t>
            </a:r>
            <a:endParaRPr lang="fr-FR" sz="2400" dirty="0"/>
          </a:p>
        </p:txBody>
      </p:sp>
      <p:sp>
        <p:nvSpPr>
          <p:cNvPr id="4" name="Rectangle 3"/>
          <p:cNvSpPr/>
          <p:nvPr/>
        </p:nvSpPr>
        <p:spPr>
          <a:xfrm>
            <a:off x="457200" y="980728"/>
            <a:ext cx="8167621" cy="707886"/>
          </a:xfrm>
          <a:prstGeom prst="rect">
            <a:avLst/>
          </a:prstGeom>
        </p:spPr>
        <p:txBody>
          <a:bodyPr wrap="none">
            <a:spAutoFit/>
          </a:bodyPr>
          <a:lstStyle/>
          <a:p>
            <a:r>
              <a:rPr lang="fr-FR" sz="4000" b="1" dirty="0">
                <a:solidFill>
                  <a:srgbClr val="FF0000"/>
                </a:solidFill>
                <a:latin typeface="Times New Roman" pitchFamily="18" charset="0"/>
                <a:cs typeface="Times New Roman" pitchFamily="18" charset="0"/>
              </a:rPr>
              <a:t>Contrainte d’Intégrité Fonctionnelle</a:t>
            </a:r>
            <a:endParaRPr lang="fr-FR" sz="4000" dirty="0"/>
          </a:p>
        </p:txBody>
      </p:sp>
    </p:spTree>
    <p:extLst>
      <p:ext uri="{BB962C8B-B14F-4D97-AF65-F5344CB8AC3E}">
        <p14:creationId xmlns:p14="http://schemas.microsoft.com/office/powerpoint/2010/main" val="144045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1022" y="2204864"/>
            <a:ext cx="7560840" cy="1785104"/>
          </a:xfrm>
          <a:prstGeom prst="rect">
            <a:avLst/>
          </a:prstGeom>
        </p:spPr>
        <p:txBody>
          <a:bodyPr wrap="square">
            <a:spAutoFit/>
          </a:bodyPr>
          <a:lstStyle/>
          <a:p>
            <a:r>
              <a:rPr lang="fr-FR" sz="2000" b="1" dirty="0">
                <a:solidFill>
                  <a:srgbClr val="FF0000"/>
                </a:solidFill>
              </a:rPr>
              <a:t>Nommer une </a:t>
            </a:r>
            <a:r>
              <a:rPr lang="fr-FR" sz="2000" b="1" dirty="0" smtClean="0">
                <a:solidFill>
                  <a:srgbClr val="FF0000"/>
                </a:solidFill>
              </a:rPr>
              <a:t>contrainte</a:t>
            </a:r>
          </a:p>
          <a:p>
            <a:endParaRPr lang="fr-FR" dirty="0">
              <a:solidFill>
                <a:srgbClr val="FF0000"/>
              </a:solidFill>
            </a:endParaRPr>
          </a:p>
          <a:p>
            <a:pPr algn="just"/>
            <a:r>
              <a:rPr lang="fr-FR" dirty="0"/>
              <a:t>Il est possible de donner un nom à une contrainte grâce au mot clé </a:t>
            </a:r>
            <a:r>
              <a:rPr lang="fr-FR" i="1" dirty="0"/>
              <a:t>CONSTRAINT</a:t>
            </a:r>
            <a:r>
              <a:rPr lang="fr-FR" dirty="0"/>
              <a:t> suivi du nom que l'on donne à la contrainte, de telle manière à ce que le nom donné s'affiche en cas de non respect de l'intégrité, c'est-à-dire lorsque la clause que l'on a spécifiée n'est pas validée. </a:t>
            </a:r>
            <a:endParaRPr lang="fr-FR" b="0" i="0" dirty="0">
              <a:effectLst/>
            </a:endParaRPr>
          </a:p>
        </p:txBody>
      </p:sp>
      <p:sp>
        <p:nvSpPr>
          <p:cNvPr id="5" name="Rectangle 4"/>
          <p:cNvSpPr/>
          <p:nvPr/>
        </p:nvSpPr>
        <p:spPr>
          <a:xfrm>
            <a:off x="671036" y="4941168"/>
            <a:ext cx="7776864" cy="923330"/>
          </a:xfrm>
          <a:prstGeom prst="rect">
            <a:avLst/>
          </a:prstGeom>
        </p:spPr>
        <p:txBody>
          <a:bodyPr wrap="square">
            <a:spAutoFit/>
          </a:bodyPr>
          <a:lstStyle/>
          <a:p>
            <a:pPr algn="just"/>
            <a:r>
              <a:rPr lang="fr-FR" dirty="0"/>
              <a:t>Si la clause </a:t>
            </a:r>
            <a:r>
              <a:rPr lang="fr-FR" i="1" dirty="0"/>
              <a:t>CONSTRAINT</a:t>
            </a:r>
            <a:r>
              <a:rPr lang="fr-FR" dirty="0"/>
              <a:t> n'est pas spécifiée, un nom sera donné arbitrairement par le SGBD. Toutefois, le nom donné par le SGBD risque fortement de ne pas être compréhensible, </a:t>
            </a:r>
          </a:p>
        </p:txBody>
      </p:sp>
      <p:sp>
        <p:nvSpPr>
          <p:cNvPr id="6" name="Rectangle 5"/>
          <p:cNvSpPr/>
          <p:nvPr/>
        </p:nvSpPr>
        <p:spPr>
          <a:xfrm>
            <a:off x="475658" y="727675"/>
            <a:ext cx="8167621" cy="707886"/>
          </a:xfrm>
          <a:prstGeom prst="rect">
            <a:avLst/>
          </a:prstGeom>
        </p:spPr>
        <p:txBody>
          <a:bodyPr wrap="none">
            <a:spAutoFit/>
          </a:bodyPr>
          <a:lstStyle/>
          <a:p>
            <a:r>
              <a:rPr lang="fr-FR" sz="4000" b="1" dirty="0">
                <a:solidFill>
                  <a:srgbClr val="FF0000"/>
                </a:solidFill>
                <a:latin typeface="Times New Roman" pitchFamily="18" charset="0"/>
                <a:cs typeface="Times New Roman" pitchFamily="18" charset="0"/>
              </a:rPr>
              <a:t>Contrainte d’Intégrité Fonctionnelle</a:t>
            </a:r>
            <a:endParaRPr lang="fr-FR" sz="4000" dirty="0"/>
          </a:p>
        </p:txBody>
      </p:sp>
    </p:spTree>
    <p:extLst>
      <p:ext uri="{BB962C8B-B14F-4D97-AF65-F5344CB8AC3E}">
        <p14:creationId xmlns:p14="http://schemas.microsoft.com/office/powerpoint/2010/main" val="3005799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844824"/>
            <a:ext cx="7920880" cy="646331"/>
          </a:xfrm>
          <a:prstGeom prst="rect">
            <a:avLst/>
          </a:prstGeom>
        </p:spPr>
        <p:txBody>
          <a:bodyPr wrap="square">
            <a:spAutoFit/>
          </a:bodyPr>
          <a:lstStyle/>
          <a:p>
            <a:r>
              <a:rPr lang="fr-FR" dirty="0" smtClean="0"/>
              <a:t>Les </a:t>
            </a:r>
            <a:r>
              <a:rPr lang="fr-FR" dirty="0"/>
              <a:t>contraintes doivent être exprimées dès la création de la table grâce aux mots clés suivants </a:t>
            </a:r>
            <a:r>
              <a:rPr lang="fr-FR" dirty="0">
                <a:solidFill>
                  <a:srgbClr val="303030"/>
                </a:solidFill>
                <a:latin typeface="Open Sans" panose="020B0606030504020204" pitchFamily="34" charset="0"/>
              </a:rPr>
              <a:t>:</a:t>
            </a:r>
            <a:endParaRPr lang="fr-FR" dirty="0"/>
          </a:p>
        </p:txBody>
      </p:sp>
      <p:sp>
        <p:nvSpPr>
          <p:cNvPr id="6" name="Titre 1"/>
          <p:cNvSpPr>
            <a:spLocks noGrp="1"/>
          </p:cNvSpPr>
          <p:nvPr>
            <p:ph type="title"/>
          </p:nvPr>
        </p:nvSpPr>
        <p:spPr>
          <a:xfrm>
            <a:off x="395536" y="328599"/>
            <a:ext cx="8892480" cy="1143000"/>
          </a:xfrm>
        </p:spPr>
        <p:txBody>
          <a:bodyPr>
            <a:noAutofit/>
          </a:bodyPr>
          <a:lstStyle/>
          <a:p>
            <a:r>
              <a:rPr lang="fr-FR" sz="4400" b="1" dirty="0">
                <a:solidFill>
                  <a:srgbClr val="FF0000"/>
                </a:solidFill>
                <a:latin typeface="Times New Roman" pitchFamily="18" charset="0"/>
                <a:cs typeface="Times New Roman" pitchFamily="18" charset="0"/>
              </a:rPr>
              <a:t>C</a:t>
            </a:r>
            <a:r>
              <a:rPr lang="fr-FR" sz="4400" b="1" dirty="0" smtClean="0">
                <a:solidFill>
                  <a:srgbClr val="FF0000"/>
                </a:solidFill>
                <a:latin typeface="Times New Roman" pitchFamily="18" charset="0"/>
                <a:cs typeface="Times New Roman" pitchFamily="18" charset="0"/>
              </a:rPr>
              <a:t>ontrainte d’Intégrité </a:t>
            </a:r>
            <a:r>
              <a:rPr lang="fr-FR" sz="4400" b="1" dirty="0">
                <a:solidFill>
                  <a:srgbClr val="FF0000"/>
                </a:solidFill>
                <a:latin typeface="Times New Roman" pitchFamily="18" charset="0"/>
                <a:cs typeface="Times New Roman" pitchFamily="18" charset="0"/>
              </a:rPr>
              <a:t>F</a:t>
            </a:r>
            <a:r>
              <a:rPr lang="fr-FR" sz="4400" b="1" dirty="0" smtClean="0">
                <a:solidFill>
                  <a:srgbClr val="FF0000"/>
                </a:solidFill>
                <a:latin typeface="Times New Roman" pitchFamily="18" charset="0"/>
                <a:cs typeface="Times New Roman" pitchFamily="18" charset="0"/>
              </a:rPr>
              <a:t>onctionnelle</a:t>
            </a:r>
            <a:endParaRPr lang="fr-FR" sz="4400" b="1" dirty="0">
              <a:solidFill>
                <a:srgbClr val="FF0000"/>
              </a:solidFill>
              <a:latin typeface="Times New Roman" pitchFamily="18" charset="0"/>
              <a:cs typeface="Times New Roman" pitchFamily="18" charset="0"/>
            </a:endParaRPr>
          </a:p>
        </p:txBody>
      </p:sp>
      <p:sp>
        <p:nvSpPr>
          <p:cNvPr id="7" name="Rectangle 6"/>
          <p:cNvSpPr/>
          <p:nvPr/>
        </p:nvSpPr>
        <p:spPr>
          <a:xfrm>
            <a:off x="611560" y="2780928"/>
            <a:ext cx="4572000" cy="3323987"/>
          </a:xfrm>
          <a:prstGeom prst="rect">
            <a:avLst/>
          </a:prstGeom>
        </p:spPr>
        <p:txBody>
          <a:bodyPr>
            <a:spAutoFit/>
          </a:bodyPr>
          <a:lstStyle/>
          <a:p>
            <a:pPr>
              <a:lnSpc>
                <a:spcPct val="150000"/>
              </a:lnSpc>
              <a:buFont typeface="Arial" panose="020B0604020202020204" pitchFamily="34" charset="0"/>
              <a:buChar char="•"/>
            </a:pPr>
            <a:r>
              <a:rPr lang="fr-FR" sz="2000" dirty="0" smtClean="0"/>
              <a:t>CONSTRAINT</a:t>
            </a:r>
          </a:p>
          <a:p>
            <a:pPr>
              <a:lnSpc>
                <a:spcPct val="150000"/>
              </a:lnSpc>
              <a:buFont typeface="Arial" panose="020B0604020202020204" pitchFamily="34" charset="0"/>
              <a:buChar char="•"/>
            </a:pPr>
            <a:r>
              <a:rPr lang="fr-FR" sz="2000" dirty="0" smtClean="0"/>
              <a:t>DEFAULT</a:t>
            </a:r>
          </a:p>
          <a:p>
            <a:pPr>
              <a:lnSpc>
                <a:spcPct val="150000"/>
              </a:lnSpc>
              <a:buFont typeface="Arial" panose="020B0604020202020204" pitchFamily="34" charset="0"/>
              <a:buChar char="•"/>
            </a:pPr>
            <a:r>
              <a:rPr lang="fr-FR" sz="2000" dirty="0" smtClean="0"/>
              <a:t>NOT NULL</a:t>
            </a:r>
          </a:p>
          <a:p>
            <a:pPr>
              <a:lnSpc>
                <a:spcPct val="150000"/>
              </a:lnSpc>
              <a:buFont typeface="Arial" panose="020B0604020202020204" pitchFamily="34" charset="0"/>
              <a:buChar char="•"/>
            </a:pPr>
            <a:r>
              <a:rPr lang="fr-FR" sz="2000" dirty="0" smtClean="0"/>
              <a:t>UNIQUE</a:t>
            </a:r>
          </a:p>
          <a:p>
            <a:pPr>
              <a:lnSpc>
                <a:spcPct val="150000"/>
              </a:lnSpc>
              <a:buFont typeface="Arial" panose="020B0604020202020204" pitchFamily="34" charset="0"/>
              <a:buChar char="•"/>
            </a:pPr>
            <a:r>
              <a:rPr lang="fr-FR" sz="2000" dirty="0" smtClean="0"/>
              <a:t>CHECK</a:t>
            </a:r>
          </a:p>
          <a:p>
            <a:pPr>
              <a:lnSpc>
                <a:spcPct val="150000"/>
              </a:lnSpc>
              <a:buFont typeface="Arial" panose="020B0604020202020204" pitchFamily="34" charset="0"/>
              <a:buChar char="•"/>
            </a:pPr>
            <a:r>
              <a:rPr lang="fr-FR" altLang="fr-FR" sz="2000" dirty="0" smtClean="0">
                <a:solidFill>
                  <a:srgbClr val="000000"/>
                </a:solidFill>
                <a:cs typeface="Arial" panose="020B0604020202020204" pitchFamily="34" charset="0"/>
              </a:rPr>
              <a:t>PRIMARY KEY</a:t>
            </a:r>
          </a:p>
          <a:p>
            <a:pPr>
              <a:lnSpc>
                <a:spcPct val="150000"/>
              </a:lnSpc>
              <a:buFont typeface="Arial" panose="020B0604020202020204" pitchFamily="34" charset="0"/>
              <a:buChar char="•"/>
            </a:pPr>
            <a:r>
              <a:rPr lang="fr-FR" altLang="fr-FR" sz="2000" dirty="0">
                <a:solidFill>
                  <a:srgbClr val="000000"/>
                </a:solidFill>
                <a:cs typeface="Arial" panose="020B0604020202020204" pitchFamily="34" charset="0"/>
              </a:rPr>
              <a:t>FOREIGN KEY</a:t>
            </a:r>
            <a:endParaRPr lang="fr-FR" sz="2000" i="0" dirty="0">
              <a:solidFill>
                <a:srgbClr val="303030"/>
              </a:solidFill>
              <a:effectLst/>
            </a:endParaRPr>
          </a:p>
        </p:txBody>
      </p:sp>
    </p:spTree>
    <p:extLst>
      <p:ext uri="{BB962C8B-B14F-4D97-AF65-F5344CB8AC3E}">
        <p14:creationId xmlns:p14="http://schemas.microsoft.com/office/powerpoint/2010/main" val="4157476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082" y="1196752"/>
            <a:ext cx="8136904" cy="5262979"/>
          </a:xfrm>
          <a:prstGeom prst="rect">
            <a:avLst/>
          </a:prstGeom>
        </p:spPr>
        <p:txBody>
          <a:bodyPr wrap="square">
            <a:spAutoFit/>
          </a:bodyPr>
          <a:lstStyle/>
          <a:p>
            <a:pPr lvl="0" eaLnBrk="0" fontAlgn="base" hangingPunct="0">
              <a:spcBef>
                <a:spcPct val="0"/>
              </a:spcBef>
              <a:spcAft>
                <a:spcPct val="0"/>
              </a:spcAft>
            </a:pPr>
            <a:r>
              <a:rPr lang="fr-FR" altLang="fr-FR" sz="1400" dirty="0" smtClean="0">
                <a:cs typeface="Arial" panose="020B0604020202020204" pitchFamily="34" charset="0"/>
              </a:rPr>
              <a:t>Les </a:t>
            </a:r>
            <a:r>
              <a:rPr lang="fr-FR" altLang="fr-FR" sz="1400" dirty="0">
                <a:cs typeface="Arial" panose="020B0604020202020204" pitchFamily="34" charset="0"/>
              </a:rPr>
              <a:t>contraintes </a:t>
            </a:r>
            <a:r>
              <a:rPr lang="fr-FR" altLang="fr-FR" sz="1400" dirty="0" smtClean="0">
                <a:cs typeface="Arial" panose="020B0604020202020204" pitchFamily="34" charset="0"/>
              </a:rPr>
              <a:t>d'intégrité :</a:t>
            </a:r>
            <a:endParaRPr lang="fr-FR" altLang="fr-FR" sz="1400" dirty="0" smtClean="0">
              <a:cs typeface="Arial" panose="020B0604020202020204" pitchFamily="34" charset="0"/>
            </a:endParaRPr>
          </a:p>
          <a:p>
            <a:pPr lvl="0" eaLnBrk="0" fontAlgn="base" hangingPunct="0">
              <a:spcBef>
                <a:spcPct val="0"/>
              </a:spcBef>
              <a:spcAft>
                <a:spcPct val="0"/>
              </a:spcAft>
            </a:pPr>
            <a:endParaRPr lang="fr-FR" altLang="fr-FR" sz="1400" dirty="0"/>
          </a:p>
          <a:p>
            <a:pPr lvl="0" eaLnBrk="0" fontAlgn="base" hangingPunct="0">
              <a:spcBef>
                <a:spcPct val="0"/>
              </a:spcBef>
              <a:spcAft>
                <a:spcPct val="0"/>
              </a:spcAft>
              <a:buFontTx/>
              <a:buChar char="•"/>
            </a:pPr>
            <a:r>
              <a:rPr lang="fr-FR" altLang="fr-FR" sz="1400" b="1" dirty="0">
                <a:solidFill>
                  <a:srgbClr val="FF0000"/>
                </a:solidFill>
                <a:cs typeface="Arial" panose="020B0604020202020204" pitchFamily="34" charset="0"/>
              </a:rPr>
              <a:t>PRIMARY KEY </a:t>
            </a:r>
            <a:r>
              <a:rPr lang="fr-FR" altLang="fr-FR" sz="1400" dirty="0">
                <a:cs typeface="Arial" panose="020B0604020202020204" pitchFamily="34" charset="0"/>
              </a:rPr>
              <a:t>: définit l'attribut comme la clé </a:t>
            </a:r>
            <a:r>
              <a:rPr lang="fr-FR" altLang="fr-FR" sz="1400" dirty="0" smtClean="0">
                <a:cs typeface="Arial" panose="020B0604020202020204" pitchFamily="34" charset="0"/>
              </a:rPr>
              <a:t>primaire</a:t>
            </a:r>
          </a:p>
          <a:p>
            <a:pPr lvl="0" eaLnBrk="0" fontAlgn="base" hangingPunct="0">
              <a:spcBef>
                <a:spcPct val="0"/>
              </a:spcBef>
              <a:spcAft>
                <a:spcPct val="0"/>
              </a:spcAft>
              <a:buFontTx/>
              <a:buChar char="•"/>
            </a:pPr>
            <a:endParaRPr lang="fr-FR" altLang="fr-FR" sz="1400" dirty="0">
              <a:cs typeface="Arial" panose="020B0604020202020204" pitchFamily="34" charset="0"/>
            </a:endParaRPr>
          </a:p>
          <a:p>
            <a:pPr lvl="0" eaLnBrk="0" fontAlgn="base" hangingPunct="0">
              <a:spcBef>
                <a:spcPct val="0"/>
              </a:spcBef>
              <a:spcAft>
                <a:spcPct val="0"/>
              </a:spcAft>
              <a:buFontTx/>
              <a:buChar char="•"/>
            </a:pPr>
            <a:r>
              <a:rPr lang="fr-FR" altLang="fr-FR" sz="1400" b="1" dirty="0">
                <a:solidFill>
                  <a:srgbClr val="FF0000"/>
                </a:solidFill>
                <a:cs typeface="Arial" panose="020B0604020202020204" pitchFamily="34" charset="0"/>
              </a:rPr>
              <a:t>UNIQUE</a:t>
            </a:r>
            <a:r>
              <a:rPr lang="fr-FR" altLang="fr-FR" sz="1400" dirty="0">
                <a:cs typeface="Arial" panose="020B0604020202020204" pitchFamily="34" charset="0"/>
              </a:rPr>
              <a:t> : interdit que deux </a:t>
            </a:r>
            <a:r>
              <a:rPr lang="fr-FR" altLang="fr-FR" sz="1400" dirty="0" err="1">
                <a:cs typeface="Arial" panose="020B0604020202020204" pitchFamily="34" charset="0"/>
              </a:rPr>
              <a:t>tuples</a:t>
            </a:r>
            <a:r>
              <a:rPr lang="fr-FR" altLang="fr-FR" sz="1400" dirty="0">
                <a:cs typeface="Arial" panose="020B0604020202020204" pitchFamily="34" charset="0"/>
              </a:rPr>
              <a:t> de la relation aient la même valeur pour l'attribut.</a:t>
            </a:r>
          </a:p>
          <a:p>
            <a:pPr eaLnBrk="0" fontAlgn="base" hangingPunct="0">
              <a:spcBef>
                <a:spcPct val="0"/>
              </a:spcBef>
              <a:spcAft>
                <a:spcPct val="0"/>
              </a:spcAft>
              <a:buFontTx/>
              <a:buChar char="•"/>
            </a:pPr>
            <a:endParaRPr lang="fr-FR" altLang="fr-FR" sz="1400" b="1" dirty="0" smtClean="0">
              <a:solidFill>
                <a:srgbClr val="FF0000"/>
              </a:solidFill>
              <a:cs typeface="Arial" panose="020B0604020202020204" pitchFamily="34" charset="0"/>
            </a:endParaRPr>
          </a:p>
          <a:p>
            <a:pPr eaLnBrk="0" fontAlgn="base" hangingPunct="0">
              <a:spcBef>
                <a:spcPct val="0"/>
              </a:spcBef>
              <a:spcAft>
                <a:spcPct val="0"/>
              </a:spcAft>
              <a:buFontTx/>
              <a:buChar char="•"/>
            </a:pPr>
            <a:r>
              <a:rPr lang="fr-FR" altLang="fr-FR" sz="1400" b="1" dirty="0" smtClean="0">
                <a:solidFill>
                  <a:srgbClr val="FF0000"/>
                </a:solidFill>
                <a:cs typeface="Arial" panose="020B0604020202020204" pitchFamily="34" charset="0"/>
              </a:rPr>
              <a:t>NOT </a:t>
            </a:r>
            <a:r>
              <a:rPr lang="fr-FR" altLang="fr-FR" sz="1400" b="1" dirty="0">
                <a:solidFill>
                  <a:srgbClr val="FF0000"/>
                </a:solidFill>
                <a:cs typeface="Arial" panose="020B0604020202020204" pitchFamily="34" charset="0"/>
              </a:rPr>
              <a:t>NULL </a:t>
            </a:r>
            <a:r>
              <a:rPr lang="fr-FR" sz="1400" dirty="0"/>
              <a:t>Le mot clé </a:t>
            </a:r>
            <a:r>
              <a:rPr lang="fr-FR" sz="1400" i="1" dirty="0"/>
              <a:t>NOT NULL</a:t>
            </a:r>
            <a:r>
              <a:rPr lang="fr-FR" sz="1400" dirty="0"/>
              <a:t> permet de spécifier qu'un champ doit être saisi, c'est-à-dire que le SGBD refusera d'insérer des </a:t>
            </a:r>
            <a:r>
              <a:rPr lang="fr-FR" sz="1400" dirty="0" err="1"/>
              <a:t>tuples</a:t>
            </a:r>
            <a:r>
              <a:rPr lang="fr-FR" sz="1400" dirty="0"/>
              <a:t> dont un champ comportant la clause </a:t>
            </a:r>
            <a:r>
              <a:rPr lang="fr-FR" sz="1400" i="1" dirty="0"/>
              <a:t>NOT NULL</a:t>
            </a:r>
            <a:r>
              <a:rPr lang="fr-FR" sz="1400" dirty="0"/>
              <a:t> n'est pas </a:t>
            </a:r>
            <a:r>
              <a:rPr lang="fr-FR" sz="1400" dirty="0" smtClean="0"/>
              <a:t>renseigné,</a:t>
            </a:r>
          </a:p>
          <a:p>
            <a:pPr eaLnBrk="0" fontAlgn="base" hangingPunct="0">
              <a:spcBef>
                <a:spcPct val="0"/>
              </a:spcBef>
              <a:spcAft>
                <a:spcPct val="0"/>
              </a:spcAft>
              <a:buFontTx/>
              <a:buChar char="•"/>
            </a:pPr>
            <a:endParaRPr lang="fr-FR" altLang="fr-FR" sz="1400" dirty="0">
              <a:cs typeface="Arial" panose="020B0604020202020204" pitchFamily="34" charset="0"/>
            </a:endParaRPr>
          </a:p>
          <a:p>
            <a:pPr lvl="0" eaLnBrk="0" fontAlgn="base" hangingPunct="0">
              <a:spcBef>
                <a:spcPct val="0"/>
              </a:spcBef>
              <a:spcAft>
                <a:spcPct val="0"/>
              </a:spcAft>
              <a:buFontTx/>
              <a:buChar char="•"/>
            </a:pPr>
            <a:r>
              <a:rPr lang="fr-FR" altLang="fr-FR" sz="1400" b="1" dirty="0" smtClean="0">
                <a:solidFill>
                  <a:srgbClr val="FF0000"/>
                </a:solidFill>
                <a:cs typeface="Arial" panose="020B0604020202020204" pitchFamily="34" charset="0"/>
              </a:rPr>
              <a:t>UNIQUE</a:t>
            </a:r>
            <a:r>
              <a:rPr lang="fr-FR" altLang="fr-FR" sz="1400" dirty="0" smtClean="0">
                <a:cs typeface="Arial" panose="020B0604020202020204" pitchFamily="34" charset="0"/>
              </a:rPr>
              <a:t> </a:t>
            </a:r>
            <a:r>
              <a:rPr lang="fr-FR" altLang="fr-FR" sz="1400" dirty="0">
                <a:cs typeface="Arial" panose="020B0604020202020204" pitchFamily="34" charset="0"/>
              </a:rPr>
              <a:t>(&lt;liste d'</a:t>
            </a:r>
            <a:r>
              <a:rPr lang="fr-FR" altLang="fr-FR" sz="1400" dirty="0" err="1">
                <a:cs typeface="Arial" panose="020B0604020202020204" pitchFamily="34" charset="0"/>
              </a:rPr>
              <a:t>attibuts</a:t>
            </a:r>
            <a:r>
              <a:rPr lang="fr-FR" altLang="fr-FR" sz="1400" dirty="0">
                <a:cs typeface="Arial" panose="020B0604020202020204" pitchFamily="34" charset="0"/>
              </a:rPr>
              <a:t>&gt;) : </a:t>
            </a:r>
            <a:r>
              <a:rPr lang="fr-FR" sz="1400" dirty="0"/>
              <a:t>La clause </a:t>
            </a:r>
            <a:r>
              <a:rPr lang="fr-FR" sz="1400" i="1" dirty="0"/>
              <a:t>UNIQUE</a:t>
            </a:r>
            <a:r>
              <a:rPr lang="fr-FR" sz="1400" dirty="0"/>
              <a:t> permet de vérifier que la valeur saisie pour un champ n'existe pas déjà dans la table. Cela permet de garantir que toutes les valeurs d'une colonne d'une table seront différentes</a:t>
            </a:r>
            <a:r>
              <a:rPr lang="fr-FR" sz="1400" dirty="0" smtClean="0"/>
              <a:t>.</a:t>
            </a:r>
          </a:p>
          <a:p>
            <a:pPr lvl="0" eaLnBrk="0" fontAlgn="base" hangingPunct="0">
              <a:spcBef>
                <a:spcPct val="0"/>
              </a:spcBef>
              <a:spcAft>
                <a:spcPct val="0"/>
              </a:spcAft>
              <a:buFontTx/>
              <a:buChar char="•"/>
            </a:pPr>
            <a:endParaRPr lang="fr-FR" sz="1400" dirty="0" smtClean="0"/>
          </a:p>
          <a:p>
            <a:pPr lvl="0" eaLnBrk="0" fontAlgn="base" hangingPunct="0">
              <a:spcBef>
                <a:spcPct val="0"/>
              </a:spcBef>
              <a:spcAft>
                <a:spcPct val="0"/>
              </a:spcAft>
              <a:buFontTx/>
              <a:buChar char="•"/>
            </a:pPr>
            <a:r>
              <a:rPr lang="fr-FR" altLang="fr-FR" sz="1400" b="1" dirty="0" smtClean="0">
                <a:solidFill>
                  <a:srgbClr val="FF0000"/>
                </a:solidFill>
                <a:cs typeface="Arial" panose="020B0604020202020204" pitchFamily="34" charset="0"/>
              </a:rPr>
              <a:t>FOREIGN </a:t>
            </a:r>
            <a:r>
              <a:rPr lang="fr-FR" altLang="fr-FR" sz="1400" b="1" dirty="0">
                <a:solidFill>
                  <a:srgbClr val="FF0000"/>
                </a:solidFill>
                <a:cs typeface="Arial" panose="020B0604020202020204" pitchFamily="34" charset="0"/>
              </a:rPr>
              <a:t>KEY </a:t>
            </a:r>
            <a:r>
              <a:rPr lang="fr-FR" altLang="fr-FR" sz="1400" dirty="0">
                <a:cs typeface="Arial" panose="020B0604020202020204" pitchFamily="34" charset="0"/>
              </a:rPr>
              <a:t>(&lt;liste d'</a:t>
            </a:r>
            <a:r>
              <a:rPr lang="fr-FR" altLang="fr-FR" sz="1400" dirty="0" err="1">
                <a:cs typeface="Arial" panose="020B0604020202020204" pitchFamily="34" charset="0"/>
              </a:rPr>
              <a:t>attibuts</a:t>
            </a:r>
            <a:r>
              <a:rPr lang="fr-FR" altLang="fr-FR" sz="1400" dirty="0">
                <a:cs typeface="Arial" panose="020B0604020202020204" pitchFamily="34" charset="0"/>
              </a:rPr>
              <a:t>&gt;) REFERENCES &lt;nom table</a:t>
            </a:r>
            <a:r>
              <a:rPr lang="fr-FR" altLang="fr-FR" sz="1400" dirty="0" smtClean="0">
                <a:cs typeface="Arial" panose="020B0604020202020204" pitchFamily="34" charset="0"/>
              </a:rPr>
              <a:t>&gt;(&lt;nom colonnes&gt;) </a:t>
            </a:r>
            <a:r>
              <a:rPr lang="fr-FR" altLang="fr-FR" sz="1400" dirty="0">
                <a:cs typeface="Arial" panose="020B0604020202020204" pitchFamily="34" charset="0"/>
              </a:rPr>
              <a:t>: contrôle l'intégrité référentielle entre les attributs de la liste et la table et ses colonnes </a:t>
            </a:r>
            <a:r>
              <a:rPr lang="fr-FR" altLang="fr-FR" sz="1400" dirty="0" smtClean="0">
                <a:cs typeface="Arial" panose="020B0604020202020204" pitchFamily="34" charset="0"/>
              </a:rPr>
              <a:t>spécifiées</a:t>
            </a:r>
          </a:p>
          <a:p>
            <a:pPr lvl="0" eaLnBrk="0" fontAlgn="base" hangingPunct="0">
              <a:spcBef>
                <a:spcPct val="0"/>
              </a:spcBef>
              <a:spcAft>
                <a:spcPct val="0"/>
              </a:spcAft>
            </a:pPr>
            <a:endParaRPr lang="fr-FR" altLang="fr-FR" sz="1400" dirty="0" smtClean="0">
              <a:cs typeface="Arial" panose="020B0604020202020204" pitchFamily="34" charset="0"/>
            </a:endParaRPr>
          </a:p>
          <a:p>
            <a:pPr lvl="0" eaLnBrk="0" fontAlgn="base" hangingPunct="0">
              <a:spcBef>
                <a:spcPct val="0"/>
              </a:spcBef>
              <a:spcAft>
                <a:spcPct val="0"/>
              </a:spcAft>
            </a:pPr>
            <a:r>
              <a:rPr lang="fr-FR" sz="1400" b="1" i="1" dirty="0"/>
              <a:t>C</a:t>
            </a:r>
            <a:r>
              <a:rPr lang="fr-FR" sz="1400" b="1" i="1" dirty="0" smtClean="0"/>
              <a:t>lé </a:t>
            </a:r>
            <a:r>
              <a:rPr lang="fr-FR" sz="1400" b="1" i="1" dirty="0"/>
              <a:t>étrangère</a:t>
            </a:r>
            <a:r>
              <a:rPr lang="fr-FR" sz="1400" i="1" dirty="0"/>
              <a:t>, et on utilise la clause FOREIGN </a:t>
            </a:r>
            <a:r>
              <a:rPr lang="fr-FR" sz="1400" i="1" dirty="0" smtClean="0"/>
              <a:t>KEY suivie </a:t>
            </a:r>
            <a:r>
              <a:rPr lang="fr-FR" sz="1400" i="1" dirty="0"/>
              <a:t>de la liste de colonnes de la table en cours de définition, séparées par des virgules, entre parenthèses, puis de la clause REFERENCES suivie du nom de la table étrangère et de la liste de ses colonnes correspondantes, séparées par des virgules, entre parenthèses</a:t>
            </a:r>
            <a:r>
              <a:rPr lang="fr-FR" sz="1400" i="1" dirty="0" smtClean="0"/>
              <a:t>.</a:t>
            </a:r>
          </a:p>
          <a:p>
            <a:pPr lvl="0" eaLnBrk="0" fontAlgn="base" hangingPunct="0">
              <a:spcBef>
                <a:spcPct val="0"/>
              </a:spcBef>
              <a:spcAft>
                <a:spcPct val="0"/>
              </a:spcAft>
            </a:pPr>
            <a:endParaRPr lang="fr-FR" altLang="fr-FR" sz="1400" dirty="0" smtClean="0">
              <a:cs typeface="Arial" panose="020B0604020202020204" pitchFamily="34" charset="0"/>
            </a:endParaRPr>
          </a:p>
          <a:p>
            <a:pPr lvl="0" eaLnBrk="0" fontAlgn="base" hangingPunct="0">
              <a:spcBef>
                <a:spcPct val="0"/>
              </a:spcBef>
              <a:spcAft>
                <a:spcPct val="0"/>
              </a:spcAft>
            </a:pPr>
            <a:endParaRPr lang="fr-FR" altLang="fr-FR" sz="1400" dirty="0">
              <a:cs typeface="Arial" panose="020B0604020202020204" pitchFamily="34" charset="0"/>
            </a:endParaRPr>
          </a:p>
          <a:p>
            <a:pPr lvl="0" eaLnBrk="0" fontAlgn="base" hangingPunct="0">
              <a:spcBef>
                <a:spcPct val="0"/>
              </a:spcBef>
              <a:spcAft>
                <a:spcPct val="0"/>
              </a:spcAft>
            </a:pPr>
            <a:endParaRPr lang="fr-FR" altLang="fr-FR" sz="1400" dirty="0">
              <a:cs typeface="Arial" panose="020B0604020202020204" pitchFamily="34" charset="0"/>
            </a:endParaRPr>
          </a:p>
          <a:p>
            <a:pPr lvl="0" eaLnBrk="0" fontAlgn="base" hangingPunct="0">
              <a:spcBef>
                <a:spcPct val="0"/>
              </a:spcBef>
              <a:spcAft>
                <a:spcPct val="0"/>
              </a:spcAft>
              <a:buFontTx/>
              <a:buChar char="•"/>
            </a:pPr>
            <a:r>
              <a:rPr lang="fr-FR" altLang="fr-FR" sz="1400" b="1" dirty="0">
                <a:solidFill>
                  <a:srgbClr val="FF0000"/>
                </a:solidFill>
                <a:cs typeface="Arial" panose="020B0604020202020204" pitchFamily="34" charset="0"/>
              </a:rPr>
              <a:t>CHECK</a:t>
            </a:r>
            <a:r>
              <a:rPr lang="fr-FR" altLang="fr-FR" sz="1400" dirty="0">
                <a:cs typeface="Arial" panose="020B0604020202020204" pitchFamily="34" charset="0"/>
              </a:rPr>
              <a:t> (&lt;condition&gt;) : contrôle la validité de la valeur des attributs spécifiés dans la condition dans le cadre d'une restriction de </a:t>
            </a:r>
            <a:r>
              <a:rPr lang="fr-FR" altLang="fr-FR" sz="1400" dirty="0" smtClean="0">
                <a:cs typeface="Arial" panose="020B0604020202020204" pitchFamily="34" charset="0"/>
              </a:rPr>
              <a:t>domaine</a:t>
            </a:r>
          </a:p>
        </p:txBody>
      </p:sp>
      <p:sp>
        <p:nvSpPr>
          <p:cNvPr id="8" name="Rectangle 2"/>
          <p:cNvSpPr>
            <a:spLocks noChangeArrowheads="1"/>
          </p:cNvSpPr>
          <p:nvPr/>
        </p:nvSpPr>
        <p:spPr bwMode="auto">
          <a:xfrm>
            <a:off x="289297" y="5376628"/>
            <a:ext cx="8356474" cy="45581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FF0000"/>
                </a:solidFill>
                <a:effectLst/>
              </a:rPr>
              <a:t>FOREIGN KEY (colonne1, colonne2, ...) REFERENCES </a:t>
            </a:r>
            <a:r>
              <a:rPr kumimoji="0" lang="fr-FR" altLang="fr-FR" sz="1400" b="0" i="0" u="none" strike="noStrike" cap="none" normalizeH="0" baseline="0" dirty="0" err="1" smtClean="0">
                <a:ln>
                  <a:noFill/>
                </a:ln>
                <a:solidFill>
                  <a:srgbClr val="FF0000"/>
                </a:solidFill>
                <a:effectLst/>
              </a:rPr>
              <a:t>Nom_de_la_table_etrangere</a:t>
            </a:r>
            <a:r>
              <a:rPr kumimoji="0" lang="fr-FR" altLang="fr-FR" sz="1400" b="0" i="0" u="none" strike="noStrike" cap="none" normalizeH="0" baseline="0" dirty="0" smtClean="0">
                <a:ln>
                  <a:noFill/>
                </a:ln>
                <a:solidFill>
                  <a:srgbClr val="FF0000"/>
                </a:solidFill>
                <a:effectLst/>
              </a:rPr>
              <a:t> (</a:t>
            </a:r>
            <a:r>
              <a:rPr kumimoji="0" lang="fr-FR" altLang="fr-FR" sz="1400" b="0" i="0" u="none" strike="noStrike" cap="none" normalizeH="0" baseline="0" dirty="0" smtClean="0">
                <a:ln>
                  <a:noFill/>
                </a:ln>
                <a:solidFill>
                  <a:srgbClr val="FF0000"/>
                </a:solidFill>
                <a:effectLst/>
              </a:rPr>
              <a:t>colonne1,colonne2,...) </a:t>
            </a:r>
          </a:p>
        </p:txBody>
      </p:sp>
    </p:spTree>
    <p:extLst>
      <p:ext uri="{BB962C8B-B14F-4D97-AF65-F5344CB8AC3E}">
        <p14:creationId xmlns:p14="http://schemas.microsoft.com/office/powerpoint/2010/main" val="409466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620688"/>
            <a:ext cx="6840760" cy="1143000"/>
          </a:xfrm>
        </p:spPr>
        <p:txBody>
          <a:bodyPr>
            <a:normAutofit/>
          </a:bodyPr>
          <a:lstStyle/>
          <a:p>
            <a:r>
              <a:rPr lang="fr-FR" sz="5400" b="1" dirty="0">
                <a:solidFill>
                  <a:srgbClr val="FF0000"/>
                </a:solidFill>
                <a:latin typeface="Times New Roman" panose="02020603050405020304" pitchFamily="18" charset="0"/>
                <a:cs typeface="Times New Roman" panose="02020603050405020304" pitchFamily="18" charset="0"/>
              </a:rPr>
              <a:t>Intégrité de domaine </a:t>
            </a:r>
            <a:endParaRPr lang="fr-FR" sz="54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67544" y="2632820"/>
            <a:ext cx="7920880" cy="1200329"/>
          </a:xfrm>
          <a:prstGeom prst="rect">
            <a:avLst/>
          </a:prstGeom>
        </p:spPr>
        <p:txBody>
          <a:bodyPr wrap="square">
            <a:spAutoFit/>
          </a:bodyPr>
          <a:lstStyle/>
          <a:p>
            <a:pPr marL="285750" indent="-285750">
              <a:buFont typeface="Arial" panose="020B0604020202020204" pitchFamily="34" charset="0"/>
              <a:buChar char="•"/>
            </a:pPr>
            <a:r>
              <a:rPr lang="fr-FR" i="1" dirty="0" smtClean="0">
                <a:latin typeface="TimesNewRomanPS-ItalicMT"/>
              </a:rPr>
              <a:t>Sur </a:t>
            </a:r>
            <a:r>
              <a:rPr lang="fr-FR" i="1" dirty="0">
                <a:latin typeface="TimesNewRomanPS-ItalicMT"/>
              </a:rPr>
              <a:t>le champ </a:t>
            </a:r>
            <a:r>
              <a:rPr lang="fr-FR" i="1" dirty="0" err="1">
                <a:solidFill>
                  <a:srgbClr val="FF0000"/>
                </a:solidFill>
                <a:latin typeface="TimesNewRomanPS-ItalicMT"/>
              </a:rPr>
              <a:t>TypeClient</a:t>
            </a:r>
            <a:r>
              <a:rPr lang="fr-FR" i="1" dirty="0">
                <a:latin typeface="TimesNewRomanPS-ItalicMT"/>
              </a:rPr>
              <a:t> avec la règle </a:t>
            </a:r>
            <a:r>
              <a:rPr lang="fr-FR" i="1" dirty="0" smtClean="0">
                <a:latin typeface="TimesNewRomanPS-ItalicMT"/>
              </a:rPr>
              <a:t>: = </a:t>
            </a:r>
            <a:r>
              <a:rPr lang="fr-FR" i="1" dirty="0">
                <a:latin typeface="TimesNewRomanPS-ItalicMT"/>
              </a:rPr>
              <a:t>« </a:t>
            </a:r>
            <a:r>
              <a:rPr lang="fr-FR" i="1" dirty="0">
                <a:solidFill>
                  <a:srgbClr val="002060"/>
                </a:solidFill>
                <a:latin typeface="TimesNewRomanPS-ItalicMT"/>
              </a:rPr>
              <a:t>PARTICULIER</a:t>
            </a:r>
            <a:r>
              <a:rPr lang="fr-FR" i="1" dirty="0">
                <a:latin typeface="TimesNewRomanPS-ItalicMT"/>
              </a:rPr>
              <a:t> </a:t>
            </a:r>
            <a:r>
              <a:rPr lang="fr-FR" i="1" dirty="0" smtClean="0">
                <a:latin typeface="TimesNewRomanPS-ItalicMT"/>
              </a:rPr>
              <a:t>» ou </a:t>
            </a:r>
            <a:r>
              <a:rPr lang="fr-FR" i="1" dirty="0">
                <a:latin typeface="TimesNewRomanPS-ItalicMT"/>
              </a:rPr>
              <a:t>« </a:t>
            </a:r>
            <a:r>
              <a:rPr lang="fr-FR" i="1" dirty="0">
                <a:solidFill>
                  <a:srgbClr val="002060"/>
                </a:solidFill>
                <a:latin typeface="TimesNewRomanPS-ItalicMT"/>
              </a:rPr>
              <a:t>PROFESSIONNEL</a:t>
            </a:r>
            <a:r>
              <a:rPr lang="fr-FR" i="1" dirty="0">
                <a:latin typeface="TimesNewRomanPS-ItalicMT"/>
              </a:rPr>
              <a:t> »</a:t>
            </a:r>
          </a:p>
          <a:p>
            <a:pPr marL="285750" indent="-285750">
              <a:buFontTx/>
              <a:buChar char="-"/>
            </a:pPr>
            <a:endParaRPr lang="fr-FR" i="1" dirty="0" smtClean="0">
              <a:latin typeface="TimesNewRomanPS-ItalicMT"/>
            </a:endParaRPr>
          </a:p>
          <a:p>
            <a:pPr marL="285750" indent="-285750">
              <a:buFont typeface="Arial" panose="020B0604020202020204" pitchFamily="34" charset="0"/>
              <a:buChar char="•"/>
            </a:pPr>
            <a:r>
              <a:rPr lang="fr-FR" i="1" dirty="0">
                <a:latin typeface="TimesNewRomanPS-ItalicMT"/>
              </a:rPr>
              <a:t>S</a:t>
            </a:r>
            <a:r>
              <a:rPr lang="fr-FR" i="1" dirty="0" smtClean="0">
                <a:latin typeface="TimesNewRomanPS-ItalicMT"/>
              </a:rPr>
              <a:t>ur </a:t>
            </a:r>
            <a:r>
              <a:rPr lang="fr-FR" i="1" dirty="0">
                <a:latin typeface="TimesNewRomanPS-ItalicMT"/>
              </a:rPr>
              <a:t>la table COMMANDE avec la règle </a:t>
            </a:r>
            <a:r>
              <a:rPr lang="fr-FR" i="1" dirty="0" smtClean="0">
                <a:latin typeface="TimesNewRomanPS-ItalicMT"/>
              </a:rPr>
              <a:t>: </a:t>
            </a:r>
            <a:r>
              <a:rPr lang="fr-FR" i="1" dirty="0" err="1" smtClean="0">
                <a:latin typeface="TimesNewRomanPS-ItalicMT"/>
              </a:rPr>
              <a:t>DateLivraison</a:t>
            </a:r>
            <a:r>
              <a:rPr lang="fr-FR" i="1" dirty="0" smtClean="0">
                <a:latin typeface="TimesNewRomanPS-ItalicMT"/>
              </a:rPr>
              <a:t> </a:t>
            </a:r>
            <a:r>
              <a:rPr lang="fr-FR" i="1" dirty="0">
                <a:latin typeface="TimesNewRomanPS-ItalicMT"/>
              </a:rPr>
              <a:t>&gt; </a:t>
            </a:r>
            <a:r>
              <a:rPr lang="fr-FR" i="1" dirty="0" err="1">
                <a:latin typeface="TimesNewRomanPS-ItalicMT"/>
              </a:rPr>
              <a:t>DateCommande</a:t>
            </a:r>
            <a:endParaRPr lang="fr-FR" dirty="0"/>
          </a:p>
        </p:txBody>
      </p:sp>
      <p:sp>
        <p:nvSpPr>
          <p:cNvPr id="5" name="Rectangle 4"/>
          <p:cNvSpPr/>
          <p:nvPr/>
        </p:nvSpPr>
        <p:spPr>
          <a:xfrm>
            <a:off x="1259632" y="2263488"/>
            <a:ext cx="1271695" cy="369332"/>
          </a:xfrm>
          <a:prstGeom prst="rect">
            <a:avLst/>
          </a:prstGeom>
        </p:spPr>
        <p:txBody>
          <a:bodyPr wrap="none">
            <a:spAutoFit/>
          </a:bodyPr>
          <a:lstStyle/>
          <a:p>
            <a:pPr marL="285750" indent="-285750">
              <a:buFont typeface="Wingdings" panose="05000000000000000000" pitchFamily="2" charset="2"/>
              <a:buChar char="q"/>
            </a:pPr>
            <a:r>
              <a:rPr lang="fr-FR" altLang="fr-FR" b="1" dirty="0">
                <a:solidFill>
                  <a:srgbClr val="FF0000"/>
                </a:solidFill>
                <a:cs typeface="Arial" panose="020B0604020202020204" pitchFamily="34" charset="0"/>
              </a:rPr>
              <a:t>CHECK</a:t>
            </a:r>
            <a:endParaRPr lang="fr-FR" dirty="0"/>
          </a:p>
        </p:txBody>
      </p:sp>
      <p:sp>
        <p:nvSpPr>
          <p:cNvPr id="6" name="Rectangle 5"/>
          <p:cNvSpPr/>
          <p:nvPr/>
        </p:nvSpPr>
        <p:spPr>
          <a:xfrm>
            <a:off x="755576" y="4653136"/>
            <a:ext cx="7776864" cy="646331"/>
          </a:xfrm>
          <a:prstGeom prst="rect">
            <a:avLst/>
          </a:prstGeom>
        </p:spPr>
        <p:txBody>
          <a:bodyPr wrap="square">
            <a:spAutoFit/>
          </a:bodyPr>
          <a:lstStyle/>
          <a:p>
            <a:r>
              <a:rPr lang="fr-FR" dirty="0">
                <a:solidFill>
                  <a:srgbClr val="002060"/>
                </a:solidFill>
                <a:latin typeface="Times New Roman" pitchFamily="18" charset="0"/>
                <a:cs typeface="Times New Roman" pitchFamily="18" charset="0"/>
              </a:rPr>
              <a:t>CONSTRAINT</a:t>
            </a:r>
            <a:r>
              <a:rPr lang="fr-FR" sz="1100" dirty="0">
                <a:solidFill>
                  <a:srgbClr val="FF0000"/>
                </a:solidFill>
                <a:latin typeface="Times New Roman" pitchFamily="18" charset="0"/>
                <a:cs typeface="Times New Roman" pitchFamily="18" charset="0"/>
              </a:rPr>
              <a:t> </a:t>
            </a:r>
            <a:r>
              <a:rPr lang="fr-FR" b="1" dirty="0" err="1">
                <a:solidFill>
                  <a:srgbClr val="C00000"/>
                </a:solidFill>
                <a:latin typeface="Times New Roman" pitchFamily="18" charset="0"/>
                <a:cs typeface="Times New Roman" pitchFamily="18" charset="0"/>
              </a:rPr>
              <a:t>CK_Client</a:t>
            </a:r>
            <a:r>
              <a:rPr lang="fr-FR" dirty="0">
                <a:solidFill>
                  <a:srgbClr val="FF0000"/>
                </a:solidFill>
                <a:latin typeface="Times New Roman" pitchFamily="18" charset="0"/>
                <a:cs typeface="Times New Roman" pitchFamily="18" charset="0"/>
              </a:rPr>
              <a:t> </a:t>
            </a:r>
            <a:r>
              <a:rPr lang="fr-FR" dirty="0">
                <a:solidFill>
                  <a:srgbClr val="002060"/>
                </a:solidFill>
                <a:latin typeface="Times New Roman" pitchFamily="18" charset="0"/>
                <a:cs typeface="Times New Roman" pitchFamily="18" charset="0"/>
              </a:rPr>
              <a:t>CHECK </a:t>
            </a:r>
            <a:r>
              <a:rPr lang="fr-FR" dirty="0" smtClean="0">
                <a:solidFill>
                  <a:srgbClr val="FF0000"/>
                </a:solidFill>
                <a:latin typeface="Times New Roman" pitchFamily="18" charset="0"/>
                <a:cs typeface="Times New Roman" pitchFamily="18" charset="0"/>
              </a:rPr>
              <a:t> (</a:t>
            </a:r>
            <a:r>
              <a:rPr lang="fr-FR" dirty="0" err="1">
                <a:solidFill>
                  <a:srgbClr val="FF0000"/>
                </a:solidFill>
                <a:latin typeface="Times New Roman" pitchFamily="18" charset="0"/>
                <a:cs typeface="Times New Roman" pitchFamily="18" charset="0"/>
              </a:rPr>
              <a:t>TypeClient</a:t>
            </a:r>
            <a:r>
              <a:rPr lang="fr-FR" dirty="0">
                <a:solidFill>
                  <a:srgbClr val="FF0000"/>
                </a:solidFill>
                <a:latin typeface="Times New Roman" pitchFamily="18" charset="0"/>
                <a:cs typeface="Times New Roman" pitchFamily="18" charset="0"/>
              </a:rPr>
              <a:t> = « PARTICULIER » </a:t>
            </a:r>
            <a:r>
              <a:rPr lang="fr-FR" dirty="0" smtClean="0">
                <a:solidFill>
                  <a:srgbClr val="FF0000"/>
                </a:solidFill>
                <a:latin typeface="Times New Roman" pitchFamily="18" charset="0"/>
                <a:cs typeface="Times New Roman" pitchFamily="18" charset="0"/>
              </a:rPr>
              <a:t>or </a:t>
            </a:r>
            <a:r>
              <a:rPr lang="fr-FR" dirty="0" err="1" smtClean="0">
                <a:solidFill>
                  <a:srgbClr val="FF0000"/>
                </a:solidFill>
                <a:latin typeface="Times New Roman" pitchFamily="18" charset="0"/>
                <a:cs typeface="Times New Roman" pitchFamily="18" charset="0"/>
              </a:rPr>
              <a:t>TypeClient</a:t>
            </a:r>
            <a:r>
              <a:rPr lang="fr-FR" dirty="0" smtClean="0">
                <a:solidFill>
                  <a:srgbClr val="FF0000"/>
                </a:solidFill>
                <a:latin typeface="Times New Roman" pitchFamily="18" charset="0"/>
                <a:cs typeface="Times New Roman" pitchFamily="18" charset="0"/>
              </a:rPr>
              <a:t> </a:t>
            </a:r>
            <a:r>
              <a:rPr lang="fr-FR" dirty="0">
                <a:solidFill>
                  <a:srgbClr val="FF0000"/>
                </a:solidFill>
                <a:latin typeface="Times New Roman" pitchFamily="18" charset="0"/>
                <a:cs typeface="Times New Roman" pitchFamily="18" charset="0"/>
              </a:rPr>
              <a:t>= </a:t>
            </a:r>
            <a:r>
              <a:rPr lang="fr-FR" dirty="0" smtClean="0">
                <a:solidFill>
                  <a:srgbClr val="FF0000"/>
                </a:solidFill>
                <a:latin typeface="Times New Roman" pitchFamily="18" charset="0"/>
                <a:cs typeface="Times New Roman" pitchFamily="18" charset="0"/>
              </a:rPr>
              <a:t>« PROFESSIONNEL</a:t>
            </a:r>
            <a:r>
              <a:rPr lang="fr-FR"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418005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b="1" dirty="0">
                <a:solidFill>
                  <a:srgbClr val="FF0000"/>
                </a:solidFill>
                <a:latin typeface="Times New Roman" panose="02020603050405020304" pitchFamily="18" charset="0"/>
                <a:cs typeface="Times New Roman" panose="02020603050405020304" pitchFamily="18" charset="0"/>
              </a:rPr>
              <a:t>L’intégrité de valorisation</a:t>
            </a:r>
          </a:p>
        </p:txBody>
      </p:sp>
      <p:sp>
        <p:nvSpPr>
          <p:cNvPr id="3" name="Espace réservé du contenu 2"/>
          <p:cNvSpPr>
            <a:spLocks noGrp="1"/>
          </p:cNvSpPr>
          <p:nvPr>
            <p:ph idx="1"/>
          </p:nvPr>
        </p:nvSpPr>
        <p:spPr/>
        <p:txBody>
          <a:bodyPr/>
          <a:lstStyle/>
          <a:p>
            <a:r>
              <a:rPr lang="fr-FR" dirty="0" err="1"/>
              <a:t>NomChamp</a:t>
            </a:r>
            <a:r>
              <a:rPr lang="fr-FR" dirty="0"/>
              <a:t> </a:t>
            </a:r>
            <a:r>
              <a:rPr lang="fr-FR" dirty="0" smtClean="0"/>
              <a:t>Type </a:t>
            </a:r>
            <a:r>
              <a:rPr lang="fr-FR" b="1" dirty="0">
                <a:solidFill>
                  <a:srgbClr val="FF0000"/>
                </a:solidFill>
              </a:rPr>
              <a:t>NOT </a:t>
            </a:r>
            <a:r>
              <a:rPr lang="fr-FR" b="1" dirty="0" smtClean="0">
                <a:solidFill>
                  <a:srgbClr val="FF0000"/>
                </a:solidFill>
              </a:rPr>
              <a:t>NULL</a:t>
            </a:r>
          </a:p>
          <a:p>
            <a:endParaRPr lang="fr-FR" b="1" dirty="0"/>
          </a:p>
          <a:p>
            <a:endParaRPr lang="fr-FR" b="1" dirty="0" smtClean="0"/>
          </a:p>
          <a:p>
            <a:pPr marL="0" indent="0">
              <a:buNone/>
            </a:pPr>
            <a:r>
              <a:rPr lang="fr-FR" i="1" dirty="0"/>
              <a:t>CREATE TABLE Client</a:t>
            </a:r>
          </a:p>
          <a:p>
            <a:pPr marL="0" indent="0">
              <a:buNone/>
            </a:pPr>
            <a:r>
              <a:rPr lang="fr-FR" b="1" i="1" dirty="0"/>
              <a:t>(</a:t>
            </a:r>
            <a:r>
              <a:rPr lang="fr-FR" i="1" dirty="0" err="1"/>
              <a:t>NoClient</a:t>
            </a:r>
            <a:r>
              <a:rPr lang="fr-FR" i="1" dirty="0"/>
              <a:t> </a:t>
            </a:r>
            <a:r>
              <a:rPr lang="fr-FR" i="1" dirty="0" err="1"/>
              <a:t>Integer</a:t>
            </a:r>
            <a:endParaRPr lang="fr-FR" i="1" dirty="0"/>
          </a:p>
          <a:p>
            <a:pPr marL="0" indent="0">
              <a:buNone/>
            </a:pPr>
            <a:r>
              <a:rPr lang="fr-FR" i="1" dirty="0" err="1"/>
              <a:t>NomClient</a:t>
            </a:r>
            <a:r>
              <a:rPr lang="fr-FR" i="1" dirty="0"/>
              <a:t> </a:t>
            </a:r>
            <a:r>
              <a:rPr lang="fr-FR" i="1" dirty="0" err="1"/>
              <a:t>Varchar</a:t>
            </a:r>
            <a:r>
              <a:rPr lang="fr-FR" i="1" dirty="0"/>
              <a:t>(25) </a:t>
            </a:r>
            <a:r>
              <a:rPr lang="fr-FR" b="1" i="1" dirty="0">
                <a:solidFill>
                  <a:srgbClr val="FF0000"/>
                </a:solidFill>
              </a:rPr>
              <a:t>NOT NULL</a:t>
            </a:r>
          </a:p>
          <a:p>
            <a:pPr marL="0" indent="0">
              <a:buNone/>
            </a:pPr>
            <a:r>
              <a:rPr lang="fr-FR" i="1" dirty="0" err="1"/>
              <a:t>TypeClient</a:t>
            </a:r>
            <a:r>
              <a:rPr lang="fr-FR" i="1" dirty="0"/>
              <a:t> </a:t>
            </a:r>
            <a:r>
              <a:rPr lang="fr-FR" i="1" dirty="0" err="1"/>
              <a:t>Varchar</a:t>
            </a:r>
            <a:r>
              <a:rPr lang="fr-FR" i="1" dirty="0"/>
              <a:t>(15) </a:t>
            </a:r>
            <a:r>
              <a:rPr lang="fr-FR" b="1" i="1" dirty="0">
                <a:solidFill>
                  <a:srgbClr val="FF0000"/>
                </a:solidFill>
              </a:rPr>
              <a:t>NOT NULL</a:t>
            </a:r>
          </a:p>
          <a:p>
            <a:pPr marL="0" indent="0">
              <a:buNone/>
            </a:pPr>
            <a:r>
              <a:rPr lang="fr-FR" i="1" dirty="0"/>
              <a:t>CONSTRAINT </a:t>
            </a:r>
            <a:r>
              <a:rPr lang="fr-FR" i="1" dirty="0" err="1"/>
              <a:t>PK_Client</a:t>
            </a:r>
            <a:r>
              <a:rPr lang="fr-FR" i="1" dirty="0"/>
              <a:t> PRIMARY KEY (</a:t>
            </a:r>
            <a:r>
              <a:rPr lang="fr-FR" i="1" dirty="0" err="1" smtClean="0"/>
              <a:t>NoClient</a:t>
            </a:r>
            <a:r>
              <a:rPr lang="fr-FR" i="1" dirty="0"/>
              <a:t>)</a:t>
            </a:r>
            <a:endParaRPr lang="fr-FR" dirty="0"/>
          </a:p>
        </p:txBody>
      </p:sp>
    </p:spTree>
    <p:extLst>
      <p:ext uri="{BB962C8B-B14F-4D97-AF65-F5344CB8AC3E}">
        <p14:creationId xmlns:p14="http://schemas.microsoft.com/office/powerpoint/2010/main" val="4048674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249</TotalTime>
  <Words>605</Words>
  <Application>Microsoft Office PowerPoint</Application>
  <PresentationFormat>On-screen Show (4:3)</PresentationFormat>
  <Paragraphs>168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Débit</vt:lpstr>
      <vt:lpstr>PowerPoint Presentation</vt:lpstr>
      <vt:lpstr>Contrainte d’Intégrité Fonctionnelle</vt:lpstr>
      <vt:lpstr>PowerPoint Presentation</vt:lpstr>
      <vt:lpstr>PowerPoint Presentation</vt:lpstr>
      <vt:lpstr>PowerPoint Presentation</vt:lpstr>
      <vt:lpstr>Contrainte d’Intégrité Fonctionnelle</vt:lpstr>
      <vt:lpstr>PowerPoint Presentation</vt:lpstr>
      <vt:lpstr>Intégrité de domaine </vt:lpstr>
      <vt:lpstr>L’intégrité de valorisation</vt:lpstr>
      <vt:lpstr>L’intégrité de relation</vt:lpstr>
      <vt:lpstr>Intégrité référentielle</vt:lpstr>
      <vt:lpstr>Intégrité référentielle</vt:lpstr>
      <vt:lpstr>Intégrité référentielle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Intégrité référentielle</dc:title>
  <dc:creator>hamma</dc:creator>
  <cp:lastModifiedBy>Nassima</cp:lastModifiedBy>
  <cp:revision>31</cp:revision>
  <dcterms:created xsi:type="dcterms:W3CDTF">2015-10-29T08:40:10Z</dcterms:created>
  <dcterms:modified xsi:type="dcterms:W3CDTF">2017-10-25T14:01:18Z</dcterms:modified>
</cp:coreProperties>
</file>