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4" r:id="rId4"/>
    <p:sldId id="261" r:id="rId5"/>
    <p:sldId id="269" r:id="rId6"/>
    <p:sldId id="258" r:id="rId7"/>
    <p:sldId id="259" r:id="rId8"/>
    <p:sldId id="262" r:id="rId9"/>
    <p:sldId id="264" r:id="rId10"/>
    <p:sldId id="266" r:id="rId11"/>
    <p:sldId id="268" r:id="rId12"/>
    <p:sldId id="270" r:id="rId13"/>
    <p:sldId id="273" r:id="rId14"/>
    <p:sldId id="27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A232-B38C-48E7-B71B-A311AF6CE444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EA7-7A6F-4E57-8238-1C7DCA7B5D6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A232-B38C-48E7-B71B-A311AF6CE444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EA7-7A6F-4E57-8238-1C7DCA7B5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A232-B38C-48E7-B71B-A311AF6CE444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EA7-7A6F-4E57-8238-1C7DCA7B5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A232-B38C-48E7-B71B-A311AF6CE444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EA7-7A6F-4E57-8238-1C7DCA7B5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A232-B38C-48E7-B71B-A311AF6CE444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EA7-7A6F-4E57-8238-1C7DCA7B5D6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A232-B38C-48E7-B71B-A311AF6CE444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EA7-7A6F-4E57-8238-1C7DCA7B5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A232-B38C-48E7-B71B-A311AF6CE444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EA7-7A6F-4E57-8238-1C7DCA7B5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A232-B38C-48E7-B71B-A311AF6CE444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EA7-7A6F-4E57-8238-1C7DCA7B5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A232-B38C-48E7-B71B-A311AF6CE444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EA7-7A6F-4E57-8238-1C7DCA7B5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A232-B38C-48E7-B71B-A311AF6CE444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EA7-7A6F-4E57-8238-1C7DCA7B5D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A232-B38C-48E7-B71B-A311AF6CE444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051CEA7-7A6F-4E57-8238-1C7DCA7B5D68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FFA232-B38C-48E7-B71B-A311AF6CE444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51CEA7-7A6F-4E57-8238-1C7DCA7B5D68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subTitle" idx="1"/>
          </p:nvPr>
        </p:nvSpPr>
        <p:spPr>
          <a:xfrm>
            <a:off x="611560" y="2564904"/>
            <a:ext cx="7854696" cy="1752600"/>
          </a:xfrm>
        </p:spPr>
        <p:txBody>
          <a:bodyPr>
            <a:normAutofit fontScale="97500"/>
          </a:bodyPr>
          <a:lstStyle/>
          <a:p>
            <a:pPr algn="ctr"/>
            <a:r>
              <a:rPr lang="fr-FR" sz="8800" b="1" dirty="0" smtClean="0">
                <a:solidFill>
                  <a:srgbClr val="FF0000"/>
                </a:solidFill>
              </a:rPr>
              <a:t>La récursivité </a:t>
            </a:r>
            <a:endParaRPr lang="fr-FR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7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8828" y="2686051"/>
            <a:ext cx="7826516" cy="34290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200" dirty="0" smtClean="0"/>
              <a:t>Exercice </a:t>
            </a:r>
            <a:r>
              <a:rPr lang="fr-FR" sz="3200" dirty="0"/>
              <a:t>1</a:t>
            </a:r>
            <a:r>
              <a:rPr lang="fr-FR" sz="3200" dirty="0" smtClean="0"/>
              <a:t>: </a:t>
            </a:r>
          </a:p>
          <a:p>
            <a:pPr marL="0" indent="0">
              <a:buNone/>
            </a:pPr>
            <a:r>
              <a:rPr lang="fr-FR" sz="3200" dirty="0" smtClean="0"/>
              <a:t>On veut écrire une fonction récursive qui calcul la somme de 1 à n entier donnée.</a:t>
            </a:r>
          </a:p>
          <a:p>
            <a:pPr marL="0" indent="0">
              <a:buNone/>
            </a:pPr>
            <a:endParaRPr lang="fr-FR" sz="3200" dirty="0" smtClean="0"/>
          </a:p>
          <a:p>
            <a:pPr marL="0" indent="0" algn="ctr">
              <a:buNone/>
            </a:pPr>
            <a:r>
              <a:rPr lang="fr-FR" sz="3200" dirty="0" smtClean="0"/>
              <a:t>Exemple : pour N =5   </a:t>
            </a:r>
            <a:r>
              <a:rPr lang="fr-FR" sz="3200" dirty="0" smtClean="0">
                <a:sym typeface="Wingdings" panose="05000000000000000000" pitchFamily="2" charset="2"/>
              </a:rPr>
              <a:t></a:t>
            </a:r>
            <a:r>
              <a:rPr lang="fr-FR" sz="3200" dirty="0" smtClean="0"/>
              <a:t>  Somme = 5+4+3+2+1</a:t>
            </a:r>
            <a:endParaRPr lang="fr-FR" sz="32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La récursivité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2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11560" y="2060848"/>
            <a:ext cx="7632847" cy="409706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Fonction 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somme(n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: entier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):entier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DEBUT 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SI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n=0) </a:t>
            </a:r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ALORS retourner (0)</a:t>
            </a:r>
          </a:p>
          <a:p>
            <a:pPr marL="0" lvl="0" indent="0">
              <a:buNone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SINON	   retourner (n + somme(n-1))</a:t>
            </a:r>
          </a:p>
          <a:p>
            <a:pPr marL="0" lv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FINSI</a:t>
            </a:r>
          </a:p>
          <a:p>
            <a:pPr marL="0" lvl="0" indent="0">
              <a:buNone/>
            </a:pP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La récursivité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5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988840"/>
            <a:ext cx="8743951" cy="428625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/>
              <a:t>Exercice 2 : </a:t>
            </a:r>
          </a:p>
          <a:p>
            <a:pPr marL="0" indent="0">
              <a:buNone/>
            </a:pPr>
            <a:r>
              <a:rPr lang="fr-FR" sz="2800" dirty="0"/>
              <a:t>Nous appelons "palindrome" un mot ou une phrase qui se lit de la même façon dans les deux sens (de gauche à droite et de droite à gauche). </a:t>
            </a:r>
          </a:p>
          <a:p>
            <a:pPr marL="0" indent="0">
              <a:buNone/>
            </a:pPr>
            <a:r>
              <a:rPr lang="fr-FR" sz="2800" dirty="0" smtClean="0"/>
              <a:t>	Exemples </a:t>
            </a:r>
            <a:r>
              <a:rPr lang="fr-FR" sz="2800" dirty="0"/>
              <a:t>: radar, rotor, </a:t>
            </a:r>
            <a:r>
              <a:rPr lang="fr-FR" sz="2800" dirty="0" smtClean="0"/>
              <a:t>été, Anna,</a:t>
            </a:r>
            <a:endParaRPr lang="fr-FR" sz="2800" dirty="0"/>
          </a:p>
          <a:p>
            <a:pPr marL="0" lvl="0" indent="0">
              <a:buNone/>
            </a:pPr>
            <a:endParaRPr lang="fr-FR" sz="2800" dirty="0" smtClean="0"/>
          </a:p>
          <a:p>
            <a:pPr marL="0" lvl="0" indent="0">
              <a:buNone/>
            </a:pPr>
            <a:r>
              <a:rPr lang="fr-FR" sz="2800" dirty="0" smtClean="0"/>
              <a:t>1- écrire </a:t>
            </a:r>
            <a:r>
              <a:rPr lang="fr-FR" sz="2800" dirty="0"/>
              <a:t>une </a:t>
            </a:r>
            <a:r>
              <a:rPr lang="fr-FR" sz="2800" dirty="0" smtClean="0"/>
              <a:t>fonction itérative qui </a:t>
            </a:r>
            <a:r>
              <a:rPr lang="fr-FR" sz="2800" dirty="0"/>
              <a:t>permet de dire si ce mot est un Palindrome ou non</a:t>
            </a:r>
          </a:p>
          <a:p>
            <a:pPr marL="0" indent="0">
              <a:buNone/>
            </a:pPr>
            <a:r>
              <a:rPr lang="fr-FR" sz="2800" dirty="0"/>
              <a:t>2- donner une autre solution en utilisant la récursivité 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La récursivité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79512" y="1571627"/>
            <a:ext cx="7920879" cy="46577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sz="800" dirty="0" smtClean="0"/>
          </a:p>
          <a:p>
            <a:pPr marL="0" indent="0">
              <a:buNone/>
            </a:pPr>
            <a:r>
              <a:rPr lang="fr-FR" dirty="0" smtClean="0"/>
              <a:t>Fonction </a:t>
            </a:r>
            <a:r>
              <a:rPr lang="fr-FR" dirty="0"/>
              <a:t>Palindrome(T: tab[1..n]: caractère): </a:t>
            </a:r>
            <a:r>
              <a:rPr lang="fr-FR" dirty="0" smtClean="0"/>
              <a:t>booléen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Variable : </a:t>
            </a:r>
            <a:r>
              <a:rPr lang="fr-FR" dirty="0"/>
              <a:t> </a:t>
            </a:r>
            <a:r>
              <a:rPr lang="fr-FR" dirty="0" smtClean="0"/>
              <a:t>i           : entier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</a:t>
            </a:r>
            <a:r>
              <a:rPr lang="fr-FR" dirty="0" smtClean="0"/>
              <a:t>             résultat : booléen</a:t>
            </a:r>
            <a:r>
              <a:rPr lang="fr-FR" dirty="0"/>
              <a:t>   </a:t>
            </a:r>
          </a:p>
          <a:p>
            <a:pPr marL="0" indent="0">
              <a:buNone/>
            </a:pPr>
            <a:r>
              <a:rPr lang="fr-FR" dirty="0" smtClean="0"/>
              <a:t>DEBUT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résultat </a:t>
            </a:r>
            <a:r>
              <a:rPr lang="fr-FR" dirty="0" smtClean="0">
                <a:sym typeface="Wingdings" panose="05000000000000000000" pitchFamily="2" charset="2"/>
              </a:rPr>
              <a:t></a:t>
            </a:r>
            <a:r>
              <a:rPr lang="fr-FR" dirty="0" smtClean="0"/>
              <a:t> Vrai</a:t>
            </a:r>
          </a:p>
          <a:p>
            <a:pPr marL="0" indent="0">
              <a:buNone/>
            </a:pPr>
            <a:r>
              <a:rPr lang="fr-FR" dirty="0"/>
              <a:t> </a:t>
            </a:r>
            <a:r>
              <a:rPr lang="fr-FR" dirty="0" smtClean="0"/>
              <a:t>  POUR  </a:t>
            </a:r>
            <a:r>
              <a:rPr lang="fr-FR" dirty="0"/>
              <a:t>i </a:t>
            </a:r>
            <a:r>
              <a:rPr lang="fr-FR" dirty="0" smtClean="0">
                <a:sym typeface="Wingdings" panose="05000000000000000000" pitchFamily="2" charset="2"/>
              </a:rPr>
              <a:t></a:t>
            </a:r>
            <a:r>
              <a:rPr lang="fr-FR" dirty="0" smtClean="0"/>
              <a:t> </a:t>
            </a:r>
            <a:r>
              <a:rPr lang="fr-FR" dirty="0"/>
              <a:t>1 </a:t>
            </a:r>
            <a:r>
              <a:rPr lang="fr-FR" dirty="0" smtClean="0"/>
              <a:t>  A </a:t>
            </a:r>
            <a:r>
              <a:rPr lang="fr-FR" dirty="0"/>
              <a:t>n Faire</a:t>
            </a:r>
          </a:p>
          <a:p>
            <a:pPr marL="0" indent="0">
              <a:buNone/>
            </a:pPr>
            <a:r>
              <a:rPr lang="fr-FR" dirty="0"/>
              <a:t>        Si(T[i] &lt;&gt; T[n+1-i]) Alors</a:t>
            </a:r>
          </a:p>
          <a:p>
            <a:pPr marL="0" indent="0">
              <a:buNone/>
            </a:pPr>
            <a:r>
              <a:rPr lang="fr-FR" dirty="0"/>
              <a:t>           </a:t>
            </a:r>
            <a:r>
              <a:rPr lang="fr-FR" dirty="0" smtClean="0"/>
              <a:t>     résultat </a:t>
            </a:r>
            <a:r>
              <a:rPr lang="fr-FR" dirty="0"/>
              <a:t>:= </a:t>
            </a:r>
            <a:r>
              <a:rPr lang="fr-FR" dirty="0" smtClean="0"/>
              <a:t>Faux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smtClean="0"/>
              <a:t>    i </a:t>
            </a:r>
            <a:r>
              <a:rPr lang="fr-FR" dirty="0"/>
              <a:t>:= n + </a:t>
            </a:r>
            <a:r>
              <a:rPr lang="fr-FR" dirty="0" smtClean="0"/>
              <a:t>1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   FINSI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FIN POUR </a:t>
            </a:r>
            <a:r>
              <a:rPr lang="fr-FR" dirty="0"/>
              <a:t>     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Retourner résultat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FIN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51520" y="1021378"/>
            <a:ext cx="3600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SOLUTION ITERATIVE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1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551" y="1540650"/>
            <a:ext cx="8064896" cy="482063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 Palindrome (</a:t>
            </a:r>
            <a:r>
              <a:rPr lang="fr-F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chaine de caractère) : Booléen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DEBUT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SI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taille(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ou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taille(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=1) 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ALORS 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retourner (VRAI)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SINON  SI (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[taille(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]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ALORS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palindrome(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sous_chaine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2 , taille(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)-1)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SINON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Retourner (FAUX)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FINSI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FINSI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15"/>
          <p:cNvSpPr txBox="1"/>
          <p:nvPr/>
        </p:nvSpPr>
        <p:spPr>
          <a:xfrm>
            <a:off x="323528" y="1124893"/>
            <a:ext cx="30963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SOLUTION RÉCURSIVE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9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7584" y="2204864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latin typeface="+mj-lt"/>
              </a:rPr>
              <a:t>Une fonction récursive est une fonction qui s'appelle elle-même. </a:t>
            </a:r>
          </a:p>
          <a:p>
            <a:pPr algn="just"/>
            <a:endParaRPr lang="fr-FR" sz="2400" dirty="0">
              <a:latin typeface="+mj-lt"/>
            </a:endParaRPr>
          </a:p>
          <a:p>
            <a:pPr algn="just"/>
            <a:r>
              <a:rPr lang="fr-FR" sz="2400" dirty="0" smtClean="0">
                <a:latin typeface="+mj-lt"/>
              </a:rPr>
              <a:t>La </a:t>
            </a:r>
            <a:r>
              <a:rPr lang="fr-FR" sz="2400" b="1" dirty="0" smtClean="0">
                <a:latin typeface="+mj-lt"/>
              </a:rPr>
              <a:t>récursivité</a:t>
            </a:r>
            <a:r>
              <a:rPr lang="fr-FR" sz="2400" dirty="0" smtClean="0">
                <a:latin typeface="+mj-lt"/>
              </a:rPr>
              <a:t> consiste à remplacer une boucle par un </a:t>
            </a:r>
            <a:r>
              <a:rPr lang="fr-FR" sz="2400" b="1" dirty="0" smtClean="0">
                <a:latin typeface="+mj-lt"/>
              </a:rPr>
              <a:t>appel</a:t>
            </a:r>
            <a:r>
              <a:rPr lang="fr-FR" sz="2400" dirty="0" smtClean="0">
                <a:latin typeface="+mj-lt"/>
              </a:rPr>
              <a:t> à la </a:t>
            </a:r>
            <a:r>
              <a:rPr lang="fr-FR" sz="2400" b="1" dirty="0" smtClean="0">
                <a:latin typeface="+mj-lt"/>
              </a:rPr>
              <a:t>fonction elle-même</a:t>
            </a:r>
            <a:r>
              <a:rPr lang="fr-FR" sz="2400" dirty="0" smtClean="0">
                <a:latin typeface="+mj-lt"/>
              </a:rPr>
              <a:t>.</a:t>
            </a:r>
          </a:p>
          <a:p>
            <a:pPr algn="just"/>
            <a:endParaRPr lang="fr-FR" sz="2400" dirty="0">
              <a:latin typeface="+mj-lt"/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" y="548680"/>
            <a:ext cx="9036496" cy="108093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La récursivité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99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" y="548680"/>
            <a:ext cx="9036496" cy="1080938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La récursivité 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566021" y="2204864"/>
            <a:ext cx="8110435" cy="389589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 Une fonction </a:t>
            </a:r>
            <a:r>
              <a:rPr lang="fr-FR" sz="2400" dirty="0"/>
              <a:t>récursive est une </a:t>
            </a:r>
            <a:r>
              <a:rPr lang="fr-FR" sz="2400" dirty="0" smtClean="0"/>
              <a:t>fonction qui </a:t>
            </a:r>
            <a:r>
              <a:rPr lang="fr-FR" sz="2400" dirty="0"/>
              <a:t>s'appelle elle-même</a:t>
            </a:r>
            <a:r>
              <a:rPr lang="fr-FR" sz="2400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 Deux </a:t>
            </a:r>
            <a:r>
              <a:rPr lang="fr-FR" sz="2400" dirty="0"/>
              <a:t>notions très proche : </a:t>
            </a:r>
            <a:endParaRPr lang="fr-FR" sz="2400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 smtClean="0"/>
              <a:t>Mathématiques </a:t>
            </a:r>
            <a:r>
              <a:rPr lang="fr-FR" dirty="0"/>
              <a:t>: récurrence </a:t>
            </a:r>
            <a:endParaRPr lang="fr-FR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 smtClean="0"/>
              <a:t>Informatique     : </a:t>
            </a:r>
            <a:r>
              <a:rPr lang="fr-FR" dirty="0"/>
              <a:t>récursivité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3580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809191" y="2944089"/>
            <a:ext cx="5400600" cy="282892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fr-FR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= ?	</a:t>
            </a:r>
            <a:r>
              <a:rPr lang="fr-FR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</a:t>
            </a:r>
            <a:r>
              <a:rPr lang="fr-FR" sz="1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fr-FR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(3-1)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* </a:t>
            </a:r>
            <a:r>
              <a:rPr lang="fr-FR" sz="1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fr-FR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fr-FR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= ?	</a:t>
            </a:r>
            <a:r>
              <a:rPr lang="fr-FR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</a:t>
            </a:r>
            <a:r>
              <a:rPr lang="fr-FR" sz="1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fr-FR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(2-1)	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*  2 * </a:t>
            </a:r>
            <a:r>
              <a:rPr lang="fr-FR" sz="1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fr-FR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	= ? 	</a:t>
            </a:r>
            <a:r>
              <a:rPr lang="fr-FR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* </a:t>
            </a:r>
            <a:r>
              <a:rPr lang="fr-FR" sz="1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fr-FR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(1-1)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*  2 * 1 </a:t>
            </a:r>
            <a:r>
              <a:rPr lang="fr-FR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sz="1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fr-FR" sz="1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= ? 			</a:t>
            </a: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*  2 * 1 * 1 		= 6 </a:t>
            </a:r>
            <a:endParaRPr lang="fr-F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eur droit avec flèche 11"/>
          <p:cNvCxnSpPr/>
          <p:nvPr/>
        </p:nvCxnSpPr>
        <p:spPr>
          <a:xfrm flipH="1" flipV="1">
            <a:off x="3491880" y="5045533"/>
            <a:ext cx="207170" cy="9730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34819" y="6018546"/>
            <a:ext cx="2255979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 smtClean="0"/>
              <a:t>Point d'arrêt</a:t>
            </a:r>
            <a:endParaRPr lang="fr-FR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85427" y="1268760"/>
            <a:ext cx="78595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la formule de calcul de la factorielle d’un nombre n s’écrit :</a:t>
            </a:r>
          </a:p>
          <a:p>
            <a:r>
              <a:rPr lang="fr-FR" sz="2400" dirty="0"/>
              <a:t>N ! = 1 x 2 x 3 x … x </a:t>
            </a:r>
            <a:r>
              <a:rPr lang="fr-FR" sz="2400" dirty="0" smtClean="0"/>
              <a:t>n</a:t>
            </a:r>
          </a:p>
          <a:p>
            <a:r>
              <a:rPr lang="fr-FR" sz="2400" dirty="0" smtClean="0"/>
              <a:t>0 !=1</a:t>
            </a:r>
          </a:p>
          <a:p>
            <a:r>
              <a:rPr lang="fr-FR" sz="2400" dirty="0" smtClean="0"/>
              <a:t>n</a:t>
            </a:r>
            <a:r>
              <a:rPr lang="fr-FR" sz="2400" dirty="0"/>
              <a:t> ! = n x (n-1) !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-108520" y="187822"/>
            <a:ext cx="9036496" cy="108093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Exemple </a:t>
            </a:r>
            <a:r>
              <a:rPr lang="fr-FR" sz="5400" b="1" dirty="0" smtClean="0">
                <a:solidFill>
                  <a:schemeClr val="bg2">
                    <a:lumMod val="50000"/>
                  </a:schemeClr>
                </a:solidFill>
              </a:rPr>
              <a:t>la </a:t>
            </a:r>
            <a:r>
              <a:rPr lang="fr-FR" sz="5400" b="1" dirty="0">
                <a:solidFill>
                  <a:schemeClr val="bg2">
                    <a:lumMod val="50000"/>
                  </a:schemeClr>
                </a:solidFill>
              </a:rPr>
              <a:t>factorielle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fr-FR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7622552" cy="319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9036496" cy="108093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Exemple </a:t>
            </a:r>
            <a:r>
              <a:rPr lang="fr-FR" sz="5400" b="1" dirty="0" smtClean="0">
                <a:solidFill>
                  <a:schemeClr val="bg2">
                    <a:lumMod val="50000"/>
                  </a:schemeClr>
                </a:solidFill>
              </a:rPr>
              <a:t>la </a:t>
            </a:r>
            <a:r>
              <a:rPr lang="fr-FR" sz="5400" b="1" dirty="0">
                <a:solidFill>
                  <a:schemeClr val="bg2">
                    <a:lumMod val="50000"/>
                  </a:schemeClr>
                </a:solidFill>
              </a:rPr>
              <a:t>factorielle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fr-FR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6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6390823" cy="350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9036496" cy="108093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Exemple </a:t>
            </a:r>
            <a:r>
              <a:rPr lang="fr-FR" sz="5400" b="1" dirty="0" smtClean="0">
                <a:solidFill>
                  <a:schemeClr val="bg2">
                    <a:lumMod val="50000"/>
                  </a:schemeClr>
                </a:solidFill>
              </a:rPr>
              <a:t>la </a:t>
            </a:r>
            <a:r>
              <a:rPr lang="fr-FR" sz="5400" b="1" dirty="0">
                <a:solidFill>
                  <a:schemeClr val="bg2">
                    <a:lumMod val="50000"/>
                  </a:schemeClr>
                </a:solidFill>
              </a:rPr>
              <a:t>factorielle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fr-FR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2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 d'arrêt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Puisqu'une fonction récursive s'appelle elle-même, il est impératif qu'on </a:t>
            </a:r>
            <a:r>
              <a:rPr lang="fr-FR" sz="2400" dirty="0" smtClean="0"/>
              <a:t>prévoit une </a:t>
            </a:r>
            <a:r>
              <a:rPr lang="fr-FR" sz="2400" dirty="0"/>
              <a:t>condition d'arrêt à la </a:t>
            </a:r>
            <a:r>
              <a:rPr lang="fr-FR" sz="2400" dirty="0" err="1" smtClean="0"/>
              <a:t>récursion</a:t>
            </a:r>
            <a:r>
              <a:rPr lang="fr-FR" sz="2400" dirty="0"/>
              <a:t>, sinon le programme ne </a:t>
            </a:r>
            <a:r>
              <a:rPr lang="fr-FR" sz="2400" dirty="0" smtClean="0"/>
              <a:t>s'arrête </a:t>
            </a:r>
            <a:r>
              <a:rPr lang="fr-FR" sz="2400" dirty="0"/>
              <a:t>jamais</a:t>
            </a:r>
            <a:r>
              <a:rPr lang="fr-FR" sz="2400" dirty="0" smtClean="0"/>
              <a:t>!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On doit toujours tester en premier la condition d'arrêt, et ensuite, si la </a:t>
            </a:r>
            <a:r>
              <a:rPr lang="fr-FR" sz="2400" dirty="0" smtClean="0"/>
              <a:t>condition n'est </a:t>
            </a:r>
            <a:r>
              <a:rPr lang="fr-FR" sz="2400" dirty="0"/>
              <a:t>pas vérifiée, lancer un appel récursif.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5373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539552" y="2050373"/>
            <a:ext cx="8085188" cy="42216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Fonction  récursive(paramètres):</a:t>
            </a:r>
            <a:r>
              <a:rPr lang="fr-FR" sz="2000" dirty="0" err="1" smtClean="0"/>
              <a:t>type_retour</a:t>
            </a:r>
            <a:endParaRPr lang="fr-F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DEBUT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	SI (TEST_D'ARRET)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	 ALORS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	    instructions du point d'arrêt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	SINON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	   retourner (récursive(paramètres changés))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 	 FINSI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/>
              <a:t>FIN 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577968" y="3198991"/>
            <a:ext cx="2255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Point d'arrêt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499992" y="2698446"/>
            <a:ext cx="2049983" cy="1462757"/>
          </a:xfrm>
          <a:prstGeom prst="rightBrac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38414" y="4437112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 récursif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/>
          <a:lstStyle/>
          <a:p>
            <a:r>
              <a:rPr lang="fr-FR" dirty="0"/>
              <a:t>Condition d'arrêt </a:t>
            </a:r>
          </a:p>
        </p:txBody>
      </p:sp>
    </p:spTree>
    <p:extLst>
      <p:ext uri="{BB962C8B-B14F-4D97-AF65-F5344CB8AC3E}">
        <p14:creationId xmlns:p14="http://schemas.microsoft.com/office/powerpoint/2010/main" val="21007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72816"/>
            <a:ext cx="8346099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  <a:latin typeface="+mj-lt"/>
              </a:rPr>
              <a:t>Avantages : </a:t>
            </a:r>
          </a:p>
          <a:p>
            <a:endParaRPr lang="fr-FR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+mj-lt"/>
              </a:rPr>
              <a:t>  Elle permet de rendre </a:t>
            </a:r>
            <a:r>
              <a:rPr lang="fr-FR" sz="2400" dirty="0">
                <a:latin typeface="+mj-lt"/>
              </a:rPr>
              <a:t>un algorithme plus lisible et plus </a:t>
            </a:r>
            <a:r>
              <a:rPr lang="fr-FR" sz="2400" dirty="0" smtClean="0">
                <a:latin typeface="+mj-lt"/>
              </a:rPr>
              <a:t>court.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+mj-lt"/>
              </a:rPr>
              <a:t>  Un </a:t>
            </a:r>
            <a:r>
              <a:rPr lang="fr-FR" sz="2400" dirty="0">
                <a:latin typeface="+mj-lt"/>
              </a:rPr>
              <a:t>gain </a:t>
            </a:r>
            <a:r>
              <a:rPr lang="fr-FR" sz="2400" dirty="0" smtClean="0">
                <a:latin typeface="+mj-lt"/>
              </a:rPr>
              <a:t>de temps d’</a:t>
            </a:r>
            <a:r>
              <a:rPr lang="fr-FR" sz="2400" dirty="0" err="1" smtClean="0">
                <a:latin typeface="+mj-lt"/>
              </a:rPr>
              <a:t>éxecution</a:t>
            </a:r>
            <a:r>
              <a:rPr lang="fr-FR" sz="2400" dirty="0" smtClean="0">
                <a:latin typeface="+mj-lt"/>
              </a:rPr>
              <a:t> . </a:t>
            </a:r>
            <a:endParaRPr lang="fr-FR" sz="2400" dirty="0">
              <a:latin typeface="+mj-lt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00B0F0"/>
                </a:solidFill>
              </a:rPr>
              <a:t>La récursivité 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39552" y="4263479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002060"/>
                </a:solidFill>
                <a:latin typeface="+mj-lt"/>
              </a:rPr>
              <a:t>Les langages de programmation permettent pour la plupart la programmation</a:t>
            </a:r>
          </a:p>
          <a:p>
            <a:pPr algn="just"/>
            <a:r>
              <a:rPr lang="fr-FR" dirty="0">
                <a:solidFill>
                  <a:srgbClr val="002060"/>
                </a:solidFill>
                <a:latin typeface="+mj-lt"/>
              </a:rPr>
              <a:t>récursive, mais ce n'est pas le cas de certains langages anciens (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COBOL,FORTRAN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, BASIC, ...).</a:t>
            </a:r>
          </a:p>
        </p:txBody>
      </p:sp>
    </p:spTree>
    <p:extLst>
      <p:ext uri="{BB962C8B-B14F-4D97-AF65-F5344CB8AC3E}">
        <p14:creationId xmlns:p14="http://schemas.microsoft.com/office/powerpoint/2010/main" val="26989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301</Words>
  <Application>Microsoft Office PowerPoint</Application>
  <PresentationFormat>Affichage à l'écran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Flow</vt:lpstr>
      <vt:lpstr>Présentation PowerPoint</vt:lpstr>
      <vt:lpstr>La récursivité </vt:lpstr>
      <vt:lpstr>La récursivité </vt:lpstr>
      <vt:lpstr>Exemple la factorielle </vt:lpstr>
      <vt:lpstr>Exemple la factorielle </vt:lpstr>
      <vt:lpstr>Exemple la factorielle </vt:lpstr>
      <vt:lpstr>Condition d'arrêt </vt:lpstr>
      <vt:lpstr>Condition d'arrêt </vt:lpstr>
      <vt:lpstr>La récursivité </vt:lpstr>
      <vt:lpstr>La récursivité </vt:lpstr>
      <vt:lpstr>La récursivité </vt:lpstr>
      <vt:lpstr>La récursivité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Nassima</dc:creator>
  <cp:lastModifiedBy>GUETTARI Nassima</cp:lastModifiedBy>
  <cp:revision>18</cp:revision>
  <dcterms:created xsi:type="dcterms:W3CDTF">2017-09-30T15:48:46Z</dcterms:created>
  <dcterms:modified xsi:type="dcterms:W3CDTF">2017-10-06T11:44:25Z</dcterms:modified>
</cp:coreProperties>
</file>