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36" r:id="rId2"/>
  </p:sldMasterIdLst>
  <p:notesMasterIdLst>
    <p:notesMasterId r:id="rId74"/>
  </p:notesMasterIdLst>
  <p:sldIdLst>
    <p:sldId id="257" r:id="rId3"/>
    <p:sldId id="258" r:id="rId4"/>
    <p:sldId id="259" r:id="rId5"/>
    <p:sldId id="274" r:id="rId6"/>
    <p:sldId id="275" r:id="rId7"/>
    <p:sldId id="289" r:id="rId8"/>
    <p:sldId id="261" r:id="rId9"/>
    <p:sldId id="260" r:id="rId10"/>
    <p:sldId id="262" r:id="rId11"/>
    <p:sldId id="341" r:id="rId12"/>
    <p:sldId id="339" r:id="rId13"/>
    <p:sldId id="340" r:id="rId14"/>
    <p:sldId id="263" r:id="rId15"/>
    <p:sldId id="276" r:id="rId16"/>
    <p:sldId id="290" r:id="rId17"/>
    <p:sldId id="278" r:id="rId18"/>
    <p:sldId id="279" r:id="rId19"/>
    <p:sldId id="281" r:id="rId20"/>
    <p:sldId id="280" r:id="rId21"/>
    <p:sldId id="345" r:id="rId22"/>
    <p:sldId id="304" r:id="rId23"/>
    <p:sldId id="305" r:id="rId24"/>
    <p:sldId id="283" r:id="rId25"/>
    <p:sldId id="302" r:id="rId26"/>
    <p:sldId id="282" r:id="rId27"/>
    <p:sldId id="306" r:id="rId28"/>
    <p:sldId id="307" r:id="rId29"/>
    <p:sldId id="284" r:id="rId30"/>
    <p:sldId id="285" r:id="rId31"/>
    <p:sldId id="288" r:id="rId32"/>
    <p:sldId id="291" r:id="rId33"/>
    <p:sldId id="342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8" r:id="rId44"/>
    <p:sldId id="309" r:id="rId45"/>
    <p:sldId id="311" r:id="rId46"/>
    <p:sldId id="310" r:id="rId47"/>
    <p:sldId id="312" r:id="rId48"/>
    <p:sldId id="313" r:id="rId49"/>
    <p:sldId id="349" r:id="rId50"/>
    <p:sldId id="347" r:id="rId51"/>
    <p:sldId id="265" r:id="rId52"/>
    <p:sldId id="318" r:id="rId53"/>
    <p:sldId id="26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270" r:id="rId62"/>
    <p:sldId id="327" r:id="rId63"/>
    <p:sldId id="328" r:id="rId64"/>
    <p:sldId id="329" r:id="rId65"/>
    <p:sldId id="333" r:id="rId66"/>
    <p:sldId id="331" r:id="rId67"/>
    <p:sldId id="334" r:id="rId68"/>
    <p:sldId id="335" r:id="rId69"/>
    <p:sldId id="337" r:id="rId70"/>
    <p:sldId id="338" r:id="rId71"/>
    <p:sldId id="336" r:id="rId72"/>
    <p:sldId id="348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1" autoAdjust="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9C1CB-0709-45A7-8AF8-2290C9254BEC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72ED0-9287-40EA-AE7D-C50C9AFC9B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7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Pour chaque livre, on doit connaître :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titre, l'année de parution, un résumé 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livre peut être rédigé par un ou plusieurs auteurs dont on connaît le nom, le prénom, la date de naissance et le pays d'origine.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Chaque exemplaire d'un livre est identifié par une référence composée de lettres et de chiffres et ne peut être paru que dans une et une seule édition.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2ED0-9287-40EA-AE7D-C50C9AFC9BB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1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Pour chaque livre, on doit connaître :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titre, l'année de parution, un résumé 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livre peut être rédigé par un ou plusieurs auteurs dont on connaît le nom, le prénom, la date de naissance et le pays d'origine.</a:t>
            </a:r>
          </a:p>
          <a:p>
            <a:pPr marL="171450" indent="-171450" algn="just">
              <a:lnSpc>
                <a:spcPct val="150000"/>
              </a:lnSpc>
              <a:buClr>
                <a:srgbClr val="00B0F0"/>
              </a:buClr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Chaque exemplaire d'un livre est identifié par une référence composée de lettres et de chiffres et ne peut être paru que dans une et une seule édition.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2ED0-9287-40EA-AE7D-C50C9AFC9BB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1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170-BF63-4BF6-89E5-266EB25BF52F}" type="datetime1">
              <a:rPr lang="fr-FR" smtClean="0"/>
              <a:t>09/10/2017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1639-4091-452F-A3CC-ECEBB4E0B9AF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4B4-C3D9-4412-A644-08A0540FE51C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170-BF63-4BF6-89E5-266EB25BF52F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4AD0-1D54-4D71-AEEE-CB058CBD7B58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6F70-8CAC-4EC3-8853-0E4981CE7DA6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1C5B-12D9-4BC0-9600-29512116947B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3965-A77C-49D8-8B35-B423E6ECD4D4}" type="datetime1">
              <a:rPr lang="fr-FR" smtClean="0"/>
              <a:t>09/10/2017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CE3A-D8A9-4DDD-9A78-BF528C34288B}" type="datetime1">
              <a:rPr lang="fr-FR" smtClean="0"/>
              <a:t>09/10/2017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771F-2E38-400B-9C82-AA4DCABE37EB}" type="datetime1">
              <a:rPr lang="fr-FR" smtClean="0"/>
              <a:t>09/10/2017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A0F-4090-43BE-9A18-B54FAE74598B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4AD0-1D54-4D71-AEEE-CB058CBD7B58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0178-90CB-473E-A7F6-8F89FC45C564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1639-4091-452F-A3CC-ECEBB4E0B9AF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4B4-C3D9-4412-A644-08A0540FE51C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6F70-8CAC-4EC3-8853-0E4981CE7DA6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1C5B-12D9-4BC0-9600-29512116947B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3965-A77C-49D8-8B35-B423E6ECD4D4}" type="datetime1">
              <a:rPr lang="fr-FR" smtClean="0"/>
              <a:t>09/10/2017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CE3A-D8A9-4DDD-9A78-BF528C34288B}" type="datetime1">
              <a:rPr lang="fr-FR" smtClean="0"/>
              <a:t>09/10/2017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771F-2E38-400B-9C82-AA4DCABE37EB}" type="datetime1">
              <a:rPr lang="fr-FR" smtClean="0"/>
              <a:t>09/10/2017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A0F-4090-43BE-9A18-B54FAE74598B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0178-90CB-473E-A7F6-8F89FC45C564}" type="datetime1">
              <a:rPr lang="fr-FR" smtClean="0"/>
              <a:t>09/10/2017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7E7A8-EFAB-466A-861B-ADB8EE8EAA34}" type="datetime1">
              <a:rPr lang="fr-FR" smtClean="0"/>
              <a:t>09/10/2017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27E7A8-EFAB-466A-861B-ADB8EE8EAA34}" type="datetime1">
              <a:rPr lang="fr-FR" smtClean="0"/>
              <a:t>09/10/2017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BD450-0FA5-4BD7-8C3F-048AF992932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99757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MODELISATION </a:t>
            </a:r>
            <a:r>
              <a:rPr lang="fr-FR" sz="4800" dirty="0" smtClean="0">
                <a:solidFill>
                  <a:schemeClr val="bg1"/>
                </a:solidFill>
              </a:rPr>
              <a:t>DES </a:t>
            </a:r>
            <a:r>
              <a:rPr lang="fr-FR" sz="4800" dirty="0">
                <a:solidFill>
                  <a:schemeClr val="bg1"/>
                </a:solidFill>
              </a:rPr>
              <a:t/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 smtClean="0">
                <a:solidFill>
                  <a:schemeClr val="bg1"/>
                </a:solidFill>
              </a:rPr>
              <a:t>SYSTEMES D’INFORMATION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507288" cy="1656184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AVEC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MERISE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encrypted-tbn0.gstatic.com/images?q=tbn:ANd9GcTivFdSkv0F7MAGaMZ_qz5MGlI9DhrB4ADd46rJ5c5FuWJSliwnSi_Vr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381454" cy="15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507288" cy="78296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MERISE 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2060848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Qu'est-ce que Merise ? </a:t>
            </a:r>
            <a:endParaRPr lang="fr-FR" sz="2800" dirty="0">
              <a:solidFill>
                <a:schemeClr val="accent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78092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22222"/>
                </a:solidFill>
                <a:latin typeface="arial" panose="020B0604020202020204" pitchFamily="34" charset="0"/>
              </a:rPr>
              <a:t>MERISE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 est une méthode d'analyse et de conception des systèmes d'information basée sur le principe de la séparation des données et des traitements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36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 descr="http://www.compucycles.com/nouveausite/articles/Merise/Images/gif/Merise_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5355"/>
            <a:ext cx="5238115" cy="381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507288" cy="78296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MERISE 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628800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Elle possède plusieurs modèles qui sont répartis sur 3 niveaux (Le niveau conceptuel, le niveau logique ou organisationnel, le niveau physique).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20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MERISE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(Entité-Association)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916832"/>
            <a:ext cx="8856984" cy="4389120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Merise constitue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ensemble très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riche de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représentations, dont nous ne verrons ici qu'une petite partie - mais la plus cruciale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Toute base de données va donner lieu à une 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double représentation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Clr>
                <a:srgbClr val="00B0F0"/>
              </a:buCl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odèle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onceptuel de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ctr">
              <a:buClr>
                <a:srgbClr val="00B0F0"/>
              </a:buClr>
              <a:buFont typeface="Wingdings" pitchFamily="2" charset="2"/>
              <a:buChar char="Ø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Clr>
                <a:srgbClr val="00B0F0"/>
              </a:buCl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odèle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ogique des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MLD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ctr"/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3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893581"/>
            <a:ext cx="8352928" cy="36317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fr-FR" sz="24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Entités</a:t>
            </a:r>
            <a:endParaRPr lang="fr-FR" sz="2400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endParaRPr lang="fr-FR" sz="1050" b="1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endParaRPr lang="fr-FR" b="1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endParaRPr lang="fr-FR" sz="1050" b="1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est symbolisée par un ovale. Elle est nommée par un verbe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000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seconde appellation : le 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schéma </a:t>
            </a:r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Entité/Association</a:t>
            </a:r>
            <a:r>
              <a:rPr lang="fr-FR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MERISE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(Entité-Association)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54547"/>
              </p:ext>
            </p:extLst>
          </p:nvPr>
        </p:nvGraphicFramePr>
        <p:xfrm>
          <a:off x="3203848" y="3717032"/>
          <a:ext cx="1008112" cy="125625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049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60778"/>
              </p:ext>
            </p:extLst>
          </p:nvPr>
        </p:nvGraphicFramePr>
        <p:xfrm>
          <a:off x="7524328" y="3676534"/>
          <a:ext cx="1008112" cy="126463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081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4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049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Connecteur droit avec flèche 13"/>
          <p:cNvCxnSpPr/>
          <p:nvPr/>
        </p:nvCxnSpPr>
        <p:spPr>
          <a:xfrm>
            <a:off x="1907704" y="3501008"/>
            <a:ext cx="1152128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860032" y="4653136"/>
            <a:ext cx="432048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189100" y="4308851"/>
            <a:ext cx="3312368" cy="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3528" y="1988840"/>
            <a:ext cx="6364178" cy="82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est basé sur deux notions principales : </a:t>
            </a:r>
          </a:p>
        </p:txBody>
      </p:sp>
      <p:sp>
        <p:nvSpPr>
          <p:cNvPr id="34" name="Ellipse 33"/>
          <p:cNvSpPr/>
          <p:nvPr/>
        </p:nvSpPr>
        <p:spPr>
          <a:xfrm>
            <a:off x="5004048" y="3986768"/>
            <a:ext cx="15841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Rôle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2460907" y="3709115"/>
            <a:ext cx="3839285" cy="626475"/>
            <a:chOff x="4189100" y="3986768"/>
            <a:chExt cx="3312368" cy="648072"/>
          </a:xfrm>
        </p:grpSpPr>
        <p:cxnSp>
          <p:nvCxnSpPr>
            <p:cNvPr id="8" name="Connecteur droit 7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>
            <a:xfrm>
              <a:off x="5004048" y="3986768"/>
              <a:ext cx="158417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Inscrit </a:t>
              </a:r>
              <a:endParaRPr lang="fr-FR" dirty="0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MERISE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(Entité-Association)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66201"/>
              </p:ext>
            </p:extLst>
          </p:nvPr>
        </p:nvGraphicFramePr>
        <p:xfrm>
          <a:off x="1331640" y="3223356"/>
          <a:ext cx="136815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élève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Code_élève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No</a:t>
                      </a:r>
                      <a:r>
                        <a:rPr lang="fr-FR" baseline="0" dirty="0" smtClean="0"/>
                        <a:t>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83660"/>
              </p:ext>
            </p:extLst>
          </p:nvPr>
        </p:nvGraphicFramePr>
        <p:xfrm>
          <a:off x="6084168" y="3182858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école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Mat_école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Nom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Adresse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34958" y="2041684"/>
            <a:ext cx="207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B0F0"/>
                </a:solidFill>
              </a:rPr>
              <a:t>Exemple: </a:t>
            </a:r>
            <a:endParaRPr lang="fr-F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Modélisation 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MERISE </a:t>
            </a:r>
            <a:b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(Entité-Association)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480697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L'élaboration du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passe par les étapes suivantes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mise en place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règles de gestion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L'élaboration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du </a:t>
            </a:r>
            <a:r>
              <a:rPr lang="fr-FR" sz="2400" b="1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dictionnaire des </a:t>
            </a:r>
            <a:r>
              <a:rPr lang="fr-FR" sz="2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sz="2400" i="1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recherche des </a:t>
            </a:r>
            <a:r>
              <a:rPr lang="fr-FR" sz="2400" b="1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dépendances fonctionnelles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L'élaboration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fr-FR" sz="24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MCD</a:t>
            </a:r>
            <a:endParaRPr lang="fr-FR" sz="2400" b="1" i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548680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mise en place des règles de gestion </a:t>
            </a:r>
          </a:p>
          <a:p>
            <a:pPr algn="ctr" fontAlgn="ctr"/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70080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Avant de vous lancer dans la création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vos entités et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associations,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il vous faut recueillir les besoins des futurs utilisateurs de votre application.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partir de ces besoins, vous devez être en mesure d'établir les règles de gestion des données à conserver.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91" y="3284984"/>
            <a:ext cx="78488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 un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développeur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doit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informatiser le SI d'une bibliothèque. On lui fixe les règles de gestion suivantes :</a:t>
            </a:r>
          </a:p>
        </p:txBody>
      </p:sp>
      <p:pic>
        <p:nvPicPr>
          <p:cNvPr id="5122" name="Picture 2" descr="http://dory.fr/images/scolaire/liv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71404"/>
            <a:ext cx="1761587" cy="11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259632" y="4941168"/>
            <a:ext cx="18722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n titre</a:t>
            </a:r>
          </a:p>
          <a:p>
            <a:pPr marL="285750" indent="-285750">
              <a:buFontTx/>
              <a:buChar char="-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Un résumé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Identifiant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17</a:t>
            </a:fld>
            <a:endParaRPr lang="fr-FR"/>
          </a:p>
        </p:txBody>
      </p:sp>
      <p:sp>
        <p:nvSpPr>
          <p:cNvPr id="8" name="Curved Right Arrow 7"/>
          <p:cNvSpPr/>
          <p:nvPr/>
        </p:nvSpPr>
        <p:spPr>
          <a:xfrm rot="4251453">
            <a:off x="3105949" y="3682222"/>
            <a:ext cx="396044" cy="14684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olonnasurfclub.fr/wp-content/uploads/2011/04/attenti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8" y="1562308"/>
            <a:ext cx="4501480" cy="35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20817" y="1562308"/>
            <a:ext cx="40324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Ces règles vous sont parfois données mais 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vous pouvez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être amené à les établir 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vous-même</a:t>
            </a:r>
          </a:p>
          <a:p>
            <a:pPr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C'est pourquoi vous devrez les 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interroger (client) afin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d'établir vous même ces règles.</a:t>
            </a:r>
          </a:p>
          <a:p>
            <a:pPr algn="just"/>
            <a:endParaRPr lang="fr-FR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27584" y="548680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mise en place des règles de gestion </a:t>
            </a:r>
          </a:p>
          <a:p>
            <a:pPr algn="ctr" fontAlgn="ctr"/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Le dictionnaire des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4725144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C'est une étape intermédiaire qui peut avoir son importance, surtout si vous êtes 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plusieurs à travailler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sur une même base de données, d'un volume conséquent.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2178730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q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dictionnaire des données est un document qui regroupe toutes les données que vous aurez à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utiliser dans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votre base (et qui figureront donc dans le MCD). </a:t>
            </a:r>
          </a:p>
        </p:txBody>
      </p:sp>
    </p:spTree>
    <p:extLst>
      <p:ext uri="{BB962C8B-B14F-4D97-AF65-F5344CB8AC3E}">
        <p14:creationId xmlns:p14="http://schemas.microsoft.com/office/powerpoint/2010/main" val="497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 réel au modèle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7918"/>
            <a:ext cx="3252628" cy="31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31398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4761726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 modèle est une </a:t>
            </a:r>
            <a:r>
              <a:rPr lang="fr-FR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du réel</a:t>
            </a:r>
          </a:p>
          <a:p>
            <a:pPr algn="just">
              <a:buClr>
                <a:srgbClr val="92D050"/>
              </a:buClr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z="1400" b="1" smtClean="0"/>
              <a:t>2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3283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Le dictionnaire des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700808"/>
            <a:ext cx="7488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/>
              <a:t>Pour chaque donnée, il indique :</a:t>
            </a:r>
          </a:p>
          <a:p>
            <a:pPr lvl="0" algn="just"/>
            <a:r>
              <a:rPr lang="fr-FR" sz="1600" b="1" dirty="0">
                <a:solidFill>
                  <a:srgbClr val="FF0000"/>
                </a:solidFill>
              </a:rPr>
              <a:t>Le code mnémonique</a:t>
            </a:r>
            <a:r>
              <a:rPr lang="fr-FR" sz="1600" dirty="0"/>
              <a:t> : il s'agit d'un libellé désignant une donnée (par exemple «</a:t>
            </a:r>
            <a:r>
              <a:rPr lang="fr-FR" sz="1600" i="1" dirty="0" err="1"/>
              <a:t>titre_l</a:t>
            </a:r>
            <a:r>
              <a:rPr lang="fr-FR" sz="1600" dirty="0"/>
              <a:t>» pour le titre d'un livre)</a:t>
            </a:r>
          </a:p>
          <a:p>
            <a:pPr lvl="0" algn="just"/>
            <a:r>
              <a:rPr lang="fr-FR" sz="1600" b="1" dirty="0">
                <a:solidFill>
                  <a:srgbClr val="FF0000"/>
                </a:solidFill>
              </a:rPr>
              <a:t>La désignation</a:t>
            </a:r>
            <a:r>
              <a:rPr lang="fr-FR" sz="1600" dirty="0"/>
              <a:t> : il s'agit d'une mention décrivant ce à quoi la donnée correspond (par exemple «</a:t>
            </a:r>
            <a:r>
              <a:rPr lang="fr-FR" sz="1600" i="1" dirty="0"/>
              <a:t>titre du livre</a:t>
            </a:r>
            <a:r>
              <a:rPr lang="fr-FR" sz="1600" dirty="0"/>
              <a:t>»)</a:t>
            </a:r>
          </a:p>
          <a:p>
            <a:pPr lvl="0" algn="just"/>
            <a:r>
              <a:rPr lang="fr-FR" sz="1600" b="1" dirty="0">
                <a:solidFill>
                  <a:srgbClr val="FF0000"/>
                </a:solidFill>
              </a:rPr>
              <a:t>Le type de donnée </a:t>
            </a:r>
            <a:r>
              <a:rPr lang="fr-FR" sz="1600" dirty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fr-FR" sz="1600" b="1" dirty="0"/>
              <a:t>A </a:t>
            </a:r>
            <a:r>
              <a:rPr lang="fr-FR" sz="1600" dirty="0"/>
              <a:t>ou</a:t>
            </a:r>
            <a:r>
              <a:rPr lang="fr-FR" sz="1600" b="1" dirty="0"/>
              <a:t> Alphabétique</a:t>
            </a:r>
            <a:r>
              <a:rPr lang="fr-FR" sz="1600" dirty="0"/>
              <a:t> : lorsque la donnée est uniquement composée de caractères alphabétiques (de 'A' à 'Z' et de 'a' à 'z')</a:t>
            </a:r>
          </a:p>
          <a:p>
            <a:pPr lvl="1" algn="just"/>
            <a:r>
              <a:rPr lang="fr-FR" sz="1600" b="1" dirty="0"/>
              <a:t>N </a:t>
            </a:r>
            <a:r>
              <a:rPr lang="fr-FR" sz="1600" dirty="0"/>
              <a:t>ou</a:t>
            </a:r>
            <a:r>
              <a:rPr lang="fr-FR" sz="1600" b="1" dirty="0"/>
              <a:t> Numérique</a:t>
            </a:r>
            <a:r>
              <a:rPr lang="fr-FR" sz="1600" dirty="0"/>
              <a:t> : lorsque la donnée est composée uniquement de nombres (entiers ou réels)</a:t>
            </a:r>
          </a:p>
          <a:p>
            <a:pPr lvl="1" algn="just"/>
            <a:r>
              <a:rPr lang="fr-FR" sz="1600" b="1" dirty="0"/>
              <a:t>AN </a:t>
            </a:r>
            <a:r>
              <a:rPr lang="fr-FR" sz="1600" dirty="0"/>
              <a:t>ou</a:t>
            </a:r>
            <a:r>
              <a:rPr lang="fr-FR" sz="1600" b="1" dirty="0"/>
              <a:t> Alphanumérique</a:t>
            </a:r>
            <a:r>
              <a:rPr lang="fr-FR" sz="1600" dirty="0"/>
              <a:t> : lorsque la donnée peut être composée à la fois de caractères alphabétiques et numériques</a:t>
            </a:r>
          </a:p>
          <a:p>
            <a:pPr lvl="1" algn="just"/>
            <a:r>
              <a:rPr lang="fr-FR" sz="1600" b="1" dirty="0"/>
              <a:t>Date</a:t>
            </a:r>
            <a:r>
              <a:rPr lang="fr-FR" sz="1600" dirty="0"/>
              <a:t> : lorsque la donnée est une date (au format AAAA-MM-JJ)</a:t>
            </a:r>
          </a:p>
          <a:p>
            <a:pPr lvl="1" algn="just"/>
            <a:r>
              <a:rPr lang="fr-FR" sz="1600" b="1" dirty="0"/>
              <a:t>Booléen </a:t>
            </a:r>
            <a:r>
              <a:rPr lang="fr-FR" sz="1600" dirty="0"/>
              <a:t>: Vrai ou Faux</a:t>
            </a:r>
          </a:p>
          <a:p>
            <a:pPr lvl="0" algn="just"/>
            <a:r>
              <a:rPr lang="fr-FR" sz="1600" b="1" dirty="0">
                <a:solidFill>
                  <a:srgbClr val="FF0000"/>
                </a:solidFill>
              </a:rPr>
              <a:t>La taille</a:t>
            </a:r>
            <a:r>
              <a:rPr lang="fr-FR" sz="1600" dirty="0"/>
              <a:t> : elle s'exprime en nombre de caractères ou de chiffres. Dans le cas d'une date au format AAAA-JJ-MM, on compte également le nombre de caractères, soit 10 caractères. Pour ce qui est du type booléen, nul besoin de préciser la taille (ceci dépend de l'implémentation du SGBDR</a:t>
            </a:r>
            <a:r>
              <a:rPr lang="fr-FR" sz="1600" dirty="0" smtClean="0"/>
              <a:t>).</a:t>
            </a:r>
            <a:endParaRPr lang="fr-FR" sz="1600" dirty="0"/>
          </a:p>
          <a:p>
            <a:pPr lvl="0" algn="just"/>
            <a:r>
              <a:rPr lang="fr-FR" sz="1600" dirty="0"/>
              <a:t>Et parfois des</a:t>
            </a:r>
            <a:r>
              <a:rPr lang="fr-FR" sz="1600" b="1" dirty="0">
                <a:solidFill>
                  <a:srgbClr val="FF0000"/>
                </a:solidFill>
              </a:rPr>
              <a:t> remarques </a:t>
            </a:r>
            <a:r>
              <a:rPr lang="fr-FR" sz="1600" dirty="0"/>
              <a:t>ou </a:t>
            </a:r>
            <a:r>
              <a:rPr lang="fr-FR" sz="1600" b="1" dirty="0"/>
              <a:t>observations</a:t>
            </a:r>
            <a:r>
              <a:rPr lang="fr-FR" sz="1600" dirty="0"/>
              <a:t> complémentaires (par exemple si une donnée est strictement supérieure à 0, </a:t>
            </a:r>
            <a:r>
              <a:rPr lang="fr-FR" sz="1600" dirty="0" err="1"/>
              <a:t>etc</a:t>
            </a:r>
            <a:r>
              <a:rPr lang="fr-FR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66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Le dictionnaire des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9562" y="1700808"/>
            <a:ext cx="8224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liste d’informations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 constituée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plusieurs façons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4608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l’interview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44608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l’étude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des documents internes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46088" algn="ctr">
              <a:lnSpc>
                <a:spcPct val="200000"/>
              </a:lnSpc>
            </a:pP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factures,  bons  de  livraison,  ordres  de  </a:t>
            </a: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fabrication,…) </a:t>
            </a:r>
            <a:endParaRPr lang="fr-FR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608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l’étude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des documents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externes</a:t>
            </a:r>
          </a:p>
          <a:p>
            <a:pPr marL="446088" algn="ctr">
              <a:lnSpc>
                <a:spcPct val="200000"/>
              </a:lnSpc>
            </a:pPr>
            <a:r>
              <a:rPr lang="fr-F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(factures des fournisseurs, bons de livraison fournisseurs...)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5450165"/>
            <a:ext cx="8575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/>
              <a:buChar char="à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Ces informations sont souvent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omises lors des entretiens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/>
              <a:buChar char="à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personnes qui les manipulent au quotidien oublient souvent de les citer tant elles leur paraissent évidentes.  </a:t>
            </a:r>
          </a:p>
        </p:txBody>
      </p:sp>
    </p:spTree>
    <p:extLst>
      <p:ext uri="{BB962C8B-B14F-4D97-AF65-F5344CB8AC3E}">
        <p14:creationId xmlns:p14="http://schemas.microsoft.com/office/powerpoint/2010/main" val="3383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Le dictionnaire des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628800"/>
            <a:ext cx="633670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Avant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d’ajouter  une  information,  il  est  impératif  de  s’assurer  qu’elle  </a:t>
            </a:r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n’est  pas  déjà  présente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 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numéro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client  peut  apparaître  sur  un  bon  de  livraison  et  sur  une  facture.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Ce  n’est pas la peine de le répertorier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deux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fois.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Wingdings" pitchFamily="2" charset="2"/>
              <a:buChar char="q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information peut être </a:t>
            </a:r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synonyme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d’une autre.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 bon de livraison il apparaît  « Code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» et sur la facture « Numéro Client ».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impératif de ne garder qu’une seule des deux informations.</a:t>
            </a:r>
          </a:p>
        </p:txBody>
      </p:sp>
      <p:pic>
        <p:nvPicPr>
          <p:cNvPr id="2050" name="Picture 2" descr="http://img.chefdentreprise.com/Img/BREVE/2013/12/182138/Attention-aux-faux-experts-comptables--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8"/>
            <a:ext cx="2015204" cy="263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79296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dictionnaire de 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700808"/>
            <a:ext cx="84249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Les données qui figurent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 dictionnaire des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données doivent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être, dans la plupart des cas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élémentaires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Elles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ne doivent pas être </a:t>
            </a:r>
            <a:r>
              <a:rPr lang="fr-FR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calculées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: les données calculées doivent être obtenues, par le calcul, à partir de données élémentaires qui, elles, sont conservées en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base.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7584" y="3761745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 : 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nombre de livre dans ma base de données : 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Données calculées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titre d’un livre : 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Donné élémentaire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nom et prénom d’un auteur : </a:t>
            </a:r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Donné 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élémentaire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118" y="5529426"/>
            <a:ext cx="45801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Données calculées</a:t>
            </a:r>
            <a:endParaRPr lang="fr-FR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218" name="Picture 2" descr="http://s1.static-footeo.com/uploads/dfca/news/attention-smiley__noudp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216" y="4864437"/>
            <a:ext cx="2369980" cy="18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8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thumbs.dreamstime.com/z/gens-d-affaires-simples-attention-4318549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7"/>
          <a:stretch/>
        </p:blipFill>
        <p:spPr bwMode="auto">
          <a:xfrm>
            <a:off x="4644008" y="1263259"/>
            <a:ext cx="4240390" cy="514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579296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dictionnaire de 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24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108520" y="3645024"/>
            <a:ext cx="5472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  <a:latin typeface="Agency FB" pitchFamily="34" charset="0"/>
              </a:rPr>
              <a:t>Attention, la notion </a:t>
            </a:r>
            <a:r>
              <a:rPr lang="fr-FR" sz="2400" b="1" dirty="0" smtClean="0">
                <a:solidFill>
                  <a:srgbClr val="7030A0"/>
                </a:solidFill>
                <a:latin typeface="Agency FB" pitchFamily="34" charset="0"/>
              </a:rPr>
              <a:t>d’élémentaire dépend </a:t>
            </a:r>
            <a:r>
              <a:rPr lang="fr-FR" sz="2400" b="1" dirty="0">
                <a:solidFill>
                  <a:srgbClr val="7030A0"/>
                </a:solidFill>
                <a:latin typeface="Agency FB" pitchFamily="34" charset="0"/>
              </a:rPr>
              <a:t>de l’application</a:t>
            </a:r>
            <a:r>
              <a:rPr lang="fr-FR" sz="2400" b="1" dirty="0" smtClean="0">
                <a:solidFill>
                  <a:srgbClr val="7030A0"/>
                </a:solidFill>
                <a:latin typeface="Agency FB" pitchFamily="34" charset="0"/>
              </a:rPr>
              <a:t>.</a:t>
            </a:r>
          </a:p>
          <a:p>
            <a:pPr algn="ctr"/>
            <a:endParaRPr lang="fr-FR" dirty="0"/>
          </a:p>
          <a:p>
            <a:pPr algn="ctr"/>
            <a:r>
              <a:rPr lang="fr-FR" sz="2000" dirty="0"/>
              <a:t>– L’adresse peut devenir </a:t>
            </a:r>
            <a:r>
              <a:rPr lang="fr-FR" sz="2000" b="1" u="sng" dirty="0"/>
              <a:t>élémentaire</a:t>
            </a:r>
            <a:r>
              <a:rPr lang="fr-FR" sz="2000" dirty="0"/>
              <a:t> si elle est toujours </a:t>
            </a:r>
            <a:r>
              <a:rPr lang="fr-FR" sz="2000" dirty="0" smtClean="0"/>
              <a:t>manipulé comme tel.</a:t>
            </a:r>
          </a:p>
          <a:p>
            <a:pPr algn="ctr"/>
            <a:r>
              <a:rPr lang="fr-FR" sz="2000" dirty="0" smtClean="0"/>
              <a:t> (On </a:t>
            </a:r>
            <a:r>
              <a:rPr lang="fr-FR" sz="2000" dirty="0"/>
              <a:t>ne cherchera jamais </a:t>
            </a:r>
            <a:r>
              <a:rPr lang="fr-FR" sz="2000" dirty="0" smtClean="0"/>
              <a:t>à </a:t>
            </a:r>
            <a:r>
              <a:rPr lang="fr-FR" sz="2000" dirty="0"/>
              <a:t>faire un tri par ville)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30943"/>
              </p:ext>
            </p:extLst>
          </p:nvPr>
        </p:nvGraphicFramePr>
        <p:xfrm>
          <a:off x="433254" y="1548770"/>
          <a:ext cx="1876792" cy="193644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76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Mat_e</a:t>
                      </a:r>
                      <a:endParaRPr lang="fr-F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Nom_e</a:t>
                      </a:r>
                      <a:r>
                        <a:rPr lang="fr-FR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Adresse_e</a:t>
                      </a:r>
                      <a:r>
                        <a:rPr lang="fr-FR" sz="20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34586"/>
              </p:ext>
            </p:extLst>
          </p:nvPr>
        </p:nvGraphicFramePr>
        <p:xfrm>
          <a:off x="2915816" y="1484784"/>
          <a:ext cx="1876792" cy="2096686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76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1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4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Mat_e</a:t>
                      </a:r>
                      <a:endParaRPr lang="fr-F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Nom_e</a:t>
                      </a:r>
                      <a:endParaRPr lang="fr-F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Rue_e</a:t>
                      </a:r>
                      <a:r>
                        <a:rPr lang="fr-FR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Ville_e</a:t>
                      </a:r>
                      <a:endParaRPr lang="fr-FR" sz="2000" b="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Code_postale_e</a:t>
                      </a:r>
                      <a:endParaRPr lang="fr-FR" sz="2000" b="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6023029"/>
            <a:ext cx="82809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«Il n’est pas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gênant 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d’éclater des propriétés qui devrait être </a:t>
            </a:r>
          </a:p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groupés, mais on ne peut grouper des propriétés qui devrait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être  éclatées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002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4704" y="26064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de dictionnaire de données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25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70991"/>
            <a:ext cx="59817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4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8124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34" y="1485429"/>
            <a:ext cx="3271511" cy="424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2132856"/>
            <a:ext cx="48515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Enoncé : 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Suite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à  une  demande  d’un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client,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président  d’une  association,  nous  devons  établir  le  dictionnaire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des données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la gestion des adhérents.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Voici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une représentation d’une fiche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d’adhérent.</a:t>
            </a:r>
          </a:p>
          <a:p>
            <a:pPr algn="just"/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Etablir le dictionnaire de données en se basant sur le figure ci-dessous.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83563"/>
            <a:ext cx="5876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28738"/>
            <a:ext cx="59817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4624"/>
            <a:ext cx="8229600" cy="114300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635896" y="3503914"/>
            <a:ext cx="21522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27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35896" y="4293096"/>
            <a:ext cx="21522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56843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Qu’est­ ce </a:t>
            </a:r>
            <a:r>
              <a:rPr lang="fr-FR" dirty="0"/>
              <a:t>qui prouve que dans certains pays la règle d’écriture </a:t>
            </a:r>
            <a:r>
              <a:rPr lang="fr-FR" dirty="0" smtClean="0"/>
              <a:t>des </a:t>
            </a:r>
            <a:r>
              <a:rPr lang="fr-FR" dirty="0"/>
              <a:t>code postaux est identique à la règle française des 5 chiffres </a:t>
            </a:r>
            <a:r>
              <a:rPr lang="fr-F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 Il </a:t>
            </a:r>
            <a:r>
              <a:rPr lang="fr-FR" dirty="0"/>
              <a:t>est souhaitable </a:t>
            </a:r>
            <a:r>
              <a:rPr lang="fr-FR" dirty="0" smtClean="0"/>
              <a:t>de </a:t>
            </a:r>
            <a:r>
              <a:rPr lang="fr-FR" dirty="0"/>
              <a:t>ne formater en numérique que les champs sur lesquels il va y avoir des calculs. </a:t>
            </a:r>
          </a:p>
        </p:txBody>
      </p:sp>
    </p:spTree>
    <p:extLst>
      <p:ext uri="{BB962C8B-B14F-4D97-AF65-F5344CB8AC3E}">
        <p14:creationId xmlns:p14="http://schemas.microsoft.com/office/powerpoint/2010/main" val="23015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Modèle : Entité-Association</a:t>
            </a:r>
            <a:endParaRPr lang="fr-FR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628800"/>
            <a:ext cx="83529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 concept d'Entité: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entité est un objet concret ou abstrait de la réalité pour lequel on  souhaite connaître et enregistrer des informations.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Exemple </a:t>
            </a:r>
            <a:endParaRPr lang="fr-FR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39850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41410"/>
              </p:ext>
            </p:extLst>
          </p:nvPr>
        </p:nvGraphicFramePr>
        <p:xfrm>
          <a:off x="4444380" y="3501008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Personne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Matricule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Nom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8578"/>
              </p:ext>
            </p:extLst>
          </p:nvPr>
        </p:nvGraphicFramePr>
        <p:xfrm>
          <a:off x="7236296" y="3501008"/>
          <a:ext cx="1656184" cy="172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Voiture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Matricule_v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Carburant</a:t>
                      </a:r>
                    </a:p>
                    <a:p>
                      <a:pPr algn="ctr"/>
                      <a:r>
                        <a:rPr lang="fr-FR" dirty="0" smtClean="0"/>
                        <a:t>Vitesse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496" y="3429000"/>
            <a:ext cx="4024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/>
              <a:buChar char="à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Chaque entités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est  symbolisé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par des </a:t>
            </a:r>
            <a:r>
              <a:rPr lang="fr-FR" sz="2000" b="1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rectangles</a:t>
            </a:r>
            <a:r>
              <a:rPr lang="fr-FR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et porte un </a:t>
            </a:r>
            <a:r>
              <a:rPr lang="fr-FR" sz="2000" b="1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qui l'identifie de manière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unique.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/>
              <a:buChar char="à"/>
            </a:pPr>
            <a:r>
              <a:rPr lang="fr-FR" sz="2000" dirty="0" smtClean="0"/>
              <a:t>Une entités possède toujours </a:t>
            </a:r>
            <a:r>
              <a:rPr lang="fr-FR" sz="2000" dirty="0"/>
              <a:t>un certain nombre d'éléments </a:t>
            </a:r>
            <a:r>
              <a:rPr lang="fr-FR" sz="2000" dirty="0" smtClean="0"/>
              <a:t>appelés</a:t>
            </a:r>
            <a:r>
              <a:rPr lang="fr-FR" sz="2000" dirty="0"/>
              <a:t> propriétés (on parlera aussi </a:t>
            </a:r>
            <a:r>
              <a:rPr lang="fr-FR" sz="2000" b="1" dirty="0" smtClean="0">
                <a:solidFill>
                  <a:srgbClr val="7030A0"/>
                </a:solidFill>
              </a:rPr>
              <a:t>d'attributs / champs</a:t>
            </a:r>
            <a:r>
              <a:rPr lang="fr-FR" sz="2000" dirty="0" smtClean="0"/>
              <a:t>).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40152" y="587727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7030A0"/>
                </a:solidFill>
              </a:rPr>
              <a:t>Attributs</a:t>
            </a:r>
          </a:p>
          <a:p>
            <a:pPr algn="ctr"/>
            <a:r>
              <a:rPr lang="fr-FR" sz="2000" b="1" dirty="0">
                <a:solidFill>
                  <a:srgbClr val="7030A0"/>
                </a:solidFill>
              </a:rPr>
              <a:t>C</a:t>
            </a:r>
            <a:r>
              <a:rPr lang="fr-FR" sz="2000" b="1" dirty="0" smtClean="0">
                <a:solidFill>
                  <a:srgbClr val="7030A0"/>
                </a:solidFill>
              </a:rPr>
              <a:t>hamps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796136" y="4365104"/>
            <a:ext cx="1224136" cy="1512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724128" y="4797152"/>
            <a:ext cx="1296144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0"/>
          </p:cNvCxnSpPr>
          <p:nvPr/>
        </p:nvCxnSpPr>
        <p:spPr>
          <a:xfrm flipV="1">
            <a:off x="7020272" y="4653136"/>
            <a:ext cx="576064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64088" y="1916832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00527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Shakira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3807" y="809824"/>
            <a:ext cx="5242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Entité et occurrences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427393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Entité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64088" y="438425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Occurrence d’entité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724128" y="2537284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00484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Marley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228184" y="3188876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00574</a:t>
            </a:r>
          </a:p>
          <a:p>
            <a:r>
              <a:rPr lang="fr-F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Pavarotti</a:t>
            </a:r>
            <a:endParaRPr lang="fr-FR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9" y="5195510"/>
            <a:ext cx="89439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2915816" y="2852936"/>
            <a:ext cx="23042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29</a:t>
            </a:fld>
            <a:endParaRPr lang="fr-FR"/>
          </a:p>
        </p:txBody>
      </p:sp>
      <p:pic>
        <p:nvPicPr>
          <p:cNvPr id="14" name="Picture 2" descr="https://image.freepik.com/icones-gratuites/silhouette-d&amp;-39;homme-debout--les-bras-ouverts_318-290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2924944"/>
            <a:ext cx="827584" cy="8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80142"/>
              </p:ext>
            </p:extLst>
          </p:nvPr>
        </p:nvGraphicFramePr>
        <p:xfrm>
          <a:off x="683568" y="2350569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Personne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Matricule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Nom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4" descr="http://thebeautybean.com/wp-content/uploads2/2013/11/shaki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27" y="1916832"/>
            <a:ext cx="800140" cy="5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images.rapgenius.com/fac485c2ecebde8c2abff9da20203e23.480x800x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54" y="2249168"/>
            <a:ext cx="493852" cy="8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avarotti Sing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34" y="3538164"/>
            <a:ext cx="612068" cy="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2" grpId="0" animBg="1"/>
      <p:bldP spid="1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 réel au modèle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7918"/>
            <a:ext cx="3252628" cy="31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31398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4761726"/>
            <a:ext cx="6192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92D050"/>
              </a:buClr>
              <a:buFont typeface="Wingdings" pitchFamily="2" charset="2"/>
              <a:buChar char="q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 modèle est une </a:t>
            </a:r>
            <a:r>
              <a:rPr lang="fr-FR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du réel</a:t>
            </a:r>
          </a:p>
          <a:p>
            <a:pPr marL="285750" indent="-285750" algn="just">
              <a:buClr>
                <a:srgbClr val="92D050"/>
              </a:buClr>
              <a:buFont typeface="Wingdings" pitchFamily="2" charset="2"/>
              <a:buChar char="q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est un modèle de </a:t>
            </a:r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pour un observateur </a:t>
            </a:r>
            <a:r>
              <a:rPr lang="fr-FR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Clr>
                <a:srgbClr val="92D050"/>
              </a:buClr>
            </a:pP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SSI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aide O à répondre aux questions qu'il se pose sur </a:t>
            </a:r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 (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1968)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6176" y="1484784"/>
            <a:ext cx="5245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A*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47664" y="1464618"/>
            <a:ext cx="4540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 </a:t>
            </a:r>
            <a:endParaRPr lang="fr-FR" dirty="0"/>
          </a:p>
        </p:txBody>
      </p:sp>
      <p:pic>
        <p:nvPicPr>
          <p:cNvPr id="1029" name="Picture 5" descr="http://www.photoshoplus.fr/images/tutoriels/photoshoplus/personnage-decoupe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3800" y="4602464"/>
            <a:ext cx="1800200" cy="21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66620" y="4986888"/>
            <a:ext cx="3600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 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concept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d’identifiant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127821" cy="4389120"/>
          </a:xfrm>
        </p:spPr>
        <p:txBody>
          <a:bodyPr>
            <a:normAutofit/>
          </a:bodyPr>
          <a:lstStyle/>
          <a:p>
            <a:pPr algn="just"/>
            <a:r>
              <a:rPr lang="fr-FR" sz="2400" dirty="0" smtClean="0"/>
              <a:t>Un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identifiant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/>
              <a:t>est un attribut ou un groupe d'attributs permettant </a:t>
            </a:r>
            <a:r>
              <a:rPr lang="fr-FR" sz="2400" dirty="0" smtClean="0"/>
              <a:t>d’identifier de </a:t>
            </a:r>
            <a:r>
              <a:rPr lang="fr-FR" sz="2400" dirty="0"/>
              <a:t>manière unique une </a:t>
            </a:r>
            <a:r>
              <a:rPr lang="fr-FR" sz="2400" dirty="0" smtClean="0"/>
              <a:t>occurrence.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3444"/>
              </p:ext>
            </p:extLst>
          </p:nvPr>
        </p:nvGraphicFramePr>
        <p:xfrm>
          <a:off x="683568" y="3502697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Personne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b="1" u="heavy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Matricule</a:t>
                      </a:r>
                      <a:r>
                        <a:rPr lang="fr-FR" b="1" u="heavy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Nom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5364088" y="3068960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00527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Shakira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724128" y="3689412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00484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Marley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228184" y="4341004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00574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Pavarotti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2915816" y="4005064"/>
            <a:ext cx="23042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30594" y="5589240"/>
            <a:ext cx="542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Ne pas oublier de souligné l’ </a:t>
            </a:r>
            <a:r>
              <a:rPr lang="fr-FR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identifiant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</a:rPr>
              <a:t>pour le différencier des autres attributs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015716" y="4391490"/>
            <a:ext cx="648072" cy="4680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i0.wp.com/legrandchangement.com/wp-content/uploads/2014/07/attent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44" y="5445224"/>
            <a:ext cx="1202377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Propriété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identifiant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700808"/>
            <a:ext cx="8579296" cy="2664296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Dans tout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système de bases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données, chaque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entité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doit être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identifié de manière unique, sans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ambiguité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par la machine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procédé le plus courant consiste à dédier à cela une propriété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spéciale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appelée </a:t>
            </a:r>
            <a:r>
              <a:rPr lang="fr-FR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clé </a:t>
            </a:r>
            <a:r>
              <a:rPr lang="fr-FR" sz="2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primaire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clé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primaire peut contenir un ou plusieurs attributs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77132"/>
              </p:ext>
            </p:extLst>
          </p:nvPr>
        </p:nvGraphicFramePr>
        <p:xfrm>
          <a:off x="6228184" y="4437112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Personne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b="1" u="heavy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Matricule</a:t>
                      </a:r>
                      <a:r>
                        <a:rPr lang="fr-FR" b="1" u="heavy" baseline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Nom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48567" y="4653136"/>
            <a:ext cx="5163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clé primaire est alors généralement placée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tête de la liste des propriétés, en la soulignant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indiquer son statut particulier 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32</a:t>
            </a:fld>
            <a:endParaRPr lang="fr-FR"/>
          </a:p>
        </p:txBody>
      </p:sp>
      <p:sp>
        <p:nvSpPr>
          <p:cNvPr id="7" name="AutoShape 2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ésultat de recherche d'images pour &quot;EXERCICE IMAG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24617"/>
            <a:ext cx="4824536" cy="16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cardinalités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1652816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cardinalités sont des couples de valeur que l'on trouve entre chaque entité et ses associations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liées.</a:t>
            </a:r>
          </a:p>
          <a:p>
            <a:pPr marL="0" indent="0"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y a trois valeurs typiques : 0, 1 et N (plusieurs).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953533" y="4189948"/>
            <a:ext cx="3839285" cy="535200"/>
            <a:chOff x="4189100" y="3986769"/>
            <a:chExt cx="3312368" cy="553650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004047" y="3986769"/>
              <a:ext cx="1699652" cy="553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commander</a:t>
              </a:r>
              <a:endParaRPr lang="fr-FR" dirty="0"/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0296"/>
              </p:ext>
            </p:extLst>
          </p:nvPr>
        </p:nvGraphicFramePr>
        <p:xfrm>
          <a:off x="1824266" y="3704185"/>
          <a:ext cx="136815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Client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Code_cl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No</a:t>
                      </a:r>
                      <a:r>
                        <a:rPr lang="fr-FR" baseline="0" dirty="0" err="1" smtClean="0"/>
                        <a:t>m_cl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Prénom_cl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9164"/>
              </p:ext>
            </p:extLst>
          </p:nvPr>
        </p:nvGraphicFramePr>
        <p:xfrm>
          <a:off x="6576794" y="3663687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Mat_p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Nom_p</a:t>
                      </a:r>
                      <a:r>
                        <a:rPr lang="fr-FR" baseline="0" dirty="0" smtClean="0"/>
                        <a:t>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334958" y="3284984"/>
            <a:ext cx="207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B0F0"/>
                </a:solidFill>
              </a:rPr>
              <a:t>Exemple: </a:t>
            </a:r>
            <a:endParaRPr lang="fr-FR" sz="2400" b="1" dirty="0">
              <a:solidFill>
                <a:srgbClr val="00B0F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75855" y="409739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 , 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868144" y="4077072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</a:rPr>
              <a:t>0 , 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3232" y="5782666"/>
            <a:ext cx="8403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B0F0"/>
              </a:buClr>
              <a:buSzPct val="109000"/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valeurs qui permettent d’indiquer combien de fois au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et au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une occurrence d'entité peut être liée à une autre occurrence d'entité.</a:t>
            </a:r>
          </a:p>
        </p:txBody>
      </p:sp>
      <p:sp>
        <p:nvSpPr>
          <p:cNvPr id="27" name="Légende encadrée 1 26"/>
          <p:cNvSpPr/>
          <p:nvPr/>
        </p:nvSpPr>
        <p:spPr>
          <a:xfrm>
            <a:off x="4586633" y="3642990"/>
            <a:ext cx="573083" cy="360254"/>
          </a:xfrm>
          <a:prstGeom prst="borderCallout1">
            <a:avLst>
              <a:gd name="adj1" fmla="val 18750"/>
              <a:gd name="adj2" fmla="val -8333"/>
              <a:gd name="adj3" fmla="val 147753"/>
              <a:gd name="adj4" fmla="val -1382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Max</a:t>
            </a:r>
            <a:endParaRPr lang="fr-FR" sz="1600" dirty="0"/>
          </a:p>
        </p:txBody>
      </p:sp>
      <p:sp>
        <p:nvSpPr>
          <p:cNvPr id="28" name="Légende encadrée 1 27"/>
          <p:cNvSpPr/>
          <p:nvPr/>
        </p:nvSpPr>
        <p:spPr>
          <a:xfrm>
            <a:off x="4634289" y="4976851"/>
            <a:ext cx="573083" cy="360254"/>
          </a:xfrm>
          <a:prstGeom prst="borderCallout1">
            <a:avLst>
              <a:gd name="adj1" fmla="val 48715"/>
              <a:gd name="adj2" fmla="val -6117"/>
              <a:gd name="adj3" fmla="val -153307"/>
              <a:gd name="adj4" fmla="val -19811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FF00"/>
                </a:solidFill>
              </a:rPr>
              <a:t>Min</a:t>
            </a:r>
            <a:endParaRPr lang="fr-FR" sz="1600" dirty="0">
              <a:solidFill>
                <a:srgbClr val="FFFF00"/>
              </a:solidFill>
            </a:endParaRPr>
          </a:p>
        </p:txBody>
      </p:sp>
      <p:sp>
        <p:nvSpPr>
          <p:cNvPr id="29" name="Organigramme : Connecteur 28"/>
          <p:cNvSpPr/>
          <p:nvPr/>
        </p:nvSpPr>
        <p:spPr>
          <a:xfrm>
            <a:off x="3613987" y="4189944"/>
            <a:ext cx="216024" cy="230832"/>
          </a:xfrm>
          <a:prstGeom prst="flowChartConnector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29"/>
          <p:cNvSpPr/>
          <p:nvPr/>
        </p:nvSpPr>
        <p:spPr>
          <a:xfrm>
            <a:off x="3310781" y="4177655"/>
            <a:ext cx="216024" cy="230832"/>
          </a:xfrm>
          <a:prstGeom prst="flowChartConnector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/>
          <p:cNvSpPr/>
          <p:nvPr/>
        </p:nvSpPr>
        <p:spPr>
          <a:xfrm>
            <a:off x="6197543" y="4175800"/>
            <a:ext cx="216024" cy="230832"/>
          </a:xfrm>
          <a:prstGeom prst="flowChartConnector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5207372" y="3704332"/>
            <a:ext cx="1098183" cy="4471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5251822" y="4406632"/>
            <a:ext cx="775578" cy="7503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rganigramme : Connecteur 37"/>
          <p:cNvSpPr/>
          <p:nvPr/>
        </p:nvSpPr>
        <p:spPr>
          <a:xfrm>
            <a:off x="5904148" y="4151464"/>
            <a:ext cx="216024" cy="230832"/>
          </a:xfrm>
          <a:prstGeom prst="flowChartConnector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9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cardinalités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34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953533" y="2389744"/>
            <a:ext cx="3839285" cy="626475"/>
            <a:chOff x="4189100" y="3986768"/>
            <a:chExt cx="3312368" cy="648072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004047" y="3986768"/>
              <a:ext cx="169965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commander</a:t>
              </a:r>
              <a:endParaRPr lang="fr-FR" dirty="0"/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02220"/>
              </p:ext>
            </p:extLst>
          </p:nvPr>
        </p:nvGraphicFramePr>
        <p:xfrm>
          <a:off x="1824266" y="1903985"/>
          <a:ext cx="136815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Client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Code_cl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No</a:t>
                      </a:r>
                      <a:r>
                        <a:rPr lang="fr-FR" baseline="0" dirty="0" err="1" smtClean="0"/>
                        <a:t>m_cl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Prénom_cl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02422"/>
              </p:ext>
            </p:extLst>
          </p:nvPr>
        </p:nvGraphicFramePr>
        <p:xfrm>
          <a:off x="6576794" y="1863487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Mat_p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Nom_p</a:t>
                      </a:r>
                      <a:r>
                        <a:rPr lang="fr-FR" baseline="0" dirty="0" smtClean="0"/>
                        <a:t>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334958" y="1484784"/>
            <a:ext cx="207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B0F0"/>
                </a:solidFill>
              </a:rPr>
              <a:t>Exemple: </a:t>
            </a:r>
            <a:endParaRPr lang="fr-FR" sz="2400" b="1" dirty="0">
              <a:solidFill>
                <a:srgbClr val="00B0F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75855" y="229719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n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868144" y="2296518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0 , 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14678" y="488057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Cela dépend des </a:t>
            </a:r>
            <a:r>
              <a:rPr lang="fr-FR" sz="2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REGLES DE GESTION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l'entreprise.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règle de gestion est « tout client doit passer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au moins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commande sinon ce n’est pas un client » on met la cardinalité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minimale à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406220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 : pourquoi (1 , n ) et pas (0, n) ? 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http://www.fol69.org/wp-content/uploads/2013/05/questions_answers_2-300x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9" y="3815560"/>
            <a:ext cx="1425297" cy="9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2322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Compléter les cardinalités  sachant que : 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fr-FR" sz="1800" dirty="0" smtClean="0"/>
              <a:t>chaque patient est identifié par un code et possède un nom, prénom et une adresse.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fr-FR" sz="1800" dirty="0" smtClean="0"/>
              <a:t> un hôpital est identifié par un nom et une adresse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36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953533" y="3019153"/>
            <a:ext cx="3839285" cy="626475"/>
            <a:chOff x="4189100" y="3986768"/>
            <a:chExt cx="3312368" cy="648072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004047" y="3986768"/>
              <a:ext cx="169965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hospitalisé</a:t>
              </a:r>
              <a:endParaRPr lang="fr-FR" dirty="0"/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51089"/>
              </p:ext>
            </p:extLst>
          </p:nvPr>
        </p:nvGraphicFramePr>
        <p:xfrm>
          <a:off x="1475656" y="2533394"/>
          <a:ext cx="171676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16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Code_p</a:t>
                      </a:r>
                      <a:endParaRPr lang="fr-FR" b="1" u="sng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dirty="0" err="1" smtClean="0"/>
                        <a:t>Nom_p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Prénom_p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2924"/>
              </p:ext>
            </p:extLst>
          </p:nvPr>
        </p:nvGraphicFramePr>
        <p:xfrm>
          <a:off x="6576794" y="2492896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hôpital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Nom_h</a:t>
                      </a:r>
                      <a:r>
                        <a:rPr lang="fr-FR" b="1" u="sn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Adresse_h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275855" y="2926606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1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68144" y="292592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0 , n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Proposition 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7092280" y="3071866"/>
            <a:ext cx="480958" cy="288032"/>
            <a:chOff x="3586986" y="5013176"/>
            <a:chExt cx="840998" cy="576064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3586986" y="5013176"/>
              <a:ext cx="840998" cy="5760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3586986" y="5085184"/>
              <a:ext cx="768990" cy="360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1547664" y="501317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peut avoir deux hôpitaux qui ont le même nom</a:t>
            </a:r>
          </a:p>
          <a:p>
            <a:r>
              <a:rPr lang="fr-FR" sz="2400" dirty="0" smtClean="0"/>
              <a:t>Donc faut ajouter un autre identifiant à notre entité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03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37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953533" y="3019153"/>
            <a:ext cx="3839285" cy="626475"/>
            <a:chOff x="4189100" y="3986768"/>
            <a:chExt cx="3312368" cy="648072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5004047" y="3986768"/>
              <a:ext cx="169965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hospitalisé</a:t>
              </a:r>
              <a:endParaRPr lang="fr-FR" dirty="0"/>
            </a:p>
          </p:txBody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93850"/>
              </p:ext>
            </p:extLst>
          </p:nvPr>
        </p:nvGraphicFramePr>
        <p:xfrm>
          <a:off x="1475656" y="2533394"/>
          <a:ext cx="171676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16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Code_p</a:t>
                      </a:r>
                      <a:endParaRPr lang="fr-FR" b="1" u="sng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dirty="0" err="1" smtClean="0"/>
                        <a:t>Nom_p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err="1" smtClean="0"/>
                        <a:t>Prénom_p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74262"/>
              </p:ext>
            </p:extLst>
          </p:nvPr>
        </p:nvGraphicFramePr>
        <p:xfrm>
          <a:off x="6576794" y="2492896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hôpital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Mat_h</a:t>
                      </a:r>
                      <a:endParaRPr lang="fr-FR" b="1" u="sng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dirty="0" err="1" smtClean="0"/>
                        <a:t>Nom_h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Adresse_h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275855" y="2926606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1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68144" y="292592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0 , n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47664" y="501317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peut avoir deux hôpitaux qui ont le même nom</a:t>
            </a:r>
          </a:p>
          <a:p>
            <a:r>
              <a:rPr lang="fr-FR" sz="2400" dirty="0" smtClean="0"/>
              <a:t>Donc faut ajouter un autre identifiant à notre entité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748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7544" y="2060848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grande majorité des cas, on n’utilise que 4 combinaisons de valeurs pour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cardinalités : </a:t>
            </a:r>
          </a:p>
          <a:p>
            <a:pPr marL="8112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0,1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au plus un(e)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1,1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un(e) et un(e) seul(e)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000" dirty="0"/>
              <a:t>Une </a:t>
            </a:r>
            <a:r>
              <a:rPr lang="fr-FR" sz="2000" dirty="0" smtClean="0"/>
              <a:t>relation </a:t>
            </a:r>
            <a:r>
              <a:rPr lang="fr-FR" sz="2000" dirty="0"/>
              <a:t>« un à un »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1,n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un(e) ou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plusieurs  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/>
              <a:t>U</a:t>
            </a:r>
            <a:r>
              <a:rPr lang="fr-FR" sz="2000" dirty="0" smtClean="0"/>
              <a:t>ne </a:t>
            </a:r>
            <a:r>
              <a:rPr lang="fr-FR" sz="2000" dirty="0"/>
              <a:t>relation « un à plusieurs ».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11213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n zéro ou plusieurs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cardinalités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39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1- Toutes les propriétés ( attributs) d’un MCD doivent être différentes les unes des autres. 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99592" y="76470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Règles de base pour la construction d’un MCD 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953533" y="3739233"/>
            <a:ext cx="3839285" cy="626475"/>
            <a:chOff x="4189100" y="3986768"/>
            <a:chExt cx="3312368" cy="648072"/>
          </a:xfrm>
        </p:grpSpPr>
        <p:cxnSp>
          <p:nvCxnSpPr>
            <p:cNvPr id="8" name="Connecteur droit 7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>
            <a:xfrm>
              <a:off x="5004047" y="3986768"/>
              <a:ext cx="169965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hospitalisé</a:t>
              </a:r>
              <a:endParaRPr lang="fr-FR" dirty="0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71646"/>
              </p:ext>
            </p:extLst>
          </p:nvPr>
        </p:nvGraphicFramePr>
        <p:xfrm>
          <a:off x="1475656" y="3253474"/>
          <a:ext cx="171676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16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Code_p</a:t>
                      </a:r>
                      <a:endParaRPr lang="fr-FR" b="1" u="sng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Nom</a:t>
                      </a:r>
                    </a:p>
                    <a:p>
                      <a:pPr algn="ctr"/>
                      <a:r>
                        <a:rPr lang="fr-FR" dirty="0" err="1" smtClean="0"/>
                        <a:t>Prénom_p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44006"/>
              </p:ext>
            </p:extLst>
          </p:nvPr>
        </p:nvGraphicFramePr>
        <p:xfrm>
          <a:off x="6576794" y="3212976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hôpital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Mat_école</a:t>
                      </a:r>
                      <a:endParaRPr lang="fr-FR" b="1" u="sng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Nom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Adresse_h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275855" y="3646686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1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68144" y="364600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0 , n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2051720" y="4052471"/>
            <a:ext cx="480958" cy="288032"/>
            <a:chOff x="3586986" y="5013176"/>
            <a:chExt cx="840998" cy="576064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3586986" y="5013176"/>
              <a:ext cx="840998" cy="5760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3586986" y="5085184"/>
              <a:ext cx="768990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7020272" y="4060855"/>
            <a:ext cx="480958" cy="288032"/>
            <a:chOff x="3586986" y="5013176"/>
            <a:chExt cx="840998" cy="576064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3586986" y="5013176"/>
              <a:ext cx="840998" cy="5760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3586986" y="5085184"/>
              <a:ext cx="768990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0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 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ystème d'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nformation (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213600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 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ystème d‘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 ou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peut être défini comme étant l'ensemble des moyens humains,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 matériels mis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en œuvre afin de gérer l'information au sein d'une unité, une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entreprise,…</a:t>
            </a:r>
          </a:p>
        </p:txBody>
      </p:sp>
      <p:pic>
        <p:nvPicPr>
          <p:cNvPr id="4" name="Picture 2" descr="http://thumbs.dreamstime.com/z/gens-d-affaires-simples-attention-4318549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7"/>
          <a:stretch/>
        </p:blipFill>
        <p:spPr bwMode="auto">
          <a:xfrm>
            <a:off x="5292080" y="2924944"/>
            <a:ext cx="2854359" cy="346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2" y="5877272"/>
            <a:ext cx="99371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b="1" i="1" u="sng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système informatique </a:t>
            </a:r>
            <a:r>
              <a:rPr lang="fr-FR" sz="2400" b="1" i="1" u="sng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est un support technique du </a:t>
            </a:r>
            <a:r>
              <a:rPr lang="fr-FR" sz="2800" b="1" i="1" u="sng" dirty="0">
                <a:solidFill>
                  <a:srgbClr val="7030A0"/>
                </a:solidFill>
                <a:latin typeface="Agency FB" pitchFamily="34" charset="0"/>
                <a:cs typeface="Times New Roman" pitchFamily="18" charset="0"/>
              </a:rPr>
              <a:t>système d’information.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40" y="3845366"/>
            <a:ext cx="57241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 ne faut pas confondre </a:t>
            </a:r>
          </a:p>
          <a:p>
            <a:pPr algn="ctr"/>
            <a:r>
              <a:rPr lang="fr-FR" sz="2800" b="1" i="1" u="sng" dirty="0">
                <a:solidFill>
                  <a:srgbClr val="7030A0"/>
                </a:solidFill>
                <a:latin typeface="Agency FB" pitchFamily="34" charset="0"/>
                <a:cs typeface="Times New Roman" pitchFamily="18" charset="0"/>
              </a:rPr>
              <a:t>S</a:t>
            </a:r>
            <a:r>
              <a:rPr lang="fr-FR" sz="2800" b="1" i="1" u="sng" dirty="0" smtClean="0">
                <a:solidFill>
                  <a:srgbClr val="7030A0"/>
                </a:solidFill>
                <a:latin typeface="Agency FB" pitchFamily="34" charset="0"/>
                <a:cs typeface="Times New Roman" pitchFamily="18" charset="0"/>
              </a:rPr>
              <a:t>ystème d’Information</a:t>
            </a:r>
            <a:r>
              <a:rPr lang="fr-FR" sz="2800" b="1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fr-FR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  <a:p>
            <a:pPr algn="ctr"/>
            <a:r>
              <a:rPr lang="fr-FR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i="1" u="sng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système informatique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2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1- Toutes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propriétés ( attributs) d’un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MCD doivent être différentes les unes des autres.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99592" y="76470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Règles de base pour la construction d’un MCD 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953533" y="3739233"/>
            <a:ext cx="3839285" cy="626475"/>
            <a:chOff x="4189100" y="3986768"/>
            <a:chExt cx="3312368" cy="648072"/>
          </a:xfrm>
        </p:grpSpPr>
        <p:cxnSp>
          <p:nvCxnSpPr>
            <p:cNvPr id="8" name="Connecteur droit 7"/>
            <p:cNvCxnSpPr/>
            <p:nvPr/>
          </p:nvCxnSpPr>
          <p:spPr>
            <a:xfrm flipV="1">
              <a:off x="4189100" y="4308851"/>
              <a:ext cx="3312368" cy="1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/>
            <p:cNvSpPr/>
            <p:nvPr/>
          </p:nvSpPr>
          <p:spPr>
            <a:xfrm>
              <a:off x="5004047" y="3986768"/>
              <a:ext cx="169965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hospitalisé</a:t>
              </a:r>
              <a:endParaRPr lang="fr-FR" dirty="0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50087"/>
              </p:ext>
            </p:extLst>
          </p:nvPr>
        </p:nvGraphicFramePr>
        <p:xfrm>
          <a:off x="1475656" y="3253474"/>
          <a:ext cx="1716762" cy="1645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16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Code_p</a:t>
                      </a:r>
                      <a:endParaRPr lang="fr-FR" b="1" u="sng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b="1" dirty="0" err="1" smtClean="0">
                          <a:solidFill>
                            <a:srgbClr val="FF0000"/>
                          </a:solidFill>
                        </a:rPr>
                        <a:t>Nom_p</a:t>
                      </a:r>
                      <a:endParaRPr lang="fr-F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fr-FR" dirty="0" err="1" smtClean="0"/>
                        <a:t>Prénom_p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92316"/>
              </p:ext>
            </p:extLst>
          </p:nvPr>
        </p:nvGraphicFramePr>
        <p:xfrm>
          <a:off x="6576794" y="3212976"/>
          <a:ext cx="1368152" cy="16567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0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hôpital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5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Mat_école</a:t>
                      </a:r>
                      <a:endParaRPr lang="fr-FR" b="1" u="sng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b="1" dirty="0" err="1" smtClean="0">
                          <a:solidFill>
                            <a:srgbClr val="FF0000"/>
                          </a:solidFill>
                        </a:rPr>
                        <a:t>Nom_h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fr-FR" baseline="0" dirty="0" err="1" smtClean="0"/>
                        <a:t>Adresse_h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275855" y="3646686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1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68144" y="3646007"/>
            <a:ext cx="6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fr-FR" dirty="0" smtClean="0"/>
              <a:t>0 , 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7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76243"/>
            <a:ext cx="762000" cy="365125"/>
          </a:xfrm>
        </p:spPr>
        <p:txBody>
          <a:bodyPr/>
          <a:lstStyle/>
          <a:p>
            <a:fld id="{6FBBD450-0FA5-4BD7-8C3F-048AF9929324}" type="slidenum">
              <a:rPr lang="fr-FR" smtClean="0"/>
              <a:t>41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2 - Il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ne doit y avoir qu’une seule valeur pour chacune des propriétés à un instant donné. Cette valeur peut changer au cours du temps, mais à un instant donné, il n’y en a qu’une seule.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99592" y="76470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Règles de base pour la construction d’un MCD 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12452"/>
              </p:ext>
            </p:extLst>
          </p:nvPr>
        </p:nvGraphicFramePr>
        <p:xfrm>
          <a:off x="2195736" y="3433068"/>
          <a:ext cx="1716762" cy="16679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716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9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624">
                <a:tc>
                  <a:txBody>
                    <a:bodyPr/>
                    <a:lstStyle/>
                    <a:p>
                      <a:pPr algn="ctr"/>
                      <a:r>
                        <a:rPr lang="fr-FR" b="1" u="sng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Code_p</a:t>
                      </a:r>
                      <a:endParaRPr lang="fr-FR" b="1" u="sng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Nom_p</a:t>
                      </a:r>
                      <a:endParaRPr lang="fr-F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Prénom_p</a:t>
                      </a:r>
                      <a:endParaRPr lang="fr-F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Adresse_p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9552" y="309918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: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019952" y="3068960"/>
            <a:ext cx="3419872" cy="1327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00574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Rocher 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Noémie 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 rue </a:t>
            </a:r>
            <a:r>
              <a:rPr lang="fr-FR" sz="1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Victor </a:t>
            </a:r>
            <a:r>
              <a:rPr lang="fr-FR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1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ugo</a:t>
            </a:r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Poitiers 86000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019952" y="4683358"/>
            <a:ext cx="3419872" cy="1327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00574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Rocher 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Noémie 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 rue </a:t>
            </a:r>
            <a:r>
              <a:rPr lang="fr-FR" sz="1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Dupond</a:t>
            </a:r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Poitiers 86000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300192" y="3160737"/>
            <a:ext cx="201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Le 04/05/2015 -16:36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00192" y="4827374"/>
            <a:ext cx="201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Le 05/10/2015 -13:20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42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Dépendances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Fonctionnelles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  <a:endParaRPr lang="fr-FR" sz="2000" b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4025681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La  connaissance  de  la  valeur  d’un  numéro  de  client  nous  permet  de  connaître  sans  ambiguïté  la  valeur  d’un  et  d’un seul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nom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client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2557"/>
              </p:ext>
            </p:extLst>
          </p:nvPr>
        </p:nvGraphicFramePr>
        <p:xfrm>
          <a:off x="1295636" y="4917023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Personne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Matricule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Nom </a:t>
                      </a:r>
                    </a:p>
                    <a:p>
                      <a:pPr algn="ctr"/>
                      <a:r>
                        <a:rPr lang="fr-FR" baseline="0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2" descr="https://image.freepik.com/icones-gratuites/silhouette-d&amp;-39;homme-debout--les-bras-ouverts_318-290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0" y="5321100"/>
            <a:ext cx="827584" cy="8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39552" y="1772816"/>
            <a:ext cx="792088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sz="1200" b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donnée </a:t>
            </a:r>
            <a:r>
              <a:rPr lang="fr-FR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dépend fonctionnellement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(ou est </a:t>
            </a:r>
            <a:r>
              <a:rPr lang="fr-FR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 dépendance fonctionnelle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d’une donnée </a:t>
            </a:r>
            <a:r>
              <a:rPr lang="fr-FR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lorsque la connaissance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la valeur de la donnée A nous permet la connaissance d’une et au maximum une seule valeur de la donnée B.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932040" y="4798788"/>
            <a:ext cx="2304256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08574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Tintin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pic>
        <p:nvPicPr>
          <p:cNvPr id="10" name="Picture 8" descr="image tint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/>
        </p:blipFill>
        <p:spPr bwMode="auto">
          <a:xfrm>
            <a:off x="7504856" y="4926101"/>
            <a:ext cx="955576" cy="15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26951" y="2780928"/>
            <a:ext cx="112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SOURCE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3623095" y="2887938"/>
            <a:ext cx="151216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495303" y="281128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BUT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5576" y="205329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Formalisme : 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Dépendances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Fonctionnelles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4480" y="497310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5373216"/>
            <a:ext cx="736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Numéro </a:t>
            </a:r>
            <a:r>
              <a:rPr lang="fr-FR" dirty="0" smtClean="0"/>
              <a:t>adhérent  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 Nom </a:t>
            </a:r>
            <a:r>
              <a:rPr lang="fr-FR" dirty="0"/>
              <a:t>adhérent, </a:t>
            </a:r>
            <a:r>
              <a:rPr lang="fr-FR" dirty="0" smtClean="0"/>
              <a:t>prénom, téléphone</a:t>
            </a:r>
          </a:p>
          <a:p>
            <a:r>
              <a:rPr lang="fr-FR" dirty="0"/>
              <a:t>Référence article </a:t>
            </a:r>
            <a:r>
              <a:rPr lang="fr-FR" dirty="0" smtClean="0"/>
              <a:t>   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/>
              <a:t>   </a:t>
            </a:r>
            <a:r>
              <a:rPr lang="fr-FR" dirty="0" smtClean="0"/>
              <a:t>Nom article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39552" y="3693512"/>
            <a:ext cx="848367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solidFill>
                  <a:srgbClr val="7030A0"/>
                </a:solidFill>
              </a:rPr>
              <a:t>Question:</a:t>
            </a:r>
            <a:endParaRPr lang="fr-FR" dirty="0">
              <a:solidFill>
                <a:srgbClr val="7030A0"/>
              </a:solidFill>
            </a:endParaRPr>
          </a:p>
          <a:p>
            <a:endParaRPr lang="fr-FR" sz="1100" dirty="0"/>
          </a:p>
          <a:p>
            <a:r>
              <a:rPr lang="fr-FR" dirty="0" smtClean="0"/>
              <a:t>Connaissant </a:t>
            </a:r>
            <a:r>
              <a:rPr lang="fr-FR" dirty="0"/>
              <a:t>une valeur de la source, peut-on connaître une valeur unique du but ?".</a:t>
            </a:r>
          </a:p>
        </p:txBody>
      </p:sp>
    </p:spTree>
    <p:extLst>
      <p:ext uri="{BB962C8B-B14F-4D97-AF65-F5344CB8AC3E}">
        <p14:creationId xmlns:p14="http://schemas.microsoft.com/office/powerpoint/2010/main" val="22820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Dépendances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Fonctionnelles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 rôle  de  l’établissement  des  dépendances  fonctionnelles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est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  nous  aider  à  comprendre  les  liens  existants  entre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chaque donnée .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Cette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démarche de recherche des dépendances fonctionnelles est la pierre angulaire de toute l’analyse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données.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Si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elle  est  négligée  c’est  tout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l’ensemble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qui en subira les conséquences.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507288" cy="1143000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Dépendances fonctionnelles composées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dépendance fonctionnelle qui comporte plusieurs attributs est dite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composée</a:t>
            </a: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trouver la quantité facturée d’un produit</a:t>
            </a:r>
          </a:p>
          <a:p>
            <a:pPr marL="0" indent="0">
              <a:buNone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(</a:t>
            </a:r>
            <a:r>
              <a:rPr lang="fr-FR" sz="2000" b="1" dirty="0">
                <a:solidFill>
                  <a:srgbClr val="00B0F0"/>
                </a:solidFill>
              </a:rPr>
              <a:t>numéro de facture, code produit)</a:t>
            </a:r>
            <a:r>
              <a:rPr lang="fr-FR" sz="2000" dirty="0"/>
              <a:t>     </a:t>
            </a:r>
            <a:r>
              <a:rPr lang="fr-FR" sz="2000" dirty="0" smtClean="0">
                <a:sym typeface="Wingdings" pitchFamily="2" charset="2"/>
              </a:rPr>
              <a:t></a:t>
            </a:r>
            <a:r>
              <a:rPr lang="fr-FR" sz="2000" dirty="0"/>
              <a:t>   quantité </a:t>
            </a:r>
            <a:r>
              <a:rPr lang="fr-FR" sz="2000" dirty="0" smtClean="0"/>
              <a:t>facturée</a:t>
            </a: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467306" y="2865105"/>
            <a:ext cx="201622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Commander 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Quantité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Les relations porteuses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91264" cy="629424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relation est dite porteuse lorsqu’elle contient des propriétés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77050"/>
              </p:ext>
            </p:extLst>
          </p:nvPr>
        </p:nvGraphicFramePr>
        <p:xfrm>
          <a:off x="899592" y="2276872"/>
          <a:ext cx="1656184" cy="208496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Client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4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</a:t>
                      </a: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2555776" y="3343175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1563"/>
              </p:ext>
            </p:extLst>
          </p:nvPr>
        </p:nvGraphicFramePr>
        <p:xfrm>
          <a:off x="6300192" y="2289041"/>
          <a:ext cx="1800200" cy="208496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Articles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Num_ar</a:t>
                      </a:r>
                      <a:endParaRPr lang="fr-FR" sz="24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Désignation</a:t>
                      </a:r>
                    </a:p>
                    <a:p>
                      <a:pPr algn="ctr"/>
                      <a:r>
                        <a:rPr lang="fr-FR" sz="2400" b="1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Prix_achat</a:t>
                      </a:r>
                      <a:endParaRPr lang="fr-FR" sz="2400" b="1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400" b="1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Prix_vente</a:t>
                      </a:r>
                      <a:endParaRPr lang="fr-FR" sz="2400" b="1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1560" y="4581128"/>
            <a:ext cx="8460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trouver 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quantité d’articles commandés par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un client ?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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faut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utiliser une nouvelle propriété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Quantité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Cette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nouvelle propriété dépend de clients, d’articles ou des deux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La  bonne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réponse est que Quantité dépend des deux entités.  </a:t>
            </a:r>
          </a:p>
        </p:txBody>
      </p:sp>
    </p:spTree>
    <p:extLst>
      <p:ext uri="{BB962C8B-B14F-4D97-AF65-F5344CB8AC3E}">
        <p14:creationId xmlns:p14="http://schemas.microsoft.com/office/powerpoint/2010/main" val="3629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relations réflexives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2962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Définition: </a:t>
            </a:r>
          </a:p>
          <a:p>
            <a:pPr marL="0" indent="0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réflexive est une relation d’une entité sur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elle­-même.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désire modéliser le fait qu’un employé peut diriger d’autres employés.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92340"/>
            <a:ext cx="4189806" cy="223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6076" y="4392310"/>
            <a:ext cx="43472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la lecture de ce schéma, nous interprétons donc qu’un employé peut diriger zéro ou plusieurs personnes et qu’un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employé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 dirigé par un et un seul autre employé. </a:t>
            </a:r>
          </a:p>
        </p:txBody>
      </p:sp>
    </p:spTree>
    <p:extLst>
      <p:ext uri="{BB962C8B-B14F-4D97-AF65-F5344CB8AC3E}">
        <p14:creationId xmlns:p14="http://schemas.microsoft.com/office/powerpoint/2010/main" val="39620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77688" y="2223512"/>
            <a:ext cx="8686800" cy="2573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4800" b="1" i="1" smtClean="0">
                <a:solidFill>
                  <a:srgbClr val="FF0000"/>
                </a:solidFill>
              </a:rPr>
              <a:t>C</a:t>
            </a:r>
            <a:r>
              <a:rPr lang="fr-FR" sz="4800" b="1" i="1" smtClean="0"/>
              <a:t>ONTRAINTE  D'</a:t>
            </a:r>
            <a:r>
              <a:rPr lang="fr-FR" sz="4800" b="1" i="1" smtClean="0">
                <a:solidFill>
                  <a:srgbClr val="FF0000"/>
                </a:solidFill>
              </a:rPr>
              <a:t>I</a:t>
            </a:r>
            <a:r>
              <a:rPr lang="fr-FR" sz="4800" b="1" i="1" smtClean="0"/>
              <a:t>NTEGRITE </a:t>
            </a:r>
          </a:p>
          <a:p>
            <a:pPr marL="0" indent="0" algn="ctr">
              <a:buFont typeface="Wingdings 2"/>
              <a:buNone/>
            </a:pPr>
            <a:r>
              <a:rPr lang="fr-FR" sz="4800" b="1" i="1" smtClean="0">
                <a:solidFill>
                  <a:srgbClr val="FF0000"/>
                </a:solidFill>
              </a:rPr>
              <a:t>F</a:t>
            </a:r>
            <a:r>
              <a:rPr lang="fr-FR" sz="4800" b="1" i="1" smtClean="0"/>
              <a:t>ONCTIONNELLE</a:t>
            </a:r>
          </a:p>
          <a:p>
            <a:pPr marL="0" indent="0" algn="ctr">
              <a:buFont typeface="Wingdings 2"/>
              <a:buNone/>
            </a:pPr>
            <a:r>
              <a:rPr lang="fr-FR" sz="4800" b="1" i="1" smtClean="0">
                <a:solidFill>
                  <a:srgbClr val="FF0000"/>
                </a:solidFill>
              </a:rPr>
              <a:t>CIF</a:t>
            </a:r>
            <a:endParaRPr lang="fr-F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2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49</a:t>
            </a:fld>
            <a:endParaRPr lang="fr-FR"/>
          </a:p>
        </p:txBody>
      </p:sp>
      <p:sp>
        <p:nvSpPr>
          <p:cNvPr id="7" name="AutoShape 2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ésultat de recherche d'images pour &quot;EXERCICE IMAG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24617"/>
            <a:ext cx="4824536" cy="16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268760"/>
            <a:ext cx="86764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possède 4 fonctions essentielles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892175" indent="-285750">
              <a:buClr>
                <a:srgbClr val="00B0F0"/>
              </a:buClr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collecte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saisie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 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l'information</a:t>
            </a:r>
          </a:p>
          <a:p>
            <a:pPr marL="606425">
              <a:buClr>
                <a:srgbClr val="00B0F0"/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606425">
              <a:buClr>
                <a:srgbClr val="00B0F0"/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892175" indent="-285750">
              <a:buClr>
                <a:srgbClr val="00B0F0"/>
              </a:buClr>
              <a:buFont typeface="Wingdings" pitchFamily="2" charset="2"/>
              <a:buChar char="ü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 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mémorisation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de l'information à l'aide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 :</a:t>
            </a:r>
          </a:p>
          <a:p>
            <a:pPr marL="1611313" lvl="1" indent="-285750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Papier</a:t>
            </a:r>
          </a:p>
          <a:p>
            <a:pPr marL="1611313" lvl="1" indent="-285750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Fichier</a:t>
            </a:r>
          </a:p>
          <a:p>
            <a:pPr marL="1611313" lvl="1" indent="-285750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données</a:t>
            </a:r>
          </a:p>
          <a:p>
            <a:pPr marL="1325563" lvl="1">
              <a:buClr>
                <a:srgbClr val="00B0F0"/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892175" indent="-285750">
              <a:buClr>
                <a:srgbClr val="00B0F0"/>
              </a:buClr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de l'information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668463" lvl="1" indent="-342900" defTabSz="525463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consultation </a:t>
            </a:r>
          </a:p>
          <a:p>
            <a:pPr marL="1668463" lvl="1" indent="-342900" defTabSz="525463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mise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jour</a:t>
            </a:r>
          </a:p>
          <a:p>
            <a:pPr marL="1668463" lvl="1" indent="-342900" defTabSz="525463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calculs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obtenir de nouvelles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données</a:t>
            </a:r>
          </a:p>
          <a:p>
            <a:pPr marL="1668463" lvl="1" indent="-342900" defTabSz="525463">
              <a:buClr>
                <a:srgbClr val="00B0F0"/>
              </a:buClr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1325563" lvl="1" defTabSz="525463">
              <a:buClr>
                <a:srgbClr val="00B0F0"/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892175" indent="-285750">
              <a:buClr>
                <a:srgbClr val="00B0F0"/>
              </a:buClr>
              <a:buFont typeface="Wingdings" pitchFamily="2" charset="2"/>
              <a:buChar char="ü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diffusion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l'information.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 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ystème d'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nformation (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6" y="1628800"/>
            <a:ext cx="926942" cy="12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planetinfo.fr/wp-content/uploads/2013/10/forfait-sauvegarde-de-donnees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 t="16379" r="15901" b="20821"/>
          <a:stretch/>
        </p:blipFill>
        <p:spPr bwMode="auto">
          <a:xfrm>
            <a:off x="6448427" y="2852936"/>
            <a:ext cx="1350404" cy="12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png.clipart.me/graphics/previews/140/data-processing_1404274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92" y="4429761"/>
            <a:ext cx="1419616" cy="14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soft-concept.com/blog/wp-content/uploads/2013/03/reutiliser-dossier-traitement-avec-autre-fichier-de-donn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2976"/>
            <a:ext cx="1032162" cy="10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recherche-eveillee.com/wp-content/uploads/2013/02/Blog.recherche-eveillee.com-ADBS-veille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32" y="5589241"/>
            <a:ext cx="163513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1800200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odèle </a:t>
            </a:r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ogique des </a:t>
            </a:r>
            <a:r>
              <a:rPr lang="fr-FR" sz="5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onnées</a:t>
            </a:r>
            <a:b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MLD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242088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B0F0"/>
              </a:buClr>
              <a:buFont typeface="Wingdings" pitchFamily="2" charset="2"/>
              <a:buChar char="v"/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2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MLD se déduit </a:t>
            </a:r>
            <a:r>
              <a:rPr lang="fr-FR" sz="32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directement du MCD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00B0F0"/>
              </a:buClr>
              <a:buFont typeface="Wingdings"/>
              <a:buChar char="à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Autrement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dit, une fois le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réalisé, il n'y a plus besoin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réfléchir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produire le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MLD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tout se fait par </a:t>
            </a:r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automatismes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508" y="3429000"/>
            <a:ext cx="8820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B0F0"/>
              </a:buClr>
              <a:buFont typeface="Wingdings" pitchFamily="2" charset="2"/>
              <a:buChar char="v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Clr>
                <a:srgbClr val="00B0F0"/>
              </a:buClr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existe des logiciels qui se proposent de réaliser le MLD d'un clic de souris, d'après le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00B0F0"/>
              </a:buClr>
              <a:buFont typeface="Wingdings" pitchFamily="2" charset="2"/>
              <a:buChar char="v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Clr>
                <a:srgbClr val="00B0F0"/>
              </a:buClr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revanche, il n'existe rien de tel pour concevoir le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MCD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: le seul ingrédient qui entre dans sa composition est l'huile de neurones.</a:t>
            </a:r>
          </a:p>
        </p:txBody>
      </p:sp>
    </p:spTree>
    <p:extLst>
      <p:ext uri="{BB962C8B-B14F-4D97-AF65-F5344CB8AC3E}">
        <p14:creationId xmlns:p14="http://schemas.microsoft.com/office/powerpoint/2010/main" val="27849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1800200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odèle </a:t>
            </a:r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ogique des </a:t>
            </a:r>
            <a:r>
              <a:rPr lang="fr-FR" sz="5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onnées</a:t>
            </a:r>
            <a:b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5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MLD</a:t>
            </a:r>
            <a:r>
              <a:rPr lang="fr-FR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1736" y="2490455"/>
            <a:ext cx="8764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correspond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à l'organisation des données dans les bases de données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relationnelles.</a:t>
            </a:r>
          </a:p>
          <a:p>
            <a:pPr algn="just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Son but est de nous rapprocher au plus près du modèle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physique</a:t>
            </a:r>
          </a:p>
          <a:p>
            <a:pPr algn="just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SGBD actuels les plus courants sont relationnels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Oracle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SQL Server, Access,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…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75792" y="1988840"/>
            <a:ext cx="82446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Règle  N° 1 : </a:t>
            </a:r>
          </a:p>
          <a:p>
            <a:pPr algn="just"/>
            <a:r>
              <a:rPr lang="fr-FR" sz="2000" dirty="0" smtClean="0"/>
              <a:t>Toute </a:t>
            </a:r>
            <a:r>
              <a:rPr lang="fr-FR" sz="2000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entité</a:t>
            </a:r>
            <a:r>
              <a:rPr lang="fr-FR" sz="2000" dirty="0"/>
              <a:t> devient une </a:t>
            </a:r>
            <a:r>
              <a:rPr lang="fr-FR" sz="2000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relation</a:t>
            </a:r>
            <a:r>
              <a:rPr lang="fr-FR" sz="2000" dirty="0"/>
              <a:t> ayant pour clé primaire son </a:t>
            </a:r>
            <a:r>
              <a:rPr lang="fr-FR" sz="2000" dirty="0" smtClean="0"/>
              <a:t>identifiant Et chaque </a:t>
            </a:r>
            <a:r>
              <a:rPr lang="fr-FR" sz="2000" dirty="0"/>
              <a:t>propriété se transforme en attribut.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54086"/>
              </p:ext>
            </p:extLst>
          </p:nvPr>
        </p:nvGraphicFramePr>
        <p:xfrm>
          <a:off x="179512" y="4061359"/>
          <a:ext cx="1656184" cy="208496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Client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400" b="1" u="sng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400" b="1" u="sng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</a:t>
                      </a:r>
                    </a:p>
                    <a:p>
                      <a:pPr algn="ctr"/>
                      <a:r>
                        <a:rPr lang="fr-FR" sz="2400" b="1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lèche droite 5"/>
          <p:cNvSpPr/>
          <p:nvPr/>
        </p:nvSpPr>
        <p:spPr>
          <a:xfrm>
            <a:off x="1979712" y="505148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93008" y="4904367"/>
            <a:ext cx="630019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Prénom_cl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adresse_cl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1634" y="342900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sp>
        <p:nvSpPr>
          <p:cNvPr id="10" name="Légende encadrée 1 9"/>
          <p:cNvSpPr/>
          <p:nvPr/>
        </p:nvSpPr>
        <p:spPr>
          <a:xfrm>
            <a:off x="5580112" y="4221088"/>
            <a:ext cx="1512168" cy="432048"/>
          </a:xfrm>
          <a:prstGeom prst="borderCallout1">
            <a:avLst>
              <a:gd name="adj1" fmla="val 18750"/>
              <a:gd name="adj2" fmla="val -8333"/>
              <a:gd name="adj3" fmla="val 141895"/>
              <a:gd name="adj4" fmla="val -500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Relation </a:t>
            </a:r>
            <a:endParaRPr lang="fr-FR" b="1" dirty="0"/>
          </a:p>
        </p:txBody>
      </p:sp>
      <p:sp>
        <p:nvSpPr>
          <p:cNvPr id="12" name="Légende encadrée 1 11"/>
          <p:cNvSpPr/>
          <p:nvPr/>
        </p:nvSpPr>
        <p:spPr>
          <a:xfrm>
            <a:off x="1583668" y="6309320"/>
            <a:ext cx="1512168" cy="432048"/>
          </a:xfrm>
          <a:prstGeom prst="borderCallout1">
            <a:avLst>
              <a:gd name="adj1" fmla="val 59903"/>
              <a:gd name="adj2" fmla="val -8333"/>
              <a:gd name="adj3" fmla="val -19776"/>
              <a:gd name="adj4" fmla="val -3833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Entit</a:t>
            </a:r>
            <a:r>
              <a:rPr lang="fr-FR" b="1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34384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75792" y="1628800"/>
            <a:ext cx="82446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Règle  N° 2 : </a:t>
            </a:r>
          </a:p>
          <a:p>
            <a:pPr algn="just"/>
            <a:r>
              <a:rPr lang="fr-FR" sz="2000" dirty="0" smtClean="0"/>
              <a:t>Toute </a:t>
            </a:r>
            <a:r>
              <a:rPr lang="fr-FR" sz="2000" dirty="0"/>
              <a:t>association </a:t>
            </a:r>
            <a:r>
              <a:rPr lang="fr-FR" sz="2000" dirty="0" smtClean="0"/>
              <a:t>de </a:t>
            </a:r>
            <a:r>
              <a:rPr lang="fr-FR" sz="2000" dirty="0"/>
              <a:t>type [1, n</a:t>
            </a:r>
            <a:r>
              <a:rPr lang="fr-FR" sz="2000" dirty="0" smtClean="0"/>
              <a:t>] se </a:t>
            </a:r>
            <a:r>
              <a:rPr lang="fr-FR" sz="2000" dirty="0"/>
              <a:t>traduit par une clé étrangère. La clé primaire correspondant à l'entité </a:t>
            </a:r>
            <a:r>
              <a:rPr lang="fr-FR" sz="2000" dirty="0" smtClean="0"/>
              <a:t>(côté </a:t>
            </a:r>
            <a:r>
              <a:rPr lang="fr-FR" sz="2000" dirty="0"/>
              <a:t>n) migre comme clé étrangère dans la relation correspondant à l'entité </a:t>
            </a:r>
            <a:r>
              <a:rPr lang="fr-FR" sz="2000" dirty="0" smtClean="0"/>
              <a:t>(côté </a:t>
            </a:r>
            <a:r>
              <a:rPr lang="fr-FR" sz="2000" dirty="0"/>
              <a:t>1). 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1634" y="2967335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0479"/>
              </p:ext>
            </p:extLst>
          </p:nvPr>
        </p:nvGraphicFramePr>
        <p:xfrm>
          <a:off x="899592" y="3573016"/>
          <a:ext cx="1656184" cy="18411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 flipV="1">
            <a:off x="2555776" y="4639319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91753"/>
              </p:ext>
            </p:extLst>
          </p:nvPr>
        </p:nvGraphicFramePr>
        <p:xfrm>
          <a:off x="6300192" y="3585185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Num_cmd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à coins arrondis 10"/>
          <p:cNvSpPr/>
          <p:nvPr/>
        </p:nvSpPr>
        <p:spPr>
          <a:xfrm>
            <a:off x="3467306" y="4377274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50982" y="5805264"/>
            <a:ext cx="6541298" cy="6771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u="sng" dirty="0" err="1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Prénom_cl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adresse_cl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 smtClean="0"/>
          </a:p>
          <a:p>
            <a:r>
              <a:rPr lang="fr-FR" b="1" dirty="0" smtClean="0"/>
              <a:t>Commande</a:t>
            </a:r>
            <a:r>
              <a:rPr lang="fr-FR" dirty="0" smtClean="0"/>
              <a:t>(</a:t>
            </a:r>
            <a:r>
              <a:rPr lang="fr-FR" u="sng" dirty="0" err="1" smtClean="0"/>
              <a:t>num_cmd</a:t>
            </a:r>
            <a:r>
              <a:rPr lang="fr-FR" u="sng" dirty="0" smtClean="0"/>
              <a:t> </a:t>
            </a:r>
            <a:r>
              <a:rPr lang="fr-FR" dirty="0" smtClean="0"/>
              <a:t>, </a:t>
            </a:r>
            <a:r>
              <a:rPr lang="fr-FR" dirty="0" err="1" smtClean="0"/>
              <a:t>date_cmd,montant_cmd</a:t>
            </a:r>
            <a:r>
              <a:rPr lang="fr-FR" sz="2000" b="1" dirty="0" smtClean="0">
                <a:solidFill>
                  <a:srgbClr val="FF0000"/>
                </a:solidFill>
              </a:rPr>
              <a:t>, </a:t>
            </a:r>
            <a:r>
              <a:rPr lang="fr-FR" sz="2000" b="1" dirty="0">
                <a:solidFill>
                  <a:srgbClr val="FF0000"/>
                </a:solidFill>
              </a:rPr>
              <a:t># </a:t>
            </a:r>
            <a:r>
              <a:rPr lang="fr-FR" sz="2000" b="1" dirty="0" err="1" smtClean="0">
                <a:solidFill>
                  <a:srgbClr val="FF0000"/>
                </a:solidFill>
              </a:rPr>
              <a:t>num_cl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55834" y="4291949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80112" y="4240533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égende encadrée 1 18"/>
          <p:cNvSpPr/>
          <p:nvPr/>
        </p:nvSpPr>
        <p:spPr>
          <a:xfrm>
            <a:off x="7740352" y="5586550"/>
            <a:ext cx="1296144" cy="557268"/>
          </a:xfrm>
          <a:prstGeom prst="borderCallout1">
            <a:avLst>
              <a:gd name="adj1" fmla="val 18750"/>
              <a:gd name="adj2" fmla="val -8333"/>
              <a:gd name="adj3" fmla="val 101383"/>
              <a:gd name="adj4" fmla="val -83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clé étrangère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9526" y="1860724"/>
            <a:ext cx="8244680" cy="99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L’entité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ayant la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cardinalité de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 1,1 ou 0,1 absorbe l’identifiant de l’entité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ayant la cardinalité de type  0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n ou 1,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1634" y="2967335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38699"/>
              </p:ext>
            </p:extLst>
          </p:nvPr>
        </p:nvGraphicFramePr>
        <p:xfrm>
          <a:off x="899592" y="3573016"/>
          <a:ext cx="1656184" cy="18411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 flipV="1">
            <a:off x="2555776" y="4639319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5738"/>
              </p:ext>
            </p:extLst>
          </p:nvPr>
        </p:nvGraphicFramePr>
        <p:xfrm>
          <a:off x="6300192" y="3585185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Num_cmd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à coins arrondis 10"/>
          <p:cNvSpPr/>
          <p:nvPr/>
        </p:nvSpPr>
        <p:spPr>
          <a:xfrm>
            <a:off x="3467306" y="4377273"/>
            <a:ext cx="2016224" cy="491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55834" y="4291949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80112" y="4240533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50982" y="5805264"/>
            <a:ext cx="6541298" cy="6771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u="sng" dirty="0" err="1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Prénom_cl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adresse_cl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 smtClean="0"/>
          </a:p>
          <a:p>
            <a:r>
              <a:rPr lang="fr-FR" b="1" dirty="0" smtClean="0"/>
              <a:t>Commande</a:t>
            </a:r>
            <a:r>
              <a:rPr lang="fr-FR" dirty="0" smtClean="0"/>
              <a:t>(</a:t>
            </a:r>
            <a:r>
              <a:rPr lang="fr-FR" u="sng" dirty="0" err="1" smtClean="0"/>
              <a:t>num_cmd</a:t>
            </a:r>
            <a:r>
              <a:rPr lang="fr-FR" u="sng" dirty="0" smtClean="0"/>
              <a:t> </a:t>
            </a:r>
            <a:r>
              <a:rPr lang="fr-FR" dirty="0" smtClean="0"/>
              <a:t>, </a:t>
            </a:r>
            <a:r>
              <a:rPr lang="fr-FR" dirty="0" err="1" smtClean="0"/>
              <a:t>date_cmd,montant_cmd</a:t>
            </a:r>
            <a:r>
              <a:rPr lang="fr-FR" sz="2000" b="1" dirty="0" smtClean="0">
                <a:solidFill>
                  <a:srgbClr val="FF0000"/>
                </a:solidFill>
              </a:rPr>
              <a:t>, </a:t>
            </a:r>
            <a:r>
              <a:rPr lang="fr-FR" sz="2000" b="1" dirty="0">
                <a:solidFill>
                  <a:srgbClr val="FF0000"/>
                </a:solidFill>
              </a:rPr>
              <a:t># </a:t>
            </a:r>
            <a:r>
              <a:rPr lang="fr-FR" sz="2000" b="1" dirty="0" err="1" smtClean="0">
                <a:solidFill>
                  <a:srgbClr val="FF0000"/>
                </a:solidFill>
              </a:rPr>
              <a:t>num_cl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Légende encadrée 1 19"/>
          <p:cNvSpPr/>
          <p:nvPr/>
        </p:nvSpPr>
        <p:spPr>
          <a:xfrm>
            <a:off x="7740352" y="5586550"/>
            <a:ext cx="1296144" cy="557268"/>
          </a:xfrm>
          <a:prstGeom prst="borderCallout1">
            <a:avLst>
              <a:gd name="adj1" fmla="val 18750"/>
              <a:gd name="adj2" fmla="val -8333"/>
              <a:gd name="adj3" fmla="val 101383"/>
              <a:gd name="adj4" fmla="val -83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clé étrangère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55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68412" y="4581128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260028" y="1628799"/>
            <a:ext cx="8712968" cy="28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Règle  N° 3 :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sz="2000" dirty="0"/>
              <a:t>Toute association </a:t>
            </a:r>
            <a:r>
              <a:rPr lang="fr-FR" sz="2000" dirty="0" smtClean="0"/>
              <a:t>de </a:t>
            </a:r>
            <a:r>
              <a:rPr lang="fr-FR" sz="2000" dirty="0"/>
              <a:t>type [n, n] ou de dimension &gt; </a:t>
            </a:r>
            <a:r>
              <a:rPr lang="fr-FR" sz="2000" dirty="0" smtClean="0"/>
              <a:t>2 devient </a:t>
            </a:r>
            <a:r>
              <a:rPr lang="fr-FR" sz="2000" dirty="0"/>
              <a:t>une relation. </a:t>
            </a:r>
            <a:endParaRPr lang="fr-FR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fr-FR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sz="2000" dirty="0" smtClean="0"/>
              <a:t>La </a:t>
            </a:r>
            <a:r>
              <a:rPr lang="fr-FR" sz="2000" dirty="0"/>
              <a:t>clé primaire est formée par la </a:t>
            </a:r>
            <a:r>
              <a:rPr lang="fr-FR" sz="2000" dirty="0" smtClean="0"/>
              <a:t>concaténation de l'ensemble </a:t>
            </a:r>
            <a:r>
              <a:rPr lang="fr-FR" sz="2000" dirty="0"/>
              <a:t>des identifiants des entités reliées. </a:t>
            </a:r>
            <a:endParaRPr lang="fr-FR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fr-FR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sz="2000" dirty="0" smtClean="0"/>
              <a:t>Toutes </a:t>
            </a:r>
            <a:r>
              <a:rPr lang="fr-FR" sz="2000" dirty="0"/>
              <a:t>les propriétés éventuelles deviennent des attributs qui ne peuvent pas faire partie de la clé.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51" y="5042793"/>
            <a:ext cx="6753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8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753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8412" y="1844824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407707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Toute association de type [n, n] ou de dimension &gt; 2 devient une relation</a:t>
            </a:r>
            <a:r>
              <a:rPr lang="fr-FR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fr-FR" dirty="0" smtClean="0"/>
          </a:p>
          <a:p>
            <a:pPr algn="just"/>
            <a:r>
              <a:rPr lang="fr-FR" dirty="0" smtClean="0"/>
              <a:t>       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536" y="5653444"/>
            <a:ext cx="835292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CONCERNER (   </a:t>
            </a:r>
            <a:r>
              <a:rPr lang="fr-FR" sz="2400" dirty="0" smtClean="0"/>
              <a:t>,</a:t>
            </a:r>
            <a:r>
              <a:rPr lang="fr-FR" sz="2400" dirty="0" smtClean="0">
                <a:solidFill>
                  <a:srgbClr val="FFFF00"/>
                </a:solidFill>
              </a:rPr>
              <a:t>,,,   ) 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57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753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8412" y="1844824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407707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Toute association de type [n, n] ou de dimension &gt; 2 devient une relation</a:t>
            </a:r>
            <a:r>
              <a:rPr lang="fr-FR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La clé primaire est formée par la concaténation de l'ensemble des identifiants des entités reliées</a:t>
            </a:r>
            <a:r>
              <a:rPr lang="fr-FR" dirty="0" smtClean="0"/>
              <a:t>.       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536" y="5653444"/>
            <a:ext cx="8640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CONCERNER</a:t>
            </a:r>
            <a:r>
              <a:rPr lang="fr-FR" sz="2400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400" u="sng" dirty="0" err="1">
                <a:latin typeface="Times New Roman" pitchFamily="18" charset="0"/>
                <a:cs typeface="Times New Roman" pitchFamily="18" charset="0"/>
              </a:rPr>
              <a:t>numéro_commande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u="sng" dirty="0" err="1" smtClean="0">
                <a:latin typeface="Times New Roman" pitchFamily="18" charset="0"/>
                <a:cs typeface="Times New Roman" pitchFamily="18" charset="0"/>
              </a:rPr>
              <a:t>référence_article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,,,,</a:t>
            </a:r>
            <a:r>
              <a:rPr lang="fr-FR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753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8412" y="1844824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407707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Toute association de type [n, n] ou de dimension &gt; 2 devient une relation</a:t>
            </a:r>
            <a:r>
              <a:rPr lang="fr-FR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La clé primaire est formée par la concaténation de l'ensemble des identifiants des entités reliées</a:t>
            </a:r>
            <a:r>
              <a:rPr lang="fr-FR" dirty="0" smtClean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fr-FR" dirty="0"/>
              <a:t>Toutes les propriétés éventuelles deviennent des attributs qui ne peuvent pas faire partie de la clé</a:t>
            </a:r>
            <a:r>
              <a:rPr lang="fr-FR" dirty="0" smtClean="0"/>
              <a:t>.</a:t>
            </a:r>
            <a:endParaRPr lang="fr-FR" dirty="0"/>
          </a:p>
          <a:p>
            <a:pPr marL="342900" indent="-342900" algn="just">
              <a:buFont typeface="Wingdings" pitchFamily="2" charset="2"/>
              <a:buChar char="Ø"/>
            </a:pPr>
            <a:endParaRPr lang="fr-FR" dirty="0" smtClean="0"/>
          </a:p>
          <a:p>
            <a:pPr algn="just"/>
            <a:r>
              <a:rPr lang="fr-FR" dirty="0" smtClean="0"/>
              <a:t>       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536" y="5653444"/>
            <a:ext cx="864096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CONCERNER</a:t>
            </a:r>
            <a:r>
              <a:rPr lang="fr-FR" sz="2400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400" u="sng" dirty="0" err="1">
                <a:latin typeface="Times New Roman" pitchFamily="18" charset="0"/>
                <a:cs typeface="Times New Roman" pitchFamily="18" charset="0"/>
              </a:rPr>
              <a:t>numéro_commande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u="sng" dirty="0" err="1" smtClean="0">
                <a:latin typeface="Times New Roman" pitchFamily="18" charset="0"/>
                <a:cs typeface="Times New Roman" pitchFamily="18" charset="0"/>
              </a:rPr>
              <a:t>référence_article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quantité</a:t>
            </a:r>
            <a:r>
              <a:rPr lang="fr-FR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fr-FR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59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98" y="1469336"/>
            <a:ext cx="4949502" cy="37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MCD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MLD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628507"/>
            <a:ext cx="4032448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Exception à la règle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1: </a:t>
            </a:r>
          </a:p>
          <a:p>
            <a:pPr algn="just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Les entités n'ayant que leur identifiant comme attribut ne deviennent pas des relations, mais des attributs dans les autres relations liées.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84" y="3645024"/>
            <a:ext cx="3943796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Quand on passe au modèle relationnel, l'entité DATE FABRICATION ne devient pas une relation, mais un attribut clé dans la relation FABRIQUE issue de l'association.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872" y="6309320"/>
            <a:ext cx="812125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FABRIQUE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(#</a:t>
            </a:r>
            <a:r>
              <a:rPr lang="fr-FR" sz="2000" b="1" u="sng" dirty="0" err="1">
                <a:latin typeface="Times New Roman" pitchFamily="18" charset="0"/>
                <a:cs typeface="Times New Roman" pitchFamily="18" charset="0"/>
              </a:rPr>
              <a:t>code_ouvrier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b="1" u="sng" dirty="0" err="1">
                <a:latin typeface="Times New Roman" pitchFamily="18" charset="0"/>
                <a:cs typeface="Times New Roman" pitchFamily="18" charset="0"/>
              </a:rPr>
              <a:t>référence_pièce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#date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quantité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301" y="5601206"/>
            <a:ext cx="29301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DATE FABRICATION(date)</a:t>
            </a: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1619672" y="5445224"/>
            <a:ext cx="936104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1619672" y="5445224"/>
            <a:ext cx="936104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égende encadrée 1 13"/>
          <p:cNvSpPr/>
          <p:nvPr/>
        </p:nvSpPr>
        <p:spPr>
          <a:xfrm>
            <a:off x="6636953" y="5172824"/>
            <a:ext cx="2039503" cy="920472"/>
          </a:xfrm>
          <a:prstGeom prst="borderCallout1">
            <a:avLst>
              <a:gd name="adj1" fmla="val 18750"/>
              <a:gd name="adj2" fmla="val -8333"/>
              <a:gd name="adj3" fmla="val 132658"/>
              <a:gd name="adj4" fmla="val -17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Elle fait </a:t>
            </a:r>
            <a:r>
              <a:rPr lang="fr-FR" sz="1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partie de la clé </a:t>
            </a:r>
            <a:r>
              <a:rPr lang="fr-FR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primaire</a:t>
            </a:r>
            <a:endParaRPr lang="fr-FR" sz="1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373848"/>
            <a:ext cx="4320480" cy="163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Autrefois, l'information était stockée sur papier à l'aide de formulaires,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dossiers,… et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il existait des procédures manuelles pour la traiter.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 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ystème d'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nformation (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4572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Aujourd'hui, on parle de 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ystème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estion de 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ases de 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onnées (</a:t>
            </a: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SGBD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050" name="Picture 2" descr="http://www2.matrix.msu.edu/wp-content/uploads/2012/05/archivos_de_oaxa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779912" cy="25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iigeaf.files.wordpress.com/2012/10/image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61" y="4143896"/>
            <a:ext cx="3784487" cy="25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 </a:t>
            </a:r>
            <a:r>
              <a:rPr lang="fr-FR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particulier</a:t>
            </a:r>
            <a:endParaRPr lang="fr-FR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60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1" y="2348880"/>
            <a:ext cx="5256584" cy="270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83361"/>
            <a:ext cx="1895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5381105" y="3321900"/>
            <a:ext cx="12791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6812" y="5056219"/>
            <a:ext cx="856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 règles  de  passage  du  MCD  au  MLD  s’appliquent toujours aussi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mécaniquement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Nous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devons donc dupliquer l’identifiant Numéro employé.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812" y="1424970"/>
            <a:ext cx="8160903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Associations Réflexive hiérarchique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(une branche à la cardinalité maxi à 1 et l'autre à n)</a:t>
            </a:r>
          </a:p>
        </p:txBody>
      </p:sp>
    </p:spTree>
    <p:extLst>
      <p:ext uri="{BB962C8B-B14F-4D97-AF65-F5344CB8AC3E}">
        <p14:creationId xmlns:p14="http://schemas.microsoft.com/office/powerpoint/2010/main" val="28931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 </a:t>
            </a:r>
            <a:r>
              <a:rPr lang="fr-FR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particulier</a:t>
            </a:r>
            <a:endParaRPr lang="fr-FR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9672" y="4532043"/>
            <a:ext cx="856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pièce entre dans la composition de 0 à plusieurs autres pièces. Une pièce peut être composée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zéro ou plusieurs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autres pièces.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812" y="1424970"/>
            <a:ext cx="8160903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Associations Réflexive non  hiérarchique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(type [n , n] )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155296" cy="22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6812" y="5517232"/>
            <a:ext cx="799362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PIECE(référence, libellé) </a:t>
            </a:r>
            <a:endParaRPr lang="fr-FR" dirty="0" smtClean="0"/>
          </a:p>
          <a:p>
            <a:pPr algn="ctr"/>
            <a:r>
              <a:rPr lang="fr-FR" dirty="0" smtClean="0"/>
              <a:t>COMPOSITION</a:t>
            </a:r>
            <a:r>
              <a:rPr lang="fr-FR" dirty="0"/>
              <a:t>(#</a:t>
            </a:r>
            <a:r>
              <a:rPr lang="fr-FR" dirty="0" err="1"/>
              <a:t>référence_composé</a:t>
            </a:r>
            <a:r>
              <a:rPr lang="fr-FR" dirty="0"/>
              <a:t>, #</a:t>
            </a:r>
            <a:r>
              <a:rPr lang="fr-FR" dirty="0" err="1"/>
              <a:t>référence_composant</a:t>
            </a:r>
            <a:r>
              <a:rPr lang="fr-FR" dirty="0"/>
              <a:t>, nombre)</a:t>
            </a:r>
          </a:p>
        </p:txBody>
      </p:sp>
    </p:spTree>
    <p:extLst>
      <p:ext uri="{BB962C8B-B14F-4D97-AF65-F5344CB8AC3E}">
        <p14:creationId xmlns:p14="http://schemas.microsoft.com/office/powerpoint/2010/main" val="3341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odèle </a:t>
            </a:r>
            <a:r>
              <a:rPr lang="fr-F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hysique des </a:t>
            </a:r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onnées</a:t>
            </a:r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MPD</a:t>
            </a:r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331988"/>
            <a:ext cx="8712968" cy="388843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Tout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MCD peut être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transformé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MPD</a:t>
            </a:r>
          </a:p>
          <a:p>
            <a:pPr algn="just">
              <a:lnSpc>
                <a:spcPct val="20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C'est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à dire un modèle directement exploitable par la base de données que vous voulez utiliser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algn="just">
              <a:lnSpc>
                <a:spcPct val="20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structure en tables et colonnes du modèle relationnel est conservée, mais on va y ajouter les types de données de chacune des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colonnes.</a:t>
            </a:r>
          </a:p>
          <a:p>
            <a:pPr algn="just">
              <a:lnSpc>
                <a:spcPct val="20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types de données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peuvent être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différent d’un SGBD à un autre.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MLD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MPD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84482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Règle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n°1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fontAlgn="ctr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ctr"/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oute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entité doit être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représentée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par une table.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12152"/>
              </p:ext>
            </p:extLst>
          </p:nvPr>
        </p:nvGraphicFramePr>
        <p:xfrm>
          <a:off x="395536" y="3645024"/>
          <a:ext cx="1656184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Client</a:t>
                      </a:r>
                      <a:endParaRPr lang="fr-F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47161"/>
              </p:ext>
            </p:extLst>
          </p:nvPr>
        </p:nvGraphicFramePr>
        <p:xfrm>
          <a:off x="5004048" y="3623533"/>
          <a:ext cx="3312368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Client</a:t>
                      </a:r>
                      <a:endParaRPr lang="fr-FR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&lt;pk&gt;  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</a:t>
                      </a:r>
                      <a:r>
                        <a:rPr lang="fr-FR" sz="18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</a:t>
                      </a:r>
                      <a:r>
                        <a:rPr lang="fr-FR" sz="18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fr-FR" sz="18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2987824" y="4149080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987824" y="4661520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MLD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MPD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628800"/>
            <a:ext cx="84969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Règle n°2 :</a:t>
            </a:r>
          </a:p>
          <a:p>
            <a:pPr algn="just" fontAlgn="ctr"/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 Association de type (</a:t>
            </a: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1:n)</a:t>
            </a:r>
          </a:p>
          <a:p>
            <a:pPr algn="just" font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chaque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table possède sa propre clef, mais la clef de l'entité côté 0,n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[ou (1,n)]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migre vers la table côté 0,1 (ou 1,1) et devient une clef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étrangère.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317" y="3255367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33735"/>
              </p:ext>
            </p:extLst>
          </p:nvPr>
        </p:nvGraphicFramePr>
        <p:xfrm>
          <a:off x="899592" y="3964141"/>
          <a:ext cx="1656184" cy="18411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2000" b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 flipV="1">
            <a:off x="2555776" y="5030444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47132"/>
              </p:ext>
            </p:extLst>
          </p:nvPr>
        </p:nvGraphicFramePr>
        <p:xfrm>
          <a:off x="6300192" y="3976310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</a:rPr>
                        <a:t>Num_cmd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à coins arrondis 11"/>
          <p:cNvSpPr/>
          <p:nvPr/>
        </p:nvSpPr>
        <p:spPr>
          <a:xfrm>
            <a:off x="3467306" y="4768399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55834" y="4683074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80112" y="4631658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65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44317" y="692696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8523"/>
              </p:ext>
            </p:extLst>
          </p:nvPr>
        </p:nvGraphicFramePr>
        <p:xfrm>
          <a:off x="899592" y="1401470"/>
          <a:ext cx="1656184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1" u="sng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 flipV="1">
            <a:off x="2555776" y="2467773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91320"/>
              </p:ext>
            </p:extLst>
          </p:nvPr>
        </p:nvGraphicFramePr>
        <p:xfrm>
          <a:off x="6300192" y="1413639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</a:rPr>
                        <a:t>Num_cmd</a:t>
                      </a:r>
                      <a:r>
                        <a:rPr lang="fr-FR" sz="2000" u="sn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18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à coins arrondis 15"/>
          <p:cNvSpPr/>
          <p:nvPr/>
        </p:nvSpPr>
        <p:spPr>
          <a:xfrm>
            <a:off x="3467306" y="2205728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55834" y="2120403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80112" y="2068987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83055"/>
              </p:ext>
            </p:extLst>
          </p:nvPr>
        </p:nvGraphicFramePr>
        <p:xfrm>
          <a:off x="5436096" y="3646713"/>
          <a:ext cx="3384376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</a:rPr>
                        <a:t>Num_cmd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</a:rPr>
                        <a:t>       </a:t>
                      </a:r>
                      <a:r>
                        <a:rPr kumimoji="0" lang="fr-F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&lt;pk&gt;   </a:t>
                      </a:r>
                      <a:r>
                        <a:rPr kumimoji="0" lang="fr-FR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fr-FR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Num_cl</a:t>
                      </a:r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               &lt;</a:t>
                      </a:r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fk</a:t>
                      </a:r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&gt;   </a:t>
                      </a:r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fr-FR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            date</a:t>
                      </a:r>
                    </a:p>
                    <a:p>
                      <a:pPr algn="l"/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    décimale(5,3)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Connecteur droit avec flèche 21"/>
          <p:cNvCxnSpPr/>
          <p:nvPr/>
        </p:nvCxnSpPr>
        <p:spPr>
          <a:xfrm>
            <a:off x="3194132" y="4725144"/>
            <a:ext cx="220767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504" y="5589240"/>
            <a:ext cx="885698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dirty="0"/>
              <a:t>Les clefs étrangères sont représentées graphiquement par </a:t>
            </a:r>
            <a:r>
              <a:rPr lang="fr-FR" b="1" dirty="0">
                <a:solidFill>
                  <a:srgbClr val="FFFF00"/>
                </a:solidFill>
              </a:rPr>
              <a:t>une flèche orientée</a:t>
            </a:r>
            <a:r>
              <a:rPr lang="fr-FR" dirty="0"/>
              <a:t>, de la table qui contient la colonne clef étrangère vers la table qu’elle référence. Elles matérialisent </a:t>
            </a:r>
            <a:r>
              <a:rPr lang="fr-FR" b="1" dirty="0">
                <a:solidFill>
                  <a:srgbClr val="FFFF00"/>
                </a:solidFill>
              </a:rPr>
              <a:t>les contraintes d’intégrité référentielles </a:t>
            </a:r>
            <a:r>
              <a:rPr lang="fr-FR" dirty="0"/>
              <a:t>que le SGBDR devra contrôler. 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18016"/>
              </p:ext>
            </p:extLst>
          </p:nvPr>
        </p:nvGraphicFramePr>
        <p:xfrm>
          <a:off x="179512" y="3695541"/>
          <a:ext cx="3024336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24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&lt;pk&gt;  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34863" y="4390102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MLD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MPD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62880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Règle n°3 :</a:t>
            </a:r>
          </a:p>
          <a:p>
            <a:pPr algn="just" fontAlgn="ctr"/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Associations </a:t>
            </a:r>
            <a:r>
              <a:rPr lang="fr-FR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 type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font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table intermédiaire dite table de jointure, doit être créée, et doit posséder comme clef primaire une conjonction des clefs primaires des deux tables pour lesquelles elle sert de jointure.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317" y="3471391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32161"/>
              </p:ext>
            </p:extLst>
          </p:nvPr>
        </p:nvGraphicFramePr>
        <p:xfrm>
          <a:off x="899592" y="4180165"/>
          <a:ext cx="1656184" cy="18411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 flipV="1">
            <a:off x="2555776" y="5246468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65363"/>
              </p:ext>
            </p:extLst>
          </p:nvPr>
        </p:nvGraphicFramePr>
        <p:xfrm>
          <a:off x="6300192" y="4192334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produit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Num_p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Désignation_p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à coins arrondis 11"/>
          <p:cNvSpPr/>
          <p:nvPr/>
        </p:nvSpPr>
        <p:spPr>
          <a:xfrm>
            <a:off x="3467306" y="4984423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Acheter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55834" y="4899098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80112" y="4847682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44317" y="620688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73651"/>
              </p:ext>
            </p:extLst>
          </p:nvPr>
        </p:nvGraphicFramePr>
        <p:xfrm>
          <a:off x="899592" y="1329462"/>
          <a:ext cx="1656184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sng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u="sng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2000" b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fr-FR" sz="16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16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6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16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6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16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V="1">
            <a:off x="2555776" y="2395765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65192"/>
              </p:ext>
            </p:extLst>
          </p:nvPr>
        </p:nvGraphicFramePr>
        <p:xfrm>
          <a:off x="6300192" y="1341631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produit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u="sng" dirty="0" err="1" smtClean="0">
                          <a:solidFill>
                            <a:srgbClr val="FFFF00"/>
                          </a:solidFill>
                        </a:rPr>
                        <a:t>Num_p</a:t>
                      </a:r>
                      <a:endParaRPr lang="fr-FR" sz="2000" b="1" u="sng" dirty="0" smtClean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fr-FR" sz="1600" dirty="0" err="1" smtClean="0">
                          <a:solidFill>
                            <a:srgbClr val="FFFF00"/>
                          </a:solidFill>
                        </a:rPr>
                        <a:t>Désignation_p</a:t>
                      </a:r>
                      <a:endParaRPr lang="fr-FR" sz="16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67306" y="2133720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Acheter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55834" y="2048395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580112" y="1996979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96294"/>
              </p:ext>
            </p:extLst>
          </p:nvPr>
        </p:nvGraphicFramePr>
        <p:xfrm>
          <a:off x="6179036" y="4260383"/>
          <a:ext cx="2808312" cy="111283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1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produit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7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</a:rPr>
                        <a:t>Num_p</a:t>
                      </a:r>
                      <a:r>
                        <a:rPr lang="fr-FR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         </a:t>
                      </a:r>
                      <a:r>
                        <a:rPr lang="fr-FR" sz="2000" b="0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&lt;pk&gt;   </a:t>
                      </a:r>
                      <a:r>
                        <a:rPr lang="fr-FR" sz="2000" b="0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fr-FR" sz="2000" b="0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fr-FR" sz="1600" dirty="0" err="1" smtClean="0">
                          <a:solidFill>
                            <a:srgbClr val="FFFF00"/>
                          </a:solidFill>
                        </a:rPr>
                        <a:t>Désignation_p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   </a:t>
                      </a:r>
                      <a:r>
                        <a:rPr lang="fr-FR" sz="16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6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  <a:endParaRPr lang="fr-FR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 flipV="1">
            <a:off x="3216356" y="4879904"/>
            <a:ext cx="563556" cy="390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796136" y="4872746"/>
            <a:ext cx="384614" cy="3248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02885"/>
              </p:ext>
            </p:extLst>
          </p:nvPr>
        </p:nvGraphicFramePr>
        <p:xfrm>
          <a:off x="194370" y="3695541"/>
          <a:ext cx="3024336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24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0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0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&lt;pk&gt;     </a:t>
                      </a:r>
                      <a:r>
                        <a:rPr lang="fr-FR" sz="2000" b="0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0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lèche vers le bas 1"/>
          <p:cNvSpPr/>
          <p:nvPr/>
        </p:nvSpPr>
        <p:spPr>
          <a:xfrm>
            <a:off x="4499992" y="3299504"/>
            <a:ext cx="288032" cy="1225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69224" y="5182592"/>
            <a:ext cx="1427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972136" y="5434100"/>
            <a:ext cx="648072" cy="454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4772610" y="5434100"/>
            <a:ext cx="710920" cy="6066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4548" y="5157192"/>
            <a:ext cx="1427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Num_p</a:t>
            </a:r>
            <a:r>
              <a:rPr lang="fr-FR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Num_p</a:t>
            </a:r>
            <a:r>
              <a:rPr lang="fr-FR" sz="1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9206"/>
              </p:ext>
            </p:extLst>
          </p:nvPr>
        </p:nvGraphicFramePr>
        <p:xfrm>
          <a:off x="3532139" y="5633690"/>
          <a:ext cx="2408013" cy="11140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408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1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Acheter 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</a:rPr>
                        <a:t>Num_cl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&lt;pk ,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</a:rPr>
                        <a:t>Num_p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&lt;pk ,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9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Règle de passage MLD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MPD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642155"/>
            <a:ext cx="82809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Règle n°4 :</a:t>
            </a:r>
          </a:p>
          <a:p>
            <a:pPr fontAlgn="ctr"/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Associations </a:t>
            </a:r>
            <a:r>
              <a:rPr lang="fr-FR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 type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1:1</a:t>
            </a:r>
          </a:p>
          <a:p>
            <a:pPr fontAlgn="ctr"/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tables doivent avoir la même clef.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317" y="2823319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47508"/>
              </p:ext>
            </p:extLst>
          </p:nvPr>
        </p:nvGraphicFramePr>
        <p:xfrm>
          <a:off x="899592" y="3468564"/>
          <a:ext cx="1656184" cy="17496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18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Connecteur droit 9"/>
          <p:cNvCxnSpPr/>
          <p:nvPr/>
        </p:nvCxnSpPr>
        <p:spPr>
          <a:xfrm flipV="1">
            <a:off x="2555776" y="4534867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37626"/>
              </p:ext>
            </p:extLst>
          </p:nvPr>
        </p:nvGraphicFramePr>
        <p:xfrm>
          <a:off x="6300192" y="3480733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>
                          <a:solidFill>
                            <a:schemeClr val="bg1"/>
                          </a:solidFill>
                        </a:rPr>
                        <a:t>Num_cmd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18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à coins arrondis 11"/>
          <p:cNvSpPr/>
          <p:nvPr/>
        </p:nvSpPr>
        <p:spPr>
          <a:xfrm>
            <a:off x="3467306" y="4272822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55834" y="4187497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80112" y="4136081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5745450"/>
            <a:ext cx="6489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un client peur passer  zéro ou une seule commande</a:t>
            </a:r>
          </a:p>
          <a:p>
            <a:pPr algn="ctr" font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une commande appartient à un et  un seul client 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69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44317" y="54868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5380"/>
              </p:ext>
            </p:extLst>
          </p:nvPr>
        </p:nvGraphicFramePr>
        <p:xfrm>
          <a:off x="899592" y="1165469"/>
          <a:ext cx="1656184" cy="184112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u="sng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endParaRPr lang="fr-FR" sz="2000" b="1" u="sng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fr-FR" sz="20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endParaRPr lang="fr-FR" sz="2000" b="0" baseline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V="1">
            <a:off x="2555776" y="2231772"/>
            <a:ext cx="3839285" cy="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36496"/>
              </p:ext>
            </p:extLst>
          </p:nvPr>
        </p:nvGraphicFramePr>
        <p:xfrm>
          <a:off x="6300192" y="1177638"/>
          <a:ext cx="1800200" cy="172650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ctr"/>
                      <a:r>
                        <a:rPr lang="fr-FR" sz="2000" b="1" u="sng" dirty="0" err="1" smtClean="0">
                          <a:solidFill>
                            <a:srgbClr val="FFFF00"/>
                          </a:solidFill>
                        </a:rPr>
                        <a:t>Num_cmd</a:t>
                      </a:r>
                      <a:r>
                        <a:rPr lang="fr-FR" sz="2000" b="1" u="sng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20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20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endParaRPr lang="fr-FR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67306" y="1969727"/>
            <a:ext cx="2016224" cy="491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Passer </a:t>
            </a: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55834" y="1884402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580112" y="1832986"/>
            <a:ext cx="55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3562"/>
              </p:ext>
            </p:extLst>
          </p:nvPr>
        </p:nvGraphicFramePr>
        <p:xfrm>
          <a:off x="5508104" y="3789040"/>
          <a:ext cx="3312368" cy="178016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Commande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Num_cmd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fr-FR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&lt;pk&gt;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&lt;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fr-FR" sz="2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date_cmd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                   date</a:t>
                      </a:r>
                    </a:p>
                    <a:p>
                      <a:pPr algn="l"/>
                      <a:r>
                        <a:rPr lang="fr-FR" sz="1800" dirty="0" err="1" smtClean="0">
                          <a:solidFill>
                            <a:srgbClr val="FFFF00"/>
                          </a:solidFill>
                        </a:rPr>
                        <a:t>montant_cmd</a:t>
                      </a:r>
                      <a:r>
                        <a:rPr lang="fr-FR" sz="1800" dirty="0" smtClean="0">
                          <a:solidFill>
                            <a:srgbClr val="FFFF00"/>
                          </a:solidFill>
                        </a:rPr>
                        <a:t>      décimale(5,3)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Groupe 32"/>
          <p:cNvGrpSpPr/>
          <p:nvPr/>
        </p:nvGrpSpPr>
        <p:grpSpPr>
          <a:xfrm>
            <a:off x="3347865" y="3809566"/>
            <a:ext cx="2160240" cy="699554"/>
            <a:chOff x="2648397" y="4352404"/>
            <a:chExt cx="3553195" cy="6995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4381979" y="4352404"/>
              <a:ext cx="1819613" cy="68407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48397" y="4362326"/>
              <a:ext cx="1779587" cy="689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3347865" y="4797152"/>
            <a:ext cx="2142917" cy="689632"/>
            <a:chOff x="2648397" y="5049180"/>
            <a:chExt cx="3483205" cy="689632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4352015" y="5049180"/>
              <a:ext cx="1779587" cy="689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 flipV="1">
              <a:off x="2648397" y="5051958"/>
              <a:ext cx="1724578" cy="68452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271062" y="6165304"/>
            <a:ext cx="711736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 smtClean="0"/>
              <a:t>Ce </a:t>
            </a:r>
            <a:r>
              <a:rPr lang="fr-FR" b="1" dirty="0"/>
              <a:t>type de relation est en général assez </a:t>
            </a:r>
            <a:r>
              <a:rPr lang="fr-FR" b="1" dirty="0">
                <a:solidFill>
                  <a:srgbClr val="FF0000"/>
                </a:solidFill>
              </a:rPr>
              <a:t>rare</a:t>
            </a:r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/>
              <a:t>et </a:t>
            </a:r>
            <a:r>
              <a:rPr lang="fr-FR" b="1" dirty="0">
                <a:solidFill>
                  <a:srgbClr val="FF0000"/>
                </a:solidFill>
              </a:rPr>
              <a:t>peu </a:t>
            </a:r>
            <a:r>
              <a:rPr lang="fr-FR" b="1" dirty="0" smtClean="0">
                <a:solidFill>
                  <a:srgbClr val="FF0000"/>
                </a:solidFill>
              </a:rPr>
              <a:t>performant</a:t>
            </a:r>
            <a:r>
              <a:rPr lang="fr-FR" b="1" dirty="0" smtClean="0"/>
              <a:t>...</a:t>
            </a:r>
            <a:endParaRPr lang="fr-FR" b="1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12026"/>
              </p:ext>
            </p:extLst>
          </p:nvPr>
        </p:nvGraphicFramePr>
        <p:xfrm>
          <a:off x="323529" y="3789040"/>
          <a:ext cx="3024336" cy="20544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24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Client</a:t>
                      </a:r>
                      <a:endParaRPr lang="fr-FR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6020">
                <a:tc>
                  <a:txBody>
                    <a:bodyPr/>
                    <a:lstStyle/>
                    <a:p>
                      <a:pPr algn="l"/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Num_cl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&lt;pk&gt;  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fr-FR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2000" b="1" u="sng" dirty="0" err="1" smtClean="0">
                          <a:solidFill>
                            <a:schemeClr val="bg1"/>
                          </a:solidFill>
                        </a:rPr>
                        <a:t>Num_cmd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</a:rPr>
                        <a:t>   &lt;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</a:rPr>
                        <a:t>fk</a:t>
                      </a:r>
                      <a:r>
                        <a:rPr lang="fr-FR" sz="2000" b="1" u="none" dirty="0" smtClean="0">
                          <a:solidFill>
                            <a:schemeClr val="bg1"/>
                          </a:solidFill>
                        </a:rPr>
                        <a:t>&gt;      </a:t>
                      </a:r>
                      <a:r>
                        <a:rPr lang="fr-FR" sz="2000" b="1" u="none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fr-FR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Prénom_cl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</a:p>
                    <a:p>
                      <a:pPr algn="l"/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Adresse_cl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fr-FR" sz="1800" b="0" baseline="0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fr-FR" sz="1800" b="0" baseline="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537500" y="3471012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6437" y="5520786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Num_cmd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Num_cmd</a:t>
            </a:r>
            <a:r>
              <a:rPr lang="fr-F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modèles des 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517856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itchFamily="18" charset="0"/>
                <a:ea typeface="+mj-ea"/>
                <a:cs typeface="Times New Roman" pitchFamily="18" charset="0"/>
              </a:rPr>
              <a:t>Dans le contexte des systèmes d'information, on peut </a:t>
            </a: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construire </a:t>
            </a:r>
            <a:r>
              <a:rPr lang="fr-FR" sz="2400" dirty="0">
                <a:latin typeface="Times New Roman" pitchFamily="18" charset="0"/>
                <a:ea typeface="+mj-ea"/>
                <a:cs typeface="Times New Roman" pitchFamily="18" charset="0"/>
              </a:rPr>
              <a:t>des modèles selon divers points de </a:t>
            </a: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vue :</a:t>
            </a:r>
          </a:p>
          <a:p>
            <a:pPr marL="0" indent="0">
              <a:buNone/>
            </a:pPr>
            <a:endParaRPr lang="fr-FR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sz="28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Modèle de données</a:t>
            </a: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 Modèle de traitement</a:t>
            </a: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 Modèle événementiel</a:t>
            </a: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Modèle organisationnel</a:t>
            </a: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Modèle de processus</a:t>
            </a:r>
          </a:p>
          <a:p>
            <a:pPr marL="1885950" lvl="1" indent="-246063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 ..</a:t>
            </a:r>
            <a:endParaRPr lang="fr-FR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Quelques logiciels de modélisation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70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1397529" cy="15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ésultat de recherche d'images pour &quot;mysql workbench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ésultat de recherche d'images pour &quot;mysql workbench log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34636"/>
            <a:ext cx="2312115" cy="23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1.bp.blogspot.com/-ROAvLdXX7Bg/T2DpI4KaHmI/AAAAAAAAAZg/LOGwyptirCY/s320/avlfd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6" y="4437112"/>
            <a:ext cx="1668016" cy="12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49" y="2276872"/>
            <a:ext cx="3176557" cy="9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79" y="3821008"/>
            <a:ext cx="2216299" cy="19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71</a:t>
            </a:fld>
            <a:endParaRPr lang="fr-FR"/>
          </a:p>
        </p:txBody>
      </p:sp>
      <p:sp>
        <p:nvSpPr>
          <p:cNvPr id="7" name="AutoShape 2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Résultat de recherche d'images pour &quot;EXERCICE IMAG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ésultat de recherche d'images pour &quot;EXERCICE IMAG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24617"/>
            <a:ext cx="4824536" cy="16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modèle de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988840"/>
            <a:ext cx="8136904" cy="13849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C'est une représentation simplifiée des informations  pertinentes d'une réalité sur laquelle on veut des renseignements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864" y="4069521"/>
            <a:ext cx="8136904" cy="18158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Ce modèle n'est pas directement utilisable par une machine, mais c'est un mode de représentation intermédiaire permettant de communiquer autour du réel observé.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5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9073008" cy="1143000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d’un modèle </a:t>
            </a:r>
            <a:r>
              <a:rPr lang="fr-FR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données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5889466"/>
            <a:ext cx="515257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modélisation de données dans les SI la plus connue est le modèle </a:t>
            </a:r>
            <a:r>
              <a:rPr lang="fr-FR" sz="2000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Entité- Association</a:t>
            </a:r>
            <a:r>
              <a:rPr lang="fr-FR" sz="20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4" name="Picture 6" descr="http://img4.hostingpics.net/pics/674091ex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" y="1412776"/>
            <a:ext cx="7256804" cy="417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D450-0FA5-4BD7-8C3F-048AF9929324}" type="slidenum">
              <a:rPr lang="fr-FR" smtClean="0"/>
              <a:t>9</a:t>
            </a:fld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6228184" y="2132856"/>
            <a:ext cx="2016224" cy="216024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égende encadrée 3 5"/>
          <p:cNvSpPr/>
          <p:nvPr/>
        </p:nvSpPr>
        <p:spPr>
          <a:xfrm>
            <a:off x="7420318" y="4581128"/>
            <a:ext cx="1656184" cy="504056"/>
          </a:xfrm>
          <a:prstGeom prst="borderCallout3">
            <a:avLst>
              <a:gd name="adj1" fmla="val 50497"/>
              <a:gd name="adj2" fmla="val -2122"/>
              <a:gd name="adj3" fmla="val 64102"/>
              <a:gd name="adj4" fmla="val -12526"/>
              <a:gd name="adj5" fmla="val 36507"/>
              <a:gd name="adj6" fmla="val -31160"/>
              <a:gd name="adj7" fmla="val -54840"/>
              <a:gd name="adj8" fmla="val -26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mtClean="0">
                <a:solidFill>
                  <a:srgbClr val="FFFF00"/>
                </a:solidFill>
              </a:rPr>
              <a:t>Entité</a:t>
            </a:r>
            <a:endParaRPr lang="fr-FR" sz="2400" b="1" dirty="0">
              <a:solidFill>
                <a:srgbClr val="FFFF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187754" y="3969060"/>
            <a:ext cx="1728192" cy="111612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égende encadrée 3 9"/>
          <p:cNvSpPr/>
          <p:nvPr/>
        </p:nvSpPr>
        <p:spPr>
          <a:xfrm rot="10800000" flipV="1">
            <a:off x="251520" y="3120400"/>
            <a:ext cx="1512168" cy="538585"/>
          </a:xfrm>
          <a:prstGeom prst="borderCallout3">
            <a:avLst>
              <a:gd name="adj1" fmla="val 50497"/>
              <a:gd name="adj2" fmla="val -2122"/>
              <a:gd name="adj3" fmla="val 13169"/>
              <a:gd name="adj4" fmla="val -40304"/>
              <a:gd name="adj5" fmla="val 70462"/>
              <a:gd name="adj6" fmla="val -83267"/>
              <a:gd name="adj7" fmla="val 140405"/>
              <a:gd name="adj8" fmla="val -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</a:rPr>
              <a:t>Association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1793</TotalTime>
  <Words>3182</Words>
  <Application>Microsoft Office PowerPoint</Application>
  <PresentationFormat>Affichage à l'écran (4:3)</PresentationFormat>
  <Paragraphs>752</Paragraphs>
  <Slides>71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71</vt:i4>
      </vt:variant>
    </vt:vector>
  </HeadingPairs>
  <TitlesOfParts>
    <vt:vector size="73" baseType="lpstr">
      <vt:lpstr>Débit</vt:lpstr>
      <vt:lpstr>Angles</vt:lpstr>
      <vt:lpstr>Présentation PowerPoint</vt:lpstr>
      <vt:lpstr>Du réel au modèle …</vt:lpstr>
      <vt:lpstr>Du réel au modèle …</vt:lpstr>
      <vt:lpstr>Le Système d'Information (SI)</vt:lpstr>
      <vt:lpstr>Le Système d'Information (SI)</vt:lpstr>
      <vt:lpstr>Le Système d'Information (SI)</vt:lpstr>
      <vt:lpstr>Les modèles des SI</vt:lpstr>
      <vt:lpstr>Le modèle de données ?</vt:lpstr>
      <vt:lpstr>Exemple d’un modèle de données</vt:lpstr>
      <vt:lpstr>Modélisation  AVEC MERISE  </vt:lpstr>
      <vt:lpstr>Modélisation MERISE </vt:lpstr>
      <vt:lpstr>Modélisation MERISE </vt:lpstr>
      <vt:lpstr>Modélisation MERISE  (Entité-Association)</vt:lpstr>
      <vt:lpstr>Modélisation MERISE  (Entité-Association)</vt:lpstr>
      <vt:lpstr>Modélisation MERISE  (Entité-Association)</vt:lpstr>
      <vt:lpstr>Modélisation MERISE  (Entité-Association)</vt:lpstr>
      <vt:lpstr>Présentation PowerPoint</vt:lpstr>
      <vt:lpstr>Présentation PowerPoint</vt:lpstr>
      <vt:lpstr> Le dictionnaire des données</vt:lpstr>
      <vt:lpstr> Le dictionnaire des données</vt:lpstr>
      <vt:lpstr> Le dictionnaire des données</vt:lpstr>
      <vt:lpstr> Le dictionnaire des données</vt:lpstr>
      <vt:lpstr>Le dictionnaire de données</vt:lpstr>
      <vt:lpstr>Le dictionnaire de données</vt:lpstr>
      <vt:lpstr>Exemple de dictionnaire de données</vt:lpstr>
      <vt:lpstr>Application </vt:lpstr>
      <vt:lpstr>Correction </vt:lpstr>
      <vt:lpstr>Modèle : Entité-Association</vt:lpstr>
      <vt:lpstr>Présentation PowerPoint</vt:lpstr>
      <vt:lpstr>Le concept d’identifiant</vt:lpstr>
      <vt:lpstr>Propriété identifiant</vt:lpstr>
      <vt:lpstr>Présentation PowerPoint</vt:lpstr>
      <vt:lpstr>Les cardinalités</vt:lpstr>
      <vt:lpstr>Les cardinalités</vt:lpstr>
      <vt:lpstr>Application</vt:lpstr>
      <vt:lpstr>Proposition </vt:lpstr>
      <vt:lpstr>Correction</vt:lpstr>
      <vt:lpstr>Les cardinalités</vt:lpstr>
      <vt:lpstr>Présentation PowerPoint</vt:lpstr>
      <vt:lpstr>Présentation PowerPoint</vt:lpstr>
      <vt:lpstr>Présentation PowerPoint</vt:lpstr>
      <vt:lpstr>Les Dépendances Fonctionnelles</vt:lpstr>
      <vt:lpstr>Les Dépendances Fonctionnelles</vt:lpstr>
      <vt:lpstr>Les Dépendances Fonctionnelles</vt:lpstr>
      <vt:lpstr>Dépendances fonctionnelles composées</vt:lpstr>
      <vt:lpstr> Les relations porteuses</vt:lpstr>
      <vt:lpstr>Les relations réflexives</vt:lpstr>
      <vt:lpstr>Présentation PowerPoint</vt:lpstr>
      <vt:lpstr>Présentation PowerPoint</vt:lpstr>
      <vt:lpstr>Modèle Logique des Données  (MLD)</vt:lpstr>
      <vt:lpstr>Modèle Logique des Données  (MLD)</vt:lpstr>
      <vt:lpstr>Règle de passage MCD  MLD</vt:lpstr>
      <vt:lpstr>Règle de passage MCD  MLD</vt:lpstr>
      <vt:lpstr>Règle de passage MCD  MLD</vt:lpstr>
      <vt:lpstr>Règle de passage MCD  MLD</vt:lpstr>
      <vt:lpstr>Règle de passage MCD  MLD</vt:lpstr>
      <vt:lpstr>Règle de passage MCD  MLD</vt:lpstr>
      <vt:lpstr>Règle de passage MCD  MLD</vt:lpstr>
      <vt:lpstr>Règle de passage MCD  MLD</vt:lpstr>
      <vt:lpstr>Cas particulier</vt:lpstr>
      <vt:lpstr>Cas particulier</vt:lpstr>
      <vt:lpstr>Modèle Physique des Données (MPD)</vt:lpstr>
      <vt:lpstr>Règle de passage MLD  MPD</vt:lpstr>
      <vt:lpstr>Règle de passage MLD  MPD</vt:lpstr>
      <vt:lpstr>Présentation PowerPoint</vt:lpstr>
      <vt:lpstr>Règle de passage MLD  MPD</vt:lpstr>
      <vt:lpstr>Présentation PowerPoint</vt:lpstr>
      <vt:lpstr>Règle de passage MLD  MPD</vt:lpstr>
      <vt:lpstr>Présentation PowerPoint</vt:lpstr>
      <vt:lpstr>Quelques logiciels de modélisation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hamma</dc:creator>
  <cp:lastModifiedBy>Nassima GUETTARI</cp:lastModifiedBy>
  <cp:revision>131</cp:revision>
  <dcterms:created xsi:type="dcterms:W3CDTF">2015-10-03T12:10:38Z</dcterms:created>
  <dcterms:modified xsi:type="dcterms:W3CDTF">2017-10-09T15:33:28Z</dcterms:modified>
</cp:coreProperties>
</file>