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5"/>
  </p:notesMasterIdLst>
  <p:sldIdLst>
    <p:sldId id="278" r:id="rId2"/>
    <p:sldId id="279" r:id="rId3"/>
    <p:sldId id="305" r:id="rId4"/>
    <p:sldId id="306" r:id="rId5"/>
    <p:sldId id="277" r:id="rId6"/>
    <p:sldId id="275" r:id="rId7"/>
    <p:sldId id="284" r:id="rId8"/>
    <p:sldId id="307" r:id="rId9"/>
    <p:sldId id="276" r:id="rId10"/>
    <p:sldId id="291" r:id="rId11"/>
    <p:sldId id="308" r:id="rId12"/>
    <p:sldId id="311" r:id="rId13"/>
    <p:sldId id="312" r:id="rId14"/>
    <p:sldId id="292" r:id="rId15"/>
    <p:sldId id="314" r:id="rId16"/>
    <p:sldId id="313" r:id="rId17"/>
    <p:sldId id="315" r:id="rId18"/>
    <p:sldId id="286" r:id="rId19"/>
    <p:sldId id="287" r:id="rId20"/>
    <p:sldId id="288" r:id="rId21"/>
    <p:sldId id="293" r:id="rId22"/>
    <p:sldId id="316" r:id="rId23"/>
    <p:sldId id="289" r:id="rId24"/>
    <p:sldId id="294" r:id="rId25"/>
    <p:sldId id="290" r:id="rId26"/>
    <p:sldId id="296" r:id="rId27"/>
    <p:sldId id="297" r:id="rId28"/>
    <p:sldId id="295" r:id="rId29"/>
    <p:sldId id="302" r:id="rId30"/>
    <p:sldId id="303" r:id="rId31"/>
    <p:sldId id="304" r:id="rId32"/>
    <p:sldId id="299" r:id="rId33"/>
    <p:sldId id="300" r:id="rId3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Style moyen 4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269D01E-BC32-4049-B463-5C60D7B0CCD2}" styleName="Style à thème 2 - Accentuation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E171933-4619-4E11-9A3F-F7608DF75F80}" styleName="Style moyen 1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8603FDC-E32A-4AB5-989C-0864C3EAD2B8}" styleName="Style à thème 2 - Accentuation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56" autoAdjust="0"/>
    <p:restoredTop sz="88761" autoAdjust="0"/>
  </p:normalViewPr>
  <p:slideViewPr>
    <p:cSldViewPr>
      <p:cViewPr varScale="1">
        <p:scale>
          <a:sx n="102" d="100"/>
          <a:sy n="102" d="100"/>
        </p:scale>
        <p:origin x="217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F175E7-E5D5-4674-A4E5-223C67141CD5}" type="datetimeFigureOut">
              <a:rPr lang="fr-FR" smtClean="0"/>
              <a:t>30/10/2017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5D2AE-16D6-49B2-BCDD-C6AA2F9CD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996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5D2AE-16D6-49B2-BCDD-C6AA2F9CD17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7274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5D2AE-16D6-49B2-BCDD-C6AA2F9CD17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5987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Avant d’essayer de supprimer des lignes, il est recommandé d’effectuer une </a:t>
            </a:r>
            <a:r>
              <a:rPr lang="fr-F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sauvegarde de la base de données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ou tout du moins de la table concernée par la suppression. Ainsi, s’il y a une mauvaise manipulation il est toujours possible de restaurer les données.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5D2AE-16D6-49B2-BCDD-C6AA2F9CD178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8900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85B8-E4FD-4166-B36E-2E038D90AEAE}" type="datetime1">
              <a:rPr lang="fr-FR" smtClean="0"/>
              <a:t>30/10/2017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8E4-F029-4090-A08E-F22BF3FF8183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3386D-6123-4418-A58B-9326942E8D0B}" type="datetime1">
              <a:rPr lang="fr-FR" smtClean="0"/>
              <a:t>30/10/2017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8E4-F029-4090-A08E-F22BF3FF818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53FD9-D41D-4479-AC9A-3050D4545F5D}" type="datetime1">
              <a:rPr lang="fr-FR" smtClean="0"/>
              <a:t>30/10/2017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8E4-F029-4090-A08E-F22BF3FF818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C23C-DDDB-4D22-BB7A-235B7E1DACD0}" type="datetime1">
              <a:rPr lang="fr-FR" smtClean="0"/>
              <a:t>30/10/2017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8E4-F029-4090-A08E-F22BF3FF818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E54B-FEED-4449-971F-BEE0AFB48F2B}" type="datetime1">
              <a:rPr lang="fr-FR" smtClean="0"/>
              <a:t>30/10/2017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8E4-F029-4090-A08E-F22BF3FF8183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CE02-7849-40EC-8AF7-119F278168F2}" type="datetime1">
              <a:rPr lang="fr-FR" smtClean="0"/>
              <a:t>30/10/2017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8E4-F029-4090-A08E-F22BF3FF818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A231E-3CD8-46BE-BBCC-950186B47754}" type="datetime1">
              <a:rPr lang="fr-FR" smtClean="0"/>
              <a:t>30/10/2017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8E4-F029-4090-A08E-F22BF3FF818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87E3-CBAA-43C2-9A1B-782DC07F04CF}" type="datetime1">
              <a:rPr lang="fr-FR" smtClean="0"/>
              <a:t>30/10/2017</a:t>
            </a:fld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5D08E4-F029-4090-A08E-F22BF3FF8183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F80C-DFC0-44F7-87DD-63A774A32E40}" type="datetime1">
              <a:rPr lang="fr-FR" smtClean="0"/>
              <a:t>30/10/2017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8E4-F029-4090-A08E-F22BF3FF818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0FE28-51DF-4F35-BE5D-B9FCDFEC1522}" type="datetime1">
              <a:rPr lang="fr-FR" smtClean="0"/>
              <a:t>30/10/2017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155D08E4-F029-4090-A08E-F22BF3FF818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FDB6301-57AA-4E9B-964C-2B9F21C9A4E5}" type="datetime1">
              <a:rPr lang="fr-FR" smtClean="0"/>
              <a:t>30/10/2017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8E4-F029-4090-A08E-F22BF3FF818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e lib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46E83FF-23CE-4B58-B40F-3FE8F56A7AE6}" type="datetime1">
              <a:rPr lang="fr-FR" smtClean="0"/>
              <a:t>30/10/2017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55D08E4-F029-4090-A08E-F22BF3FF8183}" type="slidenum">
              <a:rPr lang="fr-FR" smtClean="0"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Le regroupement </a:t>
            </a:r>
            <a:endParaRPr lang="fr-FR" sz="48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268760"/>
            <a:ext cx="7467600" cy="532656"/>
          </a:xfrm>
        </p:spPr>
        <p:txBody>
          <a:bodyPr>
            <a:normAutofit/>
          </a:bodyPr>
          <a:lstStyle/>
          <a:p>
            <a:r>
              <a:rPr lang="fr-FR" sz="28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Question:</a:t>
            </a:r>
            <a:endParaRPr lang="fr-FR" sz="2800" dirty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8E4-F029-4090-A08E-F22BF3FF8183}" type="slidenum">
              <a:rPr lang="fr-FR" smtClean="0"/>
              <a:t>1</a:t>
            </a:fld>
            <a:endParaRPr lang="fr-FR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003983"/>
              </p:ext>
            </p:extLst>
          </p:nvPr>
        </p:nvGraphicFramePr>
        <p:xfrm>
          <a:off x="4139952" y="1700808"/>
          <a:ext cx="4824536" cy="3081359"/>
        </p:xfrm>
        <a:graphic>
          <a:graphicData uri="http://schemas.openxmlformats.org/drawingml/2006/table">
            <a:tbl>
              <a:tblPr/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1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0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1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6745"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Id_cl</a:t>
                      </a:r>
                      <a:endParaRPr lang="fr-FR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Nom_cl</a:t>
                      </a:r>
                      <a:endParaRPr lang="fr-FR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Tarif</a:t>
                      </a:r>
                      <a:endParaRPr lang="fr-FR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Date_cmd</a:t>
                      </a:r>
                      <a:endParaRPr lang="fr-FR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204">
                <a:tc>
                  <a:txBody>
                    <a:bodyPr/>
                    <a:lstStyle/>
                    <a:p>
                      <a:pPr algn="l" fontAlgn="t"/>
                      <a:r>
                        <a:rPr lang="fr-FR" b="0">
                          <a:solidFill>
                            <a:srgbClr val="3D3D3D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b="0" dirty="0">
                          <a:solidFill>
                            <a:srgbClr val="3D3D3D"/>
                          </a:solidFill>
                          <a:effectLst/>
                          <a:latin typeface="inherit"/>
                        </a:rPr>
                        <a:t>Pierre</a:t>
                      </a:r>
                    </a:p>
                  </a:txBody>
                  <a:tcPr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b="0" dirty="0">
                          <a:solidFill>
                            <a:srgbClr val="3D3D3D"/>
                          </a:solidFill>
                          <a:effectLst/>
                          <a:latin typeface="inherit"/>
                        </a:rPr>
                        <a:t>102</a:t>
                      </a:r>
                    </a:p>
                  </a:txBody>
                  <a:tcPr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b="0" dirty="0">
                          <a:solidFill>
                            <a:srgbClr val="3D3D3D"/>
                          </a:solidFill>
                          <a:effectLst/>
                          <a:latin typeface="inherit"/>
                        </a:rPr>
                        <a:t>2012-10-23</a:t>
                      </a:r>
                    </a:p>
                  </a:txBody>
                  <a:tcPr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219">
                <a:tc>
                  <a:txBody>
                    <a:bodyPr/>
                    <a:lstStyle/>
                    <a:p>
                      <a:pPr algn="l" fontAlgn="t"/>
                      <a:r>
                        <a:rPr lang="fr-FR" b="0">
                          <a:solidFill>
                            <a:srgbClr val="3D3D3D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b="0" dirty="0">
                          <a:solidFill>
                            <a:srgbClr val="3D3D3D"/>
                          </a:solidFill>
                          <a:effectLst/>
                          <a:latin typeface="inherit"/>
                        </a:rPr>
                        <a:t>Simon</a:t>
                      </a:r>
                    </a:p>
                  </a:txBody>
                  <a:tcPr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b="0">
                          <a:solidFill>
                            <a:srgbClr val="3D3D3D"/>
                          </a:solidFill>
                          <a:effectLst/>
                          <a:latin typeface="inherit"/>
                        </a:rPr>
                        <a:t>47</a:t>
                      </a:r>
                    </a:p>
                  </a:txBody>
                  <a:tcPr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b="0" dirty="0">
                          <a:solidFill>
                            <a:srgbClr val="3D3D3D"/>
                          </a:solidFill>
                          <a:effectLst/>
                          <a:latin typeface="inherit"/>
                        </a:rPr>
                        <a:t>2012-10-27</a:t>
                      </a:r>
                    </a:p>
                  </a:txBody>
                  <a:tcPr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204">
                <a:tc>
                  <a:txBody>
                    <a:bodyPr/>
                    <a:lstStyle/>
                    <a:p>
                      <a:pPr algn="l" fontAlgn="t"/>
                      <a:r>
                        <a:rPr lang="fr-FR" b="0">
                          <a:solidFill>
                            <a:srgbClr val="3D3D3D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b="0">
                          <a:solidFill>
                            <a:srgbClr val="3D3D3D"/>
                          </a:solidFill>
                          <a:effectLst/>
                          <a:latin typeface="inherit"/>
                        </a:rPr>
                        <a:t>Marie</a:t>
                      </a:r>
                    </a:p>
                  </a:txBody>
                  <a:tcPr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b="0">
                          <a:solidFill>
                            <a:srgbClr val="3D3D3D"/>
                          </a:solidFill>
                          <a:effectLst/>
                          <a:latin typeface="inherit"/>
                        </a:rPr>
                        <a:t>18</a:t>
                      </a:r>
                    </a:p>
                  </a:txBody>
                  <a:tcPr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b="0" dirty="0">
                          <a:solidFill>
                            <a:srgbClr val="3D3D3D"/>
                          </a:solidFill>
                          <a:effectLst/>
                          <a:latin typeface="inherit"/>
                        </a:rPr>
                        <a:t>2012-11-05</a:t>
                      </a:r>
                    </a:p>
                  </a:txBody>
                  <a:tcPr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0204">
                <a:tc>
                  <a:txBody>
                    <a:bodyPr/>
                    <a:lstStyle/>
                    <a:p>
                      <a:pPr algn="l" fontAlgn="t"/>
                      <a:r>
                        <a:rPr lang="fr-FR" b="0">
                          <a:solidFill>
                            <a:srgbClr val="3D3D3D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</a:txBody>
                  <a:tcPr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b="0">
                          <a:solidFill>
                            <a:srgbClr val="3D3D3D"/>
                          </a:solidFill>
                          <a:effectLst/>
                          <a:latin typeface="inherit"/>
                        </a:rPr>
                        <a:t>Marie</a:t>
                      </a:r>
                    </a:p>
                  </a:txBody>
                  <a:tcPr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b="0">
                          <a:solidFill>
                            <a:srgbClr val="3D3D3D"/>
                          </a:solidFill>
                          <a:effectLst/>
                          <a:latin typeface="inherit"/>
                        </a:rPr>
                        <a:t>20</a:t>
                      </a:r>
                    </a:p>
                  </a:txBody>
                  <a:tcPr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b="0" dirty="0">
                          <a:solidFill>
                            <a:srgbClr val="3D3D3D"/>
                          </a:solidFill>
                          <a:effectLst/>
                          <a:latin typeface="inherit"/>
                        </a:rPr>
                        <a:t>2012-11-14</a:t>
                      </a:r>
                    </a:p>
                  </a:txBody>
                  <a:tcPr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783">
                <a:tc>
                  <a:txBody>
                    <a:bodyPr/>
                    <a:lstStyle/>
                    <a:p>
                      <a:pPr algn="l" fontAlgn="t"/>
                      <a:r>
                        <a:rPr lang="fr-FR" b="0">
                          <a:solidFill>
                            <a:srgbClr val="3D3D3D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</a:txBody>
                  <a:tcPr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b="0">
                          <a:solidFill>
                            <a:srgbClr val="3D3D3D"/>
                          </a:solidFill>
                          <a:effectLst/>
                          <a:latin typeface="inherit"/>
                        </a:rPr>
                        <a:t>Pierre</a:t>
                      </a:r>
                    </a:p>
                  </a:txBody>
                  <a:tcPr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b="0" dirty="0">
                          <a:solidFill>
                            <a:srgbClr val="3D3D3D"/>
                          </a:solidFill>
                          <a:effectLst/>
                          <a:latin typeface="inherit"/>
                        </a:rPr>
                        <a:t>160</a:t>
                      </a:r>
                    </a:p>
                  </a:txBody>
                  <a:tcPr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b="0" dirty="0">
                          <a:solidFill>
                            <a:srgbClr val="3D3D3D"/>
                          </a:solidFill>
                          <a:effectLst/>
                          <a:latin typeface="inherit"/>
                        </a:rPr>
                        <a:t>2012-12-03</a:t>
                      </a:r>
                    </a:p>
                  </a:txBody>
                  <a:tcPr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79512" y="1844824"/>
            <a:ext cx="38164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Afficher le </a:t>
            </a:r>
            <a:r>
              <a:rPr lang="fr-FR" sz="2000" u="sng" dirty="0" smtClean="0">
                <a:latin typeface="Times New Roman" pitchFamily="18" charset="0"/>
                <a:cs typeface="Times New Roman" pitchFamily="18" charset="0"/>
              </a:rPr>
              <a:t>coût d’achat </a:t>
            </a:r>
            <a:r>
              <a:rPr lang="fr-FR" sz="2000" u="sng" dirty="0">
                <a:latin typeface="Times New Roman" pitchFamily="18" charset="0"/>
                <a:cs typeface="Times New Roman" pitchFamily="18" charset="0"/>
              </a:rPr>
              <a:t>total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de chaque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client. </a:t>
            </a:r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97800" y="1403484"/>
            <a:ext cx="1381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fr-FR" b="1" dirty="0">
                <a:latin typeface="Times New Roman" pitchFamily="18" charset="0"/>
                <a:cs typeface="Times New Roman" pitchFamily="18" charset="0"/>
              </a:rPr>
              <a:t>Table achat </a:t>
            </a:r>
          </a:p>
        </p:txBody>
      </p:sp>
      <p:graphicFrame>
        <p:nvGraphicFramePr>
          <p:cNvPr id="16" name="Tableau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119600"/>
              </p:ext>
            </p:extLst>
          </p:nvPr>
        </p:nvGraphicFramePr>
        <p:xfrm>
          <a:off x="4860032" y="5157192"/>
          <a:ext cx="2873474" cy="1516380"/>
        </p:xfrm>
        <a:graphic>
          <a:graphicData uri="http://schemas.openxmlformats.org/drawingml/2006/table">
            <a:tbl>
              <a:tblPr/>
              <a:tblGrid>
                <a:gridCol w="1110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0284"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client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smtClean="0"/>
                        <a:t>Coût</a:t>
                      </a:r>
                      <a:r>
                        <a:rPr lang="fr-FR" b="1" baseline="0" dirty="0" smtClean="0"/>
                        <a:t> </a:t>
                      </a:r>
                      <a:r>
                        <a:rPr lang="fr-FR" b="1" dirty="0" smtClean="0"/>
                        <a:t>d’achat 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fr-FR" b="0" dirty="0">
                          <a:solidFill>
                            <a:srgbClr val="3D3D3D"/>
                          </a:solidFill>
                          <a:effectLst/>
                          <a:latin typeface="inherit"/>
                        </a:rPr>
                        <a:t>Pierre</a:t>
                      </a:r>
                    </a:p>
                  </a:txBody>
                  <a:tcPr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b="0" dirty="0">
                          <a:solidFill>
                            <a:srgbClr val="3D3D3D"/>
                          </a:solidFill>
                          <a:effectLst/>
                          <a:latin typeface="inherit"/>
                        </a:rPr>
                        <a:t>262</a:t>
                      </a:r>
                    </a:p>
                  </a:txBody>
                  <a:tcPr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fr-FR" b="0">
                          <a:solidFill>
                            <a:srgbClr val="3D3D3D"/>
                          </a:solidFill>
                          <a:effectLst/>
                          <a:latin typeface="inherit"/>
                        </a:rPr>
                        <a:t>Simon</a:t>
                      </a:r>
                    </a:p>
                  </a:txBody>
                  <a:tcPr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b="0" dirty="0">
                          <a:solidFill>
                            <a:srgbClr val="3D3D3D"/>
                          </a:solidFill>
                          <a:effectLst/>
                          <a:latin typeface="inherit"/>
                        </a:rPr>
                        <a:t>47</a:t>
                      </a:r>
                    </a:p>
                  </a:txBody>
                  <a:tcPr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fr-FR" b="0" dirty="0">
                          <a:solidFill>
                            <a:srgbClr val="3D3D3D"/>
                          </a:solidFill>
                          <a:effectLst/>
                          <a:latin typeface="inherit"/>
                        </a:rPr>
                        <a:t>Marie</a:t>
                      </a:r>
                    </a:p>
                  </a:txBody>
                  <a:tcPr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b="0" dirty="0">
                          <a:solidFill>
                            <a:srgbClr val="3D3D3D"/>
                          </a:solidFill>
                          <a:effectLst/>
                          <a:latin typeface="inherit"/>
                        </a:rPr>
                        <a:t>38</a:t>
                      </a:r>
                    </a:p>
                  </a:txBody>
                  <a:tcPr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Flèche courbée vers la gauche 17"/>
          <p:cNvSpPr/>
          <p:nvPr/>
        </p:nvSpPr>
        <p:spPr>
          <a:xfrm rot="20009969" flipH="1">
            <a:off x="3599892" y="4482520"/>
            <a:ext cx="792088" cy="18002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7504" y="2753052"/>
            <a:ext cx="417646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baseline="30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er </a:t>
            </a:r>
            <a:r>
              <a:rPr lang="en-US" sz="2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essai</a:t>
            </a:r>
            <a:r>
              <a:rPr lang="en-US" sz="2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: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nom_cl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sum(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arif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achat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; </a:t>
            </a:r>
            <a:endParaRPr lang="fr-FR" sz="2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395304"/>
              </p:ext>
            </p:extLst>
          </p:nvPr>
        </p:nvGraphicFramePr>
        <p:xfrm>
          <a:off x="251520" y="4558620"/>
          <a:ext cx="2304256" cy="21107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90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b="1" dirty="0">
                          <a:solidFill>
                            <a:schemeClr val="tx1"/>
                          </a:solidFill>
                          <a:effectLst/>
                        </a:rPr>
                        <a:t>client</a:t>
                      </a:r>
                      <a:endParaRPr lang="fr-FR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8100" marR="38100" marT="38100" marB="3810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b="1" dirty="0" smtClean="0">
                          <a:solidFill>
                            <a:schemeClr val="tx1"/>
                          </a:solidFill>
                          <a:effectLst/>
                        </a:rPr>
                        <a:t>SUM(Tarif)</a:t>
                      </a:r>
                      <a:endParaRPr lang="fr-FR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8100" marR="38100" marT="38100" marB="3810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dirty="0">
                          <a:effectLst/>
                        </a:rPr>
                        <a:t>Pierre</a:t>
                      </a:r>
                      <a:endParaRPr lang="fr-FR" sz="1600" b="0" dirty="0">
                        <a:solidFill>
                          <a:srgbClr val="3D3D3D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R="952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dirty="0">
                          <a:effectLst/>
                        </a:rPr>
                        <a:t>262</a:t>
                      </a:r>
                      <a:endParaRPr lang="fr-FR" sz="1600" b="0" dirty="0">
                        <a:solidFill>
                          <a:srgbClr val="3D3D3D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R="95250" marT="57150" marB="571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>
                          <a:effectLst/>
                        </a:rPr>
                        <a:t>Simon</a:t>
                      </a:r>
                      <a:endParaRPr lang="fr-FR" sz="1600" b="0">
                        <a:solidFill>
                          <a:srgbClr val="3D3D3D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R="952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dirty="0">
                          <a:effectLst/>
                        </a:rPr>
                        <a:t>47</a:t>
                      </a:r>
                      <a:endParaRPr lang="fr-FR" sz="1600" b="0" dirty="0">
                        <a:solidFill>
                          <a:srgbClr val="3D3D3D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R="95250" marT="57150" marB="571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>
                          <a:effectLst/>
                        </a:rPr>
                        <a:t>Marie</a:t>
                      </a:r>
                      <a:endParaRPr lang="fr-FR" sz="1600" b="0">
                        <a:solidFill>
                          <a:srgbClr val="3D3D3D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R="952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dirty="0">
                          <a:effectLst/>
                        </a:rPr>
                        <a:t>38</a:t>
                      </a:r>
                      <a:endParaRPr lang="fr-FR" sz="1600" b="0" dirty="0">
                        <a:solidFill>
                          <a:srgbClr val="3D3D3D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R="95250" marT="57150" marB="571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>
                          <a:effectLst/>
                        </a:rPr>
                        <a:t>Marie</a:t>
                      </a:r>
                      <a:endParaRPr lang="fr-FR" sz="1600" b="0">
                        <a:solidFill>
                          <a:srgbClr val="3D3D3D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R="952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dirty="0">
                          <a:effectLst/>
                        </a:rPr>
                        <a:t>38</a:t>
                      </a:r>
                      <a:endParaRPr lang="fr-FR" sz="1600" b="0" dirty="0">
                        <a:solidFill>
                          <a:srgbClr val="3D3D3D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R="95250" marT="57150" marB="571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>
                          <a:effectLst/>
                        </a:rPr>
                        <a:t>Pierre</a:t>
                      </a:r>
                      <a:endParaRPr lang="fr-FR" sz="1600" b="0">
                        <a:solidFill>
                          <a:srgbClr val="3D3D3D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R="952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dirty="0">
                          <a:effectLst/>
                        </a:rPr>
                        <a:t>262</a:t>
                      </a:r>
                      <a:endParaRPr lang="fr-FR" sz="1600" b="0" dirty="0">
                        <a:solidFill>
                          <a:srgbClr val="3D3D3D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R="95250" marT="57150" marB="571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Flèche vers le bas 12"/>
          <p:cNvSpPr/>
          <p:nvPr/>
        </p:nvSpPr>
        <p:spPr>
          <a:xfrm>
            <a:off x="1187624" y="3816916"/>
            <a:ext cx="216024" cy="620196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275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11" grpId="0"/>
      <p:bldP spid="18" grpId="0" animBg="1"/>
      <p:bldP spid="14" grpId="0"/>
      <p:bldP spid="1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Les </a:t>
            </a:r>
            <a:r>
              <a:rPr lang="fr-FR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jointures</a:t>
            </a:r>
            <a:endParaRPr lang="fr-FR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314389"/>
            <a:ext cx="8291264" cy="1036711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Les jointures en SQL permettent d’associer plusieurs tables dans une même requête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8E4-F029-4090-A08E-F22BF3FF8183}" type="slidenum">
              <a:rPr lang="fr-FR" smtClean="0"/>
              <a:t>10</a:t>
            </a:fld>
            <a:endParaRPr lang="fr-FR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61534" y="2091066"/>
            <a:ext cx="7467600" cy="532656"/>
          </a:xfrm>
          <a:prstGeom prst="rect">
            <a:avLst/>
          </a:prstGeom>
        </p:spPr>
        <p:txBody>
          <a:bodyPr vert="horz">
            <a:no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None/>
            </a:pPr>
            <a:r>
              <a:rPr lang="fr-FR" sz="2800" b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Syntaxe:</a:t>
            </a:r>
            <a:endParaRPr lang="fr-FR" sz="2800" b="1" dirty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683568" y="2639701"/>
            <a:ext cx="8064896" cy="1348061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>
            <a:sp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fr-FR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attribut_1, attribut_2,…</a:t>
            </a:r>
            <a:endParaRPr lang="fr-FR" sz="2400" b="1" dirty="0" smtClean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Wingdings 2"/>
              <a:buNone/>
            </a:pPr>
            <a:r>
              <a:rPr lang="fr-FR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fr-FR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nom_table_1, nom_table_2,…</a:t>
            </a:r>
          </a:p>
          <a:p>
            <a:pPr marL="0" indent="0">
              <a:buFont typeface="Wingdings 2"/>
              <a:buNone/>
            </a:pPr>
            <a:r>
              <a:rPr lang="fr-FR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fr-FR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sz="24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nom_table_1.</a:t>
            </a:r>
            <a:r>
              <a:rPr lang="fr-FR" sz="2400" b="1" u="sng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attribut_a</a:t>
            </a:r>
            <a:r>
              <a:rPr lang="fr-FR" sz="24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= nom_table_2.</a:t>
            </a:r>
            <a:r>
              <a:rPr lang="fr-FR" sz="2400" b="1" u="sng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attribut_a</a:t>
            </a: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0" y="4276363"/>
            <a:ext cx="9144000" cy="2320635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>
            <a:sp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fr-FR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attribut_1,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attribut_2</a:t>
            </a:r>
            <a:endParaRPr lang="fr-FR" sz="2000" b="1" dirty="0" smtClean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Wingdings 2"/>
              <a:buNone/>
            </a:pPr>
            <a:r>
              <a:rPr lang="fr-FR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fr-FR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fr-FR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nom_table_1</a:t>
            </a:r>
          </a:p>
          <a:p>
            <a:pPr marL="0" indent="0">
              <a:buFont typeface="Wingdings 2"/>
              <a:buNone/>
            </a:pPr>
            <a:r>
              <a:rPr lang="fr-FR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INNER  </a:t>
            </a:r>
            <a:r>
              <a:rPr lang="fr-FR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JOIN </a:t>
            </a:r>
            <a:r>
              <a:rPr lang="fr-FR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nom_table_2 </a:t>
            </a:r>
            <a:r>
              <a:rPr lang="fr-FR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fr-FR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sz="20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nom_table_1.</a:t>
            </a:r>
            <a:r>
              <a:rPr lang="fr-FR" sz="2000" b="1" u="sng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attribut_a</a:t>
            </a:r>
            <a:r>
              <a:rPr lang="fr-FR" sz="20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fr-FR" sz="20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nom_table_2.</a:t>
            </a:r>
            <a:r>
              <a:rPr lang="fr-FR" sz="2000" b="1" u="sng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attribut_a</a:t>
            </a:r>
          </a:p>
          <a:p>
            <a:pPr marL="0" indent="0">
              <a:buNone/>
            </a:pPr>
            <a:r>
              <a:rPr lang="fr-FR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INNER  JOIN </a:t>
            </a:r>
            <a:r>
              <a:rPr lang="fr-FR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nom_table_3 </a:t>
            </a:r>
            <a:r>
              <a:rPr lang="fr-FR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fr-FR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sz="20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nom_table_2.</a:t>
            </a:r>
            <a:r>
              <a:rPr lang="fr-FR" sz="2000" b="1" u="sng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attribut_b</a:t>
            </a:r>
            <a:r>
              <a:rPr lang="fr-FR" sz="20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fr-FR" sz="20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nom_table_3.</a:t>
            </a:r>
            <a:r>
              <a:rPr lang="fr-FR" sz="2000" b="1" u="sng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attribut_b</a:t>
            </a:r>
            <a:endParaRPr lang="fr-FR" sz="2000" b="1" u="sng" dirty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fr-FR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fr-FR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(condition)</a:t>
            </a:r>
            <a:endParaRPr lang="fr-FR" sz="2000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Wingdings 2"/>
              <a:buNone/>
            </a:pPr>
            <a:endParaRPr lang="fr-FR" sz="2000" b="1" u="sng" dirty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8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8E4-F029-4090-A08E-F22BF3FF8183}" type="slidenum">
              <a:rPr lang="fr-FR" smtClean="0"/>
              <a:t>11</a:t>
            </a:fld>
            <a:endParaRPr lang="fr-FR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241270"/>
              </p:ext>
            </p:extLst>
          </p:nvPr>
        </p:nvGraphicFramePr>
        <p:xfrm>
          <a:off x="827585" y="692696"/>
          <a:ext cx="3024336" cy="15849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78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6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id_client</a:t>
                      </a:r>
                      <a:endParaRPr lang="fr-FR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76200" marB="762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nom_client</a:t>
                      </a:r>
                      <a:endParaRPr lang="fr-FR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76200" marB="7620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899"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76200" marR="76200" marT="76200" marB="7620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Dupont</a:t>
                      </a:r>
                      <a:endParaRPr lang="fr-FR" sz="1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76200" marB="7620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899"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76200" marR="76200" marT="76200" marB="7620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Dubois</a:t>
                      </a:r>
                      <a:endParaRPr lang="fr-FR" sz="1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76200" marB="7620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899"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76200" marR="76200" marT="76200" marB="7620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Leroy</a:t>
                      </a:r>
                      <a:endParaRPr lang="fr-FR" sz="1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76200" marB="7620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648033"/>
              </p:ext>
            </p:extLst>
          </p:nvPr>
        </p:nvGraphicFramePr>
        <p:xfrm>
          <a:off x="4716017" y="764704"/>
          <a:ext cx="3960439" cy="2000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9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10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040">
                <a:tc>
                  <a:txBody>
                    <a:bodyPr/>
                    <a:lstStyle/>
                    <a:p>
                      <a:pPr algn="ctr"/>
                      <a:r>
                        <a:rPr kumimoji="0" lang="fr-FR" sz="1600" b="1" kern="12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id_commande</a:t>
                      </a:r>
                      <a:endParaRPr kumimoji="0" lang="fr-FR" sz="1600" b="1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76200" marR="76200" marT="76200" marB="762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sz="1600" b="1" kern="12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id_client</a:t>
                      </a:r>
                      <a:endParaRPr kumimoji="0" lang="fr-FR" sz="1600" b="1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76200" marR="76200" marT="76200" marB="762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sz="1600" b="1" kern="12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date_commande</a:t>
                      </a:r>
                      <a:endParaRPr kumimoji="0" lang="fr-FR" sz="1600" b="1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76200" marR="76200" marT="76200" marB="7620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40"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76200" marR="76200" marT="76200" marB="762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fr-FR" sz="1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76200" marB="762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26/01/2010</a:t>
                      </a:r>
                    </a:p>
                  </a:txBody>
                  <a:tcPr marL="76200" marR="76200" marT="76200" marB="7620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40"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76200" marR="76200" marT="76200" marB="762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76200" marR="76200" marT="76200" marB="762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26/01/2010</a:t>
                      </a:r>
                    </a:p>
                  </a:txBody>
                  <a:tcPr marL="76200" marR="76200" marT="76200" marB="7620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40"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76200" marR="76200" marT="76200" marB="762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76200" marR="76200" marT="76200" marB="762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28/01/2010</a:t>
                      </a:r>
                    </a:p>
                  </a:txBody>
                  <a:tcPr marL="76200" marR="76200" marT="76200" marB="7620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40"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76200" marR="76200" marT="76200" marB="762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76200" marR="76200" marT="76200" marB="762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28/01/2010</a:t>
                      </a:r>
                    </a:p>
                  </a:txBody>
                  <a:tcPr marL="76200" marR="76200" marT="76200" marB="7620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2699792" y="2275896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Table client </a:t>
            </a:r>
            <a:endParaRPr lang="fr-FR" sz="1600" dirty="0"/>
          </a:p>
        </p:txBody>
      </p:sp>
      <p:sp>
        <p:nvSpPr>
          <p:cNvPr id="9" name="ZoneTexte 8"/>
          <p:cNvSpPr txBox="1"/>
          <p:nvPr/>
        </p:nvSpPr>
        <p:spPr>
          <a:xfrm>
            <a:off x="7164288" y="2819614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Table commande</a:t>
            </a:r>
            <a:endParaRPr lang="fr-FR" sz="1600" dirty="0"/>
          </a:p>
        </p:txBody>
      </p:sp>
      <p:sp>
        <p:nvSpPr>
          <p:cNvPr id="10" name="Rectangle 9"/>
          <p:cNvSpPr/>
          <p:nvPr/>
        </p:nvSpPr>
        <p:spPr>
          <a:xfrm>
            <a:off x="216024" y="2636912"/>
            <a:ext cx="3059832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SELECT * </a:t>
            </a:r>
            <a:endParaRPr lang="fr-FR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FROM  client, commande;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15616" y="260648"/>
            <a:ext cx="6192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rgbClr val="92D050"/>
                </a:solidFill>
              </a:rPr>
              <a:t>Requête : </a:t>
            </a:r>
            <a:r>
              <a:rPr lang="fr-FR" dirty="0" smtClean="0"/>
              <a:t>Afficher </a:t>
            </a:r>
            <a:r>
              <a:rPr lang="fr-FR" dirty="0"/>
              <a:t>la liste des </a:t>
            </a:r>
            <a:r>
              <a:rPr lang="fr-FR" dirty="0" smtClean="0"/>
              <a:t>commandes </a:t>
            </a:r>
            <a:r>
              <a:rPr lang="fr-FR" dirty="0"/>
              <a:t>de chaque client </a:t>
            </a: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987276"/>
              </p:ext>
            </p:extLst>
          </p:nvPr>
        </p:nvGraphicFramePr>
        <p:xfrm>
          <a:off x="1115617" y="3645024"/>
          <a:ext cx="7344817" cy="313579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468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8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86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2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61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4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Id_client</a:t>
                      </a:r>
                      <a:endParaRPr lang="fr-FR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fr-FR" sz="1600" b="1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om_client</a:t>
                      </a:r>
                      <a:endParaRPr lang="fr-FR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Id_commande</a:t>
                      </a:r>
                      <a:endParaRPr lang="fr-FR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Id_client</a:t>
                      </a:r>
                      <a:endParaRPr lang="fr-FR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fr-FR" sz="1600" b="1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ate_commande</a:t>
                      </a:r>
                      <a:endParaRPr lang="fr-FR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7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 err="1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dupont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26/01/2010</a:t>
                      </a:r>
                      <a:endParaRPr lang="fr-FR" sz="14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7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 err="1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dupont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fr-FR" sz="14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26/01/2010</a:t>
                      </a:r>
                      <a:endParaRPr lang="fr-FR" sz="14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7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 err="1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dupont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28/01/2010</a:t>
                      </a:r>
                      <a:endParaRPr lang="fr-FR" sz="14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7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FR" sz="14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 err="1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dupont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fr-FR" sz="14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28/01/2010</a:t>
                      </a:r>
                      <a:endParaRPr lang="fr-FR" sz="14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7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fr-FR" sz="14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 err="1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dubois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26/01/2010</a:t>
                      </a:r>
                      <a:endParaRPr lang="fr-FR" sz="14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7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fr-FR" sz="14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 err="1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dubois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26/01/2010</a:t>
                      </a:r>
                      <a:endParaRPr lang="fr-FR" sz="14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7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fr-FR" sz="14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 err="1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dubois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28/01/2010</a:t>
                      </a:r>
                      <a:endParaRPr lang="fr-FR" sz="14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7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fr-FR" sz="14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 err="1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dubois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28/01/2010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7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fr-FR" sz="14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Leroy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26/01/2010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7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fr-FR" sz="14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Leroy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fr-FR" sz="14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26/01/2010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07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fr-FR" sz="14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Leroy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fr-FR" sz="14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28/01/2010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07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Leroy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fr-FR" sz="14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28/01/2010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274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8E4-F029-4090-A08E-F22BF3FF8183}" type="slidenum">
              <a:rPr lang="fr-FR" smtClean="0"/>
              <a:t>12</a:t>
            </a:fld>
            <a:endParaRPr lang="fr-FR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828036"/>
              </p:ext>
            </p:extLst>
          </p:nvPr>
        </p:nvGraphicFramePr>
        <p:xfrm>
          <a:off x="827585" y="692696"/>
          <a:ext cx="3024336" cy="15849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78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6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id_client</a:t>
                      </a:r>
                      <a:endParaRPr lang="fr-FR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76200" marB="762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nom_client</a:t>
                      </a:r>
                      <a:endParaRPr lang="fr-FR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76200" marB="7620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899"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76200" marR="76200" marT="76200" marB="7620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Dupont</a:t>
                      </a:r>
                      <a:endParaRPr lang="fr-FR" sz="1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76200" marB="7620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899"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76200" marR="76200" marT="76200" marB="7620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Dubois</a:t>
                      </a:r>
                      <a:endParaRPr lang="fr-FR" sz="1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76200" marB="7620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899"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76200" marR="76200" marT="76200" marB="7620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Leroy</a:t>
                      </a:r>
                      <a:endParaRPr lang="fr-FR" sz="1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76200" marB="7620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151347"/>
              </p:ext>
            </p:extLst>
          </p:nvPr>
        </p:nvGraphicFramePr>
        <p:xfrm>
          <a:off x="4716017" y="764704"/>
          <a:ext cx="3960439" cy="2000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9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10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040">
                <a:tc>
                  <a:txBody>
                    <a:bodyPr/>
                    <a:lstStyle/>
                    <a:p>
                      <a:pPr algn="ctr"/>
                      <a:r>
                        <a:rPr kumimoji="0" lang="fr-FR" sz="1600" b="1" kern="12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id_commande</a:t>
                      </a:r>
                      <a:endParaRPr kumimoji="0" lang="fr-FR" sz="1600" b="1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76200" marR="76200" marT="76200" marB="762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sz="1600" b="1" kern="12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id_client</a:t>
                      </a:r>
                      <a:endParaRPr kumimoji="0" lang="fr-FR" sz="1600" b="1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76200" marR="76200" marT="76200" marB="762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sz="1600" b="1" kern="12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date_commande</a:t>
                      </a:r>
                      <a:endParaRPr kumimoji="0" lang="fr-FR" sz="1600" b="1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76200" marR="76200" marT="76200" marB="7620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40"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76200" marR="76200" marT="76200" marB="762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fr-FR" sz="1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76200" marB="762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26/01/2010</a:t>
                      </a:r>
                    </a:p>
                  </a:txBody>
                  <a:tcPr marL="76200" marR="76200" marT="76200" marB="7620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40"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76200" marR="76200" marT="76200" marB="762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76200" marR="76200" marT="76200" marB="762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26/01/2010</a:t>
                      </a:r>
                    </a:p>
                  </a:txBody>
                  <a:tcPr marL="76200" marR="76200" marT="76200" marB="7620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40"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76200" marR="76200" marT="76200" marB="762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76200" marR="76200" marT="76200" marB="762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28/01/2010</a:t>
                      </a:r>
                    </a:p>
                  </a:txBody>
                  <a:tcPr marL="76200" marR="76200" marT="76200" marB="7620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40"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76200" marR="76200" marT="76200" marB="762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76200" marR="76200" marT="76200" marB="762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28/01/2010</a:t>
                      </a:r>
                    </a:p>
                  </a:txBody>
                  <a:tcPr marL="76200" marR="76200" marT="76200" marB="7620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2699792" y="2275896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Table client </a:t>
            </a:r>
            <a:endParaRPr lang="fr-FR" sz="1600" dirty="0"/>
          </a:p>
        </p:txBody>
      </p:sp>
      <p:sp>
        <p:nvSpPr>
          <p:cNvPr id="9" name="ZoneTexte 8"/>
          <p:cNvSpPr txBox="1"/>
          <p:nvPr/>
        </p:nvSpPr>
        <p:spPr>
          <a:xfrm>
            <a:off x="7164288" y="2819614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Table commande</a:t>
            </a:r>
            <a:endParaRPr lang="fr-FR" sz="1600" dirty="0"/>
          </a:p>
        </p:txBody>
      </p:sp>
      <p:sp>
        <p:nvSpPr>
          <p:cNvPr id="10" name="Rectangle 9"/>
          <p:cNvSpPr/>
          <p:nvPr/>
        </p:nvSpPr>
        <p:spPr>
          <a:xfrm>
            <a:off x="114424" y="2636912"/>
            <a:ext cx="4427984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SELECT * </a:t>
            </a:r>
            <a:endParaRPr lang="fr-FR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FROM  client, commande</a:t>
            </a:r>
          </a:p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fr-FR" sz="1600" b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client.id_client</a:t>
            </a:r>
            <a:r>
              <a:rPr lang="fr-FR" sz="1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fr-FR" sz="1600" b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commande.id_client</a:t>
            </a:r>
            <a:r>
              <a:rPr lang="fr-FR" sz="1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6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fr-FR" sz="16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15616" y="260648"/>
            <a:ext cx="6192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rgbClr val="92D050"/>
                </a:solidFill>
              </a:rPr>
              <a:t>Requête : </a:t>
            </a:r>
            <a:r>
              <a:rPr lang="fr-FR" dirty="0" smtClean="0"/>
              <a:t>Afficher </a:t>
            </a:r>
            <a:r>
              <a:rPr lang="fr-FR" dirty="0"/>
              <a:t>la liste des </a:t>
            </a:r>
            <a:r>
              <a:rPr lang="fr-FR" dirty="0" smtClean="0"/>
              <a:t>commandes </a:t>
            </a:r>
            <a:r>
              <a:rPr lang="fr-FR" dirty="0"/>
              <a:t>de chaque client </a:t>
            </a:r>
          </a:p>
        </p:txBody>
      </p:sp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948683"/>
              </p:ext>
            </p:extLst>
          </p:nvPr>
        </p:nvGraphicFramePr>
        <p:xfrm>
          <a:off x="1115617" y="3645024"/>
          <a:ext cx="7344817" cy="313579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468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8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86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2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61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4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Id_client</a:t>
                      </a:r>
                      <a:endParaRPr lang="fr-FR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fr-FR" sz="1600" b="1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om_client</a:t>
                      </a:r>
                      <a:endParaRPr lang="fr-FR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Id_commande</a:t>
                      </a:r>
                      <a:endParaRPr lang="fr-FR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Id_client</a:t>
                      </a:r>
                      <a:endParaRPr lang="fr-FR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fr-FR" sz="1600" b="1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ate_commande</a:t>
                      </a:r>
                      <a:endParaRPr lang="fr-FR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7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 err="1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dupont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26/01/2010</a:t>
                      </a:r>
                      <a:endParaRPr lang="fr-FR" sz="14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7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 err="1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dupont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fr-FR" sz="14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26/01/2010</a:t>
                      </a:r>
                      <a:endParaRPr lang="fr-FR" sz="14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7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 err="1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dupont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28/01/2010</a:t>
                      </a:r>
                      <a:endParaRPr lang="fr-FR" sz="14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7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FR" sz="14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 err="1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dupont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fr-FR" sz="14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28/01/2010</a:t>
                      </a:r>
                      <a:endParaRPr lang="fr-FR" sz="14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7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fr-FR" sz="14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 err="1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dubois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26/01/2010</a:t>
                      </a:r>
                      <a:endParaRPr lang="fr-FR" sz="14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7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fr-FR" sz="14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 err="1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dubois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26/01/2010</a:t>
                      </a:r>
                      <a:endParaRPr lang="fr-FR" sz="14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7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fr-FR" sz="14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 err="1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dubois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28/01/2010</a:t>
                      </a:r>
                      <a:endParaRPr lang="fr-FR" sz="14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7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fr-FR" sz="14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 err="1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dubois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28/01/2010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7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fr-FR" sz="14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Leroy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26/01/2010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7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fr-FR" sz="14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Leroy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fr-FR" sz="14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26/01/2010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07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fr-FR" sz="14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Leroy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fr-FR" sz="14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28/01/2010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07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Leroy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fr-FR" sz="14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28/01/2010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599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8E4-F029-4090-A08E-F22BF3FF8183}" type="slidenum">
              <a:rPr lang="fr-FR" smtClean="0"/>
              <a:t>13</a:t>
            </a:fld>
            <a:endParaRPr lang="fr-FR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70477"/>
              </p:ext>
            </p:extLst>
          </p:nvPr>
        </p:nvGraphicFramePr>
        <p:xfrm>
          <a:off x="827585" y="692696"/>
          <a:ext cx="3024336" cy="15849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78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6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id_client</a:t>
                      </a:r>
                      <a:endParaRPr lang="fr-FR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76200" marB="762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nom_client</a:t>
                      </a:r>
                      <a:endParaRPr lang="fr-FR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76200" marB="7620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899"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76200" marR="76200" marT="76200" marB="7620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Dupont</a:t>
                      </a:r>
                      <a:endParaRPr lang="fr-FR" sz="1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76200" marB="7620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899"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76200" marR="76200" marT="76200" marB="7620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Dubois</a:t>
                      </a:r>
                      <a:endParaRPr lang="fr-FR" sz="1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76200" marB="7620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899"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76200" marR="76200" marT="76200" marB="7620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Leroy</a:t>
                      </a:r>
                      <a:endParaRPr lang="fr-FR" sz="1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76200" marB="7620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714435"/>
              </p:ext>
            </p:extLst>
          </p:nvPr>
        </p:nvGraphicFramePr>
        <p:xfrm>
          <a:off x="4716017" y="764704"/>
          <a:ext cx="3960439" cy="2000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9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10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040">
                <a:tc>
                  <a:txBody>
                    <a:bodyPr/>
                    <a:lstStyle/>
                    <a:p>
                      <a:pPr algn="ctr"/>
                      <a:r>
                        <a:rPr kumimoji="0" lang="fr-FR" sz="1600" b="1" kern="12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id_commande</a:t>
                      </a:r>
                      <a:endParaRPr kumimoji="0" lang="fr-FR" sz="1600" b="1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76200" marR="76200" marT="76200" marB="762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sz="1600" b="1" kern="12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id_client</a:t>
                      </a:r>
                      <a:endParaRPr kumimoji="0" lang="fr-FR" sz="1600" b="1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76200" marR="76200" marT="76200" marB="762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sz="1600" b="1" kern="12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date_commande</a:t>
                      </a:r>
                      <a:endParaRPr kumimoji="0" lang="fr-FR" sz="1600" b="1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76200" marR="76200" marT="76200" marB="7620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40"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76200" marR="76200" marT="76200" marB="762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fr-FR" sz="1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76200" marB="762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26/01/2010</a:t>
                      </a:r>
                    </a:p>
                  </a:txBody>
                  <a:tcPr marL="76200" marR="76200" marT="76200" marB="7620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40"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76200" marR="76200" marT="76200" marB="762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76200" marR="76200" marT="76200" marB="762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26/01/2010</a:t>
                      </a:r>
                    </a:p>
                  </a:txBody>
                  <a:tcPr marL="76200" marR="76200" marT="76200" marB="7620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40"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76200" marR="76200" marT="76200" marB="762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76200" marR="76200" marT="76200" marB="762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28/01/2010</a:t>
                      </a:r>
                    </a:p>
                  </a:txBody>
                  <a:tcPr marL="76200" marR="76200" marT="76200" marB="7620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40"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76200" marR="76200" marT="76200" marB="762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76200" marR="76200" marT="76200" marB="762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28/01/2010</a:t>
                      </a:r>
                    </a:p>
                  </a:txBody>
                  <a:tcPr marL="76200" marR="76200" marT="76200" marB="7620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2699792" y="2275896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Table client </a:t>
            </a:r>
            <a:endParaRPr lang="fr-FR" sz="1600" dirty="0"/>
          </a:p>
        </p:txBody>
      </p:sp>
      <p:sp>
        <p:nvSpPr>
          <p:cNvPr id="9" name="ZoneTexte 8"/>
          <p:cNvSpPr txBox="1"/>
          <p:nvPr/>
        </p:nvSpPr>
        <p:spPr>
          <a:xfrm>
            <a:off x="7164288" y="2819614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Table commande</a:t>
            </a:r>
            <a:endParaRPr lang="fr-FR" sz="1600" dirty="0"/>
          </a:p>
        </p:txBody>
      </p:sp>
      <p:sp>
        <p:nvSpPr>
          <p:cNvPr id="10" name="Rectangle 9"/>
          <p:cNvSpPr/>
          <p:nvPr/>
        </p:nvSpPr>
        <p:spPr>
          <a:xfrm>
            <a:off x="114424" y="2636912"/>
            <a:ext cx="4427984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SELECT * </a:t>
            </a:r>
            <a:endParaRPr lang="fr-FR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FROM  client, commande</a:t>
            </a:r>
          </a:p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fr-FR" sz="1600" b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client.id_client</a:t>
            </a:r>
            <a:r>
              <a:rPr lang="fr-FR" sz="1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fr-FR" sz="1600" b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commande.id_client</a:t>
            </a:r>
            <a:r>
              <a:rPr lang="fr-FR" sz="1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6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fr-FR" sz="16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15616" y="260648"/>
            <a:ext cx="6192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rgbClr val="92D050"/>
                </a:solidFill>
              </a:rPr>
              <a:t>Requête : </a:t>
            </a:r>
            <a:r>
              <a:rPr lang="fr-FR" dirty="0" smtClean="0"/>
              <a:t>Afficher </a:t>
            </a:r>
            <a:r>
              <a:rPr lang="fr-FR" dirty="0"/>
              <a:t>la liste des </a:t>
            </a:r>
            <a:r>
              <a:rPr lang="fr-FR" dirty="0" smtClean="0"/>
              <a:t>commandes </a:t>
            </a:r>
            <a:r>
              <a:rPr lang="fr-FR" dirty="0"/>
              <a:t>de chaque client </a:t>
            </a:r>
          </a:p>
        </p:txBody>
      </p:sp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663613"/>
              </p:ext>
            </p:extLst>
          </p:nvPr>
        </p:nvGraphicFramePr>
        <p:xfrm>
          <a:off x="1115617" y="3645024"/>
          <a:ext cx="7344817" cy="313579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468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8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86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2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61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4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Id_client</a:t>
                      </a:r>
                      <a:endParaRPr lang="fr-FR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fr-FR" sz="1600" b="1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om_client</a:t>
                      </a:r>
                      <a:endParaRPr lang="fr-FR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Id_commande</a:t>
                      </a:r>
                      <a:endParaRPr lang="fr-FR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Id_client</a:t>
                      </a:r>
                      <a:endParaRPr lang="fr-FR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fr-FR" sz="1600" b="1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ate_commande</a:t>
                      </a:r>
                      <a:endParaRPr lang="fr-FR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7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 err="1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dupont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26/01/2010</a:t>
                      </a:r>
                      <a:endParaRPr lang="fr-FR" sz="14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7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 err="1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dupont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26/01/2010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7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 err="1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dupont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28/01/2010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7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FR" sz="14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 err="1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dupont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28/01/2010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7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 err="1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dubois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26/01/2010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7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fr-FR" sz="14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 err="1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dubois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26/01/2010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7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fr-FR" sz="14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 err="1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dubois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28/01/2010</a:t>
                      </a:r>
                      <a:endParaRPr lang="fr-FR" sz="14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7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fr-FR" sz="14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 err="1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dubois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28/01/2010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7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fr-FR" sz="14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Leroy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26/01/2010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7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fr-FR" sz="14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Leroy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fr-FR" sz="14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26/01/2010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07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fr-FR" sz="14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Leroy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fr-FR" sz="14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28/01/2010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07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Leroy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28/01/2010</a:t>
                      </a:r>
                      <a:endParaRPr lang="fr-FR" sz="14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01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8E4-F029-4090-A08E-F22BF3FF8183}" type="slidenum">
              <a:rPr lang="fr-FR" smtClean="0"/>
              <a:t>14</a:t>
            </a:fld>
            <a:endParaRPr lang="fr-FR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679367"/>
              </p:ext>
            </p:extLst>
          </p:nvPr>
        </p:nvGraphicFramePr>
        <p:xfrm>
          <a:off x="323528" y="1203959"/>
          <a:ext cx="3024336" cy="15849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78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6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id_client</a:t>
                      </a:r>
                      <a:endParaRPr lang="fr-FR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76200" marB="762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nom_client</a:t>
                      </a:r>
                      <a:endParaRPr lang="fr-FR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76200" marB="7620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899"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76200" marR="76200" marT="76200" marB="7620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Dupont</a:t>
                      </a:r>
                      <a:endParaRPr lang="fr-FR" sz="1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76200" marB="7620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899"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76200" marR="76200" marT="76200" marB="7620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Dubois</a:t>
                      </a:r>
                      <a:endParaRPr lang="fr-FR" sz="1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76200" marB="7620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899"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76200" marR="76200" marT="76200" marB="7620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Leroy</a:t>
                      </a:r>
                      <a:endParaRPr lang="fr-FR" sz="1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76200" marB="7620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48247"/>
              </p:ext>
            </p:extLst>
          </p:nvPr>
        </p:nvGraphicFramePr>
        <p:xfrm>
          <a:off x="4211960" y="1275967"/>
          <a:ext cx="3960439" cy="2000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9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10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040">
                <a:tc>
                  <a:txBody>
                    <a:bodyPr/>
                    <a:lstStyle/>
                    <a:p>
                      <a:pPr algn="ctr"/>
                      <a:r>
                        <a:rPr kumimoji="0" lang="fr-FR" sz="1600" b="1" kern="12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id_commande</a:t>
                      </a:r>
                      <a:endParaRPr kumimoji="0" lang="fr-FR" sz="1600" b="1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76200" marR="76200" marT="76200" marB="762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sz="1600" b="1" kern="12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id_client</a:t>
                      </a:r>
                      <a:endParaRPr kumimoji="0" lang="fr-FR" sz="1600" b="1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76200" marR="76200" marT="76200" marB="762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sz="1600" b="1" kern="12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date_commande</a:t>
                      </a:r>
                      <a:endParaRPr kumimoji="0" lang="fr-FR" sz="1600" b="1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76200" marR="76200" marT="76200" marB="7620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40"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76200" marR="76200" marT="76200" marB="762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fr-FR" sz="1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76200" marB="762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26/01/2010</a:t>
                      </a:r>
                    </a:p>
                  </a:txBody>
                  <a:tcPr marL="76200" marR="76200" marT="76200" marB="7620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40"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76200" marR="76200" marT="76200" marB="762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76200" marR="76200" marT="76200" marB="762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26/01/2010</a:t>
                      </a:r>
                    </a:p>
                  </a:txBody>
                  <a:tcPr marL="76200" marR="76200" marT="76200" marB="7620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40"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76200" marR="76200" marT="76200" marB="762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76200" marR="76200" marT="76200" marB="762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28/01/2010</a:t>
                      </a:r>
                    </a:p>
                  </a:txBody>
                  <a:tcPr marL="76200" marR="76200" marT="76200" marB="7620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40"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76200" marR="76200" marT="76200" marB="762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76200" marR="76200" marT="76200" marB="762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28/01/2010</a:t>
                      </a:r>
                    </a:p>
                  </a:txBody>
                  <a:tcPr marL="76200" marR="76200" marT="76200" marB="7620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971600" y="2860143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Table client </a:t>
            </a:r>
            <a:endParaRPr lang="fr-FR" sz="1600" dirty="0"/>
          </a:p>
        </p:txBody>
      </p:sp>
      <p:sp>
        <p:nvSpPr>
          <p:cNvPr id="9" name="ZoneTexte 8"/>
          <p:cNvSpPr txBox="1"/>
          <p:nvPr/>
        </p:nvSpPr>
        <p:spPr>
          <a:xfrm>
            <a:off x="5292080" y="3276166"/>
            <a:ext cx="266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Table commande</a:t>
            </a:r>
            <a:endParaRPr lang="fr-FR" sz="1600" dirty="0"/>
          </a:p>
        </p:txBody>
      </p:sp>
      <p:sp>
        <p:nvSpPr>
          <p:cNvPr id="10" name="Rectangle 9"/>
          <p:cNvSpPr/>
          <p:nvPr/>
        </p:nvSpPr>
        <p:spPr>
          <a:xfrm>
            <a:off x="216024" y="3346196"/>
            <a:ext cx="64442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SELECT * </a:t>
            </a:r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FROM  client, commande </a:t>
            </a: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fr-FR" sz="20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client.id_client</a:t>
            </a:r>
            <a:r>
              <a:rPr lang="fr-FR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fr-FR" sz="20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commande.id_client</a:t>
            </a:r>
            <a:r>
              <a:rPr lang="fr-FR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;</a:t>
            </a:r>
          </a:p>
        </p:txBody>
      </p:sp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88048"/>
              </p:ext>
            </p:extLst>
          </p:nvPr>
        </p:nvGraphicFramePr>
        <p:xfrm>
          <a:off x="899592" y="4516328"/>
          <a:ext cx="7249413" cy="1981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091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16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6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2078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id_client</a:t>
                      </a:r>
                      <a:endParaRPr lang="fr-FR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76200" marB="7620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nom_client</a:t>
                      </a:r>
                      <a:endParaRPr lang="fr-FR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76200" marB="7620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sz="1600" b="1" kern="12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id_commande</a:t>
                      </a:r>
                      <a:endParaRPr kumimoji="0" lang="fr-FR" sz="1600" b="1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76200" marR="76200" marT="76200" marB="7620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sz="1600" b="1" kern="12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id_client</a:t>
                      </a:r>
                      <a:endParaRPr kumimoji="0" lang="fr-FR" sz="1600" b="1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76200" marR="76200" marT="76200" marB="7620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sz="1600" b="1" kern="12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date_commande</a:t>
                      </a:r>
                      <a:endParaRPr kumimoji="0" lang="fr-FR" sz="1600" b="1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76200" marR="76200" marT="76200" marB="76200" anchor="b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078"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76200" marR="76200" marT="76200" marB="7620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fr-FR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Dupont</a:t>
                      </a:r>
                    </a:p>
                  </a:txBody>
                  <a:tcPr marL="76200" marR="76200" marT="76200" marB="7620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fr-FR" sz="1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76200" marB="7620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fr-FR" sz="1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76200" marB="7620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26/01/2010</a:t>
                      </a:r>
                    </a:p>
                  </a:txBody>
                  <a:tcPr marL="76200" marR="76200" marT="76200" marB="7620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078"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fr-FR" sz="1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76200" marB="7620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Dupont</a:t>
                      </a:r>
                      <a:endParaRPr lang="fr-FR" sz="1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76200" marB="7620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fr-FR" sz="1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76200" marB="7620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76200" marR="76200" marT="76200" marB="7620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28/01/2010</a:t>
                      </a:r>
                      <a:endParaRPr lang="fr-FR" sz="1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76200" marB="7620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078"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fr-FR" sz="1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76200" marB="7620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Dubois</a:t>
                      </a:r>
                      <a:endParaRPr lang="fr-FR" sz="1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76200" marB="7620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fr-FR" sz="1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76200" marB="7620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fr-FR" sz="1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76200" marB="7620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26/01/2010</a:t>
                      </a:r>
                      <a:endParaRPr lang="fr-FR" sz="1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76200" marB="7620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682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fr-FR" sz="1600" b="1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76200" marB="762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Leroy</a:t>
                      </a:r>
                    </a:p>
                  </a:txBody>
                  <a:tcPr marL="76200" marR="76200" marT="76200" marB="762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76200" marR="76200" marT="76200" marB="762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76200" marR="76200" marT="76200" marB="762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28/01/2010</a:t>
                      </a:r>
                    </a:p>
                  </a:txBody>
                  <a:tcPr marL="76200" marR="76200" marT="76200" marB="7620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1115616" y="611396"/>
            <a:ext cx="6192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rgbClr val="92D050"/>
                </a:solidFill>
              </a:rPr>
              <a:t>Requête : </a:t>
            </a:r>
            <a:r>
              <a:rPr lang="fr-FR" dirty="0" smtClean="0"/>
              <a:t>Afficher </a:t>
            </a:r>
            <a:r>
              <a:rPr lang="fr-FR" dirty="0"/>
              <a:t>la liste des </a:t>
            </a:r>
            <a:r>
              <a:rPr lang="fr-FR" dirty="0" smtClean="0"/>
              <a:t>commandes </a:t>
            </a:r>
            <a:r>
              <a:rPr lang="fr-FR" dirty="0"/>
              <a:t>de chaque client </a:t>
            </a:r>
          </a:p>
        </p:txBody>
      </p:sp>
    </p:spTree>
    <p:extLst>
      <p:ext uri="{BB962C8B-B14F-4D97-AF65-F5344CB8AC3E}">
        <p14:creationId xmlns:p14="http://schemas.microsoft.com/office/powerpoint/2010/main" val="141653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8E4-F029-4090-A08E-F22BF3FF8183}" type="slidenum">
              <a:rPr lang="fr-FR" smtClean="0"/>
              <a:t>15</a:t>
            </a:fld>
            <a:endParaRPr lang="fr-FR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/>
          </p:nvPr>
        </p:nvGraphicFramePr>
        <p:xfrm>
          <a:off x="323528" y="1203959"/>
          <a:ext cx="3024336" cy="15849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78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6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id_client</a:t>
                      </a:r>
                      <a:endParaRPr lang="fr-FR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76200" marB="762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nom_client</a:t>
                      </a:r>
                      <a:endParaRPr lang="fr-FR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76200" marB="7620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899"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76200" marR="76200" marT="76200" marB="7620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Dupont</a:t>
                      </a:r>
                      <a:endParaRPr lang="fr-FR" sz="1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76200" marB="7620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899"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76200" marR="76200" marT="76200" marB="7620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Dubois</a:t>
                      </a:r>
                      <a:endParaRPr lang="fr-FR" sz="1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76200" marB="7620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899"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76200" marR="76200" marT="76200" marB="7620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Leroy</a:t>
                      </a:r>
                      <a:endParaRPr lang="fr-FR" sz="1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76200" marB="7620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/>
          </p:nvPr>
        </p:nvGraphicFramePr>
        <p:xfrm>
          <a:off x="4211960" y="1275967"/>
          <a:ext cx="3960439" cy="2000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9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10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040">
                <a:tc>
                  <a:txBody>
                    <a:bodyPr/>
                    <a:lstStyle/>
                    <a:p>
                      <a:pPr algn="ctr"/>
                      <a:r>
                        <a:rPr kumimoji="0" lang="fr-FR" sz="1600" b="1" kern="12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id_commande</a:t>
                      </a:r>
                      <a:endParaRPr kumimoji="0" lang="fr-FR" sz="1600" b="1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76200" marR="76200" marT="76200" marB="762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sz="1600" b="1" kern="12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id_client</a:t>
                      </a:r>
                      <a:endParaRPr kumimoji="0" lang="fr-FR" sz="1600" b="1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76200" marR="76200" marT="76200" marB="762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sz="1600" b="1" kern="12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date_commande</a:t>
                      </a:r>
                      <a:endParaRPr kumimoji="0" lang="fr-FR" sz="1600" b="1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76200" marR="76200" marT="76200" marB="7620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40"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76200" marR="76200" marT="76200" marB="762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fr-FR" sz="1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76200" marB="762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26/01/2010</a:t>
                      </a:r>
                    </a:p>
                  </a:txBody>
                  <a:tcPr marL="76200" marR="76200" marT="76200" marB="7620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40"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76200" marR="76200" marT="76200" marB="762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76200" marR="76200" marT="76200" marB="762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26/01/2010</a:t>
                      </a:r>
                    </a:p>
                  </a:txBody>
                  <a:tcPr marL="76200" marR="76200" marT="76200" marB="7620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40"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76200" marR="76200" marT="76200" marB="762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76200" marR="76200" marT="76200" marB="762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28/01/2010</a:t>
                      </a:r>
                    </a:p>
                  </a:txBody>
                  <a:tcPr marL="76200" marR="76200" marT="76200" marB="7620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40"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76200" marR="76200" marT="76200" marB="762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76200" marR="76200" marT="76200" marB="762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28/01/2010</a:t>
                      </a:r>
                    </a:p>
                  </a:txBody>
                  <a:tcPr marL="76200" marR="76200" marT="76200" marB="7620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971600" y="2860143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Table client </a:t>
            </a:r>
            <a:endParaRPr lang="fr-FR" sz="1600" dirty="0"/>
          </a:p>
        </p:txBody>
      </p:sp>
      <p:sp>
        <p:nvSpPr>
          <p:cNvPr id="9" name="ZoneTexte 8"/>
          <p:cNvSpPr txBox="1"/>
          <p:nvPr/>
        </p:nvSpPr>
        <p:spPr>
          <a:xfrm>
            <a:off x="5292080" y="3276166"/>
            <a:ext cx="266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Table commande</a:t>
            </a:r>
            <a:endParaRPr lang="fr-FR" sz="1600" dirty="0"/>
          </a:p>
        </p:txBody>
      </p:sp>
      <p:graphicFrame>
        <p:nvGraphicFramePr>
          <p:cNvPr id="13" name="Tableau 12"/>
          <p:cNvGraphicFramePr>
            <a:graphicFrameLocks noGrp="1"/>
          </p:cNvGraphicFramePr>
          <p:nvPr>
            <p:extLst/>
          </p:nvPr>
        </p:nvGraphicFramePr>
        <p:xfrm>
          <a:off x="899592" y="4516328"/>
          <a:ext cx="7249413" cy="1981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091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16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6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2078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id_client</a:t>
                      </a:r>
                      <a:endParaRPr lang="fr-FR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76200" marB="7620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nom_client</a:t>
                      </a:r>
                      <a:endParaRPr lang="fr-FR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76200" marB="7620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sz="1600" b="1" kern="12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id_commande</a:t>
                      </a:r>
                      <a:endParaRPr kumimoji="0" lang="fr-FR" sz="1600" b="1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76200" marR="76200" marT="76200" marB="7620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sz="1600" b="1" kern="12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id_client</a:t>
                      </a:r>
                      <a:endParaRPr kumimoji="0" lang="fr-FR" sz="1600" b="1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76200" marR="76200" marT="76200" marB="7620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sz="1600" b="1" kern="12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date_commande</a:t>
                      </a:r>
                      <a:endParaRPr kumimoji="0" lang="fr-FR" sz="1600" b="1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76200" marR="76200" marT="76200" marB="76200" anchor="b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078"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76200" marR="76200" marT="76200" marB="7620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fr-FR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Dupont</a:t>
                      </a:r>
                    </a:p>
                  </a:txBody>
                  <a:tcPr marL="76200" marR="76200" marT="76200" marB="7620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fr-FR" sz="1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76200" marB="7620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fr-FR" sz="1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76200" marB="7620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26/01/2010</a:t>
                      </a:r>
                    </a:p>
                  </a:txBody>
                  <a:tcPr marL="76200" marR="76200" marT="76200" marB="7620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078"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fr-FR" sz="1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76200" marB="7620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Dupont</a:t>
                      </a:r>
                      <a:endParaRPr lang="fr-FR" sz="1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76200" marB="7620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fr-FR" sz="1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76200" marB="7620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76200" marR="76200" marT="76200" marB="7620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28/01/2010</a:t>
                      </a:r>
                      <a:endParaRPr lang="fr-FR" sz="1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76200" marB="7620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078"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fr-FR" sz="1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76200" marB="7620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Dubois</a:t>
                      </a:r>
                      <a:endParaRPr lang="fr-FR" sz="1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76200" marB="7620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fr-FR" sz="1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76200" marB="7620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fr-FR" sz="1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76200" marB="7620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26/01/2010</a:t>
                      </a:r>
                      <a:endParaRPr lang="fr-FR" sz="1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76200" marB="7620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682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fr-FR" sz="1600" b="1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76200" marB="762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Leroy</a:t>
                      </a:r>
                    </a:p>
                  </a:txBody>
                  <a:tcPr marL="76200" marR="76200" marT="76200" marB="762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76200" marR="76200" marT="76200" marB="762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76200" marR="76200" marT="76200" marB="762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28/01/2010</a:t>
                      </a:r>
                    </a:p>
                  </a:txBody>
                  <a:tcPr marL="76200" marR="76200" marT="76200" marB="7620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1115616" y="611396"/>
            <a:ext cx="6192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rgbClr val="92D050"/>
                </a:solidFill>
              </a:rPr>
              <a:t>Requête : </a:t>
            </a:r>
            <a:r>
              <a:rPr lang="fr-FR" dirty="0" smtClean="0"/>
              <a:t>Afficher </a:t>
            </a:r>
            <a:r>
              <a:rPr lang="fr-FR" dirty="0"/>
              <a:t>la liste des </a:t>
            </a:r>
            <a:r>
              <a:rPr lang="fr-FR" dirty="0" smtClean="0"/>
              <a:t>commandes </a:t>
            </a:r>
            <a:r>
              <a:rPr lang="fr-FR" dirty="0"/>
              <a:t>de chaque client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6024" y="3346196"/>
            <a:ext cx="64442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SELECT * </a:t>
            </a:r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FROM  client, commande </a:t>
            </a: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fr-FR" sz="20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client.id_client</a:t>
            </a:r>
            <a:r>
              <a:rPr lang="fr-FR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fr-FR" sz="20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commande.id_client</a:t>
            </a:r>
            <a:r>
              <a:rPr lang="fr-FR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;</a:t>
            </a:r>
          </a:p>
        </p:txBody>
      </p:sp>
    </p:spTree>
    <p:extLst>
      <p:ext uri="{BB962C8B-B14F-4D97-AF65-F5344CB8AC3E}">
        <p14:creationId xmlns:p14="http://schemas.microsoft.com/office/powerpoint/2010/main" val="211495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8E4-F029-4090-A08E-F22BF3FF8183}" type="slidenum">
              <a:rPr lang="fr-FR" smtClean="0"/>
              <a:t>16</a:t>
            </a:fld>
            <a:endParaRPr lang="fr-FR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/>
          </p:nvPr>
        </p:nvGraphicFramePr>
        <p:xfrm>
          <a:off x="323528" y="1203959"/>
          <a:ext cx="3024336" cy="15849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78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6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id_client</a:t>
                      </a:r>
                      <a:endParaRPr lang="fr-FR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76200" marB="762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nom_client</a:t>
                      </a:r>
                      <a:endParaRPr lang="fr-FR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76200" marB="7620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899"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76200" marR="76200" marT="76200" marB="7620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Dupont</a:t>
                      </a:r>
                      <a:endParaRPr lang="fr-FR" sz="1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76200" marB="7620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899"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76200" marR="76200" marT="76200" marB="7620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Dubois</a:t>
                      </a:r>
                      <a:endParaRPr lang="fr-FR" sz="1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76200" marB="7620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899"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76200" marR="76200" marT="76200" marB="7620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Leroy</a:t>
                      </a:r>
                      <a:endParaRPr lang="fr-FR" sz="1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76200" marB="7620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/>
          </p:nvPr>
        </p:nvGraphicFramePr>
        <p:xfrm>
          <a:off x="4211960" y="1275967"/>
          <a:ext cx="3960439" cy="2000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9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10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040">
                <a:tc>
                  <a:txBody>
                    <a:bodyPr/>
                    <a:lstStyle/>
                    <a:p>
                      <a:pPr algn="ctr"/>
                      <a:r>
                        <a:rPr kumimoji="0" lang="fr-FR" sz="1600" b="1" kern="12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id_commande</a:t>
                      </a:r>
                      <a:endParaRPr kumimoji="0" lang="fr-FR" sz="1600" b="1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76200" marR="76200" marT="76200" marB="762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sz="1600" b="1" kern="12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id_client</a:t>
                      </a:r>
                      <a:endParaRPr kumimoji="0" lang="fr-FR" sz="1600" b="1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76200" marR="76200" marT="76200" marB="762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sz="1600" b="1" kern="12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date_commande</a:t>
                      </a:r>
                      <a:endParaRPr kumimoji="0" lang="fr-FR" sz="1600" b="1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76200" marR="76200" marT="76200" marB="7620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40"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76200" marR="76200" marT="76200" marB="762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fr-FR" sz="1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76200" marB="762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26/01/2010</a:t>
                      </a:r>
                    </a:p>
                  </a:txBody>
                  <a:tcPr marL="76200" marR="76200" marT="76200" marB="7620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40"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76200" marR="76200" marT="76200" marB="762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76200" marR="76200" marT="76200" marB="762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26/01/2010</a:t>
                      </a:r>
                    </a:p>
                  </a:txBody>
                  <a:tcPr marL="76200" marR="76200" marT="76200" marB="7620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40"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76200" marR="76200" marT="76200" marB="762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76200" marR="76200" marT="76200" marB="762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28/01/2010</a:t>
                      </a:r>
                    </a:p>
                  </a:txBody>
                  <a:tcPr marL="76200" marR="76200" marT="76200" marB="7620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40"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76200" marR="76200" marT="76200" marB="762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76200" marR="76200" marT="76200" marB="762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28/01/2010</a:t>
                      </a:r>
                    </a:p>
                  </a:txBody>
                  <a:tcPr marL="76200" marR="76200" marT="76200" marB="7620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971600" y="2860143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Table client </a:t>
            </a:r>
            <a:endParaRPr lang="fr-FR" sz="1600" dirty="0"/>
          </a:p>
        </p:txBody>
      </p:sp>
      <p:sp>
        <p:nvSpPr>
          <p:cNvPr id="9" name="ZoneTexte 8"/>
          <p:cNvSpPr txBox="1"/>
          <p:nvPr/>
        </p:nvSpPr>
        <p:spPr>
          <a:xfrm>
            <a:off x="5292080" y="3276166"/>
            <a:ext cx="266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Table commande</a:t>
            </a:r>
            <a:endParaRPr lang="fr-FR" sz="1600" dirty="0"/>
          </a:p>
        </p:txBody>
      </p:sp>
      <p:graphicFrame>
        <p:nvGraphicFramePr>
          <p:cNvPr id="13" name="Tableau 12"/>
          <p:cNvGraphicFramePr>
            <a:graphicFrameLocks noGrp="1"/>
          </p:cNvGraphicFramePr>
          <p:nvPr>
            <p:extLst/>
          </p:nvPr>
        </p:nvGraphicFramePr>
        <p:xfrm>
          <a:off x="899592" y="4516328"/>
          <a:ext cx="7249413" cy="1981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091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16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6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2078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id_client</a:t>
                      </a:r>
                      <a:endParaRPr lang="fr-FR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76200" marB="7620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nom_client</a:t>
                      </a:r>
                      <a:endParaRPr lang="fr-FR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76200" marB="7620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sz="1600" b="1" kern="12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id_commande</a:t>
                      </a:r>
                      <a:endParaRPr kumimoji="0" lang="fr-FR" sz="1600" b="1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76200" marR="76200" marT="76200" marB="7620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sz="1600" b="1" kern="12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id_client</a:t>
                      </a:r>
                      <a:endParaRPr kumimoji="0" lang="fr-FR" sz="1600" b="1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76200" marR="76200" marT="76200" marB="7620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sz="1600" b="1" kern="12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date_commande</a:t>
                      </a:r>
                      <a:endParaRPr kumimoji="0" lang="fr-FR" sz="1600" b="1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76200" marR="76200" marT="76200" marB="76200" anchor="b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078"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76200" marR="76200" marT="76200" marB="7620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fr-FR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Dupont</a:t>
                      </a:r>
                    </a:p>
                  </a:txBody>
                  <a:tcPr marL="76200" marR="76200" marT="76200" marB="7620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fr-FR" sz="1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76200" marB="7620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fr-FR" sz="1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76200" marB="7620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26/01/2010</a:t>
                      </a:r>
                    </a:p>
                  </a:txBody>
                  <a:tcPr marL="76200" marR="76200" marT="76200" marB="7620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078"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fr-FR" sz="1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76200" marB="7620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Dupont</a:t>
                      </a:r>
                      <a:endParaRPr lang="fr-FR" sz="1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76200" marB="7620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fr-FR" sz="1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76200" marB="7620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76200" marR="76200" marT="76200" marB="7620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28/01/2010</a:t>
                      </a:r>
                      <a:endParaRPr lang="fr-FR" sz="1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76200" marB="7620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078"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fr-FR" sz="1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76200" marB="7620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Dubois</a:t>
                      </a:r>
                      <a:endParaRPr lang="fr-FR" sz="1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76200" marB="7620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fr-FR" sz="1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76200" marB="7620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fr-FR" sz="1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76200" marB="7620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26/01/2010</a:t>
                      </a:r>
                      <a:endParaRPr lang="fr-FR" sz="1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76200" marB="7620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682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fr-FR" sz="1600" b="1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76200" marB="762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Leroy</a:t>
                      </a:r>
                    </a:p>
                  </a:txBody>
                  <a:tcPr marL="76200" marR="76200" marT="76200" marB="762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76200" marR="76200" marT="76200" marB="762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76200" marR="76200" marT="76200" marB="762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28/01/2010</a:t>
                      </a:r>
                    </a:p>
                  </a:txBody>
                  <a:tcPr marL="76200" marR="76200" marT="76200" marB="7620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1115616" y="611396"/>
            <a:ext cx="6192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rgbClr val="92D050"/>
                </a:solidFill>
              </a:rPr>
              <a:t>Requête : </a:t>
            </a:r>
            <a:r>
              <a:rPr lang="fr-FR" dirty="0" smtClean="0"/>
              <a:t>Afficher </a:t>
            </a:r>
            <a:r>
              <a:rPr lang="fr-FR" dirty="0"/>
              <a:t>la liste des </a:t>
            </a:r>
            <a:r>
              <a:rPr lang="fr-FR" dirty="0" smtClean="0"/>
              <a:t>commandes </a:t>
            </a:r>
            <a:r>
              <a:rPr lang="fr-FR" dirty="0"/>
              <a:t>de chaque client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6023" y="3346196"/>
            <a:ext cx="79329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 * </a:t>
            </a:r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client</a:t>
            </a:r>
          </a:p>
          <a:p>
            <a:r>
              <a:rPr lang="fr-FR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INNER JOIN 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commande</a:t>
            </a:r>
            <a:r>
              <a:rPr lang="fr-FR" sz="2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fr-FR" sz="2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client.id_client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commande.id_client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8555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8E4-F029-4090-A08E-F22BF3FF8183}" type="slidenum">
              <a:rPr lang="fr-FR" smtClean="0"/>
              <a:t>17</a:t>
            </a:fld>
            <a:endParaRPr lang="fr-FR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Les </a:t>
            </a:r>
            <a:r>
              <a:rPr lang="fr-FR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jointures</a:t>
            </a:r>
            <a:endParaRPr lang="fr-FR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9606" y="4342245"/>
            <a:ext cx="79329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 * </a:t>
            </a:r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client </a:t>
            </a:r>
            <a:r>
              <a:rPr lang="fr-F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r>
              <a:rPr lang="fr-FR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INNER JOIN 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commande</a:t>
            </a:r>
            <a:r>
              <a:rPr lang="fr-FR" sz="2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com</a:t>
            </a:r>
            <a:r>
              <a:rPr lang="fr-FR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fr-FR" sz="2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b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fr-FR" sz="20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.id_client</a:t>
            </a:r>
            <a:r>
              <a:rPr lang="fr-FR" sz="2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fr-FR" sz="20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com</a:t>
            </a:r>
            <a:r>
              <a:rPr lang="fr-FR" sz="20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.id_client</a:t>
            </a:r>
            <a:r>
              <a:rPr lang="fr-FR" sz="2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  <p:sp>
        <p:nvSpPr>
          <p:cNvPr id="7" name="Rectangle 6"/>
          <p:cNvSpPr/>
          <p:nvPr/>
        </p:nvSpPr>
        <p:spPr>
          <a:xfrm>
            <a:off x="323528" y="1524411"/>
            <a:ext cx="64442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 * </a:t>
            </a:r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 client, commande </a:t>
            </a:r>
          </a:p>
          <a:p>
            <a:r>
              <a:rPr lang="fr-FR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client.id_client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commande.id_client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;</a:t>
            </a:r>
          </a:p>
        </p:txBody>
      </p:sp>
      <p:sp>
        <p:nvSpPr>
          <p:cNvPr id="8" name="Rectangle 7"/>
          <p:cNvSpPr/>
          <p:nvPr/>
        </p:nvSpPr>
        <p:spPr>
          <a:xfrm>
            <a:off x="376909" y="2933328"/>
            <a:ext cx="79329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 * </a:t>
            </a:r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client</a:t>
            </a:r>
          </a:p>
          <a:p>
            <a:r>
              <a:rPr lang="fr-FR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INNER JOIN 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commande</a:t>
            </a:r>
            <a:r>
              <a:rPr lang="fr-FR" sz="2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fr-FR" sz="2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client.id_client</a:t>
            </a:r>
            <a:r>
              <a:rPr lang="fr-FR" sz="2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fr-FR" sz="20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commande.id_client</a:t>
            </a:r>
            <a:r>
              <a:rPr lang="fr-FR" sz="2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;</a:t>
            </a:r>
          </a:p>
        </p:txBody>
      </p:sp>
    </p:spTree>
    <p:extLst>
      <p:ext uri="{BB962C8B-B14F-4D97-AF65-F5344CB8AC3E}">
        <p14:creationId xmlns:p14="http://schemas.microsoft.com/office/powerpoint/2010/main" val="122306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38027"/>
            <a:ext cx="7467600" cy="1143000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Application </a:t>
            </a:r>
            <a:endParaRPr lang="fr-FR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978662"/>
            <a:ext cx="7467600" cy="1498446"/>
          </a:xfrm>
        </p:spPr>
        <p:txBody>
          <a:bodyPr>
            <a:noAutofit/>
          </a:bodyPr>
          <a:lstStyle/>
          <a:p>
            <a:pPr marL="36576" indent="0">
              <a:buNone/>
            </a:pPr>
            <a:r>
              <a:rPr lang="fr-FR" sz="1800" b="1" dirty="0" smtClean="0">
                <a:latin typeface="Times New Roman" pitchFamily="18" charset="0"/>
                <a:cs typeface="Times New Roman" pitchFamily="18" charset="0"/>
              </a:rPr>
              <a:t>Soit les </a:t>
            </a:r>
            <a:r>
              <a:rPr lang="fr-FR" sz="1800" b="1" dirty="0" err="1" smtClean="0">
                <a:latin typeface="Times New Roman" pitchFamily="18" charset="0"/>
                <a:cs typeface="Times New Roman" pitchFamily="18" charset="0"/>
              </a:rPr>
              <a:t>troix</a:t>
            </a:r>
            <a:r>
              <a:rPr lang="fr-FR" sz="1800" b="1" dirty="0" smtClean="0">
                <a:latin typeface="Times New Roman" pitchFamily="18" charset="0"/>
                <a:cs typeface="Times New Roman" pitchFamily="18" charset="0"/>
              </a:rPr>
              <a:t> relations suivantes: </a:t>
            </a:r>
          </a:p>
          <a:p>
            <a:pPr marL="265113" indent="0">
              <a:buNone/>
            </a:pPr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Clients(</a:t>
            </a:r>
            <a:r>
              <a:rPr lang="fr-FR" sz="1800" b="1" i="1" u="sng" dirty="0" err="1" smtClean="0">
                <a:latin typeface="Times New Roman" pitchFamily="18" charset="0"/>
                <a:cs typeface="Times New Roman" pitchFamily="18" charset="0"/>
              </a:rPr>
              <a:t>Num_cl</a:t>
            </a:r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1800" dirty="0">
                <a:latin typeface="Times New Roman" pitchFamily="18" charset="0"/>
                <a:cs typeface="Times New Roman" pitchFamily="18" charset="0"/>
              </a:rPr>
              <a:t>Nom, Prénom, </a:t>
            </a:r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Cp</a:t>
            </a:r>
            <a:r>
              <a:rPr lang="fr-FR" sz="1800" dirty="0">
                <a:latin typeface="Times New Roman" pitchFamily="18" charset="0"/>
                <a:cs typeface="Times New Roman" pitchFamily="18" charset="0"/>
              </a:rPr>
              <a:t>, Ville, Téléphone) </a:t>
            </a:r>
            <a:endParaRPr lang="fr-FR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265113" indent="0">
              <a:buNone/>
            </a:pPr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Articles(</a:t>
            </a:r>
            <a:r>
              <a:rPr lang="fr-FR" sz="1800" b="1" i="1" u="sng" dirty="0" err="1" smtClean="0">
                <a:latin typeface="Times New Roman" pitchFamily="18" charset="0"/>
                <a:cs typeface="Times New Roman" pitchFamily="18" charset="0"/>
              </a:rPr>
              <a:t>Num_art</a:t>
            </a:r>
            <a:r>
              <a:rPr lang="fr-FR" sz="1800" dirty="0">
                <a:latin typeface="Times New Roman" pitchFamily="18" charset="0"/>
                <a:cs typeface="Times New Roman" pitchFamily="18" charset="0"/>
              </a:rPr>
              <a:t>, Désignation, Catégorie, Prix) </a:t>
            </a:r>
          </a:p>
          <a:p>
            <a:pPr marL="265113" indent="0">
              <a:buNone/>
            </a:pPr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Achats</a:t>
            </a:r>
            <a:r>
              <a:rPr lang="fr-FR" sz="1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fr-FR" sz="1800" b="1" u="sng" dirty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fr-FR" sz="1800" b="1" u="sng" dirty="0" err="1" smtClean="0">
                <a:latin typeface="Times New Roman" pitchFamily="18" charset="0"/>
                <a:cs typeface="Times New Roman" pitchFamily="18" charset="0"/>
              </a:rPr>
              <a:t>Num_cl</a:t>
            </a:r>
            <a:r>
              <a:rPr lang="fr-FR" sz="1800" b="1" u="sng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1800" b="1" u="sng" dirty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fr-FR" sz="1800" b="1" u="sng" dirty="0" err="1" smtClean="0">
                <a:latin typeface="Times New Roman" pitchFamily="18" charset="0"/>
                <a:cs typeface="Times New Roman" pitchFamily="18" charset="0"/>
              </a:rPr>
              <a:t>Num_art</a:t>
            </a:r>
            <a:r>
              <a:rPr lang="fr-FR" sz="1800" dirty="0">
                <a:latin typeface="Times New Roman" pitchFamily="18" charset="0"/>
                <a:cs typeface="Times New Roman" pitchFamily="18" charset="0"/>
              </a:rPr>
              <a:t>, Date, </a:t>
            </a:r>
            <a:r>
              <a:rPr lang="fr-FR" sz="1800" dirty="0" err="1">
                <a:latin typeface="Times New Roman" pitchFamily="18" charset="0"/>
                <a:cs typeface="Times New Roman" pitchFamily="18" charset="0"/>
              </a:rPr>
              <a:t>Qté</a:t>
            </a:r>
            <a:r>
              <a:rPr lang="fr-FR" sz="1800" dirty="0">
                <a:latin typeface="Times New Roman" pitchFamily="18" charset="0"/>
                <a:cs typeface="Times New Roman" pitchFamily="18" charset="0"/>
              </a:rPr>
              <a:t>)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8E4-F029-4090-A08E-F22BF3FF8183}" type="slidenum">
              <a:rPr lang="fr-FR" smtClean="0"/>
              <a:t>18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86881" y="2320315"/>
            <a:ext cx="864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Afficher les noms et prénoms des clients ayant acheté un article le 30 février 2009. 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800" y="2850235"/>
            <a:ext cx="7037784" cy="13234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SELECT Nom, </a:t>
            </a:r>
            <a:r>
              <a:rPr lang="fr-FR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Prénom </a:t>
            </a:r>
          </a:p>
          <a:p>
            <a:r>
              <a:rPr lang="fr-FR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fr-FR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Clients </a:t>
            </a:r>
            <a:endParaRPr lang="fr-FR" sz="20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INNER JOIN Achats ON </a:t>
            </a:r>
            <a:r>
              <a:rPr lang="fr-FR" sz="20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Clients.Num_cl</a:t>
            </a:r>
            <a:r>
              <a:rPr lang="fr-FR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fr-FR" sz="20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Achats.Num_cl</a:t>
            </a:r>
            <a:r>
              <a:rPr lang="fr-FR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fr-FR" sz="2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fr-FR" sz="20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Achats.Date</a:t>
            </a:r>
            <a:r>
              <a:rPr lang="fr-FR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fr-FR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’30/02/2009’;</a:t>
            </a:r>
          </a:p>
        </p:txBody>
      </p:sp>
      <p:sp>
        <p:nvSpPr>
          <p:cNvPr id="8" name="Rectangle 7"/>
          <p:cNvSpPr/>
          <p:nvPr/>
        </p:nvSpPr>
        <p:spPr>
          <a:xfrm>
            <a:off x="179512" y="4643844"/>
            <a:ext cx="8892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Afficher le nom, le prénom des clients ainsi que la quantité et désignation des produits achetés. </a:t>
            </a:r>
          </a:p>
        </p:txBody>
      </p:sp>
      <p:sp>
        <p:nvSpPr>
          <p:cNvPr id="9" name="Rectangle 8"/>
          <p:cNvSpPr/>
          <p:nvPr/>
        </p:nvSpPr>
        <p:spPr>
          <a:xfrm>
            <a:off x="385324" y="5278747"/>
            <a:ext cx="8064895" cy="13234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SELECT Nom, Prénom, </a:t>
            </a:r>
            <a:r>
              <a:rPr lang="fr-FR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Qté</a:t>
            </a:r>
            <a:r>
              <a:rPr lang="fr-FR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Désignation</a:t>
            </a:r>
          </a:p>
          <a:p>
            <a:r>
              <a:rPr lang="fr-FR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FROM Clients  C</a:t>
            </a:r>
          </a:p>
          <a:p>
            <a:r>
              <a:rPr lang="fr-FR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INNER </a:t>
            </a:r>
            <a:r>
              <a:rPr lang="fr-FR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JOIN Achats </a:t>
            </a:r>
            <a:r>
              <a:rPr lang="fr-FR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A ON </a:t>
            </a:r>
            <a:r>
              <a:rPr lang="fr-FR" sz="20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C.Num_cl</a:t>
            </a:r>
            <a:r>
              <a:rPr lang="fr-FR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fr-FR" sz="20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A.Num_cl</a:t>
            </a:r>
            <a:endParaRPr lang="fr-FR" sz="2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INNER JOIN </a:t>
            </a:r>
            <a:r>
              <a:rPr lang="fr-FR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Articles AR  ON </a:t>
            </a:r>
            <a:r>
              <a:rPr lang="fr-FR" sz="20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A.Num_art</a:t>
            </a:r>
            <a:r>
              <a:rPr lang="fr-FR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fr-FR" sz="20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AR.Num_art</a:t>
            </a:r>
            <a:r>
              <a:rPr lang="fr-FR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0001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Les sous­ requêtes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3196952"/>
          </a:xfrm>
        </p:spPr>
        <p:txBody>
          <a:bodyPr>
            <a:normAutofit/>
          </a:bodyPr>
          <a:lstStyle/>
          <a:p>
            <a:pPr algn="just"/>
            <a:r>
              <a:rPr lang="fr-FR" sz="2800" dirty="0" smtClean="0">
                <a:latin typeface="Times New Roman" pitchFamily="18" charset="0"/>
                <a:ea typeface="+mj-ea"/>
                <a:cs typeface="Times New Roman" pitchFamily="18" charset="0"/>
              </a:rPr>
              <a:t>Appelées </a:t>
            </a:r>
            <a:r>
              <a:rPr lang="fr-FR" sz="2800" dirty="0">
                <a:latin typeface="Times New Roman" pitchFamily="18" charset="0"/>
                <a:ea typeface="+mj-ea"/>
                <a:cs typeface="Times New Roman" pitchFamily="18" charset="0"/>
              </a:rPr>
              <a:t>aussi requêtes </a:t>
            </a:r>
            <a:r>
              <a:rPr lang="fr-FR" sz="2800" dirty="0" smtClean="0">
                <a:latin typeface="Times New Roman" pitchFamily="18" charset="0"/>
                <a:ea typeface="+mj-ea"/>
                <a:cs typeface="Times New Roman" pitchFamily="18" charset="0"/>
              </a:rPr>
              <a:t>imbriquées</a:t>
            </a:r>
          </a:p>
          <a:p>
            <a:pPr algn="just"/>
            <a:endParaRPr lang="fr-FR" sz="28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algn="just"/>
            <a:r>
              <a:rPr lang="fr-FR" sz="2800" dirty="0" smtClean="0">
                <a:latin typeface="Times New Roman" pitchFamily="18" charset="0"/>
                <a:ea typeface="+mj-ea"/>
                <a:cs typeface="Times New Roman" pitchFamily="18" charset="0"/>
              </a:rPr>
              <a:t>Permettent </a:t>
            </a:r>
            <a:r>
              <a:rPr lang="fr-FR" sz="2800" dirty="0">
                <a:latin typeface="Times New Roman" pitchFamily="18" charset="0"/>
                <a:ea typeface="+mj-ea"/>
                <a:cs typeface="Times New Roman" pitchFamily="18" charset="0"/>
              </a:rPr>
              <a:t>de réaliser de façon élégante des traitements </a:t>
            </a:r>
            <a:r>
              <a:rPr lang="fr-FR" sz="2800" dirty="0" smtClean="0">
                <a:latin typeface="Times New Roman" pitchFamily="18" charset="0"/>
                <a:ea typeface="+mj-ea"/>
                <a:cs typeface="Times New Roman" pitchFamily="18" charset="0"/>
              </a:rPr>
              <a:t>qui </a:t>
            </a:r>
            <a:r>
              <a:rPr lang="fr-FR" sz="2800" dirty="0">
                <a:latin typeface="Times New Roman" pitchFamily="18" charset="0"/>
                <a:ea typeface="+mj-ea"/>
                <a:cs typeface="Times New Roman" pitchFamily="18" charset="0"/>
              </a:rPr>
              <a:t>pourraient s’avérer fastidieux voir difficilement réalisable à l’aide de plusieurs requêtes simples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8E4-F029-4090-A08E-F22BF3FF8183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463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Le regroupement </a:t>
            </a:r>
            <a:endParaRPr lang="fr-FR" sz="48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8E4-F029-4090-A08E-F22BF3FF8183}" type="slidenum">
              <a:rPr lang="fr-FR" smtClean="0"/>
              <a:t>2</a:t>
            </a:fld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07504" y="1384900"/>
            <a:ext cx="417646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baseline="30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er </a:t>
            </a:r>
            <a:r>
              <a:rPr lang="en-US" sz="2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essai</a:t>
            </a:r>
            <a:r>
              <a:rPr lang="en-US" sz="2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: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nom_cl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sum(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arif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achat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; </a:t>
            </a:r>
            <a:endParaRPr lang="fr-FR" sz="2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031244"/>
              </p:ext>
            </p:extLst>
          </p:nvPr>
        </p:nvGraphicFramePr>
        <p:xfrm>
          <a:off x="899592" y="2564904"/>
          <a:ext cx="2304256" cy="21107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90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b="1" dirty="0">
                          <a:solidFill>
                            <a:schemeClr val="tx1"/>
                          </a:solidFill>
                          <a:effectLst/>
                        </a:rPr>
                        <a:t>client</a:t>
                      </a:r>
                      <a:endParaRPr lang="fr-FR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8100" marR="38100" marT="38100" marB="3810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b="1" dirty="0" smtClean="0">
                          <a:solidFill>
                            <a:schemeClr val="tx1"/>
                          </a:solidFill>
                          <a:effectLst/>
                        </a:rPr>
                        <a:t>SUM(Tarif)</a:t>
                      </a:r>
                      <a:endParaRPr lang="fr-FR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8100" marR="38100" marT="38100" marB="3810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dirty="0">
                          <a:effectLst/>
                        </a:rPr>
                        <a:t>Pierre</a:t>
                      </a:r>
                      <a:endParaRPr lang="fr-FR" sz="1600" b="0" dirty="0">
                        <a:solidFill>
                          <a:srgbClr val="3D3D3D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R="952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dirty="0">
                          <a:effectLst/>
                        </a:rPr>
                        <a:t>262</a:t>
                      </a:r>
                      <a:endParaRPr lang="fr-FR" sz="1600" b="0" dirty="0">
                        <a:solidFill>
                          <a:srgbClr val="3D3D3D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R="95250" marT="57150" marB="571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>
                          <a:effectLst/>
                        </a:rPr>
                        <a:t>Simon</a:t>
                      </a:r>
                      <a:endParaRPr lang="fr-FR" sz="1600" b="0">
                        <a:solidFill>
                          <a:srgbClr val="3D3D3D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R="952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dirty="0">
                          <a:effectLst/>
                        </a:rPr>
                        <a:t>47</a:t>
                      </a:r>
                      <a:endParaRPr lang="fr-FR" sz="1600" b="0" dirty="0">
                        <a:solidFill>
                          <a:srgbClr val="3D3D3D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R="95250" marT="57150" marB="571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>
                          <a:effectLst/>
                        </a:rPr>
                        <a:t>Marie</a:t>
                      </a:r>
                      <a:endParaRPr lang="fr-FR" sz="1600" b="0">
                        <a:solidFill>
                          <a:srgbClr val="3D3D3D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R="952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dirty="0">
                          <a:effectLst/>
                        </a:rPr>
                        <a:t>38</a:t>
                      </a:r>
                      <a:endParaRPr lang="fr-FR" sz="1600" b="0" dirty="0">
                        <a:solidFill>
                          <a:srgbClr val="3D3D3D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R="95250" marT="57150" marB="571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>
                          <a:effectLst/>
                        </a:rPr>
                        <a:t>Marie</a:t>
                      </a:r>
                      <a:endParaRPr lang="fr-FR" sz="1600" b="0">
                        <a:solidFill>
                          <a:srgbClr val="3D3D3D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R="952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dirty="0">
                          <a:effectLst/>
                        </a:rPr>
                        <a:t>38</a:t>
                      </a:r>
                      <a:endParaRPr lang="fr-FR" sz="1600" b="0" dirty="0">
                        <a:solidFill>
                          <a:srgbClr val="3D3D3D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R="95250" marT="57150" marB="571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dirty="0">
                          <a:effectLst/>
                        </a:rPr>
                        <a:t>Pierre</a:t>
                      </a:r>
                      <a:endParaRPr lang="fr-FR" sz="1600" b="0" dirty="0">
                        <a:solidFill>
                          <a:srgbClr val="3D3D3D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R="952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dirty="0">
                          <a:effectLst/>
                        </a:rPr>
                        <a:t>262</a:t>
                      </a:r>
                      <a:endParaRPr lang="fr-FR" sz="1600" b="0" dirty="0">
                        <a:solidFill>
                          <a:srgbClr val="3D3D3D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R="95250" marT="57150" marB="571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Ellipse 8"/>
          <p:cNvSpPr/>
          <p:nvPr/>
        </p:nvSpPr>
        <p:spPr>
          <a:xfrm>
            <a:off x="866488" y="2924944"/>
            <a:ext cx="79208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827584" y="4365104"/>
            <a:ext cx="79208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827584" y="3645024"/>
            <a:ext cx="792088" cy="288032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842824" y="3982204"/>
            <a:ext cx="792088" cy="288032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2195736" y="3625592"/>
            <a:ext cx="504056" cy="64464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2188880" y="2916188"/>
            <a:ext cx="504056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2180496" y="4342244"/>
            <a:ext cx="504056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146" name="Picture 2" descr="Afficher l'image d'origine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333353"/>
            <a:ext cx="1919340" cy="259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258325"/>
              </p:ext>
            </p:extLst>
          </p:nvPr>
        </p:nvGraphicFramePr>
        <p:xfrm>
          <a:off x="6084168" y="2753856"/>
          <a:ext cx="2873474" cy="1516380"/>
        </p:xfrm>
        <a:graphic>
          <a:graphicData uri="http://schemas.openxmlformats.org/drawingml/2006/table">
            <a:tbl>
              <a:tblPr/>
              <a:tblGrid>
                <a:gridCol w="1110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0284"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client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smtClean="0"/>
                        <a:t>Coût</a:t>
                      </a:r>
                      <a:r>
                        <a:rPr lang="fr-FR" b="1" baseline="0" dirty="0" smtClean="0"/>
                        <a:t> </a:t>
                      </a:r>
                      <a:r>
                        <a:rPr lang="fr-FR" b="1" dirty="0" smtClean="0"/>
                        <a:t>d’achat 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fr-FR" b="0" dirty="0">
                          <a:solidFill>
                            <a:srgbClr val="3D3D3D"/>
                          </a:solidFill>
                          <a:effectLst/>
                          <a:latin typeface="inherit"/>
                        </a:rPr>
                        <a:t>Pierre</a:t>
                      </a:r>
                    </a:p>
                  </a:txBody>
                  <a:tcPr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b="0" dirty="0">
                          <a:solidFill>
                            <a:srgbClr val="3D3D3D"/>
                          </a:solidFill>
                          <a:effectLst/>
                          <a:latin typeface="inherit"/>
                        </a:rPr>
                        <a:t>262</a:t>
                      </a:r>
                    </a:p>
                  </a:txBody>
                  <a:tcPr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fr-FR" b="0">
                          <a:solidFill>
                            <a:srgbClr val="3D3D3D"/>
                          </a:solidFill>
                          <a:effectLst/>
                          <a:latin typeface="inherit"/>
                        </a:rPr>
                        <a:t>Simon</a:t>
                      </a:r>
                    </a:p>
                  </a:txBody>
                  <a:tcPr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b="0" dirty="0">
                          <a:solidFill>
                            <a:srgbClr val="3D3D3D"/>
                          </a:solidFill>
                          <a:effectLst/>
                          <a:latin typeface="inherit"/>
                        </a:rPr>
                        <a:t>47</a:t>
                      </a:r>
                    </a:p>
                  </a:txBody>
                  <a:tcPr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fr-FR" b="0" dirty="0">
                          <a:solidFill>
                            <a:srgbClr val="3D3D3D"/>
                          </a:solidFill>
                          <a:effectLst/>
                          <a:latin typeface="inherit"/>
                        </a:rPr>
                        <a:t>Marie</a:t>
                      </a:r>
                    </a:p>
                  </a:txBody>
                  <a:tcPr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b="0" dirty="0">
                          <a:solidFill>
                            <a:srgbClr val="3D3D3D"/>
                          </a:solidFill>
                          <a:effectLst/>
                          <a:latin typeface="inherit"/>
                        </a:rPr>
                        <a:t>38</a:t>
                      </a:r>
                    </a:p>
                  </a:txBody>
                  <a:tcPr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467544" y="5301208"/>
            <a:ext cx="576064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nom_cl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sum(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arif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</a:t>
            </a:r>
            <a:endParaRPr lang="en-US" sz="22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FROM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achat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GROUP BY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nom_cl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; </a:t>
            </a:r>
            <a:endParaRPr lang="fr-FR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7504" y="4931876"/>
            <a:ext cx="1095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  <a:endParaRPr lang="fr-FR" sz="2000" b="1" u="sng" dirty="0">
              <a:solidFill>
                <a:srgbClr val="FFFF00"/>
              </a:solidFill>
            </a:endParaRPr>
          </a:p>
        </p:txBody>
      </p:sp>
      <p:sp>
        <p:nvSpPr>
          <p:cNvPr id="23" name="Flèche droite 22"/>
          <p:cNvSpPr/>
          <p:nvPr/>
        </p:nvSpPr>
        <p:spPr>
          <a:xfrm>
            <a:off x="4283968" y="5855206"/>
            <a:ext cx="792088" cy="216024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24" name="Tableau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847502"/>
              </p:ext>
            </p:extLst>
          </p:nvPr>
        </p:nvGraphicFramePr>
        <p:xfrm>
          <a:off x="6516216" y="5131931"/>
          <a:ext cx="2376264" cy="1516380"/>
        </p:xfrm>
        <a:graphic>
          <a:graphicData uri="http://schemas.openxmlformats.org/drawingml/2006/table">
            <a:tbl>
              <a:tblPr/>
              <a:tblGrid>
                <a:gridCol w="1188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fr-FR" b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client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b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SUM(tarif)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fr-FR" b="0" dirty="0">
                          <a:solidFill>
                            <a:srgbClr val="3D3D3D"/>
                          </a:solidFill>
                          <a:effectLst/>
                          <a:latin typeface="inherit"/>
                        </a:rPr>
                        <a:t>Pierre</a:t>
                      </a:r>
                    </a:p>
                  </a:txBody>
                  <a:tcPr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b="0">
                          <a:solidFill>
                            <a:srgbClr val="3D3D3D"/>
                          </a:solidFill>
                          <a:effectLst/>
                          <a:latin typeface="inherit"/>
                        </a:rPr>
                        <a:t>262</a:t>
                      </a:r>
                    </a:p>
                  </a:txBody>
                  <a:tcPr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fr-FR" b="0" dirty="0">
                          <a:solidFill>
                            <a:srgbClr val="3D3D3D"/>
                          </a:solidFill>
                          <a:effectLst/>
                          <a:latin typeface="inherit"/>
                        </a:rPr>
                        <a:t>Simon</a:t>
                      </a:r>
                    </a:p>
                  </a:txBody>
                  <a:tcPr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b="0">
                          <a:solidFill>
                            <a:srgbClr val="3D3D3D"/>
                          </a:solidFill>
                          <a:effectLst/>
                          <a:latin typeface="inherit"/>
                        </a:rPr>
                        <a:t>47</a:t>
                      </a:r>
                    </a:p>
                  </a:txBody>
                  <a:tcPr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fr-FR" b="0" dirty="0">
                          <a:solidFill>
                            <a:srgbClr val="3D3D3D"/>
                          </a:solidFill>
                          <a:effectLst/>
                          <a:latin typeface="inherit"/>
                        </a:rPr>
                        <a:t>Marie</a:t>
                      </a:r>
                    </a:p>
                  </a:txBody>
                  <a:tcPr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b="0" dirty="0">
                          <a:solidFill>
                            <a:srgbClr val="3D3D3D"/>
                          </a:solidFill>
                          <a:effectLst/>
                          <a:latin typeface="inherit"/>
                        </a:rPr>
                        <a:t>38</a:t>
                      </a:r>
                    </a:p>
                  </a:txBody>
                  <a:tcPr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8656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15" grpId="0"/>
      <p:bldP spid="22" grpId="0"/>
      <p:bldP spid="2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8E4-F029-4090-A08E-F22BF3FF8183}" type="slidenum">
              <a:rPr lang="fr-FR" smtClean="0">
                <a:latin typeface="Times New Roman" pitchFamily="18" charset="0"/>
                <a:cs typeface="Times New Roman" pitchFamily="18" charset="0"/>
              </a:rPr>
              <a:t>20</a:t>
            </a:fld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6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  <a:r>
              <a:rPr lang="fr-FR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</a:br>
            <a:endParaRPr lang="fr-FR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457200" y="1484784"/>
            <a:ext cx="7467600" cy="110872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36576" indent="0">
              <a:buNone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Soit les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troix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relations suivantes: </a:t>
            </a:r>
          </a:p>
          <a:p>
            <a:pPr marL="265113" indent="0">
              <a:buNone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Clients(</a:t>
            </a:r>
            <a:r>
              <a:rPr lang="fr-FR" sz="2000" b="1" i="1" u="sng" dirty="0" err="1" smtClean="0">
                <a:latin typeface="Times New Roman" pitchFamily="18" charset="0"/>
                <a:cs typeface="Times New Roman" pitchFamily="18" charset="0"/>
              </a:rPr>
              <a:t>Num_cl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Nom, Prénom,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Cp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, Ville, Téléphone) </a:t>
            </a:r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65113" indent="0">
              <a:buNone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Articles(</a:t>
            </a:r>
            <a:r>
              <a:rPr lang="fr-FR" sz="2000" b="1" i="1" u="sng" dirty="0" err="1" smtClean="0">
                <a:latin typeface="Times New Roman" pitchFamily="18" charset="0"/>
                <a:cs typeface="Times New Roman" pitchFamily="18" charset="0"/>
              </a:rPr>
              <a:t>Num_art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, Désignation, Catégorie, Prix) </a:t>
            </a:r>
          </a:p>
          <a:p>
            <a:pPr marL="265113" indent="0">
              <a:buNone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Achats</a:t>
            </a:r>
            <a:r>
              <a:rPr lang="fr-FR" sz="20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fr-FR" sz="2000" b="1" u="sng" dirty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fr-FR" sz="2000" b="1" u="sng" dirty="0" err="1" smtClean="0">
                <a:latin typeface="Times New Roman" pitchFamily="18" charset="0"/>
                <a:cs typeface="Times New Roman" pitchFamily="18" charset="0"/>
              </a:rPr>
              <a:t>Num_cl</a:t>
            </a:r>
            <a:r>
              <a:rPr lang="fr-FR" sz="2000" b="1" u="sng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000" b="1" u="sng" dirty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fr-FR" sz="2000" b="1" u="sng" dirty="0" err="1" smtClean="0">
                <a:latin typeface="Times New Roman" pitchFamily="18" charset="0"/>
                <a:cs typeface="Times New Roman" pitchFamily="18" charset="0"/>
              </a:rPr>
              <a:t>Num_art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, Date, </a:t>
            </a:r>
            <a:r>
              <a:rPr lang="fr-FR" sz="2000" dirty="0" err="1">
                <a:latin typeface="Times New Roman" pitchFamily="18" charset="0"/>
                <a:cs typeface="Times New Roman" pitchFamily="18" charset="0"/>
              </a:rPr>
              <a:t>Qté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) </a:t>
            </a:r>
          </a:p>
        </p:txBody>
      </p:sp>
      <p:sp>
        <p:nvSpPr>
          <p:cNvPr id="8" name="Rectangle 7"/>
          <p:cNvSpPr/>
          <p:nvPr/>
        </p:nvSpPr>
        <p:spPr>
          <a:xfrm>
            <a:off x="323528" y="2708920"/>
            <a:ext cx="7028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Lister les achats du client « D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ubois» ( numéro d’ article, date  et quantité) 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1560" y="3031792"/>
            <a:ext cx="5328592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en-US" dirty="0" err="1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Num_art</a:t>
            </a: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, Date, </a:t>
            </a:r>
            <a:r>
              <a:rPr lang="en-US" dirty="0" err="1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Qté</a:t>
            </a:r>
            <a:endParaRPr lang="en-US" dirty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dirty="0" err="1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Achats</a:t>
            </a:r>
            <a:endParaRPr lang="en-US" dirty="0" smtClean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dirty="0" err="1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NumCli</a:t>
            </a: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 =</a:t>
            </a:r>
            <a:endParaRPr lang="en-US" dirty="0" smtClean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1520" y="4715852"/>
            <a:ext cx="8352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Nous désirons connaître les articles de prix supérieur au prix moyen de tous les articles.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1560" y="5120024"/>
            <a:ext cx="4824536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SELECT *</a:t>
            </a:r>
          </a:p>
          <a:p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FROM Articles</a:t>
            </a:r>
          </a:p>
          <a:p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WHERE Prix &gt; 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fr-FR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55776" y="3581325"/>
            <a:ext cx="33843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NumCli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FROM Clients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Nom = ’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 Dubois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’);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89820" y="559098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 SELECT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AVG(PRIX)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            FROM Articles);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itre 1"/>
          <p:cNvSpPr txBox="1">
            <a:spLocks/>
          </p:cNvSpPr>
          <p:nvPr/>
        </p:nvSpPr>
        <p:spPr>
          <a:xfrm>
            <a:off x="609600" y="4270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6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Les sous­ requêtes</a:t>
            </a:r>
            <a:endParaRPr lang="fr-FR" sz="16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68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2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8E4-F029-4090-A08E-F22BF3FF8183}" type="slidenum">
              <a:rPr lang="fr-FR" smtClean="0">
                <a:latin typeface="Times New Roman" pitchFamily="18" charset="0"/>
                <a:cs typeface="Times New Roman" pitchFamily="18" charset="0"/>
              </a:rPr>
              <a:t>21</a:t>
            </a:fld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457200" y="-14225"/>
            <a:ext cx="7467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Application </a:t>
            </a:r>
            <a:r>
              <a:rPr lang="fr-FR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</a:br>
            <a:endParaRPr lang="fr-FR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457200" y="1268760"/>
            <a:ext cx="7467600" cy="110872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36576" indent="0">
              <a:buNone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Soit les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troix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relations suivantes: </a:t>
            </a:r>
          </a:p>
          <a:p>
            <a:pPr marL="265113" indent="0">
              <a:buNone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Clients(</a:t>
            </a:r>
            <a:r>
              <a:rPr lang="fr-FR" sz="2000" b="1" i="1" u="sng" dirty="0" err="1" smtClean="0">
                <a:latin typeface="Times New Roman" pitchFamily="18" charset="0"/>
                <a:cs typeface="Times New Roman" pitchFamily="18" charset="0"/>
              </a:rPr>
              <a:t>Num_cl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Nom, Prénom,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Cp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, Ville, Téléphone) </a:t>
            </a:r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65113" indent="0">
              <a:buNone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Articles(</a:t>
            </a:r>
            <a:r>
              <a:rPr lang="fr-FR" sz="2000" b="1" i="1" u="sng" dirty="0" err="1" smtClean="0">
                <a:latin typeface="Times New Roman" pitchFamily="18" charset="0"/>
                <a:cs typeface="Times New Roman" pitchFamily="18" charset="0"/>
              </a:rPr>
              <a:t>Num_art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, Désignation, Catégorie, Prix) </a:t>
            </a:r>
          </a:p>
          <a:p>
            <a:pPr marL="265113" indent="0">
              <a:buNone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Achats</a:t>
            </a:r>
            <a:r>
              <a:rPr lang="fr-FR" sz="20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fr-FR" sz="2000" b="1" u="sng" dirty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fr-FR" sz="2000" b="1" u="sng" dirty="0" err="1" smtClean="0">
                <a:latin typeface="Times New Roman" pitchFamily="18" charset="0"/>
                <a:cs typeface="Times New Roman" pitchFamily="18" charset="0"/>
              </a:rPr>
              <a:t>Num_cl</a:t>
            </a:r>
            <a:r>
              <a:rPr lang="fr-FR" sz="2000" b="1" u="sng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000" b="1" u="sng" dirty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fr-FR" sz="2000" b="1" u="sng" dirty="0" err="1" smtClean="0">
                <a:latin typeface="Times New Roman" pitchFamily="18" charset="0"/>
                <a:cs typeface="Times New Roman" pitchFamily="18" charset="0"/>
              </a:rPr>
              <a:t>Num_art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, Date, </a:t>
            </a:r>
            <a:r>
              <a:rPr lang="fr-FR" sz="2000" dirty="0" err="1">
                <a:latin typeface="Times New Roman" pitchFamily="18" charset="0"/>
                <a:cs typeface="Times New Roman" pitchFamily="18" charset="0"/>
              </a:rPr>
              <a:t>Qté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) </a:t>
            </a:r>
          </a:p>
        </p:txBody>
      </p:sp>
      <p:sp>
        <p:nvSpPr>
          <p:cNvPr id="2" name="Rectangle 1"/>
          <p:cNvSpPr/>
          <p:nvPr/>
        </p:nvSpPr>
        <p:spPr>
          <a:xfrm>
            <a:off x="611560" y="2492896"/>
            <a:ext cx="6984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rgbClr val="FFFF00"/>
                </a:solidFill>
              </a:rPr>
              <a:t>Maintenant, observons la puissance de </a:t>
            </a:r>
            <a:r>
              <a:rPr lang="fr-FR" b="1" dirty="0" smtClean="0">
                <a:solidFill>
                  <a:srgbClr val="FFFF00"/>
                </a:solidFill>
              </a:rPr>
              <a:t>sous ­</a:t>
            </a:r>
            <a:r>
              <a:rPr lang="fr-FR" b="1" dirty="0">
                <a:solidFill>
                  <a:srgbClr val="FFFF00"/>
                </a:solidFill>
              </a:rPr>
              <a:t>requêtes. 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520" y="2852936"/>
            <a:ext cx="849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Afficher les noms et prénoms des  clients 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habitant  la  même  ville  que  le  client  numéro  2  et  ayant  acheté  des  articles  de  prix  supérieur  à  15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euros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528" y="3530039"/>
            <a:ext cx="8352928" cy="31393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SELECT Nom, Prénom</a:t>
            </a:r>
          </a:p>
          <a:p>
            <a:r>
              <a:rPr lang="fr-FR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FROM Clients, Achats</a:t>
            </a:r>
          </a:p>
          <a:p>
            <a:r>
              <a:rPr lang="fr-FR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fr-FR" dirty="0" err="1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Clients.Ville</a:t>
            </a:r>
            <a:r>
              <a:rPr lang="fr-FR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fr-FR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fr-FR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SELECT Ville</a:t>
            </a:r>
          </a:p>
          <a:p>
            <a:r>
              <a:rPr lang="fr-FR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		         FROM Clients</a:t>
            </a:r>
          </a:p>
          <a:p>
            <a:r>
              <a:rPr lang="fr-FR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		         WHERE </a:t>
            </a:r>
            <a:r>
              <a:rPr lang="fr-FR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NumCli</a:t>
            </a:r>
            <a:r>
              <a:rPr lang="fr-FR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=2</a:t>
            </a:r>
            <a:r>
              <a:rPr lang="fr-FR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fr-FR" sz="24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fr-FR" sz="2400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fr-FR" sz="24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fr-FR" sz="2400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3528" y="5284365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fr-FR" dirty="0" err="1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Clients.NumCli</a:t>
            </a:r>
            <a:r>
              <a:rPr lang="fr-FR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fr-FR" dirty="0" err="1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Achats.NumCli</a:t>
            </a:r>
            <a:endParaRPr lang="fr-FR" dirty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fr-FR" dirty="0" err="1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Achats.NumArt</a:t>
            </a:r>
            <a:r>
              <a:rPr lang="fr-FR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fr-FR" sz="2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fr-FR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fr-FR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NumArt</a:t>
            </a:r>
            <a:endParaRPr lang="fr-FR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		          FROM Articles</a:t>
            </a:r>
          </a:p>
          <a:p>
            <a:r>
              <a:rPr lang="fr-FR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	 	          WHERE Prix&gt;15</a:t>
            </a:r>
            <a:r>
              <a:rPr lang="fr-FR" sz="2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fr-FR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Les sous­ requêtes</a:t>
            </a:r>
            <a:endParaRPr lang="fr-FR" sz="20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12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166" y="2217959"/>
            <a:ext cx="7467600" cy="1498644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8E4-F029-4090-A08E-F22BF3FF8183}" type="slidenum">
              <a:rPr lang="fr-FR" smtClean="0"/>
              <a:t>22</a:t>
            </a:fld>
            <a:endParaRPr lang="fr-FR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539552" y="63572"/>
            <a:ext cx="7467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53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Application </a:t>
            </a:r>
            <a:r>
              <a:rPr lang="fr-FR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22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Les sous­ requêtes</a:t>
            </a:r>
            <a:br>
              <a:rPr lang="fr-FR" sz="22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</a:br>
            <a:endParaRPr lang="fr-FR" sz="22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57" y="3840980"/>
            <a:ext cx="7451735" cy="294620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888" y="1607613"/>
            <a:ext cx="5427267" cy="485969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691" y="1062627"/>
            <a:ext cx="8748464" cy="28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27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Utilisation du mot clé EXISTS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2513" y="1209323"/>
            <a:ext cx="8219256" cy="1408594"/>
          </a:xfrm>
        </p:spPr>
        <p:txBody>
          <a:bodyPr>
            <a:noAutofit/>
          </a:bodyPr>
          <a:lstStyle/>
          <a:p>
            <a:pPr marL="36576" indent="0">
              <a:buNone/>
            </a:pPr>
            <a:r>
              <a:rPr lang="fr-FR" sz="1800" dirty="0">
                <a:cs typeface="Times New Roman" pitchFamily="18" charset="0"/>
              </a:rPr>
              <a:t>Le mot clé </a:t>
            </a:r>
            <a:r>
              <a:rPr lang="fr-FR" sz="1800" b="1" dirty="0">
                <a:solidFill>
                  <a:srgbClr val="0070C0"/>
                </a:solidFill>
                <a:cs typeface="Times New Roman" pitchFamily="18" charset="0"/>
              </a:rPr>
              <a:t>EXISTS</a:t>
            </a:r>
            <a:r>
              <a:rPr lang="fr-FR" sz="1800" dirty="0">
                <a:cs typeface="Times New Roman" pitchFamily="18" charset="0"/>
              </a:rPr>
              <a:t> permet de tester </a:t>
            </a:r>
            <a:r>
              <a:rPr lang="fr-FR" sz="1800" dirty="0" smtClean="0">
                <a:cs typeface="Times New Roman" pitchFamily="18" charset="0"/>
              </a:rPr>
              <a:t>qu’une sous ­</a:t>
            </a:r>
            <a:r>
              <a:rPr lang="fr-FR" sz="1800" dirty="0">
                <a:cs typeface="Times New Roman" pitchFamily="18" charset="0"/>
              </a:rPr>
              <a:t>requête renvoie un </a:t>
            </a:r>
            <a:r>
              <a:rPr lang="fr-FR" sz="1800" dirty="0" smtClean="0">
                <a:cs typeface="Times New Roman" pitchFamily="18" charset="0"/>
              </a:rPr>
              <a:t>résultat,</a:t>
            </a:r>
          </a:p>
          <a:p>
            <a:pPr marL="36576" indent="0">
              <a:buNone/>
            </a:pPr>
            <a:endParaRPr lang="fr-FR" sz="1800" dirty="0" smtClean="0">
              <a:cs typeface="Times New Roman" pitchFamily="18" charset="0"/>
            </a:endParaRPr>
          </a:p>
          <a:p>
            <a:r>
              <a:rPr lang="fr-FR" sz="1800" b="1" dirty="0">
                <a:solidFill>
                  <a:srgbClr val="FFFF00"/>
                </a:solidFill>
              </a:rPr>
              <a:t>EXISTS </a:t>
            </a:r>
            <a:r>
              <a:rPr lang="fr-FR" sz="1800" dirty="0"/>
              <a:t>teste simplement si la requête interne retourne une ligne</a:t>
            </a:r>
            <a:r>
              <a:rPr lang="fr-FR" sz="1800" dirty="0" smtClean="0"/>
              <a:t>.</a:t>
            </a:r>
          </a:p>
          <a:p>
            <a:r>
              <a:rPr lang="fr-FR" sz="1800" b="1" dirty="0" smtClean="0">
                <a:solidFill>
                  <a:srgbClr val="FFFF00"/>
                </a:solidFill>
              </a:rPr>
              <a:t>NOT </a:t>
            </a:r>
            <a:r>
              <a:rPr lang="fr-FR" sz="1800" b="1" dirty="0">
                <a:solidFill>
                  <a:srgbClr val="FFFF00"/>
                </a:solidFill>
              </a:rPr>
              <a:t>EXISTS </a:t>
            </a:r>
            <a:r>
              <a:rPr lang="fr-FR" sz="1800" dirty="0"/>
              <a:t>teste si la </a:t>
            </a:r>
            <a:r>
              <a:rPr lang="fr-FR" sz="1800" dirty="0" smtClean="0"/>
              <a:t>requête interne </a:t>
            </a:r>
            <a:r>
              <a:rPr lang="fr-FR" sz="1800" dirty="0"/>
              <a:t>ne retourne aucun résultat.</a:t>
            </a:r>
            <a:endParaRPr lang="fr-FR" sz="1800" dirty="0"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8E4-F029-4090-A08E-F22BF3FF8183}" type="slidenum">
              <a:rPr lang="fr-FR" smtClean="0"/>
              <a:t>23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115616" y="4365104"/>
            <a:ext cx="78488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Afficher la liste de tous les clients si l’un d’eux habite Aurillac. 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251520" y="2392288"/>
            <a:ext cx="7467600" cy="53265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None/>
            </a:pPr>
            <a:r>
              <a:rPr lang="fr-FR" sz="24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Exemple:</a:t>
            </a:r>
            <a:endParaRPr lang="fr-FR" sz="2400" dirty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5576" y="4913704"/>
            <a:ext cx="5256584" cy="18466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fr-FR" dirty="0" err="1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Num_cl</a:t>
            </a:r>
            <a:r>
              <a:rPr lang="fr-FR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Nom, Prénom</a:t>
            </a:r>
          </a:p>
          <a:p>
            <a:r>
              <a:rPr lang="fr-FR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FROM Clients</a:t>
            </a:r>
          </a:p>
          <a:p>
            <a:r>
              <a:rPr lang="fr-FR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fr-FR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EXISTS</a:t>
            </a:r>
          </a:p>
          <a:p>
            <a:endParaRPr lang="fr-FR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fr-FR" sz="2000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fr-FR" dirty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488776" y="2924944"/>
            <a:ext cx="7467600" cy="11087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>
            <a:normAutofit fontScale="85000" lnSpcReduction="20000"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Font typeface="Wingdings 2"/>
              <a:buNone/>
            </a:pPr>
            <a:r>
              <a:rPr lang="fr-FR" sz="2000" smtClean="0">
                <a:latin typeface="Times New Roman" pitchFamily="18" charset="0"/>
                <a:cs typeface="Times New Roman" pitchFamily="18" charset="0"/>
              </a:rPr>
              <a:t>Soit les troix relations suivantes: </a:t>
            </a:r>
          </a:p>
          <a:p>
            <a:pPr marL="265113" indent="0">
              <a:buFont typeface="Wingdings 2"/>
              <a:buNone/>
            </a:pPr>
            <a:r>
              <a:rPr lang="fr-FR" sz="2000" smtClean="0">
                <a:latin typeface="Times New Roman" pitchFamily="18" charset="0"/>
                <a:cs typeface="Times New Roman" pitchFamily="18" charset="0"/>
              </a:rPr>
              <a:t>Clients(</a:t>
            </a:r>
            <a:r>
              <a:rPr lang="fr-FR" sz="2000" b="1" i="1" u="sng" smtClean="0">
                <a:latin typeface="Times New Roman" pitchFamily="18" charset="0"/>
                <a:cs typeface="Times New Roman" pitchFamily="18" charset="0"/>
              </a:rPr>
              <a:t>Num_cl</a:t>
            </a:r>
            <a:r>
              <a:rPr lang="fr-FR" sz="2000" smtClean="0">
                <a:latin typeface="Times New Roman" pitchFamily="18" charset="0"/>
                <a:cs typeface="Times New Roman" pitchFamily="18" charset="0"/>
              </a:rPr>
              <a:t>, Nom, Prénom, Cp, Ville, Téléphone) </a:t>
            </a:r>
          </a:p>
          <a:p>
            <a:pPr marL="265113" indent="0">
              <a:buFont typeface="Wingdings 2"/>
              <a:buNone/>
            </a:pPr>
            <a:r>
              <a:rPr lang="fr-FR" sz="2000" smtClean="0">
                <a:latin typeface="Times New Roman" pitchFamily="18" charset="0"/>
                <a:cs typeface="Times New Roman" pitchFamily="18" charset="0"/>
              </a:rPr>
              <a:t>Articles(</a:t>
            </a:r>
            <a:r>
              <a:rPr lang="fr-FR" sz="2000" b="1" i="1" u="sng" smtClean="0">
                <a:latin typeface="Times New Roman" pitchFamily="18" charset="0"/>
                <a:cs typeface="Times New Roman" pitchFamily="18" charset="0"/>
              </a:rPr>
              <a:t>Num_art</a:t>
            </a:r>
            <a:r>
              <a:rPr lang="fr-FR" sz="2000" smtClean="0">
                <a:latin typeface="Times New Roman" pitchFamily="18" charset="0"/>
                <a:cs typeface="Times New Roman" pitchFamily="18" charset="0"/>
              </a:rPr>
              <a:t>, Désignation, Catégorie, Prix) </a:t>
            </a:r>
          </a:p>
          <a:p>
            <a:pPr marL="265113" indent="0">
              <a:buFont typeface="Wingdings 2"/>
              <a:buNone/>
            </a:pPr>
            <a:r>
              <a:rPr lang="fr-FR" sz="2000" smtClean="0">
                <a:latin typeface="Times New Roman" pitchFamily="18" charset="0"/>
                <a:cs typeface="Times New Roman" pitchFamily="18" charset="0"/>
              </a:rPr>
              <a:t>Achats</a:t>
            </a:r>
            <a:r>
              <a:rPr lang="fr-FR" sz="2000" b="1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fr-FR" sz="2000" b="1" u="sng" smtClean="0">
                <a:latin typeface="Times New Roman" pitchFamily="18" charset="0"/>
                <a:cs typeface="Times New Roman" pitchFamily="18" charset="0"/>
              </a:rPr>
              <a:t>#Num_cl, #Num_art</a:t>
            </a:r>
            <a:r>
              <a:rPr lang="fr-FR" sz="2000" smtClean="0">
                <a:latin typeface="Times New Roman" pitchFamily="18" charset="0"/>
                <a:cs typeface="Times New Roman" pitchFamily="18" charset="0"/>
              </a:rPr>
              <a:t>, Date, Qté) </a:t>
            </a:r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55776" y="5530006"/>
            <a:ext cx="31683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(Select *</a:t>
            </a:r>
          </a:p>
          <a:p>
            <a:r>
              <a:rPr lang="fr-FR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fr-FR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Clients</a:t>
            </a:r>
          </a:p>
          <a:p>
            <a:r>
              <a:rPr lang="fr-FR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fr-FR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Ville=’Aurillac</a:t>
            </a:r>
            <a:r>
              <a:rPr lang="fr-FR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’)</a:t>
            </a:r>
            <a:r>
              <a:rPr lang="fr-FR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fr-FR" dirty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1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Utilisation du mot clé EXISTS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8E4-F029-4090-A08E-F22BF3FF8183}" type="slidenum">
              <a:rPr lang="fr-FR" smtClean="0"/>
              <a:t>24</a:t>
            </a:fld>
            <a:endParaRPr lang="fr-FR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251520" y="1556792"/>
            <a:ext cx="7467600" cy="53265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None/>
            </a:pPr>
            <a:r>
              <a:rPr lang="fr-FR" sz="20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Exemple:</a:t>
            </a:r>
            <a:endParaRPr lang="fr-FR" sz="2000" dirty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5576" y="4441175"/>
            <a:ext cx="5256584" cy="15081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fr-FR" dirty="0" err="1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Num_cl</a:t>
            </a:r>
            <a:r>
              <a:rPr lang="fr-FR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Nom, Prénom</a:t>
            </a:r>
          </a:p>
          <a:p>
            <a:r>
              <a:rPr lang="fr-FR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FROM Clients</a:t>
            </a:r>
          </a:p>
          <a:p>
            <a:r>
              <a:rPr lang="fr-FR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fr-FR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NOT </a:t>
            </a:r>
            <a:r>
              <a:rPr lang="fr-FR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EXISTS</a:t>
            </a:r>
            <a:r>
              <a:rPr lang="fr-FR" sz="20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(Select *</a:t>
            </a:r>
          </a:p>
          <a:p>
            <a:r>
              <a:rPr lang="fr-FR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		FROM </a:t>
            </a:r>
            <a:r>
              <a:rPr lang="fr-FR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Clients</a:t>
            </a:r>
          </a:p>
          <a:p>
            <a:r>
              <a:rPr lang="fr-FR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		WHERE </a:t>
            </a:r>
            <a:r>
              <a:rPr lang="fr-FR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Ville=’Aurillac’)</a:t>
            </a:r>
            <a:r>
              <a:rPr lang="fr-FR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488776" y="2089448"/>
            <a:ext cx="7467600" cy="11087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>
            <a:normAutofit fontScale="85000" lnSpcReduction="20000"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Font typeface="Wingdings 2"/>
              <a:buNone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Soit les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troix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relations suivantes: </a:t>
            </a:r>
          </a:p>
          <a:p>
            <a:pPr marL="265113" indent="0">
              <a:buFont typeface="Wingdings 2"/>
              <a:buNone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Clients(</a:t>
            </a:r>
            <a:r>
              <a:rPr lang="fr-FR" sz="2000" b="1" i="1" u="sng" dirty="0" err="1" smtClean="0">
                <a:latin typeface="Times New Roman" pitchFamily="18" charset="0"/>
                <a:cs typeface="Times New Roman" pitchFamily="18" charset="0"/>
              </a:rPr>
              <a:t>Num_cl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, Nom, Prénom, Cp, Ville, Téléphone) </a:t>
            </a:r>
          </a:p>
          <a:p>
            <a:pPr marL="265113" indent="0">
              <a:buFont typeface="Wingdings 2"/>
              <a:buNone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Articles(</a:t>
            </a:r>
            <a:r>
              <a:rPr lang="fr-FR" sz="2000" b="1" i="1" u="sng" dirty="0" err="1" smtClean="0">
                <a:latin typeface="Times New Roman" pitchFamily="18" charset="0"/>
                <a:cs typeface="Times New Roman" pitchFamily="18" charset="0"/>
              </a:rPr>
              <a:t>Num_art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, Désignation, Catégorie, Prix) </a:t>
            </a:r>
          </a:p>
          <a:p>
            <a:pPr marL="265113" indent="0">
              <a:buFont typeface="Wingdings 2"/>
              <a:buNone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Achats</a:t>
            </a:r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fr-FR" sz="2000" b="1" u="sng" dirty="0" smtClean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fr-FR" sz="2000" b="1" u="sng" dirty="0" err="1" smtClean="0">
                <a:latin typeface="Times New Roman" pitchFamily="18" charset="0"/>
                <a:cs typeface="Times New Roman" pitchFamily="18" charset="0"/>
              </a:rPr>
              <a:t>Num_cl</a:t>
            </a:r>
            <a:r>
              <a:rPr lang="fr-FR" sz="2000" b="1" u="sng" dirty="0" smtClean="0">
                <a:latin typeface="Times New Roman" pitchFamily="18" charset="0"/>
                <a:cs typeface="Times New Roman" pitchFamily="18" charset="0"/>
              </a:rPr>
              <a:t>, #</a:t>
            </a:r>
            <a:r>
              <a:rPr lang="fr-FR" sz="2000" b="1" u="sng" dirty="0" err="1" smtClean="0">
                <a:latin typeface="Times New Roman" pitchFamily="18" charset="0"/>
                <a:cs typeface="Times New Roman" pitchFamily="18" charset="0"/>
              </a:rPr>
              <a:t>Num_art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, Date,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Qté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) </a:t>
            </a:r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8776" y="3491716"/>
            <a:ext cx="8187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 smtClean="0"/>
              <a:t>Afficher </a:t>
            </a:r>
            <a:r>
              <a:rPr lang="fr-FR" dirty="0"/>
              <a:t>la liste de tous les clients si aucun d’eux n’habite Aurillac.</a:t>
            </a:r>
          </a:p>
        </p:txBody>
      </p:sp>
    </p:spTree>
    <p:extLst>
      <p:ext uri="{BB962C8B-B14F-4D97-AF65-F5344CB8AC3E}">
        <p14:creationId xmlns:p14="http://schemas.microsoft.com/office/powerpoint/2010/main" val="415619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L’insertion des données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8E4-F029-4090-A08E-F22BF3FF8183}" type="slidenum">
              <a:rPr lang="fr-FR" smtClean="0"/>
              <a:t>25</a:t>
            </a:fld>
            <a:endParaRPr lang="fr-FR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538648" y="4037002"/>
            <a:ext cx="8137808" cy="400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>
            <a:sp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None/>
            </a:pPr>
            <a:r>
              <a:rPr lang="fr-FR" sz="2000" dirty="0">
                <a:solidFill>
                  <a:srgbClr val="FFC000"/>
                </a:solidFill>
              </a:rPr>
              <a:t>INSERT INTO </a:t>
            </a:r>
            <a:r>
              <a:rPr lang="fr-FR" sz="2000" dirty="0"/>
              <a:t> </a:t>
            </a:r>
            <a:r>
              <a:rPr lang="fr-FR" sz="2000" dirty="0" err="1" smtClean="0"/>
              <a:t>nom_table</a:t>
            </a:r>
            <a:r>
              <a:rPr lang="fr-FR" sz="2000" dirty="0"/>
              <a:t> </a:t>
            </a:r>
            <a:r>
              <a:rPr lang="fr-FR" sz="2000" b="1" dirty="0">
                <a:solidFill>
                  <a:srgbClr val="FFC000"/>
                </a:solidFill>
              </a:rPr>
              <a:t>VALUES</a:t>
            </a:r>
            <a:r>
              <a:rPr lang="fr-FR" sz="2000" dirty="0"/>
              <a:t> ('valeur 1', 'valeur 2', </a:t>
            </a:r>
            <a:r>
              <a:rPr lang="fr-FR" sz="2000" dirty="0" smtClean="0"/>
              <a:t>...) </a:t>
            </a:r>
            <a:r>
              <a:rPr lang="fr-FR" sz="2000" b="1" dirty="0" smtClean="0">
                <a:solidFill>
                  <a:schemeClr val="accent2"/>
                </a:solidFill>
              </a:rPr>
              <a:t>; </a:t>
            </a:r>
            <a:endParaRPr lang="fr-FR" sz="2000" b="1" dirty="0">
              <a:solidFill>
                <a:schemeClr val="accent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9552" y="3265820"/>
            <a:ext cx="61510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Syntaxe 1 : insertion d’une seule ligne  </a:t>
            </a:r>
            <a:endParaRPr lang="fr-FR" sz="2800" b="1" dirty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1586" y="4931449"/>
            <a:ext cx="771884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fr-FR" sz="2000" b="1" dirty="0">
                <a:latin typeface="Times New Roman" pitchFamily="18" charset="0"/>
                <a:cs typeface="Times New Roman" pitchFamily="18" charset="0"/>
              </a:rPr>
              <a:t>A noter :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 </a:t>
            </a:r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 fontAlgn="base">
              <a:buFont typeface="Arial" pitchFamily="34" charset="0"/>
              <a:buChar char="•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Obliger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de remplir toutes les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données d’une ligne</a:t>
            </a:r>
          </a:p>
          <a:p>
            <a:pPr marL="342900" indent="-342900" algn="just" fontAlgn="base">
              <a:buFont typeface="Arial" pitchFamily="34" charset="0"/>
              <a:buChar char="•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L’ordre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des colonnes doit resté identique sinon certaines valeurs prennent le risque d’être complétée dans la mauvaise colonne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7068" y="1556792"/>
            <a:ext cx="7913364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L’insertion de données dans une table s’effectue à l’aide de la commande </a:t>
            </a:r>
            <a:r>
              <a:rPr lang="fr-FR" sz="24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INSERT INTO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FR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Cette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commande permet au choix </a:t>
            </a:r>
            <a:r>
              <a:rPr lang="fr-FR" sz="2000" b="1" u="sng" dirty="0">
                <a:latin typeface="Times New Roman" pitchFamily="18" charset="0"/>
                <a:cs typeface="Times New Roman" pitchFamily="18" charset="0"/>
              </a:rPr>
              <a:t>d’inclure une seule ligne à la base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existante </a:t>
            </a:r>
            <a:r>
              <a:rPr lang="fr-FR" sz="2000" b="1" u="sng" dirty="0">
                <a:latin typeface="Times New Roman" pitchFamily="18" charset="0"/>
                <a:cs typeface="Times New Roman" pitchFamily="18" charset="0"/>
              </a:rPr>
              <a:t>ou plusieurs lignes d’un coup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718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L’insertion des données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8E4-F029-4090-A08E-F22BF3FF8183}" type="slidenum">
              <a:rPr lang="fr-FR" smtClean="0"/>
              <a:t>26</a:t>
            </a:fld>
            <a:endParaRPr lang="fr-FR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723330" y="3513202"/>
            <a:ext cx="8137808" cy="7078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>
            <a:sp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None/>
            </a:pPr>
            <a:r>
              <a:rPr lang="fr-FR" sz="20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INSERT INTO </a:t>
            </a:r>
            <a:r>
              <a:rPr lang="fr-FR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nom_table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(nom_colonne_1,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nom_colonne_2, …) </a:t>
            </a:r>
            <a:r>
              <a:rPr lang="fr-FR" sz="20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('valeur 1', 'valeur 2',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...) </a:t>
            </a:r>
            <a:r>
              <a:rPr lang="fr-FR" sz="20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  <p:sp>
        <p:nvSpPr>
          <p:cNvPr id="7" name="Rectangle 6"/>
          <p:cNvSpPr/>
          <p:nvPr/>
        </p:nvSpPr>
        <p:spPr>
          <a:xfrm>
            <a:off x="374437" y="2132856"/>
            <a:ext cx="815800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fr-FR" sz="3600" b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Syntaxe 2 : </a:t>
            </a:r>
          </a:p>
          <a:p>
            <a:pPr fontAlgn="base"/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Insérer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une ligne en spécifiant seulement les colonnes souhaitées</a:t>
            </a:r>
          </a:p>
        </p:txBody>
      </p:sp>
      <p:sp>
        <p:nvSpPr>
          <p:cNvPr id="3" name="Rectangle 2"/>
          <p:cNvSpPr/>
          <p:nvPr/>
        </p:nvSpPr>
        <p:spPr>
          <a:xfrm>
            <a:off x="899592" y="4707141"/>
            <a:ext cx="72728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>
                <a:latin typeface="Times New Roman" pitchFamily="18" charset="0"/>
                <a:cs typeface="Times New Roman" pitchFamily="18" charset="0"/>
              </a:rPr>
              <a:t>A noter : </a:t>
            </a:r>
            <a:endParaRPr lang="fr-FR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il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est possible de ne pas renseigner toutes les colonnes. </a:t>
            </a:r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l’ordre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des colonnes n’est pas important.</a:t>
            </a:r>
          </a:p>
        </p:txBody>
      </p:sp>
    </p:spTree>
    <p:extLst>
      <p:ext uri="{BB962C8B-B14F-4D97-AF65-F5344CB8AC3E}">
        <p14:creationId xmlns:p14="http://schemas.microsoft.com/office/powerpoint/2010/main" val="11011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L’insertion des données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8E4-F029-4090-A08E-F22BF3FF8183}" type="slidenum">
              <a:rPr lang="fr-FR" smtClean="0"/>
              <a:t>27</a:t>
            </a:fld>
            <a:endParaRPr lang="fr-FR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723330" y="3256294"/>
            <a:ext cx="8137808" cy="23329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>
            <a:sp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None/>
            </a:pPr>
            <a:r>
              <a:rPr lang="fr-FR" sz="20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INSERT INTO </a:t>
            </a:r>
            <a:r>
              <a:rPr lang="fr-FR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dirty="0" err="1">
                <a:latin typeface="Times New Roman" pitchFamily="18" charset="0"/>
                <a:cs typeface="Times New Roman" pitchFamily="18" charset="0"/>
              </a:rPr>
              <a:t>nom_table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  (nom_colonne_1, nom_colonne_2, …) </a:t>
            </a:r>
            <a:r>
              <a:rPr lang="fr-FR" sz="20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VALUES</a:t>
            </a:r>
          </a:p>
          <a:p>
            <a:pPr marL="36576" indent="0">
              <a:buNone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('valeur 1', 'valeur 2',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...),</a:t>
            </a:r>
          </a:p>
          <a:p>
            <a:pPr marL="36576" indent="0">
              <a:buNone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('valeur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3',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'valeur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4',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...),</a:t>
            </a:r>
          </a:p>
          <a:p>
            <a:pPr marL="36576" indent="0">
              <a:buNone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('valeur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5',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'valeur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6', ...) </a:t>
            </a:r>
          </a:p>
          <a:p>
            <a:pPr marL="36576" indent="0">
              <a:buNone/>
            </a:pPr>
            <a:r>
              <a:rPr lang="fr-FR" sz="28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fr-FR" sz="2800" b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15616" y="1628800"/>
            <a:ext cx="636227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fr-FR" sz="3200" b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Syntaxe 3 : </a:t>
            </a:r>
          </a:p>
          <a:p>
            <a:pPr algn="ctr" fontAlgn="base"/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nsertion </a:t>
            </a: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de plusieurs lignes à la fois</a:t>
            </a:r>
          </a:p>
        </p:txBody>
      </p:sp>
    </p:spTree>
    <p:extLst>
      <p:ext uri="{BB962C8B-B14F-4D97-AF65-F5344CB8AC3E}">
        <p14:creationId xmlns:p14="http://schemas.microsoft.com/office/powerpoint/2010/main" val="197824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La modification des données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1972815"/>
          </a:xfrm>
        </p:spPr>
        <p:txBody>
          <a:bodyPr>
            <a:normAutofit/>
          </a:bodyPr>
          <a:lstStyle/>
          <a:p>
            <a:pPr algn="just"/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La commande </a:t>
            </a:r>
            <a:r>
              <a:rPr lang="fr-FR" sz="20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UPDATE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permet d’effectuer des modifications sur des lignes existantes. </a:t>
            </a:r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fr-FR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Très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souvent cette commande est utilisée avec </a:t>
            </a:r>
            <a:r>
              <a:rPr lang="fr-FR" sz="20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pour spécifier sur quelles lignes doivent porter la ou les modifications.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8E4-F029-4090-A08E-F22BF3FF8183}" type="slidenum">
              <a:rPr lang="fr-FR" smtClean="0"/>
              <a:t>28</a:t>
            </a:fld>
            <a:endParaRPr lang="fr-FR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336686" y="4198262"/>
            <a:ext cx="6619690" cy="11387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>
            <a:sp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None/>
            </a:pPr>
            <a:r>
              <a:rPr lang="fr-FR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UPDATE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table</a:t>
            </a:r>
          </a:p>
          <a:p>
            <a:pPr marL="36576" indent="0">
              <a:buNone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nom_colonne_1 = 'nouvelle valeur' </a:t>
            </a:r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6576" indent="0">
              <a:buNone/>
            </a:pPr>
            <a:r>
              <a:rPr lang="fr-FR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fr-FR" sz="2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b="1" i="1" dirty="0" smtClean="0">
                <a:latin typeface="Times New Roman" pitchFamily="18" charset="0"/>
                <a:cs typeface="Times New Roman" pitchFamily="18" charset="0"/>
              </a:rPr>
              <a:t>condition ; </a:t>
            </a:r>
            <a:endParaRPr lang="fr-FR" sz="2800" b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7544" y="3645024"/>
            <a:ext cx="52821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fr-FR" sz="2400" b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Syntaxe 1 : 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2448" y="5657671"/>
            <a:ext cx="7751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latin typeface="Times New Roman" pitchFamily="18" charset="0"/>
                <a:cs typeface="Times New Roman" pitchFamily="18" charset="0"/>
              </a:rPr>
              <a:t> Il est aussi possible d’attribuer la même valeur à la colonne nom_colonne_1 pour toutes les lignes d’une table si la condition WHERE n’était pas utilisée.</a:t>
            </a:r>
          </a:p>
        </p:txBody>
      </p:sp>
    </p:spTree>
    <p:extLst>
      <p:ext uri="{BB962C8B-B14F-4D97-AF65-F5344CB8AC3E}">
        <p14:creationId xmlns:p14="http://schemas.microsoft.com/office/powerpoint/2010/main" val="146941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La modification des données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8E4-F029-4090-A08E-F22BF3FF8183}" type="slidenum">
              <a:rPr lang="fr-FR" smtClean="0"/>
              <a:t>29</a:t>
            </a:fld>
            <a:endParaRPr lang="fr-FR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827584" y="3154323"/>
            <a:ext cx="7848872" cy="11387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>
            <a:sp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None/>
            </a:pPr>
            <a:r>
              <a:rPr lang="fr-FR" sz="20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UPDATE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table</a:t>
            </a:r>
          </a:p>
          <a:p>
            <a:pPr marL="36576" indent="0">
              <a:buNone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colonne_1 = 'valeur 1', colonne_2 = 'valeur 2',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…  </a:t>
            </a:r>
          </a:p>
          <a:p>
            <a:pPr marL="36576" indent="0">
              <a:buNone/>
            </a:pPr>
            <a:r>
              <a:rPr lang="fr-FR" sz="20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b="1" i="1" dirty="0">
                <a:latin typeface="Times New Roman" pitchFamily="18" charset="0"/>
                <a:cs typeface="Times New Roman" pitchFamily="18" charset="0"/>
              </a:rPr>
              <a:t>condition</a:t>
            </a:r>
            <a:endParaRPr lang="fr-FR" sz="2000" b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7544" y="2463279"/>
            <a:ext cx="7920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fr-FR" sz="2400" b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Syntaxe 2 : </a:t>
            </a:r>
            <a:r>
              <a:rPr lang="fr-FR" sz="2400" b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pécifier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en une seule fois plusieurs modification,</a:t>
            </a:r>
          </a:p>
        </p:txBody>
      </p:sp>
    </p:spTree>
    <p:extLst>
      <p:ext uri="{BB962C8B-B14F-4D97-AF65-F5344CB8AC3E}">
        <p14:creationId xmlns:p14="http://schemas.microsoft.com/office/powerpoint/2010/main" val="233532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Le regroupement </a:t>
            </a:r>
            <a:endParaRPr lang="fr-FR" sz="48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8E4-F029-4090-A08E-F22BF3FF8183}" type="slidenum">
              <a:rPr lang="fr-FR" smtClean="0"/>
              <a:t>3</a:t>
            </a:fld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07504" y="1384900"/>
            <a:ext cx="417646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baseline="30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er </a:t>
            </a:r>
            <a:r>
              <a:rPr lang="en-US" sz="2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essai</a:t>
            </a:r>
            <a:r>
              <a:rPr lang="en-US" sz="2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: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nom_cl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sum(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arif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achat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; </a:t>
            </a:r>
            <a:endParaRPr lang="fr-FR" sz="2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965427"/>
              </p:ext>
            </p:extLst>
          </p:nvPr>
        </p:nvGraphicFramePr>
        <p:xfrm>
          <a:off x="899592" y="2564904"/>
          <a:ext cx="2304256" cy="21107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90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b="1" dirty="0">
                          <a:solidFill>
                            <a:schemeClr val="tx1"/>
                          </a:solidFill>
                          <a:effectLst/>
                        </a:rPr>
                        <a:t>client</a:t>
                      </a:r>
                      <a:endParaRPr lang="fr-FR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8100" marR="38100" marT="38100" marB="3810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b="1" dirty="0" smtClean="0">
                          <a:solidFill>
                            <a:schemeClr val="tx1"/>
                          </a:solidFill>
                          <a:effectLst/>
                        </a:rPr>
                        <a:t>SUM(Tarif)</a:t>
                      </a:r>
                      <a:endParaRPr lang="fr-FR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8100" marR="38100" marT="38100" marB="3810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dirty="0">
                          <a:effectLst/>
                        </a:rPr>
                        <a:t>Pierre</a:t>
                      </a:r>
                      <a:endParaRPr lang="fr-FR" sz="1600" b="0" dirty="0">
                        <a:solidFill>
                          <a:srgbClr val="3D3D3D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R="952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dirty="0">
                          <a:effectLst/>
                        </a:rPr>
                        <a:t>262</a:t>
                      </a:r>
                      <a:endParaRPr lang="fr-FR" sz="1600" b="0" dirty="0">
                        <a:solidFill>
                          <a:srgbClr val="3D3D3D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R="95250" marT="57150" marB="571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>
                          <a:effectLst/>
                        </a:rPr>
                        <a:t>Simon</a:t>
                      </a:r>
                      <a:endParaRPr lang="fr-FR" sz="1600" b="0">
                        <a:solidFill>
                          <a:srgbClr val="3D3D3D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R="952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dirty="0">
                          <a:effectLst/>
                        </a:rPr>
                        <a:t>47</a:t>
                      </a:r>
                      <a:endParaRPr lang="fr-FR" sz="1600" b="0" dirty="0">
                        <a:solidFill>
                          <a:srgbClr val="3D3D3D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R="95250" marT="57150" marB="571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>
                          <a:effectLst/>
                        </a:rPr>
                        <a:t>Marie</a:t>
                      </a:r>
                      <a:endParaRPr lang="fr-FR" sz="1600" b="0">
                        <a:solidFill>
                          <a:srgbClr val="3D3D3D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R="952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dirty="0">
                          <a:effectLst/>
                        </a:rPr>
                        <a:t>38</a:t>
                      </a:r>
                      <a:endParaRPr lang="fr-FR" sz="1600" b="0" dirty="0">
                        <a:solidFill>
                          <a:srgbClr val="3D3D3D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R="95250" marT="57150" marB="571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>
                          <a:effectLst/>
                        </a:rPr>
                        <a:t>Marie</a:t>
                      </a:r>
                      <a:endParaRPr lang="fr-FR" sz="1600" b="0">
                        <a:solidFill>
                          <a:srgbClr val="3D3D3D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R="952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dirty="0">
                          <a:effectLst/>
                        </a:rPr>
                        <a:t>38</a:t>
                      </a:r>
                      <a:endParaRPr lang="fr-FR" sz="1600" b="0" dirty="0">
                        <a:solidFill>
                          <a:srgbClr val="3D3D3D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R="95250" marT="57150" marB="571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>
                          <a:effectLst/>
                        </a:rPr>
                        <a:t>Pierre</a:t>
                      </a:r>
                      <a:endParaRPr lang="fr-FR" sz="1600" b="0">
                        <a:solidFill>
                          <a:srgbClr val="3D3D3D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R="952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dirty="0">
                          <a:effectLst/>
                        </a:rPr>
                        <a:t>262</a:t>
                      </a:r>
                      <a:endParaRPr lang="fr-FR" sz="1600" b="0" dirty="0">
                        <a:solidFill>
                          <a:srgbClr val="3D3D3D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R="95250" marT="57150" marB="571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Ellipse 8"/>
          <p:cNvSpPr/>
          <p:nvPr/>
        </p:nvSpPr>
        <p:spPr>
          <a:xfrm>
            <a:off x="866488" y="2924944"/>
            <a:ext cx="79208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827584" y="4365104"/>
            <a:ext cx="79208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827584" y="3645024"/>
            <a:ext cx="792088" cy="288032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842824" y="3982204"/>
            <a:ext cx="792088" cy="288032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2195736" y="3625592"/>
            <a:ext cx="504056" cy="64464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2188880" y="2916188"/>
            <a:ext cx="504056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2180496" y="4342244"/>
            <a:ext cx="504056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467544" y="5301208"/>
            <a:ext cx="576064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nom_cl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sum(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arif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</a:t>
            </a:r>
            <a:endParaRPr lang="en-US" sz="22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FROM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achat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GROUP BY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nom_cl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; </a:t>
            </a:r>
            <a:endParaRPr lang="fr-FR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7504" y="4931876"/>
            <a:ext cx="1095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  <a:endParaRPr lang="fr-FR" sz="2000" b="1" u="sng" dirty="0">
              <a:solidFill>
                <a:srgbClr val="FFFF00"/>
              </a:solidFill>
            </a:endParaRPr>
          </a:p>
        </p:txBody>
      </p:sp>
      <p:sp>
        <p:nvSpPr>
          <p:cNvPr id="25" name="Flèche droite 24"/>
          <p:cNvSpPr/>
          <p:nvPr/>
        </p:nvSpPr>
        <p:spPr>
          <a:xfrm>
            <a:off x="4283968" y="5855206"/>
            <a:ext cx="792088" cy="216024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26" name="Tableau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008694"/>
              </p:ext>
            </p:extLst>
          </p:nvPr>
        </p:nvGraphicFramePr>
        <p:xfrm>
          <a:off x="6516216" y="5131931"/>
          <a:ext cx="2376264" cy="1516380"/>
        </p:xfrm>
        <a:graphic>
          <a:graphicData uri="http://schemas.openxmlformats.org/drawingml/2006/table">
            <a:tbl>
              <a:tblPr/>
              <a:tblGrid>
                <a:gridCol w="1188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fr-FR" b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client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b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SUM(tarif)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fr-FR" b="0" dirty="0">
                          <a:solidFill>
                            <a:srgbClr val="3D3D3D"/>
                          </a:solidFill>
                          <a:effectLst/>
                          <a:latin typeface="inherit"/>
                        </a:rPr>
                        <a:t>Pierre</a:t>
                      </a:r>
                    </a:p>
                  </a:txBody>
                  <a:tcPr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b="0">
                          <a:solidFill>
                            <a:srgbClr val="3D3D3D"/>
                          </a:solidFill>
                          <a:effectLst/>
                          <a:latin typeface="inherit"/>
                        </a:rPr>
                        <a:t>262</a:t>
                      </a:r>
                    </a:p>
                  </a:txBody>
                  <a:tcPr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fr-FR" b="0">
                          <a:solidFill>
                            <a:srgbClr val="3D3D3D"/>
                          </a:solidFill>
                          <a:effectLst/>
                          <a:latin typeface="inherit"/>
                        </a:rPr>
                        <a:t>Simon</a:t>
                      </a:r>
                    </a:p>
                  </a:txBody>
                  <a:tcPr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b="0">
                          <a:solidFill>
                            <a:srgbClr val="3D3D3D"/>
                          </a:solidFill>
                          <a:effectLst/>
                          <a:latin typeface="inherit"/>
                        </a:rPr>
                        <a:t>47</a:t>
                      </a:r>
                    </a:p>
                  </a:txBody>
                  <a:tcPr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fr-FR" b="0" dirty="0">
                          <a:solidFill>
                            <a:srgbClr val="3D3D3D"/>
                          </a:solidFill>
                          <a:effectLst/>
                          <a:latin typeface="inherit"/>
                        </a:rPr>
                        <a:t>Marie</a:t>
                      </a:r>
                    </a:p>
                  </a:txBody>
                  <a:tcPr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b="0" dirty="0">
                          <a:solidFill>
                            <a:srgbClr val="3D3D3D"/>
                          </a:solidFill>
                          <a:effectLst/>
                          <a:latin typeface="inherit"/>
                        </a:rPr>
                        <a:t>38</a:t>
                      </a:r>
                    </a:p>
                  </a:txBody>
                  <a:tcPr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" name="Ellipse 26"/>
          <p:cNvSpPr/>
          <p:nvPr/>
        </p:nvSpPr>
        <p:spPr>
          <a:xfrm>
            <a:off x="7596336" y="5076428"/>
            <a:ext cx="1368152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6096632" y="3748390"/>
            <a:ext cx="165618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Coût d’achat </a:t>
            </a:r>
            <a:endParaRPr lang="fr-FR" dirty="0"/>
          </a:p>
        </p:txBody>
      </p:sp>
      <p:sp>
        <p:nvSpPr>
          <p:cNvPr id="29" name="Flèche courbée vers le bas 28"/>
          <p:cNvSpPr/>
          <p:nvPr/>
        </p:nvSpPr>
        <p:spPr>
          <a:xfrm rot="14210431" flipV="1">
            <a:off x="7596336" y="4252349"/>
            <a:ext cx="1368152" cy="356371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07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Exemple 1 </a:t>
            </a:r>
            <a:endParaRPr lang="fr-FR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8E4-F029-4090-A08E-F22BF3FF8183}" type="slidenum">
              <a:rPr lang="fr-FR" smtClean="0"/>
              <a:t>30</a:t>
            </a:fld>
            <a:endParaRPr lang="fr-FR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756740"/>
              </p:ext>
            </p:extLst>
          </p:nvPr>
        </p:nvGraphicFramePr>
        <p:xfrm>
          <a:off x="683569" y="1772816"/>
          <a:ext cx="7992887" cy="15697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52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0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3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16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21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24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4922"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b="1" i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id</a:t>
                      </a:r>
                      <a:endParaRPr lang="fr-FR" sz="1600" b="1" i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3928" marR="33928" marT="33928" marB="33928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b="1" i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nom</a:t>
                      </a:r>
                    </a:p>
                  </a:txBody>
                  <a:tcPr marL="33928" marR="33928" marT="33928" marB="33928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b="1" i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rue</a:t>
                      </a:r>
                    </a:p>
                  </a:txBody>
                  <a:tcPr marL="33928" marR="33928" marT="33928" marB="33928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b="1" i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ville</a:t>
                      </a:r>
                    </a:p>
                  </a:txBody>
                  <a:tcPr marL="33928" marR="33928" marT="33928" marB="33928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b="1" i="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code_postal</a:t>
                      </a:r>
                      <a:endParaRPr lang="fr-FR" sz="1600" b="1" i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3928" marR="33928" marT="33928" marB="33928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b="1" i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pays</a:t>
                      </a:r>
                    </a:p>
                  </a:txBody>
                  <a:tcPr marL="33928" marR="33928" marT="33928" marB="33928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166"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fr-FR" sz="1600" b="0">
                        <a:solidFill>
                          <a:srgbClr val="3D3D3D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427" marR="84819" marT="50892" marB="5089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Chantal</a:t>
                      </a:r>
                      <a:endParaRPr lang="fr-FR" sz="1600" b="0">
                        <a:solidFill>
                          <a:srgbClr val="3D3D3D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427" marR="84819" marT="50892" marB="5089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 Avenue du Petit Trianon</a:t>
                      </a:r>
                      <a:endParaRPr lang="fr-FR" sz="1600" b="0" dirty="0">
                        <a:solidFill>
                          <a:srgbClr val="3D3D3D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427" marR="84819" marT="50892" marB="5089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Puteaux</a:t>
                      </a:r>
                      <a:endParaRPr lang="fr-FR" sz="1600" b="0" dirty="0">
                        <a:solidFill>
                          <a:srgbClr val="3D3D3D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427" marR="84819" marT="50892" marB="5089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92800</a:t>
                      </a:r>
                      <a:endParaRPr lang="fr-FR" sz="1600" b="0">
                        <a:solidFill>
                          <a:srgbClr val="3D3D3D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427" marR="84819" marT="50892" marB="5089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France</a:t>
                      </a:r>
                      <a:endParaRPr lang="fr-FR" sz="1600" b="0" dirty="0">
                        <a:solidFill>
                          <a:srgbClr val="3D3D3D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427" marR="84819" marT="50892" marB="5089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fr-FR" sz="1600" b="0" dirty="0">
                        <a:solidFill>
                          <a:srgbClr val="3D3D3D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427" marR="84819" marT="50892" marB="5089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Pierre</a:t>
                      </a:r>
                      <a:endParaRPr lang="fr-FR" sz="1600" b="0" dirty="0">
                        <a:solidFill>
                          <a:srgbClr val="3D3D3D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427" marR="84819" marT="50892" marB="5089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 Rue de l'Allier</a:t>
                      </a:r>
                      <a:endParaRPr lang="fr-FR" sz="1600" b="0" dirty="0">
                        <a:solidFill>
                          <a:srgbClr val="3D3D3D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427" marR="84819" marT="50892" marB="5089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Ponthion</a:t>
                      </a:r>
                      <a:endParaRPr lang="fr-FR" sz="1600" b="0" dirty="0">
                        <a:solidFill>
                          <a:srgbClr val="3D3D3D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427" marR="84819" marT="50892" marB="5089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51300</a:t>
                      </a:r>
                      <a:endParaRPr lang="fr-FR" sz="1600" b="0" dirty="0">
                        <a:solidFill>
                          <a:srgbClr val="3D3D3D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427" marR="84819" marT="50892" marB="5089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France</a:t>
                      </a:r>
                      <a:endParaRPr lang="fr-FR" sz="1600" b="0" dirty="0">
                        <a:solidFill>
                          <a:srgbClr val="3D3D3D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427" marR="84819" marT="50892" marB="5089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6392"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fr-FR" sz="1600" b="0">
                        <a:solidFill>
                          <a:srgbClr val="3D3D3D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427" marR="84819" marT="50892" marB="5089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Romain</a:t>
                      </a:r>
                      <a:endParaRPr lang="fr-FR" sz="1600" b="0">
                        <a:solidFill>
                          <a:srgbClr val="3D3D3D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427" marR="84819" marT="50892" marB="5089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 Chemin du Chiron</a:t>
                      </a:r>
                      <a:endParaRPr lang="fr-FR" sz="1600" b="0">
                        <a:solidFill>
                          <a:srgbClr val="3D3D3D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427" marR="84819" marT="50892" marB="5089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Trévérien</a:t>
                      </a:r>
                      <a:endParaRPr lang="fr-FR" sz="1600" b="0">
                        <a:solidFill>
                          <a:srgbClr val="3D3D3D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427" marR="84819" marT="50892" marB="5089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35190</a:t>
                      </a:r>
                      <a:endParaRPr lang="fr-FR" sz="1600" b="0" dirty="0">
                        <a:solidFill>
                          <a:srgbClr val="3D3D3D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427" marR="84819" marT="50892" marB="5089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France</a:t>
                      </a:r>
                      <a:endParaRPr lang="fr-FR" sz="1600" b="0" dirty="0">
                        <a:solidFill>
                          <a:srgbClr val="3D3D3D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427" marR="84819" marT="50892" marB="5089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683568" y="1340768"/>
            <a:ext cx="1885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Table « client » 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323528" y="3645024"/>
            <a:ext cx="84969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Pour modifier l’adresse du client Pierre, il est possible d’utiliser la requête SQL suivante :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67544" y="4828657"/>
            <a:ext cx="65" cy="538206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868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2512" y="4636095"/>
            <a:ext cx="8543984" cy="19389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2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UPDATE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client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     rue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= '49 Rue Ameline', </a:t>
            </a:r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             ville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= 'Saint-Eustache-la-Forêt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',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fr-FR" sz="2400" dirty="0" err="1">
                <a:latin typeface="Times New Roman" pitchFamily="18" charset="0"/>
                <a:cs typeface="Times New Roman" pitchFamily="18" charset="0"/>
              </a:rPr>
              <a:t>code_postal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= '76210' </a:t>
            </a:r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nom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'Pierre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'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;  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12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Exemple 2 </a:t>
            </a:r>
            <a:endParaRPr lang="fr-FR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8E4-F029-4090-A08E-F22BF3FF8183}" type="slidenum">
              <a:rPr lang="fr-FR" smtClean="0"/>
              <a:t>31</a:t>
            </a:fld>
            <a:endParaRPr lang="fr-FR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998797"/>
              </p:ext>
            </p:extLst>
          </p:nvPr>
        </p:nvGraphicFramePr>
        <p:xfrm>
          <a:off x="683569" y="1772816"/>
          <a:ext cx="7992887" cy="15697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52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0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3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16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21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24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4922"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b="1" i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id</a:t>
                      </a:r>
                      <a:endParaRPr lang="fr-FR" sz="1600" b="1" i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3928" marR="33928" marT="33928" marB="33928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b="1" i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nom</a:t>
                      </a:r>
                    </a:p>
                  </a:txBody>
                  <a:tcPr marL="33928" marR="33928" marT="33928" marB="33928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b="1" i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rue</a:t>
                      </a:r>
                    </a:p>
                  </a:txBody>
                  <a:tcPr marL="33928" marR="33928" marT="33928" marB="33928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b="1" i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ville</a:t>
                      </a:r>
                    </a:p>
                  </a:txBody>
                  <a:tcPr marL="33928" marR="33928" marT="33928" marB="33928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b="1" i="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code_postal</a:t>
                      </a:r>
                      <a:endParaRPr lang="fr-FR" sz="1600" b="1" i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3928" marR="33928" marT="33928" marB="33928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b="1" i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pays</a:t>
                      </a:r>
                    </a:p>
                  </a:txBody>
                  <a:tcPr marL="33928" marR="33928" marT="33928" marB="33928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166"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fr-FR" sz="1600" b="0">
                        <a:solidFill>
                          <a:srgbClr val="3D3D3D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427" marR="84819" marT="50892" marB="5089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Chantal</a:t>
                      </a:r>
                      <a:endParaRPr lang="fr-FR" sz="1600" b="0">
                        <a:solidFill>
                          <a:srgbClr val="3D3D3D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427" marR="84819" marT="50892" marB="5089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 Avenue du Petit Trianon</a:t>
                      </a:r>
                      <a:endParaRPr lang="fr-FR" sz="1600" b="0" dirty="0">
                        <a:solidFill>
                          <a:srgbClr val="3D3D3D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427" marR="84819" marT="50892" marB="5089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Puteaux</a:t>
                      </a:r>
                      <a:endParaRPr lang="fr-FR" sz="1600" b="0" dirty="0">
                        <a:solidFill>
                          <a:srgbClr val="3D3D3D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427" marR="84819" marT="50892" marB="5089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92800</a:t>
                      </a:r>
                      <a:endParaRPr lang="fr-FR" sz="1600" b="0">
                        <a:solidFill>
                          <a:srgbClr val="3D3D3D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427" marR="84819" marT="50892" marB="5089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France</a:t>
                      </a:r>
                      <a:endParaRPr lang="fr-FR" sz="1600" b="0" dirty="0">
                        <a:solidFill>
                          <a:srgbClr val="3D3D3D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427" marR="84819" marT="50892" marB="5089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fr-FR" sz="1600" b="0" dirty="0">
                        <a:solidFill>
                          <a:srgbClr val="3D3D3D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427" marR="84819" marT="50892" marB="5089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Pierre</a:t>
                      </a:r>
                      <a:endParaRPr lang="fr-FR" sz="1600" b="0" dirty="0">
                        <a:solidFill>
                          <a:srgbClr val="3D3D3D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427" marR="84819" marT="50892" marB="5089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 Rue de l'Allier</a:t>
                      </a:r>
                      <a:endParaRPr lang="fr-FR" sz="1600" b="0" dirty="0">
                        <a:solidFill>
                          <a:srgbClr val="3D3D3D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427" marR="84819" marT="50892" marB="5089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Ponthion</a:t>
                      </a:r>
                      <a:endParaRPr lang="fr-FR" sz="1600" b="0" dirty="0">
                        <a:solidFill>
                          <a:srgbClr val="3D3D3D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427" marR="84819" marT="50892" marB="5089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51300</a:t>
                      </a:r>
                      <a:endParaRPr lang="fr-FR" sz="1600" b="0" dirty="0">
                        <a:solidFill>
                          <a:srgbClr val="3D3D3D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427" marR="84819" marT="50892" marB="5089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France</a:t>
                      </a:r>
                      <a:endParaRPr lang="fr-FR" sz="1600" b="0" dirty="0">
                        <a:solidFill>
                          <a:srgbClr val="3D3D3D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427" marR="84819" marT="50892" marB="5089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6392"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fr-FR" sz="1600" b="0">
                        <a:solidFill>
                          <a:srgbClr val="3D3D3D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427" marR="84819" marT="50892" marB="5089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Romain</a:t>
                      </a:r>
                      <a:endParaRPr lang="fr-FR" sz="1600" b="0">
                        <a:solidFill>
                          <a:srgbClr val="3D3D3D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427" marR="84819" marT="50892" marB="5089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 Chemin du Chiron</a:t>
                      </a:r>
                      <a:endParaRPr lang="fr-FR" sz="1600" b="0">
                        <a:solidFill>
                          <a:srgbClr val="3D3D3D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427" marR="84819" marT="50892" marB="5089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Trévérien</a:t>
                      </a:r>
                      <a:endParaRPr lang="fr-FR" sz="1600" b="0">
                        <a:solidFill>
                          <a:srgbClr val="3D3D3D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427" marR="84819" marT="50892" marB="5089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35190</a:t>
                      </a:r>
                      <a:endParaRPr lang="fr-FR" sz="1600" b="0" dirty="0">
                        <a:solidFill>
                          <a:srgbClr val="3D3D3D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427" marR="84819" marT="50892" marB="5089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France</a:t>
                      </a:r>
                      <a:endParaRPr lang="fr-FR" sz="1600" b="0" dirty="0">
                        <a:solidFill>
                          <a:srgbClr val="3D3D3D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427" marR="84819" marT="50892" marB="5089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683568" y="1340768"/>
            <a:ext cx="1885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Table « client » 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323528" y="3645024"/>
            <a:ext cx="84969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Mettre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la valeur « </a:t>
            </a:r>
            <a:r>
              <a:rPr lang="fr-FR" sz="2000" b="1" dirty="0">
                <a:latin typeface="Times New Roman" pitchFamily="18" charset="0"/>
                <a:cs typeface="Times New Roman" pitchFamily="18" charset="0"/>
              </a:rPr>
              <a:t>FRANCE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 » dans la colonne « pays » pour toutes les lignes de la table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67544" y="4828657"/>
            <a:ext cx="65" cy="538206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868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16648" y="4636095"/>
            <a:ext cx="5087600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2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UPDATE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client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 pays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‘FRANCE‘ ; 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02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La suppression des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1900808"/>
          </a:xfrm>
        </p:spPr>
        <p:txBody>
          <a:bodyPr/>
          <a:lstStyle/>
          <a:p>
            <a:pPr algn="ctr"/>
            <a:r>
              <a:rPr lang="fr-FR" dirty="0">
                <a:latin typeface="Times New Roman" pitchFamily="18" charset="0"/>
                <a:cs typeface="Times New Roman" pitchFamily="18" charset="0"/>
              </a:rPr>
              <a:t>La suppression des données se réalise avec le mot clé </a:t>
            </a:r>
            <a:r>
              <a:rPr lang="fr-FR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DELETE </a:t>
            </a:r>
          </a:p>
          <a:p>
            <a:r>
              <a:rPr lang="fr-FR" sz="2800" b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Syntaxe</a:t>
            </a:r>
            <a:endParaRPr lang="fr-FR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8E4-F029-4090-A08E-F22BF3FF8183}" type="slidenum">
              <a:rPr lang="fr-FR" smtClean="0"/>
              <a:t>32</a:t>
            </a:fld>
            <a:endParaRPr lang="fr-FR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827584" y="3592484"/>
            <a:ext cx="6912768" cy="104028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>
            <a:sp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None/>
            </a:pPr>
            <a:r>
              <a:rPr lang="fr-FR" sz="28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DELETE</a:t>
            </a:r>
            <a:r>
              <a:rPr lang="fr-FR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FROM nom </a:t>
            </a:r>
            <a:r>
              <a:rPr lang="fr-FR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fr-FR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table </a:t>
            </a:r>
            <a:endParaRPr lang="fr-FR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76" indent="0">
              <a:buNone/>
            </a:pPr>
            <a:r>
              <a:rPr lang="fr-FR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fr-FR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&lt;condition&gt; ; </a:t>
            </a:r>
            <a:endParaRPr lang="fr-FR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07704" y="5243700"/>
            <a:ext cx="6120680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fr-FR" sz="2000" b="1" dirty="0">
                <a:solidFill>
                  <a:srgbClr val="FF0000"/>
                </a:solidFill>
              </a:rPr>
              <a:t>Attention :</a:t>
            </a:r>
            <a:r>
              <a:rPr lang="fr-FR" sz="2000" dirty="0">
                <a:solidFill>
                  <a:srgbClr val="FF0000"/>
                </a:solidFill>
              </a:rPr>
              <a:t> s’il n’y a pas de condition WHERE alors </a:t>
            </a:r>
            <a:r>
              <a:rPr lang="fr-FR" sz="2000" b="1" dirty="0">
                <a:solidFill>
                  <a:srgbClr val="FF0000"/>
                </a:solidFill>
              </a:rPr>
              <a:t>toutes</a:t>
            </a:r>
            <a:r>
              <a:rPr lang="fr-FR" sz="2000" dirty="0">
                <a:solidFill>
                  <a:srgbClr val="FF0000"/>
                </a:solidFill>
              </a:rPr>
              <a:t> les lignes seront supprimées et la table sera alors vide.</a:t>
            </a:r>
          </a:p>
        </p:txBody>
      </p:sp>
      <p:pic>
        <p:nvPicPr>
          <p:cNvPr id="1026" name="Picture 2" descr="Afficher l'image d'origin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8" r="19957"/>
          <a:stretch/>
        </p:blipFill>
        <p:spPr bwMode="auto">
          <a:xfrm>
            <a:off x="198934" y="5009400"/>
            <a:ext cx="1257300" cy="149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98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rgbClr val="FFFF00"/>
                </a:solidFill>
              </a:rPr>
              <a:t>Application </a:t>
            </a:r>
            <a:endParaRPr lang="fr-FR" dirty="0">
              <a:solidFill>
                <a:srgbClr val="FFFF0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8E4-F029-4090-A08E-F22BF3FF8183}" type="slidenum">
              <a:rPr lang="fr-FR" smtClean="0"/>
              <a:t>33</a:t>
            </a:fld>
            <a:endParaRPr lang="fr-FR"/>
          </a:p>
        </p:txBody>
      </p:sp>
      <p:sp>
        <p:nvSpPr>
          <p:cNvPr id="5" name="Espace réservé du contenu 2"/>
          <p:cNvSpPr txBox="1">
            <a:spLocks noGrp="1"/>
          </p:cNvSpPr>
          <p:nvPr>
            <p:ph idx="1"/>
          </p:nvPr>
        </p:nvSpPr>
        <p:spPr>
          <a:xfrm>
            <a:off x="457200" y="1600201"/>
            <a:ext cx="7643192" cy="4606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0">
              <a:buFont typeface="Wingdings 2"/>
              <a:buNone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Clients(</a:t>
            </a:r>
            <a:r>
              <a:rPr lang="fr-FR" sz="2400" b="1" i="1" u="sng" dirty="0" err="1" smtClean="0">
                <a:latin typeface="Times New Roman" pitchFamily="18" charset="0"/>
                <a:cs typeface="Times New Roman" pitchFamily="18" charset="0"/>
              </a:rPr>
              <a:t>Num_cl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, Nom, Prénom, Cp, Ville, Téléphone) </a:t>
            </a:r>
          </a:p>
        </p:txBody>
      </p:sp>
      <p:sp>
        <p:nvSpPr>
          <p:cNvPr id="6" name="Rectangle 5"/>
          <p:cNvSpPr/>
          <p:nvPr/>
        </p:nvSpPr>
        <p:spPr>
          <a:xfrm>
            <a:off x="2051720" y="4653136"/>
            <a:ext cx="2601292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fr-FR" dirty="0" smtClean="0">
                <a:solidFill>
                  <a:srgbClr val="FFFF00"/>
                </a:solidFill>
              </a:rPr>
              <a:t>DELETE</a:t>
            </a:r>
            <a:endParaRPr lang="fr-FR" dirty="0">
              <a:solidFill>
                <a:srgbClr val="FFFF00"/>
              </a:solidFill>
            </a:endParaRPr>
          </a:p>
          <a:p>
            <a:pPr algn="ctr"/>
            <a:r>
              <a:rPr lang="fr-FR" dirty="0">
                <a:solidFill>
                  <a:srgbClr val="FFFF00"/>
                </a:solidFill>
              </a:rPr>
              <a:t>FROM Clients</a:t>
            </a:r>
          </a:p>
          <a:p>
            <a:pPr algn="ctr"/>
            <a:r>
              <a:rPr lang="fr-FR" dirty="0">
                <a:solidFill>
                  <a:srgbClr val="FFFF00"/>
                </a:solidFill>
              </a:rPr>
              <a:t>WHERE Ville=’Rodez’;</a:t>
            </a:r>
          </a:p>
        </p:txBody>
      </p:sp>
      <p:sp>
        <p:nvSpPr>
          <p:cNvPr id="7" name="Rectangle 6"/>
          <p:cNvSpPr/>
          <p:nvPr/>
        </p:nvSpPr>
        <p:spPr>
          <a:xfrm>
            <a:off x="899592" y="2492896"/>
            <a:ext cx="73448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/>
              <a:t>Supprimer l’ensemble des lignes de la table clients. 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0" y="3105835"/>
            <a:ext cx="2141984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rgbClr val="FFFF00"/>
                </a:solidFill>
              </a:rPr>
              <a:t>DELETE * </a:t>
            </a:r>
          </a:p>
          <a:p>
            <a:pPr algn="ctr"/>
            <a:r>
              <a:rPr lang="fr-FR" dirty="0">
                <a:solidFill>
                  <a:srgbClr val="FFFF00"/>
                </a:solidFill>
              </a:rPr>
              <a:t>FROM Clients;</a:t>
            </a:r>
          </a:p>
        </p:txBody>
      </p:sp>
      <p:sp>
        <p:nvSpPr>
          <p:cNvPr id="9" name="Rectangle 8"/>
          <p:cNvSpPr/>
          <p:nvPr/>
        </p:nvSpPr>
        <p:spPr>
          <a:xfrm>
            <a:off x="1403648" y="4037107"/>
            <a:ext cx="48253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/>
              <a:t>Supprimer les clients habitant Rodez. </a:t>
            </a:r>
          </a:p>
        </p:txBody>
      </p:sp>
    </p:spTree>
    <p:extLst>
      <p:ext uri="{BB962C8B-B14F-4D97-AF65-F5344CB8AC3E}">
        <p14:creationId xmlns:p14="http://schemas.microsoft.com/office/powerpoint/2010/main" val="84511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Le regroupement </a:t>
            </a:r>
            <a:endParaRPr lang="fr-FR" sz="48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8E4-F029-4090-A08E-F22BF3FF8183}" type="slidenum">
              <a:rPr lang="fr-FR" smtClean="0"/>
              <a:t>4</a:t>
            </a:fld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07504" y="1384900"/>
            <a:ext cx="417646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baseline="30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er </a:t>
            </a:r>
            <a:r>
              <a:rPr lang="en-US" sz="2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essai</a:t>
            </a:r>
            <a:r>
              <a:rPr lang="en-US" sz="2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: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nom_cl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sum(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arif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achat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; </a:t>
            </a:r>
            <a:endParaRPr lang="fr-FR" sz="2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25438"/>
              </p:ext>
            </p:extLst>
          </p:nvPr>
        </p:nvGraphicFramePr>
        <p:xfrm>
          <a:off x="899592" y="2564904"/>
          <a:ext cx="2304256" cy="21107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90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b="1" dirty="0">
                          <a:solidFill>
                            <a:schemeClr val="tx1"/>
                          </a:solidFill>
                          <a:effectLst/>
                        </a:rPr>
                        <a:t>client</a:t>
                      </a:r>
                      <a:endParaRPr lang="fr-FR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8100" marR="38100" marT="38100" marB="3810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b="1" dirty="0" smtClean="0">
                          <a:solidFill>
                            <a:schemeClr val="tx1"/>
                          </a:solidFill>
                          <a:effectLst/>
                        </a:rPr>
                        <a:t>SUM(Tarif)</a:t>
                      </a:r>
                      <a:endParaRPr lang="fr-FR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8100" marR="38100" marT="38100" marB="3810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dirty="0">
                          <a:effectLst/>
                        </a:rPr>
                        <a:t>Pierre</a:t>
                      </a:r>
                      <a:endParaRPr lang="fr-FR" sz="1600" b="0" dirty="0">
                        <a:solidFill>
                          <a:srgbClr val="3D3D3D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R="952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dirty="0">
                          <a:effectLst/>
                        </a:rPr>
                        <a:t>262</a:t>
                      </a:r>
                      <a:endParaRPr lang="fr-FR" sz="1600" b="0" dirty="0">
                        <a:solidFill>
                          <a:srgbClr val="3D3D3D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R="95250" marT="57150" marB="571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>
                          <a:effectLst/>
                        </a:rPr>
                        <a:t>Simon</a:t>
                      </a:r>
                      <a:endParaRPr lang="fr-FR" sz="1600" b="0">
                        <a:solidFill>
                          <a:srgbClr val="3D3D3D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R="952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dirty="0">
                          <a:effectLst/>
                        </a:rPr>
                        <a:t>47</a:t>
                      </a:r>
                      <a:endParaRPr lang="fr-FR" sz="1600" b="0" dirty="0">
                        <a:solidFill>
                          <a:srgbClr val="3D3D3D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R="95250" marT="57150" marB="571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>
                          <a:effectLst/>
                        </a:rPr>
                        <a:t>Marie</a:t>
                      </a:r>
                      <a:endParaRPr lang="fr-FR" sz="1600" b="0">
                        <a:solidFill>
                          <a:srgbClr val="3D3D3D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R="952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dirty="0">
                          <a:effectLst/>
                        </a:rPr>
                        <a:t>38</a:t>
                      </a:r>
                      <a:endParaRPr lang="fr-FR" sz="1600" b="0" dirty="0">
                        <a:solidFill>
                          <a:srgbClr val="3D3D3D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R="95250" marT="57150" marB="571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>
                          <a:effectLst/>
                        </a:rPr>
                        <a:t>Marie</a:t>
                      </a:r>
                      <a:endParaRPr lang="fr-FR" sz="1600" b="0">
                        <a:solidFill>
                          <a:srgbClr val="3D3D3D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R="952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dirty="0">
                          <a:effectLst/>
                        </a:rPr>
                        <a:t>38</a:t>
                      </a:r>
                      <a:endParaRPr lang="fr-FR" sz="1600" b="0" dirty="0">
                        <a:solidFill>
                          <a:srgbClr val="3D3D3D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R="95250" marT="57150" marB="571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>
                          <a:effectLst/>
                        </a:rPr>
                        <a:t>Pierre</a:t>
                      </a:r>
                      <a:endParaRPr lang="fr-FR" sz="1600" b="0">
                        <a:solidFill>
                          <a:srgbClr val="3D3D3D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R="952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dirty="0">
                          <a:effectLst/>
                        </a:rPr>
                        <a:t>262</a:t>
                      </a:r>
                      <a:endParaRPr lang="fr-FR" sz="1600" b="0" dirty="0">
                        <a:solidFill>
                          <a:srgbClr val="3D3D3D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R="95250" marT="57150" marB="571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Ellipse 8"/>
          <p:cNvSpPr/>
          <p:nvPr/>
        </p:nvSpPr>
        <p:spPr>
          <a:xfrm>
            <a:off x="866488" y="2924944"/>
            <a:ext cx="79208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827584" y="4365104"/>
            <a:ext cx="79208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827584" y="3645024"/>
            <a:ext cx="792088" cy="288032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842824" y="3982204"/>
            <a:ext cx="792088" cy="288032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2195736" y="3625592"/>
            <a:ext cx="504056" cy="64464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2188880" y="2916188"/>
            <a:ext cx="504056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2180496" y="4342244"/>
            <a:ext cx="504056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467544" y="5301208"/>
            <a:ext cx="576064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nom_cl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sum(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arif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</a:t>
            </a:r>
            <a:endParaRPr lang="en-US" sz="22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FROM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achat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GROUP BY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nom_cl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; </a:t>
            </a:r>
            <a:endParaRPr lang="fr-FR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7504" y="4931876"/>
            <a:ext cx="1095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  <a:endParaRPr lang="fr-FR" sz="2000" b="1" u="sng" dirty="0">
              <a:solidFill>
                <a:srgbClr val="FFFF00"/>
              </a:solidFill>
            </a:endParaRPr>
          </a:p>
        </p:txBody>
      </p:sp>
      <p:sp>
        <p:nvSpPr>
          <p:cNvPr id="25" name="Flèche droite 24"/>
          <p:cNvSpPr/>
          <p:nvPr/>
        </p:nvSpPr>
        <p:spPr>
          <a:xfrm>
            <a:off x="4283968" y="5855206"/>
            <a:ext cx="792088" cy="216024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3805537" y="5281642"/>
            <a:ext cx="22333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as [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coût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d’achat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  <p:graphicFrame>
        <p:nvGraphicFramePr>
          <p:cNvPr id="23" name="Tableau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935943"/>
              </p:ext>
            </p:extLst>
          </p:nvPr>
        </p:nvGraphicFramePr>
        <p:xfrm>
          <a:off x="6516216" y="5131931"/>
          <a:ext cx="2376264" cy="1516380"/>
        </p:xfrm>
        <a:graphic>
          <a:graphicData uri="http://schemas.openxmlformats.org/drawingml/2006/table">
            <a:tbl>
              <a:tblPr/>
              <a:tblGrid>
                <a:gridCol w="1188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fr-FR" b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client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sz="14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Cout d’achat</a:t>
                      </a:r>
                      <a:endParaRPr lang="fr-FR" sz="14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fr-FR" b="0" dirty="0">
                          <a:solidFill>
                            <a:srgbClr val="3D3D3D"/>
                          </a:solidFill>
                          <a:effectLst/>
                          <a:latin typeface="inherit"/>
                        </a:rPr>
                        <a:t>Pierre</a:t>
                      </a:r>
                    </a:p>
                  </a:txBody>
                  <a:tcPr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b="0">
                          <a:solidFill>
                            <a:srgbClr val="3D3D3D"/>
                          </a:solidFill>
                          <a:effectLst/>
                          <a:latin typeface="inherit"/>
                        </a:rPr>
                        <a:t>262</a:t>
                      </a:r>
                    </a:p>
                  </a:txBody>
                  <a:tcPr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fr-FR" b="0">
                          <a:solidFill>
                            <a:srgbClr val="3D3D3D"/>
                          </a:solidFill>
                          <a:effectLst/>
                          <a:latin typeface="inherit"/>
                        </a:rPr>
                        <a:t>Simon</a:t>
                      </a:r>
                    </a:p>
                  </a:txBody>
                  <a:tcPr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b="0">
                          <a:solidFill>
                            <a:srgbClr val="3D3D3D"/>
                          </a:solidFill>
                          <a:effectLst/>
                          <a:latin typeface="inherit"/>
                        </a:rPr>
                        <a:t>47</a:t>
                      </a:r>
                    </a:p>
                  </a:txBody>
                  <a:tcPr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fr-FR" b="0" dirty="0">
                          <a:solidFill>
                            <a:srgbClr val="3D3D3D"/>
                          </a:solidFill>
                          <a:effectLst/>
                          <a:latin typeface="inherit"/>
                        </a:rPr>
                        <a:t>Marie</a:t>
                      </a:r>
                    </a:p>
                  </a:txBody>
                  <a:tcPr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b="0" dirty="0">
                          <a:solidFill>
                            <a:srgbClr val="3D3D3D"/>
                          </a:solidFill>
                          <a:effectLst/>
                          <a:latin typeface="inherit"/>
                        </a:rPr>
                        <a:t>38</a:t>
                      </a:r>
                    </a:p>
                  </a:txBody>
                  <a:tcPr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550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8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GROUP </a:t>
            </a:r>
            <a:r>
              <a:rPr lang="fr-FR" sz="4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endParaRPr lang="fr-FR" sz="48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1108720"/>
          </a:xfrm>
        </p:spPr>
        <p:txBody>
          <a:bodyPr/>
          <a:lstStyle/>
          <a:p>
            <a:r>
              <a:rPr lang="fr-FR" dirty="0" smtClean="0"/>
              <a:t>Grouper </a:t>
            </a:r>
            <a:r>
              <a:rPr lang="fr-FR" dirty="0"/>
              <a:t>plusieurs résultats et </a:t>
            </a:r>
            <a:r>
              <a:rPr lang="fr-FR" dirty="0" smtClean="0"/>
              <a:t>appliquer une </a:t>
            </a:r>
            <a:r>
              <a:rPr lang="fr-FR" dirty="0"/>
              <a:t>fonction </a:t>
            </a:r>
            <a:r>
              <a:rPr lang="fr-FR" dirty="0" smtClean="0"/>
              <a:t>sur ce dernier.</a:t>
            </a:r>
          </a:p>
          <a:p>
            <a:pPr marL="36576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8E4-F029-4090-A08E-F22BF3FF8183}" type="slidenum">
              <a:rPr lang="fr-FR" smtClean="0"/>
              <a:t>5</a:t>
            </a:fld>
            <a:endParaRPr lang="fr-FR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826680" y="3789040"/>
            <a:ext cx="7777768" cy="2074414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>
            <a:sp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attribut_1, </a:t>
            </a:r>
            <a:r>
              <a:rPr lang="fr-FR" sz="28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fonction(atribut_2)</a:t>
            </a:r>
          </a:p>
          <a:p>
            <a:pPr marL="0" indent="0">
              <a:buFont typeface="Wingdings 2"/>
              <a:buNone/>
            </a:pPr>
            <a:r>
              <a:rPr lang="fr-FR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FROM   </a:t>
            </a:r>
            <a:r>
              <a:rPr lang="fr-FR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nom_table</a:t>
            </a:r>
            <a:endParaRPr lang="fr-FR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Wingdings 2"/>
              <a:buNone/>
            </a:pPr>
            <a:r>
              <a:rPr lang="fr-FR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WHERE  &lt;</a:t>
            </a:r>
            <a:r>
              <a:rPr lang="fr-FR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condition de recherche &gt; </a:t>
            </a:r>
          </a:p>
          <a:p>
            <a:pPr marL="0" indent="0">
              <a:buNone/>
            </a:pPr>
            <a:r>
              <a:rPr lang="fr-FR" sz="28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GROUP BY 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colonne1 ;</a:t>
            </a:r>
            <a:endParaRPr lang="fr-FR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7504" y="2988241"/>
            <a:ext cx="19159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Syntaxe : </a:t>
            </a:r>
            <a:endParaRPr lang="fr-FR" sz="3200" b="1" dirty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15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84784"/>
            <a:ext cx="8435280" cy="1036711"/>
          </a:xfrm>
        </p:spPr>
        <p:txBody>
          <a:bodyPr>
            <a:normAutofit/>
          </a:bodyPr>
          <a:lstStyle/>
          <a:p>
            <a:pPr algn="just"/>
            <a:r>
              <a:rPr lang="fr-FR" sz="2000" dirty="0" smtClean="0"/>
              <a:t>La clause </a:t>
            </a:r>
            <a:r>
              <a:rPr lang="fr-FR" sz="2400" b="1" dirty="0" smtClean="0">
                <a:solidFill>
                  <a:srgbClr val="00B0F0"/>
                </a:solidFill>
              </a:rPr>
              <a:t>HAVING</a:t>
            </a:r>
            <a:r>
              <a:rPr lang="fr-FR" sz="2400" dirty="0" smtClean="0"/>
              <a:t> </a:t>
            </a:r>
            <a:r>
              <a:rPr lang="fr-FR" sz="2000" dirty="0" smtClean="0"/>
              <a:t>permet de créer un filtre supplémentaire sur les résultats d’un regroupement  </a:t>
            </a: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8E4-F029-4090-A08E-F22BF3FF8183}" type="slidenum">
              <a:rPr lang="fr-FR" smtClean="0"/>
              <a:t>6</a:t>
            </a:fld>
            <a:endParaRPr lang="fr-FR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fr-FR" sz="48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Having</a:t>
            </a:r>
            <a:r>
              <a:rPr lang="fr-FR" sz="4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fr-FR" sz="48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538648" y="2780928"/>
            <a:ext cx="7777768" cy="2234458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>
            <a:sp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attribut_1, </a:t>
            </a:r>
            <a:r>
              <a:rPr lang="fr-FR" sz="24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fonction(atribut_2)</a:t>
            </a:r>
          </a:p>
          <a:p>
            <a:pPr marL="0" indent="0">
              <a:buFont typeface="Wingdings 2"/>
              <a:buNone/>
            </a:pPr>
            <a:r>
              <a:rPr lang="fr-FR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FROM   </a:t>
            </a:r>
            <a:r>
              <a:rPr lang="fr-FR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nom_table</a:t>
            </a:r>
            <a:endParaRPr lang="fr-FR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Wingdings 2"/>
              <a:buNone/>
            </a:pPr>
            <a:r>
              <a:rPr lang="fr-FR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WHERE  &lt;condition de recherche&gt; </a:t>
            </a:r>
          </a:p>
          <a:p>
            <a:pPr marL="0" indent="0">
              <a:buNone/>
            </a:pPr>
            <a:r>
              <a:rPr lang="fr-FR" sz="24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GROUP BY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colonne1 </a:t>
            </a:r>
          </a:p>
          <a:p>
            <a:pPr marL="0" indent="0">
              <a:buNone/>
            </a:pPr>
            <a:r>
              <a:rPr lang="fr-FR" sz="24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HAVING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fonction (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colonne2)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operateur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valeur ;</a:t>
            </a:r>
            <a:endParaRPr lang="fr-FR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36512" y="2204864"/>
            <a:ext cx="19159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Syntaxe : </a:t>
            </a:r>
            <a:endParaRPr lang="fr-FR" sz="3200" b="1" dirty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23728" y="5517232"/>
            <a:ext cx="65810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fr-FR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HAVING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est très souvent utilisé en même temps que GROUP BY bien que ce ne soit pas obligatoire.</a:t>
            </a:r>
          </a:p>
        </p:txBody>
      </p:sp>
      <p:pic>
        <p:nvPicPr>
          <p:cNvPr id="2051" name="Picture 3" descr="Afficher l'image d'orig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48" y="5156288"/>
            <a:ext cx="1585080" cy="158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57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268760"/>
            <a:ext cx="7467600" cy="532656"/>
          </a:xfrm>
        </p:spPr>
        <p:txBody>
          <a:bodyPr>
            <a:normAutofit/>
          </a:bodyPr>
          <a:lstStyle/>
          <a:p>
            <a:r>
              <a:rPr lang="fr-FR" sz="28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Exemple:</a:t>
            </a:r>
            <a:endParaRPr lang="fr-FR" sz="2800" dirty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8E4-F029-4090-A08E-F22BF3FF8183}" type="slidenum">
              <a:rPr lang="fr-FR" smtClean="0"/>
              <a:t>7</a:t>
            </a:fld>
            <a:endParaRPr lang="fr-FR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591966"/>
              </p:ext>
            </p:extLst>
          </p:nvPr>
        </p:nvGraphicFramePr>
        <p:xfrm>
          <a:off x="4139952" y="1484784"/>
          <a:ext cx="4824536" cy="3081359"/>
        </p:xfrm>
        <a:graphic>
          <a:graphicData uri="http://schemas.openxmlformats.org/drawingml/2006/table">
            <a:tbl>
              <a:tblPr/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1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0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1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6745"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Id_cl</a:t>
                      </a:r>
                      <a:endParaRPr lang="fr-FR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Nom_cl</a:t>
                      </a:r>
                      <a:endParaRPr lang="fr-FR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Tarif_cl</a:t>
                      </a:r>
                      <a:endParaRPr lang="fr-FR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Date_cl</a:t>
                      </a:r>
                      <a:endParaRPr lang="fr-FR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204">
                <a:tc>
                  <a:txBody>
                    <a:bodyPr/>
                    <a:lstStyle/>
                    <a:p>
                      <a:pPr algn="l" fontAlgn="t"/>
                      <a:r>
                        <a:rPr lang="fr-FR" b="0">
                          <a:solidFill>
                            <a:srgbClr val="3D3D3D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b="0" dirty="0">
                          <a:solidFill>
                            <a:srgbClr val="3D3D3D"/>
                          </a:solidFill>
                          <a:effectLst/>
                          <a:latin typeface="inherit"/>
                        </a:rPr>
                        <a:t>Pierre</a:t>
                      </a:r>
                    </a:p>
                  </a:txBody>
                  <a:tcPr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b="0" dirty="0">
                          <a:solidFill>
                            <a:srgbClr val="3D3D3D"/>
                          </a:solidFill>
                          <a:effectLst/>
                          <a:latin typeface="inherit"/>
                        </a:rPr>
                        <a:t>102</a:t>
                      </a:r>
                    </a:p>
                  </a:txBody>
                  <a:tcPr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b="0" dirty="0">
                          <a:solidFill>
                            <a:srgbClr val="3D3D3D"/>
                          </a:solidFill>
                          <a:effectLst/>
                          <a:latin typeface="inherit"/>
                        </a:rPr>
                        <a:t>2012-10-23</a:t>
                      </a:r>
                    </a:p>
                  </a:txBody>
                  <a:tcPr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219">
                <a:tc>
                  <a:txBody>
                    <a:bodyPr/>
                    <a:lstStyle/>
                    <a:p>
                      <a:pPr algn="l" fontAlgn="t"/>
                      <a:r>
                        <a:rPr lang="fr-FR" b="0">
                          <a:solidFill>
                            <a:srgbClr val="3D3D3D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b="0" dirty="0">
                          <a:solidFill>
                            <a:srgbClr val="3D3D3D"/>
                          </a:solidFill>
                          <a:effectLst/>
                          <a:latin typeface="inherit"/>
                        </a:rPr>
                        <a:t>Simon</a:t>
                      </a:r>
                    </a:p>
                  </a:txBody>
                  <a:tcPr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b="0">
                          <a:solidFill>
                            <a:srgbClr val="3D3D3D"/>
                          </a:solidFill>
                          <a:effectLst/>
                          <a:latin typeface="inherit"/>
                        </a:rPr>
                        <a:t>47</a:t>
                      </a:r>
                    </a:p>
                  </a:txBody>
                  <a:tcPr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b="0" dirty="0">
                          <a:solidFill>
                            <a:srgbClr val="3D3D3D"/>
                          </a:solidFill>
                          <a:effectLst/>
                          <a:latin typeface="inherit"/>
                        </a:rPr>
                        <a:t>2012-10-27</a:t>
                      </a:r>
                    </a:p>
                  </a:txBody>
                  <a:tcPr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204">
                <a:tc>
                  <a:txBody>
                    <a:bodyPr/>
                    <a:lstStyle/>
                    <a:p>
                      <a:pPr algn="l" fontAlgn="t"/>
                      <a:r>
                        <a:rPr lang="fr-FR" b="0">
                          <a:solidFill>
                            <a:srgbClr val="3D3D3D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b="0">
                          <a:solidFill>
                            <a:srgbClr val="3D3D3D"/>
                          </a:solidFill>
                          <a:effectLst/>
                          <a:latin typeface="inherit"/>
                        </a:rPr>
                        <a:t>Marie</a:t>
                      </a:r>
                    </a:p>
                  </a:txBody>
                  <a:tcPr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b="0">
                          <a:solidFill>
                            <a:srgbClr val="3D3D3D"/>
                          </a:solidFill>
                          <a:effectLst/>
                          <a:latin typeface="inherit"/>
                        </a:rPr>
                        <a:t>18</a:t>
                      </a:r>
                    </a:p>
                  </a:txBody>
                  <a:tcPr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b="0" dirty="0">
                          <a:solidFill>
                            <a:srgbClr val="3D3D3D"/>
                          </a:solidFill>
                          <a:effectLst/>
                          <a:latin typeface="inherit"/>
                        </a:rPr>
                        <a:t>2012-11-05</a:t>
                      </a:r>
                    </a:p>
                  </a:txBody>
                  <a:tcPr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0204">
                <a:tc>
                  <a:txBody>
                    <a:bodyPr/>
                    <a:lstStyle/>
                    <a:p>
                      <a:pPr algn="l" fontAlgn="t"/>
                      <a:r>
                        <a:rPr lang="fr-FR" b="0">
                          <a:solidFill>
                            <a:srgbClr val="3D3D3D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</a:txBody>
                  <a:tcPr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b="0">
                          <a:solidFill>
                            <a:srgbClr val="3D3D3D"/>
                          </a:solidFill>
                          <a:effectLst/>
                          <a:latin typeface="inherit"/>
                        </a:rPr>
                        <a:t>Marie</a:t>
                      </a:r>
                    </a:p>
                  </a:txBody>
                  <a:tcPr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b="0">
                          <a:solidFill>
                            <a:srgbClr val="3D3D3D"/>
                          </a:solidFill>
                          <a:effectLst/>
                          <a:latin typeface="inherit"/>
                        </a:rPr>
                        <a:t>20</a:t>
                      </a:r>
                    </a:p>
                  </a:txBody>
                  <a:tcPr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b="0" dirty="0">
                          <a:solidFill>
                            <a:srgbClr val="3D3D3D"/>
                          </a:solidFill>
                          <a:effectLst/>
                          <a:latin typeface="inherit"/>
                        </a:rPr>
                        <a:t>2012-11-14</a:t>
                      </a:r>
                    </a:p>
                  </a:txBody>
                  <a:tcPr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783">
                <a:tc>
                  <a:txBody>
                    <a:bodyPr/>
                    <a:lstStyle/>
                    <a:p>
                      <a:pPr algn="l" fontAlgn="t"/>
                      <a:r>
                        <a:rPr lang="fr-FR" b="0">
                          <a:solidFill>
                            <a:srgbClr val="3D3D3D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</a:txBody>
                  <a:tcPr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b="0">
                          <a:solidFill>
                            <a:srgbClr val="3D3D3D"/>
                          </a:solidFill>
                          <a:effectLst/>
                          <a:latin typeface="inherit"/>
                        </a:rPr>
                        <a:t>Pierre</a:t>
                      </a:r>
                    </a:p>
                  </a:txBody>
                  <a:tcPr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b="0" dirty="0">
                          <a:solidFill>
                            <a:srgbClr val="3D3D3D"/>
                          </a:solidFill>
                          <a:effectLst/>
                          <a:latin typeface="inherit"/>
                        </a:rPr>
                        <a:t>160</a:t>
                      </a:r>
                    </a:p>
                  </a:txBody>
                  <a:tcPr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b="0" dirty="0">
                          <a:solidFill>
                            <a:srgbClr val="3D3D3D"/>
                          </a:solidFill>
                          <a:effectLst/>
                          <a:latin typeface="inherit"/>
                        </a:rPr>
                        <a:t>2012-12-03</a:t>
                      </a:r>
                    </a:p>
                  </a:txBody>
                  <a:tcPr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79512" y="1844824"/>
            <a:ext cx="38164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000" dirty="0" smtClean="0"/>
              <a:t>On </a:t>
            </a:r>
            <a:r>
              <a:rPr lang="fr-FR" sz="2000" dirty="0"/>
              <a:t>souhaite récupérer la liste </a:t>
            </a:r>
            <a:r>
              <a:rPr lang="fr-FR" sz="2000" dirty="0" smtClean="0"/>
              <a:t>des noms des clients </a:t>
            </a:r>
            <a:r>
              <a:rPr lang="fr-FR" sz="2000" dirty="0"/>
              <a:t>qui ont </a:t>
            </a:r>
            <a:r>
              <a:rPr lang="fr-FR" sz="2000" dirty="0" smtClean="0"/>
              <a:t>un total d’achat &gt; 45€ </a:t>
            </a:r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97801" y="4581128"/>
            <a:ext cx="1381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fr-FR" b="1" dirty="0">
                <a:latin typeface="Times New Roman" pitchFamily="18" charset="0"/>
                <a:cs typeface="Times New Roman" pitchFamily="18" charset="0"/>
              </a:rPr>
              <a:t>Table achat </a:t>
            </a: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fr-FR" sz="48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Having</a:t>
            </a:r>
            <a:r>
              <a:rPr lang="fr-FR" sz="4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fr-FR" sz="48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3656" y="3134578"/>
            <a:ext cx="383428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nom_cl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sum(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tarif_cl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as [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coût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d’achat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achat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GROUP BY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nom_cl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; </a:t>
            </a:r>
            <a:endParaRPr lang="fr-FR" sz="2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6" name="Tableau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351165"/>
              </p:ext>
            </p:extLst>
          </p:nvPr>
        </p:nvGraphicFramePr>
        <p:xfrm>
          <a:off x="233656" y="5008756"/>
          <a:ext cx="2873474" cy="1516380"/>
        </p:xfrm>
        <a:graphic>
          <a:graphicData uri="http://schemas.openxmlformats.org/drawingml/2006/table">
            <a:tbl>
              <a:tblPr/>
              <a:tblGrid>
                <a:gridCol w="1110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0284"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client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smtClean="0"/>
                        <a:t>Coût</a:t>
                      </a:r>
                      <a:r>
                        <a:rPr lang="fr-FR" b="1" baseline="0" dirty="0" smtClean="0"/>
                        <a:t> </a:t>
                      </a:r>
                      <a:r>
                        <a:rPr lang="fr-FR" b="1" dirty="0" smtClean="0"/>
                        <a:t>d’achat 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fr-FR" b="0" dirty="0">
                          <a:solidFill>
                            <a:srgbClr val="3D3D3D"/>
                          </a:solidFill>
                          <a:effectLst/>
                          <a:latin typeface="inherit"/>
                        </a:rPr>
                        <a:t>Pierre</a:t>
                      </a:r>
                    </a:p>
                  </a:txBody>
                  <a:tcPr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b="0" dirty="0">
                          <a:solidFill>
                            <a:srgbClr val="3D3D3D"/>
                          </a:solidFill>
                          <a:effectLst/>
                          <a:latin typeface="inherit"/>
                        </a:rPr>
                        <a:t>262</a:t>
                      </a:r>
                    </a:p>
                  </a:txBody>
                  <a:tcPr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fr-FR" b="0">
                          <a:solidFill>
                            <a:srgbClr val="3D3D3D"/>
                          </a:solidFill>
                          <a:effectLst/>
                          <a:latin typeface="inherit"/>
                        </a:rPr>
                        <a:t>Simon</a:t>
                      </a:r>
                    </a:p>
                  </a:txBody>
                  <a:tcPr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b="0" dirty="0">
                          <a:solidFill>
                            <a:srgbClr val="3D3D3D"/>
                          </a:solidFill>
                          <a:effectLst/>
                          <a:latin typeface="inherit"/>
                        </a:rPr>
                        <a:t>47</a:t>
                      </a:r>
                    </a:p>
                  </a:txBody>
                  <a:tcPr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fr-FR" b="0" dirty="0">
                          <a:solidFill>
                            <a:srgbClr val="3D3D3D"/>
                          </a:solidFill>
                          <a:effectLst/>
                          <a:latin typeface="inherit"/>
                        </a:rPr>
                        <a:t>Marie</a:t>
                      </a:r>
                    </a:p>
                  </a:txBody>
                  <a:tcPr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b="0" dirty="0">
                          <a:solidFill>
                            <a:srgbClr val="3D3D3D"/>
                          </a:solidFill>
                          <a:effectLst/>
                          <a:latin typeface="inherit"/>
                        </a:rPr>
                        <a:t>38</a:t>
                      </a:r>
                    </a:p>
                  </a:txBody>
                  <a:tcPr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Flèche droite 16"/>
          <p:cNvSpPr/>
          <p:nvPr/>
        </p:nvSpPr>
        <p:spPr>
          <a:xfrm>
            <a:off x="3794790" y="5733256"/>
            <a:ext cx="1713314" cy="216024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8" name="Tableau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233001"/>
              </p:ext>
            </p:extLst>
          </p:nvPr>
        </p:nvGraphicFramePr>
        <p:xfrm>
          <a:off x="5802982" y="5191090"/>
          <a:ext cx="2873474" cy="1127760"/>
        </p:xfrm>
        <a:graphic>
          <a:graphicData uri="http://schemas.openxmlformats.org/drawingml/2006/table">
            <a:tbl>
              <a:tblPr/>
              <a:tblGrid>
                <a:gridCol w="1110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0284"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client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smtClean="0"/>
                        <a:t>Coût</a:t>
                      </a:r>
                      <a:r>
                        <a:rPr lang="fr-FR" b="1" baseline="0" dirty="0" smtClean="0"/>
                        <a:t> </a:t>
                      </a:r>
                      <a:r>
                        <a:rPr lang="fr-FR" b="1" dirty="0" smtClean="0"/>
                        <a:t>d’achat 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fr-FR" b="0" dirty="0">
                          <a:solidFill>
                            <a:srgbClr val="3D3D3D"/>
                          </a:solidFill>
                          <a:effectLst/>
                          <a:latin typeface="inherit"/>
                        </a:rPr>
                        <a:t>Pierre</a:t>
                      </a:r>
                    </a:p>
                  </a:txBody>
                  <a:tcPr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b="0" dirty="0">
                          <a:solidFill>
                            <a:srgbClr val="3D3D3D"/>
                          </a:solidFill>
                          <a:effectLst/>
                          <a:latin typeface="inherit"/>
                        </a:rPr>
                        <a:t>262</a:t>
                      </a:r>
                    </a:p>
                  </a:txBody>
                  <a:tcPr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fr-FR" b="0">
                          <a:solidFill>
                            <a:srgbClr val="3D3D3D"/>
                          </a:solidFill>
                          <a:effectLst/>
                          <a:latin typeface="inherit"/>
                        </a:rPr>
                        <a:t>Simon</a:t>
                      </a:r>
                    </a:p>
                  </a:txBody>
                  <a:tcPr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b="0" dirty="0">
                          <a:solidFill>
                            <a:srgbClr val="3D3D3D"/>
                          </a:solidFill>
                          <a:effectLst/>
                          <a:latin typeface="inherit"/>
                        </a:rPr>
                        <a:t>47</a:t>
                      </a:r>
                    </a:p>
                  </a:txBody>
                  <a:tcPr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528402" y="5363924"/>
            <a:ext cx="2191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fr-FR" dirty="0"/>
              <a:t>T</a:t>
            </a:r>
            <a:r>
              <a:rPr lang="fr-FR" dirty="0" smtClean="0"/>
              <a:t>otal </a:t>
            </a:r>
            <a:r>
              <a:rPr lang="fr-FR" dirty="0"/>
              <a:t>d’achat &gt; 45€ 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311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268760"/>
            <a:ext cx="7467600" cy="532656"/>
          </a:xfrm>
        </p:spPr>
        <p:txBody>
          <a:bodyPr>
            <a:normAutofit/>
          </a:bodyPr>
          <a:lstStyle/>
          <a:p>
            <a:r>
              <a:rPr lang="fr-FR" sz="28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Exemple:</a:t>
            </a:r>
            <a:endParaRPr lang="fr-FR" sz="2800" dirty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8E4-F029-4090-A08E-F22BF3FF8183}" type="slidenum">
              <a:rPr lang="fr-FR" smtClean="0"/>
              <a:t>8</a:t>
            </a:fld>
            <a:endParaRPr lang="fr-FR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55611"/>
              </p:ext>
            </p:extLst>
          </p:nvPr>
        </p:nvGraphicFramePr>
        <p:xfrm>
          <a:off x="4139952" y="1484784"/>
          <a:ext cx="4824536" cy="3081359"/>
        </p:xfrm>
        <a:graphic>
          <a:graphicData uri="http://schemas.openxmlformats.org/drawingml/2006/table">
            <a:tbl>
              <a:tblPr/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1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0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1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6745"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Id_cl</a:t>
                      </a:r>
                      <a:endParaRPr lang="fr-FR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Nom_cl</a:t>
                      </a:r>
                      <a:endParaRPr lang="fr-FR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Tarif_cl</a:t>
                      </a:r>
                      <a:endParaRPr lang="fr-FR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Date_cl</a:t>
                      </a:r>
                      <a:endParaRPr lang="fr-FR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204">
                <a:tc>
                  <a:txBody>
                    <a:bodyPr/>
                    <a:lstStyle/>
                    <a:p>
                      <a:pPr algn="l" fontAlgn="t"/>
                      <a:r>
                        <a:rPr lang="fr-FR" b="0">
                          <a:solidFill>
                            <a:srgbClr val="3D3D3D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b="0" dirty="0">
                          <a:solidFill>
                            <a:srgbClr val="3D3D3D"/>
                          </a:solidFill>
                          <a:effectLst/>
                          <a:latin typeface="inherit"/>
                        </a:rPr>
                        <a:t>Pierre</a:t>
                      </a:r>
                    </a:p>
                  </a:txBody>
                  <a:tcPr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b="0" dirty="0">
                          <a:solidFill>
                            <a:srgbClr val="3D3D3D"/>
                          </a:solidFill>
                          <a:effectLst/>
                          <a:latin typeface="inherit"/>
                        </a:rPr>
                        <a:t>102</a:t>
                      </a:r>
                    </a:p>
                  </a:txBody>
                  <a:tcPr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b="0" dirty="0">
                          <a:solidFill>
                            <a:srgbClr val="3D3D3D"/>
                          </a:solidFill>
                          <a:effectLst/>
                          <a:latin typeface="inherit"/>
                        </a:rPr>
                        <a:t>2012-10-23</a:t>
                      </a:r>
                    </a:p>
                  </a:txBody>
                  <a:tcPr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219">
                <a:tc>
                  <a:txBody>
                    <a:bodyPr/>
                    <a:lstStyle/>
                    <a:p>
                      <a:pPr algn="l" fontAlgn="t"/>
                      <a:r>
                        <a:rPr lang="fr-FR" b="0">
                          <a:solidFill>
                            <a:srgbClr val="3D3D3D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b="0" dirty="0">
                          <a:solidFill>
                            <a:srgbClr val="3D3D3D"/>
                          </a:solidFill>
                          <a:effectLst/>
                          <a:latin typeface="inherit"/>
                        </a:rPr>
                        <a:t>Simon</a:t>
                      </a:r>
                    </a:p>
                  </a:txBody>
                  <a:tcPr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b="0">
                          <a:solidFill>
                            <a:srgbClr val="3D3D3D"/>
                          </a:solidFill>
                          <a:effectLst/>
                          <a:latin typeface="inherit"/>
                        </a:rPr>
                        <a:t>47</a:t>
                      </a:r>
                    </a:p>
                  </a:txBody>
                  <a:tcPr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b="0" dirty="0">
                          <a:solidFill>
                            <a:srgbClr val="3D3D3D"/>
                          </a:solidFill>
                          <a:effectLst/>
                          <a:latin typeface="inherit"/>
                        </a:rPr>
                        <a:t>2012-10-27</a:t>
                      </a:r>
                    </a:p>
                  </a:txBody>
                  <a:tcPr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204">
                <a:tc>
                  <a:txBody>
                    <a:bodyPr/>
                    <a:lstStyle/>
                    <a:p>
                      <a:pPr algn="l" fontAlgn="t"/>
                      <a:r>
                        <a:rPr lang="fr-FR" b="0">
                          <a:solidFill>
                            <a:srgbClr val="3D3D3D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b="0">
                          <a:solidFill>
                            <a:srgbClr val="3D3D3D"/>
                          </a:solidFill>
                          <a:effectLst/>
                          <a:latin typeface="inherit"/>
                        </a:rPr>
                        <a:t>Marie</a:t>
                      </a:r>
                    </a:p>
                  </a:txBody>
                  <a:tcPr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b="0">
                          <a:solidFill>
                            <a:srgbClr val="3D3D3D"/>
                          </a:solidFill>
                          <a:effectLst/>
                          <a:latin typeface="inherit"/>
                        </a:rPr>
                        <a:t>18</a:t>
                      </a:r>
                    </a:p>
                  </a:txBody>
                  <a:tcPr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b="0" dirty="0">
                          <a:solidFill>
                            <a:srgbClr val="3D3D3D"/>
                          </a:solidFill>
                          <a:effectLst/>
                          <a:latin typeface="inherit"/>
                        </a:rPr>
                        <a:t>2012-11-05</a:t>
                      </a:r>
                    </a:p>
                  </a:txBody>
                  <a:tcPr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0204">
                <a:tc>
                  <a:txBody>
                    <a:bodyPr/>
                    <a:lstStyle/>
                    <a:p>
                      <a:pPr algn="l" fontAlgn="t"/>
                      <a:r>
                        <a:rPr lang="fr-FR" b="0">
                          <a:solidFill>
                            <a:srgbClr val="3D3D3D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</a:txBody>
                  <a:tcPr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b="0">
                          <a:solidFill>
                            <a:srgbClr val="3D3D3D"/>
                          </a:solidFill>
                          <a:effectLst/>
                          <a:latin typeface="inherit"/>
                        </a:rPr>
                        <a:t>Marie</a:t>
                      </a:r>
                    </a:p>
                  </a:txBody>
                  <a:tcPr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b="0">
                          <a:solidFill>
                            <a:srgbClr val="3D3D3D"/>
                          </a:solidFill>
                          <a:effectLst/>
                          <a:latin typeface="inherit"/>
                        </a:rPr>
                        <a:t>20</a:t>
                      </a:r>
                    </a:p>
                  </a:txBody>
                  <a:tcPr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b="0" dirty="0">
                          <a:solidFill>
                            <a:srgbClr val="3D3D3D"/>
                          </a:solidFill>
                          <a:effectLst/>
                          <a:latin typeface="inherit"/>
                        </a:rPr>
                        <a:t>2012-11-14</a:t>
                      </a:r>
                    </a:p>
                  </a:txBody>
                  <a:tcPr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783">
                <a:tc>
                  <a:txBody>
                    <a:bodyPr/>
                    <a:lstStyle/>
                    <a:p>
                      <a:pPr algn="l" fontAlgn="t"/>
                      <a:r>
                        <a:rPr lang="fr-FR" b="0">
                          <a:solidFill>
                            <a:srgbClr val="3D3D3D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</a:txBody>
                  <a:tcPr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b="0">
                          <a:solidFill>
                            <a:srgbClr val="3D3D3D"/>
                          </a:solidFill>
                          <a:effectLst/>
                          <a:latin typeface="inherit"/>
                        </a:rPr>
                        <a:t>Pierre</a:t>
                      </a:r>
                    </a:p>
                  </a:txBody>
                  <a:tcPr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b="0" dirty="0">
                          <a:solidFill>
                            <a:srgbClr val="3D3D3D"/>
                          </a:solidFill>
                          <a:effectLst/>
                          <a:latin typeface="inherit"/>
                        </a:rPr>
                        <a:t>160</a:t>
                      </a:r>
                    </a:p>
                  </a:txBody>
                  <a:tcPr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b="0" dirty="0">
                          <a:solidFill>
                            <a:srgbClr val="3D3D3D"/>
                          </a:solidFill>
                          <a:effectLst/>
                          <a:latin typeface="inherit"/>
                        </a:rPr>
                        <a:t>2012-12-03</a:t>
                      </a:r>
                    </a:p>
                  </a:txBody>
                  <a:tcPr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79512" y="1844824"/>
            <a:ext cx="38164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000" dirty="0" smtClean="0"/>
              <a:t>On </a:t>
            </a:r>
            <a:r>
              <a:rPr lang="fr-FR" sz="2000" dirty="0"/>
              <a:t>souhaite récupérer la liste </a:t>
            </a:r>
            <a:r>
              <a:rPr lang="fr-FR" sz="2000" dirty="0" smtClean="0"/>
              <a:t>des noms des clients </a:t>
            </a:r>
            <a:r>
              <a:rPr lang="fr-FR" sz="2000" dirty="0"/>
              <a:t>qui ont </a:t>
            </a:r>
            <a:r>
              <a:rPr lang="fr-FR" sz="2000" dirty="0" smtClean="0"/>
              <a:t>un total d’achat &gt; 45€ </a:t>
            </a:r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97801" y="4581128"/>
            <a:ext cx="1381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fr-FR" b="1" dirty="0">
                <a:latin typeface="Times New Roman" pitchFamily="18" charset="0"/>
                <a:cs typeface="Times New Roman" pitchFamily="18" charset="0"/>
              </a:rPr>
              <a:t>Table achat </a:t>
            </a: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fr-FR" sz="48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Having</a:t>
            </a:r>
            <a:r>
              <a:rPr lang="fr-FR" sz="4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fr-FR" sz="48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3656" y="3134578"/>
            <a:ext cx="4050312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nom_cl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sum(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tarif_cl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)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as [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coût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d’achat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achat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GROUP BY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nom_cl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HAVING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sum(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tarif_cl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) &gt; 45 ; </a:t>
            </a:r>
            <a:endParaRPr lang="fr-FR" sz="2200" dirty="0">
              <a:latin typeface="Times New Roman" pitchFamily="18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fr-FR" sz="2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8" name="Tableau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67064"/>
              </p:ext>
            </p:extLst>
          </p:nvPr>
        </p:nvGraphicFramePr>
        <p:xfrm>
          <a:off x="2087724" y="5373216"/>
          <a:ext cx="2873474" cy="1127760"/>
        </p:xfrm>
        <a:graphic>
          <a:graphicData uri="http://schemas.openxmlformats.org/drawingml/2006/table">
            <a:tbl>
              <a:tblPr/>
              <a:tblGrid>
                <a:gridCol w="1110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0284"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client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smtClean="0"/>
                        <a:t>Coût</a:t>
                      </a:r>
                      <a:r>
                        <a:rPr lang="fr-FR" b="1" baseline="0" dirty="0" smtClean="0"/>
                        <a:t> </a:t>
                      </a:r>
                      <a:r>
                        <a:rPr lang="fr-FR" b="1" dirty="0" smtClean="0"/>
                        <a:t>d’achat 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fr-FR" b="0" dirty="0">
                          <a:solidFill>
                            <a:srgbClr val="3D3D3D"/>
                          </a:solidFill>
                          <a:effectLst/>
                          <a:latin typeface="inherit"/>
                        </a:rPr>
                        <a:t>Pierre</a:t>
                      </a:r>
                    </a:p>
                  </a:txBody>
                  <a:tcPr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b="0" dirty="0">
                          <a:solidFill>
                            <a:srgbClr val="3D3D3D"/>
                          </a:solidFill>
                          <a:effectLst/>
                          <a:latin typeface="inherit"/>
                        </a:rPr>
                        <a:t>262</a:t>
                      </a:r>
                    </a:p>
                  </a:txBody>
                  <a:tcPr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fr-FR" b="0">
                          <a:solidFill>
                            <a:srgbClr val="3D3D3D"/>
                          </a:solidFill>
                          <a:effectLst/>
                          <a:latin typeface="inherit"/>
                        </a:rPr>
                        <a:t>Simon</a:t>
                      </a:r>
                    </a:p>
                  </a:txBody>
                  <a:tcPr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b="0" dirty="0">
                          <a:solidFill>
                            <a:srgbClr val="3D3D3D"/>
                          </a:solidFill>
                          <a:effectLst/>
                          <a:latin typeface="inherit"/>
                        </a:rPr>
                        <a:t>47</a:t>
                      </a:r>
                    </a:p>
                  </a:txBody>
                  <a:tcPr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33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8E4-F029-4090-A08E-F22BF3FF8183}" type="slidenum">
              <a:rPr lang="fr-FR" smtClean="0"/>
              <a:t>9</a:t>
            </a:fld>
            <a:endParaRPr lang="fr-FR"/>
          </a:p>
        </p:txBody>
      </p:sp>
      <p:graphicFrame>
        <p:nvGraphicFramePr>
          <p:cNvPr id="6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287076"/>
              </p:ext>
            </p:extLst>
          </p:nvPr>
        </p:nvGraphicFramePr>
        <p:xfrm>
          <a:off x="152400" y="2057400"/>
          <a:ext cx="2819400" cy="39624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Matière</a:t>
                      </a:r>
                      <a:endParaRPr kumimoji="0" lang="fr-FR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Coef</a:t>
                      </a:r>
                      <a:endParaRPr kumimoji="0" lang="fr-FR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Note</a:t>
                      </a:r>
                      <a:endParaRPr kumimoji="0" lang="fr-FR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Maths</a:t>
                      </a:r>
                      <a:endParaRPr kumimoji="0" lang="fr-F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fr-F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Sc Nat</a:t>
                      </a: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Sc Phy</a:t>
                      </a: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Français</a:t>
                      </a: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Sc Hum</a:t>
                      </a: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Anglais</a:t>
                      </a: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Sport</a:t>
                      </a: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fr-F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 Box 100"/>
          <p:cNvSpPr txBox="1">
            <a:spLocks noChangeArrowheads="1"/>
          </p:cNvSpPr>
          <p:nvPr/>
        </p:nvSpPr>
        <p:spPr bwMode="auto">
          <a:xfrm>
            <a:off x="179512" y="1436687"/>
            <a:ext cx="2743200" cy="36671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Résultats (de Pierre)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-27384"/>
            <a:ext cx="7772400" cy="1143000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  <a:endParaRPr lang="fr-FR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9" name="Group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205449"/>
              </p:ext>
            </p:extLst>
          </p:nvPr>
        </p:nvGraphicFramePr>
        <p:xfrm>
          <a:off x="7028274" y="1916832"/>
          <a:ext cx="1981200" cy="1859915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Coef</a:t>
                      </a:r>
                      <a:endParaRPr kumimoji="0" lang="fr-FR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Moyenne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10.5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Text Box 71"/>
          <p:cNvSpPr txBox="1">
            <a:spLocks noChangeArrowheads="1"/>
          </p:cNvSpPr>
          <p:nvPr/>
        </p:nvSpPr>
        <p:spPr bwMode="auto">
          <a:xfrm>
            <a:off x="3124200" y="1340768"/>
            <a:ext cx="579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800" b="1" i="1" dirty="0">
                <a:latin typeface="Times New Roman" pitchFamily="18" charset="0"/>
                <a:cs typeface="Times New Roman" pitchFamily="18" charset="0"/>
              </a:rPr>
              <a:t>Quelle est la note moyenne pour chaque coefficient ?</a:t>
            </a:r>
          </a:p>
        </p:txBody>
      </p:sp>
      <p:sp>
        <p:nvSpPr>
          <p:cNvPr id="21" name="Text Box 72"/>
          <p:cNvSpPr txBox="1">
            <a:spLocks noChangeArrowheads="1"/>
          </p:cNvSpPr>
          <p:nvPr/>
        </p:nvSpPr>
        <p:spPr bwMode="auto">
          <a:xfrm>
            <a:off x="3124200" y="4267200"/>
            <a:ext cx="6019800" cy="35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700" b="1" i="1" dirty="0">
                <a:latin typeface="Times New Roman" pitchFamily="18" charset="0"/>
                <a:cs typeface="Times New Roman" pitchFamily="18" charset="0"/>
              </a:rPr>
              <a:t>Quels sont les coefficients auxquels participe une seule matière ?</a:t>
            </a:r>
          </a:p>
        </p:txBody>
      </p:sp>
      <p:graphicFrame>
        <p:nvGraphicFramePr>
          <p:cNvPr id="22" name="Group 1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599602"/>
              </p:ext>
            </p:extLst>
          </p:nvPr>
        </p:nvGraphicFramePr>
        <p:xfrm>
          <a:off x="7812360" y="4941168"/>
          <a:ext cx="825500" cy="73152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Coef</a:t>
                      </a:r>
                      <a:endParaRPr kumimoji="0" lang="fr-FR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Text Box 40"/>
          <p:cNvSpPr txBox="1">
            <a:spLocks noChangeArrowheads="1"/>
          </p:cNvSpPr>
          <p:nvPr/>
        </p:nvSpPr>
        <p:spPr bwMode="auto">
          <a:xfrm>
            <a:off x="3037334" y="2472328"/>
            <a:ext cx="415667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FR" sz="2000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fr-FR" sz="2000" dirty="0" err="1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coef</a:t>
            </a:r>
            <a:r>
              <a:rPr lang="fr-FR" sz="2000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000" dirty="0" err="1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Avg</a:t>
            </a:r>
            <a:r>
              <a:rPr lang="fr-FR" sz="2000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(note) as Moyenne </a:t>
            </a:r>
          </a:p>
          <a:p>
            <a:pPr>
              <a:spcBef>
                <a:spcPct val="50000"/>
              </a:spcBef>
            </a:pPr>
            <a:r>
              <a:rPr lang="fr-FR" sz="2000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FROM Résultats </a:t>
            </a:r>
          </a:p>
          <a:p>
            <a:pPr>
              <a:spcBef>
                <a:spcPct val="50000"/>
              </a:spcBef>
            </a:pPr>
            <a:r>
              <a:rPr lang="fr-FR" sz="2000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GROUP BY </a:t>
            </a:r>
            <a:r>
              <a:rPr lang="fr-FR" sz="2000" dirty="0" err="1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coef</a:t>
            </a:r>
            <a:r>
              <a:rPr lang="fr-FR" sz="20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 ;</a:t>
            </a:r>
            <a:endParaRPr lang="fr-FR" sz="2000" dirty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 Box 73"/>
          <p:cNvSpPr txBox="1">
            <a:spLocks noChangeArrowheads="1"/>
          </p:cNvSpPr>
          <p:nvPr/>
        </p:nvSpPr>
        <p:spPr bwMode="auto">
          <a:xfrm>
            <a:off x="3387432" y="4636960"/>
            <a:ext cx="3806572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FR" sz="2000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fr-FR" sz="2000" dirty="0" err="1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coef</a:t>
            </a:r>
            <a:r>
              <a:rPr lang="fr-FR" sz="2000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fr-FR" sz="2000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FROM Résultats </a:t>
            </a:r>
            <a:endParaRPr lang="fr-FR" sz="2000" dirty="0" smtClean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fr-FR" sz="20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GROUP </a:t>
            </a:r>
            <a:r>
              <a:rPr lang="fr-FR" sz="2000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fr-FR" sz="2000" dirty="0" err="1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coef</a:t>
            </a:r>
            <a:r>
              <a:rPr lang="fr-FR" sz="2000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fr-FR" sz="2000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HAVING count(*)=1;</a:t>
            </a:r>
          </a:p>
        </p:txBody>
      </p:sp>
    </p:spTree>
    <p:extLst>
      <p:ext uri="{BB962C8B-B14F-4D97-AF65-F5344CB8AC3E}">
        <p14:creationId xmlns:p14="http://schemas.microsoft.com/office/powerpoint/2010/main" val="258351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utoUpdateAnimBg="0"/>
      <p:bldP spid="24" grpId="0" autoUpdateAnimBg="0"/>
    </p:bldLst>
  </p:timing>
</p:sld>
</file>

<file path=ppt/theme/theme1.xml><?xml version="1.0" encoding="utf-8"?>
<a:theme xmlns:a="http://schemas.openxmlformats.org/drawingml/2006/main" name="Technique">
  <a:themeElements>
    <a:clrScheme name="Technique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que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qu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1228</TotalTime>
  <Words>2224</Words>
  <Application>Microsoft Office PowerPoint</Application>
  <PresentationFormat>Affichage à l'écran (4:3)</PresentationFormat>
  <Paragraphs>996</Paragraphs>
  <Slides>33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41" baseType="lpstr">
      <vt:lpstr>Arial</vt:lpstr>
      <vt:lpstr>Calibri</vt:lpstr>
      <vt:lpstr>Franklin Gothic Book</vt:lpstr>
      <vt:lpstr>inherit</vt:lpstr>
      <vt:lpstr>Times New Roman</vt:lpstr>
      <vt:lpstr>Wingdings</vt:lpstr>
      <vt:lpstr>Wingdings 2</vt:lpstr>
      <vt:lpstr>Technique</vt:lpstr>
      <vt:lpstr>Le regroupement </vt:lpstr>
      <vt:lpstr>Le regroupement </vt:lpstr>
      <vt:lpstr>Le regroupement </vt:lpstr>
      <vt:lpstr>Le regroupement </vt:lpstr>
      <vt:lpstr>GROUP BY</vt:lpstr>
      <vt:lpstr>Having </vt:lpstr>
      <vt:lpstr>Having </vt:lpstr>
      <vt:lpstr>Having </vt:lpstr>
      <vt:lpstr>Application</vt:lpstr>
      <vt:lpstr>Les jointures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Les jointures</vt:lpstr>
      <vt:lpstr>Application </vt:lpstr>
      <vt:lpstr>Les sous­ requêtes</vt:lpstr>
      <vt:lpstr>Application  </vt:lpstr>
      <vt:lpstr>Application  </vt:lpstr>
      <vt:lpstr>Application  Les sous­ requêtes </vt:lpstr>
      <vt:lpstr>Utilisation du mot clé EXISTS</vt:lpstr>
      <vt:lpstr>Utilisation du mot clé EXISTS</vt:lpstr>
      <vt:lpstr>L’insertion des données </vt:lpstr>
      <vt:lpstr>L’insertion des données </vt:lpstr>
      <vt:lpstr>L’insertion des données </vt:lpstr>
      <vt:lpstr>La modification des données </vt:lpstr>
      <vt:lpstr>La modification des données </vt:lpstr>
      <vt:lpstr>Exemple 1 </vt:lpstr>
      <vt:lpstr>Exemple 2 </vt:lpstr>
      <vt:lpstr>La suppression des données</vt:lpstr>
      <vt:lpstr>Application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hamma</dc:creator>
  <cp:lastModifiedBy>GUETTARI Nassima</cp:lastModifiedBy>
  <cp:revision>110</cp:revision>
  <dcterms:created xsi:type="dcterms:W3CDTF">2015-10-14T15:32:41Z</dcterms:created>
  <dcterms:modified xsi:type="dcterms:W3CDTF">2017-10-30T10:10:33Z</dcterms:modified>
</cp:coreProperties>
</file>