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</p:sldMasterIdLst>
  <p:notesMasterIdLst>
    <p:notesMasterId r:id="rId23"/>
  </p:notesMasterIdLst>
  <p:sldIdLst>
    <p:sldId id="256" r:id="rId3"/>
    <p:sldId id="273" r:id="rId4"/>
    <p:sldId id="261" r:id="rId5"/>
    <p:sldId id="262" r:id="rId6"/>
    <p:sldId id="257" r:id="rId7"/>
    <p:sldId id="258" r:id="rId8"/>
    <p:sldId id="259" r:id="rId9"/>
    <p:sldId id="264" r:id="rId10"/>
    <p:sldId id="263" r:id="rId11"/>
    <p:sldId id="275" r:id="rId12"/>
    <p:sldId id="260" r:id="rId13"/>
    <p:sldId id="265" r:id="rId14"/>
    <p:sldId id="266" r:id="rId15"/>
    <p:sldId id="267" r:id="rId16"/>
    <p:sldId id="268" r:id="rId17"/>
    <p:sldId id="269" r:id="rId18"/>
    <p:sldId id="270" r:id="rId19"/>
    <p:sldId id="274" r:id="rId20"/>
    <p:sldId id="271" r:id="rId21"/>
    <p:sldId id="272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1044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175E7-E5D5-4674-A4E5-223C67141CD5}" type="datetimeFigureOut">
              <a:rPr lang="fr-FR" smtClean="0"/>
              <a:t>22/10/2017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5D2AE-16D6-49B2-BCDD-C6AA2F9CD1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99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85B8-E4FD-4166-B36E-2E038D90AEAE}" type="datetime1">
              <a:rPr lang="fr-FR" smtClean="0"/>
              <a:t>22/10/2017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386D-6123-4418-A58B-9326942E8D0B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3FD9-D41D-4479-AC9A-3050D4545F5D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074F-A690-4E68-8D20-3CB124319809}" type="datetime1">
              <a:rPr lang="fr-FR" smtClean="0"/>
              <a:t>22/10/2017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44E2-7276-4C6A-8D7C-43ADFF8E54B9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24CB0-7D55-4F38-A4A3-9DD53F4ACD44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B3E5-7EAF-4677-8883-EA3A09B348F3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0DB-0D5E-485E-BEBA-0EEE9E64E306}" type="datetime1">
              <a:rPr lang="fr-FR" smtClean="0"/>
              <a:t>22/10/2017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9894-FB4B-473F-BF9E-5FE65A0C0EC0}" type="datetime1">
              <a:rPr lang="fr-FR" smtClean="0"/>
              <a:t>22/10/2017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07C-848A-49D1-BB78-0AAC277EDBE0}" type="datetime1">
              <a:rPr lang="fr-FR" smtClean="0"/>
              <a:t>22/10/2017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D015-EAA3-4BF6-B870-1D581E8BC393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C23C-DDDB-4D22-BB7A-235B7E1DACD0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DB9A-6009-49E6-ADC6-78180DB0271E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19EA-4A96-45A1-ACFF-8899186155E6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B4F9-B7AE-43B9-BC41-CEFF1687D974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E54B-FEED-4449-971F-BEE0AFB48F2B}" type="datetime1">
              <a:rPr lang="fr-FR" smtClean="0"/>
              <a:t>22/10/2017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CE02-7849-40EC-8AF7-119F278168F2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231E-3CD8-46BE-BBCC-950186B47754}" type="datetime1">
              <a:rPr lang="fr-FR" smtClean="0"/>
              <a:t>22/10/2017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87E3-CBAA-43C2-9A1B-782DC07F04CF}" type="datetime1">
              <a:rPr lang="fr-FR" smtClean="0"/>
              <a:t>22/10/2017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F80C-DFC0-44F7-87DD-63A774A32E40}" type="datetime1">
              <a:rPr lang="fr-FR" smtClean="0"/>
              <a:t>22/10/2017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FE28-51DF-4F35-BE5D-B9FCDFEC1522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FDB6301-57AA-4E9B-964C-2B9F21C9A4E5}" type="datetime1">
              <a:rPr lang="fr-FR" smtClean="0"/>
              <a:t>22/10/2017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46E83FF-23CE-4B58-B40F-3FE8F56A7AE6}" type="datetime1">
              <a:rPr lang="fr-FR" smtClean="0"/>
              <a:t>22/10/2017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FA92DA-CAD8-4998-B312-C63754CEFFB1}" type="datetime1">
              <a:rPr lang="fr-FR" smtClean="0"/>
              <a:t>22/10/2017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55D08E4-F029-4090-A08E-F22BF3FF8183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1412776"/>
            <a:ext cx="7848600" cy="1728192"/>
          </a:xfrm>
        </p:spPr>
        <p:txBody>
          <a:bodyPr>
            <a:noAutofit/>
          </a:bodyPr>
          <a:lstStyle/>
          <a:p>
            <a:pPr algn="ctr"/>
            <a:r>
              <a:rPr lang="fr-FR" sz="11500" dirty="0" smtClean="0"/>
              <a:t>SQL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6881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r-FR" sz="3600" b="1" dirty="0" err="1" smtClean="0">
                <a:solidFill>
                  <a:schemeClr val="tx1"/>
                </a:solidFill>
              </a:rPr>
              <a:t>Structured</a:t>
            </a:r>
            <a:r>
              <a:rPr lang="fr-FR" sz="3600" b="1" dirty="0" smtClean="0">
                <a:solidFill>
                  <a:schemeClr val="tx1"/>
                </a:solidFill>
              </a:rPr>
              <a:t> </a:t>
            </a:r>
            <a:r>
              <a:rPr lang="fr-FR" sz="3600" b="1" dirty="0" err="1">
                <a:solidFill>
                  <a:schemeClr val="tx1"/>
                </a:solidFill>
              </a:rPr>
              <a:t>Query</a:t>
            </a:r>
            <a:r>
              <a:rPr lang="fr-FR" sz="3600" b="1" dirty="0">
                <a:solidFill>
                  <a:schemeClr val="tx1"/>
                </a:solidFill>
              </a:rPr>
              <a:t> </a:t>
            </a:r>
            <a:r>
              <a:rPr lang="fr-FR" sz="3600" b="1" dirty="0" err="1" smtClean="0">
                <a:solidFill>
                  <a:schemeClr val="tx1"/>
                </a:solidFill>
              </a:rPr>
              <a:t>Language</a:t>
            </a:r>
            <a:endParaRPr lang="fr-FR" sz="3600" b="1" dirty="0" smtClean="0">
              <a:solidFill>
                <a:schemeClr val="tx1"/>
              </a:solidFill>
            </a:endParaRPr>
          </a:p>
          <a:p>
            <a:pPr algn="ctr"/>
            <a:endParaRPr lang="fr-FR" sz="36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3600" b="1" i="1" dirty="0">
                <a:solidFill>
                  <a:schemeClr val="tx1"/>
                </a:solidFill>
              </a:rPr>
              <a:t>Langage de requêtes </a:t>
            </a:r>
            <a:r>
              <a:rPr lang="fr-FR" sz="3600" b="1" i="1" dirty="0" smtClean="0">
                <a:solidFill>
                  <a:schemeClr val="tx1"/>
                </a:solidFill>
              </a:rPr>
              <a:t>structurée</a:t>
            </a:r>
            <a:r>
              <a:rPr lang="fr-FR" sz="3600" b="1" dirty="0" smtClean="0">
                <a:solidFill>
                  <a:schemeClr val="tx1"/>
                </a:solidFill>
              </a:rPr>
              <a:t> </a:t>
            </a:r>
            <a:endParaRPr lang="fr-FR" sz="3600" b="1" dirty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4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10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LMD : Langage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Manipulation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Données </a:t>
            </a:r>
            <a:endParaRPr lang="fr-FR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0300"/>
            <a:ext cx="33337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38" y="1112066"/>
            <a:ext cx="1656184" cy="286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190" y="4154300"/>
            <a:ext cx="17335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41661" y="184482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841661" y="5141209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DISTINCT</a:t>
            </a:r>
            <a:endParaRPr lang="fr-FR" dirty="0"/>
          </a:p>
        </p:txBody>
      </p:sp>
      <p:sp>
        <p:nvSpPr>
          <p:cNvPr id="9" name="Curved Down Arrow 8"/>
          <p:cNvSpPr/>
          <p:nvPr/>
        </p:nvSpPr>
        <p:spPr>
          <a:xfrm>
            <a:off x="2915816" y="1484784"/>
            <a:ext cx="2520280" cy="10602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2123728" y="5510541"/>
            <a:ext cx="3312368" cy="108681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0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2276872"/>
            <a:ext cx="7467600" cy="2188840"/>
          </a:xfrm>
        </p:spPr>
        <p:txBody>
          <a:bodyPr/>
          <a:lstStyle/>
          <a:p>
            <a:r>
              <a:rPr lang="fr-FR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Remarque : </a:t>
            </a:r>
          </a:p>
          <a:p>
            <a:pPr marL="36576" indent="0" algn="just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1- Une </a:t>
            </a:r>
            <a:r>
              <a:rPr lang="fr-FR" b="1" i="1" u="sng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projection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est une instruction permettant de sélectionner un ensemble de colonnes dans une table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6" cy="1143000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LMD : Langage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Manipulation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Données </a:t>
            </a:r>
            <a:endParaRPr lang="fr-FR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1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980728"/>
            <a:ext cx="8363272" cy="2908920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Remarque : </a:t>
            </a:r>
          </a:p>
          <a:p>
            <a:pPr marL="36576" indent="0" algn="ctr"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2- Il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est possible de modifier l’affichage d’un nom de colonne en utilisant le mot clé </a:t>
            </a:r>
            <a:r>
              <a:rPr lang="fr-FR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6576" indent="0">
              <a:buNone/>
            </a:pPr>
            <a:endParaRPr lang="fr-FR" sz="10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nous souhaitons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modifier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l’affichage du </a:t>
            </a:r>
            <a:r>
              <a:rPr lang="fr-FR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prix unitaire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par </a:t>
            </a:r>
            <a:r>
              <a:rPr lang="fr-FR" sz="2400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prix_u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.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784976" cy="1143000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LMD : Langage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Manipulation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Données </a:t>
            </a:r>
            <a:endParaRPr lang="fr-FR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 5"/>
          <p:cNvPicPr/>
          <p:nvPr/>
        </p:nvPicPr>
        <p:blipFill rotWithShape="1">
          <a:blip r:embed="rId2"/>
          <a:srcRect t="6652" r="20708" b="19646"/>
          <a:stretch/>
        </p:blipFill>
        <p:spPr bwMode="auto">
          <a:xfrm>
            <a:off x="3131840" y="3140968"/>
            <a:ext cx="446449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572000" y="4581128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Table article</a:t>
            </a:r>
            <a:endParaRPr lang="fr-FR" sz="2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0" y="4761768"/>
            <a:ext cx="511256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Réponse : 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SELECT 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prix_unitaire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prix_u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   FROM article;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49668"/>
              </p:ext>
            </p:extLst>
          </p:nvPr>
        </p:nvGraphicFramePr>
        <p:xfrm>
          <a:off x="5148064" y="5229200"/>
          <a:ext cx="1080120" cy="12192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080120"/>
              </a:tblGrid>
              <a:tr h="3025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Prix_u</a:t>
                      </a:r>
                      <a:endParaRPr lang="fr-FR" sz="1400" dirty="0"/>
                    </a:p>
                  </a:txBody>
                  <a:tcPr/>
                </a:tc>
              </a:tr>
              <a:tr h="3025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40</a:t>
                      </a:r>
                      <a:endParaRPr lang="fr-FR" sz="1400" dirty="0"/>
                    </a:p>
                  </a:txBody>
                  <a:tcPr/>
                </a:tc>
              </a:tr>
              <a:tr h="3025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20</a:t>
                      </a:r>
                      <a:endParaRPr lang="fr-FR" sz="1400" dirty="0"/>
                    </a:p>
                  </a:txBody>
                  <a:tcPr/>
                </a:tc>
              </a:tr>
              <a:tr h="3025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450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4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fr-FR" sz="4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fr-FR" sz="4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6352" y="1936234"/>
            <a:ext cx="81982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la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relation :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Étudiants</a:t>
            </a:r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800" b="1" i="1" u="sng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fr-FR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8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nom</a:t>
            </a:r>
            <a:r>
              <a:rPr lang="fr-FR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8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prénom</a:t>
            </a:r>
            <a:r>
              <a:rPr lang="fr-FR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8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âge</a:t>
            </a:r>
            <a:r>
              <a:rPr lang="fr-FR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8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ville, </a:t>
            </a:r>
            <a:r>
              <a:rPr lang="fr-FR" sz="2800" b="1" i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CodePostal</a:t>
            </a:r>
            <a:r>
              <a:rPr lang="fr-FR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1520" y="3892986"/>
            <a:ext cx="8126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Donner les noms, les prénoms et les âges de tous les étudiants.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1520" y="2960117"/>
            <a:ext cx="601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Afficher  </a:t>
            </a:r>
            <a:r>
              <a:rPr lang="fr-FR" sz="2000" b="1" i="1" dirty="0" smtClean="0">
                <a:latin typeface="Times New Roman" pitchFamily="18" charset="0"/>
                <a:cs typeface="Times New Roman" pitchFamily="18" charset="0"/>
              </a:rPr>
              <a:t>la liste des informations des Étudiant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31304" y="4400277"/>
            <a:ext cx="647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fr-FR" sz="2000" b="1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nom</a:t>
            </a:r>
            <a:r>
              <a:rPr lang="fr-FR" sz="20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b="1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prénom</a:t>
            </a:r>
            <a:r>
              <a:rPr lang="fr-FR" sz="20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b="1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fr-FR" sz="20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fr-FR" sz="2000" b="1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Étudiants</a:t>
            </a:r>
            <a:r>
              <a:rPr lang="fr-FR" sz="20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;	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38200" y="3422328"/>
            <a:ext cx="510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fr-FR" sz="20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* FROM </a:t>
            </a:r>
            <a:r>
              <a:rPr lang="fr-FR" sz="2000" b="1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Étudiants</a:t>
            </a:r>
            <a:r>
              <a:rPr lang="fr-FR" sz="20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fr-FR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23528" y="4973106"/>
            <a:ext cx="81982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Donner les numéros des étudiants dans une colonne nommée Numéro.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87288" y="5532437"/>
            <a:ext cx="647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20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fr-FR" sz="2000" b="1" i="1" dirty="0" err="1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fr-FR" sz="2000" b="1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fr-FR" sz="2000" b="1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Numéro </a:t>
            </a:r>
            <a:r>
              <a:rPr lang="fr-FR" sz="20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fr-FR" sz="2000" b="1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Étudiants</a:t>
            </a:r>
            <a:r>
              <a:rPr lang="fr-FR" sz="20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;	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43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472409"/>
            <a:ext cx="8075240" cy="326895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condition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peut être  formulée grâce aux : </a:t>
            </a:r>
          </a:p>
          <a:p>
            <a:pPr>
              <a:lnSpc>
                <a:spcPct val="90000"/>
              </a:lnSpc>
            </a:pPr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opérateurs </a:t>
            </a:r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comparaison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: =,  &gt;, &lt;, &lt;=, &gt;=,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&lt; &gt;</a:t>
            </a:r>
            <a:r>
              <a:rPr lang="fr-FR" sz="2800" b="1" baseline="30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fr-FR" sz="24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opérateurs </a:t>
            </a:r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logiques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: AND, OR, NOT 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opérateurs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: IN,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BETWEEN, AND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 LIKE,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EXISTS,IS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lnSpc>
                <a:spcPct val="90000"/>
              </a:lnSpc>
              <a:buNone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lnSpc>
                <a:spcPct val="90000"/>
              </a:lnSpc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fr-FR" sz="2400" b="1" baseline="30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La différence est parfois notée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!=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6" cy="1143000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LMD : Langage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Manipulation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Données </a:t>
            </a:r>
            <a:endParaRPr lang="fr-FR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78221" y="2002195"/>
            <a:ext cx="7150163" cy="11387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>
            <a:sp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fr-FR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fr-FR" sz="2000" b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[ALL / DISTINCT] </a:t>
            </a:r>
            <a:r>
              <a:rPr lang="fr-FR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nom_attribut1 [, nom_attribut2, ......]</a:t>
            </a:r>
          </a:p>
          <a:p>
            <a:pPr marL="0" indent="0">
              <a:buFont typeface="Wingdings 2"/>
              <a:buNone/>
            </a:pPr>
            <a:r>
              <a:rPr lang="fr-FR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nom_table1 [, nom_table2, ....]</a:t>
            </a:r>
          </a:p>
          <a:p>
            <a:pPr marL="0" indent="0">
              <a:buFont typeface="Wingdings 2"/>
              <a:buNone/>
            </a:pPr>
            <a:r>
              <a:rPr lang="fr-FR" sz="2000" b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WHERE &lt;condition de recherche&gt; ;</a:t>
            </a:r>
            <a:endParaRPr lang="fr-FR" sz="2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552" y="1268760"/>
            <a:ext cx="1915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: </a:t>
            </a:r>
            <a:endParaRPr lang="fr-FR" sz="32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28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4" b="2488"/>
          <a:stretch/>
        </p:blipFill>
        <p:spPr bwMode="auto">
          <a:xfrm>
            <a:off x="48196" y="1484784"/>
            <a:ext cx="9022339" cy="435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6" cy="1143000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Les opérateurs les plus courants </a:t>
            </a:r>
            <a:endParaRPr lang="fr-FR" sz="36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4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27384"/>
            <a:ext cx="77724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fr-FR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1704" y="2369195"/>
            <a:ext cx="7086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fr-FR" sz="1800" b="1" i="1" dirty="0">
                <a:latin typeface="Times New Roman" pitchFamily="18" charset="0"/>
                <a:cs typeface="Times New Roman" pitchFamily="18" charset="0"/>
              </a:rPr>
              <a:t>Quels sont tous les étudiants âgés de 20 ans ou plus ?</a:t>
            </a:r>
            <a:endParaRPr lang="fr-F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2000" y="2846264"/>
            <a:ext cx="708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* FROM </a:t>
            </a:r>
            <a:r>
              <a:rPr lang="fr-FR" sz="18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Étudiants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WHERE (</a:t>
            </a:r>
            <a:r>
              <a:rPr lang="fr-FR" sz="18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&gt;= 20);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3712" y="3284984"/>
            <a:ext cx="8310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fr-FR" sz="1800" b="1" i="1" dirty="0">
                <a:latin typeface="Times New Roman" pitchFamily="18" charset="0"/>
                <a:cs typeface="Times New Roman" pitchFamily="18" charset="0"/>
              </a:rPr>
              <a:t>Quels sont tous les étudiants âgés de 19 à 23 ans </a:t>
            </a:r>
            <a:r>
              <a:rPr lang="fr-FR" sz="1800" b="1" i="1" dirty="0" smtClean="0">
                <a:latin typeface="Times New Roman" pitchFamily="18" charset="0"/>
                <a:cs typeface="Times New Roman" pitchFamily="18" charset="0"/>
              </a:rPr>
              <a:t>? ( il existe deux solutions)</a:t>
            </a:r>
            <a:endParaRPr lang="fr-FR" sz="1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62000" y="3789040"/>
            <a:ext cx="7842448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fr-FR" sz="1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Solution 1 : SELECT 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* FROM </a:t>
            </a:r>
            <a:r>
              <a:rPr lang="fr-FR" sz="18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Étudiants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fr-FR" sz="18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IN (19, 20, 21, 22, 23);</a:t>
            </a:r>
          </a:p>
          <a:p>
            <a:pPr>
              <a:spcBef>
                <a:spcPct val="20000"/>
              </a:spcBef>
            </a:pPr>
            <a:r>
              <a:rPr lang="fr-FR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fr-FR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fr-FR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1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* FROM </a:t>
            </a:r>
            <a:r>
              <a:rPr lang="fr-FR" sz="18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Étudiants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fr-FR" sz="18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BETWEEN 19 AND 23;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93712" y="4646463"/>
            <a:ext cx="708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r-FR" sz="1800" b="1" i="1" dirty="0">
                <a:latin typeface="Times New Roman" pitchFamily="18" charset="0"/>
                <a:cs typeface="Times New Roman" pitchFamily="18" charset="0"/>
              </a:rPr>
              <a:t>Quels sont tous les étudiants habitant </a:t>
            </a:r>
            <a:r>
              <a:rPr lang="fr-FR" sz="1800" b="1" i="1" dirty="0" smtClean="0">
                <a:latin typeface="Times New Roman" pitchFamily="18" charset="0"/>
                <a:cs typeface="Times New Roman" pitchFamily="18" charset="0"/>
              </a:rPr>
              <a:t>dans les Vosges ?</a:t>
            </a:r>
            <a:endParaRPr lang="fr-FR" sz="1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62000" y="5150519"/>
            <a:ext cx="708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* FROM </a:t>
            </a:r>
            <a:r>
              <a:rPr lang="fr-FR" sz="18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Étudiant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fr-FR" sz="1800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CodePostal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LIKE '88%' ;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76944" y="5654575"/>
            <a:ext cx="739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r-FR" sz="1800" b="1" i="1" dirty="0">
                <a:latin typeface="Times New Roman" pitchFamily="18" charset="0"/>
                <a:cs typeface="Times New Roman" pitchFamily="18" charset="0"/>
              </a:rPr>
              <a:t>Quels sont tous les étudiants dont la ville 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i="1" dirty="0" smtClean="0">
                <a:latin typeface="Times New Roman" pitchFamily="18" charset="0"/>
                <a:cs typeface="Times New Roman" pitchFamily="18" charset="0"/>
              </a:rPr>
              <a:t>n’est  pas renseignée </a:t>
            </a:r>
            <a:r>
              <a:rPr lang="fr-FR" sz="1800" b="1" i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fr-FR" sz="1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62000" y="6116464"/>
            <a:ext cx="746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* FROM </a:t>
            </a:r>
            <a:r>
              <a:rPr lang="fr-FR" sz="18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Étudiants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fr-FR" sz="18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Ville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IS NULL ;     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838200" y="1600200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6352" y="1124744"/>
            <a:ext cx="81982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Soit la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relation :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Étudiants</a:t>
            </a:r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800" b="1" i="1" u="sng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fr-FR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8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nom</a:t>
            </a:r>
            <a:r>
              <a:rPr lang="fr-FR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8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prénom</a:t>
            </a:r>
            <a:r>
              <a:rPr lang="fr-FR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8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âge</a:t>
            </a:r>
            <a:r>
              <a:rPr lang="fr-FR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8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ville, </a:t>
            </a:r>
            <a:r>
              <a:rPr lang="fr-FR" sz="2800" b="1" i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CodePostal</a:t>
            </a:r>
            <a:r>
              <a:rPr lang="fr-FR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78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1" grpId="0" autoUpdateAnimBg="0"/>
      <p:bldP spid="1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6" cy="1143000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LMD : Langage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Manipulation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Données </a:t>
            </a:r>
            <a:endParaRPr lang="fr-FR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1268760"/>
            <a:ext cx="1418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Les tris</a:t>
            </a:r>
            <a:endParaRPr lang="fr-FR" sz="2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916832"/>
            <a:ext cx="8496944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Il est possible d’effectuer des tris selon différents critères grâce à la clause </a:t>
            </a:r>
            <a:r>
              <a:rPr lang="fr-FR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ORDER BY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et aux mots clés </a:t>
            </a:r>
            <a:r>
              <a:rPr lang="fr-FR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ASC( ascendant) , DESC( descendant)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/>
              <a:buChar char="à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Par défaut le tri est par ordre croissant. </a:t>
            </a:r>
          </a:p>
          <a:p>
            <a:endParaRPr lang="fr-FR" sz="1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17</a:t>
            </a:fld>
            <a:endParaRPr lang="fr-FR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394632" y="4294720"/>
            <a:ext cx="8185254" cy="14034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>
            <a:sp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fr-FR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fr-F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[ALL / DISTINCT] nom_attribut1 [, nom_attribut2, ......]</a:t>
            </a:r>
          </a:p>
          <a:p>
            <a:pPr marL="0" indent="0">
              <a:buFont typeface="Wingdings 2"/>
              <a:buNone/>
            </a:pPr>
            <a:r>
              <a:rPr lang="fr-FR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fr-F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nom_table1 [, nom_table2, ....]</a:t>
            </a:r>
          </a:p>
          <a:p>
            <a:pPr marL="0" indent="0">
              <a:buFont typeface="Wingdings 2"/>
              <a:buNone/>
            </a:pPr>
            <a:r>
              <a:rPr lang="fr-FR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fr-F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&lt;condition de recherche&gt; 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ORDER BY</a:t>
            </a:r>
            <a:r>
              <a:rPr lang="fr-F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nom_attribut1 </a:t>
            </a:r>
            <a:r>
              <a:rPr lang="fr-F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fr-FR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ASC / DESC</a:t>
            </a:r>
            <a:r>
              <a:rPr lang="fr-F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 [, Nom_colonne2 [ASC / DESC] …]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9552" y="3501008"/>
            <a:ext cx="1915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: </a:t>
            </a:r>
            <a:endParaRPr lang="fr-FR" sz="32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6" cy="1143000"/>
          </a:xfrm>
        </p:spPr>
        <p:txBody>
          <a:bodyPr>
            <a:noAutofit/>
          </a:bodyPr>
          <a:lstStyle/>
          <a:p>
            <a:pPr algn="ctr"/>
            <a:r>
              <a:rPr lang="fr-FR" sz="4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fr-FR" sz="4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3873764"/>
            <a:ext cx="8198296" cy="128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Soit la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relation :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fr-FR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Étudiants</a:t>
            </a:r>
            <a:r>
              <a:rPr lang="fr-FR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2000" b="1" i="1" u="sng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fr-FR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nom</a:t>
            </a:r>
            <a:r>
              <a:rPr lang="fr-FR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prénom</a:t>
            </a:r>
            <a:r>
              <a:rPr lang="fr-FR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âge</a:t>
            </a:r>
            <a:r>
              <a:rPr lang="fr-FR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ville, </a:t>
            </a:r>
            <a:r>
              <a:rPr lang="fr-FR" sz="2000" b="1" i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CodePostal</a:t>
            </a:r>
            <a:r>
              <a:rPr lang="fr-FR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fr-FR" sz="5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fr-FR" sz="10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Question 1  : Afficher la liste des étudiant trié par ville en ordre ascendant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75656" y="5117122"/>
            <a:ext cx="7086600" cy="73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r-FR" sz="20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* FROM </a:t>
            </a:r>
            <a:r>
              <a:rPr lang="fr-FR" sz="2000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Étudiants </a:t>
            </a:r>
            <a:r>
              <a:rPr lang="fr-FR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ORDER BY </a:t>
            </a:r>
            <a:r>
              <a:rPr lang="fr-FR" sz="2000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ville </a:t>
            </a:r>
            <a:r>
              <a:rPr lang="fr-FR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fr-FR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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Par défaut le tri est par ordre croissant</a:t>
            </a:r>
            <a:endParaRPr lang="fr-FR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3336" y="5845774"/>
            <a:ext cx="7988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Question 2 : Afficher les noms  des étudiants en ordre décroissants.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475656" y="6197242"/>
            <a:ext cx="7086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r-FR" sz="20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fr-FR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nom  </a:t>
            </a:r>
            <a:r>
              <a:rPr lang="fr-FR" sz="20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fr-FR" sz="2000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Étudiants </a:t>
            </a:r>
            <a:r>
              <a:rPr lang="fr-FR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ORDER BY </a:t>
            </a:r>
            <a:r>
              <a:rPr lang="fr-FR" sz="2000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nom </a:t>
            </a:r>
            <a:r>
              <a:rPr lang="fr-FR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fr-FR" sz="2000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fr-FR" sz="20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18</a:t>
            </a:fld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39420" y="3502646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Exemple : </a:t>
            </a:r>
            <a:endParaRPr lang="fr-FR" sz="24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394632" y="1918456"/>
            <a:ext cx="8185254" cy="14034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>
            <a:sp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fr-FR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fr-F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[ALL / DISTINCT] nom_attribut1 [, nom_attribut2, ......]</a:t>
            </a:r>
          </a:p>
          <a:p>
            <a:pPr marL="0" indent="0">
              <a:buFont typeface="Wingdings 2"/>
              <a:buNone/>
            </a:pPr>
            <a:r>
              <a:rPr lang="fr-FR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fr-F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nom_table1 [, nom_table2, ....]</a:t>
            </a:r>
          </a:p>
          <a:p>
            <a:pPr marL="0" indent="0">
              <a:buFont typeface="Wingdings 2"/>
              <a:buNone/>
            </a:pPr>
            <a:r>
              <a:rPr lang="fr-FR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fr-F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&lt;condition de recherche&gt; 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ORDER BY</a:t>
            </a:r>
            <a:r>
              <a:rPr lang="fr-F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nom_attribut1 </a:t>
            </a:r>
            <a:r>
              <a:rPr lang="fr-F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fr-FR" sz="20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ASC / DESC</a:t>
            </a:r>
            <a:r>
              <a:rPr lang="fr-F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 [, Nom_colonne2 [ASC / DESC] …]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9552" y="1124744"/>
            <a:ext cx="1915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: </a:t>
            </a:r>
            <a:endParaRPr lang="fr-FR" sz="32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3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utoUpdateAnimBg="0"/>
      <p:bldP spid="10" grpId="0"/>
      <p:bldP spid="11" grpId="0" autoUpdateAnimBg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110872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fonctions statistiques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6576" indent="0"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offre cinq fonctions mathématiques standard : 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6" cy="1143000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LMD : Langage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Manipulation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Données </a:t>
            </a:r>
            <a:endParaRPr lang="fr-FR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57197"/>
              </p:ext>
            </p:extLst>
          </p:nvPr>
        </p:nvGraphicFramePr>
        <p:xfrm>
          <a:off x="827584" y="2852937"/>
          <a:ext cx="7704856" cy="347482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04256"/>
                <a:gridCol w="5400600"/>
              </a:tblGrid>
              <a:tr h="489911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Fonction</a:t>
                      </a:r>
                      <a:endParaRPr lang="fr-FR" sz="2400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 </a:t>
                      </a:r>
                      <a:endParaRPr lang="fr-FR" sz="2400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59946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AVG(attribut)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calcule la moyenne des valeurs dans l’attribut. 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42459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SUM(attribut)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calcule la somme des valeurs dans l’attribut.</a:t>
                      </a:r>
                    </a:p>
                  </a:txBody>
                  <a:tcPr/>
                </a:tc>
              </a:tr>
              <a:tr h="5994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MIN(attribut)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détermine la plus petite valeur dans l’attribut. 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5994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MAX(attribut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détermine la plus grande valeur dans l’attribut. </a:t>
                      </a:r>
                      <a:endParaRPr lang="fr-FR" dirty="0"/>
                    </a:p>
                  </a:txBody>
                  <a:tcPr/>
                </a:tc>
              </a:tr>
              <a:tr h="5994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COUNT(attribut)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compte le nombre d’occurrences dans l’attribut. 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Résultat de recherche d'images pour &quot;architecture client serveu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8" descr="Résultat de recherche d'images pour &quot;architecture client serveur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8" name="Picture 10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5" y="811490"/>
            <a:ext cx="6351727" cy="38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808" y="4597263"/>
            <a:ext cx="1593018" cy="15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 à angle droit 8"/>
          <p:cNvSpPr/>
          <p:nvPr/>
        </p:nvSpPr>
        <p:spPr>
          <a:xfrm rot="10800000" flipH="1">
            <a:off x="6552219" y="2326317"/>
            <a:ext cx="936104" cy="22709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800238" y="6224803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2000" b="1" dirty="0" err="1" smtClean="0">
                <a:latin typeface="Times New Roman" pitchFamily="18" charset="0"/>
                <a:cs typeface="Times New Roman" pitchFamily="18" charset="0"/>
              </a:rPr>
              <a:t>atabase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lèche à angle droit 15"/>
          <p:cNvSpPr/>
          <p:nvPr/>
        </p:nvSpPr>
        <p:spPr>
          <a:xfrm flipH="1">
            <a:off x="5594704" y="4077072"/>
            <a:ext cx="936104" cy="14744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 rot="3434590">
            <a:off x="2044122" y="1487111"/>
            <a:ext cx="108012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Requête 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5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C13CF274-61FA-41C6-A34D-BCF28793A29D}" type="slidenum">
              <a:rPr lang="fr-FR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12943"/>
              </p:ext>
            </p:extLst>
          </p:nvPr>
        </p:nvGraphicFramePr>
        <p:xfrm>
          <a:off x="152400" y="2057400"/>
          <a:ext cx="2819400" cy="39624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66800"/>
                <a:gridCol w="1047750"/>
                <a:gridCol w="70485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Matière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Coef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Note</a:t>
                      </a:r>
                      <a:endParaRPr kumimoji="0" lang="fr-FR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Maths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 Nat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 Phy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Français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 Hum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Anglais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Sport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8" name="Text Box 100"/>
          <p:cNvSpPr txBox="1">
            <a:spLocks noChangeArrowheads="1"/>
          </p:cNvSpPr>
          <p:nvPr/>
        </p:nvSpPr>
        <p:spPr bwMode="auto">
          <a:xfrm>
            <a:off x="179512" y="1436687"/>
            <a:ext cx="2743200" cy="36671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Table Résultats </a:t>
            </a:r>
            <a:r>
              <a:rPr lang="fr-FR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(de Pierre)</a:t>
            </a:r>
          </a:p>
        </p:txBody>
      </p:sp>
      <p:sp>
        <p:nvSpPr>
          <p:cNvPr id="9" name="Text Box 101"/>
          <p:cNvSpPr txBox="1">
            <a:spLocks noChangeArrowheads="1"/>
          </p:cNvSpPr>
          <p:nvPr/>
        </p:nvSpPr>
        <p:spPr bwMode="auto">
          <a:xfrm>
            <a:off x="3059832" y="5229200"/>
            <a:ext cx="608416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COUNT(*) FROM </a:t>
            </a:r>
            <a:r>
              <a:rPr lang="fr-FR" sz="18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Résultats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fr-FR" sz="18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Note 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fr-FR" sz="1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fr-FR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</a:p>
          <a:p>
            <a:pPr>
              <a:spcBef>
                <a:spcPct val="50000"/>
              </a:spcBef>
            </a:pPr>
            <a:endParaRPr lang="fr-FR" sz="1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29"/>
          <p:cNvSpPr txBox="1">
            <a:spLocks noChangeArrowheads="1"/>
          </p:cNvSpPr>
          <p:nvPr/>
        </p:nvSpPr>
        <p:spPr bwMode="auto">
          <a:xfrm>
            <a:off x="3632448" y="1803400"/>
            <a:ext cx="4539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 typeface="Symbol" pitchFamily="18" charset="2"/>
              <a:buNone/>
            </a:pP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MAX(</a:t>
            </a:r>
            <a:r>
              <a:rPr lang="fr-FR" sz="18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) FROM </a:t>
            </a:r>
            <a:r>
              <a:rPr lang="fr-FR" sz="1800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Résultats;</a:t>
            </a:r>
            <a:endParaRPr lang="fr-FR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130"/>
          <p:cNvSpPr txBox="1">
            <a:spLocks noChangeArrowheads="1"/>
          </p:cNvSpPr>
          <p:nvPr/>
        </p:nvSpPr>
        <p:spPr bwMode="auto">
          <a:xfrm>
            <a:off x="3203848" y="4313238"/>
            <a:ext cx="548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SUM(</a:t>
            </a:r>
            <a:r>
              <a:rPr lang="fr-FR" sz="18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Note*</a:t>
            </a:r>
            <a:r>
              <a:rPr lang="fr-FR" sz="1800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fr-FR" sz="1800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800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) FROM </a:t>
            </a:r>
            <a:r>
              <a:rPr lang="fr-FR" sz="18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Résultats </a:t>
            </a:r>
          </a:p>
        </p:txBody>
      </p:sp>
      <p:sp>
        <p:nvSpPr>
          <p:cNvPr id="12" name="Text Box 131"/>
          <p:cNvSpPr txBox="1">
            <a:spLocks noChangeArrowheads="1"/>
          </p:cNvSpPr>
          <p:nvPr/>
        </p:nvSpPr>
        <p:spPr bwMode="auto">
          <a:xfrm>
            <a:off x="3200400" y="3057525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 b="1" i="1" dirty="0">
                <a:latin typeface="Times New Roman" pitchFamily="18" charset="0"/>
                <a:cs typeface="Times New Roman" pitchFamily="18" charset="0"/>
              </a:rPr>
              <a:t>Quelle </a:t>
            </a:r>
            <a:r>
              <a:rPr lang="fr-FR" sz="1800" b="1" i="1" dirty="0" smtClean="0">
                <a:latin typeface="Times New Roman" pitchFamily="18" charset="0"/>
                <a:cs typeface="Times New Roman" pitchFamily="18" charset="0"/>
              </a:rPr>
              <a:t>est la </a:t>
            </a:r>
            <a:r>
              <a:rPr lang="fr-FR" sz="1800" b="1" i="1" dirty="0">
                <a:latin typeface="Times New Roman" pitchFamily="18" charset="0"/>
                <a:cs typeface="Times New Roman" pitchFamily="18" charset="0"/>
              </a:rPr>
              <a:t>somme pondérée des notes ?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3200400" y="1295400"/>
            <a:ext cx="434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fr-FR" sz="1800" b="1" i="1" dirty="0">
                <a:latin typeface="Times New Roman" pitchFamily="18" charset="0"/>
                <a:cs typeface="Times New Roman" pitchFamily="18" charset="0"/>
              </a:rPr>
              <a:t>uelle est la meilleure note ?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33"/>
          <p:cNvSpPr txBox="1">
            <a:spLocks noChangeArrowheads="1"/>
          </p:cNvSpPr>
          <p:nvPr/>
        </p:nvSpPr>
        <p:spPr bwMode="auto">
          <a:xfrm>
            <a:off x="3563888" y="3476625"/>
            <a:ext cx="5062736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SUM(</a:t>
            </a:r>
            <a:r>
              <a:rPr lang="fr-FR" sz="18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Note*</a:t>
            </a:r>
            <a:r>
              <a:rPr lang="fr-FR" sz="1800" i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) FROM </a:t>
            </a:r>
            <a:r>
              <a:rPr lang="fr-FR" sz="1800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Résultats; </a:t>
            </a:r>
            <a:endParaRPr lang="fr-FR" sz="1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Text Box 134"/>
          <p:cNvSpPr txBox="1">
            <a:spLocks noChangeArrowheads="1"/>
          </p:cNvSpPr>
          <p:nvPr/>
        </p:nvSpPr>
        <p:spPr bwMode="auto">
          <a:xfrm>
            <a:off x="3192780" y="2266375"/>
            <a:ext cx="434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 b="1" i="1" dirty="0">
                <a:latin typeface="Times New Roman" pitchFamily="18" charset="0"/>
                <a:cs typeface="Times New Roman" pitchFamily="18" charset="0"/>
              </a:rPr>
              <a:t>Quelle est la plus mauvaise note ?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135"/>
          <p:cNvSpPr txBox="1">
            <a:spLocks noChangeArrowheads="1"/>
          </p:cNvSpPr>
          <p:nvPr/>
        </p:nvSpPr>
        <p:spPr bwMode="auto">
          <a:xfrm>
            <a:off x="2897832" y="2640013"/>
            <a:ext cx="556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Symbol" pitchFamily="18" charset="2"/>
              <a:buNone/>
            </a:pP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SELECT MIN(</a:t>
            </a:r>
            <a:r>
              <a:rPr lang="fr-FR" sz="1800" i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fr-FR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) FROM </a:t>
            </a:r>
            <a:r>
              <a:rPr lang="fr-FR" sz="1800" i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Résultats</a:t>
            </a:r>
            <a:endParaRPr lang="fr-FR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36"/>
          <p:cNvSpPr txBox="1">
            <a:spLocks noChangeArrowheads="1"/>
          </p:cNvSpPr>
          <p:nvPr/>
        </p:nvSpPr>
        <p:spPr bwMode="auto">
          <a:xfrm>
            <a:off x="3200400" y="3894138"/>
            <a:ext cx="563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800" b="1" i="1">
                <a:latin typeface="Times New Roman" pitchFamily="18" charset="0"/>
                <a:cs typeface="Times New Roman" pitchFamily="18" charset="0"/>
              </a:rPr>
              <a:t>Quelle est la moyenne (pondérée) de Pierre ?</a:t>
            </a:r>
          </a:p>
        </p:txBody>
      </p:sp>
      <p:sp>
        <p:nvSpPr>
          <p:cNvPr id="19" name="Text Box 138"/>
          <p:cNvSpPr txBox="1">
            <a:spLocks noChangeArrowheads="1"/>
          </p:cNvSpPr>
          <p:nvPr/>
        </p:nvSpPr>
        <p:spPr bwMode="auto">
          <a:xfrm>
            <a:off x="3200400" y="4725144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Symbol" pitchFamily="18" charset="2"/>
              <a:buNone/>
            </a:pPr>
            <a:r>
              <a:rPr lang="fr-FR" sz="1800" b="1" i="1" dirty="0">
                <a:latin typeface="Times New Roman" pitchFamily="18" charset="0"/>
                <a:cs typeface="Times New Roman" pitchFamily="18" charset="0"/>
              </a:rPr>
              <a:t>Dans combien de matières Pierre a-t-il eu plus de 12 ?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27384"/>
            <a:ext cx="7772400" cy="114300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fr-FR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2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4" grpId="0" autoUpdateAnimBg="0"/>
      <p:bldP spid="1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FF00"/>
                </a:solidFill>
              </a:rPr>
              <a:t>Les modèles de base de données 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fr-FR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modèle </a:t>
            </a: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hiérarchique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Le modèle </a:t>
            </a: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réseau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Le modèle relationnel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0112" y="1628800"/>
            <a:ext cx="151216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3968" y="3356992"/>
            <a:ext cx="154531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24128" y="5085184"/>
            <a:ext cx="15453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8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 modèle </a:t>
            </a:r>
            <a:r>
              <a:rPr lang="fr-FR" sz="4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relationnel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781128"/>
          </a:xfrm>
        </p:spPr>
        <p:txBody>
          <a:bodyPr>
            <a:normAutofit/>
          </a:bodyPr>
          <a:lstStyle/>
          <a:p>
            <a:pPr marL="36576" lvl="0" indent="0" algn="just"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Il consiste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à présenter les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objets (entités) 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ainsi que les liens à l’aide d’une structure appelée </a:t>
            </a:r>
            <a:r>
              <a:rPr lang="fr-FR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dont les colonnes correspondent aux attributs (les caractéristiques) et les lignes correspondent aux </a:t>
            </a:r>
            <a:r>
              <a:rPr lang="fr-FR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enregistrements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      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r="8312" b="14850"/>
          <a:stretch/>
        </p:blipFill>
        <p:spPr bwMode="auto">
          <a:xfrm>
            <a:off x="3779912" y="3283818"/>
            <a:ext cx="4752528" cy="239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429067"/>
              </p:ext>
            </p:extLst>
          </p:nvPr>
        </p:nvGraphicFramePr>
        <p:xfrm>
          <a:off x="971600" y="3717032"/>
          <a:ext cx="1296144" cy="17378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296144"/>
              </a:tblGrid>
              <a:tr h="54911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Personne </a:t>
                      </a:r>
                      <a:endParaRPr lang="fr-FR" dirty="0"/>
                    </a:p>
                  </a:txBody>
                  <a:tcPr/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N°</a:t>
                      </a:r>
                    </a:p>
                    <a:p>
                      <a:pPr algn="ctr"/>
                      <a:r>
                        <a:rPr lang="fr-FR" dirty="0" smtClean="0"/>
                        <a:t>Nom </a:t>
                      </a:r>
                    </a:p>
                    <a:p>
                      <a:pPr algn="ctr"/>
                      <a:r>
                        <a:rPr lang="fr-FR" dirty="0" smtClean="0"/>
                        <a:t>Prénom</a:t>
                      </a:r>
                    </a:p>
                    <a:p>
                      <a:pPr algn="ctr"/>
                      <a:r>
                        <a:rPr lang="fr-FR" dirty="0" smtClean="0"/>
                        <a:t>Age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lèche droite 8"/>
          <p:cNvSpPr/>
          <p:nvPr/>
        </p:nvSpPr>
        <p:spPr>
          <a:xfrm>
            <a:off x="2555483" y="4725144"/>
            <a:ext cx="1008112" cy="17885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4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292080" y="573325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Table personne 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01598" y="5546794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Entité Personne 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827420"/>
            <a:ext cx="2678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Structuration </a:t>
            </a:r>
            <a:endParaRPr lang="fr-FR" sz="32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3892" y="1484784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 langage SQL est composé de trois parties :</a:t>
            </a:r>
          </a:p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fr-FR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LMD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angage  de  </a:t>
            </a:r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anipulation  des  </a:t>
            </a:r>
            <a:r>
              <a:rPr lang="fr-FR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onnées) :  permet  de consulter ou de modifier le contenu de la base de données. 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LDD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angage de </a:t>
            </a:r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éfinition des </a:t>
            </a:r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onnées) : permet de modifier la structure de la base de données. 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LCD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angage  de  </a:t>
            </a:r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ontrôle  des  </a:t>
            </a:r>
            <a:r>
              <a:rPr lang="fr-FR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onnées) :  permet  de  gérer  les privilèges, ou les différents droits des utilisateurs sur la base de données.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8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6" cy="1143000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LMD : Langage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Manipulation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Données </a:t>
            </a:r>
            <a:endParaRPr lang="fr-FR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999381"/>
            <a:ext cx="8712968" cy="3517851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commande </a:t>
            </a:r>
            <a:r>
              <a:rPr lang="fr-FR" sz="28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 permet de réaliser une recherche d’informations selon certains critères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576" indent="0">
              <a:buNone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32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simplifié </a:t>
            </a:r>
            <a:r>
              <a:rPr lang="fr-FR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 algn="ctr">
              <a:buFontTx/>
              <a:buNone/>
            </a:pPr>
            <a:endParaRPr lang="fr-FR" sz="28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6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840" y="4653136"/>
            <a:ext cx="8052782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fr-FR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i="1" dirty="0" err="1" smtClean="0">
                <a:latin typeface="Times New Roman" pitchFamily="18" charset="0"/>
                <a:cs typeface="Times New Roman" pitchFamily="18" charset="0"/>
              </a:rPr>
              <a:t>liste_nom_colonnes</a:t>
            </a:r>
            <a:r>
              <a:rPr lang="fr-FR" sz="2800" b="1" baseline="30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nom_t</a:t>
            </a:r>
            <a:r>
              <a:rPr lang="fr-FR" sz="2800" i="1" dirty="0" err="1" smtClean="0">
                <a:latin typeface="Times New Roman" pitchFamily="18" charset="0"/>
                <a:cs typeface="Times New Roman" pitchFamily="18" charset="0"/>
              </a:rPr>
              <a:t>able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389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2924944"/>
            <a:ext cx="8784976" cy="3744416"/>
          </a:xfrm>
        </p:spPr>
        <p:txBody>
          <a:bodyPr>
            <a:noAutofit/>
          </a:bodyPr>
          <a:lstStyle/>
          <a:p>
            <a:pPr algn="just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Le paramètre </a:t>
            </a:r>
            <a:r>
              <a:rPr lang="fr-FR" sz="2000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liste_Nom_colonnes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sert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à préciser la liste des colonnes, que l'on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veut voir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affichées.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Il peut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être remplacé par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* qui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désigne toutes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les colonnes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de la table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fr-FR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L'ordre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d'affichage du résultat donné par le contenu des colonnes est le même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que celui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indiqué par le paramètre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liste_Nom_colonne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fr-FR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Dans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le cas où le paramètre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* est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donné, l'ordre sera celui spécifié dans la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structure  de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la table.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6" cy="1143000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LMD : Langage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Manipulation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Données </a:t>
            </a:r>
            <a:endParaRPr lang="fr-FR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8730" y="1906032"/>
            <a:ext cx="859697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fr-FR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i="1" dirty="0" smtClean="0">
                <a:latin typeface="Times New Roman" pitchFamily="18" charset="0"/>
                <a:cs typeface="Times New Roman" pitchFamily="18" charset="0"/>
              </a:rPr>
              <a:t>liste_nom_colonnes</a:t>
            </a:r>
            <a:r>
              <a:rPr lang="fr-FR" sz="3200" b="1" baseline="30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dirty="0" err="1" smtClean="0">
                <a:latin typeface="Times New Roman" pitchFamily="18" charset="0"/>
                <a:cs typeface="Times New Roman" pitchFamily="18" charset="0"/>
              </a:rPr>
              <a:t>nom_t</a:t>
            </a:r>
            <a:r>
              <a:rPr lang="fr-FR" sz="3200" i="1" dirty="0" err="1" smtClean="0">
                <a:latin typeface="Times New Roman" pitchFamily="18" charset="0"/>
                <a:cs typeface="Times New Roman" pitchFamily="18" charset="0"/>
              </a:rPr>
              <a:t>able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1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604664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Exemple: ci-dessous la contenu de la  table article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6" cy="1143000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LMD : Langage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Manipulation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Données </a:t>
            </a:r>
            <a:endParaRPr lang="fr-FR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61800" y="4479503"/>
            <a:ext cx="765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Question : 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afficher la liste des tous les codes d’articles </a:t>
            </a:r>
          </a:p>
        </p:txBody>
      </p:sp>
      <p:pic>
        <p:nvPicPr>
          <p:cNvPr id="7" name="Imag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276872"/>
            <a:ext cx="6068198" cy="206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/>
          <p:cNvPicPr/>
          <p:nvPr/>
        </p:nvPicPr>
        <p:blipFill rotWithShape="1">
          <a:blip r:embed="rId2"/>
          <a:srcRect t="4990" r="85610" b="4253"/>
          <a:stretch/>
        </p:blipFill>
        <p:spPr bwMode="auto">
          <a:xfrm>
            <a:off x="5364088" y="5013176"/>
            <a:ext cx="792088" cy="16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104920" y="5085184"/>
            <a:ext cx="3899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Réponse :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code_article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fr-FR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article </a:t>
            </a:r>
            <a:r>
              <a:rPr lang="fr-FR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03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7584" y="1988840"/>
            <a:ext cx="7150163" cy="1138773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fr-FR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[ALL / DISTINCT] </a:t>
            </a:r>
            <a:r>
              <a:rPr lang="fr-F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nom_attribut1 [, nom_attribut2, ......]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nom_table1 [, nom_table2, ....]</a:t>
            </a:r>
          </a:p>
          <a:p>
            <a:pPr marL="0" indent="0">
              <a:buNone/>
            </a:pPr>
            <a:r>
              <a:rPr lang="fr-FR" sz="20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fr-FR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&lt;condition de recherche&gt; ;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84976" cy="1143000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LMD : Langage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Manipulation </a:t>
            </a:r>
            <a:r>
              <a:rPr lang="fr-FR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fr-FR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Données </a:t>
            </a:r>
            <a:endParaRPr lang="fr-FR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268760"/>
            <a:ext cx="3488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Syntaxe complète: </a:t>
            </a:r>
            <a:endParaRPr lang="fr-FR" sz="32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342900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L’option  </a:t>
            </a:r>
            <a:r>
              <a:rPr lang="fr-FR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est l’option  par  défaut  qui  permet  de  sélectionner  l’ensemble  des  lignes  satisfaisant  à  la  condition  de recherche.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512" y="414908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L’option </a:t>
            </a:r>
            <a:r>
              <a:rPr lang="fr-FR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DISTINCT</a:t>
            </a:r>
            <a:r>
              <a:rPr lang="fr-FR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permet de ne conserver que des lignes distinctes, en éliminant les doublons.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512" y="494116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  liste  des  attributs indique la liste des colonnes choisies, séparées par des virgules.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5301208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La liste des tables indique l’ensemble des tables , séparées par des virgules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512" y="58052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fr-FR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La condition de recherche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permet d’exprimer des critères de recherche complexes à l’aide d’opérateurs logiques ( ET , OU, NOT)  et de comparateurs arithmétiques(&lt; , &gt;, = , …) 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08E4-F029-4090-A08E-F22BF3FF81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3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569</TotalTime>
  <Words>1166</Words>
  <Application>Microsoft Office PowerPoint</Application>
  <PresentationFormat>On-screen Show (4:3)</PresentationFormat>
  <Paragraphs>214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Technique</vt:lpstr>
      <vt:lpstr>Capitaux</vt:lpstr>
      <vt:lpstr>SQL</vt:lpstr>
      <vt:lpstr>PowerPoint Presentation</vt:lpstr>
      <vt:lpstr>Les modèles de base de données </vt:lpstr>
      <vt:lpstr>Le modèle relationnel</vt:lpstr>
      <vt:lpstr>PowerPoint Presentation</vt:lpstr>
      <vt:lpstr>LMD : Langage de Manipulation des Données </vt:lpstr>
      <vt:lpstr>LMD : Langage de Manipulation des Données </vt:lpstr>
      <vt:lpstr>LMD : Langage de Manipulation des Données </vt:lpstr>
      <vt:lpstr>LMD : Langage de Manipulation des Données </vt:lpstr>
      <vt:lpstr>LMD : Langage de Manipulation des Données </vt:lpstr>
      <vt:lpstr>LMD : Langage de Manipulation des Données </vt:lpstr>
      <vt:lpstr>LMD : Langage de Manipulation des Données </vt:lpstr>
      <vt:lpstr>Application</vt:lpstr>
      <vt:lpstr>LMD : Langage de Manipulation des Données </vt:lpstr>
      <vt:lpstr>Les opérateurs les plus courants </vt:lpstr>
      <vt:lpstr>Application</vt:lpstr>
      <vt:lpstr>LMD : Langage de Manipulation des Données </vt:lpstr>
      <vt:lpstr>Application</vt:lpstr>
      <vt:lpstr>LMD : Langage de Manipulation des Données </vt:lpstr>
      <vt:lpstr>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hamma</dc:creator>
  <cp:lastModifiedBy>Nassima</cp:lastModifiedBy>
  <cp:revision>38</cp:revision>
  <dcterms:created xsi:type="dcterms:W3CDTF">2015-10-14T15:32:41Z</dcterms:created>
  <dcterms:modified xsi:type="dcterms:W3CDTF">2017-10-22T20:49:15Z</dcterms:modified>
</cp:coreProperties>
</file>