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56" r:id="rId2"/>
    <p:sldId id="257" r:id="rId3"/>
    <p:sldId id="262" r:id="rId4"/>
    <p:sldId id="258"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80" d="100"/>
          <a:sy n="80" d="100"/>
        </p:scale>
        <p:origin x="-67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22230-998E-4A70-961E-A34DBA24429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D410D983-AEC1-4818-8CCC-837735775D15}">
      <dgm:prSet phldrT="[Texte]"/>
      <dgm:spPr/>
      <dgm:t>
        <a:bodyPr/>
        <a:lstStyle/>
        <a:p>
          <a:r>
            <a:rPr lang="fr-FR" dirty="0" smtClean="0"/>
            <a:t>ACCUEIL</a:t>
          </a:r>
          <a:endParaRPr lang="fr-FR" dirty="0"/>
        </a:p>
      </dgm:t>
    </dgm:pt>
    <dgm:pt modelId="{26CE96AA-169D-4447-9F78-941F306759B8}" type="parTrans" cxnId="{D6E7C04E-62F6-4736-B9C3-F5DAE0E10DFF}">
      <dgm:prSet/>
      <dgm:spPr/>
      <dgm:t>
        <a:bodyPr/>
        <a:lstStyle/>
        <a:p>
          <a:endParaRPr lang="fr-FR"/>
        </a:p>
      </dgm:t>
    </dgm:pt>
    <dgm:pt modelId="{30B2C997-9098-42FC-8FFD-86E10E4FB881}" type="sibTrans" cxnId="{D6E7C04E-62F6-4736-B9C3-F5DAE0E10DFF}">
      <dgm:prSet/>
      <dgm:spPr/>
      <dgm:t>
        <a:bodyPr/>
        <a:lstStyle/>
        <a:p>
          <a:endParaRPr lang="fr-FR"/>
        </a:p>
      </dgm:t>
    </dgm:pt>
    <dgm:pt modelId="{B5887015-864A-4DC4-A85A-8B9F9254A5D9}">
      <dgm:prSet phldrT="[Texte]"/>
      <dgm:spPr/>
      <dgm:t>
        <a:bodyPr/>
        <a:lstStyle/>
        <a:p>
          <a:r>
            <a:rPr lang="fr-FR" dirty="0" smtClean="0"/>
            <a:t>PAGE 1</a:t>
          </a:r>
          <a:endParaRPr lang="fr-FR" dirty="0"/>
        </a:p>
      </dgm:t>
    </dgm:pt>
    <dgm:pt modelId="{D48917F6-4231-406A-987E-C2BA3B2BEE3E}" type="parTrans" cxnId="{615340E6-FEF0-4C0A-9DD4-CCFE0C195A05}">
      <dgm:prSet/>
      <dgm:spPr/>
      <dgm:t>
        <a:bodyPr/>
        <a:lstStyle/>
        <a:p>
          <a:endParaRPr lang="fr-FR"/>
        </a:p>
      </dgm:t>
    </dgm:pt>
    <dgm:pt modelId="{5BFE12EE-A335-4F05-91EF-8F6CC14A63AB}" type="sibTrans" cxnId="{615340E6-FEF0-4C0A-9DD4-CCFE0C195A05}">
      <dgm:prSet/>
      <dgm:spPr/>
      <dgm:t>
        <a:bodyPr/>
        <a:lstStyle/>
        <a:p>
          <a:endParaRPr lang="fr-FR"/>
        </a:p>
      </dgm:t>
    </dgm:pt>
    <dgm:pt modelId="{0EB08CCB-49DB-48F0-A120-6DFF50B4DE60}">
      <dgm:prSet phldrT="[Texte]"/>
      <dgm:spPr/>
      <dgm:t>
        <a:bodyPr/>
        <a:lstStyle/>
        <a:p>
          <a:r>
            <a:rPr lang="fr-FR" dirty="0" smtClean="0"/>
            <a:t>SOUS PAGE1</a:t>
          </a:r>
          <a:endParaRPr lang="fr-FR" dirty="0"/>
        </a:p>
      </dgm:t>
    </dgm:pt>
    <dgm:pt modelId="{45658830-85FB-4A1A-9325-BFD9AD234AD4}" type="parTrans" cxnId="{61F1ADED-DC52-4EA6-BEDA-10AA513DEA2C}">
      <dgm:prSet/>
      <dgm:spPr/>
      <dgm:t>
        <a:bodyPr/>
        <a:lstStyle/>
        <a:p>
          <a:endParaRPr lang="fr-FR"/>
        </a:p>
      </dgm:t>
    </dgm:pt>
    <dgm:pt modelId="{A4331BFA-7BAE-4EB6-A51C-A79932E7C1DD}" type="sibTrans" cxnId="{61F1ADED-DC52-4EA6-BEDA-10AA513DEA2C}">
      <dgm:prSet/>
      <dgm:spPr/>
      <dgm:t>
        <a:bodyPr/>
        <a:lstStyle/>
        <a:p>
          <a:endParaRPr lang="fr-FR"/>
        </a:p>
      </dgm:t>
    </dgm:pt>
    <dgm:pt modelId="{5B69BD0A-CABD-43A1-99DE-A56A38B0F2EF}">
      <dgm:prSet phldrT="[Texte]"/>
      <dgm:spPr/>
      <dgm:t>
        <a:bodyPr/>
        <a:lstStyle/>
        <a:p>
          <a:r>
            <a:rPr lang="fr-FR" dirty="0" smtClean="0"/>
            <a:t>SOUS PAGE 2</a:t>
          </a:r>
          <a:endParaRPr lang="fr-FR" dirty="0"/>
        </a:p>
      </dgm:t>
    </dgm:pt>
    <dgm:pt modelId="{6099649A-89B2-4354-9B9B-7AB358508ACA}" type="parTrans" cxnId="{5E5A800E-EFE7-4EE1-88E6-30A2B0EF85CE}">
      <dgm:prSet/>
      <dgm:spPr/>
      <dgm:t>
        <a:bodyPr/>
        <a:lstStyle/>
        <a:p>
          <a:endParaRPr lang="fr-FR"/>
        </a:p>
      </dgm:t>
    </dgm:pt>
    <dgm:pt modelId="{D9141E83-ACA8-42BE-BB15-360E1EF0245E}" type="sibTrans" cxnId="{5E5A800E-EFE7-4EE1-88E6-30A2B0EF85CE}">
      <dgm:prSet/>
      <dgm:spPr/>
      <dgm:t>
        <a:bodyPr/>
        <a:lstStyle/>
        <a:p>
          <a:endParaRPr lang="fr-FR"/>
        </a:p>
      </dgm:t>
    </dgm:pt>
    <dgm:pt modelId="{312DABFD-130E-4993-8241-AC77612298C9}">
      <dgm:prSet phldrT="[Texte]"/>
      <dgm:spPr/>
      <dgm:t>
        <a:bodyPr/>
        <a:lstStyle/>
        <a:p>
          <a:r>
            <a:rPr lang="fr-FR" dirty="0" smtClean="0"/>
            <a:t>PAGE2</a:t>
          </a:r>
          <a:endParaRPr lang="fr-FR" dirty="0"/>
        </a:p>
      </dgm:t>
    </dgm:pt>
    <dgm:pt modelId="{3A499B6A-AD43-43CF-B670-B3AC0894CE4D}" type="parTrans" cxnId="{EDE3EBF7-3174-4A0F-A6A2-5916F6AA8439}">
      <dgm:prSet/>
      <dgm:spPr/>
      <dgm:t>
        <a:bodyPr/>
        <a:lstStyle/>
        <a:p>
          <a:endParaRPr lang="fr-FR"/>
        </a:p>
      </dgm:t>
    </dgm:pt>
    <dgm:pt modelId="{F7880C00-6BDB-4B90-AB72-D39110BC6EAE}" type="sibTrans" cxnId="{EDE3EBF7-3174-4A0F-A6A2-5916F6AA8439}">
      <dgm:prSet/>
      <dgm:spPr/>
      <dgm:t>
        <a:bodyPr/>
        <a:lstStyle/>
        <a:p>
          <a:endParaRPr lang="fr-FR"/>
        </a:p>
      </dgm:t>
    </dgm:pt>
    <dgm:pt modelId="{1F87EFCF-B327-4711-A754-2A5276DCA265}">
      <dgm:prSet phldrT="[Texte]"/>
      <dgm:spPr/>
      <dgm:t>
        <a:bodyPr/>
        <a:lstStyle/>
        <a:p>
          <a:r>
            <a:rPr lang="fr-FR" dirty="0" smtClean="0"/>
            <a:t>SOUS PAGE 3</a:t>
          </a:r>
          <a:endParaRPr lang="fr-FR" dirty="0"/>
        </a:p>
      </dgm:t>
    </dgm:pt>
    <dgm:pt modelId="{1C648E00-AB66-485D-8E61-8398C0B82BC6}" type="parTrans" cxnId="{B2542EE8-1ACC-415E-862B-C8FE8D4750B0}">
      <dgm:prSet/>
      <dgm:spPr/>
      <dgm:t>
        <a:bodyPr/>
        <a:lstStyle/>
        <a:p>
          <a:endParaRPr lang="fr-FR"/>
        </a:p>
      </dgm:t>
    </dgm:pt>
    <dgm:pt modelId="{27EB018A-2874-494E-A7FE-5DE2F6DF04A5}" type="sibTrans" cxnId="{B2542EE8-1ACC-415E-862B-C8FE8D4750B0}">
      <dgm:prSet/>
      <dgm:spPr/>
      <dgm:t>
        <a:bodyPr/>
        <a:lstStyle/>
        <a:p>
          <a:endParaRPr lang="fr-FR"/>
        </a:p>
      </dgm:t>
    </dgm:pt>
    <dgm:pt modelId="{5B388DA1-55F0-49AB-9A31-C5B8FCC209A8}" type="pres">
      <dgm:prSet presAssocID="{EA422230-998E-4A70-961E-A34DBA244291}" presName="diagram" presStyleCnt="0">
        <dgm:presLayoutVars>
          <dgm:chPref val="1"/>
          <dgm:dir/>
          <dgm:animOne val="branch"/>
          <dgm:animLvl val="lvl"/>
          <dgm:resizeHandles val="exact"/>
        </dgm:presLayoutVars>
      </dgm:prSet>
      <dgm:spPr/>
      <dgm:t>
        <a:bodyPr/>
        <a:lstStyle/>
        <a:p>
          <a:endParaRPr lang="fr-FR"/>
        </a:p>
      </dgm:t>
    </dgm:pt>
    <dgm:pt modelId="{02B61919-34BA-4A45-9F00-5D1529E188D0}" type="pres">
      <dgm:prSet presAssocID="{D410D983-AEC1-4818-8CCC-837735775D15}" presName="root1" presStyleCnt="0"/>
      <dgm:spPr/>
    </dgm:pt>
    <dgm:pt modelId="{C4258890-C788-479B-9E6D-86E78D98E7F3}" type="pres">
      <dgm:prSet presAssocID="{D410D983-AEC1-4818-8CCC-837735775D15}" presName="LevelOneTextNode" presStyleLbl="node0" presStyleIdx="0" presStyleCnt="1">
        <dgm:presLayoutVars>
          <dgm:chPref val="3"/>
        </dgm:presLayoutVars>
      </dgm:prSet>
      <dgm:spPr/>
      <dgm:t>
        <a:bodyPr/>
        <a:lstStyle/>
        <a:p>
          <a:endParaRPr lang="fr-FR"/>
        </a:p>
      </dgm:t>
    </dgm:pt>
    <dgm:pt modelId="{11052F7D-3D11-4AF4-B9C5-60A2D58DB0D5}" type="pres">
      <dgm:prSet presAssocID="{D410D983-AEC1-4818-8CCC-837735775D15}" presName="level2hierChild" presStyleCnt="0"/>
      <dgm:spPr/>
    </dgm:pt>
    <dgm:pt modelId="{E04D0ADB-1175-4B95-A3A2-BA1E77DA9F1F}" type="pres">
      <dgm:prSet presAssocID="{D48917F6-4231-406A-987E-C2BA3B2BEE3E}" presName="conn2-1" presStyleLbl="parChTrans1D2" presStyleIdx="0" presStyleCnt="2"/>
      <dgm:spPr/>
      <dgm:t>
        <a:bodyPr/>
        <a:lstStyle/>
        <a:p>
          <a:endParaRPr lang="fr-FR"/>
        </a:p>
      </dgm:t>
    </dgm:pt>
    <dgm:pt modelId="{43712F91-5D1F-4B10-AF93-44F2764AE435}" type="pres">
      <dgm:prSet presAssocID="{D48917F6-4231-406A-987E-C2BA3B2BEE3E}" presName="connTx" presStyleLbl="parChTrans1D2" presStyleIdx="0" presStyleCnt="2"/>
      <dgm:spPr/>
      <dgm:t>
        <a:bodyPr/>
        <a:lstStyle/>
        <a:p>
          <a:endParaRPr lang="fr-FR"/>
        </a:p>
      </dgm:t>
    </dgm:pt>
    <dgm:pt modelId="{E89C9CC2-5EFA-4358-8596-2A455D2DFC86}" type="pres">
      <dgm:prSet presAssocID="{B5887015-864A-4DC4-A85A-8B9F9254A5D9}" presName="root2" presStyleCnt="0"/>
      <dgm:spPr/>
    </dgm:pt>
    <dgm:pt modelId="{76744303-14D2-4AF3-A637-3B1B4DA3D54E}" type="pres">
      <dgm:prSet presAssocID="{B5887015-864A-4DC4-A85A-8B9F9254A5D9}" presName="LevelTwoTextNode" presStyleLbl="node2" presStyleIdx="0" presStyleCnt="2">
        <dgm:presLayoutVars>
          <dgm:chPref val="3"/>
        </dgm:presLayoutVars>
      </dgm:prSet>
      <dgm:spPr/>
      <dgm:t>
        <a:bodyPr/>
        <a:lstStyle/>
        <a:p>
          <a:endParaRPr lang="fr-FR"/>
        </a:p>
      </dgm:t>
    </dgm:pt>
    <dgm:pt modelId="{605AEF71-45BC-400A-B0E4-C90C23529613}" type="pres">
      <dgm:prSet presAssocID="{B5887015-864A-4DC4-A85A-8B9F9254A5D9}" presName="level3hierChild" presStyleCnt="0"/>
      <dgm:spPr/>
    </dgm:pt>
    <dgm:pt modelId="{0054C9A6-0626-40F6-BC1B-4B4F855E5AEA}" type="pres">
      <dgm:prSet presAssocID="{45658830-85FB-4A1A-9325-BFD9AD234AD4}" presName="conn2-1" presStyleLbl="parChTrans1D3" presStyleIdx="0" presStyleCnt="3"/>
      <dgm:spPr/>
      <dgm:t>
        <a:bodyPr/>
        <a:lstStyle/>
        <a:p>
          <a:endParaRPr lang="fr-FR"/>
        </a:p>
      </dgm:t>
    </dgm:pt>
    <dgm:pt modelId="{B1F0705D-835A-4040-A3A3-F0D7A34A0C76}" type="pres">
      <dgm:prSet presAssocID="{45658830-85FB-4A1A-9325-BFD9AD234AD4}" presName="connTx" presStyleLbl="parChTrans1D3" presStyleIdx="0" presStyleCnt="3"/>
      <dgm:spPr/>
      <dgm:t>
        <a:bodyPr/>
        <a:lstStyle/>
        <a:p>
          <a:endParaRPr lang="fr-FR"/>
        </a:p>
      </dgm:t>
    </dgm:pt>
    <dgm:pt modelId="{32ECA266-B0D7-43EF-8797-3AF7BAD36767}" type="pres">
      <dgm:prSet presAssocID="{0EB08CCB-49DB-48F0-A120-6DFF50B4DE60}" presName="root2" presStyleCnt="0"/>
      <dgm:spPr/>
    </dgm:pt>
    <dgm:pt modelId="{A362CC33-D27A-424F-B94C-4AC9B642FA94}" type="pres">
      <dgm:prSet presAssocID="{0EB08CCB-49DB-48F0-A120-6DFF50B4DE60}" presName="LevelTwoTextNode" presStyleLbl="node3" presStyleIdx="0" presStyleCnt="3">
        <dgm:presLayoutVars>
          <dgm:chPref val="3"/>
        </dgm:presLayoutVars>
      </dgm:prSet>
      <dgm:spPr/>
      <dgm:t>
        <a:bodyPr/>
        <a:lstStyle/>
        <a:p>
          <a:endParaRPr lang="fr-FR"/>
        </a:p>
      </dgm:t>
    </dgm:pt>
    <dgm:pt modelId="{87B38F6F-040B-4830-A264-5FCA7ED5527D}" type="pres">
      <dgm:prSet presAssocID="{0EB08CCB-49DB-48F0-A120-6DFF50B4DE60}" presName="level3hierChild" presStyleCnt="0"/>
      <dgm:spPr/>
    </dgm:pt>
    <dgm:pt modelId="{768DC050-0D23-44C9-BCB2-2DB43F3B2142}" type="pres">
      <dgm:prSet presAssocID="{6099649A-89B2-4354-9B9B-7AB358508ACA}" presName="conn2-1" presStyleLbl="parChTrans1D3" presStyleIdx="1" presStyleCnt="3"/>
      <dgm:spPr/>
      <dgm:t>
        <a:bodyPr/>
        <a:lstStyle/>
        <a:p>
          <a:endParaRPr lang="fr-FR"/>
        </a:p>
      </dgm:t>
    </dgm:pt>
    <dgm:pt modelId="{26856B38-DC77-4009-AFF2-85E54C0079AC}" type="pres">
      <dgm:prSet presAssocID="{6099649A-89B2-4354-9B9B-7AB358508ACA}" presName="connTx" presStyleLbl="parChTrans1D3" presStyleIdx="1" presStyleCnt="3"/>
      <dgm:spPr/>
      <dgm:t>
        <a:bodyPr/>
        <a:lstStyle/>
        <a:p>
          <a:endParaRPr lang="fr-FR"/>
        </a:p>
      </dgm:t>
    </dgm:pt>
    <dgm:pt modelId="{C08B7AF6-5AF1-4551-A767-2BEE5FD8BC8B}" type="pres">
      <dgm:prSet presAssocID="{5B69BD0A-CABD-43A1-99DE-A56A38B0F2EF}" presName="root2" presStyleCnt="0"/>
      <dgm:spPr/>
    </dgm:pt>
    <dgm:pt modelId="{5730D2E3-E855-418D-963F-2AD041AE8C41}" type="pres">
      <dgm:prSet presAssocID="{5B69BD0A-CABD-43A1-99DE-A56A38B0F2EF}" presName="LevelTwoTextNode" presStyleLbl="node3" presStyleIdx="1" presStyleCnt="3">
        <dgm:presLayoutVars>
          <dgm:chPref val="3"/>
        </dgm:presLayoutVars>
      </dgm:prSet>
      <dgm:spPr/>
      <dgm:t>
        <a:bodyPr/>
        <a:lstStyle/>
        <a:p>
          <a:endParaRPr lang="fr-FR"/>
        </a:p>
      </dgm:t>
    </dgm:pt>
    <dgm:pt modelId="{82CF5F02-A446-45A7-B205-90F07FDCC736}" type="pres">
      <dgm:prSet presAssocID="{5B69BD0A-CABD-43A1-99DE-A56A38B0F2EF}" presName="level3hierChild" presStyleCnt="0"/>
      <dgm:spPr/>
    </dgm:pt>
    <dgm:pt modelId="{2A83B4C5-636A-4F3D-9B4C-98B9FB4F48C1}" type="pres">
      <dgm:prSet presAssocID="{3A499B6A-AD43-43CF-B670-B3AC0894CE4D}" presName="conn2-1" presStyleLbl="parChTrans1D2" presStyleIdx="1" presStyleCnt="2"/>
      <dgm:spPr/>
      <dgm:t>
        <a:bodyPr/>
        <a:lstStyle/>
        <a:p>
          <a:endParaRPr lang="fr-FR"/>
        </a:p>
      </dgm:t>
    </dgm:pt>
    <dgm:pt modelId="{1310A0E9-CAD1-4B71-8961-A465482A01CB}" type="pres">
      <dgm:prSet presAssocID="{3A499B6A-AD43-43CF-B670-B3AC0894CE4D}" presName="connTx" presStyleLbl="parChTrans1D2" presStyleIdx="1" presStyleCnt="2"/>
      <dgm:spPr/>
      <dgm:t>
        <a:bodyPr/>
        <a:lstStyle/>
        <a:p>
          <a:endParaRPr lang="fr-FR"/>
        </a:p>
      </dgm:t>
    </dgm:pt>
    <dgm:pt modelId="{56975F4F-E663-4CC3-B7C7-640A540F208A}" type="pres">
      <dgm:prSet presAssocID="{312DABFD-130E-4993-8241-AC77612298C9}" presName="root2" presStyleCnt="0"/>
      <dgm:spPr/>
    </dgm:pt>
    <dgm:pt modelId="{EC8D4FC8-F771-40F0-9EE6-1B9D15ECDD99}" type="pres">
      <dgm:prSet presAssocID="{312DABFD-130E-4993-8241-AC77612298C9}" presName="LevelTwoTextNode" presStyleLbl="node2" presStyleIdx="1" presStyleCnt="2">
        <dgm:presLayoutVars>
          <dgm:chPref val="3"/>
        </dgm:presLayoutVars>
      </dgm:prSet>
      <dgm:spPr/>
      <dgm:t>
        <a:bodyPr/>
        <a:lstStyle/>
        <a:p>
          <a:endParaRPr lang="fr-FR"/>
        </a:p>
      </dgm:t>
    </dgm:pt>
    <dgm:pt modelId="{E539D1A2-2D75-4A51-85DB-D6F2F5A14095}" type="pres">
      <dgm:prSet presAssocID="{312DABFD-130E-4993-8241-AC77612298C9}" presName="level3hierChild" presStyleCnt="0"/>
      <dgm:spPr/>
    </dgm:pt>
    <dgm:pt modelId="{99E9E178-BC97-44C0-9525-BFAA2F650213}" type="pres">
      <dgm:prSet presAssocID="{1C648E00-AB66-485D-8E61-8398C0B82BC6}" presName="conn2-1" presStyleLbl="parChTrans1D3" presStyleIdx="2" presStyleCnt="3"/>
      <dgm:spPr/>
      <dgm:t>
        <a:bodyPr/>
        <a:lstStyle/>
        <a:p>
          <a:endParaRPr lang="fr-FR"/>
        </a:p>
      </dgm:t>
    </dgm:pt>
    <dgm:pt modelId="{6D673CC3-8EDA-4971-9737-252CDE8BA310}" type="pres">
      <dgm:prSet presAssocID="{1C648E00-AB66-485D-8E61-8398C0B82BC6}" presName="connTx" presStyleLbl="parChTrans1D3" presStyleIdx="2" presStyleCnt="3"/>
      <dgm:spPr/>
      <dgm:t>
        <a:bodyPr/>
        <a:lstStyle/>
        <a:p>
          <a:endParaRPr lang="fr-FR"/>
        </a:p>
      </dgm:t>
    </dgm:pt>
    <dgm:pt modelId="{D93B2DCD-C7AB-4D8D-810B-89F4E2BB43C0}" type="pres">
      <dgm:prSet presAssocID="{1F87EFCF-B327-4711-A754-2A5276DCA265}" presName="root2" presStyleCnt="0"/>
      <dgm:spPr/>
    </dgm:pt>
    <dgm:pt modelId="{9B2C1257-4159-49BD-B133-D8A39970D5CC}" type="pres">
      <dgm:prSet presAssocID="{1F87EFCF-B327-4711-A754-2A5276DCA265}" presName="LevelTwoTextNode" presStyleLbl="node3" presStyleIdx="2" presStyleCnt="3">
        <dgm:presLayoutVars>
          <dgm:chPref val="3"/>
        </dgm:presLayoutVars>
      </dgm:prSet>
      <dgm:spPr/>
      <dgm:t>
        <a:bodyPr/>
        <a:lstStyle/>
        <a:p>
          <a:endParaRPr lang="fr-FR"/>
        </a:p>
      </dgm:t>
    </dgm:pt>
    <dgm:pt modelId="{886BEE90-F9A9-451C-9DDF-654A6AB837DB}" type="pres">
      <dgm:prSet presAssocID="{1F87EFCF-B327-4711-A754-2A5276DCA265}" presName="level3hierChild" presStyleCnt="0"/>
      <dgm:spPr/>
    </dgm:pt>
  </dgm:ptLst>
  <dgm:cxnLst>
    <dgm:cxn modelId="{EDE3EBF7-3174-4A0F-A6A2-5916F6AA8439}" srcId="{D410D983-AEC1-4818-8CCC-837735775D15}" destId="{312DABFD-130E-4993-8241-AC77612298C9}" srcOrd="1" destOrd="0" parTransId="{3A499B6A-AD43-43CF-B670-B3AC0894CE4D}" sibTransId="{F7880C00-6BDB-4B90-AB72-D39110BC6EAE}"/>
    <dgm:cxn modelId="{2ED9D676-2189-4E99-A7EF-B8F5A7B5C78A}" type="presOf" srcId="{EA422230-998E-4A70-961E-A34DBA244291}" destId="{5B388DA1-55F0-49AB-9A31-C5B8FCC209A8}" srcOrd="0" destOrd="0" presId="urn:microsoft.com/office/officeart/2005/8/layout/hierarchy2"/>
    <dgm:cxn modelId="{12C472D5-E449-4A55-808F-AAE918674917}" type="presOf" srcId="{1F87EFCF-B327-4711-A754-2A5276DCA265}" destId="{9B2C1257-4159-49BD-B133-D8A39970D5CC}" srcOrd="0" destOrd="0" presId="urn:microsoft.com/office/officeart/2005/8/layout/hierarchy2"/>
    <dgm:cxn modelId="{B30F9BA3-4740-4C37-A0F5-E057E5985A66}" type="presOf" srcId="{312DABFD-130E-4993-8241-AC77612298C9}" destId="{EC8D4FC8-F771-40F0-9EE6-1B9D15ECDD99}" srcOrd="0" destOrd="0" presId="urn:microsoft.com/office/officeart/2005/8/layout/hierarchy2"/>
    <dgm:cxn modelId="{28B13274-D977-4536-8C90-E04C095EAFBA}" type="presOf" srcId="{1C648E00-AB66-485D-8E61-8398C0B82BC6}" destId="{6D673CC3-8EDA-4971-9737-252CDE8BA310}" srcOrd="1" destOrd="0" presId="urn:microsoft.com/office/officeart/2005/8/layout/hierarchy2"/>
    <dgm:cxn modelId="{4DAFD300-E009-437D-B557-337DD6244D90}" type="presOf" srcId="{3A499B6A-AD43-43CF-B670-B3AC0894CE4D}" destId="{2A83B4C5-636A-4F3D-9B4C-98B9FB4F48C1}" srcOrd="0" destOrd="0" presId="urn:microsoft.com/office/officeart/2005/8/layout/hierarchy2"/>
    <dgm:cxn modelId="{B2542EE8-1ACC-415E-862B-C8FE8D4750B0}" srcId="{312DABFD-130E-4993-8241-AC77612298C9}" destId="{1F87EFCF-B327-4711-A754-2A5276DCA265}" srcOrd="0" destOrd="0" parTransId="{1C648E00-AB66-485D-8E61-8398C0B82BC6}" sibTransId="{27EB018A-2874-494E-A7FE-5DE2F6DF04A5}"/>
    <dgm:cxn modelId="{5562B30C-E400-4B87-A3A0-3414D1DB1F28}" type="presOf" srcId="{6099649A-89B2-4354-9B9B-7AB358508ACA}" destId="{26856B38-DC77-4009-AFF2-85E54C0079AC}" srcOrd="1" destOrd="0" presId="urn:microsoft.com/office/officeart/2005/8/layout/hierarchy2"/>
    <dgm:cxn modelId="{5E5A800E-EFE7-4EE1-88E6-30A2B0EF85CE}" srcId="{B5887015-864A-4DC4-A85A-8B9F9254A5D9}" destId="{5B69BD0A-CABD-43A1-99DE-A56A38B0F2EF}" srcOrd="1" destOrd="0" parTransId="{6099649A-89B2-4354-9B9B-7AB358508ACA}" sibTransId="{D9141E83-ACA8-42BE-BB15-360E1EF0245E}"/>
    <dgm:cxn modelId="{4B0BC2E0-E616-413E-B7F1-1C25871D36DA}" type="presOf" srcId="{6099649A-89B2-4354-9B9B-7AB358508ACA}" destId="{768DC050-0D23-44C9-BCB2-2DB43F3B2142}" srcOrd="0" destOrd="0" presId="urn:microsoft.com/office/officeart/2005/8/layout/hierarchy2"/>
    <dgm:cxn modelId="{FFD88563-0A51-47AA-8271-813C43FBC354}" type="presOf" srcId="{0EB08CCB-49DB-48F0-A120-6DFF50B4DE60}" destId="{A362CC33-D27A-424F-B94C-4AC9B642FA94}" srcOrd="0" destOrd="0" presId="urn:microsoft.com/office/officeart/2005/8/layout/hierarchy2"/>
    <dgm:cxn modelId="{FBB75BB5-0E77-4B1A-ABE0-4C6AE4293AAB}" type="presOf" srcId="{45658830-85FB-4A1A-9325-BFD9AD234AD4}" destId="{B1F0705D-835A-4040-A3A3-F0D7A34A0C76}" srcOrd="1" destOrd="0" presId="urn:microsoft.com/office/officeart/2005/8/layout/hierarchy2"/>
    <dgm:cxn modelId="{61F1ADED-DC52-4EA6-BEDA-10AA513DEA2C}" srcId="{B5887015-864A-4DC4-A85A-8B9F9254A5D9}" destId="{0EB08CCB-49DB-48F0-A120-6DFF50B4DE60}" srcOrd="0" destOrd="0" parTransId="{45658830-85FB-4A1A-9325-BFD9AD234AD4}" sibTransId="{A4331BFA-7BAE-4EB6-A51C-A79932E7C1DD}"/>
    <dgm:cxn modelId="{C3B52439-5874-4EEB-B24C-91184B581BEB}" type="presOf" srcId="{D410D983-AEC1-4818-8CCC-837735775D15}" destId="{C4258890-C788-479B-9E6D-86E78D98E7F3}" srcOrd="0" destOrd="0" presId="urn:microsoft.com/office/officeart/2005/8/layout/hierarchy2"/>
    <dgm:cxn modelId="{48393322-338E-4FDB-BD96-D20E3C8C5901}" type="presOf" srcId="{5B69BD0A-CABD-43A1-99DE-A56A38B0F2EF}" destId="{5730D2E3-E855-418D-963F-2AD041AE8C41}" srcOrd="0" destOrd="0" presId="urn:microsoft.com/office/officeart/2005/8/layout/hierarchy2"/>
    <dgm:cxn modelId="{7BEED007-F7F4-4D7B-900A-35F040585E4F}" type="presOf" srcId="{B5887015-864A-4DC4-A85A-8B9F9254A5D9}" destId="{76744303-14D2-4AF3-A637-3B1B4DA3D54E}" srcOrd="0" destOrd="0" presId="urn:microsoft.com/office/officeart/2005/8/layout/hierarchy2"/>
    <dgm:cxn modelId="{56C2D5E8-BC39-4E7F-863B-197196BA4C6E}" type="presOf" srcId="{1C648E00-AB66-485D-8E61-8398C0B82BC6}" destId="{99E9E178-BC97-44C0-9525-BFAA2F650213}" srcOrd="0" destOrd="0" presId="urn:microsoft.com/office/officeart/2005/8/layout/hierarchy2"/>
    <dgm:cxn modelId="{615340E6-FEF0-4C0A-9DD4-CCFE0C195A05}" srcId="{D410D983-AEC1-4818-8CCC-837735775D15}" destId="{B5887015-864A-4DC4-A85A-8B9F9254A5D9}" srcOrd="0" destOrd="0" parTransId="{D48917F6-4231-406A-987E-C2BA3B2BEE3E}" sibTransId="{5BFE12EE-A335-4F05-91EF-8F6CC14A63AB}"/>
    <dgm:cxn modelId="{95320EAD-536D-4FC5-A838-D551E0EB220B}" type="presOf" srcId="{3A499B6A-AD43-43CF-B670-B3AC0894CE4D}" destId="{1310A0E9-CAD1-4B71-8961-A465482A01CB}" srcOrd="1" destOrd="0" presId="urn:microsoft.com/office/officeart/2005/8/layout/hierarchy2"/>
    <dgm:cxn modelId="{0000A349-D2B7-4881-98E4-DE609AAEC164}" type="presOf" srcId="{D48917F6-4231-406A-987E-C2BA3B2BEE3E}" destId="{E04D0ADB-1175-4B95-A3A2-BA1E77DA9F1F}" srcOrd="0" destOrd="0" presId="urn:microsoft.com/office/officeart/2005/8/layout/hierarchy2"/>
    <dgm:cxn modelId="{D6E7C04E-62F6-4736-B9C3-F5DAE0E10DFF}" srcId="{EA422230-998E-4A70-961E-A34DBA244291}" destId="{D410D983-AEC1-4818-8CCC-837735775D15}" srcOrd="0" destOrd="0" parTransId="{26CE96AA-169D-4447-9F78-941F306759B8}" sibTransId="{30B2C997-9098-42FC-8FFD-86E10E4FB881}"/>
    <dgm:cxn modelId="{D0029AC0-99C6-442F-B3CE-8E2460FD65B5}" type="presOf" srcId="{D48917F6-4231-406A-987E-C2BA3B2BEE3E}" destId="{43712F91-5D1F-4B10-AF93-44F2764AE435}" srcOrd="1" destOrd="0" presId="urn:microsoft.com/office/officeart/2005/8/layout/hierarchy2"/>
    <dgm:cxn modelId="{D389D083-B9C1-4641-96FC-5BF215C394A7}" type="presOf" srcId="{45658830-85FB-4A1A-9325-BFD9AD234AD4}" destId="{0054C9A6-0626-40F6-BC1B-4B4F855E5AEA}" srcOrd="0" destOrd="0" presId="urn:microsoft.com/office/officeart/2005/8/layout/hierarchy2"/>
    <dgm:cxn modelId="{56C26B0D-BD48-4619-BAEE-CABC58AE36B1}" type="presParOf" srcId="{5B388DA1-55F0-49AB-9A31-C5B8FCC209A8}" destId="{02B61919-34BA-4A45-9F00-5D1529E188D0}" srcOrd="0" destOrd="0" presId="urn:microsoft.com/office/officeart/2005/8/layout/hierarchy2"/>
    <dgm:cxn modelId="{67ECBF0A-3E4D-43F1-AE89-045220F55D6E}" type="presParOf" srcId="{02B61919-34BA-4A45-9F00-5D1529E188D0}" destId="{C4258890-C788-479B-9E6D-86E78D98E7F3}" srcOrd="0" destOrd="0" presId="urn:microsoft.com/office/officeart/2005/8/layout/hierarchy2"/>
    <dgm:cxn modelId="{49F1998A-4BDC-4F7E-AF48-DED5ECF87671}" type="presParOf" srcId="{02B61919-34BA-4A45-9F00-5D1529E188D0}" destId="{11052F7D-3D11-4AF4-B9C5-60A2D58DB0D5}" srcOrd="1" destOrd="0" presId="urn:microsoft.com/office/officeart/2005/8/layout/hierarchy2"/>
    <dgm:cxn modelId="{0CB181B8-3C44-46C0-9862-BA3C20605871}" type="presParOf" srcId="{11052F7D-3D11-4AF4-B9C5-60A2D58DB0D5}" destId="{E04D0ADB-1175-4B95-A3A2-BA1E77DA9F1F}" srcOrd="0" destOrd="0" presId="urn:microsoft.com/office/officeart/2005/8/layout/hierarchy2"/>
    <dgm:cxn modelId="{456BC5D0-F23F-4E71-A06A-4F5A1CC7361D}" type="presParOf" srcId="{E04D0ADB-1175-4B95-A3A2-BA1E77DA9F1F}" destId="{43712F91-5D1F-4B10-AF93-44F2764AE435}" srcOrd="0" destOrd="0" presId="urn:microsoft.com/office/officeart/2005/8/layout/hierarchy2"/>
    <dgm:cxn modelId="{F29F6A2E-0C26-49C0-BE4A-E4AA56DF58C8}" type="presParOf" srcId="{11052F7D-3D11-4AF4-B9C5-60A2D58DB0D5}" destId="{E89C9CC2-5EFA-4358-8596-2A455D2DFC86}" srcOrd="1" destOrd="0" presId="urn:microsoft.com/office/officeart/2005/8/layout/hierarchy2"/>
    <dgm:cxn modelId="{C69E8C8C-8CCA-49E4-89F0-9EE328EFA1D2}" type="presParOf" srcId="{E89C9CC2-5EFA-4358-8596-2A455D2DFC86}" destId="{76744303-14D2-4AF3-A637-3B1B4DA3D54E}" srcOrd="0" destOrd="0" presId="urn:microsoft.com/office/officeart/2005/8/layout/hierarchy2"/>
    <dgm:cxn modelId="{B2829F32-F870-4319-BA4D-779DFC64EE73}" type="presParOf" srcId="{E89C9CC2-5EFA-4358-8596-2A455D2DFC86}" destId="{605AEF71-45BC-400A-B0E4-C90C23529613}" srcOrd="1" destOrd="0" presId="urn:microsoft.com/office/officeart/2005/8/layout/hierarchy2"/>
    <dgm:cxn modelId="{C21586FF-FDAC-40DF-847C-33F54F8535E8}" type="presParOf" srcId="{605AEF71-45BC-400A-B0E4-C90C23529613}" destId="{0054C9A6-0626-40F6-BC1B-4B4F855E5AEA}" srcOrd="0" destOrd="0" presId="urn:microsoft.com/office/officeart/2005/8/layout/hierarchy2"/>
    <dgm:cxn modelId="{8A651AB8-66B7-4E14-B983-1C2215688EFA}" type="presParOf" srcId="{0054C9A6-0626-40F6-BC1B-4B4F855E5AEA}" destId="{B1F0705D-835A-4040-A3A3-F0D7A34A0C76}" srcOrd="0" destOrd="0" presId="urn:microsoft.com/office/officeart/2005/8/layout/hierarchy2"/>
    <dgm:cxn modelId="{B3F029A7-5F28-441D-8FAF-C9E660706A32}" type="presParOf" srcId="{605AEF71-45BC-400A-B0E4-C90C23529613}" destId="{32ECA266-B0D7-43EF-8797-3AF7BAD36767}" srcOrd="1" destOrd="0" presId="urn:microsoft.com/office/officeart/2005/8/layout/hierarchy2"/>
    <dgm:cxn modelId="{327CE5BF-11C7-4D6F-99AB-7AA46B42BA1C}" type="presParOf" srcId="{32ECA266-B0D7-43EF-8797-3AF7BAD36767}" destId="{A362CC33-D27A-424F-B94C-4AC9B642FA94}" srcOrd="0" destOrd="0" presId="urn:microsoft.com/office/officeart/2005/8/layout/hierarchy2"/>
    <dgm:cxn modelId="{F2FD5143-92AE-40DA-9695-EC87E5E3337F}" type="presParOf" srcId="{32ECA266-B0D7-43EF-8797-3AF7BAD36767}" destId="{87B38F6F-040B-4830-A264-5FCA7ED5527D}" srcOrd="1" destOrd="0" presId="urn:microsoft.com/office/officeart/2005/8/layout/hierarchy2"/>
    <dgm:cxn modelId="{2BCE4C80-DA09-47AC-9D59-E1163716270C}" type="presParOf" srcId="{605AEF71-45BC-400A-B0E4-C90C23529613}" destId="{768DC050-0D23-44C9-BCB2-2DB43F3B2142}" srcOrd="2" destOrd="0" presId="urn:microsoft.com/office/officeart/2005/8/layout/hierarchy2"/>
    <dgm:cxn modelId="{620B400F-2E49-4943-A76E-830A72444211}" type="presParOf" srcId="{768DC050-0D23-44C9-BCB2-2DB43F3B2142}" destId="{26856B38-DC77-4009-AFF2-85E54C0079AC}" srcOrd="0" destOrd="0" presId="urn:microsoft.com/office/officeart/2005/8/layout/hierarchy2"/>
    <dgm:cxn modelId="{88628AEE-8E09-4B4F-927B-9BCA97D5551C}" type="presParOf" srcId="{605AEF71-45BC-400A-B0E4-C90C23529613}" destId="{C08B7AF6-5AF1-4551-A767-2BEE5FD8BC8B}" srcOrd="3" destOrd="0" presId="urn:microsoft.com/office/officeart/2005/8/layout/hierarchy2"/>
    <dgm:cxn modelId="{5EA64A6D-DCB4-4DB2-8F98-D9119C141D87}" type="presParOf" srcId="{C08B7AF6-5AF1-4551-A767-2BEE5FD8BC8B}" destId="{5730D2E3-E855-418D-963F-2AD041AE8C41}" srcOrd="0" destOrd="0" presId="urn:microsoft.com/office/officeart/2005/8/layout/hierarchy2"/>
    <dgm:cxn modelId="{429E77E9-E19A-410E-9CC6-972C689BD614}" type="presParOf" srcId="{C08B7AF6-5AF1-4551-A767-2BEE5FD8BC8B}" destId="{82CF5F02-A446-45A7-B205-90F07FDCC736}" srcOrd="1" destOrd="0" presId="urn:microsoft.com/office/officeart/2005/8/layout/hierarchy2"/>
    <dgm:cxn modelId="{F91284DE-1C12-401B-A8EA-CFE7302F4073}" type="presParOf" srcId="{11052F7D-3D11-4AF4-B9C5-60A2D58DB0D5}" destId="{2A83B4C5-636A-4F3D-9B4C-98B9FB4F48C1}" srcOrd="2" destOrd="0" presId="urn:microsoft.com/office/officeart/2005/8/layout/hierarchy2"/>
    <dgm:cxn modelId="{B340B60D-CBC2-4AC3-8255-968B78760E36}" type="presParOf" srcId="{2A83B4C5-636A-4F3D-9B4C-98B9FB4F48C1}" destId="{1310A0E9-CAD1-4B71-8961-A465482A01CB}" srcOrd="0" destOrd="0" presId="urn:microsoft.com/office/officeart/2005/8/layout/hierarchy2"/>
    <dgm:cxn modelId="{1A3D23F4-A633-4B45-A386-0EA4B1C75B29}" type="presParOf" srcId="{11052F7D-3D11-4AF4-B9C5-60A2D58DB0D5}" destId="{56975F4F-E663-4CC3-B7C7-640A540F208A}" srcOrd="3" destOrd="0" presId="urn:microsoft.com/office/officeart/2005/8/layout/hierarchy2"/>
    <dgm:cxn modelId="{6AF79AA3-37B8-40B5-B50C-71127FEDBCDF}" type="presParOf" srcId="{56975F4F-E663-4CC3-B7C7-640A540F208A}" destId="{EC8D4FC8-F771-40F0-9EE6-1B9D15ECDD99}" srcOrd="0" destOrd="0" presId="urn:microsoft.com/office/officeart/2005/8/layout/hierarchy2"/>
    <dgm:cxn modelId="{FCDF6348-6885-4CCE-961B-4ADAC2117FE4}" type="presParOf" srcId="{56975F4F-E663-4CC3-B7C7-640A540F208A}" destId="{E539D1A2-2D75-4A51-85DB-D6F2F5A14095}" srcOrd="1" destOrd="0" presId="urn:microsoft.com/office/officeart/2005/8/layout/hierarchy2"/>
    <dgm:cxn modelId="{BB36F431-1D5F-485B-ACA8-E5E57CF22076}" type="presParOf" srcId="{E539D1A2-2D75-4A51-85DB-D6F2F5A14095}" destId="{99E9E178-BC97-44C0-9525-BFAA2F650213}" srcOrd="0" destOrd="0" presId="urn:microsoft.com/office/officeart/2005/8/layout/hierarchy2"/>
    <dgm:cxn modelId="{BA3EA734-8FC2-4F28-B938-19AA76E0CF69}" type="presParOf" srcId="{99E9E178-BC97-44C0-9525-BFAA2F650213}" destId="{6D673CC3-8EDA-4971-9737-252CDE8BA310}" srcOrd="0" destOrd="0" presId="urn:microsoft.com/office/officeart/2005/8/layout/hierarchy2"/>
    <dgm:cxn modelId="{8D64A47D-A61C-4DD9-AFC1-0CC2F184406A}" type="presParOf" srcId="{E539D1A2-2D75-4A51-85DB-D6F2F5A14095}" destId="{D93B2DCD-C7AB-4D8D-810B-89F4E2BB43C0}" srcOrd="1" destOrd="0" presId="urn:microsoft.com/office/officeart/2005/8/layout/hierarchy2"/>
    <dgm:cxn modelId="{44EB9B0B-3513-42D2-B258-C097313E4A66}" type="presParOf" srcId="{D93B2DCD-C7AB-4D8D-810B-89F4E2BB43C0}" destId="{9B2C1257-4159-49BD-B133-D8A39970D5CC}" srcOrd="0" destOrd="0" presId="urn:microsoft.com/office/officeart/2005/8/layout/hierarchy2"/>
    <dgm:cxn modelId="{37A6A465-4827-4411-BEF2-2B5A6D4F7514}" type="presParOf" srcId="{D93B2DCD-C7AB-4D8D-810B-89F4E2BB43C0}" destId="{886BEE90-F9A9-451C-9DDF-654A6AB837D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FC49-2E50-4CE2-A3DA-F67AE4A1CE9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67AF5E8A-6265-436C-884D-BBB9E528069D}">
      <dgm:prSet phldrT="[Texte]"/>
      <dgm:spPr/>
      <dgm:t>
        <a:bodyPr/>
        <a:lstStyle/>
        <a:p>
          <a:r>
            <a:rPr lang="fr-FR" dirty="0" smtClean="0"/>
            <a:t>ACCUEIL</a:t>
          </a:r>
        </a:p>
        <a:p>
          <a:r>
            <a:rPr lang="fr-FR" dirty="0" smtClean="0"/>
            <a:t>CONTENU DU BLOG</a:t>
          </a:r>
          <a:endParaRPr lang="fr-FR" dirty="0"/>
        </a:p>
      </dgm:t>
    </dgm:pt>
    <dgm:pt modelId="{1BCFEA15-6DD8-48FB-AFE3-202221BE7CF3}" type="parTrans" cxnId="{A8D697E8-58B4-4378-B804-388DDC1B282B}">
      <dgm:prSet/>
      <dgm:spPr/>
      <dgm:t>
        <a:bodyPr/>
        <a:lstStyle/>
        <a:p>
          <a:endParaRPr lang="fr-FR"/>
        </a:p>
      </dgm:t>
    </dgm:pt>
    <dgm:pt modelId="{71708BC8-3FA5-48D6-A0E5-4A0642AD9F45}" type="sibTrans" cxnId="{A8D697E8-58B4-4378-B804-388DDC1B282B}">
      <dgm:prSet/>
      <dgm:spPr/>
      <dgm:t>
        <a:bodyPr/>
        <a:lstStyle/>
        <a:p>
          <a:endParaRPr lang="fr-FR"/>
        </a:p>
      </dgm:t>
    </dgm:pt>
    <dgm:pt modelId="{27B84CBF-131F-4443-841B-4A2C854AF24C}" type="pres">
      <dgm:prSet presAssocID="{E377FC49-2E50-4CE2-A3DA-F67AE4A1CE95}" presName="diagram" presStyleCnt="0">
        <dgm:presLayoutVars>
          <dgm:chPref val="1"/>
          <dgm:dir/>
          <dgm:animOne val="branch"/>
          <dgm:animLvl val="lvl"/>
          <dgm:resizeHandles val="exact"/>
        </dgm:presLayoutVars>
      </dgm:prSet>
      <dgm:spPr/>
      <dgm:t>
        <a:bodyPr/>
        <a:lstStyle/>
        <a:p>
          <a:endParaRPr lang="fr-FR"/>
        </a:p>
      </dgm:t>
    </dgm:pt>
    <dgm:pt modelId="{39CB8108-3AFA-4B42-8AAF-6A0547EE0593}" type="pres">
      <dgm:prSet presAssocID="{67AF5E8A-6265-436C-884D-BBB9E528069D}" presName="root1" presStyleCnt="0"/>
      <dgm:spPr/>
    </dgm:pt>
    <dgm:pt modelId="{5956CBC3-5A6E-4E41-A26D-E5D5C9B1FAF8}" type="pres">
      <dgm:prSet presAssocID="{67AF5E8A-6265-436C-884D-BBB9E528069D}" presName="LevelOneTextNode" presStyleLbl="node0" presStyleIdx="0" presStyleCnt="1" custLinFactNeighborX="-76187" custLinFactNeighborY="3386">
        <dgm:presLayoutVars>
          <dgm:chPref val="3"/>
        </dgm:presLayoutVars>
      </dgm:prSet>
      <dgm:spPr/>
      <dgm:t>
        <a:bodyPr/>
        <a:lstStyle/>
        <a:p>
          <a:endParaRPr lang="fr-FR"/>
        </a:p>
      </dgm:t>
    </dgm:pt>
    <dgm:pt modelId="{07D64598-441C-4E49-BCFA-FCA13F65FB8C}" type="pres">
      <dgm:prSet presAssocID="{67AF5E8A-6265-436C-884D-BBB9E528069D}" presName="level2hierChild" presStyleCnt="0"/>
      <dgm:spPr/>
    </dgm:pt>
  </dgm:ptLst>
  <dgm:cxnLst>
    <dgm:cxn modelId="{BFF95CCE-976E-4387-B145-3BBBE230241E}" type="presOf" srcId="{67AF5E8A-6265-436C-884D-BBB9E528069D}" destId="{5956CBC3-5A6E-4E41-A26D-E5D5C9B1FAF8}" srcOrd="0" destOrd="0" presId="urn:microsoft.com/office/officeart/2005/8/layout/hierarchy2"/>
    <dgm:cxn modelId="{A8D697E8-58B4-4378-B804-388DDC1B282B}" srcId="{E377FC49-2E50-4CE2-A3DA-F67AE4A1CE95}" destId="{67AF5E8A-6265-436C-884D-BBB9E528069D}" srcOrd="0" destOrd="0" parTransId="{1BCFEA15-6DD8-48FB-AFE3-202221BE7CF3}" sibTransId="{71708BC8-3FA5-48D6-A0E5-4A0642AD9F45}"/>
    <dgm:cxn modelId="{AC94C95B-1820-4F1A-839B-66C28EF25C9E}" type="presOf" srcId="{E377FC49-2E50-4CE2-A3DA-F67AE4A1CE95}" destId="{27B84CBF-131F-4443-841B-4A2C854AF24C}" srcOrd="0" destOrd="0" presId="urn:microsoft.com/office/officeart/2005/8/layout/hierarchy2"/>
    <dgm:cxn modelId="{B422AD9A-6A4E-4F07-A869-B3973F1FC350}" type="presParOf" srcId="{27B84CBF-131F-4443-841B-4A2C854AF24C}" destId="{39CB8108-3AFA-4B42-8AAF-6A0547EE0593}" srcOrd="0" destOrd="0" presId="urn:microsoft.com/office/officeart/2005/8/layout/hierarchy2"/>
    <dgm:cxn modelId="{93FB75F9-4DB1-48F8-A35B-52F59AF215FB}" type="presParOf" srcId="{39CB8108-3AFA-4B42-8AAF-6A0547EE0593}" destId="{5956CBC3-5A6E-4E41-A26D-E5D5C9B1FAF8}" srcOrd="0" destOrd="0" presId="urn:microsoft.com/office/officeart/2005/8/layout/hierarchy2"/>
    <dgm:cxn modelId="{CCF9EF91-F006-4649-8B0D-F90DAE9F9A18}" type="presParOf" srcId="{39CB8108-3AFA-4B42-8AAF-6A0547EE0593}" destId="{07D64598-441C-4E49-BCFA-FCA13F65FB8C}"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58890-C788-479B-9E6D-86E78D98E7F3}">
      <dsp:nvSpPr>
        <dsp:cNvPr id="0" name=""/>
        <dsp:cNvSpPr/>
      </dsp:nvSpPr>
      <dsp:spPr>
        <a:xfrm>
          <a:off x="825484" y="947858"/>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ACCUEIL</a:t>
          </a:r>
          <a:endParaRPr lang="fr-FR" sz="2100" kern="1200" dirty="0"/>
        </a:p>
      </dsp:txBody>
      <dsp:txXfrm>
        <a:off x="844775" y="967149"/>
        <a:ext cx="1278700" cy="620059"/>
      </dsp:txXfrm>
    </dsp:sp>
    <dsp:sp modelId="{E04D0ADB-1175-4B95-A3A2-BA1E77DA9F1F}">
      <dsp:nvSpPr>
        <dsp:cNvPr id="0" name=""/>
        <dsp:cNvSpPr/>
      </dsp:nvSpPr>
      <dsp:spPr>
        <a:xfrm rot="18770822">
          <a:off x="2018811" y="965894"/>
          <a:ext cx="774822" cy="54492"/>
        </a:xfrm>
        <a:custGeom>
          <a:avLst/>
          <a:gdLst/>
          <a:ahLst/>
          <a:cxnLst/>
          <a:rect l="0" t="0" r="0" b="0"/>
          <a:pathLst>
            <a:path>
              <a:moveTo>
                <a:pt x="0" y="27246"/>
              </a:moveTo>
              <a:lnTo>
                <a:pt x="774822"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386852" y="973769"/>
        <a:ext cx="38741" cy="38741"/>
      </dsp:txXfrm>
    </dsp:sp>
    <dsp:sp modelId="{76744303-14D2-4AF3-A637-3B1B4DA3D54E}">
      <dsp:nvSpPr>
        <dsp:cNvPr id="0" name=""/>
        <dsp:cNvSpPr/>
      </dsp:nvSpPr>
      <dsp:spPr>
        <a:xfrm>
          <a:off x="2669678" y="379780"/>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PAGE 1</a:t>
          </a:r>
          <a:endParaRPr lang="fr-FR" sz="2100" kern="1200" dirty="0"/>
        </a:p>
      </dsp:txBody>
      <dsp:txXfrm>
        <a:off x="2688969" y="399071"/>
        <a:ext cx="1278700" cy="620059"/>
      </dsp:txXfrm>
    </dsp:sp>
    <dsp:sp modelId="{0054C9A6-0626-40F6-BC1B-4B4F855E5AEA}">
      <dsp:nvSpPr>
        <dsp:cNvPr id="0" name=""/>
        <dsp:cNvSpPr/>
      </dsp:nvSpPr>
      <dsp:spPr>
        <a:xfrm rot="19457599">
          <a:off x="3925969" y="492496"/>
          <a:ext cx="648895" cy="54492"/>
        </a:xfrm>
        <a:custGeom>
          <a:avLst/>
          <a:gdLst/>
          <a:ahLst/>
          <a:cxnLst/>
          <a:rect l="0" t="0" r="0" b="0"/>
          <a:pathLst>
            <a:path>
              <a:moveTo>
                <a:pt x="0" y="27246"/>
              </a:moveTo>
              <a:lnTo>
                <a:pt x="648895"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34195" y="503519"/>
        <a:ext cx="32444" cy="32444"/>
      </dsp:txXfrm>
    </dsp:sp>
    <dsp:sp modelId="{A362CC33-D27A-424F-B94C-4AC9B642FA94}">
      <dsp:nvSpPr>
        <dsp:cNvPr id="0" name=""/>
        <dsp:cNvSpPr/>
      </dsp:nvSpPr>
      <dsp:spPr>
        <a:xfrm>
          <a:off x="4513873" y="1062"/>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SOUS PAGE1</a:t>
          </a:r>
          <a:endParaRPr lang="fr-FR" sz="2100" kern="1200" dirty="0"/>
        </a:p>
      </dsp:txBody>
      <dsp:txXfrm>
        <a:off x="4533164" y="20353"/>
        <a:ext cx="1278700" cy="620059"/>
      </dsp:txXfrm>
    </dsp:sp>
    <dsp:sp modelId="{768DC050-0D23-44C9-BCB2-2DB43F3B2142}">
      <dsp:nvSpPr>
        <dsp:cNvPr id="0" name=""/>
        <dsp:cNvSpPr/>
      </dsp:nvSpPr>
      <dsp:spPr>
        <a:xfrm rot="2142401">
          <a:off x="3925969" y="871214"/>
          <a:ext cx="648895" cy="54492"/>
        </a:xfrm>
        <a:custGeom>
          <a:avLst/>
          <a:gdLst/>
          <a:ahLst/>
          <a:cxnLst/>
          <a:rect l="0" t="0" r="0" b="0"/>
          <a:pathLst>
            <a:path>
              <a:moveTo>
                <a:pt x="0" y="27246"/>
              </a:moveTo>
              <a:lnTo>
                <a:pt x="648895"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34195" y="882238"/>
        <a:ext cx="32444" cy="32444"/>
      </dsp:txXfrm>
    </dsp:sp>
    <dsp:sp modelId="{5730D2E3-E855-418D-963F-2AD041AE8C41}">
      <dsp:nvSpPr>
        <dsp:cNvPr id="0" name=""/>
        <dsp:cNvSpPr/>
      </dsp:nvSpPr>
      <dsp:spPr>
        <a:xfrm>
          <a:off x="4513873" y="758499"/>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SOUS PAGE 2</a:t>
          </a:r>
          <a:endParaRPr lang="fr-FR" sz="2100" kern="1200" dirty="0"/>
        </a:p>
      </dsp:txBody>
      <dsp:txXfrm>
        <a:off x="4533164" y="777790"/>
        <a:ext cx="1278700" cy="620059"/>
      </dsp:txXfrm>
    </dsp:sp>
    <dsp:sp modelId="{2A83B4C5-636A-4F3D-9B4C-98B9FB4F48C1}">
      <dsp:nvSpPr>
        <dsp:cNvPr id="0" name=""/>
        <dsp:cNvSpPr/>
      </dsp:nvSpPr>
      <dsp:spPr>
        <a:xfrm rot="2829178">
          <a:off x="2018811" y="1533972"/>
          <a:ext cx="774822" cy="54492"/>
        </a:xfrm>
        <a:custGeom>
          <a:avLst/>
          <a:gdLst/>
          <a:ahLst/>
          <a:cxnLst/>
          <a:rect l="0" t="0" r="0" b="0"/>
          <a:pathLst>
            <a:path>
              <a:moveTo>
                <a:pt x="0" y="27246"/>
              </a:moveTo>
              <a:lnTo>
                <a:pt x="774822" y="2724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2386852" y="1541847"/>
        <a:ext cx="38741" cy="38741"/>
      </dsp:txXfrm>
    </dsp:sp>
    <dsp:sp modelId="{EC8D4FC8-F771-40F0-9EE6-1B9D15ECDD99}">
      <dsp:nvSpPr>
        <dsp:cNvPr id="0" name=""/>
        <dsp:cNvSpPr/>
      </dsp:nvSpPr>
      <dsp:spPr>
        <a:xfrm>
          <a:off x="2669678" y="1515936"/>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PAGE2</a:t>
          </a:r>
          <a:endParaRPr lang="fr-FR" sz="2100" kern="1200" dirty="0"/>
        </a:p>
      </dsp:txBody>
      <dsp:txXfrm>
        <a:off x="2688969" y="1535227"/>
        <a:ext cx="1278700" cy="620059"/>
      </dsp:txXfrm>
    </dsp:sp>
    <dsp:sp modelId="{99E9E178-BC97-44C0-9525-BFAA2F650213}">
      <dsp:nvSpPr>
        <dsp:cNvPr id="0" name=""/>
        <dsp:cNvSpPr/>
      </dsp:nvSpPr>
      <dsp:spPr>
        <a:xfrm>
          <a:off x="3986961" y="1818011"/>
          <a:ext cx="526912" cy="54492"/>
        </a:xfrm>
        <a:custGeom>
          <a:avLst/>
          <a:gdLst/>
          <a:ahLst/>
          <a:cxnLst/>
          <a:rect l="0" t="0" r="0" b="0"/>
          <a:pathLst>
            <a:path>
              <a:moveTo>
                <a:pt x="0" y="27246"/>
              </a:moveTo>
              <a:lnTo>
                <a:pt x="526912" y="27246"/>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37244" y="1832084"/>
        <a:ext cx="26345" cy="26345"/>
      </dsp:txXfrm>
    </dsp:sp>
    <dsp:sp modelId="{9B2C1257-4159-49BD-B133-D8A39970D5CC}">
      <dsp:nvSpPr>
        <dsp:cNvPr id="0" name=""/>
        <dsp:cNvSpPr/>
      </dsp:nvSpPr>
      <dsp:spPr>
        <a:xfrm>
          <a:off x="4513873" y="1515936"/>
          <a:ext cx="1317282" cy="6586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SOUS PAGE 3</a:t>
          </a:r>
          <a:endParaRPr lang="fr-FR" sz="2100" kern="1200" dirty="0"/>
        </a:p>
      </dsp:txBody>
      <dsp:txXfrm>
        <a:off x="4533164" y="1535227"/>
        <a:ext cx="1278700" cy="620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6CBC3-5A6E-4E41-A26D-E5D5C9B1FAF8}">
      <dsp:nvSpPr>
        <dsp:cNvPr id="0" name=""/>
        <dsp:cNvSpPr/>
      </dsp:nvSpPr>
      <dsp:spPr>
        <a:xfrm>
          <a:off x="0" y="0"/>
          <a:ext cx="1975944" cy="9879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ACCUEIL</a:t>
          </a:r>
        </a:p>
        <a:p>
          <a:pPr lvl="0" algn="ctr" defTabSz="844550">
            <a:lnSpc>
              <a:spcPct val="90000"/>
            </a:lnSpc>
            <a:spcBef>
              <a:spcPct val="0"/>
            </a:spcBef>
            <a:spcAft>
              <a:spcPct val="35000"/>
            </a:spcAft>
          </a:pPr>
          <a:r>
            <a:rPr lang="fr-FR" sz="1900" kern="1200" dirty="0" smtClean="0"/>
            <a:t>CONTENU DU BLOG</a:t>
          </a:r>
          <a:endParaRPr lang="fr-FR" sz="1900" kern="1200" dirty="0"/>
        </a:p>
      </dsp:txBody>
      <dsp:txXfrm>
        <a:off x="28937" y="28937"/>
        <a:ext cx="1918070" cy="9300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8D917-4504-4915-AAA7-57B90D57C069}" type="datetimeFigureOut">
              <a:rPr lang="fr-FR" smtClean="0"/>
              <a:t>22/09/2017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1E984-7D98-4DB4-B29B-C8D3EA3EF21D}" type="slidenum">
              <a:rPr lang="fr-FR" smtClean="0"/>
              <a:t>‹N°›</a:t>
            </a:fld>
            <a:endParaRPr lang="fr-FR"/>
          </a:p>
        </p:txBody>
      </p:sp>
    </p:spTree>
    <p:extLst>
      <p:ext uri="{BB962C8B-B14F-4D97-AF65-F5344CB8AC3E}">
        <p14:creationId xmlns:p14="http://schemas.microsoft.com/office/powerpoint/2010/main" val="426483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EC164C-82D4-4971-8E33-D2278862D6C4}" type="datetime1">
              <a:rPr lang="fr-FR" smtClean="0"/>
              <a:t>22/09/2017</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50140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6B499C-DF65-4CD5-8951-5FE0008D7A67}" type="datetime1">
              <a:rPr lang="fr-FR" smtClean="0"/>
              <a:t>22/09/2017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22160725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6B499C-DF65-4CD5-8951-5FE0008D7A67}"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8642942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6B499C-DF65-4CD5-8951-5FE0008D7A67}"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19213381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6B499C-DF65-4CD5-8951-5FE0008D7A67}"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26206521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6B499C-DF65-4CD5-8951-5FE0008D7A67}" type="datetime1">
              <a:rPr lang="fr-FR" smtClean="0"/>
              <a:t>22/09/2017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22290174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6B499C-DF65-4CD5-8951-5FE0008D7A67}" type="datetime1">
              <a:rPr lang="fr-FR" smtClean="0"/>
              <a:t>22/09/2017</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16670128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62CAC9-E9A9-4AD3-87B2-0EE64BDE8D28}"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14892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31DD3B-7912-449C-8E0A-BA003F25CED0}"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1761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8A5B4C-F5C5-4262-918C-173EB5C2CF38}"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19963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3E9C-52CF-4FF7-9A4C-6926790FA0F5}" type="datetime1">
              <a:rPr lang="fr-FR" smtClean="0"/>
              <a:t>22/09/2017</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35433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1C33FD7-8E7B-4676-99D9-69C979607D4A}" type="datetime1">
              <a:rPr lang="fr-FR" smtClean="0"/>
              <a:t>22/09/2017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1537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E2ED67-2647-403B-8D0A-A4DFEBE99E21}" type="datetime1">
              <a:rPr lang="fr-FR" smtClean="0"/>
              <a:t>22/09/2017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169560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6E2E8D4-758B-42C5-8716-E406B92B5F2B}" type="datetime1">
              <a:rPr lang="fr-FR" smtClean="0"/>
              <a:t>22/09/2017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01652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861BB-00C1-45EF-99EB-5F90B2F61FEA}" type="datetime1">
              <a:rPr lang="fr-FR" smtClean="0"/>
              <a:t>22/09/2017</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7779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5DEDC654-43E4-475F-A85D-EA0638CDFB0B}" type="datetime1">
              <a:rPr lang="fr-FR" smtClean="0"/>
              <a:t>22/09/2017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28047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21DC1ED-9608-46A1-AD9F-3835D53815D7}" type="datetime1">
              <a:rPr lang="fr-FR" smtClean="0"/>
              <a:t>22/09/2017</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929D85-F00A-4156-8A92-195D119DAE8D}" type="slidenum">
              <a:rPr lang="fr-FR" smtClean="0"/>
              <a:t>‹N°›</a:t>
            </a:fld>
            <a:endParaRPr lang="fr-FR"/>
          </a:p>
        </p:txBody>
      </p:sp>
    </p:spTree>
    <p:extLst>
      <p:ext uri="{BB962C8B-B14F-4D97-AF65-F5344CB8AC3E}">
        <p14:creationId xmlns:p14="http://schemas.microsoft.com/office/powerpoint/2010/main" val="336046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6B499C-DF65-4CD5-8951-5FE0008D7A67}" type="datetime1">
              <a:rPr lang="fr-FR" smtClean="0"/>
              <a:t>22/09/2017</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929D85-F00A-4156-8A92-195D119DAE8D}" type="slidenum">
              <a:rPr lang="fr-FR" smtClean="0"/>
              <a:t>‹N°›</a:t>
            </a:fld>
            <a:endParaRPr lang="fr-FR"/>
          </a:p>
        </p:txBody>
      </p:sp>
    </p:spTree>
    <p:extLst>
      <p:ext uri="{BB962C8B-B14F-4D97-AF65-F5344CB8AC3E}">
        <p14:creationId xmlns:p14="http://schemas.microsoft.com/office/powerpoint/2010/main" val="411057915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monsite.com/pages/guides/le-guide-de-la-creation-de-blog/qui-peut-creer-un-blog.html" TargetMode="External"/><Relationship Id="rId2" Type="http://schemas.openxmlformats.org/officeDocument/2006/relationships/hyperlink" Target="https://fr.wikipedia.org/wiki/Blog" TargetMode="External"/><Relationship Id="rId1" Type="http://schemas.openxmlformats.org/officeDocument/2006/relationships/slideLayout" Target="../slideLayouts/slideLayout2.xml"/><Relationship Id="rId5" Type="http://schemas.openxmlformats.org/officeDocument/2006/relationships/hyperlink" Target="http://www.my-tdl-com.webnode.fr/" TargetMode="External"/><Relationship Id="rId4" Type="http://schemas.openxmlformats.org/officeDocument/2006/relationships/hyperlink" Target="http://www.commentcamarche.net/faq/2647-comment-creer-un-bl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rmanfaitdesvideos.com/vide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monsite.com/pages/idees-creation-site/creer-un-site-de-club-de-spor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01336" y="724023"/>
            <a:ext cx="9144000" cy="913652"/>
          </a:xfrm>
        </p:spPr>
        <p:txBody>
          <a:bodyPr>
            <a:normAutofit fontScale="90000"/>
          </a:bodyPr>
          <a:lstStyle/>
          <a:p>
            <a:pPr algn="ctr"/>
            <a:r>
              <a:rPr lang="fr-FR" dirty="0" smtClean="0">
                <a:solidFill>
                  <a:schemeClr val="accent1"/>
                </a:solidFill>
              </a:rPr>
              <a:t>QU’EST UN BLOG</a:t>
            </a:r>
            <a:endParaRPr lang="fr-FR" dirty="0">
              <a:solidFill>
                <a:schemeClr val="accent1"/>
              </a:solidFill>
            </a:endParaRPr>
          </a:p>
        </p:txBody>
      </p:sp>
      <p:sp>
        <p:nvSpPr>
          <p:cNvPr id="3" name="Sous-titre 2"/>
          <p:cNvSpPr>
            <a:spLocks noGrp="1"/>
          </p:cNvSpPr>
          <p:nvPr>
            <p:ph type="subTitle" idx="1"/>
          </p:nvPr>
        </p:nvSpPr>
        <p:spPr>
          <a:xfrm>
            <a:off x="1056068" y="3821883"/>
            <a:ext cx="10045522" cy="1651265"/>
          </a:xfrm>
        </p:spPr>
        <p:txBody>
          <a:bodyPr>
            <a:noAutofit/>
          </a:bodyPr>
          <a:lstStyle/>
          <a:p>
            <a:pPr algn="ctr"/>
            <a:r>
              <a:rPr lang="fr-FR" sz="2000" dirty="0" smtClean="0"/>
              <a:t>Un blogueur peut mélanger textes, hypertextes et éléments multimédias (image, son, vidéo, applet) dans ses billets (ou posts) ; il peut aussi répondre aux questions et commentaires des lecteurs car chaque visiteur d'un blog peut laisser des commentaires sur le blog lui-même, ou bien contacter le blogueur par courrier électronique.</a:t>
            </a:r>
            <a:endParaRPr lang="fr-FR" sz="2000" dirty="0"/>
          </a:p>
        </p:txBody>
      </p:sp>
      <p:sp>
        <p:nvSpPr>
          <p:cNvPr id="4" name="Espace réservé du numéro de diapositive 3"/>
          <p:cNvSpPr>
            <a:spLocks noGrp="1"/>
          </p:cNvSpPr>
          <p:nvPr>
            <p:ph type="sldNum" sz="quarter" idx="12"/>
          </p:nvPr>
        </p:nvSpPr>
        <p:spPr/>
        <p:txBody>
          <a:bodyPr/>
          <a:lstStyle/>
          <a:p>
            <a:fld id="{BD929D85-F00A-4156-8A92-195D119DAE8D}" type="slidenum">
              <a:rPr lang="fr-FR" smtClean="0"/>
              <a:t>1</a:t>
            </a:fld>
            <a:endParaRPr lang="fr-FR"/>
          </a:p>
        </p:txBody>
      </p:sp>
      <p:sp>
        <p:nvSpPr>
          <p:cNvPr id="7" name="ZoneTexte 6"/>
          <p:cNvSpPr txBox="1"/>
          <p:nvPr/>
        </p:nvSpPr>
        <p:spPr>
          <a:xfrm>
            <a:off x="1006046" y="2215166"/>
            <a:ext cx="10148552" cy="1323439"/>
          </a:xfrm>
          <a:prstGeom prst="rect">
            <a:avLst/>
          </a:prstGeom>
          <a:noFill/>
        </p:spPr>
        <p:txBody>
          <a:bodyPr wrap="square" rtlCol="0">
            <a:spAutoFit/>
          </a:bodyPr>
          <a:lstStyle/>
          <a:p>
            <a:pPr lvl="0" algn="ctr" defTabSz="457200">
              <a:spcBef>
                <a:spcPts val="1000"/>
              </a:spcBef>
              <a:buClr>
                <a:srgbClr val="E48312"/>
              </a:buClr>
              <a:buSzPct val="80000"/>
            </a:pPr>
            <a:r>
              <a:rPr lang="fr-FR" sz="2000" cap="all" dirty="0">
                <a:solidFill>
                  <a:srgbClr val="E48312">
                    <a:lumMod val="60000"/>
                    <a:lumOff val="40000"/>
                  </a:srgbClr>
                </a:solidFill>
              </a:rPr>
              <a:t>Un blog est un type de site web – ou une partie d'un site web – utilisé pour la publication périodique et régulière d'articles personnels, généralement succincts, rendant compte d'une actualité autour d'un sujet donné. </a:t>
            </a:r>
          </a:p>
        </p:txBody>
      </p:sp>
    </p:spTree>
    <p:extLst>
      <p:ext uri="{BB962C8B-B14F-4D97-AF65-F5344CB8AC3E}">
        <p14:creationId xmlns:p14="http://schemas.microsoft.com/office/powerpoint/2010/main" val="3075780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grpId="0" nodeType="after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250"/>
                                        <p:tgtEl>
                                          <p:spTgt spid="7"/>
                                        </p:tgtEl>
                                      </p:cBhvr>
                                    </p:animEffect>
                                    <p:anim calcmode="lin" valueType="num">
                                      <p:cBhvr>
                                        <p:cTn id="14" dur="2250" fill="hold"/>
                                        <p:tgtEl>
                                          <p:spTgt spid="7"/>
                                        </p:tgtEl>
                                        <p:attrNameLst>
                                          <p:attrName>ppt_x</p:attrName>
                                        </p:attrNameLst>
                                      </p:cBhvr>
                                      <p:tavLst>
                                        <p:tav tm="0">
                                          <p:val>
                                            <p:strVal val="#ppt_x"/>
                                          </p:val>
                                        </p:tav>
                                        <p:tav tm="100000">
                                          <p:val>
                                            <p:strVal val="#ppt_x"/>
                                          </p:val>
                                        </p:tav>
                                      </p:tavLst>
                                    </p:anim>
                                    <p:anim calcmode="lin" valueType="num">
                                      <p:cBhvr>
                                        <p:cTn id="15" dur="22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750"/>
                            </p:stCondLst>
                            <p:childTnLst>
                              <p:par>
                                <p:cTn id="17" presetID="42" presetClass="entr" presetSubtype="0" fill="hold" grpId="0" nodeType="afterEffect">
                                  <p:stCondLst>
                                    <p:cond delay="350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anim calcmode="lin" valueType="num">
                                      <p:cBhvr>
                                        <p:cTn id="20"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87107" y="735897"/>
            <a:ext cx="10515600" cy="1444246"/>
          </a:xfrm>
        </p:spPr>
        <p:txBody>
          <a:bodyPr>
            <a:normAutofit fontScale="40000" lnSpcReduction="20000"/>
          </a:bodyPr>
          <a:lstStyle/>
          <a:p>
            <a:pPr marL="0" indent="0" algn="ctr">
              <a:buNone/>
            </a:pPr>
            <a:r>
              <a:rPr lang="fr-FR" sz="11000" dirty="0" smtClean="0">
                <a:solidFill>
                  <a:schemeClr val="accent1"/>
                </a:solidFill>
              </a:rPr>
              <a:t>AVANTAGES ET LIMITES DE L’UTILISATION D’UN BLOG EN CMS</a:t>
            </a:r>
          </a:p>
          <a:p>
            <a:pPr marL="0" indent="0">
              <a:buNone/>
            </a:pPr>
            <a:endParaRPr lang="fr-FR" sz="11000" dirty="0" smtClean="0">
              <a:solidFill>
                <a:schemeClr val="accent1"/>
              </a:solidFill>
            </a:endParaRPr>
          </a:p>
          <a:p>
            <a:pPr marL="0" indent="0">
              <a:buNone/>
            </a:pPr>
            <a:endParaRPr lang="fr-FR"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10</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1301994355"/>
              </p:ext>
            </p:extLst>
          </p:nvPr>
        </p:nvGraphicFramePr>
        <p:xfrm>
          <a:off x="341376" y="3315965"/>
          <a:ext cx="11484864" cy="3242611"/>
        </p:xfrm>
        <a:graphic>
          <a:graphicData uri="http://schemas.openxmlformats.org/drawingml/2006/table">
            <a:tbl>
              <a:tblPr firstRow="1" bandRow="1">
                <a:tableStyleId>{5C22544A-7EE6-4342-B048-85BDC9FD1C3A}</a:tableStyleId>
              </a:tblPr>
              <a:tblGrid>
                <a:gridCol w="5730240">
                  <a:extLst>
                    <a:ext uri="{9D8B030D-6E8A-4147-A177-3AD203B41FA5}">
                      <a16:colId xmlns="" xmlns:a16="http://schemas.microsoft.com/office/drawing/2014/main" val="1035411126"/>
                    </a:ext>
                  </a:extLst>
                </a:gridCol>
                <a:gridCol w="5754624">
                  <a:extLst>
                    <a:ext uri="{9D8B030D-6E8A-4147-A177-3AD203B41FA5}">
                      <a16:colId xmlns="" xmlns:a16="http://schemas.microsoft.com/office/drawing/2014/main" val="2136363843"/>
                    </a:ext>
                  </a:extLst>
                </a:gridCol>
              </a:tblGrid>
              <a:tr h="762775">
                <a:tc>
                  <a:txBody>
                    <a:bodyPr/>
                    <a:lstStyle/>
                    <a:p>
                      <a:pPr algn="ctr"/>
                      <a:endParaRPr lang="fr-FR" sz="2100" dirty="0"/>
                    </a:p>
                  </a:txBody>
                  <a:tcPr marL="104022" marR="104022" marT="52012" marB="52012" anchor="ctr"/>
                </a:tc>
                <a:tc>
                  <a:txBody>
                    <a:bodyPr/>
                    <a:lstStyle/>
                    <a:p>
                      <a:pPr algn="ctr"/>
                      <a:endParaRPr lang="fr-FR" sz="2100" dirty="0"/>
                    </a:p>
                  </a:txBody>
                  <a:tcPr marL="104022" marR="104022" marT="52012" marB="52012" anchor="ctr"/>
                </a:tc>
                <a:extLst>
                  <a:ext uri="{0D108BD9-81ED-4DB2-BD59-A6C34878D82A}">
                    <a16:rowId xmlns="" xmlns:a16="http://schemas.microsoft.com/office/drawing/2014/main" val="414299836"/>
                  </a:ext>
                </a:extLst>
              </a:tr>
              <a:tr h="2479836">
                <a:tc>
                  <a:txBody>
                    <a:bodyPr/>
                    <a:lstStyle/>
                    <a:p>
                      <a:pPr algn="l">
                        <a:lnSpc>
                          <a:spcPct val="150000"/>
                        </a:lnSpc>
                      </a:pPr>
                      <a:endParaRPr lang="fr-FR" sz="2200" baseline="0" dirty="0" smtClean="0"/>
                    </a:p>
                  </a:txBody>
                  <a:tcPr marL="104022" marR="104022" marT="52012" marB="52012" anchor="ctr"/>
                </a:tc>
                <a:tc>
                  <a:txBody>
                    <a:bodyPr/>
                    <a:lstStyle/>
                    <a:p>
                      <a:pPr algn="l">
                        <a:lnSpc>
                          <a:spcPct val="150000"/>
                        </a:lnSpc>
                      </a:pPr>
                      <a:endParaRPr lang="fr-FR" sz="2200" dirty="0"/>
                    </a:p>
                  </a:txBody>
                  <a:tcPr marL="104022" marR="104022" marT="52012" marB="52012" anchor="ctr"/>
                </a:tc>
                <a:extLst>
                  <a:ext uri="{0D108BD9-81ED-4DB2-BD59-A6C34878D82A}">
                    <a16:rowId xmlns="" xmlns:a16="http://schemas.microsoft.com/office/drawing/2014/main" val="3142977767"/>
                  </a:ext>
                </a:extLst>
              </a:tr>
            </a:tbl>
          </a:graphicData>
        </a:graphic>
      </p:graphicFrame>
      <p:sp>
        <p:nvSpPr>
          <p:cNvPr id="5" name="ZoneTexte 4"/>
          <p:cNvSpPr txBox="1"/>
          <p:nvPr/>
        </p:nvSpPr>
        <p:spPr>
          <a:xfrm>
            <a:off x="1563381" y="3446591"/>
            <a:ext cx="2571026" cy="461665"/>
          </a:xfrm>
          <a:prstGeom prst="rect">
            <a:avLst/>
          </a:prstGeom>
          <a:noFill/>
        </p:spPr>
        <p:txBody>
          <a:bodyPr wrap="square" rtlCol="0">
            <a:spAutoFit/>
          </a:bodyPr>
          <a:lstStyle/>
          <a:p>
            <a:pPr lvl="0" algn="ctr" defTabSz="457200"/>
            <a:r>
              <a:rPr lang="fr-FR" sz="2400" b="1" dirty="0">
                <a:solidFill>
                  <a:prstClr val="white"/>
                </a:solidFill>
              </a:rPr>
              <a:t>AVANTAGES</a:t>
            </a:r>
          </a:p>
        </p:txBody>
      </p:sp>
      <p:sp>
        <p:nvSpPr>
          <p:cNvPr id="6" name="ZoneTexte 5"/>
          <p:cNvSpPr txBox="1"/>
          <p:nvPr/>
        </p:nvSpPr>
        <p:spPr>
          <a:xfrm>
            <a:off x="7276138" y="3446591"/>
            <a:ext cx="2648150" cy="461665"/>
          </a:xfrm>
          <a:prstGeom prst="rect">
            <a:avLst/>
          </a:prstGeom>
          <a:noFill/>
        </p:spPr>
        <p:txBody>
          <a:bodyPr wrap="square" rtlCol="0">
            <a:spAutoFit/>
          </a:bodyPr>
          <a:lstStyle/>
          <a:p>
            <a:pPr lvl="0" algn="ctr" defTabSz="457200"/>
            <a:r>
              <a:rPr lang="fr-FR" sz="2400" b="1" dirty="0">
                <a:solidFill>
                  <a:prstClr val="white"/>
                </a:solidFill>
              </a:rPr>
              <a:t>INCONVENIENTS</a:t>
            </a:r>
          </a:p>
        </p:txBody>
      </p:sp>
      <p:sp>
        <p:nvSpPr>
          <p:cNvPr id="7" name="ZoneTexte 6"/>
          <p:cNvSpPr txBox="1"/>
          <p:nvPr/>
        </p:nvSpPr>
        <p:spPr>
          <a:xfrm>
            <a:off x="574311" y="4879927"/>
            <a:ext cx="4534573" cy="646331"/>
          </a:xfrm>
          <a:prstGeom prst="rect">
            <a:avLst/>
          </a:prstGeom>
          <a:noFill/>
        </p:spPr>
        <p:txBody>
          <a:bodyPr wrap="square" rtlCol="0">
            <a:spAutoFit/>
          </a:bodyPr>
          <a:lstStyle/>
          <a:p>
            <a:pPr lvl="0" defTabSz="457200">
              <a:lnSpc>
                <a:spcPct val="150000"/>
              </a:lnSpc>
            </a:pPr>
            <a:r>
              <a:rPr lang="fr-FR" sz="2400" dirty="0" smtClean="0">
                <a:solidFill>
                  <a:srgbClr val="000000"/>
                </a:solidFill>
              </a:rPr>
              <a:t>Temps </a:t>
            </a:r>
            <a:r>
              <a:rPr lang="fr-FR" sz="2400" dirty="0">
                <a:solidFill>
                  <a:srgbClr val="000000"/>
                </a:solidFill>
              </a:rPr>
              <a:t>de création minimisé</a:t>
            </a:r>
          </a:p>
        </p:txBody>
      </p:sp>
      <p:sp>
        <p:nvSpPr>
          <p:cNvPr id="8" name="ZoneTexte 7"/>
          <p:cNvSpPr txBox="1"/>
          <p:nvPr/>
        </p:nvSpPr>
        <p:spPr>
          <a:xfrm>
            <a:off x="574311" y="4179269"/>
            <a:ext cx="3653981" cy="646331"/>
          </a:xfrm>
          <a:prstGeom prst="rect">
            <a:avLst/>
          </a:prstGeom>
          <a:noFill/>
        </p:spPr>
        <p:txBody>
          <a:bodyPr wrap="square" rtlCol="0">
            <a:spAutoFit/>
          </a:bodyPr>
          <a:lstStyle/>
          <a:p>
            <a:pPr lvl="0" defTabSz="457200">
              <a:lnSpc>
                <a:spcPct val="150000"/>
              </a:lnSpc>
            </a:pPr>
            <a:r>
              <a:rPr lang="fr-FR" sz="2400" dirty="0">
                <a:solidFill>
                  <a:srgbClr val="000000"/>
                </a:solidFill>
              </a:rPr>
              <a:t>Convivialité, simplicité</a:t>
            </a:r>
          </a:p>
        </p:txBody>
      </p:sp>
      <p:sp>
        <p:nvSpPr>
          <p:cNvPr id="9" name="ZoneTexte 8"/>
          <p:cNvSpPr txBox="1"/>
          <p:nvPr/>
        </p:nvSpPr>
        <p:spPr>
          <a:xfrm>
            <a:off x="574311" y="5643569"/>
            <a:ext cx="4648716" cy="646331"/>
          </a:xfrm>
          <a:prstGeom prst="rect">
            <a:avLst/>
          </a:prstGeom>
          <a:noFill/>
        </p:spPr>
        <p:txBody>
          <a:bodyPr wrap="square" rtlCol="0">
            <a:spAutoFit/>
          </a:bodyPr>
          <a:lstStyle/>
          <a:p>
            <a:pPr lvl="0" defTabSz="457200">
              <a:lnSpc>
                <a:spcPct val="150000"/>
              </a:lnSpc>
            </a:pPr>
            <a:r>
              <a:rPr lang="fr-FR" sz="2400" dirty="0">
                <a:solidFill>
                  <a:srgbClr val="000000"/>
                </a:solidFill>
              </a:rPr>
              <a:t>Coût abordable voire gratuité</a:t>
            </a:r>
          </a:p>
        </p:txBody>
      </p:sp>
      <p:sp>
        <p:nvSpPr>
          <p:cNvPr id="10" name="ZoneTexte 9"/>
          <p:cNvSpPr txBox="1"/>
          <p:nvPr/>
        </p:nvSpPr>
        <p:spPr>
          <a:xfrm>
            <a:off x="6241436" y="4179268"/>
            <a:ext cx="3206645" cy="646331"/>
          </a:xfrm>
          <a:prstGeom prst="rect">
            <a:avLst/>
          </a:prstGeom>
          <a:noFill/>
        </p:spPr>
        <p:txBody>
          <a:bodyPr wrap="square" rtlCol="0">
            <a:spAutoFit/>
          </a:bodyPr>
          <a:lstStyle/>
          <a:p>
            <a:pPr lvl="0" defTabSz="457200">
              <a:lnSpc>
                <a:spcPct val="150000"/>
              </a:lnSpc>
            </a:pPr>
            <a:r>
              <a:rPr lang="fr-FR" sz="2400" dirty="0">
                <a:solidFill>
                  <a:srgbClr val="000000"/>
                </a:solidFill>
              </a:rPr>
              <a:t>Structure prédéfinies</a:t>
            </a:r>
          </a:p>
        </p:txBody>
      </p:sp>
      <p:sp>
        <p:nvSpPr>
          <p:cNvPr id="11" name="ZoneTexte 10"/>
          <p:cNvSpPr txBox="1"/>
          <p:nvPr/>
        </p:nvSpPr>
        <p:spPr>
          <a:xfrm>
            <a:off x="6241435" y="4969603"/>
            <a:ext cx="5511653" cy="830997"/>
          </a:xfrm>
          <a:prstGeom prst="rect">
            <a:avLst/>
          </a:prstGeom>
          <a:noFill/>
        </p:spPr>
        <p:txBody>
          <a:bodyPr wrap="square" rtlCol="0">
            <a:spAutoFit/>
          </a:bodyPr>
          <a:lstStyle/>
          <a:p>
            <a:pPr lvl="0" defTabSz="457200"/>
            <a:r>
              <a:rPr lang="fr-FR" sz="2400" dirty="0">
                <a:solidFill>
                  <a:srgbClr val="000000"/>
                </a:solidFill>
              </a:rPr>
              <a:t>Vocabulaire spécifique à </a:t>
            </a:r>
            <a:r>
              <a:rPr lang="fr-FR" sz="2400" dirty="0" smtClean="0">
                <a:solidFill>
                  <a:srgbClr val="000000"/>
                </a:solidFill>
              </a:rPr>
              <a:t>connaître</a:t>
            </a:r>
          </a:p>
          <a:p>
            <a:pPr defTabSz="457200"/>
            <a:r>
              <a:rPr lang="fr-FR" sz="2400" dirty="0" smtClean="0">
                <a:solidFill>
                  <a:srgbClr val="000000"/>
                </a:solidFill>
              </a:rPr>
              <a:t>pour </a:t>
            </a:r>
            <a:r>
              <a:rPr lang="fr-FR" sz="2400" dirty="0">
                <a:solidFill>
                  <a:srgbClr val="000000"/>
                </a:solidFill>
              </a:rPr>
              <a:t>approfondir</a:t>
            </a:r>
          </a:p>
        </p:txBody>
      </p:sp>
      <p:sp>
        <p:nvSpPr>
          <p:cNvPr id="12" name="ZoneTexte 11"/>
          <p:cNvSpPr txBox="1"/>
          <p:nvPr/>
        </p:nvSpPr>
        <p:spPr>
          <a:xfrm>
            <a:off x="6241436" y="5800601"/>
            <a:ext cx="2500228" cy="646331"/>
          </a:xfrm>
          <a:prstGeom prst="rect">
            <a:avLst/>
          </a:prstGeom>
          <a:noFill/>
        </p:spPr>
        <p:txBody>
          <a:bodyPr wrap="square" rtlCol="0">
            <a:spAutoFit/>
          </a:bodyPr>
          <a:lstStyle/>
          <a:p>
            <a:pPr lvl="0" defTabSz="457200">
              <a:lnSpc>
                <a:spcPct val="150000"/>
              </a:lnSpc>
            </a:pPr>
            <a:r>
              <a:rPr lang="fr-FR" sz="2400" dirty="0">
                <a:solidFill>
                  <a:srgbClr val="000000"/>
                </a:solidFill>
              </a:rPr>
              <a:t>Stockage limité</a:t>
            </a:r>
          </a:p>
        </p:txBody>
      </p:sp>
      <p:sp>
        <p:nvSpPr>
          <p:cNvPr id="13" name="ZoneTexte 12"/>
          <p:cNvSpPr txBox="1"/>
          <p:nvPr/>
        </p:nvSpPr>
        <p:spPr>
          <a:xfrm>
            <a:off x="312422" y="2272394"/>
            <a:ext cx="11527277" cy="1015663"/>
          </a:xfrm>
          <a:prstGeom prst="rect">
            <a:avLst/>
          </a:prstGeom>
          <a:noFill/>
        </p:spPr>
        <p:txBody>
          <a:bodyPr wrap="square" rtlCol="0">
            <a:spAutoFit/>
          </a:bodyPr>
          <a:lstStyle/>
          <a:p>
            <a:r>
              <a:rPr lang="fr-FR" sz="1500" dirty="0" smtClean="0"/>
              <a:t>CMS : acronyme </a:t>
            </a:r>
            <a:r>
              <a:rPr lang="fr-FR" sz="1500" dirty="0"/>
              <a:t>de </a:t>
            </a:r>
            <a:r>
              <a:rPr lang="fr-FR" sz="1500" dirty="0" smtClean="0"/>
              <a:t>Content Management System</a:t>
            </a:r>
            <a:r>
              <a:rPr lang="fr-FR" sz="1500" dirty="0"/>
              <a:t>, soit, en français, « système de gestion de contenu ». Il s'agit d'un programme informatique utilisant une base de données et permettant de gérer de A et Z l'apparence et le contenu d'un site web.</a:t>
            </a:r>
          </a:p>
          <a:p>
            <a:r>
              <a:rPr lang="fr-FR" sz="1500" dirty="0" smtClean="0"/>
              <a:t>https</a:t>
            </a:r>
            <a:r>
              <a:rPr lang="fr-FR" sz="1500" dirty="0"/>
              <a:t>://www.cms.fr/definition-cms-content-management-system.php</a:t>
            </a:r>
          </a:p>
        </p:txBody>
      </p:sp>
    </p:spTree>
    <p:extLst>
      <p:ext uri="{BB962C8B-B14F-4D97-AF65-F5344CB8AC3E}">
        <p14:creationId xmlns:p14="http://schemas.microsoft.com/office/powerpoint/2010/main" val="423970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0"/>
                                        <p:tgtEl>
                                          <p:spTgt spid="4"/>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500"/>
                                        <p:tgtEl>
                                          <p:spTgt spid="5"/>
                                        </p:tgtEl>
                                      </p:cBhvr>
                                    </p:animEffect>
                                  </p:childTnLst>
                                </p:cTn>
                              </p:par>
                            </p:childTnLst>
                          </p:cTn>
                        </p:par>
                        <p:par>
                          <p:cTn id="19" fill="hold">
                            <p:stCondLst>
                              <p:cond delay="4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childTnLst>
                                </p:cTn>
                              </p:par>
                            </p:childTnLst>
                          </p:cTn>
                        </p:par>
                        <p:par>
                          <p:cTn id="23" fill="hold">
                            <p:stCondLst>
                              <p:cond delay="5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500"/>
                                        <p:tgtEl>
                                          <p:spTgt spid="7"/>
                                        </p:tgtEl>
                                      </p:cBhvr>
                                    </p:animEffect>
                                  </p:childTnLst>
                                </p:cTn>
                              </p:par>
                            </p:childTnLst>
                          </p:cTn>
                        </p:par>
                        <p:par>
                          <p:cTn id="27" fill="hold">
                            <p:stCondLst>
                              <p:cond delay="70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500"/>
                                        <p:tgtEl>
                                          <p:spTgt spid="9"/>
                                        </p:tgtEl>
                                      </p:cBhvr>
                                    </p:animEffect>
                                  </p:childTnLst>
                                </p:cTn>
                              </p:par>
                            </p:childTnLst>
                          </p:cTn>
                        </p:par>
                        <p:par>
                          <p:cTn id="31" fill="hold">
                            <p:stCondLst>
                              <p:cond delay="85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500"/>
                                        <p:tgtEl>
                                          <p:spTgt spid="6"/>
                                        </p:tgtEl>
                                      </p:cBhvr>
                                    </p:animEffect>
                                  </p:childTnLst>
                                </p:cTn>
                              </p:par>
                            </p:childTnLst>
                          </p:cTn>
                        </p:par>
                        <p:par>
                          <p:cTn id="35" fill="hold">
                            <p:stCondLst>
                              <p:cond delay="100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500"/>
                                        <p:tgtEl>
                                          <p:spTgt spid="10"/>
                                        </p:tgtEl>
                                      </p:cBhvr>
                                    </p:animEffect>
                                  </p:childTnLst>
                                </p:cTn>
                              </p:par>
                            </p:childTnLst>
                          </p:cTn>
                        </p:par>
                        <p:par>
                          <p:cTn id="39" fill="hold">
                            <p:stCondLst>
                              <p:cond delay="11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500"/>
                                        <p:tgtEl>
                                          <p:spTgt spid="11"/>
                                        </p:tgtEl>
                                      </p:cBhvr>
                                    </p:animEffect>
                                  </p:childTnLst>
                                </p:cTn>
                              </p:par>
                            </p:childTnLst>
                          </p:cTn>
                        </p:par>
                        <p:par>
                          <p:cTn id="43" fill="hold">
                            <p:stCondLst>
                              <p:cond delay="130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6881" y="840775"/>
            <a:ext cx="11654882" cy="677133"/>
          </a:xfrm>
        </p:spPr>
        <p:txBody>
          <a:bodyPr>
            <a:noAutofit/>
          </a:bodyPr>
          <a:lstStyle/>
          <a:p>
            <a:pPr algn="ctr"/>
            <a:r>
              <a:rPr lang="fr-FR" sz="4900" dirty="0" smtClean="0">
                <a:solidFill>
                  <a:schemeClr val="accent1"/>
                </a:solidFill>
              </a:rPr>
              <a:t>CONCLUSION:</a:t>
            </a:r>
            <a:br>
              <a:rPr lang="fr-FR" sz="4900" dirty="0" smtClean="0">
                <a:solidFill>
                  <a:schemeClr val="accent1"/>
                </a:solidFill>
              </a:rPr>
            </a:br>
            <a:r>
              <a:rPr lang="fr-FR" dirty="0" smtClean="0">
                <a:solidFill>
                  <a:schemeClr val="accent1"/>
                </a:solidFill>
              </a:rPr>
              <a:t>QUELLE DIFFERENCE ENTRE BLOG ET SITE WEB</a:t>
            </a:r>
            <a:endParaRPr lang="fr-FR" dirty="0">
              <a:solidFill>
                <a:schemeClr val="accent1"/>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5406469"/>
              </p:ext>
            </p:extLst>
          </p:nvPr>
        </p:nvGraphicFramePr>
        <p:xfrm>
          <a:off x="4186329" y="2414320"/>
          <a:ext cx="6656640" cy="2175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Espace réservé du numéro de diapositive 11"/>
          <p:cNvSpPr>
            <a:spLocks noGrp="1"/>
          </p:cNvSpPr>
          <p:nvPr>
            <p:ph type="sldNum" sz="quarter" idx="12"/>
          </p:nvPr>
        </p:nvSpPr>
        <p:spPr/>
        <p:txBody>
          <a:bodyPr/>
          <a:lstStyle/>
          <a:p>
            <a:fld id="{BD929D85-F00A-4156-8A92-195D119DAE8D}" type="slidenum">
              <a:rPr lang="fr-FR" smtClean="0"/>
              <a:t>11</a:t>
            </a:fld>
            <a:endParaRPr lang="fr-FR"/>
          </a:p>
        </p:txBody>
      </p:sp>
      <p:sp>
        <p:nvSpPr>
          <p:cNvPr id="6" name="ZoneTexte 5"/>
          <p:cNvSpPr txBox="1"/>
          <p:nvPr/>
        </p:nvSpPr>
        <p:spPr>
          <a:xfrm>
            <a:off x="1059834" y="3324325"/>
            <a:ext cx="2412237" cy="830997"/>
          </a:xfrm>
          <a:prstGeom prst="rect">
            <a:avLst/>
          </a:prstGeom>
          <a:noFill/>
        </p:spPr>
        <p:txBody>
          <a:bodyPr wrap="square" rtlCol="0">
            <a:spAutoFit/>
          </a:bodyPr>
          <a:lstStyle/>
          <a:p>
            <a:pPr algn="ctr"/>
            <a:r>
              <a:rPr lang="fr-FR" sz="2400" dirty="0" smtClean="0"/>
              <a:t>ARCHITECTURE D’UN SITE WEB</a:t>
            </a:r>
            <a:endParaRPr lang="fr-FR" sz="2400" dirty="0"/>
          </a:p>
        </p:txBody>
      </p:sp>
      <p:graphicFrame>
        <p:nvGraphicFramePr>
          <p:cNvPr id="7" name="Diagramme 6"/>
          <p:cNvGraphicFramePr/>
          <p:nvPr>
            <p:extLst>
              <p:ext uri="{D42A27DB-BD31-4B8C-83A1-F6EECF244321}">
                <p14:modId xmlns:p14="http://schemas.microsoft.com/office/powerpoint/2010/main" val="945731929"/>
              </p:ext>
            </p:extLst>
          </p:nvPr>
        </p:nvGraphicFramePr>
        <p:xfrm>
          <a:off x="4984511" y="5258572"/>
          <a:ext cx="1996157" cy="9879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ZoneTexte 7"/>
          <p:cNvSpPr txBox="1"/>
          <p:nvPr/>
        </p:nvSpPr>
        <p:spPr>
          <a:xfrm>
            <a:off x="1059835" y="5349880"/>
            <a:ext cx="2412236" cy="830997"/>
          </a:xfrm>
          <a:prstGeom prst="rect">
            <a:avLst/>
          </a:prstGeom>
          <a:noFill/>
        </p:spPr>
        <p:txBody>
          <a:bodyPr wrap="square" rtlCol="0">
            <a:spAutoFit/>
          </a:bodyPr>
          <a:lstStyle/>
          <a:p>
            <a:pPr algn="ctr"/>
            <a:r>
              <a:rPr lang="fr-FR" sz="2400" dirty="0" smtClean="0"/>
              <a:t>ARCHITECTURE D’UN BLOG</a:t>
            </a:r>
            <a:endParaRPr lang="fr-FR" sz="2400" dirty="0"/>
          </a:p>
        </p:txBody>
      </p:sp>
      <p:sp>
        <p:nvSpPr>
          <p:cNvPr id="3" name="Flèche droite 2"/>
          <p:cNvSpPr/>
          <p:nvPr/>
        </p:nvSpPr>
        <p:spPr>
          <a:xfrm rot="20897696">
            <a:off x="6916185" y="5443012"/>
            <a:ext cx="1170878" cy="318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994815">
            <a:off x="6901962" y="5888769"/>
            <a:ext cx="1170878" cy="318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8140879" y="5973895"/>
            <a:ext cx="3428270" cy="461665"/>
          </a:xfrm>
          <a:prstGeom prst="rect">
            <a:avLst/>
          </a:prstGeom>
          <a:noFill/>
        </p:spPr>
        <p:txBody>
          <a:bodyPr wrap="square" rtlCol="0">
            <a:spAutoFit/>
          </a:bodyPr>
          <a:lstStyle/>
          <a:p>
            <a:r>
              <a:rPr lang="fr-FR" sz="2400" dirty="0" smtClean="0"/>
              <a:t>Codage Personnalisé</a:t>
            </a:r>
            <a:endParaRPr lang="fr-FR" sz="2400" dirty="0"/>
          </a:p>
        </p:txBody>
      </p:sp>
      <p:sp>
        <p:nvSpPr>
          <p:cNvPr id="11" name="ZoneTexte 10"/>
          <p:cNvSpPr txBox="1"/>
          <p:nvPr/>
        </p:nvSpPr>
        <p:spPr>
          <a:xfrm>
            <a:off x="8142497" y="5246228"/>
            <a:ext cx="868986" cy="461665"/>
          </a:xfrm>
          <a:prstGeom prst="rect">
            <a:avLst/>
          </a:prstGeom>
          <a:noFill/>
        </p:spPr>
        <p:txBody>
          <a:bodyPr wrap="square" rtlCol="0">
            <a:spAutoFit/>
          </a:bodyPr>
          <a:lstStyle/>
          <a:p>
            <a:r>
              <a:rPr lang="fr-FR" sz="2400" dirty="0" smtClean="0"/>
              <a:t>CMS</a:t>
            </a:r>
            <a:endParaRPr lang="fr-FR" sz="2400" dirty="0"/>
          </a:p>
        </p:txBody>
      </p:sp>
    </p:spTree>
    <p:extLst>
      <p:ext uri="{BB962C8B-B14F-4D97-AF65-F5344CB8AC3E}">
        <p14:creationId xmlns:p14="http://schemas.microsoft.com/office/powerpoint/2010/main" val="185051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grpId="0"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0"/>
                                        <p:tgtEl>
                                          <p:spTgt spid="6"/>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0"/>
                                        <p:tgtEl>
                                          <p:spTgt spid="4"/>
                                        </p:tgtEl>
                                      </p:cBhvr>
                                    </p:animEffect>
                                  </p:childTnLst>
                                </p:cTn>
                              </p:par>
                            </p:childTnLst>
                          </p:cTn>
                        </p:par>
                        <p:par>
                          <p:cTn id="17" fill="hold">
                            <p:stCondLst>
                              <p:cond delay="5000"/>
                            </p:stCondLst>
                            <p:childTnLst>
                              <p:par>
                                <p:cTn id="18" presetID="10" presetClass="entr" presetSubtype="0" fill="hold" grpId="0" nodeType="after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500"/>
                                        <p:tgtEl>
                                          <p:spTgt spid="8"/>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0"/>
                                        <p:tgtEl>
                                          <p:spTgt spid="7"/>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500"/>
                                        <p:tgtEl>
                                          <p:spTgt spid="3"/>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500"/>
                                        <p:tgtEl>
                                          <p:spTgt spid="9"/>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0"/>
                                        <p:tgtEl>
                                          <p:spTgt spid="11"/>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6" grpId="0"/>
      <p:bldGraphic spid="7" grpId="0">
        <p:bldAsOne/>
      </p:bldGraphic>
      <p:bldP spid="8" grpId="0"/>
      <p:bldP spid="3" grpId="0" animBg="1"/>
      <p:bldP spid="9"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22435" y="4088580"/>
            <a:ext cx="8825659" cy="2060425"/>
          </a:xfrm>
        </p:spPr>
        <p:txBody>
          <a:bodyPr>
            <a:normAutofit/>
          </a:bodyPr>
          <a:lstStyle/>
          <a:p>
            <a:pPr marL="0" indent="0">
              <a:buNone/>
            </a:pPr>
            <a:r>
              <a:rPr lang="fr-FR" sz="2000" dirty="0" smtClean="0"/>
              <a:t>Nos sources:</a:t>
            </a:r>
          </a:p>
          <a:p>
            <a:r>
              <a:rPr lang="fr-FR" sz="2000" dirty="0" smtClean="0">
                <a:hlinkClick r:id="rId2"/>
              </a:rPr>
              <a:t>Wikipédia</a:t>
            </a:r>
            <a:r>
              <a:rPr lang="fr-FR" sz="2000" dirty="0" smtClean="0"/>
              <a:t> (la définition)</a:t>
            </a:r>
          </a:p>
          <a:p>
            <a:r>
              <a:rPr lang="fr-FR" sz="2000" dirty="0" smtClean="0">
                <a:hlinkClick r:id="rId3"/>
              </a:rPr>
              <a:t>E-monsite.com</a:t>
            </a:r>
            <a:r>
              <a:rPr lang="fr-FR" sz="2000" dirty="0" smtClean="0"/>
              <a:t> (qui)</a:t>
            </a:r>
          </a:p>
          <a:p>
            <a:pPr>
              <a:lnSpc>
                <a:spcPct val="110000"/>
              </a:lnSpc>
            </a:pPr>
            <a:r>
              <a:rPr lang="fr-FR" sz="2000" dirty="0" smtClean="0">
                <a:hlinkClick r:id="rId4"/>
              </a:rPr>
              <a:t>Comment ça marche.com </a:t>
            </a:r>
            <a:r>
              <a:rPr lang="fr-FR" sz="2000" dirty="0" smtClean="0"/>
              <a:t>(comment, avantages et inconvénients)</a:t>
            </a:r>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12</a:t>
            </a:fld>
            <a:endParaRPr lang="fr-FR"/>
          </a:p>
        </p:txBody>
      </p:sp>
      <p:sp>
        <p:nvSpPr>
          <p:cNvPr id="4" name="ZoneTexte 3"/>
          <p:cNvSpPr txBox="1"/>
          <p:nvPr/>
        </p:nvSpPr>
        <p:spPr>
          <a:xfrm>
            <a:off x="1810861" y="538006"/>
            <a:ext cx="8552342" cy="1446550"/>
          </a:xfrm>
          <a:prstGeom prst="rect">
            <a:avLst/>
          </a:prstGeom>
          <a:noFill/>
        </p:spPr>
        <p:txBody>
          <a:bodyPr wrap="none" rtlCol="0">
            <a:spAutoFit/>
          </a:bodyPr>
          <a:lstStyle/>
          <a:p>
            <a:pPr algn="ctr"/>
            <a:r>
              <a:rPr lang="fr-FR" sz="4400" dirty="0">
                <a:solidFill>
                  <a:schemeClr val="accent1"/>
                </a:solidFill>
              </a:rPr>
              <a:t>NOTRE </a:t>
            </a:r>
            <a:r>
              <a:rPr lang="fr-FR" sz="4400" dirty="0" smtClean="0">
                <a:solidFill>
                  <a:schemeClr val="accent1"/>
                </a:solidFill>
              </a:rPr>
              <a:t>EXPERIENCE : </a:t>
            </a:r>
          </a:p>
          <a:p>
            <a:pPr algn="ctr"/>
            <a:r>
              <a:rPr lang="fr-FR" sz="4400" dirty="0" smtClean="0">
                <a:solidFill>
                  <a:schemeClr val="accent1"/>
                </a:solidFill>
              </a:rPr>
              <a:t>CREATION </a:t>
            </a:r>
            <a:r>
              <a:rPr lang="fr-FR" sz="4400" dirty="0">
                <a:solidFill>
                  <a:schemeClr val="accent1"/>
                </a:solidFill>
              </a:rPr>
              <a:t>D’UN BLOG EN CMS</a:t>
            </a:r>
          </a:p>
        </p:txBody>
      </p:sp>
      <p:sp>
        <p:nvSpPr>
          <p:cNvPr id="5" name="ZoneTexte 4"/>
          <p:cNvSpPr txBox="1"/>
          <p:nvPr/>
        </p:nvSpPr>
        <p:spPr>
          <a:xfrm>
            <a:off x="3326298" y="6149005"/>
            <a:ext cx="5539407" cy="584775"/>
          </a:xfrm>
          <a:prstGeom prst="rect">
            <a:avLst/>
          </a:prstGeom>
          <a:noFill/>
        </p:spPr>
        <p:txBody>
          <a:bodyPr wrap="square" rtlCol="0">
            <a:spAutoFit/>
          </a:bodyPr>
          <a:lstStyle/>
          <a:p>
            <a:pPr algn="ctr"/>
            <a:r>
              <a:rPr lang="fr-FR" sz="3200" b="1" dirty="0" smtClean="0">
                <a:solidFill>
                  <a:schemeClr val="accent1">
                    <a:lumMod val="60000"/>
                    <a:lumOff val="40000"/>
                  </a:schemeClr>
                </a:solidFill>
              </a:rPr>
              <a:t>Merci de votre attention</a:t>
            </a:r>
            <a:endParaRPr lang="fr-FR" sz="3200" b="1" dirty="0">
              <a:solidFill>
                <a:schemeClr val="accent1">
                  <a:lumMod val="60000"/>
                  <a:lumOff val="40000"/>
                </a:schemeClr>
              </a:solidFill>
            </a:endParaRPr>
          </a:p>
        </p:txBody>
      </p:sp>
      <p:sp>
        <p:nvSpPr>
          <p:cNvPr id="6" name="ZoneTexte 5"/>
          <p:cNvSpPr txBox="1"/>
          <p:nvPr/>
        </p:nvSpPr>
        <p:spPr>
          <a:xfrm>
            <a:off x="2941990" y="2967335"/>
            <a:ext cx="6294784" cy="461665"/>
          </a:xfrm>
          <a:prstGeom prst="rect">
            <a:avLst/>
          </a:prstGeom>
          <a:noFill/>
        </p:spPr>
        <p:txBody>
          <a:bodyPr wrap="square" rtlCol="0">
            <a:spAutoFit/>
          </a:bodyPr>
          <a:lstStyle/>
          <a:p>
            <a:pPr lvl="0" defTabSz="457200">
              <a:spcBef>
                <a:spcPts val="1000"/>
              </a:spcBef>
              <a:buClr>
                <a:srgbClr val="E48312"/>
              </a:buClr>
              <a:buSzPct val="80000"/>
            </a:pPr>
            <a:r>
              <a:rPr lang="fr-FR" sz="2400" dirty="0">
                <a:solidFill>
                  <a:srgbClr val="000000">
                    <a:lumMod val="75000"/>
                    <a:lumOff val="25000"/>
                  </a:srgbClr>
                </a:solidFill>
                <a:hlinkClick r:id="rId5"/>
              </a:rPr>
              <a:t>BLOG </a:t>
            </a:r>
            <a:r>
              <a:rPr lang="fr-FR" sz="2400" dirty="0" smtClean="0">
                <a:solidFill>
                  <a:srgbClr val="000000">
                    <a:lumMod val="75000"/>
                    <a:lumOff val="25000"/>
                  </a:srgbClr>
                </a:solidFill>
              </a:rPr>
              <a:t>Titre pro développeur logiciel</a:t>
            </a:r>
            <a:endParaRPr lang="fr-FR" sz="2400" dirty="0">
              <a:solidFill>
                <a:srgbClr val="000000">
                  <a:lumMod val="75000"/>
                  <a:lumOff val="25000"/>
                </a:srgbClr>
              </a:solidFill>
            </a:endParaRPr>
          </a:p>
        </p:txBody>
      </p:sp>
    </p:spTree>
    <p:extLst>
      <p:ext uri="{BB962C8B-B14F-4D97-AF65-F5344CB8AC3E}">
        <p14:creationId xmlns:p14="http://schemas.microsoft.com/office/powerpoint/2010/main" val="27502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ppt_x</p:attrName>
                                        </p:attrNameLst>
                                      </p:cBhvr>
                                      <p:tavLst>
                                        <p:tav tm="0">
                                          <p:val>
                                            <p:strVal val="#ppt_x"/>
                                          </p:val>
                                        </p:tav>
                                        <p:tav tm="100000">
                                          <p:val>
                                            <p:strVal val="#ppt_x"/>
                                          </p:val>
                                        </p:tav>
                                      </p:tavLst>
                                    </p:anim>
                                    <p:anim calcmode="lin" valueType="num">
                                      <p:cBhvr>
                                        <p:cTn id="9" dur="1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500"/>
                                        <p:tgtEl>
                                          <p:spTgt spid="3">
                                            <p:txEl>
                                              <p:pRg st="3" end="3"/>
                                            </p:txEl>
                                          </p:spTgt>
                                        </p:tgtEl>
                                      </p:cBhvr>
                                    </p:animEffect>
                                  </p:childTnLst>
                                </p:cTn>
                              </p:par>
                            </p:childTnLst>
                          </p:cTn>
                        </p:par>
                        <p:par>
                          <p:cTn id="34" fill="hold">
                            <p:stCondLst>
                              <p:cond delay="1500"/>
                            </p:stCondLst>
                            <p:childTnLst>
                              <p:par>
                                <p:cTn id="35" presetID="16" presetClass="emph" presetSubtype="0" fill="hold" grpId="0" nodeType="afterEffect">
                                  <p:stCondLst>
                                    <p:cond delay="0"/>
                                  </p:stCondLst>
                                  <p:iterate type="lt">
                                    <p:tmPct val="4000"/>
                                  </p:iterate>
                                  <p:childTnLst>
                                    <p:set>
                                      <p:cBhvr override="childStyle">
                                        <p:cTn id="36" dur="1500" fill="hold"/>
                                        <p:tgtEl>
                                          <p:spTgt spid="5"/>
                                        </p:tgtEl>
                                        <p:attrNameLst>
                                          <p:attrName>style.color</p:attrName>
                                        </p:attrNameLst>
                                      </p:cBhvr>
                                      <p:to>
                                        <p:clrVal>
                                          <a:schemeClr val="accent2"/>
                                        </p:clrVal>
                                      </p:to>
                                    </p:set>
                                    <p:set>
                                      <p:cBhvr>
                                        <p:cTn id="37" dur="1500" fill="hold"/>
                                        <p:tgtEl>
                                          <p:spTgt spid="5"/>
                                        </p:tgtEl>
                                        <p:attrNameLst>
                                          <p:attrName>fillcolor</p:attrName>
                                        </p:attrNameLst>
                                      </p:cBhvr>
                                      <p:to>
                                        <p:clrVal>
                                          <a:schemeClr val="accent2"/>
                                        </p:clrVal>
                                      </p:to>
                                    </p:set>
                                    <p:set>
                                      <p:cBhvr>
                                        <p:cTn id="38" dur="1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867652"/>
            <a:ext cx="8761413" cy="706964"/>
          </a:xfrm>
        </p:spPr>
        <p:txBody>
          <a:bodyPr>
            <a:noAutofit/>
          </a:bodyPr>
          <a:lstStyle/>
          <a:p>
            <a:pPr algn="ctr"/>
            <a:r>
              <a:rPr lang="fr-FR" sz="4900" dirty="0" smtClean="0">
                <a:solidFill>
                  <a:schemeClr val="accent1"/>
                </a:solidFill>
              </a:rPr>
              <a:t>QUI PEUT CRÉER UN BLOG</a:t>
            </a:r>
            <a:endParaRPr lang="fr-FR" sz="4900" dirty="0">
              <a:solidFill>
                <a:schemeClr val="accent1"/>
              </a:solidFill>
            </a:endParaRPr>
          </a:p>
        </p:txBody>
      </p:sp>
      <p:sp>
        <p:nvSpPr>
          <p:cNvPr id="3" name="Espace réservé du contenu 2"/>
          <p:cNvSpPr>
            <a:spLocks noGrp="1"/>
          </p:cNvSpPr>
          <p:nvPr>
            <p:ph idx="1"/>
          </p:nvPr>
        </p:nvSpPr>
        <p:spPr>
          <a:xfrm>
            <a:off x="424071" y="2815533"/>
            <a:ext cx="11330607" cy="484264"/>
          </a:xfrm>
        </p:spPr>
        <p:txBody>
          <a:bodyPr>
            <a:normAutofit fontScale="92500"/>
          </a:bodyPr>
          <a:lstStyle/>
          <a:p>
            <a:pPr marL="0" indent="0">
              <a:buNone/>
            </a:pPr>
            <a:r>
              <a:rPr lang="fr-FR" sz="2400" dirty="0" smtClean="0"/>
              <a:t>Tout le monde peut créer un blog a priori (Personne physique et personne morale)</a:t>
            </a:r>
          </a:p>
          <a:p>
            <a:endParaRPr lang="fr-FR" dirty="0"/>
          </a:p>
        </p:txBody>
      </p:sp>
      <p:sp>
        <p:nvSpPr>
          <p:cNvPr id="4" name="Espace réservé du numéro de diapositive 3"/>
          <p:cNvSpPr>
            <a:spLocks noGrp="1"/>
          </p:cNvSpPr>
          <p:nvPr>
            <p:ph type="sldNum" sz="quarter" idx="12"/>
          </p:nvPr>
        </p:nvSpPr>
        <p:spPr/>
        <p:txBody>
          <a:bodyPr/>
          <a:lstStyle/>
          <a:p>
            <a:fld id="{BD929D85-F00A-4156-8A92-195D119DAE8D}" type="slidenum">
              <a:rPr lang="fr-FR" smtClean="0"/>
              <a:t>2</a:t>
            </a:fld>
            <a:endParaRPr lang="fr-FR"/>
          </a:p>
        </p:txBody>
      </p:sp>
      <p:sp>
        <p:nvSpPr>
          <p:cNvPr id="5" name="ZoneTexte 4"/>
          <p:cNvSpPr txBox="1"/>
          <p:nvPr/>
        </p:nvSpPr>
        <p:spPr>
          <a:xfrm>
            <a:off x="4187692" y="3551588"/>
            <a:ext cx="3816627" cy="461665"/>
          </a:xfrm>
          <a:prstGeom prst="rect">
            <a:avLst/>
          </a:prstGeom>
          <a:noFill/>
        </p:spPr>
        <p:txBody>
          <a:bodyPr wrap="square" rtlCol="0">
            <a:spAutoFit/>
          </a:bodyPr>
          <a:lstStyle/>
          <a:p>
            <a:pPr marL="342900" lvl="0" indent="-342900" defTabSz="457200">
              <a:spcBef>
                <a:spcPts val="1000"/>
              </a:spcBef>
              <a:buClr>
                <a:srgbClr val="E48312"/>
              </a:buClr>
              <a:buSzPct val="80000"/>
              <a:buFont typeface="Wingdings 3" charset="2"/>
              <a:buChar char=""/>
            </a:pPr>
            <a:r>
              <a:rPr lang="fr-FR" sz="2400" dirty="0"/>
              <a:t>Le blog de particulier</a:t>
            </a:r>
          </a:p>
        </p:txBody>
      </p:sp>
      <p:sp>
        <p:nvSpPr>
          <p:cNvPr id="6" name="ZoneTexte 5"/>
          <p:cNvSpPr txBox="1"/>
          <p:nvPr/>
        </p:nvSpPr>
        <p:spPr>
          <a:xfrm>
            <a:off x="4191005" y="4280455"/>
            <a:ext cx="3747054" cy="461665"/>
          </a:xfrm>
          <a:prstGeom prst="rect">
            <a:avLst/>
          </a:prstGeom>
          <a:noFill/>
        </p:spPr>
        <p:txBody>
          <a:bodyPr wrap="square" rtlCol="0">
            <a:spAutoFit/>
          </a:bodyPr>
          <a:lstStyle/>
          <a:p>
            <a:pPr marL="342900" lvl="0" indent="-342900" defTabSz="457200">
              <a:spcBef>
                <a:spcPts val="1000"/>
              </a:spcBef>
              <a:buClr>
                <a:srgbClr val="E48312"/>
              </a:buClr>
              <a:buSzPct val="80000"/>
              <a:buFont typeface="Wingdings 3" charset="2"/>
              <a:buChar char=""/>
            </a:pPr>
            <a:r>
              <a:rPr lang="fr-FR" sz="2400" dirty="0"/>
              <a:t>Le blog e-commerce</a:t>
            </a:r>
          </a:p>
        </p:txBody>
      </p:sp>
      <p:sp>
        <p:nvSpPr>
          <p:cNvPr id="7" name="ZoneTexte 6"/>
          <p:cNvSpPr txBox="1"/>
          <p:nvPr/>
        </p:nvSpPr>
        <p:spPr>
          <a:xfrm>
            <a:off x="4187693" y="4994340"/>
            <a:ext cx="3564834" cy="461665"/>
          </a:xfrm>
          <a:prstGeom prst="rect">
            <a:avLst/>
          </a:prstGeom>
          <a:noFill/>
        </p:spPr>
        <p:txBody>
          <a:bodyPr wrap="square" rtlCol="0">
            <a:spAutoFit/>
          </a:bodyPr>
          <a:lstStyle/>
          <a:p>
            <a:pPr marL="342900" lvl="0" indent="-342900" defTabSz="457200">
              <a:spcBef>
                <a:spcPts val="1000"/>
              </a:spcBef>
              <a:buClr>
                <a:srgbClr val="E48312"/>
              </a:buClr>
              <a:buSzPct val="80000"/>
              <a:buFont typeface="Wingdings 3" charset="2"/>
              <a:buChar char=""/>
            </a:pPr>
            <a:r>
              <a:rPr lang="fr-FR" sz="2400" dirty="0"/>
              <a:t>Le blog d'entreprise</a:t>
            </a:r>
          </a:p>
        </p:txBody>
      </p:sp>
      <p:sp>
        <p:nvSpPr>
          <p:cNvPr id="8" name="ZoneTexte 7"/>
          <p:cNvSpPr txBox="1"/>
          <p:nvPr/>
        </p:nvSpPr>
        <p:spPr>
          <a:xfrm>
            <a:off x="4187691" y="5709955"/>
            <a:ext cx="3684107" cy="461665"/>
          </a:xfrm>
          <a:prstGeom prst="rect">
            <a:avLst/>
          </a:prstGeom>
          <a:noFill/>
        </p:spPr>
        <p:txBody>
          <a:bodyPr wrap="square" rtlCol="0">
            <a:spAutoFit/>
          </a:bodyPr>
          <a:lstStyle/>
          <a:p>
            <a:pPr marL="342900" lvl="0" indent="-342900" defTabSz="457200">
              <a:spcBef>
                <a:spcPts val="1000"/>
              </a:spcBef>
              <a:buClr>
                <a:srgbClr val="E48312"/>
              </a:buClr>
              <a:buSzPct val="80000"/>
              <a:buFont typeface="Wingdings 3" charset="2"/>
              <a:buChar char=""/>
            </a:pPr>
            <a:r>
              <a:rPr lang="fr-FR" sz="2400" dirty="0"/>
              <a:t>Le blog d'association</a:t>
            </a:r>
          </a:p>
        </p:txBody>
      </p:sp>
    </p:spTree>
    <p:extLst>
      <p:ext uri="{BB962C8B-B14F-4D97-AF65-F5344CB8AC3E}">
        <p14:creationId xmlns:p14="http://schemas.microsoft.com/office/powerpoint/2010/main" val="2417401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500"/>
                            </p:stCondLst>
                            <p:childTnLst>
                              <p:par>
                                <p:cTn id="11" presetID="47" presetClass="entr" presetSubtype="0" fill="hold" grpId="0" nodeType="afterEffect">
                                  <p:stCondLst>
                                    <p:cond delay="7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750"/>
                                        <p:tgtEl>
                                          <p:spTgt spid="3">
                                            <p:txEl>
                                              <p:pRg st="0" end="0"/>
                                            </p:txEl>
                                          </p:spTgt>
                                        </p:tgtEl>
                                      </p:cBhvr>
                                    </p:animEffect>
                                    <p:anim calcmode="lin" valueType="num">
                                      <p:cBhvr>
                                        <p:cTn id="14"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10" presetClass="entr" presetSubtype="0" fill="hold" grpId="0" nodeType="afterEffect">
                                  <p:stCondLst>
                                    <p:cond delay="7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7750"/>
                            </p:stCondLst>
                            <p:childTnLst>
                              <p:par>
                                <p:cTn id="21" presetID="10" presetClass="entr" presetSubtype="0" fill="hold" grpId="0" nodeType="afterEffect">
                                  <p:stCondLst>
                                    <p:cond delay="7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par>
                          <p:cTn id="24" fill="hold">
                            <p:stCondLst>
                              <p:cond delay="9500"/>
                            </p:stCondLst>
                            <p:childTnLst>
                              <p:par>
                                <p:cTn id="25" presetID="10" presetClass="entr" presetSubtype="0" fill="hold" grpId="0" nodeType="afterEffect">
                                  <p:stCondLst>
                                    <p:cond delay="7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11250"/>
                            </p:stCondLst>
                            <p:childTnLst>
                              <p:par>
                                <p:cTn id="29" presetID="10" presetClass="entr" presetSubtype="0" fill="hold" grpId="0" nodeType="afterEffect">
                                  <p:stCondLst>
                                    <p:cond delay="75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83170" y="2789028"/>
            <a:ext cx="8825659" cy="3333476"/>
          </a:xfrm>
        </p:spPr>
        <p:txBody>
          <a:bodyPr>
            <a:normAutofit lnSpcReduction="10000"/>
          </a:bodyPr>
          <a:lstStyle/>
          <a:p>
            <a:pPr marL="0" indent="0">
              <a:buNone/>
            </a:pPr>
            <a:r>
              <a:rPr lang="fr-FR" sz="2400" dirty="0" smtClean="0"/>
              <a:t>Parmi les particuliers, il y a ceux qui souhaitent entretenir un journal de bord en ligne mais aussi ceux qui veulent se faire connaître.</a:t>
            </a:r>
          </a:p>
          <a:p>
            <a:pPr marL="0" indent="0">
              <a:buNone/>
            </a:pPr>
            <a:r>
              <a:rPr lang="fr-FR" sz="2400" dirty="0" smtClean="0"/>
              <a:t>Créer un blog s'avère pratique pour les voyageurs autour du monde qui tiennent à jour un carnet de bord ou pour les personnes qui souhaitent transmettre leur passion ou faire connaître une opinion ou un talent.</a:t>
            </a:r>
          </a:p>
          <a:p>
            <a:pPr marL="0" indent="0">
              <a:buNone/>
            </a:pPr>
            <a:r>
              <a:rPr lang="fr-FR" sz="2400" dirty="0" smtClean="0"/>
              <a:t>Exemple : le blog-voyage, le blog-famille ou encore le blog-politique, blog mode et </a:t>
            </a:r>
            <a:r>
              <a:rPr lang="fr-FR" sz="2400" dirty="0" err="1" smtClean="0"/>
              <a:t>blog-cuisine</a:t>
            </a:r>
            <a:endParaRPr lang="fr-FR" sz="2400" dirty="0" smtClean="0"/>
          </a:p>
          <a:p>
            <a:endParaRPr lang="fr-FR"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3</a:t>
            </a:fld>
            <a:endParaRPr lang="fr-FR"/>
          </a:p>
        </p:txBody>
      </p:sp>
      <p:sp>
        <p:nvSpPr>
          <p:cNvPr id="4" name="ZoneTexte 3"/>
          <p:cNvSpPr txBox="1"/>
          <p:nvPr/>
        </p:nvSpPr>
        <p:spPr>
          <a:xfrm>
            <a:off x="1154954" y="882540"/>
            <a:ext cx="4756430" cy="584775"/>
          </a:xfrm>
          <a:prstGeom prst="rect">
            <a:avLst/>
          </a:prstGeom>
          <a:noFill/>
        </p:spPr>
        <p:txBody>
          <a:bodyPr wrap="none" rtlCol="0">
            <a:spAutoFit/>
          </a:bodyPr>
          <a:lstStyle/>
          <a:p>
            <a:pPr marL="342900" indent="-342900" defTabSz="457200">
              <a:spcBef>
                <a:spcPts val="1000"/>
              </a:spcBef>
              <a:buClr>
                <a:srgbClr val="E48312"/>
              </a:buClr>
              <a:buSzPct val="80000"/>
              <a:buFont typeface="Wingdings 3" charset="2"/>
              <a:buChar char=""/>
            </a:pPr>
            <a:r>
              <a:rPr lang="fr-FR" sz="3200" i="1" dirty="0" smtClean="0"/>
              <a:t>Le blog de particulier</a:t>
            </a:r>
            <a:endParaRPr lang="fr-FR" sz="3200" i="1" dirty="0"/>
          </a:p>
        </p:txBody>
      </p:sp>
      <p:sp>
        <p:nvSpPr>
          <p:cNvPr id="5" name="ZoneTexte 4"/>
          <p:cNvSpPr txBox="1"/>
          <p:nvPr/>
        </p:nvSpPr>
        <p:spPr>
          <a:xfrm>
            <a:off x="1677314" y="6298603"/>
            <a:ext cx="6957391" cy="400110"/>
          </a:xfrm>
          <a:prstGeom prst="rect">
            <a:avLst/>
          </a:prstGeom>
          <a:noFill/>
          <a:ln>
            <a:noFill/>
          </a:ln>
        </p:spPr>
        <p:txBody>
          <a:bodyPr wrap="square" rtlCol="0">
            <a:spAutoFit/>
          </a:bodyPr>
          <a:lstStyle/>
          <a:p>
            <a:r>
              <a:rPr lang="fr-FR" sz="2000" b="1" cap="all" dirty="0">
                <a:hlinkClick r:id="rId2"/>
              </a:rPr>
              <a:t>https://</a:t>
            </a:r>
            <a:r>
              <a:rPr lang="fr-FR" sz="2000" b="1" cap="all" dirty="0" smtClean="0">
                <a:hlinkClick r:id="rId2"/>
              </a:rPr>
              <a:t>www.normanfaitdesvideos.com/videos/</a:t>
            </a:r>
            <a:endParaRPr lang="fr-FR" sz="2000" b="1" cap="all" dirty="0"/>
          </a:p>
        </p:txBody>
      </p:sp>
    </p:spTree>
    <p:extLst>
      <p:ext uri="{BB962C8B-B14F-4D97-AF65-F5344CB8AC3E}">
        <p14:creationId xmlns:p14="http://schemas.microsoft.com/office/powerpoint/2010/main" val="276254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3000"/>
                            </p:stCondLst>
                            <p:childTnLst>
                              <p:par>
                                <p:cTn id="9" presetID="10" presetClass="entr" presetSubtype="0" fill="hold" grpId="0" nodeType="afterEffect">
                                  <p:stCondLst>
                                    <p:cond delay="20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250"/>
                                        <p:tgtEl>
                                          <p:spTgt spid="3">
                                            <p:txEl>
                                              <p:pRg st="0" end="0"/>
                                            </p:txEl>
                                          </p:spTgt>
                                        </p:tgtEl>
                                      </p:cBhvr>
                                    </p:animEffect>
                                  </p:childTnLst>
                                </p:cTn>
                              </p:par>
                            </p:childTnLst>
                          </p:cTn>
                        </p:par>
                        <p:par>
                          <p:cTn id="12" fill="hold">
                            <p:stCondLst>
                              <p:cond delay="6250"/>
                            </p:stCondLst>
                            <p:childTnLst>
                              <p:par>
                                <p:cTn id="13" presetID="10" presetClass="entr" presetSubtype="0" fill="hold" grpId="0" nodeType="afterEffect">
                                  <p:stCondLst>
                                    <p:cond delay="20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250"/>
                                        <p:tgtEl>
                                          <p:spTgt spid="3">
                                            <p:txEl>
                                              <p:pRg st="1" end="1"/>
                                            </p:txEl>
                                          </p:spTgt>
                                        </p:tgtEl>
                                      </p:cBhvr>
                                    </p:animEffect>
                                  </p:childTnLst>
                                </p:cTn>
                              </p:par>
                            </p:childTnLst>
                          </p:cTn>
                        </p:par>
                        <p:par>
                          <p:cTn id="16" fill="hold">
                            <p:stCondLst>
                              <p:cond delay="9500"/>
                            </p:stCondLst>
                            <p:childTnLst>
                              <p:par>
                                <p:cTn id="17" presetID="10" presetClass="entr" presetSubtype="0" fill="hold" grpId="0" nodeType="afterEffect">
                                  <p:stCondLst>
                                    <p:cond delay="20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250"/>
                                        <p:tgtEl>
                                          <p:spTgt spid="3">
                                            <p:txEl>
                                              <p:pRg st="2" end="2"/>
                                            </p:txEl>
                                          </p:spTgt>
                                        </p:tgtEl>
                                      </p:cBhvr>
                                    </p:animEffect>
                                  </p:childTnLst>
                                </p:cTn>
                              </p:par>
                            </p:childTnLst>
                          </p:cTn>
                        </p:par>
                        <p:par>
                          <p:cTn id="20" fill="hold">
                            <p:stCondLst>
                              <p:cond delay="12750"/>
                            </p:stCondLst>
                            <p:childTnLst>
                              <p:par>
                                <p:cTn id="21" presetID="42" presetClass="entr" presetSubtype="0"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3000"/>
                                        <p:tgtEl>
                                          <p:spTgt spid="5"/>
                                        </p:tgtEl>
                                      </p:cBhvr>
                                    </p:animEffect>
                                    <p:anim calcmode="lin" valueType="num">
                                      <p:cBhvr>
                                        <p:cTn id="24" dur="3000" fill="hold"/>
                                        <p:tgtEl>
                                          <p:spTgt spid="5"/>
                                        </p:tgtEl>
                                        <p:attrNameLst>
                                          <p:attrName>ppt_x</p:attrName>
                                        </p:attrNameLst>
                                      </p:cBhvr>
                                      <p:tavLst>
                                        <p:tav tm="0">
                                          <p:val>
                                            <p:strVal val="#ppt_x"/>
                                          </p:val>
                                        </p:tav>
                                        <p:tav tm="100000">
                                          <p:val>
                                            <p:strVal val="#ppt_x"/>
                                          </p:val>
                                        </p:tav>
                                      </p:tavLst>
                                    </p:anim>
                                    <p:anim calcmode="lin" valueType="num">
                                      <p:cBhvr>
                                        <p:cTn id="25" dur="3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7322" y="2663685"/>
            <a:ext cx="11304104" cy="3843131"/>
          </a:xfrm>
        </p:spPr>
        <p:txBody>
          <a:bodyPr>
            <a:noAutofit/>
          </a:bodyPr>
          <a:lstStyle/>
          <a:p>
            <a:pPr marL="0" indent="0">
              <a:buNone/>
            </a:pPr>
            <a:r>
              <a:rPr lang="fr-FR" sz="2400" dirty="0" smtClean="0"/>
              <a:t>Un </a:t>
            </a:r>
            <a:r>
              <a:rPr lang="fr-FR" sz="2400" dirty="0"/>
              <a:t>blog peut être rattaché à un site </a:t>
            </a:r>
            <a:r>
              <a:rPr lang="fr-FR" sz="2400" dirty="0" smtClean="0"/>
              <a:t>e-commerce.</a:t>
            </a:r>
          </a:p>
          <a:p>
            <a:pPr marL="0" indent="0">
              <a:buNone/>
            </a:pPr>
            <a:r>
              <a:rPr lang="fr-FR" sz="2400" dirty="0" smtClean="0"/>
              <a:t>Les </a:t>
            </a:r>
            <a:r>
              <a:rPr lang="fr-FR" sz="2400" dirty="0"/>
              <a:t>webmasters de </a:t>
            </a:r>
            <a:r>
              <a:rPr lang="fr-FR" sz="2400" dirty="0" smtClean="0">
                <a:solidFill>
                  <a:schemeClr val="tx1"/>
                </a:solidFill>
              </a:rPr>
              <a:t>boutiques en ligne</a:t>
            </a:r>
            <a:r>
              <a:rPr lang="fr-FR" sz="2400" dirty="0">
                <a:solidFill>
                  <a:schemeClr val="tx1"/>
                </a:solidFill>
              </a:rPr>
              <a:t> peuvent </a:t>
            </a:r>
            <a:r>
              <a:rPr lang="fr-FR" sz="2400" dirty="0"/>
              <a:t>ajouter un blog pour publier </a:t>
            </a:r>
            <a:r>
              <a:rPr lang="fr-FR" sz="2400" dirty="0" smtClean="0"/>
              <a:t>des actualités sur les produits ou les actions commerciales de l’entreprise.</a:t>
            </a:r>
          </a:p>
          <a:p>
            <a:pPr marL="0" indent="0">
              <a:buNone/>
            </a:pPr>
            <a:r>
              <a:rPr lang="fr-FR" sz="2400" dirty="0"/>
              <a:t>P</a:t>
            </a:r>
            <a:r>
              <a:rPr lang="fr-FR" sz="2400" dirty="0" smtClean="0"/>
              <a:t>ar </a:t>
            </a:r>
            <a:r>
              <a:rPr lang="fr-FR" sz="2400" dirty="0"/>
              <a:t>exemple des</a:t>
            </a:r>
            <a:r>
              <a:rPr lang="fr-FR" sz="2400" b="1" dirty="0"/>
              <a:t> tests </a:t>
            </a:r>
            <a:r>
              <a:rPr lang="fr-FR" sz="2400" b="1" dirty="0" smtClean="0"/>
              <a:t>de produits</a:t>
            </a:r>
            <a:r>
              <a:rPr lang="fr-FR" sz="2400" b="1" dirty="0"/>
              <a:t>, </a:t>
            </a:r>
            <a:r>
              <a:rPr lang="fr-FR" sz="2400" dirty="0"/>
              <a:t>des </a:t>
            </a:r>
            <a:r>
              <a:rPr lang="fr-FR" sz="2400" b="1" dirty="0"/>
              <a:t>démonstrations</a:t>
            </a:r>
            <a:r>
              <a:rPr lang="fr-FR" sz="2400" dirty="0"/>
              <a:t> ou encore des </a:t>
            </a:r>
            <a:r>
              <a:rPr lang="fr-FR" sz="2400" b="1" dirty="0"/>
              <a:t>offres </a:t>
            </a:r>
            <a:r>
              <a:rPr lang="fr-FR" sz="2400" b="1" dirty="0" smtClean="0"/>
              <a:t>promotionnelles</a:t>
            </a:r>
            <a:r>
              <a:rPr lang="fr-FR" sz="2400" dirty="0" smtClean="0"/>
              <a:t>.</a:t>
            </a:r>
          </a:p>
          <a:p>
            <a:pPr marL="0" indent="0">
              <a:buNone/>
            </a:pPr>
            <a:r>
              <a:rPr lang="fr-FR" sz="2400" dirty="0" smtClean="0"/>
              <a:t>Parler </a:t>
            </a:r>
            <a:r>
              <a:rPr lang="fr-FR" sz="2400" dirty="0"/>
              <a:t>de ses produits, c'est montrer qu'on les connaît, qu'on est en quelque sorte un expert dans son domaine. En créant un maillage interne de liens entre vos articles et votre catalogue, vous contribuerez à </a:t>
            </a:r>
            <a:r>
              <a:rPr lang="fr-FR" sz="2400" b="1" dirty="0"/>
              <a:t>améliorer le référencement de vos fiches produits</a:t>
            </a:r>
            <a:r>
              <a:rPr lang="fr-FR" sz="2400" dirty="0" smtClean="0"/>
              <a:t>.</a:t>
            </a:r>
            <a:endParaRPr lang="fr-FR" sz="2400"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4</a:t>
            </a:fld>
            <a:endParaRPr lang="fr-FR"/>
          </a:p>
        </p:txBody>
      </p:sp>
      <p:sp>
        <p:nvSpPr>
          <p:cNvPr id="4" name="Rectangle 3"/>
          <p:cNvSpPr/>
          <p:nvPr/>
        </p:nvSpPr>
        <p:spPr>
          <a:xfrm>
            <a:off x="1154954" y="889901"/>
            <a:ext cx="7729279" cy="584775"/>
          </a:xfrm>
          <a:prstGeom prst="rect">
            <a:avLst/>
          </a:prstGeom>
        </p:spPr>
        <p:txBody>
          <a:bodyPr wrap="square">
            <a:spAutoFit/>
          </a:bodyPr>
          <a:lstStyle/>
          <a:p>
            <a:pPr marL="457200" indent="-457200">
              <a:buClr>
                <a:schemeClr val="accent1"/>
              </a:buClr>
              <a:buFont typeface="Century Gothic" panose="020B0502020202020204" pitchFamily="34" charset="0"/>
              <a:buChar char="►"/>
            </a:pPr>
            <a:r>
              <a:rPr lang="fr-FR" sz="3200" i="1" dirty="0"/>
              <a:t>Le blog </a:t>
            </a:r>
            <a:r>
              <a:rPr lang="fr-FR" sz="3200" i="1" dirty="0" smtClean="0"/>
              <a:t>e-commerce</a:t>
            </a:r>
            <a:endParaRPr lang="fr-FR" sz="3200" i="1" dirty="0"/>
          </a:p>
        </p:txBody>
      </p:sp>
    </p:spTree>
    <p:extLst>
      <p:ext uri="{BB962C8B-B14F-4D97-AF65-F5344CB8AC3E}">
        <p14:creationId xmlns:p14="http://schemas.microsoft.com/office/powerpoint/2010/main" val="106133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500"/>
                                        <p:tgtEl>
                                          <p:spTgt spid="3">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childTnLst>
                                </p:cTn>
                              </p:par>
                            </p:childTnLst>
                          </p:cTn>
                        </p:par>
                        <p:par>
                          <p:cTn id="20" fill="hold">
                            <p:stCondLst>
                              <p:cond delay="6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7896" y="2736024"/>
            <a:ext cx="10575235" cy="3651523"/>
          </a:xfrm>
        </p:spPr>
        <p:txBody>
          <a:bodyPr>
            <a:normAutofit/>
          </a:bodyPr>
          <a:lstStyle/>
          <a:p>
            <a:pPr marL="0" indent="0">
              <a:buNone/>
            </a:pPr>
            <a:r>
              <a:rPr lang="fr-FR" sz="2400" dirty="0" smtClean="0"/>
              <a:t>Créer un blog pour un</a:t>
            </a:r>
            <a:r>
              <a:rPr lang="fr-FR" sz="2400" dirty="0" smtClean="0">
                <a:solidFill>
                  <a:schemeClr val="tx1"/>
                </a:solidFill>
              </a:rPr>
              <a:t> site web d’entreprise </a:t>
            </a:r>
            <a:r>
              <a:rPr lang="fr-FR" sz="2400" dirty="0" smtClean="0"/>
              <a:t>permet de montrer son savoir-faire et de communiquer avec ses clients.</a:t>
            </a:r>
          </a:p>
          <a:p>
            <a:pPr marL="0" indent="0">
              <a:buNone/>
            </a:pPr>
            <a:r>
              <a:rPr lang="fr-FR" sz="2400" dirty="0" smtClean="0"/>
              <a:t>Il peut servir à </a:t>
            </a:r>
            <a:r>
              <a:rPr lang="fr-FR" sz="2400" b="1" dirty="0" smtClean="0"/>
              <a:t>présenter des produits</a:t>
            </a:r>
            <a:r>
              <a:rPr lang="fr-FR" sz="2400" dirty="0" smtClean="0"/>
              <a:t> ou services, </a:t>
            </a:r>
            <a:r>
              <a:rPr lang="fr-FR" sz="2400" b="1" dirty="0" smtClean="0"/>
              <a:t>communiquer avec les clients</a:t>
            </a:r>
            <a:r>
              <a:rPr lang="fr-FR" sz="2400" dirty="0" smtClean="0"/>
              <a:t> et </a:t>
            </a:r>
            <a:r>
              <a:rPr lang="fr-FR" sz="2400" b="1" dirty="0" smtClean="0"/>
              <a:t>humaniser l'entreprise</a:t>
            </a:r>
            <a:r>
              <a:rPr lang="fr-FR" sz="2400" dirty="0" smtClean="0"/>
              <a:t> en publiant des articles sur le fonctionnement interne.</a:t>
            </a:r>
          </a:p>
          <a:p>
            <a:pPr marL="0" indent="0">
              <a:buNone/>
            </a:pPr>
            <a:r>
              <a:rPr lang="fr-FR" sz="2400" dirty="0" smtClean="0"/>
              <a:t>Autant de points qui permettent à une entreprise de </a:t>
            </a:r>
            <a:r>
              <a:rPr lang="fr-FR" sz="2400" b="1" dirty="0" smtClean="0"/>
              <a:t>rassurer le client</a:t>
            </a:r>
            <a:r>
              <a:rPr lang="fr-FR" sz="2400" dirty="0" smtClean="0"/>
              <a:t>, le </a:t>
            </a:r>
            <a:r>
              <a:rPr lang="fr-FR" sz="2400" b="1" dirty="0" smtClean="0"/>
              <a:t>fidéliser</a:t>
            </a:r>
            <a:r>
              <a:rPr lang="fr-FR" sz="2400" dirty="0" smtClean="0"/>
              <a:t>, en trouver d’autres et d'</a:t>
            </a:r>
            <a:r>
              <a:rPr lang="fr-FR" sz="2400" b="1" dirty="0" smtClean="0"/>
              <a:t>augmenter son chiffre d'affaire</a:t>
            </a:r>
            <a:r>
              <a:rPr lang="fr-FR" sz="2400" dirty="0" smtClean="0"/>
              <a:t>.</a:t>
            </a:r>
          </a:p>
          <a:p>
            <a:pPr marL="0" indent="0">
              <a:buNone/>
            </a:pPr>
            <a:r>
              <a:rPr lang="fr-FR" sz="2400" dirty="0" smtClean="0"/>
              <a:t>C’est une véritable </a:t>
            </a:r>
            <a:r>
              <a:rPr lang="fr-FR" sz="2400" b="1" dirty="0" smtClean="0"/>
              <a:t>source d’avantage concurrentiel</a:t>
            </a:r>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5</a:t>
            </a:fld>
            <a:endParaRPr lang="fr-FR"/>
          </a:p>
        </p:txBody>
      </p:sp>
      <p:sp>
        <p:nvSpPr>
          <p:cNvPr id="4" name="ZoneTexte 3"/>
          <p:cNvSpPr txBox="1"/>
          <p:nvPr/>
        </p:nvSpPr>
        <p:spPr>
          <a:xfrm>
            <a:off x="1154954" y="818888"/>
            <a:ext cx="6110868" cy="584775"/>
          </a:xfrm>
          <a:prstGeom prst="rect">
            <a:avLst/>
          </a:prstGeom>
          <a:noFill/>
        </p:spPr>
        <p:txBody>
          <a:bodyPr wrap="square" rtlCol="0">
            <a:spAutoFit/>
          </a:bodyPr>
          <a:lstStyle/>
          <a:p>
            <a:pPr marL="342900" indent="-342900" defTabSz="457200">
              <a:spcBef>
                <a:spcPts val="1000"/>
              </a:spcBef>
              <a:buClr>
                <a:srgbClr val="E48312"/>
              </a:buClr>
              <a:buSzPct val="80000"/>
              <a:buFont typeface="Wingdings 3" charset="2"/>
              <a:buChar char=""/>
            </a:pPr>
            <a:r>
              <a:rPr lang="fr-FR" sz="3200" i="1" dirty="0"/>
              <a:t>Le blog d'entreprise</a:t>
            </a:r>
          </a:p>
        </p:txBody>
      </p:sp>
    </p:spTree>
    <p:extLst>
      <p:ext uri="{BB962C8B-B14F-4D97-AF65-F5344CB8AC3E}">
        <p14:creationId xmlns:p14="http://schemas.microsoft.com/office/powerpoint/2010/main" val="120771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500"/>
                                        <p:tgtEl>
                                          <p:spTgt spid="3">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childTnLst>
                                </p:cTn>
                              </p:par>
                            </p:childTnLst>
                          </p:cTn>
                        </p:par>
                        <p:par>
                          <p:cTn id="20" fill="hold">
                            <p:stCondLst>
                              <p:cond delay="65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27652" y="2868536"/>
            <a:ext cx="10336695" cy="3068438"/>
          </a:xfrm>
        </p:spPr>
        <p:txBody>
          <a:bodyPr>
            <a:normAutofit/>
          </a:bodyPr>
          <a:lstStyle/>
          <a:p>
            <a:pPr marL="0" indent="0">
              <a:buNone/>
            </a:pPr>
            <a:r>
              <a:rPr lang="fr-FR" sz="2400" dirty="0" smtClean="0"/>
              <a:t>Les </a:t>
            </a:r>
            <a:r>
              <a:rPr lang="fr-FR" sz="2400" dirty="0"/>
              <a:t>associations peuvent utiliser le blog pour </a:t>
            </a:r>
            <a:r>
              <a:rPr lang="fr-FR" sz="2400" b="1" dirty="0"/>
              <a:t>communiquer avec les adhérents</a:t>
            </a:r>
            <a:r>
              <a:rPr lang="fr-FR" sz="2400" dirty="0"/>
              <a:t>, </a:t>
            </a:r>
            <a:r>
              <a:rPr lang="fr-FR" sz="2400" dirty="0" smtClean="0"/>
              <a:t>avec les </a:t>
            </a:r>
            <a:r>
              <a:rPr lang="fr-FR" sz="2400" b="1" dirty="0" smtClean="0"/>
              <a:t>supporters</a:t>
            </a:r>
            <a:r>
              <a:rPr lang="fr-FR" sz="2400" dirty="0"/>
              <a:t>, leurs </a:t>
            </a:r>
            <a:r>
              <a:rPr lang="fr-FR" sz="2400" b="1" dirty="0"/>
              <a:t>partenaires et sponsors</a:t>
            </a:r>
            <a:r>
              <a:rPr lang="fr-FR" sz="2400" dirty="0"/>
              <a:t> </a:t>
            </a:r>
            <a:r>
              <a:rPr lang="fr-FR" sz="2400" dirty="0" smtClean="0"/>
              <a:t>sur ses </a:t>
            </a:r>
            <a:r>
              <a:rPr lang="fr-FR" sz="2400" dirty="0"/>
              <a:t>résultats </a:t>
            </a:r>
            <a:r>
              <a:rPr lang="fr-FR" sz="2400" dirty="0" smtClean="0"/>
              <a:t>et les événements qu’elles organisent ou auxquelles elles participent.</a:t>
            </a:r>
          </a:p>
          <a:p>
            <a:pPr marL="0" indent="0">
              <a:buNone/>
            </a:pPr>
            <a:r>
              <a:rPr lang="fr-FR" sz="2400" dirty="0" smtClean="0"/>
              <a:t>Exemple </a:t>
            </a:r>
            <a:r>
              <a:rPr lang="fr-FR" sz="2400" dirty="0"/>
              <a:t>: créer un </a:t>
            </a:r>
            <a:r>
              <a:rPr lang="fr-FR" sz="2400" u="sng" dirty="0">
                <a:hlinkClick r:id="rId2" tooltip="créer un site de club de sport"/>
              </a:rPr>
              <a:t>site de club de sport</a:t>
            </a:r>
            <a:r>
              <a:rPr lang="fr-FR" sz="2400" dirty="0"/>
              <a:t> et communiquer les résultats </a:t>
            </a:r>
            <a:r>
              <a:rPr lang="fr-FR" sz="2400" dirty="0" smtClean="0"/>
              <a:t>des équipes ou des sportifs, ou donner les dates des compétitions à venir, via </a:t>
            </a:r>
            <a:r>
              <a:rPr lang="fr-FR" sz="2400" dirty="0"/>
              <a:t>le blog.</a:t>
            </a:r>
          </a:p>
          <a:p>
            <a:endParaRPr lang="fr-FR"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6</a:t>
            </a:fld>
            <a:endParaRPr lang="fr-FR" dirty="0"/>
          </a:p>
        </p:txBody>
      </p:sp>
      <p:sp>
        <p:nvSpPr>
          <p:cNvPr id="5" name="ZoneTexte 4"/>
          <p:cNvSpPr txBox="1"/>
          <p:nvPr/>
        </p:nvSpPr>
        <p:spPr>
          <a:xfrm>
            <a:off x="987287" y="861391"/>
            <a:ext cx="5128591" cy="584775"/>
          </a:xfrm>
          <a:prstGeom prst="rect">
            <a:avLst/>
          </a:prstGeom>
          <a:noFill/>
        </p:spPr>
        <p:txBody>
          <a:bodyPr wrap="square" rtlCol="0">
            <a:spAutoFit/>
          </a:bodyPr>
          <a:lstStyle/>
          <a:p>
            <a:pPr marL="457200" indent="-457200">
              <a:buClr>
                <a:schemeClr val="accent1"/>
              </a:buClr>
              <a:buFont typeface="Century Gothic" pitchFamily="34" charset="0"/>
              <a:buChar char="►"/>
            </a:pPr>
            <a:r>
              <a:rPr lang="fr-FR" sz="3200" i="1" dirty="0" smtClean="0"/>
              <a:t>Le blog d’association</a:t>
            </a:r>
            <a:endParaRPr lang="fr-FR" sz="3200" i="1" dirty="0"/>
          </a:p>
        </p:txBody>
      </p:sp>
    </p:spTree>
    <p:extLst>
      <p:ext uri="{BB962C8B-B14F-4D97-AF65-F5344CB8AC3E}">
        <p14:creationId xmlns:p14="http://schemas.microsoft.com/office/powerpoint/2010/main" val="111168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867652"/>
            <a:ext cx="8761413" cy="706964"/>
          </a:xfrm>
          <a:ln>
            <a:noFill/>
          </a:ln>
        </p:spPr>
        <p:txBody>
          <a:bodyPr/>
          <a:lstStyle/>
          <a:p>
            <a:pPr algn="ctr"/>
            <a:r>
              <a:rPr lang="fr-FR" sz="4800" dirty="0" smtClean="0">
                <a:solidFill>
                  <a:schemeClr val="accent1"/>
                </a:solidFill>
              </a:rPr>
              <a:t>COMMENT FAIRE UN BLOG</a:t>
            </a:r>
            <a:endParaRPr lang="fr-FR" sz="4800" dirty="0">
              <a:solidFill>
                <a:schemeClr val="accent1"/>
              </a:solidFill>
            </a:endParaRPr>
          </a:p>
        </p:txBody>
      </p:sp>
      <p:sp>
        <p:nvSpPr>
          <p:cNvPr id="3" name="Espace réservé du contenu 2"/>
          <p:cNvSpPr>
            <a:spLocks noGrp="1"/>
          </p:cNvSpPr>
          <p:nvPr>
            <p:ph idx="1"/>
          </p:nvPr>
        </p:nvSpPr>
        <p:spPr>
          <a:xfrm>
            <a:off x="3816627" y="4521972"/>
            <a:ext cx="4505667" cy="510757"/>
          </a:xfrm>
        </p:spPr>
        <p:txBody>
          <a:bodyPr>
            <a:normAutofit/>
          </a:bodyPr>
          <a:lstStyle/>
          <a:p>
            <a:r>
              <a:rPr lang="fr-FR" sz="2400" dirty="0" smtClean="0"/>
              <a:t>Créer un blog personnalisé</a:t>
            </a:r>
            <a:endParaRPr lang="fr-FR" sz="2400" dirty="0"/>
          </a:p>
        </p:txBody>
      </p:sp>
      <p:sp>
        <p:nvSpPr>
          <p:cNvPr id="4" name="Espace réservé du numéro de diapositive 3"/>
          <p:cNvSpPr>
            <a:spLocks noGrp="1"/>
          </p:cNvSpPr>
          <p:nvPr>
            <p:ph type="sldNum" sz="quarter" idx="12"/>
          </p:nvPr>
        </p:nvSpPr>
        <p:spPr/>
        <p:txBody>
          <a:bodyPr/>
          <a:lstStyle/>
          <a:p>
            <a:fld id="{BD929D85-F00A-4156-8A92-195D119DAE8D}" type="slidenum">
              <a:rPr lang="fr-FR" smtClean="0"/>
              <a:t>7</a:t>
            </a:fld>
            <a:endParaRPr lang="fr-FR"/>
          </a:p>
        </p:txBody>
      </p:sp>
      <p:sp>
        <p:nvSpPr>
          <p:cNvPr id="5" name="ZoneTexte 4"/>
          <p:cNvSpPr txBox="1"/>
          <p:nvPr/>
        </p:nvSpPr>
        <p:spPr>
          <a:xfrm>
            <a:off x="3014870" y="2874571"/>
            <a:ext cx="6109252" cy="461665"/>
          </a:xfrm>
          <a:prstGeom prst="rect">
            <a:avLst/>
          </a:prstGeom>
          <a:noFill/>
        </p:spPr>
        <p:txBody>
          <a:bodyPr wrap="square" rtlCol="0">
            <a:spAutoFit/>
          </a:bodyPr>
          <a:lstStyle/>
          <a:p>
            <a:pPr lvl="0" defTabSz="457200">
              <a:spcBef>
                <a:spcPts val="1000"/>
              </a:spcBef>
              <a:buClr>
                <a:srgbClr val="E48312"/>
              </a:buClr>
              <a:buSzPct val="80000"/>
            </a:pPr>
            <a:r>
              <a:rPr lang="fr-FR" sz="2400" dirty="0"/>
              <a:t>Il existe 2 méthodes pour créer un blog </a:t>
            </a:r>
            <a:r>
              <a:rPr lang="fr-FR" sz="2400" dirty="0">
                <a:solidFill>
                  <a:srgbClr val="000000">
                    <a:lumMod val="75000"/>
                    <a:lumOff val="25000"/>
                  </a:srgbClr>
                </a:solidFill>
              </a:rPr>
              <a:t>:</a:t>
            </a:r>
          </a:p>
        </p:txBody>
      </p:sp>
      <p:sp>
        <p:nvSpPr>
          <p:cNvPr id="6" name="ZoneTexte 5"/>
          <p:cNvSpPr txBox="1"/>
          <p:nvPr/>
        </p:nvSpPr>
        <p:spPr>
          <a:xfrm>
            <a:off x="3816626" y="3807260"/>
            <a:ext cx="4863547" cy="461665"/>
          </a:xfrm>
          <a:prstGeom prst="rect">
            <a:avLst/>
          </a:prstGeom>
          <a:noFill/>
        </p:spPr>
        <p:txBody>
          <a:bodyPr wrap="square" rtlCol="0">
            <a:spAutoFit/>
          </a:bodyPr>
          <a:lstStyle/>
          <a:p>
            <a:pPr marL="342900" lvl="0" indent="-342900" defTabSz="457200">
              <a:spcBef>
                <a:spcPts val="1000"/>
              </a:spcBef>
              <a:buClr>
                <a:srgbClr val="E48312"/>
              </a:buClr>
              <a:buSzPct val="80000"/>
              <a:buFont typeface="Wingdings 3" charset="2"/>
              <a:buChar char=""/>
            </a:pPr>
            <a:r>
              <a:rPr lang="fr-FR" sz="2400" dirty="0"/>
              <a:t>Créer un blog prêt à l’emploi</a:t>
            </a:r>
          </a:p>
        </p:txBody>
      </p:sp>
    </p:spTree>
    <p:extLst>
      <p:ext uri="{BB962C8B-B14F-4D97-AF65-F5344CB8AC3E}">
        <p14:creationId xmlns:p14="http://schemas.microsoft.com/office/powerpoint/2010/main" val="120106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grpId="0" nodeType="afterEffect">
                                  <p:stCondLst>
                                    <p:cond delay="2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500"/>
                                        <p:tgtEl>
                                          <p:spTgt spid="5"/>
                                        </p:tgtEl>
                                      </p:cBhvr>
                                    </p:animEffect>
                                  </p:childTnLst>
                                </p:cTn>
                              </p:par>
                            </p:childTnLst>
                          </p:cTn>
                        </p:par>
                        <p:par>
                          <p:cTn id="14" fill="hold">
                            <p:stCondLst>
                              <p:cond delay="5000"/>
                            </p:stCondLst>
                            <p:childTnLst>
                              <p:par>
                                <p:cTn id="15" presetID="10" presetClass="entr" presetSubtype="0" fill="hold" grpId="0" nodeType="afterEffect">
                                  <p:stCondLst>
                                    <p:cond delay="200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500"/>
                                        <p:tgtEl>
                                          <p:spTgt spid="3">
                                            <p:txEl>
                                              <p:pRg st="0" end="0"/>
                                            </p:txEl>
                                          </p:spTgt>
                                        </p:tgtEl>
                                      </p:cBhvr>
                                    </p:animEffect>
                                  </p:childTnLst>
                                </p:cTn>
                              </p:par>
                            </p:childTnLst>
                          </p:cTn>
                        </p:par>
                        <p:par>
                          <p:cTn id="18" fill="hold">
                            <p:stCondLst>
                              <p:cond delay="8500"/>
                            </p:stCondLst>
                            <p:childTnLst>
                              <p:par>
                                <p:cTn id="19" presetID="10" presetClass="entr" presetSubtype="0" fill="hold" grpId="0" nodeType="afterEffect">
                                  <p:stCondLst>
                                    <p:cond delay="20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83170" y="2716694"/>
            <a:ext cx="8825659" cy="3445566"/>
          </a:xfrm>
        </p:spPr>
        <p:txBody>
          <a:bodyPr>
            <a:noAutofit/>
          </a:bodyPr>
          <a:lstStyle/>
          <a:p>
            <a:pPr marL="0" indent="0">
              <a:lnSpc>
                <a:spcPct val="160000"/>
              </a:lnSpc>
              <a:buNone/>
            </a:pPr>
            <a:r>
              <a:rPr lang="fr-FR" sz="2400" dirty="0" smtClean="0"/>
              <a:t>1- Choix de l’hébergeur et inscription (il existe des formules payantes ou gratuites)</a:t>
            </a:r>
          </a:p>
          <a:p>
            <a:pPr marL="0" indent="0">
              <a:lnSpc>
                <a:spcPct val="160000"/>
              </a:lnSpc>
              <a:buNone/>
            </a:pPr>
            <a:r>
              <a:rPr lang="fr-FR" sz="2400" dirty="0" smtClean="0"/>
              <a:t>2- Modification des contenus </a:t>
            </a:r>
          </a:p>
          <a:p>
            <a:pPr marL="0" indent="0">
              <a:lnSpc>
                <a:spcPct val="160000"/>
              </a:lnSpc>
              <a:buNone/>
            </a:pPr>
            <a:r>
              <a:rPr lang="fr-FR" sz="2400" dirty="0" smtClean="0"/>
              <a:t>3- Publication</a:t>
            </a:r>
          </a:p>
          <a:p>
            <a:pPr marL="0" indent="0">
              <a:lnSpc>
                <a:spcPct val="160000"/>
              </a:lnSpc>
              <a:buNone/>
            </a:pPr>
            <a:r>
              <a:rPr lang="fr-FR" sz="2400" dirty="0" smtClean="0"/>
              <a:t>4- Approvisionnement et mise à jour réguliers</a:t>
            </a:r>
            <a:endParaRPr lang="fr-FR" sz="2400"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8</a:t>
            </a:fld>
            <a:endParaRPr lang="fr-FR"/>
          </a:p>
        </p:txBody>
      </p:sp>
      <p:sp>
        <p:nvSpPr>
          <p:cNvPr id="4" name="ZoneTexte 3"/>
          <p:cNvSpPr txBox="1"/>
          <p:nvPr/>
        </p:nvSpPr>
        <p:spPr>
          <a:xfrm>
            <a:off x="942844" y="812587"/>
            <a:ext cx="6300123" cy="584775"/>
          </a:xfrm>
          <a:prstGeom prst="rect">
            <a:avLst/>
          </a:prstGeom>
          <a:noFill/>
        </p:spPr>
        <p:txBody>
          <a:bodyPr wrap="none" rtlCol="0">
            <a:spAutoFit/>
          </a:bodyPr>
          <a:lstStyle/>
          <a:p>
            <a:pPr marL="342900" lvl="0" indent="-342900" defTabSz="457200">
              <a:spcBef>
                <a:spcPts val="1000"/>
              </a:spcBef>
              <a:buClr>
                <a:srgbClr val="E48312"/>
              </a:buClr>
              <a:buSzPct val="80000"/>
              <a:buFont typeface="Wingdings 3" charset="2"/>
              <a:buChar char=""/>
            </a:pPr>
            <a:r>
              <a:rPr lang="fr-FR" sz="3200" i="1" dirty="0">
                <a:solidFill>
                  <a:schemeClr val="bg1"/>
                </a:solidFill>
              </a:rPr>
              <a:t>Créer un blog prêt à l’emploi</a:t>
            </a:r>
          </a:p>
        </p:txBody>
      </p:sp>
    </p:spTree>
    <p:extLst>
      <p:ext uri="{BB962C8B-B14F-4D97-AF65-F5344CB8AC3E}">
        <p14:creationId xmlns:p14="http://schemas.microsoft.com/office/powerpoint/2010/main" val="184924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250"/>
                                        <p:tgtEl>
                                          <p:spTgt spid="3">
                                            <p:txEl>
                                              <p:pRg st="0" end="0"/>
                                            </p:txEl>
                                          </p:spTgt>
                                        </p:tgtEl>
                                      </p:cBhvr>
                                    </p:animEffect>
                                  </p:childTnLst>
                                </p:cTn>
                              </p:par>
                            </p:childTnLst>
                          </p:cTn>
                        </p:par>
                        <p:par>
                          <p:cTn id="12" fill="hold">
                            <p:stCondLst>
                              <p:cond delay="425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250"/>
                                        <p:tgtEl>
                                          <p:spTgt spid="3">
                                            <p:txEl>
                                              <p:pRg st="1" end="1"/>
                                            </p:txEl>
                                          </p:spTgt>
                                        </p:tgtEl>
                                      </p:cBhvr>
                                    </p:animEffect>
                                  </p:childTnLst>
                                </p:cTn>
                              </p:par>
                            </p:childTnLst>
                          </p:cTn>
                        </p:par>
                        <p:par>
                          <p:cTn id="16" fill="hold">
                            <p:stCondLst>
                              <p:cond delay="6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250"/>
                                        <p:tgtEl>
                                          <p:spTgt spid="3">
                                            <p:txEl>
                                              <p:pRg st="2" end="2"/>
                                            </p:txEl>
                                          </p:spTgt>
                                        </p:tgtEl>
                                      </p:cBhvr>
                                    </p:animEffect>
                                  </p:childTnLst>
                                </p:cTn>
                              </p:par>
                            </p:childTnLst>
                          </p:cTn>
                        </p:par>
                        <p:par>
                          <p:cTn id="20" fill="hold">
                            <p:stCondLst>
                              <p:cond delay="875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83170" y="2789030"/>
            <a:ext cx="8825659" cy="3200953"/>
          </a:xfrm>
        </p:spPr>
        <p:txBody>
          <a:bodyPr>
            <a:noAutofit/>
          </a:bodyPr>
          <a:lstStyle/>
          <a:p>
            <a:pPr marL="0" indent="0">
              <a:lnSpc>
                <a:spcPct val="160000"/>
              </a:lnSpc>
              <a:buNone/>
            </a:pPr>
            <a:r>
              <a:rPr lang="fr-FR" sz="2400" dirty="0" smtClean="0"/>
              <a:t>1- programmation et codage (avec vérification du rendu à l’écran grâce à un navigateur)</a:t>
            </a:r>
          </a:p>
          <a:p>
            <a:pPr marL="0" indent="0">
              <a:lnSpc>
                <a:spcPct val="160000"/>
              </a:lnSpc>
              <a:buNone/>
            </a:pPr>
            <a:r>
              <a:rPr lang="fr-FR" sz="2400" dirty="0" smtClean="0"/>
              <a:t>2- choix de l’hébergeur et inscription (formule payante ou gratuite)</a:t>
            </a:r>
          </a:p>
          <a:p>
            <a:pPr marL="0" indent="0">
              <a:lnSpc>
                <a:spcPct val="160000"/>
              </a:lnSpc>
              <a:buNone/>
            </a:pPr>
            <a:r>
              <a:rPr lang="fr-FR" sz="2400" dirty="0" smtClean="0"/>
              <a:t>3- mise à jour régulières et maintenance</a:t>
            </a:r>
          </a:p>
          <a:p>
            <a:pPr marL="0" indent="0">
              <a:buNone/>
            </a:pPr>
            <a:endParaRPr lang="fr-FR" sz="2400" dirty="0"/>
          </a:p>
        </p:txBody>
      </p:sp>
      <p:sp>
        <p:nvSpPr>
          <p:cNvPr id="2" name="Espace réservé du numéro de diapositive 1"/>
          <p:cNvSpPr>
            <a:spLocks noGrp="1"/>
          </p:cNvSpPr>
          <p:nvPr>
            <p:ph type="sldNum" sz="quarter" idx="12"/>
          </p:nvPr>
        </p:nvSpPr>
        <p:spPr/>
        <p:txBody>
          <a:bodyPr/>
          <a:lstStyle/>
          <a:p>
            <a:fld id="{BD929D85-F00A-4156-8A92-195D119DAE8D}" type="slidenum">
              <a:rPr lang="fr-FR" smtClean="0"/>
              <a:t>9</a:t>
            </a:fld>
            <a:endParaRPr lang="fr-FR"/>
          </a:p>
        </p:txBody>
      </p:sp>
      <p:sp>
        <p:nvSpPr>
          <p:cNvPr id="4" name="ZoneTexte 3"/>
          <p:cNvSpPr txBox="1"/>
          <p:nvPr/>
        </p:nvSpPr>
        <p:spPr>
          <a:xfrm>
            <a:off x="942845" y="817434"/>
            <a:ext cx="5859296" cy="584775"/>
          </a:xfrm>
          <a:prstGeom prst="rect">
            <a:avLst/>
          </a:prstGeom>
          <a:noFill/>
        </p:spPr>
        <p:txBody>
          <a:bodyPr wrap="none" rtlCol="0">
            <a:spAutoFit/>
          </a:bodyPr>
          <a:lstStyle/>
          <a:p>
            <a:pPr marL="342900" lvl="0" indent="-342900" defTabSz="457200">
              <a:spcBef>
                <a:spcPts val="1000"/>
              </a:spcBef>
              <a:buClr>
                <a:srgbClr val="E48312"/>
              </a:buClr>
              <a:buSzPct val="80000"/>
              <a:buFont typeface="Wingdings 3" charset="2"/>
              <a:buChar char=""/>
            </a:pPr>
            <a:r>
              <a:rPr lang="fr-FR" sz="3200" i="1" dirty="0"/>
              <a:t>Créer un blog personnalisé</a:t>
            </a:r>
          </a:p>
        </p:txBody>
      </p:sp>
    </p:spTree>
    <p:extLst>
      <p:ext uri="{BB962C8B-B14F-4D97-AF65-F5344CB8AC3E}">
        <p14:creationId xmlns:p14="http://schemas.microsoft.com/office/powerpoint/2010/main" val="16718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250"/>
                                        <p:tgtEl>
                                          <p:spTgt spid="3">
                                            <p:txEl>
                                              <p:pRg st="0" end="0"/>
                                            </p:txEl>
                                          </p:spTgt>
                                        </p:tgtEl>
                                      </p:cBhvr>
                                    </p:animEffect>
                                  </p:childTnLst>
                                </p:cTn>
                              </p:par>
                            </p:childTnLst>
                          </p:cTn>
                        </p:par>
                        <p:par>
                          <p:cTn id="12" fill="hold">
                            <p:stCondLst>
                              <p:cond delay="425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250"/>
                                        <p:tgtEl>
                                          <p:spTgt spid="3">
                                            <p:txEl>
                                              <p:pRg st="1" end="1"/>
                                            </p:txEl>
                                          </p:spTgt>
                                        </p:tgtEl>
                                      </p:cBhvr>
                                    </p:animEffect>
                                  </p:childTnLst>
                                </p:cTn>
                              </p:par>
                            </p:childTnLst>
                          </p:cTn>
                        </p:par>
                        <p:par>
                          <p:cTn id="16" fill="hold">
                            <p:stCondLst>
                              <p:cond delay="6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alle d’ions">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459</TotalTime>
  <Words>445</Words>
  <Application>Microsoft Office PowerPoint</Application>
  <PresentationFormat>Personnalisé</PresentationFormat>
  <Paragraphs>85</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Salle d’ions</vt:lpstr>
      <vt:lpstr>QU’EST UN BLOG</vt:lpstr>
      <vt:lpstr>QUI PEUT CRÉER UN BLOG</vt:lpstr>
      <vt:lpstr>Présentation PowerPoint</vt:lpstr>
      <vt:lpstr>Présentation PowerPoint</vt:lpstr>
      <vt:lpstr>Présentation PowerPoint</vt:lpstr>
      <vt:lpstr>Présentation PowerPoint</vt:lpstr>
      <vt:lpstr>COMMENT FAIRE UN BLOG</vt:lpstr>
      <vt:lpstr>Présentation PowerPoint</vt:lpstr>
      <vt:lpstr>Présentation PowerPoint</vt:lpstr>
      <vt:lpstr>Présentation PowerPoint</vt:lpstr>
      <vt:lpstr>CONCLUSION: QUELLE DIFFERENCE ENTRE BLOG ET SITE WEB</vt:lpstr>
      <vt:lpstr>Présentation PowerPoint</vt:lpstr>
    </vt:vector>
  </TitlesOfParts>
  <Company>MDF et PFIT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Daniel DANG VU</dc:creator>
  <cp:lastModifiedBy>Edwige BOUCHER</cp:lastModifiedBy>
  <cp:revision>93</cp:revision>
  <dcterms:created xsi:type="dcterms:W3CDTF">2017-09-21T11:00:35Z</dcterms:created>
  <dcterms:modified xsi:type="dcterms:W3CDTF">2017-09-22T12:03:01Z</dcterms:modified>
</cp:coreProperties>
</file>