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6" r:id="rId3"/>
    <p:sldId id="270" r:id="rId4"/>
    <p:sldId id="258" r:id="rId5"/>
    <p:sldId id="259" r:id="rId6"/>
    <p:sldId id="268" r:id="rId7"/>
    <p:sldId id="271" r:id="rId8"/>
    <p:sldId id="261" r:id="rId9"/>
    <p:sldId id="262" r:id="rId10"/>
    <p:sldId id="263" r:id="rId11"/>
    <p:sldId id="264" r:id="rId12"/>
    <p:sldId id="266" r:id="rId13"/>
    <p:sldId id="269" r:id="rId14"/>
    <p:sldId id="267" r:id="rId15"/>
    <p:sldId id="26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1" d="100"/>
          <a:sy n="91" d="100"/>
        </p:scale>
        <p:origin x="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DADD-4478-4677-965F-C8E3EEE2B601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B46B-37EC-415D-BD51-36343A045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D6CA-6F53-446D-9E2D-A36F5D28514D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993-955A-458E-8501-AAA5907BC318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363-535E-4B66-B15E-DB7A1DF62334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64A0-CA48-4B3F-AC36-A033E748366A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263E-FDE5-4A7A-9F21-BFC8F6450303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6883-7FA0-4396-8F55-41AB6AE16937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56A2-AD84-41A7-9FC3-228843353C15}" type="datetime1">
              <a:rPr lang="fr-FR" smtClean="0"/>
              <a:t>22/09/2017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23-AA37-4A6C-BEEF-1AF7D3CFE7C6}" type="datetime1">
              <a:rPr lang="fr-FR" smtClean="0"/>
              <a:t>22/09/2017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552-E678-4BFF-949F-789743F9D6E5}" type="datetime1">
              <a:rPr lang="fr-FR" smtClean="0"/>
              <a:t>22/09/2017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8EC8-A0D1-4895-AB45-8D3941BFBF46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9D31-862A-411E-A806-A71F1B378020}" type="datetime1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791D-16C0-4330-A0DC-3CA900E79B93}" type="datetime1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webmast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www.google.fr/fr/fr/intl/fr/webmasters/docs/search-engine-optimization-starter-guide-fr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q-referencement.f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4.png"/><Relationship Id="rId4" Type="http://schemas.openxmlformats.org/officeDocument/2006/relationships/hyperlink" Target="http://www.axenet.fr/infographie-seo/#conten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8"/>
            <a:ext cx="9144000" cy="6858000"/>
          </a:xfrm>
          <a:prstGeom prst="rect">
            <a:avLst/>
          </a:prstGeom>
          <a:noFill/>
        </p:spPr>
      </p:pic>
      <p:sp>
        <p:nvSpPr>
          <p:cNvPr id="448" name="Titre 447"/>
          <p:cNvSpPr>
            <a:spLocks noGrp="1"/>
          </p:cNvSpPr>
          <p:nvPr>
            <p:ph type="ctrTitle"/>
          </p:nvPr>
        </p:nvSpPr>
        <p:spPr>
          <a:xfrm>
            <a:off x="0" y="332657"/>
            <a:ext cx="9144000" cy="2232247"/>
          </a:xfrm>
          <a:solidFill>
            <a:schemeClr val="tx2"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moteurs de recherche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et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le référencement.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447"/>
          <p:cNvSpPr txBox="1">
            <a:spLocks/>
          </p:cNvSpPr>
          <p:nvPr/>
        </p:nvSpPr>
        <p:spPr>
          <a:xfrm>
            <a:off x="1907704" y="5373216"/>
            <a:ext cx="5377680" cy="484163"/>
          </a:xfrm>
          <a:prstGeom prst="rect">
            <a:avLst/>
          </a:prstGeom>
          <a:solidFill>
            <a:schemeClr val="tx2"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chemeClr val="bg1"/>
                </a:solidFill>
              </a:rPr>
              <a:t>Jean-Christophe et Patrick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Image 3" descr="Moteur-de-recherch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8" b="28956"/>
          <a:stretch/>
        </p:blipFill>
        <p:spPr>
          <a:xfrm>
            <a:off x="0" y="2873332"/>
            <a:ext cx="9144000" cy="1998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15516" y="1366897"/>
            <a:ext cx="8784976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/>
              <a:t>Travailler avec les </a:t>
            </a:r>
            <a:r>
              <a:rPr lang="fr-FR" sz="2800" b="1" dirty="0" smtClean="0"/>
              <a:t>robots</a:t>
            </a:r>
          </a:p>
          <a:p>
            <a:pPr algn="ctr"/>
            <a:endParaRPr lang="fr-FR" sz="3600" b="1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Utiliser </a:t>
            </a:r>
            <a:r>
              <a:rPr lang="fr-FR" sz="2400" dirty="0"/>
              <a:t>efficacement le fichier </a:t>
            </a:r>
            <a:r>
              <a:rPr lang="fr-FR" sz="2400" dirty="0" smtClean="0"/>
              <a:t>robots.txt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Ce fichier permet, à la racine du site, de limiter l’accès à toutes les informations non utiles à </a:t>
            </a:r>
            <a:r>
              <a:rPr lang="fr-FR" sz="2400" dirty="0"/>
              <a:t>G</a:t>
            </a:r>
            <a:r>
              <a:rPr lang="fr-FR" sz="2400" dirty="0" smtClean="0"/>
              <a:t>oogle pour ce site.</a:t>
            </a:r>
          </a:p>
          <a:p>
            <a:pPr marL="800100" lvl="1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Utiliser en option le ‘’</a:t>
            </a:r>
            <a:r>
              <a:rPr lang="fr-FR" sz="2400" dirty="0" err="1" smtClean="0"/>
              <a:t>nofollow</a:t>
            </a:r>
            <a:r>
              <a:rPr lang="fr-FR" sz="2400" dirty="0" smtClean="0"/>
              <a:t>” </a:t>
            </a:r>
          </a:p>
          <a:p>
            <a:r>
              <a:rPr lang="fr-FR" sz="2400" dirty="0" smtClean="0"/>
              <a:t>      Pour empêcher </a:t>
            </a:r>
            <a:r>
              <a:rPr lang="fr-FR" sz="2400" dirty="0" err="1"/>
              <a:t>Googlebot</a:t>
            </a:r>
            <a:r>
              <a:rPr lang="fr-FR" sz="2400" dirty="0"/>
              <a:t> de suivre </a:t>
            </a:r>
            <a:r>
              <a:rPr lang="fr-FR" sz="2400" dirty="0" smtClean="0"/>
              <a:t>des liens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En balise &lt;méta </a:t>
            </a:r>
            <a:r>
              <a:rPr lang="fr-FR" sz="2400" dirty="0" err="1" smtClean="0"/>
              <a:t>name</a:t>
            </a:r>
            <a:r>
              <a:rPr lang="fr-FR" sz="2400" dirty="0" smtClean="0"/>
              <a:t>=‘’robots’’&gt;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Ou bien en lien &lt;a </a:t>
            </a:r>
            <a:r>
              <a:rPr lang="fr-FR" sz="2400" dirty="0" err="1" smtClean="0"/>
              <a:t>href</a:t>
            </a:r>
            <a:r>
              <a:rPr lang="fr-FR" sz="2400" dirty="0" smtClean="0"/>
              <a:t>=‘’</a:t>
            </a:r>
            <a:r>
              <a:rPr lang="fr-FR" sz="2400" dirty="0" smtClean="0"/>
              <a:t>… ’’ </a:t>
            </a:r>
            <a:r>
              <a:rPr lang="fr-FR" sz="2400" dirty="0" err="1" smtClean="0"/>
              <a:t>rel</a:t>
            </a:r>
            <a:r>
              <a:rPr lang="fr-FR" sz="2400" dirty="0" smtClean="0"/>
              <a:t>=‘’</a:t>
            </a:r>
            <a:r>
              <a:rPr lang="fr-FR" sz="2400" dirty="0" err="1" smtClean="0"/>
              <a:t>nofollow</a:t>
            </a:r>
            <a:r>
              <a:rPr lang="fr-FR" sz="2400" dirty="0" smtClean="0"/>
              <a:t>’’&gt;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0" name="Image 9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2" name="Image 1" descr="paid_ro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5" y="3851947"/>
            <a:ext cx="2427275" cy="2771629"/>
          </a:xfrm>
          <a:prstGeom prst="rect">
            <a:avLst/>
          </a:prstGeom>
        </p:spPr>
      </p:pic>
      <p:pic>
        <p:nvPicPr>
          <p:cNvPr id="3" name="Image 2" descr="seo-robot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1214108" cy="1070372"/>
          </a:xfrm>
          <a:prstGeom prst="rect">
            <a:avLst/>
          </a:prstGeom>
        </p:spPr>
      </p:pic>
      <p:pic>
        <p:nvPicPr>
          <p:cNvPr id="11" name="Image 10" descr="seo-robot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56792"/>
            <a:ext cx="1214108" cy="10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15516" y="1366897"/>
            <a:ext cx="8784976" cy="427809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Optimiser </a:t>
            </a:r>
            <a:r>
              <a:rPr lang="fr-FR" sz="2800" b="1" dirty="0"/>
              <a:t>pour les mobiles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Signaler les sites mobiles à Google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Configurez vos sites pour mobile afin d’optimiser leur </a:t>
            </a:r>
            <a:r>
              <a:rPr lang="fr-FR" sz="2400" dirty="0" smtClean="0"/>
              <a:t>indexation. </a:t>
            </a:r>
            <a:r>
              <a:rPr lang="fr-FR" sz="2400" dirty="0" smtClean="0">
                <a:latin typeface="Calibri" charset="0"/>
              </a:rPr>
              <a:t>La </a:t>
            </a:r>
            <a:r>
              <a:rPr lang="fr-FR" sz="2400" dirty="0">
                <a:latin typeface="Calibri" charset="0"/>
              </a:rPr>
              <a:t>procédure d'indexation peut être </a:t>
            </a:r>
            <a:r>
              <a:rPr lang="fr-FR" sz="2400" dirty="0" smtClean="0">
                <a:latin typeface="Calibri" charset="0"/>
              </a:rPr>
              <a:t>spécifique au mobile.</a:t>
            </a: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Guider les mobinautes avec </a:t>
            </a:r>
            <a:r>
              <a:rPr lang="fr-FR" sz="2400" dirty="0" smtClean="0"/>
              <a:t>précision.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alibri" charset="0"/>
              </a:rPr>
              <a:t>Développement </a:t>
            </a:r>
            <a:r>
              <a:rPr lang="fr-FR" dirty="0">
                <a:solidFill>
                  <a:srgbClr val="000000"/>
                </a:solidFill>
                <a:latin typeface="Calibri" charset="0"/>
              </a:rPr>
              <a:t>adaptatif ( responsive ) , mais il existe aussi un robot Google dédié à l'indexation pour les recherches par </a:t>
            </a:r>
            <a:r>
              <a:rPr lang="fr-FR" dirty="0" smtClean="0">
                <a:solidFill>
                  <a:srgbClr val="000000"/>
                </a:solidFill>
                <a:latin typeface="Calibri" charset="0"/>
              </a:rPr>
              <a:t>mobile.</a:t>
            </a:r>
            <a:endParaRPr lang="fr-FR" dirty="0">
              <a:solidFill>
                <a:srgbClr val="000000"/>
              </a:solidFill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0" name="Image 9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2" name="Image 1" descr="mobile-se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97152"/>
            <a:ext cx="3240360" cy="17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15516" y="1366897"/>
            <a:ext cx="8784976" cy="477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Promouvoir </a:t>
            </a:r>
            <a:r>
              <a:rPr lang="fr-FR" sz="2800" b="1" dirty="0"/>
              <a:t>un site et analyser les </a:t>
            </a:r>
            <a:r>
              <a:rPr lang="fr-FR" sz="2800" b="1" dirty="0" smtClean="0"/>
              <a:t>données</a:t>
            </a:r>
          </a:p>
          <a:p>
            <a:pPr algn="ctr"/>
            <a:endParaRPr lang="fr-FR" sz="3600" b="1" dirty="0"/>
          </a:p>
          <a:p>
            <a:pPr marL="342900" lvl="1" indent="-342900">
              <a:buFont typeface="+mj-lt"/>
              <a:buAutoNum type="arabicPeriod"/>
            </a:pPr>
            <a:r>
              <a:rPr lang="fr-FR" sz="2400" dirty="0"/>
              <a:t>Faire une promotion appropriée de votre </a:t>
            </a:r>
            <a:r>
              <a:rPr lang="fr-FR" sz="2400" dirty="0" smtClean="0"/>
              <a:t>site. </a:t>
            </a:r>
            <a:r>
              <a:rPr lang="fr-FR" sz="2400" dirty="0">
                <a:solidFill>
                  <a:srgbClr val="000000"/>
                </a:solidFill>
                <a:latin typeface="Calibri" charset="0"/>
              </a:rPr>
              <a:t>Diffuser des liens vers son site , en parler en ligne / hors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</a:rPr>
              <a:t>ligne.</a:t>
            </a:r>
            <a:endParaRPr lang="fr-FR" sz="2400" dirty="0"/>
          </a:p>
          <a:p>
            <a:pPr marL="800100" lvl="1" indent="-341313"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 smtClean="0"/>
              <a:t>Utiliser </a:t>
            </a:r>
            <a:r>
              <a:rPr lang="fr-FR" sz="2400" dirty="0"/>
              <a:t>les outils gratuits pour les </a:t>
            </a:r>
            <a:r>
              <a:rPr lang="fr-FR" sz="2400" dirty="0" smtClean="0"/>
              <a:t>webmasters.</a:t>
            </a:r>
            <a:r>
              <a:rPr lang="fr-FR" sz="2400" dirty="0">
                <a:solidFill>
                  <a:srgbClr val="FF3300"/>
                </a:solidFill>
                <a:latin typeface="Calibri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libri" charset="0"/>
              </a:rPr>
              <a:t>Google </a:t>
            </a:r>
            <a:r>
              <a:rPr lang="fr-FR" sz="2400" dirty="0" err="1">
                <a:solidFill>
                  <a:srgbClr val="000000"/>
                </a:solidFill>
                <a:latin typeface="Calibri" charset="0"/>
              </a:rPr>
              <a:t>Search</a:t>
            </a:r>
            <a:r>
              <a:rPr lang="fr-FR" sz="2400" dirty="0">
                <a:solidFill>
                  <a:srgbClr val="000000"/>
                </a:solidFill>
                <a:latin typeface="Calibri" charset="0"/>
              </a:rPr>
              <a:t> Console et page associée </a:t>
            </a:r>
            <a:r>
              <a:rPr lang="fr-FR" sz="2000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  <a:hlinkClick r:id="rId3"/>
              </a:rPr>
              <a:t>https</a:t>
            </a:r>
            <a:r>
              <a:rPr lang="fr-FR" sz="2000" dirty="0">
                <a:solidFill>
                  <a:srgbClr val="000000"/>
                </a:solidFill>
                <a:latin typeface="Calibri" charset="0"/>
                <a:hlinkClick r:id="rId3"/>
              </a:rPr>
              <a:t>://www.google.fr/webmasters</a:t>
            </a:r>
            <a:r>
              <a:rPr lang="fr-FR" sz="20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800100" lvl="1" indent="-341313"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r-FR" sz="2400" dirty="0">
              <a:solidFill>
                <a:srgbClr val="000000"/>
              </a:solidFill>
              <a:latin typeface="Calibri" charset="0"/>
            </a:endParaRPr>
          </a:p>
          <a:p>
            <a:pPr marL="800100" lvl="1" indent="-341313"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>
                <a:solidFill>
                  <a:srgbClr val="000000"/>
                </a:solidFill>
                <a:latin typeface="Calibri" charset="0"/>
              </a:rPr>
              <a:t>Google </a:t>
            </a:r>
            <a:r>
              <a:rPr lang="fr-FR" sz="2400" dirty="0" err="1">
                <a:solidFill>
                  <a:srgbClr val="000000"/>
                </a:solidFill>
                <a:latin typeface="Calibri" charset="0"/>
              </a:rPr>
              <a:t>Analytics</a:t>
            </a:r>
            <a:r>
              <a:rPr lang="fr-FR" sz="2400" dirty="0">
                <a:solidFill>
                  <a:srgbClr val="000000"/>
                </a:solidFill>
                <a:latin typeface="Calibri" charset="0"/>
              </a:rPr>
              <a:t> pour mesurer la nature du trafic vers le site.</a:t>
            </a:r>
          </a:p>
          <a:p>
            <a:pPr marL="342900" lvl="1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0" name="Image 9" descr="Google-GOOG--300x17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2" name="Image 1" descr="Shek0101-Blue-Blue-internet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653136"/>
            <a:ext cx="2348880" cy="2348880"/>
          </a:xfrm>
          <a:prstGeom prst="rect">
            <a:avLst/>
          </a:prstGeom>
          <a:effectLst>
            <a:outerShdw blurRad="50800" dist="304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4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15516" y="1366897"/>
            <a:ext cx="8784976" cy="3970318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Tout le travail de référencement naturel est un métier à part entière dont les bases sont définies dans le :</a:t>
            </a:r>
          </a:p>
          <a:p>
            <a:pPr algn="ctr"/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 « Guide </a:t>
            </a:r>
            <a:r>
              <a:rPr lang="fr-FR" sz="2800" dirty="0">
                <a:solidFill>
                  <a:schemeClr val="bg1"/>
                </a:solidFill>
              </a:rPr>
              <a:t>de démarrage Google - Optimisation pour les moteurs de </a:t>
            </a:r>
            <a:r>
              <a:rPr lang="fr-FR" sz="2800" dirty="0" smtClean="0">
                <a:solidFill>
                  <a:schemeClr val="bg1"/>
                </a:solidFill>
              </a:rPr>
              <a:t>recherche »,</a:t>
            </a:r>
          </a:p>
          <a:p>
            <a:pPr algn="ctr"/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 qui est résumé dans cette présentation.</a:t>
            </a:r>
          </a:p>
          <a:p>
            <a:pPr algn="ctr"/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43608" y="5517232"/>
            <a:ext cx="6840760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FFFF"/>
                </a:solidFill>
                <a:hlinkClick r:id="rId3"/>
              </a:rPr>
              <a:t>Guide référencement </a:t>
            </a:r>
            <a:r>
              <a:rPr lang="fr-FR" sz="3600" dirty="0">
                <a:solidFill>
                  <a:srgbClr val="FFFFFF"/>
                </a:solidFill>
                <a:hlinkClick r:id="rId3"/>
              </a:rPr>
              <a:t>G</a:t>
            </a:r>
            <a:r>
              <a:rPr lang="fr-FR" sz="3600" dirty="0" smtClean="0">
                <a:solidFill>
                  <a:srgbClr val="FFFFFF"/>
                </a:solidFill>
                <a:hlinkClick r:id="rId3"/>
              </a:rPr>
              <a:t>oogle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1" name="Image 10" descr="Google-GOOG--300x17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2" name="Image 1" descr="g googl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157192"/>
            <a:ext cx="1196752" cy="1196752"/>
          </a:xfrm>
          <a:prstGeom prst="rect">
            <a:avLst/>
          </a:prstGeom>
          <a:effectLst>
            <a:outerShdw blurRad="136525" dist="215900" dir="2700000" sx="96000" sy="96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" name="Image 2" descr="google_chrome_logo_colours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013176"/>
            <a:ext cx="1883702" cy="1412776"/>
          </a:xfrm>
          <a:prstGeom prst="rect">
            <a:avLst/>
          </a:prstGeom>
          <a:effectLst>
            <a:outerShdw blurRad="222250" dist="495300" dir="2700000" sx="93000" sy="93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</p:spPr>
      </p:pic>
      <p:sp>
        <p:nvSpPr>
          <p:cNvPr id="2" name="ZoneTexte 1"/>
          <p:cNvSpPr txBox="1"/>
          <p:nvPr/>
        </p:nvSpPr>
        <p:spPr>
          <a:xfrm>
            <a:off x="179512" y="1412776"/>
            <a:ext cx="7416824" cy="175432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  <a:hlinkClick r:id="rId3"/>
              </a:rPr>
              <a:t>100 réponses et questions sur le référencement</a:t>
            </a:r>
          </a:p>
          <a:p>
            <a:pPr algn="ctr"/>
            <a:r>
              <a:rPr lang="fr-FR" sz="36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fr-FR" sz="3600" dirty="0">
                <a:solidFill>
                  <a:schemeClr val="bg1"/>
                </a:solidFill>
                <a:hlinkClick r:id="rId3"/>
              </a:rPr>
              <a:t>://www.faq-referencement.fr/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9512" y="3284984"/>
            <a:ext cx="7416824" cy="1077218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hlinkClick r:id="rId4"/>
              </a:rPr>
              <a:t>http://www.axenet.fr/infographie-seo/#contenu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Bonus de nos recherches </a:t>
            </a:r>
          </a:p>
        </p:txBody>
      </p:sp>
      <p:pic>
        <p:nvPicPr>
          <p:cNvPr id="11" name="Image 10" descr="Google-GOOG--300x17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3" name="Image 2" descr="bonus-sur-les-sites-doptions-binaires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040"/>
            <a:ext cx="6350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8"/>
            <a:ext cx="9144000" cy="6858000"/>
          </a:xfrm>
          <a:prstGeom prst="rect">
            <a:avLst/>
          </a:prstGeom>
          <a:noFill/>
        </p:spPr>
      </p:pic>
      <p:sp>
        <p:nvSpPr>
          <p:cNvPr id="448" name="Titre 447"/>
          <p:cNvSpPr>
            <a:spLocks noGrp="1"/>
          </p:cNvSpPr>
          <p:nvPr>
            <p:ph type="ctrTitle"/>
          </p:nvPr>
        </p:nvSpPr>
        <p:spPr>
          <a:xfrm>
            <a:off x="0" y="332657"/>
            <a:ext cx="9144000" cy="2232247"/>
          </a:xfrm>
          <a:solidFill>
            <a:schemeClr val="tx2"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recherches sur le référencement ont principalement été dirigée sur le moteur de recherche 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2" name="Image 1" descr="moteur recherche 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6732240" cy="349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2" y="0"/>
            <a:ext cx="9144000" cy="685800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1079612" y="260648"/>
            <a:ext cx="7128792" cy="255454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3200" dirty="0" smtClean="0"/>
          </a:p>
          <a:p>
            <a:pPr algn="ctr"/>
            <a:r>
              <a:rPr lang="fr-FR" sz="3200" b="1" dirty="0" smtClean="0"/>
              <a:t>Le référencement consiste</a:t>
            </a:r>
          </a:p>
          <a:p>
            <a:pPr algn="ctr"/>
            <a:r>
              <a:rPr lang="fr-FR" sz="3200" b="1" dirty="0" smtClean="0"/>
              <a:t>à optimiser le positionnement et</a:t>
            </a:r>
          </a:p>
          <a:p>
            <a:pPr algn="ctr"/>
            <a:r>
              <a:rPr lang="fr-FR" sz="3200" b="1" dirty="0" smtClean="0"/>
              <a:t>la visibilité des pages </a:t>
            </a:r>
            <a:r>
              <a:rPr lang="fr-FR" sz="3200" b="1" dirty="0"/>
              <a:t>W</a:t>
            </a:r>
            <a:r>
              <a:rPr lang="fr-FR" sz="3200" b="1" dirty="0" smtClean="0"/>
              <a:t>eb.</a:t>
            </a:r>
          </a:p>
          <a:p>
            <a:pPr algn="ctr"/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3075841"/>
            <a:ext cx="3744416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</a:t>
            </a:r>
          </a:p>
          <a:p>
            <a:pPr algn="ctr"/>
            <a:r>
              <a:rPr lang="fr-FR" sz="3200" dirty="0" smtClean="0"/>
              <a:t>Naturel</a:t>
            </a:r>
          </a:p>
          <a:p>
            <a:pPr algn="ctr"/>
            <a:r>
              <a:rPr lang="fr-FR" sz="3200" dirty="0" smtClean="0"/>
              <a:t>(SEO)</a:t>
            </a:r>
          </a:p>
          <a:p>
            <a:pPr algn="ctr"/>
            <a:r>
              <a:rPr lang="fr-FR" sz="2000" i="1" dirty="0" err="1" smtClean="0"/>
              <a:t>Search</a:t>
            </a:r>
            <a:r>
              <a:rPr lang="fr-FR" sz="2000" i="1" dirty="0" smtClean="0"/>
              <a:t> Engine Organisation</a:t>
            </a:r>
            <a:endParaRPr lang="fr-FR" sz="20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5004048" y="3075841"/>
            <a:ext cx="3744416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</a:t>
            </a:r>
          </a:p>
          <a:p>
            <a:pPr algn="ctr"/>
            <a:r>
              <a:rPr lang="fr-FR" sz="3200" dirty="0" smtClean="0"/>
              <a:t>Payant - sponsorisé</a:t>
            </a:r>
          </a:p>
          <a:p>
            <a:pPr algn="ctr"/>
            <a:r>
              <a:rPr lang="fr-FR" sz="3200" dirty="0" smtClean="0"/>
              <a:t>(SEA)</a:t>
            </a:r>
          </a:p>
          <a:p>
            <a:pPr algn="ctr"/>
            <a:r>
              <a:rPr lang="fr-FR" sz="2000" i="1" dirty="0" err="1" smtClean="0"/>
              <a:t>Search</a:t>
            </a:r>
            <a:r>
              <a:rPr lang="fr-FR" sz="2000" i="1" dirty="0" smtClean="0"/>
              <a:t> Engine </a:t>
            </a:r>
            <a:r>
              <a:rPr lang="fr-FR" sz="2000" i="1" dirty="0" err="1" smtClean="0"/>
              <a:t>Advertising</a:t>
            </a:r>
            <a:endParaRPr lang="fr-FR" sz="20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555776" y="5704800"/>
            <a:ext cx="3744416" cy="89255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(SEM)</a:t>
            </a:r>
          </a:p>
          <a:p>
            <a:pPr algn="ctr"/>
            <a:r>
              <a:rPr lang="fr-FR" sz="2000" i="1" dirty="0" err="1" smtClean="0"/>
              <a:t>Search</a:t>
            </a:r>
            <a:r>
              <a:rPr lang="fr-FR" sz="2000" i="1" dirty="0" smtClean="0"/>
              <a:t> Engine Marketing</a:t>
            </a:r>
            <a:endParaRPr lang="fr-FR" sz="2000" i="1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4644008" y="5014833"/>
            <a:ext cx="2016224" cy="54554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339752" y="5014833"/>
            <a:ext cx="2088232" cy="54554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9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404664"/>
            <a:ext cx="5472608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</a:t>
            </a:r>
          </a:p>
          <a:p>
            <a:pPr algn="ctr"/>
            <a:r>
              <a:rPr lang="fr-FR" sz="3200" dirty="0" smtClean="0"/>
              <a:t>Payant </a:t>
            </a:r>
            <a:r>
              <a:rPr lang="fr-FR" sz="3200" dirty="0"/>
              <a:t>- sponsorisé</a:t>
            </a:r>
          </a:p>
          <a:p>
            <a:pPr algn="ctr"/>
            <a:r>
              <a:rPr lang="fr-FR" sz="3200" dirty="0"/>
              <a:t>(SEA)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9512" y="2132856"/>
            <a:ext cx="7920880" cy="3785652"/>
          </a:xfrm>
          <a:prstGeom prst="rect">
            <a:avLst/>
          </a:prstGeom>
          <a:solidFill>
            <a:srgbClr val="DCE6F2">
              <a:alpha val="70000"/>
            </a:srgb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Le propriétaire du site achète un ou plusieurs mots clés auprès du propriétaire du moteur de recherche.</a:t>
            </a:r>
          </a:p>
          <a:p>
            <a:endParaRPr lang="fr-FR" dirty="0"/>
          </a:p>
          <a:p>
            <a:endParaRPr lang="fr-FR" dirty="0"/>
          </a:p>
          <a:p>
            <a:pPr marL="457200" indent="-457200">
              <a:buAutoNum type="arabicPeriod"/>
            </a:pPr>
            <a:r>
              <a:rPr lang="fr-FR" sz="2400" dirty="0" smtClean="0"/>
              <a:t>Le moteur de recherche est incrémenté des </a:t>
            </a:r>
            <a:r>
              <a:rPr lang="fr-FR" sz="2400" dirty="0" smtClean="0"/>
              <a:t>mots achetés.</a:t>
            </a:r>
            <a:endParaRPr lang="fr-FR" sz="2400" dirty="0" smtClean="0"/>
          </a:p>
          <a:p>
            <a:pPr marL="457200" indent="-457200">
              <a:buAutoNum type="arabicPeriod"/>
            </a:pPr>
            <a:endParaRPr lang="fr-FR" sz="2400" dirty="0" smtClean="0"/>
          </a:p>
          <a:p>
            <a:pPr marL="457200" indent="-457200">
              <a:buAutoNum type="arabicPeriod"/>
            </a:pPr>
            <a:r>
              <a:rPr lang="fr-FR" sz="2400" dirty="0" smtClean="0"/>
              <a:t>L’affichage du </a:t>
            </a:r>
            <a:r>
              <a:rPr lang="fr-FR" sz="2400" dirty="0" smtClean="0"/>
              <a:t>site est </a:t>
            </a:r>
            <a:r>
              <a:rPr lang="fr-FR" sz="2400" dirty="0" smtClean="0"/>
              <a:t>normalement dans les </a:t>
            </a:r>
            <a:r>
              <a:rPr lang="fr-FR" sz="2400" dirty="0" smtClean="0"/>
              <a:t>premiers.</a:t>
            </a:r>
            <a:endParaRPr lang="fr-FR" sz="2400" dirty="0" smtClean="0"/>
          </a:p>
          <a:p>
            <a:pPr marL="457200" indent="-457200">
              <a:buAutoNum type="arabicPeriod"/>
            </a:pPr>
            <a:endParaRPr lang="fr-FR" sz="2400" dirty="0" smtClean="0"/>
          </a:p>
          <a:p>
            <a:pPr marL="457200" indent="-457200">
              <a:buAutoNum type="arabicPeriod"/>
            </a:pPr>
            <a:r>
              <a:rPr lang="fr-FR" sz="2400" dirty="0" smtClean="0"/>
              <a:t>Coût très élevé pour le propriétaire du site.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" name="Image 1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708664" cy="1008112"/>
          </a:xfrm>
          <a:prstGeom prst="rect">
            <a:avLst/>
          </a:prstGeom>
        </p:spPr>
      </p:pic>
      <p:pic>
        <p:nvPicPr>
          <p:cNvPr id="3" name="Image 2" descr="Euros-en-piles-de-bille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29200"/>
            <a:ext cx="2265040" cy="13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404664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9512" y="1484784"/>
            <a:ext cx="7632848" cy="4647426"/>
          </a:xfrm>
          <a:prstGeom prst="rect">
            <a:avLst/>
          </a:prstGeom>
          <a:solidFill>
            <a:srgbClr val="DCE6F2">
              <a:alpha val="70000"/>
            </a:srgb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 err="1" smtClean="0"/>
              <a:t>Googlebot</a:t>
            </a:r>
            <a:r>
              <a:rPr lang="fr-FR" sz="2800" b="1" dirty="0" smtClean="0"/>
              <a:t> : le Robot d’exploration de Google.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Détecte de nouvelles pages à explorer et les ajoute à l’index de Google.</a:t>
            </a:r>
            <a:endParaRPr lang="fr-FR" sz="2400" dirty="0"/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Détecte aussi des liens relatifs aux attributs SRC et Href qui figurent sur chacune des pages visitées et explore ainsi les pages supplémentaires fournies.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L’index Google est alors mis à jour avec les liens nouveaux, ceux modifiés et ceux </a:t>
            </a:r>
            <a:r>
              <a:rPr lang="fr-FR" sz="2400" smtClean="0"/>
              <a:t>à désactiver.</a:t>
            </a:r>
            <a:endParaRPr lang="fr-FR" sz="2400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2" name="Image 1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0648"/>
            <a:ext cx="170866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79512" y="404664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9512" y="1484784"/>
            <a:ext cx="7632848" cy="4924425"/>
          </a:xfrm>
          <a:prstGeom prst="rect">
            <a:avLst/>
          </a:prstGeom>
          <a:solidFill>
            <a:srgbClr val="DCE6F2">
              <a:alpha val="70000"/>
            </a:srgb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 smtClean="0"/>
              <a:t>Les </a:t>
            </a:r>
            <a:r>
              <a:rPr lang="fr-FR" sz="2800" b="1" dirty="0"/>
              <a:t>bases de l’optimisation</a:t>
            </a:r>
            <a:endParaRPr lang="fr-FR" sz="2800" b="1" dirty="0" smtClean="0"/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Créer </a:t>
            </a:r>
            <a:r>
              <a:rPr lang="fr-FR" sz="2400" dirty="0"/>
              <a:t>des titres </a:t>
            </a:r>
            <a:r>
              <a:rPr lang="fr-FR" sz="2400" dirty="0" smtClean="0"/>
              <a:t>de pages </a:t>
            </a:r>
            <a:r>
              <a:rPr lang="fr-FR" sz="2400" dirty="0"/>
              <a:t>uniques et </a:t>
            </a:r>
            <a:r>
              <a:rPr lang="fr-FR" sz="2400" dirty="0" smtClean="0"/>
              <a:t>pertinents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les </a:t>
            </a:r>
            <a:r>
              <a:rPr lang="fr-FR" sz="2400" dirty="0"/>
              <a:t>balises &lt;</a:t>
            </a:r>
            <a:r>
              <a:rPr lang="fr-FR" sz="2400" dirty="0" err="1"/>
              <a:t>title</a:t>
            </a:r>
            <a:r>
              <a:rPr lang="fr-FR" sz="2400" dirty="0" smtClean="0"/>
              <a:t>&gt; (contenu apparaissant dans les résultats de recherche)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Importance des critères de choix de titre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Utiliser </a:t>
            </a:r>
            <a:r>
              <a:rPr lang="fr-FR" sz="2400" dirty="0"/>
              <a:t>la balise </a:t>
            </a:r>
            <a:r>
              <a:rPr lang="fr-FR" sz="2400" dirty="0" err="1"/>
              <a:t>meta</a:t>
            </a:r>
            <a:r>
              <a:rPr lang="fr-FR" sz="2400" dirty="0"/>
              <a:t> “description</a:t>
            </a:r>
            <a:r>
              <a:rPr lang="fr-FR" sz="2400" dirty="0" smtClean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</a:t>
            </a:r>
            <a:r>
              <a:rPr lang="fr-FR" sz="2400" dirty="0"/>
              <a:t>balise </a:t>
            </a:r>
            <a:r>
              <a:rPr lang="fr-FR" sz="2400" dirty="0" err="1"/>
              <a:t>meta</a:t>
            </a:r>
            <a:r>
              <a:rPr lang="fr-FR" sz="2400" dirty="0"/>
              <a:t> description d’une page peut contenir une ou deux phrases ou un court </a:t>
            </a:r>
            <a:r>
              <a:rPr lang="fr-FR" sz="2400" dirty="0" smtClean="0"/>
              <a:t>paragraphe</a:t>
            </a:r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2" name="Image 1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0648"/>
            <a:ext cx="1708664" cy="1008112"/>
          </a:xfrm>
          <a:prstGeom prst="rect">
            <a:avLst/>
          </a:prstGeom>
        </p:spPr>
      </p:pic>
      <p:pic>
        <p:nvPicPr>
          <p:cNvPr id="3" name="Image 2" descr="se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73016"/>
            <a:ext cx="2416154" cy="16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250086"/>
            <a:ext cx="7920880" cy="501675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/>
              <a:t>Améliorer la structure d’un </a:t>
            </a:r>
            <a:r>
              <a:rPr lang="fr-FR" sz="2800" b="1" dirty="0" smtClean="0"/>
              <a:t>site</a:t>
            </a:r>
          </a:p>
          <a:p>
            <a:pPr algn="ctr"/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Améliorer la structure des </a:t>
            </a:r>
            <a:r>
              <a:rPr lang="fr-FR" sz="2400" dirty="0" smtClean="0"/>
              <a:t>URL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 nommage des URL doit contenir des mots et termes expressifs. </a:t>
            </a:r>
            <a:r>
              <a:rPr lang="fr-FR" sz="2400" dirty="0"/>
              <a:t>(</a:t>
            </a:r>
            <a:r>
              <a:rPr lang="fr-FR" sz="2400" dirty="0" smtClean="0"/>
              <a:t>Éviter les codes  ID1454545 en exemple.)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L’URL apparait </a:t>
            </a:r>
            <a:r>
              <a:rPr lang="fr-FR" sz="2400" dirty="0"/>
              <a:t>dans les résultats de </a:t>
            </a:r>
            <a:r>
              <a:rPr lang="fr-FR" sz="2400" dirty="0" smtClean="0"/>
              <a:t>recherche.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Faciliter la navigation sur votre </a:t>
            </a:r>
            <a:r>
              <a:rPr lang="fr-FR" sz="2400" dirty="0" smtClean="0"/>
              <a:t>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Simplifier l’arborescence du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Planifiez votre navigation à partir </a:t>
            </a:r>
            <a:r>
              <a:rPr lang="fr-FR" sz="2400" dirty="0" smtClean="0"/>
              <a:t>                                                                                             de </a:t>
            </a:r>
            <a:r>
              <a:rPr lang="fr-FR" sz="2400" dirty="0"/>
              <a:t>la page </a:t>
            </a:r>
            <a:r>
              <a:rPr lang="fr-FR" sz="2400" dirty="0" smtClean="0"/>
              <a:t>d’accueil (Racine)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Fichier </a:t>
            </a:r>
            <a:r>
              <a:rPr lang="fr-FR" sz="2400" dirty="0" err="1" smtClean="0"/>
              <a:t>Sitemap</a:t>
            </a:r>
            <a:r>
              <a:rPr lang="fr-FR" sz="2400" dirty="0" smtClean="0"/>
              <a:t> </a:t>
            </a:r>
            <a:r>
              <a:rPr lang="fr-FR" sz="2400" dirty="0"/>
              <a:t>à transmettre à </a:t>
            </a:r>
            <a:r>
              <a:rPr lang="fr-FR" sz="2400" dirty="0" smtClean="0"/>
              <a:t>Google</a:t>
            </a:r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49531" t="44836" r="28869" b="5576"/>
          <a:stretch/>
        </p:blipFill>
        <p:spPr>
          <a:xfrm>
            <a:off x="6084168" y="4077072"/>
            <a:ext cx="1865662" cy="2676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1" name="Image 10" descr="Google-GOOG--300x17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250086"/>
            <a:ext cx="8784976" cy="5201423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/>
              <a:t>Optimiser le contenu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Proposer </a:t>
            </a:r>
            <a:r>
              <a:rPr lang="fr-FR" sz="2400" dirty="0"/>
              <a:t>du contenu et des services de </a:t>
            </a:r>
            <a:r>
              <a:rPr lang="fr-FR" sz="2400" dirty="0" smtClean="0"/>
              <a:t>qualité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Créer du contenu </a:t>
            </a:r>
            <a:r>
              <a:rPr lang="fr-FR" sz="2400" dirty="0" smtClean="0"/>
              <a:t>attrayant, utile et </a:t>
            </a:r>
            <a:r>
              <a:rPr lang="fr-FR" sz="2400" u="sng" dirty="0" smtClean="0"/>
              <a:t>unique</a:t>
            </a:r>
            <a:r>
              <a:rPr lang="fr-FR" sz="2400" dirty="0" smtClean="0"/>
              <a:t> qui pourront </a:t>
            </a:r>
            <a:r>
              <a:rPr lang="fr-FR" sz="2400" dirty="0"/>
              <a:t>ê</a:t>
            </a:r>
            <a:r>
              <a:rPr lang="fr-FR" sz="2400" dirty="0" smtClean="0"/>
              <a:t>tre repris sur les forums et réseaux sociaux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Utiliser </a:t>
            </a:r>
            <a:r>
              <a:rPr lang="fr-FR" sz="2400" dirty="0" smtClean="0"/>
              <a:t>l’outil </a:t>
            </a:r>
            <a:r>
              <a:rPr lang="fr-FR" sz="2400" dirty="0"/>
              <a:t>Google </a:t>
            </a:r>
            <a:r>
              <a:rPr lang="fr-FR" sz="2400" dirty="0" err="1"/>
              <a:t>AdWords</a:t>
            </a:r>
            <a:r>
              <a:rPr lang="fr-FR" sz="2400" dirty="0"/>
              <a:t> </a:t>
            </a:r>
            <a:r>
              <a:rPr lang="fr-FR" sz="2400" dirty="0" smtClean="0"/>
              <a:t>qui aide à choisir le meilleur ensemble de mots-clés </a:t>
            </a:r>
            <a:r>
              <a:rPr lang="fr-FR" sz="2400" dirty="0"/>
              <a:t>en anticipant </a:t>
            </a:r>
            <a:r>
              <a:rPr lang="fr-FR" sz="2400" dirty="0" smtClean="0"/>
              <a:t>le comportement </a:t>
            </a:r>
            <a:r>
              <a:rPr lang="fr-FR" sz="2400" dirty="0"/>
              <a:t>des </a:t>
            </a:r>
            <a:r>
              <a:rPr lang="fr-FR" sz="2400" dirty="0" smtClean="0"/>
              <a:t>utilisateurs.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Améliorer </a:t>
            </a:r>
            <a:r>
              <a:rPr lang="fr-FR" sz="2400" dirty="0"/>
              <a:t>la qualité des textes d’ancre (</a:t>
            </a:r>
            <a:r>
              <a:rPr lang="fr-FR" sz="2400" dirty="0" err="1"/>
              <a:t>anchor</a:t>
            </a:r>
            <a:r>
              <a:rPr lang="fr-FR" sz="2400" dirty="0"/>
              <a:t> </a:t>
            </a:r>
            <a:r>
              <a:rPr lang="fr-FR" sz="2400" dirty="0" err="1" smtClean="0"/>
              <a:t>text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Ce </a:t>
            </a:r>
            <a:r>
              <a:rPr lang="fr-FR" sz="2400" dirty="0"/>
              <a:t>texte est placé entres les balises </a:t>
            </a:r>
            <a:r>
              <a:rPr lang="fr-FR" sz="2400" dirty="0" smtClean="0"/>
              <a:t>d’ancrage html &lt;a </a:t>
            </a:r>
            <a:r>
              <a:rPr lang="fr-FR" sz="2400" dirty="0" err="1" smtClean="0"/>
              <a:t>href</a:t>
            </a:r>
            <a:r>
              <a:rPr lang="fr-FR" sz="2400" dirty="0" smtClean="0"/>
              <a:t>=‘’… ’’&gt;&lt;/a&gt; et doit rester bien visible sur la page</a:t>
            </a:r>
          </a:p>
          <a:p>
            <a:pPr lvl="1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0" name="Image 9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Picture 466" descr="C:\Users\Tom\AppData\Local\Microsoft\Windows\Temporary Internet Files\Content.IE5\CVCJG8ZL\MPj043404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250086"/>
            <a:ext cx="8784976" cy="437042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800" b="1" dirty="0" smtClean="0"/>
          </a:p>
          <a:p>
            <a:pPr algn="ctr"/>
            <a:r>
              <a:rPr lang="fr-FR" sz="2800" b="1" dirty="0"/>
              <a:t>Optimiser le </a:t>
            </a:r>
            <a:r>
              <a:rPr lang="fr-FR" sz="2800" b="1" dirty="0" smtClean="0"/>
              <a:t>contenu</a:t>
            </a:r>
          </a:p>
          <a:p>
            <a:endParaRPr lang="fr-FR" sz="2800" b="1" dirty="0"/>
          </a:p>
          <a:p>
            <a:r>
              <a:rPr lang="fr-FR" sz="2400" dirty="0" smtClean="0"/>
              <a:t>3</a:t>
            </a:r>
            <a:r>
              <a:rPr lang="fr-FR" sz="3200" dirty="0" smtClean="0"/>
              <a:t>.    </a:t>
            </a:r>
            <a:r>
              <a:rPr lang="fr-FR" sz="2400" dirty="0" smtClean="0"/>
              <a:t>Optimiser </a:t>
            </a:r>
            <a:r>
              <a:rPr lang="fr-FR" sz="2400" dirty="0"/>
              <a:t>l’utilisation des </a:t>
            </a:r>
            <a:r>
              <a:rPr lang="fr-FR" sz="2400" dirty="0" smtClean="0"/>
              <a:t>images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L’attribut “</a:t>
            </a:r>
            <a:r>
              <a:rPr lang="fr-FR" sz="2400" dirty="0" err="1"/>
              <a:t>alt</a:t>
            </a:r>
            <a:r>
              <a:rPr lang="fr-FR" sz="2400" dirty="0"/>
              <a:t>” ( balise html &lt;</a:t>
            </a:r>
            <a:r>
              <a:rPr lang="fr-FR" sz="2400" dirty="0" err="1"/>
              <a:t>img</a:t>
            </a:r>
            <a:r>
              <a:rPr lang="fr-FR" sz="2400" dirty="0"/>
              <a:t>&gt; ) permet de fournir un texte alternatif pour l’image si cette dernière ne s’affiche pas.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des bons formats ( JPEG, GIF, PNG et BMP)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Stockage dans un même répertoire</a:t>
            </a:r>
          </a:p>
          <a:p>
            <a:endParaRPr lang="fr-FR" sz="2400" dirty="0" smtClean="0"/>
          </a:p>
          <a:p>
            <a:pPr marL="457200" indent="-457200">
              <a:buAutoNum type="arabicPeriod" startAt="4"/>
            </a:pPr>
            <a:r>
              <a:rPr lang="fr-FR" sz="2400" dirty="0" smtClean="0"/>
              <a:t>Utiliser </a:t>
            </a:r>
            <a:r>
              <a:rPr lang="fr-FR" sz="2400" dirty="0"/>
              <a:t>de façon appropriée les balises </a:t>
            </a:r>
            <a:r>
              <a:rPr lang="fr-FR" sz="2400" dirty="0" smtClean="0"/>
              <a:t>d’en-tête du type &lt;h1&gt;       </a:t>
            </a:r>
          </a:p>
          <a:p>
            <a:pPr marL="342900" indent="-342900">
              <a:buFont typeface="+mj-lt"/>
              <a:buAutoNum type="arabicPeriod" startAt="4"/>
            </a:pPr>
            <a:endParaRPr lang="fr-FR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332656"/>
            <a:ext cx="5472608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Référencement Naturel (SEO)</a:t>
            </a:r>
          </a:p>
        </p:txBody>
      </p:sp>
      <p:pic>
        <p:nvPicPr>
          <p:cNvPr id="10" name="Image 9" descr="Google-GOOG--300x1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8640"/>
            <a:ext cx="1708664" cy="1008112"/>
          </a:xfrm>
          <a:prstGeom prst="rect">
            <a:avLst/>
          </a:prstGeom>
        </p:spPr>
      </p:pic>
      <p:pic>
        <p:nvPicPr>
          <p:cNvPr id="2" name="Image 1" descr="gestion-de-contenu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1532737" cy="1350268"/>
          </a:xfrm>
          <a:prstGeom prst="rect">
            <a:avLst/>
          </a:prstGeom>
        </p:spPr>
      </p:pic>
      <p:pic>
        <p:nvPicPr>
          <p:cNvPr id="8" name="Image 7" descr="gestion-de-contenu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84784"/>
            <a:ext cx="1532737" cy="1350268"/>
          </a:xfrm>
          <a:prstGeom prst="rect">
            <a:avLst/>
          </a:prstGeom>
        </p:spPr>
      </p:pic>
      <p:pic>
        <p:nvPicPr>
          <p:cNvPr id="3" name="Image 2" descr="contenu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3176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8CBA25-465E-4538-9C18-4344924CE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professionnel - Moderne</Template>
  <TotalTime>474</TotalTime>
  <Words>727</Words>
  <Application>Microsoft Office PowerPoint</Application>
  <PresentationFormat>Affichage à l'écran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Les moteurs de recherche et le référencement.</vt:lpstr>
      <vt:lpstr>Les recherches sur le référencement ont principalement été dirigée sur le moteur de recherche 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MDF et PFIT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moteurs de recherche et le référencement.</dc:title>
  <dc:creator>Patrick COUTURIER</dc:creator>
  <cp:keywords/>
  <cp:lastModifiedBy>Patrick COUTURIER</cp:lastModifiedBy>
  <cp:revision>87</cp:revision>
  <dcterms:created xsi:type="dcterms:W3CDTF">2017-09-21T11:37:10Z</dcterms:created>
  <dcterms:modified xsi:type="dcterms:W3CDTF">2017-09-22T12:12:03Z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TC300072149990</vt:lpwstr>
  </property>
</Properties>
</file>