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ua DELABROUSSE" initials="HD" lastIdx="1" clrIdx="0">
    <p:extLst>
      <p:ext uri="{19B8F6BF-5375-455C-9EA6-DF929625EA0E}">
        <p15:presenceInfo xmlns:p15="http://schemas.microsoft.com/office/powerpoint/2012/main" userId="Houa DELABROUS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761" autoAdjust="0"/>
  </p:normalViewPr>
  <p:slideViewPr>
    <p:cSldViewPr snapToGrid="0">
      <p:cViewPr varScale="1">
        <p:scale>
          <a:sx n="77" d="100"/>
          <a:sy n="77" d="100"/>
        </p:scale>
        <p:origin x="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21T16:08:04.26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46567-C032-4D92-8DC4-C67E494091DF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78949-839A-44E3-8E33-0112FBD1D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97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L’idée du </a:t>
            </a:r>
            <a:r>
              <a:rPr lang="fr-FR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fr-F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pris naissance en 1990 et surtout en 1991 avec la naissance d’Internet et la mise sur le marché du logiciel CERN.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C’est un procédé consistant à transférer des fichiers ou des bases de données sur des serveurs situés à distance.</a:t>
            </a:r>
            <a:endParaRPr lang="fr-FR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 permet d’accéder sur demande à ces fichiers informatisés utilisables par plusieurs personnes, n'importe où,</a:t>
            </a:r>
            <a:r>
              <a:rPr lang="fr-FR" sz="1200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n'importe quand.</a:t>
            </a:r>
            <a:endParaRPr lang="fr-FR" sz="12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pris de plus en plus d’ampleur notamment avec l’émergence des </a:t>
            </a:r>
            <a:r>
              <a:rPr lang="fr-FR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smartphones</a:t>
            </a:r>
            <a:r>
              <a:rPr lang="fr-F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et des tablettes.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78949-839A-44E3-8E33-0112FBD1DBA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3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Objet d’accès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78949-839A-44E3-8E33-0112FBD1DBA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561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Plusieurs choix de fournisseurs : comme exemple Amazon Cloud Drive, Google Drive,</a:t>
            </a:r>
            <a:r>
              <a:rPr lang="fr-FR" baseline="0" dirty="0" smtClean="0"/>
              <a:t> Box,…</a:t>
            </a:r>
            <a:endParaRPr lang="fr-FR" dirty="0" smtClean="0"/>
          </a:p>
          <a:p>
            <a:r>
              <a:rPr lang="fr-FR" dirty="0" smtClean="0"/>
              <a:t>Dominé</a:t>
            </a:r>
            <a:r>
              <a:rPr lang="fr-FR" baseline="0" dirty="0" smtClean="0"/>
              <a:t> par les géants américains. Un ce démarque, il s’agit d’</a:t>
            </a:r>
            <a:r>
              <a:rPr lang="fr-FR" baseline="0" dirty="0" err="1" smtClean="0"/>
              <a:t>Hubic</a:t>
            </a:r>
            <a:r>
              <a:rPr lang="fr-FR" baseline="0" dirty="0" smtClean="0"/>
              <a:t> qui est français.</a:t>
            </a:r>
          </a:p>
          <a:p>
            <a:r>
              <a:rPr lang="fr-FR" baseline="0" dirty="0" smtClean="0"/>
              <a:t>Offre multiples : exemple : gratuit/payant, le prix, débit, taille du stockage, compatibilité en fonction du système d’exploitation,…</a:t>
            </a:r>
          </a:p>
          <a:p>
            <a:r>
              <a:rPr lang="fr-FR" baseline="0" dirty="0" smtClean="0"/>
              <a:t>Offre adaptés à nos besoins ainsi qu’en fonction de notre matériel.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78949-839A-44E3-8E33-0112FBD1DB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99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Cloud privé</a:t>
            </a:r>
            <a:r>
              <a:rPr lang="fr-FR" baseline="0" dirty="0" smtClean="0"/>
              <a:t> : si le </a:t>
            </a:r>
            <a:r>
              <a:rPr lang="fr-FR" baseline="0" dirty="0" err="1" smtClean="0"/>
              <a:t>cloud</a:t>
            </a:r>
            <a:r>
              <a:rPr lang="fr-FR" baseline="0" dirty="0" smtClean="0"/>
              <a:t> est hébergé par un prestataire, il ne sera accessible que via réseaux sécurisés (VPN) aux utilisateurs qui y auront accès.</a:t>
            </a:r>
          </a:p>
          <a:p>
            <a:r>
              <a:rPr lang="fr-FR" baseline="0" dirty="0" smtClean="0"/>
              <a:t>Cloud hybride : ce qui offre aux entreprises un plus grand niveau de flexibilité.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Cela permet aux entreprises de stocker des données protégées ou avec privilèges dans un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privé, tout en conservant la possibilité d'exploiter les ressources informatiques du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 pour exécuter des applications reposant sur ces données.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78949-839A-44E3-8E33-0112FBD1DB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034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Trafiques d’informations : </a:t>
            </a:r>
          </a:p>
          <a:p>
            <a:r>
              <a:rPr lang="fr-FR" dirty="0" smtClean="0"/>
              <a:t>Aucune</a:t>
            </a:r>
            <a:r>
              <a:rPr lang="fr-FR" baseline="0" dirty="0" smtClean="0"/>
              <a:t> obligation de maintien du service sur le long terme. Exemple CM Backup : stockage </a:t>
            </a:r>
            <a:r>
              <a:rPr lang="fr-FR" baseline="0" dirty="0" err="1" smtClean="0"/>
              <a:t>cloud</a:t>
            </a:r>
            <a:r>
              <a:rPr lang="fr-FR" baseline="0" dirty="0" smtClean="0"/>
              <a:t> pour portable qui ferme le 1</a:t>
            </a:r>
            <a:r>
              <a:rPr lang="fr-FR" baseline="30000" dirty="0" smtClean="0"/>
              <a:t>er</a:t>
            </a:r>
            <a:r>
              <a:rPr lang="fr-FR" baseline="0" dirty="0" smtClean="0"/>
              <a:t> octobre.</a:t>
            </a:r>
          </a:p>
          <a:p>
            <a:r>
              <a:rPr lang="fr-FR" baseline="0" dirty="0" smtClean="0"/>
              <a:t>Cibler par les pirates informatiques car centralisé sur un même endroit.</a:t>
            </a:r>
          </a:p>
          <a:p>
            <a:r>
              <a:rPr lang="fr-FR" baseline="0" dirty="0" err="1" smtClean="0"/>
              <a:t>Patriot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Act</a:t>
            </a:r>
            <a:r>
              <a:rPr lang="fr-FR" baseline="0" dirty="0" smtClean="0"/>
              <a:t> : Loi voté le 06 Octobre 2001 après les attentats du 11 septembre afin de lutter contre le terrorisme. Leur permet de consulter nos données sans notre autorisation.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78949-839A-44E3-8E33-0112FBD1DB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005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78949-839A-44E3-8E33-0112FBD1DBA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00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78949-839A-44E3-8E33-0112FBD1DB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005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78949-839A-44E3-8E33-0112FBD1DBA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0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B61F-9CD4-4050-9C6D-930B5FE48F89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E6F8-701F-4E7D-9437-4C9B700DE0D5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747C-BBBE-4892-B95B-E66E64D1A9F9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73-E942-44F1-8FB7-A1281EB6D395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0889-DC2C-4286-9141-0AC902A8F35B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FD4-D6B1-4EDC-A060-45515D7B61DA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0A4C-3BF6-465C-84EA-B2DFF4140D37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6E64-F2DF-4E87-8D8D-573A4BB972CC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DB50-FC64-4E7F-9DE0-D292BD075595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3B0B-00F9-4B5A-94E4-0FDD03DC007A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38893B1-DCE9-4681-BF41-7BB3923B7526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96242A6-80D2-4487-B593-E912E3A4D1EC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6455" y="700447"/>
            <a:ext cx="8991600" cy="1645920"/>
          </a:xfrm>
        </p:spPr>
        <p:txBody>
          <a:bodyPr/>
          <a:lstStyle/>
          <a:p>
            <a:r>
              <a:rPr lang="fr-FR" dirty="0" smtClean="0"/>
              <a:t>Le Cloud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Présenté par: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Alexandre ANTOINE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Houa DELABROUSSE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824752" y="1755104"/>
            <a:ext cx="10094259" cy="506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 Le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favorise de nouveaux modèles de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développement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rompt avec la méthode traditionnelle enchaînant code,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, intégration, tests, lancement et déploiement.  </a:t>
            </a:r>
          </a:p>
          <a:p>
            <a:pPr algn="just"/>
            <a:r>
              <a:rPr lang="fr-FR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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(Platform as a Service) ; LANSA , 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windowsAzure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 Catégorie de services de Cloud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qui fournit la plateforme et l'environnement informatique nécessaire aux développeurs pour mettre en place leurs différents services et applications sur Internet.  </a:t>
            </a:r>
          </a:p>
          <a:p>
            <a:pPr algn="just"/>
            <a:r>
              <a:rPr lang="fr-FR" sz="1400" u="sng" dirty="0" smtClean="0">
                <a:latin typeface="Times New Roman" pitchFamily="18" charset="0"/>
                <a:cs typeface="Times New Roman" pitchFamily="18" charset="0"/>
              </a:rPr>
              <a:t>Fonctionnalités incluses:</a:t>
            </a:r>
          </a:p>
          <a:p>
            <a:pPr algn="just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Système d'exploitation</a:t>
            </a:r>
          </a:p>
          <a:p>
            <a:pPr algn="just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Environnement de script serveur</a:t>
            </a:r>
          </a:p>
          <a:p>
            <a:pPr algn="just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Système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de gestion de bases de données</a:t>
            </a:r>
          </a:p>
          <a:p>
            <a:pPr algn="just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Logiciel serveur</a:t>
            </a:r>
          </a:p>
          <a:p>
            <a:pPr algn="just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Support</a:t>
            </a:r>
          </a:p>
          <a:p>
            <a:pPr algn="just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Stockage</a:t>
            </a:r>
          </a:p>
          <a:p>
            <a:pPr algn="just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Accès réseau</a:t>
            </a:r>
          </a:p>
          <a:p>
            <a:pPr algn="just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Outils de design et de développement</a:t>
            </a:r>
          </a:p>
          <a:p>
            <a:pPr algn="just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Hébergement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 bwMode="black">
          <a:xfrm>
            <a:off x="1972234" y="470706"/>
            <a:ext cx="8005483" cy="7590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Le </a:t>
            </a:r>
            <a:r>
              <a:rPr lang="fr-FR" dirty="0" err="1" smtClean="0"/>
              <a:t>cloud</a:t>
            </a:r>
            <a:r>
              <a:rPr lang="fr-FR" dirty="0" smtClean="0"/>
              <a:t> et le </a:t>
            </a:r>
            <a:r>
              <a:rPr lang="fr-FR" dirty="0" err="1" smtClean="0"/>
              <a:t>dévelopement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20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824752" y="1755104"/>
            <a:ext cx="10094259" cy="506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Pas besoin d'investir dans une infrastructure physique ;  "louer" une infrastructure virtuelle est avantageux à la fois en termes de coûts et d'un point de vue pratique. </a:t>
            </a:r>
            <a:endParaRPr lang="fr-FR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 besoin d'acheter le matériel et le gérer. </a:t>
            </a:r>
          </a:p>
          <a:p>
            <a:pPr>
              <a:lnSpc>
                <a:spcPct val="80000"/>
              </a:lnSpc>
            </a:pP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Rend le développement accessible aux "non-experts simplement par le navigateur web. Un bon exemple est constitué par les logiciels d'installations blog one-click comme </a:t>
            </a:r>
            <a:r>
              <a:rPr lang="fr-FR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Wordpress</a:t>
            </a: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Adaptabilité ; il est possible de modifier les fonctionnalités en fonction des circonstances.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équipes situées à différents emplacements peuvent travailler 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ensemble.</a:t>
            </a: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 bwMode="black">
          <a:xfrm>
            <a:off x="1972234" y="470706"/>
            <a:ext cx="8005483" cy="7590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 cloud et le </a:t>
            </a:r>
            <a:r>
              <a:rPr lang="fr-FR" dirty="0" err="1"/>
              <a:t>dévelopement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9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6033" y="470706"/>
            <a:ext cx="7729728" cy="759004"/>
          </a:xfrm>
        </p:spPr>
        <p:txBody>
          <a:bodyPr/>
          <a:lstStyle/>
          <a:p>
            <a:r>
              <a:rPr lang="fr-FR" dirty="0" smtClean="0"/>
              <a:t>Qu’est-ce que le </a:t>
            </a:r>
            <a:r>
              <a:rPr lang="fr-FR" dirty="0" err="1" smtClean="0"/>
              <a:t>cloud</a:t>
            </a:r>
            <a:r>
              <a:rPr lang="fr-FR" dirty="0" smtClean="0"/>
              <a:t> ?</a:t>
            </a:r>
            <a:endParaRPr lang="fr-FR" dirty="0"/>
          </a:p>
        </p:txBody>
      </p:sp>
      <p:pic>
        <p:nvPicPr>
          <p:cNvPr id="4" name="Espace réservé du contenu 3" descr="https://upload.wikimedia.org/wikipedia/commons/thumb/9/93/Nuage33.png/400px-Nuage33.png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3393" y="1850149"/>
            <a:ext cx="3617463" cy="31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202621" y="2133600"/>
            <a:ext cx="6022427" cy="3801035"/>
          </a:xfrm>
        </p:spPr>
        <p:txBody>
          <a:bodyPr>
            <a:normAutofit/>
          </a:bodyPr>
          <a:lstStyle/>
          <a:p>
            <a:pPr algn="just"/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L’idée du 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 </a:t>
            </a:r>
            <a:r>
              <a:rPr lang="fr-FR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» 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pris naissance en 1990 et surtout en 1991 avec la naissance d’Internet et la mise sur le marché du logiciel CERN.</a:t>
            </a:r>
          </a:p>
          <a:p>
            <a:pPr algn="just"/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Procédé consistant à transférer des fichiers ou des bases 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données sur des serveurs situés à </a:t>
            </a: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distance.</a:t>
            </a:r>
          </a:p>
          <a:p>
            <a:pPr algn="just"/>
            <a:endParaRPr lang="fr-F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Accéder sur demande à ces fichiers informatisés utilisables par plusieurs personnes </a:t>
            </a:r>
            <a:r>
              <a:rPr lang="fr-FR" sz="14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n'importe </a:t>
            </a:r>
            <a:r>
              <a:rPr lang="fr-FR" sz="1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où</a:t>
            </a: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4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n'importe quand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fr-FR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pris de plus en plus d’ampleur notamment avec </a:t>
            </a: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l’émergence des smartphones et des 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tablettes.</a:t>
            </a: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12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35731" y="1335741"/>
            <a:ext cx="9379956" cy="4917914"/>
          </a:xfrm>
        </p:spPr>
        <p:txBody>
          <a:bodyPr>
            <a:normAutofit/>
          </a:bodyPr>
          <a:lstStyle/>
          <a:p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Stocker, sauvegarder et récupérer des 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données</a:t>
            </a:r>
          </a:p>
          <a:p>
            <a:pPr algn="just"/>
            <a:endParaRPr lang="fr-FR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Héberger des sites web et des 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blogs</a:t>
            </a:r>
          </a:p>
          <a:p>
            <a:pPr algn="just"/>
            <a:endParaRPr lang="fr-FR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Diffuser du contenu audio et vidéo, des logiciels à la demande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fr-FR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Créer </a:t>
            </a: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 des 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 algn="just"/>
            <a:endParaRPr lang="fr-FR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Analyser </a:t>
            </a: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 données pour en tirer des informations et faire des 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prévisions</a:t>
            </a:r>
          </a:p>
          <a:p>
            <a:pPr algn="just"/>
            <a:endParaRPr lang="fr-FR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Recourir à des logiciels en 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ligne</a:t>
            </a: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 pas avoir à investir régulièrement pour augmenter les capacités de stockage</a:t>
            </a: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 bwMode="black">
          <a:xfrm>
            <a:off x="2126033" y="470706"/>
            <a:ext cx="7729728" cy="7590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Quel est son usage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5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73256" y="2404962"/>
            <a:ext cx="4649725" cy="3101982"/>
          </a:xfrm>
        </p:spPr>
        <p:txBody>
          <a:bodyPr>
            <a:normAutofit/>
          </a:bodyPr>
          <a:lstStyle/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Objet d’accès :</a:t>
            </a:r>
          </a:p>
          <a:p>
            <a:pPr algn="just"/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Connexion internet :</a:t>
            </a: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 : </a:t>
            </a: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 bwMode="black">
          <a:xfrm>
            <a:off x="1813560" y="470706"/>
            <a:ext cx="8366760" cy="7590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De quoi a-t-on besoin pour utiliser le </a:t>
            </a:r>
            <a:r>
              <a:rPr lang="fr-FR" dirty="0" err="1" smtClean="0"/>
              <a:t>cloud</a:t>
            </a:r>
            <a:r>
              <a:rPr lang="fr-FR" dirty="0" smtClean="0"/>
              <a:t> ?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76" y="1722622"/>
            <a:ext cx="1639702" cy="114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1" t="15889" r="19877" b="15240"/>
          <a:stretch/>
        </p:blipFill>
        <p:spPr bwMode="auto">
          <a:xfrm flipH="1">
            <a:off x="9359292" y="2187269"/>
            <a:ext cx="598230" cy="6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59" y="2221237"/>
            <a:ext cx="1018778" cy="61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20" y="3276642"/>
            <a:ext cx="742023" cy="67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6" b="41746"/>
          <a:stretch/>
        </p:blipFill>
        <p:spPr bwMode="auto">
          <a:xfrm>
            <a:off x="7895441" y="3488500"/>
            <a:ext cx="120015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7" t="32508" r="17338" b="33897"/>
          <a:stretch/>
        </p:blipFill>
        <p:spPr bwMode="auto">
          <a:xfrm>
            <a:off x="3791397" y="3417954"/>
            <a:ext cx="982730" cy="39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2" y="3207888"/>
            <a:ext cx="622257" cy="65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97" y="4506483"/>
            <a:ext cx="1785175" cy="71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" t="31000" r="5078" b="23188"/>
          <a:stretch/>
        </p:blipFill>
        <p:spPr bwMode="auto">
          <a:xfrm>
            <a:off x="6531320" y="4570334"/>
            <a:ext cx="1964196" cy="40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292" y="4268205"/>
            <a:ext cx="933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81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7385" y="430302"/>
            <a:ext cx="7729728" cy="804731"/>
          </a:xfrm>
        </p:spPr>
        <p:txBody>
          <a:bodyPr/>
          <a:lstStyle/>
          <a:p>
            <a:r>
              <a:rPr lang="fr-FR" dirty="0" smtClean="0"/>
              <a:t>Les fournisseurs</a:t>
            </a:r>
            <a:endParaRPr lang="fr-FR" dirty="0"/>
          </a:p>
        </p:txBody>
      </p:sp>
      <p:pic>
        <p:nvPicPr>
          <p:cNvPr id="8" name="Image 7" descr="Cloud Tableau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" t="6522" r="19380" b="3655"/>
          <a:stretch/>
        </p:blipFill>
        <p:spPr bwMode="auto">
          <a:xfrm>
            <a:off x="3983468" y="1636882"/>
            <a:ext cx="7179337" cy="45435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361991" y="2315998"/>
            <a:ext cx="3421115" cy="2856637"/>
          </a:xfrm>
        </p:spPr>
        <p:txBody>
          <a:bodyPr>
            <a:normAutofit/>
          </a:bodyPr>
          <a:lstStyle/>
          <a:p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Plusieurs choix de fournisseurs</a:t>
            </a:r>
          </a:p>
          <a:p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Dominé par les géants Américains</a:t>
            </a:r>
          </a:p>
          <a:p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Offres multiples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208059" y="1852111"/>
            <a:ext cx="5624703" cy="362673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931559" y="1645920"/>
            <a:ext cx="4276935" cy="501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clouds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publics :</a:t>
            </a:r>
          </a:p>
          <a:p>
            <a:pPr marL="0" indent="0" algn="just">
              <a:buNone/>
            </a:pP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Tout 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matériel, tous les logiciels et toute l’infrastructure sont la propriété du fournisseur du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Vous accédez à ces services et vous gérez votre compte par l’intermédiaire d’un navigateur web</a:t>
            </a: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clouds</a:t>
            </a:r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privé :</a:t>
            </a:r>
          </a:p>
          <a:p>
            <a:pPr marL="0" indent="0" algn="just">
              <a:buNone/>
            </a:pP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Exploité par des entreprises ou organisations </a:t>
            </a:r>
          </a:p>
          <a:p>
            <a:pPr marL="0" indent="0" algn="just">
              <a:buNone/>
            </a:pP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Sécurité plus importante des données.</a:t>
            </a:r>
          </a:p>
          <a:p>
            <a:pPr marL="0" indent="0" algn="just">
              <a:buNone/>
            </a:pP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clouds</a:t>
            </a:r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hybride :</a:t>
            </a:r>
          </a:p>
          <a:p>
            <a:pPr marL="0" indent="0" algn="just">
              <a:buNone/>
            </a:pP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mixte entre le privé et le public</a:t>
            </a:r>
          </a:p>
          <a:p>
            <a:pPr marL="0" indent="0" algn="just">
              <a:buNone/>
            </a:pP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 aux données et aux applications de passer du </a:t>
            </a:r>
            <a:r>
              <a:rPr lang="fr-FR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privé au public</a:t>
            </a:r>
          </a:p>
          <a:p>
            <a:pPr marL="0" indent="0">
              <a:buNone/>
            </a:pPr>
            <a:endParaRPr lang="fr-FR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 bwMode="black">
          <a:xfrm>
            <a:off x="2126033" y="470706"/>
            <a:ext cx="7729728" cy="7590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types de déploiement « </a:t>
            </a:r>
            <a:r>
              <a:rPr lang="fr-FR" dirty="0" err="1"/>
              <a:t>cloud</a:t>
            </a:r>
            <a:r>
              <a:rPr lang="fr-FR" dirty="0"/>
              <a:t> »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r="43795"/>
          <a:stretch/>
        </p:blipFill>
        <p:spPr bwMode="auto">
          <a:xfrm>
            <a:off x="7381522" y="2169737"/>
            <a:ext cx="2916000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3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9350" y="1981200"/>
            <a:ext cx="4270247" cy="4507047"/>
          </a:xfrm>
        </p:spPr>
        <p:txBody>
          <a:bodyPr>
            <a:noAutofit/>
          </a:bodyPr>
          <a:lstStyle/>
          <a:p>
            <a:pPr algn="just"/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Patriot</a:t>
            </a: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Permet </a:t>
            </a: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 gouvernement 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américain de </a:t>
            </a: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consulter toutes les données des utilisateurs sans leur autorisation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fr-FR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Solutions </a:t>
            </a: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offrant de meilleures garanties de sécurité et de confidentialité tels que le français </a:t>
            </a:r>
            <a:r>
              <a:rPr lang="fr-FR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HubiC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ils offrent des outils de sécurité avancés tels que des clés de chiffrement personnelles. </a:t>
            </a:r>
          </a:p>
          <a:p>
            <a:pPr marL="0" indent="0" algn="just">
              <a:buNone/>
            </a:pPr>
            <a:endParaRPr lang="fr-FR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vitesse de transfert est bien moins rapide et stable </a:t>
            </a:r>
          </a:p>
          <a:p>
            <a:pPr algn="just"/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030942" y="2034988"/>
            <a:ext cx="4778388" cy="380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Trafiques d’informations</a:t>
            </a:r>
          </a:p>
          <a:p>
            <a:pPr algn="just"/>
            <a:endParaRPr lang="fr-FR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Aucune obligation de maintient du service sur le long </a:t>
            </a: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terme</a:t>
            </a:r>
          </a:p>
          <a:p>
            <a:pPr algn="just"/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Risques de cyberattaque</a:t>
            </a:r>
          </a:p>
          <a:p>
            <a:pPr algn="just"/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Qualité du réseau des services Cloud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 bwMode="black">
          <a:xfrm>
            <a:off x="2126033" y="470706"/>
            <a:ext cx="7729728" cy="7590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Risques et inconvénients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0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30306" y="2267712"/>
            <a:ext cx="6239435" cy="4133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Elles sont stockées dans 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d'immenses data </a:t>
            </a: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 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répartis sur quatre continents.  (Dublin Microsoft et </a:t>
            </a: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Google) mais 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rien ne dit que c'est là que vont les données européennes : elles peuvent très bien être stockées sur le territoire </a:t>
            </a: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américain.</a:t>
            </a:r>
          </a:p>
          <a:p>
            <a:pPr algn="just"/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Elles  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peuvent également avoir été copiées dans plusieurs centres, pour éviter qu'elles soient perdues en cas </a:t>
            </a: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d'incident.</a:t>
            </a:r>
          </a:p>
          <a:p>
            <a:pPr algn="just"/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lois sur la vie privée sont plus ou moins souples selon les pays, et rien ne garantit que des données confidentielles en France le soient </a:t>
            </a: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ailleurs.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 bwMode="black">
          <a:xfrm>
            <a:off x="1972234" y="470706"/>
            <a:ext cx="8005483" cy="7590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Que deviennent ces données ?</a:t>
            </a:r>
            <a:endParaRPr lang="fr-FR" dirty="0"/>
          </a:p>
        </p:txBody>
      </p:sp>
      <p:pic>
        <p:nvPicPr>
          <p:cNvPr id="1026" name="Picture 2" descr="Eirgrid dit qu'il a des enquêtes sur les installations de données sur la table qui nécessiterait une autre puissance de 1000 MW d'énergie à partir de 2019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22" y="2267712"/>
            <a:ext cx="4848051" cy="258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0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3"/>
          <p:cNvSpPr>
            <a:spLocks noGrp="1"/>
          </p:cNvSpPr>
          <p:nvPr>
            <p:ph sz="half" idx="2"/>
          </p:nvPr>
        </p:nvSpPr>
        <p:spPr>
          <a:xfrm>
            <a:off x="632778" y="845376"/>
            <a:ext cx="10705782" cy="423868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 Solutions</a:t>
            </a:r>
            <a:endParaRPr lang="fr-F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Crypter les documents sensibles </a:t>
            </a:r>
            <a:r>
              <a:rPr lang="fr-FR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 de les stocker en ligne et de transmettre le mot de passe pour le décrypter par un autre canal, comme un SMS». </a:t>
            </a:r>
            <a:r>
              <a:rPr lang="fr-FR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TrueCrypt</a:t>
            </a:r>
            <a:r>
              <a:rPr lang="fr-FR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VeraCrypt</a:t>
            </a:r>
            <a:r>
              <a:rPr lang="fr-FR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Ghostscript</a:t>
            </a: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/>
            <a:endParaRPr lang="fr-FR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coffre-fort numérique </a:t>
            </a:r>
          </a:p>
          <a:p>
            <a:pPr algn="just" eaLnBrk="1" hangingPunct="1"/>
            <a:r>
              <a:rPr lang="fr-FR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plupart des banques proposent des </a:t>
            </a:r>
            <a:r>
              <a:rPr lang="fr-FR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clouds</a:t>
            </a:r>
            <a:r>
              <a:rPr lang="fr-FR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sécurisés, pour stocker principalement des documents administratifs</a:t>
            </a: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endParaRPr lang="fr-FR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fr-FR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son ordinateur en Cloud </a:t>
            </a:r>
          </a:p>
          <a:p>
            <a:pPr marL="0" indent="0" algn="just" eaLnBrk="1" hangingPunct="1">
              <a:buNone/>
            </a:pP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Daemon </a:t>
            </a:r>
            <a:r>
              <a:rPr lang="fr-FR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r>
              <a:rPr lang="fr-FR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 eaLnBrk="1" hangingPunct="1">
              <a:buNone/>
            </a:pP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39189" y="5741988"/>
            <a:ext cx="9646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Cloud n'étant pas infaillible, toute donnée potentiellement sensible ne devrait pas s'y trouver </a:t>
            </a:r>
          </a:p>
        </p:txBody>
      </p:sp>
    </p:spTree>
    <p:extLst>
      <p:ext uri="{BB962C8B-B14F-4D97-AF65-F5344CB8AC3E}">
        <p14:creationId xmlns:p14="http://schemas.microsoft.com/office/powerpoint/2010/main" val="370640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675</TotalTime>
  <Words>786</Words>
  <Application>Microsoft Office PowerPoint</Application>
  <PresentationFormat>Grand écran</PresentationFormat>
  <Paragraphs>144</Paragraphs>
  <Slides>11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Wingdings</vt:lpstr>
      <vt:lpstr>Parcel</vt:lpstr>
      <vt:lpstr>Le Cloud</vt:lpstr>
      <vt:lpstr>Qu’est-ce que le cloud ?</vt:lpstr>
      <vt:lpstr>Présentation PowerPoint</vt:lpstr>
      <vt:lpstr>Présentation PowerPoint</vt:lpstr>
      <vt:lpstr>Les fournisseurs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MDF et PFIT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Cloud</dc:title>
  <dc:creator>Houa DELABROUSSE</dc:creator>
  <cp:lastModifiedBy>Alexandre ANTOINE</cp:lastModifiedBy>
  <cp:revision>83</cp:revision>
  <dcterms:created xsi:type="dcterms:W3CDTF">2017-09-21T13:03:32Z</dcterms:created>
  <dcterms:modified xsi:type="dcterms:W3CDTF">2017-09-22T14:33:52Z</dcterms:modified>
</cp:coreProperties>
</file>