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80" r:id="rId4"/>
    <p:sldId id="281" r:id="rId5"/>
    <p:sldId id="258" r:id="rId6"/>
    <p:sldId id="262" r:id="rId7"/>
    <p:sldId id="266" r:id="rId8"/>
    <p:sldId id="276" r:id="rId9"/>
    <p:sldId id="277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3141C62-B6A3-4C57-B2A3-1349C0DE2CD8}">
          <p14:sldIdLst>
            <p14:sldId id="256"/>
            <p14:sldId id="261"/>
            <p14:sldId id="280"/>
            <p14:sldId id="281"/>
            <p14:sldId id="258"/>
            <p14:sldId id="262"/>
            <p14:sldId id="266"/>
            <p14:sldId id="276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2124" y="-7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A3091-9CCC-4AF7-BBB5-41688C15FE91}" type="datetimeFigureOut">
              <a:rPr lang="fr-FR" smtClean="0"/>
              <a:pPr/>
              <a:t>22/09/2017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60651-0ABC-4407-9DDB-125F3665A3E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553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0651-0ABC-4407-9DDB-125F3665A3EB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399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3DE9-6ECE-4D71-90B0-72F14262A941}" type="datetime1">
              <a:rPr lang="fr-FR" smtClean="0"/>
              <a:pPr/>
              <a:t>22/09/2017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B18A-BC36-4268-8263-6D6A73E2A12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52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7086-B5F2-47B4-8C38-A7D18393D9D1}" type="datetime1">
              <a:rPr lang="fr-FR" smtClean="0"/>
              <a:pPr/>
              <a:t>22/09/2017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B18A-BC36-4268-8263-6D6A73E2A12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34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D7E0-BC6F-4E94-8301-BD41BF11EC7D}" type="datetime1">
              <a:rPr lang="fr-FR" smtClean="0"/>
              <a:pPr/>
              <a:t>22/09/2017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B18A-BC36-4268-8263-6D6A73E2A12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69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A038-AEAC-430A-B72A-4BF512062921}" type="datetime1">
              <a:rPr lang="fr-FR" smtClean="0"/>
              <a:pPr/>
              <a:t>22/09/2017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B18A-BC36-4268-8263-6D6A73E2A12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33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5E72-51CB-4F86-9B64-619D61D55D0F}" type="datetime1">
              <a:rPr lang="fr-FR" smtClean="0"/>
              <a:pPr/>
              <a:t>22/09/2017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B18A-BC36-4268-8263-6D6A73E2A12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92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56FB-0C30-47D6-877A-86AC83C3862E}" type="datetime1">
              <a:rPr lang="fr-FR" smtClean="0"/>
              <a:pPr/>
              <a:t>22/09/2017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B18A-BC36-4268-8263-6D6A73E2A12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55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D3F7-223D-43D8-8BBD-17F2BE98A1BF}" type="datetime1">
              <a:rPr lang="fr-FR" smtClean="0"/>
              <a:pPr/>
              <a:t>22/09/2017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B18A-BC36-4268-8263-6D6A73E2A12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76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FD77-E67D-4173-8E5C-54D30957EC79}" type="datetime1">
              <a:rPr lang="fr-FR" smtClean="0"/>
              <a:pPr/>
              <a:t>22/09/2017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B18A-BC36-4268-8263-6D6A73E2A12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22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89C4-E1C1-4053-AC60-B49699F3B757}" type="datetime1">
              <a:rPr lang="fr-FR" smtClean="0"/>
              <a:pPr/>
              <a:t>22/09/2017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B18A-BC36-4268-8263-6D6A73E2A12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19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4D425-3F6A-43BD-A53A-93040240DDDC}" type="datetime1">
              <a:rPr lang="fr-FR" smtClean="0"/>
              <a:pPr/>
              <a:t>22/09/2017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B18A-BC36-4268-8263-6D6A73E2A12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81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7408-5D0B-4BB8-B1A7-0F46D862D1AB}" type="datetime1">
              <a:rPr lang="fr-FR" smtClean="0"/>
              <a:pPr/>
              <a:t>22/09/2017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B18A-BC36-4268-8263-6D6A73E2A12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39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2F2DF-E296-41ED-A2A3-D34CE13012AE}" type="datetime1">
              <a:rPr lang="fr-FR" smtClean="0"/>
              <a:pPr/>
              <a:t>22/09/2017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CB18A-BC36-4268-8263-6D6A73E2A12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8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maisondelaformation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fr.wikipedia.org/wiki/Hypertext_Markup_Languag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02369" y="548680"/>
            <a:ext cx="7772400" cy="1470025"/>
          </a:xfrm>
        </p:spPr>
        <p:txBody>
          <a:bodyPr>
            <a:normAutofit/>
          </a:bodyPr>
          <a:lstStyle/>
          <a:p>
            <a:r>
              <a:rPr lang="fr-FR" sz="6600" b="1" dirty="0" smtClean="0">
                <a:cs typeface="Aharoni" pitchFamily="2" charset="-79"/>
              </a:rPr>
              <a:t>Les navigateurs</a:t>
            </a:r>
            <a:endParaRPr lang="fr-FR" sz="6600" b="1" dirty="0">
              <a:cs typeface="Aharoni" pitchFamily="2" charset="-79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31640" y="2564904"/>
            <a:ext cx="6480720" cy="1104528"/>
          </a:xfrm>
        </p:spPr>
        <p:txBody>
          <a:bodyPr/>
          <a:lstStyle/>
          <a:p>
            <a:r>
              <a:rPr lang="fr-FR" dirty="0" smtClean="0"/>
              <a:t>Gabriel &amp; Pierre-Alain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33056"/>
            <a:ext cx="8572500" cy="30861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B18A-BC36-4268-8263-6D6A73E2A120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69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87210">
            <a:off x="-168114" y="-1014262"/>
            <a:ext cx="8786992" cy="25382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fr-FR" dirty="0" smtClean="0">
                <a:latin typeface="Berlin Sans FB" pitchFamily="34" charset="0"/>
              </a:rPr>
              <a:t>Qu’est ce qu’un navigateur ?</a:t>
            </a:r>
            <a:endParaRPr lang="fr-FR" dirty="0">
              <a:latin typeface="Berlin Sans FB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1560" y="1772816"/>
            <a:ext cx="8532440" cy="1804849"/>
          </a:xfrm>
        </p:spPr>
        <p:txBody>
          <a:bodyPr>
            <a:normAutofit/>
          </a:bodyPr>
          <a:lstStyle/>
          <a:p>
            <a:r>
              <a:rPr lang="fr-FR" sz="2800" dirty="0" smtClean="0"/>
              <a:t>Logiciel permettant </a:t>
            </a:r>
            <a:r>
              <a:rPr lang="fr-FR" sz="2800" dirty="0"/>
              <a:t>d'afficher des sites </a:t>
            </a:r>
            <a:r>
              <a:rPr lang="fr-FR" sz="2800" dirty="0" smtClean="0"/>
              <a:t>Internet par le biais de liens hypertextes </a:t>
            </a:r>
          </a:p>
          <a:p>
            <a:pPr>
              <a:buNone/>
            </a:pPr>
            <a:r>
              <a:rPr lang="fr-FR" sz="2800" dirty="0" smtClean="0"/>
              <a:t>			Ex: </a:t>
            </a:r>
            <a:r>
              <a:rPr lang="fr-FR" sz="2800" dirty="0" smtClean="0">
                <a:hlinkClick r:id="rId2"/>
              </a:rPr>
              <a:t>http://www.maisondelaformation.net/</a:t>
            </a:r>
            <a:endParaRPr lang="fr-FR" sz="2800" dirty="0" smtClean="0"/>
          </a:p>
          <a:p>
            <a:endParaRPr lang="fr-FR" sz="2800" dirty="0" smtClean="0"/>
          </a:p>
          <a:p>
            <a:endParaRPr lang="fr-FR" sz="2800" dirty="0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B18A-BC36-4268-8263-6D6A73E2A120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265620"/>
            <a:ext cx="6480720" cy="340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7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 rot="187210">
            <a:off x="-168114" y="-1014262"/>
            <a:ext cx="8786992" cy="25382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15" y="1793453"/>
            <a:ext cx="792088" cy="792088"/>
          </a:xfrm>
        </p:spPr>
      </p:pic>
      <p:sp>
        <p:nvSpPr>
          <p:cNvPr id="6" name="ZoneTexte 5"/>
          <p:cNvSpPr txBox="1"/>
          <p:nvPr/>
        </p:nvSpPr>
        <p:spPr>
          <a:xfrm>
            <a:off x="1547664" y="1556792"/>
            <a:ext cx="74168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Chrome</a:t>
            </a:r>
            <a:r>
              <a:rPr lang="fr-FR" sz="2000" dirty="0"/>
              <a:t> </a:t>
            </a:r>
            <a:r>
              <a:rPr lang="fr-FR" sz="2000" dirty="0" smtClean="0"/>
              <a:t>: </a:t>
            </a:r>
          </a:p>
          <a:p>
            <a:pPr>
              <a:buFont typeface="Arial" pitchFamily="34" charset="0"/>
              <a:buChar char="•"/>
            </a:pPr>
            <a:r>
              <a:rPr lang="fr-FR" sz="2000" dirty="0" smtClean="0"/>
              <a:t>gère </a:t>
            </a:r>
            <a:r>
              <a:rPr lang="fr-FR" sz="2000" dirty="0"/>
              <a:t>tous les plug in, extensions, </a:t>
            </a:r>
            <a:r>
              <a:rPr lang="fr-FR" sz="2000" dirty="0" smtClean="0"/>
              <a:t>onglets. </a:t>
            </a:r>
          </a:p>
          <a:p>
            <a:pPr>
              <a:buFont typeface="Arial" pitchFamily="34" charset="0"/>
              <a:buChar char="•"/>
            </a:pPr>
            <a:r>
              <a:rPr lang="fr-FR" sz="2000" dirty="0" smtClean="0"/>
              <a:t>Si </a:t>
            </a:r>
            <a:r>
              <a:rPr lang="fr-FR" sz="2000" dirty="0"/>
              <a:t>quelque chose plante, </a:t>
            </a:r>
            <a:r>
              <a:rPr lang="fr-FR" sz="2000" dirty="0" smtClean="0"/>
              <a:t>ce </a:t>
            </a:r>
            <a:r>
              <a:rPr lang="fr-FR" sz="2000" dirty="0"/>
              <a:t>n'est pas tout le navigateur qui </a:t>
            </a:r>
            <a:r>
              <a:rPr lang="fr-FR" sz="2000" dirty="0" smtClean="0"/>
              <a:t>plante</a:t>
            </a:r>
          </a:p>
          <a:p>
            <a:pPr>
              <a:buFont typeface="Arial" pitchFamily="34" charset="0"/>
              <a:buChar char="•"/>
            </a:pPr>
            <a:r>
              <a:rPr lang="fr-FR" sz="2000" dirty="0" smtClean="0"/>
              <a:t>fonction </a:t>
            </a:r>
            <a:r>
              <a:rPr lang="fr-FR" sz="2000" dirty="0"/>
              <a:t>de </a:t>
            </a:r>
            <a:r>
              <a:rPr lang="fr-FR" sz="2000" dirty="0" smtClean="0"/>
              <a:t>pré chargement </a:t>
            </a:r>
            <a:r>
              <a:rPr lang="fr-FR" sz="2000" dirty="0"/>
              <a:t>des pages, ce qui utilise beaucoup de RAM</a:t>
            </a:r>
          </a:p>
        </p:txBody>
      </p:sp>
      <p:pic>
        <p:nvPicPr>
          <p:cNvPr id="9" name="Espace réservé du contenu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86" y="3380697"/>
            <a:ext cx="840391" cy="840391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522512" y="3356992"/>
            <a:ext cx="6721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Internet explorer </a:t>
            </a:r>
            <a:r>
              <a:rPr lang="fr-FR" sz="20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fr-FR" sz="2000" dirty="0" smtClean="0"/>
              <a:t>occupe </a:t>
            </a:r>
            <a:r>
              <a:rPr lang="fr-FR" sz="2000" dirty="0"/>
              <a:t>le </a:t>
            </a:r>
            <a:r>
              <a:rPr lang="fr-FR" sz="2000" dirty="0" smtClean="0"/>
              <a:t>marché avec Microsoft. </a:t>
            </a:r>
          </a:p>
          <a:p>
            <a:pPr>
              <a:buFont typeface="Arial" pitchFamily="34" charset="0"/>
              <a:buChar char="•"/>
            </a:pPr>
            <a:r>
              <a:rPr lang="fr-FR" sz="2000" dirty="0" smtClean="0"/>
              <a:t>Sortir </a:t>
            </a:r>
            <a:r>
              <a:rPr lang="fr-FR" sz="2000" dirty="0"/>
              <a:t>le plus vite possible une version, et l'améliorer par la suite.</a:t>
            </a:r>
          </a:p>
        </p:txBody>
      </p:sp>
      <p:pic>
        <p:nvPicPr>
          <p:cNvPr id="12" name="Espace réservé du contenu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61" y="4602854"/>
            <a:ext cx="842370" cy="84237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524248" y="4797152"/>
            <a:ext cx="686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/>
              <a:t>Firefox</a:t>
            </a:r>
            <a:r>
              <a:rPr lang="fr-FR" sz="2000" dirty="0" smtClean="0"/>
              <a:t> : </a:t>
            </a:r>
            <a:r>
              <a:rPr lang="fr-FR" sz="2000" dirty="0"/>
              <a:t>trouve </a:t>
            </a:r>
            <a:r>
              <a:rPr lang="fr-FR" sz="2000" dirty="0" smtClean="0"/>
              <a:t>son intérêt dans </a:t>
            </a:r>
            <a:r>
              <a:rPr lang="fr-FR" sz="2000" dirty="0"/>
              <a:t>les plugins qui lui sont rattachés.</a:t>
            </a:r>
          </a:p>
        </p:txBody>
      </p:sp>
      <p:pic>
        <p:nvPicPr>
          <p:cNvPr id="15" name="Espace réservé du contenu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85" y="5609877"/>
            <a:ext cx="1068271" cy="1068271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1538875" y="5745450"/>
            <a:ext cx="6993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Safari </a:t>
            </a:r>
            <a:r>
              <a:rPr lang="fr-FR" sz="2000" dirty="0" smtClean="0"/>
              <a:t>: stable </a:t>
            </a:r>
            <a:r>
              <a:rPr lang="fr-FR" sz="2000" dirty="0"/>
              <a:t>sur </a:t>
            </a:r>
            <a:r>
              <a:rPr lang="fr-FR" sz="2000" dirty="0" smtClean="0"/>
              <a:t>mac, </a:t>
            </a:r>
            <a:r>
              <a:rPr lang="fr-FR" sz="2000" dirty="0"/>
              <a:t>il se synchronise facilement avec les produits </a:t>
            </a:r>
            <a:r>
              <a:rPr lang="fr-FR" sz="2000" dirty="0" smtClean="0"/>
              <a:t>Apple</a:t>
            </a:r>
            <a:r>
              <a:rPr lang="fr-FR" sz="2000" dirty="0"/>
              <a:t>.</a:t>
            </a:r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dirty="0" smtClean="0">
                <a:latin typeface="Arial Rounded MT Bold" pitchFamily="34" charset="0"/>
              </a:rPr>
              <a:t>Les plus utilisés</a:t>
            </a:r>
            <a:endParaRPr lang="fr-FR" dirty="0">
              <a:latin typeface="Arial Rounded MT Bold" pitchFamily="34" charset="0"/>
            </a:endParaRPr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B18A-BC36-4268-8263-6D6A73E2A120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65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3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rot="187210">
            <a:off x="-168114" y="-1014262"/>
            <a:ext cx="8786992" cy="2538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>
                <a:latin typeface="Arial Rounded MT Bold" pitchFamily="34" charset="0"/>
              </a:rPr>
              <a:t>Navigateurs</a:t>
            </a:r>
            <a:r>
              <a:rPr lang="fr-FR" dirty="0" smtClean="0"/>
              <a:t> </a:t>
            </a:r>
            <a:r>
              <a:rPr lang="fr-FR" sz="4000" dirty="0">
                <a:latin typeface="Arial Rounded MT Bold" pitchFamily="34" charset="0"/>
              </a:rPr>
              <a:t>Alternatifs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2060848"/>
            <a:ext cx="7200800" cy="4464496"/>
          </a:xfrm>
        </p:spPr>
        <p:txBody>
          <a:bodyPr>
            <a:normAutofit fontScale="92500" lnSpcReduction="10000"/>
          </a:bodyPr>
          <a:lstStyle/>
          <a:p>
            <a:r>
              <a:rPr lang="fr-FR" sz="3000" dirty="0" err="1" smtClean="0"/>
              <a:t>Torch</a:t>
            </a:r>
            <a:r>
              <a:rPr lang="fr-FR" sz="3000" dirty="0" smtClean="0"/>
              <a:t> </a:t>
            </a:r>
            <a:r>
              <a:rPr lang="fr-FR" sz="3000" dirty="0"/>
              <a:t>Web Browser</a:t>
            </a:r>
          </a:p>
          <a:p>
            <a:r>
              <a:rPr lang="fr-FR" sz="3000" dirty="0" err="1"/>
              <a:t>Lunascape</a:t>
            </a:r>
            <a:endParaRPr lang="fr-FR" sz="3000" dirty="0"/>
          </a:p>
          <a:p>
            <a:r>
              <a:rPr lang="fr-FR" sz="3000" dirty="0" err="1"/>
              <a:t>Comodo</a:t>
            </a:r>
            <a:r>
              <a:rPr lang="fr-FR" sz="3000" dirty="0"/>
              <a:t> </a:t>
            </a:r>
            <a:r>
              <a:rPr lang="fr-FR" sz="3000" dirty="0" err="1"/>
              <a:t>IceDragon</a:t>
            </a:r>
            <a:endParaRPr lang="fr-FR" sz="3000" dirty="0"/>
          </a:p>
          <a:p>
            <a:r>
              <a:rPr lang="fr-FR" sz="3000" dirty="0"/>
              <a:t>Vivaldi</a:t>
            </a:r>
          </a:p>
          <a:p>
            <a:r>
              <a:rPr lang="fr-FR" sz="3000" dirty="0" err="1"/>
              <a:t>SeaMonkey</a:t>
            </a:r>
            <a:endParaRPr lang="fr-FR" sz="3000" dirty="0"/>
          </a:p>
          <a:p>
            <a:r>
              <a:rPr lang="fr-FR" sz="3000" dirty="0" err="1"/>
              <a:t>Midori</a:t>
            </a:r>
            <a:endParaRPr lang="fr-FR" sz="3000" dirty="0"/>
          </a:p>
          <a:p>
            <a:r>
              <a:rPr lang="fr-FR" sz="3000" dirty="0" err="1"/>
              <a:t>Maxthon</a:t>
            </a:r>
            <a:endParaRPr lang="fr-FR" sz="3000" dirty="0"/>
          </a:p>
          <a:p>
            <a:r>
              <a:rPr lang="fr-FR" sz="3000" dirty="0"/>
              <a:t>Epic </a:t>
            </a:r>
            <a:r>
              <a:rPr lang="fr-FR" sz="3000" dirty="0" err="1"/>
              <a:t>Privacy</a:t>
            </a:r>
            <a:r>
              <a:rPr lang="fr-FR" sz="3000" dirty="0"/>
              <a:t> </a:t>
            </a:r>
            <a:r>
              <a:rPr lang="fr-FR" sz="3000" dirty="0" smtClean="0"/>
              <a:t>Browser</a:t>
            </a:r>
          </a:p>
          <a:p>
            <a:r>
              <a:rPr lang="fr-FR" sz="3000" dirty="0" err="1"/>
              <a:t>Browzar</a:t>
            </a:r>
            <a:endParaRPr lang="fr-FR" sz="3000" dirty="0"/>
          </a:p>
          <a:p>
            <a:endParaRPr lang="fr-FR" sz="3000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005" y="5805264"/>
            <a:ext cx="1651099" cy="49902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366" y="2888196"/>
            <a:ext cx="568690" cy="55731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747" y="2492896"/>
            <a:ext cx="1405203" cy="28806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347" y="4797070"/>
            <a:ext cx="1637603" cy="48234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587" y="1900279"/>
            <a:ext cx="1533525" cy="62865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477" y="5279419"/>
            <a:ext cx="458571" cy="45857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89" y="4439130"/>
            <a:ext cx="344596" cy="34459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28" y="3891307"/>
            <a:ext cx="504120" cy="473797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080" y="3445511"/>
            <a:ext cx="445795" cy="445795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6228184" y="2044295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MultiMedia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6228184" y="2502311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 moteurs de rendu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6263680" y="2965635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Sécurité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263680" y="3426147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Rapide &amp; fonctionnel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6279579" y="387475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WebMaster</a:t>
            </a:r>
            <a:r>
              <a:rPr lang="fr-FR" dirty="0" smtClean="0"/>
              <a:t> &amp; pro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263680" y="4348551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Simple et jolie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6300192" y="4837025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Synchro Cloud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6263680" y="5352105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Bloque pubs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6300192" y="5851427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Vie Privée</a:t>
            </a:r>
            <a:endParaRPr lang="fr-FR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B18A-BC36-4268-8263-6D6A73E2A120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04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000"/>
                            </p:stCondLst>
                            <p:childTnLst>
                              <p:par>
                                <p:cTn id="1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uiExpand="1"/>
      <p:bldP spid="15" grpId="0" uiExpand="1"/>
      <p:bldP spid="16" grpId="0" uiExpand="1"/>
      <p:bldP spid="17" grpId="0" uiExpand="1"/>
      <p:bldP spid="18" grpId="0" uiExpand="1"/>
      <p:bldP spid="19" grpId="0" uiExpand="1"/>
      <p:bldP spid="20" grpId="0" uiExpand="1"/>
      <p:bldP spid="21" grpId="0" uiExpand="1"/>
      <p:bldP spid="22" grpId="0" uiExpan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87210">
            <a:off x="-168114" y="-1014262"/>
            <a:ext cx="8786992" cy="25382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Berlin Sans FB" pitchFamily="34" charset="0"/>
              </a:rPr>
              <a:t>Historique</a:t>
            </a:r>
            <a:endParaRPr lang="fr-FR" dirty="0">
              <a:latin typeface="Berlin Sans FB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9265" y="6434752"/>
            <a:ext cx="84931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fr-FR" sz="2400" b="1" dirty="0" smtClean="0"/>
              <a:t>1995</a:t>
            </a:r>
            <a:r>
              <a:rPr lang="fr-FR" sz="2400" dirty="0" smtClean="0"/>
              <a:t> Netscape Navigator : navigateur dominant</a:t>
            </a:r>
          </a:p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5496" y="6119336"/>
            <a:ext cx="7776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fr-FR" sz="2400" b="1" dirty="0" smtClean="0"/>
              <a:t>1993 </a:t>
            </a:r>
            <a:r>
              <a:rPr lang="fr-FR" sz="2400" dirty="0" smtClean="0"/>
              <a:t>NCSA </a:t>
            </a:r>
            <a:r>
              <a:rPr lang="fr-FR" sz="2400" dirty="0" err="1" smtClean="0"/>
              <a:t>Mosaic</a:t>
            </a:r>
            <a:r>
              <a:rPr lang="fr-FR" sz="2400" dirty="0" smtClean="0"/>
              <a:t> : affiche plus de types d’images (</a:t>
            </a:r>
            <a:r>
              <a:rPr lang="fr-FR" sz="2400" dirty="0" err="1" smtClean="0"/>
              <a:t>gif</a:t>
            </a:r>
            <a:r>
              <a:rPr lang="fr-FR" sz="2400" dirty="0" smtClean="0"/>
              <a:t>…)</a:t>
            </a:r>
          </a:p>
          <a:p>
            <a:endParaRPr lang="fr-FR" dirty="0"/>
          </a:p>
        </p:txBody>
      </p:sp>
      <p:pic>
        <p:nvPicPr>
          <p:cNvPr id="15" name="Image 14" descr="evolution-navigateurs-we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683385" y="1700808"/>
            <a:ext cx="10827385" cy="4176464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B18A-BC36-4268-8263-6D6A73E2A120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5496" y="5733256"/>
            <a:ext cx="7380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fr-FR" sz="2400" b="1" dirty="0" smtClean="0"/>
              <a:t>1990  </a:t>
            </a:r>
            <a:r>
              <a:rPr lang="fr-FR" sz="2400" dirty="0" smtClean="0"/>
              <a:t>Premier nom : </a:t>
            </a:r>
            <a:r>
              <a:rPr lang="fr-FR" sz="2400" dirty="0" err="1" smtClean="0"/>
              <a:t>WorldWideWeb</a:t>
            </a:r>
            <a:r>
              <a:rPr lang="fr-FR" sz="2400" dirty="0" smtClean="0"/>
              <a:t> puis </a:t>
            </a:r>
            <a:r>
              <a:rPr lang="fr-FR" sz="2400" dirty="0" err="1" smtClean="0"/>
              <a:t>Nexus</a:t>
            </a:r>
            <a:endParaRPr lang="fr-FR" sz="2400" dirty="0" smtClean="0"/>
          </a:p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496" y="5383757"/>
            <a:ext cx="7344816" cy="565523"/>
          </a:xfrm>
        </p:spPr>
        <p:txBody>
          <a:bodyPr>
            <a:normAutofit/>
          </a:bodyPr>
          <a:lstStyle/>
          <a:p>
            <a:r>
              <a:rPr lang="fr-FR" sz="2400" dirty="0" smtClean="0"/>
              <a:t>Développé par inventeur du Web Tim BERNERS-LEE </a:t>
            </a:r>
          </a:p>
        </p:txBody>
      </p:sp>
    </p:spTree>
    <p:extLst>
      <p:ext uri="{BB962C8B-B14F-4D97-AF65-F5344CB8AC3E}">
        <p14:creationId xmlns:p14="http://schemas.microsoft.com/office/powerpoint/2010/main" val="97355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187210">
            <a:off x="-168114" y="-1086270"/>
            <a:ext cx="8786992" cy="25382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Berlin Sans FB" pitchFamily="34" charset="0"/>
              </a:rPr>
              <a:t>Comment ça marche ?</a:t>
            </a:r>
            <a:endParaRPr lang="fr-FR" dirty="0">
              <a:latin typeface="Berlin Sans FB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007096" y="7605464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base">
              <a:buFont typeface="Arial" pitchFamily="34" charset="0"/>
              <a:buChar char="•"/>
            </a:pPr>
            <a:r>
              <a:rPr lang="fr-FR" sz="2400" dirty="0" smtClean="0">
                <a:solidFill>
                  <a:srgbClr val="2D2D2D"/>
                </a:solidFill>
                <a:latin typeface="+mj-lt"/>
              </a:rPr>
              <a:t>Affichage de ce </a:t>
            </a:r>
            <a:r>
              <a:rPr lang="fr-FR" sz="2400" dirty="0">
                <a:solidFill>
                  <a:srgbClr val="2D2D2D"/>
                </a:solidFill>
                <a:latin typeface="+mj-lt"/>
              </a:rPr>
              <a:t>qui est à la base un </a:t>
            </a:r>
            <a:r>
              <a:rPr lang="fr-FR" sz="2400" dirty="0">
                <a:solidFill>
                  <a:srgbClr val="FFAC2C"/>
                </a:solidFill>
                <a:latin typeface="+mj-lt"/>
                <a:hlinkClick r:id="rId2"/>
              </a:rPr>
              <a:t>texte </a:t>
            </a:r>
            <a:r>
              <a:rPr lang="fr-FR" sz="2400" dirty="0" smtClean="0">
                <a:solidFill>
                  <a:srgbClr val="FFAC2C"/>
                </a:solidFill>
                <a:latin typeface="+mj-lt"/>
                <a:hlinkClick r:id="rId2"/>
              </a:rPr>
              <a:t>HTML</a:t>
            </a:r>
            <a:r>
              <a:rPr lang="fr-FR" sz="2400" dirty="0" smtClean="0">
                <a:solidFill>
                  <a:srgbClr val="FFAC2C"/>
                </a:solidFill>
                <a:latin typeface="+mj-lt"/>
              </a:rPr>
              <a:t> </a:t>
            </a:r>
            <a:r>
              <a:rPr lang="fr-FR" sz="2400" dirty="0" smtClean="0">
                <a:solidFill>
                  <a:srgbClr val="2D2D2D"/>
                </a:solidFill>
                <a:latin typeface="+mj-lt"/>
              </a:rPr>
              <a:t>regroupant </a:t>
            </a:r>
            <a:r>
              <a:rPr lang="fr-FR" sz="2400" dirty="0">
                <a:solidFill>
                  <a:srgbClr val="2D2D2D"/>
                </a:solidFill>
                <a:latin typeface="+mj-lt"/>
              </a:rPr>
              <a:t>:</a:t>
            </a:r>
          </a:p>
          <a:p>
            <a:pPr lvl="3" algn="just" fontAlgn="base">
              <a:buFont typeface="Arial"/>
              <a:buChar char="•"/>
            </a:pPr>
            <a:r>
              <a:rPr lang="fr-FR" sz="2400" dirty="0">
                <a:solidFill>
                  <a:srgbClr val="2D2D2D"/>
                </a:solidFill>
                <a:latin typeface="+mj-lt"/>
              </a:rPr>
              <a:t>le contenu de la page à afficher,</a:t>
            </a:r>
          </a:p>
          <a:p>
            <a:pPr lvl="3" algn="just" fontAlgn="base">
              <a:buFont typeface="Arial"/>
              <a:buChar char="•"/>
            </a:pPr>
            <a:r>
              <a:rPr lang="fr-FR" sz="2400" dirty="0">
                <a:solidFill>
                  <a:srgbClr val="2D2D2D"/>
                </a:solidFill>
                <a:latin typeface="+mj-lt"/>
              </a:rPr>
              <a:t>des balises de mise en forme et de positionnement,</a:t>
            </a:r>
          </a:p>
          <a:p>
            <a:pPr lvl="3" algn="just" fontAlgn="base">
              <a:buFont typeface="Arial"/>
              <a:buChar char="•"/>
            </a:pPr>
            <a:r>
              <a:rPr lang="fr-FR" sz="2400" dirty="0">
                <a:solidFill>
                  <a:srgbClr val="2D2D2D"/>
                </a:solidFill>
                <a:latin typeface="+mj-lt"/>
              </a:rPr>
              <a:t>des liens vers les images de la page, les traitements </a:t>
            </a:r>
            <a:r>
              <a:rPr lang="fr-FR" sz="2400" dirty="0" err="1">
                <a:solidFill>
                  <a:srgbClr val="2D2D2D"/>
                </a:solidFill>
                <a:latin typeface="+mj-lt"/>
              </a:rPr>
              <a:t>javascript</a:t>
            </a:r>
            <a:r>
              <a:rPr lang="fr-FR" sz="2400" dirty="0">
                <a:solidFill>
                  <a:srgbClr val="2D2D2D"/>
                </a:solidFill>
                <a:latin typeface="+mj-lt"/>
              </a:rPr>
              <a:t>, les styles.</a:t>
            </a:r>
          </a:p>
          <a:p>
            <a:endParaRPr lang="fr-FR" sz="2400" dirty="0" smtClean="0">
              <a:latin typeface="+mj-lt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B18A-BC36-4268-8263-6D6A73E2A120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39552" y="5661248"/>
            <a:ext cx="78991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Affichage pris en charge par le moteur de </a:t>
            </a:r>
            <a:r>
              <a:rPr lang="fr-FR" sz="2400" dirty="0" smtClean="0">
                <a:solidFill>
                  <a:prstClr val="black"/>
                </a:solidFill>
              </a:rPr>
              <a:t>rendu, </a:t>
            </a:r>
            <a:r>
              <a:rPr lang="fr-FR" sz="2400" dirty="0">
                <a:solidFill>
                  <a:prstClr val="black"/>
                </a:solidFill>
              </a:rPr>
              <a:t>inclus dans chaque navigateur</a:t>
            </a:r>
          </a:p>
        </p:txBody>
      </p:sp>
      <p:pic>
        <p:nvPicPr>
          <p:cNvPr id="7" name="Image 6" descr="composants-navigateurs.jpg"/>
          <p:cNvPicPr>
            <a:picLocks noChangeAspect="1"/>
          </p:cNvPicPr>
          <p:nvPr/>
        </p:nvPicPr>
        <p:blipFill>
          <a:blip r:embed="rId3" cstate="print"/>
          <a:srcRect t="1555" r="13773" b="12942"/>
          <a:stretch>
            <a:fillRect/>
          </a:stretch>
        </p:blipFill>
        <p:spPr>
          <a:xfrm>
            <a:off x="1259632" y="1628800"/>
            <a:ext cx="5832648" cy="3959324"/>
          </a:xfrm>
          <a:prstGeom prst="rect">
            <a:avLst/>
          </a:prstGeom>
        </p:spPr>
      </p:pic>
      <p:sp>
        <p:nvSpPr>
          <p:cNvPr id="11" name="Flèche courbée vers la droite 10"/>
          <p:cNvSpPr/>
          <p:nvPr/>
        </p:nvSpPr>
        <p:spPr>
          <a:xfrm rot="1577414">
            <a:off x="301483" y="3394344"/>
            <a:ext cx="1368152" cy="235158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49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87210">
            <a:off x="-168114" y="-1014262"/>
            <a:ext cx="8786992" cy="2538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latin typeface="Berlin Sans FB" pitchFamily="34" charset="0"/>
              </a:rPr>
              <a:t>Alors pourquoi un </a:t>
            </a:r>
            <a:r>
              <a:rPr lang="fr-FR" dirty="0">
                <a:latin typeface="Berlin Sans FB" pitchFamily="34" charset="0"/>
              </a:rPr>
              <a:t>rendu spécifique à chaque </a:t>
            </a:r>
            <a:r>
              <a:rPr lang="fr-FR" dirty="0" smtClean="0">
                <a:latin typeface="Berlin Sans FB" pitchFamily="34" charset="0"/>
              </a:rPr>
              <a:t>navigateur?</a:t>
            </a:r>
            <a:endParaRPr lang="fr-FR" dirty="0">
              <a:latin typeface="Berlin Sans FB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2492896"/>
            <a:ext cx="8229600" cy="709539"/>
          </a:xfrm>
        </p:spPr>
        <p:txBody>
          <a:bodyPr>
            <a:normAutofit/>
          </a:bodyPr>
          <a:lstStyle/>
          <a:p>
            <a:r>
              <a:rPr lang="fr-FR" sz="2800" dirty="0" smtClean="0"/>
              <a:t>Possibilité de création </a:t>
            </a:r>
            <a:r>
              <a:rPr lang="fr-FR" sz="2800" dirty="0"/>
              <a:t>de pages </a:t>
            </a:r>
            <a:r>
              <a:rPr lang="fr-FR" sz="2800" dirty="0" smtClean="0"/>
              <a:t>sans limite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B18A-BC36-4268-8263-6D6A73E2A120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-294036" y="3212976"/>
            <a:ext cx="94380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fr-FR" sz="2800" dirty="0" smtClean="0">
                <a:solidFill>
                  <a:prstClr val="black"/>
                </a:solidFill>
              </a:rPr>
              <a:t>    Générateur </a:t>
            </a:r>
            <a:r>
              <a:rPr lang="fr-FR" sz="2800" dirty="0">
                <a:solidFill>
                  <a:prstClr val="black"/>
                </a:solidFill>
              </a:rPr>
              <a:t>de pages  et/ou </a:t>
            </a:r>
            <a:r>
              <a:rPr lang="fr-FR" sz="2800" dirty="0" smtClean="0">
                <a:solidFill>
                  <a:prstClr val="black"/>
                </a:solidFill>
              </a:rPr>
              <a:t> </a:t>
            </a:r>
            <a:r>
              <a:rPr lang="fr-FR" sz="2800" dirty="0">
                <a:solidFill>
                  <a:prstClr val="black"/>
                </a:solidFill>
              </a:rPr>
              <a:t>moteur de rendu </a:t>
            </a:r>
            <a:r>
              <a:rPr lang="fr-FR" sz="2800" dirty="0" smtClean="0">
                <a:solidFill>
                  <a:prstClr val="black"/>
                </a:solidFill>
              </a:rPr>
              <a:t>pris </a:t>
            </a:r>
            <a:r>
              <a:rPr lang="fr-FR" sz="2800" dirty="0">
                <a:solidFill>
                  <a:prstClr val="black"/>
                </a:solidFill>
              </a:rPr>
              <a:t>en </a:t>
            </a:r>
            <a:r>
              <a:rPr lang="fr-FR" sz="2800" dirty="0" smtClean="0">
                <a:solidFill>
                  <a:prstClr val="black"/>
                </a:solidFill>
              </a:rPr>
              <a:t>défaut</a:t>
            </a:r>
            <a:endParaRPr lang="fr-FR" sz="2800" dirty="0">
              <a:solidFill>
                <a:prstClr val="black"/>
              </a:solidFill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446856" y="1772816"/>
            <a:ext cx="8697144" cy="709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Moteur de rendu parfois différents selon le navigateur</a:t>
            </a:r>
          </a:p>
        </p:txBody>
      </p:sp>
      <p:pic>
        <p:nvPicPr>
          <p:cNvPr id="10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33" y="4221088"/>
            <a:ext cx="3709635" cy="249289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221088"/>
            <a:ext cx="3888433" cy="206298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877272"/>
            <a:ext cx="648072" cy="648072"/>
          </a:xfrm>
          <a:prstGeom prst="rect">
            <a:avLst/>
          </a:prstGeom>
        </p:spPr>
      </p:pic>
      <p:sp>
        <p:nvSpPr>
          <p:cNvPr id="14" name="Flèche courbée vers la gauche 13"/>
          <p:cNvSpPr/>
          <p:nvPr/>
        </p:nvSpPr>
        <p:spPr>
          <a:xfrm>
            <a:off x="7380312" y="2708920"/>
            <a:ext cx="360040" cy="5760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611560" y="378904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Exemple:</a:t>
            </a:r>
            <a:endParaRPr lang="fr-FR" u="sng" dirty="0"/>
          </a:p>
        </p:txBody>
      </p:sp>
      <p:pic>
        <p:nvPicPr>
          <p:cNvPr id="16" name="Espace réservé du contenu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5949280"/>
            <a:ext cx="72008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3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8" grpId="0"/>
      <p:bldP spid="9" grpId="0" build="p"/>
      <p:bldP spid="14" grpId="0" animBg="1"/>
      <p:bldP spid="15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 rot="187210">
            <a:off x="-168114" y="-1014262"/>
            <a:ext cx="8786992" cy="25382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85800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Berlin Sans FB" pitchFamily="34" charset="0"/>
              </a:rPr>
              <a:t>Explication de l’exemple</a:t>
            </a:r>
            <a:endParaRPr lang="fr-FR" dirty="0">
              <a:latin typeface="Berlin Sans FB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79712" y="4221088"/>
            <a:ext cx="4752528" cy="25202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483768" y="4581128"/>
            <a:ext cx="3816424" cy="1800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987824" y="4941168"/>
            <a:ext cx="2664296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635896" y="5301208"/>
            <a:ext cx="13681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851920" y="5298896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Contenu</a:t>
            </a:r>
            <a:endParaRPr lang="fr-FR" sz="1600" dirty="0"/>
          </a:p>
        </p:txBody>
      </p:sp>
      <p:sp>
        <p:nvSpPr>
          <p:cNvPr id="9" name="ZoneTexte 8"/>
          <p:cNvSpPr txBox="1"/>
          <p:nvPr/>
        </p:nvSpPr>
        <p:spPr>
          <a:xfrm>
            <a:off x="3887924" y="4941168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Padding</a:t>
            </a:r>
            <a:endParaRPr lang="fr-FR" sz="1600" dirty="0"/>
          </a:p>
        </p:txBody>
      </p:sp>
      <p:sp>
        <p:nvSpPr>
          <p:cNvPr id="10" name="ZoneTexte 9"/>
          <p:cNvSpPr txBox="1"/>
          <p:nvPr/>
        </p:nvSpPr>
        <p:spPr>
          <a:xfrm>
            <a:off x="3923928" y="421646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Margin</a:t>
            </a:r>
            <a:endParaRPr lang="fr-FR" sz="16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877568" y="459682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Border</a:t>
            </a:r>
            <a:endParaRPr lang="fr-FR" sz="1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539552" y="1850048"/>
            <a:ext cx="7992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CSS </a:t>
            </a:r>
            <a:r>
              <a:rPr lang="fr-FR" sz="2400" dirty="0"/>
              <a:t>propose d'appliquer par défaut un </a:t>
            </a:r>
            <a:r>
              <a:rPr lang="fr-FR" sz="2400" b="1" dirty="0" err="1" smtClean="0">
                <a:cs typeface="Times New Roman" pitchFamily="18" charset="0"/>
              </a:rPr>
              <a:t>margin</a:t>
            </a:r>
            <a:r>
              <a:rPr lang="fr-FR" sz="2400" b="1" dirty="0" smtClean="0">
                <a:cs typeface="Times New Roman" pitchFamily="18" charset="0"/>
              </a:rPr>
              <a:t>-</a:t>
            </a:r>
            <a:r>
              <a:rPr lang="fr-FR" sz="2400" b="1" dirty="0" err="1" smtClean="0">
                <a:cs typeface="Times New Roman" pitchFamily="18" charset="0"/>
              </a:rPr>
              <a:t>left</a:t>
            </a:r>
            <a:r>
              <a:rPr lang="fr-FR" sz="2400" b="1" dirty="0">
                <a:cs typeface="Times New Roman" pitchFamily="18" charset="0"/>
              </a:rPr>
              <a:t> de 40px </a:t>
            </a:r>
            <a:r>
              <a:rPr lang="fr-FR" sz="2400" dirty="0"/>
              <a:t>à l'élément </a:t>
            </a:r>
            <a:r>
              <a:rPr lang="fr-FR" sz="2400" b="1" dirty="0" smtClean="0">
                <a:cs typeface="Times New Roman" pitchFamily="18" charset="0"/>
              </a:rPr>
              <a:t>&lt;</a:t>
            </a:r>
            <a:r>
              <a:rPr lang="fr-FR" sz="2400" b="1" dirty="0" err="1" smtClean="0">
                <a:cs typeface="Times New Roman" pitchFamily="18" charset="0"/>
              </a:rPr>
              <a:t>ul</a:t>
            </a:r>
            <a:r>
              <a:rPr lang="fr-FR" sz="2400" b="1" dirty="0" smtClean="0">
                <a:cs typeface="Times New Roman" pitchFamily="18" charset="0"/>
              </a:rPr>
              <a:t>&gt;</a:t>
            </a:r>
            <a:r>
              <a:rPr lang="fr-FR" sz="2400" b="1" dirty="0">
                <a:cs typeface="Times New Roman" pitchFamily="18" charset="0"/>
              </a:rPr>
              <a:t>. </a:t>
            </a:r>
            <a:r>
              <a:rPr lang="fr-FR" sz="2400" dirty="0"/>
              <a:t>Or chaque navigateur en fait un peu à sa guise : Internet Explorer applique un </a:t>
            </a:r>
            <a:r>
              <a:rPr lang="fr-FR" sz="2400" b="1" dirty="0" err="1" smtClean="0">
                <a:cs typeface="Times New Roman" pitchFamily="18" charset="0"/>
              </a:rPr>
              <a:t>margin-left</a:t>
            </a:r>
            <a:r>
              <a:rPr lang="fr-FR" sz="2400" b="1" dirty="0">
                <a:cs typeface="Times New Roman" pitchFamily="18" charset="0"/>
              </a:rPr>
              <a:t> de 40px</a:t>
            </a:r>
            <a:r>
              <a:rPr lang="fr-FR" sz="2400" dirty="0"/>
              <a:t>, Mozilla Firefox, Netscape et Opéra appliquent un </a:t>
            </a:r>
            <a:r>
              <a:rPr lang="fr-FR" sz="2400" b="1" dirty="0" err="1" smtClean="0">
                <a:cs typeface="Times New Roman" pitchFamily="18" charset="0"/>
              </a:rPr>
              <a:t>padding-left</a:t>
            </a:r>
            <a:r>
              <a:rPr lang="fr-FR" sz="2400" b="1" dirty="0">
                <a:cs typeface="Times New Roman" pitchFamily="18" charset="0"/>
              </a:rPr>
              <a:t> de 40px.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B18A-BC36-4268-8263-6D6A73E2A120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41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87210">
            <a:off x="-168114" y="-1014262"/>
            <a:ext cx="8786992" cy="253823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 smtClean="0">
                <a:latin typeface="Berlin Sans FB" pitchFamily="34" charset="0"/>
              </a:rPr>
              <a:t>Conclusion</a:t>
            </a:r>
            <a:endParaRPr lang="fr-FR" sz="4000" dirty="0">
              <a:latin typeface="Berlin Sans FB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628801"/>
            <a:ext cx="8229600" cy="2232248"/>
          </a:xfrm>
        </p:spPr>
        <p:txBody>
          <a:bodyPr>
            <a:normAutofit/>
          </a:bodyPr>
          <a:lstStyle/>
          <a:p>
            <a:r>
              <a:rPr lang="fr-FR" sz="2800" dirty="0" smtClean="0"/>
              <a:t>Reset CSS en utilisant le sélecteur universel: </a:t>
            </a:r>
          </a:p>
          <a:p>
            <a:pPr marL="0" indent="0">
              <a:buNone/>
            </a:pPr>
            <a:r>
              <a:rPr lang="fr-FR" sz="2800" dirty="0"/>
              <a:t>	</a:t>
            </a:r>
            <a:r>
              <a:rPr lang="fr-FR" sz="2800" dirty="0" smtClean="0"/>
              <a:t>	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fr-FR" sz="2800" b="1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fr-FR" sz="2800" b="1" dirty="0" err="1">
                <a:latin typeface="Times New Roman" pitchFamily="18" charset="0"/>
                <a:cs typeface="Times New Roman" pitchFamily="18" charset="0"/>
              </a:rPr>
              <a:t>margin</a:t>
            </a:r>
            <a:r>
              <a:rPr lang="fr-FR" sz="28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 0</a:t>
            </a:r>
            <a:r>
              <a:rPr lang="fr-FR" sz="2800" b="1" dirty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b="1" dirty="0" err="1">
                <a:latin typeface="Times New Roman" pitchFamily="18" charset="0"/>
                <a:cs typeface="Times New Roman" pitchFamily="18" charset="0"/>
              </a:rPr>
              <a:t>padding</a:t>
            </a:r>
            <a:r>
              <a:rPr lang="fr-FR" sz="28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 0;}</a:t>
            </a:r>
          </a:p>
          <a:p>
            <a:r>
              <a:rPr lang="fr-FR" sz="2800" dirty="0" smtClean="0"/>
              <a:t>on </a:t>
            </a:r>
            <a:r>
              <a:rPr lang="fr-FR" sz="2800" dirty="0"/>
              <a:t>remet à zéro toutes les marges et tous les retraits internes (</a:t>
            </a:r>
            <a:r>
              <a:rPr lang="fr-FR" sz="2800" dirty="0" err="1"/>
              <a:t>padding</a:t>
            </a:r>
            <a:r>
              <a:rPr lang="fr-FR" sz="2800" dirty="0"/>
              <a:t>) des éléments HTML.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B18A-BC36-4268-8263-6D6A73E2A120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51520" y="3789040"/>
            <a:ext cx="8069884" cy="207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800" dirty="0">
                <a:solidFill>
                  <a:prstClr val="black"/>
                </a:solidFill>
              </a:rPr>
              <a:t>Moteur de rendu différents par </a:t>
            </a:r>
            <a:r>
              <a:rPr lang="fr-FR" sz="2800" dirty="0" smtClean="0">
                <a:solidFill>
                  <a:prstClr val="black"/>
                </a:solidFill>
              </a:rPr>
              <a:t>navigateur:</a:t>
            </a:r>
          </a:p>
          <a:p>
            <a:pPr marL="342900" lvl="0" indent="-342900">
              <a:spcBef>
                <a:spcPct val="20000"/>
              </a:spcBef>
            </a:pPr>
            <a:r>
              <a:rPr lang="fr-FR" sz="2800" dirty="0" smtClean="0">
                <a:solidFill>
                  <a:prstClr val="black"/>
                </a:solidFill>
              </a:rPr>
              <a:t>         </a:t>
            </a:r>
            <a:r>
              <a:rPr lang="fr-FR" sz="2400" dirty="0" smtClean="0">
                <a:solidFill>
                  <a:prstClr val="black"/>
                </a:solidFill>
              </a:rPr>
              <a:t>               </a:t>
            </a:r>
            <a:endParaRPr lang="fr-FR" sz="2400" dirty="0">
              <a:solidFill>
                <a:prstClr val="black"/>
              </a:solidFill>
            </a:endParaRPr>
          </a:p>
          <a:p>
            <a:pPr marL="2514600" lvl="5" indent="-228600">
              <a:spcBef>
                <a:spcPct val="20000"/>
              </a:spcBef>
            </a:pPr>
            <a:endParaRPr lang="fr-FR" sz="2400" dirty="0" smtClean="0">
              <a:solidFill>
                <a:prstClr val="black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endParaRPr lang="fr-FR" sz="3200" dirty="0">
              <a:solidFill>
                <a:prstClr val="black"/>
              </a:solidFill>
            </a:endParaRPr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869160"/>
            <a:ext cx="840391" cy="840391"/>
          </a:xfrm>
          <a:prstGeom prst="rect">
            <a:avLst/>
          </a:prstGeom>
        </p:spPr>
      </p:pic>
      <p:pic>
        <p:nvPicPr>
          <p:cNvPr id="8" name="Espace réservé du contenu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221088"/>
            <a:ext cx="792088" cy="792088"/>
          </a:xfrm>
          <a:prstGeom prst="rect">
            <a:avLst/>
          </a:prstGeom>
        </p:spPr>
      </p:pic>
      <p:pic>
        <p:nvPicPr>
          <p:cNvPr id="9" name="Espace réservé du contenu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149080"/>
            <a:ext cx="936104" cy="93610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203848" y="5750004"/>
            <a:ext cx="59401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5"/>
            <a:r>
              <a:rPr lang="fr-FR" sz="2400" dirty="0" smtClean="0">
                <a:solidFill>
                  <a:prstClr val="black"/>
                </a:solidFill>
              </a:rPr>
              <a:t>Affichage différent sur même navigateur à cause des versions (IE entre le 6 et 8)</a:t>
            </a:r>
          </a:p>
          <a:p>
            <a:endParaRPr lang="fr-FR" dirty="0"/>
          </a:p>
        </p:txBody>
      </p:sp>
      <p:pic>
        <p:nvPicPr>
          <p:cNvPr id="11" name="Image 10" descr="all-i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59632" y="5717282"/>
            <a:ext cx="1901197" cy="1140718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555776" y="5013176"/>
            <a:ext cx="4680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5"/>
            <a:r>
              <a:rPr lang="fr-FR" sz="2400" dirty="0" smtClean="0">
                <a:solidFill>
                  <a:prstClr val="black"/>
                </a:solidFill>
              </a:rPr>
              <a:t>: propre moteur de rendu Trident</a:t>
            </a:r>
          </a:p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2195736" y="4335487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prstClr val="black"/>
                </a:solidFill>
              </a:rPr>
              <a:t>:   moteur </a:t>
            </a:r>
            <a:r>
              <a:rPr lang="fr-FR" sz="2400" dirty="0" err="1" smtClean="0">
                <a:solidFill>
                  <a:prstClr val="black"/>
                </a:solidFill>
              </a:rPr>
              <a:t>Webkit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64729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6" grpId="0" uiExpand="1" build="p"/>
      <p:bldP spid="10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314</Words>
  <Application>Microsoft Office PowerPoint</Application>
  <PresentationFormat>Affichage à l'écran (4:3)</PresentationFormat>
  <Paragraphs>76</Paragraphs>
  <Slides>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Les navigateurs</vt:lpstr>
      <vt:lpstr>Qu’est ce qu’un navigateur ?</vt:lpstr>
      <vt:lpstr>Les plus utilisés</vt:lpstr>
      <vt:lpstr>Navigateurs Alternatifs </vt:lpstr>
      <vt:lpstr>Historique</vt:lpstr>
      <vt:lpstr>Comment ça marche ?</vt:lpstr>
      <vt:lpstr>Alors pourquoi un rendu spécifique à chaque navigateur?</vt:lpstr>
      <vt:lpstr>Explication de l’exemple</vt:lpstr>
      <vt:lpstr>Conclusion</vt:lpstr>
    </vt:vector>
  </TitlesOfParts>
  <Company>mdf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navigateurs</dc:title>
  <dc:creator>Pierre-Alain GROLLAUD</dc:creator>
  <cp:lastModifiedBy>Pierre-Alain GROLLAUD</cp:lastModifiedBy>
  <cp:revision>40</cp:revision>
  <dcterms:created xsi:type="dcterms:W3CDTF">2017-09-21T10:53:40Z</dcterms:created>
  <dcterms:modified xsi:type="dcterms:W3CDTF">2017-09-22T12:02:10Z</dcterms:modified>
</cp:coreProperties>
</file>