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0"/>
  </p:notesMasterIdLst>
  <p:sldIdLst>
    <p:sldId id="292" r:id="rId2"/>
    <p:sldId id="287" r:id="rId3"/>
    <p:sldId id="288" r:id="rId4"/>
    <p:sldId id="289" r:id="rId5"/>
    <p:sldId id="293" r:id="rId6"/>
    <p:sldId id="294" r:id="rId7"/>
    <p:sldId id="290" r:id="rId8"/>
    <p:sldId id="291" r:id="rId9"/>
    <p:sldId id="295" r:id="rId10"/>
    <p:sldId id="296" r:id="rId11"/>
    <p:sldId id="297" r:id="rId12"/>
    <p:sldId id="303" r:id="rId13"/>
    <p:sldId id="298" r:id="rId14"/>
    <p:sldId id="304" r:id="rId15"/>
    <p:sldId id="302" r:id="rId16"/>
    <p:sldId id="320" r:id="rId17"/>
    <p:sldId id="310" r:id="rId18"/>
    <p:sldId id="306" r:id="rId19"/>
    <p:sldId id="305" r:id="rId20"/>
    <p:sldId id="307" r:id="rId21"/>
    <p:sldId id="308" r:id="rId22"/>
    <p:sldId id="311" r:id="rId23"/>
    <p:sldId id="317" r:id="rId24"/>
    <p:sldId id="318" r:id="rId25"/>
    <p:sldId id="309" r:id="rId26"/>
    <p:sldId id="312" r:id="rId27"/>
    <p:sldId id="313" r:id="rId28"/>
    <p:sldId id="319"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630"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A01543-6799-4CDE-92A5-8D604F62FCA9}" type="datetimeFigureOut">
              <a:rPr lang="fr-FR" smtClean="0"/>
              <a:t>05/11/2015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95C6D-64F5-4400-B7B6-DC81B85C8D71}" type="slidenum">
              <a:rPr lang="fr-FR" smtClean="0"/>
              <a:t>‹N°›</a:t>
            </a:fld>
            <a:endParaRPr lang="fr-FR"/>
          </a:p>
        </p:txBody>
      </p:sp>
    </p:spTree>
    <p:extLst>
      <p:ext uri="{BB962C8B-B14F-4D97-AF65-F5344CB8AC3E}">
        <p14:creationId xmlns:p14="http://schemas.microsoft.com/office/powerpoint/2010/main" val="342984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r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Espace réservé de la date 29"/>
          <p:cNvSpPr>
            <a:spLocks noGrp="1"/>
          </p:cNvSpPr>
          <p:nvPr>
            <p:ph type="dt" sz="half" idx="10"/>
          </p:nvPr>
        </p:nvSpPr>
        <p:spPr/>
        <p:txBody>
          <a:bodyPr/>
          <a:lstStyle/>
          <a:p>
            <a:fld id="{AC1971ED-0759-4D34-AAC7-6065B615DC62}" type="datetimeFigureOut">
              <a:rPr lang="fr-FR" smtClean="0"/>
              <a:t>05/11/2015</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151F880E-EB42-4A4E-A2AC-642D5DD8CAB9}"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C1971ED-0759-4D34-AAC7-6065B615DC62}" type="datetimeFigureOut">
              <a:rPr lang="fr-FR" smtClean="0"/>
              <a:t>05/11/2015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1F880E-EB42-4A4E-A2AC-642D5DD8CAB9}"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C1971ED-0759-4D34-AAC7-6065B615DC62}" type="datetimeFigureOut">
              <a:rPr lang="fr-FR" smtClean="0"/>
              <a:t>05/11/2015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1F880E-EB42-4A4E-A2AC-642D5DD8CAB9}"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C1971ED-0759-4D34-AAC7-6065B615DC62}" type="datetimeFigureOut">
              <a:rPr lang="fr-FR" smtClean="0"/>
              <a:t>05/11/2015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1F880E-EB42-4A4E-A2AC-642D5DD8CAB9}"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AC1971ED-0759-4D34-AAC7-6065B615DC62}" type="datetimeFigureOut">
              <a:rPr lang="fr-FR" smtClean="0"/>
              <a:t>05/11/2015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1F880E-EB42-4A4E-A2AC-642D5DD8CAB9}"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C1971ED-0759-4D34-AAC7-6065B615DC62}" type="datetimeFigureOut">
              <a:rPr lang="fr-FR" smtClean="0"/>
              <a:t>05/11/2015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1F880E-EB42-4A4E-A2AC-642D5DD8CAB9}"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C1971ED-0759-4D34-AAC7-6065B615DC62}" type="datetimeFigureOut">
              <a:rPr lang="fr-FR" smtClean="0"/>
              <a:t>05/11/2015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1F880E-EB42-4A4E-A2AC-642D5DD8CAB9}"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nchor="ctr"/>
          <a:lstStyle>
            <a:lvl1pPr algn="l">
              <a:defRPr sz="4600"/>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AC1971ED-0759-4D34-AAC7-6065B615DC62}" type="datetimeFigureOut">
              <a:rPr lang="fr-FR" smtClean="0"/>
              <a:t>05/11/2015</a:t>
            </a:fld>
            <a:endParaRPr lang="fr-FR"/>
          </a:p>
        </p:txBody>
      </p:sp>
      <p:sp>
        <p:nvSpPr>
          <p:cNvPr id="8" name="Espace réservé du numéro de diapositive 7"/>
          <p:cNvSpPr>
            <a:spLocks noGrp="1"/>
          </p:cNvSpPr>
          <p:nvPr>
            <p:ph type="sldNum" sz="quarter" idx="11"/>
          </p:nvPr>
        </p:nvSpPr>
        <p:spPr/>
        <p:txBody>
          <a:bodyPr/>
          <a:lstStyle/>
          <a:p>
            <a:fld id="{151F880E-EB42-4A4E-A2AC-642D5DD8CAB9}" type="slidenum">
              <a:rPr lang="fr-FR" smtClean="0"/>
              <a:t>‹N°›</a:t>
            </a:fld>
            <a:endParaRPr lang="fr-FR"/>
          </a:p>
        </p:txBody>
      </p:sp>
      <p:sp>
        <p:nvSpPr>
          <p:cNvPr id="9" name="Espace réservé du pied de page 8"/>
          <p:cNvSpPr>
            <a:spLocks noGrp="1"/>
          </p:cNvSpPr>
          <p:nvPr>
            <p:ph type="ftr" sz="quarter" idx="12"/>
          </p:nvPr>
        </p:nvSpPr>
        <p:spPr/>
        <p:txBody>
          <a:bodyPr/>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1971ED-0759-4D34-AAC7-6065B615DC62}" type="datetimeFigureOut">
              <a:rPr lang="fr-FR" smtClean="0"/>
              <a:t>05/11/2015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1F880E-EB42-4A4E-A2AC-642D5DD8CAB9}"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C1971ED-0759-4D34-AAC7-6065B615DC62}" type="datetimeFigureOut">
              <a:rPr lang="fr-FR" smtClean="0"/>
              <a:t>05/11/2015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156448" y="6422064"/>
            <a:ext cx="762000" cy="365125"/>
          </a:xfrm>
        </p:spPr>
        <p:txBody>
          <a:bodyPr/>
          <a:lstStyle/>
          <a:p>
            <a:fld id="{151F880E-EB42-4A4E-A2AC-642D5DD8CAB9}"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a:xfrm>
            <a:off x="457200" y="6422064"/>
            <a:ext cx="2133600" cy="365125"/>
          </a:xfrm>
        </p:spPr>
        <p:txBody>
          <a:bodyPr/>
          <a:lstStyle/>
          <a:p>
            <a:fld id="{AC1971ED-0759-4D34-AAC7-6065B615DC62}" type="datetimeFigureOut">
              <a:rPr lang="fr-FR" smtClean="0"/>
              <a:t>05/11/2015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1F880E-EB42-4A4E-A2AC-642D5DD8CAB9}"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e lib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ce réservé du titre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C1971ED-0759-4D34-AAC7-6065B615DC62}" type="datetimeFigureOut">
              <a:rPr lang="fr-FR" smtClean="0"/>
              <a:t>05/11/2015</a:t>
            </a:fld>
            <a:endParaRPr lang="fr-FR"/>
          </a:p>
        </p:txBody>
      </p:sp>
      <p:sp>
        <p:nvSpPr>
          <p:cNvPr id="22" name="Espace réservé du pied de page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fr-FR"/>
          </a:p>
        </p:txBody>
      </p:sp>
      <p:sp>
        <p:nvSpPr>
          <p:cNvPr id="18" name="Espace réservé du numéro de diapositiv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51F880E-EB42-4A4E-A2AC-642D5DD8CAB9}"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smtClean="0">
                <a:solidFill>
                  <a:srgbClr val="FFFF00"/>
                </a:solidFill>
                <a:latin typeface="Times New Roman" pitchFamily="18" charset="0"/>
                <a:cs typeface="Times New Roman" pitchFamily="18" charset="0"/>
              </a:rPr>
              <a:t>Index</a:t>
            </a:r>
            <a:endParaRPr lang="fr-FR" dirty="0">
              <a:solidFill>
                <a:srgbClr val="FFFF00"/>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251520" y="1600200"/>
            <a:ext cx="8640960" cy="4637111"/>
          </a:xfrm>
        </p:spPr>
        <p:txBody>
          <a:bodyPr>
            <a:normAutofit/>
          </a:bodyPr>
          <a:lstStyle/>
          <a:p>
            <a:pPr algn="just"/>
            <a:r>
              <a:rPr lang="fr-FR" sz="2400" dirty="0" smtClean="0">
                <a:latin typeface="Times New Roman" pitchFamily="18" charset="0"/>
                <a:cs typeface="Times New Roman" pitchFamily="18" charset="0"/>
              </a:rPr>
              <a:t>Les </a:t>
            </a:r>
            <a:r>
              <a:rPr lang="fr-FR" sz="2400" dirty="0">
                <a:latin typeface="Times New Roman" pitchFamily="18" charset="0"/>
                <a:cs typeface="Times New Roman" pitchFamily="18" charset="0"/>
              </a:rPr>
              <a:t>index sont des ressources très utiles qui permettent d’accéder plus rapidement aux données</a:t>
            </a:r>
            <a:r>
              <a:rPr lang="fr-FR" sz="2400" dirty="0" smtClean="0">
                <a:latin typeface="Times New Roman" pitchFamily="18" charset="0"/>
                <a:cs typeface="Times New Roman" pitchFamily="18" charset="0"/>
              </a:rPr>
              <a:t>.</a:t>
            </a:r>
          </a:p>
          <a:p>
            <a:pPr algn="just"/>
            <a:endParaRPr lang="fr-FR" sz="2400" dirty="0">
              <a:latin typeface="Times New Roman" pitchFamily="18" charset="0"/>
              <a:cs typeface="Times New Roman" pitchFamily="18" charset="0"/>
            </a:endParaRPr>
          </a:p>
          <a:p>
            <a:pPr algn="just"/>
            <a:r>
              <a:rPr lang="fr-FR" sz="2400" dirty="0">
                <a:latin typeface="Times New Roman" pitchFamily="18" charset="0"/>
                <a:cs typeface="Times New Roman" pitchFamily="18" charset="0"/>
              </a:rPr>
              <a:t>Un index, dans le domaine bibliographique, permet de lister les mots-clés importants abordés dans un ouvrage et d’indiquer les pages où le mot est mentionné. </a:t>
            </a:r>
            <a:endParaRPr lang="fr-FR" sz="2400" dirty="0" smtClean="0">
              <a:latin typeface="Times New Roman" pitchFamily="18" charset="0"/>
              <a:cs typeface="Times New Roman" pitchFamily="18" charset="0"/>
            </a:endParaRPr>
          </a:p>
          <a:p>
            <a:pPr algn="just"/>
            <a:endParaRPr lang="fr-FR" sz="2400" dirty="0">
              <a:latin typeface="Times New Roman" pitchFamily="18" charset="0"/>
              <a:cs typeface="Times New Roman" pitchFamily="18" charset="0"/>
            </a:endParaRPr>
          </a:p>
          <a:p>
            <a:pPr algn="just"/>
            <a:r>
              <a:rPr lang="fr-FR" sz="2400" dirty="0" smtClean="0">
                <a:latin typeface="Times New Roman" pitchFamily="18" charset="0"/>
                <a:cs typeface="Times New Roman" pitchFamily="18" charset="0"/>
              </a:rPr>
              <a:t>Ainsi </a:t>
            </a:r>
            <a:r>
              <a:rPr lang="fr-FR" sz="2400" dirty="0">
                <a:latin typeface="Times New Roman" pitchFamily="18" charset="0"/>
                <a:cs typeface="Times New Roman" pitchFamily="18" charset="0"/>
              </a:rPr>
              <a:t>un index est une ressource non indispensable, mais c’est un </a:t>
            </a:r>
            <a:r>
              <a:rPr lang="fr-FR" sz="2400" dirty="0" smtClean="0">
                <a:latin typeface="Times New Roman" pitchFamily="18" charset="0"/>
                <a:cs typeface="Times New Roman" pitchFamily="18" charset="0"/>
              </a:rPr>
              <a:t>gain </a:t>
            </a:r>
            <a:r>
              <a:rPr lang="fr-FR" sz="2400" dirty="0">
                <a:latin typeface="Times New Roman" pitchFamily="18" charset="0"/>
                <a:cs typeface="Times New Roman" pitchFamily="18" charset="0"/>
              </a:rPr>
              <a:t>de temps </a:t>
            </a:r>
            <a:r>
              <a:rPr lang="fr-FR" sz="2400" dirty="0" smtClean="0">
                <a:latin typeface="Times New Roman" pitchFamily="18" charset="0"/>
                <a:cs typeface="Times New Roman" pitchFamily="18" charset="0"/>
              </a:rPr>
              <a:t>pour l’utilisateur </a:t>
            </a:r>
            <a:r>
              <a:rPr lang="fr-FR" sz="2400" dirty="0">
                <a:latin typeface="Times New Roman" pitchFamily="18" charset="0"/>
                <a:cs typeface="Times New Roman" pitchFamily="18" charset="0"/>
              </a:rPr>
              <a:t>qui accède facilement à l’information recherchée.</a:t>
            </a:r>
            <a:endParaRPr lang="fr-FR" sz="2400" dirty="0" smtClean="0">
              <a:latin typeface="Times New Roman" pitchFamily="18" charset="0"/>
              <a:cs typeface="Times New Roman" pitchFamily="18" charset="0"/>
            </a:endParaRPr>
          </a:p>
          <a:p>
            <a:pPr marL="36576" indent="0" algn="just">
              <a:buNone/>
            </a:pPr>
            <a:endParaRPr lang="fr-FR"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3656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dirty="0" smtClean="0">
                <a:solidFill>
                  <a:srgbClr val="FFFF00"/>
                </a:solidFill>
              </a:rPr>
              <a:t>Question </a:t>
            </a:r>
            <a:endParaRPr lang="fr-FR" sz="6000" dirty="0">
              <a:solidFill>
                <a:srgbClr val="FFFF00"/>
              </a:solidFill>
            </a:endParaRPr>
          </a:p>
        </p:txBody>
      </p:sp>
      <p:sp>
        <p:nvSpPr>
          <p:cNvPr id="3" name="Espace réservé du contenu 2"/>
          <p:cNvSpPr>
            <a:spLocks noGrp="1"/>
          </p:cNvSpPr>
          <p:nvPr>
            <p:ph idx="1"/>
          </p:nvPr>
        </p:nvSpPr>
        <p:spPr>
          <a:xfrm>
            <a:off x="624744" y="4581128"/>
            <a:ext cx="7920880" cy="1468759"/>
          </a:xfrm>
        </p:spPr>
        <p:style>
          <a:lnRef idx="3">
            <a:schemeClr val="lt1"/>
          </a:lnRef>
          <a:fillRef idx="1">
            <a:schemeClr val="accent1"/>
          </a:fillRef>
          <a:effectRef idx="1">
            <a:schemeClr val="accent1"/>
          </a:effectRef>
          <a:fontRef idx="minor">
            <a:schemeClr val="lt1"/>
          </a:fontRef>
        </p:style>
        <p:txBody>
          <a:bodyPr>
            <a:noAutofit/>
          </a:bodyPr>
          <a:lstStyle/>
          <a:p>
            <a:pPr marL="36576" indent="0" algn="just">
              <a:buNone/>
            </a:pPr>
            <a:r>
              <a:rPr lang="fr-FR" sz="2800" dirty="0"/>
              <a:t>Si tout ce que fait un index, c'est accélérer les requêtes utilisant des critères de recherche correspondants, </a:t>
            </a:r>
            <a:r>
              <a:rPr lang="fr-FR" sz="2800" b="1" u="sng" dirty="0"/>
              <a:t>autant en mettre </a:t>
            </a:r>
            <a:r>
              <a:rPr lang="fr-FR" sz="2800" b="1" u="sng" dirty="0" smtClean="0"/>
              <a:t>partout.</a:t>
            </a:r>
            <a:endParaRPr lang="fr-FR" sz="2800" b="1" u="sng" dirty="0"/>
          </a:p>
        </p:txBody>
      </p:sp>
      <p:pic>
        <p:nvPicPr>
          <p:cNvPr id="7170" name="Picture 2" descr="Afficher l'image d'orig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1700808"/>
            <a:ext cx="2474640" cy="247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278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800" dirty="0" smtClean="0">
                <a:solidFill>
                  <a:srgbClr val="FFFF00"/>
                </a:solidFill>
              </a:rPr>
              <a:t>Réponse </a:t>
            </a:r>
            <a:endParaRPr lang="fr-FR" sz="4800" dirty="0">
              <a:solidFill>
                <a:srgbClr val="FFFF00"/>
              </a:solidFill>
            </a:endParaRPr>
          </a:p>
        </p:txBody>
      </p:sp>
      <p:sp>
        <p:nvSpPr>
          <p:cNvPr id="3" name="Espace réservé du contenu 2"/>
          <p:cNvSpPr>
            <a:spLocks noGrp="1"/>
          </p:cNvSpPr>
          <p:nvPr>
            <p:ph idx="1"/>
          </p:nvPr>
        </p:nvSpPr>
        <p:spPr>
          <a:xfrm>
            <a:off x="144016" y="1340768"/>
            <a:ext cx="8964488" cy="5069159"/>
          </a:xfrm>
        </p:spPr>
        <p:txBody>
          <a:bodyPr>
            <a:normAutofit fontScale="92500"/>
          </a:bodyPr>
          <a:lstStyle/>
          <a:p>
            <a:pPr algn="just">
              <a:lnSpc>
                <a:spcPct val="160000"/>
              </a:lnSpc>
            </a:pPr>
            <a:r>
              <a:rPr lang="fr-FR" sz="3200" b="1" dirty="0">
                <a:solidFill>
                  <a:srgbClr val="00B0F0"/>
                </a:solidFill>
              </a:rPr>
              <a:t> </a:t>
            </a:r>
            <a:r>
              <a:rPr lang="fr-FR" sz="3200" b="1" dirty="0" smtClean="0">
                <a:solidFill>
                  <a:srgbClr val="00B0F0"/>
                </a:solidFill>
              </a:rPr>
              <a:t>Les </a:t>
            </a:r>
            <a:r>
              <a:rPr lang="fr-FR" sz="3200" b="1" dirty="0">
                <a:solidFill>
                  <a:srgbClr val="00B0F0"/>
                </a:solidFill>
              </a:rPr>
              <a:t>index ont deux </a:t>
            </a:r>
            <a:r>
              <a:rPr lang="fr-FR" sz="3200" b="1" dirty="0" smtClean="0">
                <a:solidFill>
                  <a:srgbClr val="00B0F0"/>
                </a:solidFill>
              </a:rPr>
              <a:t>inconvénients:</a:t>
            </a:r>
            <a:endParaRPr lang="fr-FR" sz="3200" b="1" dirty="0">
              <a:solidFill>
                <a:srgbClr val="00B0F0"/>
              </a:solidFill>
            </a:endParaRPr>
          </a:p>
          <a:p>
            <a:pPr lvl="1" algn="just">
              <a:lnSpc>
                <a:spcPct val="160000"/>
              </a:lnSpc>
              <a:buFont typeface="Wingdings" pitchFamily="2" charset="2"/>
              <a:buChar char="Ø"/>
            </a:pPr>
            <a:r>
              <a:rPr lang="fr-FR" sz="2400" dirty="0"/>
              <a:t>Ils prennent de la place en mémoire</a:t>
            </a:r>
          </a:p>
          <a:p>
            <a:pPr lvl="1" algn="just">
              <a:lnSpc>
                <a:spcPct val="160000"/>
              </a:lnSpc>
              <a:buFont typeface="Wingdings" pitchFamily="2" charset="2"/>
              <a:buChar char="Ø"/>
            </a:pPr>
            <a:r>
              <a:rPr lang="fr-FR" sz="2400" dirty="0"/>
              <a:t>Ils ralentissent les requêtes d'insertion, modification et suppression, puisqu'à chaque fois, il faut remettre l'index à jour en plus de la table</a:t>
            </a:r>
            <a:r>
              <a:rPr lang="fr-FR" sz="2400" dirty="0" smtClean="0"/>
              <a:t>.</a:t>
            </a:r>
          </a:p>
          <a:p>
            <a:pPr marL="448056" lvl="1" indent="0" algn="just">
              <a:lnSpc>
                <a:spcPct val="160000"/>
              </a:lnSpc>
              <a:buNone/>
            </a:pPr>
            <a:endParaRPr lang="fr-FR" sz="2400" dirty="0"/>
          </a:p>
          <a:p>
            <a:pPr marL="36576" indent="0" algn="ctr">
              <a:lnSpc>
                <a:spcPct val="160000"/>
              </a:lnSpc>
              <a:buNone/>
            </a:pPr>
            <a:r>
              <a:rPr lang="fr-FR" sz="2800" b="1" dirty="0" smtClean="0">
                <a:solidFill>
                  <a:srgbClr val="FFFF00"/>
                </a:solidFill>
                <a:sym typeface="Wingdings" pitchFamily="2" charset="2"/>
              </a:rPr>
              <a:t></a:t>
            </a:r>
            <a:r>
              <a:rPr lang="fr-FR" sz="2800" b="1" dirty="0" smtClean="0">
                <a:solidFill>
                  <a:srgbClr val="FFFF00"/>
                </a:solidFill>
              </a:rPr>
              <a:t>Par </a:t>
            </a:r>
            <a:r>
              <a:rPr lang="fr-FR" sz="2800" b="1" dirty="0">
                <a:solidFill>
                  <a:srgbClr val="FFFF00"/>
                </a:solidFill>
              </a:rPr>
              <a:t>conséquent, n'ajoutez pas d'index lorsque </a:t>
            </a:r>
            <a:endParaRPr lang="fr-FR" sz="2800" b="1" dirty="0" smtClean="0">
              <a:solidFill>
                <a:srgbClr val="FFFF00"/>
              </a:solidFill>
            </a:endParaRPr>
          </a:p>
          <a:p>
            <a:pPr marL="36576" indent="0" algn="ctr">
              <a:lnSpc>
                <a:spcPct val="160000"/>
              </a:lnSpc>
              <a:buNone/>
            </a:pPr>
            <a:r>
              <a:rPr lang="fr-FR" sz="2800" b="1" dirty="0" smtClean="0">
                <a:solidFill>
                  <a:srgbClr val="FFFF00"/>
                </a:solidFill>
              </a:rPr>
              <a:t>ce </a:t>
            </a:r>
            <a:r>
              <a:rPr lang="fr-FR" sz="2800" b="1" dirty="0">
                <a:solidFill>
                  <a:srgbClr val="FFFF00"/>
                </a:solidFill>
              </a:rPr>
              <a:t>n'est pas vraiment utile.</a:t>
            </a:r>
          </a:p>
          <a:p>
            <a:pPr algn="just">
              <a:lnSpc>
                <a:spcPct val="160000"/>
              </a:lnSpc>
            </a:pPr>
            <a:endParaRPr lang="fr-FR" sz="2400" dirty="0"/>
          </a:p>
        </p:txBody>
      </p:sp>
    </p:spTree>
    <p:extLst>
      <p:ext uri="{BB962C8B-B14F-4D97-AF65-F5344CB8AC3E}">
        <p14:creationId xmlns:p14="http://schemas.microsoft.com/office/powerpoint/2010/main" val="533463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a:solidFill>
                  <a:srgbClr val="FFFF00"/>
                </a:solidFill>
              </a:rPr>
              <a:t>Les différents types </a:t>
            </a:r>
            <a:r>
              <a:rPr lang="fr-FR" dirty="0" smtClean="0">
                <a:solidFill>
                  <a:srgbClr val="FFFF00"/>
                </a:solidFill>
              </a:rPr>
              <a:t>d'index</a:t>
            </a:r>
            <a:endParaRPr lang="fr-FR" dirty="0">
              <a:solidFill>
                <a:srgbClr val="FFFF00"/>
              </a:solidFill>
            </a:endParaRPr>
          </a:p>
        </p:txBody>
      </p:sp>
      <p:sp>
        <p:nvSpPr>
          <p:cNvPr id="3" name="Espace réservé du contenu 2"/>
          <p:cNvSpPr>
            <a:spLocks noGrp="1"/>
          </p:cNvSpPr>
          <p:nvPr>
            <p:ph idx="1"/>
          </p:nvPr>
        </p:nvSpPr>
        <p:spPr>
          <a:xfrm>
            <a:off x="457200" y="1960240"/>
            <a:ext cx="8219256" cy="3989040"/>
          </a:xfrm>
        </p:spPr>
        <p:txBody>
          <a:bodyPr>
            <a:normAutofit/>
          </a:bodyPr>
          <a:lstStyle/>
          <a:p>
            <a:pPr algn="just"/>
            <a:r>
              <a:rPr lang="fr-FR" sz="3600" b="1" dirty="0">
                <a:solidFill>
                  <a:srgbClr val="FFC000"/>
                </a:solidFill>
              </a:rPr>
              <a:t>Index UNIQUE</a:t>
            </a:r>
          </a:p>
          <a:p>
            <a:pPr marL="36576" indent="0" algn="just">
              <a:buNone/>
            </a:pPr>
            <a:r>
              <a:rPr lang="fr-FR" sz="2000" dirty="0"/>
              <a:t>Avoir un index UNIQUE sur une colonne (ou plusieurs) permet de s'assurer que jamais vous n’insérerez deux fois la même valeur (ou combinaison de valeurs) dans la table</a:t>
            </a:r>
            <a:r>
              <a:rPr lang="fr-FR" sz="2000" dirty="0" smtClean="0"/>
              <a:t>.</a:t>
            </a:r>
          </a:p>
          <a:p>
            <a:pPr algn="just"/>
            <a:endParaRPr lang="fr-FR" sz="3600" b="1" dirty="0">
              <a:solidFill>
                <a:srgbClr val="FFC000"/>
              </a:solidFill>
            </a:endParaRPr>
          </a:p>
          <a:p>
            <a:pPr algn="just"/>
            <a:r>
              <a:rPr lang="fr-FR" sz="3600" b="1" dirty="0">
                <a:solidFill>
                  <a:srgbClr val="FFC000"/>
                </a:solidFill>
              </a:rPr>
              <a:t>Index FULLTEXT</a:t>
            </a:r>
          </a:p>
          <a:p>
            <a:pPr marL="36576" indent="0" algn="just">
              <a:buNone/>
            </a:pPr>
            <a:r>
              <a:rPr lang="fr-FR" sz="2000" dirty="0" smtClean="0"/>
              <a:t>Un </a:t>
            </a:r>
            <a:r>
              <a:rPr lang="fr-FR" sz="2000" dirty="0"/>
              <a:t>index FULLTEXT est utilisé pour faire des recherches de manière puissante et rapide sur un texte. On n'utilise donc ce type d'index que sur les colonnes de type CHAR, VARCHAR ou TEXT.</a:t>
            </a:r>
          </a:p>
          <a:p>
            <a:pPr marL="36576" indent="0" algn="just">
              <a:buNone/>
            </a:pPr>
            <a:endParaRPr lang="fr-FR" sz="2000" dirty="0"/>
          </a:p>
          <a:p>
            <a:pPr marL="36576" indent="0" algn="just">
              <a:buNone/>
            </a:pPr>
            <a:endParaRPr lang="fr-FR" sz="3200" dirty="0"/>
          </a:p>
        </p:txBody>
      </p:sp>
    </p:spTree>
    <p:extLst>
      <p:ext uri="{BB962C8B-B14F-4D97-AF65-F5344CB8AC3E}">
        <p14:creationId xmlns:p14="http://schemas.microsoft.com/office/powerpoint/2010/main" val="787614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69776"/>
            <a:ext cx="7467600" cy="1143000"/>
          </a:xfrm>
        </p:spPr>
        <p:txBody>
          <a:bodyPr>
            <a:normAutofit/>
          </a:bodyPr>
          <a:lstStyle/>
          <a:p>
            <a:pPr algn="ctr"/>
            <a:r>
              <a:rPr lang="fr-FR" b="1" dirty="0" smtClean="0">
                <a:solidFill>
                  <a:srgbClr val="FFFF00"/>
                </a:solidFill>
                <a:latin typeface="Times New Roman" pitchFamily="18" charset="0"/>
                <a:cs typeface="Times New Roman" pitchFamily="18" charset="0"/>
              </a:rPr>
              <a:t>Index</a:t>
            </a:r>
            <a:endParaRPr lang="fr-FR" dirty="0">
              <a:solidFill>
                <a:srgbClr val="FFFF00"/>
              </a:solidFill>
              <a:latin typeface="Times New Roman" pitchFamily="18" charset="0"/>
              <a:cs typeface="Times New Roman" pitchFamily="18" charset="0"/>
            </a:endParaRPr>
          </a:p>
        </p:txBody>
      </p:sp>
      <p:sp>
        <p:nvSpPr>
          <p:cNvPr id="5" name="Rectangle 1"/>
          <p:cNvSpPr>
            <a:spLocks noChangeArrowheads="1"/>
          </p:cNvSpPr>
          <p:nvPr/>
        </p:nvSpPr>
        <p:spPr bwMode="auto">
          <a:xfrm>
            <a:off x="0" y="-40503"/>
            <a:ext cx="65" cy="538206"/>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868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4"/>
          <p:cNvSpPr/>
          <p:nvPr/>
        </p:nvSpPr>
        <p:spPr>
          <a:xfrm>
            <a:off x="179512" y="1484784"/>
            <a:ext cx="8784976" cy="1421992"/>
          </a:xfrm>
          <a:prstGeom prst="rect">
            <a:avLst/>
          </a:prstGeom>
        </p:spPr>
        <p:txBody>
          <a:bodyPr wrap="square">
            <a:spAutoFit/>
          </a:bodyPr>
          <a:lstStyle/>
          <a:p>
            <a:pPr lvl="0" fontAlgn="base">
              <a:lnSpc>
                <a:spcPct val="150000"/>
              </a:lnSpc>
              <a:spcBef>
                <a:spcPct val="0"/>
              </a:spcBef>
              <a:spcAft>
                <a:spcPct val="0"/>
              </a:spcAft>
            </a:pPr>
            <a:r>
              <a:rPr lang="fr-FR" sz="2000" dirty="0">
                <a:cs typeface="Arial" pitchFamily="34" charset="0"/>
              </a:rPr>
              <a:t>Il existe deux commandes permettant de créer des index sur une table existante </a:t>
            </a:r>
            <a:r>
              <a:rPr lang="fr-FR" sz="2000" dirty="0" smtClean="0">
                <a:cs typeface="Arial" pitchFamily="34" charset="0"/>
              </a:rPr>
              <a:t>:</a:t>
            </a:r>
          </a:p>
          <a:p>
            <a:pPr marL="1200150" lvl="2" indent="-285750" fontAlgn="base">
              <a:lnSpc>
                <a:spcPct val="150000"/>
              </a:lnSpc>
              <a:spcBef>
                <a:spcPct val="0"/>
              </a:spcBef>
              <a:spcAft>
                <a:spcPct val="0"/>
              </a:spcAft>
              <a:buFontTx/>
              <a:buChar char="-"/>
            </a:pPr>
            <a:r>
              <a:rPr lang="fr-FR" sz="2000" dirty="0" smtClean="0">
                <a:cs typeface="Arial" pitchFamily="34" charset="0"/>
              </a:rPr>
              <a:t>ALTER TABLE.</a:t>
            </a:r>
          </a:p>
          <a:p>
            <a:pPr marL="1200150" lvl="2" indent="-285750" fontAlgn="base">
              <a:lnSpc>
                <a:spcPct val="150000"/>
              </a:lnSpc>
              <a:spcBef>
                <a:spcPct val="0"/>
              </a:spcBef>
              <a:spcAft>
                <a:spcPct val="0"/>
              </a:spcAft>
              <a:buFontTx/>
              <a:buChar char="-"/>
            </a:pPr>
            <a:r>
              <a:rPr lang="fr-FR" sz="2000" dirty="0" smtClean="0">
                <a:cs typeface="Arial" pitchFamily="34" charset="0"/>
              </a:rPr>
              <a:t>CREATE </a:t>
            </a:r>
            <a:r>
              <a:rPr lang="fr-FR" sz="2000" dirty="0">
                <a:cs typeface="Arial" pitchFamily="34" charset="0"/>
              </a:rPr>
              <a:t>INDEX. </a:t>
            </a:r>
            <a:endParaRPr lang="fr-FR" sz="4400" dirty="0">
              <a:cs typeface="Arial" pitchFamily="34" charset="0"/>
            </a:endParaRPr>
          </a:p>
        </p:txBody>
      </p:sp>
      <p:sp>
        <p:nvSpPr>
          <p:cNvPr id="16" name="Rectangle 15"/>
          <p:cNvSpPr/>
          <p:nvPr/>
        </p:nvSpPr>
        <p:spPr>
          <a:xfrm>
            <a:off x="484560" y="3284984"/>
            <a:ext cx="8496944" cy="83099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fr-FR" sz="2400" b="1" dirty="0">
                <a:solidFill>
                  <a:srgbClr val="FFC000"/>
                </a:solidFill>
              </a:rPr>
              <a:t>ALTER TABLE </a:t>
            </a:r>
            <a:r>
              <a:rPr lang="fr-FR" sz="2400" b="1" dirty="0" err="1"/>
              <a:t>nom_table</a:t>
            </a:r>
            <a:endParaRPr lang="fr-FR" sz="2400" b="1" dirty="0"/>
          </a:p>
          <a:p>
            <a:r>
              <a:rPr lang="fr-FR" sz="2400" b="1" dirty="0">
                <a:solidFill>
                  <a:srgbClr val="FFC000"/>
                </a:solidFill>
              </a:rPr>
              <a:t>ADD INDEX </a:t>
            </a:r>
            <a:r>
              <a:rPr lang="fr-FR" sz="2400" dirty="0"/>
              <a:t>[</a:t>
            </a:r>
            <a:r>
              <a:rPr lang="fr-FR" sz="2400" dirty="0" err="1"/>
              <a:t>nom_index</a:t>
            </a:r>
            <a:r>
              <a:rPr lang="fr-FR" sz="2400" dirty="0"/>
              <a:t>] (</a:t>
            </a:r>
            <a:r>
              <a:rPr lang="fr-FR" sz="2400" dirty="0" err="1"/>
              <a:t>colonne_index</a:t>
            </a:r>
            <a:r>
              <a:rPr lang="fr-FR" sz="2400" dirty="0"/>
              <a:t> </a:t>
            </a:r>
            <a:r>
              <a:rPr lang="fr-FR" sz="2400" dirty="0" smtClean="0"/>
              <a:t>); </a:t>
            </a:r>
            <a:endParaRPr lang="fr-FR" sz="2400" dirty="0"/>
          </a:p>
        </p:txBody>
      </p:sp>
      <p:sp>
        <p:nvSpPr>
          <p:cNvPr id="17" name="Rectangle 16"/>
          <p:cNvSpPr/>
          <p:nvPr/>
        </p:nvSpPr>
        <p:spPr>
          <a:xfrm>
            <a:off x="484560" y="4869160"/>
            <a:ext cx="8479928" cy="83099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fr-FR" sz="2400" b="1" dirty="0">
                <a:solidFill>
                  <a:srgbClr val="FFC000"/>
                </a:solidFill>
              </a:rPr>
              <a:t>CREATE INDEX </a:t>
            </a:r>
            <a:r>
              <a:rPr lang="fr-FR" sz="2400" b="1" dirty="0" err="1">
                <a:solidFill>
                  <a:schemeClr val="tx1"/>
                </a:solidFill>
              </a:rPr>
              <a:t>nom_index</a:t>
            </a:r>
            <a:endParaRPr lang="fr-FR" sz="2400" b="1" dirty="0">
              <a:solidFill>
                <a:schemeClr val="tx1"/>
              </a:solidFill>
            </a:endParaRPr>
          </a:p>
          <a:p>
            <a:r>
              <a:rPr lang="fr-FR" sz="2400" b="1" dirty="0">
                <a:solidFill>
                  <a:srgbClr val="FFC000"/>
                </a:solidFill>
              </a:rPr>
              <a:t>ON</a:t>
            </a:r>
            <a:r>
              <a:rPr lang="fr-FR" sz="2400" b="1" dirty="0">
                <a:solidFill>
                  <a:schemeClr val="tx1"/>
                </a:solidFill>
              </a:rPr>
              <a:t> </a:t>
            </a:r>
            <a:r>
              <a:rPr lang="fr-FR" sz="2400" b="1" dirty="0" err="1">
                <a:solidFill>
                  <a:schemeClr val="tx1"/>
                </a:solidFill>
              </a:rPr>
              <a:t>nom_table</a:t>
            </a:r>
            <a:r>
              <a:rPr lang="fr-FR" sz="2400" b="1" dirty="0">
                <a:solidFill>
                  <a:schemeClr val="tx1"/>
                </a:solidFill>
              </a:rPr>
              <a:t> (</a:t>
            </a:r>
            <a:r>
              <a:rPr lang="fr-FR" sz="2400" b="1" dirty="0" err="1">
                <a:solidFill>
                  <a:schemeClr val="tx1"/>
                </a:solidFill>
              </a:rPr>
              <a:t>colonne_index</a:t>
            </a:r>
            <a:r>
              <a:rPr lang="fr-FR" sz="2400" b="1" dirty="0">
                <a:solidFill>
                  <a:schemeClr val="tx1"/>
                </a:solidFill>
              </a:rPr>
              <a:t> </a:t>
            </a:r>
            <a:r>
              <a:rPr lang="fr-FR" sz="2400" b="1" dirty="0" smtClean="0">
                <a:solidFill>
                  <a:schemeClr val="tx1"/>
                </a:solidFill>
              </a:rPr>
              <a:t>); </a:t>
            </a:r>
            <a:endParaRPr lang="fr-FR" sz="2400" b="1" dirty="0">
              <a:solidFill>
                <a:schemeClr val="tx1"/>
              </a:solidFill>
            </a:endParaRPr>
          </a:p>
        </p:txBody>
      </p:sp>
      <p:sp>
        <p:nvSpPr>
          <p:cNvPr id="18" name="Rectangle 17"/>
          <p:cNvSpPr/>
          <p:nvPr/>
        </p:nvSpPr>
        <p:spPr>
          <a:xfrm>
            <a:off x="1907704" y="6021288"/>
            <a:ext cx="4680520" cy="523220"/>
          </a:xfrm>
          <a:prstGeom prst="rect">
            <a:avLst/>
          </a:prstGeom>
        </p:spPr>
        <p:txBody>
          <a:bodyPr wrap="square">
            <a:spAutoFit/>
          </a:bodyPr>
          <a:lstStyle/>
          <a:p>
            <a:r>
              <a:rPr lang="fr-FR" sz="2800" dirty="0" smtClean="0">
                <a:solidFill>
                  <a:srgbClr val="FFFF00"/>
                </a:solidFill>
                <a:sym typeface="Wingdings" pitchFamily="2" charset="2"/>
              </a:rPr>
              <a:t> Après la création des tables</a:t>
            </a:r>
            <a:endParaRPr lang="fr-FR" sz="2800" dirty="0">
              <a:solidFill>
                <a:srgbClr val="FFFF00"/>
              </a:solidFill>
            </a:endParaRPr>
          </a:p>
        </p:txBody>
      </p:sp>
    </p:spTree>
    <p:extLst>
      <p:ext uri="{BB962C8B-B14F-4D97-AF65-F5344CB8AC3E}">
        <p14:creationId xmlns:p14="http://schemas.microsoft.com/office/powerpoint/2010/main" val="1529762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171400"/>
            <a:ext cx="7467600" cy="1143000"/>
          </a:xfrm>
        </p:spPr>
        <p:txBody>
          <a:bodyPr>
            <a:normAutofit/>
          </a:bodyPr>
          <a:lstStyle/>
          <a:p>
            <a:pPr algn="ctr"/>
            <a:r>
              <a:rPr lang="fr-FR" b="1" dirty="0" smtClean="0">
                <a:solidFill>
                  <a:srgbClr val="FFFF00"/>
                </a:solidFill>
                <a:latin typeface="Times New Roman" pitchFamily="18" charset="0"/>
                <a:cs typeface="Times New Roman" pitchFamily="18" charset="0"/>
              </a:rPr>
              <a:t>Index</a:t>
            </a:r>
            <a:endParaRPr lang="fr-FR" dirty="0">
              <a:solidFill>
                <a:srgbClr val="FFFF00"/>
              </a:solidFill>
              <a:latin typeface="Times New Roman" pitchFamily="18" charset="0"/>
              <a:cs typeface="Times New Roman" pitchFamily="18" charset="0"/>
            </a:endParaRPr>
          </a:p>
        </p:txBody>
      </p:sp>
      <p:sp>
        <p:nvSpPr>
          <p:cNvPr id="5" name="Rectangle 1"/>
          <p:cNvSpPr>
            <a:spLocks noChangeArrowheads="1"/>
          </p:cNvSpPr>
          <p:nvPr/>
        </p:nvSpPr>
        <p:spPr bwMode="auto">
          <a:xfrm>
            <a:off x="0" y="-40503"/>
            <a:ext cx="65" cy="538206"/>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868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7"/>
          <p:cNvSpPr/>
          <p:nvPr/>
        </p:nvSpPr>
        <p:spPr>
          <a:xfrm>
            <a:off x="1907704" y="6290156"/>
            <a:ext cx="4680520" cy="523220"/>
          </a:xfrm>
          <a:prstGeom prst="rect">
            <a:avLst/>
          </a:prstGeom>
        </p:spPr>
        <p:txBody>
          <a:bodyPr wrap="square">
            <a:spAutoFit/>
          </a:bodyPr>
          <a:lstStyle/>
          <a:p>
            <a:r>
              <a:rPr lang="fr-FR" sz="2800" dirty="0" smtClean="0">
                <a:solidFill>
                  <a:srgbClr val="FFFF00"/>
                </a:solidFill>
                <a:sym typeface="Wingdings" pitchFamily="2" charset="2"/>
              </a:rPr>
              <a:t> Avant la création des tables</a:t>
            </a:r>
            <a:endParaRPr lang="fr-FR" sz="2800" dirty="0">
              <a:solidFill>
                <a:srgbClr val="FFFF00"/>
              </a:solidFill>
            </a:endParaRPr>
          </a:p>
        </p:txBody>
      </p:sp>
      <p:sp>
        <p:nvSpPr>
          <p:cNvPr id="2" name="Rectangle 1"/>
          <p:cNvSpPr/>
          <p:nvPr/>
        </p:nvSpPr>
        <p:spPr>
          <a:xfrm>
            <a:off x="323528" y="980728"/>
            <a:ext cx="8712968" cy="236988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fr-FR" sz="2000" dirty="0">
                <a:solidFill>
                  <a:schemeClr val="tx1"/>
                </a:solidFill>
              </a:rPr>
              <a:t>CREATE TABLE </a:t>
            </a:r>
            <a:r>
              <a:rPr lang="fr-FR" sz="2000" dirty="0" err="1"/>
              <a:t>nom_table</a:t>
            </a:r>
            <a:r>
              <a:rPr lang="fr-FR" sz="2000" dirty="0"/>
              <a:t> </a:t>
            </a:r>
            <a:endParaRPr lang="fr-FR" sz="2000" dirty="0" smtClean="0"/>
          </a:p>
          <a:p>
            <a:r>
              <a:rPr lang="fr-FR" sz="2000" dirty="0" smtClean="0"/>
              <a:t>(</a:t>
            </a:r>
            <a:endParaRPr lang="fr-FR" sz="2000" dirty="0"/>
          </a:p>
          <a:p>
            <a:r>
              <a:rPr lang="fr-FR" sz="2000" dirty="0"/>
              <a:t>    colonne1 </a:t>
            </a:r>
            <a:r>
              <a:rPr lang="fr-FR" sz="2000" dirty="0" smtClean="0"/>
              <a:t>    description_colonne1</a:t>
            </a:r>
            <a:r>
              <a:rPr lang="fr-FR" sz="2000" dirty="0"/>
              <a:t>,</a:t>
            </a:r>
          </a:p>
          <a:p>
            <a:r>
              <a:rPr lang="fr-FR" sz="2000" dirty="0"/>
              <a:t>    </a:t>
            </a:r>
            <a:r>
              <a:rPr lang="fr-FR" sz="2000" dirty="0" smtClean="0"/>
              <a:t>colonne2     description_colonne2</a:t>
            </a:r>
            <a:r>
              <a:rPr lang="fr-FR" sz="2000" dirty="0"/>
              <a:t>,</a:t>
            </a:r>
          </a:p>
          <a:p>
            <a:r>
              <a:rPr lang="fr-FR" sz="2000" dirty="0" smtClean="0"/>
              <a:t>    PRIMARY </a:t>
            </a:r>
            <a:r>
              <a:rPr lang="fr-FR" sz="2000" dirty="0"/>
              <a:t>KEY (</a:t>
            </a:r>
            <a:r>
              <a:rPr lang="fr-FR" sz="2000" dirty="0" err="1"/>
              <a:t>colonne_clé_primaire</a:t>
            </a:r>
            <a:r>
              <a:rPr lang="fr-FR" sz="2000" dirty="0" smtClean="0"/>
              <a:t>),</a:t>
            </a:r>
            <a:endParaRPr lang="fr-FR" sz="2000" dirty="0"/>
          </a:p>
          <a:p>
            <a:r>
              <a:rPr lang="fr-FR" sz="2400" dirty="0"/>
              <a:t>    </a:t>
            </a:r>
            <a:r>
              <a:rPr lang="fr-FR" sz="2400" b="1" dirty="0">
                <a:solidFill>
                  <a:srgbClr val="FFFF00"/>
                </a:solidFill>
              </a:rPr>
              <a:t>[INDEX [</a:t>
            </a:r>
            <a:r>
              <a:rPr lang="fr-FR" sz="2400" b="1" dirty="0" err="1">
                <a:solidFill>
                  <a:srgbClr val="FFFF00"/>
                </a:solidFill>
              </a:rPr>
              <a:t>nom_index</a:t>
            </a:r>
            <a:r>
              <a:rPr lang="fr-FR" sz="2400" b="1" dirty="0">
                <a:solidFill>
                  <a:srgbClr val="FFFF00"/>
                </a:solidFill>
              </a:rPr>
              <a:t>] (colonne1_index [, colonne2_index, ...]]</a:t>
            </a:r>
          </a:p>
          <a:p>
            <a:r>
              <a:rPr lang="fr-FR" sz="2400" dirty="0" smtClean="0"/>
              <a:t>) ;</a:t>
            </a:r>
            <a:endParaRPr lang="fr-FR" sz="2400" dirty="0"/>
          </a:p>
        </p:txBody>
      </p:sp>
      <p:sp>
        <p:nvSpPr>
          <p:cNvPr id="3" name="ZoneTexte 2"/>
          <p:cNvSpPr txBox="1"/>
          <p:nvPr/>
        </p:nvSpPr>
        <p:spPr>
          <a:xfrm>
            <a:off x="300708" y="3356992"/>
            <a:ext cx="1819729" cy="523220"/>
          </a:xfrm>
          <a:prstGeom prst="rect">
            <a:avLst/>
          </a:prstGeom>
          <a:noFill/>
        </p:spPr>
        <p:txBody>
          <a:bodyPr wrap="none" rtlCol="0">
            <a:spAutoFit/>
          </a:bodyPr>
          <a:lstStyle/>
          <a:p>
            <a:r>
              <a:rPr lang="fr-FR" sz="2800" b="1" dirty="0" smtClean="0">
                <a:solidFill>
                  <a:srgbClr val="92D050"/>
                </a:solidFill>
              </a:rPr>
              <a:t>Exemple : </a:t>
            </a:r>
            <a:endParaRPr lang="fr-FR" sz="2800" b="1" dirty="0">
              <a:solidFill>
                <a:srgbClr val="92D050"/>
              </a:solidFill>
            </a:endParaRPr>
          </a:p>
        </p:txBody>
      </p:sp>
      <p:sp>
        <p:nvSpPr>
          <p:cNvPr id="11" name="Rectangle 10"/>
          <p:cNvSpPr/>
          <p:nvPr/>
        </p:nvSpPr>
        <p:spPr>
          <a:xfrm>
            <a:off x="323528" y="3861048"/>
            <a:ext cx="5388272" cy="243143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lvl="0" fontAlgn="base">
              <a:spcBef>
                <a:spcPct val="0"/>
              </a:spcBef>
              <a:spcAft>
                <a:spcPct val="0"/>
              </a:spcAft>
            </a:pPr>
            <a:r>
              <a:rPr lang="fr-FR" dirty="0">
                <a:solidFill>
                  <a:schemeClr val="tx1"/>
                </a:solidFill>
                <a:latin typeface="+mj-lt"/>
                <a:cs typeface="Arial" pitchFamily="34" charset="0"/>
              </a:rPr>
              <a:t>CREATE TABLE </a:t>
            </a:r>
            <a:r>
              <a:rPr lang="fr-FR" dirty="0" smtClean="0">
                <a:solidFill>
                  <a:schemeClr val="tx1"/>
                </a:solidFill>
                <a:latin typeface="+mj-lt"/>
                <a:cs typeface="Arial" pitchFamily="34" charset="0"/>
              </a:rPr>
              <a:t> </a:t>
            </a:r>
            <a:r>
              <a:rPr kumimoji="0" lang="fr-FR" i="0" u="none" strike="noStrike" cap="none" normalizeH="0" baseline="0" dirty="0" smtClean="0">
                <a:ln>
                  <a:noFill/>
                </a:ln>
                <a:solidFill>
                  <a:schemeClr val="tx1"/>
                </a:solidFill>
                <a:effectLst/>
                <a:latin typeface="+mj-lt"/>
                <a:cs typeface="Times New Roman" pitchFamily="18" charset="0"/>
              </a:rPr>
              <a:t>utilisateur</a:t>
            </a:r>
          </a:p>
          <a:p>
            <a:pPr lvl="0" fontAlgn="base">
              <a:spcBef>
                <a:spcPct val="0"/>
              </a:spcBef>
              <a:spcAft>
                <a:spcPct val="0"/>
              </a:spcAft>
            </a:pPr>
            <a:r>
              <a:rPr kumimoji="0" lang="fr-FR" i="0" u="none" strike="noStrike" cap="none" normalizeH="0" baseline="0" dirty="0" smtClean="0">
                <a:ln>
                  <a:noFill/>
                </a:ln>
                <a:solidFill>
                  <a:schemeClr val="tx1"/>
                </a:solidFill>
                <a:effectLst/>
                <a:latin typeface="+mj-lt"/>
                <a:cs typeface="Times New Roman" pitchFamily="18" charset="0"/>
              </a:rPr>
              <a:t> (  </a:t>
            </a:r>
          </a:p>
          <a:p>
            <a:pPr marL="266700" lvl="0" fontAlgn="base">
              <a:spcBef>
                <a:spcPct val="0"/>
              </a:spcBef>
              <a:spcAft>
                <a:spcPct val="0"/>
              </a:spcAft>
            </a:pPr>
            <a:r>
              <a:rPr lang="fr-FR" dirty="0" smtClean="0">
                <a:solidFill>
                  <a:schemeClr val="tx1"/>
                </a:solidFill>
                <a:latin typeface="+mj-lt"/>
                <a:cs typeface="Arial" pitchFamily="34" charset="0"/>
              </a:rPr>
              <a:t>Id                    </a:t>
            </a:r>
            <a:r>
              <a:rPr lang="fr-FR" dirty="0">
                <a:solidFill>
                  <a:schemeClr val="tx1"/>
                </a:solidFill>
                <a:latin typeface="+mj-lt"/>
                <a:cs typeface="Arial" pitchFamily="34" charset="0"/>
              </a:rPr>
              <a:t>INT </a:t>
            </a:r>
            <a:r>
              <a:rPr lang="fr-FR" dirty="0" smtClean="0">
                <a:solidFill>
                  <a:schemeClr val="tx1"/>
                </a:solidFill>
                <a:latin typeface="+mj-lt"/>
                <a:cs typeface="Arial" pitchFamily="34" charset="0"/>
              </a:rPr>
              <a:t>NOT </a:t>
            </a:r>
            <a:r>
              <a:rPr lang="fr-FR" dirty="0">
                <a:solidFill>
                  <a:schemeClr val="tx1"/>
                </a:solidFill>
                <a:latin typeface="+mj-lt"/>
                <a:cs typeface="Arial" pitchFamily="34" charset="0"/>
              </a:rPr>
              <a:t>NULL,</a:t>
            </a:r>
          </a:p>
          <a:p>
            <a:pPr marL="266700" lvl="0" fontAlgn="base">
              <a:spcBef>
                <a:spcPct val="0"/>
              </a:spcBef>
              <a:spcAft>
                <a:spcPct val="0"/>
              </a:spcAft>
            </a:pPr>
            <a:r>
              <a:rPr kumimoji="0" lang="fr-FR" i="0" u="none" strike="noStrike" cap="none" normalizeH="0" baseline="0" dirty="0" smtClean="0">
                <a:ln>
                  <a:noFill/>
                </a:ln>
                <a:solidFill>
                  <a:schemeClr val="tx1"/>
                </a:solidFill>
                <a:effectLst/>
                <a:latin typeface="+mj-lt"/>
                <a:cs typeface="Times New Roman" pitchFamily="18" charset="0"/>
              </a:rPr>
              <a:t>nom                   </a:t>
            </a:r>
            <a:r>
              <a:rPr lang="fr-FR" dirty="0" smtClean="0">
                <a:solidFill>
                  <a:schemeClr val="tx1"/>
                </a:solidFill>
                <a:latin typeface="+mj-lt"/>
                <a:cs typeface="Arial" pitchFamily="34" charset="0"/>
              </a:rPr>
              <a:t>VARCHAR(100</a:t>
            </a:r>
            <a:r>
              <a:rPr lang="fr-FR" dirty="0">
                <a:solidFill>
                  <a:schemeClr val="tx1"/>
                </a:solidFill>
                <a:latin typeface="+mj-lt"/>
                <a:cs typeface="Arial" pitchFamily="34" charset="0"/>
              </a:rPr>
              <a:t>), </a:t>
            </a:r>
          </a:p>
          <a:p>
            <a:pPr marL="266700" lvl="0" fontAlgn="base">
              <a:spcBef>
                <a:spcPct val="0"/>
              </a:spcBef>
              <a:spcAft>
                <a:spcPct val="0"/>
              </a:spcAft>
            </a:pPr>
            <a:r>
              <a:rPr kumimoji="0" lang="fr-FR" i="0" u="none" strike="noStrike" cap="none" normalizeH="0" baseline="0" dirty="0" err="1" smtClean="0">
                <a:ln>
                  <a:noFill/>
                </a:ln>
                <a:solidFill>
                  <a:schemeClr val="tx1"/>
                </a:solidFill>
                <a:effectLst/>
                <a:latin typeface="+mj-lt"/>
                <a:cs typeface="Times New Roman" pitchFamily="18" charset="0"/>
              </a:rPr>
              <a:t>date_naissance</a:t>
            </a:r>
            <a:r>
              <a:rPr kumimoji="0" lang="fr-FR" i="0" u="none" strike="noStrike" cap="none" normalizeH="0" baseline="0" dirty="0" smtClean="0">
                <a:ln>
                  <a:noFill/>
                </a:ln>
                <a:solidFill>
                  <a:schemeClr val="tx1"/>
                </a:solidFill>
                <a:effectLst/>
                <a:latin typeface="+mj-lt"/>
                <a:cs typeface="Times New Roman" pitchFamily="18" charset="0"/>
              </a:rPr>
              <a:t>   DATE, </a:t>
            </a:r>
          </a:p>
          <a:p>
            <a:pPr marL="266700" lvl="0" fontAlgn="base">
              <a:spcBef>
                <a:spcPct val="0"/>
              </a:spcBef>
              <a:spcAft>
                <a:spcPct val="0"/>
              </a:spcAft>
            </a:pPr>
            <a:r>
              <a:rPr lang="en-US" dirty="0" smtClean="0">
                <a:solidFill>
                  <a:schemeClr val="tx1"/>
                </a:solidFill>
                <a:latin typeface="+mj-lt"/>
                <a:cs typeface="Times New Roman" pitchFamily="18" charset="0"/>
              </a:rPr>
              <a:t> </a:t>
            </a:r>
            <a:r>
              <a:rPr lang="en-US" dirty="0" smtClean="0">
                <a:solidFill>
                  <a:schemeClr val="tx1"/>
                </a:solidFill>
                <a:latin typeface="+mj-lt"/>
                <a:cs typeface="Arial" pitchFamily="34" charset="0"/>
              </a:rPr>
              <a:t>PRIMARY </a:t>
            </a:r>
            <a:r>
              <a:rPr lang="en-US" dirty="0">
                <a:solidFill>
                  <a:schemeClr val="tx1"/>
                </a:solidFill>
                <a:latin typeface="+mj-lt"/>
                <a:cs typeface="Arial" pitchFamily="34" charset="0"/>
              </a:rPr>
              <a:t>KEY (id</a:t>
            </a:r>
            <a:r>
              <a:rPr lang="en-US" dirty="0" smtClean="0">
                <a:solidFill>
                  <a:schemeClr val="tx1"/>
                </a:solidFill>
                <a:latin typeface="+mj-lt"/>
                <a:cs typeface="Arial" pitchFamily="34" charset="0"/>
              </a:rPr>
              <a:t>),</a:t>
            </a:r>
          </a:p>
          <a:p>
            <a:pPr marL="266700" lvl="0" fontAlgn="base">
              <a:spcBef>
                <a:spcPct val="0"/>
              </a:spcBef>
              <a:spcAft>
                <a:spcPct val="0"/>
              </a:spcAft>
            </a:pPr>
            <a:r>
              <a:rPr lang="en-US" sz="2400" b="1" dirty="0" smtClean="0">
                <a:solidFill>
                  <a:srgbClr val="FFC000"/>
                </a:solidFill>
                <a:latin typeface="+mj-lt"/>
                <a:cs typeface="Arial" pitchFamily="34" charset="0"/>
              </a:rPr>
              <a:t>INDEX </a:t>
            </a:r>
            <a:r>
              <a:rPr lang="en-US" sz="2400" b="1" dirty="0" err="1" smtClean="0">
                <a:solidFill>
                  <a:srgbClr val="FFC000"/>
                </a:solidFill>
                <a:latin typeface="+mj-lt"/>
                <a:cs typeface="Arial" pitchFamily="34" charset="0"/>
              </a:rPr>
              <a:t>Idx_nom</a:t>
            </a:r>
            <a:r>
              <a:rPr lang="en-US" sz="2400" b="1" dirty="0" smtClean="0">
                <a:solidFill>
                  <a:srgbClr val="FFC000"/>
                </a:solidFill>
                <a:latin typeface="+mj-lt"/>
                <a:cs typeface="Arial" pitchFamily="34" charset="0"/>
              </a:rPr>
              <a:t> (nom)</a:t>
            </a:r>
          </a:p>
          <a:p>
            <a:pPr marL="85725" lvl="0" fontAlgn="base">
              <a:spcBef>
                <a:spcPct val="0"/>
              </a:spcBef>
              <a:spcAft>
                <a:spcPct val="0"/>
              </a:spcAft>
            </a:pPr>
            <a:r>
              <a:rPr lang="en-US" sz="2000" dirty="0" smtClean="0">
                <a:solidFill>
                  <a:schemeClr val="tx1"/>
                </a:solidFill>
                <a:latin typeface="Courier 10 Pitch"/>
                <a:cs typeface="Arial" pitchFamily="34" charset="0"/>
              </a:rPr>
              <a:t>) </a:t>
            </a:r>
            <a:r>
              <a:rPr lang="en-US" sz="2000" dirty="0">
                <a:solidFill>
                  <a:schemeClr val="tx1"/>
                </a:solidFill>
                <a:latin typeface="Courier 10 Pitch"/>
                <a:cs typeface="Arial" pitchFamily="34" charset="0"/>
              </a:rPr>
              <a:t>; </a:t>
            </a:r>
            <a:r>
              <a:rPr lang="fr-FR" sz="2000" dirty="0">
                <a:solidFill>
                  <a:schemeClr val="tx1"/>
                </a:solidFill>
                <a:latin typeface="Courier 10 Pitch"/>
                <a:cs typeface="Arial" pitchFamily="34" charset="0"/>
              </a:rPr>
              <a:t> </a:t>
            </a:r>
          </a:p>
        </p:txBody>
      </p:sp>
      <p:sp>
        <p:nvSpPr>
          <p:cNvPr id="7" name="Rectangle 6"/>
          <p:cNvSpPr/>
          <p:nvPr/>
        </p:nvSpPr>
        <p:spPr>
          <a:xfrm>
            <a:off x="6012160" y="4338101"/>
            <a:ext cx="2880320"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fr-FR" dirty="0"/>
              <a:t>Vous n'êtes pas obligés de préciser un nom pour votre index. Si vous ne le faites pas, MySQL en créera un automatiquement pour vous.</a:t>
            </a:r>
          </a:p>
        </p:txBody>
      </p:sp>
    </p:spTree>
    <p:extLst>
      <p:ext uri="{BB962C8B-B14F-4D97-AF65-F5344CB8AC3E}">
        <p14:creationId xmlns:p14="http://schemas.microsoft.com/office/powerpoint/2010/main" val="2357366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69776"/>
            <a:ext cx="7467600" cy="1143000"/>
          </a:xfrm>
        </p:spPr>
        <p:txBody>
          <a:bodyPr>
            <a:normAutofit/>
          </a:bodyPr>
          <a:lstStyle/>
          <a:p>
            <a:pPr algn="ctr"/>
            <a:r>
              <a:rPr lang="fr-FR" b="1" dirty="0" smtClean="0">
                <a:solidFill>
                  <a:srgbClr val="FFFF00"/>
                </a:solidFill>
                <a:latin typeface="Times New Roman" pitchFamily="18" charset="0"/>
                <a:cs typeface="Times New Roman" pitchFamily="18" charset="0"/>
              </a:rPr>
              <a:t>Index</a:t>
            </a:r>
            <a:endParaRPr lang="fr-FR" dirty="0">
              <a:solidFill>
                <a:srgbClr val="FFFF00"/>
              </a:solidFill>
              <a:latin typeface="Times New Roman" pitchFamily="18" charset="0"/>
              <a:cs typeface="Times New Roman" pitchFamily="18" charset="0"/>
            </a:endParaRPr>
          </a:p>
        </p:txBody>
      </p:sp>
      <p:sp>
        <p:nvSpPr>
          <p:cNvPr id="5" name="Rectangle 1"/>
          <p:cNvSpPr>
            <a:spLocks noChangeArrowheads="1"/>
          </p:cNvSpPr>
          <p:nvPr/>
        </p:nvSpPr>
        <p:spPr bwMode="auto">
          <a:xfrm>
            <a:off x="0" y="-40503"/>
            <a:ext cx="65" cy="538206"/>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868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6"/>
          <p:cNvSpPr/>
          <p:nvPr/>
        </p:nvSpPr>
        <p:spPr>
          <a:xfrm>
            <a:off x="1579069" y="3717032"/>
            <a:ext cx="5383584" cy="83099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fr-FR" sz="2400" b="1" dirty="0">
                <a:solidFill>
                  <a:schemeClr val="tx1"/>
                </a:solidFill>
              </a:rPr>
              <a:t>ALTER TABLE </a:t>
            </a:r>
            <a:r>
              <a:rPr lang="fr-FR" sz="2400" b="1" dirty="0" err="1">
                <a:solidFill>
                  <a:schemeClr val="tx1"/>
                </a:solidFill>
              </a:rPr>
              <a:t>nom_table</a:t>
            </a:r>
            <a:r>
              <a:rPr lang="fr-FR" sz="2400" b="1" dirty="0">
                <a:solidFill>
                  <a:schemeClr val="tx1"/>
                </a:solidFill>
              </a:rPr>
              <a:t> </a:t>
            </a:r>
          </a:p>
          <a:p>
            <a:r>
              <a:rPr lang="fr-FR" sz="2400" b="1" dirty="0">
                <a:solidFill>
                  <a:srgbClr val="FFC000"/>
                </a:solidFill>
              </a:rPr>
              <a:t>DROP INDEX </a:t>
            </a:r>
            <a:r>
              <a:rPr lang="fr-FR" sz="2400" b="1" dirty="0" err="1">
                <a:solidFill>
                  <a:schemeClr val="tx1"/>
                </a:solidFill>
              </a:rPr>
              <a:t>nom_index</a:t>
            </a:r>
            <a:r>
              <a:rPr lang="fr-FR" sz="2400" b="1" dirty="0">
                <a:solidFill>
                  <a:schemeClr val="tx1"/>
                </a:solidFill>
              </a:rPr>
              <a:t>;</a:t>
            </a:r>
          </a:p>
        </p:txBody>
      </p:sp>
      <p:sp>
        <p:nvSpPr>
          <p:cNvPr id="2" name="Rectangle 1"/>
          <p:cNvSpPr/>
          <p:nvPr/>
        </p:nvSpPr>
        <p:spPr>
          <a:xfrm>
            <a:off x="251520" y="1777171"/>
            <a:ext cx="4279313" cy="584775"/>
          </a:xfrm>
          <a:prstGeom prst="rect">
            <a:avLst/>
          </a:prstGeom>
        </p:spPr>
        <p:txBody>
          <a:bodyPr wrap="none">
            <a:spAutoFit/>
          </a:bodyPr>
          <a:lstStyle/>
          <a:p>
            <a:r>
              <a:rPr lang="fr-FR" sz="3200" b="1" dirty="0">
                <a:solidFill>
                  <a:srgbClr val="92D050"/>
                </a:solidFill>
              </a:rPr>
              <a:t>Suppression d'un index</a:t>
            </a:r>
          </a:p>
        </p:txBody>
      </p:sp>
    </p:spTree>
    <p:extLst>
      <p:ext uri="{BB962C8B-B14F-4D97-AF65-F5344CB8AC3E}">
        <p14:creationId xmlns:p14="http://schemas.microsoft.com/office/powerpoint/2010/main" val="1065527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a:solidFill>
                  <a:srgbClr val="FFFF00"/>
                </a:solidFill>
              </a:rPr>
              <a:t>Quelques règles pour le choix d'un index </a:t>
            </a:r>
            <a:endParaRPr lang="fr-FR" dirty="0">
              <a:solidFill>
                <a:srgbClr val="FFFF00"/>
              </a:solidFill>
            </a:endParaRPr>
          </a:p>
        </p:txBody>
      </p:sp>
      <p:sp>
        <p:nvSpPr>
          <p:cNvPr id="3" name="Espace réservé du contenu 2"/>
          <p:cNvSpPr>
            <a:spLocks noGrp="1"/>
          </p:cNvSpPr>
          <p:nvPr>
            <p:ph idx="1"/>
          </p:nvPr>
        </p:nvSpPr>
        <p:spPr>
          <a:xfrm>
            <a:off x="457200" y="1600200"/>
            <a:ext cx="8435280" cy="4525963"/>
          </a:xfrm>
        </p:spPr>
        <p:txBody>
          <a:bodyPr>
            <a:normAutofit fontScale="77500" lnSpcReduction="20000"/>
          </a:bodyPr>
          <a:lstStyle/>
          <a:p>
            <a:pPr marL="36576" indent="0" algn="just">
              <a:buNone/>
            </a:pPr>
            <a:endParaRPr lang="fr-FR" dirty="0"/>
          </a:p>
          <a:p>
            <a:pPr algn="just"/>
            <a:r>
              <a:rPr lang="fr-FR" dirty="0"/>
              <a:t>Ne pas créer d'index pour de petites tables (&lt; 300 enregistrements)</a:t>
            </a:r>
          </a:p>
          <a:p>
            <a:pPr algn="just"/>
            <a:r>
              <a:rPr lang="fr-FR" dirty="0"/>
              <a:t>Ne pas créer d'index sur un champ qui ne possède que quelques valeurs différentes (ex : le nombre d'étoiles des </a:t>
            </a:r>
            <a:r>
              <a:rPr lang="fr-FR" dirty="0" smtClean="0"/>
              <a:t>restaurants)</a:t>
            </a:r>
          </a:p>
          <a:p>
            <a:pPr marL="36576" indent="0" algn="just">
              <a:buNone/>
            </a:pPr>
            <a:endParaRPr lang="fr-FR" dirty="0"/>
          </a:p>
          <a:p>
            <a:pPr algn="just"/>
            <a:r>
              <a:rPr lang="fr-FR" dirty="0"/>
              <a:t>Indexer les colonnes intervenant souvent dans des clauses </a:t>
            </a:r>
            <a:r>
              <a:rPr lang="fr-FR" dirty="0" err="1"/>
              <a:t>Where</a:t>
            </a:r>
            <a:r>
              <a:rPr lang="fr-FR" dirty="0"/>
              <a:t> ou </a:t>
            </a:r>
            <a:r>
              <a:rPr lang="fr-FR" dirty="0" err="1"/>
              <a:t>Order</a:t>
            </a:r>
            <a:r>
              <a:rPr lang="fr-FR" dirty="0"/>
              <a:t> </a:t>
            </a:r>
            <a:r>
              <a:rPr lang="fr-FR" dirty="0" smtClean="0"/>
              <a:t>By </a:t>
            </a:r>
          </a:p>
          <a:p>
            <a:pPr algn="just"/>
            <a:endParaRPr lang="fr-FR" dirty="0"/>
          </a:p>
          <a:p>
            <a:pPr algn="just"/>
            <a:r>
              <a:rPr lang="fr-FR" dirty="0" smtClean="0"/>
              <a:t>Indexer </a:t>
            </a:r>
            <a:r>
              <a:rPr lang="fr-FR" dirty="0"/>
              <a:t>les colonnes de jointure</a:t>
            </a:r>
          </a:p>
          <a:p>
            <a:pPr marL="36576" indent="0" algn="just">
              <a:buNone/>
            </a:pPr>
            <a:endParaRPr lang="fr-FR" dirty="0"/>
          </a:p>
          <a:p>
            <a:pPr algn="just"/>
            <a:r>
              <a:rPr lang="fr-FR" dirty="0"/>
              <a:t>De manière générale, La création d'Index répond à des choix d'optimisation des accès sur la base. On y fait appel à partir du moment où des lenteurs excessives sont constatées</a:t>
            </a:r>
            <a:r>
              <a:rPr lang="fr-FR" dirty="0" smtClean="0"/>
              <a:t>.</a:t>
            </a:r>
            <a:endParaRPr lang="fr-FR" dirty="0"/>
          </a:p>
        </p:txBody>
      </p:sp>
    </p:spTree>
    <p:extLst>
      <p:ext uri="{BB962C8B-B14F-4D97-AF65-F5344CB8AC3E}">
        <p14:creationId xmlns:p14="http://schemas.microsoft.com/office/powerpoint/2010/main" val="865218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412" y="1628800"/>
            <a:ext cx="8714084" cy="230832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fr-FR" dirty="0" smtClean="0">
                <a:solidFill>
                  <a:srgbClr val="FFC000"/>
                </a:solidFill>
              </a:rPr>
              <a:t>SELECT</a:t>
            </a:r>
            <a:r>
              <a:rPr lang="fr-FR" dirty="0" smtClean="0"/>
              <a:t>   </a:t>
            </a:r>
            <a:r>
              <a:rPr lang="fr-FR" dirty="0"/>
              <a:t>Animal.id, </a:t>
            </a:r>
            <a:r>
              <a:rPr lang="fr-FR" dirty="0" err="1"/>
              <a:t>Animal.sexe</a:t>
            </a:r>
            <a:r>
              <a:rPr lang="fr-FR" dirty="0"/>
              <a:t>, </a:t>
            </a:r>
            <a:r>
              <a:rPr lang="fr-FR" dirty="0" err="1"/>
              <a:t>Animal.date_naissance</a:t>
            </a:r>
            <a:r>
              <a:rPr lang="fr-FR" dirty="0"/>
              <a:t>, </a:t>
            </a:r>
            <a:r>
              <a:rPr lang="fr-FR" dirty="0" err="1" smtClean="0"/>
              <a:t>Animal.nom</a:t>
            </a:r>
            <a:r>
              <a:rPr lang="fr-FR" dirty="0" smtClean="0"/>
              <a:t>,         	  	</a:t>
            </a:r>
            <a:r>
              <a:rPr lang="fr-FR" dirty="0" err="1" smtClean="0"/>
              <a:t>Animal.commentaires</a:t>
            </a:r>
            <a:r>
              <a:rPr lang="fr-FR" dirty="0"/>
              <a:t>, </a:t>
            </a:r>
            <a:r>
              <a:rPr lang="fr-FR" dirty="0" err="1" smtClean="0"/>
              <a:t>Animal.espece_id</a:t>
            </a:r>
            <a:r>
              <a:rPr lang="fr-FR" dirty="0"/>
              <a:t>, </a:t>
            </a:r>
            <a:r>
              <a:rPr lang="fr-FR" dirty="0" err="1"/>
              <a:t>Animal.race_id</a:t>
            </a:r>
            <a:r>
              <a:rPr lang="fr-FR" dirty="0"/>
              <a:t>, </a:t>
            </a:r>
            <a:r>
              <a:rPr lang="fr-FR" dirty="0" err="1"/>
              <a:t>Animal.mere_id</a:t>
            </a:r>
            <a:r>
              <a:rPr lang="fr-FR" dirty="0"/>
              <a:t>, </a:t>
            </a:r>
            <a:r>
              <a:rPr lang="fr-FR" dirty="0" smtClean="0"/>
              <a:t> 	</a:t>
            </a:r>
            <a:r>
              <a:rPr lang="fr-FR" dirty="0" err="1" smtClean="0"/>
              <a:t>Animal.pere_id</a:t>
            </a:r>
            <a:r>
              <a:rPr lang="fr-FR" dirty="0"/>
              <a:t>, </a:t>
            </a:r>
            <a:r>
              <a:rPr lang="fr-FR" dirty="0" err="1" smtClean="0"/>
              <a:t>Animal.disponible</a:t>
            </a:r>
            <a:r>
              <a:rPr lang="fr-FR" dirty="0" smtClean="0"/>
              <a:t>, </a:t>
            </a:r>
            <a:r>
              <a:rPr lang="fr-FR" dirty="0" err="1" smtClean="0"/>
              <a:t>Espece.nom_courant</a:t>
            </a:r>
            <a:r>
              <a:rPr lang="fr-FR" dirty="0" smtClean="0"/>
              <a:t> </a:t>
            </a:r>
            <a:r>
              <a:rPr lang="fr-FR" dirty="0"/>
              <a:t>AS </a:t>
            </a:r>
            <a:r>
              <a:rPr lang="fr-FR" dirty="0" err="1"/>
              <a:t>espece_nom</a:t>
            </a:r>
            <a:r>
              <a:rPr lang="fr-FR" dirty="0"/>
              <a:t>, </a:t>
            </a:r>
            <a:r>
              <a:rPr lang="fr-FR" dirty="0" smtClean="0"/>
              <a:t>	</a:t>
            </a:r>
            <a:r>
              <a:rPr lang="fr-FR" dirty="0" err="1" smtClean="0"/>
              <a:t>Race.nom</a:t>
            </a:r>
            <a:r>
              <a:rPr lang="fr-FR" dirty="0" smtClean="0"/>
              <a:t> </a:t>
            </a:r>
            <a:r>
              <a:rPr lang="fr-FR" dirty="0"/>
              <a:t>AS </a:t>
            </a:r>
            <a:r>
              <a:rPr lang="fr-FR" dirty="0" err="1" smtClean="0"/>
              <a:t>race_nom</a:t>
            </a:r>
            <a:endParaRPr lang="fr-FR" dirty="0" smtClean="0"/>
          </a:p>
          <a:p>
            <a:endParaRPr lang="fr-FR" dirty="0"/>
          </a:p>
          <a:p>
            <a:r>
              <a:rPr lang="fr-FR" dirty="0">
                <a:solidFill>
                  <a:srgbClr val="FFC000"/>
                </a:solidFill>
              </a:rPr>
              <a:t>FROM</a:t>
            </a:r>
            <a:r>
              <a:rPr lang="fr-FR" dirty="0"/>
              <a:t> </a:t>
            </a:r>
            <a:r>
              <a:rPr lang="fr-FR" dirty="0" smtClean="0"/>
              <a:t>     Animal, Race </a:t>
            </a:r>
            <a:endParaRPr lang="fr-FR" dirty="0"/>
          </a:p>
          <a:p>
            <a:r>
              <a:rPr lang="fr-FR" dirty="0" smtClean="0">
                <a:solidFill>
                  <a:srgbClr val="FFC000"/>
                </a:solidFill>
              </a:rPr>
              <a:t>WHERE</a:t>
            </a:r>
            <a:r>
              <a:rPr lang="fr-FR" dirty="0" smtClean="0"/>
              <a:t>   </a:t>
            </a:r>
            <a:r>
              <a:rPr lang="fr-FR" dirty="0" err="1" smtClean="0"/>
              <a:t>Animal.espece_id</a:t>
            </a:r>
            <a:r>
              <a:rPr lang="fr-FR" dirty="0" smtClean="0"/>
              <a:t> </a:t>
            </a:r>
            <a:r>
              <a:rPr lang="fr-FR" dirty="0"/>
              <a:t>= </a:t>
            </a:r>
            <a:r>
              <a:rPr lang="fr-FR" dirty="0" err="1" smtClean="0"/>
              <a:t>Espece.espece_id</a:t>
            </a:r>
            <a:endParaRPr lang="fr-FR" dirty="0"/>
          </a:p>
          <a:p>
            <a:r>
              <a:rPr lang="fr-FR" b="1" dirty="0" smtClean="0">
                <a:solidFill>
                  <a:srgbClr val="FFC000"/>
                </a:solidFill>
              </a:rPr>
              <a:t>AND</a:t>
            </a:r>
            <a:r>
              <a:rPr lang="fr-FR" dirty="0" smtClean="0"/>
              <a:t>         </a:t>
            </a:r>
            <a:r>
              <a:rPr lang="fr-FR" dirty="0" err="1" smtClean="0"/>
              <a:t>Animal.race_id</a:t>
            </a:r>
            <a:r>
              <a:rPr lang="fr-FR" dirty="0" smtClean="0"/>
              <a:t> </a:t>
            </a:r>
            <a:r>
              <a:rPr lang="fr-FR" dirty="0"/>
              <a:t>= </a:t>
            </a:r>
            <a:r>
              <a:rPr lang="fr-FR" dirty="0" err="1" smtClean="0"/>
              <a:t>Race.race_id</a:t>
            </a:r>
            <a:r>
              <a:rPr lang="fr-FR" dirty="0"/>
              <a:t>;</a:t>
            </a:r>
          </a:p>
        </p:txBody>
      </p:sp>
      <p:sp>
        <p:nvSpPr>
          <p:cNvPr id="5" name="Titre 1"/>
          <p:cNvSpPr>
            <a:spLocks noGrp="1"/>
          </p:cNvSpPr>
          <p:nvPr>
            <p:ph type="title"/>
          </p:nvPr>
        </p:nvSpPr>
        <p:spPr>
          <a:xfrm>
            <a:off x="457200" y="274638"/>
            <a:ext cx="7467600" cy="1143000"/>
          </a:xfrm>
        </p:spPr>
        <p:txBody>
          <a:bodyPr/>
          <a:lstStyle/>
          <a:p>
            <a:pPr algn="ctr"/>
            <a:r>
              <a:rPr lang="fr-FR" b="1" dirty="0" smtClean="0">
                <a:solidFill>
                  <a:srgbClr val="FFFF00"/>
                </a:solidFill>
              </a:rPr>
              <a:t>Problème </a:t>
            </a:r>
            <a:endParaRPr lang="fr-FR" b="1" dirty="0">
              <a:solidFill>
                <a:srgbClr val="FFFF00"/>
              </a:solidFill>
            </a:endParaRPr>
          </a:p>
        </p:txBody>
      </p:sp>
      <p:sp>
        <p:nvSpPr>
          <p:cNvPr id="6" name="Rectangle 5"/>
          <p:cNvSpPr/>
          <p:nvPr/>
        </p:nvSpPr>
        <p:spPr>
          <a:xfrm>
            <a:off x="844352" y="4293096"/>
            <a:ext cx="7200800" cy="707886"/>
          </a:xfrm>
          <a:prstGeom prst="rect">
            <a:avLst/>
          </a:prstGeom>
        </p:spPr>
        <p:txBody>
          <a:bodyPr wrap="square">
            <a:spAutoFit/>
          </a:bodyPr>
          <a:lstStyle/>
          <a:p>
            <a:pPr algn="ctr"/>
            <a:r>
              <a:rPr lang="fr-FR" sz="2000" b="1" dirty="0"/>
              <a:t> </a:t>
            </a:r>
            <a:r>
              <a:rPr lang="fr-FR" sz="2000" b="1" dirty="0" smtClean="0"/>
              <a:t>Comment éviter à  un DBA de réécrire à chaque fois cette longue requête ?  </a:t>
            </a:r>
            <a:endParaRPr lang="fr-FR" sz="2000" b="1" dirty="0"/>
          </a:p>
        </p:txBody>
      </p:sp>
      <p:sp>
        <p:nvSpPr>
          <p:cNvPr id="8" name="Explosion 1 7"/>
          <p:cNvSpPr/>
          <p:nvPr/>
        </p:nvSpPr>
        <p:spPr>
          <a:xfrm>
            <a:off x="2051720" y="5000982"/>
            <a:ext cx="4392488" cy="1700808"/>
          </a:xfrm>
          <a:prstGeom prst="irregularSeal1">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FF00"/>
                </a:solidFill>
              </a:rPr>
              <a:t>Les vues </a:t>
            </a:r>
          </a:p>
        </p:txBody>
      </p:sp>
    </p:spTree>
    <p:extLst>
      <p:ext uri="{BB962C8B-B14F-4D97-AF65-F5344CB8AC3E}">
        <p14:creationId xmlns:p14="http://schemas.microsoft.com/office/powerpoint/2010/main" val="220283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99392"/>
            <a:ext cx="7467600" cy="1143000"/>
          </a:xfrm>
        </p:spPr>
        <p:txBody>
          <a:bodyPr/>
          <a:lstStyle/>
          <a:p>
            <a:pPr algn="ctr"/>
            <a:r>
              <a:rPr lang="fr-FR" b="1" dirty="0" smtClean="0">
                <a:solidFill>
                  <a:srgbClr val="FFFF00"/>
                </a:solidFill>
              </a:rPr>
              <a:t>Les vues </a:t>
            </a:r>
            <a:endParaRPr lang="fr-FR" b="1" dirty="0">
              <a:solidFill>
                <a:srgbClr val="FFFF00"/>
              </a:solidFill>
            </a:endParaRPr>
          </a:p>
        </p:txBody>
      </p:sp>
      <p:sp>
        <p:nvSpPr>
          <p:cNvPr id="5" name="Rectangle 4"/>
          <p:cNvSpPr/>
          <p:nvPr/>
        </p:nvSpPr>
        <p:spPr>
          <a:xfrm>
            <a:off x="1072416" y="1205463"/>
            <a:ext cx="6650300"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1" dirty="0">
                <a:solidFill>
                  <a:srgbClr val="FFC000"/>
                </a:solidFill>
              </a:rPr>
              <a:t>CREATE</a:t>
            </a:r>
            <a:r>
              <a:rPr lang="en-US" sz="2400" b="1" dirty="0">
                <a:solidFill>
                  <a:schemeClr val="tx1"/>
                </a:solidFill>
              </a:rPr>
              <a:t> [OR REPLACE] </a:t>
            </a:r>
            <a:r>
              <a:rPr lang="en-US" sz="2400" b="1" dirty="0">
                <a:solidFill>
                  <a:srgbClr val="FFC000"/>
                </a:solidFill>
              </a:rPr>
              <a:t>VIEW</a:t>
            </a:r>
            <a:r>
              <a:rPr lang="en-US" sz="2400" b="1" dirty="0">
                <a:solidFill>
                  <a:schemeClr val="tx1"/>
                </a:solidFill>
              </a:rPr>
              <a:t> </a:t>
            </a:r>
            <a:r>
              <a:rPr lang="en-US" sz="2400" b="1" dirty="0" err="1">
                <a:solidFill>
                  <a:schemeClr val="tx1"/>
                </a:solidFill>
              </a:rPr>
              <a:t>nom_vue</a:t>
            </a:r>
            <a:endParaRPr lang="en-US" sz="2400" b="1" dirty="0">
              <a:solidFill>
                <a:schemeClr val="tx1"/>
              </a:solidFill>
            </a:endParaRPr>
          </a:p>
          <a:p>
            <a:r>
              <a:rPr lang="en-US" sz="2400" b="1" dirty="0">
                <a:solidFill>
                  <a:srgbClr val="FFC000"/>
                </a:solidFill>
              </a:rPr>
              <a:t>AS</a:t>
            </a:r>
            <a:r>
              <a:rPr lang="en-US" sz="2400" b="1" dirty="0">
                <a:solidFill>
                  <a:schemeClr val="tx1"/>
                </a:solidFill>
              </a:rPr>
              <a:t> </a:t>
            </a:r>
            <a:r>
              <a:rPr lang="en-US" sz="2400" b="1" dirty="0" err="1">
                <a:solidFill>
                  <a:schemeClr val="tx1"/>
                </a:solidFill>
              </a:rPr>
              <a:t>requete_select</a:t>
            </a:r>
            <a:r>
              <a:rPr lang="en-US" sz="2400" b="1" dirty="0">
                <a:solidFill>
                  <a:schemeClr val="tx1"/>
                </a:solidFill>
              </a:rPr>
              <a:t>;</a:t>
            </a:r>
            <a:endParaRPr lang="fr-FR" sz="2400" b="1" dirty="0">
              <a:solidFill>
                <a:schemeClr val="tx1"/>
              </a:solidFill>
            </a:endParaRPr>
          </a:p>
        </p:txBody>
      </p:sp>
      <p:sp>
        <p:nvSpPr>
          <p:cNvPr id="6" name="Rectangle 5"/>
          <p:cNvSpPr/>
          <p:nvPr/>
        </p:nvSpPr>
        <p:spPr>
          <a:xfrm>
            <a:off x="107504" y="620688"/>
            <a:ext cx="1677062" cy="584775"/>
          </a:xfrm>
          <a:prstGeom prst="rect">
            <a:avLst/>
          </a:prstGeom>
        </p:spPr>
        <p:txBody>
          <a:bodyPr wrap="none">
            <a:spAutoFit/>
          </a:bodyPr>
          <a:lstStyle/>
          <a:p>
            <a:r>
              <a:rPr lang="fr-FR" sz="3200" b="1" dirty="0" smtClean="0">
                <a:solidFill>
                  <a:srgbClr val="92D050"/>
                </a:solidFill>
              </a:rPr>
              <a:t>Syntaxe </a:t>
            </a:r>
            <a:endParaRPr lang="fr-FR" sz="3200" b="1" dirty="0">
              <a:solidFill>
                <a:srgbClr val="92D050"/>
              </a:solidFill>
            </a:endParaRPr>
          </a:p>
        </p:txBody>
      </p:sp>
      <p:sp>
        <p:nvSpPr>
          <p:cNvPr id="7" name="Rectangle 1"/>
          <p:cNvSpPr>
            <a:spLocks noChangeArrowheads="1"/>
          </p:cNvSpPr>
          <p:nvPr/>
        </p:nvSpPr>
        <p:spPr bwMode="auto">
          <a:xfrm>
            <a:off x="0" y="-25279"/>
            <a:ext cx="65" cy="50775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11426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611560" y="2497252"/>
            <a:ext cx="7920880" cy="249299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eaLnBrk="0" fontAlgn="base" hangingPunct="0">
              <a:spcBef>
                <a:spcPct val="0"/>
              </a:spcBef>
              <a:spcAft>
                <a:spcPct val="0"/>
              </a:spcAft>
            </a:pPr>
            <a:r>
              <a:rPr lang="fr-FR" sz="2400" b="1" dirty="0">
                <a:solidFill>
                  <a:srgbClr val="FFFF00"/>
                </a:solidFill>
                <a:latin typeface="+mj-lt"/>
                <a:cs typeface="Courier New" pitchFamily="49" charset="0"/>
              </a:rPr>
              <a:t>CREATE VIEW</a:t>
            </a:r>
            <a:r>
              <a:rPr lang="fr-FR" sz="2000" dirty="0">
                <a:solidFill>
                  <a:srgbClr val="FFFF00"/>
                </a:solidFill>
                <a:latin typeface="+mj-lt"/>
                <a:cs typeface="Courier New" pitchFamily="49" charset="0"/>
              </a:rPr>
              <a:t> </a:t>
            </a:r>
            <a:r>
              <a:rPr lang="fr-FR" dirty="0" err="1" smtClean="0">
                <a:solidFill>
                  <a:schemeClr val="tx1"/>
                </a:solidFill>
                <a:latin typeface="+mj-lt"/>
                <a:cs typeface="Courier New" pitchFamily="49" charset="0"/>
              </a:rPr>
              <a:t>V_Animal_details</a:t>
            </a:r>
            <a:endParaRPr lang="fr-FR" dirty="0" smtClean="0">
              <a:solidFill>
                <a:schemeClr val="tx1"/>
              </a:solidFill>
              <a:latin typeface="+mj-lt"/>
              <a:cs typeface="Courier New" pitchFamily="49" charset="0"/>
            </a:endParaRPr>
          </a:p>
          <a:p>
            <a:r>
              <a:rPr lang="fr-FR" sz="2400" b="1" dirty="0" smtClean="0">
                <a:solidFill>
                  <a:srgbClr val="FFFF00"/>
                </a:solidFill>
              </a:rPr>
              <a:t>AS</a:t>
            </a:r>
            <a:r>
              <a:rPr lang="fr-FR" dirty="0" smtClean="0">
                <a:solidFill>
                  <a:srgbClr val="FFC000"/>
                </a:solidFill>
              </a:rPr>
              <a:t>   SELECT</a:t>
            </a:r>
            <a:r>
              <a:rPr lang="fr-FR" dirty="0" smtClean="0"/>
              <a:t>        </a:t>
            </a:r>
            <a:r>
              <a:rPr lang="fr-FR" dirty="0"/>
              <a:t>Animal.id, </a:t>
            </a:r>
            <a:r>
              <a:rPr lang="fr-FR" dirty="0" err="1"/>
              <a:t>Animal.sexe</a:t>
            </a:r>
            <a:r>
              <a:rPr lang="fr-FR" dirty="0"/>
              <a:t>, </a:t>
            </a:r>
            <a:r>
              <a:rPr lang="fr-FR" dirty="0" err="1"/>
              <a:t>Animal.date_naissance</a:t>
            </a:r>
            <a:r>
              <a:rPr lang="fr-FR" dirty="0"/>
              <a:t>, </a:t>
            </a:r>
            <a:r>
              <a:rPr lang="fr-FR" dirty="0" err="1"/>
              <a:t>Animal.nom</a:t>
            </a:r>
            <a:r>
              <a:rPr lang="fr-FR" dirty="0"/>
              <a:t>,         	  	</a:t>
            </a:r>
            <a:r>
              <a:rPr lang="fr-FR" dirty="0" err="1"/>
              <a:t>Animal.commentaires</a:t>
            </a:r>
            <a:r>
              <a:rPr lang="fr-FR" dirty="0"/>
              <a:t>, </a:t>
            </a:r>
            <a:r>
              <a:rPr lang="fr-FR" dirty="0" err="1"/>
              <a:t>Animal.espece_id</a:t>
            </a:r>
            <a:r>
              <a:rPr lang="fr-FR" dirty="0"/>
              <a:t>, </a:t>
            </a:r>
            <a:r>
              <a:rPr lang="fr-FR" dirty="0" err="1"/>
              <a:t>Animal.race_id</a:t>
            </a:r>
            <a:r>
              <a:rPr lang="fr-FR" dirty="0"/>
              <a:t>, </a:t>
            </a:r>
            <a:r>
              <a:rPr lang="fr-FR" dirty="0" smtClean="0"/>
              <a:t>			</a:t>
            </a:r>
            <a:r>
              <a:rPr lang="fr-FR" dirty="0" err="1" smtClean="0"/>
              <a:t>Animal.mere_id</a:t>
            </a:r>
            <a:r>
              <a:rPr lang="fr-FR" dirty="0"/>
              <a:t>, </a:t>
            </a:r>
            <a:r>
              <a:rPr lang="fr-FR" dirty="0" err="1" smtClean="0"/>
              <a:t>Animal.pere_id</a:t>
            </a:r>
            <a:r>
              <a:rPr lang="fr-FR" dirty="0"/>
              <a:t>, </a:t>
            </a:r>
            <a:r>
              <a:rPr lang="fr-FR" dirty="0" err="1"/>
              <a:t>Animal.disponible</a:t>
            </a:r>
            <a:r>
              <a:rPr lang="fr-FR" dirty="0"/>
              <a:t>, </a:t>
            </a:r>
            <a:r>
              <a:rPr lang="fr-FR" dirty="0" smtClean="0"/>
              <a:t>			</a:t>
            </a:r>
            <a:r>
              <a:rPr lang="fr-FR" dirty="0" err="1" smtClean="0"/>
              <a:t>Espece.nom_courant</a:t>
            </a:r>
            <a:r>
              <a:rPr lang="fr-FR" dirty="0" smtClean="0"/>
              <a:t> </a:t>
            </a:r>
            <a:r>
              <a:rPr lang="fr-FR" dirty="0"/>
              <a:t>AS </a:t>
            </a:r>
            <a:r>
              <a:rPr lang="fr-FR" dirty="0" err="1"/>
              <a:t>espece_nom</a:t>
            </a:r>
            <a:r>
              <a:rPr lang="fr-FR" dirty="0"/>
              <a:t>, 	</a:t>
            </a:r>
            <a:r>
              <a:rPr lang="fr-FR" dirty="0" err="1"/>
              <a:t>Race.nom</a:t>
            </a:r>
            <a:r>
              <a:rPr lang="fr-FR" dirty="0"/>
              <a:t> AS </a:t>
            </a:r>
            <a:r>
              <a:rPr lang="fr-FR" dirty="0" err="1"/>
              <a:t>race_nom</a:t>
            </a:r>
            <a:endParaRPr lang="fr-FR" dirty="0"/>
          </a:p>
          <a:p>
            <a:r>
              <a:rPr lang="fr-FR" dirty="0" smtClean="0">
                <a:solidFill>
                  <a:srgbClr val="FFC000"/>
                </a:solidFill>
              </a:rPr>
              <a:t>FROM</a:t>
            </a:r>
            <a:r>
              <a:rPr lang="fr-FR" dirty="0" smtClean="0"/>
              <a:t>      </a:t>
            </a:r>
            <a:r>
              <a:rPr lang="fr-FR" dirty="0"/>
              <a:t>Animal, Race </a:t>
            </a:r>
          </a:p>
          <a:p>
            <a:r>
              <a:rPr lang="fr-FR" dirty="0">
                <a:solidFill>
                  <a:srgbClr val="FFC000"/>
                </a:solidFill>
              </a:rPr>
              <a:t>WHERE</a:t>
            </a:r>
            <a:r>
              <a:rPr lang="fr-FR" dirty="0"/>
              <a:t>   </a:t>
            </a:r>
            <a:r>
              <a:rPr lang="fr-FR" dirty="0" err="1"/>
              <a:t>Animal.espece_id</a:t>
            </a:r>
            <a:r>
              <a:rPr lang="fr-FR" dirty="0"/>
              <a:t> = </a:t>
            </a:r>
            <a:r>
              <a:rPr lang="fr-FR" dirty="0" err="1"/>
              <a:t>Espece.espece_id</a:t>
            </a:r>
            <a:endParaRPr lang="fr-FR" dirty="0"/>
          </a:p>
          <a:p>
            <a:r>
              <a:rPr lang="fr-FR" b="1" dirty="0">
                <a:solidFill>
                  <a:srgbClr val="FFC000"/>
                </a:solidFill>
              </a:rPr>
              <a:t>AND</a:t>
            </a:r>
            <a:r>
              <a:rPr lang="fr-FR" dirty="0"/>
              <a:t>         </a:t>
            </a:r>
            <a:r>
              <a:rPr lang="fr-FR" dirty="0" err="1"/>
              <a:t>Animal.race_id</a:t>
            </a:r>
            <a:r>
              <a:rPr lang="fr-FR" dirty="0"/>
              <a:t> = </a:t>
            </a:r>
            <a:r>
              <a:rPr lang="fr-FR" dirty="0" err="1"/>
              <a:t>Race.race_id</a:t>
            </a:r>
            <a:r>
              <a:rPr lang="fr-FR" dirty="0" smtClean="0"/>
              <a:t>;</a:t>
            </a:r>
          </a:p>
        </p:txBody>
      </p:sp>
      <p:sp>
        <p:nvSpPr>
          <p:cNvPr id="9" name="Rectangle 8"/>
          <p:cNvSpPr/>
          <p:nvPr/>
        </p:nvSpPr>
        <p:spPr>
          <a:xfrm>
            <a:off x="437126" y="1993196"/>
            <a:ext cx="1431802" cy="461665"/>
          </a:xfrm>
          <a:prstGeom prst="rect">
            <a:avLst/>
          </a:prstGeom>
        </p:spPr>
        <p:txBody>
          <a:bodyPr wrap="none">
            <a:spAutoFit/>
          </a:bodyPr>
          <a:lstStyle/>
          <a:p>
            <a:pPr lvl="0"/>
            <a:r>
              <a:rPr lang="fr-FR" sz="2400" b="1" dirty="0" smtClean="0">
                <a:solidFill>
                  <a:srgbClr val="92D050"/>
                </a:solidFill>
                <a:latin typeface="+mj-lt"/>
              </a:rPr>
              <a:t>Exemple:</a:t>
            </a:r>
            <a:endParaRPr lang="fr-FR" sz="2400" dirty="0">
              <a:latin typeface="+mj-lt"/>
              <a:cs typeface="Courier New" pitchFamily="49" charset="0"/>
            </a:endParaRPr>
          </a:p>
        </p:txBody>
      </p:sp>
      <p:sp>
        <p:nvSpPr>
          <p:cNvPr id="10" name="Rectangle 9"/>
          <p:cNvSpPr/>
          <p:nvPr/>
        </p:nvSpPr>
        <p:spPr>
          <a:xfrm>
            <a:off x="611560" y="5362962"/>
            <a:ext cx="7920880" cy="646331"/>
          </a:xfrm>
          <a:prstGeom prst="rect">
            <a:avLst/>
          </a:prstGeom>
        </p:spPr>
        <p:txBody>
          <a:bodyPr wrap="square">
            <a:spAutoFit/>
          </a:bodyPr>
          <a:lstStyle/>
          <a:p>
            <a:r>
              <a:rPr lang="fr-FR" dirty="0"/>
              <a:t> </a:t>
            </a:r>
            <a:r>
              <a:rPr lang="fr-FR" dirty="0" smtClean="0"/>
              <a:t>Plus </a:t>
            </a:r>
            <a:r>
              <a:rPr lang="fr-FR" dirty="0"/>
              <a:t>besoin de retaper cette requête, il suffit de travailler à partir de la vue, comme s'il s'agissait d'une table :</a:t>
            </a:r>
          </a:p>
        </p:txBody>
      </p:sp>
      <p:sp>
        <p:nvSpPr>
          <p:cNvPr id="11" name="Rectangle 10"/>
          <p:cNvSpPr/>
          <p:nvPr/>
        </p:nvSpPr>
        <p:spPr>
          <a:xfrm>
            <a:off x="3419872" y="5853141"/>
            <a:ext cx="4032448" cy="83099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fr-FR" sz="2400" dirty="0"/>
              <a:t>SELECT * FROM </a:t>
            </a:r>
            <a:r>
              <a:rPr lang="fr-FR" sz="2400" dirty="0" err="1"/>
              <a:t>V_Animal_details</a:t>
            </a:r>
            <a:r>
              <a:rPr lang="fr-FR" sz="2400" dirty="0"/>
              <a:t>;</a:t>
            </a:r>
          </a:p>
        </p:txBody>
      </p:sp>
    </p:spTree>
    <p:extLst>
      <p:ext uri="{BB962C8B-B14F-4D97-AF65-F5344CB8AC3E}">
        <p14:creationId xmlns:p14="http://schemas.microsoft.com/office/powerpoint/2010/main" val="877290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rgbClr val="FFFF00"/>
                </a:solidFill>
              </a:rPr>
              <a:t>Les vues </a:t>
            </a:r>
            <a:endParaRPr lang="fr-FR" b="1" dirty="0">
              <a:solidFill>
                <a:srgbClr val="FFFF00"/>
              </a:solidFill>
            </a:endParaRPr>
          </a:p>
        </p:txBody>
      </p:sp>
      <p:sp>
        <p:nvSpPr>
          <p:cNvPr id="3" name="Espace réservé du contenu 2"/>
          <p:cNvSpPr>
            <a:spLocks noGrp="1"/>
          </p:cNvSpPr>
          <p:nvPr>
            <p:ph idx="1"/>
          </p:nvPr>
        </p:nvSpPr>
        <p:spPr>
          <a:xfrm>
            <a:off x="457200" y="1600200"/>
            <a:ext cx="8219256" cy="4525963"/>
          </a:xfrm>
        </p:spPr>
        <p:txBody>
          <a:bodyPr>
            <a:normAutofit fontScale="92500" lnSpcReduction="10000"/>
          </a:bodyPr>
          <a:lstStyle/>
          <a:p>
            <a:r>
              <a:rPr lang="fr-FR" sz="2400" dirty="0"/>
              <a:t>Les vues sont des tables virtuelles issues de l'assemblage d'autres tables en fonction de critères. </a:t>
            </a:r>
            <a:endParaRPr lang="fr-FR" sz="2400" dirty="0" smtClean="0"/>
          </a:p>
          <a:p>
            <a:endParaRPr lang="fr-FR" sz="2400" dirty="0" smtClean="0"/>
          </a:p>
          <a:p>
            <a:r>
              <a:rPr lang="fr-FR" sz="2400" dirty="0" smtClean="0"/>
              <a:t>Techniquement </a:t>
            </a:r>
            <a:r>
              <a:rPr lang="fr-FR" sz="2400" dirty="0"/>
              <a:t>les vues sont créées à l'aide d'une requête </a:t>
            </a:r>
            <a:r>
              <a:rPr lang="fr-FR" sz="2400" b="1" i="1" dirty="0">
                <a:solidFill>
                  <a:srgbClr val="00B0F0"/>
                </a:solidFill>
              </a:rPr>
              <a:t>SELECT</a:t>
            </a:r>
            <a:r>
              <a:rPr lang="fr-FR" sz="2400" dirty="0"/>
              <a:t>. </a:t>
            </a:r>
            <a:endParaRPr lang="fr-FR" sz="2400" dirty="0" smtClean="0"/>
          </a:p>
          <a:p>
            <a:endParaRPr lang="fr-FR" sz="2400" dirty="0" smtClean="0"/>
          </a:p>
          <a:p>
            <a:r>
              <a:rPr lang="fr-FR" sz="2400" dirty="0" smtClean="0"/>
              <a:t>Elles </a:t>
            </a:r>
            <a:r>
              <a:rPr lang="fr-FR" sz="2400" dirty="0"/>
              <a:t>ne stockent pas les données qu'elles contiennent mais conservent juste la requête permettant de les </a:t>
            </a:r>
            <a:r>
              <a:rPr lang="fr-FR" sz="2400" dirty="0" smtClean="0"/>
              <a:t>créer.</a:t>
            </a:r>
          </a:p>
          <a:p>
            <a:endParaRPr lang="fr-FR" sz="2400" dirty="0"/>
          </a:p>
          <a:p>
            <a:r>
              <a:rPr lang="fr-FR" sz="2400" dirty="0"/>
              <a:t>Le contenu est calculé dynamiquement à chaque accès à la vue.</a:t>
            </a:r>
          </a:p>
          <a:p>
            <a:endParaRPr lang="fr-FR" sz="2400" dirty="0"/>
          </a:p>
          <a:p>
            <a:r>
              <a:rPr lang="fr-FR" sz="2400" dirty="0"/>
              <a:t>Une vue peut être interrogée comme une table mais sa mise à jour est restreinte</a:t>
            </a:r>
          </a:p>
        </p:txBody>
      </p:sp>
    </p:spTree>
    <p:extLst>
      <p:ext uri="{BB962C8B-B14F-4D97-AF65-F5344CB8AC3E}">
        <p14:creationId xmlns:p14="http://schemas.microsoft.com/office/powerpoint/2010/main" val="3557734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fficher l'image d'origine"/>
          <p:cNvPicPr>
            <a:picLocks noChangeAspect="1" noChangeArrowheads="1"/>
          </p:cNvPicPr>
          <p:nvPr/>
        </p:nvPicPr>
        <p:blipFill rotWithShape="1">
          <a:blip r:embed="rId2">
            <a:extLst>
              <a:ext uri="{28A0092B-C50C-407E-A947-70E740481C1C}">
                <a14:useLocalDpi xmlns:a14="http://schemas.microsoft.com/office/drawing/2010/main" val="0"/>
              </a:ext>
            </a:extLst>
          </a:blip>
          <a:srcRect l="14373" r="13100"/>
          <a:stretch/>
        </p:blipFill>
        <p:spPr bwMode="auto">
          <a:xfrm>
            <a:off x="1681014" y="764704"/>
            <a:ext cx="5843344" cy="5790224"/>
          </a:xfrm>
          <a:prstGeom prst="rect">
            <a:avLst/>
          </a:prstGeom>
          <a:noFill/>
          <a:extLst>
            <a:ext uri="{909E8E84-426E-40DD-AFC4-6F175D3DCCD1}">
              <a14:hiddenFill xmlns:a14="http://schemas.microsoft.com/office/drawing/2010/main">
                <a:solidFill>
                  <a:srgbClr val="FFFFFF"/>
                </a:solidFill>
              </a14:hiddenFill>
            </a:ext>
          </a:extLst>
        </p:spPr>
      </p:pic>
      <p:sp>
        <p:nvSpPr>
          <p:cNvPr id="4" name="Ellipse 3"/>
          <p:cNvSpPr/>
          <p:nvPr/>
        </p:nvSpPr>
        <p:spPr>
          <a:xfrm>
            <a:off x="1763688" y="4941168"/>
            <a:ext cx="576064" cy="21602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 name="Flèche gauche 4"/>
          <p:cNvSpPr/>
          <p:nvPr/>
        </p:nvSpPr>
        <p:spPr>
          <a:xfrm>
            <a:off x="2737892" y="5072484"/>
            <a:ext cx="720080" cy="260474"/>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6" name="Rectangle 5"/>
          <p:cNvSpPr/>
          <p:nvPr/>
        </p:nvSpPr>
        <p:spPr>
          <a:xfrm>
            <a:off x="416806" y="137746"/>
            <a:ext cx="51125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fontAlgn="base"/>
            <a:r>
              <a:rPr lang="fr-FR" b="1" dirty="0"/>
              <a:t>Analogie pour comprendre les index en SQL</a:t>
            </a:r>
          </a:p>
        </p:txBody>
      </p:sp>
    </p:spTree>
    <p:extLst>
      <p:ext uri="{BB962C8B-B14F-4D97-AF65-F5344CB8AC3E}">
        <p14:creationId xmlns:p14="http://schemas.microsoft.com/office/powerpoint/2010/main" val="3209404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147248" cy="1143000"/>
          </a:xfrm>
        </p:spPr>
        <p:txBody>
          <a:bodyPr>
            <a:normAutofit fontScale="90000"/>
          </a:bodyPr>
          <a:lstStyle/>
          <a:p>
            <a:pPr algn="ctr"/>
            <a:r>
              <a:rPr lang="fr-FR" dirty="0">
                <a:solidFill>
                  <a:srgbClr val="FFFF00"/>
                </a:solidFill>
              </a:rPr>
              <a:t>Pourquoi a-t-on recours à des vues?</a:t>
            </a:r>
          </a:p>
        </p:txBody>
      </p:sp>
      <p:sp>
        <p:nvSpPr>
          <p:cNvPr id="3" name="Espace réservé du contenu 2"/>
          <p:cNvSpPr>
            <a:spLocks noGrp="1"/>
          </p:cNvSpPr>
          <p:nvPr>
            <p:ph idx="1"/>
          </p:nvPr>
        </p:nvSpPr>
        <p:spPr>
          <a:xfrm>
            <a:off x="251520" y="1628800"/>
            <a:ext cx="8579296" cy="4608512"/>
          </a:xfrm>
        </p:spPr>
        <p:txBody>
          <a:bodyPr>
            <a:normAutofit lnSpcReduction="10000"/>
          </a:bodyPr>
          <a:lstStyle/>
          <a:p>
            <a:pPr>
              <a:lnSpc>
                <a:spcPct val="200000"/>
              </a:lnSpc>
            </a:pPr>
            <a:r>
              <a:rPr lang="fr-FR" sz="2800" dirty="0"/>
              <a:t>Eviter de taper une longue requête à maintes </a:t>
            </a:r>
            <a:r>
              <a:rPr lang="fr-FR" sz="2800" dirty="0" smtClean="0"/>
              <a:t>reprises</a:t>
            </a:r>
          </a:p>
          <a:p>
            <a:pPr>
              <a:lnSpc>
                <a:spcPct val="200000"/>
              </a:lnSpc>
            </a:pPr>
            <a:r>
              <a:rPr lang="fr-FR" sz="2800" dirty="0"/>
              <a:t>Masquer certaines données à certains </a:t>
            </a:r>
            <a:r>
              <a:rPr lang="fr-FR" sz="2800" dirty="0" smtClean="0"/>
              <a:t>utilisateurs.</a:t>
            </a:r>
          </a:p>
          <a:p>
            <a:pPr>
              <a:lnSpc>
                <a:spcPct val="200000"/>
              </a:lnSpc>
            </a:pPr>
            <a:r>
              <a:rPr lang="fr-FR" sz="2800" dirty="0"/>
              <a:t>Masquer la complexité du schéma</a:t>
            </a:r>
            <a:r>
              <a:rPr lang="fr-FR" sz="2800" dirty="0" smtClean="0"/>
              <a:t>.</a:t>
            </a:r>
          </a:p>
          <a:p>
            <a:pPr>
              <a:lnSpc>
                <a:spcPct val="200000"/>
              </a:lnSpc>
            </a:pPr>
            <a:r>
              <a:rPr lang="fr-FR" sz="2800" b="1" dirty="0"/>
              <a:t>Création d'une interface entre l'application et la base de </a:t>
            </a:r>
            <a:r>
              <a:rPr lang="fr-FR" sz="2800" b="1" dirty="0" smtClean="0"/>
              <a:t>données</a:t>
            </a:r>
            <a:endParaRPr lang="fr-FR" sz="2800" b="1" dirty="0"/>
          </a:p>
        </p:txBody>
      </p:sp>
    </p:spTree>
    <p:extLst>
      <p:ext uri="{BB962C8B-B14F-4D97-AF65-F5344CB8AC3E}">
        <p14:creationId xmlns:p14="http://schemas.microsoft.com/office/powerpoint/2010/main" val="1685339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492896"/>
            <a:ext cx="22193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11945"/>
          <a:stretch/>
        </p:blipFill>
        <p:spPr bwMode="auto">
          <a:xfrm>
            <a:off x="1691680" y="5301208"/>
            <a:ext cx="5386121"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14883"/>
          <a:stretch/>
        </p:blipFill>
        <p:spPr bwMode="auto">
          <a:xfrm>
            <a:off x="395536" y="2480320"/>
            <a:ext cx="6116090" cy="2390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p:cNvSpPr txBox="1"/>
          <p:nvPr/>
        </p:nvSpPr>
        <p:spPr>
          <a:xfrm>
            <a:off x="555996" y="1156901"/>
            <a:ext cx="7285905" cy="70788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fr-FR" sz="2000" dirty="0" smtClean="0"/>
              <a:t>Requête : Afficher l’identifiant, le nom ainsi que la matières et la note, de chaque étudiant au rattrapage </a:t>
            </a:r>
            <a:endParaRPr lang="fr-FR" sz="2000" dirty="0"/>
          </a:p>
        </p:txBody>
      </p:sp>
      <p:sp>
        <p:nvSpPr>
          <p:cNvPr id="3" name="ZoneTexte 2"/>
          <p:cNvSpPr txBox="1"/>
          <p:nvPr/>
        </p:nvSpPr>
        <p:spPr>
          <a:xfrm>
            <a:off x="3099078" y="4509120"/>
            <a:ext cx="269626" cy="400110"/>
          </a:xfrm>
          <a:prstGeom prst="rect">
            <a:avLst/>
          </a:prstGeom>
          <a:noFill/>
        </p:spPr>
        <p:txBody>
          <a:bodyPr wrap="none" rtlCol="0">
            <a:spAutoFit/>
          </a:bodyPr>
          <a:lstStyle/>
          <a:p>
            <a:r>
              <a:rPr lang="fr-FR" sz="2000" b="1" dirty="0" smtClean="0">
                <a:solidFill>
                  <a:schemeClr val="bg1"/>
                </a:solidFill>
              </a:rPr>
              <a:t>;</a:t>
            </a:r>
            <a:endParaRPr lang="fr-FR" sz="2000" b="1" dirty="0">
              <a:solidFill>
                <a:schemeClr val="bg1"/>
              </a:solidFill>
            </a:endParaRPr>
          </a:p>
        </p:txBody>
      </p:sp>
      <p:sp>
        <p:nvSpPr>
          <p:cNvPr id="13" name="Titre 1"/>
          <p:cNvSpPr txBox="1">
            <a:spLocks/>
          </p:cNvSpPr>
          <p:nvPr/>
        </p:nvSpPr>
        <p:spPr>
          <a:xfrm>
            <a:off x="457200" y="-99392"/>
            <a:ext cx="8147248"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fr-FR" sz="3600" b="1" smtClean="0">
                <a:solidFill>
                  <a:srgbClr val="FFFF00"/>
                </a:solidFill>
              </a:rPr>
              <a:t>Eviter de taper une longue requête</a:t>
            </a:r>
            <a:endParaRPr lang="fr-FR" sz="3600" dirty="0">
              <a:solidFill>
                <a:srgbClr val="FFFF00"/>
              </a:solidFill>
            </a:endParaRPr>
          </a:p>
        </p:txBody>
      </p:sp>
    </p:spTree>
    <p:extLst>
      <p:ext uri="{BB962C8B-B14F-4D97-AF65-F5344CB8AC3E}">
        <p14:creationId xmlns:p14="http://schemas.microsoft.com/office/powerpoint/2010/main" val="85692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844" t="-6980" r="844" b="40004"/>
          <a:stretch/>
        </p:blipFill>
        <p:spPr bwMode="auto">
          <a:xfrm>
            <a:off x="6204148" y="2852937"/>
            <a:ext cx="2719586" cy="91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396" b="15085"/>
          <a:stretch/>
        </p:blipFill>
        <p:spPr bwMode="auto">
          <a:xfrm>
            <a:off x="356441" y="1052736"/>
            <a:ext cx="5173613" cy="205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602"/>
          <a:stretch/>
        </p:blipFill>
        <p:spPr bwMode="auto">
          <a:xfrm>
            <a:off x="335451" y="4349452"/>
            <a:ext cx="5527473" cy="224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èche vers le bas 1"/>
          <p:cNvSpPr/>
          <p:nvPr/>
        </p:nvSpPr>
        <p:spPr>
          <a:xfrm>
            <a:off x="2493610" y="3384277"/>
            <a:ext cx="432048" cy="82845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Flèche droite 2"/>
          <p:cNvSpPr/>
          <p:nvPr/>
        </p:nvSpPr>
        <p:spPr>
          <a:xfrm rot="18480469">
            <a:off x="5748859" y="4733921"/>
            <a:ext cx="2330345" cy="46805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3065279" y="3627740"/>
            <a:ext cx="1636025" cy="369332"/>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fr-FR" b="1" dirty="0" smtClean="0"/>
              <a:t>Créer une vue </a:t>
            </a:r>
            <a:endParaRPr lang="fr-FR" b="1" dirty="0"/>
          </a:p>
        </p:txBody>
      </p:sp>
      <p:sp>
        <p:nvSpPr>
          <p:cNvPr id="13" name="ZoneTexte 12"/>
          <p:cNvSpPr txBox="1"/>
          <p:nvPr/>
        </p:nvSpPr>
        <p:spPr>
          <a:xfrm>
            <a:off x="7106824" y="5106794"/>
            <a:ext cx="1868409" cy="923330"/>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b="1" dirty="0"/>
              <a:t>Masquer la complexité du schéma</a:t>
            </a:r>
          </a:p>
        </p:txBody>
      </p:sp>
      <p:sp>
        <p:nvSpPr>
          <p:cNvPr id="5" name="ZoneTexte 4"/>
          <p:cNvSpPr txBox="1"/>
          <p:nvPr/>
        </p:nvSpPr>
        <p:spPr>
          <a:xfrm>
            <a:off x="1979712" y="3532832"/>
            <a:ext cx="543739" cy="461665"/>
          </a:xfrm>
          <a:prstGeom prst="rect">
            <a:avLst/>
          </a:prstGeom>
          <a:noFill/>
        </p:spPr>
        <p:txBody>
          <a:bodyPr wrap="none" rtlCol="0">
            <a:spAutoFit/>
          </a:bodyPr>
          <a:lstStyle/>
          <a:p>
            <a:r>
              <a:rPr lang="fr-FR" sz="2400" b="1" dirty="0" smtClean="0">
                <a:solidFill>
                  <a:srgbClr val="FFFF00"/>
                </a:solidFill>
              </a:rPr>
              <a:t>(1)</a:t>
            </a:r>
            <a:endParaRPr lang="fr-FR" sz="2400" b="1" dirty="0">
              <a:solidFill>
                <a:srgbClr val="FFFF00"/>
              </a:solidFill>
            </a:endParaRPr>
          </a:p>
        </p:txBody>
      </p:sp>
      <p:sp>
        <p:nvSpPr>
          <p:cNvPr id="15" name="ZoneTexte 14"/>
          <p:cNvSpPr txBox="1"/>
          <p:nvPr/>
        </p:nvSpPr>
        <p:spPr>
          <a:xfrm>
            <a:off x="6150351" y="4736271"/>
            <a:ext cx="543739" cy="461665"/>
          </a:xfrm>
          <a:prstGeom prst="rect">
            <a:avLst/>
          </a:prstGeom>
          <a:noFill/>
        </p:spPr>
        <p:txBody>
          <a:bodyPr wrap="none" rtlCol="0">
            <a:spAutoFit/>
          </a:bodyPr>
          <a:lstStyle/>
          <a:p>
            <a:r>
              <a:rPr lang="fr-FR" sz="2400" b="1" dirty="0" smtClean="0">
                <a:solidFill>
                  <a:srgbClr val="FFFF00"/>
                </a:solidFill>
              </a:rPr>
              <a:t>(2)</a:t>
            </a:r>
            <a:endParaRPr lang="fr-FR" sz="2400" b="1" dirty="0">
              <a:solidFill>
                <a:srgbClr val="FFFF00"/>
              </a:solidFill>
            </a:endParaRPr>
          </a:p>
        </p:txBody>
      </p:sp>
      <p:sp>
        <p:nvSpPr>
          <p:cNvPr id="16" name="ZoneTexte 15"/>
          <p:cNvSpPr txBox="1"/>
          <p:nvPr/>
        </p:nvSpPr>
        <p:spPr>
          <a:xfrm>
            <a:off x="2676932" y="2754640"/>
            <a:ext cx="261610" cy="369332"/>
          </a:xfrm>
          <a:prstGeom prst="rect">
            <a:avLst/>
          </a:prstGeom>
          <a:noFill/>
        </p:spPr>
        <p:txBody>
          <a:bodyPr wrap="none" rtlCol="0">
            <a:spAutoFit/>
          </a:bodyPr>
          <a:lstStyle/>
          <a:p>
            <a:r>
              <a:rPr lang="fr-FR" b="1" dirty="0" smtClean="0">
                <a:solidFill>
                  <a:schemeClr val="bg1"/>
                </a:solidFill>
              </a:rPr>
              <a:t>;</a:t>
            </a:r>
            <a:endParaRPr lang="fr-FR" b="1" dirty="0">
              <a:solidFill>
                <a:schemeClr val="bg1"/>
              </a:solidFill>
            </a:endParaRPr>
          </a:p>
        </p:txBody>
      </p:sp>
      <p:sp>
        <p:nvSpPr>
          <p:cNvPr id="17" name="ZoneTexte 16"/>
          <p:cNvSpPr txBox="1"/>
          <p:nvPr/>
        </p:nvSpPr>
        <p:spPr>
          <a:xfrm>
            <a:off x="7766640" y="3437851"/>
            <a:ext cx="261610" cy="369332"/>
          </a:xfrm>
          <a:prstGeom prst="rect">
            <a:avLst/>
          </a:prstGeom>
          <a:noFill/>
        </p:spPr>
        <p:txBody>
          <a:bodyPr wrap="none" rtlCol="0">
            <a:spAutoFit/>
          </a:bodyPr>
          <a:lstStyle/>
          <a:p>
            <a:r>
              <a:rPr lang="fr-FR" b="1" dirty="0" smtClean="0">
                <a:solidFill>
                  <a:schemeClr val="bg1"/>
                </a:solidFill>
              </a:rPr>
              <a:t>;</a:t>
            </a:r>
            <a:endParaRPr lang="fr-FR" b="1" dirty="0">
              <a:solidFill>
                <a:schemeClr val="bg1"/>
              </a:solidFill>
            </a:endParaRPr>
          </a:p>
        </p:txBody>
      </p:sp>
      <p:sp>
        <p:nvSpPr>
          <p:cNvPr id="18" name="Titre 1"/>
          <p:cNvSpPr>
            <a:spLocks noGrp="1"/>
          </p:cNvSpPr>
          <p:nvPr>
            <p:ph type="title"/>
          </p:nvPr>
        </p:nvSpPr>
        <p:spPr>
          <a:xfrm>
            <a:off x="457200" y="-99392"/>
            <a:ext cx="8147248" cy="1143000"/>
          </a:xfrm>
        </p:spPr>
        <p:txBody>
          <a:bodyPr>
            <a:normAutofit/>
          </a:bodyPr>
          <a:lstStyle/>
          <a:p>
            <a:pPr algn="ctr"/>
            <a:r>
              <a:rPr lang="fr-FR" sz="3600" b="1" dirty="0">
                <a:solidFill>
                  <a:srgbClr val="FFFF00"/>
                </a:solidFill>
              </a:rPr>
              <a:t>Eviter de taper une longue </a:t>
            </a:r>
            <a:r>
              <a:rPr lang="fr-FR" sz="3600" b="1" dirty="0" smtClean="0">
                <a:solidFill>
                  <a:srgbClr val="FFFF00"/>
                </a:solidFill>
              </a:rPr>
              <a:t>requête</a:t>
            </a:r>
            <a:endParaRPr lang="fr-FR" sz="3600" dirty="0">
              <a:solidFill>
                <a:srgbClr val="FFFF00"/>
              </a:solidFill>
            </a:endParaRPr>
          </a:p>
        </p:txBody>
      </p:sp>
    </p:spTree>
    <p:extLst>
      <p:ext uri="{BB962C8B-B14F-4D97-AF65-F5344CB8AC3E}">
        <p14:creationId xmlns:p14="http://schemas.microsoft.com/office/powerpoint/2010/main" val="219422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5"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1196752"/>
            <a:ext cx="8291264" cy="4067288"/>
          </a:xfrm>
        </p:spPr>
        <p:txBody>
          <a:bodyPr>
            <a:noAutofit/>
          </a:bodyPr>
          <a:lstStyle/>
          <a:p>
            <a:pPr algn="just">
              <a:lnSpc>
                <a:spcPct val="200000"/>
              </a:lnSpc>
            </a:pPr>
            <a:r>
              <a:rPr lang="fr-FR" sz="1800" dirty="0" smtClean="0"/>
              <a:t>On </a:t>
            </a:r>
            <a:r>
              <a:rPr lang="fr-FR" sz="1800" dirty="0"/>
              <a:t>a une base de données exploitée par une </a:t>
            </a:r>
            <a:r>
              <a:rPr lang="fr-FR" sz="1800" dirty="0" smtClean="0"/>
              <a:t>application</a:t>
            </a:r>
          </a:p>
          <a:p>
            <a:pPr algn="just">
              <a:lnSpc>
                <a:spcPct val="200000"/>
              </a:lnSpc>
            </a:pPr>
            <a:r>
              <a:rPr lang="fr-FR" sz="1800" dirty="0" smtClean="0"/>
              <a:t>C'est </a:t>
            </a:r>
            <a:r>
              <a:rPr lang="fr-FR" sz="1800" dirty="0"/>
              <a:t>souvent dans cette application que sont construites les requêtes qui vont insérer, modifier, et sélectionner les données de la base</a:t>
            </a:r>
            <a:r>
              <a:rPr lang="fr-FR" sz="1800" dirty="0" smtClean="0"/>
              <a:t>.</a:t>
            </a:r>
          </a:p>
          <a:p>
            <a:pPr algn="just">
              <a:lnSpc>
                <a:spcPct val="200000"/>
              </a:lnSpc>
            </a:pPr>
            <a:r>
              <a:rPr lang="fr-FR" sz="1800" dirty="0" smtClean="0"/>
              <a:t>Ayant une mauvaise </a:t>
            </a:r>
            <a:r>
              <a:rPr lang="fr-FR" sz="1800" dirty="0"/>
              <a:t>conception de la base de données au </a:t>
            </a:r>
            <a:r>
              <a:rPr lang="fr-FR" sz="1800" dirty="0" smtClean="0"/>
              <a:t>départ.</a:t>
            </a:r>
          </a:p>
          <a:p>
            <a:pPr algn="just">
              <a:lnSpc>
                <a:spcPct val="200000"/>
              </a:lnSpc>
            </a:pPr>
            <a:r>
              <a:rPr lang="fr-FR" sz="1800" dirty="0"/>
              <a:t> L</a:t>
            </a:r>
            <a:r>
              <a:rPr lang="fr-FR" sz="1800" dirty="0" smtClean="0"/>
              <a:t>a structure </a:t>
            </a:r>
            <a:r>
              <a:rPr lang="fr-FR" sz="1800" dirty="0"/>
              <a:t>des tables de la base </a:t>
            </a:r>
            <a:r>
              <a:rPr lang="fr-FR" sz="1800" dirty="0" smtClean="0"/>
              <a:t>change</a:t>
            </a:r>
            <a:endParaRPr lang="fr-FR" sz="1800" dirty="0"/>
          </a:p>
          <a:p>
            <a:pPr marL="36576" indent="0" algn="just">
              <a:lnSpc>
                <a:spcPct val="150000"/>
              </a:lnSpc>
              <a:buNone/>
            </a:pPr>
            <a:r>
              <a:rPr lang="fr-FR" sz="1800" b="1" dirty="0" smtClean="0">
                <a:solidFill>
                  <a:srgbClr val="00B050"/>
                </a:solidFill>
                <a:sym typeface="Wingdings" pitchFamily="2" charset="2"/>
              </a:rPr>
              <a:t> </a:t>
            </a:r>
            <a:r>
              <a:rPr lang="fr-FR" sz="1800" b="1" dirty="0">
                <a:solidFill>
                  <a:srgbClr val="00B050"/>
                </a:solidFill>
              </a:rPr>
              <a:t>il faut réécrire également l'application pour prendre en compte les modifications nécessaires pour les requêtes</a:t>
            </a:r>
            <a:r>
              <a:rPr lang="fr-FR" sz="1800" b="1" dirty="0" smtClean="0">
                <a:solidFill>
                  <a:srgbClr val="00B050"/>
                </a:solidFill>
              </a:rPr>
              <a:t>.</a:t>
            </a:r>
            <a:endParaRPr lang="fr-FR" sz="1800" b="1" dirty="0">
              <a:solidFill>
                <a:srgbClr val="00B050"/>
              </a:solidFill>
            </a:endParaRPr>
          </a:p>
        </p:txBody>
      </p:sp>
      <p:sp>
        <p:nvSpPr>
          <p:cNvPr id="4" name="Rectangle 3"/>
          <p:cNvSpPr/>
          <p:nvPr/>
        </p:nvSpPr>
        <p:spPr>
          <a:xfrm>
            <a:off x="539552" y="5264040"/>
            <a:ext cx="7848872" cy="1477328"/>
          </a:xfrm>
          <a:prstGeom prst="rect">
            <a:avLst/>
          </a:prstGeom>
          <a:solidFill>
            <a:srgbClr val="FF0066"/>
          </a:solidFill>
        </p:spPr>
        <p:style>
          <a:lnRef idx="3">
            <a:schemeClr val="lt1"/>
          </a:lnRef>
          <a:fillRef idx="1">
            <a:schemeClr val="accent1"/>
          </a:fillRef>
          <a:effectRef idx="1">
            <a:schemeClr val="accent1"/>
          </a:effectRef>
          <a:fontRef idx="minor">
            <a:schemeClr val="lt1"/>
          </a:fontRef>
        </p:style>
        <p:txBody>
          <a:bodyPr wrap="square">
            <a:spAutoFit/>
          </a:bodyPr>
          <a:lstStyle/>
          <a:p>
            <a:pPr algn="just"/>
            <a:r>
              <a:rPr lang="fr-FR" dirty="0"/>
              <a:t>Cependant, si l'on a utilisé des vues, on peut éviter de réécrire toutes ces requêtes, ou du moins limiter le nombre de requêtes à réécrire</a:t>
            </a:r>
            <a:r>
              <a:rPr lang="fr-FR" dirty="0" smtClean="0"/>
              <a:t>.</a:t>
            </a:r>
          </a:p>
          <a:p>
            <a:pPr algn="just"/>
            <a:endParaRPr lang="fr-FR" dirty="0"/>
          </a:p>
          <a:p>
            <a:pPr algn="just"/>
            <a:r>
              <a:rPr lang="fr-FR" dirty="0"/>
              <a:t>Il suffit en effet de modifier la définition de ces vues pour qu'elles fonctionnent avec la nouvelle structure.</a:t>
            </a:r>
            <a:endParaRPr lang="fr-FR" b="1" dirty="0">
              <a:solidFill>
                <a:srgbClr val="FFFF00"/>
              </a:solidFill>
            </a:endParaRPr>
          </a:p>
        </p:txBody>
      </p:sp>
      <p:sp>
        <p:nvSpPr>
          <p:cNvPr id="5" name="Titre 1"/>
          <p:cNvSpPr>
            <a:spLocks noGrp="1"/>
          </p:cNvSpPr>
          <p:nvPr>
            <p:ph type="title"/>
          </p:nvPr>
        </p:nvSpPr>
        <p:spPr>
          <a:xfrm>
            <a:off x="457200" y="44624"/>
            <a:ext cx="8147248" cy="1143000"/>
          </a:xfrm>
        </p:spPr>
        <p:txBody>
          <a:bodyPr>
            <a:noAutofit/>
          </a:bodyPr>
          <a:lstStyle/>
          <a:p>
            <a:pPr algn="ctr"/>
            <a:r>
              <a:rPr lang="fr-FR" sz="3600" b="1" dirty="0">
                <a:solidFill>
                  <a:srgbClr val="FFFF00"/>
                </a:solidFill>
              </a:rPr>
              <a:t>Une interface entre l'application et la base de </a:t>
            </a:r>
            <a:r>
              <a:rPr lang="fr-FR" sz="3600" b="1" dirty="0" smtClean="0">
                <a:solidFill>
                  <a:srgbClr val="FFFF00"/>
                </a:solidFill>
              </a:rPr>
              <a:t>données</a:t>
            </a:r>
            <a:endParaRPr lang="fr-FR" sz="3600" dirty="0">
              <a:solidFill>
                <a:srgbClr val="FFFF00"/>
              </a:solidFill>
            </a:endParaRPr>
          </a:p>
        </p:txBody>
      </p:sp>
    </p:spTree>
    <p:extLst>
      <p:ext uri="{BB962C8B-B14F-4D97-AF65-F5344CB8AC3E}">
        <p14:creationId xmlns:p14="http://schemas.microsoft.com/office/powerpoint/2010/main" val="74723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3600" b="1" dirty="0">
                <a:solidFill>
                  <a:srgbClr val="FFFF00"/>
                </a:solidFill>
              </a:rPr>
              <a:t>Restriction des données visibles par les </a:t>
            </a:r>
            <a:r>
              <a:rPr lang="fr-FR" sz="3600" b="1" dirty="0" smtClean="0">
                <a:solidFill>
                  <a:srgbClr val="FFFF00"/>
                </a:solidFill>
              </a:rPr>
              <a:t>utilisateurs</a:t>
            </a:r>
            <a:endParaRPr lang="fr-FR" sz="3600" dirty="0">
              <a:solidFill>
                <a:srgbClr val="FFFF00"/>
              </a:solidFill>
            </a:endParaRPr>
          </a:p>
        </p:txBody>
      </p:sp>
      <p:sp>
        <p:nvSpPr>
          <p:cNvPr id="3" name="Espace réservé du contenu 2"/>
          <p:cNvSpPr>
            <a:spLocks noGrp="1"/>
          </p:cNvSpPr>
          <p:nvPr>
            <p:ph idx="1"/>
          </p:nvPr>
        </p:nvSpPr>
        <p:spPr>
          <a:xfrm>
            <a:off x="225202" y="2003768"/>
            <a:ext cx="5858966" cy="2016224"/>
          </a:xfrm>
        </p:spPr>
        <p:txBody>
          <a:bodyPr>
            <a:normAutofit fontScale="92500" lnSpcReduction="20000"/>
          </a:bodyPr>
          <a:lstStyle/>
          <a:p>
            <a:pPr algn="just"/>
            <a:r>
              <a:rPr lang="fr-FR" sz="2400" dirty="0" smtClean="0"/>
              <a:t>Un  </a:t>
            </a:r>
            <a:r>
              <a:rPr lang="fr-FR" sz="2400" dirty="0"/>
              <a:t>stagiaire travaillant dans </a:t>
            </a:r>
            <a:r>
              <a:rPr lang="fr-FR" sz="2400" dirty="0" smtClean="0"/>
              <a:t>une entreprise et  </a:t>
            </a:r>
            <a:r>
              <a:rPr lang="fr-FR" sz="2400" dirty="0"/>
              <a:t>s'occupe exclusivement </a:t>
            </a:r>
            <a:r>
              <a:rPr lang="fr-FR" sz="2400" dirty="0" smtClean="0"/>
              <a:t>de la gestion des clients de cette sociétés .</a:t>
            </a:r>
          </a:p>
          <a:p>
            <a:pPr marL="36576" indent="0" algn="just">
              <a:buNone/>
            </a:pPr>
            <a:endParaRPr lang="fr-FR" sz="2400" dirty="0" smtClean="0"/>
          </a:p>
          <a:p>
            <a:pPr algn="just"/>
            <a:r>
              <a:rPr lang="fr-FR" sz="2400" dirty="0" smtClean="0"/>
              <a:t>Il ne </a:t>
            </a:r>
            <a:r>
              <a:rPr lang="fr-FR" sz="2400" dirty="0"/>
              <a:t>doit pas avoir </a:t>
            </a:r>
            <a:r>
              <a:rPr lang="fr-FR" sz="2400" dirty="0" smtClean="0"/>
              <a:t>accès aux  numéro de compte de ces derniers. </a:t>
            </a:r>
            <a:endParaRPr lang="fr-FR" sz="2400" dirty="0"/>
          </a:p>
        </p:txBody>
      </p:sp>
      <p:sp>
        <p:nvSpPr>
          <p:cNvPr id="4" name="ZoneTexte 3"/>
          <p:cNvSpPr txBox="1"/>
          <p:nvPr/>
        </p:nvSpPr>
        <p:spPr>
          <a:xfrm>
            <a:off x="467544" y="1597938"/>
            <a:ext cx="1584176" cy="400110"/>
          </a:xfrm>
          <a:prstGeom prst="rect">
            <a:avLst/>
          </a:prstGeom>
          <a:solidFill>
            <a:srgbClr val="FF0066"/>
          </a:solidFill>
        </p:spPr>
        <p:txBody>
          <a:bodyPr wrap="square" rtlCol="0">
            <a:spAutoFit/>
          </a:bodyPr>
          <a:lstStyle/>
          <a:p>
            <a:r>
              <a:rPr lang="fr-FR" sz="2000" b="1" dirty="0" smtClean="0"/>
              <a:t>Problème : </a:t>
            </a:r>
            <a:endParaRPr lang="fr-FR" sz="2000" b="1" dirty="0"/>
          </a:p>
        </p:txBody>
      </p:sp>
      <p:sp>
        <p:nvSpPr>
          <p:cNvPr id="5" name="ZoneTexte 4"/>
          <p:cNvSpPr txBox="1"/>
          <p:nvPr/>
        </p:nvSpPr>
        <p:spPr>
          <a:xfrm>
            <a:off x="251520" y="3964994"/>
            <a:ext cx="1584176" cy="400110"/>
          </a:xfrm>
          <a:prstGeom prst="rect">
            <a:avLst/>
          </a:prstGeom>
          <a:solidFill>
            <a:srgbClr val="FF0066"/>
          </a:solidFill>
        </p:spPr>
        <p:txBody>
          <a:bodyPr wrap="square" rtlCol="0">
            <a:spAutoFit/>
          </a:bodyPr>
          <a:lstStyle/>
          <a:p>
            <a:r>
              <a:rPr lang="fr-FR" sz="2000" b="1" dirty="0" smtClean="0"/>
              <a:t>Solution : </a:t>
            </a:r>
            <a:endParaRPr lang="fr-FR" sz="2000" b="1" dirty="0"/>
          </a:p>
        </p:txBody>
      </p:sp>
      <p:sp>
        <p:nvSpPr>
          <p:cNvPr id="6" name="Rectangle 5"/>
          <p:cNvSpPr/>
          <p:nvPr/>
        </p:nvSpPr>
        <p:spPr>
          <a:xfrm>
            <a:off x="370424" y="4479404"/>
            <a:ext cx="8522056" cy="646331"/>
          </a:xfrm>
          <a:prstGeom prst="rect">
            <a:avLst/>
          </a:prstGeom>
        </p:spPr>
        <p:txBody>
          <a:bodyPr wrap="square">
            <a:spAutoFit/>
          </a:bodyPr>
          <a:lstStyle/>
          <a:p>
            <a:r>
              <a:rPr lang="fr-FR" dirty="0"/>
              <a:t>On ne lui donne donc pas accès à la table </a:t>
            </a:r>
            <a:r>
              <a:rPr lang="fr-FR" i="1" dirty="0" smtClean="0"/>
              <a:t>client</a:t>
            </a:r>
            <a:r>
              <a:rPr lang="fr-FR" dirty="0" smtClean="0"/>
              <a:t>, </a:t>
            </a:r>
            <a:r>
              <a:rPr lang="fr-FR" dirty="0"/>
              <a:t>mais à </a:t>
            </a:r>
            <a:r>
              <a:rPr lang="fr-FR" dirty="0" smtClean="0"/>
              <a:t>une vue</a:t>
            </a:r>
            <a:r>
              <a:rPr lang="fr-FR" dirty="0"/>
              <a:t> </a:t>
            </a:r>
            <a:r>
              <a:rPr lang="fr-FR" b="1" i="1" dirty="0" err="1" smtClean="0">
                <a:solidFill>
                  <a:srgbClr val="FFFF00"/>
                </a:solidFill>
              </a:rPr>
              <a:t>V_client_stagiaire</a:t>
            </a:r>
            <a:r>
              <a:rPr lang="fr-FR" i="1" dirty="0" smtClean="0"/>
              <a:t> </a:t>
            </a:r>
            <a:r>
              <a:rPr lang="fr-FR" dirty="0"/>
              <a:t> créée de la manière suivante :</a:t>
            </a:r>
          </a:p>
        </p:txBody>
      </p:sp>
      <p:graphicFrame>
        <p:nvGraphicFramePr>
          <p:cNvPr id="7" name="Tableau 6"/>
          <p:cNvGraphicFramePr>
            <a:graphicFrameLocks noGrp="1"/>
          </p:cNvGraphicFramePr>
          <p:nvPr>
            <p:extLst>
              <p:ext uri="{D42A27DB-BD31-4B8C-83A1-F6EECF244321}">
                <p14:modId xmlns:p14="http://schemas.microsoft.com/office/powerpoint/2010/main" val="430286636"/>
              </p:ext>
            </p:extLst>
          </p:nvPr>
        </p:nvGraphicFramePr>
        <p:xfrm>
          <a:off x="6516216" y="1998048"/>
          <a:ext cx="2280084" cy="2225040"/>
        </p:xfrm>
        <a:graphic>
          <a:graphicData uri="http://schemas.openxmlformats.org/drawingml/2006/table">
            <a:tbl>
              <a:tblPr firstRow="1" bandRow="1">
                <a:tableStyleId>{37CE84F3-28C3-443E-9E96-99CF82512B78}</a:tableStyleId>
              </a:tblPr>
              <a:tblGrid>
                <a:gridCol w="2280084"/>
              </a:tblGrid>
              <a:tr h="370840">
                <a:tc>
                  <a:txBody>
                    <a:bodyPr/>
                    <a:lstStyle/>
                    <a:p>
                      <a:pPr algn="ctr"/>
                      <a:r>
                        <a:rPr lang="fr-FR" dirty="0" smtClean="0"/>
                        <a:t>Client</a:t>
                      </a:r>
                      <a:endParaRPr lang="fr-FR" dirty="0"/>
                    </a:p>
                  </a:txBody>
                  <a:tcPr/>
                </a:tc>
              </a:tr>
              <a:tr h="370840">
                <a:tc>
                  <a:txBody>
                    <a:bodyPr/>
                    <a:lstStyle/>
                    <a:p>
                      <a:pPr algn="ctr"/>
                      <a:r>
                        <a:rPr lang="fr-FR" b="1" dirty="0" err="1" smtClean="0"/>
                        <a:t>Id_client</a:t>
                      </a:r>
                      <a:endParaRPr lang="fr-FR" b="1" dirty="0"/>
                    </a:p>
                  </a:txBody>
                  <a:tcPr/>
                </a:tc>
              </a:tr>
              <a:tr h="370840">
                <a:tc>
                  <a:txBody>
                    <a:bodyPr/>
                    <a:lstStyle/>
                    <a:p>
                      <a:pPr algn="ctr"/>
                      <a:r>
                        <a:rPr lang="fr-FR" b="1" dirty="0" err="1" smtClean="0"/>
                        <a:t>Nom_client</a:t>
                      </a:r>
                      <a:endParaRPr lang="fr-FR" b="1" dirty="0"/>
                    </a:p>
                  </a:txBody>
                  <a:tcPr/>
                </a:tc>
              </a:tr>
              <a:tr h="370840">
                <a:tc>
                  <a:txBody>
                    <a:bodyPr/>
                    <a:lstStyle/>
                    <a:p>
                      <a:pPr algn="ctr"/>
                      <a:r>
                        <a:rPr lang="fr-FR" b="1" dirty="0" err="1" smtClean="0"/>
                        <a:t>Num_Compte_client</a:t>
                      </a:r>
                      <a:endParaRPr lang="fr-FR" b="1" dirty="0"/>
                    </a:p>
                  </a:txBody>
                  <a:tcPr/>
                </a:tc>
              </a:tr>
              <a:tr h="370840">
                <a:tc>
                  <a:txBody>
                    <a:bodyPr/>
                    <a:lstStyle/>
                    <a:p>
                      <a:pPr algn="ctr"/>
                      <a:r>
                        <a:rPr lang="en-US" b="1" dirty="0" err="1" smtClean="0"/>
                        <a:t>date_naissance</a:t>
                      </a:r>
                      <a:endParaRPr lang="fr-FR" b="1" dirty="0"/>
                    </a:p>
                  </a:txBody>
                  <a:tcPr/>
                </a:tc>
              </a:tr>
              <a:tr h="370840">
                <a:tc>
                  <a:txBody>
                    <a:bodyPr/>
                    <a:lstStyle/>
                    <a:p>
                      <a:pPr algn="ctr"/>
                      <a:r>
                        <a:rPr lang="en-US" b="1" dirty="0" err="1" smtClean="0"/>
                        <a:t>sexe</a:t>
                      </a:r>
                      <a:endParaRPr lang="fr-FR" b="1" dirty="0"/>
                    </a:p>
                  </a:txBody>
                  <a:tcPr/>
                </a:tc>
              </a:tr>
            </a:tbl>
          </a:graphicData>
        </a:graphic>
      </p:graphicFrame>
      <p:sp>
        <p:nvSpPr>
          <p:cNvPr id="8" name="Rectangle 7"/>
          <p:cNvSpPr/>
          <p:nvPr/>
        </p:nvSpPr>
        <p:spPr>
          <a:xfrm>
            <a:off x="971600" y="5374332"/>
            <a:ext cx="7704856"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1" dirty="0">
                <a:solidFill>
                  <a:srgbClr val="FFC000"/>
                </a:solidFill>
              </a:rPr>
              <a:t>CREATE VIEW</a:t>
            </a:r>
            <a:r>
              <a:rPr lang="en-US" sz="2000" b="1" dirty="0">
                <a:solidFill>
                  <a:schemeClr val="tx1"/>
                </a:solidFill>
              </a:rPr>
              <a:t> </a:t>
            </a:r>
            <a:r>
              <a:rPr lang="en-US" sz="2000" b="1" dirty="0" err="1" smtClean="0">
                <a:solidFill>
                  <a:schemeClr val="tx1"/>
                </a:solidFill>
              </a:rPr>
              <a:t>V_client_stagiaire</a:t>
            </a:r>
            <a:endParaRPr lang="en-US" sz="2000" b="1" dirty="0">
              <a:solidFill>
                <a:schemeClr val="tx1"/>
              </a:solidFill>
            </a:endParaRPr>
          </a:p>
          <a:p>
            <a:r>
              <a:rPr lang="en-US" sz="2000" b="1" dirty="0">
                <a:solidFill>
                  <a:srgbClr val="FFC000"/>
                </a:solidFill>
              </a:rPr>
              <a:t>AS</a:t>
            </a:r>
            <a:r>
              <a:rPr lang="en-US" sz="2000" b="1" dirty="0">
                <a:solidFill>
                  <a:schemeClr val="tx1"/>
                </a:solidFill>
              </a:rPr>
              <a:t> </a:t>
            </a:r>
            <a:r>
              <a:rPr lang="en-US" sz="2000" b="1" dirty="0">
                <a:solidFill>
                  <a:srgbClr val="FFFF00"/>
                </a:solidFill>
              </a:rPr>
              <a:t>SELECT </a:t>
            </a:r>
            <a:r>
              <a:rPr lang="en-US" sz="2000" b="1" dirty="0" err="1" smtClean="0">
                <a:solidFill>
                  <a:srgbClr val="FFFF00"/>
                </a:solidFill>
              </a:rPr>
              <a:t>id_client</a:t>
            </a:r>
            <a:r>
              <a:rPr lang="en-US" sz="2000" b="1" dirty="0" smtClean="0">
                <a:solidFill>
                  <a:srgbClr val="FFFF00"/>
                </a:solidFill>
              </a:rPr>
              <a:t>, </a:t>
            </a:r>
            <a:r>
              <a:rPr lang="en-US" sz="2000" b="1" dirty="0" err="1" smtClean="0">
                <a:solidFill>
                  <a:srgbClr val="FFFF00"/>
                </a:solidFill>
              </a:rPr>
              <a:t>nom_client</a:t>
            </a:r>
            <a:r>
              <a:rPr lang="en-US" sz="2000" b="1" dirty="0" smtClean="0">
                <a:solidFill>
                  <a:srgbClr val="FFFF00"/>
                </a:solidFill>
              </a:rPr>
              <a:t>, </a:t>
            </a:r>
            <a:r>
              <a:rPr lang="en-US" sz="2000" b="1" dirty="0" err="1" smtClean="0">
                <a:solidFill>
                  <a:srgbClr val="FFFF00"/>
                </a:solidFill>
              </a:rPr>
              <a:t>sexe_client</a:t>
            </a:r>
            <a:r>
              <a:rPr lang="en-US" sz="2000" b="1" dirty="0" smtClean="0">
                <a:solidFill>
                  <a:srgbClr val="FFFF00"/>
                </a:solidFill>
              </a:rPr>
              <a:t>, </a:t>
            </a:r>
            <a:r>
              <a:rPr lang="en-US" sz="2000" b="1" dirty="0" err="1" smtClean="0">
                <a:solidFill>
                  <a:srgbClr val="FFFF00"/>
                </a:solidFill>
              </a:rPr>
              <a:t>date_naissance_client</a:t>
            </a:r>
            <a:r>
              <a:rPr lang="en-US" sz="2000" b="1" dirty="0" smtClean="0">
                <a:solidFill>
                  <a:srgbClr val="FFFF00"/>
                </a:solidFill>
              </a:rPr>
              <a:t> </a:t>
            </a:r>
          </a:p>
          <a:p>
            <a:r>
              <a:rPr lang="en-US" sz="2000" b="1" dirty="0" smtClean="0">
                <a:solidFill>
                  <a:srgbClr val="FFFF00"/>
                </a:solidFill>
              </a:rPr>
              <a:t>FROM client ;</a:t>
            </a:r>
            <a:endParaRPr lang="fr-FR" sz="2000" b="1" dirty="0">
              <a:solidFill>
                <a:srgbClr val="FFFF00"/>
              </a:solidFill>
            </a:endParaRPr>
          </a:p>
        </p:txBody>
      </p:sp>
    </p:spTree>
    <p:extLst>
      <p:ext uri="{BB962C8B-B14F-4D97-AF65-F5344CB8AC3E}">
        <p14:creationId xmlns:p14="http://schemas.microsoft.com/office/powerpoint/2010/main" val="8149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91264" cy="1143000"/>
          </a:xfrm>
        </p:spPr>
        <p:txBody>
          <a:bodyPr>
            <a:normAutofit fontScale="90000"/>
          </a:bodyPr>
          <a:lstStyle/>
          <a:p>
            <a:pPr algn="ctr"/>
            <a:r>
              <a:rPr lang="fr-FR" sz="3600" b="1" dirty="0">
                <a:solidFill>
                  <a:srgbClr val="FFFF00"/>
                </a:solidFill>
              </a:rPr>
              <a:t>Création d’une vue à partir d’une autre vue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16832"/>
            <a:ext cx="5373390" cy="3284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3528" y="5517232"/>
            <a:ext cx="8064896" cy="70788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fr-FR" sz="2000" b="1" dirty="0"/>
              <a:t>On crée la vue RATTRAPAGE_MATHS à partir d’une requête sur la vue RATTRAPAGE</a:t>
            </a:r>
          </a:p>
        </p:txBody>
      </p:sp>
    </p:spTree>
    <p:extLst>
      <p:ext uri="{BB962C8B-B14F-4D97-AF65-F5344CB8AC3E}">
        <p14:creationId xmlns:p14="http://schemas.microsoft.com/office/powerpoint/2010/main" val="1393835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FFFF00"/>
                </a:solidFill>
              </a:rPr>
              <a:t>Supprimer </a:t>
            </a:r>
            <a:r>
              <a:rPr lang="fr-FR" dirty="0">
                <a:solidFill>
                  <a:srgbClr val="FFFF00"/>
                </a:solidFill>
              </a:rPr>
              <a:t>une vue</a:t>
            </a:r>
          </a:p>
        </p:txBody>
      </p:sp>
      <p:sp>
        <p:nvSpPr>
          <p:cNvPr id="3" name="Espace réservé du contenu 2"/>
          <p:cNvSpPr>
            <a:spLocks noGrp="1"/>
          </p:cNvSpPr>
          <p:nvPr>
            <p:ph idx="1"/>
          </p:nvPr>
        </p:nvSpPr>
        <p:spPr>
          <a:xfrm>
            <a:off x="1475656" y="2852936"/>
            <a:ext cx="5338936" cy="748680"/>
          </a:xfrm>
        </p:spPr>
        <p:style>
          <a:lnRef idx="2">
            <a:schemeClr val="accent1">
              <a:shade val="50000"/>
            </a:schemeClr>
          </a:lnRef>
          <a:fillRef idx="1">
            <a:schemeClr val="accent1"/>
          </a:fillRef>
          <a:effectRef idx="0">
            <a:schemeClr val="accent1"/>
          </a:effectRef>
          <a:fontRef idx="minor">
            <a:schemeClr val="lt1"/>
          </a:fontRef>
        </p:style>
        <p:txBody>
          <a:bodyPr/>
          <a:lstStyle/>
          <a:p>
            <a:pPr marL="36576" indent="0">
              <a:buNone/>
            </a:pPr>
            <a:r>
              <a:rPr lang="fr-FR" dirty="0">
                <a:solidFill>
                  <a:srgbClr val="FFC000"/>
                </a:solidFill>
              </a:rPr>
              <a:t>DROP</a:t>
            </a:r>
            <a:r>
              <a:rPr lang="fr-FR" dirty="0"/>
              <a:t> </a:t>
            </a:r>
            <a:r>
              <a:rPr lang="fr-FR" dirty="0" smtClean="0"/>
              <a:t>  VIEW   </a:t>
            </a:r>
            <a:r>
              <a:rPr lang="fr-FR" dirty="0" err="1" smtClean="0"/>
              <a:t>nom_view</a:t>
            </a:r>
            <a:r>
              <a:rPr lang="fr-FR" dirty="0" smtClean="0"/>
              <a:t>  ;</a:t>
            </a:r>
            <a:endParaRPr lang="fr-FR" dirty="0"/>
          </a:p>
        </p:txBody>
      </p:sp>
      <p:sp>
        <p:nvSpPr>
          <p:cNvPr id="4" name="Rectangle 3"/>
          <p:cNvSpPr/>
          <p:nvPr/>
        </p:nvSpPr>
        <p:spPr>
          <a:xfrm>
            <a:off x="323528" y="1772816"/>
            <a:ext cx="1677062" cy="584775"/>
          </a:xfrm>
          <a:prstGeom prst="rect">
            <a:avLst/>
          </a:prstGeom>
        </p:spPr>
        <p:txBody>
          <a:bodyPr wrap="none">
            <a:spAutoFit/>
          </a:bodyPr>
          <a:lstStyle/>
          <a:p>
            <a:r>
              <a:rPr lang="fr-FR" sz="3200" b="1" dirty="0" smtClean="0">
                <a:solidFill>
                  <a:srgbClr val="92D050"/>
                </a:solidFill>
              </a:rPr>
              <a:t>Syntaxe </a:t>
            </a:r>
            <a:endParaRPr lang="fr-FR" sz="3200" b="1" dirty="0">
              <a:solidFill>
                <a:srgbClr val="92D050"/>
              </a:solidFill>
            </a:endParaRPr>
          </a:p>
        </p:txBody>
      </p:sp>
    </p:spTree>
    <p:extLst>
      <p:ext uri="{BB962C8B-B14F-4D97-AF65-F5344CB8AC3E}">
        <p14:creationId xmlns:p14="http://schemas.microsoft.com/office/powerpoint/2010/main" val="288169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9392"/>
            <a:ext cx="7467600" cy="1143000"/>
          </a:xfrm>
        </p:spPr>
        <p:txBody>
          <a:bodyPr/>
          <a:lstStyle/>
          <a:p>
            <a:pPr algn="ctr"/>
            <a:r>
              <a:rPr lang="fr-FR" dirty="0">
                <a:solidFill>
                  <a:srgbClr val="FFFF00"/>
                </a:solidFill>
              </a:rPr>
              <a:t>Mise à jour d’une vue</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480" y="908720"/>
            <a:ext cx="7281679" cy="219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80" y="3212976"/>
            <a:ext cx="7253571" cy="101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4444604"/>
            <a:ext cx="5986071" cy="224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934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rgbClr val="FFFF00"/>
                </a:solidFill>
              </a:rPr>
              <a:t>Insertion dans une vue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12776"/>
            <a:ext cx="48387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774" y="4395152"/>
            <a:ext cx="3656394" cy="204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lèche courbée vers la droite 2"/>
          <p:cNvSpPr/>
          <p:nvPr/>
        </p:nvSpPr>
        <p:spPr>
          <a:xfrm rot="21182280">
            <a:off x="1217607" y="3433164"/>
            <a:ext cx="720080" cy="2736304"/>
          </a:xfrm>
          <a:prstGeom prst="curvedRight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818776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960240"/>
            <a:ext cx="8712968" cy="3629000"/>
          </a:xfrm>
        </p:spPr>
        <p:txBody>
          <a:bodyPr>
            <a:normAutofit/>
          </a:bodyPr>
          <a:lstStyle/>
          <a:p>
            <a:pPr algn="just"/>
            <a:r>
              <a:rPr lang="fr-FR" sz="2400" dirty="0">
                <a:latin typeface="Times New Roman" pitchFamily="18" charset="0"/>
                <a:cs typeface="Times New Roman" pitchFamily="18" charset="0"/>
              </a:rPr>
              <a:t>Un index, dans une base de données se base sur le même principe qu’un index dans un livre. </a:t>
            </a:r>
          </a:p>
          <a:p>
            <a:pPr marL="36576" indent="0" algn="just">
              <a:buNone/>
            </a:pPr>
            <a:endParaRPr lang="fr-FR" sz="2400" dirty="0">
              <a:latin typeface="Times New Roman" pitchFamily="18" charset="0"/>
              <a:cs typeface="Times New Roman" pitchFamily="18" charset="0"/>
            </a:endParaRPr>
          </a:p>
          <a:p>
            <a:pPr algn="just"/>
            <a:r>
              <a:rPr lang="fr-FR" sz="2400" dirty="0">
                <a:latin typeface="Times New Roman" pitchFamily="18" charset="0"/>
                <a:cs typeface="Times New Roman" pitchFamily="18" charset="0"/>
              </a:rPr>
              <a:t>Avec un index placé sur une ou plusieurs colonnes l’SGBD peut rechercher les données d’abord sur </a:t>
            </a:r>
            <a:r>
              <a:rPr lang="fr-FR" sz="2400" dirty="0" smtClean="0">
                <a:latin typeface="Times New Roman" pitchFamily="18" charset="0"/>
                <a:cs typeface="Times New Roman" pitchFamily="18" charset="0"/>
              </a:rPr>
              <a:t>l’index</a:t>
            </a:r>
          </a:p>
          <a:p>
            <a:pPr algn="just"/>
            <a:endParaRPr lang="fr-FR" sz="2400" dirty="0" smtClean="0">
              <a:latin typeface="Times New Roman" pitchFamily="18" charset="0"/>
              <a:cs typeface="Times New Roman" pitchFamily="18" charset="0"/>
            </a:endParaRPr>
          </a:p>
          <a:p>
            <a:pPr algn="just"/>
            <a:r>
              <a:rPr lang="fr-FR" sz="2400" dirty="0" smtClean="0">
                <a:latin typeface="Times New Roman" pitchFamily="18" charset="0"/>
                <a:cs typeface="Times New Roman" pitchFamily="18" charset="0"/>
              </a:rPr>
              <a:t>S’il </a:t>
            </a:r>
            <a:r>
              <a:rPr lang="fr-FR" sz="2400" dirty="0">
                <a:latin typeface="Times New Roman" pitchFamily="18" charset="0"/>
                <a:cs typeface="Times New Roman" pitchFamily="18" charset="0"/>
              </a:rPr>
              <a:t>trouve ce qu’il cherche il saura plus rapidement où se trouve les enregistrements concernés</a:t>
            </a:r>
            <a:r>
              <a:rPr lang="fr-FR" sz="2400" dirty="0" smtClean="0">
                <a:latin typeface="Times New Roman" pitchFamily="18" charset="0"/>
                <a:cs typeface="Times New Roman" pitchFamily="18" charset="0"/>
              </a:rPr>
              <a:t>.</a:t>
            </a:r>
            <a:endParaRPr lang="fr-FR" sz="2400" dirty="0">
              <a:latin typeface="Times New Roman" pitchFamily="18" charset="0"/>
              <a:cs typeface="Times New Roman" pitchFamily="18" charset="0"/>
            </a:endParaRPr>
          </a:p>
        </p:txBody>
      </p:sp>
      <p:sp>
        <p:nvSpPr>
          <p:cNvPr id="4" name="Titre 1"/>
          <p:cNvSpPr>
            <a:spLocks noGrp="1"/>
          </p:cNvSpPr>
          <p:nvPr>
            <p:ph type="title"/>
          </p:nvPr>
        </p:nvSpPr>
        <p:spPr>
          <a:xfrm>
            <a:off x="457200" y="274638"/>
            <a:ext cx="7467600" cy="1143000"/>
          </a:xfrm>
        </p:spPr>
        <p:txBody>
          <a:bodyPr>
            <a:normAutofit/>
          </a:bodyPr>
          <a:lstStyle/>
          <a:p>
            <a:pPr algn="ctr"/>
            <a:r>
              <a:rPr lang="fr-FR" b="1" dirty="0" smtClean="0">
                <a:solidFill>
                  <a:srgbClr val="FFFF00"/>
                </a:solidFill>
                <a:latin typeface="Times New Roman" pitchFamily="18" charset="0"/>
                <a:cs typeface="Times New Roman" pitchFamily="18" charset="0"/>
              </a:rPr>
              <a:t>Index</a:t>
            </a:r>
            <a:endParaRPr lang="fr-FR"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748883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36712"/>
            <a:ext cx="8291264" cy="1468760"/>
          </a:xfrm>
        </p:spPr>
        <p:txBody>
          <a:bodyPr>
            <a:normAutofit/>
          </a:bodyPr>
          <a:lstStyle/>
          <a:p>
            <a:r>
              <a:rPr lang="fr-FR" sz="1800" dirty="0">
                <a:latin typeface="Times New Roman" pitchFamily="18" charset="0"/>
                <a:cs typeface="Times New Roman" pitchFamily="18" charset="0"/>
              </a:rPr>
              <a:t>Pour permettre une compréhension plus facile, je représente ici l'index sous forme de table. </a:t>
            </a:r>
            <a:endParaRPr lang="fr-FR" sz="1800" dirty="0" smtClean="0">
              <a:latin typeface="Times New Roman" pitchFamily="18" charset="0"/>
              <a:cs typeface="Times New Roman" pitchFamily="18" charset="0"/>
            </a:endParaRPr>
          </a:p>
          <a:p>
            <a:r>
              <a:rPr lang="fr-FR" sz="1800" dirty="0" smtClean="0">
                <a:latin typeface="Times New Roman" pitchFamily="18" charset="0"/>
                <a:cs typeface="Times New Roman" pitchFamily="18" charset="0"/>
              </a:rPr>
              <a:t>En </a:t>
            </a:r>
            <a:r>
              <a:rPr lang="fr-FR" sz="1800" dirty="0">
                <a:latin typeface="Times New Roman" pitchFamily="18" charset="0"/>
                <a:cs typeface="Times New Roman" pitchFamily="18" charset="0"/>
              </a:rPr>
              <a:t>réalité, par défaut, MySQL stocke les index dans une structure de type </a:t>
            </a:r>
            <a:r>
              <a:rPr lang="fr-FR" sz="1800" dirty="0" smtClean="0">
                <a:latin typeface="Times New Roman" pitchFamily="18" charset="0"/>
                <a:cs typeface="Times New Roman" pitchFamily="18" charset="0"/>
              </a:rPr>
              <a:t>arbre. </a:t>
            </a:r>
          </a:p>
          <a:p>
            <a:pPr marL="36576" indent="0">
              <a:buNone/>
            </a:pPr>
            <a:r>
              <a:rPr lang="fr-FR" sz="1800" dirty="0" smtClean="0">
                <a:latin typeface="Times New Roman" pitchFamily="18" charset="0"/>
                <a:cs typeface="Times New Roman" pitchFamily="18" charset="0"/>
                <a:sym typeface="Wingdings" pitchFamily="2" charset="2"/>
              </a:rPr>
              <a:t></a:t>
            </a:r>
            <a:r>
              <a:rPr lang="fr-FR" sz="1800" dirty="0" smtClean="0">
                <a:latin typeface="Times New Roman" pitchFamily="18" charset="0"/>
                <a:cs typeface="Times New Roman" pitchFamily="18" charset="0"/>
              </a:rPr>
              <a:t> </a:t>
            </a:r>
            <a:r>
              <a:rPr lang="fr-FR" sz="1800" dirty="0">
                <a:latin typeface="Times New Roman" pitchFamily="18" charset="0"/>
                <a:cs typeface="Times New Roman" pitchFamily="18" charset="0"/>
              </a:rPr>
              <a:t>Le principe est cependant le même.</a:t>
            </a:r>
          </a:p>
        </p:txBody>
      </p:sp>
      <p:pic>
        <p:nvPicPr>
          <p:cNvPr id="2050" name="Picture 2" descr="https://user.oc-static.com/files/375001_376000/375841.png"/>
          <p:cNvPicPr>
            <a:picLocks noChangeAspect="1" noChangeArrowheads="1"/>
          </p:cNvPicPr>
          <p:nvPr/>
        </p:nvPicPr>
        <p:blipFill rotWithShape="1">
          <a:blip r:embed="rId2">
            <a:extLst>
              <a:ext uri="{28A0092B-C50C-407E-A947-70E740481C1C}">
                <a14:useLocalDpi xmlns:a14="http://schemas.microsoft.com/office/drawing/2010/main" val="0"/>
              </a:ext>
            </a:extLst>
          </a:blip>
          <a:srcRect l="20646" t="5198" r="6267" b="15336"/>
          <a:stretch/>
        </p:blipFill>
        <p:spPr bwMode="auto">
          <a:xfrm>
            <a:off x="2263140" y="2204864"/>
            <a:ext cx="5982892" cy="3816424"/>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p:cNvSpPr>
            <a:spLocks noGrp="1"/>
          </p:cNvSpPr>
          <p:nvPr>
            <p:ph type="title"/>
          </p:nvPr>
        </p:nvSpPr>
        <p:spPr>
          <a:xfrm>
            <a:off x="457200" y="-171400"/>
            <a:ext cx="7467600" cy="1143000"/>
          </a:xfrm>
        </p:spPr>
        <p:txBody>
          <a:bodyPr>
            <a:normAutofit/>
          </a:bodyPr>
          <a:lstStyle/>
          <a:p>
            <a:pPr algn="ctr"/>
            <a:r>
              <a:rPr lang="fr-FR" b="1" dirty="0" smtClean="0">
                <a:solidFill>
                  <a:srgbClr val="FFFF00"/>
                </a:solidFill>
                <a:latin typeface="Times New Roman" pitchFamily="18" charset="0"/>
                <a:cs typeface="Times New Roman" pitchFamily="18" charset="0"/>
              </a:rPr>
              <a:t>Index</a:t>
            </a:r>
            <a:endParaRPr lang="fr-FR"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052557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36712"/>
            <a:ext cx="8291264" cy="1468760"/>
          </a:xfrm>
        </p:spPr>
        <p:txBody>
          <a:bodyPr>
            <a:normAutofit/>
          </a:bodyPr>
          <a:lstStyle/>
          <a:p>
            <a:r>
              <a:rPr lang="fr-FR" sz="1800" dirty="0">
                <a:latin typeface="Times New Roman" pitchFamily="18" charset="0"/>
                <a:cs typeface="Times New Roman" pitchFamily="18" charset="0"/>
              </a:rPr>
              <a:t>Pour permettre une compréhension plus facile, je représente ici l'index sous forme de table. </a:t>
            </a:r>
            <a:endParaRPr lang="fr-FR" sz="1800" dirty="0" smtClean="0">
              <a:latin typeface="Times New Roman" pitchFamily="18" charset="0"/>
              <a:cs typeface="Times New Roman" pitchFamily="18" charset="0"/>
            </a:endParaRPr>
          </a:p>
          <a:p>
            <a:r>
              <a:rPr lang="fr-FR" sz="1800" dirty="0" smtClean="0">
                <a:latin typeface="Times New Roman" pitchFamily="18" charset="0"/>
                <a:cs typeface="Times New Roman" pitchFamily="18" charset="0"/>
              </a:rPr>
              <a:t>En </a:t>
            </a:r>
            <a:r>
              <a:rPr lang="fr-FR" sz="1800" dirty="0">
                <a:latin typeface="Times New Roman" pitchFamily="18" charset="0"/>
                <a:cs typeface="Times New Roman" pitchFamily="18" charset="0"/>
              </a:rPr>
              <a:t>réalité, par défaut, MySQL stocke les index dans une structure de type </a:t>
            </a:r>
            <a:r>
              <a:rPr lang="fr-FR" sz="1800" dirty="0" smtClean="0">
                <a:latin typeface="Times New Roman" pitchFamily="18" charset="0"/>
                <a:cs typeface="Times New Roman" pitchFamily="18" charset="0"/>
              </a:rPr>
              <a:t>arbre. </a:t>
            </a:r>
          </a:p>
          <a:p>
            <a:pPr marL="36576" indent="0">
              <a:buNone/>
            </a:pPr>
            <a:r>
              <a:rPr lang="fr-FR" sz="1800" dirty="0" smtClean="0">
                <a:latin typeface="Times New Roman" pitchFamily="18" charset="0"/>
                <a:cs typeface="Times New Roman" pitchFamily="18" charset="0"/>
                <a:sym typeface="Wingdings" pitchFamily="2" charset="2"/>
              </a:rPr>
              <a:t></a:t>
            </a:r>
            <a:r>
              <a:rPr lang="fr-FR" sz="1800" dirty="0" smtClean="0">
                <a:latin typeface="Times New Roman" pitchFamily="18" charset="0"/>
                <a:cs typeface="Times New Roman" pitchFamily="18" charset="0"/>
              </a:rPr>
              <a:t> </a:t>
            </a:r>
            <a:r>
              <a:rPr lang="fr-FR" sz="1800" dirty="0">
                <a:latin typeface="Times New Roman" pitchFamily="18" charset="0"/>
                <a:cs typeface="Times New Roman" pitchFamily="18" charset="0"/>
              </a:rPr>
              <a:t>Le principe est cependant le même.</a:t>
            </a:r>
          </a:p>
        </p:txBody>
      </p:sp>
      <p:pic>
        <p:nvPicPr>
          <p:cNvPr id="2050" name="Picture 2" descr="https://user.oc-static.com/files/375001_376000/375841.png"/>
          <p:cNvPicPr>
            <a:picLocks noChangeAspect="1" noChangeArrowheads="1"/>
          </p:cNvPicPr>
          <p:nvPr/>
        </p:nvPicPr>
        <p:blipFill rotWithShape="1">
          <a:blip r:embed="rId2">
            <a:extLst>
              <a:ext uri="{28A0092B-C50C-407E-A947-70E740481C1C}">
                <a14:useLocalDpi xmlns:a14="http://schemas.microsoft.com/office/drawing/2010/main" val="0"/>
              </a:ext>
            </a:extLst>
          </a:blip>
          <a:srcRect l="5748" t="5198" r="6267" b="15336"/>
          <a:stretch/>
        </p:blipFill>
        <p:spPr bwMode="auto">
          <a:xfrm>
            <a:off x="1043607" y="2204864"/>
            <a:ext cx="7202425" cy="3816424"/>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p:cNvSpPr>
            <a:spLocks noGrp="1"/>
          </p:cNvSpPr>
          <p:nvPr>
            <p:ph type="title"/>
          </p:nvPr>
        </p:nvSpPr>
        <p:spPr>
          <a:xfrm>
            <a:off x="457200" y="-171400"/>
            <a:ext cx="7467600" cy="1143000"/>
          </a:xfrm>
        </p:spPr>
        <p:txBody>
          <a:bodyPr>
            <a:normAutofit/>
          </a:bodyPr>
          <a:lstStyle/>
          <a:p>
            <a:pPr algn="ctr"/>
            <a:r>
              <a:rPr lang="fr-FR" b="1" dirty="0" smtClean="0">
                <a:solidFill>
                  <a:srgbClr val="FFFF00"/>
                </a:solidFill>
                <a:latin typeface="Times New Roman" pitchFamily="18" charset="0"/>
                <a:cs typeface="Times New Roman" pitchFamily="18" charset="0"/>
              </a:rPr>
              <a:t>Index</a:t>
            </a:r>
            <a:endParaRPr lang="fr-FR" dirty="0">
              <a:solidFill>
                <a:srgbClr val="FFFF00"/>
              </a:solidFill>
              <a:latin typeface="Times New Roman" pitchFamily="18" charset="0"/>
              <a:cs typeface="Times New Roman" pitchFamily="18" charset="0"/>
            </a:endParaRPr>
          </a:p>
        </p:txBody>
      </p:sp>
      <p:sp>
        <p:nvSpPr>
          <p:cNvPr id="4" name="Rectangle 3"/>
          <p:cNvSpPr/>
          <p:nvPr/>
        </p:nvSpPr>
        <p:spPr>
          <a:xfrm>
            <a:off x="467544" y="6306590"/>
            <a:ext cx="8064896" cy="30777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fr-FR" sz="1400" dirty="0"/>
              <a:t>l'index sur l'</a:t>
            </a:r>
            <a:r>
              <a:rPr lang="fr-FR" sz="1400" i="1" dirty="0"/>
              <a:t>id </a:t>
            </a:r>
            <a:r>
              <a:rPr lang="fr-FR" sz="1400" dirty="0"/>
              <a:t>est trié simplement par ordre croissant. Cela permet </a:t>
            </a:r>
            <a:r>
              <a:rPr lang="fr-FR" sz="1400" dirty="0" smtClean="0"/>
              <a:t>d’accélérer </a:t>
            </a:r>
            <a:r>
              <a:rPr lang="fr-FR" sz="1400" dirty="0"/>
              <a:t>toute recherche faite sur cet </a:t>
            </a:r>
            <a:r>
              <a:rPr lang="fr-FR" sz="1400" i="1" dirty="0"/>
              <a:t>id</a:t>
            </a:r>
            <a:r>
              <a:rPr lang="fr-FR" sz="1400" dirty="0"/>
              <a:t>. </a:t>
            </a:r>
          </a:p>
        </p:txBody>
      </p:sp>
      <p:sp>
        <p:nvSpPr>
          <p:cNvPr id="6" name="Flèche courbée vers le bas 5"/>
          <p:cNvSpPr/>
          <p:nvPr/>
        </p:nvSpPr>
        <p:spPr>
          <a:xfrm rot="17483341">
            <a:off x="-504563" y="5269969"/>
            <a:ext cx="1944216" cy="576064"/>
          </a:xfrm>
          <a:prstGeom prst="curved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207246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ser.oc-static.com/files/375001_376000/375841.png"/>
          <p:cNvPicPr>
            <a:picLocks noChangeAspect="1" noChangeArrowheads="1"/>
          </p:cNvPicPr>
          <p:nvPr/>
        </p:nvPicPr>
        <p:blipFill rotWithShape="1">
          <a:blip r:embed="rId2">
            <a:extLst>
              <a:ext uri="{28A0092B-C50C-407E-A947-70E740481C1C}">
                <a14:useLocalDpi xmlns:a14="http://schemas.microsoft.com/office/drawing/2010/main" val="0"/>
              </a:ext>
            </a:extLst>
          </a:blip>
          <a:srcRect l="5748" t="5198" r="6267" b="15336"/>
          <a:stretch/>
        </p:blipFill>
        <p:spPr bwMode="auto">
          <a:xfrm>
            <a:off x="749866" y="908720"/>
            <a:ext cx="7202425" cy="3816424"/>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p:cNvSpPr>
            <a:spLocks noGrp="1"/>
          </p:cNvSpPr>
          <p:nvPr>
            <p:ph type="title"/>
          </p:nvPr>
        </p:nvSpPr>
        <p:spPr>
          <a:xfrm>
            <a:off x="457200" y="-171400"/>
            <a:ext cx="7467600" cy="1143000"/>
          </a:xfrm>
        </p:spPr>
        <p:txBody>
          <a:bodyPr>
            <a:normAutofit/>
          </a:bodyPr>
          <a:lstStyle/>
          <a:p>
            <a:pPr algn="ctr"/>
            <a:r>
              <a:rPr lang="fr-FR" b="1" dirty="0" smtClean="0">
                <a:solidFill>
                  <a:srgbClr val="FFFF00"/>
                </a:solidFill>
                <a:latin typeface="Times New Roman" pitchFamily="18" charset="0"/>
                <a:cs typeface="Times New Roman" pitchFamily="18" charset="0"/>
              </a:rPr>
              <a:t>Index</a:t>
            </a:r>
            <a:endParaRPr lang="fr-FR" dirty="0">
              <a:solidFill>
                <a:srgbClr val="FFFF00"/>
              </a:solidFill>
              <a:latin typeface="Times New Roman" pitchFamily="18" charset="0"/>
              <a:cs typeface="Times New Roman" pitchFamily="18" charset="0"/>
            </a:endParaRPr>
          </a:p>
        </p:txBody>
      </p:sp>
      <p:sp>
        <p:nvSpPr>
          <p:cNvPr id="7" name="Rectangle 6"/>
          <p:cNvSpPr/>
          <p:nvPr/>
        </p:nvSpPr>
        <p:spPr>
          <a:xfrm>
            <a:off x="972736" y="5013176"/>
            <a:ext cx="6336704" cy="1200329"/>
          </a:xfrm>
          <a:prstGeom prst="rect">
            <a:avLst/>
          </a:prstGeom>
        </p:spPr>
        <p:txBody>
          <a:bodyPr wrap="square">
            <a:spAutoFit/>
          </a:bodyPr>
          <a:lstStyle/>
          <a:p>
            <a:pPr algn="just"/>
            <a:r>
              <a:rPr lang="fr-FR" dirty="0">
                <a:latin typeface="Times New Roman" pitchFamily="18" charset="0"/>
                <a:cs typeface="Times New Roman" pitchFamily="18" charset="0"/>
              </a:rPr>
              <a:t>MySQL n'est pas obligé de simplement parcourir les données ligne par ligne. Il peut utiliser des algorithmes de recherche puissants (comme la recherche dichotomique), toujours afin d’accélérer la recherche.</a:t>
            </a:r>
          </a:p>
        </p:txBody>
      </p:sp>
    </p:spTree>
    <p:extLst>
      <p:ext uri="{BB962C8B-B14F-4D97-AF65-F5344CB8AC3E}">
        <p14:creationId xmlns:p14="http://schemas.microsoft.com/office/powerpoint/2010/main" val="464760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14162" y="1772816"/>
            <a:ext cx="5040560" cy="864096"/>
          </a:xfrm>
        </p:spPr>
        <p:style>
          <a:lnRef idx="1">
            <a:schemeClr val="accent1"/>
          </a:lnRef>
          <a:fillRef idx="2">
            <a:schemeClr val="accent1"/>
          </a:fillRef>
          <a:effectRef idx="1">
            <a:schemeClr val="accent1"/>
          </a:effectRef>
          <a:fontRef idx="minor">
            <a:schemeClr val="dk1"/>
          </a:fontRef>
        </p:style>
        <p:txBody>
          <a:bodyPr>
            <a:normAutofit/>
          </a:bodyPr>
          <a:lstStyle/>
          <a:p>
            <a:pPr marL="36576" indent="0" algn="ctr">
              <a:buNone/>
            </a:pPr>
            <a:r>
              <a:rPr lang="fr-FR" sz="2000" dirty="0">
                <a:latin typeface="Times New Roman" pitchFamily="18" charset="0"/>
                <a:cs typeface="Times New Roman" pitchFamily="18" charset="0"/>
              </a:rPr>
              <a:t>Mais pourquoi ne pas simplement trier la table complète sur la base de </a:t>
            </a:r>
            <a:r>
              <a:rPr lang="fr-FR" sz="2000" dirty="0" smtClean="0">
                <a:latin typeface="Times New Roman" pitchFamily="18" charset="0"/>
                <a:cs typeface="Times New Roman" pitchFamily="18" charset="0"/>
              </a:rPr>
              <a:t>la  colonne</a:t>
            </a:r>
            <a:r>
              <a:rPr lang="fr-FR" sz="2000" dirty="0">
                <a:latin typeface="Times New Roman" pitchFamily="18" charset="0"/>
                <a:cs typeface="Times New Roman" pitchFamily="18" charset="0"/>
              </a:rPr>
              <a:t> </a:t>
            </a:r>
            <a:r>
              <a:rPr lang="fr-FR" sz="2000" i="1" dirty="0">
                <a:latin typeface="Times New Roman" pitchFamily="18" charset="0"/>
                <a:cs typeface="Times New Roman" pitchFamily="18" charset="0"/>
              </a:rPr>
              <a:t>id </a:t>
            </a:r>
            <a:r>
              <a:rPr lang="fr-FR" sz="2800" dirty="0">
                <a:latin typeface="Times New Roman" pitchFamily="18" charset="0"/>
                <a:cs typeface="Times New Roman" pitchFamily="18" charset="0"/>
              </a:rPr>
              <a:t>?</a:t>
            </a:r>
            <a:r>
              <a:rPr lang="fr-FR" sz="2000" dirty="0">
                <a:latin typeface="Times New Roman" pitchFamily="18" charset="0"/>
                <a:cs typeface="Times New Roman" pitchFamily="18" charset="0"/>
              </a:rPr>
              <a:t> </a:t>
            </a:r>
          </a:p>
        </p:txBody>
      </p:sp>
      <p:pic>
        <p:nvPicPr>
          <p:cNvPr id="3074" name="Picture 2" descr="Afficher l'image d'origin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283" t="12024" r="7578" b="10330"/>
          <a:stretch/>
        </p:blipFill>
        <p:spPr bwMode="auto">
          <a:xfrm>
            <a:off x="716229" y="1999682"/>
            <a:ext cx="1955811" cy="19945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22164" y="2996952"/>
            <a:ext cx="4174172"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000" dirty="0">
                <a:solidFill>
                  <a:schemeClr val="dk1"/>
                </a:solidFill>
                <a:latin typeface="Times New Roman" pitchFamily="18" charset="0"/>
                <a:cs typeface="Times New Roman" pitchFamily="18" charset="0"/>
              </a:rPr>
              <a:t>Pourquoi créer et stocker une structure spécialement pour l'index </a:t>
            </a:r>
            <a:r>
              <a:rPr lang="fr-FR" sz="2800" dirty="0">
                <a:solidFill>
                  <a:schemeClr val="dk1"/>
                </a:solidFill>
                <a:latin typeface="Times New Roman" pitchFamily="18" charset="0"/>
                <a:cs typeface="Times New Roman" pitchFamily="18" charset="0"/>
              </a:rPr>
              <a:t>?</a:t>
            </a:r>
            <a:r>
              <a:rPr lang="fr-FR" sz="2000" dirty="0">
                <a:solidFill>
                  <a:schemeClr val="dk1"/>
                </a:solidFill>
                <a:latin typeface="Times New Roman" pitchFamily="18" charset="0"/>
                <a:cs typeface="Times New Roman" pitchFamily="18" charset="0"/>
              </a:rPr>
              <a:t> </a:t>
            </a:r>
          </a:p>
        </p:txBody>
      </p:sp>
      <p:pic>
        <p:nvPicPr>
          <p:cNvPr id="6" name="Picture 2" descr="https://user.oc-static.com/files/375001_376000/375841.png"/>
          <p:cNvPicPr>
            <a:picLocks noChangeAspect="1" noChangeArrowheads="1"/>
          </p:cNvPicPr>
          <p:nvPr/>
        </p:nvPicPr>
        <p:blipFill rotWithShape="1">
          <a:blip r:embed="rId3">
            <a:extLst>
              <a:ext uri="{28A0092B-C50C-407E-A947-70E740481C1C}">
                <a14:useLocalDpi xmlns:a14="http://schemas.microsoft.com/office/drawing/2010/main" val="0"/>
              </a:ext>
            </a:extLst>
          </a:blip>
          <a:srcRect l="5748" t="5198" r="6267" b="38111"/>
          <a:stretch/>
        </p:blipFill>
        <p:spPr bwMode="auto">
          <a:xfrm>
            <a:off x="1907704" y="4217062"/>
            <a:ext cx="6286097" cy="2376264"/>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p:cNvSpPr>
            <a:spLocks noGrp="1"/>
          </p:cNvSpPr>
          <p:nvPr>
            <p:ph type="title"/>
          </p:nvPr>
        </p:nvSpPr>
        <p:spPr>
          <a:xfrm>
            <a:off x="457200" y="269776"/>
            <a:ext cx="7467600" cy="1143000"/>
          </a:xfrm>
        </p:spPr>
        <p:txBody>
          <a:bodyPr>
            <a:normAutofit/>
          </a:bodyPr>
          <a:lstStyle/>
          <a:p>
            <a:pPr algn="ctr"/>
            <a:r>
              <a:rPr lang="fr-FR" b="1" dirty="0" smtClean="0">
                <a:solidFill>
                  <a:srgbClr val="FFFF00"/>
                </a:solidFill>
                <a:latin typeface="Times New Roman" pitchFamily="18" charset="0"/>
                <a:cs typeface="Times New Roman" pitchFamily="18" charset="0"/>
              </a:rPr>
              <a:t>Index</a:t>
            </a:r>
            <a:endParaRPr lang="fr-FR"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277918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30968" y="1340768"/>
            <a:ext cx="8219256" cy="1224136"/>
          </a:xfrm>
        </p:spPr>
        <p:txBody>
          <a:bodyPr>
            <a:normAutofit/>
          </a:bodyPr>
          <a:lstStyle/>
          <a:p>
            <a:r>
              <a:rPr lang="fr-FR" sz="2000" dirty="0" smtClean="0">
                <a:latin typeface="Times New Roman" pitchFamily="18" charset="0"/>
                <a:cs typeface="Times New Roman" pitchFamily="18" charset="0"/>
              </a:rPr>
              <a:t>Il </a:t>
            </a:r>
            <a:r>
              <a:rPr lang="fr-FR" sz="2000" dirty="0">
                <a:latin typeface="Times New Roman" pitchFamily="18" charset="0"/>
                <a:cs typeface="Times New Roman" pitchFamily="18" charset="0"/>
              </a:rPr>
              <a:t>peut y avoir plusieurs index sur une même </a:t>
            </a:r>
            <a:r>
              <a:rPr lang="fr-FR" sz="2000" dirty="0" smtClean="0">
                <a:latin typeface="Times New Roman" pitchFamily="18" charset="0"/>
                <a:cs typeface="Times New Roman" pitchFamily="18" charset="0"/>
              </a:rPr>
              <a:t>table, </a:t>
            </a:r>
            <a:r>
              <a:rPr lang="fr-FR" sz="2000" dirty="0">
                <a:latin typeface="Times New Roman" pitchFamily="18" charset="0"/>
                <a:cs typeface="Times New Roman" pitchFamily="18" charset="0"/>
              </a:rPr>
              <a:t>et que l'ordre des lignes pour chacun de ces index n'est pas nécessairement le même. </a:t>
            </a:r>
            <a:endParaRPr lang="fr-FR" sz="2000" dirty="0" smtClean="0">
              <a:latin typeface="Times New Roman" pitchFamily="18" charset="0"/>
              <a:cs typeface="Times New Roman" pitchFamily="18" charset="0"/>
            </a:endParaRPr>
          </a:p>
          <a:p>
            <a:pPr marL="36576" indent="0">
              <a:buNone/>
            </a:pPr>
            <a:r>
              <a:rPr lang="fr-FR" sz="2000" b="1" dirty="0" smtClean="0">
                <a:solidFill>
                  <a:srgbClr val="92D050"/>
                </a:solidFill>
                <a:latin typeface="Times New Roman" pitchFamily="18" charset="0"/>
                <a:cs typeface="Times New Roman" pitchFamily="18" charset="0"/>
              </a:rPr>
              <a:t>Exemple: </a:t>
            </a:r>
            <a:endParaRPr lang="fr-FR" sz="2000" b="1" dirty="0">
              <a:solidFill>
                <a:srgbClr val="92D050"/>
              </a:solidFill>
              <a:latin typeface="Times New Roman" pitchFamily="18" charset="0"/>
              <a:cs typeface="Times New Roman" pitchFamily="18" charset="0"/>
            </a:endParaRPr>
          </a:p>
        </p:txBody>
      </p:sp>
      <p:sp>
        <p:nvSpPr>
          <p:cNvPr id="4" name="Titre 1"/>
          <p:cNvSpPr>
            <a:spLocks noGrp="1"/>
          </p:cNvSpPr>
          <p:nvPr>
            <p:ph type="title"/>
          </p:nvPr>
        </p:nvSpPr>
        <p:spPr>
          <a:xfrm>
            <a:off x="457200" y="269776"/>
            <a:ext cx="7467600" cy="1143000"/>
          </a:xfrm>
        </p:spPr>
        <p:txBody>
          <a:bodyPr>
            <a:normAutofit/>
          </a:bodyPr>
          <a:lstStyle/>
          <a:p>
            <a:pPr algn="ctr"/>
            <a:r>
              <a:rPr lang="fr-FR" b="1" dirty="0" smtClean="0">
                <a:solidFill>
                  <a:srgbClr val="FFFF00"/>
                </a:solidFill>
                <a:latin typeface="Times New Roman" pitchFamily="18" charset="0"/>
                <a:cs typeface="Times New Roman" pitchFamily="18" charset="0"/>
              </a:rPr>
              <a:t>Index</a:t>
            </a:r>
            <a:endParaRPr lang="fr-FR" dirty="0">
              <a:solidFill>
                <a:srgbClr val="FFFF00"/>
              </a:solidFill>
              <a:latin typeface="Times New Roman" pitchFamily="18" charset="0"/>
              <a:cs typeface="Times New Roman" pitchFamily="18" charset="0"/>
            </a:endParaRPr>
          </a:p>
        </p:txBody>
      </p:sp>
      <p:pic>
        <p:nvPicPr>
          <p:cNvPr id="6146" name="Picture 2" descr="https://user.oc-static.com/files/375001_376000/375843.png"/>
          <p:cNvPicPr>
            <a:picLocks noChangeAspect="1" noChangeArrowheads="1"/>
          </p:cNvPicPr>
          <p:nvPr/>
        </p:nvPicPr>
        <p:blipFill rotWithShape="1">
          <a:blip r:embed="rId2">
            <a:extLst>
              <a:ext uri="{28A0092B-C50C-407E-A947-70E740481C1C}">
                <a14:useLocalDpi xmlns:a14="http://schemas.microsoft.com/office/drawing/2010/main" val="0"/>
              </a:ext>
            </a:extLst>
          </a:blip>
          <a:srcRect r="15866"/>
          <a:stretch/>
        </p:blipFill>
        <p:spPr bwMode="auto">
          <a:xfrm>
            <a:off x="299522" y="2492896"/>
            <a:ext cx="8434137" cy="35283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750683" y="6317218"/>
            <a:ext cx="357982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fr-FR" dirty="0"/>
              <a:t>l'ordre n'est pas du tout le même.</a:t>
            </a:r>
          </a:p>
        </p:txBody>
      </p:sp>
    </p:spTree>
    <p:extLst>
      <p:ext uri="{BB962C8B-B14F-4D97-AF65-F5344CB8AC3E}">
        <p14:creationId xmlns:p14="http://schemas.microsoft.com/office/powerpoint/2010/main" val="2417252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a:solidFill>
                  <a:srgbClr val="FFFF00"/>
                </a:solidFill>
              </a:rPr>
              <a:t>Intérêt des </a:t>
            </a:r>
            <a:r>
              <a:rPr lang="fr-FR" b="1" dirty="0" smtClean="0">
                <a:solidFill>
                  <a:srgbClr val="FFFF00"/>
                </a:solidFill>
              </a:rPr>
              <a:t>index</a:t>
            </a:r>
            <a:endParaRPr lang="fr-FR" dirty="0">
              <a:solidFill>
                <a:srgbClr val="FFFF00"/>
              </a:solidFill>
            </a:endParaRPr>
          </a:p>
        </p:txBody>
      </p:sp>
      <p:sp>
        <p:nvSpPr>
          <p:cNvPr id="3" name="Espace réservé du contenu 2"/>
          <p:cNvSpPr>
            <a:spLocks noGrp="1"/>
          </p:cNvSpPr>
          <p:nvPr>
            <p:ph idx="1"/>
          </p:nvPr>
        </p:nvSpPr>
        <p:spPr>
          <a:xfrm>
            <a:off x="457200" y="2104256"/>
            <a:ext cx="8147248" cy="2980928"/>
          </a:xfrm>
        </p:spPr>
        <p:txBody>
          <a:bodyPr>
            <a:normAutofit/>
          </a:bodyPr>
          <a:lstStyle/>
          <a:p>
            <a:pPr algn="just"/>
            <a:r>
              <a:rPr lang="fr-FR" sz="2400" dirty="0" smtClean="0"/>
              <a:t>Accélérer </a:t>
            </a:r>
            <a:r>
              <a:rPr lang="fr-FR" sz="2400" dirty="0"/>
              <a:t>les requêtes qui utilisent des colonnes indexées comme critères de recherche. </a:t>
            </a:r>
            <a:endParaRPr lang="fr-FR" sz="2400" dirty="0" smtClean="0"/>
          </a:p>
          <a:p>
            <a:pPr algn="just"/>
            <a:endParaRPr lang="fr-FR" sz="2400" dirty="0"/>
          </a:p>
          <a:p>
            <a:pPr algn="just"/>
            <a:r>
              <a:rPr lang="fr-FR" sz="2400" dirty="0" smtClean="0"/>
              <a:t>Par </a:t>
            </a:r>
            <a:r>
              <a:rPr lang="fr-FR" sz="2400" dirty="0"/>
              <a:t>conséquent, si vous savez que dans votre application, vous ferez énormément de recherches sur la </a:t>
            </a:r>
            <a:r>
              <a:rPr lang="fr-FR" sz="2400" dirty="0" smtClean="0"/>
              <a:t>colonne </a:t>
            </a:r>
            <a:r>
              <a:rPr lang="fr-FR" sz="2400" i="1" dirty="0"/>
              <a:t> X</a:t>
            </a:r>
            <a:r>
              <a:rPr lang="fr-FR" sz="2400" dirty="0"/>
              <a:t>, ajoutez donc un index sur cette </a:t>
            </a:r>
            <a:r>
              <a:rPr lang="fr-FR" sz="2400" dirty="0" smtClean="0"/>
              <a:t>colonne.</a:t>
            </a:r>
          </a:p>
          <a:p>
            <a:pPr algn="just"/>
            <a:endParaRPr lang="fr-FR" sz="2400" dirty="0"/>
          </a:p>
        </p:txBody>
      </p:sp>
    </p:spTree>
    <p:extLst>
      <p:ext uri="{BB962C8B-B14F-4D97-AF65-F5344CB8AC3E}">
        <p14:creationId xmlns:p14="http://schemas.microsoft.com/office/powerpoint/2010/main" val="2549546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que">
  <a:themeElements>
    <a:clrScheme name="Techniqu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Personnalisé 2">
      <a:majorFont>
        <a:latin typeface="Times New Roman"/>
        <a:ea typeface=""/>
        <a:cs typeface=""/>
      </a:majorFont>
      <a:minorFont>
        <a:latin typeface="Times New Roman"/>
        <a:ea typeface=""/>
        <a:cs typeface=""/>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1140</TotalTime>
  <Words>963</Words>
  <Application>Microsoft Office PowerPoint</Application>
  <PresentationFormat>Affichage à l'écran (4:3)</PresentationFormat>
  <Paragraphs>169</Paragraphs>
  <Slides>28</Slides>
  <Notes>0</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Technique</vt:lpstr>
      <vt:lpstr>Index</vt:lpstr>
      <vt:lpstr>Présentation PowerPoint</vt:lpstr>
      <vt:lpstr>Index</vt:lpstr>
      <vt:lpstr>Index</vt:lpstr>
      <vt:lpstr>Index</vt:lpstr>
      <vt:lpstr>Index</vt:lpstr>
      <vt:lpstr>Index</vt:lpstr>
      <vt:lpstr>Index</vt:lpstr>
      <vt:lpstr>Intérêt des index</vt:lpstr>
      <vt:lpstr>Question </vt:lpstr>
      <vt:lpstr>Réponse </vt:lpstr>
      <vt:lpstr>Les différents types d'index</vt:lpstr>
      <vt:lpstr>Index</vt:lpstr>
      <vt:lpstr>Index</vt:lpstr>
      <vt:lpstr>Index</vt:lpstr>
      <vt:lpstr>Quelques règles pour le choix d'un index </vt:lpstr>
      <vt:lpstr>Problème </vt:lpstr>
      <vt:lpstr>Les vues </vt:lpstr>
      <vt:lpstr>Les vues </vt:lpstr>
      <vt:lpstr>Pourquoi a-t-on recours à des vues?</vt:lpstr>
      <vt:lpstr>Présentation PowerPoint</vt:lpstr>
      <vt:lpstr>Eviter de taper une longue requête</vt:lpstr>
      <vt:lpstr>Une interface entre l'application et la base de données</vt:lpstr>
      <vt:lpstr>Restriction des données visibles par les utilisateurs</vt:lpstr>
      <vt:lpstr>Création d’une vue à partir d’une autre vue</vt:lpstr>
      <vt:lpstr>Supprimer une vue</vt:lpstr>
      <vt:lpstr>Mise à jour d’une vue</vt:lpstr>
      <vt:lpstr>Insertion dans une vue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Langage de définition  des données (LDD)</dc:title>
  <dc:creator>hamma</dc:creator>
  <cp:lastModifiedBy>Mohamed OUANA</cp:lastModifiedBy>
  <cp:revision>63</cp:revision>
  <dcterms:created xsi:type="dcterms:W3CDTF">2015-10-21T07:22:06Z</dcterms:created>
  <dcterms:modified xsi:type="dcterms:W3CDTF">2015-11-05T13:16:27Z</dcterms:modified>
</cp:coreProperties>
</file>