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f517bc70f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ff517bc70f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ff517bc70f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f517bc70f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f517bc70f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197" name="Google Shape;197;g1ff517bc70f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f517bc70f_0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f517bc70f_0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204" name="Google Shape;204;g1ff517bc70f_0_2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f517bc70f_0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ff517bc70f_0_2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211" name="Google Shape;211;g1ff517bc70f_0_2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f517bc70f_0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f517bc70f_0_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220" name="Google Shape;220;g1ff517bc70f_0_4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f517bc70f_0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f517bc70f_0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230" name="Google Shape;230;g1ff517bc70f_0_4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f517bc70f_0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f517bc70f_0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240" name="Google Shape;240;g1ff517bc70f_0_2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f517bc70f_0_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ff517bc70f_0_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ff517bc70f_0_2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f517bc70f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f517bc70f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132" name="Google Shape;132;g1ff517bc70f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f517bc70f_0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f517bc70f_0_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139" name="Google Shape;139;g1ff517bc70f_0_2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f517bc70f_0_3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f517bc70f_0_3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146" name="Google Shape;146;g1ff517bc70f_0_3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f517bc70f_0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f517bc70f_0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153" name="Google Shape;153;g1ff517bc70f_0_2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f517bc70f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f517bc70f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161" name="Google Shape;161;g1ff517bc70f_0_2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f517bc70f_0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f517bc70f_0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169" name="Google Shape;169;g1ff517bc70f_0_2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f517bc70f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f517bc70f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179" name="Google Shape;179;g1ff517bc70f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f517bc70f_0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f517bc70f_0_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Work Environment ROS2 &amp; NAV2 &amp; Gazebo</a:t>
            </a:r>
            <a:endParaRPr/>
          </a:p>
        </p:txBody>
      </p:sp>
      <p:sp>
        <p:nvSpPr>
          <p:cNvPr id="190" name="Google Shape;190;g1ff517bc70f_0_2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2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" y="4790748"/>
            <a:ext cx="457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236415"/>
            <a:ext cx="3958410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  <a:defRPr b="1"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457200" y="3031236"/>
            <a:ext cx="685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lvl="1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42951"/>
            <a:ext cx="2316957" cy="66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/>
            </a:lvl2pPr>
            <a:lvl3pPr indent="-3175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4pPr>
            <a:lvl5pPr indent="-3175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" y="4790748"/>
            <a:ext cx="457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2" showMasterSp="0">
  <p:cSld name="Title2">
    <p:bg>
      <p:bgPr>
        <a:solidFill>
          <a:srgbClr val="AB192D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7837" y="4370143"/>
            <a:ext cx="2743201" cy="6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  <a:defRPr b="1" sz="30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457200" y="3028950"/>
            <a:ext cx="685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649" y="2235709"/>
            <a:ext cx="3959371" cy="290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78" name="Google Shape;7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236415"/>
            <a:ext cx="3958410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762000" y="1085850"/>
            <a:ext cx="68580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  <a:defRPr b="1" sz="3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762000" y="23431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1" y="4790748"/>
            <a:ext cx="457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2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7620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─"/>
              <a:defRPr sz="1500"/>
            </a:lvl2pPr>
            <a:lvl3pPr indent="-3175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6482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─"/>
              <a:defRPr sz="1500"/>
            </a:lvl2pPr>
            <a:lvl3pPr indent="-3175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" y="4790748"/>
            <a:ext cx="457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762000" y="112255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762000" y="1662300"/>
            <a:ext cx="36576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indent="-3048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indent="-29845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4648200" y="112255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4" type="body"/>
          </p:nvPr>
        </p:nvSpPr>
        <p:spPr>
          <a:xfrm>
            <a:off x="4648200" y="1662300"/>
            <a:ext cx="36576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indent="-3048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indent="-29845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1" y="4790748"/>
            <a:ext cx="457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" y="4790748"/>
            <a:ext cx="457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1" y="4793743"/>
            <a:ext cx="45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457200" y="57150"/>
            <a:ext cx="83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 b="1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3392782" y="1143001"/>
            <a:ext cx="5294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655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700"/>
              <a:buChar char="─"/>
              <a:defRPr sz="1700"/>
            </a:lvl2pPr>
            <a:lvl3pPr indent="-32385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3pPr>
            <a:lvl4pPr indent="-3175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3"/>
          <p:cNvSpPr txBox="1"/>
          <p:nvPr>
            <p:ph idx="2" type="body"/>
          </p:nvPr>
        </p:nvSpPr>
        <p:spPr>
          <a:xfrm>
            <a:off x="443917" y="1143000"/>
            <a:ext cx="2673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" y="4790748"/>
            <a:ext cx="457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 rot="5400000">
            <a:off x="1835404" y="2685895"/>
            <a:ext cx="2857500" cy="1500"/>
          </a:xfrm>
          <a:prstGeom prst="straightConnector1">
            <a:avLst/>
          </a:prstGeom>
          <a:noFill/>
          <a:ln cap="flat" cmpd="sng" w="1587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Caption">
  <p:cSld name="Photo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" y="4790748"/>
            <a:ext cx="457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4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4"/>
          <p:cNvSpPr/>
          <p:nvPr>
            <p:ph idx="2" type="pic"/>
          </p:nvPr>
        </p:nvSpPr>
        <p:spPr>
          <a:xfrm>
            <a:off x="457200" y="1143000"/>
            <a:ext cx="58674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553200" y="1143000"/>
            <a:ext cx="2133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Verdana"/>
              <a:buNone/>
              <a:defRPr sz="1500"/>
            </a:lvl1pPr>
            <a:lvl2pPr indent="-3175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indent="-3048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indent="-29845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Red" showMasterSp="0">
  <p:cSld name="BlankRed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43199" y="1000127"/>
            <a:ext cx="3632597" cy="2993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 b="1" i="0" sz="24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Verdana"/>
              <a:buChar char="─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48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48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48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48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1" y="4790748"/>
            <a:ext cx="457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457200" y="926225"/>
            <a:ext cx="8686800" cy="3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5486400" y="4800600"/>
            <a:ext cx="3352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sz="1100"/>
          </a:p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ctrTitle"/>
          </p:nvPr>
        </p:nvSpPr>
        <p:spPr>
          <a:xfrm>
            <a:off x="411300" y="2917625"/>
            <a:ext cx="86868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</a:pPr>
            <a:r>
              <a:rPr lang="en"/>
              <a:t>RBE595</a:t>
            </a:r>
            <a:r>
              <a:rPr lang="en"/>
              <a:t> - </a:t>
            </a:r>
            <a:r>
              <a:rPr lang="en"/>
              <a:t>Reinforcement</a:t>
            </a:r>
            <a:r>
              <a:rPr lang="en"/>
              <a:t>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End-to-End Motion Planning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Quadrotors Using Deep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Reinforcement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700">
                <a:solidFill>
                  <a:schemeClr val="dk2"/>
                </a:solidFill>
              </a:rPr>
              <a:t>Author: Efe Camci and Erdal Kayacan</a:t>
            </a:r>
            <a:endParaRPr b="0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126" name="Google Shape;126;p26"/>
          <p:cNvSpPr txBox="1"/>
          <p:nvPr>
            <p:ph idx="1" type="subTitle"/>
          </p:nvPr>
        </p:nvSpPr>
        <p:spPr>
          <a:xfrm>
            <a:off x="411300" y="3902829"/>
            <a:ext cx="86868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lang="en" sz="1700"/>
              <a:t>Project: </a:t>
            </a:r>
            <a:r>
              <a:rPr lang="en" sz="1700"/>
              <a:t>Giorgio Mendoza</a:t>
            </a:r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2467099" y="1095499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2788920" y="89154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387450" y="368081"/>
            <a:ext cx="65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Demo 2</a:t>
            </a:r>
            <a:endParaRPr b="1" sz="2400"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42900" y="857250"/>
            <a:ext cx="61722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387450" y="368081"/>
            <a:ext cx="65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Demo 3</a:t>
            </a:r>
            <a:endParaRPr b="1" sz="2400"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42900" y="857250"/>
            <a:ext cx="61722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/>
        </p:nvSpPr>
        <p:spPr>
          <a:xfrm>
            <a:off x="387450" y="368081"/>
            <a:ext cx="65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Results - 1000 timesteps</a:t>
            </a:r>
            <a:endParaRPr b="1" sz="2400"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42900" y="857250"/>
            <a:ext cx="61722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075" y="1067075"/>
            <a:ext cx="2861174" cy="16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075" y="2737275"/>
            <a:ext cx="3406201" cy="1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/>
        </p:nvSpPr>
        <p:spPr>
          <a:xfrm>
            <a:off x="387450" y="368081"/>
            <a:ext cx="65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Results - 500 timesteps</a:t>
            </a:r>
            <a:endParaRPr b="1" sz="2400"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0200" y="875975"/>
            <a:ext cx="61722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800" y="1846400"/>
            <a:ext cx="1989400" cy="27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375" y="1447275"/>
            <a:ext cx="2768750" cy="15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375" y="3034400"/>
            <a:ext cx="2790700" cy="15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387450" y="368081"/>
            <a:ext cx="65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Results - 100 timesteps</a:t>
            </a:r>
            <a:endParaRPr b="1" sz="2400"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42900" y="857250"/>
            <a:ext cx="61722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275" y="1139875"/>
            <a:ext cx="2676550" cy="15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275" y="2700825"/>
            <a:ext cx="3210049" cy="17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1250" y="1534000"/>
            <a:ext cx="2087800" cy="28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/>
        </p:nvSpPr>
        <p:spPr>
          <a:xfrm>
            <a:off x="387450" y="368081"/>
            <a:ext cx="65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Room</a:t>
            </a:r>
            <a:r>
              <a:rPr b="1" lang="en" sz="2400"/>
              <a:t> for improvement</a:t>
            </a:r>
            <a:endParaRPr b="1" sz="2400"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42900" y="1113325"/>
            <a:ext cx="61722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Solve issue with drone going upwards initially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Implement and use Bézier curves from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research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paper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Implement PID algorithm for improved actions precision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Determine proper use of NoDisplay setting and Overclock setting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1566700" y="928175"/>
            <a:ext cx="6172200" cy="261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300"/>
              <a:t>Thank you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387450" y="368081"/>
            <a:ext cx="65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Introduction</a:t>
            </a:r>
            <a:endParaRPr b="1" sz="2400"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42900" y="857250"/>
            <a:ext cx="61722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Develop a Deep Reinforcement Learning (DRL) Model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 Implement a DRL system that utilizes raw depth images for navigating quadrotors in cluttered environments.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Utilize Depth Images for Navigation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Generate and use depth images obtained from a front-facing camera.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Transform depth images into local motion plans using deep neural networks.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Create Smooth Motion Primitives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Employ Bézier curves to formulate smooth, dynamic motion paths (if possible).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Train the model to select optimal motion primitives based on real-time environmental data.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Achieve Autonomous Navigation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Enable the quadrotor to autonomously navigate without prior obstacle location information, relying solely on visual inputs.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Replicate System Functionality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Validate the model's effectiveness in AirSim simulations, mirroring the original study's setup and results.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342900" y="51556"/>
            <a:ext cx="65490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Algorithm Overview: Deep Q-Network (DQN) for Action-Value Estimation</a:t>
            </a:r>
            <a:endParaRPr b="1" sz="2400"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42900" y="857250"/>
            <a:ext cx="61722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Purpose: </a:t>
            </a: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Estimate action-value function Q(s,a)Q(s,a) for decision-making in environments with high-dimensional action spaces.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Deep Q-Network (DQN) Structure:  </a:t>
            </a: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Combines convolutional neural networks (CNNs) and fully connected layers.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Uses 2 main lanes: First lane &amp; Second Lane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Processing Pipeline:</a:t>
            </a:r>
            <a:endParaRPr b="1"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First lane,  Second Lane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Combination and Output: </a:t>
            </a: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Combines outputs for both lanes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Training and Optimization: </a:t>
            </a:r>
            <a:endParaRPr b="1"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Uses the Bellman equation to train the DQN, incorporating rewards and discount factors for future rewards.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Employs the Huber loss for stability during training.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Optimized using the Adam optimizer, a method for stochastic gradient descent.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/>
        </p:nvSpPr>
        <p:spPr>
          <a:xfrm>
            <a:off x="386850" y="349356"/>
            <a:ext cx="65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State</a:t>
            </a:r>
            <a:endParaRPr b="1" sz="2400"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42900" y="857250"/>
            <a:ext cx="61722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Current situation or status of the agent in environment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Components:</a:t>
            </a:r>
            <a:endParaRPr b="1"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Depth Image - 32 x 32 pixel image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Relative Position Information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Integration in State Definition:</a:t>
            </a:r>
            <a:endParaRPr b="1"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Provides the agent with comprehensive situational awareness.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Functionality: </a:t>
            </a:r>
            <a:endParaRPr b="1"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Allows the quadcopter to understand its environment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/>
        </p:nvSpPr>
        <p:spPr>
          <a:xfrm>
            <a:off x="387450" y="368081"/>
            <a:ext cx="65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Rewards</a:t>
            </a:r>
            <a:endParaRPr b="1" sz="2400"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42900" y="857250"/>
            <a:ext cx="61722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To assess the quality of the quadrotor’s actions based on its movement relative to a dynamic setpoint.</a:t>
            </a:r>
            <a:endParaRPr sz="1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Components:</a:t>
            </a:r>
            <a:endParaRPr b="1"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50" y="1592875"/>
            <a:ext cx="35718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387450" y="368081"/>
            <a:ext cx="65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Actions</a:t>
            </a:r>
            <a:endParaRPr b="1" sz="2400"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5675" y="846350"/>
            <a:ext cx="61722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225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Action Definition: </a:t>
            </a:r>
            <a:r>
              <a:rPr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agent's move at each timestep, designed to increase rewards through smooth motion primitives.</a:t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22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Bézier Curves for Motion</a:t>
            </a:r>
            <a:endParaRPr b="1"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AutoNum type="alphaLcPeriod"/>
            </a:pPr>
            <a:r>
              <a:rPr b="1"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Parametric Definition</a:t>
            </a:r>
            <a:endParaRPr b="1"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AutoNum type="alphaLcPeriod"/>
            </a:pPr>
            <a:r>
              <a:rPr b="1"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Control Points</a:t>
            </a:r>
            <a:endParaRPr b="1"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22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Advantages:</a:t>
            </a:r>
            <a:endParaRPr b="1"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AutoNum type="alphaLcPeriod"/>
            </a:pPr>
            <a:r>
              <a:rPr b="1"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Smooth Trajectories</a:t>
            </a:r>
            <a:endParaRPr b="1"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AutoNum type="alphaLcPeriod"/>
            </a:pPr>
            <a:r>
              <a:rPr b="1"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Reactivity</a:t>
            </a:r>
            <a:endParaRPr b="1"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75" y="1458831"/>
            <a:ext cx="2351325" cy="242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387450" y="368081"/>
            <a:ext cx="65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RL Framework</a:t>
            </a:r>
            <a:endParaRPr b="1" sz="2400"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42900" y="857250"/>
            <a:ext cx="61722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225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RL framework and tools used for this project consists of: </a:t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159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lphaLcPeriod"/>
            </a:pPr>
            <a:r>
              <a:rPr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Airsim</a:t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159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lphaLcPeriod"/>
            </a:pPr>
            <a:r>
              <a:rPr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Open AI Gym env </a:t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159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lphaLcPeriod"/>
            </a:pPr>
            <a:r>
              <a:rPr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stable-baselines3</a:t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00" y="3037425"/>
            <a:ext cx="42672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000" y="1045699"/>
            <a:ext cx="3278625" cy="19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9000" y="3158450"/>
            <a:ext cx="26289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387450" y="368081"/>
            <a:ext cx="65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Architecture/Implementation</a:t>
            </a:r>
            <a:endParaRPr b="1" sz="2400"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42900" y="857250"/>
            <a:ext cx="61722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225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implementation of this project consists of three Python files and a JSON file.</a:t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AutoNum type="alphaLcPeriod"/>
            </a:pPr>
            <a:r>
              <a:rPr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Json FIle for initial config</a:t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AutoNum type="alphaLcPeriod"/>
            </a:pPr>
            <a:r>
              <a:rPr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Movements</a:t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AutoNum type="alphaLcPeriod"/>
            </a:pPr>
            <a:r>
              <a:rPr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DroneEnvironment</a:t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Roboto"/>
              <a:buAutoNum type="alphaLcPeriod"/>
            </a:pPr>
            <a:r>
              <a:rPr lang="en" sz="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Main file</a:t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619" y="1041819"/>
            <a:ext cx="2929700" cy="14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50" y="2122819"/>
            <a:ext cx="2060901" cy="215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5925" y="2785375"/>
            <a:ext cx="2652450" cy="14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4625" y="2544894"/>
            <a:ext cx="2324100" cy="169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/>
        </p:nvSpPr>
        <p:spPr>
          <a:xfrm>
            <a:off x="387450" y="368081"/>
            <a:ext cx="65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Demo 1</a:t>
            </a:r>
            <a:endParaRPr b="1" sz="2400"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42900" y="857250"/>
            <a:ext cx="61722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